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358" r:id="rId3"/>
    <p:sldId id="257" r:id="rId4"/>
    <p:sldId id="258" r:id="rId5"/>
    <p:sldId id="259"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4" r:id="rId57"/>
    <p:sldId id="315" r:id="rId58"/>
    <p:sldId id="312" r:id="rId59"/>
    <p:sldId id="313" r:id="rId60"/>
    <p:sldId id="316" r:id="rId61"/>
    <p:sldId id="317" r:id="rId62"/>
    <p:sldId id="319" r:id="rId63"/>
    <p:sldId id="320" r:id="rId64"/>
    <p:sldId id="321" r:id="rId65"/>
    <p:sldId id="322" r:id="rId66"/>
    <p:sldId id="323" r:id="rId67"/>
    <p:sldId id="324" r:id="rId68"/>
    <p:sldId id="325" r:id="rId69"/>
    <p:sldId id="326" r:id="rId70"/>
    <p:sldId id="327" r:id="rId71"/>
    <p:sldId id="328" r:id="rId72"/>
    <p:sldId id="359" r:id="rId73"/>
    <p:sldId id="334"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55" r:id="rId95"/>
    <p:sldId id="356" r:id="rId96"/>
    <p:sldId id="357" r:id="rId9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164" y="-15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MD-04052012\Documents\TENDENCIA%20TE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MD-04052012\Documents\TENDENCIA%20TE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C"/>
  <c:chart>
    <c:title>
      <c:layout/>
      <c:txPr>
        <a:bodyPr/>
        <a:lstStyle/>
        <a:p>
          <a:pPr>
            <a:defRPr lang="es-ES"/>
          </a:pPr>
          <a:endParaRPr lang="es-EC"/>
        </a:p>
      </c:txPr>
    </c:title>
    <c:plotArea>
      <c:layout/>
      <c:scatterChart>
        <c:scatterStyle val="smoothMarker"/>
        <c:ser>
          <c:idx val="0"/>
          <c:order val="0"/>
          <c:tx>
            <c:strRef>
              <c:f>Hoja1!$C$18</c:f>
              <c:strCache>
                <c:ptCount val="1"/>
                <c:pt idx="0">
                  <c:v>P man VS P PLC</c:v>
                </c:pt>
              </c:strCache>
            </c:strRef>
          </c:tx>
          <c:trendline>
            <c:trendlineType val="linear"/>
            <c:intercept val="0"/>
          </c:trendline>
          <c:xVal>
            <c:numRef>
              <c:f>Hoja1!$A$20:$A$25</c:f>
              <c:numCache>
                <c:formatCode>General</c:formatCode>
                <c:ptCount val="6"/>
                <c:pt idx="0">
                  <c:v>0</c:v>
                </c:pt>
                <c:pt idx="1">
                  <c:v>10</c:v>
                </c:pt>
                <c:pt idx="2">
                  <c:v>20</c:v>
                </c:pt>
                <c:pt idx="3">
                  <c:v>30</c:v>
                </c:pt>
                <c:pt idx="4">
                  <c:v>40</c:v>
                </c:pt>
              </c:numCache>
            </c:numRef>
          </c:xVal>
          <c:yVal>
            <c:numRef>
              <c:f>Hoja1!$B$20:$B$25</c:f>
              <c:numCache>
                <c:formatCode>General</c:formatCode>
                <c:ptCount val="6"/>
                <c:pt idx="0">
                  <c:v>0</c:v>
                </c:pt>
                <c:pt idx="1">
                  <c:v>10</c:v>
                </c:pt>
                <c:pt idx="2">
                  <c:v>20</c:v>
                </c:pt>
                <c:pt idx="3">
                  <c:v>30</c:v>
                </c:pt>
                <c:pt idx="4">
                  <c:v>40</c:v>
                </c:pt>
              </c:numCache>
            </c:numRef>
          </c:yVal>
          <c:smooth val="1"/>
        </c:ser>
        <c:axId val="76596352"/>
        <c:axId val="76597888"/>
      </c:scatterChart>
      <c:valAx>
        <c:axId val="76596352"/>
        <c:scaling>
          <c:orientation val="minMax"/>
        </c:scaling>
        <c:axPos val="b"/>
        <c:numFmt formatCode="General" sourceLinked="1"/>
        <c:tickLblPos val="nextTo"/>
        <c:txPr>
          <a:bodyPr/>
          <a:lstStyle/>
          <a:p>
            <a:pPr>
              <a:defRPr lang="es-ES"/>
            </a:pPr>
            <a:endParaRPr lang="es-EC"/>
          </a:p>
        </c:txPr>
        <c:crossAx val="76597888"/>
        <c:crosses val="autoZero"/>
        <c:crossBetween val="midCat"/>
      </c:valAx>
      <c:valAx>
        <c:axId val="76597888"/>
        <c:scaling>
          <c:orientation val="minMax"/>
        </c:scaling>
        <c:axPos val="l"/>
        <c:majorGridlines/>
        <c:numFmt formatCode="General" sourceLinked="1"/>
        <c:tickLblPos val="nextTo"/>
        <c:txPr>
          <a:bodyPr/>
          <a:lstStyle/>
          <a:p>
            <a:pPr>
              <a:defRPr lang="es-ES"/>
            </a:pPr>
            <a:endParaRPr lang="es-EC"/>
          </a:p>
        </c:txPr>
        <c:crossAx val="76596352"/>
        <c:crosses val="autoZero"/>
        <c:crossBetween val="midCat"/>
      </c:valAx>
    </c:plotArea>
    <c:legend>
      <c:legendPos val="r"/>
      <c:layout/>
      <c:txPr>
        <a:bodyPr/>
        <a:lstStyle/>
        <a:p>
          <a:pPr>
            <a:defRPr lang="es-ES"/>
          </a:pPr>
          <a:endParaRPr lang="es-EC"/>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EC"/>
  <c:chart>
    <c:title>
      <c:layout/>
      <c:txPr>
        <a:bodyPr/>
        <a:lstStyle/>
        <a:p>
          <a:pPr>
            <a:defRPr lang="es-ES"/>
          </a:pPr>
          <a:endParaRPr lang="es-EC"/>
        </a:p>
      </c:txPr>
    </c:title>
    <c:plotArea>
      <c:layout/>
      <c:scatterChart>
        <c:scatterStyle val="smoothMarker"/>
        <c:ser>
          <c:idx val="0"/>
          <c:order val="0"/>
          <c:tx>
            <c:strRef>
              <c:f>Hoja1!$C$32</c:f>
              <c:strCache>
                <c:ptCount val="1"/>
                <c:pt idx="0">
                  <c:v>RPM POT VS RPM PLC</c:v>
                </c:pt>
              </c:strCache>
            </c:strRef>
          </c:tx>
          <c:trendline>
            <c:trendlineType val="linear"/>
            <c:intercept val="0"/>
          </c:trendline>
          <c:xVal>
            <c:numRef>
              <c:f>Hoja1!$A$34:$A$40</c:f>
              <c:numCache>
                <c:formatCode>General</c:formatCode>
                <c:ptCount val="7"/>
                <c:pt idx="0">
                  <c:v>785</c:v>
                </c:pt>
                <c:pt idx="1">
                  <c:v>823</c:v>
                </c:pt>
                <c:pt idx="2">
                  <c:v>861</c:v>
                </c:pt>
                <c:pt idx="3">
                  <c:v>901</c:v>
                </c:pt>
                <c:pt idx="4">
                  <c:v>942</c:v>
                </c:pt>
                <c:pt idx="5">
                  <c:v>983</c:v>
                </c:pt>
                <c:pt idx="6">
                  <c:v>1025</c:v>
                </c:pt>
              </c:numCache>
            </c:numRef>
          </c:xVal>
          <c:yVal>
            <c:numRef>
              <c:f>Hoja1!$B$34:$B$40</c:f>
              <c:numCache>
                <c:formatCode>General</c:formatCode>
                <c:ptCount val="7"/>
                <c:pt idx="0">
                  <c:v>780</c:v>
                </c:pt>
                <c:pt idx="1">
                  <c:v>820</c:v>
                </c:pt>
                <c:pt idx="2">
                  <c:v>860</c:v>
                </c:pt>
                <c:pt idx="3">
                  <c:v>900</c:v>
                </c:pt>
                <c:pt idx="4">
                  <c:v>942</c:v>
                </c:pt>
                <c:pt idx="5">
                  <c:v>980</c:v>
                </c:pt>
                <c:pt idx="6">
                  <c:v>1020</c:v>
                </c:pt>
              </c:numCache>
            </c:numRef>
          </c:yVal>
          <c:smooth val="1"/>
        </c:ser>
        <c:axId val="78500224"/>
        <c:axId val="78501760"/>
      </c:scatterChart>
      <c:valAx>
        <c:axId val="78500224"/>
        <c:scaling>
          <c:orientation val="minMax"/>
          <c:min val="700"/>
        </c:scaling>
        <c:axPos val="b"/>
        <c:numFmt formatCode="General" sourceLinked="1"/>
        <c:tickLblPos val="nextTo"/>
        <c:txPr>
          <a:bodyPr/>
          <a:lstStyle/>
          <a:p>
            <a:pPr>
              <a:defRPr lang="es-ES"/>
            </a:pPr>
            <a:endParaRPr lang="es-EC"/>
          </a:p>
        </c:txPr>
        <c:crossAx val="78501760"/>
        <c:crosses val="autoZero"/>
        <c:crossBetween val="midCat"/>
      </c:valAx>
      <c:valAx>
        <c:axId val="78501760"/>
        <c:scaling>
          <c:orientation val="minMax"/>
          <c:min val="700"/>
        </c:scaling>
        <c:axPos val="l"/>
        <c:majorGridlines/>
        <c:numFmt formatCode="General" sourceLinked="1"/>
        <c:tickLblPos val="nextTo"/>
        <c:txPr>
          <a:bodyPr/>
          <a:lstStyle/>
          <a:p>
            <a:pPr>
              <a:defRPr lang="es-ES"/>
            </a:pPr>
            <a:endParaRPr lang="es-EC"/>
          </a:p>
        </c:txPr>
        <c:crossAx val="78500224"/>
        <c:crosses val="autoZero"/>
        <c:crossBetween val="midCat"/>
      </c:valAx>
    </c:plotArea>
    <c:legend>
      <c:legendPos val="r"/>
      <c:layout/>
      <c:txPr>
        <a:bodyPr/>
        <a:lstStyle/>
        <a:p>
          <a:pPr>
            <a:defRPr lang="es-ES"/>
          </a:pPr>
          <a:endParaRPr lang="es-EC"/>
        </a:p>
      </c:txPr>
    </c:legend>
    <c:plotVisOnly val="1"/>
    <c:dispBlanksAs val="gap"/>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A8081A9-F5C5-434D-8C85-37E944C64B05}" type="datetimeFigureOut">
              <a:rPr lang="es-ES" smtClean="0"/>
              <a:pPr/>
              <a:t>28/01/2013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7374375-6C14-40D0-A609-77D5B498F43D}" type="slidenum">
              <a:rPr lang="es-ES" smtClean="0"/>
              <a:pPr/>
              <a:t>‹Nº›</a:t>
            </a:fld>
            <a:endParaRPr lang="es-ES"/>
          </a:p>
        </p:txBody>
      </p:sp>
    </p:spTree>
    <p:extLst>
      <p:ext uri="{BB962C8B-B14F-4D97-AF65-F5344CB8AC3E}">
        <p14:creationId xmlns="" xmlns:p14="http://schemas.microsoft.com/office/powerpoint/2010/main" val="99846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A8081A9-F5C5-434D-8C85-37E944C64B05}" type="datetimeFigureOut">
              <a:rPr lang="es-ES" smtClean="0"/>
              <a:pPr/>
              <a:t>28/01/2013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7374375-6C14-40D0-A609-77D5B498F43D}" type="slidenum">
              <a:rPr lang="es-ES" smtClean="0"/>
              <a:pPr/>
              <a:t>‹Nº›</a:t>
            </a:fld>
            <a:endParaRPr lang="es-ES"/>
          </a:p>
        </p:txBody>
      </p:sp>
    </p:spTree>
    <p:extLst>
      <p:ext uri="{BB962C8B-B14F-4D97-AF65-F5344CB8AC3E}">
        <p14:creationId xmlns="" xmlns:p14="http://schemas.microsoft.com/office/powerpoint/2010/main" val="1331530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A8081A9-F5C5-434D-8C85-37E944C64B05}" type="datetimeFigureOut">
              <a:rPr lang="es-ES" smtClean="0"/>
              <a:pPr/>
              <a:t>28/01/2013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7374375-6C14-40D0-A609-77D5B498F43D}" type="slidenum">
              <a:rPr lang="es-ES" smtClean="0"/>
              <a:pPr/>
              <a:t>‹Nº›</a:t>
            </a:fld>
            <a:endParaRPr lang="es-ES"/>
          </a:p>
        </p:txBody>
      </p:sp>
    </p:spTree>
    <p:extLst>
      <p:ext uri="{BB962C8B-B14F-4D97-AF65-F5344CB8AC3E}">
        <p14:creationId xmlns="" xmlns:p14="http://schemas.microsoft.com/office/powerpoint/2010/main" val="2714398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A8081A9-F5C5-434D-8C85-37E944C64B05}" type="datetimeFigureOut">
              <a:rPr lang="es-ES" smtClean="0"/>
              <a:pPr/>
              <a:t>28/01/2013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7374375-6C14-40D0-A609-77D5B498F43D}" type="slidenum">
              <a:rPr lang="es-ES" smtClean="0"/>
              <a:pPr/>
              <a:t>‹Nº›</a:t>
            </a:fld>
            <a:endParaRPr lang="es-ES"/>
          </a:p>
        </p:txBody>
      </p:sp>
    </p:spTree>
    <p:extLst>
      <p:ext uri="{BB962C8B-B14F-4D97-AF65-F5344CB8AC3E}">
        <p14:creationId xmlns="" xmlns:p14="http://schemas.microsoft.com/office/powerpoint/2010/main" val="4151615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A8081A9-F5C5-434D-8C85-37E944C64B05}" type="datetimeFigureOut">
              <a:rPr lang="es-ES" smtClean="0"/>
              <a:pPr/>
              <a:t>28/01/2013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7374375-6C14-40D0-A609-77D5B498F43D}" type="slidenum">
              <a:rPr lang="es-ES" smtClean="0"/>
              <a:pPr/>
              <a:t>‹Nº›</a:t>
            </a:fld>
            <a:endParaRPr lang="es-ES"/>
          </a:p>
        </p:txBody>
      </p:sp>
    </p:spTree>
    <p:extLst>
      <p:ext uri="{BB962C8B-B14F-4D97-AF65-F5344CB8AC3E}">
        <p14:creationId xmlns="" xmlns:p14="http://schemas.microsoft.com/office/powerpoint/2010/main" val="73941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A8081A9-F5C5-434D-8C85-37E944C64B05}" type="datetimeFigureOut">
              <a:rPr lang="es-ES" smtClean="0"/>
              <a:pPr/>
              <a:t>28/01/2013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7374375-6C14-40D0-A609-77D5B498F43D}" type="slidenum">
              <a:rPr lang="es-ES" smtClean="0"/>
              <a:pPr/>
              <a:t>‹Nº›</a:t>
            </a:fld>
            <a:endParaRPr lang="es-ES"/>
          </a:p>
        </p:txBody>
      </p:sp>
    </p:spTree>
    <p:extLst>
      <p:ext uri="{BB962C8B-B14F-4D97-AF65-F5344CB8AC3E}">
        <p14:creationId xmlns="" xmlns:p14="http://schemas.microsoft.com/office/powerpoint/2010/main" val="3796025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A8081A9-F5C5-434D-8C85-37E944C64B05}" type="datetimeFigureOut">
              <a:rPr lang="es-ES" smtClean="0"/>
              <a:pPr/>
              <a:t>28/01/2013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7374375-6C14-40D0-A609-77D5B498F43D}" type="slidenum">
              <a:rPr lang="es-ES" smtClean="0"/>
              <a:pPr/>
              <a:t>‹Nº›</a:t>
            </a:fld>
            <a:endParaRPr lang="es-ES"/>
          </a:p>
        </p:txBody>
      </p:sp>
    </p:spTree>
    <p:extLst>
      <p:ext uri="{BB962C8B-B14F-4D97-AF65-F5344CB8AC3E}">
        <p14:creationId xmlns="" xmlns:p14="http://schemas.microsoft.com/office/powerpoint/2010/main" val="2059762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A8081A9-F5C5-434D-8C85-37E944C64B05}" type="datetimeFigureOut">
              <a:rPr lang="es-ES" smtClean="0"/>
              <a:pPr/>
              <a:t>28/01/2013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7374375-6C14-40D0-A609-77D5B498F43D}" type="slidenum">
              <a:rPr lang="es-ES" smtClean="0"/>
              <a:pPr/>
              <a:t>‹Nº›</a:t>
            </a:fld>
            <a:endParaRPr lang="es-ES"/>
          </a:p>
        </p:txBody>
      </p:sp>
    </p:spTree>
    <p:extLst>
      <p:ext uri="{BB962C8B-B14F-4D97-AF65-F5344CB8AC3E}">
        <p14:creationId xmlns="" xmlns:p14="http://schemas.microsoft.com/office/powerpoint/2010/main" val="41568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A8081A9-F5C5-434D-8C85-37E944C64B05}" type="datetimeFigureOut">
              <a:rPr lang="es-ES" smtClean="0"/>
              <a:pPr/>
              <a:t>28/01/2013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7374375-6C14-40D0-A609-77D5B498F43D}" type="slidenum">
              <a:rPr lang="es-ES" smtClean="0"/>
              <a:pPr/>
              <a:t>‹Nº›</a:t>
            </a:fld>
            <a:endParaRPr lang="es-ES"/>
          </a:p>
        </p:txBody>
      </p:sp>
    </p:spTree>
    <p:extLst>
      <p:ext uri="{BB962C8B-B14F-4D97-AF65-F5344CB8AC3E}">
        <p14:creationId xmlns="" xmlns:p14="http://schemas.microsoft.com/office/powerpoint/2010/main" val="428770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A8081A9-F5C5-434D-8C85-37E944C64B05}" type="datetimeFigureOut">
              <a:rPr lang="es-ES" smtClean="0"/>
              <a:pPr/>
              <a:t>28/01/2013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7374375-6C14-40D0-A609-77D5B498F43D}" type="slidenum">
              <a:rPr lang="es-ES" smtClean="0"/>
              <a:pPr/>
              <a:t>‹Nº›</a:t>
            </a:fld>
            <a:endParaRPr lang="es-ES"/>
          </a:p>
        </p:txBody>
      </p:sp>
    </p:spTree>
    <p:extLst>
      <p:ext uri="{BB962C8B-B14F-4D97-AF65-F5344CB8AC3E}">
        <p14:creationId xmlns="" xmlns:p14="http://schemas.microsoft.com/office/powerpoint/2010/main" val="4171057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A8081A9-F5C5-434D-8C85-37E944C64B05}" type="datetimeFigureOut">
              <a:rPr lang="es-ES" smtClean="0"/>
              <a:pPr/>
              <a:t>28/01/2013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7374375-6C14-40D0-A609-77D5B498F43D}" type="slidenum">
              <a:rPr lang="es-ES" smtClean="0"/>
              <a:pPr/>
              <a:t>‹Nº›</a:t>
            </a:fld>
            <a:endParaRPr lang="es-ES"/>
          </a:p>
        </p:txBody>
      </p:sp>
    </p:spTree>
    <p:extLst>
      <p:ext uri="{BB962C8B-B14F-4D97-AF65-F5344CB8AC3E}">
        <p14:creationId xmlns="" xmlns:p14="http://schemas.microsoft.com/office/powerpoint/2010/main" val="561358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081A9-F5C5-434D-8C85-37E944C64B05}" type="datetimeFigureOut">
              <a:rPr lang="es-ES" smtClean="0"/>
              <a:pPr/>
              <a:t>28/01/2013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74375-6C14-40D0-A609-77D5B498F43D}" type="slidenum">
              <a:rPr lang="es-ES" smtClean="0"/>
              <a:pPr/>
              <a:t>‹Nº›</a:t>
            </a:fld>
            <a:endParaRPr lang="es-ES"/>
          </a:p>
        </p:txBody>
      </p:sp>
    </p:spTree>
    <p:extLst>
      <p:ext uri="{BB962C8B-B14F-4D97-AF65-F5344CB8AC3E}">
        <p14:creationId xmlns="" xmlns:p14="http://schemas.microsoft.com/office/powerpoint/2010/main" val="1866752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1 Título"/>
          <p:cNvSpPr>
            <a:spLocks noGrp="1"/>
          </p:cNvSpPr>
          <p:nvPr>
            <p:ph type="ctrTitle"/>
          </p:nvPr>
        </p:nvSpPr>
        <p:spPr>
          <a:xfrm>
            <a:off x="683568" y="1484784"/>
            <a:ext cx="7772400" cy="1470025"/>
          </a:xfrm>
        </p:spPr>
        <p:txBody>
          <a:bodyPr>
            <a:noAutofit/>
          </a:bodyPr>
          <a:lstStyle/>
          <a:p>
            <a:r>
              <a:rPr lang="es-EC" sz="2000" b="1" dirty="0"/>
              <a:t>DISEÑO Y CONSTRUCCIÓN DE UN BANCO PARA EL CONTROL AUTOMATICO DE VELOCIDAD  PARA UN GRUPO DE 4 PLANTAS HIDROELÉCTRICAS TIPO FRANCIS DE 200 KW CADA UNA PERTENECIENTES AL PROYECTO HIDROELÉCTRICO BORJA</a:t>
            </a:r>
            <a:endParaRPr lang="es-ES" sz="3200" dirty="0"/>
          </a:p>
        </p:txBody>
      </p:sp>
      <p:sp>
        <p:nvSpPr>
          <p:cNvPr id="3" name="2 Subtítulo"/>
          <p:cNvSpPr>
            <a:spLocks noGrp="1"/>
          </p:cNvSpPr>
          <p:nvPr>
            <p:ph type="subTitle" idx="1"/>
          </p:nvPr>
        </p:nvSpPr>
        <p:spPr/>
        <p:txBody>
          <a:bodyPr>
            <a:normAutofit fontScale="55000" lnSpcReduction="20000"/>
          </a:bodyPr>
          <a:lstStyle/>
          <a:p>
            <a:r>
              <a:rPr lang="es-EC" dirty="0" smtClean="0"/>
              <a:t>ELABORADO POR:</a:t>
            </a:r>
          </a:p>
          <a:p>
            <a:r>
              <a:rPr lang="es-EC" dirty="0" smtClean="0"/>
              <a:t>FABIÁN ENRIQUE JÁTIVA ALMEIDA</a:t>
            </a:r>
          </a:p>
          <a:p>
            <a:r>
              <a:rPr lang="es-EC" dirty="0" smtClean="0"/>
              <a:t>EDISON DAVID LOOR CARVAJAL</a:t>
            </a:r>
          </a:p>
          <a:p>
            <a:endParaRPr lang="es-EC" dirty="0" smtClean="0"/>
          </a:p>
          <a:p>
            <a:r>
              <a:rPr lang="es-EC" dirty="0" smtClean="0"/>
              <a:t>DIRECTOR: ING. HERNÁN LARA</a:t>
            </a:r>
          </a:p>
          <a:p>
            <a:r>
              <a:rPr lang="es-EC" dirty="0" smtClean="0"/>
              <a:t>CODIRECTOR: ING OSWALDO MARIÑO</a:t>
            </a:r>
          </a:p>
          <a:p>
            <a:endParaRPr lang="es-ES" dirty="0"/>
          </a:p>
        </p:txBody>
      </p:sp>
    </p:spTree>
    <p:extLst>
      <p:ext uri="{BB962C8B-B14F-4D97-AF65-F5344CB8AC3E}">
        <p14:creationId xmlns="" xmlns:p14="http://schemas.microsoft.com/office/powerpoint/2010/main" val="1458134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C" b="1" cap="all" dirty="0"/>
              <a:t>CAPITULO 2</a:t>
            </a:r>
            <a:r>
              <a:rPr lang="es-ES" b="1" cap="all" dirty="0"/>
              <a:t/>
            </a:r>
            <a:br>
              <a:rPr lang="es-ES" b="1" cap="all" dirty="0"/>
            </a:br>
            <a:endParaRPr lang="es-ES" dirty="0"/>
          </a:p>
        </p:txBody>
      </p:sp>
      <p:sp>
        <p:nvSpPr>
          <p:cNvPr id="3" name="2 Subtítulo"/>
          <p:cNvSpPr>
            <a:spLocks noGrp="1"/>
          </p:cNvSpPr>
          <p:nvPr>
            <p:ph type="subTitle" idx="1"/>
          </p:nvPr>
        </p:nvSpPr>
        <p:spPr/>
        <p:txBody>
          <a:bodyPr/>
          <a:lstStyle/>
          <a:p>
            <a:r>
              <a:rPr lang="es-EC" b="1" cap="all" dirty="0">
                <a:solidFill>
                  <a:schemeClr val="tx1"/>
                </a:solidFill>
              </a:rPr>
              <a:t>PROYECTO HIDROELÉCTRICO BORJA</a:t>
            </a:r>
            <a:endParaRPr lang="es-ES" b="1" cap="all" dirty="0">
              <a:solidFill>
                <a:schemeClr val="tx1"/>
              </a:solidFill>
            </a:endParaRPr>
          </a:p>
          <a:p>
            <a:endParaRPr lang="es-ES" dirty="0"/>
          </a:p>
        </p:txBody>
      </p:sp>
    </p:spTree>
    <p:extLst>
      <p:ext uri="{BB962C8B-B14F-4D97-AF65-F5344CB8AC3E}">
        <p14:creationId xmlns="" xmlns:p14="http://schemas.microsoft.com/office/powerpoint/2010/main" val="228931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a:t>DESCRIPCIÓN GENERAL</a:t>
            </a:r>
            <a:endParaRPr lang="es-ES" sz="2800" dirty="0"/>
          </a:p>
        </p:txBody>
      </p:sp>
      <p:sp>
        <p:nvSpPr>
          <p:cNvPr id="3" name="2 Marcador de contenido"/>
          <p:cNvSpPr>
            <a:spLocks noGrp="1"/>
          </p:cNvSpPr>
          <p:nvPr>
            <p:ph idx="1"/>
          </p:nvPr>
        </p:nvSpPr>
        <p:spPr/>
        <p:txBody>
          <a:bodyPr>
            <a:noAutofit/>
          </a:bodyPr>
          <a:lstStyle/>
          <a:p>
            <a:pPr algn="just"/>
            <a:r>
              <a:rPr lang="es-EC" sz="2400" dirty="0"/>
              <a:t>El proyecto Borja nace </a:t>
            </a:r>
            <a:r>
              <a:rPr lang="es-EC" sz="2400" dirty="0" smtClean="0"/>
              <a:t>del </a:t>
            </a:r>
            <a:r>
              <a:rPr lang="es-EC" sz="2400" dirty="0"/>
              <a:t>aprovechamiento de equipos </a:t>
            </a:r>
            <a:r>
              <a:rPr lang="es-EC" sz="2400" dirty="0" smtClean="0"/>
              <a:t>para </a:t>
            </a:r>
            <a:r>
              <a:rPr lang="es-EC" sz="2400" dirty="0"/>
              <a:t>una planta de capacidad aproximada 900 </a:t>
            </a:r>
            <a:r>
              <a:rPr lang="es-EC" sz="2400" dirty="0" smtClean="0"/>
              <a:t>kW.</a:t>
            </a:r>
          </a:p>
          <a:p>
            <a:pPr algn="just"/>
            <a:endParaRPr lang="es-EC" sz="2400" dirty="0" smtClean="0"/>
          </a:p>
          <a:p>
            <a:pPr algn="just"/>
            <a:r>
              <a:rPr lang="es-EC" sz="2400" dirty="0"/>
              <a:t>Son 4 unidades de </a:t>
            </a:r>
            <a:r>
              <a:rPr lang="es-EC" sz="2400" dirty="0">
                <a:solidFill>
                  <a:srgbClr val="FF0000"/>
                </a:solidFill>
              </a:rPr>
              <a:t>250</a:t>
            </a:r>
            <a:r>
              <a:rPr lang="es-EC" sz="2400" dirty="0"/>
              <a:t> </a:t>
            </a:r>
            <a:r>
              <a:rPr lang="es-EC" sz="2400" dirty="0" smtClean="0"/>
              <a:t>kW aproximadamente, </a:t>
            </a:r>
            <a:r>
              <a:rPr lang="es-EC" sz="2400" dirty="0"/>
              <a:t>los generadores han sido revisados y son de baja </a:t>
            </a:r>
            <a:r>
              <a:rPr lang="es-EC" sz="2400" dirty="0" smtClean="0"/>
              <a:t>tensión.</a:t>
            </a:r>
          </a:p>
          <a:p>
            <a:pPr algn="just"/>
            <a:endParaRPr lang="es-EC" sz="2400" dirty="0" smtClean="0"/>
          </a:p>
          <a:p>
            <a:pPr algn="just"/>
            <a:r>
              <a:rPr lang="es-EC" sz="2400" dirty="0" smtClean="0"/>
              <a:t>El río Borja tiene un </a:t>
            </a:r>
            <a:r>
              <a:rPr lang="es-EC" sz="2400" dirty="0"/>
              <a:t>caudal de 5 </a:t>
            </a:r>
            <a:r>
              <a:rPr lang="es-EC" sz="2400" dirty="0" smtClean="0"/>
              <a:t>m</a:t>
            </a:r>
            <a:r>
              <a:rPr lang="es-EC" sz="2400" baseline="30000" dirty="0"/>
              <a:t>3</a:t>
            </a:r>
            <a:r>
              <a:rPr lang="es-EC" sz="2400" dirty="0" smtClean="0"/>
              <a:t>/s </a:t>
            </a:r>
            <a:r>
              <a:rPr lang="es-EC" sz="2400" dirty="0"/>
              <a:t>todo el </a:t>
            </a:r>
            <a:r>
              <a:rPr lang="es-EC" sz="2400" dirty="0" smtClean="0"/>
              <a:t>año, </a:t>
            </a:r>
            <a:r>
              <a:rPr lang="es-EC" sz="2400" dirty="0"/>
              <a:t>con buenos accesos y sin problemas por el uso de </a:t>
            </a:r>
            <a:r>
              <a:rPr lang="es-EC" sz="2400" dirty="0" smtClean="0"/>
              <a:t>aguas, así el </a:t>
            </a:r>
            <a:r>
              <a:rPr lang="es-EC" sz="2400" dirty="0"/>
              <a:t>factor de planta bastante bueno y el costo por kW es </a:t>
            </a:r>
            <a:r>
              <a:rPr lang="es-EC" sz="2400" dirty="0" smtClean="0"/>
              <a:t>aceptable.</a:t>
            </a:r>
            <a:endParaRPr lang="es-ES" sz="2400" dirty="0"/>
          </a:p>
        </p:txBody>
      </p:sp>
    </p:spTree>
    <p:extLst>
      <p:ext uri="{BB962C8B-B14F-4D97-AF65-F5344CB8AC3E}">
        <p14:creationId xmlns="" xmlns:p14="http://schemas.microsoft.com/office/powerpoint/2010/main" val="2250611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2800" b="1" dirty="0" smtClean="0"/>
              <a:t>ESPECIFICACIONES TÉCNICAS</a:t>
            </a:r>
            <a:endParaRPr lang="es-ES" sz="2800" dirty="0"/>
          </a:p>
        </p:txBody>
      </p:sp>
      <p:sp>
        <p:nvSpPr>
          <p:cNvPr id="3" name="2 Marcador de contenido"/>
          <p:cNvSpPr>
            <a:spLocks noGrp="1"/>
          </p:cNvSpPr>
          <p:nvPr>
            <p:ph idx="1"/>
          </p:nvPr>
        </p:nvSpPr>
        <p:spPr/>
        <p:txBody>
          <a:bodyPr>
            <a:normAutofit/>
          </a:bodyPr>
          <a:lstStyle/>
          <a:p>
            <a:pPr algn="just"/>
            <a:r>
              <a:rPr lang="es-EC" sz="2800" u="sng" dirty="0"/>
              <a:t>Turbina:</a:t>
            </a:r>
            <a:r>
              <a:rPr lang="es-EC" sz="2800" dirty="0"/>
              <a:t>	 Marca </a:t>
            </a:r>
            <a:r>
              <a:rPr lang="es-EC" sz="2800" dirty="0" err="1"/>
              <a:t>Maier</a:t>
            </a:r>
            <a:r>
              <a:rPr lang="es-EC" sz="2800" dirty="0"/>
              <a:t>, tipo Francis para H=23 m y Q=1, 28 m</a:t>
            </a:r>
            <a:r>
              <a:rPr lang="es-EC" sz="2800" baseline="30000" dirty="0"/>
              <a:t>3</a:t>
            </a:r>
            <a:r>
              <a:rPr lang="es-EC" sz="2800" dirty="0"/>
              <a:t>/s, 300 hp a 900 rpm.  Rodetes nuevos en bronce de aluminio</a:t>
            </a:r>
            <a:r>
              <a:rPr lang="es-EC" sz="2800" dirty="0" smtClean="0"/>
              <a:t>.</a:t>
            </a:r>
          </a:p>
          <a:p>
            <a:pPr algn="just"/>
            <a:endParaRPr lang="es-ES" sz="2800" b="1" dirty="0"/>
          </a:p>
          <a:p>
            <a:pPr algn="just"/>
            <a:r>
              <a:rPr lang="es-EC" sz="2800" u="sng" dirty="0"/>
              <a:t>Generador:</a:t>
            </a:r>
            <a:r>
              <a:rPr lang="es-EC" sz="2800" dirty="0"/>
              <a:t>	Marca AEG, de 255 KVA, PF 0,8, sincrónico de 8 polos, 900 rpm, 400 V y, 60 ciclos/s para operación a 2.500 m.s.n.m. aislamiento clase B y </a:t>
            </a:r>
            <a:r>
              <a:rPr lang="es-EC" sz="2800" dirty="0" err="1"/>
              <a:t>temp</a:t>
            </a:r>
            <a:r>
              <a:rPr lang="es-EC" sz="2800" dirty="0"/>
              <a:t>. Aire 30°C.  </a:t>
            </a:r>
            <a:endParaRPr lang="es-ES" sz="2800" b="1" dirty="0"/>
          </a:p>
          <a:p>
            <a:pPr marL="0" indent="0" algn="just">
              <a:buNone/>
            </a:pPr>
            <a:r>
              <a:rPr lang="es-EC" sz="2800" dirty="0"/>
              <a:t> </a:t>
            </a:r>
            <a:r>
              <a:rPr lang="es-EC" sz="2800" dirty="0" smtClean="0"/>
              <a:t>   Excitación </a:t>
            </a:r>
            <a:r>
              <a:rPr lang="es-EC" sz="2800" dirty="0"/>
              <a:t>102 V DC, 38 A.</a:t>
            </a:r>
            <a:endParaRPr lang="es-ES" sz="2800" b="1" dirty="0"/>
          </a:p>
          <a:p>
            <a:endParaRPr lang="es-ES" dirty="0"/>
          </a:p>
        </p:txBody>
      </p:sp>
    </p:spTree>
    <p:extLst>
      <p:ext uri="{BB962C8B-B14F-4D97-AF65-F5344CB8AC3E}">
        <p14:creationId xmlns="" xmlns:p14="http://schemas.microsoft.com/office/powerpoint/2010/main" val="1078415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ESPECIFICACIONES TÉCNICAS</a:t>
            </a:r>
            <a:endParaRPr lang="es-ES" dirty="0"/>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185752855"/>
              </p:ext>
            </p:extLst>
          </p:nvPr>
        </p:nvGraphicFramePr>
        <p:xfrm>
          <a:off x="611560" y="1412776"/>
          <a:ext cx="7986993" cy="4663440"/>
        </p:xfrm>
        <a:graphic>
          <a:graphicData uri="http://schemas.openxmlformats.org/drawingml/2006/table">
            <a:tbl>
              <a:tblPr firstRow="1" firstCol="1" bandRow="1">
                <a:tableStyleId>{5C22544A-7EE6-4342-B048-85BDC9FD1C3A}</a:tableStyleId>
              </a:tblPr>
              <a:tblGrid>
                <a:gridCol w="4822546"/>
                <a:gridCol w="1837008"/>
                <a:gridCol w="1327439"/>
              </a:tblGrid>
              <a:tr h="266233">
                <a:tc>
                  <a:txBody>
                    <a:bodyPr/>
                    <a:lstStyle/>
                    <a:p>
                      <a:pPr algn="ctr">
                        <a:lnSpc>
                          <a:spcPct val="150000"/>
                        </a:lnSpc>
                        <a:spcAft>
                          <a:spcPts val="0"/>
                        </a:spcAft>
                      </a:pPr>
                      <a:r>
                        <a:rPr lang="es-EC" sz="1200" dirty="0">
                          <a:effectLst/>
                        </a:rPr>
                        <a:t>CARACTERÍSTICA</a:t>
                      </a:r>
                      <a:endParaRPr lang="es-ES" sz="1200" b="1" dirty="0">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a:effectLst/>
                        </a:rPr>
                        <a:t>VALOR ADOPTADO</a:t>
                      </a:r>
                      <a:endParaRPr lang="es-ES" sz="1200" b="1">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a:effectLst/>
                        </a:rPr>
                        <a:t>UNIDAD</a:t>
                      </a:r>
                      <a:endParaRPr lang="es-ES" sz="1200" b="1">
                        <a:solidFill>
                          <a:srgbClr val="000000"/>
                        </a:solidFill>
                        <a:effectLst/>
                        <a:latin typeface="Arial"/>
                        <a:ea typeface="Times New Roman"/>
                        <a:cs typeface="Times New Roman"/>
                      </a:endParaRPr>
                    </a:p>
                  </a:txBody>
                  <a:tcPr marL="66558" marR="66558" marT="0" marB="0"/>
                </a:tc>
              </a:tr>
              <a:tr h="266233">
                <a:tc>
                  <a:txBody>
                    <a:bodyPr/>
                    <a:lstStyle/>
                    <a:p>
                      <a:pPr algn="just">
                        <a:lnSpc>
                          <a:spcPct val="150000"/>
                        </a:lnSpc>
                        <a:spcAft>
                          <a:spcPts val="0"/>
                        </a:spcAft>
                      </a:pPr>
                      <a:r>
                        <a:rPr lang="es-EC" sz="1200">
                          <a:effectLst/>
                        </a:rPr>
                        <a:t>Cota de toma</a:t>
                      </a:r>
                      <a:endParaRPr lang="es-ES" sz="1200" b="1">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a:effectLst/>
                        </a:rPr>
                        <a:t>1743</a:t>
                      </a:r>
                      <a:endParaRPr lang="es-ES" sz="1200" b="1">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a:effectLst/>
                        </a:rPr>
                        <a:t>msnm</a:t>
                      </a:r>
                      <a:endParaRPr lang="es-ES" sz="1200" b="1">
                        <a:solidFill>
                          <a:srgbClr val="000000"/>
                        </a:solidFill>
                        <a:effectLst/>
                        <a:latin typeface="Arial"/>
                        <a:ea typeface="Times New Roman"/>
                        <a:cs typeface="Times New Roman"/>
                      </a:endParaRPr>
                    </a:p>
                  </a:txBody>
                  <a:tcPr marL="66558" marR="66558" marT="0" marB="0"/>
                </a:tc>
              </a:tr>
              <a:tr h="266233">
                <a:tc>
                  <a:txBody>
                    <a:bodyPr/>
                    <a:lstStyle/>
                    <a:p>
                      <a:pPr algn="just">
                        <a:lnSpc>
                          <a:spcPct val="150000"/>
                        </a:lnSpc>
                        <a:spcAft>
                          <a:spcPts val="0"/>
                        </a:spcAft>
                      </a:pPr>
                      <a:r>
                        <a:rPr lang="es-EC" sz="1200">
                          <a:effectLst/>
                        </a:rPr>
                        <a:t>Ancho del cauce</a:t>
                      </a:r>
                      <a:endParaRPr lang="es-ES" sz="1200" b="1">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a:effectLst/>
                        </a:rPr>
                        <a:t>10</a:t>
                      </a:r>
                      <a:endParaRPr lang="es-ES" sz="1200" b="1">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a:effectLst/>
                        </a:rPr>
                        <a:t>m</a:t>
                      </a:r>
                      <a:endParaRPr lang="es-ES" sz="1200" b="1">
                        <a:solidFill>
                          <a:srgbClr val="000000"/>
                        </a:solidFill>
                        <a:effectLst/>
                        <a:latin typeface="Arial"/>
                        <a:ea typeface="Times New Roman"/>
                        <a:cs typeface="Times New Roman"/>
                      </a:endParaRPr>
                    </a:p>
                  </a:txBody>
                  <a:tcPr marL="66558" marR="66558" marT="0" marB="0"/>
                </a:tc>
              </a:tr>
              <a:tr h="266233">
                <a:tc>
                  <a:txBody>
                    <a:bodyPr/>
                    <a:lstStyle/>
                    <a:p>
                      <a:pPr algn="just">
                        <a:lnSpc>
                          <a:spcPct val="150000"/>
                        </a:lnSpc>
                        <a:spcAft>
                          <a:spcPts val="0"/>
                        </a:spcAft>
                      </a:pPr>
                      <a:r>
                        <a:rPr lang="es-EC" sz="1200">
                          <a:effectLst/>
                        </a:rPr>
                        <a:t>Cota espejo en tanque de presión</a:t>
                      </a:r>
                      <a:endParaRPr lang="es-ES" sz="1200" b="1">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a:effectLst/>
                        </a:rPr>
                        <a:t>1942</a:t>
                      </a:r>
                      <a:endParaRPr lang="es-ES" sz="1200" b="1">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a:effectLst/>
                        </a:rPr>
                        <a:t>msnm</a:t>
                      </a:r>
                      <a:endParaRPr lang="es-ES" sz="1200" b="1">
                        <a:solidFill>
                          <a:srgbClr val="000000"/>
                        </a:solidFill>
                        <a:effectLst/>
                        <a:latin typeface="Arial"/>
                        <a:ea typeface="Times New Roman"/>
                        <a:cs typeface="Times New Roman"/>
                      </a:endParaRPr>
                    </a:p>
                  </a:txBody>
                  <a:tcPr marL="66558" marR="66558" marT="0" marB="0"/>
                </a:tc>
              </a:tr>
              <a:tr h="266233">
                <a:tc>
                  <a:txBody>
                    <a:bodyPr/>
                    <a:lstStyle/>
                    <a:p>
                      <a:pPr algn="just">
                        <a:lnSpc>
                          <a:spcPct val="150000"/>
                        </a:lnSpc>
                        <a:spcAft>
                          <a:spcPts val="0"/>
                        </a:spcAft>
                      </a:pPr>
                      <a:r>
                        <a:rPr lang="es-EC" sz="1200">
                          <a:effectLst/>
                        </a:rPr>
                        <a:t>Cota de restitución</a:t>
                      </a:r>
                      <a:endParaRPr lang="es-ES" sz="1200" b="1">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a:effectLst/>
                        </a:rPr>
                        <a:t>1713</a:t>
                      </a:r>
                      <a:endParaRPr lang="es-ES" sz="1200" b="1">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a:effectLst/>
                        </a:rPr>
                        <a:t>msnm</a:t>
                      </a:r>
                      <a:endParaRPr lang="es-ES" sz="1200" b="1">
                        <a:solidFill>
                          <a:srgbClr val="000000"/>
                        </a:solidFill>
                        <a:effectLst/>
                        <a:latin typeface="Arial"/>
                        <a:ea typeface="Times New Roman"/>
                        <a:cs typeface="Times New Roman"/>
                      </a:endParaRPr>
                    </a:p>
                  </a:txBody>
                  <a:tcPr marL="66558" marR="66558" marT="0" marB="0"/>
                </a:tc>
              </a:tr>
              <a:tr h="266233">
                <a:tc>
                  <a:txBody>
                    <a:bodyPr/>
                    <a:lstStyle/>
                    <a:p>
                      <a:pPr algn="just">
                        <a:lnSpc>
                          <a:spcPct val="150000"/>
                        </a:lnSpc>
                        <a:spcAft>
                          <a:spcPts val="0"/>
                        </a:spcAft>
                      </a:pPr>
                      <a:r>
                        <a:rPr lang="es-EC" sz="1200">
                          <a:effectLst/>
                        </a:rPr>
                        <a:t>Cota casa máquinas</a:t>
                      </a:r>
                      <a:endParaRPr lang="es-ES" sz="1200" b="1">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a:effectLst/>
                        </a:rPr>
                        <a:t>1716</a:t>
                      </a:r>
                      <a:endParaRPr lang="es-ES" sz="1200" b="1">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a:effectLst/>
                        </a:rPr>
                        <a:t>msnm</a:t>
                      </a:r>
                      <a:endParaRPr lang="es-ES" sz="1200" b="1">
                        <a:solidFill>
                          <a:srgbClr val="000000"/>
                        </a:solidFill>
                        <a:effectLst/>
                        <a:latin typeface="Arial"/>
                        <a:ea typeface="Times New Roman"/>
                        <a:cs typeface="Times New Roman"/>
                      </a:endParaRPr>
                    </a:p>
                  </a:txBody>
                  <a:tcPr marL="66558" marR="66558" marT="0" marB="0"/>
                </a:tc>
              </a:tr>
              <a:tr h="266233">
                <a:tc>
                  <a:txBody>
                    <a:bodyPr/>
                    <a:lstStyle/>
                    <a:p>
                      <a:pPr algn="just">
                        <a:lnSpc>
                          <a:spcPct val="150000"/>
                        </a:lnSpc>
                        <a:spcAft>
                          <a:spcPts val="0"/>
                        </a:spcAft>
                      </a:pPr>
                      <a:r>
                        <a:rPr lang="es-EC" sz="1200">
                          <a:effectLst/>
                        </a:rPr>
                        <a:t>Caída bruta</a:t>
                      </a:r>
                      <a:endParaRPr lang="es-ES" sz="1200" b="1">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a:effectLst/>
                        </a:rPr>
                        <a:t>26</a:t>
                      </a:r>
                      <a:endParaRPr lang="es-ES" sz="1200" b="1">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a:effectLst/>
                        </a:rPr>
                        <a:t>m</a:t>
                      </a:r>
                      <a:endParaRPr lang="es-ES" sz="1200" b="1">
                        <a:solidFill>
                          <a:srgbClr val="000000"/>
                        </a:solidFill>
                        <a:effectLst/>
                        <a:latin typeface="Arial"/>
                        <a:ea typeface="Times New Roman"/>
                        <a:cs typeface="Times New Roman"/>
                      </a:endParaRPr>
                    </a:p>
                  </a:txBody>
                  <a:tcPr marL="66558" marR="66558" marT="0" marB="0"/>
                </a:tc>
              </a:tr>
              <a:tr h="266233">
                <a:tc>
                  <a:txBody>
                    <a:bodyPr/>
                    <a:lstStyle/>
                    <a:p>
                      <a:pPr algn="just">
                        <a:lnSpc>
                          <a:spcPct val="150000"/>
                        </a:lnSpc>
                        <a:spcAft>
                          <a:spcPts val="0"/>
                        </a:spcAft>
                      </a:pPr>
                      <a:r>
                        <a:rPr lang="es-EC" sz="1200">
                          <a:effectLst/>
                        </a:rPr>
                        <a:t>Caída neta</a:t>
                      </a:r>
                      <a:endParaRPr lang="es-ES" sz="1200" b="1">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a:effectLst/>
                        </a:rPr>
                        <a:t>23</a:t>
                      </a:r>
                      <a:endParaRPr lang="es-ES" sz="1200" b="1">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a:effectLst/>
                        </a:rPr>
                        <a:t>m</a:t>
                      </a:r>
                      <a:endParaRPr lang="es-ES" sz="1200" b="1">
                        <a:solidFill>
                          <a:srgbClr val="000000"/>
                        </a:solidFill>
                        <a:effectLst/>
                        <a:latin typeface="Arial"/>
                        <a:ea typeface="Times New Roman"/>
                        <a:cs typeface="Times New Roman"/>
                      </a:endParaRPr>
                    </a:p>
                  </a:txBody>
                  <a:tcPr marL="66558" marR="66558" marT="0" marB="0"/>
                </a:tc>
              </a:tr>
              <a:tr h="266233">
                <a:tc>
                  <a:txBody>
                    <a:bodyPr/>
                    <a:lstStyle/>
                    <a:p>
                      <a:pPr algn="just">
                        <a:lnSpc>
                          <a:spcPct val="150000"/>
                        </a:lnSpc>
                        <a:spcAft>
                          <a:spcPts val="0"/>
                        </a:spcAft>
                      </a:pPr>
                      <a:r>
                        <a:rPr lang="es-EC" sz="1200">
                          <a:effectLst/>
                        </a:rPr>
                        <a:t>Altura de succión c/turbina</a:t>
                      </a:r>
                      <a:endParaRPr lang="es-ES" sz="1200" b="1">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a:effectLst/>
                        </a:rPr>
                        <a:t>2,2</a:t>
                      </a:r>
                      <a:endParaRPr lang="es-ES" sz="1200" b="1">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a:effectLst/>
                        </a:rPr>
                        <a:t>m</a:t>
                      </a:r>
                      <a:endParaRPr lang="es-ES" sz="1200" b="1">
                        <a:solidFill>
                          <a:srgbClr val="000000"/>
                        </a:solidFill>
                        <a:effectLst/>
                        <a:latin typeface="Arial"/>
                        <a:ea typeface="Times New Roman"/>
                        <a:cs typeface="Times New Roman"/>
                      </a:endParaRPr>
                    </a:p>
                  </a:txBody>
                  <a:tcPr marL="66558" marR="66558" marT="0" marB="0"/>
                </a:tc>
              </a:tr>
              <a:tr h="266233">
                <a:tc>
                  <a:txBody>
                    <a:bodyPr/>
                    <a:lstStyle/>
                    <a:p>
                      <a:pPr algn="just">
                        <a:lnSpc>
                          <a:spcPct val="150000"/>
                        </a:lnSpc>
                        <a:spcAft>
                          <a:spcPts val="0"/>
                        </a:spcAft>
                      </a:pPr>
                      <a:r>
                        <a:rPr lang="es-EC" sz="1200">
                          <a:effectLst/>
                        </a:rPr>
                        <a:t>Caudal de diseño</a:t>
                      </a:r>
                      <a:endParaRPr lang="es-ES" sz="1200" b="1">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a:effectLst/>
                        </a:rPr>
                        <a:t>5,2</a:t>
                      </a:r>
                      <a:endParaRPr lang="es-ES" sz="1200" b="1">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a:effectLst/>
                        </a:rPr>
                        <a:t>m3/s</a:t>
                      </a:r>
                      <a:endParaRPr lang="es-ES" sz="1200" b="1">
                        <a:solidFill>
                          <a:srgbClr val="000000"/>
                        </a:solidFill>
                        <a:effectLst/>
                        <a:latin typeface="Arial"/>
                        <a:ea typeface="Times New Roman"/>
                        <a:cs typeface="Times New Roman"/>
                      </a:endParaRPr>
                    </a:p>
                  </a:txBody>
                  <a:tcPr marL="66558" marR="66558" marT="0" marB="0"/>
                </a:tc>
              </a:tr>
              <a:tr h="266233">
                <a:tc>
                  <a:txBody>
                    <a:bodyPr/>
                    <a:lstStyle/>
                    <a:p>
                      <a:pPr algn="just">
                        <a:lnSpc>
                          <a:spcPct val="150000"/>
                        </a:lnSpc>
                        <a:spcAft>
                          <a:spcPts val="0"/>
                        </a:spcAft>
                      </a:pPr>
                      <a:r>
                        <a:rPr lang="es-EC" sz="1200">
                          <a:effectLst/>
                        </a:rPr>
                        <a:t>Caudal de creciente</a:t>
                      </a:r>
                      <a:endParaRPr lang="es-ES" sz="1200" b="1">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a:effectLst/>
                        </a:rPr>
                        <a:t>90</a:t>
                      </a:r>
                      <a:endParaRPr lang="es-ES" sz="1200" b="1">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a:effectLst/>
                        </a:rPr>
                        <a:t>m3/s</a:t>
                      </a:r>
                      <a:endParaRPr lang="es-ES" sz="1200" b="1">
                        <a:solidFill>
                          <a:srgbClr val="000000"/>
                        </a:solidFill>
                        <a:effectLst/>
                        <a:latin typeface="Arial"/>
                        <a:ea typeface="Times New Roman"/>
                        <a:cs typeface="Times New Roman"/>
                      </a:endParaRPr>
                    </a:p>
                  </a:txBody>
                  <a:tcPr marL="66558" marR="66558" marT="0" marB="0"/>
                </a:tc>
              </a:tr>
              <a:tr h="266233">
                <a:tc>
                  <a:txBody>
                    <a:bodyPr/>
                    <a:lstStyle/>
                    <a:p>
                      <a:pPr algn="just">
                        <a:lnSpc>
                          <a:spcPct val="150000"/>
                        </a:lnSpc>
                        <a:spcAft>
                          <a:spcPts val="0"/>
                        </a:spcAft>
                      </a:pPr>
                      <a:r>
                        <a:rPr lang="es-EC" sz="1200">
                          <a:effectLst/>
                        </a:rPr>
                        <a:t>Tubería de presión:  longitud, 2 tubos</a:t>
                      </a:r>
                      <a:endParaRPr lang="es-ES" sz="1200" b="1">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a:effectLst/>
                        </a:rPr>
                        <a:t>150</a:t>
                      </a:r>
                      <a:endParaRPr lang="es-ES" sz="1200" b="1">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a:effectLst/>
                        </a:rPr>
                        <a:t>m</a:t>
                      </a:r>
                      <a:endParaRPr lang="es-ES" sz="1200" b="1">
                        <a:solidFill>
                          <a:srgbClr val="000000"/>
                        </a:solidFill>
                        <a:effectLst/>
                        <a:latin typeface="Arial"/>
                        <a:ea typeface="Times New Roman"/>
                        <a:cs typeface="Times New Roman"/>
                      </a:endParaRPr>
                    </a:p>
                  </a:txBody>
                  <a:tcPr marL="66558" marR="66558" marT="0" marB="0"/>
                </a:tc>
              </a:tr>
              <a:tr h="266233">
                <a:tc>
                  <a:txBody>
                    <a:bodyPr/>
                    <a:lstStyle/>
                    <a:p>
                      <a:pPr algn="just">
                        <a:lnSpc>
                          <a:spcPct val="150000"/>
                        </a:lnSpc>
                        <a:spcAft>
                          <a:spcPts val="0"/>
                        </a:spcAft>
                      </a:pPr>
                      <a:r>
                        <a:rPr lang="es-EC" sz="1200">
                          <a:effectLst/>
                        </a:rPr>
                        <a:t>Diámetro, t</a:t>
                      </a:r>
                      <a:endParaRPr lang="es-ES" sz="1200" b="1">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a:effectLst/>
                        </a:rPr>
                        <a:t>0,96,4</a:t>
                      </a:r>
                      <a:endParaRPr lang="es-ES" sz="1200" b="1">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a:effectLst/>
                        </a:rPr>
                        <a:t>M,mm</a:t>
                      </a:r>
                      <a:endParaRPr lang="es-ES" sz="1200" b="1">
                        <a:solidFill>
                          <a:srgbClr val="000000"/>
                        </a:solidFill>
                        <a:effectLst/>
                        <a:latin typeface="Arial"/>
                        <a:ea typeface="Times New Roman"/>
                        <a:cs typeface="Times New Roman"/>
                      </a:endParaRPr>
                    </a:p>
                  </a:txBody>
                  <a:tcPr marL="66558" marR="66558" marT="0" marB="0"/>
                </a:tc>
              </a:tr>
              <a:tr h="266233">
                <a:tc>
                  <a:txBody>
                    <a:bodyPr/>
                    <a:lstStyle/>
                    <a:p>
                      <a:pPr algn="just">
                        <a:lnSpc>
                          <a:spcPct val="150000"/>
                        </a:lnSpc>
                        <a:spcAft>
                          <a:spcPts val="0"/>
                        </a:spcAft>
                      </a:pPr>
                      <a:r>
                        <a:rPr lang="es-EC" sz="1200">
                          <a:effectLst/>
                        </a:rPr>
                        <a:t>Casa de máquinas: No. Unidades</a:t>
                      </a:r>
                      <a:endParaRPr lang="es-ES" sz="1200" b="1">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a:effectLst/>
                        </a:rPr>
                        <a:t>4</a:t>
                      </a:r>
                      <a:endParaRPr lang="es-ES" sz="1200" b="1">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a:effectLst/>
                        </a:rPr>
                        <a:t> </a:t>
                      </a:r>
                      <a:endParaRPr lang="es-ES" sz="1200" b="1">
                        <a:solidFill>
                          <a:srgbClr val="000000"/>
                        </a:solidFill>
                        <a:effectLst/>
                        <a:latin typeface="Arial"/>
                        <a:ea typeface="Times New Roman"/>
                        <a:cs typeface="Times New Roman"/>
                      </a:endParaRPr>
                    </a:p>
                  </a:txBody>
                  <a:tcPr marL="66558" marR="66558" marT="0" marB="0"/>
                </a:tc>
              </a:tr>
              <a:tr h="266233">
                <a:tc>
                  <a:txBody>
                    <a:bodyPr/>
                    <a:lstStyle/>
                    <a:p>
                      <a:pPr algn="just">
                        <a:lnSpc>
                          <a:spcPct val="150000"/>
                        </a:lnSpc>
                        <a:spcAft>
                          <a:spcPts val="0"/>
                        </a:spcAft>
                      </a:pPr>
                      <a:r>
                        <a:rPr lang="es-EC" sz="1200">
                          <a:effectLst/>
                        </a:rPr>
                        <a:t>Potencia total</a:t>
                      </a:r>
                      <a:endParaRPr lang="es-ES" sz="1200" b="1">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dirty="0" smtClean="0">
                          <a:effectLst/>
                        </a:rPr>
                        <a:t>909</a:t>
                      </a:r>
                      <a:endParaRPr lang="es-ES" sz="1200" b="1" dirty="0">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dirty="0" err="1" smtClean="0">
                          <a:effectLst/>
                        </a:rPr>
                        <a:t>Kw</a:t>
                      </a:r>
                      <a:endParaRPr lang="es-ES" sz="1200" b="1" dirty="0">
                        <a:solidFill>
                          <a:srgbClr val="000000"/>
                        </a:solidFill>
                        <a:effectLst/>
                        <a:latin typeface="Arial"/>
                        <a:ea typeface="Times New Roman"/>
                        <a:cs typeface="Times New Roman"/>
                      </a:endParaRPr>
                    </a:p>
                  </a:txBody>
                  <a:tcPr marL="66558" marR="66558" marT="0" marB="0"/>
                </a:tc>
              </a:tr>
              <a:tr h="266233">
                <a:tc>
                  <a:txBody>
                    <a:bodyPr/>
                    <a:lstStyle/>
                    <a:p>
                      <a:pPr algn="just">
                        <a:lnSpc>
                          <a:spcPct val="150000"/>
                        </a:lnSpc>
                        <a:spcAft>
                          <a:spcPts val="0"/>
                        </a:spcAft>
                      </a:pPr>
                      <a:r>
                        <a:rPr lang="es-EC" sz="1200">
                          <a:effectLst/>
                        </a:rPr>
                        <a:t>Costo unitario</a:t>
                      </a:r>
                      <a:endParaRPr lang="es-ES" sz="1200" b="1">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a:effectLst/>
                        </a:rPr>
                        <a:t>2.002</a:t>
                      </a:r>
                      <a:endParaRPr lang="es-ES" sz="1200" b="1">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a:effectLst/>
                        </a:rPr>
                        <a:t>US/KW</a:t>
                      </a:r>
                      <a:endParaRPr lang="es-ES" sz="1200" b="1">
                        <a:solidFill>
                          <a:srgbClr val="000000"/>
                        </a:solidFill>
                        <a:effectLst/>
                        <a:latin typeface="Arial"/>
                        <a:ea typeface="Times New Roman"/>
                        <a:cs typeface="Times New Roman"/>
                      </a:endParaRPr>
                    </a:p>
                  </a:txBody>
                  <a:tcPr marL="66558" marR="66558" marT="0" marB="0"/>
                </a:tc>
              </a:tr>
              <a:tr h="266233">
                <a:tc>
                  <a:txBody>
                    <a:bodyPr/>
                    <a:lstStyle/>
                    <a:p>
                      <a:pPr algn="just">
                        <a:lnSpc>
                          <a:spcPct val="150000"/>
                        </a:lnSpc>
                        <a:spcAft>
                          <a:spcPts val="0"/>
                        </a:spcAft>
                      </a:pPr>
                      <a:r>
                        <a:rPr lang="es-EC" sz="1200">
                          <a:effectLst/>
                        </a:rPr>
                        <a:t>Costo total del proyecto c línea</a:t>
                      </a:r>
                      <a:endParaRPr lang="es-ES" sz="1200" b="1">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a:effectLst/>
                        </a:rPr>
                        <a:t>1,810.400</a:t>
                      </a:r>
                      <a:endParaRPr lang="es-ES" sz="1200" b="1">
                        <a:solidFill>
                          <a:srgbClr val="000000"/>
                        </a:solidFill>
                        <a:effectLst/>
                        <a:latin typeface="Arial"/>
                        <a:ea typeface="Times New Roman"/>
                        <a:cs typeface="Times New Roman"/>
                      </a:endParaRPr>
                    </a:p>
                  </a:txBody>
                  <a:tcPr marL="66558" marR="66558" marT="0" marB="0"/>
                </a:tc>
                <a:tc>
                  <a:txBody>
                    <a:bodyPr/>
                    <a:lstStyle/>
                    <a:p>
                      <a:pPr algn="ctr">
                        <a:lnSpc>
                          <a:spcPct val="150000"/>
                        </a:lnSpc>
                        <a:spcAft>
                          <a:spcPts val="0"/>
                        </a:spcAft>
                      </a:pPr>
                      <a:r>
                        <a:rPr lang="es-EC" sz="1200" dirty="0">
                          <a:effectLst/>
                        </a:rPr>
                        <a:t>U.S.</a:t>
                      </a:r>
                      <a:endParaRPr lang="es-ES" sz="1200" b="1" dirty="0">
                        <a:solidFill>
                          <a:srgbClr val="000000"/>
                        </a:solidFill>
                        <a:effectLst/>
                        <a:latin typeface="Arial"/>
                        <a:ea typeface="Times New Roman"/>
                        <a:cs typeface="Times New Roman"/>
                      </a:endParaRPr>
                    </a:p>
                  </a:txBody>
                  <a:tcPr marL="66558" marR="66558" marT="0" marB="0"/>
                </a:tc>
              </a:tr>
            </a:tbl>
          </a:graphicData>
        </a:graphic>
      </p:graphicFrame>
    </p:spTree>
    <p:extLst>
      <p:ext uri="{BB962C8B-B14F-4D97-AF65-F5344CB8AC3E}">
        <p14:creationId xmlns="" xmlns:p14="http://schemas.microsoft.com/office/powerpoint/2010/main" val="2229495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C" b="1" cap="all" dirty="0"/>
              <a:t>CAPITULO </a:t>
            </a:r>
            <a:r>
              <a:rPr lang="es-EC" b="1" cap="all" dirty="0" smtClean="0"/>
              <a:t>3</a:t>
            </a:r>
            <a:endParaRPr lang="es-ES" dirty="0"/>
          </a:p>
        </p:txBody>
      </p:sp>
      <p:sp>
        <p:nvSpPr>
          <p:cNvPr id="5" name="4 Subtítulo"/>
          <p:cNvSpPr>
            <a:spLocks noGrp="1"/>
          </p:cNvSpPr>
          <p:nvPr>
            <p:ph type="subTitle" idx="1"/>
          </p:nvPr>
        </p:nvSpPr>
        <p:spPr/>
        <p:txBody>
          <a:bodyPr/>
          <a:lstStyle/>
          <a:p>
            <a:r>
              <a:rPr lang="es-EC" b="1" cap="all" dirty="0">
                <a:solidFill>
                  <a:schemeClr val="tx1"/>
                </a:solidFill>
              </a:rPr>
              <a:t>ANÁLISIS DEL RECURSO HÍDRICO Y SELECCIÓN DE LA TURBINA</a:t>
            </a:r>
            <a:endParaRPr lang="es-ES" b="1" cap="all" dirty="0">
              <a:solidFill>
                <a:schemeClr val="tx1"/>
              </a:solidFill>
            </a:endParaRPr>
          </a:p>
          <a:p>
            <a:endParaRPr lang="es-ES" dirty="0"/>
          </a:p>
        </p:txBody>
      </p:sp>
    </p:spTree>
    <p:extLst>
      <p:ext uri="{BB962C8B-B14F-4D97-AF65-F5344CB8AC3E}">
        <p14:creationId xmlns="" xmlns:p14="http://schemas.microsoft.com/office/powerpoint/2010/main" val="1893005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cap="all" dirty="0" smtClean="0"/>
              <a:t>ASPECTOS </a:t>
            </a:r>
            <a:r>
              <a:rPr lang="es-EC" sz="2800" b="1" cap="all" dirty="0"/>
              <a:t>A TENER EN CUENTA PARA SELECCIONAR LA </a:t>
            </a:r>
            <a:r>
              <a:rPr lang="es-EC" sz="2800" b="1" cap="all" dirty="0" smtClean="0"/>
              <a:t>TURBINA</a:t>
            </a:r>
            <a:endParaRPr lang="es-ES" sz="4000" dirty="0"/>
          </a:p>
        </p:txBody>
      </p:sp>
      <p:sp>
        <p:nvSpPr>
          <p:cNvPr id="3" name="2 Marcador de contenido"/>
          <p:cNvSpPr>
            <a:spLocks noGrp="1"/>
          </p:cNvSpPr>
          <p:nvPr>
            <p:ph idx="1"/>
          </p:nvPr>
        </p:nvSpPr>
        <p:spPr/>
        <p:txBody>
          <a:bodyPr>
            <a:normAutofit/>
          </a:bodyPr>
          <a:lstStyle/>
          <a:p>
            <a:pPr algn="just"/>
            <a:endParaRPr lang="es-ES" sz="2800" b="1" dirty="0" smtClean="0"/>
          </a:p>
          <a:p>
            <a:pPr algn="just"/>
            <a:r>
              <a:rPr lang="es-ES" sz="2800" b="1" dirty="0" smtClean="0"/>
              <a:t>Caudal.- </a:t>
            </a:r>
            <a:r>
              <a:rPr lang="es-EC" sz="2800" dirty="0"/>
              <a:t>C</a:t>
            </a:r>
            <a:r>
              <a:rPr lang="es-EC" sz="2800" dirty="0" smtClean="0"/>
              <a:t>antidad </a:t>
            </a:r>
            <a:r>
              <a:rPr lang="es-EC" sz="2800" dirty="0"/>
              <a:t>de agua que llega a las turbinas </a:t>
            </a:r>
            <a:r>
              <a:rPr lang="es-EC" sz="2800" dirty="0" smtClean="0"/>
              <a:t>en </a:t>
            </a:r>
            <a:r>
              <a:rPr lang="es-EC" sz="2800" dirty="0"/>
              <a:t>el espacio de un </a:t>
            </a:r>
            <a:r>
              <a:rPr lang="es-EC" sz="2800" dirty="0" smtClean="0"/>
              <a:t>segundo. C</a:t>
            </a:r>
            <a:r>
              <a:rPr lang="es-ES" sz="2800" dirty="0" err="1" smtClean="0"/>
              <a:t>audal</a:t>
            </a:r>
            <a:r>
              <a:rPr lang="es-ES" sz="2800" dirty="0" smtClean="0"/>
              <a:t> de diseño: 5,2 m</a:t>
            </a:r>
            <a:r>
              <a:rPr lang="es-EC" sz="2800" baseline="30000" dirty="0" smtClean="0"/>
              <a:t>3</a:t>
            </a:r>
            <a:r>
              <a:rPr lang="es-EC" sz="2800" dirty="0" smtClean="0"/>
              <a:t>/s</a:t>
            </a:r>
            <a:r>
              <a:rPr lang="es-ES" sz="2800" dirty="0" smtClean="0"/>
              <a:t>.</a:t>
            </a:r>
          </a:p>
          <a:p>
            <a:endParaRPr lang="es-ES" sz="2800" dirty="0"/>
          </a:p>
          <a:p>
            <a:pPr algn="just"/>
            <a:r>
              <a:rPr lang="es-EC" sz="2800" b="1" dirty="0"/>
              <a:t>Altura </a:t>
            </a:r>
            <a:r>
              <a:rPr lang="es-EC" sz="2800" b="1" dirty="0" smtClean="0"/>
              <a:t>neta.- </a:t>
            </a:r>
            <a:r>
              <a:rPr lang="es-EC" sz="2800" dirty="0" smtClean="0"/>
              <a:t>Altura </a:t>
            </a:r>
            <a:r>
              <a:rPr lang="es-EC" sz="2800" dirty="0"/>
              <a:t>de columna de agua que queda al restarle las pérdidas totales del salto bruto</a:t>
            </a:r>
            <a:endParaRPr lang="es-EC" sz="2800" dirty="0" smtClean="0"/>
          </a:p>
        </p:txBody>
      </p:sp>
    </p:spTree>
    <p:extLst>
      <p:ext uri="{BB962C8B-B14F-4D97-AF65-F5344CB8AC3E}">
        <p14:creationId xmlns="" xmlns:p14="http://schemas.microsoft.com/office/powerpoint/2010/main" val="1136678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a:t>CÁLCULOS DE PÉRDIDAS</a:t>
            </a:r>
            <a:endParaRPr lang="es-ES" sz="2800" dirty="0"/>
          </a:p>
        </p:txBody>
      </p:sp>
      <mc:AlternateContent xmlns:mc="http://schemas.openxmlformats.org/markup-compatibility/2006">
        <mc:Choice xmlns="" xmlns:a14="http://schemas.microsoft.com/office/drawing/2010/main" Requires="a14">
          <p:sp>
            <p:nvSpPr>
              <p:cNvPr id="3" name="2 Marcador de contenido"/>
              <p:cNvSpPr>
                <a:spLocks noGrp="1"/>
              </p:cNvSpPr>
              <p:nvPr>
                <p:ph idx="1"/>
              </p:nvPr>
            </p:nvSpPr>
            <p:spPr/>
            <p:txBody>
              <a:bodyPr>
                <a:normAutofit fontScale="70000" lnSpcReduction="20000"/>
              </a:bodyPr>
              <a:lstStyle/>
              <a:p>
                <a:pPr algn="just"/>
                <a:r>
                  <a:rPr lang="es-EC" dirty="0" smtClean="0"/>
                  <a:t>La pérdida de carga primaria por rozamiento viscoso se calcula mediante la siguiente ecuación:</a:t>
                </a:r>
                <a:endParaRPr lang="es-ES" b="1" dirty="0"/>
              </a:p>
              <a:p>
                <a:pPr marL="0" indent="0">
                  <a:buNone/>
                </a:pPr>
                <a14:m>
                  <m:oMathPara xmlns:m="http://schemas.openxmlformats.org/officeDocument/2006/math">
                    <m:oMathParaPr>
                      <m:jc m:val="centerGroup"/>
                    </m:oMathParaPr>
                    <m:oMath xmlns:m="http://schemas.openxmlformats.org/officeDocument/2006/math">
                      <m:r>
                        <a:rPr lang="es-EC" b="1" i="1"/>
                        <m:t>𝑯</m:t>
                      </m:r>
                      <m:r>
                        <a:rPr lang="es-EC" b="1" i="1"/>
                        <m:t>=</m:t>
                      </m:r>
                      <m:f>
                        <m:fPr>
                          <m:ctrlPr>
                            <a:rPr lang="es-ES" i="1"/>
                          </m:ctrlPr>
                        </m:fPr>
                        <m:num>
                          <m:sSup>
                            <m:sSupPr>
                              <m:ctrlPr>
                                <a:rPr lang="es-ES" i="1"/>
                              </m:ctrlPr>
                            </m:sSupPr>
                            <m:e>
                              <m:r>
                                <a:rPr lang="es-EC" b="1" i="1"/>
                                <m:t>𝑽</m:t>
                              </m:r>
                            </m:e>
                            <m:sup>
                              <m:r>
                                <a:rPr lang="es-EC" b="1" i="1"/>
                                <m:t>𝟐</m:t>
                              </m:r>
                            </m:sup>
                          </m:sSup>
                          <m:r>
                            <a:rPr lang="es-EC" b="1" i="1"/>
                            <m:t>𝑳</m:t>
                          </m:r>
                        </m:num>
                        <m:den>
                          <m:r>
                            <a:rPr lang="es-EC" b="1" i="1"/>
                            <m:t>𝟐</m:t>
                          </m:r>
                          <m:r>
                            <a:rPr lang="es-ES" b="1" i="1" smtClean="0">
                              <a:latin typeface="Cambria Math"/>
                            </a:rPr>
                            <m:t>𝒇</m:t>
                          </m:r>
                          <m:r>
                            <a:rPr lang="es-EC" b="1" i="1"/>
                            <m:t>𝑫</m:t>
                          </m:r>
                        </m:den>
                      </m:f>
                    </m:oMath>
                  </m:oMathPara>
                </a14:m>
                <a:endParaRPr lang="es-ES" dirty="0" smtClean="0"/>
              </a:p>
              <a:p>
                <a:pPr marL="0" indent="0">
                  <a:buNone/>
                </a:pPr>
                <a:r>
                  <a:rPr lang="es-EC" dirty="0"/>
                  <a:t>Dónde:</a:t>
                </a:r>
                <a:endParaRPr lang="es-ES" b="1" dirty="0"/>
              </a:p>
              <a:p>
                <a:pPr marL="0" indent="0">
                  <a:buNone/>
                </a:pPr>
                <a:r>
                  <a:rPr lang="es-EC" dirty="0" smtClean="0"/>
                  <a:t>V</a:t>
                </a:r>
                <a:r>
                  <a:rPr lang="es-EC" dirty="0"/>
                  <a:t>: Velocidad del fluido en tubería.</a:t>
                </a:r>
                <a14:m>
                  <m:oMath xmlns:m="http://schemas.openxmlformats.org/officeDocument/2006/math">
                    <m:r>
                      <a:rPr lang="es-EC" b="1" i="1"/>
                      <m:t>            </m:t>
                    </m:r>
                    <m:r>
                      <a:rPr lang="es-EC" b="1" i="1"/>
                      <m:t>𝑽</m:t>
                    </m:r>
                    <m:r>
                      <a:rPr lang="es-EC" b="1" i="1"/>
                      <m:t>=</m:t>
                    </m:r>
                    <m:f>
                      <m:fPr>
                        <m:ctrlPr>
                          <a:rPr lang="es-ES" i="1"/>
                        </m:ctrlPr>
                      </m:fPr>
                      <m:num>
                        <m:r>
                          <a:rPr lang="es-EC" b="1" i="1"/>
                          <m:t>𝑸</m:t>
                        </m:r>
                      </m:num>
                      <m:den>
                        <m:r>
                          <a:rPr lang="es-EC" b="1" i="1"/>
                          <m:t>𝝅</m:t>
                        </m:r>
                        <m:r>
                          <a:rPr lang="es-EC" b="1" i="1"/>
                          <m:t>∗</m:t>
                        </m:r>
                        <m:f>
                          <m:fPr>
                            <m:ctrlPr>
                              <a:rPr lang="es-ES" i="1"/>
                            </m:ctrlPr>
                          </m:fPr>
                          <m:num>
                            <m:sSup>
                              <m:sSupPr>
                                <m:ctrlPr>
                                  <a:rPr lang="es-ES" i="1"/>
                                </m:ctrlPr>
                              </m:sSupPr>
                              <m:e>
                                <m:r>
                                  <a:rPr lang="es-EC" b="1" i="1"/>
                                  <m:t>𝑫</m:t>
                                </m:r>
                              </m:e>
                              <m:sup>
                                <m:r>
                                  <a:rPr lang="es-EC" b="1" i="1"/>
                                  <m:t>𝟐</m:t>
                                </m:r>
                              </m:sup>
                            </m:sSup>
                          </m:num>
                          <m:den>
                            <m:r>
                              <a:rPr lang="es-EC" b="1" i="1"/>
                              <m:t>𝟒</m:t>
                            </m:r>
                          </m:den>
                        </m:f>
                      </m:den>
                    </m:f>
                  </m:oMath>
                </a14:m>
                <a:endParaRPr lang="es-ES" dirty="0" smtClean="0"/>
              </a:p>
              <a:p>
                <a:pPr marL="0" indent="0">
                  <a:buNone/>
                </a:pPr>
                <a:r>
                  <a:rPr lang="es-EC" dirty="0"/>
                  <a:t>L: Longitud de tubería.</a:t>
                </a:r>
                <a:endParaRPr lang="es-ES" b="1" dirty="0"/>
              </a:p>
              <a:p>
                <a:pPr marL="0" indent="0">
                  <a:buNone/>
                </a:pPr>
                <a:r>
                  <a:rPr lang="es-EC" dirty="0"/>
                  <a:t>D: Diámetro de tubería.</a:t>
                </a:r>
                <a:endParaRPr lang="es-ES" b="1" dirty="0"/>
              </a:p>
              <a:p>
                <a:pPr marL="0" indent="0">
                  <a:buNone/>
                </a:pPr>
                <a:r>
                  <a:rPr lang="es-EC" dirty="0"/>
                  <a:t>f: Factor adimensional</a:t>
                </a:r>
                <a:r>
                  <a:rPr lang="es-EC" dirty="0" smtClean="0"/>
                  <a:t>.</a:t>
                </a:r>
              </a:p>
              <a:p>
                <a:pPr marL="0" indent="0">
                  <a:buNone/>
                </a:pPr>
                <a:endParaRPr lang="es-EC" b="1" i="1" dirty="0" smtClean="0"/>
              </a:p>
              <a:p>
                <a:pPr marL="0" indent="0">
                  <a:buNone/>
                </a:pPr>
                <a14:m>
                  <m:oMathPara xmlns:m="http://schemas.openxmlformats.org/officeDocument/2006/math">
                    <m:oMathParaPr>
                      <m:jc m:val="centerGroup"/>
                    </m:oMathParaPr>
                    <m:oMath xmlns:m="http://schemas.openxmlformats.org/officeDocument/2006/math">
                      <m:r>
                        <a:rPr lang="es-EC" b="1" i="1"/>
                        <m:t>𝑯</m:t>
                      </m:r>
                      <m:r>
                        <a:rPr lang="es-EC" b="1" i="1"/>
                        <m:t>=</m:t>
                      </m:r>
                      <m:r>
                        <a:rPr lang="es-EC" b="1" i="1"/>
                        <m:t>𝟎</m:t>
                      </m:r>
                      <m:r>
                        <a:rPr lang="es-EC" b="1" i="1"/>
                        <m:t>,</m:t>
                      </m:r>
                      <m:r>
                        <a:rPr lang="es-EC" b="1" i="1"/>
                        <m:t>𝟗𝟗𝟕</m:t>
                      </m:r>
                      <m:r>
                        <a:rPr lang="es-EC" b="1" i="1"/>
                        <m:t> </m:t>
                      </m:r>
                      <m:r>
                        <a:rPr lang="es-EC" b="1" i="1"/>
                        <m:t>𝒎</m:t>
                      </m:r>
                    </m:oMath>
                  </m:oMathPara>
                </a14:m>
                <a:endParaRPr lang="es-ES" b="1" dirty="0"/>
              </a:p>
              <a:p>
                <a:pPr marL="0" indent="0">
                  <a:buNone/>
                </a:pPr>
                <a:endParaRPr lang="es-ES" b="1" dirty="0"/>
              </a:p>
              <a:p>
                <a:endParaRPr lang="es-ES"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889" t="-2156" r="-963"/>
                </a:stretch>
              </a:blipFill>
            </p:spPr>
            <p:txBody>
              <a:bodyPr/>
              <a:lstStyle/>
              <a:p>
                <a:r>
                  <a:rPr lang="es-ES">
                    <a:noFill/>
                  </a:rPr>
                  <a:t> </a:t>
                </a:r>
              </a:p>
            </p:txBody>
          </p:sp>
        </mc:Fallback>
      </mc:AlternateContent>
    </p:spTree>
    <p:extLst>
      <p:ext uri="{BB962C8B-B14F-4D97-AF65-F5344CB8AC3E}">
        <p14:creationId xmlns="" xmlns:p14="http://schemas.microsoft.com/office/powerpoint/2010/main" val="2635540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a:t>CÁLCULOS DE PÉRDIDAS</a:t>
            </a:r>
            <a:endParaRPr lang="es-ES" sz="2800" dirty="0"/>
          </a:p>
        </p:txBody>
      </p:sp>
      <mc:AlternateContent xmlns:mc="http://schemas.openxmlformats.org/markup-compatibility/2006">
        <mc:Choice xmlns="" xmlns:a14="http://schemas.microsoft.com/office/drawing/2010/main" Requires="a14">
          <p:sp>
            <p:nvSpPr>
              <p:cNvPr id="3" name="2 Marcador de contenido"/>
              <p:cNvSpPr>
                <a:spLocks noGrp="1"/>
              </p:cNvSpPr>
              <p:nvPr>
                <p:ph idx="1"/>
              </p:nvPr>
            </p:nvSpPr>
            <p:spPr/>
            <p:txBody>
              <a:bodyPr>
                <a:normAutofit fontScale="70000" lnSpcReduction="20000"/>
              </a:bodyPr>
              <a:lstStyle/>
              <a:p>
                <a:r>
                  <a:rPr lang="es-EC" b="1" dirty="0"/>
                  <a:t>Cálculos </a:t>
                </a:r>
                <a:r>
                  <a:rPr lang="es-EC" b="1" dirty="0" smtClean="0"/>
                  <a:t>de </a:t>
                </a:r>
                <a:r>
                  <a:rPr lang="es-EC" b="1" dirty="0"/>
                  <a:t>pérdidas en el </a:t>
                </a:r>
                <a:r>
                  <a:rPr lang="es-EC" b="1" dirty="0" smtClean="0"/>
                  <a:t>obturador</a:t>
                </a:r>
              </a:p>
              <a:p>
                <a:endParaRPr lang="es-ES" dirty="0" smtClean="0"/>
              </a:p>
              <a:p>
                <a:endParaRPr lang="es-ES" dirty="0" smtClean="0"/>
              </a:p>
              <a:p>
                <a:endParaRPr lang="es-ES" dirty="0"/>
              </a:p>
              <a:p>
                <a:endParaRPr lang="es-ES" dirty="0" smtClean="0"/>
              </a:p>
              <a:p>
                <a:endParaRPr lang="es-ES" dirty="0" smtClean="0"/>
              </a:p>
              <a:p>
                <a:pPr marL="0" indent="0">
                  <a:buNone/>
                </a:pPr>
                <a:r>
                  <a:rPr lang="es-EC" dirty="0"/>
                  <a:t>El cálculo de pérdida del difusor se lo realiza con la siguiente ecuación:</a:t>
                </a:r>
                <a:endParaRPr lang="es-ES" b="1" dirty="0"/>
              </a:p>
              <a:p>
                <a:pPr marL="0" indent="0">
                  <a:buNone/>
                </a:pPr>
                <a:endParaRPr lang="es-ES" b="1" dirty="0"/>
              </a:p>
              <a:p>
                <a:pPr marL="0" indent="0" algn="ctr">
                  <a:buNone/>
                </a:pPr>
                <a14:m>
                  <m:oMath xmlns:m="http://schemas.openxmlformats.org/officeDocument/2006/math">
                    <m:sSub>
                      <m:sSubPr>
                        <m:ctrlPr>
                          <a:rPr lang="es-ES" b="1" i="1" smtClean="0">
                            <a:latin typeface="Cambria Math"/>
                          </a:rPr>
                        </m:ctrlPr>
                      </m:sSubPr>
                      <m:e>
                        <m:r>
                          <a:rPr lang="es-EC" b="1" i="1">
                            <a:latin typeface="Cambria Math"/>
                          </a:rPr>
                          <m:t>𝑯</m:t>
                        </m:r>
                      </m:e>
                      <m:sub>
                        <m:r>
                          <a:rPr lang="es-EC" b="1" i="1">
                            <a:latin typeface="Cambria Math"/>
                          </a:rPr>
                          <m:t>𝒅𝒊𝒇</m:t>
                        </m:r>
                      </m:sub>
                    </m:sSub>
                    <m:r>
                      <a:rPr lang="es-EC" b="1" i="1">
                        <a:latin typeface="Cambria Math"/>
                      </a:rPr>
                      <m:t>=</m:t>
                    </m:r>
                    <m:f>
                      <m:fPr>
                        <m:ctrlPr>
                          <a:rPr lang="es-ES" b="1" i="1">
                            <a:latin typeface="Cambria Math"/>
                          </a:rPr>
                        </m:ctrlPr>
                      </m:fPr>
                      <m:num>
                        <m:sSubSup>
                          <m:sSubSupPr>
                            <m:ctrlPr>
                              <a:rPr lang="es-ES" b="1" i="1">
                                <a:latin typeface="Cambria Math"/>
                              </a:rPr>
                            </m:ctrlPr>
                          </m:sSubSupPr>
                          <m:e>
                            <m:r>
                              <a:rPr lang="es-EC" b="1" i="1">
                                <a:latin typeface="Cambria Math"/>
                              </a:rPr>
                              <m:t>𝑽</m:t>
                            </m:r>
                          </m:e>
                          <m:sub>
                            <m:r>
                              <a:rPr lang="es-EC" b="1" i="1">
                                <a:latin typeface="Cambria Math"/>
                              </a:rPr>
                              <m:t>𝟏</m:t>
                            </m:r>
                          </m:sub>
                          <m:sup>
                            <m:r>
                              <a:rPr lang="es-EC" b="1" i="1">
                                <a:latin typeface="Cambria Math"/>
                              </a:rPr>
                              <m:t>𝟐</m:t>
                            </m:r>
                          </m:sup>
                        </m:sSubSup>
                      </m:num>
                      <m:den>
                        <m:r>
                          <a:rPr lang="es-EC" b="1" i="1">
                            <a:latin typeface="Cambria Math"/>
                          </a:rPr>
                          <m:t>𝟐</m:t>
                        </m:r>
                        <m:r>
                          <a:rPr lang="es-EC" b="1" i="1">
                            <a:latin typeface="Cambria Math"/>
                          </a:rPr>
                          <m:t>𝒈</m:t>
                        </m:r>
                      </m:den>
                    </m:f>
                    <m:sSub>
                      <m:sSubPr>
                        <m:ctrlPr>
                          <a:rPr lang="es-ES" b="1" i="1">
                            <a:latin typeface="Cambria Math"/>
                          </a:rPr>
                        </m:ctrlPr>
                      </m:sSubPr>
                      <m:e>
                        <m:r>
                          <a:rPr lang="es-EC" b="1" i="1">
                            <a:latin typeface="Cambria Math"/>
                          </a:rPr>
                          <m:t>𝑲</m:t>
                        </m:r>
                      </m:e>
                      <m:sub>
                        <m:r>
                          <a:rPr lang="es-EC" b="1" i="1">
                            <a:latin typeface="Cambria Math"/>
                          </a:rPr>
                          <m:t>𝒅𝒊𝒇</m:t>
                        </m:r>
                      </m:sub>
                    </m:sSub>
                  </m:oMath>
                </a14:m>
                <a:r>
                  <a:rPr lang="es-EC" b="1" dirty="0"/>
                  <a:t/>
                </a:r>
                <a:endParaRPr lang="es-ES" b="1" dirty="0"/>
              </a:p>
              <a:p>
                <a:pPr marL="0" indent="0">
                  <a:buNone/>
                </a:pPr>
                <a:r>
                  <a:rPr lang="es-EC" dirty="0"/>
                  <a:t>Dónde:</a:t>
                </a:r>
                <a:endParaRPr lang="es-ES" b="1" dirty="0"/>
              </a:p>
              <a:p>
                <a:pPr marL="0" indent="0">
                  <a:buNone/>
                </a:pPr>
                <a:r>
                  <a:rPr lang="es-EC" dirty="0"/>
                  <a:t>V1: Velocidad de entrada del ensanchamiento</a:t>
                </a:r>
                <a:endParaRPr lang="es-ES" b="1" dirty="0"/>
              </a:p>
              <a:p>
                <a:pPr marL="0" indent="0">
                  <a:buNone/>
                </a:pPr>
                <a14:m>
                  <m:oMath xmlns:m="http://schemas.openxmlformats.org/officeDocument/2006/math">
                    <m:sSub>
                      <m:sSubPr>
                        <m:ctrlPr>
                          <a:rPr lang="es-ES" b="1" i="1">
                            <a:latin typeface="Cambria Math"/>
                          </a:rPr>
                        </m:ctrlPr>
                      </m:sSubPr>
                      <m:e>
                        <m:r>
                          <a:rPr lang="es-EC" b="1" i="1">
                            <a:latin typeface="Cambria Math"/>
                          </a:rPr>
                          <m:t>𝑲</m:t>
                        </m:r>
                      </m:e>
                      <m:sub>
                        <m:r>
                          <a:rPr lang="es-EC" b="1" i="1">
                            <a:latin typeface="Cambria Math"/>
                          </a:rPr>
                          <m:t>𝒅𝒊𝒇</m:t>
                        </m:r>
                      </m:sub>
                    </m:sSub>
                  </m:oMath>
                </a14:m>
                <a:r>
                  <a:rPr lang="es-EC" dirty="0"/>
                  <a:t>: Coeficiente de resistencia.</a:t>
                </a:r>
                <a:endParaRPr lang="es-ES" b="1" dirty="0"/>
              </a:p>
              <a:p>
                <a:endParaRPr lang="es-ES"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889" t="-2156"/>
                </a:stretch>
              </a:blipFill>
            </p:spPr>
            <p:txBody>
              <a:bodyPr/>
              <a:lstStyle/>
              <a:p>
                <a:r>
                  <a:rPr lang="es-ES">
                    <a:noFill/>
                  </a:rPr>
                  <a:t> </a:t>
                </a:r>
              </a:p>
            </p:txBody>
          </p:sp>
        </mc:Fallback>
      </mc:AlternateContent>
      <p:pic>
        <p:nvPicPr>
          <p:cNvPr id="4" name="3 Imagen"/>
          <p:cNvPicPr/>
          <p:nvPr/>
        </p:nvPicPr>
        <p:blipFill rotWithShape="1">
          <a:blip r:embed="rId3" cstate="print"/>
          <a:srcRect l="5927" t="42487" r="56068" b="33666"/>
          <a:stretch/>
        </p:blipFill>
        <p:spPr bwMode="auto">
          <a:xfrm>
            <a:off x="2712720" y="1988840"/>
            <a:ext cx="3718560" cy="1451248"/>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4010298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a:t>CÁLCULOS DE PÉRDIDAS</a:t>
            </a:r>
            <a:endParaRPr lang="es-ES" sz="2800" dirty="0"/>
          </a:p>
        </p:txBody>
      </p:sp>
      <mc:AlternateContent xmlns:mc="http://schemas.openxmlformats.org/markup-compatibility/2006">
        <mc:Choice xmlns="" xmlns:a14="http://schemas.microsoft.com/office/drawing/2010/main" Requires="a14">
          <p:sp>
            <p:nvSpPr>
              <p:cNvPr id="3" name="2 Marcador de contenido"/>
              <p:cNvSpPr>
                <a:spLocks noGrp="1"/>
              </p:cNvSpPr>
              <p:nvPr>
                <p:ph idx="1"/>
              </p:nvPr>
            </p:nvSpPr>
            <p:spPr/>
            <p:txBody>
              <a:bodyPr>
                <a:normAutofit fontScale="70000" lnSpcReduction="20000"/>
              </a:bodyPr>
              <a:lstStyle/>
              <a:p>
                <a:pPr marL="0" indent="0">
                  <a:buNone/>
                </a:pPr>
                <a:endParaRPr lang="es-ES" b="1" dirty="0"/>
              </a:p>
              <a:p>
                <a:pPr marL="0" indent="0" algn="ctr">
                  <a:buNone/>
                </a:pPr>
                <a14:m>
                  <m:oMath xmlns:m="http://schemas.openxmlformats.org/officeDocument/2006/math">
                    <m:sSub>
                      <m:sSubPr>
                        <m:ctrlPr>
                          <a:rPr lang="es-ES" i="1"/>
                        </m:ctrlPr>
                      </m:sSubPr>
                      <m:e>
                        <m:r>
                          <a:rPr lang="es-EC" b="1" i="1"/>
                          <m:t>𝐊</m:t>
                        </m:r>
                      </m:e>
                      <m:sub>
                        <m:r>
                          <a:rPr lang="es-EC" b="1" i="1"/>
                          <m:t>𝐝𝐢𝐟</m:t>
                        </m:r>
                      </m:sub>
                    </m:sSub>
                    <m:r>
                      <a:rPr lang="es-EC" b="1"/>
                      <m:t>=</m:t>
                    </m:r>
                    <m:f>
                      <m:fPr>
                        <m:ctrlPr>
                          <a:rPr lang="es-ES" i="1"/>
                        </m:ctrlPr>
                      </m:fPr>
                      <m:num>
                        <m:r>
                          <a:rPr lang="es-EC" b="1" i="1"/>
                          <m:t>𝟎</m:t>
                        </m:r>
                        <m:r>
                          <a:rPr lang="es-EC" b="1"/>
                          <m:t>.</m:t>
                        </m:r>
                        <m:r>
                          <a:rPr lang="es-EC" b="1" i="1"/>
                          <m:t>𝟖</m:t>
                        </m:r>
                        <m:d>
                          <m:dPr>
                            <m:ctrlPr>
                              <a:rPr lang="es-ES" i="1"/>
                            </m:ctrlPr>
                          </m:dPr>
                          <m:e>
                            <m:r>
                              <a:rPr lang="es-EC" b="1" i="1"/>
                              <m:t>𝐬𝐞𝐧</m:t>
                            </m:r>
                            <m:f>
                              <m:fPr>
                                <m:ctrlPr>
                                  <a:rPr lang="es-ES" i="1"/>
                                </m:ctrlPr>
                              </m:fPr>
                              <m:num>
                                <m:r>
                                  <a:rPr lang="es-EC" b="1" i="1"/>
                                  <m:t>𝛉</m:t>
                                </m:r>
                              </m:num>
                              <m:den>
                                <m:r>
                                  <a:rPr lang="es-EC" b="1" i="1"/>
                                  <m:t>𝟐</m:t>
                                </m:r>
                              </m:den>
                            </m:f>
                          </m:e>
                        </m:d>
                        <m:d>
                          <m:dPr>
                            <m:ctrlPr>
                              <a:rPr lang="es-ES" i="1"/>
                            </m:ctrlPr>
                          </m:dPr>
                          <m:e>
                            <m:r>
                              <a:rPr lang="es-EC" b="1" i="1"/>
                              <m:t>𝟏</m:t>
                            </m:r>
                            <m:r>
                              <a:rPr lang="es-EC" b="1" i="1"/>
                              <m:t>−</m:t>
                            </m:r>
                            <m:sSup>
                              <m:sSupPr>
                                <m:ctrlPr>
                                  <a:rPr lang="es-ES" i="1"/>
                                </m:ctrlPr>
                              </m:sSupPr>
                              <m:e>
                                <m:r>
                                  <a:rPr lang="es-EC" b="1" i="1"/>
                                  <m:t>𝛃</m:t>
                                </m:r>
                              </m:e>
                              <m:sup>
                                <m:r>
                                  <a:rPr lang="es-EC" b="1" i="1"/>
                                  <m:t>𝟐</m:t>
                                </m:r>
                              </m:sup>
                            </m:sSup>
                          </m:e>
                        </m:d>
                      </m:num>
                      <m:den>
                        <m:sSup>
                          <m:sSupPr>
                            <m:ctrlPr>
                              <a:rPr lang="es-ES" i="1"/>
                            </m:ctrlPr>
                          </m:sSupPr>
                          <m:e>
                            <m:r>
                              <a:rPr lang="es-EC" b="1" i="1"/>
                              <m:t>𝛃</m:t>
                            </m:r>
                          </m:e>
                          <m:sup>
                            <m:r>
                              <a:rPr lang="es-EC" b="1" i="1"/>
                              <m:t>𝟒</m:t>
                            </m:r>
                          </m:sup>
                        </m:sSup>
                      </m:den>
                    </m:f>
                  </m:oMath>
                </a14:m>
                <a:r>
                  <a:rPr lang="es-EC" dirty="0"/>
                  <a:t/>
                </a:r>
                <a:endParaRPr lang="es-ES" b="1" dirty="0"/>
              </a:p>
              <a:p>
                <a:pPr marL="0" indent="0">
                  <a:buNone/>
                </a:pPr>
                <a:endParaRPr lang="es-ES" b="1" dirty="0"/>
              </a:p>
              <a:p>
                <a:pPr marL="0" indent="0">
                  <a:buNone/>
                </a:pPr>
                <a14:m>
                  <m:oMathPara xmlns:m="http://schemas.openxmlformats.org/officeDocument/2006/math">
                    <m:oMathParaPr>
                      <m:jc m:val="centerGroup"/>
                    </m:oMathParaPr>
                    <m:oMath xmlns:m="http://schemas.openxmlformats.org/officeDocument/2006/math">
                      <m:r>
                        <a:rPr lang="es-EC" b="1" i="1"/>
                        <m:t>𝜷</m:t>
                      </m:r>
                      <m:r>
                        <a:rPr lang="es-EC" b="1" i="1"/>
                        <m:t>=</m:t>
                      </m:r>
                      <m:f>
                        <m:fPr>
                          <m:ctrlPr>
                            <a:rPr lang="es-ES" i="1"/>
                          </m:ctrlPr>
                        </m:fPr>
                        <m:num>
                          <m:r>
                            <a:rPr lang="es-EC" b="1" i="1"/>
                            <m:t>𝒅</m:t>
                          </m:r>
                        </m:num>
                        <m:den>
                          <m:r>
                            <a:rPr lang="es-EC" b="1" i="1"/>
                            <m:t>𝑫</m:t>
                          </m:r>
                        </m:den>
                      </m:f>
                    </m:oMath>
                  </m:oMathPara>
                </a14:m>
                <a:endParaRPr lang="es-ES" b="1" dirty="0"/>
              </a:p>
              <a:p>
                <a:pPr marL="0" indent="0">
                  <a:buNone/>
                </a:pPr>
                <a:r>
                  <a:rPr lang="es-EC" dirty="0"/>
                  <a:t>Con </a:t>
                </a:r>
                <a14:m>
                  <m:oMath xmlns:m="http://schemas.openxmlformats.org/officeDocument/2006/math">
                    <m:r>
                      <a:rPr lang="es-EC" b="1" i="1"/>
                      <m:t>𝜽</m:t>
                    </m:r>
                  </m:oMath>
                </a14:m>
                <a:r>
                  <a:rPr lang="es-EC" dirty="0"/>
                  <a:t>=5°, d=0.8m y D=0.96m</a:t>
                </a:r>
                <a:r>
                  <a:rPr lang="es-EC" dirty="0" smtClean="0"/>
                  <a:t>.</a:t>
                </a:r>
              </a:p>
              <a:p>
                <a:pPr marL="0" indent="0">
                  <a:buNone/>
                </a:pPr>
                <a:endParaRPr lang="es-ES" b="1" dirty="0"/>
              </a:p>
              <a:p>
                <a:pPr marL="0" indent="0">
                  <a:buNone/>
                </a:pPr>
                <a14:m>
                  <m:oMathPara xmlns:m="http://schemas.openxmlformats.org/officeDocument/2006/math">
                    <m:oMathParaPr>
                      <m:jc m:val="centerGroup"/>
                    </m:oMathParaPr>
                    <m:oMath xmlns:m="http://schemas.openxmlformats.org/officeDocument/2006/math">
                      <m:sSub>
                        <m:sSubPr>
                          <m:ctrlPr>
                            <a:rPr lang="es-ES" i="1"/>
                          </m:ctrlPr>
                        </m:sSubPr>
                        <m:e>
                          <m:r>
                            <a:rPr lang="es-EC" b="1" i="1"/>
                            <m:t>𝐊</m:t>
                          </m:r>
                        </m:e>
                        <m:sub>
                          <m:r>
                            <a:rPr lang="es-EC" b="1" i="1"/>
                            <m:t>𝐝𝐢𝐟</m:t>
                          </m:r>
                        </m:sub>
                      </m:sSub>
                      <m:r>
                        <a:rPr lang="es-EC" b="1"/>
                        <m:t>=</m:t>
                      </m:r>
                      <m:r>
                        <a:rPr lang="es-EC" b="1" i="1"/>
                        <m:t>𝟎</m:t>
                      </m:r>
                      <m:r>
                        <a:rPr lang="es-EC" b="1"/>
                        <m:t>.</m:t>
                      </m:r>
                      <m:r>
                        <a:rPr lang="es-EC" b="1" i="1"/>
                        <m:t>𝟎𝟎𝟑𝟔𝟖</m:t>
                      </m:r>
                    </m:oMath>
                  </m:oMathPara>
                </a14:m>
                <a:endParaRPr lang="es-ES" b="1" dirty="0"/>
              </a:p>
              <a:p>
                <a:pPr marL="0" indent="0">
                  <a:buNone/>
                </a:pPr>
                <a:r>
                  <a:rPr lang="es-EC" dirty="0"/>
                  <a:t>El valor de pérdidas en el difusor es</a:t>
                </a:r>
                <a:r>
                  <a:rPr lang="es-EC" dirty="0" smtClean="0"/>
                  <a:t>:</a:t>
                </a:r>
              </a:p>
              <a:p>
                <a:pPr marL="0" indent="0">
                  <a:buNone/>
                </a:pPr>
                <a:endParaRPr lang="es-ES" b="1" dirty="0"/>
              </a:p>
              <a:p>
                <a:pPr marL="0" indent="0">
                  <a:buNone/>
                </a:pPr>
                <a:endParaRPr lang="es-ES" b="1" dirty="0"/>
              </a:p>
              <a:p>
                <a:pPr marL="0" indent="0">
                  <a:buNone/>
                </a:pPr>
                <a14:m>
                  <m:oMathPara xmlns:m="http://schemas.openxmlformats.org/officeDocument/2006/math">
                    <m:oMathParaPr>
                      <m:jc m:val="centerGroup"/>
                    </m:oMathParaPr>
                    <m:oMath xmlns:m="http://schemas.openxmlformats.org/officeDocument/2006/math">
                      <m:sSub>
                        <m:sSubPr>
                          <m:ctrlPr>
                            <a:rPr lang="es-ES" b="1" i="1"/>
                          </m:ctrlPr>
                        </m:sSubPr>
                        <m:e>
                          <m:r>
                            <a:rPr lang="es-EC" b="1" i="1"/>
                            <m:t>𝑯</m:t>
                          </m:r>
                        </m:e>
                        <m:sub>
                          <m:r>
                            <a:rPr lang="es-EC" b="1" i="1"/>
                            <m:t>𝒅𝒊𝒇</m:t>
                          </m:r>
                        </m:sub>
                      </m:sSub>
                      <m:r>
                        <a:rPr lang="es-EC" b="1" i="1"/>
                        <m:t>=</m:t>
                      </m:r>
                      <m:r>
                        <a:rPr lang="es-EC" b="1" i="1"/>
                        <m:t>𝟎</m:t>
                      </m:r>
                      <m:r>
                        <a:rPr lang="es-EC" b="1" i="1"/>
                        <m:t>,</m:t>
                      </m:r>
                      <m:r>
                        <a:rPr lang="es-EC" b="1" i="1"/>
                        <m:t>𝟎𝟑𝟐</m:t>
                      </m:r>
                      <m:r>
                        <a:rPr lang="es-EC" b="1" i="1"/>
                        <m:t> </m:t>
                      </m:r>
                      <m:r>
                        <a:rPr lang="es-EC" b="1" i="1"/>
                        <m:t>𝒎</m:t>
                      </m:r>
                    </m:oMath>
                  </m:oMathPara>
                </a14:m>
                <a:endParaRPr lang="es-ES" b="1" dirty="0"/>
              </a:p>
              <a:p>
                <a:pPr marL="0" indent="0">
                  <a:buNone/>
                </a:pPr>
                <a:endParaRPr lang="es-ES"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889"/>
                </a:stretch>
              </a:blipFill>
            </p:spPr>
            <p:txBody>
              <a:bodyPr/>
              <a:lstStyle/>
              <a:p>
                <a:r>
                  <a:rPr lang="es-ES">
                    <a:noFill/>
                  </a:rPr>
                  <a:t> </a:t>
                </a:r>
              </a:p>
            </p:txBody>
          </p:sp>
        </mc:Fallback>
      </mc:AlternateContent>
    </p:spTree>
    <p:extLst>
      <p:ext uri="{BB962C8B-B14F-4D97-AF65-F5344CB8AC3E}">
        <p14:creationId xmlns="" xmlns:p14="http://schemas.microsoft.com/office/powerpoint/2010/main" val="2524316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a:t>CÁLCULOS DE PÉRDIDAS</a:t>
            </a:r>
            <a:endParaRPr lang="es-ES" sz="2800" dirty="0"/>
          </a:p>
        </p:txBody>
      </p:sp>
      <mc:AlternateContent xmlns:mc="http://schemas.openxmlformats.org/markup-compatibility/2006">
        <mc:Choice xmlns="" xmlns:a14="http://schemas.microsoft.com/office/drawing/2010/main" Requires="a14">
          <p:sp>
            <p:nvSpPr>
              <p:cNvPr id="3" name="2 Marcador de contenido"/>
              <p:cNvSpPr>
                <a:spLocks noGrp="1"/>
              </p:cNvSpPr>
              <p:nvPr>
                <p:ph idx="1"/>
              </p:nvPr>
            </p:nvSpPr>
            <p:spPr/>
            <p:txBody>
              <a:bodyPr>
                <a:normAutofit fontScale="85000" lnSpcReduction="20000"/>
              </a:bodyPr>
              <a:lstStyle/>
              <a:p>
                <a:pPr algn="just"/>
                <a:r>
                  <a:rPr lang="es-EC" sz="2800" b="1" dirty="0"/>
                  <a:t>Cálculos </a:t>
                </a:r>
                <a:r>
                  <a:rPr lang="es-EC" sz="2800" b="1" dirty="0" smtClean="0"/>
                  <a:t>de </a:t>
                </a:r>
                <a:r>
                  <a:rPr lang="es-EC" sz="2800" b="1" dirty="0"/>
                  <a:t>pérdidas en codo </a:t>
                </a:r>
                <a:r>
                  <a:rPr lang="es-EC" sz="2800" b="1" dirty="0" smtClean="0"/>
                  <a:t>angular </a:t>
                </a:r>
                <a:r>
                  <a:rPr lang="es-EC" sz="2800" dirty="0" smtClean="0"/>
                  <a:t>Se </a:t>
                </a:r>
                <a:r>
                  <a:rPr lang="es-EC" sz="2800" dirty="0"/>
                  <a:t>produce una pérdida de carga cuando el agua atraviesa una curvatura que cambia la dirección del flujo. Dicha perdida de carga viene dada por la ecuación siguiente</a:t>
                </a:r>
                <a:r>
                  <a:rPr lang="es-EC" sz="2800" dirty="0" smtClean="0"/>
                  <a:t>:</a:t>
                </a:r>
              </a:p>
              <a:p>
                <a:pPr algn="just"/>
                <a:endParaRPr lang="es-ES" sz="2800" b="1" dirty="0"/>
              </a:p>
              <a:p>
                <a:pPr marL="0" indent="0">
                  <a:buNone/>
                </a:pPr>
                <a14:m>
                  <m:oMathPara xmlns:m="http://schemas.openxmlformats.org/officeDocument/2006/math">
                    <m:oMathParaPr>
                      <m:jc m:val="centerGroup"/>
                    </m:oMathParaPr>
                    <m:oMath xmlns:m="http://schemas.openxmlformats.org/officeDocument/2006/math">
                      <m:sSub>
                        <m:sSubPr>
                          <m:ctrlPr>
                            <a:rPr lang="es-ES" sz="2800" i="1"/>
                          </m:ctrlPr>
                        </m:sSubPr>
                        <m:e>
                          <m:r>
                            <a:rPr lang="es-EC" sz="2800" b="1" i="1"/>
                            <m:t>𝑯</m:t>
                          </m:r>
                        </m:e>
                        <m:sub>
                          <m:r>
                            <a:rPr lang="es-EC" sz="2800" b="1" i="1"/>
                            <m:t>𝒄𝒐𝒅𝒐</m:t>
                          </m:r>
                        </m:sub>
                      </m:sSub>
                      <m:r>
                        <a:rPr lang="es-EC" sz="2800" b="1" i="1"/>
                        <m:t>=</m:t>
                      </m:r>
                      <m:f>
                        <m:fPr>
                          <m:ctrlPr>
                            <a:rPr lang="es-ES" sz="2800" i="1"/>
                          </m:ctrlPr>
                        </m:fPr>
                        <m:num>
                          <m:sSubSup>
                            <m:sSubSupPr>
                              <m:ctrlPr>
                                <a:rPr lang="es-ES" sz="2800" i="1"/>
                              </m:ctrlPr>
                            </m:sSubSupPr>
                            <m:e>
                              <m:r>
                                <a:rPr lang="es-EC" sz="2800" b="1" i="1"/>
                                <m:t>𝑽</m:t>
                              </m:r>
                            </m:e>
                            <m:sub>
                              <m:r>
                                <a:rPr lang="es-EC" sz="2800" b="1" i="1"/>
                                <m:t>𝟏</m:t>
                              </m:r>
                            </m:sub>
                            <m:sup>
                              <m:r>
                                <a:rPr lang="es-EC" sz="2800" b="1" i="1"/>
                                <m:t>𝟐</m:t>
                              </m:r>
                            </m:sup>
                          </m:sSubSup>
                        </m:num>
                        <m:den>
                          <m:r>
                            <a:rPr lang="es-EC" sz="2800" b="1" i="1"/>
                            <m:t>𝟐</m:t>
                          </m:r>
                          <m:r>
                            <a:rPr lang="es-EC" sz="2800" b="1" i="1"/>
                            <m:t>𝒈</m:t>
                          </m:r>
                        </m:den>
                      </m:f>
                      <m:sSub>
                        <m:sSubPr>
                          <m:ctrlPr>
                            <a:rPr lang="es-ES" sz="2800" i="1"/>
                          </m:ctrlPr>
                        </m:sSubPr>
                        <m:e>
                          <m:r>
                            <a:rPr lang="es-EC" sz="2800" b="1" i="1"/>
                            <m:t>𝑲</m:t>
                          </m:r>
                        </m:e>
                        <m:sub>
                          <m:r>
                            <a:rPr lang="es-EC" sz="2800" b="1" i="1"/>
                            <m:t>𝒃</m:t>
                          </m:r>
                        </m:sub>
                      </m:sSub>
                    </m:oMath>
                  </m:oMathPara>
                </a14:m>
                <a:endParaRPr lang="es-ES" sz="2800" dirty="0" smtClean="0"/>
              </a:p>
              <a:p>
                <a:pPr marL="0" indent="0">
                  <a:buNone/>
                </a:pPr>
                <a:endParaRPr lang="es-ES" sz="2800" dirty="0" smtClean="0"/>
              </a:p>
              <a:p>
                <a:pPr algn="just"/>
                <a:r>
                  <a:rPr lang="es-EC" sz="2800" dirty="0"/>
                  <a:t>Aplicado a la ecuación </a:t>
                </a:r>
                <a:r>
                  <a:rPr lang="es-EC" sz="2800" dirty="0" smtClean="0"/>
                  <a:t>se </a:t>
                </a:r>
                <a:r>
                  <a:rPr lang="es-EC" sz="2800" dirty="0"/>
                  <a:t>obtiene el valor de la perdida de carga en el codo angular siguiente</a:t>
                </a:r>
                <a:r>
                  <a:rPr lang="es-EC" sz="2800" dirty="0" smtClean="0"/>
                  <a:t>:</a:t>
                </a:r>
              </a:p>
              <a:p>
                <a:pPr marL="0" indent="0">
                  <a:buNone/>
                </a:pPr>
                <a:endParaRPr lang="es-ES" sz="2800" b="1" dirty="0"/>
              </a:p>
              <a:p>
                <a:pPr marL="0" indent="0">
                  <a:buNone/>
                </a:pPr>
                <a14:m>
                  <m:oMathPara xmlns:m="http://schemas.openxmlformats.org/officeDocument/2006/math">
                    <m:oMathParaPr>
                      <m:jc m:val="centerGroup"/>
                    </m:oMathParaPr>
                    <m:oMath xmlns:m="http://schemas.openxmlformats.org/officeDocument/2006/math">
                      <m:sSub>
                        <m:sSubPr>
                          <m:ctrlPr>
                            <a:rPr lang="es-ES" sz="2800" b="1" i="1"/>
                          </m:ctrlPr>
                        </m:sSubPr>
                        <m:e>
                          <m:r>
                            <a:rPr lang="es-EC" sz="2800" b="1" i="1"/>
                            <m:t>𝑯</m:t>
                          </m:r>
                        </m:e>
                        <m:sub>
                          <m:r>
                            <a:rPr lang="es-EC" sz="2800" b="1" i="1"/>
                            <m:t>𝒄𝒐𝒅𝒐</m:t>
                          </m:r>
                        </m:sub>
                      </m:sSub>
                      <m:r>
                        <a:rPr lang="es-EC" sz="2800" b="1" i="1"/>
                        <m:t>=</m:t>
                      </m:r>
                      <m:r>
                        <a:rPr lang="es-EC" sz="2800" b="1" i="1"/>
                        <m:t>𝟎</m:t>
                      </m:r>
                      <m:r>
                        <a:rPr lang="es-EC" sz="2800" b="1" i="1"/>
                        <m:t>,</m:t>
                      </m:r>
                      <m:r>
                        <a:rPr lang="es-EC" sz="2800" b="1" i="1"/>
                        <m:t>𝟎𝟖𝟗</m:t>
                      </m:r>
                      <m:r>
                        <a:rPr lang="es-EC" sz="2800" b="1" i="1"/>
                        <m:t> </m:t>
                      </m:r>
                      <m:r>
                        <a:rPr lang="es-EC" sz="2800" b="1" i="1"/>
                        <m:t>𝒎</m:t>
                      </m:r>
                    </m:oMath>
                  </m:oMathPara>
                </a14:m>
                <a:endParaRPr lang="es-ES" sz="2800" b="1" dirty="0"/>
              </a:p>
              <a:p>
                <a:pPr marL="0" indent="0">
                  <a:buNone/>
                </a:pPr>
                <a:endParaRPr lang="es-ES"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963" t="-2561" r="-1111"/>
                </a:stretch>
              </a:blipFill>
            </p:spPr>
            <p:txBody>
              <a:bodyPr/>
              <a:lstStyle/>
              <a:p>
                <a:r>
                  <a:rPr lang="es-ES">
                    <a:noFill/>
                  </a:rPr>
                  <a:t> </a:t>
                </a:r>
              </a:p>
            </p:txBody>
          </p:sp>
        </mc:Fallback>
      </mc:AlternateContent>
    </p:spTree>
    <p:extLst>
      <p:ext uri="{BB962C8B-B14F-4D97-AF65-F5344CB8AC3E}">
        <p14:creationId xmlns="" xmlns:p14="http://schemas.microsoft.com/office/powerpoint/2010/main" val="1553523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C" b="1" cap="all" dirty="0"/>
              <a:t>CAPITULO </a:t>
            </a:r>
            <a:r>
              <a:rPr lang="es-EC" b="1" cap="all" dirty="0" smtClean="0"/>
              <a:t>1</a:t>
            </a:r>
            <a:r>
              <a:rPr lang="es-ES" b="1" cap="all" dirty="0"/>
              <a:t/>
            </a:r>
            <a:br>
              <a:rPr lang="es-ES" b="1" cap="all" dirty="0"/>
            </a:br>
            <a:endParaRPr lang="es-ES" dirty="0"/>
          </a:p>
        </p:txBody>
      </p:sp>
      <p:sp>
        <p:nvSpPr>
          <p:cNvPr id="3" name="2 Subtítulo"/>
          <p:cNvSpPr>
            <a:spLocks noGrp="1"/>
          </p:cNvSpPr>
          <p:nvPr>
            <p:ph type="subTitle" idx="1"/>
          </p:nvPr>
        </p:nvSpPr>
        <p:spPr/>
        <p:txBody>
          <a:bodyPr/>
          <a:lstStyle/>
          <a:p>
            <a:r>
              <a:rPr lang="es-EC" b="1" cap="all" dirty="0">
                <a:solidFill>
                  <a:schemeClr val="tx1"/>
                </a:solidFill>
              </a:rPr>
              <a:t>DESCRIPCIÓN GENERAL DEL PROYECTO</a:t>
            </a:r>
            <a:endParaRPr lang="es-ES" b="1" cap="all" dirty="0">
              <a:solidFill>
                <a:schemeClr val="tx1"/>
              </a:solidFill>
            </a:endParaRPr>
          </a:p>
          <a:p>
            <a:endParaRPr lang="es-ES" dirty="0"/>
          </a:p>
        </p:txBody>
      </p:sp>
    </p:spTree>
    <p:extLst>
      <p:ext uri="{BB962C8B-B14F-4D97-AF65-F5344CB8AC3E}">
        <p14:creationId xmlns="" xmlns:p14="http://schemas.microsoft.com/office/powerpoint/2010/main" val="2761965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a:t>CÁLCULOS DE PÉRDIDAS</a:t>
            </a:r>
            <a:endParaRPr lang="es-ES" sz="2800" dirty="0"/>
          </a:p>
        </p:txBody>
      </p:sp>
      <mc:AlternateContent xmlns:mc="http://schemas.openxmlformats.org/markup-compatibility/2006">
        <mc:Choice xmlns="" xmlns:a14="http://schemas.microsoft.com/office/drawing/2010/main" Requires="a14">
          <p:sp>
            <p:nvSpPr>
              <p:cNvPr id="3" name="2 Marcador de contenido"/>
              <p:cNvSpPr>
                <a:spLocks noGrp="1"/>
              </p:cNvSpPr>
              <p:nvPr>
                <p:ph idx="1"/>
              </p:nvPr>
            </p:nvSpPr>
            <p:spPr/>
            <p:txBody>
              <a:bodyPr>
                <a:normAutofit fontScale="92500"/>
              </a:bodyPr>
              <a:lstStyle/>
              <a:p>
                <a:pPr algn="just"/>
                <a:r>
                  <a:rPr lang="es-EC" sz="2800" b="1" dirty="0" smtClean="0"/>
                  <a:t>Cálculos </a:t>
                </a:r>
                <a:r>
                  <a:rPr lang="es-EC" sz="2800" b="1" dirty="0"/>
                  <a:t>de pérdidas en la válvula </a:t>
                </a:r>
                <a:r>
                  <a:rPr lang="es-EC" sz="2800" b="1" dirty="0" smtClean="0"/>
                  <a:t>mariposa: </a:t>
                </a:r>
                <a:r>
                  <a:rPr lang="es-EC" sz="2800" dirty="0" smtClean="0"/>
                  <a:t>Las </a:t>
                </a:r>
                <a:r>
                  <a:rPr lang="es-EC" sz="2800" dirty="0"/>
                  <a:t>pérdidas en la válvula de mariposa vienen dadas por la siguiente ecuación</a:t>
                </a:r>
                <a:r>
                  <a:rPr lang="es-EC" sz="2800" dirty="0" smtClean="0"/>
                  <a:t>:</a:t>
                </a:r>
              </a:p>
              <a:p>
                <a:pPr algn="just"/>
                <a:endParaRPr lang="es-ES" sz="2800" b="1" dirty="0"/>
              </a:p>
              <a:p>
                <a:pPr marL="0" indent="0">
                  <a:buNone/>
                </a:pPr>
                <a14:m>
                  <m:oMathPara xmlns:m="http://schemas.openxmlformats.org/officeDocument/2006/math">
                    <m:oMathParaPr>
                      <m:jc m:val="centerGroup"/>
                    </m:oMathParaPr>
                    <m:oMath xmlns:m="http://schemas.openxmlformats.org/officeDocument/2006/math">
                      <m:sSub>
                        <m:sSubPr>
                          <m:ctrlPr>
                            <a:rPr lang="es-ES" sz="2800" i="1"/>
                          </m:ctrlPr>
                        </m:sSubPr>
                        <m:e>
                          <m:r>
                            <a:rPr lang="es-EC" sz="2800" b="1" i="1"/>
                            <m:t>𝑯</m:t>
                          </m:r>
                        </m:e>
                        <m:sub>
                          <m:r>
                            <a:rPr lang="es-EC" sz="2800" b="1" i="1"/>
                            <m:t>𝒎𝒂𝒓𝒊𝒑𝒐𝒔𝒂</m:t>
                          </m:r>
                        </m:sub>
                      </m:sSub>
                      <m:r>
                        <a:rPr lang="es-EC" sz="2800" b="1" i="1"/>
                        <m:t>=</m:t>
                      </m:r>
                      <m:f>
                        <m:fPr>
                          <m:ctrlPr>
                            <a:rPr lang="es-ES" sz="2800" i="1"/>
                          </m:ctrlPr>
                        </m:fPr>
                        <m:num>
                          <m:sSubSup>
                            <m:sSubSupPr>
                              <m:ctrlPr>
                                <a:rPr lang="es-ES" sz="2800" i="1"/>
                              </m:ctrlPr>
                            </m:sSubSupPr>
                            <m:e>
                              <m:r>
                                <a:rPr lang="es-EC" sz="2800" b="1" i="1"/>
                                <m:t>𝑽</m:t>
                              </m:r>
                            </m:e>
                            <m:sub>
                              <m:r>
                                <a:rPr lang="es-EC" sz="2800" b="1" i="1"/>
                                <m:t>𝟏</m:t>
                              </m:r>
                            </m:sub>
                            <m:sup>
                              <m:r>
                                <a:rPr lang="es-EC" sz="2800" b="1" i="1"/>
                                <m:t>𝟐</m:t>
                              </m:r>
                            </m:sup>
                          </m:sSubSup>
                        </m:num>
                        <m:den>
                          <m:r>
                            <a:rPr lang="es-EC" sz="2800" b="1" i="1"/>
                            <m:t>𝟐</m:t>
                          </m:r>
                          <m:r>
                            <a:rPr lang="es-EC" sz="2800" b="1" i="1"/>
                            <m:t>𝒈</m:t>
                          </m:r>
                        </m:den>
                      </m:f>
                      <m:sSub>
                        <m:sSubPr>
                          <m:ctrlPr>
                            <a:rPr lang="es-ES" sz="2800" i="1"/>
                          </m:ctrlPr>
                        </m:sSubPr>
                        <m:e>
                          <m:r>
                            <a:rPr lang="es-EC" sz="2800" b="1" i="1"/>
                            <m:t>𝑲</m:t>
                          </m:r>
                        </m:e>
                        <m:sub>
                          <m:r>
                            <a:rPr lang="es-EC" sz="2800" b="1" i="1"/>
                            <m:t>𝒎𝒂𝒓𝒊𝒑𝒐𝒔𝒂</m:t>
                          </m:r>
                        </m:sub>
                      </m:sSub>
                    </m:oMath>
                  </m:oMathPara>
                </a14:m>
                <a:endParaRPr lang="es-ES" sz="2800" dirty="0" smtClean="0"/>
              </a:p>
              <a:p>
                <a:pPr marL="0" indent="0">
                  <a:buNone/>
                </a:pPr>
                <a:endParaRPr lang="es-ES" sz="2800" dirty="0" smtClean="0"/>
              </a:p>
              <a:p>
                <a:pPr marL="0" indent="0">
                  <a:buNone/>
                </a:pPr>
                <a:r>
                  <a:rPr lang="es-ES" sz="2800" dirty="0"/>
                  <a:t/>
                </a:r>
                <a:r>
                  <a:rPr lang="es-ES" sz="2800" dirty="0" smtClean="0"/>
                  <a:t>   Resolviendo: </a:t>
                </a:r>
              </a:p>
              <a:p>
                <a:pPr marL="0" indent="0">
                  <a:buNone/>
                </a:pPr>
                <a:endParaRPr lang="es-ES" sz="2800" dirty="0" smtClean="0"/>
              </a:p>
              <a:p>
                <a:pPr marL="0" indent="0">
                  <a:buNone/>
                </a:pPr>
                <a14:m>
                  <m:oMathPara xmlns:m="http://schemas.openxmlformats.org/officeDocument/2006/math">
                    <m:oMathParaPr>
                      <m:jc m:val="centerGroup"/>
                    </m:oMathParaPr>
                    <m:oMath xmlns:m="http://schemas.openxmlformats.org/officeDocument/2006/math">
                      <m:sSub>
                        <m:sSubPr>
                          <m:ctrlPr>
                            <a:rPr lang="es-ES" sz="2800" b="1" i="1"/>
                          </m:ctrlPr>
                        </m:sSubPr>
                        <m:e>
                          <m:r>
                            <a:rPr lang="es-EC" sz="2800" b="1" i="1"/>
                            <m:t>𝑯</m:t>
                          </m:r>
                        </m:e>
                        <m:sub>
                          <m:r>
                            <a:rPr lang="es-EC" sz="2800" b="1" i="1"/>
                            <m:t>𝒎𝒂𝒓𝒊𝒑𝒐𝒔𝒂</m:t>
                          </m:r>
                        </m:sub>
                      </m:sSub>
                      <m:r>
                        <a:rPr lang="es-EC" sz="2800" b="1" i="1"/>
                        <m:t>=</m:t>
                      </m:r>
                      <m:r>
                        <a:rPr lang="es-EC" sz="2800" b="1" i="1"/>
                        <m:t>𝟏</m:t>
                      </m:r>
                      <m:r>
                        <a:rPr lang="es-EC" sz="2800" b="1" i="1"/>
                        <m:t>,</m:t>
                      </m:r>
                      <m:r>
                        <a:rPr lang="es-EC" sz="2800" b="1" i="1"/>
                        <m:t>𝟎𝟓𝟐</m:t>
                      </m:r>
                      <m:r>
                        <a:rPr lang="es-EC" sz="2800" b="1" i="1"/>
                        <m:t> </m:t>
                      </m:r>
                      <m:r>
                        <a:rPr lang="es-EC" sz="2800" b="1" i="1"/>
                        <m:t>𝒎</m:t>
                      </m:r>
                    </m:oMath>
                  </m:oMathPara>
                </a14:m>
                <a:endParaRPr lang="es-ES" sz="2800" b="1" dirty="0"/>
              </a:p>
              <a:p>
                <a:pPr marL="0" indent="0">
                  <a:buNone/>
                </a:pPr>
                <a:endParaRPr lang="es-ES"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111" t="-1078" r="-1333"/>
                </a:stretch>
              </a:blipFill>
            </p:spPr>
            <p:txBody>
              <a:bodyPr/>
              <a:lstStyle/>
              <a:p>
                <a:r>
                  <a:rPr lang="es-ES">
                    <a:noFill/>
                  </a:rPr>
                  <a:t> </a:t>
                </a:r>
              </a:p>
            </p:txBody>
          </p:sp>
        </mc:Fallback>
      </mc:AlternateContent>
    </p:spTree>
    <p:extLst>
      <p:ext uri="{BB962C8B-B14F-4D97-AF65-F5344CB8AC3E}">
        <p14:creationId xmlns="" xmlns:p14="http://schemas.microsoft.com/office/powerpoint/2010/main" val="346553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a:t>CÁLCULO DEL SALTO NETO</a:t>
            </a:r>
            <a:endParaRPr lang="es-ES" sz="2800" dirty="0"/>
          </a:p>
        </p:txBody>
      </p:sp>
      <mc:AlternateContent xmlns:mc="http://schemas.openxmlformats.org/markup-compatibility/2006">
        <mc:Choice xmlns="" xmlns:a14="http://schemas.microsoft.com/office/drawing/2010/main" Requires="a14">
          <p:sp>
            <p:nvSpPr>
              <p:cNvPr id="3" name="2 Marcador de contenido"/>
              <p:cNvSpPr>
                <a:spLocks noGrp="1"/>
              </p:cNvSpPr>
              <p:nvPr>
                <p:ph idx="1"/>
              </p:nvPr>
            </p:nvSpPr>
            <p:spPr/>
            <p:txBody>
              <a:bodyPr>
                <a:normAutofit fontScale="70000" lnSpcReduction="20000"/>
              </a:bodyPr>
              <a:lstStyle/>
              <a:p>
                <a:r>
                  <a:rPr lang="es-EC" b="1" dirty="0"/>
                  <a:t>Pérdida </a:t>
                </a:r>
                <a:r>
                  <a:rPr lang="es-EC" b="1" dirty="0" smtClean="0"/>
                  <a:t>primaria</a:t>
                </a:r>
                <a:endParaRPr lang="es-ES" b="1" dirty="0"/>
              </a:p>
              <a:p>
                <a:pPr marL="0" indent="0">
                  <a:buNone/>
                </a:pPr>
                <a14:m>
                  <m:oMathPara xmlns:m="http://schemas.openxmlformats.org/officeDocument/2006/math">
                    <m:oMathParaPr>
                      <m:jc m:val="centerGroup"/>
                    </m:oMathParaPr>
                    <m:oMath xmlns:m="http://schemas.openxmlformats.org/officeDocument/2006/math">
                      <m:r>
                        <a:rPr lang="es-EC" b="1" i="1"/>
                        <m:t>𝑯</m:t>
                      </m:r>
                      <m:r>
                        <a:rPr lang="es-EC" b="1" i="1"/>
                        <m:t>=</m:t>
                      </m:r>
                      <m:r>
                        <a:rPr lang="es-EC" b="1" i="1"/>
                        <m:t>𝟎</m:t>
                      </m:r>
                      <m:r>
                        <a:rPr lang="es-EC" b="1" i="1"/>
                        <m:t>,</m:t>
                      </m:r>
                      <m:r>
                        <a:rPr lang="es-EC" b="1" i="1"/>
                        <m:t>𝟗𝟗𝟕</m:t>
                      </m:r>
                      <m:r>
                        <a:rPr lang="es-EC" b="1" i="1"/>
                        <m:t> </m:t>
                      </m:r>
                      <m:r>
                        <a:rPr lang="es-EC" b="1" i="1"/>
                        <m:t>𝒎</m:t>
                      </m:r>
                    </m:oMath>
                  </m:oMathPara>
                </a14:m>
                <a:endParaRPr lang="es-ES" b="1" dirty="0"/>
              </a:p>
              <a:p>
                <a:r>
                  <a:rPr lang="es-EC" b="1" dirty="0"/>
                  <a:t>Pérdidas </a:t>
                </a:r>
                <a:r>
                  <a:rPr lang="es-EC" b="1" dirty="0" smtClean="0"/>
                  <a:t>secundarias</a:t>
                </a:r>
                <a:endParaRPr lang="es-ES" b="1" dirty="0"/>
              </a:p>
              <a:p>
                <a:pPr marL="0" indent="0">
                  <a:buNone/>
                </a:pPr>
                <a14:m>
                  <m:oMathPara xmlns:m="http://schemas.openxmlformats.org/officeDocument/2006/math">
                    <m:oMathParaPr>
                      <m:jc m:val="centerGroup"/>
                    </m:oMathParaPr>
                    <m:oMath xmlns:m="http://schemas.openxmlformats.org/officeDocument/2006/math">
                      <m:sSub>
                        <m:sSubPr>
                          <m:ctrlPr>
                            <a:rPr lang="es-ES" b="1" i="1"/>
                          </m:ctrlPr>
                        </m:sSubPr>
                        <m:e>
                          <m:r>
                            <a:rPr lang="es-EC" b="1" i="1"/>
                            <m:t>𝑯</m:t>
                          </m:r>
                        </m:e>
                        <m:sub>
                          <m:r>
                            <a:rPr lang="es-EC" b="1" i="1"/>
                            <m:t>𝒅𝒊𝒇</m:t>
                          </m:r>
                        </m:sub>
                      </m:sSub>
                      <m:r>
                        <a:rPr lang="es-EC" b="1" i="1"/>
                        <m:t>=</m:t>
                      </m:r>
                      <m:r>
                        <a:rPr lang="es-EC" b="1" i="1"/>
                        <m:t>𝟎</m:t>
                      </m:r>
                      <m:r>
                        <a:rPr lang="es-EC" b="1" i="1"/>
                        <m:t>,</m:t>
                      </m:r>
                      <m:r>
                        <a:rPr lang="es-EC" b="1" i="1"/>
                        <m:t>𝟎𝟑𝟐</m:t>
                      </m:r>
                      <m:r>
                        <a:rPr lang="es-EC" b="1" i="1"/>
                        <m:t> </m:t>
                      </m:r>
                      <m:r>
                        <a:rPr lang="es-EC" b="1" i="1"/>
                        <m:t>𝒎</m:t>
                      </m:r>
                    </m:oMath>
                  </m:oMathPara>
                </a14:m>
                <a:endParaRPr lang="es-ES" b="1" dirty="0"/>
              </a:p>
              <a:p>
                <a:pPr marL="0" indent="0">
                  <a:buNone/>
                </a:pPr>
                <a14:m>
                  <m:oMathPara xmlns:m="http://schemas.openxmlformats.org/officeDocument/2006/math">
                    <m:oMathParaPr>
                      <m:jc m:val="centerGroup"/>
                    </m:oMathParaPr>
                    <m:oMath xmlns:m="http://schemas.openxmlformats.org/officeDocument/2006/math">
                      <m:sSub>
                        <m:sSubPr>
                          <m:ctrlPr>
                            <a:rPr lang="es-ES" b="1" i="1"/>
                          </m:ctrlPr>
                        </m:sSubPr>
                        <m:e>
                          <m:r>
                            <a:rPr lang="es-EC" b="1" i="1"/>
                            <m:t>𝑯</m:t>
                          </m:r>
                        </m:e>
                        <m:sub>
                          <m:r>
                            <a:rPr lang="es-EC" b="1" i="1"/>
                            <m:t>𝒄𝒐𝒅𝒐</m:t>
                          </m:r>
                        </m:sub>
                      </m:sSub>
                      <m:r>
                        <a:rPr lang="es-EC" b="1" i="1"/>
                        <m:t>=</m:t>
                      </m:r>
                      <m:r>
                        <a:rPr lang="es-EC" b="1" i="1"/>
                        <m:t>𝟎</m:t>
                      </m:r>
                      <m:r>
                        <a:rPr lang="es-EC" b="1" i="1"/>
                        <m:t>,</m:t>
                      </m:r>
                      <m:r>
                        <a:rPr lang="es-EC" b="1" i="1"/>
                        <m:t>𝟎𝟖𝟗</m:t>
                      </m:r>
                      <m:r>
                        <a:rPr lang="es-EC" b="1" i="1"/>
                        <m:t> </m:t>
                      </m:r>
                      <m:r>
                        <a:rPr lang="es-EC" b="1" i="1"/>
                        <m:t>𝒎</m:t>
                      </m:r>
                    </m:oMath>
                  </m:oMathPara>
                </a14:m>
                <a:endParaRPr lang="es-ES" b="1" dirty="0"/>
              </a:p>
              <a:p>
                <a:pPr marL="0" indent="0">
                  <a:buNone/>
                </a:pPr>
                <a14:m>
                  <m:oMathPara xmlns:m="http://schemas.openxmlformats.org/officeDocument/2006/math">
                    <m:oMathParaPr>
                      <m:jc m:val="centerGroup"/>
                    </m:oMathParaPr>
                    <m:oMath xmlns:m="http://schemas.openxmlformats.org/officeDocument/2006/math">
                      <m:sSub>
                        <m:sSubPr>
                          <m:ctrlPr>
                            <a:rPr lang="es-ES" b="1" i="1"/>
                          </m:ctrlPr>
                        </m:sSubPr>
                        <m:e>
                          <m:r>
                            <a:rPr lang="es-EC" b="1" i="1"/>
                            <m:t>𝑯</m:t>
                          </m:r>
                        </m:e>
                        <m:sub>
                          <m:r>
                            <a:rPr lang="es-EC" b="1" i="1"/>
                            <m:t>𝒎𝒂𝒓𝒊𝒑𝒐𝒔𝒂</m:t>
                          </m:r>
                        </m:sub>
                      </m:sSub>
                      <m:r>
                        <a:rPr lang="es-EC" b="1" i="1"/>
                        <m:t>=</m:t>
                      </m:r>
                      <m:r>
                        <a:rPr lang="es-EC" b="1" i="1"/>
                        <m:t>𝟏</m:t>
                      </m:r>
                      <m:r>
                        <a:rPr lang="es-EC" b="1" i="1"/>
                        <m:t>,</m:t>
                      </m:r>
                      <m:r>
                        <a:rPr lang="es-EC" b="1" i="1"/>
                        <m:t>𝟎𝟓𝟐</m:t>
                      </m:r>
                      <m:r>
                        <a:rPr lang="es-EC" b="1" i="1"/>
                        <m:t> </m:t>
                      </m:r>
                      <m:r>
                        <a:rPr lang="es-EC" b="1" i="1"/>
                        <m:t>𝒎</m:t>
                      </m:r>
                    </m:oMath>
                  </m:oMathPara>
                </a14:m>
                <a:endParaRPr lang="es-ES" b="1" dirty="0"/>
              </a:p>
              <a:p>
                <a:r>
                  <a:rPr lang="es-EC" b="1" dirty="0"/>
                  <a:t>Pérdida total </a:t>
                </a:r>
                <a:r>
                  <a:rPr lang="es-EC" b="1" dirty="0" smtClean="0"/>
                  <a:t>: 2,17 m</a:t>
                </a:r>
              </a:p>
              <a:p>
                <a:pPr marL="0" indent="0">
                  <a:buNone/>
                </a:pPr>
                <a:endParaRPr lang="es-ES" b="1" dirty="0"/>
              </a:p>
              <a:p>
                <a:r>
                  <a:rPr lang="es-EC" b="1" dirty="0" smtClean="0"/>
                  <a:t>Altura neta</a:t>
                </a:r>
                <a:endParaRPr lang="es-ES" b="1" dirty="0"/>
              </a:p>
              <a:p>
                <a:pPr marL="0" indent="0">
                  <a:buNone/>
                </a:pPr>
                <a14:m>
                  <m:oMathPara xmlns:m="http://schemas.openxmlformats.org/officeDocument/2006/math">
                    <m:oMathParaPr>
                      <m:jc m:val="centerGroup"/>
                    </m:oMathParaPr>
                    <m:oMath xmlns:m="http://schemas.openxmlformats.org/officeDocument/2006/math">
                      <m:r>
                        <a:rPr lang="es-EC" b="1" i="1"/>
                        <m:t>𝑯𝒏</m:t>
                      </m:r>
                      <m:r>
                        <a:rPr lang="es-EC" b="1" i="1"/>
                        <m:t>=</m:t>
                      </m:r>
                      <m:r>
                        <a:rPr lang="es-EC" b="1" i="1"/>
                        <m:t>𝟐𝟔</m:t>
                      </m:r>
                      <m:r>
                        <a:rPr lang="es-EC" b="1" i="1"/>
                        <m:t> </m:t>
                      </m:r>
                      <m:r>
                        <a:rPr lang="es-EC" b="1" i="1"/>
                        <m:t>𝒎</m:t>
                      </m:r>
                      <m:r>
                        <a:rPr lang="es-EC" b="1" i="1"/>
                        <m:t>−</m:t>
                      </m:r>
                      <m:r>
                        <a:rPr lang="es-EC" b="1" i="1"/>
                        <m:t>𝟐</m:t>
                      </m:r>
                      <m:r>
                        <a:rPr lang="es-EC" b="1" i="1"/>
                        <m:t>,</m:t>
                      </m:r>
                      <m:r>
                        <a:rPr lang="es-EC" b="1" i="1"/>
                        <m:t>𝟏𝟕</m:t>
                      </m:r>
                      <m:r>
                        <a:rPr lang="es-EC" b="1" i="1"/>
                        <m:t>𝒎</m:t>
                      </m:r>
                      <m:r>
                        <a:rPr lang="es-EC" b="1" i="1"/>
                        <m:t>=</m:t>
                      </m:r>
                      <m:r>
                        <a:rPr lang="es-EC" b="1" i="1"/>
                        <m:t>𝟐𝟑</m:t>
                      </m:r>
                      <m:r>
                        <a:rPr lang="es-EC" b="1" i="1"/>
                        <m:t>,</m:t>
                      </m:r>
                      <m:r>
                        <a:rPr lang="es-EC" b="1" i="1"/>
                        <m:t>𝟖𝟑</m:t>
                      </m:r>
                      <m:r>
                        <a:rPr lang="es-EC" b="1" i="1"/>
                        <m:t>𝒎</m:t>
                      </m:r>
                    </m:oMath>
                  </m:oMathPara>
                </a14:m>
                <a:endParaRPr lang="es-ES" b="1" dirty="0"/>
              </a:p>
              <a:p>
                <a:pPr marL="0" indent="0">
                  <a:buNone/>
                </a:pPr>
                <a:endParaRPr lang="es-EC" dirty="0" smtClean="0"/>
              </a:p>
              <a:p>
                <a:pPr marL="0" indent="0">
                  <a:buNone/>
                </a:pPr>
                <a:r>
                  <a:rPr lang="es-EC" dirty="0" smtClean="0"/>
                  <a:t>Se </a:t>
                </a:r>
                <a:r>
                  <a:rPr lang="es-EC" dirty="0"/>
                  <a:t>realizará los cálculos de dimensionamiento de la turbina para una altura neta de 23 m.</a:t>
                </a:r>
                <a:endParaRPr lang="es-ES" b="1" dirty="0"/>
              </a:p>
              <a:p>
                <a:endParaRPr lang="es-ES"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889" t="-2156"/>
                </a:stretch>
              </a:blipFill>
            </p:spPr>
            <p:txBody>
              <a:bodyPr/>
              <a:lstStyle/>
              <a:p>
                <a:r>
                  <a:rPr lang="es-ES">
                    <a:noFill/>
                  </a:rPr>
                  <a:t> </a:t>
                </a:r>
              </a:p>
            </p:txBody>
          </p:sp>
        </mc:Fallback>
      </mc:AlternateContent>
    </p:spTree>
    <p:extLst>
      <p:ext uri="{BB962C8B-B14F-4D97-AF65-F5344CB8AC3E}">
        <p14:creationId xmlns="" xmlns:p14="http://schemas.microsoft.com/office/powerpoint/2010/main" val="2488193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a:t>POTENCIA DE LA TURBINA</a:t>
            </a:r>
            <a:endParaRPr lang="es-ES" sz="2800" dirty="0"/>
          </a:p>
        </p:txBody>
      </p:sp>
      <mc:AlternateContent xmlns:mc="http://schemas.openxmlformats.org/markup-compatibility/2006">
        <mc:Choice xmlns="" xmlns:a14="http://schemas.microsoft.com/office/drawing/2010/main" Requires="a14">
          <p:sp>
            <p:nvSpPr>
              <p:cNvPr id="3" name="2 Marcador de contenido"/>
              <p:cNvSpPr>
                <a:spLocks noGrp="1"/>
              </p:cNvSpPr>
              <p:nvPr>
                <p:ph idx="1"/>
              </p:nvPr>
            </p:nvSpPr>
            <p:spPr/>
            <p:txBody>
              <a:bodyPr>
                <a:normAutofit fontScale="62500" lnSpcReduction="20000"/>
              </a:bodyPr>
              <a:lstStyle/>
              <a:p>
                <a:r>
                  <a:rPr lang="es-EC" dirty="0"/>
                  <a:t>La ecuación a utilizar para calcular la potencia es la </a:t>
                </a:r>
                <a:r>
                  <a:rPr lang="es-EC" dirty="0" smtClean="0"/>
                  <a:t>siguiente:</a:t>
                </a:r>
              </a:p>
              <a:p>
                <a:endParaRPr lang="es-ES" b="1" dirty="0"/>
              </a:p>
              <a:p>
                <a:pPr marL="0" indent="0" algn="ctr">
                  <a:buNone/>
                </a:pPr>
                <a14:m>
                  <m:oMath xmlns:m="http://schemas.openxmlformats.org/officeDocument/2006/math">
                    <m:r>
                      <a:rPr lang="es-EC" b="1" i="1"/>
                      <m:t>𝑷</m:t>
                    </m:r>
                    <m:r>
                      <a:rPr lang="es-EC" b="1" i="1"/>
                      <m:t>=</m:t>
                    </m:r>
                    <m:r>
                      <a:rPr lang="es-EC" b="1" i="1"/>
                      <m:t>𝑸</m:t>
                    </m:r>
                    <m:r>
                      <a:rPr lang="es-EC" b="1" i="1"/>
                      <m:t>𝝆</m:t>
                    </m:r>
                    <m:r>
                      <a:rPr lang="es-EC" b="1" i="1"/>
                      <m:t>𝒈𝑯</m:t>
                    </m:r>
                    <m:r>
                      <a:rPr lang="es-EC" b="1" i="1"/>
                      <m:t>𝜼</m:t>
                    </m:r>
                  </m:oMath>
                </a14:m>
                <a:r>
                  <a:rPr lang="es-EC" dirty="0"/>
                  <a:t> </a:t>
                </a:r>
                <a:endParaRPr lang="es-ES" b="1" dirty="0"/>
              </a:p>
              <a:p>
                <a:r>
                  <a:rPr lang="es-EC" dirty="0"/>
                  <a:t>Dónde:</a:t>
                </a:r>
                <a:endParaRPr lang="es-ES" b="1" dirty="0"/>
              </a:p>
              <a:p>
                <a:pPr marL="0" indent="0">
                  <a:buNone/>
                </a:pPr>
                <a:r>
                  <a:rPr lang="es-EC" dirty="0" smtClean="0"/>
                  <a:t>	Q</a:t>
                </a:r>
                <a:r>
                  <a:rPr lang="es-EC" dirty="0"/>
                  <a:t>: Caudal  			</a:t>
                </a:r>
                <a:r>
                  <a:rPr lang="es-EC" dirty="0" smtClean="0"/>
                  <a:t>[</a:t>
                </a:r>
                <a:r>
                  <a:rPr lang="es-EC" dirty="0"/>
                  <a:t>5</a:t>
                </a:r>
                <a14:m>
                  <m:oMath xmlns:m="http://schemas.openxmlformats.org/officeDocument/2006/math">
                    <m:f>
                      <m:fPr>
                        <m:ctrlPr>
                          <a:rPr lang="es-ES" i="1"/>
                        </m:ctrlPr>
                      </m:fPr>
                      <m:num>
                        <m:sSup>
                          <m:sSupPr>
                            <m:ctrlPr>
                              <a:rPr lang="es-ES" i="1"/>
                            </m:ctrlPr>
                          </m:sSupPr>
                          <m:e>
                            <m:r>
                              <a:rPr lang="es-EC" b="1" i="1"/>
                              <m:t>𝒎</m:t>
                            </m:r>
                          </m:e>
                          <m:sup>
                            <m:r>
                              <a:rPr lang="es-EC" b="1" i="1"/>
                              <m:t>𝟑</m:t>
                            </m:r>
                          </m:sup>
                        </m:sSup>
                      </m:num>
                      <m:den>
                        <m:r>
                          <a:rPr lang="es-EC" b="1" i="1"/>
                          <m:t>𝒔</m:t>
                        </m:r>
                      </m:den>
                    </m:f>
                  </m:oMath>
                </a14:m>
                <a:r>
                  <a:rPr lang="es-EC" dirty="0"/>
                  <a:t>] </a:t>
                </a:r>
                <a:endParaRPr lang="es-ES" b="1" dirty="0"/>
              </a:p>
              <a:p>
                <a:pPr marL="0" indent="0">
                  <a:buNone/>
                </a:pPr>
                <a:r>
                  <a:rPr lang="es-EC" b="1" dirty="0" smtClean="0"/>
                  <a:t/>
                </a:r>
                <a14:m>
                  <m:oMath xmlns:m="http://schemas.openxmlformats.org/officeDocument/2006/math">
                    <m:r>
                      <a:rPr lang="es-EC" b="1" i="1"/>
                      <m:t>𝝆</m:t>
                    </m:r>
                    <m:r>
                      <a:rPr lang="es-EC" b="1" i="1"/>
                      <m:t>:</m:t>
                    </m:r>
                  </m:oMath>
                </a14:m>
                <a:r>
                  <a:rPr lang="es-EC" dirty="0"/>
                  <a:t> Peso específico del agua	[100</a:t>
                </a:r>
                <a14:m>
                  <m:oMath xmlns:m="http://schemas.openxmlformats.org/officeDocument/2006/math">
                    <m:f>
                      <m:fPr>
                        <m:ctrlPr>
                          <a:rPr lang="es-ES" i="1"/>
                        </m:ctrlPr>
                      </m:fPr>
                      <m:num>
                        <m:r>
                          <a:rPr lang="es-EC" b="1" i="1"/>
                          <m:t>𝑲𝒈</m:t>
                        </m:r>
                      </m:num>
                      <m:den>
                        <m:sSup>
                          <m:sSupPr>
                            <m:ctrlPr>
                              <a:rPr lang="es-ES" i="1"/>
                            </m:ctrlPr>
                          </m:sSupPr>
                          <m:e>
                            <m:r>
                              <a:rPr lang="es-EC" b="1" i="1"/>
                              <m:t>𝒎</m:t>
                            </m:r>
                          </m:e>
                          <m:sup>
                            <m:r>
                              <a:rPr lang="es-EC" b="1" i="1"/>
                              <m:t>𝟑</m:t>
                            </m:r>
                          </m:sup>
                        </m:sSup>
                      </m:den>
                    </m:f>
                  </m:oMath>
                </a14:m>
                <a:r>
                  <a:rPr lang="es-EC" dirty="0"/>
                  <a:t>] </a:t>
                </a:r>
                <a:endParaRPr lang="es-ES" b="1" dirty="0"/>
              </a:p>
              <a:p>
                <a:pPr marL="0" indent="0">
                  <a:buNone/>
                </a:pPr>
                <a:r>
                  <a:rPr lang="es-EC" dirty="0" smtClean="0"/>
                  <a:t>	g</a:t>
                </a:r>
                <a:r>
                  <a:rPr lang="es-EC" dirty="0"/>
                  <a:t>: Gravedad			</a:t>
                </a:r>
                <a:r>
                  <a:rPr lang="es-EC" dirty="0" smtClean="0"/>
                  <a:t>[</a:t>
                </a:r>
                <a:r>
                  <a:rPr lang="es-EC" dirty="0"/>
                  <a:t>9.8</a:t>
                </a:r>
                <a14:m>
                  <m:oMath xmlns:m="http://schemas.openxmlformats.org/officeDocument/2006/math">
                    <m:f>
                      <m:fPr>
                        <m:ctrlPr>
                          <a:rPr lang="es-ES" i="1"/>
                        </m:ctrlPr>
                      </m:fPr>
                      <m:num>
                        <m:r>
                          <a:rPr lang="es-EC" b="1" i="1"/>
                          <m:t>𝒎</m:t>
                        </m:r>
                      </m:num>
                      <m:den>
                        <m:sSup>
                          <m:sSupPr>
                            <m:ctrlPr>
                              <a:rPr lang="es-ES" i="1"/>
                            </m:ctrlPr>
                          </m:sSupPr>
                          <m:e>
                            <m:r>
                              <a:rPr lang="es-EC" b="1" i="1"/>
                              <m:t>𝒔</m:t>
                            </m:r>
                          </m:e>
                          <m:sup>
                            <m:r>
                              <a:rPr lang="es-EC" b="1" i="1"/>
                              <m:t>𝟐</m:t>
                            </m:r>
                          </m:sup>
                        </m:sSup>
                      </m:den>
                    </m:f>
                  </m:oMath>
                </a14:m>
                <a:r>
                  <a:rPr lang="es-EC" dirty="0"/>
                  <a:t>]</a:t>
                </a:r>
                <a:endParaRPr lang="es-ES" b="1" dirty="0"/>
              </a:p>
              <a:p>
                <a:pPr marL="0" indent="0">
                  <a:buNone/>
                </a:pPr>
                <a:r>
                  <a:rPr lang="es-ES" b="1" dirty="0"/>
                  <a:t/>
                </a:r>
                <a:r>
                  <a:rPr lang="es-EC" dirty="0" smtClean="0"/>
                  <a:t>H</a:t>
                </a:r>
                <a:r>
                  <a:rPr lang="es-EC" dirty="0"/>
                  <a:t>: Altura neta			[23 m]</a:t>
                </a:r>
                <a:endParaRPr lang="es-ES" b="1" dirty="0"/>
              </a:p>
              <a:p>
                <a:pPr marL="0" indent="0">
                  <a:buNone/>
                </a:pPr>
                <a:r>
                  <a:rPr lang="es-ES" b="1" dirty="0"/>
                  <a:t/>
                </a:r>
                <a14:m>
                  <m:oMath xmlns:m="http://schemas.openxmlformats.org/officeDocument/2006/math">
                    <m:r>
                      <a:rPr lang="es-EC" b="1" i="1"/>
                      <m:t>𝜼</m:t>
                    </m:r>
                  </m:oMath>
                </a14:m>
                <a:r>
                  <a:rPr lang="es-EC" dirty="0"/>
                  <a:t>: Rendimiento			</a:t>
                </a:r>
                <a:r>
                  <a:rPr lang="es-EC" dirty="0" smtClean="0"/>
                  <a:t>[93%]</a:t>
                </a:r>
                <a:r>
                  <a:rPr lang="es-EC" dirty="0"/>
                  <a:t/>
                </a:r>
                <a:endParaRPr lang="es-EC" dirty="0" smtClean="0"/>
              </a:p>
              <a:p>
                <a:pPr marL="0" indent="0">
                  <a:buNone/>
                </a:pPr>
                <a:endParaRPr lang="es-ES" b="1" dirty="0"/>
              </a:p>
              <a:p>
                <a:pPr marL="0" indent="0" algn="ctr">
                  <a:buNone/>
                </a:pPr>
                <a:r>
                  <a:rPr lang="es-EC" b="1" dirty="0"/>
                  <a:t>P=973,82 </a:t>
                </a:r>
                <a:r>
                  <a:rPr lang="es-EC" b="1" dirty="0" smtClean="0"/>
                  <a:t>KW</a:t>
                </a:r>
                <a:endParaRPr lang="es-ES" b="1" dirty="0"/>
              </a:p>
              <a:p>
                <a:r>
                  <a:rPr lang="es-EC" dirty="0"/>
                  <a:t>Por poseer 4 turbinas disponibles, la potencia individual de cada turbina será de 240 KW.</a:t>
                </a:r>
                <a:endParaRPr lang="es-ES" b="1" dirty="0"/>
              </a:p>
              <a:p>
                <a:endParaRPr lang="es-ES"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593" t="-1887"/>
                </a:stretch>
              </a:blipFill>
            </p:spPr>
            <p:txBody>
              <a:bodyPr/>
              <a:lstStyle/>
              <a:p>
                <a:r>
                  <a:rPr lang="es-ES">
                    <a:noFill/>
                  </a:rPr>
                  <a:t> </a:t>
                </a:r>
              </a:p>
            </p:txBody>
          </p:sp>
        </mc:Fallback>
      </mc:AlternateContent>
    </p:spTree>
    <p:extLst>
      <p:ext uri="{BB962C8B-B14F-4D97-AF65-F5344CB8AC3E}">
        <p14:creationId xmlns="" xmlns:p14="http://schemas.microsoft.com/office/powerpoint/2010/main" val="971765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2800" b="1" dirty="0"/>
              <a:t>SELECCIÓN DEL RODETE DE LA TURBINA FRANCIS</a:t>
            </a:r>
            <a:endParaRPr lang="es-ES" sz="2800" dirty="0"/>
          </a:p>
        </p:txBody>
      </p:sp>
      <mc:AlternateContent xmlns:mc="http://schemas.openxmlformats.org/markup-compatibility/2006">
        <mc:Choice xmlns="" xmlns:a14="http://schemas.microsoft.com/office/drawing/2010/main" Requires="a14">
          <p:sp>
            <p:nvSpPr>
              <p:cNvPr id="3" name="2 Marcador de contenido"/>
              <p:cNvSpPr>
                <a:spLocks noGrp="1"/>
              </p:cNvSpPr>
              <p:nvPr>
                <p:ph idx="1"/>
              </p:nvPr>
            </p:nvSpPr>
            <p:spPr/>
            <p:txBody>
              <a:bodyPr>
                <a:normAutofit fontScale="70000" lnSpcReduction="20000"/>
              </a:bodyPr>
              <a:lstStyle/>
              <a:p>
                <a:r>
                  <a:rPr lang="es-EC" dirty="0" smtClean="0"/>
                  <a:t>El número específico de revoluciones de caudal con la siguiente ecuación:</a:t>
                </a:r>
                <a:r>
                  <a:rPr lang="es-EC" b="1" dirty="0"/>
                  <a:t> </a:t>
                </a:r>
                <a:endParaRPr lang="es-ES" b="1" dirty="0"/>
              </a:p>
              <a:p>
                <a:pPr marL="0" indent="0">
                  <a:buNone/>
                </a:pPr>
                <a14:m>
                  <m:oMathPara xmlns:m="http://schemas.openxmlformats.org/officeDocument/2006/math">
                    <m:oMathParaPr>
                      <m:jc m:val="centerGroup"/>
                    </m:oMathParaPr>
                    <m:oMath xmlns:m="http://schemas.openxmlformats.org/officeDocument/2006/math">
                      <m:r>
                        <a:rPr lang="es-EC" b="1" i="1"/>
                        <m:t>𝑵𝒒</m:t>
                      </m:r>
                      <m:r>
                        <a:rPr lang="es-EC" b="1" i="1"/>
                        <m:t>=</m:t>
                      </m:r>
                      <m:f>
                        <m:fPr>
                          <m:ctrlPr>
                            <a:rPr lang="es-ES" b="1" i="1"/>
                          </m:ctrlPr>
                        </m:fPr>
                        <m:num>
                          <m:r>
                            <a:rPr lang="es-EC" b="1" i="1"/>
                            <m:t>𝑵</m:t>
                          </m:r>
                          <m:r>
                            <a:rPr lang="es-EC" b="1" i="1"/>
                            <m:t>∗</m:t>
                          </m:r>
                          <m:rad>
                            <m:radPr>
                              <m:degHide m:val="on"/>
                              <m:ctrlPr>
                                <a:rPr lang="es-ES" b="1" i="1"/>
                              </m:ctrlPr>
                            </m:radPr>
                            <m:deg/>
                            <m:e>
                              <m:r>
                                <a:rPr lang="es-EC" b="1" i="1"/>
                                <m:t>𝑸</m:t>
                              </m:r>
                            </m:e>
                          </m:rad>
                        </m:num>
                        <m:den>
                          <m:sSup>
                            <m:sSupPr>
                              <m:ctrlPr>
                                <a:rPr lang="es-ES" b="1" i="1"/>
                              </m:ctrlPr>
                            </m:sSupPr>
                            <m:e>
                              <m:r>
                                <a:rPr lang="es-EC" b="1" i="1"/>
                                <m:t>𝑯</m:t>
                              </m:r>
                            </m:e>
                            <m:sup>
                              <m:r>
                                <a:rPr lang="es-EC" b="1" i="1"/>
                                <m:t>𝟑</m:t>
                              </m:r>
                              <m:r>
                                <a:rPr lang="es-EC" b="1" i="1"/>
                                <m:t>/</m:t>
                              </m:r>
                              <m:r>
                                <a:rPr lang="es-EC" b="1" i="1"/>
                                <m:t>𝟒</m:t>
                              </m:r>
                            </m:sup>
                          </m:sSup>
                        </m:den>
                      </m:f>
                    </m:oMath>
                  </m:oMathPara>
                </a14:m>
                <a:endParaRPr lang="es-ES" b="1" dirty="0" smtClean="0"/>
              </a:p>
              <a:p>
                <a:pPr marL="0" indent="0">
                  <a:buNone/>
                </a:pPr>
                <a:r>
                  <a:rPr lang="es-EC" dirty="0" smtClean="0"/>
                  <a:t>	Dónde</a:t>
                </a:r>
                <a:r>
                  <a:rPr lang="es-EC" dirty="0"/>
                  <a:t>:</a:t>
                </a:r>
                <a:endParaRPr lang="es-ES" b="1" dirty="0"/>
              </a:p>
              <a:p>
                <a:pPr marL="0" indent="0">
                  <a:buNone/>
                </a:pPr>
                <a:r>
                  <a:rPr lang="es-EC" dirty="0"/>
                  <a:t/>
                </a:r>
                <a:r>
                  <a:rPr lang="es-EC" dirty="0" err="1" smtClean="0"/>
                  <a:t>Nq</a:t>
                </a:r>
                <a:r>
                  <a:rPr lang="es-EC" dirty="0" smtClean="0"/>
                  <a:t>=Número </a:t>
                </a:r>
                <a:r>
                  <a:rPr lang="es-EC" dirty="0"/>
                  <a:t>específico de revoluciones de caudal [rpm]</a:t>
                </a:r>
                <a:endParaRPr lang="es-ES" b="1" dirty="0"/>
              </a:p>
              <a:p>
                <a:pPr marL="0" indent="0">
                  <a:buNone/>
                </a:pPr>
                <a:r>
                  <a:rPr lang="es-EC" dirty="0"/>
                  <a:t/>
                </a:r>
                <a:r>
                  <a:rPr lang="es-EC" dirty="0" smtClean="0"/>
                  <a:t>N=Es </a:t>
                </a:r>
                <a:r>
                  <a:rPr lang="es-EC" dirty="0"/>
                  <a:t>la velocidad de rotación de la turbina	[900 </a:t>
                </a:r>
                <a:r>
                  <a:rPr lang="es-EC" dirty="0" smtClean="0"/>
                  <a:t>rpm]</a:t>
                </a:r>
                <a:endParaRPr lang="es-ES" b="1" dirty="0"/>
              </a:p>
              <a:p>
                <a:pPr marL="0" indent="0">
                  <a:buNone/>
                </a:pPr>
                <a:r>
                  <a:rPr lang="es-ES" b="1" dirty="0"/>
                  <a:t/>
                </a:r>
                <a:r>
                  <a:rPr lang="es-EC" dirty="0" smtClean="0"/>
                  <a:t>Q=Caudal </a:t>
                </a:r>
                <a:r>
                  <a:rPr lang="es-EC" dirty="0"/>
                  <a:t>de la turbina				[1.3</a:t>
                </a:r>
                <a14:m>
                  <m:oMath xmlns:m="http://schemas.openxmlformats.org/officeDocument/2006/math">
                    <m:f>
                      <m:fPr>
                        <m:ctrlPr>
                          <a:rPr lang="es-ES" i="1"/>
                        </m:ctrlPr>
                      </m:fPr>
                      <m:num>
                        <m:sSup>
                          <m:sSupPr>
                            <m:ctrlPr>
                              <a:rPr lang="es-ES" i="1"/>
                            </m:ctrlPr>
                          </m:sSupPr>
                          <m:e>
                            <m:r>
                              <a:rPr lang="es-EC" b="1" i="1"/>
                              <m:t>𝒎</m:t>
                            </m:r>
                          </m:e>
                          <m:sup>
                            <m:r>
                              <a:rPr lang="es-EC" b="1" i="1"/>
                              <m:t>𝟑</m:t>
                            </m:r>
                          </m:sup>
                        </m:sSup>
                      </m:num>
                      <m:den>
                        <m:r>
                          <a:rPr lang="es-EC" b="1" i="1"/>
                          <m:t>𝒔</m:t>
                        </m:r>
                      </m:den>
                    </m:f>
                  </m:oMath>
                </a14:m>
                <a:r>
                  <a:rPr lang="es-EC" dirty="0"/>
                  <a:t>]</a:t>
                </a:r>
                <a:endParaRPr lang="es-ES" b="1" dirty="0"/>
              </a:p>
              <a:p>
                <a:pPr marL="0" indent="0">
                  <a:buNone/>
                </a:pPr>
                <a:r>
                  <a:rPr lang="es-EC" dirty="0"/>
                  <a:t/>
                </a:r>
                <a:r>
                  <a:rPr lang="es-EC" dirty="0" smtClean="0"/>
                  <a:t>H=Salto </a:t>
                </a:r>
                <a:r>
                  <a:rPr lang="es-EC" dirty="0"/>
                  <a:t>neto 					[23 m</a:t>
                </a:r>
                <a:r>
                  <a:rPr lang="es-EC" dirty="0" smtClean="0"/>
                  <a:t>]</a:t>
                </a:r>
                <a:endParaRPr lang="es-ES" b="1" dirty="0"/>
              </a:p>
              <a:p>
                <a:pPr marL="0" indent="0">
                  <a:buNone/>
                </a:pPr>
                <a:endParaRPr lang="es-ES" b="1" i="1" dirty="0" smtClean="0"/>
              </a:p>
              <a:p>
                <a:pPr marL="0" indent="0">
                  <a:buNone/>
                </a:pPr>
                <a14:m>
                  <m:oMathPara xmlns:m="http://schemas.openxmlformats.org/officeDocument/2006/math">
                    <m:oMathParaPr>
                      <m:jc m:val="centerGroup"/>
                    </m:oMathParaPr>
                    <m:oMath xmlns:m="http://schemas.openxmlformats.org/officeDocument/2006/math">
                      <m:r>
                        <a:rPr lang="es-EC" b="1" i="1"/>
                        <m:t>𝑵𝒒</m:t>
                      </m:r>
                      <m:r>
                        <a:rPr lang="es-EC" b="1" i="1"/>
                        <m:t>=</m:t>
                      </m:r>
                      <m:r>
                        <a:rPr lang="es-EC" b="1" i="1"/>
                        <m:t>𝟗𝟕</m:t>
                      </m:r>
                      <m:r>
                        <a:rPr lang="es-EC" b="1" i="1"/>
                        <m:t>,</m:t>
                      </m:r>
                      <m:r>
                        <a:rPr lang="es-EC" b="1" i="1"/>
                        <m:t>𝟕</m:t>
                      </m:r>
                      <m:r>
                        <a:rPr lang="es-EC" b="1" i="1"/>
                        <m:t> </m:t>
                      </m:r>
                      <m:r>
                        <a:rPr lang="es-EC" b="1" i="1"/>
                        <m:t>𝒓𝒑𝒎</m:t>
                      </m:r>
                    </m:oMath>
                  </m:oMathPara>
                </a14:m>
                <a:endParaRPr lang="es-ES" b="1" dirty="0"/>
              </a:p>
              <a:p>
                <a:endParaRPr lang="es-ES"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815" t="-2156"/>
                </a:stretch>
              </a:blipFill>
            </p:spPr>
            <p:txBody>
              <a:bodyPr/>
              <a:lstStyle/>
              <a:p>
                <a:r>
                  <a:rPr lang="es-ES">
                    <a:noFill/>
                  </a:rPr>
                  <a:t> </a:t>
                </a:r>
              </a:p>
            </p:txBody>
          </p:sp>
        </mc:Fallback>
      </mc:AlternateContent>
    </p:spTree>
    <p:extLst>
      <p:ext uri="{BB962C8B-B14F-4D97-AF65-F5344CB8AC3E}">
        <p14:creationId xmlns="" xmlns:p14="http://schemas.microsoft.com/office/powerpoint/2010/main" val="42030459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2800" b="1" dirty="0"/>
              <a:t>SELECCIÓN DEL RODETE DE LA TURBINA FRANCIS</a:t>
            </a:r>
            <a:endParaRPr lang="es-ES" sz="2800" dirty="0"/>
          </a:p>
        </p:txBody>
      </p:sp>
      <mc:AlternateContent xmlns:mc="http://schemas.openxmlformats.org/markup-compatibility/2006">
        <mc:Choice xmlns="" xmlns:a14="http://schemas.microsoft.com/office/drawing/2010/main" Requires="a14">
          <p:sp>
            <p:nvSpPr>
              <p:cNvPr id="3" name="2 Marcador de contenido"/>
              <p:cNvSpPr>
                <a:spLocks noGrp="1"/>
              </p:cNvSpPr>
              <p:nvPr>
                <p:ph idx="1"/>
              </p:nvPr>
            </p:nvSpPr>
            <p:spPr/>
            <p:txBody>
              <a:bodyPr>
                <a:normAutofit fontScale="70000" lnSpcReduction="20000"/>
              </a:bodyPr>
              <a:lstStyle/>
              <a:p>
                <a:pPr lvl="0"/>
                <a:r>
                  <a:rPr lang="es-EC" dirty="0" smtClean="0"/>
                  <a:t>El número específico de revoluciones con la siguiente ecuación:</a:t>
                </a:r>
                <a:endParaRPr lang="es-ES" b="1" dirty="0"/>
              </a:p>
              <a:p>
                <a:pPr marL="0" indent="0">
                  <a:buNone/>
                </a:pPr>
                <a14:m>
                  <m:oMathPara xmlns:m="http://schemas.openxmlformats.org/officeDocument/2006/math">
                    <m:oMathParaPr>
                      <m:jc m:val="centerGroup"/>
                    </m:oMathParaPr>
                    <m:oMath xmlns:m="http://schemas.openxmlformats.org/officeDocument/2006/math">
                      <m:r>
                        <a:rPr lang="es-EC" b="1" i="1"/>
                        <m:t>𝑵𝒔</m:t>
                      </m:r>
                      <m:r>
                        <a:rPr lang="es-EC" b="1" i="1"/>
                        <m:t>=</m:t>
                      </m:r>
                      <m:f>
                        <m:fPr>
                          <m:ctrlPr>
                            <a:rPr lang="es-ES" b="1" i="1"/>
                          </m:ctrlPr>
                        </m:fPr>
                        <m:num>
                          <m:r>
                            <a:rPr lang="es-EC" b="1" i="1"/>
                            <m:t>𝑵</m:t>
                          </m:r>
                          <m:r>
                            <a:rPr lang="es-EC" b="1" i="1"/>
                            <m:t>∗</m:t>
                          </m:r>
                          <m:rad>
                            <m:radPr>
                              <m:degHide m:val="on"/>
                              <m:ctrlPr>
                                <a:rPr lang="es-ES" b="1" i="1"/>
                              </m:ctrlPr>
                            </m:radPr>
                            <m:deg/>
                            <m:e>
                              <m:r>
                                <a:rPr lang="es-EC" b="1" i="1"/>
                                <m:t>𝑷</m:t>
                              </m:r>
                            </m:e>
                          </m:rad>
                        </m:num>
                        <m:den>
                          <m:sSup>
                            <m:sSupPr>
                              <m:ctrlPr>
                                <a:rPr lang="es-ES" b="1" i="1"/>
                              </m:ctrlPr>
                            </m:sSupPr>
                            <m:e>
                              <m:r>
                                <a:rPr lang="es-EC" b="1" i="1"/>
                                <m:t>𝑯</m:t>
                              </m:r>
                            </m:e>
                            <m:sup>
                              <m:r>
                                <a:rPr lang="es-EC" b="1" i="1"/>
                                <m:t>𝟓</m:t>
                              </m:r>
                              <m:r>
                                <a:rPr lang="es-EC" b="1" i="1"/>
                                <m:t>/</m:t>
                              </m:r>
                              <m:r>
                                <a:rPr lang="es-EC" b="1" i="1"/>
                                <m:t>𝟒</m:t>
                              </m:r>
                            </m:sup>
                          </m:sSup>
                        </m:den>
                      </m:f>
                    </m:oMath>
                  </m:oMathPara>
                </a14:m>
                <a:endParaRPr lang="es-ES" b="1" dirty="0" smtClean="0"/>
              </a:p>
              <a:p>
                <a:pPr marL="0" indent="0">
                  <a:buNone/>
                </a:pPr>
                <a:endParaRPr lang="es-ES" b="1" dirty="0" smtClean="0"/>
              </a:p>
              <a:p>
                <a:pPr marL="0" indent="0">
                  <a:buNone/>
                </a:pPr>
                <a:r>
                  <a:rPr lang="es-EC" dirty="0" smtClean="0"/>
                  <a:t>Dónde</a:t>
                </a:r>
                <a:r>
                  <a:rPr lang="es-EC" dirty="0"/>
                  <a:t>:</a:t>
                </a:r>
                <a:endParaRPr lang="es-ES" b="1" dirty="0"/>
              </a:p>
              <a:p>
                <a:pPr marL="0" indent="0">
                  <a:buNone/>
                </a:pPr>
                <a:r>
                  <a:rPr lang="es-EC" dirty="0"/>
                  <a:t/>
                </a:r>
                <a:r>
                  <a:rPr lang="es-EC" dirty="0" err="1" smtClean="0"/>
                  <a:t>Ns</a:t>
                </a:r>
                <a:r>
                  <a:rPr lang="es-EC" dirty="0" smtClean="0"/>
                  <a:t>=Número </a:t>
                </a:r>
                <a:r>
                  <a:rPr lang="es-EC" dirty="0"/>
                  <a:t>específico de revoluciones </a:t>
                </a:r>
                <a:r>
                  <a:rPr lang="es-EC" dirty="0" smtClean="0"/>
                  <a:t>		[</a:t>
                </a:r>
                <a:r>
                  <a:rPr lang="es-EC" dirty="0"/>
                  <a:t>rpm]</a:t>
                </a:r>
                <a:endParaRPr lang="es-ES" b="1" dirty="0"/>
              </a:p>
              <a:p>
                <a:pPr marL="0" indent="0">
                  <a:buNone/>
                </a:pPr>
                <a:r>
                  <a:rPr lang="es-EC" dirty="0"/>
                  <a:t/>
                </a:r>
                <a:r>
                  <a:rPr lang="es-EC" dirty="0" smtClean="0"/>
                  <a:t>N=Es </a:t>
                </a:r>
                <a:r>
                  <a:rPr lang="es-EC" dirty="0"/>
                  <a:t>la velocidad de rotación de la turbina 	[900rpm]</a:t>
                </a:r>
                <a:endParaRPr lang="es-ES" b="1" dirty="0"/>
              </a:p>
              <a:p>
                <a:pPr marL="0" indent="0">
                  <a:buNone/>
                </a:pPr>
                <a:r>
                  <a:rPr lang="es-EC" dirty="0"/>
                  <a:t/>
                </a:r>
                <a:r>
                  <a:rPr lang="es-EC" dirty="0" smtClean="0"/>
                  <a:t>P=Potencia </a:t>
                </a:r>
                <a:r>
                  <a:rPr lang="es-EC" dirty="0"/>
                  <a:t>de la turbina 			[240 KW]</a:t>
                </a:r>
                <a:endParaRPr lang="es-ES" b="1" dirty="0"/>
              </a:p>
              <a:p>
                <a:pPr marL="0" indent="0">
                  <a:buNone/>
                </a:pPr>
                <a:r>
                  <a:rPr lang="es-EC" dirty="0"/>
                  <a:t/>
                </a:r>
                <a:r>
                  <a:rPr lang="es-EC" dirty="0" smtClean="0"/>
                  <a:t>H=Salto </a:t>
                </a:r>
                <a:r>
                  <a:rPr lang="es-EC" dirty="0"/>
                  <a:t>neto 					[23m</a:t>
                </a:r>
                <a:r>
                  <a:rPr lang="es-EC" dirty="0" smtClean="0"/>
                  <a:t>]</a:t>
                </a:r>
              </a:p>
              <a:p>
                <a:pPr marL="0" indent="0">
                  <a:buNone/>
                </a:pPr>
                <a:endParaRPr lang="es-ES" b="1" dirty="0"/>
              </a:p>
              <a:p>
                <a:pPr marL="0" indent="0">
                  <a:buNone/>
                </a:pPr>
                <a14:m>
                  <m:oMathPara xmlns:m="http://schemas.openxmlformats.org/officeDocument/2006/math">
                    <m:oMathParaPr>
                      <m:jc m:val="centerGroup"/>
                    </m:oMathParaPr>
                    <m:oMath xmlns:m="http://schemas.openxmlformats.org/officeDocument/2006/math">
                      <m:r>
                        <a:rPr lang="es-EC" b="1" i="1"/>
                        <m:t>𝑵𝒔</m:t>
                      </m:r>
                      <m:r>
                        <a:rPr lang="es-EC" b="1" i="1"/>
                        <m:t>=</m:t>
                      </m:r>
                      <m:r>
                        <a:rPr lang="es-EC" b="1" i="1"/>
                        <m:t>𝟐𝟕𝟖</m:t>
                      </m:r>
                      <m:r>
                        <a:rPr lang="es-EC" b="1" i="1"/>
                        <m:t>,</m:t>
                      </m:r>
                      <m:r>
                        <a:rPr lang="es-EC" b="1" i="1"/>
                        <m:t>𝟖</m:t>
                      </m:r>
                      <m:r>
                        <a:rPr lang="es-EC" b="1" i="1"/>
                        <m:t> </m:t>
                      </m:r>
                      <m:r>
                        <a:rPr lang="es-EC" b="1" i="1"/>
                        <m:t>𝒓𝒑𝒎</m:t>
                      </m:r>
                    </m:oMath>
                  </m:oMathPara>
                </a14:m>
                <a:endParaRPr lang="es-ES" b="1" dirty="0" smtClean="0"/>
              </a:p>
              <a:p>
                <a:pPr marL="0" indent="0">
                  <a:buNone/>
                </a:pPr>
                <a:endParaRPr lang="es-ES" b="1" dirty="0" smtClean="0"/>
              </a:p>
              <a:p>
                <a:pPr marL="0" indent="0">
                  <a:buNone/>
                </a:pPr>
                <a:r>
                  <a:rPr lang="es-EC" dirty="0"/>
                  <a:t>Se determina que la turbina es una tipo Francis rápida</a:t>
                </a:r>
                <a:endParaRPr lang="es-ES" b="1" dirty="0"/>
              </a:p>
              <a:p>
                <a:pPr marL="0" indent="0">
                  <a:buNone/>
                </a:pPr>
                <a:endParaRPr lang="es-ES" b="1" dirty="0"/>
              </a:p>
              <a:p>
                <a:endParaRPr lang="es-ES"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889" t="-2156" b="-1348"/>
                </a:stretch>
              </a:blipFill>
            </p:spPr>
            <p:txBody>
              <a:bodyPr/>
              <a:lstStyle/>
              <a:p>
                <a:r>
                  <a:rPr lang="es-ES">
                    <a:noFill/>
                  </a:rPr>
                  <a:t> </a:t>
                </a:r>
              </a:p>
            </p:txBody>
          </p:sp>
        </mc:Fallback>
      </mc:AlternateContent>
    </p:spTree>
    <p:extLst>
      <p:ext uri="{BB962C8B-B14F-4D97-AF65-F5344CB8AC3E}">
        <p14:creationId xmlns="" xmlns:p14="http://schemas.microsoft.com/office/powerpoint/2010/main" val="1708594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2800" b="1" dirty="0"/>
              <a:t>SELECCIÓN DEL RODETE DE LA TURBINA FRANCIS</a:t>
            </a:r>
            <a:endParaRPr lang="es-ES" sz="2800" dirty="0"/>
          </a:p>
        </p:txBody>
      </p:sp>
      <mc:AlternateContent xmlns:mc="http://schemas.openxmlformats.org/markup-compatibility/2006">
        <mc:Choice xmlns="" xmlns:a14="http://schemas.microsoft.com/office/drawing/2010/main" Requires="a14">
          <p:sp>
            <p:nvSpPr>
              <p:cNvPr id="3" name="2 Marcador de contenido"/>
              <p:cNvSpPr>
                <a:spLocks noGrp="1"/>
              </p:cNvSpPr>
              <p:nvPr>
                <p:ph idx="1"/>
              </p:nvPr>
            </p:nvSpPr>
            <p:spPr>
              <a:xfrm>
                <a:off x="457200" y="1600200"/>
                <a:ext cx="8229600" cy="4637112"/>
              </a:xfrm>
            </p:spPr>
            <p:txBody>
              <a:bodyPr>
                <a:normAutofit fontScale="40000" lnSpcReduction="20000"/>
              </a:bodyPr>
              <a:lstStyle/>
              <a:p>
                <a:pPr lvl="0"/>
                <a:r>
                  <a:rPr lang="es-EC" b="1" dirty="0" smtClean="0"/>
                  <a:t>Velocidad absoluta:</a:t>
                </a:r>
                <a:endParaRPr lang="es-ES" b="1" dirty="0"/>
              </a:p>
              <a:p>
                <a:pPr marL="0" indent="0">
                  <a:buNone/>
                </a:pPr>
                <a14:m>
                  <m:oMathPara xmlns:m="http://schemas.openxmlformats.org/officeDocument/2006/math">
                    <m:oMathParaPr>
                      <m:jc m:val="centerGroup"/>
                    </m:oMathParaPr>
                    <m:oMath xmlns:m="http://schemas.openxmlformats.org/officeDocument/2006/math">
                      <m:r>
                        <a:rPr lang="es-EC" b="1" i="1"/>
                        <m:t>𝑪𝒐</m:t>
                      </m:r>
                      <m:r>
                        <a:rPr lang="es-EC" b="1" i="1"/>
                        <m:t>=</m:t>
                      </m:r>
                      <m:r>
                        <a:rPr lang="es-EC" b="1" i="1"/>
                        <m:t>𝑲𝒄𝒐</m:t>
                      </m:r>
                      <m:r>
                        <a:rPr lang="es-EC" b="1" i="1"/>
                        <m:t>∗</m:t>
                      </m:r>
                      <m:rad>
                        <m:radPr>
                          <m:degHide m:val="on"/>
                          <m:ctrlPr>
                            <a:rPr lang="es-ES" b="1" i="1"/>
                          </m:ctrlPr>
                        </m:radPr>
                        <m:deg/>
                        <m:e>
                          <m:r>
                            <a:rPr lang="es-EC" b="1" i="1"/>
                            <m:t>𝟐</m:t>
                          </m:r>
                          <m:r>
                            <a:rPr lang="es-EC" b="1" i="1"/>
                            <m:t>∗</m:t>
                          </m:r>
                          <m:r>
                            <a:rPr lang="es-EC" b="1" i="1"/>
                            <m:t>𝒈</m:t>
                          </m:r>
                          <m:r>
                            <a:rPr lang="es-EC" b="1" i="1"/>
                            <m:t>∗</m:t>
                          </m:r>
                          <m:r>
                            <a:rPr lang="es-EC" b="1" i="1"/>
                            <m:t>𝑯</m:t>
                          </m:r>
                        </m:e>
                      </m:rad>
                    </m:oMath>
                  </m:oMathPara>
                </a14:m>
                <a:endParaRPr lang="es-ES" b="1" dirty="0" smtClean="0"/>
              </a:p>
              <a:p>
                <a:pPr marL="0" indent="0">
                  <a:buNone/>
                </a:pPr>
                <a:r>
                  <a:rPr lang="es-EC" dirty="0" smtClean="0"/>
                  <a:t>Dónde</a:t>
                </a:r>
                <a:r>
                  <a:rPr lang="es-EC" dirty="0"/>
                  <a:t>:</a:t>
                </a:r>
                <a:endParaRPr lang="es-ES" b="1" dirty="0"/>
              </a:p>
              <a:p>
                <a:pPr marL="0" indent="0">
                  <a:buNone/>
                </a:pPr>
                <a:r>
                  <a:rPr lang="es-EC" dirty="0"/>
                  <a:t/>
                </a:r>
                <a:r>
                  <a:rPr lang="es-EC" dirty="0" smtClean="0"/>
                  <a:t>Co=Velocidad </a:t>
                </a:r>
                <a:r>
                  <a:rPr lang="es-EC" dirty="0"/>
                  <a:t>absoluta de entrada [m/s]</a:t>
                </a:r>
                <a:endParaRPr lang="es-ES" b="1" dirty="0"/>
              </a:p>
              <a:p>
                <a:pPr marL="0" indent="0">
                  <a:buNone/>
                </a:pPr>
                <a:r>
                  <a:rPr lang="es-EC" dirty="0"/>
                  <a:t/>
                </a:r>
                <a:r>
                  <a:rPr lang="es-EC" dirty="0" err="1" smtClean="0"/>
                  <a:t>Kco</a:t>
                </a:r>
                <a:r>
                  <a:rPr lang="es-EC" dirty="0" smtClean="0"/>
                  <a:t>=Coeficiente </a:t>
                </a:r>
                <a:r>
                  <a:rPr lang="es-EC" dirty="0"/>
                  <a:t>de tobera	[0,66]</a:t>
                </a:r>
                <a:endParaRPr lang="es-ES" b="1" dirty="0"/>
              </a:p>
              <a:p>
                <a:pPr marL="0" indent="0">
                  <a:buNone/>
                </a:pPr>
                <a:r>
                  <a:rPr lang="es-EC" dirty="0"/>
                  <a:t/>
                </a:r>
                <a:r>
                  <a:rPr lang="es-EC" dirty="0" smtClean="0"/>
                  <a:t>g=Aceleración </a:t>
                </a:r>
                <a:r>
                  <a:rPr lang="es-EC" dirty="0"/>
                  <a:t>de la gravedad	[9.8</a:t>
                </a:r>
                <a14:m>
                  <m:oMath xmlns:m="http://schemas.openxmlformats.org/officeDocument/2006/math">
                    <m:f>
                      <m:fPr>
                        <m:ctrlPr>
                          <a:rPr lang="es-ES" i="1"/>
                        </m:ctrlPr>
                      </m:fPr>
                      <m:num>
                        <m:r>
                          <a:rPr lang="es-EC" b="1" i="1"/>
                          <m:t>𝒎</m:t>
                        </m:r>
                      </m:num>
                      <m:den>
                        <m:sSup>
                          <m:sSupPr>
                            <m:ctrlPr>
                              <a:rPr lang="es-ES" i="1"/>
                            </m:ctrlPr>
                          </m:sSupPr>
                          <m:e>
                            <m:r>
                              <a:rPr lang="es-EC" b="1" i="1"/>
                              <m:t>𝒔</m:t>
                            </m:r>
                          </m:e>
                          <m:sup>
                            <m:r>
                              <a:rPr lang="es-EC" b="1" i="1"/>
                              <m:t>𝟐</m:t>
                            </m:r>
                          </m:sup>
                        </m:sSup>
                      </m:den>
                    </m:f>
                  </m:oMath>
                </a14:m>
                <a:r>
                  <a:rPr lang="es-EC" dirty="0"/>
                  <a:t>]</a:t>
                </a:r>
                <a:endParaRPr lang="es-ES" b="1" dirty="0"/>
              </a:p>
              <a:p>
                <a:pPr marL="0" indent="0">
                  <a:buNone/>
                </a:pPr>
                <a:r>
                  <a:rPr lang="es-EC" dirty="0"/>
                  <a:t/>
                </a:r>
                <a:r>
                  <a:rPr lang="es-EC" dirty="0" smtClean="0"/>
                  <a:t>H=Salto </a:t>
                </a:r>
                <a:r>
                  <a:rPr lang="es-EC" dirty="0"/>
                  <a:t>neto 		[23m]</a:t>
                </a:r>
                <a:endParaRPr lang="es-ES" b="1" dirty="0"/>
              </a:p>
              <a:p>
                <a:pPr marL="0" indent="0">
                  <a:buNone/>
                </a:pPr>
                <a14:m>
                  <m:oMathPara xmlns:m="http://schemas.openxmlformats.org/officeDocument/2006/math">
                    <m:oMathParaPr>
                      <m:jc m:val="centerGroup"/>
                    </m:oMathParaPr>
                    <m:oMath xmlns:m="http://schemas.openxmlformats.org/officeDocument/2006/math">
                      <m:r>
                        <a:rPr lang="es-EC" b="1" i="1"/>
                        <m:t>𝑪𝒐</m:t>
                      </m:r>
                      <m:r>
                        <a:rPr lang="es-EC" b="1" i="1"/>
                        <m:t>=</m:t>
                      </m:r>
                      <m:r>
                        <a:rPr lang="es-EC" b="1" i="1"/>
                        <m:t>𝟏𝟒</m:t>
                      </m:r>
                      <m:r>
                        <a:rPr lang="es-EC" b="1" i="1"/>
                        <m:t> </m:t>
                      </m:r>
                      <m:r>
                        <a:rPr lang="es-EC" b="1" i="1"/>
                        <m:t>𝒎</m:t>
                      </m:r>
                      <m:r>
                        <a:rPr lang="es-EC" b="1" i="1"/>
                        <m:t>/</m:t>
                      </m:r>
                      <m:r>
                        <a:rPr lang="es-EC" b="1" i="1"/>
                        <m:t>𝒔</m:t>
                      </m:r>
                    </m:oMath>
                  </m:oMathPara>
                </a14:m>
                <a:endParaRPr lang="es-ES" b="1" dirty="0"/>
              </a:p>
              <a:p>
                <a:pPr lvl="0"/>
                <a:r>
                  <a:rPr lang="es-EC" b="1" dirty="0"/>
                  <a:t>Velocidad tangencial</a:t>
                </a:r>
                <a:r>
                  <a:rPr lang="es-EC" b="1" dirty="0" smtClean="0"/>
                  <a:t>:</a:t>
                </a:r>
                <a:r>
                  <a:rPr lang="es-EC" b="1" dirty="0"/>
                  <a:t> </a:t>
                </a:r>
                <a:endParaRPr lang="es-EC" b="1" dirty="0" smtClean="0"/>
              </a:p>
              <a:p>
                <a:pPr marL="0" lvl="0" indent="0">
                  <a:buNone/>
                </a:pPr>
                <a:endParaRPr lang="es-ES" b="1" dirty="0"/>
              </a:p>
              <a:p>
                <a:pPr lvl="1"/>
                <a:r>
                  <a:rPr lang="es-EC" dirty="0"/>
                  <a:t>Factor de velocidad tangencial</a:t>
                </a:r>
                <a:endParaRPr lang="es-EC" dirty="0"/>
              </a:p>
              <a:p>
                <a:pPr marL="457200" lvl="1" indent="0">
                  <a:buNone/>
                </a:pPr>
                <a14:m>
                  <m:oMathPara xmlns:m="http://schemas.openxmlformats.org/officeDocument/2006/math">
                    <m:oMathParaPr>
                      <m:jc m:val="centerGroup"/>
                    </m:oMathParaPr>
                    <m:oMath xmlns:m="http://schemas.openxmlformats.org/officeDocument/2006/math">
                      <m:r>
                        <a:rPr lang="es-EC" b="1" i="1"/>
                        <m:t>𝑲𝒖</m:t>
                      </m:r>
                      <m:r>
                        <a:rPr lang="es-EC" b="1" i="1"/>
                        <m:t>=</m:t>
                      </m:r>
                      <m:r>
                        <a:rPr lang="es-EC" b="1" i="1"/>
                        <m:t>𝟎</m:t>
                      </m:r>
                      <m:r>
                        <a:rPr lang="es-EC" b="1" i="1"/>
                        <m:t>,</m:t>
                      </m:r>
                      <m:r>
                        <a:rPr lang="es-EC" b="1" i="1"/>
                        <m:t>𝟐𝟗𝟖</m:t>
                      </m:r>
                      <m:r>
                        <a:rPr lang="es-EC" b="1" i="1"/>
                        <m:t>+</m:t>
                      </m:r>
                      <m:r>
                        <a:rPr lang="es-EC" b="1" i="1"/>
                        <m:t>𝟎</m:t>
                      </m:r>
                      <m:r>
                        <a:rPr lang="es-EC" b="1" i="1"/>
                        <m:t>,</m:t>
                      </m:r>
                      <m:r>
                        <a:rPr lang="es-EC" b="1" i="1"/>
                        <m:t>𝟎𝟎𝟖𝟏</m:t>
                      </m:r>
                      <m:r>
                        <a:rPr lang="es-EC" b="1" i="1"/>
                        <m:t>∗</m:t>
                      </m:r>
                      <m:r>
                        <a:rPr lang="es-EC" b="1" i="1"/>
                        <m:t>𝑵𝒒</m:t>
                      </m:r>
                    </m:oMath>
                  </m:oMathPara>
                </a14:m>
                <a:endParaRPr lang="es-ES" b="1" dirty="0"/>
              </a:p>
              <a:p>
                <a:pPr marL="0" indent="0">
                  <a:buNone/>
                </a:pPr>
                <a:r>
                  <a:rPr lang="es-EC" dirty="0"/>
                  <a:t>Dónde:</a:t>
                </a:r>
                <a:endParaRPr lang="es-ES" b="1" dirty="0"/>
              </a:p>
              <a:p>
                <a:pPr marL="0" indent="0">
                  <a:buNone/>
                </a:pPr>
                <a:r>
                  <a:rPr lang="es-EC" dirty="0"/>
                  <a:t/>
                </a:r>
                <a:r>
                  <a:rPr lang="es-EC" dirty="0" err="1" smtClean="0"/>
                  <a:t>Ku</a:t>
                </a:r>
                <a:r>
                  <a:rPr lang="es-EC" dirty="0"/>
                  <a:t>= Factor de velocidad tangencial</a:t>
                </a:r>
                <a:endParaRPr lang="es-ES" b="1" dirty="0"/>
              </a:p>
              <a:p>
                <a:pPr marL="0" indent="0">
                  <a:buNone/>
                </a:pPr>
                <a:r>
                  <a:rPr lang="es-EC" dirty="0"/>
                  <a:t/>
                </a:r>
                <a:r>
                  <a:rPr lang="es-EC" dirty="0" err="1" smtClean="0"/>
                  <a:t>Nq</a:t>
                </a:r>
                <a:r>
                  <a:rPr lang="es-EC" dirty="0"/>
                  <a:t>= Número específico de revoluciones de caudal [rpm</a:t>
                </a:r>
                <a:r>
                  <a:rPr lang="es-EC" dirty="0" smtClean="0"/>
                  <a:t>]</a:t>
                </a:r>
                <a:endParaRPr lang="es-ES" b="1" dirty="0"/>
              </a:p>
              <a:p>
                <a:pPr marL="0" indent="0">
                  <a:buNone/>
                </a:pPr>
                <a14:m>
                  <m:oMathPara xmlns:m="http://schemas.openxmlformats.org/officeDocument/2006/math">
                    <m:oMathParaPr>
                      <m:jc m:val="centerGroup"/>
                    </m:oMathParaPr>
                    <m:oMath xmlns:m="http://schemas.openxmlformats.org/officeDocument/2006/math">
                      <m:r>
                        <a:rPr lang="es-EC" b="1" i="1"/>
                        <m:t>𝒖</m:t>
                      </m:r>
                      <m:r>
                        <a:rPr lang="es-EC" b="1" i="1"/>
                        <m:t>𝟏</m:t>
                      </m:r>
                      <m:r>
                        <a:rPr lang="es-EC" b="1" i="1"/>
                        <m:t>=</m:t>
                      </m:r>
                      <m:r>
                        <a:rPr lang="es-EC" b="1" i="1"/>
                        <m:t>𝑲𝒖</m:t>
                      </m:r>
                      <m:r>
                        <a:rPr lang="es-EC" b="1" i="1"/>
                        <m:t>∗</m:t>
                      </m:r>
                      <m:rad>
                        <m:radPr>
                          <m:degHide m:val="on"/>
                          <m:ctrlPr>
                            <a:rPr lang="es-ES" b="1" i="1"/>
                          </m:ctrlPr>
                        </m:radPr>
                        <m:deg/>
                        <m:e>
                          <m:r>
                            <a:rPr lang="es-EC" b="1" i="1"/>
                            <m:t>𝟐</m:t>
                          </m:r>
                          <m:r>
                            <a:rPr lang="es-EC" b="1" i="1"/>
                            <m:t>∗</m:t>
                          </m:r>
                          <m:r>
                            <a:rPr lang="es-EC" b="1" i="1"/>
                            <m:t>𝒈</m:t>
                          </m:r>
                          <m:r>
                            <a:rPr lang="es-EC" b="1" i="1"/>
                            <m:t>∗</m:t>
                          </m:r>
                          <m:r>
                            <a:rPr lang="es-EC" b="1" i="1"/>
                            <m:t>𝑯</m:t>
                          </m:r>
                        </m:e>
                      </m:rad>
                    </m:oMath>
                  </m:oMathPara>
                </a14:m>
                <a:endParaRPr lang="es-ES" b="1" dirty="0"/>
              </a:p>
              <a:p>
                <a:pPr marL="0" indent="0">
                  <a:buNone/>
                </a:pPr>
                <a:r>
                  <a:rPr lang="es-EC" dirty="0"/>
                  <a:t>Dónde:</a:t>
                </a:r>
                <a:endParaRPr lang="es-ES" b="1" dirty="0"/>
              </a:p>
              <a:p>
                <a:pPr marL="0" indent="0">
                  <a:buNone/>
                </a:pPr>
                <a:r>
                  <a:rPr lang="es-EC" dirty="0"/>
                  <a:t/>
                </a:r>
                <a:r>
                  <a:rPr lang="es-EC" dirty="0" smtClean="0"/>
                  <a:t>u1=Velocidad </a:t>
                </a:r>
                <a:r>
                  <a:rPr lang="es-EC" dirty="0"/>
                  <a:t>tangencial de entrada	[m/s]</a:t>
                </a:r>
                <a:endParaRPr lang="es-ES" b="1" dirty="0"/>
              </a:p>
              <a:p>
                <a:pPr marL="0" indent="0">
                  <a:buNone/>
                </a:pPr>
                <a:r>
                  <a:rPr lang="es-EC" dirty="0"/>
                  <a:t/>
                </a:r>
                <a:r>
                  <a:rPr lang="es-EC" dirty="0" err="1" smtClean="0"/>
                  <a:t>Ku</a:t>
                </a:r>
                <a:r>
                  <a:rPr lang="es-EC" dirty="0"/>
                  <a:t>= factor de velocidad tangencial	</a:t>
                </a:r>
                <a:r>
                  <a:rPr lang="es-EC" dirty="0" smtClean="0"/>
                  <a:t>	[</a:t>
                </a:r>
                <a:r>
                  <a:rPr lang="es-EC" dirty="0"/>
                  <a:t>1.089]</a:t>
                </a:r>
                <a:endParaRPr lang="es-ES" b="1" dirty="0"/>
              </a:p>
              <a:p>
                <a:pPr marL="0" indent="0">
                  <a:buNone/>
                </a:pPr>
                <a:r>
                  <a:rPr lang="es-EC" dirty="0"/>
                  <a:t/>
                </a:r>
                <a:r>
                  <a:rPr lang="es-EC" dirty="0" smtClean="0"/>
                  <a:t>g=Aceleración </a:t>
                </a:r>
                <a:r>
                  <a:rPr lang="es-EC" dirty="0"/>
                  <a:t>de la gravedad		[9.8</a:t>
                </a:r>
                <a14:m>
                  <m:oMath xmlns:m="http://schemas.openxmlformats.org/officeDocument/2006/math">
                    <m:f>
                      <m:fPr>
                        <m:ctrlPr>
                          <a:rPr lang="es-ES" i="1"/>
                        </m:ctrlPr>
                      </m:fPr>
                      <m:num>
                        <m:r>
                          <a:rPr lang="es-EC" b="1" i="1"/>
                          <m:t>𝒎</m:t>
                        </m:r>
                      </m:num>
                      <m:den>
                        <m:sSup>
                          <m:sSupPr>
                            <m:ctrlPr>
                              <a:rPr lang="es-ES" i="1"/>
                            </m:ctrlPr>
                          </m:sSupPr>
                          <m:e>
                            <m:r>
                              <a:rPr lang="es-EC" b="1" i="1"/>
                              <m:t>𝒔</m:t>
                            </m:r>
                          </m:e>
                          <m:sup>
                            <m:r>
                              <a:rPr lang="es-EC" b="1" i="1"/>
                              <m:t>𝟐</m:t>
                            </m:r>
                          </m:sup>
                        </m:sSup>
                      </m:den>
                    </m:f>
                  </m:oMath>
                </a14:m>
                <a:r>
                  <a:rPr lang="es-EC" dirty="0"/>
                  <a:t>]</a:t>
                </a:r>
                <a:endParaRPr lang="es-ES" b="1" dirty="0"/>
              </a:p>
              <a:p>
                <a:pPr marL="0" indent="0">
                  <a:buNone/>
                </a:pPr>
                <a:r>
                  <a:rPr lang="es-EC" dirty="0"/>
                  <a:t/>
                </a:r>
                <a:r>
                  <a:rPr lang="es-EC" dirty="0" smtClean="0"/>
                  <a:t>H=Salto </a:t>
                </a:r>
                <a:r>
                  <a:rPr lang="es-EC" dirty="0"/>
                  <a:t>neto			[23m</a:t>
                </a:r>
                <a:r>
                  <a:rPr lang="es-EC" dirty="0" smtClean="0"/>
                  <a:t>]</a:t>
                </a:r>
                <a:endParaRPr lang="es-ES" b="1" dirty="0"/>
              </a:p>
              <a:p>
                <a:pPr marL="0" indent="0">
                  <a:buNone/>
                </a:pPr>
                <a14:m>
                  <m:oMathPara xmlns:m="http://schemas.openxmlformats.org/officeDocument/2006/math">
                    <m:oMathParaPr>
                      <m:jc m:val="centerGroup"/>
                    </m:oMathParaPr>
                    <m:oMath xmlns:m="http://schemas.openxmlformats.org/officeDocument/2006/math">
                      <m:r>
                        <a:rPr lang="es-EC" b="1" i="1"/>
                        <m:t>𝒖</m:t>
                      </m:r>
                      <m:r>
                        <a:rPr lang="es-EC" b="1" i="1"/>
                        <m:t>𝟏</m:t>
                      </m:r>
                      <m:r>
                        <a:rPr lang="es-EC" b="1" i="1"/>
                        <m:t>=</m:t>
                      </m:r>
                      <m:r>
                        <a:rPr lang="es-EC" b="1" i="1"/>
                        <m:t>𝟐𝟑</m:t>
                      </m:r>
                      <m:r>
                        <a:rPr lang="es-EC" b="1" i="1"/>
                        <m:t> </m:t>
                      </m:r>
                      <m:r>
                        <a:rPr lang="es-EC" b="1" i="1"/>
                        <m:t>𝒎</m:t>
                      </m:r>
                      <m:r>
                        <a:rPr lang="es-EC" b="1" i="1"/>
                        <m:t>/</m:t>
                      </m:r>
                      <m:r>
                        <a:rPr lang="es-EC" b="1" i="1"/>
                        <m:t>𝒔</m:t>
                      </m:r>
                    </m:oMath>
                  </m:oMathPara>
                </a14:m>
                <a:endParaRPr lang="es-ES" b="1" dirty="0"/>
              </a:p>
              <a:p>
                <a:endParaRPr lang="es-ES"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xfrm>
                <a:off x="457200" y="1600200"/>
                <a:ext cx="8229600" cy="4637112"/>
              </a:xfrm>
              <a:blipFill rotWithShape="1">
                <a:blip r:embed="rId2"/>
                <a:stretch>
                  <a:fillRect l="-74" t="-789"/>
                </a:stretch>
              </a:blipFill>
            </p:spPr>
            <p:txBody>
              <a:bodyPr/>
              <a:lstStyle/>
              <a:p>
                <a:r>
                  <a:rPr lang="es-ES">
                    <a:noFill/>
                  </a:rPr>
                  <a:t> </a:t>
                </a:r>
              </a:p>
            </p:txBody>
          </p:sp>
        </mc:Fallback>
      </mc:AlternateContent>
    </p:spTree>
    <p:extLst>
      <p:ext uri="{BB962C8B-B14F-4D97-AF65-F5344CB8AC3E}">
        <p14:creationId xmlns="" xmlns:p14="http://schemas.microsoft.com/office/powerpoint/2010/main" val="34732336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2800" b="1" dirty="0"/>
              <a:t>SELECCIÓN DEL RODETE DE LA TURBINA FRANCIS</a:t>
            </a:r>
            <a:endParaRPr lang="es-ES" sz="2800" dirty="0"/>
          </a:p>
        </p:txBody>
      </p:sp>
      <mc:AlternateContent xmlns:mc="http://schemas.openxmlformats.org/markup-compatibility/2006">
        <mc:Choice xmlns="" xmlns:a14="http://schemas.microsoft.com/office/drawing/2010/main" Requires="a14">
          <p:sp>
            <p:nvSpPr>
              <p:cNvPr id="3" name="2 Marcador de contenido"/>
              <p:cNvSpPr>
                <a:spLocks noGrp="1"/>
              </p:cNvSpPr>
              <p:nvPr>
                <p:ph idx="1"/>
              </p:nvPr>
            </p:nvSpPr>
            <p:spPr/>
            <p:txBody>
              <a:bodyPr>
                <a:normAutofit fontScale="47500" lnSpcReduction="20000"/>
              </a:bodyPr>
              <a:lstStyle/>
              <a:p>
                <a:pPr lvl="0"/>
                <a:r>
                  <a:rPr lang="es-EC" b="1" dirty="0" smtClean="0"/>
                  <a:t>Diámetro primitivo del rodete:</a:t>
                </a:r>
                <a:endParaRPr lang="es-ES" b="1" dirty="0"/>
              </a:p>
              <a:p>
                <a:pPr marL="0" indent="0" algn="ctr">
                  <a:buNone/>
                </a:pPr>
                <a14:m>
                  <m:oMath xmlns:m="http://schemas.openxmlformats.org/officeDocument/2006/math">
                    <m:r>
                      <a:rPr lang="es-EC" b="1" i="1"/>
                      <m:t>𝑫</m:t>
                    </m:r>
                    <m:r>
                      <a:rPr lang="es-EC" b="1" i="1"/>
                      <m:t>𝟏</m:t>
                    </m:r>
                    <m:r>
                      <a:rPr lang="es-EC" b="1" i="1"/>
                      <m:t>=</m:t>
                    </m:r>
                    <m:f>
                      <m:fPr>
                        <m:ctrlPr>
                          <a:rPr lang="es-ES" b="1" i="1"/>
                        </m:ctrlPr>
                      </m:fPr>
                      <m:num>
                        <m:r>
                          <a:rPr lang="es-EC" b="1" i="1"/>
                          <m:t>𝟔𝟎</m:t>
                        </m:r>
                        <m:r>
                          <a:rPr lang="es-EC" b="1" i="1"/>
                          <m:t>∗</m:t>
                        </m:r>
                        <m:r>
                          <a:rPr lang="es-EC" b="1" i="1"/>
                          <m:t>𝒖</m:t>
                        </m:r>
                        <m:r>
                          <a:rPr lang="es-EC" b="1" i="1"/>
                          <m:t>𝟏</m:t>
                        </m:r>
                      </m:num>
                      <m:den>
                        <m:r>
                          <a:rPr lang="es-EC" b="1" i="1"/>
                          <m:t>𝝅</m:t>
                        </m:r>
                        <m:r>
                          <a:rPr lang="es-EC" b="1" i="1"/>
                          <m:t>∗</m:t>
                        </m:r>
                        <m:r>
                          <a:rPr lang="es-EC" b="1" i="1"/>
                          <m:t>𝑵</m:t>
                        </m:r>
                      </m:den>
                    </m:f>
                  </m:oMath>
                </a14:m>
                <a:r>
                  <a:rPr lang="es-EC" b="1" dirty="0"/>
                  <a:t/>
                </a:r>
                <a:endParaRPr lang="es-EC" b="1" dirty="0" smtClean="0"/>
              </a:p>
              <a:p>
                <a:pPr marL="0" indent="0">
                  <a:buNone/>
                </a:pPr>
                <a:r>
                  <a:rPr lang="es-EC" dirty="0" smtClean="0"/>
                  <a:t>Dónde</a:t>
                </a:r>
                <a:r>
                  <a:rPr lang="es-EC" dirty="0"/>
                  <a:t>:</a:t>
                </a:r>
                <a:endParaRPr lang="es-ES" b="1" dirty="0"/>
              </a:p>
              <a:p>
                <a:pPr marL="0" indent="0">
                  <a:buNone/>
                </a:pPr>
                <a:r>
                  <a:rPr lang="es-EC" dirty="0"/>
                  <a:t>	D1=Diámetro primitivo del rodete			[m]</a:t>
                </a:r>
                <a:endParaRPr lang="es-ES" b="1" dirty="0"/>
              </a:p>
              <a:p>
                <a:pPr marL="0" indent="0">
                  <a:buNone/>
                </a:pPr>
                <a:r>
                  <a:rPr lang="es-EC" dirty="0"/>
                  <a:t>	u1= velocidad tangencial				[23</a:t>
                </a:r>
                <a14:m>
                  <m:oMath xmlns:m="http://schemas.openxmlformats.org/officeDocument/2006/math">
                    <m:f>
                      <m:fPr>
                        <m:ctrlPr>
                          <a:rPr lang="es-ES" i="1"/>
                        </m:ctrlPr>
                      </m:fPr>
                      <m:num>
                        <m:r>
                          <a:rPr lang="es-EC" b="1" i="1"/>
                          <m:t>𝒎</m:t>
                        </m:r>
                      </m:num>
                      <m:den>
                        <m:r>
                          <a:rPr lang="es-EC" b="1" i="1"/>
                          <m:t>𝒔</m:t>
                        </m:r>
                      </m:den>
                    </m:f>
                  </m:oMath>
                </a14:m>
                <a:r>
                  <a:rPr lang="es-EC" dirty="0"/>
                  <a:t>s]</a:t>
                </a:r>
                <a:endParaRPr lang="es-ES" b="1" dirty="0"/>
              </a:p>
              <a:p>
                <a:pPr marL="0" indent="0">
                  <a:buNone/>
                </a:pPr>
                <a:r>
                  <a:rPr lang="es-EC" dirty="0"/>
                  <a:t>	N=Es la velocidad de rotación de la turbina	</a:t>
                </a:r>
                <a:r>
                  <a:rPr lang="es-EC" dirty="0" smtClean="0"/>
                  <a:t>	[</a:t>
                </a:r>
                <a:r>
                  <a:rPr lang="es-EC" dirty="0"/>
                  <a:t>900rpm]</a:t>
                </a:r>
                <a:endParaRPr lang="es-ES" b="1" dirty="0"/>
              </a:p>
              <a:p>
                <a:pPr marL="0" indent="0">
                  <a:buNone/>
                </a:pPr>
                <a14:m>
                  <m:oMathPara xmlns:m="http://schemas.openxmlformats.org/officeDocument/2006/math">
                    <m:oMathParaPr>
                      <m:jc m:val="center"/>
                    </m:oMathParaPr>
                    <m:oMath xmlns:m="http://schemas.openxmlformats.org/officeDocument/2006/math">
                      <m:r>
                        <a:rPr lang="es-EC" b="1" i="1"/>
                        <m:t>𝑫</m:t>
                      </m:r>
                      <m:r>
                        <a:rPr lang="es-EC" b="1" i="1"/>
                        <m:t>𝟏</m:t>
                      </m:r>
                      <m:r>
                        <a:rPr lang="es-EC" b="1" i="1"/>
                        <m:t>=</m:t>
                      </m:r>
                      <m:r>
                        <a:rPr lang="es-EC" b="1" i="1"/>
                        <m:t>𝟎</m:t>
                      </m:r>
                      <m:r>
                        <a:rPr lang="es-EC" b="1" i="1"/>
                        <m:t>,</m:t>
                      </m:r>
                      <m:r>
                        <a:rPr lang="es-EC" b="1" i="1"/>
                        <m:t>𝟒𝟗</m:t>
                      </m:r>
                      <m:r>
                        <a:rPr lang="es-EC" b="1" i="1"/>
                        <m:t> </m:t>
                      </m:r>
                      <m:r>
                        <a:rPr lang="es-EC" b="1" i="1"/>
                        <m:t>𝒎</m:t>
                      </m:r>
                    </m:oMath>
                  </m:oMathPara>
                </a14:m>
                <a:endParaRPr lang="es-ES" b="1" dirty="0"/>
              </a:p>
              <a:p>
                <a:pPr marL="0" indent="0">
                  <a:buNone/>
                </a:pPr>
                <a:endParaRPr lang="es-ES" dirty="0"/>
              </a:p>
              <a:p>
                <a:pPr lvl="0"/>
                <a:r>
                  <a:rPr lang="es-EC" b="1" dirty="0"/>
                  <a:t>Diámetro de salida del rodete:</a:t>
                </a:r>
                <a:endParaRPr lang="es-ES" b="1" dirty="0"/>
              </a:p>
              <a:p>
                <a:pPr marL="0" lvl="0" indent="0">
                  <a:buNone/>
                </a:pPr>
                <a14:m>
                  <m:oMathPara xmlns:m="http://schemas.openxmlformats.org/officeDocument/2006/math">
                    <m:oMathParaPr>
                      <m:jc m:val="centerGroup"/>
                    </m:oMathParaPr>
                    <m:oMath xmlns:m="http://schemas.openxmlformats.org/officeDocument/2006/math">
                      <m:r>
                        <a:rPr lang="es-EC" b="1" i="1"/>
                        <m:t>𝑫</m:t>
                      </m:r>
                      <m:r>
                        <a:rPr lang="es-EC" b="1" i="1"/>
                        <m:t>𝟐</m:t>
                      </m:r>
                      <m:r>
                        <a:rPr lang="es-EC" b="1" i="1"/>
                        <m:t>=</m:t>
                      </m:r>
                      <m:r>
                        <a:rPr lang="es-EC" b="1" i="1"/>
                        <m:t>𝟒</m:t>
                      </m:r>
                      <m:r>
                        <a:rPr lang="es-EC" b="1" i="1"/>
                        <m:t>,</m:t>
                      </m:r>
                      <m:r>
                        <a:rPr lang="es-EC" b="1" i="1"/>
                        <m:t>𝟑𝟕𝟓</m:t>
                      </m:r>
                      <m:rad>
                        <m:radPr>
                          <m:ctrlPr>
                            <a:rPr lang="es-ES" b="1" i="1"/>
                          </m:ctrlPr>
                        </m:radPr>
                        <m:deg>
                          <m:r>
                            <a:rPr lang="es-EC" b="1" i="1"/>
                            <m:t>𝟑</m:t>
                          </m:r>
                        </m:deg>
                        <m:e>
                          <m:f>
                            <m:fPr>
                              <m:ctrlPr>
                                <a:rPr lang="es-ES" b="1" i="1"/>
                              </m:ctrlPr>
                            </m:fPr>
                            <m:num>
                              <m:r>
                                <a:rPr lang="es-EC" b="1" i="1"/>
                                <m:t>𝑸</m:t>
                              </m:r>
                            </m:num>
                            <m:den>
                              <m:r>
                                <a:rPr lang="es-EC" b="1" i="1"/>
                                <m:t>𝑵</m:t>
                              </m:r>
                            </m:den>
                          </m:f>
                        </m:e>
                      </m:rad>
                    </m:oMath>
                  </m:oMathPara>
                </a14:m>
                <a:endParaRPr lang="es-ES" b="1" dirty="0" smtClean="0"/>
              </a:p>
              <a:p>
                <a:pPr marL="0" indent="0">
                  <a:buNone/>
                </a:pPr>
                <a:r>
                  <a:rPr lang="es-EC" dirty="0" smtClean="0"/>
                  <a:t>Dónde</a:t>
                </a:r>
                <a:r>
                  <a:rPr lang="es-EC" dirty="0"/>
                  <a:t>:</a:t>
                </a:r>
                <a:endParaRPr lang="es-ES" b="1" dirty="0"/>
              </a:p>
              <a:p>
                <a:pPr marL="0" indent="0">
                  <a:buNone/>
                </a:pPr>
                <a:r>
                  <a:rPr lang="es-EC" dirty="0"/>
                  <a:t>	D2=Diámetro de salida del rodete		[m]</a:t>
                </a:r>
                <a:endParaRPr lang="es-ES" b="1" dirty="0"/>
              </a:p>
              <a:p>
                <a:pPr marL="0" indent="0">
                  <a:buNone/>
                </a:pPr>
                <a:r>
                  <a:rPr lang="es-EC" dirty="0"/>
                  <a:t>	Q=Caudal de la turbina			[1.3</a:t>
                </a:r>
                <a14:m>
                  <m:oMath xmlns:m="http://schemas.openxmlformats.org/officeDocument/2006/math">
                    <m:f>
                      <m:fPr>
                        <m:ctrlPr>
                          <a:rPr lang="es-ES" i="1"/>
                        </m:ctrlPr>
                      </m:fPr>
                      <m:num>
                        <m:sSup>
                          <m:sSupPr>
                            <m:ctrlPr>
                              <a:rPr lang="es-ES" i="1"/>
                            </m:ctrlPr>
                          </m:sSupPr>
                          <m:e>
                            <m:r>
                              <a:rPr lang="es-EC" b="1" i="1"/>
                              <m:t>𝒎</m:t>
                            </m:r>
                          </m:e>
                          <m:sup>
                            <m:r>
                              <a:rPr lang="es-EC" b="1" i="1"/>
                              <m:t>𝟑</m:t>
                            </m:r>
                          </m:sup>
                        </m:sSup>
                      </m:num>
                      <m:den>
                        <m:r>
                          <a:rPr lang="es-EC" b="1" i="1"/>
                          <m:t>𝒔</m:t>
                        </m:r>
                      </m:den>
                    </m:f>
                  </m:oMath>
                </a14:m>
                <a:r>
                  <a:rPr lang="es-EC" dirty="0"/>
                  <a:t>]</a:t>
                </a:r>
                <a:endParaRPr lang="es-ES" b="1" dirty="0"/>
              </a:p>
              <a:p>
                <a:pPr marL="0" indent="0">
                  <a:buNone/>
                </a:pPr>
                <a:r>
                  <a:rPr lang="es-EC" dirty="0"/>
                  <a:t>	N=Es la velocidad de rotación de la turbina	[900rpm]</a:t>
                </a:r>
                <a:endParaRPr lang="es-ES" b="1" dirty="0"/>
              </a:p>
              <a:p>
                <a:pPr marL="0" indent="0">
                  <a:buNone/>
                </a:pPr>
                <a14:m>
                  <m:oMathPara xmlns:m="http://schemas.openxmlformats.org/officeDocument/2006/math">
                    <m:oMathParaPr>
                      <m:jc m:val="centerGroup"/>
                    </m:oMathParaPr>
                    <m:oMath xmlns:m="http://schemas.openxmlformats.org/officeDocument/2006/math">
                      <m:r>
                        <a:rPr lang="es-EC" b="1" i="1"/>
                        <m:t>𝑫</m:t>
                      </m:r>
                      <m:r>
                        <a:rPr lang="es-EC" b="1" i="1"/>
                        <m:t>𝟐</m:t>
                      </m:r>
                      <m:r>
                        <a:rPr lang="es-EC" b="1" i="1"/>
                        <m:t>=</m:t>
                      </m:r>
                      <m:r>
                        <a:rPr lang="es-EC" b="1" i="1"/>
                        <m:t>𝟎</m:t>
                      </m:r>
                      <m:r>
                        <a:rPr lang="es-EC" b="1" i="1"/>
                        <m:t>,</m:t>
                      </m:r>
                      <m:r>
                        <a:rPr lang="es-EC" b="1" i="1"/>
                        <m:t>𝟒𝟗</m:t>
                      </m:r>
                      <m:r>
                        <a:rPr lang="es-EC" b="1" i="1"/>
                        <m:t> </m:t>
                      </m:r>
                      <m:r>
                        <a:rPr lang="es-EC" b="1" i="1"/>
                        <m:t>𝒎</m:t>
                      </m:r>
                    </m:oMath>
                  </m:oMathPara>
                </a14:m>
                <a:endParaRPr lang="es-ES" b="1" dirty="0"/>
              </a:p>
              <a:p>
                <a:pPr marL="0" indent="0">
                  <a:buNone/>
                </a:pPr>
                <a:endParaRPr lang="es-ES"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222" t="-1078"/>
                </a:stretch>
              </a:blipFill>
            </p:spPr>
            <p:txBody>
              <a:bodyPr/>
              <a:lstStyle/>
              <a:p>
                <a:r>
                  <a:rPr lang="es-ES">
                    <a:noFill/>
                  </a:rPr>
                  <a:t> </a:t>
                </a:r>
              </a:p>
            </p:txBody>
          </p:sp>
        </mc:Fallback>
      </mc:AlternateContent>
    </p:spTree>
    <p:extLst>
      <p:ext uri="{BB962C8B-B14F-4D97-AF65-F5344CB8AC3E}">
        <p14:creationId xmlns="" xmlns:p14="http://schemas.microsoft.com/office/powerpoint/2010/main" val="19232475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a:t>PARTES Y COMPONENTES</a:t>
            </a:r>
            <a:endParaRPr lang="es-ES" sz="2800" dirty="0"/>
          </a:p>
        </p:txBody>
      </p:sp>
      <p:sp>
        <p:nvSpPr>
          <p:cNvPr id="3" name="2 Marcador de contenido"/>
          <p:cNvSpPr>
            <a:spLocks noGrp="1"/>
          </p:cNvSpPr>
          <p:nvPr>
            <p:ph idx="1"/>
          </p:nvPr>
        </p:nvSpPr>
        <p:spPr/>
        <p:txBody>
          <a:bodyPr>
            <a:normAutofit/>
          </a:bodyPr>
          <a:lstStyle/>
          <a:p>
            <a:pPr algn="just"/>
            <a:r>
              <a:rPr lang="es-EC" sz="2400" b="1" dirty="0"/>
              <a:t>Rodete. </a:t>
            </a:r>
            <a:r>
              <a:rPr lang="es-EC" sz="2400" dirty="0"/>
              <a:t>Es la pieza fundamental ya que es donde se convierte la energía cinética del agua en la energía mecánica necesaria para hacer girar el rotor del generador y convertirla en energía eléctrica. </a:t>
            </a:r>
            <a:endParaRPr lang="es-ES" sz="2400" dirty="0"/>
          </a:p>
        </p:txBody>
      </p:sp>
      <p:pic>
        <p:nvPicPr>
          <p:cNvPr id="4" name="3 Imagen" descr="F:\Fotos escrito\DSCI1497.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76056" y="3933056"/>
            <a:ext cx="1728192" cy="2088232"/>
          </a:xfrm>
          <a:prstGeom prst="rect">
            <a:avLst/>
          </a:prstGeom>
          <a:noFill/>
          <a:ln>
            <a:noFill/>
          </a:ln>
        </p:spPr>
      </p:pic>
    </p:spTree>
    <p:extLst>
      <p:ext uri="{BB962C8B-B14F-4D97-AF65-F5344CB8AC3E}">
        <p14:creationId xmlns="" xmlns:p14="http://schemas.microsoft.com/office/powerpoint/2010/main" val="639796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C" sz="2800" b="1" i="1" dirty="0"/>
              <a:t>Cámara Espiral. </a:t>
            </a:r>
            <a:r>
              <a:rPr lang="es-EC" sz="2800" dirty="0"/>
              <a:t>Tienen por objeto, producir velocidad uniforme en el ingreso del agua hacia la periferia del lado de alta presión del rodete, evitando la formación de </a:t>
            </a:r>
            <a:r>
              <a:rPr lang="es-EC" sz="2800" dirty="0" smtClean="0"/>
              <a:t>torbellinos </a:t>
            </a:r>
            <a:r>
              <a:rPr lang="es-EC" sz="2800" dirty="0"/>
              <a:t>y perdidas de </a:t>
            </a:r>
            <a:r>
              <a:rPr lang="es-EC" sz="2800" dirty="0" smtClean="0"/>
              <a:t>carga.</a:t>
            </a:r>
            <a:endParaRPr lang="es-ES" sz="2800" dirty="0"/>
          </a:p>
        </p:txBody>
      </p:sp>
      <p:sp>
        <p:nvSpPr>
          <p:cNvPr id="4" name="1 Título"/>
          <p:cNvSpPr>
            <a:spLocks noGrp="1"/>
          </p:cNvSpPr>
          <p:nvPr>
            <p:ph type="title"/>
          </p:nvPr>
        </p:nvSpPr>
        <p:spPr/>
        <p:txBody>
          <a:bodyPr>
            <a:normAutofit/>
          </a:bodyPr>
          <a:lstStyle/>
          <a:p>
            <a:r>
              <a:rPr lang="es-EC" sz="2800" b="1" dirty="0"/>
              <a:t>PARTES Y COMPONENTES</a:t>
            </a:r>
            <a:endParaRPr lang="es-ES" sz="2800" dirty="0"/>
          </a:p>
        </p:txBody>
      </p:sp>
      <p:pic>
        <p:nvPicPr>
          <p:cNvPr id="5" name="4 Imagen" descr="F:\Fotos escrito\DSCI1811.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79912" y="3428999"/>
            <a:ext cx="1944216" cy="2633653"/>
          </a:xfrm>
          <a:prstGeom prst="rect">
            <a:avLst/>
          </a:prstGeom>
          <a:noFill/>
          <a:ln>
            <a:noFill/>
          </a:ln>
        </p:spPr>
      </p:pic>
    </p:spTree>
    <p:extLst>
      <p:ext uri="{BB962C8B-B14F-4D97-AF65-F5344CB8AC3E}">
        <p14:creationId xmlns="" xmlns:p14="http://schemas.microsoft.com/office/powerpoint/2010/main" val="38746034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C" sz="2800" b="1" i="1" dirty="0"/>
              <a:t>Distribuidor. </a:t>
            </a:r>
            <a:r>
              <a:rPr lang="es-EC" sz="2800" dirty="0"/>
              <a:t>Es un dispositivo cuyo objetivo es dirigir el agua desde la sección de  la maquina hacia la entrada en el rodete, siguiendo el régimen de funcionamiento bajo las condiciones de escurrimiento más favorable entrada del </a:t>
            </a:r>
            <a:r>
              <a:rPr lang="es-EC" sz="2800" dirty="0" smtClean="0"/>
              <a:t>rotor.</a:t>
            </a:r>
            <a:endParaRPr lang="es-ES" sz="2800" dirty="0"/>
          </a:p>
        </p:txBody>
      </p:sp>
      <p:sp>
        <p:nvSpPr>
          <p:cNvPr id="4" name="1 Título"/>
          <p:cNvSpPr>
            <a:spLocks noGrp="1"/>
          </p:cNvSpPr>
          <p:nvPr>
            <p:ph type="title"/>
          </p:nvPr>
        </p:nvSpPr>
        <p:spPr/>
        <p:txBody>
          <a:bodyPr>
            <a:normAutofit/>
          </a:bodyPr>
          <a:lstStyle/>
          <a:p>
            <a:r>
              <a:rPr lang="es-EC" sz="2800" b="1" dirty="0"/>
              <a:t>PARTES Y COMPONENTES</a:t>
            </a:r>
            <a:endParaRPr lang="es-ES" sz="2800" dirty="0"/>
          </a:p>
        </p:txBody>
      </p:sp>
      <p:pic>
        <p:nvPicPr>
          <p:cNvPr id="5" name="4 Imagen" descr="F:\Fotos escrito\DSCI1495.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75856" y="3973248"/>
            <a:ext cx="3024336" cy="2116797"/>
          </a:xfrm>
          <a:prstGeom prst="rect">
            <a:avLst/>
          </a:prstGeom>
          <a:noFill/>
          <a:ln>
            <a:noFill/>
          </a:ln>
        </p:spPr>
      </p:pic>
    </p:spTree>
    <p:extLst>
      <p:ext uri="{BB962C8B-B14F-4D97-AF65-F5344CB8AC3E}">
        <p14:creationId xmlns="" xmlns:p14="http://schemas.microsoft.com/office/powerpoint/2010/main" val="2245272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88640"/>
            <a:ext cx="8229600" cy="1143000"/>
          </a:xfrm>
        </p:spPr>
        <p:txBody>
          <a:bodyPr>
            <a:normAutofit/>
          </a:bodyPr>
          <a:lstStyle/>
          <a:p>
            <a:pPr lvl="1" algn="ctr" rtl="0">
              <a:spcBef>
                <a:spcPct val="0"/>
              </a:spcBef>
            </a:pPr>
            <a:r>
              <a:rPr lang="es-ES" sz="2800" b="1" cap="all" dirty="0" smtClean="0"/>
              <a:t>ANTECEDENTES</a:t>
            </a:r>
            <a:endParaRPr lang="es-ES" sz="2800" dirty="0"/>
          </a:p>
        </p:txBody>
      </p:sp>
      <p:sp>
        <p:nvSpPr>
          <p:cNvPr id="3" name="2 Marcador de contenido"/>
          <p:cNvSpPr>
            <a:spLocks noGrp="1"/>
          </p:cNvSpPr>
          <p:nvPr>
            <p:ph idx="1"/>
          </p:nvPr>
        </p:nvSpPr>
        <p:spPr>
          <a:xfrm>
            <a:off x="457200" y="1052736"/>
            <a:ext cx="8229600" cy="4525963"/>
          </a:xfrm>
        </p:spPr>
        <p:txBody>
          <a:bodyPr>
            <a:noAutofit/>
          </a:bodyPr>
          <a:lstStyle/>
          <a:p>
            <a:pPr algn="just"/>
            <a:endParaRPr lang="es-EC" sz="1600" dirty="0" smtClean="0"/>
          </a:p>
          <a:p>
            <a:pPr algn="just"/>
            <a:r>
              <a:rPr lang="es-EC" sz="1900" dirty="0" smtClean="0"/>
              <a:t>Para </a:t>
            </a:r>
            <a:r>
              <a:rPr lang="es-EC" sz="1900" dirty="0"/>
              <a:t>el desarrollo del presente </a:t>
            </a:r>
            <a:r>
              <a:rPr lang="es-EC" sz="1900" dirty="0" smtClean="0"/>
              <a:t>proyecto, </a:t>
            </a:r>
            <a:r>
              <a:rPr lang="es-EC" sz="1900" dirty="0"/>
              <a:t>se debe indicar que el proyecto hidroeléctrico Borja está diseñado para aprovechar el caudal del río Borja, localizado en la provincia de Napo en el cantón Quijos, la ubicación del mismo es a 4 Km antes de la confluencia del río Borja con el Quijos aproximadamente, frente a la población de San Francisco de Borja.</a:t>
            </a:r>
            <a:endParaRPr lang="es-ES" sz="1900" b="1" dirty="0"/>
          </a:p>
          <a:p>
            <a:pPr marL="0" indent="0" algn="just">
              <a:buNone/>
            </a:pPr>
            <a:endParaRPr lang="es-ES" sz="1900" b="1" dirty="0"/>
          </a:p>
          <a:p>
            <a:pPr algn="just"/>
            <a:r>
              <a:rPr lang="es-EC" sz="1900" dirty="0" smtClean="0"/>
              <a:t>El </a:t>
            </a:r>
            <a:r>
              <a:rPr lang="es-EC" sz="1900" dirty="0"/>
              <a:t>tanque de presión estará a una distancia de 130 m de la carretera.  El trayecto de la tubería no excederá de 160 m. Una correlación de caudales con el río Quijos con respecto a las áreas  de drenaje que para el Quijos en cota </a:t>
            </a:r>
            <a:r>
              <a:rPr lang="es-EC" sz="1900" dirty="0" smtClean="0"/>
              <a:t>1.770m, </a:t>
            </a:r>
            <a:r>
              <a:rPr lang="es-EC" sz="1900" dirty="0"/>
              <a:t>que es de 904 </a:t>
            </a:r>
            <a:r>
              <a:rPr lang="es-EC" sz="1900" dirty="0" smtClean="0"/>
              <a:t>Km</a:t>
            </a:r>
            <a:r>
              <a:rPr lang="es-EC" sz="1900" baseline="30000" dirty="0"/>
              <a:t>2</a:t>
            </a:r>
            <a:r>
              <a:rPr lang="es-EC" sz="1900" dirty="0" smtClean="0"/>
              <a:t> </a:t>
            </a:r>
            <a:r>
              <a:rPr lang="es-EC" sz="1900" dirty="0"/>
              <a:t>y para nuestra cota de 1.743 m.s.n.m. nos resulta un área de 90 </a:t>
            </a:r>
            <a:r>
              <a:rPr lang="es-EC" sz="1900" dirty="0" smtClean="0"/>
              <a:t>km</a:t>
            </a:r>
            <a:r>
              <a:rPr lang="es-EC" sz="1900" baseline="30000" dirty="0"/>
              <a:t>2</a:t>
            </a:r>
            <a:r>
              <a:rPr lang="es-EC" sz="1900" dirty="0" smtClean="0"/>
              <a:t> </a:t>
            </a:r>
            <a:r>
              <a:rPr lang="es-EC" sz="1900" dirty="0"/>
              <a:t>los cuales nos dan un caudal medio calculado para el lugar de captación de alrededor de 11,5 </a:t>
            </a:r>
            <a:r>
              <a:rPr lang="es-EC" sz="1900" dirty="0" smtClean="0"/>
              <a:t>m</a:t>
            </a:r>
            <a:r>
              <a:rPr lang="es-EC" sz="1900" baseline="30000" dirty="0"/>
              <a:t>3</a:t>
            </a:r>
            <a:r>
              <a:rPr lang="es-EC" sz="1900" dirty="0" smtClean="0"/>
              <a:t>/s </a:t>
            </a:r>
            <a:r>
              <a:rPr lang="es-EC" sz="1900" dirty="0"/>
              <a:t>y un caudal mínimo mensual de 6,9 </a:t>
            </a:r>
            <a:r>
              <a:rPr lang="es-EC" sz="1900" dirty="0" smtClean="0"/>
              <a:t>m</a:t>
            </a:r>
            <a:r>
              <a:rPr lang="es-EC" sz="1900" baseline="30000" dirty="0"/>
              <a:t>3</a:t>
            </a:r>
            <a:r>
              <a:rPr lang="es-EC" sz="1900" dirty="0" smtClean="0"/>
              <a:t>/s</a:t>
            </a:r>
            <a:r>
              <a:rPr lang="es-EC" sz="1900" dirty="0"/>
              <a:t>.  El caudal medio equivale a un caudal específico de 127,7 l/s – </a:t>
            </a:r>
            <a:r>
              <a:rPr lang="es-EC" sz="1900" dirty="0" smtClean="0"/>
              <a:t>km</a:t>
            </a:r>
            <a:r>
              <a:rPr lang="es-EC" sz="1900" baseline="30000" dirty="0" smtClean="0"/>
              <a:t>2</a:t>
            </a:r>
            <a:r>
              <a:rPr lang="es-EC" sz="1900" dirty="0" smtClean="0"/>
              <a:t> </a:t>
            </a:r>
            <a:r>
              <a:rPr lang="es-EC" sz="1900" dirty="0"/>
              <a:t>y a una escorrentía de 4.033 </a:t>
            </a:r>
            <a:r>
              <a:rPr lang="es-EC" sz="1900" dirty="0" err="1"/>
              <a:t>mms</a:t>
            </a:r>
            <a:r>
              <a:rPr lang="es-EC" sz="1900" dirty="0"/>
              <a:t> por año</a:t>
            </a:r>
            <a:r>
              <a:rPr lang="es-EC" sz="1900" dirty="0" smtClean="0"/>
              <a:t>.</a:t>
            </a:r>
            <a:endParaRPr lang="es-ES" sz="1900" b="1" dirty="0"/>
          </a:p>
        </p:txBody>
      </p:sp>
    </p:spTree>
    <p:extLst>
      <p:ext uri="{BB962C8B-B14F-4D97-AF65-F5344CB8AC3E}">
        <p14:creationId xmlns="" xmlns:p14="http://schemas.microsoft.com/office/powerpoint/2010/main" val="20082852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endParaRPr lang="es-EC" sz="2800" b="1" i="1" dirty="0" smtClean="0"/>
          </a:p>
          <a:p>
            <a:pPr algn="just"/>
            <a:r>
              <a:rPr lang="es-EC" sz="2800" b="1" i="1" dirty="0" smtClean="0"/>
              <a:t>Tubo </a:t>
            </a:r>
            <a:r>
              <a:rPr lang="es-EC" sz="2800" b="1" i="1" dirty="0"/>
              <a:t>de Succión o de Aspiración. </a:t>
            </a:r>
            <a:r>
              <a:rPr lang="es-EC" sz="2800" dirty="0"/>
              <a:t>Es un conducto, </a:t>
            </a:r>
            <a:r>
              <a:rPr lang="es-EC" sz="2800" dirty="0" smtClean="0"/>
              <a:t>por </a:t>
            </a:r>
            <a:r>
              <a:rPr lang="es-EC" sz="2800" dirty="0"/>
              <a:t>el cual se desaloja el agua </a:t>
            </a:r>
            <a:r>
              <a:rPr lang="es-EC" sz="2800" dirty="0" smtClean="0"/>
              <a:t>de la turbinada. Recupera </a:t>
            </a:r>
            <a:r>
              <a:rPr lang="es-EC" sz="2800" dirty="0"/>
              <a:t>la mayor parte de la energía cinética del agua a la salida del rodete, factor sumamente importante ya que llega a representar hasta el 50% de la energía </a:t>
            </a:r>
            <a:r>
              <a:rPr lang="es-EC" sz="2800" dirty="0" smtClean="0"/>
              <a:t>total.</a:t>
            </a:r>
            <a:endParaRPr lang="es-ES" sz="2800" dirty="0"/>
          </a:p>
        </p:txBody>
      </p:sp>
      <p:sp>
        <p:nvSpPr>
          <p:cNvPr id="4" name="1 Título"/>
          <p:cNvSpPr>
            <a:spLocks noGrp="1"/>
          </p:cNvSpPr>
          <p:nvPr>
            <p:ph type="title"/>
          </p:nvPr>
        </p:nvSpPr>
        <p:spPr/>
        <p:txBody>
          <a:bodyPr>
            <a:normAutofit/>
          </a:bodyPr>
          <a:lstStyle/>
          <a:p>
            <a:r>
              <a:rPr lang="es-EC" sz="2800" b="1" dirty="0"/>
              <a:t>PARTES Y COMPONENTES</a:t>
            </a:r>
            <a:endParaRPr lang="es-ES" sz="2800" dirty="0"/>
          </a:p>
        </p:txBody>
      </p:sp>
    </p:spTree>
    <p:extLst>
      <p:ext uri="{BB962C8B-B14F-4D97-AF65-F5344CB8AC3E}">
        <p14:creationId xmlns="" xmlns:p14="http://schemas.microsoft.com/office/powerpoint/2010/main" val="7616473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p:txBody>
          <a:bodyPr/>
          <a:lstStyle/>
          <a:p>
            <a:r>
              <a:rPr lang="es-EC" b="1" cap="all" dirty="0">
                <a:solidFill>
                  <a:schemeClr val="tx1"/>
                </a:solidFill>
              </a:rPr>
              <a:t>DISEÑO DEL BANCO DE CONTROL AUTOMÁTICO</a:t>
            </a:r>
            <a:endParaRPr lang="es-ES" b="1" cap="all" dirty="0">
              <a:solidFill>
                <a:schemeClr val="tx1"/>
              </a:solidFill>
            </a:endParaRPr>
          </a:p>
          <a:p>
            <a:endParaRPr lang="es-ES" dirty="0"/>
          </a:p>
        </p:txBody>
      </p:sp>
      <p:sp>
        <p:nvSpPr>
          <p:cNvPr id="6" name="3 Título"/>
          <p:cNvSpPr>
            <a:spLocks noGrp="1"/>
          </p:cNvSpPr>
          <p:nvPr>
            <p:ph type="ctrTitle"/>
          </p:nvPr>
        </p:nvSpPr>
        <p:spPr/>
        <p:txBody>
          <a:bodyPr/>
          <a:lstStyle/>
          <a:p>
            <a:r>
              <a:rPr lang="es-EC" b="1" cap="all" dirty="0"/>
              <a:t>CAPITULO 4</a:t>
            </a:r>
            <a:endParaRPr lang="es-ES" dirty="0"/>
          </a:p>
        </p:txBody>
      </p:sp>
    </p:spTree>
    <p:extLst>
      <p:ext uri="{BB962C8B-B14F-4D97-AF65-F5344CB8AC3E}">
        <p14:creationId xmlns="" xmlns:p14="http://schemas.microsoft.com/office/powerpoint/2010/main" val="7361265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t>CARACTERÍSTICAS Y TIPOS DE REGULADORES</a:t>
            </a:r>
            <a:endParaRPr lang="es-ES" sz="2800" dirty="0"/>
          </a:p>
        </p:txBody>
      </p:sp>
      <p:sp>
        <p:nvSpPr>
          <p:cNvPr id="3" name="2 Marcador de contenido"/>
          <p:cNvSpPr>
            <a:spLocks noGrp="1"/>
          </p:cNvSpPr>
          <p:nvPr>
            <p:ph idx="1"/>
          </p:nvPr>
        </p:nvSpPr>
        <p:spPr/>
        <p:txBody>
          <a:bodyPr>
            <a:normAutofit fontScale="62500" lnSpcReduction="20000"/>
          </a:bodyPr>
          <a:lstStyle/>
          <a:p>
            <a:pPr algn="just"/>
            <a:r>
              <a:rPr lang="es-EC" dirty="0"/>
              <a:t>El objetivo fundamental del sistema de regulación de velocidad es poder actuar sobre la posición de los órganos que controlan la admisión del agua a las turbinas</a:t>
            </a:r>
            <a:r>
              <a:rPr lang="es-EC" dirty="0" smtClean="0"/>
              <a:t>.</a:t>
            </a:r>
          </a:p>
          <a:p>
            <a:pPr marL="0" indent="0" algn="just">
              <a:buNone/>
            </a:pPr>
            <a:endParaRPr lang="es-ES" b="1" dirty="0"/>
          </a:p>
          <a:p>
            <a:r>
              <a:rPr lang="es-EC" dirty="0"/>
              <a:t>Los reguladores pueden ser clasificados en cuatro tipos: </a:t>
            </a:r>
            <a:endParaRPr lang="es-ES" b="1" dirty="0"/>
          </a:p>
          <a:p>
            <a:pPr marL="0" indent="0">
              <a:buNone/>
            </a:pPr>
            <a:endParaRPr lang="es-ES" b="1" dirty="0"/>
          </a:p>
          <a:p>
            <a:pPr lvl="1"/>
            <a:r>
              <a:rPr lang="es-EC" dirty="0"/>
              <a:t>Mecánicos o hidráulicos</a:t>
            </a:r>
            <a:endParaRPr lang="es-ES" b="1" dirty="0"/>
          </a:p>
          <a:p>
            <a:pPr lvl="1"/>
            <a:r>
              <a:rPr lang="es-EC" dirty="0"/>
              <a:t>Electrohidráulicos</a:t>
            </a:r>
            <a:endParaRPr lang="es-ES" b="1" dirty="0"/>
          </a:p>
          <a:p>
            <a:pPr lvl="1"/>
            <a:r>
              <a:rPr lang="es-EC" dirty="0"/>
              <a:t>Análogos PID</a:t>
            </a:r>
            <a:endParaRPr lang="es-ES" b="1" dirty="0"/>
          </a:p>
          <a:p>
            <a:pPr lvl="1"/>
            <a:r>
              <a:rPr lang="es-EC" dirty="0"/>
              <a:t>Electrónicos </a:t>
            </a:r>
            <a:r>
              <a:rPr lang="es-EC" dirty="0" smtClean="0"/>
              <a:t>digitales</a:t>
            </a:r>
            <a:endParaRPr lang="es-ES" b="1" dirty="0"/>
          </a:p>
          <a:p>
            <a:pPr marL="457200" lvl="1" indent="0">
              <a:buNone/>
            </a:pPr>
            <a:endParaRPr lang="es-ES" b="1" dirty="0"/>
          </a:p>
          <a:p>
            <a:r>
              <a:rPr lang="es-EC" dirty="0"/>
              <a:t>Los tres elementos característicos de un regulador de velocidad: </a:t>
            </a:r>
            <a:endParaRPr lang="es-ES" b="1" dirty="0"/>
          </a:p>
          <a:p>
            <a:pPr lvl="1"/>
            <a:r>
              <a:rPr lang="es-EC" dirty="0"/>
              <a:t>Sensor de </a:t>
            </a:r>
            <a:r>
              <a:rPr lang="es-EC" dirty="0" smtClean="0"/>
              <a:t>velocidad</a:t>
            </a:r>
            <a:endParaRPr lang="es-ES" b="1" dirty="0"/>
          </a:p>
          <a:p>
            <a:pPr lvl="1"/>
            <a:r>
              <a:rPr lang="es-EC" dirty="0"/>
              <a:t>Elemento de control </a:t>
            </a:r>
            <a:endParaRPr lang="es-ES" b="1" dirty="0"/>
          </a:p>
          <a:p>
            <a:pPr lvl="1"/>
            <a:r>
              <a:rPr lang="es-EC" dirty="0"/>
              <a:t>Dispositivo o elemento amplificador de potencia</a:t>
            </a:r>
            <a:endParaRPr lang="es-ES" dirty="0"/>
          </a:p>
        </p:txBody>
      </p:sp>
    </p:spTree>
    <p:extLst>
      <p:ext uri="{BB962C8B-B14F-4D97-AF65-F5344CB8AC3E}">
        <p14:creationId xmlns="" xmlns:p14="http://schemas.microsoft.com/office/powerpoint/2010/main" val="23098332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t>CARACTERÍSTICAS Y TIPOS DE REGULADORES</a:t>
            </a:r>
            <a:endParaRPr lang="es-ES" sz="2800" dirty="0"/>
          </a:p>
        </p:txBody>
      </p:sp>
      <p:sp>
        <p:nvSpPr>
          <p:cNvPr id="3" name="2 Marcador de contenido"/>
          <p:cNvSpPr>
            <a:spLocks noGrp="1"/>
          </p:cNvSpPr>
          <p:nvPr>
            <p:ph idx="1"/>
          </p:nvPr>
        </p:nvSpPr>
        <p:spPr/>
        <p:txBody>
          <a:bodyPr>
            <a:noAutofit/>
          </a:bodyPr>
          <a:lstStyle/>
          <a:p>
            <a:pPr algn="just"/>
            <a:r>
              <a:rPr lang="es-EC" sz="2400" b="1" dirty="0"/>
              <a:t>Sensor de </a:t>
            </a:r>
            <a:r>
              <a:rPr lang="es-EC" sz="2400" b="1" dirty="0" smtClean="0"/>
              <a:t>velocidad: </a:t>
            </a:r>
            <a:r>
              <a:rPr lang="es-EC" sz="2400" dirty="0" smtClean="0"/>
              <a:t>Tiene </a:t>
            </a:r>
            <a:r>
              <a:rPr lang="es-EC" sz="2400" dirty="0"/>
              <a:t>la función de detectar los cambios que ocurren en la velocidad de la turbina y suministrar una salida proporcional a la misma, que constituirá la señal de entrada al elemento de control</a:t>
            </a:r>
            <a:r>
              <a:rPr lang="es-EC" sz="2400" dirty="0" smtClean="0"/>
              <a:t>.</a:t>
            </a:r>
          </a:p>
          <a:p>
            <a:pPr algn="just"/>
            <a:endParaRPr lang="es-ES" sz="2400" b="1" dirty="0"/>
          </a:p>
          <a:p>
            <a:pPr lvl="1" algn="just"/>
            <a:r>
              <a:rPr lang="es-EC" sz="2400" dirty="0"/>
              <a:t>Mecanismo volante de masas </a:t>
            </a:r>
            <a:r>
              <a:rPr lang="es-EC" sz="2400" dirty="0" smtClean="0"/>
              <a:t>giratorias</a:t>
            </a:r>
          </a:p>
          <a:p>
            <a:pPr lvl="1" algn="just"/>
            <a:r>
              <a:rPr lang="es-EC" sz="2400" dirty="0"/>
              <a:t>Generador de imanes </a:t>
            </a:r>
            <a:r>
              <a:rPr lang="es-EC" sz="2400" dirty="0" smtClean="0"/>
              <a:t>permanentes</a:t>
            </a:r>
          </a:p>
          <a:p>
            <a:pPr lvl="1" algn="just"/>
            <a:r>
              <a:rPr lang="es-EC" sz="2400" dirty="0"/>
              <a:t>Señal de voltaje tomada de los transformadores de </a:t>
            </a:r>
            <a:r>
              <a:rPr lang="es-EC" sz="2400" dirty="0" smtClean="0"/>
              <a:t>potencial</a:t>
            </a:r>
          </a:p>
          <a:p>
            <a:pPr lvl="1" algn="just"/>
            <a:r>
              <a:rPr lang="es-EC" sz="2400" dirty="0"/>
              <a:t>Ruedas dentadas adosadas al eje de la </a:t>
            </a:r>
            <a:r>
              <a:rPr lang="es-EC" sz="2400" dirty="0" smtClean="0"/>
              <a:t>máquina</a:t>
            </a:r>
          </a:p>
          <a:p>
            <a:pPr lvl="1" algn="just"/>
            <a:r>
              <a:rPr lang="es-EC" sz="2400" dirty="0"/>
              <a:t>Imanes adheridos al eje</a:t>
            </a:r>
            <a:endParaRPr lang="es-ES" sz="2400" dirty="0"/>
          </a:p>
        </p:txBody>
      </p:sp>
    </p:spTree>
    <p:extLst>
      <p:ext uri="{BB962C8B-B14F-4D97-AF65-F5344CB8AC3E}">
        <p14:creationId xmlns="" xmlns:p14="http://schemas.microsoft.com/office/powerpoint/2010/main" val="14057726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EC" sz="2800" b="1" dirty="0"/>
              <a:t>Elementos de </a:t>
            </a:r>
            <a:r>
              <a:rPr lang="es-EC" sz="2800" b="1" dirty="0" smtClean="0"/>
              <a:t>control: </a:t>
            </a:r>
            <a:r>
              <a:rPr lang="es-EC" sz="2800" dirty="0"/>
              <a:t>compara el valor de la velocidad de la turbina con el valor de ajuste de velocidad deseado (referencia) y genera una señal de salida para la acción de control requerida</a:t>
            </a:r>
            <a:endParaRPr lang="es-ES" sz="2800" b="1" dirty="0"/>
          </a:p>
          <a:p>
            <a:endParaRPr lang="es-ES" dirty="0"/>
          </a:p>
        </p:txBody>
      </p:sp>
      <p:sp>
        <p:nvSpPr>
          <p:cNvPr id="4" name="1 Título"/>
          <p:cNvSpPr>
            <a:spLocks noGrp="1"/>
          </p:cNvSpPr>
          <p:nvPr>
            <p:ph type="title"/>
          </p:nvPr>
        </p:nvSpPr>
        <p:spPr/>
        <p:txBody>
          <a:bodyPr>
            <a:normAutofit/>
          </a:bodyPr>
          <a:lstStyle/>
          <a:p>
            <a:r>
              <a:rPr lang="es-EC" sz="2800" b="1" dirty="0" smtClean="0"/>
              <a:t>CARACTERÍSTICAS Y TIPOS DE REGULADORES</a:t>
            </a:r>
            <a:endParaRPr lang="es-ES" sz="2800" dirty="0"/>
          </a:p>
        </p:txBody>
      </p:sp>
      <p:pic>
        <p:nvPicPr>
          <p:cNvPr id="5" name="4 Imagen"/>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93428" y="3861048"/>
            <a:ext cx="2675255" cy="2083435"/>
          </a:xfrm>
          <a:prstGeom prst="rect">
            <a:avLst/>
          </a:prstGeom>
          <a:noFill/>
          <a:ln>
            <a:noFill/>
          </a:ln>
        </p:spPr>
      </p:pic>
    </p:spTree>
    <p:extLst>
      <p:ext uri="{BB962C8B-B14F-4D97-AF65-F5344CB8AC3E}">
        <p14:creationId xmlns="" xmlns:p14="http://schemas.microsoft.com/office/powerpoint/2010/main" val="12966789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C" sz="2800" b="1" dirty="0"/>
              <a:t>Elemento amplificador de </a:t>
            </a:r>
            <a:r>
              <a:rPr lang="es-EC" sz="2800" b="1" dirty="0" smtClean="0"/>
              <a:t>potencia: </a:t>
            </a:r>
            <a:r>
              <a:rPr lang="es-EC" sz="2800" dirty="0"/>
              <a:t>produce la fuerza mecánica para posicionar el dispositivo de control del flujo de agua, en respuesta a la salida del elemento de control.</a:t>
            </a:r>
            <a:endParaRPr lang="es-ES" sz="2800" dirty="0"/>
          </a:p>
        </p:txBody>
      </p:sp>
      <p:sp>
        <p:nvSpPr>
          <p:cNvPr id="4" name="1 Título"/>
          <p:cNvSpPr>
            <a:spLocks noGrp="1"/>
          </p:cNvSpPr>
          <p:nvPr>
            <p:ph type="title"/>
          </p:nvPr>
        </p:nvSpPr>
        <p:spPr/>
        <p:txBody>
          <a:bodyPr>
            <a:normAutofit/>
          </a:bodyPr>
          <a:lstStyle/>
          <a:p>
            <a:r>
              <a:rPr lang="es-EC" sz="2800" b="1" dirty="0" smtClean="0"/>
              <a:t>CARACTERÍSTICAS Y TIPOS DE REGULADORES</a:t>
            </a:r>
            <a:endParaRPr lang="es-ES" sz="2800" dirty="0"/>
          </a:p>
        </p:txBody>
      </p:sp>
    </p:spTree>
    <p:extLst>
      <p:ext uri="{BB962C8B-B14F-4D97-AF65-F5344CB8AC3E}">
        <p14:creationId xmlns="" xmlns:p14="http://schemas.microsoft.com/office/powerpoint/2010/main" val="22198366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a:t>TIPOS DE REGULADOR DE VELOCIDAD</a:t>
            </a:r>
            <a:endParaRPr lang="es-ES" sz="2800" dirty="0"/>
          </a:p>
        </p:txBody>
      </p:sp>
      <p:sp>
        <p:nvSpPr>
          <p:cNvPr id="3" name="2 Marcador de contenido"/>
          <p:cNvSpPr>
            <a:spLocks noGrp="1"/>
          </p:cNvSpPr>
          <p:nvPr>
            <p:ph idx="1"/>
          </p:nvPr>
        </p:nvSpPr>
        <p:spPr/>
        <p:txBody>
          <a:bodyPr/>
          <a:lstStyle/>
          <a:p>
            <a:pPr algn="just"/>
            <a:r>
              <a:rPr lang="es-EC" dirty="0" smtClean="0"/>
              <a:t>Regulador </a:t>
            </a:r>
            <a:r>
              <a:rPr lang="es-EC" dirty="0"/>
              <a:t>mecánico </a:t>
            </a:r>
            <a:r>
              <a:rPr lang="es-EC" dirty="0" smtClean="0"/>
              <a:t>hidráulico</a:t>
            </a:r>
          </a:p>
          <a:p>
            <a:pPr algn="just"/>
            <a:endParaRPr lang="es-EC" dirty="0" smtClean="0"/>
          </a:p>
          <a:p>
            <a:pPr algn="just"/>
            <a:r>
              <a:rPr lang="es-EC" dirty="0"/>
              <a:t>Regulador </a:t>
            </a:r>
            <a:r>
              <a:rPr lang="es-EC" dirty="0" smtClean="0"/>
              <a:t>electrónico</a:t>
            </a:r>
          </a:p>
          <a:p>
            <a:pPr algn="just"/>
            <a:endParaRPr lang="es-EC" dirty="0" smtClean="0"/>
          </a:p>
          <a:p>
            <a:pPr algn="just"/>
            <a:r>
              <a:rPr lang="es-EC" dirty="0"/>
              <a:t>Regulador </a:t>
            </a:r>
            <a:r>
              <a:rPr lang="es-EC" dirty="0" smtClean="0"/>
              <a:t>digital</a:t>
            </a:r>
          </a:p>
          <a:p>
            <a:pPr algn="just"/>
            <a:endParaRPr lang="es-EC" dirty="0" smtClean="0"/>
          </a:p>
          <a:p>
            <a:pPr algn="just"/>
            <a:r>
              <a:rPr lang="es-EC" dirty="0"/>
              <a:t>Mecanismo </a:t>
            </a:r>
            <a:r>
              <a:rPr lang="es-EC" dirty="0" err="1"/>
              <a:t>Dashpot</a:t>
            </a:r>
            <a:endParaRPr lang="es-ES" dirty="0"/>
          </a:p>
        </p:txBody>
      </p:sp>
    </p:spTree>
    <p:extLst>
      <p:ext uri="{BB962C8B-B14F-4D97-AF65-F5344CB8AC3E}">
        <p14:creationId xmlns="" xmlns:p14="http://schemas.microsoft.com/office/powerpoint/2010/main" val="30903187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a:t>SELECCIÓN DE LA MEJOR ALTERNATIVA</a:t>
            </a:r>
            <a:endParaRPr lang="es-ES" sz="2800" dirty="0"/>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4100503226"/>
              </p:ext>
            </p:extLst>
          </p:nvPr>
        </p:nvGraphicFramePr>
        <p:xfrm>
          <a:off x="455906" y="1988843"/>
          <a:ext cx="8292557" cy="3312367"/>
        </p:xfrm>
        <a:graphic>
          <a:graphicData uri="http://schemas.openxmlformats.org/drawingml/2006/table">
            <a:tbl>
              <a:tblPr firstRow="1" firstCol="1" bandRow="1">
                <a:tableStyleId>{5C22544A-7EE6-4342-B048-85BDC9FD1C3A}</a:tableStyleId>
              </a:tblPr>
              <a:tblGrid>
                <a:gridCol w="1356734"/>
                <a:gridCol w="485935"/>
                <a:gridCol w="728616"/>
                <a:gridCol w="485363"/>
                <a:gridCol w="566447"/>
                <a:gridCol w="967873"/>
                <a:gridCol w="728616"/>
                <a:gridCol w="967873"/>
                <a:gridCol w="967873"/>
                <a:gridCol w="949599"/>
                <a:gridCol w="87628"/>
              </a:tblGrid>
              <a:tr h="423562">
                <a:tc gridSpan="10">
                  <a:txBody>
                    <a:bodyPr/>
                    <a:lstStyle/>
                    <a:p>
                      <a:pPr algn="ctr">
                        <a:spcAft>
                          <a:spcPts val="0"/>
                        </a:spcAft>
                      </a:pPr>
                      <a:r>
                        <a:rPr lang="es-EC" sz="1000" dirty="0">
                          <a:effectLst/>
                        </a:rPr>
                        <a:t> </a:t>
                      </a:r>
                      <a:endParaRPr lang="es-ES" sz="1200" dirty="0">
                        <a:effectLst/>
                      </a:endParaRPr>
                    </a:p>
                    <a:p>
                      <a:pPr algn="ctr">
                        <a:spcAft>
                          <a:spcPts val="0"/>
                        </a:spcAft>
                      </a:pPr>
                      <a:r>
                        <a:rPr lang="es-EC" sz="1000" dirty="0">
                          <a:effectLst/>
                        </a:rPr>
                        <a:t>SENSOR DE VELOCIDAD</a:t>
                      </a:r>
                      <a:endParaRPr lang="es-ES" sz="1200" b="1" dirty="0">
                        <a:solidFill>
                          <a:srgbClr val="000000"/>
                        </a:solidFill>
                        <a:effectLst/>
                        <a:latin typeface="Arial"/>
                        <a:ea typeface="Times New Roman"/>
                        <a:cs typeface="Times New Roman"/>
                      </a:endParaRPr>
                    </a:p>
                  </a:txBody>
                  <a:tcPr marL="61590" marR="6159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spcAft>
                          <a:spcPts val="0"/>
                        </a:spcAft>
                      </a:pPr>
                      <a:r>
                        <a:rPr lang="es-ES" sz="1100">
                          <a:effectLst/>
                        </a:rPr>
                        <a:t> </a:t>
                      </a:r>
                      <a:endParaRPr lang="es-ES" sz="1100" b="1">
                        <a:solidFill>
                          <a:srgbClr val="000000"/>
                        </a:solidFill>
                        <a:effectLst/>
                        <a:latin typeface="Arial"/>
                        <a:ea typeface="Times New Roman"/>
                        <a:cs typeface="Times New Roman"/>
                      </a:endParaRPr>
                    </a:p>
                  </a:txBody>
                  <a:tcPr marL="0" marR="0" marT="0" marB="0" anchor="ctr"/>
                </a:tc>
              </a:tr>
              <a:tr h="468455">
                <a:tc>
                  <a:txBody>
                    <a:bodyPr/>
                    <a:lstStyle/>
                    <a:p>
                      <a:pPr>
                        <a:spcAft>
                          <a:spcPts val="0"/>
                        </a:spcAft>
                      </a:pPr>
                      <a:r>
                        <a:rPr lang="es-EC" sz="1000">
                          <a:effectLst/>
                        </a:rPr>
                        <a:t> </a:t>
                      </a:r>
                      <a:endParaRPr lang="es-ES" sz="12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000">
                          <a:effectLst/>
                        </a:rPr>
                        <a:t>Costo</a:t>
                      </a:r>
                      <a:endParaRPr lang="es-ES" sz="12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000">
                          <a:effectLst/>
                        </a:rPr>
                        <a:t>Eficiencia energética</a:t>
                      </a:r>
                      <a:endParaRPr lang="es-ES" sz="12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000">
                          <a:effectLst/>
                        </a:rPr>
                        <a:t>Vida útil</a:t>
                      </a:r>
                      <a:endParaRPr lang="es-ES" sz="12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000">
                          <a:effectLst/>
                        </a:rPr>
                        <a:t>Manejo de señal</a:t>
                      </a:r>
                      <a:endParaRPr lang="es-ES" sz="12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000">
                          <a:effectLst/>
                        </a:rPr>
                        <a:t>Mantenimiento</a:t>
                      </a:r>
                      <a:endParaRPr lang="es-ES" sz="12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000">
                          <a:effectLst/>
                        </a:rPr>
                        <a:t>Comunicación</a:t>
                      </a:r>
                      <a:endParaRPr lang="es-ES" sz="12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000">
                          <a:effectLst/>
                        </a:rPr>
                        <a:t>Velocidad de respuesta</a:t>
                      </a:r>
                      <a:endParaRPr lang="es-ES" sz="12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000">
                          <a:effectLst/>
                        </a:rPr>
                        <a:t>Compatibilidad con el equipo</a:t>
                      </a:r>
                      <a:endParaRPr lang="es-ES" sz="1200" b="1">
                        <a:solidFill>
                          <a:srgbClr val="000000"/>
                        </a:solidFill>
                        <a:effectLst/>
                        <a:latin typeface="Arial"/>
                        <a:ea typeface="Times New Roman"/>
                        <a:cs typeface="Times New Roman"/>
                      </a:endParaRPr>
                    </a:p>
                  </a:txBody>
                  <a:tcPr marL="61590" marR="61590" marT="0" marB="0" anchor="ctr"/>
                </a:tc>
                <a:tc gridSpan="2">
                  <a:txBody>
                    <a:bodyPr/>
                    <a:lstStyle/>
                    <a:p>
                      <a:pPr algn="ctr">
                        <a:spcAft>
                          <a:spcPts val="0"/>
                        </a:spcAft>
                      </a:pPr>
                      <a:r>
                        <a:rPr lang="es-EC" sz="1000">
                          <a:effectLst/>
                        </a:rPr>
                        <a:t>TOTAL</a:t>
                      </a:r>
                      <a:endParaRPr lang="es-ES" sz="1200" b="1">
                        <a:solidFill>
                          <a:srgbClr val="000000"/>
                        </a:solidFill>
                        <a:effectLst/>
                        <a:latin typeface="Arial"/>
                        <a:ea typeface="Times New Roman"/>
                        <a:cs typeface="Times New Roman"/>
                      </a:endParaRPr>
                    </a:p>
                  </a:txBody>
                  <a:tcPr marL="61590" marR="61590" marT="0" marB="0" anchor="ctr"/>
                </a:tc>
                <a:tc hMerge="1">
                  <a:txBody>
                    <a:bodyPr/>
                    <a:lstStyle/>
                    <a:p>
                      <a:endParaRPr lang="es-ES"/>
                    </a:p>
                  </a:txBody>
                  <a:tcPr/>
                </a:tc>
              </a:tr>
              <a:tr h="484070">
                <a:tc>
                  <a:txBody>
                    <a:bodyPr/>
                    <a:lstStyle/>
                    <a:p>
                      <a:pPr>
                        <a:spcAft>
                          <a:spcPts val="0"/>
                        </a:spcAft>
                      </a:pPr>
                      <a:r>
                        <a:rPr lang="es-EC" sz="1000">
                          <a:effectLst/>
                        </a:rPr>
                        <a:t>Mecanismo volante de masas giratorias</a:t>
                      </a:r>
                      <a:endParaRPr lang="es-ES" sz="12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dirty="0">
                          <a:effectLst/>
                        </a:rPr>
                        <a:t>8</a:t>
                      </a:r>
                      <a:endParaRPr lang="es-ES" sz="2000" b="1" dirty="0">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dirty="0">
                          <a:effectLst/>
                        </a:rPr>
                        <a:t>8</a:t>
                      </a:r>
                      <a:endParaRPr lang="es-ES" sz="2000" b="1" dirty="0">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dirty="0">
                          <a:effectLst/>
                        </a:rPr>
                        <a:t>16</a:t>
                      </a:r>
                      <a:endParaRPr lang="es-ES" sz="2000" b="1" dirty="0">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dirty="0">
                          <a:effectLst/>
                        </a:rPr>
                        <a:t>1</a:t>
                      </a:r>
                      <a:endParaRPr lang="es-ES" sz="2000" b="1" dirty="0">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dirty="0">
                          <a:effectLst/>
                        </a:rPr>
                        <a:t>4</a:t>
                      </a:r>
                      <a:endParaRPr lang="es-ES" sz="2000" b="1" dirty="0">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dirty="0">
                          <a:effectLst/>
                        </a:rPr>
                        <a:t>1</a:t>
                      </a:r>
                      <a:endParaRPr lang="es-ES" sz="2000" b="1" dirty="0">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a:effectLst/>
                        </a:rPr>
                        <a:t>16</a:t>
                      </a:r>
                      <a:endParaRPr lang="es-ES" sz="20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a:effectLst/>
                        </a:rPr>
                        <a:t>1</a:t>
                      </a:r>
                      <a:endParaRPr lang="es-ES" sz="20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a:effectLst/>
                        </a:rPr>
                        <a:t>55</a:t>
                      </a:r>
                      <a:endParaRPr lang="es-ES" sz="2000" b="1">
                        <a:solidFill>
                          <a:srgbClr val="000000"/>
                        </a:solidFill>
                        <a:effectLst/>
                        <a:latin typeface="Arial"/>
                        <a:ea typeface="Times New Roman"/>
                        <a:cs typeface="Times New Roman"/>
                      </a:endParaRPr>
                    </a:p>
                  </a:txBody>
                  <a:tcPr marL="61590" marR="61590" marT="0" marB="0" anchor="ctr"/>
                </a:tc>
                <a:tc>
                  <a:txBody>
                    <a:bodyPr/>
                    <a:lstStyle/>
                    <a:p>
                      <a:pPr>
                        <a:spcAft>
                          <a:spcPts val="0"/>
                        </a:spcAft>
                      </a:pPr>
                      <a:r>
                        <a:rPr lang="es-ES" sz="1100">
                          <a:effectLst/>
                        </a:rPr>
                        <a:t> </a:t>
                      </a:r>
                      <a:endParaRPr lang="es-ES" sz="1100" b="1">
                        <a:solidFill>
                          <a:srgbClr val="000000"/>
                        </a:solidFill>
                        <a:effectLst/>
                        <a:latin typeface="Arial"/>
                        <a:ea typeface="Times New Roman"/>
                        <a:cs typeface="Times New Roman"/>
                      </a:endParaRPr>
                    </a:p>
                  </a:txBody>
                  <a:tcPr marL="0" marR="0" marT="0" marB="0" anchor="ctr"/>
                </a:tc>
              </a:tr>
              <a:tr h="484070">
                <a:tc>
                  <a:txBody>
                    <a:bodyPr/>
                    <a:lstStyle/>
                    <a:p>
                      <a:pPr>
                        <a:spcAft>
                          <a:spcPts val="0"/>
                        </a:spcAft>
                      </a:pPr>
                      <a:r>
                        <a:rPr lang="es-EC" sz="1000">
                          <a:effectLst/>
                        </a:rPr>
                        <a:t>Generador de imanes permanentes (pmg)</a:t>
                      </a:r>
                      <a:endParaRPr lang="es-ES" sz="12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a:effectLst/>
                        </a:rPr>
                        <a:t>8</a:t>
                      </a:r>
                      <a:endParaRPr lang="es-ES" sz="20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dirty="0">
                          <a:effectLst/>
                        </a:rPr>
                        <a:t>8</a:t>
                      </a:r>
                      <a:endParaRPr lang="es-ES" sz="2000" b="1" dirty="0">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dirty="0">
                          <a:effectLst/>
                        </a:rPr>
                        <a:t>8</a:t>
                      </a:r>
                      <a:endParaRPr lang="es-ES" sz="2000" b="1" dirty="0">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a:effectLst/>
                        </a:rPr>
                        <a:t>2</a:t>
                      </a:r>
                      <a:endParaRPr lang="es-ES" sz="20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a:effectLst/>
                        </a:rPr>
                        <a:t>4</a:t>
                      </a:r>
                      <a:endParaRPr lang="es-ES" sz="20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a:effectLst/>
                        </a:rPr>
                        <a:t>2</a:t>
                      </a:r>
                      <a:endParaRPr lang="es-ES" sz="20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dirty="0">
                          <a:effectLst/>
                        </a:rPr>
                        <a:t>8</a:t>
                      </a:r>
                      <a:endParaRPr lang="es-ES" sz="2000" b="1" dirty="0">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a:effectLst/>
                        </a:rPr>
                        <a:t>1</a:t>
                      </a:r>
                      <a:endParaRPr lang="es-ES" sz="20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a:effectLst/>
                        </a:rPr>
                        <a:t>41</a:t>
                      </a:r>
                      <a:endParaRPr lang="es-ES" sz="2000" b="1">
                        <a:solidFill>
                          <a:srgbClr val="000000"/>
                        </a:solidFill>
                        <a:effectLst/>
                        <a:latin typeface="Arial"/>
                        <a:ea typeface="Times New Roman"/>
                        <a:cs typeface="Times New Roman"/>
                      </a:endParaRPr>
                    </a:p>
                  </a:txBody>
                  <a:tcPr marL="61590" marR="61590" marT="0" marB="0" anchor="ctr"/>
                </a:tc>
                <a:tc>
                  <a:txBody>
                    <a:bodyPr/>
                    <a:lstStyle/>
                    <a:p>
                      <a:pPr>
                        <a:spcAft>
                          <a:spcPts val="0"/>
                        </a:spcAft>
                      </a:pPr>
                      <a:r>
                        <a:rPr lang="es-ES" sz="1100">
                          <a:effectLst/>
                        </a:rPr>
                        <a:t> </a:t>
                      </a:r>
                      <a:endParaRPr lang="es-ES" sz="1100" b="1">
                        <a:solidFill>
                          <a:srgbClr val="000000"/>
                        </a:solidFill>
                        <a:effectLst/>
                        <a:latin typeface="Arial"/>
                        <a:ea typeface="Times New Roman"/>
                        <a:cs typeface="Times New Roman"/>
                      </a:endParaRPr>
                    </a:p>
                  </a:txBody>
                  <a:tcPr marL="0" marR="0" marT="0" marB="0" anchor="ctr"/>
                </a:tc>
              </a:tr>
              <a:tr h="484070">
                <a:tc>
                  <a:txBody>
                    <a:bodyPr/>
                    <a:lstStyle/>
                    <a:p>
                      <a:pPr>
                        <a:spcAft>
                          <a:spcPts val="0"/>
                        </a:spcAft>
                      </a:pPr>
                      <a:r>
                        <a:rPr lang="es-EC" sz="1000">
                          <a:effectLst/>
                        </a:rPr>
                        <a:t>Señal de voltaje</a:t>
                      </a:r>
                      <a:endParaRPr lang="es-ES" sz="12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a:effectLst/>
                        </a:rPr>
                        <a:t>16</a:t>
                      </a:r>
                      <a:endParaRPr lang="es-ES" sz="20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a:effectLst/>
                        </a:rPr>
                        <a:t>8</a:t>
                      </a:r>
                      <a:endParaRPr lang="es-ES" sz="20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a:effectLst/>
                        </a:rPr>
                        <a:t>16</a:t>
                      </a:r>
                      <a:endParaRPr lang="es-ES" sz="20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a:effectLst/>
                        </a:rPr>
                        <a:t>16</a:t>
                      </a:r>
                      <a:endParaRPr lang="es-ES" sz="20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a:effectLst/>
                        </a:rPr>
                        <a:t>16</a:t>
                      </a:r>
                      <a:endParaRPr lang="es-ES" sz="20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a:effectLst/>
                        </a:rPr>
                        <a:t>16</a:t>
                      </a:r>
                      <a:endParaRPr lang="es-ES" sz="20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dirty="0">
                          <a:effectLst/>
                        </a:rPr>
                        <a:t>16</a:t>
                      </a:r>
                      <a:endParaRPr lang="es-ES" sz="2000" b="1" dirty="0">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a:effectLst/>
                        </a:rPr>
                        <a:t>16</a:t>
                      </a:r>
                      <a:endParaRPr lang="es-ES" sz="20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b="1" dirty="0">
                          <a:effectLst/>
                        </a:rPr>
                        <a:t>120</a:t>
                      </a:r>
                      <a:endParaRPr lang="es-ES" sz="2000" b="1" dirty="0">
                        <a:solidFill>
                          <a:srgbClr val="000000"/>
                        </a:solidFill>
                        <a:effectLst/>
                        <a:latin typeface="Arial"/>
                        <a:ea typeface="Times New Roman"/>
                        <a:cs typeface="Times New Roman"/>
                      </a:endParaRPr>
                    </a:p>
                  </a:txBody>
                  <a:tcPr marL="61590" marR="61590" marT="0" marB="0" anchor="ctr"/>
                </a:tc>
                <a:tc>
                  <a:txBody>
                    <a:bodyPr/>
                    <a:lstStyle/>
                    <a:p>
                      <a:pPr>
                        <a:spcAft>
                          <a:spcPts val="0"/>
                        </a:spcAft>
                      </a:pPr>
                      <a:r>
                        <a:rPr lang="es-ES" sz="1100">
                          <a:effectLst/>
                        </a:rPr>
                        <a:t> </a:t>
                      </a:r>
                      <a:endParaRPr lang="es-ES" sz="1100" b="1">
                        <a:solidFill>
                          <a:srgbClr val="000000"/>
                        </a:solidFill>
                        <a:effectLst/>
                        <a:latin typeface="Arial"/>
                        <a:ea typeface="Times New Roman"/>
                        <a:cs typeface="Times New Roman"/>
                      </a:endParaRPr>
                    </a:p>
                  </a:txBody>
                  <a:tcPr marL="0" marR="0" marT="0" marB="0" anchor="ctr"/>
                </a:tc>
              </a:tr>
              <a:tr h="484070">
                <a:tc>
                  <a:txBody>
                    <a:bodyPr/>
                    <a:lstStyle/>
                    <a:p>
                      <a:pPr>
                        <a:spcAft>
                          <a:spcPts val="0"/>
                        </a:spcAft>
                      </a:pPr>
                      <a:r>
                        <a:rPr lang="es-EC" sz="1000">
                          <a:effectLst/>
                        </a:rPr>
                        <a:t>Ruedas dentadas</a:t>
                      </a:r>
                      <a:endParaRPr lang="es-ES" sz="12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a:effectLst/>
                        </a:rPr>
                        <a:t>16</a:t>
                      </a:r>
                      <a:endParaRPr lang="es-ES" sz="20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a:effectLst/>
                        </a:rPr>
                        <a:t>8</a:t>
                      </a:r>
                      <a:endParaRPr lang="es-ES" sz="20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a:effectLst/>
                        </a:rPr>
                        <a:t>16</a:t>
                      </a:r>
                      <a:endParaRPr lang="es-ES" sz="20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a:effectLst/>
                        </a:rPr>
                        <a:t>8</a:t>
                      </a:r>
                      <a:endParaRPr lang="es-ES" sz="20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a:effectLst/>
                        </a:rPr>
                        <a:t>16</a:t>
                      </a:r>
                      <a:endParaRPr lang="es-ES" sz="20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a:effectLst/>
                        </a:rPr>
                        <a:t>16</a:t>
                      </a:r>
                      <a:endParaRPr lang="es-ES" sz="20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dirty="0">
                          <a:effectLst/>
                        </a:rPr>
                        <a:t>16</a:t>
                      </a:r>
                      <a:endParaRPr lang="es-ES" sz="2000" b="1" dirty="0">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dirty="0">
                          <a:effectLst/>
                        </a:rPr>
                        <a:t>8</a:t>
                      </a:r>
                      <a:endParaRPr lang="es-ES" sz="2000" b="1" dirty="0">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dirty="0">
                          <a:effectLst/>
                        </a:rPr>
                        <a:t>104</a:t>
                      </a:r>
                      <a:endParaRPr lang="es-ES" sz="2000" b="1" dirty="0">
                        <a:solidFill>
                          <a:srgbClr val="000000"/>
                        </a:solidFill>
                        <a:effectLst/>
                        <a:latin typeface="Arial"/>
                        <a:ea typeface="Times New Roman"/>
                        <a:cs typeface="Times New Roman"/>
                      </a:endParaRPr>
                    </a:p>
                  </a:txBody>
                  <a:tcPr marL="61590" marR="61590" marT="0" marB="0" anchor="ctr"/>
                </a:tc>
                <a:tc>
                  <a:txBody>
                    <a:bodyPr/>
                    <a:lstStyle/>
                    <a:p>
                      <a:pPr>
                        <a:spcAft>
                          <a:spcPts val="0"/>
                        </a:spcAft>
                      </a:pPr>
                      <a:r>
                        <a:rPr lang="es-ES" sz="1100">
                          <a:effectLst/>
                        </a:rPr>
                        <a:t> </a:t>
                      </a:r>
                      <a:endParaRPr lang="es-ES" sz="1100" b="1">
                        <a:solidFill>
                          <a:srgbClr val="000000"/>
                        </a:solidFill>
                        <a:effectLst/>
                        <a:latin typeface="Arial"/>
                        <a:ea typeface="Times New Roman"/>
                        <a:cs typeface="Times New Roman"/>
                      </a:endParaRPr>
                    </a:p>
                  </a:txBody>
                  <a:tcPr marL="0" marR="0" marT="0" marB="0" anchor="ctr"/>
                </a:tc>
              </a:tr>
              <a:tr h="484070">
                <a:tc>
                  <a:txBody>
                    <a:bodyPr/>
                    <a:lstStyle/>
                    <a:p>
                      <a:pPr>
                        <a:spcAft>
                          <a:spcPts val="0"/>
                        </a:spcAft>
                      </a:pPr>
                      <a:r>
                        <a:rPr lang="es-EC" sz="1000">
                          <a:effectLst/>
                        </a:rPr>
                        <a:t>Imanes</a:t>
                      </a:r>
                      <a:endParaRPr lang="es-ES" sz="12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a:effectLst/>
                        </a:rPr>
                        <a:t>8</a:t>
                      </a:r>
                      <a:endParaRPr lang="es-ES" sz="20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a:effectLst/>
                        </a:rPr>
                        <a:t>8</a:t>
                      </a:r>
                      <a:endParaRPr lang="es-ES" sz="20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a:effectLst/>
                        </a:rPr>
                        <a:t>16</a:t>
                      </a:r>
                      <a:endParaRPr lang="es-ES" sz="20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a:effectLst/>
                        </a:rPr>
                        <a:t>4</a:t>
                      </a:r>
                      <a:endParaRPr lang="es-ES" sz="20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a:effectLst/>
                        </a:rPr>
                        <a:t>8</a:t>
                      </a:r>
                      <a:endParaRPr lang="es-ES" sz="20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a:effectLst/>
                        </a:rPr>
                        <a:t>8</a:t>
                      </a:r>
                      <a:endParaRPr lang="es-ES" sz="20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a:effectLst/>
                        </a:rPr>
                        <a:t>8</a:t>
                      </a:r>
                      <a:endParaRPr lang="es-ES" sz="20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a:effectLst/>
                        </a:rPr>
                        <a:t>4</a:t>
                      </a:r>
                      <a:endParaRPr lang="es-ES" sz="2000" b="1">
                        <a:solidFill>
                          <a:srgbClr val="000000"/>
                        </a:solidFill>
                        <a:effectLst/>
                        <a:latin typeface="Arial"/>
                        <a:ea typeface="Times New Roman"/>
                        <a:cs typeface="Times New Roman"/>
                      </a:endParaRPr>
                    </a:p>
                  </a:txBody>
                  <a:tcPr marL="61590" marR="61590" marT="0" marB="0" anchor="ctr"/>
                </a:tc>
                <a:tc>
                  <a:txBody>
                    <a:bodyPr/>
                    <a:lstStyle/>
                    <a:p>
                      <a:pPr algn="ctr">
                        <a:spcAft>
                          <a:spcPts val="0"/>
                        </a:spcAft>
                      </a:pPr>
                      <a:r>
                        <a:rPr lang="es-EC" sz="1400" dirty="0">
                          <a:effectLst/>
                        </a:rPr>
                        <a:t>64</a:t>
                      </a:r>
                      <a:endParaRPr lang="es-ES" sz="2000" b="1" dirty="0">
                        <a:solidFill>
                          <a:srgbClr val="000000"/>
                        </a:solidFill>
                        <a:effectLst/>
                        <a:latin typeface="Arial"/>
                        <a:ea typeface="Times New Roman"/>
                        <a:cs typeface="Times New Roman"/>
                      </a:endParaRPr>
                    </a:p>
                  </a:txBody>
                  <a:tcPr marL="61590" marR="61590" marT="0" marB="0" anchor="ctr"/>
                </a:tc>
                <a:tc>
                  <a:txBody>
                    <a:bodyPr/>
                    <a:lstStyle/>
                    <a:p>
                      <a:pPr>
                        <a:spcAft>
                          <a:spcPts val="0"/>
                        </a:spcAft>
                      </a:pPr>
                      <a:r>
                        <a:rPr lang="es-ES" sz="1100" dirty="0">
                          <a:effectLst/>
                        </a:rPr>
                        <a:t> </a:t>
                      </a:r>
                      <a:endParaRPr lang="es-ES" sz="1100" b="1" dirty="0">
                        <a:solidFill>
                          <a:srgbClr val="000000"/>
                        </a:solidFill>
                        <a:effectLst/>
                        <a:latin typeface="Arial"/>
                        <a:ea typeface="Times New Roman"/>
                        <a:cs typeface="Times New Roman"/>
                      </a:endParaRPr>
                    </a:p>
                  </a:txBody>
                  <a:tcPr marL="0" marR="0" marT="0" marB="0" anchor="ctr"/>
                </a:tc>
              </a:tr>
            </a:tbl>
          </a:graphicData>
        </a:graphic>
      </p:graphicFrame>
    </p:spTree>
    <p:extLst>
      <p:ext uri="{BB962C8B-B14F-4D97-AF65-F5344CB8AC3E}">
        <p14:creationId xmlns="" xmlns:p14="http://schemas.microsoft.com/office/powerpoint/2010/main" val="42713815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 xmlns:p14="http://schemas.microsoft.com/office/powerpoint/2010/main" val="2764460800"/>
              </p:ext>
            </p:extLst>
          </p:nvPr>
        </p:nvGraphicFramePr>
        <p:xfrm>
          <a:off x="457200" y="1371600"/>
          <a:ext cx="8229601" cy="4572000"/>
        </p:xfrm>
        <a:graphic>
          <a:graphicData uri="http://schemas.openxmlformats.org/drawingml/2006/table">
            <a:tbl>
              <a:tblPr firstRow="1" firstCol="1" bandRow="1">
                <a:tableStyleId>{5C22544A-7EE6-4342-B048-85BDC9FD1C3A}</a:tableStyleId>
              </a:tblPr>
              <a:tblGrid>
                <a:gridCol w="1397879"/>
                <a:gridCol w="500671"/>
                <a:gridCol w="997225"/>
                <a:gridCol w="417128"/>
                <a:gridCol w="750124"/>
                <a:gridCol w="997225"/>
                <a:gridCol w="750712"/>
                <a:gridCol w="917211"/>
                <a:gridCol w="917800"/>
                <a:gridCol w="583626"/>
              </a:tblGrid>
              <a:tr h="635082">
                <a:tc gridSpan="10">
                  <a:txBody>
                    <a:bodyPr/>
                    <a:lstStyle/>
                    <a:p>
                      <a:pPr algn="ctr">
                        <a:lnSpc>
                          <a:spcPct val="150000"/>
                        </a:lnSpc>
                        <a:spcAft>
                          <a:spcPts val="0"/>
                        </a:spcAft>
                      </a:pPr>
                      <a:r>
                        <a:rPr lang="es-EC" sz="1000" dirty="0">
                          <a:effectLst/>
                        </a:rPr>
                        <a:t> </a:t>
                      </a:r>
                      <a:endParaRPr lang="es-ES" sz="1200" dirty="0">
                        <a:effectLst/>
                      </a:endParaRPr>
                    </a:p>
                    <a:p>
                      <a:pPr algn="ctr">
                        <a:lnSpc>
                          <a:spcPct val="150000"/>
                        </a:lnSpc>
                        <a:spcAft>
                          <a:spcPts val="0"/>
                        </a:spcAft>
                      </a:pPr>
                      <a:r>
                        <a:rPr lang="es-EC" sz="1000" dirty="0">
                          <a:effectLst/>
                        </a:rPr>
                        <a:t>REGULADOR DE VELOCIDAD</a:t>
                      </a:r>
                      <a:endParaRPr lang="es-ES" sz="1200" dirty="0">
                        <a:effectLst/>
                      </a:endParaRPr>
                    </a:p>
                    <a:p>
                      <a:pPr algn="ctr">
                        <a:lnSpc>
                          <a:spcPct val="150000"/>
                        </a:lnSpc>
                        <a:spcAft>
                          <a:spcPts val="0"/>
                        </a:spcAft>
                      </a:pPr>
                      <a:r>
                        <a:rPr lang="es-EC" sz="1000" dirty="0">
                          <a:effectLst/>
                        </a:rPr>
                        <a:t> </a:t>
                      </a:r>
                      <a:endParaRPr lang="es-ES" sz="1200" b="1" dirty="0">
                        <a:solidFill>
                          <a:srgbClr val="000000"/>
                        </a:solidFill>
                        <a:effectLst/>
                        <a:latin typeface="Arial"/>
                        <a:ea typeface="Times New Roman"/>
                        <a:cs typeface="Times New Roman"/>
                      </a:endParaRPr>
                    </a:p>
                  </a:txBody>
                  <a:tcPr marL="63508" marR="63508"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61350">
                <a:tc>
                  <a:txBody>
                    <a:bodyPr/>
                    <a:lstStyle/>
                    <a:p>
                      <a:pPr algn="ctr">
                        <a:lnSpc>
                          <a:spcPct val="150000"/>
                        </a:lnSpc>
                        <a:spcAft>
                          <a:spcPts val="0"/>
                        </a:spcAft>
                      </a:pPr>
                      <a:r>
                        <a:rPr lang="es-EC" sz="1000">
                          <a:effectLst/>
                        </a:rPr>
                        <a:t> </a:t>
                      </a:r>
                      <a:endParaRPr lang="es-ES" sz="1200" b="1">
                        <a:solidFill>
                          <a:srgbClr val="000000"/>
                        </a:solidFill>
                        <a:effectLst/>
                        <a:latin typeface="Arial"/>
                        <a:ea typeface="Times New Roman"/>
                        <a:cs typeface="Times New Roman"/>
                      </a:endParaRPr>
                    </a:p>
                  </a:txBody>
                  <a:tcPr marL="63508" marR="63508" marT="0" marB="0" anchor="ctr"/>
                </a:tc>
                <a:tc>
                  <a:txBody>
                    <a:bodyPr/>
                    <a:lstStyle/>
                    <a:p>
                      <a:pPr algn="ctr">
                        <a:lnSpc>
                          <a:spcPct val="150000"/>
                        </a:lnSpc>
                        <a:spcAft>
                          <a:spcPts val="0"/>
                        </a:spcAft>
                      </a:pPr>
                      <a:r>
                        <a:rPr lang="es-EC" sz="1000" dirty="0">
                          <a:effectLst/>
                        </a:rPr>
                        <a:t>Costo</a:t>
                      </a:r>
                      <a:endParaRPr lang="es-ES" sz="1200" b="1" dirty="0">
                        <a:solidFill>
                          <a:srgbClr val="000000"/>
                        </a:solidFill>
                        <a:effectLst/>
                        <a:latin typeface="Arial"/>
                        <a:ea typeface="Times New Roman"/>
                        <a:cs typeface="Times New Roman"/>
                      </a:endParaRPr>
                    </a:p>
                  </a:txBody>
                  <a:tcPr marL="63508" marR="63508" marT="0" marB="0" anchor="ctr"/>
                </a:tc>
                <a:tc>
                  <a:txBody>
                    <a:bodyPr/>
                    <a:lstStyle/>
                    <a:p>
                      <a:pPr algn="ctr">
                        <a:lnSpc>
                          <a:spcPct val="150000"/>
                        </a:lnSpc>
                        <a:spcAft>
                          <a:spcPts val="0"/>
                        </a:spcAft>
                      </a:pPr>
                      <a:r>
                        <a:rPr lang="es-EC" sz="1000" dirty="0">
                          <a:effectLst/>
                        </a:rPr>
                        <a:t>Manejo de señal</a:t>
                      </a:r>
                      <a:endParaRPr lang="es-ES" sz="1200" b="1" dirty="0">
                        <a:solidFill>
                          <a:srgbClr val="000000"/>
                        </a:solidFill>
                        <a:effectLst/>
                        <a:latin typeface="Arial"/>
                        <a:ea typeface="Times New Roman"/>
                        <a:cs typeface="Times New Roman"/>
                      </a:endParaRPr>
                    </a:p>
                  </a:txBody>
                  <a:tcPr marL="63508" marR="63508" marT="0" marB="0" anchor="ctr"/>
                </a:tc>
                <a:tc>
                  <a:txBody>
                    <a:bodyPr/>
                    <a:lstStyle/>
                    <a:p>
                      <a:pPr algn="ctr">
                        <a:lnSpc>
                          <a:spcPct val="150000"/>
                        </a:lnSpc>
                        <a:spcAft>
                          <a:spcPts val="0"/>
                        </a:spcAft>
                      </a:pPr>
                      <a:r>
                        <a:rPr lang="es-EC" sz="1000" dirty="0" smtClean="0">
                          <a:effectLst/>
                        </a:rPr>
                        <a:t>Vida </a:t>
                      </a:r>
                      <a:r>
                        <a:rPr lang="es-EC" sz="1000" dirty="0">
                          <a:effectLst/>
                        </a:rPr>
                        <a:t>útil</a:t>
                      </a:r>
                      <a:endParaRPr lang="es-ES" sz="1200" b="1" dirty="0">
                        <a:solidFill>
                          <a:srgbClr val="000000"/>
                        </a:solidFill>
                        <a:effectLst/>
                        <a:latin typeface="Arial"/>
                        <a:ea typeface="Times New Roman"/>
                        <a:cs typeface="Times New Roman"/>
                      </a:endParaRPr>
                    </a:p>
                  </a:txBody>
                  <a:tcPr marL="63508" marR="63508" marT="0" marB="0" anchor="ctr"/>
                </a:tc>
                <a:tc>
                  <a:txBody>
                    <a:bodyPr/>
                    <a:lstStyle/>
                    <a:p>
                      <a:pPr algn="ctr">
                        <a:lnSpc>
                          <a:spcPct val="150000"/>
                        </a:lnSpc>
                        <a:spcAft>
                          <a:spcPts val="0"/>
                        </a:spcAft>
                      </a:pPr>
                      <a:r>
                        <a:rPr lang="es-EC" sz="1000" dirty="0">
                          <a:effectLst/>
                        </a:rPr>
                        <a:t>Eficiencia energética</a:t>
                      </a:r>
                      <a:endParaRPr lang="es-ES" sz="1200" b="1" dirty="0">
                        <a:solidFill>
                          <a:srgbClr val="000000"/>
                        </a:solidFill>
                        <a:effectLst/>
                        <a:latin typeface="Arial"/>
                        <a:ea typeface="Times New Roman"/>
                        <a:cs typeface="Times New Roman"/>
                      </a:endParaRPr>
                    </a:p>
                  </a:txBody>
                  <a:tcPr marL="63508" marR="63508" marT="0" marB="0" anchor="ctr"/>
                </a:tc>
                <a:tc>
                  <a:txBody>
                    <a:bodyPr/>
                    <a:lstStyle/>
                    <a:p>
                      <a:pPr algn="ctr">
                        <a:lnSpc>
                          <a:spcPct val="150000"/>
                        </a:lnSpc>
                        <a:spcAft>
                          <a:spcPts val="0"/>
                        </a:spcAft>
                      </a:pPr>
                      <a:r>
                        <a:rPr lang="es-EC" sz="1000">
                          <a:effectLst/>
                        </a:rPr>
                        <a:t>Mantenimiento</a:t>
                      </a:r>
                      <a:endParaRPr lang="es-ES" sz="1200" b="1">
                        <a:solidFill>
                          <a:srgbClr val="000000"/>
                        </a:solidFill>
                        <a:effectLst/>
                        <a:latin typeface="Arial"/>
                        <a:ea typeface="Times New Roman"/>
                        <a:cs typeface="Times New Roman"/>
                      </a:endParaRPr>
                    </a:p>
                  </a:txBody>
                  <a:tcPr marL="63508" marR="63508" marT="0" marB="0" anchor="ctr"/>
                </a:tc>
                <a:tc>
                  <a:txBody>
                    <a:bodyPr/>
                    <a:lstStyle/>
                    <a:p>
                      <a:pPr algn="ctr">
                        <a:lnSpc>
                          <a:spcPct val="150000"/>
                        </a:lnSpc>
                        <a:spcAft>
                          <a:spcPts val="0"/>
                        </a:spcAft>
                      </a:pPr>
                      <a:r>
                        <a:rPr lang="es-EC" sz="1000" dirty="0">
                          <a:effectLst/>
                        </a:rPr>
                        <a:t>Comunicación</a:t>
                      </a:r>
                      <a:endParaRPr lang="es-ES" sz="1200" b="1" dirty="0">
                        <a:solidFill>
                          <a:srgbClr val="000000"/>
                        </a:solidFill>
                        <a:effectLst/>
                        <a:latin typeface="Arial"/>
                        <a:ea typeface="Times New Roman"/>
                        <a:cs typeface="Times New Roman"/>
                      </a:endParaRPr>
                    </a:p>
                  </a:txBody>
                  <a:tcPr marL="63508" marR="63508" marT="0" marB="0" anchor="ctr"/>
                </a:tc>
                <a:tc>
                  <a:txBody>
                    <a:bodyPr/>
                    <a:lstStyle/>
                    <a:p>
                      <a:pPr algn="ctr">
                        <a:lnSpc>
                          <a:spcPct val="150000"/>
                        </a:lnSpc>
                        <a:spcAft>
                          <a:spcPts val="0"/>
                        </a:spcAft>
                      </a:pPr>
                      <a:r>
                        <a:rPr lang="es-EC" sz="1000" dirty="0">
                          <a:effectLst/>
                        </a:rPr>
                        <a:t>Velocidad de respuesta</a:t>
                      </a:r>
                      <a:endParaRPr lang="es-ES" sz="1200" b="1" dirty="0">
                        <a:solidFill>
                          <a:srgbClr val="000000"/>
                        </a:solidFill>
                        <a:effectLst/>
                        <a:latin typeface="Arial"/>
                        <a:ea typeface="Times New Roman"/>
                        <a:cs typeface="Times New Roman"/>
                      </a:endParaRPr>
                    </a:p>
                  </a:txBody>
                  <a:tcPr marL="63508" marR="63508" marT="0" marB="0" anchor="ctr"/>
                </a:tc>
                <a:tc>
                  <a:txBody>
                    <a:bodyPr/>
                    <a:lstStyle/>
                    <a:p>
                      <a:pPr algn="ctr">
                        <a:lnSpc>
                          <a:spcPct val="150000"/>
                        </a:lnSpc>
                        <a:spcAft>
                          <a:spcPts val="0"/>
                        </a:spcAft>
                      </a:pPr>
                      <a:r>
                        <a:rPr lang="es-EC" sz="1000">
                          <a:effectLst/>
                        </a:rPr>
                        <a:t>Adaptaciones a condiciones de planta</a:t>
                      </a:r>
                      <a:endParaRPr lang="es-ES" sz="1200" b="1">
                        <a:solidFill>
                          <a:srgbClr val="000000"/>
                        </a:solidFill>
                        <a:effectLst/>
                        <a:latin typeface="Arial"/>
                        <a:ea typeface="Times New Roman"/>
                        <a:cs typeface="Times New Roman"/>
                      </a:endParaRPr>
                    </a:p>
                  </a:txBody>
                  <a:tcPr marL="63508" marR="63508" marT="0" marB="0" anchor="ctr"/>
                </a:tc>
                <a:tc>
                  <a:txBody>
                    <a:bodyPr/>
                    <a:lstStyle/>
                    <a:p>
                      <a:pPr algn="ctr">
                        <a:lnSpc>
                          <a:spcPct val="150000"/>
                        </a:lnSpc>
                        <a:spcAft>
                          <a:spcPts val="0"/>
                        </a:spcAft>
                      </a:pPr>
                      <a:r>
                        <a:rPr lang="es-EC" sz="1000">
                          <a:effectLst/>
                        </a:rPr>
                        <a:t>TOTAL</a:t>
                      </a:r>
                      <a:endParaRPr lang="es-ES" sz="1200" b="1">
                        <a:solidFill>
                          <a:srgbClr val="000000"/>
                        </a:solidFill>
                        <a:effectLst/>
                        <a:latin typeface="Arial"/>
                        <a:ea typeface="Times New Roman"/>
                        <a:cs typeface="Times New Roman"/>
                      </a:endParaRPr>
                    </a:p>
                  </a:txBody>
                  <a:tcPr marL="63508" marR="63508" marT="0" marB="0" anchor="ctr"/>
                </a:tc>
              </a:tr>
              <a:tr h="846776">
                <a:tc>
                  <a:txBody>
                    <a:bodyPr/>
                    <a:lstStyle/>
                    <a:p>
                      <a:pPr algn="ctr">
                        <a:lnSpc>
                          <a:spcPct val="150000"/>
                        </a:lnSpc>
                        <a:spcAft>
                          <a:spcPts val="0"/>
                        </a:spcAft>
                      </a:pPr>
                      <a:r>
                        <a:rPr lang="es-EC" sz="1000">
                          <a:effectLst/>
                        </a:rPr>
                        <a:t> </a:t>
                      </a:r>
                      <a:endParaRPr lang="es-ES" sz="1200">
                        <a:effectLst/>
                      </a:endParaRPr>
                    </a:p>
                    <a:p>
                      <a:pPr algn="ctr">
                        <a:lnSpc>
                          <a:spcPct val="150000"/>
                        </a:lnSpc>
                        <a:spcAft>
                          <a:spcPts val="0"/>
                        </a:spcAft>
                      </a:pPr>
                      <a:r>
                        <a:rPr lang="es-EC" sz="1000">
                          <a:effectLst/>
                        </a:rPr>
                        <a:t>Regulador de velocidad mecánico – hidráulico sincrónico</a:t>
                      </a:r>
                      <a:endParaRPr lang="es-ES" sz="1200" b="1">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dirty="0">
                          <a:effectLst/>
                        </a:rPr>
                        <a:t>2</a:t>
                      </a:r>
                      <a:endParaRPr lang="es-ES" sz="2000" b="1" dirty="0">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dirty="0">
                          <a:effectLst/>
                        </a:rPr>
                        <a:t>4</a:t>
                      </a:r>
                      <a:endParaRPr lang="es-ES" sz="2000" b="1" dirty="0">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dirty="0">
                          <a:effectLst/>
                        </a:rPr>
                        <a:t>16</a:t>
                      </a:r>
                      <a:endParaRPr lang="es-ES" sz="2000" b="1" dirty="0">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a:effectLst/>
                        </a:rPr>
                        <a:t>8</a:t>
                      </a:r>
                      <a:endParaRPr lang="es-ES" sz="2000" b="1">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dirty="0">
                          <a:effectLst/>
                        </a:rPr>
                        <a:t>4</a:t>
                      </a:r>
                      <a:endParaRPr lang="es-ES" sz="2000" b="1" dirty="0">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a:effectLst/>
                        </a:rPr>
                        <a:t>8</a:t>
                      </a:r>
                      <a:endParaRPr lang="es-ES" sz="2000" b="1">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dirty="0">
                          <a:effectLst/>
                        </a:rPr>
                        <a:t>8</a:t>
                      </a:r>
                      <a:endParaRPr lang="es-ES" sz="2000" b="1" dirty="0">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a:effectLst/>
                        </a:rPr>
                        <a:t>1</a:t>
                      </a:r>
                      <a:endParaRPr lang="es-ES" sz="2000" b="1">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a:effectLst/>
                        </a:rPr>
                        <a:t>51</a:t>
                      </a:r>
                      <a:endParaRPr lang="es-ES" sz="2000" b="1">
                        <a:solidFill>
                          <a:srgbClr val="000000"/>
                        </a:solidFill>
                        <a:effectLst/>
                        <a:latin typeface="Arial"/>
                        <a:ea typeface="Times New Roman"/>
                        <a:cs typeface="Times New Roman"/>
                      </a:endParaRPr>
                    </a:p>
                  </a:txBody>
                  <a:tcPr marL="63508" marR="63508" marT="0" marB="0" anchor="ctr"/>
                </a:tc>
              </a:tr>
              <a:tr h="846776">
                <a:tc>
                  <a:txBody>
                    <a:bodyPr/>
                    <a:lstStyle/>
                    <a:p>
                      <a:pPr algn="ctr">
                        <a:lnSpc>
                          <a:spcPct val="150000"/>
                        </a:lnSpc>
                        <a:spcAft>
                          <a:spcPts val="0"/>
                        </a:spcAft>
                      </a:pPr>
                      <a:r>
                        <a:rPr lang="es-EC" sz="1000">
                          <a:effectLst/>
                        </a:rPr>
                        <a:t> </a:t>
                      </a:r>
                      <a:endParaRPr lang="es-ES" sz="1200">
                        <a:effectLst/>
                      </a:endParaRPr>
                    </a:p>
                    <a:p>
                      <a:pPr algn="ctr">
                        <a:lnSpc>
                          <a:spcPct val="150000"/>
                        </a:lnSpc>
                        <a:spcAft>
                          <a:spcPts val="0"/>
                        </a:spcAft>
                      </a:pPr>
                      <a:r>
                        <a:rPr lang="es-EC" sz="1000">
                          <a:effectLst/>
                        </a:rPr>
                        <a:t>Regulador de velocidad mecánico – hidráulico dashpot</a:t>
                      </a:r>
                      <a:endParaRPr lang="es-ES" sz="1200" b="1">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a:effectLst/>
                        </a:rPr>
                        <a:t>2</a:t>
                      </a:r>
                      <a:endParaRPr lang="es-ES" sz="2000" b="1">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a:effectLst/>
                        </a:rPr>
                        <a:t>4</a:t>
                      </a:r>
                      <a:endParaRPr lang="es-ES" sz="2000" b="1">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dirty="0">
                          <a:effectLst/>
                        </a:rPr>
                        <a:t>16</a:t>
                      </a:r>
                      <a:endParaRPr lang="es-ES" sz="2000" b="1" dirty="0">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a:effectLst/>
                        </a:rPr>
                        <a:t>8</a:t>
                      </a:r>
                      <a:endParaRPr lang="es-ES" sz="2000" b="1">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dirty="0">
                          <a:effectLst/>
                        </a:rPr>
                        <a:t>4</a:t>
                      </a:r>
                      <a:endParaRPr lang="es-ES" sz="2000" b="1" dirty="0">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dirty="0">
                          <a:effectLst/>
                        </a:rPr>
                        <a:t>8</a:t>
                      </a:r>
                      <a:endParaRPr lang="es-ES" sz="2000" b="1" dirty="0">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dirty="0">
                          <a:effectLst/>
                        </a:rPr>
                        <a:t>8</a:t>
                      </a:r>
                      <a:endParaRPr lang="es-ES" sz="2000" b="1" dirty="0">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dirty="0">
                          <a:effectLst/>
                        </a:rPr>
                        <a:t>1</a:t>
                      </a:r>
                      <a:endParaRPr lang="es-ES" sz="2000" b="1" dirty="0">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a:effectLst/>
                        </a:rPr>
                        <a:t>51</a:t>
                      </a:r>
                      <a:endParaRPr lang="es-ES" sz="2000" b="1">
                        <a:solidFill>
                          <a:srgbClr val="000000"/>
                        </a:solidFill>
                        <a:effectLst/>
                        <a:latin typeface="Arial"/>
                        <a:ea typeface="Times New Roman"/>
                        <a:cs typeface="Times New Roman"/>
                      </a:endParaRPr>
                    </a:p>
                  </a:txBody>
                  <a:tcPr marL="63508" marR="63508" marT="0" marB="0" anchor="ctr"/>
                </a:tc>
              </a:tr>
              <a:tr h="635082">
                <a:tc>
                  <a:txBody>
                    <a:bodyPr/>
                    <a:lstStyle/>
                    <a:p>
                      <a:pPr algn="ctr">
                        <a:lnSpc>
                          <a:spcPct val="150000"/>
                        </a:lnSpc>
                        <a:spcAft>
                          <a:spcPts val="0"/>
                        </a:spcAft>
                      </a:pPr>
                      <a:r>
                        <a:rPr lang="es-EC" sz="1000">
                          <a:effectLst/>
                        </a:rPr>
                        <a:t> </a:t>
                      </a:r>
                      <a:endParaRPr lang="es-ES" sz="1200">
                        <a:effectLst/>
                      </a:endParaRPr>
                    </a:p>
                    <a:p>
                      <a:pPr algn="ctr">
                        <a:lnSpc>
                          <a:spcPct val="150000"/>
                        </a:lnSpc>
                        <a:spcAft>
                          <a:spcPts val="0"/>
                        </a:spcAft>
                      </a:pPr>
                      <a:r>
                        <a:rPr lang="es-EC" sz="1000">
                          <a:effectLst/>
                        </a:rPr>
                        <a:t>Regulador de velocidad electrónico</a:t>
                      </a:r>
                      <a:endParaRPr lang="es-ES" sz="1200" b="1">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a:effectLst/>
                        </a:rPr>
                        <a:t>16</a:t>
                      </a:r>
                      <a:endParaRPr lang="es-ES" sz="2000" b="1">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a:effectLst/>
                        </a:rPr>
                        <a:t>16</a:t>
                      </a:r>
                      <a:endParaRPr lang="es-ES" sz="2000" b="1">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a:effectLst/>
                        </a:rPr>
                        <a:t>4</a:t>
                      </a:r>
                      <a:endParaRPr lang="es-ES" sz="2000" b="1">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a:effectLst/>
                        </a:rPr>
                        <a:t>16</a:t>
                      </a:r>
                      <a:endParaRPr lang="es-ES" sz="2000" b="1">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dirty="0">
                          <a:effectLst/>
                        </a:rPr>
                        <a:t>8</a:t>
                      </a:r>
                      <a:endParaRPr lang="es-ES" sz="2000" b="1" dirty="0">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dirty="0">
                          <a:effectLst/>
                        </a:rPr>
                        <a:t>16</a:t>
                      </a:r>
                      <a:endParaRPr lang="es-ES" sz="2000" b="1" dirty="0">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dirty="0">
                          <a:effectLst/>
                        </a:rPr>
                        <a:t>8</a:t>
                      </a:r>
                      <a:endParaRPr lang="es-ES" sz="2000" b="1" dirty="0">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dirty="0">
                          <a:effectLst/>
                        </a:rPr>
                        <a:t>16</a:t>
                      </a:r>
                      <a:endParaRPr lang="es-ES" sz="2000" b="1" dirty="0">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b="1" dirty="0">
                          <a:effectLst/>
                        </a:rPr>
                        <a:t>100</a:t>
                      </a:r>
                      <a:endParaRPr lang="es-ES" sz="2000" b="1" dirty="0">
                        <a:solidFill>
                          <a:srgbClr val="000000"/>
                        </a:solidFill>
                        <a:effectLst/>
                        <a:latin typeface="Arial"/>
                        <a:ea typeface="Times New Roman"/>
                        <a:cs typeface="Times New Roman"/>
                      </a:endParaRPr>
                    </a:p>
                  </a:txBody>
                  <a:tcPr marL="63508" marR="63508" marT="0" marB="0" anchor="ctr"/>
                </a:tc>
              </a:tr>
              <a:tr h="635082">
                <a:tc>
                  <a:txBody>
                    <a:bodyPr/>
                    <a:lstStyle/>
                    <a:p>
                      <a:pPr algn="ctr">
                        <a:lnSpc>
                          <a:spcPct val="150000"/>
                        </a:lnSpc>
                        <a:spcAft>
                          <a:spcPts val="0"/>
                        </a:spcAft>
                      </a:pPr>
                      <a:r>
                        <a:rPr lang="es-EC" sz="1000" dirty="0">
                          <a:effectLst/>
                        </a:rPr>
                        <a:t> </a:t>
                      </a:r>
                      <a:endParaRPr lang="es-ES" sz="1200" dirty="0">
                        <a:effectLst/>
                      </a:endParaRPr>
                    </a:p>
                    <a:p>
                      <a:pPr algn="ctr">
                        <a:lnSpc>
                          <a:spcPct val="150000"/>
                        </a:lnSpc>
                        <a:spcAft>
                          <a:spcPts val="0"/>
                        </a:spcAft>
                      </a:pPr>
                      <a:r>
                        <a:rPr lang="es-EC" sz="1000" dirty="0">
                          <a:effectLst/>
                        </a:rPr>
                        <a:t>Regulador de velocidad digital</a:t>
                      </a:r>
                      <a:endParaRPr lang="es-ES" sz="1200" b="1" dirty="0">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a:effectLst/>
                        </a:rPr>
                        <a:t>4</a:t>
                      </a:r>
                      <a:endParaRPr lang="es-ES" sz="2000" b="1">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dirty="0">
                          <a:effectLst/>
                        </a:rPr>
                        <a:t>16</a:t>
                      </a:r>
                      <a:endParaRPr lang="es-ES" sz="2000" b="1" dirty="0">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dirty="0">
                          <a:effectLst/>
                        </a:rPr>
                        <a:t>4</a:t>
                      </a:r>
                      <a:endParaRPr lang="es-ES" sz="2000" b="1" dirty="0">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dirty="0">
                          <a:effectLst/>
                        </a:rPr>
                        <a:t>8</a:t>
                      </a:r>
                      <a:endParaRPr lang="es-ES" sz="2000" b="1" dirty="0">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dirty="0">
                          <a:effectLst/>
                        </a:rPr>
                        <a:t>8</a:t>
                      </a:r>
                      <a:endParaRPr lang="es-ES" sz="2000" b="1" dirty="0">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dirty="0">
                          <a:effectLst/>
                        </a:rPr>
                        <a:t>16</a:t>
                      </a:r>
                      <a:endParaRPr lang="es-ES" sz="2000" b="1" dirty="0">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dirty="0">
                          <a:effectLst/>
                        </a:rPr>
                        <a:t>8</a:t>
                      </a:r>
                      <a:endParaRPr lang="es-ES" sz="2000" b="1" dirty="0">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dirty="0">
                          <a:effectLst/>
                        </a:rPr>
                        <a:t>8</a:t>
                      </a:r>
                      <a:endParaRPr lang="es-ES" sz="2000" b="1" dirty="0">
                        <a:solidFill>
                          <a:srgbClr val="000000"/>
                        </a:solidFill>
                        <a:effectLst/>
                        <a:latin typeface="Arial"/>
                        <a:ea typeface="Times New Roman"/>
                        <a:cs typeface="Times New Roman"/>
                      </a:endParaRPr>
                    </a:p>
                  </a:txBody>
                  <a:tcPr marL="63508" marR="63508" marT="0" marB="0" anchor="ctr"/>
                </a:tc>
                <a:tc>
                  <a:txBody>
                    <a:bodyPr/>
                    <a:lstStyle/>
                    <a:p>
                      <a:pPr algn="ctr">
                        <a:spcAft>
                          <a:spcPts val="0"/>
                        </a:spcAft>
                      </a:pPr>
                      <a:r>
                        <a:rPr lang="es-EC" sz="1400" dirty="0">
                          <a:effectLst/>
                        </a:rPr>
                        <a:t>72</a:t>
                      </a:r>
                      <a:endParaRPr lang="es-ES" sz="2000" b="1" dirty="0">
                        <a:solidFill>
                          <a:srgbClr val="000000"/>
                        </a:solidFill>
                        <a:effectLst/>
                        <a:latin typeface="Arial"/>
                        <a:ea typeface="Times New Roman"/>
                        <a:cs typeface="Times New Roman"/>
                      </a:endParaRPr>
                    </a:p>
                  </a:txBody>
                  <a:tcPr marL="63508" marR="63508" marT="0" marB="0" anchor="ctr"/>
                </a:tc>
              </a:tr>
            </a:tbl>
          </a:graphicData>
        </a:graphic>
      </p:graphicFrame>
      <p:sp>
        <p:nvSpPr>
          <p:cNvPr id="4" name="1 Título"/>
          <p:cNvSpPr>
            <a:spLocks noGrp="1"/>
          </p:cNvSpPr>
          <p:nvPr>
            <p:ph type="title"/>
          </p:nvPr>
        </p:nvSpPr>
        <p:spPr>
          <a:xfrm>
            <a:off x="457200" y="274638"/>
            <a:ext cx="8229600" cy="792162"/>
          </a:xfrm>
        </p:spPr>
        <p:txBody>
          <a:bodyPr>
            <a:normAutofit/>
          </a:bodyPr>
          <a:lstStyle/>
          <a:p>
            <a:r>
              <a:rPr lang="es-EC" sz="2800" b="1" dirty="0"/>
              <a:t>SELECCIÓN DE LA MEJOR ALTERNATIVA</a:t>
            </a:r>
            <a:endParaRPr lang="es-ES" sz="2800" dirty="0"/>
          </a:p>
        </p:txBody>
      </p:sp>
    </p:spTree>
    <p:extLst>
      <p:ext uri="{BB962C8B-B14F-4D97-AF65-F5344CB8AC3E}">
        <p14:creationId xmlns="" xmlns:p14="http://schemas.microsoft.com/office/powerpoint/2010/main" val="18870247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2800" b="1" dirty="0" smtClean="0"/>
              <a:t>CÁLCULO </a:t>
            </a:r>
            <a:r>
              <a:rPr lang="es-EC" sz="2800" b="1" dirty="0"/>
              <a:t>DE LA FUERZA DE EMPUJE DEL PISTÓN</a:t>
            </a:r>
            <a:endParaRPr lang="es-ES" sz="2800" dirty="0"/>
          </a:p>
        </p:txBody>
      </p:sp>
      <mc:AlternateContent xmlns:mc="http://schemas.openxmlformats.org/markup-compatibility/2006">
        <mc:Choice xmlns="" xmlns:a14="http://schemas.microsoft.com/office/drawing/2010/main" Requires="a14">
          <p:sp>
            <p:nvSpPr>
              <p:cNvPr id="3" name="2 Marcador de contenido"/>
              <p:cNvSpPr>
                <a:spLocks noGrp="1"/>
              </p:cNvSpPr>
              <p:nvPr>
                <p:ph idx="1"/>
              </p:nvPr>
            </p:nvSpPr>
            <p:spPr/>
            <p:txBody>
              <a:bodyPr>
                <a:normAutofit fontScale="47500" lnSpcReduction="20000"/>
              </a:bodyPr>
              <a:lstStyle/>
              <a:p>
                <a:r>
                  <a:rPr lang="es-EC" b="1" dirty="0" smtClean="0"/>
                  <a:t>CÁLCULO DEL PESO </a:t>
                </a:r>
                <a:r>
                  <a:rPr lang="es-EC" dirty="0" smtClean="0"/>
                  <a:t>Calculamos </a:t>
                </a:r>
                <a:r>
                  <a:rPr lang="es-EC" dirty="0"/>
                  <a:t>el volumen que el sistema tiene que mover, es un anillo conectado a los álabes de la turbina, por lo tanto la formula será: </a:t>
                </a:r>
                <a:endParaRPr lang="es-ES" b="1" dirty="0"/>
              </a:p>
              <a:p>
                <a:pPr marL="0" indent="0">
                  <a:buNone/>
                </a:pPr>
                <a14:m>
                  <m:oMathPara xmlns:m="http://schemas.openxmlformats.org/officeDocument/2006/math">
                    <m:oMathParaPr>
                      <m:jc m:val="centerGroup"/>
                    </m:oMathParaPr>
                    <m:oMath xmlns:m="http://schemas.openxmlformats.org/officeDocument/2006/math">
                      <m:r>
                        <a:rPr lang="es-EC" b="1" i="1"/>
                        <m:t>𝑽</m:t>
                      </m:r>
                      <m:r>
                        <a:rPr lang="es-EC" b="1" i="1"/>
                        <m:t>=</m:t>
                      </m:r>
                      <m:r>
                        <a:rPr lang="es-EC" b="1" i="1"/>
                        <m:t>𝝅</m:t>
                      </m:r>
                      <m:sSup>
                        <m:sSupPr>
                          <m:ctrlPr>
                            <a:rPr lang="es-ES" i="1"/>
                          </m:ctrlPr>
                        </m:sSupPr>
                        <m:e>
                          <m:r>
                            <a:rPr lang="es-EC" b="1" i="1"/>
                            <m:t>𝑹</m:t>
                          </m:r>
                        </m:e>
                        <m:sup>
                          <m:r>
                            <a:rPr lang="es-EC" b="1" i="1"/>
                            <m:t>𝟐</m:t>
                          </m:r>
                        </m:sup>
                      </m:sSup>
                      <m:r>
                        <a:rPr lang="es-EC" b="1" i="1"/>
                        <m:t>𝒆</m:t>
                      </m:r>
                      <m:r>
                        <a:rPr lang="es-EC" b="1" i="1"/>
                        <m:t>−</m:t>
                      </m:r>
                      <m:r>
                        <a:rPr lang="es-EC" b="1" i="1"/>
                        <m:t>𝝅</m:t>
                      </m:r>
                      <m:sSup>
                        <m:sSupPr>
                          <m:ctrlPr>
                            <a:rPr lang="es-ES" i="1"/>
                          </m:ctrlPr>
                        </m:sSupPr>
                        <m:e>
                          <m:r>
                            <a:rPr lang="es-EC" b="1" i="1"/>
                            <m:t>𝒓</m:t>
                          </m:r>
                        </m:e>
                        <m:sup>
                          <m:r>
                            <a:rPr lang="es-EC" b="1" i="1"/>
                            <m:t>𝟐</m:t>
                          </m:r>
                        </m:sup>
                      </m:sSup>
                      <m:r>
                        <a:rPr lang="es-EC" b="1" i="1"/>
                        <m:t>𝒆</m:t>
                      </m:r>
                    </m:oMath>
                  </m:oMathPara>
                </a14:m>
                <a:endParaRPr lang="es-ES" b="1" dirty="0" smtClean="0"/>
              </a:p>
              <a:p>
                <a:pPr marL="0" indent="0">
                  <a:buNone/>
                </a:pPr>
                <a:r>
                  <a:rPr lang="es-EC" dirty="0" smtClean="0"/>
                  <a:t>Dónde</a:t>
                </a:r>
                <a:r>
                  <a:rPr lang="es-EC" dirty="0"/>
                  <a:t>:</a:t>
                </a:r>
                <a:endParaRPr lang="es-ES" b="1" dirty="0"/>
              </a:p>
              <a:p>
                <a:pPr marL="0" indent="0">
                  <a:buNone/>
                </a:pPr>
                <a:r>
                  <a:rPr lang="es-EC" dirty="0"/>
                  <a:t>	V=Volumen del anillo	</a:t>
                </a:r>
                <a:r>
                  <a:rPr lang="es-EC" dirty="0" smtClean="0"/>
                  <a:t>	[</a:t>
                </a:r>
                <a14:m>
                  <m:oMath xmlns:m="http://schemas.openxmlformats.org/officeDocument/2006/math">
                    <m:sSup>
                      <m:sSupPr>
                        <m:ctrlPr>
                          <a:rPr lang="es-ES"/>
                        </m:ctrlPr>
                      </m:sSupPr>
                      <m:e>
                        <m:r>
                          <a:rPr lang="es-EC" b="1" i="0"/>
                          <m:t>𝐜𝐦</m:t>
                        </m:r>
                      </m:e>
                      <m:sup>
                        <m:r>
                          <a:rPr lang="es-EC" b="1" i="0"/>
                          <m:t>𝟑</m:t>
                        </m:r>
                      </m:sup>
                    </m:sSup>
                  </m:oMath>
                </a14:m>
                <a:r>
                  <a:rPr lang="es-EC" dirty="0"/>
                  <a:t>]</a:t>
                </a:r>
                <a:endParaRPr lang="es-ES" b="1" dirty="0"/>
              </a:p>
              <a:p>
                <a:pPr marL="0" indent="0">
                  <a:buNone/>
                </a:pPr>
                <a:r>
                  <a:rPr lang="es-EC" dirty="0"/>
                  <a:t>	R=Radio exterior del anillo		[0.45 m]</a:t>
                </a:r>
                <a:endParaRPr lang="es-ES" b="1" dirty="0"/>
              </a:p>
              <a:p>
                <a:pPr marL="0" indent="0">
                  <a:buNone/>
                </a:pPr>
                <a:r>
                  <a:rPr lang="es-EC" dirty="0" smtClean="0"/>
                  <a:t>	r=Radio </a:t>
                </a:r>
                <a:r>
                  <a:rPr lang="es-EC" dirty="0"/>
                  <a:t>interior del anillo		[0.4 m]</a:t>
                </a:r>
                <a:endParaRPr lang="es-ES" b="1" dirty="0"/>
              </a:p>
              <a:p>
                <a:pPr marL="0" indent="0">
                  <a:buNone/>
                </a:pPr>
                <a:r>
                  <a:rPr lang="es-EC" dirty="0"/>
                  <a:t>	e=Espesor			</a:t>
                </a:r>
                <a:r>
                  <a:rPr lang="es-EC" dirty="0" smtClean="0"/>
                  <a:t>[</a:t>
                </a:r>
                <a:r>
                  <a:rPr lang="es-EC" dirty="0"/>
                  <a:t>0.1 cm]</a:t>
                </a:r>
                <a:endParaRPr lang="es-ES" b="1" dirty="0"/>
              </a:p>
              <a:p>
                <a:pPr marL="0" indent="0">
                  <a:buNone/>
                </a:pPr>
                <a:endParaRPr lang="es-ES" b="1" dirty="0"/>
              </a:p>
              <a:p>
                <a:r>
                  <a:rPr lang="es-EC" dirty="0"/>
                  <a:t>El peso del anillo será</a:t>
                </a:r>
                <a:r>
                  <a:rPr lang="es-EC" dirty="0" smtClean="0"/>
                  <a:t>:</a:t>
                </a:r>
                <a:endParaRPr lang="es-ES" b="1" dirty="0"/>
              </a:p>
              <a:p>
                <a:pPr marL="0" indent="0" algn="ctr">
                  <a:buNone/>
                </a:pPr>
                <a14:m>
                  <m:oMath xmlns:m="http://schemas.openxmlformats.org/officeDocument/2006/math">
                    <m:r>
                      <a:rPr lang="es-EC" b="1" i="1"/>
                      <m:t>𝑾𝒂</m:t>
                    </m:r>
                    <m:r>
                      <a:rPr lang="es-EC" b="1" i="1"/>
                      <m:t>=</m:t>
                    </m:r>
                    <m:r>
                      <a:rPr lang="es-EC" b="1" i="1"/>
                      <m:t>𝑽</m:t>
                    </m:r>
                    <m:r>
                      <a:rPr lang="es-EC" b="1" i="1"/>
                      <m:t>∗</m:t>
                    </m:r>
                    <m:f>
                      <m:fPr>
                        <m:ctrlPr>
                          <a:rPr lang="es-ES" i="1"/>
                        </m:ctrlPr>
                      </m:fPr>
                      <m:num>
                        <m:r>
                          <a:rPr lang="es-EC" b="1" i="1"/>
                          <m:t>𝜹</m:t>
                        </m:r>
                      </m:num>
                      <m:den>
                        <m:r>
                          <a:rPr lang="es-EC" b="1" i="1"/>
                          <m:t>𝟏𝟎𝟎𝟎</m:t>
                        </m:r>
                      </m:den>
                    </m:f>
                  </m:oMath>
                </a14:m>
                <a:r>
                  <a:rPr lang="es-EC" dirty="0"/>
                  <a:t> </a:t>
                </a:r>
                <a:endParaRPr lang="es-ES" b="1" dirty="0"/>
              </a:p>
              <a:p>
                <a:pPr marL="0" indent="0">
                  <a:buNone/>
                </a:pPr>
                <a:r>
                  <a:rPr lang="es-EC" dirty="0"/>
                  <a:t>Dónde:</a:t>
                </a:r>
                <a:endParaRPr lang="es-ES" b="1" dirty="0"/>
              </a:p>
              <a:p>
                <a:pPr marL="0" indent="0">
                  <a:buNone/>
                </a:pPr>
                <a:r>
                  <a:rPr lang="es-EC" dirty="0"/>
                  <a:t/>
                </a:r>
                <a:r>
                  <a:rPr lang="es-EC" dirty="0" err="1"/>
                  <a:t>Wa</a:t>
                </a:r>
                <a:r>
                  <a:rPr lang="es-EC" dirty="0"/>
                  <a:t>=Peso del anillo				</a:t>
                </a:r>
                <a:r>
                  <a:rPr lang="es-EC" dirty="0" smtClean="0"/>
                  <a:t>[</a:t>
                </a:r>
                <a:r>
                  <a:rPr lang="es-EC" dirty="0"/>
                  <a:t>N]</a:t>
                </a:r>
                <a:endParaRPr lang="es-ES" b="1" dirty="0"/>
              </a:p>
              <a:p>
                <a:pPr marL="0" indent="0">
                  <a:buNone/>
                </a:pPr>
                <a:r>
                  <a:rPr lang="es-EC" dirty="0"/>
                  <a:t>	V=Volumen del anillo				[</a:t>
                </a:r>
                <a14:m>
                  <m:oMath xmlns:m="http://schemas.openxmlformats.org/officeDocument/2006/math">
                    <m:sSup>
                      <m:sSupPr>
                        <m:ctrlPr>
                          <a:rPr lang="es-ES" i="1"/>
                        </m:ctrlPr>
                      </m:sSupPr>
                      <m:e>
                        <m:r>
                          <a:rPr lang="es-EC" b="1" i="1"/>
                          <m:t>𝟓𝟒𝟎𝟎𝟎</m:t>
                        </m:r>
                        <m:r>
                          <a:rPr lang="es-EC" b="1" i="1"/>
                          <m:t> </m:t>
                        </m:r>
                        <m:r>
                          <a:rPr lang="es-EC" b="1" i="1"/>
                          <m:t>𝒄𝒎</m:t>
                        </m:r>
                      </m:e>
                      <m:sup>
                        <m:r>
                          <a:rPr lang="es-EC" b="1" i="1"/>
                          <m:t>𝟑</m:t>
                        </m:r>
                      </m:sup>
                    </m:sSup>
                  </m:oMath>
                </a14:m>
                <a:r>
                  <a:rPr lang="es-EC" dirty="0"/>
                  <a:t>]</a:t>
                </a:r>
                <a:endParaRPr lang="es-ES" b="1" dirty="0"/>
              </a:p>
              <a:p>
                <a:pPr marL="0" indent="0">
                  <a:buNone/>
                </a:pPr>
                <a:r>
                  <a:rPr lang="es-EC" dirty="0"/>
                  <a:t>	δ=Densidad del acero inoxidable AISI 304	</a:t>
                </a:r>
                <a:r>
                  <a:rPr lang="es-EC" dirty="0" smtClean="0"/>
                  <a:t>	[</a:t>
                </a:r>
                <a:r>
                  <a:rPr lang="es-EC" dirty="0"/>
                  <a:t>7.9 </a:t>
                </a:r>
                <a14:m>
                  <m:oMath xmlns:m="http://schemas.openxmlformats.org/officeDocument/2006/math">
                    <m:f>
                      <m:fPr>
                        <m:ctrlPr>
                          <a:rPr lang="es-ES" i="1"/>
                        </m:ctrlPr>
                      </m:fPr>
                      <m:num>
                        <m:r>
                          <a:rPr lang="es-EC" b="1" i="1"/>
                          <m:t>𝒈</m:t>
                        </m:r>
                      </m:num>
                      <m:den>
                        <m:sSup>
                          <m:sSupPr>
                            <m:ctrlPr>
                              <a:rPr lang="es-ES" i="1"/>
                            </m:ctrlPr>
                          </m:sSupPr>
                          <m:e>
                            <m:r>
                              <a:rPr lang="es-EC" b="1" i="1"/>
                              <m:t>𝒄𝒎</m:t>
                            </m:r>
                          </m:e>
                          <m:sup>
                            <m:r>
                              <a:rPr lang="es-EC" b="1" i="1"/>
                              <m:t>𝟑</m:t>
                            </m:r>
                          </m:sup>
                        </m:sSup>
                      </m:den>
                    </m:f>
                  </m:oMath>
                </a14:m>
                <a:r>
                  <a:rPr lang="es-EC" dirty="0"/>
                  <a:t>]</a:t>
                </a:r>
                <a:endParaRPr lang="es-ES" b="1" dirty="0"/>
              </a:p>
              <a:p>
                <a:pPr marL="0" indent="0">
                  <a:buNone/>
                </a:pPr>
                <a:endParaRPr lang="es-EC" b="1" i="1" dirty="0" smtClean="0"/>
              </a:p>
              <a:p>
                <a:pPr marL="0" indent="0">
                  <a:buNone/>
                </a:pPr>
                <a14:m>
                  <m:oMathPara xmlns:m="http://schemas.openxmlformats.org/officeDocument/2006/math">
                    <m:oMathParaPr>
                      <m:jc m:val="centerGroup"/>
                    </m:oMathParaPr>
                    <m:oMath xmlns:m="http://schemas.openxmlformats.org/officeDocument/2006/math">
                      <m:r>
                        <a:rPr lang="es-EC" b="1" i="1"/>
                        <m:t>𝑾𝒂</m:t>
                      </m:r>
                      <m:r>
                        <a:rPr lang="es-EC" b="1" i="1"/>
                        <m:t>=</m:t>
                      </m:r>
                      <m:r>
                        <a:rPr lang="es-EC" b="1" i="1"/>
                        <m:t>𝟒𝟏𝟖𝟏</m:t>
                      </m:r>
                      <m:r>
                        <a:rPr lang="es-EC" b="1" i="1"/>
                        <m:t> </m:t>
                      </m:r>
                      <m:r>
                        <a:rPr lang="es-EC" b="1" i="1"/>
                        <m:t>𝑵</m:t>
                      </m:r>
                    </m:oMath>
                  </m:oMathPara>
                </a14:m>
                <a:endParaRPr lang="es-ES" b="1" dirty="0"/>
              </a:p>
              <a:p>
                <a:endParaRPr lang="es-ES"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222" t="-1078"/>
                </a:stretch>
              </a:blipFill>
            </p:spPr>
            <p:txBody>
              <a:bodyPr/>
              <a:lstStyle/>
              <a:p>
                <a:r>
                  <a:rPr lang="es-ES">
                    <a:noFill/>
                  </a:rPr>
                  <a:t> </a:t>
                </a:r>
              </a:p>
            </p:txBody>
          </p:sp>
        </mc:Fallback>
      </mc:AlternateContent>
    </p:spTree>
    <p:extLst>
      <p:ext uri="{BB962C8B-B14F-4D97-AF65-F5344CB8AC3E}">
        <p14:creationId xmlns="" xmlns:p14="http://schemas.microsoft.com/office/powerpoint/2010/main" val="2961110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a:bodyPr>
          <a:lstStyle/>
          <a:p>
            <a:r>
              <a:rPr lang="es-ES" sz="2800" b="1" cap="all" dirty="0" smtClean="0"/>
              <a:t>DEFINICIÓN DEL PROBLEMA</a:t>
            </a:r>
            <a:endParaRPr lang="es-ES" sz="2800" dirty="0"/>
          </a:p>
        </p:txBody>
      </p:sp>
      <p:sp>
        <p:nvSpPr>
          <p:cNvPr id="3" name="2 Marcador de contenido"/>
          <p:cNvSpPr>
            <a:spLocks noGrp="1"/>
          </p:cNvSpPr>
          <p:nvPr>
            <p:ph idx="1"/>
          </p:nvPr>
        </p:nvSpPr>
        <p:spPr/>
        <p:txBody>
          <a:bodyPr>
            <a:normAutofit fontScale="92500" lnSpcReduction="10000"/>
          </a:bodyPr>
          <a:lstStyle/>
          <a:p>
            <a:pPr algn="just"/>
            <a:r>
              <a:rPr lang="es-EC" sz="2600" dirty="0"/>
              <a:t>La empresa “INDUSTRIAS UNIDAS” es la encargada de la instalación de la central hidroeléctrica Borja para lo cual es necesaria la implementación de un sistema de control automático que regule la cantidad de agua que ingresa a la turbina que posteriormente hará girar el rodete generando la potencia requerida, por este motivo se formula como estrategia el desarrollar el proyecto “DISEÑO Y CONSTRUCCIÓN DE UN BANCO PARA EL CONTROL AUTOMATICO DE VELOCIDAD  PARA UN GRUPO DE 4 PLANTAS HIDROELÉCTRICAS TIPO FRANCIS DE 200 KW CADA UNA PERTENECIENTES AL PROYECTO HIDROELÉCTRICO BORJA”, el cual va a ser de mucha utilidad para los intereses de la empresa.</a:t>
            </a:r>
            <a:endParaRPr lang="es-ES" sz="2600" b="1" dirty="0"/>
          </a:p>
          <a:p>
            <a:endParaRPr lang="es-ES" dirty="0"/>
          </a:p>
        </p:txBody>
      </p:sp>
    </p:spTree>
    <p:extLst>
      <p:ext uri="{BB962C8B-B14F-4D97-AF65-F5344CB8AC3E}">
        <p14:creationId xmlns="" xmlns:p14="http://schemas.microsoft.com/office/powerpoint/2010/main" val="23313999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2 Marcador de contenido"/>
              <p:cNvSpPr>
                <a:spLocks noGrp="1"/>
              </p:cNvSpPr>
              <p:nvPr>
                <p:ph idx="1"/>
              </p:nvPr>
            </p:nvSpPr>
            <p:spPr/>
            <p:txBody>
              <a:bodyPr>
                <a:normAutofit fontScale="70000" lnSpcReduction="20000"/>
              </a:bodyPr>
              <a:lstStyle/>
              <a:p>
                <a:r>
                  <a:rPr lang="es-EC" b="1" dirty="0"/>
                  <a:t>CÁLCULO DE LA FUERZA DE IMPACTO DE CHORRO</a:t>
                </a:r>
                <a:r>
                  <a:rPr lang="es-EC" dirty="0"/>
                  <a:t> </a:t>
                </a:r>
                <a:endParaRPr lang="es-ES" b="1" dirty="0"/>
              </a:p>
              <a:p>
                <a:pPr marL="0" indent="0">
                  <a:buNone/>
                </a:pPr>
                <a:r>
                  <a:rPr lang="es-EC" dirty="0"/>
                  <a:t> </a:t>
                </a:r>
                <a:endParaRPr lang="es-ES" b="1" dirty="0"/>
              </a:p>
              <a:p>
                <a:pPr marL="0" indent="0" algn="ctr">
                  <a:buNone/>
                </a:pPr>
                <a14:m>
                  <m:oMath xmlns:m="http://schemas.openxmlformats.org/officeDocument/2006/math">
                    <m:r>
                      <a:rPr lang="es-EC" b="1" i="1"/>
                      <m:t>𝑭𝒒</m:t>
                    </m:r>
                    <m:r>
                      <a:rPr lang="es-EC" b="1" i="1"/>
                      <m:t>=</m:t>
                    </m:r>
                    <m:r>
                      <a:rPr lang="es-EC" b="1" i="1"/>
                      <m:t>𝟐</m:t>
                    </m:r>
                    <m:f>
                      <m:fPr>
                        <m:ctrlPr>
                          <a:rPr lang="es-ES" i="1"/>
                        </m:ctrlPr>
                      </m:fPr>
                      <m:num>
                        <m:r>
                          <a:rPr lang="es-EC" b="1" i="1"/>
                          <m:t>𝜸</m:t>
                        </m:r>
                        <m:r>
                          <a:rPr lang="es-EC" b="1" i="1"/>
                          <m:t>𝑸</m:t>
                        </m:r>
                      </m:num>
                      <m:den>
                        <m:r>
                          <a:rPr lang="es-EC" b="1" i="1"/>
                          <m:t>𝒈</m:t>
                        </m:r>
                      </m:den>
                    </m:f>
                    <m:rad>
                      <m:radPr>
                        <m:degHide m:val="on"/>
                        <m:ctrlPr>
                          <a:rPr lang="es-ES" i="1"/>
                        </m:ctrlPr>
                      </m:radPr>
                      <m:deg/>
                      <m:e>
                        <m:sSup>
                          <m:sSupPr>
                            <m:ctrlPr>
                              <a:rPr lang="es-ES" i="1"/>
                            </m:ctrlPr>
                          </m:sSupPr>
                          <m:e>
                            <m:d>
                              <m:dPr>
                                <m:ctrlPr>
                                  <a:rPr lang="es-ES" i="1"/>
                                </m:ctrlPr>
                              </m:dPr>
                              <m:e>
                                <m:f>
                                  <m:fPr>
                                    <m:ctrlPr>
                                      <a:rPr lang="es-ES" i="1"/>
                                    </m:ctrlPr>
                                  </m:fPr>
                                  <m:num>
                                    <m:r>
                                      <a:rPr lang="es-EC" b="1" i="1"/>
                                      <m:t>𝑸</m:t>
                                    </m:r>
                                  </m:num>
                                  <m:den>
                                    <m:r>
                                      <a:rPr lang="es-EC" b="1" i="1"/>
                                      <m:t>𝑨</m:t>
                                    </m:r>
                                  </m:den>
                                </m:f>
                              </m:e>
                            </m:d>
                          </m:e>
                          <m:sup>
                            <m:r>
                              <a:rPr lang="es-EC" b="1" i="1"/>
                              <m:t>𝟐</m:t>
                            </m:r>
                          </m:sup>
                        </m:sSup>
                        <m:r>
                          <a:rPr lang="es-EC" b="1" i="1"/>
                          <m:t>−</m:t>
                        </m:r>
                        <m:r>
                          <a:rPr lang="es-EC" b="1" i="1"/>
                          <m:t>𝟐</m:t>
                        </m:r>
                        <m:r>
                          <a:rPr lang="es-EC" b="1" i="1"/>
                          <m:t>𝒈𝒉</m:t>
                        </m:r>
                      </m:e>
                    </m:rad>
                  </m:oMath>
                </a14:m>
                <a:r>
                  <a:rPr lang="es-EC" dirty="0"/>
                  <a:t> </a:t>
                </a:r>
                <a:endParaRPr lang="es-EC" dirty="0" smtClean="0"/>
              </a:p>
              <a:p>
                <a:pPr marL="0" indent="0" algn="ctr">
                  <a:buNone/>
                </a:pPr>
                <a:endParaRPr lang="es-ES" b="1" dirty="0"/>
              </a:p>
              <a:p>
                <a:pPr marL="0" indent="0">
                  <a:buNone/>
                </a:pPr>
                <a:r>
                  <a:rPr lang="es-EC" dirty="0"/>
                  <a:t>Dónde:</a:t>
                </a:r>
                <a:endParaRPr lang="es-ES" b="1" dirty="0"/>
              </a:p>
              <a:p>
                <a:pPr marL="0" indent="0">
                  <a:buNone/>
                </a:pPr>
                <a:r>
                  <a:rPr lang="es-EC" dirty="0"/>
                  <a:t/>
                </a:r>
                <a:r>
                  <a:rPr lang="es-EC" dirty="0" err="1"/>
                  <a:t>Fq</a:t>
                </a:r>
                <a:r>
                  <a:rPr lang="es-EC" dirty="0"/>
                  <a:t>= Fuerza de impacto de chorro	[N]</a:t>
                </a:r>
                <a:endParaRPr lang="es-ES" b="1" dirty="0"/>
              </a:p>
              <a:p>
                <a:pPr marL="0" indent="0">
                  <a:buNone/>
                </a:pPr>
                <a:r>
                  <a:rPr lang="es-EC" dirty="0"/>
                  <a:t>	γ=Peso específico del agua		[</a:t>
                </a:r>
                <a14:m>
                  <m:oMath xmlns:m="http://schemas.openxmlformats.org/officeDocument/2006/math">
                    <m:r>
                      <a:rPr lang="es-EC" b="1" i="1"/>
                      <m:t>𝟗𝟖𝟎𝟎</m:t>
                    </m:r>
                    <m:r>
                      <a:rPr lang="es-EC" b="1" i="1"/>
                      <m:t> </m:t>
                    </m:r>
                    <m:f>
                      <m:fPr>
                        <m:ctrlPr>
                          <a:rPr lang="es-ES" i="1"/>
                        </m:ctrlPr>
                      </m:fPr>
                      <m:num>
                        <m:r>
                          <a:rPr lang="es-EC" b="1" i="1"/>
                          <m:t>𝑵</m:t>
                        </m:r>
                      </m:num>
                      <m:den>
                        <m:sSup>
                          <m:sSupPr>
                            <m:ctrlPr>
                              <a:rPr lang="es-ES" i="1"/>
                            </m:ctrlPr>
                          </m:sSupPr>
                          <m:e>
                            <m:r>
                              <a:rPr lang="es-EC" b="1" i="1"/>
                              <m:t>𝒄𝒎</m:t>
                            </m:r>
                          </m:e>
                          <m:sup>
                            <m:r>
                              <a:rPr lang="es-EC" b="1" i="1"/>
                              <m:t>𝟑</m:t>
                            </m:r>
                          </m:sup>
                        </m:sSup>
                      </m:den>
                    </m:f>
                  </m:oMath>
                </a14:m>
                <a:r>
                  <a:rPr lang="es-EC" dirty="0"/>
                  <a:t>]</a:t>
                </a:r>
                <a:endParaRPr lang="es-ES" b="1" dirty="0"/>
              </a:p>
              <a:p>
                <a:pPr marL="0" indent="0">
                  <a:buNone/>
                </a:pPr>
                <a:r>
                  <a:rPr lang="es-EC" dirty="0"/>
                  <a:t>	Q=Caudal de diseño			[</a:t>
                </a:r>
                <a14:m>
                  <m:oMath xmlns:m="http://schemas.openxmlformats.org/officeDocument/2006/math">
                    <m:r>
                      <a:rPr lang="es-EC" b="1" i="1"/>
                      <m:t>𝟓</m:t>
                    </m:r>
                    <m:r>
                      <a:rPr lang="es-EC" b="1" i="1"/>
                      <m:t>.</m:t>
                    </m:r>
                    <m:r>
                      <a:rPr lang="es-EC" b="1" i="1"/>
                      <m:t>𝟐</m:t>
                    </m:r>
                    <m:r>
                      <a:rPr lang="es-EC" b="1" i="1"/>
                      <m:t> </m:t>
                    </m:r>
                    <m:f>
                      <m:fPr>
                        <m:ctrlPr>
                          <a:rPr lang="es-ES" i="1"/>
                        </m:ctrlPr>
                      </m:fPr>
                      <m:num>
                        <m:sSup>
                          <m:sSupPr>
                            <m:ctrlPr>
                              <a:rPr lang="es-ES" i="1"/>
                            </m:ctrlPr>
                          </m:sSupPr>
                          <m:e>
                            <m:r>
                              <a:rPr lang="es-EC" b="1" i="1"/>
                              <m:t>𝒎</m:t>
                            </m:r>
                          </m:e>
                          <m:sup>
                            <m:r>
                              <a:rPr lang="es-EC" b="1" i="1"/>
                              <m:t>𝟑</m:t>
                            </m:r>
                          </m:sup>
                        </m:sSup>
                      </m:num>
                      <m:den>
                        <m:r>
                          <a:rPr lang="es-EC" b="1" i="1"/>
                          <m:t>𝒔</m:t>
                        </m:r>
                      </m:den>
                    </m:f>
                  </m:oMath>
                </a14:m>
                <a:r>
                  <a:rPr lang="es-EC" dirty="0"/>
                  <a:t>]</a:t>
                </a:r>
                <a:endParaRPr lang="es-ES" b="1" dirty="0"/>
              </a:p>
              <a:p>
                <a:pPr marL="0" indent="0">
                  <a:buNone/>
                </a:pPr>
                <a:r>
                  <a:rPr lang="es-EC" dirty="0"/>
                  <a:t>	A= Área de chorro			</a:t>
                </a:r>
                <a:r>
                  <a:rPr lang="es-EC" dirty="0" smtClean="0"/>
                  <a:t>[</a:t>
                </a:r>
                <a:r>
                  <a:rPr lang="es-EC" dirty="0"/>
                  <a:t>0.71 m]</a:t>
                </a:r>
                <a:endParaRPr lang="es-ES" b="1" dirty="0"/>
              </a:p>
              <a:p>
                <a:pPr marL="0" indent="0">
                  <a:buNone/>
                </a:pPr>
                <a:r>
                  <a:rPr lang="es-EC" dirty="0"/>
                  <a:t> </a:t>
                </a:r>
                <a:endParaRPr lang="es-ES" b="1" dirty="0"/>
              </a:p>
              <a:p>
                <a:pPr marL="0" indent="0">
                  <a:buNone/>
                </a:pPr>
                <a14:m>
                  <m:oMathPara xmlns:m="http://schemas.openxmlformats.org/officeDocument/2006/math">
                    <m:oMathParaPr>
                      <m:jc m:val="centerGroup"/>
                    </m:oMathParaPr>
                    <m:oMath xmlns:m="http://schemas.openxmlformats.org/officeDocument/2006/math">
                      <m:r>
                        <a:rPr lang="es-EC" b="1" i="1"/>
                        <m:t>𝑭𝒒</m:t>
                      </m:r>
                      <m:r>
                        <a:rPr lang="es-EC" b="1" i="1"/>
                        <m:t>=</m:t>
                      </m:r>
                      <m:r>
                        <a:rPr lang="es-EC" b="1" i="1"/>
                        <m:t>𝟑𝟑</m:t>
                      </m:r>
                      <m:r>
                        <a:rPr lang="es-EC" b="1" i="1"/>
                        <m:t>  </m:t>
                      </m:r>
                      <m:r>
                        <a:rPr lang="es-EC" b="1" i="1"/>
                        <m:t>𝑲𝑵</m:t>
                      </m:r>
                    </m:oMath>
                  </m:oMathPara>
                </a14:m>
                <a:endParaRPr lang="es-ES" b="1" dirty="0"/>
              </a:p>
              <a:p>
                <a:endParaRPr lang="es-ES"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889" t="-2156"/>
                </a:stretch>
              </a:blipFill>
            </p:spPr>
            <p:txBody>
              <a:bodyPr/>
              <a:lstStyle/>
              <a:p>
                <a:r>
                  <a:rPr lang="es-ES">
                    <a:noFill/>
                  </a:rPr>
                  <a:t> </a:t>
                </a:r>
              </a:p>
            </p:txBody>
          </p:sp>
        </mc:Fallback>
      </mc:AlternateContent>
      <p:sp>
        <p:nvSpPr>
          <p:cNvPr id="4" name="1 Título"/>
          <p:cNvSpPr>
            <a:spLocks noGrp="1"/>
          </p:cNvSpPr>
          <p:nvPr>
            <p:ph type="title"/>
          </p:nvPr>
        </p:nvSpPr>
        <p:spPr/>
        <p:txBody>
          <a:bodyPr>
            <a:noAutofit/>
          </a:bodyPr>
          <a:lstStyle/>
          <a:p>
            <a:r>
              <a:rPr lang="es-EC" sz="2800" b="1" dirty="0" smtClean="0"/>
              <a:t>CÁLCULO </a:t>
            </a:r>
            <a:r>
              <a:rPr lang="es-EC" sz="2800" b="1" dirty="0"/>
              <a:t>DE LA FUERZA DE EMPUJE DEL PISTÓN</a:t>
            </a:r>
            <a:endParaRPr lang="es-ES" sz="2800" dirty="0"/>
          </a:p>
        </p:txBody>
      </p:sp>
    </p:spTree>
    <p:extLst>
      <p:ext uri="{BB962C8B-B14F-4D97-AF65-F5344CB8AC3E}">
        <p14:creationId xmlns="" xmlns:p14="http://schemas.microsoft.com/office/powerpoint/2010/main" val="30768612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2 Marcador de contenido"/>
              <p:cNvSpPr>
                <a:spLocks noGrp="1"/>
              </p:cNvSpPr>
              <p:nvPr>
                <p:ph idx="1"/>
              </p:nvPr>
            </p:nvSpPr>
            <p:spPr/>
            <p:txBody>
              <a:bodyPr>
                <a:normAutofit fontScale="70000" lnSpcReduction="20000"/>
              </a:bodyPr>
              <a:lstStyle/>
              <a:p>
                <a:r>
                  <a:rPr lang="es-EC" b="1" cap="all" dirty="0" smtClean="0"/>
                  <a:t>CÁLCULO </a:t>
                </a:r>
                <a:r>
                  <a:rPr lang="es-EC" b="1" cap="all" dirty="0"/>
                  <a:t>DE LA FUERZA TOTAL </a:t>
                </a:r>
                <a:r>
                  <a:rPr lang="es-EC" b="1" cap="all" dirty="0" smtClean="0"/>
                  <a:t>NECESARIA:</a:t>
                </a:r>
                <a:r>
                  <a:rPr lang="es-ES" b="1" cap="all" dirty="0" smtClean="0"/>
                  <a:t/>
                </a:r>
                <a:r>
                  <a:rPr lang="es-EC" dirty="0" smtClean="0"/>
                  <a:t>La </a:t>
                </a:r>
                <a:r>
                  <a:rPr lang="es-EC" dirty="0"/>
                  <a:t>fuerza total será el resultado de la suma del peso y la fuerza del impacto de chorro:</a:t>
                </a:r>
                <a:endParaRPr lang="es-ES" b="1" dirty="0"/>
              </a:p>
              <a:p>
                <a:pPr marL="0" indent="0">
                  <a:buNone/>
                </a:pPr>
                <a:endParaRPr lang="es-ES" b="1" dirty="0"/>
              </a:p>
              <a:p>
                <a:pPr marL="0" indent="0" algn="ctr">
                  <a:buNone/>
                </a:pPr>
                <a14:m>
                  <m:oMath xmlns:m="http://schemas.openxmlformats.org/officeDocument/2006/math">
                    <m:r>
                      <a:rPr lang="es-EC" b="1" i="1"/>
                      <m:t>𝑭</m:t>
                    </m:r>
                    <m:r>
                      <a:rPr lang="es-EC" b="1" i="1"/>
                      <m:t>=</m:t>
                    </m:r>
                    <m:r>
                      <a:rPr lang="es-EC" b="1" i="1"/>
                      <m:t>𝑭𝒗</m:t>
                    </m:r>
                    <m:r>
                      <a:rPr lang="es-EC" b="1" i="1"/>
                      <m:t>+</m:t>
                    </m:r>
                    <m:r>
                      <a:rPr lang="es-EC" b="1" i="1"/>
                      <m:t>𝑭𝒒</m:t>
                    </m:r>
                  </m:oMath>
                </a14:m>
                <a:r>
                  <a:rPr lang="es-EC" dirty="0"/>
                  <a:t> </a:t>
                </a:r>
                <a:endParaRPr lang="es-ES" b="1" dirty="0"/>
              </a:p>
              <a:p>
                <a:pPr marL="0" indent="0">
                  <a:buNone/>
                </a:pPr>
                <a:r>
                  <a:rPr lang="es-EC" dirty="0"/>
                  <a:t>Dónde</a:t>
                </a:r>
                <a:r>
                  <a:rPr lang="es-EC" dirty="0" smtClean="0"/>
                  <a:t>:</a:t>
                </a:r>
              </a:p>
              <a:p>
                <a:pPr marL="0" indent="0">
                  <a:buNone/>
                </a:pPr>
                <a:endParaRPr lang="es-ES" b="1" dirty="0"/>
              </a:p>
              <a:p>
                <a:pPr marL="0" indent="0">
                  <a:buNone/>
                </a:pPr>
                <a:r>
                  <a:rPr lang="es-EC" dirty="0" smtClean="0"/>
                  <a:t>	F=Fuerza </a:t>
                </a:r>
                <a:r>
                  <a:rPr lang="es-EC" dirty="0"/>
                  <a:t>necesaria [KN]</a:t>
                </a:r>
                <a:endParaRPr lang="es-ES" b="1" dirty="0"/>
              </a:p>
              <a:p>
                <a:pPr marL="0" indent="0">
                  <a:buNone/>
                </a:pPr>
                <a:r>
                  <a:rPr lang="es-EC" dirty="0" smtClean="0"/>
                  <a:t/>
                </a:r>
                <a:r>
                  <a:rPr lang="es-EC" dirty="0" err="1" smtClean="0"/>
                  <a:t>Fv</a:t>
                </a:r>
                <a:r>
                  <a:rPr lang="es-EC" dirty="0" smtClean="0"/>
                  <a:t>=Fuerza </a:t>
                </a:r>
                <a:r>
                  <a:rPr lang="es-EC" dirty="0"/>
                  <a:t>mínima necesaria para vencer el peso del </a:t>
                </a:r>
                <a:r>
                  <a:rPr lang="es-EC" dirty="0" smtClean="0"/>
                  <a:t>		anillo </a:t>
                </a:r>
                <a:r>
                  <a:rPr lang="es-EC" dirty="0"/>
                  <a:t>[KN]</a:t>
                </a:r>
                <a:endParaRPr lang="es-ES" b="1" dirty="0"/>
              </a:p>
              <a:p>
                <a:pPr marL="0" indent="0">
                  <a:buNone/>
                </a:pPr>
                <a:r>
                  <a:rPr lang="es-EC" dirty="0"/>
                  <a:t/>
                </a:r>
                <a:r>
                  <a:rPr lang="es-EC" dirty="0" err="1"/>
                  <a:t>Fq</a:t>
                </a:r>
                <a:r>
                  <a:rPr lang="es-EC" dirty="0"/>
                  <a:t>=Fuerza de impacto de chorro [KN]</a:t>
                </a:r>
                <a:endParaRPr lang="es-ES" b="1" dirty="0"/>
              </a:p>
              <a:p>
                <a:pPr marL="0" indent="0">
                  <a:buNone/>
                </a:pPr>
                <a:r>
                  <a:rPr lang="es-EC" dirty="0"/>
                  <a:t/>
                </a:r>
                <a:endParaRPr lang="es-ES" b="1" dirty="0"/>
              </a:p>
              <a:p>
                <a:pPr marL="0" indent="0">
                  <a:buNone/>
                </a:pPr>
                <a14:m>
                  <m:oMathPara xmlns:m="http://schemas.openxmlformats.org/officeDocument/2006/math">
                    <m:oMathParaPr>
                      <m:jc m:val="centerGroup"/>
                    </m:oMathParaPr>
                    <m:oMath xmlns:m="http://schemas.openxmlformats.org/officeDocument/2006/math">
                      <m:r>
                        <a:rPr lang="es-EC" b="1" i="1"/>
                        <m:t>𝑭</m:t>
                      </m:r>
                      <m:r>
                        <a:rPr lang="es-EC" b="1" i="1"/>
                        <m:t>=</m:t>
                      </m:r>
                      <m:r>
                        <a:rPr lang="es-EC" b="1" i="1"/>
                        <m:t>𝟑𝟔</m:t>
                      </m:r>
                      <m:r>
                        <a:rPr lang="es-EC" b="1" i="1"/>
                        <m:t> </m:t>
                      </m:r>
                      <m:r>
                        <a:rPr lang="es-EC" b="1" i="1"/>
                        <m:t>𝑲𝑵</m:t>
                      </m:r>
                    </m:oMath>
                  </m:oMathPara>
                </a14:m>
                <a:endParaRPr lang="es-ES" b="1" dirty="0"/>
              </a:p>
              <a:p>
                <a:endParaRPr lang="es-ES"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889" t="-2156"/>
                </a:stretch>
              </a:blipFill>
            </p:spPr>
            <p:txBody>
              <a:bodyPr/>
              <a:lstStyle/>
              <a:p>
                <a:r>
                  <a:rPr lang="es-ES">
                    <a:noFill/>
                  </a:rPr>
                  <a:t> </a:t>
                </a:r>
              </a:p>
            </p:txBody>
          </p:sp>
        </mc:Fallback>
      </mc:AlternateContent>
      <p:sp>
        <p:nvSpPr>
          <p:cNvPr id="4" name="1 Título"/>
          <p:cNvSpPr>
            <a:spLocks noGrp="1"/>
          </p:cNvSpPr>
          <p:nvPr>
            <p:ph type="title"/>
          </p:nvPr>
        </p:nvSpPr>
        <p:spPr/>
        <p:txBody>
          <a:bodyPr>
            <a:noAutofit/>
          </a:bodyPr>
          <a:lstStyle/>
          <a:p>
            <a:r>
              <a:rPr lang="es-EC" sz="2800" b="1" dirty="0" smtClean="0"/>
              <a:t>CÁLCULO </a:t>
            </a:r>
            <a:r>
              <a:rPr lang="es-EC" sz="2800" b="1" dirty="0"/>
              <a:t>DE LA FUERZA DE EMPUJE DEL PISTÓN</a:t>
            </a:r>
            <a:endParaRPr lang="es-ES" sz="2800" dirty="0"/>
          </a:p>
        </p:txBody>
      </p:sp>
    </p:spTree>
    <p:extLst>
      <p:ext uri="{BB962C8B-B14F-4D97-AF65-F5344CB8AC3E}">
        <p14:creationId xmlns="" xmlns:p14="http://schemas.microsoft.com/office/powerpoint/2010/main" val="18587383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a:t>DISEÑO DEL EJE PRINCIPAL</a:t>
            </a:r>
            <a:endParaRPr lang="es-ES" sz="2800" dirty="0"/>
          </a:p>
        </p:txBody>
      </p:sp>
      <mc:AlternateContent xmlns:mc="http://schemas.openxmlformats.org/markup-compatibility/2006">
        <mc:Choice xmlns="" xmlns:a14="http://schemas.microsoft.com/office/drawing/2010/main" Requires="a14">
          <p:sp>
            <p:nvSpPr>
              <p:cNvPr id="3" name="2 Marcador de contenido"/>
              <p:cNvSpPr>
                <a:spLocks noGrp="1"/>
              </p:cNvSpPr>
              <p:nvPr>
                <p:ph idx="1"/>
              </p:nvPr>
            </p:nvSpPr>
            <p:spPr/>
            <p:txBody>
              <a:bodyPr>
                <a:normAutofit fontScale="62500" lnSpcReduction="20000"/>
              </a:bodyPr>
              <a:lstStyle/>
              <a:p>
                <a14:m>
                  <m:oMath xmlns:m="http://schemas.openxmlformats.org/officeDocument/2006/math">
                    <m:r>
                      <a:rPr lang="es-EC" b="1" i="1"/>
                      <m:t>𝐑𝐚𝐲</m:t>
                    </m:r>
                    <m:r>
                      <a:rPr lang="es-EC" b="1"/>
                      <m:t>=</m:t>
                    </m:r>
                    <m:r>
                      <a:rPr lang="es-EC" b="1" i="1"/>
                      <m:t>𝟑</m:t>
                    </m:r>
                    <m:r>
                      <a:rPr lang="es-EC" b="1"/>
                      <m:t>.</m:t>
                    </m:r>
                    <m:r>
                      <a:rPr lang="es-EC" b="1" i="1"/>
                      <m:t>𝟖𝟔</m:t>
                    </m:r>
                    <m:r>
                      <a:rPr lang="es-EC" b="1"/>
                      <m:t> </m:t>
                    </m:r>
                    <m:r>
                      <a:rPr lang="es-EC" b="1" i="1"/>
                      <m:t>𝐊𝐍</m:t>
                    </m:r>
                  </m:oMath>
                </a14:m>
                <a:endParaRPr lang="es-ES" b="1" dirty="0"/>
              </a:p>
              <a:p>
                <a14:m>
                  <m:oMath xmlns:m="http://schemas.openxmlformats.org/officeDocument/2006/math">
                    <m:r>
                      <a:rPr lang="es-EC" b="1" i="1"/>
                      <m:t>𝐑𝐚𝐲</m:t>
                    </m:r>
                    <m:r>
                      <a:rPr lang="es-EC" b="1"/>
                      <m:t>=</m:t>
                    </m:r>
                    <m:r>
                      <a:rPr lang="es-EC" b="1" i="1"/>
                      <m:t>𝟏</m:t>
                    </m:r>
                    <m:r>
                      <a:rPr lang="es-EC" b="1"/>
                      <m:t>.</m:t>
                    </m:r>
                    <m:r>
                      <a:rPr lang="es-EC" b="1" i="1"/>
                      <m:t>𝟖𝟔</m:t>
                    </m:r>
                    <m:r>
                      <a:rPr lang="es-EC" b="1"/>
                      <m:t> </m:t>
                    </m:r>
                    <m:r>
                      <a:rPr lang="es-EC" b="1" i="1"/>
                      <m:t>𝐊𝐍</m:t>
                    </m:r>
                  </m:oMath>
                </a14:m>
                <a:endParaRPr lang="es-ES" b="1" dirty="0" smtClean="0"/>
              </a:p>
              <a:p>
                <a:endParaRPr lang="es-ES" b="1" dirty="0" smtClean="0"/>
              </a:p>
              <a:p>
                <a:pPr marL="0" indent="0">
                  <a:buNone/>
                </a:pPr>
                <a14:m>
                  <m:oMathPara xmlns:m="http://schemas.openxmlformats.org/officeDocument/2006/math">
                    <m:oMathParaPr>
                      <m:jc m:val="centerGroup"/>
                    </m:oMathParaPr>
                    <m:oMath xmlns:m="http://schemas.openxmlformats.org/officeDocument/2006/math">
                      <m:r>
                        <a:rPr lang="es-EC" b="1" i="1"/>
                        <m:t>𝐌𝐱</m:t>
                      </m:r>
                      <m:r>
                        <a:rPr lang="es-EC" b="1"/>
                        <m:t>=</m:t>
                      </m:r>
                      <m:r>
                        <a:rPr lang="es-EC" b="1" i="1"/>
                        <m:t>𝟖𝟎𝟎</m:t>
                      </m:r>
                      <m:r>
                        <a:rPr lang="es-EC" b="1"/>
                        <m:t> </m:t>
                      </m:r>
                      <m:r>
                        <a:rPr lang="es-EC" b="1" i="1"/>
                        <m:t>𝐍</m:t>
                      </m:r>
                      <m:r>
                        <a:rPr lang="es-EC" b="1" i="1"/>
                        <m:t>∗</m:t>
                      </m:r>
                      <m:r>
                        <a:rPr lang="es-EC" b="1" i="1"/>
                        <m:t>𝐦</m:t>
                      </m:r>
                    </m:oMath>
                  </m:oMathPara>
                </a14:m>
                <a:endParaRPr lang="es-ES" b="1" dirty="0" smtClean="0"/>
              </a:p>
              <a:p>
                <a:pPr marL="0" indent="0">
                  <a:buNone/>
                </a:pPr>
                <a:endParaRPr lang="es-ES" b="1" dirty="0"/>
              </a:p>
              <a:p>
                <a:pPr marL="0" indent="0">
                  <a:buNone/>
                </a:pPr>
                <a:r>
                  <a:rPr lang="es-EC" dirty="0"/>
                  <a:t>En el eje X-Z tenemos la misma predisposición de fuerzas que en el eje X-Y, por lo tanto el momento máximo será</a:t>
                </a:r>
                <a:r>
                  <a:rPr lang="es-EC" dirty="0" smtClean="0"/>
                  <a:t>:</a:t>
                </a:r>
              </a:p>
              <a:p>
                <a:pPr marL="0" indent="0">
                  <a:buNone/>
                </a:pPr>
                <a:endParaRPr lang="es-ES" b="1" dirty="0"/>
              </a:p>
              <a:p>
                <a:pPr marL="0" indent="0">
                  <a:buNone/>
                </a:pPr>
                <a14:m>
                  <m:oMathPara xmlns:m="http://schemas.openxmlformats.org/officeDocument/2006/math">
                    <m:oMathParaPr>
                      <m:jc m:val="centerGroup"/>
                    </m:oMathParaPr>
                    <m:oMath xmlns:m="http://schemas.openxmlformats.org/officeDocument/2006/math">
                      <m:r>
                        <a:rPr lang="es-EC" b="1" i="1"/>
                        <m:t>𝐌𝐯</m:t>
                      </m:r>
                      <m:r>
                        <a:rPr lang="es-EC" b="1"/>
                        <m:t>=</m:t>
                      </m:r>
                      <m:rad>
                        <m:radPr>
                          <m:degHide m:val="on"/>
                          <m:ctrlPr>
                            <a:rPr lang="es-ES" i="1"/>
                          </m:ctrlPr>
                        </m:radPr>
                        <m:deg/>
                        <m:e>
                          <m:sSup>
                            <m:sSupPr>
                              <m:ctrlPr>
                                <a:rPr lang="es-ES" i="1"/>
                              </m:ctrlPr>
                            </m:sSupPr>
                            <m:e>
                              <m:r>
                                <a:rPr lang="es-EC" b="1" i="1"/>
                                <m:t>𝐌𝐱</m:t>
                              </m:r>
                            </m:e>
                            <m:sup>
                              <m:r>
                                <a:rPr lang="es-EC" b="1" i="1"/>
                                <m:t>𝟐</m:t>
                              </m:r>
                            </m:sup>
                          </m:sSup>
                          <m:r>
                            <a:rPr lang="es-EC" b="1"/>
                            <m:t>+</m:t>
                          </m:r>
                          <m:sSup>
                            <m:sSupPr>
                              <m:ctrlPr>
                                <a:rPr lang="es-ES" i="1"/>
                              </m:ctrlPr>
                            </m:sSupPr>
                            <m:e>
                              <m:r>
                                <a:rPr lang="es-EC" b="1" i="1"/>
                                <m:t>𝐌𝐱</m:t>
                              </m:r>
                            </m:e>
                            <m:sup>
                              <m:r>
                                <a:rPr lang="es-EC" b="1" i="1"/>
                                <m:t>𝟐</m:t>
                              </m:r>
                            </m:sup>
                          </m:sSup>
                        </m:e>
                      </m:rad>
                    </m:oMath>
                  </m:oMathPara>
                </a14:m>
                <a:endParaRPr lang="es-ES" b="1" dirty="0"/>
              </a:p>
              <a:p>
                <a:pPr marL="0" indent="0">
                  <a:buNone/>
                </a:pPr>
                <a14:m>
                  <m:oMathPara xmlns:m="http://schemas.openxmlformats.org/officeDocument/2006/math">
                    <m:oMathParaPr>
                      <m:jc m:val="centerGroup"/>
                    </m:oMathParaPr>
                    <m:oMath xmlns:m="http://schemas.openxmlformats.org/officeDocument/2006/math">
                      <m:r>
                        <a:rPr lang="es-EC" b="1" i="1"/>
                        <m:t>𝐌𝐯</m:t>
                      </m:r>
                      <m:r>
                        <a:rPr lang="es-EC" b="1"/>
                        <m:t>=</m:t>
                      </m:r>
                      <m:r>
                        <a:rPr lang="es-EC" b="1" i="1"/>
                        <m:t>𝟏</m:t>
                      </m:r>
                      <m:r>
                        <a:rPr lang="es-EC" b="1"/>
                        <m:t>.</m:t>
                      </m:r>
                      <m:r>
                        <a:rPr lang="es-EC" b="1" i="1"/>
                        <m:t>𝟏𝟑</m:t>
                      </m:r>
                      <m:r>
                        <a:rPr lang="es-EC" b="1"/>
                        <m:t> </m:t>
                      </m:r>
                      <m:r>
                        <a:rPr lang="es-EC" b="1" i="1"/>
                        <m:t>𝐊𝐍</m:t>
                      </m:r>
                    </m:oMath>
                  </m:oMathPara>
                </a14:m>
                <a:endParaRPr lang="es-ES" b="1" dirty="0" smtClean="0"/>
              </a:p>
              <a:p>
                <a:pPr marL="0" indent="0">
                  <a:buNone/>
                </a:pPr>
                <a:endParaRPr lang="es-ES" b="1" dirty="0" smtClean="0"/>
              </a:p>
              <a:p>
                <a:r>
                  <a:rPr lang="es-EC" dirty="0"/>
                  <a:t>El torque que es producto de la interacción del volante con el eje será</a:t>
                </a:r>
                <a:r>
                  <a:rPr lang="es-EC" dirty="0" smtClean="0"/>
                  <a:t>:</a:t>
                </a:r>
                <a:r>
                  <a:rPr lang="es-EC" dirty="0"/>
                  <a:t> </a:t>
                </a:r>
                <a:endParaRPr lang="es-ES" b="1" dirty="0"/>
              </a:p>
              <a:p>
                <a:pPr marL="0" indent="0">
                  <a:buNone/>
                </a:pPr>
                <a14:m>
                  <m:oMathPara xmlns:m="http://schemas.openxmlformats.org/officeDocument/2006/math">
                    <m:oMathParaPr>
                      <m:jc m:val="centerGroup"/>
                    </m:oMathParaPr>
                    <m:oMath xmlns:m="http://schemas.openxmlformats.org/officeDocument/2006/math">
                      <m:r>
                        <a:rPr lang="es-EC" b="1" i="1"/>
                        <m:t>𝐓𝐚</m:t>
                      </m:r>
                      <m:r>
                        <a:rPr lang="es-EC" b="1"/>
                        <m:t>=</m:t>
                      </m:r>
                      <m:r>
                        <a:rPr lang="es-EC" b="1" i="1"/>
                        <m:t>𝟖𝟔𝟎</m:t>
                      </m:r>
                      <m:r>
                        <a:rPr lang="es-EC" b="1"/>
                        <m:t> </m:t>
                      </m:r>
                      <m:r>
                        <a:rPr lang="es-EC" b="1" i="1"/>
                        <m:t>𝐍</m:t>
                      </m:r>
                      <m:r>
                        <a:rPr lang="es-EC" b="1" i="1"/>
                        <m:t>∗</m:t>
                      </m:r>
                      <m:r>
                        <a:rPr lang="es-EC" b="1" i="1"/>
                        <m:t>𝐦</m:t>
                      </m:r>
                    </m:oMath>
                  </m:oMathPara>
                </a14:m>
                <a:endParaRPr lang="es-ES" b="1" dirty="0"/>
              </a:p>
              <a:p>
                <a:endParaRPr lang="es-ES" b="1" dirty="0"/>
              </a:p>
              <a:p>
                <a:endParaRPr lang="es-ES"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741" t="-404"/>
                </a:stretch>
              </a:blipFill>
            </p:spPr>
            <p:txBody>
              <a:bodyPr/>
              <a:lstStyle/>
              <a:p>
                <a:r>
                  <a:rPr lang="es-ES">
                    <a:noFill/>
                  </a:rPr>
                  <a:t> </a:t>
                </a:r>
              </a:p>
            </p:txBody>
          </p:sp>
        </mc:Fallback>
      </mc:AlternateContent>
      <p:pic>
        <p:nvPicPr>
          <p:cNvPr id="5" name="4 Imagen"/>
          <p:cNvPicPr/>
          <p:nvPr/>
        </p:nvPicPr>
        <p:blipFill>
          <a:blip r:embed="rId3"/>
          <a:srcRect l="1742" r="11580" b="21305"/>
          <a:stretch>
            <a:fillRect/>
          </a:stretch>
        </p:blipFill>
        <p:spPr bwMode="auto">
          <a:xfrm>
            <a:off x="4427984" y="1639341"/>
            <a:ext cx="4248472" cy="860289"/>
          </a:xfrm>
          <a:prstGeom prst="rect">
            <a:avLst/>
          </a:prstGeom>
          <a:noFill/>
          <a:ln w="9525">
            <a:noFill/>
            <a:miter lim="800000"/>
            <a:headEnd/>
            <a:tailEnd/>
          </a:ln>
        </p:spPr>
      </p:pic>
    </p:spTree>
    <p:extLst>
      <p:ext uri="{BB962C8B-B14F-4D97-AF65-F5344CB8AC3E}">
        <p14:creationId xmlns="" xmlns:p14="http://schemas.microsoft.com/office/powerpoint/2010/main" val="583194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55000" lnSpcReduction="20000"/>
          </a:bodyPr>
          <a:lstStyle/>
          <a:p>
            <a:r>
              <a:rPr lang="es-EC" dirty="0"/>
              <a:t>Para el cálculo del diámetro se utilizó los parámetros de la teoría de Distorsión de Von </a:t>
            </a:r>
            <a:r>
              <a:rPr lang="es-EC" dirty="0" err="1"/>
              <a:t>Misses</a:t>
            </a:r>
            <a:r>
              <a:rPr lang="es-EC" dirty="0"/>
              <a:t> y para un análisis de vida </a:t>
            </a:r>
            <a:r>
              <a:rPr lang="es-EC" dirty="0" smtClean="0"/>
              <a:t>infinita, con </a:t>
            </a:r>
            <a:r>
              <a:rPr lang="es-EC" dirty="0"/>
              <a:t>lo cual se obtuvo la siguiente ecuación la cual está en función de la resistencia ultima del material a utilizar:</a:t>
            </a:r>
            <a:endParaRPr lang="es-ES" b="1" dirty="0"/>
          </a:p>
          <a:p>
            <a:pPr marL="0" indent="0">
              <a:buNone/>
            </a:pPr>
            <a:r>
              <a:rPr lang="es-EC" dirty="0"/>
              <a:t> </a:t>
            </a:r>
            <a:endParaRPr lang="es-ES" b="1" dirty="0"/>
          </a:p>
          <a:p>
            <a:endParaRPr lang="es-EC" dirty="0" smtClean="0"/>
          </a:p>
          <a:p>
            <a:endParaRPr lang="es-EC" dirty="0"/>
          </a:p>
          <a:p>
            <a:r>
              <a:rPr lang="es-EC" dirty="0" smtClean="0"/>
              <a:t>Dónde:</a:t>
            </a:r>
            <a:endParaRPr lang="es-ES" b="1" dirty="0"/>
          </a:p>
          <a:p>
            <a:pPr marL="0" indent="0">
              <a:buNone/>
            </a:pPr>
            <a:r>
              <a:rPr lang="es-EC" dirty="0" smtClean="0"/>
              <a:t>	FS</a:t>
            </a:r>
            <a:r>
              <a:rPr lang="es-EC" dirty="0"/>
              <a:t>: Factor de seguridad				</a:t>
            </a:r>
            <a:r>
              <a:rPr lang="es-EC" dirty="0" smtClean="0"/>
              <a:t>[</a:t>
            </a:r>
            <a:r>
              <a:rPr lang="es-EC" dirty="0"/>
              <a:t>2]</a:t>
            </a:r>
            <a:endParaRPr lang="es-ES" b="1" dirty="0"/>
          </a:p>
          <a:p>
            <a:pPr marL="0" indent="0">
              <a:buNone/>
            </a:pPr>
            <a:r>
              <a:rPr lang="es-EC" dirty="0" smtClean="0"/>
              <a:t>	Mn</a:t>
            </a:r>
            <a:r>
              <a:rPr lang="es-EC" dirty="0"/>
              <a:t>: Momento flector máximo			</a:t>
            </a:r>
            <a:r>
              <a:rPr lang="es-EC" dirty="0" smtClean="0"/>
              <a:t>[</a:t>
            </a:r>
            <a:r>
              <a:rPr lang="es-EC" dirty="0"/>
              <a:t>1.13 KN]</a:t>
            </a:r>
            <a:endParaRPr lang="es-ES" b="1" dirty="0"/>
          </a:p>
          <a:p>
            <a:pPr marL="0" indent="0">
              <a:buNone/>
            </a:pPr>
            <a:r>
              <a:rPr lang="es-EC" dirty="0" smtClean="0"/>
              <a:t>	</a:t>
            </a:r>
            <a:r>
              <a:rPr lang="es-EC" dirty="0" err="1" smtClean="0"/>
              <a:t>Fc</a:t>
            </a:r>
            <a:r>
              <a:rPr lang="es-EC" dirty="0"/>
              <a:t>: Fuerza total necesaria (esfuerzo de compresión)	[36 KN]</a:t>
            </a:r>
            <a:endParaRPr lang="es-ES" b="1" dirty="0"/>
          </a:p>
          <a:p>
            <a:pPr marL="0" indent="0">
              <a:buNone/>
            </a:pPr>
            <a:r>
              <a:rPr lang="es-EC" dirty="0" smtClean="0"/>
              <a:t>	l</a:t>
            </a:r>
            <a:r>
              <a:rPr lang="es-EC" dirty="0"/>
              <a:t>: Longitud del eje (esfuerzo de compresión)		[0,86 m]</a:t>
            </a:r>
            <a:endParaRPr lang="es-ES" b="1" dirty="0"/>
          </a:p>
          <a:p>
            <a:pPr marL="0" indent="0">
              <a:buNone/>
            </a:pPr>
            <a:r>
              <a:rPr lang="es-EC" dirty="0" smtClean="0"/>
              <a:t>	Su</a:t>
            </a:r>
            <a:r>
              <a:rPr lang="es-EC" dirty="0"/>
              <a:t>: Resistencia a la ruptura del material		[</a:t>
            </a:r>
            <a:r>
              <a:rPr lang="es-EC" dirty="0" err="1"/>
              <a:t>Pa</a:t>
            </a:r>
            <a:r>
              <a:rPr lang="es-EC" dirty="0"/>
              <a:t>]</a:t>
            </a:r>
            <a:endParaRPr lang="es-ES" b="1" dirty="0"/>
          </a:p>
          <a:p>
            <a:pPr marL="0" indent="0">
              <a:buNone/>
            </a:pPr>
            <a:r>
              <a:rPr lang="es-EC" dirty="0" smtClean="0"/>
              <a:t>	</a:t>
            </a:r>
            <a:r>
              <a:rPr lang="es-EC" dirty="0" err="1" smtClean="0"/>
              <a:t>kfb</a:t>
            </a:r>
            <a:r>
              <a:rPr lang="es-EC" dirty="0"/>
              <a:t>: Constante de concentradores de esfuerzo </a:t>
            </a:r>
            <a:r>
              <a:rPr lang="es-EC" dirty="0" smtClean="0"/>
              <a:t>flexión</a:t>
            </a:r>
          </a:p>
          <a:p>
            <a:pPr marL="0" indent="0">
              <a:buNone/>
            </a:pPr>
            <a:r>
              <a:rPr lang="es-EC" dirty="0"/>
              <a:t>	</a:t>
            </a:r>
            <a:r>
              <a:rPr lang="es-EC" dirty="0" err="1" smtClean="0"/>
              <a:t>Ma</a:t>
            </a:r>
            <a:r>
              <a:rPr lang="es-EC" dirty="0"/>
              <a:t>: Momento flector mínimo		</a:t>
            </a:r>
            <a:r>
              <a:rPr lang="es-EC" dirty="0" smtClean="0"/>
              <a:t>	[</a:t>
            </a:r>
            <a:r>
              <a:rPr lang="es-EC" dirty="0" err="1"/>
              <a:t>Nm</a:t>
            </a:r>
            <a:r>
              <a:rPr lang="es-EC" dirty="0"/>
              <a:t>]</a:t>
            </a:r>
            <a:endParaRPr lang="es-ES" b="1" dirty="0"/>
          </a:p>
          <a:p>
            <a:pPr marL="0" indent="0">
              <a:buNone/>
            </a:pPr>
            <a:r>
              <a:rPr lang="es-EC" dirty="0" smtClean="0"/>
              <a:t>	Se</a:t>
            </a:r>
            <a:r>
              <a:rPr lang="es-EC" dirty="0"/>
              <a:t>: Resistencia vida infinita para Flexión		[</a:t>
            </a:r>
            <a:r>
              <a:rPr lang="es-EC" dirty="0" err="1"/>
              <a:t>Pa</a:t>
            </a:r>
            <a:r>
              <a:rPr lang="es-EC" dirty="0"/>
              <a:t>]</a:t>
            </a:r>
            <a:endParaRPr lang="es-ES" b="1" dirty="0"/>
          </a:p>
          <a:p>
            <a:pPr marL="0" indent="0">
              <a:buNone/>
            </a:pPr>
            <a:endParaRPr lang="es-ES" dirty="0"/>
          </a:p>
        </p:txBody>
      </p:sp>
      <p:sp>
        <p:nvSpPr>
          <p:cNvPr id="4" name="1 Título"/>
          <p:cNvSpPr>
            <a:spLocks noGrp="1"/>
          </p:cNvSpPr>
          <p:nvPr>
            <p:ph type="title"/>
          </p:nvPr>
        </p:nvSpPr>
        <p:spPr/>
        <p:txBody>
          <a:bodyPr>
            <a:normAutofit/>
          </a:bodyPr>
          <a:lstStyle/>
          <a:p>
            <a:r>
              <a:rPr lang="es-EC" sz="2800" b="1" dirty="0"/>
              <a:t>DISEÑO DEL EJE PRINCIPAL</a:t>
            </a:r>
            <a:endParaRPr lang="es-ES" sz="2800" dirty="0"/>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605811" y="2204864"/>
            <a:ext cx="4014206" cy="10347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459051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2 Marcador de contenido"/>
              <p:cNvSpPr>
                <a:spLocks noGrp="1"/>
              </p:cNvSpPr>
              <p:nvPr>
                <p:ph idx="1"/>
              </p:nvPr>
            </p:nvSpPr>
            <p:spPr/>
            <p:txBody>
              <a:bodyPr>
                <a:normAutofit fontScale="47500" lnSpcReduction="20000"/>
              </a:bodyPr>
              <a:lstStyle/>
              <a:p>
                <a:pPr marL="0" indent="0" algn="ctr">
                  <a:buNone/>
                </a:pPr>
                <a14:m>
                  <m:oMath xmlns:m="http://schemas.openxmlformats.org/officeDocument/2006/math">
                    <m:r>
                      <a:rPr lang="es-EC" b="1" i="1" smtClean="0">
                        <a:latin typeface="Cambria Math"/>
                      </a:rPr>
                      <m:t>𝑺𝒆</m:t>
                    </m:r>
                    <m:r>
                      <a:rPr lang="es-EC" b="1" i="1" smtClean="0">
                        <a:latin typeface="Cambria Math"/>
                      </a:rPr>
                      <m:t>=</m:t>
                    </m:r>
                    <m:r>
                      <a:rPr lang="es-EC" b="1" i="1" smtClean="0">
                        <a:latin typeface="Cambria Math"/>
                      </a:rPr>
                      <m:t>𝟎</m:t>
                    </m:r>
                    <m:r>
                      <a:rPr lang="es-EC" b="1" i="1" smtClean="0">
                        <a:latin typeface="Cambria Math"/>
                      </a:rPr>
                      <m:t>.</m:t>
                    </m:r>
                    <m:r>
                      <a:rPr lang="es-EC" b="1" i="1" smtClean="0">
                        <a:latin typeface="Cambria Math"/>
                      </a:rPr>
                      <m:t>𝟓</m:t>
                    </m:r>
                    <m:r>
                      <a:rPr lang="es-EC" b="1" i="1" smtClean="0">
                        <a:latin typeface="Cambria Math"/>
                      </a:rPr>
                      <m:t>∗</m:t>
                    </m:r>
                    <m:r>
                      <a:rPr lang="es-EC" b="1" i="1" smtClean="0">
                        <a:latin typeface="Cambria Math"/>
                      </a:rPr>
                      <m:t>𝑺𝒖</m:t>
                    </m:r>
                    <m:r>
                      <a:rPr lang="es-EC" b="1" i="1" smtClean="0">
                        <a:latin typeface="Cambria Math"/>
                      </a:rPr>
                      <m:t>∗</m:t>
                    </m:r>
                    <m:r>
                      <a:rPr lang="es-EC" b="1" i="1" smtClean="0">
                        <a:latin typeface="Cambria Math"/>
                      </a:rPr>
                      <m:t>𝒌𝒔</m:t>
                    </m:r>
                    <m:r>
                      <a:rPr lang="es-EC" b="1" i="1" smtClean="0">
                        <a:latin typeface="Cambria Math"/>
                      </a:rPr>
                      <m:t>∗</m:t>
                    </m:r>
                    <m:r>
                      <a:rPr lang="es-EC" b="1" i="1" smtClean="0">
                        <a:latin typeface="Cambria Math"/>
                      </a:rPr>
                      <m:t>𝒌𝒕</m:t>
                    </m:r>
                    <m:r>
                      <a:rPr lang="es-EC" b="1" i="1" smtClean="0">
                        <a:latin typeface="Cambria Math"/>
                      </a:rPr>
                      <m:t>∗</m:t>
                    </m:r>
                    <m:r>
                      <a:rPr lang="es-EC" b="1" i="1" smtClean="0">
                        <a:latin typeface="Cambria Math"/>
                      </a:rPr>
                      <m:t>𝒌𝒄</m:t>
                    </m:r>
                  </m:oMath>
                </a14:m>
                <a:r>
                  <a:rPr lang="es-EC" dirty="0"/>
                  <a:t/>
                </a:r>
                <a:endParaRPr lang="es-ES" b="1" dirty="0"/>
              </a:p>
              <a:p>
                <a:pPr marL="0" indent="0">
                  <a:buNone/>
                </a:pPr>
                <a:r>
                  <a:rPr lang="es-EC" dirty="0"/>
                  <a:t/>
                </a:r>
                <a:r>
                  <a:rPr lang="es-EC" dirty="0" err="1"/>
                  <a:t>ks</a:t>
                </a:r>
                <a:r>
                  <a:rPr lang="es-EC" dirty="0"/>
                  <a:t>: Factor de superficie flexión.</a:t>
                </a:r>
                <a:endParaRPr lang="es-ES" b="1" i="1" dirty="0"/>
              </a:p>
              <a:p>
                <a:pPr marL="0" indent="0">
                  <a:buNone/>
                </a:pPr>
                <a14:m>
                  <m:oMathPara xmlns:m="http://schemas.openxmlformats.org/officeDocument/2006/math">
                    <m:oMathParaPr>
                      <m:jc m:val="centerGroup"/>
                    </m:oMathParaPr>
                    <m:oMath xmlns:m="http://schemas.openxmlformats.org/officeDocument/2006/math">
                      <m:r>
                        <a:rPr lang="es-EC" b="1" i="1">
                          <a:latin typeface="Cambria Math"/>
                        </a:rPr>
                        <m:t>𝒌𝒔</m:t>
                      </m:r>
                      <m:r>
                        <a:rPr lang="es-EC" b="1" i="1">
                          <a:latin typeface="Cambria Math"/>
                        </a:rPr>
                        <m:t>=</m:t>
                      </m:r>
                      <m:r>
                        <a:rPr lang="es-EC" b="1" i="1">
                          <a:latin typeface="Cambria Math"/>
                        </a:rPr>
                        <m:t>𝒂</m:t>
                      </m:r>
                      <m:r>
                        <a:rPr lang="es-EC" b="1" i="1">
                          <a:latin typeface="Cambria Math"/>
                        </a:rPr>
                        <m:t>∗(</m:t>
                      </m:r>
                      <m:sSup>
                        <m:sSupPr>
                          <m:ctrlPr>
                            <a:rPr lang="es-ES" i="1">
                              <a:latin typeface="Cambria Math"/>
                            </a:rPr>
                          </m:ctrlPr>
                        </m:sSupPr>
                        <m:e>
                          <m:f>
                            <m:fPr>
                              <m:ctrlPr>
                                <a:rPr lang="es-ES" i="1">
                                  <a:latin typeface="Cambria Math"/>
                                </a:rPr>
                              </m:ctrlPr>
                            </m:fPr>
                            <m:num>
                              <m:r>
                                <a:rPr lang="es-EC" b="1" i="1">
                                  <a:latin typeface="Cambria Math"/>
                                </a:rPr>
                                <m:t>𝑺𝒖</m:t>
                              </m:r>
                            </m:num>
                            <m:den>
                              <m:sSup>
                                <m:sSupPr>
                                  <m:ctrlPr>
                                    <a:rPr lang="es-ES" i="1">
                                      <a:latin typeface="Cambria Math"/>
                                    </a:rPr>
                                  </m:ctrlPr>
                                </m:sSupPr>
                                <m:e>
                                  <m:r>
                                    <a:rPr lang="es-EC" b="1" i="1">
                                      <a:latin typeface="Cambria Math"/>
                                    </a:rPr>
                                    <m:t>𝟏𝟎</m:t>
                                  </m:r>
                                </m:e>
                                <m:sup>
                                  <m:r>
                                    <a:rPr lang="es-EC" b="1" i="1">
                                      <a:latin typeface="Cambria Math"/>
                                    </a:rPr>
                                    <m:t>𝟔</m:t>
                                  </m:r>
                                </m:sup>
                              </m:sSup>
                            </m:den>
                          </m:f>
                          <m:r>
                            <a:rPr lang="es-EC" b="1" i="1">
                              <a:latin typeface="Cambria Math"/>
                            </a:rPr>
                            <m:t>)</m:t>
                          </m:r>
                        </m:e>
                        <m:sup>
                          <m:r>
                            <a:rPr lang="es-EC" b="1" i="1">
                              <a:latin typeface="Cambria Math"/>
                            </a:rPr>
                            <m:t>𝒃</m:t>
                          </m:r>
                        </m:sup>
                      </m:sSup>
                    </m:oMath>
                  </m:oMathPara>
                </a14:m>
                <a:endParaRPr lang="es-ES" b="1" dirty="0"/>
              </a:p>
              <a:p>
                <a:pPr marL="0" indent="0">
                  <a:buNone/>
                </a:pPr>
                <a:r>
                  <a:rPr lang="es-EC" dirty="0" smtClean="0"/>
                  <a:t/>
                </a:r>
                <a:r>
                  <a:rPr lang="es-EC" dirty="0" err="1" smtClean="0"/>
                  <a:t>kt</a:t>
                </a:r>
                <a:r>
                  <a:rPr lang="es-EC" dirty="0"/>
                  <a:t>: Factor de tamaño				[0.8]</a:t>
                </a:r>
                <a:endParaRPr lang="es-ES" b="1" dirty="0"/>
              </a:p>
              <a:p>
                <a:pPr marL="0" indent="0">
                  <a:buNone/>
                </a:pPr>
                <a:r>
                  <a:rPr lang="es-EC" dirty="0"/>
                  <a:t>	kc: Factor de carga (esfuerzo axial)		[0.85]</a:t>
                </a:r>
                <a:endParaRPr lang="es-ES" b="1" dirty="0"/>
              </a:p>
              <a:p>
                <a:pPr marL="0" indent="0">
                  <a:buNone/>
                </a:pPr>
                <a:r>
                  <a:rPr lang="es-EC" dirty="0"/>
                  <a:t> </a:t>
                </a:r>
                <a:endParaRPr lang="es-ES" b="1" dirty="0"/>
              </a:p>
              <a:p>
                <a:pPr marL="0" indent="0">
                  <a:buNone/>
                </a:pPr>
                <a14:m>
                  <m:oMathPara xmlns:m="http://schemas.openxmlformats.org/officeDocument/2006/math">
                    <m:oMathParaPr>
                      <m:jc m:val="centerGroup"/>
                    </m:oMathParaPr>
                    <m:oMath xmlns:m="http://schemas.openxmlformats.org/officeDocument/2006/math">
                      <m:r>
                        <a:rPr lang="es-EC" b="1" i="1"/>
                        <m:t>𝑺𝒆</m:t>
                      </m:r>
                      <m:r>
                        <a:rPr lang="es-EC" b="1" i="1"/>
                        <m:t>=</m:t>
                      </m:r>
                      <m:r>
                        <a:rPr lang="es-EC" b="1" i="1"/>
                        <m:t>𝟐</m:t>
                      </m:r>
                      <m:r>
                        <a:rPr lang="es-EC" b="1" i="1"/>
                        <m:t>.</m:t>
                      </m:r>
                      <m:r>
                        <a:rPr lang="es-EC" b="1" i="1"/>
                        <m:t>𝟔𝟕𝟐</m:t>
                      </m:r>
                      <m:r>
                        <a:rPr lang="es-EC" b="1" i="1"/>
                        <m:t>∗</m:t>
                      </m:r>
                      <m:sSup>
                        <m:sSupPr>
                          <m:ctrlPr>
                            <a:rPr lang="es-ES" i="1"/>
                          </m:ctrlPr>
                        </m:sSupPr>
                        <m:e>
                          <m:r>
                            <a:rPr lang="es-EC" b="1" i="1"/>
                            <m:t>𝟏𝟎</m:t>
                          </m:r>
                        </m:e>
                        <m:sup>
                          <m:r>
                            <a:rPr lang="es-EC" b="1" i="1"/>
                            <m:t>𝟖</m:t>
                          </m:r>
                        </m:sup>
                      </m:sSup>
                      <m:r>
                        <a:rPr lang="es-ES" b="0" i="1" smtClean="0">
                          <a:latin typeface="Cambria Math"/>
                        </a:rPr>
                        <m:t> </m:t>
                      </m:r>
                      <m:r>
                        <a:rPr lang="es-ES" b="0" i="1" smtClean="0">
                          <a:latin typeface="Cambria Math"/>
                        </a:rPr>
                        <m:t>𝑃𝑎</m:t>
                      </m:r>
                    </m:oMath>
                  </m:oMathPara>
                </a14:m>
                <a:endParaRPr lang="es-ES" b="1" dirty="0"/>
              </a:p>
              <a:p>
                <a:pPr marL="0" indent="0">
                  <a:buNone/>
                </a:pPr>
                <a:r>
                  <a:rPr lang="es-EC" dirty="0"/>
                  <a:t> </a:t>
                </a:r>
                <a:r>
                  <a:rPr lang="es-EC" dirty="0" smtClean="0"/>
                  <a:t>Tm</a:t>
                </a:r>
                <a:r>
                  <a:rPr lang="es-EC" dirty="0"/>
                  <a:t>: Torque máximo					[430 </a:t>
                </a:r>
                <a:r>
                  <a:rPr lang="es-EC" dirty="0" err="1"/>
                  <a:t>Nm</a:t>
                </a:r>
                <a:r>
                  <a:rPr lang="es-EC" dirty="0"/>
                  <a:t>]</a:t>
                </a:r>
                <a:endParaRPr lang="es-ES" b="1" dirty="0"/>
              </a:p>
              <a:p>
                <a:pPr marL="0" indent="0">
                  <a:buNone/>
                </a:pPr>
                <a:r>
                  <a:rPr lang="es-EC" dirty="0" smtClean="0"/>
                  <a:t/>
                </a:r>
                <a:r>
                  <a:rPr lang="es-EC" dirty="0" err="1" smtClean="0"/>
                  <a:t>kbt</a:t>
                </a:r>
                <a:r>
                  <a:rPr lang="es-EC" dirty="0"/>
                  <a:t>: Constante de concentradores de esfuerzo torsión</a:t>
                </a:r>
                <a:r>
                  <a:rPr lang="es-EC" dirty="0" smtClean="0"/>
                  <a:t>.</a:t>
                </a:r>
              </a:p>
              <a:p>
                <a:pPr marL="0" indent="0">
                  <a:buNone/>
                </a:pPr>
                <a:endParaRPr lang="es-EC" dirty="0" smtClean="0"/>
              </a:p>
              <a:p>
                <a:pPr marL="0" indent="0">
                  <a:buNone/>
                </a:pPr>
                <a:r>
                  <a:rPr lang="es-EC" dirty="0"/>
                  <a:t>Ta: Torque mínimo						[-430 </a:t>
                </a:r>
                <a:r>
                  <a:rPr lang="es-EC" dirty="0" err="1"/>
                  <a:t>Nm</a:t>
                </a:r>
                <a:r>
                  <a:rPr lang="es-EC" dirty="0"/>
                  <a:t>]</a:t>
                </a:r>
                <a:endParaRPr lang="es-ES" b="1" dirty="0"/>
              </a:p>
              <a:p>
                <a:pPr marL="0" indent="0">
                  <a:buNone/>
                </a:pPr>
                <a:r>
                  <a:rPr lang="es-EC" dirty="0" smtClean="0"/>
                  <a:t/>
                </a:r>
                <a:r>
                  <a:rPr lang="es-EC" dirty="0" err="1" smtClean="0"/>
                  <a:t>Sse</a:t>
                </a:r>
                <a:r>
                  <a:rPr lang="es-EC" dirty="0"/>
                  <a:t>: Resistencia vida infinita para Torsión		[</a:t>
                </a:r>
                <a:r>
                  <a:rPr lang="es-EC" dirty="0" err="1"/>
                  <a:t>Pa</a:t>
                </a:r>
                <a:r>
                  <a:rPr lang="es-EC" dirty="0"/>
                  <a:t>]</a:t>
                </a:r>
                <a:endParaRPr lang="es-ES" b="1" dirty="0"/>
              </a:p>
              <a:p>
                <a:pPr marL="0" indent="0">
                  <a:buNone/>
                </a:pPr>
                <a:r>
                  <a:rPr lang="es-EC" b="1" dirty="0"/>
                  <a:t> 			</a:t>
                </a:r>
                <a14:m>
                  <m:oMath xmlns:m="http://schemas.openxmlformats.org/officeDocument/2006/math">
                    <m:r>
                      <a:rPr lang="es-EC" b="1" i="1"/>
                      <m:t>𝑺𝒆</m:t>
                    </m:r>
                    <m:r>
                      <a:rPr lang="es-EC" b="1" i="1"/>
                      <m:t>=</m:t>
                    </m:r>
                    <m:r>
                      <a:rPr lang="es-EC" b="1" i="1"/>
                      <m:t>𝟎</m:t>
                    </m:r>
                    <m:r>
                      <a:rPr lang="es-EC" b="1" i="1"/>
                      <m:t>.</m:t>
                    </m:r>
                    <m:r>
                      <a:rPr lang="es-EC" b="1" i="1"/>
                      <m:t>𝟓</m:t>
                    </m:r>
                    <m:r>
                      <a:rPr lang="es-EC" b="1" i="1"/>
                      <m:t>∗</m:t>
                    </m:r>
                    <m:r>
                      <a:rPr lang="es-EC" b="1" i="1"/>
                      <m:t>𝑺𝒖</m:t>
                    </m:r>
                    <m:r>
                      <a:rPr lang="es-EC" b="1" i="1"/>
                      <m:t>∗</m:t>
                    </m:r>
                    <m:r>
                      <a:rPr lang="es-EC" b="1" i="1"/>
                      <m:t>𝒌𝒔𝒕</m:t>
                    </m:r>
                    <m:r>
                      <a:rPr lang="es-EC" b="1" i="1"/>
                      <m:t>∗</m:t>
                    </m:r>
                    <m:r>
                      <a:rPr lang="es-EC" b="1" i="1"/>
                      <m:t>𝒌𝒕𝒕</m:t>
                    </m:r>
                    <m:r>
                      <a:rPr lang="es-EC" b="1" i="1"/>
                      <m:t>∗</m:t>
                    </m:r>
                    <m:r>
                      <a:rPr lang="es-EC" b="1" i="1"/>
                      <m:t>𝒌𝒄𝒕</m:t>
                    </m:r>
                  </m:oMath>
                </a14:m>
                <a:endParaRPr lang="es-ES" b="1" dirty="0"/>
              </a:p>
              <a:p>
                <a:pPr marL="0" indent="0">
                  <a:buNone/>
                </a:pPr>
                <a:r>
                  <a:rPr lang="es-EC" dirty="0"/>
                  <a:t> </a:t>
                </a:r>
                <a:r>
                  <a:rPr lang="es-EC" dirty="0" smtClean="0"/>
                  <a:t/>
                </a:r>
                <a:r>
                  <a:rPr lang="es-EC" dirty="0" err="1" smtClean="0"/>
                  <a:t>kst</a:t>
                </a:r>
                <a:r>
                  <a:rPr lang="es-EC" dirty="0"/>
                  <a:t>: Factor de superficie torsión (aplicamos la ecuación 4.11 con los valores dados en tabla)				[0.702]</a:t>
                </a:r>
                <a:endParaRPr lang="es-ES" b="1" dirty="0"/>
              </a:p>
              <a:p>
                <a:pPr marL="0" indent="0">
                  <a:buNone/>
                </a:pPr>
                <a:r>
                  <a:rPr lang="es-EC" dirty="0" smtClean="0"/>
                  <a:t/>
                </a:r>
                <a:r>
                  <a:rPr lang="es-EC" dirty="0" err="1" smtClean="0"/>
                  <a:t>kt</a:t>
                </a:r>
                <a:r>
                  <a:rPr lang="es-EC" dirty="0"/>
                  <a:t>: Factor de tamaño				[0.8]</a:t>
                </a:r>
                <a:endParaRPr lang="es-ES" b="1" dirty="0"/>
              </a:p>
              <a:p>
                <a:pPr marL="0" indent="0">
                  <a:buNone/>
                </a:pPr>
                <a:r>
                  <a:rPr lang="es-EC" dirty="0"/>
                  <a:t>	kc: Factor de carga (torsión)			[0.59]</a:t>
                </a:r>
                <a:endParaRPr lang="es-ES" b="1" dirty="0"/>
              </a:p>
              <a:p>
                <a:pPr marL="0" indent="0">
                  <a:buNone/>
                </a:pPr>
                <a14:m>
                  <m:oMathPara xmlns:m="http://schemas.openxmlformats.org/officeDocument/2006/math">
                    <m:oMathParaPr>
                      <m:jc m:val="centerGroup"/>
                    </m:oMathParaPr>
                    <m:oMath xmlns:m="http://schemas.openxmlformats.org/officeDocument/2006/math">
                      <m:r>
                        <a:rPr lang="es-EC" b="1" i="1"/>
                        <m:t>𝑺𝒔𝒆</m:t>
                      </m:r>
                      <m:r>
                        <a:rPr lang="es-EC" b="1" i="1"/>
                        <m:t>=</m:t>
                      </m:r>
                      <m:r>
                        <a:rPr lang="es-EC" b="1" i="1"/>
                        <m:t>𝟏</m:t>
                      </m:r>
                      <m:r>
                        <a:rPr lang="es-EC" b="1" i="1"/>
                        <m:t>.</m:t>
                      </m:r>
                      <m:r>
                        <a:rPr lang="es-EC" b="1" i="1"/>
                        <m:t>𝟖𝟓𝟓</m:t>
                      </m:r>
                      <m:r>
                        <a:rPr lang="es-EC" b="1" i="1"/>
                        <m:t>∗</m:t>
                      </m:r>
                      <m:sSup>
                        <m:sSupPr>
                          <m:ctrlPr>
                            <a:rPr lang="es-ES" i="1"/>
                          </m:ctrlPr>
                        </m:sSupPr>
                        <m:e>
                          <m:r>
                            <a:rPr lang="es-EC" b="1" i="1"/>
                            <m:t>𝟏𝟎</m:t>
                          </m:r>
                        </m:e>
                        <m:sup>
                          <m:r>
                            <a:rPr lang="es-EC" b="1" i="1"/>
                            <m:t>𝟖</m:t>
                          </m:r>
                        </m:sup>
                      </m:sSup>
                      <m:r>
                        <a:rPr lang="es-ES" b="0" i="1" smtClean="0">
                          <a:latin typeface="Cambria Math"/>
                        </a:rPr>
                        <m:t> </m:t>
                      </m:r>
                      <m:r>
                        <a:rPr lang="es-ES" b="0" i="1" smtClean="0">
                          <a:latin typeface="Cambria Math"/>
                        </a:rPr>
                        <m:t>𝑃𝑎</m:t>
                      </m:r>
                    </m:oMath>
                  </m:oMathPara>
                </a14:m>
                <a:endParaRPr lang="es-ES" b="1" dirty="0"/>
              </a:p>
              <a:p>
                <a:pPr marL="0" indent="0">
                  <a:buNone/>
                </a:pPr>
                <a:endParaRPr lang="es-ES" b="1" dirty="0"/>
              </a:p>
              <a:p>
                <a:endParaRPr lang="es-ES"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222"/>
                </a:stretch>
              </a:blipFill>
            </p:spPr>
            <p:txBody>
              <a:bodyPr/>
              <a:lstStyle/>
              <a:p>
                <a:r>
                  <a:rPr lang="es-ES">
                    <a:noFill/>
                  </a:rPr>
                  <a:t> </a:t>
                </a:r>
              </a:p>
            </p:txBody>
          </p:sp>
        </mc:Fallback>
      </mc:AlternateContent>
      <p:sp>
        <p:nvSpPr>
          <p:cNvPr id="4" name="1 Título"/>
          <p:cNvSpPr>
            <a:spLocks noGrp="1"/>
          </p:cNvSpPr>
          <p:nvPr>
            <p:ph type="title"/>
          </p:nvPr>
        </p:nvSpPr>
        <p:spPr/>
        <p:txBody>
          <a:bodyPr>
            <a:normAutofit/>
          </a:bodyPr>
          <a:lstStyle/>
          <a:p>
            <a:r>
              <a:rPr lang="es-EC" sz="2800" b="1" dirty="0"/>
              <a:t>DISEÑO DEL EJE PRINCIPAL</a:t>
            </a:r>
            <a:endParaRPr lang="es-ES" sz="2800" dirty="0"/>
          </a:p>
        </p:txBody>
      </p:sp>
    </p:spTree>
    <p:extLst>
      <p:ext uri="{BB962C8B-B14F-4D97-AF65-F5344CB8AC3E}">
        <p14:creationId xmlns="" xmlns:p14="http://schemas.microsoft.com/office/powerpoint/2010/main" val="37310184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0000" lnSpcReduction="20000"/>
          </a:bodyPr>
          <a:lstStyle/>
          <a:p>
            <a:pPr algn="just"/>
            <a:r>
              <a:rPr lang="es-EC" dirty="0"/>
              <a:t>Resolviendo la ecuación </a:t>
            </a:r>
            <a:r>
              <a:rPr lang="es-EC" dirty="0" smtClean="0"/>
              <a:t>que </a:t>
            </a:r>
            <a:r>
              <a:rPr lang="es-EC" dirty="0"/>
              <a:t>está en función del límite de resistencia tenemos lo siguiente</a:t>
            </a:r>
            <a:r>
              <a:rPr lang="es-EC" dirty="0" smtClean="0"/>
              <a:t>:</a:t>
            </a:r>
          </a:p>
          <a:p>
            <a:pPr algn="just"/>
            <a:endParaRPr lang="es-EC" b="1" dirty="0"/>
          </a:p>
          <a:p>
            <a:pPr algn="just"/>
            <a:endParaRPr lang="es-EC" b="1" dirty="0" smtClean="0"/>
          </a:p>
          <a:p>
            <a:pPr algn="just"/>
            <a:endParaRPr lang="es-EC" dirty="0" smtClean="0"/>
          </a:p>
          <a:p>
            <a:pPr algn="just"/>
            <a:endParaRPr lang="es-EC" dirty="0"/>
          </a:p>
          <a:p>
            <a:pPr algn="just"/>
            <a:endParaRPr lang="es-EC" dirty="0" smtClean="0"/>
          </a:p>
          <a:p>
            <a:pPr algn="just"/>
            <a:r>
              <a:rPr lang="es-EC" dirty="0" smtClean="0"/>
              <a:t>Se </a:t>
            </a:r>
            <a:r>
              <a:rPr lang="es-EC" dirty="0"/>
              <a:t>selecciona el material AISI 1050 al cual se lo someterá a un tratamiento térmico de templado y revenido a 205°C, mediante el cual el material será capaz de resistir los esfuerzos de flexión pero sobre todo el esfuerzo de compresión ejercido por el pistón.</a:t>
            </a:r>
            <a:endParaRPr lang="es-ES" b="1" dirty="0"/>
          </a:p>
          <a:p>
            <a:pPr algn="just"/>
            <a:endParaRPr lang="es-ES" b="1" dirty="0"/>
          </a:p>
          <a:p>
            <a:pPr algn="just"/>
            <a:r>
              <a:rPr lang="es-EC" i="1" dirty="0"/>
              <a:t>Por lo tanto el eje principal tendrá un diámetro de </a:t>
            </a:r>
            <a:r>
              <a:rPr lang="es-EC" i="1" dirty="0" smtClean="0"/>
              <a:t>36 </a:t>
            </a:r>
            <a:r>
              <a:rPr lang="es-EC" i="1" dirty="0" err="1"/>
              <a:t>mm.</a:t>
            </a:r>
            <a:endParaRPr lang="es-ES" b="1" dirty="0"/>
          </a:p>
          <a:p>
            <a:endParaRPr lang="es-ES" b="1" dirty="0"/>
          </a:p>
          <a:p>
            <a:endParaRPr lang="es-ES" dirty="0"/>
          </a:p>
        </p:txBody>
      </p:sp>
      <p:graphicFrame>
        <p:nvGraphicFramePr>
          <p:cNvPr id="6" name="5 Tabla"/>
          <p:cNvGraphicFramePr>
            <a:graphicFrameLocks noGrp="1"/>
          </p:cNvGraphicFramePr>
          <p:nvPr>
            <p:extLst>
              <p:ext uri="{D42A27DB-BD31-4B8C-83A1-F6EECF244321}">
                <p14:modId xmlns="" xmlns:p14="http://schemas.microsoft.com/office/powerpoint/2010/main" val="1248253040"/>
              </p:ext>
            </p:extLst>
          </p:nvPr>
        </p:nvGraphicFramePr>
        <p:xfrm>
          <a:off x="2411760" y="2492896"/>
          <a:ext cx="4411980" cy="1371600"/>
        </p:xfrm>
        <a:graphic>
          <a:graphicData uri="http://schemas.openxmlformats.org/drawingml/2006/table">
            <a:tbl>
              <a:tblPr firstRow="1" firstCol="1" bandRow="1">
                <a:tableStyleId>{5C22544A-7EE6-4342-B048-85BDC9FD1C3A}</a:tableStyleId>
              </a:tblPr>
              <a:tblGrid>
                <a:gridCol w="1709420"/>
                <a:gridCol w="1709420"/>
                <a:gridCol w="993140"/>
              </a:tblGrid>
              <a:tr h="0">
                <a:tc>
                  <a:txBody>
                    <a:bodyPr/>
                    <a:lstStyle/>
                    <a:p>
                      <a:pPr algn="ctr">
                        <a:lnSpc>
                          <a:spcPct val="150000"/>
                        </a:lnSpc>
                        <a:spcAft>
                          <a:spcPts val="0"/>
                        </a:spcAft>
                      </a:pPr>
                      <a:r>
                        <a:rPr lang="es-EC" sz="1200" dirty="0">
                          <a:effectLst/>
                        </a:rPr>
                        <a:t>MATERIAL</a:t>
                      </a:r>
                      <a:endParaRPr lang="es-ES" sz="1200" b="1" dirty="0">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ESFUERZO ULTIMO A LA RUPTURA [MPa]</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DIAMETRO</a:t>
                      </a:r>
                      <a:endParaRPr lang="es-ES" sz="1200">
                        <a:effectLst/>
                      </a:endParaRPr>
                    </a:p>
                    <a:p>
                      <a:pPr algn="ctr">
                        <a:lnSpc>
                          <a:spcPct val="150000"/>
                        </a:lnSpc>
                        <a:spcAft>
                          <a:spcPts val="0"/>
                        </a:spcAft>
                      </a:pPr>
                      <a:r>
                        <a:rPr lang="es-EC" sz="1200">
                          <a:effectLst/>
                        </a:rPr>
                        <a:t>[m]</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Acero inoxidable 304</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568</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0.045</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SAE 1010 CD</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370</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0.052</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AISI 1050 T&amp;R 205°C</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1120</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dirty="0">
                          <a:effectLst/>
                        </a:rPr>
                        <a:t>0.036</a:t>
                      </a:r>
                      <a:endParaRPr lang="es-ES" sz="1200" b="1" dirty="0">
                        <a:solidFill>
                          <a:srgbClr val="000000"/>
                        </a:solidFill>
                        <a:effectLst/>
                        <a:latin typeface="Arial"/>
                        <a:ea typeface="Times New Roman"/>
                        <a:cs typeface="Times New Roman"/>
                      </a:endParaRPr>
                    </a:p>
                  </a:txBody>
                  <a:tcPr marL="68580" marR="68580" marT="0" marB="0" anchor="ctr"/>
                </a:tc>
              </a:tr>
            </a:tbl>
          </a:graphicData>
        </a:graphic>
      </p:graphicFrame>
      <p:sp>
        <p:nvSpPr>
          <p:cNvPr id="7" name="1 Título"/>
          <p:cNvSpPr>
            <a:spLocks noGrp="1"/>
          </p:cNvSpPr>
          <p:nvPr>
            <p:ph type="title"/>
          </p:nvPr>
        </p:nvSpPr>
        <p:spPr/>
        <p:txBody>
          <a:bodyPr>
            <a:normAutofit/>
          </a:bodyPr>
          <a:lstStyle/>
          <a:p>
            <a:r>
              <a:rPr lang="es-EC" sz="2800" b="1" dirty="0"/>
              <a:t>DISEÑO DEL EJE PRINCIPAL</a:t>
            </a:r>
            <a:endParaRPr lang="es-ES" sz="2800" dirty="0"/>
          </a:p>
        </p:txBody>
      </p:sp>
    </p:spTree>
    <p:extLst>
      <p:ext uri="{BB962C8B-B14F-4D97-AF65-F5344CB8AC3E}">
        <p14:creationId xmlns="" xmlns:p14="http://schemas.microsoft.com/office/powerpoint/2010/main" val="20540890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a:t>DISEÑO DEL EJE SECUNDARIO</a:t>
            </a:r>
            <a:endParaRPr lang="es-ES" sz="2800" dirty="0"/>
          </a:p>
        </p:txBody>
      </p:sp>
      <p:sp>
        <p:nvSpPr>
          <p:cNvPr id="3" name="2 Marcador de contenido"/>
          <p:cNvSpPr>
            <a:spLocks noGrp="1"/>
          </p:cNvSpPr>
          <p:nvPr>
            <p:ph idx="1"/>
          </p:nvPr>
        </p:nvSpPr>
        <p:spPr/>
        <p:txBody>
          <a:bodyPr>
            <a:normAutofit fontScale="55000" lnSpcReduction="20000"/>
          </a:bodyPr>
          <a:lstStyle/>
          <a:p>
            <a:pPr algn="just"/>
            <a:r>
              <a:rPr lang="es-EC" dirty="0"/>
              <a:t>Para realizar el análisis de fuerzas en el eje secundario se deben tomar en cuenta:</a:t>
            </a:r>
            <a:endParaRPr lang="es-ES" b="1" dirty="0"/>
          </a:p>
          <a:p>
            <a:pPr lvl="1" algn="just"/>
            <a:r>
              <a:rPr lang="es-EC" dirty="0" smtClean="0"/>
              <a:t>La </a:t>
            </a:r>
            <a:r>
              <a:rPr lang="es-EC" dirty="0"/>
              <a:t>fuerza transmitida por el eje principal que va generar un torque en el eje secundario.</a:t>
            </a:r>
            <a:endParaRPr lang="es-ES" b="1" dirty="0"/>
          </a:p>
          <a:p>
            <a:pPr lvl="1" algn="just"/>
            <a:r>
              <a:rPr lang="es-EC" dirty="0"/>
              <a:t>El peso del eje de la biela que va a generar un esfuerzo de flexión en el eje secundario</a:t>
            </a:r>
            <a:r>
              <a:rPr lang="es-EC" dirty="0" smtClean="0"/>
              <a:t>.</a:t>
            </a:r>
          </a:p>
          <a:p>
            <a:pPr marL="457200" lvl="1" indent="0">
              <a:buNone/>
            </a:pPr>
            <a:endParaRPr lang="es-ES" b="1" dirty="0"/>
          </a:p>
          <a:p>
            <a:pPr marL="0" indent="0">
              <a:buNone/>
            </a:pPr>
            <a:r>
              <a:rPr lang="es-EC" dirty="0" smtClean="0"/>
              <a:t>Dicho </a:t>
            </a:r>
            <a:r>
              <a:rPr lang="es-EC" dirty="0"/>
              <a:t>esto tenemos el siguiente diagrama de </a:t>
            </a:r>
            <a:r>
              <a:rPr lang="es-EC" dirty="0" smtClean="0"/>
              <a:t>fuerzas</a:t>
            </a:r>
          </a:p>
          <a:p>
            <a:pPr marL="0" indent="0">
              <a:buNone/>
            </a:pPr>
            <a:endParaRPr lang="es-EC" dirty="0" smtClean="0"/>
          </a:p>
          <a:p>
            <a:pPr marL="0" indent="0">
              <a:buNone/>
            </a:pPr>
            <a:endParaRPr lang="es-EC" b="1" dirty="0"/>
          </a:p>
          <a:p>
            <a:pPr marL="0" indent="0">
              <a:buNone/>
            </a:pPr>
            <a:endParaRPr lang="es-ES" b="1" dirty="0"/>
          </a:p>
          <a:p>
            <a:pPr marL="0" indent="0">
              <a:buNone/>
            </a:pPr>
            <a:r>
              <a:rPr lang="es-EC" dirty="0"/>
              <a:t> </a:t>
            </a:r>
            <a:endParaRPr lang="es-ES" b="1" dirty="0"/>
          </a:p>
          <a:p>
            <a:endParaRPr lang="es-EC" dirty="0" smtClean="0"/>
          </a:p>
          <a:p>
            <a:endParaRPr lang="es-EC" dirty="0"/>
          </a:p>
          <a:p>
            <a:endParaRPr lang="es-EC" dirty="0" smtClean="0"/>
          </a:p>
          <a:p>
            <a:r>
              <a:rPr lang="es-EC" dirty="0" smtClean="0"/>
              <a:t>Resolviendo </a:t>
            </a:r>
            <a:r>
              <a:rPr lang="es-EC" dirty="0"/>
              <a:t>el sistema de fuerzas tenemos:</a:t>
            </a:r>
            <a:endParaRPr lang="es-ES" b="1" dirty="0"/>
          </a:p>
          <a:p>
            <a:pPr marL="0" indent="0">
              <a:buNone/>
            </a:pPr>
            <a:endParaRPr lang="es-ES" b="1" dirty="0"/>
          </a:p>
          <a:p>
            <a:pPr marL="0" indent="0">
              <a:buNone/>
            </a:pPr>
            <a:r>
              <a:rPr lang="es-EC" dirty="0" smtClean="0"/>
              <a:t>	</a:t>
            </a:r>
            <a:r>
              <a:rPr lang="es-EC" dirty="0" err="1" smtClean="0"/>
              <a:t>Mv</a:t>
            </a:r>
            <a:r>
              <a:rPr lang="es-EC" dirty="0" smtClean="0"/>
              <a:t>=166 </a:t>
            </a:r>
            <a:r>
              <a:rPr lang="es-EC" dirty="0" err="1"/>
              <a:t>Nm</a:t>
            </a:r>
            <a:r>
              <a:rPr lang="es-EC" dirty="0"/>
              <a:t>	</a:t>
            </a:r>
            <a:r>
              <a:rPr lang="es-EC" dirty="0" smtClean="0"/>
              <a:t>(</a:t>
            </a:r>
            <a:r>
              <a:rPr lang="es-EC" dirty="0"/>
              <a:t>momento máximo)</a:t>
            </a:r>
            <a:endParaRPr lang="es-ES" b="1" dirty="0"/>
          </a:p>
          <a:p>
            <a:pPr marL="0" indent="0">
              <a:buNone/>
            </a:pPr>
            <a:r>
              <a:rPr lang="es-EC" dirty="0" smtClean="0"/>
              <a:t>	Ta</a:t>
            </a:r>
            <a:r>
              <a:rPr lang="es-EC" dirty="0"/>
              <a:t>= 12204 </a:t>
            </a:r>
            <a:r>
              <a:rPr lang="es-EC" dirty="0" err="1"/>
              <a:t>Nm</a:t>
            </a:r>
            <a:r>
              <a:rPr lang="es-EC" dirty="0"/>
              <a:t>	(torque máximo</a:t>
            </a:r>
            <a:r>
              <a:rPr lang="es-EC" dirty="0" smtClean="0"/>
              <a:t>)</a:t>
            </a:r>
          </a:p>
          <a:p>
            <a:endParaRPr lang="es-ES" dirty="0"/>
          </a:p>
        </p:txBody>
      </p:sp>
      <p:pic>
        <p:nvPicPr>
          <p:cNvPr id="4" name="3 Imagen"/>
          <p:cNvPicPr/>
          <p:nvPr/>
        </p:nvPicPr>
        <p:blipFill>
          <a:blip r:embed="rId2"/>
          <a:srcRect r="25259" b="20000"/>
          <a:stretch>
            <a:fillRect/>
          </a:stretch>
        </p:blipFill>
        <p:spPr bwMode="auto">
          <a:xfrm>
            <a:off x="2128073" y="2852936"/>
            <a:ext cx="4932045" cy="1377315"/>
          </a:xfrm>
          <a:prstGeom prst="rect">
            <a:avLst/>
          </a:prstGeom>
          <a:noFill/>
          <a:ln w="9525">
            <a:noFill/>
            <a:miter lim="800000"/>
            <a:headEnd/>
            <a:tailEnd/>
          </a:ln>
        </p:spPr>
      </p:pic>
    </p:spTree>
    <p:extLst>
      <p:ext uri="{BB962C8B-B14F-4D97-AF65-F5344CB8AC3E}">
        <p14:creationId xmlns="" xmlns:p14="http://schemas.microsoft.com/office/powerpoint/2010/main" val="11788124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0000" lnSpcReduction="20000"/>
          </a:bodyPr>
          <a:lstStyle/>
          <a:p>
            <a:pPr algn="just"/>
            <a:r>
              <a:rPr lang="es-EC" b="1" dirty="0"/>
              <a:t>Para el cálculo del diámetro se continúa de la misma forma que el eje principal por </a:t>
            </a:r>
            <a:r>
              <a:rPr lang="es-EC" b="1" dirty="0" smtClean="0"/>
              <a:t>lo tanto:</a:t>
            </a:r>
          </a:p>
          <a:p>
            <a:pPr algn="just"/>
            <a:r>
              <a:rPr lang="es-EC" dirty="0"/>
              <a:t>Resolviendo la ecuación </a:t>
            </a:r>
            <a:r>
              <a:rPr lang="es-EC" dirty="0" smtClean="0"/>
              <a:t>que </a:t>
            </a:r>
            <a:r>
              <a:rPr lang="es-EC" dirty="0"/>
              <a:t>está en función del límite de resistencia tenemos lo siguiente</a:t>
            </a:r>
            <a:r>
              <a:rPr lang="es-EC" dirty="0" smtClean="0"/>
              <a:t>:</a:t>
            </a:r>
          </a:p>
          <a:p>
            <a:endParaRPr lang="es-EC" dirty="0" smtClean="0"/>
          </a:p>
          <a:p>
            <a:endParaRPr lang="es-EC" b="1" dirty="0" smtClean="0"/>
          </a:p>
          <a:p>
            <a:endParaRPr lang="es-EC" b="1" dirty="0"/>
          </a:p>
          <a:p>
            <a:endParaRPr lang="es-EC" b="1" dirty="0"/>
          </a:p>
          <a:p>
            <a:pPr algn="just"/>
            <a:r>
              <a:rPr lang="es-EC" dirty="0"/>
              <a:t>Seleccionamos el material usado para la fabricación del eje principal es decir un acero AISI 1050 al cual se lo someterá a un tratamiento térmico de templado y revenido a 205°C, esto lo hacemos tanto porque resulto darnos el diámetro más óptimo y para realizar una sola fabricación de todos los materiales en un solo tipo de acero</a:t>
            </a:r>
            <a:r>
              <a:rPr lang="es-EC" dirty="0" smtClean="0"/>
              <a:t>.</a:t>
            </a:r>
            <a:endParaRPr lang="es-ES" b="1" dirty="0"/>
          </a:p>
          <a:p>
            <a:pPr algn="just"/>
            <a:r>
              <a:rPr lang="es-EC" i="1" dirty="0"/>
              <a:t>Por lo tanto el eje secundario tendrá un diámetro de 68 </a:t>
            </a:r>
            <a:r>
              <a:rPr lang="es-EC" i="1" dirty="0" err="1"/>
              <a:t>mm.</a:t>
            </a:r>
            <a:endParaRPr lang="es-ES" b="1" dirty="0"/>
          </a:p>
          <a:p>
            <a:endParaRPr lang="es-ES" b="1" dirty="0"/>
          </a:p>
          <a:p>
            <a:endParaRPr lang="es-ES" b="1" dirty="0"/>
          </a:p>
          <a:p>
            <a:endParaRPr lang="es-ES" dirty="0"/>
          </a:p>
        </p:txBody>
      </p:sp>
      <p:graphicFrame>
        <p:nvGraphicFramePr>
          <p:cNvPr id="4" name="3 Tabla"/>
          <p:cNvGraphicFramePr>
            <a:graphicFrameLocks noGrp="1"/>
          </p:cNvGraphicFramePr>
          <p:nvPr>
            <p:extLst>
              <p:ext uri="{D42A27DB-BD31-4B8C-83A1-F6EECF244321}">
                <p14:modId xmlns="" xmlns:p14="http://schemas.microsoft.com/office/powerpoint/2010/main" val="2203058518"/>
              </p:ext>
            </p:extLst>
          </p:nvPr>
        </p:nvGraphicFramePr>
        <p:xfrm>
          <a:off x="2627784" y="2852936"/>
          <a:ext cx="4411980" cy="1371600"/>
        </p:xfrm>
        <a:graphic>
          <a:graphicData uri="http://schemas.openxmlformats.org/drawingml/2006/table">
            <a:tbl>
              <a:tblPr firstRow="1" firstCol="1" bandRow="1">
                <a:tableStyleId>{5C22544A-7EE6-4342-B048-85BDC9FD1C3A}</a:tableStyleId>
              </a:tblPr>
              <a:tblGrid>
                <a:gridCol w="1709420"/>
                <a:gridCol w="1709420"/>
                <a:gridCol w="993140"/>
              </a:tblGrid>
              <a:tr h="0">
                <a:tc>
                  <a:txBody>
                    <a:bodyPr/>
                    <a:lstStyle/>
                    <a:p>
                      <a:pPr algn="ctr">
                        <a:lnSpc>
                          <a:spcPct val="150000"/>
                        </a:lnSpc>
                        <a:spcAft>
                          <a:spcPts val="0"/>
                        </a:spcAft>
                      </a:pPr>
                      <a:r>
                        <a:rPr lang="es-EC" sz="1200" dirty="0">
                          <a:effectLst/>
                        </a:rPr>
                        <a:t>MATERIAL</a:t>
                      </a:r>
                      <a:endParaRPr lang="es-ES" sz="1200" b="1" dirty="0">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dirty="0">
                          <a:effectLst/>
                        </a:rPr>
                        <a:t>ESFUERZO ULTIMO A LA RUPTURA [</a:t>
                      </a:r>
                      <a:r>
                        <a:rPr lang="es-EC" sz="1200" dirty="0" err="1">
                          <a:effectLst/>
                        </a:rPr>
                        <a:t>MPa</a:t>
                      </a:r>
                      <a:r>
                        <a:rPr lang="es-EC" sz="1200" dirty="0">
                          <a:effectLst/>
                        </a:rPr>
                        <a:t>]</a:t>
                      </a:r>
                      <a:endParaRPr lang="es-ES" sz="1200" b="1" dirty="0">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DIAMETRO</a:t>
                      </a:r>
                      <a:endParaRPr lang="es-ES" sz="1200">
                        <a:effectLst/>
                      </a:endParaRPr>
                    </a:p>
                    <a:p>
                      <a:pPr algn="ctr">
                        <a:lnSpc>
                          <a:spcPct val="150000"/>
                        </a:lnSpc>
                        <a:spcAft>
                          <a:spcPts val="0"/>
                        </a:spcAft>
                      </a:pPr>
                      <a:r>
                        <a:rPr lang="es-EC" sz="1200">
                          <a:effectLst/>
                        </a:rPr>
                        <a:t>[m]</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Acero inoxidable 304</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568</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0.085</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SAE 1010 CD</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370</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0.098</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AISI 1050 T&amp;R 205°C</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dirty="0">
                          <a:effectLst/>
                        </a:rPr>
                        <a:t>1120</a:t>
                      </a:r>
                      <a:endParaRPr lang="es-ES" sz="1200" b="1" dirty="0">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dirty="0">
                          <a:effectLst/>
                        </a:rPr>
                        <a:t>0.068</a:t>
                      </a:r>
                      <a:endParaRPr lang="es-ES" sz="1200" b="1" dirty="0">
                        <a:solidFill>
                          <a:srgbClr val="000000"/>
                        </a:solidFill>
                        <a:effectLst/>
                        <a:latin typeface="Arial"/>
                        <a:ea typeface="Times New Roman"/>
                        <a:cs typeface="Times New Roman"/>
                      </a:endParaRPr>
                    </a:p>
                  </a:txBody>
                  <a:tcPr marL="68580" marR="68580" marT="0" marB="0" anchor="ctr"/>
                </a:tc>
              </a:tr>
            </a:tbl>
          </a:graphicData>
        </a:graphic>
      </p:graphicFrame>
      <p:sp>
        <p:nvSpPr>
          <p:cNvPr id="5" name="1 Título"/>
          <p:cNvSpPr>
            <a:spLocks noGrp="1"/>
          </p:cNvSpPr>
          <p:nvPr>
            <p:ph type="title"/>
          </p:nvPr>
        </p:nvSpPr>
        <p:spPr/>
        <p:txBody>
          <a:bodyPr>
            <a:normAutofit/>
          </a:bodyPr>
          <a:lstStyle/>
          <a:p>
            <a:r>
              <a:rPr lang="es-EC" sz="2800" b="1" dirty="0"/>
              <a:t>DISEÑO DEL EJE SECUNDARIO</a:t>
            </a:r>
            <a:endParaRPr lang="es-ES" sz="2800" dirty="0"/>
          </a:p>
        </p:txBody>
      </p:sp>
    </p:spTree>
    <p:extLst>
      <p:ext uri="{BB962C8B-B14F-4D97-AF65-F5344CB8AC3E}">
        <p14:creationId xmlns="" xmlns:p14="http://schemas.microsoft.com/office/powerpoint/2010/main" val="17749678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a:t>DISEÑO DEL EJE BIELA</a:t>
            </a:r>
            <a:endParaRPr lang="es-ES" sz="2800" dirty="0"/>
          </a:p>
        </p:txBody>
      </p:sp>
      <p:sp>
        <p:nvSpPr>
          <p:cNvPr id="3" name="2 Marcador de contenido"/>
          <p:cNvSpPr>
            <a:spLocks noGrp="1"/>
          </p:cNvSpPr>
          <p:nvPr>
            <p:ph idx="1"/>
          </p:nvPr>
        </p:nvSpPr>
        <p:spPr/>
        <p:txBody>
          <a:bodyPr>
            <a:normAutofit fontScale="77500" lnSpcReduction="20000"/>
          </a:bodyPr>
          <a:lstStyle/>
          <a:p>
            <a:r>
              <a:rPr lang="es-EC" dirty="0"/>
              <a:t>Resolviendo la </a:t>
            </a:r>
            <a:r>
              <a:rPr lang="es-EC" dirty="0" smtClean="0"/>
              <a:t>ecuación </a:t>
            </a:r>
            <a:r>
              <a:rPr lang="es-EC" dirty="0"/>
              <a:t>que está en función del límite de resistencia tenemos lo siguiente</a:t>
            </a:r>
            <a:r>
              <a:rPr lang="es-EC" dirty="0" smtClean="0"/>
              <a:t>:</a:t>
            </a:r>
          </a:p>
          <a:p>
            <a:endParaRPr lang="es-EC" b="1" dirty="0"/>
          </a:p>
          <a:p>
            <a:endParaRPr lang="es-EC" b="1" dirty="0" smtClean="0"/>
          </a:p>
          <a:p>
            <a:endParaRPr lang="es-EC" b="1" dirty="0"/>
          </a:p>
          <a:p>
            <a:endParaRPr lang="es-EC" b="1" dirty="0" smtClean="0"/>
          </a:p>
          <a:p>
            <a:endParaRPr lang="es-ES" b="1" dirty="0"/>
          </a:p>
          <a:p>
            <a:r>
              <a:rPr lang="es-EC" dirty="0"/>
              <a:t>De igual manera se utiliza el acero AISI 1050 T&amp;R a 205°C, tanto para optimizar el uso de recursos y para optimizar el consumo de materiales ya que nos dio como resultado el diámetro más pequeño</a:t>
            </a:r>
            <a:r>
              <a:rPr lang="es-EC" dirty="0" smtClean="0"/>
              <a:t>.</a:t>
            </a:r>
            <a:endParaRPr lang="es-ES" b="1" dirty="0"/>
          </a:p>
          <a:p>
            <a:r>
              <a:rPr lang="es-EC" i="1" dirty="0"/>
              <a:t>Por lo tanto el eje de la biela tendrá un diámetro de </a:t>
            </a:r>
            <a:r>
              <a:rPr lang="es-EC" i="1" dirty="0" smtClean="0"/>
              <a:t>47 </a:t>
            </a:r>
            <a:r>
              <a:rPr lang="es-EC" i="1" dirty="0" err="1"/>
              <a:t>mm.</a:t>
            </a:r>
            <a:endParaRPr lang="es-ES" b="1" dirty="0"/>
          </a:p>
          <a:p>
            <a:endParaRPr lang="es-ES" dirty="0"/>
          </a:p>
        </p:txBody>
      </p:sp>
      <p:graphicFrame>
        <p:nvGraphicFramePr>
          <p:cNvPr id="4" name="3 Tabla"/>
          <p:cNvGraphicFramePr>
            <a:graphicFrameLocks noGrp="1"/>
          </p:cNvGraphicFramePr>
          <p:nvPr>
            <p:extLst>
              <p:ext uri="{D42A27DB-BD31-4B8C-83A1-F6EECF244321}">
                <p14:modId xmlns="" xmlns:p14="http://schemas.microsoft.com/office/powerpoint/2010/main" val="1752764971"/>
              </p:ext>
            </p:extLst>
          </p:nvPr>
        </p:nvGraphicFramePr>
        <p:xfrm>
          <a:off x="2483768" y="2492896"/>
          <a:ext cx="4411980" cy="1371600"/>
        </p:xfrm>
        <a:graphic>
          <a:graphicData uri="http://schemas.openxmlformats.org/drawingml/2006/table">
            <a:tbl>
              <a:tblPr firstRow="1" firstCol="1" bandRow="1">
                <a:tableStyleId>{5C22544A-7EE6-4342-B048-85BDC9FD1C3A}</a:tableStyleId>
              </a:tblPr>
              <a:tblGrid>
                <a:gridCol w="1709420"/>
                <a:gridCol w="1709420"/>
                <a:gridCol w="993140"/>
              </a:tblGrid>
              <a:tr h="0">
                <a:tc>
                  <a:txBody>
                    <a:bodyPr/>
                    <a:lstStyle/>
                    <a:p>
                      <a:pPr algn="ctr">
                        <a:lnSpc>
                          <a:spcPct val="150000"/>
                        </a:lnSpc>
                        <a:spcAft>
                          <a:spcPts val="0"/>
                        </a:spcAft>
                      </a:pPr>
                      <a:r>
                        <a:rPr lang="es-EC" sz="1200" dirty="0">
                          <a:effectLst/>
                        </a:rPr>
                        <a:t>MATERIAL</a:t>
                      </a:r>
                      <a:endParaRPr lang="es-ES" sz="1200" b="1" dirty="0">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dirty="0">
                          <a:effectLst/>
                        </a:rPr>
                        <a:t>ESFUERZO ULTIMO A LA RUPTURA [</a:t>
                      </a:r>
                      <a:r>
                        <a:rPr lang="es-EC" sz="1200" dirty="0" err="1">
                          <a:effectLst/>
                        </a:rPr>
                        <a:t>MPa</a:t>
                      </a:r>
                      <a:r>
                        <a:rPr lang="es-EC" sz="1200" dirty="0">
                          <a:effectLst/>
                        </a:rPr>
                        <a:t>]</a:t>
                      </a:r>
                      <a:endParaRPr lang="es-ES" sz="1200" b="1" dirty="0">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DIAMETRO</a:t>
                      </a:r>
                      <a:endParaRPr lang="es-ES" sz="1200">
                        <a:effectLst/>
                      </a:endParaRPr>
                    </a:p>
                    <a:p>
                      <a:pPr algn="ctr">
                        <a:lnSpc>
                          <a:spcPct val="150000"/>
                        </a:lnSpc>
                        <a:spcAft>
                          <a:spcPts val="0"/>
                        </a:spcAft>
                      </a:pPr>
                      <a:r>
                        <a:rPr lang="es-EC" sz="1200">
                          <a:effectLst/>
                        </a:rPr>
                        <a:t>[m]</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Acero inoxidable 304</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a:effectLst/>
                        </a:rPr>
                        <a:t>568</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a:effectLst/>
                        </a:rPr>
                        <a:t>0.058</a:t>
                      </a:r>
                      <a:endParaRPr lang="es-ES" sz="1200" b="1">
                        <a:solidFill>
                          <a:srgbClr val="000000"/>
                        </a:solidFill>
                        <a:effectLst/>
                        <a:latin typeface="Arial"/>
                        <a:ea typeface="Times New Roman"/>
                        <a:cs typeface="Times New Roman"/>
                      </a:endParaRPr>
                    </a:p>
                  </a:txBody>
                  <a:tcPr marL="68580" marR="68580" marT="0" marB="0"/>
                </a:tc>
              </a:tr>
              <a:tr h="0">
                <a:tc>
                  <a:txBody>
                    <a:bodyPr/>
                    <a:lstStyle/>
                    <a:p>
                      <a:pPr algn="ctr">
                        <a:lnSpc>
                          <a:spcPct val="150000"/>
                        </a:lnSpc>
                        <a:spcAft>
                          <a:spcPts val="0"/>
                        </a:spcAft>
                      </a:pPr>
                      <a:r>
                        <a:rPr lang="es-EC" sz="1200">
                          <a:effectLst/>
                        </a:rPr>
                        <a:t>SAE 1010 CD</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a:effectLst/>
                        </a:rPr>
                        <a:t>370</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a:effectLst/>
                        </a:rPr>
                        <a:t>0.067</a:t>
                      </a:r>
                      <a:endParaRPr lang="es-ES" sz="1200" b="1">
                        <a:solidFill>
                          <a:srgbClr val="000000"/>
                        </a:solidFill>
                        <a:effectLst/>
                        <a:latin typeface="Arial"/>
                        <a:ea typeface="Times New Roman"/>
                        <a:cs typeface="Times New Roman"/>
                      </a:endParaRPr>
                    </a:p>
                  </a:txBody>
                  <a:tcPr marL="68580" marR="68580" marT="0" marB="0"/>
                </a:tc>
              </a:tr>
              <a:tr h="0">
                <a:tc>
                  <a:txBody>
                    <a:bodyPr/>
                    <a:lstStyle/>
                    <a:p>
                      <a:pPr algn="ctr">
                        <a:lnSpc>
                          <a:spcPct val="150000"/>
                        </a:lnSpc>
                        <a:spcAft>
                          <a:spcPts val="0"/>
                        </a:spcAft>
                      </a:pPr>
                      <a:r>
                        <a:rPr lang="es-EC" sz="1200">
                          <a:effectLst/>
                        </a:rPr>
                        <a:t>AISI 1050 T&amp;R 205°C</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a:effectLst/>
                        </a:rPr>
                        <a:t>1120</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dirty="0">
                          <a:effectLst/>
                        </a:rPr>
                        <a:t>0.047</a:t>
                      </a:r>
                      <a:endParaRPr lang="es-ES" sz="1200" b="1" dirty="0">
                        <a:solidFill>
                          <a:srgbClr val="000000"/>
                        </a:solidFill>
                        <a:effectLst/>
                        <a:latin typeface="Arial"/>
                        <a:ea typeface="Times New Roman"/>
                        <a:cs typeface="Times New Roman"/>
                      </a:endParaRPr>
                    </a:p>
                  </a:txBody>
                  <a:tcPr marL="68580" marR="68580" marT="0" marB="0"/>
                </a:tc>
              </a:tr>
            </a:tbl>
          </a:graphicData>
        </a:graphic>
      </p:graphicFrame>
    </p:spTree>
    <p:extLst>
      <p:ext uri="{BB962C8B-B14F-4D97-AF65-F5344CB8AC3E}">
        <p14:creationId xmlns="" xmlns:p14="http://schemas.microsoft.com/office/powerpoint/2010/main" val="1813554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a:t>DISEÑO DE CHAVETAS</a:t>
            </a:r>
            <a:endParaRPr lang="es-ES" sz="2800" dirty="0"/>
          </a:p>
        </p:txBody>
      </p:sp>
      <p:sp>
        <p:nvSpPr>
          <p:cNvPr id="3" name="2 Marcador de contenido"/>
          <p:cNvSpPr>
            <a:spLocks noGrp="1"/>
          </p:cNvSpPr>
          <p:nvPr>
            <p:ph idx="1"/>
          </p:nvPr>
        </p:nvSpPr>
        <p:spPr/>
        <p:txBody>
          <a:bodyPr>
            <a:normAutofit fontScale="70000" lnSpcReduction="20000"/>
          </a:bodyPr>
          <a:lstStyle/>
          <a:p>
            <a:pPr algn="just"/>
            <a:r>
              <a:rPr lang="es-EC" b="1" dirty="0"/>
              <a:t>CHAVETA DEL EJE PISTON</a:t>
            </a:r>
            <a:endParaRPr lang="es-EC" dirty="0" smtClean="0"/>
          </a:p>
          <a:p>
            <a:pPr algn="just"/>
            <a:endParaRPr lang="es-EC" dirty="0"/>
          </a:p>
          <a:p>
            <a:pPr algn="just"/>
            <a:endParaRPr lang="es-EC" dirty="0" smtClean="0"/>
          </a:p>
          <a:p>
            <a:pPr algn="just"/>
            <a:endParaRPr lang="es-EC" dirty="0" smtClean="0"/>
          </a:p>
          <a:p>
            <a:pPr algn="just"/>
            <a:endParaRPr lang="es-EC" dirty="0"/>
          </a:p>
          <a:p>
            <a:pPr algn="just"/>
            <a:endParaRPr lang="es-EC" dirty="0"/>
          </a:p>
          <a:p>
            <a:pPr algn="just"/>
            <a:r>
              <a:rPr lang="es-EC" dirty="0" smtClean="0"/>
              <a:t>El </a:t>
            </a:r>
            <a:r>
              <a:rPr lang="es-EC" dirty="0"/>
              <a:t>esfuerzo más crítico es el ejercido por el momento de torsión hacia la chaveta, en esta caso tenemos que la resistencia al corte del material es mucho mayor que el esfuerzo de compresión que se ejerce sobre la chaveta, a esto hay que añadirle que el eje también está soportando esfuerzo de compresión</a:t>
            </a:r>
            <a:r>
              <a:rPr lang="es-EC" dirty="0" smtClean="0"/>
              <a:t>.</a:t>
            </a:r>
          </a:p>
          <a:p>
            <a:pPr algn="just"/>
            <a:endParaRPr lang="es-ES" b="1" dirty="0"/>
          </a:p>
          <a:p>
            <a:pPr marL="0" indent="0" algn="ctr">
              <a:buNone/>
            </a:pPr>
            <a:r>
              <a:rPr lang="es-EC" dirty="0"/>
              <a:t>L= 0.244 m</a:t>
            </a:r>
            <a:endParaRPr lang="es-ES" b="1" dirty="0"/>
          </a:p>
          <a:p>
            <a:endParaRPr lang="es-ES" dirty="0"/>
          </a:p>
        </p:txBody>
      </p:sp>
      <p:graphicFrame>
        <p:nvGraphicFramePr>
          <p:cNvPr id="4" name="3 Tabla"/>
          <p:cNvGraphicFramePr>
            <a:graphicFrameLocks noGrp="1"/>
          </p:cNvGraphicFramePr>
          <p:nvPr>
            <p:extLst>
              <p:ext uri="{D42A27DB-BD31-4B8C-83A1-F6EECF244321}">
                <p14:modId xmlns="" xmlns:p14="http://schemas.microsoft.com/office/powerpoint/2010/main" val="619043204"/>
              </p:ext>
            </p:extLst>
          </p:nvPr>
        </p:nvGraphicFramePr>
        <p:xfrm>
          <a:off x="2339752" y="2132856"/>
          <a:ext cx="4411980" cy="1371600"/>
        </p:xfrm>
        <a:graphic>
          <a:graphicData uri="http://schemas.openxmlformats.org/drawingml/2006/table">
            <a:tbl>
              <a:tblPr firstRow="1" firstCol="1" bandRow="1">
                <a:tableStyleId>{5C22544A-7EE6-4342-B048-85BDC9FD1C3A}</a:tableStyleId>
              </a:tblPr>
              <a:tblGrid>
                <a:gridCol w="1709420"/>
                <a:gridCol w="1709420"/>
                <a:gridCol w="993140"/>
              </a:tblGrid>
              <a:tr h="0">
                <a:tc>
                  <a:txBody>
                    <a:bodyPr/>
                    <a:lstStyle/>
                    <a:p>
                      <a:pPr algn="ctr">
                        <a:lnSpc>
                          <a:spcPct val="150000"/>
                        </a:lnSpc>
                        <a:spcAft>
                          <a:spcPts val="0"/>
                        </a:spcAft>
                      </a:pPr>
                      <a:r>
                        <a:rPr lang="es-EC" sz="1200" dirty="0">
                          <a:effectLst/>
                        </a:rPr>
                        <a:t>MATERIAL</a:t>
                      </a:r>
                      <a:endParaRPr lang="es-ES" sz="1200" b="1" dirty="0">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ESFUERZO ULTIMO A LA RUPTURA [MPa]</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LONGITUD</a:t>
                      </a:r>
                      <a:endParaRPr lang="es-ES" sz="1200">
                        <a:effectLst/>
                      </a:endParaRPr>
                    </a:p>
                    <a:p>
                      <a:pPr algn="ctr">
                        <a:lnSpc>
                          <a:spcPct val="150000"/>
                        </a:lnSpc>
                        <a:spcAft>
                          <a:spcPts val="0"/>
                        </a:spcAft>
                      </a:pPr>
                      <a:r>
                        <a:rPr lang="es-EC" sz="1200">
                          <a:effectLst/>
                        </a:rPr>
                        <a:t>[m]</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Acero inoxidable 304</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a:effectLst/>
                        </a:rPr>
                        <a:t>568</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a:effectLst/>
                        </a:rPr>
                        <a:t>0.480</a:t>
                      </a:r>
                      <a:endParaRPr lang="es-ES" sz="1200" b="1">
                        <a:solidFill>
                          <a:srgbClr val="000000"/>
                        </a:solidFill>
                        <a:effectLst/>
                        <a:latin typeface="Arial"/>
                        <a:ea typeface="Times New Roman"/>
                        <a:cs typeface="Times New Roman"/>
                      </a:endParaRPr>
                    </a:p>
                  </a:txBody>
                  <a:tcPr marL="68580" marR="68580" marT="0" marB="0"/>
                </a:tc>
              </a:tr>
              <a:tr h="0">
                <a:tc>
                  <a:txBody>
                    <a:bodyPr/>
                    <a:lstStyle/>
                    <a:p>
                      <a:pPr algn="ctr">
                        <a:lnSpc>
                          <a:spcPct val="150000"/>
                        </a:lnSpc>
                        <a:spcAft>
                          <a:spcPts val="0"/>
                        </a:spcAft>
                      </a:pPr>
                      <a:r>
                        <a:rPr lang="es-EC" sz="1200">
                          <a:effectLst/>
                        </a:rPr>
                        <a:t>SAE 1010 CD</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a:effectLst/>
                        </a:rPr>
                        <a:t>370</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a:effectLst/>
                        </a:rPr>
                        <a:t>0.737</a:t>
                      </a:r>
                      <a:endParaRPr lang="es-ES" sz="1200" b="1">
                        <a:solidFill>
                          <a:srgbClr val="000000"/>
                        </a:solidFill>
                        <a:effectLst/>
                        <a:latin typeface="Arial"/>
                        <a:ea typeface="Times New Roman"/>
                        <a:cs typeface="Times New Roman"/>
                      </a:endParaRPr>
                    </a:p>
                  </a:txBody>
                  <a:tcPr marL="68580" marR="68580" marT="0" marB="0"/>
                </a:tc>
              </a:tr>
              <a:tr h="0">
                <a:tc>
                  <a:txBody>
                    <a:bodyPr/>
                    <a:lstStyle/>
                    <a:p>
                      <a:pPr algn="ctr">
                        <a:lnSpc>
                          <a:spcPct val="150000"/>
                        </a:lnSpc>
                        <a:spcAft>
                          <a:spcPts val="0"/>
                        </a:spcAft>
                      </a:pPr>
                      <a:r>
                        <a:rPr lang="es-EC" sz="1200">
                          <a:effectLst/>
                        </a:rPr>
                        <a:t>AISI 1050 T&amp;R 205°C</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dirty="0">
                          <a:effectLst/>
                        </a:rPr>
                        <a:t>1120</a:t>
                      </a:r>
                      <a:endParaRPr lang="es-ES" sz="1200" b="1" dirty="0">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dirty="0">
                          <a:effectLst/>
                        </a:rPr>
                        <a:t>0.244</a:t>
                      </a:r>
                      <a:endParaRPr lang="es-ES" sz="1200" b="1" dirty="0">
                        <a:solidFill>
                          <a:srgbClr val="000000"/>
                        </a:solidFill>
                        <a:effectLst/>
                        <a:latin typeface="Arial"/>
                        <a:ea typeface="Times New Roman"/>
                        <a:cs typeface="Times New Roman"/>
                      </a:endParaRPr>
                    </a:p>
                  </a:txBody>
                  <a:tcPr marL="68580" marR="68580" marT="0" marB="0"/>
                </a:tc>
              </a:tr>
            </a:tbl>
          </a:graphicData>
        </a:graphic>
      </p:graphicFrame>
    </p:spTree>
    <p:extLst>
      <p:ext uri="{BB962C8B-B14F-4D97-AF65-F5344CB8AC3E}">
        <p14:creationId xmlns="" xmlns:p14="http://schemas.microsoft.com/office/powerpoint/2010/main" val="1644577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4 Título"/>
          <p:cNvSpPr>
            <a:spLocks noGrp="1"/>
          </p:cNvSpPr>
          <p:nvPr>
            <p:ph type="title"/>
          </p:nvPr>
        </p:nvSpPr>
        <p:spPr>
          <a:xfrm>
            <a:off x="685800" y="2492896"/>
            <a:ext cx="7772400" cy="1362075"/>
          </a:xfrm>
        </p:spPr>
        <p:txBody>
          <a:bodyPr>
            <a:normAutofit/>
          </a:bodyPr>
          <a:lstStyle/>
          <a:p>
            <a:pPr algn="ctr"/>
            <a:r>
              <a:rPr lang="es-ES" sz="6600" dirty="0" smtClean="0"/>
              <a:t>OBJETIVOS</a:t>
            </a:r>
            <a:endParaRPr lang="es-ES" sz="6600" dirty="0"/>
          </a:p>
        </p:txBody>
      </p:sp>
    </p:spTree>
    <p:extLst>
      <p:ext uri="{BB962C8B-B14F-4D97-AF65-F5344CB8AC3E}">
        <p14:creationId xmlns="" xmlns:p14="http://schemas.microsoft.com/office/powerpoint/2010/main" val="35302741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C" b="1" dirty="0"/>
              <a:t>CHAVETA DEL EJE </a:t>
            </a:r>
            <a:r>
              <a:rPr lang="es-EC" b="1" dirty="0" smtClean="0"/>
              <a:t>BIELA</a:t>
            </a:r>
          </a:p>
          <a:p>
            <a:endParaRPr lang="es-EC" b="1" dirty="0"/>
          </a:p>
          <a:p>
            <a:endParaRPr lang="es-EC" b="1" dirty="0" smtClean="0"/>
          </a:p>
          <a:p>
            <a:endParaRPr lang="es-EC" b="1" dirty="0"/>
          </a:p>
          <a:p>
            <a:endParaRPr lang="es-EC" b="1" dirty="0" smtClean="0"/>
          </a:p>
          <a:p>
            <a:endParaRPr lang="es-EC" b="1" dirty="0"/>
          </a:p>
          <a:p>
            <a:pPr marL="0" indent="0" algn="ctr">
              <a:buNone/>
            </a:pPr>
            <a:r>
              <a:rPr lang="es-EC" i="1" dirty="0"/>
              <a:t>L=0.28 m</a:t>
            </a:r>
            <a:endParaRPr lang="es-ES" b="1" dirty="0"/>
          </a:p>
          <a:p>
            <a:endParaRPr lang="es-EC" b="1" dirty="0" smtClean="0"/>
          </a:p>
          <a:p>
            <a:endParaRPr lang="es-ES" dirty="0"/>
          </a:p>
        </p:txBody>
      </p:sp>
      <p:sp>
        <p:nvSpPr>
          <p:cNvPr id="4" name="1 Título"/>
          <p:cNvSpPr>
            <a:spLocks noGrp="1"/>
          </p:cNvSpPr>
          <p:nvPr>
            <p:ph type="title"/>
          </p:nvPr>
        </p:nvSpPr>
        <p:spPr/>
        <p:txBody>
          <a:bodyPr>
            <a:normAutofit/>
          </a:bodyPr>
          <a:lstStyle/>
          <a:p>
            <a:r>
              <a:rPr lang="es-EC" sz="2800" b="1" dirty="0"/>
              <a:t>DISEÑO DE CHAVETAS</a:t>
            </a:r>
            <a:endParaRPr lang="es-ES" sz="2800" dirty="0"/>
          </a:p>
        </p:txBody>
      </p:sp>
      <p:graphicFrame>
        <p:nvGraphicFramePr>
          <p:cNvPr id="5" name="4 Tabla"/>
          <p:cNvGraphicFramePr>
            <a:graphicFrameLocks noGrp="1"/>
          </p:cNvGraphicFramePr>
          <p:nvPr/>
        </p:nvGraphicFramePr>
        <p:xfrm>
          <a:off x="2366010" y="3177381"/>
          <a:ext cx="4411980" cy="1371600"/>
        </p:xfrm>
        <a:graphic>
          <a:graphicData uri="http://schemas.openxmlformats.org/drawingml/2006/table">
            <a:tbl>
              <a:tblPr firstRow="1" firstCol="1" bandRow="1">
                <a:tableStyleId>{5C22544A-7EE6-4342-B048-85BDC9FD1C3A}</a:tableStyleId>
              </a:tblPr>
              <a:tblGrid>
                <a:gridCol w="1709420"/>
                <a:gridCol w="1709420"/>
                <a:gridCol w="993140"/>
              </a:tblGrid>
              <a:tr h="0">
                <a:tc>
                  <a:txBody>
                    <a:bodyPr/>
                    <a:lstStyle/>
                    <a:p>
                      <a:pPr algn="ctr">
                        <a:lnSpc>
                          <a:spcPct val="150000"/>
                        </a:lnSpc>
                        <a:spcAft>
                          <a:spcPts val="0"/>
                        </a:spcAft>
                      </a:pPr>
                      <a:r>
                        <a:rPr lang="es-EC" sz="1200">
                          <a:effectLst/>
                        </a:rPr>
                        <a:t>MATERIAL</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ESFUERZO ULTIMO A LA RUPTURA [MPa]</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LONGITUD</a:t>
                      </a:r>
                      <a:endParaRPr lang="es-ES" sz="1200">
                        <a:effectLst/>
                      </a:endParaRPr>
                    </a:p>
                    <a:p>
                      <a:pPr algn="ctr">
                        <a:lnSpc>
                          <a:spcPct val="150000"/>
                        </a:lnSpc>
                        <a:spcAft>
                          <a:spcPts val="0"/>
                        </a:spcAft>
                      </a:pPr>
                      <a:r>
                        <a:rPr lang="es-EC" sz="1200">
                          <a:effectLst/>
                        </a:rPr>
                        <a:t>[m]</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Acero inoxidable 304</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a:effectLst/>
                        </a:rPr>
                        <a:t>568</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a:effectLst/>
                        </a:rPr>
                        <a:t>0.568</a:t>
                      </a:r>
                      <a:endParaRPr lang="es-ES" sz="1200" b="1">
                        <a:solidFill>
                          <a:srgbClr val="000000"/>
                        </a:solidFill>
                        <a:effectLst/>
                        <a:latin typeface="Arial"/>
                        <a:ea typeface="Times New Roman"/>
                        <a:cs typeface="Times New Roman"/>
                      </a:endParaRPr>
                    </a:p>
                  </a:txBody>
                  <a:tcPr marL="68580" marR="68580" marT="0" marB="0"/>
                </a:tc>
              </a:tr>
              <a:tr h="0">
                <a:tc>
                  <a:txBody>
                    <a:bodyPr/>
                    <a:lstStyle/>
                    <a:p>
                      <a:pPr algn="ctr">
                        <a:lnSpc>
                          <a:spcPct val="150000"/>
                        </a:lnSpc>
                        <a:spcAft>
                          <a:spcPts val="0"/>
                        </a:spcAft>
                      </a:pPr>
                      <a:r>
                        <a:rPr lang="es-EC" sz="1200">
                          <a:effectLst/>
                        </a:rPr>
                        <a:t>SAE 1010 CD</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a:effectLst/>
                        </a:rPr>
                        <a:t>370</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a:effectLst/>
                        </a:rPr>
                        <a:t>0.871</a:t>
                      </a:r>
                      <a:endParaRPr lang="es-ES" sz="1200" b="1">
                        <a:solidFill>
                          <a:srgbClr val="000000"/>
                        </a:solidFill>
                        <a:effectLst/>
                        <a:latin typeface="Arial"/>
                        <a:ea typeface="Times New Roman"/>
                        <a:cs typeface="Times New Roman"/>
                      </a:endParaRPr>
                    </a:p>
                  </a:txBody>
                  <a:tcPr marL="68580" marR="68580" marT="0" marB="0"/>
                </a:tc>
              </a:tr>
              <a:tr h="0">
                <a:tc>
                  <a:txBody>
                    <a:bodyPr/>
                    <a:lstStyle/>
                    <a:p>
                      <a:pPr algn="ctr">
                        <a:lnSpc>
                          <a:spcPct val="150000"/>
                        </a:lnSpc>
                        <a:spcAft>
                          <a:spcPts val="0"/>
                        </a:spcAft>
                      </a:pPr>
                      <a:r>
                        <a:rPr lang="es-EC" sz="1200">
                          <a:effectLst/>
                        </a:rPr>
                        <a:t>AISI 1050 T&amp;R 205°C</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a:effectLst/>
                        </a:rPr>
                        <a:t>1120</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dirty="0">
                          <a:effectLst/>
                        </a:rPr>
                        <a:t>0.288</a:t>
                      </a:r>
                      <a:endParaRPr lang="es-ES" sz="1200" b="1" dirty="0">
                        <a:solidFill>
                          <a:srgbClr val="000000"/>
                        </a:solidFill>
                        <a:effectLst/>
                        <a:latin typeface="Arial"/>
                        <a:ea typeface="Times New Roman"/>
                        <a:cs typeface="Times New Roman"/>
                      </a:endParaRPr>
                    </a:p>
                  </a:txBody>
                  <a:tcPr marL="68580" marR="68580" marT="0" marB="0"/>
                </a:tc>
              </a:tr>
            </a:tbl>
          </a:graphicData>
        </a:graphic>
      </p:graphicFrame>
    </p:spTree>
    <p:extLst>
      <p:ext uri="{BB962C8B-B14F-4D97-AF65-F5344CB8AC3E}">
        <p14:creationId xmlns="" xmlns:p14="http://schemas.microsoft.com/office/powerpoint/2010/main" val="357642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a:t>DISEÑO DE PASADORES</a:t>
            </a:r>
            <a:endParaRPr lang="es-ES" sz="2800" dirty="0"/>
          </a:p>
        </p:txBody>
      </p:sp>
      <p:sp>
        <p:nvSpPr>
          <p:cNvPr id="3" name="2 Marcador de contenido"/>
          <p:cNvSpPr>
            <a:spLocks noGrp="1"/>
          </p:cNvSpPr>
          <p:nvPr>
            <p:ph idx="1"/>
          </p:nvPr>
        </p:nvSpPr>
        <p:spPr/>
        <p:txBody>
          <a:bodyPr>
            <a:normAutofit fontScale="77500" lnSpcReduction="20000"/>
          </a:bodyPr>
          <a:lstStyle/>
          <a:p>
            <a:r>
              <a:rPr lang="es-EC" b="1" dirty="0"/>
              <a:t>PASADOR PARA EL EJE </a:t>
            </a:r>
            <a:r>
              <a:rPr lang="es-EC" b="1" dirty="0" smtClean="0"/>
              <a:t>PRINCIPAL</a:t>
            </a:r>
          </a:p>
          <a:p>
            <a:pPr marL="0" indent="0" algn="just">
              <a:buNone/>
            </a:pPr>
            <a:r>
              <a:rPr lang="es-EC" dirty="0"/>
              <a:t>Para la construcción de este pasador se debe escoger un acero SAE 1010 laminado en frio, con el cual tendremos un valor de diámetro de</a:t>
            </a:r>
            <a:r>
              <a:rPr lang="es-EC" dirty="0" smtClean="0"/>
              <a:t>:</a:t>
            </a:r>
          </a:p>
          <a:p>
            <a:pPr algn="just"/>
            <a:endParaRPr lang="es-EC" dirty="0"/>
          </a:p>
          <a:p>
            <a:pPr algn="just"/>
            <a:endParaRPr lang="es-EC" dirty="0" smtClean="0"/>
          </a:p>
          <a:p>
            <a:pPr algn="just"/>
            <a:endParaRPr lang="es-EC" dirty="0"/>
          </a:p>
          <a:p>
            <a:pPr algn="just"/>
            <a:endParaRPr lang="es-ES" dirty="0"/>
          </a:p>
          <a:p>
            <a:pPr marL="0" indent="0" algn="just">
              <a:buNone/>
            </a:pPr>
            <a:r>
              <a:rPr lang="es-EC" i="1" dirty="0"/>
              <a:t>d=0.03 m </a:t>
            </a:r>
            <a:endParaRPr lang="es-ES" dirty="0"/>
          </a:p>
          <a:p>
            <a:pPr marL="0" indent="0" algn="just">
              <a:buNone/>
            </a:pPr>
            <a:r>
              <a:rPr lang="es-EC" i="1" dirty="0"/>
              <a:t>Tenemos las mismas condiciones  de carga en los dos materiales por lo tanto los pasadores deberán tener un diámetro de 30 </a:t>
            </a:r>
            <a:r>
              <a:rPr lang="es-EC" i="1" dirty="0" err="1"/>
              <a:t>mm</a:t>
            </a:r>
            <a:r>
              <a:rPr lang="es-EC" dirty="0" err="1"/>
              <a:t>.</a:t>
            </a:r>
            <a:endParaRPr lang="es-ES" dirty="0"/>
          </a:p>
          <a:p>
            <a:endParaRPr lang="es-ES" dirty="0"/>
          </a:p>
        </p:txBody>
      </p:sp>
      <p:pic>
        <p:nvPicPr>
          <p:cNvPr id="4" name="3 Imagen"/>
          <p:cNvPicPr/>
          <p:nvPr/>
        </p:nvPicPr>
        <p:blipFill>
          <a:blip r:embed="rId2">
            <a:extLst>
              <a:ext uri="{28A0092B-C50C-407E-A947-70E740481C1C}">
                <a14:useLocalDpi xmlns="" xmlns:a14="http://schemas.microsoft.com/office/drawing/2010/main" val="0"/>
              </a:ext>
            </a:extLst>
          </a:blip>
          <a:srcRect/>
          <a:stretch>
            <a:fillRect/>
          </a:stretch>
        </p:blipFill>
        <p:spPr bwMode="auto">
          <a:xfrm>
            <a:off x="6300192" y="2948309"/>
            <a:ext cx="2008138" cy="1512168"/>
          </a:xfrm>
          <a:prstGeom prst="rect">
            <a:avLst/>
          </a:prstGeom>
          <a:noFill/>
          <a:ln>
            <a:noFill/>
          </a:ln>
        </p:spPr>
      </p:pic>
      <p:graphicFrame>
        <p:nvGraphicFramePr>
          <p:cNvPr id="5" name="4 Tabla"/>
          <p:cNvGraphicFramePr>
            <a:graphicFrameLocks noGrp="1"/>
          </p:cNvGraphicFramePr>
          <p:nvPr>
            <p:extLst>
              <p:ext uri="{D42A27DB-BD31-4B8C-83A1-F6EECF244321}">
                <p14:modId xmlns="" xmlns:p14="http://schemas.microsoft.com/office/powerpoint/2010/main" val="3329429247"/>
              </p:ext>
            </p:extLst>
          </p:nvPr>
        </p:nvGraphicFramePr>
        <p:xfrm>
          <a:off x="1187624" y="3102960"/>
          <a:ext cx="4411980" cy="1371600"/>
        </p:xfrm>
        <a:graphic>
          <a:graphicData uri="http://schemas.openxmlformats.org/drawingml/2006/table">
            <a:tbl>
              <a:tblPr firstRow="1" firstCol="1" bandRow="1">
                <a:tableStyleId>{5C22544A-7EE6-4342-B048-85BDC9FD1C3A}</a:tableStyleId>
              </a:tblPr>
              <a:tblGrid>
                <a:gridCol w="1709420"/>
                <a:gridCol w="1709420"/>
                <a:gridCol w="993140"/>
              </a:tblGrid>
              <a:tr h="0">
                <a:tc>
                  <a:txBody>
                    <a:bodyPr/>
                    <a:lstStyle/>
                    <a:p>
                      <a:pPr algn="ctr">
                        <a:lnSpc>
                          <a:spcPct val="150000"/>
                        </a:lnSpc>
                        <a:spcAft>
                          <a:spcPts val="0"/>
                        </a:spcAft>
                      </a:pPr>
                      <a:r>
                        <a:rPr lang="es-EC" sz="1200" dirty="0">
                          <a:effectLst/>
                        </a:rPr>
                        <a:t>MATERIAL</a:t>
                      </a:r>
                      <a:endParaRPr lang="es-ES" sz="1200" b="1" dirty="0">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dirty="0">
                          <a:effectLst/>
                        </a:rPr>
                        <a:t>ESFUERZO ULTIMO A LA RUPTURA [</a:t>
                      </a:r>
                      <a:r>
                        <a:rPr lang="es-EC" sz="1200" dirty="0" err="1">
                          <a:effectLst/>
                        </a:rPr>
                        <a:t>MPa</a:t>
                      </a:r>
                      <a:r>
                        <a:rPr lang="es-EC" sz="1200" dirty="0">
                          <a:effectLst/>
                        </a:rPr>
                        <a:t>]</a:t>
                      </a:r>
                      <a:endParaRPr lang="es-ES" sz="1200" b="1" dirty="0">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LONGITUD</a:t>
                      </a:r>
                      <a:endParaRPr lang="es-ES" sz="1200">
                        <a:effectLst/>
                      </a:endParaRPr>
                    </a:p>
                    <a:p>
                      <a:pPr algn="ctr">
                        <a:lnSpc>
                          <a:spcPct val="150000"/>
                        </a:lnSpc>
                        <a:spcAft>
                          <a:spcPts val="0"/>
                        </a:spcAft>
                      </a:pPr>
                      <a:r>
                        <a:rPr lang="es-EC" sz="1200">
                          <a:effectLst/>
                        </a:rPr>
                        <a:t>[m]</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Acero inoxidable 304</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a:effectLst/>
                        </a:rPr>
                        <a:t>568</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a:effectLst/>
                        </a:rPr>
                        <a:t>0.018</a:t>
                      </a:r>
                      <a:endParaRPr lang="es-ES" sz="1200" b="1">
                        <a:solidFill>
                          <a:srgbClr val="000000"/>
                        </a:solidFill>
                        <a:effectLst/>
                        <a:latin typeface="Arial"/>
                        <a:ea typeface="Times New Roman"/>
                        <a:cs typeface="Times New Roman"/>
                      </a:endParaRPr>
                    </a:p>
                  </a:txBody>
                  <a:tcPr marL="68580" marR="68580" marT="0" marB="0"/>
                </a:tc>
              </a:tr>
              <a:tr h="0">
                <a:tc>
                  <a:txBody>
                    <a:bodyPr/>
                    <a:lstStyle/>
                    <a:p>
                      <a:pPr algn="ctr">
                        <a:lnSpc>
                          <a:spcPct val="150000"/>
                        </a:lnSpc>
                        <a:spcAft>
                          <a:spcPts val="0"/>
                        </a:spcAft>
                      </a:pPr>
                      <a:r>
                        <a:rPr lang="es-EC" sz="1200">
                          <a:effectLst/>
                        </a:rPr>
                        <a:t>SAE 1010 CD</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a:effectLst/>
                        </a:rPr>
                        <a:t>370</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a:effectLst/>
                        </a:rPr>
                        <a:t>0.022</a:t>
                      </a:r>
                      <a:endParaRPr lang="es-ES" sz="1200" b="1">
                        <a:solidFill>
                          <a:srgbClr val="000000"/>
                        </a:solidFill>
                        <a:effectLst/>
                        <a:latin typeface="Arial"/>
                        <a:ea typeface="Times New Roman"/>
                        <a:cs typeface="Times New Roman"/>
                      </a:endParaRPr>
                    </a:p>
                  </a:txBody>
                  <a:tcPr marL="68580" marR="68580" marT="0" marB="0"/>
                </a:tc>
              </a:tr>
              <a:tr h="0">
                <a:tc>
                  <a:txBody>
                    <a:bodyPr/>
                    <a:lstStyle/>
                    <a:p>
                      <a:pPr algn="ctr">
                        <a:lnSpc>
                          <a:spcPct val="150000"/>
                        </a:lnSpc>
                        <a:spcAft>
                          <a:spcPts val="0"/>
                        </a:spcAft>
                      </a:pPr>
                      <a:r>
                        <a:rPr lang="es-EC" sz="1200">
                          <a:effectLst/>
                        </a:rPr>
                        <a:t>AISI 1050 T&amp;R 205°C</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a:effectLst/>
                        </a:rPr>
                        <a:t>1120</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dirty="0">
                          <a:effectLst/>
                        </a:rPr>
                        <a:t>0.013</a:t>
                      </a:r>
                      <a:endParaRPr lang="es-ES" sz="1200" b="1" dirty="0">
                        <a:solidFill>
                          <a:srgbClr val="000000"/>
                        </a:solidFill>
                        <a:effectLst/>
                        <a:latin typeface="Arial"/>
                        <a:ea typeface="Times New Roman"/>
                        <a:cs typeface="Times New Roman"/>
                      </a:endParaRPr>
                    </a:p>
                  </a:txBody>
                  <a:tcPr marL="68580" marR="68580" marT="0" marB="0"/>
                </a:tc>
              </a:tr>
            </a:tbl>
          </a:graphicData>
        </a:graphic>
      </p:graphicFrame>
    </p:spTree>
    <p:extLst>
      <p:ext uri="{BB962C8B-B14F-4D97-AF65-F5344CB8AC3E}">
        <p14:creationId xmlns="" xmlns:p14="http://schemas.microsoft.com/office/powerpoint/2010/main" val="39081220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7500" lnSpcReduction="20000"/>
          </a:bodyPr>
          <a:lstStyle/>
          <a:p>
            <a:r>
              <a:rPr lang="es-EC" b="1" dirty="0"/>
              <a:t>PASADOR PARA EL EJE </a:t>
            </a:r>
            <a:r>
              <a:rPr lang="es-EC" b="1" dirty="0" smtClean="0"/>
              <a:t>BIELA</a:t>
            </a:r>
          </a:p>
          <a:p>
            <a:endParaRPr lang="es-EC" b="1" dirty="0"/>
          </a:p>
          <a:p>
            <a:endParaRPr lang="es-EC" b="1" dirty="0" smtClean="0"/>
          </a:p>
          <a:p>
            <a:endParaRPr lang="es-EC" b="1" dirty="0"/>
          </a:p>
          <a:p>
            <a:endParaRPr lang="es-EC" b="1" dirty="0" smtClean="0"/>
          </a:p>
          <a:p>
            <a:endParaRPr lang="es-EC" b="1" dirty="0"/>
          </a:p>
          <a:p>
            <a:r>
              <a:rPr lang="es-EC" dirty="0"/>
              <a:t>Para la construcción de este pasador se debe escoger un acero AISI 1050 templado y revenido a 205°C, debido a que la fuerza que este debe soportar es mucho mayor que la de los otros pasadores, por  lo tanto tendremos un valor de diámetro de:</a:t>
            </a:r>
            <a:endParaRPr lang="es-ES" dirty="0"/>
          </a:p>
          <a:p>
            <a:pPr marL="0" indent="0" algn="ctr">
              <a:buNone/>
            </a:pPr>
            <a:r>
              <a:rPr lang="es-EC" dirty="0"/>
              <a:t>d=0.04 m</a:t>
            </a:r>
            <a:endParaRPr lang="es-ES" b="1" dirty="0"/>
          </a:p>
          <a:p>
            <a:endParaRPr lang="es-ES" dirty="0"/>
          </a:p>
        </p:txBody>
      </p:sp>
      <p:sp>
        <p:nvSpPr>
          <p:cNvPr id="4" name="1 Título"/>
          <p:cNvSpPr>
            <a:spLocks noGrp="1"/>
          </p:cNvSpPr>
          <p:nvPr>
            <p:ph type="title"/>
          </p:nvPr>
        </p:nvSpPr>
        <p:spPr/>
        <p:txBody>
          <a:bodyPr>
            <a:normAutofit/>
          </a:bodyPr>
          <a:lstStyle/>
          <a:p>
            <a:r>
              <a:rPr lang="es-EC" sz="2800" b="1" dirty="0"/>
              <a:t>DISEÑO DE PASADORES</a:t>
            </a:r>
            <a:endParaRPr lang="es-ES" sz="2800" dirty="0"/>
          </a:p>
        </p:txBody>
      </p:sp>
      <p:graphicFrame>
        <p:nvGraphicFramePr>
          <p:cNvPr id="5" name="4 Tabla"/>
          <p:cNvGraphicFramePr>
            <a:graphicFrameLocks noGrp="1"/>
          </p:cNvGraphicFramePr>
          <p:nvPr>
            <p:extLst>
              <p:ext uri="{D42A27DB-BD31-4B8C-83A1-F6EECF244321}">
                <p14:modId xmlns="" xmlns:p14="http://schemas.microsoft.com/office/powerpoint/2010/main" val="2921376553"/>
              </p:ext>
            </p:extLst>
          </p:nvPr>
        </p:nvGraphicFramePr>
        <p:xfrm>
          <a:off x="3707904" y="2304316"/>
          <a:ext cx="4411980" cy="1371600"/>
        </p:xfrm>
        <a:graphic>
          <a:graphicData uri="http://schemas.openxmlformats.org/drawingml/2006/table">
            <a:tbl>
              <a:tblPr firstRow="1" firstCol="1" bandRow="1">
                <a:tableStyleId>{5C22544A-7EE6-4342-B048-85BDC9FD1C3A}</a:tableStyleId>
              </a:tblPr>
              <a:tblGrid>
                <a:gridCol w="1709420"/>
                <a:gridCol w="1709420"/>
                <a:gridCol w="993140"/>
              </a:tblGrid>
              <a:tr h="0">
                <a:tc>
                  <a:txBody>
                    <a:bodyPr/>
                    <a:lstStyle/>
                    <a:p>
                      <a:pPr algn="ctr">
                        <a:lnSpc>
                          <a:spcPct val="150000"/>
                        </a:lnSpc>
                        <a:spcAft>
                          <a:spcPts val="0"/>
                        </a:spcAft>
                      </a:pPr>
                      <a:r>
                        <a:rPr lang="es-EC" sz="1200">
                          <a:effectLst/>
                        </a:rPr>
                        <a:t>MATERIAL</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ESFUERZO ULTIMO A LA RUPTURA [MPa]</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LONGITUD</a:t>
                      </a:r>
                      <a:endParaRPr lang="es-ES" sz="1200">
                        <a:effectLst/>
                      </a:endParaRPr>
                    </a:p>
                    <a:p>
                      <a:pPr algn="ctr">
                        <a:lnSpc>
                          <a:spcPct val="150000"/>
                        </a:lnSpc>
                        <a:spcAft>
                          <a:spcPts val="0"/>
                        </a:spcAft>
                      </a:pPr>
                      <a:r>
                        <a:rPr lang="es-EC" sz="1200">
                          <a:effectLst/>
                        </a:rPr>
                        <a:t>[m]</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Acero inoxidable 304</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a:effectLst/>
                        </a:rPr>
                        <a:t>568</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a:effectLst/>
                        </a:rPr>
                        <a:t>0.056</a:t>
                      </a:r>
                      <a:endParaRPr lang="es-ES" sz="1200" b="1">
                        <a:solidFill>
                          <a:srgbClr val="000000"/>
                        </a:solidFill>
                        <a:effectLst/>
                        <a:latin typeface="Arial"/>
                        <a:ea typeface="Times New Roman"/>
                        <a:cs typeface="Times New Roman"/>
                      </a:endParaRPr>
                    </a:p>
                  </a:txBody>
                  <a:tcPr marL="68580" marR="68580" marT="0" marB="0"/>
                </a:tc>
              </a:tr>
              <a:tr h="0">
                <a:tc>
                  <a:txBody>
                    <a:bodyPr/>
                    <a:lstStyle/>
                    <a:p>
                      <a:pPr algn="ctr">
                        <a:lnSpc>
                          <a:spcPct val="150000"/>
                        </a:lnSpc>
                        <a:spcAft>
                          <a:spcPts val="0"/>
                        </a:spcAft>
                      </a:pPr>
                      <a:r>
                        <a:rPr lang="es-EC" sz="1200">
                          <a:effectLst/>
                        </a:rPr>
                        <a:t>SAE 1010 CD</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a:effectLst/>
                        </a:rPr>
                        <a:t>370</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a:effectLst/>
                        </a:rPr>
                        <a:t>0.070</a:t>
                      </a:r>
                      <a:endParaRPr lang="es-ES" sz="1200" b="1">
                        <a:solidFill>
                          <a:srgbClr val="000000"/>
                        </a:solidFill>
                        <a:effectLst/>
                        <a:latin typeface="Arial"/>
                        <a:ea typeface="Times New Roman"/>
                        <a:cs typeface="Times New Roman"/>
                      </a:endParaRPr>
                    </a:p>
                  </a:txBody>
                  <a:tcPr marL="68580" marR="68580" marT="0" marB="0"/>
                </a:tc>
              </a:tr>
              <a:tr h="0">
                <a:tc>
                  <a:txBody>
                    <a:bodyPr/>
                    <a:lstStyle/>
                    <a:p>
                      <a:pPr algn="ctr">
                        <a:lnSpc>
                          <a:spcPct val="150000"/>
                        </a:lnSpc>
                        <a:spcAft>
                          <a:spcPts val="0"/>
                        </a:spcAft>
                      </a:pPr>
                      <a:r>
                        <a:rPr lang="es-EC" sz="1200">
                          <a:effectLst/>
                        </a:rPr>
                        <a:t>AISI 1050 T&amp;R 205°C</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a:effectLst/>
                        </a:rPr>
                        <a:t>1120</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dirty="0">
                          <a:effectLst/>
                        </a:rPr>
                        <a:t>0.040</a:t>
                      </a:r>
                      <a:endParaRPr lang="es-ES" sz="1200" b="1" dirty="0">
                        <a:solidFill>
                          <a:srgbClr val="000000"/>
                        </a:solidFill>
                        <a:effectLst/>
                        <a:latin typeface="Arial"/>
                        <a:ea typeface="Times New Roman"/>
                        <a:cs typeface="Times New Roman"/>
                      </a:endParaRPr>
                    </a:p>
                  </a:txBody>
                  <a:tcPr marL="68580" marR="68580" marT="0" marB="0"/>
                </a:tc>
              </a:tr>
            </a:tbl>
          </a:graphicData>
        </a:graphic>
      </p:graphicFrame>
      <p:pic>
        <p:nvPicPr>
          <p:cNvPr id="6" name="5 Imagen"/>
          <p:cNvPicPr/>
          <p:nvPr/>
        </p:nvPicPr>
        <p:blipFill>
          <a:blip r:embed="rId2">
            <a:extLst>
              <a:ext uri="{28A0092B-C50C-407E-A947-70E740481C1C}">
                <a14:useLocalDpi xmlns="" xmlns:a14="http://schemas.microsoft.com/office/drawing/2010/main" val="0"/>
              </a:ext>
            </a:extLst>
          </a:blip>
          <a:srcRect/>
          <a:stretch>
            <a:fillRect/>
          </a:stretch>
        </p:blipFill>
        <p:spPr bwMode="auto">
          <a:xfrm>
            <a:off x="1115616" y="1988840"/>
            <a:ext cx="2392045" cy="1783080"/>
          </a:xfrm>
          <a:prstGeom prst="rect">
            <a:avLst/>
          </a:prstGeom>
          <a:noFill/>
          <a:ln>
            <a:noFill/>
          </a:ln>
        </p:spPr>
      </p:pic>
    </p:spTree>
    <p:extLst>
      <p:ext uri="{BB962C8B-B14F-4D97-AF65-F5344CB8AC3E}">
        <p14:creationId xmlns="" xmlns:p14="http://schemas.microsoft.com/office/powerpoint/2010/main" val="9794745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a:t>DISEÑO DEL RECIPIENTE A PRESIÓN</a:t>
            </a:r>
            <a:endParaRPr lang="es-ES" sz="2800" dirty="0"/>
          </a:p>
        </p:txBody>
      </p:sp>
      <mc:AlternateContent xmlns:mc="http://schemas.openxmlformats.org/markup-compatibility/2006">
        <mc:Choice xmlns="" xmlns:a14="http://schemas.microsoft.com/office/drawing/2010/main" Requires="a14">
          <p:sp>
            <p:nvSpPr>
              <p:cNvPr id="3" name="2 Marcador de contenido"/>
              <p:cNvSpPr>
                <a:spLocks noGrp="1"/>
              </p:cNvSpPr>
              <p:nvPr>
                <p:ph idx="1"/>
              </p:nvPr>
            </p:nvSpPr>
            <p:spPr/>
            <p:txBody>
              <a:bodyPr>
                <a:normAutofit fontScale="55000" lnSpcReduction="20000"/>
              </a:bodyPr>
              <a:lstStyle/>
              <a:p>
                <a:pPr marL="0" indent="0">
                  <a:buNone/>
                </a:pPr>
                <a:r>
                  <a:rPr lang="es-EC" b="1" dirty="0" smtClean="0"/>
                  <a:t>Denominación:</a:t>
                </a:r>
                <a:r>
                  <a:rPr lang="es-EC" b="1" dirty="0"/>
                  <a:t/>
                </a:r>
                <a:r>
                  <a:rPr lang="es-EC" dirty="0" smtClean="0"/>
                  <a:t>Tanque </a:t>
                </a:r>
                <a:r>
                  <a:rPr lang="es-EC" dirty="0"/>
                  <a:t>acumulador de aceite</a:t>
                </a:r>
                <a:endParaRPr lang="es-ES" b="1" dirty="0"/>
              </a:p>
              <a:p>
                <a:pPr marL="0" indent="0">
                  <a:buNone/>
                </a:pPr>
                <a:r>
                  <a:rPr lang="es-EC" b="1" dirty="0"/>
                  <a:t>Función:</a:t>
                </a:r>
                <a:r>
                  <a:rPr lang="es-EC" dirty="0"/>
                  <a:t/>
                </a:r>
                <a:r>
                  <a:rPr lang="es-EC" dirty="0"/>
                  <a:t/>
                </a:r>
                <a:r>
                  <a:rPr lang="es-EC" dirty="0" smtClean="0"/>
                  <a:t>Acumulador</a:t>
                </a:r>
                <a:endParaRPr lang="es-ES" b="1" dirty="0"/>
              </a:p>
              <a:p>
                <a:pPr marL="0" indent="0">
                  <a:buNone/>
                </a:pPr>
                <a:r>
                  <a:rPr lang="es-EC" b="1" dirty="0" smtClean="0"/>
                  <a:t>Volumen:</a:t>
                </a:r>
                <a:r>
                  <a:rPr lang="es-EC" dirty="0"/>
                  <a:t/>
                </a:r>
                <a:r>
                  <a:rPr lang="es-EC" dirty="0" smtClean="0"/>
                  <a:t>0.013 </a:t>
                </a:r>
                <a14:m>
                  <m:oMath xmlns:m="http://schemas.openxmlformats.org/officeDocument/2006/math">
                    <m:sSup>
                      <m:sSupPr>
                        <m:ctrlPr>
                          <a:rPr lang="es-ES" i="1"/>
                        </m:ctrlPr>
                      </m:sSupPr>
                      <m:e>
                        <m:r>
                          <a:rPr lang="es-EC" b="1" i="1"/>
                          <m:t>𝒎</m:t>
                        </m:r>
                      </m:e>
                      <m:sup>
                        <m:r>
                          <a:rPr lang="es-EC" b="1" i="1"/>
                          <m:t>𝟑</m:t>
                        </m:r>
                      </m:sup>
                    </m:sSup>
                  </m:oMath>
                </a14:m>
                <a:endParaRPr lang="es-ES" b="1" dirty="0"/>
              </a:p>
              <a:p>
                <a:pPr marL="0" indent="0">
                  <a:buNone/>
                </a:pPr>
                <a:r>
                  <a:rPr lang="es-EC" b="1" dirty="0"/>
                  <a:t>Presión de </a:t>
                </a:r>
                <a:r>
                  <a:rPr lang="es-EC" b="1" dirty="0" smtClean="0"/>
                  <a:t>operación:</a:t>
                </a:r>
                <a:r>
                  <a:rPr lang="es-EC" dirty="0"/>
                  <a:t/>
                </a:r>
                <a:r>
                  <a:rPr lang="es-EC" dirty="0" smtClean="0"/>
                  <a:t>370 </a:t>
                </a:r>
                <a:r>
                  <a:rPr lang="es-EC" dirty="0"/>
                  <a:t>psi</a:t>
                </a:r>
                <a:endParaRPr lang="es-ES" b="1" dirty="0"/>
              </a:p>
              <a:p>
                <a:pPr marL="0" indent="0">
                  <a:buNone/>
                </a:pPr>
                <a:r>
                  <a:rPr lang="es-EC" b="1" dirty="0" smtClean="0"/>
                  <a:t>Envolvente:</a:t>
                </a:r>
                <a:r>
                  <a:rPr lang="es-EC" dirty="0"/>
                  <a:t/>
                </a:r>
                <a:r>
                  <a:rPr lang="es-EC" dirty="0" smtClean="0"/>
                  <a:t>Cilíndrica</a:t>
                </a:r>
                <a:endParaRPr lang="es-ES" b="1" dirty="0"/>
              </a:p>
              <a:p>
                <a:pPr marL="0" indent="0">
                  <a:buNone/>
                </a:pPr>
                <a:r>
                  <a:rPr lang="es-EC" b="1" dirty="0" smtClean="0"/>
                  <a:t>Cabezales:</a:t>
                </a:r>
                <a:r>
                  <a:rPr lang="es-EC" dirty="0"/>
                  <a:t/>
                </a:r>
                <a:r>
                  <a:rPr lang="es-EC" dirty="0" err="1" smtClean="0"/>
                  <a:t>Semielípticos</a:t>
                </a:r>
                <a:endParaRPr lang="es-ES" b="1" dirty="0"/>
              </a:p>
              <a:p>
                <a:pPr marL="0" indent="0">
                  <a:buNone/>
                </a:pPr>
                <a:r>
                  <a:rPr lang="es-EC" b="1" dirty="0" smtClean="0"/>
                  <a:t>Costuras:</a:t>
                </a:r>
                <a:r>
                  <a:rPr lang="es-EC" dirty="0"/>
                  <a:t/>
                </a:r>
                <a:r>
                  <a:rPr lang="es-EC" dirty="0" smtClean="0"/>
                  <a:t>Soldadas 1/4*1/4</a:t>
                </a:r>
              </a:p>
              <a:p>
                <a:endParaRPr lang="es-EC" dirty="0" smtClean="0"/>
              </a:p>
              <a:p>
                <a:r>
                  <a:rPr lang="es-EC" b="1" dirty="0"/>
                  <a:t>CÁLCULO DE PRESIÓN DE </a:t>
                </a:r>
                <a:r>
                  <a:rPr lang="es-EC" b="1" dirty="0" smtClean="0"/>
                  <a:t>DISEÑO</a:t>
                </a:r>
              </a:p>
              <a:p>
                <a:pPr marL="0" indent="0" algn="ctr">
                  <a:buNone/>
                </a:pPr>
                <a14:m>
                  <m:oMath xmlns:m="http://schemas.openxmlformats.org/officeDocument/2006/math">
                    <m:r>
                      <a:rPr lang="es-EC" b="1" i="1"/>
                      <m:t>𝑷𝒅</m:t>
                    </m:r>
                    <m:r>
                      <a:rPr lang="es-EC" b="1" i="1"/>
                      <m:t>=</m:t>
                    </m:r>
                    <m:r>
                      <a:rPr lang="es-EC" b="1" i="1"/>
                      <m:t>𝑷𝒐</m:t>
                    </m:r>
                    <m:r>
                      <a:rPr lang="es-EC" b="1" i="1"/>
                      <m:t>+</m:t>
                    </m:r>
                    <m:r>
                      <a:rPr lang="es-EC" b="1" i="1"/>
                      <m:t>𝟑𝟎</m:t>
                    </m:r>
                    <m:r>
                      <a:rPr lang="es-EC" b="1" i="1"/>
                      <m:t>+</m:t>
                    </m:r>
                    <m:r>
                      <a:rPr lang="es-EC" b="1" i="1"/>
                      <m:t>𝑵𝑳</m:t>
                    </m:r>
                    <m:r>
                      <a:rPr lang="es-EC" b="1" i="1"/>
                      <m:t>∗</m:t>
                    </m:r>
                    <m:r>
                      <a:rPr lang="es-EC" b="1" i="1" smtClean="0"/>
                      <m:t>𝑳</m:t>
                    </m:r>
                  </m:oMath>
                </a14:m>
                <a:r>
                  <a:rPr lang="es-EC" dirty="0" smtClean="0"/>
                  <a:t/>
                </a:r>
              </a:p>
              <a:p>
                <a:pPr marL="0" indent="0">
                  <a:buNone/>
                </a:pPr>
                <a:r>
                  <a:rPr lang="es-EC" dirty="0" smtClean="0"/>
                  <a:t>Dónde</a:t>
                </a:r>
                <a:r>
                  <a:rPr lang="es-EC" dirty="0"/>
                  <a:t>:</a:t>
                </a:r>
                <a:endParaRPr lang="es-ES" b="1" dirty="0"/>
              </a:p>
              <a:p>
                <a:pPr marL="0" indent="0">
                  <a:buNone/>
                </a:pPr>
                <a:r>
                  <a:rPr lang="es-EC" dirty="0" smtClean="0"/>
                  <a:t>	Po</a:t>
                </a:r>
                <a:r>
                  <a:rPr lang="es-EC" dirty="0"/>
                  <a:t>: Presión de operación 		[370 psi]</a:t>
                </a:r>
                <a:endParaRPr lang="es-ES" b="1" dirty="0"/>
              </a:p>
              <a:p>
                <a:pPr marL="0" indent="0">
                  <a:buNone/>
                </a:pPr>
                <a:r>
                  <a:rPr lang="es-EC" dirty="0" smtClean="0"/>
                  <a:t>	NL</a:t>
                </a:r>
                <a:r>
                  <a:rPr lang="es-EC" dirty="0"/>
                  <a:t>: Nivel de líquido			[0,433 psi]</a:t>
                </a:r>
                <a:endParaRPr lang="es-ES" b="1" dirty="0"/>
              </a:p>
              <a:p>
                <a:pPr marL="0" indent="0">
                  <a:buNone/>
                </a:pPr>
                <a:r>
                  <a:rPr lang="es-EC" dirty="0" smtClean="0"/>
                  <a:t>	L</a:t>
                </a:r>
                <a:r>
                  <a:rPr lang="es-EC" dirty="0"/>
                  <a:t>: Altura del tanque.		[2 pies]</a:t>
                </a:r>
                <a:endParaRPr lang="es-ES" b="1" dirty="0"/>
              </a:p>
              <a:p>
                <a:pPr marL="0" indent="0">
                  <a:buNone/>
                </a:pPr>
                <a:r>
                  <a:rPr lang="es-EC" dirty="0"/>
                  <a:t> </a:t>
                </a:r>
                <a:endParaRPr lang="es-ES" b="1" dirty="0"/>
              </a:p>
              <a:p>
                <a:pPr marL="0" indent="0">
                  <a:buNone/>
                </a:pPr>
                <a14:m>
                  <m:oMathPara xmlns:m="http://schemas.openxmlformats.org/officeDocument/2006/math">
                    <m:oMathParaPr>
                      <m:jc m:val="centerGroup"/>
                    </m:oMathParaPr>
                    <m:oMath xmlns:m="http://schemas.openxmlformats.org/officeDocument/2006/math">
                      <m:r>
                        <a:rPr lang="es-EC" b="1" i="1"/>
                        <m:t>𝑷𝒅</m:t>
                      </m:r>
                      <m:r>
                        <a:rPr lang="es-EC" b="1" i="1"/>
                        <m:t>=</m:t>
                      </m:r>
                      <m:r>
                        <a:rPr lang="es-EC" b="1" i="1"/>
                        <m:t>𝟒𝟎𝟏</m:t>
                      </m:r>
                      <m:r>
                        <a:rPr lang="es-EC" b="1" i="1"/>
                        <m:t>  </m:t>
                      </m:r>
                      <m:r>
                        <a:rPr lang="es-EC" b="1" i="1"/>
                        <m:t>𝒑𝒔𝒊</m:t>
                      </m:r>
                    </m:oMath>
                  </m:oMathPara>
                </a14:m>
                <a:endParaRPr lang="es-ES" b="1" dirty="0"/>
              </a:p>
              <a:p>
                <a:endParaRPr lang="es-ES" b="1" dirty="0"/>
              </a:p>
              <a:p>
                <a:endParaRPr lang="es-ES"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593" t="-1752"/>
                </a:stretch>
              </a:blipFill>
            </p:spPr>
            <p:txBody>
              <a:bodyPr/>
              <a:lstStyle/>
              <a:p>
                <a:r>
                  <a:rPr lang="es-ES">
                    <a:noFill/>
                  </a:rPr>
                  <a:t> </a:t>
                </a:r>
              </a:p>
            </p:txBody>
          </p:sp>
        </mc:Fallback>
      </mc:AlternateContent>
    </p:spTree>
    <p:extLst>
      <p:ext uri="{BB962C8B-B14F-4D97-AF65-F5344CB8AC3E}">
        <p14:creationId xmlns="" xmlns:p14="http://schemas.microsoft.com/office/powerpoint/2010/main" val="15609861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2 Marcador de contenido"/>
              <p:cNvSpPr>
                <a:spLocks noGrp="1"/>
              </p:cNvSpPr>
              <p:nvPr>
                <p:ph idx="1"/>
              </p:nvPr>
            </p:nvSpPr>
            <p:spPr/>
            <p:txBody>
              <a:bodyPr>
                <a:normAutofit fontScale="40000" lnSpcReduction="20000"/>
              </a:bodyPr>
              <a:lstStyle/>
              <a:p>
                <a:r>
                  <a:rPr lang="es-EC" b="1" cap="all" dirty="0" smtClean="0"/>
                  <a:t>CÁLCULO DE ESPESORES</a:t>
                </a:r>
                <a:endParaRPr lang="es-ES" b="1" dirty="0"/>
              </a:p>
              <a:p>
                <a:pPr lvl="0"/>
                <a:r>
                  <a:rPr lang="es-EC" b="1" dirty="0"/>
                  <a:t>Cuerpo</a:t>
                </a:r>
                <a:endParaRPr lang="es-ES" b="1" dirty="0"/>
              </a:p>
              <a:p>
                <a:pPr marL="0" indent="0">
                  <a:buNone/>
                </a:pPr>
                <a14:m>
                  <m:oMathPara xmlns:m="http://schemas.openxmlformats.org/officeDocument/2006/math">
                    <m:oMathParaPr>
                      <m:jc m:val="centerGroup"/>
                    </m:oMathParaPr>
                    <m:oMath xmlns:m="http://schemas.openxmlformats.org/officeDocument/2006/math">
                      <m:r>
                        <a:rPr lang="es-EC" b="1" i="1"/>
                        <m:t>𝒕</m:t>
                      </m:r>
                      <m:r>
                        <a:rPr lang="es-EC" b="1" i="1"/>
                        <m:t>=</m:t>
                      </m:r>
                      <m:f>
                        <m:fPr>
                          <m:ctrlPr>
                            <a:rPr lang="es-ES" i="1"/>
                          </m:ctrlPr>
                        </m:fPr>
                        <m:num>
                          <m:r>
                            <a:rPr lang="es-EC" b="1" i="1"/>
                            <m:t>𝑷𝒅</m:t>
                          </m:r>
                          <m:r>
                            <a:rPr lang="es-EC" b="1" i="1"/>
                            <m:t>∗</m:t>
                          </m:r>
                          <m:r>
                            <a:rPr lang="es-EC" b="1" i="1"/>
                            <m:t>𝑹</m:t>
                          </m:r>
                        </m:num>
                        <m:den>
                          <m:r>
                            <a:rPr lang="es-EC" b="1" i="1"/>
                            <m:t>𝑺</m:t>
                          </m:r>
                          <m:r>
                            <a:rPr lang="es-EC" b="1" i="1"/>
                            <m:t>∗</m:t>
                          </m:r>
                          <m:r>
                            <a:rPr lang="es-EC" b="1" i="1"/>
                            <m:t>𝑬</m:t>
                          </m:r>
                          <m:r>
                            <a:rPr lang="es-EC" b="1" i="1"/>
                            <m:t>+</m:t>
                          </m:r>
                          <m:r>
                            <a:rPr lang="es-EC" b="1" i="1"/>
                            <m:t>𝟎</m:t>
                          </m:r>
                          <m:r>
                            <a:rPr lang="es-EC" b="1" i="1"/>
                            <m:t>,</m:t>
                          </m:r>
                          <m:r>
                            <a:rPr lang="es-EC" b="1" i="1"/>
                            <m:t>𝟒</m:t>
                          </m:r>
                          <m:r>
                            <a:rPr lang="es-EC" b="1" i="1"/>
                            <m:t>∗</m:t>
                          </m:r>
                          <m:r>
                            <a:rPr lang="es-EC" b="1" i="1"/>
                            <m:t>𝑷𝒅</m:t>
                          </m:r>
                        </m:den>
                      </m:f>
                      <m:r>
                        <a:rPr lang="es-EC" b="1" i="1"/>
                        <m:t>+</m:t>
                      </m:r>
                      <m:r>
                        <a:rPr lang="es-EC" b="1" i="1"/>
                        <m:t>𝑪𝑨</m:t>
                      </m:r>
                    </m:oMath>
                  </m:oMathPara>
                </a14:m>
                <a:endParaRPr lang="es-ES" b="1" dirty="0" smtClean="0"/>
              </a:p>
              <a:p>
                <a:pPr marL="0" indent="0">
                  <a:buNone/>
                </a:pPr>
                <a:r>
                  <a:rPr lang="es-EC" dirty="0"/>
                  <a:t>Dónde:</a:t>
                </a:r>
                <a:endParaRPr lang="es-ES" b="1" dirty="0"/>
              </a:p>
              <a:p>
                <a:pPr marL="0" indent="0">
                  <a:buNone/>
                </a:pPr>
                <a:r>
                  <a:rPr lang="es-EC" dirty="0" smtClean="0"/>
                  <a:t>	T</a:t>
                </a:r>
                <a:r>
                  <a:rPr lang="es-EC" dirty="0"/>
                  <a:t>: Espesor del cuerpo 			</a:t>
                </a:r>
                <a:r>
                  <a:rPr lang="es-EC" dirty="0" smtClean="0"/>
                  <a:t>[</a:t>
                </a:r>
                <a:r>
                  <a:rPr lang="es-EC" dirty="0" err="1"/>
                  <a:t>plg</a:t>
                </a:r>
                <a:r>
                  <a:rPr lang="es-EC" dirty="0"/>
                  <a:t>]</a:t>
                </a:r>
                <a:endParaRPr lang="es-ES" b="1" dirty="0"/>
              </a:p>
              <a:p>
                <a:pPr marL="0" indent="0">
                  <a:buNone/>
                </a:pPr>
                <a:r>
                  <a:rPr lang="es-EC" dirty="0" smtClean="0"/>
                  <a:t>	Pd</a:t>
                </a:r>
                <a:r>
                  <a:rPr lang="es-EC" dirty="0"/>
                  <a:t>: Presión de diseño			</a:t>
                </a:r>
                <a:r>
                  <a:rPr lang="es-EC" dirty="0" smtClean="0"/>
                  <a:t>[</a:t>
                </a:r>
                <a:r>
                  <a:rPr lang="es-EC" dirty="0"/>
                  <a:t>401 psi]</a:t>
                </a:r>
                <a:endParaRPr lang="es-ES" b="1" dirty="0"/>
              </a:p>
              <a:p>
                <a:pPr marL="0" indent="0">
                  <a:buNone/>
                </a:pPr>
                <a:r>
                  <a:rPr lang="es-EC" dirty="0" smtClean="0"/>
                  <a:t>	R</a:t>
                </a:r>
                <a:r>
                  <a:rPr lang="es-EC" dirty="0"/>
                  <a:t>: Radio del tanque			</a:t>
                </a:r>
                <a:r>
                  <a:rPr lang="es-EC" dirty="0" smtClean="0"/>
                  <a:t>[</a:t>
                </a:r>
                <a:r>
                  <a:rPr lang="es-EC" dirty="0"/>
                  <a:t>4 </a:t>
                </a:r>
                <a:r>
                  <a:rPr lang="es-EC" dirty="0" err="1"/>
                  <a:t>plg</a:t>
                </a:r>
                <a:r>
                  <a:rPr lang="es-EC" dirty="0"/>
                  <a:t>]</a:t>
                </a:r>
                <a:endParaRPr lang="es-ES" b="1" dirty="0"/>
              </a:p>
              <a:p>
                <a:pPr marL="0" indent="0">
                  <a:buNone/>
                </a:pPr>
                <a:r>
                  <a:rPr lang="es-EC" dirty="0" smtClean="0"/>
                  <a:t>	S</a:t>
                </a:r>
                <a:r>
                  <a:rPr lang="es-EC" dirty="0"/>
                  <a:t>: Resistencia a la fluencia del material		[20000 psi]</a:t>
                </a:r>
                <a:endParaRPr lang="es-ES" b="1" dirty="0"/>
              </a:p>
              <a:p>
                <a:pPr marL="0" indent="0">
                  <a:buNone/>
                </a:pPr>
                <a:r>
                  <a:rPr lang="es-EC" dirty="0" smtClean="0"/>
                  <a:t>	E</a:t>
                </a:r>
                <a:r>
                  <a:rPr lang="es-EC" dirty="0"/>
                  <a:t>: Eficiencia de la junta soldada FULL		[1]</a:t>
                </a:r>
                <a:endParaRPr lang="es-ES" b="1" dirty="0"/>
              </a:p>
              <a:p>
                <a:pPr marL="0" indent="0">
                  <a:buNone/>
                </a:pPr>
                <a:r>
                  <a:rPr lang="es-EC" dirty="0" smtClean="0"/>
                  <a:t>	CA</a:t>
                </a:r>
                <a:r>
                  <a:rPr lang="es-EC" dirty="0"/>
                  <a:t>: Corrosión admisible			</a:t>
                </a:r>
                <a:r>
                  <a:rPr lang="es-EC" dirty="0" smtClean="0"/>
                  <a:t>[</a:t>
                </a:r>
                <a14:m>
                  <m:oMath xmlns:m="http://schemas.openxmlformats.org/officeDocument/2006/math">
                    <m:f>
                      <m:fPr>
                        <m:ctrlPr>
                          <a:rPr lang="es-ES" i="1"/>
                        </m:ctrlPr>
                      </m:fPr>
                      <m:num>
                        <m:r>
                          <a:rPr lang="es-EC" b="1" i="1"/>
                          <m:t>𝟏</m:t>
                        </m:r>
                      </m:num>
                      <m:den>
                        <m:r>
                          <a:rPr lang="es-EC" b="1" i="1"/>
                          <m:t>𝟏𝟔</m:t>
                        </m:r>
                      </m:den>
                    </m:f>
                  </m:oMath>
                </a14:m>
                <a:r>
                  <a:rPr lang="es-EC" dirty="0"/>
                  <a:t/>
                </a:r>
                <a:r>
                  <a:rPr lang="es-EC" dirty="0" err="1"/>
                  <a:t>plg</a:t>
                </a:r>
                <a:r>
                  <a:rPr lang="es-EC" b="1" dirty="0"/>
                  <a:t>]</a:t>
                </a:r>
                <a:endParaRPr lang="es-ES" b="1" dirty="0"/>
              </a:p>
              <a:p>
                <a:pPr marL="0" indent="0" algn="ctr">
                  <a:buNone/>
                </a:pPr>
                <a:r>
                  <a:rPr lang="es-EC" dirty="0"/>
                  <a:t> </a:t>
                </a:r>
                <a14:m>
                  <m:oMath xmlns:m="http://schemas.openxmlformats.org/officeDocument/2006/math">
                    <m:r>
                      <a:rPr lang="es-EC" b="1" i="1"/>
                      <m:t>𝐭</m:t>
                    </m:r>
                    <m:r>
                      <a:rPr lang="es-EC" b="1"/>
                      <m:t>=</m:t>
                    </m:r>
                    <m:r>
                      <a:rPr lang="es-EC" b="1" i="1"/>
                      <m:t>𝟎</m:t>
                    </m:r>
                    <m:r>
                      <a:rPr lang="es-EC" b="1"/>
                      <m:t>,</m:t>
                    </m:r>
                    <m:r>
                      <a:rPr lang="es-EC" b="1" i="1"/>
                      <m:t>𝟏𝟒𝟏</m:t>
                    </m:r>
                    <m:r>
                      <a:rPr lang="es-EC" b="1"/>
                      <m:t> </m:t>
                    </m:r>
                    <m:r>
                      <a:rPr lang="es-EC" b="1" i="1"/>
                      <m:t>𝐩𝐥𝐠</m:t>
                    </m:r>
                  </m:oMath>
                </a14:m>
                <a:endParaRPr lang="es-ES" b="1" dirty="0" smtClean="0"/>
              </a:p>
              <a:p>
                <a:pPr marL="0" indent="0" algn="ctr">
                  <a:buNone/>
                </a:pPr>
                <a:endParaRPr lang="es-ES" b="1" dirty="0"/>
              </a:p>
              <a:p>
                <a:pPr marL="0" indent="0">
                  <a:buNone/>
                </a:pPr>
                <a14:m>
                  <m:oMathPara xmlns:m="http://schemas.openxmlformats.org/officeDocument/2006/math">
                    <m:oMathParaPr>
                      <m:jc m:val="centerGroup"/>
                    </m:oMathParaPr>
                    <m:oMath xmlns:m="http://schemas.openxmlformats.org/officeDocument/2006/math">
                      <m:r>
                        <a:rPr lang="es-EC" b="1" i="1"/>
                        <m:t>𝒕</m:t>
                      </m:r>
                      <m:r>
                        <a:rPr lang="es-EC" b="1" i="1"/>
                        <m:t>=</m:t>
                      </m:r>
                      <m:f>
                        <m:fPr>
                          <m:ctrlPr>
                            <a:rPr lang="es-ES" b="1" i="1"/>
                          </m:ctrlPr>
                        </m:fPr>
                        <m:num>
                          <m:r>
                            <a:rPr lang="es-EC" b="1" i="1"/>
                            <m:t>𝟑</m:t>
                          </m:r>
                        </m:num>
                        <m:den>
                          <m:r>
                            <a:rPr lang="es-EC" b="1" i="1"/>
                            <m:t>𝟏𝟔</m:t>
                          </m:r>
                        </m:den>
                      </m:f>
                      <m:r>
                        <a:rPr lang="es-EC" b="1" i="1"/>
                        <m:t> </m:t>
                      </m:r>
                      <m:r>
                        <a:rPr lang="es-EC" b="1" i="1"/>
                        <m:t>𝒑𝒍𝒈</m:t>
                      </m:r>
                    </m:oMath>
                  </m:oMathPara>
                </a14:m>
                <a:endParaRPr lang="es-ES" b="1" dirty="0" smtClean="0"/>
              </a:p>
              <a:p>
                <a:pPr marL="0" indent="0">
                  <a:buNone/>
                </a:pPr>
                <a:r>
                  <a:rPr lang="es-EC" dirty="0"/>
                  <a:t>Máxima presión admisible de trabajo (Caliente Corroído</a:t>
                </a:r>
                <a:r>
                  <a:rPr lang="es-EC" dirty="0" smtClean="0"/>
                  <a:t>)</a:t>
                </a:r>
              </a:p>
              <a:p>
                <a:pPr marL="0" indent="0">
                  <a:buNone/>
                </a:pPr>
                <a:endParaRPr lang="es-ES" b="1" dirty="0"/>
              </a:p>
              <a:p>
                <a:pPr marL="0" indent="0">
                  <a:buNone/>
                </a:pPr>
                <a14:m>
                  <m:oMathPara xmlns:m="http://schemas.openxmlformats.org/officeDocument/2006/math">
                    <m:oMathParaPr>
                      <m:jc m:val="centerGroup"/>
                    </m:oMathParaPr>
                    <m:oMath xmlns:m="http://schemas.openxmlformats.org/officeDocument/2006/math">
                      <m:r>
                        <a:rPr lang="es-EC" b="1" i="1"/>
                        <m:t>𝐌𝐀𝐖𝐏𝐜</m:t>
                      </m:r>
                      <m:r>
                        <a:rPr lang="es-EC" b="1"/>
                        <m:t>=</m:t>
                      </m:r>
                      <m:f>
                        <m:fPr>
                          <m:ctrlPr>
                            <a:rPr lang="es-ES" i="1"/>
                          </m:ctrlPr>
                        </m:fPr>
                        <m:num>
                          <m:r>
                            <a:rPr lang="es-EC" b="1" i="1"/>
                            <m:t>𝐒</m:t>
                          </m:r>
                          <m:r>
                            <a:rPr lang="es-EC" b="1" i="1"/>
                            <m:t>∗</m:t>
                          </m:r>
                          <m:r>
                            <a:rPr lang="es-EC" b="1" i="1"/>
                            <m:t>𝐄</m:t>
                          </m:r>
                          <m:r>
                            <a:rPr lang="es-EC" b="1" i="1"/>
                            <m:t>∗</m:t>
                          </m:r>
                          <m:r>
                            <a:rPr lang="es-EC" b="1"/>
                            <m:t>(</m:t>
                          </m:r>
                          <m:r>
                            <a:rPr lang="es-EC" b="1" i="1"/>
                            <m:t>𝐭</m:t>
                          </m:r>
                          <m:r>
                            <a:rPr lang="es-EC" b="1" i="1"/>
                            <m:t>−</m:t>
                          </m:r>
                          <m:r>
                            <a:rPr lang="es-EC" b="1" i="1"/>
                            <m:t>𝐂𝐀</m:t>
                          </m:r>
                          <m:r>
                            <a:rPr lang="es-EC" b="1"/>
                            <m:t>)</m:t>
                          </m:r>
                        </m:num>
                        <m:den>
                          <m:r>
                            <a:rPr lang="es-EC" b="1" i="1"/>
                            <m:t>𝐑</m:t>
                          </m:r>
                          <m:r>
                            <a:rPr lang="es-EC" b="1" i="1"/>
                            <m:t>−</m:t>
                          </m:r>
                          <m:r>
                            <a:rPr lang="es-EC" b="1" i="1"/>
                            <m:t>𝟎</m:t>
                          </m:r>
                          <m:r>
                            <a:rPr lang="es-EC" b="1"/>
                            <m:t>,</m:t>
                          </m:r>
                          <m:r>
                            <a:rPr lang="es-EC" b="1" i="1"/>
                            <m:t>𝟒</m:t>
                          </m:r>
                          <m:r>
                            <a:rPr lang="es-EC" b="1" i="1"/>
                            <m:t>∗</m:t>
                          </m:r>
                          <m:r>
                            <a:rPr lang="es-EC" b="1"/>
                            <m:t>(</m:t>
                          </m:r>
                          <m:r>
                            <a:rPr lang="es-EC" b="1" i="1"/>
                            <m:t>𝐭</m:t>
                          </m:r>
                          <m:r>
                            <a:rPr lang="es-EC" b="1" i="1"/>
                            <m:t>−</m:t>
                          </m:r>
                          <m:r>
                            <a:rPr lang="es-EC" b="1" i="1"/>
                            <m:t>𝐂𝐀</m:t>
                          </m:r>
                          <m:r>
                            <a:rPr lang="es-EC" b="1"/>
                            <m:t>)</m:t>
                          </m:r>
                        </m:den>
                      </m:f>
                    </m:oMath>
                  </m:oMathPara>
                </a14:m>
                <a:endParaRPr lang="es-ES" i="1" dirty="0" smtClean="0"/>
              </a:p>
              <a:p>
                <a:pPr marL="0" indent="0">
                  <a:buNone/>
                </a:pPr>
                <a:endParaRPr lang="es-ES" i="1" dirty="0" smtClean="0"/>
              </a:p>
              <a:p>
                <a:pPr marL="0" indent="0">
                  <a:buNone/>
                </a:pPr>
                <a14:m>
                  <m:oMathPara xmlns:m="http://schemas.openxmlformats.org/officeDocument/2006/math">
                    <m:oMathParaPr>
                      <m:jc m:val="centerGroup"/>
                    </m:oMathParaPr>
                    <m:oMath xmlns:m="http://schemas.openxmlformats.org/officeDocument/2006/math">
                      <m:r>
                        <a:rPr lang="es-EC" b="1" i="1"/>
                        <m:t>𝑴𝑨𝑾𝑷𝒄</m:t>
                      </m:r>
                      <m:r>
                        <a:rPr lang="es-EC" b="1" i="1"/>
                        <m:t>=</m:t>
                      </m:r>
                      <m:r>
                        <a:rPr lang="es-EC" b="1" i="1"/>
                        <m:t>𝟔𝟒𝟏</m:t>
                      </m:r>
                      <m:r>
                        <a:rPr lang="es-EC" b="1" i="1"/>
                        <m:t> </m:t>
                      </m:r>
                      <m:r>
                        <a:rPr lang="es-EC" b="1" i="1"/>
                        <m:t>𝒑𝒔𝒊</m:t>
                      </m:r>
                    </m:oMath>
                  </m:oMathPara>
                </a14:m>
                <a:endParaRPr lang="es-ES" b="1" dirty="0"/>
              </a:p>
              <a:p>
                <a:pPr marL="0" indent="0">
                  <a:buNone/>
                </a:pPr>
                <a:endParaRPr lang="es-ES" b="1" dirty="0"/>
              </a:p>
              <a:p>
                <a:endParaRPr lang="es-ES"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74" t="-809"/>
                </a:stretch>
              </a:blipFill>
            </p:spPr>
            <p:txBody>
              <a:bodyPr/>
              <a:lstStyle/>
              <a:p>
                <a:r>
                  <a:rPr lang="es-ES">
                    <a:noFill/>
                  </a:rPr>
                  <a:t> </a:t>
                </a:r>
              </a:p>
            </p:txBody>
          </p:sp>
        </mc:Fallback>
      </mc:AlternateContent>
      <p:sp>
        <p:nvSpPr>
          <p:cNvPr id="4" name="1 Título"/>
          <p:cNvSpPr>
            <a:spLocks noGrp="1"/>
          </p:cNvSpPr>
          <p:nvPr>
            <p:ph type="title"/>
          </p:nvPr>
        </p:nvSpPr>
        <p:spPr/>
        <p:txBody>
          <a:bodyPr>
            <a:normAutofit/>
          </a:bodyPr>
          <a:lstStyle/>
          <a:p>
            <a:r>
              <a:rPr lang="es-EC" sz="2800" b="1" dirty="0"/>
              <a:t>DISEÑO DEL RECIPIENTE A PRESIÓN</a:t>
            </a:r>
            <a:endParaRPr lang="es-ES" sz="2800" dirty="0"/>
          </a:p>
        </p:txBody>
      </p:sp>
    </p:spTree>
    <p:extLst>
      <p:ext uri="{BB962C8B-B14F-4D97-AF65-F5344CB8AC3E}">
        <p14:creationId xmlns="" xmlns:p14="http://schemas.microsoft.com/office/powerpoint/2010/main" val="26561887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EC" sz="2800" dirty="0" smtClean="0"/>
              <a:t>Como </a:t>
            </a:r>
            <a:r>
              <a:rPr lang="es-EC" sz="2800" dirty="0"/>
              <a:t>se puede observar el material que se va a utilizar para la elaboración del recipiente a presión es el SA 515 70.</a:t>
            </a:r>
            <a:endParaRPr lang="es-ES" sz="2800" b="1" dirty="0"/>
          </a:p>
          <a:p>
            <a:endParaRPr lang="es-ES" dirty="0"/>
          </a:p>
        </p:txBody>
      </p:sp>
      <p:sp>
        <p:nvSpPr>
          <p:cNvPr id="5" name="1 Título"/>
          <p:cNvSpPr>
            <a:spLocks noGrp="1"/>
          </p:cNvSpPr>
          <p:nvPr>
            <p:ph type="title"/>
          </p:nvPr>
        </p:nvSpPr>
        <p:spPr/>
        <p:txBody>
          <a:bodyPr>
            <a:normAutofit/>
          </a:bodyPr>
          <a:lstStyle/>
          <a:p>
            <a:r>
              <a:rPr lang="es-EC" sz="2800" b="1" dirty="0"/>
              <a:t>DISEÑO DEL RECIPIENTE A PRESIÓN</a:t>
            </a:r>
            <a:endParaRPr lang="es-ES" sz="2800" dirty="0"/>
          </a:p>
        </p:txBody>
      </p:sp>
      <p:graphicFrame>
        <p:nvGraphicFramePr>
          <p:cNvPr id="6" name="5 Tabla"/>
          <p:cNvGraphicFramePr>
            <a:graphicFrameLocks noGrp="1"/>
          </p:cNvGraphicFramePr>
          <p:nvPr>
            <p:extLst>
              <p:ext uri="{D42A27DB-BD31-4B8C-83A1-F6EECF244321}">
                <p14:modId xmlns="" xmlns:p14="http://schemas.microsoft.com/office/powerpoint/2010/main" val="4136545630"/>
              </p:ext>
            </p:extLst>
          </p:nvPr>
        </p:nvGraphicFramePr>
        <p:xfrm>
          <a:off x="2339752" y="3284984"/>
          <a:ext cx="4411980" cy="1645920"/>
        </p:xfrm>
        <a:graphic>
          <a:graphicData uri="http://schemas.openxmlformats.org/drawingml/2006/table">
            <a:tbl>
              <a:tblPr firstRow="1" firstCol="1" bandRow="1">
                <a:tableStyleId>{5C22544A-7EE6-4342-B048-85BDC9FD1C3A}</a:tableStyleId>
              </a:tblPr>
              <a:tblGrid>
                <a:gridCol w="1709420"/>
                <a:gridCol w="1709420"/>
                <a:gridCol w="993140"/>
              </a:tblGrid>
              <a:tr h="0">
                <a:tc>
                  <a:txBody>
                    <a:bodyPr/>
                    <a:lstStyle/>
                    <a:p>
                      <a:pPr algn="ctr">
                        <a:lnSpc>
                          <a:spcPct val="150000"/>
                        </a:lnSpc>
                        <a:spcAft>
                          <a:spcPts val="0"/>
                        </a:spcAft>
                      </a:pPr>
                      <a:r>
                        <a:rPr lang="es-EC" sz="1200" dirty="0">
                          <a:effectLst/>
                        </a:rPr>
                        <a:t>MATERIAL</a:t>
                      </a:r>
                      <a:endParaRPr lang="es-ES" sz="1200" b="1" dirty="0">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dirty="0">
                          <a:effectLst/>
                        </a:rPr>
                        <a:t>RESISTENCIA MÍNIMA ESPECÍFICA A LA TENSIÓN [</a:t>
                      </a:r>
                      <a:r>
                        <a:rPr lang="es-EC" sz="1200" dirty="0" err="1">
                          <a:effectLst/>
                        </a:rPr>
                        <a:t>MPa</a:t>
                      </a:r>
                      <a:r>
                        <a:rPr lang="es-EC" sz="1200" dirty="0">
                          <a:effectLst/>
                        </a:rPr>
                        <a:t>]</a:t>
                      </a:r>
                      <a:endParaRPr lang="es-ES" sz="1200" b="1" dirty="0">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t</a:t>
                      </a:r>
                      <a:endParaRPr lang="es-ES" sz="1200">
                        <a:effectLst/>
                      </a:endParaRPr>
                    </a:p>
                    <a:p>
                      <a:pPr algn="ctr">
                        <a:lnSpc>
                          <a:spcPct val="150000"/>
                        </a:lnSpc>
                        <a:spcAft>
                          <a:spcPts val="0"/>
                        </a:spcAft>
                      </a:pPr>
                      <a:r>
                        <a:rPr lang="es-EC" sz="1200">
                          <a:effectLst/>
                        </a:rPr>
                        <a:t>[plg]</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SA515 55</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a:effectLst/>
                        </a:rPr>
                        <a:t>55</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a:effectLst/>
                        </a:rPr>
                        <a:t>1/4</a:t>
                      </a:r>
                      <a:endParaRPr lang="es-ES" sz="1200" b="1">
                        <a:solidFill>
                          <a:srgbClr val="000000"/>
                        </a:solidFill>
                        <a:effectLst/>
                        <a:latin typeface="Arial"/>
                        <a:ea typeface="Times New Roman"/>
                        <a:cs typeface="Times New Roman"/>
                      </a:endParaRPr>
                    </a:p>
                  </a:txBody>
                  <a:tcPr marL="68580" marR="68580" marT="0" marB="0"/>
                </a:tc>
              </a:tr>
              <a:tr h="0">
                <a:tc>
                  <a:txBody>
                    <a:bodyPr/>
                    <a:lstStyle/>
                    <a:p>
                      <a:pPr algn="ctr">
                        <a:lnSpc>
                          <a:spcPct val="150000"/>
                        </a:lnSpc>
                        <a:spcAft>
                          <a:spcPts val="0"/>
                        </a:spcAft>
                      </a:pPr>
                      <a:r>
                        <a:rPr lang="es-EC" sz="1200">
                          <a:effectLst/>
                        </a:rPr>
                        <a:t>SA515 70</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a:effectLst/>
                        </a:rPr>
                        <a:t>70</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a:effectLst/>
                        </a:rPr>
                        <a:t>3/16</a:t>
                      </a:r>
                      <a:endParaRPr lang="es-ES" sz="1200" b="1">
                        <a:solidFill>
                          <a:srgbClr val="000000"/>
                        </a:solidFill>
                        <a:effectLst/>
                        <a:latin typeface="Arial"/>
                        <a:ea typeface="Times New Roman"/>
                        <a:cs typeface="Times New Roman"/>
                      </a:endParaRPr>
                    </a:p>
                  </a:txBody>
                  <a:tcPr marL="68580" marR="68580" marT="0" marB="0"/>
                </a:tc>
              </a:tr>
              <a:tr h="0">
                <a:tc>
                  <a:txBody>
                    <a:bodyPr/>
                    <a:lstStyle/>
                    <a:p>
                      <a:pPr algn="ctr">
                        <a:lnSpc>
                          <a:spcPct val="150000"/>
                        </a:lnSpc>
                        <a:spcAft>
                          <a:spcPts val="0"/>
                        </a:spcAft>
                      </a:pPr>
                      <a:r>
                        <a:rPr lang="es-EC" sz="1200">
                          <a:effectLst/>
                        </a:rPr>
                        <a:t>SA 516 70</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a:effectLst/>
                        </a:rPr>
                        <a:t>70</a:t>
                      </a:r>
                      <a:endParaRPr lang="es-ES" sz="1200" b="1">
                        <a:solidFill>
                          <a:srgbClr val="000000"/>
                        </a:solidFill>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200" dirty="0">
                          <a:effectLst/>
                        </a:rPr>
                        <a:t>1/8</a:t>
                      </a:r>
                      <a:endParaRPr lang="es-ES" sz="1200" b="1" dirty="0">
                        <a:solidFill>
                          <a:srgbClr val="000000"/>
                        </a:solidFill>
                        <a:effectLst/>
                        <a:latin typeface="Arial"/>
                        <a:ea typeface="Times New Roman"/>
                        <a:cs typeface="Times New Roman"/>
                      </a:endParaRPr>
                    </a:p>
                  </a:txBody>
                  <a:tcPr marL="68580" marR="68580" marT="0" marB="0"/>
                </a:tc>
              </a:tr>
            </a:tbl>
          </a:graphicData>
        </a:graphic>
      </p:graphicFrame>
    </p:spTree>
    <p:extLst>
      <p:ext uri="{BB962C8B-B14F-4D97-AF65-F5344CB8AC3E}">
        <p14:creationId xmlns="" xmlns:p14="http://schemas.microsoft.com/office/powerpoint/2010/main" val="16699579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Autofit/>
          </a:bodyPr>
          <a:lstStyle/>
          <a:p>
            <a:r>
              <a:rPr lang="es-EC" sz="2800" b="1" dirty="0"/>
              <a:t>CÁLCULO Y SELECCIÓN DE TUBERÍAS Y ACCESORIOS</a:t>
            </a:r>
            <a:endParaRPr lang="es-ES" sz="2800" dirty="0"/>
          </a:p>
        </p:txBody>
      </p:sp>
      <p:pic>
        <p:nvPicPr>
          <p:cNvPr id="5" name="4 Marcador de contenido"/>
          <p:cNvPicPr>
            <a:picLocks noGrp="1"/>
          </p:cNvPicPr>
          <p:nvPr>
            <p:ph idx="1"/>
          </p:nvPr>
        </p:nvPicPr>
        <p:blipFill rotWithShape="1">
          <a:blip r:embed="rId2"/>
          <a:srcRect l="16279" t="21052" r="23678" b="23295"/>
          <a:stretch/>
        </p:blipFill>
        <p:spPr bwMode="auto">
          <a:xfrm>
            <a:off x="665857" y="1827617"/>
            <a:ext cx="7812285" cy="4071128"/>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32358768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Autofit/>
          </a:bodyPr>
          <a:lstStyle/>
          <a:p>
            <a:r>
              <a:rPr lang="es-EC" sz="2800" b="1" dirty="0"/>
              <a:t>CÁLCULO Y SELECCIÓN DE TUBERÍAS Y ACCESORIOS</a:t>
            </a:r>
            <a:endParaRPr lang="es-ES" sz="2800" dirty="0"/>
          </a:p>
        </p:txBody>
      </p:sp>
      <p:pic>
        <p:nvPicPr>
          <p:cNvPr id="5" name="4 Marcador de contenido"/>
          <p:cNvPicPr>
            <a:picLocks noGrp="1"/>
          </p:cNvPicPr>
          <p:nvPr>
            <p:ph idx="1"/>
          </p:nvPr>
        </p:nvPicPr>
        <p:blipFill rotWithShape="1">
          <a:blip r:embed="rId2"/>
          <a:srcRect l="32762" t="21437" r="45037" b="19519"/>
          <a:stretch/>
        </p:blipFill>
        <p:spPr bwMode="auto">
          <a:xfrm>
            <a:off x="827584" y="1772816"/>
            <a:ext cx="2016224" cy="2931761"/>
          </a:xfrm>
          <a:prstGeom prst="rect">
            <a:avLst/>
          </a:prstGeom>
          <a:ln>
            <a:noFill/>
          </a:ln>
          <a:extLst>
            <a:ext uri="{53640926-AAD7-44D8-BBD7-CCE9431645EC}">
              <a14:shadowObscured xmlns="" xmlns:a14="http://schemas.microsoft.com/office/drawing/2010/main"/>
            </a:ext>
          </a:extLst>
        </p:spPr>
      </p:pic>
      <p:pic>
        <p:nvPicPr>
          <p:cNvPr id="6" name="5 Imagen"/>
          <p:cNvPicPr/>
          <p:nvPr/>
        </p:nvPicPr>
        <p:blipFill rotWithShape="1">
          <a:blip r:embed="rId3" cstate="print"/>
          <a:srcRect l="5707" t="18425" r="14799" b="19528"/>
          <a:stretch/>
        </p:blipFill>
        <p:spPr bwMode="auto">
          <a:xfrm>
            <a:off x="4211960" y="1484784"/>
            <a:ext cx="3624679" cy="1236903"/>
          </a:xfrm>
          <a:prstGeom prst="rect">
            <a:avLst/>
          </a:prstGeom>
          <a:ln>
            <a:noFill/>
          </a:ln>
          <a:extLst>
            <a:ext uri="{53640926-AAD7-44D8-BBD7-CCE9431645EC}">
              <a14:shadowObscured xmlns="" xmlns:a14="http://schemas.microsoft.com/office/drawing/2010/main"/>
            </a:ext>
          </a:extLst>
        </p:spPr>
      </p:pic>
      <p:pic>
        <p:nvPicPr>
          <p:cNvPr id="7" name="6 Imagen"/>
          <p:cNvPicPr/>
          <p:nvPr/>
        </p:nvPicPr>
        <p:blipFill rotWithShape="1">
          <a:blip r:embed="rId4"/>
          <a:srcRect l="25159" t="18797" r="32769" b="21038"/>
          <a:stretch/>
        </p:blipFill>
        <p:spPr bwMode="auto">
          <a:xfrm>
            <a:off x="4427984" y="3645024"/>
            <a:ext cx="2510458" cy="1800200"/>
          </a:xfrm>
          <a:prstGeom prst="rect">
            <a:avLst/>
          </a:prstGeom>
          <a:ln>
            <a:noFill/>
          </a:ln>
          <a:extLst>
            <a:ext uri="{53640926-AAD7-44D8-BBD7-CCE9431645EC}">
              <a14:shadowObscured xmlns="" xmlns:a14="http://schemas.microsoft.com/office/drawing/2010/main"/>
            </a:ext>
          </a:extLst>
        </p:spPr>
      </p:pic>
      <p:sp>
        <p:nvSpPr>
          <p:cNvPr id="9" name="8 CuadroTexto"/>
          <p:cNvSpPr txBox="1"/>
          <p:nvPr/>
        </p:nvSpPr>
        <p:spPr>
          <a:xfrm>
            <a:off x="971600" y="4725144"/>
            <a:ext cx="1728192" cy="369332"/>
          </a:xfrm>
          <a:prstGeom prst="rect">
            <a:avLst/>
          </a:prstGeom>
          <a:noFill/>
        </p:spPr>
        <p:txBody>
          <a:bodyPr wrap="square" rtlCol="0">
            <a:spAutoFit/>
          </a:bodyPr>
          <a:lstStyle/>
          <a:p>
            <a:r>
              <a:rPr lang="es-ES" dirty="0" smtClean="0"/>
              <a:t>Tramo 1</a:t>
            </a:r>
            <a:endParaRPr lang="es-ES" dirty="0"/>
          </a:p>
        </p:txBody>
      </p:sp>
      <p:sp>
        <p:nvSpPr>
          <p:cNvPr id="11" name="10 CuadroTexto"/>
          <p:cNvSpPr txBox="1"/>
          <p:nvPr/>
        </p:nvSpPr>
        <p:spPr>
          <a:xfrm>
            <a:off x="4211960" y="2852936"/>
            <a:ext cx="1728192" cy="369332"/>
          </a:xfrm>
          <a:prstGeom prst="rect">
            <a:avLst/>
          </a:prstGeom>
          <a:noFill/>
        </p:spPr>
        <p:txBody>
          <a:bodyPr wrap="square" rtlCol="0">
            <a:spAutoFit/>
          </a:bodyPr>
          <a:lstStyle/>
          <a:p>
            <a:r>
              <a:rPr lang="es-ES" dirty="0" smtClean="0"/>
              <a:t>Tramo 2</a:t>
            </a:r>
            <a:endParaRPr lang="es-ES" dirty="0"/>
          </a:p>
        </p:txBody>
      </p:sp>
      <p:sp>
        <p:nvSpPr>
          <p:cNvPr id="12" name="11 CuadroTexto"/>
          <p:cNvSpPr txBox="1"/>
          <p:nvPr/>
        </p:nvSpPr>
        <p:spPr>
          <a:xfrm>
            <a:off x="4211960" y="5473916"/>
            <a:ext cx="1728192" cy="369332"/>
          </a:xfrm>
          <a:prstGeom prst="rect">
            <a:avLst/>
          </a:prstGeom>
          <a:noFill/>
        </p:spPr>
        <p:txBody>
          <a:bodyPr wrap="square" rtlCol="0">
            <a:spAutoFit/>
          </a:bodyPr>
          <a:lstStyle/>
          <a:p>
            <a:r>
              <a:rPr lang="es-ES" dirty="0" smtClean="0"/>
              <a:t>Tramo 3</a:t>
            </a:r>
            <a:endParaRPr lang="es-ES" dirty="0"/>
          </a:p>
        </p:txBody>
      </p:sp>
    </p:spTree>
    <p:extLst>
      <p:ext uri="{BB962C8B-B14F-4D97-AF65-F5344CB8AC3E}">
        <p14:creationId xmlns="" xmlns:p14="http://schemas.microsoft.com/office/powerpoint/2010/main" val="39186523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2800" b="1" dirty="0"/>
              <a:t>CÁLCULO Y SELECCIÓN DE TUBERÍAS Y ACCESORIOS</a:t>
            </a:r>
            <a:endParaRPr lang="es-ES" sz="2800" dirty="0"/>
          </a:p>
        </p:txBody>
      </p:sp>
      <mc:AlternateContent xmlns:mc="http://schemas.openxmlformats.org/markup-compatibility/2006">
        <mc:Choice xmlns="" xmlns:a14="http://schemas.microsoft.com/office/drawing/2010/main" Requires="a14">
          <p:sp>
            <p:nvSpPr>
              <p:cNvPr id="3" name="2 Marcador de contenido"/>
              <p:cNvSpPr>
                <a:spLocks noGrp="1"/>
              </p:cNvSpPr>
              <p:nvPr>
                <p:ph idx="1"/>
              </p:nvPr>
            </p:nvSpPr>
            <p:spPr/>
            <p:txBody>
              <a:bodyPr>
                <a:normAutofit fontScale="55000" lnSpcReduction="20000"/>
              </a:bodyPr>
              <a:lstStyle/>
              <a:p>
                <a:r>
                  <a:rPr lang="es-EC" b="1" cap="all" dirty="0"/>
                  <a:t>DIMENSIONAMIENTO Y CÁLCULO DE PÉRDIDAS EN TUBERÍAS</a:t>
                </a:r>
                <a:endParaRPr lang="es-ES" b="1" cap="all" dirty="0"/>
              </a:p>
              <a:p>
                <a:pPr marL="0" indent="0">
                  <a:buNone/>
                </a:pPr>
                <a:r>
                  <a:rPr lang="es-EC" dirty="0"/>
                  <a:t> </a:t>
                </a:r>
                <a:r>
                  <a:rPr lang="es-EC" b="1" dirty="0" smtClean="0"/>
                  <a:t>Presión</a:t>
                </a:r>
                <a:endParaRPr lang="es-ES" b="1" dirty="0"/>
              </a:p>
              <a:p>
                <a:pPr marL="0" indent="0">
                  <a:buNone/>
                </a:pPr>
                <a14:m>
                  <m:oMathPara xmlns:m="http://schemas.openxmlformats.org/officeDocument/2006/math">
                    <m:oMathParaPr>
                      <m:jc m:val="centerGroup"/>
                    </m:oMathParaPr>
                    <m:oMath xmlns:m="http://schemas.openxmlformats.org/officeDocument/2006/math">
                      <m:r>
                        <a:rPr lang="es-EC" b="1" i="1"/>
                        <m:t>𝑷</m:t>
                      </m:r>
                      <m:r>
                        <a:rPr lang="es-EC" b="1" i="1"/>
                        <m:t>=</m:t>
                      </m:r>
                      <m:f>
                        <m:fPr>
                          <m:ctrlPr>
                            <a:rPr lang="es-ES" i="1"/>
                          </m:ctrlPr>
                        </m:fPr>
                        <m:num>
                          <m:r>
                            <a:rPr lang="es-EC" b="1" i="1"/>
                            <m:t>𝟒</m:t>
                          </m:r>
                          <m:r>
                            <a:rPr lang="es-EC" b="1" i="1"/>
                            <m:t>∗</m:t>
                          </m:r>
                          <m:r>
                            <a:rPr lang="es-EC" b="1" i="1"/>
                            <m:t>𝑭</m:t>
                          </m:r>
                        </m:num>
                        <m:den>
                          <m:r>
                            <a:rPr lang="es-EC" b="1" i="1"/>
                            <m:t>𝝅</m:t>
                          </m:r>
                          <m:r>
                            <a:rPr lang="es-EC" b="1" i="1"/>
                            <m:t>∗</m:t>
                          </m:r>
                          <m:sSup>
                            <m:sSupPr>
                              <m:ctrlPr>
                                <a:rPr lang="es-ES" i="1"/>
                              </m:ctrlPr>
                            </m:sSupPr>
                            <m:e>
                              <m:r>
                                <a:rPr lang="es-EC" b="1" i="1"/>
                                <m:t>𝒅</m:t>
                              </m:r>
                            </m:e>
                            <m:sup>
                              <m:r>
                                <a:rPr lang="es-EC" b="1" i="1"/>
                                <m:t>𝟐</m:t>
                              </m:r>
                            </m:sup>
                          </m:sSup>
                        </m:den>
                      </m:f>
                    </m:oMath>
                  </m:oMathPara>
                </a14:m>
                <a:endParaRPr lang="es-ES" b="1" dirty="0"/>
              </a:p>
              <a:p>
                <a:pPr marL="0" indent="0">
                  <a:buNone/>
                </a:pPr>
                <a:r>
                  <a:rPr lang="es-EC" dirty="0"/>
                  <a:t>Dónde:</a:t>
                </a:r>
                <a:endParaRPr lang="es-ES" b="1" dirty="0"/>
              </a:p>
              <a:p>
                <a:pPr marL="0" indent="0">
                  <a:buNone/>
                </a:pPr>
                <a:r>
                  <a:rPr lang="es-EC" dirty="0" smtClean="0"/>
                  <a:t>	F</a:t>
                </a:r>
                <a:r>
                  <a:rPr lang="es-EC" dirty="0"/>
                  <a:t>: Fuerza total necesaria			</a:t>
                </a:r>
                <a:r>
                  <a:rPr lang="es-EC" dirty="0" smtClean="0"/>
                  <a:t>	[</a:t>
                </a:r>
                <a:r>
                  <a:rPr lang="es-EC" dirty="0"/>
                  <a:t>36 KN]</a:t>
                </a:r>
                <a:endParaRPr lang="es-ES" b="1" dirty="0"/>
              </a:p>
              <a:p>
                <a:pPr marL="0" indent="0">
                  <a:buNone/>
                </a:pPr>
                <a:r>
                  <a:rPr lang="es-EC" dirty="0" smtClean="0"/>
                  <a:t>	d</a:t>
                </a:r>
                <a:r>
                  <a:rPr lang="es-EC" dirty="0"/>
                  <a:t>: Diámetro de tubería inicialmente seleccionado	</a:t>
                </a:r>
                <a:r>
                  <a:rPr lang="es-EC" dirty="0" smtClean="0"/>
                  <a:t>[</a:t>
                </a:r>
                <a:r>
                  <a:rPr lang="es-EC" dirty="0"/>
                  <a:t>0.025 m</a:t>
                </a:r>
                <a:r>
                  <a:rPr lang="es-EC" dirty="0" smtClean="0"/>
                  <a:t>]</a:t>
                </a:r>
                <a:r>
                  <a:rPr lang="es-EC" dirty="0"/>
                  <a:t> </a:t>
                </a:r>
                <a:endParaRPr lang="es-ES" b="1" dirty="0"/>
              </a:p>
              <a:p>
                <a:pPr marL="0" indent="0" algn="ctr">
                  <a:buNone/>
                </a:pPr>
                <a:r>
                  <a:rPr lang="es-EC" dirty="0"/>
                  <a:t>P=73 </a:t>
                </a:r>
                <a:r>
                  <a:rPr lang="es-EC" dirty="0" err="1" smtClean="0"/>
                  <a:t>Mpa</a:t>
                </a:r>
                <a:r>
                  <a:rPr lang="es-EC" dirty="0" smtClean="0"/>
                  <a:t> =1300 psi</a:t>
                </a:r>
              </a:p>
              <a:p>
                <a:pPr marL="0" indent="0">
                  <a:buNone/>
                </a:pPr>
                <a:r>
                  <a:rPr lang="es-EC" b="1" dirty="0" smtClean="0"/>
                  <a:t>Caudal</a:t>
                </a:r>
                <a:endParaRPr lang="es-ES" b="1" dirty="0"/>
              </a:p>
              <a:p>
                <a:pPr marL="0" indent="0" algn="ctr">
                  <a:buNone/>
                </a:pPr>
                <a:r>
                  <a:rPr lang="es-EC" dirty="0" smtClean="0"/>
                  <a:t>Q</a:t>
                </a:r>
                <a14:m>
                  <m:oMath xmlns:m="http://schemas.openxmlformats.org/officeDocument/2006/math">
                    <m:r>
                      <a:rPr lang="es-EC" b="1" i="1"/>
                      <m:t>=</m:t>
                    </m:r>
                    <m:r>
                      <a:rPr lang="es-EC" b="1" i="1"/>
                      <m:t>𝑨</m:t>
                    </m:r>
                    <m:r>
                      <a:rPr lang="es-EC" b="1" i="1"/>
                      <m:t>∗</m:t>
                    </m:r>
                    <m:r>
                      <a:rPr lang="es-EC" b="1" i="1"/>
                      <m:t>𝒗</m:t>
                    </m:r>
                    <m:r>
                      <a:rPr lang="es-EC" b="1" i="1"/>
                      <m:t>∗</m:t>
                    </m:r>
                    <m:r>
                      <a:rPr lang="es-EC" b="1" i="1"/>
                      <m:t>𝟔𝟒𝟓</m:t>
                    </m:r>
                    <m:r>
                      <a:rPr lang="es-EC" b="1" i="1"/>
                      <m:t>.</m:t>
                    </m:r>
                    <m:r>
                      <a:rPr lang="es-EC" b="1" i="1"/>
                      <m:t>𝟏𝟔</m:t>
                    </m:r>
                  </m:oMath>
                </a14:m>
                <a:r>
                  <a:rPr lang="es-EC" dirty="0"/>
                  <a:t> </a:t>
                </a:r>
                <a:endParaRPr lang="es-ES" b="1" dirty="0"/>
              </a:p>
              <a:p>
                <a:pPr marL="0" indent="0">
                  <a:buNone/>
                </a:pPr>
                <a:r>
                  <a:rPr lang="es-EC" dirty="0"/>
                  <a:t>Dónde:</a:t>
                </a:r>
                <a:endParaRPr lang="es-ES" b="1" dirty="0"/>
              </a:p>
              <a:p>
                <a:pPr marL="0" indent="0">
                  <a:buNone/>
                </a:pPr>
                <a:r>
                  <a:rPr lang="es-EC" dirty="0" smtClean="0"/>
                  <a:t>	A</a:t>
                </a:r>
                <a:r>
                  <a:rPr lang="es-EC" dirty="0"/>
                  <a:t>: Área neta de circulación del aceite		[0.785  </a:t>
                </a:r>
                <a14:m>
                  <m:oMath xmlns:m="http://schemas.openxmlformats.org/officeDocument/2006/math">
                    <m:sSup>
                      <m:sSupPr>
                        <m:ctrlPr>
                          <a:rPr lang="es-ES" i="1"/>
                        </m:ctrlPr>
                      </m:sSupPr>
                      <m:e>
                        <m:r>
                          <a:rPr lang="es-EC" b="1" i="1"/>
                          <m:t>𝒑𝒍𝒈</m:t>
                        </m:r>
                      </m:e>
                      <m:sup>
                        <m:r>
                          <a:rPr lang="es-EC" b="1" i="1"/>
                          <m:t>𝟐</m:t>
                        </m:r>
                      </m:sup>
                    </m:sSup>
                  </m:oMath>
                </a14:m>
                <a:r>
                  <a:rPr lang="es-EC" dirty="0"/>
                  <a:t>]</a:t>
                </a:r>
                <a:endParaRPr lang="es-ES" b="1" dirty="0"/>
              </a:p>
              <a:p>
                <a:pPr marL="0" indent="0">
                  <a:buNone/>
                </a:pPr>
                <a:r>
                  <a:rPr lang="es-EC" dirty="0" smtClean="0"/>
                  <a:t>	v</a:t>
                </a:r>
                <a:r>
                  <a:rPr lang="es-EC" dirty="0"/>
                  <a:t>: Velocidad de circulación </a:t>
                </a:r>
                <a:r>
                  <a:rPr lang="es-EC" dirty="0" smtClean="0"/>
                  <a:t>seleccionada	[</a:t>
                </a:r>
                <a:r>
                  <a:rPr lang="es-EC" dirty="0"/>
                  <a:t>0.06 </a:t>
                </a:r>
                <a14:m>
                  <m:oMath xmlns:m="http://schemas.openxmlformats.org/officeDocument/2006/math">
                    <m:f>
                      <m:fPr>
                        <m:ctrlPr>
                          <a:rPr lang="es-ES" i="1"/>
                        </m:ctrlPr>
                      </m:fPr>
                      <m:num>
                        <m:r>
                          <a:rPr lang="es-EC" b="1" i="1"/>
                          <m:t>𝒎</m:t>
                        </m:r>
                      </m:num>
                      <m:den>
                        <m:r>
                          <a:rPr lang="es-EC" b="1" i="1"/>
                          <m:t>𝒔</m:t>
                        </m:r>
                      </m:den>
                    </m:f>
                  </m:oMath>
                </a14:m>
                <a:r>
                  <a:rPr lang="es-EC" dirty="0"/>
                  <a:t>]</a:t>
                </a:r>
                <a:endParaRPr lang="es-ES" b="1" dirty="0"/>
              </a:p>
              <a:p>
                <a:pPr marL="0" indent="0">
                  <a:buNone/>
                </a:pPr>
                <a:r>
                  <a:rPr lang="es-EC" dirty="0"/>
                  <a:t> </a:t>
                </a:r>
                <a:endParaRPr lang="es-ES" b="1" dirty="0"/>
              </a:p>
              <a:p>
                <a:pPr marL="0" indent="0" algn="ctr">
                  <a:buNone/>
                </a:pPr>
                <a:r>
                  <a:rPr lang="es-EC" dirty="0" smtClean="0"/>
                  <a:t>Q=0.03 </a:t>
                </a:r>
                <a14:m>
                  <m:oMath xmlns:m="http://schemas.openxmlformats.org/officeDocument/2006/math">
                    <m:f>
                      <m:fPr>
                        <m:ctrlPr>
                          <a:rPr lang="es-ES" i="1"/>
                        </m:ctrlPr>
                      </m:fPr>
                      <m:num>
                        <m:r>
                          <a:rPr lang="es-EC" b="1" i="1"/>
                          <m:t>𝒍</m:t>
                        </m:r>
                      </m:num>
                      <m:den>
                        <m:r>
                          <a:rPr lang="es-EC" b="1" i="1"/>
                          <m:t>𝒔</m:t>
                        </m:r>
                      </m:den>
                    </m:f>
                  </m:oMath>
                </a14:m>
                <a:endParaRPr lang="es-ES" b="1" dirty="0"/>
              </a:p>
              <a:p>
                <a:endParaRPr lang="es-ES"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593" t="-1752"/>
                </a:stretch>
              </a:blipFill>
            </p:spPr>
            <p:txBody>
              <a:bodyPr/>
              <a:lstStyle/>
              <a:p>
                <a:r>
                  <a:rPr lang="es-ES">
                    <a:noFill/>
                  </a:rPr>
                  <a:t> </a:t>
                </a:r>
              </a:p>
            </p:txBody>
          </p:sp>
        </mc:Fallback>
      </mc:AlternateContent>
    </p:spTree>
    <p:extLst>
      <p:ext uri="{BB962C8B-B14F-4D97-AF65-F5344CB8AC3E}">
        <p14:creationId xmlns="" xmlns:p14="http://schemas.microsoft.com/office/powerpoint/2010/main" val="30109759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2 Marcador de contenido"/>
              <p:cNvSpPr>
                <a:spLocks noGrp="1"/>
              </p:cNvSpPr>
              <p:nvPr>
                <p:ph idx="1"/>
              </p:nvPr>
            </p:nvSpPr>
            <p:spPr/>
            <p:txBody>
              <a:bodyPr>
                <a:normAutofit fontScale="47500" lnSpcReduction="20000"/>
              </a:bodyPr>
              <a:lstStyle/>
              <a:p>
                <a:pPr marL="0" indent="0">
                  <a:buNone/>
                </a:pPr>
                <a:r>
                  <a:rPr lang="es-EC" b="1" i="1" dirty="0" smtClean="0"/>
                  <a:t>Reynolds</a:t>
                </a:r>
              </a:p>
              <a:p>
                <a:pPr marL="0" indent="0">
                  <a:buNone/>
                </a:pPr>
                <a14:m>
                  <m:oMathPara xmlns:m="http://schemas.openxmlformats.org/officeDocument/2006/math">
                    <m:oMathParaPr>
                      <m:jc m:val="centerGroup"/>
                    </m:oMathParaPr>
                    <m:oMath xmlns:m="http://schemas.openxmlformats.org/officeDocument/2006/math">
                      <m:r>
                        <a:rPr lang="es-EC" b="1" i="1" smtClean="0"/>
                        <m:t>𝐑𝐞</m:t>
                      </m:r>
                      <m:r>
                        <a:rPr lang="es-EC" b="1"/>
                        <m:t>=</m:t>
                      </m:r>
                      <m:f>
                        <m:fPr>
                          <m:ctrlPr>
                            <a:rPr lang="es-ES" i="1"/>
                          </m:ctrlPr>
                        </m:fPr>
                        <m:num>
                          <m:r>
                            <a:rPr lang="es-EC" b="1" i="1"/>
                            <m:t>𝐯𝐟</m:t>
                          </m:r>
                          <m:r>
                            <a:rPr lang="es-EC" b="1" i="1"/>
                            <m:t>∗</m:t>
                          </m:r>
                          <m:r>
                            <a:rPr lang="es-EC" b="1"/>
                            <m:t>∅</m:t>
                          </m:r>
                          <m:r>
                            <a:rPr lang="es-EC" b="1" i="1"/>
                            <m:t>𝟏𝐢𝐧𝐭</m:t>
                          </m:r>
                        </m:num>
                        <m:den>
                          <m:r>
                            <a:rPr lang="es-EC" b="1" i="1"/>
                            <m:t>𝛝</m:t>
                          </m:r>
                        </m:den>
                      </m:f>
                    </m:oMath>
                  </m:oMathPara>
                </a14:m>
                <a:endParaRPr lang="es-ES" dirty="0" smtClean="0"/>
              </a:p>
              <a:p>
                <a:pPr marL="0" indent="0">
                  <a:buNone/>
                </a:pPr>
                <a:r>
                  <a:rPr lang="es-EC" dirty="0"/>
                  <a:t>Dónde:</a:t>
                </a:r>
                <a:endParaRPr lang="es-ES" b="1" dirty="0"/>
              </a:p>
              <a:p>
                <a:pPr marL="0" indent="0">
                  <a:buNone/>
                </a:pPr>
                <a:r>
                  <a:rPr lang="es-EC" dirty="0" smtClean="0"/>
                  <a:t/>
                </a:r>
                <a:r>
                  <a:rPr lang="es-EC" dirty="0" err="1" smtClean="0"/>
                  <a:t>vf</a:t>
                </a:r>
                <a:r>
                  <a:rPr lang="es-EC" dirty="0"/>
                  <a:t>: Velocidad de flujo.				</a:t>
                </a:r>
                <a:r>
                  <a:rPr lang="es-EC" dirty="0" smtClean="0"/>
                  <a:t>[</a:t>
                </a:r>
                <a:r>
                  <a:rPr lang="es-EC" dirty="0"/>
                  <a:t>0.06 </a:t>
                </a:r>
                <a14:m>
                  <m:oMath xmlns:m="http://schemas.openxmlformats.org/officeDocument/2006/math">
                    <m:f>
                      <m:fPr>
                        <m:ctrlPr>
                          <a:rPr lang="es-ES" i="1"/>
                        </m:ctrlPr>
                      </m:fPr>
                      <m:num>
                        <m:r>
                          <a:rPr lang="es-EC" b="1" i="1"/>
                          <m:t>𝒎</m:t>
                        </m:r>
                      </m:num>
                      <m:den>
                        <m:r>
                          <a:rPr lang="es-EC" b="1" i="1"/>
                          <m:t>𝒔</m:t>
                        </m:r>
                      </m:den>
                    </m:f>
                  </m:oMath>
                </a14:m>
                <a:r>
                  <a:rPr lang="es-EC" dirty="0"/>
                  <a:t>]</a:t>
                </a:r>
                <a:endParaRPr lang="es-ES" b="1" dirty="0"/>
              </a:p>
              <a:p>
                <a:pPr marL="0" indent="0">
                  <a:buNone/>
                </a:pPr>
                <a:r>
                  <a:rPr lang="es-EC" b="1" dirty="0" smtClean="0"/>
                  <a:t/>
                </a:r>
                <a14:m>
                  <m:oMath xmlns:m="http://schemas.openxmlformats.org/officeDocument/2006/math">
                    <m:r>
                      <a:rPr lang="es-EC" b="1" i="1"/>
                      <m:t>∅</m:t>
                    </m:r>
                    <m:r>
                      <a:rPr lang="es-EC" b="1" i="1"/>
                      <m:t>𝟏</m:t>
                    </m:r>
                    <m:r>
                      <a:rPr lang="es-EC" b="1" i="1"/>
                      <m:t>𝒊𝒏𝒕</m:t>
                    </m:r>
                  </m:oMath>
                </a14:m>
                <a:r>
                  <a:rPr lang="es-EC" dirty="0"/>
                  <a:t>: Diámetro interior de la tubería de acero </a:t>
                </a:r>
                <a14:m>
                  <m:oMath xmlns:m="http://schemas.openxmlformats.org/officeDocument/2006/math">
                    <m:f>
                      <m:fPr>
                        <m:ctrlPr>
                          <a:rPr lang="es-ES" i="1"/>
                        </m:ctrlPr>
                      </m:fPr>
                      <m:num>
                        <m:r>
                          <a:rPr lang="es-EC" b="1" i="1"/>
                          <m:t>𝟑</m:t>
                        </m:r>
                      </m:num>
                      <m:den>
                        <m:r>
                          <a:rPr lang="es-EC" b="1" i="1"/>
                          <m:t>𝟖</m:t>
                        </m:r>
                      </m:den>
                    </m:f>
                    <m:r>
                      <a:rPr lang="es-EC" b="1" i="1"/>
                      <m:t> "</m:t>
                    </m:r>
                  </m:oMath>
                </a14:m>
                <a:r>
                  <a:rPr lang="es-EC" dirty="0"/>
                  <a:t>.	[0.007747m]</a:t>
                </a:r>
                <a:endParaRPr lang="es-ES" b="1" dirty="0"/>
              </a:p>
              <a:p>
                <a:pPr marL="0" indent="0">
                  <a:buNone/>
                </a:pPr>
                <a:r>
                  <a:rPr lang="es-EC" b="1" dirty="0" smtClean="0"/>
                  <a:t/>
                </a:r>
                <a14:m>
                  <m:oMath xmlns:m="http://schemas.openxmlformats.org/officeDocument/2006/math">
                    <m:r>
                      <a:rPr lang="es-EC" b="1" i="1"/>
                      <m:t>𝝑</m:t>
                    </m:r>
                  </m:oMath>
                </a14:m>
                <a:r>
                  <a:rPr lang="es-EC" dirty="0"/>
                  <a:t>: Viscosidad dinámica del aceite.			[</a:t>
                </a:r>
                <a14:m>
                  <m:oMath xmlns:m="http://schemas.openxmlformats.org/officeDocument/2006/math">
                    <m:r>
                      <a:rPr lang="es-EC" b="1" i="1"/>
                      <m:t>𝟑</m:t>
                    </m:r>
                    <m:r>
                      <a:rPr lang="es-EC" b="1" i="1"/>
                      <m:t>.</m:t>
                    </m:r>
                    <m:r>
                      <a:rPr lang="es-EC" b="1" i="1"/>
                      <m:t>𝟗𝟗</m:t>
                    </m:r>
                    <m:r>
                      <a:rPr lang="es-EC" b="1" i="1"/>
                      <m:t>∗</m:t>
                    </m:r>
                    <m:sSup>
                      <m:sSupPr>
                        <m:ctrlPr>
                          <a:rPr lang="es-ES" i="1"/>
                        </m:ctrlPr>
                      </m:sSupPr>
                      <m:e>
                        <m:r>
                          <a:rPr lang="es-EC" b="1" i="1"/>
                          <m:t>𝟏𝟎</m:t>
                        </m:r>
                      </m:e>
                      <m:sup>
                        <m:r>
                          <a:rPr lang="es-EC" b="1" i="1"/>
                          <m:t>−</m:t>
                        </m:r>
                        <m:r>
                          <a:rPr lang="es-EC" b="1" i="1"/>
                          <m:t>𝟓</m:t>
                        </m:r>
                        <m:r>
                          <a:rPr lang="es-EC" b="1" i="1"/>
                          <m:t> </m:t>
                        </m:r>
                      </m:sup>
                    </m:sSup>
                    <m:f>
                      <m:fPr>
                        <m:ctrlPr>
                          <a:rPr lang="es-ES" i="1"/>
                        </m:ctrlPr>
                      </m:fPr>
                      <m:num>
                        <m:r>
                          <a:rPr lang="es-EC" b="1" i="1"/>
                          <m:t>𝒎</m:t>
                        </m:r>
                      </m:num>
                      <m:den>
                        <m:sSup>
                          <m:sSupPr>
                            <m:ctrlPr>
                              <a:rPr lang="es-ES" i="1"/>
                            </m:ctrlPr>
                          </m:sSupPr>
                          <m:e>
                            <m:r>
                              <a:rPr lang="es-EC" b="1" i="1"/>
                              <m:t>𝒔</m:t>
                            </m:r>
                          </m:e>
                          <m:sup>
                            <m:r>
                              <a:rPr lang="es-EC" b="1" i="1"/>
                              <m:t>𝟐</m:t>
                            </m:r>
                          </m:sup>
                        </m:sSup>
                      </m:den>
                    </m:f>
                  </m:oMath>
                </a14:m>
                <a:r>
                  <a:rPr lang="es-EC" dirty="0"/>
                  <a:t>]</a:t>
                </a:r>
                <a:endParaRPr lang="es-ES" b="1" dirty="0"/>
              </a:p>
              <a:p>
                <a:pPr marL="0" indent="0">
                  <a:buNone/>
                </a:pPr>
                <a:r>
                  <a:rPr lang="es-EC" b="1" dirty="0" smtClean="0"/>
                  <a:t/>
                </a:r>
                <a14:m>
                  <m:oMath xmlns:m="http://schemas.openxmlformats.org/officeDocument/2006/math">
                    <m:r>
                      <a:rPr lang="es-EC" b="1" i="1"/>
                      <m:t>∅</m:t>
                    </m:r>
                    <m:r>
                      <a:rPr lang="es-EC" b="1" i="1"/>
                      <m:t>𝟐</m:t>
                    </m:r>
                    <m:r>
                      <a:rPr lang="es-EC" b="1" i="1"/>
                      <m:t>𝒊𝒏𝒕</m:t>
                    </m:r>
                  </m:oMath>
                </a14:m>
                <a:r>
                  <a:rPr lang="es-EC" dirty="0"/>
                  <a:t>: Diámetro interior de la tubería de acero </a:t>
                </a:r>
                <a14:m>
                  <m:oMath xmlns:m="http://schemas.openxmlformats.org/officeDocument/2006/math">
                    <m:r>
                      <a:rPr lang="es-EC" b="1" i="1"/>
                      <m:t>𝟏</m:t>
                    </m:r>
                    <m:r>
                      <a:rPr lang="es-EC" b="1" i="1"/>
                      <m:t>"</m:t>
                    </m:r>
                  </m:oMath>
                </a14:m>
                <a:r>
                  <a:rPr lang="es-EC" dirty="0"/>
                  <a:t>.	[0.0221m]</a:t>
                </a:r>
                <a:endParaRPr lang="es-ES" b="1" dirty="0"/>
              </a:p>
              <a:p>
                <a:endParaRPr lang="es-ES" b="1" dirty="0"/>
              </a:p>
              <a:p>
                <a:pPr marL="0" indent="0" algn="ctr">
                  <a:buNone/>
                </a:pPr>
                <a:r>
                  <a:rPr lang="es-EC" i="1" dirty="0" smtClean="0"/>
                  <a:t>Re1</a:t>
                </a:r>
                <a:r>
                  <a:rPr lang="es-EC" i="1" dirty="0"/>
                  <a:t>= 11.65</a:t>
                </a:r>
                <a:endParaRPr lang="es-ES" b="1" dirty="0"/>
              </a:p>
              <a:p>
                <a:pPr marL="0" indent="0" algn="ctr">
                  <a:buNone/>
                </a:pPr>
                <a:r>
                  <a:rPr lang="es-EC" i="1" dirty="0" smtClean="0"/>
                  <a:t>Re2</a:t>
                </a:r>
                <a:r>
                  <a:rPr lang="es-EC" i="1" dirty="0"/>
                  <a:t>= </a:t>
                </a:r>
                <a:r>
                  <a:rPr lang="es-EC" i="1" dirty="0" smtClean="0"/>
                  <a:t>33.23</a:t>
                </a:r>
              </a:p>
              <a:p>
                <a:pPr marL="0" indent="0">
                  <a:buNone/>
                </a:pPr>
                <a:endParaRPr lang="es-ES" b="1" dirty="0"/>
              </a:p>
              <a:p>
                <a:pPr marL="0" indent="0">
                  <a:buNone/>
                </a:pPr>
                <a:r>
                  <a:rPr lang="es-EC" b="1" dirty="0"/>
                  <a:t>Factor de fricción.</a:t>
                </a:r>
                <a:endParaRPr lang="es-ES" b="1" dirty="0"/>
              </a:p>
              <a:p>
                <a:pPr marL="0" indent="0" algn="ctr">
                  <a:buNone/>
                </a:pPr>
                <a14:m>
                  <m:oMath xmlns:m="http://schemas.openxmlformats.org/officeDocument/2006/math">
                    <m:r>
                      <a:rPr lang="es-EC" b="1" i="1"/>
                      <m:t>𝒇</m:t>
                    </m:r>
                    <m:r>
                      <a:rPr lang="es-EC" b="1" i="1"/>
                      <m:t>𝟏</m:t>
                    </m:r>
                    <m:r>
                      <a:rPr lang="es-EC" b="1" i="1"/>
                      <m:t>=</m:t>
                    </m:r>
                    <m:f>
                      <m:fPr>
                        <m:ctrlPr>
                          <a:rPr lang="es-ES" i="1"/>
                        </m:ctrlPr>
                      </m:fPr>
                      <m:num>
                        <m:r>
                          <a:rPr lang="es-EC" b="1" i="1"/>
                          <m:t>𝟔𝟒</m:t>
                        </m:r>
                      </m:num>
                      <m:den>
                        <m:r>
                          <a:rPr lang="es-EC" b="1" i="1"/>
                          <m:t>𝑹𝒆</m:t>
                        </m:r>
                        <m:r>
                          <a:rPr lang="es-EC" b="1" i="1"/>
                          <m:t>𝟏</m:t>
                        </m:r>
                      </m:den>
                    </m:f>
                  </m:oMath>
                </a14:m>
                <a:r>
                  <a:rPr lang="es-EC" dirty="0"/>
                  <a:t>	 </a:t>
                </a:r>
                <a:endParaRPr lang="es-EC" dirty="0" smtClean="0"/>
              </a:p>
              <a:p>
                <a:pPr marL="0" indent="0" algn="ctr">
                  <a:buNone/>
                </a:pPr>
                <a:endParaRPr lang="es-ES" b="1" dirty="0"/>
              </a:p>
              <a:p>
                <a:pPr marL="0" indent="0">
                  <a:buNone/>
                </a:pPr>
                <a:r>
                  <a:rPr lang="es-EC" dirty="0"/>
                  <a:t/>
                </a:r>
                <a:r>
                  <a:rPr lang="es-EC" i="1" dirty="0"/>
                  <a:t>f1= 5.494</a:t>
                </a:r>
                <a:endParaRPr lang="es-ES" b="1" dirty="0"/>
              </a:p>
              <a:p>
                <a:pPr marL="0" indent="0">
                  <a:buNone/>
                </a:pPr>
                <a:r>
                  <a:rPr lang="es-EC" i="1" dirty="0"/>
                  <a:t>				f2= 1.926</a:t>
                </a:r>
                <a:endParaRPr lang="es-ES" b="1" dirty="0"/>
              </a:p>
              <a:p>
                <a:pPr marL="0" indent="0" algn="ctr">
                  <a:buNone/>
                </a:pPr>
                <a:endParaRPr lang="es-ES" b="1"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222" t="-1078"/>
                </a:stretch>
              </a:blipFill>
            </p:spPr>
            <p:txBody>
              <a:bodyPr/>
              <a:lstStyle/>
              <a:p>
                <a:r>
                  <a:rPr lang="es-ES">
                    <a:noFill/>
                  </a:rPr>
                  <a:t> </a:t>
                </a:r>
              </a:p>
            </p:txBody>
          </p:sp>
        </mc:Fallback>
      </mc:AlternateContent>
      <p:sp>
        <p:nvSpPr>
          <p:cNvPr id="4" name="1 Título"/>
          <p:cNvSpPr>
            <a:spLocks noGrp="1"/>
          </p:cNvSpPr>
          <p:nvPr>
            <p:ph type="title"/>
          </p:nvPr>
        </p:nvSpPr>
        <p:spPr/>
        <p:txBody>
          <a:bodyPr>
            <a:noAutofit/>
          </a:bodyPr>
          <a:lstStyle/>
          <a:p>
            <a:r>
              <a:rPr lang="es-EC" sz="2800" b="1" dirty="0"/>
              <a:t>CÁLCULO Y SELECCIÓN DE TUBERÍAS Y ACCESORIOS</a:t>
            </a:r>
            <a:endParaRPr lang="es-ES" sz="2800" dirty="0"/>
          </a:p>
        </p:txBody>
      </p:sp>
    </p:spTree>
    <p:extLst>
      <p:ext uri="{BB962C8B-B14F-4D97-AF65-F5344CB8AC3E}">
        <p14:creationId xmlns="" xmlns:p14="http://schemas.microsoft.com/office/powerpoint/2010/main" val="50800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a:bodyPr>
          <a:lstStyle/>
          <a:p>
            <a:pPr lvl="1" algn="ctr" rtl="0">
              <a:spcBef>
                <a:spcPct val="0"/>
              </a:spcBef>
            </a:pPr>
            <a:r>
              <a:rPr lang="es-ES" sz="2800" b="1" cap="all" dirty="0" smtClean="0"/>
              <a:t>OBJETIVO GENERAL</a:t>
            </a:r>
            <a:endParaRPr lang="es-ES" sz="2800" dirty="0"/>
          </a:p>
        </p:txBody>
      </p:sp>
      <p:sp>
        <p:nvSpPr>
          <p:cNvPr id="3" name="2 Marcador de contenido"/>
          <p:cNvSpPr>
            <a:spLocks noGrp="1"/>
          </p:cNvSpPr>
          <p:nvPr>
            <p:ph idx="1"/>
          </p:nvPr>
        </p:nvSpPr>
        <p:spPr/>
        <p:txBody>
          <a:bodyPr/>
          <a:lstStyle/>
          <a:p>
            <a:pPr algn="just"/>
            <a:endParaRPr lang="es-EC" dirty="0" smtClean="0"/>
          </a:p>
          <a:p>
            <a:pPr algn="just"/>
            <a:r>
              <a:rPr lang="es-EC" sz="2800" dirty="0" smtClean="0"/>
              <a:t>Diseñar </a:t>
            </a:r>
            <a:r>
              <a:rPr lang="es-EC" sz="2800" dirty="0"/>
              <a:t>y construir un banco para el control automático de velocidad  para un grupo de 4 plantas hidroeléctricas tipo Francis de 200 KW cada una,  pertenecientes al proyecto hidroeléctrico Borja</a:t>
            </a:r>
            <a:endParaRPr lang="es-ES" sz="2800" dirty="0"/>
          </a:p>
        </p:txBody>
      </p:sp>
    </p:spTree>
    <p:extLst>
      <p:ext uri="{BB962C8B-B14F-4D97-AF65-F5344CB8AC3E}">
        <p14:creationId xmlns="" xmlns:p14="http://schemas.microsoft.com/office/powerpoint/2010/main" val="18447863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2 Marcador de contenido"/>
              <p:cNvSpPr>
                <a:spLocks noGrp="1"/>
              </p:cNvSpPr>
              <p:nvPr>
                <p:ph idx="1"/>
              </p:nvPr>
            </p:nvSpPr>
            <p:spPr/>
            <p:txBody>
              <a:bodyPr>
                <a:normAutofit fontScale="62500" lnSpcReduction="20000"/>
              </a:bodyPr>
              <a:lstStyle/>
              <a:p>
                <a:r>
                  <a:rPr lang="es-EC" b="1" cap="all" dirty="0" smtClean="0"/>
                  <a:t>CÁLCULO POTENCIA DE LA BOMBA</a:t>
                </a:r>
              </a:p>
              <a:p>
                <a:endParaRPr lang="es-EC" b="1" cap="all" dirty="0" smtClean="0"/>
              </a:p>
              <a:p>
                <a:pPr marL="0" indent="0" algn="ctr">
                  <a:buNone/>
                </a:pPr>
                <a14:m>
                  <m:oMathPara xmlns:m="http://schemas.openxmlformats.org/officeDocument/2006/math">
                    <m:oMathParaPr>
                      <m:jc m:val="centerGroup"/>
                    </m:oMathParaPr>
                    <m:oMath xmlns:m="http://schemas.openxmlformats.org/officeDocument/2006/math">
                      <m:r>
                        <a:rPr lang="es-EC" b="1" i="1"/>
                        <m:t>𝐏</m:t>
                      </m:r>
                      <m:r>
                        <a:rPr lang="es-EC" b="1"/>
                        <m:t>=</m:t>
                      </m:r>
                      <m:f>
                        <m:fPr>
                          <m:ctrlPr>
                            <a:rPr lang="es-ES" i="1"/>
                          </m:ctrlPr>
                        </m:fPr>
                        <m:num>
                          <m:r>
                            <a:rPr lang="es-EC" b="1" i="1"/>
                            <m:t>∆</m:t>
                          </m:r>
                          <m:r>
                            <a:rPr lang="es-EC" b="1" i="1"/>
                            <m:t>𝑷</m:t>
                          </m:r>
                          <m:r>
                            <a:rPr lang="es-EC" b="1" i="1"/>
                            <m:t>𝟏𝟏</m:t>
                          </m:r>
                          <m:r>
                            <a:rPr lang="es-EC" b="1" i="1"/>
                            <m:t>∗</m:t>
                          </m:r>
                          <m:r>
                            <a:rPr lang="es-EC" b="1" i="1"/>
                            <m:t>𝛄</m:t>
                          </m:r>
                          <m:r>
                            <a:rPr lang="es-EC" b="1" i="1"/>
                            <m:t>∗</m:t>
                          </m:r>
                          <m:r>
                            <a:rPr lang="es-EC" b="1" i="1"/>
                            <m:t>𝐐</m:t>
                          </m:r>
                        </m:num>
                        <m:den>
                          <m:r>
                            <a:rPr lang="es-EC" b="1" i="1"/>
                            <m:t>𝟓𝟓𝟎</m:t>
                          </m:r>
                        </m:den>
                      </m:f>
                    </m:oMath>
                  </m:oMathPara>
                </a14:m>
                <a:endParaRPr lang="es-EC" dirty="0" smtClean="0"/>
              </a:p>
              <a:p>
                <a:pPr marL="0" indent="0" algn="ctr">
                  <a:buNone/>
                </a:pPr>
                <a:r>
                  <a:rPr lang="es-EC" dirty="0"/>
                  <a:t/>
                </a:r>
                <a:endParaRPr lang="es-EC" dirty="0"/>
              </a:p>
              <a:p>
                <a:pPr marL="0" indent="0">
                  <a:buNone/>
                </a:pPr>
                <a:r>
                  <a:rPr lang="es-EC" dirty="0" smtClean="0"/>
                  <a:t>Dónde:</a:t>
                </a:r>
              </a:p>
              <a:p>
                <a:pPr marL="0" indent="0">
                  <a:buNone/>
                </a:pPr>
                <a:endParaRPr lang="es-ES" b="1" dirty="0"/>
              </a:p>
              <a:p>
                <a:pPr marL="0" indent="0">
                  <a:buNone/>
                </a:pPr>
                <a:r>
                  <a:rPr lang="es-EC" b="1" dirty="0" smtClean="0"/>
                  <a:t/>
                </a:r>
                <a14:m>
                  <m:oMath xmlns:m="http://schemas.openxmlformats.org/officeDocument/2006/math">
                    <m:r>
                      <a:rPr lang="es-EC" b="1" i="1"/>
                      <m:t>∆</m:t>
                    </m:r>
                    <m:r>
                      <a:rPr lang="es-EC" b="1" i="1"/>
                      <m:t>𝑷</m:t>
                    </m:r>
                    <m:r>
                      <a:rPr lang="es-EC" b="1" i="1"/>
                      <m:t>𝟏𝟏</m:t>
                    </m:r>
                  </m:oMath>
                </a14:m>
                <a:r>
                  <a:rPr lang="es-EC" dirty="0"/>
                  <a:t>: Caída de presión para el punto más </a:t>
                </a:r>
                <a:r>
                  <a:rPr lang="es-EC" dirty="0" smtClean="0"/>
                  <a:t>alejado 	[81.20 </a:t>
                </a:r>
                <a:r>
                  <a:rPr lang="es-EC" dirty="0"/>
                  <a:t>pies]</a:t>
                </a:r>
                <a:endParaRPr lang="es-ES" b="1" dirty="0"/>
              </a:p>
              <a:p>
                <a:pPr marL="0" indent="0">
                  <a:buNone/>
                </a:pPr>
                <a:r>
                  <a:rPr lang="es-EC" b="1" dirty="0" smtClean="0"/>
                  <a:t/>
                </a:r>
                <a14:m>
                  <m:oMath xmlns:m="http://schemas.openxmlformats.org/officeDocument/2006/math">
                    <m:r>
                      <a:rPr lang="es-EC" b="1" i="1"/>
                      <m:t>𝛄</m:t>
                    </m:r>
                  </m:oMath>
                </a14:m>
                <a:r>
                  <a:rPr lang="es-EC" dirty="0"/>
                  <a:t>: Peso específico del </a:t>
                </a:r>
                <a:r>
                  <a:rPr lang="es-EC" dirty="0" smtClean="0"/>
                  <a:t>aceite [54.55 </a:t>
                </a:r>
                <a14:m>
                  <m:oMath xmlns:m="http://schemas.openxmlformats.org/officeDocument/2006/math">
                    <m:f>
                      <m:fPr>
                        <m:ctrlPr>
                          <a:rPr lang="es-ES" i="1"/>
                        </m:ctrlPr>
                      </m:fPr>
                      <m:num>
                        <m:r>
                          <a:rPr lang="es-EC" b="1" i="1"/>
                          <m:t>𝒍𝒃</m:t>
                        </m:r>
                      </m:num>
                      <m:den>
                        <m:sSup>
                          <m:sSupPr>
                            <m:ctrlPr>
                              <a:rPr lang="es-ES" i="1"/>
                            </m:ctrlPr>
                          </m:sSupPr>
                          <m:e>
                            <m:r>
                              <a:rPr lang="es-EC" b="1" i="1"/>
                              <m:t>𝒑𝒊𝒆</m:t>
                            </m:r>
                          </m:e>
                          <m:sup>
                            <m:r>
                              <a:rPr lang="es-EC" b="1" i="1"/>
                              <m:t>𝟑</m:t>
                            </m:r>
                          </m:sup>
                        </m:sSup>
                      </m:den>
                    </m:f>
                  </m:oMath>
                </a14:m>
                <a:r>
                  <a:rPr lang="es-EC" dirty="0"/>
                  <a:t>]</a:t>
                </a:r>
                <a:endParaRPr lang="es-ES" b="1" dirty="0"/>
              </a:p>
              <a:p>
                <a:pPr marL="0" indent="0">
                  <a:buNone/>
                </a:pPr>
                <a:r>
                  <a:rPr lang="es-EC" dirty="0" smtClean="0"/>
                  <a:t>	Q</a:t>
                </a:r>
                <a:r>
                  <a:rPr lang="es-EC" dirty="0"/>
                  <a:t>: Caudal para los valores de tubería </a:t>
                </a:r>
                <a:r>
                  <a:rPr lang="es-EC" dirty="0" smtClean="0"/>
                  <a:t>[</a:t>
                </a:r>
                <a:r>
                  <a:rPr lang="es-EC" dirty="0"/>
                  <a:t>0.122 </a:t>
                </a:r>
                <a14:m>
                  <m:oMath xmlns:m="http://schemas.openxmlformats.org/officeDocument/2006/math">
                    <m:f>
                      <m:fPr>
                        <m:ctrlPr>
                          <a:rPr lang="es-ES" i="1"/>
                        </m:ctrlPr>
                      </m:fPr>
                      <m:num>
                        <m:r>
                          <a:rPr lang="es-EC" b="1" i="1"/>
                          <m:t>𝒍</m:t>
                        </m:r>
                      </m:num>
                      <m:den>
                        <m:r>
                          <a:rPr lang="es-EC" b="1" i="1"/>
                          <m:t>𝒔</m:t>
                        </m:r>
                      </m:den>
                    </m:f>
                  </m:oMath>
                </a14:m>
                <a:r>
                  <a:rPr lang="es-EC" dirty="0"/>
                  <a:t>]</a:t>
                </a:r>
                <a:endParaRPr lang="es-ES" b="1" dirty="0"/>
              </a:p>
              <a:p>
                <a:pPr marL="0" indent="0">
                  <a:buNone/>
                </a:pPr>
                <a:r>
                  <a:rPr lang="es-EC" dirty="0"/>
                  <a:t/>
                </a:r>
                <a:endParaRPr lang="es-ES" b="1" dirty="0"/>
              </a:p>
              <a:p>
                <a:pPr marL="0" indent="0">
                  <a:buNone/>
                </a:pPr>
                <a:r>
                  <a:rPr lang="es-EC" dirty="0"/>
                  <a:t> </a:t>
                </a:r>
                <a:endParaRPr lang="es-ES" b="1" dirty="0"/>
              </a:p>
              <a:p>
                <a:pPr marL="0" indent="0">
                  <a:buNone/>
                </a:pPr>
                <a14:m>
                  <m:oMathPara xmlns:m="http://schemas.openxmlformats.org/officeDocument/2006/math">
                    <m:oMathParaPr>
                      <m:jc m:val="centerGroup"/>
                    </m:oMathParaPr>
                    <m:oMath xmlns:m="http://schemas.openxmlformats.org/officeDocument/2006/math">
                      <m:r>
                        <a:rPr lang="es-EC" b="1" i="1"/>
                        <m:t>𝐏</m:t>
                      </m:r>
                      <m:r>
                        <a:rPr lang="es-EC" b="1"/>
                        <m:t>=</m:t>
                      </m:r>
                      <m:r>
                        <a:rPr lang="es-EC" b="1" i="1"/>
                        <m:t>𝟎</m:t>
                      </m:r>
                      <m:r>
                        <a:rPr lang="es-EC" b="1"/>
                        <m:t>.</m:t>
                      </m:r>
                      <m:r>
                        <a:rPr lang="es-EC" b="1" i="1"/>
                        <m:t>𝟗𝟕𝟗</m:t>
                      </m:r>
                      <m:r>
                        <a:rPr lang="es-EC" b="1"/>
                        <m:t> </m:t>
                      </m:r>
                      <m:r>
                        <a:rPr lang="es-EC" b="1" i="1"/>
                        <m:t>𝐇𝐏</m:t>
                      </m:r>
                    </m:oMath>
                  </m:oMathPara>
                </a14:m>
                <a:endParaRPr lang="es-ES" b="1" dirty="0"/>
              </a:p>
              <a:p>
                <a:endParaRPr lang="es-ES" b="1" cap="all" dirty="0"/>
              </a:p>
              <a:p>
                <a:endParaRPr lang="es-ES"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741" t="-1887"/>
                </a:stretch>
              </a:blipFill>
            </p:spPr>
            <p:txBody>
              <a:bodyPr/>
              <a:lstStyle/>
              <a:p>
                <a:r>
                  <a:rPr lang="es-ES">
                    <a:noFill/>
                  </a:rPr>
                  <a:t> </a:t>
                </a:r>
              </a:p>
            </p:txBody>
          </p:sp>
        </mc:Fallback>
      </mc:AlternateContent>
      <p:sp>
        <p:nvSpPr>
          <p:cNvPr id="4" name="1 Título"/>
          <p:cNvSpPr>
            <a:spLocks noGrp="1"/>
          </p:cNvSpPr>
          <p:nvPr>
            <p:ph type="title"/>
          </p:nvPr>
        </p:nvSpPr>
        <p:spPr/>
        <p:txBody>
          <a:bodyPr>
            <a:noAutofit/>
          </a:bodyPr>
          <a:lstStyle/>
          <a:p>
            <a:r>
              <a:rPr lang="es-EC" sz="2800" b="1" dirty="0"/>
              <a:t>CÁLCULO Y SELECCIÓN DE TUBERÍAS Y ACCESORIOS</a:t>
            </a:r>
            <a:endParaRPr lang="es-ES" sz="2800" dirty="0"/>
          </a:p>
        </p:txBody>
      </p:sp>
    </p:spTree>
    <p:extLst>
      <p:ext uri="{BB962C8B-B14F-4D97-AF65-F5344CB8AC3E}">
        <p14:creationId xmlns="" xmlns:p14="http://schemas.microsoft.com/office/powerpoint/2010/main" val="4587687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2800" b="1" dirty="0"/>
              <a:t>DISEÑO DE LA LÍNEA HIDRÁULICA Y ELÉCTRICA</a:t>
            </a:r>
            <a:endParaRPr lang="es-ES" sz="2800" dirty="0"/>
          </a:p>
        </p:txBody>
      </p:sp>
      <p:pic>
        <p:nvPicPr>
          <p:cNvPr id="4" name="3 Marcador de contenido"/>
          <p:cNvPicPr>
            <a:picLocks noGrp="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11560" y="1484784"/>
            <a:ext cx="3600400" cy="3517851"/>
          </a:xfrm>
          <a:prstGeom prst="rect">
            <a:avLst/>
          </a:prstGeom>
          <a:noFill/>
          <a:ln>
            <a:noFill/>
          </a:ln>
        </p:spPr>
      </p:pic>
      <p:pic>
        <p:nvPicPr>
          <p:cNvPr id="5" name="4 Imagen"/>
          <p:cNvPicPr/>
          <p:nvPr/>
        </p:nvPicPr>
        <p:blipFill>
          <a:blip r:embed="rId3">
            <a:extLst>
              <a:ext uri="{28A0092B-C50C-407E-A947-70E740481C1C}">
                <a14:useLocalDpi xmlns="" xmlns:a14="http://schemas.microsoft.com/office/drawing/2010/main" val="0"/>
              </a:ext>
            </a:extLst>
          </a:blip>
          <a:srcRect/>
          <a:stretch>
            <a:fillRect/>
          </a:stretch>
        </p:blipFill>
        <p:spPr bwMode="auto">
          <a:xfrm>
            <a:off x="5238525" y="1484784"/>
            <a:ext cx="2830830" cy="3391535"/>
          </a:xfrm>
          <a:prstGeom prst="rect">
            <a:avLst/>
          </a:prstGeom>
          <a:noFill/>
          <a:ln>
            <a:noFill/>
          </a:ln>
        </p:spPr>
      </p:pic>
    </p:spTree>
    <p:extLst>
      <p:ext uri="{BB962C8B-B14F-4D97-AF65-F5344CB8AC3E}">
        <p14:creationId xmlns="" xmlns:p14="http://schemas.microsoft.com/office/powerpoint/2010/main" val="16762438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2800" b="1" dirty="0"/>
              <a:t>ESPECIFICACIONES TÉCNICAS DEL BANCO DE CONTROL AUTOMÁTICO</a:t>
            </a:r>
            <a:endParaRPr lang="es-ES" sz="2800" dirty="0"/>
          </a:p>
        </p:txBody>
      </p:sp>
      <p:sp>
        <p:nvSpPr>
          <p:cNvPr id="3" name="2 Marcador de contenido"/>
          <p:cNvSpPr>
            <a:spLocks noGrp="1"/>
          </p:cNvSpPr>
          <p:nvPr>
            <p:ph idx="1"/>
          </p:nvPr>
        </p:nvSpPr>
        <p:spPr/>
        <p:txBody>
          <a:bodyPr/>
          <a:lstStyle/>
          <a:p>
            <a:r>
              <a:rPr lang="es-EC" b="1" dirty="0" smtClean="0"/>
              <a:t>Características </a:t>
            </a:r>
            <a:r>
              <a:rPr lang="es-EC" b="1" dirty="0"/>
              <a:t>del sensor de </a:t>
            </a:r>
            <a:r>
              <a:rPr lang="es-EC" b="1" dirty="0" smtClean="0"/>
              <a:t>presión</a:t>
            </a:r>
          </a:p>
          <a:p>
            <a:endParaRPr lang="es-EC" sz="2800" b="1" dirty="0"/>
          </a:p>
          <a:p>
            <a:endParaRPr lang="es-EC" b="1" dirty="0" smtClean="0"/>
          </a:p>
          <a:p>
            <a:endParaRPr lang="es-EC" b="1" dirty="0"/>
          </a:p>
          <a:p>
            <a:r>
              <a:rPr lang="es-EC" b="1" dirty="0"/>
              <a:t>Características válvula </a:t>
            </a:r>
            <a:r>
              <a:rPr lang="es-EC" b="1" dirty="0" smtClean="0"/>
              <a:t>solenoide 4/2</a:t>
            </a:r>
            <a:endParaRPr lang="es-ES" b="1" dirty="0"/>
          </a:p>
          <a:p>
            <a:endParaRPr lang="es-EC" b="1" dirty="0" smtClean="0"/>
          </a:p>
          <a:p>
            <a:endParaRPr lang="es-ES" dirty="0"/>
          </a:p>
        </p:txBody>
      </p:sp>
      <p:graphicFrame>
        <p:nvGraphicFramePr>
          <p:cNvPr id="4" name="3 Tabla"/>
          <p:cNvGraphicFramePr>
            <a:graphicFrameLocks noGrp="1"/>
          </p:cNvGraphicFramePr>
          <p:nvPr>
            <p:extLst>
              <p:ext uri="{D42A27DB-BD31-4B8C-83A1-F6EECF244321}">
                <p14:modId xmlns="" xmlns:p14="http://schemas.microsoft.com/office/powerpoint/2010/main" val="1303775275"/>
              </p:ext>
            </p:extLst>
          </p:nvPr>
        </p:nvGraphicFramePr>
        <p:xfrm>
          <a:off x="2915816" y="2276872"/>
          <a:ext cx="2769235" cy="1645920"/>
        </p:xfrm>
        <a:graphic>
          <a:graphicData uri="http://schemas.openxmlformats.org/drawingml/2006/table">
            <a:tbl>
              <a:tblPr firstRow="1" firstCol="1" bandRow="1">
                <a:tableStyleId>{5C22544A-7EE6-4342-B048-85BDC9FD1C3A}</a:tableStyleId>
              </a:tblPr>
              <a:tblGrid>
                <a:gridCol w="1709420"/>
                <a:gridCol w="1059815"/>
              </a:tblGrid>
              <a:tr h="0">
                <a:tc gridSpan="2">
                  <a:txBody>
                    <a:bodyPr/>
                    <a:lstStyle/>
                    <a:p>
                      <a:pPr algn="ctr">
                        <a:lnSpc>
                          <a:spcPct val="150000"/>
                        </a:lnSpc>
                        <a:spcAft>
                          <a:spcPts val="0"/>
                        </a:spcAft>
                      </a:pPr>
                      <a:r>
                        <a:rPr lang="es-EC" sz="1200">
                          <a:effectLst/>
                        </a:rPr>
                        <a:t>SENSOR DE PRESIÓN</a:t>
                      </a:r>
                      <a:endParaRPr lang="es-ES" sz="1200" b="1">
                        <a:solidFill>
                          <a:srgbClr val="000000"/>
                        </a:solidFill>
                        <a:effectLst/>
                        <a:latin typeface="Arial"/>
                        <a:ea typeface="Times New Roman"/>
                        <a:cs typeface="Times New Roman"/>
                      </a:endParaRPr>
                    </a:p>
                  </a:txBody>
                  <a:tcPr marL="68580" marR="68580" marT="0" marB="0" anchor="ctr"/>
                </a:tc>
                <a:tc hMerge="1">
                  <a:txBody>
                    <a:bodyPr/>
                    <a:lstStyle/>
                    <a:p>
                      <a:endParaRPr lang="es-ES"/>
                    </a:p>
                  </a:txBody>
                  <a:tcPr/>
                </a:tc>
              </a:tr>
              <a:tr h="0">
                <a:tc>
                  <a:txBody>
                    <a:bodyPr/>
                    <a:lstStyle/>
                    <a:p>
                      <a:pPr algn="ctr">
                        <a:lnSpc>
                          <a:spcPct val="150000"/>
                        </a:lnSpc>
                        <a:spcAft>
                          <a:spcPts val="0"/>
                        </a:spcAft>
                      </a:pPr>
                      <a:r>
                        <a:rPr lang="es-EC" sz="1200">
                          <a:effectLst/>
                        </a:rPr>
                        <a:t>Voltaje</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24 V</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Frecuencia</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60 Hz</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Amperaje</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Rango de medición</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0 – 160 Psi</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Rango de salida</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dirty="0">
                          <a:effectLst/>
                        </a:rPr>
                        <a:t>0 – 10 V</a:t>
                      </a:r>
                      <a:endParaRPr lang="es-ES" sz="1200" b="1" dirty="0">
                        <a:solidFill>
                          <a:srgbClr val="000000"/>
                        </a:solidFill>
                        <a:effectLst/>
                        <a:latin typeface="Arial"/>
                        <a:ea typeface="Times New Roman"/>
                        <a:cs typeface="Times New Roman"/>
                      </a:endParaRPr>
                    </a:p>
                  </a:txBody>
                  <a:tcPr marL="68580" marR="68580" marT="0" marB="0" anchor="ctr"/>
                </a:tc>
              </a:tr>
            </a:tbl>
          </a:graphicData>
        </a:graphic>
      </p:graphicFrame>
      <p:graphicFrame>
        <p:nvGraphicFramePr>
          <p:cNvPr id="5" name="4 Tabla"/>
          <p:cNvGraphicFramePr>
            <a:graphicFrameLocks noGrp="1"/>
          </p:cNvGraphicFramePr>
          <p:nvPr>
            <p:extLst>
              <p:ext uri="{D42A27DB-BD31-4B8C-83A1-F6EECF244321}">
                <p14:modId xmlns="" xmlns:p14="http://schemas.microsoft.com/office/powerpoint/2010/main" val="2426723201"/>
              </p:ext>
            </p:extLst>
          </p:nvPr>
        </p:nvGraphicFramePr>
        <p:xfrm>
          <a:off x="3347864" y="4797152"/>
          <a:ext cx="2008505" cy="1097280"/>
        </p:xfrm>
        <a:graphic>
          <a:graphicData uri="http://schemas.openxmlformats.org/drawingml/2006/table">
            <a:tbl>
              <a:tblPr firstRow="1" firstCol="1" bandRow="1">
                <a:tableStyleId>{5C22544A-7EE6-4342-B048-85BDC9FD1C3A}</a:tableStyleId>
              </a:tblPr>
              <a:tblGrid>
                <a:gridCol w="1036955"/>
                <a:gridCol w="971550"/>
              </a:tblGrid>
              <a:tr h="0">
                <a:tc gridSpan="2">
                  <a:txBody>
                    <a:bodyPr/>
                    <a:lstStyle/>
                    <a:p>
                      <a:pPr algn="ctr">
                        <a:lnSpc>
                          <a:spcPct val="150000"/>
                        </a:lnSpc>
                        <a:spcAft>
                          <a:spcPts val="0"/>
                        </a:spcAft>
                      </a:pPr>
                      <a:r>
                        <a:rPr lang="es-EC" sz="1200">
                          <a:effectLst/>
                        </a:rPr>
                        <a:t>VALVULA SOLENOIDE 4/2</a:t>
                      </a:r>
                      <a:endParaRPr lang="es-ES" sz="1200" b="1">
                        <a:solidFill>
                          <a:srgbClr val="000000"/>
                        </a:solidFill>
                        <a:effectLst/>
                        <a:latin typeface="Arial"/>
                        <a:ea typeface="Times New Roman"/>
                        <a:cs typeface="Times New Roman"/>
                      </a:endParaRPr>
                    </a:p>
                  </a:txBody>
                  <a:tcPr marL="68580" marR="68580" marT="0" marB="0" anchor="ctr"/>
                </a:tc>
                <a:tc hMerge="1">
                  <a:txBody>
                    <a:bodyPr/>
                    <a:lstStyle/>
                    <a:p>
                      <a:endParaRPr lang="es-ES"/>
                    </a:p>
                  </a:txBody>
                  <a:tcPr/>
                </a:tc>
              </a:tr>
              <a:tr h="0">
                <a:tc>
                  <a:txBody>
                    <a:bodyPr/>
                    <a:lstStyle/>
                    <a:p>
                      <a:pPr algn="ctr">
                        <a:lnSpc>
                          <a:spcPct val="150000"/>
                        </a:lnSpc>
                        <a:spcAft>
                          <a:spcPts val="0"/>
                        </a:spcAft>
                      </a:pPr>
                      <a:r>
                        <a:rPr lang="es-EC" sz="1200">
                          <a:effectLst/>
                        </a:rPr>
                        <a:t>Voltaje</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24 V</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Frecuencia</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60 Hz</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Amperaje</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dirty="0">
                          <a:effectLst/>
                        </a:rPr>
                        <a:t>----------</a:t>
                      </a:r>
                      <a:endParaRPr lang="es-ES" sz="1200" b="1" dirty="0">
                        <a:solidFill>
                          <a:srgbClr val="000000"/>
                        </a:solidFill>
                        <a:effectLst/>
                        <a:latin typeface="Arial"/>
                        <a:ea typeface="Times New Roman"/>
                        <a:cs typeface="Times New Roman"/>
                      </a:endParaRPr>
                    </a:p>
                  </a:txBody>
                  <a:tcPr marL="68580" marR="68580" marT="0" marB="0" anchor="ctr"/>
                </a:tc>
              </a:tr>
            </a:tbl>
          </a:graphicData>
        </a:graphic>
      </p:graphicFrame>
    </p:spTree>
    <p:extLst>
      <p:ext uri="{BB962C8B-B14F-4D97-AF65-F5344CB8AC3E}">
        <p14:creationId xmlns="" xmlns:p14="http://schemas.microsoft.com/office/powerpoint/2010/main" val="32164336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C" b="1" dirty="0"/>
              <a:t>Características válvula </a:t>
            </a:r>
            <a:r>
              <a:rPr lang="es-EC" b="1" dirty="0" smtClean="0"/>
              <a:t>4/3</a:t>
            </a:r>
          </a:p>
          <a:p>
            <a:endParaRPr lang="es-EC" b="1" dirty="0"/>
          </a:p>
          <a:p>
            <a:endParaRPr lang="es-EC" b="1" dirty="0" smtClean="0"/>
          </a:p>
          <a:p>
            <a:r>
              <a:rPr lang="es-EC" sz="2800" b="1" dirty="0" smtClean="0"/>
              <a:t>Características</a:t>
            </a:r>
            <a:r>
              <a:rPr lang="es-EC" b="1" dirty="0" smtClean="0"/>
              <a:t> </a:t>
            </a:r>
            <a:r>
              <a:rPr lang="es-EC" b="1" dirty="0"/>
              <a:t>PLC</a:t>
            </a:r>
            <a:endParaRPr lang="es-EC" b="1" dirty="0" smtClean="0"/>
          </a:p>
          <a:p>
            <a:endParaRPr lang="es-ES" dirty="0"/>
          </a:p>
        </p:txBody>
      </p:sp>
      <p:sp>
        <p:nvSpPr>
          <p:cNvPr id="4" name="1 Título"/>
          <p:cNvSpPr>
            <a:spLocks noGrp="1"/>
          </p:cNvSpPr>
          <p:nvPr>
            <p:ph type="title"/>
          </p:nvPr>
        </p:nvSpPr>
        <p:spPr/>
        <p:txBody>
          <a:bodyPr>
            <a:noAutofit/>
          </a:bodyPr>
          <a:lstStyle/>
          <a:p>
            <a:r>
              <a:rPr lang="es-EC" sz="2800" b="1" dirty="0"/>
              <a:t>ESPECIFICACIONES TÉCNICAS DEL BANCO DE CONTROL AUTOMÁTICO</a:t>
            </a:r>
            <a:endParaRPr lang="es-ES" sz="2800" dirty="0"/>
          </a:p>
        </p:txBody>
      </p:sp>
      <p:graphicFrame>
        <p:nvGraphicFramePr>
          <p:cNvPr id="5" name="4 Tabla"/>
          <p:cNvGraphicFramePr>
            <a:graphicFrameLocks noGrp="1"/>
          </p:cNvGraphicFramePr>
          <p:nvPr>
            <p:extLst>
              <p:ext uri="{D42A27DB-BD31-4B8C-83A1-F6EECF244321}">
                <p14:modId xmlns="" xmlns:p14="http://schemas.microsoft.com/office/powerpoint/2010/main" val="3789975939"/>
              </p:ext>
            </p:extLst>
          </p:nvPr>
        </p:nvGraphicFramePr>
        <p:xfrm>
          <a:off x="3707904" y="2348880"/>
          <a:ext cx="1951355" cy="1097280"/>
        </p:xfrm>
        <a:graphic>
          <a:graphicData uri="http://schemas.openxmlformats.org/drawingml/2006/table">
            <a:tbl>
              <a:tblPr firstRow="1" firstCol="1" bandRow="1">
                <a:tableStyleId>{5C22544A-7EE6-4342-B048-85BDC9FD1C3A}</a:tableStyleId>
              </a:tblPr>
              <a:tblGrid>
                <a:gridCol w="922655"/>
                <a:gridCol w="1028700"/>
              </a:tblGrid>
              <a:tr h="0">
                <a:tc gridSpan="2">
                  <a:txBody>
                    <a:bodyPr/>
                    <a:lstStyle/>
                    <a:p>
                      <a:pPr algn="ctr">
                        <a:lnSpc>
                          <a:spcPct val="150000"/>
                        </a:lnSpc>
                        <a:spcAft>
                          <a:spcPts val="0"/>
                        </a:spcAft>
                      </a:pPr>
                      <a:r>
                        <a:rPr lang="es-EC" sz="1200">
                          <a:effectLst/>
                        </a:rPr>
                        <a:t>VALVULA SOLENOIDE 4/3</a:t>
                      </a:r>
                      <a:endParaRPr lang="es-ES" sz="1200" b="1">
                        <a:solidFill>
                          <a:srgbClr val="000000"/>
                        </a:solidFill>
                        <a:effectLst/>
                        <a:latin typeface="Arial"/>
                        <a:ea typeface="Times New Roman"/>
                        <a:cs typeface="Times New Roman"/>
                      </a:endParaRPr>
                    </a:p>
                  </a:txBody>
                  <a:tcPr marL="68580" marR="68580" marT="0" marB="0" anchor="ctr"/>
                </a:tc>
                <a:tc hMerge="1">
                  <a:txBody>
                    <a:bodyPr/>
                    <a:lstStyle/>
                    <a:p>
                      <a:endParaRPr lang="es-ES"/>
                    </a:p>
                  </a:txBody>
                  <a:tcPr/>
                </a:tc>
              </a:tr>
              <a:tr h="0">
                <a:tc>
                  <a:txBody>
                    <a:bodyPr/>
                    <a:lstStyle/>
                    <a:p>
                      <a:pPr algn="ctr">
                        <a:lnSpc>
                          <a:spcPct val="150000"/>
                        </a:lnSpc>
                        <a:spcAft>
                          <a:spcPts val="0"/>
                        </a:spcAft>
                      </a:pPr>
                      <a:r>
                        <a:rPr lang="es-EC" sz="1200">
                          <a:effectLst/>
                        </a:rPr>
                        <a:t>Voltaje</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110 V</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Frecuencia</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60 Hz</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Amperaje</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dirty="0">
                          <a:effectLst/>
                        </a:rPr>
                        <a:t>----------</a:t>
                      </a:r>
                      <a:endParaRPr lang="es-ES" sz="1200" b="1" dirty="0">
                        <a:solidFill>
                          <a:srgbClr val="000000"/>
                        </a:solidFill>
                        <a:effectLst/>
                        <a:latin typeface="Arial"/>
                        <a:ea typeface="Times New Roman"/>
                        <a:cs typeface="Times New Roman"/>
                      </a:endParaRPr>
                    </a:p>
                  </a:txBody>
                  <a:tcPr marL="68580" marR="68580" marT="0" marB="0" anchor="ctr"/>
                </a:tc>
              </a:tr>
            </a:tbl>
          </a:graphicData>
        </a:graphic>
      </p:graphicFrame>
      <p:graphicFrame>
        <p:nvGraphicFramePr>
          <p:cNvPr id="6" name="5 Tabla"/>
          <p:cNvGraphicFramePr>
            <a:graphicFrameLocks noGrp="1"/>
          </p:cNvGraphicFramePr>
          <p:nvPr>
            <p:extLst>
              <p:ext uri="{D42A27DB-BD31-4B8C-83A1-F6EECF244321}">
                <p14:modId xmlns="" xmlns:p14="http://schemas.microsoft.com/office/powerpoint/2010/main" val="164829524"/>
              </p:ext>
            </p:extLst>
          </p:nvPr>
        </p:nvGraphicFramePr>
        <p:xfrm>
          <a:off x="3419872" y="4005064"/>
          <a:ext cx="2514600" cy="1371600"/>
        </p:xfrm>
        <a:graphic>
          <a:graphicData uri="http://schemas.openxmlformats.org/drawingml/2006/table">
            <a:tbl>
              <a:tblPr firstRow="1" firstCol="1" bandRow="1">
                <a:tableStyleId>{5C22544A-7EE6-4342-B048-85BDC9FD1C3A}</a:tableStyleId>
              </a:tblPr>
              <a:tblGrid>
                <a:gridCol w="971550"/>
                <a:gridCol w="1543050"/>
              </a:tblGrid>
              <a:tr h="0">
                <a:tc gridSpan="2">
                  <a:txBody>
                    <a:bodyPr/>
                    <a:lstStyle/>
                    <a:p>
                      <a:pPr algn="ctr">
                        <a:lnSpc>
                          <a:spcPct val="150000"/>
                        </a:lnSpc>
                        <a:spcAft>
                          <a:spcPts val="0"/>
                        </a:spcAft>
                      </a:pPr>
                      <a:r>
                        <a:rPr lang="es-EC" sz="1200" dirty="0">
                          <a:effectLst/>
                        </a:rPr>
                        <a:t>PLC CROUZET MILLENIUM</a:t>
                      </a:r>
                      <a:endParaRPr lang="es-ES" sz="1200" b="1" dirty="0">
                        <a:solidFill>
                          <a:srgbClr val="000000"/>
                        </a:solidFill>
                        <a:effectLst/>
                        <a:latin typeface="Arial"/>
                        <a:ea typeface="Times New Roman"/>
                        <a:cs typeface="Times New Roman"/>
                      </a:endParaRPr>
                    </a:p>
                  </a:txBody>
                  <a:tcPr marL="68580" marR="68580" marT="0" marB="0" anchor="ctr"/>
                </a:tc>
                <a:tc hMerge="1">
                  <a:txBody>
                    <a:bodyPr/>
                    <a:lstStyle/>
                    <a:p>
                      <a:endParaRPr lang="es-ES"/>
                    </a:p>
                  </a:txBody>
                  <a:tcPr/>
                </a:tc>
              </a:tr>
              <a:tr h="0">
                <a:tc>
                  <a:txBody>
                    <a:bodyPr/>
                    <a:lstStyle/>
                    <a:p>
                      <a:pPr algn="ctr">
                        <a:lnSpc>
                          <a:spcPct val="150000"/>
                        </a:lnSpc>
                        <a:spcAft>
                          <a:spcPts val="0"/>
                        </a:spcAft>
                      </a:pPr>
                      <a:r>
                        <a:rPr lang="es-EC" sz="1200">
                          <a:effectLst/>
                        </a:rPr>
                        <a:t>Voltaje</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24 V</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Frecuencia</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60 Hz</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Entradas</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6 entradas digitales</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Salidas</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dirty="0">
                          <a:effectLst/>
                        </a:rPr>
                        <a:t>6 salidas digitales</a:t>
                      </a:r>
                      <a:endParaRPr lang="es-ES" sz="1200" b="1" dirty="0">
                        <a:solidFill>
                          <a:srgbClr val="000000"/>
                        </a:solidFill>
                        <a:effectLst/>
                        <a:latin typeface="Arial"/>
                        <a:ea typeface="Times New Roman"/>
                        <a:cs typeface="Times New Roman"/>
                      </a:endParaRPr>
                    </a:p>
                  </a:txBody>
                  <a:tcPr marL="68580" marR="68580" marT="0" marB="0" anchor="ctr"/>
                </a:tc>
              </a:tr>
            </a:tbl>
          </a:graphicData>
        </a:graphic>
      </p:graphicFrame>
    </p:spTree>
    <p:extLst>
      <p:ext uri="{BB962C8B-B14F-4D97-AF65-F5344CB8AC3E}">
        <p14:creationId xmlns="" xmlns:p14="http://schemas.microsoft.com/office/powerpoint/2010/main" val="21603580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C" sz="2800" b="1" dirty="0"/>
              <a:t>Características</a:t>
            </a:r>
            <a:r>
              <a:rPr lang="es-EC" b="1" dirty="0"/>
              <a:t> Modulo de </a:t>
            </a:r>
            <a:r>
              <a:rPr lang="es-EC" b="1" dirty="0" smtClean="0"/>
              <a:t>expansión</a:t>
            </a:r>
          </a:p>
          <a:p>
            <a:endParaRPr lang="es-EC" b="1" dirty="0"/>
          </a:p>
          <a:p>
            <a:endParaRPr lang="es-EC" b="1" dirty="0" smtClean="0"/>
          </a:p>
          <a:p>
            <a:r>
              <a:rPr lang="es-EC" b="1" dirty="0" smtClean="0"/>
              <a:t>Características </a:t>
            </a:r>
            <a:r>
              <a:rPr lang="es-EC" b="1" dirty="0"/>
              <a:t>Bomba Hidráulica</a:t>
            </a:r>
            <a:endParaRPr lang="es-ES" dirty="0"/>
          </a:p>
        </p:txBody>
      </p:sp>
      <p:sp>
        <p:nvSpPr>
          <p:cNvPr id="4" name="1 Título"/>
          <p:cNvSpPr>
            <a:spLocks noGrp="1"/>
          </p:cNvSpPr>
          <p:nvPr>
            <p:ph type="title"/>
          </p:nvPr>
        </p:nvSpPr>
        <p:spPr/>
        <p:txBody>
          <a:bodyPr>
            <a:noAutofit/>
          </a:bodyPr>
          <a:lstStyle/>
          <a:p>
            <a:r>
              <a:rPr lang="es-EC" sz="2800" b="1" dirty="0"/>
              <a:t>ESPECIFICACIONES TÉCNICAS DEL BANCO DE CONTROL AUTOMÁTICO</a:t>
            </a:r>
            <a:endParaRPr lang="es-ES" sz="2800" dirty="0"/>
          </a:p>
        </p:txBody>
      </p:sp>
      <p:graphicFrame>
        <p:nvGraphicFramePr>
          <p:cNvPr id="5" name="4 Tabla"/>
          <p:cNvGraphicFramePr>
            <a:graphicFrameLocks noGrp="1"/>
          </p:cNvGraphicFramePr>
          <p:nvPr>
            <p:extLst>
              <p:ext uri="{D42A27DB-BD31-4B8C-83A1-F6EECF244321}">
                <p14:modId xmlns="" xmlns:p14="http://schemas.microsoft.com/office/powerpoint/2010/main" val="1033601840"/>
              </p:ext>
            </p:extLst>
          </p:nvPr>
        </p:nvGraphicFramePr>
        <p:xfrm>
          <a:off x="2789237" y="2348880"/>
          <a:ext cx="3565525" cy="1097280"/>
        </p:xfrm>
        <a:graphic>
          <a:graphicData uri="http://schemas.openxmlformats.org/drawingml/2006/table">
            <a:tbl>
              <a:tblPr firstRow="1" firstCol="1" bandRow="1">
                <a:tableStyleId>{5C22544A-7EE6-4342-B048-85BDC9FD1C3A}</a:tableStyleId>
              </a:tblPr>
              <a:tblGrid>
                <a:gridCol w="1035050"/>
                <a:gridCol w="2530475"/>
              </a:tblGrid>
              <a:tr h="0">
                <a:tc gridSpan="2">
                  <a:txBody>
                    <a:bodyPr/>
                    <a:lstStyle/>
                    <a:p>
                      <a:pPr algn="ctr">
                        <a:lnSpc>
                          <a:spcPct val="150000"/>
                        </a:lnSpc>
                        <a:spcAft>
                          <a:spcPts val="0"/>
                        </a:spcAft>
                      </a:pPr>
                      <a:r>
                        <a:rPr lang="es-EC" sz="1200">
                          <a:effectLst/>
                        </a:rPr>
                        <a:t>MÓDULO DE EXPANSIÓN</a:t>
                      </a:r>
                      <a:endParaRPr lang="es-ES" sz="1200" b="1">
                        <a:solidFill>
                          <a:srgbClr val="000000"/>
                        </a:solidFill>
                        <a:effectLst/>
                        <a:latin typeface="Arial"/>
                        <a:ea typeface="Times New Roman"/>
                        <a:cs typeface="Times New Roman"/>
                      </a:endParaRPr>
                    </a:p>
                  </a:txBody>
                  <a:tcPr marL="68580" marR="68580" marT="0" marB="0" anchor="ctr"/>
                </a:tc>
                <a:tc hMerge="1">
                  <a:txBody>
                    <a:bodyPr/>
                    <a:lstStyle/>
                    <a:p>
                      <a:endParaRPr lang="es-ES"/>
                    </a:p>
                  </a:txBody>
                  <a:tcPr/>
                </a:tc>
              </a:tr>
              <a:tr h="0">
                <a:tc>
                  <a:txBody>
                    <a:bodyPr/>
                    <a:lstStyle/>
                    <a:p>
                      <a:pPr algn="ctr">
                        <a:lnSpc>
                          <a:spcPct val="150000"/>
                        </a:lnSpc>
                        <a:spcAft>
                          <a:spcPts val="0"/>
                        </a:spcAft>
                      </a:pPr>
                      <a:r>
                        <a:rPr lang="es-EC" sz="1200">
                          <a:effectLst/>
                        </a:rPr>
                        <a:t>Entradas</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2 entradas análogas   0-10 V</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Salidas</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dirty="0">
                          <a:effectLst/>
                        </a:rPr>
                        <a:t>2 salidas análogas 0-10V</a:t>
                      </a:r>
                      <a:endParaRPr lang="es-ES" sz="1200" dirty="0">
                        <a:effectLst/>
                      </a:endParaRPr>
                    </a:p>
                    <a:p>
                      <a:pPr algn="ctr">
                        <a:lnSpc>
                          <a:spcPct val="150000"/>
                        </a:lnSpc>
                        <a:spcAft>
                          <a:spcPts val="0"/>
                        </a:spcAft>
                      </a:pPr>
                      <a:r>
                        <a:rPr lang="es-EC" sz="1200" dirty="0">
                          <a:effectLst/>
                        </a:rPr>
                        <a:t>(PWM 24V/20mA)</a:t>
                      </a:r>
                      <a:endParaRPr lang="es-ES" sz="1200" b="1" dirty="0">
                        <a:solidFill>
                          <a:srgbClr val="000000"/>
                        </a:solidFill>
                        <a:effectLst/>
                        <a:latin typeface="Arial"/>
                        <a:ea typeface="Times New Roman"/>
                        <a:cs typeface="Times New Roman"/>
                      </a:endParaRPr>
                    </a:p>
                  </a:txBody>
                  <a:tcPr marL="68580" marR="68580" marT="0" marB="0" anchor="ctr"/>
                </a:tc>
              </a:tr>
            </a:tbl>
          </a:graphicData>
        </a:graphic>
      </p:graphicFrame>
      <p:graphicFrame>
        <p:nvGraphicFramePr>
          <p:cNvPr id="7" name="6 Tabla"/>
          <p:cNvGraphicFramePr>
            <a:graphicFrameLocks noGrp="1"/>
          </p:cNvGraphicFramePr>
          <p:nvPr>
            <p:extLst>
              <p:ext uri="{D42A27DB-BD31-4B8C-83A1-F6EECF244321}">
                <p14:modId xmlns="" xmlns:p14="http://schemas.microsoft.com/office/powerpoint/2010/main" val="349074582"/>
              </p:ext>
            </p:extLst>
          </p:nvPr>
        </p:nvGraphicFramePr>
        <p:xfrm>
          <a:off x="3419872" y="4293096"/>
          <a:ext cx="2226945" cy="1371600"/>
        </p:xfrm>
        <a:graphic>
          <a:graphicData uri="http://schemas.openxmlformats.org/drawingml/2006/table">
            <a:tbl>
              <a:tblPr firstRow="1" firstCol="1" bandRow="1">
                <a:tableStyleId>{5C22544A-7EE6-4342-B048-85BDC9FD1C3A}</a:tableStyleId>
              </a:tblPr>
              <a:tblGrid>
                <a:gridCol w="1709420"/>
                <a:gridCol w="517525"/>
              </a:tblGrid>
              <a:tr h="0">
                <a:tc gridSpan="2">
                  <a:txBody>
                    <a:bodyPr/>
                    <a:lstStyle/>
                    <a:p>
                      <a:pPr algn="ctr">
                        <a:lnSpc>
                          <a:spcPct val="150000"/>
                        </a:lnSpc>
                        <a:spcAft>
                          <a:spcPts val="0"/>
                        </a:spcAft>
                      </a:pPr>
                      <a:r>
                        <a:rPr lang="es-EC" sz="1200">
                          <a:effectLst/>
                        </a:rPr>
                        <a:t>BOMBA HIDRÁULICA</a:t>
                      </a:r>
                      <a:endParaRPr lang="es-ES" sz="1200" b="1">
                        <a:solidFill>
                          <a:srgbClr val="000000"/>
                        </a:solidFill>
                        <a:effectLst/>
                        <a:latin typeface="Arial"/>
                        <a:ea typeface="Times New Roman"/>
                        <a:cs typeface="Times New Roman"/>
                      </a:endParaRPr>
                    </a:p>
                  </a:txBody>
                  <a:tcPr marL="68580" marR="68580" marT="0" marB="0" anchor="ctr"/>
                </a:tc>
                <a:tc hMerge="1">
                  <a:txBody>
                    <a:bodyPr/>
                    <a:lstStyle/>
                    <a:p>
                      <a:endParaRPr lang="es-ES"/>
                    </a:p>
                  </a:txBody>
                  <a:tcPr/>
                </a:tc>
              </a:tr>
              <a:tr h="0">
                <a:tc>
                  <a:txBody>
                    <a:bodyPr/>
                    <a:lstStyle/>
                    <a:p>
                      <a:pPr algn="ctr">
                        <a:lnSpc>
                          <a:spcPct val="150000"/>
                        </a:lnSpc>
                        <a:spcAft>
                          <a:spcPts val="0"/>
                        </a:spcAft>
                      </a:pPr>
                      <a:r>
                        <a:rPr lang="es-EC" sz="1200">
                          <a:effectLst/>
                        </a:rPr>
                        <a:t>Potencia</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1 HP</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Voltaje</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220 V</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Fases</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3 Ph</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Frecuencia</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dirty="0">
                          <a:effectLst/>
                        </a:rPr>
                        <a:t>60 Hz</a:t>
                      </a:r>
                      <a:endParaRPr lang="es-ES" sz="1200" b="1" dirty="0">
                        <a:solidFill>
                          <a:srgbClr val="000000"/>
                        </a:solidFill>
                        <a:effectLst/>
                        <a:latin typeface="Arial"/>
                        <a:ea typeface="Times New Roman"/>
                        <a:cs typeface="Times New Roman"/>
                      </a:endParaRPr>
                    </a:p>
                  </a:txBody>
                  <a:tcPr marL="68580" marR="68580" marT="0" marB="0" anchor="ctr"/>
                </a:tc>
              </a:tr>
            </a:tbl>
          </a:graphicData>
        </a:graphic>
      </p:graphicFrame>
    </p:spTree>
    <p:extLst>
      <p:ext uri="{BB962C8B-B14F-4D97-AF65-F5344CB8AC3E}">
        <p14:creationId xmlns="" xmlns:p14="http://schemas.microsoft.com/office/powerpoint/2010/main" val="16235996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7500" lnSpcReduction="20000"/>
          </a:bodyPr>
          <a:lstStyle/>
          <a:p>
            <a:r>
              <a:rPr lang="es-EC" b="1" dirty="0"/>
              <a:t>Características del </a:t>
            </a:r>
            <a:r>
              <a:rPr lang="es-EC" b="1" dirty="0" smtClean="0"/>
              <a:t>potenciómetro</a:t>
            </a:r>
          </a:p>
          <a:p>
            <a:endParaRPr lang="es-EC" b="1" dirty="0"/>
          </a:p>
          <a:p>
            <a:endParaRPr lang="es-EC" b="1" dirty="0" smtClean="0"/>
          </a:p>
          <a:p>
            <a:endParaRPr lang="es-EC" b="1" dirty="0" smtClean="0"/>
          </a:p>
          <a:p>
            <a:endParaRPr lang="es-EC" b="1" dirty="0"/>
          </a:p>
          <a:p>
            <a:endParaRPr lang="es-EC" b="1" dirty="0"/>
          </a:p>
          <a:p>
            <a:pPr algn="just"/>
            <a:r>
              <a:rPr lang="es-EC" dirty="0"/>
              <a:t>El sistema en general se conecta tanto a 110V como 220V, el motor es conectado a un </a:t>
            </a:r>
            <a:r>
              <a:rPr lang="es-EC" dirty="0" err="1"/>
              <a:t>breaker</a:t>
            </a:r>
            <a:r>
              <a:rPr lang="es-EC" dirty="0"/>
              <a:t> de 3 polos 70A el mismo que controla el encendido y apagado, la conexión a 110V controla toda la parte electrónica y de control, es decir la acometida que tengamos del gabinete metálico.</a:t>
            </a:r>
            <a:endParaRPr lang="es-ES" b="1" dirty="0"/>
          </a:p>
          <a:p>
            <a:endParaRPr lang="es-ES" dirty="0"/>
          </a:p>
        </p:txBody>
      </p:sp>
      <p:graphicFrame>
        <p:nvGraphicFramePr>
          <p:cNvPr id="4" name="3 Tabla"/>
          <p:cNvGraphicFramePr>
            <a:graphicFrameLocks noGrp="1"/>
          </p:cNvGraphicFramePr>
          <p:nvPr>
            <p:extLst>
              <p:ext uri="{D42A27DB-BD31-4B8C-83A1-F6EECF244321}">
                <p14:modId xmlns="" xmlns:p14="http://schemas.microsoft.com/office/powerpoint/2010/main" val="612503784"/>
              </p:ext>
            </p:extLst>
          </p:nvPr>
        </p:nvGraphicFramePr>
        <p:xfrm>
          <a:off x="3203848" y="2132856"/>
          <a:ext cx="2769235" cy="1645920"/>
        </p:xfrm>
        <a:graphic>
          <a:graphicData uri="http://schemas.openxmlformats.org/drawingml/2006/table">
            <a:tbl>
              <a:tblPr firstRow="1" firstCol="1" bandRow="1">
                <a:tableStyleId>{5C22544A-7EE6-4342-B048-85BDC9FD1C3A}</a:tableStyleId>
              </a:tblPr>
              <a:tblGrid>
                <a:gridCol w="1709420"/>
                <a:gridCol w="1059815"/>
              </a:tblGrid>
              <a:tr h="0">
                <a:tc gridSpan="2">
                  <a:txBody>
                    <a:bodyPr/>
                    <a:lstStyle/>
                    <a:p>
                      <a:pPr algn="ctr">
                        <a:lnSpc>
                          <a:spcPct val="150000"/>
                        </a:lnSpc>
                        <a:spcAft>
                          <a:spcPts val="0"/>
                        </a:spcAft>
                      </a:pPr>
                      <a:r>
                        <a:rPr lang="es-EC" sz="1200" dirty="0">
                          <a:effectLst/>
                        </a:rPr>
                        <a:t>POTENCIÓMETRO</a:t>
                      </a:r>
                      <a:endParaRPr lang="es-ES" sz="1200" b="1" dirty="0">
                        <a:solidFill>
                          <a:srgbClr val="000000"/>
                        </a:solidFill>
                        <a:effectLst/>
                        <a:latin typeface="Arial"/>
                        <a:ea typeface="Times New Roman"/>
                        <a:cs typeface="Times New Roman"/>
                      </a:endParaRPr>
                    </a:p>
                  </a:txBody>
                  <a:tcPr marL="68580" marR="68580" marT="0" marB="0" anchor="ctr"/>
                </a:tc>
                <a:tc hMerge="1">
                  <a:txBody>
                    <a:bodyPr/>
                    <a:lstStyle/>
                    <a:p>
                      <a:endParaRPr lang="es-ES"/>
                    </a:p>
                  </a:txBody>
                  <a:tcPr/>
                </a:tc>
              </a:tr>
              <a:tr h="0">
                <a:tc>
                  <a:txBody>
                    <a:bodyPr/>
                    <a:lstStyle/>
                    <a:p>
                      <a:pPr algn="ctr">
                        <a:lnSpc>
                          <a:spcPct val="150000"/>
                        </a:lnSpc>
                        <a:spcAft>
                          <a:spcPts val="0"/>
                        </a:spcAft>
                      </a:pPr>
                      <a:r>
                        <a:rPr lang="es-EC" sz="1200">
                          <a:effectLst/>
                        </a:rPr>
                        <a:t>Voltaje</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dirty="0">
                          <a:effectLst/>
                        </a:rPr>
                        <a:t>24 V</a:t>
                      </a:r>
                      <a:endParaRPr lang="es-ES" sz="1200" b="1" dirty="0">
                        <a:solidFill>
                          <a:srgbClr val="000000"/>
                        </a:solidFill>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Frecuencia</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dirty="0">
                          <a:effectLst/>
                        </a:rPr>
                        <a:t>60 Hz</a:t>
                      </a:r>
                      <a:endParaRPr lang="es-ES" sz="1200" b="1" dirty="0">
                        <a:solidFill>
                          <a:srgbClr val="000000"/>
                        </a:solidFill>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Amperaje</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Rango de medición</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a:effectLst/>
                        </a:rPr>
                        <a:t>0 – 1500rpm</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lnSpc>
                          <a:spcPct val="150000"/>
                        </a:lnSpc>
                        <a:spcAft>
                          <a:spcPts val="0"/>
                        </a:spcAft>
                      </a:pPr>
                      <a:r>
                        <a:rPr lang="es-EC" sz="1200">
                          <a:effectLst/>
                        </a:rPr>
                        <a:t>Rango de salida</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200" dirty="0">
                          <a:effectLst/>
                        </a:rPr>
                        <a:t>0 – 5 V</a:t>
                      </a:r>
                      <a:endParaRPr lang="es-ES" sz="1200" b="1" dirty="0">
                        <a:solidFill>
                          <a:srgbClr val="000000"/>
                        </a:solidFill>
                        <a:effectLst/>
                        <a:latin typeface="Arial"/>
                        <a:ea typeface="Times New Roman"/>
                        <a:cs typeface="Times New Roman"/>
                      </a:endParaRPr>
                    </a:p>
                  </a:txBody>
                  <a:tcPr marL="68580" marR="68580" marT="0" marB="0" anchor="ctr"/>
                </a:tc>
              </a:tr>
            </a:tbl>
          </a:graphicData>
        </a:graphic>
      </p:graphicFrame>
      <p:sp>
        <p:nvSpPr>
          <p:cNvPr id="5" name="1 Título"/>
          <p:cNvSpPr>
            <a:spLocks noGrp="1"/>
          </p:cNvSpPr>
          <p:nvPr>
            <p:ph type="title"/>
          </p:nvPr>
        </p:nvSpPr>
        <p:spPr/>
        <p:txBody>
          <a:bodyPr>
            <a:noAutofit/>
          </a:bodyPr>
          <a:lstStyle/>
          <a:p>
            <a:r>
              <a:rPr lang="es-EC" sz="2800" b="1" dirty="0"/>
              <a:t>ESPECIFICACIONES TÉCNICAS DEL BANCO DE CONTROL AUTOMÁTICO</a:t>
            </a:r>
            <a:endParaRPr lang="es-ES" sz="2800" dirty="0"/>
          </a:p>
        </p:txBody>
      </p:sp>
    </p:spTree>
    <p:extLst>
      <p:ext uri="{BB962C8B-B14F-4D97-AF65-F5344CB8AC3E}">
        <p14:creationId xmlns="" xmlns:p14="http://schemas.microsoft.com/office/powerpoint/2010/main" val="18885082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cap="all" dirty="0"/>
              <a:t>DISEÑO DEL SISTEMA </a:t>
            </a:r>
            <a:r>
              <a:rPr lang="es-EC" sz="2800" b="1" cap="all" dirty="0" smtClean="0"/>
              <a:t>AUTOMÁTICO</a:t>
            </a:r>
            <a:endParaRPr lang="es-ES" sz="2800" dirty="0"/>
          </a:p>
        </p:txBody>
      </p:sp>
      <p:sp>
        <p:nvSpPr>
          <p:cNvPr id="3" name="2 Marcador de contenido"/>
          <p:cNvSpPr>
            <a:spLocks noGrp="1"/>
          </p:cNvSpPr>
          <p:nvPr>
            <p:ph idx="1"/>
          </p:nvPr>
        </p:nvSpPr>
        <p:spPr/>
        <p:txBody>
          <a:bodyPr>
            <a:normAutofit fontScale="85000" lnSpcReduction="10000"/>
          </a:bodyPr>
          <a:lstStyle/>
          <a:p>
            <a:pPr lvl="0" algn="just"/>
            <a:r>
              <a:rPr lang="es-EC" dirty="0"/>
              <a:t>La válvula solenoide 4/2 se debe activar cuando la presión del tanque llegue hasta los 40 psi, esto únicamente por motivo de pruebas para la implementación en las turbinas la presión deberá ser la indicada en los cálculos</a:t>
            </a:r>
            <a:r>
              <a:rPr lang="es-EC" dirty="0" smtClean="0"/>
              <a:t>.</a:t>
            </a:r>
          </a:p>
          <a:p>
            <a:pPr marL="0" lvl="0" indent="0" algn="just">
              <a:buNone/>
            </a:pPr>
            <a:endParaRPr lang="es-EC" dirty="0" smtClean="0"/>
          </a:p>
          <a:p>
            <a:pPr algn="just"/>
            <a:r>
              <a:rPr lang="es-EC" dirty="0"/>
              <a:t>La válvula solenoide 4/3 se debe activar manualmente mediante el potenciómetro, esto únicamente por motivos de prueba una vez instalado será el sensor de pulsos instalado en el rodete de la turbina el encargado de dar la señal al PLC</a:t>
            </a:r>
            <a:endParaRPr lang="es-ES" dirty="0"/>
          </a:p>
          <a:p>
            <a:pPr lvl="0" algn="just"/>
            <a:endParaRPr lang="es-ES" dirty="0"/>
          </a:p>
          <a:p>
            <a:endParaRPr lang="es-ES" dirty="0"/>
          </a:p>
        </p:txBody>
      </p:sp>
    </p:spTree>
    <p:extLst>
      <p:ext uri="{BB962C8B-B14F-4D97-AF65-F5344CB8AC3E}">
        <p14:creationId xmlns="" xmlns:p14="http://schemas.microsoft.com/office/powerpoint/2010/main" val="18796162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10000"/>
          </a:bodyPr>
          <a:lstStyle/>
          <a:p>
            <a:pPr algn="just"/>
            <a:r>
              <a:rPr lang="es-EC" dirty="0"/>
              <a:t>El potenciómetro está diseñado para emitir una señal de voltaje que varía entre 0-5 V, los mismos que al transmitirse al </a:t>
            </a:r>
            <a:r>
              <a:rPr lang="es-EC" dirty="0" err="1"/>
              <a:t>display</a:t>
            </a:r>
            <a:r>
              <a:rPr lang="es-EC" dirty="0"/>
              <a:t> nos dan una medición de velocidad que tiene la siguiente relación:</a:t>
            </a:r>
            <a:endParaRPr lang="es-ES" dirty="0"/>
          </a:p>
          <a:p>
            <a:pPr marL="0" indent="0" algn="just">
              <a:buNone/>
            </a:pPr>
            <a:r>
              <a:rPr lang="es-EC" dirty="0"/>
              <a:t> </a:t>
            </a:r>
            <a:r>
              <a:rPr lang="es-EC" dirty="0" smtClean="0"/>
              <a:t>	0 </a:t>
            </a:r>
            <a:r>
              <a:rPr lang="es-EC" dirty="0"/>
              <a:t>V = 0 rpm</a:t>
            </a:r>
            <a:endParaRPr lang="es-ES" dirty="0"/>
          </a:p>
          <a:p>
            <a:pPr marL="0" indent="0" algn="just">
              <a:buNone/>
            </a:pPr>
            <a:r>
              <a:rPr lang="es-EC" dirty="0" smtClean="0"/>
              <a:t>	5 </a:t>
            </a:r>
            <a:r>
              <a:rPr lang="es-EC" dirty="0"/>
              <a:t>V = 1500 rpm</a:t>
            </a:r>
            <a:endParaRPr lang="es-ES" dirty="0"/>
          </a:p>
          <a:p>
            <a:pPr marL="0" indent="0" algn="just">
              <a:buNone/>
            </a:pPr>
            <a:r>
              <a:rPr lang="es-EC" dirty="0"/>
              <a:t> </a:t>
            </a:r>
            <a:endParaRPr lang="es-ES" dirty="0"/>
          </a:p>
          <a:p>
            <a:pPr algn="just"/>
            <a:r>
              <a:rPr lang="es-EC" dirty="0"/>
              <a:t>Cuando la velocidad se encuentre entre 890 y 910 rpm la el PLC no emite ninguna señal a la válvula, cuando la velocidad es menor que 890 rpm se envía una señal a la solenoide 1 y cuando es mayor a la solenoide 2.</a:t>
            </a:r>
            <a:endParaRPr lang="es-ES" dirty="0"/>
          </a:p>
          <a:p>
            <a:endParaRPr lang="es-ES" dirty="0"/>
          </a:p>
        </p:txBody>
      </p:sp>
      <p:sp>
        <p:nvSpPr>
          <p:cNvPr id="4" name="1 Título"/>
          <p:cNvSpPr>
            <a:spLocks noGrp="1"/>
          </p:cNvSpPr>
          <p:nvPr>
            <p:ph type="title"/>
          </p:nvPr>
        </p:nvSpPr>
        <p:spPr/>
        <p:txBody>
          <a:bodyPr>
            <a:normAutofit/>
          </a:bodyPr>
          <a:lstStyle/>
          <a:p>
            <a:r>
              <a:rPr lang="es-EC" sz="2800" b="1" cap="all" dirty="0"/>
              <a:t>DISEÑO DEL SISTEMA </a:t>
            </a:r>
            <a:r>
              <a:rPr lang="es-EC" sz="2800" b="1" cap="all" dirty="0" smtClean="0"/>
              <a:t>AUTOMÁTICO</a:t>
            </a:r>
            <a:endParaRPr lang="es-ES" sz="2800" dirty="0"/>
          </a:p>
        </p:txBody>
      </p:sp>
    </p:spTree>
    <p:extLst>
      <p:ext uri="{BB962C8B-B14F-4D97-AF65-F5344CB8AC3E}">
        <p14:creationId xmlns="" xmlns:p14="http://schemas.microsoft.com/office/powerpoint/2010/main" val="13430012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C" sz="2800" b="1" dirty="0"/>
              <a:t>DESARROLLO DEL PROGRAMA DEL CONTROLADOR</a:t>
            </a:r>
            <a:endParaRPr lang="es-ES" sz="2800" dirty="0"/>
          </a:p>
        </p:txBody>
      </p:sp>
      <p:sp>
        <p:nvSpPr>
          <p:cNvPr id="4" name="1 Título"/>
          <p:cNvSpPr>
            <a:spLocks noGrp="1"/>
          </p:cNvSpPr>
          <p:nvPr>
            <p:ph type="title"/>
          </p:nvPr>
        </p:nvSpPr>
        <p:spPr/>
        <p:txBody>
          <a:bodyPr>
            <a:normAutofit/>
          </a:bodyPr>
          <a:lstStyle/>
          <a:p>
            <a:r>
              <a:rPr lang="es-EC" sz="2800" b="1" cap="all" dirty="0"/>
              <a:t>DISEÑO DEL SISTEMA </a:t>
            </a:r>
            <a:r>
              <a:rPr lang="es-EC" sz="2800" b="1" cap="all" dirty="0" smtClean="0"/>
              <a:t>AUTOMÁTICO</a:t>
            </a:r>
            <a:endParaRPr lang="es-ES" sz="2800" dirty="0"/>
          </a:p>
        </p:txBody>
      </p:sp>
      <p:pic>
        <p:nvPicPr>
          <p:cNvPr id="5" name="4 Imagen" descr="C:\Users\USUARIO\Downloads\Plano plc.jpg"/>
          <p:cNvPicPr/>
          <p:nvPr/>
        </p:nvPicPr>
        <p:blipFill rotWithShape="1">
          <a:blip r:embed="rId2" cstate="print"/>
          <a:srcRect l="4392" t="10191" r="4001" b="2753"/>
          <a:stretch/>
        </p:blipFill>
        <p:spPr bwMode="auto">
          <a:xfrm>
            <a:off x="1259632" y="2132857"/>
            <a:ext cx="7010001" cy="4131466"/>
          </a:xfrm>
          <a:prstGeom prst="rect">
            <a:avLst/>
          </a:prstGeom>
          <a:noFill/>
          <a:ln w="9525">
            <a:noFill/>
            <a:miter lim="800000"/>
            <a:headEnd/>
            <a:tailEnd/>
          </a:ln>
        </p:spPr>
      </p:pic>
    </p:spTree>
    <p:extLst>
      <p:ext uri="{BB962C8B-B14F-4D97-AF65-F5344CB8AC3E}">
        <p14:creationId xmlns="" xmlns:p14="http://schemas.microsoft.com/office/powerpoint/2010/main" val="28678737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u="sng" dirty="0"/>
              <a:t>Circuito de </a:t>
            </a:r>
            <a:r>
              <a:rPr lang="es-ES" u="sng" dirty="0" smtClean="0"/>
              <a:t>Potencia</a:t>
            </a:r>
          </a:p>
          <a:p>
            <a:pPr marL="0" indent="0">
              <a:buNone/>
            </a:pPr>
            <a:endParaRPr lang="es-ES" sz="2800" u="sng" dirty="0" smtClean="0"/>
          </a:p>
          <a:p>
            <a:pPr lvl="1" algn="just"/>
            <a:r>
              <a:rPr lang="es-EC" dirty="0"/>
              <a:t>Un cilindro hidráulico de doble efecto (genera el movimiento de la biela a la presión necesaria). </a:t>
            </a:r>
            <a:endParaRPr lang="es-ES" b="1" dirty="0"/>
          </a:p>
          <a:p>
            <a:pPr lvl="1" algn="just"/>
            <a:r>
              <a:rPr lang="es-EC" dirty="0"/>
              <a:t>Una válvula solenoide 4/3 con accionamiento eléctrico y resorte.</a:t>
            </a:r>
            <a:endParaRPr lang="es-ES" b="1" dirty="0"/>
          </a:p>
          <a:p>
            <a:pPr lvl="1" algn="just"/>
            <a:r>
              <a:rPr lang="es-EC" dirty="0"/>
              <a:t>Una válvula solenoide 4/2 con accionamiento eléctrico y resorte.</a:t>
            </a:r>
            <a:endParaRPr lang="es-ES" b="1" dirty="0"/>
          </a:p>
          <a:p>
            <a:endParaRPr lang="es-ES" b="1" dirty="0"/>
          </a:p>
          <a:p>
            <a:endParaRPr lang="es-ES" dirty="0"/>
          </a:p>
        </p:txBody>
      </p:sp>
      <p:sp>
        <p:nvSpPr>
          <p:cNvPr id="4" name="1 Título"/>
          <p:cNvSpPr>
            <a:spLocks noGrp="1"/>
          </p:cNvSpPr>
          <p:nvPr>
            <p:ph type="title"/>
          </p:nvPr>
        </p:nvSpPr>
        <p:spPr/>
        <p:txBody>
          <a:bodyPr>
            <a:normAutofit/>
          </a:bodyPr>
          <a:lstStyle/>
          <a:p>
            <a:r>
              <a:rPr lang="es-EC" sz="2800" b="1" cap="all" dirty="0"/>
              <a:t>DISEÑO DEL SISTEMA </a:t>
            </a:r>
            <a:r>
              <a:rPr lang="es-EC" sz="2800" b="1" cap="all" dirty="0" smtClean="0"/>
              <a:t>AUTOMÁTICO</a:t>
            </a:r>
            <a:endParaRPr lang="es-ES" sz="2800" dirty="0"/>
          </a:p>
        </p:txBody>
      </p:sp>
    </p:spTree>
    <p:extLst>
      <p:ext uri="{BB962C8B-B14F-4D97-AF65-F5344CB8AC3E}">
        <p14:creationId xmlns="" xmlns:p14="http://schemas.microsoft.com/office/powerpoint/2010/main" val="2474635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a:bodyPr>
          <a:lstStyle/>
          <a:p>
            <a:r>
              <a:rPr lang="es-ES" sz="2800" b="1" cap="all" dirty="0" smtClean="0"/>
              <a:t>OBJETIVOS ESPECÍFICOS</a:t>
            </a:r>
            <a:endParaRPr lang="es-ES" sz="2800" dirty="0"/>
          </a:p>
        </p:txBody>
      </p:sp>
      <p:sp>
        <p:nvSpPr>
          <p:cNvPr id="3" name="2 Marcador de contenido"/>
          <p:cNvSpPr>
            <a:spLocks noGrp="1"/>
          </p:cNvSpPr>
          <p:nvPr>
            <p:ph idx="1"/>
          </p:nvPr>
        </p:nvSpPr>
        <p:spPr/>
        <p:txBody>
          <a:bodyPr>
            <a:normAutofit lnSpcReduction="10000"/>
          </a:bodyPr>
          <a:lstStyle/>
          <a:p>
            <a:pPr lvl="0" algn="just"/>
            <a:r>
              <a:rPr lang="es-EC" sz="2800" dirty="0"/>
              <a:t>Desarrollar el marco teórico para conocer el funcionamiento y operación de sistemas de generación hidroeléctrica</a:t>
            </a:r>
            <a:r>
              <a:rPr lang="es-EC" sz="2800" dirty="0" smtClean="0"/>
              <a:t>.</a:t>
            </a:r>
          </a:p>
          <a:p>
            <a:pPr lvl="0" algn="just"/>
            <a:endParaRPr lang="es-ES" sz="2800" b="1" dirty="0"/>
          </a:p>
          <a:p>
            <a:pPr lvl="0" algn="just"/>
            <a:r>
              <a:rPr lang="es-EC" sz="2800" dirty="0"/>
              <a:t>Indagar los sistemas de control usados para el arranque y regulación de velocidad de una planta hidroeléctrica</a:t>
            </a:r>
            <a:r>
              <a:rPr lang="es-EC" sz="2800" dirty="0" smtClean="0"/>
              <a:t>.</a:t>
            </a:r>
          </a:p>
          <a:p>
            <a:pPr lvl="0" algn="just"/>
            <a:endParaRPr lang="es-ES" sz="2800" b="1" dirty="0"/>
          </a:p>
          <a:p>
            <a:pPr lvl="0" algn="just"/>
            <a:r>
              <a:rPr lang="es-EC" sz="2800" dirty="0"/>
              <a:t>Desarrollar el sistema </a:t>
            </a:r>
            <a:r>
              <a:rPr lang="es-EC" sz="2800" dirty="0" err="1" smtClean="0"/>
              <a:t>oleohidráulico</a:t>
            </a:r>
            <a:r>
              <a:rPr lang="es-EC" sz="2800" dirty="0" smtClean="0"/>
              <a:t> </a:t>
            </a:r>
            <a:r>
              <a:rPr lang="es-EC" sz="2800" dirty="0"/>
              <a:t>para el banco de control automático de arranque y velocidad.</a:t>
            </a:r>
            <a:endParaRPr lang="es-ES" sz="2800" b="1" dirty="0"/>
          </a:p>
          <a:p>
            <a:endParaRPr lang="es-ES" dirty="0"/>
          </a:p>
        </p:txBody>
      </p:sp>
    </p:spTree>
    <p:extLst>
      <p:ext uri="{BB962C8B-B14F-4D97-AF65-F5344CB8AC3E}">
        <p14:creationId xmlns="" xmlns:p14="http://schemas.microsoft.com/office/powerpoint/2010/main" val="27627987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u="sng" dirty="0"/>
              <a:t>Circuito de </a:t>
            </a:r>
            <a:r>
              <a:rPr lang="es-ES" u="sng" dirty="0" smtClean="0"/>
              <a:t>Control</a:t>
            </a:r>
          </a:p>
          <a:p>
            <a:pPr marL="0" indent="0">
              <a:buNone/>
            </a:pPr>
            <a:endParaRPr lang="es-ES" b="1" dirty="0"/>
          </a:p>
          <a:p>
            <a:pPr lvl="1" algn="just"/>
            <a:r>
              <a:rPr lang="es-ES" dirty="0"/>
              <a:t>Sensor de presión.</a:t>
            </a:r>
            <a:endParaRPr lang="es-ES" b="1" dirty="0"/>
          </a:p>
          <a:p>
            <a:pPr lvl="1" algn="just"/>
            <a:r>
              <a:rPr lang="es-ES" dirty="0"/>
              <a:t>PLC 6 entradas 6 salidas digitales.</a:t>
            </a:r>
            <a:endParaRPr lang="es-ES" b="1" dirty="0"/>
          </a:p>
          <a:p>
            <a:pPr lvl="1" algn="just"/>
            <a:r>
              <a:rPr lang="es-ES" dirty="0"/>
              <a:t>Módulo de expansión 2 entradas 2 salidas analógicas.</a:t>
            </a:r>
            <a:endParaRPr lang="es-ES" b="1" dirty="0"/>
          </a:p>
          <a:p>
            <a:endParaRPr lang="es-ES" dirty="0"/>
          </a:p>
        </p:txBody>
      </p:sp>
      <p:sp>
        <p:nvSpPr>
          <p:cNvPr id="4" name="1 Título"/>
          <p:cNvSpPr>
            <a:spLocks noGrp="1"/>
          </p:cNvSpPr>
          <p:nvPr>
            <p:ph type="title"/>
          </p:nvPr>
        </p:nvSpPr>
        <p:spPr/>
        <p:txBody>
          <a:bodyPr>
            <a:normAutofit/>
          </a:bodyPr>
          <a:lstStyle/>
          <a:p>
            <a:r>
              <a:rPr lang="es-EC" sz="2800" b="1" cap="all" dirty="0"/>
              <a:t>DISEÑO DEL SISTEMA </a:t>
            </a:r>
            <a:r>
              <a:rPr lang="es-EC" sz="2800" b="1" cap="all" dirty="0" smtClean="0"/>
              <a:t>AUTOMÁTICO</a:t>
            </a:r>
            <a:endParaRPr lang="es-ES" sz="2800" dirty="0"/>
          </a:p>
        </p:txBody>
      </p:sp>
    </p:spTree>
    <p:extLst>
      <p:ext uri="{BB962C8B-B14F-4D97-AF65-F5344CB8AC3E}">
        <p14:creationId xmlns="" xmlns:p14="http://schemas.microsoft.com/office/powerpoint/2010/main" val="32915300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p:txBody>
          <a:bodyPr/>
          <a:lstStyle/>
          <a:p>
            <a:r>
              <a:rPr lang="es-EC" b="1" cap="all" dirty="0">
                <a:solidFill>
                  <a:schemeClr val="tx1"/>
                </a:solidFill>
              </a:rPr>
              <a:t>CONSTRUCCIÓN MONTAJE Y PRUEBAS</a:t>
            </a:r>
            <a:endParaRPr lang="es-ES" b="1" cap="all" dirty="0">
              <a:solidFill>
                <a:schemeClr val="tx1"/>
              </a:solidFill>
            </a:endParaRPr>
          </a:p>
          <a:p>
            <a:endParaRPr lang="es-ES" dirty="0"/>
          </a:p>
        </p:txBody>
      </p:sp>
      <p:sp>
        <p:nvSpPr>
          <p:cNvPr id="6" name="3 Título"/>
          <p:cNvSpPr>
            <a:spLocks noGrp="1"/>
          </p:cNvSpPr>
          <p:nvPr>
            <p:ph type="ctrTitle"/>
          </p:nvPr>
        </p:nvSpPr>
        <p:spPr/>
        <p:txBody>
          <a:bodyPr/>
          <a:lstStyle/>
          <a:p>
            <a:r>
              <a:rPr lang="es-EC" b="1" cap="all" dirty="0"/>
              <a:t>CAPITULO </a:t>
            </a:r>
            <a:r>
              <a:rPr lang="es-EC" b="1" cap="all" dirty="0" smtClean="0"/>
              <a:t>5</a:t>
            </a:r>
            <a:endParaRPr lang="es-ES" dirty="0"/>
          </a:p>
        </p:txBody>
      </p:sp>
    </p:spTree>
    <p:extLst>
      <p:ext uri="{BB962C8B-B14F-4D97-AF65-F5344CB8AC3E}">
        <p14:creationId xmlns="" xmlns:p14="http://schemas.microsoft.com/office/powerpoint/2010/main" val="40193744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2800" b="1" dirty="0" smtClean="0"/>
              <a:t>RECURSOS</a:t>
            </a:r>
            <a:endParaRPr lang="es-EC" sz="2800" b="1" dirty="0"/>
          </a:p>
        </p:txBody>
      </p:sp>
      <p:sp>
        <p:nvSpPr>
          <p:cNvPr id="3" name="2 Marcador de contenido"/>
          <p:cNvSpPr>
            <a:spLocks noGrp="1"/>
          </p:cNvSpPr>
          <p:nvPr>
            <p:ph idx="1"/>
          </p:nvPr>
        </p:nvSpPr>
        <p:spPr/>
        <p:txBody>
          <a:bodyPr/>
          <a:lstStyle/>
          <a:p>
            <a:pPr>
              <a:buNone/>
            </a:pPr>
            <a:r>
              <a:rPr lang="es-EC" sz="2400" dirty="0" smtClean="0"/>
              <a:t>Los recursos utilizados fueron:</a:t>
            </a:r>
          </a:p>
          <a:p>
            <a:pPr>
              <a:buNone/>
            </a:pPr>
            <a:endParaRPr lang="es-EC" sz="2400" dirty="0" smtClean="0"/>
          </a:p>
          <a:p>
            <a:r>
              <a:rPr lang="es-EC" sz="2400" dirty="0" smtClean="0"/>
              <a:t>Humanos</a:t>
            </a:r>
          </a:p>
          <a:p>
            <a:r>
              <a:rPr lang="es-EC" sz="2400" dirty="0" smtClean="0"/>
              <a:t>Maquinas y herramientas</a:t>
            </a:r>
          </a:p>
          <a:p>
            <a:r>
              <a:rPr lang="es-EC" sz="2400" dirty="0" smtClean="0"/>
              <a:t>Elementos mecánicos</a:t>
            </a:r>
          </a:p>
          <a:p>
            <a:r>
              <a:rPr lang="es-EC" sz="2400" dirty="0" smtClean="0"/>
              <a:t>Elementos hidráulicos</a:t>
            </a:r>
          </a:p>
          <a:p>
            <a:r>
              <a:rPr lang="es-EC" sz="2400" dirty="0" smtClean="0"/>
              <a:t>Elementos eléctricos y de control</a:t>
            </a:r>
            <a:endParaRPr lang="es-EC"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2800" b="1" dirty="0"/>
              <a:t>ENSAMBLE DE EQUIPO E IMPLEMENTACIÓN</a:t>
            </a:r>
            <a:endParaRPr lang="es-ES" sz="2800" dirty="0"/>
          </a:p>
        </p:txBody>
      </p:sp>
      <p:sp>
        <p:nvSpPr>
          <p:cNvPr id="3" name="2 Marcador de contenido"/>
          <p:cNvSpPr>
            <a:spLocks noGrp="1"/>
          </p:cNvSpPr>
          <p:nvPr>
            <p:ph idx="1"/>
          </p:nvPr>
        </p:nvSpPr>
        <p:spPr/>
        <p:txBody>
          <a:bodyPr/>
          <a:lstStyle/>
          <a:p>
            <a:r>
              <a:rPr lang="es-ES" dirty="0" smtClean="0"/>
              <a:t>MONTAJE</a:t>
            </a:r>
            <a:endParaRPr lang="es-ES" dirty="0"/>
          </a:p>
        </p:txBody>
      </p:sp>
      <p:pic>
        <p:nvPicPr>
          <p:cNvPr id="4" name="3 Imagen"/>
          <p:cNvPicPr/>
          <p:nvPr/>
        </p:nvPicPr>
        <p:blipFill rotWithShape="1">
          <a:blip r:embed="rId2"/>
          <a:srcRect l="30014" t="13915" r="36156" b="19521"/>
          <a:stretch/>
        </p:blipFill>
        <p:spPr bwMode="auto">
          <a:xfrm>
            <a:off x="755576" y="2348880"/>
            <a:ext cx="3312368" cy="3312368"/>
          </a:xfrm>
          <a:prstGeom prst="rect">
            <a:avLst/>
          </a:prstGeom>
          <a:ln>
            <a:noFill/>
          </a:ln>
          <a:extLst>
            <a:ext uri="{53640926-AAD7-44D8-BBD7-CCE9431645EC}">
              <a14:shadowObscured xmlns="" xmlns:a14="http://schemas.microsoft.com/office/drawing/2010/main"/>
            </a:ext>
          </a:extLst>
        </p:spPr>
      </p:pic>
      <p:pic>
        <p:nvPicPr>
          <p:cNvPr id="5" name="4 Imagen"/>
          <p:cNvPicPr/>
          <p:nvPr/>
        </p:nvPicPr>
        <p:blipFill rotWithShape="1">
          <a:blip r:embed="rId3"/>
          <a:srcRect l="34453" t="13915" r="38271" b="19143"/>
          <a:stretch/>
        </p:blipFill>
        <p:spPr bwMode="auto">
          <a:xfrm>
            <a:off x="4932040" y="2204865"/>
            <a:ext cx="2571933" cy="3600400"/>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292340715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a:t>MONTAJE</a:t>
            </a:r>
          </a:p>
          <a:p>
            <a:endParaRPr lang="es-ES" dirty="0"/>
          </a:p>
        </p:txBody>
      </p:sp>
      <p:sp>
        <p:nvSpPr>
          <p:cNvPr id="4" name="1 Título"/>
          <p:cNvSpPr>
            <a:spLocks noGrp="1"/>
          </p:cNvSpPr>
          <p:nvPr>
            <p:ph type="title"/>
          </p:nvPr>
        </p:nvSpPr>
        <p:spPr/>
        <p:txBody>
          <a:bodyPr>
            <a:noAutofit/>
          </a:bodyPr>
          <a:lstStyle/>
          <a:p>
            <a:r>
              <a:rPr lang="es-EC" sz="2800" b="1" dirty="0"/>
              <a:t>ENSAMBLE DE EQUIPO E IMPLEMENTACIÓN</a:t>
            </a:r>
            <a:endParaRPr lang="es-ES" sz="2800" dirty="0"/>
          </a:p>
        </p:txBody>
      </p:sp>
      <p:pic>
        <p:nvPicPr>
          <p:cNvPr id="5" name="4 Imagen"/>
          <p:cNvPicPr/>
          <p:nvPr/>
        </p:nvPicPr>
        <p:blipFill rotWithShape="1">
          <a:blip r:embed="rId2"/>
          <a:srcRect l="34874" t="13915" r="35523" b="19519"/>
          <a:stretch/>
        </p:blipFill>
        <p:spPr bwMode="auto">
          <a:xfrm>
            <a:off x="1115616" y="2132856"/>
            <a:ext cx="3003981" cy="3838431"/>
          </a:xfrm>
          <a:prstGeom prst="rect">
            <a:avLst/>
          </a:prstGeom>
          <a:ln>
            <a:noFill/>
          </a:ln>
          <a:extLst>
            <a:ext uri="{53640926-AAD7-44D8-BBD7-CCE9431645EC}">
              <a14:shadowObscured xmlns="" xmlns:a14="http://schemas.microsoft.com/office/drawing/2010/main"/>
            </a:ext>
          </a:extLst>
        </p:spPr>
      </p:pic>
      <p:pic>
        <p:nvPicPr>
          <p:cNvPr id="6" name="5 Imagen"/>
          <p:cNvPicPr/>
          <p:nvPr/>
        </p:nvPicPr>
        <p:blipFill rotWithShape="1">
          <a:blip r:embed="rId3"/>
          <a:srcRect l="34030" t="15043" r="38059" b="19143"/>
          <a:stretch/>
        </p:blipFill>
        <p:spPr bwMode="auto">
          <a:xfrm>
            <a:off x="5487042" y="1680084"/>
            <a:ext cx="2983626" cy="4320481"/>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39802037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a:t>MONTAJE</a:t>
            </a:r>
          </a:p>
          <a:p>
            <a:endParaRPr lang="es-ES" dirty="0"/>
          </a:p>
        </p:txBody>
      </p:sp>
      <p:sp>
        <p:nvSpPr>
          <p:cNvPr id="4" name="1 Título"/>
          <p:cNvSpPr>
            <a:spLocks noGrp="1"/>
          </p:cNvSpPr>
          <p:nvPr>
            <p:ph type="title"/>
          </p:nvPr>
        </p:nvSpPr>
        <p:spPr/>
        <p:txBody>
          <a:bodyPr>
            <a:noAutofit/>
          </a:bodyPr>
          <a:lstStyle/>
          <a:p>
            <a:r>
              <a:rPr lang="es-EC" sz="2800" b="1" dirty="0"/>
              <a:t>ENSAMBLE DE EQUIPO E IMPLEMENTACIÓN</a:t>
            </a:r>
            <a:endParaRPr lang="es-ES" sz="2800" dirty="0"/>
          </a:p>
        </p:txBody>
      </p:sp>
      <p:pic>
        <p:nvPicPr>
          <p:cNvPr id="5" name="4 Imagen"/>
          <p:cNvPicPr/>
          <p:nvPr/>
        </p:nvPicPr>
        <p:blipFill rotWithShape="1">
          <a:blip r:embed="rId2"/>
          <a:srcRect l="48403" t="13917" r="28548" b="19135"/>
          <a:stretch/>
        </p:blipFill>
        <p:spPr bwMode="auto">
          <a:xfrm>
            <a:off x="3643434" y="1556792"/>
            <a:ext cx="2591231" cy="4215363"/>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4231050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a:t>PRUEBAS</a:t>
            </a:r>
            <a:endParaRPr lang="es-ES" sz="2800" dirty="0"/>
          </a:p>
        </p:txBody>
      </p:sp>
      <p:sp>
        <p:nvSpPr>
          <p:cNvPr id="3" name="2 Marcador de contenido"/>
          <p:cNvSpPr>
            <a:spLocks noGrp="1"/>
          </p:cNvSpPr>
          <p:nvPr>
            <p:ph idx="1"/>
          </p:nvPr>
        </p:nvSpPr>
        <p:spPr/>
        <p:txBody>
          <a:bodyPr>
            <a:normAutofit/>
          </a:bodyPr>
          <a:lstStyle/>
          <a:p>
            <a:r>
              <a:rPr lang="es-EC" sz="2800" b="1" dirty="0" smtClean="0"/>
              <a:t>SETEO SENSOR DE PRESIÓN</a:t>
            </a:r>
            <a:endParaRPr lang="es-ES" sz="2800" dirty="0"/>
          </a:p>
        </p:txBody>
      </p:sp>
      <p:pic>
        <p:nvPicPr>
          <p:cNvPr id="2457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9512" y="2338645"/>
            <a:ext cx="4680520" cy="29761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4" name="3 Tabla"/>
          <p:cNvGraphicFramePr>
            <a:graphicFrameLocks noGrp="1"/>
          </p:cNvGraphicFramePr>
          <p:nvPr>
            <p:extLst>
              <p:ext uri="{D42A27DB-BD31-4B8C-83A1-F6EECF244321}">
                <p14:modId xmlns="" xmlns:p14="http://schemas.microsoft.com/office/powerpoint/2010/main" val="3312194307"/>
              </p:ext>
            </p:extLst>
          </p:nvPr>
        </p:nvGraphicFramePr>
        <p:xfrm>
          <a:off x="5004048" y="2316227"/>
          <a:ext cx="3960440" cy="2944368"/>
        </p:xfrm>
        <a:graphic>
          <a:graphicData uri="http://schemas.openxmlformats.org/drawingml/2006/table">
            <a:tbl>
              <a:tblPr firstRow="1" firstCol="1" bandRow="1">
                <a:tableStyleId>{5C22544A-7EE6-4342-B048-85BDC9FD1C3A}</a:tableStyleId>
              </a:tblPr>
              <a:tblGrid>
                <a:gridCol w="720080"/>
                <a:gridCol w="792088"/>
                <a:gridCol w="792088"/>
                <a:gridCol w="792088"/>
                <a:gridCol w="864096"/>
              </a:tblGrid>
              <a:tr h="326158">
                <a:tc>
                  <a:txBody>
                    <a:bodyPr/>
                    <a:lstStyle/>
                    <a:p>
                      <a:pPr algn="ctr">
                        <a:lnSpc>
                          <a:spcPct val="115000"/>
                        </a:lnSpc>
                        <a:spcAft>
                          <a:spcPts val="0"/>
                        </a:spcAft>
                      </a:pPr>
                      <a:r>
                        <a:rPr lang="es-EC" sz="1200" dirty="0">
                          <a:effectLst/>
                        </a:rPr>
                        <a:t>PRESIÓN</a:t>
                      </a:r>
                      <a:endParaRPr lang="es-ES" sz="1200" b="1" dirty="0">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VOLTAJE 1</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VOLTAJE 2</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VOLTAJE 3</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PROMEDIO VOLTAJE</a:t>
                      </a:r>
                      <a:endParaRPr lang="es-ES" sz="1200" b="1">
                        <a:solidFill>
                          <a:srgbClr val="000000"/>
                        </a:solidFill>
                        <a:effectLst/>
                        <a:latin typeface="Arial"/>
                        <a:ea typeface="Times New Roman"/>
                        <a:cs typeface="Times New Roman"/>
                      </a:endParaRPr>
                    </a:p>
                  </a:txBody>
                  <a:tcPr marL="44450" marR="44450" marT="0" marB="0" anchor="ctr"/>
                </a:tc>
              </a:tr>
              <a:tr h="160255">
                <a:tc>
                  <a:txBody>
                    <a:bodyPr/>
                    <a:lstStyle/>
                    <a:p>
                      <a:pPr algn="ctr">
                        <a:lnSpc>
                          <a:spcPct val="115000"/>
                        </a:lnSpc>
                        <a:spcAft>
                          <a:spcPts val="0"/>
                        </a:spcAft>
                      </a:pPr>
                      <a:r>
                        <a:rPr lang="es-EC" sz="1200">
                          <a:effectLst/>
                        </a:rPr>
                        <a:t>PSI</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V</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V</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V</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V</a:t>
                      </a:r>
                      <a:endParaRPr lang="es-ES" sz="1200" b="1">
                        <a:solidFill>
                          <a:srgbClr val="000000"/>
                        </a:solidFill>
                        <a:effectLst/>
                        <a:latin typeface="Arial"/>
                        <a:ea typeface="Times New Roman"/>
                        <a:cs typeface="Times New Roman"/>
                      </a:endParaRPr>
                    </a:p>
                  </a:txBody>
                  <a:tcPr marL="44450" marR="44450" marT="0" marB="0" anchor="ctr"/>
                </a:tc>
              </a:tr>
              <a:tr h="157661">
                <a:tc>
                  <a:txBody>
                    <a:bodyPr/>
                    <a:lstStyle/>
                    <a:p>
                      <a:pPr algn="ctr">
                        <a:lnSpc>
                          <a:spcPct val="115000"/>
                        </a:lnSpc>
                        <a:spcAft>
                          <a:spcPts val="0"/>
                        </a:spcAft>
                      </a:pPr>
                      <a:r>
                        <a:rPr lang="es-EC" sz="1200">
                          <a:effectLst/>
                        </a:rPr>
                        <a:t>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dirty="0">
                          <a:effectLst/>
                        </a:rPr>
                        <a:t>0.16</a:t>
                      </a:r>
                      <a:endParaRPr lang="es-ES" sz="1200" b="1" dirty="0">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0.16</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0.16</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0.16</a:t>
                      </a:r>
                      <a:endParaRPr lang="es-ES" sz="1200" b="1">
                        <a:solidFill>
                          <a:srgbClr val="000000"/>
                        </a:solidFill>
                        <a:effectLst/>
                        <a:latin typeface="Arial"/>
                        <a:ea typeface="Times New Roman"/>
                        <a:cs typeface="Times New Roman"/>
                      </a:endParaRPr>
                    </a:p>
                  </a:txBody>
                  <a:tcPr marL="44450" marR="44450" marT="0" marB="0" anchor="ctr"/>
                </a:tc>
              </a:tr>
              <a:tr h="157661">
                <a:tc>
                  <a:txBody>
                    <a:bodyPr/>
                    <a:lstStyle/>
                    <a:p>
                      <a:pPr algn="ctr">
                        <a:lnSpc>
                          <a:spcPct val="115000"/>
                        </a:lnSpc>
                        <a:spcAft>
                          <a:spcPts val="0"/>
                        </a:spcAft>
                      </a:pPr>
                      <a:r>
                        <a:rPr lang="es-EC" sz="1200">
                          <a:effectLst/>
                        </a:rPr>
                        <a:t>10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0.28</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0.27</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0.28</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0.28</a:t>
                      </a:r>
                      <a:endParaRPr lang="es-ES" sz="1200" b="1">
                        <a:solidFill>
                          <a:srgbClr val="000000"/>
                        </a:solidFill>
                        <a:effectLst/>
                        <a:latin typeface="Arial"/>
                        <a:ea typeface="Times New Roman"/>
                        <a:cs typeface="Times New Roman"/>
                      </a:endParaRPr>
                    </a:p>
                  </a:txBody>
                  <a:tcPr marL="44450" marR="44450" marT="0" marB="0" anchor="ctr"/>
                </a:tc>
              </a:tr>
              <a:tr h="157661">
                <a:tc>
                  <a:txBody>
                    <a:bodyPr/>
                    <a:lstStyle/>
                    <a:p>
                      <a:pPr algn="ctr">
                        <a:lnSpc>
                          <a:spcPct val="115000"/>
                        </a:lnSpc>
                        <a:spcAft>
                          <a:spcPts val="0"/>
                        </a:spcAft>
                      </a:pPr>
                      <a:r>
                        <a:rPr lang="es-EC" sz="1200">
                          <a:effectLst/>
                        </a:rPr>
                        <a:t>20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0.58</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0.49</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0.47</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0.51</a:t>
                      </a:r>
                      <a:endParaRPr lang="es-ES" sz="1200" b="1">
                        <a:solidFill>
                          <a:srgbClr val="000000"/>
                        </a:solidFill>
                        <a:effectLst/>
                        <a:latin typeface="Arial"/>
                        <a:ea typeface="Times New Roman"/>
                        <a:cs typeface="Times New Roman"/>
                      </a:endParaRPr>
                    </a:p>
                  </a:txBody>
                  <a:tcPr marL="44450" marR="44450" marT="0" marB="0" anchor="ctr"/>
                </a:tc>
              </a:tr>
              <a:tr h="157661">
                <a:tc>
                  <a:txBody>
                    <a:bodyPr/>
                    <a:lstStyle/>
                    <a:p>
                      <a:pPr algn="ctr">
                        <a:lnSpc>
                          <a:spcPct val="115000"/>
                        </a:lnSpc>
                        <a:spcAft>
                          <a:spcPts val="0"/>
                        </a:spcAft>
                      </a:pPr>
                      <a:r>
                        <a:rPr lang="es-EC" sz="1200">
                          <a:effectLst/>
                        </a:rPr>
                        <a:t>30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dirty="0">
                          <a:effectLst/>
                        </a:rPr>
                        <a:t>1.10</a:t>
                      </a:r>
                      <a:endParaRPr lang="es-ES" sz="1200" b="1" dirty="0">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1.10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0.98</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1.06</a:t>
                      </a:r>
                      <a:endParaRPr lang="es-ES" sz="1200" b="1">
                        <a:solidFill>
                          <a:srgbClr val="000000"/>
                        </a:solidFill>
                        <a:effectLst/>
                        <a:latin typeface="Arial"/>
                        <a:ea typeface="Times New Roman"/>
                        <a:cs typeface="Times New Roman"/>
                      </a:endParaRPr>
                    </a:p>
                  </a:txBody>
                  <a:tcPr marL="44450" marR="44450" marT="0" marB="0" anchor="ctr"/>
                </a:tc>
              </a:tr>
              <a:tr h="157661">
                <a:tc>
                  <a:txBody>
                    <a:bodyPr/>
                    <a:lstStyle/>
                    <a:p>
                      <a:pPr algn="ctr">
                        <a:lnSpc>
                          <a:spcPct val="115000"/>
                        </a:lnSpc>
                        <a:spcAft>
                          <a:spcPts val="0"/>
                        </a:spcAft>
                      </a:pPr>
                      <a:r>
                        <a:rPr lang="es-EC" sz="1200">
                          <a:effectLst/>
                        </a:rPr>
                        <a:t>40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1.20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1.30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1.30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1.27</a:t>
                      </a:r>
                      <a:endParaRPr lang="es-ES" sz="1200" b="1">
                        <a:solidFill>
                          <a:srgbClr val="000000"/>
                        </a:solidFill>
                        <a:effectLst/>
                        <a:latin typeface="Arial"/>
                        <a:ea typeface="Times New Roman"/>
                        <a:cs typeface="Times New Roman"/>
                      </a:endParaRPr>
                    </a:p>
                  </a:txBody>
                  <a:tcPr marL="44450" marR="44450" marT="0" marB="0" anchor="ctr"/>
                </a:tc>
              </a:tr>
              <a:tr h="157661">
                <a:tc>
                  <a:txBody>
                    <a:bodyPr/>
                    <a:lstStyle/>
                    <a:p>
                      <a:pPr algn="ctr">
                        <a:lnSpc>
                          <a:spcPct val="115000"/>
                        </a:lnSpc>
                        <a:spcAft>
                          <a:spcPts val="0"/>
                        </a:spcAft>
                      </a:pPr>
                      <a:r>
                        <a:rPr lang="es-EC" sz="1200">
                          <a:effectLst/>
                        </a:rPr>
                        <a:t>50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1.70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1.70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1.70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1.70</a:t>
                      </a:r>
                      <a:endParaRPr lang="es-ES" sz="1200" b="1">
                        <a:solidFill>
                          <a:srgbClr val="000000"/>
                        </a:solidFill>
                        <a:effectLst/>
                        <a:latin typeface="Arial"/>
                        <a:ea typeface="Times New Roman"/>
                        <a:cs typeface="Times New Roman"/>
                      </a:endParaRPr>
                    </a:p>
                  </a:txBody>
                  <a:tcPr marL="44450" marR="44450" marT="0" marB="0" anchor="ctr"/>
                </a:tc>
              </a:tr>
              <a:tr h="157661">
                <a:tc>
                  <a:txBody>
                    <a:bodyPr/>
                    <a:lstStyle/>
                    <a:p>
                      <a:pPr algn="ctr">
                        <a:lnSpc>
                          <a:spcPct val="115000"/>
                        </a:lnSpc>
                        <a:spcAft>
                          <a:spcPts val="0"/>
                        </a:spcAft>
                      </a:pPr>
                      <a:r>
                        <a:rPr lang="es-EC" sz="1200">
                          <a:effectLst/>
                        </a:rPr>
                        <a:t>60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2.50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2.40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2.50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2.47</a:t>
                      </a:r>
                      <a:endParaRPr lang="es-ES" sz="1200" b="1">
                        <a:solidFill>
                          <a:srgbClr val="000000"/>
                        </a:solidFill>
                        <a:effectLst/>
                        <a:latin typeface="Arial"/>
                        <a:ea typeface="Times New Roman"/>
                        <a:cs typeface="Times New Roman"/>
                      </a:endParaRPr>
                    </a:p>
                  </a:txBody>
                  <a:tcPr marL="44450" marR="44450" marT="0" marB="0" anchor="ctr"/>
                </a:tc>
              </a:tr>
              <a:tr h="157661">
                <a:tc>
                  <a:txBody>
                    <a:bodyPr/>
                    <a:lstStyle/>
                    <a:p>
                      <a:pPr algn="ctr">
                        <a:lnSpc>
                          <a:spcPct val="115000"/>
                        </a:lnSpc>
                        <a:spcAft>
                          <a:spcPts val="0"/>
                        </a:spcAft>
                      </a:pPr>
                      <a:r>
                        <a:rPr lang="es-EC" sz="1200">
                          <a:effectLst/>
                        </a:rPr>
                        <a:t>70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3.00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3.00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3.00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3.00</a:t>
                      </a:r>
                      <a:endParaRPr lang="es-ES" sz="1200" b="1">
                        <a:solidFill>
                          <a:srgbClr val="000000"/>
                        </a:solidFill>
                        <a:effectLst/>
                        <a:latin typeface="Arial"/>
                        <a:ea typeface="Times New Roman"/>
                        <a:cs typeface="Times New Roman"/>
                      </a:endParaRPr>
                    </a:p>
                  </a:txBody>
                  <a:tcPr marL="44450" marR="44450" marT="0" marB="0" anchor="ctr"/>
                </a:tc>
              </a:tr>
              <a:tr h="157661">
                <a:tc>
                  <a:txBody>
                    <a:bodyPr/>
                    <a:lstStyle/>
                    <a:p>
                      <a:pPr algn="ctr">
                        <a:lnSpc>
                          <a:spcPct val="115000"/>
                        </a:lnSpc>
                        <a:spcAft>
                          <a:spcPts val="0"/>
                        </a:spcAft>
                      </a:pPr>
                      <a:r>
                        <a:rPr lang="es-EC" sz="1200">
                          <a:effectLst/>
                        </a:rPr>
                        <a:t>80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3.60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3.70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3.70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3.67</a:t>
                      </a:r>
                      <a:endParaRPr lang="es-ES" sz="1200" b="1">
                        <a:solidFill>
                          <a:srgbClr val="000000"/>
                        </a:solidFill>
                        <a:effectLst/>
                        <a:latin typeface="Arial"/>
                        <a:ea typeface="Times New Roman"/>
                        <a:cs typeface="Times New Roman"/>
                      </a:endParaRPr>
                    </a:p>
                  </a:txBody>
                  <a:tcPr marL="44450" marR="44450" marT="0" marB="0" anchor="ctr"/>
                </a:tc>
              </a:tr>
              <a:tr h="157661">
                <a:tc>
                  <a:txBody>
                    <a:bodyPr/>
                    <a:lstStyle/>
                    <a:p>
                      <a:pPr algn="ctr">
                        <a:lnSpc>
                          <a:spcPct val="115000"/>
                        </a:lnSpc>
                        <a:spcAft>
                          <a:spcPts val="0"/>
                        </a:spcAft>
                      </a:pPr>
                      <a:r>
                        <a:rPr lang="es-EC" sz="1200">
                          <a:effectLst/>
                        </a:rPr>
                        <a:t>90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3.80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3.80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3.90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3.83</a:t>
                      </a:r>
                      <a:endParaRPr lang="es-ES" sz="1200" b="1">
                        <a:solidFill>
                          <a:srgbClr val="000000"/>
                        </a:solidFill>
                        <a:effectLst/>
                        <a:latin typeface="Arial"/>
                        <a:ea typeface="Times New Roman"/>
                        <a:cs typeface="Times New Roman"/>
                      </a:endParaRPr>
                    </a:p>
                  </a:txBody>
                  <a:tcPr marL="44450" marR="44450" marT="0" marB="0" anchor="ctr"/>
                </a:tc>
              </a:tr>
              <a:tr h="160255">
                <a:tc>
                  <a:txBody>
                    <a:bodyPr/>
                    <a:lstStyle/>
                    <a:p>
                      <a:pPr algn="ctr">
                        <a:lnSpc>
                          <a:spcPct val="115000"/>
                        </a:lnSpc>
                        <a:spcAft>
                          <a:spcPts val="0"/>
                        </a:spcAft>
                      </a:pPr>
                      <a:r>
                        <a:rPr lang="es-EC" sz="1200">
                          <a:effectLst/>
                        </a:rPr>
                        <a:t>100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4.10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4.20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4.10</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s-EC" sz="1200" dirty="0">
                          <a:effectLst/>
                        </a:rPr>
                        <a:t>4.13</a:t>
                      </a:r>
                      <a:endParaRPr lang="es-ES" sz="1200" b="1" dirty="0">
                        <a:solidFill>
                          <a:srgbClr val="000000"/>
                        </a:solidFill>
                        <a:effectLst/>
                        <a:latin typeface="Arial"/>
                        <a:ea typeface="Times New Roman"/>
                        <a:cs typeface="Times New Roman"/>
                      </a:endParaRPr>
                    </a:p>
                  </a:txBody>
                  <a:tcPr marL="44450" marR="44450" marT="0" marB="0" anchor="ctr"/>
                </a:tc>
              </a:tr>
            </a:tbl>
          </a:graphicData>
        </a:graphic>
      </p:graphicFrame>
    </p:spTree>
    <p:extLst>
      <p:ext uri="{BB962C8B-B14F-4D97-AF65-F5344CB8AC3E}">
        <p14:creationId xmlns="" xmlns:p14="http://schemas.microsoft.com/office/powerpoint/2010/main" val="25525755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C" sz="2800" b="1" dirty="0"/>
              <a:t>Análisis de </a:t>
            </a:r>
            <a:r>
              <a:rPr lang="es-EC" sz="2800" b="1" dirty="0" smtClean="0"/>
              <a:t>resultado</a:t>
            </a:r>
          </a:p>
          <a:p>
            <a:endParaRPr lang="es-ES" sz="2800" b="1" dirty="0"/>
          </a:p>
          <a:p>
            <a:pPr lvl="1" algn="just"/>
            <a:r>
              <a:rPr lang="es-EC" sz="2400" dirty="0"/>
              <a:t>Al mirar que existe un error de 4.065% se concluye que el sensor está funcionando de manera correcta y se puede proceder a la programación</a:t>
            </a:r>
            <a:r>
              <a:rPr lang="es-EC" sz="2400" dirty="0" smtClean="0"/>
              <a:t>.</a:t>
            </a:r>
          </a:p>
          <a:p>
            <a:pPr lvl="1" algn="just"/>
            <a:endParaRPr lang="es-ES" sz="2400" b="1" dirty="0"/>
          </a:p>
          <a:p>
            <a:pPr lvl="1" algn="just"/>
            <a:r>
              <a:rPr lang="es-EC" sz="2400" dirty="0"/>
              <a:t>Una vez obtenidos estos datos el valor de voltaje obtenido es el que se ingresa para la programación del PLC mediante la ecuación de una recta.</a:t>
            </a:r>
            <a:endParaRPr lang="es-ES" sz="2400" b="1" dirty="0"/>
          </a:p>
          <a:p>
            <a:endParaRPr lang="es-ES" dirty="0"/>
          </a:p>
        </p:txBody>
      </p:sp>
      <p:sp>
        <p:nvSpPr>
          <p:cNvPr id="4" name="1 Título"/>
          <p:cNvSpPr>
            <a:spLocks noGrp="1"/>
          </p:cNvSpPr>
          <p:nvPr>
            <p:ph type="title"/>
          </p:nvPr>
        </p:nvSpPr>
        <p:spPr/>
        <p:txBody>
          <a:bodyPr>
            <a:normAutofit/>
          </a:bodyPr>
          <a:lstStyle/>
          <a:p>
            <a:r>
              <a:rPr lang="es-EC" sz="2800" b="1" dirty="0"/>
              <a:t>PRUEBAS</a:t>
            </a:r>
            <a:endParaRPr lang="es-ES" sz="2800" dirty="0"/>
          </a:p>
        </p:txBody>
      </p:sp>
    </p:spTree>
    <p:extLst>
      <p:ext uri="{BB962C8B-B14F-4D97-AF65-F5344CB8AC3E}">
        <p14:creationId xmlns="" xmlns:p14="http://schemas.microsoft.com/office/powerpoint/2010/main" val="27701474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a:t>PRUEBAS DEL EQUIPO</a:t>
            </a:r>
            <a:endParaRPr lang="es-ES" sz="2800" dirty="0"/>
          </a:p>
        </p:txBody>
      </p:sp>
      <p:sp>
        <p:nvSpPr>
          <p:cNvPr id="3" name="2 Marcador de contenido"/>
          <p:cNvSpPr>
            <a:spLocks noGrp="1"/>
          </p:cNvSpPr>
          <p:nvPr>
            <p:ph idx="1"/>
          </p:nvPr>
        </p:nvSpPr>
        <p:spPr/>
        <p:txBody>
          <a:bodyPr>
            <a:normAutofit/>
          </a:bodyPr>
          <a:lstStyle/>
          <a:p>
            <a:r>
              <a:rPr lang="es-EC" sz="2800" b="1" dirty="0"/>
              <a:t>PRUEBA</a:t>
            </a:r>
            <a:r>
              <a:rPr lang="es-EC" sz="2400" b="1" dirty="0"/>
              <a:t> </a:t>
            </a:r>
            <a:r>
              <a:rPr lang="es-EC" sz="2800" b="1" dirty="0" smtClean="0"/>
              <a:t>DE</a:t>
            </a:r>
            <a:r>
              <a:rPr lang="es-EC" sz="2400" b="1" dirty="0" smtClean="0"/>
              <a:t> </a:t>
            </a:r>
            <a:r>
              <a:rPr lang="es-EC" sz="2800" b="1" dirty="0" smtClean="0"/>
              <a:t>PRESIÓN</a:t>
            </a:r>
            <a:endParaRPr lang="es-EC" sz="2400" b="1" dirty="0" smtClean="0"/>
          </a:p>
          <a:p>
            <a:endParaRPr lang="es-ES" sz="2400" dirty="0"/>
          </a:p>
        </p:txBody>
      </p:sp>
      <p:graphicFrame>
        <p:nvGraphicFramePr>
          <p:cNvPr id="4" name="3 Tabla"/>
          <p:cNvGraphicFramePr>
            <a:graphicFrameLocks noGrp="1"/>
          </p:cNvGraphicFramePr>
          <p:nvPr>
            <p:extLst>
              <p:ext uri="{D42A27DB-BD31-4B8C-83A1-F6EECF244321}">
                <p14:modId xmlns="" xmlns:p14="http://schemas.microsoft.com/office/powerpoint/2010/main" val="390038338"/>
              </p:ext>
            </p:extLst>
          </p:nvPr>
        </p:nvGraphicFramePr>
        <p:xfrm>
          <a:off x="1115616" y="2204864"/>
          <a:ext cx="3240361" cy="1944216"/>
        </p:xfrm>
        <a:graphic>
          <a:graphicData uri="http://schemas.openxmlformats.org/drawingml/2006/table">
            <a:tbl>
              <a:tblPr firstRow="1" firstCol="1" bandRow="1">
                <a:tableStyleId>{5C22544A-7EE6-4342-B048-85BDC9FD1C3A}</a:tableStyleId>
              </a:tblPr>
              <a:tblGrid>
                <a:gridCol w="1363020"/>
                <a:gridCol w="551551"/>
                <a:gridCol w="555687"/>
                <a:gridCol w="770103"/>
              </a:tblGrid>
              <a:tr h="432048">
                <a:tc>
                  <a:txBody>
                    <a:bodyPr/>
                    <a:lstStyle/>
                    <a:p>
                      <a:pPr algn="ctr">
                        <a:spcAft>
                          <a:spcPts val="0"/>
                        </a:spcAft>
                      </a:pPr>
                      <a:r>
                        <a:rPr lang="es-EC" sz="1200">
                          <a:effectLst/>
                        </a:rPr>
                        <a:t>PRESIÓN MANÓMETRO</a:t>
                      </a:r>
                      <a:endParaRPr lang="es-ES" sz="1200" b="1">
                        <a:solidFill>
                          <a:srgbClr val="000000"/>
                        </a:solidFill>
                        <a:effectLst/>
                        <a:latin typeface="Arial"/>
                        <a:ea typeface="Times New Roman"/>
                        <a:cs typeface="Times New Roman"/>
                      </a:endParaRPr>
                    </a:p>
                  </a:txBody>
                  <a:tcPr marL="68580" marR="68580" marT="0" marB="0" anchor="ctr"/>
                </a:tc>
                <a:tc gridSpan="2">
                  <a:txBody>
                    <a:bodyPr/>
                    <a:lstStyle/>
                    <a:p>
                      <a:pPr algn="ctr">
                        <a:spcAft>
                          <a:spcPts val="0"/>
                        </a:spcAft>
                      </a:pPr>
                      <a:r>
                        <a:rPr lang="es-EC" sz="1200">
                          <a:effectLst/>
                        </a:rPr>
                        <a:t>VALVULA 4/2</a:t>
                      </a:r>
                      <a:endParaRPr lang="es-ES" sz="1200" b="1">
                        <a:solidFill>
                          <a:srgbClr val="000000"/>
                        </a:solidFill>
                        <a:effectLst/>
                        <a:latin typeface="Arial"/>
                        <a:ea typeface="Times New Roman"/>
                        <a:cs typeface="Times New Roman"/>
                      </a:endParaRPr>
                    </a:p>
                  </a:txBody>
                  <a:tcPr marL="68580" marR="68580" marT="0" marB="0"/>
                </a:tc>
                <a:tc hMerge="1">
                  <a:txBody>
                    <a:bodyPr/>
                    <a:lstStyle/>
                    <a:p>
                      <a:endParaRPr lang="es-ES"/>
                    </a:p>
                  </a:txBody>
                  <a:tcPr/>
                </a:tc>
                <a:tc>
                  <a:txBody>
                    <a:bodyPr/>
                    <a:lstStyle/>
                    <a:p>
                      <a:pPr algn="ctr">
                        <a:spcAft>
                          <a:spcPts val="0"/>
                        </a:spcAft>
                      </a:pPr>
                      <a:r>
                        <a:rPr lang="es-EC" sz="1200">
                          <a:effectLst/>
                        </a:rPr>
                        <a:t>PRESIÓN PLC</a:t>
                      </a:r>
                      <a:endParaRPr lang="es-ES" sz="1200" b="1">
                        <a:solidFill>
                          <a:srgbClr val="000000"/>
                        </a:solidFill>
                        <a:effectLst/>
                        <a:latin typeface="Arial"/>
                        <a:ea typeface="Times New Roman"/>
                        <a:cs typeface="Times New Roman"/>
                      </a:endParaRPr>
                    </a:p>
                  </a:txBody>
                  <a:tcPr marL="68580" marR="68580" marT="0" marB="0" anchor="ctr"/>
                </a:tc>
              </a:tr>
              <a:tr h="216024">
                <a:tc>
                  <a:txBody>
                    <a:bodyPr/>
                    <a:lstStyle/>
                    <a:p>
                      <a:pPr algn="ctr">
                        <a:spcAft>
                          <a:spcPts val="0"/>
                        </a:spcAft>
                      </a:pPr>
                      <a:r>
                        <a:rPr lang="es-EC" sz="1200">
                          <a:effectLst/>
                        </a:rPr>
                        <a:t> </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A</a:t>
                      </a:r>
                      <a:endParaRPr lang="es-ES" sz="1200" b="1">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1200">
                          <a:effectLst/>
                        </a:rPr>
                        <a:t>B</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 </a:t>
                      </a:r>
                      <a:endParaRPr lang="es-ES" sz="1200" b="1">
                        <a:solidFill>
                          <a:srgbClr val="000000"/>
                        </a:solidFill>
                        <a:effectLst/>
                        <a:latin typeface="Arial"/>
                        <a:ea typeface="Times New Roman"/>
                        <a:cs typeface="Times New Roman"/>
                      </a:endParaRPr>
                    </a:p>
                  </a:txBody>
                  <a:tcPr marL="68580" marR="68580" marT="0" marB="0" anchor="ctr"/>
                </a:tc>
              </a:tr>
              <a:tr h="216024">
                <a:tc>
                  <a:txBody>
                    <a:bodyPr/>
                    <a:lstStyle/>
                    <a:p>
                      <a:pPr algn="ctr">
                        <a:spcAft>
                          <a:spcPts val="0"/>
                        </a:spcAft>
                      </a:pPr>
                      <a:r>
                        <a:rPr lang="es-EC" sz="1200">
                          <a:effectLst/>
                        </a:rPr>
                        <a:t>0</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off</a:t>
                      </a:r>
                      <a:endParaRPr lang="es-ES" sz="1200" b="1">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1200">
                          <a:effectLst/>
                        </a:rPr>
                        <a:t>-</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0</a:t>
                      </a:r>
                      <a:endParaRPr lang="es-ES" sz="1200" b="1">
                        <a:solidFill>
                          <a:srgbClr val="000000"/>
                        </a:solidFill>
                        <a:effectLst/>
                        <a:latin typeface="Arial"/>
                        <a:ea typeface="Times New Roman"/>
                        <a:cs typeface="Times New Roman"/>
                      </a:endParaRPr>
                    </a:p>
                  </a:txBody>
                  <a:tcPr marL="68580" marR="68580" marT="0" marB="0" anchor="ctr"/>
                </a:tc>
              </a:tr>
              <a:tr h="216024">
                <a:tc>
                  <a:txBody>
                    <a:bodyPr/>
                    <a:lstStyle/>
                    <a:p>
                      <a:pPr algn="ctr">
                        <a:spcAft>
                          <a:spcPts val="0"/>
                        </a:spcAft>
                      </a:pPr>
                      <a:r>
                        <a:rPr lang="es-EC" sz="1200">
                          <a:effectLst/>
                        </a:rPr>
                        <a:t>10</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off</a:t>
                      </a:r>
                      <a:endParaRPr lang="es-ES" sz="1200" b="1">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1200">
                          <a:effectLst/>
                        </a:rPr>
                        <a:t>-</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10</a:t>
                      </a:r>
                      <a:endParaRPr lang="es-ES" sz="1200" b="1">
                        <a:solidFill>
                          <a:srgbClr val="000000"/>
                        </a:solidFill>
                        <a:effectLst/>
                        <a:latin typeface="Arial"/>
                        <a:ea typeface="Times New Roman"/>
                        <a:cs typeface="Times New Roman"/>
                      </a:endParaRPr>
                    </a:p>
                  </a:txBody>
                  <a:tcPr marL="68580" marR="68580" marT="0" marB="0" anchor="ctr"/>
                </a:tc>
              </a:tr>
              <a:tr h="216024">
                <a:tc>
                  <a:txBody>
                    <a:bodyPr/>
                    <a:lstStyle/>
                    <a:p>
                      <a:pPr algn="ctr">
                        <a:spcAft>
                          <a:spcPts val="0"/>
                        </a:spcAft>
                      </a:pPr>
                      <a:r>
                        <a:rPr lang="es-EC" sz="1200">
                          <a:effectLst/>
                        </a:rPr>
                        <a:t>20</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off</a:t>
                      </a:r>
                      <a:endParaRPr lang="es-ES" sz="1200" b="1">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1200">
                          <a:effectLst/>
                        </a:rPr>
                        <a:t>-</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20</a:t>
                      </a:r>
                      <a:endParaRPr lang="es-ES" sz="1200" b="1">
                        <a:solidFill>
                          <a:srgbClr val="000000"/>
                        </a:solidFill>
                        <a:effectLst/>
                        <a:latin typeface="Arial"/>
                        <a:ea typeface="Times New Roman"/>
                        <a:cs typeface="Times New Roman"/>
                      </a:endParaRPr>
                    </a:p>
                  </a:txBody>
                  <a:tcPr marL="68580" marR="68580" marT="0" marB="0" anchor="ctr"/>
                </a:tc>
              </a:tr>
              <a:tr h="216024">
                <a:tc>
                  <a:txBody>
                    <a:bodyPr/>
                    <a:lstStyle/>
                    <a:p>
                      <a:pPr algn="ctr">
                        <a:spcAft>
                          <a:spcPts val="0"/>
                        </a:spcAft>
                      </a:pPr>
                      <a:r>
                        <a:rPr lang="es-EC" sz="1200">
                          <a:effectLst/>
                        </a:rPr>
                        <a:t>30</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off</a:t>
                      </a:r>
                      <a:endParaRPr lang="es-ES" sz="1200" b="1">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1200">
                          <a:effectLst/>
                        </a:rPr>
                        <a:t>-</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30</a:t>
                      </a:r>
                      <a:endParaRPr lang="es-ES" sz="1200" b="1">
                        <a:solidFill>
                          <a:srgbClr val="000000"/>
                        </a:solidFill>
                        <a:effectLst/>
                        <a:latin typeface="Arial"/>
                        <a:ea typeface="Times New Roman"/>
                        <a:cs typeface="Times New Roman"/>
                      </a:endParaRPr>
                    </a:p>
                  </a:txBody>
                  <a:tcPr marL="68580" marR="68580" marT="0" marB="0" anchor="ctr"/>
                </a:tc>
              </a:tr>
              <a:tr h="216024">
                <a:tc>
                  <a:txBody>
                    <a:bodyPr/>
                    <a:lstStyle/>
                    <a:p>
                      <a:pPr algn="ctr">
                        <a:spcAft>
                          <a:spcPts val="0"/>
                        </a:spcAft>
                      </a:pPr>
                      <a:r>
                        <a:rPr lang="es-EC" sz="1200">
                          <a:effectLst/>
                        </a:rPr>
                        <a:t>40</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on</a:t>
                      </a:r>
                      <a:endParaRPr lang="es-ES" sz="1200" b="1">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1200">
                          <a:effectLst/>
                        </a:rPr>
                        <a:t>-</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40</a:t>
                      </a:r>
                      <a:endParaRPr lang="es-ES" sz="1200" b="1">
                        <a:solidFill>
                          <a:srgbClr val="000000"/>
                        </a:solidFill>
                        <a:effectLst/>
                        <a:latin typeface="Arial"/>
                        <a:ea typeface="Times New Roman"/>
                        <a:cs typeface="Times New Roman"/>
                      </a:endParaRPr>
                    </a:p>
                  </a:txBody>
                  <a:tcPr marL="68580" marR="68580" marT="0" marB="0" anchor="ctr"/>
                </a:tc>
              </a:tr>
              <a:tr h="216024">
                <a:tc>
                  <a:txBody>
                    <a:bodyPr/>
                    <a:lstStyle/>
                    <a:p>
                      <a:pPr algn="ctr">
                        <a:spcAft>
                          <a:spcPts val="0"/>
                        </a:spcAft>
                      </a:pPr>
                      <a:r>
                        <a:rPr lang="es-EC" sz="1200">
                          <a:effectLst/>
                        </a:rPr>
                        <a:t>50</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a:t>
                      </a:r>
                      <a:endParaRPr lang="es-ES" sz="1200" b="1">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1200">
                          <a:effectLst/>
                        </a:rPr>
                        <a:t>-</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dirty="0">
                          <a:effectLst/>
                        </a:rPr>
                        <a:t>-</a:t>
                      </a:r>
                      <a:endParaRPr lang="es-ES" sz="1200" b="1" dirty="0">
                        <a:solidFill>
                          <a:srgbClr val="000000"/>
                        </a:solidFill>
                        <a:effectLst/>
                        <a:latin typeface="Arial"/>
                        <a:ea typeface="Times New Roman"/>
                        <a:cs typeface="Times New Roman"/>
                      </a:endParaRPr>
                    </a:p>
                  </a:txBody>
                  <a:tcPr marL="68580" marR="68580" marT="0" marB="0" anchor="ctr"/>
                </a:tc>
              </a:tr>
            </a:tbl>
          </a:graphicData>
        </a:graphic>
      </p:graphicFrame>
      <p:graphicFrame>
        <p:nvGraphicFramePr>
          <p:cNvPr id="5" name="4 Gráfico"/>
          <p:cNvGraphicFramePr/>
          <p:nvPr>
            <p:extLst>
              <p:ext uri="{D42A27DB-BD31-4B8C-83A1-F6EECF244321}">
                <p14:modId xmlns="" xmlns:p14="http://schemas.microsoft.com/office/powerpoint/2010/main" val="2342242106"/>
              </p:ext>
            </p:extLst>
          </p:nvPr>
        </p:nvGraphicFramePr>
        <p:xfrm>
          <a:off x="4499992" y="3356992"/>
          <a:ext cx="4348480" cy="2317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6343800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r>
              <a:rPr lang="es-EC" sz="2600" b="1" dirty="0"/>
              <a:t>Análisis de resultado</a:t>
            </a:r>
            <a:endParaRPr lang="es-ES" sz="2600" b="1" dirty="0"/>
          </a:p>
          <a:p>
            <a:pPr lvl="1" algn="just"/>
            <a:r>
              <a:rPr lang="es-EC" sz="2600" dirty="0" smtClean="0"/>
              <a:t>No existe error, se </a:t>
            </a:r>
            <a:r>
              <a:rPr lang="es-EC" sz="2600" dirty="0"/>
              <a:t>concluye que la presión de trabajo es exactamente la deseada </a:t>
            </a:r>
            <a:r>
              <a:rPr lang="es-EC" sz="2600" dirty="0" smtClean="0"/>
              <a:t>y </a:t>
            </a:r>
            <a:r>
              <a:rPr lang="es-EC" sz="2600" dirty="0"/>
              <a:t>el funcionamiento de la solenoide es el deseado. </a:t>
            </a:r>
            <a:endParaRPr lang="es-ES" sz="2600" b="1" dirty="0"/>
          </a:p>
          <a:p>
            <a:pPr lvl="1" algn="just"/>
            <a:r>
              <a:rPr lang="es-EC" sz="2600" dirty="0"/>
              <a:t>Como podemos observar solo se necesita de un lado de la válvula </a:t>
            </a:r>
            <a:r>
              <a:rPr lang="es-EC" sz="2600" dirty="0" smtClean="0"/>
              <a:t>4/2.</a:t>
            </a:r>
          </a:p>
          <a:p>
            <a:pPr lvl="1" algn="just"/>
            <a:r>
              <a:rPr lang="es-EC" sz="2600" dirty="0" smtClean="0"/>
              <a:t>La válvula </a:t>
            </a:r>
            <a:r>
              <a:rPr lang="es-EC" sz="2600" dirty="0"/>
              <a:t>se activa al momento que la presión está a 40 PSI, esta es la presión de trabajo requerida para realizar las </a:t>
            </a:r>
            <a:r>
              <a:rPr lang="es-EC" sz="2600" dirty="0" smtClean="0"/>
              <a:t>pruebas</a:t>
            </a:r>
          </a:p>
          <a:p>
            <a:pPr lvl="1" algn="just"/>
            <a:r>
              <a:rPr lang="es-EC" sz="2600" dirty="0" smtClean="0"/>
              <a:t>Nunca </a:t>
            </a:r>
            <a:r>
              <a:rPr lang="es-EC" sz="2600" dirty="0"/>
              <a:t>se llega a una presión superior de 40 PSI ya que es cuando la válvula se activa y el caudal cambia hacia el tanque; esta válvula se usa para que la bomba no se </a:t>
            </a:r>
            <a:r>
              <a:rPr lang="es-EC" sz="2600" dirty="0" smtClean="0"/>
              <a:t>que apague </a:t>
            </a:r>
            <a:r>
              <a:rPr lang="es-EC" sz="2600" dirty="0"/>
              <a:t>en ningún momento y siempre se la tenga trabajando en el momento requerido.</a:t>
            </a:r>
            <a:endParaRPr lang="es-ES" sz="2600" b="1" dirty="0"/>
          </a:p>
          <a:p>
            <a:endParaRPr lang="es-ES" dirty="0"/>
          </a:p>
        </p:txBody>
      </p:sp>
      <p:sp>
        <p:nvSpPr>
          <p:cNvPr id="4" name="1 Título"/>
          <p:cNvSpPr>
            <a:spLocks noGrp="1"/>
          </p:cNvSpPr>
          <p:nvPr>
            <p:ph type="title"/>
          </p:nvPr>
        </p:nvSpPr>
        <p:spPr/>
        <p:txBody>
          <a:bodyPr>
            <a:normAutofit/>
          </a:bodyPr>
          <a:lstStyle/>
          <a:p>
            <a:r>
              <a:rPr lang="es-EC" sz="2800" b="1" dirty="0"/>
              <a:t>PRUEBAS DEL EQUIPO</a:t>
            </a:r>
            <a:endParaRPr lang="es-ES" sz="2800" dirty="0"/>
          </a:p>
        </p:txBody>
      </p:sp>
    </p:spTree>
    <p:extLst>
      <p:ext uri="{BB962C8B-B14F-4D97-AF65-F5344CB8AC3E}">
        <p14:creationId xmlns="" xmlns:p14="http://schemas.microsoft.com/office/powerpoint/2010/main" val="3948729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a:bodyPr>
          <a:lstStyle/>
          <a:p>
            <a:r>
              <a:rPr lang="es-ES" sz="2800" b="1" cap="all" dirty="0" smtClean="0"/>
              <a:t>OBJETIVOS ESPECÍFICOS</a:t>
            </a:r>
            <a:endParaRPr lang="es-ES" sz="2800" dirty="0"/>
          </a:p>
        </p:txBody>
      </p:sp>
      <p:sp>
        <p:nvSpPr>
          <p:cNvPr id="3" name="2 Marcador de contenido"/>
          <p:cNvSpPr>
            <a:spLocks noGrp="1"/>
          </p:cNvSpPr>
          <p:nvPr>
            <p:ph idx="1"/>
          </p:nvPr>
        </p:nvSpPr>
        <p:spPr/>
        <p:txBody>
          <a:bodyPr>
            <a:normAutofit/>
          </a:bodyPr>
          <a:lstStyle/>
          <a:p>
            <a:pPr lvl="0" algn="just"/>
            <a:r>
              <a:rPr lang="es-EC" sz="2800" dirty="0"/>
              <a:t>Estudiar los parámetros para la automatización del banco de control de arranque y velocidad.</a:t>
            </a:r>
            <a:endParaRPr lang="es-ES" sz="2800" b="1" dirty="0"/>
          </a:p>
          <a:p>
            <a:pPr algn="just"/>
            <a:endParaRPr lang="es-ES" sz="2800" dirty="0" smtClean="0"/>
          </a:p>
          <a:p>
            <a:pPr lvl="0" algn="just"/>
            <a:r>
              <a:rPr lang="es-EC" sz="2800" dirty="0"/>
              <a:t>Establecer un plan de pruebas para el equipo que se desea construir.</a:t>
            </a:r>
            <a:endParaRPr lang="es-ES" sz="2800" b="1" dirty="0"/>
          </a:p>
          <a:p>
            <a:pPr algn="just"/>
            <a:endParaRPr lang="es-ES" sz="2800" dirty="0" smtClean="0"/>
          </a:p>
          <a:p>
            <a:pPr lvl="0" algn="just"/>
            <a:r>
              <a:rPr lang="es-EC" sz="2800" dirty="0"/>
              <a:t>Realizar el estudio económico del presente proyecto.</a:t>
            </a:r>
            <a:endParaRPr lang="es-ES" sz="2800" b="1" dirty="0"/>
          </a:p>
          <a:p>
            <a:endParaRPr lang="es-ES" dirty="0"/>
          </a:p>
        </p:txBody>
      </p:sp>
    </p:spTree>
    <p:extLst>
      <p:ext uri="{BB962C8B-B14F-4D97-AF65-F5344CB8AC3E}">
        <p14:creationId xmlns="" xmlns:p14="http://schemas.microsoft.com/office/powerpoint/2010/main" val="12124094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EC" sz="2800" b="1" dirty="0"/>
              <a:t>PRUEBAS DEL EQUIPO</a:t>
            </a:r>
            <a:endParaRPr lang="es-ES" sz="2800" dirty="0"/>
          </a:p>
        </p:txBody>
      </p:sp>
      <p:pic>
        <p:nvPicPr>
          <p:cNvPr id="5" name="4 Marcador de contenido"/>
          <p:cNvPicPr>
            <a:picLocks noGrp="1"/>
          </p:cNvPicPr>
          <p:nvPr>
            <p:ph idx="1"/>
          </p:nvPr>
        </p:nvPicPr>
        <p:blipFill>
          <a:blip r:embed="rId2"/>
          <a:srcRect/>
          <a:stretch>
            <a:fillRect/>
          </a:stretch>
        </p:blipFill>
        <p:spPr bwMode="auto">
          <a:xfrm>
            <a:off x="2067238" y="1628800"/>
            <a:ext cx="5457090" cy="3872910"/>
          </a:xfrm>
          <a:prstGeom prst="rect">
            <a:avLst/>
          </a:prstGeom>
          <a:noFill/>
          <a:ln w="9525">
            <a:noFill/>
            <a:miter lim="800000"/>
            <a:headEnd/>
            <a:tailEnd/>
          </a:ln>
        </p:spPr>
      </p:pic>
    </p:spTree>
    <p:extLst>
      <p:ext uri="{BB962C8B-B14F-4D97-AF65-F5344CB8AC3E}">
        <p14:creationId xmlns="" xmlns:p14="http://schemas.microsoft.com/office/powerpoint/2010/main" val="164821350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C" sz="2400" b="1" dirty="0"/>
              <a:t>PRUEBA DE REVOLUCIONES</a:t>
            </a:r>
            <a:endParaRPr lang="es-ES" sz="2400" b="1" dirty="0"/>
          </a:p>
          <a:p>
            <a:endParaRPr lang="es-ES" dirty="0"/>
          </a:p>
        </p:txBody>
      </p:sp>
      <p:sp>
        <p:nvSpPr>
          <p:cNvPr id="4" name="1 Título"/>
          <p:cNvSpPr>
            <a:spLocks noGrp="1"/>
          </p:cNvSpPr>
          <p:nvPr>
            <p:ph type="title"/>
          </p:nvPr>
        </p:nvSpPr>
        <p:spPr/>
        <p:txBody>
          <a:bodyPr>
            <a:normAutofit/>
          </a:bodyPr>
          <a:lstStyle/>
          <a:p>
            <a:r>
              <a:rPr lang="es-EC" sz="2800" b="1" dirty="0"/>
              <a:t>PRUEBAS DEL EQUIPO</a:t>
            </a:r>
            <a:endParaRPr lang="es-ES" sz="2800" dirty="0"/>
          </a:p>
        </p:txBody>
      </p:sp>
      <p:graphicFrame>
        <p:nvGraphicFramePr>
          <p:cNvPr id="5" name="4 Tabla"/>
          <p:cNvGraphicFramePr>
            <a:graphicFrameLocks noGrp="1"/>
          </p:cNvGraphicFramePr>
          <p:nvPr>
            <p:extLst>
              <p:ext uri="{D42A27DB-BD31-4B8C-83A1-F6EECF244321}">
                <p14:modId xmlns="" xmlns:p14="http://schemas.microsoft.com/office/powerpoint/2010/main" val="925702205"/>
              </p:ext>
            </p:extLst>
          </p:nvPr>
        </p:nvGraphicFramePr>
        <p:xfrm>
          <a:off x="899592" y="2492896"/>
          <a:ext cx="3462655" cy="1828800"/>
        </p:xfrm>
        <a:graphic>
          <a:graphicData uri="http://schemas.openxmlformats.org/drawingml/2006/table">
            <a:tbl>
              <a:tblPr firstRow="1" firstCol="1" bandRow="1">
                <a:tableStyleId>{5C22544A-7EE6-4342-B048-85BDC9FD1C3A}</a:tableStyleId>
              </a:tblPr>
              <a:tblGrid>
                <a:gridCol w="1519555"/>
                <a:gridCol w="490855"/>
                <a:gridCol w="474345"/>
                <a:gridCol w="474345"/>
                <a:gridCol w="503555"/>
              </a:tblGrid>
              <a:tr h="0">
                <a:tc>
                  <a:txBody>
                    <a:bodyPr/>
                    <a:lstStyle/>
                    <a:p>
                      <a:pPr algn="ctr">
                        <a:spcAft>
                          <a:spcPts val="0"/>
                        </a:spcAft>
                      </a:pPr>
                      <a:r>
                        <a:rPr lang="es-EC" sz="1200" dirty="0">
                          <a:effectLst/>
                        </a:rPr>
                        <a:t>RPM POTENCIÓMETRO</a:t>
                      </a:r>
                      <a:endParaRPr lang="es-ES" sz="1200" b="1" dirty="0">
                        <a:solidFill>
                          <a:srgbClr val="000000"/>
                        </a:solidFill>
                        <a:effectLst/>
                        <a:latin typeface="Arial"/>
                        <a:ea typeface="Times New Roman"/>
                        <a:cs typeface="Times New Roman"/>
                      </a:endParaRPr>
                    </a:p>
                  </a:txBody>
                  <a:tcPr marL="68580" marR="68580" marT="0" marB="0" anchor="ctr"/>
                </a:tc>
                <a:tc gridSpan="3">
                  <a:txBody>
                    <a:bodyPr/>
                    <a:lstStyle/>
                    <a:p>
                      <a:pPr algn="ctr">
                        <a:spcAft>
                          <a:spcPts val="0"/>
                        </a:spcAft>
                      </a:pPr>
                      <a:r>
                        <a:rPr lang="es-EC" sz="1200" dirty="0">
                          <a:effectLst/>
                        </a:rPr>
                        <a:t>VÁLVULA 4/3</a:t>
                      </a:r>
                      <a:endParaRPr lang="es-ES" sz="1200" b="1" dirty="0">
                        <a:solidFill>
                          <a:srgbClr val="000000"/>
                        </a:solidFill>
                        <a:effectLst/>
                        <a:latin typeface="Arial"/>
                        <a:ea typeface="Times New Roman"/>
                        <a:cs typeface="Times New Roman"/>
                      </a:endParaRPr>
                    </a:p>
                  </a:txBody>
                  <a:tcPr marL="68580" marR="68580" marT="0" marB="0"/>
                </a:tc>
                <a:tc hMerge="1">
                  <a:txBody>
                    <a:bodyPr/>
                    <a:lstStyle/>
                    <a:p>
                      <a:endParaRPr lang="es-ES"/>
                    </a:p>
                  </a:txBody>
                  <a:tcPr/>
                </a:tc>
                <a:tc hMerge="1">
                  <a:txBody>
                    <a:bodyPr/>
                    <a:lstStyle/>
                    <a:p>
                      <a:endParaRPr lang="es-ES"/>
                    </a:p>
                  </a:txBody>
                  <a:tcPr/>
                </a:tc>
                <a:tc>
                  <a:txBody>
                    <a:bodyPr/>
                    <a:lstStyle/>
                    <a:p>
                      <a:pPr algn="ctr">
                        <a:spcAft>
                          <a:spcPts val="0"/>
                        </a:spcAft>
                      </a:pPr>
                      <a:r>
                        <a:rPr lang="es-EC" sz="1200">
                          <a:effectLst/>
                        </a:rPr>
                        <a:t>RPM PLC</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spcAft>
                          <a:spcPts val="0"/>
                        </a:spcAft>
                      </a:pPr>
                      <a:r>
                        <a:rPr lang="es-EC" sz="1200">
                          <a:effectLst/>
                        </a:rPr>
                        <a:t> </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A</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T</a:t>
                      </a:r>
                      <a:endParaRPr lang="es-ES" sz="1200" b="1">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1200">
                          <a:effectLst/>
                        </a:rPr>
                        <a:t>B</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 </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spcAft>
                          <a:spcPts val="0"/>
                        </a:spcAft>
                      </a:pPr>
                      <a:r>
                        <a:rPr lang="es-EC" sz="1200">
                          <a:effectLst/>
                        </a:rPr>
                        <a:t>785</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on</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off</a:t>
                      </a:r>
                      <a:endParaRPr lang="es-ES" sz="1200" b="1">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1200" dirty="0">
                          <a:effectLst/>
                        </a:rPr>
                        <a:t>off</a:t>
                      </a:r>
                      <a:endParaRPr lang="es-ES" sz="1200" b="1" dirty="0">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780</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spcAft>
                          <a:spcPts val="0"/>
                        </a:spcAft>
                      </a:pPr>
                      <a:r>
                        <a:rPr lang="es-EC" sz="1200">
                          <a:effectLst/>
                        </a:rPr>
                        <a:t>823</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on</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off</a:t>
                      </a:r>
                      <a:endParaRPr lang="es-ES" sz="1200" b="1">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1200">
                          <a:effectLst/>
                        </a:rPr>
                        <a:t>off</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820</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spcAft>
                          <a:spcPts val="0"/>
                        </a:spcAft>
                      </a:pPr>
                      <a:r>
                        <a:rPr lang="es-EC" sz="1200">
                          <a:effectLst/>
                        </a:rPr>
                        <a:t>861</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on</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off</a:t>
                      </a:r>
                      <a:endParaRPr lang="es-ES" sz="1200" b="1">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1200">
                          <a:effectLst/>
                        </a:rPr>
                        <a:t>off</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860</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spcAft>
                          <a:spcPts val="0"/>
                        </a:spcAft>
                      </a:pPr>
                      <a:r>
                        <a:rPr lang="es-EC" sz="1200">
                          <a:effectLst/>
                        </a:rPr>
                        <a:t>901</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off</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on</a:t>
                      </a:r>
                      <a:endParaRPr lang="es-ES" sz="1200" b="1">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1200">
                          <a:effectLst/>
                        </a:rPr>
                        <a:t>off</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900</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spcAft>
                          <a:spcPts val="0"/>
                        </a:spcAft>
                      </a:pPr>
                      <a:r>
                        <a:rPr lang="es-EC" sz="1200">
                          <a:effectLst/>
                        </a:rPr>
                        <a:t>942</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off</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off</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on</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942</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spcAft>
                          <a:spcPts val="0"/>
                        </a:spcAft>
                      </a:pPr>
                      <a:r>
                        <a:rPr lang="es-EC" sz="1200">
                          <a:effectLst/>
                        </a:rPr>
                        <a:t>983</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off</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off</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on</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980</a:t>
                      </a:r>
                      <a:endParaRPr lang="es-ES" sz="1200" b="1">
                        <a:solidFill>
                          <a:srgbClr val="000000"/>
                        </a:solidFill>
                        <a:effectLst/>
                        <a:latin typeface="Arial"/>
                        <a:ea typeface="Times New Roman"/>
                        <a:cs typeface="Times New Roman"/>
                      </a:endParaRPr>
                    </a:p>
                  </a:txBody>
                  <a:tcPr marL="68580" marR="68580" marT="0" marB="0" anchor="ctr"/>
                </a:tc>
              </a:tr>
              <a:tr h="0">
                <a:tc>
                  <a:txBody>
                    <a:bodyPr/>
                    <a:lstStyle/>
                    <a:p>
                      <a:pPr algn="ctr">
                        <a:spcAft>
                          <a:spcPts val="0"/>
                        </a:spcAft>
                      </a:pPr>
                      <a:r>
                        <a:rPr lang="es-EC" sz="1200">
                          <a:effectLst/>
                        </a:rPr>
                        <a:t>1025</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off</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off</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a:effectLst/>
                        </a:rPr>
                        <a:t>on</a:t>
                      </a:r>
                      <a:endParaRPr lang="es-ES" sz="1200" b="1">
                        <a:solidFill>
                          <a:srgbClr val="000000"/>
                        </a:solidFill>
                        <a:effectLst/>
                        <a:latin typeface="Arial"/>
                        <a:ea typeface="Times New Roman"/>
                        <a:cs typeface="Times New Roman"/>
                      </a:endParaRPr>
                    </a:p>
                  </a:txBody>
                  <a:tcPr marL="68580" marR="68580" marT="0" marB="0" anchor="ctr"/>
                </a:tc>
                <a:tc>
                  <a:txBody>
                    <a:bodyPr/>
                    <a:lstStyle/>
                    <a:p>
                      <a:pPr algn="ctr">
                        <a:spcAft>
                          <a:spcPts val="0"/>
                        </a:spcAft>
                      </a:pPr>
                      <a:r>
                        <a:rPr lang="es-EC" sz="1200" dirty="0">
                          <a:effectLst/>
                        </a:rPr>
                        <a:t>1020</a:t>
                      </a:r>
                      <a:endParaRPr lang="es-ES" sz="1200" b="1" dirty="0">
                        <a:solidFill>
                          <a:srgbClr val="000000"/>
                        </a:solidFill>
                        <a:effectLst/>
                        <a:latin typeface="Arial"/>
                        <a:ea typeface="Times New Roman"/>
                        <a:cs typeface="Times New Roman"/>
                      </a:endParaRPr>
                    </a:p>
                  </a:txBody>
                  <a:tcPr marL="68580" marR="68580" marT="0" marB="0" anchor="ctr"/>
                </a:tc>
              </a:tr>
            </a:tbl>
          </a:graphicData>
        </a:graphic>
      </p:graphicFrame>
      <p:graphicFrame>
        <p:nvGraphicFramePr>
          <p:cNvPr id="6" name="5 Gráfico"/>
          <p:cNvGraphicFramePr/>
          <p:nvPr>
            <p:extLst>
              <p:ext uri="{D42A27DB-BD31-4B8C-83A1-F6EECF244321}">
                <p14:modId xmlns="" xmlns:p14="http://schemas.microsoft.com/office/powerpoint/2010/main" val="4184872401"/>
              </p:ext>
            </p:extLst>
          </p:nvPr>
        </p:nvGraphicFramePr>
        <p:xfrm>
          <a:off x="4427984" y="2924944"/>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5360030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7500" lnSpcReduction="20000"/>
          </a:bodyPr>
          <a:lstStyle/>
          <a:p>
            <a:r>
              <a:rPr lang="es-EC" b="1" dirty="0"/>
              <a:t>Análisis de resultado</a:t>
            </a:r>
            <a:endParaRPr lang="es-ES" b="1" dirty="0"/>
          </a:p>
          <a:p>
            <a:pPr lvl="1" algn="just"/>
            <a:r>
              <a:rPr lang="es-EC" dirty="0" smtClean="0"/>
              <a:t>Existe </a:t>
            </a:r>
            <a:r>
              <a:rPr lang="es-EC" dirty="0"/>
              <a:t>un error de 2.17% se concluye que la velocidad de </a:t>
            </a:r>
            <a:r>
              <a:rPr lang="es-EC" dirty="0" smtClean="0"/>
              <a:t>giro </a:t>
            </a:r>
            <a:r>
              <a:rPr lang="es-EC" dirty="0"/>
              <a:t>está funcionando de manera correcta y el funcionamiento de la solenoide es el deseado. </a:t>
            </a:r>
            <a:endParaRPr lang="es-EC" dirty="0" smtClean="0"/>
          </a:p>
          <a:p>
            <a:pPr marL="457200" lvl="1" indent="0" algn="just">
              <a:buNone/>
            </a:pPr>
            <a:endParaRPr lang="es-ES" b="1" dirty="0"/>
          </a:p>
          <a:p>
            <a:pPr lvl="1" algn="just"/>
            <a:r>
              <a:rPr lang="es-EC" dirty="0" smtClean="0"/>
              <a:t>Se observa al </a:t>
            </a:r>
            <a:r>
              <a:rPr lang="es-EC" dirty="0"/>
              <a:t>realizar las pruebas la válvula que genera el movimiento del pistón trabaja de manera correcta, esto significa que al momento de estar en 900 ± 10 rpm la válvula de tres posiciones se mantiene en el centro debido a que la frecuencia </a:t>
            </a:r>
            <a:r>
              <a:rPr lang="es-EC" dirty="0" smtClean="0"/>
              <a:t>es </a:t>
            </a:r>
            <a:r>
              <a:rPr lang="es-EC" dirty="0"/>
              <a:t>de 60 Hz o 900 rpm, si la velocidad varía en cualquier rango superior o inferior se activa el lado correspondiente de la válvula como se observa en la tabla 5.8, al activarse la válvula en el lado deseado nos genera el movimiento para abrir o cerrar correspondientemente los álabes de la turbina y regular el caudal de entrada.</a:t>
            </a:r>
            <a:endParaRPr lang="es-ES" b="1" dirty="0"/>
          </a:p>
          <a:p>
            <a:endParaRPr lang="es-ES" dirty="0"/>
          </a:p>
        </p:txBody>
      </p:sp>
      <p:sp>
        <p:nvSpPr>
          <p:cNvPr id="4" name="1 Título"/>
          <p:cNvSpPr>
            <a:spLocks noGrp="1"/>
          </p:cNvSpPr>
          <p:nvPr>
            <p:ph type="title"/>
          </p:nvPr>
        </p:nvSpPr>
        <p:spPr/>
        <p:txBody>
          <a:bodyPr>
            <a:normAutofit/>
          </a:bodyPr>
          <a:lstStyle/>
          <a:p>
            <a:r>
              <a:rPr lang="es-EC" sz="2800" b="1" dirty="0"/>
              <a:t>PRUEBAS DEL EQUIPO</a:t>
            </a:r>
            <a:endParaRPr lang="es-ES" sz="2800" dirty="0"/>
          </a:p>
        </p:txBody>
      </p:sp>
    </p:spTree>
    <p:extLst>
      <p:ext uri="{BB962C8B-B14F-4D97-AF65-F5344CB8AC3E}">
        <p14:creationId xmlns="" xmlns:p14="http://schemas.microsoft.com/office/powerpoint/2010/main" val="230647473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2800" b="1" dirty="0"/>
              <a:t>PLAN DE OPERACIÓN MANTENIMIENTO Y PRUEBAS</a:t>
            </a:r>
            <a:endParaRPr lang="es-ES" sz="2800" dirty="0"/>
          </a:p>
        </p:txBody>
      </p:sp>
      <p:sp>
        <p:nvSpPr>
          <p:cNvPr id="3" name="2 Marcador de contenido"/>
          <p:cNvSpPr>
            <a:spLocks noGrp="1"/>
          </p:cNvSpPr>
          <p:nvPr>
            <p:ph idx="1"/>
          </p:nvPr>
        </p:nvSpPr>
        <p:spPr/>
        <p:txBody>
          <a:bodyPr>
            <a:normAutofit/>
          </a:bodyPr>
          <a:lstStyle/>
          <a:p>
            <a:r>
              <a:rPr lang="es-EC" sz="2400" b="1" dirty="0" smtClean="0"/>
              <a:t>DIAGNOSTICA DE FALLA</a:t>
            </a:r>
            <a:endParaRPr lang="es-ES" sz="2400" dirty="0"/>
          </a:p>
        </p:txBody>
      </p:sp>
      <p:graphicFrame>
        <p:nvGraphicFramePr>
          <p:cNvPr id="4" name="3 Tabla"/>
          <p:cNvGraphicFramePr>
            <a:graphicFrameLocks noGrp="1"/>
          </p:cNvGraphicFramePr>
          <p:nvPr>
            <p:extLst>
              <p:ext uri="{D42A27DB-BD31-4B8C-83A1-F6EECF244321}">
                <p14:modId xmlns="" xmlns:p14="http://schemas.microsoft.com/office/powerpoint/2010/main" val="2938015788"/>
              </p:ext>
            </p:extLst>
          </p:nvPr>
        </p:nvGraphicFramePr>
        <p:xfrm>
          <a:off x="1043608" y="2132856"/>
          <a:ext cx="7272807" cy="3811880"/>
        </p:xfrm>
        <a:graphic>
          <a:graphicData uri="http://schemas.openxmlformats.org/drawingml/2006/table">
            <a:tbl>
              <a:tblPr firstRow="1" firstCol="1" bandRow="1">
                <a:tableStyleId>{5C22544A-7EE6-4342-B048-85BDC9FD1C3A}</a:tableStyleId>
              </a:tblPr>
              <a:tblGrid>
                <a:gridCol w="2462319"/>
                <a:gridCol w="2282943"/>
                <a:gridCol w="2527545"/>
              </a:tblGrid>
              <a:tr h="1800200">
                <a:tc>
                  <a:txBody>
                    <a:bodyPr/>
                    <a:lstStyle/>
                    <a:p>
                      <a:pPr>
                        <a:spcAft>
                          <a:spcPts val="0"/>
                        </a:spcAft>
                      </a:pPr>
                      <a:r>
                        <a:rPr lang="es-EC" sz="1200" dirty="0">
                          <a:effectLst/>
                        </a:rPr>
                        <a:t>La turbina arranca pero no incrementa su velocidad</a:t>
                      </a:r>
                      <a:endParaRPr lang="es-ES" sz="1200" b="1" dirty="0">
                        <a:solidFill>
                          <a:srgbClr val="000000"/>
                        </a:solidFill>
                        <a:effectLst/>
                        <a:latin typeface="Arial"/>
                        <a:ea typeface="Times New Roman"/>
                        <a:cs typeface="Times New Roman"/>
                      </a:endParaRPr>
                    </a:p>
                  </a:txBody>
                  <a:tcPr marL="54750" marR="54750" marT="0" marB="0" anchor="ctr"/>
                </a:tc>
                <a:tc>
                  <a:txBody>
                    <a:bodyPr/>
                    <a:lstStyle/>
                    <a:p>
                      <a:pPr>
                        <a:spcAft>
                          <a:spcPts val="0"/>
                        </a:spcAft>
                      </a:pPr>
                      <a:r>
                        <a:rPr lang="es-EC" sz="1200" dirty="0">
                          <a:effectLst/>
                        </a:rPr>
                        <a:t> </a:t>
                      </a:r>
                      <a:r>
                        <a:rPr lang="es-EC" sz="1200" dirty="0" smtClean="0">
                          <a:effectLst/>
                        </a:rPr>
                        <a:t>-</a:t>
                      </a:r>
                      <a:r>
                        <a:rPr lang="es-EC" sz="1200" dirty="0">
                          <a:effectLst/>
                        </a:rPr>
                        <a:t>El sensor de pulsos se encuentra dañado y no está midiendo la velocidad real de rotación del rodete</a:t>
                      </a:r>
                      <a:endParaRPr lang="es-ES" sz="1200" dirty="0">
                        <a:effectLst/>
                      </a:endParaRPr>
                    </a:p>
                    <a:p>
                      <a:pPr>
                        <a:spcAft>
                          <a:spcPts val="0"/>
                        </a:spcAft>
                      </a:pPr>
                      <a:r>
                        <a:rPr lang="es-EC" sz="1200" dirty="0">
                          <a:effectLst/>
                        </a:rPr>
                        <a:t> </a:t>
                      </a:r>
                      <a:endParaRPr lang="es-ES" sz="1200" dirty="0">
                        <a:effectLst/>
                      </a:endParaRPr>
                    </a:p>
                    <a:p>
                      <a:pPr>
                        <a:spcAft>
                          <a:spcPts val="0"/>
                        </a:spcAft>
                      </a:pPr>
                      <a:r>
                        <a:rPr lang="es-EC" sz="1200" dirty="0">
                          <a:effectLst/>
                        </a:rPr>
                        <a:t>-Insuficiente agua en la cámara de carga y cae la altura de presión.</a:t>
                      </a:r>
                      <a:endParaRPr lang="es-ES" sz="1200" dirty="0">
                        <a:effectLst/>
                      </a:endParaRPr>
                    </a:p>
                    <a:p>
                      <a:pPr>
                        <a:spcAft>
                          <a:spcPts val="0"/>
                        </a:spcAft>
                      </a:pPr>
                      <a:r>
                        <a:rPr lang="es-EC" sz="1200" dirty="0">
                          <a:effectLst/>
                        </a:rPr>
                        <a:t> </a:t>
                      </a:r>
                      <a:endParaRPr lang="es-ES" sz="1200" dirty="0">
                        <a:effectLst/>
                      </a:endParaRPr>
                    </a:p>
                    <a:p>
                      <a:pPr>
                        <a:spcAft>
                          <a:spcPts val="0"/>
                        </a:spcAft>
                      </a:pPr>
                      <a:r>
                        <a:rPr lang="es-EC" sz="1200" dirty="0">
                          <a:effectLst/>
                        </a:rPr>
                        <a:t>-Falla del sistema de control</a:t>
                      </a:r>
                      <a:r>
                        <a:rPr lang="es-EC" sz="1200" dirty="0" smtClean="0">
                          <a:effectLst/>
                        </a:rPr>
                        <a:t>.</a:t>
                      </a:r>
                      <a:endParaRPr lang="es-ES" sz="1200" dirty="0">
                        <a:effectLst/>
                      </a:endParaRPr>
                    </a:p>
                  </a:txBody>
                  <a:tcPr marL="54750" marR="54750" marT="0" marB="0" anchor="ctr"/>
                </a:tc>
                <a:tc>
                  <a:txBody>
                    <a:bodyPr/>
                    <a:lstStyle/>
                    <a:p>
                      <a:pPr>
                        <a:spcAft>
                          <a:spcPts val="0"/>
                        </a:spcAft>
                      </a:pPr>
                      <a:r>
                        <a:rPr lang="es-EC" sz="1200" dirty="0">
                          <a:effectLst/>
                        </a:rPr>
                        <a:t>-Revisar la alimentación de la cámara de agua.</a:t>
                      </a:r>
                      <a:endParaRPr lang="es-ES" sz="1200" dirty="0">
                        <a:effectLst/>
                      </a:endParaRPr>
                    </a:p>
                    <a:p>
                      <a:pPr>
                        <a:spcAft>
                          <a:spcPts val="0"/>
                        </a:spcAft>
                      </a:pPr>
                      <a:r>
                        <a:rPr lang="es-EC" sz="1200" dirty="0">
                          <a:effectLst/>
                        </a:rPr>
                        <a:t> </a:t>
                      </a:r>
                      <a:endParaRPr lang="es-ES" sz="1200" dirty="0">
                        <a:effectLst/>
                      </a:endParaRPr>
                    </a:p>
                    <a:p>
                      <a:pPr>
                        <a:spcAft>
                          <a:spcPts val="0"/>
                        </a:spcAft>
                      </a:pPr>
                      <a:r>
                        <a:rPr lang="es-EC" sz="1200" dirty="0">
                          <a:effectLst/>
                        </a:rPr>
                        <a:t>-Realizar pruebas de funcionamiento al sensor de pulsos, si está fallando cambiarlo.</a:t>
                      </a:r>
                      <a:endParaRPr lang="es-ES" sz="1200" dirty="0">
                        <a:effectLst/>
                      </a:endParaRPr>
                    </a:p>
                    <a:p>
                      <a:pPr>
                        <a:spcAft>
                          <a:spcPts val="0"/>
                        </a:spcAft>
                      </a:pPr>
                      <a:r>
                        <a:rPr lang="es-EC" sz="1200" dirty="0">
                          <a:effectLst/>
                        </a:rPr>
                        <a:t> </a:t>
                      </a:r>
                      <a:endParaRPr lang="es-ES" sz="1200" dirty="0">
                        <a:effectLst/>
                      </a:endParaRPr>
                    </a:p>
                    <a:p>
                      <a:pPr>
                        <a:spcAft>
                          <a:spcPts val="0"/>
                        </a:spcAft>
                      </a:pPr>
                      <a:r>
                        <a:rPr lang="es-EC" sz="1200" dirty="0">
                          <a:effectLst/>
                        </a:rPr>
                        <a:t>-Solicitar la presencia del técnico especialista</a:t>
                      </a:r>
                      <a:r>
                        <a:rPr lang="es-EC" sz="1200" dirty="0" smtClean="0">
                          <a:effectLst/>
                        </a:rPr>
                        <a:t>.</a:t>
                      </a:r>
                      <a:endParaRPr lang="es-ES" sz="1200" dirty="0">
                        <a:effectLst/>
                      </a:endParaRPr>
                    </a:p>
                  </a:txBody>
                  <a:tcPr marL="54750" marR="54750" marT="0" marB="0" anchor="ctr"/>
                </a:tc>
              </a:tr>
              <a:tr h="1944216">
                <a:tc>
                  <a:txBody>
                    <a:bodyPr/>
                    <a:lstStyle/>
                    <a:p>
                      <a:pPr>
                        <a:spcAft>
                          <a:spcPts val="0"/>
                        </a:spcAft>
                      </a:pPr>
                      <a:r>
                        <a:rPr lang="es-EC" sz="1200" dirty="0">
                          <a:effectLst/>
                        </a:rPr>
                        <a:t>La turbina gira en gran velocidad solamente</a:t>
                      </a:r>
                      <a:endParaRPr lang="es-ES" sz="1200" b="1" dirty="0">
                        <a:solidFill>
                          <a:srgbClr val="000000"/>
                        </a:solidFill>
                        <a:effectLst/>
                        <a:latin typeface="Arial"/>
                        <a:ea typeface="Times New Roman"/>
                        <a:cs typeface="Times New Roman"/>
                      </a:endParaRPr>
                    </a:p>
                  </a:txBody>
                  <a:tcPr marL="54750" marR="54750" marT="0" marB="0" anchor="ctr"/>
                </a:tc>
                <a:tc>
                  <a:txBody>
                    <a:bodyPr/>
                    <a:lstStyle/>
                    <a:p>
                      <a:pPr>
                        <a:spcAft>
                          <a:spcPts val="0"/>
                        </a:spcAft>
                      </a:pPr>
                      <a:r>
                        <a:rPr lang="es-EC" sz="1200" dirty="0">
                          <a:effectLst/>
                        </a:rPr>
                        <a:t>-El </a:t>
                      </a:r>
                      <a:r>
                        <a:rPr lang="es-EC" sz="1200" dirty="0" err="1">
                          <a:effectLst/>
                        </a:rPr>
                        <a:t>breaker</a:t>
                      </a:r>
                      <a:r>
                        <a:rPr lang="es-EC" sz="1200" dirty="0">
                          <a:effectLst/>
                        </a:rPr>
                        <a:t> está cortocircuitado.</a:t>
                      </a:r>
                      <a:endParaRPr lang="es-ES" sz="1200" dirty="0">
                        <a:effectLst/>
                      </a:endParaRPr>
                    </a:p>
                    <a:p>
                      <a:pPr>
                        <a:spcAft>
                          <a:spcPts val="0"/>
                        </a:spcAft>
                      </a:pPr>
                      <a:r>
                        <a:rPr lang="es-EC" sz="1200" dirty="0">
                          <a:effectLst/>
                        </a:rPr>
                        <a:t> </a:t>
                      </a:r>
                      <a:endParaRPr lang="es-ES" sz="1200" dirty="0">
                        <a:effectLst/>
                      </a:endParaRPr>
                    </a:p>
                    <a:p>
                      <a:pPr>
                        <a:spcAft>
                          <a:spcPts val="0"/>
                        </a:spcAft>
                      </a:pPr>
                      <a:r>
                        <a:rPr lang="es-EC" sz="1200" dirty="0">
                          <a:effectLst/>
                        </a:rPr>
                        <a:t>-Falla en el sistema de control.</a:t>
                      </a:r>
                      <a:endParaRPr lang="es-ES" sz="1200" dirty="0">
                        <a:effectLst/>
                      </a:endParaRPr>
                    </a:p>
                    <a:p>
                      <a:pPr>
                        <a:spcAft>
                          <a:spcPts val="0"/>
                        </a:spcAft>
                      </a:pPr>
                      <a:r>
                        <a:rPr lang="es-EC" sz="1200" dirty="0">
                          <a:effectLst/>
                        </a:rPr>
                        <a:t> </a:t>
                      </a:r>
                      <a:endParaRPr lang="es-ES" sz="1200" b="1" dirty="0">
                        <a:solidFill>
                          <a:srgbClr val="000000"/>
                        </a:solidFill>
                        <a:effectLst/>
                        <a:latin typeface="Arial"/>
                        <a:ea typeface="Times New Roman"/>
                        <a:cs typeface="Times New Roman"/>
                      </a:endParaRPr>
                    </a:p>
                  </a:txBody>
                  <a:tcPr marL="54750" marR="54750" marT="0" marB="0" anchor="ctr"/>
                </a:tc>
                <a:tc>
                  <a:txBody>
                    <a:bodyPr/>
                    <a:lstStyle/>
                    <a:p>
                      <a:pPr>
                        <a:spcAft>
                          <a:spcPts val="0"/>
                        </a:spcAft>
                      </a:pPr>
                      <a:r>
                        <a:rPr lang="es-EC" sz="1200" dirty="0">
                          <a:effectLst/>
                        </a:rPr>
                        <a:t> </a:t>
                      </a:r>
                      <a:endParaRPr lang="es-ES" sz="1200" dirty="0">
                        <a:effectLst/>
                      </a:endParaRPr>
                    </a:p>
                    <a:p>
                      <a:pPr>
                        <a:spcAft>
                          <a:spcPts val="0"/>
                        </a:spcAft>
                      </a:pPr>
                      <a:r>
                        <a:rPr lang="es-EC" sz="1200" dirty="0">
                          <a:effectLst/>
                        </a:rPr>
                        <a:t> </a:t>
                      </a:r>
                      <a:r>
                        <a:rPr lang="es-EC" sz="1200" dirty="0" smtClean="0">
                          <a:effectLst/>
                        </a:rPr>
                        <a:t>-</a:t>
                      </a:r>
                      <a:r>
                        <a:rPr lang="es-EC" sz="1200" dirty="0">
                          <a:effectLst/>
                        </a:rPr>
                        <a:t>Cambiar el </a:t>
                      </a:r>
                      <a:r>
                        <a:rPr lang="es-EC" sz="1200" dirty="0" err="1">
                          <a:effectLst/>
                        </a:rPr>
                        <a:t>breaker</a:t>
                      </a:r>
                      <a:r>
                        <a:rPr lang="es-EC" sz="1200" dirty="0">
                          <a:effectLst/>
                        </a:rPr>
                        <a:t>.</a:t>
                      </a:r>
                      <a:endParaRPr lang="es-ES" sz="1200" dirty="0">
                        <a:effectLst/>
                      </a:endParaRPr>
                    </a:p>
                    <a:p>
                      <a:pPr>
                        <a:spcAft>
                          <a:spcPts val="0"/>
                        </a:spcAft>
                      </a:pPr>
                      <a:r>
                        <a:rPr lang="es-EC" sz="1200" dirty="0">
                          <a:effectLst/>
                        </a:rPr>
                        <a:t> </a:t>
                      </a:r>
                      <a:endParaRPr lang="es-ES" sz="1200" dirty="0">
                        <a:effectLst/>
                      </a:endParaRPr>
                    </a:p>
                    <a:p>
                      <a:pPr>
                        <a:spcAft>
                          <a:spcPts val="0"/>
                        </a:spcAft>
                      </a:pPr>
                      <a:r>
                        <a:rPr lang="es-EC" sz="1200" dirty="0">
                          <a:effectLst/>
                        </a:rPr>
                        <a:t>-Realizar pruebas de funcionamiento al sensor de pulsos, si está fallando cambiarlo.</a:t>
                      </a:r>
                      <a:endParaRPr lang="es-ES" sz="1200" dirty="0">
                        <a:effectLst/>
                      </a:endParaRPr>
                    </a:p>
                    <a:p>
                      <a:pPr>
                        <a:spcAft>
                          <a:spcPts val="0"/>
                        </a:spcAft>
                      </a:pPr>
                      <a:r>
                        <a:rPr lang="es-EC" sz="1200" dirty="0">
                          <a:effectLst/>
                        </a:rPr>
                        <a:t> </a:t>
                      </a:r>
                      <a:endParaRPr lang="es-ES" sz="1200" dirty="0">
                        <a:effectLst/>
                      </a:endParaRPr>
                    </a:p>
                    <a:p>
                      <a:pPr>
                        <a:spcAft>
                          <a:spcPts val="0"/>
                        </a:spcAft>
                      </a:pPr>
                      <a:r>
                        <a:rPr lang="es-EC" sz="1200" dirty="0">
                          <a:effectLst/>
                        </a:rPr>
                        <a:t>-Revisar programación del sistema de control.</a:t>
                      </a:r>
                      <a:endParaRPr lang="es-ES" sz="1200" dirty="0">
                        <a:effectLst/>
                      </a:endParaRPr>
                    </a:p>
                    <a:p>
                      <a:pPr>
                        <a:spcAft>
                          <a:spcPts val="0"/>
                        </a:spcAft>
                      </a:pPr>
                      <a:r>
                        <a:rPr lang="es-EC" sz="1200" dirty="0">
                          <a:effectLst/>
                        </a:rPr>
                        <a:t> </a:t>
                      </a:r>
                      <a:endParaRPr lang="es-ES" sz="1200" dirty="0">
                        <a:effectLst/>
                      </a:endParaRPr>
                    </a:p>
                    <a:p>
                      <a:pPr>
                        <a:spcAft>
                          <a:spcPts val="0"/>
                        </a:spcAft>
                      </a:pPr>
                      <a:r>
                        <a:rPr lang="es-EC" sz="1200" dirty="0">
                          <a:effectLst/>
                        </a:rPr>
                        <a:t> </a:t>
                      </a:r>
                      <a:endParaRPr lang="es-ES" sz="1200" b="1" dirty="0">
                        <a:solidFill>
                          <a:srgbClr val="000000"/>
                        </a:solidFill>
                        <a:effectLst/>
                        <a:latin typeface="Arial"/>
                        <a:ea typeface="Times New Roman"/>
                        <a:cs typeface="Times New Roman"/>
                      </a:endParaRPr>
                    </a:p>
                  </a:txBody>
                  <a:tcPr marL="54750" marR="54750" marT="0" marB="0" anchor="ctr"/>
                </a:tc>
              </a:tr>
            </a:tbl>
          </a:graphicData>
        </a:graphic>
      </p:graphicFrame>
    </p:spTree>
    <p:extLst>
      <p:ext uri="{BB962C8B-B14F-4D97-AF65-F5344CB8AC3E}">
        <p14:creationId xmlns="" xmlns:p14="http://schemas.microsoft.com/office/powerpoint/2010/main" val="14123302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C" b="1" cap="all" dirty="0"/>
              <a:t>CAPITULO </a:t>
            </a:r>
            <a:r>
              <a:rPr lang="es-EC" b="1" cap="all" dirty="0" smtClean="0"/>
              <a:t>6</a:t>
            </a:r>
            <a:endParaRPr lang="es-ES" dirty="0"/>
          </a:p>
        </p:txBody>
      </p:sp>
      <p:sp>
        <p:nvSpPr>
          <p:cNvPr id="5" name="4 Subtítulo"/>
          <p:cNvSpPr>
            <a:spLocks noGrp="1"/>
          </p:cNvSpPr>
          <p:nvPr>
            <p:ph type="subTitle" idx="1"/>
          </p:nvPr>
        </p:nvSpPr>
        <p:spPr/>
        <p:txBody>
          <a:bodyPr/>
          <a:lstStyle/>
          <a:p>
            <a:r>
              <a:rPr lang="es-EC" b="1" cap="all" dirty="0" smtClean="0">
                <a:solidFill>
                  <a:schemeClr val="tx1"/>
                </a:solidFill>
              </a:rPr>
              <a:t>evaluación </a:t>
            </a:r>
            <a:r>
              <a:rPr lang="es-EC" b="1" cap="all" dirty="0">
                <a:solidFill>
                  <a:schemeClr val="tx1"/>
                </a:solidFill>
              </a:rPr>
              <a:t>ECONÓMICA Y FINANCIERA</a:t>
            </a:r>
            <a:endParaRPr lang="es-ES" b="1" cap="all" dirty="0">
              <a:solidFill>
                <a:schemeClr val="tx1"/>
              </a:solidFill>
            </a:endParaRPr>
          </a:p>
          <a:p>
            <a:endParaRPr lang="es-ES" dirty="0"/>
          </a:p>
        </p:txBody>
      </p:sp>
    </p:spTree>
    <p:extLst>
      <p:ext uri="{BB962C8B-B14F-4D97-AF65-F5344CB8AC3E}">
        <p14:creationId xmlns="" xmlns:p14="http://schemas.microsoft.com/office/powerpoint/2010/main" val="358415510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a:t>EVALUACIÓN ECONÓMICA.</a:t>
            </a:r>
            <a:endParaRPr lang="es-ES" sz="2800" dirty="0"/>
          </a:p>
        </p:txBody>
      </p:sp>
      <p:sp>
        <p:nvSpPr>
          <p:cNvPr id="3" name="2 Marcador de contenido"/>
          <p:cNvSpPr>
            <a:spLocks noGrp="1"/>
          </p:cNvSpPr>
          <p:nvPr>
            <p:ph idx="1"/>
          </p:nvPr>
        </p:nvSpPr>
        <p:spPr/>
        <p:txBody>
          <a:bodyPr/>
          <a:lstStyle/>
          <a:p>
            <a:r>
              <a:rPr lang="es-EC" sz="2800" b="1" dirty="0"/>
              <a:t>Costos</a:t>
            </a:r>
            <a:r>
              <a:rPr lang="es-EC" b="1" dirty="0"/>
              <a:t> </a:t>
            </a:r>
            <a:r>
              <a:rPr lang="es-EC" sz="2800" b="1" dirty="0"/>
              <a:t>Directos</a:t>
            </a:r>
            <a:endParaRPr lang="es-ES" b="1" dirty="0"/>
          </a:p>
          <a:p>
            <a:endParaRPr lang="es-ES" dirty="0"/>
          </a:p>
        </p:txBody>
      </p:sp>
      <p:graphicFrame>
        <p:nvGraphicFramePr>
          <p:cNvPr id="4" name="3 Tabla"/>
          <p:cNvGraphicFramePr>
            <a:graphicFrameLocks noGrp="1"/>
          </p:cNvGraphicFramePr>
          <p:nvPr/>
        </p:nvGraphicFramePr>
        <p:xfrm>
          <a:off x="2800350" y="2628741"/>
          <a:ext cx="3543300" cy="2468880"/>
        </p:xfrm>
        <a:graphic>
          <a:graphicData uri="http://schemas.openxmlformats.org/drawingml/2006/table">
            <a:tbl>
              <a:tblPr firstRow="1" firstCol="1" bandRow="1">
                <a:tableStyleId>{5C22544A-7EE6-4342-B048-85BDC9FD1C3A}</a:tableStyleId>
              </a:tblPr>
              <a:tblGrid>
                <a:gridCol w="762000"/>
                <a:gridCol w="2019300"/>
                <a:gridCol w="762000"/>
              </a:tblGrid>
              <a:tr h="190500">
                <a:tc>
                  <a:txBody>
                    <a:bodyPr/>
                    <a:lstStyle/>
                    <a:p>
                      <a:pPr algn="ctr">
                        <a:lnSpc>
                          <a:spcPct val="150000"/>
                        </a:lnSpc>
                        <a:spcAft>
                          <a:spcPts val="0"/>
                        </a:spcAft>
                      </a:pPr>
                      <a:r>
                        <a:rPr lang="es-EC" sz="1200">
                          <a:effectLst/>
                        </a:rPr>
                        <a:t>ITEM</a:t>
                      </a:r>
                      <a:endParaRPr lang="es-ES" sz="1200" b="1">
                        <a:solidFill>
                          <a:srgbClr val="000000"/>
                        </a:solidFill>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DESCRIPCIÓN</a:t>
                      </a:r>
                      <a:endParaRPr lang="es-ES" sz="1200" b="1">
                        <a:solidFill>
                          <a:srgbClr val="000000"/>
                        </a:solidFill>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COSTO</a:t>
                      </a:r>
                      <a:endParaRPr lang="es-ES" sz="1200" b="1">
                        <a:solidFill>
                          <a:srgbClr val="000000"/>
                        </a:solidFill>
                        <a:effectLst/>
                        <a:latin typeface="Arial"/>
                        <a:ea typeface="Times New Roman"/>
                        <a:cs typeface="Times New Roman"/>
                      </a:endParaRPr>
                    </a:p>
                  </a:txBody>
                  <a:tcPr marL="44450" marR="44450" marT="0" marB="0" anchor="b"/>
                </a:tc>
              </a:tr>
              <a:tr h="200025">
                <a:tc>
                  <a:txBody>
                    <a:bodyPr/>
                    <a:lstStyle/>
                    <a:p>
                      <a:pPr algn="ctr">
                        <a:lnSpc>
                          <a:spcPct val="150000"/>
                        </a:lnSpc>
                        <a:spcAft>
                          <a:spcPts val="0"/>
                        </a:spcAft>
                      </a:pPr>
                      <a:r>
                        <a:rPr lang="es-EC" sz="1200">
                          <a:effectLst/>
                        </a:rPr>
                        <a:t> </a:t>
                      </a:r>
                      <a:endParaRPr lang="es-ES" sz="1200" b="1">
                        <a:solidFill>
                          <a:srgbClr val="000000"/>
                        </a:solidFill>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 </a:t>
                      </a:r>
                      <a:endParaRPr lang="es-ES" sz="1200" b="1">
                        <a:solidFill>
                          <a:srgbClr val="000000"/>
                        </a:solidFill>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C" sz="1200">
                          <a:effectLst/>
                        </a:rPr>
                        <a:t>(USD)</a:t>
                      </a:r>
                      <a:endParaRPr lang="es-ES" sz="1200" b="1">
                        <a:solidFill>
                          <a:srgbClr val="000000"/>
                        </a:solidFill>
                        <a:effectLst/>
                        <a:latin typeface="Arial"/>
                        <a:ea typeface="Times New Roman"/>
                        <a:cs typeface="Times New Roman"/>
                      </a:endParaRPr>
                    </a:p>
                  </a:txBody>
                  <a:tcPr marL="44450" marR="44450" marT="0" marB="0" anchor="b"/>
                </a:tc>
              </a:tr>
              <a:tr h="190500">
                <a:tc>
                  <a:txBody>
                    <a:bodyPr/>
                    <a:lstStyle/>
                    <a:p>
                      <a:pPr algn="ctr">
                        <a:lnSpc>
                          <a:spcPct val="150000"/>
                        </a:lnSpc>
                        <a:spcAft>
                          <a:spcPts val="0"/>
                        </a:spcAft>
                      </a:pPr>
                      <a:r>
                        <a:rPr lang="es-EC" sz="1200">
                          <a:effectLst/>
                        </a:rPr>
                        <a:t>1</a:t>
                      </a:r>
                      <a:endParaRPr lang="es-ES" sz="1200" b="1">
                        <a:solidFill>
                          <a:srgbClr val="000000"/>
                        </a:solidFill>
                        <a:effectLst/>
                        <a:latin typeface="Arial"/>
                        <a:ea typeface="Times New Roman"/>
                        <a:cs typeface="Times New Roman"/>
                      </a:endParaRPr>
                    </a:p>
                  </a:txBody>
                  <a:tcPr marL="44450" marR="44450" marT="0" marB="0" anchor="b"/>
                </a:tc>
                <a:tc>
                  <a:txBody>
                    <a:bodyPr/>
                    <a:lstStyle/>
                    <a:p>
                      <a:pPr>
                        <a:lnSpc>
                          <a:spcPct val="150000"/>
                        </a:lnSpc>
                        <a:spcAft>
                          <a:spcPts val="0"/>
                        </a:spcAft>
                      </a:pPr>
                      <a:r>
                        <a:rPr lang="es-EC" sz="1200">
                          <a:effectLst/>
                        </a:rPr>
                        <a:t>Materia prima</a:t>
                      </a:r>
                      <a:endParaRPr lang="es-ES" sz="1200" b="1">
                        <a:solidFill>
                          <a:srgbClr val="000000"/>
                        </a:solidFill>
                        <a:effectLst/>
                        <a:latin typeface="Arial"/>
                        <a:ea typeface="Times New Roman"/>
                        <a:cs typeface="Times New Roman"/>
                      </a:endParaRPr>
                    </a:p>
                  </a:txBody>
                  <a:tcPr marL="44450" marR="44450" marT="0" marB="0" anchor="b"/>
                </a:tc>
                <a:tc>
                  <a:txBody>
                    <a:bodyPr/>
                    <a:lstStyle/>
                    <a:p>
                      <a:pPr>
                        <a:lnSpc>
                          <a:spcPct val="150000"/>
                        </a:lnSpc>
                        <a:spcAft>
                          <a:spcPts val="0"/>
                        </a:spcAft>
                      </a:pPr>
                      <a:r>
                        <a:rPr lang="es-EC" sz="1200">
                          <a:effectLst/>
                        </a:rPr>
                        <a:t>5.857,08 </a:t>
                      </a:r>
                      <a:endParaRPr lang="es-ES" sz="1200" b="1">
                        <a:solidFill>
                          <a:srgbClr val="000000"/>
                        </a:solidFill>
                        <a:effectLst/>
                        <a:latin typeface="Arial"/>
                        <a:ea typeface="Times New Roman"/>
                        <a:cs typeface="Times New Roman"/>
                      </a:endParaRPr>
                    </a:p>
                  </a:txBody>
                  <a:tcPr marL="44450" marR="44450" marT="0" marB="0" anchor="b"/>
                </a:tc>
              </a:tr>
              <a:tr h="190500">
                <a:tc>
                  <a:txBody>
                    <a:bodyPr/>
                    <a:lstStyle/>
                    <a:p>
                      <a:pPr algn="ctr">
                        <a:lnSpc>
                          <a:spcPct val="150000"/>
                        </a:lnSpc>
                        <a:spcAft>
                          <a:spcPts val="0"/>
                        </a:spcAft>
                      </a:pPr>
                      <a:r>
                        <a:rPr lang="es-EC" sz="1200">
                          <a:effectLst/>
                        </a:rPr>
                        <a:t>2</a:t>
                      </a:r>
                      <a:endParaRPr lang="es-ES" sz="1200" b="1">
                        <a:solidFill>
                          <a:srgbClr val="000000"/>
                        </a:solidFill>
                        <a:effectLst/>
                        <a:latin typeface="Arial"/>
                        <a:ea typeface="Times New Roman"/>
                        <a:cs typeface="Times New Roman"/>
                      </a:endParaRPr>
                    </a:p>
                  </a:txBody>
                  <a:tcPr marL="44450" marR="44450" marT="0" marB="0" anchor="b"/>
                </a:tc>
                <a:tc>
                  <a:txBody>
                    <a:bodyPr/>
                    <a:lstStyle/>
                    <a:p>
                      <a:pPr>
                        <a:lnSpc>
                          <a:spcPct val="150000"/>
                        </a:lnSpc>
                        <a:spcAft>
                          <a:spcPts val="0"/>
                        </a:spcAft>
                      </a:pPr>
                      <a:r>
                        <a:rPr lang="es-EC" sz="1200">
                          <a:effectLst/>
                        </a:rPr>
                        <a:t>Componentes Complementarios</a:t>
                      </a:r>
                      <a:endParaRPr lang="es-ES" sz="1200" b="1">
                        <a:solidFill>
                          <a:srgbClr val="000000"/>
                        </a:solidFill>
                        <a:effectLst/>
                        <a:latin typeface="Arial"/>
                        <a:ea typeface="Times New Roman"/>
                        <a:cs typeface="Times New Roman"/>
                      </a:endParaRPr>
                    </a:p>
                  </a:txBody>
                  <a:tcPr marL="44450" marR="44450" marT="0" marB="0" anchor="b"/>
                </a:tc>
                <a:tc>
                  <a:txBody>
                    <a:bodyPr/>
                    <a:lstStyle/>
                    <a:p>
                      <a:pPr>
                        <a:lnSpc>
                          <a:spcPct val="150000"/>
                        </a:lnSpc>
                        <a:spcAft>
                          <a:spcPts val="0"/>
                        </a:spcAft>
                      </a:pPr>
                      <a:r>
                        <a:rPr lang="es-EC" sz="1200">
                          <a:effectLst/>
                        </a:rPr>
                        <a:t>10,25 </a:t>
                      </a:r>
                      <a:endParaRPr lang="es-ES" sz="1200" b="1">
                        <a:solidFill>
                          <a:srgbClr val="000000"/>
                        </a:solidFill>
                        <a:effectLst/>
                        <a:latin typeface="Arial"/>
                        <a:ea typeface="Times New Roman"/>
                        <a:cs typeface="Times New Roman"/>
                      </a:endParaRPr>
                    </a:p>
                  </a:txBody>
                  <a:tcPr marL="44450" marR="44450" marT="0" marB="0" anchor="b"/>
                </a:tc>
              </a:tr>
              <a:tr h="190500">
                <a:tc>
                  <a:txBody>
                    <a:bodyPr/>
                    <a:lstStyle/>
                    <a:p>
                      <a:pPr algn="ctr">
                        <a:lnSpc>
                          <a:spcPct val="150000"/>
                        </a:lnSpc>
                        <a:spcAft>
                          <a:spcPts val="0"/>
                        </a:spcAft>
                      </a:pPr>
                      <a:r>
                        <a:rPr lang="es-EC" sz="1200">
                          <a:effectLst/>
                        </a:rPr>
                        <a:t>3</a:t>
                      </a:r>
                      <a:endParaRPr lang="es-ES" sz="1200" b="1">
                        <a:solidFill>
                          <a:srgbClr val="000000"/>
                        </a:solidFill>
                        <a:effectLst/>
                        <a:latin typeface="Arial"/>
                        <a:ea typeface="Times New Roman"/>
                        <a:cs typeface="Times New Roman"/>
                      </a:endParaRPr>
                    </a:p>
                  </a:txBody>
                  <a:tcPr marL="44450" marR="44450" marT="0" marB="0" anchor="b"/>
                </a:tc>
                <a:tc>
                  <a:txBody>
                    <a:bodyPr/>
                    <a:lstStyle/>
                    <a:p>
                      <a:pPr>
                        <a:lnSpc>
                          <a:spcPct val="150000"/>
                        </a:lnSpc>
                        <a:spcAft>
                          <a:spcPts val="0"/>
                        </a:spcAft>
                      </a:pPr>
                      <a:r>
                        <a:rPr lang="es-EC" sz="1200">
                          <a:effectLst/>
                        </a:rPr>
                        <a:t>Uso de Máquinas y Herramientas</a:t>
                      </a:r>
                      <a:endParaRPr lang="es-ES" sz="1200" b="1">
                        <a:solidFill>
                          <a:srgbClr val="000000"/>
                        </a:solidFill>
                        <a:effectLst/>
                        <a:latin typeface="Arial"/>
                        <a:ea typeface="Times New Roman"/>
                        <a:cs typeface="Times New Roman"/>
                      </a:endParaRPr>
                    </a:p>
                  </a:txBody>
                  <a:tcPr marL="44450" marR="44450" marT="0" marB="0" anchor="b"/>
                </a:tc>
                <a:tc>
                  <a:txBody>
                    <a:bodyPr/>
                    <a:lstStyle/>
                    <a:p>
                      <a:pPr>
                        <a:lnSpc>
                          <a:spcPct val="150000"/>
                        </a:lnSpc>
                        <a:spcAft>
                          <a:spcPts val="0"/>
                        </a:spcAft>
                      </a:pPr>
                      <a:r>
                        <a:rPr lang="es-EC" sz="1200">
                          <a:effectLst/>
                        </a:rPr>
                        <a:t>720,00 </a:t>
                      </a:r>
                      <a:endParaRPr lang="es-ES" sz="1200" b="1">
                        <a:solidFill>
                          <a:srgbClr val="000000"/>
                        </a:solidFill>
                        <a:effectLst/>
                        <a:latin typeface="Arial"/>
                        <a:ea typeface="Times New Roman"/>
                        <a:cs typeface="Times New Roman"/>
                      </a:endParaRPr>
                    </a:p>
                  </a:txBody>
                  <a:tcPr marL="44450" marR="44450" marT="0" marB="0" anchor="b"/>
                </a:tc>
              </a:tr>
              <a:tr h="200025">
                <a:tc>
                  <a:txBody>
                    <a:bodyPr/>
                    <a:lstStyle/>
                    <a:p>
                      <a:pPr algn="ctr">
                        <a:lnSpc>
                          <a:spcPct val="150000"/>
                        </a:lnSpc>
                        <a:spcAft>
                          <a:spcPts val="0"/>
                        </a:spcAft>
                      </a:pPr>
                      <a:r>
                        <a:rPr lang="es-EC" sz="1200">
                          <a:effectLst/>
                        </a:rPr>
                        <a:t>4</a:t>
                      </a:r>
                      <a:endParaRPr lang="es-ES" sz="1200" b="1">
                        <a:solidFill>
                          <a:srgbClr val="000000"/>
                        </a:solidFill>
                        <a:effectLst/>
                        <a:latin typeface="Arial"/>
                        <a:ea typeface="Times New Roman"/>
                        <a:cs typeface="Times New Roman"/>
                      </a:endParaRPr>
                    </a:p>
                  </a:txBody>
                  <a:tcPr marL="44450" marR="44450" marT="0" marB="0" anchor="b"/>
                </a:tc>
                <a:tc>
                  <a:txBody>
                    <a:bodyPr/>
                    <a:lstStyle/>
                    <a:p>
                      <a:pPr>
                        <a:lnSpc>
                          <a:spcPct val="150000"/>
                        </a:lnSpc>
                        <a:spcAft>
                          <a:spcPts val="0"/>
                        </a:spcAft>
                      </a:pPr>
                      <a:r>
                        <a:rPr lang="es-EC" sz="1200">
                          <a:effectLst/>
                        </a:rPr>
                        <a:t>Mano de Obra</a:t>
                      </a:r>
                      <a:endParaRPr lang="es-ES" sz="1200" b="1">
                        <a:solidFill>
                          <a:srgbClr val="000000"/>
                        </a:solidFill>
                        <a:effectLst/>
                        <a:latin typeface="Arial"/>
                        <a:ea typeface="Times New Roman"/>
                        <a:cs typeface="Times New Roman"/>
                      </a:endParaRPr>
                    </a:p>
                  </a:txBody>
                  <a:tcPr marL="44450" marR="44450" marT="0" marB="0" anchor="b"/>
                </a:tc>
                <a:tc>
                  <a:txBody>
                    <a:bodyPr/>
                    <a:lstStyle/>
                    <a:p>
                      <a:pPr>
                        <a:lnSpc>
                          <a:spcPct val="150000"/>
                        </a:lnSpc>
                        <a:spcAft>
                          <a:spcPts val="0"/>
                        </a:spcAft>
                      </a:pPr>
                      <a:r>
                        <a:rPr lang="es-EC" sz="1200">
                          <a:effectLst/>
                        </a:rPr>
                        <a:t>540,00 </a:t>
                      </a:r>
                      <a:endParaRPr lang="es-ES" sz="1200" b="1">
                        <a:solidFill>
                          <a:srgbClr val="000000"/>
                        </a:solidFill>
                        <a:effectLst/>
                        <a:latin typeface="Arial"/>
                        <a:ea typeface="Times New Roman"/>
                        <a:cs typeface="Times New Roman"/>
                      </a:endParaRPr>
                    </a:p>
                  </a:txBody>
                  <a:tcPr marL="44450" marR="44450" marT="0" marB="0" anchor="b"/>
                </a:tc>
              </a:tr>
              <a:tr h="200025">
                <a:tc>
                  <a:txBody>
                    <a:bodyPr/>
                    <a:lstStyle/>
                    <a:p>
                      <a:pPr>
                        <a:lnSpc>
                          <a:spcPct val="115000"/>
                        </a:lnSpc>
                      </a:pPr>
                      <a:endParaRPr lang="es-ES" sz="1100">
                        <a:effectLst/>
                        <a:latin typeface="Calibri"/>
                        <a:cs typeface="Times New Roman"/>
                      </a:endParaRPr>
                    </a:p>
                  </a:txBody>
                  <a:tcPr marL="44450" marR="44450" marT="0" marB="0" anchor="b"/>
                </a:tc>
                <a:tc>
                  <a:txBody>
                    <a:bodyPr/>
                    <a:lstStyle/>
                    <a:p>
                      <a:pPr>
                        <a:lnSpc>
                          <a:spcPct val="150000"/>
                        </a:lnSpc>
                        <a:spcAft>
                          <a:spcPts val="0"/>
                        </a:spcAft>
                      </a:pPr>
                      <a:r>
                        <a:rPr lang="es-EC" sz="1200">
                          <a:effectLst/>
                        </a:rPr>
                        <a:t>TOTAL</a:t>
                      </a:r>
                      <a:endParaRPr lang="es-ES" sz="1200" b="1">
                        <a:solidFill>
                          <a:srgbClr val="000000"/>
                        </a:solidFill>
                        <a:effectLst/>
                        <a:latin typeface="Arial"/>
                        <a:ea typeface="Times New Roman"/>
                        <a:cs typeface="Times New Roman"/>
                      </a:endParaRPr>
                    </a:p>
                  </a:txBody>
                  <a:tcPr marL="44450" marR="44450" marT="0" marB="0" anchor="b"/>
                </a:tc>
                <a:tc>
                  <a:txBody>
                    <a:bodyPr/>
                    <a:lstStyle/>
                    <a:p>
                      <a:pPr>
                        <a:lnSpc>
                          <a:spcPct val="150000"/>
                        </a:lnSpc>
                        <a:spcAft>
                          <a:spcPts val="0"/>
                        </a:spcAft>
                      </a:pPr>
                      <a:r>
                        <a:rPr lang="es-EC" sz="1200" dirty="0">
                          <a:effectLst/>
                        </a:rPr>
                        <a:t>7.127,33 </a:t>
                      </a:r>
                      <a:endParaRPr lang="es-ES" sz="1200" b="1" dirty="0">
                        <a:solidFill>
                          <a:srgbClr val="000000"/>
                        </a:solidFill>
                        <a:effectLst/>
                        <a:latin typeface="Arial"/>
                        <a:ea typeface="Times New Roman"/>
                        <a:cs typeface="Times New Roman"/>
                      </a:endParaRPr>
                    </a:p>
                  </a:txBody>
                  <a:tcPr marL="44450" marR="44450" marT="0" marB="0" anchor="b"/>
                </a:tc>
              </a:tr>
            </a:tbl>
          </a:graphicData>
        </a:graphic>
      </p:graphicFrame>
    </p:spTree>
    <p:extLst>
      <p:ext uri="{BB962C8B-B14F-4D97-AF65-F5344CB8AC3E}">
        <p14:creationId xmlns="" xmlns:p14="http://schemas.microsoft.com/office/powerpoint/2010/main" val="4174707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C" sz="2800" b="1" dirty="0"/>
              <a:t>Costos</a:t>
            </a:r>
            <a:r>
              <a:rPr lang="es-EC" b="1" dirty="0"/>
              <a:t> </a:t>
            </a:r>
            <a:r>
              <a:rPr lang="es-EC" sz="2800" b="1" dirty="0" smtClean="0"/>
              <a:t>Indirectos</a:t>
            </a:r>
            <a:endParaRPr lang="es-EC" b="1" dirty="0" smtClean="0"/>
          </a:p>
          <a:p>
            <a:endParaRPr lang="es-ES" dirty="0"/>
          </a:p>
        </p:txBody>
      </p:sp>
      <p:graphicFrame>
        <p:nvGraphicFramePr>
          <p:cNvPr id="4" name="3 Tabla"/>
          <p:cNvGraphicFramePr>
            <a:graphicFrameLocks noGrp="1"/>
          </p:cNvGraphicFramePr>
          <p:nvPr/>
        </p:nvGraphicFramePr>
        <p:xfrm>
          <a:off x="2800350" y="2217261"/>
          <a:ext cx="3543300" cy="3291840"/>
        </p:xfrm>
        <a:graphic>
          <a:graphicData uri="http://schemas.openxmlformats.org/drawingml/2006/table">
            <a:tbl>
              <a:tblPr firstRow="1" firstCol="1" bandRow="1">
                <a:tableStyleId>{5C22544A-7EE6-4342-B048-85BDC9FD1C3A}</a:tableStyleId>
              </a:tblPr>
              <a:tblGrid>
                <a:gridCol w="762000"/>
                <a:gridCol w="2019300"/>
                <a:gridCol w="762000"/>
              </a:tblGrid>
              <a:tr h="190500">
                <a:tc>
                  <a:txBody>
                    <a:bodyPr/>
                    <a:lstStyle/>
                    <a:p>
                      <a:pPr algn="ctr">
                        <a:lnSpc>
                          <a:spcPct val="150000"/>
                        </a:lnSpc>
                        <a:spcAft>
                          <a:spcPts val="0"/>
                        </a:spcAft>
                      </a:pPr>
                      <a:r>
                        <a:rPr lang="es-EC" sz="1200">
                          <a:effectLst/>
                        </a:rPr>
                        <a:t>ITEM</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50000"/>
                        </a:lnSpc>
                        <a:spcAft>
                          <a:spcPts val="0"/>
                        </a:spcAft>
                      </a:pPr>
                      <a:r>
                        <a:rPr lang="es-EC" sz="1200">
                          <a:effectLst/>
                        </a:rPr>
                        <a:t>DESCRIPCIÓN</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50000"/>
                        </a:lnSpc>
                        <a:spcAft>
                          <a:spcPts val="0"/>
                        </a:spcAft>
                      </a:pPr>
                      <a:r>
                        <a:rPr lang="es-EC" sz="1200">
                          <a:effectLst/>
                        </a:rPr>
                        <a:t> COSTO </a:t>
                      </a:r>
                      <a:endParaRPr lang="es-ES" sz="1200" b="1">
                        <a:solidFill>
                          <a:srgbClr val="000000"/>
                        </a:solidFill>
                        <a:effectLst/>
                        <a:latin typeface="Arial"/>
                        <a:ea typeface="Times New Roman"/>
                        <a:cs typeface="Times New Roman"/>
                      </a:endParaRPr>
                    </a:p>
                  </a:txBody>
                  <a:tcPr marL="44450" marR="44450" marT="0" marB="0" anchor="ctr"/>
                </a:tc>
              </a:tr>
              <a:tr h="200025">
                <a:tc>
                  <a:txBody>
                    <a:bodyPr/>
                    <a:lstStyle/>
                    <a:p>
                      <a:pPr algn="ctr">
                        <a:lnSpc>
                          <a:spcPct val="150000"/>
                        </a:lnSpc>
                        <a:spcAft>
                          <a:spcPts val="0"/>
                        </a:spcAft>
                      </a:pPr>
                      <a:r>
                        <a:rPr lang="es-EC" sz="1200">
                          <a:effectLst/>
                        </a:rPr>
                        <a:t> </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50000"/>
                        </a:lnSpc>
                        <a:spcAft>
                          <a:spcPts val="0"/>
                        </a:spcAft>
                      </a:pPr>
                      <a:r>
                        <a:rPr lang="es-EC" sz="1200">
                          <a:effectLst/>
                        </a:rPr>
                        <a:t> </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50000"/>
                        </a:lnSpc>
                        <a:spcAft>
                          <a:spcPts val="0"/>
                        </a:spcAft>
                      </a:pPr>
                      <a:r>
                        <a:rPr lang="es-EC" sz="1200">
                          <a:effectLst/>
                        </a:rPr>
                        <a:t> (USD) </a:t>
                      </a:r>
                      <a:endParaRPr lang="es-ES" sz="1200" b="1">
                        <a:solidFill>
                          <a:srgbClr val="000000"/>
                        </a:solidFill>
                        <a:effectLst/>
                        <a:latin typeface="Arial"/>
                        <a:ea typeface="Times New Roman"/>
                        <a:cs typeface="Times New Roman"/>
                      </a:endParaRPr>
                    </a:p>
                  </a:txBody>
                  <a:tcPr marL="44450" marR="44450" marT="0" marB="0" anchor="ctr"/>
                </a:tc>
              </a:tr>
              <a:tr h="190500">
                <a:tc>
                  <a:txBody>
                    <a:bodyPr/>
                    <a:lstStyle/>
                    <a:p>
                      <a:pPr algn="r">
                        <a:lnSpc>
                          <a:spcPct val="150000"/>
                        </a:lnSpc>
                        <a:spcAft>
                          <a:spcPts val="0"/>
                        </a:spcAft>
                      </a:pPr>
                      <a:r>
                        <a:rPr lang="es-EC" sz="1200">
                          <a:effectLst/>
                        </a:rPr>
                        <a:t>1</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nSpc>
                          <a:spcPct val="150000"/>
                        </a:lnSpc>
                        <a:spcAft>
                          <a:spcPts val="0"/>
                        </a:spcAft>
                      </a:pPr>
                      <a:r>
                        <a:rPr lang="es-EC" sz="1200">
                          <a:effectLst/>
                        </a:rPr>
                        <a:t>Transporte</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nSpc>
                          <a:spcPct val="150000"/>
                        </a:lnSpc>
                        <a:spcAft>
                          <a:spcPts val="0"/>
                        </a:spcAft>
                      </a:pPr>
                      <a:r>
                        <a:rPr lang="es-EC" sz="1200">
                          <a:effectLst/>
                        </a:rPr>
                        <a:t>50,00 </a:t>
                      </a:r>
                      <a:endParaRPr lang="es-ES" sz="1200" b="1">
                        <a:solidFill>
                          <a:srgbClr val="000000"/>
                        </a:solidFill>
                        <a:effectLst/>
                        <a:latin typeface="Arial"/>
                        <a:ea typeface="Times New Roman"/>
                        <a:cs typeface="Times New Roman"/>
                      </a:endParaRPr>
                    </a:p>
                  </a:txBody>
                  <a:tcPr marL="44450" marR="44450" marT="0" marB="0" anchor="ctr"/>
                </a:tc>
              </a:tr>
              <a:tr h="190500">
                <a:tc>
                  <a:txBody>
                    <a:bodyPr/>
                    <a:lstStyle/>
                    <a:p>
                      <a:pPr algn="r">
                        <a:lnSpc>
                          <a:spcPct val="150000"/>
                        </a:lnSpc>
                        <a:spcAft>
                          <a:spcPts val="0"/>
                        </a:spcAft>
                      </a:pPr>
                      <a:r>
                        <a:rPr lang="es-EC" sz="1200">
                          <a:effectLst/>
                        </a:rPr>
                        <a:t>2</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nSpc>
                          <a:spcPct val="150000"/>
                        </a:lnSpc>
                        <a:spcAft>
                          <a:spcPts val="0"/>
                        </a:spcAft>
                      </a:pPr>
                      <a:r>
                        <a:rPr lang="es-EC" sz="1200">
                          <a:effectLst/>
                        </a:rPr>
                        <a:t>Impresiones e Internet</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nSpc>
                          <a:spcPct val="150000"/>
                        </a:lnSpc>
                        <a:spcAft>
                          <a:spcPts val="0"/>
                        </a:spcAft>
                      </a:pPr>
                      <a:r>
                        <a:rPr lang="es-EC" sz="1200">
                          <a:effectLst/>
                        </a:rPr>
                        <a:t>35,00 </a:t>
                      </a:r>
                      <a:endParaRPr lang="es-ES" sz="1200" b="1">
                        <a:solidFill>
                          <a:srgbClr val="000000"/>
                        </a:solidFill>
                        <a:effectLst/>
                        <a:latin typeface="Arial"/>
                        <a:ea typeface="Times New Roman"/>
                        <a:cs typeface="Times New Roman"/>
                      </a:endParaRPr>
                    </a:p>
                  </a:txBody>
                  <a:tcPr marL="44450" marR="44450" marT="0" marB="0" anchor="ctr"/>
                </a:tc>
              </a:tr>
              <a:tr h="190500">
                <a:tc>
                  <a:txBody>
                    <a:bodyPr/>
                    <a:lstStyle/>
                    <a:p>
                      <a:pPr algn="r">
                        <a:lnSpc>
                          <a:spcPct val="150000"/>
                        </a:lnSpc>
                        <a:spcAft>
                          <a:spcPts val="0"/>
                        </a:spcAft>
                      </a:pPr>
                      <a:r>
                        <a:rPr lang="es-EC" sz="1200">
                          <a:effectLst/>
                        </a:rPr>
                        <a:t>3</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nSpc>
                          <a:spcPct val="150000"/>
                        </a:lnSpc>
                        <a:spcAft>
                          <a:spcPts val="0"/>
                        </a:spcAft>
                      </a:pPr>
                      <a:r>
                        <a:rPr lang="es-EC" sz="1200">
                          <a:effectLst/>
                        </a:rPr>
                        <a:t>Copias</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nSpc>
                          <a:spcPct val="150000"/>
                        </a:lnSpc>
                        <a:spcAft>
                          <a:spcPts val="0"/>
                        </a:spcAft>
                      </a:pPr>
                      <a:r>
                        <a:rPr lang="es-EC" sz="1200">
                          <a:effectLst/>
                        </a:rPr>
                        <a:t>5,00 </a:t>
                      </a:r>
                      <a:endParaRPr lang="es-ES" sz="1200" b="1">
                        <a:solidFill>
                          <a:srgbClr val="000000"/>
                        </a:solidFill>
                        <a:effectLst/>
                        <a:latin typeface="Arial"/>
                        <a:ea typeface="Times New Roman"/>
                        <a:cs typeface="Times New Roman"/>
                      </a:endParaRPr>
                    </a:p>
                  </a:txBody>
                  <a:tcPr marL="44450" marR="44450" marT="0" marB="0" anchor="ctr"/>
                </a:tc>
              </a:tr>
              <a:tr h="190500">
                <a:tc>
                  <a:txBody>
                    <a:bodyPr/>
                    <a:lstStyle/>
                    <a:p>
                      <a:pPr algn="r">
                        <a:lnSpc>
                          <a:spcPct val="150000"/>
                        </a:lnSpc>
                        <a:spcAft>
                          <a:spcPts val="0"/>
                        </a:spcAft>
                      </a:pPr>
                      <a:r>
                        <a:rPr lang="es-EC" sz="1200">
                          <a:effectLst/>
                        </a:rPr>
                        <a:t>4</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nSpc>
                          <a:spcPct val="150000"/>
                        </a:lnSpc>
                        <a:spcAft>
                          <a:spcPts val="0"/>
                        </a:spcAft>
                      </a:pPr>
                      <a:r>
                        <a:rPr lang="es-EC" sz="1200">
                          <a:effectLst/>
                        </a:rPr>
                        <a:t>Alimentación</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nSpc>
                          <a:spcPct val="150000"/>
                        </a:lnSpc>
                        <a:spcAft>
                          <a:spcPts val="0"/>
                        </a:spcAft>
                      </a:pPr>
                      <a:r>
                        <a:rPr lang="es-EC" sz="1200">
                          <a:effectLst/>
                        </a:rPr>
                        <a:t>40,00 </a:t>
                      </a:r>
                      <a:endParaRPr lang="es-ES" sz="1200" b="1">
                        <a:solidFill>
                          <a:srgbClr val="000000"/>
                        </a:solidFill>
                        <a:effectLst/>
                        <a:latin typeface="Arial"/>
                        <a:ea typeface="Times New Roman"/>
                        <a:cs typeface="Times New Roman"/>
                      </a:endParaRPr>
                    </a:p>
                  </a:txBody>
                  <a:tcPr marL="44450" marR="44450" marT="0" marB="0" anchor="ctr"/>
                </a:tc>
              </a:tr>
              <a:tr h="190500">
                <a:tc>
                  <a:txBody>
                    <a:bodyPr/>
                    <a:lstStyle/>
                    <a:p>
                      <a:pPr algn="r">
                        <a:lnSpc>
                          <a:spcPct val="150000"/>
                        </a:lnSpc>
                        <a:spcAft>
                          <a:spcPts val="0"/>
                        </a:spcAft>
                      </a:pPr>
                      <a:r>
                        <a:rPr lang="es-EC" sz="1200">
                          <a:effectLst/>
                        </a:rPr>
                        <a:t>5</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nSpc>
                          <a:spcPct val="150000"/>
                        </a:lnSpc>
                        <a:spcAft>
                          <a:spcPts val="0"/>
                        </a:spcAft>
                      </a:pPr>
                      <a:r>
                        <a:rPr lang="es-EC" sz="1200">
                          <a:effectLst/>
                        </a:rPr>
                        <a:t>Agua</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nSpc>
                          <a:spcPct val="150000"/>
                        </a:lnSpc>
                        <a:spcAft>
                          <a:spcPts val="0"/>
                        </a:spcAft>
                      </a:pPr>
                      <a:r>
                        <a:rPr lang="es-EC" sz="1200">
                          <a:effectLst/>
                        </a:rPr>
                        <a:t>10,00 </a:t>
                      </a:r>
                      <a:endParaRPr lang="es-ES" sz="1200" b="1">
                        <a:solidFill>
                          <a:srgbClr val="000000"/>
                        </a:solidFill>
                        <a:effectLst/>
                        <a:latin typeface="Arial"/>
                        <a:ea typeface="Times New Roman"/>
                        <a:cs typeface="Times New Roman"/>
                      </a:endParaRPr>
                    </a:p>
                  </a:txBody>
                  <a:tcPr marL="44450" marR="44450" marT="0" marB="0" anchor="ctr"/>
                </a:tc>
              </a:tr>
              <a:tr h="190500">
                <a:tc>
                  <a:txBody>
                    <a:bodyPr/>
                    <a:lstStyle/>
                    <a:p>
                      <a:pPr algn="r">
                        <a:lnSpc>
                          <a:spcPct val="150000"/>
                        </a:lnSpc>
                        <a:spcAft>
                          <a:spcPts val="0"/>
                        </a:spcAft>
                      </a:pPr>
                      <a:r>
                        <a:rPr lang="es-EC" sz="1200">
                          <a:effectLst/>
                        </a:rPr>
                        <a:t>6</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nSpc>
                          <a:spcPct val="150000"/>
                        </a:lnSpc>
                        <a:spcAft>
                          <a:spcPts val="0"/>
                        </a:spcAft>
                      </a:pPr>
                      <a:r>
                        <a:rPr lang="es-EC" sz="1200">
                          <a:effectLst/>
                        </a:rPr>
                        <a:t>Teléfono</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nSpc>
                          <a:spcPct val="150000"/>
                        </a:lnSpc>
                        <a:spcAft>
                          <a:spcPts val="0"/>
                        </a:spcAft>
                      </a:pPr>
                      <a:r>
                        <a:rPr lang="es-EC" sz="1200">
                          <a:effectLst/>
                        </a:rPr>
                        <a:t>20,00 </a:t>
                      </a:r>
                      <a:endParaRPr lang="es-ES" sz="1200" b="1">
                        <a:solidFill>
                          <a:srgbClr val="000000"/>
                        </a:solidFill>
                        <a:effectLst/>
                        <a:latin typeface="Arial"/>
                        <a:ea typeface="Times New Roman"/>
                        <a:cs typeface="Times New Roman"/>
                      </a:endParaRPr>
                    </a:p>
                  </a:txBody>
                  <a:tcPr marL="44450" marR="44450" marT="0" marB="0" anchor="ctr"/>
                </a:tc>
              </a:tr>
              <a:tr h="190500">
                <a:tc>
                  <a:txBody>
                    <a:bodyPr/>
                    <a:lstStyle/>
                    <a:p>
                      <a:pPr algn="r">
                        <a:lnSpc>
                          <a:spcPct val="150000"/>
                        </a:lnSpc>
                        <a:spcAft>
                          <a:spcPts val="0"/>
                        </a:spcAft>
                      </a:pPr>
                      <a:r>
                        <a:rPr lang="es-EC" sz="1200">
                          <a:effectLst/>
                        </a:rPr>
                        <a:t>7</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nSpc>
                          <a:spcPct val="150000"/>
                        </a:lnSpc>
                        <a:spcAft>
                          <a:spcPts val="0"/>
                        </a:spcAft>
                      </a:pPr>
                      <a:r>
                        <a:rPr lang="es-EC" sz="1200">
                          <a:effectLst/>
                        </a:rPr>
                        <a:t>Energía Eléctrica de Diseño</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nSpc>
                          <a:spcPct val="150000"/>
                        </a:lnSpc>
                        <a:spcAft>
                          <a:spcPts val="0"/>
                        </a:spcAft>
                      </a:pPr>
                      <a:r>
                        <a:rPr lang="es-EC" sz="1200">
                          <a:effectLst/>
                        </a:rPr>
                        <a:t>15,00 </a:t>
                      </a:r>
                      <a:endParaRPr lang="es-ES" sz="1200" b="1">
                        <a:solidFill>
                          <a:srgbClr val="000000"/>
                        </a:solidFill>
                        <a:effectLst/>
                        <a:latin typeface="Arial"/>
                        <a:ea typeface="Times New Roman"/>
                        <a:cs typeface="Times New Roman"/>
                      </a:endParaRPr>
                    </a:p>
                  </a:txBody>
                  <a:tcPr marL="44450" marR="44450" marT="0" marB="0" anchor="ctr"/>
                </a:tc>
              </a:tr>
              <a:tr h="200025">
                <a:tc>
                  <a:txBody>
                    <a:bodyPr/>
                    <a:lstStyle/>
                    <a:p>
                      <a:pPr algn="r">
                        <a:lnSpc>
                          <a:spcPct val="150000"/>
                        </a:lnSpc>
                        <a:spcAft>
                          <a:spcPts val="0"/>
                        </a:spcAft>
                      </a:pPr>
                      <a:r>
                        <a:rPr lang="es-EC" sz="1200">
                          <a:effectLst/>
                        </a:rPr>
                        <a:t>8</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nSpc>
                          <a:spcPct val="150000"/>
                        </a:lnSpc>
                        <a:spcAft>
                          <a:spcPts val="0"/>
                        </a:spcAft>
                      </a:pPr>
                      <a:r>
                        <a:rPr lang="es-EC" sz="1200">
                          <a:effectLst/>
                        </a:rPr>
                        <a:t>Energía Eléctrica de Construcción</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nSpc>
                          <a:spcPct val="150000"/>
                        </a:lnSpc>
                        <a:spcAft>
                          <a:spcPts val="0"/>
                        </a:spcAft>
                      </a:pPr>
                      <a:r>
                        <a:rPr lang="es-EC" sz="1200">
                          <a:effectLst/>
                        </a:rPr>
                        <a:t>5,00 </a:t>
                      </a:r>
                      <a:endParaRPr lang="es-ES" sz="1200" b="1">
                        <a:solidFill>
                          <a:srgbClr val="000000"/>
                        </a:solidFill>
                        <a:effectLst/>
                        <a:latin typeface="Arial"/>
                        <a:ea typeface="Times New Roman"/>
                        <a:cs typeface="Times New Roman"/>
                      </a:endParaRPr>
                    </a:p>
                  </a:txBody>
                  <a:tcPr marL="44450" marR="44450" marT="0" marB="0" anchor="ctr"/>
                </a:tc>
              </a:tr>
              <a:tr h="200025">
                <a:tc>
                  <a:txBody>
                    <a:bodyPr/>
                    <a:lstStyle/>
                    <a:p>
                      <a:pPr>
                        <a:lnSpc>
                          <a:spcPct val="115000"/>
                        </a:lnSpc>
                      </a:pPr>
                      <a:endParaRPr lang="es-ES" sz="1100">
                        <a:effectLst/>
                        <a:latin typeface="Calibri"/>
                        <a:cs typeface="Times New Roman"/>
                      </a:endParaRPr>
                    </a:p>
                  </a:txBody>
                  <a:tcPr marL="44450" marR="44450" marT="0" marB="0" anchor="ctr"/>
                </a:tc>
                <a:tc>
                  <a:txBody>
                    <a:bodyPr/>
                    <a:lstStyle/>
                    <a:p>
                      <a:pPr>
                        <a:lnSpc>
                          <a:spcPct val="150000"/>
                        </a:lnSpc>
                        <a:spcAft>
                          <a:spcPts val="0"/>
                        </a:spcAft>
                      </a:pPr>
                      <a:r>
                        <a:rPr lang="es-EC" sz="1200">
                          <a:effectLst/>
                        </a:rPr>
                        <a:t>TOTAL</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nSpc>
                          <a:spcPct val="150000"/>
                        </a:lnSpc>
                        <a:spcAft>
                          <a:spcPts val="0"/>
                        </a:spcAft>
                      </a:pPr>
                      <a:r>
                        <a:rPr lang="es-EC" sz="1200" dirty="0">
                          <a:effectLst/>
                        </a:rPr>
                        <a:t>180,00 </a:t>
                      </a:r>
                      <a:endParaRPr lang="es-ES" sz="1200" b="1" dirty="0">
                        <a:solidFill>
                          <a:srgbClr val="000000"/>
                        </a:solidFill>
                        <a:effectLst/>
                        <a:latin typeface="Arial"/>
                        <a:ea typeface="Times New Roman"/>
                        <a:cs typeface="Times New Roman"/>
                      </a:endParaRPr>
                    </a:p>
                  </a:txBody>
                  <a:tcPr marL="44450" marR="44450" marT="0" marB="0" anchor="ctr"/>
                </a:tc>
              </a:tr>
            </a:tbl>
          </a:graphicData>
        </a:graphic>
      </p:graphicFrame>
      <p:sp>
        <p:nvSpPr>
          <p:cNvPr id="5" name="1 Título"/>
          <p:cNvSpPr>
            <a:spLocks noGrp="1"/>
          </p:cNvSpPr>
          <p:nvPr>
            <p:ph type="title"/>
          </p:nvPr>
        </p:nvSpPr>
        <p:spPr/>
        <p:txBody>
          <a:bodyPr>
            <a:normAutofit/>
          </a:bodyPr>
          <a:lstStyle/>
          <a:p>
            <a:r>
              <a:rPr lang="es-EC" sz="2800" b="1" dirty="0"/>
              <a:t>EVALUACIÓN ECONÓMICA.</a:t>
            </a:r>
            <a:endParaRPr lang="es-ES" sz="2800" dirty="0"/>
          </a:p>
        </p:txBody>
      </p:sp>
    </p:spTree>
    <p:extLst>
      <p:ext uri="{BB962C8B-B14F-4D97-AF65-F5344CB8AC3E}">
        <p14:creationId xmlns="" xmlns:p14="http://schemas.microsoft.com/office/powerpoint/2010/main" val="211842817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C" b="1" dirty="0"/>
              <a:t>	</a:t>
            </a:r>
            <a:r>
              <a:rPr lang="es-EC" sz="2800" b="1" dirty="0" smtClean="0"/>
              <a:t>Costo</a:t>
            </a:r>
            <a:r>
              <a:rPr lang="es-EC" b="1" dirty="0" smtClean="0"/>
              <a:t> </a:t>
            </a:r>
            <a:r>
              <a:rPr lang="es-EC" sz="2800" b="1" dirty="0"/>
              <a:t>Total</a:t>
            </a:r>
            <a:endParaRPr lang="es-ES" dirty="0"/>
          </a:p>
        </p:txBody>
      </p:sp>
      <p:sp>
        <p:nvSpPr>
          <p:cNvPr id="4" name="1 Título"/>
          <p:cNvSpPr>
            <a:spLocks noGrp="1"/>
          </p:cNvSpPr>
          <p:nvPr>
            <p:ph type="title"/>
          </p:nvPr>
        </p:nvSpPr>
        <p:spPr/>
        <p:txBody>
          <a:bodyPr>
            <a:normAutofit/>
          </a:bodyPr>
          <a:lstStyle/>
          <a:p>
            <a:r>
              <a:rPr lang="es-EC" sz="2800" b="1" dirty="0"/>
              <a:t>EVALUACIÓN ECONÓMICA.</a:t>
            </a:r>
            <a:endParaRPr lang="es-ES" sz="2800" dirty="0"/>
          </a:p>
        </p:txBody>
      </p:sp>
      <p:graphicFrame>
        <p:nvGraphicFramePr>
          <p:cNvPr id="5" name="4 Tabla"/>
          <p:cNvGraphicFramePr>
            <a:graphicFrameLocks noGrp="1"/>
          </p:cNvGraphicFramePr>
          <p:nvPr/>
        </p:nvGraphicFramePr>
        <p:xfrm>
          <a:off x="3124200" y="2765901"/>
          <a:ext cx="2895600" cy="2194560"/>
        </p:xfrm>
        <a:graphic>
          <a:graphicData uri="http://schemas.openxmlformats.org/drawingml/2006/table">
            <a:tbl>
              <a:tblPr firstRow="1" firstCol="1" bandRow="1">
                <a:tableStyleId>{5C22544A-7EE6-4342-B048-85BDC9FD1C3A}</a:tableStyleId>
              </a:tblPr>
              <a:tblGrid>
                <a:gridCol w="406400"/>
                <a:gridCol w="1727200"/>
                <a:gridCol w="762000"/>
              </a:tblGrid>
              <a:tr h="190500">
                <a:tc>
                  <a:txBody>
                    <a:bodyPr/>
                    <a:lstStyle/>
                    <a:p>
                      <a:pPr algn="ctr">
                        <a:lnSpc>
                          <a:spcPct val="150000"/>
                        </a:lnSpc>
                        <a:spcAft>
                          <a:spcPts val="0"/>
                        </a:spcAft>
                      </a:pPr>
                      <a:r>
                        <a:rPr lang="es-EC" sz="1200">
                          <a:effectLst/>
                        </a:rPr>
                        <a:t>ITEM</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50000"/>
                        </a:lnSpc>
                        <a:spcAft>
                          <a:spcPts val="0"/>
                        </a:spcAft>
                      </a:pPr>
                      <a:r>
                        <a:rPr lang="es-EC" sz="1200">
                          <a:effectLst/>
                        </a:rPr>
                        <a:t>DESCRIPCIÓN</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50000"/>
                        </a:lnSpc>
                        <a:spcAft>
                          <a:spcPts val="0"/>
                        </a:spcAft>
                      </a:pPr>
                      <a:r>
                        <a:rPr lang="es-EC" sz="1200">
                          <a:effectLst/>
                        </a:rPr>
                        <a:t>COSTO</a:t>
                      </a:r>
                      <a:endParaRPr lang="es-ES" sz="1200" b="1">
                        <a:solidFill>
                          <a:srgbClr val="000000"/>
                        </a:solidFill>
                        <a:effectLst/>
                        <a:latin typeface="Arial"/>
                        <a:ea typeface="Times New Roman"/>
                        <a:cs typeface="Times New Roman"/>
                      </a:endParaRPr>
                    </a:p>
                  </a:txBody>
                  <a:tcPr marL="44450" marR="44450" marT="0" marB="0" anchor="ctr"/>
                </a:tc>
              </a:tr>
              <a:tr h="200025">
                <a:tc>
                  <a:txBody>
                    <a:bodyPr/>
                    <a:lstStyle/>
                    <a:p>
                      <a:pPr>
                        <a:lnSpc>
                          <a:spcPct val="115000"/>
                        </a:lnSpc>
                      </a:pPr>
                      <a:endParaRPr lang="es-ES" sz="1100">
                        <a:effectLst/>
                        <a:latin typeface="Calibri"/>
                        <a:cs typeface="Times New Roman"/>
                      </a:endParaRPr>
                    </a:p>
                  </a:txBody>
                  <a:tcPr marL="44450" marR="44450" marT="0" marB="0" anchor="ctr"/>
                </a:tc>
                <a:tc>
                  <a:txBody>
                    <a:bodyPr/>
                    <a:lstStyle/>
                    <a:p>
                      <a:pPr>
                        <a:lnSpc>
                          <a:spcPct val="115000"/>
                        </a:lnSpc>
                      </a:pPr>
                      <a:endParaRPr lang="es-ES" sz="1100">
                        <a:effectLst/>
                        <a:latin typeface="Calibri"/>
                        <a:cs typeface="Times New Roman"/>
                      </a:endParaRPr>
                    </a:p>
                  </a:txBody>
                  <a:tcPr marL="44450" marR="44450" marT="0" marB="0" anchor="ctr"/>
                </a:tc>
                <a:tc>
                  <a:txBody>
                    <a:bodyPr/>
                    <a:lstStyle/>
                    <a:p>
                      <a:pPr algn="ctr">
                        <a:lnSpc>
                          <a:spcPct val="150000"/>
                        </a:lnSpc>
                        <a:spcAft>
                          <a:spcPts val="0"/>
                        </a:spcAft>
                      </a:pPr>
                      <a:r>
                        <a:rPr lang="es-EC" sz="1200">
                          <a:effectLst/>
                        </a:rPr>
                        <a:t>(USD)</a:t>
                      </a:r>
                      <a:endParaRPr lang="es-ES" sz="1200" b="1">
                        <a:solidFill>
                          <a:srgbClr val="000000"/>
                        </a:solidFill>
                        <a:effectLst/>
                        <a:latin typeface="Arial"/>
                        <a:ea typeface="Times New Roman"/>
                        <a:cs typeface="Times New Roman"/>
                      </a:endParaRPr>
                    </a:p>
                  </a:txBody>
                  <a:tcPr marL="44450" marR="44450" marT="0" marB="0" anchor="ctr"/>
                </a:tc>
              </a:tr>
              <a:tr h="190500">
                <a:tc>
                  <a:txBody>
                    <a:bodyPr/>
                    <a:lstStyle/>
                    <a:p>
                      <a:pPr algn="ctr">
                        <a:lnSpc>
                          <a:spcPct val="150000"/>
                        </a:lnSpc>
                        <a:spcAft>
                          <a:spcPts val="0"/>
                        </a:spcAft>
                      </a:pPr>
                      <a:r>
                        <a:rPr lang="es-EC" sz="1200">
                          <a:effectLst/>
                        </a:rPr>
                        <a:t>1</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50000"/>
                        </a:lnSpc>
                        <a:spcAft>
                          <a:spcPts val="0"/>
                        </a:spcAft>
                      </a:pPr>
                      <a:r>
                        <a:rPr lang="es-EC" sz="1200">
                          <a:effectLst/>
                        </a:rPr>
                        <a:t>Costos Directos</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50000"/>
                        </a:lnSpc>
                        <a:spcAft>
                          <a:spcPts val="0"/>
                        </a:spcAft>
                      </a:pPr>
                      <a:r>
                        <a:rPr lang="es-EC" sz="1200">
                          <a:effectLst/>
                        </a:rPr>
                        <a:t>7.127,33</a:t>
                      </a:r>
                      <a:endParaRPr lang="es-ES" sz="1200" b="1">
                        <a:solidFill>
                          <a:srgbClr val="000000"/>
                        </a:solidFill>
                        <a:effectLst/>
                        <a:latin typeface="Arial"/>
                        <a:ea typeface="Times New Roman"/>
                        <a:cs typeface="Times New Roman"/>
                      </a:endParaRPr>
                    </a:p>
                  </a:txBody>
                  <a:tcPr marL="44450" marR="44450" marT="0" marB="0" anchor="ctr"/>
                </a:tc>
              </a:tr>
              <a:tr h="190500">
                <a:tc>
                  <a:txBody>
                    <a:bodyPr/>
                    <a:lstStyle/>
                    <a:p>
                      <a:pPr algn="ctr">
                        <a:lnSpc>
                          <a:spcPct val="150000"/>
                        </a:lnSpc>
                        <a:spcAft>
                          <a:spcPts val="0"/>
                        </a:spcAft>
                      </a:pPr>
                      <a:r>
                        <a:rPr lang="es-EC" sz="1200">
                          <a:effectLst/>
                        </a:rPr>
                        <a:t>2</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50000"/>
                        </a:lnSpc>
                        <a:spcAft>
                          <a:spcPts val="0"/>
                        </a:spcAft>
                      </a:pPr>
                      <a:r>
                        <a:rPr lang="es-EC" sz="1200">
                          <a:effectLst/>
                        </a:rPr>
                        <a:t>Costos Indirectos</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50000"/>
                        </a:lnSpc>
                        <a:spcAft>
                          <a:spcPts val="0"/>
                        </a:spcAft>
                      </a:pPr>
                      <a:r>
                        <a:rPr lang="es-EC" sz="1200">
                          <a:effectLst/>
                        </a:rPr>
                        <a:t>180,00</a:t>
                      </a:r>
                      <a:endParaRPr lang="es-ES" sz="1200" b="1">
                        <a:solidFill>
                          <a:srgbClr val="000000"/>
                        </a:solidFill>
                        <a:effectLst/>
                        <a:latin typeface="Arial"/>
                        <a:ea typeface="Times New Roman"/>
                        <a:cs typeface="Times New Roman"/>
                      </a:endParaRPr>
                    </a:p>
                  </a:txBody>
                  <a:tcPr marL="44450" marR="44450" marT="0" marB="0" anchor="ctr"/>
                </a:tc>
              </a:tr>
              <a:tr h="200025">
                <a:tc>
                  <a:txBody>
                    <a:bodyPr/>
                    <a:lstStyle/>
                    <a:p>
                      <a:pPr algn="ctr">
                        <a:lnSpc>
                          <a:spcPct val="150000"/>
                        </a:lnSpc>
                        <a:spcAft>
                          <a:spcPts val="0"/>
                        </a:spcAft>
                      </a:pPr>
                      <a:r>
                        <a:rPr lang="es-EC" sz="1200">
                          <a:effectLst/>
                        </a:rPr>
                        <a:t>3</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50000"/>
                        </a:lnSpc>
                        <a:spcAft>
                          <a:spcPts val="0"/>
                        </a:spcAft>
                      </a:pPr>
                      <a:r>
                        <a:rPr lang="es-EC" sz="1200">
                          <a:effectLst/>
                        </a:rPr>
                        <a:t>Imprevistos (15% de CD +CI)</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50000"/>
                        </a:lnSpc>
                        <a:spcAft>
                          <a:spcPts val="0"/>
                        </a:spcAft>
                      </a:pPr>
                      <a:r>
                        <a:rPr lang="es-EC" sz="1200">
                          <a:effectLst/>
                        </a:rPr>
                        <a:t>1.069,10</a:t>
                      </a:r>
                      <a:endParaRPr lang="es-ES" sz="1200" b="1">
                        <a:solidFill>
                          <a:srgbClr val="000000"/>
                        </a:solidFill>
                        <a:effectLst/>
                        <a:latin typeface="Arial"/>
                        <a:ea typeface="Times New Roman"/>
                        <a:cs typeface="Times New Roman"/>
                      </a:endParaRPr>
                    </a:p>
                  </a:txBody>
                  <a:tcPr marL="44450" marR="44450" marT="0" marB="0" anchor="ctr"/>
                </a:tc>
              </a:tr>
              <a:tr h="200025">
                <a:tc>
                  <a:txBody>
                    <a:bodyPr/>
                    <a:lstStyle/>
                    <a:p>
                      <a:pPr>
                        <a:lnSpc>
                          <a:spcPct val="115000"/>
                        </a:lnSpc>
                      </a:pPr>
                      <a:endParaRPr lang="es-ES" sz="1100">
                        <a:effectLst/>
                        <a:latin typeface="Calibri"/>
                        <a:cs typeface="Times New Roman"/>
                      </a:endParaRPr>
                    </a:p>
                  </a:txBody>
                  <a:tcPr marL="44450" marR="44450" marT="0" marB="0" anchor="ctr"/>
                </a:tc>
                <a:tc>
                  <a:txBody>
                    <a:bodyPr/>
                    <a:lstStyle/>
                    <a:p>
                      <a:pPr algn="ctr">
                        <a:lnSpc>
                          <a:spcPct val="150000"/>
                        </a:lnSpc>
                        <a:spcAft>
                          <a:spcPts val="0"/>
                        </a:spcAft>
                      </a:pPr>
                      <a:r>
                        <a:rPr lang="es-EC" sz="1200">
                          <a:effectLst/>
                        </a:rPr>
                        <a:t>TOTAL</a:t>
                      </a:r>
                      <a:endParaRPr lang="es-ES" sz="1200" b="1">
                        <a:solidFill>
                          <a:srgbClr val="000000"/>
                        </a:solidFill>
                        <a:effectLst/>
                        <a:latin typeface="Arial"/>
                        <a:ea typeface="Times New Roman"/>
                        <a:cs typeface="Times New Roman"/>
                      </a:endParaRPr>
                    </a:p>
                  </a:txBody>
                  <a:tcPr marL="44450" marR="44450" marT="0" marB="0" anchor="ctr"/>
                </a:tc>
                <a:tc>
                  <a:txBody>
                    <a:bodyPr/>
                    <a:lstStyle/>
                    <a:p>
                      <a:pPr algn="ctr">
                        <a:lnSpc>
                          <a:spcPct val="150000"/>
                        </a:lnSpc>
                        <a:spcAft>
                          <a:spcPts val="0"/>
                        </a:spcAft>
                      </a:pPr>
                      <a:r>
                        <a:rPr lang="es-EC" sz="1200" dirty="0">
                          <a:effectLst/>
                        </a:rPr>
                        <a:t>8.376,44</a:t>
                      </a:r>
                      <a:endParaRPr lang="es-ES" sz="1200" b="1" dirty="0">
                        <a:solidFill>
                          <a:srgbClr val="000000"/>
                        </a:solidFill>
                        <a:effectLst/>
                        <a:latin typeface="Arial"/>
                        <a:ea typeface="Times New Roman"/>
                        <a:cs typeface="Times New Roman"/>
                      </a:endParaRPr>
                    </a:p>
                  </a:txBody>
                  <a:tcPr marL="44450" marR="44450" marT="0" marB="0" anchor="ctr"/>
                </a:tc>
              </a:tr>
            </a:tbl>
          </a:graphicData>
        </a:graphic>
      </p:graphicFrame>
    </p:spTree>
    <p:extLst>
      <p:ext uri="{BB962C8B-B14F-4D97-AF65-F5344CB8AC3E}">
        <p14:creationId xmlns="" xmlns:p14="http://schemas.microsoft.com/office/powerpoint/2010/main" val="328595269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a:t>EVALUACIÓN FINANCIERA</a:t>
            </a:r>
            <a:endParaRPr lang="es-ES" sz="2800" dirty="0"/>
          </a:p>
        </p:txBody>
      </p:sp>
      <mc:AlternateContent xmlns:mc="http://schemas.openxmlformats.org/markup-compatibility/2006">
        <mc:Choice xmlns="" xmlns:a14="http://schemas.microsoft.com/office/drawing/2010/main" Requires="a14">
          <p:sp>
            <p:nvSpPr>
              <p:cNvPr id="3" name="2 Marcador de contenido"/>
              <p:cNvSpPr>
                <a:spLocks noGrp="1"/>
              </p:cNvSpPr>
              <p:nvPr>
                <p:ph idx="1"/>
              </p:nvPr>
            </p:nvSpPr>
            <p:spPr/>
            <p:txBody>
              <a:bodyPr>
                <a:normAutofit fontScale="85000" lnSpcReduction="20000"/>
              </a:bodyPr>
              <a:lstStyle/>
              <a:p>
                <a:r>
                  <a:rPr lang="es-EC" sz="2400" b="1" dirty="0" smtClean="0"/>
                  <a:t>VALOR ACTUAL NETO (VAN)</a:t>
                </a:r>
              </a:p>
              <a:p>
                <a:endParaRPr lang="es-EC" sz="2400" b="1" dirty="0" smtClean="0"/>
              </a:p>
              <a:p>
                <a:pPr marL="0" indent="0">
                  <a:buNone/>
                </a:pPr>
                <a14:m>
                  <m:oMathPara xmlns:m="http://schemas.openxmlformats.org/officeDocument/2006/math">
                    <m:oMathParaPr>
                      <m:jc m:val="centerGroup"/>
                    </m:oMathParaPr>
                    <m:oMath xmlns:m="http://schemas.openxmlformats.org/officeDocument/2006/math">
                      <m:r>
                        <a:rPr lang="es-EC" sz="2400" b="1" i="1"/>
                        <m:t>𝑽𝑨𝑵</m:t>
                      </m:r>
                      <m:r>
                        <a:rPr lang="es-EC" sz="2400" b="1" i="1"/>
                        <m:t>=</m:t>
                      </m:r>
                      <m:nary>
                        <m:naryPr>
                          <m:chr m:val="∑"/>
                          <m:limLoc m:val="undOvr"/>
                          <m:ctrlPr>
                            <a:rPr lang="es-ES" sz="2400" i="1"/>
                          </m:ctrlPr>
                        </m:naryPr>
                        <m:sub>
                          <m:r>
                            <a:rPr lang="es-EC" sz="2400" b="1" i="1"/>
                            <m:t>𝒕</m:t>
                          </m:r>
                          <m:r>
                            <a:rPr lang="es-EC" sz="2400" b="1" i="1"/>
                            <m:t>=</m:t>
                          </m:r>
                          <m:r>
                            <a:rPr lang="es-EC" sz="2400" b="1" i="1"/>
                            <m:t>𝟎</m:t>
                          </m:r>
                        </m:sub>
                        <m:sup>
                          <m:r>
                            <a:rPr lang="es-EC" sz="2400" b="1" i="1"/>
                            <m:t>𝒏</m:t>
                          </m:r>
                        </m:sup>
                        <m:e>
                          <m:f>
                            <m:fPr>
                              <m:ctrlPr>
                                <a:rPr lang="es-ES" sz="2400" i="1"/>
                              </m:ctrlPr>
                            </m:fPr>
                            <m:num>
                              <m:sSub>
                                <m:sSubPr>
                                  <m:ctrlPr>
                                    <a:rPr lang="es-ES" sz="2400" i="1"/>
                                  </m:ctrlPr>
                                </m:sSubPr>
                                <m:e>
                                  <m:r>
                                    <a:rPr lang="es-EC" sz="2400" b="1" i="1"/>
                                    <m:t>𝑩𝑵</m:t>
                                  </m:r>
                                </m:e>
                                <m:sub>
                                  <m:r>
                                    <a:rPr lang="es-EC" sz="2400" b="1" i="1"/>
                                    <m:t>𝒕</m:t>
                                  </m:r>
                                </m:sub>
                              </m:sSub>
                            </m:num>
                            <m:den>
                              <m:sSup>
                                <m:sSupPr>
                                  <m:ctrlPr>
                                    <a:rPr lang="es-ES" sz="2400" i="1"/>
                                  </m:ctrlPr>
                                </m:sSupPr>
                                <m:e>
                                  <m:r>
                                    <a:rPr lang="es-EC" sz="2400" b="1" i="1"/>
                                    <m:t>(</m:t>
                                  </m:r>
                                  <m:r>
                                    <a:rPr lang="es-EC" sz="2400" b="1" i="1"/>
                                    <m:t>𝟏</m:t>
                                  </m:r>
                                  <m:r>
                                    <a:rPr lang="es-EC" sz="2400" b="1" i="1"/>
                                    <m:t>+</m:t>
                                  </m:r>
                                  <m:r>
                                    <a:rPr lang="es-EC" sz="2400" b="1" i="1"/>
                                    <m:t>𝒕</m:t>
                                  </m:r>
                                  <m:r>
                                    <a:rPr lang="es-EC" sz="2400" b="1" i="1"/>
                                    <m:t>)</m:t>
                                  </m:r>
                                </m:e>
                                <m:sup>
                                  <m:r>
                                    <a:rPr lang="es-EC" sz="2400" b="1" i="1"/>
                                    <m:t>𝒕</m:t>
                                  </m:r>
                                </m:sup>
                              </m:sSup>
                            </m:den>
                          </m:f>
                        </m:e>
                      </m:nary>
                      <m:r>
                        <a:rPr lang="es-EC" sz="2400" b="1" i="1"/>
                        <m:t>−</m:t>
                      </m:r>
                      <m:sSub>
                        <m:sSubPr>
                          <m:ctrlPr>
                            <a:rPr lang="es-ES" sz="2400" i="1"/>
                          </m:ctrlPr>
                        </m:sSubPr>
                        <m:e>
                          <m:r>
                            <a:rPr lang="es-EC" sz="2400" b="1" i="1"/>
                            <m:t>𝑰</m:t>
                          </m:r>
                        </m:e>
                        <m:sub>
                          <m:r>
                            <a:rPr lang="es-EC" sz="2400" b="1" i="1"/>
                            <m:t>𝒐</m:t>
                          </m:r>
                        </m:sub>
                      </m:sSub>
                    </m:oMath>
                  </m:oMathPara>
                </a14:m>
                <a:endParaRPr lang="es-ES" sz="2400" b="1" dirty="0"/>
              </a:p>
              <a:p>
                <a:pPr marL="0" indent="0">
                  <a:buNone/>
                </a:pPr>
                <a:r>
                  <a:rPr lang="es-EC" sz="2400" dirty="0"/>
                  <a:t>Dónde:</a:t>
                </a:r>
                <a:endParaRPr lang="es-ES" sz="2400" b="1" dirty="0"/>
              </a:p>
              <a:p>
                <a:pPr marL="0" indent="0">
                  <a:buNone/>
                </a:pPr>
                <a:r>
                  <a:rPr lang="es-EC" sz="2400" dirty="0" smtClean="0"/>
                  <a:t>	BN</a:t>
                </a:r>
                <a:r>
                  <a:rPr lang="es-EC" sz="2400" dirty="0"/>
                  <a:t>: Beneficio neto de flujo del periodo t.</a:t>
                </a:r>
                <a:endParaRPr lang="es-ES" sz="2400" b="1" dirty="0"/>
              </a:p>
              <a:p>
                <a:pPr marL="0" indent="0">
                  <a:buNone/>
                </a:pPr>
                <a:r>
                  <a:rPr lang="es-EC" sz="2400" dirty="0" smtClean="0"/>
                  <a:t/>
                </a:r>
                <a:r>
                  <a:rPr lang="es-EC" sz="2400" dirty="0" err="1" smtClean="0"/>
                  <a:t>I</a:t>
                </a:r>
                <a:r>
                  <a:rPr lang="es-EC" sz="2400" baseline="-25000" dirty="0" err="1" smtClean="0"/>
                  <a:t>o</a:t>
                </a:r>
                <a:r>
                  <a:rPr lang="es-EC" sz="2400" baseline="-25000" dirty="0"/>
                  <a:t>: </a:t>
                </a:r>
                <a:r>
                  <a:rPr lang="es-EC" sz="2400" dirty="0"/>
                  <a:t>Inversión Inicial</a:t>
                </a:r>
                <a:endParaRPr lang="es-ES" sz="2400" b="1" dirty="0"/>
              </a:p>
              <a:p>
                <a:pPr marL="0" indent="0">
                  <a:buNone/>
                </a:pPr>
                <a:r>
                  <a:rPr lang="es-EC" sz="2400" dirty="0" smtClean="0"/>
                  <a:t>	n</a:t>
                </a:r>
                <a:r>
                  <a:rPr lang="es-EC" sz="2400" dirty="0"/>
                  <a:t>: Número de años</a:t>
                </a:r>
                <a:endParaRPr lang="es-ES" sz="2400" b="1" dirty="0"/>
              </a:p>
              <a:p>
                <a:pPr marL="0" indent="0">
                  <a:buNone/>
                </a:pPr>
                <a:r>
                  <a:rPr lang="es-EC" sz="2400" dirty="0" smtClean="0"/>
                  <a:t>	i</a:t>
                </a:r>
                <a:r>
                  <a:rPr lang="es-EC" sz="2400" dirty="0"/>
                  <a:t>: Tasa de </a:t>
                </a:r>
                <a:r>
                  <a:rPr lang="es-EC" sz="2400" dirty="0" smtClean="0"/>
                  <a:t>descuento</a:t>
                </a:r>
              </a:p>
              <a:p>
                <a:pPr marL="0" indent="0">
                  <a:buNone/>
                </a:pPr>
                <a:endParaRPr lang="es-ES" sz="2400" b="1" dirty="0" smtClean="0"/>
              </a:p>
              <a:p>
                <a:pPr marL="0" indent="0">
                  <a:buNone/>
                </a:pPr>
                <a14:m>
                  <m:oMathPara xmlns:m="http://schemas.openxmlformats.org/officeDocument/2006/math">
                    <m:oMathParaPr>
                      <m:jc m:val="centerGroup"/>
                    </m:oMathParaPr>
                    <m:oMath xmlns:m="http://schemas.openxmlformats.org/officeDocument/2006/math">
                      <m:r>
                        <a:rPr lang="es-EC" sz="2400" b="1" i="1">
                          <a:latin typeface="Cambria Math"/>
                        </a:rPr>
                        <m:t>𝑽𝑨𝑵</m:t>
                      </m:r>
                      <m:r>
                        <a:rPr lang="es-ES" sz="2400" b="1" i="1" smtClean="0">
                          <a:latin typeface="Cambria Math"/>
                        </a:rPr>
                        <m:t>=</m:t>
                      </m:r>
                      <m:r>
                        <m:rPr>
                          <m:nor/>
                        </m:rPr>
                        <a:rPr lang="es-EC" sz="2400"/>
                        <m:t>78.586,96</m:t>
                      </m:r>
                    </m:oMath>
                  </m:oMathPara>
                </a14:m>
                <a:endParaRPr lang="es-ES" sz="2400" dirty="0" smtClean="0"/>
              </a:p>
              <a:p>
                <a:pPr marL="0" indent="0">
                  <a:buNone/>
                </a:pPr>
                <a:endParaRPr lang="es-ES" sz="2400" dirty="0" smtClean="0"/>
              </a:p>
              <a:p>
                <a:pPr marL="0" indent="0" algn="just">
                  <a:buNone/>
                </a:pPr>
                <a:r>
                  <a:rPr lang="es-EC" sz="2400" dirty="0"/>
                  <a:t>Al ser el VAN mayor al valor de la inversión, el proyecto va a producir ganancias, por lo cual podemos deducir que el proyecto es viable</a:t>
                </a:r>
                <a:endParaRPr lang="es-ES" sz="2400"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741" t="-1887" r="-741" b="-943"/>
                </a:stretch>
              </a:blipFill>
            </p:spPr>
            <p:txBody>
              <a:bodyPr/>
              <a:lstStyle/>
              <a:p>
                <a:r>
                  <a:rPr lang="es-ES">
                    <a:noFill/>
                  </a:rPr>
                  <a:t> </a:t>
                </a:r>
              </a:p>
            </p:txBody>
          </p:sp>
        </mc:Fallback>
      </mc:AlternateContent>
    </p:spTree>
    <p:extLst>
      <p:ext uri="{BB962C8B-B14F-4D97-AF65-F5344CB8AC3E}">
        <p14:creationId xmlns="" xmlns:p14="http://schemas.microsoft.com/office/powerpoint/2010/main" val="246035345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2 Marcador de contenido"/>
              <p:cNvSpPr>
                <a:spLocks noGrp="1"/>
              </p:cNvSpPr>
              <p:nvPr>
                <p:ph idx="1"/>
              </p:nvPr>
            </p:nvSpPr>
            <p:spPr/>
            <p:txBody>
              <a:bodyPr>
                <a:normAutofit fontScale="62500" lnSpcReduction="20000"/>
              </a:bodyPr>
              <a:lstStyle/>
              <a:p>
                <a:r>
                  <a:rPr lang="es-EC" sz="2400" b="1" cap="all" dirty="0"/>
                  <a:t>TASA INTERNA DE RENDIMIENTO  (TIR</a:t>
                </a:r>
                <a:r>
                  <a:rPr lang="es-EC" sz="2400" b="1" cap="all" dirty="0" smtClean="0"/>
                  <a:t>).</a:t>
                </a:r>
              </a:p>
              <a:p>
                <a:endParaRPr lang="es-EC" sz="2400" b="1" cap="all" dirty="0"/>
              </a:p>
              <a:p>
                <a:pPr marL="0" indent="0">
                  <a:buNone/>
                </a:pPr>
                <a14:m>
                  <m:oMathPara xmlns:m="http://schemas.openxmlformats.org/officeDocument/2006/math">
                    <m:oMathParaPr>
                      <m:jc m:val="centerGroup"/>
                    </m:oMathParaPr>
                    <m:oMath xmlns:m="http://schemas.openxmlformats.org/officeDocument/2006/math">
                      <m:nary>
                        <m:naryPr>
                          <m:chr m:val="∑"/>
                          <m:limLoc m:val="undOvr"/>
                          <m:ctrlPr>
                            <a:rPr lang="es-ES" sz="2400" i="1"/>
                          </m:ctrlPr>
                        </m:naryPr>
                        <m:sub>
                          <m:r>
                            <a:rPr lang="es-EC" sz="2400" b="1" i="1"/>
                            <m:t>𝒕</m:t>
                          </m:r>
                          <m:r>
                            <a:rPr lang="es-EC" sz="2400" b="1" i="1"/>
                            <m:t>=</m:t>
                          </m:r>
                          <m:r>
                            <a:rPr lang="es-EC" sz="2400" b="1" i="1"/>
                            <m:t>𝟎</m:t>
                          </m:r>
                        </m:sub>
                        <m:sup>
                          <m:r>
                            <a:rPr lang="es-EC" sz="2400" b="1" i="1"/>
                            <m:t>𝒏</m:t>
                          </m:r>
                        </m:sup>
                        <m:e>
                          <m:f>
                            <m:fPr>
                              <m:ctrlPr>
                                <a:rPr lang="es-ES" sz="2400" i="1"/>
                              </m:ctrlPr>
                            </m:fPr>
                            <m:num>
                              <m:sSub>
                                <m:sSubPr>
                                  <m:ctrlPr>
                                    <a:rPr lang="es-ES" sz="2400" i="1"/>
                                  </m:ctrlPr>
                                </m:sSubPr>
                                <m:e>
                                  <m:r>
                                    <a:rPr lang="es-EC" sz="2400" b="1" i="1"/>
                                    <m:t>𝑩𝑵</m:t>
                                  </m:r>
                                </m:e>
                                <m:sub>
                                  <m:r>
                                    <a:rPr lang="es-EC" sz="2400" b="1" i="1"/>
                                    <m:t>𝒕</m:t>
                                  </m:r>
                                </m:sub>
                              </m:sSub>
                            </m:num>
                            <m:den>
                              <m:sSup>
                                <m:sSupPr>
                                  <m:ctrlPr>
                                    <a:rPr lang="es-ES" sz="2400" i="1"/>
                                  </m:ctrlPr>
                                </m:sSupPr>
                                <m:e>
                                  <m:r>
                                    <a:rPr lang="es-EC" sz="2400" b="1" i="1"/>
                                    <m:t>(</m:t>
                                  </m:r>
                                  <m:r>
                                    <a:rPr lang="es-EC" sz="2400" b="1" i="1"/>
                                    <m:t>𝟏</m:t>
                                  </m:r>
                                  <m:r>
                                    <a:rPr lang="es-EC" sz="2400" b="1" i="1"/>
                                    <m:t>+</m:t>
                                  </m:r>
                                  <m:r>
                                    <a:rPr lang="es-EC" sz="2400" b="1" i="1"/>
                                    <m:t>𝒊</m:t>
                                  </m:r>
                                  <m:r>
                                    <a:rPr lang="es-EC" sz="2400" b="1" i="1"/>
                                    <m:t>)</m:t>
                                  </m:r>
                                </m:e>
                                <m:sup>
                                  <m:r>
                                    <a:rPr lang="es-EC" sz="2400" b="1" i="1"/>
                                    <m:t>𝒕</m:t>
                                  </m:r>
                                </m:sup>
                              </m:sSup>
                            </m:den>
                          </m:f>
                          <m:r>
                            <a:rPr lang="es-EC" sz="2400" b="1" i="1"/>
                            <m:t>−</m:t>
                          </m:r>
                          <m:sSub>
                            <m:sSubPr>
                              <m:ctrlPr>
                                <a:rPr lang="es-ES" sz="2400" i="1"/>
                              </m:ctrlPr>
                            </m:sSubPr>
                            <m:e>
                              <m:r>
                                <a:rPr lang="es-EC" sz="2400" b="1" i="1"/>
                                <m:t>𝑰</m:t>
                              </m:r>
                            </m:e>
                            <m:sub>
                              <m:r>
                                <a:rPr lang="es-EC" sz="2400" b="1" i="1"/>
                                <m:t>𝒐</m:t>
                              </m:r>
                            </m:sub>
                          </m:sSub>
                          <m:r>
                            <a:rPr lang="es-EC" sz="2400" b="1" i="1"/>
                            <m:t>=</m:t>
                          </m:r>
                          <m:r>
                            <a:rPr lang="es-EC" sz="2400" b="1" i="1"/>
                            <m:t>𝟎</m:t>
                          </m:r>
                        </m:e>
                      </m:nary>
                    </m:oMath>
                  </m:oMathPara>
                </a14:m>
                <a:endParaRPr lang="es-EC" sz="2400" dirty="0" smtClean="0"/>
              </a:p>
              <a:p>
                <a:pPr marL="0" indent="0">
                  <a:buNone/>
                </a:pPr>
                <a:r>
                  <a:rPr lang="es-EC" sz="2400" dirty="0" smtClean="0"/>
                  <a:t>Dónde</a:t>
                </a:r>
                <a:r>
                  <a:rPr lang="es-EC" sz="2400" dirty="0"/>
                  <a:t>:</a:t>
                </a:r>
                <a:endParaRPr lang="es-ES" sz="2400" b="1" dirty="0"/>
              </a:p>
              <a:p>
                <a:pPr marL="0" indent="0">
                  <a:buNone/>
                </a:pPr>
                <a:r>
                  <a:rPr lang="es-EC" sz="2400" dirty="0" smtClean="0"/>
                  <a:t>	BN</a:t>
                </a:r>
                <a:r>
                  <a:rPr lang="es-EC" sz="2400" dirty="0"/>
                  <a:t>: Beneficio neto de flujo del periodo t. </a:t>
                </a:r>
                <a:endParaRPr lang="es-ES" sz="2400" b="1" dirty="0"/>
              </a:p>
              <a:p>
                <a:pPr marL="0" indent="0">
                  <a:buNone/>
                </a:pPr>
                <a:r>
                  <a:rPr lang="es-EC" sz="2400" dirty="0" smtClean="0"/>
                  <a:t/>
                </a:r>
                <a:r>
                  <a:rPr lang="es-EC" sz="2400" dirty="0" err="1" smtClean="0"/>
                  <a:t>I</a:t>
                </a:r>
                <a:r>
                  <a:rPr lang="es-EC" sz="2400" baseline="-25000" dirty="0" err="1" smtClean="0"/>
                  <a:t>o</a:t>
                </a:r>
                <a:r>
                  <a:rPr lang="es-EC" sz="2400" dirty="0"/>
                  <a:t>: Inversión Inicial.</a:t>
                </a:r>
                <a:endParaRPr lang="es-ES" sz="2400" b="1" dirty="0"/>
              </a:p>
              <a:p>
                <a:pPr marL="0" indent="0">
                  <a:buNone/>
                </a:pPr>
                <a:r>
                  <a:rPr lang="es-EC" sz="2400" dirty="0" smtClean="0"/>
                  <a:t>	n</a:t>
                </a:r>
                <a:r>
                  <a:rPr lang="es-EC" sz="2400" dirty="0"/>
                  <a:t>: </a:t>
                </a:r>
                <a:r>
                  <a:rPr lang="es-EC" sz="2400" dirty="0" smtClean="0"/>
                  <a:t>Número </a:t>
                </a:r>
                <a:r>
                  <a:rPr lang="es-EC" sz="2400" dirty="0"/>
                  <a:t>de años.</a:t>
                </a:r>
                <a:endParaRPr lang="es-ES" sz="2400" b="1" dirty="0"/>
              </a:p>
              <a:p>
                <a:pPr marL="0" indent="0">
                  <a:buNone/>
                </a:pPr>
                <a:r>
                  <a:rPr lang="es-EC" sz="2400" dirty="0" smtClean="0"/>
                  <a:t>	i</a:t>
                </a:r>
                <a:r>
                  <a:rPr lang="es-EC" sz="2400" dirty="0"/>
                  <a:t>: Tasa de descuento</a:t>
                </a:r>
                <a:r>
                  <a:rPr lang="es-EC" sz="2400" dirty="0" smtClean="0"/>
                  <a:t>.</a:t>
                </a:r>
              </a:p>
              <a:p>
                <a:pPr marL="0" indent="0">
                  <a:buNone/>
                </a:pPr>
                <a:endParaRPr lang="es-EC" sz="2400" dirty="0" smtClean="0"/>
              </a:p>
              <a:p>
                <a:pPr marL="0" indent="0" algn="ctr">
                  <a:buNone/>
                </a:pPr>
                <a:r>
                  <a:rPr lang="es-EC" sz="2400" b="1" dirty="0" smtClean="0"/>
                  <a:t>TIR=28,91%</a:t>
                </a:r>
              </a:p>
              <a:p>
                <a:pPr marL="0" indent="0" algn="ctr">
                  <a:buNone/>
                </a:pPr>
                <a:endParaRPr lang="es-ES" sz="2400" b="1" dirty="0"/>
              </a:p>
              <a:p>
                <a:r>
                  <a:rPr lang="es-EC" sz="2400" dirty="0"/>
                  <a:t>La tasa calculada se calcula con la tasa de descuento impuesta, y esta al ser mayor se deduce que el proyecto es rentable.</a:t>
                </a:r>
                <a:endParaRPr lang="es-ES" sz="2400" b="1" dirty="0"/>
              </a:p>
              <a:p>
                <a:pPr marL="0" indent="0">
                  <a:buNone/>
                </a:pPr>
                <a:endParaRPr lang="es-ES" sz="2400" b="1" dirty="0"/>
              </a:p>
              <a:p>
                <a:r>
                  <a:rPr lang="es-EC" sz="2400" dirty="0"/>
                  <a:t>La tasa interna de retorno es mucho mayor que la tasa de descuento asumida, por lo que el proyecto es rentable</a:t>
                </a:r>
                <a:r>
                  <a:rPr lang="es-EC" sz="2400" dirty="0" smtClean="0"/>
                  <a:t>.</a:t>
                </a:r>
                <a:endParaRPr lang="es-ES" sz="2400" b="1"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222" t="-1078" r="-296"/>
                </a:stretch>
              </a:blipFill>
            </p:spPr>
            <p:txBody>
              <a:bodyPr/>
              <a:lstStyle/>
              <a:p>
                <a:r>
                  <a:rPr lang="es-ES">
                    <a:noFill/>
                  </a:rPr>
                  <a:t> </a:t>
                </a:r>
              </a:p>
            </p:txBody>
          </p:sp>
        </mc:Fallback>
      </mc:AlternateContent>
      <p:sp>
        <p:nvSpPr>
          <p:cNvPr id="4" name="1 Título"/>
          <p:cNvSpPr>
            <a:spLocks noGrp="1"/>
          </p:cNvSpPr>
          <p:nvPr>
            <p:ph type="title"/>
          </p:nvPr>
        </p:nvSpPr>
        <p:spPr/>
        <p:txBody>
          <a:bodyPr>
            <a:normAutofit/>
          </a:bodyPr>
          <a:lstStyle/>
          <a:p>
            <a:r>
              <a:rPr lang="es-EC" sz="2800" b="1" dirty="0"/>
              <a:t>EVALUACIÓN FINANCIERA</a:t>
            </a:r>
            <a:endParaRPr lang="es-ES" sz="2800" dirty="0"/>
          </a:p>
        </p:txBody>
      </p:sp>
    </p:spTree>
    <p:extLst>
      <p:ext uri="{BB962C8B-B14F-4D97-AF65-F5344CB8AC3E}">
        <p14:creationId xmlns="" xmlns:p14="http://schemas.microsoft.com/office/powerpoint/2010/main" val="3756558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pPr lvl="1" algn="ctr" rtl="0">
              <a:spcBef>
                <a:spcPct val="0"/>
              </a:spcBef>
            </a:pPr>
            <a:r>
              <a:rPr lang="es-ES" sz="2800" b="1" cap="all" dirty="0" smtClean="0"/>
              <a:t>JUSTIFICACIÓN E IMPORTANCIA</a:t>
            </a:r>
            <a:r>
              <a:rPr lang="es-ES" b="1" cap="all" dirty="0" smtClean="0"/>
              <a:t/>
            </a:r>
            <a:br>
              <a:rPr lang="es-ES" b="1" cap="all" dirty="0" smtClean="0"/>
            </a:br>
            <a:endParaRPr lang="es-ES" dirty="0"/>
          </a:p>
        </p:txBody>
      </p:sp>
      <p:sp>
        <p:nvSpPr>
          <p:cNvPr id="3" name="2 Marcador de contenido"/>
          <p:cNvSpPr>
            <a:spLocks noGrp="1"/>
          </p:cNvSpPr>
          <p:nvPr>
            <p:ph idx="1"/>
          </p:nvPr>
        </p:nvSpPr>
        <p:spPr/>
        <p:txBody>
          <a:bodyPr>
            <a:normAutofit fontScale="77500" lnSpcReduction="20000"/>
          </a:bodyPr>
          <a:lstStyle/>
          <a:p>
            <a:pPr algn="just"/>
            <a:r>
              <a:rPr lang="es-EC" dirty="0" smtClean="0"/>
              <a:t>En </a:t>
            </a:r>
            <a:r>
              <a:rPr lang="es-EC" dirty="0"/>
              <a:t>la plantas hidroeléctricas la regulación de la velocidad se la hace normalmente mediante un volante que regula el movimiento del pistón que a su vez mueve un eje, adaptado con una biela que regula la apertura y cierre de los alabes de la turbina; en otras palabras se necesitan de varios técnicos que realicen el trabajo. El diseño de la máquina brindará mayores ventajas con respecto al método tradicional de operación, ya que al disminuir el número de obreros además del tiempo se puede tener como resultado un mayor ahorro y brindar al cliente un trabajo garantizado, siempre teniendo en cuenta que este tipo de máquina no se la encuentra con facilidad en el mercado nacional</a:t>
            </a:r>
            <a:r>
              <a:rPr lang="es-EC" dirty="0" smtClean="0"/>
              <a:t>.</a:t>
            </a:r>
            <a:endParaRPr lang="es-ES" b="1" dirty="0"/>
          </a:p>
        </p:txBody>
      </p:sp>
    </p:spTree>
    <p:extLst>
      <p:ext uri="{BB962C8B-B14F-4D97-AF65-F5344CB8AC3E}">
        <p14:creationId xmlns="" xmlns:p14="http://schemas.microsoft.com/office/powerpoint/2010/main" val="387724892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C" b="1" cap="all" dirty="0"/>
              <a:t>CAPITULO </a:t>
            </a:r>
            <a:r>
              <a:rPr lang="es-EC" b="1" cap="all" dirty="0" smtClean="0"/>
              <a:t>7</a:t>
            </a:r>
            <a:endParaRPr lang="es-ES" dirty="0"/>
          </a:p>
        </p:txBody>
      </p:sp>
      <p:sp>
        <p:nvSpPr>
          <p:cNvPr id="5" name="4 Subtítulo"/>
          <p:cNvSpPr>
            <a:spLocks noGrp="1"/>
          </p:cNvSpPr>
          <p:nvPr>
            <p:ph type="subTitle" idx="1"/>
          </p:nvPr>
        </p:nvSpPr>
        <p:spPr/>
        <p:txBody>
          <a:bodyPr/>
          <a:lstStyle/>
          <a:p>
            <a:r>
              <a:rPr lang="es-EC" b="1" cap="all" dirty="0">
                <a:solidFill>
                  <a:schemeClr val="tx1"/>
                </a:solidFill>
              </a:rPr>
              <a:t>CONCLUSIONES Y RECOMENDACIONES</a:t>
            </a:r>
            <a:endParaRPr lang="es-ES" b="1" cap="all" dirty="0">
              <a:solidFill>
                <a:schemeClr val="tx1"/>
              </a:solidFill>
            </a:endParaRPr>
          </a:p>
          <a:p>
            <a:endParaRPr lang="es-ES" dirty="0"/>
          </a:p>
        </p:txBody>
      </p:sp>
    </p:spTree>
    <p:extLst>
      <p:ext uri="{BB962C8B-B14F-4D97-AF65-F5344CB8AC3E}">
        <p14:creationId xmlns="" xmlns:p14="http://schemas.microsoft.com/office/powerpoint/2010/main" val="92656245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a:t>CONCLUSIONES</a:t>
            </a:r>
            <a:endParaRPr lang="es-ES" sz="2800" dirty="0"/>
          </a:p>
        </p:txBody>
      </p:sp>
      <p:sp>
        <p:nvSpPr>
          <p:cNvPr id="3" name="2 Marcador de contenido"/>
          <p:cNvSpPr>
            <a:spLocks noGrp="1"/>
          </p:cNvSpPr>
          <p:nvPr>
            <p:ph idx="1"/>
          </p:nvPr>
        </p:nvSpPr>
        <p:spPr/>
        <p:txBody>
          <a:bodyPr>
            <a:normAutofit fontScale="70000" lnSpcReduction="20000"/>
          </a:bodyPr>
          <a:lstStyle/>
          <a:p>
            <a:pPr lvl="0" algn="just"/>
            <a:r>
              <a:rPr lang="es-EC" dirty="0"/>
              <a:t>Para el diseño y la construcción de un banco de control automático de velocidad para un grupo de 4 plantas hidroeléctricas tipo Francis de 200 KW cada una, pertenecientes al proyecto hidroeléctrico Borja fue necesario investigar acerca de los parámetros de  funcionamiento de las turbinas tipo Francis, varios de estos para el diseño y construcción fueron: la fuerza requerida, resistencia, velocidad amperaje, voltaje; de esta manera se pudo seleccionar los materiales necesarios para el control y la programación.</a:t>
            </a:r>
            <a:endParaRPr lang="es-ES" b="1" dirty="0"/>
          </a:p>
          <a:p>
            <a:pPr algn="just"/>
            <a:endParaRPr lang="es-ES" b="1" dirty="0"/>
          </a:p>
          <a:p>
            <a:pPr lvl="0" algn="just"/>
            <a:r>
              <a:rPr lang="es-EC" dirty="0"/>
              <a:t>Al conocer las características del proyecto hidroeléctrico, el tipo de turbina, de control de velocidad, la caída y los materiales que se necesita analizamos cuales son los mejores elementos para determinar eficiencia, durabilidad, resistencia y costo para el diseño y construcción del sistema completo del control de velocidad. </a:t>
            </a:r>
            <a:endParaRPr lang="es-ES" b="1" dirty="0"/>
          </a:p>
          <a:p>
            <a:endParaRPr lang="es-ES" dirty="0"/>
          </a:p>
        </p:txBody>
      </p:sp>
    </p:spTree>
    <p:extLst>
      <p:ext uri="{BB962C8B-B14F-4D97-AF65-F5344CB8AC3E}">
        <p14:creationId xmlns="" xmlns:p14="http://schemas.microsoft.com/office/powerpoint/2010/main" val="160762355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0000" lnSpcReduction="20000"/>
          </a:bodyPr>
          <a:lstStyle/>
          <a:p>
            <a:pPr lvl="0"/>
            <a:r>
              <a:rPr lang="es-EC" dirty="0"/>
              <a:t>Se seleccionó el mejor sistema de control para la regulación de la velocidad de la máquina, el sistema seleccionado fue un sensor de velocidad con señal de voltaje y un regulador de velocidad electrónico ya que son los de menor costo, mejor manejo de señal y la mayor velocidad de respuesta.</a:t>
            </a:r>
            <a:endParaRPr lang="es-ES" b="1" dirty="0"/>
          </a:p>
          <a:p>
            <a:pPr marL="0" indent="0">
              <a:buNone/>
            </a:pPr>
            <a:endParaRPr lang="es-ES" b="1" dirty="0"/>
          </a:p>
          <a:p>
            <a:pPr lvl="0"/>
            <a:r>
              <a:rPr lang="es-EC" dirty="0"/>
              <a:t>Se diseñó y construyó un control automatizado de lazo cerrado para la operación del control de velocidad al ser este diseño eficiente, económico y resistente.</a:t>
            </a:r>
            <a:endParaRPr lang="es-ES" b="1" dirty="0"/>
          </a:p>
          <a:p>
            <a:pPr marL="0" indent="0">
              <a:buNone/>
            </a:pPr>
            <a:endParaRPr lang="es-ES" b="1" dirty="0"/>
          </a:p>
          <a:p>
            <a:pPr lvl="0"/>
            <a:r>
              <a:rPr lang="es-EC" dirty="0"/>
              <a:t>Se diseñó el sistema oleo hidráulico para trabajar con una bomba de 1 Hp para producir una fuerza de empuje de 36 KN, ya que la fuerza necesaria es el peso del sistema más la fuerza del impacto a chorro.</a:t>
            </a:r>
            <a:endParaRPr lang="es-ES" b="1" dirty="0"/>
          </a:p>
          <a:p>
            <a:pPr marL="0" indent="0">
              <a:buNone/>
            </a:pPr>
            <a:endParaRPr lang="es-ES" dirty="0"/>
          </a:p>
        </p:txBody>
      </p:sp>
      <p:sp>
        <p:nvSpPr>
          <p:cNvPr id="4" name="1 Título"/>
          <p:cNvSpPr>
            <a:spLocks noGrp="1"/>
          </p:cNvSpPr>
          <p:nvPr>
            <p:ph type="title"/>
          </p:nvPr>
        </p:nvSpPr>
        <p:spPr/>
        <p:txBody>
          <a:bodyPr>
            <a:normAutofit/>
          </a:bodyPr>
          <a:lstStyle/>
          <a:p>
            <a:r>
              <a:rPr lang="es-EC" sz="2800" b="1" dirty="0"/>
              <a:t>CONCLUSIONES</a:t>
            </a:r>
            <a:endParaRPr lang="es-ES" sz="2800" dirty="0"/>
          </a:p>
        </p:txBody>
      </p:sp>
    </p:spTree>
    <p:extLst>
      <p:ext uri="{BB962C8B-B14F-4D97-AF65-F5344CB8AC3E}">
        <p14:creationId xmlns="" xmlns:p14="http://schemas.microsoft.com/office/powerpoint/2010/main" val="282528901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484784"/>
            <a:ext cx="8229600" cy="4525963"/>
          </a:xfrm>
        </p:spPr>
        <p:txBody>
          <a:bodyPr>
            <a:normAutofit fontScale="25000" lnSpcReduction="20000"/>
          </a:bodyPr>
          <a:lstStyle/>
          <a:p>
            <a:pPr lvl="0" algn="just"/>
            <a:r>
              <a:rPr lang="es-EC" sz="8800" dirty="0"/>
              <a:t>Los parámetros necesarios para el control del banco de velocidad son a 900 rpm y la presión necesaria para producir el movimiento de la biela y los álabes, ya que al ser un objeto de prueba se programó a 40 PSI para evitar cualquier tipo de accidente.</a:t>
            </a:r>
            <a:endParaRPr lang="es-ES" sz="8800" b="1" dirty="0"/>
          </a:p>
          <a:p>
            <a:pPr marL="0" indent="0" algn="just">
              <a:buNone/>
            </a:pPr>
            <a:endParaRPr lang="es-ES" sz="8800" b="1" dirty="0"/>
          </a:p>
          <a:p>
            <a:pPr lvl="0" algn="just"/>
            <a:r>
              <a:rPr lang="es-EC" sz="8800" dirty="0"/>
              <a:t>Se diseñaron dos tipos de pruebas, una basada en la presión y otra en las revoluciones por minuto debido a que los dos parámetros trabajan independientemente el uno del otro. Al realizar las pruebas observamos que la máquina funciona de acuerdo a los parámetros necesarios.</a:t>
            </a:r>
            <a:endParaRPr lang="es-ES" sz="8800" b="1" dirty="0"/>
          </a:p>
          <a:p>
            <a:pPr marL="0" indent="0" algn="just">
              <a:buNone/>
            </a:pPr>
            <a:endParaRPr lang="es-ES" sz="8800" b="1" dirty="0"/>
          </a:p>
          <a:p>
            <a:pPr lvl="0" algn="just"/>
            <a:r>
              <a:rPr lang="es-ES" sz="8800" dirty="0"/>
              <a:t>A pesar de que el costo de fabricación de la máquina es alto, debido a que se utilizan elementos que puedan cumplir satisfactoriamente con los requerimientos de la máquina, la evaluación económica y financiera arroja que la demanda permitirá que la inversión realizada se pueda recuperar en poco tiempo.</a:t>
            </a:r>
            <a:endParaRPr lang="es-ES" sz="8800" b="1" dirty="0"/>
          </a:p>
          <a:p>
            <a:endParaRPr lang="es-ES" dirty="0"/>
          </a:p>
        </p:txBody>
      </p:sp>
      <p:sp>
        <p:nvSpPr>
          <p:cNvPr id="4" name="1 Título"/>
          <p:cNvSpPr>
            <a:spLocks noGrp="1"/>
          </p:cNvSpPr>
          <p:nvPr>
            <p:ph type="title"/>
          </p:nvPr>
        </p:nvSpPr>
        <p:spPr/>
        <p:txBody>
          <a:bodyPr>
            <a:normAutofit/>
          </a:bodyPr>
          <a:lstStyle/>
          <a:p>
            <a:r>
              <a:rPr lang="es-EC" sz="2800" b="1" dirty="0"/>
              <a:t>CONCLUSIONES</a:t>
            </a:r>
            <a:endParaRPr lang="es-ES" sz="2800" dirty="0"/>
          </a:p>
        </p:txBody>
      </p:sp>
    </p:spTree>
    <p:extLst>
      <p:ext uri="{BB962C8B-B14F-4D97-AF65-F5344CB8AC3E}">
        <p14:creationId xmlns="" xmlns:p14="http://schemas.microsoft.com/office/powerpoint/2010/main" val="330439750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a:t>RECOMENDACIONES</a:t>
            </a:r>
            <a:endParaRPr lang="es-ES" sz="2800" dirty="0"/>
          </a:p>
        </p:txBody>
      </p:sp>
      <p:sp>
        <p:nvSpPr>
          <p:cNvPr id="3" name="2 Marcador de contenido"/>
          <p:cNvSpPr>
            <a:spLocks noGrp="1"/>
          </p:cNvSpPr>
          <p:nvPr>
            <p:ph idx="1"/>
          </p:nvPr>
        </p:nvSpPr>
        <p:spPr/>
        <p:txBody>
          <a:bodyPr>
            <a:normAutofit/>
          </a:bodyPr>
          <a:lstStyle/>
          <a:p>
            <a:pPr lvl="0" algn="just"/>
            <a:r>
              <a:rPr lang="es-EC" sz="2200" dirty="0"/>
              <a:t>Al momento de manipular la máquina se debe tener cuidado con la presión, ya que cuando se manejan máquinas </a:t>
            </a:r>
            <a:r>
              <a:rPr lang="es-EC" sz="2200" dirty="0" err="1"/>
              <a:t>oleohidráulicas</a:t>
            </a:r>
            <a:r>
              <a:rPr lang="es-EC" sz="2200" dirty="0"/>
              <a:t> se puede producir algún accidentes por la alta presión de trabajo.</a:t>
            </a:r>
            <a:endParaRPr lang="es-ES" sz="2200" b="1" dirty="0"/>
          </a:p>
          <a:p>
            <a:pPr marL="0" indent="0" algn="just">
              <a:buNone/>
            </a:pPr>
            <a:endParaRPr lang="es-ES" sz="2200" b="1" dirty="0"/>
          </a:p>
          <a:p>
            <a:pPr lvl="0" algn="just"/>
            <a:r>
              <a:rPr lang="es-EC" sz="2200" dirty="0"/>
              <a:t>Siempre se debe tener en cuenta un plan de mantenimiento, ya que ningún elemento es eterno y todas sus partes son indispensables.</a:t>
            </a:r>
            <a:endParaRPr lang="es-ES" sz="2200" b="1" dirty="0"/>
          </a:p>
          <a:p>
            <a:pPr marL="0" indent="0" algn="just">
              <a:buNone/>
            </a:pPr>
            <a:endParaRPr lang="es-ES" sz="2200" b="1" dirty="0"/>
          </a:p>
          <a:p>
            <a:pPr lvl="0" algn="just"/>
            <a:r>
              <a:rPr lang="es-EC" sz="2200" dirty="0"/>
              <a:t>Tener siempre en cuenta los planos de construcción, diagramas de montaje para cuando exista algún problema en la máquina poder realizar el mantenimiento respectivo.</a:t>
            </a:r>
            <a:endParaRPr lang="es-ES" sz="2200" b="1" dirty="0"/>
          </a:p>
          <a:p>
            <a:endParaRPr lang="es-ES" dirty="0"/>
          </a:p>
        </p:txBody>
      </p:sp>
    </p:spTree>
    <p:extLst>
      <p:ext uri="{BB962C8B-B14F-4D97-AF65-F5344CB8AC3E}">
        <p14:creationId xmlns="" xmlns:p14="http://schemas.microsoft.com/office/powerpoint/2010/main" val="291259478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lvl="0" algn="just"/>
            <a:r>
              <a:rPr lang="es-ES" sz="2000" dirty="0"/>
              <a:t>Para la fabricación de la máquina se recomienda utilizar materiales certificados, que cumplan las especificaciones y estándares pertinentes para obtener el máximo beneficio de ellos en propiedades físicas, mecánicas y durabilidad.</a:t>
            </a:r>
            <a:endParaRPr lang="es-ES" sz="2000" b="1" dirty="0"/>
          </a:p>
          <a:p>
            <a:pPr marL="0" indent="0" algn="just">
              <a:buNone/>
            </a:pPr>
            <a:endParaRPr lang="es-ES" sz="2000" b="1" dirty="0"/>
          </a:p>
          <a:p>
            <a:pPr lvl="0" algn="just"/>
            <a:r>
              <a:rPr lang="es-ES" sz="2000" dirty="0"/>
              <a:t>Es necesario implementar proyectos de automatización en procesos antiguos y anticuados ya que se optimizan recursos y procesos para tener una mejor calidad de trabajo a un menor costo.</a:t>
            </a:r>
            <a:endParaRPr lang="es-ES" sz="2000" b="1" dirty="0"/>
          </a:p>
          <a:p>
            <a:endParaRPr lang="es-ES" dirty="0"/>
          </a:p>
        </p:txBody>
      </p:sp>
      <p:sp>
        <p:nvSpPr>
          <p:cNvPr id="4" name="1 Título"/>
          <p:cNvSpPr>
            <a:spLocks noGrp="1"/>
          </p:cNvSpPr>
          <p:nvPr>
            <p:ph type="title"/>
          </p:nvPr>
        </p:nvSpPr>
        <p:spPr/>
        <p:txBody>
          <a:bodyPr>
            <a:normAutofit/>
          </a:bodyPr>
          <a:lstStyle/>
          <a:p>
            <a:r>
              <a:rPr lang="es-EC" sz="2800" b="1" dirty="0"/>
              <a:t>RECOMENDACIONES</a:t>
            </a:r>
            <a:endParaRPr lang="es-ES" sz="2800" dirty="0"/>
          </a:p>
        </p:txBody>
      </p:sp>
    </p:spTree>
    <p:extLst>
      <p:ext uri="{BB962C8B-B14F-4D97-AF65-F5344CB8AC3E}">
        <p14:creationId xmlns="" xmlns:p14="http://schemas.microsoft.com/office/powerpoint/2010/main" val="82555377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131840" y="2564904"/>
            <a:ext cx="2932982" cy="1015663"/>
          </a:xfrm>
          <a:prstGeom prst="rect">
            <a:avLst/>
          </a:prstGeom>
        </p:spPr>
        <p:txBody>
          <a:bodyPr wrap="none">
            <a:spAutoFit/>
          </a:bodyPr>
          <a:lstStyle/>
          <a:p>
            <a:pPr algn="ctr"/>
            <a:r>
              <a:rPr lang="es-ES" sz="6000" dirty="0">
                <a:solidFill>
                  <a:schemeClr val="accent3">
                    <a:lumMod val="75000"/>
                  </a:schemeClr>
                </a:solidFill>
              </a:rPr>
              <a:t>GRACIAS</a:t>
            </a:r>
          </a:p>
        </p:txBody>
      </p:sp>
    </p:spTree>
    <p:extLst>
      <p:ext uri="{BB962C8B-B14F-4D97-AF65-F5344CB8AC3E}">
        <p14:creationId xmlns="" xmlns:p14="http://schemas.microsoft.com/office/powerpoint/2010/main" val="620393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TotalTime>
  <Words>4099</Words>
  <Application>Microsoft Office PowerPoint</Application>
  <PresentationFormat>Presentación en pantalla (4:3)</PresentationFormat>
  <Paragraphs>951</Paragraphs>
  <Slides>96</Slides>
  <Notes>0</Notes>
  <HiddenSlides>0</HiddenSlides>
  <MMClips>0</MMClips>
  <ScaleCrop>false</ScaleCrop>
  <HeadingPairs>
    <vt:vector size="4" baseType="variant">
      <vt:variant>
        <vt:lpstr>Tema</vt:lpstr>
      </vt:variant>
      <vt:variant>
        <vt:i4>1</vt:i4>
      </vt:variant>
      <vt:variant>
        <vt:lpstr>Títulos de diapositiva</vt:lpstr>
      </vt:variant>
      <vt:variant>
        <vt:i4>96</vt:i4>
      </vt:variant>
    </vt:vector>
  </HeadingPairs>
  <TitlesOfParts>
    <vt:vector size="97" baseType="lpstr">
      <vt:lpstr>Tema de Office</vt:lpstr>
      <vt:lpstr>DISEÑO Y CONSTRUCCIÓN DE UN BANCO PARA EL CONTROL AUTOMATICO DE VELOCIDAD  PARA UN GRUPO DE 4 PLANTAS HIDROELÉCTRICAS TIPO FRANCIS DE 200 KW CADA UNA PERTENECIENTES AL PROYECTO HIDROELÉCTRICO BORJA</vt:lpstr>
      <vt:lpstr>CAPITULO 1 </vt:lpstr>
      <vt:lpstr>ANTECEDENTES</vt:lpstr>
      <vt:lpstr>DEFINICIÓN DEL PROBLEMA</vt:lpstr>
      <vt:lpstr>OBJETIVOS</vt:lpstr>
      <vt:lpstr>OBJETIVO GENERAL</vt:lpstr>
      <vt:lpstr>OBJETIVOS ESPECÍFICOS</vt:lpstr>
      <vt:lpstr>OBJETIVOS ESPECÍFICOS</vt:lpstr>
      <vt:lpstr>JUSTIFICACIÓN E IMPORTANCIA </vt:lpstr>
      <vt:lpstr>CAPITULO 2 </vt:lpstr>
      <vt:lpstr>DESCRIPCIÓN GENERAL</vt:lpstr>
      <vt:lpstr>ESPECIFICACIONES TÉCNICAS</vt:lpstr>
      <vt:lpstr>ESPECIFICACIONES TÉCNICAS</vt:lpstr>
      <vt:lpstr>CAPITULO 3</vt:lpstr>
      <vt:lpstr>ASPECTOS A TENER EN CUENTA PARA SELECCIONAR LA TURBINA</vt:lpstr>
      <vt:lpstr>CÁLCULOS DE PÉRDIDAS</vt:lpstr>
      <vt:lpstr>CÁLCULOS DE PÉRDIDAS</vt:lpstr>
      <vt:lpstr>CÁLCULOS DE PÉRDIDAS</vt:lpstr>
      <vt:lpstr>CÁLCULOS DE PÉRDIDAS</vt:lpstr>
      <vt:lpstr>CÁLCULOS DE PÉRDIDAS</vt:lpstr>
      <vt:lpstr>CÁLCULO DEL SALTO NETO</vt:lpstr>
      <vt:lpstr>POTENCIA DE LA TURBINA</vt:lpstr>
      <vt:lpstr>SELECCIÓN DEL RODETE DE LA TURBINA FRANCIS</vt:lpstr>
      <vt:lpstr>SELECCIÓN DEL RODETE DE LA TURBINA FRANCIS</vt:lpstr>
      <vt:lpstr>SELECCIÓN DEL RODETE DE LA TURBINA FRANCIS</vt:lpstr>
      <vt:lpstr>SELECCIÓN DEL RODETE DE LA TURBINA FRANCIS</vt:lpstr>
      <vt:lpstr>PARTES Y COMPONENTES</vt:lpstr>
      <vt:lpstr>PARTES Y COMPONENTES</vt:lpstr>
      <vt:lpstr>PARTES Y COMPONENTES</vt:lpstr>
      <vt:lpstr>PARTES Y COMPONENTES</vt:lpstr>
      <vt:lpstr>CAPITULO 4</vt:lpstr>
      <vt:lpstr>CARACTERÍSTICAS Y TIPOS DE REGULADORES</vt:lpstr>
      <vt:lpstr>CARACTERÍSTICAS Y TIPOS DE REGULADORES</vt:lpstr>
      <vt:lpstr>CARACTERÍSTICAS Y TIPOS DE REGULADORES</vt:lpstr>
      <vt:lpstr>CARACTERÍSTICAS Y TIPOS DE REGULADORES</vt:lpstr>
      <vt:lpstr>TIPOS DE REGULADOR DE VELOCIDAD</vt:lpstr>
      <vt:lpstr>SELECCIÓN DE LA MEJOR ALTERNATIVA</vt:lpstr>
      <vt:lpstr>SELECCIÓN DE LA MEJOR ALTERNATIVA</vt:lpstr>
      <vt:lpstr>CÁLCULO DE LA FUERZA DE EMPUJE DEL PISTÓN</vt:lpstr>
      <vt:lpstr>CÁLCULO DE LA FUERZA DE EMPUJE DEL PISTÓN</vt:lpstr>
      <vt:lpstr>CÁLCULO DE LA FUERZA DE EMPUJE DEL PISTÓN</vt:lpstr>
      <vt:lpstr>DISEÑO DEL EJE PRINCIPAL</vt:lpstr>
      <vt:lpstr>DISEÑO DEL EJE PRINCIPAL</vt:lpstr>
      <vt:lpstr>DISEÑO DEL EJE PRINCIPAL</vt:lpstr>
      <vt:lpstr>DISEÑO DEL EJE PRINCIPAL</vt:lpstr>
      <vt:lpstr>DISEÑO DEL EJE SECUNDARIO</vt:lpstr>
      <vt:lpstr>DISEÑO DEL EJE SECUNDARIO</vt:lpstr>
      <vt:lpstr>DISEÑO DEL EJE BIELA</vt:lpstr>
      <vt:lpstr>DISEÑO DE CHAVETAS</vt:lpstr>
      <vt:lpstr>DISEÑO DE CHAVETAS</vt:lpstr>
      <vt:lpstr>DISEÑO DE PASADORES</vt:lpstr>
      <vt:lpstr>DISEÑO DE PASADORES</vt:lpstr>
      <vt:lpstr>DISEÑO DEL RECIPIENTE A PRESIÓN</vt:lpstr>
      <vt:lpstr>DISEÑO DEL RECIPIENTE A PRESIÓN</vt:lpstr>
      <vt:lpstr>DISEÑO DEL RECIPIENTE A PRESIÓN</vt:lpstr>
      <vt:lpstr>CÁLCULO Y SELECCIÓN DE TUBERÍAS Y ACCESORIOS</vt:lpstr>
      <vt:lpstr>CÁLCULO Y SELECCIÓN DE TUBERÍAS Y ACCESORIOS</vt:lpstr>
      <vt:lpstr>CÁLCULO Y SELECCIÓN DE TUBERÍAS Y ACCESORIOS</vt:lpstr>
      <vt:lpstr>CÁLCULO Y SELECCIÓN DE TUBERÍAS Y ACCESORIOS</vt:lpstr>
      <vt:lpstr>CÁLCULO Y SELECCIÓN DE TUBERÍAS Y ACCESORIOS</vt:lpstr>
      <vt:lpstr>DISEÑO DE LA LÍNEA HIDRÁULICA Y ELÉCTRICA</vt:lpstr>
      <vt:lpstr>ESPECIFICACIONES TÉCNICAS DEL BANCO DE CONTROL AUTOMÁTICO</vt:lpstr>
      <vt:lpstr>ESPECIFICACIONES TÉCNICAS DEL BANCO DE CONTROL AUTOMÁTICO</vt:lpstr>
      <vt:lpstr>ESPECIFICACIONES TÉCNICAS DEL BANCO DE CONTROL AUTOMÁTICO</vt:lpstr>
      <vt:lpstr>ESPECIFICACIONES TÉCNICAS DEL BANCO DE CONTROL AUTOMÁTICO</vt:lpstr>
      <vt:lpstr>DISEÑO DEL SISTEMA AUTOMÁTICO</vt:lpstr>
      <vt:lpstr>DISEÑO DEL SISTEMA AUTOMÁTICO</vt:lpstr>
      <vt:lpstr>DISEÑO DEL SISTEMA AUTOMÁTICO</vt:lpstr>
      <vt:lpstr>DISEÑO DEL SISTEMA AUTOMÁTICO</vt:lpstr>
      <vt:lpstr>DISEÑO DEL SISTEMA AUTOMÁTICO</vt:lpstr>
      <vt:lpstr>CAPITULO 5</vt:lpstr>
      <vt:lpstr>RECURSOS</vt:lpstr>
      <vt:lpstr>ENSAMBLE DE EQUIPO E IMPLEMENTACIÓN</vt:lpstr>
      <vt:lpstr>ENSAMBLE DE EQUIPO E IMPLEMENTACIÓN</vt:lpstr>
      <vt:lpstr>ENSAMBLE DE EQUIPO E IMPLEMENTACIÓN</vt:lpstr>
      <vt:lpstr>PRUEBAS</vt:lpstr>
      <vt:lpstr>PRUEBAS</vt:lpstr>
      <vt:lpstr>PRUEBAS DEL EQUIPO</vt:lpstr>
      <vt:lpstr>PRUEBAS DEL EQUIPO</vt:lpstr>
      <vt:lpstr>PRUEBAS DEL EQUIPO</vt:lpstr>
      <vt:lpstr>PRUEBAS DEL EQUIPO</vt:lpstr>
      <vt:lpstr>PRUEBAS DEL EQUIPO</vt:lpstr>
      <vt:lpstr>PLAN DE OPERACIÓN MANTENIMIENTO Y PRUEBAS</vt:lpstr>
      <vt:lpstr>CAPITULO 6</vt:lpstr>
      <vt:lpstr>EVALUACIÓN ECONÓMICA.</vt:lpstr>
      <vt:lpstr>EVALUACIÓN ECONÓMICA.</vt:lpstr>
      <vt:lpstr>EVALUACIÓN ECONÓMICA.</vt:lpstr>
      <vt:lpstr>EVALUACIÓN FINANCIERA</vt:lpstr>
      <vt:lpstr>EVALUACIÓN FINANCIERA</vt:lpstr>
      <vt:lpstr>CAPITULO 7</vt:lpstr>
      <vt:lpstr>CONCLUSIONES</vt:lpstr>
      <vt:lpstr>CONCLUSIONES</vt:lpstr>
      <vt:lpstr>CONCLUSIONES</vt:lpstr>
      <vt:lpstr>RECOMENDACIONES</vt:lpstr>
      <vt:lpstr>RECOMENDACIONES</vt:lpstr>
      <vt:lpstr>Diapositiva 96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138</cp:revision>
  <dcterms:created xsi:type="dcterms:W3CDTF">2013-01-26T21:49:05Z</dcterms:created>
  <dcterms:modified xsi:type="dcterms:W3CDTF">2013-01-28T21:13:19Z</dcterms:modified>
</cp:coreProperties>
</file>