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258" r:id="rId2"/>
    <p:sldId id="262" r:id="rId3"/>
    <p:sldId id="260" r:id="rId4"/>
    <p:sldId id="268" r:id="rId5"/>
    <p:sldId id="294" r:id="rId6"/>
    <p:sldId id="264" r:id="rId7"/>
    <p:sldId id="265" r:id="rId8"/>
    <p:sldId id="295" r:id="rId9"/>
    <p:sldId id="296" r:id="rId10"/>
    <p:sldId id="298" r:id="rId11"/>
    <p:sldId id="261" r:id="rId12"/>
    <p:sldId id="267" r:id="rId13"/>
    <p:sldId id="270" r:id="rId14"/>
    <p:sldId id="273" r:id="rId15"/>
    <p:sldId id="278" r:id="rId16"/>
    <p:sldId id="275" r:id="rId17"/>
    <p:sldId id="276" r:id="rId18"/>
    <p:sldId id="279" r:id="rId19"/>
    <p:sldId id="299" r:id="rId20"/>
    <p:sldId id="281" r:id="rId21"/>
    <p:sldId id="282" r:id="rId22"/>
    <p:sldId id="283" r:id="rId23"/>
    <p:sldId id="300" r:id="rId24"/>
    <p:sldId id="284" r:id="rId25"/>
    <p:sldId id="286" r:id="rId26"/>
    <p:sldId id="288" r:id="rId27"/>
    <p:sldId id="287" r:id="rId28"/>
    <p:sldId id="290" r:id="rId29"/>
    <p:sldId id="291" r:id="rId30"/>
    <p:sldId id="292" r:id="rId31"/>
    <p:sldId id="293" r:id="rId32"/>
    <p:sldId id="301" r:id="rId33"/>
    <p:sldId id="302" r:id="rId34"/>
    <p:sldId id="303" r:id="rId35"/>
    <p:sldId id="305" r:id="rId36"/>
    <p:sldId id="304" r:id="rId37"/>
    <p:sldId id="306" r:id="rId38"/>
    <p:sldId id="307" r:id="rId39"/>
    <p:sldId id="308" r:id="rId40"/>
    <p:sldId id="309" r:id="rId41"/>
    <p:sldId id="310" r:id="rId4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8660"/>
    <a:srgbClr val="336600"/>
    <a:srgbClr val="F98007"/>
    <a:srgbClr val="02025E"/>
    <a:srgbClr val="9EB786"/>
    <a:srgbClr val="339966"/>
    <a:srgbClr val="77A06C"/>
    <a:srgbClr val="FF5050"/>
    <a:srgbClr val="77A066"/>
    <a:srgbClr val="67B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68" autoAdjust="0"/>
    <p:restoredTop sz="93371" autoAdjust="0"/>
  </p:normalViewPr>
  <p:slideViewPr>
    <p:cSldViewPr>
      <p:cViewPr>
        <p:scale>
          <a:sx n="60" d="100"/>
          <a:sy n="60" d="100"/>
        </p:scale>
        <p:origin x="-3414" y="-11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0130124430618825"/>
          <c:y val="0.16073584218803427"/>
          <c:w val="0.79739751138762349"/>
          <c:h val="0.73992584918348636"/>
        </c:manualLayout>
      </c:layout>
      <c:pie3DChart>
        <c:varyColors val="1"/>
        <c:ser>
          <c:idx val="0"/>
          <c:order val="0"/>
          <c:tx>
            <c:strRef>
              <c:f>Hoja1!$B$1</c:f>
              <c:strCache>
                <c:ptCount val="1"/>
                <c:pt idx="0">
                  <c:v>8 713000 TM de Leche</c:v>
                </c:pt>
              </c:strCache>
            </c:strRef>
          </c:tx>
          <c:dLbls>
            <c:dLbl>
              <c:idx val="3"/>
              <c:layout>
                <c:manualLayout>
                  <c:x val="5.4063165094945929E-2"/>
                  <c:y val="2.4801931729807835E-2"/>
                </c:manualLayout>
              </c:layout>
              <c:dLblPos val="bestFit"/>
              <c:showLegendKey val="0"/>
              <c:showVal val="0"/>
              <c:showCatName val="1"/>
              <c:showSerName val="0"/>
              <c:showPercent val="1"/>
              <c:showBubbleSize val="0"/>
            </c:dLbl>
            <c:txPr>
              <a:bodyPr/>
              <a:lstStyle/>
              <a:p>
                <a:pPr>
                  <a:defRPr sz="1000"/>
                </a:pPr>
                <a:endParaRPr lang="es-ES"/>
              </a:p>
            </c:txPr>
            <c:showLegendKey val="0"/>
            <c:showVal val="0"/>
            <c:showCatName val="1"/>
            <c:showSerName val="0"/>
            <c:showPercent val="1"/>
            <c:showBubbleSize val="0"/>
            <c:showLeaderLines val="1"/>
          </c:dLbls>
          <c:cat>
            <c:strRef>
              <c:f>Hoja1!$A$2:$A$5</c:f>
              <c:strCache>
                <c:ptCount val="4"/>
                <c:pt idx="0">
                  <c:v>Colombia</c:v>
                </c:pt>
                <c:pt idx="1">
                  <c:v>Ecuador</c:v>
                </c:pt>
                <c:pt idx="2">
                  <c:v>Perú</c:v>
                </c:pt>
                <c:pt idx="3">
                  <c:v>Bolivia</c:v>
                </c:pt>
              </c:strCache>
            </c:strRef>
          </c:cat>
          <c:val>
            <c:numRef>
              <c:f>Hoja1!$B$2:$B$5</c:f>
              <c:numCache>
                <c:formatCode>0%</c:formatCode>
                <c:ptCount val="4"/>
                <c:pt idx="0">
                  <c:v>0.56999999999999995</c:v>
                </c:pt>
                <c:pt idx="1">
                  <c:v>0.26</c:v>
                </c:pt>
                <c:pt idx="2">
                  <c:v>0.14000000000000001</c:v>
                </c:pt>
                <c:pt idx="3">
                  <c:v>3.000000000000002E-2</c:v>
                </c:pt>
              </c:numCache>
            </c:numRef>
          </c:val>
        </c:ser>
        <c:dLbls>
          <c:showLegendKey val="0"/>
          <c:showVal val="0"/>
          <c:showCatName val="0"/>
          <c:showSerName val="0"/>
          <c:showPercent val="0"/>
          <c:showBubbleSize val="0"/>
          <c:showLeaderLines val="1"/>
        </c:dLbls>
      </c:pie3DChart>
      <c:spPr>
        <a:noFill/>
        <a:ln w="25397">
          <a:noFill/>
        </a:ln>
      </c:spPr>
    </c:plotArea>
    <c:plotVisOnly val="1"/>
    <c:dispBlanksAs val="zero"/>
    <c:showDLblsOverMax val="0"/>
  </c:chart>
  <c:txPr>
    <a:bodyPr/>
    <a:lstStyle/>
    <a:p>
      <a:pPr>
        <a:defRPr sz="1800"/>
      </a:pPr>
      <a:endParaRPr lang="es-E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E7F7A-D5D0-4322-8E3B-BB460D3C872F}" type="doc">
      <dgm:prSet loTypeId="urn:microsoft.com/office/officeart/2005/8/layout/hChevron3" loCatId="process" qsTypeId="urn:microsoft.com/office/officeart/2005/8/quickstyle/simple1" qsCatId="simple" csTypeId="urn:microsoft.com/office/officeart/2005/8/colors/accent6_2" csCatId="accent6" phldr="1"/>
      <dgm:spPr/>
    </dgm:pt>
    <dgm:pt modelId="{4E839FDE-7A1E-4AE8-8938-A861B0123E73}">
      <dgm:prSet phldrT="[Texto]"/>
      <dgm:spPr/>
      <dgm:t>
        <a:bodyPr/>
        <a:lstStyle/>
        <a:p>
          <a:r>
            <a:rPr lang="es-ES" dirty="0" smtClean="0"/>
            <a:t>Conferencia de las Naciones Unidas (Estocolmo)</a:t>
          </a:r>
        </a:p>
        <a:p>
          <a:r>
            <a:rPr lang="es-ES" dirty="0" smtClean="0"/>
            <a:t>Medio Ambiente Humano</a:t>
          </a:r>
        </a:p>
        <a:p>
          <a:r>
            <a:rPr lang="es-ES" dirty="0" smtClean="0"/>
            <a:t>1972</a:t>
          </a:r>
          <a:endParaRPr lang="es-ES" dirty="0"/>
        </a:p>
      </dgm:t>
    </dgm:pt>
    <dgm:pt modelId="{E198257A-E51A-40F1-82D8-A4ED1FAD929C}" type="parTrans" cxnId="{3A143CC8-8BD3-435E-93B2-16F73E63CEEF}">
      <dgm:prSet/>
      <dgm:spPr/>
      <dgm:t>
        <a:bodyPr/>
        <a:lstStyle/>
        <a:p>
          <a:endParaRPr lang="es-ES"/>
        </a:p>
      </dgm:t>
    </dgm:pt>
    <dgm:pt modelId="{5E33C185-0274-4D07-BFCE-57A343104EC5}" type="sibTrans" cxnId="{3A143CC8-8BD3-435E-93B2-16F73E63CEEF}">
      <dgm:prSet/>
      <dgm:spPr/>
      <dgm:t>
        <a:bodyPr/>
        <a:lstStyle/>
        <a:p>
          <a:endParaRPr lang="es-ES"/>
        </a:p>
      </dgm:t>
    </dgm:pt>
    <dgm:pt modelId="{245A2E61-B401-4437-9BF6-BB85B934A8A6}">
      <dgm:prSet phldrT="[Texto]"/>
      <dgm:spPr/>
      <dgm:t>
        <a:bodyPr/>
        <a:lstStyle/>
        <a:p>
          <a:r>
            <a:rPr lang="es-ES" dirty="0" smtClean="0"/>
            <a:t>Informe  “Nuestro Futuro Común”</a:t>
          </a:r>
        </a:p>
        <a:p>
          <a:r>
            <a:rPr lang="es-ES" dirty="0" smtClean="0"/>
            <a:t>Brundtland</a:t>
          </a:r>
        </a:p>
        <a:p>
          <a:r>
            <a:rPr lang="es-ES" dirty="0" smtClean="0"/>
            <a:t>1987</a:t>
          </a:r>
          <a:endParaRPr lang="es-ES" dirty="0"/>
        </a:p>
      </dgm:t>
    </dgm:pt>
    <dgm:pt modelId="{9DC97F75-F23B-4505-94DD-6FB5F4DC08E6}" type="parTrans" cxnId="{30F01DBF-5658-4001-B1ED-F148905F11D7}">
      <dgm:prSet/>
      <dgm:spPr/>
      <dgm:t>
        <a:bodyPr/>
        <a:lstStyle/>
        <a:p>
          <a:endParaRPr lang="es-ES"/>
        </a:p>
      </dgm:t>
    </dgm:pt>
    <dgm:pt modelId="{88AA1062-62C1-4EFB-B3E5-1ACBF0FE678F}" type="sibTrans" cxnId="{30F01DBF-5658-4001-B1ED-F148905F11D7}">
      <dgm:prSet/>
      <dgm:spPr/>
      <dgm:t>
        <a:bodyPr/>
        <a:lstStyle/>
        <a:p>
          <a:endParaRPr lang="es-ES"/>
        </a:p>
      </dgm:t>
    </dgm:pt>
    <dgm:pt modelId="{D3FBFB6A-C467-44D1-BE10-E8FA61C1DAFB}">
      <dgm:prSet phldrT="[Texto]" custT="1"/>
      <dgm:spPr/>
      <dgm:t>
        <a:bodyPr/>
        <a:lstStyle/>
        <a:p>
          <a:r>
            <a:rPr lang="es-ES" sz="900" dirty="0" smtClean="0"/>
            <a:t>Cumbre de la Tierra (Río de Janeiro)</a:t>
          </a:r>
        </a:p>
        <a:p>
          <a:r>
            <a:rPr lang="es-ES" sz="900" dirty="0" smtClean="0"/>
            <a:t>Deterioro del medio ambiente</a:t>
          </a:r>
        </a:p>
        <a:p>
          <a:r>
            <a:rPr lang="es-ES" sz="900" dirty="0" smtClean="0"/>
            <a:t>1992</a:t>
          </a:r>
          <a:endParaRPr lang="es-ES" sz="900" dirty="0"/>
        </a:p>
      </dgm:t>
    </dgm:pt>
    <dgm:pt modelId="{D12A63D2-2E51-4467-AFC4-54E52B3E9501}" type="parTrans" cxnId="{765C2398-B41D-4290-9FE2-C6113A48EC8F}">
      <dgm:prSet/>
      <dgm:spPr/>
      <dgm:t>
        <a:bodyPr/>
        <a:lstStyle/>
        <a:p>
          <a:endParaRPr lang="es-ES"/>
        </a:p>
      </dgm:t>
    </dgm:pt>
    <dgm:pt modelId="{FF5CF63D-3877-414B-BE66-3CBFE81E4F3C}" type="sibTrans" cxnId="{765C2398-B41D-4290-9FE2-C6113A48EC8F}">
      <dgm:prSet/>
      <dgm:spPr/>
      <dgm:t>
        <a:bodyPr/>
        <a:lstStyle/>
        <a:p>
          <a:endParaRPr lang="es-ES"/>
        </a:p>
      </dgm:t>
    </dgm:pt>
    <dgm:pt modelId="{A729E304-5114-4A37-B3A4-A57D4D8DF9F0}">
      <dgm:prSet phldrT="[Texto]"/>
      <dgm:spPr/>
      <dgm:t>
        <a:bodyPr/>
        <a:lstStyle/>
        <a:p>
          <a:r>
            <a:rPr lang="es-ES" dirty="0" smtClean="0"/>
            <a:t>DESARROLLO SOSTENIBLE</a:t>
          </a:r>
          <a:endParaRPr lang="es-ES" dirty="0"/>
        </a:p>
      </dgm:t>
    </dgm:pt>
    <dgm:pt modelId="{A0BAF1E5-F89A-4309-BF59-BC4FD0A306C9}" type="parTrans" cxnId="{8A683525-6868-49C1-88F6-67152BBAB0E2}">
      <dgm:prSet/>
      <dgm:spPr/>
      <dgm:t>
        <a:bodyPr/>
        <a:lstStyle/>
        <a:p>
          <a:endParaRPr lang="es-ES"/>
        </a:p>
      </dgm:t>
    </dgm:pt>
    <dgm:pt modelId="{0D7F3D57-C603-4C29-995D-0F81916CC868}" type="sibTrans" cxnId="{8A683525-6868-49C1-88F6-67152BBAB0E2}">
      <dgm:prSet/>
      <dgm:spPr/>
      <dgm:t>
        <a:bodyPr/>
        <a:lstStyle/>
        <a:p>
          <a:endParaRPr lang="es-ES"/>
        </a:p>
      </dgm:t>
    </dgm:pt>
    <dgm:pt modelId="{8CED1335-2038-4330-9A6E-D49DDD3255E7}">
      <dgm:prSet phldrT="[Texto]"/>
      <dgm:spPr/>
      <dgm:t>
        <a:bodyPr/>
        <a:lstStyle/>
        <a:p>
          <a:r>
            <a:rPr lang="es-ES" dirty="0" smtClean="0"/>
            <a:t>Protocolo de Kioto</a:t>
          </a:r>
        </a:p>
        <a:p>
          <a:r>
            <a:rPr lang="es-ES" dirty="0" smtClean="0"/>
            <a:t>Reducción de emisiones GEI</a:t>
          </a:r>
        </a:p>
        <a:p>
          <a:r>
            <a:rPr lang="es-ES" dirty="0" smtClean="0"/>
            <a:t>1997</a:t>
          </a:r>
        </a:p>
      </dgm:t>
    </dgm:pt>
    <dgm:pt modelId="{17939E58-5089-4679-ACDA-28812047681A}" type="parTrans" cxnId="{8AFAEC70-E02D-4F7D-9676-22298488C129}">
      <dgm:prSet/>
      <dgm:spPr/>
      <dgm:t>
        <a:bodyPr/>
        <a:lstStyle/>
        <a:p>
          <a:endParaRPr lang="es-ES"/>
        </a:p>
      </dgm:t>
    </dgm:pt>
    <dgm:pt modelId="{C171E989-DA40-44C7-9ED6-4CBF3186DD62}" type="sibTrans" cxnId="{8AFAEC70-E02D-4F7D-9676-22298488C129}">
      <dgm:prSet/>
      <dgm:spPr/>
      <dgm:t>
        <a:bodyPr/>
        <a:lstStyle/>
        <a:p>
          <a:endParaRPr lang="es-ES"/>
        </a:p>
      </dgm:t>
    </dgm:pt>
    <dgm:pt modelId="{60000EE9-18D2-4C43-9562-12D0CDF33125}">
      <dgm:prSet phldrT="[Texto]" custT="1"/>
      <dgm:spPr/>
      <dgm:t>
        <a:bodyPr/>
        <a:lstStyle/>
        <a:p>
          <a:r>
            <a:rPr lang="es-EC" sz="1100" dirty="0" smtClean="0"/>
            <a:t>CO</a:t>
          </a:r>
          <a:r>
            <a:rPr lang="es-EC" sz="1100" baseline="-25000" dirty="0" smtClean="0"/>
            <a:t>2 </a:t>
          </a:r>
        </a:p>
        <a:p>
          <a:r>
            <a:rPr lang="es-EC" sz="1100" dirty="0" smtClean="0"/>
            <a:t>CH</a:t>
          </a:r>
          <a:r>
            <a:rPr lang="es-EC" sz="1100" baseline="-25000" dirty="0" smtClean="0"/>
            <a:t>4</a:t>
          </a:r>
          <a:endParaRPr lang="es-EC" sz="1100" baseline="-25000" dirty="0" smtClean="0">
            <a:sym typeface="Wingdings" pitchFamily="2" charset="2"/>
          </a:endParaRPr>
        </a:p>
      </dgm:t>
    </dgm:pt>
    <dgm:pt modelId="{A69D3FFE-C5A8-4F2B-9969-0CA3DEDB147C}" type="parTrans" cxnId="{BEA9F914-73D2-4F15-8735-71C5D93C4D80}">
      <dgm:prSet/>
      <dgm:spPr/>
      <dgm:t>
        <a:bodyPr/>
        <a:lstStyle/>
        <a:p>
          <a:endParaRPr lang="es-ES"/>
        </a:p>
      </dgm:t>
    </dgm:pt>
    <dgm:pt modelId="{3C84E0BC-E791-4B0E-9447-B8108B664E8A}" type="sibTrans" cxnId="{BEA9F914-73D2-4F15-8735-71C5D93C4D80}">
      <dgm:prSet/>
      <dgm:spPr/>
      <dgm:t>
        <a:bodyPr/>
        <a:lstStyle/>
        <a:p>
          <a:endParaRPr lang="es-ES"/>
        </a:p>
      </dgm:t>
    </dgm:pt>
    <dgm:pt modelId="{592667AD-D95C-4972-AA94-0091494DB56B}" type="pres">
      <dgm:prSet presAssocID="{BF6E7F7A-D5D0-4322-8E3B-BB460D3C872F}" presName="Name0" presStyleCnt="0">
        <dgm:presLayoutVars>
          <dgm:dir/>
          <dgm:resizeHandles val="exact"/>
        </dgm:presLayoutVars>
      </dgm:prSet>
      <dgm:spPr/>
    </dgm:pt>
    <dgm:pt modelId="{E46630DE-BE96-4717-BC89-3C7C28A34963}" type="pres">
      <dgm:prSet presAssocID="{4E839FDE-7A1E-4AE8-8938-A861B0123E73}" presName="parTxOnly" presStyleLbl="node1" presStyleIdx="0" presStyleCnt="6">
        <dgm:presLayoutVars>
          <dgm:bulletEnabled val="1"/>
        </dgm:presLayoutVars>
      </dgm:prSet>
      <dgm:spPr/>
      <dgm:t>
        <a:bodyPr/>
        <a:lstStyle/>
        <a:p>
          <a:endParaRPr lang="es-ES"/>
        </a:p>
      </dgm:t>
    </dgm:pt>
    <dgm:pt modelId="{99DFFACF-ADA8-417D-BFF0-53558B6466C9}" type="pres">
      <dgm:prSet presAssocID="{5E33C185-0274-4D07-BFCE-57A343104EC5}" presName="parSpace" presStyleCnt="0"/>
      <dgm:spPr/>
    </dgm:pt>
    <dgm:pt modelId="{2D483399-8999-42B8-A25B-83F32A7247E2}" type="pres">
      <dgm:prSet presAssocID="{245A2E61-B401-4437-9BF6-BB85B934A8A6}" presName="parTxOnly" presStyleLbl="node1" presStyleIdx="1" presStyleCnt="6">
        <dgm:presLayoutVars>
          <dgm:bulletEnabled val="1"/>
        </dgm:presLayoutVars>
      </dgm:prSet>
      <dgm:spPr/>
      <dgm:t>
        <a:bodyPr/>
        <a:lstStyle/>
        <a:p>
          <a:endParaRPr lang="es-ES"/>
        </a:p>
      </dgm:t>
    </dgm:pt>
    <dgm:pt modelId="{DE8C10AE-CBD9-4AC6-853D-9DB33BABF4B8}" type="pres">
      <dgm:prSet presAssocID="{88AA1062-62C1-4EFB-B3E5-1ACBF0FE678F}" presName="parSpace" presStyleCnt="0"/>
      <dgm:spPr/>
    </dgm:pt>
    <dgm:pt modelId="{A7EA2DD1-99AC-4E3A-A251-0215EE745BE4}" type="pres">
      <dgm:prSet presAssocID="{D3FBFB6A-C467-44D1-BE10-E8FA61C1DAFB}" presName="parTxOnly" presStyleLbl="node1" presStyleIdx="2" presStyleCnt="6">
        <dgm:presLayoutVars>
          <dgm:bulletEnabled val="1"/>
        </dgm:presLayoutVars>
      </dgm:prSet>
      <dgm:spPr/>
      <dgm:t>
        <a:bodyPr/>
        <a:lstStyle/>
        <a:p>
          <a:endParaRPr lang="es-ES"/>
        </a:p>
      </dgm:t>
    </dgm:pt>
    <dgm:pt modelId="{09D9DE6D-1448-4CA5-B140-D8CBC63C56A0}" type="pres">
      <dgm:prSet presAssocID="{FF5CF63D-3877-414B-BE66-3CBFE81E4F3C}" presName="parSpace" presStyleCnt="0"/>
      <dgm:spPr/>
    </dgm:pt>
    <dgm:pt modelId="{3B423060-481C-4DA7-87F1-CF89F3ED21E6}" type="pres">
      <dgm:prSet presAssocID="{A729E304-5114-4A37-B3A4-A57D4D8DF9F0}" presName="parTxOnly" presStyleLbl="node1" presStyleIdx="3" presStyleCnt="6">
        <dgm:presLayoutVars>
          <dgm:bulletEnabled val="1"/>
        </dgm:presLayoutVars>
      </dgm:prSet>
      <dgm:spPr/>
      <dgm:t>
        <a:bodyPr/>
        <a:lstStyle/>
        <a:p>
          <a:endParaRPr lang="es-ES"/>
        </a:p>
      </dgm:t>
    </dgm:pt>
    <dgm:pt modelId="{D9210EB6-DE39-470C-830F-802EFE53F730}" type="pres">
      <dgm:prSet presAssocID="{0D7F3D57-C603-4C29-995D-0F81916CC868}" presName="parSpace" presStyleCnt="0"/>
      <dgm:spPr/>
    </dgm:pt>
    <dgm:pt modelId="{6650FE87-FD33-4AC7-AA72-77F747774F63}" type="pres">
      <dgm:prSet presAssocID="{8CED1335-2038-4330-9A6E-D49DDD3255E7}" presName="parTxOnly" presStyleLbl="node1" presStyleIdx="4" presStyleCnt="6">
        <dgm:presLayoutVars>
          <dgm:bulletEnabled val="1"/>
        </dgm:presLayoutVars>
      </dgm:prSet>
      <dgm:spPr/>
      <dgm:t>
        <a:bodyPr/>
        <a:lstStyle/>
        <a:p>
          <a:endParaRPr lang="es-ES"/>
        </a:p>
      </dgm:t>
    </dgm:pt>
    <dgm:pt modelId="{0A296936-6806-4FD9-A545-E70BEEBB4E4D}" type="pres">
      <dgm:prSet presAssocID="{C171E989-DA40-44C7-9ED6-4CBF3186DD62}" presName="parSpace" presStyleCnt="0"/>
      <dgm:spPr/>
    </dgm:pt>
    <dgm:pt modelId="{61F48B20-9A91-4EE1-B526-6E1010186681}" type="pres">
      <dgm:prSet presAssocID="{60000EE9-18D2-4C43-9562-12D0CDF33125}" presName="parTxOnly" presStyleLbl="node1" presStyleIdx="5" presStyleCnt="6" custLinFactNeighborX="305" custLinFactNeighborY="-633">
        <dgm:presLayoutVars>
          <dgm:bulletEnabled val="1"/>
        </dgm:presLayoutVars>
      </dgm:prSet>
      <dgm:spPr/>
      <dgm:t>
        <a:bodyPr/>
        <a:lstStyle/>
        <a:p>
          <a:endParaRPr lang="es-ES"/>
        </a:p>
      </dgm:t>
    </dgm:pt>
  </dgm:ptLst>
  <dgm:cxnLst>
    <dgm:cxn modelId="{30F01DBF-5658-4001-B1ED-F148905F11D7}" srcId="{BF6E7F7A-D5D0-4322-8E3B-BB460D3C872F}" destId="{245A2E61-B401-4437-9BF6-BB85B934A8A6}" srcOrd="1" destOrd="0" parTransId="{9DC97F75-F23B-4505-94DD-6FB5F4DC08E6}" sibTransId="{88AA1062-62C1-4EFB-B3E5-1ACBF0FE678F}"/>
    <dgm:cxn modelId="{3A143CC8-8BD3-435E-93B2-16F73E63CEEF}" srcId="{BF6E7F7A-D5D0-4322-8E3B-BB460D3C872F}" destId="{4E839FDE-7A1E-4AE8-8938-A861B0123E73}" srcOrd="0" destOrd="0" parTransId="{E198257A-E51A-40F1-82D8-A4ED1FAD929C}" sibTransId="{5E33C185-0274-4D07-BFCE-57A343104EC5}"/>
    <dgm:cxn modelId="{B2CFEB0F-DF13-494D-A71E-4AACCED1FA9B}" type="presOf" srcId="{8CED1335-2038-4330-9A6E-D49DDD3255E7}" destId="{6650FE87-FD33-4AC7-AA72-77F747774F63}" srcOrd="0" destOrd="0" presId="urn:microsoft.com/office/officeart/2005/8/layout/hChevron3"/>
    <dgm:cxn modelId="{EFBBFF7A-FAE0-498E-A688-D5F8BC5A674D}" type="presOf" srcId="{A729E304-5114-4A37-B3A4-A57D4D8DF9F0}" destId="{3B423060-481C-4DA7-87F1-CF89F3ED21E6}" srcOrd="0" destOrd="0" presId="urn:microsoft.com/office/officeart/2005/8/layout/hChevron3"/>
    <dgm:cxn modelId="{765C2398-B41D-4290-9FE2-C6113A48EC8F}" srcId="{BF6E7F7A-D5D0-4322-8E3B-BB460D3C872F}" destId="{D3FBFB6A-C467-44D1-BE10-E8FA61C1DAFB}" srcOrd="2" destOrd="0" parTransId="{D12A63D2-2E51-4467-AFC4-54E52B3E9501}" sibTransId="{FF5CF63D-3877-414B-BE66-3CBFE81E4F3C}"/>
    <dgm:cxn modelId="{8A683525-6868-49C1-88F6-67152BBAB0E2}" srcId="{BF6E7F7A-D5D0-4322-8E3B-BB460D3C872F}" destId="{A729E304-5114-4A37-B3A4-A57D4D8DF9F0}" srcOrd="3" destOrd="0" parTransId="{A0BAF1E5-F89A-4309-BF59-BC4FD0A306C9}" sibTransId="{0D7F3D57-C603-4C29-995D-0F81916CC868}"/>
    <dgm:cxn modelId="{62C6CECF-A94B-4D24-8224-3B908E506838}" type="presOf" srcId="{4E839FDE-7A1E-4AE8-8938-A861B0123E73}" destId="{E46630DE-BE96-4717-BC89-3C7C28A34963}" srcOrd="0" destOrd="0" presId="urn:microsoft.com/office/officeart/2005/8/layout/hChevron3"/>
    <dgm:cxn modelId="{7453A018-B037-4AB3-9201-14F327CBBD51}" type="presOf" srcId="{60000EE9-18D2-4C43-9562-12D0CDF33125}" destId="{61F48B20-9A91-4EE1-B526-6E1010186681}" srcOrd="0" destOrd="0" presId="urn:microsoft.com/office/officeart/2005/8/layout/hChevron3"/>
    <dgm:cxn modelId="{39CFBF93-62B9-4CC4-BF75-E38E8B1549F7}" type="presOf" srcId="{D3FBFB6A-C467-44D1-BE10-E8FA61C1DAFB}" destId="{A7EA2DD1-99AC-4E3A-A251-0215EE745BE4}" srcOrd="0" destOrd="0" presId="urn:microsoft.com/office/officeart/2005/8/layout/hChevron3"/>
    <dgm:cxn modelId="{E723BFD7-79D2-4840-9C69-A52784D28D66}" type="presOf" srcId="{BF6E7F7A-D5D0-4322-8E3B-BB460D3C872F}" destId="{592667AD-D95C-4972-AA94-0091494DB56B}" srcOrd="0" destOrd="0" presId="urn:microsoft.com/office/officeart/2005/8/layout/hChevron3"/>
    <dgm:cxn modelId="{809A1346-4A25-4227-898D-E0BEA5205630}" type="presOf" srcId="{245A2E61-B401-4437-9BF6-BB85B934A8A6}" destId="{2D483399-8999-42B8-A25B-83F32A7247E2}" srcOrd="0" destOrd="0" presId="urn:microsoft.com/office/officeart/2005/8/layout/hChevron3"/>
    <dgm:cxn modelId="{8AFAEC70-E02D-4F7D-9676-22298488C129}" srcId="{BF6E7F7A-D5D0-4322-8E3B-BB460D3C872F}" destId="{8CED1335-2038-4330-9A6E-D49DDD3255E7}" srcOrd="4" destOrd="0" parTransId="{17939E58-5089-4679-ACDA-28812047681A}" sibTransId="{C171E989-DA40-44C7-9ED6-4CBF3186DD62}"/>
    <dgm:cxn modelId="{BEA9F914-73D2-4F15-8735-71C5D93C4D80}" srcId="{BF6E7F7A-D5D0-4322-8E3B-BB460D3C872F}" destId="{60000EE9-18D2-4C43-9562-12D0CDF33125}" srcOrd="5" destOrd="0" parTransId="{A69D3FFE-C5A8-4F2B-9969-0CA3DEDB147C}" sibTransId="{3C84E0BC-E791-4B0E-9447-B8108B664E8A}"/>
    <dgm:cxn modelId="{CFA082E3-FF3A-4CD7-A4CE-8E86A5F297B2}" type="presParOf" srcId="{592667AD-D95C-4972-AA94-0091494DB56B}" destId="{E46630DE-BE96-4717-BC89-3C7C28A34963}" srcOrd="0" destOrd="0" presId="urn:microsoft.com/office/officeart/2005/8/layout/hChevron3"/>
    <dgm:cxn modelId="{79264E5D-E5C1-4587-A04B-23F3D548CDAD}" type="presParOf" srcId="{592667AD-D95C-4972-AA94-0091494DB56B}" destId="{99DFFACF-ADA8-417D-BFF0-53558B6466C9}" srcOrd="1" destOrd="0" presId="urn:microsoft.com/office/officeart/2005/8/layout/hChevron3"/>
    <dgm:cxn modelId="{FFDBCEDC-8528-495B-8697-AFDA18D60CCB}" type="presParOf" srcId="{592667AD-D95C-4972-AA94-0091494DB56B}" destId="{2D483399-8999-42B8-A25B-83F32A7247E2}" srcOrd="2" destOrd="0" presId="urn:microsoft.com/office/officeart/2005/8/layout/hChevron3"/>
    <dgm:cxn modelId="{0D476F26-358C-42B7-8E68-F2761F1EFBFF}" type="presParOf" srcId="{592667AD-D95C-4972-AA94-0091494DB56B}" destId="{DE8C10AE-CBD9-4AC6-853D-9DB33BABF4B8}" srcOrd="3" destOrd="0" presId="urn:microsoft.com/office/officeart/2005/8/layout/hChevron3"/>
    <dgm:cxn modelId="{E1271A08-70C6-4C24-B844-44A0426333FD}" type="presParOf" srcId="{592667AD-D95C-4972-AA94-0091494DB56B}" destId="{A7EA2DD1-99AC-4E3A-A251-0215EE745BE4}" srcOrd="4" destOrd="0" presId="urn:microsoft.com/office/officeart/2005/8/layout/hChevron3"/>
    <dgm:cxn modelId="{178F9890-9D88-4B7F-9EA5-06E81C11A931}" type="presParOf" srcId="{592667AD-D95C-4972-AA94-0091494DB56B}" destId="{09D9DE6D-1448-4CA5-B140-D8CBC63C56A0}" srcOrd="5" destOrd="0" presId="urn:microsoft.com/office/officeart/2005/8/layout/hChevron3"/>
    <dgm:cxn modelId="{DA941D01-5320-4F1A-98EA-124641D384C9}" type="presParOf" srcId="{592667AD-D95C-4972-AA94-0091494DB56B}" destId="{3B423060-481C-4DA7-87F1-CF89F3ED21E6}" srcOrd="6" destOrd="0" presId="urn:microsoft.com/office/officeart/2005/8/layout/hChevron3"/>
    <dgm:cxn modelId="{1C463600-B3A8-4FDB-B80A-050EDA439A29}" type="presParOf" srcId="{592667AD-D95C-4972-AA94-0091494DB56B}" destId="{D9210EB6-DE39-470C-830F-802EFE53F730}" srcOrd="7" destOrd="0" presId="urn:microsoft.com/office/officeart/2005/8/layout/hChevron3"/>
    <dgm:cxn modelId="{FE4C5A1D-B164-42DC-8F1A-EEE91E2F7F83}" type="presParOf" srcId="{592667AD-D95C-4972-AA94-0091494DB56B}" destId="{6650FE87-FD33-4AC7-AA72-77F747774F63}" srcOrd="8" destOrd="0" presId="urn:microsoft.com/office/officeart/2005/8/layout/hChevron3"/>
    <dgm:cxn modelId="{45E6FD3C-5EA9-4345-966B-62CAD7D52BA4}" type="presParOf" srcId="{592667AD-D95C-4972-AA94-0091494DB56B}" destId="{0A296936-6806-4FD9-A545-E70BEEBB4E4D}" srcOrd="9" destOrd="0" presId="urn:microsoft.com/office/officeart/2005/8/layout/hChevron3"/>
    <dgm:cxn modelId="{699EA2B8-54A6-43B4-9857-7EFEA9FCB735}" type="presParOf" srcId="{592667AD-D95C-4972-AA94-0091494DB56B}" destId="{61F48B20-9A91-4EE1-B526-6E101018668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2562872-68E2-4DAE-B294-B5FA8148942B}" type="doc">
      <dgm:prSet loTypeId="urn:microsoft.com/office/officeart/2005/8/layout/vList4#4" loCatId="list" qsTypeId="urn:microsoft.com/office/officeart/2005/8/quickstyle/simple3" qsCatId="simple" csTypeId="urn:microsoft.com/office/officeart/2005/8/colors/accent1_2" csCatId="accent1" phldr="1"/>
      <dgm:spPr/>
      <dgm:t>
        <a:bodyPr/>
        <a:lstStyle/>
        <a:p>
          <a:endParaRPr lang="es-ES"/>
        </a:p>
      </dgm:t>
    </dgm:pt>
    <dgm:pt modelId="{32E431A2-E052-4529-BA79-505F144ED7A4}">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C" sz="1800" dirty="0" smtClean="0"/>
            <a:t>Composición química del estiércol y Relación C/N</a:t>
          </a:r>
          <a:endParaRPr lang="es-ES" sz="1800" dirty="0"/>
        </a:p>
      </dgm:t>
    </dgm:pt>
    <dgm:pt modelId="{7573A819-3CCD-43A3-B8A8-243AB256AEBD}" type="parTrans" cxnId="{9E8CBB49-7A70-4D12-9232-B2F546DF05FF}">
      <dgm:prSet/>
      <dgm:spPr/>
      <dgm:t>
        <a:bodyPr/>
        <a:lstStyle/>
        <a:p>
          <a:endParaRPr lang="es-ES"/>
        </a:p>
      </dgm:t>
    </dgm:pt>
    <dgm:pt modelId="{15B50717-8FC3-47D2-AFC4-DA6A5D11FEFC}" type="sibTrans" cxnId="{9E8CBB49-7A70-4D12-9232-B2F546DF05FF}">
      <dgm:prSet/>
      <dgm:spPr/>
      <dgm:t>
        <a:bodyPr/>
        <a:lstStyle/>
        <a:p>
          <a:endParaRPr lang="es-ES"/>
        </a:p>
      </dgm:t>
    </dgm:pt>
    <dgm:pt modelId="{434A3719-94FF-415A-B065-EE6409C88B6A}">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S" sz="1400" dirty="0" smtClean="0"/>
            <a:t>Aditivos (enzimas, antiparasitarios, vacunas, vitaminas).</a:t>
          </a:r>
          <a:endParaRPr lang="es-ES" sz="1400" dirty="0"/>
        </a:p>
      </dgm:t>
    </dgm:pt>
    <dgm:pt modelId="{609D835C-0E66-4541-8EB2-A8CD28A82D70}" type="parTrans" cxnId="{A42DCEAC-7EE1-42EC-A3FD-DF03F90A638A}">
      <dgm:prSet/>
      <dgm:spPr/>
      <dgm:t>
        <a:bodyPr/>
        <a:lstStyle/>
        <a:p>
          <a:endParaRPr lang="es-ES"/>
        </a:p>
      </dgm:t>
    </dgm:pt>
    <dgm:pt modelId="{75AA778E-3489-4EA6-A8AE-99F3559408E8}" type="sibTrans" cxnId="{A42DCEAC-7EE1-42EC-A3FD-DF03F90A638A}">
      <dgm:prSet/>
      <dgm:spPr/>
      <dgm:t>
        <a:bodyPr/>
        <a:lstStyle/>
        <a:p>
          <a:endParaRPr lang="es-ES"/>
        </a:p>
      </dgm:t>
    </dgm:pt>
    <dgm:pt modelId="{CEE46292-92A7-4AA4-8998-1068CF69E1DD}">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S" sz="1400" dirty="0" smtClean="0"/>
            <a:t>Cantidad de alimento consumido.</a:t>
          </a:r>
          <a:endParaRPr lang="es-ES" sz="1400" dirty="0"/>
        </a:p>
      </dgm:t>
    </dgm:pt>
    <dgm:pt modelId="{A92598D9-C9C1-4CE4-B681-12A416191F29}" type="parTrans" cxnId="{85A27D69-EB2B-4870-8784-480A87F03DB9}">
      <dgm:prSet/>
      <dgm:spPr/>
      <dgm:t>
        <a:bodyPr/>
        <a:lstStyle/>
        <a:p>
          <a:endParaRPr lang="es-ES"/>
        </a:p>
      </dgm:t>
    </dgm:pt>
    <dgm:pt modelId="{95F1D7B2-2482-4763-805A-7E54D51D401A}" type="sibTrans" cxnId="{85A27D69-EB2B-4870-8784-480A87F03DB9}">
      <dgm:prSet/>
      <dgm:spPr/>
      <dgm:t>
        <a:bodyPr/>
        <a:lstStyle/>
        <a:p>
          <a:endParaRPr lang="es-ES"/>
        </a:p>
      </dgm:t>
    </dgm:pt>
    <dgm:pt modelId="{46D50BFF-98AD-4C18-9D92-66FA26B81F1E}">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S" sz="1400" dirty="0" smtClean="0"/>
            <a:t>Tipo de instalaciones.</a:t>
          </a:r>
          <a:endParaRPr lang="es-ES" sz="1400" dirty="0"/>
        </a:p>
      </dgm:t>
    </dgm:pt>
    <dgm:pt modelId="{D01DE186-4769-4A74-ABD2-7175E26F44B3}" type="parTrans" cxnId="{B61B4B54-8115-4FD8-9FD5-BC316AFBDCD6}">
      <dgm:prSet/>
      <dgm:spPr/>
      <dgm:t>
        <a:bodyPr/>
        <a:lstStyle/>
        <a:p>
          <a:endParaRPr lang="es-ES"/>
        </a:p>
      </dgm:t>
    </dgm:pt>
    <dgm:pt modelId="{EA40CBA0-B835-4D50-9771-87BC7E6F399B}" type="sibTrans" cxnId="{B61B4B54-8115-4FD8-9FD5-BC316AFBDCD6}">
      <dgm:prSet/>
      <dgm:spPr/>
      <dgm:t>
        <a:bodyPr/>
        <a:lstStyle/>
        <a:p>
          <a:endParaRPr lang="es-ES"/>
        </a:p>
      </dgm:t>
    </dgm:pt>
    <dgm:pt modelId="{D6128A81-66B7-40AD-8A64-48D5456A8AE2}">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S" sz="1400" dirty="0" smtClean="0"/>
            <a:t>Manejo del ganado.</a:t>
          </a:r>
          <a:endParaRPr lang="es-ES" sz="1400" dirty="0"/>
        </a:p>
      </dgm:t>
    </dgm:pt>
    <dgm:pt modelId="{F79CEA55-FC52-4946-8A8A-34ED51060CFC}" type="parTrans" cxnId="{87F829A0-BE10-42CC-9FD9-DD8851A1F3DE}">
      <dgm:prSet/>
      <dgm:spPr/>
      <dgm:t>
        <a:bodyPr/>
        <a:lstStyle/>
        <a:p>
          <a:endParaRPr lang="es-ES"/>
        </a:p>
      </dgm:t>
    </dgm:pt>
    <dgm:pt modelId="{20868C8A-81A5-4C2A-BCDD-E8FAA14C8CE3}" type="sibTrans" cxnId="{87F829A0-BE10-42CC-9FD9-DD8851A1F3DE}">
      <dgm:prSet/>
      <dgm:spPr/>
      <dgm:t>
        <a:bodyPr/>
        <a:lstStyle/>
        <a:p>
          <a:endParaRPr lang="es-ES"/>
        </a:p>
      </dgm:t>
    </dgm:pt>
    <dgm:pt modelId="{74E2A345-332C-45D8-B6F9-A5614072F0BC}">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Estiércol Bovino</a:t>
          </a:r>
          <a:endParaRPr lang="es-ES" dirty="0"/>
        </a:p>
      </dgm:t>
    </dgm:pt>
    <dgm:pt modelId="{06D48889-6AF7-49E5-AD29-B45F212AFF8A}" type="parTrans" cxnId="{F5CF691A-99E8-4C3C-99A3-3B270881C3AA}">
      <dgm:prSet/>
      <dgm:spPr/>
      <dgm:t>
        <a:bodyPr/>
        <a:lstStyle/>
        <a:p>
          <a:endParaRPr lang="es-ES"/>
        </a:p>
      </dgm:t>
    </dgm:pt>
    <dgm:pt modelId="{FA29F345-4693-4B08-811A-C2FCD79BDB56}" type="sibTrans" cxnId="{F5CF691A-99E8-4C3C-99A3-3B270881C3AA}">
      <dgm:prSet/>
      <dgm:spPr/>
      <dgm:t>
        <a:bodyPr/>
        <a:lstStyle/>
        <a:p>
          <a:endParaRPr lang="es-ES"/>
        </a:p>
      </dgm:t>
    </dgm:pt>
    <dgm:pt modelId="{068CB91F-B76D-4E62-BFF3-452C8CD90B85}">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Uno de los que se produce en gran cantidad (7 kg/100 kg de peso animal).</a:t>
          </a:r>
          <a:endParaRPr lang="es-ES" dirty="0"/>
        </a:p>
      </dgm:t>
    </dgm:pt>
    <dgm:pt modelId="{85CBCFFC-6011-4A48-A762-6EEBE6AE27B8}" type="parTrans" cxnId="{674879DE-FE08-4944-A167-75B574088882}">
      <dgm:prSet/>
      <dgm:spPr/>
      <dgm:t>
        <a:bodyPr/>
        <a:lstStyle/>
        <a:p>
          <a:endParaRPr lang="es-ES"/>
        </a:p>
      </dgm:t>
    </dgm:pt>
    <dgm:pt modelId="{B740EB9A-551F-42EA-A88E-69423FE472A6}" type="sibTrans" cxnId="{674879DE-FE08-4944-A167-75B574088882}">
      <dgm:prSet/>
      <dgm:spPr/>
      <dgm:t>
        <a:bodyPr/>
        <a:lstStyle/>
        <a:p>
          <a:endParaRPr lang="es-ES"/>
        </a:p>
      </dgm:t>
    </dgm:pt>
    <dgm:pt modelId="{4DE09076-451D-40AC-8EE1-BE0FD12D0119}">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Utilizado como abono directo, conviene a toda plantación. </a:t>
          </a:r>
          <a:endParaRPr lang="es-ES" dirty="0"/>
        </a:p>
      </dgm:t>
    </dgm:pt>
    <dgm:pt modelId="{7A4C8C55-EF93-43D3-85F0-3ECC3FC6EC0E}" type="parTrans" cxnId="{672D31EF-5E2E-4BDF-83B8-A01B52DD0605}">
      <dgm:prSet/>
      <dgm:spPr/>
      <dgm:t>
        <a:bodyPr/>
        <a:lstStyle/>
        <a:p>
          <a:endParaRPr lang="es-ES"/>
        </a:p>
      </dgm:t>
    </dgm:pt>
    <dgm:pt modelId="{356030F6-0CDF-4F7D-9A60-91B428719B30}" type="sibTrans" cxnId="{672D31EF-5E2E-4BDF-83B8-A01B52DD0605}">
      <dgm:prSet/>
      <dgm:spPr/>
      <dgm:t>
        <a:bodyPr/>
        <a:lstStyle/>
        <a:p>
          <a:endParaRPr lang="es-ES"/>
        </a:p>
      </dgm:t>
    </dgm:pt>
    <dgm:pt modelId="{EBD57446-2E8A-41A2-B10D-041D428B970D}">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Podría modificar propiedades  físicas como la salinidad.</a:t>
          </a:r>
          <a:endParaRPr lang="es-ES" dirty="0"/>
        </a:p>
      </dgm:t>
    </dgm:pt>
    <dgm:pt modelId="{75FEC86D-421F-47A2-B530-279B9D64E154}" type="parTrans" cxnId="{9C0643BE-2478-40E7-AFC7-4101FF2B4CB4}">
      <dgm:prSet/>
      <dgm:spPr/>
      <dgm:t>
        <a:bodyPr/>
        <a:lstStyle/>
        <a:p>
          <a:endParaRPr lang="es-ES"/>
        </a:p>
      </dgm:t>
    </dgm:pt>
    <dgm:pt modelId="{9B7E5745-EF67-4685-A5DB-6CB31D978014}" type="sibTrans" cxnId="{9C0643BE-2478-40E7-AFC7-4101FF2B4CB4}">
      <dgm:prSet/>
      <dgm:spPr/>
      <dgm:t>
        <a:bodyPr/>
        <a:lstStyle/>
        <a:p>
          <a:endParaRPr lang="es-ES"/>
        </a:p>
      </dgm:t>
    </dgm:pt>
    <dgm:pt modelId="{A9F42A22-573E-4018-8237-2896EA71EE32}">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Uso descontrolado perjudica al suelo y al cultivo.</a:t>
          </a:r>
          <a:endParaRPr lang="es-ES" dirty="0"/>
        </a:p>
      </dgm:t>
    </dgm:pt>
    <dgm:pt modelId="{9A277124-1DEA-4EA6-AF46-F9B1CD40946C}" type="parTrans" cxnId="{3EFC4C79-8399-46F5-BA38-81C2CE49F5F7}">
      <dgm:prSet/>
      <dgm:spPr/>
      <dgm:t>
        <a:bodyPr/>
        <a:lstStyle/>
        <a:p>
          <a:endParaRPr lang="es-ES"/>
        </a:p>
      </dgm:t>
    </dgm:pt>
    <dgm:pt modelId="{E3EB90E6-9DC3-4B2D-A5E3-8521A79828E9}" type="sibTrans" cxnId="{3EFC4C79-8399-46F5-BA38-81C2CE49F5F7}">
      <dgm:prSet/>
      <dgm:spPr/>
      <dgm:t>
        <a:bodyPr/>
        <a:lstStyle/>
        <a:p>
          <a:endParaRPr lang="es-ES"/>
        </a:p>
      </dgm:t>
    </dgm:pt>
    <dgm:pt modelId="{305463CD-5C77-4D17-9AB7-CA2792EB208F}">
      <dgm:prSet phldrT="[Texto]" custT="1"/>
      <dgm:spPr>
        <a:gradFill rotWithShape="0">
          <a:gsLst>
            <a:gs pos="0">
              <a:srgbClr val="77A06C"/>
            </a:gs>
            <a:gs pos="0">
              <a:srgbClr val="77A06C"/>
            </a:gs>
            <a:gs pos="77000">
              <a:schemeClr val="accent1">
                <a:hueOff val="0"/>
                <a:satOff val="0"/>
                <a:lumOff val="0"/>
                <a:alphaOff val="0"/>
                <a:tint val="15000"/>
                <a:satMod val="350000"/>
              </a:schemeClr>
            </a:gs>
          </a:gsLst>
        </a:gradFill>
        <a:ln>
          <a:solidFill>
            <a:srgbClr val="00B050"/>
          </a:solidFill>
        </a:ln>
      </dgm:spPr>
      <dgm:t>
        <a:bodyPr/>
        <a:lstStyle/>
        <a:p>
          <a:r>
            <a:rPr lang="es-EC" sz="1400" dirty="0" smtClean="0"/>
            <a:t>Proporciones de los distintos ingredientes de la dieta (nutrientes).</a:t>
          </a:r>
          <a:endParaRPr lang="es-ES" sz="1400" dirty="0"/>
        </a:p>
      </dgm:t>
    </dgm:pt>
    <dgm:pt modelId="{1399B462-6CBD-4A1B-89F5-8756BBEA5F88}" type="sibTrans" cxnId="{FBEF4171-F1E4-4AAB-BC6A-88081E462E76}">
      <dgm:prSet/>
      <dgm:spPr/>
      <dgm:t>
        <a:bodyPr/>
        <a:lstStyle/>
        <a:p>
          <a:endParaRPr lang="es-ES"/>
        </a:p>
      </dgm:t>
    </dgm:pt>
    <dgm:pt modelId="{E3E9AC20-45F5-4164-B655-3389F5D0EA1F}" type="parTrans" cxnId="{FBEF4171-F1E4-4AAB-BC6A-88081E462E76}">
      <dgm:prSet/>
      <dgm:spPr/>
      <dgm:t>
        <a:bodyPr/>
        <a:lstStyle/>
        <a:p>
          <a:endParaRPr lang="es-ES"/>
        </a:p>
      </dgm:t>
    </dgm:pt>
    <dgm:pt modelId="{9216DE0B-BAD7-47F0-A9B0-4A14EDF889F3}">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Estiércol Bovino y su producción de biogás</a:t>
          </a:r>
          <a:endParaRPr lang="es-ES" dirty="0"/>
        </a:p>
      </dgm:t>
    </dgm:pt>
    <dgm:pt modelId="{28B8CDB7-8624-4854-B089-DAD5727FBAD7}" type="parTrans" cxnId="{48BCB161-05F6-47C7-9402-6B0F63554ECD}">
      <dgm:prSet/>
      <dgm:spPr/>
      <dgm:t>
        <a:bodyPr/>
        <a:lstStyle/>
        <a:p>
          <a:endParaRPr lang="es-ES"/>
        </a:p>
      </dgm:t>
    </dgm:pt>
    <dgm:pt modelId="{A5543A93-15C3-4F30-A6A5-DC4537AB5BDE}" type="sibTrans" cxnId="{48BCB161-05F6-47C7-9402-6B0F63554ECD}">
      <dgm:prSet/>
      <dgm:spPr/>
      <dgm:t>
        <a:bodyPr/>
        <a:lstStyle/>
        <a:p>
          <a:endParaRPr lang="es-ES"/>
        </a:p>
      </dgm:t>
    </dgm:pt>
    <dgm:pt modelId="{3ADDCF54-9CC2-4909-92A5-42E4D53E22B3}">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Materia orgánica transformada en gas metano (digestión anaerobia).</a:t>
          </a:r>
          <a:endParaRPr lang="es-ES" dirty="0"/>
        </a:p>
      </dgm:t>
    </dgm:pt>
    <dgm:pt modelId="{D7B71ACD-342C-4477-AC36-8B8991A6E971}" type="parTrans" cxnId="{50AAFE9C-316C-4F83-B874-AB4C64836BAE}">
      <dgm:prSet/>
      <dgm:spPr/>
      <dgm:t>
        <a:bodyPr/>
        <a:lstStyle/>
        <a:p>
          <a:endParaRPr lang="es-ES"/>
        </a:p>
      </dgm:t>
    </dgm:pt>
    <dgm:pt modelId="{63D3EF42-63C8-4CB6-9AED-DC1BCA1971E1}" type="sibTrans" cxnId="{50AAFE9C-316C-4F83-B874-AB4C64836BAE}">
      <dgm:prSet/>
      <dgm:spPr/>
      <dgm:t>
        <a:bodyPr/>
        <a:lstStyle/>
        <a:p>
          <a:endParaRPr lang="es-ES"/>
        </a:p>
      </dgm:t>
    </dgm:pt>
    <dgm:pt modelId="{6457FB20-1EBD-4492-B510-D152F476B7F2}">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Requiere establecer condiciones de </a:t>
          </a:r>
          <a:r>
            <a:rPr lang="es-ES" b="1" dirty="0" smtClean="0"/>
            <a:t>temperatura, pH y humedad.</a:t>
          </a:r>
          <a:r>
            <a:rPr lang="es-ES" dirty="0" smtClean="0"/>
            <a:t> </a:t>
          </a:r>
          <a:endParaRPr lang="es-ES" dirty="0"/>
        </a:p>
      </dgm:t>
    </dgm:pt>
    <dgm:pt modelId="{CB3EC033-9A90-4124-B8C1-B74CEC28514C}" type="parTrans" cxnId="{3E9E00E6-03B2-433C-8BA4-81AA08CE52C2}">
      <dgm:prSet/>
      <dgm:spPr/>
      <dgm:t>
        <a:bodyPr/>
        <a:lstStyle/>
        <a:p>
          <a:endParaRPr lang="es-ES"/>
        </a:p>
      </dgm:t>
    </dgm:pt>
    <dgm:pt modelId="{E36E27B8-A004-40EA-A447-F3D8B0FE1800}" type="sibTrans" cxnId="{3E9E00E6-03B2-433C-8BA4-81AA08CE52C2}">
      <dgm:prSet/>
      <dgm:spPr/>
      <dgm:t>
        <a:bodyPr/>
        <a:lstStyle/>
        <a:p>
          <a:endParaRPr lang="es-ES"/>
        </a:p>
      </dgm:t>
    </dgm:pt>
    <dgm:pt modelId="{23553ED1-3461-4355-9FA8-71B01BA0E954}">
      <dgm:prSet phldrT="[Texto]"/>
      <dgm:spPr>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s-ES" dirty="0" smtClean="0"/>
            <a:t>Complejo control microbiano.</a:t>
          </a:r>
          <a:endParaRPr lang="es-ES" dirty="0"/>
        </a:p>
      </dgm:t>
    </dgm:pt>
    <dgm:pt modelId="{E66A3BD2-D6CB-4758-865B-9BC1B9A58ECE}" type="parTrans" cxnId="{48DFB1F7-21A6-4658-8619-E4089B4D56ED}">
      <dgm:prSet/>
      <dgm:spPr/>
      <dgm:t>
        <a:bodyPr/>
        <a:lstStyle/>
        <a:p>
          <a:endParaRPr lang="es-ES"/>
        </a:p>
      </dgm:t>
    </dgm:pt>
    <dgm:pt modelId="{122C84C1-DA60-45EF-88C9-5787D377BB3E}" type="sibTrans" cxnId="{48DFB1F7-21A6-4658-8619-E4089B4D56ED}">
      <dgm:prSet/>
      <dgm:spPr/>
      <dgm:t>
        <a:bodyPr/>
        <a:lstStyle/>
        <a:p>
          <a:endParaRPr lang="es-ES"/>
        </a:p>
      </dgm:t>
    </dgm:pt>
    <dgm:pt modelId="{7EA91E4E-BCF9-495F-939F-01769347EB70}" type="pres">
      <dgm:prSet presAssocID="{A2562872-68E2-4DAE-B294-B5FA8148942B}" presName="linear" presStyleCnt="0">
        <dgm:presLayoutVars>
          <dgm:dir/>
          <dgm:resizeHandles val="exact"/>
        </dgm:presLayoutVars>
      </dgm:prSet>
      <dgm:spPr/>
      <dgm:t>
        <a:bodyPr/>
        <a:lstStyle/>
        <a:p>
          <a:endParaRPr lang="es-ES"/>
        </a:p>
      </dgm:t>
    </dgm:pt>
    <dgm:pt modelId="{646A9D44-EED7-4797-AA53-3AE1108BD039}" type="pres">
      <dgm:prSet presAssocID="{32E431A2-E052-4529-BA79-505F144ED7A4}" presName="comp" presStyleCnt="0"/>
      <dgm:spPr/>
    </dgm:pt>
    <dgm:pt modelId="{EEA40490-CE28-4385-A242-5869B38BC41A}" type="pres">
      <dgm:prSet presAssocID="{32E431A2-E052-4529-BA79-505F144ED7A4}" presName="box" presStyleLbl="node1" presStyleIdx="0" presStyleCnt="3" custLinFactNeighborX="446" custLinFactNeighborY="-869"/>
      <dgm:spPr/>
      <dgm:t>
        <a:bodyPr/>
        <a:lstStyle/>
        <a:p>
          <a:endParaRPr lang="es-ES"/>
        </a:p>
      </dgm:t>
    </dgm:pt>
    <dgm:pt modelId="{5792EB83-FC3A-4EA1-9222-E61E43D2FB44}" type="pres">
      <dgm:prSet presAssocID="{32E431A2-E052-4529-BA79-505F144ED7A4}" presName="img"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C854EED4-248B-46A7-AAC5-5AB2C04A1A47}" type="pres">
      <dgm:prSet presAssocID="{32E431A2-E052-4529-BA79-505F144ED7A4}" presName="text" presStyleLbl="node1" presStyleIdx="0" presStyleCnt="3">
        <dgm:presLayoutVars>
          <dgm:bulletEnabled val="1"/>
        </dgm:presLayoutVars>
      </dgm:prSet>
      <dgm:spPr/>
      <dgm:t>
        <a:bodyPr/>
        <a:lstStyle/>
        <a:p>
          <a:endParaRPr lang="es-ES"/>
        </a:p>
      </dgm:t>
    </dgm:pt>
    <dgm:pt modelId="{6902D115-7EA8-4C2D-86D6-F57558EAA779}" type="pres">
      <dgm:prSet presAssocID="{15B50717-8FC3-47D2-AFC4-DA6A5D11FEFC}" presName="spacer" presStyleCnt="0"/>
      <dgm:spPr/>
    </dgm:pt>
    <dgm:pt modelId="{6F89D68F-FCD8-4A4B-9D65-A87054AA6266}" type="pres">
      <dgm:prSet presAssocID="{74E2A345-332C-45D8-B6F9-A5614072F0BC}" presName="comp" presStyleCnt="0"/>
      <dgm:spPr/>
    </dgm:pt>
    <dgm:pt modelId="{933A1FF4-AA8B-47FD-B986-135CF99A5145}" type="pres">
      <dgm:prSet presAssocID="{74E2A345-332C-45D8-B6F9-A5614072F0BC}" presName="box" presStyleLbl="node1" presStyleIdx="1" presStyleCnt="3" custScaleY="76900"/>
      <dgm:spPr/>
      <dgm:t>
        <a:bodyPr/>
        <a:lstStyle/>
        <a:p>
          <a:endParaRPr lang="es-ES"/>
        </a:p>
      </dgm:t>
    </dgm:pt>
    <dgm:pt modelId="{3AE909E1-9B81-49CC-AC26-720DC6C7E755}" type="pres">
      <dgm:prSet presAssocID="{74E2A345-332C-45D8-B6F9-A5614072F0BC}" presName="img"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2BA0F251-3E9E-4D40-BEB2-73E74BD7440E}" type="pres">
      <dgm:prSet presAssocID="{74E2A345-332C-45D8-B6F9-A5614072F0BC}" presName="text" presStyleLbl="node1" presStyleIdx="1" presStyleCnt="3">
        <dgm:presLayoutVars>
          <dgm:bulletEnabled val="1"/>
        </dgm:presLayoutVars>
      </dgm:prSet>
      <dgm:spPr/>
      <dgm:t>
        <a:bodyPr/>
        <a:lstStyle/>
        <a:p>
          <a:endParaRPr lang="es-ES"/>
        </a:p>
      </dgm:t>
    </dgm:pt>
    <dgm:pt modelId="{7A2EF385-EC85-406F-A485-650CF7FF7EE5}" type="pres">
      <dgm:prSet presAssocID="{FA29F345-4693-4B08-811A-C2FCD79BDB56}" presName="spacer" presStyleCnt="0"/>
      <dgm:spPr/>
    </dgm:pt>
    <dgm:pt modelId="{6B1626A4-28B8-41D8-803C-F2C9E97D1F96}" type="pres">
      <dgm:prSet presAssocID="{9216DE0B-BAD7-47F0-A9B0-4A14EDF889F3}" presName="comp" presStyleCnt="0"/>
      <dgm:spPr/>
    </dgm:pt>
    <dgm:pt modelId="{24F620CF-0400-41ED-B6EA-6C9977457AA0}" type="pres">
      <dgm:prSet presAssocID="{9216DE0B-BAD7-47F0-A9B0-4A14EDF889F3}" presName="box" presStyleLbl="node1" presStyleIdx="2" presStyleCnt="3" custScaleY="76900"/>
      <dgm:spPr/>
      <dgm:t>
        <a:bodyPr/>
        <a:lstStyle/>
        <a:p>
          <a:endParaRPr lang="es-ES"/>
        </a:p>
      </dgm:t>
    </dgm:pt>
    <dgm:pt modelId="{9467D5E9-B9CD-4F79-B992-F1FE024483AD}" type="pres">
      <dgm:prSet presAssocID="{9216DE0B-BAD7-47F0-A9B0-4A14EDF889F3}" presName="img"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B8F7EB54-C542-4C3F-9AC4-AA12DEF5A44D}" type="pres">
      <dgm:prSet presAssocID="{9216DE0B-BAD7-47F0-A9B0-4A14EDF889F3}" presName="text" presStyleLbl="node1" presStyleIdx="2" presStyleCnt="3">
        <dgm:presLayoutVars>
          <dgm:bulletEnabled val="1"/>
        </dgm:presLayoutVars>
      </dgm:prSet>
      <dgm:spPr/>
      <dgm:t>
        <a:bodyPr/>
        <a:lstStyle/>
        <a:p>
          <a:endParaRPr lang="es-ES"/>
        </a:p>
      </dgm:t>
    </dgm:pt>
  </dgm:ptLst>
  <dgm:cxnLst>
    <dgm:cxn modelId="{50467BD7-BCFF-4727-A2F7-24813B790137}" type="presOf" srcId="{068CB91F-B76D-4E62-BFF3-452C8CD90B85}" destId="{2BA0F251-3E9E-4D40-BEB2-73E74BD7440E}" srcOrd="1" destOrd="1" presId="urn:microsoft.com/office/officeart/2005/8/layout/vList4#4"/>
    <dgm:cxn modelId="{2361FC1C-C5C5-43AD-B39E-13D8B215AF23}" type="presOf" srcId="{EBD57446-2E8A-41A2-B10D-041D428B970D}" destId="{2BA0F251-3E9E-4D40-BEB2-73E74BD7440E}" srcOrd="1" destOrd="3" presId="urn:microsoft.com/office/officeart/2005/8/layout/vList4#4"/>
    <dgm:cxn modelId="{7565549F-B774-47DD-98E3-445874F808D5}" type="presOf" srcId="{6457FB20-1EBD-4492-B510-D152F476B7F2}" destId="{B8F7EB54-C542-4C3F-9AC4-AA12DEF5A44D}" srcOrd="1" destOrd="2" presId="urn:microsoft.com/office/officeart/2005/8/layout/vList4#4"/>
    <dgm:cxn modelId="{EAF08F6F-99A9-41F4-B20C-13C831F18A26}" type="presOf" srcId="{EBD57446-2E8A-41A2-B10D-041D428B970D}" destId="{933A1FF4-AA8B-47FD-B986-135CF99A5145}" srcOrd="0" destOrd="3" presId="urn:microsoft.com/office/officeart/2005/8/layout/vList4#4"/>
    <dgm:cxn modelId="{F5E86BCC-407E-45E5-91DB-96A9F91EE378}" type="presOf" srcId="{068CB91F-B76D-4E62-BFF3-452C8CD90B85}" destId="{933A1FF4-AA8B-47FD-B986-135CF99A5145}" srcOrd="0" destOrd="1" presId="urn:microsoft.com/office/officeart/2005/8/layout/vList4#4"/>
    <dgm:cxn modelId="{4D51BFD0-B2F7-413B-8FE0-6294EB57DE69}" type="presOf" srcId="{4DE09076-451D-40AC-8EE1-BE0FD12D0119}" destId="{2BA0F251-3E9E-4D40-BEB2-73E74BD7440E}" srcOrd="1" destOrd="2" presId="urn:microsoft.com/office/officeart/2005/8/layout/vList4#4"/>
    <dgm:cxn modelId="{F5CF691A-99E8-4C3C-99A3-3B270881C3AA}" srcId="{A2562872-68E2-4DAE-B294-B5FA8148942B}" destId="{74E2A345-332C-45D8-B6F9-A5614072F0BC}" srcOrd="1" destOrd="0" parTransId="{06D48889-6AF7-49E5-AD29-B45F212AFF8A}" sibTransId="{FA29F345-4693-4B08-811A-C2FCD79BDB56}"/>
    <dgm:cxn modelId="{85A27D69-EB2B-4870-8784-480A87F03DB9}" srcId="{32E431A2-E052-4529-BA79-505F144ED7A4}" destId="{CEE46292-92A7-4AA4-8998-1068CF69E1DD}" srcOrd="2" destOrd="0" parTransId="{A92598D9-C9C1-4CE4-B681-12A416191F29}" sibTransId="{95F1D7B2-2482-4763-805A-7E54D51D401A}"/>
    <dgm:cxn modelId="{48BCB161-05F6-47C7-9402-6B0F63554ECD}" srcId="{A2562872-68E2-4DAE-B294-B5FA8148942B}" destId="{9216DE0B-BAD7-47F0-A9B0-4A14EDF889F3}" srcOrd="2" destOrd="0" parTransId="{28B8CDB7-8624-4854-B089-DAD5727FBAD7}" sibTransId="{A5543A93-15C3-4F30-A6A5-DC4537AB5BDE}"/>
    <dgm:cxn modelId="{672D31EF-5E2E-4BDF-83B8-A01B52DD0605}" srcId="{74E2A345-332C-45D8-B6F9-A5614072F0BC}" destId="{4DE09076-451D-40AC-8EE1-BE0FD12D0119}" srcOrd="1" destOrd="0" parTransId="{7A4C8C55-EF93-43D3-85F0-3ECC3FC6EC0E}" sibTransId="{356030F6-0CDF-4F7D-9A60-91B428719B30}"/>
    <dgm:cxn modelId="{26FA3766-E7C1-4C29-8B19-326FBB448443}" type="presOf" srcId="{6457FB20-1EBD-4492-B510-D152F476B7F2}" destId="{24F620CF-0400-41ED-B6EA-6C9977457AA0}" srcOrd="0" destOrd="2" presId="urn:microsoft.com/office/officeart/2005/8/layout/vList4#4"/>
    <dgm:cxn modelId="{B0375EC1-98F2-4D77-9B2C-501AF7BAFB92}" type="presOf" srcId="{D6128A81-66B7-40AD-8A64-48D5456A8AE2}" destId="{EEA40490-CE28-4385-A242-5869B38BC41A}" srcOrd="0" destOrd="5" presId="urn:microsoft.com/office/officeart/2005/8/layout/vList4#4"/>
    <dgm:cxn modelId="{B87C0D53-E647-4D2E-AA17-C739FCBE9934}" type="presOf" srcId="{CEE46292-92A7-4AA4-8998-1068CF69E1DD}" destId="{EEA40490-CE28-4385-A242-5869B38BC41A}" srcOrd="0" destOrd="3" presId="urn:microsoft.com/office/officeart/2005/8/layout/vList4#4"/>
    <dgm:cxn modelId="{17ADB6EB-017B-4332-886F-8C88D039B55E}" type="presOf" srcId="{305463CD-5C77-4D17-9AB7-CA2792EB208F}" destId="{EEA40490-CE28-4385-A242-5869B38BC41A}" srcOrd="0" destOrd="1" presId="urn:microsoft.com/office/officeart/2005/8/layout/vList4#4"/>
    <dgm:cxn modelId="{87F829A0-BE10-42CC-9FD9-DD8851A1F3DE}" srcId="{32E431A2-E052-4529-BA79-505F144ED7A4}" destId="{D6128A81-66B7-40AD-8A64-48D5456A8AE2}" srcOrd="4" destOrd="0" parTransId="{F79CEA55-FC52-4946-8A8A-34ED51060CFC}" sibTransId="{20868C8A-81A5-4C2A-BCDD-E8FAA14C8CE3}"/>
    <dgm:cxn modelId="{B61B4B54-8115-4FD8-9FD5-BC316AFBDCD6}" srcId="{32E431A2-E052-4529-BA79-505F144ED7A4}" destId="{46D50BFF-98AD-4C18-9D92-66FA26B81F1E}" srcOrd="3" destOrd="0" parTransId="{D01DE186-4769-4A74-ABD2-7175E26F44B3}" sibTransId="{EA40CBA0-B835-4D50-9771-87BC7E6F399B}"/>
    <dgm:cxn modelId="{C6DDE2A7-B282-4418-9402-580B280141C9}" type="presOf" srcId="{A9F42A22-573E-4018-8237-2896EA71EE32}" destId="{933A1FF4-AA8B-47FD-B986-135CF99A5145}" srcOrd="0" destOrd="4" presId="urn:microsoft.com/office/officeart/2005/8/layout/vList4#4"/>
    <dgm:cxn modelId="{A42DCEAC-7EE1-42EC-A3FD-DF03F90A638A}" srcId="{32E431A2-E052-4529-BA79-505F144ED7A4}" destId="{434A3719-94FF-415A-B065-EE6409C88B6A}" srcOrd="1" destOrd="0" parTransId="{609D835C-0E66-4541-8EB2-A8CD28A82D70}" sibTransId="{75AA778E-3489-4EA6-A8AE-99F3559408E8}"/>
    <dgm:cxn modelId="{9C0643BE-2478-40E7-AFC7-4101FF2B4CB4}" srcId="{74E2A345-332C-45D8-B6F9-A5614072F0BC}" destId="{EBD57446-2E8A-41A2-B10D-041D428B970D}" srcOrd="2" destOrd="0" parTransId="{75FEC86D-421F-47A2-B530-279B9D64E154}" sibTransId="{9B7E5745-EF67-4685-A5DB-6CB31D978014}"/>
    <dgm:cxn modelId="{3EFC4C79-8399-46F5-BA38-81C2CE49F5F7}" srcId="{74E2A345-332C-45D8-B6F9-A5614072F0BC}" destId="{A9F42A22-573E-4018-8237-2896EA71EE32}" srcOrd="3" destOrd="0" parTransId="{9A277124-1DEA-4EA6-AF46-F9B1CD40946C}" sibTransId="{E3EB90E6-9DC3-4B2D-A5E3-8521A79828E9}"/>
    <dgm:cxn modelId="{099EB1C0-6370-4937-A8D9-49F3372BD2A7}" type="presOf" srcId="{9216DE0B-BAD7-47F0-A9B0-4A14EDF889F3}" destId="{24F620CF-0400-41ED-B6EA-6C9977457AA0}" srcOrd="0" destOrd="0" presId="urn:microsoft.com/office/officeart/2005/8/layout/vList4#4"/>
    <dgm:cxn modelId="{181E21D8-5CFE-47C5-90B6-4C401609B299}" type="presOf" srcId="{32E431A2-E052-4529-BA79-505F144ED7A4}" destId="{C854EED4-248B-46A7-AAC5-5AB2C04A1A47}" srcOrd="1" destOrd="0" presId="urn:microsoft.com/office/officeart/2005/8/layout/vList4#4"/>
    <dgm:cxn modelId="{821C6116-B0EA-4878-98AD-E82DDF2A1CEF}" type="presOf" srcId="{3ADDCF54-9CC2-4909-92A5-42E4D53E22B3}" destId="{B8F7EB54-C542-4C3F-9AC4-AA12DEF5A44D}" srcOrd="1" destOrd="1" presId="urn:microsoft.com/office/officeart/2005/8/layout/vList4#4"/>
    <dgm:cxn modelId="{7188841C-A123-4677-8DF9-97C27D53FE4F}" type="presOf" srcId="{46D50BFF-98AD-4C18-9D92-66FA26B81F1E}" destId="{C854EED4-248B-46A7-AAC5-5AB2C04A1A47}" srcOrd="1" destOrd="4" presId="urn:microsoft.com/office/officeart/2005/8/layout/vList4#4"/>
    <dgm:cxn modelId="{97FDCE3A-256F-498E-9D35-B962E3A14B7D}" type="presOf" srcId="{CEE46292-92A7-4AA4-8998-1068CF69E1DD}" destId="{C854EED4-248B-46A7-AAC5-5AB2C04A1A47}" srcOrd="1" destOrd="3" presId="urn:microsoft.com/office/officeart/2005/8/layout/vList4#4"/>
    <dgm:cxn modelId="{8D9A0B63-D64A-4619-9E33-E849DE85A4ED}" type="presOf" srcId="{3ADDCF54-9CC2-4909-92A5-42E4D53E22B3}" destId="{24F620CF-0400-41ED-B6EA-6C9977457AA0}" srcOrd="0" destOrd="1" presId="urn:microsoft.com/office/officeart/2005/8/layout/vList4#4"/>
    <dgm:cxn modelId="{9E8CBB49-7A70-4D12-9232-B2F546DF05FF}" srcId="{A2562872-68E2-4DAE-B294-B5FA8148942B}" destId="{32E431A2-E052-4529-BA79-505F144ED7A4}" srcOrd="0" destOrd="0" parTransId="{7573A819-3CCD-43A3-B8A8-243AB256AEBD}" sibTransId="{15B50717-8FC3-47D2-AFC4-DA6A5D11FEFC}"/>
    <dgm:cxn modelId="{674879DE-FE08-4944-A167-75B574088882}" srcId="{74E2A345-332C-45D8-B6F9-A5614072F0BC}" destId="{068CB91F-B76D-4E62-BFF3-452C8CD90B85}" srcOrd="0" destOrd="0" parTransId="{85CBCFFC-6011-4A48-A762-6EEBE6AE27B8}" sibTransId="{B740EB9A-551F-42EA-A88E-69423FE472A6}"/>
    <dgm:cxn modelId="{8C25CC6D-DA14-464F-87E4-4CB92470CE86}" type="presOf" srcId="{46D50BFF-98AD-4C18-9D92-66FA26B81F1E}" destId="{EEA40490-CE28-4385-A242-5869B38BC41A}" srcOrd="0" destOrd="4" presId="urn:microsoft.com/office/officeart/2005/8/layout/vList4#4"/>
    <dgm:cxn modelId="{50AAFE9C-316C-4F83-B874-AB4C64836BAE}" srcId="{9216DE0B-BAD7-47F0-A9B0-4A14EDF889F3}" destId="{3ADDCF54-9CC2-4909-92A5-42E4D53E22B3}" srcOrd="0" destOrd="0" parTransId="{D7B71ACD-342C-4477-AC36-8B8991A6E971}" sibTransId="{63D3EF42-63C8-4CB6-9AED-DC1BCA1971E1}"/>
    <dgm:cxn modelId="{FBEF4171-F1E4-4AAB-BC6A-88081E462E76}" srcId="{32E431A2-E052-4529-BA79-505F144ED7A4}" destId="{305463CD-5C77-4D17-9AB7-CA2792EB208F}" srcOrd="0" destOrd="0" parTransId="{E3E9AC20-45F5-4164-B655-3389F5D0EA1F}" sibTransId="{1399B462-6CBD-4A1B-89F5-8756BBEA5F88}"/>
    <dgm:cxn modelId="{47982C0B-91FF-4156-9348-B79AE1CC591E}" type="presOf" srcId="{23553ED1-3461-4355-9FA8-71B01BA0E954}" destId="{24F620CF-0400-41ED-B6EA-6C9977457AA0}" srcOrd="0" destOrd="3" presId="urn:microsoft.com/office/officeart/2005/8/layout/vList4#4"/>
    <dgm:cxn modelId="{D5013B88-9616-4614-9C7E-3D365EB5B606}" type="presOf" srcId="{23553ED1-3461-4355-9FA8-71B01BA0E954}" destId="{B8F7EB54-C542-4C3F-9AC4-AA12DEF5A44D}" srcOrd="1" destOrd="3" presId="urn:microsoft.com/office/officeart/2005/8/layout/vList4#4"/>
    <dgm:cxn modelId="{7C2B2F48-5524-4399-BBED-2876F7829287}" type="presOf" srcId="{A2562872-68E2-4DAE-B294-B5FA8148942B}" destId="{7EA91E4E-BCF9-495F-939F-01769347EB70}" srcOrd="0" destOrd="0" presId="urn:microsoft.com/office/officeart/2005/8/layout/vList4#4"/>
    <dgm:cxn modelId="{E0F7D1C6-7E36-4D62-AB0D-6D34A14B17FE}" type="presOf" srcId="{9216DE0B-BAD7-47F0-A9B0-4A14EDF889F3}" destId="{B8F7EB54-C542-4C3F-9AC4-AA12DEF5A44D}" srcOrd="1" destOrd="0" presId="urn:microsoft.com/office/officeart/2005/8/layout/vList4#4"/>
    <dgm:cxn modelId="{024C017E-00E9-4506-AFE9-6184AC7F1F7B}" type="presOf" srcId="{4DE09076-451D-40AC-8EE1-BE0FD12D0119}" destId="{933A1FF4-AA8B-47FD-B986-135CF99A5145}" srcOrd="0" destOrd="2" presId="urn:microsoft.com/office/officeart/2005/8/layout/vList4#4"/>
    <dgm:cxn modelId="{2ADF53B1-5176-42E1-984F-A9B41F1B2F3C}" type="presOf" srcId="{D6128A81-66B7-40AD-8A64-48D5456A8AE2}" destId="{C854EED4-248B-46A7-AAC5-5AB2C04A1A47}" srcOrd="1" destOrd="5" presId="urn:microsoft.com/office/officeart/2005/8/layout/vList4#4"/>
    <dgm:cxn modelId="{AC601B59-25BC-46B8-8186-7B6F2CA87EE1}" type="presOf" srcId="{32E431A2-E052-4529-BA79-505F144ED7A4}" destId="{EEA40490-CE28-4385-A242-5869B38BC41A}" srcOrd="0" destOrd="0" presId="urn:microsoft.com/office/officeart/2005/8/layout/vList4#4"/>
    <dgm:cxn modelId="{071C4CE0-0DF5-4228-AAFF-FBF2C0E90FC3}" type="presOf" srcId="{74E2A345-332C-45D8-B6F9-A5614072F0BC}" destId="{933A1FF4-AA8B-47FD-B986-135CF99A5145}" srcOrd="0" destOrd="0" presId="urn:microsoft.com/office/officeart/2005/8/layout/vList4#4"/>
    <dgm:cxn modelId="{70FBCCD0-BD03-44B4-BA21-549AF3B6D54F}" type="presOf" srcId="{434A3719-94FF-415A-B065-EE6409C88B6A}" destId="{C854EED4-248B-46A7-AAC5-5AB2C04A1A47}" srcOrd="1" destOrd="2" presId="urn:microsoft.com/office/officeart/2005/8/layout/vList4#4"/>
    <dgm:cxn modelId="{D11B6F3F-CA85-417A-B27D-B2D9D0CED567}" type="presOf" srcId="{305463CD-5C77-4D17-9AB7-CA2792EB208F}" destId="{C854EED4-248B-46A7-AAC5-5AB2C04A1A47}" srcOrd="1" destOrd="1" presId="urn:microsoft.com/office/officeart/2005/8/layout/vList4#4"/>
    <dgm:cxn modelId="{8D48B24F-D819-4B9A-BF07-8840173DA627}" type="presOf" srcId="{74E2A345-332C-45D8-B6F9-A5614072F0BC}" destId="{2BA0F251-3E9E-4D40-BEB2-73E74BD7440E}" srcOrd="1" destOrd="0" presId="urn:microsoft.com/office/officeart/2005/8/layout/vList4#4"/>
    <dgm:cxn modelId="{8E668B2A-EAEA-49C8-BBFE-F4EF39D7158C}" type="presOf" srcId="{A9F42A22-573E-4018-8237-2896EA71EE32}" destId="{2BA0F251-3E9E-4D40-BEB2-73E74BD7440E}" srcOrd="1" destOrd="4" presId="urn:microsoft.com/office/officeart/2005/8/layout/vList4#4"/>
    <dgm:cxn modelId="{C5EBA8CA-696B-4C92-90B1-25AD4206ED6A}" type="presOf" srcId="{434A3719-94FF-415A-B065-EE6409C88B6A}" destId="{EEA40490-CE28-4385-A242-5869B38BC41A}" srcOrd="0" destOrd="2" presId="urn:microsoft.com/office/officeart/2005/8/layout/vList4#4"/>
    <dgm:cxn modelId="{3E9E00E6-03B2-433C-8BA4-81AA08CE52C2}" srcId="{9216DE0B-BAD7-47F0-A9B0-4A14EDF889F3}" destId="{6457FB20-1EBD-4492-B510-D152F476B7F2}" srcOrd="1" destOrd="0" parTransId="{CB3EC033-9A90-4124-B8C1-B74CEC28514C}" sibTransId="{E36E27B8-A004-40EA-A447-F3D8B0FE1800}"/>
    <dgm:cxn modelId="{48DFB1F7-21A6-4658-8619-E4089B4D56ED}" srcId="{9216DE0B-BAD7-47F0-A9B0-4A14EDF889F3}" destId="{23553ED1-3461-4355-9FA8-71B01BA0E954}" srcOrd="2" destOrd="0" parTransId="{E66A3BD2-D6CB-4758-865B-9BC1B9A58ECE}" sibTransId="{122C84C1-DA60-45EF-88C9-5787D377BB3E}"/>
    <dgm:cxn modelId="{A1959F4B-9EFF-450C-9F7B-C98EB8F428E7}" type="presParOf" srcId="{7EA91E4E-BCF9-495F-939F-01769347EB70}" destId="{646A9D44-EED7-4797-AA53-3AE1108BD039}" srcOrd="0" destOrd="0" presId="urn:microsoft.com/office/officeart/2005/8/layout/vList4#4"/>
    <dgm:cxn modelId="{8C588382-0628-4878-A3F4-988682FCA402}" type="presParOf" srcId="{646A9D44-EED7-4797-AA53-3AE1108BD039}" destId="{EEA40490-CE28-4385-A242-5869B38BC41A}" srcOrd="0" destOrd="0" presId="urn:microsoft.com/office/officeart/2005/8/layout/vList4#4"/>
    <dgm:cxn modelId="{529B6A28-4DB1-4AD8-93D7-49C749D7847B}" type="presParOf" srcId="{646A9D44-EED7-4797-AA53-3AE1108BD039}" destId="{5792EB83-FC3A-4EA1-9222-E61E43D2FB44}" srcOrd="1" destOrd="0" presId="urn:microsoft.com/office/officeart/2005/8/layout/vList4#4"/>
    <dgm:cxn modelId="{8EB1E32F-C3B6-4776-8E0D-310997844474}" type="presParOf" srcId="{646A9D44-EED7-4797-AA53-3AE1108BD039}" destId="{C854EED4-248B-46A7-AAC5-5AB2C04A1A47}" srcOrd="2" destOrd="0" presId="urn:microsoft.com/office/officeart/2005/8/layout/vList4#4"/>
    <dgm:cxn modelId="{A9116CF3-134D-405D-A79E-7BE9A6D2DB95}" type="presParOf" srcId="{7EA91E4E-BCF9-495F-939F-01769347EB70}" destId="{6902D115-7EA8-4C2D-86D6-F57558EAA779}" srcOrd="1" destOrd="0" presId="urn:microsoft.com/office/officeart/2005/8/layout/vList4#4"/>
    <dgm:cxn modelId="{613878A8-34E7-4124-AB6B-9AA9E47EBB3C}" type="presParOf" srcId="{7EA91E4E-BCF9-495F-939F-01769347EB70}" destId="{6F89D68F-FCD8-4A4B-9D65-A87054AA6266}" srcOrd="2" destOrd="0" presId="urn:microsoft.com/office/officeart/2005/8/layout/vList4#4"/>
    <dgm:cxn modelId="{62D18041-52F1-4824-A7F5-D3477AA0E89A}" type="presParOf" srcId="{6F89D68F-FCD8-4A4B-9D65-A87054AA6266}" destId="{933A1FF4-AA8B-47FD-B986-135CF99A5145}" srcOrd="0" destOrd="0" presId="urn:microsoft.com/office/officeart/2005/8/layout/vList4#4"/>
    <dgm:cxn modelId="{80743F48-22D4-4762-901A-CAF0D9AB7114}" type="presParOf" srcId="{6F89D68F-FCD8-4A4B-9D65-A87054AA6266}" destId="{3AE909E1-9B81-49CC-AC26-720DC6C7E755}" srcOrd="1" destOrd="0" presId="urn:microsoft.com/office/officeart/2005/8/layout/vList4#4"/>
    <dgm:cxn modelId="{8263BCFD-6867-4DA3-9C4F-B580734438AF}" type="presParOf" srcId="{6F89D68F-FCD8-4A4B-9D65-A87054AA6266}" destId="{2BA0F251-3E9E-4D40-BEB2-73E74BD7440E}" srcOrd="2" destOrd="0" presId="urn:microsoft.com/office/officeart/2005/8/layout/vList4#4"/>
    <dgm:cxn modelId="{0EC82333-8C5B-4ECF-8FED-239EC31EC454}" type="presParOf" srcId="{7EA91E4E-BCF9-495F-939F-01769347EB70}" destId="{7A2EF385-EC85-406F-A485-650CF7FF7EE5}" srcOrd="3" destOrd="0" presId="urn:microsoft.com/office/officeart/2005/8/layout/vList4#4"/>
    <dgm:cxn modelId="{F5568B61-AA02-4831-870E-D5054E31D333}" type="presParOf" srcId="{7EA91E4E-BCF9-495F-939F-01769347EB70}" destId="{6B1626A4-28B8-41D8-803C-F2C9E97D1F96}" srcOrd="4" destOrd="0" presId="urn:microsoft.com/office/officeart/2005/8/layout/vList4#4"/>
    <dgm:cxn modelId="{5E34E226-AADB-4335-9558-2523F66A4D72}" type="presParOf" srcId="{6B1626A4-28B8-41D8-803C-F2C9E97D1F96}" destId="{24F620CF-0400-41ED-B6EA-6C9977457AA0}" srcOrd="0" destOrd="0" presId="urn:microsoft.com/office/officeart/2005/8/layout/vList4#4"/>
    <dgm:cxn modelId="{D5341713-CAF9-414F-827C-A14B0A2EC8BF}" type="presParOf" srcId="{6B1626A4-28B8-41D8-803C-F2C9E97D1F96}" destId="{9467D5E9-B9CD-4F79-B992-F1FE024483AD}" srcOrd="1" destOrd="0" presId="urn:microsoft.com/office/officeart/2005/8/layout/vList4#4"/>
    <dgm:cxn modelId="{D1C2D626-9548-47BC-8961-D111C7E3234F}" type="presParOf" srcId="{6B1626A4-28B8-41D8-803C-F2C9E97D1F96}" destId="{B8F7EB54-C542-4C3F-9AC4-AA12DEF5A44D}" srcOrd="2" destOrd="0" presId="urn:microsoft.com/office/officeart/2005/8/layout/vList4#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96A78E-5103-4023-B4CA-9A38DDC41AED}"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s-ES"/>
        </a:p>
      </dgm:t>
    </dgm:pt>
    <dgm:pt modelId="{01CD1425-714F-4A24-AC90-6370C2B5A766}">
      <dgm:prSet phldrT="[Texto]"/>
      <dgm:spPr>
        <a:solidFill>
          <a:srgbClr val="77A066">
            <a:alpha val="43000"/>
          </a:srgbClr>
        </a:solidFill>
      </dgm:spPr>
      <dgm:t>
        <a:bodyPr/>
        <a:lstStyle/>
        <a:p>
          <a:r>
            <a:rPr lang="es-ES" b="1" dirty="0" smtClean="0">
              <a:solidFill>
                <a:schemeClr val="tx1"/>
              </a:solidFill>
            </a:rPr>
            <a:t>CO2</a:t>
          </a:r>
        </a:p>
        <a:p>
          <a:r>
            <a:rPr lang="es-ES" b="1" dirty="0" smtClean="0">
              <a:solidFill>
                <a:schemeClr val="tx1"/>
              </a:solidFill>
            </a:rPr>
            <a:t>20-30%</a:t>
          </a:r>
          <a:endParaRPr lang="es-ES" b="1" dirty="0">
            <a:solidFill>
              <a:schemeClr val="tx1"/>
            </a:solidFill>
          </a:endParaRPr>
        </a:p>
      </dgm:t>
    </dgm:pt>
    <dgm:pt modelId="{2A8F0613-B87B-4825-944A-71A3463EC4F9}" type="parTrans" cxnId="{35AE8311-1CA2-47F0-96A3-6A86E69D5EA6}">
      <dgm:prSet/>
      <dgm:spPr/>
      <dgm:t>
        <a:bodyPr/>
        <a:lstStyle/>
        <a:p>
          <a:endParaRPr lang="es-ES"/>
        </a:p>
      </dgm:t>
    </dgm:pt>
    <dgm:pt modelId="{2B6AA291-1C23-4658-88E9-40CE119719EE}" type="sibTrans" cxnId="{35AE8311-1CA2-47F0-96A3-6A86E69D5EA6}">
      <dgm:prSet/>
      <dgm:spPr>
        <a:solidFill>
          <a:srgbClr val="FFC000">
            <a:alpha val="69000"/>
          </a:srgbClr>
        </a:solidFill>
      </dgm:spPr>
      <dgm:t>
        <a:bodyPr/>
        <a:lstStyle/>
        <a:p>
          <a:endParaRPr lang="es-ES"/>
        </a:p>
      </dgm:t>
    </dgm:pt>
    <dgm:pt modelId="{B2E1F9E9-E244-4134-8AD8-AC7B8685D9B2}">
      <dgm:prSet phldrT="[Texto]"/>
      <dgm:spPr>
        <a:solidFill>
          <a:srgbClr val="77A066">
            <a:alpha val="43000"/>
          </a:srgbClr>
        </a:solidFill>
      </dgm:spPr>
      <dgm:t>
        <a:bodyPr/>
        <a:lstStyle/>
        <a:p>
          <a:r>
            <a:rPr lang="es-ES" b="1" dirty="0" smtClean="0">
              <a:solidFill>
                <a:schemeClr val="tx1"/>
              </a:solidFill>
            </a:rPr>
            <a:t>N2</a:t>
          </a:r>
        </a:p>
        <a:p>
          <a:r>
            <a:rPr lang="es-ES" b="1" dirty="0" smtClean="0">
              <a:solidFill>
                <a:schemeClr val="tx1"/>
              </a:solidFill>
            </a:rPr>
            <a:t>2-3%</a:t>
          </a:r>
          <a:endParaRPr lang="es-ES" b="1" dirty="0">
            <a:solidFill>
              <a:schemeClr val="tx1"/>
            </a:solidFill>
          </a:endParaRPr>
        </a:p>
      </dgm:t>
    </dgm:pt>
    <dgm:pt modelId="{5898A772-58D6-4118-B726-83D1C80C8D09}" type="parTrans" cxnId="{F55F9809-94A2-4777-AA51-CF62BB761416}">
      <dgm:prSet/>
      <dgm:spPr/>
      <dgm:t>
        <a:bodyPr/>
        <a:lstStyle/>
        <a:p>
          <a:endParaRPr lang="es-ES"/>
        </a:p>
      </dgm:t>
    </dgm:pt>
    <dgm:pt modelId="{2F751AEC-5EAB-42D9-B8CA-6267DCFD5A7A}" type="sibTrans" cxnId="{F55F9809-94A2-4777-AA51-CF62BB761416}">
      <dgm:prSet/>
      <dgm:spPr>
        <a:solidFill>
          <a:srgbClr val="FFC000">
            <a:alpha val="69000"/>
          </a:srgbClr>
        </a:solidFill>
      </dgm:spPr>
      <dgm:t>
        <a:bodyPr/>
        <a:lstStyle/>
        <a:p>
          <a:endParaRPr lang="es-ES"/>
        </a:p>
      </dgm:t>
    </dgm:pt>
    <dgm:pt modelId="{0506D9F5-7637-4378-B9E2-F3ACF47E6D29}">
      <dgm:prSet phldrT="[Texto]"/>
      <dgm:spPr>
        <a:solidFill>
          <a:srgbClr val="77A066">
            <a:alpha val="43000"/>
          </a:srgbClr>
        </a:solidFill>
      </dgm:spPr>
      <dgm:t>
        <a:bodyPr/>
        <a:lstStyle/>
        <a:p>
          <a:r>
            <a:rPr lang="es-ES" b="1" dirty="0" smtClean="0">
              <a:solidFill>
                <a:schemeClr val="tx1"/>
              </a:solidFill>
            </a:rPr>
            <a:t>H2S</a:t>
          </a:r>
        </a:p>
        <a:p>
          <a:r>
            <a:rPr lang="es-ES" b="1" dirty="0" smtClean="0">
              <a:solidFill>
                <a:schemeClr val="tx1"/>
              </a:solidFill>
            </a:rPr>
            <a:t>0,5-2%</a:t>
          </a:r>
          <a:endParaRPr lang="es-ES" b="1" dirty="0">
            <a:solidFill>
              <a:schemeClr val="tx1"/>
            </a:solidFill>
          </a:endParaRPr>
        </a:p>
      </dgm:t>
    </dgm:pt>
    <dgm:pt modelId="{46214A36-BF78-4324-B0A7-E26BA446BEF6}" type="parTrans" cxnId="{4F783A80-AA3F-431D-AE6E-EB2857040616}">
      <dgm:prSet/>
      <dgm:spPr/>
      <dgm:t>
        <a:bodyPr/>
        <a:lstStyle/>
        <a:p>
          <a:endParaRPr lang="es-ES"/>
        </a:p>
      </dgm:t>
    </dgm:pt>
    <dgm:pt modelId="{1170535D-DD43-4077-839B-BC68FEEFA147}" type="sibTrans" cxnId="{4F783A80-AA3F-431D-AE6E-EB2857040616}">
      <dgm:prSet/>
      <dgm:spPr>
        <a:solidFill>
          <a:srgbClr val="FFC000">
            <a:alpha val="69000"/>
          </a:srgbClr>
        </a:solidFill>
      </dgm:spPr>
      <dgm:t>
        <a:bodyPr/>
        <a:lstStyle/>
        <a:p>
          <a:endParaRPr lang="es-ES"/>
        </a:p>
      </dgm:t>
    </dgm:pt>
    <dgm:pt modelId="{5E62E3E8-2227-49F2-9E08-9D7158CED19B}">
      <dgm:prSet phldrT="[Texto]"/>
      <dgm:spPr>
        <a:solidFill>
          <a:srgbClr val="77A066">
            <a:alpha val="43000"/>
          </a:srgbClr>
        </a:solidFill>
      </dgm:spPr>
      <dgm:t>
        <a:bodyPr/>
        <a:lstStyle/>
        <a:p>
          <a:r>
            <a:rPr lang="es-ES" b="1" dirty="0" smtClean="0">
              <a:solidFill>
                <a:schemeClr val="tx1"/>
              </a:solidFill>
            </a:rPr>
            <a:t>CH4</a:t>
          </a:r>
        </a:p>
        <a:p>
          <a:r>
            <a:rPr lang="es-ES" b="1" dirty="0" smtClean="0">
              <a:solidFill>
                <a:schemeClr val="tx1"/>
              </a:solidFill>
            </a:rPr>
            <a:t>60-80%</a:t>
          </a:r>
          <a:endParaRPr lang="es-ES" b="1" dirty="0">
            <a:solidFill>
              <a:schemeClr val="tx1"/>
            </a:solidFill>
          </a:endParaRPr>
        </a:p>
      </dgm:t>
    </dgm:pt>
    <dgm:pt modelId="{1626AC12-7086-489B-ADFC-A154DC0E790C}" type="parTrans" cxnId="{9BBEDC7A-54A4-4FCF-BC27-0228F7CDCC2C}">
      <dgm:prSet/>
      <dgm:spPr/>
      <dgm:t>
        <a:bodyPr/>
        <a:lstStyle/>
        <a:p>
          <a:endParaRPr lang="es-ES"/>
        </a:p>
      </dgm:t>
    </dgm:pt>
    <dgm:pt modelId="{ACA3BF73-7F89-4C6E-8E8B-06A707EC0F81}" type="sibTrans" cxnId="{9BBEDC7A-54A4-4FCF-BC27-0228F7CDCC2C}">
      <dgm:prSet/>
      <dgm:spPr>
        <a:solidFill>
          <a:srgbClr val="FFC000">
            <a:alpha val="69000"/>
          </a:srgbClr>
        </a:solidFill>
      </dgm:spPr>
      <dgm:t>
        <a:bodyPr/>
        <a:lstStyle/>
        <a:p>
          <a:endParaRPr lang="es-ES"/>
        </a:p>
      </dgm:t>
    </dgm:pt>
    <dgm:pt modelId="{C95E7ED4-5C17-49D5-9138-2387C9C4C612}">
      <dgm:prSet phldrT="[Texto]" custT="1"/>
      <dgm:spPr>
        <a:solidFill>
          <a:srgbClr val="77A066">
            <a:alpha val="43000"/>
          </a:srgbClr>
        </a:solidFill>
      </dgm:spPr>
      <dgm:t>
        <a:bodyPr/>
        <a:lstStyle/>
        <a:p>
          <a:r>
            <a:rPr lang="es-ES" sz="1800" b="1" dirty="0" smtClean="0">
              <a:solidFill>
                <a:schemeClr val="tx1"/>
              </a:solidFill>
            </a:rPr>
            <a:t>BIOGÁS</a:t>
          </a:r>
          <a:endParaRPr lang="es-ES" sz="1800" b="1" dirty="0">
            <a:solidFill>
              <a:schemeClr val="tx1"/>
            </a:solidFill>
          </a:endParaRPr>
        </a:p>
      </dgm:t>
    </dgm:pt>
    <dgm:pt modelId="{068359A5-5E9D-43BB-8228-8722D24CE218}" type="parTrans" cxnId="{B515F5EF-EFEC-4AFF-8ECB-C63F5D6D49F3}">
      <dgm:prSet/>
      <dgm:spPr/>
      <dgm:t>
        <a:bodyPr/>
        <a:lstStyle/>
        <a:p>
          <a:endParaRPr lang="es-ES"/>
        </a:p>
      </dgm:t>
    </dgm:pt>
    <dgm:pt modelId="{3F35AD0C-1EF1-475B-ADFD-84EEC94E75CC}" type="sibTrans" cxnId="{B515F5EF-EFEC-4AFF-8ECB-C63F5D6D49F3}">
      <dgm:prSet/>
      <dgm:spPr/>
      <dgm:t>
        <a:bodyPr/>
        <a:lstStyle/>
        <a:p>
          <a:endParaRPr lang="es-ES"/>
        </a:p>
      </dgm:t>
    </dgm:pt>
    <dgm:pt modelId="{776E8B45-4631-48FB-9CA0-A2E48F4BC416}" type="pres">
      <dgm:prSet presAssocID="{D696A78E-5103-4023-B4CA-9A38DDC41AED}" presName="linearFlow" presStyleCnt="0">
        <dgm:presLayoutVars>
          <dgm:dir/>
          <dgm:resizeHandles val="exact"/>
        </dgm:presLayoutVars>
      </dgm:prSet>
      <dgm:spPr/>
      <dgm:t>
        <a:bodyPr/>
        <a:lstStyle/>
        <a:p>
          <a:endParaRPr lang="es-EC"/>
        </a:p>
      </dgm:t>
    </dgm:pt>
    <dgm:pt modelId="{6EC964FB-3C7E-430D-A515-3B386E1B1B5F}" type="pres">
      <dgm:prSet presAssocID="{01CD1425-714F-4A24-AC90-6370C2B5A766}" presName="node" presStyleLbl="node1" presStyleIdx="0" presStyleCnt="5" custScaleX="73242" custScaleY="74283" custLinFactX="259301" custLinFactNeighborX="300000" custLinFactNeighborY="-6589">
        <dgm:presLayoutVars>
          <dgm:bulletEnabled val="1"/>
        </dgm:presLayoutVars>
      </dgm:prSet>
      <dgm:spPr/>
      <dgm:t>
        <a:bodyPr/>
        <a:lstStyle/>
        <a:p>
          <a:endParaRPr lang="es-ES"/>
        </a:p>
      </dgm:t>
    </dgm:pt>
    <dgm:pt modelId="{7A72AEE4-1E33-4B2E-8B3D-59248FACEF19}" type="pres">
      <dgm:prSet presAssocID="{2B6AA291-1C23-4658-88E9-40CE119719EE}" presName="spacerL" presStyleCnt="0"/>
      <dgm:spPr/>
    </dgm:pt>
    <dgm:pt modelId="{6B9CF82B-AC79-48E8-B790-E77A906626C6}" type="pres">
      <dgm:prSet presAssocID="{2B6AA291-1C23-4658-88E9-40CE119719EE}" presName="sibTrans" presStyleLbl="sibTrans2D1" presStyleIdx="0" presStyleCnt="4" custLinFactX="-9618" custLinFactNeighborX="-100000"/>
      <dgm:spPr/>
      <dgm:t>
        <a:bodyPr/>
        <a:lstStyle/>
        <a:p>
          <a:endParaRPr lang="es-EC"/>
        </a:p>
      </dgm:t>
    </dgm:pt>
    <dgm:pt modelId="{599BA204-098B-4A39-9CC5-F95F06337287}" type="pres">
      <dgm:prSet presAssocID="{2B6AA291-1C23-4658-88E9-40CE119719EE}" presName="spacerR" presStyleCnt="0"/>
      <dgm:spPr/>
    </dgm:pt>
    <dgm:pt modelId="{A0F4DCC0-643F-44D2-9507-516381EB7517}" type="pres">
      <dgm:prSet presAssocID="{B2E1F9E9-E244-4134-8AD8-AC7B8685D9B2}" presName="node" presStyleLbl="node1" presStyleIdx="1" presStyleCnt="5" custScaleX="65790" custScaleY="78134" custLinFactX="-1686" custLinFactNeighborX="-100000" custLinFactNeighborY="2843">
        <dgm:presLayoutVars>
          <dgm:bulletEnabled val="1"/>
        </dgm:presLayoutVars>
      </dgm:prSet>
      <dgm:spPr/>
      <dgm:t>
        <a:bodyPr/>
        <a:lstStyle/>
        <a:p>
          <a:endParaRPr lang="es-EC"/>
        </a:p>
      </dgm:t>
    </dgm:pt>
    <dgm:pt modelId="{1A6180FD-BAAA-4AD4-BCF9-4C3310580128}" type="pres">
      <dgm:prSet presAssocID="{2F751AEC-5EAB-42D9-B8CA-6267DCFD5A7A}" presName="spacerL" presStyleCnt="0"/>
      <dgm:spPr/>
    </dgm:pt>
    <dgm:pt modelId="{555E4CF3-A913-4EA7-8DA4-E994DE99C5EB}" type="pres">
      <dgm:prSet presAssocID="{2F751AEC-5EAB-42D9-B8CA-6267DCFD5A7A}" presName="sibTrans" presStyleLbl="sibTrans2D1" presStyleIdx="1" presStyleCnt="4" custLinFactX="-3402" custLinFactNeighborX="-100000"/>
      <dgm:spPr/>
      <dgm:t>
        <a:bodyPr/>
        <a:lstStyle/>
        <a:p>
          <a:endParaRPr lang="es-EC"/>
        </a:p>
      </dgm:t>
    </dgm:pt>
    <dgm:pt modelId="{69C52F3F-A204-4C94-A061-482909D6A72D}" type="pres">
      <dgm:prSet presAssocID="{2F751AEC-5EAB-42D9-B8CA-6267DCFD5A7A}" presName="spacerR" presStyleCnt="0"/>
      <dgm:spPr/>
    </dgm:pt>
    <dgm:pt modelId="{7F987CDD-7D3D-4E56-8CB0-25687FC4FA90}" type="pres">
      <dgm:prSet presAssocID="{0506D9F5-7637-4378-B9E2-F3ACF47E6D29}" presName="node" presStyleLbl="node1" presStyleIdx="2" presStyleCnt="5" custScaleX="58210" custScaleY="57514" custLinFactX="-304209" custLinFactNeighborX="-400000" custLinFactNeighborY="2843">
        <dgm:presLayoutVars>
          <dgm:bulletEnabled val="1"/>
        </dgm:presLayoutVars>
      </dgm:prSet>
      <dgm:spPr/>
      <dgm:t>
        <a:bodyPr/>
        <a:lstStyle/>
        <a:p>
          <a:endParaRPr lang="es-ES"/>
        </a:p>
      </dgm:t>
    </dgm:pt>
    <dgm:pt modelId="{93FA2C3B-B586-4C64-8282-C8F0D3EC13EF}" type="pres">
      <dgm:prSet presAssocID="{1170535D-DD43-4077-839B-BC68FEEFA147}" presName="spacerL" presStyleCnt="0"/>
      <dgm:spPr/>
    </dgm:pt>
    <dgm:pt modelId="{C223CC8D-8777-4461-93D2-402BB7E10A27}" type="pres">
      <dgm:prSet presAssocID="{1170535D-DD43-4077-839B-BC68FEEFA147}" presName="sibTrans" presStyleLbl="sibTrans2D1" presStyleIdx="2" presStyleCnt="4"/>
      <dgm:spPr/>
      <dgm:t>
        <a:bodyPr/>
        <a:lstStyle/>
        <a:p>
          <a:endParaRPr lang="es-EC"/>
        </a:p>
      </dgm:t>
    </dgm:pt>
    <dgm:pt modelId="{569107BD-7934-4225-A386-E699295C5138}" type="pres">
      <dgm:prSet presAssocID="{1170535D-DD43-4077-839B-BC68FEEFA147}" presName="spacerR" presStyleCnt="0"/>
      <dgm:spPr/>
    </dgm:pt>
    <dgm:pt modelId="{8FE4ABF8-BA78-4B8C-95A7-12F3FC5AC304}" type="pres">
      <dgm:prSet presAssocID="{5E62E3E8-2227-49F2-9E08-9D7158CED19B}" presName="node" presStyleLbl="node1" presStyleIdx="3" presStyleCnt="5">
        <dgm:presLayoutVars>
          <dgm:bulletEnabled val="1"/>
        </dgm:presLayoutVars>
      </dgm:prSet>
      <dgm:spPr/>
      <dgm:t>
        <a:bodyPr/>
        <a:lstStyle/>
        <a:p>
          <a:endParaRPr lang="es-EC"/>
        </a:p>
      </dgm:t>
    </dgm:pt>
    <dgm:pt modelId="{A0422DCD-652A-439A-A226-3C90A6E268A1}" type="pres">
      <dgm:prSet presAssocID="{ACA3BF73-7F89-4C6E-8E8B-06A707EC0F81}" presName="spacerL" presStyleCnt="0"/>
      <dgm:spPr/>
    </dgm:pt>
    <dgm:pt modelId="{57339825-C1BD-4D55-9273-1ECB216E3D3E}" type="pres">
      <dgm:prSet presAssocID="{ACA3BF73-7F89-4C6E-8E8B-06A707EC0F81}" presName="sibTrans" presStyleLbl="sibTrans2D1" presStyleIdx="3" presStyleCnt="4"/>
      <dgm:spPr/>
      <dgm:t>
        <a:bodyPr/>
        <a:lstStyle/>
        <a:p>
          <a:endParaRPr lang="es-EC"/>
        </a:p>
      </dgm:t>
    </dgm:pt>
    <dgm:pt modelId="{5BEC8619-4102-44D2-967F-CB7E3F568E32}" type="pres">
      <dgm:prSet presAssocID="{ACA3BF73-7F89-4C6E-8E8B-06A707EC0F81}" presName="spacerR" presStyleCnt="0"/>
      <dgm:spPr/>
    </dgm:pt>
    <dgm:pt modelId="{1DC37E80-7603-4854-9E28-09C09A0A820E}" type="pres">
      <dgm:prSet presAssocID="{C95E7ED4-5C17-49D5-9138-2387C9C4C612}" presName="node" presStyleLbl="node1" presStyleIdx="4" presStyleCnt="5" custScaleX="147487" custScaleY="134509">
        <dgm:presLayoutVars>
          <dgm:bulletEnabled val="1"/>
        </dgm:presLayoutVars>
      </dgm:prSet>
      <dgm:spPr/>
      <dgm:t>
        <a:bodyPr/>
        <a:lstStyle/>
        <a:p>
          <a:endParaRPr lang="es-ES"/>
        </a:p>
      </dgm:t>
    </dgm:pt>
  </dgm:ptLst>
  <dgm:cxnLst>
    <dgm:cxn modelId="{E5DE32E5-7912-4594-9EC6-FC2F8B0CEB13}" type="presOf" srcId="{1170535D-DD43-4077-839B-BC68FEEFA147}" destId="{C223CC8D-8777-4461-93D2-402BB7E10A27}" srcOrd="0" destOrd="0" presId="urn:microsoft.com/office/officeart/2005/8/layout/equation1"/>
    <dgm:cxn modelId="{7B5DC470-EC12-4CB6-879A-0A2BD3E2A5B7}" type="presOf" srcId="{01CD1425-714F-4A24-AC90-6370C2B5A766}" destId="{6EC964FB-3C7E-430D-A515-3B386E1B1B5F}" srcOrd="0" destOrd="0" presId="urn:microsoft.com/office/officeart/2005/8/layout/equation1"/>
    <dgm:cxn modelId="{51AA62DD-CB5E-4F9B-B561-2DE5C727B7B2}" type="presOf" srcId="{5E62E3E8-2227-49F2-9E08-9D7158CED19B}" destId="{8FE4ABF8-BA78-4B8C-95A7-12F3FC5AC304}" srcOrd="0" destOrd="0" presId="urn:microsoft.com/office/officeart/2005/8/layout/equation1"/>
    <dgm:cxn modelId="{F55F9809-94A2-4777-AA51-CF62BB761416}" srcId="{D696A78E-5103-4023-B4CA-9A38DDC41AED}" destId="{B2E1F9E9-E244-4134-8AD8-AC7B8685D9B2}" srcOrd="1" destOrd="0" parTransId="{5898A772-58D6-4118-B726-83D1C80C8D09}" sibTransId="{2F751AEC-5EAB-42D9-B8CA-6267DCFD5A7A}"/>
    <dgm:cxn modelId="{B515F5EF-EFEC-4AFF-8ECB-C63F5D6D49F3}" srcId="{D696A78E-5103-4023-B4CA-9A38DDC41AED}" destId="{C95E7ED4-5C17-49D5-9138-2387C9C4C612}" srcOrd="4" destOrd="0" parTransId="{068359A5-5E9D-43BB-8228-8722D24CE218}" sibTransId="{3F35AD0C-1EF1-475B-ADFD-84EEC94E75CC}"/>
    <dgm:cxn modelId="{9BBEDC7A-54A4-4FCF-BC27-0228F7CDCC2C}" srcId="{D696A78E-5103-4023-B4CA-9A38DDC41AED}" destId="{5E62E3E8-2227-49F2-9E08-9D7158CED19B}" srcOrd="3" destOrd="0" parTransId="{1626AC12-7086-489B-ADFC-A154DC0E790C}" sibTransId="{ACA3BF73-7F89-4C6E-8E8B-06A707EC0F81}"/>
    <dgm:cxn modelId="{35AE8311-1CA2-47F0-96A3-6A86E69D5EA6}" srcId="{D696A78E-5103-4023-B4CA-9A38DDC41AED}" destId="{01CD1425-714F-4A24-AC90-6370C2B5A766}" srcOrd="0" destOrd="0" parTransId="{2A8F0613-B87B-4825-944A-71A3463EC4F9}" sibTransId="{2B6AA291-1C23-4658-88E9-40CE119719EE}"/>
    <dgm:cxn modelId="{BC05B498-28E4-49C9-A277-93CAA1325CF9}" type="presOf" srcId="{C95E7ED4-5C17-49D5-9138-2387C9C4C612}" destId="{1DC37E80-7603-4854-9E28-09C09A0A820E}" srcOrd="0" destOrd="0" presId="urn:microsoft.com/office/officeart/2005/8/layout/equation1"/>
    <dgm:cxn modelId="{4F783A80-AA3F-431D-AE6E-EB2857040616}" srcId="{D696A78E-5103-4023-B4CA-9A38DDC41AED}" destId="{0506D9F5-7637-4378-B9E2-F3ACF47E6D29}" srcOrd="2" destOrd="0" parTransId="{46214A36-BF78-4324-B0A7-E26BA446BEF6}" sibTransId="{1170535D-DD43-4077-839B-BC68FEEFA147}"/>
    <dgm:cxn modelId="{070AF0E3-F8ED-47B3-B9BB-2550DB9AC8B2}" type="presOf" srcId="{ACA3BF73-7F89-4C6E-8E8B-06A707EC0F81}" destId="{57339825-C1BD-4D55-9273-1ECB216E3D3E}" srcOrd="0" destOrd="0" presId="urn:microsoft.com/office/officeart/2005/8/layout/equation1"/>
    <dgm:cxn modelId="{2A62A507-5C6E-4873-937D-E6D78377B80E}" type="presOf" srcId="{B2E1F9E9-E244-4134-8AD8-AC7B8685D9B2}" destId="{A0F4DCC0-643F-44D2-9507-516381EB7517}" srcOrd="0" destOrd="0" presId="urn:microsoft.com/office/officeart/2005/8/layout/equation1"/>
    <dgm:cxn modelId="{2F909630-B70F-4117-B7A2-4E83DAC86AEE}" type="presOf" srcId="{2B6AA291-1C23-4658-88E9-40CE119719EE}" destId="{6B9CF82B-AC79-48E8-B790-E77A906626C6}" srcOrd="0" destOrd="0" presId="urn:microsoft.com/office/officeart/2005/8/layout/equation1"/>
    <dgm:cxn modelId="{55CA8B38-6D1A-47F7-A216-35D4D81ACA8E}" type="presOf" srcId="{D696A78E-5103-4023-B4CA-9A38DDC41AED}" destId="{776E8B45-4631-48FB-9CA0-A2E48F4BC416}" srcOrd="0" destOrd="0" presId="urn:microsoft.com/office/officeart/2005/8/layout/equation1"/>
    <dgm:cxn modelId="{B2BD4442-701A-4B68-904F-79F1640B6E08}" type="presOf" srcId="{2F751AEC-5EAB-42D9-B8CA-6267DCFD5A7A}" destId="{555E4CF3-A913-4EA7-8DA4-E994DE99C5EB}" srcOrd="0" destOrd="0" presId="urn:microsoft.com/office/officeart/2005/8/layout/equation1"/>
    <dgm:cxn modelId="{C265C420-3441-4300-85C8-92C8B6F6EE47}" type="presOf" srcId="{0506D9F5-7637-4378-B9E2-F3ACF47E6D29}" destId="{7F987CDD-7D3D-4E56-8CB0-25687FC4FA90}" srcOrd="0" destOrd="0" presId="urn:microsoft.com/office/officeart/2005/8/layout/equation1"/>
    <dgm:cxn modelId="{335703E4-DCA8-4DAE-9695-C7BD6B45F1BD}" type="presParOf" srcId="{776E8B45-4631-48FB-9CA0-A2E48F4BC416}" destId="{6EC964FB-3C7E-430D-A515-3B386E1B1B5F}" srcOrd="0" destOrd="0" presId="urn:microsoft.com/office/officeart/2005/8/layout/equation1"/>
    <dgm:cxn modelId="{275337F4-6F24-4BE1-A2FC-40B50C9025E7}" type="presParOf" srcId="{776E8B45-4631-48FB-9CA0-A2E48F4BC416}" destId="{7A72AEE4-1E33-4B2E-8B3D-59248FACEF19}" srcOrd="1" destOrd="0" presId="urn:microsoft.com/office/officeart/2005/8/layout/equation1"/>
    <dgm:cxn modelId="{D8B5F7AF-72DC-4023-B9BD-32B3A89BBC46}" type="presParOf" srcId="{776E8B45-4631-48FB-9CA0-A2E48F4BC416}" destId="{6B9CF82B-AC79-48E8-B790-E77A906626C6}" srcOrd="2" destOrd="0" presId="urn:microsoft.com/office/officeart/2005/8/layout/equation1"/>
    <dgm:cxn modelId="{AD4B6593-B407-41B2-B651-B293659EFD05}" type="presParOf" srcId="{776E8B45-4631-48FB-9CA0-A2E48F4BC416}" destId="{599BA204-098B-4A39-9CC5-F95F06337287}" srcOrd="3" destOrd="0" presId="urn:microsoft.com/office/officeart/2005/8/layout/equation1"/>
    <dgm:cxn modelId="{247EE8F3-4509-410E-8A98-FD2B7E13B0A5}" type="presParOf" srcId="{776E8B45-4631-48FB-9CA0-A2E48F4BC416}" destId="{A0F4DCC0-643F-44D2-9507-516381EB7517}" srcOrd="4" destOrd="0" presId="urn:microsoft.com/office/officeart/2005/8/layout/equation1"/>
    <dgm:cxn modelId="{7286D869-5221-4B7B-B448-806AB7FBCF45}" type="presParOf" srcId="{776E8B45-4631-48FB-9CA0-A2E48F4BC416}" destId="{1A6180FD-BAAA-4AD4-BCF9-4C3310580128}" srcOrd="5" destOrd="0" presId="urn:microsoft.com/office/officeart/2005/8/layout/equation1"/>
    <dgm:cxn modelId="{78A7AD43-5613-43B3-9577-FFE66EC2AB86}" type="presParOf" srcId="{776E8B45-4631-48FB-9CA0-A2E48F4BC416}" destId="{555E4CF3-A913-4EA7-8DA4-E994DE99C5EB}" srcOrd="6" destOrd="0" presId="urn:microsoft.com/office/officeart/2005/8/layout/equation1"/>
    <dgm:cxn modelId="{9DF30E37-D0B3-4549-B1B1-4952BF530035}" type="presParOf" srcId="{776E8B45-4631-48FB-9CA0-A2E48F4BC416}" destId="{69C52F3F-A204-4C94-A061-482909D6A72D}" srcOrd="7" destOrd="0" presId="urn:microsoft.com/office/officeart/2005/8/layout/equation1"/>
    <dgm:cxn modelId="{F32D77E5-6495-4107-96A5-DDB6CA783CC2}" type="presParOf" srcId="{776E8B45-4631-48FB-9CA0-A2E48F4BC416}" destId="{7F987CDD-7D3D-4E56-8CB0-25687FC4FA90}" srcOrd="8" destOrd="0" presId="urn:microsoft.com/office/officeart/2005/8/layout/equation1"/>
    <dgm:cxn modelId="{715D4A11-7EA3-438D-9774-25BDF625F838}" type="presParOf" srcId="{776E8B45-4631-48FB-9CA0-A2E48F4BC416}" destId="{93FA2C3B-B586-4C64-8282-C8F0D3EC13EF}" srcOrd="9" destOrd="0" presId="urn:microsoft.com/office/officeart/2005/8/layout/equation1"/>
    <dgm:cxn modelId="{9B995C5F-8529-4369-A077-A8C5869FCC50}" type="presParOf" srcId="{776E8B45-4631-48FB-9CA0-A2E48F4BC416}" destId="{C223CC8D-8777-4461-93D2-402BB7E10A27}" srcOrd="10" destOrd="0" presId="urn:microsoft.com/office/officeart/2005/8/layout/equation1"/>
    <dgm:cxn modelId="{0CD9A1C2-28F4-4FC9-B2EE-144674EC425B}" type="presParOf" srcId="{776E8B45-4631-48FB-9CA0-A2E48F4BC416}" destId="{569107BD-7934-4225-A386-E699295C5138}" srcOrd="11" destOrd="0" presId="urn:microsoft.com/office/officeart/2005/8/layout/equation1"/>
    <dgm:cxn modelId="{D9455AEC-2E8C-4CA4-8453-497B05A6E74D}" type="presParOf" srcId="{776E8B45-4631-48FB-9CA0-A2E48F4BC416}" destId="{8FE4ABF8-BA78-4B8C-95A7-12F3FC5AC304}" srcOrd="12" destOrd="0" presId="urn:microsoft.com/office/officeart/2005/8/layout/equation1"/>
    <dgm:cxn modelId="{28561D96-039C-443F-B835-D38A63662241}" type="presParOf" srcId="{776E8B45-4631-48FB-9CA0-A2E48F4BC416}" destId="{A0422DCD-652A-439A-A226-3C90A6E268A1}" srcOrd="13" destOrd="0" presId="urn:microsoft.com/office/officeart/2005/8/layout/equation1"/>
    <dgm:cxn modelId="{16A18D9E-247E-41B4-85DA-3A9CB73761CF}" type="presParOf" srcId="{776E8B45-4631-48FB-9CA0-A2E48F4BC416}" destId="{57339825-C1BD-4D55-9273-1ECB216E3D3E}" srcOrd="14" destOrd="0" presId="urn:microsoft.com/office/officeart/2005/8/layout/equation1"/>
    <dgm:cxn modelId="{D40F9D72-0056-4A56-93A6-FE242914C584}" type="presParOf" srcId="{776E8B45-4631-48FB-9CA0-A2E48F4BC416}" destId="{5BEC8619-4102-44D2-967F-CB7E3F568E32}" srcOrd="15" destOrd="0" presId="urn:microsoft.com/office/officeart/2005/8/layout/equation1"/>
    <dgm:cxn modelId="{BC0F4FC5-BB44-4E4C-9766-234697C721A5}" type="presParOf" srcId="{776E8B45-4631-48FB-9CA0-A2E48F4BC416}" destId="{1DC37E80-7603-4854-9E28-09C09A0A820E}" srcOrd="16"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630DE-BE96-4717-BC89-3C7C28A34963}">
      <dsp:nvSpPr>
        <dsp:cNvPr id="0" name=""/>
        <dsp:cNvSpPr/>
      </dsp:nvSpPr>
      <dsp:spPr>
        <a:xfrm>
          <a:off x="1116" y="318405"/>
          <a:ext cx="1828353" cy="731341"/>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lang="es-ES" sz="900" kern="1200" dirty="0" smtClean="0"/>
            <a:t>Conferencia de las Naciones Unidas (Estocolmo)</a:t>
          </a:r>
        </a:p>
        <a:p>
          <a:pPr lvl="0" algn="ctr" defTabSz="400050">
            <a:lnSpc>
              <a:spcPct val="90000"/>
            </a:lnSpc>
            <a:spcBef>
              <a:spcPct val="0"/>
            </a:spcBef>
            <a:spcAft>
              <a:spcPct val="35000"/>
            </a:spcAft>
          </a:pPr>
          <a:r>
            <a:rPr lang="es-ES" sz="900" kern="1200" dirty="0" smtClean="0"/>
            <a:t>Medio Ambiente Humano</a:t>
          </a:r>
        </a:p>
        <a:p>
          <a:pPr lvl="0" algn="ctr" defTabSz="400050">
            <a:lnSpc>
              <a:spcPct val="90000"/>
            </a:lnSpc>
            <a:spcBef>
              <a:spcPct val="0"/>
            </a:spcBef>
            <a:spcAft>
              <a:spcPct val="35000"/>
            </a:spcAft>
          </a:pPr>
          <a:r>
            <a:rPr lang="es-ES" sz="900" kern="1200" dirty="0" smtClean="0"/>
            <a:t>1972</a:t>
          </a:r>
          <a:endParaRPr lang="es-ES" sz="900" kern="1200" dirty="0"/>
        </a:p>
      </dsp:txBody>
      <dsp:txXfrm>
        <a:off x="1116" y="318405"/>
        <a:ext cx="1645518" cy="731341"/>
      </dsp:txXfrm>
    </dsp:sp>
    <dsp:sp modelId="{2D483399-8999-42B8-A25B-83F32A7247E2}">
      <dsp:nvSpPr>
        <dsp:cNvPr id="0" name=""/>
        <dsp:cNvSpPr/>
      </dsp:nvSpPr>
      <dsp:spPr>
        <a:xfrm>
          <a:off x="1463799" y="318405"/>
          <a:ext cx="1828353" cy="7313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s-ES" sz="900" kern="1200" dirty="0" smtClean="0"/>
            <a:t>Informe  “Nuestro Futuro Común”</a:t>
          </a:r>
        </a:p>
        <a:p>
          <a:pPr lvl="0" algn="ctr" defTabSz="400050">
            <a:lnSpc>
              <a:spcPct val="90000"/>
            </a:lnSpc>
            <a:spcBef>
              <a:spcPct val="0"/>
            </a:spcBef>
            <a:spcAft>
              <a:spcPct val="35000"/>
            </a:spcAft>
          </a:pPr>
          <a:r>
            <a:rPr lang="es-ES" sz="900" kern="1200" dirty="0" smtClean="0"/>
            <a:t>Brundtland</a:t>
          </a:r>
        </a:p>
        <a:p>
          <a:pPr lvl="0" algn="ctr" defTabSz="400050">
            <a:lnSpc>
              <a:spcPct val="90000"/>
            </a:lnSpc>
            <a:spcBef>
              <a:spcPct val="0"/>
            </a:spcBef>
            <a:spcAft>
              <a:spcPct val="35000"/>
            </a:spcAft>
          </a:pPr>
          <a:r>
            <a:rPr lang="es-ES" sz="900" kern="1200" dirty="0" smtClean="0"/>
            <a:t>1987</a:t>
          </a:r>
          <a:endParaRPr lang="es-ES" sz="900" kern="1200" dirty="0"/>
        </a:p>
      </dsp:txBody>
      <dsp:txXfrm>
        <a:off x="1829470" y="318405"/>
        <a:ext cx="1097012" cy="731341"/>
      </dsp:txXfrm>
    </dsp:sp>
    <dsp:sp modelId="{A7EA2DD1-99AC-4E3A-A251-0215EE745BE4}">
      <dsp:nvSpPr>
        <dsp:cNvPr id="0" name=""/>
        <dsp:cNvSpPr/>
      </dsp:nvSpPr>
      <dsp:spPr>
        <a:xfrm>
          <a:off x="2926481" y="318405"/>
          <a:ext cx="1828353" cy="7313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s-ES" sz="900" kern="1200" dirty="0" smtClean="0"/>
            <a:t>Cumbre de la Tierra (Río de Janeiro)</a:t>
          </a:r>
        </a:p>
        <a:p>
          <a:pPr lvl="0" algn="ctr" defTabSz="400050">
            <a:lnSpc>
              <a:spcPct val="90000"/>
            </a:lnSpc>
            <a:spcBef>
              <a:spcPct val="0"/>
            </a:spcBef>
            <a:spcAft>
              <a:spcPct val="35000"/>
            </a:spcAft>
          </a:pPr>
          <a:r>
            <a:rPr lang="es-ES" sz="900" kern="1200" dirty="0" smtClean="0"/>
            <a:t>Deterioro del medio ambiente</a:t>
          </a:r>
        </a:p>
        <a:p>
          <a:pPr lvl="0" algn="ctr" defTabSz="400050">
            <a:lnSpc>
              <a:spcPct val="90000"/>
            </a:lnSpc>
            <a:spcBef>
              <a:spcPct val="0"/>
            </a:spcBef>
            <a:spcAft>
              <a:spcPct val="35000"/>
            </a:spcAft>
          </a:pPr>
          <a:r>
            <a:rPr lang="es-ES" sz="900" kern="1200" dirty="0" smtClean="0"/>
            <a:t>1992</a:t>
          </a:r>
          <a:endParaRPr lang="es-ES" sz="900" kern="1200" dirty="0"/>
        </a:p>
      </dsp:txBody>
      <dsp:txXfrm>
        <a:off x="3292152" y="318405"/>
        <a:ext cx="1097012" cy="731341"/>
      </dsp:txXfrm>
    </dsp:sp>
    <dsp:sp modelId="{3B423060-481C-4DA7-87F1-CF89F3ED21E6}">
      <dsp:nvSpPr>
        <dsp:cNvPr id="0" name=""/>
        <dsp:cNvSpPr/>
      </dsp:nvSpPr>
      <dsp:spPr>
        <a:xfrm>
          <a:off x="4389164" y="318405"/>
          <a:ext cx="1828353" cy="7313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s-ES" sz="900" kern="1200" dirty="0" smtClean="0"/>
            <a:t>DESARROLLO SOSTENIBLE</a:t>
          </a:r>
          <a:endParaRPr lang="es-ES" sz="900" kern="1200" dirty="0"/>
        </a:p>
      </dsp:txBody>
      <dsp:txXfrm>
        <a:off x="4754835" y="318405"/>
        <a:ext cx="1097012" cy="731341"/>
      </dsp:txXfrm>
    </dsp:sp>
    <dsp:sp modelId="{6650FE87-FD33-4AC7-AA72-77F747774F63}">
      <dsp:nvSpPr>
        <dsp:cNvPr id="0" name=""/>
        <dsp:cNvSpPr/>
      </dsp:nvSpPr>
      <dsp:spPr>
        <a:xfrm>
          <a:off x="5851847" y="318405"/>
          <a:ext cx="1828353" cy="7313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s-ES" sz="900" kern="1200" dirty="0" smtClean="0"/>
            <a:t>Protocolo de Kioto</a:t>
          </a:r>
        </a:p>
        <a:p>
          <a:pPr lvl="0" algn="ctr" defTabSz="400050">
            <a:lnSpc>
              <a:spcPct val="90000"/>
            </a:lnSpc>
            <a:spcBef>
              <a:spcPct val="0"/>
            </a:spcBef>
            <a:spcAft>
              <a:spcPct val="35000"/>
            </a:spcAft>
          </a:pPr>
          <a:r>
            <a:rPr lang="es-ES" sz="900" kern="1200" dirty="0" smtClean="0"/>
            <a:t>Reducción de emisiones GEI</a:t>
          </a:r>
        </a:p>
        <a:p>
          <a:pPr lvl="0" algn="ctr" defTabSz="400050">
            <a:lnSpc>
              <a:spcPct val="90000"/>
            </a:lnSpc>
            <a:spcBef>
              <a:spcPct val="0"/>
            </a:spcBef>
            <a:spcAft>
              <a:spcPct val="35000"/>
            </a:spcAft>
          </a:pPr>
          <a:r>
            <a:rPr lang="es-ES" sz="900" kern="1200" dirty="0" smtClean="0"/>
            <a:t>1997</a:t>
          </a:r>
        </a:p>
      </dsp:txBody>
      <dsp:txXfrm>
        <a:off x="6217518" y="318405"/>
        <a:ext cx="1097012" cy="731341"/>
      </dsp:txXfrm>
    </dsp:sp>
    <dsp:sp modelId="{61F48B20-9A91-4EE1-B526-6E1010186681}">
      <dsp:nvSpPr>
        <dsp:cNvPr id="0" name=""/>
        <dsp:cNvSpPr/>
      </dsp:nvSpPr>
      <dsp:spPr>
        <a:xfrm>
          <a:off x="7315645" y="313775"/>
          <a:ext cx="1828353" cy="731341"/>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s-EC" sz="1100" kern="1200" dirty="0" smtClean="0"/>
            <a:t>CO</a:t>
          </a:r>
          <a:r>
            <a:rPr lang="es-EC" sz="1100" kern="1200" baseline="-25000" dirty="0" smtClean="0"/>
            <a:t>2 </a:t>
          </a:r>
        </a:p>
        <a:p>
          <a:pPr lvl="0" algn="ctr" defTabSz="488950">
            <a:lnSpc>
              <a:spcPct val="90000"/>
            </a:lnSpc>
            <a:spcBef>
              <a:spcPct val="0"/>
            </a:spcBef>
            <a:spcAft>
              <a:spcPct val="35000"/>
            </a:spcAft>
          </a:pPr>
          <a:r>
            <a:rPr lang="es-EC" sz="1100" kern="1200" dirty="0" smtClean="0"/>
            <a:t>CH</a:t>
          </a:r>
          <a:r>
            <a:rPr lang="es-EC" sz="1100" kern="1200" baseline="-25000" dirty="0" smtClean="0"/>
            <a:t>4</a:t>
          </a:r>
          <a:endParaRPr lang="es-EC" sz="1100" kern="1200" baseline="-25000" dirty="0" smtClean="0">
            <a:sym typeface="Wingdings" pitchFamily="2" charset="2"/>
          </a:endParaRPr>
        </a:p>
      </dsp:txBody>
      <dsp:txXfrm>
        <a:off x="7681316" y="313775"/>
        <a:ext cx="1097012" cy="731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40490-CE28-4385-A242-5869B38BC41A}">
      <dsp:nvSpPr>
        <dsp:cNvPr id="0" name=""/>
        <dsp:cNvSpPr/>
      </dsp:nvSpPr>
      <dsp:spPr>
        <a:xfrm>
          <a:off x="0" y="0"/>
          <a:ext cx="8564486" cy="1747741"/>
        </a:xfrm>
        <a:prstGeom prst="roundRect">
          <a:avLst>
            <a:gd name="adj" fmla="val 10000"/>
          </a:avLst>
        </a:prstGeom>
        <a:gradFill rotWithShape="0">
          <a:gsLst>
            <a:gs pos="0">
              <a:srgbClr val="77A06C"/>
            </a:gs>
            <a:gs pos="0">
              <a:srgbClr val="77A06C"/>
            </a:gs>
            <a:gs pos="77000">
              <a:schemeClr val="accent1">
                <a:hueOff val="0"/>
                <a:satOff val="0"/>
                <a:lumOff val="0"/>
                <a:alphaOff val="0"/>
                <a:tint val="15000"/>
                <a:satMod val="350000"/>
              </a:schemeClr>
            </a:gs>
          </a:gsLst>
          <a:lin ang="16200000" scaled="1"/>
        </a:gradFill>
        <a:ln>
          <a:solidFill>
            <a:srgbClr val="00B05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Composición química del estiércol y Relación C/N</a:t>
          </a:r>
          <a:endParaRPr lang="es-ES" sz="1800" kern="1200" dirty="0"/>
        </a:p>
        <a:p>
          <a:pPr marL="114300" lvl="1" indent="-114300" algn="l" defTabSz="622300">
            <a:lnSpc>
              <a:spcPct val="90000"/>
            </a:lnSpc>
            <a:spcBef>
              <a:spcPct val="0"/>
            </a:spcBef>
            <a:spcAft>
              <a:spcPct val="15000"/>
            </a:spcAft>
            <a:buChar char="••"/>
          </a:pPr>
          <a:r>
            <a:rPr lang="es-EC" sz="1400" kern="1200" dirty="0" smtClean="0"/>
            <a:t>Proporciones de los distintos ingredientes de la dieta (nutrientes).</a:t>
          </a:r>
          <a:endParaRPr lang="es-ES" sz="1400" kern="1200" dirty="0"/>
        </a:p>
        <a:p>
          <a:pPr marL="114300" lvl="1" indent="-114300" algn="l" defTabSz="622300">
            <a:lnSpc>
              <a:spcPct val="90000"/>
            </a:lnSpc>
            <a:spcBef>
              <a:spcPct val="0"/>
            </a:spcBef>
            <a:spcAft>
              <a:spcPct val="15000"/>
            </a:spcAft>
            <a:buChar char="••"/>
          </a:pPr>
          <a:r>
            <a:rPr lang="es-ES" sz="1400" kern="1200" dirty="0" smtClean="0"/>
            <a:t>Aditivos (enzimas, antiparasitarios, vacunas, vitaminas).</a:t>
          </a:r>
          <a:endParaRPr lang="es-ES" sz="1400" kern="1200" dirty="0"/>
        </a:p>
        <a:p>
          <a:pPr marL="114300" lvl="1" indent="-114300" algn="l" defTabSz="622300">
            <a:lnSpc>
              <a:spcPct val="90000"/>
            </a:lnSpc>
            <a:spcBef>
              <a:spcPct val="0"/>
            </a:spcBef>
            <a:spcAft>
              <a:spcPct val="15000"/>
            </a:spcAft>
            <a:buChar char="••"/>
          </a:pPr>
          <a:r>
            <a:rPr lang="es-ES" sz="1400" kern="1200" dirty="0" smtClean="0"/>
            <a:t>Cantidad de alimento consumido.</a:t>
          </a:r>
          <a:endParaRPr lang="es-ES" sz="1400" kern="1200" dirty="0"/>
        </a:p>
        <a:p>
          <a:pPr marL="114300" lvl="1" indent="-114300" algn="l" defTabSz="622300">
            <a:lnSpc>
              <a:spcPct val="90000"/>
            </a:lnSpc>
            <a:spcBef>
              <a:spcPct val="0"/>
            </a:spcBef>
            <a:spcAft>
              <a:spcPct val="15000"/>
            </a:spcAft>
            <a:buChar char="••"/>
          </a:pPr>
          <a:r>
            <a:rPr lang="es-ES" sz="1400" kern="1200" dirty="0" smtClean="0"/>
            <a:t>Tipo de instalaciones.</a:t>
          </a:r>
          <a:endParaRPr lang="es-ES" sz="1400" kern="1200" dirty="0"/>
        </a:p>
        <a:p>
          <a:pPr marL="114300" lvl="1" indent="-114300" algn="l" defTabSz="622300">
            <a:lnSpc>
              <a:spcPct val="90000"/>
            </a:lnSpc>
            <a:spcBef>
              <a:spcPct val="0"/>
            </a:spcBef>
            <a:spcAft>
              <a:spcPct val="15000"/>
            </a:spcAft>
            <a:buChar char="••"/>
          </a:pPr>
          <a:r>
            <a:rPr lang="es-ES" sz="1400" kern="1200" dirty="0" smtClean="0"/>
            <a:t>Manejo del ganado.</a:t>
          </a:r>
          <a:endParaRPr lang="es-ES" sz="1400" kern="1200" dirty="0"/>
        </a:p>
      </dsp:txBody>
      <dsp:txXfrm>
        <a:off x="1887671" y="0"/>
        <a:ext cx="6676814" cy="1747741"/>
      </dsp:txXfrm>
    </dsp:sp>
    <dsp:sp modelId="{5792EB83-FC3A-4EA1-9222-E61E43D2FB44}">
      <dsp:nvSpPr>
        <dsp:cNvPr id="0" name=""/>
        <dsp:cNvSpPr/>
      </dsp:nvSpPr>
      <dsp:spPr>
        <a:xfrm>
          <a:off x="174774" y="174774"/>
          <a:ext cx="1712897" cy="139819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33A1FF4-AA8B-47FD-B986-135CF99A5145}">
      <dsp:nvSpPr>
        <dsp:cNvPr id="0" name=""/>
        <dsp:cNvSpPr/>
      </dsp:nvSpPr>
      <dsp:spPr>
        <a:xfrm>
          <a:off x="0" y="1949605"/>
          <a:ext cx="8564486" cy="1344012"/>
        </a:xfrm>
        <a:prstGeom prst="roundRect">
          <a:avLst>
            <a:gd name="adj" fmla="val 10000"/>
          </a:avLst>
        </a:prstGeom>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Estiércol Bovino</a:t>
          </a:r>
          <a:endParaRPr lang="es-ES" sz="1800" kern="1200" dirty="0"/>
        </a:p>
        <a:p>
          <a:pPr marL="114300" lvl="1" indent="-114300" algn="l" defTabSz="622300">
            <a:lnSpc>
              <a:spcPct val="90000"/>
            </a:lnSpc>
            <a:spcBef>
              <a:spcPct val="0"/>
            </a:spcBef>
            <a:spcAft>
              <a:spcPct val="15000"/>
            </a:spcAft>
            <a:buChar char="••"/>
          </a:pPr>
          <a:r>
            <a:rPr lang="es-ES" sz="1400" kern="1200" dirty="0" smtClean="0"/>
            <a:t>Uno de los que se produce en gran cantidad (7 kg/100 kg de peso animal).</a:t>
          </a:r>
          <a:endParaRPr lang="es-ES" sz="1400" kern="1200" dirty="0"/>
        </a:p>
        <a:p>
          <a:pPr marL="114300" lvl="1" indent="-114300" algn="l" defTabSz="622300">
            <a:lnSpc>
              <a:spcPct val="90000"/>
            </a:lnSpc>
            <a:spcBef>
              <a:spcPct val="0"/>
            </a:spcBef>
            <a:spcAft>
              <a:spcPct val="15000"/>
            </a:spcAft>
            <a:buChar char="••"/>
          </a:pPr>
          <a:r>
            <a:rPr lang="es-ES" sz="1400" kern="1200" dirty="0" smtClean="0"/>
            <a:t>Utilizado como abono directo, conviene a toda plantación. </a:t>
          </a:r>
          <a:endParaRPr lang="es-ES" sz="1400" kern="1200" dirty="0"/>
        </a:p>
        <a:p>
          <a:pPr marL="114300" lvl="1" indent="-114300" algn="l" defTabSz="622300">
            <a:lnSpc>
              <a:spcPct val="90000"/>
            </a:lnSpc>
            <a:spcBef>
              <a:spcPct val="0"/>
            </a:spcBef>
            <a:spcAft>
              <a:spcPct val="15000"/>
            </a:spcAft>
            <a:buChar char="••"/>
          </a:pPr>
          <a:r>
            <a:rPr lang="es-ES" sz="1400" kern="1200" dirty="0" smtClean="0"/>
            <a:t>Podría modificar propiedades  físicas como la salinidad.</a:t>
          </a:r>
          <a:endParaRPr lang="es-ES" sz="1400" kern="1200" dirty="0"/>
        </a:p>
        <a:p>
          <a:pPr marL="114300" lvl="1" indent="-114300" algn="l" defTabSz="622300">
            <a:lnSpc>
              <a:spcPct val="90000"/>
            </a:lnSpc>
            <a:spcBef>
              <a:spcPct val="0"/>
            </a:spcBef>
            <a:spcAft>
              <a:spcPct val="15000"/>
            </a:spcAft>
            <a:buChar char="••"/>
          </a:pPr>
          <a:r>
            <a:rPr lang="es-ES" sz="1400" kern="1200" dirty="0" smtClean="0"/>
            <a:t>Uso descontrolado perjudica al suelo y al cultivo.</a:t>
          </a:r>
          <a:endParaRPr lang="es-ES" sz="1400" kern="1200" dirty="0"/>
        </a:p>
      </dsp:txBody>
      <dsp:txXfrm>
        <a:off x="1887671" y="1949605"/>
        <a:ext cx="6676814" cy="1344012"/>
      </dsp:txXfrm>
    </dsp:sp>
    <dsp:sp modelId="{3AE909E1-9B81-49CC-AC26-720DC6C7E755}">
      <dsp:nvSpPr>
        <dsp:cNvPr id="0" name=""/>
        <dsp:cNvSpPr/>
      </dsp:nvSpPr>
      <dsp:spPr>
        <a:xfrm>
          <a:off x="174774" y="1922515"/>
          <a:ext cx="1712897" cy="139819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4F620CF-0400-41ED-B6EA-6C9977457AA0}">
      <dsp:nvSpPr>
        <dsp:cNvPr id="0" name=""/>
        <dsp:cNvSpPr/>
      </dsp:nvSpPr>
      <dsp:spPr>
        <a:xfrm>
          <a:off x="0" y="3522572"/>
          <a:ext cx="8564486" cy="1344012"/>
        </a:xfrm>
        <a:prstGeom prst="roundRect">
          <a:avLst>
            <a:gd name="adj" fmla="val 10000"/>
          </a:avLst>
        </a:prstGeom>
        <a:gradFill rotWithShape="0">
          <a:gsLst>
            <a:gs pos="0">
              <a:srgbClr val="77A06C"/>
            </a:gs>
            <a:gs pos="72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t>Estiércol Bovino y su producción de biogás</a:t>
          </a:r>
          <a:endParaRPr lang="es-ES" sz="1800" kern="1200" dirty="0"/>
        </a:p>
        <a:p>
          <a:pPr marL="114300" lvl="1" indent="-114300" algn="l" defTabSz="622300">
            <a:lnSpc>
              <a:spcPct val="90000"/>
            </a:lnSpc>
            <a:spcBef>
              <a:spcPct val="0"/>
            </a:spcBef>
            <a:spcAft>
              <a:spcPct val="15000"/>
            </a:spcAft>
            <a:buChar char="••"/>
          </a:pPr>
          <a:r>
            <a:rPr lang="es-ES" sz="1400" kern="1200" dirty="0" smtClean="0"/>
            <a:t>Materia orgánica transformada en gas metano (digestión anaerobia).</a:t>
          </a:r>
          <a:endParaRPr lang="es-ES" sz="1400" kern="1200" dirty="0"/>
        </a:p>
        <a:p>
          <a:pPr marL="114300" lvl="1" indent="-114300" algn="l" defTabSz="622300">
            <a:lnSpc>
              <a:spcPct val="90000"/>
            </a:lnSpc>
            <a:spcBef>
              <a:spcPct val="0"/>
            </a:spcBef>
            <a:spcAft>
              <a:spcPct val="15000"/>
            </a:spcAft>
            <a:buChar char="••"/>
          </a:pPr>
          <a:r>
            <a:rPr lang="es-ES" sz="1400" kern="1200" dirty="0" smtClean="0"/>
            <a:t>Requiere establecer condiciones de </a:t>
          </a:r>
          <a:r>
            <a:rPr lang="es-ES" sz="1400" b="1" kern="1200" dirty="0" smtClean="0"/>
            <a:t>temperatura, pH y humedad.</a:t>
          </a:r>
          <a:r>
            <a:rPr lang="es-ES" sz="1400" kern="1200" dirty="0" smtClean="0"/>
            <a:t> </a:t>
          </a:r>
          <a:endParaRPr lang="es-ES" sz="1400" kern="1200" dirty="0"/>
        </a:p>
        <a:p>
          <a:pPr marL="114300" lvl="1" indent="-114300" algn="l" defTabSz="622300">
            <a:lnSpc>
              <a:spcPct val="90000"/>
            </a:lnSpc>
            <a:spcBef>
              <a:spcPct val="0"/>
            </a:spcBef>
            <a:spcAft>
              <a:spcPct val="15000"/>
            </a:spcAft>
            <a:buChar char="••"/>
          </a:pPr>
          <a:r>
            <a:rPr lang="es-ES" sz="1400" kern="1200" dirty="0" smtClean="0"/>
            <a:t>Complejo control microbiano.</a:t>
          </a:r>
          <a:endParaRPr lang="es-ES" sz="1400" kern="1200" dirty="0"/>
        </a:p>
      </dsp:txBody>
      <dsp:txXfrm>
        <a:off x="1887671" y="3522572"/>
        <a:ext cx="6676814" cy="1344012"/>
      </dsp:txXfrm>
    </dsp:sp>
    <dsp:sp modelId="{9467D5E9-B9CD-4F79-B992-F1FE024483AD}">
      <dsp:nvSpPr>
        <dsp:cNvPr id="0" name=""/>
        <dsp:cNvSpPr/>
      </dsp:nvSpPr>
      <dsp:spPr>
        <a:xfrm>
          <a:off x="174774" y="3495482"/>
          <a:ext cx="1712897" cy="139819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964FB-3C7E-430D-A515-3B386E1B1B5F}">
      <dsp:nvSpPr>
        <dsp:cNvPr id="0" name=""/>
        <dsp:cNvSpPr/>
      </dsp:nvSpPr>
      <dsp:spPr>
        <a:xfrm>
          <a:off x="3250137" y="286494"/>
          <a:ext cx="838691" cy="850611"/>
        </a:xfrm>
        <a:prstGeom prst="ellipse">
          <a:avLst/>
        </a:prstGeom>
        <a:solidFill>
          <a:srgbClr val="77A066">
            <a:alpha val="4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CO2</a:t>
          </a:r>
        </a:p>
        <a:p>
          <a:pPr lvl="0" algn="ctr" defTabSz="488950">
            <a:lnSpc>
              <a:spcPct val="90000"/>
            </a:lnSpc>
            <a:spcBef>
              <a:spcPct val="0"/>
            </a:spcBef>
            <a:spcAft>
              <a:spcPct val="35000"/>
            </a:spcAft>
          </a:pPr>
          <a:r>
            <a:rPr lang="es-ES" sz="1100" b="1" kern="1200" dirty="0" smtClean="0">
              <a:solidFill>
                <a:schemeClr val="tx1"/>
              </a:solidFill>
            </a:rPr>
            <a:t>20-30%</a:t>
          </a:r>
          <a:endParaRPr lang="es-ES" sz="1100" b="1" kern="1200" dirty="0">
            <a:solidFill>
              <a:schemeClr val="tx1"/>
            </a:solidFill>
          </a:endParaRPr>
        </a:p>
      </dsp:txBody>
      <dsp:txXfrm>
        <a:off x="3372960" y="411063"/>
        <a:ext cx="593045" cy="601473"/>
      </dsp:txXfrm>
    </dsp:sp>
    <dsp:sp modelId="{6B9CF82B-AC79-48E8-B790-E77A906626C6}">
      <dsp:nvSpPr>
        <dsp:cNvPr id="0" name=""/>
        <dsp:cNvSpPr/>
      </dsp:nvSpPr>
      <dsp:spPr>
        <a:xfrm>
          <a:off x="776759" y="455173"/>
          <a:ext cx="664155" cy="664155"/>
        </a:xfrm>
        <a:prstGeom prst="mathPlus">
          <a:avLst/>
        </a:prstGeom>
        <a:solidFill>
          <a:srgbClr val="FFC000">
            <a:alpha val="6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864793" y="709146"/>
        <a:ext cx="488087" cy="156209"/>
      </dsp:txXfrm>
    </dsp:sp>
    <dsp:sp modelId="{A0F4DCC0-643F-44D2-9507-516381EB7517}">
      <dsp:nvSpPr>
        <dsp:cNvPr id="0" name=""/>
        <dsp:cNvSpPr/>
      </dsp:nvSpPr>
      <dsp:spPr>
        <a:xfrm>
          <a:off x="1578468" y="372451"/>
          <a:ext cx="753358" cy="894709"/>
        </a:xfrm>
        <a:prstGeom prst="ellipse">
          <a:avLst/>
        </a:prstGeom>
        <a:solidFill>
          <a:srgbClr val="77A066">
            <a:alpha val="4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N2</a:t>
          </a:r>
        </a:p>
        <a:p>
          <a:pPr lvl="0" algn="ctr" defTabSz="488950">
            <a:lnSpc>
              <a:spcPct val="90000"/>
            </a:lnSpc>
            <a:spcBef>
              <a:spcPct val="0"/>
            </a:spcBef>
            <a:spcAft>
              <a:spcPct val="35000"/>
            </a:spcAft>
          </a:pPr>
          <a:r>
            <a:rPr lang="es-ES" sz="1100" b="1" kern="1200" dirty="0" smtClean="0">
              <a:solidFill>
                <a:schemeClr val="tx1"/>
              </a:solidFill>
            </a:rPr>
            <a:t>2-3%</a:t>
          </a:r>
          <a:endParaRPr lang="es-ES" sz="1100" b="1" kern="1200" dirty="0">
            <a:solidFill>
              <a:schemeClr val="tx1"/>
            </a:solidFill>
          </a:endParaRPr>
        </a:p>
      </dsp:txBody>
      <dsp:txXfrm>
        <a:off x="1688795" y="503478"/>
        <a:ext cx="532704" cy="632655"/>
      </dsp:txXfrm>
    </dsp:sp>
    <dsp:sp modelId="{555E4CF3-A913-4EA7-8DA4-E994DE99C5EB}">
      <dsp:nvSpPr>
        <dsp:cNvPr id="0" name=""/>
        <dsp:cNvSpPr/>
      </dsp:nvSpPr>
      <dsp:spPr>
        <a:xfrm>
          <a:off x="2421521" y="455173"/>
          <a:ext cx="664155" cy="664155"/>
        </a:xfrm>
        <a:prstGeom prst="mathPlus">
          <a:avLst/>
        </a:prstGeom>
        <a:solidFill>
          <a:srgbClr val="FFC000">
            <a:alpha val="6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2509555" y="709146"/>
        <a:ext cx="488087" cy="156209"/>
      </dsp:txXfrm>
    </dsp:sp>
    <dsp:sp modelId="{7F987CDD-7D3D-4E56-8CB0-25687FC4FA90}">
      <dsp:nvSpPr>
        <dsp:cNvPr id="0" name=""/>
        <dsp:cNvSpPr/>
      </dsp:nvSpPr>
      <dsp:spPr>
        <a:xfrm>
          <a:off x="0" y="490510"/>
          <a:ext cx="666560" cy="658590"/>
        </a:xfrm>
        <a:prstGeom prst="ellipse">
          <a:avLst/>
        </a:prstGeom>
        <a:solidFill>
          <a:srgbClr val="77A066">
            <a:alpha val="4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H2S</a:t>
          </a:r>
        </a:p>
        <a:p>
          <a:pPr lvl="0" algn="ctr" defTabSz="488950">
            <a:lnSpc>
              <a:spcPct val="90000"/>
            </a:lnSpc>
            <a:spcBef>
              <a:spcPct val="0"/>
            </a:spcBef>
            <a:spcAft>
              <a:spcPct val="35000"/>
            </a:spcAft>
          </a:pPr>
          <a:r>
            <a:rPr lang="es-ES" sz="1100" b="1" kern="1200" dirty="0" smtClean="0">
              <a:solidFill>
                <a:schemeClr val="tx1"/>
              </a:solidFill>
            </a:rPr>
            <a:t>0,5-2%</a:t>
          </a:r>
          <a:endParaRPr lang="es-ES" sz="1100" b="1" kern="1200" dirty="0">
            <a:solidFill>
              <a:schemeClr val="tx1"/>
            </a:solidFill>
          </a:endParaRPr>
        </a:p>
      </dsp:txBody>
      <dsp:txXfrm>
        <a:off x="97615" y="586958"/>
        <a:ext cx="471330" cy="465694"/>
      </dsp:txXfrm>
    </dsp:sp>
    <dsp:sp modelId="{C223CC8D-8777-4461-93D2-402BB7E10A27}">
      <dsp:nvSpPr>
        <dsp:cNvPr id="0" name=""/>
        <dsp:cNvSpPr/>
      </dsp:nvSpPr>
      <dsp:spPr>
        <a:xfrm>
          <a:off x="4053777" y="455173"/>
          <a:ext cx="664155" cy="664155"/>
        </a:xfrm>
        <a:prstGeom prst="mathPlus">
          <a:avLst/>
        </a:prstGeom>
        <a:solidFill>
          <a:srgbClr val="FFC000">
            <a:alpha val="6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4141811" y="709146"/>
        <a:ext cx="488087" cy="156209"/>
      </dsp:txXfrm>
    </dsp:sp>
    <dsp:sp modelId="{8FE4ABF8-BA78-4B8C-95A7-12F3FC5AC304}">
      <dsp:nvSpPr>
        <dsp:cNvPr id="0" name=""/>
        <dsp:cNvSpPr/>
      </dsp:nvSpPr>
      <dsp:spPr>
        <a:xfrm>
          <a:off x="4810914" y="214703"/>
          <a:ext cx="1145095" cy="1145095"/>
        </a:xfrm>
        <a:prstGeom prst="ellipse">
          <a:avLst/>
        </a:prstGeom>
        <a:solidFill>
          <a:srgbClr val="77A066">
            <a:alpha val="4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solidFill>
                <a:schemeClr val="tx1"/>
              </a:solidFill>
            </a:rPr>
            <a:t>CH4</a:t>
          </a:r>
        </a:p>
        <a:p>
          <a:pPr lvl="0" algn="ctr" defTabSz="488950">
            <a:lnSpc>
              <a:spcPct val="90000"/>
            </a:lnSpc>
            <a:spcBef>
              <a:spcPct val="0"/>
            </a:spcBef>
            <a:spcAft>
              <a:spcPct val="35000"/>
            </a:spcAft>
          </a:pPr>
          <a:r>
            <a:rPr lang="es-ES" sz="1100" b="1" kern="1200" dirty="0" smtClean="0">
              <a:solidFill>
                <a:schemeClr val="tx1"/>
              </a:solidFill>
            </a:rPr>
            <a:t>60-80%</a:t>
          </a:r>
          <a:endParaRPr lang="es-ES" sz="1100" b="1" kern="1200" dirty="0">
            <a:solidFill>
              <a:schemeClr val="tx1"/>
            </a:solidFill>
          </a:endParaRPr>
        </a:p>
      </dsp:txBody>
      <dsp:txXfrm>
        <a:off x="4978609" y="382398"/>
        <a:ext cx="809705" cy="809705"/>
      </dsp:txXfrm>
    </dsp:sp>
    <dsp:sp modelId="{57339825-C1BD-4D55-9273-1ECB216E3D3E}">
      <dsp:nvSpPr>
        <dsp:cNvPr id="0" name=""/>
        <dsp:cNvSpPr/>
      </dsp:nvSpPr>
      <dsp:spPr>
        <a:xfrm>
          <a:off x="6048992" y="455173"/>
          <a:ext cx="664155" cy="664155"/>
        </a:xfrm>
        <a:prstGeom prst="mathEqual">
          <a:avLst/>
        </a:prstGeom>
        <a:solidFill>
          <a:srgbClr val="FFC000">
            <a:alpha val="69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6137026" y="591989"/>
        <a:ext cx="488087" cy="390523"/>
      </dsp:txXfrm>
    </dsp:sp>
    <dsp:sp modelId="{1DC37E80-7603-4854-9E28-09C09A0A820E}">
      <dsp:nvSpPr>
        <dsp:cNvPr id="0" name=""/>
        <dsp:cNvSpPr/>
      </dsp:nvSpPr>
      <dsp:spPr>
        <a:xfrm>
          <a:off x="6806129" y="17122"/>
          <a:ext cx="1688867" cy="1540257"/>
        </a:xfrm>
        <a:prstGeom prst="ellipse">
          <a:avLst/>
        </a:prstGeom>
        <a:solidFill>
          <a:srgbClr val="77A066">
            <a:alpha val="4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BIOGÁS</a:t>
          </a:r>
          <a:endParaRPr lang="es-ES" sz="1800" b="1" kern="1200" dirty="0">
            <a:solidFill>
              <a:schemeClr val="tx1"/>
            </a:solidFill>
          </a:endParaRPr>
        </a:p>
      </dsp:txBody>
      <dsp:txXfrm>
        <a:off x="7053458" y="242687"/>
        <a:ext cx="1194209" cy="108912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031696BC-72F6-45A9-87DE-2D1305D19DC2}" type="datetimeFigureOut">
              <a:rPr lang="es-ES"/>
              <a:pPr>
                <a:defRPr/>
              </a:pPr>
              <a:t>15/12/2012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801CEAFA-1EE3-4816-9750-B0C1E6D682E2}" type="slidenum">
              <a:rPr lang="es-ES"/>
              <a:pPr>
                <a:defRPr/>
              </a:pPr>
              <a:t>‹Nº›</a:t>
            </a:fld>
            <a:endParaRPr lang="es-ES"/>
          </a:p>
        </p:txBody>
      </p:sp>
    </p:spTree>
    <p:extLst>
      <p:ext uri="{BB962C8B-B14F-4D97-AF65-F5344CB8AC3E}">
        <p14:creationId xmlns:p14="http://schemas.microsoft.com/office/powerpoint/2010/main" val="422210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C" smtClean="0"/>
              <a:t>Como lo menciona Bernal (2005), las pasturas cultivadas son la base de la alimentación de la ganadería al pastoreo, ya sea a nivel de valles interandinos o en zonas alto andinas y se las considera como la herramienta principal para manipular la producción en la explotación, porque son la fuente de alimento más barata que existe; al asociar gramíneas con leguminosas proveen un alimento completo y balanceado al ganado es decir obteniendo energía y proteína a la vez; el manejo adecuado como por ejemplo, el sistema de “pastoreo controlado” o el pastoreo rotacional, permite optimizar el uso de este recurso incrementando su productividad y su perennidad.</a:t>
            </a:r>
            <a:endParaRPr lang="es-ES" smtClean="0"/>
          </a:p>
        </p:txBody>
      </p:sp>
      <p:sp>
        <p:nvSpPr>
          <p:cNvPr id="174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AC6394-7AE6-45DB-8F65-05E780357AD2}" type="slidenum">
              <a:rPr lang="es-ES"/>
              <a:pPr/>
              <a:t>11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801CEAFA-1EE3-4816-9750-B0C1E6D682E2}" type="slidenum">
              <a:rPr lang="es-ES" smtClean="0"/>
              <a:pPr>
                <a:defRPr/>
              </a:pPr>
              <a:t>16</a:t>
            </a:fld>
            <a:endParaRPr lang="es-ES"/>
          </a:p>
        </p:txBody>
      </p:sp>
    </p:spTree>
    <p:extLst>
      <p:ext uri="{BB962C8B-B14F-4D97-AF65-F5344CB8AC3E}">
        <p14:creationId xmlns:p14="http://schemas.microsoft.com/office/powerpoint/2010/main" val="233739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801CEAFA-1EE3-4816-9750-B0C1E6D682E2}" type="slidenum">
              <a:rPr lang="es-ES" smtClean="0"/>
              <a:pPr>
                <a:defRPr/>
              </a:pPr>
              <a:t>30</a:t>
            </a:fld>
            <a:endParaRPr lang="es-ES"/>
          </a:p>
        </p:txBody>
      </p:sp>
    </p:spTree>
    <p:extLst>
      <p:ext uri="{BB962C8B-B14F-4D97-AF65-F5344CB8AC3E}">
        <p14:creationId xmlns:p14="http://schemas.microsoft.com/office/powerpoint/2010/main" val="3832879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581" name="CorelDRAW" r:id="rId3" imgW="9151920" imgH="5621400" progId="">
                  <p:embed/>
                </p:oleObj>
              </mc:Choice>
              <mc:Fallback>
                <p:oleObj name="CorelDRAW" r:id="rId3" imgW="9151920" imgH="5621400" progId="">
                  <p:embed/>
                  <p:pic>
                    <p:nvPicPr>
                      <p:cNvPr id="0" name="Picture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C"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C"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C" sz="1400"/>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C" sz="1400"/>
          </a:p>
        </p:txBody>
      </p:sp>
      <p:pic>
        <p:nvPicPr>
          <p:cNvPr id="7"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C"/>
          </a:p>
        </p:txBody>
      </p:sp>
      <p:pic>
        <p:nvPicPr>
          <p:cNvPr id="9"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4029246190"/>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C"/>
          </a:p>
        </p:txBody>
      </p:sp>
      <p:sp>
        <p:nvSpPr>
          <p:cNvPr id="1027"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C"/>
          </a:p>
        </p:txBody>
      </p:sp>
      <p:sp>
        <p:nvSpPr>
          <p:cNvPr id="1028"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C"/>
          </a:p>
        </p:txBody>
      </p:sp>
      <p:sp>
        <p:nvSpPr>
          <p:cNvPr id="1029"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C"/>
          </a:p>
        </p:txBody>
      </p:sp>
      <p:pic>
        <p:nvPicPr>
          <p:cNvPr id="1030" name="Picture 26" descr="LOGO ESPE ORIGINAL copia"/>
          <p:cNvPicPr>
            <a:picLocks noChangeAspect="1" noChangeArrowheads="1"/>
          </p:cNvPicPr>
          <p:nvPr/>
        </p:nvPicPr>
        <p:blipFill>
          <a:blip r:embed="rId14" cstate="print"/>
          <a:srcRect l="3070"/>
          <a:stretch>
            <a:fillRect/>
          </a:stretch>
        </p:blipFill>
        <p:spPr bwMode="auto">
          <a:xfrm>
            <a:off x="6732588" y="5949950"/>
            <a:ext cx="2305050" cy="636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jpeg"/><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187450" y="1162050"/>
            <a:ext cx="7488238" cy="1939925"/>
          </a:xfrm>
          <a:prstGeom prst="rect">
            <a:avLst/>
          </a:prstGeom>
          <a:noFill/>
          <a:ln w="9525">
            <a:noFill/>
            <a:miter lim="800000"/>
            <a:headEnd/>
            <a:tailEnd/>
          </a:ln>
        </p:spPr>
        <p:txBody>
          <a:bodyPr anchor="ctr">
            <a:spAutoFit/>
          </a:bodyPr>
          <a:lstStyle/>
          <a:p>
            <a:pPr algn="ctr" eaLnBrk="0" hangingPunct="0"/>
            <a:r>
              <a:rPr lang="es-ES" sz="2000" b="1">
                <a:latin typeface="Times New Roman" pitchFamily="18" charset="0"/>
                <a:ea typeface="Calibri" pitchFamily="34" charset="0"/>
                <a:cs typeface="Times New Roman" pitchFamily="18" charset="0"/>
              </a:rPr>
              <a:t>DISEÑO, CONSTRUCCIÓN E IMPLANTACIÓN DE UN DIGESTOR ANAEROBIO DE FLUJO CONTINUO PARA EL TRATAMIENTO DE ESTIÉRCOL BOVINO EN LA FINCA “RANCHO SANTA ESTHER” DEL SECTOR “LA DELICIA” PARROQUIA TULCÁN, CANTÓN TULCÁN, PROVINCIA DEL CARCHI, ECUADOR.</a:t>
            </a:r>
            <a:endParaRPr lang="es-ES" sz="3200">
              <a:latin typeface="Times New Roman" pitchFamily="18" charset="0"/>
              <a:ea typeface="Calibri" pitchFamily="34" charset="0"/>
              <a:cs typeface="Times New Roman" pitchFamily="18" charset="0"/>
            </a:endParaRPr>
          </a:p>
        </p:txBody>
      </p:sp>
      <p:sp>
        <p:nvSpPr>
          <p:cNvPr id="3075" name="Rectangle 3"/>
          <p:cNvSpPr>
            <a:spLocks noChangeArrowheads="1"/>
          </p:cNvSpPr>
          <p:nvPr/>
        </p:nvSpPr>
        <p:spPr bwMode="auto">
          <a:xfrm>
            <a:off x="2571750" y="3357563"/>
            <a:ext cx="5500688" cy="1938337"/>
          </a:xfrm>
          <a:prstGeom prst="rect">
            <a:avLst/>
          </a:prstGeom>
          <a:noFill/>
          <a:ln w="9525">
            <a:noFill/>
            <a:miter lim="800000"/>
            <a:headEnd/>
            <a:tailEnd/>
          </a:ln>
        </p:spPr>
        <p:txBody>
          <a:bodyPr anchor="ctr">
            <a:spAutoFit/>
          </a:bodyPr>
          <a:lstStyle/>
          <a:p>
            <a:pPr algn="ctr" eaLnBrk="0" hangingPunct="0"/>
            <a:r>
              <a:rPr lang="es-ES" sz="1200" b="1" dirty="0">
                <a:latin typeface="Times New Roman" pitchFamily="18" charset="0"/>
                <a:ea typeface="Tahoma" pitchFamily="34" charset="0"/>
                <a:cs typeface="Times New Roman" pitchFamily="18" charset="0"/>
              </a:rPr>
              <a:t>PREVIA  A LA OBTENCIÓN DE GRADO ACADÉMICO O TÍTULO DE:</a:t>
            </a:r>
          </a:p>
          <a:p>
            <a:pPr algn="ctr" eaLnBrk="0" hangingPunct="0"/>
            <a:endParaRPr lang="es-ES" sz="1200" dirty="0">
              <a:latin typeface="Times New Roman" pitchFamily="18" charset="0"/>
              <a:ea typeface="Tahoma" pitchFamily="34" charset="0"/>
              <a:cs typeface="Times New Roman" pitchFamily="18" charset="0"/>
            </a:endParaRPr>
          </a:p>
          <a:p>
            <a:pPr algn="ctr" eaLnBrk="0" hangingPunct="0"/>
            <a:r>
              <a:rPr lang="es-ES" sz="1200" b="1" dirty="0">
                <a:latin typeface="Times New Roman" pitchFamily="18" charset="0"/>
                <a:ea typeface="Tahoma" pitchFamily="34" charset="0"/>
                <a:cs typeface="Times New Roman" pitchFamily="18" charset="0"/>
              </a:rPr>
              <a:t>INGENIERÍA EN BIOTECNOLOGÍA</a:t>
            </a:r>
          </a:p>
          <a:p>
            <a:pPr algn="ctr" eaLnBrk="0" hangingPunct="0"/>
            <a:endParaRPr lang="es-ES" sz="1200" dirty="0">
              <a:latin typeface="Times New Roman" pitchFamily="18" charset="0"/>
              <a:ea typeface="Tahoma" pitchFamily="34" charset="0"/>
              <a:cs typeface="Times New Roman" pitchFamily="18" charset="0"/>
            </a:endParaRPr>
          </a:p>
          <a:p>
            <a:pPr algn="ctr" eaLnBrk="0" hangingPunct="0"/>
            <a:r>
              <a:rPr lang="es-ES" sz="1200" b="1" dirty="0">
                <a:latin typeface="Times New Roman" pitchFamily="18" charset="0"/>
                <a:ea typeface="Tahoma" pitchFamily="34" charset="0"/>
                <a:cs typeface="Times New Roman" pitchFamily="18" charset="0"/>
              </a:rPr>
              <a:t>ELABORADO POR:</a:t>
            </a:r>
          </a:p>
          <a:p>
            <a:pPr algn="ctr" eaLnBrk="0" hangingPunct="0"/>
            <a:endParaRPr lang="es-ES" sz="1200" dirty="0">
              <a:latin typeface="Times New Roman" pitchFamily="18" charset="0"/>
              <a:ea typeface="Tahoma" pitchFamily="34" charset="0"/>
              <a:cs typeface="Times New Roman" pitchFamily="18" charset="0"/>
            </a:endParaRPr>
          </a:p>
          <a:p>
            <a:pPr algn="ctr" eaLnBrk="0" hangingPunct="0"/>
            <a:r>
              <a:rPr lang="es-ES" sz="1200" b="1" dirty="0">
                <a:latin typeface="Times New Roman" pitchFamily="18" charset="0"/>
                <a:ea typeface="Tahoma" pitchFamily="34" charset="0"/>
                <a:cs typeface="Times New Roman" pitchFamily="18" charset="0"/>
              </a:rPr>
              <a:t>AMANDA ISABEL PAZMIÑO ZUMÁRRAGA</a:t>
            </a:r>
          </a:p>
          <a:p>
            <a:pPr algn="ctr" eaLnBrk="0" hangingPunct="0"/>
            <a:endParaRPr lang="es-ES" sz="1200" b="1" dirty="0">
              <a:latin typeface="Times New Roman" pitchFamily="18" charset="0"/>
              <a:ea typeface="Tahoma" pitchFamily="34" charset="0"/>
              <a:cs typeface="Times New Roman" pitchFamily="18" charset="0"/>
            </a:endParaRPr>
          </a:p>
          <a:p>
            <a:pPr algn="ctr" eaLnBrk="0" hangingPunct="0"/>
            <a:endParaRPr lang="es-ES" sz="1200" dirty="0">
              <a:latin typeface="Times New Roman" pitchFamily="18" charset="0"/>
              <a:ea typeface="Tahoma" pitchFamily="34" charset="0"/>
              <a:cs typeface="Times New Roman" pitchFamily="18" charset="0"/>
            </a:endParaRPr>
          </a:p>
          <a:p>
            <a:pPr algn="ctr" eaLnBrk="0" hangingPunct="0"/>
            <a:r>
              <a:rPr lang="es-ES" sz="1200" b="1" dirty="0" smtClean="0">
                <a:latin typeface="Times New Roman" pitchFamily="18" charset="0"/>
                <a:ea typeface="Tahoma" pitchFamily="34" charset="0"/>
                <a:cs typeface="Times New Roman" pitchFamily="18" charset="0"/>
              </a:rPr>
              <a:t>SANGOLQUÍ</a:t>
            </a:r>
            <a:r>
              <a:rPr lang="es-ES" sz="1200" b="1" smtClean="0">
                <a:latin typeface="Times New Roman" pitchFamily="18" charset="0"/>
                <a:ea typeface="Tahoma" pitchFamily="34" charset="0"/>
                <a:cs typeface="Times New Roman" pitchFamily="18" charset="0"/>
              </a:rPr>
              <a:t>, 17 </a:t>
            </a:r>
            <a:r>
              <a:rPr lang="es-ES" sz="1200" b="1" dirty="0" smtClean="0">
                <a:latin typeface="Times New Roman" pitchFamily="18" charset="0"/>
                <a:ea typeface="Tahoma" pitchFamily="34" charset="0"/>
                <a:cs typeface="Times New Roman" pitchFamily="18" charset="0"/>
              </a:rPr>
              <a:t>DE DICIEMBRE DEL 2012</a:t>
            </a:r>
            <a:endParaRPr lang="es-ES" sz="1200" dirty="0">
              <a:latin typeface="Times New Roman" pitchFamily="18" charset="0"/>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200807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3"/>
                                        </p:tgtEl>
                                      </p:cBhvr>
                                    </p:animEffect>
                                    <p:anim calcmode="lin" valueType="num">
                                      <p:cBhvr>
                                        <p:cTn id="12" dur="1000"/>
                                        <p:tgtEl>
                                          <p:spTgt spid="13"/>
                                        </p:tgtEl>
                                        <p:attrNameLst>
                                          <p:attrName>ppt_x</p:attrName>
                                        </p:attrNameLst>
                                      </p:cBhvr>
                                      <p:tavLst>
                                        <p:tav tm="0">
                                          <p:val>
                                            <p:strVal val="ppt_x"/>
                                          </p:val>
                                        </p:tav>
                                        <p:tav tm="100000">
                                          <p:val>
                                            <p:strVal val="ppt_x"/>
                                          </p:val>
                                        </p:tav>
                                      </p:tavLst>
                                    </p:anim>
                                    <p:anim calcmode="lin" valueType="num">
                                      <p:cBhvr>
                                        <p:cTn id="13" dur="1000"/>
                                        <p:tgtEl>
                                          <p:spTgt spid="13"/>
                                        </p:tgtEl>
                                        <p:attrNameLst>
                                          <p:attrName>ppt_y</p:attrName>
                                        </p:attrNameLst>
                                      </p:cBhvr>
                                      <p:tavLst>
                                        <p:tav tm="0">
                                          <p:val>
                                            <p:strVal val="ppt_y"/>
                                          </p:val>
                                        </p:tav>
                                        <p:tav tm="100000">
                                          <p:val>
                                            <p:strVal val="ppt_y+.1"/>
                                          </p:val>
                                        </p:tav>
                                      </p:tavLst>
                                    </p:anim>
                                    <p:set>
                                      <p:cBhvr>
                                        <p:cTn id="14" dur="1" fill="hold">
                                          <p:stCondLst>
                                            <p:cond delay="999"/>
                                          </p:stCondLst>
                                        </p:cTn>
                                        <p:tgtEl>
                                          <p:spTgt spid="1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4"/>
                                        </p:tgtEl>
                                      </p:cBhvr>
                                    </p:animEffect>
                                    <p:anim calcmode="lin" valueType="num">
                                      <p:cBhvr>
                                        <p:cTn id="17" dur="1000"/>
                                        <p:tgtEl>
                                          <p:spTgt spid="14"/>
                                        </p:tgtEl>
                                        <p:attrNameLst>
                                          <p:attrName>ppt_x</p:attrName>
                                        </p:attrNameLst>
                                      </p:cBhvr>
                                      <p:tavLst>
                                        <p:tav tm="0">
                                          <p:val>
                                            <p:strVal val="ppt_x"/>
                                          </p:val>
                                        </p:tav>
                                        <p:tav tm="100000">
                                          <p:val>
                                            <p:strVal val="ppt_x"/>
                                          </p:val>
                                        </p:tav>
                                      </p:tavLst>
                                    </p:anim>
                                    <p:anim calcmode="lin" valueType="num">
                                      <p:cBhvr>
                                        <p:cTn id="18" dur="1000"/>
                                        <p:tgtEl>
                                          <p:spTgt spid="14"/>
                                        </p:tgtEl>
                                        <p:attrNameLst>
                                          <p:attrName>ppt_y</p:attrName>
                                        </p:attrNameLst>
                                      </p:cBhvr>
                                      <p:tavLst>
                                        <p:tav tm="0">
                                          <p:val>
                                            <p:strVal val="ppt_y"/>
                                          </p:val>
                                        </p:tav>
                                        <p:tav tm="100000">
                                          <p:val>
                                            <p:strVal val="ppt_y+.1"/>
                                          </p:val>
                                        </p:tav>
                                      </p:tavLst>
                                    </p:anim>
                                    <p:set>
                                      <p:cBhvr>
                                        <p:cTn id="19" dur="1" fill="hold">
                                          <p:stCondLst>
                                            <p:cond delay="999"/>
                                          </p:stCondLst>
                                        </p:cTn>
                                        <p:tgtEl>
                                          <p:spTgt spid="1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7"/>
                                        </p:tgtEl>
                                      </p:cBhvr>
                                    </p:animEffect>
                                    <p:anim calcmode="lin" valueType="num">
                                      <p:cBhvr>
                                        <p:cTn id="27" dur="1000"/>
                                        <p:tgtEl>
                                          <p:spTgt spid="17"/>
                                        </p:tgtEl>
                                        <p:attrNameLst>
                                          <p:attrName>ppt_x</p:attrName>
                                        </p:attrNameLst>
                                      </p:cBhvr>
                                      <p:tavLst>
                                        <p:tav tm="0">
                                          <p:val>
                                            <p:strVal val="ppt_x"/>
                                          </p:val>
                                        </p:tav>
                                        <p:tav tm="100000">
                                          <p:val>
                                            <p:strVal val="ppt_x"/>
                                          </p:val>
                                        </p:tav>
                                      </p:tavLst>
                                    </p:anim>
                                    <p:anim calcmode="lin" valueType="num">
                                      <p:cBhvr>
                                        <p:cTn id="28" dur="1000"/>
                                        <p:tgtEl>
                                          <p:spTgt spid="17"/>
                                        </p:tgtEl>
                                        <p:attrNameLst>
                                          <p:attrName>ppt_y</p:attrName>
                                        </p:attrNameLst>
                                      </p:cBhvr>
                                      <p:tavLst>
                                        <p:tav tm="0">
                                          <p:val>
                                            <p:strVal val="ppt_y"/>
                                          </p:val>
                                        </p:tav>
                                        <p:tav tm="100000">
                                          <p:val>
                                            <p:strVal val="ppt_y+.1"/>
                                          </p:val>
                                        </p:tav>
                                      </p:tavLst>
                                    </p:anim>
                                    <p:set>
                                      <p:cBhvr>
                                        <p:cTn id="2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photos-c.ak.fbcdn.net/hphotos-ak-ash4/415261_10150917558284194_413556729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52"/>
          <a:stretch/>
        </p:blipFill>
        <p:spPr bwMode="auto">
          <a:xfrm>
            <a:off x="3779912" y="885056"/>
            <a:ext cx="5040560" cy="2396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3" name="4 Gráfico"/>
          <p:cNvGraphicFramePr>
            <a:graphicFrameLocks/>
          </p:cNvGraphicFramePr>
          <p:nvPr/>
        </p:nvGraphicFramePr>
        <p:xfrm>
          <a:off x="201613" y="1090613"/>
          <a:ext cx="3600450" cy="2068512"/>
        </p:xfrm>
        <a:graphic>
          <a:graphicData uri="http://schemas.openxmlformats.org/drawingml/2006/chart">
            <c:chart xmlns:c="http://schemas.openxmlformats.org/drawingml/2006/chart" xmlns:r="http://schemas.openxmlformats.org/officeDocument/2006/relationships" r:id="rId4"/>
          </a:graphicData>
        </a:graphic>
      </p:graphicFrame>
      <p:sp>
        <p:nvSpPr>
          <p:cNvPr id="6" name="5 Rectángulo"/>
          <p:cNvSpPr/>
          <p:nvPr/>
        </p:nvSpPr>
        <p:spPr>
          <a:xfrm>
            <a:off x="971550" y="765175"/>
            <a:ext cx="2062163" cy="307975"/>
          </a:xfrm>
          <a:prstGeom prst="rect">
            <a:avLst/>
          </a:prstGeom>
        </p:spPr>
        <p:txBody>
          <a:bodyPr wrap="none">
            <a:spAutoFit/>
          </a:bodyPr>
          <a:lstStyle/>
          <a:p>
            <a:pPr algn="ctr">
              <a:defRPr sz="1400" b="1" i="0" u="none" strike="noStrike" kern="1200" baseline="0">
                <a:solidFill>
                  <a:srgbClr val="000000"/>
                </a:solidFill>
                <a:latin typeface="+mn-lt"/>
                <a:ea typeface="+mn-ea"/>
                <a:cs typeface="+mn-cs"/>
              </a:defRPr>
            </a:pPr>
            <a:r>
              <a:rPr lang="fr-FR" sz="1400" b="1" dirty="0">
                <a:solidFill>
                  <a:srgbClr val="000000"/>
                </a:solidFill>
                <a:latin typeface="+mn-lt"/>
                <a:cs typeface="+mn-cs"/>
              </a:rPr>
              <a:t>8 713000 TM de </a:t>
            </a:r>
            <a:r>
              <a:rPr lang="fr-FR" sz="1400" b="1" dirty="0" err="1">
                <a:solidFill>
                  <a:srgbClr val="000000"/>
                </a:solidFill>
                <a:latin typeface="+mn-lt"/>
                <a:cs typeface="+mn-cs"/>
              </a:rPr>
              <a:t>Leche</a:t>
            </a:r>
            <a:endParaRPr lang="fr-FR" sz="1400" b="1" dirty="0">
              <a:solidFill>
                <a:srgbClr val="000000"/>
              </a:solidFill>
              <a:latin typeface="+mn-lt"/>
              <a:cs typeface="+mn-cs"/>
            </a:endParaRPr>
          </a:p>
        </p:txBody>
      </p:sp>
      <p:sp>
        <p:nvSpPr>
          <p:cNvPr id="7" name="6 CuadroTexto"/>
          <p:cNvSpPr txBox="1"/>
          <p:nvPr/>
        </p:nvSpPr>
        <p:spPr>
          <a:xfrm>
            <a:off x="3779838" y="1073150"/>
            <a:ext cx="5113337" cy="2030413"/>
          </a:xfrm>
          <a:prstGeom prst="rect">
            <a:avLst/>
          </a:prstGeom>
          <a:noFill/>
        </p:spPr>
        <p:txBody>
          <a:bodyPr>
            <a:spAutoFit/>
          </a:bodyPr>
          <a:lstStyle/>
          <a:p>
            <a:pPr>
              <a:defRPr/>
            </a:pPr>
            <a:r>
              <a:rPr lang="es-EC" b="1" dirty="0">
                <a:cs typeface="+mn-cs"/>
              </a:rPr>
              <a:t>Ecuador: 5,5 millones de cabezas de ganado</a:t>
            </a:r>
          </a:p>
          <a:p>
            <a:pPr>
              <a:defRPr/>
            </a:pPr>
            <a:endParaRPr lang="es-EC" b="1" dirty="0">
              <a:cs typeface="+mn-cs"/>
            </a:endParaRPr>
          </a:p>
          <a:p>
            <a:pPr>
              <a:defRPr/>
            </a:pPr>
            <a:r>
              <a:rPr lang="es-EC" b="1" dirty="0">
                <a:cs typeface="+mn-cs"/>
              </a:rPr>
              <a:t>0,9%  ganado pura sangre de leche. </a:t>
            </a:r>
          </a:p>
          <a:p>
            <a:pPr>
              <a:defRPr/>
            </a:pPr>
            <a:r>
              <a:rPr lang="es-EC" b="1" dirty="0">
                <a:cs typeface="+mn-cs"/>
              </a:rPr>
              <a:t>1,4%  ganado mestizo con registro. </a:t>
            </a:r>
          </a:p>
          <a:p>
            <a:pPr>
              <a:defRPr/>
            </a:pPr>
            <a:r>
              <a:rPr lang="es-EC" b="1" dirty="0">
                <a:cs typeface="+mn-cs"/>
              </a:rPr>
              <a:t>42,4%  ganado mestizo sin registro. </a:t>
            </a:r>
          </a:p>
          <a:p>
            <a:pPr>
              <a:defRPr/>
            </a:pPr>
            <a:r>
              <a:rPr lang="es-EC" b="1" dirty="0">
                <a:cs typeface="+mn-cs"/>
              </a:rPr>
              <a:t> 54,1%  ganado criollo.</a:t>
            </a:r>
          </a:p>
          <a:p>
            <a:pPr algn="r">
              <a:defRPr/>
            </a:pPr>
            <a:r>
              <a:rPr lang="es-EC" dirty="0">
                <a:cs typeface="+mn-cs"/>
              </a:rPr>
              <a:t>                          </a:t>
            </a:r>
            <a:r>
              <a:rPr lang="es-EC" sz="1050" dirty="0">
                <a:cs typeface="+mn-cs"/>
              </a:rPr>
              <a:t>Agroecuador,2011</a:t>
            </a:r>
            <a:endParaRPr lang="es-ES" sz="1050" b="1" dirty="0">
              <a:cs typeface="+mn-cs"/>
            </a:endParaRPr>
          </a:p>
        </p:txBody>
      </p:sp>
      <p:pic>
        <p:nvPicPr>
          <p:cNvPr id="28676" name="Picture 4" descr="http://www.codeso.com/Fotos_Ecuador/Mapa_Carchi_Ecuado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943"/>
          <a:stretch/>
        </p:blipFill>
        <p:spPr bwMode="auto">
          <a:xfrm>
            <a:off x="323529" y="3441700"/>
            <a:ext cx="3325415" cy="2447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271" name="7 CuadroTexto"/>
          <p:cNvSpPr txBox="1">
            <a:spLocks noChangeArrowheads="1"/>
          </p:cNvSpPr>
          <p:nvPr/>
        </p:nvSpPr>
        <p:spPr bwMode="auto">
          <a:xfrm>
            <a:off x="323850" y="3600450"/>
            <a:ext cx="3325813" cy="2030413"/>
          </a:xfrm>
          <a:prstGeom prst="rect">
            <a:avLst/>
          </a:prstGeom>
          <a:noFill/>
          <a:ln w="9525">
            <a:solidFill>
              <a:srgbClr val="000000"/>
            </a:solidFill>
            <a:miter lim="800000"/>
            <a:headEnd/>
            <a:tailEnd/>
          </a:ln>
        </p:spPr>
        <p:txBody>
          <a:bodyPr>
            <a:spAutoFit/>
          </a:bodyPr>
          <a:lstStyle/>
          <a:p>
            <a:r>
              <a:rPr lang="es-EC" sz="1400"/>
              <a:t>Carchi constituye zona óptima para la crianza de ganado.</a:t>
            </a:r>
          </a:p>
          <a:p>
            <a:endParaRPr lang="es-EC" sz="1400"/>
          </a:p>
          <a:p>
            <a:r>
              <a:rPr lang="es-EC" sz="1400"/>
              <a:t>Aporta el 4,78% de la producción de leche en el total nacional.</a:t>
            </a:r>
          </a:p>
          <a:p>
            <a:endParaRPr lang="es-EC" sz="1400"/>
          </a:p>
          <a:p>
            <a:r>
              <a:rPr lang="es-EC" sz="1400"/>
              <a:t>El cantón Tulcán es el de mayor superficie dedicada a pastos y también el de mayor población bovina  </a:t>
            </a:r>
            <a:endParaRPr lang="es-ES" sz="1400"/>
          </a:p>
        </p:txBody>
      </p:sp>
      <p:sp>
        <p:nvSpPr>
          <p:cNvPr id="11" name="1 Título"/>
          <p:cNvSpPr txBox="1">
            <a:spLocks noGrp="1"/>
          </p:cNvSpPr>
          <p:nvPr>
            <p:ph type="title"/>
          </p:nvPr>
        </p:nvSpPr>
        <p:spPr>
          <a:xfrm>
            <a:off x="395288" y="115888"/>
            <a:ext cx="3479800" cy="419100"/>
          </a:xfr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11273" name="2 Marcador de texto"/>
          <p:cNvSpPr txBox="1">
            <a:spLocks/>
          </p:cNvSpPr>
          <p:nvPr/>
        </p:nvSpPr>
        <p:spPr bwMode="auto">
          <a:xfrm>
            <a:off x="4067175" y="188913"/>
            <a:ext cx="4856163" cy="576262"/>
          </a:xfrm>
          <a:prstGeom prst="rect">
            <a:avLst/>
          </a:prstGeom>
          <a:noFill/>
          <a:ln w="9525">
            <a:noFill/>
            <a:miter lim="800000"/>
            <a:headEnd/>
            <a:tailEnd/>
          </a:ln>
        </p:spPr>
        <p:txBody>
          <a:bodyPr/>
          <a:lstStyle/>
          <a:p>
            <a:pPr>
              <a:spcBef>
                <a:spcPct val="20000"/>
              </a:spcBef>
            </a:pPr>
            <a:r>
              <a:rPr lang="es-ES" sz="2400" b="1"/>
              <a:t>Ganado Lechero en el Ecuador</a:t>
            </a:r>
            <a:endParaRPr lang="es-ES" sz="2400">
              <a:solidFill>
                <a:schemeClr val="bg1"/>
              </a:solidFill>
            </a:endParaRPr>
          </a:p>
        </p:txBody>
      </p:sp>
      <p:sp>
        <p:nvSpPr>
          <p:cNvPr id="11274" name="3 Rectángulo"/>
          <p:cNvSpPr>
            <a:spLocks noChangeArrowheads="1"/>
          </p:cNvSpPr>
          <p:nvPr/>
        </p:nvSpPr>
        <p:spPr bwMode="auto">
          <a:xfrm>
            <a:off x="3851275" y="3155950"/>
            <a:ext cx="5113338" cy="1568450"/>
          </a:xfrm>
          <a:prstGeom prst="rect">
            <a:avLst/>
          </a:prstGeom>
          <a:noFill/>
          <a:ln w="9525">
            <a:noFill/>
            <a:miter lim="800000"/>
            <a:headEnd/>
            <a:tailEnd/>
          </a:ln>
        </p:spPr>
        <p:txBody>
          <a:bodyPr>
            <a:spAutoFit/>
          </a:bodyPr>
          <a:lstStyle/>
          <a:p>
            <a:pPr marL="285750" indent="-285750">
              <a:buFont typeface="Arial" charset="0"/>
              <a:buChar char="•"/>
            </a:pPr>
            <a:r>
              <a:rPr lang="es-EC" sz="1600"/>
              <a:t>Pasturas cultivadas </a:t>
            </a:r>
            <a:r>
              <a:rPr lang="es-EC" sz="1600">
                <a:sym typeface="Wingdings" pitchFamily="2" charset="2"/>
              </a:rPr>
              <a:t> </a:t>
            </a:r>
            <a:r>
              <a:rPr lang="es-EC" sz="1600"/>
              <a:t>base de la alimentación de la ganadería al pastoreo.</a:t>
            </a:r>
          </a:p>
          <a:p>
            <a:pPr marL="285750" indent="-285750">
              <a:buFont typeface="Arial" charset="0"/>
              <a:buChar char="•"/>
            </a:pPr>
            <a:r>
              <a:rPr lang="es-EC" sz="1600"/>
              <a:t>Herramienta principal para manipular la producción.</a:t>
            </a:r>
          </a:p>
          <a:p>
            <a:pPr marL="285750" indent="-285750">
              <a:buFont typeface="Arial" charset="0"/>
              <a:buChar char="•"/>
            </a:pPr>
            <a:r>
              <a:rPr lang="es-EC" sz="1600"/>
              <a:t>Fuente de alimento más barata .</a:t>
            </a:r>
          </a:p>
          <a:p>
            <a:pPr marL="285750" indent="-285750">
              <a:buFont typeface="Arial" charset="0"/>
              <a:buChar char="•"/>
            </a:pPr>
            <a:r>
              <a:rPr lang="es-EC" sz="1600"/>
              <a:t>Adecuado manejo </a:t>
            </a:r>
            <a:r>
              <a:rPr lang="es-EC" sz="1600">
                <a:sym typeface="Wingdings" pitchFamily="2" charset="2"/>
              </a:rPr>
              <a:t> pastoreo rotacional.</a:t>
            </a:r>
            <a:endParaRPr lang="es-EC" sz="1600"/>
          </a:p>
        </p:txBody>
      </p:sp>
      <p:sp>
        <p:nvSpPr>
          <p:cNvPr id="5" name="4 Rectángulo"/>
          <p:cNvSpPr/>
          <p:nvPr/>
        </p:nvSpPr>
        <p:spPr>
          <a:xfrm>
            <a:off x="4175125" y="5046663"/>
            <a:ext cx="4572000" cy="862012"/>
          </a:xfrm>
          <a:prstGeom prst="rect">
            <a:avLst/>
          </a:prstGeom>
        </p:spPr>
        <p:txBody>
          <a:bodyPr>
            <a:spAutoFit/>
          </a:bodyPr>
          <a:lstStyle/>
          <a:p>
            <a:pPr>
              <a:defRPr/>
            </a:pPr>
            <a:r>
              <a:rPr lang="es-EC" sz="1600" b="1" dirty="0">
                <a:effectLst>
                  <a:outerShdw blurRad="38100" dist="38100" dir="2700000" algn="tl">
                    <a:srgbClr val="000000">
                      <a:alpha val="43137"/>
                    </a:srgbClr>
                  </a:outerShdw>
                </a:effectLst>
                <a:cs typeface="+mn-cs"/>
              </a:rPr>
              <a:t>Gramíneas + </a:t>
            </a:r>
            <a:r>
              <a:rPr lang="es-EC" sz="1600" b="1" dirty="0">
                <a:solidFill>
                  <a:srgbClr val="FF0000"/>
                </a:solidFill>
                <a:effectLst>
                  <a:outerShdw blurRad="38100" dist="38100" dir="2700000" algn="tl">
                    <a:srgbClr val="000000">
                      <a:alpha val="43137"/>
                    </a:srgbClr>
                  </a:outerShdw>
                </a:effectLst>
                <a:cs typeface="+mn-cs"/>
              </a:rPr>
              <a:t>Leguminosas</a:t>
            </a:r>
            <a:r>
              <a:rPr lang="es-EC" sz="1600" b="1" dirty="0">
                <a:effectLst>
                  <a:outerShdw blurRad="38100" dist="38100" dir="2700000" algn="tl">
                    <a:srgbClr val="000000">
                      <a:alpha val="43137"/>
                    </a:srgbClr>
                  </a:outerShdw>
                </a:effectLst>
                <a:cs typeface="+mn-cs"/>
              </a:rPr>
              <a:t> + </a:t>
            </a:r>
            <a:r>
              <a:rPr lang="es-EC" sz="1600" b="1" dirty="0">
                <a:solidFill>
                  <a:srgbClr val="336600"/>
                </a:solidFill>
                <a:effectLst>
                  <a:outerShdw blurRad="38100" dist="38100" dir="2700000" algn="tl">
                    <a:srgbClr val="000000">
                      <a:alpha val="43137"/>
                    </a:srgbClr>
                  </a:outerShdw>
                </a:effectLst>
                <a:cs typeface="+mn-cs"/>
              </a:rPr>
              <a:t>Yerbas propias</a:t>
            </a:r>
          </a:p>
          <a:p>
            <a:pPr>
              <a:defRPr/>
            </a:pPr>
            <a:endParaRPr lang="es-EC" sz="1600" b="1" dirty="0">
              <a:effectLst>
                <a:outerShdw blurRad="38100" dist="38100" dir="2700000" algn="tl">
                  <a:srgbClr val="000000">
                    <a:alpha val="43137"/>
                  </a:srgbClr>
                </a:outerShdw>
              </a:effectLst>
              <a:cs typeface="+mn-cs"/>
            </a:endParaRPr>
          </a:p>
          <a:p>
            <a:pPr>
              <a:defRPr/>
            </a:pPr>
            <a:r>
              <a:rPr lang="es-EC" b="1" dirty="0">
                <a:solidFill>
                  <a:srgbClr val="FFFF00"/>
                </a:solidFill>
                <a:effectLst>
                  <a:outerShdw blurRad="38100" dist="38100" dir="2700000" algn="tl">
                    <a:srgbClr val="000000">
                      <a:alpha val="43137"/>
                    </a:srgbClr>
                  </a:outerShdw>
                </a:effectLst>
                <a:cs typeface="+mn-cs"/>
              </a:rPr>
              <a:t>Energía y proteína</a:t>
            </a:r>
            <a:endParaRPr lang="es-ES" b="1" dirty="0">
              <a:solidFill>
                <a:srgbClr val="FFFF00"/>
              </a:solidFill>
              <a:effectLst>
                <a:outerShdw blurRad="38100" dist="38100" dir="2700000" algn="tl">
                  <a:srgbClr val="000000">
                    <a:alpha val="43137"/>
                  </a:srgbClr>
                </a:outerShdw>
              </a:effectLst>
              <a:cs typeface="+mn-cs"/>
            </a:endParaRPr>
          </a:p>
        </p:txBody>
      </p:sp>
      <p:sp>
        <p:nvSpPr>
          <p:cNvPr id="8" name="7 Flecha abajo"/>
          <p:cNvSpPr/>
          <p:nvPr/>
        </p:nvSpPr>
        <p:spPr>
          <a:xfrm>
            <a:off x="6011863" y="4810125"/>
            <a:ext cx="288925" cy="274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13 Rectángulo"/>
          <p:cNvSpPr/>
          <p:nvPr/>
        </p:nvSpPr>
        <p:spPr>
          <a:xfrm>
            <a:off x="0" y="6619663"/>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8313" y="115888"/>
            <a:ext cx="3236912"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12291" name="2 Marcador de texto"/>
          <p:cNvSpPr txBox="1">
            <a:spLocks/>
          </p:cNvSpPr>
          <p:nvPr/>
        </p:nvSpPr>
        <p:spPr bwMode="auto">
          <a:xfrm>
            <a:off x="6156325" y="12700"/>
            <a:ext cx="2808288" cy="576263"/>
          </a:xfrm>
          <a:prstGeom prst="rect">
            <a:avLst/>
          </a:prstGeom>
          <a:noFill/>
          <a:ln w="9525">
            <a:noFill/>
            <a:miter lim="800000"/>
            <a:headEnd/>
            <a:tailEnd/>
          </a:ln>
        </p:spPr>
        <p:txBody>
          <a:bodyPr/>
          <a:lstStyle/>
          <a:p>
            <a:pPr>
              <a:spcBef>
                <a:spcPct val="20000"/>
              </a:spcBef>
            </a:pPr>
            <a:r>
              <a:rPr lang="es-ES" sz="2400" b="1"/>
              <a:t>Estiércol Bovino </a:t>
            </a:r>
            <a:endParaRPr lang="es-ES" sz="2400">
              <a:solidFill>
                <a:schemeClr val="bg1"/>
              </a:solidFill>
            </a:endParaRPr>
          </a:p>
        </p:txBody>
      </p:sp>
      <p:graphicFrame>
        <p:nvGraphicFramePr>
          <p:cNvPr id="5" name="4 Diagrama"/>
          <p:cNvGraphicFramePr/>
          <p:nvPr>
            <p:extLst>
              <p:ext uri="{D42A27DB-BD31-4B8C-83A1-F6EECF244321}">
                <p14:modId xmlns:p14="http://schemas.microsoft.com/office/powerpoint/2010/main" val="2449809100"/>
              </p:ext>
            </p:extLst>
          </p:nvPr>
        </p:nvGraphicFramePr>
        <p:xfrm>
          <a:off x="179512" y="980728"/>
          <a:ext cx="856448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6660232" y="6654552"/>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www.google.com</a:t>
            </a:r>
            <a:endParaRPr lang="es-ES_tradnl" sz="900" dirty="0">
              <a:latin typeface="Verdana" pitchFamily="34" charset="0"/>
              <a:ea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Marcador de texto"/>
          <p:cNvSpPr txBox="1">
            <a:spLocks/>
          </p:cNvSpPr>
          <p:nvPr/>
        </p:nvSpPr>
        <p:spPr bwMode="auto">
          <a:xfrm>
            <a:off x="7235825" y="0"/>
            <a:ext cx="1728788" cy="628650"/>
          </a:xfrm>
          <a:prstGeom prst="rect">
            <a:avLst/>
          </a:prstGeom>
          <a:noFill/>
          <a:ln w="9525">
            <a:noFill/>
            <a:miter lim="800000"/>
            <a:headEnd/>
            <a:tailEnd/>
          </a:ln>
        </p:spPr>
        <p:txBody>
          <a:bodyPr/>
          <a:lstStyle/>
          <a:p>
            <a:pPr>
              <a:spcBef>
                <a:spcPct val="20000"/>
              </a:spcBef>
            </a:pPr>
            <a:r>
              <a:rPr lang="es-ES" sz="2400" b="1" dirty="0"/>
              <a:t>Biogás </a:t>
            </a:r>
            <a:endParaRPr lang="es-ES" sz="2400" dirty="0">
              <a:solidFill>
                <a:schemeClr val="bg1"/>
              </a:solidFill>
            </a:endParaRPr>
          </a:p>
        </p:txBody>
      </p:sp>
      <p:sp>
        <p:nvSpPr>
          <p:cNvPr id="5" name="1 Título"/>
          <p:cNvSpPr txBox="1">
            <a:spLocks/>
          </p:cNvSpPr>
          <p:nvPr/>
        </p:nvSpPr>
        <p:spPr>
          <a:xfrm>
            <a:off x="107950" y="15875"/>
            <a:ext cx="3236913"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13316" name="5 Rectángulo"/>
          <p:cNvSpPr>
            <a:spLocks noChangeArrowheads="1"/>
          </p:cNvSpPr>
          <p:nvPr/>
        </p:nvSpPr>
        <p:spPr bwMode="auto">
          <a:xfrm>
            <a:off x="107950" y="6237288"/>
            <a:ext cx="6408738" cy="646112"/>
          </a:xfrm>
          <a:prstGeom prst="rect">
            <a:avLst/>
          </a:prstGeom>
          <a:noFill/>
          <a:ln w="9525">
            <a:noFill/>
            <a:miter lim="800000"/>
            <a:headEnd/>
            <a:tailEnd/>
          </a:ln>
        </p:spPr>
        <p:txBody>
          <a:bodyPr>
            <a:spAutoFit/>
          </a:bodyPr>
          <a:lstStyle/>
          <a:p>
            <a:r>
              <a:rPr lang="es-EC"/>
              <a:t>Gas producto de la degradación anaeróbica de materia orgánica en una cámara hermética.</a:t>
            </a:r>
            <a:endParaRPr lang="es-ES"/>
          </a:p>
        </p:txBody>
      </p:sp>
      <p:graphicFrame>
        <p:nvGraphicFramePr>
          <p:cNvPr id="8" name="7 Diagrama"/>
          <p:cNvGraphicFramePr/>
          <p:nvPr>
            <p:extLst>
              <p:ext uri="{D42A27DB-BD31-4B8C-83A1-F6EECF244321}">
                <p14:modId xmlns:p14="http://schemas.microsoft.com/office/powerpoint/2010/main" val="2169561864"/>
              </p:ext>
            </p:extLst>
          </p:nvPr>
        </p:nvGraphicFramePr>
        <p:xfrm>
          <a:off x="395536" y="630362"/>
          <a:ext cx="8496944" cy="1574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a:spLocks noChangeArrowheads="1"/>
          </p:cNvSpPr>
          <p:nvPr/>
        </p:nvSpPr>
        <p:spPr bwMode="auto">
          <a:xfrm>
            <a:off x="323850" y="2700338"/>
            <a:ext cx="2376488" cy="368300"/>
          </a:xfrm>
          <a:prstGeom prst="rect">
            <a:avLst/>
          </a:prstGeom>
          <a:noFill/>
          <a:ln w="9525">
            <a:noFill/>
            <a:miter lim="800000"/>
            <a:headEnd/>
            <a:tailEnd/>
          </a:ln>
        </p:spPr>
        <p:txBody>
          <a:bodyPr>
            <a:spAutoFit/>
          </a:bodyPr>
          <a:lstStyle/>
          <a:p>
            <a:r>
              <a:rPr lang="es-ES"/>
              <a:t>CARACTERÍSTICAS</a:t>
            </a:r>
          </a:p>
        </p:txBody>
      </p:sp>
      <p:sp>
        <p:nvSpPr>
          <p:cNvPr id="10" name="9 CuadroTexto"/>
          <p:cNvSpPr txBox="1">
            <a:spLocks noChangeArrowheads="1"/>
          </p:cNvSpPr>
          <p:nvPr/>
        </p:nvSpPr>
        <p:spPr bwMode="auto">
          <a:xfrm>
            <a:off x="4413250" y="2687638"/>
            <a:ext cx="2160588" cy="369887"/>
          </a:xfrm>
          <a:prstGeom prst="rect">
            <a:avLst/>
          </a:prstGeom>
          <a:noFill/>
          <a:ln w="9525">
            <a:noFill/>
            <a:miter lim="800000"/>
            <a:headEnd/>
            <a:tailEnd/>
          </a:ln>
        </p:spPr>
        <p:txBody>
          <a:bodyPr>
            <a:spAutoFit/>
          </a:bodyPr>
          <a:lstStyle/>
          <a:p>
            <a:r>
              <a:rPr lang="es-ES"/>
              <a:t>CUANTIFICACIÓN</a:t>
            </a:r>
          </a:p>
        </p:txBody>
      </p:sp>
      <p:sp>
        <p:nvSpPr>
          <p:cNvPr id="11" name="10 CuadroTexto"/>
          <p:cNvSpPr txBox="1">
            <a:spLocks noChangeArrowheads="1"/>
          </p:cNvSpPr>
          <p:nvPr/>
        </p:nvSpPr>
        <p:spPr bwMode="auto">
          <a:xfrm>
            <a:off x="261938" y="2700338"/>
            <a:ext cx="2520950" cy="368300"/>
          </a:xfrm>
          <a:prstGeom prst="rect">
            <a:avLst/>
          </a:prstGeom>
          <a:noFill/>
          <a:ln w="9525">
            <a:noFill/>
            <a:miter lim="800000"/>
            <a:headEnd/>
            <a:tailEnd/>
          </a:ln>
        </p:spPr>
        <p:txBody>
          <a:bodyPr>
            <a:spAutoFit/>
          </a:bodyPr>
          <a:lstStyle/>
          <a:p>
            <a:r>
              <a:rPr lang="es-ES"/>
              <a:t>APLICACIONES</a:t>
            </a:r>
          </a:p>
        </p:txBody>
      </p:sp>
      <p:pic>
        <p:nvPicPr>
          <p:cNvPr id="12" name="11 Imagen"/>
          <p:cNvPicPr>
            <a:picLocks noChangeAspect="1" noChangeArrowheads="1"/>
          </p:cNvPicPr>
          <p:nvPr/>
        </p:nvPicPr>
        <p:blipFill>
          <a:blip r:embed="rId7" cstate="print"/>
          <a:srcRect l="24950" t="16812" r="21249" b="28116"/>
          <a:stretch>
            <a:fillRect/>
          </a:stretch>
        </p:blipFill>
        <p:spPr bwMode="auto">
          <a:xfrm>
            <a:off x="0" y="3101975"/>
            <a:ext cx="3024188" cy="2136775"/>
          </a:xfrm>
          <a:prstGeom prst="rect">
            <a:avLst/>
          </a:prstGeom>
          <a:noFill/>
          <a:ln w="9525">
            <a:noFill/>
            <a:miter lim="800000"/>
            <a:headEnd/>
            <a:tailEnd/>
          </a:ln>
        </p:spPr>
      </p:pic>
      <p:sp>
        <p:nvSpPr>
          <p:cNvPr id="13" name="12 CuadroTexto"/>
          <p:cNvSpPr txBox="1"/>
          <p:nvPr/>
        </p:nvSpPr>
        <p:spPr>
          <a:xfrm>
            <a:off x="107950" y="3284538"/>
            <a:ext cx="2447925" cy="1533525"/>
          </a:xfrm>
          <a:prstGeom prst="roundRect">
            <a:avLst/>
          </a:prstGeom>
          <a:ln>
            <a:solidFill>
              <a:srgbClr val="336600"/>
            </a:solidFill>
          </a:ln>
        </p:spPr>
        <p:style>
          <a:lnRef idx="2">
            <a:schemeClr val="accent2"/>
          </a:lnRef>
          <a:fillRef idx="1">
            <a:schemeClr val="lt1"/>
          </a:fillRef>
          <a:effectRef idx="0">
            <a:schemeClr val="accent2"/>
          </a:effectRef>
          <a:fontRef idx="minor">
            <a:schemeClr val="dk1"/>
          </a:fontRef>
        </p:style>
        <p:txBody>
          <a:bodyPr>
            <a:spAutoFit/>
          </a:bodyPr>
          <a:lstStyle/>
          <a:p>
            <a:pPr marL="285750" indent="-285750">
              <a:buFont typeface="Arial" pitchFamily="34" charset="0"/>
              <a:buChar char="•"/>
              <a:defRPr/>
            </a:pPr>
            <a:r>
              <a:rPr lang="es-ES" sz="1400" dirty="0"/>
              <a:t>Poco mas liviano que el </a:t>
            </a:r>
            <a:r>
              <a:rPr lang="es-ES" sz="1400" dirty="0" smtClean="0"/>
              <a:t>aire.</a:t>
            </a:r>
            <a:endParaRPr lang="es-ES" sz="1400" dirty="0"/>
          </a:p>
          <a:p>
            <a:pPr marL="285750" indent="-285750">
              <a:buFont typeface="Arial" pitchFamily="34" charset="0"/>
              <a:buChar char="•"/>
              <a:defRPr/>
            </a:pPr>
            <a:r>
              <a:rPr lang="es-ES" sz="1400" dirty="0"/>
              <a:t>Es una mezcla explosiva cuando el contenido de CH4 es &gt; 50</a:t>
            </a:r>
            <a:r>
              <a:rPr lang="es-ES" sz="1400" dirty="0" smtClean="0"/>
              <a:t>%.</a:t>
            </a:r>
            <a:endParaRPr lang="es-ES" sz="1400" dirty="0"/>
          </a:p>
        </p:txBody>
      </p:sp>
      <p:sp>
        <p:nvSpPr>
          <p:cNvPr id="14" name="13 CuadroTexto"/>
          <p:cNvSpPr txBox="1">
            <a:spLocks noChangeArrowheads="1"/>
          </p:cNvSpPr>
          <p:nvPr/>
        </p:nvSpPr>
        <p:spPr bwMode="auto">
          <a:xfrm>
            <a:off x="3348038" y="2687638"/>
            <a:ext cx="3455987" cy="369887"/>
          </a:xfrm>
          <a:prstGeom prst="rect">
            <a:avLst/>
          </a:prstGeom>
          <a:noFill/>
          <a:ln w="9525">
            <a:noFill/>
            <a:miter lim="800000"/>
            <a:headEnd/>
            <a:tailEnd/>
          </a:ln>
        </p:spPr>
        <p:txBody>
          <a:bodyPr>
            <a:spAutoFit/>
          </a:bodyPr>
          <a:lstStyle/>
          <a:p>
            <a:r>
              <a:rPr lang="es-ES"/>
              <a:t>REACCIONES BIOQUÍMICAS</a:t>
            </a:r>
          </a:p>
        </p:txBody>
      </p:sp>
      <p:sp>
        <p:nvSpPr>
          <p:cNvPr id="15" name="14 Rectángulo"/>
          <p:cNvSpPr>
            <a:spLocks noRot="1" noChangeAspect="1" noMove="1" noResize="1" noEditPoints="1" noAdjustHandles="1" noChangeArrowheads="1" noChangeShapeType="1" noTextEdit="1"/>
          </p:cNvSpPr>
          <p:nvPr/>
        </p:nvSpPr>
        <p:spPr>
          <a:xfrm>
            <a:off x="2627784" y="3293675"/>
            <a:ext cx="6390456" cy="369332"/>
          </a:xfrm>
          <a:prstGeom prst="rect">
            <a:avLst/>
          </a:prstGeom>
          <a:blipFill rotWithShape="1">
            <a:blip r:embed="rId8" cstate="print"/>
            <a:stretch>
              <a:fillRect b="-13115"/>
            </a:stretch>
          </a:blipFill>
          <a:ln>
            <a:noFill/>
          </a:ln>
        </p:spPr>
        <p:txBody>
          <a:bodyPr/>
          <a:lstStyle/>
          <a:p>
            <a:r>
              <a:rPr lang="es-ES">
                <a:noFill/>
              </a:rPr>
              <a:t> </a:t>
            </a:r>
          </a:p>
        </p:txBody>
      </p:sp>
      <p:sp>
        <p:nvSpPr>
          <p:cNvPr id="16" name="15 Abrir llave"/>
          <p:cNvSpPr/>
          <p:nvPr/>
        </p:nvSpPr>
        <p:spPr>
          <a:xfrm rot="16200000">
            <a:off x="3095625" y="3105151"/>
            <a:ext cx="504825" cy="12954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17" name="16 CuadroTexto"/>
          <p:cNvSpPr txBox="1">
            <a:spLocks noChangeArrowheads="1"/>
          </p:cNvSpPr>
          <p:nvPr/>
        </p:nvSpPr>
        <p:spPr bwMode="auto">
          <a:xfrm>
            <a:off x="2700338" y="4051300"/>
            <a:ext cx="1439862" cy="276225"/>
          </a:xfrm>
          <a:prstGeom prst="rect">
            <a:avLst/>
          </a:prstGeom>
          <a:noFill/>
          <a:ln w="9525">
            <a:noFill/>
            <a:miter lim="800000"/>
            <a:headEnd/>
            <a:tailEnd/>
          </a:ln>
        </p:spPr>
        <p:txBody>
          <a:bodyPr>
            <a:spAutoFit/>
          </a:bodyPr>
          <a:lstStyle/>
          <a:p>
            <a:r>
              <a:rPr lang="es-ES" sz="1200">
                <a:solidFill>
                  <a:srgbClr val="FF0000"/>
                </a:solidFill>
              </a:rPr>
              <a:t>Materia Orgánica</a:t>
            </a:r>
          </a:p>
        </p:txBody>
      </p:sp>
      <p:sp>
        <p:nvSpPr>
          <p:cNvPr id="18" name="17 Abrir llave"/>
          <p:cNvSpPr/>
          <p:nvPr/>
        </p:nvSpPr>
        <p:spPr>
          <a:xfrm rot="16200000">
            <a:off x="4304506" y="3407570"/>
            <a:ext cx="504825" cy="690562"/>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19" name="18 CuadroTexto"/>
          <p:cNvSpPr txBox="1">
            <a:spLocks noChangeArrowheads="1"/>
          </p:cNvSpPr>
          <p:nvPr/>
        </p:nvSpPr>
        <p:spPr bwMode="auto">
          <a:xfrm>
            <a:off x="4284663" y="4076700"/>
            <a:ext cx="698500" cy="277813"/>
          </a:xfrm>
          <a:prstGeom prst="rect">
            <a:avLst/>
          </a:prstGeom>
          <a:noFill/>
          <a:ln w="9525">
            <a:noFill/>
            <a:miter lim="800000"/>
            <a:headEnd/>
            <a:tailEnd/>
          </a:ln>
        </p:spPr>
        <p:txBody>
          <a:bodyPr>
            <a:spAutoFit/>
          </a:bodyPr>
          <a:lstStyle/>
          <a:p>
            <a:r>
              <a:rPr lang="es-ES" sz="1200" b="1">
                <a:solidFill>
                  <a:srgbClr val="0070C0"/>
                </a:solidFill>
              </a:rPr>
              <a:t>Agua</a:t>
            </a:r>
          </a:p>
        </p:txBody>
      </p:sp>
      <p:sp>
        <p:nvSpPr>
          <p:cNvPr id="20" name="19 Abrir llave"/>
          <p:cNvSpPr/>
          <p:nvPr/>
        </p:nvSpPr>
        <p:spPr>
          <a:xfrm rot="16200000">
            <a:off x="5219700" y="3429001"/>
            <a:ext cx="504825" cy="647700"/>
          </a:xfrm>
          <a:prstGeom prst="lef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21" name="20 CuadroTexto"/>
          <p:cNvSpPr txBox="1">
            <a:spLocks noChangeArrowheads="1"/>
          </p:cNvSpPr>
          <p:nvPr/>
        </p:nvSpPr>
        <p:spPr bwMode="auto">
          <a:xfrm>
            <a:off x="5076825" y="4090988"/>
            <a:ext cx="833438" cy="277812"/>
          </a:xfrm>
          <a:prstGeom prst="rect">
            <a:avLst/>
          </a:prstGeom>
          <a:noFill/>
          <a:ln w="9525">
            <a:noFill/>
            <a:miter lim="800000"/>
            <a:headEnd/>
            <a:tailEnd/>
          </a:ln>
        </p:spPr>
        <p:txBody>
          <a:bodyPr>
            <a:spAutoFit/>
          </a:bodyPr>
          <a:lstStyle/>
          <a:p>
            <a:r>
              <a:rPr lang="es-ES" sz="1200" b="1">
                <a:solidFill>
                  <a:srgbClr val="7030A0"/>
                </a:solidFill>
              </a:rPr>
              <a:t>Metano</a:t>
            </a:r>
          </a:p>
        </p:txBody>
      </p:sp>
      <p:sp>
        <p:nvSpPr>
          <p:cNvPr id="22" name="21 Abrir llave"/>
          <p:cNvSpPr/>
          <p:nvPr/>
        </p:nvSpPr>
        <p:spPr>
          <a:xfrm rot="16200000">
            <a:off x="6119788" y="3392812"/>
            <a:ext cx="504825" cy="720078"/>
          </a:xfrm>
          <a:prstGeom prst="leftBrace">
            <a:avLst/>
          </a:prstGeom>
          <a:ln>
            <a:solidFill>
              <a:srgbClr val="33996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23" name="22 CuadroTexto"/>
          <p:cNvSpPr txBox="1">
            <a:spLocks noChangeArrowheads="1"/>
          </p:cNvSpPr>
          <p:nvPr/>
        </p:nvSpPr>
        <p:spPr bwMode="auto">
          <a:xfrm>
            <a:off x="5724525" y="4076700"/>
            <a:ext cx="987425" cy="277813"/>
          </a:xfrm>
          <a:prstGeom prst="rect">
            <a:avLst/>
          </a:prstGeom>
          <a:noFill/>
          <a:ln w="9525">
            <a:noFill/>
            <a:miter lim="800000"/>
            <a:headEnd/>
            <a:tailEnd/>
          </a:ln>
        </p:spPr>
        <p:txBody>
          <a:bodyPr>
            <a:spAutoFit/>
          </a:bodyPr>
          <a:lstStyle/>
          <a:p>
            <a:r>
              <a:rPr lang="es-ES" sz="1200" b="1">
                <a:solidFill>
                  <a:srgbClr val="468660"/>
                </a:solidFill>
              </a:rPr>
              <a:t>Amoniaco</a:t>
            </a:r>
          </a:p>
        </p:txBody>
      </p:sp>
      <p:sp>
        <p:nvSpPr>
          <p:cNvPr id="24" name="23 Abrir llave"/>
          <p:cNvSpPr/>
          <p:nvPr/>
        </p:nvSpPr>
        <p:spPr>
          <a:xfrm rot="16200000">
            <a:off x="6990556" y="3458370"/>
            <a:ext cx="504825" cy="588962"/>
          </a:xfrm>
          <a:prstGeom prst="lef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25" name="24 Abrir llave"/>
          <p:cNvSpPr/>
          <p:nvPr/>
        </p:nvSpPr>
        <p:spPr>
          <a:xfrm rot="16200000">
            <a:off x="8100355" y="3212442"/>
            <a:ext cx="504825" cy="1080815"/>
          </a:xfrm>
          <a:prstGeom prst="leftBrace">
            <a:avLst>
              <a:gd name="adj1" fmla="val 29504"/>
              <a:gd name="adj2" fmla="val 50000"/>
            </a:avLst>
          </a:prstGeom>
          <a:ln>
            <a:solidFill>
              <a:schemeClr val="accent5">
                <a:lumMod val="1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26" name="25 CuadroTexto"/>
          <p:cNvSpPr txBox="1">
            <a:spLocks noChangeArrowheads="1"/>
          </p:cNvSpPr>
          <p:nvPr/>
        </p:nvSpPr>
        <p:spPr bwMode="auto">
          <a:xfrm>
            <a:off x="6588125" y="4089400"/>
            <a:ext cx="1368425" cy="277813"/>
          </a:xfrm>
          <a:prstGeom prst="rect">
            <a:avLst/>
          </a:prstGeom>
          <a:noFill/>
          <a:ln w="9525">
            <a:noFill/>
            <a:miter lim="800000"/>
            <a:headEnd/>
            <a:tailEnd/>
          </a:ln>
        </p:spPr>
        <p:txBody>
          <a:bodyPr>
            <a:spAutoFit/>
          </a:bodyPr>
          <a:lstStyle/>
          <a:p>
            <a:r>
              <a:rPr lang="es-ES" sz="1200" b="1">
                <a:solidFill>
                  <a:srgbClr val="FFC000"/>
                </a:solidFill>
              </a:rPr>
              <a:t>A. Sulfhídrico</a:t>
            </a:r>
          </a:p>
        </p:txBody>
      </p:sp>
      <p:sp>
        <p:nvSpPr>
          <p:cNvPr id="27" name="26 CuadroTexto"/>
          <p:cNvSpPr txBox="1"/>
          <p:nvPr/>
        </p:nvSpPr>
        <p:spPr>
          <a:xfrm>
            <a:off x="7926388" y="4089400"/>
            <a:ext cx="1182687" cy="461963"/>
          </a:xfrm>
          <a:prstGeom prst="rect">
            <a:avLst/>
          </a:prstGeom>
          <a:noFill/>
        </p:spPr>
        <p:txBody>
          <a:bodyPr>
            <a:spAutoFit/>
          </a:bodyPr>
          <a:lstStyle/>
          <a:p>
            <a:pPr>
              <a:defRPr/>
            </a:pPr>
            <a:r>
              <a:rPr lang="es-ES" sz="1200" b="1" dirty="0">
                <a:solidFill>
                  <a:schemeClr val="accent4">
                    <a:lumMod val="65000"/>
                    <a:lumOff val="35000"/>
                  </a:schemeClr>
                </a:solidFill>
                <a:cs typeface="+mn-cs"/>
              </a:rPr>
              <a:t>Dióxido de Carbono</a:t>
            </a:r>
          </a:p>
        </p:txBody>
      </p:sp>
      <p:sp>
        <p:nvSpPr>
          <p:cNvPr id="28" name="27 CuadroTexto"/>
          <p:cNvSpPr txBox="1"/>
          <p:nvPr/>
        </p:nvSpPr>
        <p:spPr>
          <a:xfrm>
            <a:off x="3455329" y="3140968"/>
            <a:ext cx="4897438" cy="2758202"/>
          </a:xfrm>
          <a:prstGeom prst="roundRect">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marL="171450" indent="-171450">
              <a:buFont typeface="Arial" pitchFamily="34" charset="0"/>
              <a:buChar char="•"/>
              <a:defRPr/>
            </a:pPr>
            <a:r>
              <a:rPr lang="es-EC" sz="1400" i="1" dirty="0"/>
              <a:t>Método </a:t>
            </a:r>
            <a:r>
              <a:rPr lang="es-EC" sz="1400" i="1" dirty="0" smtClean="0"/>
              <a:t>estequiométrico</a:t>
            </a:r>
            <a:endParaRPr lang="es-EC" sz="1400" i="1" dirty="0"/>
          </a:p>
          <a:p>
            <a:pPr>
              <a:defRPr/>
            </a:pPr>
            <a:r>
              <a:rPr lang="es-EC" sz="1400" i="1" dirty="0"/>
              <a:t>  a partir de la relación ácido acético : ácido </a:t>
            </a:r>
            <a:r>
              <a:rPr lang="es-EC" sz="1400" i="1" dirty="0" smtClean="0"/>
              <a:t>propiónico.</a:t>
            </a:r>
            <a:endParaRPr lang="es-EC" sz="1400" i="1" dirty="0"/>
          </a:p>
          <a:p>
            <a:pPr>
              <a:defRPr/>
            </a:pPr>
            <a:endParaRPr lang="es-EC" sz="1400" i="1" dirty="0"/>
          </a:p>
          <a:p>
            <a:pPr marL="171450" indent="-171450">
              <a:buFont typeface="Arial" pitchFamily="34" charset="0"/>
              <a:buChar char="•"/>
              <a:defRPr/>
            </a:pPr>
            <a:r>
              <a:rPr lang="es-EC" sz="1400" i="1" dirty="0"/>
              <a:t>Método estequiométrico a partir de la producción de </a:t>
            </a:r>
            <a:r>
              <a:rPr lang="es-EC" sz="1400" i="1" dirty="0" smtClean="0"/>
              <a:t>ácidos grasos volátiles (</a:t>
            </a:r>
            <a:r>
              <a:rPr lang="es-EC" sz="1400" i="1" dirty="0" err="1" smtClean="0"/>
              <a:t>AGV</a:t>
            </a:r>
            <a:r>
              <a:rPr lang="es-EC" sz="1400" i="1" dirty="0" smtClean="0"/>
              <a:t>).</a:t>
            </a:r>
          </a:p>
          <a:p>
            <a:pPr marL="171450" indent="-171450">
              <a:buFont typeface="Arial" pitchFamily="34" charset="0"/>
              <a:buChar char="•"/>
              <a:defRPr/>
            </a:pPr>
            <a:endParaRPr lang="es-EC" sz="1400" i="1" dirty="0" smtClean="0"/>
          </a:p>
          <a:p>
            <a:pPr marL="171450" indent="-171450">
              <a:buFont typeface="Arial" pitchFamily="34" charset="0"/>
              <a:buChar char="•"/>
              <a:defRPr/>
            </a:pPr>
            <a:r>
              <a:rPr lang="es-EC" sz="1400" i="1" dirty="0" smtClean="0"/>
              <a:t>Método de sólidos totales.</a:t>
            </a:r>
            <a:endParaRPr lang="es-EC" sz="1400" i="1" dirty="0"/>
          </a:p>
          <a:p>
            <a:pPr marL="171450" indent="-171450">
              <a:buFont typeface="Arial" pitchFamily="34" charset="0"/>
              <a:buChar char="•"/>
              <a:defRPr/>
            </a:pPr>
            <a:endParaRPr lang="es-EC" sz="1400" i="1" dirty="0"/>
          </a:p>
          <a:p>
            <a:pPr marL="171450" indent="-171450">
              <a:buFont typeface="Arial" pitchFamily="34" charset="0"/>
              <a:buChar char="•"/>
              <a:defRPr/>
            </a:pPr>
            <a:r>
              <a:rPr lang="es-EC" sz="1400" i="1" dirty="0"/>
              <a:t>Cromatografía de </a:t>
            </a:r>
            <a:r>
              <a:rPr lang="es-EC" sz="1400" i="1" dirty="0" smtClean="0"/>
              <a:t>gases.</a:t>
            </a:r>
            <a:endParaRPr lang="es-EC" sz="1400" i="1" dirty="0"/>
          </a:p>
          <a:p>
            <a:pPr marL="171450" indent="-171450">
              <a:buFont typeface="Arial" pitchFamily="34" charset="0"/>
              <a:buChar char="•"/>
              <a:defRPr/>
            </a:pPr>
            <a:endParaRPr lang="es-EC" sz="1400" i="1" dirty="0"/>
          </a:p>
          <a:p>
            <a:pPr marL="171450" indent="-171450">
              <a:buFont typeface="Arial" pitchFamily="34" charset="0"/>
              <a:buChar char="•"/>
              <a:defRPr/>
            </a:pPr>
            <a:r>
              <a:rPr lang="es-EC" sz="1600" b="1" i="1" dirty="0"/>
              <a:t>Medición in </a:t>
            </a:r>
            <a:r>
              <a:rPr lang="es-EC" sz="1600" b="1" i="1" dirty="0" smtClean="0"/>
              <a:t>situ. </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3"/>
                                        </p:tgtEl>
                                      </p:cBhvr>
                                    </p:animEffect>
                                    <p:set>
                                      <p:cBhvr>
                                        <p:cTn id="106" dur="1" fill="hold">
                                          <p:stCondLst>
                                            <p:cond delay="499"/>
                                          </p:stCondLst>
                                        </p:cTn>
                                        <p:tgtEl>
                                          <p:spTgt spid="2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7"/>
                                        </p:tgtEl>
                                      </p:cBhvr>
                                    </p:animEffect>
                                    <p:set>
                                      <p:cBhvr>
                                        <p:cTn id="118" dur="1" fill="hold">
                                          <p:stCondLst>
                                            <p:cond delay="499"/>
                                          </p:stCondLst>
                                        </p:cTn>
                                        <p:tgtEl>
                                          <p:spTgt spid="27"/>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11"/>
                                        </p:tgtEl>
                                        <p:attrNameLst>
                                          <p:attrName>style.visibility</p:attrName>
                                        </p:attrNameLst>
                                      </p:cBhvr>
                                      <p:to>
                                        <p:strVal val="visible"/>
                                      </p:to>
                                    </p:set>
                                    <p:animEffect transition="in" filter="fade">
                                      <p:cBhvr>
                                        <p:cTn id="129" dur="1000"/>
                                        <p:tgtEl>
                                          <p:spTgt spid="11"/>
                                        </p:tgtEl>
                                      </p:cBhvr>
                                    </p:animEffect>
                                    <p:anim calcmode="lin" valueType="num">
                                      <p:cBhvr>
                                        <p:cTn id="130" dur="1000" fill="hold"/>
                                        <p:tgtEl>
                                          <p:spTgt spid="11"/>
                                        </p:tgtEl>
                                        <p:attrNameLst>
                                          <p:attrName>ppt_x</p:attrName>
                                        </p:attrNameLst>
                                      </p:cBhvr>
                                      <p:tavLst>
                                        <p:tav tm="0">
                                          <p:val>
                                            <p:strVal val="#ppt_x"/>
                                          </p:val>
                                        </p:tav>
                                        <p:tav tm="100000">
                                          <p:val>
                                            <p:strVal val="#ppt_x"/>
                                          </p:val>
                                        </p:tav>
                                      </p:tavLst>
                                    </p:anim>
                                    <p:anim calcmode="lin" valueType="num">
                                      <p:cBhvr>
                                        <p:cTn id="131" dur="1000" fill="hold"/>
                                        <p:tgtEl>
                                          <p:spTgt spid="11"/>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fade">
                                      <p:cBhvr>
                                        <p:cTn id="134" dur="1000"/>
                                        <p:tgtEl>
                                          <p:spTgt spid="12"/>
                                        </p:tgtEl>
                                      </p:cBhvr>
                                    </p:animEffect>
                                    <p:anim calcmode="lin" valueType="num">
                                      <p:cBhvr>
                                        <p:cTn id="135" dur="1000" fill="hold"/>
                                        <p:tgtEl>
                                          <p:spTgt spid="12"/>
                                        </p:tgtEl>
                                        <p:attrNameLst>
                                          <p:attrName>ppt_x</p:attrName>
                                        </p:attrNameLst>
                                      </p:cBhvr>
                                      <p:tavLst>
                                        <p:tav tm="0">
                                          <p:val>
                                            <p:strVal val="#ppt_x"/>
                                          </p:val>
                                        </p:tav>
                                        <p:tav tm="100000">
                                          <p:val>
                                            <p:strVal val="#ppt_x"/>
                                          </p:val>
                                        </p:tav>
                                      </p:tavLst>
                                    </p:anim>
                                    <p:anim calcmode="lin" valueType="num">
                                      <p:cBhvr>
                                        <p:cTn id="1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fade">
                                      <p:cBhvr>
                                        <p:cTn id="141" dur="1000"/>
                                        <p:tgtEl>
                                          <p:spTgt spid="10"/>
                                        </p:tgtEl>
                                      </p:cBhvr>
                                    </p:animEffect>
                                    <p:anim calcmode="lin" valueType="num">
                                      <p:cBhvr>
                                        <p:cTn id="142" dur="1000" fill="hold"/>
                                        <p:tgtEl>
                                          <p:spTgt spid="10"/>
                                        </p:tgtEl>
                                        <p:attrNameLst>
                                          <p:attrName>ppt_x</p:attrName>
                                        </p:attrNameLst>
                                      </p:cBhvr>
                                      <p:tavLst>
                                        <p:tav tm="0">
                                          <p:val>
                                            <p:strVal val="#ppt_x"/>
                                          </p:val>
                                        </p:tav>
                                        <p:tav tm="100000">
                                          <p:val>
                                            <p:strVal val="#ppt_x"/>
                                          </p:val>
                                        </p:tav>
                                      </p:tavLst>
                                    </p:anim>
                                    <p:anim calcmode="lin" valueType="num">
                                      <p:cBhvr>
                                        <p:cTn id="143" dur="1000" fill="hold"/>
                                        <p:tgtEl>
                                          <p:spTgt spid="10"/>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fade">
                                      <p:cBhvr>
                                        <p:cTn id="146" dur="1000"/>
                                        <p:tgtEl>
                                          <p:spTgt spid="28"/>
                                        </p:tgtEl>
                                      </p:cBhvr>
                                    </p:animEffect>
                                    <p:anim calcmode="lin" valueType="num">
                                      <p:cBhvr>
                                        <p:cTn id="147" dur="1000" fill="hold"/>
                                        <p:tgtEl>
                                          <p:spTgt spid="28"/>
                                        </p:tgtEl>
                                        <p:attrNameLst>
                                          <p:attrName>ppt_x</p:attrName>
                                        </p:attrNameLst>
                                      </p:cBhvr>
                                      <p:tavLst>
                                        <p:tav tm="0">
                                          <p:val>
                                            <p:strVal val="#ppt_x"/>
                                          </p:val>
                                        </p:tav>
                                        <p:tav tm="100000">
                                          <p:val>
                                            <p:strVal val="#ppt_x"/>
                                          </p:val>
                                        </p:tav>
                                      </p:tavLst>
                                    </p:anim>
                                    <p:anim calcmode="lin" valueType="num">
                                      <p:cBhvr>
                                        <p:cTn id="1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P spid="16" grpId="0" animBg="1"/>
      <p:bldP spid="16" grpId="1" animBg="1"/>
      <p:bldP spid="17" grpId="0"/>
      <p:bldP spid="17" grpId="1"/>
      <p:bldP spid="18" grpId="0" animBg="1"/>
      <p:bldP spid="18" grpId="1" animBg="1"/>
      <p:bldP spid="19" grpId="0"/>
      <p:bldP spid="19" grpId="1"/>
      <p:bldP spid="20" grpId="0" animBg="1"/>
      <p:bldP spid="20" grpId="1" animBg="1"/>
      <p:bldP spid="21" grpId="0"/>
      <p:bldP spid="21" grpId="1"/>
      <p:bldP spid="22" grpId="0" animBg="1"/>
      <p:bldP spid="22" grpId="1" animBg="1"/>
      <p:bldP spid="23" grpId="0"/>
      <p:bldP spid="23" grpId="1"/>
      <p:bldP spid="24" grpId="0" animBg="1"/>
      <p:bldP spid="24" grpId="1" animBg="1"/>
      <p:bldP spid="25" grpId="0" animBg="1"/>
      <p:bldP spid="25" grpId="1" animBg="1"/>
      <p:bldP spid="26" grpId="0"/>
      <p:bldP spid="26" grpId="1"/>
      <p:bldP spid="27" grpId="0"/>
      <p:bldP spid="27" grpId="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80528" y="78333"/>
            <a:ext cx="3236913"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5" name="2 Marcador de texto"/>
          <p:cNvSpPr txBox="1">
            <a:spLocks/>
          </p:cNvSpPr>
          <p:nvPr/>
        </p:nvSpPr>
        <p:spPr bwMode="auto">
          <a:xfrm>
            <a:off x="5004494" y="116632"/>
            <a:ext cx="4464050" cy="628650"/>
          </a:xfrm>
          <a:prstGeom prst="rect">
            <a:avLst/>
          </a:prstGeom>
          <a:noFill/>
          <a:ln w="9525">
            <a:noFill/>
            <a:miter lim="800000"/>
            <a:headEnd/>
            <a:tailEnd/>
          </a:ln>
        </p:spPr>
        <p:txBody>
          <a:bodyPr/>
          <a:lstStyle/>
          <a:p>
            <a:pPr>
              <a:spcBef>
                <a:spcPct val="20000"/>
              </a:spcBef>
            </a:pPr>
            <a:r>
              <a:rPr lang="es-ES" sz="2400" b="1" dirty="0"/>
              <a:t> Procesos de Biodigestión</a:t>
            </a:r>
            <a:endParaRPr lang="es-ES" sz="2400" dirty="0">
              <a:solidFill>
                <a:schemeClr val="bg1"/>
              </a:solidFill>
            </a:endParaRPr>
          </a:p>
        </p:txBody>
      </p:sp>
      <p:sp>
        <p:nvSpPr>
          <p:cNvPr id="6" name="5 CuadroTexto"/>
          <p:cNvSpPr txBox="1"/>
          <p:nvPr/>
        </p:nvSpPr>
        <p:spPr>
          <a:xfrm>
            <a:off x="251520" y="1763524"/>
            <a:ext cx="2160240" cy="369332"/>
          </a:xfrm>
          <a:prstGeom prst="rect">
            <a:avLst/>
          </a:prstGeom>
          <a:noFill/>
        </p:spPr>
        <p:txBody>
          <a:bodyPr wrap="square" rtlCol="0">
            <a:spAutoFit/>
          </a:bodyPr>
          <a:lstStyle/>
          <a:p>
            <a:r>
              <a:rPr lang="es-EC" dirty="0" smtClean="0">
                <a:solidFill>
                  <a:srgbClr val="FF0000"/>
                </a:solidFill>
              </a:rPr>
              <a:t>Digestión Aerobia</a:t>
            </a:r>
            <a:endParaRPr lang="es-EC" dirty="0">
              <a:solidFill>
                <a:srgbClr val="FF0000"/>
              </a:solidFill>
            </a:endParaRPr>
          </a:p>
        </p:txBody>
      </p:sp>
      <p:sp>
        <p:nvSpPr>
          <p:cNvPr id="7" name="6 Abrir llave"/>
          <p:cNvSpPr/>
          <p:nvPr/>
        </p:nvSpPr>
        <p:spPr>
          <a:xfrm>
            <a:off x="2123728" y="1052736"/>
            <a:ext cx="504056" cy="1800200"/>
          </a:xfrm>
          <a:prstGeom prst="leftBrace">
            <a:avLst/>
          </a:prstGeom>
          <a:ln>
            <a:solidFill>
              <a:srgbClr val="4686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8" name="7 Rectángulo"/>
              <p:cNvSpPr/>
              <p:nvPr/>
            </p:nvSpPr>
            <p:spPr>
              <a:xfrm>
                <a:off x="2555776" y="1196752"/>
                <a:ext cx="6228184" cy="1692771"/>
              </a:xfrm>
              <a:prstGeom prst="rect">
                <a:avLst/>
              </a:prstGeom>
            </p:spPr>
            <p:txBody>
              <a:bodyPr wrap="square">
                <a:spAutoFit/>
              </a:bodyPr>
              <a:lstStyle/>
              <a:p>
                <a:r>
                  <a:rPr lang="es-ES" dirty="0" smtClean="0"/>
                  <a:t>Grupos de microorganismos, </a:t>
                </a:r>
                <a:r>
                  <a:rPr lang="es-ES" dirty="0" smtClean="0">
                    <a:effectLst>
                      <a:outerShdw blurRad="38100" dist="38100" dir="2700000" algn="tl">
                        <a:srgbClr val="000000">
                          <a:alpha val="43137"/>
                        </a:srgbClr>
                      </a:outerShdw>
                    </a:effectLst>
                  </a:rPr>
                  <a:t>BACTERIAS</a:t>
                </a:r>
                <a:r>
                  <a:rPr lang="es-ES" dirty="0" smtClean="0"/>
                  <a:t> y </a:t>
                </a:r>
                <a:r>
                  <a:rPr lang="es-ES" dirty="0" smtClean="0">
                    <a:effectLst>
                      <a:outerShdw blurRad="38100" dist="38100" dir="2700000" algn="tl">
                        <a:srgbClr val="000000">
                          <a:alpha val="43137"/>
                        </a:srgbClr>
                      </a:outerShdw>
                    </a:effectLst>
                  </a:rPr>
                  <a:t>PROTOZOOS</a:t>
                </a:r>
              </a:p>
              <a:p>
                <a:endParaRPr lang="es-ES" dirty="0" smtClean="0"/>
              </a:p>
              <a:p>
                <a:r>
                  <a:rPr lang="es-ES" dirty="0" smtClean="0">
                    <a:effectLst>
                      <a:outerShdw blurRad="38100" dist="38100" dir="2700000" algn="tl">
                        <a:srgbClr val="000000">
                          <a:alpha val="43137"/>
                        </a:srgbClr>
                      </a:outerShdw>
                    </a:effectLst>
                  </a:rPr>
                  <a:t>PRECISAN DE OXÍGENO </a:t>
                </a:r>
                <a:r>
                  <a:rPr lang="es-ES" dirty="0" smtClean="0"/>
                  <a:t>atmosférico o disuelto en el agua</a:t>
                </a:r>
              </a:p>
              <a:p>
                <a:endParaRPr lang="es-ES" dirty="0" smtClean="0"/>
              </a:p>
              <a:p>
                <a:pPr/>
                <a14:m>
                  <m:oMathPara xmlns:m="http://schemas.openxmlformats.org/officeDocument/2006/math">
                    <m:oMathParaPr>
                      <m:jc m:val="centerGroup"/>
                    </m:oMathParaPr>
                    <m:oMath xmlns:m="http://schemas.openxmlformats.org/officeDocument/2006/math">
                      <m:r>
                        <m:rPr>
                          <m:sty m:val="p"/>
                        </m:rPr>
                        <a:rPr lang="es-EC" sz="1400">
                          <a:latin typeface="Cambria Math"/>
                        </a:rPr>
                        <m:t>MO</m:t>
                      </m:r>
                      <m:r>
                        <a:rPr lang="es-EC" sz="1400">
                          <a:latin typeface="Cambria Math"/>
                        </a:rPr>
                        <m:t>+</m:t>
                      </m:r>
                      <m:sSub>
                        <m:sSubPr>
                          <m:ctrlPr>
                            <a:rPr lang="es-ES" sz="1400" i="1">
                              <a:latin typeface="Cambria Math"/>
                            </a:rPr>
                          </m:ctrlPr>
                        </m:sSubPr>
                        <m:e>
                          <m:r>
                            <m:rPr>
                              <m:sty m:val="p"/>
                            </m:rPr>
                            <a:rPr lang="es-EC" sz="1400">
                              <a:latin typeface="Cambria Math"/>
                            </a:rPr>
                            <m:t>O</m:t>
                          </m:r>
                        </m:e>
                        <m:sub>
                          <m:r>
                            <a:rPr lang="es-EC" sz="1400">
                              <a:latin typeface="Cambria Math"/>
                            </a:rPr>
                            <m:t>2</m:t>
                          </m:r>
                        </m:sub>
                      </m:sSub>
                      <m:r>
                        <a:rPr lang="es-EC" sz="1400">
                          <a:latin typeface="Cambria Math"/>
                        </a:rPr>
                        <m:t>+</m:t>
                      </m:r>
                      <m:r>
                        <m:rPr>
                          <m:sty m:val="p"/>
                        </m:rPr>
                        <a:rPr lang="es-EC" sz="1400">
                          <a:latin typeface="Cambria Math"/>
                        </a:rPr>
                        <m:t>bacterias</m:t>
                      </m:r>
                      <m:r>
                        <a:rPr lang="es-EC" sz="1400">
                          <a:latin typeface="Cambria Math"/>
                        </a:rPr>
                        <m:t>+</m:t>
                      </m:r>
                      <m:r>
                        <m:rPr>
                          <m:sty m:val="p"/>
                        </m:rPr>
                        <a:rPr lang="es-EC" sz="1400">
                          <a:latin typeface="Cambria Math"/>
                        </a:rPr>
                        <m:t>nutriente</m:t>
                      </m:r>
                      <m:r>
                        <a:rPr lang="es-ES" sz="1400" b="0" i="1" smtClean="0">
                          <a:latin typeface="Cambria Math"/>
                        </a:rPr>
                        <m:t>→</m:t>
                      </m:r>
                      <m:sSub>
                        <m:sSubPr>
                          <m:ctrlPr>
                            <a:rPr lang="es-ES" sz="1400" i="1">
                              <a:latin typeface="Cambria Math"/>
                            </a:rPr>
                          </m:ctrlPr>
                        </m:sSubPr>
                        <m:e>
                          <m:r>
                            <m:rPr>
                              <m:sty m:val="p"/>
                            </m:rPr>
                            <a:rPr lang="es-EC" sz="1400">
                              <a:latin typeface="Cambria Math"/>
                            </a:rPr>
                            <m:t>CO</m:t>
                          </m:r>
                        </m:e>
                        <m:sub>
                          <m:r>
                            <a:rPr lang="es-EC" sz="1400">
                              <a:latin typeface="Cambria Math"/>
                            </a:rPr>
                            <m:t>2</m:t>
                          </m:r>
                        </m:sub>
                      </m:sSub>
                      <m:r>
                        <a:rPr lang="es-EC" sz="1400">
                          <a:latin typeface="Cambria Math"/>
                        </a:rPr>
                        <m:t>+</m:t>
                      </m:r>
                      <m:sSub>
                        <m:sSubPr>
                          <m:ctrlPr>
                            <a:rPr lang="es-ES" sz="1400" i="1">
                              <a:latin typeface="Cambria Math"/>
                            </a:rPr>
                          </m:ctrlPr>
                        </m:sSubPr>
                        <m:e>
                          <m:r>
                            <m:rPr>
                              <m:sty m:val="p"/>
                            </m:rPr>
                            <a:rPr lang="es-EC" sz="1400">
                              <a:latin typeface="Cambria Math"/>
                            </a:rPr>
                            <m:t>H</m:t>
                          </m:r>
                        </m:e>
                        <m:sub>
                          <m:r>
                            <a:rPr lang="es-EC" sz="1400">
                              <a:latin typeface="Cambria Math"/>
                            </a:rPr>
                            <m:t>2</m:t>
                          </m:r>
                        </m:sub>
                      </m:sSub>
                      <m:r>
                        <m:rPr>
                          <m:sty m:val="p"/>
                        </m:rPr>
                        <a:rPr lang="es-EC" sz="1400">
                          <a:latin typeface="Cambria Math"/>
                        </a:rPr>
                        <m:t>O</m:t>
                      </m:r>
                      <m:r>
                        <a:rPr lang="es-EC" sz="1400">
                          <a:latin typeface="Cambria Math"/>
                        </a:rPr>
                        <m:t>+</m:t>
                      </m:r>
                      <m:r>
                        <m:rPr>
                          <m:sty m:val="p"/>
                        </m:rPr>
                        <a:rPr lang="es-EC" sz="1400">
                          <a:latin typeface="Cambria Math"/>
                        </a:rPr>
                        <m:t>MO</m:t>
                      </m:r>
                      <m:r>
                        <a:rPr lang="es-EC" sz="1400">
                          <a:latin typeface="Cambria Math"/>
                        </a:rPr>
                        <m:t>+</m:t>
                      </m:r>
                      <m:r>
                        <m:rPr>
                          <m:sty m:val="p"/>
                        </m:rPr>
                        <a:rPr lang="es-EC" sz="1400">
                          <a:latin typeface="Cambria Math"/>
                        </a:rPr>
                        <m:t>bacterias</m:t>
                      </m:r>
                      <m:r>
                        <a:rPr lang="es-EC" sz="1400">
                          <a:latin typeface="Cambria Math"/>
                        </a:rPr>
                        <m:t>+</m:t>
                      </m:r>
                      <m:sSubSup>
                        <m:sSubSupPr>
                          <m:ctrlPr>
                            <a:rPr lang="es-ES" sz="1400" i="1">
                              <a:latin typeface="Cambria Math"/>
                            </a:rPr>
                          </m:ctrlPr>
                        </m:sSubSupPr>
                        <m:e>
                          <m:r>
                            <m:rPr>
                              <m:sty m:val="p"/>
                            </m:rPr>
                            <a:rPr lang="es-EC" sz="1400">
                              <a:latin typeface="Cambria Math"/>
                            </a:rPr>
                            <m:t>NH</m:t>
                          </m:r>
                        </m:e>
                        <m:sub>
                          <m:r>
                            <a:rPr lang="es-EC" sz="1400">
                              <a:latin typeface="Cambria Math"/>
                            </a:rPr>
                            <m:t>4</m:t>
                          </m:r>
                        </m:sub>
                        <m:sup>
                          <m:r>
                            <a:rPr lang="es-EC" sz="1400">
                              <a:latin typeface="Cambria Math"/>
                            </a:rPr>
                            <m:t>+</m:t>
                          </m:r>
                        </m:sup>
                      </m:sSubSup>
                      <m:r>
                        <a:rPr lang="es-EC" sz="1400">
                          <a:latin typeface="Cambria Math"/>
                        </a:rPr>
                        <m:t>+</m:t>
                      </m:r>
                      <m:sSub>
                        <m:sSubPr>
                          <m:ctrlPr>
                            <a:rPr lang="es-ES" sz="1400" i="1">
                              <a:latin typeface="Cambria Math"/>
                            </a:rPr>
                          </m:ctrlPr>
                        </m:sSubPr>
                        <m:e>
                          <m:r>
                            <m:rPr>
                              <m:sty m:val="p"/>
                            </m:rPr>
                            <a:rPr lang="es-EC" sz="1400">
                              <a:latin typeface="Cambria Math"/>
                            </a:rPr>
                            <m:t>P</m:t>
                          </m:r>
                        </m:e>
                        <m:sub>
                          <m:r>
                            <a:rPr lang="es-EC" sz="1400">
                              <a:latin typeface="Cambria Math"/>
                            </a:rPr>
                            <m:t>4</m:t>
                          </m:r>
                        </m:sub>
                      </m:sSub>
                    </m:oMath>
                  </m:oMathPara>
                </a14:m>
                <a:endParaRPr lang="es-EC" sz="1400" dirty="0"/>
              </a:p>
            </p:txBody>
          </p:sp>
        </mc:Choice>
        <mc:Fallback xmlns="">
          <p:sp>
            <p:nvSpPr>
              <p:cNvPr id="8" name="7 Rectángulo"/>
              <p:cNvSpPr>
                <a:spLocks noRot="1" noChangeAspect="1" noMove="1" noResize="1" noEditPoints="1" noAdjustHandles="1" noChangeArrowheads="1" noChangeShapeType="1" noTextEdit="1"/>
              </p:cNvSpPr>
              <p:nvPr/>
            </p:nvSpPr>
            <p:spPr>
              <a:xfrm>
                <a:off x="2555776" y="1196752"/>
                <a:ext cx="6228184" cy="1692771"/>
              </a:xfrm>
              <a:prstGeom prst="rect">
                <a:avLst/>
              </a:prstGeom>
              <a:blipFill rotWithShape="1">
                <a:blip r:embed="rId2" cstate="print"/>
                <a:stretch>
                  <a:fillRect l="-881" t="-1799" r="-685"/>
                </a:stretch>
              </a:blipFill>
            </p:spPr>
            <p:txBody>
              <a:bodyPr/>
              <a:lstStyle/>
              <a:p>
                <a:r>
                  <a:rPr lang="es-ES">
                    <a:noFill/>
                  </a:rPr>
                  <a:t> </a:t>
                </a:r>
              </a:p>
            </p:txBody>
          </p:sp>
        </mc:Fallback>
      </mc:AlternateContent>
      <p:sp>
        <p:nvSpPr>
          <p:cNvPr id="9" name="8 CuadroTexto"/>
          <p:cNvSpPr txBox="1"/>
          <p:nvPr/>
        </p:nvSpPr>
        <p:spPr>
          <a:xfrm>
            <a:off x="107504" y="4005064"/>
            <a:ext cx="2448272" cy="369332"/>
          </a:xfrm>
          <a:prstGeom prst="rect">
            <a:avLst/>
          </a:prstGeom>
          <a:noFill/>
        </p:spPr>
        <p:txBody>
          <a:bodyPr wrap="square" rtlCol="0">
            <a:spAutoFit/>
          </a:bodyPr>
          <a:lstStyle/>
          <a:p>
            <a:r>
              <a:rPr lang="es-EC" dirty="0" smtClean="0">
                <a:solidFill>
                  <a:srgbClr val="FF0000"/>
                </a:solidFill>
              </a:rPr>
              <a:t>Digestión Anaerobia</a:t>
            </a:r>
            <a:endParaRPr lang="es-EC" dirty="0">
              <a:solidFill>
                <a:srgbClr val="FF0000"/>
              </a:solidFill>
            </a:endParaRPr>
          </a:p>
        </p:txBody>
      </p:sp>
      <p:sp>
        <p:nvSpPr>
          <p:cNvPr id="10" name="9 Abrir llave"/>
          <p:cNvSpPr/>
          <p:nvPr/>
        </p:nvSpPr>
        <p:spPr>
          <a:xfrm>
            <a:off x="2339752" y="3356992"/>
            <a:ext cx="504056" cy="1800200"/>
          </a:xfrm>
          <a:prstGeom prst="leftBrace">
            <a:avLst/>
          </a:prstGeom>
          <a:ln>
            <a:solidFill>
              <a:srgbClr val="4686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 name="2 Rectángulo"/>
          <p:cNvSpPr/>
          <p:nvPr/>
        </p:nvSpPr>
        <p:spPr>
          <a:xfrm>
            <a:off x="2822860" y="3656927"/>
            <a:ext cx="5961100" cy="1200329"/>
          </a:xfrm>
          <a:prstGeom prst="rect">
            <a:avLst/>
          </a:prstGeom>
        </p:spPr>
        <p:txBody>
          <a:bodyPr wrap="square">
            <a:spAutoFit/>
          </a:bodyPr>
          <a:lstStyle/>
          <a:p>
            <a:r>
              <a:rPr lang="es-EC" dirty="0" smtClean="0">
                <a:effectLst>
                  <a:outerShdw blurRad="38100" dist="38100" dir="2700000" algn="tl">
                    <a:srgbClr val="000000">
                      <a:alpha val="43137"/>
                    </a:srgbClr>
                  </a:outerShdw>
                </a:effectLst>
              </a:rPr>
              <a:t>BACTERIAS</a:t>
            </a:r>
            <a:endParaRPr lang="es-EC" dirty="0" smtClean="0"/>
          </a:p>
          <a:p>
            <a:endParaRPr lang="es-EC" dirty="0"/>
          </a:p>
          <a:p>
            <a:r>
              <a:rPr lang="es-EC" dirty="0" smtClean="0"/>
              <a:t>Descomponen material biodegradable en </a:t>
            </a:r>
            <a:r>
              <a:rPr lang="es-EC" dirty="0" smtClean="0">
                <a:effectLst>
                  <a:outerShdw blurRad="38100" dist="38100" dir="2700000" algn="tl">
                    <a:srgbClr val="000000">
                      <a:alpha val="43137"/>
                    </a:srgbClr>
                  </a:outerShdw>
                </a:effectLst>
              </a:rPr>
              <a:t>AUSENCIA DE OXÍGENO.</a:t>
            </a:r>
            <a:endParaRPr lang="es-ES" dirty="0">
              <a:effectLst>
                <a:outerShdw blurRad="38100" dist="38100" dir="2700000" algn="tl">
                  <a:srgbClr val="000000">
                    <a:alpha val="43137"/>
                  </a:srgbClr>
                </a:outerShdw>
              </a:effectLst>
            </a:endParaRPr>
          </a:p>
        </p:txBody>
      </p:sp>
      <p:sp>
        <p:nvSpPr>
          <p:cNvPr id="11" name="10 CuadroTexto"/>
          <p:cNvSpPr txBox="1"/>
          <p:nvPr/>
        </p:nvSpPr>
        <p:spPr>
          <a:xfrm>
            <a:off x="256148" y="1581472"/>
            <a:ext cx="2160240" cy="923330"/>
          </a:xfrm>
          <a:prstGeom prst="rect">
            <a:avLst/>
          </a:prstGeom>
          <a:noFill/>
        </p:spPr>
        <p:txBody>
          <a:bodyPr wrap="square" rtlCol="0">
            <a:spAutoFit/>
          </a:bodyPr>
          <a:lstStyle/>
          <a:p>
            <a:pPr algn="ctr"/>
            <a:r>
              <a:rPr lang="es-EC" dirty="0" smtClean="0">
                <a:solidFill>
                  <a:srgbClr val="FF0000"/>
                </a:solidFill>
              </a:rPr>
              <a:t>Ventajas de la  Digestión Anaerobia</a:t>
            </a:r>
            <a:endParaRPr lang="es-EC" dirty="0">
              <a:solidFill>
                <a:srgbClr val="FF0000"/>
              </a:solidFill>
            </a:endParaRPr>
          </a:p>
        </p:txBody>
      </p:sp>
      <p:sp>
        <p:nvSpPr>
          <p:cNvPr id="12" name="11 Rectángulo redondeado"/>
          <p:cNvSpPr/>
          <p:nvPr/>
        </p:nvSpPr>
        <p:spPr>
          <a:xfrm>
            <a:off x="2605572" y="745282"/>
            <a:ext cx="5436096" cy="2860358"/>
          </a:xfrm>
          <a:prstGeom prst="roundRect">
            <a:avLst/>
          </a:prstGeom>
          <a:solidFill>
            <a:srgbClr val="77A06C">
              <a:alpha val="65000"/>
            </a:srgbClr>
          </a:solidFill>
        </p:spPr>
        <p:txBody>
          <a:bodyPr wrap="square">
            <a:spAutoFit/>
          </a:bodyPr>
          <a:lstStyle/>
          <a:p>
            <a:pPr marL="285750" indent="-285750">
              <a:buFont typeface="Wingdings" pitchFamily="2" charset="2"/>
              <a:buChar char="ü"/>
              <a:defRPr/>
            </a:pPr>
            <a:r>
              <a:rPr lang="es-EC" dirty="0" smtClean="0">
                <a:cs typeface="+mn-cs"/>
              </a:rPr>
              <a:t>No </a:t>
            </a:r>
            <a:r>
              <a:rPr lang="es-EC" dirty="0">
                <a:cs typeface="+mn-cs"/>
              </a:rPr>
              <a:t>requiere Oxígeno.</a:t>
            </a:r>
            <a:endParaRPr lang="es-ES" b="1" dirty="0">
              <a:cs typeface="+mn-cs"/>
            </a:endParaRPr>
          </a:p>
          <a:p>
            <a:pPr marL="285750" indent="-285750">
              <a:buFont typeface="Wingdings" pitchFamily="2" charset="2"/>
              <a:buChar char="ü"/>
              <a:defRPr/>
            </a:pPr>
            <a:r>
              <a:rPr lang="es-EC" dirty="0" smtClean="0">
                <a:cs typeface="+mn-cs"/>
              </a:rPr>
              <a:t>Produce </a:t>
            </a:r>
            <a:r>
              <a:rPr lang="es-EC" dirty="0">
                <a:cs typeface="+mn-cs"/>
              </a:rPr>
              <a:t>biogás.</a:t>
            </a:r>
          </a:p>
          <a:p>
            <a:pPr marL="285750" indent="-285750">
              <a:buFont typeface="Wingdings" pitchFamily="2" charset="2"/>
              <a:buChar char="ü"/>
              <a:defRPr/>
            </a:pPr>
            <a:r>
              <a:rPr lang="es-EC" dirty="0">
                <a:cs typeface="+mn-cs"/>
              </a:rPr>
              <a:t>El subproducto lodos es utilizable como abono o fertilizante.</a:t>
            </a:r>
            <a:endParaRPr lang="es-ES" b="1" dirty="0">
              <a:cs typeface="+mn-cs"/>
            </a:endParaRPr>
          </a:p>
          <a:p>
            <a:pPr marL="285750" indent="-285750">
              <a:buFont typeface="Wingdings" pitchFamily="2" charset="2"/>
              <a:buChar char="ü"/>
              <a:defRPr/>
            </a:pPr>
            <a:r>
              <a:rPr lang="es-EC" dirty="0">
                <a:cs typeface="+mn-cs"/>
              </a:rPr>
              <a:t>Eficiente a elevadas cargas de DBO</a:t>
            </a:r>
            <a:r>
              <a:rPr lang="es-EC" dirty="0" smtClean="0">
                <a:cs typeface="+mn-cs"/>
              </a:rPr>
              <a:t>.</a:t>
            </a:r>
          </a:p>
          <a:p>
            <a:pPr marL="285750" indent="-285750">
              <a:buFont typeface="Wingdings" pitchFamily="2" charset="2"/>
              <a:buChar char="ü"/>
              <a:defRPr/>
            </a:pPr>
            <a:r>
              <a:rPr lang="es-EC" dirty="0"/>
              <a:t>Evita los malos olores entre el 90 y 100</a:t>
            </a:r>
            <a:r>
              <a:rPr lang="es-EC" dirty="0" smtClean="0"/>
              <a:t>%.</a:t>
            </a:r>
            <a:endParaRPr lang="es-EC" dirty="0"/>
          </a:p>
          <a:p>
            <a:pPr marL="285750" indent="-285750">
              <a:buFont typeface="Wingdings" pitchFamily="2" charset="2"/>
              <a:buChar char="ü"/>
              <a:defRPr/>
            </a:pPr>
            <a:r>
              <a:rPr lang="es-EC" dirty="0" smtClean="0"/>
              <a:t>Elimina lombrices intestinales.</a:t>
            </a:r>
            <a:endParaRPr lang="es-ES" b="1" dirty="0"/>
          </a:p>
          <a:p>
            <a:pPr marL="285750" indent="-285750">
              <a:buFont typeface="Wingdings" pitchFamily="2" charset="2"/>
              <a:buChar char="ü"/>
              <a:defRPr/>
            </a:pPr>
            <a:r>
              <a:rPr lang="es-EC" dirty="0"/>
              <a:t>90%-100% de fasciolas sanguínea</a:t>
            </a:r>
          </a:p>
          <a:p>
            <a:pPr marL="285750" indent="-285750">
              <a:buFont typeface="Wingdings" pitchFamily="2" charset="2"/>
              <a:buChar char="ü"/>
              <a:defRPr/>
            </a:pPr>
            <a:r>
              <a:rPr lang="es-EC" dirty="0"/>
              <a:t>Elimina en 90-100% de </a:t>
            </a:r>
            <a:r>
              <a:rPr lang="es-EC" dirty="0" smtClean="0"/>
              <a:t>UFC`s.</a:t>
            </a:r>
            <a:endParaRPr lang="es-ES" b="1" dirty="0">
              <a:cs typeface="+mn-cs"/>
            </a:endParaRPr>
          </a:p>
        </p:txBody>
      </p:sp>
      <p:sp>
        <p:nvSpPr>
          <p:cNvPr id="13" name="12 CuadroTexto"/>
          <p:cNvSpPr txBox="1"/>
          <p:nvPr/>
        </p:nvSpPr>
        <p:spPr>
          <a:xfrm>
            <a:off x="208647" y="4402920"/>
            <a:ext cx="2160240" cy="923330"/>
          </a:xfrm>
          <a:prstGeom prst="rect">
            <a:avLst/>
          </a:prstGeom>
          <a:noFill/>
        </p:spPr>
        <p:txBody>
          <a:bodyPr wrap="square" rtlCol="0">
            <a:spAutoFit/>
          </a:bodyPr>
          <a:lstStyle/>
          <a:p>
            <a:pPr algn="ctr"/>
            <a:r>
              <a:rPr lang="es-EC" dirty="0" smtClean="0">
                <a:solidFill>
                  <a:srgbClr val="FF0000"/>
                </a:solidFill>
              </a:rPr>
              <a:t>Desventajas de la  Digestión Anaerobia</a:t>
            </a:r>
            <a:endParaRPr lang="es-EC" dirty="0">
              <a:solidFill>
                <a:srgbClr val="FF0000"/>
              </a:solidFill>
            </a:endParaRPr>
          </a:p>
        </p:txBody>
      </p:sp>
      <p:sp>
        <p:nvSpPr>
          <p:cNvPr id="14" name="13 Rectángulo redondeado"/>
          <p:cNvSpPr/>
          <p:nvPr/>
        </p:nvSpPr>
        <p:spPr>
          <a:xfrm>
            <a:off x="2605572" y="3789040"/>
            <a:ext cx="5436096" cy="1940957"/>
          </a:xfrm>
          <a:prstGeom prst="roundRect">
            <a:avLst/>
          </a:prstGeom>
          <a:solidFill>
            <a:srgbClr val="77A06C">
              <a:alpha val="65000"/>
            </a:srgbClr>
          </a:solidFill>
        </p:spPr>
        <p:txBody>
          <a:bodyPr wrap="square">
            <a:spAutoFit/>
          </a:bodyPr>
          <a:lstStyle/>
          <a:p>
            <a:pPr marL="285750" indent="-285750">
              <a:buFont typeface="Arial" pitchFamily="34" charset="0"/>
              <a:buChar char="×"/>
              <a:defRPr/>
            </a:pPr>
            <a:r>
              <a:rPr lang="es-EC" dirty="0"/>
              <a:t>Más lento que el tratamiento aerobio. </a:t>
            </a:r>
            <a:endParaRPr lang="es-ES" dirty="0"/>
          </a:p>
          <a:p>
            <a:pPr marL="285750" indent="-285750">
              <a:buFont typeface="Arial" pitchFamily="34" charset="0"/>
              <a:buChar char="×"/>
              <a:defRPr/>
            </a:pPr>
            <a:r>
              <a:rPr lang="es-EC" dirty="0"/>
              <a:t>Más sensible a los choques tóxicos.</a:t>
            </a:r>
            <a:endParaRPr lang="es-ES" dirty="0"/>
          </a:p>
          <a:p>
            <a:pPr marL="285750" indent="-285750">
              <a:buFont typeface="Arial" pitchFamily="34" charset="0"/>
              <a:buChar char="×"/>
              <a:defRPr/>
            </a:pPr>
            <a:r>
              <a:rPr lang="es-EC" dirty="0"/>
              <a:t>Sensible a factores como temperatura, pH, velocidad de carga, etc.</a:t>
            </a:r>
            <a:endParaRPr lang="es-ES" dirty="0"/>
          </a:p>
          <a:p>
            <a:pPr marL="285750" indent="-285750">
              <a:buFont typeface="Arial" pitchFamily="34" charset="0"/>
              <a:buChar char="×"/>
              <a:defRPr/>
            </a:pPr>
            <a:r>
              <a:rPr lang="es-EC" dirty="0"/>
              <a:t>No genera calor.</a:t>
            </a:r>
            <a:endParaRPr lang="es-ES" dirty="0"/>
          </a:p>
          <a:p>
            <a:pPr marL="285750" indent="-285750">
              <a:buFont typeface="Arial" pitchFamily="34" charset="0"/>
              <a:buChar char="×"/>
              <a:defRPr/>
            </a:pPr>
            <a:r>
              <a:rPr lang="es-EC" dirty="0"/>
              <a:t>Disponibilidad de sustrato</a:t>
            </a:r>
            <a:r>
              <a:rPr lang="es-EC" dirty="0" smtClean="0"/>
              <a:t>.</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3" grpId="0"/>
      <p:bldP spid="11" grpId="0"/>
      <p:bldP spid="12" grpId="0" animBg="1"/>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EB786">
            <a:alpha val="92000"/>
          </a:srgbClr>
        </a:solidFill>
        <a:effectLst/>
      </p:bgPr>
    </p:bg>
    <p:spTree>
      <p:nvGrpSpPr>
        <p:cNvPr id="1" name=""/>
        <p:cNvGrpSpPr/>
        <p:nvPr/>
      </p:nvGrpSpPr>
      <p:grpSpPr>
        <a:xfrm>
          <a:off x="0" y="0"/>
          <a:ext cx="0" cy="0"/>
          <a:chOff x="0" y="0"/>
          <a:chExt cx="0" cy="0"/>
        </a:xfrm>
      </p:grpSpPr>
      <p:sp>
        <p:nvSpPr>
          <p:cNvPr id="13335" name="Line 23"/>
          <p:cNvSpPr>
            <a:spLocks noChangeShapeType="1"/>
          </p:cNvSpPr>
          <p:nvPr/>
        </p:nvSpPr>
        <p:spPr bwMode="auto">
          <a:xfrm flipH="1">
            <a:off x="1258888" y="1988840"/>
            <a:ext cx="674687"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s-ES"/>
          </a:p>
        </p:txBody>
      </p:sp>
      <p:sp>
        <p:nvSpPr>
          <p:cNvPr id="13328" name="Line 16"/>
          <p:cNvSpPr>
            <a:spLocks noChangeShapeType="1"/>
          </p:cNvSpPr>
          <p:nvPr/>
        </p:nvSpPr>
        <p:spPr bwMode="auto">
          <a:xfrm flipH="1">
            <a:off x="1258888" y="4005064"/>
            <a:ext cx="1296987"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s-ES"/>
          </a:p>
        </p:txBody>
      </p:sp>
      <p:sp>
        <p:nvSpPr>
          <p:cNvPr id="13336" name="Line 24"/>
          <p:cNvSpPr>
            <a:spLocks noChangeShapeType="1"/>
          </p:cNvSpPr>
          <p:nvPr/>
        </p:nvSpPr>
        <p:spPr bwMode="auto">
          <a:xfrm flipH="1" flipV="1">
            <a:off x="1258888" y="2060848"/>
            <a:ext cx="0" cy="2663825"/>
          </a:xfrm>
          <a:prstGeom prst="line">
            <a:avLst/>
          </a:prstGeom>
          <a:noFill/>
          <a:ln w="9525">
            <a:solidFill>
              <a:schemeClr val="bg1"/>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s-ES"/>
          </a:p>
        </p:txBody>
      </p:sp>
      <p:sp>
        <p:nvSpPr>
          <p:cNvPr id="13339" name="AutoShape 27"/>
          <p:cNvSpPr>
            <a:spLocks noChangeArrowheads="1"/>
          </p:cNvSpPr>
          <p:nvPr/>
        </p:nvSpPr>
        <p:spPr bwMode="auto">
          <a:xfrm>
            <a:off x="6516688" y="1052736"/>
            <a:ext cx="287337" cy="720725"/>
          </a:xfrm>
          <a:prstGeom prst="curvedLeftArrow">
            <a:avLst>
              <a:gd name="adj1" fmla="val 19509"/>
              <a:gd name="adj2" fmla="val 100332"/>
              <a:gd name="adj3" fmla="val 33333"/>
            </a:avLst>
          </a:prstGeom>
          <a:solidFill>
            <a:srgbClr val="FFFFFF"/>
          </a:solidFill>
          <a:ln w="9525">
            <a:solidFill>
              <a:schemeClr val="bg1"/>
            </a:solidFill>
            <a:miter lim="800000"/>
            <a:headEnd/>
            <a:tailEnd/>
          </a:ln>
        </p:spPr>
        <p:txBody>
          <a:bodyPr/>
          <a:lstStyle/>
          <a:p>
            <a:endParaRPr lang="es-ES"/>
          </a:p>
        </p:txBody>
      </p:sp>
      <p:sp>
        <p:nvSpPr>
          <p:cNvPr id="13341" name="Rectangle 29"/>
          <p:cNvSpPr>
            <a:spLocks noChangeArrowheads="1"/>
          </p:cNvSpPr>
          <p:nvPr/>
        </p:nvSpPr>
        <p:spPr bwMode="auto">
          <a:xfrm>
            <a:off x="1309688" y="908720"/>
            <a:ext cx="50974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1143000" algn="l"/>
              </a:tabLst>
            </a:pPr>
            <a:r>
              <a:rPr lang="es-UY" sz="2000" dirty="0">
                <a:solidFill>
                  <a:srgbClr val="336600"/>
                </a:solidFill>
                <a:latin typeface="Verdana" pitchFamily="34" charset="0"/>
                <a:ea typeface="Times New Roman" pitchFamily="18" charset="0"/>
                <a:cs typeface="Arial" charset="0"/>
              </a:rPr>
              <a:t>MO - compuestos orgánicos complejos</a:t>
            </a:r>
          </a:p>
          <a:p>
            <a:pPr algn="ctr">
              <a:tabLst>
                <a:tab pos="1143000" algn="l"/>
              </a:tabLst>
            </a:pPr>
            <a:r>
              <a:rPr lang="es-UY" sz="1600" dirty="0">
                <a:solidFill>
                  <a:srgbClr val="336600"/>
                </a:solidFill>
                <a:latin typeface="Verdana" pitchFamily="34" charset="0"/>
                <a:ea typeface="Times New Roman" pitchFamily="18" charset="0"/>
                <a:cs typeface="Arial" charset="0"/>
              </a:rPr>
              <a:t>(carbohidratos, proteínas, lípidos)</a:t>
            </a:r>
            <a:endParaRPr lang="es-UY" sz="2000" dirty="0">
              <a:solidFill>
                <a:srgbClr val="336600"/>
              </a:solidFill>
              <a:latin typeface="Verdana" pitchFamily="34" charset="0"/>
              <a:ea typeface="Times New Roman" pitchFamily="18" charset="0"/>
              <a:cs typeface="Arial" charset="0"/>
            </a:endParaRPr>
          </a:p>
        </p:txBody>
      </p:sp>
      <p:sp>
        <p:nvSpPr>
          <p:cNvPr id="13342" name="Rectangle 30"/>
          <p:cNvSpPr>
            <a:spLocks noChangeArrowheads="1"/>
          </p:cNvSpPr>
          <p:nvPr/>
        </p:nvSpPr>
        <p:spPr bwMode="auto">
          <a:xfrm>
            <a:off x="6840735" y="1196752"/>
            <a:ext cx="1763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2000" dirty="0">
                <a:solidFill>
                  <a:srgbClr val="FF0000"/>
                </a:solidFill>
                <a:latin typeface="Verdana" pitchFamily="34" charset="0"/>
                <a:ea typeface="Times New Roman" pitchFamily="18" charset="0"/>
                <a:cs typeface="Arial" charset="0"/>
              </a:rPr>
              <a:t>Hidrólisis </a:t>
            </a:r>
          </a:p>
        </p:txBody>
      </p:sp>
      <p:sp>
        <p:nvSpPr>
          <p:cNvPr id="13344" name="Rectangle 32"/>
          <p:cNvSpPr>
            <a:spLocks noChangeArrowheads="1"/>
          </p:cNvSpPr>
          <p:nvPr/>
        </p:nvSpPr>
        <p:spPr bwMode="auto">
          <a:xfrm>
            <a:off x="7019925" y="2060848"/>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UY" sz="2000" dirty="0">
                <a:solidFill>
                  <a:srgbClr val="FF0000"/>
                </a:solidFill>
                <a:latin typeface="Verdana" pitchFamily="34" charset="0"/>
                <a:ea typeface="Times New Roman" pitchFamily="18" charset="0"/>
                <a:cs typeface="Arial" charset="0"/>
              </a:rPr>
              <a:t>Acidogénesis</a:t>
            </a:r>
          </a:p>
        </p:txBody>
      </p:sp>
      <p:sp>
        <p:nvSpPr>
          <p:cNvPr id="13346" name="Rectangle 34"/>
          <p:cNvSpPr>
            <a:spLocks noChangeArrowheads="1"/>
          </p:cNvSpPr>
          <p:nvPr/>
        </p:nvSpPr>
        <p:spPr bwMode="auto">
          <a:xfrm>
            <a:off x="2555875" y="3717032"/>
            <a:ext cx="280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UY" sz="2000" dirty="0">
                <a:solidFill>
                  <a:srgbClr val="336600"/>
                </a:solidFill>
                <a:latin typeface="Verdana" pitchFamily="34" charset="0"/>
                <a:ea typeface="Times New Roman" pitchFamily="18" charset="0"/>
                <a:cs typeface="Arial" charset="0"/>
              </a:rPr>
              <a:t>acetato + H</a:t>
            </a:r>
            <a:r>
              <a:rPr lang="es-UY" sz="2000" baseline="-30000" dirty="0">
                <a:solidFill>
                  <a:srgbClr val="336600"/>
                </a:solidFill>
                <a:latin typeface="Verdana" pitchFamily="34" charset="0"/>
                <a:ea typeface="Times New Roman" pitchFamily="18" charset="0"/>
                <a:cs typeface="Arial" charset="0"/>
              </a:rPr>
              <a:t>2</a:t>
            </a:r>
            <a:r>
              <a:rPr lang="es-UY" sz="2000" dirty="0">
                <a:solidFill>
                  <a:srgbClr val="336600"/>
                </a:solidFill>
                <a:latin typeface="Verdana" pitchFamily="34" charset="0"/>
                <a:ea typeface="Times New Roman" pitchFamily="18" charset="0"/>
                <a:cs typeface="Arial" charset="0"/>
              </a:rPr>
              <a:t> + CO</a:t>
            </a:r>
            <a:r>
              <a:rPr lang="es-UY" sz="2000" baseline="-30000" dirty="0">
                <a:solidFill>
                  <a:srgbClr val="336600"/>
                </a:solidFill>
                <a:latin typeface="Verdana" pitchFamily="34" charset="0"/>
                <a:ea typeface="Times New Roman" pitchFamily="18" charset="0"/>
                <a:cs typeface="Arial" charset="0"/>
              </a:rPr>
              <a:t>2</a:t>
            </a:r>
            <a:endParaRPr lang="es-UY" sz="2000" dirty="0">
              <a:solidFill>
                <a:srgbClr val="336600"/>
              </a:solidFill>
              <a:latin typeface="Verdana" pitchFamily="34" charset="0"/>
              <a:ea typeface="Times New Roman" pitchFamily="18" charset="0"/>
              <a:cs typeface="Arial" charset="0"/>
            </a:endParaRPr>
          </a:p>
        </p:txBody>
      </p:sp>
      <p:sp>
        <p:nvSpPr>
          <p:cNvPr id="13347" name="Rectangle 35"/>
          <p:cNvSpPr>
            <a:spLocks noChangeArrowheads="1"/>
          </p:cNvSpPr>
          <p:nvPr/>
        </p:nvSpPr>
        <p:spPr bwMode="auto">
          <a:xfrm>
            <a:off x="3049099" y="4651519"/>
            <a:ext cx="15456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tabLst>
                <a:tab pos="457200" algn="l"/>
                <a:tab pos="1943100" algn="l"/>
              </a:tabLst>
            </a:pPr>
            <a:r>
              <a:rPr lang="es-UY" sz="2000" dirty="0">
                <a:solidFill>
                  <a:srgbClr val="336600"/>
                </a:solidFill>
                <a:latin typeface="Verdana" pitchFamily="34" charset="0"/>
                <a:ea typeface="Times New Roman" pitchFamily="18" charset="0"/>
                <a:cs typeface="Arial" charset="0"/>
              </a:rPr>
              <a:t>CH</a:t>
            </a:r>
            <a:r>
              <a:rPr lang="es-UY" sz="2000" baseline="-30000" dirty="0">
                <a:solidFill>
                  <a:srgbClr val="336600"/>
                </a:solidFill>
                <a:latin typeface="Verdana" pitchFamily="34" charset="0"/>
                <a:ea typeface="Times New Roman" pitchFamily="18" charset="0"/>
                <a:cs typeface="Arial" charset="0"/>
              </a:rPr>
              <a:t>4</a:t>
            </a:r>
            <a:r>
              <a:rPr lang="es-UY" sz="2000" dirty="0">
                <a:solidFill>
                  <a:srgbClr val="336600"/>
                </a:solidFill>
                <a:latin typeface="Verdana" pitchFamily="34" charset="0"/>
                <a:ea typeface="Times New Roman" pitchFamily="18" charset="0"/>
                <a:cs typeface="Arial" charset="0"/>
              </a:rPr>
              <a:t> + CO</a:t>
            </a:r>
            <a:r>
              <a:rPr lang="es-UY" sz="2000" baseline="-30000" dirty="0">
                <a:solidFill>
                  <a:srgbClr val="336600"/>
                </a:solidFill>
                <a:latin typeface="Verdana" pitchFamily="34" charset="0"/>
                <a:ea typeface="Times New Roman" pitchFamily="18" charset="0"/>
                <a:cs typeface="Arial" charset="0"/>
              </a:rPr>
              <a:t>2</a:t>
            </a:r>
            <a:endParaRPr lang="es-UY" sz="2000" dirty="0">
              <a:solidFill>
                <a:srgbClr val="336600"/>
              </a:solidFill>
              <a:latin typeface="Verdana" pitchFamily="34" charset="0"/>
              <a:ea typeface="Times New Roman" pitchFamily="18" charset="0"/>
              <a:cs typeface="Arial" charset="0"/>
            </a:endParaRPr>
          </a:p>
        </p:txBody>
      </p:sp>
      <p:sp>
        <p:nvSpPr>
          <p:cNvPr id="13349" name="Rectangle 37"/>
          <p:cNvSpPr>
            <a:spLocks noChangeArrowheads="1"/>
          </p:cNvSpPr>
          <p:nvPr/>
        </p:nvSpPr>
        <p:spPr bwMode="auto">
          <a:xfrm>
            <a:off x="7019925" y="3068960"/>
            <a:ext cx="1847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UY" sz="2000" dirty="0">
                <a:solidFill>
                  <a:srgbClr val="FF0000"/>
                </a:solidFill>
                <a:latin typeface="Verdana" pitchFamily="34" charset="0"/>
                <a:ea typeface="Times New Roman" pitchFamily="18" charset="0"/>
                <a:cs typeface="Arial" charset="0"/>
              </a:rPr>
              <a:t>Acetogénesis</a:t>
            </a:r>
          </a:p>
        </p:txBody>
      </p:sp>
      <p:sp>
        <p:nvSpPr>
          <p:cNvPr id="13351" name="Rectangle 39"/>
          <p:cNvSpPr>
            <a:spLocks noChangeArrowheads="1"/>
          </p:cNvSpPr>
          <p:nvPr/>
        </p:nvSpPr>
        <p:spPr bwMode="auto">
          <a:xfrm>
            <a:off x="7073900" y="4112245"/>
            <a:ext cx="2070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UY" sz="2000" dirty="0">
                <a:solidFill>
                  <a:srgbClr val="FF0000"/>
                </a:solidFill>
                <a:latin typeface="Verdana" pitchFamily="34" charset="0"/>
                <a:ea typeface="Times New Roman" pitchFamily="18" charset="0"/>
                <a:cs typeface="Arial" charset="0"/>
              </a:rPr>
              <a:t>Metanogénesis</a:t>
            </a:r>
          </a:p>
        </p:txBody>
      </p:sp>
      <p:sp>
        <p:nvSpPr>
          <p:cNvPr id="13352" name="Rectangle 40"/>
          <p:cNvSpPr>
            <a:spLocks noChangeArrowheads="1"/>
          </p:cNvSpPr>
          <p:nvPr/>
        </p:nvSpPr>
        <p:spPr bwMode="auto">
          <a:xfrm>
            <a:off x="1879600" y="1772816"/>
            <a:ext cx="406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1143000" algn="l"/>
              </a:tabLst>
            </a:pPr>
            <a:r>
              <a:rPr lang="es-UY" sz="2000" dirty="0">
                <a:solidFill>
                  <a:srgbClr val="336600"/>
                </a:solidFill>
                <a:latin typeface="Verdana" pitchFamily="34" charset="0"/>
                <a:ea typeface="Times New Roman" pitchFamily="18" charset="0"/>
                <a:cs typeface="Arial" charset="0"/>
              </a:rPr>
              <a:t>compuestos orgánicos simples</a:t>
            </a:r>
          </a:p>
          <a:p>
            <a:pPr algn="ctr">
              <a:tabLst>
                <a:tab pos="1143000" algn="l"/>
              </a:tabLst>
            </a:pPr>
            <a:r>
              <a:rPr lang="es-UY" sz="1600" dirty="0">
                <a:solidFill>
                  <a:srgbClr val="336600"/>
                </a:solidFill>
                <a:latin typeface="Verdana" pitchFamily="34" charset="0"/>
                <a:ea typeface="Times New Roman" pitchFamily="18" charset="0"/>
                <a:cs typeface="Arial" charset="0"/>
              </a:rPr>
              <a:t>(azúcares, aminoácidos, etc)</a:t>
            </a:r>
            <a:endParaRPr lang="es-UY" sz="2000" dirty="0">
              <a:solidFill>
                <a:srgbClr val="336600"/>
              </a:solidFill>
              <a:latin typeface="Verdana" pitchFamily="34" charset="0"/>
              <a:ea typeface="Times New Roman" pitchFamily="18" charset="0"/>
              <a:cs typeface="Arial" charset="0"/>
            </a:endParaRPr>
          </a:p>
        </p:txBody>
      </p:sp>
      <p:sp>
        <p:nvSpPr>
          <p:cNvPr id="13353" name="Rectangle 41"/>
          <p:cNvSpPr>
            <a:spLocks noChangeArrowheads="1"/>
          </p:cNvSpPr>
          <p:nvPr/>
        </p:nvSpPr>
        <p:spPr bwMode="auto">
          <a:xfrm>
            <a:off x="1965325" y="2636912"/>
            <a:ext cx="3767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1143000" algn="l"/>
              </a:tabLst>
            </a:pPr>
            <a:r>
              <a:rPr lang="es-UY" sz="2000" dirty="0">
                <a:solidFill>
                  <a:srgbClr val="336600"/>
                </a:solidFill>
                <a:latin typeface="Verdana" pitchFamily="34" charset="0"/>
                <a:ea typeface="Times New Roman" pitchFamily="18" charset="0"/>
                <a:cs typeface="Arial" charset="0"/>
              </a:rPr>
              <a:t>ácidos orgánicos</a:t>
            </a:r>
          </a:p>
          <a:p>
            <a:pPr algn="ctr">
              <a:tabLst>
                <a:tab pos="1143000" algn="l"/>
              </a:tabLst>
            </a:pPr>
            <a:r>
              <a:rPr lang="es-UY" sz="1600" dirty="0">
                <a:solidFill>
                  <a:srgbClr val="336600"/>
                </a:solidFill>
                <a:latin typeface="Verdana" pitchFamily="34" charset="0"/>
                <a:ea typeface="Times New Roman" pitchFamily="18" charset="0"/>
                <a:cs typeface="Arial" charset="0"/>
              </a:rPr>
              <a:t>(acetato, </a:t>
            </a:r>
            <a:r>
              <a:rPr lang="es-UY" sz="1600" dirty="0" err="1">
                <a:solidFill>
                  <a:srgbClr val="336600"/>
                </a:solidFill>
                <a:latin typeface="Verdana" pitchFamily="34" charset="0"/>
                <a:ea typeface="Times New Roman" pitchFamily="18" charset="0"/>
                <a:cs typeface="Arial" charset="0"/>
              </a:rPr>
              <a:t>propianato</a:t>
            </a:r>
            <a:r>
              <a:rPr lang="es-UY" sz="1600" dirty="0">
                <a:solidFill>
                  <a:srgbClr val="336600"/>
                </a:solidFill>
                <a:latin typeface="Verdana" pitchFamily="34" charset="0"/>
                <a:ea typeface="Times New Roman" pitchFamily="18" charset="0"/>
                <a:cs typeface="Arial" charset="0"/>
              </a:rPr>
              <a:t>, butirato, etc)</a:t>
            </a:r>
            <a:endParaRPr lang="es-UY" sz="2000" dirty="0">
              <a:solidFill>
                <a:srgbClr val="336600"/>
              </a:solidFill>
              <a:latin typeface="Verdana" pitchFamily="34" charset="0"/>
              <a:ea typeface="Times New Roman" pitchFamily="18" charset="0"/>
              <a:cs typeface="Arial" charset="0"/>
            </a:endParaRPr>
          </a:p>
        </p:txBody>
      </p:sp>
      <p:sp>
        <p:nvSpPr>
          <p:cNvPr id="13358" name="Line 46"/>
          <p:cNvSpPr>
            <a:spLocks noChangeShapeType="1"/>
          </p:cNvSpPr>
          <p:nvPr/>
        </p:nvSpPr>
        <p:spPr bwMode="auto">
          <a:xfrm>
            <a:off x="3779838" y="4149080"/>
            <a:ext cx="0" cy="5762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3359" name="AutoShape 47"/>
          <p:cNvSpPr>
            <a:spLocks noChangeArrowheads="1"/>
          </p:cNvSpPr>
          <p:nvPr/>
        </p:nvSpPr>
        <p:spPr bwMode="auto">
          <a:xfrm>
            <a:off x="6516911" y="2060203"/>
            <a:ext cx="287337" cy="720725"/>
          </a:xfrm>
          <a:prstGeom prst="curvedLeftArrow">
            <a:avLst>
              <a:gd name="adj1" fmla="val 19509"/>
              <a:gd name="adj2" fmla="val 100332"/>
              <a:gd name="adj3" fmla="val 33333"/>
            </a:avLst>
          </a:prstGeom>
          <a:solidFill>
            <a:srgbClr val="FFFFFF"/>
          </a:solidFill>
          <a:ln w="9525">
            <a:solidFill>
              <a:schemeClr val="bg1"/>
            </a:solidFill>
            <a:miter lim="800000"/>
            <a:headEnd/>
            <a:tailEnd/>
          </a:ln>
        </p:spPr>
        <p:txBody>
          <a:bodyPr/>
          <a:lstStyle/>
          <a:p>
            <a:endParaRPr lang="es-ES"/>
          </a:p>
        </p:txBody>
      </p:sp>
      <p:sp>
        <p:nvSpPr>
          <p:cNvPr id="13360" name="AutoShape 48"/>
          <p:cNvSpPr>
            <a:spLocks noChangeArrowheads="1"/>
          </p:cNvSpPr>
          <p:nvPr/>
        </p:nvSpPr>
        <p:spPr bwMode="auto">
          <a:xfrm>
            <a:off x="6516911" y="2924944"/>
            <a:ext cx="287337" cy="865188"/>
          </a:xfrm>
          <a:prstGeom prst="curvedLeftArrow">
            <a:avLst>
              <a:gd name="adj1" fmla="val 23419"/>
              <a:gd name="adj2" fmla="val 120442"/>
              <a:gd name="adj3" fmla="val 33333"/>
            </a:avLst>
          </a:prstGeom>
          <a:solidFill>
            <a:srgbClr val="FFFFFF"/>
          </a:solidFill>
          <a:ln w="9525">
            <a:solidFill>
              <a:schemeClr val="bg1"/>
            </a:solidFill>
            <a:miter lim="800000"/>
            <a:headEnd/>
            <a:tailEnd/>
          </a:ln>
        </p:spPr>
        <p:txBody>
          <a:bodyPr/>
          <a:lstStyle/>
          <a:p>
            <a:endParaRPr lang="es-ES"/>
          </a:p>
        </p:txBody>
      </p:sp>
      <p:sp>
        <p:nvSpPr>
          <p:cNvPr id="13361" name="AutoShape 49"/>
          <p:cNvSpPr>
            <a:spLocks noChangeArrowheads="1"/>
          </p:cNvSpPr>
          <p:nvPr/>
        </p:nvSpPr>
        <p:spPr bwMode="auto">
          <a:xfrm>
            <a:off x="6587331" y="3861048"/>
            <a:ext cx="288925" cy="1008062"/>
          </a:xfrm>
          <a:prstGeom prst="curvedLeftArrow">
            <a:avLst>
              <a:gd name="adj1" fmla="val 27137"/>
              <a:gd name="adj2" fmla="val 139560"/>
              <a:gd name="adj3" fmla="val 33333"/>
            </a:avLst>
          </a:prstGeom>
          <a:solidFill>
            <a:srgbClr val="FFFFFF"/>
          </a:solidFill>
          <a:ln w="9525">
            <a:solidFill>
              <a:schemeClr val="bg1"/>
            </a:solidFill>
            <a:miter lim="800000"/>
            <a:headEnd/>
            <a:tailEnd/>
          </a:ln>
        </p:spPr>
        <p:txBody>
          <a:bodyPr/>
          <a:lstStyle/>
          <a:p>
            <a:endParaRPr lang="es-ES"/>
          </a:p>
        </p:txBody>
      </p:sp>
      <p:sp>
        <p:nvSpPr>
          <p:cNvPr id="13364" name="Rectangle 52"/>
          <p:cNvSpPr>
            <a:spLocks noChangeArrowheads="1"/>
          </p:cNvSpPr>
          <p:nvPr/>
        </p:nvSpPr>
        <p:spPr bwMode="auto">
          <a:xfrm>
            <a:off x="0" y="5301208"/>
            <a:ext cx="89816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tabLst>
                <a:tab pos="342900" algn="l"/>
              </a:tabLst>
            </a:pPr>
            <a:r>
              <a:rPr lang="es-UY" i="1" u="sng" dirty="0">
                <a:effectLst>
                  <a:outerShdw blurRad="38100" dist="38100" dir="2700000" algn="tl">
                    <a:srgbClr val="000000"/>
                  </a:outerShdw>
                </a:effectLst>
                <a:latin typeface="Verdana" pitchFamily="34" charset="0"/>
              </a:rPr>
              <a:t>Hidrólisis:</a:t>
            </a:r>
            <a:r>
              <a:rPr lang="es-UY" dirty="0">
                <a:latin typeface="Verdana" pitchFamily="34" charset="0"/>
              </a:rPr>
              <a:t> los compuestos orgánicos complejos (material </a:t>
            </a:r>
            <a:r>
              <a:rPr lang="es-UY" dirty="0" err="1">
                <a:latin typeface="Verdana" pitchFamily="34" charset="0"/>
              </a:rPr>
              <a:t>particulado</a:t>
            </a:r>
            <a:r>
              <a:rPr lang="es-UY" dirty="0">
                <a:latin typeface="Verdana" pitchFamily="34" charset="0"/>
              </a:rPr>
              <a:t>) son transformados en material disuelto más simple, por medio de enzimas producidas por bacterias fermentativas.</a:t>
            </a:r>
          </a:p>
        </p:txBody>
      </p:sp>
      <p:sp>
        <p:nvSpPr>
          <p:cNvPr id="13365" name="Rectangle 53"/>
          <p:cNvSpPr>
            <a:spLocks noChangeArrowheads="1"/>
          </p:cNvSpPr>
          <p:nvPr/>
        </p:nvSpPr>
        <p:spPr bwMode="auto">
          <a:xfrm>
            <a:off x="103908" y="5301208"/>
            <a:ext cx="89816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tabLst>
                <a:tab pos="342900" algn="l"/>
              </a:tabLst>
            </a:pPr>
            <a:r>
              <a:rPr lang="es-UY" i="1" u="sng" dirty="0">
                <a:effectLst>
                  <a:outerShdw blurRad="38100" dist="38100" dir="2700000" algn="tl">
                    <a:srgbClr val="000000"/>
                  </a:outerShdw>
                </a:effectLst>
                <a:latin typeface="Verdana" pitchFamily="34" charset="0"/>
              </a:rPr>
              <a:t>Acidogénesis:</a:t>
            </a:r>
            <a:r>
              <a:rPr lang="es-UY" dirty="0">
                <a:latin typeface="Verdana" pitchFamily="34" charset="0"/>
              </a:rPr>
              <a:t> los productos solubles son convertidos en ácidos grasos volátiles, CO</a:t>
            </a:r>
            <a:r>
              <a:rPr lang="es-UY" baseline="-25000" dirty="0">
                <a:latin typeface="Verdana" pitchFamily="34" charset="0"/>
              </a:rPr>
              <a:t>2</a:t>
            </a:r>
            <a:r>
              <a:rPr lang="es-UY" dirty="0">
                <a:latin typeface="Verdana" pitchFamily="34" charset="0"/>
              </a:rPr>
              <a:t>, H</a:t>
            </a:r>
            <a:r>
              <a:rPr lang="es-UY" baseline="-25000" dirty="0">
                <a:latin typeface="Verdana" pitchFamily="34" charset="0"/>
              </a:rPr>
              <a:t>2</a:t>
            </a:r>
            <a:r>
              <a:rPr lang="es-UY" dirty="0">
                <a:latin typeface="Verdana" pitchFamily="34" charset="0"/>
              </a:rPr>
              <a:t>, H</a:t>
            </a:r>
            <a:r>
              <a:rPr lang="es-UY" baseline="-25000" dirty="0">
                <a:latin typeface="Verdana" pitchFamily="34" charset="0"/>
              </a:rPr>
              <a:t>2</a:t>
            </a:r>
            <a:r>
              <a:rPr lang="es-UY" dirty="0">
                <a:latin typeface="Verdana" pitchFamily="34" charset="0"/>
              </a:rPr>
              <a:t>S, etc, por la acción de las bacterias fermentativas acidogénicas.</a:t>
            </a:r>
          </a:p>
        </p:txBody>
      </p:sp>
      <p:sp>
        <p:nvSpPr>
          <p:cNvPr id="13366" name="Rectangle 54"/>
          <p:cNvSpPr>
            <a:spLocks noChangeArrowheads="1"/>
          </p:cNvSpPr>
          <p:nvPr/>
        </p:nvSpPr>
        <p:spPr bwMode="auto">
          <a:xfrm>
            <a:off x="103908" y="5439707"/>
            <a:ext cx="84248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tabLst>
                <a:tab pos="342900" algn="l"/>
              </a:tabLst>
            </a:pPr>
            <a:r>
              <a:rPr lang="es-UY" i="1" u="sng" dirty="0">
                <a:effectLst>
                  <a:outerShdw blurRad="38100" dist="38100" dir="2700000" algn="tl">
                    <a:srgbClr val="000000"/>
                  </a:outerShdw>
                </a:effectLst>
                <a:latin typeface="Verdana" pitchFamily="34" charset="0"/>
              </a:rPr>
              <a:t>Acetogénesis:</a:t>
            </a:r>
            <a:r>
              <a:rPr lang="es-UY" dirty="0">
                <a:latin typeface="Verdana" pitchFamily="34" charset="0"/>
              </a:rPr>
              <a:t> los productos generados en la etapa anterior son transformados en sustrato para las bacterias metanogénicas.</a:t>
            </a:r>
          </a:p>
        </p:txBody>
      </p:sp>
      <p:sp>
        <p:nvSpPr>
          <p:cNvPr id="13367" name="Rectangle 55"/>
          <p:cNvSpPr>
            <a:spLocks noChangeArrowheads="1"/>
          </p:cNvSpPr>
          <p:nvPr/>
        </p:nvSpPr>
        <p:spPr bwMode="auto">
          <a:xfrm>
            <a:off x="19084" y="5301208"/>
            <a:ext cx="83534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tabLst>
                <a:tab pos="342900" algn="l"/>
              </a:tabLst>
            </a:pPr>
            <a:r>
              <a:rPr lang="es-UY" i="1" u="sng" dirty="0">
                <a:effectLst>
                  <a:outerShdw blurRad="38100" dist="38100" dir="2700000" algn="tl">
                    <a:srgbClr val="000000"/>
                  </a:outerShdw>
                </a:effectLst>
                <a:latin typeface="Verdana" pitchFamily="34" charset="0"/>
              </a:rPr>
              <a:t>Metanogénesis:</a:t>
            </a:r>
            <a:r>
              <a:rPr lang="es-UY" dirty="0">
                <a:latin typeface="Verdana" pitchFamily="34" charset="0"/>
              </a:rPr>
              <a:t> finalmente se produce metano a partir de acetato (bacterias metanogénicas acetoclásticas) y de H</a:t>
            </a:r>
            <a:r>
              <a:rPr lang="es-UY" baseline="-25000" dirty="0">
                <a:latin typeface="Verdana" pitchFamily="34" charset="0"/>
              </a:rPr>
              <a:t>2</a:t>
            </a:r>
            <a:r>
              <a:rPr lang="es-UY" dirty="0">
                <a:latin typeface="Verdana" pitchFamily="34" charset="0"/>
              </a:rPr>
              <a:t>S y CO</a:t>
            </a:r>
            <a:r>
              <a:rPr lang="es-UY" baseline="-25000" dirty="0">
                <a:latin typeface="Verdana" pitchFamily="34" charset="0"/>
              </a:rPr>
              <a:t>2</a:t>
            </a:r>
            <a:r>
              <a:rPr lang="es-UY" dirty="0">
                <a:latin typeface="Verdana" pitchFamily="34" charset="0"/>
              </a:rPr>
              <a:t> (bacterias metanogénicas hidrogenotróficas). </a:t>
            </a:r>
          </a:p>
        </p:txBody>
      </p:sp>
      <p:sp>
        <p:nvSpPr>
          <p:cNvPr id="13368" name="Rectangle 56"/>
          <p:cNvSpPr>
            <a:spLocks noChangeArrowheads="1"/>
          </p:cNvSpPr>
          <p:nvPr/>
        </p:nvSpPr>
        <p:spPr bwMode="auto">
          <a:xfrm>
            <a:off x="601198" y="4723527"/>
            <a:ext cx="15408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tabLst>
                <a:tab pos="457200" algn="l"/>
                <a:tab pos="1943100" algn="l"/>
              </a:tabLst>
            </a:pPr>
            <a:r>
              <a:rPr lang="es-UY" sz="2000" dirty="0">
                <a:solidFill>
                  <a:srgbClr val="336600"/>
                </a:solidFill>
                <a:latin typeface="Verdana" pitchFamily="34" charset="0"/>
                <a:ea typeface="Times New Roman" pitchFamily="18" charset="0"/>
                <a:cs typeface="Arial" charset="0"/>
              </a:rPr>
              <a:t>H</a:t>
            </a:r>
            <a:r>
              <a:rPr lang="es-UY" sz="2000" baseline="-30000" dirty="0">
                <a:solidFill>
                  <a:srgbClr val="336600"/>
                </a:solidFill>
                <a:latin typeface="Verdana" pitchFamily="34" charset="0"/>
                <a:ea typeface="Times New Roman" pitchFamily="18" charset="0"/>
                <a:cs typeface="Arial" charset="0"/>
              </a:rPr>
              <a:t>2</a:t>
            </a:r>
            <a:r>
              <a:rPr lang="es-UY" sz="2000" dirty="0">
                <a:solidFill>
                  <a:srgbClr val="336600"/>
                </a:solidFill>
                <a:latin typeface="Verdana" pitchFamily="34" charset="0"/>
                <a:ea typeface="Times New Roman" pitchFamily="18" charset="0"/>
                <a:cs typeface="Arial" charset="0"/>
              </a:rPr>
              <a:t>S + CO</a:t>
            </a:r>
            <a:r>
              <a:rPr lang="es-UY" sz="2000" baseline="-30000" dirty="0">
                <a:solidFill>
                  <a:srgbClr val="336600"/>
                </a:solidFill>
                <a:latin typeface="Verdana" pitchFamily="34" charset="0"/>
                <a:ea typeface="Times New Roman" pitchFamily="18" charset="0"/>
                <a:cs typeface="Arial" charset="0"/>
              </a:rPr>
              <a:t>2</a:t>
            </a:r>
            <a:endParaRPr lang="es-UY" sz="2000" dirty="0">
              <a:solidFill>
                <a:srgbClr val="336600"/>
              </a:solidFill>
              <a:latin typeface="Verdana" pitchFamily="34" charset="0"/>
              <a:ea typeface="Times New Roman" pitchFamily="18" charset="0"/>
              <a:cs typeface="Arial" charset="0"/>
            </a:endParaRPr>
          </a:p>
        </p:txBody>
      </p:sp>
      <p:sp>
        <p:nvSpPr>
          <p:cNvPr id="13371" name="Rectangle 59"/>
          <p:cNvSpPr>
            <a:spLocks noChangeArrowheads="1"/>
          </p:cNvSpPr>
          <p:nvPr/>
        </p:nvSpPr>
        <p:spPr bwMode="auto">
          <a:xfrm>
            <a:off x="30387" y="5194965"/>
            <a:ext cx="89549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tabLst>
                <a:tab pos="342900" algn="l"/>
              </a:tabLst>
            </a:pPr>
            <a:r>
              <a:rPr lang="es-UY" i="1" u="sng" dirty="0" err="1">
                <a:effectLst>
                  <a:outerShdw blurRad="38100" dist="38100" dir="2700000" algn="tl">
                    <a:srgbClr val="000000"/>
                  </a:outerShdw>
                </a:effectLst>
                <a:latin typeface="Verdana" pitchFamily="34" charset="0"/>
              </a:rPr>
              <a:t>Sulfurogénesis</a:t>
            </a:r>
            <a:r>
              <a:rPr lang="es-UY" i="1" u="sng" dirty="0">
                <a:effectLst>
                  <a:outerShdw blurRad="38100" dist="38100" dir="2700000" algn="tl">
                    <a:srgbClr val="000000"/>
                  </a:outerShdw>
                </a:effectLst>
                <a:latin typeface="Verdana" pitchFamily="34" charset="0"/>
              </a:rPr>
              <a:t>:</a:t>
            </a:r>
            <a:r>
              <a:rPr lang="es-UY" dirty="0">
                <a:latin typeface="Verdana" pitchFamily="34" charset="0"/>
              </a:rPr>
              <a:t> cuando hay sulfatos las bacterias sulfato reductoras compiten por el sustrato con las demás (se genera H</a:t>
            </a:r>
            <a:r>
              <a:rPr lang="es-UY" baseline="-25000" dirty="0">
                <a:latin typeface="Verdana" pitchFamily="34" charset="0"/>
              </a:rPr>
              <a:t>2</a:t>
            </a:r>
            <a:r>
              <a:rPr lang="es-UY" dirty="0">
                <a:latin typeface="Verdana" pitchFamily="34" charset="0"/>
              </a:rPr>
              <a:t>S y baja prod.CH</a:t>
            </a:r>
            <a:r>
              <a:rPr lang="es-UY" baseline="-25000" dirty="0">
                <a:latin typeface="Verdana" pitchFamily="34" charset="0"/>
              </a:rPr>
              <a:t>4</a:t>
            </a:r>
            <a:r>
              <a:rPr lang="es-UY" dirty="0">
                <a:latin typeface="Verdana" pitchFamily="34" charset="0"/>
              </a:rPr>
              <a:t>, hay problema de olores e inhibición).</a:t>
            </a:r>
          </a:p>
        </p:txBody>
      </p:sp>
      <p:sp>
        <p:nvSpPr>
          <p:cNvPr id="13373" name="Line 61"/>
          <p:cNvSpPr>
            <a:spLocks noChangeShapeType="1"/>
          </p:cNvSpPr>
          <p:nvPr/>
        </p:nvSpPr>
        <p:spPr bwMode="auto">
          <a:xfrm>
            <a:off x="6172200" y="1988840"/>
            <a:ext cx="0" cy="1981200"/>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374" name="Line 62"/>
          <p:cNvSpPr>
            <a:spLocks noChangeShapeType="1"/>
          </p:cNvSpPr>
          <p:nvPr/>
        </p:nvSpPr>
        <p:spPr bwMode="auto">
          <a:xfrm>
            <a:off x="5943600" y="1988840"/>
            <a:ext cx="228600" cy="0"/>
          </a:xfrm>
          <a:prstGeom prst="line">
            <a:avLst/>
          </a:prstGeom>
          <a:noFill/>
          <a:ln w="952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375" name="Line 63"/>
          <p:cNvSpPr>
            <a:spLocks noChangeShapeType="1"/>
          </p:cNvSpPr>
          <p:nvPr/>
        </p:nvSpPr>
        <p:spPr bwMode="auto">
          <a:xfrm>
            <a:off x="5257800" y="3933056"/>
            <a:ext cx="914400" cy="0"/>
          </a:xfrm>
          <a:prstGeom prst="line">
            <a:avLst/>
          </a:prstGeom>
          <a:noFill/>
          <a:ln w="9525">
            <a:solidFill>
              <a:schemeClr val="bg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3376" name="Line 64"/>
          <p:cNvSpPr>
            <a:spLocks noChangeShapeType="1"/>
          </p:cNvSpPr>
          <p:nvPr/>
        </p:nvSpPr>
        <p:spPr bwMode="auto">
          <a:xfrm>
            <a:off x="3733800" y="1556792"/>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3377" name="Line 65"/>
          <p:cNvSpPr>
            <a:spLocks noChangeShapeType="1"/>
          </p:cNvSpPr>
          <p:nvPr/>
        </p:nvSpPr>
        <p:spPr bwMode="auto">
          <a:xfrm>
            <a:off x="3733800" y="23488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3378" name="Line 66"/>
          <p:cNvSpPr>
            <a:spLocks noChangeShapeType="1"/>
          </p:cNvSpPr>
          <p:nvPr/>
        </p:nvSpPr>
        <p:spPr bwMode="auto">
          <a:xfrm>
            <a:off x="3733800" y="3284984"/>
            <a:ext cx="0" cy="5334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3" name="1 Título"/>
          <p:cNvSpPr txBox="1">
            <a:spLocks/>
          </p:cNvSpPr>
          <p:nvPr/>
        </p:nvSpPr>
        <p:spPr>
          <a:xfrm>
            <a:off x="-180528" y="78333"/>
            <a:ext cx="3236913"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34" name="2 Marcador de texto"/>
          <p:cNvSpPr txBox="1">
            <a:spLocks/>
          </p:cNvSpPr>
          <p:nvPr/>
        </p:nvSpPr>
        <p:spPr bwMode="auto">
          <a:xfrm>
            <a:off x="4789920" y="136054"/>
            <a:ext cx="4464050" cy="628650"/>
          </a:xfrm>
          <a:prstGeom prst="rect">
            <a:avLst/>
          </a:prstGeom>
          <a:noFill/>
          <a:ln w="9525">
            <a:noFill/>
            <a:miter lim="800000"/>
            <a:headEnd/>
            <a:tailEnd/>
          </a:ln>
        </p:spPr>
        <p:txBody>
          <a:bodyPr/>
          <a:lstStyle/>
          <a:p>
            <a:pPr>
              <a:spcBef>
                <a:spcPct val="20000"/>
              </a:spcBef>
            </a:pPr>
            <a:r>
              <a:rPr lang="es-ES" sz="2400" b="1" dirty="0"/>
              <a:t> </a:t>
            </a:r>
            <a:r>
              <a:rPr lang="es-ES" sz="2400" b="1" dirty="0" smtClean="0"/>
              <a:t>Digestión Anaerobia</a:t>
            </a:r>
            <a:endParaRPr lang="es-ES" sz="2400" dirty="0">
              <a:solidFill>
                <a:schemeClr val="bg1"/>
              </a:solidFill>
            </a:endParaRPr>
          </a:p>
        </p:txBody>
      </p:sp>
      <p:sp>
        <p:nvSpPr>
          <p:cNvPr id="2" name="1 Rectángulo"/>
          <p:cNvSpPr/>
          <p:nvPr/>
        </p:nvSpPr>
        <p:spPr>
          <a:xfrm>
            <a:off x="684" y="6547911"/>
            <a:ext cx="7090384"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Diapositiva tomada de: Curso Tratamiento de Aguas Residuales Año 2002.</a:t>
            </a:r>
            <a:endParaRPr lang="es-ES_tradnl" sz="900" dirty="0">
              <a:latin typeface="Verdana" pitchFamily="34" charset="0"/>
              <a:ea typeface="Times New Roman" pitchFamily="18" charset="0"/>
            </a:endParaRPr>
          </a:p>
        </p:txBody>
      </p:sp>
    </p:spTree>
    <p:extLst>
      <p:ext uri="{BB962C8B-B14F-4D97-AF65-F5344CB8AC3E}">
        <p14:creationId xmlns:p14="http://schemas.microsoft.com/office/powerpoint/2010/main" val="7329050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3376"/>
                                        </p:tgtEl>
                                        <p:attrNameLst>
                                          <p:attrName>style.visibility</p:attrName>
                                        </p:attrNameLst>
                                      </p:cBhvr>
                                      <p:to>
                                        <p:strVal val="visible"/>
                                      </p:to>
                                    </p:set>
                                    <p:animEffect transition="in" filter="wipe(up)">
                                      <p:cBhvr>
                                        <p:cTn id="11" dur="500"/>
                                        <p:tgtEl>
                                          <p:spTgt spid="1337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13352"/>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3339"/>
                                        </p:tgtEl>
                                        <p:attrNameLst>
                                          <p:attrName>style.visibility</p:attrName>
                                        </p:attrNameLst>
                                      </p:cBhvr>
                                      <p:to>
                                        <p:strVal val="visible"/>
                                      </p:to>
                                    </p:set>
                                    <p:animEffect transition="in" filter="wipe(up)">
                                      <p:cBhvr>
                                        <p:cTn id="18" dur="500"/>
                                        <p:tgtEl>
                                          <p:spTgt spid="13339"/>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3342"/>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13364"/>
                                        </p:tgtEl>
                                        <p:attrNameLst>
                                          <p:attrName>style.visibility</p:attrName>
                                        </p:attrNameLst>
                                      </p:cBhvr>
                                      <p:to>
                                        <p:strVal val="visible"/>
                                      </p:to>
                                    </p:set>
                                  </p:childTnLst>
                                  <p:subTnLst>
                                    <p:set>
                                      <p:cBhvr override="childStyle">
                                        <p:cTn dur="1" fill="hold" display="0" masterRel="nextClick" afterEffect="1"/>
                                        <p:tgtEl>
                                          <p:spTgt spid="13364"/>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377"/>
                                        </p:tgtEl>
                                        <p:attrNameLst>
                                          <p:attrName>style.visibility</p:attrName>
                                        </p:attrNameLst>
                                      </p:cBhvr>
                                      <p:to>
                                        <p:strVal val="visible"/>
                                      </p:to>
                                    </p:set>
                                    <p:animEffect transition="in" filter="wipe(up)">
                                      <p:cBhvr>
                                        <p:cTn id="29" dur="500"/>
                                        <p:tgtEl>
                                          <p:spTgt spid="13377"/>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3353"/>
                                        </p:tgtEl>
                                        <p:attrNameLst>
                                          <p:attrName>style.visibility</p:attrName>
                                        </p:attrNameLst>
                                      </p:cBhvr>
                                      <p:to>
                                        <p:strVal val="visible"/>
                                      </p:to>
                                    </p:set>
                                  </p:childTnLst>
                                </p:cTn>
                              </p:par>
                            </p:childTnLst>
                          </p:cTn>
                        </p:par>
                        <p:par>
                          <p:cTn id="33" fill="hold" nodeType="afterGroup">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3359"/>
                                        </p:tgtEl>
                                        <p:attrNameLst>
                                          <p:attrName>style.visibility</p:attrName>
                                        </p:attrNameLst>
                                      </p:cBhvr>
                                      <p:to>
                                        <p:strVal val="visible"/>
                                      </p:to>
                                    </p:set>
                                    <p:animEffect transition="in" filter="wipe(up)">
                                      <p:cBhvr>
                                        <p:cTn id="36" dur="500"/>
                                        <p:tgtEl>
                                          <p:spTgt spid="13359"/>
                                        </p:tgtEl>
                                      </p:cBhvr>
                                    </p:animEffect>
                                  </p:childTnLst>
                                </p:cTn>
                              </p:par>
                            </p:childTnLst>
                          </p:cTn>
                        </p:par>
                        <p:par>
                          <p:cTn id="37" fill="hold" nodeType="afterGroup">
                            <p:stCondLst>
                              <p:cond delay="1500"/>
                            </p:stCondLst>
                            <p:childTnLst>
                              <p:par>
                                <p:cTn id="38" presetID="1" presetClass="entr" presetSubtype="0" fill="hold" grpId="0" nodeType="afterEffect">
                                  <p:stCondLst>
                                    <p:cond delay="0"/>
                                  </p:stCondLst>
                                  <p:childTnLst>
                                    <p:set>
                                      <p:cBhvr>
                                        <p:cTn id="39" dur="1" fill="hold">
                                          <p:stCondLst>
                                            <p:cond delay="499"/>
                                          </p:stCondLst>
                                        </p:cTn>
                                        <p:tgtEl>
                                          <p:spTgt spid="13344"/>
                                        </p:tgtEl>
                                        <p:attrNameLst>
                                          <p:attrName>style.visibility</p:attrName>
                                        </p:attrNameLst>
                                      </p:cBhvr>
                                      <p:to>
                                        <p:strVal val="visible"/>
                                      </p:to>
                                    </p:set>
                                  </p:childTnLst>
                                </p:cTn>
                              </p:par>
                            </p:childTnLst>
                          </p:cTn>
                        </p:par>
                        <p:par>
                          <p:cTn id="40" fill="hold" nodeType="afterGroup">
                            <p:stCondLst>
                              <p:cond delay="2000"/>
                            </p:stCondLst>
                            <p:childTnLst>
                              <p:par>
                                <p:cTn id="41" presetID="1" presetClass="entr" presetSubtype="0" fill="hold" grpId="0" nodeType="afterEffect">
                                  <p:stCondLst>
                                    <p:cond delay="0"/>
                                  </p:stCondLst>
                                  <p:childTnLst>
                                    <p:set>
                                      <p:cBhvr>
                                        <p:cTn id="42" dur="1" fill="hold">
                                          <p:stCondLst>
                                            <p:cond delay="499"/>
                                          </p:stCondLst>
                                        </p:cTn>
                                        <p:tgtEl>
                                          <p:spTgt spid="13365"/>
                                        </p:tgtEl>
                                        <p:attrNameLst>
                                          <p:attrName>style.visibility</p:attrName>
                                        </p:attrNameLst>
                                      </p:cBhvr>
                                      <p:to>
                                        <p:strVal val="visible"/>
                                      </p:to>
                                    </p:set>
                                  </p:childTnLst>
                                  <p:subTnLst>
                                    <p:set>
                                      <p:cBhvr override="childStyle">
                                        <p:cTn dur="1" fill="hold" display="0" masterRel="nextClick" afterEffect="1"/>
                                        <p:tgtEl>
                                          <p:spTgt spid="13365"/>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3378"/>
                                        </p:tgtEl>
                                        <p:attrNameLst>
                                          <p:attrName>style.visibility</p:attrName>
                                        </p:attrNameLst>
                                      </p:cBhvr>
                                      <p:to>
                                        <p:strVal val="visible"/>
                                      </p:to>
                                    </p:set>
                                    <p:animEffect transition="in" filter="wipe(up)">
                                      <p:cBhvr>
                                        <p:cTn id="47" dur="500"/>
                                        <p:tgtEl>
                                          <p:spTgt spid="13378"/>
                                        </p:tgtEl>
                                      </p:cBhvr>
                                    </p:animEffec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499"/>
                                          </p:stCondLst>
                                        </p:cTn>
                                        <p:tgtEl>
                                          <p:spTgt spid="13346"/>
                                        </p:tgtEl>
                                        <p:attrNameLst>
                                          <p:attrName>style.visibility</p:attrName>
                                        </p:attrNameLst>
                                      </p:cBhvr>
                                      <p:to>
                                        <p:strVal val="visible"/>
                                      </p:to>
                                    </p:set>
                                  </p:childTnLst>
                                </p:cTn>
                              </p:par>
                            </p:childTnLst>
                          </p:cTn>
                        </p:par>
                        <p:par>
                          <p:cTn id="51" fill="hold" nodeType="afterGroup">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13360"/>
                                        </p:tgtEl>
                                        <p:attrNameLst>
                                          <p:attrName>style.visibility</p:attrName>
                                        </p:attrNameLst>
                                      </p:cBhvr>
                                      <p:to>
                                        <p:strVal val="visible"/>
                                      </p:to>
                                    </p:set>
                                    <p:animEffect transition="in" filter="wipe(up)">
                                      <p:cBhvr>
                                        <p:cTn id="54" dur="500"/>
                                        <p:tgtEl>
                                          <p:spTgt spid="13360"/>
                                        </p:tgtEl>
                                      </p:cBhvr>
                                    </p:animEffect>
                                  </p:childTnLst>
                                </p:cTn>
                              </p:par>
                            </p:childTnLst>
                          </p:cTn>
                        </p:par>
                        <p:par>
                          <p:cTn id="55" fill="hold" nodeType="afterGroup">
                            <p:stCondLst>
                              <p:cond delay="1500"/>
                            </p:stCondLst>
                            <p:childTnLst>
                              <p:par>
                                <p:cTn id="56" presetID="1" presetClass="entr" presetSubtype="0" fill="hold" grpId="0" nodeType="afterEffect">
                                  <p:stCondLst>
                                    <p:cond delay="0"/>
                                  </p:stCondLst>
                                  <p:childTnLst>
                                    <p:set>
                                      <p:cBhvr>
                                        <p:cTn id="57" dur="1" fill="hold">
                                          <p:stCondLst>
                                            <p:cond delay="499"/>
                                          </p:stCondLst>
                                        </p:cTn>
                                        <p:tgtEl>
                                          <p:spTgt spid="13349"/>
                                        </p:tgtEl>
                                        <p:attrNameLst>
                                          <p:attrName>style.visibility</p:attrName>
                                        </p:attrNameLst>
                                      </p:cBhvr>
                                      <p:to>
                                        <p:strVal val="visible"/>
                                      </p:to>
                                    </p:set>
                                  </p:childTnLst>
                                </p:cTn>
                              </p:par>
                            </p:childTnLst>
                          </p:cTn>
                        </p:par>
                        <p:par>
                          <p:cTn id="58" fill="hold" nodeType="afterGroup">
                            <p:stCondLst>
                              <p:cond delay="2000"/>
                            </p:stCondLst>
                            <p:childTnLst>
                              <p:par>
                                <p:cTn id="59" presetID="1" presetClass="entr" presetSubtype="0" fill="hold" grpId="0" nodeType="afterEffect">
                                  <p:stCondLst>
                                    <p:cond delay="0"/>
                                  </p:stCondLst>
                                  <p:childTnLst>
                                    <p:set>
                                      <p:cBhvr>
                                        <p:cTn id="60" dur="1" fill="hold">
                                          <p:stCondLst>
                                            <p:cond delay="499"/>
                                          </p:stCondLst>
                                        </p:cTn>
                                        <p:tgtEl>
                                          <p:spTgt spid="13366"/>
                                        </p:tgtEl>
                                        <p:attrNameLst>
                                          <p:attrName>style.visibility</p:attrName>
                                        </p:attrNameLst>
                                      </p:cBhvr>
                                      <p:to>
                                        <p:strVal val="visible"/>
                                      </p:to>
                                    </p:set>
                                  </p:childTnLst>
                                  <p:subTnLst>
                                    <p:set>
                                      <p:cBhvr override="childStyle">
                                        <p:cTn dur="1" fill="hold" display="0" masterRel="nextClick" afterEffect="1"/>
                                        <p:tgtEl>
                                          <p:spTgt spid="13366"/>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374"/>
                                        </p:tgtEl>
                                        <p:attrNameLst>
                                          <p:attrName>style.visibility</p:attrName>
                                        </p:attrNameLst>
                                      </p:cBhvr>
                                      <p:to>
                                        <p:strVal val="visible"/>
                                      </p:to>
                                    </p:set>
                                    <p:animEffect transition="in" filter="wipe(left)">
                                      <p:cBhvr>
                                        <p:cTn id="65" dur="500"/>
                                        <p:tgtEl>
                                          <p:spTgt spid="13374"/>
                                        </p:tgtEl>
                                      </p:cBhvr>
                                    </p:animEffect>
                                  </p:childTnLst>
                                </p:cTn>
                              </p:par>
                            </p:childTnLst>
                          </p:cTn>
                        </p:par>
                        <p:par>
                          <p:cTn id="66" fill="hold" nodeType="afterGroup">
                            <p:stCondLst>
                              <p:cond delay="500"/>
                            </p:stCondLst>
                            <p:childTnLst>
                              <p:par>
                                <p:cTn id="67" presetID="22" presetClass="entr" presetSubtype="1" fill="hold" grpId="0" nodeType="afterEffect">
                                  <p:stCondLst>
                                    <p:cond delay="0"/>
                                  </p:stCondLst>
                                  <p:childTnLst>
                                    <p:set>
                                      <p:cBhvr>
                                        <p:cTn id="68" dur="1" fill="hold">
                                          <p:stCondLst>
                                            <p:cond delay="0"/>
                                          </p:stCondLst>
                                        </p:cTn>
                                        <p:tgtEl>
                                          <p:spTgt spid="13373"/>
                                        </p:tgtEl>
                                        <p:attrNameLst>
                                          <p:attrName>style.visibility</p:attrName>
                                        </p:attrNameLst>
                                      </p:cBhvr>
                                      <p:to>
                                        <p:strVal val="visible"/>
                                      </p:to>
                                    </p:set>
                                    <p:animEffect transition="in" filter="wipe(up)">
                                      <p:cBhvr>
                                        <p:cTn id="69" dur="500"/>
                                        <p:tgtEl>
                                          <p:spTgt spid="13373"/>
                                        </p:tgtEl>
                                      </p:cBhvr>
                                    </p:animEffect>
                                  </p:childTnLst>
                                </p:cTn>
                              </p:par>
                            </p:childTnLst>
                          </p:cTn>
                        </p:par>
                        <p:par>
                          <p:cTn id="70" fill="hold" nodeType="afterGroup">
                            <p:stCondLst>
                              <p:cond delay="1000"/>
                            </p:stCondLst>
                            <p:childTnLst>
                              <p:par>
                                <p:cTn id="71" presetID="22" presetClass="entr" presetSubtype="2" fill="hold" grpId="0" nodeType="afterEffect">
                                  <p:stCondLst>
                                    <p:cond delay="0"/>
                                  </p:stCondLst>
                                  <p:childTnLst>
                                    <p:set>
                                      <p:cBhvr>
                                        <p:cTn id="72" dur="1" fill="hold">
                                          <p:stCondLst>
                                            <p:cond delay="0"/>
                                          </p:stCondLst>
                                        </p:cTn>
                                        <p:tgtEl>
                                          <p:spTgt spid="13375"/>
                                        </p:tgtEl>
                                        <p:attrNameLst>
                                          <p:attrName>style.visibility</p:attrName>
                                        </p:attrNameLst>
                                      </p:cBhvr>
                                      <p:to>
                                        <p:strVal val="visible"/>
                                      </p:to>
                                    </p:set>
                                    <p:animEffect transition="in" filter="wipe(right)">
                                      <p:cBhvr>
                                        <p:cTn id="73" dur="500"/>
                                        <p:tgtEl>
                                          <p:spTgt spid="1337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3358"/>
                                        </p:tgtEl>
                                        <p:attrNameLst>
                                          <p:attrName>style.visibility</p:attrName>
                                        </p:attrNameLst>
                                      </p:cBhvr>
                                      <p:to>
                                        <p:strVal val="visible"/>
                                      </p:to>
                                    </p:set>
                                    <p:animEffect transition="in" filter="wipe(up)">
                                      <p:cBhvr>
                                        <p:cTn id="78" dur="500"/>
                                        <p:tgtEl>
                                          <p:spTgt spid="13358"/>
                                        </p:tgtEl>
                                      </p:cBhvr>
                                    </p:animEffect>
                                  </p:childTnLst>
                                </p:cTn>
                              </p:par>
                            </p:childTnLst>
                          </p:cTn>
                        </p:par>
                        <p:par>
                          <p:cTn id="79" fill="hold" nodeType="afterGroup">
                            <p:stCondLst>
                              <p:cond delay="500"/>
                            </p:stCondLst>
                            <p:childTnLst>
                              <p:par>
                                <p:cTn id="80" presetID="1" presetClass="entr" presetSubtype="0" fill="hold" grpId="0" nodeType="afterEffect">
                                  <p:stCondLst>
                                    <p:cond delay="0"/>
                                  </p:stCondLst>
                                  <p:childTnLst>
                                    <p:set>
                                      <p:cBhvr>
                                        <p:cTn id="81" dur="1" fill="hold">
                                          <p:stCondLst>
                                            <p:cond delay="499"/>
                                          </p:stCondLst>
                                        </p:cTn>
                                        <p:tgtEl>
                                          <p:spTgt spid="13347"/>
                                        </p:tgtEl>
                                        <p:attrNameLst>
                                          <p:attrName>style.visibility</p:attrName>
                                        </p:attrNameLst>
                                      </p:cBhvr>
                                      <p:to>
                                        <p:strVal val="visible"/>
                                      </p:to>
                                    </p:set>
                                  </p:childTnLst>
                                </p:cTn>
                              </p:par>
                            </p:childTnLst>
                          </p:cTn>
                        </p:par>
                        <p:par>
                          <p:cTn id="82" fill="hold" nodeType="afterGroup">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13361"/>
                                        </p:tgtEl>
                                        <p:attrNameLst>
                                          <p:attrName>style.visibility</p:attrName>
                                        </p:attrNameLst>
                                      </p:cBhvr>
                                      <p:to>
                                        <p:strVal val="visible"/>
                                      </p:to>
                                    </p:set>
                                    <p:animEffect transition="in" filter="wipe(up)">
                                      <p:cBhvr>
                                        <p:cTn id="85" dur="500"/>
                                        <p:tgtEl>
                                          <p:spTgt spid="13361"/>
                                        </p:tgtEl>
                                      </p:cBhvr>
                                    </p:animEffect>
                                  </p:childTnLst>
                                </p:cTn>
                              </p:par>
                            </p:childTnLst>
                          </p:cTn>
                        </p:par>
                        <p:par>
                          <p:cTn id="86" fill="hold" nodeType="afterGroup">
                            <p:stCondLst>
                              <p:cond delay="1500"/>
                            </p:stCondLst>
                            <p:childTnLst>
                              <p:par>
                                <p:cTn id="87" presetID="1" presetClass="entr" presetSubtype="0" fill="hold" grpId="0" nodeType="afterEffect">
                                  <p:stCondLst>
                                    <p:cond delay="0"/>
                                  </p:stCondLst>
                                  <p:childTnLst>
                                    <p:set>
                                      <p:cBhvr>
                                        <p:cTn id="88" dur="1" fill="hold">
                                          <p:stCondLst>
                                            <p:cond delay="499"/>
                                          </p:stCondLst>
                                        </p:cTn>
                                        <p:tgtEl>
                                          <p:spTgt spid="13351"/>
                                        </p:tgtEl>
                                        <p:attrNameLst>
                                          <p:attrName>style.visibility</p:attrName>
                                        </p:attrNameLst>
                                      </p:cBhvr>
                                      <p:to>
                                        <p:strVal val="visible"/>
                                      </p:to>
                                    </p:set>
                                  </p:childTnLst>
                                </p:cTn>
                              </p:par>
                            </p:childTnLst>
                          </p:cTn>
                        </p:par>
                        <p:par>
                          <p:cTn id="89" fill="hold" nodeType="afterGroup">
                            <p:stCondLst>
                              <p:cond delay="2000"/>
                            </p:stCondLst>
                            <p:childTnLst>
                              <p:par>
                                <p:cTn id="90" presetID="1" presetClass="entr" presetSubtype="0" fill="hold" grpId="0" nodeType="afterEffect">
                                  <p:stCondLst>
                                    <p:cond delay="0"/>
                                  </p:stCondLst>
                                  <p:childTnLst>
                                    <p:set>
                                      <p:cBhvr>
                                        <p:cTn id="91" dur="1" fill="hold">
                                          <p:stCondLst>
                                            <p:cond delay="499"/>
                                          </p:stCondLst>
                                        </p:cTn>
                                        <p:tgtEl>
                                          <p:spTgt spid="13367"/>
                                        </p:tgtEl>
                                        <p:attrNameLst>
                                          <p:attrName>style.visibility</p:attrName>
                                        </p:attrNameLst>
                                      </p:cBhvr>
                                      <p:to>
                                        <p:strVal val="visible"/>
                                      </p:to>
                                    </p:set>
                                  </p:childTnLst>
                                  <p:subTnLst>
                                    <p:set>
                                      <p:cBhvr override="childStyle">
                                        <p:cTn dur="1" fill="hold" display="0" masterRel="nextClick" afterEffect="1"/>
                                        <p:tgtEl>
                                          <p:spTgt spid="13367"/>
                                        </p:tgtEl>
                                        <p:attrNameLst>
                                          <p:attrName>style.visibility</p:attrName>
                                        </p:attrNameLst>
                                      </p:cBhvr>
                                      <p:to>
                                        <p:strVal val="hidden"/>
                                      </p:to>
                                    </p:set>
                                  </p:sub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13335"/>
                                        </p:tgtEl>
                                        <p:attrNameLst>
                                          <p:attrName>style.visibility</p:attrName>
                                        </p:attrNameLst>
                                      </p:cBhvr>
                                      <p:to>
                                        <p:strVal val="visible"/>
                                      </p:to>
                                    </p:set>
                                    <p:animEffect transition="in" filter="wipe(right)">
                                      <p:cBhvr>
                                        <p:cTn id="96" dur="500"/>
                                        <p:tgtEl>
                                          <p:spTgt spid="13335"/>
                                        </p:tgtEl>
                                      </p:cBhvr>
                                    </p:animEffect>
                                  </p:childTnLst>
                                </p:cTn>
                              </p:par>
                            </p:childTnLst>
                          </p:cTn>
                        </p:par>
                        <p:par>
                          <p:cTn id="97" fill="hold" nodeType="afterGroup">
                            <p:stCondLst>
                              <p:cond delay="500"/>
                            </p:stCondLst>
                            <p:childTnLst>
                              <p:par>
                                <p:cTn id="98" presetID="22" presetClass="entr" presetSubtype="1" fill="hold" grpId="0" nodeType="afterEffect">
                                  <p:stCondLst>
                                    <p:cond delay="0"/>
                                  </p:stCondLst>
                                  <p:childTnLst>
                                    <p:set>
                                      <p:cBhvr>
                                        <p:cTn id="99" dur="1" fill="hold">
                                          <p:stCondLst>
                                            <p:cond delay="0"/>
                                          </p:stCondLst>
                                        </p:cTn>
                                        <p:tgtEl>
                                          <p:spTgt spid="13336"/>
                                        </p:tgtEl>
                                        <p:attrNameLst>
                                          <p:attrName>style.visibility</p:attrName>
                                        </p:attrNameLst>
                                      </p:cBhvr>
                                      <p:to>
                                        <p:strVal val="visible"/>
                                      </p:to>
                                    </p:set>
                                    <p:animEffect transition="in" filter="wipe(up)">
                                      <p:cBhvr>
                                        <p:cTn id="100" dur="500"/>
                                        <p:tgtEl>
                                          <p:spTgt spid="13336"/>
                                        </p:tgtEl>
                                      </p:cBhvr>
                                    </p:animEffect>
                                  </p:childTnLst>
                                </p:cTn>
                              </p:par>
                            </p:childTnLst>
                          </p:cTn>
                        </p:par>
                        <p:par>
                          <p:cTn id="101" fill="hold" nodeType="afterGroup">
                            <p:stCondLst>
                              <p:cond delay="1000"/>
                            </p:stCondLst>
                            <p:childTnLst>
                              <p:par>
                                <p:cTn id="102" presetID="22" presetClass="entr" presetSubtype="2" fill="hold" grpId="0" nodeType="afterEffect">
                                  <p:stCondLst>
                                    <p:cond delay="0"/>
                                  </p:stCondLst>
                                  <p:childTnLst>
                                    <p:set>
                                      <p:cBhvr>
                                        <p:cTn id="103" dur="1" fill="hold">
                                          <p:stCondLst>
                                            <p:cond delay="0"/>
                                          </p:stCondLst>
                                        </p:cTn>
                                        <p:tgtEl>
                                          <p:spTgt spid="13328"/>
                                        </p:tgtEl>
                                        <p:attrNameLst>
                                          <p:attrName>style.visibility</p:attrName>
                                        </p:attrNameLst>
                                      </p:cBhvr>
                                      <p:to>
                                        <p:strVal val="visible"/>
                                      </p:to>
                                    </p:set>
                                    <p:animEffect transition="in" filter="wipe(right)">
                                      <p:cBhvr>
                                        <p:cTn id="104" dur="500"/>
                                        <p:tgtEl>
                                          <p:spTgt spid="13328"/>
                                        </p:tgtEl>
                                      </p:cBhvr>
                                    </p:animEffect>
                                  </p:childTnLst>
                                </p:cTn>
                              </p:par>
                            </p:childTnLst>
                          </p:cTn>
                        </p:par>
                        <p:par>
                          <p:cTn id="105" fill="hold" nodeType="afterGroup">
                            <p:stCondLst>
                              <p:cond delay="1500"/>
                            </p:stCondLst>
                            <p:childTnLst>
                              <p:par>
                                <p:cTn id="106" presetID="1" presetClass="entr" presetSubtype="0" fill="hold" grpId="0" nodeType="afterEffect">
                                  <p:stCondLst>
                                    <p:cond delay="0"/>
                                  </p:stCondLst>
                                  <p:childTnLst>
                                    <p:set>
                                      <p:cBhvr>
                                        <p:cTn id="107" dur="1" fill="hold">
                                          <p:stCondLst>
                                            <p:cond delay="499"/>
                                          </p:stCondLst>
                                        </p:cTn>
                                        <p:tgtEl>
                                          <p:spTgt spid="13368"/>
                                        </p:tgtEl>
                                        <p:attrNameLst>
                                          <p:attrName>style.visibility</p:attrName>
                                        </p:attrNameLst>
                                      </p:cBhvr>
                                      <p:to>
                                        <p:strVal val="visible"/>
                                      </p:to>
                                    </p:set>
                                  </p:childTnLst>
                                </p:cTn>
                              </p:par>
                            </p:childTnLst>
                          </p:cTn>
                        </p:par>
                        <p:par>
                          <p:cTn id="108" fill="hold" nodeType="afterGroup">
                            <p:stCondLst>
                              <p:cond delay="2000"/>
                            </p:stCondLst>
                            <p:childTnLst>
                              <p:par>
                                <p:cTn id="109" presetID="1" presetClass="entr" presetSubtype="0" fill="hold" grpId="0" nodeType="afterEffect">
                                  <p:stCondLst>
                                    <p:cond delay="0"/>
                                  </p:stCondLst>
                                  <p:childTnLst>
                                    <p:set>
                                      <p:cBhvr>
                                        <p:cTn id="110" dur="1" fill="hold">
                                          <p:stCondLst>
                                            <p:cond delay="499"/>
                                          </p:stCondLst>
                                        </p:cTn>
                                        <p:tgtEl>
                                          <p:spTgt spid="13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5" grpId="0" animBg="1"/>
      <p:bldP spid="13328" grpId="0" animBg="1"/>
      <p:bldP spid="13336" grpId="0" animBg="1"/>
      <p:bldP spid="13339" grpId="0" animBg="1"/>
      <p:bldP spid="13341" grpId="0" autoUpdateAnimBg="0"/>
      <p:bldP spid="13342" grpId="0" autoUpdateAnimBg="0"/>
      <p:bldP spid="13344" grpId="0" autoUpdateAnimBg="0"/>
      <p:bldP spid="13346" grpId="0" autoUpdateAnimBg="0"/>
      <p:bldP spid="13347" grpId="0" autoUpdateAnimBg="0"/>
      <p:bldP spid="13349" grpId="0" autoUpdateAnimBg="0"/>
      <p:bldP spid="13351" grpId="0" autoUpdateAnimBg="0"/>
      <p:bldP spid="13352" grpId="0" autoUpdateAnimBg="0"/>
      <p:bldP spid="13353" grpId="0" autoUpdateAnimBg="0"/>
      <p:bldP spid="13358" grpId="0" animBg="1"/>
      <p:bldP spid="13359" grpId="0" animBg="1"/>
      <p:bldP spid="13360" grpId="0" animBg="1"/>
      <p:bldP spid="13361" grpId="0" animBg="1"/>
      <p:bldP spid="13364" grpId="0" autoUpdateAnimBg="0"/>
      <p:bldP spid="13365" grpId="0" autoUpdateAnimBg="0"/>
      <p:bldP spid="13366" grpId="0" autoUpdateAnimBg="0"/>
      <p:bldP spid="13367" grpId="0" autoUpdateAnimBg="0"/>
      <p:bldP spid="13368" grpId="0" autoUpdateAnimBg="0"/>
      <p:bldP spid="13371" grpId="0" autoUpdateAnimBg="0"/>
      <p:bldP spid="13373" grpId="0" animBg="1"/>
      <p:bldP spid="13374" grpId="0" animBg="1"/>
      <p:bldP spid="13375" grpId="0" animBg="1"/>
      <p:bldP spid="13376" grpId="0" animBg="1"/>
      <p:bldP spid="13377" grpId="0" animBg="1"/>
      <p:bldP spid="133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EB786">
            <a:alpha val="75000"/>
          </a:srgbClr>
        </a:solidFill>
        <a:effectLst/>
      </p:bgPr>
    </p:bg>
    <p:spTree>
      <p:nvGrpSpPr>
        <p:cNvPr id="1" name=""/>
        <p:cNvGrpSpPr/>
        <p:nvPr/>
      </p:nvGrpSpPr>
      <p:grpSpPr>
        <a:xfrm>
          <a:off x="0" y="0"/>
          <a:ext cx="0" cy="0"/>
          <a:chOff x="0" y="0"/>
          <a:chExt cx="0" cy="0"/>
        </a:xfrm>
      </p:grpSpPr>
      <p:sp>
        <p:nvSpPr>
          <p:cNvPr id="2" name="1 Título"/>
          <p:cNvSpPr txBox="1">
            <a:spLocks/>
          </p:cNvSpPr>
          <p:nvPr/>
        </p:nvSpPr>
        <p:spPr>
          <a:xfrm>
            <a:off x="-36513" y="15875"/>
            <a:ext cx="2878138"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3" name="2 Marcador de texto"/>
          <p:cNvSpPr txBox="1">
            <a:spLocks/>
          </p:cNvSpPr>
          <p:nvPr/>
        </p:nvSpPr>
        <p:spPr bwMode="auto">
          <a:xfrm>
            <a:off x="3995936" y="116632"/>
            <a:ext cx="5472608" cy="628650"/>
          </a:xfrm>
          <a:prstGeom prst="rect">
            <a:avLst/>
          </a:prstGeom>
          <a:noFill/>
          <a:ln w="9525">
            <a:noFill/>
            <a:miter lim="800000"/>
            <a:headEnd/>
            <a:tailEnd/>
          </a:ln>
        </p:spPr>
        <p:txBody>
          <a:bodyPr/>
          <a:lstStyle/>
          <a:p>
            <a:pPr>
              <a:spcBef>
                <a:spcPct val="20000"/>
              </a:spcBef>
            </a:pPr>
            <a:r>
              <a:rPr lang="es-ES" sz="2400" b="1" dirty="0"/>
              <a:t> </a:t>
            </a:r>
            <a:r>
              <a:rPr lang="es-ES" sz="2400" b="1" dirty="0" smtClean="0"/>
              <a:t>Digestor y Tipos de digestores</a:t>
            </a:r>
            <a:endParaRPr lang="es-ES" sz="2400" dirty="0">
              <a:solidFill>
                <a:schemeClr val="bg1"/>
              </a:solidFill>
            </a:endParaRPr>
          </a:p>
        </p:txBody>
      </p:sp>
      <p:sp>
        <p:nvSpPr>
          <p:cNvPr id="4" name="3 Rectángulo"/>
          <p:cNvSpPr/>
          <p:nvPr/>
        </p:nvSpPr>
        <p:spPr>
          <a:xfrm>
            <a:off x="107504" y="620688"/>
            <a:ext cx="3732153" cy="954107"/>
          </a:xfrm>
          <a:prstGeom prst="rect">
            <a:avLst/>
          </a:prstGeom>
        </p:spPr>
        <p:txBody>
          <a:bodyPr wrap="square">
            <a:spAutoFit/>
          </a:bodyPr>
          <a:lstStyle/>
          <a:p>
            <a:pPr algn="just"/>
            <a:r>
              <a:rPr lang="es-EC" sz="1400" dirty="0" smtClean="0"/>
              <a:t>Cámara </a:t>
            </a:r>
            <a:r>
              <a:rPr lang="es-EC" sz="1400" dirty="0"/>
              <a:t>hermética e impermeable en la que se depositan </a:t>
            </a:r>
            <a:r>
              <a:rPr lang="es-EC" sz="1400" dirty="0" smtClean="0"/>
              <a:t>materia orgánica </a:t>
            </a:r>
            <a:r>
              <a:rPr lang="es-EC" sz="1400" dirty="0"/>
              <a:t>para producir en su interior una degradación anaeróbica de la cual se obtiene biogás y </a:t>
            </a:r>
            <a:r>
              <a:rPr lang="es-EC" sz="1400" dirty="0" smtClean="0"/>
              <a:t>biol.</a:t>
            </a:r>
            <a:endParaRPr lang="es-ES" sz="1400" dirty="0"/>
          </a:p>
        </p:txBody>
      </p:sp>
      <p:grpSp>
        <p:nvGrpSpPr>
          <p:cNvPr id="5" name="Group 81"/>
          <p:cNvGrpSpPr>
            <a:grpSpLocks/>
          </p:cNvGrpSpPr>
          <p:nvPr/>
        </p:nvGrpSpPr>
        <p:grpSpPr bwMode="auto">
          <a:xfrm>
            <a:off x="-22795" y="1413470"/>
            <a:ext cx="3946525" cy="4895850"/>
            <a:chOff x="54" y="1063"/>
            <a:chExt cx="2486" cy="3084"/>
          </a:xfrm>
        </p:grpSpPr>
        <p:sp>
          <p:nvSpPr>
            <p:cNvPr id="6" name="Rectangle 44"/>
            <p:cNvSpPr>
              <a:spLocks noChangeArrowheads="1"/>
            </p:cNvSpPr>
            <p:nvPr/>
          </p:nvSpPr>
          <p:spPr bwMode="auto">
            <a:xfrm>
              <a:off x="1920" y="1392"/>
              <a:ext cx="96" cy="240"/>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7" name="Rectangle 36"/>
            <p:cNvSpPr>
              <a:spLocks noChangeArrowheads="1"/>
            </p:cNvSpPr>
            <p:nvPr/>
          </p:nvSpPr>
          <p:spPr bwMode="auto">
            <a:xfrm>
              <a:off x="864" y="1680"/>
              <a:ext cx="1248" cy="1728"/>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8" name="AutoShape 37"/>
            <p:cNvSpPr>
              <a:spLocks noChangeArrowheads="1"/>
            </p:cNvSpPr>
            <p:nvPr/>
          </p:nvSpPr>
          <p:spPr bwMode="auto">
            <a:xfrm>
              <a:off x="864" y="3408"/>
              <a:ext cx="1248" cy="384"/>
            </a:xfrm>
            <a:custGeom>
              <a:avLst/>
              <a:gdLst>
                <a:gd name="G0" fmla="+- 10177 0 0"/>
                <a:gd name="G1" fmla="+- 21600 0 10177"/>
                <a:gd name="G2" fmla="*/ 10177 1 2"/>
                <a:gd name="G3" fmla="+- 21600 0 G2"/>
                <a:gd name="G4" fmla="+/ 10177 21600 2"/>
                <a:gd name="G5" fmla="+/ G1 0 2"/>
                <a:gd name="G6" fmla="*/ 21600 21600 10177"/>
                <a:gd name="G7" fmla="*/ G6 1 2"/>
                <a:gd name="G8" fmla="+- 21600 0 G7"/>
                <a:gd name="G9" fmla="*/ 21600 1 2"/>
                <a:gd name="G10" fmla="+- 10177 0 G9"/>
                <a:gd name="G11" fmla="?: G10 G8 0"/>
                <a:gd name="G12" fmla="?: G10 G7 21600"/>
                <a:gd name="T0" fmla="*/ 16511 w 21600"/>
                <a:gd name="T1" fmla="*/ 10800 h 21600"/>
                <a:gd name="T2" fmla="*/ 10800 w 21600"/>
                <a:gd name="T3" fmla="*/ 21600 h 21600"/>
                <a:gd name="T4" fmla="*/ 5089 w 21600"/>
                <a:gd name="T5" fmla="*/ 10800 h 21600"/>
                <a:gd name="T6" fmla="*/ 10800 w 21600"/>
                <a:gd name="T7" fmla="*/ 0 h 21600"/>
                <a:gd name="T8" fmla="*/ 6889 w 21600"/>
                <a:gd name="T9" fmla="*/ 6889 h 21600"/>
                <a:gd name="T10" fmla="*/ 14711 w 21600"/>
                <a:gd name="T11" fmla="*/ 14711 h 21600"/>
              </a:gdLst>
              <a:ahLst/>
              <a:cxnLst>
                <a:cxn ang="0">
                  <a:pos x="T0" y="T1"/>
                </a:cxn>
                <a:cxn ang="0">
                  <a:pos x="T2" y="T3"/>
                </a:cxn>
                <a:cxn ang="0">
                  <a:pos x="T4" y="T5"/>
                </a:cxn>
                <a:cxn ang="0">
                  <a:pos x="T6" y="T7"/>
                </a:cxn>
              </a:cxnLst>
              <a:rect l="T8" t="T9" r="T10" b="T11"/>
              <a:pathLst>
                <a:path w="21600" h="21600">
                  <a:moveTo>
                    <a:pt x="0" y="0"/>
                  </a:moveTo>
                  <a:lnTo>
                    <a:pt x="10177" y="21600"/>
                  </a:lnTo>
                  <a:lnTo>
                    <a:pt x="11423" y="21600"/>
                  </a:lnTo>
                  <a:lnTo>
                    <a:pt x="21600" y="0"/>
                  </a:lnTo>
                  <a:close/>
                </a:path>
              </a:pathLst>
            </a:cu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9" name="Rectangle 38"/>
            <p:cNvSpPr>
              <a:spLocks noChangeArrowheads="1"/>
            </p:cNvSpPr>
            <p:nvPr/>
          </p:nvSpPr>
          <p:spPr bwMode="auto">
            <a:xfrm>
              <a:off x="1440" y="3792"/>
              <a:ext cx="96" cy="14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2" name="Rectangle 42"/>
            <p:cNvSpPr>
              <a:spLocks noChangeArrowheads="1"/>
            </p:cNvSpPr>
            <p:nvPr/>
          </p:nvSpPr>
          <p:spPr bwMode="auto">
            <a:xfrm rot="-5400000">
              <a:off x="744" y="2376"/>
              <a:ext cx="96" cy="14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3" name="AutoShape 43"/>
            <p:cNvSpPr>
              <a:spLocks noChangeArrowheads="1"/>
            </p:cNvSpPr>
            <p:nvPr/>
          </p:nvSpPr>
          <p:spPr bwMode="auto">
            <a:xfrm flipV="1">
              <a:off x="864" y="1488"/>
              <a:ext cx="1248" cy="192"/>
            </a:xfrm>
            <a:custGeom>
              <a:avLst/>
              <a:gdLst>
                <a:gd name="G0" fmla="+- 4742 0 0"/>
                <a:gd name="G1" fmla="+- 21600 0 4742"/>
                <a:gd name="G2" fmla="*/ 4742 1 2"/>
                <a:gd name="G3" fmla="+- 21600 0 G2"/>
                <a:gd name="G4" fmla="+/ 4742 21600 2"/>
                <a:gd name="G5" fmla="+/ G1 0 2"/>
                <a:gd name="G6" fmla="*/ 21600 21600 4742"/>
                <a:gd name="G7" fmla="*/ G6 1 2"/>
                <a:gd name="G8" fmla="+- 21600 0 G7"/>
                <a:gd name="G9" fmla="*/ 21600 1 2"/>
                <a:gd name="G10" fmla="+- 4742 0 G9"/>
                <a:gd name="G11" fmla="?: G10 G8 0"/>
                <a:gd name="G12" fmla="?: G10 G7 21600"/>
                <a:gd name="T0" fmla="*/ 19229 w 21600"/>
                <a:gd name="T1" fmla="*/ 10800 h 21600"/>
                <a:gd name="T2" fmla="*/ 10800 w 21600"/>
                <a:gd name="T3" fmla="*/ 21600 h 21600"/>
                <a:gd name="T4" fmla="*/ 2371 w 21600"/>
                <a:gd name="T5" fmla="*/ 10800 h 21600"/>
                <a:gd name="T6" fmla="*/ 10800 w 21600"/>
                <a:gd name="T7" fmla="*/ 0 h 21600"/>
                <a:gd name="T8" fmla="*/ 4171 w 21600"/>
                <a:gd name="T9" fmla="*/ 4171 h 21600"/>
                <a:gd name="T10" fmla="*/ 17429 w 21600"/>
                <a:gd name="T11" fmla="*/ 17429 h 21600"/>
              </a:gdLst>
              <a:ahLst/>
              <a:cxnLst>
                <a:cxn ang="0">
                  <a:pos x="T0" y="T1"/>
                </a:cxn>
                <a:cxn ang="0">
                  <a:pos x="T2" y="T3"/>
                </a:cxn>
                <a:cxn ang="0">
                  <a:pos x="T4" y="T5"/>
                </a:cxn>
                <a:cxn ang="0">
                  <a:pos x="T6" y="T7"/>
                </a:cxn>
              </a:cxnLst>
              <a:rect l="T8" t="T9" r="T10" b="T11"/>
              <a:pathLst>
                <a:path w="21600" h="21600">
                  <a:moveTo>
                    <a:pt x="0" y="0"/>
                  </a:moveTo>
                  <a:lnTo>
                    <a:pt x="4742" y="21600"/>
                  </a:lnTo>
                  <a:lnTo>
                    <a:pt x="16858" y="21600"/>
                  </a:lnTo>
                  <a:lnTo>
                    <a:pt x="21600" y="0"/>
                  </a:lnTo>
                  <a:close/>
                </a:path>
              </a:pathLst>
            </a:cu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4" name="Line 45"/>
            <p:cNvSpPr>
              <a:spLocks noChangeShapeType="1"/>
            </p:cNvSpPr>
            <p:nvPr/>
          </p:nvSpPr>
          <p:spPr bwMode="auto">
            <a:xfrm>
              <a:off x="864" y="3408"/>
              <a:ext cx="124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5" name="Line 46"/>
            <p:cNvSpPr>
              <a:spLocks noChangeShapeType="1"/>
            </p:cNvSpPr>
            <p:nvPr/>
          </p:nvSpPr>
          <p:spPr bwMode="auto">
            <a:xfrm>
              <a:off x="864" y="1680"/>
              <a:ext cx="124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6" name="Line 47"/>
            <p:cNvSpPr>
              <a:spLocks noChangeShapeType="1"/>
            </p:cNvSpPr>
            <p:nvPr/>
          </p:nvSpPr>
          <p:spPr bwMode="auto">
            <a:xfrm>
              <a:off x="864" y="2400"/>
              <a:ext cx="0"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7" name="Line 48"/>
            <p:cNvSpPr>
              <a:spLocks noChangeShapeType="1"/>
            </p:cNvSpPr>
            <p:nvPr/>
          </p:nvSpPr>
          <p:spPr bwMode="auto">
            <a:xfrm>
              <a:off x="1440" y="3792"/>
              <a:ext cx="9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 name="Line 49"/>
            <p:cNvSpPr>
              <a:spLocks noChangeShapeType="1"/>
            </p:cNvSpPr>
            <p:nvPr/>
          </p:nvSpPr>
          <p:spPr bwMode="auto">
            <a:xfrm>
              <a:off x="2112" y="1824"/>
              <a:ext cx="0"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9" name="Line 50"/>
            <p:cNvSpPr>
              <a:spLocks noChangeShapeType="1"/>
            </p:cNvSpPr>
            <p:nvPr/>
          </p:nvSpPr>
          <p:spPr bwMode="auto">
            <a:xfrm>
              <a:off x="2112" y="2016"/>
              <a:ext cx="0"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0" name="Line 52"/>
            <p:cNvSpPr>
              <a:spLocks noChangeShapeType="1"/>
            </p:cNvSpPr>
            <p:nvPr/>
          </p:nvSpPr>
          <p:spPr bwMode="auto">
            <a:xfrm>
              <a:off x="1920" y="1536"/>
              <a:ext cx="96"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1" name="Freeform 61" descr="Diagonal hacia arriba clara"/>
            <p:cNvSpPr>
              <a:spLocks/>
            </p:cNvSpPr>
            <p:nvPr/>
          </p:nvSpPr>
          <p:spPr bwMode="auto">
            <a:xfrm>
              <a:off x="867" y="3168"/>
              <a:ext cx="1269" cy="620"/>
            </a:xfrm>
            <a:custGeom>
              <a:avLst/>
              <a:gdLst>
                <a:gd name="T0" fmla="*/ 6 w 1269"/>
                <a:gd name="T1" fmla="*/ 60 h 620"/>
                <a:gd name="T2" fmla="*/ 21 w 1269"/>
                <a:gd name="T3" fmla="*/ 228 h 620"/>
                <a:gd name="T4" fmla="*/ 585 w 1269"/>
                <a:gd name="T5" fmla="*/ 594 h 620"/>
                <a:gd name="T6" fmla="*/ 669 w 1269"/>
                <a:gd name="T7" fmla="*/ 600 h 620"/>
                <a:gd name="T8" fmla="*/ 1245 w 1269"/>
                <a:gd name="T9" fmla="*/ 216 h 620"/>
                <a:gd name="T10" fmla="*/ 1239 w 1269"/>
                <a:gd name="T11" fmla="*/ 42 h 620"/>
                <a:gd name="T12" fmla="*/ 1146 w 1269"/>
                <a:gd name="T13" fmla="*/ 60 h 620"/>
                <a:gd name="T14" fmla="*/ 1002 w 1269"/>
                <a:gd name="T15" fmla="*/ 48 h 620"/>
                <a:gd name="T16" fmla="*/ 846 w 1269"/>
                <a:gd name="T17" fmla="*/ 0 h 620"/>
                <a:gd name="T18" fmla="*/ 666 w 1269"/>
                <a:gd name="T19" fmla="*/ 12 h 620"/>
                <a:gd name="T20" fmla="*/ 594 w 1269"/>
                <a:gd name="T21" fmla="*/ 36 h 620"/>
                <a:gd name="T22" fmla="*/ 270 w 1269"/>
                <a:gd name="T23" fmla="*/ 24 h 620"/>
                <a:gd name="T24" fmla="*/ 6 w 1269"/>
                <a:gd name="T25" fmla="*/ 6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620">
                  <a:moveTo>
                    <a:pt x="6" y="60"/>
                  </a:moveTo>
                  <a:cubicBezTo>
                    <a:pt x="10" y="120"/>
                    <a:pt x="0" y="172"/>
                    <a:pt x="21" y="228"/>
                  </a:cubicBezTo>
                  <a:cubicBezTo>
                    <a:pt x="117" y="316"/>
                    <a:pt x="445" y="548"/>
                    <a:pt x="585" y="594"/>
                  </a:cubicBezTo>
                  <a:cubicBezTo>
                    <a:pt x="649" y="592"/>
                    <a:pt x="611" y="620"/>
                    <a:pt x="669" y="600"/>
                  </a:cubicBezTo>
                  <a:cubicBezTo>
                    <a:pt x="781" y="532"/>
                    <a:pt x="1181" y="294"/>
                    <a:pt x="1245" y="216"/>
                  </a:cubicBezTo>
                  <a:cubicBezTo>
                    <a:pt x="1241" y="172"/>
                    <a:pt x="1269" y="75"/>
                    <a:pt x="1239" y="42"/>
                  </a:cubicBezTo>
                  <a:cubicBezTo>
                    <a:pt x="1217" y="18"/>
                    <a:pt x="1178" y="60"/>
                    <a:pt x="1146" y="60"/>
                  </a:cubicBezTo>
                  <a:cubicBezTo>
                    <a:pt x="1098" y="60"/>
                    <a:pt x="1050" y="52"/>
                    <a:pt x="1002" y="48"/>
                  </a:cubicBezTo>
                  <a:cubicBezTo>
                    <a:pt x="949" y="30"/>
                    <a:pt x="899" y="13"/>
                    <a:pt x="846" y="0"/>
                  </a:cubicBezTo>
                  <a:cubicBezTo>
                    <a:pt x="786" y="4"/>
                    <a:pt x="726" y="3"/>
                    <a:pt x="666" y="12"/>
                  </a:cubicBezTo>
                  <a:cubicBezTo>
                    <a:pt x="641" y="16"/>
                    <a:pt x="619" y="33"/>
                    <a:pt x="594" y="36"/>
                  </a:cubicBezTo>
                  <a:cubicBezTo>
                    <a:pt x="528" y="38"/>
                    <a:pt x="368" y="20"/>
                    <a:pt x="270" y="24"/>
                  </a:cubicBezTo>
                  <a:lnTo>
                    <a:pt x="6" y="60"/>
                  </a:lnTo>
                  <a:close/>
                </a:path>
              </a:pathLst>
            </a:custGeom>
            <a:pattFill prst="ltUpDiag">
              <a:fgClr>
                <a:srgbClr val="FFCC00"/>
              </a:fgClr>
              <a:bgClr>
                <a:schemeClr val="bg1"/>
              </a:bgClr>
            </a:pattFill>
            <a:ln>
              <a:noFill/>
            </a:ln>
            <a:effectLst/>
            <a:extLst>
              <a:ext uri="{91240B29-F687-4F45-9708-019B960494DF}">
                <a14:hiddenLine xmlns:a14="http://schemas.microsoft.com/office/drawing/2010/main" w="9525">
                  <a:solidFill>
                    <a:srgbClr val="FF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 name="Rectangle 56"/>
            <p:cNvSpPr>
              <a:spLocks noChangeArrowheads="1"/>
            </p:cNvSpPr>
            <p:nvPr/>
          </p:nvSpPr>
          <p:spPr bwMode="auto">
            <a:xfrm>
              <a:off x="1056" y="3274"/>
              <a:ext cx="86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400" b="1">
                  <a:solidFill>
                    <a:srgbClr val="FF6600"/>
                  </a:solidFill>
                  <a:latin typeface="Verdana" pitchFamily="34" charset="0"/>
                </a:rPr>
                <a:t>LODO DIGERIDO</a:t>
              </a:r>
            </a:p>
          </p:txBody>
        </p:sp>
        <p:sp>
          <p:nvSpPr>
            <p:cNvPr id="23" name="Rectangle 57"/>
            <p:cNvSpPr>
              <a:spLocks noChangeArrowheads="1"/>
            </p:cNvSpPr>
            <p:nvPr/>
          </p:nvSpPr>
          <p:spPr bwMode="auto">
            <a:xfrm>
              <a:off x="1056" y="2542"/>
              <a:ext cx="86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400" b="1" dirty="0" err="1" smtClean="0">
                  <a:solidFill>
                    <a:srgbClr val="FF6600"/>
                  </a:solidFill>
                  <a:latin typeface="Verdana" pitchFamily="34" charset="0"/>
                </a:rPr>
                <a:t>M.O</a:t>
              </a:r>
              <a:r>
                <a:rPr lang="es-UY" sz="1400" b="1" dirty="0" smtClean="0">
                  <a:solidFill>
                    <a:srgbClr val="FF6600"/>
                  </a:solidFill>
                  <a:latin typeface="Verdana" pitchFamily="34" charset="0"/>
                </a:rPr>
                <a:t>. </a:t>
              </a:r>
              <a:r>
                <a:rPr lang="es-UY" sz="1400" b="1" dirty="0">
                  <a:solidFill>
                    <a:srgbClr val="FF6600"/>
                  </a:solidFill>
                  <a:latin typeface="Verdana" pitchFamily="34" charset="0"/>
                </a:rPr>
                <a:t>EN </a:t>
              </a:r>
              <a:r>
                <a:rPr lang="es-UY" sz="1400" b="1" dirty="0" smtClean="0">
                  <a:solidFill>
                    <a:srgbClr val="FF6600"/>
                  </a:solidFill>
                  <a:latin typeface="Verdana" pitchFamily="34" charset="0"/>
                </a:rPr>
                <a:t>DIGESTIÓN</a:t>
              </a:r>
              <a:endParaRPr lang="es-UY" sz="1400" b="1" dirty="0">
                <a:solidFill>
                  <a:srgbClr val="FF6600"/>
                </a:solidFill>
                <a:latin typeface="Verdana" pitchFamily="34" charset="0"/>
              </a:endParaRPr>
            </a:p>
          </p:txBody>
        </p:sp>
        <p:sp>
          <p:nvSpPr>
            <p:cNvPr id="24" name="Rectangle 58"/>
            <p:cNvSpPr>
              <a:spLocks noChangeArrowheads="1"/>
            </p:cNvSpPr>
            <p:nvPr/>
          </p:nvSpPr>
          <p:spPr bwMode="auto">
            <a:xfrm>
              <a:off x="912" y="1968"/>
              <a:ext cx="11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400" b="1" dirty="0">
                  <a:solidFill>
                    <a:srgbClr val="FF6600"/>
                  </a:solidFill>
                  <a:latin typeface="Verdana" pitchFamily="34" charset="0"/>
                </a:rPr>
                <a:t>SOBRENADANTE</a:t>
              </a:r>
            </a:p>
          </p:txBody>
        </p:sp>
        <p:sp>
          <p:nvSpPr>
            <p:cNvPr id="25" name="Freeform 60" descr="Confeti grande"/>
            <p:cNvSpPr>
              <a:spLocks/>
            </p:cNvSpPr>
            <p:nvPr/>
          </p:nvSpPr>
          <p:spPr bwMode="auto">
            <a:xfrm>
              <a:off x="864" y="1632"/>
              <a:ext cx="1274" cy="225"/>
            </a:xfrm>
            <a:custGeom>
              <a:avLst/>
              <a:gdLst>
                <a:gd name="T0" fmla="*/ 2 w 1274"/>
                <a:gd name="T1" fmla="*/ 74 h 225"/>
                <a:gd name="T2" fmla="*/ 516 w 1274"/>
                <a:gd name="T3" fmla="*/ 73 h 225"/>
                <a:gd name="T4" fmla="*/ 840 w 1274"/>
                <a:gd name="T5" fmla="*/ 73 h 225"/>
                <a:gd name="T6" fmla="*/ 1106 w 1274"/>
                <a:gd name="T7" fmla="*/ 74 h 225"/>
                <a:gd name="T8" fmla="*/ 1250 w 1274"/>
                <a:gd name="T9" fmla="*/ 74 h 225"/>
                <a:gd name="T10" fmla="*/ 1224 w 1274"/>
                <a:gd name="T11" fmla="*/ 168 h 225"/>
                <a:gd name="T12" fmla="*/ 278 w 1274"/>
                <a:gd name="T13" fmla="*/ 210 h 225"/>
                <a:gd name="T14" fmla="*/ 134 w 1274"/>
                <a:gd name="T15" fmla="*/ 192 h 225"/>
                <a:gd name="T16" fmla="*/ 26 w 1274"/>
                <a:gd name="T17" fmla="*/ 182 h 225"/>
                <a:gd name="T18" fmla="*/ 2 w 1274"/>
                <a:gd name="T19" fmla="*/ 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4" h="225">
                  <a:moveTo>
                    <a:pt x="2" y="74"/>
                  </a:moveTo>
                  <a:cubicBezTo>
                    <a:pt x="245" y="107"/>
                    <a:pt x="237" y="97"/>
                    <a:pt x="516" y="73"/>
                  </a:cubicBezTo>
                  <a:cubicBezTo>
                    <a:pt x="646" y="0"/>
                    <a:pt x="556" y="73"/>
                    <a:pt x="840" y="73"/>
                  </a:cubicBezTo>
                  <a:cubicBezTo>
                    <a:pt x="940" y="73"/>
                    <a:pt x="1006" y="83"/>
                    <a:pt x="1106" y="74"/>
                  </a:cubicBezTo>
                  <a:cubicBezTo>
                    <a:pt x="1157" y="35"/>
                    <a:pt x="1186" y="1"/>
                    <a:pt x="1250" y="74"/>
                  </a:cubicBezTo>
                  <a:cubicBezTo>
                    <a:pt x="1274" y="101"/>
                    <a:pt x="1251" y="166"/>
                    <a:pt x="1224" y="168"/>
                  </a:cubicBezTo>
                  <a:cubicBezTo>
                    <a:pt x="924" y="195"/>
                    <a:pt x="278" y="210"/>
                    <a:pt x="278" y="210"/>
                  </a:cubicBezTo>
                  <a:cubicBezTo>
                    <a:pt x="242" y="225"/>
                    <a:pt x="171" y="192"/>
                    <a:pt x="134" y="192"/>
                  </a:cubicBezTo>
                  <a:cubicBezTo>
                    <a:pt x="89" y="192"/>
                    <a:pt x="70" y="207"/>
                    <a:pt x="26" y="182"/>
                  </a:cubicBezTo>
                  <a:cubicBezTo>
                    <a:pt x="0" y="94"/>
                    <a:pt x="2" y="132"/>
                    <a:pt x="2" y="74"/>
                  </a:cubicBezTo>
                  <a:close/>
                </a:path>
              </a:pathLst>
            </a:custGeom>
            <a:pattFill prst="lgConfetti">
              <a:fgClr>
                <a:srgbClr val="FFCC00"/>
              </a:fgClr>
              <a:bgClr>
                <a:srgbClr val="FFFFFF"/>
              </a:bgClr>
            </a:pattFill>
            <a:ln>
              <a:noFill/>
            </a:ln>
            <a:effectLst/>
            <a:extLst>
              <a:ext uri="{91240B29-F687-4F45-9708-019B960494DF}">
                <a14:hiddenLine xmlns:a14="http://schemas.microsoft.com/office/drawing/2010/main" w="9525">
                  <a:solidFill>
                    <a:srgbClr val="FF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6" name="Rectangle 59"/>
            <p:cNvSpPr>
              <a:spLocks noChangeArrowheads="1"/>
            </p:cNvSpPr>
            <p:nvPr/>
          </p:nvSpPr>
          <p:spPr bwMode="auto">
            <a:xfrm>
              <a:off x="1056" y="163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400" b="1">
                  <a:solidFill>
                    <a:srgbClr val="FF6600"/>
                  </a:solidFill>
                  <a:latin typeface="Verdana" pitchFamily="34" charset="0"/>
                </a:rPr>
                <a:t>ESPUMA</a:t>
              </a:r>
            </a:p>
          </p:txBody>
        </p:sp>
        <p:sp>
          <p:nvSpPr>
            <p:cNvPr id="27" name="Line 62"/>
            <p:cNvSpPr>
              <a:spLocks noChangeShapeType="1"/>
            </p:cNvSpPr>
            <p:nvPr/>
          </p:nvSpPr>
          <p:spPr bwMode="auto">
            <a:xfrm flipV="1">
              <a:off x="96" y="2448"/>
              <a:ext cx="576" cy="0"/>
            </a:xfrm>
            <a:prstGeom prst="line">
              <a:avLst/>
            </a:prstGeom>
            <a:noFill/>
            <a:ln w="9525">
              <a:solidFill>
                <a:srgbClr val="FF66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8" name="Rectangle 63"/>
            <p:cNvSpPr>
              <a:spLocks noChangeArrowheads="1"/>
            </p:cNvSpPr>
            <p:nvPr/>
          </p:nvSpPr>
          <p:spPr bwMode="auto">
            <a:xfrm>
              <a:off x="54" y="2242"/>
              <a:ext cx="67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600" dirty="0">
                  <a:solidFill>
                    <a:srgbClr val="336600"/>
                  </a:solidFill>
                  <a:latin typeface="Verdana" pitchFamily="34" charset="0"/>
                </a:rPr>
                <a:t>efluente</a:t>
              </a:r>
            </a:p>
            <a:p>
              <a:pPr algn="ctr"/>
              <a:r>
                <a:rPr lang="es-UY" sz="1600" dirty="0">
                  <a:solidFill>
                    <a:srgbClr val="336600"/>
                  </a:solidFill>
                  <a:latin typeface="Verdana" pitchFamily="34" charset="0"/>
                </a:rPr>
                <a:t>crudo</a:t>
              </a:r>
            </a:p>
          </p:txBody>
        </p:sp>
        <p:sp>
          <p:nvSpPr>
            <p:cNvPr id="31" name="Rectangle 68"/>
            <p:cNvSpPr>
              <a:spLocks noChangeArrowheads="1"/>
            </p:cNvSpPr>
            <p:nvPr/>
          </p:nvSpPr>
          <p:spPr bwMode="auto">
            <a:xfrm>
              <a:off x="1497" y="3935"/>
              <a:ext cx="96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UY" sz="1600" dirty="0" smtClean="0">
                  <a:solidFill>
                    <a:srgbClr val="336600"/>
                  </a:solidFill>
                  <a:latin typeface="Verdana" pitchFamily="34" charset="0"/>
                </a:rPr>
                <a:t>Biol</a:t>
              </a:r>
              <a:endParaRPr lang="es-UY" sz="1600" dirty="0">
                <a:solidFill>
                  <a:srgbClr val="336600"/>
                </a:solidFill>
                <a:latin typeface="Verdana" pitchFamily="34" charset="0"/>
              </a:endParaRPr>
            </a:p>
          </p:txBody>
        </p:sp>
        <p:sp>
          <p:nvSpPr>
            <p:cNvPr id="32" name="Line 69"/>
            <p:cNvSpPr>
              <a:spLocks noChangeShapeType="1"/>
            </p:cNvSpPr>
            <p:nvPr/>
          </p:nvSpPr>
          <p:spPr bwMode="auto">
            <a:xfrm>
              <a:off x="1488" y="4057"/>
              <a:ext cx="336" cy="0"/>
            </a:xfrm>
            <a:prstGeom prst="line">
              <a:avLst/>
            </a:prstGeom>
            <a:noFill/>
            <a:ln w="9525">
              <a:solidFill>
                <a:srgbClr val="FF66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3" name="Line 70"/>
            <p:cNvSpPr>
              <a:spLocks noChangeShapeType="1"/>
            </p:cNvSpPr>
            <p:nvPr/>
          </p:nvSpPr>
          <p:spPr bwMode="auto">
            <a:xfrm>
              <a:off x="1488" y="3921"/>
              <a:ext cx="0" cy="144"/>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5" name="Rectangle 72"/>
            <p:cNvSpPr>
              <a:spLocks noChangeArrowheads="1"/>
            </p:cNvSpPr>
            <p:nvPr/>
          </p:nvSpPr>
          <p:spPr bwMode="auto">
            <a:xfrm>
              <a:off x="1869" y="1063"/>
              <a:ext cx="67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s-UY" sz="1600" dirty="0" smtClean="0">
                  <a:solidFill>
                    <a:srgbClr val="336600"/>
                  </a:solidFill>
                  <a:latin typeface="Verdana" pitchFamily="34" charset="0"/>
                </a:rPr>
                <a:t>Biogás</a:t>
              </a:r>
              <a:endParaRPr lang="es-UY" sz="1600" dirty="0">
                <a:solidFill>
                  <a:srgbClr val="336600"/>
                </a:solidFill>
                <a:latin typeface="Verdana" pitchFamily="34" charset="0"/>
              </a:endParaRPr>
            </a:p>
          </p:txBody>
        </p:sp>
        <p:sp>
          <p:nvSpPr>
            <p:cNvPr id="36" name="Line 73"/>
            <p:cNvSpPr>
              <a:spLocks noChangeShapeType="1"/>
            </p:cNvSpPr>
            <p:nvPr/>
          </p:nvSpPr>
          <p:spPr bwMode="auto">
            <a:xfrm rot="-5400000">
              <a:off x="1872" y="1296"/>
              <a:ext cx="192" cy="0"/>
            </a:xfrm>
            <a:prstGeom prst="line">
              <a:avLst/>
            </a:prstGeom>
            <a:noFill/>
            <a:ln w="9525">
              <a:solidFill>
                <a:srgbClr val="FF66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7" name="Line 78"/>
            <p:cNvSpPr>
              <a:spLocks noChangeShapeType="1"/>
            </p:cNvSpPr>
            <p:nvPr/>
          </p:nvSpPr>
          <p:spPr bwMode="auto">
            <a:xfrm>
              <a:off x="864" y="1824"/>
              <a:ext cx="1248"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8" name="Line 79"/>
            <p:cNvSpPr>
              <a:spLocks noChangeShapeType="1"/>
            </p:cNvSpPr>
            <p:nvPr/>
          </p:nvSpPr>
          <p:spPr bwMode="auto">
            <a:xfrm>
              <a:off x="1344" y="1872"/>
              <a:ext cx="288"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 name="Line 80"/>
            <p:cNvSpPr>
              <a:spLocks noChangeShapeType="1"/>
            </p:cNvSpPr>
            <p:nvPr/>
          </p:nvSpPr>
          <p:spPr bwMode="auto">
            <a:xfrm>
              <a:off x="1392" y="1920"/>
              <a:ext cx="144"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cxnSp>
        <p:nvCxnSpPr>
          <p:cNvPr id="41" name="40 Conector recto"/>
          <p:cNvCxnSpPr>
            <a:stCxn id="18" idx="0"/>
            <a:endCxn id="19" idx="1"/>
          </p:cNvCxnSpPr>
          <p:nvPr/>
        </p:nvCxnSpPr>
        <p:spPr>
          <a:xfrm>
            <a:off x="3244280" y="2621558"/>
            <a:ext cx="1" cy="457200"/>
          </a:xfrm>
          <a:prstGeom prst="line">
            <a:avLst/>
          </a:prstGeom>
          <a:ln>
            <a:solidFill>
              <a:srgbClr val="F98007"/>
            </a:solidFill>
          </a:ln>
        </p:spPr>
        <p:style>
          <a:lnRef idx="1">
            <a:schemeClr val="accent1"/>
          </a:lnRef>
          <a:fillRef idx="0">
            <a:schemeClr val="accent1"/>
          </a:fillRef>
          <a:effectRef idx="0">
            <a:schemeClr val="accent1"/>
          </a:effectRef>
          <a:fontRef idx="minor">
            <a:schemeClr val="tx1"/>
          </a:fontRef>
        </p:style>
      </p:cxnSp>
      <p:sp>
        <p:nvSpPr>
          <p:cNvPr id="42" name="41 Rectángulo"/>
          <p:cNvSpPr/>
          <p:nvPr/>
        </p:nvSpPr>
        <p:spPr>
          <a:xfrm>
            <a:off x="684" y="6547911"/>
            <a:ext cx="7090384"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Imagen tomada de: Curso Tratamiento de Aguas Residuales Año 2002.</a:t>
            </a:r>
            <a:endParaRPr lang="es-ES_tradnl" sz="900" dirty="0">
              <a:latin typeface="Verdana" pitchFamily="34" charset="0"/>
              <a:ea typeface="Times New Roman" pitchFamily="18" charset="0"/>
            </a:endParaRPr>
          </a:p>
        </p:txBody>
      </p:sp>
      <p:sp>
        <p:nvSpPr>
          <p:cNvPr id="43" name="42 Rectángulo"/>
          <p:cNvSpPr/>
          <p:nvPr/>
        </p:nvSpPr>
        <p:spPr>
          <a:xfrm>
            <a:off x="4139952" y="836712"/>
            <a:ext cx="4572000" cy="338554"/>
          </a:xfrm>
          <a:prstGeom prst="rect">
            <a:avLst/>
          </a:prstGeom>
        </p:spPr>
        <p:txBody>
          <a:bodyPr>
            <a:spAutoFit/>
          </a:bodyPr>
          <a:lstStyle/>
          <a:p>
            <a:pPr lvl="0"/>
            <a:r>
              <a:rPr lang="es-EC" sz="1600" b="1" i="1" dirty="0"/>
              <a:t>Digestores de acuerdo a su funcionamiento.</a:t>
            </a:r>
            <a:endParaRPr lang="es-ES" sz="1600" b="1" dirty="0"/>
          </a:p>
        </p:txBody>
      </p:sp>
      <p:sp>
        <p:nvSpPr>
          <p:cNvPr id="44" name="43 Rectángulo"/>
          <p:cNvSpPr/>
          <p:nvPr/>
        </p:nvSpPr>
        <p:spPr>
          <a:xfrm>
            <a:off x="4211960" y="1268760"/>
            <a:ext cx="2598788" cy="307777"/>
          </a:xfrm>
          <a:prstGeom prst="rect">
            <a:avLst/>
          </a:prstGeom>
        </p:spPr>
        <p:txBody>
          <a:bodyPr wrap="none">
            <a:spAutoFit/>
          </a:bodyPr>
          <a:lstStyle/>
          <a:p>
            <a:r>
              <a:rPr lang="es-EC" sz="1400" i="1" dirty="0" smtClean="0"/>
              <a:t>Tipo </a:t>
            </a:r>
            <a:r>
              <a:rPr lang="es-EC" sz="1400" i="1" dirty="0"/>
              <a:t>hindú o de domo flotante.</a:t>
            </a:r>
            <a:endParaRPr lang="es-ES" sz="1400" dirty="0"/>
          </a:p>
        </p:txBody>
      </p:sp>
      <p:sp>
        <p:nvSpPr>
          <p:cNvPr id="45" name="44 Rectángulo"/>
          <p:cNvSpPr/>
          <p:nvPr/>
        </p:nvSpPr>
        <p:spPr>
          <a:xfrm>
            <a:off x="4211960" y="1700808"/>
            <a:ext cx="2351926" cy="307777"/>
          </a:xfrm>
          <a:prstGeom prst="rect">
            <a:avLst/>
          </a:prstGeom>
        </p:spPr>
        <p:txBody>
          <a:bodyPr wrap="none">
            <a:spAutoFit/>
          </a:bodyPr>
          <a:lstStyle/>
          <a:p>
            <a:r>
              <a:rPr lang="es-EC" sz="1400" i="1" dirty="0"/>
              <a:t>T</a:t>
            </a:r>
            <a:r>
              <a:rPr lang="es-EC" sz="1400" i="1" dirty="0" smtClean="0"/>
              <a:t>ipo </a:t>
            </a:r>
            <a:r>
              <a:rPr lang="es-EC" sz="1400" i="1" dirty="0"/>
              <a:t>Chino o de cúpula fija.</a:t>
            </a:r>
            <a:endParaRPr lang="es-ES" sz="1400" dirty="0"/>
          </a:p>
        </p:txBody>
      </p:sp>
      <p:sp>
        <p:nvSpPr>
          <p:cNvPr id="46" name="45 Rectángulo"/>
          <p:cNvSpPr/>
          <p:nvPr/>
        </p:nvSpPr>
        <p:spPr>
          <a:xfrm>
            <a:off x="4211960" y="2127627"/>
            <a:ext cx="4572000" cy="523220"/>
          </a:xfrm>
          <a:prstGeom prst="rect">
            <a:avLst/>
          </a:prstGeom>
        </p:spPr>
        <p:txBody>
          <a:bodyPr>
            <a:spAutoFit/>
          </a:bodyPr>
          <a:lstStyle/>
          <a:p>
            <a:r>
              <a:rPr lang="es-EC" sz="1400" i="1" dirty="0" smtClean="0"/>
              <a:t>Tipo </a:t>
            </a:r>
            <a:r>
              <a:rPr lang="es-EC" sz="1400" i="1" dirty="0"/>
              <a:t>bolsa completa/ biodigestores de polietileno tubular. </a:t>
            </a:r>
            <a:endParaRPr lang="es-ES" sz="1400" dirty="0"/>
          </a:p>
        </p:txBody>
      </p:sp>
      <p:sp>
        <p:nvSpPr>
          <p:cNvPr id="47" name="46 Rectángulo"/>
          <p:cNvSpPr/>
          <p:nvPr/>
        </p:nvSpPr>
        <p:spPr>
          <a:xfrm>
            <a:off x="4176464" y="2780928"/>
            <a:ext cx="4572000" cy="584775"/>
          </a:xfrm>
          <a:prstGeom prst="rect">
            <a:avLst/>
          </a:prstGeom>
        </p:spPr>
        <p:txBody>
          <a:bodyPr>
            <a:spAutoFit/>
          </a:bodyPr>
          <a:lstStyle/>
          <a:p>
            <a:pPr lvl="0"/>
            <a:r>
              <a:rPr lang="es-EC" sz="1600" b="1" i="1" dirty="0"/>
              <a:t>Digestores de acuerdo a la frecuencia de carga.</a:t>
            </a:r>
            <a:endParaRPr lang="es-ES" sz="1600" b="1" dirty="0"/>
          </a:p>
        </p:txBody>
      </p:sp>
      <p:sp>
        <p:nvSpPr>
          <p:cNvPr id="48" name="47 Rectángulo"/>
          <p:cNvSpPr/>
          <p:nvPr/>
        </p:nvSpPr>
        <p:spPr>
          <a:xfrm>
            <a:off x="4283968" y="4293096"/>
            <a:ext cx="1306768" cy="307777"/>
          </a:xfrm>
          <a:prstGeom prst="rect">
            <a:avLst/>
          </a:prstGeom>
        </p:spPr>
        <p:txBody>
          <a:bodyPr wrap="none">
            <a:spAutoFit/>
          </a:bodyPr>
          <a:lstStyle/>
          <a:p>
            <a:r>
              <a:rPr lang="es-EC" sz="1400" i="1" dirty="0" smtClean="0">
                <a:solidFill>
                  <a:srgbClr val="336600"/>
                </a:solidFill>
              </a:rPr>
              <a:t>Tipo </a:t>
            </a:r>
            <a:r>
              <a:rPr lang="es-EC" sz="1400" i="1" dirty="0">
                <a:solidFill>
                  <a:srgbClr val="336600"/>
                </a:solidFill>
              </a:rPr>
              <a:t>continuo.</a:t>
            </a:r>
            <a:endParaRPr lang="es-ES" sz="1400" dirty="0">
              <a:solidFill>
                <a:srgbClr val="336600"/>
              </a:solidFill>
            </a:endParaRPr>
          </a:p>
        </p:txBody>
      </p:sp>
      <p:sp>
        <p:nvSpPr>
          <p:cNvPr id="49" name="48 Rectángulo"/>
          <p:cNvSpPr/>
          <p:nvPr/>
        </p:nvSpPr>
        <p:spPr>
          <a:xfrm>
            <a:off x="4283968" y="3861048"/>
            <a:ext cx="1685077" cy="307777"/>
          </a:xfrm>
          <a:prstGeom prst="rect">
            <a:avLst/>
          </a:prstGeom>
        </p:spPr>
        <p:txBody>
          <a:bodyPr wrap="none">
            <a:spAutoFit/>
          </a:bodyPr>
          <a:lstStyle/>
          <a:p>
            <a:r>
              <a:rPr lang="es-EC" sz="1400" i="1" dirty="0" smtClean="0"/>
              <a:t>Tipo </a:t>
            </a:r>
            <a:r>
              <a:rPr lang="es-EC" sz="1400" i="1" dirty="0"/>
              <a:t>semi continuo</a:t>
            </a:r>
            <a:endParaRPr lang="es-ES" sz="1400" dirty="0"/>
          </a:p>
        </p:txBody>
      </p:sp>
      <p:sp>
        <p:nvSpPr>
          <p:cNvPr id="50" name="49 Rectángulo"/>
          <p:cNvSpPr/>
          <p:nvPr/>
        </p:nvSpPr>
        <p:spPr>
          <a:xfrm>
            <a:off x="4283968" y="3429000"/>
            <a:ext cx="1535998" cy="307777"/>
          </a:xfrm>
          <a:prstGeom prst="rect">
            <a:avLst/>
          </a:prstGeom>
        </p:spPr>
        <p:txBody>
          <a:bodyPr wrap="none">
            <a:spAutoFit/>
          </a:bodyPr>
          <a:lstStyle/>
          <a:p>
            <a:r>
              <a:rPr lang="es-EC" sz="1400" i="1" dirty="0" smtClean="0"/>
              <a:t>Tipo </a:t>
            </a:r>
            <a:r>
              <a:rPr lang="es-EC" sz="1400" i="1" dirty="0"/>
              <a:t>Batch/Lote. </a:t>
            </a:r>
            <a:endParaRPr lang="es-ES" sz="1400" dirty="0"/>
          </a:p>
        </p:txBody>
      </p:sp>
      <p:sp>
        <p:nvSpPr>
          <p:cNvPr id="51" name="50 Flecha izquierda"/>
          <p:cNvSpPr/>
          <p:nvPr/>
        </p:nvSpPr>
        <p:spPr>
          <a:xfrm>
            <a:off x="6588224" y="4293096"/>
            <a:ext cx="793300" cy="304808"/>
          </a:xfrm>
          <a:prstGeom prst="leftArrow">
            <a:avLst/>
          </a:prstGeom>
          <a:solidFill>
            <a:srgbClr val="F98007"/>
          </a:solidFill>
          <a:ln>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Rectángulo"/>
          <p:cNvSpPr/>
          <p:nvPr/>
        </p:nvSpPr>
        <p:spPr>
          <a:xfrm>
            <a:off x="4302224" y="4732941"/>
            <a:ext cx="4572000" cy="1384995"/>
          </a:xfrm>
          <a:prstGeom prst="rect">
            <a:avLst/>
          </a:prstGeom>
          <a:noFill/>
        </p:spPr>
        <p:txBody>
          <a:bodyPr>
            <a:spAutoFit/>
          </a:bodyPr>
          <a:lstStyle/>
          <a:p>
            <a:pPr algn="just"/>
            <a:r>
              <a:rPr lang="es-EC" sz="1400" dirty="0" smtClean="0">
                <a:solidFill>
                  <a:srgbClr val="336600"/>
                </a:solidFill>
              </a:rPr>
              <a:t>Una </a:t>
            </a:r>
            <a:r>
              <a:rPr lang="es-EC" sz="1400" dirty="0">
                <a:solidFill>
                  <a:srgbClr val="336600"/>
                </a:solidFill>
              </a:rPr>
              <a:t>vez alimentado con la primera carga, se debe mantener la alimentación </a:t>
            </a:r>
            <a:r>
              <a:rPr lang="es-EC" sz="1400" dirty="0" smtClean="0">
                <a:solidFill>
                  <a:srgbClr val="336600"/>
                </a:solidFill>
              </a:rPr>
              <a:t>regularmente.</a:t>
            </a:r>
          </a:p>
          <a:p>
            <a:pPr algn="just"/>
            <a:endParaRPr lang="es-EC" sz="1400" dirty="0">
              <a:solidFill>
                <a:srgbClr val="336600"/>
              </a:solidFill>
            </a:endParaRPr>
          </a:p>
          <a:p>
            <a:pPr algn="just"/>
            <a:r>
              <a:rPr lang="es-EC" sz="1400" dirty="0" smtClean="0">
                <a:solidFill>
                  <a:srgbClr val="336600"/>
                </a:solidFill>
              </a:rPr>
              <a:t>La </a:t>
            </a:r>
            <a:r>
              <a:rPr lang="es-EC" sz="1400" dirty="0">
                <a:solidFill>
                  <a:srgbClr val="336600"/>
                </a:solidFill>
              </a:rPr>
              <a:t>biomasa a utilizar tiene que estar mezclada con agua, esta mezcla debe producirse fuera del digestor, antes de la </a:t>
            </a:r>
            <a:r>
              <a:rPr lang="es-EC" sz="1400" dirty="0" smtClean="0">
                <a:solidFill>
                  <a:srgbClr val="336600"/>
                </a:solidFill>
              </a:rPr>
              <a:t>alimentación. </a:t>
            </a:r>
            <a:endParaRPr lang="es-ES" sz="1400" dirty="0">
              <a:solidFill>
                <a:srgbClr val="336600"/>
              </a:solidFill>
            </a:endParaRPr>
          </a:p>
        </p:txBody>
      </p:sp>
    </p:spTree>
    <p:extLst>
      <p:ext uri="{BB962C8B-B14F-4D97-AF65-F5344CB8AC3E}">
        <p14:creationId xmlns:p14="http://schemas.microsoft.com/office/powerpoint/2010/main" val="1514252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6513" y="15875"/>
            <a:ext cx="2878138"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6" name="2 Marcador de texto"/>
          <p:cNvSpPr txBox="1">
            <a:spLocks/>
          </p:cNvSpPr>
          <p:nvPr/>
        </p:nvSpPr>
        <p:spPr bwMode="auto">
          <a:xfrm>
            <a:off x="3131840" y="37504"/>
            <a:ext cx="5976664" cy="628650"/>
          </a:xfrm>
          <a:prstGeom prst="rect">
            <a:avLst/>
          </a:prstGeom>
          <a:noFill/>
          <a:ln w="9525">
            <a:noFill/>
            <a:miter lim="800000"/>
            <a:headEnd/>
            <a:tailEnd/>
          </a:ln>
        </p:spPr>
        <p:txBody>
          <a:bodyPr/>
          <a:lstStyle/>
          <a:p>
            <a:pPr>
              <a:spcBef>
                <a:spcPct val="20000"/>
              </a:spcBef>
            </a:pPr>
            <a:r>
              <a:rPr lang="es-ES" sz="2000" b="1" dirty="0"/>
              <a:t> </a:t>
            </a:r>
            <a:r>
              <a:rPr lang="es-EC" sz="2000" b="1" dirty="0"/>
              <a:t>Factores que determinan la producción de gas</a:t>
            </a:r>
            <a:endParaRPr lang="es-ES" sz="2000" b="1" dirty="0">
              <a:solidFill>
                <a:schemeClr val="bg1"/>
              </a:solidFill>
            </a:endParaRPr>
          </a:p>
        </p:txBody>
      </p:sp>
      <p:cxnSp>
        <p:nvCxnSpPr>
          <p:cNvPr id="7" name="6 Conector recto"/>
          <p:cNvCxnSpPr/>
          <p:nvPr/>
        </p:nvCxnSpPr>
        <p:spPr>
          <a:xfrm>
            <a:off x="179512" y="836712"/>
            <a:ext cx="1092" cy="4752528"/>
          </a:xfrm>
          <a:prstGeom prst="line">
            <a:avLst/>
          </a:prstGeom>
          <a:ln>
            <a:solidFill>
              <a:srgbClr val="F98007"/>
            </a:solidFill>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179512" y="1052736"/>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755576" y="836712"/>
            <a:ext cx="2016224" cy="369332"/>
          </a:xfrm>
          <a:prstGeom prst="rect">
            <a:avLst/>
          </a:prstGeom>
          <a:solidFill>
            <a:srgbClr val="9EB786"/>
          </a:solidFill>
        </p:spPr>
        <p:txBody>
          <a:bodyPr wrap="square" rtlCol="0" anchor="ctr">
            <a:spAutoFit/>
          </a:bodyPr>
          <a:lstStyle/>
          <a:p>
            <a:r>
              <a:rPr lang="es-ES" dirty="0" smtClean="0"/>
              <a:t>TEMPERATURA</a:t>
            </a:r>
            <a:endParaRPr lang="es-ES" dirty="0"/>
          </a:p>
        </p:txBody>
      </p:sp>
      <p:sp>
        <p:nvSpPr>
          <p:cNvPr id="13" name="12 CuadroTexto"/>
          <p:cNvSpPr txBox="1"/>
          <p:nvPr/>
        </p:nvSpPr>
        <p:spPr>
          <a:xfrm>
            <a:off x="3095836" y="745779"/>
            <a:ext cx="5652628" cy="3108543"/>
          </a:xfrm>
          <a:prstGeom prst="rect">
            <a:avLst/>
          </a:prstGeom>
          <a:noFill/>
        </p:spPr>
        <p:txBody>
          <a:bodyPr wrap="square" rtlCol="0">
            <a:spAutoFit/>
          </a:bodyPr>
          <a:lstStyle/>
          <a:p>
            <a:pPr algn="just"/>
            <a:r>
              <a:rPr lang="es-EC" sz="1400" i="1" dirty="0">
                <a:effectLst>
                  <a:outerShdw blurRad="38100" dist="38100" dir="2700000" algn="tl">
                    <a:srgbClr val="000000">
                      <a:alpha val="43137"/>
                    </a:srgbClr>
                  </a:outerShdw>
                </a:effectLst>
              </a:rPr>
              <a:t>Psicrófilo</a:t>
            </a:r>
            <a:r>
              <a:rPr lang="es-EC" sz="1400" dirty="0">
                <a:effectLst>
                  <a:outerShdw blurRad="38100" dist="38100" dir="2700000" algn="tl">
                    <a:srgbClr val="000000">
                      <a:alpha val="43137"/>
                    </a:srgbClr>
                  </a:outerShdw>
                </a:effectLst>
              </a:rPr>
              <a:t>:</a:t>
            </a:r>
            <a:r>
              <a:rPr lang="es-EC" sz="1400" dirty="0"/>
              <a:t> </a:t>
            </a:r>
            <a:endParaRPr lang="es-EC" sz="1400" dirty="0" smtClean="0"/>
          </a:p>
          <a:p>
            <a:pPr algn="just"/>
            <a:r>
              <a:rPr lang="es-EC" sz="1400" dirty="0" smtClean="0"/>
              <a:t>Bajo </a:t>
            </a:r>
            <a:r>
              <a:rPr lang="es-EC" sz="1400" dirty="0"/>
              <a:t>los </a:t>
            </a:r>
            <a:r>
              <a:rPr lang="es-EC" sz="1400" dirty="0" smtClean="0"/>
              <a:t>20ºC.</a:t>
            </a:r>
          </a:p>
          <a:p>
            <a:pPr algn="just"/>
            <a:r>
              <a:rPr lang="es-EC" sz="1400" dirty="0"/>
              <a:t>P</a:t>
            </a:r>
            <a:r>
              <a:rPr lang="es-EC" sz="1400" dirty="0" smtClean="0"/>
              <a:t>roducción </a:t>
            </a:r>
            <a:r>
              <a:rPr lang="es-EC" sz="1400" dirty="0"/>
              <a:t>de biogás </a:t>
            </a:r>
            <a:r>
              <a:rPr lang="es-EC" sz="1400" dirty="0" smtClean="0"/>
              <a:t>baja.</a:t>
            </a:r>
          </a:p>
          <a:p>
            <a:pPr algn="just"/>
            <a:endParaRPr lang="es-EC" sz="1400" dirty="0" smtClean="0"/>
          </a:p>
          <a:p>
            <a:pPr algn="just"/>
            <a:r>
              <a:rPr lang="es-EC" sz="1400" i="1" dirty="0" smtClean="0">
                <a:effectLst>
                  <a:outerShdw blurRad="38100" dist="38100" dir="2700000" algn="tl">
                    <a:srgbClr val="000000">
                      <a:alpha val="43137"/>
                    </a:srgbClr>
                  </a:outerShdw>
                </a:effectLst>
              </a:rPr>
              <a:t>Mesófilo:</a:t>
            </a:r>
          </a:p>
          <a:p>
            <a:pPr algn="just"/>
            <a:r>
              <a:rPr lang="es-EC" sz="1400" dirty="0" smtClean="0"/>
              <a:t>25 </a:t>
            </a:r>
            <a:r>
              <a:rPr lang="es-EC" sz="1400" dirty="0"/>
              <a:t>y </a:t>
            </a:r>
            <a:r>
              <a:rPr lang="es-EC" sz="1400" dirty="0" smtClean="0"/>
              <a:t>40ºC.</a:t>
            </a:r>
          </a:p>
          <a:p>
            <a:pPr algn="just"/>
            <a:r>
              <a:rPr lang="es-EC" sz="1400" dirty="0" smtClean="0"/>
              <a:t>Bacterias tienen rápida reproducción. </a:t>
            </a:r>
          </a:p>
          <a:p>
            <a:pPr algn="just"/>
            <a:r>
              <a:rPr lang="es-EC" sz="1400" dirty="0" smtClean="0"/>
              <a:t>Se digiere la </a:t>
            </a:r>
            <a:r>
              <a:rPr lang="es-EC" sz="1400" dirty="0"/>
              <a:t>mayoría de los desechos </a:t>
            </a:r>
            <a:r>
              <a:rPr lang="es-EC" sz="1400" dirty="0" smtClean="0"/>
              <a:t>orgánicos.</a:t>
            </a:r>
          </a:p>
          <a:p>
            <a:pPr algn="just"/>
            <a:r>
              <a:rPr lang="es-EC" sz="1400" dirty="0" smtClean="0"/>
              <a:t>La temperatura óptima de 35ºC.</a:t>
            </a:r>
          </a:p>
          <a:p>
            <a:pPr algn="just"/>
            <a:endParaRPr lang="es-EC" sz="1400" dirty="0"/>
          </a:p>
          <a:p>
            <a:pPr algn="just"/>
            <a:r>
              <a:rPr lang="es-EC" sz="1400" i="1" dirty="0" smtClean="0">
                <a:effectLst>
                  <a:outerShdw blurRad="38100" dist="38100" dir="2700000" algn="tl">
                    <a:srgbClr val="000000">
                      <a:alpha val="43137"/>
                    </a:srgbClr>
                  </a:outerShdw>
                </a:effectLst>
              </a:rPr>
              <a:t>Termófilo:</a:t>
            </a:r>
            <a:r>
              <a:rPr lang="es-EC" sz="1400" dirty="0" smtClean="0"/>
              <a:t> </a:t>
            </a:r>
          </a:p>
          <a:p>
            <a:pPr algn="just"/>
            <a:r>
              <a:rPr lang="es-EC" sz="1400" dirty="0" smtClean="0"/>
              <a:t>50 </a:t>
            </a:r>
            <a:r>
              <a:rPr lang="es-EC" sz="1400" dirty="0"/>
              <a:t>y </a:t>
            </a:r>
            <a:r>
              <a:rPr lang="es-EC" sz="1400" dirty="0" smtClean="0"/>
              <a:t>60ºC.</a:t>
            </a:r>
          </a:p>
          <a:p>
            <a:pPr algn="just"/>
            <a:r>
              <a:rPr lang="es-EC" sz="1400" dirty="0" smtClean="0"/>
              <a:t>Rango </a:t>
            </a:r>
            <a:r>
              <a:rPr lang="es-EC" sz="1400" dirty="0"/>
              <a:t>de mayor producción de biogás y en el menor </a:t>
            </a:r>
            <a:r>
              <a:rPr lang="es-EC" sz="1400" dirty="0" smtClean="0"/>
              <a:t>tiempo.</a:t>
            </a:r>
          </a:p>
          <a:p>
            <a:pPr algn="just"/>
            <a:r>
              <a:rPr lang="es-EC" sz="1400" dirty="0"/>
              <a:t>U</a:t>
            </a:r>
            <a:r>
              <a:rPr lang="es-EC" sz="1400" dirty="0" smtClean="0"/>
              <a:t>sado </a:t>
            </a:r>
            <a:r>
              <a:rPr lang="es-EC" sz="1400" dirty="0"/>
              <a:t>solo en instalaciones a nivel </a:t>
            </a:r>
            <a:r>
              <a:rPr lang="es-EC" sz="1400" dirty="0" smtClean="0"/>
              <a:t>industrial. </a:t>
            </a:r>
            <a:endParaRPr lang="es-ES" sz="1400" dirty="0"/>
          </a:p>
        </p:txBody>
      </p:sp>
      <p:sp>
        <p:nvSpPr>
          <p:cNvPr id="14" name="13 Abrir llave"/>
          <p:cNvSpPr/>
          <p:nvPr/>
        </p:nvSpPr>
        <p:spPr>
          <a:xfrm>
            <a:off x="2800264" y="745779"/>
            <a:ext cx="295572" cy="484346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6" name="15 Conector recto de flecha"/>
          <p:cNvCxnSpPr/>
          <p:nvPr/>
        </p:nvCxnSpPr>
        <p:spPr>
          <a:xfrm>
            <a:off x="180604" y="1556792"/>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55576" y="1340768"/>
            <a:ext cx="2016224" cy="369332"/>
          </a:xfrm>
          <a:prstGeom prst="rect">
            <a:avLst/>
          </a:prstGeom>
          <a:solidFill>
            <a:srgbClr val="9EB786"/>
          </a:solidFill>
        </p:spPr>
        <p:txBody>
          <a:bodyPr wrap="square" rtlCol="0" anchor="ctr">
            <a:spAutoFit/>
          </a:bodyPr>
          <a:lstStyle/>
          <a:p>
            <a:pPr algn="ctr"/>
            <a:r>
              <a:rPr lang="es-ES" dirty="0" smtClean="0"/>
              <a:t>TRH</a:t>
            </a:r>
            <a:endParaRPr lang="es-ES" dirty="0"/>
          </a:p>
        </p:txBody>
      </p:sp>
      <p:sp>
        <p:nvSpPr>
          <p:cNvPr id="18" name="17 Rectángulo"/>
          <p:cNvSpPr/>
          <p:nvPr/>
        </p:nvSpPr>
        <p:spPr>
          <a:xfrm>
            <a:off x="3042084" y="1321023"/>
            <a:ext cx="5922404" cy="307777"/>
          </a:xfrm>
          <a:prstGeom prst="rect">
            <a:avLst/>
          </a:prstGeom>
        </p:spPr>
        <p:txBody>
          <a:bodyPr wrap="square">
            <a:spAutoFit/>
          </a:bodyPr>
          <a:lstStyle/>
          <a:p>
            <a:r>
              <a:rPr lang="es-EC" sz="1400" dirty="0" smtClean="0"/>
              <a:t>Número </a:t>
            </a:r>
            <a:r>
              <a:rPr lang="es-EC" sz="1400" dirty="0"/>
              <a:t>de días que demora la masa en producir metano</a:t>
            </a:r>
            <a:endParaRPr lang="es-ES" sz="1400" dirty="0"/>
          </a:p>
        </p:txBody>
      </p:sp>
      <p:graphicFrame>
        <p:nvGraphicFramePr>
          <p:cNvPr id="20" name="19 Tabla"/>
          <p:cNvGraphicFramePr>
            <a:graphicFrameLocks noGrp="1"/>
          </p:cNvGraphicFramePr>
          <p:nvPr>
            <p:extLst>
              <p:ext uri="{D42A27DB-BD31-4B8C-83A1-F6EECF244321}">
                <p14:modId xmlns:p14="http://schemas.microsoft.com/office/powerpoint/2010/main" val="3811335555"/>
              </p:ext>
            </p:extLst>
          </p:nvPr>
        </p:nvGraphicFramePr>
        <p:xfrm>
          <a:off x="3419872" y="2017648"/>
          <a:ext cx="3867023" cy="1483360"/>
        </p:xfrm>
        <a:graphic>
          <a:graphicData uri="http://schemas.openxmlformats.org/drawingml/2006/table">
            <a:tbl>
              <a:tblPr firstRow="1" bandRow="1">
                <a:tableStyleId>{D7AC3CCA-C797-4891-BE02-D94E43425B78}</a:tableStyleId>
              </a:tblPr>
              <a:tblGrid>
                <a:gridCol w="1224280"/>
                <a:gridCol w="1926463"/>
                <a:gridCol w="716280"/>
              </a:tblGrid>
              <a:tr h="370840">
                <a:tc>
                  <a:txBody>
                    <a:bodyPr/>
                    <a:lstStyle/>
                    <a:p>
                      <a:r>
                        <a:rPr lang="es-ES" dirty="0" smtClean="0"/>
                        <a:t>Región</a:t>
                      </a:r>
                      <a:endParaRPr lang="es-ES" dirty="0"/>
                    </a:p>
                  </a:txBody>
                  <a:tcPr>
                    <a:solidFill>
                      <a:srgbClr val="9EB786">
                        <a:alpha val="58000"/>
                      </a:srgbClr>
                    </a:solidFill>
                  </a:tcPr>
                </a:tc>
                <a:tc>
                  <a:txBody>
                    <a:bodyPr/>
                    <a:lstStyle/>
                    <a:p>
                      <a:r>
                        <a:rPr lang="es-ES" dirty="0" smtClean="0"/>
                        <a:t>Temperatura ºC</a:t>
                      </a:r>
                      <a:endParaRPr lang="es-ES" dirty="0"/>
                    </a:p>
                  </a:txBody>
                  <a:tcPr>
                    <a:solidFill>
                      <a:srgbClr val="9EB786">
                        <a:alpha val="58000"/>
                      </a:srgbClr>
                    </a:solidFill>
                  </a:tcPr>
                </a:tc>
                <a:tc>
                  <a:txBody>
                    <a:bodyPr/>
                    <a:lstStyle/>
                    <a:p>
                      <a:r>
                        <a:rPr lang="es-ES" dirty="0" smtClean="0"/>
                        <a:t>TRH</a:t>
                      </a:r>
                      <a:endParaRPr lang="es-ES" dirty="0"/>
                    </a:p>
                  </a:txBody>
                  <a:tcPr>
                    <a:solidFill>
                      <a:srgbClr val="9EB786">
                        <a:alpha val="58000"/>
                      </a:srgbClr>
                    </a:solidFill>
                  </a:tcPr>
                </a:tc>
              </a:tr>
              <a:tr h="370840">
                <a:tc>
                  <a:txBody>
                    <a:bodyPr/>
                    <a:lstStyle/>
                    <a:p>
                      <a:r>
                        <a:rPr lang="es-ES" dirty="0" smtClean="0"/>
                        <a:t>Trópico</a:t>
                      </a:r>
                      <a:endParaRPr lang="es-ES" dirty="0"/>
                    </a:p>
                  </a:txBody>
                  <a:tcPr>
                    <a:solidFill>
                      <a:srgbClr val="9EB786">
                        <a:alpha val="58000"/>
                      </a:srgbClr>
                    </a:solidFill>
                  </a:tcPr>
                </a:tc>
                <a:tc>
                  <a:txBody>
                    <a:bodyPr/>
                    <a:lstStyle/>
                    <a:p>
                      <a:pPr algn="ctr"/>
                      <a:r>
                        <a:rPr lang="es-ES" dirty="0" smtClean="0"/>
                        <a:t>30</a:t>
                      </a:r>
                      <a:endParaRPr lang="es-ES" dirty="0"/>
                    </a:p>
                  </a:txBody>
                  <a:tcPr>
                    <a:solidFill>
                      <a:srgbClr val="9EB786">
                        <a:alpha val="58000"/>
                      </a:srgbClr>
                    </a:solidFill>
                  </a:tcPr>
                </a:tc>
                <a:tc>
                  <a:txBody>
                    <a:bodyPr/>
                    <a:lstStyle/>
                    <a:p>
                      <a:r>
                        <a:rPr lang="es-ES" dirty="0" smtClean="0"/>
                        <a:t>15</a:t>
                      </a:r>
                      <a:endParaRPr lang="es-ES" dirty="0"/>
                    </a:p>
                  </a:txBody>
                  <a:tcPr>
                    <a:solidFill>
                      <a:srgbClr val="9EB786">
                        <a:alpha val="58000"/>
                      </a:srgbClr>
                    </a:solidFill>
                  </a:tcPr>
                </a:tc>
              </a:tr>
              <a:tr h="370840">
                <a:tc>
                  <a:txBody>
                    <a:bodyPr/>
                    <a:lstStyle/>
                    <a:p>
                      <a:r>
                        <a:rPr lang="es-ES" dirty="0" smtClean="0"/>
                        <a:t>Valle</a:t>
                      </a:r>
                      <a:endParaRPr lang="es-ES" dirty="0"/>
                    </a:p>
                  </a:txBody>
                  <a:tcPr>
                    <a:solidFill>
                      <a:srgbClr val="9EB786">
                        <a:alpha val="58000"/>
                      </a:srgbClr>
                    </a:solidFill>
                  </a:tcPr>
                </a:tc>
                <a:tc>
                  <a:txBody>
                    <a:bodyPr/>
                    <a:lstStyle/>
                    <a:p>
                      <a:pPr algn="ctr"/>
                      <a:r>
                        <a:rPr lang="es-ES" dirty="0" smtClean="0"/>
                        <a:t>20</a:t>
                      </a:r>
                      <a:endParaRPr lang="es-ES" dirty="0"/>
                    </a:p>
                  </a:txBody>
                  <a:tcPr>
                    <a:solidFill>
                      <a:srgbClr val="9EB786">
                        <a:alpha val="58000"/>
                      </a:srgbClr>
                    </a:solidFill>
                  </a:tcPr>
                </a:tc>
                <a:tc>
                  <a:txBody>
                    <a:bodyPr/>
                    <a:lstStyle/>
                    <a:p>
                      <a:r>
                        <a:rPr lang="es-ES" dirty="0" smtClean="0"/>
                        <a:t>25</a:t>
                      </a:r>
                      <a:endParaRPr lang="es-ES" dirty="0"/>
                    </a:p>
                  </a:txBody>
                  <a:tcPr>
                    <a:solidFill>
                      <a:srgbClr val="9EB786">
                        <a:alpha val="58000"/>
                      </a:srgbClr>
                    </a:solidFill>
                  </a:tcPr>
                </a:tc>
              </a:tr>
              <a:tr h="370840">
                <a:tc>
                  <a:txBody>
                    <a:bodyPr/>
                    <a:lstStyle/>
                    <a:p>
                      <a:r>
                        <a:rPr lang="es-ES" b="1" dirty="0" smtClean="0">
                          <a:solidFill>
                            <a:srgbClr val="F98007"/>
                          </a:solidFill>
                        </a:rPr>
                        <a:t>Altiplano</a:t>
                      </a:r>
                      <a:endParaRPr lang="es-ES" b="1" dirty="0">
                        <a:solidFill>
                          <a:srgbClr val="F98007"/>
                        </a:solidFill>
                      </a:endParaRPr>
                    </a:p>
                  </a:txBody>
                  <a:tcPr>
                    <a:solidFill>
                      <a:srgbClr val="9EB786">
                        <a:alpha val="58000"/>
                      </a:srgbClr>
                    </a:solidFill>
                  </a:tcPr>
                </a:tc>
                <a:tc>
                  <a:txBody>
                    <a:bodyPr/>
                    <a:lstStyle/>
                    <a:p>
                      <a:pPr algn="ctr"/>
                      <a:r>
                        <a:rPr lang="es-ES" b="1" dirty="0" smtClean="0">
                          <a:solidFill>
                            <a:srgbClr val="F98007"/>
                          </a:solidFill>
                        </a:rPr>
                        <a:t>10</a:t>
                      </a:r>
                      <a:endParaRPr lang="es-ES" b="1" dirty="0">
                        <a:solidFill>
                          <a:srgbClr val="F98007"/>
                        </a:solidFill>
                      </a:endParaRPr>
                    </a:p>
                  </a:txBody>
                  <a:tcPr>
                    <a:solidFill>
                      <a:srgbClr val="9EB786">
                        <a:alpha val="58000"/>
                      </a:srgbClr>
                    </a:solidFill>
                  </a:tcPr>
                </a:tc>
                <a:tc>
                  <a:txBody>
                    <a:bodyPr/>
                    <a:lstStyle/>
                    <a:p>
                      <a:r>
                        <a:rPr lang="es-ES" b="1" dirty="0" smtClean="0">
                          <a:solidFill>
                            <a:srgbClr val="F98007"/>
                          </a:solidFill>
                        </a:rPr>
                        <a:t>60</a:t>
                      </a:r>
                      <a:endParaRPr lang="es-ES" b="1" dirty="0">
                        <a:solidFill>
                          <a:srgbClr val="F98007"/>
                        </a:solidFill>
                      </a:endParaRPr>
                    </a:p>
                  </a:txBody>
                  <a:tcPr>
                    <a:solidFill>
                      <a:srgbClr val="9EB786">
                        <a:alpha val="58000"/>
                      </a:srgbClr>
                    </a:solidFill>
                  </a:tcPr>
                </a:tc>
              </a:tr>
            </a:tbl>
          </a:graphicData>
        </a:graphic>
      </p:graphicFrame>
      <p:sp>
        <p:nvSpPr>
          <p:cNvPr id="24" name="23 CuadroTexto"/>
          <p:cNvSpPr txBox="1"/>
          <p:nvPr/>
        </p:nvSpPr>
        <p:spPr>
          <a:xfrm>
            <a:off x="755417" y="1844824"/>
            <a:ext cx="2016224" cy="369332"/>
          </a:xfrm>
          <a:prstGeom prst="rect">
            <a:avLst/>
          </a:prstGeom>
          <a:solidFill>
            <a:srgbClr val="9EB786"/>
          </a:solidFill>
        </p:spPr>
        <p:txBody>
          <a:bodyPr wrap="square" rtlCol="0" anchor="ctr">
            <a:spAutoFit/>
          </a:bodyPr>
          <a:lstStyle/>
          <a:p>
            <a:pPr algn="ctr"/>
            <a:r>
              <a:rPr lang="es-ES" dirty="0" smtClean="0"/>
              <a:t>pH</a:t>
            </a:r>
            <a:endParaRPr lang="es-ES" dirty="0"/>
          </a:p>
        </p:txBody>
      </p:sp>
      <p:cxnSp>
        <p:nvCxnSpPr>
          <p:cNvPr id="25" name="24 Conector recto de flecha"/>
          <p:cNvCxnSpPr/>
          <p:nvPr/>
        </p:nvCxnSpPr>
        <p:spPr>
          <a:xfrm>
            <a:off x="179512" y="1988840"/>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3113381" y="1412776"/>
            <a:ext cx="5563075" cy="1815882"/>
          </a:xfrm>
          <a:prstGeom prst="rect">
            <a:avLst/>
          </a:prstGeom>
          <a:solidFill>
            <a:srgbClr val="9EB786">
              <a:alpha val="56000"/>
            </a:srgbClr>
          </a:solidFill>
          <a:ln>
            <a:solidFill>
              <a:srgbClr val="336600"/>
            </a:solidFill>
          </a:ln>
        </p:spPr>
        <p:txBody>
          <a:bodyPr wrap="square" anchor="ctr">
            <a:spAutoFit/>
          </a:bodyPr>
          <a:lstStyle/>
          <a:p>
            <a:pPr algn="just"/>
            <a:r>
              <a:rPr lang="es-EC" sz="1400" dirty="0"/>
              <a:t>Ó</a:t>
            </a:r>
            <a:r>
              <a:rPr lang="es-EC" sz="1400" dirty="0" smtClean="0"/>
              <a:t>ptimo </a:t>
            </a:r>
            <a:r>
              <a:rPr lang="es-EC" sz="1400" dirty="0"/>
              <a:t>entre 6,7 y </a:t>
            </a:r>
            <a:r>
              <a:rPr lang="es-EC" sz="1400" dirty="0" smtClean="0"/>
              <a:t>7,5 (solo si esta operando correctamente).</a:t>
            </a:r>
          </a:p>
          <a:p>
            <a:pPr algn="just"/>
            <a:endParaRPr lang="es-EC" sz="1400" dirty="0" smtClean="0"/>
          </a:p>
          <a:p>
            <a:pPr algn="just"/>
            <a:r>
              <a:rPr lang="es-EC" sz="1400" dirty="0" smtClean="0"/>
              <a:t>máx.    entre 6 y 8. </a:t>
            </a:r>
          </a:p>
          <a:p>
            <a:pPr algn="just"/>
            <a:endParaRPr lang="es-EC" sz="1400" dirty="0"/>
          </a:p>
          <a:p>
            <a:pPr algn="just"/>
            <a:r>
              <a:rPr lang="es-EC" sz="1400" dirty="0" smtClean="0"/>
              <a:t>El principal cambio suele ser por </a:t>
            </a:r>
            <a:r>
              <a:rPr lang="es-EC" sz="1400" b="1" dirty="0" smtClean="0"/>
              <a:t>ACIDIFICACIÓN</a:t>
            </a:r>
            <a:r>
              <a:rPr lang="es-EC" sz="1400" dirty="0" smtClean="0"/>
              <a:t>.</a:t>
            </a:r>
          </a:p>
          <a:p>
            <a:pPr lvl="0" algn="just"/>
            <a:r>
              <a:rPr lang="es-EC" sz="1400" dirty="0"/>
              <a:t>	P</a:t>
            </a:r>
            <a:r>
              <a:rPr lang="es-EC" sz="1400" dirty="0" smtClean="0"/>
              <a:t>ermanecer por largo tiempo sin recibir carga.</a:t>
            </a:r>
            <a:endParaRPr lang="es-ES" sz="1400" b="1" dirty="0" smtClean="0"/>
          </a:p>
          <a:p>
            <a:pPr lvl="0" algn="just"/>
            <a:r>
              <a:rPr lang="es-EC" sz="1400" dirty="0" smtClean="0"/>
              <a:t>	Presencia </a:t>
            </a:r>
            <a:r>
              <a:rPr lang="es-EC" sz="1400" dirty="0"/>
              <a:t>de producto tóxico en la carga.</a:t>
            </a:r>
            <a:endParaRPr lang="es-ES" sz="1400" b="1" dirty="0"/>
          </a:p>
          <a:p>
            <a:pPr algn="just"/>
            <a:r>
              <a:rPr lang="es-EC" sz="1400" dirty="0" smtClean="0"/>
              <a:t>	Cambio </a:t>
            </a:r>
            <a:r>
              <a:rPr lang="es-EC" sz="1400" dirty="0"/>
              <a:t>amplio y repentino de la temperatura interna.</a:t>
            </a:r>
            <a:endParaRPr lang="es-ES" sz="1400" dirty="0"/>
          </a:p>
        </p:txBody>
      </p:sp>
      <p:cxnSp>
        <p:nvCxnSpPr>
          <p:cNvPr id="27" name="26 Conector recto de flecha"/>
          <p:cNvCxnSpPr/>
          <p:nvPr/>
        </p:nvCxnSpPr>
        <p:spPr>
          <a:xfrm>
            <a:off x="179512" y="2636912"/>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784040" y="2348880"/>
            <a:ext cx="2016224" cy="646331"/>
          </a:xfrm>
          <a:prstGeom prst="rect">
            <a:avLst/>
          </a:prstGeom>
          <a:solidFill>
            <a:srgbClr val="9EB786"/>
          </a:solidFill>
        </p:spPr>
        <p:txBody>
          <a:bodyPr wrap="square" rtlCol="0" anchor="ctr">
            <a:spAutoFit/>
          </a:bodyPr>
          <a:lstStyle/>
          <a:p>
            <a:pPr algn="ctr"/>
            <a:r>
              <a:rPr lang="es-ES" dirty="0" smtClean="0"/>
              <a:t>DISPONIBILIDAD DE ESTIÉRCOL</a:t>
            </a:r>
            <a:endParaRPr lang="es-ES" dirty="0"/>
          </a:p>
        </p:txBody>
      </p:sp>
      <p:sp>
        <p:nvSpPr>
          <p:cNvPr id="29" name="28 CuadroTexto"/>
          <p:cNvSpPr txBox="1"/>
          <p:nvPr/>
        </p:nvSpPr>
        <p:spPr>
          <a:xfrm>
            <a:off x="755576" y="3140968"/>
            <a:ext cx="2016224" cy="369332"/>
          </a:xfrm>
          <a:prstGeom prst="rect">
            <a:avLst/>
          </a:prstGeom>
          <a:solidFill>
            <a:srgbClr val="9EB786"/>
          </a:solidFill>
        </p:spPr>
        <p:txBody>
          <a:bodyPr wrap="square" rtlCol="0" anchor="ctr">
            <a:spAutoFit/>
          </a:bodyPr>
          <a:lstStyle/>
          <a:p>
            <a:pPr algn="ctr"/>
            <a:r>
              <a:rPr lang="es-ES" dirty="0" smtClean="0"/>
              <a:t>RELACIÓN C/N</a:t>
            </a:r>
            <a:endParaRPr lang="es-ES" dirty="0"/>
          </a:p>
        </p:txBody>
      </p:sp>
      <p:cxnSp>
        <p:nvCxnSpPr>
          <p:cNvPr id="30" name="29 Conector recto de flecha"/>
          <p:cNvCxnSpPr/>
          <p:nvPr/>
        </p:nvCxnSpPr>
        <p:spPr>
          <a:xfrm>
            <a:off x="180604" y="3356992"/>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6" name="25 Rectángulo"/>
          <p:cNvSpPr/>
          <p:nvPr/>
        </p:nvSpPr>
        <p:spPr>
          <a:xfrm>
            <a:off x="3190737" y="3269546"/>
            <a:ext cx="5462825" cy="1169551"/>
          </a:xfrm>
          <a:prstGeom prst="rect">
            <a:avLst/>
          </a:prstGeom>
          <a:solidFill>
            <a:srgbClr val="9EB786">
              <a:alpha val="56000"/>
            </a:srgbClr>
          </a:solidFill>
          <a:ln>
            <a:solidFill>
              <a:srgbClr val="336600"/>
            </a:solidFill>
          </a:ln>
        </p:spPr>
        <p:txBody>
          <a:bodyPr wrap="square">
            <a:spAutoFit/>
          </a:bodyPr>
          <a:lstStyle/>
          <a:p>
            <a:pPr algn="just"/>
            <a:r>
              <a:rPr lang="es-EC" sz="1400" dirty="0" smtClean="0"/>
              <a:t>Se </a:t>
            </a:r>
            <a:r>
              <a:rPr lang="es-EC" sz="1400" dirty="0"/>
              <a:t>requiere una proporción adecuada de micro y </a:t>
            </a:r>
            <a:r>
              <a:rPr lang="es-EC" sz="1400" dirty="0" smtClean="0"/>
              <a:t>macronutrientes. </a:t>
            </a:r>
          </a:p>
          <a:p>
            <a:pPr algn="just"/>
            <a:endParaRPr lang="es-EC" sz="1400" dirty="0" smtClean="0"/>
          </a:p>
          <a:p>
            <a:pPr algn="just"/>
            <a:r>
              <a:rPr lang="es-EC" sz="1400" dirty="0"/>
              <a:t>L</a:t>
            </a:r>
            <a:r>
              <a:rPr lang="es-EC" sz="1400" dirty="0" smtClean="0"/>
              <a:t>a relación </a:t>
            </a:r>
            <a:r>
              <a:rPr lang="es-EC" sz="1400" dirty="0"/>
              <a:t>entre los nutrientes C/N debe estar </a:t>
            </a:r>
            <a:r>
              <a:rPr lang="es-EC" sz="1400" dirty="0" smtClean="0"/>
              <a:t>entre 16:1-30:1.</a:t>
            </a:r>
          </a:p>
          <a:p>
            <a:pPr algn="just"/>
            <a:endParaRPr lang="es-EC" sz="1400" dirty="0"/>
          </a:p>
          <a:p>
            <a:pPr algn="just"/>
            <a:r>
              <a:rPr lang="es-EC" sz="1400" dirty="0" smtClean="0"/>
              <a:t>Óptimo en 25:1</a:t>
            </a:r>
            <a:endParaRPr lang="es-ES" sz="1400" dirty="0"/>
          </a:p>
        </p:txBody>
      </p:sp>
      <p:cxnSp>
        <p:nvCxnSpPr>
          <p:cNvPr id="32" name="31 Conector recto de flecha"/>
          <p:cNvCxnSpPr/>
          <p:nvPr/>
        </p:nvCxnSpPr>
        <p:spPr>
          <a:xfrm>
            <a:off x="179512" y="3933056"/>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34" name="33 CuadroTexto"/>
          <p:cNvSpPr txBox="1"/>
          <p:nvPr/>
        </p:nvSpPr>
        <p:spPr>
          <a:xfrm>
            <a:off x="784040" y="3645024"/>
            <a:ext cx="2016224" cy="646331"/>
          </a:xfrm>
          <a:prstGeom prst="rect">
            <a:avLst/>
          </a:prstGeom>
          <a:solidFill>
            <a:srgbClr val="9EB786"/>
          </a:solidFill>
        </p:spPr>
        <p:txBody>
          <a:bodyPr wrap="square" rtlCol="0" anchor="ctr">
            <a:spAutoFit/>
          </a:bodyPr>
          <a:lstStyle/>
          <a:p>
            <a:pPr algn="ctr"/>
            <a:r>
              <a:rPr lang="es-ES" dirty="0" smtClean="0"/>
              <a:t>CONTENIDO DE SÓLIDOS</a:t>
            </a:r>
            <a:endParaRPr lang="es-ES" dirty="0"/>
          </a:p>
        </p:txBody>
      </p:sp>
      <p:sp>
        <p:nvSpPr>
          <p:cNvPr id="35" name="34 CuadroTexto"/>
          <p:cNvSpPr txBox="1"/>
          <p:nvPr/>
        </p:nvSpPr>
        <p:spPr>
          <a:xfrm>
            <a:off x="784040" y="4437112"/>
            <a:ext cx="2016224" cy="369332"/>
          </a:xfrm>
          <a:prstGeom prst="rect">
            <a:avLst/>
          </a:prstGeom>
          <a:solidFill>
            <a:srgbClr val="9EB786"/>
          </a:solidFill>
        </p:spPr>
        <p:txBody>
          <a:bodyPr wrap="square" rtlCol="0" anchor="ctr">
            <a:spAutoFit/>
          </a:bodyPr>
          <a:lstStyle/>
          <a:p>
            <a:pPr algn="ctr"/>
            <a:r>
              <a:rPr lang="es-ES" dirty="0" smtClean="0"/>
              <a:t>TÓXICOS</a:t>
            </a:r>
            <a:endParaRPr lang="es-ES" dirty="0"/>
          </a:p>
        </p:txBody>
      </p:sp>
      <p:cxnSp>
        <p:nvCxnSpPr>
          <p:cNvPr id="36" name="35 Conector recto de flecha"/>
          <p:cNvCxnSpPr/>
          <p:nvPr/>
        </p:nvCxnSpPr>
        <p:spPr>
          <a:xfrm>
            <a:off x="179512" y="4653136"/>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775410" y="4941168"/>
            <a:ext cx="1996231" cy="646331"/>
          </a:xfrm>
          <a:prstGeom prst="rect">
            <a:avLst/>
          </a:prstGeom>
          <a:solidFill>
            <a:srgbClr val="9EB786"/>
          </a:solidFill>
        </p:spPr>
        <p:txBody>
          <a:bodyPr wrap="square" rtlCol="0" anchor="ctr">
            <a:spAutoFit/>
          </a:bodyPr>
          <a:lstStyle/>
          <a:p>
            <a:pPr algn="ctr"/>
            <a:r>
              <a:rPr lang="es-ES" dirty="0" smtClean="0"/>
              <a:t>CARGA DE MEZCLA DIARIA</a:t>
            </a:r>
            <a:endParaRPr lang="es-ES" dirty="0"/>
          </a:p>
        </p:txBody>
      </p:sp>
      <p:cxnSp>
        <p:nvCxnSpPr>
          <p:cNvPr id="39" name="38 Conector recto de flecha"/>
          <p:cNvCxnSpPr/>
          <p:nvPr/>
        </p:nvCxnSpPr>
        <p:spPr>
          <a:xfrm>
            <a:off x="179512" y="5301208"/>
            <a:ext cx="5029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33" name="32 Rectángulo"/>
          <p:cNvSpPr/>
          <p:nvPr/>
        </p:nvSpPr>
        <p:spPr>
          <a:xfrm>
            <a:off x="3190736" y="4562544"/>
            <a:ext cx="5341703" cy="738664"/>
          </a:xfrm>
          <a:prstGeom prst="rect">
            <a:avLst/>
          </a:prstGeom>
          <a:solidFill>
            <a:srgbClr val="9EB786">
              <a:alpha val="56000"/>
            </a:srgbClr>
          </a:solidFill>
          <a:ln>
            <a:solidFill>
              <a:srgbClr val="336600"/>
            </a:solidFill>
          </a:ln>
        </p:spPr>
        <p:txBody>
          <a:bodyPr wrap="square" anchor="ctr">
            <a:spAutoFit/>
          </a:bodyPr>
          <a:lstStyle/>
          <a:p>
            <a:pPr algn="just"/>
            <a:r>
              <a:rPr lang="es-EC" sz="1400" dirty="0"/>
              <a:t>Una buena dilución de la mezcla asegura que el biodigestor realmente sea de flujo continuo, evitando que se atasque por exceso de materia sólida en su </a:t>
            </a:r>
            <a:r>
              <a:rPr lang="es-EC" sz="1400" dirty="0" smtClean="0"/>
              <a:t>interior.</a:t>
            </a:r>
            <a:endParaRPr lang="es-ES" sz="1400" dirty="0"/>
          </a:p>
        </p:txBody>
      </p:sp>
    </p:spTree>
    <p:extLst>
      <p:ext uri="{BB962C8B-B14F-4D97-AF65-F5344CB8AC3E}">
        <p14:creationId xmlns:p14="http://schemas.microsoft.com/office/powerpoint/2010/main" val="13698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3" grpId="1"/>
      <p:bldP spid="17" grpId="0" animBg="1"/>
      <p:bldP spid="18" grpId="0"/>
      <p:bldP spid="18" grpId="1"/>
      <p:bldP spid="24" grpId="0" animBg="1"/>
      <p:bldP spid="21" grpId="0" animBg="1"/>
      <p:bldP spid="21" grpId="1" animBg="1"/>
      <p:bldP spid="28" grpId="0" animBg="1"/>
      <p:bldP spid="29" grpId="0" animBg="1"/>
      <p:bldP spid="26" grpId="0" animBg="1"/>
      <p:bldP spid="26" grpId="1" animBg="1"/>
      <p:bldP spid="34" grpId="0" animBg="1"/>
      <p:bldP spid="35" grpId="0" animBg="1"/>
      <p:bldP spid="37"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6513" y="15875"/>
            <a:ext cx="2878138"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a:defRPr/>
            </a:pPr>
            <a:r>
              <a:rPr lang="es-ES" sz="2400" dirty="0" smtClean="0">
                <a:solidFill>
                  <a:srgbClr val="336600"/>
                </a:solidFill>
                <a:effectLst>
                  <a:outerShdw blurRad="38100" dist="38100" dir="2700000" algn="tl">
                    <a:srgbClr val="000000">
                      <a:alpha val="43137"/>
                    </a:srgbClr>
                  </a:outerShdw>
                </a:effectLst>
              </a:rPr>
              <a:t>MARCO TEÓRICO</a:t>
            </a:r>
          </a:p>
        </p:txBody>
      </p:sp>
      <p:sp>
        <p:nvSpPr>
          <p:cNvPr id="5" name="2 Marcador de texto"/>
          <p:cNvSpPr txBox="1">
            <a:spLocks/>
          </p:cNvSpPr>
          <p:nvPr/>
        </p:nvSpPr>
        <p:spPr bwMode="auto">
          <a:xfrm>
            <a:off x="7235825" y="0"/>
            <a:ext cx="1728788" cy="628650"/>
          </a:xfrm>
          <a:prstGeom prst="rect">
            <a:avLst/>
          </a:prstGeom>
          <a:noFill/>
          <a:ln w="9525">
            <a:noFill/>
            <a:miter lim="800000"/>
            <a:headEnd/>
            <a:tailEnd/>
          </a:ln>
        </p:spPr>
        <p:txBody>
          <a:bodyPr/>
          <a:lstStyle/>
          <a:p>
            <a:pPr>
              <a:spcBef>
                <a:spcPct val="20000"/>
              </a:spcBef>
            </a:pPr>
            <a:r>
              <a:rPr lang="es-ES" sz="2400" b="1" dirty="0" smtClean="0"/>
              <a:t>Biol </a:t>
            </a:r>
            <a:endParaRPr lang="es-ES" sz="2400" dirty="0">
              <a:solidFill>
                <a:schemeClr val="bg1"/>
              </a:solidFill>
            </a:endParaRPr>
          </a:p>
        </p:txBody>
      </p:sp>
      <p:sp>
        <p:nvSpPr>
          <p:cNvPr id="6" name="5 Rectángulo"/>
          <p:cNvSpPr/>
          <p:nvPr/>
        </p:nvSpPr>
        <p:spPr>
          <a:xfrm>
            <a:off x="827757" y="836712"/>
            <a:ext cx="7632675" cy="2862322"/>
          </a:xfrm>
          <a:prstGeom prst="rect">
            <a:avLst/>
          </a:prstGeom>
        </p:spPr>
        <p:txBody>
          <a:bodyPr wrap="square">
            <a:spAutoFit/>
          </a:bodyPr>
          <a:lstStyle/>
          <a:p>
            <a:pPr marL="285750" indent="-285750">
              <a:buFont typeface="Wingdings" pitchFamily="2" charset="2"/>
              <a:buChar char="ü"/>
            </a:pPr>
            <a:r>
              <a:rPr lang="es-EC" dirty="0" smtClean="0"/>
              <a:t>Es el producto del proceso de la digestión anaerobia.</a:t>
            </a:r>
          </a:p>
          <a:p>
            <a:pPr marL="285750" indent="-285750">
              <a:buFont typeface="Wingdings" pitchFamily="2" charset="2"/>
              <a:buChar char="ü"/>
            </a:pPr>
            <a:endParaRPr lang="es-EC" dirty="0" smtClean="0"/>
          </a:p>
          <a:p>
            <a:pPr marL="285750" indent="-285750">
              <a:buFont typeface="Wingdings" pitchFamily="2" charset="2"/>
              <a:buChar char="ü"/>
            </a:pPr>
            <a:r>
              <a:rPr lang="es-EC" dirty="0" smtClean="0"/>
              <a:t>Puede ser sólido o líquido.</a:t>
            </a:r>
          </a:p>
          <a:p>
            <a:pPr marL="285750" indent="-285750">
              <a:buFont typeface="Wingdings" pitchFamily="2" charset="2"/>
              <a:buChar char="ü"/>
            </a:pPr>
            <a:endParaRPr lang="es-EC" dirty="0" smtClean="0"/>
          </a:p>
          <a:p>
            <a:pPr marL="285750" indent="-285750">
              <a:buFont typeface="Wingdings" pitchFamily="2" charset="2"/>
              <a:buChar char="ü"/>
            </a:pPr>
            <a:r>
              <a:rPr lang="es-EC" dirty="0" smtClean="0"/>
              <a:t>No posee mal olor.</a:t>
            </a:r>
          </a:p>
          <a:p>
            <a:pPr marL="285750" indent="-285750">
              <a:buFont typeface="Wingdings" pitchFamily="2" charset="2"/>
              <a:buChar char="ü"/>
            </a:pPr>
            <a:endParaRPr lang="es-EC" dirty="0" smtClean="0"/>
          </a:p>
          <a:p>
            <a:pPr marL="285750" indent="-285750">
              <a:buFont typeface="Wingdings" pitchFamily="2" charset="2"/>
              <a:buChar char="ü"/>
            </a:pPr>
            <a:r>
              <a:rPr lang="es-EC" dirty="0" smtClean="0"/>
              <a:t>No atrae a moscas a diferencia del estiércol fresco. </a:t>
            </a:r>
          </a:p>
          <a:p>
            <a:pPr marL="285750" indent="-285750">
              <a:buFont typeface="Wingdings" pitchFamily="2" charset="2"/>
              <a:buChar char="ü"/>
            </a:pPr>
            <a:endParaRPr lang="es-EC" dirty="0" smtClean="0"/>
          </a:p>
          <a:p>
            <a:pPr marL="285750" indent="-285750">
              <a:buFont typeface="Wingdings" pitchFamily="2" charset="2"/>
              <a:buChar char="ü"/>
            </a:pPr>
            <a:r>
              <a:rPr lang="es-EC" dirty="0" smtClean="0"/>
              <a:t>Este puede aplicarse en cantidades recomendadas directamente al campo en forma líquida o sólida. </a:t>
            </a:r>
            <a:endParaRPr lang="es-ES" dirty="0"/>
          </a:p>
        </p:txBody>
      </p:sp>
      <p:pic>
        <p:nvPicPr>
          <p:cNvPr id="8" name="7 Imagen"/>
          <p:cNvPicPr>
            <a:picLocks noChangeAspect="1"/>
          </p:cNvPicPr>
          <p:nvPr/>
        </p:nvPicPr>
        <p:blipFill rotWithShape="1">
          <a:blip r:embed="rId2" cstate="print">
            <a:extLst>
              <a:ext uri="{28A0092B-C50C-407E-A947-70E740481C1C}">
                <a14:useLocalDpi xmlns:a14="http://schemas.microsoft.com/office/drawing/2010/main" val="0"/>
              </a:ext>
            </a:extLst>
          </a:blip>
          <a:srcRect l="9552" r="56372"/>
          <a:stretch/>
        </p:blipFill>
        <p:spPr>
          <a:xfrm>
            <a:off x="2054431" y="3933056"/>
            <a:ext cx="1293433" cy="2142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l="27644"/>
          <a:stretch/>
        </p:blipFill>
        <p:spPr>
          <a:xfrm>
            <a:off x="3923928" y="3861048"/>
            <a:ext cx="2880320" cy="2311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Rectángulo"/>
          <p:cNvSpPr/>
          <p:nvPr/>
        </p:nvSpPr>
        <p:spPr>
          <a:xfrm>
            <a:off x="0" y="6619663"/>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spTree>
    <p:extLst>
      <p:ext uri="{BB962C8B-B14F-4D97-AF65-F5344CB8AC3E}">
        <p14:creationId xmlns:p14="http://schemas.microsoft.com/office/powerpoint/2010/main" val="1680099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37028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4"/>
                                        </p:tgtEl>
                                      </p:cBhvr>
                                    </p:animEffect>
                                    <p:anim calcmode="lin" valueType="num">
                                      <p:cBhvr>
                                        <p:cTn id="12" dur="1000"/>
                                        <p:tgtEl>
                                          <p:spTgt spid="14"/>
                                        </p:tgtEl>
                                        <p:attrNameLst>
                                          <p:attrName>ppt_x</p:attrName>
                                        </p:attrNameLst>
                                      </p:cBhvr>
                                      <p:tavLst>
                                        <p:tav tm="0">
                                          <p:val>
                                            <p:strVal val="ppt_x"/>
                                          </p:val>
                                        </p:tav>
                                        <p:tav tm="100000">
                                          <p:val>
                                            <p:strVal val="ppt_x"/>
                                          </p:val>
                                        </p:tav>
                                      </p:tavLst>
                                    </p:anim>
                                    <p:anim calcmode="lin" valueType="num">
                                      <p:cBhvr>
                                        <p:cTn id="13" dur="1000"/>
                                        <p:tgtEl>
                                          <p:spTgt spid="14"/>
                                        </p:tgtEl>
                                        <p:attrNameLst>
                                          <p:attrName>ppt_y</p:attrName>
                                        </p:attrNameLst>
                                      </p:cBhvr>
                                      <p:tavLst>
                                        <p:tav tm="0">
                                          <p:val>
                                            <p:strVal val="ppt_y"/>
                                          </p:val>
                                        </p:tav>
                                        <p:tav tm="100000">
                                          <p:val>
                                            <p:strVal val="ppt_y+.1"/>
                                          </p:val>
                                        </p:tav>
                                      </p:tavLst>
                                    </p:anim>
                                    <p:set>
                                      <p:cBhvr>
                                        <p:cTn id="14" dur="1" fill="hold">
                                          <p:stCondLst>
                                            <p:cond delay="999"/>
                                          </p:stCondLst>
                                        </p:cTn>
                                        <p:tgtEl>
                                          <p:spTgt spid="14"/>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7"/>
                                        </p:tgtEl>
                                      </p:cBhvr>
                                    </p:animEffect>
                                    <p:anim calcmode="lin" valueType="num">
                                      <p:cBhvr>
                                        <p:cTn id="22" dur="1000"/>
                                        <p:tgtEl>
                                          <p:spTgt spid="17"/>
                                        </p:tgtEl>
                                        <p:attrNameLst>
                                          <p:attrName>ppt_x</p:attrName>
                                        </p:attrNameLst>
                                      </p:cBhvr>
                                      <p:tavLst>
                                        <p:tav tm="0">
                                          <p:val>
                                            <p:strVal val="ppt_x"/>
                                          </p:val>
                                        </p:tav>
                                        <p:tav tm="100000">
                                          <p:val>
                                            <p:strVal val="ppt_x"/>
                                          </p:val>
                                        </p:tav>
                                      </p:tavLst>
                                    </p:anim>
                                    <p:anim calcmode="lin" valueType="num">
                                      <p:cBhvr>
                                        <p:cTn id="23" dur="1000"/>
                                        <p:tgtEl>
                                          <p:spTgt spid="17"/>
                                        </p:tgtEl>
                                        <p:attrNameLst>
                                          <p:attrName>ppt_y</p:attrName>
                                        </p:attrNameLst>
                                      </p:cBhvr>
                                      <p:tavLst>
                                        <p:tav tm="0">
                                          <p:val>
                                            <p:strVal val="ppt_y"/>
                                          </p:val>
                                        </p:tav>
                                        <p:tav tm="100000">
                                          <p:val>
                                            <p:strVal val="ppt_y+.1"/>
                                          </p:val>
                                        </p:tav>
                                      </p:tavLst>
                                    </p:anim>
                                    <p:set>
                                      <p:cBhvr>
                                        <p:cTn id="24"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hipótesis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1"/>
                                        </p:tgtEl>
                                      </p:cBhvr>
                                    </p:animEffect>
                                    <p:anim calcmode="lin" valueType="num">
                                      <p:cBhvr>
                                        <p:cTn id="12" dur="1000"/>
                                        <p:tgtEl>
                                          <p:spTgt spid="11"/>
                                        </p:tgtEl>
                                        <p:attrNameLst>
                                          <p:attrName>ppt_x</p:attrName>
                                        </p:attrNameLst>
                                      </p:cBhvr>
                                      <p:tavLst>
                                        <p:tav tm="0">
                                          <p:val>
                                            <p:strVal val="ppt_x"/>
                                          </p:val>
                                        </p:tav>
                                        <p:tav tm="100000">
                                          <p:val>
                                            <p:strVal val="ppt_x"/>
                                          </p:val>
                                        </p:tav>
                                      </p:tavLst>
                                    </p:anim>
                                    <p:anim calcmode="lin" valueType="num">
                                      <p:cBhvr>
                                        <p:cTn id="13" dur="1000"/>
                                        <p:tgtEl>
                                          <p:spTgt spid="11"/>
                                        </p:tgtEl>
                                        <p:attrNameLst>
                                          <p:attrName>ppt_y</p:attrName>
                                        </p:attrNameLst>
                                      </p:cBhvr>
                                      <p:tavLst>
                                        <p:tav tm="0">
                                          <p:val>
                                            <p:strVal val="ppt_y"/>
                                          </p:val>
                                        </p:tav>
                                        <p:tav tm="100000">
                                          <p:val>
                                            <p:strVal val="ppt_y+.1"/>
                                          </p:val>
                                        </p:tav>
                                      </p:tavLst>
                                    </p:anim>
                                    <p:set>
                                      <p:cBhvr>
                                        <p:cTn id="14" dur="1" fill="hold">
                                          <p:stCondLst>
                                            <p:cond delay="999"/>
                                          </p:stCondLst>
                                        </p:cTn>
                                        <p:tgtEl>
                                          <p:spTgt spid="1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2"/>
                                        </p:tgtEl>
                                      </p:cBhvr>
                                    </p:animEffect>
                                    <p:anim calcmode="lin" valueType="num">
                                      <p:cBhvr>
                                        <p:cTn id="17" dur="1000"/>
                                        <p:tgtEl>
                                          <p:spTgt spid="12"/>
                                        </p:tgtEl>
                                        <p:attrNameLst>
                                          <p:attrName>ppt_x</p:attrName>
                                        </p:attrNameLst>
                                      </p:cBhvr>
                                      <p:tavLst>
                                        <p:tav tm="0">
                                          <p:val>
                                            <p:strVal val="ppt_x"/>
                                          </p:val>
                                        </p:tav>
                                        <p:tav tm="100000">
                                          <p:val>
                                            <p:strVal val="ppt_x"/>
                                          </p:val>
                                        </p:tav>
                                      </p:tavLst>
                                    </p:anim>
                                    <p:anim calcmode="lin" valueType="num">
                                      <p:cBhvr>
                                        <p:cTn id="18" dur="1000"/>
                                        <p:tgtEl>
                                          <p:spTgt spid="12"/>
                                        </p:tgtEl>
                                        <p:attrNameLst>
                                          <p:attrName>ppt_y</p:attrName>
                                        </p:attrNameLst>
                                      </p:cBhvr>
                                      <p:tavLst>
                                        <p:tav tm="0">
                                          <p:val>
                                            <p:strVal val="ppt_y"/>
                                          </p:val>
                                        </p:tav>
                                        <p:tav tm="100000">
                                          <p:val>
                                            <p:strVal val="ppt_y+.1"/>
                                          </p:val>
                                        </p:tav>
                                      </p:tavLst>
                                    </p:anim>
                                    <p:set>
                                      <p:cBhvr>
                                        <p:cTn id="19" dur="1" fill="hold">
                                          <p:stCondLst>
                                            <p:cond delay="999"/>
                                          </p:stCondLst>
                                        </p:cTn>
                                        <p:tgtEl>
                                          <p:spTgt spid="12"/>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4"/>
                                        </p:tgtEl>
                                      </p:cBhvr>
                                    </p:animEffect>
                                    <p:anim calcmode="lin" valueType="num">
                                      <p:cBhvr>
                                        <p:cTn id="27" dur="1000"/>
                                        <p:tgtEl>
                                          <p:spTgt spid="14"/>
                                        </p:tgtEl>
                                        <p:attrNameLst>
                                          <p:attrName>ppt_x</p:attrName>
                                        </p:attrNameLst>
                                      </p:cBhvr>
                                      <p:tavLst>
                                        <p:tav tm="0">
                                          <p:val>
                                            <p:strVal val="ppt_x"/>
                                          </p:val>
                                        </p:tav>
                                        <p:tav tm="100000">
                                          <p:val>
                                            <p:strVal val="ppt_x"/>
                                          </p:val>
                                        </p:tav>
                                      </p:tavLst>
                                    </p:anim>
                                    <p:anim calcmode="lin" valueType="num">
                                      <p:cBhvr>
                                        <p:cTn id="28" dur="1000"/>
                                        <p:tgtEl>
                                          <p:spTgt spid="14"/>
                                        </p:tgtEl>
                                        <p:attrNameLst>
                                          <p:attrName>ppt_y</p:attrName>
                                        </p:attrNameLst>
                                      </p:cBhvr>
                                      <p:tavLst>
                                        <p:tav tm="0">
                                          <p:val>
                                            <p:strVal val="ppt_y"/>
                                          </p:val>
                                        </p:tav>
                                        <p:tav tm="100000">
                                          <p:val>
                                            <p:strVal val="ppt_y+.1"/>
                                          </p:val>
                                        </p:tav>
                                      </p:tavLst>
                                    </p:anim>
                                    <p:set>
                                      <p:cBhvr>
                                        <p:cTn id="29" dur="1" fill="hold">
                                          <p:stCondLst>
                                            <p:cond delay="999"/>
                                          </p:stCondLst>
                                        </p:cTn>
                                        <p:tgtEl>
                                          <p:spTgt spid="14"/>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6"/>
                                        </p:tgtEl>
                                      </p:cBhvr>
                                    </p:animEffect>
                                    <p:anim calcmode="lin" valueType="num">
                                      <p:cBhvr>
                                        <p:cTn id="32" dur="1000"/>
                                        <p:tgtEl>
                                          <p:spTgt spid="16"/>
                                        </p:tgtEl>
                                        <p:attrNameLst>
                                          <p:attrName>ppt_x</p:attrName>
                                        </p:attrNameLst>
                                      </p:cBhvr>
                                      <p:tavLst>
                                        <p:tav tm="0">
                                          <p:val>
                                            <p:strVal val="ppt_x"/>
                                          </p:val>
                                        </p:tav>
                                        <p:tav tm="100000">
                                          <p:val>
                                            <p:strVal val="ppt_x"/>
                                          </p:val>
                                        </p:tav>
                                      </p:tavLst>
                                    </p:anim>
                                    <p:anim calcmode="lin" valueType="num">
                                      <p:cBhvr>
                                        <p:cTn id="33" dur="1000"/>
                                        <p:tgtEl>
                                          <p:spTgt spid="16"/>
                                        </p:tgtEl>
                                        <p:attrNameLst>
                                          <p:attrName>ppt_y</p:attrName>
                                        </p:attrNameLst>
                                      </p:cBhvr>
                                      <p:tavLst>
                                        <p:tav tm="0">
                                          <p:val>
                                            <p:strVal val="ppt_y"/>
                                          </p:val>
                                        </p:tav>
                                        <p:tav tm="100000">
                                          <p:val>
                                            <p:strVal val="ppt_y+.1"/>
                                          </p:val>
                                        </p:tav>
                                      </p:tavLst>
                                    </p:anim>
                                    <p:set>
                                      <p:cBhvr>
                                        <p:cTn id="34" dur="1" fill="hold">
                                          <p:stCondLst>
                                            <p:cond delay="999"/>
                                          </p:stCondLst>
                                        </p:cTn>
                                        <p:tgtEl>
                                          <p:spTgt spid="16"/>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7"/>
                                        </p:tgtEl>
                                      </p:cBhvr>
                                    </p:animEffect>
                                    <p:anim calcmode="lin" valueType="num">
                                      <p:cBhvr>
                                        <p:cTn id="37" dur="1000"/>
                                        <p:tgtEl>
                                          <p:spTgt spid="17"/>
                                        </p:tgtEl>
                                        <p:attrNameLst>
                                          <p:attrName>ppt_x</p:attrName>
                                        </p:attrNameLst>
                                      </p:cBhvr>
                                      <p:tavLst>
                                        <p:tav tm="0">
                                          <p:val>
                                            <p:strVal val="ppt_x"/>
                                          </p:val>
                                        </p:tav>
                                        <p:tav tm="100000">
                                          <p:val>
                                            <p:strVal val="ppt_x"/>
                                          </p:val>
                                        </p:tav>
                                      </p:tavLst>
                                    </p:anim>
                                    <p:anim calcmode="lin" valueType="num">
                                      <p:cBhvr>
                                        <p:cTn id="38" dur="1000"/>
                                        <p:tgtEl>
                                          <p:spTgt spid="17"/>
                                        </p:tgtEl>
                                        <p:attrNameLst>
                                          <p:attrName>ppt_y</p:attrName>
                                        </p:attrNameLst>
                                      </p:cBhvr>
                                      <p:tavLst>
                                        <p:tav tm="0">
                                          <p:val>
                                            <p:strVal val="ppt_y"/>
                                          </p:val>
                                        </p:tav>
                                        <p:tav tm="100000">
                                          <p:val>
                                            <p:strVal val="ppt_y+.1"/>
                                          </p:val>
                                        </p:tav>
                                      </p:tavLst>
                                    </p:anim>
                                    <p:set>
                                      <p:cBhvr>
                                        <p:cTn id="39" dur="1" fill="hold">
                                          <p:stCondLst>
                                            <p:cond delay="999"/>
                                          </p:stCondLst>
                                        </p:cTn>
                                        <p:tgtEl>
                                          <p:spTgt spid="17"/>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5"/>
                                        </p:tgtEl>
                                      </p:cBhvr>
                                    </p:animEffect>
                                    <p:anim calcmode="lin" valueType="num">
                                      <p:cBhvr>
                                        <p:cTn id="42" dur="1000"/>
                                        <p:tgtEl>
                                          <p:spTgt spid="15"/>
                                        </p:tgtEl>
                                        <p:attrNameLst>
                                          <p:attrName>ppt_x</p:attrName>
                                        </p:attrNameLst>
                                      </p:cBhvr>
                                      <p:tavLst>
                                        <p:tav tm="0">
                                          <p:val>
                                            <p:strVal val="ppt_x"/>
                                          </p:val>
                                        </p:tav>
                                        <p:tav tm="100000">
                                          <p:val>
                                            <p:strVal val="ppt_x"/>
                                          </p:val>
                                        </p:tav>
                                      </p:tavLst>
                                    </p:anim>
                                    <p:anim calcmode="lin" valueType="num">
                                      <p:cBhvr>
                                        <p:cTn id="43" dur="1000"/>
                                        <p:tgtEl>
                                          <p:spTgt spid="15"/>
                                        </p:tgtEl>
                                        <p:attrNameLst>
                                          <p:attrName>ppt_y</p:attrName>
                                        </p:attrNameLst>
                                      </p:cBhvr>
                                      <p:tavLst>
                                        <p:tav tm="0">
                                          <p:val>
                                            <p:strVal val="ppt_y"/>
                                          </p:val>
                                        </p:tav>
                                        <p:tav tm="100000">
                                          <p:val>
                                            <p:strVal val="ppt_y+.1"/>
                                          </p:val>
                                        </p:tav>
                                      </p:tavLst>
                                    </p:anim>
                                    <p:set>
                                      <p:cBhvr>
                                        <p:cTn id="4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P spid="17"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874" y="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7" name="6 Rectángulo"/>
          <p:cNvSpPr/>
          <p:nvPr/>
        </p:nvSpPr>
        <p:spPr>
          <a:xfrm>
            <a:off x="29356" y="548680"/>
            <a:ext cx="9028622" cy="646331"/>
          </a:xfrm>
          <a:prstGeom prst="rect">
            <a:avLst/>
          </a:prstGeom>
        </p:spPr>
        <p:txBody>
          <a:bodyPr wrap="square">
            <a:spAutoFit/>
          </a:bodyPr>
          <a:lstStyle/>
          <a:p>
            <a:pPr algn="just"/>
            <a:r>
              <a:rPr lang="es-EC" dirty="0"/>
              <a:t>El proyecto se realizó en las instalaciones de la Finca “Rancho Santa Esther” ubicada en del sector “La Delicia”, parroquia Tulcán, cantón Tulcán, provincia del Carchi.</a:t>
            </a:r>
            <a:endParaRPr lang="es-ES" dirty="0"/>
          </a:p>
        </p:txBody>
      </p:sp>
      <p:sp>
        <p:nvSpPr>
          <p:cNvPr id="8" name="2 Marcador de texto"/>
          <p:cNvSpPr txBox="1">
            <a:spLocks/>
          </p:cNvSpPr>
          <p:nvPr/>
        </p:nvSpPr>
        <p:spPr bwMode="auto">
          <a:xfrm>
            <a:off x="6012160" y="44624"/>
            <a:ext cx="3960440" cy="628650"/>
          </a:xfrm>
          <a:prstGeom prst="rect">
            <a:avLst/>
          </a:prstGeom>
          <a:noFill/>
          <a:ln w="9525">
            <a:noFill/>
            <a:miter lim="800000"/>
            <a:headEnd/>
            <a:tailEnd/>
          </a:ln>
        </p:spPr>
        <p:txBody>
          <a:bodyPr/>
          <a:lstStyle/>
          <a:p>
            <a:pPr>
              <a:spcBef>
                <a:spcPct val="20000"/>
              </a:spcBef>
            </a:pPr>
            <a:r>
              <a:rPr lang="es-ES" sz="2400" b="1" dirty="0" smtClean="0"/>
              <a:t>Etapas del proyecto </a:t>
            </a:r>
            <a:endParaRPr lang="es-ES" sz="2400" dirty="0">
              <a:solidFill>
                <a:schemeClr val="bg1"/>
              </a:solidFill>
            </a:endParaRPr>
          </a:p>
        </p:txBody>
      </p:sp>
      <p:sp>
        <p:nvSpPr>
          <p:cNvPr id="9" name="8 CuadroTexto"/>
          <p:cNvSpPr txBox="1"/>
          <p:nvPr/>
        </p:nvSpPr>
        <p:spPr>
          <a:xfrm>
            <a:off x="245380" y="1556792"/>
            <a:ext cx="2022364" cy="369332"/>
          </a:xfrm>
          <a:prstGeom prst="rect">
            <a:avLst/>
          </a:prstGeom>
          <a:solidFill>
            <a:srgbClr val="FFFF00">
              <a:alpha val="66000"/>
            </a:srgbClr>
          </a:solidFill>
          <a:ln>
            <a:solidFill>
              <a:schemeClr val="tx1"/>
            </a:solidFill>
          </a:ln>
        </p:spPr>
        <p:txBody>
          <a:bodyPr wrap="square" rtlCol="0">
            <a:spAutoFit/>
          </a:bodyPr>
          <a:lstStyle/>
          <a:p>
            <a:pPr algn="ctr"/>
            <a:r>
              <a:rPr lang="es-ES" dirty="0" smtClean="0"/>
              <a:t>Etapa Preliminar</a:t>
            </a:r>
            <a:endParaRPr lang="es-ES" dirty="0"/>
          </a:p>
        </p:txBody>
      </p:sp>
      <p:cxnSp>
        <p:nvCxnSpPr>
          <p:cNvPr id="11" name="10 Conector recto de flecha"/>
          <p:cNvCxnSpPr/>
          <p:nvPr/>
        </p:nvCxnSpPr>
        <p:spPr>
          <a:xfrm>
            <a:off x="1256562" y="1998132"/>
            <a:ext cx="0" cy="4947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323528" y="2598003"/>
            <a:ext cx="1872208" cy="738664"/>
          </a:xfrm>
          <a:prstGeom prst="rect">
            <a:avLst/>
          </a:prstGeom>
          <a:noFill/>
          <a:ln>
            <a:solidFill>
              <a:schemeClr val="tx1"/>
            </a:solidFill>
          </a:ln>
        </p:spPr>
        <p:txBody>
          <a:bodyPr wrap="square" rtlCol="0" anchor="ctr">
            <a:spAutoFit/>
          </a:bodyPr>
          <a:lstStyle/>
          <a:p>
            <a:pPr algn="ctr"/>
            <a:r>
              <a:rPr lang="es-ES" sz="1400" dirty="0" smtClean="0"/>
              <a:t>Recolección y Evaluación  de Estiércol</a:t>
            </a:r>
            <a:endParaRPr lang="es-ES" sz="1400" dirty="0"/>
          </a:p>
        </p:txBody>
      </p:sp>
      <p:graphicFrame>
        <p:nvGraphicFramePr>
          <p:cNvPr id="13" name="12 Tabla"/>
          <p:cNvGraphicFramePr>
            <a:graphicFrameLocks noGrp="1"/>
          </p:cNvGraphicFramePr>
          <p:nvPr>
            <p:extLst>
              <p:ext uri="{D42A27DB-BD31-4B8C-83A1-F6EECF244321}">
                <p14:modId xmlns:p14="http://schemas.microsoft.com/office/powerpoint/2010/main" val="2828935432"/>
              </p:ext>
            </p:extLst>
          </p:nvPr>
        </p:nvGraphicFramePr>
        <p:xfrm>
          <a:off x="6040406" y="1313120"/>
          <a:ext cx="2780066" cy="4636160"/>
        </p:xfrm>
        <a:graphic>
          <a:graphicData uri="http://schemas.openxmlformats.org/drawingml/2006/table">
            <a:tbl>
              <a:tblPr firstRow="1" firstCol="1" bandRow="1">
                <a:tableStyleId>{C4B1156A-380E-4F78-BDF5-A606A8083BF9}</a:tableStyleId>
              </a:tblPr>
              <a:tblGrid>
                <a:gridCol w="1267898"/>
                <a:gridCol w="1512168"/>
              </a:tblGrid>
              <a:tr h="285096">
                <a:tc rowSpan="6">
                  <a:txBody>
                    <a:bodyPr/>
                    <a:lstStyle/>
                    <a:p>
                      <a:pPr algn="ctr">
                        <a:lnSpc>
                          <a:spcPct val="150000"/>
                        </a:lnSpc>
                        <a:spcBef>
                          <a:spcPts val="1200"/>
                        </a:spcBef>
                        <a:spcAft>
                          <a:spcPts val="0"/>
                        </a:spcAft>
                      </a:pPr>
                      <a:r>
                        <a:rPr lang="es-EC" sz="1200" dirty="0">
                          <a:effectLst/>
                        </a:rPr>
                        <a:t> </a:t>
                      </a:r>
                      <a:endParaRPr lang="es-ES" sz="1200" dirty="0">
                        <a:effectLst/>
                      </a:endParaRPr>
                    </a:p>
                    <a:p>
                      <a:pPr algn="ctr">
                        <a:lnSpc>
                          <a:spcPct val="150000"/>
                        </a:lnSpc>
                        <a:spcBef>
                          <a:spcPts val="1200"/>
                        </a:spcBef>
                        <a:spcAft>
                          <a:spcPts val="0"/>
                        </a:spcAft>
                      </a:pPr>
                      <a:r>
                        <a:rPr lang="es-EC" sz="1200" dirty="0">
                          <a:effectLst/>
                        </a:rPr>
                        <a:t>Análisis</a:t>
                      </a:r>
                      <a:endParaRPr lang="es-ES" sz="1200" dirty="0">
                        <a:effectLst/>
                      </a:endParaRPr>
                    </a:p>
                    <a:p>
                      <a:pPr algn="ctr">
                        <a:lnSpc>
                          <a:spcPct val="150000"/>
                        </a:lnSpc>
                        <a:spcBef>
                          <a:spcPts val="1200"/>
                        </a:spcBef>
                        <a:spcAft>
                          <a:spcPts val="0"/>
                        </a:spcAft>
                      </a:pPr>
                      <a:r>
                        <a:rPr lang="es-EC" sz="1200" dirty="0">
                          <a:effectLst/>
                        </a:rPr>
                        <a:t>Físicos</a:t>
                      </a:r>
                      <a:endParaRPr lang="es-ES" sz="1200" dirty="0">
                        <a:effectLst/>
                      </a:endParaRPr>
                    </a:p>
                    <a:p>
                      <a:pPr algn="ctr">
                        <a:lnSpc>
                          <a:spcPct val="150000"/>
                        </a:lnSpc>
                        <a:spcBef>
                          <a:spcPts val="1200"/>
                        </a:spcBef>
                        <a:spcAft>
                          <a:spcPts val="0"/>
                        </a:spcAft>
                      </a:pPr>
                      <a:r>
                        <a:rPr lang="es-EC" sz="1200" dirty="0">
                          <a:effectLst/>
                        </a:rPr>
                        <a:t> </a:t>
                      </a:r>
                      <a:endParaRPr lang="es-ES" sz="1200" dirty="0">
                        <a:effectLst/>
                      </a:endParaRPr>
                    </a:p>
                    <a:p>
                      <a:pPr algn="ctr">
                        <a:lnSpc>
                          <a:spcPct val="150000"/>
                        </a:lnSpc>
                        <a:spcBef>
                          <a:spcPts val="1200"/>
                        </a:spcBef>
                        <a:spcAft>
                          <a:spcPts val="0"/>
                        </a:spcAft>
                      </a:pPr>
                      <a:r>
                        <a:rPr lang="es-EC" sz="1200" dirty="0">
                          <a:effectLst/>
                        </a:rPr>
                        <a:t> </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Aft>
                          <a:spcPts val="0"/>
                        </a:spcAft>
                      </a:pPr>
                      <a:r>
                        <a:rPr lang="es-EC" sz="1200" dirty="0">
                          <a:effectLst/>
                        </a:rPr>
                        <a:t>pH</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Conductividad</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a:effectLst/>
                        </a:rPr>
                        <a:t>Sólidos Totales</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dirty="0">
                          <a:effectLst/>
                        </a:rPr>
                        <a:t>Sólidos Volátiles Totales</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dirty="0">
                          <a:effectLst/>
                        </a:rPr>
                        <a:t>Sólidos Fijos Totales</a:t>
                      </a:r>
                      <a:endParaRPr lang="es-ES" sz="1200" b="1" dirty="0">
                        <a:solidFill>
                          <a:srgbClr val="000000"/>
                        </a:solidFill>
                        <a:effectLst/>
                        <a:latin typeface="Times New Roman"/>
                        <a:ea typeface="Calibri"/>
                        <a:cs typeface="Calibri"/>
                      </a:endParaRPr>
                    </a:p>
                  </a:txBody>
                  <a:tcPr marL="37716" marR="37716" marT="0" marB="0" anchor="ctr"/>
                </a:tc>
              </a:tr>
              <a:tr h="424376">
                <a:tc vMerge="1">
                  <a:txBody>
                    <a:bodyPr/>
                    <a:lstStyle/>
                    <a:p>
                      <a:endParaRPr lang="es-ES"/>
                    </a:p>
                  </a:txBody>
                  <a:tcPr/>
                </a:tc>
                <a:tc>
                  <a:txBody>
                    <a:bodyPr/>
                    <a:lstStyle/>
                    <a:p>
                      <a:pPr algn="ctr">
                        <a:lnSpc>
                          <a:spcPct val="150000"/>
                        </a:lnSpc>
                        <a:spcBef>
                          <a:spcPts val="1200"/>
                        </a:spcBef>
                        <a:spcAft>
                          <a:spcPts val="0"/>
                        </a:spcAft>
                      </a:pPr>
                      <a:r>
                        <a:rPr lang="es-EC" sz="1200" dirty="0">
                          <a:effectLst/>
                        </a:rPr>
                        <a:t>Humedad</a:t>
                      </a:r>
                      <a:endParaRPr lang="es-ES" sz="1200" b="1" dirty="0">
                        <a:solidFill>
                          <a:srgbClr val="000000"/>
                        </a:solidFill>
                        <a:effectLst/>
                        <a:latin typeface="Times New Roman"/>
                        <a:ea typeface="Calibri"/>
                        <a:cs typeface="Calibri"/>
                      </a:endParaRPr>
                    </a:p>
                  </a:txBody>
                  <a:tcPr marL="37716" marR="37716" marT="0" marB="0" anchor="ctr"/>
                </a:tc>
              </a:tr>
              <a:tr h="340190">
                <a:tc rowSpan="6">
                  <a:txBody>
                    <a:bodyPr/>
                    <a:lstStyle/>
                    <a:p>
                      <a:pPr algn="ctr">
                        <a:lnSpc>
                          <a:spcPct val="150000"/>
                        </a:lnSpc>
                        <a:spcBef>
                          <a:spcPts val="1200"/>
                        </a:spcBef>
                        <a:spcAft>
                          <a:spcPts val="0"/>
                        </a:spcAft>
                      </a:pPr>
                      <a:r>
                        <a:rPr lang="es-EC" sz="1200" dirty="0">
                          <a:effectLst/>
                        </a:rPr>
                        <a:t>Análisis</a:t>
                      </a:r>
                      <a:endParaRPr lang="es-ES" sz="1200" dirty="0">
                        <a:effectLst/>
                      </a:endParaRPr>
                    </a:p>
                    <a:p>
                      <a:pPr algn="ctr">
                        <a:lnSpc>
                          <a:spcPct val="150000"/>
                        </a:lnSpc>
                        <a:spcBef>
                          <a:spcPts val="1200"/>
                        </a:spcBef>
                        <a:spcAft>
                          <a:spcPts val="0"/>
                        </a:spcAft>
                      </a:pPr>
                      <a:r>
                        <a:rPr lang="es-EC" sz="1200" dirty="0">
                          <a:effectLst/>
                        </a:rPr>
                        <a:t>Químicos</a:t>
                      </a:r>
                      <a:endParaRPr lang="es-ES" sz="1200" dirty="0">
                        <a:effectLst/>
                      </a:endParaRPr>
                    </a:p>
                    <a:p>
                      <a:pPr algn="ctr">
                        <a:lnSpc>
                          <a:spcPct val="150000"/>
                        </a:lnSpc>
                        <a:spcBef>
                          <a:spcPts val="1200"/>
                        </a:spcBef>
                      </a:pPr>
                      <a:r>
                        <a:rPr lang="es-EC" sz="1200" dirty="0">
                          <a:effectLst/>
                        </a:rPr>
                        <a:t> </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Bef>
                          <a:spcPts val="1200"/>
                        </a:spcBef>
                        <a:spcAft>
                          <a:spcPts val="0"/>
                        </a:spcAft>
                      </a:pPr>
                      <a:r>
                        <a:rPr lang="es-EC" sz="1200">
                          <a:effectLst/>
                        </a:rPr>
                        <a:t>Materia Orgánica % de Carbono</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Nitrógeno Total</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a:effectLst/>
                        </a:rPr>
                        <a:t>Fosfatos (PO</a:t>
                      </a:r>
                      <a:r>
                        <a:rPr lang="es-EC" sz="1200" baseline="-25000">
                          <a:effectLst/>
                        </a:rPr>
                        <a:t>4</a:t>
                      </a:r>
                      <a:r>
                        <a:rPr lang="es-EC" sz="1200">
                          <a:effectLst/>
                        </a:rPr>
                        <a:t>)</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a:effectLst/>
                        </a:rPr>
                        <a:t>Sulfatos (SO</a:t>
                      </a:r>
                      <a:r>
                        <a:rPr lang="es-EC" sz="1200" baseline="-25000">
                          <a:effectLst/>
                        </a:rPr>
                        <a:t>4</a:t>
                      </a:r>
                      <a:r>
                        <a:rPr lang="es-EC" sz="1200">
                          <a:effectLst/>
                        </a:rPr>
                        <a:t>)</a:t>
                      </a:r>
                      <a:endParaRPr lang="es-ES" sz="1200" b="1">
                        <a:solidFill>
                          <a:srgbClr val="000000"/>
                        </a:solidFill>
                        <a:effectLst/>
                        <a:latin typeface="Times New Roman"/>
                        <a:ea typeface="Calibri"/>
                        <a:cs typeface="Calibri"/>
                      </a:endParaRPr>
                    </a:p>
                  </a:txBody>
                  <a:tcPr marL="37716" marR="37716" marT="0" marB="0" anchor="ctr"/>
                </a:tc>
              </a:tr>
              <a:tr h="209984">
                <a:tc vMerge="1">
                  <a:txBody>
                    <a:bodyPr/>
                    <a:lstStyle/>
                    <a:p>
                      <a:endParaRPr lang="es-ES"/>
                    </a:p>
                  </a:txBody>
                  <a:tcPr/>
                </a:tc>
                <a:tc>
                  <a:txBody>
                    <a:bodyPr/>
                    <a:lstStyle/>
                    <a:p>
                      <a:pPr algn="ctr">
                        <a:lnSpc>
                          <a:spcPct val="150000"/>
                        </a:lnSpc>
                        <a:spcAft>
                          <a:spcPts val="0"/>
                        </a:spcAft>
                      </a:pPr>
                      <a:r>
                        <a:rPr lang="es-EC" sz="1200">
                          <a:effectLst/>
                        </a:rPr>
                        <a:t>DBO</a:t>
                      </a:r>
                      <a:r>
                        <a:rPr lang="es-EC" sz="1200" baseline="-25000">
                          <a:effectLst/>
                        </a:rPr>
                        <a:t>5</a:t>
                      </a:r>
                      <a:endParaRPr lang="es-ES" sz="1200" b="1">
                        <a:solidFill>
                          <a:srgbClr val="000000"/>
                        </a:solidFill>
                        <a:effectLst/>
                        <a:latin typeface="Times New Roman"/>
                        <a:ea typeface="Calibri"/>
                        <a:cs typeface="Calibri"/>
                      </a:endParaRPr>
                    </a:p>
                  </a:txBody>
                  <a:tcPr marL="37716" marR="37716" marT="0" marB="0" anchor="ctr"/>
                </a:tc>
              </a:tr>
              <a:tr h="209984">
                <a:tc vMerge="1">
                  <a:txBody>
                    <a:bodyPr/>
                    <a:lstStyle/>
                    <a:p>
                      <a:endParaRPr lang="es-ES"/>
                    </a:p>
                  </a:txBody>
                  <a:tcPr/>
                </a:tc>
                <a:tc>
                  <a:txBody>
                    <a:bodyPr/>
                    <a:lstStyle/>
                    <a:p>
                      <a:pPr algn="ctr">
                        <a:lnSpc>
                          <a:spcPct val="150000"/>
                        </a:lnSpc>
                        <a:spcAft>
                          <a:spcPts val="0"/>
                        </a:spcAft>
                      </a:pPr>
                      <a:r>
                        <a:rPr lang="es-EC" sz="1200">
                          <a:effectLst/>
                        </a:rPr>
                        <a:t>DQO</a:t>
                      </a:r>
                      <a:endParaRPr lang="es-ES" sz="1200" b="1">
                        <a:solidFill>
                          <a:srgbClr val="000000"/>
                        </a:solidFill>
                        <a:effectLst/>
                        <a:latin typeface="Times New Roman"/>
                        <a:ea typeface="Calibri"/>
                        <a:cs typeface="Calibri"/>
                      </a:endParaRPr>
                    </a:p>
                  </a:txBody>
                  <a:tcPr marL="37716" marR="37716" marT="0" marB="0" anchor="ctr"/>
                </a:tc>
              </a:tr>
              <a:tr h="285096">
                <a:tc rowSpan="2">
                  <a:txBody>
                    <a:bodyPr/>
                    <a:lstStyle/>
                    <a:p>
                      <a:pPr algn="ctr">
                        <a:lnSpc>
                          <a:spcPct val="150000"/>
                        </a:lnSpc>
                        <a:spcAft>
                          <a:spcPts val="0"/>
                        </a:spcAft>
                      </a:pPr>
                      <a:r>
                        <a:rPr lang="es-EC" sz="1200" dirty="0">
                          <a:effectLst/>
                        </a:rPr>
                        <a:t>Análisis</a:t>
                      </a:r>
                      <a:endParaRPr lang="es-ES" sz="1200" dirty="0">
                        <a:effectLst/>
                      </a:endParaRPr>
                    </a:p>
                    <a:p>
                      <a:pPr algn="ctr">
                        <a:lnSpc>
                          <a:spcPct val="150000"/>
                        </a:lnSpc>
                        <a:spcAft>
                          <a:spcPts val="0"/>
                        </a:spcAft>
                      </a:pPr>
                      <a:r>
                        <a:rPr lang="es-EC" sz="1200" dirty="0">
                          <a:effectLst/>
                        </a:rPr>
                        <a:t>Microbiológicos</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Aft>
                          <a:spcPts val="0"/>
                        </a:spcAft>
                      </a:pPr>
                      <a:r>
                        <a:rPr lang="es-EC" sz="1200">
                          <a:effectLst/>
                        </a:rPr>
                        <a:t>Coliformes totales</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UFC</a:t>
                      </a:r>
                      <a:endParaRPr lang="es-ES" sz="1200" b="1" dirty="0">
                        <a:solidFill>
                          <a:srgbClr val="000000"/>
                        </a:solidFill>
                        <a:effectLst/>
                        <a:latin typeface="Times New Roman"/>
                        <a:ea typeface="Calibri"/>
                        <a:cs typeface="Calibri"/>
                      </a:endParaRPr>
                    </a:p>
                  </a:txBody>
                  <a:tcPr marL="37716" marR="37716" marT="0" marB="0" anchor="ctr"/>
                </a:tc>
              </a:tr>
            </a:tbl>
          </a:graphicData>
        </a:graphic>
      </p:graphicFrame>
      <p:cxnSp>
        <p:nvCxnSpPr>
          <p:cNvPr id="15" name="14 Conector recto de flecha"/>
          <p:cNvCxnSpPr/>
          <p:nvPr/>
        </p:nvCxnSpPr>
        <p:spPr>
          <a:xfrm>
            <a:off x="2267744" y="2967335"/>
            <a:ext cx="57606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16 Imagen"/>
          <p:cNvPicPr>
            <a:picLocks noChangeAspect="1"/>
          </p:cNvPicPr>
          <p:nvPr/>
        </p:nvPicPr>
        <p:blipFill rotWithShape="1">
          <a:blip r:embed="rId2" cstate="print">
            <a:extLst>
              <a:ext uri="{28A0092B-C50C-407E-A947-70E740481C1C}">
                <a14:useLocalDpi xmlns:a14="http://schemas.microsoft.com/office/drawing/2010/main" val="0"/>
              </a:ext>
            </a:extLst>
          </a:blip>
          <a:srcRect l="6540" t="8653" r="7454" b="4454"/>
          <a:stretch/>
        </p:blipFill>
        <p:spPr>
          <a:xfrm>
            <a:off x="156979" y="3861048"/>
            <a:ext cx="2326789" cy="1872208"/>
          </a:xfrm>
          <a:prstGeom prst="rect">
            <a:avLst/>
          </a:prstGeom>
          <a:ln>
            <a:noFill/>
          </a:ln>
          <a:effectLst>
            <a:outerShdw blurRad="292100" dist="139700" dir="2700000" algn="tl" rotWithShape="0">
              <a:srgbClr val="333333">
                <a:alpha val="65000"/>
              </a:srgbClr>
            </a:outerShdw>
          </a:effectLst>
        </p:spPr>
      </p:pic>
      <p:pic>
        <p:nvPicPr>
          <p:cNvPr id="18" name="1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1628800"/>
            <a:ext cx="2784309" cy="2088232"/>
          </a:xfrm>
          <a:prstGeom prst="rect">
            <a:avLst/>
          </a:prstGeom>
          <a:ln>
            <a:noFill/>
          </a:ln>
          <a:effectLst>
            <a:outerShdw blurRad="292100" dist="139700" dir="2700000" algn="tl" rotWithShape="0">
              <a:srgbClr val="333333">
                <a:alpha val="65000"/>
              </a:srgbClr>
            </a:outerShdw>
          </a:effectLst>
        </p:spPr>
      </p:pic>
      <p:sp>
        <p:nvSpPr>
          <p:cNvPr id="20" name="19 Rectángulo"/>
          <p:cNvSpPr/>
          <p:nvPr/>
        </p:nvSpPr>
        <p:spPr>
          <a:xfrm>
            <a:off x="2939944" y="4132237"/>
            <a:ext cx="2784184" cy="1384995"/>
          </a:xfrm>
          <a:prstGeom prst="rect">
            <a:avLst/>
          </a:prstGeom>
          <a:ln>
            <a:solidFill>
              <a:schemeClr val="tx1"/>
            </a:solidFill>
          </a:ln>
        </p:spPr>
        <p:txBody>
          <a:bodyPr wrap="square">
            <a:spAutoFit/>
          </a:bodyPr>
          <a:lstStyle/>
          <a:p>
            <a:pPr algn="just"/>
            <a:r>
              <a:rPr lang="es-EC" sz="1400" dirty="0" smtClean="0"/>
              <a:t>Las muestras fueron llevadas </a:t>
            </a:r>
            <a:r>
              <a:rPr lang="es-EC" sz="1400" dirty="0"/>
              <a:t>al laboratorio de la Escuela de Ciencias Agrícolas y Ambientales de la Pontificia Universidad Católica del Ecuador sede </a:t>
            </a:r>
            <a:r>
              <a:rPr lang="es-EC" sz="1400" dirty="0" smtClean="0"/>
              <a:t>Ibarra.</a:t>
            </a:r>
            <a:endParaRPr lang="es-ES" sz="1400" dirty="0"/>
          </a:p>
        </p:txBody>
      </p:sp>
      <p:sp>
        <p:nvSpPr>
          <p:cNvPr id="21" name="20 Rectángulo"/>
          <p:cNvSpPr/>
          <p:nvPr/>
        </p:nvSpPr>
        <p:spPr>
          <a:xfrm>
            <a:off x="0" y="6619663"/>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sp>
        <p:nvSpPr>
          <p:cNvPr id="23" name="22 CuadroTexto"/>
          <p:cNvSpPr txBox="1"/>
          <p:nvPr/>
        </p:nvSpPr>
        <p:spPr>
          <a:xfrm>
            <a:off x="2627784" y="1556792"/>
            <a:ext cx="2592288" cy="369332"/>
          </a:xfrm>
          <a:prstGeom prst="rect">
            <a:avLst/>
          </a:prstGeom>
          <a:solidFill>
            <a:srgbClr val="FFC000">
              <a:alpha val="66000"/>
            </a:srgbClr>
          </a:solidFill>
          <a:ln>
            <a:solidFill>
              <a:schemeClr val="tx1"/>
            </a:solidFill>
          </a:ln>
        </p:spPr>
        <p:txBody>
          <a:bodyPr wrap="square" rtlCol="0">
            <a:spAutoFit/>
          </a:bodyPr>
          <a:lstStyle/>
          <a:p>
            <a:pPr algn="ctr"/>
            <a:r>
              <a:rPr lang="es-ES" dirty="0" smtClean="0"/>
              <a:t>Diseño y Construcción</a:t>
            </a:r>
            <a:endParaRPr lang="es-ES" dirty="0"/>
          </a:p>
        </p:txBody>
      </p:sp>
      <p:cxnSp>
        <p:nvCxnSpPr>
          <p:cNvPr id="24" name="23 Conector recto de flecha"/>
          <p:cNvCxnSpPr/>
          <p:nvPr/>
        </p:nvCxnSpPr>
        <p:spPr>
          <a:xfrm>
            <a:off x="3894074" y="1998132"/>
            <a:ext cx="0" cy="4947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2987824" y="2564904"/>
            <a:ext cx="1872208" cy="738664"/>
          </a:xfrm>
          <a:prstGeom prst="rect">
            <a:avLst/>
          </a:prstGeom>
          <a:noFill/>
          <a:ln>
            <a:solidFill>
              <a:schemeClr val="tx1"/>
            </a:solidFill>
          </a:ln>
        </p:spPr>
        <p:txBody>
          <a:bodyPr wrap="square" rtlCol="0" anchor="ctr">
            <a:spAutoFit/>
          </a:bodyPr>
          <a:lstStyle/>
          <a:p>
            <a:pPr algn="ctr"/>
            <a:r>
              <a:rPr lang="es-ES" sz="1400" dirty="0" smtClean="0"/>
              <a:t>Dimensionamiento del sistema de Digestión Anaerobia</a:t>
            </a:r>
            <a:endParaRPr lang="es-ES" sz="1400" dirty="0"/>
          </a:p>
        </p:txBody>
      </p:sp>
      <p:cxnSp>
        <p:nvCxnSpPr>
          <p:cNvPr id="28" name="27 Conector recto de flecha"/>
          <p:cNvCxnSpPr/>
          <p:nvPr/>
        </p:nvCxnSpPr>
        <p:spPr>
          <a:xfrm>
            <a:off x="3894074" y="3366284"/>
            <a:ext cx="0" cy="4947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2627784" y="4132237"/>
            <a:ext cx="2592288" cy="1015663"/>
          </a:xfrm>
          <a:prstGeom prst="rect">
            <a:avLst/>
          </a:prstGeom>
          <a:noFill/>
          <a:ln>
            <a:solidFill>
              <a:schemeClr val="tx1"/>
            </a:solidFill>
          </a:ln>
        </p:spPr>
        <p:txBody>
          <a:bodyPr wrap="square" rtlCol="0" anchor="ctr">
            <a:spAutoFit/>
          </a:bodyPr>
          <a:lstStyle/>
          <a:p>
            <a:pPr algn="ctr"/>
            <a:r>
              <a:rPr lang="es-ES" sz="1200" b="1" dirty="0" smtClean="0"/>
              <a:t>Tanque Recolector: </a:t>
            </a:r>
          </a:p>
          <a:p>
            <a:pPr algn="ctr"/>
            <a:endParaRPr lang="es-ES" sz="1200" b="1" dirty="0" smtClean="0"/>
          </a:p>
          <a:p>
            <a:pPr algn="just"/>
            <a:r>
              <a:rPr lang="es-ES" sz="1200" dirty="0" smtClean="0"/>
              <a:t>Durante 6 días se recolectó solo el estiércol generado durante el ordeño.</a:t>
            </a:r>
          </a:p>
        </p:txBody>
      </p:sp>
      <p:sp>
        <p:nvSpPr>
          <p:cNvPr id="30" name="29 CuadroTexto"/>
          <p:cNvSpPr txBox="1"/>
          <p:nvPr/>
        </p:nvSpPr>
        <p:spPr>
          <a:xfrm>
            <a:off x="5364088" y="2066072"/>
            <a:ext cx="3687656" cy="1938992"/>
          </a:xfrm>
          <a:prstGeom prst="rect">
            <a:avLst/>
          </a:prstGeom>
          <a:noFill/>
          <a:ln>
            <a:solidFill>
              <a:schemeClr val="tx1"/>
            </a:solidFill>
          </a:ln>
        </p:spPr>
        <p:txBody>
          <a:bodyPr wrap="square" rtlCol="0" anchor="ctr">
            <a:spAutoFit/>
          </a:bodyPr>
          <a:lstStyle/>
          <a:p>
            <a:pPr algn="ctr"/>
            <a:r>
              <a:rPr lang="es-ES" sz="1200" b="1" dirty="0" smtClean="0"/>
              <a:t>Tanque Digestor: </a:t>
            </a:r>
          </a:p>
          <a:p>
            <a:pPr algn="just"/>
            <a:r>
              <a:rPr lang="es-EC" sz="1200" b="1" i="1" dirty="0"/>
              <a:t>Volumen funcional del </a:t>
            </a:r>
            <a:r>
              <a:rPr lang="es-EC" sz="1200" b="1" i="1" dirty="0" smtClean="0"/>
              <a:t>digestor:</a:t>
            </a:r>
            <a:endParaRPr lang="es-ES" sz="1200" b="1" dirty="0" smtClean="0"/>
          </a:p>
          <a:p>
            <a:pPr algn="just"/>
            <a:endParaRPr lang="es-ES" sz="1200" b="1" dirty="0" smtClean="0"/>
          </a:p>
          <a:p>
            <a:pPr marL="0" lvl="1" algn="just"/>
            <a:r>
              <a:rPr lang="es-EC" sz="1200" i="1" dirty="0"/>
              <a:t>Carga </a:t>
            </a:r>
            <a:r>
              <a:rPr lang="es-EC" sz="1200" i="1" dirty="0" smtClean="0"/>
              <a:t>inicial:</a:t>
            </a:r>
            <a:endParaRPr lang="es-ES" sz="1200" i="1" dirty="0"/>
          </a:p>
          <a:p>
            <a:pPr lvl="1" algn="just"/>
            <a:r>
              <a:rPr lang="es-EC" sz="1200" dirty="0"/>
              <a:t>Cálculo de la cantidad de inóculo</a:t>
            </a:r>
            <a:r>
              <a:rPr lang="es-EC" sz="1200" dirty="0" smtClean="0"/>
              <a:t>.</a:t>
            </a:r>
            <a:endParaRPr lang="es-ES" sz="1200" dirty="0"/>
          </a:p>
          <a:p>
            <a:pPr lvl="1" algn="just"/>
            <a:r>
              <a:rPr lang="es-EC" sz="1200" dirty="0"/>
              <a:t>Cálculo de la carga del sustrato inicial. </a:t>
            </a:r>
            <a:r>
              <a:rPr lang="es-EC" sz="1200" dirty="0" smtClean="0"/>
              <a:t> </a:t>
            </a:r>
            <a:endParaRPr lang="es-ES" sz="1200" dirty="0"/>
          </a:p>
          <a:p>
            <a:pPr lvl="1" algn="just"/>
            <a:r>
              <a:rPr lang="es-EC" sz="1200" dirty="0"/>
              <a:t>Balance de masas para la carga </a:t>
            </a:r>
            <a:r>
              <a:rPr lang="es-EC" sz="1200" dirty="0" smtClean="0"/>
              <a:t>inicial.</a:t>
            </a:r>
            <a:endParaRPr lang="es-EC" sz="1200" b="1" i="1" dirty="0"/>
          </a:p>
          <a:p>
            <a:pPr lvl="0" algn="just"/>
            <a:r>
              <a:rPr lang="es-EC" sz="1200" i="1" dirty="0"/>
              <a:t>Carga </a:t>
            </a:r>
            <a:r>
              <a:rPr lang="es-EC" sz="1200" i="1" dirty="0" smtClean="0"/>
              <a:t>regular:</a:t>
            </a:r>
          </a:p>
          <a:p>
            <a:pPr lvl="1" algn="just"/>
            <a:r>
              <a:rPr lang="es-EC" sz="1200" dirty="0"/>
              <a:t>Cálculo del caudal diario de entrada y salida</a:t>
            </a:r>
            <a:r>
              <a:rPr lang="es-EC" sz="1200" dirty="0" smtClean="0"/>
              <a:t>. </a:t>
            </a:r>
          </a:p>
          <a:p>
            <a:pPr lvl="1" algn="just"/>
            <a:r>
              <a:rPr lang="es-EC" sz="1200" dirty="0" smtClean="0"/>
              <a:t>Balance </a:t>
            </a:r>
            <a:r>
              <a:rPr lang="es-EC" sz="1200" dirty="0"/>
              <a:t>de masa para la carga </a:t>
            </a:r>
            <a:r>
              <a:rPr lang="es-EC" sz="1200" dirty="0" smtClean="0"/>
              <a:t>regular.</a:t>
            </a:r>
            <a:endParaRPr lang="es-ES" sz="1200" dirty="0" smtClean="0"/>
          </a:p>
        </p:txBody>
      </p:sp>
      <p:sp>
        <p:nvSpPr>
          <p:cNvPr id="31" name="30 CuadroTexto"/>
          <p:cNvSpPr txBox="1"/>
          <p:nvPr/>
        </p:nvSpPr>
        <p:spPr>
          <a:xfrm>
            <a:off x="6012160" y="4515888"/>
            <a:ext cx="2592288" cy="1015663"/>
          </a:xfrm>
          <a:prstGeom prst="rect">
            <a:avLst/>
          </a:prstGeom>
          <a:noFill/>
          <a:ln>
            <a:solidFill>
              <a:schemeClr val="tx1"/>
            </a:solidFill>
          </a:ln>
        </p:spPr>
        <p:txBody>
          <a:bodyPr wrap="square" rtlCol="0" anchor="ctr">
            <a:spAutoFit/>
          </a:bodyPr>
          <a:lstStyle/>
          <a:p>
            <a:pPr algn="ctr"/>
            <a:r>
              <a:rPr lang="es-ES" sz="1200" b="1" dirty="0" smtClean="0"/>
              <a:t>Tanque Gasómetro: </a:t>
            </a:r>
          </a:p>
          <a:p>
            <a:pPr algn="ctr"/>
            <a:endParaRPr lang="es-EC" sz="1200" i="1" dirty="0" smtClean="0"/>
          </a:p>
          <a:p>
            <a:pPr algn="just"/>
            <a:r>
              <a:rPr lang="es-EC" sz="1200" i="1" dirty="0" smtClean="0"/>
              <a:t>Cálculo </a:t>
            </a:r>
            <a:r>
              <a:rPr lang="es-EC" sz="1200" i="1" dirty="0"/>
              <a:t>de la producción diaria de </a:t>
            </a:r>
            <a:r>
              <a:rPr lang="es-EC" sz="1200" i="1" dirty="0" smtClean="0"/>
              <a:t>gas teórico. </a:t>
            </a:r>
          </a:p>
          <a:p>
            <a:pPr algn="just"/>
            <a:r>
              <a:rPr lang="es-EC" sz="1200" i="1" dirty="0"/>
              <a:t>(</a:t>
            </a:r>
            <a:r>
              <a:rPr lang="es-EC" sz="1200" dirty="0" smtClean="0"/>
              <a:t>Método de sólidos totales)</a:t>
            </a:r>
            <a:endParaRPr lang="es-ES" sz="1200" b="1" dirty="0" smtClean="0"/>
          </a:p>
        </p:txBody>
      </p:sp>
    </p:spTree>
    <p:extLst>
      <p:ext uri="{BB962C8B-B14F-4D97-AF65-F5344CB8AC3E}">
        <p14:creationId xmlns:p14="http://schemas.microsoft.com/office/powerpoint/2010/main" val="259339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874" y="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5" name="2 Marcador de texto"/>
          <p:cNvSpPr txBox="1">
            <a:spLocks/>
          </p:cNvSpPr>
          <p:nvPr/>
        </p:nvSpPr>
        <p:spPr bwMode="auto">
          <a:xfrm>
            <a:off x="6012160" y="44624"/>
            <a:ext cx="3960440" cy="628650"/>
          </a:xfrm>
          <a:prstGeom prst="rect">
            <a:avLst/>
          </a:prstGeom>
          <a:noFill/>
          <a:ln w="9525">
            <a:noFill/>
            <a:miter lim="800000"/>
            <a:headEnd/>
            <a:tailEnd/>
          </a:ln>
        </p:spPr>
        <p:txBody>
          <a:bodyPr/>
          <a:lstStyle/>
          <a:p>
            <a:pPr>
              <a:spcBef>
                <a:spcPct val="20000"/>
              </a:spcBef>
            </a:pPr>
            <a:r>
              <a:rPr lang="es-ES" sz="2400" b="1" dirty="0" smtClean="0"/>
              <a:t>Etapas del proyecto </a:t>
            </a:r>
            <a:endParaRPr lang="es-ES" sz="2400" dirty="0">
              <a:solidFill>
                <a:schemeClr val="bg1"/>
              </a:solidFill>
            </a:endParaRPr>
          </a:p>
        </p:txBody>
      </p:sp>
      <p:sp>
        <p:nvSpPr>
          <p:cNvPr id="6" name="5 CuadroTexto"/>
          <p:cNvSpPr txBox="1"/>
          <p:nvPr/>
        </p:nvSpPr>
        <p:spPr>
          <a:xfrm>
            <a:off x="107504" y="836712"/>
            <a:ext cx="2952328" cy="923330"/>
          </a:xfrm>
          <a:prstGeom prst="rect">
            <a:avLst/>
          </a:prstGeom>
          <a:solidFill>
            <a:srgbClr val="C00000">
              <a:alpha val="53000"/>
            </a:srgbClr>
          </a:solidFill>
          <a:ln>
            <a:solidFill>
              <a:schemeClr val="tx1"/>
            </a:solidFill>
          </a:ln>
        </p:spPr>
        <p:txBody>
          <a:bodyPr wrap="square" rtlCol="0">
            <a:spAutoFit/>
          </a:bodyPr>
          <a:lstStyle/>
          <a:p>
            <a:pPr algn="ctr"/>
            <a:r>
              <a:rPr lang="es-EC" dirty="0"/>
              <a:t>Operación del equipo de digestión anaerobio continuo</a:t>
            </a:r>
            <a:endParaRPr lang="es-ES" dirty="0"/>
          </a:p>
        </p:txBody>
      </p:sp>
      <p:cxnSp>
        <p:nvCxnSpPr>
          <p:cNvPr id="7" name="6 Conector recto de flecha"/>
          <p:cNvCxnSpPr/>
          <p:nvPr/>
        </p:nvCxnSpPr>
        <p:spPr>
          <a:xfrm>
            <a:off x="1547664" y="1926124"/>
            <a:ext cx="0" cy="4947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11560" y="2545740"/>
            <a:ext cx="1872208" cy="523220"/>
          </a:xfrm>
          <a:prstGeom prst="rect">
            <a:avLst/>
          </a:prstGeom>
          <a:noFill/>
          <a:ln>
            <a:solidFill>
              <a:schemeClr val="tx1"/>
            </a:solidFill>
          </a:ln>
        </p:spPr>
        <p:txBody>
          <a:bodyPr wrap="square" rtlCol="0" anchor="ctr">
            <a:spAutoFit/>
          </a:bodyPr>
          <a:lstStyle/>
          <a:p>
            <a:pPr algn="ctr"/>
            <a:r>
              <a:rPr lang="es-ES" sz="1400" dirty="0" smtClean="0"/>
              <a:t>Parámetros de operación</a:t>
            </a:r>
            <a:endParaRPr lang="es-ES" sz="1400" dirty="0"/>
          </a:p>
        </p:txBody>
      </p:sp>
      <p:cxnSp>
        <p:nvCxnSpPr>
          <p:cNvPr id="9" name="8 Conector recto de flecha"/>
          <p:cNvCxnSpPr/>
          <p:nvPr/>
        </p:nvCxnSpPr>
        <p:spPr>
          <a:xfrm>
            <a:off x="2627784" y="2924944"/>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647564" y="3536721"/>
            <a:ext cx="1872208" cy="307777"/>
          </a:xfrm>
          <a:prstGeom prst="rect">
            <a:avLst/>
          </a:prstGeom>
          <a:noFill/>
          <a:ln>
            <a:solidFill>
              <a:schemeClr val="tx1"/>
            </a:solidFill>
          </a:ln>
        </p:spPr>
        <p:txBody>
          <a:bodyPr wrap="square" rtlCol="0" anchor="ctr">
            <a:spAutoFit/>
          </a:bodyPr>
          <a:lstStyle/>
          <a:p>
            <a:pPr algn="ctr"/>
            <a:r>
              <a:rPr lang="es-ES" sz="1400" dirty="0" smtClean="0"/>
              <a:t>Carga inicial</a:t>
            </a:r>
            <a:endParaRPr lang="es-ES" sz="1400" dirty="0"/>
          </a:p>
        </p:txBody>
      </p:sp>
      <p:sp>
        <p:nvSpPr>
          <p:cNvPr id="12" name="11 CuadroTexto"/>
          <p:cNvSpPr txBox="1"/>
          <p:nvPr/>
        </p:nvSpPr>
        <p:spPr>
          <a:xfrm>
            <a:off x="647564" y="4437112"/>
            <a:ext cx="1872208" cy="307777"/>
          </a:xfrm>
          <a:prstGeom prst="rect">
            <a:avLst/>
          </a:prstGeom>
          <a:noFill/>
          <a:ln>
            <a:solidFill>
              <a:schemeClr val="tx1"/>
            </a:solidFill>
          </a:ln>
        </p:spPr>
        <p:txBody>
          <a:bodyPr wrap="square" rtlCol="0" anchor="ctr">
            <a:spAutoFit/>
          </a:bodyPr>
          <a:lstStyle/>
          <a:p>
            <a:pPr algn="ctr"/>
            <a:r>
              <a:rPr lang="es-ES" sz="1400" dirty="0" smtClean="0"/>
              <a:t>Estabilización</a:t>
            </a:r>
            <a:endParaRPr lang="es-ES" sz="1400" dirty="0"/>
          </a:p>
        </p:txBody>
      </p:sp>
      <p:sp>
        <p:nvSpPr>
          <p:cNvPr id="13" name="12 CuadroTexto"/>
          <p:cNvSpPr txBox="1"/>
          <p:nvPr/>
        </p:nvSpPr>
        <p:spPr>
          <a:xfrm>
            <a:off x="611560" y="5229200"/>
            <a:ext cx="1872208" cy="307777"/>
          </a:xfrm>
          <a:prstGeom prst="rect">
            <a:avLst/>
          </a:prstGeom>
          <a:noFill/>
          <a:ln>
            <a:solidFill>
              <a:schemeClr val="tx1"/>
            </a:solidFill>
          </a:ln>
        </p:spPr>
        <p:txBody>
          <a:bodyPr wrap="square" rtlCol="0" anchor="ctr">
            <a:spAutoFit/>
          </a:bodyPr>
          <a:lstStyle/>
          <a:p>
            <a:pPr algn="ctr"/>
            <a:r>
              <a:rPr lang="es-ES" sz="1400" dirty="0" smtClean="0"/>
              <a:t>Carga regular</a:t>
            </a:r>
            <a:endParaRPr lang="es-ES" sz="1400" dirty="0"/>
          </a:p>
        </p:txBody>
      </p:sp>
      <p:graphicFrame>
        <p:nvGraphicFramePr>
          <p:cNvPr id="15" name="14 Tabla"/>
          <p:cNvGraphicFramePr>
            <a:graphicFrameLocks noGrp="1"/>
          </p:cNvGraphicFramePr>
          <p:nvPr>
            <p:extLst>
              <p:ext uri="{D42A27DB-BD31-4B8C-83A1-F6EECF244321}">
                <p14:modId xmlns:p14="http://schemas.microsoft.com/office/powerpoint/2010/main" val="2617488516"/>
              </p:ext>
            </p:extLst>
          </p:nvPr>
        </p:nvGraphicFramePr>
        <p:xfrm>
          <a:off x="3779912" y="1479697"/>
          <a:ext cx="5040560" cy="3850640"/>
        </p:xfrm>
        <a:graphic>
          <a:graphicData uri="http://schemas.openxmlformats.org/drawingml/2006/table">
            <a:tbl>
              <a:tblPr firstRow="1" bandRow="1">
                <a:tableStyleId>{D7AC3CCA-C797-4891-BE02-D94E43425B78}</a:tableStyleId>
              </a:tblPr>
              <a:tblGrid>
                <a:gridCol w="1978929"/>
                <a:gridCol w="3061631"/>
              </a:tblGrid>
              <a:tr h="370840">
                <a:tc>
                  <a:txBody>
                    <a:bodyPr/>
                    <a:lstStyle/>
                    <a:p>
                      <a:r>
                        <a:rPr lang="es-ES" dirty="0" smtClean="0"/>
                        <a:t>Parámetro</a:t>
                      </a:r>
                      <a:endParaRPr lang="es-ES" dirty="0"/>
                    </a:p>
                  </a:txBody>
                  <a:tcPr/>
                </a:tc>
                <a:tc>
                  <a:txBody>
                    <a:bodyPr/>
                    <a:lstStyle/>
                    <a:p>
                      <a:r>
                        <a:rPr lang="es-ES" dirty="0" smtClean="0"/>
                        <a:t>Valor de Referencia</a:t>
                      </a:r>
                      <a:endParaRPr lang="es-ES" dirty="0"/>
                    </a:p>
                  </a:txBody>
                  <a:tcPr/>
                </a:tc>
              </a:tr>
              <a:tr h="370840">
                <a:tc>
                  <a:txBody>
                    <a:bodyPr/>
                    <a:lstStyle/>
                    <a:p>
                      <a:r>
                        <a:rPr lang="es-ES" dirty="0" smtClean="0"/>
                        <a:t>pH</a:t>
                      </a:r>
                      <a:endParaRPr lang="es-ES" dirty="0"/>
                    </a:p>
                  </a:txBody>
                  <a:tcPr/>
                </a:tc>
                <a:tc>
                  <a:txBody>
                    <a:bodyPr/>
                    <a:lstStyle/>
                    <a:p>
                      <a:r>
                        <a:rPr lang="es-ES" dirty="0" smtClean="0"/>
                        <a:t>6-8,5.</a:t>
                      </a:r>
                      <a:endParaRPr lang="es-ES" dirty="0"/>
                    </a:p>
                  </a:txBody>
                  <a:tcPr/>
                </a:tc>
              </a:tr>
              <a:tr h="370840">
                <a:tc>
                  <a:txBody>
                    <a:bodyPr/>
                    <a:lstStyle/>
                    <a:p>
                      <a:r>
                        <a:rPr lang="es-ES" dirty="0" smtClean="0"/>
                        <a:t>H2S</a:t>
                      </a:r>
                      <a:endParaRPr lang="es-ES" dirty="0"/>
                    </a:p>
                  </a:txBody>
                  <a:tcPr/>
                </a:tc>
                <a:tc>
                  <a:txBody>
                    <a:bodyPr/>
                    <a:lstStyle/>
                    <a:p>
                      <a:r>
                        <a:rPr lang="es-ES" dirty="0" smtClean="0"/>
                        <a:t>Presencia de olor huevo</a:t>
                      </a:r>
                      <a:r>
                        <a:rPr lang="es-ES" baseline="0" dirty="0" smtClean="0"/>
                        <a:t> podrido.</a:t>
                      </a:r>
                      <a:endParaRPr lang="es-ES" dirty="0"/>
                    </a:p>
                  </a:txBody>
                  <a:tcPr/>
                </a:tc>
              </a:tr>
              <a:tr h="370840">
                <a:tc>
                  <a:txBody>
                    <a:bodyPr/>
                    <a:lstStyle/>
                    <a:p>
                      <a:r>
                        <a:rPr lang="es-ES" dirty="0" smtClean="0"/>
                        <a:t>Volumen de biogás</a:t>
                      </a:r>
                      <a:endParaRPr lang="es-ES" dirty="0"/>
                    </a:p>
                  </a:txBody>
                  <a:tcPr/>
                </a:tc>
                <a:tc>
                  <a:txBody>
                    <a:bodyPr/>
                    <a:lstStyle/>
                    <a:p>
                      <a:r>
                        <a:rPr lang="es-ES" dirty="0" smtClean="0"/>
                        <a:t>Tanque</a:t>
                      </a:r>
                      <a:r>
                        <a:rPr lang="es-ES" baseline="0" dirty="0" smtClean="0"/>
                        <a:t> de almacenamiento vacío.</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Tanque</a:t>
                      </a:r>
                      <a:r>
                        <a:rPr lang="es-ES" baseline="0" dirty="0" smtClean="0"/>
                        <a:t> de almacenamiento lleno.</a:t>
                      </a:r>
                      <a:endParaRPr lang="es-ES" dirty="0"/>
                    </a:p>
                  </a:txBody>
                  <a:tcPr/>
                </a:tc>
              </a:tr>
              <a:tr h="370840">
                <a:tc>
                  <a:txBody>
                    <a:bodyPr/>
                    <a:lstStyle/>
                    <a:p>
                      <a:r>
                        <a:rPr lang="es-ES" dirty="0" smtClean="0"/>
                        <a:t>Temperatura digestor</a:t>
                      </a:r>
                      <a:endParaRPr lang="es-ES" dirty="0"/>
                    </a:p>
                  </a:txBody>
                  <a:tcPr/>
                </a:tc>
                <a:tc>
                  <a:txBody>
                    <a:bodyPr/>
                    <a:lstStyle/>
                    <a:p>
                      <a:r>
                        <a:rPr lang="es-EC" sz="1800" kern="1200" dirty="0" smtClean="0">
                          <a:effectLst/>
                        </a:rPr>
                        <a:t>10°C – 30ºC.</a:t>
                      </a:r>
                      <a:endParaRPr lang="es-ES" dirty="0"/>
                    </a:p>
                  </a:txBody>
                  <a:tcPr/>
                </a:tc>
              </a:tr>
              <a:tr h="370840">
                <a:tc>
                  <a:txBody>
                    <a:bodyPr/>
                    <a:lstStyle/>
                    <a:p>
                      <a:r>
                        <a:rPr lang="es-ES" dirty="0" smtClean="0"/>
                        <a:t>Fugas</a:t>
                      </a:r>
                      <a:endParaRPr lang="es-ES" dirty="0"/>
                    </a:p>
                  </a:txBody>
                  <a:tcPr/>
                </a:tc>
                <a:tc>
                  <a:txBody>
                    <a:bodyPr/>
                    <a:lstStyle/>
                    <a:p>
                      <a:r>
                        <a:rPr lang="es-EC" sz="1800" kern="1200" dirty="0" smtClean="0">
                          <a:effectLst/>
                        </a:rPr>
                        <a:t>Presencia de fugas.</a:t>
                      </a:r>
                      <a:endParaRPr lang="es-ES" sz="1800" kern="1200" dirty="0" smtClean="0">
                        <a:effectLst/>
                      </a:endParaRPr>
                    </a:p>
                    <a:p>
                      <a:r>
                        <a:rPr lang="es-EC" sz="1800" kern="1200" dirty="0" smtClean="0">
                          <a:effectLst/>
                        </a:rPr>
                        <a:t>No presencia de fugas.</a:t>
                      </a:r>
                      <a:endParaRPr lang="es-ES" dirty="0"/>
                    </a:p>
                  </a:txBody>
                  <a:tcPr/>
                </a:tc>
              </a:tr>
            </a:tbl>
          </a:graphicData>
        </a:graphic>
      </p:graphicFrame>
      <p:cxnSp>
        <p:nvCxnSpPr>
          <p:cNvPr id="14" name="13 Conector recto de flecha"/>
          <p:cNvCxnSpPr/>
          <p:nvPr/>
        </p:nvCxnSpPr>
        <p:spPr>
          <a:xfrm>
            <a:off x="2627784" y="3700086"/>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2690247" y="4567522"/>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2589705" y="5402828"/>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1619672" y="3181618"/>
            <a:ext cx="0" cy="2473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1619672" y="3933056"/>
            <a:ext cx="0"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1619672" y="4797152"/>
            <a:ext cx="0"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3779912" y="2693238"/>
            <a:ext cx="5040560" cy="1815882"/>
          </a:xfrm>
          <a:prstGeom prst="rect">
            <a:avLst/>
          </a:prstGeom>
          <a:solidFill>
            <a:srgbClr val="9EB786">
              <a:alpha val="77000"/>
            </a:srgbClr>
          </a:solidFill>
          <a:ln>
            <a:solidFill>
              <a:schemeClr val="tx1"/>
            </a:solidFill>
          </a:ln>
        </p:spPr>
        <p:txBody>
          <a:bodyPr wrap="square" rtlCol="0" anchor="ctr">
            <a:spAutoFit/>
          </a:bodyPr>
          <a:lstStyle/>
          <a:p>
            <a:pPr algn="ctr"/>
            <a:r>
              <a:rPr lang="es-EC" sz="1400" dirty="0"/>
              <a:t>consistió en </a:t>
            </a:r>
            <a:r>
              <a:rPr lang="es-EC" sz="1400" dirty="0" smtClean="0"/>
              <a:t>INÓCULO + SUSTRATO </a:t>
            </a:r>
          </a:p>
          <a:p>
            <a:pPr algn="ctr"/>
            <a:endParaRPr lang="es-EC" sz="1400" dirty="0" smtClean="0"/>
          </a:p>
          <a:p>
            <a:pPr algn="just"/>
            <a:r>
              <a:rPr lang="es-EC" sz="1400" dirty="0" smtClean="0"/>
              <a:t>50</a:t>
            </a:r>
            <a:r>
              <a:rPr lang="es-EC" sz="1400" dirty="0"/>
              <a:t>% del volumen del inóculo fue lodo recogido de los almacenamientos de agua cercana (agua empozada) y el 50% restante fueron heces recolectadas días antes y fermentadas al sol durante 5 </a:t>
            </a:r>
            <a:r>
              <a:rPr lang="es-EC" sz="1400" dirty="0" smtClean="0"/>
              <a:t>días</a:t>
            </a:r>
            <a:r>
              <a:rPr lang="es-ES" sz="1400" dirty="0" smtClean="0"/>
              <a:t>.</a:t>
            </a:r>
          </a:p>
          <a:p>
            <a:pPr algn="just"/>
            <a:endParaRPr lang="es-ES" sz="1400" dirty="0"/>
          </a:p>
          <a:p>
            <a:pPr algn="just"/>
            <a:r>
              <a:rPr lang="es-ES" sz="1400" dirty="0" smtClean="0"/>
              <a:t>Como sustrato fue ESTIÉRCOL + AGUA</a:t>
            </a:r>
            <a:endParaRPr lang="es-ES" sz="1400" dirty="0"/>
          </a:p>
        </p:txBody>
      </p:sp>
      <p:sp>
        <p:nvSpPr>
          <p:cNvPr id="22" name="21 Rectángulo"/>
          <p:cNvSpPr/>
          <p:nvPr/>
        </p:nvSpPr>
        <p:spPr>
          <a:xfrm>
            <a:off x="3662298" y="3551859"/>
            <a:ext cx="4957463" cy="2031325"/>
          </a:xfrm>
          <a:prstGeom prst="rect">
            <a:avLst/>
          </a:prstGeom>
          <a:solidFill>
            <a:srgbClr val="9EB786">
              <a:alpha val="56000"/>
            </a:srgbClr>
          </a:solidFill>
          <a:ln>
            <a:solidFill>
              <a:schemeClr val="tx1"/>
            </a:solidFill>
          </a:ln>
        </p:spPr>
        <p:txBody>
          <a:bodyPr wrap="square">
            <a:spAutoFit/>
          </a:bodyPr>
          <a:lstStyle/>
          <a:p>
            <a:pPr algn="just"/>
            <a:r>
              <a:rPr lang="es-EC" dirty="0" smtClean="0"/>
              <a:t>Período </a:t>
            </a:r>
            <a:r>
              <a:rPr lang="es-EC" dirty="0"/>
              <a:t>de adaptación y crecimiento de las bacterias </a:t>
            </a:r>
            <a:r>
              <a:rPr lang="es-EC" dirty="0" smtClean="0"/>
              <a:t>anaerobias.</a:t>
            </a:r>
          </a:p>
          <a:p>
            <a:pPr algn="just"/>
            <a:endParaRPr lang="es-EC" dirty="0" smtClean="0"/>
          </a:p>
          <a:p>
            <a:pPr algn="just"/>
            <a:r>
              <a:rPr lang="es-EC" dirty="0" smtClean="0"/>
              <a:t>No </a:t>
            </a:r>
            <a:r>
              <a:rPr lang="es-EC" dirty="0"/>
              <a:t>se realizó cargas </a:t>
            </a:r>
            <a:r>
              <a:rPr lang="es-EC" dirty="0" smtClean="0"/>
              <a:t>regulares.</a:t>
            </a:r>
          </a:p>
          <a:p>
            <a:pPr algn="just"/>
            <a:endParaRPr lang="es-EC" dirty="0" smtClean="0"/>
          </a:p>
          <a:p>
            <a:pPr algn="just"/>
            <a:r>
              <a:rPr lang="es-EC" dirty="0" smtClean="0"/>
              <a:t>Se </a:t>
            </a:r>
            <a:r>
              <a:rPr lang="es-EC" dirty="0"/>
              <a:t>mantuvo el monitoreo de los parámetros </a:t>
            </a:r>
            <a:r>
              <a:rPr lang="es-EC" dirty="0" smtClean="0"/>
              <a:t>operativos.</a:t>
            </a:r>
            <a:endParaRPr lang="es-ES" dirty="0"/>
          </a:p>
        </p:txBody>
      </p:sp>
      <p:sp>
        <p:nvSpPr>
          <p:cNvPr id="23" name="22 Rectángulo"/>
          <p:cNvSpPr/>
          <p:nvPr/>
        </p:nvSpPr>
        <p:spPr>
          <a:xfrm>
            <a:off x="3620749" y="4802663"/>
            <a:ext cx="5040560" cy="1200329"/>
          </a:xfrm>
          <a:prstGeom prst="rect">
            <a:avLst/>
          </a:prstGeom>
          <a:solidFill>
            <a:srgbClr val="9EB786">
              <a:alpha val="56000"/>
            </a:srgbClr>
          </a:solidFill>
          <a:ln>
            <a:solidFill>
              <a:schemeClr val="tx1"/>
            </a:solidFill>
          </a:ln>
        </p:spPr>
        <p:txBody>
          <a:bodyPr wrap="square">
            <a:spAutoFit/>
          </a:bodyPr>
          <a:lstStyle/>
          <a:p>
            <a:pPr algn="just"/>
            <a:r>
              <a:rPr lang="es-EC" dirty="0"/>
              <a:t>S</a:t>
            </a:r>
            <a:r>
              <a:rPr lang="es-EC" dirty="0" smtClean="0"/>
              <a:t>e </a:t>
            </a:r>
            <a:r>
              <a:rPr lang="es-EC" dirty="0"/>
              <a:t>realizó diariamente, después de la etapa de estabilización hasta la finalización del proyecto. </a:t>
            </a:r>
            <a:endParaRPr lang="es-EC" dirty="0" smtClean="0"/>
          </a:p>
          <a:p>
            <a:pPr algn="just"/>
            <a:endParaRPr lang="es-EC" dirty="0"/>
          </a:p>
          <a:p>
            <a:pPr algn="just"/>
            <a:r>
              <a:rPr lang="es-EC" dirty="0" smtClean="0"/>
              <a:t>Se mantuvo el monitoreo </a:t>
            </a:r>
            <a:r>
              <a:rPr lang="es-EC" smtClean="0"/>
              <a:t>de parámetros</a:t>
            </a:r>
            <a:r>
              <a:rPr lang="es-EC" dirty="0" smtClean="0"/>
              <a:t>.</a:t>
            </a:r>
            <a:endParaRPr lang="es-ES" dirty="0"/>
          </a:p>
        </p:txBody>
      </p:sp>
    </p:spTree>
    <p:extLst>
      <p:ext uri="{BB962C8B-B14F-4D97-AF65-F5344CB8AC3E}">
        <p14:creationId xmlns:p14="http://schemas.microsoft.com/office/powerpoint/2010/main" val="15010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95536" y="764704"/>
            <a:ext cx="2376264" cy="646331"/>
          </a:xfrm>
          <a:prstGeom prst="rect">
            <a:avLst/>
          </a:prstGeom>
          <a:solidFill>
            <a:srgbClr val="336600">
              <a:alpha val="56000"/>
            </a:srgbClr>
          </a:solidFill>
          <a:ln>
            <a:solidFill>
              <a:schemeClr val="tx1"/>
            </a:solidFill>
          </a:ln>
        </p:spPr>
        <p:txBody>
          <a:bodyPr wrap="square" rtlCol="0">
            <a:spAutoFit/>
          </a:bodyPr>
          <a:lstStyle/>
          <a:p>
            <a:pPr algn="ctr"/>
            <a:r>
              <a:rPr lang="es-EC" dirty="0"/>
              <a:t>Análisis de productos obtenidos</a:t>
            </a:r>
            <a:endParaRPr lang="es-ES" dirty="0"/>
          </a:p>
        </p:txBody>
      </p:sp>
      <p:cxnSp>
        <p:nvCxnSpPr>
          <p:cNvPr id="5" name="4 Conector recto de flecha"/>
          <p:cNvCxnSpPr/>
          <p:nvPr/>
        </p:nvCxnSpPr>
        <p:spPr>
          <a:xfrm>
            <a:off x="2915816" y="1087869"/>
            <a:ext cx="64807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1 Título"/>
          <p:cNvSpPr txBox="1">
            <a:spLocks/>
          </p:cNvSpPr>
          <p:nvPr/>
        </p:nvSpPr>
        <p:spPr>
          <a:xfrm>
            <a:off x="7874" y="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7" name="2 Marcador de texto"/>
          <p:cNvSpPr txBox="1">
            <a:spLocks/>
          </p:cNvSpPr>
          <p:nvPr/>
        </p:nvSpPr>
        <p:spPr bwMode="auto">
          <a:xfrm>
            <a:off x="6012160" y="44624"/>
            <a:ext cx="3960440" cy="628650"/>
          </a:xfrm>
          <a:prstGeom prst="rect">
            <a:avLst/>
          </a:prstGeom>
          <a:noFill/>
          <a:ln w="9525">
            <a:noFill/>
            <a:miter lim="800000"/>
            <a:headEnd/>
            <a:tailEnd/>
          </a:ln>
        </p:spPr>
        <p:txBody>
          <a:bodyPr/>
          <a:lstStyle/>
          <a:p>
            <a:pPr>
              <a:spcBef>
                <a:spcPct val="20000"/>
              </a:spcBef>
            </a:pPr>
            <a:r>
              <a:rPr lang="es-ES" sz="2400" b="1" dirty="0" smtClean="0"/>
              <a:t>Etapas del proyecto </a:t>
            </a:r>
            <a:endParaRPr lang="es-ES" sz="2400" dirty="0">
              <a:solidFill>
                <a:schemeClr val="bg1"/>
              </a:solidFill>
            </a:endParaRPr>
          </a:p>
        </p:txBody>
      </p:sp>
      <p:sp>
        <p:nvSpPr>
          <p:cNvPr id="8" name="7 CuadroTexto"/>
          <p:cNvSpPr txBox="1"/>
          <p:nvPr/>
        </p:nvSpPr>
        <p:spPr>
          <a:xfrm>
            <a:off x="6660232" y="887815"/>
            <a:ext cx="1872208" cy="523220"/>
          </a:xfrm>
          <a:prstGeom prst="rect">
            <a:avLst/>
          </a:prstGeom>
          <a:solidFill>
            <a:srgbClr val="FFC000">
              <a:alpha val="56000"/>
            </a:srgbClr>
          </a:solidFill>
          <a:ln>
            <a:solidFill>
              <a:schemeClr val="tx1"/>
            </a:solidFill>
          </a:ln>
        </p:spPr>
        <p:txBody>
          <a:bodyPr wrap="square" rtlCol="0" anchor="ctr">
            <a:spAutoFit/>
          </a:bodyPr>
          <a:lstStyle/>
          <a:p>
            <a:pPr algn="ctr"/>
            <a:r>
              <a:rPr lang="es-EC" sz="1400" dirty="0"/>
              <a:t>Análisis de la calidad de </a:t>
            </a:r>
            <a:r>
              <a:rPr lang="es-EC" sz="1400" dirty="0" smtClean="0"/>
              <a:t>biogás </a:t>
            </a:r>
            <a:r>
              <a:rPr lang="es-EC" sz="1400" dirty="0"/>
              <a:t>generado</a:t>
            </a:r>
            <a:endParaRPr lang="es-ES" sz="1400" dirty="0"/>
          </a:p>
        </p:txBody>
      </p:sp>
      <p:graphicFrame>
        <p:nvGraphicFramePr>
          <p:cNvPr id="10" name="9 Tabla"/>
          <p:cNvGraphicFramePr>
            <a:graphicFrameLocks noGrp="1"/>
          </p:cNvGraphicFramePr>
          <p:nvPr>
            <p:extLst>
              <p:ext uri="{D42A27DB-BD31-4B8C-83A1-F6EECF244321}">
                <p14:modId xmlns:p14="http://schemas.microsoft.com/office/powerpoint/2010/main" val="2201819355"/>
              </p:ext>
            </p:extLst>
          </p:nvPr>
        </p:nvGraphicFramePr>
        <p:xfrm>
          <a:off x="6300192" y="1628800"/>
          <a:ext cx="2592288" cy="3200400"/>
        </p:xfrm>
        <a:graphic>
          <a:graphicData uri="http://schemas.openxmlformats.org/drawingml/2006/table">
            <a:tbl>
              <a:tblPr firstRow="1" firstCol="1" bandRow="1">
                <a:tableStyleId>{D7AC3CCA-C797-4891-BE02-D94E43425B78}</a:tableStyleId>
              </a:tblPr>
              <a:tblGrid>
                <a:gridCol w="1036915"/>
                <a:gridCol w="1555373"/>
              </a:tblGrid>
              <a:tr h="0">
                <a:tc rowSpan="7">
                  <a:txBody>
                    <a:bodyPr/>
                    <a:lstStyle/>
                    <a:p>
                      <a:pPr algn="ctr">
                        <a:lnSpc>
                          <a:spcPct val="150000"/>
                        </a:lnSpc>
                        <a:spcBef>
                          <a:spcPts val="1200"/>
                        </a:spcBef>
                        <a:spcAft>
                          <a:spcPts val="0"/>
                        </a:spcAft>
                      </a:pPr>
                      <a:r>
                        <a:rPr lang="es-EC" sz="1400" dirty="0" smtClean="0">
                          <a:effectLst/>
                        </a:rPr>
                        <a:t>Análisis</a:t>
                      </a:r>
                    </a:p>
                    <a:p>
                      <a:pPr algn="ctr">
                        <a:lnSpc>
                          <a:spcPct val="150000"/>
                        </a:lnSpc>
                        <a:spcBef>
                          <a:spcPts val="1200"/>
                        </a:spcBef>
                        <a:spcAft>
                          <a:spcPts val="0"/>
                        </a:spcAft>
                      </a:pPr>
                      <a:r>
                        <a:rPr lang="es-EC" sz="1400" dirty="0" smtClean="0">
                          <a:effectLst/>
                        </a:rPr>
                        <a:t>de </a:t>
                      </a:r>
                      <a:r>
                        <a:rPr lang="es-EC" sz="1400" dirty="0">
                          <a:effectLst/>
                        </a:rPr>
                        <a:t>Emisiones Gaseosas</a:t>
                      </a:r>
                      <a:endParaRPr lang="es-ES" sz="1400" b="1" dirty="0">
                        <a:solidFill>
                          <a:srgbClr val="000000"/>
                        </a:solidFill>
                        <a:effectLst/>
                        <a:latin typeface="Times New Roman"/>
                        <a:ea typeface="Calibri"/>
                        <a:cs typeface="Calibri"/>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50000"/>
                        </a:lnSpc>
                        <a:spcAft>
                          <a:spcPts val="0"/>
                        </a:spcAft>
                      </a:pPr>
                      <a:r>
                        <a:rPr lang="es-EC" sz="1400" b="0" dirty="0">
                          <a:effectLst/>
                        </a:rPr>
                        <a:t>Metano</a:t>
                      </a:r>
                      <a:endParaRPr lang="es-ES" sz="1400" b="0" dirty="0">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a:effectLst/>
                        </a:rPr>
                        <a:t>Dióxido de Carbono</a:t>
                      </a:r>
                      <a:endParaRPr lang="es-ES" sz="1400" b="1">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dirty="0">
                          <a:effectLst/>
                        </a:rPr>
                        <a:t>Monóxido de Carbono</a:t>
                      </a:r>
                      <a:endParaRPr lang="es-ES" sz="1400" b="1" dirty="0">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dirty="0">
                          <a:effectLst/>
                        </a:rPr>
                        <a:t>Dióxido de Azufre</a:t>
                      </a:r>
                      <a:endParaRPr lang="es-ES" sz="1400" b="1" dirty="0">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a:effectLst/>
                        </a:rPr>
                        <a:t>Monóxido de Nitrógeno</a:t>
                      </a:r>
                      <a:endParaRPr lang="es-ES" sz="1400" b="1">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a:effectLst/>
                        </a:rPr>
                        <a:t>Oxígeno</a:t>
                      </a:r>
                      <a:endParaRPr lang="es-ES" sz="1400" b="1">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r h="0">
                <a:tc vMerge="1">
                  <a:txBody>
                    <a:bodyPr/>
                    <a:lstStyle/>
                    <a:p>
                      <a:endParaRPr lang="es-ES"/>
                    </a:p>
                  </a:txBody>
                  <a:tcPr/>
                </a:tc>
                <a:tc>
                  <a:txBody>
                    <a:bodyPr/>
                    <a:lstStyle/>
                    <a:p>
                      <a:pPr algn="ctr">
                        <a:lnSpc>
                          <a:spcPct val="150000"/>
                        </a:lnSpc>
                        <a:spcAft>
                          <a:spcPts val="0"/>
                        </a:spcAft>
                      </a:pPr>
                      <a:r>
                        <a:rPr lang="es-EC" sz="1400" dirty="0">
                          <a:effectLst/>
                        </a:rPr>
                        <a:t>Volumen</a:t>
                      </a:r>
                      <a:endParaRPr lang="es-ES" sz="1400" b="1" dirty="0">
                        <a:solidFill>
                          <a:srgbClr val="000000"/>
                        </a:solidFill>
                        <a:effectLst/>
                        <a:latin typeface="Times New Roman"/>
                        <a:ea typeface="Calibri"/>
                        <a:cs typeface="Calibri"/>
                      </a:endParaRPr>
                    </a:p>
                  </a:txBody>
                  <a:tcPr marL="68580" marR="68580" marT="0" marB="0">
                    <a:lnL w="12700" cap="flat" cmpd="sng" algn="ctr">
                      <a:solidFill>
                        <a:schemeClr val="tx1"/>
                      </a:solidFill>
                      <a:prstDash val="solid"/>
                      <a:round/>
                      <a:headEnd type="none" w="med" len="med"/>
                      <a:tailEnd type="none" w="med" len="med"/>
                    </a:lnL>
                  </a:tcPr>
                </a:tc>
              </a:tr>
            </a:tbl>
          </a:graphicData>
        </a:graphic>
      </p:graphicFrame>
      <p:sp>
        <p:nvSpPr>
          <p:cNvPr id="12" name="11 CuadroTexto"/>
          <p:cNvSpPr txBox="1"/>
          <p:nvPr/>
        </p:nvSpPr>
        <p:spPr>
          <a:xfrm>
            <a:off x="3707904" y="887815"/>
            <a:ext cx="1872208" cy="523220"/>
          </a:xfrm>
          <a:prstGeom prst="rect">
            <a:avLst/>
          </a:prstGeom>
          <a:solidFill>
            <a:srgbClr val="FFC000">
              <a:alpha val="56000"/>
            </a:srgbClr>
          </a:solidFill>
          <a:ln>
            <a:solidFill>
              <a:schemeClr val="tx1"/>
            </a:solidFill>
          </a:ln>
        </p:spPr>
        <p:txBody>
          <a:bodyPr wrap="square" rtlCol="0" anchor="ctr">
            <a:spAutoFit/>
          </a:bodyPr>
          <a:lstStyle/>
          <a:p>
            <a:pPr algn="ctr"/>
            <a:r>
              <a:rPr lang="es-EC" sz="1400" dirty="0"/>
              <a:t>Análisis de la calidad de </a:t>
            </a:r>
            <a:r>
              <a:rPr lang="es-EC" sz="1400" dirty="0" smtClean="0"/>
              <a:t>biol </a:t>
            </a:r>
            <a:r>
              <a:rPr lang="es-EC" sz="1400" dirty="0"/>
              <a:t>generado</a:t>
            </a:r>
            <a:endParaRPr lang="es-ES" sz="1400" dirty="0"/>
          </a:p>
        </p:txBody>
      </p:sp>
      <p:cxnSp>
        <p:nvCxnSpPr>
          <p:cNvPr id="13" name="12 Conector recto de flecha"/>
          <p:cNvCxnSpPr/>
          <p:nvPr/>
        </p:nvCxnSpPr>
        <p:spPr>
          <a:xfrm>
            <a:off x="5724128" y="1098322"/>
            <a:ext cx="7200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 name="13 Tabla"/>
          <p:cNvGraphicFramePr>
            <a:graphicFrameLocks noGrp="1"/>
          </p:cNvGraphicFramePr>
          <p:nvPr>
            <p:extLst>
              <p:ext uri="{D42A27DB-BD31-4B8C-83A1-F6EECF244321}">
                <p14:modId xmlns:p14="http://schemas.microsoft.com/office/powerpoint/2010/main" val="2427870600"/>
              </p:ext>
            </p:extLst>
          </p:nvPr>
        </p:nvGraphicFramePr>
        <p:xfrm>
          <a:off x="3203848" y="1543739"/>
          <a:ext cx="2780066" cy="4636160"/>
        </p:xfrm>
        <a:graphic>
          <a:graphicData uri="http://schemas.openxmlformats.org/drawingml/2006/table">
            <a:tbl>
              <a:tblPr firstRow="1" firstCol="1" bandRow="1">
                <a:tableStyleId>{C4B1156A-380E-4F78-BDF5-A606A8083BF9}</a:tableStyleId>
              </a:tblPr>
              <a:tblGrid>
                <a:gridCol w="1267898"/>
                <a:gridCol w="1512168"/>
              </a:tblGrid>
              <a:tr h="285096">
                <a:tc rowSpan="6">
                  <a:txBody>
                    <a:bodyPr/>
                    <a:lstStyle/>
                    <a:p>
                      <a:pPr algn="ctr">
                        <a:lnSpc>
                          <a:spcPct val="150000"/>
                        </a:lnSpc>
                        <a:spcBef>
                          <a:spcPts val="1200"/>
                        </a:spcBef>
                        <a:spcAft>
                          <a:spcPts val="0"/>
                        </a:spcAft>
                      </a:pPr>
                      <a:r>
                        <a:rPr lang="es-EC" sz="1200" dirty="0">
                          <a:effectLst/>
                        </a:rPr>
                        <a:t> </a:t>
                      </a:r>
                      <a:endParaRPr lang="es-ES" sz="1200" dirty="0">
                        <a:effectLst/>
                      </a:endParaRPr>
                    </a:p>
                    <a:p>
                      <a:pPr algn="ctr">
                        <a:lnSpc>
                          <a:spcPct val="150000"/>
                        </a:lnSpc>
                        <a:spcBef>
                          <a:spcPts val="1200"/>
                        </a:spcBef>
                        <a:spcAft>
                          <a:spcPts val="0"/>
                        </a:spcAft>
                      </a:pPr>
                      <a:r>
                        <a:rPr lang="es-EC" sz="1200" dirty="0">
                          <a:effectLst/>
                        </a:rPr>
                        <a:t>Análisis</a:t>
                      </a:r>
                      <a:endParaRPr lang="es-ES" sz="1200" dirty="0">
                        <a:effectLst/>
                      </a:endParaRPr>
                    </a:p>
                    <a:p>
                      <a:pPr algn="ctr">
                        <a:lnSpc>
                          <a:spcPct val="150000"/>
                        </a:lnSpc>
                        <a:spcBef>
                          <a:spcPts val="1200"/>
                        </a:spcBef>
                        <a:spcAft>
                          <a:spcPts val="0"/>
                        </a:spcAft>
                      </a:pPr>
                      <a:r>
                        <a:rPr lang="es-EC" sz="1200" dirty="0">
                          <a:effectLst/>
                        </a:rPr>
                        <a:t>Físicos</a:t>
                      </a:r>
                      <a:endParaRPr lang="es-ES" sz="1200" dirty="0">
                        <a:effectLst/>
                      </a:endParaRPr>
                    </a:p>
                    <a:p>
                      <a:pPr algn="ctr">
                        <a:lnSpc>
                          <a:spcPct val="150000"/>
                        </a:lnSpc>
                        <a:spcBef>
                          <a:spcPts val="1200"/>
                        </a:spcBef>
                        <a:spcAft>
                          <a:spcPts val="0"/>
                        </a:spcAft>
                      </a:pPr>
                      <a:r>
                        <a:rPr lang="es-EC" sz="1200" dirty="0">
                          <a:effectLst/>
                        </a:rPr>
                        <a:t> </a:t>
                      </a:r>
                      <a:endParaRPr lang="es-ES" sz="1200" dirty="0">
                        <a:effectLst/>
                      </a:endParaRPr>
                    </a:p>
                    <a:p>
                      <a:pPr algn="ctr">
                        <a:lnSpc>
                          <a:spcPct val="150000"/>
                        </a:lnSpc>
                        <a:spcBef>
                          <a:spcPts val="1200"/>
                        </a:spcBef>
                        <a:spcAft>
                          <a:spcPts val="0"/>
                        </a:spcAft>
                      </a:pPr>
                      <a:r>
                        <a:rPr lang="es-EC" sz="1200" dirty="0">
                          <a:effectLst/>
                        </a:rPr>
                        <a:t> </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Aft>
                          <a:spcPts val="0"/>
                        </a:spcAft>
                      </a:pPr>
                      <a:r>
                        <a:rPr lang="es-EC" sz="1200" b="0" dirty="0">
                          <a:effectLst/>
                        </a:rPr>
                        <a:t>pH</a:t>
                      </a:r>
                      <a:endParaRPr lang="es-ES" sz="1200" b="0"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Conductividad</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dirty="0">
                          <a:effectLst/>
                        </a:rPr>
                        <a:t>Sólidos Totales</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dirty="0">
                          <a:effectLst/>
                        </a:rPr>
                        <a:t>Sólidos Volátiles Totales</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Bef>
                          <a:spcPts val="1200"/>
                        </a:spcBef>
                        <a:spcAft>
                          <a:spcPts val="0"/>
                        </a:spcAft>
                      </a:pPr>
                      <a:r>
                        <a:rPr lang="es-EC" sz="1200" dirty="0">
                          <a:effectLst/>
                        </a:rPr>
                        <a:t>Sólidos Fijos Totales</a:t>
                      </a:r>
                      <a:endParaRPr lang="es-ES" sz="1200" b="1" dirty="0">
                        <a:solidFill>
                          <a:srgbClr val="000000"/>
                        </a:solidFill>
                        <a:effectLst/>
                        <a:latin typeface="Times New Roman"/>
                        <a:ea typeface="Calibri"/>
                        <a:cs typeface="Calibri"/>
                      </a:endParaRPr>
                    </a:p>
                  </a:txBody>
                  <a:tcPr marL="37716" marR="37716" marT="0" marB="0" anchor="ctr"/>
                </a:tc>
              </a:tr>
              <a:tr h="424376">
                <a:tc vMerge="1">
                  <a:txBody>
                    <a:bodyPr/>
                    <a:lstStyle/>
                    <a:p>
                      <a:endParaRPr lang="es-ES"/>
                    </a:p>
                  </a:txBody>
                  <a:tcPr/>
                </a:tc>
                <a:tc>
                  <a:txBody>
                    <a:bodyPr/>
                    <a:lstStyle/>
                    <a:p>
                      <a:pPr algn="ctr">
                        <a:lnSpc>
                          <a:spcPct val="150000"/>
                        </a:lnSpc>
                        <a:spcBef>
                          <a:spcPts val="1200"/>
                        </a:spcBef>
                        <a:spcAft>
                          <a:spcPts val="0"/>
                        </a:spcAft>
                      </a:pPr>
                      <a:r>
                        <a:rPr lang="es-EC" sz="1200" dirty="0">
                          <a:effectLst/>
                        </a:rPr>
                        <a:t>Humedad</a:t>
                      </a:r>
                      <a:endParaRPr lang="es-ES" sz="1200" b="1" dirty="0">
                        <a:solidFill>
                          <a:srgbClr val="000000"/>
                        </a:solidFill>
                        <a:effectLst/>
                        <a:latin typeface="Times New Roman"/>
                        <a:ea typeface="Calibri"/>
                        <a:cs typeface="Calibri"/>
                      </a:endParaRPr>
                    </a:p>
                  </a:txBody>
                  <a:tcPr marL="37716" marR="37716" marT="0" marB="0" anchor="ctr"/>
                </a:tc>
              </a:tr>
              <a:tr h="340190">
                <a:tc rowSpan="6">
                  <a:txBody>
                    <a:bodyPr/>
                    <a:lstStyle/>
                    <a:p>
                      <a:pPr algn="ctr">
                        <a:lnSpc>
                          <a:spcPct val="150000"/>
                        </a:lnSpc>
                        <a:spcBef>
                          <a:spcPts val="1200"/>
                        </a:spcBef>
                        <a:spcAft>
                          <a:spcPts val="0"/>
                        </a:spcAft>
                      </a:pPr>
                      <a:r>
                        <a:rPr lang="es-EC" sz="1200" dirty="0">
                          <a:effectLst/>
                        </a:rPr>
                        <a:t>Análisis</a:t>
                      </a:r>
                      <a:endParaRPr lang="es-ES" sz="1200" dirty="0">
                        <a:effectLst/>
                      </a:endParaRPr>
                    </a:p>
                    <a:p>
                      <a:pPr algn="ctr">
                        <a:lnSpc>
                          <a:spcPct val="150000"/>
                        </a:lnSpc>
                        <a:spcBef>
                          <a:spcPts val="1200"/>
                        </a:spcBef>
                        <a:spcAft>
                          <a:spcPts val="0"/>
                        </a:spcAft>
                      </a:pPr>
                      <a:r>
                        <a:rPr lang="es-EC" sz="1200" dirty="0">
                          <a:effectLst/>
                        </a:rPr>
                        <a:t>Químicos</a:t>
                      </a:r>
                      <a:endParaRPr lang="es-ES" sz="1200" dirty="0">
                        <a:effectLst/>
                      </a:endParaRPr>
                    </a:p>
                    <a:p>
                      <a:pPr algn="ctr">
                        <a:lnSpc>
                          <a:spcPct val="150000"/>
                        </a:lnSpc>
                        <a:spcBef>
                          <a:spcPts val="1200"/>
                        </a:spcBef>
                      </a:pPr>
                      <a:r>
                        <a:rPr lang="es-EC" sz="1200" dirty="0">
                          <a:effectLst/>
                        </a:rPr>
                        <a:t> </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Bef>
                          <a:spcPts val="1200"/>
                        </a:spcBef>
                        <a:spcAft>
                          <a:spcPts val="0"/>
                        </a:spcAft>
                      </a:pPr>
                      <a:r>
                        <a:rPr lang="es-EC" sz="1200">
                          <a:effectLst/>
                        </a:rPr>
                        <a:t>Materia Orgánica % de Carbono</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Nitrógeno Total</a:t>
                      </a:r>
                      <a:endParaRPr lang="es-ES" sz="1200" b="1" dirty="0">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a:effectLst/>
                        </a:rPr>
                        <a:t>Fosfatos (PO</a:t>
                      </a:r>
                      <a:r>
                        <a:rPr lang="es-EC" sz="1200" baseline="-25000">
                          <a:effectLst/>
                        </a:rPr>
                        <a:t>4</a:t>
                      </a:r>
                      <a:r>
                        <a:rPr lang="es-EC" sz="1200">
                          <a:effectLst/>
                        </a:rPr>
                        <a:t>)</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a:effectLst/>
                        </a:rPr>
                        <a:t>Sulfatos (SO</a:t>
                      </a:r>
                      <a:r>
                        <a:rPr lang="es-EC" sz="1200" baseline="-25000">
                          <a:effectLst/>
                        </a:rPr>
                        <a:t>4</a:t>
                      </a:r>
                      <a:r>
                        <a:rPr lang="es-EC" sz="1200">
                          <a:effectLst/>
                        </a:rPr>
                        <a:t>)</a:t>
                      </a:r>
                      <a:endParaRPr lang="es-ES" sz="1200" b="1">
                        <a:solidFill>
                          <a:srgbClr val="000000"/>
                        </a:solidFill>
                        <a:effectLst/>
                        <a:latin typeface="Times New Roman"/>
                        <a:ea typeface="Calibri"/>
                        <a:cs typeface="Calibri"/>
                      </a:endParaRPr>
                    </a:p>
                  </a:txBody>
                  <a:tcPr marL="37716" marR="37716" marT="0" marB="0" anchor="ctr"/>
                </a:tc>
              </a:tr>
              <a:tr h="209984">
                <a:tc vMerge="1">
                  <a:txBody>
                    <a:bodyPr/>
                    <a:lstStyle/>
                    <a:p>
                      <a:endParaRPr lang="es-ES"/>
                    </a:p>
                  </a:txBody>
                  <a:tcPr/>
                </a:tc>
                <a:tc>
                  <a:txBody>
                    <a:bodyPr/>
                    <a:lstStyle/>
                    <a:p>
                      <a:pPr algn="ctr">
                        <a:lnSpc>
                          <a:spcPct val="150000"/>
                        </a:lnSpc>
                        <a:spcAft>
                          <a:spcPts val="0"/>
                        </a:spcAft>
                      </a:pPr>
                      <a:r>
                        <a:rPr lang="es-EC" sz="1200">
                          <a:effectLst/>
                        </a:rPr>
                        <a:t>DBO</a:t>
                      </a:r>
                      <a:r>
                        <a:rPr lang="es-EC" sz="1200" baseline="-25000">
                          <a:effectLst/>
                        </a:rPr>
                        <a:t>5</a:t>
                      </a:r>
                      <a:endParaRPr lang="es-ES" sz="1200" b="1">
                        <a:solidFill>
                          <a:srgbClr val="000000"/>
                        </a:solidFill>
                        <a:effectLst/>
                        <a:latin typeface="Times New Roman"/>
                        <a:ea typeface="Calibri"/>
                        <a:cs typeface="Calibri"/>
                      </a:endParaRPr>
                    </a:p>
                  </a:txBody>
                  <a:tcPr marL="37716" marR="37716" marT="0" marB="0" anchor="ctr"/>
                </a:tc>
              </a:tr>
              <a:tr h="209984">
                <a:tc vMerge="1">
                  <a:txBody>
                    <a:bodyPr/>
                    <a:lstStyle/>
                    <a:p>
                      <a:endParaRPr lang="es-ES"/>
                    </a:p>
                  </a:txBody>
                  <a:tcPr/>
                </a:tc>
                <a:tc>
                  <a:txBody>
                    <a:bodyPr/>
                    <a:lstStyle/>
                    <a:p>
                      <a:pPr algn="ctr">
                        <a:lnSpc>
                          <a:spcPct val="150000"/>
                        </a:lnSpc>
                        <a:spcAft>
                          <a:spcPts val="0"/>
                        </a:spcAft>
                      </a:pPr>
                      <a:r>
                        <a:rPr lang="es-EC" sz="1200">
                          <a:effectLst/>
                        </a:rPr>
                        <a:t>DQO</a:t>
                      </a:r>
                      <a:endParaRPr lang="es-ES" sz="1200" b="1">
                        <a:solidFill>
                          <a:srgbClr val="000000"/>
                        </a:solidFill>
                        <a:effectLst/>
                        <a:latin typeface="Times New Roman"/>
                        <a:ea typeface="Calibri"/>
                        <a:cs typeface="Calibri"/>
                      </a:endParaRPr>
                    </a:p>
                  </a:txBody>
                  <a:tcPr marL="37716" marR="37716" marT="0" marB="0" anchor="ctr"/>
                </a:tc>
              </a:tr>
              <a:tr h="285096">
                <a:tc rowSpan="2">
                  <a:txBody>
                    <a:bodyPr/>
                    <a:lstStyle/>
                    <a:p>
                      <a:pPr algn="ctr">
                        <a:lnSpc>
                          <a:spcPct val="150000"/>
                        </a:lnSpc>
                        <a:spcAft>
                          <a:spcPts val="0"/>
                        </a:spcAft>
                      </a:pPr>
                      <a:r>
                        <a:rPr lang="es-EC" sz="1200" dirty="0">
                          <a:effectLst/>
                        </a:rPr>
                        <a:t>Análisis</a:t>
                      </a:r>
                      <a:endParaRPr lang="es-ES" sz="1200" dirty="0">
                        <a:effectLst/>
                      </a:endParaRPr>
                    </a:p>
                    <a:p>
                      <a:pPr algn="ctr">
                        <a:lnSpc>
                          <a:spcPct val="150000"/>
                        </a:lnSpc>
                        <a:spcAft>
                          <a:spcPts val="0"/>
                        </a:spcAft>
                      </a:pPr>
                      <a:r>
                        <a:rPr lang="es-EC" sz="1200" dirty="0">
                          <a:effectLst/>
                        </a:rPr>
                        <a:t>Microbiológicos</a:t>
                      </a:r>
                      <a:endParaRPr lang="es-ES" sz="1200" b="1" dirty="0">
                        <a:solidFill>
                          <a:srgbClr val="000000"/>
                        </a:solidFill>
                        <a:effectLst/>
                        <a:latin typeface="Times New Roman"/>
                        <a:ea typeface="Calibri"/>
                        <a:cs typeface="Calibri"/>
                      </a:endParaRPr>
                    </a:p>
                  </a:txBody>
                  <a:tcPr marL="37716" marR="37716" marT="0" marB="0" anchor="ctr"/>
                </a:tc>
                <a:tc>
                  <a:txBody>
                    <a:bodyPr/>
                    <a:lstStyle/>
                    <a:p>
                      <a:pPr algn="ctr">
                        <a:lnSpc>
                          <a:spcPct val="150000"/>
                        </a:lnSpc>
                        <a:spcAft>
                          <a:spcPts val="0"/>
                        </a:spcAft>
                      </a:pPr>
                      <a:r>
                        <a:rPr lang="es-EC" sz="1200">
                          <a:effectLst/>
                        </a:rPr>
                        <a:t>Coliformes totales</a:t>
                      </a:r>
                      <a:endParaRPr lang="es-ES" sz="1200" b="1">
                        <a:solidFill>
                          <a:srgbClr val="000000"/>
                        </a:solidFill>
                        <a:effectLst/>
                        <a:latin typeface="Times New Roman"/>
                        <a:ea typeface="Calibri"/>
                        <a:cs typeface="Calibri"/>
                      </a:endParaRPr>
                    </a:p>
                  </a:txBody>
                  <a:tcPr marL="37716" marR="37716" marT="0" marB="0" anchor="ctr"/>
                </a:tc>
              </a:tr>
              <a:tr h="285096">
                <a:tc vMerge="1">
                  <a:txBody>
                    <a:bodyPr/>
                    <a:lstStyle/>
                    <a:p>
                      <a:endParaRPr lang="es-ES"/>
                    </a:p>
                  </a:txBody>
                  <a:tcPr/>
                </a:tc>
                <a:tc>
                  <a:txBody>
                    <a:bodyPr/>
                    <a:lstStyle/>
                    <a:p>
                      <a:pPr algn="ctr">
                        <a:lnSpc>
                          <a:spcPct val="150000"/>
                        </a:lnSpc>
                        <a:spcAft>
                          <a:spcPts val="0"/>
                        </a:spcAft>
                      </a:pPr>
                      <a:r>
                        <a:rPr lang="es-EC" sz="1200" dirty="0">
                          <a:effectLst/>
                        </a:rPr>
                        <a:t>UFC</a:t>
                      </a:r>
                      <a:endParaRPr lang="es-ES" sz="1200" b="1" dirty="0">
                        <a:solidFill>
                          <a:srgbClr val="000000"/>
                        </a:solidFill>
                        <a:effectLst/>
                        <a:latin typeface="Times New Roman"/>
                        <a:ea typeface="Calibri"/>
                        <a:cs typeface="Calibri"/>
                      </a:endParaRPr>
                    </a:p>
                  </a:txBody>
                  <a:tcPr marL="37716" marR="37716" marT="0" marB="0" anchor="ctr"/>
                </a:tc>
              </a:tr>
            </a:tbl>
          </a:graphicData>
        </a:graphic>
      </p:graphicFrame>
      <p:sp>
        <p:nvSpPr>
          <p:cNvPr id="16" name="15 CuadroTexto"/>
          <p:cNvSpPr txBox="1"/>
          <p:nvPr/>
        </p:nvSpPr>
        <p:spPr>
          <a:xfrm>
            <a:off x="611560" y="1916832"/>
            <a:ext cx="1872208" cy="738664"/>
          </a:xfrm>
          <a:prstGeom prst="rect">
            <a:avLst/>
          </a:prstGeom>
          <a:solidFill>
            <a:srgbClr val="FFC000">
              <a:alpha val="56000"/>
            </a:srgbClr>
          </a:solidFill>
          <a:ln>
            <a:solidFill>
              <a:schemeClr val="tx1"/>
            </a:solidFill>
          </a:ln>
        </p:spPr>
        <p:txBody>
          <a:bodyPr wrap="square" rtlCol="0" anchor="ctr">
            <a:spAutoFit/>
          </a:bodyPr>
          <a:lstStyle/>
          <a:p>
            <a:pPr algn="ctr"/>
            <a:r>
              <a:rPr lang="es-EC" sz="1400" dirty="0"/>
              <a:t>Análisis de eficiencia de la digestión anaerobia</a:t>
            </a:r>
            <a:endParaRPr lang="es-ES" sz="1400" dirty="0"/>
          </a:p>
        </p:txBody>
      </p:sp>
      <p:cxnSp>
        <p:nvCxnSpPr>
          <p:cNvPr id="17" name="16 Conector recto de flecha"/>
          <p:cNvCxnSpPr/>
          <p:nvPr/>
        </p:nvCxnSpPr>
        <p:spPr>
          <a:xfrm>
            <a:off x="1547664" y="1484784"/>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467544" y="2780928"/>
            <a:ext cx="2088232" cy="1815882"/>
          </a:xfrm>
          <a:prstGeom prst="rect">
            <a:avLst/>
          </a:prstGeom>
          <a:ln>
            <a:solidFill>
              <a:schemeClr val="tx1"/>
            </a:solidFill>
          </a:ln>
        </p:spPr>
        <p:txBody>
          <a:bodyPr wrap="square">
            <a:spAutoFit/>
          </a:bodyPr>
          <a:lstStyle/>
          <a:p>
            <a:pPr algn="just"/>
            <a:r>
              <a:rPr lang="es-EC" sz="1400" dirty="0" smtClean="0"/>
              <a:t>Se empleó </a:t>
            </a:r>
            <a:r>
              <a:rPr lang="es-EC" sz="1400" dirty="0"/>
              <a:t>los resultados obtenidos tanto del estiércol y del </a:t>
            </a:r>
            <a:r>
              <a:rPr lang="es-EC" sz="1400" dirty="0" smtClean="0"/>
              <a:t>biol. </a:t>
            </a:r>
          </a:p>
          <a:p>
            <a:pPr algn="just"/>
            <a:endParaRPr lang="es-EC" sz="1400" dirty="0"/>
          </a:p>
          <a:p>
            <a:pPr algn="just"/>
            <a:r>
              <a:rPr lang="es-EC" sz="1400" dirty="0" smtClean="0"/>
              <a:t>Se tomó </a:t>
            </a:r>
            <a:r>
              <a:rPr lang="es-EC" sz="1400" dirty="0"/>
              <a:t>en cuenta los valores de DQO, DBO</a:t>
            </a:r>
            <a:r>
              <a:rPr lang="es-EC" sz="1400" baseline="-25000" dirty="0"/>
              <a:t>5</a:t>
            </a:r>
            <a:r>
              <a:rPr lang="es-EC" sz="1400" dirty="0"/>
              <a:t> y Sólidos Totales.</a:t>
            </a:r>
            <a:endParaRPr lang="es-ES" sz="1400" dirty="0"/>
          </a:p>
        </p:txBody>
      </p:sp>
      <p:cxnSp>
        <p:nvCxnSpPr>
          <p:cNvPr id="22" name="21 Conector recto"/>
          <p:cNvCxnSpPr/>
          <p:nvPr/>
        </p:nvCxnSpPr>
        <p:spPr>
          <a:xfrm>
            <a:off x="107504" y="1098322"/>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107504" y="1098322"/>
            <a:ext cx="0" cy="4202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107504" y="53012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647564" y="5063803"/>
            <a:ext cx="1872208" cy="523220"/>
          </a:xfrm>
          <a:prstGeom prst="rect">
            <a:avLst/>
          </a:prstGeom>
          <a:solidFill>
            <a:srgbClr val="FFC000">
              <a:alpha val="56000"/>
            </a:srgbClr>
          </a:solidFill>
          <a:ln>
            <a:solidFill>
              <a:schemeClr val="tx1"/>
            </a:solidFill>
          </a:ln>
        </p:spPr>
        <p:txBody>
          <a:bodyPr wrap="square" rtlCol="0" anchor="ctr">
            <a:spAutoFit/>
          </a:bodyPr>
          <a:lstStyle/>
          <a:p>
            <a:pPr algn="ctr"/>
            <a:r>
              <a:rPr lang="es-EC" sz="1400" dirty="0" smtClean="0"/>
              <a:t>Análisis descriptivo de datos.</a:t>
            </a:r>
            <a:endParaRPr lang="es-ES" sz="1400" dirty="0"/>
          </a:p>
        </p:txBody>
      </p:sp>
    </p:spTree>
    <p:extLst>
      <p:ext uri="{BB962C8B-B14F-4D97-AF65-F5344CB8AC3E}">
        <p14:creationId xmlns:p14="http://schemas.microsoft.com/office/powerpoint/2010/main" val="1502109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2937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4"/>
                                        </p:tgtEl>
                                      </p:cBhvr>
                                    </p:animEffect>
                                    <p:anim calcmode="lin" valueType="num">
                                      <p:cBhvr>
                                        <p:cTn id="7" dur="1000"/>
                                        <p:tgtEl>
                                          <p:spTgt spid="14"/>
                                        </p:tgtEl>
                                        <p:attrNameLst>
                                          <p:attrName>ppt_x</p:attrName>
                                        </p:attrNameLst>
                                      </p:cBhvr>
                                      <p:tavLst>
                                        <p:tav tm="0">
                                          <p:val>
                                            <p:strVal val="ppt_x"/>
                                          </p:val>
                                        </p:tav>
                                        <p:tav tm="100000">
                                          <p:val>
                                            <p:strVal val="ppt_x"/>
                                          </p:val>
                                        </p:tav>
                                      </p:tavLst>
                                    </p:anim>
                                    <p:anim calcmode="lin" valueType="num">
                                      <p:cBhvr>
                                        <p:cTn id="8" dur="1000"/>
                                        <p:tgtEl>
                                          <p:spTgt spid="14"/>
                                        </p:tgtEl>
                                        <p:attrNameLst>
                                          <p:attrName>ppt_y</p:attrName>
                                        </p:attrNameLst>
                                      </p:cBhvr>
                                      <p:tavLst>
                                        <p:tav tm="0">
                                          <p:val>
                                            <p:strVal val="ppt_y"/>
                                          </p:val>
                                        </p:tav>
                                        <p:tav tm="100000">
                                          <p:val>
                                            <p:strVal val="ppt_y+.1"/>
                                          </p:val>
                                        </p:tav>
                                      </p:tavLst>
                                    </p:anim>
                                    <p:set>
                                      <p:cBhvr>
                                        <p:cTn id="9" dur="1" fill="hold">
                                          <p:stCondLst>
                                            <p:cond delay="999"/>
                                          </p:stCondLst>
                                        </p:cTn>
                                        <p:tgtEl>
                                          <p:spTgt spid="14"/>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6"/>
                                        </p:tgtEl>
                                      </p:cBhvr>
                                    </p:animEffect>
                                    <p:anim calcmode="lin" valueType="num">
                                      <p:cBhvr>
                                        <p:cTn id="12" dur="1000"/>
                                        <p:tgtEl>
                                          <p:spTgt spid="16"/>
                                        </p:tgtEl>
                                        <p:attrNameLst>
                                          <p:attrName>ppt_x</p:attrName>
                                        </p:attrNameLst>
                                      </p:cBhvr>
                                      <p:tavLst>
                                        <p:tav tm="0">
                                          <p:val>
                                            <p:strVal val="ppt_x"/>
                                          </p:val>
                                        </p:tav>
                                        <p:tav tm="100000">
                                          <p:val>
                                            <p:strVal val="ppt_x"/>
                                          </p:val>
                                        </p:tav>
                                      </p:tavLst>
                                    </p:anim>
                                    <p:anim calcmode="lin" valueType="num">
                                      <p:cBhvr>
                                        <p:cTn id="13" dur="1000"/>
                                        <p:tgtEl>
                                          <p:spTgt spid="16"/>
                                        </p:tgtEl>
                                        <p:attrNameLst>
                                          <p:attrName>ppt_y</p:attrName>
                                        </p:attrNameLst>
                                      </p:cBhvr>
                                      <p:tavLst>
                                        <p:tav tm="0">
                                          <p:val>
                                            <p:strVal val="ppt_y"/>
                                          </p:val>
                                        </p:tav>
                                        <p:tav tm="100000">
                                          <p:val>
                                            <p:strVal val="ppt_y+.1"/>
                                          </p:val>
                                        </p:tav>
                                      </p:tavLst>
                                    </p:anim>
                                    <p:set>
                                      <p:cBhvr>
                                        <p:cTn id="14" dur="1" fill="hold">
                                          <p:stCondLst>
                                            <p:cond delay="999"/>
                                          </p:stCondLst>
                                        </p:cTn>
                                        <p:tgtEl>
                                          <p:spTgt spid="16"/>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7"/>
                                        </p:tgtEl>
                                      </p:cBhvr>
                                    </p:animEffect>
                                    <p:anim calcmode="lin" valueType="num">
                                      <p:cBhvr>
                                        <p:cTn id="17" dur="1000"/>
                                        <p:tgtEl>
                                          <p:spTgt spid="17"/>
                                        </p:tgtEl>
                                        <p:attrNameLst>
                                          <p:attrName>ppt_x</p:attrName>
                                        </p:attrNameLst>
                                      </p:cBhvr>
                                      <p:tavLst>
                                        <p:tav tm="0">
                                          <p:val>
                                            <p:strVal val="ppt_x"/>
                                          </p:val>
                                        </p:tav>
                                        <p:tav tm="100000">
                                          <p:val>
                                            <p:strVal val="ppt_x"/>
                                          </p:val>
                                        </p:tav>
                                      </p:tavLst>
                                    </p:anim>
                                    <p:anim calcmode="lin" valueType="num">
                                      <p:cBhvr>
                                        <p:cTn id="18" dur="1000"/>
                                        <p:tgtEl>
                                          <p:spTgt spid="17"/>
                                        </p:tgtEl>
                                        <p:attrNameLst>
                                          <p:attrName>ppt_y</p:attrName>
                                        </p:attrNameLst>
                                      </p:cBhvr>
                                      <p:tavLst>
                                        <p:tav tm="0">
                                          <p:val>
                                            <p:strVal val="ppt_y"/>
                                          </p:val>
                                        </p:tav>
                                        <p:tav tm="100000">
                                          <p:val>
                                            <p:strVal val="ppt_y+.1"/>
                                          </p:val>
                                        </p:tav>
                                      </p:tavLst>
                                    </p:anim>
                                    <p:set>
                                      <p:cBhvr>
                                        <p:cTn id="1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6012160" y="44624"/>
            <a:ext cx="3960440" cy="628650"/>
          </a:xfrm>
          <a:prstGeom prst="rect">
            <a:avLst/>
          </a:prstGeom>
          <a:noFill/>
          <a:ln w="9525">
            <a:noFill/>
            <a:miter lim="800000"/>
            <a:headEnd/>
            <a:tailEnd/>
          </a:ln>
        </p:spPr>
        <p:txBody>
          <a:bodyPr/>
          <a:lstStyle/>
          <a:p>
            <a:pPr>
              <a:spcBef>
                <a:spcPct val="20000"/>
              </a:spcBef>
            </a:pPr>
            <a:r>
              <a:rPr lang="es-ES" sz="2400" b="1" dirty="0" smtClean="0"/>
              <a:t>Etapa preliminar</a:t>
            </a:r>
            <a:endParaRPr lang="es-ES" sz="2400" dirty="0">
              <a:solidFill>
                <a:schemeClr val="bg1"/>
              </a:solidFill>
            </a:endParaRPr>
          </a:p>
        </p:txBody>
      </p:sp>
      <p:sp>
        <p:nvSpPr>
          <p:cNvPr id="9" name="8 Rectángulo"/>
          <p:cNvSpPr/>
          <p:nvPr/>
        </p:nvSpPr>
        <p:spPr>
          <a:xfrm>
            <a:off x="266107" y="960983"/>
            <a:ext cx="2916183" cy="307777"/>
          </a:xfrm>
          <a:prstGeom prst="rect">
            <a:avLst/>
          </a:prstGeom>
        </p:spPr>
        <p:txBody>
          <a:bodyPr wrap="none">
            <a:spAutoFit/>
          </a:bodyPr>
          <a:lstStyle/>
          <a:p>
            <a:r>
              <a:rPr lang="es-EC" sz="1400" b="1" dirty="0"/>
              <a:t>Recolección de estiércol bovino</a:t>
            </a:r>
            <a:endParaRPr lang="es-ES" sz="1400" b="1" dirty="0"/>
          </a:p>
        </p:txBody>
      </p:sp>
      <p:sp>
        <p:nvSpPr>
          <p:cNvPr id="10" name="9 Rectángulo"/>
          <p:cNvSpPr/>
          <p:nvPr/>
        </p:nvSpPr>
        <p:spPr>
          <a:xfrm>
            <a:off x="144016" y="1340768"/>
            <a:ext cx="4572000" cy="2031325"/>
          </a:xfrm>
          <a:prstGeom prst="rect">
            <a:avLst/>
          </a:prstGeom>
          <a:ln>
            <a:noFill/>
          </a:ln>
        </p:spPr>
        <p:txBody>
          <a:bodyPr>
            <a:spAutoFit/>
          </a:bodyPr>
          <a:lstStyle/>
          <a:p>
            <a:pPr marL="285750" indent="-285750" algn="just">
              <a:buFont typeface="Arial" pitchFamily="34" charset="0"/>
              <a:buChar char="•"/>
            </a:pPr>
            <a:r>
              <a:rPr lang="es-EC" sz="1400" dirty="0"/>
              <a:t>L</a:t>
            </a:r>
            <a:r>
              <a:rPr lang="es-EC" sz="1400" dirty="0" smtClean="0"/>
              <a:t>a </a:t>
            </a:r>
            <a:r>
              <a:rPr lang="es-EC" sz="1400" dirty="0"/>
              <a:t>Finca “Rancho Santa Esther”, </a:t>
            </a:r>
            <a:r>
              <a:rPr lang="es-EC" sz="1400" dirty="0" smtClean="0"/>
              <a:t>contaba </a:t>
            </a:r>
            <a:r>
              <a:rPr lang="es-EC" sz="1400" dirty="0"/>
              <a:t>con ganado vacuno lechero de las razas Jersey, Swiss </a:t>
            </a:r>
            <a:r>
              <a:rPr lang="es-EC" sz="1400" dirty="0" smtClean="0"/>
              <a:t>Roja </a:t>
            </a:r>
            <a:r>
              <a:rPr lang="es-EC" sz="1400" dirty="0"/>
              <a:t>y Holstein siendo esta la más numerosa con </a:t>
            </a:r>
            <a:r>
              <a:rPr lang="es-EC" sz="1400" dirty="0" smtClean="0"/>
              <a:t> 77 </a:t>
            </a:r>
            <a:r>
              <a:rPr lang="es-EC" sz="1400" dirty="0"/>
              <a:t>ejemplares de un total de </a:t>
            </a:r>
            <a:r>
              <a:rPr lang="es-EC" sz="1400" dirty="0" smtClean="0"/>
              <a:t>98.</a:t>
            </a:r>
          </a:p>
          <a:p>
            <a:pPr marL="285750" indent="-285750" algn="just">
              <a:buFont typeface="Arial" pitchFamily="34" charset="0"/>
              <a:buChar char="•"/>
            </a:pPr>
            <a:endParaRPr lang="es-EC" sz="1400" dirty="0" smtClean="0"/>
          </a:p>
          <a:p>
            <a:pPr marL="285750" indent="-285750" algn="just">
              <a:buFont typeface="Arial" pitchFamily="34" charset="0"/>
              <a:buChar char="•"/>
            </a:pPr>
            <a:r>
              <a:rPr lang="es-ES" sz="1400" dirty="0" smtClean="0"/>
              <a:t>Ingieren </a:t>
            </a:r>
            <a:r>
              <a:rPr lang="es-ES" sz="1400" dirty="0"/>
              <a:t>la mayor parte del año una mezcla de gramíneas y </a:t>
            </a:r>
            <a:r>
              <a:rPr lang="es-ES" sz="1400" dirty="0" smtClean="0"/>
              <a:t>leguminosas.</a:t>
            </a:r>
          </a:p>
          <a:p>
            <a:pPr marL="285750" indent="-285750" algn="just">
              <a:buFont typeface="Arial" pitchFamily="34" charset="0"/>
              <a:buChar char="•"/>
            </a:pPr>
            <a:endParaRPr lang="es-ES" sz="1400" dirty="0" smtClean="0"/>
          </a:p>
          <a:p>
            <a:pPr marL="285750" indent="-285750" algn="just">
              <a:buFont typeface="Arial" pitchFamily="34" charset="0"/>
              <a:buChar char="•"/>
            </a:pPr>
            <a:r>
              <a:rPr lang="es-ES" sz="1400" dirty="0" smtClean="0"/>
              <a:t>El </a:t>
            </a:r>
            <a:r>
              <a:rPr lang="es-ES" sz="1400" dirty="0"/>
              <a:t>ganado no es </a:t>
            </a:r>
            <a:r>
              <a:rPr lang="es-ES" sz="1400" dirty="0" smtClean="0"/>
              <a:t>estabulado.</a:t>
            </a:r>
            <a:endParaRPr lang="es-EC" sz="1400" dirty="0" smtClean="0"/>
          </a:p>
        </p:txBody>
      </p:sp>
      <p:pic>
        <p:nvPicPr>
          <p:cNvPr id="23556" name="Picture 4" descr="C:\Users\Amanda\AppData\Local\Temp\415261_10150917558284194_413556729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124744"/>
            <a:ext cx="3384376" cy="2538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266107" y="519385"/>
            <a:ext cx="2789546" cy="307777"/>
          </a:xfrm>
          <a:prstGeom prst="rect">
            <a:avLst/>
          </a:prstGeom>
        </p:spPr>
        <p:txBody>
          <a:bodyPr wrap="none">
            <a:spAutoFit/>
          </a:bodyPr>
          <a:lstStyle/>
          <a:p>
            <a:r>
              <a:rPr lang="es-EC" sz="1400" b="1" dirty="0"/>
              <a:t>Análisis elemental de estiércol</a:t>
            </a:r>
            <a:endParaRPr lang="es-ES" sz="1400" b="1" dirty="0"/>
          </a:p>
        </p:txBody>
      </p:sp>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60" t="36037" r="67874" b="26948"/>
          <a:stretch/>
        </p:blipFill>
        <p:spPr bwMode="auto">
          <a:xfrm>
            <a:off x="5220072" y="1412776"/>
            <a:ext cx="3670192"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p:cNvSpPr/>
          <p:nvPr/>
        </p:nvSpPr>
        <p:spPr>
          <a:xfrm>
            <a:off x="35496" y="831478"/>
            <a:ext cx="4976359" cy="5693866"/>
          </a:xfrm>
          <a:prstGeom prst="rect">
            <a:avLst/>
          </a:prstGeom>
          <a:ln>
            <a:noFill/>
          </a:ln>
        </p:spPr>
        <p:txBody>
          <a:bodyPr wrap="square">
            <a:spAutoFit/>
          </a:bodyPr>
          <a:lstStyle/>
          <a:p>
            <a:pPr marL="285750" lvl="0" indent="-285750" algn="just">
              <a:buFont typeface="Arial" pitchFamily="34" charset="0"/>
              <a:buChar char="•"/>
            </a:pPr>
            <a:r>
              <a:rPr lang="es-ES" sz="1400" dirty="0" err="1"/>
              <a:t>Bavera</a:t>
            </a:r>
            <a:r>
              <a:rPr lang="es-ES" sz="1400" dirty="0"/>
              <a:t> &amp; Peñafort (2006</a:t>
            </a:r>
            <a:r>
              <a:rPr lang="es-ES" sz="1400" dirty="0" smtClean="0"/>
              <a:t>): Heces en forma de papilla dieta </a:t>
            </a:r>
            <a:r>
              <a:rPr lang="es-EC" sz="1400" dirty="0" smtClean="0"/>
              <a:t>balanceada, correcta </a:t>
            </a:r>
            <a:r>
              <a:rPr lang="es-EC" sz="1400" dirty="0"/>
              <a:t>masticación, </a:t>
            </a:r>
            <a:r>
              <a:rPr lang="es-EC" sz="1400" dirty="0" err="1"/>
              <a:t>rumiación</a:t>
            </a:r>
            <a:r>
              <a:rPr lang="es-EC" sz="1400" dirty="0"/>
              <a:t> e </a:t>
            </a:r>
            <a:r>
              <a:rPr lang="es-EC" sz="1400" dirty="0" smtClean="0"/>
              <a:t>insalivación.</a:t>
            </a:r>
            <a:endParaRPr lang="es-ES" sz="1400" b="1" dirty="0"/>
          </a:p>
          <a:p>
            <a:pPr marL="285750" indent="-285750" algn="just">
              <a:buFont typeface="Arial" pitchFamily="34" charset="0"/>
              <a:buChar char="•"/>
            </a:pPr>
            <a:endParaRPr lang="es-ES" sz="1400" dirty="0" smtClean="0"/>
          </a:p>
          <a:p>
            <a:pPr marL="285750" indent="-285750" algn="just">
              <a:buFont typeface="Arial" pitchFamily="34" charset="0"/>
              <a:buChar char="•"/>
            </a:pPr>
            <a:r>
              <a:rPr lang="es-ES" sz="1400" dirty="0" err="1" smtClean="0"/>
              <a:t>Bavera</a:t>
            </a:r>
            <a:r>
              <a:rPr lang="es-ES" sz="1400" dirty="0" smtClean="0"/>
              <a:t> </a:t>
            </a:r>
            <a:r>
              <a:rPr lang="es-ES" sz="1400" dirty="0"/>
              <a:t>&amp; Peñafort (2006</a:t>
            </a:r>
            <a:r>
              <a:rPr lang="es-ES" sz="1400" dirty="0" smtClean="0"/>
              <a:t>): heces </a:t>
            </a:r>
            <a:r>
              <a:rPr lang="es-ES" sz="1400" dirty="0"/>
              <a:t>bovinas difieren de casi todas las especies animales por su alto contenido de </a:t>
            </a:r>
            <a:r>
              <a:rPr lang="es-ES" sz="1400" dirty="0" smtClean="0"/>
              <a:t>agua.</a:t>
            </a:r>
          </a:p>
          <a:p>
            <a:pPr algn="just"/>
            <a:endParaRPr lang="es-ES" sz="1400" dirty="0" smtClean="0"/>
          </a:p>
          <a:p>
            <a:pPr marL="285750" indent="-285750" algn="just">
              <a:buFont typeface="Arial" pitchFamily="34" charset="0"/>
              <a:buChar char="•"/>
            </a:pPr>
            <a:r>
              <a:rPr lang="es-ES" sz="1400" dirty="0" err="1" smtClean="0"/>
              <a:t>Jarauta</a:t>
            </a:r>
            <a:r>
              <a:rPr lang="es-ES" sz="1400" dirty="0" smtClean="0"/>
              <a:t> (</a:t>
            </a:r>
            <a:r>
              <a:rPr lang="es-ES" sz="1400" dirty="0"/>
              <a:t>2005</a:t>
            </a:r>
            <a:r>
              <a:rPr lang="es-ES" sz="1400" dirty="0" smtClean="0"/>
              <a:t>): 10,88% es un </a:t>
            </a:r>
            <a:r>
              <a:rPr lang="es-ES" sz="1400" dirty="0"/>
              <a:t>contenido bajo en </a:t>
            </a:r>
            <a:r>
              <a:rPr lang="es-ES" sz="1400" dirty="0" smtClean="0"/>
              <a:t>sólidos. </a:t>
            </a:r>
          </a:p>
          <a:p>
            <a:pPr marL="285750" indent="-285750" algn="just">
              <a:buFont typeface="Arial" pitchFamily="34" charset="0"/>
              <a:buChar char="•"/>
            </a:pPr>
            <a:endParaRPr lang="es-ES" sz="1400" dirty="0" smtClean="0"/>
          </a:p>
          <a:p>
            <a:pPr marL="285750" indent="-285750" algn="just">
              <a:buFont typeface="Arial" pitchFamily="34" charset="0"/>
              <a:buChar char="•"/>
            </a:pPr>
            <a:endParaRPr lang="es-ES" sz="1400" dirty="0" smtClean="0"/>
          </a:p>
          <a:p>
            <a:pPr marL="285750" indent="-285750" algn="just">
              <a:buFont typeface="Arial" pitchFamily="34" charset="0"/>
              <a:buChar char="•"/>
            </a:pPr>
            <a:r>
              <a:rPr lang="es-ES" sz="1400" dirty="0" err="1" smtClean="0"/>
              <a:t>Jarauta</a:t>
            </a:r>
            <a:r>
              <a:rPr lang="es-ES" sz="1400" dirty="0" smtClean="0"/>
              <a:t> </a:t>
            </a:r>
            <a:r>
              <a:rPr lang="es-ES" sz="1400" dirty="0"/>
              <a:t>(2005): DBO5 y </a:t>
            </a:r>
            <a:r>
              <a:rPr lang="es-ES" sz="1400" dirty="0" smtClean="0"/>
              <a:t>DQO, representan </a:t>
            </a:r>
            <a:r>
              <a:rPr lang="es-ES" sz="1400" dirty="0"/>
              <a:t>indirectamente el contenido de materia orgánica de un </a:t>
            </a:r>
            <a:r>
              <a:rPr lang="es-ES" sz="1400" dirty="0" smtClean="0"/>
              <a:t>residuo</a:t>
            </a:r>
          </a:p>
          <a:p>
            <a:pPr marL="1200150" lvl="2" indent="-285750" algn="just">
              <a:buFont typeface="Arial" pitchFamily="34" charset="0"/>
              <a:buChar char="•"/>
            </a:pPr>
            <a:r>
              <a:rPr lang="es-ES" sz="1400" dirty="0" smtClean="0"/>
              <a:t>DQO resultados dentro del rango</a:t>
            </a:r>
          </a:p>
          <a:p>
            <a:pPr marL="1200150" lvl="2" indent="-285750" algn="just">
              <a:buFont typeface="Arial" pitchFamily="34" charset="0"/>
              <a:buChar char="•"/>
            </a:pPr>
            <a:r>
              <a:rPr lang="es-ES" sz="1400" dirty="0" smtClean="0"/>
              <a:t>DBO5 excedidos en 1 100 </a:t>
            </a:r>
            <a:r>
              <a:rPr lang="es-ES" sz="1400" dirty="0"/>
              <a:t>mgO2/L lo que podría causar </a:t>
            </a:r>
            <a:r>
              <a:rPr lang="es-ES" sz="1400" dirty="0" smtClean="0"/>
              <a:t>efecto </a:t>
            </a:r>
            <a:r>
              <a:rPr lang="es-ES" sz="1400" dirty="0"/>
              <a:t>de lavado de las </a:t>
            </a:r>
            <a:r>
              <a:rPr lang="es-ES" sz="1400" dirty="0" smtClean="0"/>
              <a:t>bacterias, </a:t>
            </a:r>
            <a:r>
              <a:rPr lang="es-ES" sz="1400" dirty="0"/>
              <a:t>aumentar moderadamente la presencia de ácidos volátiles e incrementar moderadamente la producción de </a:t>
            </a:r>
            <a:r>
              <a:rPr lang="es-ES" sz="1400" dirty="0" smtClean="0"/>
              <a:t>gas.</a:t>
            </a:r>
          </a:p>
          <a:p>
            <a:pPr marL="1200150" lvl="2" indent="-285750" algn="just">
              <a:buFont typeface="Arial" pitchFamily="34" charset="0"/>
              <a:buChar char="•"/>
            </a:pPr>
            <a:endParaRPr lang="es-ES" sz="1400" dirty="0" smtClean="0"/>
          </a:p>
          <a:p>
            <a:pPr marL="285750" indent="-285750" algn="just">
              <a:buFont typeface="Arial" pitchFamily="34" charset="0"/>
              <a:buChar char="•"/>
            </a:pPr>
            <a:r>
              <a:rPr lang="es-ES" sz="1400" dirty="0" smtClean="0"/>
              <a:t>López A, (2009): N2 dentro de los rangos.</a:t>
            </a:r>
          </a:p>
          <a:p>
            <a:pPr lvl="3" algn="just"/>
            <a:r>
              <a:rPr lang="es-ES" sz="1400" dirty="0" smtClean="0"/>
              <a:t>     C   fuera de los rangos (dilución).</a:t>
            </a:r>
          </a:p>
          <a:p>
            <a:pPr lvl="3" algn="just"/>
            <a:endParaRPr lang="es-ES" sz="1400" dirty="0"/>
          </a:p>
          <a:p>
            <a:pPr marL="285750" indent="-285750" algn="just">
              <a:buFont typeface="Arial" pitchFamily="34" charset="0"/>
              <a:buChar char="•"/>
            </a:pPr>
            <a:r>
              <a:rPr lang="es-ES" sz="1400" dirty="0" smtClean="0"/>
              <a:t>De La Torre (2008</a:t>
            </a:r>
            <a:r>
              <a:rPr lang="es-ES" sz="1400" dirty="0"/>
              <a:t>): de UFC de </a:t>
            </a:r>
            <a:r>
              <a:rPr lang="es-ES" sz="1400" i="1" dirty="0"/>
              <a:t>E. </a:t>
            </a:r>
            <a:r>
              <a:rPr lang="es-ES" sz="1400" i="1" dirty="0" err="1"/>
              <a:t>coli</a:t>
            </a:r>
            <a:r>
              <a:rPr lang="es-ES" sz="1400" i="1" dirty="0"/>
              <a:t> </a:t>
            </a:r>
            <a:r>
              <a:rPr lang="es-ES" sz="1400" dirty="0"/>
              <a:t>y de coliformes </a:t>
            </a:r>
            <a:r>
              <a:rPr lang="es-ES" sz="1400" dirty="0" smtClean="0"/>
              <a:t>totales característico de una muestra de heces.</a:t>
            </a:r>
            <a:endParaRPr lang="es-EC" sz="1400" dirty="0" smtClean="0"/>
          </a:p>
        </p:txBody>
      </p:sp>
      <p:sp>
        <p:nvSpPr>
          <p:cNvPr id="12" name="11 Rectángulo"/>
          <p:cNvSpPr/>
          <p:nvPr/>
        </p:nvSpPr>
        <p:spPr>
          <a:xfrm>
            <a:off x="5220072" y="1988840"/>
            <a:ext cx="3670192" cy="367590"/>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5222288" y="2325035"/>
            <a:ext cx="3670192" cy="367590"/>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220072" y="2692625"/>
            <a:ext cx="3670192" cy="592359"/>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5222288" y="3268689"/>
            <a:ext cx="3670192" cy="592359"/>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5222288" y="3861048"/>
            <a:ext cx="3670192" cy="1872208"/>
          </a:xfrm>
          <a:prstGeom prst="rect">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19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355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12" grpId="0" animBg="1"/>
      <p:bldP spid="12"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7560840" y="-7962"/>
            <a:ext cx="1619672" cy="628650"/>
          </a:xfrm>
          <a:prstGeom prst="rect">
            <a:avLst/>
          </a:prstGeom>
          <a:noFill/>
          <a:ln w="9525">
            <a:noFill/>
            <a:miter lim="800000"/>
            <a:headEnd/>
            <a:tailEnd/>
          </a:ln>
        </p:spPr>
        <p:txBody>
          <a:bodyPr/>
          <a:lstStyle/>
          <a:p>
            <a:pPr>
              <a:spcBef>
                <a:spcPct val="20000"/>
              </a:spcBef>
            </a:pPr>
            <a:r>
              <a:rPr lang="es-ES" sz="2400" b="1" dirty="0" smtClean="0"/>
              <a:t>Diseño </a:t>
            </a:r>
            <a:endParaRPr lang="es-ES" sz="2400" dirty="0">
              <a:solidFill>
                <a:schemeClr val="bg1"/>
              </a:solidFill>
            </a:endParaRPr>
          </a:p>
        </p:txBody>
      </p:sp>
      <p:sp>
        <p:nvSpPr>
          <p:cNvPr id="2" name="1 CuadroTexto"/>
          <p:cNvSpPr txBox="1"/>
          <p:nvPr/>
        </p:nvSpPr>
        <p:spPr>
          <a:xfrm>
            <a:off x="787676" y="683404"/>
            <a:ext cx="2488180" cy="369332"/>
          </a:xfrm>
          <a:prstGeom prst="rect">
            <a:avLst/>
          </a:prstGeom>
          <a:solidFill>
            <a:srgbClr val="FFC000">
              <a:alpha val="71000"/>
            </a:srgbClr>
          </a:solidFill>
          <a:ln>
            <a:solidFill>
              <a:srgbClr val="FFC000"/>
            </a:solidFill>
          </a:ln>
        </p:spPr>
        <p:txBody>
          <a:bodyPr wrap="square" rtlCol="0">
            <a:spAutoFit/>
          </a:bodyPr>
          <a:lstStyle/>
          <a:p>
            <a:r>
              <a:rPr lang="es-ES" dirty="0" smtClean="0"/>
              <a:t>Parámetros de diseño</a:t>
            </a:r>
            <a:endParaRPr lang="es-ES" dirty="0"/>
          </a:p>
        </p:txBody>
      </p:sp>
      <p:cxnSp>
        <p:nvCxnSpPr>
          <p:cNvPr id="6" name="5 Conector recto de flecha"/>
          <p:cNvCxnSpPr/>
          <p:nvPr/>
        </p:nvCxnSpPr>
        <p:spPr>
          <a:xfrm>
            <a:off x="2051720" y="1073765"/>
            <a:ext cx="0" cy="4110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10 Tabla"/>
          <p:cNvGraphicFramePr>
            <a:graphicFrameLocks noGrp="1"/>
          </p:cNvGraphicFramePr>
          <p:nvPr>
            <p:extLst>
              <p:ext uri="{D42A27DB-BD31-4B8C-83A1-F6EECF244321}">
                <p14:modId xmlns:p14="http://schemas.microsoft.com/office/powerpoint/2010/main" val="1010245586"/>
              </p:ext>
            </p:extLst>
          </p:nvPr>
        </p:nvGraphicFramePr>
        <p:xfrm>
          <a:off x="323528" y="1571208"/>
          <a:ext cx="3624064" cy="4450080"/>
        </p:xfrm>
        <a:graphic>
          <a:graphicData uri="http://schemas.openxmlformats.org/drawingml/2006/table">
            <a:tbl>
              <a:tblPr firstRow="1" bandRow="1">
                <a:tableStyleId>{D7AC3CCA-C797-4891-BE02-D94E43425B78}</a:tableStyleId>
              </a:tblPr>
              <a:tblGrid>
                <a:gridCol w="2448272"/>
                <a:gridCol w="1175792"/>
              </a:tblGrid>
              <a:tr h="370840">
                <a:tc>
                  <a:txBody>
                    <a:bodyPr/>
                    <a:lstStyle/>
                    <a:p>
                      <a:r>
                        <a:rPr lang="es-ES" dirty="0" smtClean="0"/>
                        <a:t>Parámetro</a:t>
                      </a:r>
                      <a:endParaRPr lang="es-ES" dirty="0"/>
                    </a:p>
                  </a:txBody>
                  <a:tcPr/>
                </a:tc>
                <a:tc>
                  <a:txBody>
                    <a:bodyPr/>
                    <a:lstStyle/>
                    <a:p>
                      <a:r>
                        <a:rPr lang="es-ES" dirty="0" smtClean="0"/>
                        <a:t>Valor</a:t>
                      </a:r>
                      <a:endParaRPr lang="es-ES" dirty="0"/>
                    </a:p>
                  </a:txBody>
                  <a:tcPr/>
                </a:tc>
              </a:tr>
              <a:tr h="370840">
                <a:tc>
                  <a:txBody>
                    <a:bodyPr/>
                    <a:lstStyle/>
                    <a:p>
                      <a:r>
                        <a:rPr lang="es-ES" dirty="0" smtClean="0"/>
                        <a:t>Régimen</a:t>
                      </a:r>
                      <a:endParaRPr lang="es-ES" dirty="0"/>
                    </a:p>
                  </a:txBody>
                  <a:tcPr/>
                </a:tc>
                <a:tc>
                  <a:txBody>
                    <a:bodyPr/>
                    <a:lstStyle/>
                    <a:p>
                      <a:r>
                        <a:rPr lang="es-ES" dirty="0" smtClean="0"/>
                        <a:t>Continuo</a:t>
                      </a:r>
                      <a:endParaRPr lang="es-ES" dirty="0"/>
                    </a:p>
                  </a:txBody>
                  <a:tcPr/>
                </a:tc>
              </a:tr>
              <a:tr h="370840">
                <a:tc>
                  <a:txBody>
                    <a:bodyPr/>
                    <a:lstStyle/>
                    <a:p>
                      <a:r>
                        <a:rPr lang="es-ES" dirty="0" smtClean="0"/>
                        <a:t>Agitación mecánica</a:t>
                      </a:r>
                      <a:endParaRPr lang="es-ES" dirty="0"/>
                    </a:p>
                  </a:txBody>
                  <a:tcPr/>
                </a:tc>
                <a:tc>
                  <a:txBody>
                    <a:bodyPr/>
                    <a:lstStyle/>
                    <a:p>
                      <a:r>
                        <a:rPr lang="es-ES" dirty="0" smtClean="0"/>
                        <a:t>No</a:t>
                      </a:r>
                      <a:endParaRPr lang="es-ES" dirty="0"/>
                    </a:p>
                  </a:txBody>
                  <a:tcPr/>
                </a:tc>
              </a:tr>
              <a:tr h="370840">
                <a:tc>
                  <a:txBody>
                    <a:bodyPr/>
                    <a:lstStyle/>
                    <a:p>
                      <a:r>
                        <a:rPr lang="es-ES" dirty="0" smtClean="0"/>
                        <a:t>Volumen del digestor</a:t>
                      </a:r>
                      <a:endParaRPr lang="es-ES" dirty="0"/>
                    </a:p>
                  </a:txBody>
                  <a:tcPr/>
                </a:tc>
                <a:tc>
                  <a:txBody>
                    <a:bodyPr/>
                    <a:lstStyle/>
                    <a:p>
                      <a:r>
                        <a:rPr lang="es-ES" dirty="0" smtClean="0"/>
                        <a:t>1000 L</a:t>
                      </a:r>
                      <a:endParaRPr lang="es-ES" dirty="0"/>
                    </a:p>
                  </a:txBody>
                  <a:tcPr/>
                </a:tc>
              </a:tr>
              <a:tr h="370840">
                <a:tc>
                  <a:txBody>
                    <a:bodyPr/>
                    <a:lstStyle/>
                    <a:p>
                      <a:r>
                        <a:rPr lang="es-ES" dirty="0" smtClean="0"/>
                        <a:t>Volumen funcional</a:t>
                      </a:r>
                      <a:endParaRPr lang="es-ES" dirty="0"/>
                    </a:p>
                  </a:txBody>
                  <a:tcPr/>
                </a:tc>
                <a:tc>
                  <a:txBody>
                    <a:bodyPr/>
                    <a:lstStyle/>
                    <a:p>
                      <a:r>
                        <a:rPr lang="es-ES" dirty="0" smtClean="0"/>
                        <a:t>75%</a:t>
                      </a:r>
                      <a:endParaRPr lang="es-ES" dirty="0"/>
                    </a:p>
                  </a:txBody>
                  <a:tcPr/>
                </a:tc>
              </a:tr>
              <a:tr h="370840">
                <a:tc>
                  <a:txBody>
                    <a:bodyPr/>
                    <a:lstStyle/>
                    <a:p>
                      <a:r>
                        <a:rPr lang="es-ES" dirty="0" smtClean="0"/>
                        <a:t>Volumen</a:t>
                      </a:r>
                      <a:r>
                        <a:rPr lang="es-ES" baseline="0" dirty="0" smtClean="0"/>
                        <a:t> del inóculo</a:t>
                      </a:r>
                      <a:endParaRPr lang="es-ES" dirty="0"/>
                    </a:p>
                  </a:txBody>
                  <a:tcPr/>
                </a:tc>
                <a:tc>
                  <a:txBody>
                    <a:bodyPr/>
                    <a:lstStyle/>
                    <a:p>
                      <a:r>
                        <a:rPr lang="es-ES" dirty="0" smtClean="0"/>
                        <a:t>15%</a:t>
                      </a:r>
                      <a:endParaRPr lang="es-ES" dirty="0"/>
                    </a:p>
                  </a:txBody>
                  <a:tcPr/>
                </a:tc>
              </a:tr>
              <a:tr h="370840">
                <a:tc>
                  <a:txBody>
                    <a:bodyPr/>
                    <a:lstStyle/>
                    <a:p>
                      <a:r>
                        <a:rPr lang="es-ES" dirty="0" smtClean="0"/>
                        <a:t>Tiempo</a:t>
                      </a:r>
                      <a:r>
                        <a:rPr lang="es-ES" baseline="0" dirty="0" smtClean="0"/>
                        <a:t> de retención</a:t>
                      </a:r>
                      <a:endParaRPr lang="es-ES" dirty="0"/>
                    </a:p>
                  </a:txBody>
                  <a:tcPr/>
                </a:tc>
                <a:tc>
                  <a:txBody>
                    <a:bodyPr/>
                    <a:lstStyle/>
                    <a:p>
                      <a:r>
                        <a:rPr lang="es-ES" dirty="0" smtClean="0"/>
                        <a:t>&gt;</a:t>
                      </a:r>
                      <a:r>
                        <a:rPr lang="es-ES" baseline="0" dirty="0" smtClean="0"/>
                        <a:t> 60 días</a:t>
                      </a:r>
                      <a:endParaRPr lang="es-ES" dirty="0"/>
                    </a:p>
                  </a:txBody>
                  <a:tcPr/>
                </a:tc>
              </a:tr>
              <a:tr h="370840">
                <a:tc>
                  <a:txBody>
                    <a:bodyPr/>
                    <a:lstStyle/>
                    <a:p>
                      <a:r>
                        <a:rPr lang="es-ES" dirty="0" err="1" smtClean="0"/>
                        <a:t>Temp</a:t>
                      </a:r>
                      <a:r>
                        <a:rPr lang="es-ES" dirty="0" smtClean="0"/>
                        <a:t>. Ambiente</a:t>
                      </a:r>
                      <a:endParaRPr lang="es-ES" dirty="0"/>
                    </a:p>
                  </a:txBody>
                  <a:tcPr/>
                </a:tc>
                <a:tc>
                  <a:txBody>
                    <a:bodyPr/>
                    <a:lstStyle/>
                    <a:p>
                      <a:r>
                        <a:rPr lang="es-ES" dirty="0" smtClean="0"/>
                        <a:t>12-18ºC</a:t>
                      </a:r>
                      <a:endParaRPr lang="es-ES" dirty="0"/>
                    </a:p>
                  </a:txBody>
                  <a:tcPr/>
                </a:tc>
              </a:tr>
              <a:tr h="370840">
                <a:tc>
                  <a:txBody>
                    <a:bodyPr/>
                    <a:lstStyle/>
                    <a:p>
                      <a:r>
                        <a:rPr lang="es-ES" dirty="0" smtClean="0"/>
                        <a:t>% de sólidos</a:t>
                      </a:r>
                      <a:endParaRPr lang="es-ES" dirty="0"/>
                    </a:p>
                  </a:txBody>
                  <a:tcPr/>
                </a:tc>
                <a:tc>
                  <a:txBody>
                    <a:bodyPr/>
                    <a:lstStyle/>
                    <a:p>
                      <a:r>
                        <a:rPr lang="es-ES" dirty="0" smtClean="0"/>
                        <a:t>5%</a:t>
                      </a:r>
                      <a:endParaRPr lang="es-ES" dirty="0"/>
                    </a:p>
                  </a:txBody>
                  <a:tcPr/>
                </a:tc>
              </a:tr>
              <a:tr h="370840">
                <a:tc>
                  <a:txBody>
                    <a:bodyPr/>
                    <a:lstStyle/>
                    <a:p>
                      <a:r>
                        <a:rPr lang="es-ES" dirty="0" smtClean="0"/>
                        <a:t>Aislante</a:t>
                      </a:r>
                      <a:r>
                        <a:rPr lang="es-ES" baseline="0" dirty="0" smtClean="0"/>
                        <a:t> térmico</a:t>
                      </a:r>
                      <a:endParaRPr lang="es-ES" dirty="0"/>
                    </a:p>
                  </a:txBody>
                  <a:tcPr/>
                </a:tc>
                <a:tc>
                  <a:txBody>
                    <a:bodyPr/>
                    <a:lstStyle/>
                    <a:p>
                      <a:r>
                        <a:rPr lang="es-ES" dirty="0" smtClean="0"/>
                        <a:t>Si*</a:t>
                      </a:r>
                      <a:endParaRPr lang="es-ES" dirty="0"/>
                    </a:p>
                  </a:txBody>
                  <a:tcPr/>
                </a:tc>
              </a:tr>
              <a:tr h="370840">
                <a:tc>
                  <a:txBody>
                    <a:bodyPr/>
                    <a:lstStyle/>
                    <a:p>
                      <a:r>
                        <a:rPr lang="es-ES" dirty="0" smtClean="0"/>
                        <a:t>Tanque colector</a:t>
                      </a:r>
                      <a:endParaRPr lang="es-ES" dirty="0"/>
                    </a:p>
                  </a:txBody>
                  <a:tcPr/>
                </a:tc>
                <a:tc>
                  <a:txBody>
                    <a:bodyPr/>
                    <a:lstStyle/>
                    <a:p>
                      <a:r>
                        <a:rPr lang="es-ES" dirty="0" smtClean="0"/>
                        <a:t>Si*</a:t>
                      </a:r>
                      <a:endParaRPr lang="es-ES" dirty="0"/>
                    </a:p>
                  </a:txBody>
                  <a:tcPr/>
                </a:tc>
              </a:tr>
              <a:tr h="370840">
                <a:tc>
                  <a:txBody>
                    <a:bodyPr/>
                    <a:lstStyle/>
                    <a:p>
                      <a:r>
                        <a:rPr lang="es-ES" dirty="0" smtClean="0"/>
                        <a:t>Tanque gasómetro</a:t>
                      </a:r>
                      <a:endParaRPr lang="es-ES" dirty="0"/>
                    </a:p>
                  </a:txBody>
                  <a:tcPr/>
                </a:tc>
                <a:tc>
                  <a:txBody>
                    <a:bodyPr/>
                    <a:lstStyle/>
                    <a:p>
                      <a:r>
                        <a:rPr lang="es-ES" dirty="0" smtClean="0"/>
                        <a:t>Si*</a:t>
                      </a:r>
                      <a:endParaRPr lang="es-ES" dirty="0"/>
                    </a:p>
                  </a:txBody>
                  <a:tcPr/>
                </a:tc>
              </a:tr>
            </a:tbl>
          </a:graphicData>
        </a:graphic>
      </p:graphicFrame>
      <p:sp>
        <p:nvSpPr>
          <p:cNvPr id="12" name="11 Rectángulo"/>
          <p:cNvSpPr/>
          <p:nvPr/>
        </p:nvSpPr>
        <p:spPr>
          <a:xfrm>
            <a:off x="9684568" y="620688"/>
            <a:ext cx="4572000" cy="369332"/>
          </a:xfrm>
          <a:prstGeom prst="rect">
            <a:avLst/>
          </a:prstGeom>
        </p:spPr>
        <p:txBody>
          <a:bodyPr>
            <a:spAutoFit/>
          </a:bodyPr>
          <a:lstStyle/>
          <a:p>
            <a:r>
              <a:rPr lang="es-EC" dirty="0" smtClean="0"/>
              <a:t> </a:t>
            </a:r>
            <a:endParaRPr lang="es-ES" dirty="0"/>
          </a:p>
        </p:txBody>
      </p:sp>
      <p:sp>
        <p:nvSpPr>
          <p:cNvPr id="13" name="12 Rectángulo"/>
          <p:cNvSpPr/>
          <p:nvPr/>
        </p:nvSpPr>
        <p:spPr>
          <a:xfrm>
            <a:off x="4586363" y="764704"/>
            <a:ext cx="4306117" cy="369332"/>
          </a:xfrm>
          <a:prstGeom prst="rect">
            <a:avLst/>
          </a:prstGeom>
        </p:spPr>
        <p:txBody>
          <a:bodyPr wrap="square">
            <a:spAutoFit/>
          </a:bodyPr>
          <a:lstStyle/>
          <a:p>
            <a:r>
              <a:rPr lang="es-EC" dirty="0" smtClean="0"/>
              <a:t>Estiércol </a:t>
            </a:r>
            <a:r>
              <a:rPr lang="es-EC" dirty="0"/>
              <a:t>bovino </a:t>
            </a:r>
            <a:r>
              <a:rPr lang="es-EC" dirty="0" smtClean="0"/>
              <a:t>generado diariamente.</a:t>
            </a:r>
            <a:endParaRPr lang="es-ES" dirty="0"/>
          </a:p>
        </p:txBody>
      </p:sp>
      <p:sp>
        <p:nvSpPr>
          <p:cNvPr id="14" name="13 Rectángulo"/>
          <p:cNvSpPr/>
          <p:nvPr/>
        </p:nvSpPr>
        <p:spPr>
          <a:xfrm>
            <a:off x="4619078" y="1342509"/>
            <a:ext cx="3985370" cy="646331"/>
          </a:xfrm>
          <a:prstGeom prst="rect">
            <a:avLst/>
          </a:prstGeom>
        </p:spPr>
        <p:txBody>
          <a:bodyPr wrap="square">
            <a:spAutoFit/>
          </a:bodyPr>
          <a:lstStyle/>
          <a:p>
            <a:pPr algn="just"/>
            <a:r>
              <a:rPr lang="es-EC" dirty="0" smtClean="0"/>
              <a:t>Por </a:t>
            </a:r>
            <a:r>
              <a:rPr lang="es-EC" dirty="0"/>
              <a:t>razones de tamaño del </a:t>
            </a:r>
            <a:r>
              <a:rPr lang="es-EC" dirty="0" smtClean="0"/>
              <a:t>tanque </a:t>
            </a:r>
            <a:r>
              <a:rPr lang="es-EC" dirty="0"/>
              <a:t>y </a:t>
            </a:r>
            <a:r>
              <a:rPr lang="es-EC" dirty="0" smtClean="0"/>
              <a:t>factores económicos.</a:t>
            </a:r>
            <a:endParaRPr lang="es-ES" dirty="0"/>
          </a:p>
        </p:txBody>
      </p:sp>
      <p:sp>
        <p:nvSpPr>
          <p:cNvPr id="15" name="14 Rectángulo"/>
          <p:cNvSpPr/>
          <p:nvPr/>
        </p:nvSpPr>
        <p:spPr>
          <a:xfrm>
            <a:off x="4644008" y="2132856"/>
            <a:ext cx="4104456" cy="646331"/>
          </a:xfrm>
          <a:prstGeom prst="rect">
            <a:avLst/>
          </a:prstGeom>
        </p:spPr>
        <p:txBody>
          <a:bodyPr wrap="square">
            <a:spAutoFit/>
          </a:bodyPr>
          <a:lstStyle/>
          <a:p>
            <a:pPr algn="just"/>
            <a:r>
              <a:rPr lang="es-EC" dirty="0" err="1" smtClean="0"/>
              <a:t>Metcalf</a:t>
            </a:r>
            <a:r>
              <a:rPr lang="es-EC" dirty="0" smtClean="0"/>
              <a:t> </a:t>
            </a:r>
            <a:r>
              <a:rPr lang="es-EC" dirty="0"/>
              <a:t>&amp; Eddy, </a:t>
            </a:r>
            <a:r>
              <a:rPr lang="es-EC" dirty="0" smtClean="0"/>
              <a:t>(1991): Volumen </a:t>
            </a:r>
            <a:r>
              <a:rPr lang="es-EC" dirty="0"/>
              <a:t>tope al que se llenaría el </a:t>
            </a:r>
            <a:r>
              <a:rPr lang="es-EC" dirty="0" smtClean="0"/>
              <a:t>digestor.</a:t>
            </a:r>
            <a:endParaRPr lang="es-ES" dirty="0"/>
          </a:p>
        </p:txBody>
      </p:sp>
      <p:cxnSp>
        <p:nvCxnSpPr>
          <p:cNvPr id="17" name="16 Conector recto"/>
          <p:cNvCxnSpPr/>
          <p:nvPr/>
        </p:nvCxnSpPr>
        <p:spPr>
          <a:xfrm>
            <a:off x="3923928" y="2132856"/>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V="1">
            <a:off x="4283968" y="908720"/>
            <a:ext cx="0" cy="12241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3923928" y="2492896"/>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V="1">
            <a:off x="4283968" y="1501254"/>
            <a:ext cx="1429" cy="9916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3923928" y="3284984"/>
            <a:ext cx="4320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4370339" y="2348880"/>
            <a:ext cx="320747"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33 Rectángulo"/>
          <p:cNvSpPr/>
          <p:nvPr/>
        </p:nvSpPr>
        <p:spPr>
          <a:xfrm>
            <a:off x="4716016" y="2924944"/>
            <a:ext cx="4008226" cy="923330"/>
          </a:xfrm>
          <a:prstGeom prst="rect">
            <a:avLst/>
          </a:prstGeom>
        </p:spPr>
        <p:txBody>
          <a:bodyPr wrap="square">
            <a:spAutoFit/>
          </a:bodyPr>
          <a:lstStyle/>
          <a:p>
            <a:pPr algn="just"/>
            <a:r>
              <a:rPr lang="es-EC" dirty="0" smtClean="0"/>
              <a:t>López </a:t>
            </a:r>
            <a:r>
              <a:rPr lang="es-EC" dirty="0"/>
              <a:t>G (1992</a:t>
            </a:r>
            <a:r>
              <a:rPr lang="es-EC" dirty="0" smtClean="0"/>
              <a:t>): </a:t>
            </a:r>
            <a:r>
              <a:rPr lang="es-EC" dirty="0"/>
              <a:t>15% de </a:t>
            </a:r>
            <a:r>
              <a:rPr lang="es-EC" dirty="0" smtClean="0"/>
              <a:t>inóculo proporciona un </a:t>
            </a:r>
            <a:r>
              <a:rPr lang="es-EC" dirty="0"/>
              <a:t>buen inicio de la digestión </a:t>
            </a:r>
            <a:r>
              <a:rPr lang="es-EC" dirty="0" smtClean="0"/>
              <a:t>anaerobia.</a:t>
            </a:r>
            <a:endParaRPr lang="es-ES" dirty="0"/>
          </a:p>
        </p:txBody>
      </p:sp>
      <p:cxnSp>
        <p:nvCxnSpPr>
          <p:cNvPr id="39" name="38 Conector recto de flecha"/>
          <p:cNvCxnSpPr/>
          <p:nvPr/>
        </p:nvCxnSpPr>
        <p:spPr>
          <a:xfrm>
            <a:off x="4283968" y="1484784"/>
            <a:ext cx="33511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3923928" y="3645024"/>
            <a:ext cx="4464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a:off x="4355976" y="3140968"/>
            <a:ext cx="35285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V="1">
            <a:off x="4355976" y="2348881"/>
            <a:ext cx="0" cy="936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flipH="1" flipV="1">
            <a:off x="4355977" y="3140968"/>
            <a:ext cx="11307" cy="516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76 Rectángulo"/>
          <p:cNvSpPr/>
          <p:nvPr/>
        </p:nvSpPr>
        <p:spPr>
          <a:xfrm>
            <a:off x="4788024" y="3933056"/>
            <a:ext cx="3936218" cy="646331"/>
          </a:xfrm>
          <a:prstGeom prst="rect">
            <a:avLst/>
          </a:prstGeom>
        </p:spPr>
        <p:txBody>
          <a:bodyPr wrap="square">
            <a:spAutoFit/>
          </a:bodyPr>
          <a:lstStyle/>
          <a:p>
            <a:pPr algn="just"/>
            <a:r>
              <a:rPr lang="es-EC" dirty="0"/>
              <a:t>Martí J. (2008</a:t>
            </a:r>
            <a:r>
              <a:rPr lang="es-EC" dirty="0" smtClean="0"/>
              <a:t>): </a:t>
            </a:r>
            <a:r>
              <a:rPr lang="es-EC" dirty="0"/>
              <a:t>periodo referencial para climas </a:t>
            </a:r>
            <a:r>
              <a:rPr lang="es-EC" dirty="0" smtClean="0"/>
              <a:t>fríos.</a:t>
            </a:r>
            <a:endParaRPr lang="es-ES" dirty="0"/>
          </a:p>
        </p:txBody>
      </p:sp>
      <p:sp>
        <p:nvSpPr>
          <p:cNvPr id="78" name="77 Rectángulo"/>
          <p:cNvSpPr/>
          <p:nvPr/>
        </p:nvSpPr>
        <p:spPr>
          <a:xfrm>
            <a:off x="4788024" y="5661248"/>
            <a:ext cx="3864210" cy="369332"/>
          </a:xfrm>
          <a:prstGeom prst="rect">
            <a:avLst/>
          </a:prstGeom>
        </p:spPr>
        <p:txBody>
          <a:bodyPr wrap="square">
            <a:spAutoFit/>
          </a:bodyPr>
          <a:lstStyle/>
          <a:p>
            <a:r>
              <a:rPr lang="es-ES" dirty="0" smtClean="0"/>
              <a:t>* Necesidades específicas.</a:t>
            </a:r>
            <a:endParaRPr lang="es-ES" dirty="0"/>
          </a:p>
        </p:txBody>
      </p:sp>
      <p:sp>
        <p:nvSpPr>
          <p:cNvPr id="81" name="80 Rectángulo"/>
          <p:cNvSpPr/>
          <p:nvPr/>
        </p:nvSpPr>
        <p:spPr>
          <a:xfrm>
            <a:off x="4788024" y="4653136"/>
            <a:ext cx="4104456" cy="923330"/>
          </a:xfrm>
          <a:prstGeom prst="rect">
            <a:avLst/>
          </a:prstGeom>
        </p:spPr>
        <p:txBody>
          <a:bodyPr wrap="square">
            <a:spAutoFit/>
          </a:bodyPr>
          <a:lstStyle/>
          <a:p>
            <a:pPr algn="just"/>
            <a:r>
              <a:rPr lang="es-EC" dirty="0" err="1"/>
              <a:t>Jarauta</a:t>
            </a:r>
            <a:r>
              <a:rPr lang="es-EC" dirty="0"/>
              <a:t> (2005</a:t>
            </a:r>
            <a:r>
              <a:rPr lang="es-EC" dirty="0" smtClean="0"/>
              <a:t>): % de sólidos 10-40%. </a:t>
            </a:r>
            <a:r>
              <a:rPr lang="es-EC" dirty="0"/>
              <a:t>López G. (1992</a:t>
            </a:r>
            <a:r>
              <a:rPr lang="es-EC" dirty="0" smtClean="0"/>
              <a:t>):  MO alta </a:t>
            </a:r>
            <a:r>
              <a:rPr lang="es-EC" dirty="0"/>
              <a:t>puede llegar a ser de hasta 5</a:t>
            </a:r>
            <a:r>
              <a:rPr lang="es-EC" dirty="0" smtClean="0"/>
              <a:t>%.</a:t>
            </a:r>
            <a:endParaRPr lang="es-ES" dirty="0"/>
          </a:p>
        </p:txBody>
      </p:sp>
      <p:cxnSp>
        <p:nvCxnSpPr>
          <p:cNvPr id="83" name="82 Conector recto"/>
          <p:cNvCxnSpPr/>
          <p:nvPr/>
        </p:nvCxnSpPr>
        <p:spPr>
          <a:xfrm>
            <a:off x="3923928" y="4725144"/>
            <a:ext cx="4464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a:off x="4370339" y="4725144"/>
            <a:ext cx="0" cy="288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89 Conector recto de flecha"/>
          <p:cNvCxnSpPr/>
          <p:nvPr/>
        </p:nvCxnSpPr>
        <p:spPr>
          <a:xfrm>
            <a:off x="4370339" y="5013176"/>
            <a:ext cx="34567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p:nvPr/>
        </p:nvCxnSpPr>
        <p:spPr>
          <a:xfrm>
            <a:off x="4283968" y="908720"/>
            <a:ext cx="33511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103 Conector recto"/>
          <p:cNvCxnSpPr/>
          <p:nvPr/>
        </p:nvCxnSpPr>
        <p:spPr>
          <a:xfrm>
            <a:off x="3923928" y="3933056"/>
            <a:ext cx="4433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107 Conector recto"/>
          <p:cNvCxnSpPr/>
          <p:nvPr/>
        </p:nvCxnSpPr>
        <p:spPr>
          <a:xfrm flipH="1">
            <a:off x="4367284" y="3933056"/>
            <a:ext cx="3055" cy="216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109 Conector recto de flecha"/>
          <p:cNvCxnSpPr/>
          <p:nvPr/>
        </p:nvCxnSpPr>
        <p:spPr>
          <a:xfrm>
            <a:off x="4370339" y="4149080"/>
            <a:ext cx="33849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7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04"/>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08"/>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90"/>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8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8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77" grpId="0"/>
      <p:bldP spid="78" grpId="0"/>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4 CuadroTexto"/>
          <p:cNvSpPr txBox="1"/>
          <p:nvPr/>
        </p:nvSpPr>
        <p:spPr>
          <a:xfrm>
            <a:off x="3291181" y="1054477"/>
            <a:ext cx="1944216" cy="646331"/>
          </a:xfrm>
          <a:prstGeom prst="rect">
            <a:avLst/>
          </a:prstGeom>
          <a:solidFill>
            <a:srgbClr val="FFC000">
              <a:alpha val="71000"/>
            </a:srgbClr>
          </a:solidFill>
          <a:ln>
            <a:solidFill>
              <a:srgbClr val="FFC000"/>
            </a:solidFill>
          </a:ln>
        </p:spPr>
        <p:txBody>
          <a:bodyPr wrap="square" rtlCol="0" anchor="ctr">
            <a:spAutoFit/>
          </a:bodyPr>
          <a:lstStyle/>
          <a:p>
            <a:pPr algn="ctr">
              <a:lnSpc>
                <a:spcPct val="200000"/>
              </a:lnSpc>
            </a:pPr>
            <a:r>
              <a:rPr lang="es-ES" dirty="0" smtClean="0"/>
              <a:t>Tanque Digestor</a:t>
            </a:r>
            <a:endParaRPr lang="es-ES" dirty="0"/>
          </a:p>
        </p:txBody>
      </p:sp>
      <p:sp>
        <p:nvSpPr>
          <p:cNvPr id="6" name="2 Marcador de texto"/>
          <p:cNvSpPr txBox="1">
            <a:spLocks/>
          </p:cNvSpPr>
          <p:nvPr/>
        </p:nvSpPr>
        <p:spPr bwMode="auto">
          <a:xfrm>
            <a:off x="7668343" y="-7962"/>
            <a:ext cx="1656185" cy="628650"/>
          </a:xfrm>
          <a:prstGeom prst="rect">
            <a:avLst/>
          </a:prstGeom>
          <a:noFill/>
          <a:ln w="9525">
            <a:noFill/>
            <a:miter lim="800000"/>
            <a:headEnd/>
            <a:tailEnd/>
          </a:ln>
        </p:spPr>
        <p:txBody>
          <a:bodyPr/>
          <a:lstStyle/>
          <a:p>
            <a:pPr>
              <a:spcBef>
                <a:spcPct val="20000"/>
              </a:spcBef>
            </a:pPr>
            <a:r>
              <a:rPr lang="es-ES" sz="2400" b="1" dirty="0" smtClean="0"/>
              <a:t>Diseño </a:t>
            </a:r>
            <a:endParaRPr lang="es-ES" sz="2400" dirty="0">
              <a:solidFill>
                <a:schemeClr val="bg1"/>
              </a:solidFill>
            </a:endParaRPr>
          </a:p>
        </p:txBody>
      </p:sp>
      <p:sp>
        <p:nvSpPr>
          <p:cNvPr id="10" name="9 CuadroTexto"/>
          <p:cNvSpPr txBox="1"/>
          <p:nvPr/>
        </p:nvSpPr>
        <p:spPr>
          <a:xfrm>
            <a:off x="5292080" y="1124744"/>
            <a:ext cx="1584176" cy="550247"/>
          </a:xfrm>
          <a:prstGeom prst="rightArrow">
            <a:avLst>
              <a:gd name="adj1" fmla="val 50000"/>
              <a:gd name="adj2" fmla="val 55157"/>
            </a:avLst>
          </a:prstGeom>
          <a:noFill/>
          <a:ln w="25400">
            <a:solidFill>
              <a:srgbClr val="002060"/>
            </a:solidFill>
          </a:ln>
        </p:spPr>
        <p:txBody>
          <a:bodyPr wrap="square" rtlCol="0">
            <a:spAutoFit/>
          </a:bodyPr>
          <a:lstStyle/>
          <a:p>
            <a:r>
              <a:rPr lang="es-ES" sz="1200" dirty="0" smtClean="0"/>
              <a:t>Volumen funcional</a:t>
            </a:r>
            <a:endParaRPr lang="es-ES" sz="1200" dirty="0"/>
          </a:p>
        </p:txBody>
      </p:sp>
      <mc:AlternateContent xmlns:mc="http://schemas.openxmlformats.org/markup-compatibility/2006" xmlns:a14="http://schemas.microsoft.com/office/drawing/2010/main">
        <mc:Choice Requires="a14">
          <p:sp>
            <p:nvSpPr>
              <p:cNvPr id="11" name="10 Rectángulo"/>
              <p:cNvSpPr/>
              <p:nvPr/>
            </p:nvSpPr>
            <p:spPr>
              <a:xfrm>
                <a:off x="6804248" y="1279793"/>
                <a:ext cx="168937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a:rPr>
                        <m:t>𝑉𝑓</m:t>
                      </m:r>
                      <m:r>
                        <a:rPr lang="es-EC" sz="1200" i="1" smtClean="0">
                          <a:latin typeface="Cambria Math"/>
                        </a:rPr>
                        <m:t>=1000</m:t>
                      </m:r>
                      <m:r>
                        <a:rPr lang="es-EC" sz="1200" i="1" smtClean="0">
                          <a:latin typeface="Cambria Math"/>
                        </a:rPr>
                        <m:t>𝐿</m:t>
                      </m:r>
                      <m:r>
                        <a:rPr lang="es-EC" sz="1200" i="1" smtClean="0">
                          <a:latin typeface="Cambria Math"/>
                        </a:rPr>
                        <m:t> ×0.75=</m:t>
                      </m:r>
                    </m:oMath>
                  </m:oMathPara>
                </a14:m>
                <a:endParaRPr lang="es-ES" sz="1200" dirty="0"/>
              </a:p>
            </p:txBody>
          </p:sp>
        </mc:Choice>
        <mc:Fallback xmlns="">
          <p:sp>
            <p:nvSpPr>
              <p:cNvPr id="11" name="10 Rectángulo"/>
              <p:cNvSpPr>
                <a:spLocks noRot="1" noChangeAspect="1" noMove="1" noResize="1" noEditPoints="1" noAdjustHandles="1" noChangeArrowheads="1" noChangeShapeType="1" noTextEdit="1"/>
              </p:cNvSpPr>
              <p:nvPr/>
            </p:nvSpPr>
            <p:spPr>
              <a:xfrm>
                <a:off x="6804248" y="1279793"/>
                <a:ext cx="1689373" cy="276999"/>
              </a:xfrm>
              <a:prstGeom prst="rect">
                <a:avLst/>
              </a:prstGeom>
              <a:blipFill rotWithShape="1">
                <a:blip r:embed="rId2" cstate="print"/>
                <a:stretch>
                  <a:fillRect b="-6667"/>
                </a:stretch>
              </a:blipFill>
            </p:spPr>
            <p:txBody>
              <a:bodyPr/>
              <a:lstStyle/>
              <a:p>
                <a:r>
                  <a:rPr lang="es-ES">
                    <a:noFill/>
                  </a:rPr>
                  <a:t> </a:t>
                </a:r>
              </a:p>
            </p:txBody>
          </p:sp>
        </mc:Fallback>
      </mc:AlternateContent>
      <p:cxnSp>
        <p:nvCxnSpPr>
          <p:cNvPr id="13" name="12 Conector recto"/>
          <p:cNvCxnSpPr>
            <a:stCxn id="5" idx="2"/>
          </p:cNvCxnSpPr>
          <p:nvPr/>
        </p:nvCxnSpPr>
        <p:spPr>
          <a:xfrm>
            <a:off x="4263289" y="1700808"/>
            <a:ext cx="0" cy="356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H="1">
            <a:off x="1907704" y="2060848"/>
            <a:ext cx="23555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263289" y="2060848"/>
            <a:ext cx="28289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1907704" y="2060848"/>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7092280" y="2060848"/>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1259632" y="2420888"/>
            <a:ext cx="1296145" cy="307777"/>
          </a:xfrm>
          <a:prstGeom prst="rect">
            <a:avLst/>
          </a:prstGeom>
          <a:noFill/>
          <a:ln>
            <a:solidFill>
              <a:srgbClr val="FF0000"/>
            </a:solidFill>
          </a:ln>
        </p:spPr>
        <p:txBody>
          <a:bodyPr wrap="square" rtlCol="0">
            <a:spAutoFit/>
          </a:bodyPr>
          <a:lstStyle/>
          <a:p>
            <a:pPr algn="ctr"/>
            <a:r>
              <a:rPr lang="es-ES" sz="1400" dirty="0" smtClean="0"/>
              <a:t>Carga inicial</a:t>
            </a:r>
            <a:endParaRPr lang="es-ES" sz="1400" dirty="0"/>
          </a:p>
        </p:txBody>
      </p:sp>
      <p:cxnSp>
        <p:nvCxnSpPr>
          <p:cNvPr id="26" name="25 Conector recto"/>
          <p:cNvCxnSpPr/>
          <p:nvPr/>
        </p:nvCxnSpPr>
        <p:spPr>
          <a:xfrm>
            <a:off x="1943709" y="3140968"/>
            <a:ext cx="7740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H="1">
            <a:off x="611560" y="3140968"/>
            <a:ext cx="13321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a:off x="611560" y="3140968"/>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251520" y="3429000"/>
            <a:ext cx="816865" cy="307777"/>
          </a:xfrm>
          <a:prstGeom prst="rect">
            <a:avLst/>
          </a:prstGeom>
          <a:noFill/>
          <a:ln>
            <a:solidFill>
              <a:schemeClr val="tx1"/>
            </a:solidFill>
          </a:ln>
        </p:spPr>
        <p:txBody>
          <a:bodyPr wrap="square" rtlCol="0">
            <a:spAutoFit/>
          </a:bodyPr>
          <a:lstStyle/>
          <a:p>
            <a:pPr algn="ctr"/>
            <a:r>
              <a:rPr lang="es-ES" sz="1400" dirty="0" smtClean="0"/>
              <a:t>Inóculo</a:t>
            </a:r>
            <a:endParaRPr lang="es-ES" sz="1400" dirty="0"/>
          </a:p>
        </p:txBody>
      </p:sp>
      <mc:AlternateContent xmlns:mc="http://schemas.openxmlformats.org/markup-compatibility/2006" xmlns:a14="http://schemas.microsoft.com/office/drawing/2010/main">
        <mc:Choice Requires="a14">
          <p:sp>
            <p:nvSpPr>
              <p:cNvPr id="35" name="34 Rectángulo"/>
              <p:cNvSpPr/>
              <p:nvPr/>
            </p:nvSpPr>
            <p:spPr>
              <a:xfrm>
                <a:off x="273973" y="3913311"/>
                <a:ext cx="95430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b="0" i="1">
                          <a:latin typeface="Cambria Math"/>
                        </a:rPr>
                        <m:t>≈</m:t>
                      </m:r>
                      <m:r>
                        <a:rPr lang="es-EC" sz="1600" b="0" i="1">
                          <a:latin typeface="Cambria Math"/>
                        </a:rPr>
                        <m:t>113 </m:t>
                      </m:r>
                      <m:r>
                        <a:rPr lang="es-EC" sz="1600" b="0" i="1">
                          <a:latin typeface="Cambria Math"/>
                        </a:rPr>
                        <m:t>𝐿</m:t>
                      </m:r>
                    </m:oMath>
                  </m:oMathPara>
                </a14:m>
                <a:endParaRPr lang="es-ES" sz="1400" dirty="0"/>
              </a:p>
            </p:txBody>
          </p:sp>
        </mc:Choice>
        <mc:Fallback xmlns="">
          <p:sp>
            <p:nvSpPr>
              <p:cNvPr id="35" name="34 Rectángulo"/>
              <p:cNvSpPr>
                <a:spLocks noRot="1" noChangeAspect="1" noMove="1" noResize="1" noEditPoints="1" noAdjustHandles="1" noChangeArrowheads="1" noChangeShapeType="1" noTextEdit="1"/>
              </p:cNvSpPr>
              <p:nvPr/>
            </p:nvSpPr>
            <p:spPr>
              <a:xfrm>
                <a:off x="273973" y="3913311"/>
                <a:ext cx="954300" cy="338554"/>
              </a:xfrm>
              <a:prstGeom prst="rect">
                <a:avLst/>
              </a:prstGeom>
              <a:blipFill rotWithShape="1">
                <a:blip r:embed="rId3" cstate="print"/>
                <a:stretch>
                  <a:fillRect/>
                </a:stretch>
              </a:blipFill>
            </p:spPr>
            <p:txBody>
              <a:bodyPr/>
              <a:lstStyle/>
              <a:p>
                <a:r>
                  <a:rPr lang="es-ES">
                    <a:noFill/>
                  </a:rPr>
                  <a:t> </a:t>
                </a:r>
              </a:p>
            </p:txBody>
          </p:sp>
        </mc:Fallback>
      </mc:AlternateContent>
      <p:cxnSp>
        <p:nvCxnSpPr>
          <p:cNvPr id="44" name="43 Conector recto"/>
          <p:cNvCxnSpPr>
            <a:stCxn id="22" idx="2"/>
          </p:cNvCxnSpPr>
          <p:nvPr/>
        </p:nvCxnSpPr>
        <p:spPr>
          <a:xfrm flipH="1">
            <a:off x="1907704" y="2728665"/>
            <a:ext cx="1" cy="412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a:off x="2699792" y="3140968"/>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2051720" y="3429000"/>
            <a:ext cx="1350149" cy="307777"/>
          </a:xfrm>
          <a:prstGeom prst="rect">
            <a:avLst/>
          </a:prstGeom>
          <a:noFill/>
          <a:ln>
            <a:solidFill>
              <a:schemeClr val="tx1"/>
            </a:solidFill>
          </a:ln>
        </p:spPr>
        <p:txBody>
          <a:bodyPr wrap="square" rtlCol="0">
            <a:spAutoFit/>
          </a:bodyPr>
          <a:lstStyle/>
          <a:p>
            <a:pPr algn="ctr"/>
            <a:r>
              <a:rPr lang="es-ES" sz="1400" dirty="0" smtClean="0"/>
              <a:t>Sustrato inicial</a:t>
            </a:r>
            <a:endParaRPr lang="es-ES" sz="1400" dirty="0"/>
          </a:p>
        </p:txBody>
      </p:sp>
      <mc:AlternateContent xmlns:mc="http://schemas.openxmlformats.org/markup-compatibility/2006" xmlns:a14="http://schemas.microsoft.com/office/drawing/2010/main">
        <mc:Choice Requires="a14">
          <p:sp>
            <p:nvSpPr>
              <p:cNvPr id="56" name="55 Rectángulo"/>
              <p:cNvSpPr/>
              <p:nvPr/>
            </p:nvSpPr>
            <p:spPr>
              <a:xfrm>
                <a:off x="180314" y="3835081"/>
                <a:ext cx="202068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a:latin typeface="Cambria Math"/>
                        </a:rPr>
                        <m:t>𝑉𝑖𝑛</m:t>
                      </m:r>
                      <m:r>
                        <a:rPr lang="es-EC" sz="1200" i="1">
                          <a:latin typeface="Cambria Math"/>
                        </a:rPr>
                        <m:t>=750 ×0,15=112,5</m:t>
                      </m:r>
                    </m:oMath>
                  </m:oMathPara>
                </a14:m>
                <a:endParaRPr lang="es-ES" sz="1200" dirty="0"/>
              </a:p>
            </p:txBody>
          </p:sp>
        </mc:Choice>
        <mc:Fallback xmlns="">
          <p:sp>
            <p:nvSpPr>
              <p:cNvPr id="56" name="55 Rectángulo"/>
              <p:cNvSpPr>
                <a:spLocks noRot="1" noChangeAspect="1" noMove="1" noResize="1" noEditPoints="1" noAdjustHandles="1" noChangeArrowheads="1" noChangeShapeType="1" noTextEdit="1"/>
              </p:cNvSpPr>
              <p:nvPr/>
            </p:nvSpPr>
            <p:spPr>
              <a:xfrm>
                <a:off x="180314" y="3835081"/>
                <a:ext cx="2020681" cy="276999"/>
              </a:xfrm>
              <a:prstGeom prst="rect">
                <a:avLst/>
              </a:prstGeom>
              <a:blipFill rotWithShape="1">
                <a:blip r:embed="rId4"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7" name="56 Rectángulo"/>
              <p:cNvSpPr/>
              <p:nvPr/>
            </p:nvSpPr>
            <p:spPr>
              <a:xfrm>
                <a:off x="2267744" y="3789040"/>
                <a:ext cx="1847237" cy="595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100" i="1" smtClean="0">
                              <a:latin typeface="Cambria Math"/>
                            </a:rPr>
                          </m:ctrlPr>
                        </m:fPr>
                        <m:num>
                          <m:r>
                            <a:rPr lang="es-EC" sz="1100" i="1">
                              <a:latin typeface="Cambria Math"/>
                            </a:rPr>
                            <m:t>𝐶</m:t>
                          </m:r>
                        </m:num>
                        <m:den>
                          <m:r>
                            <a:rPr lang="es-EC" sz="1100" i="1">
                              <a:latin typeface="Cambria Math"/>
                            </a:rPr>
                            <m:t>𝑁</m:t>
                          </m:r>
                        </m:den>
                      </m:f>
                      <m:r>
                        <a:rPr lang="es-EC" sz="1100" i="1">
                          <a:latin typeface="Cambria Math"/>
                        </a:rPr>
                        <m:t>=</m:t>
                      </m:r>
                      <m:f>
                        <m:fPr>
                          <m:ctrlPr>
                            <a:rPr lang="es-ES" sz="1100" i="1">
                              <a:latin typeface="Cambria Math"/>
                            </a:rPr>
                          </m:ctrlPr>
                        </m:fPr>
                        <m:num>
                          <m:r>
                            <a:rPr lang="es-EC" sz="1100" i="1">
                              <a:latin typeface="Cambria Math"/>
                            </a:rPr>
                            <m:t>98</m:t>
                          </m:r>
                        </m:num>
                        <m:den>
                          <m:r>
                            <a:rPr lang="es-EC" sz="1100" i="1">
                              <a:latin typeface="Cambria Math"/>
                            </a:rPr>
                            <m:t>1.35</m:t>
                          </m:r>
                        </m:den>
                      </m:f>
                      <m:r>
                        <a:rPr lang="es-EC" sz="1100" i="1">
                          <a:latin typeface="Cambria Math"/>
                        </a:rPr>
                        <m:t>=72,59</m:t>
                      </m:r>
                      <m:r>
                        <a:rPr lang="es-EC" sz="1200" i="1">
                          <a:latin typeface="Cambria Math"/>
                        </a:rPr>
                        <m:t>≈</m:t>
                      </m:r>
                      <m:r>
                        <a:rPr lang="es-EC" sz="1200" b="1" i="1">
                          <a:latin typeface="Cambria Math"/>
                        </a:rPr>
                        <m:t>𝟕𝟐</m:t>
                      </m:r>
                    </m:oMath>
                  </m:oMathPara>
                </a14:m>
                <a:endParaRPr lang="es-ES" sz="1200" dirty="0"/>
              </a:p>
              <a:p>
                <a:endParaRPr lang="es-ES" sz="1200" dirty="0"/>
              </a:p>
            </p:txBody>
          </p:sp>
        </mc:Choice>
        <mc:Fallback xmlns="">
          <p:sp>
            <p:nvSpPr>
              <p:cNvPr id="57" name="56 Rectángulo"/>
              <p:cNvSpPr>
                <a:spLocks noRot="1" noChangeAspect="1" noMove="1" noResize="1" noEditPoints="1" noAdjustHandles="1" noChangeArrowheads="1" noChangeShapeType="1" noTextEdit="1"/>
              </p:cNvSpPr>
              <p:nvPr/>
            </p:nvSpPr>
            <p:spPr>
              <a:xfrm>
                <a:off x="2267744" y="3789040"/>
                <a:ext cx="1847237" cy="595035"/>
              </a:xfrm>
              <a:prstGeom prst="rect">
                <a:avLst/>
              </a:prstGeom>
              <a:blipFill rotWithShape="1">
                <a:blip r:embed="rId5" cstate="print"/>
                <a:stretch>
                  <a:fillRect/>
                </a:stretch>
              </a:blipFill>
            </p:spPr>
            <p:txBody>
              <a:bodyPr/>
              <a:lstStyle/>
              <a:p>
                <a:r>
                  <a:rPr lang="es-ES">
                    <a:noFill/>
                  </a:rPr>
                  <a:t> </a:t>
                </a:r>
              </a:p>
            </p:txBody>
          </p:sp>
        </mc:Fallback>
      </mc:AlternateContent>
      <p:sp>
        <p:nvSpPr>
          <p:cNvPr id="58" name="57 CuadroTexto"/>
          <p:cNvSpPr txBox="1"/>
          <p:nvPr/>
        </p:nvSpPr>
        <p:spPr>
          <a:xfrm>
            <a:off x="1691680" y="3861048"/>
            <a:ext cx="837092" cy="276999"/>
          </a:xfrm>
          <a:prstGeom prst="rect">
            <a:avLst/>
          </a:prstGeom>
          <a:noFill/>
        </p:spPr>
        <p:txBody>
          <a:bodyPr wrap="square" rtlCol="0">
            <a:spAutoFit/>
          </a:bodyPr>
          <a:lstStyle/>
          <a:p>
            <a:r>
              <a:rPr lang="es-ES" sz="1200" dirty="0" smtClean="0"/>
              <a:t>Relación:</a:t>
            </a:r>
            <a:endParaRPr lang="es-ES" sz="1200" dirty="0"/>
          </a:p>
        </p:txBody>
      </p:sp>
      <mc:AlternateContent xmlns:mc="http://schemas.openxmlformats.org/markup-compatibility/2006" xmlns:a14="http://schemas.microsoft.com/office/drawing/2010/main">
        <mc:Choice Requires="a14">
          <p:sp>
            <p:nvSpPr>
              <p:cNvPr id="60" name="59 Rectángulo"/>
              <p:cNvSpPr/>
              <p:nvPr/>
            </p:nvSpPr>
            <p:spPr>
              <a:xfrm>
                <a:off x="2339752" y="4387040"/>
                <a:ext cx="2188227" cy="482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200" i="1">
                              <a:latin typeface="Cambria Math"/>
                            </a:rPr>
                          </m:ctrlPr>
                        </m:fPr>
                        <m:num>
                          <m:f>
                            <m:fPr>
                              <m:type m:val="lin"/>
                              <m:ctrlPr>
                                <a:rPr lang="es-ES" sz="1200" i="1">
                                  <a:latin typeface="Cambria Math"/>
                                </a:rPr>
                              </m:ctrlPr>
                            </m:fPr>
                            <m:num>
                              <m:r>
                                <a:rPr lang="es-EC" sz="1200" i="1">
                                  <a:latin typeface="Cambria Math"/>
                                </a:rPr>
                                <m:t>𝐶</m:t>
                              </m:r>
                            </m:num>
                            <m:den>
                              <m:r>
                                <a:rPr lang="es-EC" sz="1200" i="1">
                                  <a:latin typeface="Cambria Math"/>
                                </a:rPr>
                                <m:t>𝑁</m:t>
                              </m:r>
                            </m:den>
                          </m:f>
                          <m:r>
                            <a:rPr lang="es-EC" sz="1200" i="1">
                              <a:latin typeface="Cambria Math"/>
                            </a:rPr>
                            <m:t>(</m:t>
                          </m:r>
                          <m:r>
                            <a:rPr lang="es-EC" sz="1200" i="1">
                              <a:latin typeface="Cambria Math"/>
                            </a:rPr>
                            <m:t>𝑜𝑏𝑡𝑒𝑛𝑖𝑑𝑎</m:t>
                          </m:r>
                          <m:r>
                            <a:rPr lang="es-EC" sz="1200" i="1">
                              <a:latin typeface="Cambria Math"/>
                            </a:rPr>
                            <m:t>)</m:t>
                          </m:r>
                        </m:num>
                        <m:den>
                          <m:f>
                            <m:fPr>
                              <m:type m:val="lin"/>
                              <m:ctrlPr>
                                <a:rPr lang="es-ES" sz="1200" i="1">
                                  <a:latin typeface="Cambria Math"/>
                                </a:rPr>
                              </m:ctrlPr>
                            </m:fPr>
                            <m:num>
                              <m:r>
                                <a:rPr lang="es-EC" sz="1200" i="1">
                                  <a:latin typeface="Cambria Math"/>
                                </a:rPr>
                                <m:t>𝐶</m:t>
                              </m:r>
                            </m:num>
                            <m:den>
                              <m:r>
                                <a:rPr lang="es-EC" sz="1200" i="1">
                                  <a:latin typeface="Cambria Math"/>
                                </a:rPr>
                                <m:t>𝑁</m:t>
                              </m:r>
                            </m:den>
                          </m:f>
                          <m:r>
                            <a:rPr lang="es-EC" sz="1200" i="1">
                              <a:latin typeface="Cambria Math"/>
                            </a:rPr>
                            <m:t>(ó</m:t>
                          </m:r>
                          <m:r>
                            <a:rPr lang="es-EC" sz="1200" i="1">
                              <a:latin typeface="Cambria Math"/>
                            </a:rPr>
                            <m:t>𝑝𝑡𝑖𝑚𝑎</m:t>
                          </m:r>
                          <m:r>
                            <a:rPr lang="es-EC" sz="1200" i="1">
                              <a:latin typeface="Cambria Math"/>
                            </a:rPr>
                            <m:t>)</m:t>
                          </m:r>
                        </m:den>
                      </m:f>
                      <m:r>
                        <a:rPr lang="es-EC" sz="1200" i="1">
                          <a:latin typeface="Cambria Math"/>
                        </a:rPr>
                        <m:t>=</m:t>
                      </m:r>
                      <m:f>
                        <m:fPr>
                          <m:ctrlPr>
                            <a:rPr lang="es-ES" sz="1200" i="1">
                              <a:latin typeface="Cambria Math"/>
                            </a:rPr>
                          </m:ctrlPr>
                        </m:fPr>
                        <m:num>
                          <m:r>
                            <a:rPr lang="es-EC" sz="1200" i="1">
                              <a:latin typeface="Cambria Math"/>
                            </a:rPr>
                            <m:t>72</m:t>
                          </m:r>
                        </m:num>
                        <m:den>
                          <m:r>
                            <a:rPr lang="es-EC" sz="1200" i="1">
                              <a:latin typeface="Cambria Math"/>
                            </a:rPr>
                            <m:t>25</m:t>
                          </m:r>
                        </m:den>
                      </m:f>
                      <m:r>
                        <a:rPr lang="es-EC" sz="1200" i="1">
                          <a:latin typeface="Cambria Math"/>
                        </a:rPr>
                        <m:t>=</m:t>
                      </m:r>
                      <m:r>
                        <a:rPr lang="es-EC" sz="1200" b="1" i="1">
                          <a:latin typeface="Cambria Math"/>
                        </a:rPr>
                        <m:t>𝟐</m:t>
                      </m:r>
                      <m:r>
                        <a:rPr lang="es-EC" sz="1200" b="1" i="1">
                          <a:latin typeface="Cambria Math"/>
                        </a:rPr>
                        <m:t>,</m:t>
                      </m:r>
                      <m:r>
                        <a:rPr lang="es-EC" sz="1200" b="1" i="1">
                          <a:latin typeface="Cambria Math"/>
                        </a:rPr>
                        <m:t>𝟖𝟖</m:t>
                      </m:r>
                    </m:oMath>
                  </m:oMathPara>
                </a14:m>
                <a:endParaRPr lang="es-ES" sz="1200" dirty="0"/>
              </a:p>
            </p:txBody>
          </p:sp>
        </mc:Choice>
        <mc:Fallback xmlns="">
          <p:sp>
            <p:nvSpPr>
              <p:cNvPr id="60" name="59 Rectángulo"/>
              <p:cNvSpPr>
                <a:spLocks noRot="1" noChangeAspect="1" noMove="1" noResize="1" noEditPoints="1" noAdjustHandles="1" noChangeArrowheads="1" noChangeShapeType="1" noTextEdit="1"/>
              </p:cNvSpPr>
              <p:nvPr/>
            </p:nvSpPr>
            <p:spPr>
              <a:xfrm>
                <a:off x="2339752" y="4387040"/>
                <a:ext cx="2188227" cy="482120"/>
              </a:xfrm>
              <a:prstGeom prst="rect">
                <a:avLst/>
              </a:prstGeom>
              <a:blipFill rotWithShape="1">
                <a:blip r:embed="rId6" cstate="print"/>
                <a:stretch>
                  <a:fillRect l="-2786" t="-55696" b="-8607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1" name="60 Rectángulo"/>
              <p:cNvSpPr/>
              <p:nvPr/>
            </p:nvSpPr>
            <p:spPr>
              <a:xfrm>
                <a:off x="2353163" y="3783083"/>
                <a:ext cx="634661" cy="438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200" i="1">
                              <a:latin typeface="Cambria Math"/>
                            </a:rPr>
                          </m:ctrlPr>
                        </m:fPr>
                        <m:num>
                          <m:r>
                            <a:rPr lang="es-EC" sz="1200" i="1">
                              <a:latin typeface="Cambria Math"/>
                            </a:rPr>
                            <m:t>𝐶</m:t>
                          </m:r>
                        </m:num>
                        <m:den>
                          <m:r>
                            <a:rPr lang="es-EC" sz="1200" i="1">
                              <a:latin typeface="Cambria Math"/>
                            </a:rPr>
                            <m:t>𝑁</m:t>
                          </m:r>
                        </m:den>
                      </m:f>
                      <m:r>
                        <a:rPr lang="es-EC" sz="1200" b="1" i="1">
                          <a:latin typeface="Cambria Math"/>
                        </a:rPr>
                        <m:t>≈</m:t>
                      </m:r>
                      <m:r>
                        <a:rPr lang="es-EC" sz="1200" b="1" i="1">
                          <a:latin typeface="Cambria Math"/>
                        </a:rPr>
                        <m:t>𝟑</m:t>
                      </m:r>
                    </m:oMath>
                  </m:oMathPara>
                </a14:m>
                <a:endParaRPr lang="es-ES" sz="1200" dirty="0"/>
              </a:p>
            </p:txBody>
          </p:sp>
        </mc:Choice>
        <mc:Fallback xmlns="">
          <p:sp>
            <p:nvSpPr>
              <p:cNvPr id="61" name="60 Rectángulo"/>
              <p:cNvSpPr>
                <a:spLocks noRot="1" noChangeAspect="1" noMove="1" noResize="1" noEditPoints="1" noAdjustHandles="1" noChangeArrowheads="1" noChangeShapeType="1" noTextEdit="1"/>
              </p:cNvSpPr>
              <p:nvPr/>
            </p:nvSpPr>
            <p:spPr>
              <a:xfrm>
                <a:off x="2353163" y="3783083"/>
                <a:ext cx="634661" cy="438005"/>
              </a:xfrm>
              <a:prstGeom prst="rect">
                <a:avLst/>
              </a:prstGeom>
              <a:blipFill rotWithShape="1">
                <a:blip r:embed="rId7" cstate="print"/>
                <a:stretch>
                  <a:fillRect b="-1408"/>
                </a:stretch>
              </a:blipFill>
            </p:spPr>
            <p:txBody>
              <a:bodyPr/>
              <a:lstStyle/>
              <a:p>
                <a:r>
                  <a:rPr lang="es-ES">
                    <a:noFill/>
                  </a:rPr>
                  <a:t> </a:t>
                </a:r>
              </a:p>
            </p:txBody>
          </p:sp>
        </mc:Fallback>
      </mc:AlternateContent>
      <p:sp>
        <p:nvSpPr>
          <p:cNvPr id="6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66" name="65 Rectángulo"/>
              <p:cNvSpPr/>
              <p:nvPr/>
            </p:nvSpPr>
            <p:spPr>
              <a:xfrm>
                <a:off x="6876256" y="1279793"/>
                <a:ext cx="69762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b="1" i="1">
                          <a:latin typeface="Cambria Math"/>
                        </a:rPr>
                        <m:t>𝟕𝟓𝟎</m:t>
                      </m:r>
                      <m:r>
                        <a:rPr lang="es-EC" sz="1400" b="1" i="1">
                          <a:latin typeface="Cambria Math"/>
                        </a:rPr>
                        <m:t> </m:t>
                      </m:r>
                      <m:r>
                        <a:rPr lang="es-EC" sz="1400" b="1" i="1">
                          <a:latin typeface="Cambria Math"/>
                        </a:rPr>
                        <m:t>𝑳</m:t>
                      </m:r>
                    </m:oMath>
                  </m:oMathPara>
                </a14:m>
                <a:endParaRPr lang="es-ES" sz="1400" dirty="0"/>
              </a:p>
            </p:txBody>
          </p:sp>
        </mc:Choice>
        <mc:Fallback xmlns="">
          <p:sp>
            <p:nvSpPr>
              <p:cNvPr id="66" name="65 Rectángulo"/>
              <p:cNvSpPr>
                <a:spLocks noRot="1" noChangeAspect="1" noMove="1" noResize="1" noEditPoints="1" noAdjustHandles="1" noChangeArrowheads="1" noChangeShapeType="1" noTextEdit="1"/>
              </p:cNvSpPr>
              <p:nvPr/>
            </p:nvSpPr>
            <p:spPr>
              <a:xfrm>
                <a:off x="6876256" y="1279793"/>
                <a:ext cx="697627" cy="307777"/>
              </a:xfrm>
              <a:prstGeom prst="rect">
                <a:avLst/>
              </a:prstGeom>
              <a:blipFill rotWithShape="1">
                <a:blip r:embed="rId8" cstate="print"/>
                <a:stretch>
                  <a:fillRect/>
                </a:stretch>
              </a:blipFill>
            </p:spPr>
            <p:txBody>
              <a:bodyPr/>
              <a:lstStyle/>
              <a:p>
                <a:r>
                  <a:rPr lang="es-ES">
                    <a:noFill/>
                  </a:rPr>
                  <a:t> </a:t>
                </a:r>
              </a:p>
            </p:txBody>
          </p:sp>
        </mc:Fallback>
      </mc:AlternateContent>
      <p:sp>
        <p:nvSpPr>
          <p:cNvPr id="68" name="67 CuadroTexto"/>
          <p:cNvSpPr txBox="1"/>
          <p:nvPr/>
        </p:nvSpPr>
        <p:spPr>
          <a:xfrm>
            <a:off x="6444208" y="2420888"/>
            <a:ext cx="1512168" cy="307777"/>
          </a:xfrm>
          <a:prstGeom prst="rect">
            <a:avLst/>
          </a:prstGeom>
          <a:noFill/>
          <a:ln>
            <a:solidFill>
              <a:srgbClr val="FF0000"/>
            </a:solidFill>
          </a:ln>
        </p:spPr>
        <p:txBody>
          <a:bodyPr wrap="square" rtlCol="0">
            <a:spAutoFit/>
          </a:bodyPr>
          <a:lstStyle/>
          <a:p>
            <a:pPr algn="ctr"/>
            <a:r>
              <a:rPr lang="es-ES" sz="1400" dirty="0" smtClean="0"/>
              <a:t>Carga Regular</a:t>
            </a:r>
            <a:endParaRPr lang="es-ES" sz="1400" dirty="0"/>
          </a:p>
        </p:txBody>
      </p:sp>
      <p:sp>
        <p:nvSpPr>
          <p:cNvPr id="69" name="68 CuadroTexto"/>
          <p:cNvSpPr txBox="1"/>
          <p:nvPr/>
        </p:nvSpPr>
        <p:spPr>
          <a:xfrm>
            <a:off x="1718684" y="4365104"/>
            <a:ext cx="837092" cy="461665"/>
          </a:xfrm>
          <a:prstGeom prst="rect">
            <a:avLst/>
          </a:prstGeom>
          <a:noFill/>
        </p:spPr>
        <p:txBody>
          <a:bodyPr wrap="square" rtlCol="0">
            <a:spAutoFit/>
          </a:bodyPr>
          <a:lstStyle/>
          <a:p>
            <a:r>
              <a:rPr lang="es-ES" sz="1200" dirty="0" smtClean="0"/>
              <a:t>Carga inicial:</a:t>
            </a:r>
            <a:endParaRPr lang="es-ES" sz="1200" dirty="0"/>
          </a:p>
        </p:txBody>
      </p:sp>
      <p:sp>
        <p:nvSpPr>
          <p:cNvPr id="71" name="70 Rectángulo"/>
          <p:cNvSpPr/>
          <p:nvPr/>
        </p:nvSpPr>
        <p:spPr>
          <a:xfrm>
            <a:off x="2309510" y="4407495"/>
            <a:ext cx="1542410" cy="461665"/>
          </a:xfrm>
          <a:prstGeom prst="rect">
            <a:avLst/>
          </a:prstGeom>
        </p:spPr>
        <p:txBody>
          <a:bodyPr wrap="none">
            <a:spAutoFit/>
          </a:bodyPr>
          <a:lstStyle/>
          <a:p>
            <a:r>
              <a:rPr lang="es-EC" sz="1200" dirty="0" smtClean="0"/>
              <a:t>EB    =  171,33 kg.  </a:t>
            </a:r>
            <a:endParaRPr lang="es-EC" sz="1200" dirty="0"/>
          </a:p>
          <a:p>
            <a:r>
              <a:rPr lang="es-EC" sz="1200" dirty="0" smtClean="0"/>
              <a:t>Agua =  </a:t>
            </a:r>
            <a:r>
              <a:rPr lang="es-EC" sz="1200" dirty="0"/>
              <a:t>452,46 </a:t>
            </a:r>
            <a:r>
              <a:rPr lang="es-EC" sz="1200" dirty="0" smtClean="0"/>
              <a:t>L</a:t>
            </a:r>
            <a:endParaRPr lang="es-ES" sz="1200" dirty="0"/>
          </a:p>
        </p:txBody>
      </p:sp>
      <p:sp>
        <p:nvSpPr>
          <p:cNvPr id="72"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cxnSp>
        <p:nvCxnSpPr>
          <p:cNvPr id="77" name="76 Conector recto"/>
          <p:cNvCxnSpPr/>
          <p:nvPr/>
        </p:nvCxnSpPr>
        <p:spPr>
          <a:xfrm>
            <a:off x="7200293" y="3140968"/>
            <a:ext cx="900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H="1">
            <a:off x="6012160" y="3140968"/>
            <a:ext cx="11881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a:off x="6012160" y="3140968"/>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79 CuadroTexto"/>
          <p:cNvSpPr txBox="1"/>
          <p:nvPr/>
        </p:nvSpPr>
        <p:spPr>
          <a:xfrm>
            <a:off x="5292081" y="3481263"/>
            <a:ext cx="1584176" cy="523220"/>
          </a:xfrm>
          <a:prstGeom prst="rect">
            <a:avLst/>
          </a:prstGeom>
          <a:noFill/>
          <a:ln>
            <a:solidFill>
              <a:schemeClr val="tx1"/>
            </a:solidFill>
          </a:ln>
        </p:spPr>
        <p:txBody>
          <a:bodyPr wrap="square" rtlCol="0">
            <a:spAutoFit/>
          </a:bodyPr>
          <a:lstStyle/>
          <a:p>
            <a:pPr algn="ctr"/>
            <a:r>
              <a:rPr lang="es-ES" sz="1400" dirty="0" smtClean="0"/>
              <a:t>Caudal diario de entrada y salida</a:t>
            </a:r>
            <a:endParaRPr lang="es-ES" sz="1400" dirty="0"/>
          </a:p>
        </p:txBody>
      </p:sp>
      <p:cxnSp>
        <p:nvCxnSpPr>
          <p:cNvPr id="81" name="80 Conector recto"/>
          <p:cNvCxnSpPr/>
          <p:nvPr/>
        </p:nvCxnSpPr>
        <p:spPr>
          <a:xfrm flipH="1">
            <a:off x="7164288" y="2728665"/>
            <a:ext cx="1" cy="412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p:nvPr/>
        </p:nvCxnSpPr>
        <p:spPr>
          <a:xfrm>
            <a:off x="8100392" y="3140968"/>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7470323" y="3481263"/>
            <a:ext cx="1350149" cy="523220"/>
          </a:xfrm>
          <a:prstGeom prst="rect">
            <a:avLst/>
          </a:prstGeom>
          <a:noFill/>
          <a:ln>
            <a:solidFill>
              <a:schemeClr val="tx1"/>
            </a:solidFill>
          </a:ln>
        </p:spPr>
        <p:txBody>
          <a:bodyPr wrap="square" rtlCol="0">
            <a:spAutoFit/>
          </a:bodyPr>
          <a:lstStyle/>
          <a:p>
            <a:pPr algn="ctr"/>
            <a:r>
              <a:rPr lang="es-ES" sz="1400" dirty="0" smtClean="0"/>
              <a:t>Sustrato Regular</a:t>
            </a:r>
            <a:endParaRPr lang="es-ES" sz="1400" dirty="0"/>
          </a:p>
        </p:txBody>
      </p:sp>
      <mc:AlternateContent xmlns:mc="http://schemas.openxmlformats.org/markup-compatibility/2006" xmlns:a14="http://schemas.microsoft.com/office/drawing/2010/main">
        <mc:Choice Requires="a14">
          <p:sp>
            <p:nvSpPr>
              <p:cNvPr id="88" name="87 Rectángulo"/>
              <p:cNvSpPr/>
              <p:nvPr/>
            </p:nvSpPr>
            <p:spPr>
              <a:xfrm>
                <a:off x="5076056" y="4293096"/>
                <a:ext cx="1932989" cy="6280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a:latin typeface="Cambria Math"/>
                        </a:rPr>
                        <m:t>𝑄</m:t>
                      </m:r>
                      <m:r>
                        <a:rPr lang="es-EC" sz="1200" i="1">
                          <a:latin typeface="Cambria Math"/>
                        </a:rPr>
                        <m:t>=</m:t>
                      </m:r>
                      <m:f>
                        <m:fPr>
                          <m:ctrlPr>
                            <a:rPr lang="es-ES" sz="1200" i="1">
                              <a:latin typeface="Cambria Math"/>
                            </a:rPr>
                          </m:ctrlPr>
                        </m:fPr>
                        <m:num>
                          <m:r>
                            <a:rPr lang="es-EC" sz="1200" i="1">
                              <a:latin typeface="Cambria Math"/>
                            </a:rPr>
                            <m:t>𝑉𝑓</m:t>
                          </m:r>
                        </m:num>
                        <m:den>
                          <m:r>
                            <a:rPr lang="es-EC" sz="1200" i="1">
                              <a:latin typeface="Cambria Math"/>
                            </a:rPr>
                            <m:t>𝜃</m:t>
                          </m:r>
                          <m:r>
                            <a:rPr lang="es-EC" sz="1200" i="1">
                              <a:latin typeface="Cambria Math"/>
                            </a:rPr>
                            <m:t>h</m:t>
                          </m:r>
                        </m:den>
                      </m:f>
                      <m:r>
                        <a:rPr lang="es-EC" sz="1200" i="1">
                          <a:latin typeface="Cambria Math"/>
                        </a:rPr>
                        <m:t>=</m:t>
                      </m:r>
                      <m:f>
                        <m:fPr>
                          <m:ctrlPr>
                            <a:rPr lang="es-ES" sz="1200" i="1">
                              <a:latin typeface="Cambria Math"/>
                            </a:rPr>
                          </m:ctrlPr>
                        </m:fPr>
                        <m:num>
                          <m:r>
                            <a:rPr lang="es-EC" sz="1200" i="1">
                              <a:latin typeface="Cambria Math"/>
                            </a:rPr>
                            <m:t>750 </m:t>
                          </m:r>
                          <m:r>
                            <a:rPr lang="es-EC" sz="1200" i="1">
                              <a:latin typeface="Cambria Math"/>
                            </a:rPr>
                            <m:t>𝐿</m:t>
                          </m:r>
                        </m:num>
                        <m:den>
                          <m:r>
                            <a:rPr lang="es-EC" sz="1200" i="1">
                              <a:latin typeface="Cambria Math"/>
                            </a:rPr>
                            <m:t>60 </m:t>
                          </m:r>
                          <m:r>
                            <a:rPr lang="es-EC" sz="1200" i="1">
                              <a:latin typeface="Cambria Math"/>
                            </a:rPr>
                            <m:t>𝑑</m:t>
                          </m:r>
                        </m:den>
                      </m:f>
                      <m:r>
                        <a:rPr lang="es-EC" sz="1200" i="1">
                          <a:latin typeface="Cambria Math"/>
                        </a:rPr>
                        <m:t>=12,5</m:t>
                      </m:r>
                    </m:oMath>
                  </m:oMathPara>
                </a14:m>
                <a:endParaRPr lang="es-ES" sz="1200" dirty="0"/>
              </a:p>
              <a:p>
                <a:endParaRPr lang="es-ES" sz="1200" dirty="0"/>
              </a:p>
            </p:txBody>
          </p:sp>
        </mc:Choice>
        <mc:Fallback xmlns="">
          <p:sp>
            <p:nvSpPr>
              <p:cNvPr id="88" name="87 Rectángulo"/>
              <p:cNvSpPr>
                <a:spLocks noRot="1" noChangeAspect="1" noMove="1" noResize="1" noEditPoints="1" noAdjustHandles="1" noChangeArrowheads="1" noChangeShapeType="1" noTextEdit="1"/>
              </p:cNvSpPr>
              <p:nvPr/>
            </p:nvSpPr>
            <p:spPr>
              <a:xfrm>
                <a:off x="5076056" y="4293096"/>
                <a:ext cx="1932989" cy="628057"/>
              </a:xfrm>
              <a:prstGeom prst="rect">
                <a:avLst/>
              </a:prstGeom>
              <a:blipFill rotWithShape="1">
                <a:blip r:embed="rId9"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9" name="88 Rectángulo"/>
              <p:cNvSpPr/>
              <p:nvPr/>
            </p:nvSpPr>
            <p:spPr>
              <a:xfrm>
                <a:off x="5491724" y="4331120"/>
                <a:ext cx="931281" cy="4956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a:rPr>
                        <m:t>𝑄</m:t>
                      </m:r>
                      <m:r>
                        <a:rPr lang="es-EC" sz="1400" b="0" i="1">
                          <a:latin typeface="Cambria Math"/>
                        </a:rPr>
                        <m:t>≈13</m:t>
                      </m:r>
                      <m:f>
                        <m:fPr>
                          <m:ctrlPr>
                            <a:rPr lang="es-ES" sz="1400" i="1">
                              <a:latin typeface="Cambria Math"/>
                            </a:rPr>
                          </m:ctrlPr>
                        </m:fPr>
                        <m:num>
                          <m:r>
                            <a:rPr lang="es-EC" sz="1400" b="0" i="1">
                              <a:latin typeface="Cambria Math"/>
                            </a:rPr>
                            <m:t>𝐿</m:t>
                          </m:r>
                        </m:num>
                        <m:den>
                          <m:r>
                            <a:rPr lang="es-EC" sz="1400" b="0" i="1">
                              <a:latin typeface="Cambria Math"/>
                            </a:rPr>
                            <m:t>𝑑</m:t>
                          </m:r>
                        </m:den>
                      </m:f>
                    </m:oMath>
                  </m:oMathPara>
                </a14:m>
                <a:endParaRPr lang="es-ES" sz="1400" i="1" dirty="0"/>
              </a:p>
            </p:txBody>
          </p:sp>
        </mc:Choice>
        <mc:Fallback xmlns="">
          <p:sp>
            <p:nvSpPr>
              <p:cNvPr id="89" name="88 Rectángulo"/>
              <p:cNvSpPr>
                <a:spLocks noRot="1" noChangeAspect="1" noMove="1" noResize="1" noEditPoints="1" noAdjustHandles="1" noChangeArrowheads="1" noChangeShapeType="1" noTextEdit="1"/>
              </p:cNvSpPr>
              <p:nvPr/>
            </p:nvSpPr>
            <p:spPr>
              <a:xfrm>
                <a:off x="5491724" y="4331120"/>
                <a:ext cx="931281" cy="495649"/>
              </a:xfrm>
              <a:prstGeom prst="rect">
                <a:avLst/>
              </a:prstGeom>
              <a:blipFill rotWithShape="1">
                <a:blip r:embed="rId10" cstate="print"/>
                <a:stretch>
                  <a:fillRect b="-1220"/>
                </a:stretch>
              </a:blipFill>
            </p:spPr>
            <p:txBody>
              <a:bodyPr/>
              <a:lstStyle/>
              <a:p>
                <a:r>
                  <a:rPr lang="es-ES">
                    <a:noFill/>
                  </a:rPr>
                  <a:t> </a:t>
                </a:r>
              </a:p>
            </p:txBody>
          </p:sp>
        </mc:Fallback>
      </mc:AlternateContent>
      <p:sp>
        <p:nvSpPr>
          <p:cNvPr id="90" name="89 Rectángulo"/>
          <p:cNvSpPr/>
          <p:nvPr/>
        </p:nvSpPr>
        <p:spPr>
          <a:xfrm>
            <a:off x="7380312" y="4335487"/>
            <a:ext cx="1372492" cy="461665"/>
          </a:xfrm>
          <a:prstGeom prst="rect">
            <a:avLst/>
          </a:prstGeom>
        </p:spPr>
        <p:txBody>
          <a:bodyPr wrap="none">
            <a:spAutoFit/>
          </a:bodyPr>
          <a:lstStyle/>
          <a:p>
            <a:r>
              <a:rPr lang="es-EC" sz="1200" dirty="0" smtClean="0"/>
              <a:t>EB    =  3,49 kg.  </a:t>
            </a:r>
            <a:endParaRPr lang="es-EC" sz="1200" dirty="0"/>
          </a:p>
          <a:p>
            <a:r>
              <a:rPr lang="es-EC" sz="1200" dirty="0" smtClean="0"/>
              <a:t>Agua =  9,23 L</a:t>
            </a:r>
            <a:endParaRPr lang="es-ES" sz="1200" dirty="0"/>
          </a:p>
        </p:txBody>
      </p:sp>
      <p:sp>
        <p:nvSpPr>
          <p:cNvPr id="96" name="95 CuadroTexto"/>
          <p:cNvSpPr txBox="1"/>
          <p:nvPr/>
        </p:nvSpPr>
        <p:spPr>
          <a:xfrm>
            <a:off x="251520" y="755412"/>
            <a:ext cx="2232248" cy="369332"/>
          </a:xfrm>
          <a:prstGeom prst="rect">
            <a:avLst/>
          </a:prstGeom>
          <a:solidFill>
            <a:srgbClr val="FFC000">
              <a:alpha val="71000"/>
            </a:srgbClr>
          </a:solidFill>
          <a:ln>
            <a:solidFill>
              <a:srgbClr val="FFC000"/>
            </a:solidFill>
          </a:ln>
        </p:spPr>
        <p:txBody>
          <a:bodyPr wrap="square" rtlCol="0">
            <a:spAutoFit/>
          </a:bodyPr>
          <a:lstStyle/>
          <a:p>
            <a:r>
              <a:rPr lang="es-ES" dirty="0" smtClean="0"/>
              <a:t>Tanque Recolector</a:t>
            </a:r>
            <a:endParaRPr lang="es-ES" dirty="0"/>
          </a:p>
        </p:txBody>
      </p:sp>
      <p:sp>
        <p:nvSpPr>
          <p:cNvPr id="97" name="96 Rectángulo"/>
          <p:cNvSpPr/>
          <p:nvPr/>
        </p:nvSpPr>
        <p:spPr>
          <a:xfrm>
            <a:off x="3491880" y="720673"/>
            <a:ext cx="5544616" cy="646331"/>
          </a:xfrm>
          <a:prstGeom prst="rect">
            <a:avLst/>
          </a:prstGeom>
          <a:ln>
            <a:solidFill>
              <a:srgbClr val="FFC000"/>
            </a:solidFill>
          </a:ln>
        </p:spPr>
        <p:txBody>
          <a:bodyPr wrap="square">
            <a:spAutoFit/>
          </a:bodyPr>
          <a:lstStyle/>
          <a:p>
            <a:r>
              <a:rPr lang="es-EC" dirty="0" smtClean="0"/>
              <a:t>Producción </a:t>
            </a:r>
            <a:r>
              <a:rPr lang="es-EC" dirty="0"/>
              <a:t>de estiércol durante seis </a:t>
            </a:r>
            <a:r>
              <a:rPr lang="es-EC" dirty="0" smtClean="0"/>
              <a:t>días: 131,3 </a:t>
            </a:r>
            <a:r>
              <a:rPr lang="es-EC" dirty="0"/>
              <a:t>kg con un promedio de 21,9 kg de excretas por día.</a:t>
            </a:r>
            <a:endParaRPr lang="es-ES" dirty="0"/>
          </a:p>
        </p:txBody>
      </p:sp>
      <p:cxnSp>
        <p:nvCxnSpPr>
          <p:cNvPr id="98" name="97 Conector recto de flecha"/>
          <p:cNvCxnSpPr/>
          <p:nvPr/>
        </p:nvCxnSpPr>
        <p:spPr>
          <a:xfrm>
            <a:off x="2555776" y="940078"/>
            <a:ext cx="8640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98 CuadroTexto"/>
          <p:cNvSpPr txBox="1"/>
          <p:nvPr/>
        </p:nvSpPr>
        <p:spPr>
          <a:xfrm>
            <a:off x="251520" y="1765265"/>
            <a:ext cx="3384376" cy="646331"/>
          </a:xfrm>
          <a:prstGeom prst="rect">
            <a:avLst/>
          </a:prstGeom>
          <a:noFill/>
          <a:ln>
            <a:noFill/>
          </a:ln>
        </p:spPr>
        <p:txBody>
          <a:bodyPr wrap="square" rtlCol="0" anchor="ctr">
            <a:spAutoFit/>
          </a:bodyPr>
          <a:lstStyle/>
          <a:p>
            <a:pPr>
              <a:lnSpc>
                <a:spcPct val="200000"/>
              </a:lnSpc>
            </a:pPr>
            <a:r>
              <a:rPr lang="es-ES" dirty="0" smtClean="0"/>
              <a:t>Cálculo del volumen de metano</a:t>
            </a:r>
            <a:endParaRPr lang="es-ES" dirty="0"/>
          </a:p>
        </p:txBody>
      </p:sp>
      <p:sp>
        <p:nvSpPr>
          <p:cNvPr id="100" name="99 CuadroTexto"/>
          <p:cNvSpPr txBox="1"/>
          <p:nvPr/>
        </p:nvSpPr>
        <p:spPr>
          <a:xfrm>
            <a:off x="539552" y="1045185"/>
            <a:ext cx="2232248" cy="369332"/>
          </a:xfrm>
          <a:prstGeom prst="rect">
            <a:avLst/>
          </a:prstGeom>
          <a:solidFill>
            <a:srgbClr val="FFC000">
              <a:alpha val="71000"/>
            </a:srgbClr>
          </a:solidFill>
          <a:ln>
            <a:solidFill>
              <a:srgbClr val="FFC000"/>
            </a:solidFill>
          </a:ln>
        </p:spPr>
        <p:txBody>
          <a:bodyPr wrap="square" rtlCol="0">
            <a:spAutoFit/>
          </a:bodyPr>
          <a:lstStyle/>
          <a:p>
            <a:r>
              <a:rPr lang="es-ES" dirty="0" smtClean="0"/>
              <a:t>Tanque Gasómetro</a:t>
            </a:r>
            <a:endParaRPr lang="es-ES" dirty="0"/>
          </a:p>
        </p:txBody>
      </p:sp>
      <p:sp>
        <p:nvSpPr>
          <p:cNvPr id="101" name="100 CuadroTexto"/>
          <p:cNvSpPr txBox="1"/>
          <p:nvPr/>
        </p:nvSpPr>
        <p:spPr>
          <a:xfrm>
            <a:off x="3707904" y="1846565"/>
            <a:ext cx="2808312" cy="611386"/>
          </a:xfrm>
          <a:prstGeom prst="rightArrow">
            <a:avLst/>
          </a:prstGeom>
          <a:noFill/>
          <a:ln>
            <a:solidFill>
              <a:srgbClr val="336600"/>
            </a:solidFill>
          </a:ln>
        </p:spPr>
        <p:txBody>
          <a:bodyPr wrap="square" rtlCol="0">
            <a:spAutoFit/>
          </a:bodyPr>
          <a:lstStyle/>
          <a:p>
            <a:r>
              <a:rPr lang="es-ES" sz="1400" dirty="0" smtClean="0"/>
              <a:t>Método de sólidos volátiles</a:t>
            </a:r>
            <a:endParaRPr lang="es-ES" sz="1400" dirty="0"/>
          </a:p>
        </p:txBody>
      </p:sp>
      <p:sp>
        <p:nvSpPr>
          <p:cNvPr id="102" name="101 CuadroTexto"/>
          <p:cNvSpPr txBox="1"/>
          <p:nvPr/>
        </p:nvSpPr>
        <p:spPr>
          <a:xfrm>
            <a:off x="6588224" y="1846565"/>
            <a:ext cx="2232248" cy="646331"/>
          </a:xfrm>
          <a:prstGeom prst="rect">
            <a:avLst/>
          </a:prstGeom>
          <a:noFill/>
        </p:spPr>
        <p:txBody>
          <a:bodyPr wrap="square" rtlCol="0">
            <a:spAutoFit/>
          </a:bodyPr>
          <a:lstStyle/>
          <a:p>
            <a:r>
              <a:rPr lang="es-ES" dirty="0" smtClean="0"/>
              <a:t>PB/día =  0,074m3</a:t>
            </a:r>
          </a:p>
          <a:p>
            <a:r>
              <a:rPr lang="es-ES" dirty="0"/>
              <a:t> </a:t>
            </a:r>
            <a:r>
              <a:rPr lang="es-ES" dirty="0" smtClean="0"/>
              <a:t>           = 74,25 L</a:t>
            </a:r>
            <a:endParaRPr lang="es-ES" dirty="0"/>
          </a:p>
        </p:txBody>
      </p:sp>
    </p:spTree>
    <p:extLst>
      <p:ext uri="{BB962C8B-B14F-4D97-AF65-F5344CB8AC3E}">
        <p14:creationId xmlns:p14="http://schemas.microsoft.com/office/powerpoint/2010/main" val="40699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57"/>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0"/>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88"/>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5"/>
                                        </p:tgtEl>
                                      </p:cBhvr>
                                    </p:animEffect>
                                    <p:set>
                                      <p:cBhvr>
                                        <p:cTn id="129" dur="1" fill="hold">
                                          <p:stCondLst>
                                            <p:cond delay="499"/>
                                          </p:stCondLst>
                                        </p:cTn>
                                        <p:tgtEl>
                                          <p:spTgt spid="5"/>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0"/>
                                        </p:tgtEl>
                                      </p:cBhvr>
                                    </p:animEffect>
                                    <p:set>
                                      <p:cBhvr>
                                        <p:cTn id="135" dur="1" fill="hold">
                                          <p:stCondLst>
                                            <p:cond delay="499"/>
                                          </p:stCondLst>
                                        </p:cTn>
                                        <p:tgtEl>
                                          <p:spTgt spid="10"/>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66"/>
                                        </p:tgtEl>
                                      </p:cBhvr>
                                    </p:animEffect>
                                    <p:set>
                                      <p:cBhvr>
                                        <p:cTn id="138" dur="1" fill="hold">
                                          <p:stCondLst>
                                            <p:cond delay="499"/>
                                          </p:stCondLst>
                                        </p:cTn>
                                        <p:tgtEl>
                                          <p:spTgt spid="6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5"/>
                                        </p:tgtEl>
                                      </p:cBhvr>
                                    </p:animEffect>
                                    <p:set>
                                      <p:cBhvr>
                                        <p:cTn id="144" dur="1" fill="hold">
                                          <p:stCondLst>
                                            <p:cond delay="499"/>
                                          </p:stCondLst>
                                        </p:cTn>
                                        <p:tgtEl>
                                          <p:spTgt spid="15"/>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2"/>
                                        </p:tgtEl>
                                      </p:cBhvr>
                                    </p:animEffect>
                                    <p:set>
                                      <p:cBhvr>
                                        <p:cTn id="150" dur="1" fill="hold">
                                          <p:stCondLst>
                                            <p:cond delay="499"/>
                                          </p:stCondLst>
                                        </p:cTn>
                                        <p:tgtEl>
                                          <p:spTgt spid="2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44"/>
                                        </p:tgtEl>
                                      </p:cBhvr>
                                    </p:animEffect>
                                    <p:set>
                                      <p:cBhvr>
                                        <p:cTn id="153" dur="1" fill="hold">
                                          <p:stCondLst>
                                            <p:cond delay="499"/>
                                          </p:stCondLst>
                                        </p:cTn>
                                        <p:tgtEl>
                                          <p:spTgt spid="44"/>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28"/>
                                        </p:tgtEl>
                                      </p:cBhvr>
                                    </p:animEffect>
                                    <p:set>
                                      <p:cBhvr>
                                        <p:cTn id="156" dur="1" fill="hold">
                                          <p:stCondLst>
                                            <p:cond delay="499"/>
                                          </p:stCondLst>
                                        </p:cTn>
                                        <p:tgtEl>
                                          <p:spTgt spid="2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32"/>
                                        </p:tgtEl>
                                      </p:cBhvr>
                                    </p:animEffect>
                                    <p:set>
                                      <p:cBhvr>
                                        <p:cTn id="159" dur="1" fill="hold">
                                          <p:stCondLst>
                                            <p:cond delay="499"/>
                                          </p:stCondLst>
                                        </p:cTn>
                                        <p:tgtEl>
                                          <p:spTgt spid="3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33"/>
                                        </p:tgtEl>
                                      </p:cBhvr>
                                    </p:animEffect>
                                    <p:set>
                                      <p:cBhvr>
                                        <p:cTn id="162" dur="1" fill="hold">
                                          <p:stCondLst>
                                            <p:cond delay="499"/>
                                          </p:stCondLst>
                                        </p:cTn>
                                        <p:tgtEl>
                                          <p:spTgt spid="33"/>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35"/>
                                        </p:tgtEl>
                                      </p:cBhvr>
                                    </p:animEffect>
                                    <p:set>
                                      <p:cBhvr>
                                        <p:cTn id="168" dur="1" fill="hold">
                                          <p:stCondLst>
                                            <p:cond delay="499"/>
                                          </p:stCondLst>
                                        </p:cTn>
                                        <p:tgtEl>
                                          <p:spTgt spid="3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26"/>
                                        </p:tgtEl>
                                      </p:cBhvr>
                                    </p:animEffect>
                                    <p:set>
                                      <p:cBhvr>
                                        <p:cTn id="171" dur="1" fill="hold">
                                          <p:stCondLst>
                                            <p:cond delay="499"/>
                                          </p:stCondLst>
                                        </p:cTn>
                                        <p:tgtEl>
                                          <p:spTgt spid="26"/>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50"/>
                                        </p:tgtEl>
                                      </p:cBhvr>
                                    </p:animEffect>
                                    <p:set>
                                      <p:cBhvr>
                                        <p:cTn id="174" dur="1" fill="hold">
                                          <p:stCondLst>
                                            <p:cond delay="499"/>
                                          </p:stCondLst>
                                        </p:cTn>
                                        <p:tgtEl>
                                          <p:spTgt spid="5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51"/>
                                        </p:tgtEl>
                                      </p:cBhvr>
                                    </p:animEffect>
                                    <p:set>
                                      <p:cBhvr>
                                        <p:cTn id="177" dur="1" fill="hold">
                                          <p:stCondLst>
                                            <p:cond delay="499"/>
                                          </p:stCondLst>
                                        </p:cTn>
                                        <p:tgtEl>
                                          <p:spTgt spid="5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58"/>
                                        </p:tgtEl>
                                      </p:cBhvr>
                                    </p:animEffect>
                                    <p:set>
                                      <p:cBhvr>
                                        <p:cTn id="180" dur="1" fill="hold">
                                          <p:stCondLst>
                                            <p:cond delay="499"/>
                                          </p:stCondLst>
                                        </p:cTn>
                                        <p:tgtEl>
                                          <p:spTgt spid="58"/>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57"/>
                                        </p:tgtEl>
                                      </p:cBhvr>
                                    </p:animEffect>
                                    <p:set>
                                      <p:cBhvr>
                                        <p:cTn id="183" dur="1" fill="hold">
                                          <p:stCondLst>
                                            <p:cond delay="499"/>
                                          </p:stCondLst>
                                        </p:cTn>
                                        <p:tgtEl>
                                          <p:spTgt spid="57"/>
                                        </p:tgtEl>
                                        <p:attrNameLst>
                                          <p:attrName>style.visibility</p:attrName>
                                        </p:attrNameLst>
                                      </p:cBhvr>
                                      <p:to>
                                        <p:strVal val="hidden"/>
                                      </p:to>
                                    </p:set>
                                  </p:childTnLst>
                                </p:cTn>
                              </p:par>
                              <p:par>
                                <p:cTn id="184" presetID="10" presetClass="exit" presetSubtype="0" fill="hold" grpId="2" nodeType="withEffect">
                                  <p:stCondLst>
                                    <p:cond delay="0"/>
                                  </p:stCondLst>
                                  <p:childTnLst>
                                    <p:animEffect transition="out" filter="fade">
                                      <p:cBhvr>
                                        <p:cTn id="185" dur="500"/>
                                        <p:tgtEl>
                                          <p:spTgt spid="60"/>
                                        </p:tgtEl>
                                      </p:cBhvr>
                                    </p:animEffect>
                                    <p:set>
                                      <p:cBhvr>
                                        <p:cTn id="186" dur="1" fill="hold">
                                          <p:stCondLst>
                                            <p:cond delay="499"/>
                                          </p:stCondLst>
                                        </p:cTn>
                                        <p:tgtEl>
                                          <p:spTgt spid="60"/>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69"/>
                                        </p:tgtEl>
                                      </p:cBhvr>
                                    </p:animEffect>
                                    <p:set>
                                      <p:cBhvr>
                                        <p:cTn id="192" dur="1" fill="hold">
                                          <p:stCondLst>
                                            <p:cond delay="499"/>
                                          </p:stCondLst>
                                        </p:cTn>
                                        <p:tgtEl>
                                          <p:spTgt spid="69"/>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71"/>
                                        </p:tgtEl>
                                      </p:cBhvr>
                                    </p:animEffect>
                                    <p:set>
                                      <p:cBhvr>
                                        <p:cTn id="195" dur="1" fill="hold">
                                          <p:stCondLst>
                                            <p:cond delay="499"/>
                                          </p:stCondLst>
                                        </p:cTn>
                                        <p:tgtEl>
                                          <p:spTgt spid="71"/>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17"/>
                                        </p:tgtEl>
                                      </p:cBhvr>
                                    </p:animEffect>
                                    <p:set>
                                      <p:cBhvr>
                                        <p:cTn id="198" dur="1" fill="hold">
                                          <p:stCondLst>
                                            <p:cond delay="499"/>
                                          </p:stCondLst>
                                        </p:cTn>
                                        <p:tgtEl>
                                          <p:spTgt spid="17"/>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21"/>
                                        </p:tgtEl>
                                      </p:cBhvr>
                                    </p:animEffect>
                                    <p:set>
                                      <p:cBhvr>
                                        <p:cTn id="201" dur="1" fill="hold">
                                          <p:stCondLst>
                                            <p:cond delay="499"/>
                                          </p:stCondLst>
                                        </p:cTn>
                                        <p:tgtEl>
                                          <p:spTgt spid="21"/>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68"/>
                                        </p:tgtEl>
                                      </p:cBhvr>
                                    </p:animEffect>
                                    <p:set>
                                      <p:cBhvr>
                                        <p:cTn id="204" dur="1" fill="hold">
                                          <p:stCondLst>
                                            <p:cond delay="499"/>
                                          </p:stCondLst>
                                        </p:cTn>
                                        <p:tgtEl>
                                          <p:spTgt spid="68"/>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81"/>
                                        </p:tgtEl>
                                      </p:cBhvr>
                                    </p:animEffect>
                                    <p:set>
                                      <p:cBhvr>
                                        <p:cTn id="207" dur="1" fill="hold">
                                          <p:stCondLst>
                                            <p:cond delay="499"/>
                                          </p:stCondLst>
                                        </p:cTn>
                                        <p:tgtEl>
                                          <p:spTgt spid="81"/>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78"/>
                                        </p:tgtEl>
                                      </p:cBhvr>
                                    </p:animEffect>
                                    <p:set>
                                      <p:cBhvr>
                                        <p:cTn id="210" dur="1" fill="hold">
                                          <p:stCondLst>
                                            <p:cond delay="499"/>
                                          </p:stCondLst>
                                        </p:cTn>
                                        <p:tgtEl>
                                          <p:spTgt spid="78"/>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79"/>
                                        </p:tgtEl>
                                      </p:cBhvr>
                                    </p:animEffect>
                                    <p:set>
                                      <p:cBhvr>
                                        <p:cTn id="213" dur="1" fill="hold">
                                          <p:stCondLst>
                                            <p:cond delay="499"/>
                                          </p:stCondLst>
                                        </p:cTn>
                                        <p:tgtEl>
                                          <p:spTgt spid="79"/>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80"/>
                                        </p:tgtEl>
                                      </p:cBhvr>
                                    </p:animEffect>
                                    <p:set>
                                      <p:cBhvr>
                                        <p:cTn id="216" dur="1" fill="hold">
                                          <p:stCondLst>
                                            <p:cond delay="499"/>
                                          </p:stCondLst>
                                        </p:cTn>
                                        <p:tgtEl>
                                          <p:spTgt spid="80"/>
                                        </p:tgtEl>
                                        <p:attrNameLst>
                                          <p:attrName>style.visibility</p:attrName>
                                        </p:attrNameLst>
                                      </p:cBhvr>
                                      <p:to>
                                        <p:strVal val="hidden"/>
                                      </p:to>
                                    </p:set>
                                  </p:childTnLst>
                                </p:cTn>
                              </p:par>
                              <p:par>
                                <p:cTn id="217" presetID="10" presetClass="exit" presetSubtype="0" fill="hold" grpId="2" nodeType="withEffect">
                                  <p:stCondLst>
                                    <p:cond delay="0"/>
                                  </p:stCondLst>
                                  <p:childTnLst>
                                    <p:animEffect transition="out" filter="fade">
                                      <p:cBhvr>
                                        <p:cTn id="218" dur="500"/>
                                        <p:tgtEl>
                                          <p:spTgt spid="88"/>
                                        </p:tgtEl>
                                      </p:cBhvr>
                                    </p:animEffect>
                                    <p:set>
                                      <p:cBhvr>
                                        <p:cTn id="219" dur="1" fill="hold">
                                          <p:stCondLst>
                                            <p:cond delay="499"/>
                                          </p:stCondLst>
                                        </p:cTn>
                                        <p:tgtEl>
                                          <p:spTgt spid="88"/>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89"/>
                                        </p:tgtEl>
                                      </p:cBhvr>
                                    </p:animEffect>
                                    <p:set>
                                      <p:cBhvr>
                                        <p:cTn id="222" dur="1" fill="hold">
                                          <p:stCondLst>
                                            <p:cond delay="499"/>
                                          </p:stCondLst>
                                        </p:cTn>
                                        <p:tgtEl>
                                          <p:spTgt spid="89"/>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500"/>
                                        <p:tgtEl>
                                          <p:spTgt spid="77"/>
                                        </p:tgtEl>
                                      </p:cBhvr>
                                    </p:animEffect>
                                    <p:set>
                                      <p:cBhvr>
                                        <p:cTn id="225" dur="1" fill="hold">
                                          <p:stCondLst>
                                            <p:cond delay="499"/>
                                          </p:stCondLst>
                                        </p:cTn>
                                        <p:tgtEl>
                                          <p:spTgt spid="77"/>
                                        </p:tgtEl>
                                        <p:attrNameLst>
                                          <p:attrName>style.visibility</p:attrName>
                                        </p:attrNameLst>
                                      </p:cBhvr>
                                      <p:to>
                                        <p:strVal val="hidden"/>
                                      </p:to>
                                    </p:set>
                                  </p:childTnLst>
                                </p:cTn>
                              </p:par>
                              <p:par>
                                <p:cTn id="226" presetID="10" presetClass="exit" presetSubtype="0" fill="hold" nodeType="withEffect">
                                  <p:stCondLst>
                                    <p:cond delay="0"/>
                                  </p:stCondLst>
                                  <p:childTnLst>
                                    <p:animEffect transition="out" filter="fade">
                                      <p:cBhvr>
                                        <p:cTn id="227" dur="500"/>
                                        <p:tgtEl>
                                          <p:spTgt spid="82"/>
                                        </p:tgtEl>
                                      </p:cBhvr>
                                    </p:animEffect>
                                    <p:set>
                                      <p:cBhvr>
                                        <p:cTn id="228" dur="1" fill="hold">
                                          <p:stCondLst>
                                            <p:cond delay="499"/>
                                          </p:stCondLst>
                                        </p:cTn>
                                        <p:tgtEl>
                                          <p:spTgt spid="82"/>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83"/>
                                        </p:tgtEl>
                                      </p:cBhvr>
                                    </p:animEffect>
                                    <p:set>
                                      <p:cBhvr>
                                        <p:cTn id="231" dur="1" fill="hold">
                                          <p:stCondLst>
                                            <p:cond delay="499"/>
                                          </p:stCondLst>
                                        </p:cTn>
                                        <p:tgtEl>
                                          <p:spTgt spid="83"/>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90"/>
                                        </p:tgtEl>
                                      </p:cBhvr>
                                    </p:animEffect>
                                    <p:set>
                                      <p:cBhvr>
                                        <p:cTn id="234" dur="1" fill="hold">
                                          <p:stCondLst>
                                            <p:cond delay="499"/>
                                          </p:stCondLst>
                                        </p:cTn>
                                        <p:tgtEl>
                                          <p:spTgt spid="90"/>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99"/>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0"/>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01"/>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animBg="1"/>
      <p:bldP spid="10" grpId="1" animBg="1"/>
      <p:bldP spid="11" grpId="0" animBg="1"/>
      <p:bldP spid="11" grpId="1" animBg="1"/>
      <p:bldP spid="11" grpId="2" animBg="1"/>
      <p:bldP spid="22" grpId="0" animBg="1"/>
      <p:bldP spid="22" grpId="1" animBg="1"/>
      <p:bldP spid="33" grpId="0" animBg="1"/>
      <p:bldP spid="33" grpId="1" animBg="1"/>
      <p:bldP spid="35" grpId="0" animBg="1"/>
      <p:bldP spid="35" grpId="1" animBg="1"/>
      <p:bldP spid="51" grpId="0" animBg="1"/>
      <p:bldP spid="51" grpId="1" animBg="1"/>
      <p:bldP spid="56" grpId="0" animBg="1"/>
      <p:bldP spid="56" grpId="1" animBg="1"/>
      <p:bldP spid="56" grpId="2" animBg="1"/>
      <p:bldP spid="57" grpId="0" animBg="1"/>
      <p:bldP spid="57" grpId="1" animBg="1"/>
      <p:bldP spid="57" grpId="2" animBg="1"/>
      <p:bldP spid="58" grpId="0"/>
      <p:bldP spid="58" grpId="1"/>
      <p:bldP spid="60" grpId="0" animBg="1"/>
      <p:bldP spid="60" grpId="1" animBg="1"/>
      <p:bldP spid="60" grpId="2" animBg="1"/>
      <p:bldP spid="61" grpId="0" animBg="1"/>
      <p:bldP spid="61" grpId="1" animBg="1"/>
      <p:bldP spid="66" grpId="0" animBg="1"/>
      <p:bldP spid="66" grpId="1" animBg="1"/>
      <p:bldP spid="68" grpId="0" animBg="1"/>
      <p:bldP spid="68" grpId="1" animBg="1"/>
      <p:bldP spid="69" grpId="0"/>
      <p:bldP spid="69" grpId="1"/>
      <p:bldP spid="71" grpId="0"/>
      <p:bldP spid="71" grpId="1"/>
      <p:bldP spid="80" grpId="0" animBg="1"/>
      <p:bldP spid="80" grpId="1" animBg="1"/>
      <p:bldP spid="83" grpId="0" animBg="1"/>
      <p:bldP spid="83" grpId="1" animBg="1"/>
      <p:bldP spid="88" grpId="0" animBg="1"/>
      <p:bldP spid="88" grpId="1" animBg="1"/>
      <p:bldP spid="88" grpId="2" animBg="1"/>
      <p:bldP spid="89" grpId="0" animBg="1"/>
      <p:bldP spid="89" grpId="1" animBg="1"/>
      <p:bldP spid="90" grpId="0"/>
      <p:bldP spid="90" grpId="1"/>
      <p:bldP spid="96" grpId="0" animBg="1"/>
      <p:bldP spid="96" grpId="1" animBg="1"/>
      <p:bldP spid="97" grpId="0" animBg="1"/>
      <p:bldP spid="97" grpId="1" animBg="1"/>
      <p:bldP spid="99" grpId="0"/>
      <p:bldP spid="100" grpId="0" animBg="1"/>
      <p:bldP spid="101" grpId="0" animBg="1"/>
      <p:bldP spid="1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6444208" y="-7962"/>
            <a:ext cx="3960440" cy="628650"/>
          </a:xfrm>
          <a:prstGeom prst="rect">
            <a:avLst/>
          </a:prstGeom>
          <a:noFill/>
          <a:ln w="9525">
            <a:noFill/>
            <a:miter lim="800000"/>
            <a:headEnd/>
            <a:tailEnd/>
          </a:ln>
        </p:spPr>
        <p:txBody>
          <a:bodyPr/>
          <a:lstStyle/>
          <a:p>
            <a:pPr>
              <a:spcBef>
                <a:spcPct val="20000"/>
              </a:spcBef>
            </a:pPr>
            <a:r>
              <a:rPr lang="es-ES" sz="2400" b="1" dirty="0" smtClean="0"/>
              <a:t>Construcción</a:t>
            </a:r>
            <a:endParaRPr lang="es-ES" sz="2400" dirty="0">
              <a:solidFill>
                <a:schemeClr val="bg1"/>
              </a:solidFill>
            </a:endParaRPr>
          </a:p>
        </p:txBody>
      </p:sp>
      <p:sp>
        <p:nvSpPr>
          <p:cNvPr id="7" name="6 CuadroTexto"/>
          <p:cNvSpPr txBox="1"/>
          <p:nvPr/>
        </p:nvSpPr>
        <p:spPr>
          <a:xfrm>
            <a:off x="683568" y="899428"/>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Tanque Recolector</a:t>
            </a:r>
            <a:endParaRPr lang="es-ES" dirty="0"/>
          </a:p>
        </p:txBody>
      </p:sp>
      <p:pic>
        <p:nvPicPr>
          <p:cNvPr id="12" name="0 Imagen"/>
          <p:cNvPicPr/>
          <p:nvPr/>
        </p:nvPicPr>
        <p:blipFill>
          <a:blip r:embed="rId2" cstate="print">
            <a:extLst>
              <a:ext uri="{28A0092B-C50C-407E-A947-70E740481C1C}">
                <a14:useLocalDpi xmlns:a14="http://schemas.microsoft.com/office/drawing/2010/main" val="0"/>
              </a:ext>
            </a:extLst>
          </a:blip>
          <a:stretch>
            <a:fillRect/>
          </a:stretch>
        </p:blipFill>
        <p:spPr>
          <a:xfrm>
            <a:off x="1763688" y="1611308"/>
            <a:ext cx="1476000" cy="1529660"/>
          </a:xfrm>
          <a:prstGeom prst="rect">
            <a:avLst/>
          </a:prstGeom>
          <a:ln>
            <a:noFill/>
          </a:ln>
          <a:effectLst>
            <a:outerShdw blurRad="292100" dist="139700" dir="2700000" algn="tl" rotWithShape="0">
              <a:srgbClr val="333333">
                <a:alpha val="65000"/>
              </a:srgbClr>
            </a:outerShdw>
          </a:effectLst>
        </p:spPr>
      </p:pic>
      <p:sp>
        <p:nvSpPr>
          <p:cNvPr id="15" name="14 CuadroTexto"/>
          <p:cNvSpPr txBox="1"/>
          <p:nvPr/>
        </p:nvSpPr>
        <p:spPr>
          <a:xfrm>
            <a:off x="4139952" y="918383"/>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Tanque Digestor</a:t>
            </a:r>
            <a:endParaRPr lang="es-ES" dirty="0"/>
          </a:p>
        </p:txBody>
      </p:sp>
      <p:sp>
        <p:nvSpPr>
          <p:cNvPr id="16" name="15 CuadroTexto"/>
          <p:cNvSpPr txBox="1"/>
          <p:nvPr/>
        </p:nvSpPr>
        <p:spPr>
          <a:xfrm>
            <a:off x="6804248" y="899428"/>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Tanque Gasómetro</a:t>
            </a:r>
            <a:endParaRPr lang="es-ES" dirty="0"/>
          </a:p>
        </p:txBody>
      </p:sp>
      <p:sp>
        <p:nvSpPr>
          <p:cNvPr id="17" name="16 CuadroTexto"/>
          <p:cNvSpPr txBox="1"/>
          <p:nvPr/>
        </p:nvSpPr>
        <p:spPr>
          <a:xfrm>
            <a:off x="3563888" y="3707740"/>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Accesorios</a:t>
            </a:r>
            <a:endParaRPr lang="es-ES" dirty="0"/>
          </a:p>
        </p:txBody>
      </p:sp>
      <p:pic>
        <p:nvPicPr>
          <p:cNvPr id="20" name="19 Imagen"/>
          <p:cNvPicPr>
            <a:picLocks noChangeAspect="1"/>
          </p:cNvPicPr>
          <p:nvPr/>
        </p:nvPicPr>
        <p:blipFill rotWithShape="1">
          <a:blip r:embed="rId3" cstate="print">
            <a:extLst>
              <a:ext uri="{28A0092B-C50C-407E-A947-70E740481C1C}">
                <a14:useLocalDpi xmlns:a14="http://schemas.microsoft.com/office/drawing/2010/main" val="0"/>
              </a:ext>
            </a:extLst>
          </a:blip>
          <a:srcRect l="17414" t="14715" r="17995" b="6164"/>
          <a:stretch/>
        </p:blipFill>
        <p:spPr>
          <a:xfrm>
            <a:off x="3502113" y="1628800"/>
            <a:ext cx="1645951" cy="1512168"/>
          </a:xfrm>
          <a:prstGeom prst="rect">
            <a:avLst/>
          </a:prstGeom>
          <a:ln>
            <a:noFill/>
          </a:ln>
          <a:effectLst>
            <a:outerShdw blurRad="292100" dist="139700" dir="2700000" algn="tl" rotWithShape="0">
              <a:srgbClr val="333333">
                <a:alpha val="65000"/>
              </a:srgbClr>
            </a:outerShdw>
          </a:effectLst>
        </p:spPr>
      </p:pic>
      <p:pic>
        <p:nvPicPr>
          <p:cNvPr id="21" name="20 Imagen"/>
          <p:cNvPicPr>
            <a:picLocks noChangeAspect="1"/>
          </p:cNvPicPr>
          <p:nvPr/>
        </p:nvPicPr>
        <p:blipFill rotWithShape="1">
          <a:blip r:embed="rId4" cstate="print">
            <a:extLst>
              <a:ext uri="{28A0092B-C50C-407E-A947-70E740481C1C}">
                <a14:useLocalDpi xmlns:a14="http://schemas.microsoft.com/office/drawing/2010/main" val="0"/>
              </a:ext>
            </a:extLst>
          </a:blip>
          <a:srcRect l="11982" t="14715" r="43922" b="32026"/>
          <a:stretch/>
        </p:blipFill>
        <p:spPr>
          <a:xfrm>
            <a:off x="5303827" y="1628800"/>
            <a:ext cx="1716445" cy="1512168"/>
          </a:xfrm>
          <a:prstGeom prst="rect">
            <a:avLst/>
          </a:prstGeom>
          <a:ln>
            <a:noFill/>
          </a:ln>
          <a:effectLst>
            <a:outerShdw blurRad="292100" dist="139700" dir="2700000" algn="tl" rotWithShape="0">
              <a:srgbClr val="333333">
                <a:alpha val="65000"/>
              </a:srgbClr>
            </a:outerShdw>
          </a:effectLst>
        </p:spPr>
      </p:pic>
      <p:pic>
        <p:nvPicPr>
          <p:cNvPr id="22" name="21 Imagen"/>
          <p:cNvPicPr>
            <a:picLocks noChangeAspect="1"/>
          </p:cNvPicPr>
          <p:nvPr/>
        </p:nvPicPr>
        <p:blipFill rotWithShape="1">
          <a:blip r:embed="rId5" cstate="print">
            <a:extLst>
              <a:ext uri="{28A0092B-C50C-407E-A947-70E740481C1C}">
                <a14:useLocalDpi xmlns:a14="http://schemas.microsoft.com/office/drawing/2010/main" val="0"/>
              </a:ext>
            </a:extLst>
          </a:blip>
          <a:srcRect l="27099"/>
          <a:stretch/>
        </p:blipFill>
        <p:spPr>
          <a:xfrm>
            <a:off x="7426040" y="1377224"/>
            <a:ext cx="1106400" cy="1763744"/>
          </a:xfrm>
          <a:prstGeom prst="rect">
            <a:avLst/>
          </a:prstGeom>
          <a:ln>
            <a:noFill/>
          </a:ln>
          <a:effectLst>
            <a:outerShdw blurRad="292100" dist="139700" dir="2700000" algn="tl" rotWithShape="0">
              <a:srgbClr val="333333">
                <a:alpha val="65000"/>
              </a:srgbClr>
            </a:outerShdw>
          </a:effectLst>
        </p:spPr>
      </p:pic>
      <p:pic>
        <p:nvPicPr>
          <p:cNvPr id="24" name="23 Imagen"/>
          <p:cNvPicPr>
            <a:picLocks noChangeAspect="1"/>
          </p:cNvPicPr>
          <p:nvPr/>
        </p:nvPicPr>
        <p:blipFill rotWithShape="1">
          <a:blip r:embed="rId6" cstate="print">
            <a:extLst>
              <a:ext uri="{28A0092B-C50C-407E-A947-70E740481C1C}">
                <a14:useLocalDpi xmlns:a14="http://schemas.microsoft.com/office/drawing/2010/main" val="0"/>
              </a:ext>
            </a:extLst>
          </a:blip>
          <a:srcRect l="9749" t="15808" r="10153" b="9655"/>
          <a:stretch/>
        </p:blipFill>
        <p:spPr>
          <a:xfrm>
            <a:off x="94782" y="4221088"/>
            <a:ext cx="1452882" cy="1802691"/>
          </a:xfrm>
          <a:prstGeom prst="rect">
            <a:avLst/>
          </a:prstGeom>
          <a:ln>
            <a:noFill/>
          </a:ln>
          <a:effectLst>
            <a:outerShdw blurRad="292100" dist="139700" dir="2700000" algn="tl" rotWithShape="0">
              <a:srgbClr val="333333">
                <a:alpha val="65000"/>
              </a:srgbClr>
            </a:outerShdw>
          </a:effectLst>
        </p:spPr>
      </p:pic>
      <p:pic>
        <p:nvPicPr>
          <p:cNvPr id="25" name="24 Imagen"/>
          <p:cNvPicPr>
            <a:picLocks noChangeAspect="1"/>
          </p:cNvPicPr>
          <p:nvPr/>
        </p:nvPicPr>
        <p:blipFill rotWithShape="1">
          <a:blip r:embed="rId7" cstate="print">
            <a:extLst>
              <a:ext uri="{28A0092B-C50C-407E-A947-70E740481C1C}">
                <a14:useLocalDpi xmlns:a14="http://schemas.microsoft.com/office/drawing/2010/main" val="0"/>
              </a:ext>
            </a:extLst>
          </a:blip>
          <a:srcRect l="18190" t="5113" r="2603" b="45428"/>
          <a:stretch/>
        </p:blipFill>
        <p:spPr>
          <a:xfrm>
            <a:off x="1738798" y="4325766"/>
            <a:ext cx="3121234" cy="1615542"/>
          </a:xfrm>
          <a:prstGeom prst="rect">
            <a:avLst/>
          </a:prstGeom>
          <a:ln>
            <a:noFill/>
          </a:ln>
          <a:effectLst>
            <a:outerShdw blurRad="292100" dist="139700" dir="2700000" algn="tl" rotWithShape="0">
              <a:srgbClr val="333333">
                <a:alpha val="65000"/>
              </a:srgbClr>
            </a:outerShdw>
          </a:effectLst>
        </p:spPr>
      </p:pic>
      <p:pic>
        <p:nvPicPr>
          <p:cNvPr id="27" name="26 Imagen"/>
          <p:cNvPicPr>
            <a:picLocks noChangeAspect="1"/>
          </p:cNvPicPr>
          <p:nvPr/>
        </p:nvPicPr>
        <p:blipFill rotWithShape="1">
          <a:blip r:embed="rId8" cstate="print">
            <a:extLst>
              <a:ext uri="{28A0092B-C50C-407E-A947-70E740481C1C}">
                <a14:useLocalDpi xmlns:a14="http://schemas.microsoft.com/office/drawing/2010/main" val="0"/>
              </a:ext>
            </a:extLst>
          </a:blip>
          <a:srcRect l="12791" t="16342" r="24979" b="17284"/>
          <a:stretch/>
        </p:blipFill>
        <p:spPr>
          <a:xfrm>
            <a:off x="5053192" y="4325766"/>
            <a:ext cx="1967080" cy="1573525"/>
          </a:xfrm>
          <a:prstGeom prst="rect">
            <a:avLst/>
          </a:prstGeom>
          <a:ln>
            <a:noFill/>
          </a:ln>
          <a:effectLst>
            <a:outerShdw blurRad="292100" dist="139700" dir="2700000" algn="tl" rotWithShape="0">
              <a:srgbClr val="333333">
                <a:alpha val="65000"/>
              </a:srgbClr>
            </a:outerShdw>
          </a:effectLst>
        </p:spPr>
      </p:pic>
      <p:pic>
        <p:nvPicPr>
          <p:cNvPr id="28" name="27 Imagen"/>
          <p:cNvPicPr>
            <a:picLocks noChangeAspect="1"/>
          </p:cNvPicPr>
          <p:nvPr/>
        </p:nvPicPr>
        <p:blipFill rotWithShape="1">
          <a:blip r:embed="rId9" cstate="print">
            <a:extLst>
              <a:ext uri="{28A0092B-C50C-407E-A947-70E740481C1C}">
                <a14:useLocalDpi xmlns:a14="http://schemas.microsoft.com/office/drawing/2010/main" val="0"/>
              </a:ext>
            </a:extLst>
          </a:blip>
          <a:srcRect l="13322" t="30330" r="50684" b="20163"/>
          <a:stretch/>
        </p:blipFill>
        <p:spPr>
          <a:xfrm>
            <a:off x="7308304" y="4225523"/>
            <a:ext cx="1622548" cy="1673768"/>
          </a:xfrm>
          <a:prstGeom prst="rect">
            <a:avLst/>
          </a:prstGeom>
          <a:ln>
            <a:noFill/>
          </a:ln>
          <a:effectLst>
            <a:outerShdw blurRad="292100" dist="139700" dir="2700000" algn="tl" rotWithShape="0">
              <a:srgbClr val="333333">
                <a:alpha val="65000"/>
              </a:srgbClr>
            </a:outerShdw>
          </a:effectLst>
        </p:spPr>
      </p:pic>
      <p:sp>
        <p:nvSpPr>
          <p:cNvPr id="29" name="28 CuadroTexto"/>
          <p:cNvSpPr txBox="1"/>
          <p:nvPr/>
        </p:nvSpPr>
        <p:spPr>
          <a:xfrm>
            <a:off x="745966" y="918383"/>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Invernadero</a:t>
            </a:r>
            <a:endParaRPr lang="es-ES" dirty="0"/>
          </a:p>
        </p:txBody>
      </p:sp>
      <p:sp>
        <p:nvSpPr>
          <p:cNvPr id="31" name="30 CuadroTexto"/>
          <p:cNvSpPr txBox="1"/>
          <p:nvPr/>
        </p:nvSpPr>
        <p:spPr>
          <a:xfrm>
            <a:off x="5508104" y="899428"/>
            <a:ext cx="2232248" cy="369332"/>
          </a:xfrm>
          <a:prstGeom prst="rect">
            <a:avLst/>
          </a:prstGeom>
          <a:solidFill>
            <a:srgbClr val="FFC000">
              <a:alpha val="71000"/>
            </a:srgbClr>
          </a:solidFill>
          <a:ln>
            <a:solidFill>
              <a:srgbClr val="FFC000"/>
            </a:solidFill>
          </a:ln>
        </p:spPr>
        <p:txBody>
          <a:bodyPr wrap="square" rtlCol="0">
            <a:spAutoFit/>
          </a:bodyPr>
          <a:lstStyle/>
          <a:p>
            <a:pPr algn="ctr"/>
            <a:r>
              <a:rPr lang="es-ES" dirty="0" smtClean="0"/>
              <a:t>Equipo Completo</a:t>
            </a:r>
            <a:endParaRPr lang="es-ES" dirty="0"/>
          </a:p>
        </p:txBody>
      </p:sp>
      <p:sp>
        <p:nvSpPr>
          <p:cNvPr id="32" name="31 Rectángulo"/>
          <p:cNvSpPr/>
          <p:nvPr/>
        </p:nvSpPr>
        <p:spPr>
          <a:xfrm>
            <a:off x="0" y="6619663"/>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pic>
        <p:nvPicPr>
          <p:cNvPr id="33" name="32 Imagen"/>
          <p:cNvPicPr>
            <a:picLocks noChangeAspect="1"/>
          </p:cNvPicPr>
          <p:nvPr/>
        </p:nvPicPr>
        <p:blipFill rotWithShape="1">
          <a:blip r:embed="rId10" cstate="print">
            <a:extLst>
              <a:ext uri="{28A0092B-C50C-407E-A947-70E740481C1C}">
                <a14:useLocalDpi xmlns:a14="http://schemas.microsoft.com/office/drawing/2010/main" val="0"/>
              </a:ext>
            </a:extLst>
          </a:blip>
          <a:srcRect t="24140" r="22536"/>
          <a:stretch/>
        </p:blipFill>
        <p:spPr>
          <a:xfrm>
            <a:off x="628682" y="1600244"/>
            <a:ext cx="2287134" cy="1679847"/>
          </a:xfrm>
          <a:prstGeom prst="rect">
            <a:avLst/>
          </a:prstGeom>
          <a:ln>
            <a:noFill/>
          </a:ln>
          <a:effectLst>
            <a:outerShdw blurRad="292100" dist="139700" dir="2700000" algn="tl" rotWithShape="0">
              <a:srgbClr val="333333">
                <a:alpha val="65000"/>
              </a:srgbClr>
            </a:outerShdw>
          </a:effectLst>
        </p:spPr>
      </p:pic>
      <p:pic>
        <p:nvPicPr>
          <p:cNvPr id="34" name="33 Imagen"/>
          <p:cNvPicPr>
            <a:picLocks noChangeAspect="1"/>
          </p:cNvPicPr>
          <p:nvPr/>
        </p:nvPicPr>
        <p:blipFill rotWithShape="1">
          <a:blip r:embed="rId11" cstate="print">
            <a:extLst>
              <a:ext uri="{28A0092B-C50C-407E-A947-70E740481C1C}">
                <a14:useLocalDpi xmlns:a14="http://schemas.microsoft.com/office/drawing/2010/main" val="0"/>
              </a:ext>
            </a:extLst>
          </a:blip>
          <a:srcRect t="20721" r="1382"/>
          <a:stretch/>
        </p:blipFill>
        <p:spPr>
          <a:xfrm>
            <a:off x="179512" y="3610525"/>
            <a:ext cx="3796107" cy="2288766"/>
          </a:xfrm>
          <a:prstGeom prst="rect">
            <a:avLst/>
          </a:prstGeom>
          <a:ln>
            <a:noFill/>
          </a:ln>
          <a:effectLst>
            <a:outerShdw blurRad="292100" dist="139700" dir="2700000" algn="tl" rotWithShape="0">
              <a:srgbClr val="333333">
                <a:alpha val="65000"/>
              </a:srgbClr>
            </a:outerShdw>
          </a:effectLst>
        </p:spPr>
      </p:pic>
      <p:pic>
        <p:nvPicPr>
          <p:cNvPr id="35" name="34 Imagen"/>
          <p:cNvPicPr>
            <a:picLocks noChangeAspect="1"/>
          </p:cNvPicPr>
          <p:nvPr/>
        </p:nvPicPr>
        <p:blipFill rotWithShape="1">
          <a:blip r:embed="rId12" cstate="print">
            <a:extLst>
              <a:ext uri="{28A0092B-C50C-407E-A947-70E740481C1C}">
                <a14:useLocalDpi xmlns:a14="http://schemas.microsoft.com/office/drawing/2010/main" val="0"/>
              </a:ext>
            </a:extLst>
          </a:blip>
          <a:srcRect b="11975"/>
          <a:stretch/>
        </p:blipFill>
        <p:spPr>
          <a:xfrm>
            <a:off x="191072" y="1484784"/>
            <a:ext cx="1428600" cy="1886297"/>
          </a:xfrm>
          <a:prstGeom prst="rect">
            <a:avLst/>
          </a:prstGeom>
        </p:spPr>
      </p:pic>
      <p:pic>
        <p:nvPicPr>
          <p:cNvPr id="36" name="35 Imagen"/>
          <p:cNvPicPr>
            <a:picLocks noChangeAspect="1"/>
          </p:cNvPicPr>
          <p:nvPr/>
        </p:nvPicPr>
        <p:blipFill rotWithShape="1">
          <a:blip r:embed="rId13" cstate="print">
            <a:extLst>
              <a:ext uri="{28A0092B-C50C-407E-A947-70E740481C1C}">
                <a14:useLocalDpi xmlns:a14="http://schemas.microsoft.com/office/drawing/2010/main" val="0"/>
              </a:ext>
            </a:extLst>
          </a:blip>
          <a:srcRect l="36083" t="28620" r="15350" b="4172"/>
          <a:stretch/>
        </p:blipFill>
        <p:spPr>
          <a:xfrm>
            <a:off x="4379535" y="1659246"/>
            <a:ext cx="4440937" cy="4096988"/>
          </a:xfrm>
          <a:prstGeom prst="rect">
            <a:avLst/>
          </a:prstGeom>
        </p:spPr>
      </p:pic>
    </p:spTree>
    <p:extLst>
      <p:ext uri="{BB962C8B-B14F-4D97-AF65-F5344CB8AC3E}">
        <p14:creationId xmlns:p14="http://schemas.microsoft.com/office/powerpoint/2010/main" val="14258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29"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6875748" y="23689"/>
            <a:ext cx="4536504" cy="628650"/>
          </a:xfrm>
          <a:prstGeom prst="rect">
            <a:avLst/>
          </a:prstGeom>
          <a:noFill/>
          <a:ln w="9525">
            <a:noFill/>
            <a:miter lim="800000"/>
            <a:headEnd/>
            <a:tailEnd/>
          </a:ln>
        </p:spPr>
        <p:txBody>
          <a:bodyPr/>
          <a:lstStyle/>
          <a:p>
            <a:pPr>
              <a:spcBef>
                <a:spcPct val="20000"/>
              </a:spcBef>
            </a:pPr>
            <a:r>
              <a:rPr lang="es-ES" sz="2400" b="1" dirty="0" smtClean="0"/>
              <a:t>Operación </a:t>
            </a:r>
            <a:endParaRPr lang="es-ES" sz="2400" dirty="0">
              <a:solidFill>
                <a:schemeClr val="bg1"/>
              </a:solidFill>
            </a:endParaRPr>
          </a:p>
        </p:txBody>
      </p:sp>
      <p:sp>
        <p:nvSpPr>
          <p:cNvPr id="9" name="8 Rectángulo"/>
          <p:cNvSpPr/>
          <p:nvPr/>
        </p:nvSpPr>
        <p:spPr>
          <a:xfrm>
            <a:off x="0" y="6597352"/>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sp>
        <p:nvSpPr>
          <p:cNvPr id="10" name="9 CuadroTexto"/>
          <p:cNvSpPr txBox="1"/>
          <p:nvPr/>
        </p:nvSpPr>
        <p:spPr>
          <a:xfrm>
            <a:off x="467544" y="836712"/>
            <a:ext cx="2952328" cy="646331"/>
          </a:xfrm>
          <a:prstGeom prst="rect">
            <a:avLst/>
          </a:prstGeom>
          <a:solidFill>
            <a:srgbClr val="C00000">
              <a:alpha val="53000"/>
            </a:srgbClr>
          </a:solidFill>
          <a:ln>
            <a:solidFill>
              <a:srgbClr val="C00000">
                <a:alpha val="53000"/>
              </a:srgbClr>
            </a:solidFill>
          </a:ln>
        </p:spPr>
        <p:txBody>
          <a:bodyPr wrap="square" rtlCol="0">
            <a:spAutoFit/>
          </a:bodyPr>
          <a:lstStyle/>
          <a:p>
            <a:pPr algn="ctr"/>
            <a:r>
              <a:rPr lang="es-EC" dirty="0" smtClean="0"/>
              <a:t>Monitoreo de Parámetros Operativos</a:t>
            </a:r>
            <a:endParaRPr lang="es-ES" dirty="0"/>
          </a:p>
        </p:txBody>
      </p:sp>
      <p:graphicFrame>
        <p:nvGraphicFramePr>
          <p:cNvPr id="12" name="11 Tabla"/>
          <p:cNvGraphicFramePr>
            <a:graphicFrameLocks noGrp="1"/>
          </p:cNvGraphicFramePr>
          <p:nvPr>
            <p:extLst>
              <p:ext uri="{D42A27DB-BD31-4B8C-83A1-F6EECF244321}">
                <p14:modId xmlns:p14="http://schemas.microsoft.com/office/powerpoint/2010/main" val="499994681"/>
              </p:ext>
            </p:extLst>
          </p:nvPr>
        </p:nvGraphicFramePr>
        <p:xfrm>
          <a:off x="251520" y="1772816"/>
          <a:ext cx="3600400" cy="2001520"/>
        </p:xfrm>
        <a:graphic>
          <a:graphicData uri="http://schemas.openxmlformats.org/drawingml/2006/table">
            <a:tbl>
              <a:tblPr firstRow="1" bandRow="1">
                <a:tableStyleId>{D7AC3CCA-C797-4891-BE02-D94E43425B78}</a:tableStyleId>
              </a:tblPr>
              <a:tblGrid>
                <a:gridCol w="1600178"/>
                <a:gridCol w="2000222"/>
              </a:tblGrid>
              <a:tr h="370840">
                <a:tc>
                  <a:txBody>
                    <a:bodyPr/>
                    <a:lstStyle/>
                    <a:p>
                      <a:r>
                        <a:rPr lang="es-ES" sz="1400" b="0" dirty="0" smtClean="0"/>
                        <a:t>pH</a:t>
                      </a:r>
                      <a:endParaRPr lang="es-ES" sz="1400" b="0" dirty="0"/>
                    </a:p>
                  </a:txBody>
                  <a:tcPr/>
                </a:tc>
                <a:tc>
                  <a:txBody>
                    <a:bodyPr/>
                    <a:lstStyle/>
                    <a:p>
                      <a:r>
                        <a:rPr lang="es-ES" sz="1400" b="0" dirty="0" smtClean="0"/>
                        <a:t>4 - 8</a:t>
                      </a:r>
                      <a:endParaRPr lang="es-ES" sz="1400" b="0" dirty="0"/>
                    </a:p>
                  </a:txBody>
                  <a:tcPr/>
                </a:tc>
              </a:tr>
              <a:tr h="370840">
                <a:tc>
                  <a:txBody>
                    <a:bodyPr/>
                    <a:lstStyle/>
                    <a:p>
                      <a:r>
                        <a:rPr lang="es-ES" sz="1400" dirty="0" smtClean="0"/>
                        <a:t>H2S</a:t>
                      </a:r>
                      <a:endParaRPr lang="es-ES" sz="1400" dirty="0"/>
                    </a:p>
                  </a:txBody>
                  <a:tcPr/>
                </a:tc>
                <a:tc>
                  <a:txBody>
                    <a:bodyPr/>
                    <a:lstStyle/>
                    <a:p>
                      <a:r>
                        <a:rPr lang="es-ES" sz="1400" dirty="0" smtClean="0"/>
                        <a:t>Olor a huevo</a:t>
                      </a:r>
                      <a:r>
                        <a:rPr lang="es-ES" sz="1400" baseline="0" dirty="0" smtClean="0"/>
                        <a:t> podrido.</a:t>
                      </a:r>
                      <a:endParaRPr lang="es-ES" sz="1400" dirty="0"/>
                    </a:p>
                  </a:txBody>
                  <a:tcPr/>
                </a:tc>
              </a:tr>
              <a:tr h="370840">
                <a:tc>
                  <a:txBody>
                    <a:bodyPr/>
                    <a:lstStyle/>
                    <a:p>
                      <a:r>
                        <a:rPr lang="es-ES" sz="1400" dirty="0" smtClean="0"/>
                        <a:t>Volumen de gas</a:t>
                      </a:r>
                      <a:endParaRPr lang="es-ES" sz="1400" dirty="0"/>
                    </a:p>
                  </a:txBody>
                  <a:tcPr/>
                </a:tc>
                <a:tc>
                  <a:txBody>
                    <a:bodyPr/>
                    <a:lstStyle/>
                    <a:p>
                      <a:r>
                        <a:rPr lang="es-ES" sz="1400" dirty="0" smtClean="0"/>
                        <a:t>Almacenamiento de gas.</a:t>
                      </a:r>
                      <a:endParaRPr lang="es-ES" sz="1400" dirty="0"/>
                    </a:p>
                  </a:txBody>
                  <a:tcPr/>
                </a:tc>
              </a:tr>
              <a:tr h="370840">
                <a:tc>
                  <a:txBody>
                    <a:bodyPr/>
                    <a:lstStyle/>
                    <a:p>
                      <a:r>
                        <a:rPr lang="es-ES" sz="1400" dirty="0" smtClean="0"/>
                        <a:t>Fugas de gas</a:t>
                      </a:r>
                      <a:endParaRPr lang="es-ES" sz="1400" dirty="0"/>
                    </a:p>
                  </a:txBody>
                  <a:tcPr/>
                </a:tc>
                <a:tc>
                  <a:txBody>
                    <a:bodyPr/>
                    <a:lstStyle/>
                    <a:p>
                      <a:r>
                        <a:rPr lang="es-ES" sz="1400" dirty="0" smtClean="0"/>
                        <a:t>Presencia de burbujas.</a:t>
                      </a:r>
                      <a:endParaRPr lang="es-ES" sz="1400" dirty="0"/>
                    </a:p>
                  </a:txBody>
                  <a:tcPr/>
                </a:tc>
              </a:tr>
              <a:tr h="370840">
                <a:tc>
                  <a:txBody>
                    <a:bodyPr/>
                    <a:lstStyle/>
                    <a:p>
                      <a:r>
                        <a:rPr lang="es-ES" sz="1400" dirty="0" smtClean="0"/>
                        <a:t>Temperatura</a:t>
                      </a:r>
                      <a:endParaRPr lang="es-ES" sz="1400" dirty="0"/>
                    </a:p>
                  </a:txBody>
                  <a:tcPr/>
                </a:tc>
                <a:tc>
                  <a:txBody>
                    <a:bodyPr/>
                    <a:lstStyle/>
                    <a:p>
                      <a:r>
                        <a:rPr lang="es-ES" sz="1400" dirty="0" smtClean="0"/>
                        <a:t>Ambiente</a:t>
                      </a:r>
                      <a:r>
                        <a:rPr lang="es-ES" sz="1400" baseline="0" dirty="0" smtClean="0"/>
                        <a:t> y Digestor.</a:t>
                      </a:r>
                      <a:endParaRPr lang="es-ES" sz="1400" dirty="0"/>
                    </a:p>
                  </a:txBody>
                  <a:tcPr/>
                </a:tc>
              </a:tr>
            </a:tbl>
          </a:graphicData>
        </a:graphic>
      </p:graphicFrame>
      <p:pic>
        <p:nvPicPr>
          <p:cNvPr id="13" name="12 Imagen"/>
          <p:cNvPicPr>
            <a:picLocks noChangeAspect="1"/>
          </p:cNvPicPr>
          <p:nvPr/>
        </p:nvPicPr>
        <p:blipFill rotWithShape="1">
          <a:blip r:embed="rId2" cstate="print">
            <a:extLst>
              <a:ext uri="{28A0092B-C50C-407E-A947-70E740481C1C}">
                <a14:useLocalDpi xmlns:a14="http://schemas.microsoft.com/office/drawing/2010/main" val="0"/>
              </a:ext>
            </a:extLst>
          </a:blip>
          <a:srcRect l="8489" t="25277" r="39607" b="18889"/>
          <a:stretch/>
        </p:blipFill>
        <p:spPr>
          <a:xfrm>
            <a:off x="107504" y="4293096"/>
            <a:ext cx="1963573" cy="1584176"/>
          </a:xfrm>
          <a:prstGeom prst="rect">
            <a:avLst/>
          </a:prstGeom>
          <a:ln>
            <a:noFill/>
          </a:ln>
          <a:effectLst>
            <a:outerShdw blurRad="292100" dist="139700" dir="2700000" algn="tl" rotWithShape="0">
              <a:srgbClr val="333333">
                <a:alpha val="65000"/>
              </a:srgbClr>
            </a:outerShdw>
          </a:effectLst>
        </p:spPr>
      </p:pic>
      <p:pic>
        <p:nvPicPr>
          <p:cNvPr id="14" name="13 Imagen"/>
          <p:cNvPicPr>
            <a:picLocks noChangeAspect="1"/>
          </p:cNvPicPr>
          <p:nvPr/>
        </p:nvPicPr>
        <p:blipFill rotWithShape="1">
          <a:blip r:embed="rId3" cstate="print">
            <a:extLst>
              <a:ext uri="{28A0092B-C50C-407E-A947-70E740481C1C}">
                <a14:useLocalDpi xmlns:a14="http://schemas.microsoft.com/office/drawing/2010/main" val="0"/>
              </a:ext>
            </a:extLst>
          </a:blip>
          <a:srcRect l="9400" t="4929" r="14816" b="46389"/>
          <a:stretch/>
        </p:blipFill>
        <p:spPr>
          <a:xfrm>
            <a:off x="2195736" y="4181367"/>
            <a:ext cx="1980032" cy="1695905"/>
          </a:xfrm>
          <a:prstGeom prst="rect">
            <a:avLst/>
          </a:prstGeom>
          <a:ln>
            <a:noFill/>
          </a:ln>
          <a:effectLst>
            <a:outerShdw blurRad="292100" dist="139700" dir="2700000" algn="tl" rotWithShape="0">
              <a:srgbClr val="333333">
                <a:alpha val="65000"/>
              </a:srgbClr>
            </a:outerShdw>
          </a:effectLst>
        </p:spPr>
      </p:pic>
      <p:sp>
        <p:nvSpPr>
          <p:cNvPr id="16" name="15 CuadroTexto"/>
          <p:cNvSpPr txBox="1"/>
          <p:nvPr/>
        </p:nvSpPr>
        <p:spPr>
          <a:xfrm>
            <a:off x="6156176" y="836712"/>
            <a:ext cx="2448272" cy="369332"/>
          </a:xfrm>
          <a:prstGeom prst="rect">
            <a:avLst/>
          </a:prstGeom>
          <a:solidFill>
            <a:srgbClr val="C00000">
              <a:alpha val="53000"/>
            </a:srgbClr>
          </a:solidFill>
          <a:ln>
            <a:solidFill>
              <a:srgbClr val="C00000">
                <a:alpha val="53000"/>
              </a:srgbClr>
            </a:solidFill>
          </a:ln>
        </p:spPr>
        <p:txBody>
          <a:bodyPr wrap="square" rtlCol="0">
            <a:spAutoFit/>
          </a:bodyPr>
          <a:lstStyle/>
          <a:p>
            <a:pPr algn="ctr"/>
            <a:r>
              <a:rPr lang="es-EC" dirty="0" smtClean="0"/>
              <a:t>Carga  Inicial</a:t>
            </a:r>
            <a:endParaRPr lang="es-ES" dirty="0"/>
          </a:p>
        </p:txBody>
      </p:sp>
      <p:pic>
        <p:nvPicPr>
          <p:cNvPr id="17" name="0 Imagen"/>
          <p:cNvPicPr/>
          <p:nvPr/>
        </p:nvPicPr>
        <p:blipFill rotWithShape="1">
          <a:blip r:embed="rId4" cstate="print">
            <a:extLst>
              <a:ext uri="{28A0092B-C50C-407E-A947-70E740481C1C}">
                <a14:useLocalDpi xmlns:a14="http://schemas.microsoft.com/office/drawing/2010/main" val="0"/>
              </a:ext>
            </a:extLst>
          </a:blip>
          <a:srcRect b="27433"/>
          <a:stretch/>
        </p:blipFill>
        <p:spPr bwMode="auto">
          <a:xfrm>
            <a:off x="4427984" y="1480820"/>
            <a:ext cx="1730102" cy="15881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5" name="14 Rectángulo"/>
          <p:cNvSpPr/>
          <p:nvPr/>
        </p:nvSpPr>
        <p:spPr>
          <a:xfrm>
            <a:off x="6372200" y="1412776"/>
            <a:ext cx="2592288" cy="1200329"/>
          </a:xfrm>
          <a:prstGeom prst="rect">
            <a:avLst/>
          </a:prstGeom>
        </p:spPr>
        <p:txBody>
          <a:bodyPr wrap="square">
            <a:spAutoFit/>
          </a:bodyPr>
          <a:lstStyle/>
          <a:p>
            <a:r>
              <a:rPr lang="es-EC" dirty="0" smtClean="0"/>
              <a:t>- Agua empozada.</a:t>
            </a:r>
          </a:p>
          <a:p>
            <a:r>
              <a:rPr lang="es-EC" dirty="0" smtClean="0"/>
              <a:t>- Heces fermentadas.  </a:t>
            </a:r>
          </a:p>
          <a:p>
            <a:r>
              <a:rPr lang="es-EC" dirty="0" smtClean="0"/>
              <a:t>- Estiércol fresco.</a:t>
            </a:r>
          </a:p>
          <a:p>
            <a:r>
              <a:rPr lang="es-EC" dirty="0" smtClean="0"/>
              <a:t>Hasta </a:t>
            </a:r>
            <a:r>
              <a:rPr lang="es-EC" dirty="0"/>
              <a:t>completar </a:t>
            </a:r>
            <a:r>
              <a:rPr lang="es-EC" dirty="0" smtClean="0"/>
              <a:t>750 L.</a:t>
            </a:r>
            <a:endParaRPr lang="es-ES" dirty="0"/>
          </a:p>
        </p:txBody>
      </p:sp>
      <p:sp>
        <p:nvSpPr>
          <p:cNvPr id="19" name="18 Rectángulo"/>
          <p:cNvSpPr/>
          <p:nvPr/>
        </p:nvSpPr>
        <p:spPr>
          <a:xfrm>
            <a:off x="6235729" y="2699628"/>
            <a:ext cx="2800767" cy="369332"/>
          </a:xfrm>
          <a:prstGeom prst="rect">
            <a:avLst/>
          </a:prstGeom>
        </p:spPr>
        <p:txBody>
          <a:bodyPr wrap="none">
            <a:spAutoFit/>
          </a:bodyPr>
          <a:lstStyle/>
          <a:p>
            <a:r>
              <a:rPr lang="es-EC" dirty="0"/>
              <a:t>24 - 27 de Mayo del 2012</a:t>
            </a:r>
            <a:endParaRPr lang="es-ES" dirty="0"/>
          </a:p>
        </p:txBody>
      </p:sp>
      <p:sp>
        <p:nvSpPr>
          <p:cNvPr id="21" name="20 CuadroTexto"/>
          <p:cNvSpPr txBox="1"/>
          <p:nvPr/>
        </p:nvSpPr>
        <p:spPr>
          <a:xfrm>
            <a:off x="6156176" y="3284984"/>
            <a:ext cx="2448272" cy="369332"/>
          </a:xfrm>
          <a:prstGeom prst="rect">
            <a:avLst/>
          </a:prstGeom>
          <a:solidFill>
            <a:srgbClr val="C00000">
              <a:alpha val="53000"/>
            </a:srgbClr>
          </a:solidFill>
          <a:ln>
            <a:solidFill>
              <a:srgbClr val="C00000">
                <a:alpha val="53000"/>
              </a:srgbClr>
            </a:solidFill>
          </a:ln>
        </p:spPr>
        <p:txBody>
          <a:bodyPr wrap="square" rtlCol="0">
            <a:spAutoFit/>
          </a:bodyPr>
          <a:lstStyle/>
          <a:p>
            <a:pPr algn="ctr"/>
            <a:r>
              <a:rPr lang="es-ES" dirty="0" smtClean="0"/>
              <a:t>Estabilización</a:t>
            </a:r>
            <a:endParaRPr lang="es-ES" dirty="0"/>
          </a:p>
        </p:txBody>
      </p:sp>
      <p:sp>
        <p:nvSpPr>
          <p:cNvPr id="20" name="19 Rectángulo"/>
          <p:cNvSpPr/>
          <p:nvPr/>
        </p:nvSpPr>
        <p:spPr>
          <a:xfrm>
            <a:off x="4932040" y="3789040"/>
            <a:ext cx="4032448" cy="646331"/>
          </a:xfrm>
          <a:prstGeom prst="rect">
            <a:avLst/>
          </a:prstGeom>
        </p:spPr>
        <p:txBody>
          <a:bodyPr wrap="square">
            <a:spAutoFit/>
          </a:bodyPr>
          <a:lstStyle/>
          <a:p>
            <a:r>
              <a:rPr lang="es-EC" dirty="0" smtClean="0"/>
              <a:t>Tuvo </a:t>
            </a:r>
            <a:r>
              <a:rPr lang="es-EC" dirty="0"/>
              <a:t>una duración de 38 días </a:t>
            </a:r>
            <a:endParaRPr lang="es-EC" dirty="0" smtClean="0"/>
          </a:p>
          <a:p>
            <a:r>
              <a:rPr lang="es-EC" dirty="0" smtClean="0"/>
              <a:t>(</a:t>
            </a:r>
            <a:r>
              <a:rPr lang="es-EC" dirty="0"/>
              <a:t>28 de Mayo al 05 de Julio/2012</a:t>
            </a:r>
            <a:r>
              <a:rPr lang="es-EC" dirty="0" smtClean="0"/>
              <a:t>).</a:t>
            </a:r>
          </a:p>
        </p:txBody>
      </p:sp>
      <p:sp>
        <p:nvSpPr>
          <p:cNvPr id="23" name="22 CuadroTexto"/>
          <p:cNvSpPr txBox="1"/>
          <p:nvPr/>
        </p:nvSpPr>
        <p:spPr>
          <a:xfrm>
            <a:off x="6308576" y="4581128"/>
            <a:ext cx="2448272" cy="369332"/>
          </a:xfrm>
          <a:prstGeom prst="rect">
            <a:avLst/>
          </a:prstGeom>
          <a:solidFill>
            <a:srgbClr val="C00000">
              <a:alpha val="53000"/>
            </a:srgbClr>
          </a:solidFill>
          <a:ln>
            <a:solidFill>
              <a:srgbClr val="C00000">
                <a:alpha val="53000"/>
              </a:srgbClr>
            </a:solidFill>
          </a:ln>
        </p:spPr>
        <p:txBody>
          <a:bodyPr wrap="square" rtlCol="0">
            <a:spAutoFit/>
          </a:bodyPr>
          <a:lstStyle/>
          <a:p>
            <a:pPr algn="ctr"/>
            <a:r>
              <a:rPr lang="es-EC" dirty="0" smtClean="0"/>
              <a:t>Carga  Regular</a:t>
            </a:r>
            <a:endParaRPr lang="es-ES" dirty="0"/>
          </a:p>
        </p:txBody>
      </p:sp>
      <p:sp>
        <p:nvSpPr>
          <p:cNvPr id="22" name="21 Rectángulo"/>
          <p:cNvSpPr/>
          <p:nvPr/>
        </p:nvSpPr>
        <p:spPr>
          <a:xfrm>
            <a:off x="4716016" y="5158933"/>
            <a:ext cx="4320480" cy="646331"/>
          </a:xfrm>
          <a:prstGeom prst="rect">
            <a:avLst/>
          </a:prstGeom>
        </p:spPr>
        <p:txBody>
          <a:bodyPr wrap="square">
            <a:spAutoFit/>
          </a:bodyPr>
          <a:lstStyle/>
          <a:p>
            <a:r>
              <a:rPr lang="es-EC" dirty="0" smtClean="0"/>
              <a:t>Tuvo </a:t>
            </a:r>
            <a:r>
              <a:rPr lang="es-EC" dirty="0"/>
              <a:t>una duración de 64 días </a:t>
            </a:r>
            <a:endParaRPr lang="es-EC" dirty="0" smtClean="0"/>
          </a:p>
          <a:p>
            <a:r>
              <a:rPr lang="es-EC" dirty="0" smtClean="0"/>
              <a:t>(</a:t>
            </a:r>
            <a:r>
              <a:rPr lang="es-EC" dirty="0"/>
              <a:t>06 de Julio a 07 de </a:t>
            </a:r>
            <a:r>
              <a:rPr lang="es-EC" dirty="0" smtClean="0"/>
              <a:t>Septiembre/2012</a:t>
            </a:r>
            <a:r>
              <a:rPr lang="es-EC" dirty="0"/>
              <a:t>). </a:t>
            </a:r>
            <a:endParaRPr lang="es-ES" dirty="0"/>
          </a:p>
        </p:txBody>
      </p:sp>
    </p:spTree>
    <p:extLst>
      <p:ext uri="{BB962C8B-B14F-4D97-AF65-F5344CB8AC3E}">
        <p14:creationId xmlns:p14="http://schemas.microsoft.com/office/powerpoint/2010/main" val="2819843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5220072" y="-14411"/>
            <a:ext cx="4536504" cy="628650"/>
          </a:xfrm>
          <a:prstGeom prst="rect">
            <a:avLst/>
          </a:prstGeom>
          <a:noFill/>
          <a:ln w="9525">
            <a:noFill/>
            <a:miter lim="800000"/>
            <a:headEnd/>
            <a:tailEnd/>
          </a:ln>
        </p:spPr>
        <p:txBody>
          <a:bodyPr/>
          <a:lstStyle/>
          <a:p>
            <a:pPr>
              <a:spcBef>
                <a:spcPct val="20000"/>
              </a:spcBef>
            </a:pPr>
            <a:r>
              <a:rPr lang="es-ES" sz="2400" b="1" dirty="0" smtClean="0"/>
              <a:t>Parámetros de operación  </a:t>
            </a:r>
            <a:endParaRPr lang="es-ES" sz="2400" dirty="0">
              <a:solidFill>
                <a:schemeClr val="bg1"/>
              </a:solidFill>
            </a:endParaRPr>
          </a:p>
        </p:txBody>
      </p:sp>
      <p:cxnSp>
        <p:nvCxnSpPr>
          <p:cNvPr id="7" name="6 Conector recto"/>
          <p:cNvCxnSpPr/>
          <p:nvPr/>
        </p:nvCxnSpPr>
        <p:spPr>
          <a:xfrm>
            <a:off x="179512" y="1052736"/>
            <a:ext cx="0" cy="2456758"/>
          </a:xfrm>
          <a:prstGeom prst="line">
            <a:avLst/>
          </a:prstGeom>
          <a:ln>
            <a:solidFill>
              <a:srgbClr val="F98007"/>
            </a:solidFill>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179512" y="1196752"/>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827584" y="1052736"/>
            <a:ext cx="896196" cy="369332"/>
          </a:xfrm>
          <a:prstGeom prst="rect">
            <a:avLst/>
          </a:prstGeom>
          <a:solidFill>
            <a:srgbClr val="336600">
              <a:alpha val="53000"/>
            </a:srgbClr>
          </a:solidFill>
        </p:spPr>
        <p:txBody>
          <a:bodyPr wrap="square" rtlCol="0">
            <a:spAutoFit/>
          </a:bodyPr>
          <a:lstStyle/>
          <a:p>
            <a:pPr algn="ctr"/>
            <a:r>
              <a:rPr lang="es-ES" dirty="0" smtClean="0"/>
              <a:t>pH</a:t>
            </a:r>
            <a:endParaRPr lang="es-ES" dirty="0"/>
          </a:p>
        </p:txBody>
      </p:sp>
      <p:pic>
        <p:nvPicPr>
          <p:cNvPr id="266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01" t="48518" r="55162" b="22223"/>
          <a:stretch/>
        </p:blipFill>
        <p:spPr bwMode="auto">
          <a:xfrm>
            <a:off x="3501466" y="1139602"/>
            <a:ext cx="3734830" cy="236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3635896" y="692696"/>
            <a:ext cx="3816424" cy="369332"/>
          </a:xfrm>
          <a:prstGeom prst="rect">
            <a:avLst/>
          </a:prstGeom>
          <a:noFill/>
        </p:spPr>
        <p:txBody>
          <a:bodyPr wrap="square" rtlCol="0">
            <a:spAutoFit/>
          </a:bodyPr>
          <a:lstStyle/>
          <a:p>
            <a:r>
              <a:rPr lang="es-ES" dirty="0" smtClean="0"/>
              <a:t>Tiempo de monitoreo 107 días</a:t>
            </a:r>
            <a:endParaRPr lang="es-ES" dirty="0"/>
          </a:p>
        </p:txBody>
      </p:sp>
      <p:sp>
        <p:nvSpPr>
          <p:cNvPr id="14" name="13 Rectángulo"/>
          <p:cNvSpPr/>
          <p:nvPr/>
        </p:nvSpPr>
        <p:spPr>
          <a:xfrm>
            <a:off x="2952074" y="3627529"/>
            <a:ext cx="5184068" cy="2308324"/>
          </a:xfrm>
          <a:prstGeom prst="rect">
            <a:avLst/>
          </a:prstGeom>
          <a:solidFill>
            <a:srgbClr val="336600">
              <a:alpha val="53000"/>
            </a:srgbClr>
          </a:solidFill>
        </p:spPr>
        <p:txBody>
          <a:bodyPr wrap="square">
            <a:spAutoFit/>
          </a:bodyPr>
          <a:lstStyle/>
          <a:p>
            <a:pPr algn="just"/>
            <a:r>
              <a:rPr lang="es-EC" b="1" dirty="0"/>
              <a:t>P</a:t>
            </a:r>
            <a:r>
              <a:rPr lang="es-EC" b="1" dirty="0" smtClean="0"/>
              <a:t>romedio de </a:t>
            </a:r>
            <a:r>
              <a:rPr lang="es-EC" b="1" dirty="0"/>
              <a:t>6,21</a:t>
            </a:r>
            <a:r>
              <a:rPr lang="es-EC" b="1" dirty="0" smtClean="0"/>
              <a:t>. (Rango óptimo 6 – 8)</a:t>
            </a:r>
          </a:p>
          <a:p>
            <a:pPr algn="just"/>
            <a:r>
              <a:rPr lang="es-EC" dirty="0" smtClean="0"/>
              <a:t>Durante  9 primeros días: pH 7.</a:t>
            </a:r>
          </a:p>
          <a:p>
            <a:pPr algn="just"/>
            <a:r>
              <a:rPr lang="es-ES" dirty="0" smtClean="0"/>
              <a:t>Día 44: Carga regular.</a:t>
            </a:r>
          </a:p>
          <a:p>
            <a:pPr algn="just"/>
            <a:r>
              <a:rPr lang="es-ES" b="1" dirty="0" smtClean="0"/>
              <a:t>Día 58: pH 4</a:t>
            </a:r>
            <a:r>
              <a:rPr lang="es-ES" dirty="0"/>
              <a:t> </a:t>
            </a:r>
            <a:r>
              <a:rPr lang="es-ES" dirty="0" smtClean="0"/>
              <a:t>(</a:t>
            </a:r>
            <a:r>
              <a:rPr lang="es-EC" dirty="0" smtClean="0"/>
              <a:t>excesiva carga orgánica volumétrica que hacía que los AGV y el CO</a:t>
            </a:r>
            <a:r>
              <a:rPr lang="es-EC" baseline="-25000" dirty="0" smtClean="0"/>
              <a:t>2</a:t>
            </a:r>
            <a:r>
              <a:rPr lang="es-EC" dirty="0" smtClean="0"/>
              <a:t> se acumularan).</a:t>
            </a:r>
            <a:endParaRPr lang="es-ES" dirty="0" smtClean="0"/>
          </a:p>
          <a:p>
            <a:pPr algn="just"/>
            <a:r>
              <a:rPr lang="es-ES" dirty="0" smtClean="0"/>
              <a:t>Día 80: pH 9.</a:t>
            </a:r>
          </a:p>
          <a:p>
            <a:pPr algn="just"/>
            <a:r>
              <a:rPr lang="es-ES" dirty="0" smtClean="0"/>
              <a:t>Día 89: 7.</a:t>
            </a:r>
            <a:endParaRPr lang="es-ES" b="1" dirty="0"/>
          </a:p>
        </p:txBody>
      </p:sp>
      <p:cxnSp>
        <p:nvCxnSpPr>
          <p:cNvPr id="17" name="16 Conector recto de flecha"/>
          <p:cNvCxnSpPr/>
          <p:nvPr/>
        </p:nvCxnSpPr>
        <p:spPr>
          <a:xfrm>
            <a:off x="179512" y="2348880"/>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827584" y="2195572"/>
            <a:ext cx="1584176" cy="369332"/>
          </a:xfrm>
          <a:prstGeom prst="rect">
            <a:avLst/>
          </a:prstGeom>
          <a:solidFill>
            <a:srgbClr val="336600">
              <a:alpha val="53000"/>
            </a:srgbClr>
          </a:solidFill>
        </p:spPr>
        <p:txBody>
          <a:bodyPr wrap="square" rtlCol="0">
            <a:spAutoFit/>
          </a:bodyPr>
          <a:lstStyle/>
          <a:p>
            <a:pPr algn="ctr"/>
            <a:r>
              <a:rPr lang="es-ES" dirty="0" smtClean="0"/>
              <a:t>Temperatura</a:t>
            </a:r>
            <a:endParaRPr lang="es-ES" dirty="0"/>
          </a:p>
        </p:txBody>
      </p:sp>
      <p:pic>
        <p:nvPicPr>
          <p:cNvPr id="266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645" t="34116" r="29792" b="36111"/>
          <a:stretch/>
        </p:blipFill>
        <p:spPr bwMode="auto">
          <a:xfrm>
            <a:off x="3491880" y="1139602"/>
            <a:ext cx="3831821" cy="24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CuadroTexto"/>
          <p:cNvSpPr txBox="1"/>
          <p:nvPr/>
        </p:nvSpPr>
        <p:spPr>
          <a:xfrm>
            <a:off x="2915816" y="3501008"/>
            <a:ext cx="5544616" cy="923330"/>
          </a:xfrm>
          <a:prstGeom prst="rect">
            <a:avLst/>
          </a:prstGeom>
          <a:solidFill>
            <a:srgbClr val="336600">
              <a:alpha val="53000"/>
            </a:srgbClr>
          </a:solidFill>
        </p:spPr>
        <p:txBody>
          <a:bodyPr wrap="square" rtlCol="0">
            <a:spAutoFit/>
          </a:bodyPr>
          <a:lstStyle/>
          <a:p>
            <a:r>
              <a:rPr lang="es-ES" dirty="0" smtClean="0"/>
              <a:t>Primeros 60 días: SIN invernadero.</a:t>
            </a:r>
          </a:p>
          <a:p>
            <a:r>
              <a:rPr lang="es-ES" dirty="0" smtClean="0"/>
              <a:t>		 Promedio </a:t>
            </a:r>
            <a:r>
              <a:rPr lang="es-ES" dirty="0" err="1" smtClean="0"/>
              <a:t>temp</a:t>
            </a:r>
            <a:r>
              <a:rPr lang="es-ES" dirty="0" smtClean="0"/>
              <a:t>. </a:t>
            </a:r>
            <a:r>
              <a:rPr lang="es-ES" dirty="0" err="1" smtClean="0"/>
              <a:t>Amb</a:t>
            </a:r>
            <a:r>
              <a:rPr lang="es-ES" dirty="0" smtClean="0"/>
              <a:t>: 19,88 ºC.</a:t>
            </a:r>
          </a:p>
          <a:p>
            <a:r>
              <a:rPr lang="es-ES" dirty="0"/>
              <a:t>	</a:t>
            </a:r>
            <a:r>
              <a:rPr lang="es-ES" dirty="0" smtClean="0"/>
              <a:t>	 Promedio </a:t>
            </a:r>
            <a:r>
              <a:rPr lang="es-ES" dirty="0" err="1" smtClean="0"/>
              <a:t>temp</a:t>
            </a:r>
            <a:r>
              <a:rPr lang="es-ES" dirty="0" smtClean="0"/>
              <a:t>. </a:t>
            </a:r>
            <a:r>
              <a:rPr lang="es-ES" dirty="0" err="1" smtClean="0"/>
              <a:t>Dig</a:t>
            </a:r>
            <a:r>
              <a:rPr lang="es-ES" dirty="0" smtClean="0"/>
              <a:t> :   21,34 ºC.</a:t>
            </a:r>
            <a:endParaRPr lang="es-ES" dirty="0"/>
          </a:p>
        </p:txBody>
      </p:sp>
      <p:sp>
        <p:nvSpPr>
          <p:cNvPr id="23" name="22 Rectángulo"/>
          <p:cNvSpPr/>
          <p:nvPr/>
        </p:nvSpPr>
        <p:spPr>
          <a:xfrm>
            <a:off x="2949724" y="4589655"/>
            <a:ext cx="5001690" cy="1200329"/>
          </a:xfrm>
          <a:prstGeom prst="rect">
            <a:avLst/>
          </a:prstGeom>
          <a:solidFill>
            <a:srgbClr val="336600">
              <a:alpha val="53000"/>
            </a:srgbClr>
          </a:solidFill>
        </p:spPr>
        <p:txBody>
          <a:bodyPr wrap="none">
            <a:spAutoFit/>
          </a:bodyPr>
          <a:lstStyle/>
          <a:p>
            <a:r>
              <a:rPr lang="es-ES" dirty="0"/>
              <a:t>Días 61-107:  </a:t>
            </a:r>
            <a:r>
              <a:rPr lang="es-ES" dirty="0" smtClean="0"/>
              <a:t>CON invernadero</a:t>
            </a:r>
          </a:p>
          <a:p>
            <a:r>
              <a:rPr lang="es-ES" dirty="0"/>
              <a:t>	 </a:t>
            </a:r>
            <a:r>
              <a:rPr lang="es-ES" dirty="0" smtClean="0"/>
              <a:t>        Promedio </a:t>
            </a:r>
            <a:r>
              <a:rPr lang="es-ES" dirty="0" err="1"/>
              <a:t>temp</a:t>
            </a:r>
            <a:r>
              <a:rPr lang="es-ES" dirty="0"/>
              <a:t>. </a:t>
            </a:r>
            <a:r>
              <a:rPr lang="es-ES" dirty="0" err="1"/>
              <a:t>Amb</a:t>
            </a:r>
            <a:r>
              <a:rPr lang="es-ES" dirty="0"/>
              <a:t>: </a:t>
            </a:r>
            <a:r>
              <a:rPr lang="es-ES" dirty="0" smtClean="0"/>
              <a:t>29,37 ºC.</a:t>
            </a:r>
            <a:endParaRPr lang="es-ES" dirty="0"/>
          </a:p>
          <a:p>
            <a:r>
              <a:rPr lang="es-ES" dirty="0"/>
              <a:t>	</a:t>
            </a:r>
            <a:r>
              <a:rPr lang="es-ES" dirty="0" smtClean="0"/>
              <a:t>         Promedio </a:t>
            </a:r>
            <a:r>
              <a:rPr lang="es-ES" dirty="0" err="1"/>
              <a:t>temp</a:t>
            </a:r>
            <a:r>
              <a:rPr lang="es-ES" dirty="0"/>
              <a:t>. </a:t>
            </a:r>
            <a:r>
              <a:rPr lang="es-ES" dirty="0" err="1"/>
              <a:t>Dig</a:t>
            </a:r>
            <a:r>
              <a:rPr lang="es-ES" dirty="0"/>
              <a:t> :   </a:t>
            </a:r>
            <a:r>
              <a:rPr lang="es-ES" dirty="0" smtClean="0"/>
              <a:t>22,42 ºC.</a:t>
            </a:r>
            <a:endParaRPr lang="es-ES" dirty="0"/>
          </a:p>
          <a:p>
            <a:r>
              <a:rPr lang="es-ES" dirty="0" smtClean="0"/>
              <a:t> </a:t>
            </a:r>
            <a:endParaRPr lang="es-ES" dirty="0"/>
          </a:p>
        </p:txBody>
      </p:sp>
      <p:sp>
        <p:nvSpPr>
          <p:cNvPr id="24" name="23 Rectángulo"/>
          <p:cNvSpPr/>
          <p:nvPr/>
        </p:nvSpPr>
        <p:spPr>
          <a:xfrm>
            <a:off x="2627784" y="3640956"/>
            <a:ext cx="6144294" cy="2308324"/>
          </a:xfrm>
          <a:prstGeom prst="rect">
            <a:avLst/>
          </a:prstGeom>
          <a:solidFill>
            <a:srgbClr val="336600">
              <a:alpha val="53000"/>
            </a:srgbClr>
          </a:solidFill>
        </p:spPr>
        <p:txBody>
          <a:bodyPr wrap="square">
            <a:spAutoFit/>
          </a:bodyPr>
          <a:lstStyle/>
          <a:p>
            <a:pPr algn="just"/>
            <a:r>
              <a:rPr lang="es-EC" b="1" dirty="0" err="1" smtClean="0"/>
              <a:t>Poggio</a:t>
            </a:r>
            <a:r>
              <a:rPr lang="es-EC" b="1" dirty="0"/>
              <a:t>, Ferrer, </a:t>
            </a:r>
            <a:r>
              <a:rPr lang="es-EC" b="1" dirty="0" err="1"/>
              <a:t>Batet</a:t>
            </a:r>
            <a:r>
              <a:rPr lang="es-EC" b="1" dirty="0"/>
              <a:t>, &amp; Velo (2006</a:t>
            </a:r>
            <a:r>
              <a:rPr lang="es-EC" b="1" dirty="0" smtClean="0"/>
              <a:t>): </a:t>
            </a:r>
            <a:r>
              <a:rPr lang="es-EC" dirty="0"/>
              <a:t>uso del invernadero podría conllevar a oscilaciones térmicas día-noche en la capa superior del líquido </a:t>
            </a:r>
            <a:endParaRPr lang="es-EC" dirty="0" smtClean="0"/>
          </a:p>
          <a:p>
            <a:pPr algn="just"/>
            <a:r>
              <a:rPr lang="es-EC" b="1" dirty="0" err="1" smtClean="0"/>
              <a:t>Alvarez</a:t>
            </a:r>
            <a:r>
              <a:rPr lang="es-EC" b="1" dirty="0"/>
              <a:t>, </a:t>
            </a:r>
            <a:r>
              <a:rPr lang="es-EC" b="1" dirty="0" err="1"/>
              <a:t>Villcaa</a:t>
            </a:r>
            <a:r>
              <a:rPr lang="es-EC" b="1" dirty="0"/>
              <a:t>, &amp; </a:t>
            </a:r>
            <a:r>
              <a:rPr lang="es-EC" b="1" dirty="0" err="1"/>
              <a:t>Liden</a:t>
            </a:r>
            <a:r>
              <a:rPr lang="es-EC" b="1" dirty="0"/>
              <a:t> (2006</a:t>
            </a:r>
            <a:r>
              <a:rPr lang="es-EC" b="1" dirty="0" smtClean="0"/>
              <a:t>):</a:t>
            </a:r>
            <a:r>
              <a:rPr lang="es-EC" dirty="0" smtClean="0"/>
              <a:t> la </a:t>
            </a:r>
            <a:r>
              <a:rPr lang="es-EC" dirty="0"/>
              <a:t>actividad metanogénica es suficientemente robusta como para resistir a variaciones cíclicas diarias de temperatura de hasta 14°C, concentrándose la producción de biogás durante las fases de alta temperatura.</a:t>
            </a:r>
            <a:endParaRPr lang="es-ES" dirty="0"/>
          </a:p>
        </p:txBody>
      </p:sp>
      <p:cxnSp>
        <p:nvCxnSpPr>
          <p:cNvPr id="25" name="24 Conector recto de flecha"/>
          <p:cNvCxnSpPr/>
          <p:nvPr/>
        </p:nvCxnSpPr>
        <p:spPr>
          <a:xfrm>
            <a:off x="179512" y="3501008"/>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827584" y="3142709"/>
            <a:ext cx="1584176" cy="646331"/>
          </a:xfrm>
          <a:prstGeom prst="rect">
            <a:avLst/>
          </a:prstGeom>
          <a:solidFill>
            <a:srgbClr val="336600">
              <a:alpha val="53000"/>
            </a:srgbClr>
          </a:solidFill>
        </p:spPr>
        <p:txBody>
          <a:bodyPr wrap="square" rtlCol="0">
            <a:spAutoFit/>
          </a:bodyPr>
          <a:lstStyle/>
          <a:p>
            <a:pPr algn="ctr"/>
            <a:r>
              <a:rPr lang="es-ES" dirty="0" smtClean="0"/>
              <a:t>Tiempo de retención</a:t>
            </a:r>
            <a:endParaRPr lang="es-ES" dirty="0"/>
          </a:p>
        </p:txBody>
      </p:sp>
      <p:sp>
        <p:nvSpPr>
          <p:cNvPr id="27" name="26 Rectángulo"/>
          <p:cNvSpPr/>
          <p:nvPr/>
        </p:nvSpPr>
        <p:spPr>
          <a:xfrm>
            <a:off x="3131840" y="1844824"/>
            <a:ext cx="5022304" cy="2308324"/>
          </a:xfrm>
          <a:prstGeom prst="rect">
            <a:avLst/>
          </a:prstGeom>
          <a:solidFill>
            <a:srgbClr val="336600">
              <a:alpha val="53000"/>
            </a:srgbClr>
          </a:solidFill>
        </p:spPr>
        <p:txBody>
          <a:bodyPr wrap="square">
            <a:spAutoFit/>
          </a:bodyPr>
          <a:lstStyle/>
          <a:p>
            <a:pPr algn="just"/>
            <a:r>
              <a:rPr lang="es-EC" dirty="0" smtClean="0"/>
              <a:t>Fue </a:t>
            </a:r>
            <a:r>
              <a:rPr lang="es-EC" dirty="0"/>
              <a:t>influenciado por la temperatura fría de la </a:t>
            </a:r>
            <a:r>
              <a:rPr lang="es-EC" dirty="0" smtClean="0"/>
              <a:t>zona.</a:t>
            </a:r>
          </a:p>
          <a:p>
            <a:pPr algn="just"/>
            <a:endParaRPr lang="es-EC" dirty="0" smtClean="0"/>
          </a:p>
          <a:p>
            <a:pPr algn="just"/>
            <a:r>
              <a:rPr lang="es-EC" dirty="0" err="1"/>
              <a:t>MINERGIA;PNUD;FAO;GEF</a:t>
            </a:r>
            <a:r>
              <a:rPr lang="es-EC" dirty="0"/>
              <a:t> (2011</a:t>
            </a:r>
            <a:r>
              <a:rPr lang="es-EC" dirty="0" smtClean="0"/>
              <a:t>): </a:t>
            </a:r>
            <a:r>
              <a:rPr lang="es-EC" dirty="0"/>
              <a:t>digestión anaerobia </a:t>
            </a:r>
            <a:r>
              <a:rPr lang="es-EC" dirty="0" err="1"/>
              <a:t>psicrofílica</a:t>
            </a:r>
            <a:r>
              <a:rPr lang="es-EC" dirty="0"/>
              <a:t> de estiércol vacuno el proceso se vuelve más lento, obligando a tener tiempos de retención mayores a 100 </a:t>
            </a:r>
            <a:r>
              <a:rPr lang="es-EC" dirty="0" smtClean="0"/>
              <a:t>días para generar gas de calidad.</a:t>
            </a:r>
            <a:endParaRPr lang="es-ES" dirty="0"/>
          </a:p>
        </p:txBody>
      </p:sp>
      <p:sp>
        <p:nvSpPr>
          <p:cNvPr id="29" name="28 Rectángulo"/>
          <p:cNvSpPr/>
          <p:nvPr/>
        </p:nvSpPr>
        <p:spPr>
          <a:xfrm>
            <a:off x="0" y="6597352"/>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spTree>
    <p:extLst>
      <p:ext uri="{BB962C8B-B14F-4D97-AF65-F5344CB8AC3E}">
        <p14:creationId xmlns:p14="http://schemas.microsoft.com/office/powerpoint/2010/main" val="37020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62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6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animBg="1"/>
      <p:bldP spid="14" grpId="1" animBg="1"/>
      <p:bldP spid="18" grpId="0" animBg="1"/>
      <p:bldP spid="22" grpId="0" animBg="1"/>
      <p:bldP spid="22" grpId="1" animBg="1"/>
      <p:bldP spid="23" grpId="0" animBg="1"/>
      <p:bldP spid="23" grpId="1" animBg="1"/>
      <p:bldP spid="24" grpId="0" animBg="1"/>
      <p:bldP spid="24" grpId="1"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0" y="692696"/>
          <a:ext cx="9144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3" name="Picture 5" descr="https://encrypted-tbn0.gstatic.com/images?q=tbn:ANd9GcRMpgKQz-ZfHNQ5Q9qUJXOe-0Bd_qhiOFdjNUM1K_LZpvzjqylZtQ"/>
          <p:cNvPicPr>
            <a:picLocks noChangeAspect="1" noChangeArrowheads="1"/>
          </p:cNvPicPr>
          <p:nvPr/>
        </p:nvPicPr>
        <p:blipFill>
          <a:blip r:embed="rId7" cstate="print"/>
          <a:srcRect t="11409" r="8401"/>
          <a:stretch>
            <a:fillRect/>
          </a:stretch>
        </p:blipFill>
        <p:spPr bwMode="auto">
          <a:xfrm>
            <a:off x="250825" y="2259013"/>
            <a:ext cx="2111375" cy="1544637"/>
          </a:xfrm>
          <a:prstGeom prst="rect">
            <a:avLst/>
          </a:prstGeom>
          <a:noFill/>
          <a:ln w="9525">
            <a:noFill/>
            <a:miter lim="800000"/>
            <a:headEnd/>
            <a:tailEnd/>
          </a:ln>
        </p:spPr>
      </p:pic>
      <p:sp>
        <p:nvSpPr>
          <p:cNvPr id="3" name="2 Más"/>
          <p:cNvSpPr/>
          <p:nvPr/>
        </p:nvSpPr>
        <p:spPr>
          <a:xfrm>
            <a:off x="2339975" y="2628900"/>
            <a:ext cx="606425" cy="584200"/>
          </a:xfrm>
          <a:prstGeom prst="mathPlus">
            <a:avLst/>
          </a:prstGeom>
          <a:solidFill>
            <a:srgbClr val="9EB78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5125" name="Picture 7" descr="http://impactobuenaspracticasganaderas.wikispaces.com/file/view/cow.gif/178138325/374x153/cow.gif"/>
          <p:cNvPicPr>
            <a:picLocks noChangeAspect="1" noChangeArrowheads="1"/>
          </p:cNvPicPr>
          <p:nvPr/>
        </p:nvPicPr>
        <p:blipFill>
          <a:blip r:embed="rId8" cstate="print"/>
          <a:srcRect/>
          <a:stretch>
            <a:fillRect/>
          </a:stretch>
        </p:blipFill>
        <p:spPr bwMode="auto">
          <a:xfrm>
            <a:off x="2916238" y="2259013"/>
            <a:ext cx="2951162" cy="1457325"/>
          </a:xfrm>
          <a:prstGeom prst="rect">
            <a:avLst/>
          </a:prstGeom>
          <a:noFill/>
          <a:ln w="9525">
            <a:noFill/>
            <a:miter lim="800000"/>
            <a:headEnd/>
            <a:tailEnd/>
          </a:ln>
        </p:spPr>
      </p:pic>
      <p:sp>
        <p:nvSpPr>
          <p:cNvPr id="5126" name="AutoShape 9" descr="data:image/jpeg;base64,/9j/4AAQSkZJRgABAQAAAQABAAD/2wCEAAkGBhQSERQTExQWFRUVGRsYGBYYFxgcHBsbHBoaHxoZGhgYHSYeGhwlGRsaHy8gIycpLCwtGB4xNTAqNiYrLCoBCQoKDgwOGA8PGikcHxwpKSkpKSkpKSkpKSkpKSkpKSkpKSkpKSkpKSwpKSwsLCksKSkpLCwsLCksLCwsLCkpLP/AABEIAKwBJQMBIgACEQEDEQH/xAAbAAACAwEBAQAAAAAAAAAAAAADBAECBQYAB//EADsQAQACAQMCBAQEBQMEAgIDAAECESEDEjEAQQQiUWEFEzJxQoGR8AYjUqGxFMHRM2Lh8RVyFoIkstL/xAAZAQEBAQEBAQAAAAAAAAAAAAABAgADBAX/xAAiEQEBAQABBAIDAQEAAAAAAAAAARECAxIhMRNBFFFhBHH/2gAMAwEAAhEDEQA/AKfPex1ePiXj/YOl4wz3M1X79s9W+W4e3H9/a+vivEK6z6vVp6vrf7+3QdthX34/d9QXjP7/AH6+vWjGTV5Oqy1eP3+nQpcc/pfb/NPVhaKX9K/PoxsGXHb866ol/v8Af9uquL5s/fbqIT/LH/PWwiy9sX++7+fU/MrvjocePUe5j/H7z17fH2Mcd+iMK6ldn+/+/wDt1PzH0/x1Va/44r16nccvb0/99YpJgX/jqR9P3nqKz++e/UPJ7dbGXL9fy/f36836vXmNe649u3+515ktBdevt7en/k62HHiX7/4/ffqxpn+evR0n3P8Af9eOmSIZ/wA8/u662NgEdP7fr7+nPRTSv3+3Voleh2/z/wAdXt9MevRjYptA7dTBvOOrMjHcv/j/AI6jUHk/57811sKN2cdeJdQ/4/fft1NWY7/bj0x+fWrJHqBr2r/HUH79P1P3nqa/f7x0B55/f/PQ79+rkeP3x1F+334/U/fbp1nv+eo3X+f75evU+hX7/t1JL2ro1kmpRQZSv976V1NKRmMg/wC2Q497Ho5qXzV/usfp1FH5ffp7j3L6fiWNbpFvF2fbtx/nokosvqIo+oV2++Pb36FGaCZ4v9n5dSZJBeT7175Q668eWOvHkr4zTnIqK89rqv8AH5V0KOlsPoMd+Xnt/wCf9up1fBSMk7PWg4/P9+3VYk2SqolB/wCeuk6vlXcYPCSchsvt3x6+/U9W+bNPLwcWn77de6698XsYM9X2zfH79v8AfokIlv2/39fXobMXF9nt789WFL/T1/8Ab15e14sEYr6H3/fHU7cZ9snv36CQ75zkvJiq/t/jq+6jPt/7z2x+761hwSLWP7v7/wCOvZP+Lv8Axz1aEvf93/wP69V0+3NPf9v3/t0HE4Wvf7+3+3HUL6BjjB/f+3XmIYeXn2/L9e3RISztM1/j36GwEm8OK/y9+L7P69W+Xx6dz1x+/wB8RsrPHb1Wv8Z6LCst16p+T2f3+fW2l6IVw9v29+z1Yi9uf8/3/d+3UVLY7YSkhgKv989/X06NHQC3USNR3UJf39fb9OmcbfSpwt9F5ajeI1F5ft29DHb78V0c03GF/T8uvf6iEYOp8wYFmJDTfFc7nj1avPQNf4pCJJWohiWbw03HmPP1VXmPXqvj5X6VOlyv0brAf5L9f1z/ALnVouPQvJ9jiu3/AI6RnrzrykHOCbKp4aqtveJdbu/cph+JSJwhPSNyB5dTmW25EYyBQXa5OH0ernR54udDm09OZ3fz7ff356FCOSq455bz2cc/fj26ydP4/M1GM9GZBLhqbJPrbURSObu+x7dTr/GdXT40HV3RU2727Ks8sSMbOK4bMc1+PVzoVt7OHnBj0/eOq6ml3HHNPpRn7Z/VPXrFl4iUpkkuKQfIqbnbjdL/AKYNyNtZKvJ1pakJQZOnqsEklIIv1bj6b8q3WcSF9H4f6r8f+mjRVwSbH8j0z/76jU1U4txnj/nnt+fWTr+AJTjNjrRSxqZqeWVLF3eaiUcWNYXcLLpqeqxmEojAC5VmpXTTJYgVbIzxx1F6Fnqi/wCe54Mxl3Nv6v8Ag/eevSL71Wcf+679LmtRIjSj+Ky3N4pfqri7tez0l4j47tlRGqlVOLSlHI8oWc7sc30Toc+Tl8XKNlkVfp937/v79DhMvs33E/8Af7eudPjkpxw7t8towt20ghuH1x9Wf0Rz/iGYG5zx9OL/AKXc2Jd3/wCav8TmPi5Oo3+Y28J6ZvP69UgvuH2r0fzxf/nrmdL+IpRScvoTKmMVdTiXdV3rPHV/iH8R/MIukunE3MpRN10DQva83n8s9b8TnK3xcnRLWPfPt9/8dTKdf3vP7xVvXLav8UahIphFfpGFhGuZLGh73uAzjpf/APNNZUdWJTyG0tuvpxZ/3Nd+en8S/szo/wBdkq9l7DXPt7/v06V8T4/T04jLUiW0A21xaRt5xn0euC1/iGpM3fM+bMcb5Xt9Gi7M8+2O1g8DI3sZ6fy0Fix3qoNG68ZPqvHp10n+OfdPxR9Aj8W0mn5sc+/c/v2rrNf4thXlhOVv4ghlPWT29Pf9OQ+Qwn5YRLrzWbhbvEu/ftx+XXo+J1IuZkuPLKMcmeElXJWX8sdVx/ycJ/TOnxdhP+KWMT5mkwi9yVx59aE7XeCzPVfD/wAT6aVJkChkGzvt2y9f9uuX+feSN3/SxCOP6Y5xnKXl4vNtINy8HCZ9O5z+Z6cZ6v8AG4G8OLsX+INO6JDj0l79qx17rmI6T2RKwvP55M9e634vTPZHS6ZnFPev3x+nHv17VxbbjL7+3GM3jj9L62NPwZzRX9jH/rqj8Ornv/e/fj9vXl+KuM6bLi52lvtRY4z+/Xq3+nkp3l29uP8AY60/C+BiNxCz/wA/26f/APixyHf/AGPb79V8J+JhR8O0oN+nfv6/46s+End/q4x7n74et/8A+H/Xh5+9dX0vhXYDn7H/AK606UPxufj4aWbM+j6fscdGfhqSZH1NY/KsJ7dE8R8W0Iu0latcS9dpa0Uyxbjt1SPj9XU+VPSXTx5icPwscxkP0yumMuE3UYRZ0o6cejpfxnjo6MoQnCc5S4jHMqy7k9CJI47Ppg3jJ6cYb478GCO1uziyzByi4riw6S8b8R05bZayAyixnZZz9VRvbl9TzfboHh/iembA0Sbmjb9JnbqDRGPpmrspNtdX2THedLj9mNXTlP5eoOpH5epaQS9rjc7m5xoMlYWy+p1PBym7SKMZ7mO6QMdsB205tZVDdCiTb0x4vVCVyFlcSUVHzZwrSNVnGInOKX8LrG6VRCcMcRhLUV2yvLJ4ra8WV6DPHp0nGT0BHS1ZKRlohoyLJfzIy5jHyvlpbqW6yuB4r4LxcLlF1Yi7f+ieUzzRzhpaW4ltdN6xDUZOxjOGJbGOQTykSW2st3Rt9mJ0Dxvg4ak4zYfLyQN0ox3tZNQcrYbhsRaM20Sfw74lpxlt+ZOZprI1cbd+6nd5ayekjiXID1ox8brGpFSM9FlmLukpmnCIK0G2jG58ucWXw2cNX53htSMoKu3TjIjtRfNW6CB6XYLXA6Hg57UjqXrBEWcYbIReDys8zcXIqu+cjY0bPhZwRXcS3WM63RwqxoouRnaJjGC+k4aqa0/5ZC5Rd1TLoPMEYt4uzBcuZKghr6WrGWps1e7cpNpDBbHcCGCqcXTa2L4d8QlHUJupHUnLTYsdhwMiE4g7dSKA8/TKyi+jC6TxU9KWn5oynCQRFjHeXXmd2XPAf0ernI1pZX5OtsTtoymjGRQtsWP4r3QcZu+p3aWpHc6soVc8hFtApjGKSO+FvN93r3giOnvjukk3dYjFu24VF2raWiWV0Rl/m6kp7YppHMP5cY7sZUkrAK2L7lY6iXg1S/PJjujGUZRluN0ga2NWOViyurb6CSdXaSFN0pVGZCRKNxuReSqLPXsZHfEeP02MjxEGmP0myZSSYjaDwYBfM85ekBx1IOnpmpHV05IKznKMbv6Lk87nI/1Su7aY8L8Jltjs05act9bzY00VKpRIP4o2VQfm5en4jT1tPdp7GMYu2jzwmA1E3CmxtGV4kYCui+EkkmRqMopZFhHy/TQyVNsV+mrzleztawj8X/hrXzLbvlPdJkQ2q7XGIuX/ADPkLDE8YeLNNi3Jgixaw05rm6v1sf16v4r4yTrQflSPKDtLksqdiQUkX2yqenRPhHxScBNXem6/XADbHsmPKmBew9V31HY4Tw/xTUixhON1a7oXa5pjVlrmuWJ+e5q60dstSW4IyMpdX3jRu5pN3GFzz0PxPW0dbTCdql6R8ljmsxNuTAXWMW0dZH/w2qD5IyjykZyjmvpkzmt7qYg23xXVznKnssYvjfiUNBWMpEnit1cd7uyq4pBrGQSj8QNWZO30UgWU3+IRP+09eHg15eDScdORLTXcciWGN1oVk5tB6zp+A/7vfFn6ZNrVP+b6vU2VfR8Uxj/LlEOdtVGXrivI0+ub9eDShzOEoERut0WnO4l3LDuVjv0pPwpJ27zd6/Sr71Ure9j+nUamhqRv6ZcI1kf/ALdij1x2roF1XxXh90xjXeQEtvMnh9nkOecWdK6hI3RlFXDgXvy2V+fenHWiu1I7W09Lvt+G+c/rxb0pqzle2MY+o2Rfd2vGea5rnt0gPw2vBybSlULMcYqiv+Xq8x5gifeFxecXQ+tZ6efEupFj+LbVjzZ5mLwXl/PjNdC04yK3RJHEdzFoaGwln0xznp1sRNT/AKkIyf8A77fvgSn2b6jqunvj9MUeFFbD6buj1691mfRPhfj55dTTYxMjjt39cV6d+tjwupHUjeE/C8l9+D0vqXxkRlAmSTPy/KMcFWBZHvukPOMJ1nvxg3gbt844iO4Y2+nkW3+pvOcU+Nc6Tch4SAXfpjk/U/2+/Xo+NgxZac4yI94seTta+uP1653xXjVGN7y7Al+ITGbXsoo3eTkzNHxMoaYkY3QDe0UMtXgqmjF7x+rpVOnHX/Ev4pjo6WokXUlG/KDzzSg+Wm1+3rjkvj3xjX1yO6GpAFlGOnMqZZUt1bfpc3j9eix1chLTnKRHMq0pNIUJLOFiLEBS266Q1viXytbeaRskB8xlmMRpblGpOIuFu8Yp6YrJDGj8NjKFmprylEKJPyzc8FEdwtg1aDzK3pWfjIeHVJk2BsIuNyxKJQpJS2nLV479A8Z8Z0tONEiTm97uOCvpUIka2scKDmjrM8RpE2M4a0DZKO3aRievlDzLujzlOMWVU37a39Fvi3x2MtUWG2Ql3tW43QtVji/a6tvp34ZrOo7TZ9dxlqyaziW2Mro/70X2t65bU8OWqspSce7buvuN9vf7ddRp+M0yPhzR3y1iKzEkGnKNiGpuKCJbIj5dplb6vPHhznLz5bHw3w0mSwl5o3dWKcsmM25EpOcJ5e7G5W0/jOkrpz15syXM4w8rtTbII5BT6atj2qus7T8VGLpy26U5zPLUdSzd/XUhoWhSV+pfR/iHj5RNLZE+ZqB9Xnpi04o20oWve7wVDqd19aHyw1CEqPNJGMZbrRJk2O3Fo1w3Sr1OpLSikYxjUrgSiDtGxurLGdU5tlXa8b4p47xGnrx3A7zfthJYrBfO7AtU4us1xjp/QhTpSl4c04iE/PLcWpFQkGb94/5DG038yU2EpyjHVK2ySRGqCccVlUd2eO9SXF8Xo7SMZOnGUZU0ElFNtkSO0KlDthsq+trT+Dac7NTeSRo3StItiT05bJmN33K7dZ2v4HUhd6epqaMSRbN8koy81kgxuzj0OEetDQfCx8VAd8DU0ncq7ViFEZxndjmjdhccFhZ/D4btKrkhUJJHdY5ixVp4eXEn36F8LnJi6Xy57SbG98fxDUGTFJVZ7O1fXq3iXWlpLBjB9YgEgD8aDDDdtWJwXSGl4jVk6m2U9KrWMdsXy4jRpyiyZMQzubzXSHxj4fPShLU36sY7aiE1ip2jG2sXi6EsO3RdHwc9aMZautpVCR/MiJsljyXuiFrEz6nTfwzwMjSCOozhc/m6coxHcDdxk8FfT3V9TobGX8G8dOQeSVMaltiJK3iWI1FzRtVrvjoerGPyg2VGX4ScZSHtKG5GPmsRHO27ydbPh/h15jCWnqObpjGSM/rGtxn8KPv6IeG+Eajpy8NIsdqTXaRjKIykSlRGNCS3C4bFC32V9B0tPTZaaApu+ZKW9aplUSpxvmru30xHh/GGrGMY7ZQbkSJRJl9paUzznA0l0VIaDO8VobIz0UZShK6DdE27okoyMSEpu27kYQ6z9f4f4gISINFm4gWsUjXl5g7SpcNvWyJ12EFlpxIahu0pTGKG2dIxPmxxD8DGVXmJbnquprk4eeMrtxGed8ZJcWZzWKvOKcPWBH45thA1d5qGPmJudw3SJ5qVxK+TNj1uw+L6mppPluUG2Ug2oSElOE5XTk3RPXjoyqlH1PiHhY6TKXluwjCUZZlnypIaRveAU1eOmvhk4yDVjPbEhEDdJUGyMoy3UnqohQNZ65/w+l82TenpRrzbdSUS/LLzQos868GLcRLs/gvC6+k7d6RbYLU9NJbcMWfIfoDyV0WNrptataLeY1RVL+K07yTOLG9/26yPHfw8Uzh5tt2iiVfMWkTI0HbjPTvhfHbhkSclk4bpxNuGpANelnql56p8mLOpR+Y8xT6rVXbqY2ZjfvQXflSWxrNc1qfDNx5gTFm5fqPQsfX/AB1XR+H6kiRGP0Rti+jWTcqm3mlf7ddZMiynvhBY81K5RWqyJIVbo7d+3VvCfE3TCoS1CpQG2X4hp3XIjQgg9qq163U6vLjN4zXPlxzy4U8HNRMB/wDYLM/0OavPv6HXp+Flk8uP6i/Zyx8r736/c+g/F9PQ8TpydtylAlpspgRuoxdh5aoMSJKDkrriPDaMiPmJGoOLBhz9JJpPa4vAevVdDrfJNzETyzow7u1cp5W8Je2v17PP26tDUFjtrzHai/TMvL2e/Y6e/wBUSPLCO480iQSiR5Lriii1Lzx0nq6lbSMR3BuYwNokiuG/pzdGHtlfSyywl9UbrHBh785cU+mfv1HVNPWj+JjptGJkshef5dj6Zpxwde6Rr6V4iUYXuIki21iNRrzIjxVXyVTVHWJ4vx+nqmybuudkaldRK8rOj6gbtpvJ0x43xzqaV6cZS3xuPl8sihpYptEsReyLVscbRhGDHUNXSY7iLKc9JkRGxhG5MK9VHzS5WjySPRTMD5unJIB5T5kBxGUXdxBoSnjk29MeH0WU2ertdvlI1O4kXy0tCYVdtZMlYV8Vq/zShlGf8v6ISJRu6JRlTwuc17F9Aj4DTnJVlp6lSCfJtcEZ2CxKCpcdgOVjXiNWPzBlG9gsyW24yZXMNPdJyJ5jHbzdsyXh95KL/LnLJFc+aQNxlFhapdqrx0Dx/wAVlpacYSizkYWUr23ySYrzdlpZaHVviGtM046hICUCO0tBsvy8H1JkDJ5c9MidZ+j8JZRNzPcCwluiZyyAfMi23i3iutTwnhiUKIaRrPk3R3hKOSrag2Wc9vVpV+EfHYaUJKUikdVja25/Dmxu2nkrio8Voak5m29Pbud8WU1v6cyL4ANSqLOzY39JkntneM/hucJCy0jLaeQOWmUwt9rXjrK11jNLxe1yZIvZ4THZrrof/jjWEnJPl3cYEnmtrIFkLG+1V3KI9NfD9WEkh/pdPVin4TTjIQr6p1kq2OefWuq7k3i5fwniZzlHmUSRcDiuUImMg3iv9+k+FeG2oa0pumiRMbZIVcpHEPvWX7C6/E9TUYkRtIrIgO2xu47cNWXko9HKuhq3OUpySTTqTlEntaKNMntG457gRas6LdVJi/gPH6stBNKDGAygSjqMI7cMlZWh7mQeWjrS8Nq6kosJy09bNsJSLYfy8/MKlYcBzUeKYmJ4nVnoSddm/LZsR05VK5R8quGBVxopCznCX4B8TvxM5abIZi4C1C1oACjcvN1zjozwqVr6OpWmOmy05EpFt+UZBTFp2mkZtiA3VEtp3wco26ctScpTljfx5hGI4l5Ig7g5BruD4T46RqMNaEZaeqsYOwVpliWCWoGY8u3CWW9K/FPCbd3nhomjuGBpzVGsfMWpYcDfNpnqVCanxPW041M+Xp45H6ZUxlGcWxFk7RbqyuS+loaSwNXVdSOtZGMdVyPmbhMxHJg70i9An4yDoEZRlq6cZhLUgDd7ojODm02q1St89W8R8O0zSHSmpGakPlAhVs4pFcWLHdUsZsrrASHwsgJoRSyO2UjfpzPNY0SxYoxvFXWKprfE9TThtkEZVt36dU5zYgpd1dvpz0fwUozYniWUXTCOnOJpkdgEiJ5WXtmTjHs28ToBr/L0ZOpCcd7oyLmlg1uwIBJo4Kr1xD+H/HJZFi2E5QYylLj8PzPM44y89+A/h/DrMlpR3yuW0BJQLthbVwCUgitpqGI8mfpfCtLU1K37WJ5SFR00YStFlcpNXUeFUHNL+A8CaS/L1UWvIS05bvI76Ljk7R4wmTrZPoOm8Fq4lv046VRlFhNIqXYmZILJilpm+CkPjPgqXKOrMZDUpOmRuihlC92FsqnzV1m/C9EJsoJDebtnmirlUuTUcQuWA3uY8ulpGFlBBCSMLnflySyz8xigfLbtXqSwPifwzUk/NlGMoS2ioyqyQhHy7RbAcl83QX8J4RIfyiiPk1CUkNuyt+yxhPMXHebd1bueH+KGXaeeXmlcpx5I/W1tmJG42OcDLpPT0Y7vp2tbZkZGfO5I7tsqmIkfpRxSW62M6H8OxWKathIflwvfptVUd7d2NhzWLorS+G/DJQgkdWUom38USQG6V7YxkRBOb7N1xLO19PXhrxjIvTPK/TcQi7mph5WnaNnkw4HrR8FE1NRlqEPmaSwWMpQlFc0kZbUdsrie/rfTWgfhd0Ld0dPU0/rjpIDYtq8kvLK4u1L+/Ts/Hy1apdNKY3FYzisRL2+WVu2zIme3VY6vhmRCenI1yW0+X8wSVuGOJ7VzuY96optTV21OOmbo7F1NPEa88m4pEqRtTBfGKoArQ8TOEgH5sQYlu7vLme24ylCiuTaevWt4PXCtgFNESReVutqjYYLzu9c9c38P+KRgShCbUWyUlYkb8wSOW289txd1et4aUZC6M3Ykd1bWJSREhzGw5suh9LLGaWv4kjOErtfJL5kTi8iMWPZNyFl56D4xJUGgk9zepAht23ZKRF4szUcbW7es98QkpyvzQDdDfJgHI0zO2MXZzXVfE/FE/lzZaUSMaZQJFVXexoTNiIc9Pmek2Qzq/ATVGUWFpFhJR2+n1XRQZjjy29KT+CyIbd2i7VpjjcpVZicUlYr0Otbw+lCUISjrRkdpjCW71tLzdO2vTmqEPEE5TnJ8pLir2zNrnatQSnhrlz099kcuXHC/+hjqHEZSio3lLyDt479e6e8QEZXLUIbs1tiHo1u5zjHoevXuuG8645yc58SjL+VAYa86TTh9bt4k2O07fmtBbebpQjo6hGQXctsoq7SyWKFZHHmsv9eo1fFRlGUiMNPViO7em6SmEj2rK5aa4MCjp/8A8e1cSbc0DXPvXbv+VnrkdrXQ6vxOJowNMZzFY7hNxBcsiY0yDCqMqjbmIvDfGYTlCESRN3Rlco3G81GU8BFHLdIereL8M/iH5UJae3cIx5TDQ3Eak4ebq2q56dj4o1PFNHyY7AGOzyPqypI3k5awF8dHae50PxLx2poktE0vnbsmUlGNC7iAHfk5L4ClbW15y09msCxYsY+ZBckZJt3OyNd8N4OkvA/ESJ8zWlqR02PljGSMobg3SvzS7/Sget0SB4T4hGRGMIyYbvNB2ENvlIlsbBWXfkL5HoxWteXjJ/LiaeltYU/Li6co7O7e2oIq0PPHPTWj8Xmk4/L3SqUiM/I7SwN8Y9k7+4vfrmZeJlK4MIQ1NO4pJow7c2u+XNR733CJ094T+ItaUZxiDti7J73bFsZMZTN75MbRvBVVTrGlhjxPjtSE2vmShbQCo7RyWklY/iPWwWureN1JJHW1DTZ5gGp5p8sYohbE9Sl7ZbUJk2MtPTjNnQy2zhHTjPsBLFsRtjTnAW9amn4rVmwk6bqRSUkvYRm27YylNJSvvwnHOcdU1fGGsOppylA01m6UWMJJEisho3NbryuI8FHSEfE6WvOe+E1ZKRhpxkxIuGdBILc7WJlu21wPjEpGtORHZuZIeucvKm6VufXrU+DfxR8sIxjG5UzUOy5kufpez2Pbpzwjum43viPgoastTR09GpRnHMg2yML2pvd9VVg3Yx1g+D0pE2VsNVn5dOAG3bflLfLXoZtrOejfDPGeI1vEOrp2ZQYwZKICRHmTGJyl1V9mfjPgtUYMI0oyhH+ottjAXzZvIIcV1p4N8+WlpaEfE6cmMp7klL64TbkG2aUSARimbig1QdZ/xPw/i1l5WccXFqcKMRTHBH8TznNi9Z/wbVYSHV1Nse8aZNOclO07+venke8B8Ql80jDWjCJ9OOUI/VVUIGGxMfbZdbZYd+GfCtSEHTlpsGUGp7osrlTuS7odtIna/TpjW8FPTqUindIlEZEXEnnbfJWXlcyTpHwfxqctLViSWhJad35bBnFnKTiLkSXHOb60NLxniNXw8pMd2KXyk5x8tSiLhoMfSkTlwzdXKjRjO3T+W6cJ1HOoVVCRWeNxUKbBcmelfiGtoxnGbOUdSK+Wja8siTGpxd1xe+TsEl/QZ6koynIhrabFp2b/ACR4XMdu2mhzu4C7H47xZuvVAZSrMIhuiUSstRN0d3mK4ro+yqfF4auiMfmacoWboTSUCvIiSRtq3tY8dD19HT8RqGIsqf5lZlZUZ6ulJNzuGNkg9soq74T3EfDac7Uk7pkDgkx21IUQoL/TqdHxOkT26kY7aCOsSqIkJIb4lTcERT0aORg1afgtLcTnPWdR8pOO2USQFksNB5sGM4AwMeG8PGUnUfmzTbGt8tSM5xBJw2AsggpGnhvbz1k+K+L6sNRJakpR1LsEuQsq8rw5kOMvqN9NeA8HqTiz0Jzpkakp6qR/6Zlk3co/rX5304NdR4XQ23pXLT+Z5vLBhcgwIxxJjyHpL0FzvFeL1oVtYzjQzjqfLxHmRDBLg42ICt9E8Fq6siIa0WUqkTioblWUYpHNWNMe122Kjrz09XZPVlKMh+XuJXGSvmWtsisN8Vtzh6jFNb4zq6Zu+THW1NNpikoSjBWKkowbnW2Lzmlzcry/D+CvS+Zt+WwzqGnEpG72BJxWK7g8cBPh/hYGlGUJ74ssxK3DDy3EcRUr1FIuOlpT1d+saWt8zcADEPmUASK8qimUi4j610sb0ZakXSrWuO0bpzHf5N05FRmG27pfK1urq/8AqS4y04xjOUglpEq3s47quIh9NxlQ5SpYFV+Mb5kdaiRFHbpMSM7PLLc5OzwF2W7af+F6c5xqWLdux2G2rsxGp15ZAoiX3vovhN5yM7Vh4fWjPU0dKJmbJd5+FlK2MliXFboW8DmPRPhkEjv0gouJSzKjV0ypo8z5oy7F29P6fhNOLHy+aHn+YyyB9N0ha08VizPRobmn5zKrlmL7VH1ci8j2+7LvpM5b6Jz05bTUdN+ZsjuYQUlEyRzFjfBSLFD0To2v4E1qnCMtKUoMWUndTKnYEa24KUzny9aL8WgsY2C5rdSnr7xw8v8AlOvaXiu8njj1zn6qvBZWLxkOn0i86zPhz4nTlAnokgRlKM4y9lAS/Ncs7uOM9Tq+E8TqTvyacKRjUjciJIjusKqrcHI56fhqjnzQ/Crhsu5MUKF7nr0NnFk7psEdtCeZxxf5d+zm3ou/URedX0o6xGJBKibbZJddzbGvbtwde6BLV2ylYyL+re89ylErHt17rbf0qcv448/heU9MSekamnjMnteLqrjXdr3OOsXU8CQhIlPdJzcVSy8ZpzQjXc67jwf8MEI7oeI1SEvNtCHHoEpO6rKrmo820xrfw7o7tXU1YxkTaiXgHBLH4u/NZrFX1XfjcpkcH8JjKEsBc47d8h8u6qkV39OecFnWzpfBGOiy05E5RYPy5VJUvJu2jGpVVLmQnd6H/R6UZfLjF+W5LFHtR/SJ/v6F6HhdMDABmuBDDj3fUDK54eud61+o5zqZ9OVn8E1tbTphGN155IqcvnfMLLDXrdFX0v4v4DrOmkSBHTuUUxfGEQpNjyWvd67fxM6zz2fdO4X3z9779e0LZLtKDDi1Kdt8nNPpft1HzcpUXqW1wnhPAR1ISjj5n9VSsv6tzG1ldDbtBjjk6XPgeqNyR2afFxkxKtixlgDcmXFj19Dnq3uwtrjNpz3O2b9LrqsgyoXcC/aNyMvOafyp4eq+dXyx80/1c9DUJD9RZciTXZlzYl84S+reC+N6hPeYSW5kbgiYJfTkitcf79fQPE/w/pMmSEhq4yyEnykqqhVPaz0esjxP8IRmfy60ru6c1dMWJeLOb7vv10nU41c5bN1xkr1tTdqajucsm1sOXH/lrPr09o/EDTNT5Wn3Ns1ti0l3VZy0/bNFbmv/AAWMJEYVOFU7ypF07rsO2fb3uKOt8AkbdOelqwk15CQRZBW5ZYq0vJVocj1fdKZ/1kw+L6hqQkp5HeB5SzvZwvF9bHg/E6upOBp6mpSSXRnN8xfmjFlcVTiwy1zlf/8AwuOJRJalG105y27V9NSOJBn2fXg6Fr+H1dPX04vh47fmbdPfG4kVajv3bZZqVWc4rdjWy+lcb/WZCEoO4gynqMnKN0yw7XyyMYz6hT0fQ+EwH5rtjEZb4yuMRiFiMl/ENe9ICPW9q+O1JaM2GnPSlHVjqeUDcijJpbnJTIFOKTIlq/BvEkjaxnFSbKQSYMV80oRuyiuJYkiDXU66eCniPDaGnOM5hsklEJMsbZWsrr6qxR35z0r/AA/43SdSEdSREtuVg2mRm3cX3yIZbb6XRDR09SWrGOrKt3yoQZRJK/g1PLGMSPMTG7NCdW1vhPhjRjqT8O3qQ3TlKa6hR5k2u4TD9IN9r63c2Oc1vEmnOMoakmcIx/nR8p5VI4BLaw4y561I/Fpb5RnpQ1IXJWem7XdsxWflpHMgMsGr7P8Ajvg2qwjHRnekZ26jOREPpQqWfyrijl6x/D/APFEdScZxksX+XG3Eu5QoXLF+3ZvreKfR6Pw+Opqso+It0/ly2EdSTe0u8RcUvlcnHFF9PwUVWLvQp2lbQkiwnKNclEopcr7oOL8N+f8ANjCVQ+kfmCFZS5RzVrVf26YPCa3zZMdzNnKjUv6o03ukVO85O3p1OeTo/wAa1pQUlBlGuJRd0atGKHlJRI/iqojVdYng/Ga2TTnqR421JuMtw2++ODvVVnrsjdK2UdTS1Yf9PUdQ85wb4hgurqgXpXW/hyPy95p/NfLLbppAS4rUuZJm+4r2XplTUeHJmptlqx2qxYwJFRZXc8SJI7mjItvbpzxXwXTNPfKMJRIxLAQY39RCUQzXmkpm0jk6F4H4RCcZSmkqqeEZX5dxKcGO6BGMqfL28sqRXn8M3RrS8jqkrlFlNIt2boNTFXt3kcuDNpvLDHwp0huK6QZlBjIsaIyqQ53uGK8GO/THxnQd3+mZs4yhvjLcxjHtsXbc7CqYtGGs9Lfw/wDw/Lw7I3qbWKMAi3j8dsR4+m/KPWv4nw+6TLZqrRiMlCncVFbG+1VzQ89H2n5J6Z2oz1mErk+XYSfMPaP/AFIkpR3cVLu46pmL5UF5sRYvcDAkfb0477OhphL6Wu7ultVr8Gfxe0c8d6zNTxvy70VWc96TvFS4plgjd9uZc9RycOfKWrOmzdaMS9xQSKtrFvG3d65z3vE+GhOManp0RbC2lTyx5pSsPHrV9e+Hxq6KYyMeuG0lIpfL/f2yx4jxvl+WiyarcKW8vfhL4eH1648er2+0TnhPU+F6Z5tOEN9CXutXnt5LaErJF96p4TWZ3avFtbePe43i0i3bwVwLV+HTRSTF4CmxTciHsnD2MZ6rD4fqRhHNptm5rzIl8PDn8j8+nLqSxN56Zj8GanF1Uju3BOQbfWmMLv70NtlLYI/DmpSn9cFyGPsERv0ldf56e8P4hSWZYu+Oeb712OOF9uj6eitLLDiWI3WTGbLs/t26vj1DOfglEjIGUNy3k+XJ5cSZt47ffr3VdbwOlB/m7SWfpZREvC0qybVv1OvddO6trRPGSxKMmx2cWX7tvd59uo19H5lsi8kbcWe9+gv5V1bS+GJECi0ktRQKFkx7FEqMWnboJqPzne4ksduWo27X3bFuuS7e3HGtt9s/U+I7MYH6ew+/oPHPv0bwviAkWyu6LXGaLHN2rXDz05DwcCVSDPdqqx3q2Kt9mnjt0Py3vlVkacez645Ur27nMYir6GEioyQe43YWYzRXr0TV1iJTwO825fzDtxzKxC3v0KcvPWW6W8Uf0gt9vTqdXwvmjIKrh/MMguEvF8J6dFmCoh4yy3TT0PWvfiXfIX6X3r4bVJbd0GPoLZnLUjDbgxyPr1GlHaqNZyypS6w2m71W+zwFdG1Z0SklRKXP5NsqL8uL9eSzrY3hXU0G8Vhul5Q4Mbeayt0jnph0Yk1jHyyFjmkbK8u3Oc5K49eh+C1a0zNIVSVVPCHCcfljpr57WEaOU5ctAff87fXrSxU8M3S3L8yLK49guz2BEwn5XVc9aWzf5aTA5DbbbaU5M9nh5sOiRSQO7HLxnHJ6td74/uP5gfSoViSL9xu1MfmcZ46cfBngvKO3T3Q01kcxppSLIjGhvMMYrMaq8i8F8VnLE9OMZUJYsVL9Y7gaeTtRl6iPxaShHStMs2gjTdROxuwLWXDQvWnpS3RXbFG2QG7P9Tblurii59nrtK6y/wAIaXxTe+RywrkWj1pFpvhfy569HxYb5KyYOQjLyq0VVt2YOeDs3paRGye2+GKboyty0SRcPOOe3VvErKYyPK5jHZAI0VQ98I+YWtvWuGxjz+LUiaixkHkYhVnCOY9qzLChjCefiNTYSJami4dzSAVVkvLSHPp689PaerCEbm0IOTnbHK2VwsnDy829I/D/AInp6w7GTitsiJu5khJTdVZv35p6iz9DL9JdOUpac53KWnbvADzfi2xqMfXjHq0dXhp5f5IxkcEa9iFcSNt08Z/U2kkgqJcaxt2sXi809ruuKrpPT14QYktW2dp5Vc3i4xvCOA7Ms5OmQy17W+HaTtZFSj9M5y2pdA7t0b8ydl81d+geI+DspylCRptBF5CXCVv71XlBKcHZ34l4YkEJR831xaJAl3K3HfsPNcNI/wDT4LdWXCSGMclbSsSXt3M39qXP3oPxD4PHUiydNmobwiHGLu2j7PfuAico6enL/ramKjQhhSJn8WMYQwLWXrS8N86RXydkWX1OssuXMYunTx62HoldM+EFj54uLskuKrAyU7PK9/UrNeWBaXh9Ldp+YGabYzRleCqxnc3tzzeLVV8R4+t0NNhCKbhjLTijttixoa5fKff160NLwcBUjElHhAozdYUu3FmM9WIx3PFvEnI3dIuL4/N6jXO8ynh/HSbPll1EDfZXAlISNtWGe3VtfxOrIblEeI4xY/0/Z7XiuO59TUihfmPw7ZEj1SzEWvft+oJ6R65xUWm2xrHfn3z+XUXk5W657x/xPX3gMqr6Qtfsx5Lpv/FdIeI0NdYyn9UnC5C7XgvhseMduuuNUL3EsIjTtxjuBGXazD36jU01E1Y2LQAZSvVoHj/kOi8vCcc/4SZpCk0wSxj2M5zTzxaYw9O6Q0SIEjFYXFcMbXi+9fbpiflqJpu2qu69RMcNp7F9VhqT2SDIJwvCLRd1gc3lo4z1yv8AQJoa0djUsJZ+ufa83+fUaWvyAWFtt4/x9Vf2546S+Sisr20tF5+q69LaLr15o6JHUjvPK1wp3jSvuFD+vp1GeNByOvUhzRSPFRQzzzR39vXqj4z+XLaUvOM4tZPfB/v69LfMu2kDk/pXI5ar73Xv2pp+KqwuqqRm/U5ytfr+nWkrDS1oy55K9PT3z+3r3WdqalLXFtNn6cj+Xvd5691fbS05fEJTHaUxst2+rWfd71V81XQdTw0obJStkl8HlsOTvUaMHK5Lt29OMT6IxPYPyb7FYvqkNclmXOR5G/TPcP8AjHXXYsPUItbvMCpSnqnu43HPpxSJY6YRkV3qkvBxftb+sj06DqTuIySpYivfP61u5/zjqmn4zjIVT92rxz3K7cna3rb5AjuIwqSJT9FWeoPBeMYMenQ5eIqL7F19NBLDfFZi+mb+1dHV5RSlZYarshmjGA4o56ZNTaFJce/N8N16X+89JZ056i7Y1VXURstfw4JYr05x0l8S+JhelPzS4cHL3poxaHu3d09aXxvxGoRPlRzdWUA7n1rNme13zm+J/wDipy1ck2V25MepfF16+tdM4zRjrPA68DYEna3K5BHvIZbCmtoJXdrprxm0lzXajBzy1yl8lj7DXSPwf4MRi03/AFVKKEisevrmyq/XT8Z4ImAl7vUjilwFI9sX9qrE3jnpqL4LxTtl5Kd+Hj3seEyI+2Kc9WIW72I44pEf+1OciIVxeLwlo+ACW81MNYjgEG+L7X/bpnXY1a1VAi8AvJm8P6fcTW8m9PQ1B4kZc22X9ub4y5qvfr2hqSjRzu8xyxcVtQWsXX2fzDpX5S1DGMPeucNp/T+F46m4yZR3U/0jh9Svu8YeK6uVUuCT8QK7isYzbm80nmPXi/eiyaGlEI7tRklRsKzQ5zdX2Pa6vqk/HBRbQy8rT2vkz/tgbei63i8VdnDeKaReM0Oa/wB81p0LxfgXUFEg4MAkUqm20Ps1SnazH8N8MPDSXTDdqJbK/qBraeXF7kPRjwcbGl4jfjbffzG2JmsF8Xea/C1iuj6mucG7y7uQT1vDxecVisqp09xnLAfC/E9SM87YQ8pVQvKG2zanfbe7hWqweevGS1KkfNc6cSqKOavFKXjCNPS2p4rOYCwi7b/qRLjayyd/ZPtSfj/Om2IDi7e4DYW55usbTD0d0VeqLLwUaDYzvGBlIc7rif8AcEr5u/d6N4j4dqhTy0EjbBYri5TbZBmjL/cUl47DTt/FELxG84abwmeH16L4ecp1GVmaKfNhNwxxZ2+23163cn5CroTN1SZ7avEsm68bq3N0N4w/mfwoTisoMZmNzX3oauJdP6et9MakWMcK33e5FeMd6bx/jrP8RpSlF2T2rLmrXF0UXafbj2zHLn5T3GoeDkS8uq0dkF5FTBWPbhffoup4Xy89/qZFXVZWrz6Y6RhqTI/UFYLxebq+w4vjvxWb7GVCo335K44MYx69vTqLyFqut4eB9EWQYaaLQv6XiyQOO9c9E8R4Ejct260s9m+3bn15v86xb2jj29LM25/tf09RqQIz7WkRTI22onrW1x/v1PcNLafizZmEsOPyyL6J5eH9em/hs4Mj5hcRJakcf1VQ/nye/SppkaBe/POL7n3x96z1ENCVld/LQ8W/n3r+/wB+p7xKP4piylsoFKHOG03VV5V7YO3YGlKi/pzmNFx4wZqqz7fp0KWnK5RaHc8nK888ez6j1OuSFv6rTmrVO3H3eR2uMpmVnJxZb3725qNHZEx3x0uahtow+VLzzZzZTf6Zpro84LxPbPFOKK9b5atrpRgyAznBt9PWzinIclV6dR/Q9PSiQQ+pPapRzXrdP+e2K8zCW2yIEgG0WjfSl3YufYz0TT10w8pnAvbHJ/btfp141GNsnErLqnzXR2LWNWXgPz6/XlqzZaCvm3X/ANtBaF8uTr3T/jBjtGo475v3Hvm89e65WpxpR0pbW8W8GPSz1vb9sevTGjpjy5CywwoUtB2+3H5dI+I15wltn+Uj255w2DzdV7+VjR8QRkOxxKrpoBaPKHp3fT1vrtHTMU1ZT2SwcmKPYu1qtucR7Yc5v4aMZTV3bsnGatSUgKbL+z69N6TGbziOKTJV2YKeQ7cNc9ePDxwSkGSMXOD0zhLpr9vWKT4jwmmx3Nu7bkaQkR4DvZf/ADnoTOMLqK1HdHADtzWPvVN4fS+p30UFySjOLH34eLz27469peJEq7c/Z4UzVnGazh+zsYLxXho7dMcwt3W1bYVVU8+mHpg0YG2oR7Fi9lOaKOf74zmdTTNuL8uc19NZ5/ftnrO19fMYSou29uAOC+2O/H2o6jfIMeK1ZNhW0aSu9JTErhp/sdLz0ZVW8YmWIRrGKL4wVnhD26P4Sc4yaXF7s0RE7jz2x+t09Cn8RiO1DzFtBKUh2v0SwHDXfH5O6VtHTiEoNUFm7HaqT1v3cvbocfGRgsPwrZmPrdFC8xwlH08Ys2jqMquN0OGzbgry1/8Abmvt1abGxu7uqCvXn0o7dh9E6MC8dSKxI3IMUDhe7ea/y9E2SXyxZYzxX5VQNWGcuPsp8mJSFN0S7jeKDPC/k+/Vo6uoSqrLNzRQJ2rsnYbqwXjrRltCwlcZXVsdssqX3rOM/njnq3hviImIpLAF1VvPN3cfZpx7l8MpOLJaeynopf5emMe3StRZXqIjQVWNrcg3Xbff2v363omvD+IYLul5cX5qTnAKN2npftxFhJyI7JO2z8TRzZlxJ7UYu/XrCKG45zEPNeEx3Xn0u9saxy6+MkPlkjHcokXOG/MKdqSsxrHROWtFfGRnGcmBbbEu8g3GNLt7FuLU9L6v4bxC42ZQEZYzG7ceglelZ46rH4g6kLSUW1RLE23d8hzjtxfbpbV37mQW3Zl9b2hG6dxnd6ne+i6mmb1coXXJXm4cPZCio+p1Xw5U2TakQH0K7UrwXWbD2bpq+LfKpKvWnFAmWKXeMd8e3Qjx4XNFoEEcF0ZHOc+2fdNlbDz4m5U23j6m2gBr9Dmu5d9WlrC2+gU4Gguu35er9hTh4iE4Z4S6W64Rs+5b6v26W1PDiJEBM3dguKfb7L646i39jWjOIZX+m3nGcn2/Nb79F1dQfSzB2O+HHGM/l1iQ1vWTxaXhl3q79OMNDnt1f504sfK7bMBeLxfavp+/61NmUNGHiNzG173RXpmF+7/fqsov1XZduM+nZrk/x3uxeH8bBuiqrEsitYWsLlyenPRdTxAmcMscfSt5RpR8v36Zx0h1IvgtFtW8S73wO47YOevQ8aruiyinmqqTL37cRc5uuDAvLWYBTNszY5yspf8Adhrjg97Tzli4tV5HmsK8cU5L7/mdE45U+hjxI+bdmqp57AY478n+bY8T4SLFjSFFh6YCn+1N/wCekYQQjIbzfpjv9qKz7OPVyJvJRUrjc3Y9uaLal96GzPVZVRWGljHdwDZuKb9LeeO/t0preL2qyX7FNV3tc8Nc3TWBOmo+IgeV5QxnsVXNCF/qmevb4yU2nNbnt3wDlY/5Pv1GSXyCEIQjOavNbdw8HtdZ82ff3OiavjpEnFXWSu6G5sc33y+b06B8ljbW/i3/AMJjJ3e3p0beMXaIPMccxvHN1lRovvx118w6mAhctTba1dLeLs7f+vbr3R/lQJSXVBXnb2qwpMUNdT1tjK+N8K3FHhArsg4d+clYvse/U/Qr5uwhvS3+un0Ocf3TpjwKkxvvLHbG/isnH93rR8PAuAlkxsf/ANnH6ccdbiqTyX8J4pRihj0T1/D6Z/T7GfeI1Ixf5lo/ii9mqePTOfWvXq/xSbFAzyW/aX98c/r1i+M12PitCB9Ldlvp9/fqvNW3XS02VMmV22e5nFPr63+nSJAje7NV3wZUGOeQ/tfr1XxOh/L1KUprDzVIvvcnj0Osgm7I6qqkwpyOayc8Kc1npGNjweoMZDMc7vN2PZHB39ftQ9M6PioOqwlmhwZzyxOHNf4cPWT4HxDs1Qo2Rk989s3zwNcX+XUeJvT0yY3KT+KmrBUUt/8A2X9c9ONZjZ8RHThkowNlvNAm6zBKvz9b6HKiWdqSbW+JHp7t+uRr0euV8Z4+fzNl+WUd9Zabl9NuMFf+c9dFo+GIwhEWvLY1m0PT36LqdWjTJne4qnKv52Wrx6eXourrkSRLmGdw0tnPHd7+v6ingPHS3xjilp5OOOHmsdLfGPFSYjualuE7YCQ/e/8AB0e5qQz4tGU5RNrE4Xhsu/Whvj2TPL8t0ZXuGOAkTAu8DFLjKnNXd4fXM1tE/wBPFrO1/KlCvTg/v6vWh8C0f5VrJXGZOASqz6UfY+99py43huKnkbU0iovChW2ztzzufb/646r4jwMoVKiiUZCsmzc8rm+TtmzHRNNJEnaG0aqznbZV1TbjpyUr04Dxcz0x8yu3sp1ELLNKLMSTF5zF8tXmK4RLfUt/O2r4gjLcQjYU6lhSr25xIeartXTsNINWIAG7ijPFv3bz0vrwIDt7In3wff1fzepmB7w/jRIzjWMyKyWOVi9+Mdnvx17R1GUuCzlfTF802WL3+/RjSIQKOEAboscnuVWb5elpaianqXKNPFNiV2uu1f2KbNhqPE+LLqA7+MgGXtL3DJxnhroOhGM/Lk8zuss5S75oV5/L16Y8bG9MlaInC0iDT6ma+x0hrnmv+onffuZz+8HXP7T9rsYSQ3nog8xLD6e40d/TpjSnCQlgR5s70tRr1BwWuex1g+Fhvk7s7Y6vpnbGyxKc+3Wt4aO7YK157O0qgNo4vFYrl9enPG0YDq+HJEpGIqUN+XuZoSwDbX93qdWURnId3bksjEOY03RRnH6daOt4eOl86MTELI+w/hooqv8AHWdLQjGiJtMYPZQ59omOPbp9HMJaDKtwTcjxaUUqR9Fj3OPt17wXiJxlJfKmV3Ld1il7G68Xj9dOPhyUI5SzNfkhnsK9ZkdT+TIQQpB9W7/wdForQdW1g2OnZQ3is3ufqLuzm+C+m9DxER2u3atcW0/SC1t5ce56UIfDDdKQt4b4yej+TXt1GppVq7ba83/9Vr+71NuUVGr4yQtNXEKp/FdUd3Hr/daL8yyISaldG4UcLh5Tl475xjxp2aZf4b4LxnmuP33ep8F4YkW3e4zi/qf+e3R7bVYTijKVfVdqYxXF3XN8PJmumdPTJYum7S3v3zkz7du3SukCac6rdINooZI+99/Xp34e7oZzW6suKlIKziq/d9TeEvkZq2lBulaldHfgr17Vj1r0eraPhTcFWYVKqrOLxmXPSvh9dlh9n/P/APk6a8GXLbflldn2LP75zfb0Onj9GE56U7X5hJkq2BT7GfQ9Oo60ZavODlOPR5+71HVXjqsf/9k="/>
          <p:cNvSpPr>
            <a:spLocks noChangeAspect="1" noChangeArrowheads="1"/>
          </p:cNvSpPr>
          <p:nvPr/>
        </p:nvSpPr>
        <p:spPr bwMode="auto">
          <a:xfrm>
            <a:off x="155575" y="-784225"/>
            <a:ext cx="2790825" cy="1638300"/>
          </a:xfrm>
          <a:prstGeom prst="rect">
            <a:avLst/>
          </a:prstGeom>
          <a:noFill/>
          <a:ln w="9525">
            <a:noFill/>
            <a:miter lim="800000"/>
            <a:headEnd/>
            <a:tailEnd/>
          </a:ln>
        </p:spPr>
        <p:txBody>
          <a:bodyPr/>
          <a:lstStyle/>
          <a:p>
            <a:endParaRPr lang="es-EC"/>
          </a:p>
        </p:txBody>
      </p:sp>
      <p:sp>
        <p:nvSpPr>
          <p:cNvPr id="5127" name="AutoShape 11" descr="data:image/jpeg;base64,/9j/4AAQSkZJRgABAQAAAQABAAD/2wCEAAkGBhQSERQTExQWFRUVGRsYGBYYFxgcHBsbHBoaHxoZGhgYHSYeGhwlGRsaHy8gIycpLCwtGB4xNTAqNiYrLCoBCQoKDgwOGA8PGikcHxwpKSkpKSkpKSkpKSkpKSkpKSkpKSkpKSkpKSwpKSwsLCksKSkpLCwsLCksLCwsLCkpLP/AABEIAKwBJQMBIgACEQEDEQH/xAAbAAACAwEBAQAAAAAAAAAAAAADBAECBQYAB//EADsQAQACAQMCBAQEBQMEAgIDAAECESEDEjEAQQQiUWEFEzJxQoGR8AYjUqGxFMHRM2Lh8RVyFoIkstL/xAAZAQEBAQEBAQAAAAAAAAAAAAABAgADBAX/xAAiEQEBAQABBAIDAQEAAAAAAAAAARECAxIhMRNBFFFhBHH/2gAMAwEAAhEDEQA/AKfPex1ePiXj/YOl4wz3M1X79s9W+W4e3H9/a+vivEK6z6vVp6vrf7+3QdthX34/d9QXjP7/AH6+vWjGTV5Oqy1eP3+nQpcc/pfb/NPVhaKX9K/PoxsGXHb866ol/v8Af9uquL5s/fbqIT/LH/PWwiy9sX++7+fU/MrvjocePUe5j/H7z17fH2Mcd+iMK6ldn+/+/wDt1PzH0/x1Va/44r16nccvb0/99YpJgX/jqR9P3nqKz++e/UPJ7dbGXL9fy/f36836vXmNe649u3+515ktBdevt7en/k62HHiX7/4/ffqxpn+evR0n3P8Af9eOmSIZ/wA8/u662NgEdP7fr7+nPRTSv3+3Voleh2/z/wAdXt9MevRjYptA7dTBvOOrMjHcv/j/AI6jUHk/57811sKN2cdeJdQ/4/fft1NWY7/bj0x+fWrJHqBr2r/HUH79P1P3nqa/f7x0B55/f/PQ79+rkeP3x1F+334/U/fbp1nv+eo3X+f75evU+hX7/t1JL2ro1kmpRQZSv976V1NKRmMg/wC2Q497Ho5qXzV/usfp1FH5ffp7j3L6fiWNbpFvF2fbtx/nokosvqIo+oV2++Pb36FGaCZ4v9n5dSZJBeT7175Q668eWOvHkr4zTnIqK89rqv8AH5V0KOlsPoMd+Xnt/wCf9up1fBSMk7PWg4/P9+3VYk2SqolB/wCeuk6vlXcYPCSchsvt3x6+/U9W+bNPLwcWn77de6698XsYM9X2zfH79v8AfokIlv2/39fXobMXF9nt789WFL/T1/8Ab15e14sEYr6H3/fHU7cZ9snv36CQ75zkvJiq/t/jq+6jPt/7z2x+761hwSLWP7v7/wCOvZP+Lv8Axz1aEvf93/wP69V0+3NPf9v3/t0HE4Wvf7+3+3HUL6BjjB/f+3XmIYeXn2/L9e3RISztM1/j36GwEm8OK/y9+L7P69W+Xx6dz1x+/wB8RsrPHb1Wv8Z6LCst16p+T2f3+fW2l6IVw9v29+z1Yi9uf8/3/d+3UVLY7YSkhgKv989/X06NHQC3USNR3UJf39fb9OmcbfSpwt9F5ajeI1F5ft29DHb78V0c03GF/T8uvf6iEYOp8wYFmJDTfFc7nj1avPQNf4pCJJWohiWbw03HmPP1VXmPXqvj5X6VOlyv0brAf5L9f1z/ALnVouPQvJ9jiu3/AI6RnrzrykHOCbKp4aqtveJdbu/cph+JSJwhPSNyB5dTmW25EYyBQXa5OH0ernR54udDm09OZ3fz7ff356FCOSq455bz2cc/fj26ydP4/M1GM9GZBLhqbJPrbURSObu+x7dTr/GdXT40HV3RU2727Ks8sSMbOK4bMc1+PVzoVt7OHnBj0/eOq6ml3HHNPpRn7Z/VPXrFl4iUpkkuKQfIqbnbjdL/AKYNyNtZKvJ1pakJQZOnqsEklIIv1bj6b8q3WcSF9H4f6r8f+mjRVwSbH8j0z/76jU1U4txnj/nnt+fWTr+AJTjNjrRSxqZqeWVLF3eaiUcWNYXcLLpqeqxmEojAC5VmpXTTJYgVbIzxx1F6Fnqi/wCe54Mxl3Nv6v8Ag/eevSL71Wcf+679LmtRIjSj+Ky3N4pfqri7tez0l4j47tlRGqlVOLSlHI8oWc7sc30Toc+Tl8XKNlkVfp937/v79DhMvs33E/8Af7eudPjkpxw7t8towt20ghuH1x9Wf0Rz/iGYG5zx9OL/AKXc2Jd3/wCav8TmPi5Oo3+Y28J6ZvP69UgvuH2r0fzxf/nrmdL+IpRScvoTKmMVdTiXdV3rPHV/iH8R/MIukunE3MpRN10DQva83n8s9b8TnK3xcnRLWPfPt9/8dTKdf3vP7xVvXLav8UahIphFfpGFhGuZLGh73uAzjpf/APNNZUdWJTyG0tuvpxZ/3Nd+en8S/szo/wBdkq9l7DXPt7/v06V8T4/T04jLUiW0A21xaRt5xn0euC1/iGpM3fM+bMcb5Xt9Gi7M8+2O1g8DI3sZ6fy0Fix3qoNG68ZPqvHp10n+OfdPxR9Aj8W0mn5sc+/c/v2rrNf4thXlhOVv4ghlPWT29Pf9OQ+Qwn5YRLrzWbhbvEu/ftx+XXo+J1IuZkuPLKMcmeElXJWX8sdVx/ycJ/TOnxdhP+KWMT5mkwi9yVx59aE7XeCzPVfD/wAT6aVJkChkGzvt2y9f9uuX+feSN3/SxCOP6Y5xnKXl4vNtINy8HCZ9O5z+Z6cZ6v8AG4G8OLsX+INO6JDj0l79qx17rmI6T2RKwvP55M9e634vTPZHS6ZnFPev3x+nHv17VxbbjL7+3GM3jj9L62NPwZzRX9jH/rqj8Ornv/e/fj9vXl+KuM6bLi52lvtRY4z+/Xq3+nkp3l29uP8AY60/C+BiNxCz/wA/26f/APixyHf/AGPb79V8J+JhR8O0oN+nfv6/46s+End/q4x7n74et/8A+H/Xh5+9dX0vhXYDn7H/AK606UPxufj4aWbM+j6fscdGfhqSZH1NY/KsJ7dE8R8W0Iu0latcS9dpa0Uyxbjt1SPj9XU+VPSXTx5icPwscxkP0yumMuE3UYRZ0o6cejpfxnjo6MoQnCc5S4jHMqy7k9CJI47Ppg3jJ6cYb478GCO1uziyzByi4riw6S8b8R05bZayAyixnZZz9VRvbl9TzfboHh/iembA0Sbmjb9JnbqDRGPpmrspNtdX2THedLj9mNXTlP5eoOpH5epaQS9rjc7m5xoMlYWy+p1PBym7SKMZ7mO6QMdsB205tZVDdCiTb0x4vVCVyFlcSUVHzZwrSNVnGInOKX8LrG6VRCcMcRhLUV2yvLJ4ra8WV6DPHp0nGT0BHS1ZKRlohoyLJfzIy5jHyvlpbqW6yuB4r4LxcLlF1Yi7f+ieUzzRzhpaW4ltdN6xDUZOxjOGJbGOQTykSW2st3Rt9mJ0Dxvg4ak4zYfLyQN0ox3tZNQcrYbhsRaM20Sfw74lpxlt+ZOZprI1cbd+6nd5ayekjiXID1ox8brGpFSM9FlmLukpmnCIK0G2jG58ucWXw2cNX53htSMoKu3TjIjtRfNW6CB6XYLXA6Hg57UjqXrBEWcYbIReDys8zcXIqu+cjY0bPhZwRXcS3WM63RwqxoouRnaJjGC+k4aqa0/5ZC5Rd1TLoPMEYt4uzBcuZKghr6WrGWps1e7cpNpDBbHcCGCqcXTa2L4d8QlHUJupHUnLTYsdhwMiE4g7dSKA8/TKyi+jC6TxU9KWn5oynCQRFjHeXXmd2XPAf0ernI1pZX5OtsTtoymjGRQtsWP4r3QcZu+p3aWpHc6soVc8hFtApjGKSO+FvN93r3giOnvjukk3dYjFu24VF2raWiWV0Rl/m6kp7YppHMP5cY7sZUkrAK2L7lY6iXg1S/PJjujGUZRluN0ga2NWOViyurb6CSdXaSFN0pVGZCRKNxuReSqLPXsZHfEeP02MjxEGmP0myZSSYjaDwYBfM85ekBx1IOnpmpHV05IKznKMbv6Lk87nI/1Su7aY8L8Jltjs05act9bzY00VKpRIP4o2VQfm5en4jT1tPdp7GMYu2jzwmA1E3CmxtGV4kYCui+EkkmRqMopZFhHy/TQyVNsV+mrzleztawj8X/hrXzLbvlPdJkQ2q7XGIuX/ADPkLDE8YeLNNi3Jgixaw05rm6v1sf16v4r4yTrQflSPKDtLksqdiQUkX2yqenRPhHxScBNXem6/XADbHsmPKmBew9V31HY4Tw/xTUixhON1a7oXa5pjVlrmuWJ+e5q60dstSW4IyMpdX3jRu5pN3GFzz0PxPW0dbTCdql6R8ljmsxNuTAXWMW0dZH/w2qD5IyjykZyjmvpkzmt7qYg23xXVznKnssYvjfiUNBWMpEnit1cd7uyq4pBrGQSj8QNWZO30UgWU3+IRP+09eHg15eDScdORLTXcciWGN1oVk5tB6zp+A/7vfFn6ZNrVP+b6vU2VfR8Uxj/LlEOdtVGXrivI0+ub9eDShzOEoERut0WnO4l3LDuVjv0pPwpJ27zd6/Sr71Ure9j+nUamhqRv6ZcI1kf/ALdij1x2roF1XxXh90xjXeQEtvMnh9nkOecWdK6hI3RlFXDgXvy2V+fenHWiu1I7W09Lvt+G+c/rxb0pqzle2MY+o2Rfd2vGea5rnt0gPw2vBybSlULMcYqiv+Xq8x5gifeFxecXQ+tZ6efEupFj+LbVjzZ5mLwXl/PjNdC04yK3RJHEdzFoaGwln0xznp1sRNT/AKkIyf8A77fvgSn2b6jqunvj9MUeFFbD6buj1691mfRPhfj55dTTYxMjjt39cV6d+tjwupHUjeE/C8l9+D0vqXxkRlAmSTPy/KMcFWBZHvukPOMJ1nvxg3gbt844iO4Y2+nkW3+pvOcU+Nc6Tch4SAXfpjk/U/2+/Xo+NgxZac4yI94seTta+uP1653xXjVGN7y7Al+ITGbXsoo3eTkzNHxMoaYkY3QDe0UMtXgqmjF7x+rpVOnHX/Ev4pjo6WokXUlG/KDzzSg+Wm1+3rjkvj3xjX1yO6GpAFlGOnMqZZUt1bfpc3j9eix1chLTnKRHMq0pNIUJLOFiLEBS266Q1viXytbeaRskB8xlmMRpblGpOIuFu8Yp6YrJDGj8NjKFmprylEKJPyzc8FEdwtg1aDzK3pWfjIeHVJk2BsIuNyxKJQpJS2nLV479A8Z8Z0tONEiTm97uOCvpUIka2scKDmjrM8RpE2M4a0DZKO3aRievlDzLujzlOMWVU37a39Fvi3x2MtUWG2Ql3tW43QtVji/a6tvp34ZrOo7TZ9dxlqyaziW2Mro/70X2t65bU8OWqspSce7buvuN9vf7ddRp+M0yPhzR3y1iKzEkGnKNiGpuKCJbIj5dplb6vPHhznLz5bHw3w0mSwl5o3dWKcsmM25EpOcJ5e7G5W0/jOkrpz15syXM4w8rtTbII5BT6atj2qus7T8VGLpy26U5zPLUdSzd/XUhoWhSV+pfR/iHj5RNLZE+ZqB9Xnpi04o20oWve7wVDqd19aHyw1CEqPNJGMZbrRJk2O3Fo1w3Sr1OpLSikYxjUrgSiDtGxurLGdU5tlXa8b4p47xGnrx3A7zfthJYrBfO7AtU4us1xjp/QhTpSl4c04iE/PLcWpFQkGb94/5DG038yU2EpyjHVK2ySRGqCccVlUd2eO9SXF8Xo7SMZOnGUZU0ElFNtkSO0KlDthsq+trT+Dac7NTeSRo3StItiT05bJmN33K7dZ2v4HUhd6epqaMSRbN8koy81kgxuzj0OEetDQfCx8VAd8DU0ncq7ViFEZxndjmjdhccFhZ/D4btKrkhUJJHdY5ixVp4eXEn36F8LnJi6Xy57SbG98fxDUGTFJVZ7O1fXq3iXWlpLBjB9YgEgD8aDDDdtWJwXSGl4jVk6m2U9KrWMdsXy4jRpyiyZMQzubzXSHxj4fPShLU36sY7aiE1ip2jG2sXi6EsO3RdHwc9aMZautpVCR/MiJsljyXuiFrEz6nTfwzwMjSCOozhc/m6coxHcDdxk8FfT3V9TobGX8G8dOQeSVMaltiJK3iWI1FzRtVrvjoerGPyg2VGX4ScZSHtKG5GPmsRHO27ydbPh/h15jCWnqObpjGSM/rGtxn8KPv6IeG+Eajpy8NIsdqTXaRjKIykSlRGNCS3C4bFC32V9B0tPTZaaApu+ZKW9aplUSpxvmru30xHh/GGrGMY7ZQbkSJRJl9paUzznA0l0VIaDO8VobIz0UZShK6DdE27okoyMSEpu27kYQ6z9f4f4gISINFm4gWsUjXl5g7SpcNvWyJ12EFlpxIahu0pTGKG2dIxPmxxD8DGVXmJbnquprk4eeMrtxGed8ZJcWZzWKvOKcPWBH45thA1d5qGPmJudw3SJ5qVxK+TNj1uw+L6mppPluUG2Ug2oSElOE5XTk3RPXjoyqlH1PiHhY6TKXluwjCUZZlnypIaRveAU1eOmvhk4yDVjPbEhEDdJUGyMoy3UnqohQNZ65/w+l82TenpRrzbdSUS/LLzQos868GLcRLs/gvC6+k7d6RbYLU9NJbcMWfIfoDyV0WNrptataLeY1RVL+K07yTOLG9/26yPHfw8Uzh5tt2iiVfMWkTI0HbjPTvhfHbhkSclk4bpxNuGpANelnql56p8mLOpR+Y8xT6rVXbqY2ZjfvQXflSWxrNc1qfDNx5gTFm5fqPQsfX/AB1XR+H6kiRGP0Rti+jWTcqm3mlf7ddZMiynvhBY81K5RWqyJIVbo7d+3VvCfE3TCoS1CpQG2X4hp3XIjQgg9qq163U6vLjN4zXPlxzy4U8HNRMB/wDYLM/0OavPv6HXp+Flk8uP6i/Zyx8r736/c+g/F9PQ8TpydtylAlpspgRuoxdh5aoMSJKDkrriPDaMiPmJGoOLBhz9JJpPa4vAevVdDrfJNzETyzow7u1cp5W8Je2v17PP26tDUFjtrzHai/TMvL2e/Y6e/wBUSPLCO480iQSiR5Lriii1Lzx0nq6lbSMR3BuYwNokiuG/pzdGHtlfSyywl9UbrHBh785cU+mfv1HVNPWj+JjptGJkshef5dj6Zpxwde6Rr6V4iUYXuIki21iNRrzIjxVXyVTVHWJ4vx+nqmybuudkaldRK8rOj6gbtpvJ0x43xzqaV6cZS3xuPl8sihpYptEsReyLVscbRhGDHUNXSY7iLKc9JkRGxhG5MK9VHzS5WjySPRTMD5unJIB5T5kBxGUXdxBoSnjk29MeH0WU2ertdvlI1O4kXy0tCYVdtZMlYV8Vq/zShlGf8v6ISJRu6JRlTwuc17F9Aj4DTnJVlp6lSCfJtcEZ2CxKCpcdgOVjXiNWPzBlG9gsyW24yZXMNPdJyJ5jHbzdsyXh95KL/LnLJFc+aQNxlFhapdqrx0Dx/wAVlpacYSizkYWUr23ySYrzdlpZaHVviGtM046hICUCO0tBsvy8H1JkDJ5c9MidZ+j8JZRNzPcCwluiZyyAfMi23i3iutTwnhiUKIaRrPk3R3hKOSrag2Wc9vVpV+EfHYaUJKUikdVja25/Dmxu2nkrio8Voak5m29Pbud8WU1v6cyL4ANSqLOzY39JkntneM/hucJCy0jLaeQOWmUwt9rXjrK11jNLxe1yZIvZ4THZrrof/jjWEnJPl3cYEnmtrIFkLG+1V3KI9NfD9WEkh/pdPVin4TTjIQr6p1kq2OefWuq7k3i5fwniZzlHmUSRcDiuUImMg3iv9+k+FeG2oa0pumiRMbZIVcpHEPvWX7C6/E9TUYkRtIrIgO2xu47cNWXko9HKuhq3OUpySTTqTlEntaKNMntG457gRas6LdVJi/gPH6stBNKDGAygSjqMI7cMlZWh7mQeWjrS8Nq6kosJy09bNsJSLYfy8/MKlYcBzUeKYmJ4nVnoSddm/LZsR05VK5R8quGBVxopCznCX4B8TvxM5abIZi4C1C1oACjcvN1zjozwqVr6OpWmOmy05EpFt+UZBTFp2mkZtiA3VEtp3wco26ctScpTljfx5hGI4l5Ig7g5BruD4T46RqMNaEZaeqsYOwVpliWCWoGY8u3CWW9K/FPCbd3nhomjuGBpzVGsfMWpYcDfNpnqVCanxPW041M+Xp45H6ZUxlGcWxFk7RbqyuS+loaSwNXVdSOtZGMdVyPmbhMxHJg70i9An4yDoEZRlq6cZhLUgDd7ojODm02q1St89W8R8O0zSHSmpGakPlAhVs4pFcWLHdUsZsrrASHwsgJoRSyO2UjfpzPNY0SxYoxvFXWKprfE9TThtkEZVt36dU5zYgpd1dvpz0fwUozYniWUXTCOnOJpkdgEiJ5WXtmTjHs28ToBr/L0ZOpCcd7oyLmlg1uwIBJo4Kr1xD+H/HJZFi2E5QYylLj8PzPM44y89+A/h/DrMlpR3yuW0BJQLthbVwCUgitpqGI8mfpfCtLU1K37WJ5SFR00YStFlcpNXUeFUHNL+A8CaS/L1UWvIS05bvI76Ljk7R4wmTrZPoOm8Fq4lv046VRlFhNIqXYmZILJilpm+CkPjPgqXKOrMZDUpOmRuihlC92FsqnzV1m/C9EJsoJDebtnmirlUuTUcQuWA3uY8ulpGFlBBCSMLnflySyz8xigfLbtXqSwPifwzUk/NlGMoS2ioyqyQhHy7RbAcl83QX8J4RIfyiiPk1CUkNuyt+yxhPMXHebd1bueH+KGXaeeXmlcpx5I/W1tmJG42OcDLpPT0Y7vp2tbZkZGfO5I7tsqmIkfpRxSW62M6H8OxWKathIflwvfptVUd7d2NhzWLorS+G/DJQgkdWUom38USQG6V7YxkRBOb7N1xLO19PXhrxjIvTPK/TcQi7mph5WnaNnkw4HrR8FE1NRlqEPmaSwWMpQlFc0kZbUdsrie/rfTWgfhd0Ld0dPU0/rjpIDYtq8kvLK4u1L+/Ts/Hy1apdNKY3FYzisRL2+WVu2zIme3VY6vhmRCenI1yW0+X8wSVuGOJ7VzuY96optTV21OOmbo7F1NPEa88m4pEqRtTBfGKoArQ8TOEgH5sQYlu7vLme24ylCiuTaevWt4PXCtgFNESReVutqjYYLzu9c9c38P+KRgShCbUWyUlYkb8wSOW289txd1et4aUZC6M3Ykd1bWJSREhzGw5suh9LLGaWv4kjOErtfJL5kTi8iMWPZNyFl56D4xJUGgk9zepAht23ZKRF4szUcbW7es98QkpyvzQDdDfJgHI0zO2MXZzXVfE/FE/lzZaUSMaZQJFVXexoTNiIc9Pmek2Qzq/ATVGUWFpFhJR2+n1XRQZjjy29KT+CyIbd2i7VpjjcpVZicUlYr0Otbw+lCUISjrRkdpjCW71tLzdO2vTmqEPEE5TnJ8pLir2zNrnatQSnhrlz099kcuXHC/+hjqHEZSio3lLyDt479e6e8QEZXLUIbs1tiHo1u5zjHoevXuuG8645yc58SjL+VAYa86TTh9bt4k2O07fmtBbebpQjo6hGQXctsoq7SyWKFZHHmsv9eo1fFRlGUiMNPViO7em6SmEj2rK5aa4MCjp/8A8e1cSbc0DXPvXbv+VnrkdrXQ6vxOJowNMZzFY7hNxBcsiY0yDCqMqjbmIvDfGYTlCESRN3Rlco3G81GU8BFHLdIereL8M/iH5UJae3cIx5TDQ3Eak4ebq2q56dj4o1PFNHyY7AGOzyPqypI3k5awF8dHae50PxLx2poktE0vnbsmUlGNC7iAHfk5L4ClbW15y09msCxYsY+ZBckZJt3OyNd8N4OkvA/ESJ8zWlqR02PljGSMobg3SvzS7/Sget0SB4T4hGRGMIyYbvNB2ENvlIlsbBWXfkL5HoxWteXjJ/LiaeltYU/Li6co7O7e2oIq0PPHPTWj8Xmk4/L3SqUiM/I7SwN8Y9k7+4vfrmZeJlK4MIQ1NO4pJow7c2u+XNR733CJ094T+ItaUZxiDti7J73bFsZMZTN75MbRvBVVTrGlhjxPjtSE2vmShbQCo7RyWklY/iPWwWureN1JJHW1DTZ5gGp5p8sYohbE9Sl7ZbUJk2MtPTjNnQy2zhHTjPsBLFsRtjTnAW9amn4rVmwk6bqRSUkvYRm27YylNJSvvwnHOcdU1fGGsOppylA01m6UWMJJEisho3NbryuI8FHSEfE6WvOe+E1ZKRhpxkxIuGdBILc7WJlu21wPjEpGtORHZuZIeucvKm6VufXrU+DfxR8sIxjG5UzUOy5kufpez2Pbpzwjum43viPgoastTR09GpRnHMg2yML2pvd9VVg3Yx1g+D0pE2VsNVn5dOAG3bflLfLXoZtrOejfDPGeI1vEOrp2ZQYwZKICRHmTGJyl1V9mfjPgtUYMI0oyhH+ottjAXzZvIIcV1p4N8+WlpaEfE6cmMp7klL64TbkG2aUSARimbig1QdZ/xPw/i1l5WccXFqcKMRTHBH8TznNi9Z/wbVYSHV1Nse8aZNOclO07+venke8B8Ql80jDWjCJ9OOUI/VVUIGGxMfbZdbZYd+GfCtSEHTlpsGUGp7osrlTuS7odtIna/TpjW8FPTqUindIlEZEXEnnbfJWXlcyTpHwfxqctLViSWhJad35bBnFnKTiLkSXHOb60NLxniNXw8pMd2KXyk5x8tSiLhoMfSkTlwzdXKjRjO3T+W6cJ1HOoVVCRWeNxUKbBcmelfiGtoxnGbOUdSK+Wja8siTGpxd1xe+TsEl/QZ6koynIhrabFp2b/ACR4XMdu2mhzu4C7H47xZuvVAZSrMIhuiUSstRN0d3mK4ro+yqfF4auiMfmacoWboTSUCvIiSRtq3tY8dD19HT8RqGIsqf5lZlZUZ6ulJNzuGNkg9soq74T3EfDac7Uk7pkDgkx21IUQoL/TqdHxOkT26kY7aCOsSqIkJIb4lTcERT0aORg1afgtLcTnPWdR8pOO2USQFksNB5sGM4AwMeG8PGUnUfmzTbGt8tSM5xBJw2AsggpGnhvbz1k+K+L6sNRJakpR1LsEuQsq8rw5kOMvqN9NeA8HqTiz0Jzpkakp6qR/6Zlk3co/rX5304NdR4XQ23pXLT+Z5vLBhcgwIxxJjyHpL0FzvFeL1oVtYzjQzjqfLxHmRDBLg42ICt9E8Fq6siIa0WUqkTioblWUYpHNWNMe122Kjrz09XZPVlKMh+XuJXGSvmWtsisN8Vtzh6jFNb4zq6Zu+THW1NNpikoSjBWKkowbnW2Lzmlzcry/D+CvS+Zt+WwzqGnEpG72BJxWK7g8cBPh/hYGlGUJ74ssxK3DDy3EcRUr1FIuOlpT1d+saWt8zcADEPmUASK8qimUi4j610sb0ZakXSrWuO0bpzHf5N05FRmG27pfK1urq/8AqS4y04xjOUglpEq3s47quIh9NxlQ5SpYFV+Mb5kdaiRFHbpMSM7PLLc5OzwF2W7af+F6c5xqWLdux2G2rsxGp15ZAoiX3vovhN5yM7Vh4fWjPU0dKJmbJd5+FlK2MliXFboW8DmPRPhkEjv0gouJSzKjV0ypo8z5oy7F29P6fhNOLHy+aHn+YyyB9N0ha08VizPRobmn5zKrlmL7VH1ci8j2+7LvpM5b6Jz05bTUdN+ZsjuYQUlEyRzFjfBSLFD0To2v4E1qnCMtKUoMWUndTKnYEa24KUzny9aL8WgsY2C5rdSnr7xw8v8AlOvaXiu8njj1zn6qvBZWLxkOn0i86zPhz4nTlAnokgRlKM4y9lAS/Ncs7uOM9Tq+E8TqTvyacKRjUjciJIjusKqrcHI56fhqjnzQ/Crhsu5MUKF7nr0NnFk7psEdtCeZxxf5d+zm3ou/URedX0o6xGJBKibbZJddzbGvbtwde6BLV2ylYyL+re89ylErHt17rbf0qcv448/heU9MSekamnjMnteLqrjXdr3OOsXU8CQhIlPdJzcVSy8ZpzQjXc67jwf8MEI7oeI1SEvNtCHHoEpO6rKrmo820xrfw7o7tXU1YxkTaiXgHBLH4u/NZrFX1XfjcpkcH8JjKEsBc47d8h8u6qkV39OecFnWzpfBGOiy05E5RYPy5VJUvJu2jGpVVLmQnd6H/R6UZfLjF+W5LFHtR/SJ/v6F6HhdMDABmuBDDj3fUDK54eud61+o5zqZ9OVn8E1tbTphGN155IqcvnfMLLDXrdFX0v4v4DrOmkSBHTuUUxfGEQpNjyWvd67fxM6zz2fdO4X3z9779e0LZLtKDDi1Kdt8nNPpft1HzcpUXqW1wnhPAR1ISjj5n9VSsv6tzG1ldDbtBjjk6XPgeqNyR2afFxkxKtixlgDcmXFj19Dnq3uwtrjNpz3O2b9LrqsgyoXcC/aNyMvOafyp4eq+dXyx80/1c9DUJD9RZciTXZlzYl84S+reC+N6hPeYSW5kbgiYJfTkitcf79fQPE/w/pMmSEhq4yyEnykqqhVPaz0esjxP8IRmfy60ru6c1dMWJeLOb7vv10nU41c5bN1xkr1tTdqajucsm1sOXH/lrPr09o/EDTNT5Wn3Ns1ti0l3VZy0/bNFbmv/AAWMJEYVOFU7ypF07rsO2fb3uKOt8AkbdOelqwk15CQRZBW5ZYq0vJVocj1fdKZ/1kw+L6hqQkp5HeB5SzvZwvF9bHg/E6upOBp6mpSSXRnN8xfmjFlcVTiwy1zlf/8AwuOJRJalG105y27V9NSOJBn2fXg6Fr+H1dPX04vh47fmbdPfG4kVajv3bZZqVWc4rdjWy+lcb/WZCEoO4gynqMnKN0yw7XyyMYz6hT0fQ+EwH5rtjEZb4yuMRiFiMl/ENe9ICPW9q+O1JaM2GnPSlHVjqeUDcijJpbnJTIFOKTIlq/BvEkjaxnFSbKQSYMV80oRuyiuJYkiDXU66eCniPDaGnOM5hsklEJMsbZWsrr6qxR35z0r/AA/43SdSEdSREtuVg2mRm3cX3yIZbb6XRDR09SWrGOrKt3yoQZRJK/g1PLGMSPMTG7NCdW1vhPhjRjqT8O3qQ3TlKa6hR5k2u4TD9IN9r63c2Oc1vEmnOMoakmcIx/nR8p5VI4BLaw4y561I/Fpb5RnpQ1IXJWem7XdsxWflpHMgMsGr7P8Ajvg2qwjHRnekZ26jOREPpQqWfyrijl6x/D/APFEdScZxksX+XG3Eu5QoXLF+3ZvreKfR6Pw+Opqso+It0/ly2EdSTe0u8RcUvlcnHFF9PwUVWLvQp2lbQkiwnKNclEopcr7oOL8N+f8ANjCVQ+kfmCFZS5RzVrVf26YPCa3zZMdzNnKjUv6o03ukVO85O3p1OeTo/wAa1pQUlBlGuJRd0atGKHlJRI/iqojVdYng/Ga2TTnqR421JuMtw2++ODvVVnrsjdK2UdTS1Yf9PUdQ85wb4hgurqgXpXW/hyPy95p/NfLLbppAS4rUuZJm+4r2XplTUeHJmptlqx2qxYwJFRZXc8SJI7mjItvbpzxXwXTNPfKMJRIxLAQY39RCUQzXmkpm0jk6F4H4RCcZSmkqqeEZX5dxKcGO6BGMqfL28sqRXn8M3RrS8jqkrlFlNIt2boNTFXt3kcuDNpvLDHwp0huK6QZlBjIsaIyqQ53uGK8GO/THxnQd3+mZs4yhvjLcxjHtsXbc7CqYtGGs9Lfw/wDw/Lw7I3qbWKMAi3j8dsR4+m/KPWv4nw+6TLZqrRiMlCncVFbG+1VzQ89H2n5J6Z2oz1mErk+XYSfMPaP/AFIkpR3cVLu46pmL5UF5sRYvcDAkfb0477OhphL6Wu7ultVr8Gfxe0c8d6zNTxvy70VWc96TvFS4plgjd9uZc9RycOfKWrOmzdaMS9xQSKtrFvG3d65z3vE+GhOManp0RbC2lTyx5pSsPHrV9e+Hxq6KYyMeuG0lIpfL/f2yx4jxvl+WiyarcKW8vfhL4eH1648er2+0TnhPU+F6Z5tOEN9CXutXnt5LaErJF96p4TWZ3avFtbePe43i0i3bwVwLV+HTRSTF4CmxTciHsnD2MZ6rD4fqRhHNptm5rzIl8PDn8j8+nLqSxN56Zj8GanF1Uju3BOQbfWmMLv70NtlLYI/DmpSn9cFyGPsERv0ldf56e8P4hSWZYu+Oeb712OOF9uj6eitLLDiWI3WTGbLs/t26vj1DOfglEjIGUNy3k+XJ5cSZt47ffr3VdbwOlB/m7SWfpZREvC0qybVv1OvddO6trRPGSxKMmx2cWX7tvd59uo19H5lsi8kbcWe9+gv5V1bS+GJECi0ktRQKFkx7FEqMWnboJqPzne4ksduWo27X3bFuuS7e3HGtt9s/U+I7MYH6ew+/oPHPv0bwviAkWyu6LXGaLHN2rXDz05DwcCVSDPdqqx3q2Kt9mnjt0Py3vlVkacez645Ur27nMYir6GEioyQe43YWYzRXr0TV1iJTwO825fzDtxzKxC3v0KcvPWW6W8Uf0gt9vTqdXwvmjIKrh/MMguEvF8J6dFmCoh4yy3TT0PWvfiXfIX6X3r4bVJbd0GPoLZnLUjDbgxyPr1GlHaqNZyypS6w2m71W+zwFdG1Z0SklRKXP5NsqL8uL9eSzrY3hXU0G8Vhul5Q4Mbeayt0jnph0Yk1jHyyFjmkbK8u3Oc5K49eh+C1a0zNIVSVVPCHCcfljpr57WEaOU5ctAff87fXrSxU8M3S3L8yLK49guz2BEwn5XVc9aWzf5aTA5DbbbaU5M9nh5sOiRSQO7HLxnHJ6td74/uP5gfSoViSL9xu1MfmcZ46cfBngvKO3T3Q01kcxppSLIjGhvMMYrMaq8i8F8VnLE9OMZUJYsVL9Y7gaeTtRl6iPxaShHStMs2gjTdROxuwLWXDQvWnpS3RXbFG2QG7P9Tblurii59nrtK6y/wAIaXxTe+RywrkWj1pFpvhfy569HxYb5KyYOQjLyq0VVt2YOeDs3paRGye2+GKboyty0SRcPOOe3VvErKYyPK5jHZAI0VQ98I+YWtvWuGxjz+LUiaixkHkYhVnCOY9qzLChjCefiNTYSJami4dzSAVVkvLSHPp689PaerCEbm0IOTnbHK2VwsnDy829I/D/AInp6w7GTitsiJu5khJTdVZv35p6iz9DL9JdOUpac53KWnbvADzfi2xqMfXjHq0dXhp5f5IxkcEa9iFcSNt08Z/U2kkgqJcaxt2sXi809ruuKrpPT14QYktW2dp5Vc3i4xvCOA7Ms5OmQy17W+HaTtZFSj9M5y2pdA7t0b8ydl81d+geI+DspylCRptBF5CXCVv71XlBKcHZ34l4YkEJR831xaJAl3K3HfsPNcNI/wDT4LdWXCSGMclbSsSXt3M39qXP3oPxD4PHUiydNmobwiHGLu2j7PfuAico6enL/ramKjQhhSJn8WMYQwLWXrS8N86RXydkWX1OssuXMYunTx62HoldM+EFj54uLskuKrAyU7PK9/UrNeWBaXh9Ldp+YGabYzRleCqxnc3tzzeLVV8R4+t0NNhCKbhjLTijttixoa5fKff160NLwcBUjElHhAozdYUu3FmM9WIx3PFvEnI3dIuL4/N6jXO8ynh/HSbPll1EDfZXAlISNtWGe3VtfxOrIblEeI4xY/0/Z7XiuO59TUihfmPw7ZEj1SzEWvft+oJ6R65xUWm2xrHfn3z+XUXk5W657x/xPX3gMqr6Qtfsx5Lpv/FdIeI0NdYyn9UnC5C7XgvhseMduuuNUL3EsIjTtxjuBGXazD36jU01E1Y2LQAZSvVoHj/kOi8vCcc/4SZpCk0wSxj2M5zTzxaYw9O6Q0SIEjFYXFcMbXi+9fbpiflqJpu2qu69RMcNp7F9VhqT2SDIJwvCLRd1gc3lo4z1yv8AQJoa0djUsJZ+ufa83+fUaWvyAWFtt4/x9Vf2546S+Sisr20tF5+q69LaLr15o6JHUjvPK1wp3jSvuFD+vp1GeNByOvUhzRSPFRQzzzR39vXqj4z+XLaUvOM4tZPfB/v69LfMu2kDk/pXI5ar73Xv2pp+KqwuqqRm/U5ytfr+nWkrDS1oy55K9PT3z+3r3WdqalLXFtNn6cj+Xvd5691fbS05fEJTHaUxst2+rWfd71V81XQdTw0obJStkl8HlsOTvUaMHK5Lt29OMT6IxPYPyb7FYvqkNclmXOR5G/TPcP8AjHXXYsPUItbvMCpSnqnu43HPpxSJY6YRkV3qkvBxftb+sj06DqTuIySpYivfP61u5/zjqmn4zjIVT92rxz3K7cna3rb5AjuIwqSJT9FWeoPBeMYMenQ5eIqL7F19NBLDfFZi+mb+1dHV5RSlZYarshmjGA4o56ZNTaFJce/N8N16X+89JZ056i7Y1VXURstfw4JYr05x0l8S+JhelPzS4cHL3poxaHu3d09aXxvxGoRPlRzdWUA7n1rNme13zm+J/wDipy1ck2V25MepfF16+tdM4zRjrPA68DYEna3K5BHvIZbCmtoJXdrprxm0lzXajBzy1yl8lj7DXSPwf4MRi03/AFVKKEisevrmyq/XT8Z4ImAl7vUjilwFI9sX9qrE3jnpqL4LxTtl5Kd+Hj3seEyI+2Kc9WIW72I44pEf+1OciIVxeLwlo+ACW81MNYjgEG+L7X/bpnXY1a1VAi8AvJm8P6fcTW8m9PQ1B4kZc22X9ub4y5qvfr2hqSjRzu8xyxcVtQWsXX2fzDpX5S1DGMPeucNp/T+F46m4yZR3U/0jh9Svu8YeK6uVUuCT8QK7isYzbm80nmPXi/eiyaGlEI7tRklRsKzQ5zdX2Pa6vqk/HBRbQy8rT2vkz/tgbei63i8VdnDeKaReM0Oa/wB81p0LxfgXUFEg4MAkUqm20Ps1SnazH8N8MPDSXTDdqJbK/qBraeXF7kPRjwcbGl4jfjbffzG2JmsF8Xea/C1iuj6mucG7y7uQT1vDxecVisqp09xnLAfC/E9SM87YQ8pVQvKG2zanfbe7hWqweevGS1KkfNc6cSqKOavFKXjCNPS2p4rOYCwi7b/qRLjayyd/ZPtSfj/Om2IDi7e4DYW55usbTD0d0VeqLLwUaDYzvGBlIc7rif8AcEr5u/d6N4j4dqhTy0EjbBYri5TbZBmjL/cUl47DTt/FELxG84abwmeH16L4ecp1GVmaKfNhNwxxZ2+23163cn5CroTN1SZ7avEsm68bq3N0N4w/mfwoTisoMZmNzX3oauJdP6et9MakWMcK33e5FeMd6bx/jrP8RpSlF2T2rLmrXF0UXafbj2zHLn5T3GoeDkS8uq0dkF5FTBWPbhffoup4Xy89/qZFXVZWrz6Y6RhqTI/UFYLxebq+w4vjvxWb7GVCo335K44MYx69vTqLyFqut4eB9EWQYaaLQv6XiyQOO9c9E8R4Ejct260s9m+3bn15v86xb2jj29LM25/tf09RqQIz7WkRTI22onrW1x/v1PcNLafizZmEsOPyyL6J5eH9em/hs4Mj5hcRJakcf1VQ/nye/SppkaBe/POL7n3x96z1ENCVld/LQ8W/n3r+/wB+p7xKP4piylsoFKHOG03VV5V7YO3YGlKi/pzmNFx4wZqqz7fp0KWnK5RaHc8nK888ez6j1OuSFv6rTmrVO3H3eR2uMpmVnJxZb3725qNHZEx3x0uahtow+VLzzZzZTf6Zpro84LxPbPFOKK9b5atrpRgyAznBt9PWzinIclV6dR/Q9PSiQQ+pPapRzXrdP+e2K8zCW2yIEgG0WjfSl3YufYz0TT10w8pnAvbHJ/btfp141GNsnErLqnzXR2LWNWXgPz6/XlqzZaCvm3X/ANtBaF8uTr3T/jBjtGo475v3Hvm89e65WpxpR0pbW8W8GPSz1vb9sevTGjpjy5CywwoUtB2+3H5dI+I15wltn+Uj255w2DzdV7+VjR8QRkOxxKrpoBaPKHp3fT1vrtHTMU1ZT2SwcmKPYu1qtucR7Yc5v4aMZTV3bsnGatSUgKbL+z69N6TGbziOKTJV2YKeQ7cNc9ePDxwSkGSMXOD0zhLpr9vWKT4jwmmx3Nu7bkaQkR4DvZf/ADnoTOMLqK1HdHADtzWPvVN4fS+p30UFySjOLH34eLz27469peJEq7c/Z4UzVnGazh+zsYLxXho7dMcwt3W1bYVVU8+mHpg0YG2oR7Fi9lOaKOf74zmdTTNuL8uc19NZ5/ftnrO19fMYSou29uAOC+2O/H2o6jfIMeK1ZNhW0aSu9JTErhp/sdLz0ZVW8YmWIRrGKL4wVnhD26P4Sc4yaXF7s0RE7jz2x+t09Cn8RiO1DzFtBKUh2v0SwHDXfH5O6VtHTiEoNUFm7HaqT1v3cvbocfGRgsPwrZmPrdFC8xwlH08Ys2jqMquN0OGzbgry1/8Abmvt1abGxu7uqCvXn0o7dh9E6MC8dSKxI3IMUDhe7ea/y9E2SXyxZYzxX5VQNWGcuPsp8mJSFN0S7jeKDPC/k+/Vo6uoSqrLNzRQJ2rsnYbqwXjrRltCwlcZXVsdssqX3rOM/njnq3hviImIpLAF1VvPN3cfZpx7l8MpOLJaeynopf5emMe3StRZXqIjQVWNrcg3Xbff2v363omvD+IYLul5cX5qTnAKN2npftxFhJyI7JO2z8TRzZlxJ7UYu/XrCKG45zEPNeEx3Xn0u9saxy6+MkPlkjHcokXOG/MKdqSsxrHROWtFfGRnGcmBbbEu8g3GNLt7FuLU9L6v4bxC42ZQEZYzG7ceglelZ46rH4g6kLSUW1RLE23d8hzjtxfbpbV37mQW3Zl9b2hG6dxnd6ne+i6mmb1coXXJXm4cPZCio+p1Xw5U2TakQH0K7UrwXWbD2bpq+LfKpKvWnFAmWKXeMd8e3Qjx4XNFoEEcF0ZHOc+2fdNlbDz4m5U23j6m2gBr9Dmu5d9WlrC2+gU4Gguu35er9hTh4iE4Z4S6W64Rs+5b6v26W1PDiJEBM3dguKfb7L646i39jWjOIZX+m3nGcn2/Nb79F1dQfSzB2O+HHGM/l1iQ1vWTxaXhl3q79OMNDnt1f504sfK7bMBeLxfavp+/61NmUNGHiNzG173RXpmF+7/fqsov1XZduM+nZrk/x3uxeH8bBuiqrEsitYWsLlyenPRdTxAmcMscfSt5RpR8v36Zx0h1IvgtFtW8S73wO47YOevQ8aruiyinmqqTL37cRc5uuDAvLWYBTNszY5yspf8Adhrjg97Tzli4tV5HmsK8cU5L7/mdE45U+hjxI+bdmqp57AY478n+bY8T4SLFjSFFh6YCn+1N/wCekYQQjIbzfpjv9qKz7OPVyJvJRUrjc3Y9uaLal96GzPVZVRWGljHdwDZuKb9LeeO/t0preL2qyX7FNV3tc8Nc3TWBOmo+IgeV5QxnsVXNCF/qmevb4yU2nNbnt3wDlY/5Pv1GSXyCEIQjOavNbdw8HtdZ82ff3OiavjpEnFXWSu6G5sc33y+b06B8ljbW/i3/AMJjJ3e3p0beMXaIPMccxvHN1lRovvx118w6mAhctTba1dLeLs7f+vbr3R/lQJSXVBXnb2qwpMUNdT1tjK+N8K3FHhArsg4d+clYvse/U/Qr5uwhvS3+un0Ocf3TpjwKkxvvLHbG/isnH93rR8PAuAlkxsf/ANnH6ccdbiqTyX8J4pRihj0T1/D6Z/T7GfeI1Ixf5lo/ii9mqePTOfWvXq/xSbFAzyW/aX98c/r1i+M12PitCB9Ldlvp9/fqvNW3XS02VMmV22e5nFPr63+nSJAje7NV3wZUGOeQ/tfr1XxOh/L1KUprDzVIvvcnj0Osgm7I6qqkwpyOayc8Kc1npGNjweoMZDMc7vN2PZHB39ftQ9M6PioOqwlmhwZzyxOHNf4cPWT4HxDs1Qo2Rk989s3zwNcX+XUeJvT0yY3KT+KmrBUUt/8A2X9c9ONZjZ8RHThkowNlvNAm6zBKvz9b6HKiWdqSbW+JHp7t+uRr0euV8Z4+fzNl+WUd9Zabl9NuMFf+c9dFo+GIwhEWvLY1m0PT36LqdWjTJne4qnKv52Wrx6eXourrkSRLmGdw0tnPHd7+v6ingPHS3xjilp5OOOHmsdLfGPFSYjualuE7YCQ/e/8AB0e5qQz4tGU5RNrE4Xhsu/Whvj2TPL8t0ZXuGOAkTAu8DFLjKnNXd4fXM1tE/wBPFrO1/KlCvTg/v6vWh8C0f5VrJXGZOASqz6UfY+99py43huKnkbU0iovChW2ztzzufb/646r4jwMoVKiiUZCsmzc8rm+TtmzHRNNJEnaG0aqznbZV1TbjpyUr04Dxcz0x8yu3sp1ELLNKLMSTF5zF8tXmK4RLfUt/O2r4gjLcQjYU6lhSr25xIeartXTsNINWIAG7ijPFv3bz0vrwIDt7In3wff1fzepmB7w/jRIzjWMyKyWOVi9+Mdnvx17R1GUuCzlfTF802WL3+/RjSIQKOEAboscnuVWb5elpaianqXKNPFNiV2uu1f2KbNhqPE+LLqA7+MgGXtL3DJxnhroOhGM/Lk8zuss5S75oV5/L16Y8bG9MlaInC0iDT6ma+x0hrnmv+onffuZz+8HXP7T9rsYSQ3nog8xLD6e40d/TpjSnCQlgR5s70tRr1BwWuex1g+Fhvk7s7Y6vpnbGyxKc+3Wt4aO7YK157O0qgNo4vFYrl9enPG0YDq+HJEpGIqUN+XuZoSwDbX93qdWURnId3bksjEOY03RRnH6daOt4eOl86MTELI+w/hooqv8AHWdLQjGiJtMYPZQ59omOPbp9HMJaDKtwTcjxaUUqR9Fj3OPt17wXiJxlJfKmV3Ld1il7G68Xj9dOPhyUI5SzNfkhnsK9ZkdT+TIQQpB9W7/wdForQdW1g2OnZQ3is3ufqLuzm+C+m9DxER2u3atcW0/SC1t5ce56UIfDDdKQt4b4yej+TXt1GppVq7ba83/9Vr+71NuUVGr4yQtNXEKp/FdUd3Hr/daL8yyISaldG4UcLh5Tl475xjxp2aZf4b4LxnmuP33ep8F4YkW3e4zi/qf+e3R7bVYTijKVfVdqYxXF3XN8PJmumdPTJYum7S3v3zkz7du3SukCac6rdINooZI+99/Xp34e7oZzW6suKlIKziq/d9TeEvkZq2lBulaldHfgr17Vj1r0eraPhTcFWYVKqrOLxmXPSvh9dlh9n/P/APk6a8GXLbflldn2LP75zfb0Onj9GE56U7X5hJkq2BT7GfQ9Oo60ZavODlOPR5+71HVXjqsf/9k="/>
          <p:cNvSpPr>
            <a:spLocks noChangeAspect="1" noChangeArrowheads="1"/>
          </p:cNvSpPr>
          <p:nvPr/>
        </p:nvSpPr>
        <p:spPr bwMode="auto">
          <a:xfrm>
            <a:off x="307975" y="-631825"/>
            <a:ext cx="2790825" cy="1638300"/>
          </a:xfrm>
          <a:prstGeom prst="rect">
            <a:avLst/>
          </a:prstGeom>
          <a:noFill/>
          <a:ln w="9525">
            <a:noFill/>
            <a:miter lim="800000"/>
            <a:headEnd/>
            <a:tailEnd/>
          </a:ln>
        </p:spPr>
        <p:txBody>
          <a:bodyPr/>
          <a:lstStyle/>
          <a:p>
            <a:endParaRPr lang="es-EC"/>
          </a:p>
        </p:txBody>
      </p:sp>
      <p:sp>
        <p:nvSpPr>
          <p:cNvPr id="5128" name="AutoShape 13" descr="data:image/jpeg;base64,/9j/4AAQSkZJRgABAQAAAQABAAD/2wCEAAkGBhQSERQTExQWFRUVGRsYGBYYFxgcHBsbHBoaHxoZGhgYHSYeGhwlGRsaHy8gIycpLCwtGB4xNTAqNiYrLCoBCQoKDgwOGA8PGikcHxwpKSkpKSkpKSkpKSkpKSkpKSkpKSkpKSkpKSwpKSwsLCksKSkpLCwsLCksLCwsLCkpLP/AABEIAKwBJQMBIgACEQEDEQH/xAAbAAACAwEBAQAAAAAAAAAAAAADBAECBQYAB//EADsQAQACAQMCBAQEBQMEAgIDAAECESEDEjEAQQQiUWEFEzJxQoGR8AYjUqGxFMHRM2Lh8RVyFoIkstL/xAAZAQEBAQEBAQAAAAAAAAAAAAABAgADBAX/xAAiEQEBAQABBAIDAQEAAAAAAAAAARECAxIhMRNBFFFhBHH/2gAMAwEAAhEDEQA/AKfPex1ePiXj/YOl4wz3M1X79s9W+W4e3H9/a+vivEK6z6vVp6vrf7+3QdthX34/d9QXjP7/AH6+vWjGTV5Oqy1eP3+nQpcc/pfb/NPVhaKX9K/PoxsGXHb866ol/v8Af9uquL5s/fbqIT/LH/PWwiy9sX++7+fU/MrvjocePUe5j/H7z17fH2Mcd+iMK6ldn+/+/wDt1PzH0/x1Va/44r16nccvb0/99YpJgX/jqR9P3nqKz++e/UPJ7dbGXL9fy/f36836vXmNe649u3+515ktBdevt7en/k62HHiX7/4/ffqxpn+evR0n3P8Af9eOmSIZ/wA8/u662NgEdP7fr7+nPRTSv3+3Voleh2/z/wAdXt9MevRjYptA7dTBvOOrMjHcv/j/AI6jUHk/57811sKN2cdeJdQ/4/fft1NWY7/bj0x+fWrJHqBr2r/HUH79P1P3nqa/f7x0B55/f/PQ79+rkeP3x1F+334/U/fbp1nv+eo3X+f75evU+hX7/t1JL2ro1kmpRQZSv976V1NKRmMg/wC2Q497Ho5qXzV/usfp1FH5ffp7j3L6fiWNbpFvF2fbtx/nokosvqIo+oV2++Pb36FGaCZ4v9n5dSZJBeT7175Q668eWOvHkr4zTnIqK89rqv8AH5V0KOlsPoMd+Xnt/wCf9up1fBSMk7PWg4/P9+3VYk2SqolB/wCeuk6vlXcYPCSchsvt3x6+/U9W+bNPLwcWn77de6698XsYM9X2zfH79v8AfokIlv2/39fXobMXF9nt789WFL/T1/8Ab15e14sEYr6H3/fHU7cZ9snv36CQ75zkvJiq/t/jq+6jPt/7z2x+761hwSLWP7v7/wCOvZP+Lv8Axz1aEvf93/wP69V0+3NPf9v3/t0HE4Wvf7+3+3HUL6BjjB/f+3XmIYeXn2/L9e3RISztM1/j36GwEm8OK/y9+L7P69W+Xx6dz1x+/wB8RsrPHb1Wv8Z6LCst16p+T2f3+fW2l6IVw9v29+z1Yi9uf8/3/d+3UVLY7YSkhgKv989/X06NHQC3USNR3UJf39fb9OmcbfSpwt9F5ajeI1F5ft29DHb78V0c03GF/T8uvf6iEYOp8wYFmJDTfFc7nj1avPQNf4pCJJWohiWbw03HmPP1VXmPXqvj5X6VOlyv0brAf5L9f1z/ALnVouPQvJ9jiu3/AI6RnrzrykHOCbKp4aqtveJdbu/cph+JSJwhPSNyB5dTmW25EYyBQXa5OH0ernR54udDm09OZ3fz7ff356FCOSq455bz2cc/fj26ydP4/M1GM9GZBLhqbJPrbURSObu+x7dTr/GdXT40HV3RU2727Ks8sSMbOK4bMc1+PVzoVt7OHnBj0/eOq6ml3HHNPpRn7Z/VPXrFl4iUpkkuKQfIqbnbjdL/AKYNyNtZKvJ1pakJQZOnqsEklIIv1bj6b8q3WcSF9H4f6r8f+mjRVwSbH8j0z/76jU1U4txnj/nnt+fWTr+AJTjNjrRSxqZqeWVLF3eaiUcWNYXcLLpqeqxmEojAC5VmpXTTJYgVbIzxx1F6Fnqi/wCe54Mxl3Nv6v8Ag/eevSL71Wcf+679LmtRIjSj+Ky3N4pfqri7tez0l4j47tlRGqlVOLSlHI8oWc7sc30Toc+Tl8XKNlkVfp937/v79DhMvs33E/8Af7eudPjkpxw7t8towt20ghuH1x9Wf0Rz/iGYG5zx9OL/AKXc2Jd3/wCav8TmPi5Oo3+Y28J6ZvP69UgvuH2r0fzxf/nrmdL+IpRScvoTKmMVdTiXdV3rPHV/iH8R/MIukunE3MpRN10DQva83n8s9b8TnK3xcnRLWPfPt9/8dTKdf3vP7xVvXLav8UahIphFfpGFhGuZLGh73uAzjpf/APNNZUdWJTyG0tuvpxZ/3Nd+en8S/szo/wBdkq9l7DXPt7/v06V8T4/T04jLUiW0A21xaRt5xn0euC1/iGpM3fM+bMcb5Xt9Gi7M8+2O1g8DI3sZ6fy0Fix3qoNG68ZPqvHp10n+OfdPxR9Aj8W0mn5sc+/c/v2rrNf4thXlhOVv4ghlPWT29Pf9OQ+Qwn5YRLrzWbhbvEu/ftx+XXo+J1IuZkuPLKMcmeElXJWX8sdVx/ycJ/TOnxdhP+KWMT5mkwi9yVx59aE7XeCzPVfD/wAT6aVJkChkGzvt2y9f9uuX+feSN3/SxCOP6Y5xnKXl4vNtINy8HCZ9O5z+Z6cZ6v8AG4G8OLsX+INO6JDj0l79qx17rmI6T2RKwvP55M9e634vTPZHS6ZnFPev3x+nHv17VxbbjL7+3GM3jj9L62NPwZzRX9jH/rqj8Ornv/e/fj9vXl+KuM6bLi52lvtRY4z+/Xq3+nkp3l29uP8AY60/C+BiNxCz/wA/26f/APixyHf/AGPb79V8J+JhR8O0oN+nfv6/46s+End/q4x7n74et/8A+H/Xh5+9dX0vhXYDn7H/AK606UPxufj4aWbM+j6fscdGfhqSZH1NY/KsJ7dE8R8W0Iu0latcS9dpa0Uyxbjt1SPj9XU+VPSXTx5icPwscxkP0yumMuE3UYRZ0o6cejpfxnjo6MoQnCc5S4jHMqy7k9CJI47Ppg3jJ6cYb478GCO1uziyzByi4riw6S8b8R05bZayAyixnZZz9VRvbl9TzfboHh/iembA0Sbmjb9JnbqDRGPpmrspNtdX2THedLj9mNXTlP5eoOpH5epaQS9rjc7m5xoMlYWy+p1PBym7SKMZ7mO6QMdsB205tZVDdCiTb0x4vVCVyFlcSUVHzZwrSNVnGInOKX8LrG6VRCcMcRhLUV2yvLJ4ra8WV6DPHp0nGT0BHS1ZKRlohoyLJfzIy5jHyvlpbqW6yuB4r4LxcLlF1Yi7f+ieUzzRzhpaW4ltdN6xDUZOxjOGJbGOQTykSW2st3Rt9mJ0Dxvg4ak4zYfLyQN0ox3tZNQcrYbhsRaM20Sfw74lpxlt+ZOZprI1cbd+6nd5ayekjiXID1ox8brGpFSM9FlmLukpmnCIK0G2jG58ucWXw2cNX53htSMoKu3TjIjtRfNW6CB6XYLXA6Hg57UjqXrBEWcYbIReDys8zcXIqu+cjY0bPhZwRXcS3WM63RwqxoouRnaJjGC+k4aqa0/5ZC5Rd1TLoPMEYt4uzBcuZKghr6WrGWps1e7cpNpDBbHcCGCqcXTa2L4d8QlHUJupHUnLTYsdhwMiE4g7dSKA8/TKyi+jC6TxU9KWn5oynCQRFjHeXXmd2XPAf0ernI1pZX5OtsTtoymjGRQtsWP4r3QcZu+p3aWpHc6soVc8hFtApjGKSO+FvN93r3giOnvjukk3dYjFu24VF2raWiWV0Rl/m6kp7YppHMP5cY7sZUkrAK2L7lY6iXg1S/PJjujGUZRluN0ga2NWOViyurb6CSdXaSFN0pVGZCRKNxuReSqLPXsZHfEeP02MjxEGmP0myZSSYjaDwYBfM85ekBx1IOnpmpHV05IKznKMbv6Lk87nI/1Su7aY8L8Jltjs05act9bzY00VKpRIP4o2VQfm5en4jT1tPdp7GMYu2jzwmA1E3CmxtGV4kYCui+EkkmRqMopZFhHy/TQyVNsV+mrzleztawj8X/hrXzLbvlPdJkQ2q7XGIuX/ADPkLDE8YeLNNi3Jgixaw05rm6v1sf16v4r4yTrQflSPKDtLksqdiQUkX2yqenRPhHxScBNXem6/XADbHsmPKmBew9V31HY4Tw/xTUixhON1a7oXa5pjVlrmuWJ+e5q60dstSW4IyMpdX3jRu5pN3GFzz0PxPW0dbTCdql6R8ljmsxNuTAXWMW0dZH/w2qD5IyjykZyjmvpkzmt7qYg23xXVznKnssYvjfiUNBWMpEnit1cd7uyq4pBrGQSj8QNWZO30UgWU3+IRP+09eHg15eDScdORLTXcciWGN1oVk5tB6zp+A/7vfFn6ZNrVP+b6vU2VfR8Uxj/LlEOdtVGXrivI0+ub9eDShzOEoERut0WnO4l3LDuVjv0pPwpJ27zd6/Sr71Ure9j+nUamhqRv6ZcI1kf/ALdij1x2roF1XxXh90xjXeQEtvMnh9nkOecWdK6hI3RlFXDgXvy2V+fenHWiu1I7W09Lvt+G+c/rxb0pqzle2MY+o2Rfd2vGea5rnt0gPw2vBybSlULMcYqiv+Xq8x5gifeFxecXQ+tZ6efEupFj+LbVjzZ5mLwXl/PjNdC04yK3RJHEdzFoaGwln0xznp1sRNT/AKkIyf8A77fvgSn2b6jqunvj9MUeFFbD6buj1691mfRPhfj55dTTYxMjjt39cV6d+tjwupHUjeE/C8l9+D0vqXxkRlAmSTPy/KMcFWBZHvukPOMJ1nvxg3gbt844iO4Y2+nkW3+pvOcU+Nc6Tch4SAXfpjk/U/2+/Xo+NgxZac4yI94seTta+uP1653xXjVGN7y7Al+ITGbXsoo3eTkzNHxMoaYkY3QDe0UMtXgqmjF7x+rpVOnHX/Ev4pjo6WokXUlG/KDzzSg+Wm1+3rjkvj3xjX1yO6GpAFlGOnMqZZUt1bfpc3j9eix1chLTnKRHMq0pNIUJLOFiLEBS266Q1viXytbeaRskB8xlmMRpblGpOIuFu8Yp6YrJDGj8NjKFmprylEKJPyzc8FEdwtg1aDzK3pWfjIeHVJk2BsIuNyxKJQpJS2nLV479A8Z8Z0tONEiTm97uOCvpUIka2scKDmjrM8RpE2M4a0DZKO3aRievlDzLujzlOMWVU37a39Fvi3x2MtUWG2Ql3tW43QtVji/a6tvp34ZrOo7TZ9dxlqyaziW2Mro/70X2t65bU8OWqspSce7buvuN9vf7ddRp+M0yPhzR3y1iKzEkGnKNiGpuKCJbIj5dplb6vPHhznLz5bHw3w0mSwl5o3dWKcsmM25EpOcJ5e7G5W0/jOkrpz15syXM4w8rtTbII5BT6atj2qus7T8VGLpy26U5zPLUdSzd/XUhoWhSV+pfR/iHj5RNLZE+ZqB9Xnpi04o20oWve7wVDqd19aHyw1CEqPNJGMZbrRJk2O3Fo1w3Sr1OpLSikYxjUrgSiDtGxurLGdU5tlXa8b4p47xGnrx3A7zfthJYrBfO7AtU4us1xjp/QhTpSl4c04iE/PLcWpFQkGb94/5DG038yU2EpyjHVK2ySRGqCccVlUd2eO9SXF8Xo7SMZOnGUZU0ElFNtkSO0KlDthsq+trT+Dac7NTeSRo3StItiT05bJmN33K7dZ2v4HUhd6epqaMSRbN8koy81kgxuzj0OEetDQfCx8VAd8DU0ncq7ViFEZxndjmjdhccFhZ/D4btKrkhUJJHdY5ixVp4eXEn36F8LnJi6Xy57SbG98fxDUGTFJVZ7O1fXq3iXWlpLBjB9YgEgD8aDDDdtWJwXSGl4jVk6m2U9KrWMdsXy4jRpyiyZMQzubzXSHxj4fPShLU36sY7aiE1ip2jG2sXi6EsO3RdHwc9aMZautpVCR/MiJsljyXuiFrEz6nTfwzwMjSCOozhc/m6coxHcDdxk8FfT3V9TobGX8G8dOQeSVMaltiJK3iWI1FzRtVrvjoerGPyg2VGX4ScZSHtKG5GPmsRHO27ydbPh/h15jCWnqObpjGSM/rGtxn8KPv6IeG+Eajpy8NIsdqTXaRjKIykSlRGNCS3C4bFC32V9B0tPTZaaApu+ZKW9aplUSpxvmru30xHh/GGrGMY7ZQbkSJRJl9paUzznA0l0VIaDO8VobIz0UZShK6DdE27okoyMSEpu27kYQ6z9f4f4gISINFm4gWsUjXl5g7SpcNvWyJ12EFlpxIahu0pTGKG2dIxPmxxD8DGVXmJbnquprk4eeMrtxGed8ZJcWZzWKvOKcPWBH45thA1d5qGPmJudw3SJ5qVxK+TNj1uw+L6mppPluUG2Ug2oSElOE5XTk3RPXjoyqlH1PiHhY6TKXluwjCUZZlnypIaRveAU1eOmvhk4yDVjPbEhEDdJUGyMoy3UnqohQNZ65/w+l82TenpRrzbdSUS/LLzQos868GLcRLs/gvC6+k7d6RbYLU9NJbcMWfIfoDyV0WNrptataLeY1RVL+K07yTOLG9/26yPHfw8Uzh5tt2iiVfMWkTI0HbjPTvhfHbhkSclk4bpxNuGpANelnql56p8mLOpR+Y8xT6rVXbqY2ZjfvQXflSWxrNc1qfDNx5gTFm5fqPQsfX/AB1XR+H6kiRGP0Rti+jWTcqm3mlf7ddZMiynvhBY81K5RWqyJIVbo7d+3VvCfE3TCoS1CpQG2X4hp3XIjQgg9qq163U6vLjN4zXPlxzy4U8HNRMB/wDYLM/0OavPv6HXp+Flk8uP6i/Zyx8r736/c+g/F9PQ8TpydtylAlpspgRuoxdh5aoMSJKDkrriPDaMiPmJGoOLBhz9JJpPa4vAevVdDrfJNzETyzow7u1cp5W8Je2v17PP26tDUFjtrzHai/TMvL2e/Y6e/wBUSPLCO480iQSiR5Lriii1Lzx0nq6lbSMR3BuYwNokiuG/pzdGHtlfSyywl9UbrHBh785cU+mfv1HVNPWj+JjptGJkshef5dj6Zpxwde6Rr6V4iUYXuIki21iNRrzIjxVXyVTVHWJ4vx+nqmybuudkaldRK8rOj6gbtpvJ0x43xzqaV6cZS3xuPl8sihpYptEsReyLVscbRhGDHUNXSY7iLKc9JkRGxhG5MK9VHzS5WjySPRTMD5unJIB5T5kBxGUXdxBoSnjk29MeH0WU2ertdvlI1O4kXy0tCYVdtZMlYV8Vq/zShlGf8v6ISJRu6JRlTwuc17F9Aj4DTnJVlp6lSCfJtcEZ2CxKCpcdgOVjXiNWPzBlG9gsyW24yZXMNPdJyJ5jHbzdsyXh95KL/LnLJFc+aQNxlFhapdqrx0Dx/wAVlpacYSizkYWUr23ySYrzdlpZaHVviGtM046hICUCO0tBsvy8H1JkDJ5c9MidZ+j8JZRNzPcCwluiZyyAfMi23i3iutTwnhiUKIaRrPk3R3hKOSrag2Wc9vVpV+EfHYaUJKUikdVja25/Dmxu2nkrio8Voak5m29Pbud8WU1v6cyL4ANSqLOzY39JkntneM/hucJCy0jLaeQOWmUwt9rXjrK11jNLxe1yZIvZ4THZrrof/jjWEnJPl3cYEnmtrIFkLG+1V3KI9NfD9WEkh/pdPVin4TTjIQr6p1kq2OefWuq7k3i5fwniZzlHmUSRcDiuUImMg3iv9+k+FeG2oa0pumiRMbZIVcpHEPvWX7C6/E9TUYkRtIrIgO2xu47cNWXko9HKuhq3OUpySTTqTlEntaKNMntG457gRas6LdVJi/gPH6stBNKDGAygSjqMI7cMlZWh7mQeWjrS8Nq6kosJy09bNsJSLYfy8/MKlYcBzUeKYmJ4nVnoSddm/LZsR05VK5R8quGBVxopCznCX4B8TvxM5abIZi4C1C1oACjcvN1zjozwqVr6OpWmOmy05EpFt+UZBTFp2mkZtiA3VEtp3wco26ctScpTljfx5hGI4l5Ig7g5BruD4T46RqMNaEZaeqsYOwVpliWCWoGY8u3CWW9K/FPCbd3nhomjuGBpzVGsfMWpYcDfNpnqVCanxPW041M+Xp45H6ZUxlGcWxFk7RbqyuS+loaSwNXVdSOtZGMdVyPmbhMxHJg70i9An4yDoEZRlq6cZhLUgDd7ojODm02q1St89W8R8O0zSHSmpGakPlAhVs4pFcWLHdUsZsrrASHwsgJoRSyO2UjfpzPNY0SxYoxvFXWKprfE9TThtkEZVt36dU5zYgpd1dvpz0fwUozYniWUXTCOnOJpkdgEiJ5WXtmTjHs28ToBr/L0ZOpCcd7oyLmlg1uwIBJo4Kr1xD+H/HJZFi2E5QYylLj8PzPM44y89+A/h/DrMlpR3yuW0BJQLthbVwCUgitpqGI8mfpfCtLU1K37WJ5SFR00YStFlcpNXUeFUHNL+A8CaS/L1UWvIS05bvI76Ljk7R4wmTrZPoOm8Fq4lv046VRlFhNIqXYmZILJilpm+CkPjPgqXKOrMZDUpOmRuihlC92FsqnzV1m/C9EJsoJDebtnmirlUuTUcQuWA3uY8ulpGFlBBCSMLnflySyz8xigfLbtXqSwPifwzUk/NlGMoS2ioyqyQhHy7RbAcl83QX8J4RIfyiiPk1CUkNuyt+yxhPMXHebd1bueH+KGXaeeXmlcpx5I/W1tmJG42OcDLpPT0Y7vp2tbZkZGfO5I7tsqmIkfpRxSW62M6H8OxWKathIflwvfptVUd7d2NhzWLorS+G/DJQgkdWUom38USQG6V7YxkRBOb7N1xLO19PXhrxjIvTPK/TcQi7mph5WnaNnkw4HrR8FE1NRlqEPmaSwWMpQlFc0kZbUdsrie/rfTWgfhd0Ld0dPU0/rjpIDYtq8kvLK4u1L+/Ts/Hy1apdNKY3FYzisRL2+WVu2zIme3VY6vhmRCenI1yW0+X8wSVuGOJ7VzuY96optTV21OOmbo7F1NPEa88m4pEqRtTBfGKoArQ8TOEgH5sQYlu7vLme24ylCiuTaevWt4PXCtgFNESReVutqjYYLzu9c9c38P+KRgShCbUWyUlYkb8wSOW289txd1et4aUZC6M3Ykd1bWJSREhzGw5suh9LLGaWv4kjOErtfJL5kTi8iMWPZNyFl56D4xJUGgk9zepAht23ZKRF4szUcbW7es98QkpyvzQDdDfJgHI0zO2MXZzXVfE/FE/lzZaUSMaZQJFVXexoTNiIc9Pmek2Qzq/ATVGUWFpFhJR2+n1XRQZjjy29KT+CyIbd2i7VpjjcpVZicUlYr0Otbw+lCUISjrRkdpjCW71tLzdO2vTmqEPEE5TnJ8pLir2zNrnatQSnhrlz099kcuXHC/+hjqHEZSio3lLyDt479e6e8QEZXLUIbs1tiHo1u5zjHoevXuuG8645yc58SjL+VAYa86TTh9bt4k2O07fmtBbebpQjo6hGQXctsoq7SyWKFZHHmsv9eo1fFRlGUiMNPViO7em6SmEj2rK5aa4MCjp/8A8e1cSbc0DXPvXbv+VnrkdrXQ6vxOJowNMZzFY7hNxBcsiY0yDCqMqjbmIvDfGYTlCESRN3Rlco3G81GU8BFHLdIereL8M/iH5UJae3cIx5TDQ3Eak4ebq2q56dj4o1PFNHyY7AGOzyPqypI3k5awF8dHae50PxLx2poktE0vnbsmUlGNC7iAHfk5L4ClbW15y09msCxYsY+ZBckZJt3OyNd8N4OkvA/ESJ8zWlqR02PljGSMobg3SvzS7/Sget0SB4T4hGRGMIyYbvNB2ENvlIlsbBWXfkL5HoxWteXjJ/LiaeltYU/Li6co7O7e2oIq0PPHPTWj8Xmk4/L3SqUiM/I7SwN8Y9k7+4vfrmZeJlK4MIQ1NO4pJow7c2u+XNR733CJ094T+ItaUZxiDti7J73bFsZMZTN75MbRvBVVTrGlhjxPjtSE2vmShbQCo7RyWklY/iPWwWureN1JJHW1DTZ5gGp5p8sYohbE9Sl7ZbUJk2MtPTjNnQy2zhHTjPsBLFsRtjTnAW9amn4rVmwk6bqRSUkvYRm27YylNJSvvwnHOcdU1fGGsOppylA01m6UWMJJEisho3NbryuI8FHSEfE6WvOe+E1ZKRhpxkxIuGdBILc7WJlu21wPjEpGtORHZuZIeucvKm6VufXrU+DfxR8sIxjG5UzUOy5kufpez2Pbpzwjum43viPgoastTR09GpRnHMg2yML2pvd9VVg3Yx1g+D0pE2VsNVn5dOAG3bflLfLXoZtrOejfDPGeI1vEOrp2ZQYwZKICRHmTGJyl1V9mfjPgtUYMI0oyhH+ottjAXzZvIIcV1p4N8+WlpaEfE6cmMp7klL64TbkG2aUSARimbig1QdZ/xPw/i1l5WccXFqcKMRTHBH8TznNi9Z/wbVYSHV1Nse8aZNOclO07+venke8B8Ql80jDWjCJ9OOUI/VVUIGGxMfbZdbZYd+GfCtSEHTlpsGUGp7osrlTuS7odtIna/TpjW8FPTqUindIlEZEXEnnbfJWXlcyTpHwfxqctLViSWhJad35bBnFnKTiLkSXHOb60NLxniNXw8pMd2KXyk5x8tSiLhoMfSkTlwzdXKjRjO3T+W6cJ1HOoVVCRWeNxUKbBcmelfiGtoxnGbOUdSK+Wja8siTGpxd1xe+TsEl/QZ6koynIhrabFp2b/ACR4XMdu2mhzu4C7H47xZuvVAZSrMIhuiUSstRN0d3mK4ro+yqfF4auiMfmacoWboTSUCvIiSRtq3tY8dD19HT8RqGIsqf5lZlZUZ6ulJNzuGNkg9soq74T3EfDac7Uk7pkDgkx21IUQoL/TqdHxOkT26kY7aCOsSqIkJIb4lTcERT0aORg1afgtLcTnPWdR8pOO2USQFksNB5sGM4AwMeG8PGUnUfmzTbGt8tSM5xBJw2AsggpGnhvbz1k+K+L6sNRJakpR1LsEuQsq8rw5kOMvqN9NeA8HqTiz0Jzpkakp6qR/6Zlk3co/rX5304NdR4XQ23pXLT+Z5vLBhcgwIxxJjyHpL0FzvFeL1oVtYzjQzjqfLxHmRDBLg42ICt9E8Fq6siIa0WUqkTioblWUYpHNWNMe122Kjrz09XZPVlKMh+XuJXGSvmWtsisN8Vtzh6jFNb4zq6Zu+THW1NNpikoSjBWKkowbnW2Lzmlzcry/D+CvS+Zt+WwzqGnEpG72BJxWK7g8cBPh/hYGlGUJ74ssxK3DDy3EcRUr1FIuOlpT1d+saWt8zcADEPmUASK8qimUi4j610sb0ZakXSrWuO0bpzHf5N05FRmG27pfK1urq/8AqS4y04xjOUglpEq3s47quIh9NxlQ5SpYFV+Mb5kdaiRFHbpMSM7PLLc5OzwF2W7af+F6c5xqWLdux2G2rsxGp15ZAoiX3vovhN5yM7Vh4fWjPU0dKJmbJd5+FlK2MliXFboW8DmPRPhkEjv0gouJSzKjV0ypo8z5oy7F29P6fhNOLHy+aHn+YyyB9N0ha08VizPRobmn5zKrlmL7VH1ci8j2+7LvpM5b6Jz05bTUdN+ZsjuYQUlEyRzFjfBSLFD0To2v4E1qnCMtKUoMWUndTKnYEa24KUzny9aL8WgsY2C5rdSnr7xw8v8AlOvaXiu8njj1zn6qvBZWLxkOn0i86zPhz4nTlAnokgRlKM4y9lAS/Ncs7uOM9Tq+E8TqTvyacKRjUjciJIjusKqrcHI56fhqjnzQ/Crhsu5MUKF7nr0NnFk7psEdtCeZxxf5d+zm3ou/URedX0o6xGJBKibbZJddzbGvbtwde6BLV2ylYyL+re89ylErHt17rbf0qcv448/heU9MSekamnjMnteLqrjXdr3OOsXU8CQhIlPdJzcVSy8ZpzQjXc67jwf8MEI7oeI1SEvNtCHHoEpO6rKrmo820xrfw7o7tXU1YxkTaiXgHBLH4u/NZrFX1XfjcpkcH8JjKEsBc47d8h8u6qkV39OecFnWzpfBGOiy05E5RYPy5VJUvJu2jGpVVLmQnd6H/R6UZfLjF+W5LFHtR/SJ/v6F6HhdMDABmuBDDj3fUDK54eud61+o5zqZ9OVn8E1tbTphGN155IqcvnfMLLDXrdFX0v4v4DrOmkSBHTuUUxfGEQpNjyWvd67fxM6zz2fdO4X3z9779e0LZLtKDDi1Kdt8nNPpft1HzcpUXqW1wnhPAR1ISjj5n9VSsv6tzG1ldDbtBjjk6XPgeqNyR2afFxkxKtixlgDcmXFj19Dnq3uwtrjNpz3O2b9LrqsgyoXcC/aNyMvOafyp4eq+dXyx80/1c9DUJD9RZciTXZlzYl84S+reC+N6hPeYSW5kbgiYJfTkitcf79fQPE/w/pMmSEhq4yyEnykqqhVPaz0esjxP8IRmfy60ru6c1dMWJeLOb7vv10nU41c5bN1xkr1tTdqajucsm1sOXH/lrPr09o/EDTNT5Wn3Ns1ti0l3VZy0/bNFbmv/AAWMJEYVOFU7ypF07rsO2fb3uKOt8AkbdOelqwk15CQRZBW5ZYq0vJVocj1fdKZ/1kw+L6hqQkp5HeB5SzvZwvF9bHg/E6upOBp6mpSSXRnN8xfmjFlcVTiwy1zlf/8AwuOJRJalG105y27V9NSOJBn2fXg6Fr+H1dPX04vh47fmbdPfG4kVajv3bZZqVWc4rdjWy+lcb/WZCEoO4gynqMnKN0yw7XyyMYz6hT0fQ+EwH5rtjEZb4yuMRiFiMl/ENe9ICPW9q+O1JaM2GnPSlHVjqeUDcijJpbnJTIFOKTIlq/BvEkjaxnFSbKQSYMV80oRuyiuJYkiDXU66eCniPDaGnOM5hsklEJMsbZWsrr6qxR35z0r/AA/43SdSEdSREtuVg2mRm3cX3yIZbb6XRDR09SWrGOrKt3yoQZRJK/g1PLGMSPMTG7NCdW1vhPhjRjqT8O3qQ3TlKa6hR5k2u4TD9IN9r63c2Oc1vEmnOMoakmcIx/nR8p5VI4BLaw4y561I/Fpb5RnpQ1IXJWem7XdsxWflpHMgMsGr7P8Ajvg2qwjHRnekZ26jOREPpQqWfyrijl6x/D/APFEdScZxksX+XG3Eu5QoXLF+3ZvreKfR6Pw+Opqso+It0/ly2EdSTe0u8RcUvlcnHFF9PwUVWLvQp2lbQkiwnKNclEopcr7oOL8N+f8ANjCVQ+kfmCFZS5RzVrVf26YPCa3zZMdzNnKjUv6o03ukVO85O3p1OeTo/wAa1pQUlBlGuJRd0atGKHlJRI/iqojVdYng/Ga2TTnqR421JuMtw2++ODvVVnrsjdK2UdTS1Yf9PUdQ85wb4hgurqgXpXW/hyPy95p/NfLLbppAS4rUuZJm+4r2XplTUeHJmptlqx2qxYwJFRZXc8SJI7mjItvbpzxXwXTNPfKMJRIxLAQY39RCUQzXmkpm0jk6F4H4RCcZSmkqqeEZX5dxKcGO6BGMqfL28sqRXn8M3RrS8jqkrlFlNIt2boNTFXt3kcuDNpvLDHwp0huK6QZlBjIsaIyqQ53uGK8GO/THxnQd3+mZs4yhvjLcxjHtsXbc7CqYtGGs9Lfw/wDw/Lw7I3qbWKMAi3j8dsR4+m/KPWv4nw+6TLZqrRiMlCncVFbG+1VzQ89H2n5J6Z2oz1mErk+XYSfMPaP/AFIkpR3cVLu46pmL5UF5sRYvcDAkfb0477OhphL6Wu7ultVr8Gfxe0c8d6zNTxvy70VWc96TvFS4plgjd9uZc9RycOfKWrOmzdaMS9xQSKtrFvG3d65z3vE+GhOManp0RbC2lTyx5pSsPHrV9e+Hxq6KYyMeuG0lIpfL/f2yx4jxvl+WiyarcKW8vfhL4eH1648er2+0TnhPU+F6Z5tOEN9CXutXnt5LaErJF96p4TWZ3avFtbePe43i0i3bwVwLV+HTRSTF4CmxTciHsnD2MZ6rD4fqRhHNptm5rzIl8PDn8j8+nLqSxN56Zj8GanF1Uju3BOQbfWmMLv70NtlLYI/DmpSn9cFyGPsERv0ldf56e8P4hSWZYu+Oeb712OOF9uj6eitLLDiWI3WTGbLs/t26vj1DOfglEjIGUNy3k+XJ5cSZt47ffr3VdbwOlB/m7SWfpZREvC0qybVv1OvddO6trRPGSxKMmx2cWX7tvd59uo19H5lsi8kbcWe9+gv5V1bS+GJECi0ktRQKFkx7FEqMWnboJqPzne4ksduWo27X3bFuuS7e3HGtt9s/U+I7MYH6ew+/oPHPv0bwviAkWyu6LXGaLHN2rXDz05DwcCVSDPdqqx3q2Kt9mnjt0Py3vlVkacez645Ur27nMYir6GEioyQe43YWYzRXr0TV1iJTwO825fzDtxzKxC3v0KcvPWW6W8Uf0gt9vTqdXwvmjIKrh/MMguEvF8J6dFmCoh4yy3TT0PWvfiXfIX6X3r4bVJbd0GPoLZnLUjDbgxyPr1GlHaqNZyypS6w2m71W+zwFdG1Z0SklRKXP5NsqL8uL9eSzrY3hXU0G8Vhul5Q4Mbeayt0jnph0Yk1jHyyFjmkbK8u3Oc5K49eh+C1a0zNIVSVVPCHCcfljpr57WEaOU5ctAff87fXrSxU8M3S3L8yLK49guz2BEwn5XVc9aWzf5aTA5DbbbaU5M9nh5sOiRSQO7HLxnHJ6td74/uP5gfSoViSL9xu1MfmcZ46cfBngvKO3T3Q01kcxppSLIjGhvMMYrMaq8i8F8VnLE9OMZUJYsVL9Y7gaeTtRl6iPxaShHStMs2gjTdROxuwLWXDQvWnpS3RXbFG2QG7P9Tblurii59nrtK6y/wAIaXxTe+RywrkWj1pFpvhfy569HxYb5KyYOQjLyq0VVt2YOeDs3paRGye2+GKboyty0SRcPOOe3VvErKYyPK5jHZAI0VQ98I+YWtvWuGxjz+LUiaixkHkYhVnCOY9qzLChjCefiNTYSJami4dzSAVVkvLSHPp689PaerCEbm0IOTnbHK2VwsnDy829I/D/AInp6w7GTitsiJu5khJTdVZv35p6iz9DL9JdOUpac53KWnbvADzfi2xqMfXjHq0dXhp5f5IxkcEa9iFcSNt08Z/U2kkgqJcaxt2sXi809ruuKrpPT14QYktW2dp5Vc3i4xvCOA7Ms5OmQy17W+HaTtZFSj9M5y2pdA7t0b8ydl81d+geI+DspylCRptBF5CXCVv71XlBKcHZ34l4YkEJR831xaJAl3K3HfsPNcNI/wDT4LdWXCSGMclbSsSXt3M39qXP3oPxD4PHUiydNmobwiHGLu2j7PfuAico6enL/ramKjQhhSJn8WMYQwLWXrS8N86RXydkWX1OssuXMYunTx62HoldM+EFj54uLskuKrAyU7PK9/UrNeWBaXh9Ldp+YGabYzRleCqxnc3tzzeLVV8R4+t0NNhCKbhjLTijttixoa5fKff160NLwcBUjElHhAozdYUu3FmM9WIx3PFvEnI3dIuL4/N6jXO8ynh/HSbPll1EDfZXAlISNtWGe3VtfxOrIblEeI4xY/0/Z7XiuO59TUihfmPw7ZEj1SzEWvft+oJ6R65xUWm2xrHfn3z+XUXk5W657x/xPX3gMqr6Qtfsx5Lpv/FdIeI0NdYyn9UnC5C7XgvhseMduuuNUL3EsIjTtxjuBGXazD36jU01E1Y2LQAZSvVoHj/kOi8vCcc/4SZpCk0wSxj2M5zTzxaYw9O6Q0SIEjFYXFcMbXi+9fbpiflqJpu2qu69RMcNp7F9VhqT2SDIJwvCLRd1gc3lo4z1yv8AQJoa0djUsJZ+ufa83+fUaWvyAWFtt4/x9Vf2546S+Sisr20tF5+q69LaLr15o6JHUjvPK1wp3jSvuFD+vp1GeNByOvUhzRSPFRQzzzR39vXqj4z+XLaUvOM4tZPfB/v69LfMu2kDk/pXI5ar73Xv2pp+KqwuqqRm/U5ytfr+nWkrDS1oy55K9PT3z+3r3WdqalLXFtNn6cj+Xvd5691fbS05fEJTHaUxst2+rWfd71V81XQdTw0obJStkl8HlsOTvUaMHK5Lt29OMT6IxPYPyb7FYvqkNclmXOR5G/TPcP8AjHXXYsPUItbvMCpSnqnu43HPpxSJY6YRkV3qkvBxftb+sj06DqTuIySpYivfP61u5/zjqmn4zjIVT92rxz3K7cna3rb5AjuIwqSJT9FWeoPBeMYMenQ5eIqL7F19NBLDfFZi+mb+1dHV5RSlZYarshmjGA4o56ZNTaFJce/N8N16X+89JZ056i7Y1VXURstfw4JYr05x0l8S+JhelPzS4cHL3poxaHu3d09aXxvxGoRPlRzdWUA7n1rNme13zm+J/wDipy1ck2V25MepfF16+tdM4zRjrPA68DYEna3K5BHvIZbCmtoJXdrprxm0lzXajBzy1yl8lj7DXSPwf4MRi03/AFVKKEisevrmyq/XT8Z4ImAl7vUjilwFI9sX9qrE3jnpqL4LxTtl5Kd+Hj3seEyI+2Kc9WIW72I44pEf+1OciIVxeLwlo+ACW81MNYjgEG+L7X/bpnXY1a1VAi8AvJm8P6fcTW8m9PQ1B4kZc22X9ub4y5qvfr2hqSjRzu8xyxcVtQWsXX2fzDpX5S1DGMPeucNp/T+F46m4yZR3U/0jh9Svu8YeK6uVUuCT8QK7isYzbm80nmPXi/eiyaGlEI7tRklRsKzQ5zdX2Pa6vqk/HBRbQy8rT2vkz/tgbei63i8VdnDeKaReM0Oa/wB81p0LxfgXUFEg4MAkUqm20Ps1SnazH8N8MPDSXTDdqJbK/qBraeXF7kPRjwcbGl4jfjbffzG2JmsF8Xea/C1iuj6mucG7y7uQT1vDxecVisqp09xnLAfC/E9SM87YQ8pVQvKG2zanfbe7hWqweevGS1KkfNc6cSqKOavFKXjCNPS2p4rOYCwi7b/qRLjayyd/ZPtSfj/Om2IDi7e4DYW55usbTD0d0VeqLLwUaDYzvGBlIc7rif8AcEr5u/d6N4j4dqhTy0EjbBYri5TbZBmjL/cUl47DTt/FELxG84abwmeH16L4ecp1GVmaKfNhNwxxZ2+23163cn5CroTN1SZ7avEsm68bq3N0N4w/mfwoTisoMZmNzX3oauJdP6et9MakWMcK33e5FeMd6bx/jrP8RpSlF2T2rLmrXF0UXafbj2zHLn5T3GoeDkS8uq0dkF5FTBWPbhffoup4Xy89/qZFXVZWrz6Y6RhqTI/UFYLxebq+w4vjvxWb7GVCo335K44MYx69vTqLyFqut4eB9EWQYaaLQv6XiyQOO9c9E8R4Ejct260s9m+3bn15v86xb2jj29LM25/tf09RqQIz7WkRTI22onrW1x/v1PcNLafizZmEsOPyyL6J5eH9em/hs4Mj5hcRJakcf1VQ/nye/SppkaBe/POL7n3x96z1ENCVld/LQ8W/n3r+/wB+p7xKP4piylsoFKHOG03VV5V7YO3YGlKi/pzmNFx4wZqqz7fp0KWnK5RaHc8nK888ez6j1OuSFv6rTmrVO3H3eR2uMpmVnJxZb3725qNHZEx3x0uahtow+VLzzZzZTf6Zpro84LxPbPFOKK9b5atrpRgyAznBt9PWzinIclV6dR/Q9PSiQQ+pPapRzXrdP+e2K8zCW2yIEgG0WjfSl3YufYz0TT10w8pnAvbHJ/btfp141GNsnErLqnzXR2LWNWXgPz6/XlqzZaCvm3X/ANtBaF8uTr3T/jBjtGo475v3Hvm89e65WpxpR0pbW8W8GPSz1vb9sevTGjpjy5CywwoUtB2+3H5dI+I15wltn+Uj255w2DzdV7+VjR8QRkOxxKrpoBaPKHp3fT1vrtHTMU1ZT2SwcmKPYu1qtucR7Yc5v4aMZTV3bsnGatSUgKbL+z69N6TGbziOKTJV2YKeQ7cNc9ePDxwSkGSMXOD0zhLpr9vWKT4jwmmx3Nu7bkaQkR4DvZf/ADnoTOMLqK1HdHADtzWPvVN4fS+p30UFySjOLH34eLz27469peJEq7c/Z4UzVnGazh+zsYLxXho7dMcwt3W1bYVVU8+mHpg0YG2oR7Fi9lOaKOf74zmdTTNuL8uc19NZ5/ftnrO19fMYSou29uAOC+2O/H2o6jfIMeK1ZNhW0aSu9JTErhp/sdLz0ZVW8YmWIRrGKL4wVnhD26P4Sc4yaXF7s0RE7jz2x+t09Cn8RiO1DzFtBKUh2v0SwHDXfH5O6VtHTiEoNUFm7HaqT1v3cvbocfGRgsPwrZmPrdFC8xwlH08Ys2jqMquN0OGzbgry1/8Abmvt1abGxu7uqCvXn0o7dh9E6MC8dSKxI3IMUDhe7ea/y9E2SXyxZYzxX5VQNWGcuPsp8mJSFN0S7jeKDPC/k+/Vo6uoSqrLNzRQJ2rsnYbqwXjrRltCwlcZXVsdssqX3rOM/njnq3hviImIpLAF1VvPN3cfZpx7l8MpOLJaeynopf5emMe3StRZXqIjQVWNrcg3Xbff2v363omvD+IYLul5cX5qTnAKN2npftxFhJyI7JO2z8TRzZlxJ7UYu/XrCKG45zEPNeEx3Xn0u9saxy6+MkPlkjHcokXOG/MKdqSsxrHROWtFfGRnGcmBbbEu8g3GNLt7FuLU9L6v4bxC42ZQEZYzG7ceglelZ46rH4g6kLSUW1RLE23d8hzjtxfbpbV37mQW3Zl9b2hG6dxnd6ne+i6mmb1coXXJXm4cPZCio+p1Xw5U2TakQH0K7UrwXWbD2bpq+LfKpKvWnFAmWKXeMd8e3Qjx4XNFoEEcF0ZHOc+2fdNlbDz4m5U23j6m2gBr9Dmu5d9WlrC2+gU4Gguu35er9hTh4iE4Z4S6W64Rs+5b6v26W1PDiJEBM3dguKfb7L646i39jWjOIZX+m3nGcn2/Nb79F1dQfSzB2O+HHGM/l1iQ1vWTxaXhl3q79OMNDnt1f504sfK7bMBeLxfavp+/61NmUNGHiNzG173RXpmF+7/fqsov1XZduM+nZrk/x3uxeH8bBuiqrEsitYWsLlyenPRdTxAmcMscfSt5RpR8v36Zx0h1IvgtFtW8S73wO47YOevQ8aruiyinmqqTL37cRc5uuDAvLWYBTNszY5yspf8Adhrjg97Tzli4tV5HmsK8cU5L7/mdE45U+hjxI+bdmqp57AY478n+bY8T4SLFjSFFh6YCn+1N/wCekYQQjIbzfpjv9qKz7OPVyJvJRUrjc3Y9uaLal96GzPVZVRWGljHdwDZuKb9LeeO/t0preL2qyX7FNV3tc8Nc3TWBOmo+IgeV5QxnsVXNCF/qmevb4yU2nNbnt3wDlY/5Pv1GSXyCEIQjOavNbdw8HtdZ82ff3OiavjpEnFXWSu6G5sc33y+b06B8ljbW/i3/AMJjJ3e3p0beMXaIPMccxvHN1lRovvx118w6mAhctTba1dLeLs7f+vbr3R/lQJSXVBXnb2qwpMUNdT1tjK+N8K3FHhArsg4d+clYvse/U/Qr5uwhvS3+un0Ocf3TpjwKkxvvLHbG/isnH93rR8PAuAlkxsf/ANnH6ccdbiqTyX8J4pRihj0T1/D6Z/T7GfeI1Ixf5lo/ii9mqePTOfWvXq/xSbFAzyW/aX98c/r1i+M12PitCB9Ldlvp9/fqvNW3XS02VMmV22e5nFPr63+nSJAje7NV3wZUGOeQ/tfr1XxOh/L1KUprDzVIvvcnj0Osgm7I6qqkwpyOayc8Kc1npGNjweoMZDMc7vN2PZHB39ftQ9M6PioOqwlmhwZzyxOHNf4cPWT4HxDs1Qo2Rk989s3zwNcX+XUeJvT0yY3KT+KmrBUUt/8A2X9c9ONZjZ8RHThkowNlvNAm6zBKvz9b6HKiWdqSbW+JHp7t+uRr0euV8Z4+fzNl+WUd9Zabl9NuMFf+c9dFo+GIwhEWvLY1m0PT36LqdWjTJne4qnKv52Wrx6eXourrkSRLmGdw0tnPHd7+v6ingPHS3xjilp5OOOHmsdLfGPFSYjualuE7YCQ/e/8AB0e5qQz4tGU5RNrE4Xhsu/Whvj2TPL8t0ZXuGOAkTAu8DFLjKnNXd4fXM1tE/wBPFrO1/KlCvTg/v6vWh8C0f5VrJXGZOASqz6UfY+99py43huKnkbU0iovChW2ztzzufb/646r4jwMoVKiiUZCsmzc8rm+TtmzHRNNJEnaG0aqznbZV1TbjpyUr04Dxcz0x8yu3sp1ELLNKLMSTF5zF8tXmK4RLfUt/O2r4gjLcQjYU6lhSr25xIeartXTsNINWIAG7ijPFv3bz0vrwIDt7In3wff1fzepmB7w/jRIzjWMyKyWOVi9+Mdnvx17R1GUuCzlfTF802WL3+/RjSIQKOEAboscnuVWb5elpaianqXKNPFNiV2uu1f2KbNhqPE+LLqA7+MgGXtL3DJxnhroOhGM/Lk8zuss5S75oV5/L16Y8bG9MlaInC0iDT6ma+x0hrnmv+onffuZz+8HXP7T9rsYSQ3nog8xLD6e40d/TpjSnCQlgR5s70tRr1BwWuex1g+Fhvk7s7Y6vpnbGyxKc+3Wt4aO7YK157O0qgNo4vFYrl9enPG0YDq+HJEpGIqUN+XuZoSwDbX93qdWURnId3bksjEOY03RRnH6daOt4eOl86MTELI+w/hooqv8AHWdLQjGiJtMYPZQ59omOPbp9HMJaDKtwTcjxaUUqR9Fj3OPt17wXiJxlJfKmV3Ld1il7G68Xj9dOPhyUI5SzNfkhnsK9ZkdT+TIQQpB9W7/wdForQdW1g2OnZQ3is3ufqLuzm+C+m9DxER2u3atcW0/SC1t5ce56UIfDDdKQt4b4yej+TXt1GppVq7ba83/9Vr+71NuUVGr4yQtNXEKp/FdUd3Hr/daL8yyISaldG4UcLh5Tl475xjxp2aZf4b4LxnmuP33ep8F4YkW3e4zi/qf+e3R7bVYTijKVfVdqYxXF3XN8PJmumdPTJYum7S3v3zkz7du3SukCac6rdINooZI+99/Xp34e7oZzW6suKlIKziq/d9TeEvkZq2lBulaldHfgr17Vj1r0eraPhTcFWYVKqrOLxmXPSvh9dlh9n/P/APk6a8GXLbflldn2LP75zfb0Onj9GE56U7X5hJkq2BT7GfQ9Oo60ZavODlOPR5+71HVXjqsf/9k="/>
          <p:cNvSpPr>
            <a:spLocks noChangeAspect="1" noChangeArrowheads="1"/>
          </p:cNvSpPr>
          <p:nvPr/>
        </p:nvSpPr>
        <p:spPr bwMode="auto">
          <a:xfrm>
            <a:off x="460375" y="-479425"/>
            <a:ext cx="2790825" cy="1638300"/>
          </a:xfrm>
          <a:prstGeom prst="rect">
            <a:avLst/>
          </a:prstGeom>
          <a:noFill/>
          <a:ln w="9525">
            <a:noFill/>
            <a:miter lim="800000"/>
            <a:headEnd/>
            <a:tailEnd/>
          </a:ln>
        </p:spPr>
        <p:txBody>
          <a:bodyPr/>
          <a:lstStyle/>
          <a:p>
            <a:endParaRPr lang="es-EC"/>
          </a:p>
        </p:txBody>
      </p:sp>
      <p:pic>
        <p:nvPicPr>
          <p:cNvPr id="5129" name="Picture 15" descr="http://www.sitiosolar.com/Imagenes/biomasa%20y%20biogas/estiercol.jpg"/>
          <p:cNvPicPr>
            <a:picLocks noChangeAspect="1" noChangeArrowheads="1"/>
          </p:cNvPicPr>
          <p:nvPr/>
        </p:nvPicPr>
        <p:blipFill>
          <a:blip r:embed="rId9" cstate="print"/>
          <a:srcRect l="7501" t="4549" r="21111" b="18646"/>
          <a:stretch>
            <a:fillRect/>
          </a:stretch>
        </p:blipFill>
        <p:spPr bwMode="auto">
          <a:xfrm>
            <a:off x="6384925" y="2303463"/>
            <a:ext cx="2381250" cy="1500187"/>
          </a:xfrm>
          <a:prstGeom prst="rect">
            <a:avLst/>
          </a:prstGeom>
          <a:noFill/>
          <a:ln w="9525">
            <a:noFill/>
            <a:miter lim="800000"/>
            <a:headEnd/>
            <a:tailEnd/>
          </a:ln>
        </p:spPr>
      </p:pic>
      <p:sp>
        <p:nvSpPr>
          <p:cNvPr id="14" name="13 Más"/>
          <p:cNvSpPr/>
          <p:nvPr/>
        </p:nvSpPr>
        <p:spPr>
          <a:xfrm>
            <a:off x="5724525" y="2697163"/>
            <a:ext cx="606425" cy="582612"/>
          </a:xfrm>
          <a:prstGeom prst="mathPlus">
            <a:avLst/>
          </a:prstGeom>
          <a:solidFill>
            <a:srgbClr val="9EB78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131" name="7 CuadroTexto"/>
          <p:cNvSpPr txBox="1">
            <a:spLocks noChangeArrowheads="1"/>
          </p:cNvSpPr>
          <p:nvPr/>
        </p:nvSpPr>
        <p:spPr bwMode="auto">
          <a:xfrm>
            <a:off x="250825" y="3871913"/>
            <a:ext cx="2095500" cy="277812"/>
          </a:xfrm>
          <a:prstGeom prst="rect">
            <a:avLst/>
          </a:prstGeom>
          <a:noFill/>
          <a:ln w="9525">
            <a:noFill/>
            <a:miter lim="800000"/>
            <a:headEnd/>
            <a:tailEnd/>
          </a:ln>
        </p:spPr>
        <p:txBody>
          <a:bodyPr>
            <a:spAutoFit/>
          </a:bodyPr>
          <a:lstStyle/>
          <a:p>
            <a:r>
              <a:rPr lang="es-ES" sz="1200"/>
              <a:t>Cultivo de Arroz Inundado</a:t>
            </a:r>
          </a:p>
        </p:txBody>
      </p:sp>
      <p:sp>
        <p:nvSpPr>
          <p:cNvPr id="5132" name="15 CuadroTexto"/>
          <p:cNvSpPr txBox="1">
            <a:spLocks noChangeArrowheads="1"/>
          </p:cNvSpPr>
          <p:nvPr/>
        </p:nvSpPr>
        <p:spPr bwMode="auto">
          <a:xfrm>
            <a:off x="3098800" y="3871913"/>
            <a:ext cx="2625725" cy="277812"/>
          </a:xfrm>
          <a:prstGeom prst="rect">
            <a:avLst/>
          </a:prstGeom>
          <a:noFill/>
          <a:ln w="9525">
            <a:noFill/>
            <a:miter lim="800000"/>
            <a:headEnd/>
            <a:tailEnd/>
          </a:ln>
        </p:spPr>
        <p:txBody>
          <a:bodyPr>
            <a:spAutoFit/>
          </a:bodyPr>
          <a:lstStyle/>
          <a:p>
            <a:r>
              <a:rPr lang="es-ES" sz="1200"/>
              <a:t>Fermentación Entérica de animales</a:t>
            </a:r>
          </a:p>
        </p:txBody>
      </p:sp>
      <p:sp>
        <p:nvSpPr>
          <p:cNvPr id="5133" name="16 CuadroTexto"/>
          <p:cNvSpPr txBox="1">
            <a:spLocks noChangeArrowheads="1"/>
          </p:cNvSpPr>
          <p:nvPr/>
        </p:nvSpPr>
        <p:spPr bwMode="auto">
          <a:xfrm>
            <a:off x="6384925" y="3860800"/>
            <a:ext cx="2238375" cy="277813"/>
          </a:xfrm>
          <a:prstGeom prst="rect">
            <a:avLst/>
          </a:prstGeom>
          <a:noFill/>
          <a:ln w="9525">
            <a:noFill/>
            <a:miter lim="800000"/>
            <a:headEnd/>
            <a:tailEnd/>
          </a:ln>
        </p:spPr>
        <p:txBody>
          <a:bodyPr>
            <a:spAutoFit/>
          </a:bodyPr>
          <a:lstStyle/>
          <a:p>
            <a:r>
              <a:rPr lang="es-ES" sz="1200"/>
              <a:t>Descomposición de desechos</a:t>
            </a:r>
          </a:p>
        </p:txBody>
      </p:sp>
      <p:pic>
        <p:nvPicPr>
          <p:cNvPr id="27665" name="Picture 17" descr="http://3.bp.blogspot.com/_ciCbF-NYHRM/TPEThEXbuTI/AAAAAAAAARo/y7R1O4JTjgU/s1600/metan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2530" b="9819"/>
          <a:stretch/>
        </p:blipFill>
        <p:spPr bwMode="auto">
          <a:xfrm>
            <a:off x="539553" y="4166610"/>
            <a:ext cx="1800200" cy="1134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135" name="10 CuadroTexto"/>
          <p:cNvSpPr txBox="1">
            <a:spLocks noChangeArrowheads="1"/>
          </p:cNvSpPr>
          <p:nvPr/>
        </p:nvSpPr>
        <p:spPr bwMode="auto">
          <a:xfrm>
            <a:off x="323850" y="5229225"/>
            <a:ext cx="2786063" cy="400050"/>
          </a:xfrm>
          <a:prstGeom prst="rect">
            <a:avLst/>
          </a:prstGeom>
          <a:noFill/>
          <a:ln w="9525">
            <a:noFill/>
            <a:miter lim="800000"/>
            <a:headEnd/>
            <a:tailEnd/>
          </a:ln>
        </p:spPr>
        <p:txBody>
          <a:bodyPr>
            <a:spAutoFit/>
          </a:bodyPr>
          <a:lstStyle/>
          <a:p>
            <a:r>
              <a:rPr lang="es-ES" sz="2000" b="1"/>
              <a:t>470 Millones TM/año</a:t>
            </a:r>
          </a:p>
        </p:txBody>
      </p:sp>
      <p:sp>
        <p:nvSpPr>
          <p:cNvPr id="5136" name="12 CuadroTexto"/>
          <p:cNvSpPr txBox="1">
            <a:spLocks noChangeArrowheads="1"/>
          </p:cNvSpPr>
          <p:nvPr/>
        </p:nvSpPr>
        <p:spPr bwMode="auto">
          <a:xfrm>
            <a:off x="565150" y="5737225"/>
            <a:ext cx="2360613" cy="369888"/>
          </a:xfrm>
          <a:prstGeom prst="rect">
            <a:avLst/>
          </a:prstGeom>
          <a:noFill/>
          <a:ln w="9525">
            <a:noFill/>
            <a:miter lim="800000"/>
            <a:headEnd/>
            <a:tailEnd/>
          </a:ln>
        </p:spPr>
        <p:txBody>
          <a:bodyPr>
            <a:spAutoFit/>
          </a:bodyPr>
          <a:lstStyle/>
          <a:p>
            <a:r>
              <a:rPr lang="es-ES"/>
              <a:t>17% Act. Ganaderas</a:t>
            </a:r>
          </a:p>
        </p:txBody>
      </p:sp>
      <p:sp>
        <p:nvSpPr>
          <p:cNvPr id="18" name="17 Llamada de flecha hacia arriba"/>
          <p:cNvSpPr/>
          <p:nvPr/>
        </p:nvSpPr>
        <p:spPr>
          <a:xfrm>
            <a:off x="3203575" y="4849813"/>
            <a:ext cx="1963738" cy="914400"/>
          </a:xfrm>
          <a:prstGeom prst="up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5" name="24 CuadroTexto"/>
          <p:cNvSpPr txBox="1">
            <a:spLocks noChangeArrowheads="1"/>
          </p:cNvSpPr>
          <p:nvPr/>
        </p:nvSpPr>
        <p:spPr bwMode="auto">
          <a:xfrm>
            <a:off x="3536950" y="5245100"/>
            <a:ext cx="1296988" cy="368300"/>
          </a:xfrm>
          <a:prstGeom prst="rect">
            <a:avLst/>
          </a:prstGeom>
          <a:noFill/>
          <a:ln w="9525">
            <a:noFill/>
            <a:miter lim="800000"/>
            <a:headEnd/>
            <a:tailEnd/>
          </a:ln>
        </p:spPr>
        <p:txBody>
          <a:bodyPr>
            <a:spAutoFit/>
          </a:bodyPr>
          <a:lstStyle/>
          <a:p>
            <a:r>
              <a:rPr lang="es-ES"/>
              <a:t>Año 2100</a:t>
            </a:r>
          </a:p>
        </p:txBody>
      </p:sp>
      <p:sp>
        <p:nvSpPr>
          <p:cNvPr id="19" name="18 CuadroTexto"/>
          <p:cNvSpPr txBox="1">
            <a:spLocks noChangeArrowheads="1"/>
          </p:cNvSpPr>
          <p:nvPr/>
        </p:nvSpPr>
        <p:spPr bwMode="auto">
          <a:xfrm>
            <a:off x="3708400" y="4479925"/>
            <a:ext cx="960438" cy="369888"/>
          </a:xfrm>
          <a:prstGeom prst="rect">
            <a:avLst/>
          </a:prstGeom>
          <a:noFill/>
          <a:ln w="9525">
            <a:noFill/>
            <a:miter lim="800000"/>
            <a:headEnd/>
            <a:tailEnd/>
          </a:ln>
        </p:spPr>
        <p:txBody>
          <a:bodyPr>
            <a:spAutoFit/>
          </a:bodyPr>
          <a:lstStyle/>
          <a:p>
            <a:r>
              <a:rPr lang="es-ES" b="1">
                <a:solidFill>
                  <a:srgbClr val="FF0000"/>
                </a:solidFill>
              </a:rPr>
              <a:t>120%</a:t>
            </a:r>
          </a:p>
        </p:txBody>
      </p:sp>
      <p:sp>
        <p:nvSpPr>
          <p:cNvPr id="22" name="21 CuadroTexto"/>
          <p:cNvSpPr txBox="1">
            <a:spLocks noChangeArrowheads="1"/>
          </p:cNvSpPr>
          <p:nvPr/>
        </p:nvSpPr>
        <p:spPr bwMode="auto">
          <a:xfrm>
            <a:off x="3305175" y="4737100"/>
            <a:ext cx="1871663" cy="647700"/>
          </a:xfrm>
          <a:prstGeom prst="rect">
            <a:avLst/>
          </a:prstGeom>
          <a:noFill/>
          <a:ln w="9525">
            <a:solidFill>
              <a:srgbClr val="336600"/>
            </a:solidFill>
            <a:miter lim="800000"/>
            <a:headEnd/>
            <a:tailEnd/>
          </a:ln>
        </p:spPr>
        <p:txBody>
          <a:bodyPr>
            <a:spAutoFit/>
          </a:bodyPr>
          <a:lstStyle/>
          <a:p>
            <a:r>
              <a:rPr lang="es-ES" b="1">
                <a:solidFill>
                  <a:srgbClr val="336600"/>
                </a:solidFill>
              </a:rPr>
              <a:t>AGRICULTURA SOSTENIBLE</a:t>
            </a:r>
          </a:p>
        </p:txBody>
      </p:sp>
      <p:sp>
        <p:nvSpPr>
          <p:cNvPr id="26" name="25 CuadroTexto"/>
          <p:cNvSpPr txBox="1">
            <a:spLocks noChangeArrowheads="1"/>
          </p:cNvSpPr>
          <p:nvPr/>
        </p:nvSpPr>
        <p:spPr bwMode="auto">
          <a:xfrm>
            <a:off x="5364163" y="4656138"/>
            <a:ext cx="3600450" cy="954087"/>
          </a:xfrm>
          <a:prstGeom prst="rect">
            <a:avLst/>
          </a:prstGeom>
          <a:noFill/>
          <a:ln w="9525">
            <a:solidFill>
              <a:srgbClr val="336600"/>
            </a:solidFill>
            <a:miter lim="800000"/>
            <a:headEnd/>
            <a:tailEnd/>
          </a:ln>
        </p:spPr>
        <p:txBody>
          <a:bodyPr>
            <a:spAutoFit/>
          </a:bodyPr>
          <a:lstStyle/>
          <a:p>
            <a:pPr marL="285750" indent="-285750">
              <a:buFont typeface="Arial" charset="0"/>
              <a:buChar char="•"/>
            </a:pPr>
            <a:r>
              <a:rPr lang="es-EC" sz="1400" dirty="0">
                <a:solidFill>
                  <a:srgbClr val="336600"/>
                </a:solidFill>
              </a:rPr>
              <a:t>Preservación de recursos naturales .</a:t>
            </a:r>
          </a:p>
          <a:p>
            <a:pPr marL="285750" indent="-285750">
              <a:buFont typeface="Arial" charset="0"/>
              <a:buChar char="•"/>
            </a:pPr>
            <a:r>
              <a:rPr lang="es-EC" sz="1400" dirty="0">
                <a:solidFill>
                  <a:srgbClr val="336600"/>
                </a:solidFill>
              </a:rPr>
              <a:t>Tecnologías limpias, de bajo costo con el mínimo uso de insumos </a:t>
            </a:r>
            <a:r>
              <a:rPr lang="es-EC" sz="1400" dirty="0" smtClean="0">
                <a:solidFill>
                  <a:srgbClr val="336600"/>
                </a:solidFill>
              </a:rPr>
              <a:t>industriales.</a:t>
            </a:r>
            <a:endParaRPr lang="es-EC" sz="1400" dirty="0">
              <a:solidFill>
                <a:srgbClr val="336600"/>
              </a:solidFill>
            </a:endParaRPr>
          </a:p>
          <a:p>
            <a:pPr marL="285750" indent="-285750">
              <a:buFont typeface="Arial" charset="0"/>
              <a:buChar char="•"/>
            </a:pPr>
            <a:r>
              <a:rPr lang="es-EC" sz="1400" dirty="0" smtClean="0">
                <a:solidFill>
                  <a:srgbClr val="336600"/>
                </a:solidFill>
              </a:rPr>
              <a:t>Cultivos orgánicos.</a:t>
            </a:r>
            <a:endParaRPr lang="es-ES" sz="1400" dirty="0">
              <a:solidFill>
                <a:srgbClr val="336600"/>
              </a:solidFill>
            </a:endParaRPr>
          </a:p>
        </p:txBody>
      </p:sp>
      <p:sp>
        <p:nvSpPr>
          <p:cNvPr id="33" name="1 Título"/>
          <p:cNvSpPr txBox="1">
            <a:spLocks/>
          </p:cNvSpPr>
          <p:nvPr/>
        </p:nvSpPr>
        <p:spPr>
          <a:xfrm>
            <a:off x="993775" y="63500"/>
            <a:ext cx="7772400" cy="614363"/>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5143" name="7 CuadroTexto"/>
          <p:cNvSpPr txBox="1">
            <a:spLocks noChangeArrowheads="1"/>
          </p:cNvSpPr>
          <p:nvPr/>
        </p:nvSpPr>
        <p:spPr bwMode="auto">
          <a:xfrm>
            <a:off x="203200" y="1843088"/>
            <a:ext cx="4440808" cy="276999"/>
          </a:xfrm>
          <a:prstGeom prst="rect">
            <a:avLst/>
          </a:prstGeom>
          <a:noFill/>
          <a:ln w="9525">
            <a:noFill/>
            <a:miter lim="800000"/>
            <a:headEnd/>
            <a:tailEnd/>
          </a:ln>
        </p:spPr>
        <p:txBody>
          <a:bodyPr wrap="square">
            <a:spAutoFit/>
          </a:bodyPr>
          <a:lstStyle/>
          <a:p>
            <a:r>
              <a:rPr lang="es-ES" sz="1200" b="1" dirty="0"/>
              <a:t>ACTIVIDADES </a:t>
            </a:r>
            <a:r>
              <a:rPr lang="es-ES" sz="1200" b="1" dirty="0" smtClean="0"/>
              <a:t> AGRÍCOLAS Y GANADERAS</a:t>
            </a:r>
            <a:endParaRPr lang="es-ES" sz="1200" b="1" dirty="0"/>
          </a:p>
        </p:txBody>
      </p:sp>
      <p:sp>
        <p:nvSpPr>
          <p:cNvPr id="24" name="23 Rectángulo"/>
          <p:cNvSpPr/>
          <p:nvPr/>
        </p:nvSpPr>
        <p:spPr>
          <a:xfrm>
            <a:off x="-4254" y="6351711"/>
            <a:ext cx="6602743" cy="461665"/>
          </a:xfrm>
          <a:prstGeom prst="rect">
            <a:avLst/>
          </a:prstGeom>
        </p:spPr>
        <p:txBody>
          <a:bodyPr wrap="square">
            <a:spAutoFit/>
          </a:bodyPr>
          <a:lstStyle/>
          <a:p>
            <a:r>
              <a:rPr lang="es-EC" sz="1200" i="1" dirty="0"/>
              <a:t>“satisfacer las necesidades del presente sin comprometer la capacidad de las futuras generaciones para satisfacer sus propias necesidades</a:t>
            </a:r>
            <a:r>
              <a:rPr lang="es-EC" sz="1200" dirty="0"/>
              <a:t>”</a:t>
            </a:r>
            <a:endParaRPr lang="es-E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p:bldP spid="19" grpId="0"/>
      <p:bldP spid="22"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9" name="2 Marcador de texto"/>
          <p:cNvSpPr txBox="1">
            <a:spLocks/>
          </p:cNvSpPr>
          <p:nvPr/>
        </p:nvSpPr>
        <p:spPr bwMode="auto">
          <a:xfrm>
            <a:off x="7308304" y="-14411"/>
            <a:ext cx="2664296" cy="628650"/>
          </a:xfrm>
          <a:prstGeom prst="rect">
            <a:avLst/>
          </a:prstGeom>
          <a:noFill/>
          <a:ln w="9525">
            <a:noFill/>
            <a:miter lim="800000"/>
            <a:headEnd/>
            <a:tailEnd/>
          </a:ln>
        </p:spPr>
        <p:txBody>
          <a:bodyPr/>
          <a:lstStyle/>
          <a:p>
            <a:pPr>
              <a:spcBef>
                <a:spcPct val="20000"/>
              </a:spcBef>
            </a:pPr>
            <a:r>
              <a:rPr lang="es-ES" sz="2400" b="1" dirty="0" smtClean="0"/>
              <a:t>Biogás </a:t>
            </a:r>
            <a:endParaRPr lang="es-ES" sz="2400" dirty="0">
              <a:solidFill>
                <a:schemeClr val="bg1"/>
              </a:solidFill>
            </a:endParaRPr>
          </a:p>
        </p:txBody>
      </p:sp>
      <p:cxnSp>
        <p:nvCxnSpPr>
          <p:cNvPr id="17" name="16 Conector recto"/>
          <p:cNvCxnSpPr/>
          <p:nvPr/>
        </p:nvCxnSpPr>
        <p:spPr>
          <a:xfrm>
            <a:off x="179512" y="764704"/>
            <a:ext cx="0" cy="4176464"/>
          </a:xfrm>
          <a:prstGeom prst="line">
            <a:avLst/>
          </a:prstGeom>
          <a:ln>
            <a:solidFill>
              <a:srgbClr val="F98007"/>
            </a:solidFill>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179512" y="1052736"/>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813352" y="764704"/>
            <a:ext cx="1958448" cy="923330"/>
          </a:xfrm>
          <a:prstGeom prst="rect">
            <a:avLst/>
          </a:prstGeom>
          <a:solidFill>
            <a:srgbClr val="FFC000">
              <a:alpha val="56000"/>
            </a:srgbClr>
          </a:solidFill>
        </p:spPr>
        <p:txBody>
          <a:bodyPr wrap="square">
            <a:spAutoFit/>
          </a:bodyPr>
          <a:lstStyle/>
          <a:p>
            <a:pPr algn="ctr"/>
            <a:r>
              <a:rPr lang="es-EC" dirty="0"/>
              <a:t>Producción de biogás en función del pH</a:t>
            </a:r>
            <a:endParaRPr lang="es-ES" dirty="0"/>
          </a:p>
        </p:txBody>
      </p:sp>
      <p:pic>
        <p:nvPicPr>
          <p:cNvPr id="276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92" t="24444" r="29167" b="51296"/>
          <a:stretch/>
        </p:blipFill>
        <p:spPr bwMode="auto">
          <a:xfrm>
            <a:off x="3429000" y="1052736"/>
            <a:ext cx="5031432" cy="263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CuadroTexto"/>
          <p:cNvSpPr txBox="1"/>
          <p:nvPr/>
        </p:nvSpPr>
        <p:spPr>
          <a:xfrm>
            <a:off x="4139952" y="692696"/>
            <a:ext cx="3816424" cy="369332"/>
          </a:xfrm>
          <a:prstGeom prst="rect">
            <a:avLst/>
          </a:prstGeom>
          <a:noFill/>
        </p:spPr>
        <p:txBody>
          <a:bodyPr wrap="square" rtlCol="0">
            <a:spAutoFit/>
          </a:bodyPr>
          <a:lstStyle/>
          <a:p>
            <a:r>
              <a:rPr lang="es-ES" dirty="0" smtClean="0"/>
              <a:t>Tiempo de monitoreo 107 días</a:t>
            </a:r>
            <a:endParaRPr lang="es-ES" dirty="0"/>
          </a:p>
        </p:txBody>
      </p:sp>
      <p:sp>
        <p:nvSpPr>
          <p:cNvPr id="21" name="20 Rectángulo"/>
          <p:cNvSpPr/>
          <p:nvPr/>
        </p:nvSpPr>
        <p:spPr>
          <a:xfrm>
            <a:off x="2371852" y="3789040"/>
            <a:ext cx="6268600" cy="923330"/>
          </a:xfrm>
          <a:prstGeom prst="rect">
            <a:avLst/>
          </a:prstGeom>
          <a:solidFill>
            <a:srgbClr val="FFC000">
              <a:alpha val="56000"/>
            </a:srgbClr>
          </a:solidFill>
        </p:spPr>
        <p:txBody>
          <a:bodyPr wrap="square">
            <a:spAutoFit/>
          </a:bodyPr>
          <a:lstStyle/>
          <a:p>
            <a:pPr algn="just"/>
            <a:r>
              <a:rPr lang="es-EC" dirty="0" smtClean="0"/>
              <a:t>Se </a:t>
            </a:r>
            <a:r>
              <a:rPr lang="es-EC" dirty="0"/>
              <a:t>registraron los niveles </a:t>
            </a:r>
            <a:r>
              <a:rPr lang="es-EC" dirty="0" smtClean="0"/>
              <a:t>altos </a:t>
            </a:r>
            <a:r>
              <a:rPr lang="es-EC" dirty="0"/>
              <a:t>de gas en las etapas en que el pH </a:t>
            </a:r>
            <a:r>
              <a:rPr lang="es-EC" dirty="0" smtClean="0"/>
              <a:t>bajó </a:t>
            </a:r>
            <a:r>
              <a:rPr lang="es-EC" dirty="0"/>
              <a:t>gasómetro llegó a levantarse 40 cm, sin embargo el gas obtenido </a:t>
            </a:r>
            <a:r>
              <a:rPr lang="es-EC" dirty="0" smtClean="0"/>
              <a:t>NO SE ENCENDÍA. </a:t>
            </a:r>
            <a:endParaRPr lang="es-ES" dirty="0"/>
          </a:p>
        </p:txBody>
      </p:sp>
      <p:sp>
        <p:nvSpPr>
          <p:cNvPr id="23" name="22 Rectángulo"/>
          <p:cNvSpPr/>
          <p:nvPr/>
        </p:nvSpPr>
        <p:spPr>
          <a:xfrm>
            <a:off x="2371852" y="5013176"/>
            <a:ext cx="6268600" cy="923330"/>
          </a:xfrm>
          <a:prstGeom prst="rect">
            <a:avLst/>
          </a:prstGeom>
          <a:solidFill>
            <a:srgbClr val="FFC000">
              <a:alpha val="56000"/>
            </a:srgbClr>
          </a:solidFill>
        </p:spPr>
        <p:txBody>
          <a:bodyPr wrap="square">
            <a:spAutoFit/>
          </a:bodyPr>
          <a:lstStyle/>
          <a:p>
            <a:pPr algn="just"/>
            <a:r>
              <a:rPr lang="es-EC" dirty="0"/>
              <a:t>A</a:t>
            </a:r>
            <a:r>
              <a:rPr lang="es-EC" dirty="0" smtClean="0"/>
              <a:t> </a:t>
            </a:r>
            <a:r>
              <a:rPr lang="es-EC" dirty="0"/>
              <a:t>partir del día 89 el pH se mantuvo en 7, generando una producción de gas que también se mantuvo en 34 cm, con la </a:t>
            </a:r>
            <a:r>
              <a:rPr lang="es-EC" dirty="0" smtClean="0"/>
              <a:t>PRESENCIA DE LLAMA.</a:t>
            </a:r>
            <a:endParaRPr lang="es-ES" dirty="0"/>
          </a:p>
        </p:txBody>
      </p:sp>
      <p:sp>
        <p:nvSpPr>
          <p:cNvPr id="25" name="24 Rectángulo"/>
          <p:cNvSpPr/>
          <p:nvPr/>
        </p:nvSpPr>
        <p:spPr>
          <a:xfrm>
            <a:off x="0" y="6597352"/>
            <a:ext cx="2483768" cy="230832"/>
          </a:xfrm>
          <a:prstGeom prst="rect">
            <a:avLst/>
          </a:prstGeom>
        </p:spPr>
        <p:txBody>
          <a:bodyPr wrap="square">
            <a:spAutoFit/>
          </a:bodyPr>
          <a:lstStyle/>
          <a:p>
            <a:pPr algn="just"/>
            <a:r>
              <a:rPr lang="es-ES_tradnl" sz="900" dirty="0" smtClean="0">
                <a:latin typeface="Verdana" pitchFamily="34" charset="0"/>
                <a:ea typeface="Times New Roman" pitchFamily="18" charset="0"/>
              </a:rPr>
              <a:t>Figuras tomadas de: (Autor)</a:t>
            </a:r>
            <a:endParaRPr lang="es-ES_tradnl" sz="900" dirty="0">
              <a:latin typeface="Verdana" pitchFamily="34" charset="0"/>
              <a:ea typeface="Times New Roman" pitchFamily="18" charset="0"/>
            </a:endParaRPr>
          </a:p>
        </p:txBody>
      </p:sp>
      <p:cxnSp>
        <p:nvCxnSpPr>
          <p:cNvPr id="26" name="25 Conector recto de flecha"/>
          <p:cNvCxnSpPr/>
          <p:nvPr/>
        </p:nvCxnSpPr>
        <p:spPr>
          <a:xfrm>
            <a:off x="179512" y="2492896"/>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813352" y="1844824"/>
            <a:ext cx="1958448" cy="1200329"/>
          </a:xfrm>
          <a:prstGeom prst="rect">
            <a:avLst/>
          </a:prstGeom>
          <a:solidFill>
            <a:srgbClr val="FFC000">
              <a:alpha val="56000"/>
            </a:srgbClr>
          </a:solidFill>
        </p:spPr>
        <p:txBody>
          <a:bodyPr wrap="square">
            <a:spAutoFit/>
          </a:bodyPr>
          <a:lstStyle/>
          <a:p>
            <a:pPr algn="ctr"/>
            <a:r>
              <a:rPr lang="es-EC" dirty="0"/>
              <a:t>Producción de biogás en función </a:t>
            </a:r>
            <a:r>
              <a:rPr lang="es-EC" dirty="0" smtClean="0"/>
              <a:t>de la temperatura</a:t>
            </a:r>
            <a:endParaRPr lang="es-ES" dirty="0"/>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188" t="29815" r="27703" b="21482"/>
          <a:stretch/>
        </p:blipFill>
        <p:spPr bwMode="auto">
          <a:xfrm>
            <a:off x="3131840" y="1071156"/>
            <a:ext cx="5660825" cy="48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Rectángulo"/>
          <p:cNvSpPr/>
          <p:nvPr/>
        </p:nvSpPr>
        <p:spPr>
          <a:xfrm>
            <a:off x="395536" y="3196133"/>
            <a:ext cx="2592288" cy="1600438"/>
          </a:xfrm>
          <a:prstGeom prst="rect">
            <a:avLst/>
          </a:prstGeom>
          <a:solidFill>
            <a:srgbClr val="FFC000">
              <a:alpha val="56000"/>
            </a:srgbClr>
          </a:solidFill>
        </p:spPr>
        <p:txBody>
          <a:bodyPr wrap="square">
            <a:spAutoFit/>
          </a:bodyPr>
          <a:lstStyle/>
          <a:p>
            <a:pPr algn="just"/>
            <a:r>
              <a:rPr lang="es-EC" sz="1400" b="1" dirty="0" err="1" smtClean="0"/>
              <a:t>Poggio</a:t>
            </a:r>
            <a:r>
              <a:rPr lang="es-EC" sz="1400" b="1" dirty="0"/>
              <a:t>, Ferrer, </a:t>
            </a:r>
            <a:r>
              <a:rPr lang="es-EC" sz="1400" b="1" dirty="0" err="1"/>
              <a:t>Batet</a:t>
            </a:r>
            <a:r>
              <a:rPr lang="es-EC" sz="1400" b="1" dirty="0"/>
              <a:t>, &amp; Velo (2006</a:t>
            </a:r>
            <a:r>
              <a:rPr lang="es-EC" sz="1400" dirty="0" smtClean="0"/>
              <a:t>): la </a:t>
            </a:r>
            <a:r>
              <a:rPr lang="es-EC" sz="1400" dirty="0"/>
              <a:t>producción específica de metano depende directamente de la </a:t>
            </a:r>
            <a:r>
              <a:rPr lang="es-EC" sz="1400" dirty="0" smtClean="0"/>
              <a:t>temperatura. </a:t>
            </a:r>
          </a:p>
          <a:p>
            <a:pPr algn="just"/>
            <a:r>
              <a:rPr lang="es-EC" sz="1400" dirty="0"/>
              <a:t>La producción de biogás se duplica por cada </a:t>
            </a:r>
            <a:r>
              <a:rPr lang="es-EC" sz="1400" dirty="0" smtClean="0"/>
              <a:t>10ºC.</a:t>
            </a:r>
            <a:endParaRPr lang="es-ES" sz="1400" dirty="0"/>
          </a:p>
        </p:txBody>
      </p:sp>
      <p:sp>
        <p:nvSpPr>
          <p:cNvPr id="30" name="29 Rectángulo"/>
          <p:cNvSpPr/>
          <p:nvPr/>
        </p:nvSpPr>
        <p:spPr>
          <a:xfrm>
            <a:off x="395536" y="5067181"/>
            <a:ext cx="2592288" cy="954107"/>
          </a:xfrm>
          <a:prstGeom prst="rect">
            <a:avLst/>
          </a:prstGeom>
          <a:solidFill>
            <a:srgbClr val="FFC000">
              <a:alpha val="56000"/>
            </a:srgbClr>
          </a:solidFill>
        </p:spPr>
        <p:txBody>
          <a:bodyPr wrap="square">
            <a:spAutoFit/>
          </a:bodyPr>
          <a:lstStyle/>
          <a:p>
            <a:pPr algn="just"/>
            <a:r>
              <a:rPr lang="es-EC" sz="1400" dirty="0"/>
              <a:t>L</a:t>
            </a:r>
            <a:r>
              <a:rPr lang="es-EC" sz="1400" dirty="0" smtClean="0"/>
              <a:t>a </a:t>
            </a:r>
            <a:r>
              <a:rPr lang="es-EC" sz="1400" dirty="0"/>
              <a:t>temperatura que rodeaba al digestor dentro del invernadero aumentó de 19,88º a </a:t>
            </a:r>
            <a:r>
              <a:rPr lang="es-EC" sz="1400" dirty="0" smtClean="0"/>
              <a:t>29,37ºC. </a:t>
            </a:r>
            <a:endParaRPr lang="es-ES" sz="1400" dirty="0"/>
          </a:p>
        </p:txBody>
      </p:sp>
      <p:cxnSp>
        <p:nvCxnSpPr>
          <p:cNvPr id="31" name="30 Conector recto de flecha"/>
          <p:cNvCxnSpPr/>
          <p:nvPr/>
        </p:nvCxnSpPr>
        <p:spPr>
          <a:xfrm>
            <a:off x="179512" y="3573016"/>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813352" y="3212976"/>
            <a:ext cx="1958448" cy="646331"/>
          </a:xfrm>
          <a:prstGeom prst="rect">
            <a:avLst/>
          </a:prstGeom>
          <a:solidFill>
            <a:srgbClr val="FFC000">
              <a:alpha val="56000"/>
            </a:srgbClr>
          </a:solidFill>
        </p:spPr>
        <p:txBody>
          <a:bodyPr wrap="square">
            <a:spAutoFit/>
          </a:bodyPr>
          <a:lstStyle/>
          <a:p>
            <a:pPr algn="ctr"/>
            <a:r>
              <a:rPr lang="es-ES" dirty="0" smtClean="0"/>
              <a:t>Evaluación del gas generado</a:t>
            </a:r>
            <a:endParaRPr lang="es-ES" dirty="0"/>
          </a:p>
        </p:txBody>
      </p:sp>
      <p:pic>
        <p:nvPicPr>
          <p:cNvPr id="3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792" t="37593" r="29479" b="35926"/>
          <a:stretch/>
        </p:blipFill>
        <p:spPr bwMode="auto">
          <a:xfrm>
            <a:off x="3779912" y="1136898"/>
            <a:ext cx="4176464" cy="241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35 Rectángulo"/>
          <p:cNvSpPr/>
          <p:nvPr/>
        </p:nvSpPr>
        <p:spPr>
          <a:xfrm>
            <a:off x="2521412" y="3775099"/>
            <a:ext cx="6443076" cy="2462213"/>
          </a:xfrm>
          <a:prstGeom prst="rect">
            <a:avLst/>
          </a:prstGeom>
          <a:solidFill>
            <a:srgbClr val="FFC000">
              <a:alpha val="56000"/>
            </a:srgbClr>
          </a:solidFill>
        </p:spPr>
        <p:txBody>
          <a:bodyPr wrap="square">
            <a:spAutoFit/>
          </a:bodyPr>
          <a:lstStyle/>
          <a:p>
            <a:pPr algn="just"/>
            <a:r>
              <a:rPr lang="es-EC" sz="1400" dirty="0" smtClean="0"/>
              <a:t>Promedio: </a:t>
            </a:r>
            <a:r>
              <a:rPr lang="es-EC" sz="1400" dirty="0"/>
              <a:t>0,05 m</a:t>
            </a:r>
            <a:r>
              <a:rPr lang="es-EC" sz="1400" baseline="30000" dirty="0"/>
              <a:t>3</a:t>
            </a:r>
            <a:r>
              <a:rPr lang="es-EC" sz="1400" dirty="0"/>
              <a:t> de gas al día, confirmó que el sistema operó en condiciones </a:t>
            </a:r>
            <a:r>
              <a:rPr lang="es-EC" sz="1400" dirty="0" err="1" smtClean="0"/>
              <a:t>psicrofílicas</a:t>
            </a:r>
            <a:r>
              <a:rPr lang="es-EC" sz="1400" dirty="0" smtClean="0"/>
              <a:t>.</a:t>
            </a:r>
          </a:p>
          <a:p>
            <a:pPr algn="just"/>
            <a:endParaRPr lang="es-EC" sz="1400" dirty="0" smtClean="0"/>
          </a:p>
          <a:p>
            <a:pPr algn="just"/>
            <a:r>
              <a:rPr lang="es-EC" sz="1400" b="1" dirty="0" err="1" smtClean="0"/>
              <a:t>Alvarez</a:t>
            </a:r>
            <a:r>
              <a:rPr lang="es-EC" sz="1400" b="1" dirty="0"/>
              <a:t>, </a:t>
            </a:r>
            <a:r>
              <a:rPr lang="es-EC" sz="1400" b="1" dirty="0" err="1"/>
              <a:t>Villcaa</a:t>
            </a:r>
            <a:r>
              <a:rPr lang="es-EC" sz="1400" b="1" dirty="0"/>
              <a:t>, y </a:t>
            </a:r>
            <a:r>
              <a:rPr lang="es-EC" sz="1400" b="1" dirty="0" err="1"/>
              <a:t>Liden</a:t>
            </a:r>
            <a:r>
              <a:rPr lang="es-EC" sz="1400" b="1" dirty="0"/>
              <a:t> (2006</a:t>
            </a:r>
            <a:r>
              <a:rPr lang="es-EC" sz="1400" b="1" dirty="0" smtClean="0"/>
              <a:t>)</a:t>
            </a:r>
            <a:r>
              <a:rPr lang="es-EC" sz="1400" dirty="0" smtClean="0"/>
              <a:t>: </a:t>
            </a:r>
            <a:r>
              <a:rPr lang="es-EC" sz="1400" dirty="0"/>
              <a:t>producción de 0,02-0,04m</a:t>
            </a:r>
            <a:r>
              <a:rPr lang="es-EC" sz="1400" baseline="30000" dirty="0"/>
              <a:t>3</a:t>
            </a:r>
            <a:r>
              <a:rPr lang="es-EC" sz="1400" dirty="0"/>
              <a:t> biogás/m</a:t>
            </a:r>
            <a:r>
              <a:rPr lang="es-EC" sz="1400" baseline="30000" dirty="0"/>
              <a:t>3</a:t>
            </a:r>
            <a:r>
              <a:rPr lang="es-EC" sz="1400" dirty="0"/>
              <a:t>·día como resultado de la digestión de estiércol de vacuno a 11°C en </a:t>
            </a:r>
            <a:r>
              <a:rPr lang="es-EC" sz="1400" dirty="0" smtClean="0"/>
              <a:t>laboratorio.</a:t>
            </a:r>
          </a:p>
          <a:p>
            <a:pPr algn="just"/>
            <a:endParaRPr lang="es-EC" sz="1400" dirty="0"/>
          </a:p>
          <a:p>
            <a:pPr algn="just"/>
            <a:r>
              <a:rPr lang="es-EC" sz="1400" b="1" dirty="0" err="1"/>
              <a:t>Daxiong</a:t>
            </a:r>
            <a:r>
              <a:rPr lang="es-EC" sz="1400" b="1" dirty="0"/>
              <a:t> </a:t>
            </a:r>
            <a:r>
              <a:rPr lang="es-EC" sz="1400" b="1" i="1" dirty="0"/>
              <a:t>et al</a:t>
            </a:r>
            <a:r>
              <a:rPr lang="es-EC" sz="1400" b="1" dirty="0"/>
              <a:t>. (1990</a:t>
            </a:r>
            <a:r>
              <a:rPr lang="es-EC" sz="1400" b="1" dirty="0" smtClean="0"/>
              <a:t>):</a:t>
            </a:r>
            <a:r>
              <a:rPr lang="es-EC" sz="1400" dirty="0" smtClean="0"/>
              <a:t> </a:t>
            </a:r>
            <a:r>
              <a:rPr lang="es-EC" sz="1400" dirty="0"/>
              <a:t>0,05-0,1m</a:t>
            </a:r>
            <a:r>
              <a:rPr lang="es-EC" sz="1400" baseline="30000" dirty="0"/>
              <a:t>3</a:t>
            </a:r>
            <a:r>
              <a:rPr lang="es-EC" sz="1400" dirty="0"/>
              <a:t>/día durante el invierno </a:t>
            </a:r>
            <a:r>
              <a:rPr lang="es-EC" sz="1400" dirty="0" smtClean="0"/>
              <a:t>chino.</a:t>
            </a:r>
          </a:p>
          <a:p>
            <a:pPr algn="just"/>
            <a:endParaRPr lang="es-EC" sz="1400" dirty="0" smtClean="0"/>
          </a:p>
          <a:p>
            <a:pPr algn="just"/>
            <a:r>
              <a:rPr lang="es-EC" sz="1400" b="1" dirty="0" err="1"/>
              <a:t>Jarauta</a:t>
            </a:r>
            <a:r>
              <a:rPr lang="es-EC" sz="1400" b="1" dirty="0"/>
              <a:t> (2005</a:t>
            </a:r>
            <a:r>
              <a:rPr lang="es-EC" sz="1400" b="1" dirty="0" smtClean="0"/>
              <a:t>)</a:t>
            </a:r>
            <a:r>
              <a:rPr lang="es-EC" sz="1400" dirty="0" smtClean="0"/>
              <a:t>:</a:t>
            </a:r>
            <a:r>
              <a:rPr lang="es-EC" sz="1400" dirty="0"/>
              <a:t>producción de gas </a:t>
            </a:r>
            <a:r>
              <a:rPr lang="es-EC" sz="1400" dirty="0" smtClean="0"/>
              <a:t>menor, </a:t>
            </a:r>
            <a:r>
              <a:rPr lang="es-EC" sz="1400" dirty="0"/>
              <a:t>vacunos extraen mayor parte de nutrientes del forraje y dejan complejos </a:t>
            </a:r>
            <a:r>
              <a:rPr lang="es-EC" sz="1400" dirty="0" smtClean="0"/>
              <a:t>lignosos resistentes </a:t>
            </a:r>
            <a:r>
              <a:rPr lang="es-EC" sz="1400" dirty="0"/>
              <a:t>a la degradación anaerobia, </a:t>
            </a:r>
            <a:r>
              <a:rPr lang="es-EC" sz="1400" dirty="0" smtClean="0"/>
              <a:t>y realizan </a:t>
            </a:r>
            <a:r>
              <a:rPr lang="es-EC" sz="1400" dirty="0"/>
              <a:t>una digestión anaerobia </a:t>
            </a:r>
            <a:r>
              <a:rPr lang="es-EC" sz="1400" dirty="0" smtClean="0"/>
              <a:t>parcial.</a:t>
            </a:r>
            <a:endParaRPr lang="es-ES" sz="1400" dirty="0"/>
          </a:p>
        </p:txBody>
      </p:sp>
      <p:cxnSp>
        <p:nvCxnSpPr>
          <p:cNvPr id="38" name="37 Conector recto de flecha"/>
          <p:cNvCxnSpPr/>
          <p:nvPr/>
        </p:nvCxnSpPr>
        <p:spPr>
          <a:xfrm>
            <a:off x="179512" y="4725144"/>
            <a:ext cx="576064" cy="0"/>
          </a:xfrm>
          <a:prstGeom prst="straightConnector1">
            <a:avLst/>
          </a:prstGeom>
          <a:ln>
            <a:solidFill>
              <a:srgbClr val="F98007"/>
            </a:solidFill>
            <a:tailEnd type="arrow"/>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827584" y="4293096"/>
            <a:ext cx="1958448" cy="646331"/>
          </a:xfrm>
          <a:prstGeom prst="rect">
            <a:avLst/>
          </a:prstGeom>
          <a:solidFill>
            <a:srgbClr val="FFC000">
              <a:alpha val="56000"/>
            </a:srgbClr>
          </a:solidFill>
        </p:spPr>
        <p:txBody>
          <a:bodyPr wrap="square">
            <a:spAutoFit/>
          </a:bodyPr>
          <a:lstStyle/>
          <a:p>
            <a:pPr algn="ctr"/>
            <a:r>
              <a:rPr lang="es-ES" dirty="0" smtClean="0"/>
              <a:t>Análisis Cualitativo </a:t>
            </a:r>
            <a:endParaRPr lang="es-ES" dirty="0"/>
          </a:p>
        </p:txBody>
      </p:sp>
      <p:pic>
        <p:nvPicPr>
          <p:cNvPr id="4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696" t="34817" r="38262" b="53886"/>
          <a:stretch/>
        </p:blipFill>
        <p:spPr bwMode="auto">
          <a:xfrm>
            <a:off x="4160423" y="1124744"/>
            <a:ext cx="3147881" cy="181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0 Imagen"/>
          <p:cNvPicPr/>
          <p:nvPr/>
        </p:nvPicPr>
        <p:blipFill rotWithShape="1">
          <a:blip r:embed="rId7" cstate="print">
            <a:extLst>
              <a:ext uri="{28A0092B-C50C-407E-A947-70E740481C1C}">
                <a14:useLocalDpi xmlns:a14="http://schemas.microsoft.com/office/drawing/2010/main" val="0"/>
              </a:ext>
            </a:extLst>
          </a:blip>
          <a:srcRect l="15720" t="33333" r="11253" b="11869"/>
          <a:stretch/>
        </p:blipFill>
        <p:spPr bwMode="auto">
          <a:xfrm>
            <a:off x="6173157" y="3068960"/>
            <a:ext cx="2287275" cy="14401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2" name="41 Imagen"/>
          <p:cNvPicPr>
            <a:picLocks noChangeAspect="1"/>
          </p:cNvPicPr>
          <p:nvPr/>
        </p:nvPicPr>
        <p:blipFill rotWithShape="1">
          <a:blip r:embed="rId8" cstate="print">
            <a:extLst>
              <a:ext uri="{28A0092B-C50C-407E-A947-70E740481C1C}">
                <a14:useLocalDpi xmlns:a14="http://schemas.microsoft.com/office/drawing/2010/main" val="0"/>
              </a:ext>
            </a:extLst>
          </a:blip>
          <a:srcRect l="22345" t="48125" r="16487" b="11562"/>
          <a:stretch/>
        </p:blipFill>
        <p:spPr>
          <a:xfrm>
            <a:off x="3528615" y="3140968"/>
            <a:ext cx="2123505" cy="1342371"/>
          </a:xfrm>
          <a:prstGeom prst="rect">
            <a:avLst/>
          </a:prstGeom>
          <a:ln>
            <a:noFill/>
          </a:ln>
          <a:effectLst>
            <a:outerShdw blurRad="292100" dist="139700" dir="2700000" algn="tl" rotWithShape="0">
              <a:srgbClr val="333333">
                <a:alpha val="65000"/>
              </a:srgbClr>
            </a:outerShdw>
          </a:effectLst>
        </p:spPr>
      </p:pic>
      <p:pic>
        <p:nvPicPr>
          <p:cNvPr id="43" name="42 Imagen"/>
          <p:cNvPicPr>
            <a:picLocks noChangeAspect="1"/>
          </p:cNvPicPr>
          <p:nvPr/>
        </p:nvPicPr>
        <p:blipFill rotWithShape="1">
          <a:blip r:embed="rId9" cstate="print">
            <a:extLst>
              <a:ext uri="{28A0092B-C50C-407E-A947-70E740481C1C}">
                <a14:useLocalDpi xmlns:a14="http://schemas.microsoft.com/office/drawing/2010/main" val="0"/>
              </a:ext>
            </a:extLst>
          </a:blip>
          <a:srcRect l="48125" t="25626" r="3828" b="43437"/>
          <a:stretch/>
        </p:blipFill>
        <p:spPr>
          <a:xfrm>
            <a:off x="3851920" y="4725144"/>
            <a:ext cx="2737098" cy="1321818"/>
          </a:xfrm>
          <a:prstGeom prst="rect">
            <a:avLst/>
          </a:prstGeom>
          <a:ln>
            <a:noFill/>
          </a:ln>
          <a:effectLst>
            <a:outerShdw blurRad="292100" dist="139700" dir="2700000" algn="tl" rotWithShape="0">
              <a:srgbClr val="333333">
                <a:alpha val="65000"/>
              </a:srgbClr>
            </a:outerShdw>
          </a:effectLst>
        </p:spPr>
      </p:pic>
      <p:pic>
        <p:nvPicPr>
          <p:cNvPr id="44" name="43 Imagen"/>
          <p:cNvPicPr>
            <a:picLocks noChangeAspect="1"/>
          </p:cNvPicPr>
          <p:nvPr/>
        </p:nvPicPr>
        <p:blipFill rotWithShape="1">
          <a:blip r:embed="rId10" cstate="print">
            <a:extLst>
              <a:ext uri="{28A0092B-C50C-407E-A947-70E740481C1C}">
                <a14:useLocalDpi xmlns:a14="http://schemas.microsoft.com/office/drawing/2010/main" val="0"/>
              </a:ext>
            </a:extLst>
          </a:blip>
          <a:srcRect l="17509" t="19120"/>
          <a:stretch/>
        </p:blipFill>
        <p:spPr>
          <a:xfrm>
            <a:off x="181773" y="3489314"/>
            <a:ext cx="1890662" cy="2471659"/>
          </a:xfrm>
          <a:prstGeom prst="rect">
            <a:avLst/>
          </a:prstGeom>
        </p:spPr>
      </p:pic>
    </p:spTree>
    <p:extLst>
      <p:ext uri="{BB962C8B-B14F-4D97-AF65-F5344CB8AC3E}">
        <p14:creationId xmlns:p14="http://schemas.microsoft.com/office/powerpoint/2010/main" val="433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765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1" grpId="0" animBg="1"/>
      <p:bldP spid="21" grpId="1" animBg="1"/>
      <p:bldP spid="23" grpId="0" animBg="1"/>
      <p:bldP spid="23" grpId="1" animBg="1"/>
      <p:bldP spid="27" grpId="0" animBg="1"/>
      <p:bldP spid="29" grpId="0" animBg="1"/>
      <p:bldP spid="29" grpId="1" animBg="1"/>
      <p:bldP spid="30" grpId="0" animBg="1"/>
      <p:bldP spid="30" grpId="1" animBg="1"/>
      <p:bldP spid="32" grpId="0" animBg="1"/>
      <p:bldP spid="36" grpId="0" animBg="1"/>
      <p:bldP spid="36" grpId="1"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15" name="2 Marcador de texto"/>
          <p:cNvSpPr txBox="1">
            <a:spLocks/>
          </p:cNvSpPr>
          <p:nvPr/>
        </p:nvSpPr>
        <p:spPr bwMode="auto">
          <a:xfrm>
            <a:off x="7740352" y="64046"/>
            <a:ext cx="2664296" cy="628650"/>
          </a:xfrm>
          <a:prstGeom prst="rect">
            <a:avLst/>
          </a:prstGeom>
          <a:noFill/>
          <a:ln w="9525">
            <a:noFill/>
            <a:miter lim="800000"/>
            <a:headEnd/>
            <a:tailEnd/>
          </a:ln>
        </p:spPr>
        <p:txBody>
          <a:bodyPr/>
          <a:lstStyle/>
          <a:p>
            <a:pPr>
              <a:spcBef>
                <a:spcPct val="20000"/>
              </a:spcBef>
            </a:pPr>
            <a:r>
              <a:rPr lang="es-ES" sz="2400" b="1" dirty="0" smtClean="0"/>
              <a:t>Biol </a:t>
            </a:r>
            <a:endParaRPr lang="es-ES" sz="2400" dirty="0">
              <a:solidFill>
                <a:schemeClr val="bg1"/>
              </a:solidFill>
            </a:endParaRPr>
          </a:p>
        </p:txBody>
      </p:sp>
      <p:sp>
        <p:nvSpPr>
          <p:cNvPr id="16" name="15 Rectángulo"/>
          <p:cNvSpPr/>
          <p:nvPr/>
        </p:nvSpPr>
        <p:spPr>
          <a:xfrm>
            <a:off x="741344" y="764704"/>
            <a:ext cx="1958448" cy="646331"/>
          </a:xfrm>
          <a:prstGeom prst="rect">
            <a:avLst/>
          </a:prstGeom>
          <a:solidFill>
            <a:srgbClr val="FFC000">
              <a:alpha val="56000"/>
            </a:srgbClr>
          </a:solidFill>
        </p:spPr>
        <p:txBody>
          <a:bodyPr wrap="square">
            <a:spAutoFit/>
          </a:bodyPr>
          <a:lstStyle/>
          <a:p>
            <a:pPr algn="ctr"/>
            <a:r>
              <a:rPr lang="es-ES" dirty="0" smtClean="0"/>
              <a:t>Análisis Cualitativo </a:t>
            </a:r>
            <a:endParaRPr lang="es-ES" dirty="0"/>
          </a:p>
        </p:txBody>
      </p:sp>
      <p:pic>
        <p:nvPicPr>
          <p:cNvPr id="28677"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000" t="31111" r="27708" b="36296"/>
          <a:stretch/>
        </p:blipFill>
        <p:spPr bwMode="auto">
          <a:xfrm>
            <a:off x="4211960" y="1268760"/>
            <a:ext cx="4824536" cy="352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395536" y="1628800"/>
            <a:ext cx="2880320" cy="369332"/>
          </a:xfrm>
          <a:prstGeom prst="rect">
            <a:avLst/>
          </a:prstGeom>
          <a:noFill/>
        </p:spPr>
        <p:txBody>
          <a:bodyPr wrap="square" rtlCol="0">
            <a:spAutoFit/>
          </a:bodyPr>
          <a:lstStyle/>
          <a:p>
            <a:pPr marL="285750" indent="-285750">
              <a:buFont typeface="Arial" pitchFamily="34" charset="0"/>
              <a:buChar char="•"/>
            </a:pPr>
            <a:r>
              <a:rPr lang="es-ES" dirty="0" smtClean="0"/>
              <a:t>pH: se mantuvo neutro</a:t>
            </a:r>
            <a:endParaRPr lang="es-ES" dirty="0"/>
          </a:p>
        </p:txBody>
      </p:sp>
      <p:sp>
        <p:nvSpPr>
          <p:cNvPr id="11" name="10 Rectángulo"/>
          <p:cNvSpPr/>
          <p:nvPr/>
        </p:nvSpPr>
        <p:spPr>
          <a:xfrm>
            <a:off x="4211960" y="1844824"/>
            <a:ext cx="4860540" cy="328682"/>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4247964" y="2204864"/>
            <a:ext cx="4860540" cy="1080120"/>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467544" y="2060848"/>
            <a:ext cx="2736304" cy="1200329"/>
          </a:xfrm>
          <a:prstGeom prst="rect">
            <a:avLst/>
          </a:prstGeom>
          <a:noFill/>
        </p:spPr>
        <p:txBody>
          <a:bodyPr wrap="square" rtlCol="0">
            <a:spAutoFit/>
          </a:bodyPr>
          <a:lstStyle/>
          <a:p>
            <a:r>
              <a:rPr lang="es-ES" dirty="0" smtClean="0"/>
              <a:t>Depende del afluente</a:t>
            </a:r>
          </a:p>
          <a:p>
            <a:pPr marL="285750" indent="-285750">
              <a:buFont typeface="Arial" pitchFamily="34" charset="0"/>
              <a:buChar char="•"/>
            </a:pPr>
            <a:r>
              <a:rPr lang="es-ES" dirty="0" smtClean="0"/>
              <a:t>Sólidos totales </a:t>
            </a:r>
          </a:p>
          <a:p>
            <a:pPr marL="285750" indent="-285750">
              <a:buFont typeface="Arial" pitchFamily="34" charset="0"/>
              <a:buChar char="•"/>
            </a:pPr>
            <a:r>
              <a:rPr lang="es-ES" dirty="0" smtClean="0"/>
              <a:t>DBO5</a:t>
            </a:r>
          </a:p>
          <a:p>
            <a:pPr marL="285750" indent="-285750">
              <a:buFont typeface="Arial" pitchFamily="34" charset="0"/>
              <a:buChar char="•"/>
            </a:pPr>
            <a:r>
              <a:rPr lang="es-ES" dirty="0" smtClean="0"/>
              <a:t>DQO</a:t>
            </a:r>
            <a:endParaRPr lang="es-ES" dirty="0"/>
          </a:p>
        </p:txBody>
      </p:sp>
      <p:sp>
        <p:nvSpPr>
          <p:cNvPr id="23" name="22 CuadroTexto"/>
          <p:cNvSpPr txBox="1"/>
          <p:nvPr/>
        </p:nvSpPr>
        <p:spPr>
          <a:xfrm>
            <a:off x="467544" y="3356992"/>
            <a:ext cx="2736304" cy="923330"/>
          </a:xfrm>
          <a:prstGeom prst="rect">
            <a:avLst/>
          </a:prstGeom>
          <a:noFill/>
        </p:spPr>
        <p:txBody>
          <a:bodyPr wrap="square" rtlCol="0">
            <a:spAutoFit/>
          </a:bodyPr>
          <a:lstStyle/>
          <a:p>
            <a:r>
              <a:rPr lang="es-ES" dirty="0" smtClean="0"/>
              <a:t>Dentro del rango</a:t>
            </a:r>
          </a:p>
          <a:p>
            <a:pPr marL="285750" indent="-285750">
              <a:buFont typeface="Arial" pitchFamily="34" charset="0"/>
              <a:buChar char="•"/>
            </a:pPr>
            <a:r>
              <a:rPr lang="es-ES" dirty="0" smtClean="0"/>
              <a:t>Nitrógeno </a:t>
            </a:r>
          </a:p>
          <a:p>
            <a:pPr marL="285750" indent="-285750">
              <a:buFont typeface="Arial" pitchFamily="34" charset="0"/>
              <a:buChar char="•"/>
            </a:pPr>
            <a:r>
              <a:rPr lang="es-ES" dirty="0" smtClean="0"/>
              <a:t>Carbono</a:t>
            </a:r>
            <a:endParaRPr lang="es-ES" dirty="0"/>
          </a:p>
        </p:txBody>
      </p:sp>
      <p:sp>
        <p:nvSpPr>
          <p:cNvPr id="24" name="23 Rectángulo"/>
          <p:cNvSpPr/>
          <p:nvPr/>
        </p:nvSpPr>
        <p:spPr>
          <a:xfrm>
            <a:off x="4247964" y="3284984"/>
            <a:ext cx="4860540" cy="864096"/>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CuadroTexto"/>
          <p:cNvSpPr txBox="1"/>
          <p:nvPr/>
        </p:nvSpPr>
        <p:spPr>
          <a:xfrm>
            <a:off x="467544" y="4365104"/>
            <a:ext cx="2736304" cy="923330"/>
          </a:xfrm>
          <a:prstGeom prst="rect">
            <a:avLst/>
          </a:prstGeom>
          <a:noFill/>
        </p:spPr>
        <p:txBody>
          <a:bodyPr wrap="square" rtlCol="0">
            <a:spAutoFit/>
          </a:bodyPr>
          <a:lstStyle/>
          <a:p>
            <a:r>
              <a:rPr lang="es-ES" dirty="0" smtClean="0"/>
              <a:t>% Inferior</a:t>
            </a:r>
          </a:p>
          <a:p>
            <a:pPr marL="285750" indent="-285750">
              <a:buFont typeface="Arial" pitchFamily="34" charset="0"/>
              <a:buChar char="•"/>
            </a:pPr>
            <a:r>
              <a:rPr lang="es-ES" dirty="0" smtClean="0"/>
              <a:t>Fósforo </a:t>
            </a:r>
          </a:p>
          <a:p>
            <a:r>
              <a:rPr lang="es-ES" dirty="0" smtClean="0"/>
              <a:t>Enriquecer el biol</a:t>
            </a:r>
            <a:endParaRPr lang="es-ES" dirty="0"/>
          </a:p>
        </p:txBody>
      </p:sp>
      <p:sp>
        <p:nvSpPr>
          <p:cNvPr id="26" name="25 CuadroTexto"/>
          <p:cNvSpPr txBox="1"/>
          <p:nvPr/>
        </p:nvSpPr>
        <p:spPr>
          <a:xfrm>
            <a:off x="467544" y="5373216"/>
            <a:ext cx="6480720" cy="646331"/>
          </a:xfrm>
          <a:prstGeom prst="rect">
            <a:avLst/>
          </a:prstGeom>
          <a:noFill/>
        </p:spPr>
        <p:txBody>
          <a:bodyPr wrap="square" rtlCol="0">
            <a:spAutoFit/>
          </a:bodyPr>
          <a:lstStyle/>
          <a:p>
            <a:r>
              <a:rPr lang="es-ES" dirty="0" smtClean="0"/>
              <a:t>% Superior</a:t>
            </a:r>
          </a:p>
          <a:p>
            <a:pPr marL="285750" indent="-285750">
              <a:buFont typeface="Arial" pitchFamily="34" charset="0"/>
              <a:buChar char="•"/>
            </a:pPr>
            <a:r>
              <a:rPr lang="es-ES" dirty="0" smtClean="0"/>
              <a:t>UFC: Contaminación, Posible falta de tiempo de digestión. </a:t>
            </a:r>
          </a:p>
        </p:txBody>
      </p:sp>
      <p:sp>
        <p:nvSpPr>
          <p:cNvPr id="27" name="26 Rectángulo"/>
          <p:cNvSpPr/>
          <p:nvPr/>
        </p:nvSpPr>
        <p:spPr>
          <a:xfrm>
            <a:off x="4247964" y="4136276"/>
            <a:ext cx="4860540" cy="588868"/>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6351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21" grpId="0" animBg="1"/>
      <p:bldP spid="21" grpId="1" animBg="1"/>
      <p:bldP spid="22" grpId="0"/>
      <p:bldP spid="23" grpId="0"/>
      <p:bldP spid="24" grpId="0" animBg="1"/>
      <p:bldP spid="24" grpId="1" animBg="1"/>
      <p:bldP spid="25" grpId="0"/>
      <p:bldP spid="26" grpId="0"/>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41344" y="764704"/>
            <a:ext cx="1958448" cy="923330"/>
          </a:xfrm>
          <a:prstGeom prst="rect">
            <a:avLst/>
          </a:prstGeom>
          <a:solidFill>
            <a:srgbClr val="FFC000">
              <a:alpha val="56000"/>
            </a:srgbClr>
          </a:solidFill>
        </p:spPr>
        <p:txBody>
          <a:bodyPr wrap="square">
            <a:spAutoFit/>
          </a:bodyPr>
          <a:lstStyle/>
          <a:p>
            <a:pPr algn="ctr"/>
            <a:r>
              <a:rPr lang="es-ES" dirty="0" smtClean="0"/>
              <a:t>Análisis Comparativo Estiércol Vs. Biol </a:t>
            </a:r>
            <a:endParaRPr lang="es-ES" dirty="0"/>
          </a:p>
        </p:txBody>
      </p:sp>
      <p:sp>
        <p:nvSpPr>
          <p:cNvPr id="5"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6" name="2 Marcador de texto"/>
          <p:cNvSpPr txBox="1">
            <a:spLocks/>
          </p:cNvSpPr>
          <p:nvPr/>
        </p:nvSpPr>
        <p:spPr bwMode="auto">
          <a:xfrm>
            <a:off x="6228184" y="64046"/>
            <a:ext cx="4176464" cy="628650"/>
          </a:xfrm>
          <a:prstGeom prst="rect">
            <a:avLst/>
          </a:prstGeom>
          <a:noFill/>
          <a:ln w="9525">
            <a:noFill/>
            <a:miter lim="800000"/>
            <a:headEnd/>
            <a:tailEnd/>
          </a:ln>
        </p:spPr>
        <p:txBody>
          <a:bodyPr/>
          <a:lstStyle/>
          <a:p>
            <a:pPr>
              <a:spcBef>
                <a:spcPct val="20000"/>
              </a:spcBef>
            </a:pPr>
            <a:r>
              <a:rPr lang="es-ES" sz="2400" b="1" dirty="0" smtClean="0"/>
              <a:t>Estiércol Vs. Biol </a:t>
            </a:r>
            <a:endParaRPr lang="es-ES" sz="2400" dirty="0">
              <a:solidFill>
                <a:schemeClr val="bg1"/>
              </a:solidFill>
            </a:endParaRPr>
          </a:p>
        </p:txBody>
      </p:sp>
      <p:pic>
        <p:nvPicPr>
          <p:cNvPr id="296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224" t="27280" r="31811" b="33333"/>
          <a:stretch/>
        </p:blipFill>
        <p:spPr bwMode="auto">
          <a:xfrm>
            <a:off x="4283968" y="1082353"/>
            <a:ext cx="4641478" cy="42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23528" y="1835532"/>
            <a:ext cx="2880320" cy="369332"/>
          </a:xfrm>
          <a:prstGeom prst="rect">
            <a:avLst/>
          </a:prstGeom>
          <a:noFill/>
        </p:spPr>
        <p:txBody>
          <a:bodyPr wrap="square" rtlCol="0">
            <a:spAutoFit/>
          </a:bodyPr>
          <a:lstStyle/>
          <a:p>
            <a:pPr marL="285750" indent="-285750">
              <a:buFont typeface="Arial" pitchFamily="34" charset="0"/>
              <a:buChar char="•"/>
            </a:pPr>
            <a:r>
              <a:rPr lang="es-ES" dirty="0" smtClean="0"/>
              <a:t>pH: dentro del rango</a:t>
            </a:r>
            <a:endParaRPr lang="es-ES" dirty="0"/>
          </a:p>
        </p:txBody>
      </p:sp>
      <p:sp>
        <p:nvSpPr>
          <p:cNvPr id="7" name="6 Rectángulo"/>
          <p:cNvSpPr/>
          <p:nvPr/>
        </p:nvSpPr>
        <p:spPr>
          <a:xfrm>
            <a:off x="4283968" y="1898682"/>
            <a:ext cx="4641478" cy="234174"/>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251520" y="2204864"/>
            <a:ext cx="3312368" cy="1200329"/>
          </a:xfrm>
          <a:prstGeom prst="rect">
            <a:avLst/>
          </a:prstGeom>
          <a:noFill/>
        </p:spPr>
        <p:txBody>
          <a:bodyPr wrap="square" rtlCol="0">
            <a:spAutoFit/>
          </a:bodyPr>
          <a:lstStyle/>
          <a:p>
            <a:r>
              <a:rPr lang="es-ES" dirty="0" smtClean="0"/>
              <a:t>	                Reducción</a:t>
            </a:r>
          </a:p>
          <a:p>
            <a:pPr marL="285750" indent="-285750">
              <a:buFont typeface="Arial" pitchFamily="34" charset="0"/>
              <a:buChar char="•"/>
            </a:pPr>
            <a:r>
              <a:rPr lang="es-ES" dirty="0" smtClean="0"/>
              <a:t>Sólidos Totales:    59,49%</a:t>
            </a:r>
          </a:p>
          <a:p>
            <a:pPr marL="285750" indent="-285750">
              <a:buFont typeface="Arial" pitchFamily="34" charset="0"/>
              <a:buChar char="•"/>
            </a:pPr>
            <a:r>
              <a:rPr lang="es-ES" dirty="0" smtClean="0"/>
              <a:t>Sólidos Volátiles:  65,70%</a:t>
            </a:r>
          </a:p>
          <a:p>
            <a:pPr marL="285750" indent="-285750">
              <a:buFont typeface="Arial" pitchFamily="34" charset="0"/>
              <a:buChar char="•"/>
            </a:pPr>
            <a:r>
              <a:rPr lang="es-ES" dirty="0" smtClean="0"/>
              <a:t>Sólidos Fijos:        32,31%</a:t>
            </a:r>
            <a:endParaRPr lang="es-ES" dirty="0"/>
          </a:p>
        </p:txBody>
      </p:sp>
      <p:sp>
        <p:nvSpPr>
          <p:cNvPr id="11" name="10 Rectángulo"/>
          <p:cNvSpPr/>
          <p:nvPr/>
        </p:nvSpPr>
        <p:spPr>
          <a:xfrm>
            <a:off x="4283968" y="2132856"/>
            <a:ext cx="4641478" cy="888196"/>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251520" y="3358733"/>
            <a:ext cx="3312368" cy="646331"/>
          </a:xfrm>
          <a:prstGeom prst="rect">
            <a:avLst/>
          </a:prstGeom>
          <a:noFill/>
        </p:spPr>
        <p:txBody>
          <a:bodyPr wrap="square" rtlCol="0">
            <a:spAutoFit/>
          </a:bodyPr>
          <a:lstStyle/>
          <a:p>
            <a:r>
              <a:rPr lang="es-ES" dirty="0" smtClean="0"/>
              <a:t>	           </a:t>
            </a:r>
          </a:p>
          <a:p>
            <a:pPr marL="285750" indent="-285750">
              <a:buFont typeface="Arial" pitchFamily="34" charset="0"/>
              <a:buChar char="•"/>
            </a:pPr>
            <a:r>
              <a:rPr lang="es-ES" dirty="0" smtClean="0"/>
              <a:t>Materia Orgánica:  99,95%</a:t>
            </a:r>
          </a:p>
        </p:txBody>
      </p:sp>
      <p:sp>
        <p:nvSpPr>
          <p:cNvPr id="14" name="13 Rectángulo"/>
          <p:cNvSpPr/>
          <p:nvPr/>
        </p:nvSpPr>
        <p:spPr>
          <a:xfrm>
            <a:off x="4283968" y="2978802"/>
            <a:ext cx="4641478" cy="378190"/>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251520" y="3862789"/>
            <a:ext cx="3312368" cy="646331"/>
          </a:xfrm>
          <a:prstGeom prst="rect">
            <a:avLst/>
          </a:prstGeom>
          <a:noFill/>
        </p:spPr>
        <p:txBody>
          <a:bodyPr wrap="square" rtlCol="0">
            <a:spAutoFit/>
          </a:bodyPr>
          <a:lstStyle/>
          <a:p>
            <a:r>
              <a:rPr lang="es-ES" dirty="0" smtClean="0"/>
              <a:t>	           </a:t>
            </a:r>
          </a:p>
          <a:p>
            <a:pPr marL="285750" indent="-285750">
              <a:buFont typeface="Arial" pitchFamily="34" charset="0"/>
              <a:buChar char="•"/>
            </a:pPr>
            <a:r>
              <a:rPr lang="es-ES" dirty="0" smtClean="0"/>
              <a:t>Nitrógeno:              91,11%</a:t>
            </a:r>
          </a:p>
        </p:txBody>
      </p:sp>
      <p:sp>
        <p:nvSpPr>
          <p:cNvPr id="16" name="15 Rectángulo"/>
          <p:cNvSpPr/>
          <p:nvPr/>
        </p:nvSpPr>
        <p:spPr>
          <a:xfrm>
            <a:off x="4355976" y="3266834"/>
            <a:ext cx="4641478" cy="378190"/>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251520" y="4438853"/>
            <a:ext cx="3312368" cy="646331"/>
          </a:xfrm>
          <a:prstGeom prst="rect">
            <a:avLst/>
          </a:prstGeom>
          <a:noFill/>
        </p:spPr>
        <p:txBody>
          <a:bodyPr wrap="square" rtlCol="0">
            <a:spAutoFit/>
          </a:bodyPr>
          <a:lstStyle/>
          <a:p>
            <a:r>
              <a:rPr lang="es-ES" dirty="0" smtClean="0"/>
              <a:t>	           </a:t>
            </a:r>
          </a:p>
          <a:p>
            <a:pPr marL="285750" indent="-285750">
              <a:buFont typeface="Arial" pitchFamily="34" charset="0"/>
              <a:buChar char="•"/>
            </a:pPr>
            <a:r>
              <a:rPr lang="es-ES" dirty="0" smtClean="0"/>
              <a:t>Fósforo:                  60,17%</a:t>
            </a:r>
          </a:p>
        </p:txBody>
      </p:sp>
      <p:sp>
        <p:nvSpPr>
          <p:cNvPr id="19" name="18 Rectángulo"/>
          <p:cNvSpPr/>
          <p:nvPr/>
        </p:nvSpPr>
        <p:spPr>
          <a:xfrm>
            <a:off x="4355976" y="3501008"/>
            <a:ext cx="4641478" cy="378190"/>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CuadroTexto"/>
          <p:cNvSpPr txBox="1"/>
          <p:nvPr/>
        </p:nvSpPr>
        <p:spPr>
          <a:xfrm>
            <a:off x="251520" y="4797152"/>
            <a:ext cx="3816424" cy="1477328"/>
          </a:xfrm>
          <a:prstGeom prst="rect">
            <a:avLst/>
          </a:prstGeom>
          <a:noFill/>
        </p:spPr>
        <p:txBody>
          <a:bodyPr wrap="square" rtlCol="0">
            <a:spAutoFit/>
          </a:bodyPr>
          <a:lstStyle/>
          <a:p>
            <a:pPr algn="just"/>
            <a:r>
              <a:rPr lang="es-ES" dirty="0" smtClean="0"/>
              <a:t>	           </a:t>
            </a:r>
          </a:p>
          <a:p>
            <a:pPr marL="285750" indent="-285750" algn="just">
              <a:buFont typeface="Arial" pitchFamily="34" charset="0"/>
              <a:buChar char="•"/>
            </a:pPr>
            <a:r>
              <a:rPr lang="es-ES" dirty="0" smtClean="0"/>
              <a:t>Coliformes totales y fecales tuvieron una importante reducción y no hubo presencia de malos olores. </a:t>
            </a:r>
          </a:p>
        </p:txBody>
      </p:sp>
      <p:sp>
        <p:nvSpPr>
          <p:cNvPr id="21" name="20 Rectángulo"/>
          <p:cNvSpPr/>
          <p:nvPr/>
        </p:nvSpPr>
        <p:spPr>
          <a:xfrm>
            <a:off x="4323010" y="4706994"/>
            <a:ext cx="4641478" cy="666222"/>
          </a:xfrm>
          <a:prstGeom prst="rect">
            <a:avLst/>
          </a:prstGeom>
          <a:noFill/>
          <a:ln w="31750">
            <a:solidFill>
              <a:srgbClr val="F980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140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7" grpId="1" animBg="1"/>
      <p:bldP spid="10" grpId="0"/>
      <p:bldP spid="11" grpId="0" animBg="1"/>
      <p:bldP spid="11" grpId="1" animBg="1"/>
      <p:bldP spid="13" grpId="0"/>
      <p:bldP spid="14" grpId="0" animBg="1"/>
      <p:bldP spid="14" grpId="1" animBg="1"/>
      <p:bldP spid="15" grpId="0"/>
      <p:bldP spid="16" grpId="0" animBg="1"/>
      <p:bldP spid="16" grpId="1" animBg="1"/>
      <p:bldP spid="17" grpId="0"/>
      <p:bldP spid="19" grpId="0" animBg="1"/>
      <p:bldP spid="19" grpId="1" animBg="1"/>
      <p:bldP spid="20" grpId="0"/>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5148064" y="64046"/>
            <a:ext cx="3960440" cy="628650"/>
          </a:xfrm>
          <a:prstGeom prst="rect">
            <a:avLst/>
          </a:prstGeom>
          <a:noFill/>
          <a:ln w="9525">
            <a:noFill/>
            <a:miter lim="800000"/>
            <a:headEnd/>
            <a:tailEnd/>
          </a:ln>
        </p:spPr>
        <p:txBody>
          <a:bodyPr/>
          <a:lstStyle/>
          <a:p>
            <a:pPr>
              <a:spcBef>
                <a:spcPct val="20000"/>
              </a:spcBef>
            </a:pPr>
            <a:r>
              <a:rPr lang="es-ES" sz="2400" b="1" dirty="0" smtClean="0"/>
              <a:t>Eficiencia de la digestión </a:t>
            </a:r>
            <a:endParaRPr lang="es-ES" sz="2400" dirty="0">
              <a:solidFill>
                <a:schemeClr val="bg1"/>
              </a:solidFill>
            </a:endParaRPr>
          </a:p>
        </p:txBody>
      </p:sp>
      <p:sp>
        <p:nvSpPr>
          <p:cNvPr id="7" name="6 Rectángulo"/>
          <p:cNvSpPr/>
          <p:nvPr/>
        </p:nvSpPr>
        <p:spPr>
          <a:xfrm>
            <a:off x="741344" y="764704"/>
            <a:ext cx="1526400" cy="369332"/>
          </a:xfrm>
          <a:prstGeom prst="rect">
            <a:avLst/>
          </a:prstGeom>
          <a:solidFill>
            <a:srgbClr val="FFC000">
              <a:alpha val="56000"/>
            </a:srgbClr>
          </a:solidFill>
        </p:spPr>
        <p:txBody>
          <a:bodyPr wrap="square">
            <a:spAutoFit/>
          </a:bodyPr>
          <a:lstStyle/>
          <a:p>
            <a:pPr algn="ctr"/>
            <a:r>
              <a:rPr lang="es-ES" dirty="0" smtClean="0"/>
              <a:t>DQO</a:t>
            </a:r>
            <a:endParaRPr lang="es-ES" dirty="0"/>
          </a:p>
        </p:txBody>
      </p:sp>
      <mc:AlternateContent xmlns:mc="http://schemas.openxmlformats.org/markup-compatibility/2006" xmlns:a14="http://schemas.microsoft.com/office/drawing/2010/main">
        <mc:Choice Requires="a14">
          <p:sp>
            <p:nvSpPr>
              <p:cNvPr id="8" name="7 Rectángulo"/>
              <p:cNvSpPr/>
              <p:nvPr/>
            </p:nvSpPr>
            <p:spPr>
              <a:xfrm>
                <a:off x="395536" y="1489585"/>
                <a:ext cx="2808312" cy="5549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m:t>
                      </m:r>
                      <m:f>
                        <m:fPr>
                          <m:ctrlPr>
                            <a:rPr lang="es-ES" sz="1600" i="1">
                              <a:latin typeface="Cambria Math"/>
                            </a:rPr>
                          </m:ctrlPr>
                        </m:fPr>
                        <m:num>
                          <m:r>
                            <a:rPr lang="es-EC" sz="1600" i="1">
                              <a:latin typeface="Cambria Math"/>
                            </a:rPr>
                            <m:t>9630−2773,44</m:t>
                          </m:r>
                        </m:num>
                        <m:den>
                          <m:r>
                            <a:rPr lang="es-EC" sz="1600" i="1">
                              <a:latin typeface="Cambria Math"/>
                            </a:rPr>
                            <m:t>9630</m:t>
                          </m:r>
                        </m:den>
                      </m:f>
                      <m:r>
                        <a:rPr lang="es-EC" sz="1600" i="1">
                          <a:latin typeface="Cambria Math"/>
                        </a:rPr>
                        <m:t>×100</m:t>
                      </m:r>
                    </m:oMath>
                  </m:oMathPara>
                </a14:m>
                <a:endParaRPr lang="es-ES" sz="1600" dirty="0"/>
              </a:p>
            </p:txBody>
          </p:sp>
        </mc:Choice>
        <mc:Fallback xmlns="">
          <p:sp>
            <p:nvSpPr>
              <p:cNvPr id="8" name="7 Rectángulo"/>
              <p:cNvSpPr>
                <a:spLocks noRot="1" noChangeAspect="1" noMove="1" noResize="1" noEditPoints="1" noAdjustHandles="1" noChangeArrowheads="1" noChangeShapeType="1" noTextEdit="1"/>
              </p:cNvSpPr>
              <p:nvPr/>
            </p:nvSpPr>
            <p:spPr>
              <a:xfrm>
                <a:off x="395536" y="1489585"/>
                <a:ext cx="2808312" cy="554960"/>
              </a:xfrm>
              <a:prstGeom prst="rect">
                <a:avLst/>
              </a:prstGeom>
              <a:blipFill rotWithShape="1">
                <a:blip r:embed="rId2"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395536" y="2276872"/>
                <a:ext cx="417832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𝑃𝑜𝑟𝑐𝑒𝑛𝑡𝑎𝑗𝑒</m:t>
                      </m:r>
                      <m:r>
                        <a:rPr lang="es-EC" sz="1600" i="1">
                          <a:latin typeface="Cambria Math"/>
                        </a:rPr>
                        <m:t> </m:t>
                      </m:r>
                      <m:r>
                        <a:rPr lang="es-EC" sz="1600" i="1">
                          <a:latin typeface="Cambria Math"/>
                        </a:rPr>
                        <m:t>𝑑𝑒</m:t>
                      </m:r>
                      <m:r>
                        <a:rPr lang="es-EC" sz="1600" i="1">
                          <a:latin typeface="Cambria Math"/>
                        </a:rPr>
                        <m:t> </m:t>
                      </m:r>
                      <m:r>
                        <a:rPr lang="es-EC" sz="1600" i="1">
                          <a:latin typeface="Cambria Math"/>
                        </a:rPr>
                        <m:t>𝑒𝑓𝑖𝑐𝑖𝑒𝑛𝑐𝑖𝑎</m:t>
                      </m:r>
                      <m:r>
                        <a:rPr lang="es-EC" sz="1600" i="1">
                          <a:latin typeface="Cambria Math"/>
                        </a:rPr>
                        <m:t> </m:t>
                      </m:r>
                      <m:d>
                        <m:dPr>
                          <m:ctrlPr>
                            <a:rPr lang="es-ES" sz="1600" i="1">
                              <a:latin typeface="Cambria Math"/>
                            </a:rPr>
                          </m:ctrlPr>
                        </m:dPr>
                        <m:e>
                          <m:r>
                            <a:rPr lang="es-EC" sz="1600" i="1">
                              <a:latin typeface="Cambria Math"/>
                            </a:rPr>
                            <m:t>𝐷𝑄𝑂</m:t>
                          </m:r>
                        </m:e>
                      </m:d>
                      <m:r>
                        <a:rPr lang="es-EC" sz="1600" i="1">
                          <a:latin typeface="Cambria Math"/>
                        </a:rPr>
                        <m:t>=71,20% .</m:t>
                      </m:r>
                    </m:oMath>
                  </m:oMathPara>
                </a14:m>
                <a:endParaRPr lang="es-ES" sz="1600" dirty="0"/>
              </a:p>
            </p:txBody>
          </p:sp>
        </mc:Choice>
        <mc:Fallback xmlns="">
          <p:sp>
            <p:nvSpPr>
              <p:cNvPr id="9" name="8 Rectángulo"/>
              <p:cNvSpPr>
                <a:spLocks noRot="1" noChangeAspect="1" noMove="1" noResize="1" noEditPoints="1" noAdjustHandles="1" noChangeArrowheads="1" noChangeShapeType="1" noTextEdit="1"/>
              </p:cNvSpPr>
              <p:nvPr/>
            </p:nvSpPr>
            <p:spPr>
              <a:xfrm>
                <a:off x="395536" y="2276872"/>
                <a:ext cx="4178323" cy="338554"/>
              </a:xfrm>
              <a:prstGeom prst="rect">
                <a:avLst/>
              </a:prstGeom>
              <a:blipFill rotWithShape="1">
                <a:blip r:embed="rId3" cstate="print"/>
                <a:stretch>
                  <a:fillRect b="-12727"/>
                </a:stretch>
              </a:blipFill>
            </p:spPr>
            <p:txBody>
              <a:bodyPr/>
              <a:lstStyle/>
              <a:p>
                <a:r>
                  <a:rPr lang="es-ES">
                    <a:noFill/>
                  </a:rPr>
                  <a:t> </a:t>
                </a:r>
              </a:p>
            </p:txBody>
          </p:sp>
        </mc:Fallback>
      </mc:AlternateContent>
      <p:pic>
        <p:nvPicPr>
          <p:cNvPr id="307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638" t="54061" r="31207" b="22969"/>
          <a:stretch/>
        </p:blipFill>
        <p:spPr bwMode="auto">
          <a:xfrm>
            <a:off x="4696725" y="836712"/>
            <a:ext cx="4051739" cy="236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755576" y="3284984"/>
            <a:ext cx="1526400" cy="369332"/>
          </a:xfrm>
          <a:prstGeom prst="rect">
            <a:avLst/>
          </a:prstGeom>
          <a:solidFill>
            <a:srgbClr val="FFC000">
              <a:alpha val="56000"/>
            </a:srgbClr>
          </a:solidFill>
        </p:spPr>
        <p:txBody>
          <a:bodyPr wrap="square">
            <a:spAutoFit/>
          </a:bodyPr>
          <a:lstStyle/>
          <a:p>
            <a:pPr algn="ctr"/>
            <a:r>
              <a:rPr lang="es-ES" dirty="0" smtClean="0"/>
              <a:t>DBO5</a:t>
            </a:r>
            <a:endParaRPr lang="es-ES" dirty="0"/>
          </a:p>
        </p:txBody>
      </p:sp>
      <mc:AlternateContent xmlns:mc="http://schemas.openxmlformats.org/markup-compatibility/2006" xmlns:a14="http://schemas.microsoft.com/office/drawing/2010/main">
        <mc:Choice Requires="a14">
          <p:sp>
            <p:nvSpPr>
              <p:cNvPr id="10" name="9 Rectángulo"/>
              <p:cNvSpPr/>
              <p:nvPr/>
            </p:nvSpPr>
            <p:spPr>
              <a:xfrm>
                <a:off x="395536" y="3954160"/>
                <a:ext cx="2736304" cy="5549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m:t>
                      </m:r>
                      <m:f>
                        <m:fPr>
                          <m:ctrlPr>
                            <a:rPr lang="es-ES" sz="1600" i="1">
                              <a:latin typeface="Cambria Math"/>
                            </a:rPr>
                          </m:ctrlPr>
                        </m:fPr>
                        <m:num>
                          <m:r>
                            <a:rPr lang="es-EC" sz="1600" i="1">
                              <a:latin typeface="Cambria Math"/>
                            </a:rPr>
                            <m:t>8100−1437,7</m:t>
                          </m:r>
                        </m:num>
                        <m:den>
                          <m:r>
                            <a:rPr lang="es-EC" sz="1600" i="1">
                              <a:latin typeface="Cambria Math"/>
                            </a:rPr>
                            <m:t>8100</m:t>
                          </m:r>
                        </m:den>
                      </m:f>
                      <m:r>
                        <a:rPr lang="es-EC" sz="1600" i="1">
                          <a:latin typeface="Cambria Math"/>
                        </a:rPr>
                        <m:t>×100</m:t>
                      </m:r>
                    </m:oMath>
                  </m:oMathPara>
                </a14:m>
                <a:endParaRPr lang="es-ES" sz="1600" dirty="0"/>
              </a:p>
            </p:txBody>
          </p:sp>
        </mc:Choice>
        <mc:Fallback xmlns="">
          <p:sp>
            <p:nvSpPr>
              <p:cNvPr id="10" name="9 Rectángulo"/>
              <p:cNvSpPr>
                <a:spLocks noRot="1" noChangeAspect="1" noMove="1" noResize="1" noEditPoints="1" noAdjustHandles="1" noChangeArrowheads="1" noChangeShapeType="1" noTextEdit="1"/>
              </p:cNvSpPr>
              <p:nvPr/>
            </p:nvSpPr>
            <p:spPr>
              <a:xfrm>
                <a:off x="395536" y="3954160"/>
                <a:ext cx="2736304" cy="554960"/>
              </a:xfrm>
              <a:prstGeom prst="rect">
                <a:avLst/>
              </a:prstGeom>
              <a:blipFill rotWithShape="1">
                <a:blip r:embed="rId5"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216024" y="4725144"/>
                <a:ext cx="4572000" cy="33855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𝑃𝑜𝑟𝑐𝑒𝑛𝑡𝑎𝑗𝑒</m:t>
                      </m:r>
                      <m:r>
                        <a:rPr lang="es-EC" sz="1600" i="1">
                          <a:latin typeface="Cambria Math"/>
                        </a:rPr>
                        <m:t> </m:t>
                      </m:r>
                      <m:r>
                        <a:rPr lang="es-EC" sz="1600" i="1">
                          <a:latin typeface="Cambria Math"/>
                        </a:rPr>
                        <m:t>𝑑𝑒</m:t>
                      </m:r>
                      <m:r>
                        <a:rPr lang="es-EC" sz="1600" i="1">
                          <a:latin typeface="Cambria Math"/>
                        </a:rPr>
                        <m:t> </m:t>
                      </m:r>
                      <m:r>
                        <a:rPr lang="es-EC" sz="1600" i="1">
                          <a:latin typeface="Cambria Math"/>
                        </a:rPr>
                        <m:t>𝑒𝑓𝑖𝑐𝑖𝑒𝑛𝑐𝑖𝑎</m:t>
                      </m:r>
                      <m:r>
                        <a:rPr lang="es-EC" sz="1600" i="1">
                          <a:latin typeface="Cambria Math"/>
                        </a:rPr>
                        <m:t> </m:t>
                      </m:r>
                      <m:d>
                        <m:dPr>
                          <m:ctrlPr>
                            <a:rPr lang="es-ES" sz="1600" i="1">
                              <a:latin typeface="Cambria Math"/>
                            </a:rPr>
                          </m:ctrlPr>
                        </m:dPr>
                        <m:e>
                          <m:sSub>
                            <m:sSubPr>
                              <m:ctrlPr>
                                <a:rPr lang="es-ES" sz="1600" i="1">
                                  <a:latin typeface="Cambria Math"/>
                                </a:rPr>
                              </m:ctrlPr>
                            </m:sSubPr>
                            <m:e>
                              <m:r>
                                <a:rPr lang="es-EC" sz="1600" i="1">
                                  <a:latin typeface="Cambria Math"/>
                                </a:rPr>
                                <m:t>𝐷𝐵𝑂</m:t>
                              </m:r>
                            </m:e>
                            <m:sub>
                              <m:r>
                                <a:rPr lang="es-EC" sz="1600" i="1">
                                  <a:latin typeface="Cambria Math"/>
                                </a:rPr>
                                <m:t>5</m:t>
                              </m:r>
                            </m:sub>
                          </m:sSub>
                        </m:e>
                      </m:d>
                      <m:r>
                        <a:rPr lang="es-EC" sz="1600" i="1">
                          <a:latin typeface="Cambria Math"/>
                        </a:rPr>
                        <m:t>=82,25% </m:t>
                      </m:r>
                    </m:oMath>
                  </m:oMathPara>
                </a14:m>
                <a:endParaRPr lang="es-ES" sz="1600" dirty="0"/>
              </a:p>
            </p:txBody>
          </p:sp>
        </mc:Choice>
        <mc:Fallback xmlns="">
          <p:sp>
            <p:nvSpPr>
              <p:cNvPr id="11" name="10 Rectángulo"/>
              <p:cNvSpPr>
                <a:spLocks noRot="1" noChangeAspect="1" noMove="1" noResize="1" noEditPoints="1" noAdjustHandles="1" noChangeArrowheads="1" noChangeShapeType="1" noTextEdit="1"/>
              </p:cNvSpPr>
              <p:nvPr/>
            </p:nvSpPr>
            <p:spPr>
              <a:xfrm>
                <a:off x="216024" y="4725144"/>
                <a:ext cx="4572000" cy="338554"/>
              </a:xfrm>
              <a:prstGeom prst="rect">
                <a:avLst/>
              </a:prstGeom>
              <a:blipFill rotWithShape="1">
                <a:blip r:embed="rId6" cstate="print"/>
                <a:stretch>
                  <a:fillRect b="-10714"/>
                </a:stretch>
              </a:blipFill>
            </p:spPr>
            <p:txBody>
              <a:bodyPr/>
              <a:lstStyle/>
              <a:p>
                <a:r>
                  <a:rPr lang="es-ES">
                    <a:noFill/>
                  </a:rPr>
                  <a:t> </a:t>
                </a:r>
              </a:p>
            </p:txBody>
          </p:sp>
        </mc:Fallback>
      </mc:AlternateContent>
      <p:pic>
        <p:nvPicPr>
          <p:cNvPr id="30726"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552" t="40446" r="30689" b="35755"/>
          <a:stretch/>
        </p:blipFill>
        <p:spPr bwMode="auto">
          <a:xfrm>
            <a:off x="4644008" y="3356991"/>
            <a:ext cx="4162097" cy="24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838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7689" y="78334"/>
            <a:ext cx="4688327"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5" name="2 Marcador de texto"/>
          <p:cNvSpPr txBox="1">
            <a:spLocks/>
          </p:cNvSpPr>
          <p:nvPr/>
        </p:nvSpPr>
        <p:spPr bwMode="auto">
          <a:xfrm>
            <a:off x="5148064" y="64046"/>
            <a:ext cx="3960440" cy="628650"/>
          </a:xfrm>
          <a:prstGeom prst="rect">
            <a:avLst/>
          </a:prstGeom>
          <a:noFill/>
          <a:ln w="9525">
            <a:noFill/>
            <a:miter lim="800000"/>
            <a:headEnd/>
            <a:tailEnd/>
          </a:ln>
        </p:spPr>
        <p:txBody>
          <a:bodyPr/>
          <a:lstStyle/>
          <a:p>
            <a:pPr>
              <a:spcBef>
                <a:spcPct val="20000"/>
              </a:spcBef>
            </a:pPr>
            <a:r>
              <a:rPr lang="es-ES" sz="2400" b="1" dirty="0" smtClean="0"/>
              <a:t>Análisis estadístico </a:t>
            </a:r>
            <a:endParaRPr lang="es-ES" sz="2400" dirty="0">
              <a:solidFill>
                <a:schemeClr val="bg1"/>
              </a:solidFill>
            </a:endParaRPr>
          </a:p>
        </p:txBody>
      </p:sp>
      <p:sp>
        <p:nvSpPr>
          <p:cNvPr id="8" name="7 CuadroTexto"/>
          <p:cNvSpPr txBox="1"/>
          <p:nvPr/>
        </p:nvSpPr>
        <p:spPr>
          <a:xfrm>
            <a:off x="5508104" y="908720"/>
            <a:ext cx="2664296" cy="369332"/>
          </a:xfrm>
          <a:prstGeom prst="rect">
            <a:avLst/>
          </a:prstGeom>
          <a:solidFill>
            <a:srgbClr val="336600">
              <a:alpha val="35000"/>
            </a:srgbClr>
          </a:solidFill>
        </p:spPr>
        <p:txBody>
          <a:bodyPr wrap="square" rtlCol="0">
            <a:spAutoFit/>
          </a:bodyPr>
          <a:lstStyle/>
          <a:p>
            <a:r>
              <a:rPr lang="es-ES" dirty="0" smtClean="0"/>
              <a:t>Intervalos de confianza</a:t>
            </a:r>
            <a:endParaRPr lang="es-ES" dirty="0"/>
          </a:p>
        </p:txBody>
      </p:sp>
      <p:sp>
        <p:nvSpPr>
          <p:cNvPr id="9" name="8 CuadroTexto"/>
          <p:cNvSpPr txBox="1"/>
          <p:nvPr/>
        </p:nvSpPr>
        <p:spPr>
          <a:xfrm>
            <a:off x="395536" y="908720"/>
            <a:ext cx="2664296" cy="369332"/>
          </a:xfrm>
          <a:prstGeom prst="rect">
            <a:avLst/>
          </a:prstGeom>
          <a:solidFill>
            <a:srgbClr val="336600">
              <a:alpha val="35000"/>
            </a:srgbClr>
          </a:solidFill>
        </p:spPr>
        <p:txBody>
          <a:bodyPr wrap="square" rtlCol="0">
            <a:spAutoFit/>
          </a:bodyPr>
          <a:lstStyle/>
          <a:p>
            <a:r>
              <a:rPr lang="es-ES" dirty="0" smtClean="0"/>
              <a:t>Estimadores puntuales</a:t>
            </a:r>
            <a:endParaRPr lang="es-ES" dirty="0"/>
          </a:p>
        </p:txBody>
      </p:sp>
      <mc:AlternateContent xmlns:mc="http://schemas.openxmlformats.org/markup-compatibility/2006" xmlns:a14="http://schemas.microsoft.com/office/drawing/2010/main">
        <mc:Choice Requires="a14">
          <p:sp>
            <p:nvSpPr>
              <p:cNvPr id="10" name="9 Rectángulo"/>
              <p:cNvSpPr/>
              <p:nvPr/>
            </p:nvSpPr>
            <p:spPr>
              <a:xfrm>
                <a:off x="680859" y="1556792"/>
                <a:ext cx="1848326" cy="5367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sz="1400" i="1">
                              <a:latin typeface="Cambria Math"/>
                            </a:rPr>
                          </m:ctrlPr>
                        </m:accPr>
                        <m:e>
                          <m:r>
                            <a:rPr lang="es-EC" sz="1400" i="1">
                              <a:latin typeface="Cambria Math"/>
                            </a:rPr>
                            <m:t>𝑋</m:t>
                          </m:r>
                        </m:e>
                      </m:acc>
                      <m:r>
                        <a:rPr lang="es-EC" sz="1400" i="1">
                          <a:latin typeface="Cambria Math"/>
                        </a:rPr>
                        <m:t>=</m:t>
                      </m:r>
                      <m:f>
                        <m:fPr>
                          <m:ctrlPr>
                            <a:rPr lang="es-ES" sz="1400" i="1">
                              <a:latin typeface="Cambria Math"/>
                            </a:rPr>
                          </m:ctrlPr>
                        </m:fPr>
                        <m:num>
                          <m:nary>
                            <m:naryPr>
                              <m:chr m:val="∑"/>
                              <m:limLoc m:val="subSup"/>
                              <m:ctrlPr>
                                <a:rPr lang="es-ES" sz="1400" i="1">
                                  <a:latin typeface="Cambria Math"/>
                                </a:rPr>
                              </m:ctrlPr>
                            </m:naryPr>
                            <m:sub>
                              <m:r>
                                <a:rPr lang="es-EC" sz="1400" i="1">
                                  <a:latin typeface="Cambria Math"/>
                                </a:rPr>
                                <m:t>𝑖</m:t>
                              </m:r>
                              <m:r>
                                <a:rPr lang="es-EC" sz="1400" i="1">
                                  <a:latin typeface="Cambria Math"/>
                                </a:rPr>
                                <m:t>=1</m:t>
                              </m:r>
                            </m:sub>
                            <m:sup>
                              <m:r>
                                <a:rPr lang="es-EC" sz="1400" i="1">
                                  <a:latin typeface="Cambria Math"/>
                                </a:rPr>
                                <m:t>63</m:t>
                              </m:r>
                            </m:sup>
                            <m:e>
                              <m:sSub>
                                <m:sSubPr>
                                  <m:ctrlPr>
                                    <a:rPr lang="es-ES" sz="1400" i="1">
                                      <a:latin typeface="Cambria Math"/>
                                    </a:rPr>
                                  </m:ctrlPr>
                                </m:sSubPr>
                                <m:e>
                                  <m:r>
                                    <a:rPr lang="es-EC" sz="1400" i="1">
                                      <a:latin typeface="Cambria Math"/>
                                    </a:rPr>
                                    <m:t>𝑋</m:t>
                                  </m:r>
                                </m:e>
                                <m:sub>
                                  <m:r>
                                    <a:rPr lang="es-EC" sz="1400" i="1">
                                      <a:latin typeface="Cambria Math"/>
                                    </a:rPr>
                                    <m:t>𝑖</m:t>
                                  </m:r>
                                </m:sub>
                              </m:sSub>
                            </m:e>
                          </m:nary>
                        </m:num>
                        <m:den>
                          <m:r>
                            <a:rPr lang="es-EC" sz="1400" i="1">
                              <a:latin typeface="Cambria Math"/>
                            </a:rPr>
                            <m:t>63</m:t>
                          </m:r>
                        </m:den>
                      </m:f>
                      <m:r>
                        <a:rPr lang="es-EC" sz="1400" i="1">
                          <a:latin typeface="Cambria Math"/>
                        </a:rPr>
                        <m:t>=</m:t>
                      </m:r>
                      <m:r>
                        <a:rPr lang="es-EC" sz="1400" b="1" i="1">
                          <a:latin typeface="Cambria Math"/>
                        </a:rPr>
                        <m:t>𝟓𝟒</m:t>
                      </m:r>
                      <m:r>
                        <a:rPr lang="es-EC" sz="1400" b="1" i="1">
                          <a:latin typeface="Cambria Math"/>
                        </a:rPr>
                        <m:t>,</m:t>
                      </m:r>
                      <m:r>
                        <a:rPr lang="es-EC" sz="1400" b="1" i="1">
                          <a:latin typeface="Cambria Math"/>
                        </a:rPr>
                        <m:t>𝟔𝟒</m:t>
                      </m:r>
                    </m:oMath>
                  </m:oMathPara>
                </a14:m>
                <a:endParaRPr lang="es-ES" sz="1400" dirty="0"/>
              </a:p>
            </p:txBody>
          </p:sp>
        </mc:Choice>
        <mc:Fallback xmlns="">
          <p:sp>
            <p:nvSpPr>
              <p:cNvPr id="10" name="9 Rectángulo"/>
              <p:cNvSpPr>
                <a:spLocks noRot="1" noChangeAspect="1" noMove="1" noResize="1" noEditPoints="1" noAdjustHandles="1" noChangeArrowheads="1" noChangeShapeType="1" noTextEdit="1"/>
              </p:cNvSpPr>
              <p:nvPr/>
            </p:nvSpPr>
            <p:spPr>
              <a:xfrm>
                <a:off x="680859" y="1556792"/>
                <a:ext cx="1848326" cy="536750"/>
              </a:xfrm>
              <a:prstGeom prst="rect">
                <a:avLst/>
              </a:prstGeom>
              <a:blipFill rotWithShape="1">
                <a:blip r:embed="rId2"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179512" y="2276872"/>
                <a:ext cx="3145028"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a:rPr>
                        <m:t>𝑆</m:t>
                      </m:r>
                      <m:r>
                        <a:rPr lang="es-EC" sz="1400" i="1">
                          <a:latin typeface="Cambria Math"/>
                        </a:rPr>
                        <m:t>=</m:t>
                      </m:r>
                      <m:rad>
                        <m:radPr>
                          <m:degHide m:val="on"/>
                          <m:ctrlPr>
                            <a:rPr lang="es-ES" sz="1400" i="1">
                              <a:latin typeface="Cambria Math"/>
                            </a:rPr>
                          </m:ctrlPr>
                        </m:radPr>
                        <m:deg/>
                        <m:e>
                          <m:f>
                            <m:fPr>
                              <m:ctrlPr>
                                <a:rPr lang="es-ES" sz="1400" i="1">
                                  <a:latin typeface="Cambria Math"/>
                                </a:rPr>
                              </m:ctrlPr>
                            </m:fPr>
                            <m:num>
                              <m:r>
                                <a:rPr lang="es-EC" sz="1400" i="1">
                                  <a:latin typeface="Cambria Math"/>
                                </a:rPr>
                                <m:t>1</m:t>
                              </m:r>
                            </m:num>
                            <m:den>
                              <m:r>
                                <a:rPr lang="es-EC" sz="1400" i="1">
                                  <a:latin typeface="Cambria Math"/>
                                </a:rPr>
                                <m:t>63−1</m:t>
                              </m:r>
                            </m:den>
                          </m:f>
                          <m:nary>
                            <m:naryPr>
                              <m:chr m:val="∑"/>
                              <m:limLoc m:val="subSup"/>
                              <m:ctrlPr>
                                <a:rPr lang="es-ES" sz="1400" i="1">
                                  <a:latin typeface="Cambria Math"/>
                                </a:rPr>
                              </m:ctrlPr>
                            </m:naryPr>
                            <m:sub>
                              <m:r>
                                <a:rPr lang="es-EC" sz="1400" i="1">
                                  <a:latin typeface="Cambria Math"/>
                                </a:rPr>
                                <m:t>𝑖</m:t>
                              </m:r>
                              <m:r>
                                <a:rPr lang="es-EC" sz="1400" i="1">
                                  <a:latin typeface="Cambria Math"/>
                                </a:rPr>
                                <m:t>=1</m:t>
                              </m:r>
                            </m:sub>
                            <m:sup>
                              <m:r>
                                <a:rPr lang="es-EC" sz="1400" i="1">
                                  <a:latin typeface="Cambria Math"/>
                                </a:rPr>
                                <m:t>63</m:t>
                              </m:r>
                            </m:sup>
                            <m:e>
                              <m:sSup>
                                <m:sSupPr>
                                  <m:ctrlPr>
                                    <a:rPr lang="es-ES" sz="1400" i="1">
                                      <a:latin typeface="Cambria Math"/>
                                    </a:rPr>
                                  </m:ctrlPr>
                                </m:sSupPr>
                                <m:e>
                                  <m:r>
                                    <a:rPr lang="es-EC" sz="1400" i="1">
                                      <a:latin typeface="Cambria Math"/>
                                    </a:rPr>
                                    <m:t>(</m:t>
                                  </m:r>
                                  <m:sSub>
                                    <m:sSubPr>
                                      <m:ctrlPr>
                                        <a:rPr lang="es-ES" sz="1400" i="1">
                                          <a:latin typeface="Cambria Math"/>
                                        </a:rPr>
                                      </m:ctrlPr>
                                    </m:sSubPr>
                                    <m:e>
                                      <m:r>
                                        <a:rPr lang="es-EC" sz="1400" i="1">
                                          <a:latin typeface="Cambria Math"/>
                                        </a:rPr>
                                        <m:t>𝑋</m:t>
                                      </m:r>
                                    </m:e>
                                    <m:sub>
                                      <m:r>
                                        <a:rPr lang="es-EC" sz="1400" i="1">
                                          <a:latin typeface="Cambria Math"/>
                                        </a:rPr>
                                        <m:t>𝑖</m:t>
                                      </m:r>
                                    </m:sub>
                                  </m:sSub>
                                  <m:r>
                                    <a:rPr lang="es-EC" sz="1400" i="1">
                                      <a:latin typeface="Cambria Math"/>
                                    </a:rPr>
                                    <m:t>−</m:t>
                                  </m:r>
                                  <m:acc>
                                    <m:accPr>
                                      <m:chr m:val="̅"/>
                                      <m:ctrlPr>
                                        <a:rPr lang="es-ES" sz="1400" i="1">
                                          <a:latin typeface="Cambria Math"/>
                                        </a:rPr>
                                      </m:ctrlPr>
                                    </m:accPr>
                                    <m:e>
                                      <m:r>
                                        <a:rPr lang="es-EC" sz="1400" i="1">
                                          <a:latin typeface="Cambria Math"/>
                                        </a:rPr>
                                        <m:t>𝑋</m:t>
                                      </m:r>
                                    </m:e>
                                  </m:acc>
                                  <m:r>
                                    <a:rPr lang="es-EC" sz="1400" i="1">
                                      <a:latin typeface="Cambria Math"/>
                                    </a:rPr>
                                    <m:t>)</m:t>
                                  </m:r>
                                </m:e>
                                <m:sup>
                                  <m:r>
                                    <a:rPr lang="es-EC" sz="1400" i="1">
                                      <a:latin typeface="Cambria Math"/>
                                    </a:rPr>
                                    <m:t>2</m:t>
                                  </m:r>
                                </m:sup>
                              </m:sSup>
                            </m:e>
                          </m:nary>
                        </m:e>
                      </m:rad>
                      <m:r>
                        <a:rPr lang="es-EC" sz="1400" i="1">
                          <a:latin typeface="Cambria Math"/>
                        </a:rPr>
                        <m:t>=</m:t>
                      </m:r>
                      <m:r>
                        <a:rPr lang="es-EC" sz="1400" b="1" i="1">
                          <a:latin typeface="Cambria Math"/>
                        </a:rPr>
                        <m:t>𝟐𝟐</m:t>
                      </m:r>
                      <m:r>
                        <a:rPr lang="es-EC" sz="1400" b="1" i="1">
                          <a:latin typeface="Cambria Math"/>
                        </a:rPr>
                        <m:t>,</m:t>
                      </m:r>
                      <m:r>
                        <a:rPr lang="es-EC" sz="1400" b="1" i="1">
                          <a:latin typeface="Cambria Math"/>
                        </a:rPr>
                        <m:t>𝟓𝟐</m:t>
                      </m:r>
                    </m:oMath>
                  </m:oMathPara>
                </a14:m>
                <a:endParaRPr lang="es-ES" sz="1400" dirty="0"/>
              </a:p>
            </p:txBody>
          </p:sp>
        </mc:Choice>
        <mc:Fallback xmlns="">
          <p:sp>
            <p:nvSpPr>
              <p:cNvPr id="11" name="10 Rectángulo"/>
              <p:cNvSpPr>
                <a:spLocks noRot="1" noChangeAspect="1" noMove="1" noResize="1" noEditPoints="1" noAdjustHandles="1" noChangeArrowheads="1" noChangeShapeType="1" noTextEdit="1"/>
              </p:cNvSpPr>
              <p:nvPr/>
            </p:nvSpPr>
            <p:spPr>
              <a:xfrm>
                <a:off x="179512" y="2276872"/>
                <a:ext cx="3145028" cy="728854"/>
              </a:xfrm>
              <a:prstGeom prst="rect">
                <a:avLst/>
              </a:prstGeom>
              <a:blipFill rotWithShape="1">
                <a:blip r:embed="rId3"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5292080" y="1484784"/>
                <a:ext cx="2952328" cy="3625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i="1">
                              <a:latin typeface="Cambria Math"/>
                            </a:rPr>
                          </m:ctrlPr>
                        </m:sSubPr>
                        <m:e>
                          <m:r>
                            <a:rPr lang="es-EC" sz="1400" i="1">
                              <a:latin typeface="Cambria Math"/>
                            </a:rPr>
                            <m:t>𝑍</m:t>
                          </m:r>
                        </m:e>
                        <m:sub>
                          <m:f>
                            <m:fPr>
                              <m:type m:val="skw"/>
                              <m:ctrlPr>
                                <a:rPr lang="es-ES" sz="1400" i="1">
                                  <a:latin typeface="Cambria Math"/>
                                </a:rPr>
                              </m:ctrlPr>
                            </m:fPr>
                            <m:num>
                              <m:r>
                                <a:rPr lang="es-EC" sz="1400" i="1">
                                  <a:latin typeface="Cambria Math"/>
                                </a:rPr>
                                <m:t>∝</m:t>
                              </m:r>
                            </m:num>
                            <m:den>
                              <m:r>
                                <a:rPr lang="es-EC" sz="1400" i="1">
                                  <a:latin typeface="Cambria Math"/>
                                </a:rPr>
                                <m:t>2</m:t>
                              </m:r>
                            </m:den>
                          </m:f>
                        </m:sub>
                      </m:sSub>
                      <m:r>
                        <a:rPr lang="es-EC" sz="1400" i="1">
                          <a:latin typeface="Cambria Math"/>
                        </a:rPr>
                        <m:t>=</m:t>
                      </m:r>
                      <m:sSub>
                        <m:sSubPr>
                          <m:ctrlPr>
                            <a:rPr lang="es-ES" sz="1400" i="1">
                              <a:latin typeface="Cambria Math"/>
                            </a:rPr>
                          </m:ctrlPr>
                        </m:sSubPr>
                        <m:e>
                          <m:r>
                            <a:rPr lang="es-EC" sz="1400" i="1">
                              <a:latin typeface="Cambria Math"/>
                            </a:rPr>
                            <m:t>𝑍</m:t>
                          </m:r>
                        </m:e>
                        <m:sub>
                          <m:r>
                            <a:rPr lang="es-EC" sz="1400" i="1">
                              <a:latin typeface="Cambria Math"/>
                            </a:rPr>
                            <m:t>0.025</m:t>
                          </m:r>
                        </m:sub>
                      </m:sSub>
                      <m:r>
                        <a:rPr lang="es-EC" sz="1400" i="1">
                          <a:latin typeface="Cambria Math"/>
                        </a:rPr>
                        <m:t>=</m:t>
                      </m:r>
                      <m:r>
                        <a:rPr lang="es-EC" sz="1400" b="1" i="1">
                          <a:latin typeface="Cambria Math"/>
                        </a:rPr>
                        <m:t>𝟏</m:t>
                      </m:r>
                      <m:r>
                        <a:rPr lang="es-EC" sz="1400" b="1" i="1">
                          <a:latin typeface="Cambria Math"/>
                        </a:rPr>
                        <m:t>,</m:t>
                      </m:r>
                      <m:r>
                        <a:rPr lang="es-EC" sz="1400" b="1" i="1">
                          <a:latin typeface="Cambria Math"/>
                        </a:rPr>
                        <m:t>𝟗𝟔</m:t>
                      </m:r>
                    </m:oMath>
                  </m:oMathPara>
                </a14:m>
                <a:endParaRPr lang="es-ES" sz="1400" dirty="0"/>
              </a:p>
            </p:txBody>
          </p:sp>
        </mc:Choice>
        <mc:Fallback xmlns="">
          <p:sp>
            <p:nvSpPr>
              <p:cNvPr id="12" name="11 Rectángulo"/>
              <p:cNvSpPr>
                <a:spLocks noRot="1" noChangeAspect="1" noMove="1" noResize="1" noEditPoints="1" noAdjustHandles="1" noChangeArrowheads="1" noChangeShapeType="1" noTextEdit="1"/>
              </p:cNvSpPr>
              <p:nvPr/>
            </p:nvSpPr>
            <p:spPr>
              <a:xfrm>
                <a:off x="5292080" y="1484784"/>
                <a:ext cx="2952328" cy="362535"/>
              </a:xfrm>
              <a:prstGeom prst="rect">
                <a:avLst/>
              </a:prstGeom>
              <a:blipFill rotWithShape="1">
                <a:blip r:embed="rId4" cstate="print"/>
                <a:stretch>
                  <a:fillRect t="-57627" b="-12881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144016" y="6381328"/>
                <a:ext cx="4572000" cy="246221"/>
              </a:xfrm>
              <a:prstGeom prst="rect">
                <a:avLst/>
              </a:prstGeom>
            </p:spPr>
            <p:txBody>
              <a:bodyPr>
                <a:spAutoFit/>
              </a:bodyPr>
              <a:lstStyle/>
              <a:p>
                <a:r>
                  <a:rPr lang="es-ES" sz="1000" dirty="0"/>
                  <a:t>Z: críticos de la distribución normal para </a:t>
                </a:r>
                <a14:m>
                  <m:oMath xmlns:m="http://schemas.openxmlformats.org/officeDocument/2006/math">
                    <m:r>
                      <a:rPr lang="es-ES" sz="1000" i="1">
                        <a:latin typeface="Cambria Math"/>
                      </a:rPr>
                      <m:t>𝛼</m:t>
                    </m:r>
                  </m:oMath>
                </a14:m>
                <a:r>
                  <a:rPr lang="es-ES" sz="1000" dirty="0"/>
                  <a:t> = 0,05 con dos colas 1,96.</a:t>
                </a:r>
              </a:p>
            </p:txBody>
          </p:sp>
        </mc:Choice>
        <mc:Fallback xmlns="">
          <p:sp>
            <p:nvSpPr>
              <p:cNvPr id="13" name="12 Rectángulo"/>
              <p:cNvSpPr>
                <a:spLocks noRot="1" noChangeAspect="1" noMove="1" noResize="1" noEditPoints="1" noAdjustHandles="1" noChangeArrowheads="1" noChangeShapeType="1" noTextEdit="1"/>
              </p:cNvSpPr>
              <p:nvPr/>
            </p:nvSpPr>
            <p:spPr>
              <a:xfrm>
                <a:off x="144016" y="6381328"/>
                <a:ext cx="4572000" cy="246221"/>
              </a:xfrm>
              <a:prstGeom prst="rect">
                <a:avLst/>
              </a:prstGeom>
              <a:blipFill rotWithShape="1">
                <a:blip r:embed="rId5" cstate="print"/>
                <a:stretch>
                  <a:fillRect b="-1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3203848" y="2137741"/>
                <a:ext cx="5760640" cy="7872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S" sz="1400" i="1">
                              <a:latin typeface="Cambria Math"/>
                            </a:rPr>
                          </m:ctrlPr>
                        </m:dPr>
                        <m:e>
                          <m:acc>
                            <m:accPr>
                              <m:chr m:val="̅"/>
                              <m:ctrlPr>
                                <a:rPr lang="es-ES" sz="1400" i="1">
                                  <a:latin typeface="Cambria Math"/>
                                </a:rPr>
                              </m:ctrlPr>
                            </m:accPr>
                            <m:e>
                              <m:r>
                                <a:rPr lang="es-EC" sz="1400" i="1">
                                  <a:latin typeface="Cambria Math"/>
                                </a:rPr>
                                <m:t>𝑋</m:t>
                              </m:r>
                            </m:e>
                          </m:acc>
                          <m:r>
                            <a:rPr lang="es-EC" sz="1400" i="1">
                              <a:latin typeface="Cambria Math"/>
                            </a:rPr>
                            <m:t>−</m:t>
                          </m:r>
                          <m:sSub>
                            <m:sSubPr>
                              <m:ctrlPr>
                                <a:rPr lang="es-ES" sz="1400" i="1">
                                  <a:latin typeface="Cambria Math"/>
                                </a:rPr>
                              </m:ctrlPr>
                            </m:sSubPr>
                            <m:e>
                              <m:r>
                                <a:rPr lang="es-EC" sz="1400" i="1">
                                  <a:latin typeface="Cambria Math"/>
                                </a:rPr>
                                <m:t>𝑍</m:t>
                              </m:r>
                            </m:e>
                            <m:sub>
                              <m:f>
                                <m:fPr>
                                  <m:type m:val="skw"/>
                                  <m:ctrlPr>
                                    <a:rPr lang="es-ES" sz="1400" i="1">
                                      <a:latin typeface="Cambria Math"/>
                                    </a:rPr>
                                  </m:ctrlPr>
                                </m:fPr>
                                <m:num>
                                  <m:r>
                                    <a:rPr lang="es-EC" sz="1400" i="1">
                                      <a:latin typeface="Cambria Math"/>
                                    </a:rPr>
                                    <m:t>∝</m:t>
                                  </m:r>
                                </m:num>
                                <m:den>
                                  <m:r>
                                    <a:rPr lang="es-EC" sz="1400" i="1">
                                      <a:latin typeface="Cambria Math"/>
                                    </a:rPr>
                                    <m:t>2</m:t>
                                  </m:r>
                                </m:den>
                              </m:f>
                            </m:sub>
                          </m:sSub>
                          <m:f>
                            <m:fPr>
                              <m:ctrlPr>
                                <a:rPr lang="es-ES" sz="1400" i="1">
                                  <a:latin typeface="Cambria Math"/>
                                </a:rPr>
                              </m:ctrlPr>
                            </m:fPr>
                            <m:num>
                              <m:r>
                                <a:rPr lang="es-EC" sz="1400" i="1">
                                  <a:latin typeface="Cambria Math"/>
                                </a:rPr>
                                <m:t>𝑠</m:t>
                              </m:r>
                            </m:num>
                            <m:den>
                              <m:rad>
                                <m:radPr>
                                  <m:degHide m:val="on"/>
                                  <m:ctrlPr>
                                    <a:rPr lang="es-ES" sz="1400" i="1">
                                      <a:latin typeface="Cambria Math"/>
                                    </a:rPr>
                                  </m:ctrlPr>
                                </m:radPr>
                                <m:deg/>
                                <m:e>
                                  <m:r>
                                    <a:rPr lang="es-EC" sz="1400" i="1">
                                      <a:latin typeface="Cambria Math"/>
                                    </a:rPr>
                                    <m:t>𝑛</m:t>
                                  </m:r>
                                </m:e>
                              </m:rad>
                            </m:den>
                          </m:f>
                          <m:r>
                            <a:rPr lang="es-EC" sz="1400" i="1">
                              <a:latin typeface="Cambria Math"/>
                            </a:rPr>
                            <m:t>,</m:t>
                          </m:r>
                          <m:acc>
                            <m:accPr>
                              <m:chr m:val="̅"/>
                              <m:ctrlPr>
                                <a:rPr lang="es-ES" sz="1400" i="1">
                                  <a:latin typeface="Cambria Math"/>
                                </a:rPr>
                              </m:ctrlPr>
                            </m:accPr>
                            <m:e>
                              <m:r>
                                <a:rPr lang="es-EC" sz="1400" i="1">
                                  <a:latin typeface="Cambria Math"/>
                                </a:rPr>
                                <m:t>𝑋</m:t>
                              </m:r>
                            </m:e>
                          </m:acc>
                          <m:r>
                            <a:rPr lang="es-EC" sz="1400" i="1">
                              <a:latin typeface="Cambria Math"/>
                            </a:rPr>
                            <m:t>+</m:t>
                          </m:r>
                          <m:sSub>
                            <m:sSubPr>
                              <m:ctrlPr>
                                <a:rPr lang="es-ES" sz="1400" i="1">
                                  <a:latin typeface="Cambria Math"/>
                                </a:rPr>
                              </m:ctrlPr>
                            </m:sSubPr>
                            <m:e>
                              <m:r>
                                <a:rPr lang="es-EC" sz="1400" i="1">
                                  <a:latin typeface="Cambria Math"/>
                                </a:rPr>
                                <m:t>𝑍</m:t>
                              </m:r>
                            </m:e>
                            <m:sub>
                              <m:f>
                                <m:fPr>
                                  <m:type m:val="skw"/>
                                  <m:ctrlPr>
                                    <a:rPr lang="es-ES" sz="1400" i="1">
                                      <a:latin typeface="Cambria Math"/>
                                    </a:rPr>
                                  </m:ctrlPr>
                                </m:fPr>
                                <m:num>
                                  <m:r>
                                    <a:rPr lang="es-EC" sz="1400" i="1">
                                      <a:latin typeface="Cambria Math"/>
                                    </a:rPr>
                                    <m:t>∝</m:t>
                                  </m:r>
                                </m:num>
                                <m:den>
                                  <m:r>
                                    <a:rPr lang="es-EC" sz="1400" i="1">
                                      <a:latin typeface="Cambria Math"/>
                                    </a:rPr>
                                    <m:t>2</m:t>
                                  </m:r>
                                </m:den>
                              </m:f>
                            </m:sub>
                          </m:sSub>
                          <m:f>
                            <m:fPr>
                              <m:ctrlPr>
                                <a:rPr lang="es-ES" sz="1400" i="1">
                                  <a:latin typeface="Cambria Math"/>
                                </a:rPr>
                              </m:ctrlPr>
                            </m:fPr>
                            <m:num>
                              <m:r>
                                <a:rPr lang="es-EC" sz="1400" i="1">
                                  <a:latin typeface="Cambria Math"/>
                                </a:rPr>
                                <m:t>𝑠</m:t>
                              </m:r>
                            </m:num>
                            <m:den>
                              <m:rad>
                                <m:radPr>
                                  <m:degHide m:val="on"/>
                                  <m:ctrlPr>
                                    <a:rPr lang="es-ES" sz="1400" i="1">
                                      <a:latin typeface="Cambria Math"/>
                                    </a:rPr>
                                  </m:ctrlPr>
                                </m:radPr>
                                <m:deg/>
                                <m:e>
                                  <m:r>
                                    <a:rPr lang="es-EC" sz="1400" i="1">
                                      <a:latin typeface="Cambria Math"/>
                                    </a:rPr>
                                    <m:t>𝑛</m:t>
                                  </m:r>
                                </m:e>
                              </m:rad>
                            </m:den>
                          </m:f>
                        </m:e>
                      </m:d>
                      <m:r>
                        <a:rPr lang="es-EC" sz="1400" i="1">
                          <a:latin typeface="Cambria Math"/>
                        </a:rPr>
                        <m:t>=</m:t>
                      </m:r>
                      <m:d>
                        <m:dPr>
                          <m:begChr m:val="["/>
                          <m:endChr m:val="]"/>
                          <m:ctrlPr>
                            <a:rPr lang="es-ES" sz="1400" i="1">
                              <a:latin typeface="Cambria Math"/>
                            </a:rPr>
                          </m:ctrlPr>
                        </m:dPr>
                        <m:e>
                          <m:r>
                            <a:rPr lang="es-EC" sz="1400" i="1">
                              <a:latin typeface="Cambria Math"/>
                            </a:rPr>
                            <m:t>54,64−1.96</m:t>
                          </m:r>
                          <m:f>
                            <m:fPr>
                              <m:ctrlPr>
                                <a:rPr lang="es-ES" sz="1400" i="1">
                                  <a:latin typeface="Cambria Math"/>
                                </a:rPr>
                              </m:ctrlPr>
                            </m:fPr>
                            <m:num>
                              <m:r>
                                <a:rPr lang="es-EC" sz="1400" i="1">
                                  <a:latin typeface="Cambria Math"/>
                                </a:rPr>
                                <m:t>22,52</m:t>
                              </m:r>
                            </m:num>
                            <m:den>
                              <m:rad>
                                <m:radPr>
                                  <m:degHide m:val="on"/>
                                  <m:ctrlPr>
                                    <a:rPr lang="es-ES" sz="1400" i="1">
                                      <a:latin typeface="Cambria Math"/>
                                    </a:rPr>
                                  </m:ctrlPr>
                                </m:radPr>
                                <m:deg/>
                                <m:e>
                                  <m:r>
                                    <a:rPr lang="es-EC" sz="1400" i="1">
                                      <a:latin typeface="Cambria Math"/>
                                    </a:rPr>
                                    <m:t>63</m:t>
                                  </m:r>
                                </m:e>
                              </m:rad>
                            </m:den>
                          </m:f>
                          <m:r>
                            <a:rPr lang="es-EC" sz="1400" i="1">
                              <a:latin typeface="Cambria Math"/>
                            </a:rPr>
                            <m:t>,54,64+1.96</m:t>
                          </m:r>
                          <m:f>
                            <m:fPr>
                              <m:ctrlPr>
                                <a:rPr lang="es-ES" sz="1400" i="1">
                                  <a:latin typeface="Cambria Math"/>
                                </a:rPr>
                              </m:ctrlPr>
                            </m:fPr>
                            <m:num>
                              <m:r>
                                <a:rPr lang="es-EC" sz="1400" i="1">
                                  <a:latin typeface="Cambria Math"/>
                                </a:rPr>
                                <m:t>22,52</m:t>
                              </m:r>
                            </m:num>
                            <m:den>
                              <m:rad>
                                <m:radPr>
                                  <m:degHide m:val="on"/>
                                  <m:ctrlPr>
                                    <a:rPr lang="es-ES" sz="1400" i="1">
                                      <a:latin typeface="Cambria Math"/>
                                    </a:rPr>
                                  </m:ctrlPr>
                                </m:radPr>
                                <m:deg/>
                                <m:e>
                                  <m:r>
                                    <a:rPr lang="es-EC" sz="1400" i="1">
                                      <a:latin typeface="Cambria Math"/>
                                    </a:rPr>
                                    <m:t>63</m:t>
                                  </m:r>
                                </m:e>
                              </m:rad>
                            </m:den>
                          </m:f>
                        </m:e>
                      </m:d>
                      <m:r>
                        <a:rPr lang="es-EC" sz="1400" i="1">
                          <a:latin typeface="Cambria Math"/>
                        </a:rPr>
                        <m:t>=</m:t>
                      </m:r>
                      <m:d>
                        <m:dPr>
                          <m:begChr m:val="["/>
                          <m:endChr m:val="]"/>
                          <m:ctrlPr>
                            <a:rPr lang="es-ES" sz="1400" i="1">
                              <a:latin typeface="Cambria Math"/>
                            </a:rPr>
                          </m:ctrlPr>
                        </m:dPr>
                        <m:e>
                          <m:r>
                            <a:rPr lang="es-EC" sz="1400" i="1">
                              <a:latin typeface="Cambria Math"/>
                            </a:rPr>
                            <m:t>49,08;60,20</m:t>
                          </m:r>
                        </m:e>
                      </m:d>
                    </m:oMath>
                  </m:oMathPara>
                </a14:m>
                <a:endParaRPr lang="es-ES" sz="1400" dirty="0"/>
              </a:p>
            </p:txBody>
          </p:sp>
        </mc:Choice>
        <mc:Fallback xmlns="">
          <p:sp>
            <p:nvSpPr>
              <p:cNvPr id="15" name="14 Rectángulo"/>
              <p:cNvSpPr>
                <a:spLocks noRot="1" noChangeAspect="1" noMove="1" noResize="1" noEditPoints="1" noAdjustHandles="1" noChangeArrowheads="1" noChangeShapeType="1" noTextEdit="1"/>
              </p:cNvSpPr>
              <p:nvPr/>
            </p:nvSpPr>
            <p:spPr>
              <a:xfrm>
                <a:off x="3203848" y="2137741"/>
                <a:ext cx="5760640" cy="787203"/>
              </a:xfrm>
              <a:prstGeom prst="rect">
                <a:avLst/>
              </a:prstGeom>
              <a:blipFill rotWithShape="1">
                <a:blip r:embed="rId6" cstate="print"/>
                <a:stretch>
                  <a:fillRect t="-10078" b="-20930"/>
                </a:stretch>
              </a:blipFill>
            </p:spPr>
            <p:txBody>
              <a:bodyPr/>
              <a:lstStyle/>
              <a:p>
                <a:r>
                  <a:rPr lang="es-ES">
                    <a:noFill/>
                  </a:rPr>
                  <a:t> </a:t>
                </a:r>
              </a:p>
            </p:txBody>
          </p:sp>
        </mc:Fallback>
      </mc:AlternateContent>
      <p:sp>
        <p:nvSpPr>
          <p:cNvPr id="16" name="15 Rectángulo"/>
          <p:cNvSpPr/>
          <p:nvPr/>
        </p:nvSpPr>
        <p:spPr>
          <a:xfrm>
            <a:off x="3347865" y="2996952"/>
            <a:ext cx="5472608" cy="523220"/>
          </a:xfrm>
          <a:prstGeom prst="rect">
            <a:avLst/>
          </a:prstGeom>
          <a:ln>
            <a:solidFill>
              <a:srgbClr val="468660"/>
            </a:solidFill>
          </a:ln>
        </p:spPr>
        <p:txBody>
          <a:bodyPr wrap="square">
            <a:spAutoFit/>
          </a:bodyPr>
          <a:lstStyle/>
          <a:p>
            <a:pPr algn="just"/>
            <a:r>
              <a:rPr lang="es-EC" sz="1400" dirty="0"/>
              <a:t>Con una confianza del 95% se espera que la producción promedio de gas metano este entre 49,08 y 60,20 Litros.</a:t>
            </a:r>
            <a:endParaRPr lang="es-ES" sz="1400" dirty="0"/>
          </a:p>
        </p:txBody>
      </p:sp>
      <p:sp>
        <p:nvSpPr>
          <p:cNvPr id="17" name="16 CuadroTexto"/>
          <p:cNvSpPr txBox="1"/>
          <p:nvPr/>
        </p:nvSpPr>
        <p:spPr>
          <a:xfrm>
            <a:off x="395536" y="3573016"/>
            <a:ext cx="2664296" cy="338554"/>
          </a:xfrm>
          <a:prstGeom prst="rect">
            <a:avLst/>
          </a:prstGeom>
          <a:solidFill>
            <a:srgbClr val="336600">
              <a:alpha val="35000"/>
            </a:srgbClr>
          </a:solidFill>
        </p:spPr>
        <p:txBody>
          <a:bodyPr wrap="square" rtlCol="0">
            <a:spAutoFit/>
          </a:bodyPr>
          <a:lstStyle/>
          <a:p>
            <a:pPr algn="ctr"/>
            <a:r>
              <a:rPr lang="es-ES" sz="1600" dirty="0" smtClean="0"/>
              <a:t>Estadístico de prueba</a:t>
            </a:r>
            <a:endParaRPr lang="es-ES" sz="1600" dirty="0"/>
          </a:p>
        </p:txBody>
      </p:sp>
      <mc:AlternateContent xmlns:mc="http://schemas.openxmlformats.org/markup-compatibility/2006" xmlns:a14="http://schemas.microsoft.com/office/drawing/2010/main">
        <mc:Choice Requires="a14">
          <p:sp>
            <p:nvSpPr>
              <p:cNvPr id="18" name="17 Rectángulo"/>
              <p:cNvSpPr/>
              <p:nvPr/>
            </p:nvSpPr>
            <p:spPr>
              <a:xfrm>
                <a:off x="400237" y="4158372"/>
                <a:ext cx="1913601" cy="6629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00" i="1">
                              <a:latin typeface="Cambria Math"/>
                            </a:rPr>
                          </m:ctrlPr>
                        </m:sSubPr>
                        <m:e>
                          <m:r>
                            <a:rPr lang="es-EC" sz="1400" i="1">
                              <a:latin typeface="Cambria Math"/>
                            </a:rPr>
                            <m:t>𝑍</m:t>
                          </m:r>
                        </m:e>
                        <m:sub>
                          <m:r>
                            <a:rPr lang="es-EC" sz="1400" i="1">
                              <a:latin typeface="Cambria Math"/>
                            </a:rPr>
                            <m:t>0</m:t>
                          </m:r>
                        </m:sub>
                      </m:sSub>
                      <m:r>
                        <a:rPr lang="es-EC" sz="1400" i="1">
                          <a:latin typeface="Cambria Math"/>
                        </a:rPr>
                        <m:t>=</m:t>
                      </m:r>
                      <m:f>
                        <m:fPr>
                          <m:ctrlPr>
                            <a:rPr lang="es-ES" sz="1400" i="1">
                              <a:latin typeface="Cambria Math"/>
                            </a:rPr>
                          </m:ctrlPr>
                        </m:fPr>
                        <m:num>
                          <m:acc>
                            <m:accPr>
                              <m:chr m:val="̅"/>
                              <m:ctrlPr>
                                <a:rPr lang="es-ES" sz="1400" i="1">
                                  <a:latin typeface="Cambria Math"/>
                                </a:rPr>
                              </m:ctrlPr>
                            </m:accPr>
                            <m:e>
                              <m:r>
                                <a:rPr lang="es-EC" sz="1400" i="1">
                                  <a:latin typeface="Cambria Math"/>
                                </a:rPr>
                                <m:t>𝑋</m:t>
                              </m:r>
                            </m:e>
                          </m:acc>
                          <m:r>
                            <a:rPr lang="es-EC" sz="1400" i="1">
                              <a:latin typeface="Cambria Math"/>
                            </a:rPr>
                            <m:t>−50</m:t>
                          </m:r>
                        </m:num>
                        <m:den>
                          <m:f>
                            <m:fPr>
                              <m:type m:val="skw"/>
                              <m:ctrlPr>
                                <a:rPr lang="es-ES" sz="1400" i="1">
                                  <a:latin typeface="Cambria Math"/>
                                </a:rPr>
                              </m:ctrlPr>
                            </m:fPr>
                            <m:num>
                              <m:r>
                                <a:rPr lang="es-EC" sz="1400" i="1">
                                  <a:latin typeface="Cambria Math"/>
                                </a:rPr>
                                <m:t>𝑠</m:t>
                              </m:r>
                            </m:num>
                            <m:den>
                              <m:rad>
                                <m:radPr>
                                  <m:degHide m:val="on"/>
                                  <m:ctrlPr>
                                    <a:rPr lang="es-ES" sz="1400" i="1">
                                      <a:latin typeface="Cambria Math"/>
                                    </a:rPr>
                                  </m:ctrlPr>
                                </m:radPr>
                                <m:deg/>
                                <m:e>
                                  <m:r>
                                    <a:rPr lang="es-EC" sz="1400" i="1">
                                      <a:latin typeface="Cambria Math"/>
                                    </a:rPr>
                                    <m:t>𝑛</m:t>
                                  </m:r>
                                </m:e>
                              </m:rad>
                            </m:den>
                          </m:f>
                        </m:den>
                      </m:f>
                      <m:r>
                        <a:rPr lang="es-EC" sz="1400" i="1">
                          <a:latin typeface="Cambria Math"/>
                        </a:rPr>
                        <m:t>=</m:t>
                      </m:r>
                      <m:r>
                        <a:rPr lang="es-EC" sz="1400" b="1" i="1">
                          <a:latin typeface="Cambria Math"/>
                        </a:rPr>
                        <m:t>𝟏</m:t>
                      </m:r>
                      <m:r>
                        <a:rPr lang="es-EC" sz="1400" b="1" i="1">
                          <a:latin typeface="Cambria Math"/>
                        </a:rPr>
                        <m:t>,</m:t>
                      </m:r>
                      <m:r>
                        <a:rPr lang="es-EC" sz="1400" b="1" i="1">
                          <a:latin typeface="Cambria Math"/>
                        </a:rPr>
                        <m:t>𝟔𝟑𝟓</m:t>
                      </m:r>
                    </m:oMath>
                  </m:oMathPara>
                </a14:m>
                <a:endParaRPr lang="es-ES" sz="1400" dirty="0"/>
              </a:p>
            </p:txBody>
          </p:sp>
        </mc:Choice>
        <mc:Fallback xmlns="">
          <p:sp>
            <p:nvSpPr>
              <p:cNvPr id="18" name="17 Rectángulo"/>
              <p:cNvSpPr>
                <a:spLocks noRot="1" noChangeAspect="1" noMove="1" noResize="1" noEditPoints="1" noAdjustHandles="1" noChangeArrowheads="1" noChangeShapeType="1" noTextEdit="1"/>
              </p:cNvSpPr>
              <p:nvPr/>
            </p:nvSpPr>
            <p:spPr>
              <a:xfrm>
                <a:off x="400237" y="4158372"/>
                <a:ext cx="1913601" cy="662938"/>
              </a:xfrm>
              <a:prstGeom prst="rect">
                <a:avLst/>
              </a:prstGeom>
              <a:blipFill rotWithShape="1">
                <a:blip r:embed="rId7" cstate="print"/>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18 Rectángulo"/>
              <p:cNvSpPr/>
              <p:nvPr/>
            </p:nvSpPr>
            <p:spPr>
              <a:xfrm>
                <a:off x="395536" y="4830042"/>
                <a:ext cx="1849096" cy="362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00" i="1">
                              <a:latin typeface="Cambria Math"/>
                            </a:rPr>
                          </m:ctrlPr>
                        </m:sSubPr>
                        <m:e>
                          <m:r>
                            <a:rPr lang="es-EC" sz="1400" i="1">
                              <a:latin typeface="Cambria Math"/>
                            </a:rPr>
                            <m:t>𝑍</m:t>
                          </m:r>
                        </m:e>
                        <m:sub>
                          <m:f>
                            <m:fPr>
                              <m:type m:val="skw"/>
                              <m:ctrlPr>
                                <a:rPr lang="es-ES" sz="1400" i="1">
                                  <a:latin typeface="Cambria Math"/>
                                </a:rPr>
                              </m:ctrlPr>
                            </m:fPr>
                            <m:num>
                              <m:r>
                                <a:rPr lang="es-EC" sz="1400" i="1">
                                  <a:latin typeface="Cambria Math"/>
                                </a:rPr>
                                <m:t>∝</m:t>
                              </m:r>
                            </m:num>
                            <m:den>
                              <m:r>
                                <a:rPr lang="es-EC" sz="1400" i="1">
                                  <a:latin typeface="Cambria Math"/>
                                </a:rPr>
                                <m:t>2</m:t>
                              </m:r>
                            </m:den>
                          </m:f>
                        </m:sub>
                      </m:sSub>
                      <m:r>
                        <a:rPr lang="es-EC" sz="1400" i="1">
                          <a:latin typeface="Cambria Math"/>
                        </a:rPr>
                        <m:t>=</m:t>
                      </m:r>
                      <m:sSub>
                        <m:sSubPr>
                          <m:ctrlPr>
                            <a:rPr lang="es-ES" sz="1400" i="1">
                              <a:latin typeface="Cambria Math"/>
                            </a:rPr>
                          </m:ctrlPr>
                        </m:sSubPr>
                        <m:e>
                          <m:r>
                            <a:rPr lang="es-EC" sz="1400" i="1">
                              <a:latin typeface="Cambria Math"/>
                            </a:rPr>
                            <m:t>𝑍</m:t>
                          </m:r>
                        </m:e>
                        <m:sub>
                          <m:r>
                            <a:rPr lang="es-EC" sz="1400" i="1">
                              <a:latin typeface="Cambria Math"/>
                            </a:rPr>
                            <m:t>0.025</m:t>
                          </m:r>
                        </m:sub>
                      </m:sSub>
                      <m:r>
                        <a:rPr lang="es-EC" sz="1400" i="1">
                          <a:latin typeface="Cambria Math"/>
                        </a:rPr>
                        <m:t>=</m:t>
                      </m:r>
                      <m:r>
                        <a:rPr lang="es-EC" sz="1400" b="1" i="1">
                          <a:latin typeface="Cambria Math"/>
                        </a:rPr>
                        <m:t>𝟏</m:t>
                      </m:r>
                      <m:r>
                        <a:rPr lang="es-EC" sz="1400" b="1" i="1">
                          <a:latin typeface="Cambria Math"/>
                        </a:rPr>
                        <m:t>,</m:t>
                      </m:r>
                      <m:r>
                        <a:rPr lang="es-EC" sz="1400" b="1" i="1">
                          <a:latin typeface="Cambria Math"/>
                        </a:rPr>
                        <m:t>𝟗𝟔</m:t>
                      </m:r>
                    </m:oMath>
                  </m:oMathPara>
                </a14:m>
                <a:endParaRPr lang="es-ES" sz="1400" dirty="0"/>
              </a:p>
            </p:txBody>
          </p:sp>
        </mc:Choice>
        <mc:Fallback xmlns="">
          <p:sp>
            <p:nvSpPr>
              <p:cNvPr id="19" name="18 Rectángulo"/>
              <p:cNvSpPr>
                <a:spLocks noRot="1" noChangeAspect="1" noMove="1" noResize="1" noEditPoints="1" noAdjustHandles="1" noChangeArrowheads="1" noChangeShapeType="1" noTextEdit="1"/>
              </p:cNvSpPr>
              <p:nvPr/>
            </p:nvSpPr>
            <p:spPr>
              <a:xfrm>
                <a:off x="395536" y="4830042"/>
                <a:ext cx="1849096" cy="362535"/>
              </a:xfrm>
              <a:prstGeom prst="rect">
                <a:avLst/>
              </a:prstGeom>
              <a:blipFill rotWithShape="1">
                <a:blip r:embed="rId8" cstate="print"/>
                <a:stretch>
                  <a:fillRect t="-56667" b="-125000"/>
                </a:stretch>
              </a:blipFill>
            </p:spPr>
            <p:txBody>
              <a:bodyPr/>
              <a:lstStyle/>
              <a:p>
                <a:r>
                  <a:rPr lang="es-ES">
                    <a:noFill/>
                  </a:rPr>
                  <a:t> </a:t>
                </a:r>
              </a:p>
            </p:txBody>
          </p:sp>
        </mc:Fallback>
      </mc:AlternateContent>
      <p:sp>
        <p:nvSpPr>
          <p:cNvPr id="20" name="19 Rectángulo"/>
          <p:cNvSpPr/>
          <p:nvPr/>
        </p:nvSpPr>
        <p:spPr>
          <a:xfrm>
            <a:off x="273705" y="5229200"/>
            <a:ext cx="2403222" cy="307777"/>
          </a:xfrm>
          <a:prstGeom prst="rect">
            <a:avLst/>
          </a:prstGeom>
        </p:spPr>
        <p:txBody>
          <a:bodyPr wrap="none">
            <a:spAutoFit/>
          </a:bodyPr>
          <a:lstStyle/>
          <a:p>
            <a:r>
              <a:rPr lang="es-EC" sz="1400" b="1" dirty="0"/>
              <a:t>Z calculado &lt; Z de la tabla</a:t>
            </a:r>
            <a:endParaRPr lang="es-ES" sz="1400" dirty="0"/>
          </a:p>
        </p:txBody>
      </p:sp>
      <p:sp>
        <p:nvSpPr>
          <p:cNvPr id="21" name="20 Rectángulo"/>
          <p:cNvSpPr/>
          <p:nvPr/>
        </p:nvSpPr>
        <p:spPr>
          <a:xfrm>
            <a:off x="899592" y="5641503"/>
            <a:ext cx="1083951" cy="307777"/>
          </a:xfrm>
          <a:prstGeom prst="rect">
            <a:avLst/>
          </a:prstGeom>
        </p:spPr>
        <p:txBody>
          <a:bodyPr wrap="none">
            <a:spAutoFit/>
          </a:bodyPr>
          <a:lstStyle/>
          <a:p>
            <a:r>
              <a:rPr lang="es-EC" sz="1400" b="1" dirty="0"/>
              <a:t>1,63 &lt; 1,96</a:t>
            </a:r>
            <a:endParaRPr lang="es-ES" sz="1400" dirty="0"/>
          </a:p>
        </p:txBody>
      </p:sp>
      <p:sp>
        <p:nvSpPr>
          <p:cNvPr id="22" name="21 Rectángulo"/>
          <p:cNvSpPr/>
          <p:nvPr/>
        </p:nvSpPr>
        <p:spPr>
          <a:xfrm>
            <a:off x="3275856" y="4149080"/>
            <a:ext cx="5544616" cy="1754326"/>
          </a:xfrm>
          <a:prstGeom prst="rect">
            <a:avLst/>
          </a:prstGeom>
          <a:ln>
            <a:solidFill>
              <a:srgbClr val="336600"/>
            </a:solidFill>
          </a:ln>
        </p:spPr>
        <p:txBody>
          <a:bodyPr wrap="square">
            <a:spAutoFit/>
          </a:bodyPr>
          <a:lstStyle/>
          <a:p>
            <a:pPr algn="just"/>
            <a:r>
              <a:rPr lang="es-EC" dirty="0" smtClean="0"/>
              <a:t>Se </a:t>
            </a:r>
            <a:r>
              <a:rPr lang="es-EC" dirty="0"/>
              <a:t>acepta la hipótesis nula y se rechaza la hipótesis alternativa</a:t>
            </a:r>
            <a:r>
              <a:rPr lang="es-EC" dirty="0" smtClean="0"/>
              <a:t>.</a:t>
            </a:r>
          </a:p>
          <a:p>
            <a:pPr algn="just"/>
            <a:endParaRPr lang="es-ES" dirty="0"/>
          </a:p>
          <a:p>
            <a:pPr algn="just"/>
            <a:r>
              <a:rPr lang="es-EC" i="1" dirty="0"/>
              <a:t>Ho: E =</a:t>
            </a:r>
            <a:r>
              <a:rPr lang="es-EC" dirty="0"/>
              <a:t> 50</a:t>
            </a:r>
            <a:r>
              <a:rPr lang="es-EC" i="1" dirty="0"/>
              <a:t> </a:t>
            </a:r>
            <a:r>
              <a:rPr lang="es-EC" dirty="0"/>
              <a:t>(Empleando estiércol bovino líquido como sustrato en un digestor anaerobio continuo, se produce 50 Litros de gas metano).</a:t>
            </a:r>
            <a:endParaRPr lang="es-ES" dirty="0"/>
          </a:p>
        </p:txBody>
      </p:sp>
    </p:spTree>
    <p:extLst>
      <p:ext uri="{BB962C8B-B14F-4D97-AF65-F5344CB8AC3E}">
        <p14:creationId xmlns:p14="http://schemas.microsoft.com/office/powerpoint/2010/main" val="3978344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232612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39552" y="782894"/>
            <a:ext cx="7992888" cy="523220"/>
          </a:xfrm>
          <a:prstGeom prst="rect">
            <a:avLst/>
          </a:prstGeom>
        </p:spPr>
        <p:txBody>
          <a:bodyPr wrap="square">
            <a:spAutoFit/>
          </a:bodyPr>
          <a:lstStyle/>
          <a:p>
            <a:pPr marL="285750" lvl="0" indent="-285750" algn="just">
              <a:buFont typeface="Arial" pitchFamily="34" charset="0"/>
              <a:buChar char="•"/>
            </a:pPr>
            <a:r>
              <a:rPr lang="es-EC" sz="1400" dirty="0" smtClean="0"/>
              <a:t>Los </a:t>
            </a:r>
            <a:r>
              <a:rPr lang="es-EC" sz="1400" dirty="0"/>
              <a:t>volúmenes de producción de materia fecal durante el proceso de ordeño en el establo que ocasiona grande problemas de contaminación ambiental.</a:t>
            </a:r>
            <a:endParaRPr lang="es-ES" sz="1400" b="1" dirty="0"/>
          </a:p>
        </p:txBody>
      </p:sp>
      <p:sp>
        <p:nvSpPr>
          <p:cNvPr id="5" name="1 Título"/>
          <p:cNvSpPr txBox="1">
            <a:spLocks/>
          </p:cNvSpPr>
          <p:nvPr/>
        </p:nvSpPr>
        <p:spPr>
          <a:xfrm>
            <a:off x="6156176" y="11663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CONCLUSIONES</a:t>
            </a:r>
          </a:p>
        </p:txBody>
      </p:sp>
      <p:sp>
        <p:nvSpPr>
          <p:cNvPr id="6" name="5 Rectángulo"/>
          <p:cNvSpPr/>
          <p:nvPr/>
        </p:nvSpPr>
        <p:spPr>
          <a:xfrm>
            <a:off x="539552" y="1700808"/>
            <a:ext cx="7992888" cy="1169551"/>
          </a:xfrm>
          <a:prstGeom prst="rect">
            <a:avLst/>
          </a:prstGeom>
        </p:spPr>
        <p:txBody>
          <a:bodyPr wrap="square">
            <a:spAutoFit/>
          </a:bodyPr>
          <a:lstStyle/>
          <a:p>
            <a:pPr marL="285750" indent="-285750" algn="just">
              <a:buFont typeface="Arial" pitchFamily="34" charset="0"/>
              <a:buChar char="•"/>
            </a:pPr>
            <a:r>
              <a:rPr lang="es-EC" sz="1400" dirty="0"/>
              <a:t>La Finca “Rancho Santa Esther” cuenta </a:t>
            </a:r>
            <a:r>
              <a:rPr lang="es-EC" sz="1400" dirty="0" smtClean="0"/>
              <a:t>con </a:t>
            </a:r>
            <a:r>
              <a:rPr lang="es-EC" sz="1400" dirty="0"/>
              <a:t>36 son vacas lecheras que ingresan al ordeño dos veces por día, generando en promedio 21,9 kg de excretas; debido a que el ordeño se realiza en un espacio relativamente reducido genera una considerable cantidad de residuos sólidos y líquidos de alto poder contaminante; en donde la construcción de un digestor anaerobio de flujo continuo, se presenta como una solución a esta problemática.</a:t>
            </a:r>
            <a:endParaRPr lang="es-ES" sz="1400" dirty="0"/>
          </a:p>
        </p:txBody>
      </p:sp>
      <p:sp>
        <p:nvSpPr>
          <p:cNvPr id="7" name="6 Rectángulo"/>
          <p:cNvSpPr/>
          <p:nvPr/>
        </p:nvSpPr>
        <p:spPr>
          <a:xfrm>
            <a:off x="539552" y="3266981"/>
            <a:ext cx="8208912" cy="954107"/>
          </a:xfrm>
          <a:prstGeom prst="rect">
            <a:avLst/>
          </a:prstGeom>
        </p:spPr>
        <p:txBody>
          <a:bodyPr wrap="square">
            <a:spAutoFit/>
          </a:bodyPr>
          <a:lstStyle/>
          <a:p>
            <a:pPr marL="285750" lvl="0" indent="-285750" algn="just">
              <a:buFont typeface="Arial" pitchFamily="34" charset="0"/>
              <a:buChar char="•"/>
            </a:pPr>
            <a:r>
              <a:rPr lang="es-EC" sz="1400" dirty="0"/>
              <a:t>El análisis de estiércol realizado al inicio mostró una alta humedad, un bajo contenido de sólidos, DBO, DQO, nitrógeno y fósforo dentro de los rangos establecidos por bibliografía, en el caso del carbono  estuvo fuera de rango, lo que obligo a realizar una dilución para mantener una C/N apropiada; las UFC’s de coliformes  totales y fecales se mostraron fuera de rango.</a:t>
            </a:r>
            <a:endParaRPr lang="es-ES" sz="1400" b="1" dirty="0"/>
          </a:p>
        </p:txBody>
      </p:sp>
      <p:sp>
        <p:nvSpPr>
          <p:cNvPr id="8" name="7 Rectángulo"/>
          <p:cNvSpPr/>
          <p:nvPr/>
        </p:nvSpPr>
        <p:spPr>
          <a:xfrm>
            <a:off x="539552" y="4418528"/>
            <a:ext cx="8208912" cy="738664"/>
          </a:xfrm>
          <a:prstGeom prst="rect">
            <a:avLst/>
          </a:prstGeom>
        </p:spPr>
        <p:txBody>
          <a:bodyPr wrap="square">
            <a:spAutoFit/>
          </a:bodyPr>
          <a:lstStyle/>
          <a:p>
            <a:pPr marL="285750" lvl="0" indent="-285750" algn="just">
              <a:buFont typeface="Arial" pitchFamily="34" charset="0"/>
              <a:buChar char="•"/>
            </a:pPr>
            <a:r>
              <a:rPr lang="es-EC" sz="1400" dirty="0"/>
              <a:t>El haber escogido un tanque digestor de 1000 Litros resultó conveniente para la cantidad de excretas recolectadas. Que el régimen haya sido continuo no fue lo más acertado ya que la gran cantidad de materia orgánica que ingresaba a diario conllevó a tener fermentación ácida.</a:t>
            </a:r>
            <a:endParaRPr lang="es-ES" sz="1400" b="1" dirty="0"/>
          </a:p>
        </p:txBody>
      </p:sp>
      <p:sp>
        <p:nvSpPr>
          <p:cNvPr id="9" name="8 Rectángulo"/>
          <p:cNvSpPr/>
          <p:nvPr/>
        </p:nvSpPr>
        <p:spPr>
          <a:xfrm>
            <a:off x="539552" y="5354052"/>
            <a:ext cx="8208912" cy="523220"/>
          </a:xfrm>
          <a:prstGeom prst="rect">
            <a:avLst/>
          </a:prstGeom>
        </p:spPr>
        <p:txBody>
          <a:bodyPr wrap="square">
            <a:spAutoFit/>
          </a:bodyPr>
          <a:lstStyle/>
          <a:p>
            <a:pPr marL="285750" lvl="0" indent="-285750" algn="just">
              <a:buFont typeface="Arial" pitchFamily="34" charset="0"/>
              <a:buChar char="•"/>
            </a:pPr>
            <a:r>
              <a:rPr lang="es-EC" sz="1400" dirty="0"/>
              <a:t>El haber utilizado aislante térmico e invernadero fue decisivo para una buena activación de las bacterias anaerobias.</a:t>
            </a:r>
            <a:endParaRPr lang="es-ES" sz="1400" b="1" dirty="0"/>
          </a:p>
        </p:txBody>
      </p:sp>
    </p:spTree>
    <p:extLst>
      <p:ext uri="{BB962C8B-B14F-4D97-AF65-F5344CB8AC3E}">
        <p14:creationId xmlns:p14="http://schemas.microsoft.com/office/powerpoint/2010/main" val="23364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156176" y="11663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CONCLUSIONES</a:t>
            </a:r>
          </a:p>
        </p:txBody>
      </p:sp>
      <p:sp>
        <p:nvSpPr>
          <p:cNvPr id="5" name="4 Rectángulo"/>
          <p:cNvSpPr/>
          <p:nvPr/>
        </p:nvSpPr>
        <p:spPr>
          <a:xfrm>
            <a:off x="539552" y="692696"/>
            <a:ext cx="7776864" cy="738664"/>
          </a:xfrm>
          <a:prstGeom prst="rect">
            <a:avLst/>
          </a:prstGeom>
        </p:spPr>
        <p:txBody>
          <a:bodyPr wrap="square">
            <a:spAutoFit/>
          </a:bodyPr>
          <a:lstStyle/>
          <a:p>
            <a:pPr marL="285750" lvl="0" indent="-285750" algn="just">
              <a:buFont typeface="Arial" pitchFamily="34" charset="0"/>
              <a:buChar char="•"/>
            </a:pPr>
            <a:r>
              <a:rPr lang="es-EC" sz="1400" dirty="0"/>
              <a:t>La excesiva carga orgánica hizo que los ácidos grasos volátiles y el CO</a:t>
            </a:r>
            <a:r>
              <a:rPr lang="es-EC" sz="1400" baseline="-25000" dirty="0"/>
              <a:t>2</a:t>
            </a:r>
            <a:r>
              <a:rPr lang="es-EC" sz="1400" dirty="0"/>
              <a:t> se acumularan, creando una fermentación acidogénica, lo que hizo que el pH se mantuviera en promedio 6,21.</a:t>
            </a:r>
            <a:endParaRPr lang="es-ES" sz="1400" b="1" dirty="0"/>
          </a:p>
        </p:txBody>
      </p:sp>
      <p:sp>
        <p:nvSpPr>
          <p:cNvPr id="6" name="5 Rectángulo"/>
          <p:cNvSpPr/>
          <p:nvPr/>
        </p:nvSpPr>
        <p:spPr>
          <a:xfrm>
            <a:off x="539552" y="1539369"/>
            <a:ext cx="7992888" cy="1169551"/>
          </a:xfrm>
          <a:prstGeom prst="rect">
            <a:avLst/>
          </a:prstGeom>
        </p:spPr>
        <p:txBody>
          <a:bodyPr wrap="square">
            <a:spAutoFit/>
          </a:bodyPr>
          <a:lstStyle/>
          <a:p>
            <a:pPr marL="285750" lvl="0" indent="-285750" algn="just">
              <a:buFont typeface="Arial" pitchFamily="34" charset="0"/>
              <a:buChar char="•"/>
            </a:pPr>
            <a:r>
              <a:rPr lang="es-EC" sz="1400" dirty="0"/>
              <a:t>El digestor trabajó la mayor parte del tiempo bajo condiciones </a:t>
            </a:r>
            <a:r>
              <a:rPr lang="es-EC" sz="1400" dirty="0" err="1"/>
              <a:t>psicrofílicas</a:t>
            </a:r>
            <a:r>
              <a:rPr lang="es-EC" sz="1400" dirty="0"/>
              <a:t>, es decir que las bajas temperaturas determinaron la operación del equipo, haciendo lento el proceso de estabilización (38 días) y afectando la generación de gas; el uso de invernadero apresuró el metabolismo bacteriano, sin embargo creó grandes choques térmicos día-noche, mitigados por el aislante térmico.</a:t>
            </a:r>
            <a:endParaRPr lang="es-ES" sz="1400" b="1" dirty="0"/>
          </a:p>
        </p:txBody>
      </p:sp>
      <p:sp>
        <p:nvSpPr>
          <p:cNvPr id="7" name="6 Rectángulo"/>
          <p:cNvSpPr/>
          <p:nvPr/>
        </p:nvSpPr>
        <p:spPr>
          <a:xfrm>
            <a:off x="539552" y="2905780"/>
            <a:ext cx="7992888" cy="523220"/>
          </a:xfrm>
          <a:prstGeom prst="rect">
            <a:avLst/>
          </a:prstGeom>
        </p:spPr>
        <p:txBody>
          <a:bodyPr wrap="square">
            <a:spAutoFit/>
          </a:bodyPr>
          <a:lstStyle/>
          <a:p>
            <a:pPr marL="285750" indent="-285750" algn="just">
              <a:buFont typeface="Arial" pitchFamily="34" charset="0"/>
              <a:buChar char="•"/>
            </a:pPr>
            <a:r>
              <a:rPr lang="es-EC" sz="1400" dirty="0"/>
              <a:t>Durante 107 días de monitoreo, se obtuvo un promedio de 54,64 L/día o </a:t>
            </a:r>
            <a:r>
              <a:rPr lang="es-EC" sz="1400" dirty="0" smtClean="0"/>
              <a:t>0,05 </a:t>
            </a:r>
            <a:r>
              <a:rPr lang="es-EC" sz="1400" dirty="0"/>
              <a:t>m</a:t>
            </a:r>
            <a:r>
              <a:rPr lang="es-EC" sz="1400" baseline="30000" dirty="0"/>
              <a:t>3</a:t>
            </a:r>
            <a:r>
              <a:rPr lang="es-EC" sz="1400" dirty="0"/>
              <a:t>/día de biogás; con un porcentaje mayor al 45% de metano y un promedio de 38,40% de dióxido de carbono.</a:t>
            </a:r>
            <a:endParaRPr lang="es-ES" sz="1400" dirty="0"/>
          </a:p>
        </p:txBody>
      </p:sp>
      <p:sp>
        <p:nvSpPr>
          <p:cNvPr id="8" name="7 Rectángulo"/>
          <p:cNvSpPr/>
          <p:nvPr/>
        </p:nvSpPr>
        <p:spPr>
          <a:xfrm>
            <a:off x="539552" y="3625860"/>
            <a:ext cx="8208912" cy="523220"/>
          </a:xfrm>
          <a:prstGeom prst="rect">
            <a:avLst/>
          </a:prstGeom>
        </p:spPr>
        <p:txBody>
          <a:bodyPr wrap="square">
            <a:spAutoFit/>
          </a:bodyPr>
          <a:lstStyle/>
          <a:p>
            <a:pPr marL="285750" lvl="0" indent="-285750" algn="just">
              <a:buFont typeface="Arial" pitchFamily="34" charset="0"/>
              <a:buChar char="•"/>
            </a:pPr>
            <a:r>
              <a:rPr lang="es-EC" sz="1400" dirty="0"/>
              <a:t>El análisis estadístico de datos, confirmó que la producción de gas metano se encontraba dentro de los rangos esperados, produciéndose en </a:t>
            </a:r>
            <a:r>
              <a:rPr lang="es-EC" sz="1400" dirty="0" smtClean="0"/>
              <a:t>promedio </a:t>
            </a:r>
            <a:r>
              <a:rPr lang="es-EC" sz="1400" dirty="0"/>
              <a:t>50 Litros/día.</a:t>
            </a:r>
            <a:endParaRPr lang="es-ES" sz="1400" b="1" dirty="0"/>
          </a:p>
        </p:txBody>
      </p:sp>
      <p:sp>
        <p:nvSpPr>
          <p:cNvPr id="9" name="8 Rectángulo"/>
          <p:cNvSpPr/>
          <p:nvPr/>
        </p:nvSpPr>
        <p:spPr>
          <a:xfrm>
            <a:off x="539552" y="4345940"/>
            <a:ext cx="8208912" cy="523220"/>
          </a:xfrm>
          <a:prstGeom prst="rect">
            <a:avLst/>
          </a:prstGeom>
        </p:spPr>
        <p:txBody>
          <a:bodyPr wrap="square">
            <a:spAutoFit/>
          </a:bodyPr>
          <a:lstStyle/>
          <a:p>
            <a:pPr marL="285750" lvl="0" indent="-285750" algn="just">
              <a:buFont typeface="Arial" pitchFamily="34" charset="0"/>
              <a:buChar char="•"/>
            </a:pPr>
            <a:r>
              <a:rPr lang="es-EC" sz="1400" dirty="0"/>
              <a:t>Diariamente se obtuvo 13 Litros de biol; que comparados con las excretas, presentó un pH que se mantuvo en el rango neutro; </a:t>
            </a:r>
            <a:r>
              <a:rPr lang="es-EC" sz="1400" dirty="0" smtClean="0"/>
              <a:t> </a:t>
            </a:r>
            <a:r>
              <a:rPr lang="es-EC" sz="1400" dirty="0"/>
              <a:t>una reducción del 71,20% de DQO y 82,25% de DBO</a:t>
            </a:r>
            <a:r>
              <a:rPr lang="es-EC" sz="1400" baseline="-25000" dirty="0"/>
              <a:t>5.</a:t>
            </a:r>
            <a:endParaRPr lang="es-ES" sz="1400" b="1" dirty="0"/>
          </a:p>
        </p:txBody>
      </p:sp>
      <p:sp>
        <p:nvSpPr>
          <p:cNvPr id="10" name="9 Rectángulo"/>
          <p:cNvSpPr/>
          <p:nvPr/>
        </p:nvSpPr>
        <p:spPr>
          <a:xfrm>
            <a:off x="539552" y="5229200"/>
            <a:ext cx="8208911" cy="523220"/>
          </a:xfrm>
          <a:prstGeom prst="rect">
            <a:avLst/>
          </a:prstGeom>
        </p:spPr>
        <p:txBody>
          <a:bodyPr wrap="square">
            <a:spAutoFit/>
          </a:bodyPr>
          <a:lstStyle/>
          <a:p>
            <a:pPr marL="285750" lvl="0" indent="-285750" algn="just">
              <a:buFont typeface="Arial" pitchFamily="34" charset="0"/>
              <a:buChar char="•"/>
            </a:pPr>
            <a:r>
              <a:rPr lang="es-EC" sz="1400" dirty="0"/>
              <a:t>En relación a los coliformes hubo una importante reducción de UFC´s, sin embargo no se llegó a cero, por lo que el olor fétido de las excretas también se redujo casi en su totalidad.</a:t>
            </a:r>
            <a:endParaRPr lang="es-ES" sz="1400" b="1" dirty="0"/>
          </a:p>
        </p:txBody>
      </p:sp>
    </p:spTree>
    <p:extLst>
      <p:ext uri="{BB962C8B-B14F-4D97-AF65-F5344CB8AC3E}">
        <p14:creationId xmlns:p14="http://schemas.microsoft.com/office/powerpoint/2010/main" val="1257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14" name="1 Título"/>
          <p:cNvSpPr txBox="1">
            <a:spLocks/>
          </p:cNvSpPr>
          <p:nvPr/>
        </p:nvSpPr>
        <p:spPr>
          <a:xfrm>
            <a:off x="527050" y="432680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15871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257800" y="78333"/>
            <a:ext cx="38862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RECOMENDACIONES</a:t>
            </a:r>
          </a:p>
        </p:txBody>
      </p:sp>
      <p:sp>
        <p:nvSpPr>
          <p:cNvPr id="5" name="4 Rectángulo"/>
          <p:cNvSpPr/>
          <p:nvPr/>
        </p:nvSpPr>
        <p:spPr>
          <a:xfrm>
            <a:off x="669230" y="1124744"/>
            <a:ext cx="7935218" cy="584775"/>
          </a:xfrm>
          <a:prstGeom prst="rect">
            <a:avLst/>
          </a:prstGeom>
        </p:spPr>
        <p:txBody>
          <a:bodyPr wrap="square">
            <a:spAutoFit/>
          </a:bodyPr>
          <a:lstStyle/>
          <a:p>
            <a:pPr marL="285750" lvl="0" indent="-285750" algn="just">
              <a:buFont typeface="Arial" pitchFamily="34" charset="0"/>
              <a:buChar char="•"/>
            </a:pPr>
            <a:r>
              <a:rPr lang="es-EC" sz="1600" dirty="0"/>
              <a:t>Implementar un sistema de calentamiento de excretas que no consuma gas, para disminuir tiempos de retención.</a:t>
            </a:r>
            <a:endParaRPr lang="es-ES" sz="1600" b="1" dirty="0"/>
          </a:p>
        </p:txBody>
      </p:sp>
      <p:sp>
        <p:nvSpPr>
          <p:cNvPr id="6" name="5 Rectángulo"/>
          <p:cNvSpPr/>
          <p:nvPr/>
        </p:nvSpPr>
        <p:spPr>
          <a:xfrm>
            <a:off x="755576" y="2124145"/>
            <a:ext cx="7992888" cy="584775"/>
          </a:xfrm>
          <a:prstGeom prst="rect">
            <a:avLst/>
          </a:prstGeom>
        </p:spPr>
        <p:txBody>
          <a:bodyPr wrap="square">
            <a:spAutoFit/>
          </a:bodyPr>
          <a:lstStyle/>
          <a:p>
            <a:pPr marL="285750" lvl="0" indent="-285750" algn="just">
              <a:buFont typeface="Arial" pitchFamily="34" charset="0"/>
              <a:buChar char="•"/>
            </a:pPr>
            <a:r>
              <a:rPr lang="es-EC" sz="1600" dirty="0" smtClean="0"/>
              <a:t>Planificar de una mejor manera la recolección de excretas, a fin de que no se desperdicie y con ello ser capaces de generar mayor cantidad de gas.</a:t>
            </a:r>
            <a:endParaRPr lang="es-ES" sz="1600" b="1" dirty="0"/>
          </a:p>
        </p:txBody>
      </p:sp>
      <p:sp>
        <p:nvSpPr>
          <p:cNvPr id="7" name="6 Rectángulo"/>
          <p:cNvSpPr/>
          <p:nvPr/>
        </p:nvSpPr>
        <p:spPr>
          <a:xfrm>
            <a:off x="755576" y="3068960"/>
            <a:ext cx="7992888" cy="584775"/>
          </a:xfrm>
          <a:prstGeom prst="rect">
            <a:avLst/>
          </a:prstGeom>
        </p:spPr>
        <p:txBody>
          <a:bodyPr wrap="square">
            <a:spAutoFit/>
          </a:bodyPr>
          <a:lstStyle/>
          <a:p>
            <a:pPr marL="285750" lvl="0" indent="-285750" algn="just">
              <a:buFont typeface="Arial" pitchFamily="34" charset="0"/>
              <a:buChar char="•"/>
            </a:pPr>
            <a:r>
              <a:rPr lang="es-EC" sz="1600" dirty="0"/>
              <a:t>Estudiar más a fondo digestores que trabajen a temperaturas bajas, con el objetivo mejorar el diseño de sistemas anaerobios.</a:t>
            </a:r>
            <a:endParaRPr lang="es-ES" sz="1600" b="1" dirty="0"/>
          </a:p>
        </p:txBody>
      </p:sp>
      <p:sp>
        <p:nvSpPr>
          <p:cNvPr id="8" name="7 Rectángulo"/>
          <p:cNvSpPr/>
          <p:nvPr/>
        </p:nvSpPr>
        <p:spPr>
          <a:xfrm>
            <a:off x="755576" y="3933056"/>
            <a:ext cx="7992888" cy="584775"/>
          </a:xfrm>
          <a:prstGeom prst="rect">
            <a:avLst/>
          </a:prstGeom>
        </p:spPr>
        <p:txBody>
          <a:bodyPr wrap="square">
            <a:spAutoFit/>
          </a:bodyPr>
          <a:lstStyle/>
          <a:p>
            <a:pPr marL="285750" lvl="0" indent="-285750" algn="just">
              <a:buFont typeface="Arial" pitchFamily="34" charset="0"/>
              <a:buChar char="•"/>
            </a:pPr>
            <a:r>
              <a:rPr lang="es-EC" sz="1600" dirty="0" smtClean="0"/>
              <a:t> Realizar </a:t>
            </a:r>
            <a:r>
              <a:rPr lang="es-EC" sz="1600" dirty="0"/>
              <a:t>un estudio reológico del sustrato para diseñar un sistema de agitación y mejorar la eficiencia en la producción de gas.</a:t>
            </a:r>
            <a:endParaRPr lang="es-ES" sz="1600" b="1" dirty="0"/>
          </a:p>
        </p:txBody>
      </p:sp>
      <p:sp>
        <p:nvSpPr>
          <p:cNvPr id="9" name="8 Rectángulo"/>
          <p:cNvSpPr/>
          <p:nvPr/>
        </p:nvSpPr>
        <p:spPr>
          <a:xfrm>
            <a:off x="758143" y="4716433"/>
            <a:ext cx="7990321" cy="584775"/>
          </a:xfrm>
          <a:prstGeom prst="rect">
            <a:avLst/>
          </a:prstGeom>
        </p:spPr>
        <p:txBody>
          <a:bodyPr wrap="square">
            <a:spAutoFit/>
          </a:bodyPr>
          <a:lstStyle/>
          <a:p>
            <a:pPr marL="285750" lvl="0" indent="-285750" algn="just">
              <a:buFont typeface="Arial" pitchFamily="34" charset="0"/>
              <a:buChar char="•"/>
            </a:pPr>
            <a:r>
              <a:rPr lang="es-EC" sz="1600" dirty="0"/>
              <a:t>Medir las propiedades nutricionales de los abonos orgánicos que se producen en el digestor y probar alternativas de post-tratamiento.</a:t>
            </a:r>
            <a:endParaRPr lang="es-ES" sz="1600" dirty="0"/>
          </a:p>
        </p:txBody>
      </p:sp>
    </p:spTree>
    <p:extLst>
      <p:ext uri="{BB962C8B-B14F-4D97-AF65-F5344CB8AC3E}">
        <p14:creationId xmlns:p14="http://schemas.microsoft.com/office/powerpoint/2010/main" val="124125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755576" y="836710"/>
            <a:ext cx="7488832" cy="1362075"/>
          </a:xfrm>
          <a:prstGeom prst="roundRect">
            <a:avLst/>
          </a:prstGeom>
          <a:solidFill>
            <a:srgbClr val="FFC000"/>
          </a:solidFill>
          <a:ln/>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es-EC" sz="1600" b="1" dirty="0">
                <a:solidFill>
                  <a:srgbClr val="FF0000"/>
                </a:solidFill>
              </a:rPr>
              <a:t>PROBLEMA </a:t>
            </a:r>
            <a:r>
              <a:rPr lang="es-EC" sz="1600" b="1" dirty="0" smtClean="0">
                <a:solidFill>
                  <a:srgbClr val="FF0000"/>
                </a:solidFill>
              </a:rPr>
              <a:t>GENERAL</a:t>
            </a:r>
            <a:endParaRPr lang="es-EC" sz="1600" b="1" dirty="0">
              <a:solidFill>
                <a:srgbClr val="FF0000"/>
              </a:solidFill>
            </a:endParaRPr>
          </a:p>
          <a:p>
            <a:pPr marL="285750" indent="-285750">
              <a:buFont typeface="Arial" pitchFamily="34" charset="0"/>
              <a:buChar char="•"/>
              <a:defRPr/>
            </a:pPr>
            <a:r>
              <a:rPr lang="es-EC" sz="1400" dirty="0">
                <a:solidFill>
                  <a:schemeClr val="tx1"/>
                </a:solidFill>
              </a:rPr>
              <a:t>Incorrecta disposición de excretas bovinas.</a:t>
            </a:r>
          </a:p>
          <a:p>
            <a:pPr marL="285750" indent="-285750">
              <a:buFont typeface="Arial" pitchFamily="34" charset="0"/>
              <a:buChar char="•"/>
              <a:defRPr/>
            </a:pPr>
            <a:r>
              <a:rPr lang="es-EC" sz="1400" dirty="0">
                <a:solidFill>
                  <a:schemeClr val="tx1"/>
                </a:solidFill>
              </a:rPr>
              <a:t>Generación de gran cantidad de materia fecal. </a:t>
            </a:r>
          </a:p>
          <a:p>
            <a:pPr marL="285750" indent="-285750">
              <a:buFont typeface="Arial" pitchFamily="34" charset="0"/>
              <a:buChar char="•"/>
              <a:defRPr/>
            </a:pPr>
            <a:r>
              <a:rPr lang="es-EC" sz="1400" dirty="0">
                <a:solidFill>
                  <a:schemeClr val="tx1"/>
                </a:solidFill>
              </a:rPr>
              <a:t>Especialmente durante el proceso de ordeño.</a:t>
            </a:r>
          </a:p>
          <a:p>
            <a:pPr marL="285750" indent="-285750">
              <a:buFont typeface="Arial" pitchFamily="34" charset="0"/>
              <a:buChar char="•"/>
              <a:defRPr/>
            </a:pPr>
            <a:r>
              <a:rPr lang="es-EC" sz="1400" dirty="0">
                <a:solidFill>
                  <a:schemeClr val="tx1"/>
                </a:solidFill>
              </a:rPr>
              <a:t>Contaminación de cuerpos de agua</a:t>
            </a:r>
            <a:r>
              <a:rPr lang="es-EC" sz="1400" dirty="0"/>
              <a:t>. </a:t>
            </a:r>
            <a:endParaRPr lang="es-ES" sz="1400" dirty="0"/>
          </a:p>
        </p:txBody>
      </p:sp>
      <p:sp>
        <p:nvSpPr>
          <p:cNvPr id="5" name="1 Título"/>
          <p:cNvSpPr txBox="1">
            <a:spLocks/>
          </p:cNvSpPr>
          <p:nvPr/>
        </p:nvSpPr>
        <p:spPr>
          <a:xfrm>
            <a:off x="993775" y="63500"/>
            <a:ext cx="7772400" cy="614363"/>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7" name="6 Rectángulo"/>
          <p:cNvSpPr/>
          <p:nvPr/>
        </p:nvSpPr>
        <p:spPr>
          <a:xfrm>
            <a:off x="2771800" y="2492896"/>
            <a:ext cx="3826689" cy="400110"/>
          </a:xfrm>
          <a:prstGeom prst="rect">
            <a:avLst/>
          </a:prstGeom>
        </p:spPr>
        <p:txBody>
          <a:bodyPr wrap="none">
            <a:spAutoFit/>
          </a:bodyPr>
          <a:lstStyle/>
          <a:p>
            <a:pPr>
              <a:defRPr/>
            </a:pPr>
            <a:r>
              <a:rPr lang="es-EC" sz="2000" b="1" dirty="0">
                <a:ln w="10541" cmpd="sng">
                  <a:solidFill>
                    <a:schemeClr val="accent1">
                      <a:shade val="88000"/>
                      <a:satMod val="110000"/>
                    </a:schemeClr>
                  </a:solidFill>
                  <a:prstDash val="solid"/>
                </a:ln>
                <a:solidFill>
                  <a:srgbClr val="0033CC"/>
                </a:solidFill>
                <a:cs typeface="+mn-cs"/>
              </a:rPr>
              <a:t>Finca “Rancho Santa Esther”</a:t>
            </a:r>
            <a:r>
              <a:rPr lang="es-EC" b="1" dirty="0">
                <a:ln w="10541" cmpd="sng">
                  <a:solidFill>
                    <a:schemeClr val="accent1">
                      <a:shade val="88000"/>
                      <a:satMod val="110000"/>
                    </a:schemeClr>
                  </a:solidFill>
                  <a:prstDash val="solid"/>
                </a:ln>
                <a:solidFill>
                  <a:srgbClr val="0033CC"/>
                </a:solidFill>
                <a:cs typeface="+mn-cs"/>
              </a:rPr>
              <a:t> </a:t>
            </a:r>
            <a:endParaRPr lang="es-ES" b="1" dirty="0">
              <a:ln w="10541" cmpd="sng">
                <a:solidFill>
                  <a:schemeClr val="accent1">
                    <a:shade val="88000"/>
                    <a:satMod val="110000"/>
                  </a:schemeClr>
                </a:solidFill>
                <a:prstDash val="solid"/>
              </a:ln>
              <a:solidFill>
                <a:srgbClr val="0033CC"/>
              </a:solidFill>
              <a:cs typeface="+mn-cs"/>
            </a:endParaRPr>
          </a:p>
        </p:txBody>
      </p:sp>
      <p:sp>
        <p:nvSpPr>
          <p:cNvPr id="8" name="7 Rectángulo"/>
          <p:cNvSpPr>
            <a:spLocks noChangeArrowheads="1"/>
          </p:cNvSpPr>
          <p:nvPr/>
        </p:nvSpPr>
        <p:spPr bwMode="auto">
          <a:xfrm>
            <a:off x="1187450" y="2997200"/>
            <a:ext cx="4941888" cy="368300"/>
          </a:xfrm>
          <a:prstGeom prst="rect">
            <a:avLst/>
          </a:prstGeom>
          <a:noFill/>
          <a:ln w="9525">
            <a:noFill/>
            <a:miter lim="800000"/>
            <a:headEnd/>
            <a:tailEnd/>
          </a:ln>
        </p:spPr>
        <p:txBody>
          <a:bodyPr wrap="none">
            <a:spAutoFit/>
          </a:bodyPr>
          <a:lstStyle/>
          <a:p>
            <a:r>
              <a:rPr lang="es-EC"/>
              <a:t>Extensión de 52 hectáreas dedicadas a pastos</a:t>
            </a:r>
            <a:endParaRPr lang="es-ES"/>
          </a:p>
        </p:txBody>
      </p:sp>
      <p:sp>
        <p:nvSpPr>
          <p:cNvPr id="9" name="8 Rectángulo"/>
          <p:cNvSpPr>
            <a:spLocks noChangeArrowheads="1"/>
          </p:cNvSpPr>
          <p:nvPr/>
        </p:nvSpPr>
        <p:spPr bwMode="auto">
          <a:xfrm>
            <a:off x="1187450" y="3430588"/>
            <a:ext cx="7231063" cy="646112"/>
          </a:xfrm>
          <a:prstGeom prst="rect">
            <a:avLst/>
          </a:prstGeom>
          <a:noFill/>
          <a:ln w="9525">
            <a:noFill/>
            <a:miter lim="800000"/>
            <a:headEnd/>
            <a:tailEnd/>
          </a:ln>
        </p:spPr>
        <p:txBody>
          <a:bodyPr>
            <a:spAutoFit/>
          </a:bodyPr>
          <a:lstStyle/>
          <a:p>
            <a:r>
              <a:rPr lang="es-EC"/>
              <a:t>Cuenta con 98 animales, 18 son terneras, 25 vaconas y 55 vacas, de estas 36 son lecheras continuas. </a:t>
            </a:r>
            <a:endParaRPr lang="es-ES"/>
          </a:p>
        </p:txBody>
      </p:sp>
      <p:sp>
        <p:nvSpPr>
          <p:cNvPr id="10" name="9 Rectángulo"/>
          <p:cNvSpPr>
            <a:spLocks noChangeArrowheads="1"/>
          </p:cNvSpPr>
          <p:nvPr/>
        </p:nvSpPr>
        <p:spPr bwMode="auto">
          <a:xfrm>
            <a:off x="1187450" y="4149725"/>
            <a:ext cx="2903538" cy="368300"/>
          </a:xfrm>
          <a:prstGeom prst="rect">
            <a:avLst/>
          </a:prstGeom>
          <a:noFill/>
          <a:ln w="9525">
            <a:noFill/>
            <a:miter lim="800000"/>
            <a:headEnd/>
            <a:tailEnd/>
          </a:ln>
        </p:spPr>
        <p:txBody>
          <a:bodyPr wrap="none">
            <a:spAutoFit/>
          </a:bodyPr>
          <a:lstStyle/>
          <a:p>
            <a:r>
              <a:rPr lang="es-EC"/>
              <a:t>Ordeño dos veces por día.</a:t>
            </a:r>
            <a:endParaRPr lang="es-ES"/>
          </a:p>
        </p:txBody>
      </p:sp>
      <p:sp>
        <p:nvSpPr>
          <p:cNvPr id="11" name="10 Rectángulo"/>
          <p:cNvSpPr>
            <a:spLocks noChangeArrowheads="1"/>
          </p:cNvSpPr>
          <p:nvPr/>
        </p:nvSpPr>
        <p:spPr bwMode="auto">
          <a:xfrm>
            <a:off x="1187450" y="4581525"/>
            <a:ext cx="7231063" cy="368300"/>
          </a:xfrm>
          <a:prstGeom prst="rect">
            <a:avLst/>
          </a:prstGeom>
          <a:noFill/>
          <a:ln w="9525">
            <a:noFill/>
            <a:miter lim="800000"/>
            <a:headEnd/>
            <a:tailEnd/>
          </a:ln>
        </p:spPr>
        <p:txBody>
          <a:bodyPr>
            <a:spAutoFit/>
          </a:bodyPr>
          <a:lstStyle/>
          <a:p>
            <a:r>
              <a:rPr lang="es-EC"/>
              <a:t>Lavado de potreros antes y después de la salida de los animales.</a:t>
            </a:r>
            <a:endParaRPr lang="es-ES"/>
          </a:p>
        </p:txBody>
      </p:sp>
      <p:sp>
        <p:nvSpPr>
          <p:cNvPr id="12" name="11 Rectángulo"/>
          <p:cNvSpPr/>
          <p:nvPr/>
        </p:nvSpPr>
        <p:spPr>
          <a:xfrm>
            <a:off x="1187450" y="5084763"/>
            <a:ext cx="7231063" cy="369887"/>
          </a:xfrm>
          <a:prstGeom prst="rect">
            <a:avLst/>
          </a:prstGeom>
        </p:spPr>
        <p:txBody>
          <a:bodyPr>
            <a:spAutoFit/>
          </a:bodyPr>
          <a:lstStyle/>
          <a:p>
            <a:pPr>
              <a:defRPr/>
            </a:pPr>
            <a:r>
              <a:rPr lang="es-ES" dirty="0">
                <a:cs typeface="+mn-cs"/>
              </a:rPr>
              <a:t>Estiércol enviado a la acequia </a:t>
            </a:r>
            <a:r>
              <a:rPr lang="es-ES" dirty="0">
                <a:solidFill>
                  <a:srgbClr val="FF0000"/>
                </a:solidFill>
                <a:effectLst>
                  <a:outerShdw blurRad="38100" dist="38100" dir="2700000" algn="tl">
                    <a:srgbClr val="000000">
                      <a:alpha val="43137"/>
                    </a:srgbClr>
                  </a:outerShdw>
                </a:effectLst>
                <a:cs typeface="+mn-cs"/>
              </a:rPr>
              <a:t>SIN TRATAMIENTO.</a:t>
            </a:r>
          </a:p>
        </p:txBody>
      </p:sp>
      <p:sp>
        <p:nvSpPr>
          <p:cNvPr id="13" name="12 Rectángulo"/>
          <p:cNvSpPr/>
          <p:nvPr/>
        </p:nvSpPr>
        <p:spPr>
          <a:xfrm>
            <a:off x="1187450" y="5580063"/>
            <a:ext cx="3660775" cy="369887"/>
          </a:xfrm>
          <a:prstGeom prst="rect">
            <a:avLst/>
          </a:prstGeom>
        </p:spPr>
        <p:txBody>
          <a:bodyPr wrap="none">
            <a:spAutoFit/>
          </a:bodyPr>
          <a:lstStyle/>
          <a:p>
            <a:pPr>
              <a:defRPr/>
            </a:pPr>
            <a:r>
              <a:rPr lang="es-EC" dirty="0">
                <a:solidFill>
                  <a:srgbClr val="C00000"/>
                </a:solidFill>
                <a:effectLst>
                  <a:outerShdw blurRad="38100" dist="38100" dir="2700000" algn="tl">
                    <a:srgbClr val="000000">
                      <a:alpha val="43137"/>
                    </a:srgbClr>
                  </a:outerShdw>
                </a:effectLst>
                <a:cs typeface="+mn-cs"/>
              </a:rPr>
              <a:t>Problema ambientales y de salud</a:t>
            </a:r>
            <a:r>
              <a:rPr lang="es-EC" dirty="0">
                <a:cs typeface="+mn-cs"/>
              </a:rPr>
              <a:t>.</a:t>
            </a:r>
            <a:endParaRPr lang="es-ES"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RESULTADOS Y DISCUSIÓN</a:t>
            </a:r>
          </a:p>
        </p:txBody>
      </p:sp>
      <p:sp>
        <p:nvSpPr>
          <p:cNvPr id="14" name="1 Título"/>
          <p:cNvSpPr txBox="1">
            <a:spLocks/>
          </p:cNvSpPr>
          <p:nvPr/>
        </p:nvSpPr>
        <p:spPr>
          <a:xfrm>
            <a:off x="527050" y="432680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1052663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6600">
            <a:alpha val="27000"/>
          </a:srgbClr>
        </a:solidFill>
        <a:effectLst/>
      </p:bgPr>
    </p:bg>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44016" y="500674"/>
            <a:ext cx="8964488" cy="5976325"/>
          </a:xfrm>
          <a:prstGeom prst="rect">
            <a:avLst/>
          </a:prstGeom>
        </p:spPr>
      </p:pic>
      <p:sp>
        <p:nvSpPr>
          <p:cNvPr id="10" name="1 Título"/>
          <p:cNvSpPr txBox="1">
            <a:spLocks/>
          </p:cNvSpPr>
          <p:nvPr/>
        </p:nvSpPr>
        <p:spPr>
          <a:xfrm>
            <a:off x="5868144" y="0"/>
            <a:ext cx="3275856"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solidFill>
                  <a:srgbClr val="336600"/>
                </a:solidFill>
                <a:effectLst>
                  <a:outerShdw blurRad="38100" dist="38100" dir="2700000" algn="tl">
                    <a:srgbClr val="000000">
                      <a:alpha val="43137"/>
                    </a:srgbClr>
                  </a:outerShdw>
                </a:effectLst>
              </a:rPr>
              <a:t>Gracias</a:t>
            </a:r>
            <a:endParaRPr lang="es-ES" sz="2400" dirty="0">
              <a:solidFill>
                <a:srgbClr val="33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2380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hipótesis</a:t>
            </a:r>
          </a:p>
        </p:txBody>
      </p:sp>
    </p:spTree>
    <p:extLst>
      <p:ext uri="{BB962C8B-B14F-4D97-AF65-F5344CB8AC3E}">
        <p14:creationId xmlns:p14="http://schemas.microsoft.com/office/powerpoint/2010/main" val="4968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3"/>
                                        </p:tgtEl>
                                      </p:cBhvr>
                                    </p:animEffect>
                                    <p:anim calcmode="lin" valueType="num">
                                      <p:cBhvr>
                                        <p:cTn id="17" dur="1000"/>
                                        <p:tgtEl>
                                          <p:spTgt spid="13"/>
                                        </p:tgtEl>
                                        <p:attrNameLst>
                                          <p:attrName>ppt_x</p:attrName>
                                        </p:attrNameLst>
                                      </p:cBhvr>
                                      <p:tavLst>
                                        <p:tav tm="0">
                                          <p:val>
                                            <p:strVal val="ppt_x"/>
                                          </p:val>
                                        </p:tav>
                                        <p:tav tm="100000">
                                          <p:val>
                                            <p:strVal val="ppt_x"/>
                                          </p:val>
                                        </p:tav>
                                      </p:tavLst>
                                    </p:anim>
                                    <p:anim calcmode="lin" valueType="num">
                                      <p:cBhvr>
                                        <p:cTn id="18" dur="1000"/>
                                        <p:tgtEl>
                                          <p:spTgt spid="13"/>
                                        </p:tgtEl>
                                        <p:attrNameLst>
                                          <p:attrName>ppt_y</p:attrName>
                                        </p:attrNameLst>
                                      </p:cBhvr>
                                      <p:tavLst>
                                        <p:tav tm="0">
                                          <p:val>
                                            <p:strVal val="ppt_y"/>
                                          </p:val>
                                        </p:tav>
                                        <p:tav tm="100000">
                                          <p:val>
                                            <p:strVal val="ppt_y+.1"/>
                                          </p:val>
                                        </p:tav>
                                      </p:tavLst>
                                    </p:anim>
                                    <p:set>
                                      <p:cBhvr>
                                        <p:cTn id="19" dur="1" fill="hold">
                                          <p:stCondLst>
                                            <p:cond delay="999"/>
                                          </p:stCondLst>
                                        </p:cTn>
                                        <p:tgtEl>
                                          <p:spTgt spid="1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4"/>
                                        </p:tgtEl>
                                      </p:cBhvr>
                                    </p:animEffect>
                                    <p:anim calcmode="lin" valueType="num">
                                      <p:cBhvr>
                                        <p:cTn id="22" dur="1000"/>
                                        <p:tgtEl>
                                          <p:spTgt spid="14"/>
                                        </p:tgtEl>
                                        <p:attrNameLst>
                                          <p:attrName>ppt_x</p:attrName>
                                        </p:attrNameLst>
                                      </p:cBhvr>
                                      <p:tavLst>
                                        <p:tav tm="0">
                                          <p:val>
                                            <p:strVal val="ppt_x"/>
                                          </p:val>
                                        </p:tav>
                                        <p:tav tm="100000">
                                          <p:val>
                                            <p:strVal val="ppt_x"/>
                                          </p:val>
                                        </p:tav>
                                      </p:tavLst>
                                    </p:anim>
                                    <p:anim calcmode="lin" valueType="num">
                                      <p:cBhvr>
                                        <p:cTn id="23" dur="1000"/>
                                        <p:tgtEl>
                                          <p:spTgt spid="14"/>
                                        </p:tgtEl>
                                        <p:attrNameLst>
                                          <p:attrName>ppt_y</p:attrName>
                                        </p:attrNameLst>
                                      </p:cBhvr>
                                      <p:tavLst>
                                        <p:tav tm="0">
                                          <p:val>
                                            <p:strVal val="ppt_y"/>
                                          </p:val>
                                        </p:tav>
                                        <p:tav tm="100000">
                                          <p:val>
                                            <p:strVal val="ppt_y+.1"/>
                                          </p:val>
                                        </p:tav>
                                      </p:tavLst>
                                    </p:anim>
                                    <p:set>
                                      <p:cBhvr>
                                        <p:cTn id="24" dur="1" fill="hold">
                                          <p:stCondLst>
                                            <p:cond delay="999"/>
                                          </p:stCondLst>
                                        </p:cTn>
                                        <p:tgtEl>
                                          <p:spTgt spid="14"/>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6"/>
                                        </p:tgtEl>
                                      </p:cBhvr>
                                    </p:animEffect>
                                    <p:anim calcmode="lin" valueType="num">
                                      <p:cBhvr>
                                        <p:cTn id="27" dur="1000"/>
                                        <p:tgtEl>
                                          <p:spTgt spid="16"/>
                                        </p:tgtEl>
                                        <p:attrNameLst>
                                          <p:attrName>ppt_x</p:attrName>
                                        </p:attrNameLst>
                                      </p:cBhvr>
                                      <p:tavLst>
                                        <p:tav tm="0">
                                          <p:val>
                                            <p:strVal val="ppt_x"/>
                                          </p:val>
                                        </p:tav>
                                        <p:tav tm="100000">
                                          <p:val>
                                            <p:strVal val="ppt_x"/>
                                          </p:val>
                                        </p:tav>
                                      </p:tavLst>
                                    </p:anim>
                                    <p:anim calcmode="lin" valueType="num">
                                      <p:cBhvr>
                                        <p:cTn id="28" dur="1000"/>
                                        <p:tgtEl>
                                          <p:spTgt spid="16"/>
                                        </p:tgtEl>
                                        <p:attrNameLst>
                                          <p:attrName>ppt_y</p:attrName>
                                        </p:attrNameLst>
                                      </p:cBhvr>
                                      <p:tavLst>
                                        <p:tav tm="0">
                                          <p:val>
                                            <p:strVal val="ppt_y"/>
                                          </p:val>
                                        </p:tav>
                                        <p:tav tm="100000">
                                          <p:val>
                                            <p:strVal val="ppt_y+.1"/>
                                          </p:val>
                                        </p:tav>
                                      </p:tavLst>
                                    </p:anim>
                                    <p:set>
                                      <p:cBhvr>
                                        <p:cTn id="29" dur="1" fill="hold">
                                          <p:stCondLst>
                                            <p:cond delay="999"/>
                                          </p:stCondLst>
                                        </p:cTn>
                                        <p:tgtEl>
                                          <p:spTgt spid="16"/>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7"/>
                                        </p:tgtEl>
                                      </p:cBhvr>
                                    </p:animEffect>
                                    <p:anim calcmode="lin" valueType="num">
                                      <p:cBhvr>
                                        <p:cTn id="32" dur="1000"/>
                                        <p:tgtEl>
                                          <p:spTgt spid="17"/>
                                        </p:tgtEl>
                                        <p:attrNameLst>
                                          <p:attrName>ppt_x</p:attrName>
                                        </p:attrNameLst>
                                      </p:cBhvr>
                                      <p:tavLst>
                                        <p:tav tm="0">
                                          <p:val>
                                            <p:strVal val="ppt_x"/>
                                          </p:val>
                                        </p:tav>
                                        <p:tav tm="100000">
                                          <p:val>
                                            <p:strVal val="ppt_x"/>
                                          </p:val>
                                        </p:tav>
                                      </p:tavLst>
                                    </p:anim>
                                    <p:anim calcmode="lin" valueType="num">
                                      <p:cBhvr>
                                        <p:cTn id="33" dur="1000"/>
                                        <p:tgtEl>
                                          <p:spTgt spid="17"/>
                                        </p:tgtEl>
                                        <p:attrNameLst>
                                          <p:attrName>ppt_y</p:attrName>
                                        </p:attrNameLst>
                                      </p:cBhvr>
                                      <p:tavLst>
                                        <p:tav tm="0">
                                          <p:val>
                                            <p:strVal val="ppt_y"/>
                                          </p:val>
                                        </p:tav>
                                        <p:tav tm="100000">
                                          <p:val>
                                            <p:strVal val="ppt_y+.1"/>
                                          </p:val>
                                        </p:tav>
                                      </p:tavLst>
                                    </p:anim>
                                    <p:set>
                                      <p:cBhvr>
                                        <p:cTn id="34" dur="1" fill="hold">
                                          <p:stCondLst>
                                            <p:cond delay="999"/>
                                          </p:stCondLst>
                                        </p:cTn>
                                        <p:tgtEl>
                                          <p:spTgt spid="1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5"/>
                                        </p:tgtEl>
                                      </p:cBhvr>
                                    </p:animEffect>
                                    <p:anim calcmode="lin" valueType="num">
                                      <p:cBhvr>
                                        <p:cTn id="37" dur="1000"/>
                                        <p:tgtEl>
                                          <p:spTgt spid="15"/>
                                        </p:tgtEl>
                                        <p:attrNameLst>
                                          <p:attrName>ppt_x</p:attrName>
                                        </p:attrNameLst>
                                      </p:cBhvr>
                                      <p:tavLst>
                                        <p:tav tm="0">
                                          <p:val>
                                            <p:strVal val="ppt_x"/>
                                          </p:val>
                                        </p:tav>
                                        <p:tav tm="100000">
                                          <p:val>
                                            <p:strVal val="ppt_x"/>
                                          </p:val>
                                        </p:tav>
                                      </p:tavLst>
                                    </p:anim>
                                    <p:anim calcmode="lin" valueType="num">
                                      <p:cBhvr>
                                        <p:cTn id="38" dur="1000"/>
                                        <p:tgtEl>
                                          <p:spTgt spid="15"/>
                                        </p:tgtEl>
                                        <p:attrNameLst>
                                          <p:attrName>ppt_y</p:attrName>
                                        </p:attrNameLst>
                                      </p:cBhvr>
                                      <p:tavLst>
                                        <p:tav tm="0">
                                          <p:val>
                                            <p:strVal val="ppt_y"/>
                                          </p:val>
                                        </p:tav>
                                        <p:tav tm="100000">
                                          <p:val>
                                            <p:strVal val="ppt_y+.1"/>
                                          </p:val>
                                        </p:tav>
                                      </p:tavLst>
                                    </p:anim>
                                    <p:set>
                                      <p:cBhvr>
                                        <p:cTn id="39"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Marcador de contenido"/>
          <p:cNvSpPr>
            <a:spLocks noGrp="1"/>
          </p:cNvSpPr>
          <p:nvPr>
            <p:ph idx="1"/>
          </p:nvPr>
        </p:nvSpPr>
        <p:spPr bwMode="auto">
          <a:xfrm>
            <a:off x="1116013" y="2205038"/>
            <a:ext cx="7416800" cy="2044700"/>
          </a:xfrm>
          <a:noFill/>
          <a:ln>
            <a:miter lim="800000"/>
            <a:headEnd/>
            <a:tailEnd/>
          </a:ln>
        </p:spPr>
        <p:txBody>
          <a:bodyPr vert="horz" wrap="square" lIns="91440" tIns="45720" rIns="91440" bIns="45720" numCol="1" anchor="t" anchorCtr="0" compatLnSpc="1">
            <a:prstTxWarp prst="textNoShape">
              <a:avLst/>
            </a:prstTxWarp>
          </a:bodyPr>
          <a:lstStyle/>
          <a:p>
            <a:pPr marL="0" indent="0" algn="just" eaLnBrk="1" hangingPunct="1">
              <a:buFontTx/>
              <a:buNone/>
            </a:pPr>
            <a:r>
              <a:rPr lang="es-ES" smtClean="0">
                <a:solidFill>
                  <a:schemeClr val="tx1"/>
                </a:solidFill>
              </a:rPr>
              <a:t>Diseñar, construir e implantar un digestor anaerobio de flujo continuo, para tratamiento de estiércol bovino en la Finca “Rancho Santa Esther” del sector “La Delicia” parroquia Tulcán, cantón Tulcán, provincia del Cachi-Ecuador.</a:t>
            </a:r>
          </a:p>
        </p:txBody>
      </p:sp>
      <p:sp>
        <p:nvSpPr>
          <p:cNvPr id="4" name="1 Título"/>
          <p:cNvSpPr txBox="1">
            <a:spLocks noGrp="1"/>
          </p:cNvSpPr>
          <p:nvPr>
            <p:ph type="title"/>
          </p:nvPr>
        </p:nvSpPr>
        <p:spPr>
          <a:xfrm>
            <a:off x="755650" y="31750"/>
            <a:ext cx="8229600" cy="706438"/>
          </a:xfrm>
        </p:spPr>
        <p:txBody>
          <a:bodyPr anchor="t"/>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eaLnBrk="1" hangingPunct="1">
              <a:defRPr/>
            </a:pPr>
            <a:r>
              <a:rPr lang="es-ES" sz="2400" dirty="0" smtClean="0">
                <a:solidFill>
                  <a:srgbClr val="336600"/>
                </a:solidFill>
                <a:effectLst>
                  <a:outerShdw blurRad="38100" dist="38100" dir="2700000" algn="tl">
                    <a:srgbClr val="000000">
                      <a:alpha val="43137"/>
                    </a:srgbClr>
                  </a:outerShdw>
                </a:effectLst>
              </a:rPr>
              <a:t>OBJETIVO Principal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xfrm>
            <a:off x="755650" y="31750"/>
            <a:ext cx="8229600" cy="706438"/>
          </a:xfrm>
        </p:spPr>
        <p:txBody>
          <a:bodyPr anchor="t"/>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eaLnBrk="1" hangingPunct="1">
              <a:defRPr/>
            </a:pPr>
            <a:r>
              <a:rPr lang="es-ES" sz="2400" dirty="0" smtClean="0">
                <a:solidFill>
                  <a:srgbClr val="336600"/>
                </a:solidFill>
                <a:effectLst>
                  <a:outerShdw blurRad="38100" dist="38100" dir="2700000" algn="tl">
                    <a:srgbClr val="000000">
                      <a:alpha val="43137"/>
                    </a:srgbClr>
                  </a:outerShdw>
                </a:effectLst>
              </a:rPr>
              <a:t>Objetivos específicos</a:t>
            </a:r>
          </a:p>
        </p:txBody>
      </p:sp>
      <p:sp>
        <p:nvSpPr>
          <p:cNvPr id="6" name="5 Rectángulo"/>
          <p:cNvSpPr>
            <a:spLocks noChangeArrowheads="1"/>
          </p:cNvSpPr>
          <p:nvPr/>
        </p:nvSpPr>
        <p:spPr bwMode="auto">
          <a:xfrm>
            <a:off x="1042988" y="1052513"/>
            <a:ext cx="7632700" cy="646112"/>
          </a:xfrm>
          <a:prstGeom prst="rect">
            <a:avLst/>
          </a:prstGeom>
          <a:noFill/>
          <a:ln w="9525">
            <a:noFill/>
            <a:miter lim="800000"/>
            <a:headEnd/>
            <a:tailEnd/>
          </a:ln>
        </p:spPr>
        <p:txBody>
          <a:bodyPr>
            <a:spAutoFit/>
          </a:bodyPr>
          <a:lstStyle/>
          <a:p>
            <a:pPr marL="285750" indent="-285750">
              <a:buFont typeface="Arial" charset="0"/>
              <a:buChar char="•"/>
            </a:pPr>
            <a:r>
              <a:rPr lang="es-EC"/>
              <a:t>Emplear los parámetros de diseño pre-establecidos para diseñar el digestor anaerobio.</a:t>
            </a:r>
            <a:endParaRPr lang="es-ES" b="1"/>
          </a:p>
        </p:txBody>
      </p:sp>
      <p:sp>
        <p:nvSpPr>
          <p:cNvPr id="7" name="6 Rectángulo"/>
          <p:cNvSpPr>
            <a:spLocks noChangeArrowheads="1"/>
          </p:cNvSpPr>
          <p:nvPr/>
        </p:nvSpPr>
        <p:spPr bwMode="auto">
          <a:xfrm>
            <a:off x="1038225" y="1844675"/>
            <a:ext cx="7637463" cy="646113"/>
          </a:xfrm>
          <a:prstGeom prst="rect">
            <a:avLst/>
          </a:prstGeom>
          <a:noFill/>
          <a:ln w="9525">
            <a:noFill/>
            <a:miter lim="800000"/>
            <a:headEnd/>
            <a:tailEnd/>
          </a:ln>
        </p:spPr>
        <p:txBody>
          <a:bodyPr>
            <a:spAutoFit/>
          </a:bodyPr>
          <a:lstStyle/>
          <a:p>
            <a:pPr marL="285750" indent="-285750">
              <a:buFont typeface="Arial" charset="0"/>
              <a:buChar char="•"/>
            </a:pPr>
            <a:r>
              <a:rPr lang="es-EC"/>
              <a:t>Estimar la cantidad de biogás que podría generar el digestor anaerobio.</a:t>
            </a:r>
            <a:endParaRPr lang="es-ES" b="1"/>
          </a:p>
        </p:txBody>
      </p:sp>
      <p:sp>
        <p:nvSpPr>
          <p:cNvPr id="8" name="7 Rectángulo"/>
          <p:cNvSpPr>
            <a:spLocks noChangeArrowheads="1"/>
          </p:cNvSpPr>
          <p:nvPr/>
        </p:nvSpPr>
        <p:spPr bwMode="auto">
          <a:xfrm>
            <a:off x="1042988" y="2636838"/>
            <a:ext cx="7632700" cy="646112"/>
          </a:xfrm>
          <a:prstGeom prst="rect">
            <a:avLst/>
          </a:prstGeom>
          <a:noFill/>
          <a:ln w="9525">
            <a:noFill/>
            <a:miter lim="800000"/>
            <a:headEnd/>
            <a:tailEnd/>
          </a:ln>
        </p:spPr>
        <p:txBody>
          <a:bodyPr>
            <a:spAutoFit/>
          </a:bodyPr>
          <a:lstStyle/>
          <a:p>
            <a:pPr marL="285750" indent="-285750">
              <a:buFont typeface="Arial" charset="0"/>
              <a:buChar char="•"/>
            </a:pPr>
            <a:r>
              <a:rPr lang="es-EC"/>
              <a:t>Realizar el ensamblaje, estabilización y operación del digestor anaerobio.</a:t>
            </a:r>
            <a:endParaRPr lang="es-ES" b="1"/>
          </a:p>
        </p:txBody>
      </p:sp>
      <p:sp>
        <p:nvSpPr>
          <p:cNvPr id="9" name="8 Rectángulo"/>
          <p:cNvSpPr>
            <a:spLocks noChangeArrowheads="1"/>
          </p:cNvSpPr>
          <p:nvPr/>
        </p:nvSpPr>
        <p:spPr bwMode="auto">
          <a:xfrm>
            <a:off x="1038225" y="3500438"/>
            <a:ext cx="7637463" cy="646112"/>
          </a:xfrm>
          <a:prstGeom prst="rect">
            <a:avLst/>
          </a:prstGeom>
          <a:noFill/>
          <a:ln w="9525">
            <a:noFill/>
            <a:miter lim="800000"/>
            <a:headEnd/>
            <a:tailEnd/>
          </a:ln>
        </p:spPr>
        <p:txBody>
          <a:bodyPr>
            <a:spAutoFit/>
          </a:bodyPr>
          <a:lstStyle/>
          <a:p>
            <a:pPr marL="285750" indent="-285750">
              <a:buFont typeface="Arial" charset="0"/>
              <a:buChar char="•"/>
            </a:pPr>
            <a:r>
              <a:rPr lang="es-EC"/>
              <a:t>Controlar los parámetros de operación que han sido determinados para un adecuado funcionamiento del digestor anaerobio.</a:t>
            </a:r>
            <a:endParaRPr lang="es-ES" b="1"/>
          </a:p>
        </p:txBody>
      </p:sp>
      <p:sp>
        <p:nvSpPr>
          <p:cNvPr id="10" name="9 Rectángulo"/>
          <p:cNvSpPr>
            <a:spLocks noChangeArrowheads="1"/>
          </p:cNvSpPr>
          <p:nvPr/>
        </p:nvSpPr>
        <p:spPr bwMode="auto">
          <a:xfrm>
            <a:off x="1042988" y="4365625"/>
            <a:ext cx="7632700" cy="646113"/>
          </a:xfrm>
          <a:prstGeom prst="rect">
            <a:avLst/>
          </a:prstGeom>
          <a:noFill/>
          <a:ln w="9525">
            <a:noFill/>
            <a:miter lim="800000"/>
            <a:headEnd/>
            <a:tailEnd/>
          </a:ln>
        </p:spPr>
        <p:txBody>
          <a:bodyPr>
            <a:spAutoFit/>
          </a:bodyPr>
          <a:lstStyle/>
          <a:p>
            <a:pPr marL="285750" indent="-285750">
              <a:buFont typeface="Arial" charset="0"/>
              <a:buChar char="•"/>
            </a:pPr>
            <a:r>
              <a:rPr lang="es-EC"/>
              <a:t>Comprobar el funcionamiento y la eficiencia del sistema a través de análisis físico-químicos y microbiológicos del biofertilizante obtenido.</a:t>
            </a:r>
            <a:endParaRPr lang="es-ES" b="1"/>
          </a:p>
        </p:txBody>
      </p:sp>
      <p:sp>
        <p:nvSpPr>
          <p:cNvPr id="11" name="10 Rectángulo"/>
          <p:cNvSpPr>
            <a:spLocks noChangeArrowheads="1"/>
          </p:cNvSpPr>
          <p:nvPr/>
        </p:nvSpPr>
        <p:spPr bwMode="auto">
          <a:xfrm>
            <a:off x="1042988" y="5156200"/>
            <a:ext cx="7632700" cy="646113"/>
          </a:xfrm>
          <a:prstGeom prst="rect">
            <a:avLst/>
          </a:prstGeom>
          <a:noFill/>
          <a:ln w="9525">
            <a:noFill/>
            <a:miter lim="800000"/>
            <a:headEnd/>
            <a:tailEnd/>
          </a:ln>
        </p:spPr>
        <p:txBody>
          <a:bodyPr>
            <a:spAutoFit/>
          </a:bodyPr>
          <a:lstStyle/>
          <a:p>
            <a:pPr marL="285750" indent="-285750">
              <a:buFont typeface="Arial" charset="0"/>
              <a:buChar char="•"/>
            </a:pPr>
            <a:r>
              <a:rPr lang="es-EC"/>
              <a:t>Validar el volumen de biogás obtenido sobre la base de análisis estadísticos exploratorios e inferenciales.</a:t>
            </a:r>
            <a:endParaRPr lang="es-E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765175"/>
            <a:ext cx="7772400" cy="614363"/>
          </a:xfrm>
        </p:spPr>
        <p:txBody>
          <a:bodyPr/>
          <a:lstStyle/>
          <a:p>
            <a:pPr eaLnBrk="1" hangingPunct="1">
              <a:defRPr/>
            </a:pPr>
            <a:r>
              <a:rPr lang="es-ES" sz="2400" dirty="0" smtClean="0">
                <a:solidFill>
                  <a:srgbClr val="336600"/>
                </a:solidFill>
                <a:effectLst>
                  <a:outerShdw blurRad="38100" dist="38100" dir="2700000" algn="tl">
                    <a:srgbClr val="000000">
                      <a:alpha val="43137"/>
                    </a:srgbClr>
                  </a:outerShdw>
                </a:effectLst>
              </a:rPr>
              <a:t>INTRODUCCIÓN</a:t>
            </a:r>
          </a:p>
        </p:txBody>
      </p:sp>
      <p:sp>
        <p:nvSpPr>
          <p:cNvPr id="4099" name="2 Marcador de texto"/>
          <p:cNvSpPr>
            <a:spLocks noGrp="1"/>
          </p:cNvSpPr>
          <p:nvPr>
            <p:ph type="body" idx="1"/>
          </p:nvPr>
        </p:nvSpPr>
        <p:spPr bwMode="auto">
          <a:xfrm>
            <a:off x="5183188" y="0"/>
            <a:ext cx="3960812" cy="576263"/>
          </a:xfrm>
          <a:noFill/>
          <a:ln>
            <a:miter lim="800000"/>
            <a:headEnd/>
            <a:tailEnd/>
          </a:ln>
        </p:spPr>
        <p:txBody>
          <a:bodyPr vert="horz" wrap="square" lIns="91440" tIns="45720" rIns="91440" bIns="45720" numCol="1" anchorCtr="0" compatLnSpc="1">
            <a:prstTxWarp prst="textNoShape">
              <a:avLst/>
            </a:prstTxWarp>
          </a:bodyPr>
          <a:lstStyle/>
          <a:p>
            <a:pPr eaLnBrk="1" hangingPunct="1"/>
            <a:r>
              <a:rPr lang="es-ES" sz="2400" b="1" smtClean="0">
                <a:solidFill>
                  <a:schemeClr val="tx1"/>
                </a:solidFill>
              </a:rPr>
              <a:t>Índice de contenidos</a:t>
            </a:r>
            <a:endParaRPr lang="es-ES" smtClean="0"/>
          </a:p>
        </p:txBody>
      </p:sp>
      <p:sp>
        <p:nvSpPr>
          <p:cNvPr id="8" name="1 Título"/>
          <p:cNvSpPr txBox="1">
            <a:spLocks/>
          </p:cNvSpPr>
          <p:nvPr/>
        </p:nvSpPr>
        <p:spPr>
          <a:xfrm>
            <a:off x="690563" y="4686300"/>
            <a:ext cx="7772400" cy="649288"/>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endParaRPr lang="es-ES" sz="2400" dirty="0" smtClean="0"/>
          </a:p>
        </p:txBody>
      </p:sp>
      <p:sp>
        <p:nvSpPr>
          <p:cNvPr id="10" name="1 Título"/>
          <p:cNvSpPr txBox="1">
            <a:spLocks/>
          </p:cNvSpPr>
          <p:nvPr/>
        </p:nvSpPr>
        <p:spPr>
          <a:xfrm>
            <a:off x="611188" y="1268760"/>
            <a:ext cx="7772400" cy="612775"/>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OBJETIVOS</a:t>
            </a:r>
          </a:p>
        </p:txBody>
      </p:sp>
      <p:sp>
        <p:nvSpPr>
          <p:cNvPr id="11" name="1 Título"/>
          <p:cNvSpPr txBox="1">
            <a:spLocks/>
          </p:cNvSpPr>
          <p:nvPr/>
        </p:nvSpPr>
        <p:spPr>
          <a:xfrm>
            <a:off x="611188" y="2382590"/>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MARCO TEÓRICO</a:t>
            </a:r>
          </a:p>
        </p:txBody>
      </p:sp>
      <p:sp>
        <p:nvSpPr>
          <p:cNvPr id="12" name="1 Título"/>
          <p:cNvSpPr txBox="1">
            <a:spLocks/>
          </p:cNvSpPr>
          <p:nvPr/>
        </p:nvSpPr>
        <p:spPr>
          <a:xfrm>
            <a:off x="569913" y="3030662"/>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MATERIALES Y MÉTODOS</a:t>
            </a:r>
          </a:p>
        </p:txBody>
      </p:sp>
      <p:sp>
        <p:nvSpPr>
          <p:cNvPr id="13" name="1 Título"/>
          <p:cNvSpPr txBox="1">
            <a:spLocks/>
          </p:cNvSpPr>
          <p:nvPr/>
        </p:nvSpPr>
        <p:spPr>
          <a:xfrm>
            <a:off x="569913" y="36067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RESULTADOS Y DISCUSIÓN</a:t>
            </a:r>
          </a:p>
        </p:txBody>
      </p:sp>
      <p:sp>
        <p:nvSpPr>
          <p:cNvPr id="14" name="1 Título"/>
          <p:cNvSpPr txBox="1">
            <a:spLocks/>
          </p:cNvSpPr>
          <p:nvPr/>
        </p:nvSpPr>
        <p:spPr>
          <a:xfrm>
            <a:off x="527050" y="4254798"/>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CONCLUSIONES</a:t>
            </a:r>
          </a:p>
        </p:txBody>
      </p:sp>
      <p:sp>
        <p:nvSpPr>
          <p:cNvPr id="16" name="1 Título"/>
          <p:cNvSpPr txBox="1">
            <a:spLocks/>
          </p:cNvSpPr>
          <p:nvPr/>
        </p:nvSpPr>
        <p:spPr>
          <a:xfrm>
            <a:off x="544513" y="5046885"/>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RECOMENDACIONES</a:t>
            </a:r>
          </a:p>
        </p:txBody>
      </p:sp>
      <p:sp>
        <p:nvSpPr>
          <p:cNvPr id="17" name="1 Título"/>
          <p:cNvSpPr txBox="1">
            <a:spLocks/>
          </p:cNvSpPr>
          <p:nvPr/>
        </p:nvSpPr>
        <p:spPr>
          <a:xfrm>
            <a:off x="527050" y="5622949"/>
            <a:ext cx="7772400" cy="614363"/>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smtClean="0"/>
              <a:t>AGRADECIMIENTOS</a:t>
            </a:r>
          </a:p>
        </p:txBody>
      </p:sp>
      <p:sp>
        <p:nvSpPr>
          <p:cNvPr id="15" name="1 Título"/>
          <p:cNvSpPr txBox="1">
            <a:spLocks/>
          </p:cNvSpPr>
          <p:nvPr/>
        </p:nvSpPr>
        <p:spPr>
          <a:xfrm>
            <a:off x="611560" y="1806526"/>
            <a:ext cx="7772400" cy="614362"/>
          </a:xfrm>
          <a:prstGeom prst="rect">
            <a:avLst/>
          </a:prstGeom>
        </p:spPr>
        <p:txBody>
          <a:bodyPr/>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sz="2400" dirty="0">
                <a:solidFill>
                  <a:srgbClr val="336600"/>
                </a:solidFill>
                <a:effectLst>
                  <a:outerShdw blurRad="38100" dist="38100" dir="2700000" algn="tl">
                    <a:srgbClr val="000000">
                      <a:alpha val="43137"/>
                    </a:srgbClr>
                  </a:outerShdw>
                </a:effectLst>
              </a:rPr>
              <a:t>hipótesis</a:t>
            </a:r>
          </a:p>
        </p:txBody>
      </p:sp>
    </p:spTree>
    <p:extLst>
      <p:ext uri="{BB962C8B-B14F-4D97-AF65-F5344CB8AC3E}">
        <p14:creationId xmlns:p14="http://schemas.microsoft.com/office/powerpoint/2010/main" val="309977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3"/>
                                        </p:tgtEl>
                                      </p:cBhvr>
                                    </p:animEffect>
                                    <p:anim calcmode="lin" valueType="num">
                                      <p:cBhvr>
                                        <p:cTn id="17" dur="1000"/>
                                        <p:tgtEl>
                                          <p:spTgt spid="13"/>
                                        </p:tgtEl>
                                        <p:attrNameLst>
                                          <p:attrName>ppt_x</p:attrName>
                                        </p:attrNameLst>
                                      </p:cBhvr>
                                      <p:tavLst>
                                        <p:tav tm="0">
                                          <p:val>
                                            <p:strVal val="ppt_x"/>
                                          </p:val>
                                        </p:tav>
                                        <p:tav tm="100000">
                                          <p:val>
                                            <p:strVal val="ppt_x"/>
                                          </p:val>
                                        </p:tav>
                                      </p:tavLst>
                                    </p:anim>
                                    <p:anim calcmode="lin" valueType="num">
                                      <p:cBhvr>
                                        <p:cTn id="18" dur="1000"/>
                                        <p:tgtEl>
                                          <p:spTgt spid="13"/>
                                        </p:tgtEl>
                                        <p:attrNameLst>
                                          <p:attrName>ppt_y</p:attrName>
                                        </p:attrNameLst>
                                      </p:cBhvr>
                                      <p:tavLst>
                                        <p:tav tm="0">
                                          <p:val>
                                            <p:strVal val="ppt_y"/>
                                          </p:val>
                                        </p:tav>
                                        <p:tav tm="100000">
                                          <p:val>
                                            <p:strVal val="ppt_y+.1"/>
                                          </p:val>
                                        </p:tav>
                                      </p:tavLst>
                                    </p:anim>
                                    <p:set>
                                      <p:cBhvr>
                                        <p:cTn id="19" dur="1" fill="hold">
                                          <p:stCondLst>
                                            <p:cond delay="999"/>
                                          </p:stCondLst>
                                        </p:cTn>
                                        <p:tgtEl>
                                          <p:spTgt spid="1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4"/>
                                        </p:tgtEl>
                                      </p:cBhvr>
                                    </p:animEffect>
                                    <p:anim calcmode="lin" valueType="num">
                                      <p:cBhvr>
                                        <p:cTn id="22" dur="1000"/>
                                        <p:tgtEl>
                                          <p:spTgt spid="14"/>
                                        </p:tgtEl>
                                        <p:attrNameLst>
                                          <p:attrName>ppt_x</p:attrName>
                                        </p:attrNameLst>
                                      </p:cBhvr>
                                      <p:tavLst>
                                        <p:tav tm="0">
                                          <p:val>
                                            <p:strVal val="ppt_x"/>
                                          </p:val>
                                        </p:tav>
                                        <p:tav tm="100000">
                                          <p:val>
                                            <p:strVal val="ppt_x"/>
                                          </p:val>
                                        </p:tav>
                                      </p:tavLst>
                                    </p:anim>
                                    <p:anim calcmode="lin" valueType="num">
                                      <p:cBhvr>
                                        <p:cTn id="23" dur="1000"/>
                                        <p:tgtEl>
                                          <p:spTgt spid="14"/>
                                        </p:tgtEl>
                                        <p:attrNameLst>
                                          <p:attrName>ppt_y</p:attrName>
                                        </p:attrNameLst>
                                      </p:cBhvr>
                                      <p:tavLst>
                                        <p:tav tm="0">
                                          <p:val>
                                            <p:strVal val="ppt_y"/>
                                          </p:val>
                                        </p:tav>
                                        <p:tav tm="100000">
                                          <p:val>
                                            <p:strVal val="ppt_y+.1"/>
                                          </p:val>
                                        </p:tav>
                                      </p:tavLst>
                                    </p:anim>
                                    <p:set>
                                      <p:cBhvr>
                                        <p:cTn id="24" dur="1" fill="hold">
                                          <p:stCondLst>
                                            <p:cond delay="999"/>
                                          </p:stCondLst>
                                        </p:cTn>
                                        <p:tgtEl>
                                          <p:spTgt spid="14"/>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6"/>
                                        </p:tgtEl>
                                      </p:cBhvr>
                                    </p:animEffect>
                                    <p:anim calcmode="lin" valueType="num">
                                      <p:cBhvr>
                                        <p:cTn id="27" dur="1000"/>
                                        <p:tgtEl>
                                          <p:spTgt spid="16"/>
                                        </p:tgtEl>
                                        <p:attrNameLst>
                                          <p:attrName>ppt_x</p:attrName>
                                        </p:attrNameLst>
                                      </p:cBhvr>
                                      <p:tavLst>
                                        <p:tav tm="0">
                                          <p:val>
                                            <p:strVal val="ppt_x"/>
                                          </p:val>
                                        </p:tav>
                                        <p:tav tm="100000">
                                          <p:val>
                                            <p:strVal val="ppt_x"/>
                                          </p:val>
                                        </p:tav>
                                      </p:tavLst>
                                    </p:anim>
                                    <p:anim calcmode="lin" valueType="num">
                                      <p:cBhvr>
                                        <p:cTn id="28" dur="1000"/>
                                        <p:tgtEl>
                                          <p:spTgt spid="16"/>
                                        </p:tgtEl>
                                        <p:attrNameLst>
                                          <p:attrName>ppt_y</p:attrName>
                                        </p:attrNameLst>
                                      </p:cBhvr>
                                      <p:tavLst>
                                        <p:tav tm="0">
                                          <p:val>
                                            <p:strVal val="ppt_y"/>
                                          </p:val>
                                        </p:tav>
                                        <p:tav tm="100000">
                                          <p:val>
                                            <p:strVal val="ppt_y+.1"/>
                                          </p:val>
                                        </p:tav>
                                      </p:tavLst>
                                    </p:anim>
                                    <p:set>
                                      <p:cBhvr>
                                        <p:cTn id="29" dur="1" fill="hold">
                                          <p:stCondLst>
                                            <p:cond delay="999"/>
                                          </p:stCondLst>
                                        </p:cTn>
                                        <p:tgtEl>
                                          <p:spTgt spid="16"/>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7"/>
                                        </p:tgtEl>
                                      </p:cBhvr>
                                    </p:animEffect>
                                    <p:anim calcmode="lin" valueType="num">
                                      <p:cBhvr>
                                        <p:cTn id="32" dur="1000"/>
                                        <p:tgtEl>
                                          <p:spTgt spid="17"/>
                                        </p:tgtEl>
                                        <p:attrNameLst>
                                          <p:attrName>ppt_x</p:attrName>
                                        </p:attrNameLst>
                                      </p:cBhvr>
                                      <p:tavLst>
                                        <p:tav tm="0">
                                          <p:val>
                                            <p:strVal val="ppt_x"/>
                                          </p:val>
                                        </p:tav>
                                        <p:tav tm="100000">
                                          <p:val>
                                            <p:strVal val="ppt_x"/>
                                          </p:val>
                                        </p:tav>
                                      </p:tavLst>
                                    </p:anim>
                                    <p:anim calcmode="lin" valueType="num">
                                      <p:cBhvr>
                                        <p:cTn id="33" dur="1000"/>
                                        <p:tgtEl>
                                          <p:spTgt spid="17"/>
                                        </p:tgtEl>
                                        <p:attrNameLst>
                                          <p:attrName>ppt_y</p:attrName>
                                        </p:attrNameLst>
                                      </p:cBhvr>
                                      <p:tavLst>
                                        <p:tav tm="0">
                                          <p:val>
                                            <p:strVal val="ppt_y"/>
                                          </p:val>
                                        </p:tav>
                                        <p:tav tm="100000">
                                          <p:val>
                                            <p:strVal val="ppt_y+.1"/>
                                          </p:val>
                                        </p:tav>
                                      </p:tavLst>
                                    </p:anim>
                                    <p:set>
                                      <p:cBhvr>
                                        <p:cTn id="34"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xfrm>
            <a:off x="755650" y="58266"/>
            <a:ext cx="8229600" cy="706438"/>
          </a:xfrm>
        </p:spPr>
        <p:txBody>
          <a:bodyPr anchor="t"/>
          <a:lstStyle>
            <a:lvl1pPr algn="l" rtl="0" fontAlgn="base">
              <a:spcBef>
                <a:spcPct val="0"/>
              </a:spcBef>
              <a:spcAft>
                <a:spcPct val="0"/>
              </a:spcAft>
              <a:defRPr sz="4000" b="1" i="1" cap="all">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r" eaLnBrk="1" hangingPunct="1">
              <a:defRPr/>
            </a:pPr>
            <a:r>
              <a:rPr lang="es-ES" sz="2400" dirty="0" smtClean="0">
                <a:solidFill>
                  <a:srgbClr val="336600"/>
                </a:solidFill>
                <a:effectLst>
                  <a:outerShdw blurRad="38100" dist="38100" dir="2700000" algn="tl">
                    <a:srgbClr val="000000">
                      <a:alpha val="43137"/>
                    </a:srgbClr>
                  </a:outerShdw>
                </a:effectLst>
              </a:rPr>
              <a:t>hipótesis</a:t>
            </a:r>
          </a:p>
        </p:txBody>
      </p:sp>
      <p:sp>
        <p:nvSpPr>
          <p:cNvPr id="5" name="4 Rectángulo"/>
          <p:cNvSpPr/>
          <p:nvPr/>
        </p:nvSpPr>
        <p:spPr>
          <a:xfrm>
            <a:off x="467544" y="1353542"/>
            <a:ext cx="8136904" cy="923330"/>
          </a:xfrm>
          <a:prstGeom prst="rect">
            <a:avLst/>
          </a:prstGeom>
        </p:spPr>
        <p:txBody>
          <a:bodyPr wrap="square">
            <a:spAutoFit/>
          </a:bodyPr>
          <a:lstStyle/>
          <a:p>
            <a:pPr algn="just"/>
            <a:r>
              <a:rPr lang="es-EC" i="1" dirty="0">
                <a:effectLst>
                  <a:outerShdw blurRad="38100" dist="38100" dir="2700000" algn="tl">
                    <a:srgbClr val="000000">
                      <a:alpha val="43137"/>
                    </a:srgbClr>
                  </a:outerShdw>
                </a:effectLst>
              </a:rPr>
              <a:t>Ho: E = 50 </a:t>
            </a:r>
            <a:r>
              <a:rPr lang="es-EC" dirty="0"/>
              <a:t>(Empleando estiércol bovino líquido como sustrato en un digestor anaerobio continuo, bajo condiciones </a:t>
            </a:r>
            <a:r>
              <a:rPr lang="es-EC" dirty="0" err="1"/>
              <a:t>psicrofílicas</a:t>
            </a:r>
            <a:r>
              <a:rPr lang="es-EC" dirty="0"/>
              <a:t>, se produce 50 Litros de gas metano diarios).</a:t>
            </a:r>
            <a:endParaRPr lang="es-ES" dirty="0"/>
          </a:p>
        </p:txBody>
      </p:sp>
      <p:sp>
        <p:nvSpPr>
          <p:cNvPr id="6" name="5 Rectángulo"/>
          <p:cNvSpPr/>
          <p:nvPr/>
        </p:nvSpPr>
        <p:spPr>
          <a:xfrm>
            <a:off x="1259632" y="2937718"/>
            <a:ext cx="7632848" cy="923330"/>
          </a:xfrm>
          <a:prstGeom prst="rect">
            <a:avLst/>
          </a:prstGeom>
        </p:spPr>
        <p:txBody>
          <a:bodyPr wrap="square">
            <a:spAutoFit/>
          </a:bodyPr>
          <a:lstStyle/>
          <a:p>
            <a:pPr algn="just"/>
            <a:r>
              <a:rPr lang="es-EC" i="1" dirty="0">
                <a:effectLst>
                  <a:outerShdw blurRad="38100" dist="38100" dir="2700000" algn="tl">
                    <a:srgbClr val="000000">
                      <a:alpha val="43137"/>
                    </a:srgbClr>
                  </a:outerShdw>
                </a:effectLst>
              </a:rPr>
              <a:t>H</a:t>
            </a:r>
            <a:r>
              <a:rPr lang="es-EC" i="1" baseline="-25000" dirty="0">
                <a:effectLst>
                  <a:outerShdw blurRad="38100" dist="38100" dir="2700000" algn="tl">
                    <a:srgbClr val="000000">
                      <a:alpha val="43137"/>
                    </a:srgbClr>
                  </a:outerShdw>
                </a:effectLst>
              </a:rPr>
              <a:t>1</a:t>
            </a:r>
            <a:r>
              <a:rPr lang="es-EC" i="1" dirty="0">
                <a:effectLst>
                  <a:outerShdw blurRad="38100" dist="38100" dir="2700000" algn="tl">
                    <a:srgbClr val="000000">
                      <a:alpha val="43137"/>
                    </a:srgbClr>
                  </a:outerShdw>
                </a:effectLst>
              </a:rPr>
              <a:t>: E </a:t>
            </a:r>
            <a:r>
              <a:rPr lang="es-EC" dirty="0">
                <a:effectLst>
                  <a:outerShdw blurRad="38100" dist="38100" dir="2700000" algn="tl">
                    <a:srgbClr val="000000">
                      <a:alpha val="43137"/>
                    </a:srgbClr>
                  </a:outerShdw>
                </a:effectLst>
              </a:rPr>
              <a:t>&gt; 50 </a:t>
            </a:r>
            <a:r>
              <a:rPr lang="es-EC" dirty="0"/>
              <a:t>(Empleando estiércol bovino líquido como sustrato en un digestor anaerobio continuo, bajo condiciones </a:t>
            </a:r>
            <a:r>
              <a:rPr lang="es-EC" dirty="0" err="1"/>
              <a:t>psicrofílicas</a:t>
            </a:r>
            <a:r>
              <a:rPr lang="es-EC" dirty="0"/>
              <a:t>, se produce más de 50 Litros de gas metano diarios</a:t>
            </a:r>
            <a:r>
              <a:rPr lang="es-EC" dirty="0" smtClean="0"/>
              <a:t>).</a:t>
            </a:r>
            <a:endParaRPr lang="es-ES" dirty="0"/>
          </a:p>
        </p:txBody>
      </p:sp>
    </p:spTree>
    <p:extLst>
      <p:ext uri="{BB962C8B-B14F-4D97-AF65-F5344CB8AC3E}">
        <p14:creationId xmlns:p14="http://schemas.microsoft.com/office/powerpoint/2010/main" val="1024259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3358</TotalTime>
  <Words>4424</Words>
  <Application>Microsoft Office PowerPoint</Application>
  <PresentationFormat>Presentación en pantalla (4:3)</PresentationFormat>
  <Paragraphs>746</Paragraphs>
  <Slides>41</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43" baseType="lpstr">
      <vt:lpstr>Diseño predeterminado</vt:lpstr>
      <vt:lpstr>CorelDRAW</vt:lpstr>
      <vt:lpstr>Presentación de PowerPoint</vt:lpstr>
      <vt:lpstr>INTRODUCCIÓN</vt:lpstr>
      <vt:lpstr>Presentación de PowerPoint</vt:lpstr>
      <vt:lpstr>Presentación de PowerPoint</vt:lpstr>
      <vt:lpstr>INTRODUCCIÓN</vt:lpstr>
      <vt:lpstr>OBJETIVO Principal</vt:lpstr>
      <vt:lpstr>Objetivos específicos</vt:lpstr>
      <vt:lpstr>INTRODUCCIÓN</vt:lpstr>
      <vt:lpstr>hipótesis</vt:lpstr>
      <vt:lpstr>INTRODUCCIÓN</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vt:lpstr>
      <vt:lpstr>Presentación de PowerPoint</vt:lpstr>
      <vt:lpstr>Presentación de PowerPoint</vt:lpstr>
      <vt:lpstr>Presentación de PowerPoint</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vt:lpstr>
      <vt:lpstr>Presentación de PowerPoint</vt:lpstr>
      <vt:lpstr>Presentación de PowerPoint</vt:lpstr>
      <vt:lpstr>INTRODUCCIÓN</vt:lpstr>
      <vt:lpstr>Presentación de PowerPoint</vt:lpstr>
      <vt:lpstr>INTRODUCCIÓN</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Amanda Pazmiño</cp:lastModifiedBy>
  <cp:revision>232</cp:revision>
  <dcterms:created xsi:type="dcterms:W3CDTF">2008-02-13T16:07:44Z</dcterms:created>
  <dcterms:modified xsi:type="dcterms:W3CDTF">2012-12-16T04:23:01Z</dcterms:modified>
</cp:coreProperties>
</file>