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Default Extension="vml" ContentType="application/vnd.openxmlformats-officedocument.vmlDrawing"/>
  <Override PartName="/ppt/charts/chart3.xml" ContentType="application/vnd.openxmlformats-officedocument.drawingml.chart+xml"/>
  <Override PartName="/ppt/charts/chart4.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5" r:id="rId3"/>
    <p:sldId id="303" r:id="rId4"/>
    <p:sldId id="310" r:id="rId5"/>
    <p:sldId id="313" r:id="rId6"/>
    <p:sldId id="319" r:id="rId7"/>
    <p:sldId id="323" r:id="rId8"/>
    <p:sldId id="325" r:id="rId9"/>
    <p:sldId id="331" r:id="rId10"/>
    <p:sldId id="334" r:id="rId11"/>
    <p:sldId id="340" r:id="rId12"/>
    <p:sldId id="343" r:id="rId13"/>
    <p:sldId id="345" r:id="rId14"/>
    <p:sldId id="351" r:id="rId15"/>
    <p:sldId id="356" r:id="rId16"/>
    <p:sldId id="360" r:id="rId17"/>
    <p:sldId id="364" r:id="rId18"/>
    <p:sldId id="367" r:id="rId19"/>
    <p:sldId id="369" r:id="rId20"/>
    <p:sldId id="371" r:id="rId21"/>
    <p:sldId id="378" r:id="rId22"/>
    <p:sldId id="380" r:id="rId23"/>
    <p:sldId id="383" r:id="rId24"/>
    <p:sldId id="386" r:id="rId25"/>
    <p:sldId id="389" r:id="rId26"/>
    <p:sldId id="390" r:id="rId27"/>
    <p:sldId id="394" r:id="rId28"/>
    <p:sldId id="395" r:id="rId29"/>
    <p:sldId id="396" r:id="rId30"/>
    <p:sldId id="397" r:id="rId31"/>
    <p:sldId id="402" r:id="rId32"/>
    <p:sldId id="403" r:id="rId33"/>
    <p:sldId id="406" r:id="rId34"/>
    <p:sldId id="407" r:id="rId35"/>
    <p:sldId id="408" r:id="rId36"/>
    <p:sldId id="409" r:id="rId37"/>
    <p:sldId id="413" r:id="rId38"/>
    <p:sldId id="415" r:id="rId39"/>
    <p:sldId id="417" r:id="rId40"/>
    <p:sldId id="418" r:id="rId41"/>
    <p:sldId id="422" r:id="rId42"/>
    <p:sldId id="424" r:id="rId43"/>
    <p:sldId id="427" r:id="rId44"/>
    <p:sldId id="293" r:id="rId45"/>
  </p:sldIdLst>
  <p:sldSz cx="9144000" cy="6858000" type="screen4x3"/>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3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Jos&#233;%20Miguel\Documents\Desarrollo%20de%20tesis\TESIS%20MAYO%202012\TESIS%20AGOSTO\Encuesta%20sobre%20&#225;rea%20de%20compra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Jos&#233;%20Miguel\Documents\Desarrollo%20de%20tesis\TESIS%20MAYO%202012\TESIS%20AGOSTO\An&#225;lisis%20de%20proceso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Jos&#233;%20Miguel\Documents\Desarrollo%20de%20tesis\TESIS%20MAYO%202012\TESIS%20AGOSTO\An&#225;lisis%20de%20procesos.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Jos&#233;%20Miguel\Documents\Desarrollo%20de%20tesis\TESIS%20MAYO%202012\TESIS%20AGOSTO\An&#225;lisis%20de%20proceso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s-EC"/>
  <c:chart>
    <c:title>
      <c:tx>
        <c:rich>
          <a:bodyPr anchor="b" anchorCtr="0"/>
          <a:lstStyle/>
          <a:p>
            <a:pPr algn="ctr">
              <a:defRPr sz="2000"/>
            </a:pPr>
            <a:r>
              <a:rPr lang="en-US" sz="2000" dirty="0" smtClean="0">
                <a:latin typeface="Times New Roman" pitchFamily="18" charset="0"/>
                <a:cs typeface="Times New Roman" pitchFamily="18" charset="0"/>
              </a:rPr>
              <a:t>Apreciación </a:t>
            </a:r>
            <a:r>
              <a:rPr lang="en-US" sz="2000" dirty="0">
                <a:latin typeface="Times New Roman" pitchFamily="18" charset="0"/>
                <a:cs typeface="Times New Roman" pitchFamily="18" charset="0"/>
              </a:rPr>
              <a:t>general de la gestión de compras</a:t>
            </a:r>
          </a:p>
        </c:rich>
      </c:tx>
      <c:layout>
        <c:manualLayout>
          <c:xMode val="edge"/>
          <c:yMode val="edge"/>
          <c:x val="4.0254134517135033E-2"/>
          <c:y val="6.1567954989328419E-2"/>
        </c:manualLayout>
      </c:layout>
    </c:title>
    <c:view3D>
      <c:rotX val="30"/>
      <c:perspective val="30"/>
    </c:view3D>
    <c:plotArea>
      <c:layout>
        <c:manualLayout>
          <c:layoutTarget val="inner"/>
          <c:xMode val="edge"/>
          <c:yMode val="edge"/>
          <c:x val="7.8547880831524933E-2"/>
          <c:y val="0.21806625523160991"/>
          <c:w val="0.51956474688955456"/>
          <c:h val="0.61277353844283333"/>
        </c:manualLayout>
      </c:layout>
      <c:pie3DChart>
        <c:varyColors val="1"/>
        <c:ser>
          <c:idx val="0"/>
          <c:order val="0"/>
          <c:tx>
            <c:strRef>
              <c:f>Gráficos!$A$3</c:f>
              <c:strCache>
                <c:ptCount val="1"/>
                <c:pt idx="0">
                  <c:v>1. ¿De manera general, cómo calificaría la gestión del área de compras para adquirir bienes y servicios que usted haya solicitado en los últimos 6 meses?</c:v>
                </c:pt>
              </c:strCache>
            </c:strRef>
          </c:tx>
          <c:dPt>
            <c:idx val="3"/>
            <c:explosion val="20"/>
          </c:dPt>
          <c:dLbls>
            <c:txPr>
              <a:bodyPr/>
              <a:lstStyle/>
              <a:p>
                <a:pPr>
                  <a:defRPr sz="1600" baseline="0"/>
                </a:pPr>
                <a:endParaRPr lang="es-EC"/>
              </a:p>
            </c:txPr>
            <c:showPercent val="1"/>
            <c:showLeaderLines val="1"/>
          </c:dLbls>
          <c:cat>
            <c:strRef>
              <c:f>Gráficos!$B$2:$F$2</c:f>
              <c:strCache>
                <c:ptCount val="5"/>
                <c:pt idx="0">
                  <c:v>Muy mala</c:v>
                </c:pt>
                <c:pt idx="1">
                  <c:v>Mala</c:v>
                </c:pt>
                <c:pt idx="2">
                  <c:v>Ni buena ni mala</c:v>
                </c:pt>
                <c:pt idx="3">
                  <c:v>Buena</c:v>
                </c:pt>
                <c:pt idx="4">
                  <c:v>Muy buena</c:v>
                </c:pt>
              </c:strCache>
            </c:strRef>
          </c:cat>
          <c:val>
            <c:numRef>
              <c:f>Gráficos!$B$3:$F$3</c:f>
              <c:numCache>
                <c:formatCode>General</c:formatCode>
                <c:ptCount val="5"/>
                <c:pt idx="1">
                  <c:v>4</c:v>
                </c:pt>
                <c:pt idx="2">
                  <c:v>3</c:v>
                </c:pt>
                <c:pt idx="3">
                  <c:v>3</c:v>
                </c:pt>
              </c:numCache>
            </c:numRef>
          </c:val>
        </c:ser>
      </c:pie3DChart>
    </c:plotArea>
    <c:legend>
      <c:legendPos val="r"/>
      <c:legendEntry>
        <c:idx val="0"/>
        <c:txPr>
          <a:bodyPr/>
          <a:lstStyle/>
          <a:p>
            <a:pPr>
              <a:defRPr sz="2000"/>
            </a:pPr>
            <a:endParaRPr lang="es-EC"/>
          </a:p>
        </c:txPr>
      </c:legendEntry>
      <c:legendEntry>
        <c:idx val="1"/>
        <c:txPr>
          <a:bodyPr/>
          <a:lstStyle/>
          <a:p>
            <a:pPr>
              <a:defRPr sz="2000"/>
            </a:pPr>
            <a:endParaRPr lang="es-EC"/>
          </a:p>
        </c:txPr>
      </c:legendEntry>
      <c:legendEntry>
        <c:idx val="2"/>
        <c:txPr>
          <a:bodyPr/>
          <a:lstStyle/>
          <a:p>
            <a:pPr>
              <a:defRPr sz="2000"/>
            </a:pPr>
            <a:endParaRPr lang="es-EC"/>
          </a:p>
        </c:txPr>
      </c:legendEntry>
      <c:legendEntry>
        <c:idx val="3"/>
        <c:txPr>
          <a:bodyPr/>
          <a:lstStyle/>
          <a:p>
            <a:pPr>
              <a:defRPr sz="2000"/>
            </a:pPr>
            <a:endParaRPr lang="es-EC"/>
          </a:p>
        </c:txPr>
      </c:legendEntry>
      <c:legendEntry>
        <c:idx val="4"/>
        <c:txPr>
          <a:bodyPr/>
          <a:lstStyle/>
          <a:p>
            <a:pPr>
              <a:defRPr sz="2000"/>
            </a:pPr>
            <a:endParaRPr lang="es-EC"/>
          </a:p>
        </c:txPr>
      </c:legendEntry>
      <c:layout>
        <c:manualLayout>
          <c:xMode val="edge"/>
          <c:yMode val="edge"/>
          <c:x val="0.58810678594910137"/>
          <c:y val="0.2374389611351263"/>
          <c:w val="0.39454541480819072"/>
          <c:h val="0.70259894076494156"/>
        </c:manualLayout>
      </c:layout>
      <c:txPr>
        <a:bodyPr/>
        <a:lstStyle/>
        <a:p>
          <a:pPr>
            <a:defRPr sz="2000"/>
          </a:pPr>
          <a:endParaRPr lang="es-EC"/>
        </a:p>
      </c:txPr>
    </c:legend>
    <c:plotVisOnly val="1"/>
  </c:chart>
  <c:externalData r:id="rId1"/>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s-EC"/>
  <c:style val="27"/>
  <c:chart>
    <c:autoTitleDeleted val="1"/>
    <c:plotArea>
      <c:layout>
        <c:manualLayout>
          <c:layoutTarget val="inner"/>
          <c:xMode val="edge"/>
          <c:yMode val="edge"/>
          <c:x val="0.19954925643182514"/>
          <c:y val="0.17333788309235493"/>
          <c:w val="0.81141982340421981"/>
          <c:h val="0.44979713742678473"/>
        </c:manualLayout>
      </c:layout>
      <c:barChart>
        <c:barDir val="col"/>
        <c:grouping val="clustered"/>
        <c:ser>
          <c:idx val="0"/>
          <c:order val="0"/>
          <c:tx>
            <c:strRef>
              <c:f>Resumen!$C$3</c:f>
              <c:strCache>
                <c:ptCount val="1"/>
                <c:pt idx="0">
                  <c:v>TIEMPO ACTUAL</c:v>
                </c:pt>
              </c:strCache>
            </c:strRef>
          </c:tx>
          <c:cat>
            <c:strRef>
              <c:f>Resumen!$B$4:$B$11</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Resumen!$C$4:$C$11</c:f>
              <c:numCache>
                <c:formatCode>General</c:formatCode>
                <c:ptCount val="8"/>
                <c:pt idx="0">
                  <c:v>562</c:v>
                </c:pt>
                <c:pt idx="1">
                  <c:v>516</c:v>
                </c:pt>
                <c:pt idx="2" formatCode="0">
                  <c:v>1790</c:v>
                </c:pt>
                <c:pt idx="3" formatCode="0">
                  <c:v>2948</c:v>
                </c:pt>
                <c:pt idx="4" formatCode="0">
                  <c:v>2664</c:v>
                </c:pt>
                <c:pt idx="5" formatCode="0">
                  <c:v>50</c:v>
                </c:pt>
                <c:pt idx="6" formatCode="0">
                  <c:v>280</c:v>
                </c:pt>
                <c:pt idx="7" formatCode="0">
                  <c:v>1475</c:v>
                </c:pt>
              </c:numCache>
            </c:numRef>
          </c:val>
        </c:ser>
        <c:ser>
          <c:idx val="1"/>
          <c:order val="1"/>
          <c:tx>
            <c:strRef>
              <c:f>Resumen!$D$3</c:f>
              <c:strCache>
                <c:ptCount val="1"/>
                <c:pt idx="0">
                  <c:v>TIEMPO MEJORADO</c:v>
                </c:pt>
              </c:strCache>
            </c:strRef>
          </c:tx>
          <c:cat>
            <c:strRef>
              <c:f>Resumen!$B$4:$B$11</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Resumen!$D$4:$D$11</c:f>
              <c:numCache>
                <c:formatCode>General</c:formatCode>
                <c:ptCount val="8"/>
                <c:pt idx="0">
                  <c:v>252</c:v>
                </c:pt>
                <c:pt idx="1">
                  <c:v>26</c:v>
                </c:pt>
                <c:pt idx="2" formatCode="0">
                  <c:v>1068</c:v>
                </c:pt>
                <c:pt idx="3" formatCode="0">
                  <c:v>1502</c:v>
                </c:pt>
                <c:pt idx="4" formatCode="0">
                  <c:v>744</c:v>
                </c:pt>
                <c:pt idx="5" formatCode="0">
                  <c:v>50</c:v>
                </c:pt>
                <c:pt idx="6" formatCode="0">
                  <c:v>40</c:v>
                </c:pt>
                <c:pt idx="7" formatCode="0">
                  <c:v>515</c:v>
                </c:pt>
              </c:numCache>
            </c:numRef>
          </c:val>
        </c:ser>
        <c:axId val="58305920"/>
        <c:axId val="58336384"/>
      </c:barChart>
      <c:catAx>
        <c:axId val="58305920"/>
        <c:scaling>
          <c:orientation val="minMax"/>
        </c:scaling>
        <c:axPos val="b"/>
        <c:majorTickMark val="none"/>
        <c:tickLblPos val="nextTo"/>
        <c:crossAx val="58336384"/>
        <c:crosses val="autoZero"/>
        <c:auto val="1"/>
        <c:lblAlgn val="ctr"/>
        <c:lblOffset val="100"/>
      </c:catAx>
      <c:valAx>
        <c:axId val="58336384"/>
        <c:scaling>
          <c:orientation val="minMax"/>
        </c:scaling>
        <c:axPos val="l"/>
        <c:majorGridlines/>
        <c:title>
          <c:tx>
            <c:rich>
              <a:bodyPr/>
              <a:lstStyle/>
              <a:p>
                <a:pPr>
                  <a:defRPr/>
                </a:pPr>
                <a:r>
                  <a:rPr lang="en-US"/>
                  <a:t>Minutos</a:t>
                </a:r>
              </a:p>
            </c:rich>
          </c:tx>
          <c:layout>
            <c:manualLayout>
              <c:xMode val="edge"/>
              <c:yMode val="edge"/>
              <c:x val="4.5647064053478854E-2"/>
              <c:y val="0.31070064517797524"/>
            </c:manualLayout>
          </c:layout>
        </c:title>
        <c:numFmt formatCode="General" sourceLinked="1"/>
        <c:majorTickMark val="none"/>
        <c:tickLblPos val="nextTo"/>
        <c:crossAx val="58305920"/>
        <c:crosses val="autoZero"/>
        <c:crossBetween val="between"/>
      </c:valAx>
      <c:dTable>
        <c:showHorzBorder val="1"/>
        <c:showVertBorder val="1"/>
        <c:showOutline val="1"/>
        <c:showKeys val="1"/>
        <c:txPr>
          <a:bodyPr/>
          <a:lstStyle/>
          <a:p>
            <a:pPr rtl="0">
              <a:defRPr sz="1200" baseline="0"/>
            </a:pPr>
            <a:endParaRPr lang="es-EC"/>
          </a:p>
        </c:txPr>
      </c:dTable>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s-EC"/>
  <c:style val="28"/>
  <c:chart>
    <c:autoTitleDeleted val="1"/>
    <c:plotArea>
      <c:layout>
        <c:manualLayout>
          <c:layoutTarget val="inner"/>
          <c:xMode val="edge"/>
          <c:yMode val="edge"/>
          <c:x val="0.21907897539624771"/>
          <c:y val="0.17087491182246373"/>
          <c:w val="0.75504476019538125"/>
          <c:h val="0.41158490781872814"/>
        </c:manualLayout>
      </c:layout>
      <c:barChart>
        <c:barDir val="col"/>
        <c:grouping val="clustered"/>
        <c:ser>
          <c:idx val="0"/>
          <c:order val="0"/>
          <c:tx>
            <c:strRef>
              <c:f>Resumen!$C$16</c:f>
              <c:strCache>
                <c:ptCount val="1"/>
                <c:pt idx="0">
                  <c:v>EFICIENCIA ACTUAL</c:v>
                </c:pt>
              </c:strCache>
            </c:strRef>
          </c:tx>
          <c:cat>
            <c:strRef>
              <c:f>Resumen!$B$17:$B$24</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Resumen!$C$17:$C$24</c:f>
              <c:numCache>
                <c:formatCode>0.00%</c:formatCode>
                <c:ptCount val="8"/>
                <c:pt idx="0">
                  <c:v>0.21352313167259804</c:v>
                </c:pt>
                <c:pt idx="1">
                  <c:v>4.8449612403100778E-2</c:v>
                </c:pt>
                <c:pt idx="2">
                  <c:v>0.17709497206703928</c:v>
                </c:pt>
                <c:pt idx="3">
                  <c:v>0.32530529172320266</c:v>
                </c:pt>
                <c:pt idx="4">
                  <c:v>0.27177177177177181</c:v>
                </c:pt>
                <c:pt idx="5">
                  <c:v>0.8</c:v>
                </c:pt>
                <c:pt idx="6">
                  <c:v>0.14285714285714302</c:v>
                </c:pt>
                <c:pt idx="7">
                  <c:v>0.34915254237288162</c:v>
                </c:pt>
              </c:numCache>
            </c:numRef>
          </c:val>
        </c:ser>
        <c:ser>
          <c:idx val="1"/>
          <c:order val="1"/>
          <c:tx>
            <c:strRef>
              <c:f>Resumen!$D$16</c:f>
              <c:strCache>
                <c:ptCount val="1"/>
                <c:pt idx="0">
                  <c:v>EFICIENCIA MEJORADA</c:v>
                </c:pt>
              </c:strCache>
            </c:strRef>
          </c:tx>
          <c:cat>
            <c:strRef>
              <c:f>Resumen!$B$17:$B$24</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Resumen!$D$17:$D$24</c:f>
              <c:numCache>
                <c:formatCode>0.00%</c:formatCode>
                <c:ptCount val="8"/>
                <c:pt idx="0">
                  <c:v>0.47619047619047644</c:v>
                </c:pt>
                <c:pt idx="1">
                  <c:v>0.96153846153846168</c:v>
                </c:pt>
                <c:pt idx="2">
                  <c:v>0.29681647940074968</c:v>
                </c:pt>
                <c:pt idx="3">
                  <c:v>0.63848202396804266</c:v>
                </c:pt>
                <c:pt idx="4">
                  <c:v>0.97311827956989316</c:v>
                </c:pt>
                <c:pt idx="5">
                  <c:v>0.8</c:v>
                </c:pt>
                <c:pt idx="6">
                  <c:v>1</c:v>
                </c:pt>
                <c:pt idx="7">
                  <c:v>1</c:v>
                </c:pt>
              </c:numCache>
            </c:numRef>
          </c:val>
        </c:ser>
        <c:axId val="58375168"/>
        <c:axId val="58381056"/>
      </c:barChart>
      <c:catAx>
        <c:axId val="58375168"/>
        <c:scaling>
          <c:orientation val="minMax"/>
        </c:scaling>
        <c:axPos val="b"/>
        <c:majorTickMark val="none"/>
        <c:tickLblPos val="nextTo"/>
        <c:crossAx val="58381056"/>
        <c:crosses val="autoZero"/>
        <c:auto val="1"/>
        <c:lblAlgn val="ctr"/>
        <c:lblOffset val="100"/>
      </c:catAx>
      <c:valAx>
        <c:axId val="58381056"/>
        <c:scaling>
          <c:orientation val="minMax"/>
        </c:scaling>
        <c:axPos val="l"/>
        <c:majorGridlines/>
        <c:title>
          <c:tx>
            <c:rich>
              <a:bodyPr/>
              <a:lstStyle/>
              <a:p>
                <a:pPr>
                  <a:defRPr/>
                </a:pPr>
                <a:r>
                  <a:rPr lang="en-US"/>
                  <a:t>Porcentaje</a:t>
                </a:r>
              </a:p>
            </c:rich>
          </c:tx>
          <c:layout/>
        </c:title>
        <c:numFmt formatCode="0.00%" sourceLinked="1"/>
        <c:majorTickMark val="none"/>
        <c:tickLblPos val="nextTo"/>
        <c:crossAx val="58375168"/>
        <c:crosses val="autoZero"/>
        <c:crossBetween val="between"/>
      </c:valAx>
      <c:dTable>
        <c:showHorzBorder val="1"/>
        <c:showVertBorder val="1"/>
        <c:showOutline val="1"/>
        <c:showKeys val="1"/>
        <c:txPr>
          <a:bodyPr/>
          <a:lstStyle/>
          <a:p>
            <a:pPr rtl="0">
              <a:defRPr sz="1200" baseline="0"/>
            </a:pPr>
            <a:endParaRPr lang="es-EC"/>
          </a:p>
        </c:txPr>
      </c:dTable>
    </c:plotArea>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es-EC"/>
  <c:style val="29"/>
  <c:chart>
    <c:autoTitleDeleted val="1"/>
    <c:plotArea>
      <c:layout>
        <c:manualLayout>
          <c:layoutTarget val="inner"/>
          <c:xMode val="edge"/>
          <c:yMode val="edge"/>
          <c:x val="0.20084482227341616"/>
          <c:y val="0.15827613975753041"/>
          <c:w val="0.78132093050824569"/>
          <c:h val="0.38698552243949913"/>
        </c:manualLayout>
      </c:layout>
      <c:barChart>
        <c:barDir val="col"/>
        <c:grouping val="clustered"/>
        <c:ser>
          <c:idx val="0"/>
          <c:order val="0"/>
          <c:tx>
            <c:strRef>
              <c:f>Resumen!$C$28</c:f>
              <c:strCache>
                <c:ptCount val="1"/>
                <c:pt idx="0">
                  <c:v>COSTO ACTUAL</c:v>
                </c:pt>
              </c:strCache>
            </c:strRef>
          </c:tx>
          <c:cat>
            <c:strRef>
              <c:f>Resumen!$B$29:$B$36</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Resumen!$C$29:$C$36</c:f>
              <c:numCache>
                <c:formatCode>_("$"\ * #,##0.00_);_("$"\ * \(#,##0.00\);_("$"\ * "-"??_);_(@_)</c:formatCode>
                <c:ptCount val="8"/>
                <c:pt idx="0">
                  <c:v>42.06</c:v>
                </c:pt>
                <c:pt idx="1">
                  <c:v>37.668000000000013</c:v>
                </c:pt>
                <c:pt idx="2">
                  <c:v>132.92000000000004</c:v>
                </c:pt>
                <c:pt idx="3">
                  <c:v>221.916</c:v>
                </c:pt>
                <c:pt idx="4">
                  <c:v>319.67999999999995</c:v>
                </c:pt>
                <c:pt idx="5">
                  <c:v>4.1199999999999966</c:v>
                </c:pt>
                <c:pt idx="6">
                  <c:v>20.439999999999987</c:v>
                </c:pt>
                <c:pt idx="7">
                  <c:v>173.47499999999999</c:v>
                </c:pt>
              </c:numCache>
            </c:numRef>
          </c:val>
        </c:ser>
        <c:ser>
          <c:idx val="1"/>
          <c:order val="1"/>
          <c:tx>
            <c:strRef>
              <c:f>Resumen!$D$28</c:f>
              <c:strCache>
                <c:ptCount val="1"/>
                <c:pt idx="0">
                  <c:v>COSTO MEJORADO</c:v>
                </c:pt>
              </c:strCache>
            </c:strRef>
          </c:tx>
          <c:cat>
            <c:strRef>
              <c:f>Resumen!$B$29:$B$36</c:f>
              <c:strCache>
                <c:ptCount val="8"/>
                <c:pt idx="0">
                  <c:v>Planificación anual de compras</c:v>
                </c:pt>
                <c:pt idx="1">
                  <c:v>Administración del banco de proveedores</c:v>
                </c:pt>
                <c:pt idx="2">
                  <c:v>Compras generales</c:v>
                </c:pt>
                <c:pt idx="3">
                  <c:v>Licitaciones</c:v>
                </c:pt>
                <c:pt idx="4">
                  <c:v>Elaboración de contratos</c:v>
                </c:pt>
                <c:pt idx="5">
                  <c:v>Administración de contratos</c:v>
                </c:pt>
                <c:pt idx="6">
                  <c:v>Evaluación de proveedores</c:v>
                </c:pt>
                <c:pt idx="7">
                  <c:v>Manejo de producto adquirido no conforme</c:v>
                </c:pt>
              </c:strCache>
            </c:strRef>
          </c:cat>
          <c:val>
            <c:numRef>
              <c:f>Resumen!$D$29:$D$36</c:f>
              <c:numCache>
                <c:formatCode>_("$"\ * #,##0.00_);_("$"\ * \(#,##0.00\);_("$"\ * "-"??_);_(@_)</c:formatCode>
                <c:ptCount val="8"/>
                <c:pt idx="0">
                  <c:v>18.959999999999987</c:v>
                </c:pt>
                <c:pt idx="1">
                  <c:v>1.8979999999999988</c:v>
                </c:pt>
                <c:pt idx="2">
                  <c:v>79.66</c:v>
                </c:pt>
                <c:pt idx="3">
                  <c:v>114.97599999999998</c:v>
                </c:pt>
                <c:pt idx="4">
                  <c:v>89.279999999999987</c:v>
                </c:pt>
                <c:pt idx="5">
                  <c:v>4.1199999999999966</c:v>
                </c:pt>
                <c:pt idx="6">
                  <c:v>2.92</c:v>
                </c:pt>
                <c:pt idx="7">
                  <c:v>58.275000000000013</c:v>
                </c:pt>
              </c:numCache>
            </c:numRef>
          </c:val>
        </c:ser>
        <c:axId val="58559104"/>
        <c:axId val="58569088"/>
      </c:barChart>
      <c:catAx>
        <c:axId val="58559104"/>
        <c:scaling>
          <c:orientation val="minMax"/>
        </c:scaling>
        <c:axPos val="b"/>
        <c:majorTickMark val="none"/>
        <c:tickLblPos val="nextTo"/>
        <c:crossAx val="58569088"/>
        <c:crosses val="autoZero"/>
        <c:auto val="1"/>
        <c:lblAlgn val="ctr"/>
        <c:lblOffset val="100"/>
      </c:catAx>
      <c:valAx>
        <c:axId val="58569088"/>
        <c:scaling>
          <c:orientation val="minMax"/>
        </c:scaling>
        <c:axPos val="l"/>
        <c:majorGridlines/>
        <c:title>
          <c:tx>
            <c:rich>
              <a:bodyPr/>
              <a:lstStyle/>
              <a:p>
                <a:pPr>
                  <a:defRPr/>
                </a:pPr>
                <a:r>
                  <a:rPr lang="en-US"/>
                  <a:t>DÓLARES</a:t>
                </a:r>
              </a:p>
            </c:rich>
          </c:tx>
          <c:layout/>
        </c:title>
        <c:numFmt formatCode="_(&quot;$&quot;\ * #,##0.00_);_(&quot;$&quot;\ * \(#,##0.00\);_(&quot;$&quot;\ * &quot;-&quot;??_);_(@_)" sourceLinked="1"/>
        <c:majorTickMark val="none"/>
        <c:tickLblPos val="nextTo"/>
        <c:crossAx val="58559104"/>
        <c:crosses val="autoZero"/>
        <c:crossBetween val="between"/>
      </c:valAx>
      <c:dTable>
        <c:showHorzBorder val="1"/>
        <c:showVertBorder val="1"/>
        <c:showOutline val="1"/>
        <c:showKeys val="1"/>
        <c:txPr>
          <a:bodyPr/>
          <a:lstStyle/>
          <a:p>
            <a:pPr rtl="0">
              <a:defRPr sz="1200" baseline="0"/>
            </a:pPr>
            <a:endParaRPr lang="es-EC"/>
          </a:p>
        </c:txPr>
      </c:dTable>
    </c:plotArea>
    <c:plotVisOnly val="1"/>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17.emf"/></Relationships>
</file>

<file path=ppt/drawings/drawing1.xml><?xml version="1.0" encoding="utf-8"?>
<c:userShapes xmlns:c="http://schemas.openxmlformats.org/drawingml/2006/chart">
  <cdr:relSizeAnchor xmlns:cdr="http://schemas.openxmlformats.org/drawingml/2006/chartDrawing">
    <cdr:from>
      <cdr:x>0.0205</cdr:x>
      <cdr:y>0.83306</cdr:y>
    </cdr:from>
    <cdr:to>
      <cdr:x>0.74715</cdr:x>
      <cdr:y>0.93436</cdr:y>
    </cdr:to>
    <cdr:sp macro="" textlink="">
      <cdr:nvSpPr>
        <cdr:cNvPr id="2" name="1 CuadroTexto"/>
        <cdr:cNvSpPr txBox="1"/>
      </cdr:nvSpPr>
      <cdr:spPr>
        <a:xfrm xmlns:a="http://schemas.openxmlformats.org/drawingml/2006/main">
          <a:off x="85720" y="2055136"/>
          <a:ext cx="3038469" cy="24990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s-EC" sz="1200" dirty="0">
              <a:latin typeface="Times New Roman" pitchFamily="18" charset="0"/>
              <a:cs typeface="Times New Roman" pitchFamily="18" charset="0"/>
            </a:rPr>
            <a:t>Elaborado por: José</a:t>
          </a:r>
          <a:r>
            <a:rPr lang="es-EC" sz="1200" baseline="0" dirty="0">
              <a:latin typeface="Times New Roman" pitchFamily="18" charset="0"/>
              <a:cs typeface="Times New Roman" pitchFamily="18" charset="0"/>
            </a:rPr>
            <a:t> Miguel Encalada</a:t>
          </a:r>
          <a:endParaRPr lang="es-EC" sz="1200" dirty="0">
            <a:latin typeface="Times New Roman" pitchFamily="18" charset="0"/>
            <a:cs typeface="Times New Roman" pitchFamily="18" charset="0"/>
          </a:endParaRPr>
        </a:p>
      </cdr:txBody>
    </cdr:sp>
  </cdr:relSizeAnchor>
</c:userShap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C"/>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C"/>
          </a:p>
        </p:txBody>
      </p:sp>
      <p:sp>
        <p:nvSpPr>
          <p:cNvPr id="4" name="3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C"/>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11"/>
          </p:nvPr>
        </p:nvSpPr>
        <p:spPr/>
        <p:txBody>
          <a:bodyPr/>
          <a:lstStyle/>
          <a:p>
            <a:endParaRPr lang="es-EC"/>
          </a:p>
        </p:txBody>
      </p:sp>
      <p:sp>
        <p:nvSpPr>
          <p:cNvPr id="6" name="5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6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8" name="7 Marcador de pie de página"/>
          <p:cNvSpPr>
            <a:spLocks noGrp="1"/>
          </p:cNvSpPr>
          <p:nvPr>
            <p:ph type="ftr" sz="quarter" idx="11"/>
          </p:nvPr>
        </p:nvSpPr>
        <p:spPr/>
        <p:txBody>
          <a:bodyPr/>
          <a:lstStyle/>
          <a:p>
            <a:endParaRPr lang="es-EC"/>
          </a:p>
        </p:txBody>
      </p:sp>
      <p:sp>
        <p:nvSpPr>
          <p:cNvPr id="9" name="8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C"/>
          </a:p>
        </p:txBody>
      </p:sp>
      <p:sp>
        <p:nvSpPr>
          <p:cNvPr id="3" name="2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4" name="3 Marcador de pie de página"/>
          <p:cNvSpPr>
            <a:spLocks noGrp="1"/>
          </p:cNvSpPr>
          <p:nvPr>
            <p:ph type="ftr" sz="quarter" idx="11"/>
          </p:nvPr>
        </p:nvSpPr>
        <p:spPr/>
        <p:txBody>
          <a:bodyPr/>
          <a:lstStyle/>
          <a:p>
            <a:endParaRPr lang="es-EC"/>
          </a:p>
        </p:txBody>
      </p:sp>
      <p:sp>
        <p:nvSpPr>
          <p:cNvPr id="5" name="4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3" name="2 Marcador de pie de página"/>
          <p:cNvSpPr>
            <a:spLocks noGrp="1"/>
          </p:cNvSpPr>
          <p:nvPr>
            <p:ph type="ftr" sz="quarter" idx="11"/>
          </p:nvPr>
        </p:nvSpPr>
        <p:spPr/>
        <p:txBody>
          <a:bodyPr/>
          <a:lstStyle/>
          <a:p>
            <a:endParaRPr lang="es-EC"/>
          </a:p>
        </p:txBody>
      </p:sp>
      <p:sp>
        <p:nvSpPr>
          <p:cNvPr id="4" name="3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C"/>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C"/>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400A674-305A-4C76-AA6F-87C64800997B}" type="datetimeFigureOut">
              <a:rPr lang="es-EC" smtClean="0"/>
              <a:pPr/>
              <a:t>03/03/2013</a:t>
            </a:fld>
            <a:endParaRPr lang="es-EC"/>
          </a:p>
        </p:txBody>
      </p:sp>
      <p:sp>
        <p:nvSpPr>
          <p:cNvPr id="6" name="5 Marcador de pie de página"/>
          <p:cNvSpPr>
            <a:spLocks noGrp="1"/>
          </p:cNvSpPr>
          <p:nvPr>
            <p:ph type="ftr" sz="quarter" idx="11"/>
          </p:nvPr>
        </p:nvSpPr>
        <p:spPr/>
        <p:txBody>
          <a:bodyPr/>
          <a:lstStyle/>
          <a:p>
            <a:endParaRPr lang="es-EC"/>
          </a:p>
        </p:txBody>
      </p:sp>
      <p:sp>
        <p:nvSpPr>
          <p:cNvPr id="7" name="6 Marcador de número de diapositiva"/>
          <p:cNvSpPr>
            <a:spLocks noGrp="1"/>
          </p:cNvSpPr>
          <p:nvPr>
            <p:ph type="sldNum" sz="quarter" idx="12"/>
          </p:nvPr>
        </p:nvSpPr>
        <p:spPr/>
        <p:txBody>
          <a:bodyPr/>
          <a:lstStyle/>
          <a:p>
            <a:fld id="{B134F448-0C05-442F-AC2C-2E8F7A857DD5}" type="slidenum">
              <a:rPr lang="es-EC" smtClean="0"/>
              <a:pPr/>
              <a:t>‹Nº›</a:t>
            </a:fld>
            <a:endParaRPr lang="es-EC"/>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00A674-305A-4C76-AA6F-87C64800997B}" type="datetimeFigureOut">
              <a:rPr lang="es-EC" smtClean="0"/>
              <a:pPr/>
              <a:t>03/03/2013</a:t>
            </a:fld>
            <a:endParaRPr lang="es-EC"/>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34F448-0C05-442F-AC2C-2E8F7A857DD5}" type="slidenum">
              <a:rPr lang="es-EC" smtClean="0"/>
              <a:pPr/>
              <a:t>‹Nº›</a:t>
            </a:fld>
            <a:endParaRPr lang="es-EC"/>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13.gif"/><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s>
</file>

<file path=ppt/slides/_rels/slide23.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image" Target="../media/image26.gif"/><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image" Target="../media/image27.jpeg"/><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7.gif"/><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1371600" y="2564904"/>
            <a:ext cx="6400800" cy="3528392"/>
          </a:xfrm>
        </p:spPr>
        <p:txBody>
          <a:bodyPr>
            <a:normAutofit fontScale="55000" lnSpcReduction="20000"/>
          </a:bodyPr>
          <a:lstStyle/>
          <a:p>
            <a:r>
              <a:rPr lang="es-ES" dirty="0">
                <a:solidFill>
                  <a:schemeClr val="tx1"/>
                </a:solidFill>
              </a:rPr>
              <a:t>DEPARTAMENTO DE CIENCIAS ECONÓMICAS, ADMINISTRATIVAS Y DE COMERCIO</a:t>
            </a:r>
            <a:endParaRPr lang="es-EC" dirty="0">
              <a:solidFill>
                <a:schemeClr val="tx1"/>
              </a:solidFill>
            </a:endParaRPr>
          </a:p>
          <a:p>
            <a:r>
              <a:rPr lang="es-ES" dirty="0">
                <a:solidFill>
                  <a:schemeClr val="tx1"/>
                </a:solidFill>
              </a:rPr>
              <a:t> </a:t>
            </a:r>
            <a:endParaRPr lang="es-EC" dirty="0">
              <a:solidFill>
                <a:schemeClr val="tx1"/>
              </a:solidFill>
            </a:endParaRPr>
          </a:p>
          <a:p>
            <a:r>
              <a:rPr lang="es-ES" dirty="0">
                <a:solidFill>
                  <a:schemeClr val="tx1"/>
                </a:solidFill>
              </a:rPr>
              <a:t>TESIS PARA LA OBTENCIÓN DEL TÍTULO DE INGENIERO COMERCIAL</a:t>
            </a:r>
            <a:endParaRPr lang="es-EC" dirty="0">
              <a:solidFill>
                <a:schemeClr val="tx1"/>
              </a:solidFill>
            </a:endParaRPr>
          </a:p>
          <a:p>
            <a:r>
              <a:rPr lang="es-ES" dirty="0">
                <a:solidFill>
                  <a:schemeClr val="tx1"/>
                </a:solidFill>
              </a:rPr>
              <a:t> </a:t>
            </a:r>
            <a:endParaRPr lang="es-EC" dirty="0">
              <a:solidFill>
                <a:schemeClr val="tx1"/>
              </a:solidFill>
            </a:endParaRPr>
          </a:p>
          <a:p>
            <a:r>
              <a:rPr lang="es-ES" dirty="0">
                <a:solidFill>
                  <a:schemeClr val="tx1"/>
                </a:solidFill>
              </a:rPr>
              <a:t>ANÁLISIS Y PROPUESTA DE MEJORA DE LOS PROCESOS DE COMPRAS DE LA CORPORACIÓN SALUD</a:t>
            </a:r>
            <a:endParaRPr lang="es-EC" dirty="0">
              <a:solidFill>
                <a:schemeClr val="tx1"/>
              </a:solidFill>
            </a:endParaRPr>
          </a:p>
          <a:p>
            <a:r>
              <a:rPr lang="es-ES" dirty="0">
                <a:solidFill>
                  <a:schemeClr val="tx1"/>
                </a:solidFill>
              </a:rPr>
              <a:t> </a:t>
            </a:r>
            <a:endParaRPr lang="es-EC" dirty="0">
              <a:solidFill>
                <a:schemeClr val="tx1"/>
              </a:solidFill>
            </a:endParaRPr>
          </a:p>
          <a:p>
            <a:r>
              <a:rPr lang="es-ES" dirty="0">
                <a:solidFill>
                  <a:schemeClr val="tx1"/>
                </a:solidFill>
              </a:rPr>
              <a:t>AUTOR: JOSÉ MIGUEL ENCALADA JIMÉNEZ</a:t>
            </a:r>
            <a:endParaRPr lang="es-EC" dirty="0">
              <a:solidFill>
                <a:schemeClr val="tx1"/>
              </a:solidFill>
            </a:endParaRPr>
          </a:p>
          <a:p>
            <a:r>
              <a:rPr lang="es-ES" dirty="0">
                <a:solidFill>
                  <a:schemeClr val="tx1"/>
                </a:solidFill>
              </a:rPr>
              <a:t>DIRECTOR: ING. JORGE RODRÍGUEZ</a:t>
            </a:r>
            <a:endParaRPr lang="es-EC" dirty="0">
              <a:solidFill>
                <a:schemeClr val="tx1"/>
              </a:solidFill>
            </a:endParaRPr>
          </a:p>
          <a:p>
            <a:r>
              <a:rPr lang="es-ES" dirty="0">
                <a:solidFill>
                  <a:schemeClr val="tx1"/>
                </a:solidFill>
              </a:rPr>
              <a:t>CODIRECTOR: ING. CÉSAR LLUMIQUINGA</a:t>
            </a:r>
            <a:endParaRPr lang="es-EC" dirty="0">
              <a:solidFill>
                <a:schemeClr val="tx1"/>
              </a:solidFill>
            </a:endParaRPr>
          </a:p>
          <a:p>
            <a:r>
              <a:rPr lang="es-EC" dirty="0">
                <a:solidFill>
                  <a:schemeClr val="tx1"/>
                </a:solidFill>
              </a:rPr>
              <a:t> </a:t>
            </a:r>
          </a:p>
          <a:p>
            <a:r>
              <a:rPr lang="es-ES" dirty="0">
                <a:solidFill>
                  <a:schemeClr val="tx1"/>
                </a:solidFill>
              </a:rPr>
              <a:t>SANGOLQUÍ, ENERO 2013</a:t>
            </a:r>
            <a:endParaRPr lang="es-EC" dirty="0">
              <a:solidFill>
                <a:schemeClr val="tx1"/>
              </a:solidFill>
            </a:endParaRPr>
          </a:p>
          <a:p>
            <a:endParaRPr lang="es-EC" dirty="0"/>
          </a:p>
        </p:txBody>
      </p:sp>
      <p:pic>
        <p:nvPicPr>
          <p:cNvPr id="4" name="3 Imagen"/>
          <p:cNvPicPr/>
          <p:nvPr/>
        </p:nvPicPr>
        <p:blipFill>
          <a:blip r:embed="rId2" cstate="print"/>
          <a:srcRect/>
          <a:stretch>
            <a:fillRect/>
          </a:stretch>
        </p:blipFill>
        <p:spPr bwMode="auto">
          <a:xfrm>
            <a:off x="1979712" y="764704"/>
            <a:ext cx="5230868" cy="1654596"/>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OBJETIVOS ESPECÍFICOS DE LA INVESTIGACIÓN</a:t>
            </a:r>
            <a:endParaRPr lang="es-EC" sz="2400" dirty="0"/>
          </a:p>
        </p:txBody>
      </p:sp>
      <p:sp>
        <p:nvSpPr>
          <p:cNvPr id="12" name="11 CuadroTexto"/>
          <p:cNvSpPr txBox="1"/>
          <p:nvPr/>
        </p:nvSpPr>
        <p:spPr>
          <a:xfrm>
            <a:off x="2699792" y="2703016"/>
            <a:ext cx="5760640" cy="3046988"/>
          </a:xfrm>
          <a:prstGeom prst="rect">
            <a:avLst/>
          </a:prstGeom>
          <a:noFill/>
        </p:spPr>
        <p:txBody>
          <a:bodyPr wrap="square" rtlCol="0">
            <a:spAutoFit/>
          </a:bodyPr>
          <a:lstStyle/>
          <a:p>
            <a:pPr marL="514350" lvl="0" indent="-514350" algn="just">
              <a:buFont typeface="+mj-lt"/>
              <a:buAutoNum type="arabicPeriod" startAt="4"/>
            </a:pPr>
            <a:r>
              <a:rPr lang="es-ES_tradnl" sz="2400" dirty="0" smtClean="0"/>
              <a:t>Rediseñar, proponer la mejora de los subprocesos analizados y documentarlos.</a:t>
            </a:r>
            <a:endParaRPr lang="es-EC" sz="2400" dirty="0" smtClean="0"/>
          </a:p>
          <a:p>
            <a:pPr marL="514350" lvl="0" indent="-514350" algn="just">
              <a:buFont typeface="+mj-lt"/>
              <a:buAutoNum type="arabicPeriod" startAt="5"/>
            </a:pPr>
            <a:r>
              <a:rPr lang="es-ES_tradnl" sz="2400" dirty="0" smtClean="0"/>
              <a:t>Realizar un análisis de costo de los procesos mejorados. </a:t>
            </a:r>
            <a:endParaRPr lang="es-EC" sz="2400" dirty="0" smtClean="0"/>
          </a:p>
          <a:p>
            <a:pPr marL="514350" lvl="0" indent="-514350" algn="just">
              <a:buFont typeface="+mj-lt"/>
              <a:buAutoNum type="arabicPeriod" startAt="5"/>
            </a:pPr>
            <a:r>
              <a:rPr lang="es-ES_tradnl" sz="2400" dirty="0" smtClean="0"/>
              <a:t>Proponer indicadores de eficiencia/eficacia, para los subprocesos de compras.</a:t>
            </a:r>
            <a:endParaRPr lang="es-EC" sz="2400" dirty="0" smtClean="0"/>
          </a:p>
        </p:txBody>
      </p:sp>
      <p:pic>
        <p:nvPicPr>
          <p:cNvPr id="103426" name="Picture 2" descr="Ver detalles"/>
          <p:cNvPicPr>
            <a:picLocks noChangeAspect="1" noChangeArrowheads="1" noCrop="1"/>
          </p:cNvPicPr>
          <p:nvPr/>
        </p:nvPicPr>
        <p:blipFill>
          <a:blip r:embed="rId2" cstate="print"/>
          <a:srcRect/>
          <a:stretch>
            <a:fillRect/>
          </a:stretch>
        </p:blipFill>
        <p:spPr bwMode="auto">
          <a:xfrm>
            <a:off x="-7912" y="2204864"/>
            <a:ext cx="2520280" cy="3888432"/>
          </a:xfrm>
          <a:prstGeom prst="rect">
            <a:avLst/>
          </a:prstGeom>
          <a:noFill/>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461665"/>
          </a:xfrm>
          <a:prstGeom prst="rect">
            <a:avLst/>
          </a:prstGeom>
        </p:spPr>
        <p:txBody>
          <a:bodyPr wrap="square">
            <a:spAutoFit/>
          </a:bodyPr>
          <a:lstStyle/>
          <a:p>
            <a:pPr algn="ctr"/>
            <a:r>
              <a:rPr lang="es-EC" sz="2400" dirty="0" smtClean="0">
                <a:solidFill>
                  <a:schemeClr val="tx2">
                    <a:lumMod val="60000"/>
                    <a:lumOff val="40000"/>
                  </a:schemeClr>
                </a:solidFill>
              </a:rPr>
              <a:t>TIPO DE INVESTIGACIÓN</a:t>
            </a:r>
            <a:endParaRPr lang="es-EC" sz="2400" dirty="0"/>
          </a:p>
        </p:txBody>
      </p:sp>
      <p:sp>
        <p:nvSpPr>
          <p:cNvPr id="12" name="11 CuadroTexto"/>
          <p:cNvSpPr txBox="1"/>
          <p:nvPr/>
        </p:nvSpPr>
        <p:spPr>
          <a:xfrm>
            <a:off x="2915816" y="2348880"/>
            <a:ext cx="5760640" cy="4154984"/>
          </a:xfrm>
          <a:prstGeom prst="rect">
            <a:avLst/>
          </a:prstGeom>
          <a:noFill/>
        </p:spPr>
        <p:txBody>
          <a:bodyPr wrap="square" rtlCol="0">
            <a:spAutoFit/>
          </a:bodyPr>
          <a:lstStyle/>
          <a:p>
            <a:r>
              <a:rPr lang="es-EC" sz="2400" dirty="0" smtClean="0"/>
              <a:t>Se utilizó el estudio descriptivo para delimitar los hechos del problema de investigación, en base a:</a:t>
            </a:r>
          </a:p>
          <a:p>
            <a:endParaRPr lang="es-EC" sz="2400" dirty="0" smtClean="0"/>
          </a:p>
          <a:p>
            <a:pPr lvl="1">
              <a:buFont typeface="Wingdings" pitchFamily="2" charset="2"/>
              <a:buChar char="§"/>
            </a:pPr>
            <a:r>
              <a:rPr lang="es-EC" sz="2400" dirty="0" smtClean="0"/>
              <a:t>Revisión del manual de calidad.</a:t>
            </a:r>
          </a:p>
          <a:p>
            <a:pPr lvl="1"/>
            <a:endParaRPr lang="es-EC" sz="2400" dirty="0" smtClean="0"/>
          </a:p>
          <a:p>
            <a:pPr lvl="1">
              <a:buFont typeface="Wingdings" pitchFamily="2" charset="2"/>
              <a:buChar char="§"/>
            </a:pPr>
            <a:r>
              <a:rPr lang="es-EC" sz="2400" dirty="0" smtClean="0"/>
              <a:t> Observación participante.</a:t>
            </a:r>
          </a:p>
          <a:p>
            <a:pPr lvl="1"/>
            <a:endParaRPr lang="es-EC" sz="2400" dirty="0" smtClean="0"/>
          </a:p>
          <a:p>
            <a:pPr lvl="1">
              <a:buFont typeface="Wingdings" pitchFamily="2" charset="2"/>
              <a:buChar char="§"/>
            </a:pPr>
            <a:r>
              <a:rPr lang="es-EC" sz="2400" dirty="0" smtClean="0"/>
              <a:t> Encuesta mediante formularios, para levantar cómo se desarrollan los procesos actualmente.</a:t>
            </a:r>
          </a:p>
        </p:txBody>
      </p:sp>
      <p:pic>
        <p:nvPicPr>
          <p:cNvPr id="5" name="Picture 2" descr="enseñanza,estudiantes,estudios académicos,hombres,investigación,libros,niños,personas,tareas para casa,textos,varones"/>
          <p:cNvPicPr>
            <a:picLocks noChangeAspect="1" noChangeArrowheads="1"/>
          </p:cNvPicPr>
          <p:nvPr/>
        </p:nvPicPr>
        <p:blipFill>
          <a:blip r:embed="rId2" cstate="print"/>
          <a:srcRect/>
          <a:stretch>
            <a:fillRect/>
          </a:stretch>
        </p:blipFill>
        <p:spPr bwMode="auto">
          <a:xfrm>
            <a:off x="251520" y="2636912"/>
            <a:ext cx="2376264" cy="2376264"/>
          </a:xfrm>
          <a:prstGeom prst="rect">
            <a:avLst/>
          </a:prstGeom>
          <a:noFill/>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2"/>
            </a:pPr>
            <a:r>
              <a:rPr lang="es-EC" sz="3200" dirty="0" smtClean="0">
                <a:solidFill>
                  <a:schemeClr val="bg1"/>
                </a:solidFill>
              </a:rPr>
              <a:t>DIAGNÓSTICO SITUACIONAL</a:t>
            </a:r>
          </a:p>
          <a:p>
            <a:pPr marL="457200" indent="-457200"/>
            <a:endParaRPr lang="es-EC" sz="2400" dirty="0" smtClean="0">
              <a:solidFill>
                <a:schemeClr val="tx1"/>
              </a:solidFill>
            </a:endParaRPr>
          </a:p>
        </p:txBody>
      </p:sp>
      <p:sp>
        <p:nvSpPr>
          <p:cNvPr id="5" name="4 Rectángulo"/>
          <p:cNvSpPr/>
          <p:nvPr/>
        </p:nvSpPr>
        <p:spPr>
          <a:xfrm>
            <a:off x="2051720" y="1556792"/>
            <a:ext cx="50405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CAPACIDAD ADMINISTRATIVA</a:t>
            </a:r>
            <a:endParaRPr lang="es-EC" dirty="0"/>
          </a:p>
        </p:txBody>
      </p:sp>
      <p:graphicFrame>
        <p:nvGraphicFramePr>
          <p:cNvPr id="6" name="5 Gráfico"/>
          <p:cNvGraphicFramePr/>
          <p:nvPr/>
        </p:nvGraphicFramePr>
        <p:xfrm>
          <a:off x="1907704" y="2492896"/>
          <a:ext cx="5256584" cy="3763119"/>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2"/>
            </a:pPr>
            <a:r>
              <a:rPr lang="es-EC" sz="3200" dirty="0" smtClean="0">
                <a:solidFill>
                  <a:schemeClr val="bg1"/>
                </a:solidFill>
              </a:rPr>
              <a:t>DIAGNÓSTICO SITUACIONAL</a:t>
            </a:r>
          </a:p>
          <a:p>
            <a:pPr marL="457200" indent="-457200"/>
            <a:endParaRPr lang="es-EC" sz="2400" dirty="0" smtClean="0">
              <a:solidFill>
                <a:schemeClr val="tx1"/>
              </a:solidFill>
            </a:endParaRPr>
          </a:p>
        </p:txBody>
      </p:sp>
      <p:sp>
        <p:nvSpPr>
          <p:cNvPr id="7" name="6 Rectángulo"/>
          <p:cNvSpPr/>
          <p:nvPr/>
        </p:nvSpPr>
        <p:spPr>
          <a:xfrm>
            <a:off x="2051720" y="1556792"/>
            <a:ext cx="50405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CAPACIDAD FINANCIERA</a:t>
            </a:r>
            <a:endParaRPr lang="es-EC" dirty="0"/>
          </a:p>
        </p:txBody>
      </p:sp>
      <p:sp>
        <p:nvSpPr>
          <p:cNvPr id="11" name="10 Rectángulo"/>
          <p:cNvSpPr/>
          <p:nvPr/>
        </p:nvSpPr>
        <p:spPr>
          <a:xfrm>
            <a:off x="3275856" y="2852936"/>
            <a:ext cx="4572000" cy="2308324"/>
          </a:xfrm>
          <a:prstGeom prst="rect">
            <a:avLst/>
          </a:prstGeom>
        </p:spPr>
        <p:txBody>
          <a:bodyPr>
            <a:spAutoFit/>
          </a:bodyPr>
          <a:lstStyle/>
          <a:p>
            <a:r>
              <a:rPr lang="es-MX" sz="2400" dirty="0" smtClean="0"/>
              <a:t>La capacidad financiera de la Corporación Salud es buena para realizar los pagos a proveedores, y debido a su correcta planificación, nunca excede un periodo de pago de un mes.</a:t>
            </a:r>
            <a:endParaRPr lang="es-EC" sz="2400" dirty="0"/>
          </a:p>
        </p:txBody>
      </p:sp>
      <p:pic>
        <p:nvPicPr>
          <p:cNvPr id="110594" name="Picture 2" descr="Ver detalles"/>
          <p:cNvPicPr>
            <a:picLocks noChangeAspect="1" noChangeArrowheads="1" noCrop="1"/>
          </p:cNvPicPr>
          <p:nvPr/>
        </p:nvPicPr>
        <p:blipFill>
          <a:blip r:embed="rId2" cstate="print"/>
          <a:srcRect/>
          <a:stretch>
            <a:fillRect/>
          </a:stretch>
        </p:blipFill>
        <p:spPr bwMode="auto">
          <a:xfrm>
            <a:off x="683568" y="2852936"/>
            <a:ext cx="2232248" cy="2232248"/>
          </a:xfrm>
          <a:prstGeom prst="rect">
            <a:avLst/>
          </a:prstGeom>
          <a:noFill/>
        </p:spPr>
      </p:pic>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2"/>
            </a:pPr>
            <a:r>
              <a:rPr lang="es-EC" sz="3200" dirty="0" smtClean="0">
                <a:solidFill>
                  <a:schemeClr val="bg1"/>
                </a:solidFill>
              </a:rPr>
              <a:t>DIAGNÓSTICO SITUACIONAL</a:t>
            </a:r>
          </a:p>
          <a:p>
            <a:pPr marL="457200" indent="-457200"/>
            <a:endParaRPr lang="es-EC" sz="2400" dirty="0" smtClean="0">
              <a:solidFill>
                <a:schemeClr val="tx1"/>
              </a:solidFill>
            </a:endParaRPr>
          </a:p>
        </p:txBody>
      </p:sp>
      <p:sp>
        <p:nvSpPr>
          <p:cNvPr id="11" name="10 Rectángulo"/>
          <p:cNvSpPr/>
          <p:nvPr/>
        </p:nvSpPr>
        <p:spPr>
          <a:xfrm>
            <a:off x="2915816" y="2442368"/>
            <a:ext cx="5832648" cy="4154984"/>
          </a:xfrm>
          <a:prstGeom prst="rect">
            <a:avLst/>
          </a:prstGeom>
        </p:spPr>
        <p:txBody>
          <a:bodyPr wrap="square">
            <a:spAutoFit/>
          </a:bodyPr>
          <a:lstStyle/>
          <a:p>
            <a:pPr algn="just">
              <a:buFontTx/>
              <a:buChar char="-"/>
            </a:pPr>
            <a:r>
              <a:rPr lang="es-MX" sz="2400" dirty="0" smtClean="0"/>
              <a:t> No existen manuales de puesto.</a:t>
            </a:r>
          </a:p>
          <a:p>
            <a:pPr algn="just"/>
            <a:endParaRPr lang="es-MX" sz="2400" dirty="0" smtClean="0"/>
          </a:p>
          <a:p>
            <a:pPr algn="just">
              <a:buFontTx/>
              <a:buChar char="-"/>
            </a:pPr>
            <a:r>
              <a:rPr lang="es-MX" sz="2400" dirty="0" smtClean="0"/>
              <a:t> No existen programas de determinación de las necesidades de formación para el área.</a:t>
            </a:r>
          </a:p>
          <a:p>
            <a:pPr algn="just">
              <a:buFontTx/>
              <a:buChar char="-"/>
            </a:pPr>
            <a:endParaRPr lang="es-MX" sz="2400" dirty="0" smtClean="0"/>
          </a:p>
          <a:p>
            <a:pPr algn="just">
              <a:buFontTx/>
              <a:buChar char="-"/>
            </a:pPr>
            <a:r>
              <a:rPr lang="es-MX" sz="2400" dirty="0" smtClean="0"/>
              <a:t> Los asistentes de compras no han recibido capacitaciones de las funciones que deben cumplir.</a:t>
            </a:r>
          </a:p>
          <a:p>
            <a:pPr algn="just"/>
            <a:endParaRPr lang="es-MX" sz="2400" dirty="0" smtClean="0"/>
          </a:p>
          <a:p>
            <a:pPr algn="just">
              <a:buFontTx/>
              <a:buChar char="-"/>
            </a:pPr>
            <a:r>
              <a:rPr lang="es-MX" sz="2400" dirty="0" smtClean="0"/>
              <a:t>Los programas de motivación son inexistentes.</a:t>
            </a:r>
          </a:p>
        </p:txBody>
      </p:sp>
      <p:sp>
        <p:nvSpPr>
          <p:cNvPr id="8" name="7 Rectángulo"/>
          <p:cNvSpPr/>
          <p:nvPr/>
        </p:nvSpPr>
        <p:spPr>
          <a:xfrm>
            <a:off x="2051720" y="1556792"/>
            <a:ext cx="50405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CAPACIDAD DE TALENTO HUMANO</a:t>
            </a:r>
            <a:endParaRPr lang="es-EC" dirty="0"/>
          </a:p>
        </p:txBody>
      </p:sp>
      <p:pic>
        <p:nvPicPr>
          <p:cNvPr id="128004" name="Picture 4" descr="Mujer preocupada frente al ordenador"/>
          <p:cNvPicPr>
            <a:picLocks noChangeAspect="1" noChangeArrowheads="1"/>
          </p:cNvPicPr>
          <p:nvPr/>
        </p:nvPicPr>
        <p:blipFill>
          <a:blip r:embed="rId2" cstate="print"/>
          <a:srcRect/>
          <a:stretch>
            <a:fillRect/>
          </a:stretch>
        </p:blipFill>
        <p:spPr bwMode="auto">
          <a:xfrm>
            <a:off x="179512" y="2780928"/>
            <a:ext cx="2448272" cy="2448272"/>
          </a:xfrm>
          <a:prstGeom prst="rect">
            <a:avLst/>
          </a:prstGeom>
          <a:noFill/>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0054" name="Picture 6" descr="Ver detalles"/>
          <p:cNvPicPr>
            <a:picLocks noChangeAspect="1" noChangeArrowheads="1"/>
          </p:cNvPicPr>
          <p:nvPr/>
        </p:nvPicPr>
        <p:blipFill>
          <a:blip r:embed="rId2" cstate="print">
            <a:duotone>
              <a:schemeClr val="bg2">
                <a:shade val="45000"/>
                <a:satMod val="135000"/>
              </a:schemeClr>
              <a:prstClr val="white"/>
            </a:duotone>
          </a:blip>
          <a:srcRect/>
          <a:stretch>
            <a:fillRect/>
          </a:stretch>
        </p:blipFill>
        <p:spPr bwMode="auto">
          <a:xfrm>
            <a:off x="1979712" y="1745432"/>
            <a:ext cx="5112568" cy="5112568"/>
          </a:xfrm>
          <a:prstGeom prst="rect">
            <a:avLst/>
          </a:prstGeom>
          <a:noFill/>
        </p:spPr>
      </p:pic>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2"/>
            </a:pPr>
            <a:r>
              <a:rPr lang="es-EC" sz="3200" dirty="0" smtClean="0">
                <a:solidFill>
                  <a:schemeClr val="bg1"/>
                </a:solidFill>
              </a:rPr>
              <a:t>DIAGNÓSTICO SITUACIONAL</a:t>
            </a:r>
          </a:p>
          <a:p>
            <a:pPr marL="457200" indent="-457200"/>
            <a:endParaRPr lang="es-EC" sz="2400" dirty="0" smtClean="0">
              <a:solidFill>
                <a:schemeClr val="tx1"/>
              </a:solidFill>
            </a:endParaRPr>
          </a:p>
        </p:txBody>
      </p:sp>
      <p:sp>
        <p:nvSpPr>
          <p:cNvPr id="7" name="6 Rectángulo"/>
          <p:cNvSpPr/>
          <p:nvPr/>
        </p:nvSpPr>
        <p:spPr>
          <a:xfrm>
            <a:off x="2051720" y="1556792"/>
            <a:ext cx="50405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CAPACIDAD DE INFRAESTRUCTURA</a:t>
            </a:r>
            <a:endParaRPr lang="es-EC" dirty="0"/>
          </a:p>
        </p:txBody>
      </p:sp>
      <p:sp>
        <p:nvSpPr>
          <p:cNvPr id="9" name="8 Rectángulo"/>
          <p:cNvSpPr/>
          <p:nvPr/>
        </p:nvSpPr>
        <p:spPr>
          <a:xfrm>
            <a:off x="251520" y="2492896"/>
            <a:ext cx="8496944" cy="4154984"/>
          </a:xfrm>
          <a:prstGeom prst="rect">
            <a:avLst/>
          </a:prstGeom>
        </p:spPr>
        <p:txBody>
          <a:bodyPr wrap="square">
            <a:spAutoFit/>
          </a:bodyPr>
          <a:lstStyle/>
          <a:p>
            <a:pPr algn="just">
              <a:buFontTx/>
              <a:buChar char="-"/>
            </a:pPr>
            <a:r>
              <a:rPr lang="es-MX" sz="2400" dirty="0" smtClean="0"/>
              <a:t> Las instalaciones son apropiadas para el desempeño de trabajo de oficina.</a:t>
            </a:r>
          </a:p>
          <a:p>
            <a:pPr algn="just"/>
            <a:endParaRPr lang="es-MX" sz="2400" dirty="0" smtClean="0"/>
          </a:p>
          <a:p>
            <a:pPr algn="just">
              <a:buFontTx/>
              <a:buChar char="-"/>
            </a:pPr>
            <a:r>
              <a:rPr lang="es-MX" sz="2400" dirty="0" smtClean="0"/>
              <a:t>Las oficinas del personal de compras que sirve  a la ciudad de Quito se encuentran en Cumbayá.</a:t>
            </a:r>
          </a:p>
          <a:p>
            <a:pPr algn="just"/>
            <a:endParaRPr lang="es-MX" sz="2400" dirty="0" smtClean="0"/>
          </a:p>
          <a:p>
            <a:pPr algn="just">
              <a:buFontTx/>
              <a:buChar char="-"/>
            </a:pPr>
            <a:r>
              <a:rPr lang="es-MX" sz="2400" dirty="0" smtClean="0"/>
              <a:t> Disponen de equipos de computación y programas aptos para sus funciones.</a:t>
            </a:r>
          </a:p>
          <a:p>
            <a:pPr algn="just">
              <a:buFontTx/>
              <a:buChar char="-"/>
            </a:pPr>
            <a:endParaRPr lang="es-EC" sz="2400" dirty="0" smtClean="0"/>
          </a:p>
          <a:p>
            <a:pPr algn="just">
              <a:buFontTx/>
              <a:buChar char="-"/>
            </a:pPr>
            <a:r>
              <a:rPr lang="es-EC" sz="2400" dirty="0" smtClean="0"/>
              <a:t>Se mantiene un programa BPM para registro de las órdenes de compra, llamado VECTOR.</a:t>
            </a:r>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REVISIÓN DE PROCESOS DOCUMENTADOS EXISTENTES</a:t>
            </a:r>
            <a:endParaRPr lang="es-EC" sz="2400" dirty="0"/>
          </a:p>
        </p:txBody>
      </p:sp>
      <p:sp>
        <p:nvSpPr>
          <p:cNvPr id="11" name="10 Rectángulo"/>
          <p:cNvSpPr/>
          <p:nvPr/>
        </p:nvSpPr>
        <p:spPr>
          <a:xfrm>
            <a:off x="251520" y="2708920"/>
            <a:ext cx="8496944" cy="3785652"/>
          </a:xfrm>
          <a:prstGeom prst="rect">
            <a:avLst/>
          </a:prstGeom>
        </p:spPr>
        <p:txBody>
          <a:bodyPr wrap="square">
            <a:spAutoFit/>
          </a:bodyPr>
          <a:lstStyle/>
          <a:p>
            <a:pPr algn="just">
              <a:buNone/>
            </a:pPr>
            <a:r>
              <a:rPr lang="es-MX" sz="2400" dirty="0" smtClean="0"/>
              <a:t> Los procesos documentados existentes, correspondientes a la gestión de compras dentro del manual de calidad de la Corporación Salud, son los siguientes:</a:t>
            </a:r>
          </a:p>
          <a:p>
            <a:pPr algn="just">
              <a:buNone/>
            </a:pPr>
            <a:endParaRPr lang="es-EC" sz="2400" dirty="0" smtClean="0"/>
          </a:p>
          <a:p>
            <a:pPr lvl="1" algn="just">
              <a:buFont typeface="Arial" pitchFamily="34" charset="0"/>
              <a:buChar char="•"/>
            </a:pPr>
            <a:r>
              <a:rPr lang="es-ES_tradnl" sz="2400" dirty="0" smtClean="0"/>
              <a:t> Preselección, selección y evaluación de proveedores</a:t>
            </a:r>
          </a:p>
          <a:p>
            <a:pPr lvl="1" algn="just">
              <a:buFont typeface="Arial" pitchFamily="34" charset="0"/>
              <a:buChar char="•"/>
            </a:pPr>
            <a:endParaRPr lang="es-EC" sz="2400" dirty="0" smtClean="0"/>
          </a:p>
          <a:p>
            <a:pPr lvl="1" algn="just">
              <a:buFont typeface="Arial" pitchFamily="34" charset="0"/>
              <a:buChar char="•"/>
            </a:pPr>
            <a:r>
              <a:rPr lang="es-ES_tradnl" sz="2400" dirty="0" smtClean="0"/>
              <a:t> Compras</a:t>
            </a:r>
          </a:p>
          <a:p>
            <a:pPr lvl="1" algn="just">
              <a:buFont typeface="Arial" pitchFamily="34" charset="0"/>
              <a:buChar char="•"/>
            </a:pPr>
            <a:endParaRPr lang="es-EC" sz="2400" dirty="0" smtClean="0"/>
          </a:p>
          <a:p>
            <a:pPr lvl="1" algn="just">
              <a:buFont typeface="Arial" pitchFamily="34" charset="0"/>
              <a:buChar char="•"/>
            </a:pPr>
            <a:r>
              <a:rPr lang="es-ES_tradnl" sz="2400" dirty="0" smtClean="0"/>
              <a:t> Licitaciones.</a:t>
            </a:r>
          </a:p>
          <a:p>
            <a:pPr lvl="1" algn="just">
              <a:buFont typeface="Arial" pitchFamily="34" charset="0"/>
              <a:buChar char="•"/>
            </a:pPr>
            <a:endParaRPr lang="es-ES_tradnl" sz="2400" dirty="0" smtClean="0"/>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6194" name="Picture 2" descr="Screen Bean rascándose la cabeza con incertidumbre"/>
          <p:cNvPicPr>
            <a:picLocks noChangeAspect="1" noChangeArrowheads="1"/>
          </p:cNvPicPr>
          <p:nvPr/>
        </p:nvPicPr>
        <p:blipFill>
          <a:blip r:embed="rId2" cstate="print"/>
          <a:srcRect/>
          <a:stretch>
            <a:fillRect/>
          </a:stretch>
        </p:blipFill>
        <p:spPr bwMode="auto">
          <a:xfrm>
            <a:off x="179512" y="3429000"/>
            <a:ext cx="2376264" cy="2376264"/>
          </a:xfrm>
          <a:prstGeom prst="rect">
            <a:avLst/>
          </a:prstGeom>
          <a:noFill/>
        </p:spPr>
      </p:pic>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REVISIÓN DE PROCESOS DOCUMENTADOS EXISTENTES</a:t>
            </a:r>
            <a:endParaRPr lang="es-EC" sz="2400" dirty="0"/>
          </a:p>
        </p:txBody>
      </p:sp>
      <p:sp>
        <p:nvSpPr>
          <p:cNvPr id="11" name="10 Rectángulo"/>
          <p:cNvSpPr/>
          <p:nvPr/>
        </p:nvSpPr>
        <p:spPr>
          <a:xfrm>
            <a:off x="2051720" y="3140968"/>
            <a:ext cx="6696744" cy="3046988"/>
          </a:xfrm>
          <a:prstGeom prst="rect">
            <a:avLst/>
          </a:prstGeom>
        </p:spPr>
        <p:txBody>
          <a:bodyPr wrap="square">
            <a:spAutoFit/>
          </a:bodyPr>
          <a:lstStyle/>
          <a:p>
            <a:pPr algn="just">
              <a:buNone/>
            </a:pPr>
            <a:r>
              <a:rPr lang="es-MX" sz="2400" dirty="0" smtClean="0"/>
              <a:t> </a:t>
            </a:r>
          </a:p>
          <a:p>
            <a:pPr algn="just">
              <a:buFont typeface="Arial" pitchFamily="34" charset="0"/>
              <a:buChar char="•"/>
            </a:pPr>
            <a:r>
              <a:rPr lang="es-MX" sz="2400" dirty="0" smtClean="0"/>
              <a:t> Los formatos IT (instrucción de trabajo), de cada uno de los tres procesos se encuentran desactualizados en cuanto a definiciones y políticas, además de la responsabilidad de supervisión.</a:t>
            </a:r>
          </a:p>
          <a:p>
            <a:pPr algn="just"/>
            <a:endParaRPr lang="es-MX" sz="2400" dirty="0" smtClean="0"/>
          </a:p>
          <a:p>
            <a:pPr algn="just">
              <a:buFont typeface="Arial" pitchFamily="34" charset="0"/>
              <a:buChar char="•"/>
            </a:pPr>
            <a:r>
              <a:rPr lang="es-ES" sz="2400" dirty="0" smtClean="0"/>
              <a:t> Los tres diagramas de flujo suprimen actividades muy importantes  de la gestión.</a:t>
            </a:r>
            <a:endParaRPr lang="es-ES_tradnl" sz="2400" dirty="0" smtClean="0"/>
          </a:p>
        </p:txBody>
      </p:sp>
      <p:sp>
        <p:nvSpPr>
          <p:cNvPr id="5" name="4 Rectángulo"/>
          <p:cNvSpPr/>
          <p:nvPr/>
        </p:nvSpPr>
        <p:spPr>
          <a:xfrm>
            <a:off x="2051720" y="2492896"/>
            <a:ext cx="5040560" cy="5760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dirty="0" smtClean="0"/>
              <a:t>OBSERVACIONES GENERALES</a:t>
            </a:r>
            <a:endParaRPr lang="es-EC" dirty="0"/>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5410" name="Picture 2" descr="Ver detalles"/>
          <p:cNvPicPr>
            <a:picLocks noChangeAspect="1" noChangeArrowheads="1" noCrop="1"/>
          </p:cNvPicPr>
          <p:nvPr/>
        </p:nvPicPr>
        <p:blipFill>
          <a:blip r:embed="rId2" cstate="print"/>
          <a:srcRect/>
          <a:stretch>
            <a:fillRect/>
          </a:stretch>
        </p:blipFill>
        <p:spPr bwMode="auto">
          <a:xfrm>
            <a:off x="0" y="2852936"/>
            <a:ext cx="2304256" cy="2304256"/>
          </a:xfrm>
          <a:prstGeom prst="rect">
            <a:avLst/>
          </a:prstGeom>
          <a:noFill/>
        </p:spPr>
      </p:pic>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LEVANTAMIENTO DE PROCESOS QUE SE REALIZAN ACTUALMENTE</a:t>
            </a:r>
            <a:endParaRPr lang="es-EC" sz="2400" dirty="0"/>
          </a:p>
        </p:txBody>
      </p:sp>
      <p:sp>
        <p:nvSpPr>
          <p:cNvPr id="11" name="10 Rectángulo"/>
          <p:cNvSpPr/>
          <p:nvPr/>
        </p:nvSpPr>
        <p:spPr>
          <a:xfrm>
            <a:off x="2051720" y="2703016"/>
            <a:ext cx="6696744" cy="3416320"/>
          </a:xfrm>
          <a:prstGeom prst="rect">
            <a:avLst/>
          </a:prstGeom>
        </p:spPr>
        <p:txBody>
          <a:bodyPr wrap="square">
            <a:spAutoFit/>
          </a:bodyPr>
          <a:lstStyle/>
          <a:p>
            <a:pPr algn="just"/>
            <a:r>
              <a:rPr lang="es-MX" sz="2400" dirty="0" smtClean="0"/>
              <a:t>Para el levantamiento de los procesos de la gestión de compras se utilizó como instrumento la encuesta, cuestionario levantamiento inicial. </a:t>
            </a:r>
          </a:p>
          <a:p>
            <a:pPr algn="just">
              <a:buNone/>
            </a:pPr>
            <a:endParaRPr lang="es-MX" sz="2400" dirty="0" smtClean="0"/>
          </a:p>
          <a:p>
            <a:pPr algn="just"/>
            <a:r>
              <a:rPr lang="es-MX" sz="2400" dirty="0" smtClean="0"/>
              <a:t>El formato se desarrolló teniendo en cuenta los elementos: objetivo (en base a la misión), líder, límites, clientes, productos, insumos, proveedores, base documental, indicadores, cargos involucrados, y los recursos físicos y/o tecnológicos</a:t>
            </a: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475656" y="1628800"/>
            <a:ext cx="6192688" cy="830997"/>
          </a:xfrm>
          <a:prstGeom prst="rect">
            <a:avLst/>
          </a:prstGeom>
        </p:spPr>
        <p:txBody>
          <a:bodyPr wrap="square">
            <a:spAutoFit/>
          </a:bodyPr>
          <a:lstStyle/>
          <a:p>
            <a:pPr algn="ctr"/>
            <a:r>
              <a:rPr lang="es-EC" sz="2400" dirty="0" smtClean="0">
                <a:solidFill>
                  <a:schemeClr val="tx2">
                    <a:lumMod val="60000"/>
                    <a:lumOff val="40000"/>
                  </a:schemeClr>
                </a:solidFill>
              </a:rPr>
              <a:t>FORMATO DE CUESTIONARIO DE LEVANTAMIENTO DE PROCESOS (EXTRACTO)</a:t>
            </a:r>
            <a:endParaRPr lang="es-EC" sz="2400" dirty="0"/>
          </a:p>
        </p:txBody>
      </p:sp>
      <p:pic>
        <p:nvPicPr>
          <p:cNvPr id="6" name="Picture 3"/>
          <p:cNvPicPr>
            <a:picLocks noChangeAspect="1" noChangeArrowheads="1"/>
          </p:cNvPicPr>
          <p:nvPr/>
        </p:nvPicPr>
        <p:blipFill>
          <a:blip r:embed="rId2" cstate="print"/>
          <a:srcRect/>
          <a:stretch>
            <a:fillRect/>
          </a:stretch>
        </p:blipFill>
        <p:spPr bwMode="auto">
          <a:xfrm>
            <a:off x="971600" y="2492896"/>
            <a:ext cx="7327139" cy="436510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Llamada de flecha hacia arriba"/>
          <p:cNvSpPr/>
          <p:nvPr/>
        </p:nvSpPr>
        <p:spPr>
          <a:xfrm>
            <a:off x="395536" y="2060848"/>
            <a:ext cx="1368152" cy="3744416"/>
          </a:xfrm>
          <a:prstGeom prst="upArrowCallout">
            <a:avLst>
              <a:gd name="adj1" fmla="val 32231"/>
              <a:gd name="adj2" fmla="val 21873"/>
              <a:gd name="adj3" fmla="val 13743"/>
              <a:gd name="adj4" fmla="val 82648"/>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a:pPr>
            <a:r>
              <a:rPr lang="es-EC" sz="2400" dirty="0" smtClean="0">
                <a:solidFill>
                  <a:schemeClr val="tx1"/>
                </a:solidFill>
              </a:rPr>
              <a:t>ASPECTOS GENERALES DE LA EMPRESA</a:t>
            </a:r>
          </a:p>
          <a:p>
            <a:endParaRPr lang="es-EC" dirty="0">
              <a:solidFill>
                <a:schemeClr val="tx1"/>
              </a:solidFill>
            </a:endParaRPr>
          </a:p>
        </p:txBody>
      </p:sp>
      <p:sp>
        <p:nvSpPr>
          <p:cNvPr id="18" name="17 Llamada de flecha hacia arriba"/>
          <p:cNvSpPr/>
          <p:nvPr/>
        </p:nvSpPr>
        <p:spPr>
          <a:xfrm>
            <a:off x="1763688" y="2060848"/>
            <a:ext cx="1368152" cy="3744416"/>
          </a:xfrm>
          <a:prstGeom prst="upArrowCallout">
            <a:avLst>
              <a:gd name="adj1" fmla="val 32231"/>
              <a:gd name="adj2" fmla="val 21873"/>
              <a:gd name="adj3" fmla="val 13743"/>
              <a:gd name="adj4" fmla="val 82648"/>
            </a:avLst>
          </a:prstGeo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startAt="2"/>
            </a:pPr>
            <a:r>
              <a:rPr lang="es-EC" sz="2400" dirty="0" smtClean="0">
                <a:solidFill>
                  <a:schemeClr val="tx1"/>
                </a:solidFill>
              </a:rPr>
              <a:t>DIAGNÓSTICO SITUACIONAL</a:t>
            </a:r>
          </a:p>
          <a:p>
            <a:pPr algn="ctr"/>
            <a:endParaRPr lang="es-EC" dirty="0">
              <a:solidFill>
                <a:schemeClr val="tx1"/>
              </a:solidFill>
            </a:endParaRPr>
          </a:p>
        </p:txBody>
      </p:sp>
      <p:sp>
        <p:nvSpPr>
          <p:cNvPr id="19" name="18 Llamada de flecha hacia arriba"/>
          <p:cNvSpPr/>
          <p:nvPr/>
        </p:nvSpPr>
        <p:spPr>
          <a:xfrm>
            <a:off x="3131840" y="2060848"/>
            <a:ext cx="1368152" cy="3744416"/>
          </a:xfrm>
          <a:prstGeom prst="upArrowCallout">
            <a:avLst>
              <a:gd name="adj1" fmla="val 32231"/>
              <a:gd name="adj2" fmla="val 21873"/>
              <a:gd name="adj3" fmla="val 13743"/>
              <a:gd name="adj4" fmla="val 82648"/>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startAt="3"/>
            </a:pPr>
            <a:r>
              <a:rPr lang="es-EC" sz="2400" dirty="0" smtClean="0">
                <a:solidFill>
                  <a:schemeClr val="tx1"/>
                </a:solidFill>
              </a:rPr>
              <a:t>ANÁLISIS DE PROCESOS</a:t>
            </a:r>
          </a:p>
          <a:p>
            <a:pPr algn="ctr"/>
            <a:endParaRPr lang="es-EC" dirty="0">
              <a:solidFill>
                <a:schemeClr val="tx1"/>
              </a:solidFill>
            </a:endParaRPr>
          </a:p>
        </p:txBody>
      </p:sp>
      <p:sp>
        <p:nvSpPr>
          <p:cNvPr id="20" name="19 Llamada de flecha hacia arriba"/>
          <p:cNvSpPr/>
          <p:nvPr/>
        </p:nvSpPr>
        <p:spPr>
          <a:xfrm>
            <a:off x="4499992" y="2060848"/>
            <a:ext cx="1368152" cy="3744416"/>
          </a:xfrm>
          <a:prstGeom prst="upArrowCallout">
            <a:avLst>
              <a:gd name="adj1" fmla="val 32231"/>
              <a:gd name="adj2" fmla="val 21873"/>
              <a:gd name="adj3" fmla="val 13743"/>
              <a:gd name="adj4" fmla="val 82648"/>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startAt="4"/>
            </a:pPr>
            <a:r>
              <a:rPr lang="es-EC" sz="2400" dirty="0" smtClean="0">
                <a:solidFill>
                  <a:schemeClr val="tx1"/>
                </a:solidFill>
              </a:rPr>
              <a:t>PROPUESTA DE MEJORA DE PROCESOS</a:t>
            </a:r>
          </a:p>
          <a:p>
            <a:pPr algn="ctr"/>
            <a:endParaRPr lang="es-EC" dirty="0">
              <a:solidFill>
                <a:schemeClr val="tx1"/>
              </a:solidFill>
            </a:endParaRPr>
          </a:p>
        </p:txBody>
      </p:sp>
      <p:sp>
        <p:nvSpPr>
          <p:cNvPr id="21" name="20 Llamada de flecha hacia arriba"/>
          <p:cNvSpPr/>
          <p:nvPr/>
        </p:nvSpPr>
        <p:spPr>
          <a:xfrm>
            <a:off x="5868144" y="2060848"/>
            <a:ext cx="1368152" cy="3744416"/>
          </a:xfrm>
          <a:prstGeom prst="upArrowCallout">
            <a:avLst>
              <a:gd name="adj1" fmla="val 32231"/>
              <a:gd name="adj2" fmla="val 21873"/>
              <a:gd name="adj3" fmla="val 13743"/>
              <a:gd name="adj4" fmla="val 82648"/>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startAt="5"/>
            </a:pPr>
            <a:r>
              <a:rPr lang="es-EC" sz="2400" dirty="0" smtClean="0">
                <a:solidFill>
                  <a:schemeClr val="tx1"/>
                </a:solidFill>
              </a:rPr>
              <a:t>INDICADORES</a:t>
            </a:r>
          </a:p>
          <a:p>
            <a:pPr algn="ctr"/>
            <a:endParaRPr lang="es-EC" dirty="0">
              <a:solidFill>
                <a:schemeClr val="tx1"/>
              </a:solidFill>
            </a:endParaRPr>
          </a:p>
        </p:txBody>
      </p:sp>
      <p:sp>
        <p:nvSpPr>
          <p:cNvPr id="22" name="21 Llamada de flecha hacia arriba"/>
          <p:cNvSpPr/>
          <p:nvPr/>
        </p:nvSpPr>
        <p:spPr>
          <a:xfrm>
            <a:off x="7236296" y="2060848"/>
            <a:ext cx="1368152" cy="3744416"/>
          </a:xfrm>
          <a:prstGeom prst="upArrowCallout">
            <a:avLst>
              <a:gd name="adj1" fmla="val 32231"/>
              <a:gd name="adj2" fmla="val 21873"/>
              <a:gd name="adj3" fmla="val 13743"/>
              <a:gd name="adj4" fmla="val 82648"/>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457200" indent="-457200">
              <a:buFont typeface="+mj-lt"/>
              <a:buAutoNum type="arabicPeriod" startAt="6"/>
            </a:pPr>
            <a:r>
              <a:rPr lang="es-EC" sz="2200" dirty="0" smtClean="0">
                <a:solidFill>
                  <a:schemeClr val="tx1"/>
                </a:solidFill>
              </a:rPr>
              <a:t>CONCLUSIONES Y RECOMENDACIONES</a:t>
            </a:r>
          </a:p>
          <a:p>
            <a:pPr algn="ctr"/>
            <a:endParaRPr lang="es-EC" dirty="0">
              <a:solidFill>
                <a:schemeClr val="tx1"/>
              </a:solidFill>
            </a:endParaRPr>
          </a:p>
        </p:txBody>
      </p:sp>
      <p:sp>
        <p:nvSpPr>
          <p:cNvPr id="23" name="22 Rectángulo redondeado"/>
          <p:cNvSpPr/>
          <p:nvPr/>
        </p:nvSpPr>
        <p:spPr>
          <a:xfrm>
            <a:off x="539552" y="692696"/>
            <a:ext cx="7920880" cy="129614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C" sz="2800" dirty="0" smtClean="0"/>
              <a:t>ANÁLISIS Y PROPUESTA DE MEJORA DE LOS PROCESOS DE COMPRA DE LA CORPORACIÓN SALUD</a:t>
            </a:r>
            <a:endParaRPr lang="es-EC" sz="28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475656" y="1628800"/>
            <a:ext cx="6192688" cy="830997"/>
          </a:xfrm>
          <a:prstGeom prst="rect">
            <a:avLst/>
          </a:prstGeom>
        </p:spPr>
        <p:txBody>
          <a:bodyPr wrap="square">
            <a:spAutoFit/>
          </a:bodyPr>
          <a:lstStyle/>
          <a:p>
            <a:pPr algn="ctr"/>
            <a:r>
              <a:rPr lang="es-EC" sz="2400" dirty="0" smtClean="0">
                <a:solidFill>
                  <a:schemeClr val="tx2">
                    <a:lumMod val="60000"/>
                    <a:lumOff val="40000"/>
                  </a:schemeClr>
                </a:solidFill>
              </a:rPr>
              <a:t>SUBPROCESOS ACTUALES DE LA GESTIÓN DE COMPRAS</a:t>
            </a:r>
            <a:endParaRPr lang="es-EC" sz="2400" dirty="0"/>
          </a:p>
        </p:txBody>
      </p:sp>
      <p:pic>
        <p:nvPicPr>
          <p:cNvPr id="5" name="Picture 3"/>
          <p:cNvPicPr>
            <a:picLocks noChangeAspect="1" noChangeArrowheads="1"/>
          </p:cNvPicPr>
          <p:nvPr/>
        </p:nvPicPr>
        <p:blipFill>
          <a:blip r:embed="rId2" cstate="print"/>
          <a:srcRect/>
          <a:stretch>
            <a:fillRect/>
          </a:stretch>
        </p:blipFill>
        <p:spPr bwMode="auto">
          <a:xfrm>
            <a:off x="1259632" y="2492896"/>
            <a:ext cx="6962324" cy="3886547"/>
          </a:xfrm>
          <a:prstGeom prst="rect">
            <a:avLst/>
          </a:prstGeom>
          <a:noFill/>
          <a:ln w="9525">
            <a:solidFill>
              <a:schemeClr val="tx2">
                <a:lumMod val="75000"/>
              </a:schemeClr>
            </a:solidFill>
            <a:miter lim="800000"/>
            <a:headEnd/>
            <a:tailEnd/>
          </a:ln>
        </p:spPr>
      </p:pic>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475656" y="1628800"/>
            <a:ext cx="6192688" cy="461665"/>
          </a:xfrm>
          <a:prstGeom prst="rect">
            <a:avLst/>
          </a:prstGeom>
        </p:spPr>
        <p:txBody>
          <a:bodyPr wrap="square">
            <a:spAutoFit/>
          </a:bodyPr>
          <a:lstStyle/>
          <a:p>
            <a:pPr algn="ctr"/>
            <a:r>
              <a:rPr lang="es-EC" sz="2400" dirty="0" smtClean="0">
                <a:solidFill>
                  <a:schemeClr val="tx2">
                    <a:lumMod val="60000"/>
                    <a:lumOff val="40000"/>
                  </a:schemeClr>
                </a:solidFill>
              </a:rPr>
              <a:t>DESCRIPCIÓN DE LOS SUBPROCESOS ACTUALES</a:t>
            </a:r>
            <a:endParaRPr lang="es-EC" sz="2400" dirty="0"/>
          </a:p>
        </p:txBody>
      </p:sp>
      <p:sp>
        <p:nvSpPr>
          <p:cNvPr id="6" name="2 Marcador de contenido"/>
          <p:cNvSpPr>
            <a:spLocks noGrp="1"/>
          </p:cNvSpPr>
          <p:nvPr>
            <p:ph idx="1"/>
          </p:nvPr>
        </p:nvSpPr>
        <p:spPr>
          <a:xfrm>
            <a:off x="395536" y="2204864"/>
            <a:ext cx="8229600" cy="4525963"/>
          </a:xfrm>
        </p:spPr>
        <p:txBody>
          <a:bodyPr>
            <a:normAutofit/>
          </a:bodyPr>
          <a:lstStyle/>
          <a:p>
            <a:pPr algn="just"/>
            <a:r>
              <a:rPr lang="es-MX" sz="2400" dirty="0" smtClean="0"/>
              <a:t>La </a:t>
            </a:r>
            <a:r>
              <a:rPr lang="es-MX" sz="2400" dirty="0"/>
              <a:t>descripción de los procesos actuales, se realiza mediante diagramas de flujo usando la metodología </a:t>
            </a:r>
            <a:r>
              <a:rPr lang="es-MX" sz="2400" dirty="0" smtClean="0"/>
              <a:t>SIPOC, ya que ayuda a entender de manera clara el propósito y alcance de un proceso, </a:t>
            </a:r>
            <a:r>
              <a:rPr lang="es-MX" sz="2400" dirty="0"/>
              <a:t>que es un acrónimo </a:t>
            </a:r>
            <a:r>
              <a:rPr lang="es-MX" sz="2400" dirty="0" smtClean="0"/>
              <a:t>de: </a:t>
            </a:r>
          </a:p>
          <a:p>
            <a:pPr algn="just">
              <a:buNone/>
            </a:pPr>
            <a:endParaRPr lang="es-MX" sz="2400" dirty="0" smtClean="0"/>
          </a:p>
          <a:p>
            <a:pPr lvl="1" algn="just">
              <a:buFontTx/>
              <a:buChar char="-"/>
            </a:pPr>
            <a:r>
              <a:rPr lang="es-MX" sz="2400" dirty="0" err="1" smtClean="0"/>
              <a:t>Suppliers</a:t>
            </a:r>
            <a:r>
              <a:rPr lang="es-MX" sz="2400" dirty="0" smtClean="0"/>
              <a:t> </a:t>
            </a:r>
            <a:r>
              <a:rPr lang="es-MX" sz="2400" dirty="0"/>
              <a:t>(Proveedores) </a:t>
            </a:r>
            <a:endParaRPr lang="es-MX" sz="2400" dirty="0" smtClean="0"/>
          </a:p>
          <a:p>
            <a:pPr lvl="1" algn="just">
              <a:buFontTx/>
              <a:buChar char="-"/>
            </a:pPr>
            <a:r>
              <a:rPr lang="es-MX" sz="2400" dirty="0" smtClean="0"/>
              <a:t>Inputs </a:t>
            </a:r>
            <a:r>
              <a:rPr lang="es-MX" sz="2400" dirty="0"/>
              <a:t>(Entradas</a:t>
            </a:r>
            <a:r>
              <a:rPr lang="es-MX" sz="2400" dirty="0" smtClean="0"/>
              <a:t>)</a:t>
            </a:r>
          </a:p>
          <a:p>
            <a:pPr lvl="1" algn="just">
              <a:buFontTx/>
              <a:buChar char="-"/>
            </a:pPr>
            <a:r>
              <a:rPr lang="es-MX" sz="2400" dirty="0" smtClean="0"/>
              <a:t>Proceso </a:t>
            </a:r>
            <a:r>
              <a:rPr lang="es-MX" sz="2400" dirty="0"/>
              <a:t>(Proceso) </a:t>
            </a:r>
            <a:endParaRPr lang="es-MX" sz="2400" dirty="0" smtClean="0"/>
          </a:p>
          <a:p>
            <a:pPr lvl="1" algn="just">
              <a:buFontTx/>
              <a:buChar char="-"/>
            </a:pPr>
            <a:r>
              <a:rPr lang="es-MX" sz="2400" dirty="0" smtClean="0"/>
              <a:t>Outputs </a:t>
            </a:r>
            <a:r>
              <a:rPr lang="es-MX" sz="2400" dirty="0"/>
              <a:t>(Productos) </a:t>
            </a:r>
            <a:endParaRPr lang="es-MX" sz="2400" dirty="0" smtClean="0"/>
          </a:p>
          <a:p>
            <a:pPr lvl="1" algn="just">
              <a:buFontTx/>
              <a:buChar char="-"/>
            </a:pPr>
            <a:r>
              <a:rPr lang="es-MX" sz="2400" dirty="0" err="1" smtClean="0"/>
              <a:t>Customers</a:t>
            </a:r>
            <a:r>
              <a:rPr lang="es-MX" sz="2400" dirty="0" smtClean="0"/>
              <a:t> </a:t>
            </a:r>
            <a:r>
              <a:rPr lang="es-MX" sz="2400" dirty="0"/>
              <a:t>(Clientes</a:t>
            </a:r>
            <a:r>
              <a:rPr lang="es-MX" sz="2400" dirty="0" smtClean="0"/>
              <a:t>)</a:t>
            </a:r>
            <a:endParaRPr lang="es-EC" sz="2400" dirty="0"/>
          </a:p>
        </p:txBody>
      </p:sp>
      <p:pic>
        <p:nvPicPr>
          <p:cNvPr id="149506" name="Picture 2" descr="Ver detalles"/>
          <p:cNvPicPr>
            <a:picLocks noChangeAspect="1" noChangeArrowheads="1"/>
          </p:cNvPicPr>
          <p:nvPr/>
        </p:nvPicPr>
        <p:blipFill>
          <a:blip r:embed="rId2" cstate="print"/>
          <a:srcRect/>
          <a:stretch>
            <a:fillRect/>
          </a:stretch>
        </p:blipFill>
        <p:spPr bwMode="auto">
          <a:xfrm>
            <a:off x="5508104" y="3789040"/>
            <a:ext cx="2664296" cy="2664296"/>
          </a:xfrm>
          <a:prstGeom prst="rect">
            <a:avLst/>
          </a:prstGeom>
          <a:noFill/>
        </p:spPr>
      </p:pic>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3">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457200" indent="-457200" algn="ctr">
              <a:buFont typeface="+mj-lt"/>
              <a:buAutoNum type="arabicPeriod" startAt="3"/>
            </a:pPr>
            <a:r>
              <a:rPr lang="es-EC" sz="3200" dirty="0" smtClean="0">
                <a:solidFill>
                  <a:schemeClr val="bg1"/>
                </a:solidFill>
              </a:rPr>
              <a:t>ANÁLISIS DE PROCESOS</a:t>
            </a:r>
          </a:p>
          <a:p>
            <a:pPr marL="457200" indent="-457200"/>
            <a:endParaRPr lang="es-EC" sz="2400" dirty="0" smtClean="0">
              <a:solidFill>
                <a:schemeClr val="tx1"/>
              </a:solidFill>
            </a:endParaRPr>
          </a:p>
        </p:txBody>
      </p:sp>
      <p:sp>
        <p:nvSpPr>
          <p:cNvPr id="8" name="7 Rectángulo"/>
          <p:cNvSpPr/>
          <p:nvPr/>
        </p:nvSpPr>
        <p:spPr>
          <a:xfrm>
            <a:off x="1475656" y="1628800"/>
            <a:ext cx="6192688" cy="461665"/>
          </a:xfrm>
          <a:prstGeom prst="rect">
            <a:avLst/>
          </a:prstGeom>
        </p:spPr>
        <p:txBody>
          <a:bodyPr wrap="square">
            <a:spAutoFit/>
          </a:bodyPr>
          <a:lstStyle/>
          <a:p>
            <a:pPr algn="ctr"/>
            <a:r>
              <a:rPr lang="es-EC" sz="2400" dirty="0" smtClean="0">
                <a:solidFill>
                  <a:schemeClr val="tx2">
                    <a:lumMod val="60000"/>
                    <a:lumOff val="40000"/>
                  </a:schemeClr>
                </a:solidFill>
              </a:rPr>
              <a:t>SIPOC PLANIFICACIÓN ANUAL DE COMPRAS</a:t>
            </a:r>
            <a:endParaRPr lang="es-EC" sz="2400" dirty="0"/>
          </a:p>
        </p:txBody>
      </p:sp>
      <p:graphicFrame>
        <p:nvGraphicFramePr>
          <p:cNvPr id="161794" name="Object 2"/>
          <p:cNvGraphicFramePr>
            <a:graphicFrameLocks noChangeAspect="1"/>
          </p:cNvGraphicFramePr>
          <p:nvPr/>
        </p:nvGraphicFramePr>
        <p:xfrm>
          <a:off x="971600" y="2060848"/>
          <a:ext cx="7167562" cy="4575175"/>
        </p:xfrm>
        <a:graphic>
          <a:graphicData uri="http://schemas.openxmlformats.org/presentationml/2006/ole">
            <p:oleObj spid="_x0000_s161794" name="Visio" r:id="rId3" imgW="5555452" imgH="3538706" progId="Visio.Drawing.6">
              <p:embed/>
            </p:oleObj>
          </a:graphicData>
        </a:graphic>
      </p:graphicFrame>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1475656" y="1628800"/>
            <a:ext cx="6192688" cy="461665"/>
          </a:xfrm>
          <a:prstGeom prst="rect">
            <a:avLst/>
          </a:prstGeom>
        </p:spPr>
        <p:txBody>
          <a:bodyPr wrap="square">
            <a:spAutoFit/>
          </a:bodyPr>
          <a:lstStyle/>
          <a:p>
            <a:pPr algn="ctr"/>
            <a:r>
              <a:rPr lang="es-EC" sz="2400" dirty="0" smtClean="0">
                <a:solidFill>
                  <a:schemeClr val="tx2">
                    <a:lumMod val="60000"/>
                    <a:lumOff val="40000"/>
                  </a:schemeClr>
                </a:solidFill>
              </a:rPr>
              <a:t>MEJORAMIENTO DE PROCESOS</a:t>
            </a:r>
            <a:endParaRPr lang="es-EC" sz="2400" dirty="0"/>
          </a:p>
        </p:txBody>
      </p:sp>
      <p:sp>
        <p:nvSpPr>
          <p:cNvPr id="4" name="2 Marcador de contenido"/>
          <p:cNvSpPr>
            <a:spLocks noGrp="1"/>
          </p:cNvSpPr>
          <p:nvPr>
            <p:ph idx="1"/>
          </p:nvPr>
        </p:nvSpPr>
        <p:spPr>
          <a:xfrm>
            <a:off x="467544" y="2060848"/>
            <a:ext cx="8229600" cy="3124944"/>
          </a:xfrm>
        </p:spPr>
        <p:txBody>
          <a:bodyPr>
            <a:normAutofit/>
          </a:bodyPr>
          <a:lstStyle/>
          <a:p>
            <a:pPr indent="0" algn="just">
              <a:buNone/>
            </a:pPr>
            <a:r>
              <a:rPr lang="es-MX" sz="2400" dirty="0"/>
              <a:t>Para la propuesta de mejora de los procesos </a:t>
            </a:r>
            <a:r>
              <a:rPr lang="es-MX" sz="2400" dirty="0" smtClean="0"/>
              <a:t>se utilizó </a:t>
            </a:r>
            <a:r>
              <a:rPr lang="es-MX" sz="2400" dirty="0"/>
              <a:t>el análisis de valor </a:t>
            </a:r>
            <a:r>
              <a:rPr lang="es-MX" sz="2400" dirty="0" smtClean="0"/>
              <a:t>agregado, con la simbología ASME:</a:t>
            </a:r>
          </a:p>
          <a:p>
            <a:pPr indent="0" algn="just">
              <a:buFont typeface="Courier New" pitchFamily="49" charset="0"/>
              <a:buChar char="o"/>
            </a:pPr>
            <a:r>
              <a:rPr lang="es-MX" sz="2400" dirty="0" smtClean="0"/>
              <a:t> Se definen  </a:t>
            </a:r>
            <a:r>
              <a:rPr lang="es-MX" sz="2400" dirty="0"/>
              <a:t>las actividades dentro de los subprocesos </a:t>
            </a:r>
            <a:r>
              <a:rPr lang="es-MX" sz="2400" dirty="0" smtClean="0"/>
              <a:t>de </a:t>
            </a:r>
            <a:r>
              <a:rPr lang="es-MX" sz="2400" dirty="0"/>
              <a:t>la gestión de compras que agregan valor para el cliente o para la organización, y las actividades que no lo hacen. </a:t>
            </a:r>
            <a:endParaRPr lang="es-MX" sz="2400" dirty="0" smtClean="0"/>
          </a:p>
          <a:p>
            <a:pPr indent="0" algn="just">
              <a:buFont typeface="Courier New" pitchFamily="49" charset="0"/>
              <a:buChar char="o"/>
            </a:pPr>
            <a:r>
              <a:rPr lang="es-MX" sz="2400" dirty="0" smtClean="0"/>
              <a:t> Se </a:t>
            </a:r>
            <a:r>
              <a:rPr lang="es-MX" sz="2400" dirty="0"/>
              <a:t>recomendará su eliminación o disminución en tiempo, mediante cambios o automatización dentro del proceso</a:t>
            </a:r>
            <a:r>
              <a:rPr lang="es-MX" sz="2400" dirty="0" smtClean="0"/>
              <a:t>.</a:t>
            </a:r>
          </a:p>
          <a:p>
            <a:pPr indent="0" algn="just">
              <a:buNone/>
            </a:pPr>
            <a:endParaRPr lang="es-EC" dirty="0"/>
          </a:p>
        </p:txBody>
      </p:sp>
      <p:pic>
        <p:nvPicPr>
          <p:cNvPr id="5" name="Imagen 1" descr="http://www.uco.es/~p42abluj/web/imagen/2imagen7.gif"/>
          <p:cNvPicPr>
            <a:picLocks noChangeAspect="1" noChangeArrowheads="1"/>
          </p:cNvPicPr>
          <p:nvPr/>
        </p:nvPicPr>
        <p:blipFill>
          <a:blip r:embed="rId2" cstate="print"/>
          <a:srcRect/>
          <a:stretch>
            <a:fillRect/>
          </a:stretch>
        </p:blipFill>
        <p:spPr bwMode="auto">
          <a:xfrm>
            <a:off x="1475656" y="5085184"/>
            <a:ext cx="6142723" cy="1440160"/>
          </a:xfrm>
          <a:prstGeom prst="rect">
            <a:avLst/>
          </a:prstGeom>
          <a:noFill/>
          <a:ln>
            <a:solidFill>
              <a:schemeClr val="tx2">
                <a:lumMod val="60000"/>
                <a:lumOff val="40000"/>
              </a:schemeClr>
            </a:solidFill>
          </a:ln>
        </p:spPr>
      </p:pic>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467544" y="1340768"/>
            <a:ext cx="8208912" cy="461665"/>
          </a:xfrm>
          <a:prstGeom prst="rect">
            <a:avLst/>
          </a:prstGeom>
        </p:spPr>
        <p:txBody>
          <a:bodyPr wrap="square">
            <a:spAutoFit/>
          </a:bodyPr>
          <a:lstStyle/>
          <a:p>
            <a:pPr algn="ctr"/>
            <a:r>
              <a:rPr lang="es-EC" sz="2400" dirty="0" smtClean="0">
                <a:solidFill>
                  <a:schemeClr val="tx2">
                    <a:lumMod val="60000"/>
                    <a:lumOff val="40000"/>
                  </a:schemeClr>
                </a:solidFill>
              </a:rPr>
              <a:t>ANÁLISIS DE VALOR AGREGADO DE LOS SUBPROCESOS</a:t>
            </a:r>
            <a:endParaRPr lang="es-EC" sz="2400" dirty="0"/>
          </a:p>
        </p:txBody>
      </p:sp>
      <p:pic>
        <p:nvPicPr>
          <p:cNvPr id="7" name="6 Imagen"/>
          <p:cNvPicPr/>
          <p:nvPr/>
        </p:nvPicPr>
        <p:blipFill>
          <a:blip r:embed="rId2" cstate="print"/>
          <a:srcRect/>
          <a:stretch>
            <a:fillRect/>
          </a:stretch>
        </p:blipFill>
        <p:spPr bwMode="auto">
          <a:xfrm>
            <a:off x="1259632" y="1772816"/>
            <a:ext cx="6768752" cy="4896544"/>
          </a:xfrm>
          <a:prstGeom prst="rect">
            <a:avLst/>
          </a:prstGeom>
          <a:noFill/>
          <a:ln w="9525">
            <a:solidFill>
              <a:schemeClr val="tx2">
                <a:lumMod val="75000"/>
              </a:schemeClr>
            </a:solidFill>
            <a:miter lim="800000"/>
            <a:headEnd/>
            <a:tailEnd/>
          </a:ln>
        </p:spPr>
      </p:pic>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1475656" y="1628800"/>
            <a:ext cx="6192688" cy="461665"/>
          </a:xfrm>
          <a:prstGeom prst="rect">
            <a:avLst/>
          </a:prstGeom>
        </p:spPr>
        <p:txBody>
          <a:bodyPr wrap="square">
            <a:spAutoFit/>
          </a:bodyPr>
          <a:lstStyle/>
          <a:p>
            <a:pPr algn="ctr"/>
            <a:r>
              <a:rPr lang="es-EC" sz="2400" dirty="0" smtClean="0">
                <a:solidFill>
                  <a:schemeClr val="tx2">
                    <a:lumMod val="60000"/>
                    <a:lumOff val="40000"/>
                  </a:schemeClr>
                </a:solidFill>
              </a:rPr>
              <a:t>HOJA DE MEJORAMIENTO DE PROCESOS</a:t>
            </a:r>
            <a:endParaRPr lang="es-EC" sz="2400" dirty="0"/>
          </a:p>
        </p:txBody>
      </p:sp>
      <p:pic>
        <p:nvPicPr>
          <p:cNvPr id="162818" name="Picture 2" descr="Ver detalles"/>
          <p:cNvPicPr>
            <a:picLocks noChangeAspect="1" noChangeArrowheads="1"/>
          </p:cNvPicPr>
          <p:nvPr/>
        </p:nvPicPr>
        <p:blipFill>
          <a:blip r:embed="rId2" cstate="print"/>
          <a:srcRect/>
          <a:stretch>
            <a:fillRect/>
          </a:stretch>
        </p:blipFill>
        <p:spPr bwMode="auto">
          <a:xfrm>
            <a:off x="6084168" y="2708920"/>
            <a:ext cx="2232248" cy="2232248"/>
          </a:xfrm>
          <a:prstGeom prst="rect">
            <a:avLst/>
          </a:prstGeom>
          <a:noFill/>
        </p:spPr>
      </p:pic>
      <p:sp>
        <p:nvSpPr>
          <p:cNvPr id="11" name="2 Marcador de contenido"/>
          <p:cNvSpPr>
            <a:spLocks noGrp="1"/>
          </p:cNvSpPr>
          <p:nvPr>
            <p:ph idx="1"/>
          </p:nvPr>
        </p:nvSpPr>
        <p:spPr>
          <a:xfrm>
            <a:off x="395536" y="2276872"/>
            <a:ext cx="5256584" cy="3960440"/>
          </a:xfrm>
        </p:spPr>
        <p:txBody>
          <a:bodyPr>
            <a:normAutofit/>
          </a:bodyPr>
          <a:lstStyle/>
          <a:p>
            <a:pPr indent="0" algn="just">
              <a:buNone/>
            </a:pPr>
            <a:r>
              <a:rPr lang="es-MX" sz="2400" dirty="0" smtClean="0"/>
              <a:t>Este formato fue utilizado para describir las propuestas de mejora para las actividades de los subprocesos de compra levantados. </a:t>
            </a:r>
          </a:p>
          <a:p>
            <a:pPr indent="0" algn="just">
              <a:buNone/>
            </a:pPr>
            <a:endParaRPr lang="es-MX" sz="2400" dirty="0" smtClean="0"/>
          </a:p>
          <a:p>
            <a:pPr indent="0" algn="just">
              <a:buNone/>
            </a:pPr>
            <a:r>
              <a:rPr lang="es-MX" sz="2400" dirty="0" smtClean="0"/>
              <a:t>Detalla la situación actual del subproceso, los problemas detectados, y describe las mejoras propuestas.</a:t>
            </a:r>
            <a:endParaRPr lang="es-EC" sz="2400" dirty="0" smtClean="0"/>
          </a:p>
          <a:p>
            <a:pPr indent="0" algn="just">
              <a:buNone/>
            </a:pPr>
            <a:endParaRPr lang="es-EC" dirty="0"/>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268760"/>
            <a:ext cx="9144000" cy="461665"/>
          </a:xfrm>
          <a:prstGeom prst="rect">
            <a:avLst/>
          </a:prstGeom>
        </p:spPr>
        <p:txBody>
          <a:bodyPr wrap="square">
            <a:spAutoFit/>
          </a:bodyPr>
          <a:lstStyle/>
          <a:p>
            <a:pPr algn="ctr"/>
            <a:r>
              <a:rPr lang="es-EC" sz="2400" dirty="0" smtClean="0">
                <a:solidFill>
                  <a:schemeClr val="tx2">
                    <a:lumMod val="60000"/>
                    <a:lumOff val="40000"/>
                  </a:schemeClr>
                </a:solidFill>
              </a:rPr>
              <a:t>FORMATO DE HOJA DE MEJORAMIENTO DE PROCESOS (EXTRACTO)</a:t>
            </a:r>
            <a:endParaRPr lang="es-EC" sz="2400" dirty="0"/>
          </a:p>
        </p:txBody>
      </p:sp>
      <p:pic>
        <p:nvPicPr>
          <p:cNvPr id="7" name="Picture 2"/>
          <p:cNvPicPr>
            <a:picLocks noChangeAspect="1" noChangeArrowheads="1"/>
          </p:cNvPicPr>
          <p:nvPr/>
        </p:nvPicPr>
        <p:blipFill>
          <a:blip r:embed="rId2" cstate="print"/>
          <a:srcRect/>
          <a:stretch>
            <a:fillRect/>
          </a:stretch>
        </p:blipFill>
        <p:spPr bwMode="auto">
          <a:xfrm>
            <a:off x="1805210" y="1844824"/>
            <a:ext cx="5503094" cy="4904378"/>
          </a:xfrm>
          <a:prstGeom prst="rect">
            <a:avLst/>
          </a:prstGeom>
          <a:noFill/>
          <a:ln w="9525">
            <a:solidFill>
              <a:schemeClr val="tx2">
                <a:lumMod val="75000"/>
              </a:schemeClr>
            </a:solidFill>
            <a:miter lim="800000"/>
            <a:headEnd/>
            <a:tailEnd/>
          </a:ln>
        </p:spPr>
      </p:pic>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467544" y="1484784"/>
            <a:ext cx="8208912" cy="830997"/>
          </a:xfrm>
          <a:prstGeom prst="rect">
            <a:avLst/>
          </a:prstGeom>
        </p:spPr>
        <p:txBody>
          <a:bodyPr wrap="square">
            <a:spAutoFit/>
          </a:bodyPr>
          <a:lstStyle/>
          <a:p>
            <a:pPr algn="ctr"/>
            <a:r>
              <a:rPr lang="es-EC" sz="2400" dirty="0" smtClean="0">
                <a:solidFill>
                  <a:schemeClr val="tx2">
                    <a:lumMod val="60000"/>
                    <a:lumOff val="40000"/>
                  </a:schemeClr>
                </a:solidFill>
              </a:rPr>
              <a:t>ANÁLISIS COMPARATIVO DE LOS PROCESOS ACTUALES Y MEJORADOS</a:t>
            </a:r>
            <a:endParaRPr lang="es-EC" sz="2400" dirty="0"/>
          </a:p>
        </p:txBody>
      </p:sp>
      <p:sp>
        <p:nvSpPr>
          <p:cNvPr id="9" name="2 Marcador de contenido"/>
          <p:cNvSpPr>
            <a:spLocks noGrp="1"/>
          </p:cNvSpPr>
          <p:nvPr>
            <p:ph idx="1"/>
          </p:nvPr>
        </p:nvSpPr>
        <p:spPr>
          <a:xfrm>
            <a:off x="395536" y="2276872"/>
            <a:ext cx="8352928" cy="3960440"/>
          </a:xfrm>
        </p:spPr>
        <p:txBody>
          <a:bodyPr>
            <a:normAutofit/>
          </a:bodyPr>
          <a:lstStyle/>
          <a:p>
            <a:pPr indent="0" algn="just">
              <a:buNone/>
            </a:pPr>
            <a:r>
              <a:rPr lang="es-MX" sz="2000" dirty="0" smtClean="0"/>
              <a:t>Una vez incluídas las propuestas de mejora en los subprocesos, se realiza nuevamente el análisis de valor agregado.</a:t>
            </a:r>
          </a:p>
          <a:p>
            <a:pPr indent="0" algn="just">
              <a:buNone/>
            </a:pPr>
            <a:endParaRPr lang="es-MX" sz="2000" dirty="0" smtClean="0"/>
          </a:p>
          <a:p>
            <a:pPr indent="0" algn="just">
              <a:buNone/>
            </a:pPr>
            <a:r>
              <a:rPr lang="es-MX" sz="2000" dirty="0" smtClean="0"/>
              <a:t>Con la finalidad de comparar los subprocesos actuales de la gestión de compras, con los resultados una vez realizadas las mejoras propuestas, a continuación se presentan cuadros y gráficas que detallan los siguientes aspectos:</a:t>
            </a:r>
          </a:p>
          <a:p>
            <a:pPr indent="0" algn="just">
              <a:buNone/>
            </a:pPr>
            <a:endParaRPr lang="es-MX" sz="2000" dirty="0" smtClean="0"/>
          </a:p>
          <a:p>
            <a:pPr indent="0" algn="just"/>
            <a:r>
              <a:rPr lang="es-MX" sz="2000" dirty="0" smtClean="0"/>
              <a:t> Tiempo total</a:t>
            </a:r>
          </a:p>
          <a:p>
            <a:pPr indent="0" algn="just"/>
            <a:r>
              <a:rPr lang="es-MX" sz="2000" dirty="0" smtClean="0"/>
              <a:t> Eficiencia</a:t>
            </a:r>
          </a:p>
          <a:p>
            <a:pPr indent="0" algn="just"/>
            <a:r>
              <a:rPr lang="es-MX" sz="2000" dirty="0" smtClean="0"/>
              <a:t> Costo</a:t>
            </a:r>
          </a:p>
          <a:p>
            <a:pPr indent="0" algn="just">
              <a:buNone/>
            </a:pPr>
            <a:endParaRPr lang="es-MX" sz="2000" dirty="0" smtClean="0"/>
          </a:p>
          <a:p>
            <a:pPr indent="0" algn="just">
              <a:buNone/>
            </a:pPr>
            <a:endParaRPr lang="es-EC" dirty="0"/>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484784"/>
            <a:ext cx="9144000" cy="830997"/>
          </a:xfrm>
          <a:prstGeom prst="rect">
            <a:avLst/>
          </a:prstGeom>
        </p:spPr>
        <p:txBody>
          <a:bodyPr wrap="square">
            <a:spAutoFit/>
          </a:bodyPr>
          <a:lstStyle/>
          <a:p>
            <a:pPr algn="ctr"/>
            <a:r>
              <a:rPr lang="es-EC" sz="2400" dirty="0" smtClean="0">
                <a:solidFill>
                  <a:schemeClr val="tx2">
                    <a:lumMod val="60000"/>
                    <a:lumOff val="40000"/>
                  </a:schemeClr>
                </a:solidFill>
              </a:rPr>
              <a:t>RESUMEN DE TIEMPOS DEL ANÁLISIS COMPARATIVO DE LOS SUBPROCESOS</a:t>
            </a:r>
            <a:endParaRPr lang="es-EC" sz="2400" dirty="0"/>
          </a:p>
        </p:txBody>
      </p:sp>
      <p:graphicFrame>
        <p:nvGraphicFramePr>
          <p:cNvPr id="7" name="6 Gráfico"/>
          <p:cNvGraphicFramePr/>
          <p:nvPr/>
        </p:nvGraphicFramePr>
        <p:xfrm>
          <a:off x="0" y="1313384"/>
          <a:ext cx="9144000" cy="554461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484784"/>
            <a:ext cx="9144000" cy="830997"/>
          </a:xfrm>
          <a:prstGeom prst="rect">
            <a:avLst/>
          </a:prstGeom>
        </p:spPr>
        <p:txBody>
          <a:bodyPr wrap="square">
            <a:spAutoFit/>
          </a:bodyPr>
          <a:lstStyle/>
          <a:p>
            <a:pPr algn="ctr"/>
            <a:r>
              <a:rPr lang="es-EC" sz="2400" dirty="0" smtClean="0">
                <a:solidFill>
                  <a:schemeClr val="tx2">
                    <a:lumMod val="60000"/>
                    <a:lumOff val="40000"/>
                  </a:schemeClr>
                </a:solidFill>
              </a:rPr>
              <a:t>RESUMEN DE EFICIENCIA DEL ANÁLISIS COMPARATIVO DE LOS SUBPROCESOS</a:t>
            </a:r>
            <a:endParaRPr lang="es-EC" sz="2400" dirty="0"/>
          </a:p>
        </p:txBody>
      </p:sp>
      <p:graphicFrame>
        <p:nvGraphicFramePr>
          <p:cNvPr id="5" name="4 Gráfico"/>
          <p:cNvGraphicFramePr/>
          <p:nvPr/>
        </p:nvGraphicFramePr>
        <p:xfrm>
          <a:off x="0" y="1268760"/>
          <a:ext cx="9144000" cy="590465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EMPRESAS QUE FORMAN PARTE DE LA </a:t>
            </a:r>
            <a:r>
              <a:rPr lang="es-EC" sz="2400" dirty="0" smtClean="0">
                <a:solidFill>
                  <a:schemeClr val="tx2">
                    <a:lumMod val="60000"/>
                    <a:lumOff val="40000"/>
                  </a:schemeClr>
                </a:solidFill>
                <a:cs typeface="Times New Roman" pitchFamily="18" charset="0"/>
              </a:rPr>
              <a:t>CORPORACIÓN</a:t>
            </a:r>
            <a:r>
              <a:rPr lang="es-EC" sz="2400" dirty="0" smtClean="0">
                <a:solidFill>
                  <a:schemeClr val="tx2">
                    <a:lumMod val="60000"/>
                    <a:lumOff val="40000"/>
                  </a:schemeClr>
                </a:solidFill>
              </a:rPr>
              <a:t> SALUD</a:t>
            </a:r>
            <a:endParaRPr lang="es-EC" sz="2400" dirty="0"/>
          </a:p>
        </p:txBody>
      </p:sp>
      <p:pic>
        <p:nvPicPr>
          <p:cNvPr id="12" name="8 Marcador de contenido" descr="EMPRESAS.gif"/>
          <p:cNvPicPr>
            <a:picLocks noGrp="1" noChangeAspect="1"/>
          </p:cNvPicPr>
          <p:nvPr>
            <p:ph sz="half" idx="2"/>
          </p:nvPr>
        </p:nvPicPr>
        <p:blipFill>
          <a:blip r:embed="rId2" cstate="print"/>
          <a:stretch>
            <a:fillRect/>
          </a:stretch>
        </p:blipFill>
        <p:spPr>
          <a:xfrm>
            <a:off x="1403648" y="2708920"/>
            <a:ext cx="6506832" cy="3961067"/>
          </a:xfrm>
        </p:spPr>
      </p:pic>
    </p:spTree>
  </p:cSld>
  <p:clrMapOvr>
    <a:masterClrMapping/>
  </p:clrMapOvr>
  <p:transition>
    <p:wipe dir="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484784"/>
            <a:ext cx="9144000" cy="830997"/>
          </a:xfrm>
          <a:prstGeom prst="rect">
            <a:avLst/>
          </a:prstGeom>
        </p:spPr>
        <p:txBody>
          <a:bodyPr wrap="square">
            <a:spAutoFit/>
          </a:bodyPr>
          <a:lstStyle/>
          <a:p>
            <a:pPr algn="ctr"/>
            <a:r>
              <a:rPr lang="es-EC" sz="2400" dirty="0" smtClean="0">
                <a:solidFill>
                  <a:schemeClr val="tx2">
                    <a:lumMod val="60000"/>
                    <a:lumOff val="40000"/>
                  </a:schemeClr>
                </a:solidFill>
              </a:rPr>
              <a:t>RESUMEN DE COSTOS RESULTANTES DEL ANÁLISIS COMPARATIVO DE LOS SUBPROCESOS</a:t>
            </a:r>
            <a:endParaRPr lang="es-EC" sz="2400" dirty="0"/>
          </a:p>
        </p:txBody>
      </p:sp>
      <p:graphicFrame>
        <p:nvGraphicFramePr>
          <p:cNvPr id="6" name="5 Gráfico"/>
          <p:cNvGraphicFramePr/>
          <p:nvPr/>
        </p:nvGraphicFramePr>
        <p:xfrm>
          <a:off x="0" y="1412776"/>
          <a:ext cx="9144000" cy="5904655"/>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wipe dir="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PROCESOS MEJORADOS EN FORMATO IT </a:t>
            </a:r>
            <a:endParaRPr lang="es-EC" sz="2400" dirty="0"/>
          </a:p>
        </p:txBody>
      </p:sp>
      <p:sp>
        <p:nvSpPr>
          <p:cNvPr id="7" name="2 Marcador de contenido"/>
          <p:cNvSpPr>
            <a:spLocks noGrp="1"/>
          </p:cNvSpPr>
          <p:nvPr>
            <p:ph idx="1"/>
          </p:nvPr>
        </p:nvSpPr>
        <p:spPr>
          <a:xfrm>
            <a:off x="395536" y="1916832"/>
            <a:ext cx="8352928" cy="4941168"/>
          </a:xfrm>
        </p:spPr>
        <p:txBody>
          <a:bodyPr>
            <a:normAutofit/>
          </a:bodyPr>
          <a:lstStyle/>
          <a:p>
            <a:pPr indent="0" algn="just">
              <a:buNone/>
            </a:pPr>
            <a:r>
              <a:rPr lang="es-MX" sz="2400" dirty="0" smtClean="0"/>
              <a:t>Para documentar los procesos de la gestión de compras mejorados de la Corporación Salud, se presenta cada uno de los mismos con un encabezado de instrucción de trabajo (IT), que se utiliza en las empresas para definiciones, formatos y procesos de forma indistinta. </a:t>
            </a:r>
          </a:p>
          <a:p>
            <a:pPr indent="0" algn="just">
              <a:buNone/>
            </a:pPr>
            <a:endParaRPr lang="es-EC" sz="2400" dirty="0" smtClean="0"/>
          </a:p>
          <a:p>
            <a:pPr indent="0" algn="just">
              <a:buNone/>
            </a:pPr>
            <a:r>
              <a:rPr lang="es-MX" sz="2400" dirty="0" smtClean="0"/>
              <a:t>Para darle una estructura acorde al enfoque de procesos, cada documento contiene lo siguiente:</a:t>
            </a:r>
          </a:p>
          <a:p>
            <a:pPr indent="0" algn="just">
              <a:buNone/>
            </a:pPr>
            <a:endParaRPr lang="es-MX" sz="2400" dirty="0" smtClean="0"/>
          </a:p>
          <a:p>
            <a:pPr indent="0" algn="just">
              <a:buNone/>
            </a:pPr>
            <a:r>
              <a:rPr lang="es-MX" sz="2400" dirty="0" smtClean="0"/>
              <a:t>Control de cambios y mejoras, Objetivo, Alcance</a:t>
            </a:r>
            <a:r>
              <a:rPr lang="es-EC" sz="2400" dirty="0" smtClean="0"/>
              <a:t>, </a:t>
            </a:r>
            <a:r>
              <a:rPr lang="es-MX" sz="2400" dirty="0" smtClean="0"/>
              <a:t>Responsable</a:t>
            </a:r>
            <a:r>
              <a:rPr lang="es-EC" sz="2400" dirty="0" smtClean="0"/>
              <a:t>, </a:t>
            </a:r>
            <a:r>
              <a:rPr lang="es-MX" sz="2400" dirty="0" smtClean="0"/>
              <a:t>Definiciones</a:t>
            </a:r>
            <a:r>
              <a:rPr lang="es-EC" sz="2400" dirty="0" smtClean="0"/>
              <a:t>, </a:t>
            </a:r>
            <a:r>
              <a:rPr lang="es-MX" sz="2400" dirty="0" smtClean="0"/>
              <a:t>Políticas</a:t>
            </a:r>
            <a:r>
              <a:rPr lang="es-EC" sz="2400" dirty="0" smtClean="0"/>
              <a:t>, </a:t>
            </a:r>
            <a:r>
              <a:rPr lang="es-MX" sz="2400" dirty="0" smtClean="0"/>
              <a:t>Diagrama de flujo</a:t>
            </a:r>
            <a:r>
              <a:rPr lang="es-EC" sz="2400" dirty="0" smtClean="0"/>
              <a:t>, </a:t>
            </a:r>
            <a:r>
              <a:rPr lang="es-MX" sz="2400" dirty="0" smtClean="0"/>
              <a:t>Procedimiento</a:t>
            </a:r>
            <a:r>
              <a:rPr lang="es-EC" sz="2400" dirty="0" smtClean="0"/>
              <a:t>, </a:t>
            </a:r>
            <a:r>
              <a:rPr lang="es-MX" sz="2400" dirty="0" smtClean="0"/>
              <a:t>Referencias</a:t>
            </a:r>
            <a:endParaRPr lang="es-EC" sz="2400" dirty="0" smtClean="0"/>
          </a:p>
          <a:p>
            <a:pPr indent="0" algn="just">
              <a:buNone/>
            </a:pPr>
            <a:endParaRPr lang="es-MX" sz="2400" dirty="0" smtClean="0"/>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4"/>
            </a:pPr>
            <a:r>
              <a:rPr lang="es-EC" sz="3200" dirty="0" smtClean="0">
                <a:solidFill>
                  <a:schemeClr val="bg1"/>
                </a:solidFill>
              </a:rPr>
              <a:t>PROPUESTA DE MEJORA DE PROCESOS</a:t>
            </a:r>
          </a:p>
          <a:p>
            <a:pPr marL="457200" indent="-457200"/>
            <a:endParaRPr lang="es-EC" sz="2400" dirty="0" smtClean="0">
              <a:solidFill>
                <a:schemeClr val="tx1"/>
              </a:solidFill>
            </a:endParaRPr>
          </a:p>
        </p:txBody>
      </p:sp>
      <p:sp>
        <p:nvSpPr>
          <p:cNvPr id="3" name="2 Rectángulo"/>
          <p:cNvSpPr/>
          <p:nvPr/>
        </p:nvSpPr>
        <p:spPr>
          <a:xfrm>
            <a:off x="0" y="1196752"/>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FORMATO IT  (EXTRACTO)</a:t>
            </a:r>
            <a:endParaRPr lang="es-EC" sz="2400" dirty="0"/>
          </a:p>
        </p:txBody>
      </p:sp>
      <p:pic>
        <p:nvPicPr>
          <p:cNvPr id="6" name="Picture 3"/>
          <p:cNvPicPr>
            <a:picLocks noChangeAspect="1" noChangeArrowheads="1"/>
          </p:cNvPicPr>
          <p:nvPr/>
        </p:nvPicPr>
        <p:blipFill>
          <a:blip r:embed="rId2" cstate="print"/>
          <a:srcRect/>
          <a:stretch>
            <a:fillRect/>
          </a:stretch>
        </p:blipFill>
        <p:spPr bwMode="auto">
          <a:xfrm>
            <a:off x="2267744" y="1628800"/>
            <a:ext cx="4610157" cy="5182724"/>
          </a:xfrm>
          <a:prstGeom prst="rect">
            <a:avLst/>
          </a:prstGeom>
          <a:noFill/>
          <a:ln w="9525">
            <a:solidFill>
              <a:schemeClr val="tx2">
                <a:lumMod val="75000"/>
              </a:schemeClr>
            </a:solidFill>
            <a:miter lim="800000"/>
            <a:headEnd/>
            <a:tailEnd/>
          </a:ln>
        </p:spPr>
      </p:pic>
    </p:spTree>
  </p:cSld>
  <p:clrMapOvr>
    <a:masterClrMapping/>
  </p:clrMapOvr>
  <p:transition>
    <p:wipe dir="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5"/>
            </a:pPr>
            <a:r>
              <a:rPr lang="es-EC" sz="3200" dirty="0" smtClean="0">
                <a:solidFill>
                  <a:schemeClr val="bg1"/>
                </a:solidFill>
              </a:rPr>
              <a:t>INDICADORES</a:t>
            </a:r>
          </a:p>
          <a:p>
            <a:pPr marL="457200" indent="-457200"/>
            <a:endParaRPr lang="es-EC" sz="24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APLICACIÓN DE INDICADORES</a:t>
            </a:r>
            <a:endParaRPr lang="es-EC" sz="2400" dirty="0"/>
          </a:p>
        </p:txBody>
      </p:sp>
      <p:sp>
        <p:nvSpPr>
          <p:cNvPr id="7" name="2 Marcador de contenido"/>
          <p:cNvSpPr>
            <a:spLocks noGrp="1"/>
          </p:cNvSpPr>
          <p:nvPr>
            <p:ph idx="1"/>
          </p:nvPr>
        </p:nvSpPr>
        <p:spPr>
          <a:xfrm>
            <a:off x="3491880" y="2132856"/>
            <a:ext cx="5184576" cy="4464496"/>
          </a:xfrm>
        </p:spPr>
        <p:txBody>
          <a:bodyPr>
            <a:normAutofit/>
          </a:bodyPr>
          <a:lstStyle/>
          <a:p>
            <a:pPr indent="0" algn="just">
              <a:buNone/>
            </a:pPr>
            <a:r>
              <a:rPr lang="es-MX" sz="2400" dirty="0" smtClean="0"/>
              <a:t>Existen muchos indicadores posibles que se pueden desarrollar, pero se debe tener en cuenta que los recursos de toda organización son limitados, por lo que se deben desarrollar solo los que son rentables, esto quiere decir, aquellos para los cuales la importancia de la información que simbolizan, justifica el esfuerzo necesario para su obtención.</a:t>
            </a:r>
          </a:p>
          <a:p>
            <a:pPr indent="0" algn="just">
              <a:buNone/>
            </a:pPr>
            <a:endParaRPr lang="es-MX" sz="2400" dirty="0" smtClean="0"/>
          </a:p>
          <a:p>
            <a:pPr indent="0" algn="just">
              <a:buNone/>
            </a:pPr>
            <a:endParaRPr lang="es-EC" sz="2400" dirty="0"/>
          </a:p>
        </p:txBody>
      </p:sp>
      <p:pic>
        <p:nvPicPr>
          <p:cNvPr id="173058" name="Picture 2" descr="Ver detalles"/>
          <p:cNvPicPr>
            <a:picLocks noChangeAspect="1" noChangeArrowheads="1"/>
          </p:cNvPicPr>
          <p:nvPr/>
        </p:nvPicPr>
        <p:blipFill>
          <a:blip r:embed="rId2" cstate="print"/>
          <a:srcRect/>
          <a:stretch>
            <a:fillRect/>
          </a:stretch>
        </p:blipFill>
        <p:spPr bwMode="auto">
          <a:xfrm>
            <a:off x="611560" y="2564904"/>
            <a:ext cx="2736304" cy="2736304"/>
          </a:xfrm>
          <a:prstGeom prst="rect">
            <a:avLst/>
          </a:prstGeom>
          <a:noFill/>
        </p:spPr>
      </p:pic>
    </p:spTree>
  </p:cSld>
  <p:clrMapOvr>
    <a:masterClrMapping/>
  </p:clrMapOvr>
  <p:transition>
    <p:wipe dir="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5"/>
            </a:pPr>
            <a:r>
              <a:rPr lang="es-EC" sz="3200" dirty="0" smtClean="0">
                <a:solidFill>
                  <a:schemeClr val="bg1"/>
                </a:solidFill>
              </a:rPr>
              <a:t>INDICADORES</a:t>
            </a:r>
          </a:p>
          <a:p>
            <a:pPr marL="457200" indent="-457200"/>
            <a:endParaRPr lang="es-EC" sz="24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APLICACIÓN DE INDICADORES</a:t>
            </a:r>
            <a:endParaRPr lang="es-EC" sz="2400" dirty="0"/>
          </a:p>
        </p:txBody>
      </p:sp>
      <p:sp>
        <p:nvSpPr>
          <p:cNvPr id="7" name="2 Marcador de contenido"/>
          <p:cNvSpPr>
            <a:spLocks noGrp="1"/>
          </p:cNvSpPr>
          <p:nvPr>
            <p:ph idx="1"/>
          </p:nvPr>
        </p:nvSpPr>
        <p:spPr>
          <a:xfrm>
            <a:off x="3491880" y="2132856"/>
            <a:ext cx="5184576" cy="4464496"/>
          </a:xfrm>
        </p:spPr>
        <p:txBody>
          <a:bodyPr>
            <a:normAutofit/>
          </a:bodyPr>
          <a:lstStyle/>
          <a:p>
            <a:pPr indent="0">
              <a:buNone/>
            </a:pPr>
            <a:r>
              <a:rPr lang="es-MX" sz="2400" dirty="0" smtClean="0"/>
              <a:t>Los criterios a utilizarse son los siguientes:</a:t>
            </a:r>
            <a:endParaRPr lang="es-EC" sz="2400" dirty="0" smtClean="0"/>
          </a:p>
          <a:p>
            <a:pPr>
              <a:buNone/>
            </a:pPr>
            <a:endParaRPr lang="es-EC" sz="2400" dirty="0" smtClean="0"/>
          </a:p>
          <a:p>
            <a:pPr lvl="0"/>
            <a:r>
              <a:rPr lang="es-MX" sz="2400" dirty="0" smtClean="0"/>
              <a:t>Relación con los objetivos corporativos</a:t>
            </a:r>
            <a:endParaRPr lang="es-EC" sz="2400" dirty="0" smtClean="0"/>
          </a:p>
          <a:p>
            <a:pPr lvl="0"/>
            <a:r>
              <a:rPr lang="es-MX" sz="2400" dirty="0" smtClean="0"/>
              <a:t>Costo de los recursos necesarios para establecer el indicador.</a:t>
            </a:r>
            <a:endParaRPr lang="es-EC" sz="2400" dirty="0" smtClean="0"/>
          </a:p>
          <a:p>
            <a:pPr lvl="0"/>
            <a:r>
              <a:rPr lang="es-MX" sz="2400" dirty="0" smtClean="0"/>
              <a:t>Fiabilidad del proceso de cálculo.</a:t>
            </a:r>
            <a:endParaRPr lang="es-EC" sz="2400" dirty="0" smtClean="0"/>
          </a:p>
          <a:p>
            <a:pPr lvl="0"/>
            <a:r>
              <a:rPr lang="es-MX" sz="2400" dirty="0" smtClean="0"/>
              <a:t>Motivación del personal producida por el indicador.</a:t>
            </a:r>
            <a:endParaRPr lang="es-EC" sz="2400" dirty="0" smtClean="0"/>
          </a:p>
          <a:p>
            <a:pPr indent="0" algn="just">
              <a:buNone/>
            </a:pPr>
            <a:endParaRPr lang="es-MX" sz="2400" dirty="0" smtClean="0"/>
          </a:p>
          <a:p>
            <a:pPr indent="0" algn="just">
              <a:buNone/>
            </a:pPr>
            <a:endParaRPr lang="es-EC" sz="2400" dirty="0"/>
          </a:p>
        </p:txBody>
      </p:sp>
      <p:pic>
        <p:nvPicPr>
          <p:cNvPr id="173058" name="Picture 2" descr="Ver detalles"/>
          <p:cNvPicPr>
            <a:picLocks noChangeAspect="1" noChangeArrowheads="1"/>
          </p:cNvPicPr>
          <p:nvPr/>
        </p:nvPicPr>
        <p:blipFill>
          <a:blip r:embed="rId2" cstate="print"/>
          <a:srcRect/>
          <a:stretch>
            <a:fillRect/>
          </a:stretch>
        </p:blipFill>
        <p:spPr bwMode="auto">
          <a:xfrm>
            <a:off x="611560" y="2564904"/>
            <a:ext cx="2736304" cy="2736304"/>
          </a:xfrm>
          <a:prstGeom prst="rect">
            <a:avLst/>
          </a:prstGeom>
          <a:noFill/>
        </p:spPr>
      </p:pic>
    </p:spTree>
  </p:cSld>
  <p:clrMapOvr>
    <a:masterClrMapping/>
  </p:clrMapOvr>
  <p:transition>
    <p:wipe dir="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5"/>
            </a:pPr>
            <a:r>
              <a:rPr lang="es-EC" sz="3200" dirty="0" smtClean="0">
                <a:solidFill>
                  <a:schemeClr val="bg1"/>
                </a:solidFill>
              </a:rPr>
              <a:t>INDICADORES</a:t>
            </a:r>
          </a:p>
          <a:p>
            <a:pPr marL="457200" indent="-457200"/>
            <a:endParaRPr lang="es-EC" sz="24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APLICACIÓN DE INDICADORES</a:t>
            </a:r>
            <a:endParaRPr lang="es-EC" sz="2400" dirty="0"/>
          </a:p>
        </p:txBody>
      </p:sp>
      <p:pic>
        <p:nvPicPr>
          <p:cNvPr id="8" name="Picture 2"/>
          <p:cNvPicPr>
            <a:picLocks noChangeAspect="1" noChangeArrowheads="1"/>
          </p:cNvPicPr>
          <p:nvPr/>
        </p:nvPicPr>
        <p:blipFill>
          <a:blip r:embed="rId2" cstate="print"/>
          <a:srcRect/>
          <a:stretch>
            <a:fillRect/>
          </a:stretch>
        </p:blipFill>
        <p:spPr bwMode="auto">
          <a:xfrm>
            <a:off x="0" y="2204864"/>
            <a:ext cx="9092107" cy="396044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5"/>
            </a:pPr>
            <a:r>
              <a:rPr lang="es-EC" sz="3200" dirty="0" smtClean="0">
                <a:solidFill>
                  <a:schemeClr val="bg1"/>
                </a:solidFill>
              </a:rPr>
              <a:t>INDICADORES</a:t>
            </a:r>
          </a:p>
          <a:p>
            <a:pPr marL="457200" indent="-457200"/>
            <a:endParaRPr lang="es-EC" sz="24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PROPUESTA DE APLICACIÓN DE INDICADORES</a:t>
            </a:r>
            <a:endParaRPr lang="es-EC" sz="2400" dirty="0"/>
          </a:p>
        </p:txBody>
      </p:sp>
      <p:pic>
        <p:nvPicPr>
          <p:cNvPr id="5" name="Picture 2"/>
          <p:cNvPicPr>
            <a:picLocks noChangeAspect="1" noChangeArrowheads="1"/>
          </p:cNvPicPr>
          <p:nvPr/>
        </p:nvPicPr>
        <p:blipFill>
          <a:blip r:embed="rId2" cstate="print"/>
          <a:srcRect/>
          <a:stretch>
            <a:fillRect/>
          </a:stretch>
        </p:blipFill>
        <p:spPr bwMode="auto">
          <a:xfrm>
            <a:off x="20818" y="2157304"/>
            <a:ext cx="9087686" cy="4224024"/>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CONCLUSIONES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Se cumplió con el objetivo específico de realizar un diagnóstico del departamento de compras y los subprocesos que se encuentran actualmente en el manual de calidad, evidenciando que  no están documentados de forma estructurada y estandarizada. Las instrucciones de trabajo que se utilizan para este fin únicamente brindan información sobre políticas de los subprocesos, y los diagramas de flujo no contemplan todas las actividades que se realizan.</a:t>
            </a:r>
          </a:p>
          <a:p>
            <a:pPr lvl="0" algn="just">
              <a:buNone/>
            </a:pPr>
            <a:endParaRPr lang="es-EC" sz="2400" dirty="0" smtClean="0"/>
          </a:p>
          <a:p>
            <a:pPr lvl="0" algn="just"/>
            <a:r>
              <a:rPr lang="es-MX" sz="2400" dirty="0" smtClean="0"/>
              <a:t>Se cumplió con el objetivo específico de identificar y levantar los procesos aplicados actualmente.</a:t>
            </a:r>
            <a:endParaRPr lang="es-EC" sz="2400" dirty="0" smtClean="0"/>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CONCLUSIONES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Se cumplió con el objetivo específico de analizar los procesos para determinar problemas de eficiencia y eficacia, realizando un análisis de valor agregado, constatando que siete de los ocho subprocesos definidos tienen una eficiencia menor al 50%.</a:t>
            </a:r>
          </a:p>
          <a:p>
            <a:pPr lvl="0" algn="just"/>
            <a:endParaRPr lang="es-EC" sz="2400" dirty="0" smtClean="0"/>
          </a:p>
          <a:p>
            <a:pPr lvl="0" algn="just"/>
            <a:r>
              <a:rPr lang="es-MX" sz="2400" dirty="0" smtClean="0"/>
              <a:t>En base a los resultados del análisis de valor agregado, se cumplió con el objetivo específico de rediseñar y proponer mejoras de los subprocesos además de documentarlos, logrando que la eficiencia de cinco de los ocho subprocesos levantados supere el 80%.</a:t>
            </a:r>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CONCLUSIONES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Se cumplió con el objetivo específico de realizar un análisis de costo de los procesos mejorados.</a:t>
            </a:r>
          </a:p>
          <a:p>
            <a:pPr lvl="0" algn="just"/>
            <a:endParaRPr lang="es-MX" sz="2400" dirty="0" smtClean="0"/>
          </a:p>
          <a:p>
            <a:pPr algn="just"/>
            <a:r>
              <a:rPr lang="es-MX" sz="2400" dirty="0" smtClean="0"/>
              <a:t>Se cumplió con el objetivo específico de realizar una propuesta de indicadores de eficiencia y eficacia para controlar los resultados de los subprocesos, que sirvan como base para tomar acciones correctivas en caso de que existan desviaciones que perjudiquen los resultados.</a:t>
            </a:r>
          </a:p>
          <a:p>
            <a:pPr lvl="0" algn="just">
              <a:buNone/>
            </a:pPr>
            <a:endParaRPr lang="es-EC" sz="2400" dirty="0" smtClean="0"/>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OBJETIVOS DE CALIDAD DE LA </a:t>
            </a:r>
            <a:r>
              <a:rPr lang="es-EC" sz="2400" dirty="0" smtClean="0">
                <a:solidFill>
                  <a:schemeClr val="tx2">
                    <a:lumMod val="60000"/>
                    <a:lumOff val="40000"/>
                  </a:schemeClr>
                </a:solidFill>
                <a:cs typeface="Times New Roman" pitchFamily="18" charset="0"/>
              </a:rPr>
              <a:t>CORPORACIÓN</a:t>
            </a:r>
            <a:r>
              <a:rPr lang="es-EC" sz="2400" dirty="0" smtClean="0">
                <a:solidFill>
                  <a:schemeClr val="tx2">
                    <a:lumMod val="60000"/>
                    <a:lumOff val="40000"/>
                  </a:schemeClr>
                </a:solidFill>
              </a:rPr>
              <a:t> SALUD</a:t>
            </a:r>
            <a:endParaRPr lang="es-EC" sz="2400" dirty="0"/>
          </a:p>
        </p:txBody>
      </p:sp>
      <p:sp>
        <p:nvSpPr>
          <p:cNvPr id="6" name="5 CuadroTexto"/>
          <p:cNvSpPr txBox="1"/>
          <p:nvPr/>
        </p:nvSpPr>
        <p:spPr>
          <a:xfrm>
            <a:off x="2915816" y="2564904"/>
            <a:ext cx="5472608" cy="4154984"/>
          </a:xfrm>
          <a:prstGeom prst="rect">
            <a:avLst/>
          </a:prstGeom>
          <a:noFill/>
        </p:spPr>
        <p:txBody>
          <a:bodyPr wrap="square" rtlCol="0">
            <a:spAutoFit/>
          </a:bodyPr>
          <a:lstStyle/>
          <a:p>
            <a:pPr lvl="0">
              <a:buFont typeface="Wingdings" pitchFamily="2" charset="2"/>
              <a:buChar char="ü"/>
            </a:pPr>
            <a:r>
              <a:rPr lang="es-MX" sz="2400" dirty="0" smtClean="0"/>
              <a:t>Tener un equipo humano que contribuya al cumplimiento de objetivos.</a:t>
            </a:r>
            <a:endParaRPr lang="es-EC" sz="2400" dirty="0" smtClean="0"/>
          </a:p>
          <a:p>
            <a:pPr lvl="0">
              <a:buFont typeface="Wingdings" pitchFamily="2" charset="2"/>
              <a:buChar char="ü"/>
            </a:pPr>
            <a:endParaRPr lang="es-MX" sz="2400" dirty="0" smtClean="0"/>
          </a:p>
          <a:p>
            <a:pPr lvl="0">
              <a:buFont typeface="Wingdings" pitchFamily="2" charset="2"/>
              <a:buChar char="ü"/>
            </a:pPr>
            <a:r>
              <a:rPr lang="es-MX" sz="2400" b="1" dirty="0" smtClean="0"/>
              <a:t>Reducir gastos de administración (eficiencia).</a:t>
            </a:r>
            <a:endParaRPr lang="es-EC" sz="2400" b="1" dirty="0" smtClean="0"/>
          </a:p>
          <a:p>
            <a:pPr lvl="0">
              <a:buFont typeface="Wingdings" pitchFamily="2" charset="2"/>
              <a:buChar char="ü"/>
            </a:pPr>
            <a:endParaRPr lang="es-MX" sz="2400" dirty="0" smtClean="0"/>
          </a:p>
          <a:p>
            <a:pPr lvl="0">
              <a:buFont typeface="Wingdings" pitchFamily="2" charset="2"/>
              <a:buChar char="ü"/>
            </a:pPr>
            <a:r>
              <a:rPr lang="es-MX" sz="2400" b="1" dirty="0" smtClean="0"/>
              <a:t>Mejorar los resultados generales de la compañía (eficacia).</a:t>
            </a:r>
            <a:endParaRPr lang="es-EC" sz="2400" b="1" dirty="0" smtClean="0"/>
          </a:p>
          <a:p>
            <a:pPr lvl="0">
              <a:buFont typeface="Wingdings" pitchFamily="2" charset="2"/>
              <a:buChar char="ü"/>
            </a:pPr>
            <a:endParaRPr lang="es-MX" sz="2400" dirty="0" smtClean="0"/>
          </a:p>
          <a:p>
            <a:pPr lvl="0">
              <a:buFont typeface="Wingdings" pitchFamily="2" charset="2"/>
              <a:buChar char="ü"/>
            </a:pPr>
            <a:r>
              <a:rPr lang="es-MX" sz="2400" dirty="0" smtClean="0"/>
              <a:t>Mejorar el objetivo de “ventas” de la compañía.</a:t>
            </a:r>
            <a:endParaRPr lang="es-EC" sz="2400" dirty="0"/>
          </a:p>
        </p:txBody>
      </p:sp>
      <p:pic>
        <p:nvPicPr>
          <p:cNvPr id="60418" name="Picture 2" descr="Ver detalles"/>
          <p:cNvPicPr>
            <a:picLocks noChangeAspect="1" noChangeArrowheads="1"/>
          </p:cNvPicPr>
          <p:nvPr/>
        </p:nvPicPr>
        <p:blipFill>
          <a:blip r:embed="rId2" cstate="print"/>
          <a:srcRect/>
          <a:stretch>
            <a:fillRect/>
          </a:stretch>
        </p:blipFill>
        <p:spPr bwMode="auto">
          <a:xfrm>
            <a:off x="180754" y="2564904"/>
            <a:ext cx="2771573" cy="3312368"/>
          </a:xfrm>
          <a:prstGeom prst="rect">
            <a:avLst/>
          </a:prstGeom>
          <a:noFill/>
        </p:spPr>
      </p:pic>
    </p:spTree>
  </p:cSld>
  <p:clrMapOvr>
    <a:masterClrMapping/>
  </p:clrMapOvr>
  <p:transition>
    <p:wipe dir="r"/>
  </p:transition>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CONCLUSIONES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Terminando todos los objetivos específicos, se ha logrado en el presente trabajo cumplir con el objetivo general de realizar una propuesta de mejora de los subprocesos de compras de la Corporación Salud, enfocados en la eficiencia y eficacia, para incrementar la satisfacción del cliente con el cumplimiento de sus requisiciones de compra.</a:t>
            </a:r>
            <a:endParaRPr lang="es-EC" sz="2400" dirty="0" smtClean="0"/>
          </a:p>
          <a:p>
            <a:pPr lvl="0" algn="just">
              <a:buNone/>
            </a:pPr>
            <a:endParaRPr lang="es-EC" sz="2400" dirty="0" smtClean="0"/>
          </a:p>
          <a:p>
            <a:pPr indent="0" algn="just">
              <a:buNone/>
            </a:pPr>
            <a:endParaRPr lang="es-MX" sz="2400" dirty="0" smtClean="0"/>
          </a:p>
          <a:p>
            <a:pPr indent="0" algn="just">
              <a:buNone/>
            </a:pPr>
            <a:endParaRPr lang="es-EC" sz="2400" dirty="0"/>
          </a:p>
        </p:txBody>
      </p:sp>
      <p:pic>
        <p:nvPicPr>
          <p:cNvPr id="5" name="Picture 2" descr="Ver detalles"/>
          <p:cNvPicPr>
            <a:picLocks noChangeAspect="1" noChangeArrowheads="1" noCrop="1"/>
          </p:cNvPicPr>
          <p:nvPr/>
        </p:nvPicPr>
        <p:blipFill>
          <a:blip r:embed="rId2" cstate="print"/>
          <a:srcRect/>
          <a:stretch>
            <a:fillRect/>
          </a:stretch>
        </p:blipFill>
        <p:spPr bwMode="auto">
          <a:xfrm>
            <a:off x="1979712" y="3284984"/>
            <a:ext cx="4320480" cy="4320480"/>
          </a:xfrm>
          <a:prstGeom prst="rect">
            <a:avLst/>
          </a:prstGeom>
          <a:noFill/>
        </p:spPr>
      </p:pic>
    </p:spTree>
  </p:cSld>
  <p:clrMapOvr>
    <a:masterClrMapping/>
  </p:clrMapOvr>
  <p:transition>
    <p:wipe dir="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RECOMENDACIONES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La administración del Sistema de Gestión de Calidad de la Corporación Salud, debe trabajar conjuntamente con el área de procesos, para documentar de manera estructurada y estandarizada los procesos de las empresas.</a:t>
            </a:r>
          </a:p>
          <a:p>
            <a:pPr lvl="0" algn="just"/>
            <a:endParaRPr lang="es-EC" sz="2400" dirty="0" smtClean="0"/>
          </a:p>
          <a:p>
            <a:pPr lvl="0" algn="just"/>
            <a:r>
              <a:rPr lang="es-MX" sz="2400" dirty="0" smtClean="0"/>
              <a:t>Todas las gestiones de compra deben ser realizadas por el área destinada para este fin.</a:t>
            </a:r>
          </a:p>
          <a:p>
            <a:pPr lvl="0" algn="just"/>
            <a:endParaRPr lang="es-EC" sz="2400" dirty="0" smtClean="0"/>
          </a:p>
          <a:p>
            <a:pPr lvl="0" algn="just"/>
            <a:r>
              <a:rPr lang="es-MX" sz="2400" dirty="0" smtClean="0"/>
              <a:t>Es necesario realizar una actualización de los documentos que se encuentran dentro del Manual de Calidad de la Corporación Salud.</a:t>
            </a:r>
            <a:endParaRPr lang="es-EC" sz="2400" dirty="0" smtClean="0"/>
          </a:p>
          <a:p>
            <a:pPr lvl="0" algn="just">
              <a:buNone/>
            </a:pPr>
            <a:endParaRPr lang="es-EC" sz="2400" dirty="0" smtClean="0"/>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RECOMENDACIONES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Deben aplicarse indicadores de eficacia y eficiencia que permitan a la gerencia financiera revisar de manera periódica los resultados de la gestión de compras.</a:t>
            </a:r>
          </a:p>
          <a:p>
            <a:pPr lvl="0" algn="just"/>
            <a:endParaRPr lang="es-EC" sz="2400" dirty="0" smtClean="0"/>
          </a:p>
          <a:p>
            <a:pPr lvl="0" algn="just"/>
            <a:r>
              <a:rPr lang="es-MX" sz="2400" dirty="0" smtClean="0"/>
              <a:t>Se deben actualizar las descripciones de los puestos del área de compras, además de la implementación de manuales para los cargos.</a:t>
            </a:r>
          </a:p>
          <a:p>
            <a:pPr lvl="0" algn="just"/>
            <a:endParaRPr lang="es-EC" sz="2400" dirty="0" smtClean="0"/>
          </a:p>
          <a:p>
            <a:pPr lvl="0" algn="just"/>
            <a:r>
              <a:rPr lang="es-MX" sz="2400" dirty="0" smtClean="0"/>
              <a:t>Se recomienda la asignación de presupuesto anual para programas de capacitación específica para el área de compras.</a:t>
            </a:r>
            <a:endParaRPr lang="es-EC" sz="2400" dirty="0" smtClean="0"/>
          </a:p>
          <a:p>
            <a:pPr lvl="0" algn="just">
              <a:buNone/>
            </a:pPr>
            <a:endParaRPr lang="es-EC" sz="2400" dirty="0" smtClean="0"/>
          </a:p>
          <a:p>
            <a:pPr indent="0" algn="just">
              <a:buNone/>
            </a:pPr>
            <a:endParaRPr lang="es-MX" sz="2400" dirty="0" smtClean="0"/>
          </a:p>
          <a:p>
            <a:pPr indent="0" algn="just">
              <a:buNone/>
            </a:pPr>
            <a:endParaRPr lang="es-EC" sz="2400" dirty="0"/>
          </a:p>
        </p:txBody>
      </p:sp>
    </p:spTree>
  </p:cSld>
  <p:clrMapOvr>
    <a:masterClrMapping/>
  </p:clrMapOvr>
  <p:transition>
    <p:wipe dir="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marL="514350" indent="-514350" algn="ctr">
              <a:buFont typeface="+mj-lt"/>
              <a:buAutoNum type="arabicPeriod" startAt="6"/>
            </a:pPr>
            <a:r>
              <a:rPr lang="es-EC" sz="3200" dirty="0" smtClean="0">
                <a:solidFill>
                  <a:schemeClr val="bg1"/>
                </a:solidFill>
              </a:rPr>
              <a:t>CONCLUSIONES Y RECOMENDACIONES</a:t>
            </a:r>
          </a:p>
          <a:p>
            <a:pPr marL="457200" indent="-457200"/>
            <a:endParaRPr lang="es-EC" sz="2200" dirty="0" smtClean="0">
              <a:solidFill>
                <a:schemeClr val="tx1"/>
              </a:solidFill>
            </a:endParaRPr>
          </a:p>
        </p:txBody>
      </p:sp>
      <p:sp>
        <p:nvSpPr>
          <p:cNvPr id="3" name="2 Rectángulo"/>
          <p:cNvSpPr/>
          <p:nvPr/>
        </p:nvSpPr>
        <p:spPr>
          <a:xfrm>
            <a:off x="0" y="1484784"/>
            <a:ext cx="9144000" cy="461665"/>
          </a:xfrm>
          <a:prstGeom prst="rect">
            <a:avLst/>
          </a:prstGeom>
        </p:spPr>
        <p:txBody>
          <a:bodyPr wrap="square">
            <a:spAutoFit/>
          </a:bodyPr>
          <a:lstStyle/>
          <a:p>
            <a:pPr algn="ctr"/>
            <a:r>
              <a:rPr lang="es-EC" sz="2400" dirty="0" smtClean="0">
                <a:solidFill>
                  <a:schemeClr val="tx2">
                    <a:lumMod val="60000"/>
                    <a:lumOff val="40000"/>
                  </a:schemeClr>
                </a:solidFill>
              </a:rPr>
              <a:t>RECOMENDACIONES</a:t>
            </a:r>
            <a:endParaRPr lang="es-EC" sz="2400" dirty="0"/>
          </a:p>
        </p:txBody>
      </p:sp>
      <p:sp>
        <p:nvSpPr>
          <p:cNvPr id="7" name="2 Marcador de contenido"/>
          <p:cNvSpPr>
            <a:spLocks noGrp="1"/>
          </p:cNvSpPr>
          <p:nvPr>
            <p:ph idx="1"/>
          </p:nvPr>
        </p:nvSpPr>
        <p:spPr>
          <a:xfrm>
            <a:off x="323528" y="2132856"/>
            <a:ext cx="8352928" cy="4464496"/>
          </a:xfrm>
        </p:spPr>
        <p:txBody>
          <a:bodyPr>
            <a:normAutofit/>
          </a:bodyPr>
          <a:lstStyle/>
          <a:p>
            <a:pPr lvl="0" algn="just"/>
            <a:r>
              <a:rPr lang="es-MX" sz="2400" dirty="0" smtClean="0"/>
              <a:t>Se recomienda implementar el formato de instrucción de trabajo desarrollado en el presente trabajo, incluyendo versión, objetivo, alcance, responsable, definiciones, políticas, diagrama de flujo, procedimiento y referencias.</a:t>
            </a:r>
            <a:endParaRPr lang="es-EC" sz="2400" dirty="0" smtClean="0"/>
          </a:p>
          <a:p>
            <a:pPr lvl="0" algn="just">
              <a:buNone/>
            </a:pPr>
            <a:endParaRPr lang="es-EC" sz="2400" dirty="0" smtClean="0"/>
          </a:p>
          <a:p>
            <a:pPr indent="0" algn="just">
              <a:buNone/>
            </a:pPr>
            <a:endParaRPr lang="es-MX" sz="2400" dirty="0" smtClean="0"/>
          </a:p>
          <a:p>
            <a:pPr indent="0" algn="just">
              <a:buNone/>
            </a:pPr>
            <a:endParaRPr lang="es-EC" sz="2400" dirty="0"/>
          </a:p>
        </p:txBody>
      </p:sp>
      <p:pic>
        <p:nvPicPr>
          <p:cNvPr id="264194" name="Picture 2" descr="beneficios,empresas,ganancias,gráficas,gráficos,metáforas,personas"/>
          <p:cNvPicPr>
            <a:picLocks noChangeAspect="1" noChangeArrowheads="1"/>
          </p:cNvPicPr>
          <p:nvPr/>
        </p:nvPicPr>
        <p:blipFill>
          <a:blip r:embed="rId2" cstate="print"/>
          <a:srcRect/>
          <a:stretch>
            <a:fillRect/>
          </a:stretch>
        </p:blipFill>
        <p:spPr bwMode="auto">
          <a:xfrm>
            <a:off x="3347864" y="4005064"/>
            <a:ext cx="2447553" cy="2447553"/>
          </a:xfrm>
          <a:prstGeom prst="rect">
            <a:avLst/>
          </a:prstGeom>
          <a:noFill/>
        </p:spPr>
      </p:pic>
    </p:spTree>
  </p:cSld>
  <p:clrMapOvr>
    <a:masterClrMapping/>
  </p:clrMapOvr>
  <p:transition>
    <p:wipe dir="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636912"/>
            <a:ext cx="8229600" cy="1143000"/>
          </a:xfrm>
        </p:spPr>
        <p:txBody>
          <a:bodyPr>
            <a:normAutofit/>
          </a:bodyPr>
          <a:lstStyle/>
          <a:p>
            <a:r>
              <a:rPr lang="es-EC" sz="2800" dirty="0" smtClean="0">
                <a:solidFill>
                  <a:schemeClr val="tx2">
                    <a:lumMod val="60000"/>
                    <a:lumOff val="40000"/>
                  </a:schemeClr>
                </a:solidFill>
              </a:rPr>
              <a:t>GRACIAS.</a:t>
            </a:r>
            <a:endParaRPr lang="es-EC" sz="2800" dirty="0">
              <a:solidFill>
                <a:schemeClr val="tx2">
                  <a:lumMod val="60000"/>
                  <a:lumOff val="40000"/>
                </a:schemeClr>
              </a:solidFill>
            </a:endParaRP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bg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OBJETIVOS DE CALIDAD DE LA </a:t>
            </a:r>
            <a:r>
              <a:rPr lang="es-EC" sz="2400" dirty="0" smtClean="0">
                <a:solidFill>
                  <a:schemeClr val="tx2">
                    <a:lumMod val="60000"/>
                    <a:lumOff val="40000"/>
                  </a:schemeClr>
                </a:solidFill>
                <a:cs typeface="Times New Roman" pitchFamily="18" charset="0"/>
              </a:rPr>
              <a:t>CORPORACIÓN</a:t>
            </a:r>
            <a:r>
              <a:rPr lang="es-EC" sz="2400" dirty="0" smtClean="0">
                <a:solidFill>
                  <a:schemeClr val="tx2">
                    <a:lumMod val="60000"/>
                    <a:lumOff val="40000"/>
                  </a:schemeClr>
                </a:solidFill>
              </a:rPr>
              <a:t> SALUD</a:t>
            </a:r>
            <a:endParaRPr lang="es-EC" sz="2400" dirty="0"/>
          </a:p>
        </p:txBody>
      </p:sp>
      <p:sp>
        <p:nvSpPr>
          <p:cNvPr id="6" name="5 CuadroTexto"/>
          <p:cNvSpPr txBox="1"/>
          <p:nvPr/>
        </p:nvSpPr>
        <p:spPr>
          <a:xfrm>
            <a:off x="2915816" y="2564904"/>
            <a:ext cx="5472608" cy="3785652"/>
          </a:xfrm>
          <a:prstGeom prst="rect">
            <a:avLst/>
          </a:prstGeom>
          <a:noFill/>
        </p:spPr>
        <p:txBody>
          <a:bodyPr wrap="square" rtlCol="0">
            <a:spAutoFit/>
          </a:bodyPr>
          <a:lstStyle/>
          <a:p>
            <a:pPr lvl="0">
              <a:buFont typeface="Wingdings" pitchFamily="2" charset="2"/>
              <a:buChar char="ü"/>
            </a:pPr>
            <a:r>
              <a:rPr lang="es-MX" sz="2400" dirty="0" smtClean="0"/>
              <a:t>Tener clientes más contentos (indicadores de satisfacción).</a:t>
            </a:r>
          </a:p>
          <a:p>
            <a:pPr lvl="0">
              <a:buFont typeface="Wingdings" pitchFamily="2" charset="2"/>
              <a:buChar char="ü"/>
            </a:pPr>
            <a:endParaRPr lang="es-EC" sz="2400" dirty="0" smtClean="0"/>
          </a:p>
          <a:p>
            <a:pPr lvl="0">
              <a:buFont typeface="Wingdings" pitchFamily="2" charset="2"/>
              <a:buChar char="ü"/>
            </a:pPr>
            <a:r>
              <a:rPr lang="es-MX" sz="2400" dirty="0" smtClean="0"/>
              <a:t>Medir la satisfacción del cliente por cambio en productos y mejoras en servicio.</a:t>
            </a:r>
          </a:p>
          <a:p>
            <a:pPr lvl="0">
              <a:buFont typeface="Wingdings" pitchFamily="2" charset="2"/>
              <a:buChar char="ü"/>
            </a:pPr>
            <a:endParaRPr lang="es-EC" sz="2400" dirty="0" smtClean="0"/>
          </a:p>
          <a:p>
            <a:pPr lvl="0">
              <a:buFont typeface="Wingdings" pitchFamily="2" charset="2"/>
              <a:buChar char="ü"/>
            </a:pPr>
            <a:r>
              <a:rPr lang="es-MX" sz="2400" b="1" dirty="0" smtClean="0"/>
              <a:t>Incrementar la satisfacción del cliente.</a:t>
            </a:r>
            <a:endParaRPr lang="es-EC" sz="2400" b="1" dirty="0" smtClean="0"/>
          </a:p>
          <a:p>
            <a:pPr lvl="0">
              <a:buFont typeface="Wingdings" pitchFamily="2" charset="2"/>
              <a:buChar char="ü"/>
            </a:pPr>
            <a:endParaRPr lang="es-MX" sz="2400" dirty="0" smtClean="0"/>
          </a:p>
          <a:p>
            <a:pPr lvl="0">
              <a:buFont typeface="Wingdings" pitchFamily="2" charset="2"/>
              <a:buChar char="ü"/>
            </a:pPr>
            <a:r>
              <a:rPr lang="es-MX" sz="2400" dirty="0" smtClean="0"/>
              <a:t>Mejorar el índice de rotación de cartera.</a:t>
            </a:r>
            <a:endParaRPr lang="es-EC" sz="2400" dirty="0"/>
          </a:p>
        </p:txBody>
      </p:sp>
      <p:pic>
        <p:nvPicPr>
          <p:cNvPr id="60418" name="Picture 2" descr="Ver detalles"/>
          <p:cNvPicPr>
            <a:picLocks noChangeAspect="1" noChangeArrowheads="1"/>
          </p:cNvPicPr>
          <p:nvPr/>
        </p:nvPicPr>
        <p:blipFill>
          <a:blip r:embed="rId2" cstate="print"/>
          <a:srcRect/>
          <a:stretch>
            <a:fillRect/>
          </a:stretch>
        </p:blipFill>
        <p:spPr bwMode="auto">
          <a:xfrm>
            <a:off x="180754" y="2564904"/>
            <a:ext cx="2771573" cy="3312368"/>
          </a:xfrm>
          <a:prstGeom prst="rect">
            <a:avLst/>
          </a:prstGeom>
          <a:noFill/>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461665"/>
          </a:xfrm>
          <a:prstGeom prst="rect">
            <a:avLst/>
          </a:prstGeom>
        </p:spPr>
        <p:txBody>
          <a:bodyPr wrap="square">
            <a:spAutoFit/>
          </a:bodyPr>
          <a:lstStyle/>
          <a:p>
            <a:pPr algn="ctr"/>
            <a:r>
              <a:rPr lang="es-EC" sz="2400" dirty="0" smtClean="0">
                <a:solidFill>
                  <a:schemeClr val="tx2">
                    <a:lumMod val="60000"/>
                    <a:lumOff val="40000"/>
                  </a:schemeClr>
                </a:solidFill>
              </a:rPr>
              <a:t>PROBLEMÁTICA DE LA EMPRESA</a:t>
            </a:r>
            <a:endParaRPr lang="es-EC" sz="2400" dirty="0"/>
          </a:p>
        </p:txBody>
      </p:sp>
      <p:pic>
        <p:nvPicPr>
          <p:cNvPr id="89090" name="Picture 2" descr="Ver detalles"/>
          <p:cNvPicPr>
            <a:picLocks noChangeAspect="1" noChangeArrowheads="1"/>
          </p:cNvPicPr>
          <p:nvPr/>
        </p:nvPicPr>
        <p:blipFill>
          <a:blip r:embed="rId2" cstate="print"/>
          <a:srcRect/>
          <a:stretch>
            <a:fillRect/>
          </a:stretch>
        </p:blipFill>
        <p:spPr bwMode="auto">
          <a:xfrm flipH="1">
            <a:off x="251520" y="2420888"/>
            <a:ext cx="3103692" cy="3168352"/>
          </a:xfrm>
          <a:prstGeom prst="rect">
            <a:avLst/>
          </a:prstGeom>
          <a:noFill/>
        </p:spPr>
      </p:pic>
      <p:sp>
        <p:nvSpPr>
          <p:cNvPr id="5" name="4 Rectángulo"/>
          <p:cNvSpPr/>
          <p:nvPr/>
        </p:nvSpPr>
        <p:spPr>
          <a:xfrm>
            <a:off x="3707904" y="2060848"/>
            <a:ext cx="4932040" cy="4524315"/>
          </a:xfrm>
          <a:prstGeom prst="rect">
            <a:avLst/>
          </a:prstGeom>
        </p:spPr>
        <p:txBody>
          <a:bodyPr wrap="square">
            <a:spAutoFit/>
          </a:bodyPr>
          <a:lstStyle/>
          <a:p>
            <a:pPr algn="just">
              <a:buFont typeface="Wingdings" pitchFamily="2" charset="2"/>
              <a:buChar char="§"/>
            </a:pPr>
            <a:r>
              <a:rPr lang="es-EC" sz="2400" dirty="0" smtClean="0"/>
              <a:t>La Corporación Salud ha experimentado un notable crecimiento  en los últimos años.</a:t>
            </a:r>
          </a:p>
          <a:p>
            <a:pPr algn="just">
              <a:buFont typeface="Wingdings" pitchFamily="2" charset="2"/>
              <a:buChar char="§"/>
            </a:pPr>
            <a:endParaRPr lang="es-EC" sz="2400" dirty="0" smtClean="0"/>
          </a:p>
          <a:p>
            <a:pPr algn="just">
              <a:buFont typeface="Wingdings" pitchFamily="2" charset="2"/>
              <a:buChar char="§"/>
            </a:pPr>
            <a:r>
              <a:rPr lang="es-EC" sz="2400" dirty="0" smtClean="0"/>
              <a:t>Se crearon nuevas áreas y se dividieron otras.</a:t>
            </a:r>
          </a:p>
          <a:p>
            <a:pPr algn="just">
              <a:buFont typeface="Wingdings" pitchFamily="2" charset="2"/>
              <a:buChar char="§"/>
            </a:pPr>
            <a:endParaRPr lang="es-EC" sz="2400" dirty="0" smtClean="0"/>
          </a:p>
          <a:p>
            <a:pPr algn="just">
              <a:buFont typeface="Wingdings" pitchFamily="2" charset="2"/>
              <a:buChar char="§"/>
            </a:pPr>
            <a:r>
              <a:rPr lang="es-EC" sz="2400" dirty="0" smtClean="0"/>
              <a:t>En esta constante evolución, la velocidad de los cambios internos y del mercado, evidenciaron la necesidad de una continua mejora de los procesos y procedimientos</a:t>
            </a:r>
            <a:endParaRPr lang="es-EC" sz="2400"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PROBLEMÁTICA DEL DEPARTAMENTO DE COMPRAS DE LA CORPORACIÓN SALUD</a:t>
            </a:r>
            <a:endParaRPr lang="es-EC" sz="2400" dirty="0"/>
          </a:p>
        </p:txBody>
      </p:sp>
      <p:pic>
        <p:nvPicPr>
          <p:cNvPr id="4" name="Picture 2" descr="Ver detalles"/>
          <p:cNvPicPr>
            <a:picLocks noChangeAspect="1" noChangeArrowheads="1"/>
          </p:cNvPicPr>
          <p:nvPr/>
        </p:nvPicPr>
        <p:blipFill>
          <a:blip r:embed="rId2" cstate="print"/>
          <a:srcRect/>
          <a:stretch>
            <a:fillRect/>
          </a:stretch>
        </p:blipFill>
        <p:spPr bwMode="auto">
          <a:xfrm>
            <a:off x="323528" y="2708920"/>
            <a:ext cx="2232248" cy="3744416"/>
          </a:xfrm>
          <a:prstGeom prst="rect">
            <a:avLst/>
          </a:prstGeom>
          <a:noFill/>
        </p:spPr>
      </p:pic>
      <p:sp>
        <p:nvSpPr>
          <p:cNvPr id="8" name="7 CuadroTexto"/>
          <p:cNvSpPr txBox="1"/>
          <p:nvPr/>
        </p:nvSpPr>
        <p:spPr>
          <a:xfrm>
            <a:off x="2987824" y="2703016"/>
            <a:ext cx="5472608" cy="4154984"/>
          </a:xfrm>
          <a:prstGeom prst="rect">
            <a:avLst/>
          </a:prstGeom>
          <a:noFill/>
        </p:spPr>
        <p:txBody>
          <a:bodyPr wrap="square" rtlCol="0">
            <a:spAutoFit/>
          </a:bodyPr>
          <a:lstStyle/>
          <a:p>
            <a:pPr algn="just"/>
            <a:r>
              <a:rPr lang="es-EC" sz="2400" dirty="0" smtClean="0"/>
              <a:t>Falta de procesos documentados actualizados genera variabilidad en las gestiones.</a:t>
            </a:r>
          </a:p>
          <a:p>
            <a:pPr lvl="0"/>
            <a:endParaRPr lang="es-MX" sz="2400" dirty="0" smtClean="0"/>
          </a:p>
          <a:p>
            <a:pPr lvl="0"/>
            <a:endParaRPr lang="es-MX" sz="2400" dirty="0" smtClean="0"/>
          </a:p>
          <a:p>
            <a:pPr lvl="0"/>
            <a:endParaRPr lang="es-MX" sz="2400" dirty="0" smtClean="0"/>
          </a:p>
          <a:p>
            <a:pPr lvl="0"/>
            <a:endParaRPr lang="es-MX" sz="2400" dirty="0" smtClean="0"/>
          </a:p>
          <a:p>
            <a:pPr algn="just"/>
            <a:r>
              <a:rPr lang="es-EC" sz="2400" dirty="0" smtClean="0"/>
              <a:t>Descenso en la efectividad de entrega de pedidos, en tiempo y características de los productos.</a:t>
            </a:r>
          </a:p>
          <a:p>
            <a:pPr lvl="0"/>
            <a:endParaRPr lang="es-MX" sz="2400" dirty="0" smtClean="0"/>
          </a:p>
        </p:txBody>
      </p:sp>
      <p:sp>
        <p:nvSpPr>
          <p:cNvPr id="9" name="8 Flecha abajo"/>
          <p:cNvSpPr/>
          <p:nvPr/>
        </p:nvSpPr>
        <p:spPr>
          <a:xfrm>
            <a:off x="5076056" y="4149080"/>
            <a:ext cx="1080120" cy="792088"/>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C" dirty="0"/>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OBJETIVO GENERAL DE LA INVESTIGACIÓN</a:t>
            </a:r>
            <a:endParaRPr lang="es-EC" sz="2400" dirty="0"/>
          </a:p>
        </p:txBody>
      </p:sp>
      <p:pic>
        <p:nvPicPr>
          <p:cNvPr id="7" name="Picture 4" descr="Ver detalles"/>
          <p:cNvPicPr>
            <a:picLocks noChangeAspect="1" noChangeArrowheads="1" noCrop="1"/>
          </p:cNvPicPr>
          <p:nvPr/>
        </p:nvPicPr>
        <p:blipFill>
          <a:blip r:embed="rId2" cstate="print"/>
          <a:srcRect/>
          <a:stretch>
            <a:fillRect/>
          </a:stretch>
        </p:blipFill>
        <p:spPr bwMode="auto">
          <a:xfrm>
            <a:off x="395536" y="3140968"/>
            <a:ext cx="2520280" cy="2520280"/>
          </a:xfrm>
          <a:prstGeom prst="rect">
            <a:avLst/>
          </a:prstGeom>
          <a:noFill/>
        </p:spPr>
      </p:pic>
      <p:sp>
        <p:nvSpPr>
          <p:cNvPr id="12" name="11 CuadroTexto"/>
          <p:cNvSpPr txBox="1"/>
          <p:nvPr/>
        </p:nvSpPr>
        <p:spPr>
          <a:xfrm>
            <a:off x="2987824" y="2703016"/>
            <a:ext cx="5472608" cy="3416320"/>
          </a:xfrm>
          <a:prstGeom prst="rect">
            <a:avLst/>
          </a:prstGeom>
          <a:noFill/>
        </p:spPr>
        <p:txBody>
          <a:bodyPr wrap="square" rtlCol="0">
            <a:spAutoFit/>
          </a:bodyPr>
          <a:lstStyle/>
          <a:p>
            <a:pPr algn="just"/>
            <a:r>
              <a:rPr lang="es-ES_tradnl" sz="2400" dirty="0" smtClean="0"/>
              <a:t>Realizar una propuesta de mejora de los procesos de compras de la Corporación Salud, que permitan cumplir con sus objetivos de calidad, de reducir los gastos de administración (eficiencia), mejorar los resultados generales de la compañía (eficacia), e incrementar la satisfacción del cliente, en el cumplimiento de requisiciones de compras</a:t>
            </a:r>
            <a:endParaRPr lang="es-MX" sz="2400" dirty="0" smtClean="0"/>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9 Llamada de flecha hacia abajo"/>
          <p:cNvSpPr/>
          <p:nvPr/>
        </p:nvSpPr>
        <p:spPr>
          <a:xfrm>
            <a:off x="395536" y="332656"/>
            <a:ext cx="8352928" cy="1008112"/>
          </a:xfrm>
          <a:prstGeom prst="downArrowCallout">
            <a:avLst>
              <a:gd name="adj1" fmla="val 25000"/>
              <a:gd name="adj2" fmla="val 25000"/>
              <a:gd name="adj3" fmla="val 25000"/>
              <a:gd name="adj4" fmla="val 66113"/>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457200" indent="-457200" algn="ctr">
              <a:buFont typeface="+mj-lt"/>
              <a:buAutoNum type="arabicPeriod"/>
            </a:pPr>
            <a:r>
              <a:rPr lang="es-EC" sz="3200" dirty="0" smtClean="0">
                <a:solidFill>
                  <a:schemeClr val="bg1"/>
                </a:solidFill>
              </a:rPr>
              <a:t>ASPECTOS GENERALES DE LA EMPRESA</a:t>
            </a:r>
          </a:p>
          <a:p>
            <a:pPr marL="457200" indent="-457200"/>
            <a:endParaRPr lang="es-EC" dirty="0" smtClean="0">
              <a:solidFill>
                <a:schemeClr val="tx1"/>
              </a:solidFill>
            </a:endParaRPr>
          </a:p>
        </p:txBody>
      </p:sp>
      <p:sp>
        <p:nvSpPr>
          <p:cNvPr id="11" name="10 Rectángulo"/>
          <p:cNvSpPr/>
          <p:nvPr/>
        </p:nvSpPr>
        <p:spPr>
          <a:xfrm>
            <a:off x="1835696" y="1628800"/>
            <a:ext cx="5400600" cy="830997"/>
          </a:xfrm>
          <a:prstGeom prst="rect">
            <a:avLst/>
          </a:prstGeom>
        </p:spPr>
        <p:txBody>
          <a:bodyPr wrap="square">
            <a:spAutoFit/>
          </a:bodyPr>
          <a:lstStyle/>
          <a:p>
            <a:pPr algn="ctr"/>
            <a:r>
              <a:rPr lang="es-EC" sz="2400" dirty="0" smtClean="0">
                <a:solidFill>
                  <a:schemeClr val="tx2">
                    <a:lumMod val="60000"/>
                    <a:lumOff val="40000"/>
                  </a:schemeClr>
                </a:solidFill>
              </a:rPr>
              <a:t>OBJETIVOS ESPECÍFICOS DE LA INVESTIGACIÓN</a:t>
            </a:r>
            <a:endParaRPr lang="es-EC" sz="2400" dirty="0"/>
          </a:p>
        </p:txBody>
      </p:sp>
      <p:sp>
        <p:nvSpPr>
          <p:cNvPr id="12" name="11 CuadroTexto"/>
          <p:cNvSpPr txBox="1"/>
          <p:nvPr/>
        </p:nvSpPr>
        <p:spPr>
          <a:xfrm>
            <a:off x="2699792" y="2703016"/>
            <a:ext cx="5760640" cy="3785652"/>
          </a:xfrm>
          <a:prstGeom prst="rect">
            <a:avLst/>
          </a:prstGeom>
          <a:noFill/>
        </p:spPr>
        <p:txBody>
          <a:bodyPr wrap="square" rtlCol="0">
            <a:spAutoFit/>
          </a:bodyPr>
          <a:lstStyle/>
          <a:p>
            <a:pPr marL="514350" lvl="0" indent="-514350" algn="just">
              <a:buFont typeface="+mj-lt"/>
              <a:buAutoNum type="arabicPeriod"/>
            </a:pPr>
            <a:r>
              <a:rPr lang="es-ES_tradnl" sz="2400" dirty="0" smtClean="0"/>
              <a:t>Realizar un diagnóstico del departamento de compras y los subprocesos que se encuentran documentados.</a:t>
            </a:r>
            <a:endParaRPr lang="es-EC" sz="2400" dirty="0" smtClean="0"/>
          </a:p>
          <a:p>
            <a:pPr marL="514350" lvl="0" indent="-514350" algn="just">
              <a:buFont typeface="+mj-lt"/>
              <a:buAutoNum type="arabicPeriod"/>
            </a:pPr>
            <a:r>
              <a:rPr lang="es-ES_tradnl" sz="2400" dirty="0" smtClean="0"/>
              <a:t>Realizar la identificación y levantamiento de los subprocesos de compras que se aplican actualmente y documentarlos.</a:t>
            </a:r>
            <a:endParaRPr lang="es-EC" sz="2400" dirty="0" smtClean="0"/>
          </a:p>
          <a:p>
            <a:pPr marL="514350" lvl="0" indent="-514350" algn="just">
              <a:buFont typeface="+mj-lt"/>
              <a:buAutoNum type="arabicPeriod"/>
            </a:pPr>
            <a:r>
              <a:rPr lang="es-ES_tradnl" sz="2400" dirty="0" smtClean="0"/>
              <a:t>Analizar los subprocesos para determinar los problemas de eficiencia o eficacia. </a:t>
            </a:r>
            <a:endParaRPr lang="es-EC" sz="2400" dirty="0"/>
          </a:p>
        </p:txBody>
      </p:sp>
      <p:pic>
        <p:nvPicPr>
          <p:cNvPr id="103426" name="Picture 2" descr="Ver detalles"/>
          <p:cNvPicPr>
            <a:picLocks noChangeAspect="1" noChangeArrowheads="1" noCrop="1"/>
          </p:cNvPicPr>
          <p:nvPr/>
        </p:nvPicPr>
        <p:blipFill>
          <a:blip r:embed="rId2" cstate="print"/>
          <a:srcRect/>
          <a:stretch>
            <a:fillRect/>
          </a:stretch>
        </p:blipFill>
        <p:spPr bwMode="auto">
          <a:xfrm>
            <a:off x="-7912" y="2204864"/>
            <a:ext cx="2520280" cy="3888432"/>
          </a:xfrm>
          <a:prstGeom prst="rect">
            <a:avLst/>
          </a:prstGeom>
          <a:noFill/>
        </p:spPr>
      </p:pic>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961</TotalTime>
  <Words>1918</Words>
  <Application>Microsoft Office PowerPoint</Application>
  <PresentationFormat>Presentación en pantalla (4:3)</PresentationFormat>
  <Paragraphs>234</Paragraphs>
  <Slides>44</Slides>
  <Notes>0</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44</vt:i4>
      </vt:variant>
    </vt:vector>
  </HeadingPairs>
  <TitlesOfParts>
    <vt:vector size="46" baseType="lpstr">
      <vt:lpstr>Tema de Office</vt:lpstr>
      <vt:lpstr>Visio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lpstr>Diapositiva 26</vt:lpstr>
      <vt:lpstr>Diapositiva 27</vt:lpstr>
      <vt:lpstr>Diapositiva 28</vt:lpstr>
      <vt:lpstr>Diapositiva 29</vt:lpstr>
      <vt:lpstr>Diapositiva 30</vt:lpstr>
      <vt:lpstr>Diapositiva 31</vt:lpstr>
      <vt:lpstr>Diapositiva 32</vt:lpstr>
      <vt:lpstr>Diapositiva 33</vt:lpstr>
      <vt:lpstr>Diapositiva 34</vt:lpstr>
      <vt:lpstr>Diapositiva 35</vt:lpstr>
      <vt:lpstr>Diapositiva 36</vt:lpstr>
      <vt:lpstr>Diapositiva 37</vt:lpstr>
      <vt:lpstr>Diapositiva 38</vt:lpstr>
      <vt:lpstr>Diapositiva 39</vt:lpstr>
      <vt:lpstr>Diapositiva 40</vt:lpstr>
      <vt:lpstr>Diapositiva 41</vt:lpstr>
      <vt:lpstr>Diapositiva 42</vt:lpstr>
      <vt:lpstr>Diapositiva 43</vt:lpstr>
      <vt:lpstr>GRACIAS.</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José Miguel</dc:creator>
  <cp:lastModifiedBy>José Miguel</cp:lastModifiedBy>
  <cp:revision>132</cp:revision>
  <dcterms:created xsi:type="dcterms:W3CDTF">2013-02-24T13:12:14Z</dcterms:created>
  <dcterms:modified xsi:type="dcterms:W3CDTF">2013-03-03T21:57:02Z</dcterms:modified>
</cp:coreProperties>
</file>