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53"/>
  </p:notesMasterIdLst>
  <p:sldIdLst>
    <p:sldId id="256" r:id="rId2"/>
    <p:sldId id="266" r:id="rId3"/>
    <p:sldId id="257" r:id="rId4"/>
    <p:sldId id="258" r:id="rId5"/>
    <p:sldId id="259" r:id="rId6"/>
    <p:sldId id="260" r:id="rId7"/>
    <p:sldId id="261" r:id="rId8"/>
    <p:sldId id="263" r:id="rId9"/>
    <p:sldId id="262" r:id="rId10"/>
    <p:sldId id="264" r:id="rId11"/>
    <p:sldId id="306" r:id="rId12"/>
    <p:sldId id="265" r:id="rId13"/>
    <p:sldId id="267" r:id="rId14"/>
    <p:sldId id="268" r:id="rId15"/>
    <p:sldId id="269" r:id="rId16"/>
    <p:sldId id="270" r:id="rId17"/>
    <p:sldId id="271" r:id="rId18"/>
    <p:sldId id="273" r:id="rId19"/>
    <p:sldId id="272" r:id="rId20"/>
    <p:sldId id="275" r:id="rId21"/>
    <p:sldId id="277" r:id="rId22"/>
    <p:sldId id="274" r:id="rId23"/>
    <p:sldId id="278" r:id="rId24"/>
    <p:sldId id="276" r:id="rId25"/>
    <p:sldId id="279" r:id="rId26"/>
    <p:sldId id="280" r:id="rId27"/>
    <p:sldId id="281" r:id="rId28"/>
    <p:sldId id="282" r:id="rId29"/>
    <p:sldId id="283" r:id="rId30"/>
    <p:sldId id="284" r:id="rId31"/>
    <p:sldId id="285" r:id="rId32"/>
    <p:sldId id="286" r:id="rId33"/>
    <p:sldId id="287" r:id="rId34"/>
    <p:sldId id="288" r:id="rId35"/>
    <p:sldId id="290" r:id="rId36"/>
    <p:sldId id="289"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81796" autoAdjust="0"/>
  </p:normalViewPr>
  <p:slideViewPr>
    <p:cSldViewPr>
      <p:cViewPr>
        <p:scale>
          <a:sx n="60" d="100"/>
          <a:sy n="60" d="100"/>
        </p:scale>
        <p:origin x="-2227" y="-336"/>
      </p:cViewPr>
      <p:guideLst>
        <p:guide orient="horz" pos="2160"/>
        <p:guide pos="2880"/>
      </p:guideLst>
    </p:cSldViewPr>
  </p:slideViewPr>
  <p:outlineViewPr>
    <p:cViewPr>
      <p:scale>
        <a:sx n="33" d="100"/>
        <a:sy n="33" d="100"/>
      </p:scale>
      <p:origin x="0" y="175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C0C050-4A46-4CAF-83CB-8774E3DBB7FB}"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s-US"/>
        </a:p>
      </dgm:t>
    </dgm:pt>
    <dgm:pt modelId="{B0901FC9-1AA3-41FD-A55B-DCC6FF3903E1}">
      <dgm:prSet phldrT="[Texto]" custT="1"/>
      <dgm:spPr/>
      <dgm:t>
        <a:bodyPr/>
        <a:lstStyle/>
        <a:p>
          <a:r>
            <a:rPr lang="es-US" sz="1600">
              <a:latin typeface="Arial" pitchFamily="34" charset="0"/>
              <a:cs typeface="Arial" pitchFamily="34" charset="0"/>
            </a:rPr>
            <a:t>Salud Humana (DALY)</a:t>
          </a:r>
        </a:p>
      </dgm:t>
    </dgm:pt>
    <dgm:pt modelId="{2A5D8976-DAF7-44B3-9A82-0678422A1A39}" type="parTrans" cxnId="{22FB35B3-F961-4D84-8E33-768742B6C4D6}">
      <dgm:prSet/>
      <dgm:spPr/>
      <dgm:t>
        <a:bodyPr/>
        <a:lstStyle/>
        <a:p>
          <a:endParaRPr lang="es-US" sz="1600">
            <a:latin typeface="Arial" pitchFamily="34" charset="0"/>
            <a:cs typeface="Arial" pitchFamily="34" charset="0"/>
          </a:endParaRPr>
        </a:p>
      </dgm:t>
    </dgm:pt>
    <dgm:pt modelId="{7D3C04C0-C4F3-4354-82E5-B3841AE8645A}" type="sibTrans" cxnId="{22FB35B3-F961-4D84-8E33-768742B6C4D6}">
      <dgm:prSet/>
      <dgm:spPr/>
      <dgm:t>
        <a:bodyPr/>
        <a:lstStyle/>
        <a:p>
          <a:endParaRPr lang="es-US" sz="1600">
            <a:latin typeface="Arial" pitchFamily="34" charset="0"/>
            <a:cs typeface="Arial" pitchFamily="34" charset="0"/>
          </a:endParaRPr>
        </a:p>
      </dgm:t>
    </dgm:pt>
    <dgm:pt modelId="{8E40232A-06A0-4A18-99AA-CEF3F375E2F6}">
      <dgm:prSet phldrT="[Texto]" custT="1"/>
      <dgm:spPr/>
      <dgm:t>
        <a:bodyPr/>
        <a:lstStyle/>
        <a:p>
          <a:r>
            <a:rPr lang="es-US" sz="1600">
              <a:latin typeface="Arial" pitchFamily="34" charset="0"/>
              <a:cs typeface="Arial" pitchFamily="34" charset="0"/>
            </a:rPr>
            <a:t>Sustancias Cancerígenas</a:t>
          </a:r>
        </a:p>
      </dgm:t>
    </dgm:pt>
    <dgm:pt modelId="{79B3AEAC-DCC8-415D-AD11-8DE8D09AF5EF}" type="parTrans" cxnId="{4ADED8F4-AE46-407E-B813-A7965C42537A}">
      <dgm:prSet/>
      <dgm:spPr/>
      <dgm:t>
        <a:bodyPr/>
        <a:lstStyle/>
        <a:p>
          <a:endParaRPr lang="es-US" sz="1600">
            <a:latin typeface="Arial" pitchFamily="34" charset="0"/>
            <a:cs typeface="Arial" pitchFamily="34" charset="0"/>
          </a:endParaRPr>
        </a:p>
      </dgm:t>
    </dgm:pt>
    <dgm:pt modelId="{061BBD70-8C3F-4D9E-92F2-0D7BDCE79AFE}" type="sibTrans" cxnId="{4ADED8F4-AE46-407E-B813-A7965C42537A}">
      <dgm:prSet/>
      <dgm:spPr/>
      <dgm:t>
        <a:bodyPr/>
        <a:lstStyle/>
        <a:p>
          <a:endParaRPr lang="es-US" sz="1600">
            <a:latin typeface="Arial" pitchFamily="34" charset="0"/>
            <a:cs typeface="Arial" pitchFamily="34" charset="0"/>
          </a:endParaRPr>
        </a:p>
      </dgm:t>
    </dgm:pt>
    <dgm:pt modelId="{B5F78E2E-CB39-4460-9F55-61FFA77EB31F}">
      <dgm:prSet phldrT="[Texto]" custT="1"/>
      <dgm:spPr/>
      <dgm:t>
        <a:bodyPr/>
        <a:lstStyle/>
        <a:p>
          <a:r>
            <a:rPr lang="es-US" sz="1600">
              <a:latin typeface="Arial" pitchFamily="34" charset="0"/>
              <a:cs typeface="Arial" pitchFamily="34" charset="0"/>
            </a:rPr>
            <a:t>Inorgánicos respirados</a:t>
          </a:r>
        </a:p>
      </dgm:t>
    </dgm:pt>
    <dgm:pt modelId="{89A9B268-0762-46AF-8C05-D6833EE2A7E4}" type="parTrans" cxnId="{EB85DAF5-8AA7-484B-BDB4-21FF1BFAEA02}">
      <dgm:prSet/>
      <dgm:spPr/>
      <dgm:t>
        <a:bodyPr/>
        <a:lstStyle/>
        <a:p>
          <a:endParaRPr lang="es-US" sz="1600">
            <a:latin typeface="Arial" pitchFamily="34" charset="0"/>
            <a:cs typeface="Arial" pitchFamily="34" charset="0"/>
          </a:endParaRPr>
        </a:p>
      </dgm:t>
    </dgm:pt>
    <dgm:pt modelId="{40DD4240-07C4-4C11-9C5F-CF74AC2A9C41}" type="sibTrans" cxnId="{EB85DAF5-8AA7-484B-BDB4-21FF1BFAEA02}">
      <dgm:prSet/>
      <dgm:spPr/>
      <dgm:t>
        <a:bodyPr/>
        <a:lstStyle/>
        <a:p>
          <a:endParaRPr lang="es-US" sz="1600">
            <a:latin typeface="Arial" pitchFamily="34" charset="0"/>
            <a:cs typeface="Arial" pitchFamily="34" charset="0"/>
          </a:endParaRPr>
        </a:p>
      </dgm:t>
    </dgm:pt>
    <dgm:pt modelId="{0EC487D8-B0FE-4991-9DC7-900343D5808A}">
      <dgm:prSet phldrT="[Texto]" custT="1"/>
      <dgm:spPr/>
      <dgm:t>
        <a:bodyPr/>
        <a:lstStyle/>
        <a:p>
          <a:r>
            <a:rPr lang="es-US" sz="1600">
              <a:latin typeface="Arial" pitchFamily="34" charset="0"/>
              <a:cs typeface="Arial" pitchFamily="34" charset="0"/>
            </a:rPr>
            <a:t>Calidad del Ecosistema (PDF m</a:t>
          </a:r>
          <a:r>
            <a:rPr lang="es-US" sz="1600" baseline="30000">
              <a:latin typeface="Arial" pitchFamily="34" charset="0"/>
              <a:cs typeface="Arial" pitchFamily="34" charset="0"/>
            </a:rPr>
            <a:t>2</a:t>
          </a:r>
          <a:r>
            <a:rPr lang="es-US" sz="1600" baseline="0">
              <a:latin typeface="Arial" pitchFamily="34" charset="0"/>
              <a:cs typeface="Arial" pitchFamily="34" charset="0"/>
            </a:rPr>
            <a:t> año)</a:t>
          </a:r>
          <a:endParaRPr lang="es-US" sz="1600">
            <a:latin typeface="Arial" pitchFamily="34" charset="0"/>
            <a:cs typeface="Arial" pitchFamily="34" charset="0"/>
          </a:endParaRPr>
        </a:p>
      </dgm:t>
    </dgm:pt>
    <dgm:pt modelId="{D0C34063-6EA0-4BB6-A3FD-407EA5E9E153}" type="parTrans" cxnId="{66F8EFF0-538E-4089-A911-D89F212BFD04}">
      <dgm:prSet/>
      <dgm:spPr/>
      <dgm:t>
        <a:bodyPr/>
        <a:lstStyle/>
        <a:p>
          <a:endParaRPr lang="es-US" sz="1600">
            <a:latin typeface="Arial" pitchFamily="34" charset="0"/>
            <a:cs typeface="Arial" pitchFamily="34" charset="0"/>
          </a:endParaRPr>
        </a:p>
      </dgm:t>
    </dgm:pt>
    <dgm:pt modelId="{EE4D30A0-AC30-4538-BF8A-ABCC0FF9EEC5}" type="sibTrans" cxnId="{66F8EFF0-538E-4089-A911-D89F212BFD04}">
      <dgm:prSet/>
      <dgm:spPr/>
      <dgm:t>
        <a:bodyPr/>
        <a:lstStyle/>
        <a:p>
          <a:endParaRPr lang="es-US" sz="1600">
            <a:latin typeface="Arial" pitchFamily="34" charset="0"/>
            <a:cs typeface="Arial" pitchFamily="34" charset="0"/>
          </a:endParaRPr>
        </a:p>
      </dgm:t>
    </dgm:pt>
    <dgm:pt modelId="{DC8E21BF-69EF-447D-B6EE-6B9239085A57}">
      <dgm:prSet phldrT="[Texto]" custT="1"/>
      <dgm:spPr/>
      <dgm:t>
        <a:bodyPr/>
        <a:lstStyle/>
        <a:p>
          <a:r>
            <a:rPr lang="es-US" sz="1600">
              <a:latin typeface="Arial" pitchFamily="34" charset="0"/>
              <a:cs typeface="Arial" pitchFamily="34" charset="0"/>
            </a:rPr>
            <a:t>Ecotoxisidad</a:t>
          </a:r>
        </a:p>
      </dgm:t>
    </dgm:pt>
    <dgm:pt modelId="{7D2F6AFF-EB3B-44B9-BD53-7AA0052625A8}" type="parTrans" cxnId="{58161C3F-7DFD-41E8-8EC3-B9F21A266E2E}">
      <dgm:prSet/>
      <dgm:spPr/>
      <dgm:t>
        <a:bodyPr/>
        <a:lstStyle/>
        <a:p>
          <a:endParaRPr lang="es-US" sz="1600">
            <a:latin typeface="Arial" pitchFamily="34" charset="0"/>
            <a:cs typeface="Arial" pitchFamily="34" charset="0"/>
          </a:endParaRPr>
        </a:p>
      </dgm:t>
    </dgm:pt>
    <dgm:pt modelId="{BE38B4B8-1458-4BAE-A9D5-668EEEDD4272}" type="sibTrans" cxnId="{58161C3F-7DFD-41E8-8EC3-B9F21A266E2E}">
      <dgm:prSet/>
      <dgm:spPr/>
      <dgm:t>
        <a:bodyPr/>
        <a:lstStyle/>
        <a:p>
          <a:endParaRPr lang="es-US" sz="1600">
            <a:latin typeface="Arial" pitchFamily="34" charset="0"/>
            <a:cs typeface="Arial" pitchFamily="34" charset="0"/>
          </a:endParaRPr>
        </a:p>
      </dgm:t>
    </dgm:pt>
    <dgm:pt modelId="{2871A6E1-1D06-4ACD-BF51-E26AA8AC5F8E}">
      <dgm:prSet phldrT="[Texto]" custT="1"/>
      <dgm:spPr/>
      <dgm:t>
        <a:bodyPr/>
        <a:lstStyle/>
        <a:p>
          <a:r>
            <a:rPr lang="es-US" sz="1600">
              <a:latin typeface="Arial" pitchFamily="34" charset="0"/>
              <a:cs typeface="Arial" pitchFamily="34" charset="0"/>
            </a:rPr>
            <a:t>Acidificación-Eutrofización.</a:t>
          </a:r>
        </a:p>
      </dgm:t>
    </dgm:pt>
    <dgm:pt modelId="{8279CDEF-DC49-4BB9-A7B3-67674F5D5BF3}" type="parTrans" cxnId="{CCFC490B-ACC2-4387-AE71-4723F77A740D}">
      <dgm:prSet/>
      <dgm:spPr/>
      <dgm:t>
        <a:bodyPr/>
        <a:lstStyle/>
        <a:p>
          <a:endParaRPr lang="es-US" sz="1600">
            <a:latin typeface="Arial" pitchFamily="34" charset="0"/>
            <a:cs typeface="Arial" pitchFamily="34" charset="0"/>
          </a:endParaRPr>
        </a:p>
      </dgm:t>
    </dgm:pt>
    <dgm:pt modelId="{4FC646B5-4E9C-4A89-8FA5-F94F07814B83}" type="sibTrans" cxnId="{CCFC490B-ACC2-4387-AE71-4723F77A740D}">
      <dgm:prSet/>
      <dgm:spPr/>
      <dgm:t>
        <a:bodyPr/>
        <a:lstStyle/>
        <a:p>
          <a:endParaRPr lang="es-US" sz="1600">
            <a:latin typeface="Arial" pitchFamily="34" charset="0"/>
            <a:cs typeface="Arial" pitchFamily="34" charset="0"/>
          </a:endParaRPr>
        </a:p>
      </dgm:t>
    </dgm:pt>
    <dgm:pt modelId="{0E4C78E7-3982-42E5-8FFD-AF588AFE41D0}">
      <dgm:prSet phldrT="[Texto]" custT="1"/>
      <dgm:spPr/>
      <dgm:t>
        <a:bodyPr/>
        <a:lstStyle/>
        <a:p>
          <a:r>
            <a:rPr lang="es-US" sz="1600">
              <a:latin typeface="Arial" pitchFamily="34" charset="0"/>
              <a:cs typeface="Arial" pitchFamily="34" charset="0"/>
            </a:rPr>
            <a:t>Recursos (MJ excedentes)</a:t>
          </a:r>
        </a:p>
      </dgm:t>
    </dgm:pt>
    <dgm:pt modelId="{D2EC657D-3736-4773-B845-DD5141084ACA}" type="parTrans" cxnId="{60723BBC-2D36-4E07-A6FD-1A7489BA4C99}">
      <dgm:prSet/>
      <dgm:spPr/>
      <dgm:t>
        <a:bodyPr/>
        <a:lstStyle/>
        <a:p>
          <a:endParaRPr lang="es-US" sz="1600">
            <a:latin typeface="Arial" pitchFamily="34" charset="0"/>
            <a:cs typeface="Arial" pitchFamily="34" charset="0"/>
          </a:endParaRPr>
        </a:p>
      </dgm:t>
    </dgm:pt>
    <dgm:pt modelId="{CE9D4626-C0ED-45DA-9058-E0E8B3DB5C53}" type="sibTrans" cxnId="{60723BBC-2D36-4E07-A6FD-1A7489BA4C99}">
      <dgm:prSet/>
      <dgm:spPr/>
      <dgm:t>
        <a:bodyPr/>
        <a:lstStyle/>
        <a:p>
          <a:endParaRPr lang="es-US" sz="1600">
            <a:latin typeface="Arial" pitchFamily="34" charset="0"/>
            <a:cs typeface="Arial" pitchFamily="34" charset="0"/>
          </a:endParaRPr>
        </a:p>
      </dgm:t>
    </dgm:pt>
    <dgm:pt modelId="{BDB0F850-59DF-4116-8D58-68E382D22FDF}">
      <dgm:prSet phldrT="[Texto]" custT="1"/>
      <dgm:spPr/>
      <dgm:t>
        <a:bodyPr/>
        <a:lstStyle/>
        <a:p>
          <a:r>
            <a:rPr lang="es-US" sz="1600">
              <a:latin typeface="Arial" pitchFamily="34" charset="0"/>
              <a:cs typeface="Arial" pitchFamily="34" charset="0"/>
            </a:rPr>
            <a:t>Combustibles fósiles</a:t>
          </a:r>
        </a:p>
      </dgm:t>
    </dgm:pt>
    <dgm:pt modelId="{A629846C-7E4B-41E8-96A9-10892E0DE777}" type="parTrans" cxnId="{5D83EAA2-082F-4BD4-8E91-A34C709CFC2B}">
      <dgm:prSet/>
      <dgm:spPr/>
      <dgm:t>
        <a:bodyPr/>
        <a:lstStyle/>
        <a:p>
          <a:endParaRPr lang="es-US" sz="1600">
            <a:latin typeface="Arial" pitchFamily="34" charset="0"/>
            <a:cs typeface="Arial" pitchFamily="34" charset="0"/>
          </a:endParaRPr>
        </a:p>
      </dgm:t>
    </dgm:pt>
    <dgm:pt modelId="{1160A878-5BE3-4EE5-9CAE-3F293C110919}" type="sibTrans" cxnId="{5D83EAA2-082F-4BD4-8E91-A34C709CFC2B}">
      <dgm:prSet/>
      <dgm:spPr/>
      <dgm:t>
        <a:bodyPr/>
        <a:lstStyle/>
        <a:p>
          <a:endParaRPr lang="es-US" sz="1600">
            <a:latin typeface="Arial" pitchFamily="34" charset="0"/>
            <a:cs typeface="Arial" pitchFamily="34" charset="0"/>
          </a:endParaRPr>
        </a:p>
      </dgm:t>
    </dgm:pt>
    <dgm:pt modelId="{7E2FE1D9-A8EC-40E0-B925-BD1DF6C1E9B6}">
      <dgm:prSet phldrT="[Texto]" custT="1"/>
      <dgm:spPr/>
      <dgm:t>
        <a:bodyPr/>
        <a:lstStyle/>
        <a:p>
          <a:r>
            <a:rPr lang="es-US" sz="1600">
              <a:latin typeface="Arial" pitchFamily="34" charset="0"/>
              <a:cs typeface="Arial" pitchFamily="34" charset="0"/>
            </a:rPr>
            <a:t>Minerales</a:t>
          </a:r>
        </a:p>
      </dgm:t>
    </dgm:pt>
    <dgm:pt modelId="{0E2711C1-825D-4E78-9862-84CE52F64F41}" type="parTrans" cxnId="{54805201-3C69-4769-95AC-5DB46EFC7F99}">
      <dgm:prSet/>
      <dgm:spPr/>
      <dgm:t>
        <a:bodyPr/>
        <a:lstStyle/>
        <a:p>
          <a:endParaRPr lang="es-US" sz="1600">
            <a:latin typeface="Arial" pitchFamily="34" charset="0"/>
            <a:cs typeface="Arial" pitchFamily="34" charset="0"/>
          </a:endParaRPr>
        </a:p>
      </dgm:t>
    </dgm:pt>
    <dgm:pt modelId="{240F8D8E-27EA-4F2D-9587-B1B8C0028B31}" type="sibTrans" cxnId="{54805201-3C69-4769-95AC-5DB46EFC7F99}">
      <dgm:prSet/>
      <dgm:spPr/>
      <dgm:t>
        <a:bodyPr/>
        <a:lstStyle/>
        <a:p>
          <a:endParaRPr lang="es-US" sz="1600">
            <a:latin typeface="Arial" pitchFamily="34" charset="0"/>
            <a:cs typeface="Arial" pitchFamily="34" charset="0"/>
          </a:endParaRPr>
        </a:p>
      </dgm:t>
    </dgm:pt>
    <dgm:pt modelId="{F511D312-0DD8-4178-BC9B-13D0B2A95FAF}">
      <dgm:prSet phldrT="[Texto]" custT="1"/>
      <dgm:spPr/>
      <dgm:t>
        <a:bodyPr/>
        <a:lstStyle/>
        <a:p>
          <a:r>
            <a:rPr lang="es-US" sz="1600">
              <a:latin typeface="Arial" pitchFamily="34" charset="0"/>
              <a:cs typeface="Arial" pitchFamily="34" charset="0"/>
            </a:rPr>
            <a:t>Orgánicos Respirados</a:t>
          </a:r>
        </a:p>
      </dgm:t>
    </dgm:pt>
    <dgm:pt modelId="{A3657B94-14A3-4BCA-B9D7-0C360FC4FDB6}" type="parTrans" cxnId="{ED38C1A0-CC8E-41A3-BBCA-617D647E243B}">
      <dgm:prSet/>
      <dgm:spPr/>
      <dgm:t>
        <a:bodyPr/>
        <a:lstStyle/>
        <a:p>
          <a:endParaRPr lang="es-US" sz="1600">
            <a:latin typeface="Arial" pitchFamily="34" charset="0"/>
            <a:cs typeface="Arial" pitchFamily="34" charset="0"/>
          </a:endParaRPr>
        </a:p>
      </dgm:t>
    </dgm:pt>
    <dgm:pt modelId="{C82F6269-79FF-4090-808A-A410A83C3F13}" type="sibTrans" cxnId="{ED38C1A0-CC8E-41A3-BBCA-617D647E243B}">
      <dgm:prSet/>
      <dgm:spPr/>
      <dgm:t>
        <a:bodyPr/>
        <a:lstStyle/>
        <a:p>
          <a:endParaRPr lang="es-US" sz="1600">
            <a:latin typeface="Arial" pitchFamily="34" charset="0"/>
            <a:cs typeface="Arial" pitchFamily="34" charset="0"/>
          </a:endParaRPr>
        </a:p>
      </dgm:t>
    </dgm:pt>
    <dgm:pt modelId="{C7C86C3F-DCAC-49E5-B3BA-EDE9C8CCFE4D}">
      <dgm:prSet phldrT="[Texto]" custT="1"/>
      <dgm:spPr/>
      <dgm:t>
        <a:bodyPr/>
        <a:lstStyle/>
        <a:p>
          <a:r>
            <a:rPr lang="es-US" sz="1600">
              <a:latin typeface="Arial" pitchFamily="34" charset="0"/>
              <a:cs typeface="Arial" pitchFamily="34" charset="0"/>
            </a:rPr>
            <a:t>Cambio Climático</a:t>
          </a:r>
        </a:p>
      </dgm:t>
    </dgm:pt>
    <dgm:pt modelId="{622642BC-F130-413C-9CF5-34BA68C9104A}" type="parTrans" cxnId="{54320931-804C-456D-968A-4A832F30C966}">
      <dgm:prSet/>
      <dgm:spPr/>
      <dgm:t>
        <a:bodyPr/>
        <a:lstStyle/>
        <a:p>
          <a:endParaRPr lang="es-US" sz="1600">
            <a:latin typeface="Arial" pitchFamily="34" charset="0"/>
            <a:cs typeface="Arial" pitchFamily="34" charset="0"/>
          </a:endParaRPr>
        </a:p>
      </dgm:t>
    </dgm:pt>
    <dgm:pt modelId="{0A95E48C-4F5D-443C-AB48-7691404C06A6}" type="sibTrans" cxnId="{54320931-804C-456D-968A-4A832F30C966}">
      <dgm:prSet/>
      <dgm:spPr/>
      <dgm:t>
        <a:bodyPr/>
        <a:lstStyle/>
        <a:p>
          <a:endParaRPr lang="es-US" sz="1600">
            <a:latin typeface="Arial" pitchFamily="34" charset="0"/>
            <a:cs typeface="Arial" pitchFamily="34" charset="0"/>
          </a:endParaRPr>
        </a:p>
      </dgm:t>
    </dgm:pt>
    <dgm:pt modelId="{90C5044F-BB3F-48F0-9D65-B6B2968C3DED}">
      <dgm:prSet phldrT="[Texto]" custT="1"/>
      <dgm:spPr/>
      <dgm:t>
        <a:bodyPr/>
        <a:lstStyle/>
        <a:p>
          <a:r>
            <a:rPr lang="es-US" sz="1600">
              <a:latin typeface="Arial" pitchFamily="34" charset="0"/>
              <a:cs typeface="Arial" pitchFamily="34" charset="0"/>
            </a:rPr>
            <a:t>Radiación</a:t>
          </a:r>
        </a:p>
      </dgm:t>
    </dgm:pt>
    <dgm:pt modelId="{FD9576BA-9B74-498F-8193-B67A9E3004DD}" type="parTrans" cxnId="{5FD79E7A-274C-49D8-92B4-7086223989ED}">
      <dgm:prSet/>
      <dgm:spPr/>
      <dgm:t>
        <a:bodyPr/>
        <a:lstStyle/>
        <a:p>
          <a:endParaRPr lang="es-US" sz="1600">
            <a:latin typeface="Arial" pitchFamily="34" charset="0"/>
            <a:cs typeface="Arial" pitchFamily="34" charset="0"/>
          </a:endParaRPr>
        </a:p>
      </dgm:t>
    </dgm:pt>
    <dgm:pt modelId="{ABD8F588-3F61-4479-A688-009B96AF0FC3}" type="sibTrans" cxnId="{5FD79E7A-274C-49D8-92B4-7086223989ED}">
      <dgm:prSet/>
      <dgm:spPr/>
      <dgm:t>
        <a:bodyPr/>
        <a:lstStyle/>
        <a:p>
          <a:endParaRPr lang="es-US" sz="1600">
            <a:latin typeface="Arial" pitchFamily="34" charset="0"/>
            <a:cs typeface="Arial" pitchFamily="34" charset="0"/>
          </a:endParaRPr>
        </a:p>
      </dgm:t>
    </dgm:pt>
    <dgm:pt modelId="{B99997FF-DC4E-402C-8A3E-07CA24A33029}">
      <dgm:prSet phldrT="[Texto]" custT="1"/>
      <dgm:spPr/>
      <dgm:t>
        <a:bodyPr/>
        <a:lstStyle/>
        <a:p>
          <a:r>
            <a:rPr lang="es-US" sz="1600">
              <a:latin typeface="Arial" pitchFamily="34" charset="0"/>
              <a:cs typeface="Arial" pitchFamily="34" charset="0"/>
            </a:rPr>
            <a:t>Capa de Ozono</a:t>
          </a:r>
        </a:p>
      </dgm:t>
    </dgm:pt>
    <dgm:pt modelId="{0DB88050-16ED-4531-9E33-6D881929875E}" type="parTrans" cxnId="{41C94587-03B3-4157-922E-97A82A53CFD1}">
      <dgm:prSet/>
      <dgm:spPr/>
      <dgm:t>
        <a:bodyPr/>
        <a:lstStyle/>
        <a:p>
          <a:endParaRPr lang="es-US" sz="1600">
            <a:latin typeface="Arial" pitchFamily="34" charset="0"/>
            <a:cs typeface="Arial" pitchFamily="34" charset="0"/>
          </a:endParaRPr>
        </a:p>
      </dgm:t>
    </dgm:pt>
    <dgm:pt modelId="{DAA16225-B87B-4A52-8510-763C86AFA619}" type="sibTrans" cxnId="{41C94587-03B3-4157-922E-97A82A53CFD1}">
      <dgm:prSet/>
      <dgm:spPr/>
      <dgm:t>
        <a:bodyPr/>
        <a:lstStyle/>
        <a:p>
          <a:endParaRPr lang="es-US" sz="1600">
            <a:latin typeface="Arial" pitchFamily="34" charset="0"/>
            <a:cs typeface="Arial" pitchFamily="34" charset="0"/>
          </a:endParaRPr>
        </a:p>
      </dgm:t>
    </dgm:pt>
    <dgm:pt modelId="{6EFCCBDF-3CAC-4355-86B0-76CD3A44A77E}">
      <dgm:prSet phldrT="[Texto]" custT="1"/>
      <dgm:spPr/>
      <dgm:t>
        <a:bodyPr/>
        <a:lstStyle/>
        <a:p>
          <a:r>
            <a:rPr lang="es-US" sz="1600">
              <a:latin typeface="Arial" pitchFamily="34" charset="0"/>
              <a:cs typeface="Arial" pitchFamily="34" charset="0"/>
            </a:rPr>
            <a:t>Uso del terreno</a:t>
          </a:r>
        </a:p>
      </dgm:t>
    </dgm:pt>
    <dgm:pt modelId="{F9A5052F-56D4-4A18-A9C0-B1243985BB5E}" type="parTrans" cxnId="{325BE663-083B-46A9-909C-C8569C55CA50}">
      <dgm:prSet/>
      <dgm:spPr/>
      <dgm:t>
        <a:bodyPr/>
        <a:lstStyle/>
        <a:p>
          <a:endParaRPr lang="es-US" sz="1600">
            <a:latin typeface="Arial" pitchFamily="34" charset="0"/>
            <a:cs typeface="Arial" pitchFamily="34" charset="0"/>
          </a:endParaRPr>
        </a:p>
      </dgm:t>
    </dgm:pt>
    <dgm:pt modelId="{8DDCDD8F-B37C-4F55-AA20-1BDD52E8F7BE}" type="sibTrans" cxnId="{325BE663-083B-46A9-909C-C8569C55CA50}">
      <dgm:prSet/>
      <dgm:spPr/>
      <dgm:t>
        <a:bodyPr/>
        <a:lstStyle/>
        <a:p>
          <a:endParaRPr lang="es-US" sz="1600">
            <a:latin typeface="Arial" pitchFamily="34" charset="0"/>
            <a:cs typeface="Arial" pitchFamily="34" charset="0"/>
          </a:endParaRPr>
        </a:p>
      </dgm:t>
    </dgm:pt>
    <dgm:pt modelId="{83448A15-9D21-41BF-85DB-1FE9C228FE22}" type="pres">
      <dgm:prSet presAssocID="{6BC0C050-4A46-4CAF-83CB-8774E3DBB7FB}" presName="Name0" presStyleCnt="0">
        <dgm:presLayoutVars>
          <dgm:dir/>
          <dgm:animLvl val="lvl"/>
          <dgm:resizeHandles val="exact"/>
        </dgm:presLayoutVars>
      </dgm:prSet>
      <dgm:spPr/>
      <dgm:t>
        <a:bodyPr/>
        <a:lstStyle/>
        <a:p>
          <a:endParaRPr lang="es-US"/>
        </a:p>
      </dgm:t>
    </dgm:pt>
    <dgm:pt modelId="{75BAC0A0-9AFA-497D-B66F-99AD011BEBB2}" type="pres">
      <dgm:prSet presAssocID="{B0901FC9-1AA3-41FD-A55B-DCC6FF3903E1}" presName="composite" presStyleCnt="0"/>
      <dgm:spPr/>
      <dgm:t>
        <a:bodyPr/>
        <a:lstStyle/>
        <a:p>
          <a:endParaRPr lang="es-US"/>
        </a:p>
      </dgm:t>
    </dgm:pt>
    <dgm:pt modelId="{F38E5909-F5A2-4CB3-BCE1-769277C6E74A}" type="pres">
      <dgm:prSet presAssocID="{B0901FC9-1AA3-41FD-A55B-DCC6FF3903E1}" presName="parTx" presStyleLbl="alignNode1" presStyleIdx="0" presStyleCnt="3">
        <dgm:presLayoutVars>
          <dgm:chMax val="0"/>
          <dgm:chPref val="0"/>
          <dgm:bulletEnabled val="1"/>
        </dgm:presLayoutVars>
      </dgm:prSet>
      <dgm:spPr/>
      <dgm:t>
        <a:bodyPr/>
        <a:lstStyle/>
        <a:p>
          <a:endParaRPr lang="es-US"/>
        </a:p>
      </dgm:t>
    </dgm:pt>
    <dgm:pt modelId="{8D11F562-D2B9-4E25-8465-CBAC7D0AF6C8}" type="pres">
      <dgm:prSet presAssocID="{B0901FC9-1AA3-41FD-A55B-DCC6FF3903E1}" presName="desTx" presStyleLbl="alignAccFollowNode1" presStyleIdx="0" presStyleCnt="3">
        <dgm:presLayoutVars>
          <dgm:bulletEnabled val="1"/>
        </dgm:presLayoutVars>
      </dgm:prSet>
      <dgm:spPr/>
      <dgm:t>
        <a:bodyPr/>
        <a:lstStyle/>
        <a:p>
          <a:endParaRPr lang="es-US"/>
        </a:p>
      </dgm:t>
    </dgm:pt>
    <dgm:pt modelId="{AD11E032-6139-42E2-96B3-9F92F685018C}" type="pres">
      <dgm:prSet presAssocID="{7D3C04C0-C4F3-4354-82E5-B3841AE8645A}" presName="space" presStyleCnt="0"/>
      <dgm:spPr/>
      <dgm:t>
        <a:bodyPr/>
        <a:lstStyle/>
        <a:p>
          <a:endParaRPr lang="es-US"/>
        </a:p>
      </dgm:t>
    </dgm:pt>
    <dgm:pt modelId="{946B5C3B-546A-4684-ACA6-83C9D80515F5}" type="pres">
      <dgm:prSet presAssocID="{0EC487D8-B0FE-4991-9DC7-900343D5808A}" presName="composite" presStyleCnt="0"/>
      <dgm:spPr/>
      <dgm:t>
        <a:bodyPr/>
        <a:lstStyle/>
        <a:p>
          <a:endParaRPr lang="es-US"/>
        </a:p>
      </dgm:t>
    </dgm:pt>
    <dgm:pt modelId="{14E8025E-00B7-433F-BBE1-5FA3C880E47A}" type="pres">
      <dgm:prSet presAssocID="{0EC487D8-B0FE-4991-9DC7-900343D5808A}" presName="parTx" presStyleLbl="alignNode1" presStyleIdx="1" presStyleCnt="3">
        <dgm:presLayoutVars>
          <dgm:chMax val="0"/>
          <dgm:chPref val="0"/>
          <dgm:bulletEnabled val="1"/>
        </dgm:presLayoutVars>
      </dgm:prSet>
      <dgm:spPr/>
      <dgm:t>
        <a:bodyPr/>
        <a:lstStyle/>
        <a:p>
          <a:endParaRPr lang="es-US"/>
        </a:p>
      </dgm:t>
    </dgm:pt>
    <dgm:pt modelId="{F486FB61-0EAB-45A9-87F4-6F34E6348DD5}" type="pres">
      <dgm:prSet presAssocID="{0EC487D8-B0FE-4991-9DC7-900343D5808A}" presName="desTx" presStyleLbl="alignAccFollowNode1" presStyleIdx="1" presStyleCnt="3">
        <dgm:presLayoutVars>
          <dgm:bulletEnabled val="1"/>
        </dgm:presLayoutVars>
      </dgm:prSet>
      <dgm:spPr/>
      <dgm:t>
        <a:bodyPr/>
        <a:lstStyle/>
        <a:p>
          <a:endParaRPr lang="es-US"/>
        </a:p>
      </dgm:t>
    </dgm:pt>
    <dgm:pt modelId="{88EC8734-0B19-457C-B961-81D258D3CCDD}" type="pres">
      <dgm:prSet presAssocID="{EE4D30A0-AC30-4538-BF8A-ABCC0FF9EEC5}" presName="space" presStyleCnt="0"/>
      <dgm:spPr/>
      <dgm:t>
        <a:bodyPr/>
        <a:lstStyle/>
        <a:p>
          <a:endParaRPr lang="es-US"/>
        </a:p>
      </dgm:t>
    </dgm:pt>
    <dgm:pt modelId="{065C6615-DE62-47B0-81BA-E707AADCA2B7}" type="pres">
      <dgm:prSet presAssocID="{0E4C78E7-3982-42E5-8FFD-AF588AFE41D0}" presName="composite" presStyleCnt="0"/>
      <dgm:spPr/>
      <dgm:t>
        <a:bodyPr/>
        <a:lstStyle/>
        <a:p>
          <a:endParaRPr lang="es-US"/>
        </a:p>
      </dgm:t>
    </dgm:pt>
    <dgm:pt modelId="{06D9406E-D910-4094-BD40-094E1AEDA8CA}" type="pres">
      <dgm:prSet presAssocID="{0E4C78E7-3982-42E5-8FFD-AF588AFE41D0}" presName="parTx" presStyleLbl="alignNode1" presStyleIdx="2" presStyleCnt="3">
        <dgm:presLayoutVars>
          <dgm:chMax val="0"/>
          <dgm:chPref val="0"/>
          <dgm:bulletEnabled val="1"/>
        </dgm:presLayoutVars>
      </dgm:prSet>
      <dgm:spPr/>
      <dgm:t>
        <a:bodyPr/>
        <a:lstStyle/>
        <a:p>
          <a:endParaRPr lang="es-US"/>
        </a:p>
      </dgm:t>
    </dgm:pt>
    <dgm:pt modelId="{F8CE0C2B-B6DC-4319-B83E-175AAA62E30C}" type="pres">
      <dgm:prSet presAssocID="{0E4C78E7-3982-42E5-8FFD-AF588AFE41D0}" presName="desTx" presStyleLbl="alignAccFollowNode1" presStyleIdx="2" presStyleCnt="3">
        <dgm:presLayoutVars>
          <dgm:bulletEnabled val="1"/>
        </dgm:presLayoutVars>
      </dgm:prSet>
      <dgm:spPr/>
      <dgm:t>
        <a:bodyPr/>
        <a:lstStyle/>
        <a:p>
          <a:endParaRPr lang="es-US"/>
        </a:p>
      </dgm:t>
    </dgm:pt>
  </dgm:ptLst>
  <dgm:cxnLst>
    <dgm:cxn modelId="{1C1C966F-7D40-4B22-BC8F-148304DA307B}" type="presOf" srcId="{B0901FC9-1AA3-41FD-A55B-DCC6FF3903E1}" destId="{F38E5909-F5A2-4CB3-BCE1-769277C6E74A}" srcOrd="0" destOrd="0" presId="urn:microsoft.com/office/officeart/2005/8/layout/hList1"/>
    <dgm:cxn modelId="{7D22815E-2936-448D-ADB9-CA4A8235BEC6}" type="presOf" srcId="{6EFCCBDF-3CAC-4355-86B0-76CD3A44A77E}" destId="{F486FB61-0EAB-45A9-87F4-6F34E6348DD5}" srcOrd="0" destOrd="2" presId="urn:microsoft.com/office/officeart/2005/8/layout/hList1"/>
    <dgm:cxn modelId="{E3F67552-B49C-4E47-B20F-A4BBA31B72C5}" type="presOf" srcId="{8E40232A-06A0-4A18-99AA-CEF3F375E2F6}" destId="{8D11F562-D2B9-4E25-8465-CBAC7D0AF6C8}" srcOrd="0" destOrd="0" presId="urn:microsoft.com/office/officeart/2005/8/layout/hList1"/>
    <dgm:cxn modelId="{B612B16D-9DFF-4B38-BAC6-5AAE7E63880D}" type="presOf" srcId="{B5F78E2E-CB39-4460-9F55-61FFA77EB31F}" destId="{8D11F562-D2B9-4E25-8465-CBAC7D0AF6C8}" srcOrd="0" destOrd="2" presId="urn:microsoft.com/office/officeart/2005/8/layout/hList1"/>
    <dgm:cxn modelId="{EB85DAF5-8AA7-484B-BDB4-21FF1BFAEA02}" srcId="{B0901FC9-1AA3-41FD-A55B-DCC6FF3903E1}" destId="{B5F78E2E-CB39-4460-9F55-61FFA77EB31F}" srcOrd="2" destOrd="0" parTransId="{89A9B268-0762-46AF-8C05-D6833EE2A7E4}" sibTransId="{40DD4240-07C4-4C11-9C5F-CF74AC2A9C41}"/>
    <dgm:cxn modelId="{86CA2F43-D783-4CE3-B87E-4CE46386CDB8}" type="presOf" srcId="{7E2FE1D9-A8EC-40E0-B925-BD1DF6C1E9B6}" destId="{F8CE0C2B-B6DC-4319-B83E-175AAA62E30C}" srcOrd="0" destOrd="1" presId="urn:microsoft.com/office/officeart/2005/8/layout/hList1"/>
    <dgm:cxn modelId="{032B2443-D987-496D-9686-BC16952045B3}" type="presOf" srcId="{0EC487D8-B0FE-4991-9DC7-900343D5808A}" destId="{14E8025E-00B7-433F-BBE1-5FA3C880E47A}" srcOrd="0" destOrd="0" presId="urn:microsoft.com/office/officeart/2005/8/layout/hList1"/>
    <dgm:cxn modelId="{CCFC490B-ACC2-4387-AE71-4723F77A740D}" srcId="{0EC487D8-B0FE-4991-9DC7-900343D5808A}" destId="{2871A6E1-1D06-4ACD-BF51-E26AA8AC5F8E}" srcOrd="1" destOrd="0" parTransId="{8279CDEF-DC49-4BB9-A7B3-67674F5D5BF3}" sibTransId="{4FC646B5-4E9C-4A89-8FA5-F94F07814B83}"/>
    <dgm:cxn modelId="{36F92F3D-8613-4BDB-89FE-B6FCEE94B6EF}" type="presOf" srcId="{90C5044F-BB3F-48F0-9D65-B6B2968C3DED}" destId="{8D11F562-D2B9-4E25-8465-CBAC7D0AF6C8}" srcOrd="0" destOrd="4" presId="urn:microsoft.com/office/officeart/2005/8/layout/hList1"/>
    <dgm:cxn modelId="{60723BBC-2D36-4E07-A6FD-1A7489BA4C99}" srcId="{6BC0C050-4A46-4CAF-83CB-8774E3DBB7FB}" destId="{0E4C78E7-3982-42E5-8FFD-AF588AFE41D0}" srcOrd="2" destOrd="0" parTransId="{D2EC657D-3736-4773-B845-DD5141084ACA}" sibTransId="{CE9D4626-C0ED-45DA-9058-E0E8B3DB5C53}"/>
    <dgm:cxn modelId="{9945B451-9E0F-4C03-A861-75D264B3C8B2}" type="presOf" srcId="{0E4C78E7-3982-42E5-8FFD-AF588AFE41D0}" destId="{06D9406E-D910-4094-BD40-094E1AEDA8CA}" srcOrd="0" destOrd="0" presId="urn:microsoft.com/office/officeart/2005/8/layout/hList1"/>
    <dgm:cxn modelId="{C1A0D9C5-36C3-4BBF-9D5A-2F78B192D2F8}" type="presOf" srcId="{DC8E21BF-69EF-447D-B6EE-6B9239085A57}" destId="{F486FB61-0EAB-45A9-87F4-6F34E6348DD5}" srcOrd="0" destOrd="0" presId="urn:microsoft.com/office/officeart/2005/8/layout/hList1"/>
    <dgm:cxn modelId="{D8463296-FA33-4FA9-9F98-22A1C0E6731A}" type="presOf" srcId="{BDB0F850-59DF-4116-8D58-68E382D22FDF}" destId="{F8CE0C2B-B6DC-4319-B83E-175AAA62E30C}" srcOrd="0" destOrd="0" presId="urn:microsoft.com/office/officeart/2005/8/layout/hList1"/>
    <dgm:cxn modelId="{54805201-3C69-4769-95AC-5DB46EFC7F99}" srcId="{0E4C78E7-3982-42E5-8FFD-AF588AFE41D0}" destId="{7E2FE1D9-A8EC-40E0-B925-BD1DF6C1E9B6}" srcOrd="1" destOrd="0" parTransId="{0E2711C1-825D-4E78-9862-84CE52F64F41}" sibTransId="{240F8D8E-27EA-4F2D-9587-B1B8C0028B31}"/>
    <dgm:cxn modelId="{83AB6649-2102-40C4-8E3B-7AA347F2276D}" type="presOf" srcId="{B99997FF-DC4E-402C-8A3E-07CA24A33029}" destId="{8D11F562-D2B9-4E25-8465-CBAC7D0AF6C8}" srcOrd="0" destOrd="5" presId="urn:microsoft.com/office/officeart/2005/8/layout/hList1"/>
    <dgm:cxn modelId="{4ADED8F4-AE46-407E-B813-A7965C42537A}" srcId="{B0901FC9-1AA3-41FD-A55B-DCC6FF3903E1}" destId="{8E40232A-06A0-4A18-99AA-CEF3F375E2F6}" srcOrd="0" destOrd="0" parTransId="{79B3AEAC-DCC8-415D-AD11-8DE8D09AF5EF}" sibTransId="{061BBD70-8C3F-4D9E-92F2-0D7BDCE79AFE}"/>
    <dgm:cxn modelId="{41C94587-03B3-4157-922E-97A82A53CFD1}" srcId="{B0901FC9-1AA3-41FD-A55B-DCC6FF3903E1}" destId="{B99997FF-DC4E-402C-8A3E-07CA24A33029}" srcOrd="5" destOrd="0" parTransId="{0DB88050-16ED-4531-9E33-6D881929875E}" sibTransId="{DAA16225-B87B-4A52-8510-763C86AFA619}"/>
    <dgm:cxn modelId="{66F8EFF0-538E-4089-A911-D89F212BFD04}" srcId="{6BC0C050-4A46-4CAF-83CB-8774E3DBB7FB}" destId="{0EC487D8-B0FE-4991-9DC7-900343D5808A}" srcOrd="1" destOrd="0" parTransId="{D0C34063-6EA0-4BB6-A3FD-407EA5E9E153}" sibTransId="{EE4D30A0-AC30-4538-BF8A-ABCC0FF9EEC5}"/>
    <dgm:cxn modelId="{E1666470-C850-4D4F-97DC-F4E407CAA89C}" type="presOf" srcId="{F511D312-0DD8-4178-BC9B-13D0B2A95FAF}" destId="{8D11F562-D2B9-4E25-8465-CBAC7D0AF6C8}" srcOrd="0" destOrd="1" presId="urn:microsoft.com/office/officeart/2005/8/layout/hList1"/>
    <dgm:cxn modelId="{F8E1AD28-04C1-4F7D-90D6-2764AA8CF23E}" type="presOf" srcId="{2871A6E1-1D06-4ACD-BF51-E26AA8AC5F8E}" destId="{F486FB61-0EAB-45A9-87F4-6F34E6348DD5}" srcOrd="0" destOrd="1" presId="urn:microsoft.com/office/officeart/2005/8/layout/hList1"/>
    <dgm:cxn modelId="{22FB35B3-F961-4D84-8E33-768742B6C4D6}" srcId="{6BC0C050-4A46-4CAF-83CB-8774E3DBB7FB}" destId="{B0901FC9-1AA3-41FD-A55B-DCC6FF3903E1}" srcOrd="0" destOrd="0" parTransId="{2A5D8976-DAF7-44B3-9A82-0678422A1A39}" sibTransId="{7D3C04C0-C4F3-4354-82E5-B3841AE8645A}"/>
    <dgm:cxn modelId="{54320931-804C-456D-968A-4A832F30C966}" srcId="{B0901FC9-1AA3-41FD-A55B-DCC6FF3903E1}" destId="{C7C86C3F-DCAC-49E5-B3BA-EDE9C8CCFE4D}" srcOrd="3" destOrd="0" parTransId="{622642BC-F130-413C-9CF5-34BA68C9104A}" sibTransId="{0A95E48C-4F5D-443C-AB48-7691404C06A6}"/>
    <dgm:cxn modelId="{5D83EAA2-082F-4BD4-8E91-A34C709CFC2B}" srcId="{0E4C78E7-3982-42E5-8FFD-AF588AFE41D0}" destId="{BDB0F850-59DF-4116-8D58-68E382D22FDF}" srcOrd="0" destOrd="0" parTransId="{A629846C-7E4B-41E8-96A9-10892E0DE777}" sibTransId="{1160A878-5BE3-4EE5-9CAE-3F293C110919}"/>
    <dgm:cxn modelId="{325BE663-083B-46A9-909C-C8569C55CA50}" srcId="{0EC487D8-B0FE-4991-9DC7-900343D5808A}" destId="{6EFCCBDF-3CAC-4355-86B0-76CD3A44A77E}" srcOrd="2" destOrd="0" parTransId="{F9A5052F-56D4-4A18-A9C0-B1243985BB5E}" sibTransId="{8DDCDD8F-B37C-4F55-AA20-1BDD52E8F7BE}"/>
    <dgm:cxn modelId="{E3C918C0-565B-4966-BFCE-7FFF49CF8229}" type="presOf" srcId="{C7C86C3F-DCAC-49E5-B3BA-EDE9C8CCFE4D}" destId="{8D11F562-D2B9-4E25-8465-CBAC7D0AF6C8}" srcOrd="0" destOrd="3" presId="urn:microsoft.com/office/officeart/2005/8/layout/hList1"/>
    <dgm:cxn modelId="{5FD79E7A-274C-49D8-92B4-7086223989ED}" srcId="{B0901FC9-1AA3-41FD-A55B-DCC6FF3903E1}" destId="{90C5044F-BB3F-48F0-9D65-B6B2968C3DED}" srcOrd="4" destOrd="0" parTransId="{FD9576BA-9B74-498F-8193-B67A9E3004DD}" sibTransId="{ABD8F588-3F61-4479-A688-009B96AF0FC3}"/>
    <dgm:cxn modelId="{58161C3F-7DFD-41E8-8EC3-B9F21A266E2E}" srcId="{0EC487D8-B0FE-4991-9DC7-900343D5808A}" destId="{DC8E21BF-69EF-447D-B6EE-6B9239085A57}" srcOrd="0" destOrd="0" parTransId="{7D2F6AFF-EB3B-44B9-BD53-7AA0052625A8}" sibTransId="{BE38B4B8-1458-4BAE-A9D5-668EEEDD4272}"/>
    <dgm:cxn modelId="{ED38C1A0-CC8E-41A3-BBCA-617D647E243B}" srcId="{B0901FC9-1AA3-41FD-A55B-DCC6FF3903E1}" destId="{F511D312-0DD8-4178-BC9B-13D0B2A95FAF}" srcOrd="1" destOrd="0" parTransId="{A3657B94-14A3-4BCA-B9D7-0C360FC4FDB6}" sibTransId="{C82F6269-79FF-4090-808A-A410A83C3F13}"/>
    <dgm:cxn modelId="{7EB2D246-22D2-4756-BA6F-7C69ABF6B5EB}" type="presOf" srcId="{6BC0C050-4A46-4CAF-83CB-8774E3DBB7FB}" destId="{83448A15-9D21-41BF-85DB-1FE9C228FE22}" srcOrd="0" destOrd="0" presId="urn:microsoft.com/office/officeart/2005/8/layout/hList1"/>
    <dgm:cxn modelId="{D28C4CA7-6722-485C-8806-AAEFF18372BB}" type="presParOf" srcId="{83448A15-9D21-41BF-85DB-1FE9C228FE22}" destId="{75BAC0A0-9AFA-497D-B66F-99AD011BEBB2}" srcOrd="0" destOrd="0" presId="urn:microsoft.com/office/officeart/2005/8/layout/hList1"/>
    <dgm:cxn modelId="{955B954F-AA2A-4FF2-8F0A-F71BA1384A97}" type="presParOf" srcId="{75BAC0A0-9AFA-497D-B66F-99AD011BEBB2}" destId="{F38E5909-F5A2-4CB3-BCE1-769277C6E74A}" srcOrd="0" destOrd="0" presId="urn:microsoft.com/office/officeart/2005/8/layout/hList1"/>
    <dgm:cxn modelId="{7E433681-9321-45A3-A0A6-28ACD9093F79}" type="presParOf" srcId="{75BAC0A0-9AFA-497D-B66F-99AD011BEBB2}" destId="{8D11F562-D2B9-4E25-8465-CBAC7D0AF6C8}" srcOrd="1" destOrd="0" presId="urn:microsoft.com/office/officeart/2005/8/layout/hList1"/>
    <dgm:cxn modelId="{93238FA8-6C90-478B-B7AC-5E021AC00B2D}" type="presParOf" srcId="{83448A15-9D21-41BF-85DB-1FE9C228FE22}" destId="{AD11E032-6139-42E2-96B3-9F92F685018C}" srcOrd="1" destOrd="0" presId="urn:microsoft.com/office/officeart/2005/8/layout/hList1"/>
    <dgm:cxn modelId="{689FC759-1DE2-4338-9838-02C60C5B9B6B}" type="presParOf" srcId="{83448A15-9D21-41BF-85DB-1FE9C228FE22}" destId="{946B5C3B-546A-4684-ACA6-83C9D80515F5}" srcOrd="2" destOrd="0" presId="urn:microsoft.com/office/officeart/2005/8/layout/hList1"/>
    <dgm:cxn modelId="{C8F1B44A-5741-4E6E-A31F-2A9034D3F203}" type="presParOf" srcId="{946B5C3B-546A-4684-ACA6-83C9D80515F5}" destId="{14E8025E-00B7-433F-BBE1-5FA3C880E47A}" srcOrd="0" destOrd="0" presId="urn:microsoft.com/office/officeart/2005/8/layout/hList1"/>
    <dgm:cxn modelId="{3E2E8281-DB59-45BF-B4D9-40DBCC6D577F}" type="presParOf" srcId="{946B5C3B-546A-4684-ACA6-83C9D80515F5}" destId="{F486FB61-0EAB-45A9-87F4-6F34E6348DD5}" srcOrd="1" destOrd="0" presId="urn:microsoft.com/office/officeart/2005/8/layout/hList1"/>
    <dgm:cxn modelId="{26E2A3F3-564C-40B9-B279-CBCE0C778726}" type="presParOf" srcId="{83448A15-9D21-41BF-85DB-1FE9C228FE22}" destId="{88EC8734-0B19-457C-B961-81D258D3CCDD}" srcOrd="3" destOrd="0" presId="urn:microsoft.com/office/officeart/2005/8/layout/hList1"/>
    <dgm:cxn modelId="{BE37A103-7C6B-4265-AF36-A2854BB9DAAE}" type="presParOf" srcId="{83448A15-9D21-41BF-85DB-1FE9C228FE22}" destId="{065C6615-DE62-47B0-81BA-E707AADCA2B7}" srcOrd="4" destOrd="0" presId="urn:microsoft.com/office/officeart/2005/8/layout/hList1"/>
    <dgm:cxn modelId="{29B31D6E-D8A4-4AAC-B9C4-9975283DB55B}" type="presParOf" srcId="{065C6615-DE62-47B0-81BA-E707AADCA2B7}" destId="{06D9406E-D910-4094-BD40-094E1AEDA8CA}" srcOrd="0" destOrd="0" presId="urn:microsoft.com/office/officeart/2005/8/layout/hList1"/>
    <dgm:cxn modelId="{523C841A-C2F7-4911-A519-78CAA198D25B}" type="presParOf" srcId="{065C6615-DE62-47B0-81BA-E707AADCA2B7}" destId="{F8CE0C2B-B6DC-4319-B83E-175AAA62E30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E5909-F5A2-4CB3-BCE1-769277C6E74A}">
      <dsp:nvSpPr>
        <dsp:cNvPr id="0" name=""/>
        <dsp:cNvSpPr/>
      </dsp:nvSpPr>
      <dsp:spPr>
        <a:xfrm>
          <a:off x="2205" y="10445"/>
          <a:ext cx="2150113" cy="86004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US" sz="1600" kern="1200">
              <a:latin typeface="Arial" pitchFamily="34" charset="0"/>
              <a:cs typeface="Arial" pitchFamily="34" charset="0"/>
            </a:rPr>
            <a:t>Salud Humana (DALY)</a:t>
          </a:r>
        </a:p>
      </dsp:txBody>
      <dsp:txXfrm>
        <a:off x="2205" y="10445"/>
        <a:ext cx="2150113" cy="860045"/>
      </dsp:txXfrm>
    </dsp:sp>
    <dsp:sp modelId="{8D11F562-D2B9-4E25-8465-CBAC7D0AF6C8}">
      <dsp:nvSpPr>
        <dsp:cNvPr id="0" name=""/>
        <dsp:cNvSpPr/>
      </dsp:nvSpPr>
      <dsp:spPr>
        <a:xfrm>
          <a:off x="2205" y="870490"/>
          <a:ext cx="2150113" cy="250343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US" sz="1600" kern="1200">
              <a:latin typeface="Arial" pitchFamily="34" charset="0"/>
              <a:cs typeface="Arial" pitchFamily="34" charset="0"/>
            </a:rPr>
            <a:t>Sustancias Cancerígenas</a:t>
          </a:r>
        </a:p>
        <a:p>
          <a:pPr marL="171450" lvl="1" indent="-171450" algn="l" defTabSz="711200">
            <a:lnSpc>
              <a:spcPct val="90000"/>
            </a:lnSpc>
            <a:spcBef>
              <a:spcPct val="0"/>
            </a:spcBef>
            <a:spcAft>
              <a:spcPct val="15000"/>
            </a:spcAft>
            <a:buChar char="••"/>
          </a:pPr>
          <a:r>
            <a:rPr lang="es-US" sz="1600" kern="1200">
              <a:latin typeface="Arial" pitchFamily="34" charset="0"/>
              <a:cs typeface="Arial" pitchFamily="34" charset="0"/>
            </a:rPr>
            <a:t>Orgánicos Respirados</a:t>
          </a:r>
        </a:p>
        <a:p>
          <a:pPr marL="171450" lvl="1" indent="-171450" algn="l" defTabSz="711200">
            <a:lnSpc>
              <a:spcPct val="90000"/>
            </a:lnSpc>
            <a:spcBef>
              <a:spcPct val="0"/>
            </a:spcBef>
            <a:spcAft>
              <a:spcPct val="15000"/>
            </a:spcAft>
            <a:buChar char="••"/>
          </a:pPr>
          <a:r>
            <a:rPr lang="es-US" sz="1600" kern="1200">
              <a:latin typeface="Arial" pitchFamily="34" charset="0"/>
              <a:cs typeface="Arial" pitchFamily="34" charset="0"/>
            </a:rPr>
            <a:t>Inorgánicos respirados</a:t>
          </a:r>
        </a:p>
        <a:p>
          <a:pPr marL="171450" lvl="1" indent="-171450" algn="l" defTabSz="711200">
            <a:lnSpc>
              <a:spcPct val="90000"/>
            </a:lnSpc>
            <a:spcBef>
              <a:spcPct val="0"/>
            </a:spcBef>
            <a:spcAft>
              <a:spcPct val="15000"/>
            </a:spcAft>
            <a:buChar char="••"/>
          </a:pPr>
          <a:r>
            <a:rPr lang="es-US" sz="1600" kern="1200">
              <a:latin typeface="Arial" pitchFamily="34" charset="0"/>
              <a:cs typeface="Arial" pitchFamily="34" charset="0"/>
            </a:rPr>
            <a:t>Cambio Climático</a:t>
          </a:r>
        </a:p>
        <a:p>
          <a:pPr marL="171450" lvl="1" indent="-171450" algn="l" defTabSz="711200">
            <a:lnSpc>
              <a:spcPct val="90000"/>
            </a:lnSpc>
            <a:spcBef>
              <a:spcPct val="0"/>
            </a:spcBef>
            <a:spcAft>
              <a:spcPct val="15000"/>
            </a:spcAft>
            <a:buChar char="••"/>
          </a:pPr>
          <a:r>
            <a:rPr lang="es-US" sz="1600" kern="1200">
              <a:latin typeface="Arial" pitchFamily="34" charset="0"/>
              <a:cs typeface="Arial" pitchFamily="34" charset="0"/>
            </a:rPr>
            <a:t>Radiación</a:t>
          </a:r>
        </a:p>
        <a:p>
          <a:pPr marL="171450" lvl="1" indent="-171450" algn="l" defTabSz="711200">
            <a:lnSpc>
              <a:spcPct val="90000"/>
            </a:lnSpc>
            <a:spcBef>
              <a:spcPct val="0"/>
            </a:spcBef>
            <a:spcAft>
              <a:spcPct val="15000"/>
            </a:spcAft>
            <a:buChar char="••"/>
          </a:pPr>
          <a:r>
            <a:rPr lang="es-US" sz="1600" kern="1200">
              <a:latin typeface="Arial" pitchFamily="34" charset="0"/>
              <a:cs typeface="Arial" pitchFamily="34" charset="0"/>
            </a:rPr>
            <a:t>Capa de Ozono</a:t>
          </a:r>
        </a:p>
      </dsp:txBody>
      <dsp:txXfrm>
        <a:off x="2205" y="870490"/>
        <a:ext cx="2150113" cy="2503439"/>
      </dsp:txXfrm>
    </dsp:sp>
    <dsp:sp modelId="{14E8025E-00B7-433F-BBE1-5FA3C880E47A}">
      <dsp:nvSpPr>
        <dsp:cNvPr id="0" name=""/>
        <dsp:cNvSpPr/>
      </dsp:nvSpPr>
      <dsp:spPr>
        <a:xfrm>
          <a:off x="2453335" y="10445"/>
          <a:ext cx="2150113" cy="86004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US" sz="1600" kern="1200">
              <a:latin typeface="Arial" pitchFamily="34" charset="0"/>
              <a:cs typeface="Arial" pitchFamily="34" charset="0"/>
            </a:rPr>
            <a:t>Calidad del Ecosistema (PDF m</a:t>
          </a:r>
          <a:r>
            <a:rPr lang="es-US" sz="1600" kern="1200" baseline="30000">
              <a:latin typeface="Arial" pitchFamily="34" charset="0"/>
              <a:cs typeface="Arial" pitchFamily="34" charset="0"/>
            </a:rPr>
            <a:t>2</a:t>
          </a:r>
          <a:r>
            <a:rPr lang="es-US" sz="1600" kern="1200" baseline="0">
              <a:latin typeface="Arial" pitchFamily="34" charset="0"/>
              <a:cs typeface="Arial" pitchFamily="34" charset="0"/>
            </a:rPr>
            <a:t> año)</a:t>
          </a:r>
          <a:endParaRPr lang="es-US" sz="1600" kern="1200">
            <a:latin typeface="Arial" pitchFamily="34" charset="0"/>
            <a:cs typeface="Arial" pitchFamily="34" charset="0"/>
          </a:endParaRPr>
        </a:p>
      </dsp:txBody>
      <dsp:txXfrm>
        <a:off x="2453335" y="10445"/>
        <a:ext cx="2150113" cy="860045"/>
      </dsp:txXfrm>
    </dsp:sp>
    <dsp:sp modelId="{F486FB61-0EAB-45A9-87F4-6F34E6348DD5}">
      <dsp:nvSpPr>
        <dsp:cNvPr id="0" name=""/>
        <dsp:cNvSpPr/>
      </dsp:nvSpPr>
      <dsp:spPr>
        <a:xfrm>
          <a:off x="2453335" y="870490"/>
          <a:ext cx="2150113" cy="250343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US" sz="1600" kern="1200">
              <a:latin typeface="Arial" pitchFamily="34" charset="0"/>
              <a:cs typeface="Arial" pitchFamily="34" charset="0"/>
            </a:rPr>
            <a:t>Ecotoxisidad</a:t>
          </a:r>
        </a:p>
        <a:p>
          <a:pPr marL="171450" lvl="1" indent="-171450" algn="l" defTabSz="711200">
            <a:lnSpc>
              <a:spcPct val="90000"/>
            </a:lnSpc>
            <a:spcBef>
              <a:spcPct val="0"/>
            </a:spcBef>
            <a:spcAft>
              <a:spcPct val="15000"/>
            </a:spcAft>
            <a:buChar char="••"/>
          </a:pPr>
          <a:r>
            <a:rPr lang="es-US" sz="1600" kern="1200">
              <a:latin typeface="Arial" pitchFamily="34" charset="0"/>
              <a:cs typeface="Arial" pitchFamily="34" charset="0"/>
            </a:rPr>
            <a:t>Acidificación-Eutrofización.</a:t>
          </a:r>
        </a:p>
        <a:p>
          <a:pPr marL="171450" lvl="1" indent="-171450" algn="l" defTabSz="711200">
            <a:lnSpc>
              <a:spcPct val="90000"/>
            </a:lnSpc>
            <a:spcBef>
              <a:spcPct val="0"/>
            </a:spcBef>
            <a:spcAft>
              <a:spcPct val="15000"/>
            </a:spcAft>
            <a:buChar char="••"/>
          </a:pPr>
          <a:r>
            <a:rPr lang="es-US" sz="1600" kern="1200">
              <a:latin typeface="Arial" pitchFamily="34" charset="0"/>
              <a:cs typeface="Arial" pitchFamily="34" charset="0"/>
            </a:rPr>
            <a:t>Uso del terreno</a:t>
          </a:r>
        </a:p>
      </dsp:txBody>
      <dsp:txXfrm>
        <a:off x="2453335" y="870490"/>
        <a:ext cx="2150113" cy="2503439"/>
      </dsp:txXfrm>
    </dsp:sp>
    <dsp:sp modelId="{06D9406E-D910-4094-BD40-094E1AEDA8CA}">
      <dsp:nvSpPr>
        <dsp:cNvPr id="0" name=""/>
        <dsp:cNvSpPr/>
      </dsp:nvSpPr>
      <dsp:spPr>
        <a:xfrm>
          <a:off x="4904464" y="10445"/>
          <a:ext cx="2150113" cy="86004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US" sz="1600" kern="1200">
              <a:latin typeface="Arial" pitchFamily="34" charset="0"/>
              <a:cs typeface="Arial" pitchFamily="34" charset="0"/>
            </a:rPr>
            <a:t>Recursos (MJ excedentes)</a:t>
          </a:r>
        </a:p>
      </dsp:txBody>
      <dsp:txXfrm>
        <a:off x="4904464" y="10445"/>
        <a:ext cx="2150113" cy="860045"/>
      </dsp:txXfrm>
    </dsp:sp>
    <dsp:sp modelId="{F8CE0C2B-B6DC-4319-B83E-175AAA62E30C}">
      <dsp:nvSpPr>
        <dsp:cNvPr id="0" name=""/>
        <dsp:cNvSpPr/>
      </dsp:nvSpPr>
      <dsp:spPr>
        <a:xfrm>
          <a:off x="4904464" y="870490"/>
          <a:ext cx="2150113" cy="250343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US" sz="1600" kern="1200">
              <a:latin typeface="Arial" pitchFamily="34" charset="0"/>
              <a:cs typeface="Arial" pitchFamily="34" charset="0"/>
            </a:rPr>
            <a:t>Combustibles fósiles</a:t>
          </a:r>
        </a:p>
        <a:p>
          <a:pPr marL="171450" lvl="1" indent="-171450" algn="l" defTabSz="711200">
            <a:lnSpc>
              <a:spcPct val="90000"/>
            </a:lnSpc>
            <a:spcBef>
              <a:spcPct val="0"/>
            </a:spcBef>
            <a:spcAft>
              <a:spcPct val="15000"/>
            </a:spcAft>
            <a:buChar char="••"/>
          </a:pPr>
          <a:r>
            <a:rPr lang="es-US" sz="1600" kern="1200">
              <a:latin typeface="Arial" pitchFamily="34" charset="0"/>
              <a:cs typeface="Arial" pitchFamily="34" charset="0"/>
            </a:rPr>
            <a:t>Minerales</a:t>
          </a:r>
        </a:p>
      </dsp:txBody>
      <dsp:txXfrm>
        <a:off x="4904464" y="870490"/>
        <a:ext cx="2150113" cy="250343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2E00BE-6AEE-4ECD-BC1E-96C0A7D75DC5}" type="datetimeFigureOut">
              <a:rPr lang="es-EC" smtClean="0"/>
              <a:t>09/12/2012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06CA13-A47D-4D41-B25F-1EB2B44D215A}" type="slidenum">
              <a:rPr lang="es-EC" smtClean="0"/>
              <a:t>‹Nº›</a:t>
            </a:fld>
            <a:endParaRPr lang="es-EC"/>
          </a:p>
        </p:txBody>
      </p:sp>
    </p:spTree>
    <p:extLst>
      <p:ext uri="{BB962C8B-B14F-4D97-AF65-F5344CB8AC3E}">
        <p14:creationId xmlns:p14="http://schemas.microsoft.com/office/powerpoint/2010/main" val="4289290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Por una parte, debido a la antigüedad de las refrigeradoras que han sobrepasado su tiempo de vida útil, que si bien están funcionando tienen una tendencia a consumir el doble y hasta el triple en energía comparada con las actuales y modernas.</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Otro de los problemas es que al no darse el mantenimiento adecuado a las partes y piezas, como por ejemplo son los cauchos que realizan el cierre hermético de las puertas, para evitar la fuga del aire frío desde el interior, ocasiona que las refrigeradoras arranquen continuamente con un incremento en el consumo de electricidad</a:t>
            </a: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Si se analiza la eficiencia energética a nivel de categorías, y según mediciones realizadas, se puede observar que una refrigeradora con clasificación energética D, de 300 l consume 594,95 </a:t>
            </a:r>
            <a:r>
              <a:rPr lang="es-EC" sz="1200" kern="1200" dirty="0" err="1" smtClean="0">
                <a:solidFill>
                  <a:schemeClr val="tx1"/>
                </a:solidFill>
                <a:effectLst/>
                <a:latin typeface="+mn-lt"/>
                <a:ea typeface="+mn-ea"/>
                <a:cs typeface="+mn-cs"/>
              </a:rPr>
              <a:t>kWh</a:t>
            </a:r>
            <a:r>
              <a:rPr lang="es-EC" sz="1200" kern="1200" dirty="0" smtClean="0">
                <a:solidFill>
                  <a:schemeClr val="tx1"/>
                </a:solidFill>
                <a:effectLst/>
                <a:latin typeface="+mn-lt"/>
                <a:ea typeface="+mn-ea"/>
                <a:cs typeface="+mn-cs"/>
              </a:rPr>
              <a:t>/año, mientras que ese mismo artefacto con clasificación A puede llegar a consumir tan solo 249,87 </a:t>
            </a:r>
            <a:r>
              <a:rPr lang="es-EC" sz="1200" kern="1200" dirty="0" err="1" smtClean="0">
                <a:solidFill>
                  <a:schemeClr val="tx1"/>
                </a:solidFill>
                <a:effectLst/>
                <a:latin typeface="+mn-lt"/>
                <a:ea typeface="+mn-ea"/>
                <a:cs typeface="+mn-cs"/>
              </a:rPr>
              <a:t>kWh</a:t>
            </a:r>
            <a:r>
              <a:rPr lang="es-EC" sz="1200" kern="1200" dirty="0" smtClean="0">
                <a:solidFill>
                  <a:schemeClr val="tx1"/>
                </a:solidFill>
                <a:effectLst/>
                <a:latin typeface="+mn-lt"/>
                <a:ea typeface="+mn-ea"/>
                <a:cs typeface="+mn-cs"/>
              </a:rPr>
              <a:t>/año, con un ahorro altamente beneficioso respecto al de clasificación D (superior al 50%). Estos datos revelan la necesidad del país, respecto al control de eficiencia energética en artefactos de refrigeración.</a:t>
            </a:r>
          </a:p>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4</a:t>
            </a:fld>
            <a:endParaRPr lang="es-EC"/>
          </a:p>
        </p:txBody>
      </p:sp>
    </p:spTree>
    <p:extLst>
      <p:ext uri="{BB962C8B-B14F-4D97-AF65-F5344CB8AC3E}">
        <p14:creationId xmlns:p14="http://schemas.microsoft.com/office/powerpoint/2010/main" val="3179904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Na2CO3: Carbonato de sodio</a:t>
            </a:r>
          </a:p>
          <a:p>
            <a:r>
              <a:rPr lang="es-EC" dirty="0" smtClean="0"/>
              <a:t>NaNO2: Nitrito de sodio</a:t>
            </a:r>
          </a:p>
          <a:p>
            <a:r>
              <a:rPr lang="es-EC" dirty="0" err="1" smtClean="0"/>
              <a:t>NaOH</a:t>
            </a:r>
            <a:r>
              <a:rPr lang="es-EC" dirty="0" smtClean="0"/>
              <a:t>: </a:t>
            </a:r>
            <a:r>
              <a:rPr lang="es-EC" dirty="0" err="1" smtClean="0"/>
              <a:t>Hidroxido</a:t>
            </a:r>
            <a:r>
              <a:rPr lang="es-EC" baseline="0" dirty="0" smtClean="0"/>
              <a:t> de sodio</a:t>
            </a:r>
          </a:p>
          <a:p>
            <a:r>
              <a:rPr lang="es-EC" baseline="0" dirty="0" smtClean="0"/>
              <a:t>H3PO4: Acido </a:t>
            </a:r>
            <a:r>
              <a:rPr lang="es-EC" baseline="0" dirty="0" err="1" smtClean="0"/>
              <a:t>fosforico</a:t>
            </a:r>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21</a:t>
            </a:fld>
            <a:endParaRPr lang="es-EC"/>
          </a:p>
        </p:txBody>
      </p:sp>
    </p:spTree>
    <p:extLst>
      <p:ext uri="{BB962C8B-B14F-4D97-AF65-F5344CB8AC3E}">
        <p14:creationId xmlns:p14="http://schemas.microsoft.com/office/powerpoint/2010/main" val="928098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espuma de poliuretano tiene un coeficiente de conductividad térmica de </a:t>
                </a:r>
                <a14:m>
                  <m:oMath xmlns:m="http://schemas.openxmlformats.org/officeDocument/2006/math">
                    <m:r>
                      <a:rPr lang="es-EC" sz="1200" i="1" kern="1200">
                        <a:solidFill>
                          <a:schemeClr val="tx1"/>
                        </a:solidFill>
                        <a:effectLst/>
                        <a:latin typeface="Cambria Math"/>
                        <a:ea typeface="+mn-ea"/>
                        <a:cs typeface="+mn-cs"/>
                      </a:rPr>
                      <m:t>𝑘</m:t>
                    </m:r>
                    <m:r>
                      <a:rPr lang="es-EC" sz="1200" i="1" kern="1200">
                        <a:solidFill>
                          <a:schemeClr val="tx1"/>
                        </a:solidFill>
                        <a:effectLst/>
                        <a:latin typeface="Cambria Math"/>
                        <a:ea typeface="+mn-ea"/>
                        <a:cs typeface="+mn-cs"/>
                      </a:rPr>
                      <m:t>=0,025 </m:t>
                    </m:r>
                    <m:r>
                      <a:rPr lang="es-EC" sz="1200" i="1" kern="1200">
                        <a:solidFill>
                          <a:schemeClr val="tx1"/>
                        </a:solidFill>
                        <a:effectLst/>
                        <a:latin typeface="Cambria Math"/>
                        <a:ea typeface="+mn-ea"/>
                        <a:cs typeface="+mn-cs"/>
                      </a:rPr>
                      <m:t>𝑊</m:t>
                    </m:r>
                    <m:r>
                      <a:rPr lang="es-EC" sz="1200" i="1" kern="1200">
                        <a:solidFill>
                          <a:schemeClr val="tx1"/>
                        </a:solidFill>
                        <a:effectLst/>
                        <a:latin typeface="Cambria Math"/>
                        <a:ea typeface="+mn-ea"/>
                        <a:cs typeface="+mn-cs"/>
                      </a:rPr>
                      <m:t>/</m:t>
                    </m:r>
                    <m:r>
                      <a:rPr lang="es-EC" sz="1200" i="1" kern="1200">
                        <a:solidFill>
                          <a:schemeClr val="tx1"/>
                        </a:solidFill>
                        <a:effectLst/>
                        <a:latin typeface="Cambria Math"/>
                        <a:ea typeface="+mn-ea"/>
                        <a:cs typeface="+mn-cs"/>
                      </a:rPr>
                      <m:t>𝑚</m:t>
                    </m:r>
                    <m:r>
                      <a:rPr lang="es-EC" sz="1200" i="1" kern="1200">
                        <a:solidFill>
                          <a:schemeClr val="tx1"/>
                        </a:solidFill>
                        <a:effectLst/>
                        <a:latin typeface="Cambria Math"/>
                        <a:ea typeface="+mn-ea"/>
                        <a:cs typeface="+mn-cs"/>
                      </a:rPr>
                      <m:t>∙℃</m:t>
                    </m:r>
                  </m:oMath>
                </a14:m>
                <a:r>
                  <a:rPr lang="es-EC" sz="1200" kern="1200" dirty="0">
                    <a:solidFill>
                      <a:schemeClr val="tx1"/>
                    </a:solidFill>
                    <a:effectLst/>
                    <a:latin typeface="+mn-lt"/>
                    <a:ea typeface="+mn-ea"/>
                    <a:cs typeface="+mn-cs"/>
                  </a:rPr>
                  <a:t>, mientras que la fibra de vidrio tiene </a:t>
                </a:r>
                <a14:m>
                  <m:oMath xmlns:m="http://schemas.openxmlformats.org/officeDocument/2006/math">
                    <m:r>
                      <a:rPr lang="es-EC" sz="1200" i="1" kern="1200">
                        <a:solidFill>
                          <a:schemeClr val="tx1"/>
                        </a:solidFill>
                        <a:effectLst/>
                        <a:latin typeface="Cambria Math"/>
                        <a:ea typeface="+mn-ea"/>
                        <a:cs typeface="+mn-cs"/>
                      </a:rPr>
                      <m:t>𝑘</m:t>
                    </m:r>
                    <m:r>
                      <a:rPr lang="es-EC" sz="1200" i="1" kern="1200">
                        <a:solidFill>
                          <a:schemeClr val="tx1"/>
                        </a:solidFill>
                        <a:effectLst/>
                        <a:latin typeface="Cambria Math"/>
                        <a:ea typeface="+mn-ea"/>
                        <a:cs typeface="+mn-cs"/>
                      </a:rPr>
                      <m:t>=0,035</m:t>
                    </m:r>
                    <m:r>
                      <a:rPr lang="es-EC" sz="1200" i="1" kern="1200">
                        <a:solidFill>
                          <a:schemeClr val="tx1"/>
                        </a:solidFill>
                        <a:effectLst/>
                        <a:latin typeface="Cambria Math"/>
                        <a:ea typeface="+mn-ea"/>
                        <a:cs typeface="+mn-cs"/>
                      </a:rPr>
                      <m:t>𝑊</m:t>
                    </m:r>
                    <m:r>
                      <a:rPr lang="es-EC" sz="1200" i="1" kern="1200">
                        <a:solidFill>
                          <a:schemeClr val="tx1"/>
                        </a:solidFill>
                        <a:effectLst/>
                        <a:latin typeface="Cambria Math"/>
                        <a:ea typeface="+mn-ea"/>
                        <a:cs typeface="+mn-cs"/>
                      </a:rPr>
                      <m:t>/</m:t>
                    </m:r>
                    <m:r>
                      <a:rPr lang="es-EC" sz="1200" i="1" kern="1200">
                        <a:solidFill>
                          <a:schemeClr val="tx1"/>
                        </a:solidFill>
                        <a:effectLst/>
                        <a:latin typeface="Cambria Math"/>
                        <a:ea typeface="+mn-ea"/>
                        <a:cs typeface="+mn-cs"/>
                      </a:rPr>
                      <m:t>𝑚</m:t>
                    </m:r>
                    <m:r>
                      <a:rPr lang="es-EC" sz="1200" i="1" kern="1200">
                        <a:solidFill>
                          <a:schemeClr val="tx1"/>
                        </a:solidFill>
                        <a:effectLst/>
                        <a:latin typeface="Cambria Math"/>
                        <a:ea typeface="+mn-ea"/>
                        <a:cs typeface="+mn-cs"/>
                      </a:rPr>
                      <m:t>∙℃</m:t>
                    </m:r>
                  </m:oMath>
                </a14:m>
                <a:r>
                  <a:rPr lang="es-EC" sz="1200" kern="1200" dirty="0">
                    <a:solidFill>
                      <a:schemeClr val="tx1"/>
                    </a:solidFill>
                    <a:effectLst/>
                    <a:latin typeface="+mn-lt"/>
                    <a:ea typeface="+mn-ea"/>
                    <a:cs typeface="+mn-cs"/>
                  </a:rPr>
                  <a:t>, lo cual se traduce que el poliuretano conduce menor cantidad de calor.</a:t>
                </a:r>
              </a:p>
              <a:p>
                <a:endParaRPr lang="es-EC" dirty="0" smtClean="0"/>
              </a:p>
              <a:p>
                <a:r>
                  <a:rPr lang="es-EC" sz="1200" kern="1200" dirty="0" smtClean="0">
                    <a:solidFill>
                      <a:schemeClr val="tx1"/>
                    </a:solidFill>
                    <a:effectLst/>
                    <a:latin typeface="+mn-lt"/>
                    <a:ea typeface="+mn-ea"/>
                    <a:cs typeface="+mn-cs"/>
                  </a:rPr>
                  <a:t>El compresor es el principal elemento del sistema de refrigeración y es el mayor consumidor de energía. Actualmente existen los equipos sellados de compresión con un diseño que obedeció a diversas causas:</a:t>
                </a:r>
              </a:p>
              <a:p>
                <a:pPr lvl="0"/>
                <a:r>
                  <a:rPr lang="es-EC" sz="1200" kern="1200" dirty="0" smtClean="0">
                    <a:solidFill>
                      <a:schemeClr val="tx1"/>
                    </a:solidFill>
                    <a:effectLst/>
                    <a:latin typeface="+mn-lt"/>
                    <a:ea typeface="+mn-ea"/>
                    <a:cs typeface="+mn-cs"/>
                  </a:rPr>
                  <a:t>Supresión de bandas motrices existentes en los sistemas de refrigeración antiguos.</a:t>
                </a:r>
              </a:p>
              <a:p>
                <a:pPr lvl="0"/>
                <a:r>
                  <a:rPr lang="es-EC" sz="1200" kern="1200" dirty="0" smtClean="0">
                    <a:solidFill>
                      <a:schemeClr val="tx1"/>
                    </a:solidFill>
                    <a:effectLst/>
                    <a:latin typeface="+mn-lt"/>
                    <a:ea typeface="+mn-ea"/>
                    <a:cs typeface="+mn-cs"/>
                  </a:rPr>
                  <a:t>La pérdida de refrigerante por la abundancia de uniones en las tuberías del sistema de refrigeración.</a:t>
                </a:r>
              </a:p>
              <a:p>
                <a:pPr lvl="0"/>
                <a:r>
                  <a:rPr lang="es-EC" sz="1200" kern="1200" dirty="0" smtClean="0">
                    <a:solidFill>
                      <a:schemeClr val="tx1"/>
                    </a:solidFill>
                    <a:effectLst/>
                    <a:latin typeface="+mn-lt"/>
                    <a:ea typeface="+mn-ea"/>
                    <a:cs typeface="+mn-cs"/>
                  </a:rPr>
                  <a:t>El mejor aprovechamiento de espacio en los gabinetes.</a:t>
                </a:r>
              </a:p>
              <a:p>
                <a:pPr lvl="0"/>
                <a:r>
                  <a:rPr lang="es-EC" sz="1200" kern="1200" dirty="0" smtClean="0">
                    <a:solidFill>
                      <a:schemeClr val="tx1"/>
                    </a:solidFill>
                    <a:effectLst/>
                    <a:latin typeface="+mn-lt"/>
                    <a:ea typeface="+mn-ea"/>
                    <a:cs typeface="+mn-cs"/>
                  </a:rPr>
                  <a:t>La reducción al máximo de ruidos molestos en los sistemas de refrigeración.</a:t>
                </a:r>
              </a:p>
              <a:p>
                <a:pPr lvl="0"/>
                <a:r>
                  <a:rPr lang="es-EC" sz="1200" kern="1200" dirty="0" smtClean="0">
                    <a:solidFill>
                      <a:schemeClr val="tx1"/>
                    </a:solidFill>
                    <a:effectLst/>
                    <a:latin typeface="+mn-lt"/>
                    <a:ea typeface="+mn-ea"/>
                    <a:cs typeface="+mn-cs"/>
                  </a:rPr>
                  <a:t>La reducción importante del consumo de energía.</a:t>
                </a:r>
              </a:p>
              <a:p>
                <a:pPr lvl="0"/>
                <a:endParaRPr lang="es-EC"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Eficiencia de compresión:</a:t>
                </a:r>
                <a:r>
                  <a:rPr lang="es-EC" sz="1200" i="1" kern="120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medida de la desviación real respecto al ciclo de compresión perfecto y se define como el trabajo realizado dentro del cilindro.</a:t>
                </a:r>
              </a:p>
              <a:p>
                <a:pPr lvl="0"/>
                <a:r>
                  <a:rPr lang="es-EC" sz="1200" kern="1200" dirty="0" smtClean="0">
                    <a:solidFill>
                      <a:schemeClr val="tx1"/>
                    </a:solidFill>
                    <a:effectLst/>
                    <a:latin typeface="+mn-lt"/>
                    <a:ea typeface="+mn-ea"/>
                    <a:cs typeface="+mn-cs"/>
                  </a:rPr>
                  <a:t>Eficiencia mecánica: razón del trabajo entregado al gas entre el trabajo de salida del eje del compresor.</a:t>
                </a:r>
              </a:p>
              <a:p>
                <a:pPr lvl="0"/>
                <a:r>
                  <a:rPr lang="es-EC" sz="1200" u="sng" kern="1200" dirty="0" smtClean="0">
                    <a:solidFill>
                      <a:schemeClr val="tx1"/>
                    </a:solidFill>
                    <a:effectLst/>
                    <a:latin typeface="+mn-lt"/>
                    <a:ea typeface="+mn-ea"/>
                    <a:cs typeface="+mn-cs"/>
                  </a:rPr>
                  <a:t>Eficiencia </a:t>
                </a:r>
                <a:r>
                  <a:rPr lang="es-EC" sz="1200" u="sng" kern="1200" dirty="0" err="1" smtClean="0">
                    <a:solidFill>
                      <a:schemeClr val="tx1"/>
                    </a:solidFill>
                    <a:effectLst/>
                    <a:latin typeface="+mn-lt"/>
                    <a:ea typeface="+mn-ea"/>
                    <a:cs typeface="+mn-cs"/>
                  </a:rPr>
                  <a:t>volumetrica</a:t>
                </a:r>
                <a:r>
                  <a:rPr lang="es-EC" sz="1200" u="sng" kern="120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 razón del volumen del gas actual entrando al compresor, entre el desplazamiento teórico del compresor.</a:t>
                </a:r>
              </a:p>
              <a:p>
                <a:pPr lvl="0"/>
                <a:r>
                  <a:rPr lang="es-EC" sz="1200" kern="1200" dirty="0" smtClean="0">
                    <a:solidFill>
                      <a:schemeClr val="tx1"/>
                    </a:solidFill>
                    <a:effectLst/>
                    <a:latin typeface="+mn-lt"/>
                    <a:ea typeface="+mn-ea"/>
                    <a:cs typeface="+mn-cs"/>
                  </a:rPr>
                  <a:t>Eficiencia </a:t>
                </a:r>
                <a:r>
                  <a:rPr lang="es-EC" sz="1200" kern="1200" dirty="0" err="1" smtClean="0">
                    <a:solidFill>
                      <a:schemeClr val="tx1"/>
                    </a:solidFill>
                    <a:effectLst/>
                    <a:latin typeface="+mn-lt"/>
                    <a:ea typeface="+mn-ea"/>
                    <a:cs typeface="+mn-cs"/>
                  </a:rPr>
                  <a:t>isentrópica</a:t>
                </a:r>
                <a:r>
                  <a:rPr lang="es-EC" sz="1200" kern="1200" dirty="0" smtClean="0">
                    <a:solidFill>
                      <a:schemeClr val="tx1"/>
                    </a:solidFill>
                    <a:effectLst/>
                    <a:latin typeface="+mn-lt"/>
                    <a:ea typeface="+mn-ea"/>
                    <a:cs typeface="+mn-cs"/>
                  </a:rPr>
                  <a:t> (adiabática): es la razón del trabajo requerido para la compresión </a:t>
                </a:r>
                <a:r>
                  <a:rPr lang="es-EC" sz="1200" kern="1200" dirty="0" err="1" smtClean="0">
                    <a:solidFill>
                      <a:schemeClr val="tx1"/>
                    </a:solidFill>
                    <a:effectLst/>
                    <a:latin typeface="+mn-lt"/>
                    <a:ea typeface="+mn-ea"/>
                    <a:cs typeface="+mn-cs"/>
                  </a:rPr>
                  <a:t>isentrópica</a:t>
                </a:r>
                <a:r>
                  <a:rPr lang="es-EC" sz="1200" kern="1200" dirty="0" smtClean="0">
                    <a:solidFill>
                      <a:schemeClr val="tx1"/>
                    </a:solidFill>
                    <a:effectLst/>
                    <a:latin typeface="+mn-lt"/>
                    <a:ea typeface="+mn-ea"/>
                    <a:cs typeface="+mn-cs"/>
                  </a:rPr>
                  <a:t> del gas entre el trabajo de salida de la flecha del compresor.</a:t>
                </a:r>
              </a:p>
            </p:txBody>
          </p:sp>
        </mc:Choice>
        <mc:Fallback xmlns="">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espuma de poliuretano tiene un coeficiente de conductividad térmica de </a:t>
                </a:r>
                <a:r>
                  <a:rPr lang="es-EC" sz="1200" i="0" kern="1200">
                    <a:solidFill>
                      <a:schemeClr val="tx1"/>
                    </a:solidFill>
                    <a:effectLst/>
                    <a:latin typeface="+mn-lt"/>
                    <a:ea typeface="+mn-ea"/>
                    <a:cs typeface="+mn-cs"/>
                  </a:rPr>
                  <a:t>𝑘=0,025 𝑊/𝑚∙℃</a:t>
                </a:r>
                <a:r>
                  <a:rPr lang="es-EC" sz="1200" kern="1200" dirty="0">
                    <a:solidFill>
                      <a:schemeClr val="tx1"/>
                    </a:solidFill>
                    <a:effectLst/>
                    <a:latin typeface="+mn-lt"/>
                    <a:ea typeface="+mn-ea"/>
                    <a:cs typeface="+mn-cs"/>
                  </a:rPr>
                  <a:t>, mientras que la fibra de vidrio tiene </a:t>
                </a:r>
                <a:r>
                  <a:rPr lang="es-EC" sz="1200" i="0" kern="1200">
                    <a:solidFill>
                      <a:schemeClr val="tx1"/>
                    </a:solidFill>
                    <a:effectLst/>
                    <a:latin typeface="+mn-lt"/>
                    <a:ea typeface="+mn-ea"/>
                    <a:cs typeface="+mn-cs"/>
                  </a:rPr>
                  <a:t>𝑘=0,035𝑊/𝑚∙℃</a:t>
                </a:r>
                <a:r>
                  <a:rPr lang="es-EC" sz="1200" kern="1200" dirty="0">
                    <a:solidFill>
                      <a:schemeClr val="tx1"/>
                    </a:solidFill>
                    <a:effectLst/>
                    <a:latin typeface="+mn-lt"/>
                    <a:ea typeface="+mn-ea"/>
                    <a:cs typeface="+mn-cs"/>
                  </a:rPr>
                  <a:t>, lo cual se traduce que el poliuretano conduce menor cantidad de calor.</a:t>
                </a:r>
              </a:p>
              <a:p>
                <a:endParaRPr lang="es-EC" dirty="0" smtClean="0"/>
              </a:p>
              <a:p>
                <a:r>
                  <a:rPr lang="es-EC" sz="1200" kern="1200" dirty="0" smtClean="0">
                    <a:solidFill>
                      <a:schemeClr val="tx1"/>
                    </a:solidFill>
                    <a:effectLst/>
                    <a:latin typeface="+mn-lt"/>
                    <a:ea typeface="+mn-ea"/>
                    <a:cs typeface="+mn-cs"/>
                  </a:rPr>
                  <a:t>El compresor es el principal elemento del sistema de refrigeración y es el mayor consumidor de energía. Actualmente existen los equipos sellados de compresión con un diseño que obedeció a diversas causas:</a:t>
                </a:r>
              </a:p>
              <a:p>
                <a:pPr lvl="0"/>
                <a:r>
                  <a:rPr lang="es-EC" sz="1200" kern="1200" dirty="0" smtClean="0">
                    <a:solidFill>
                      <a:schemeClr val="tx1"/>
                    </a:solidFill>
                    <a:effectLst/>
                    <a:latin typeface="+mn-lt"/>
                    <a:ea typeface="+mn-ea"/>
                    <a:cs typeface="+mn-cs"/>
                  </a:rPr>
                  <a:t>Supresión de bandas motrices existentes en los sistemas de refrigeración antiguos.</a:t>
                </a:r>
              </a:p>
              <a:p>
                <a:pPr lvl="0"/>
                <a:r>
                  <a:rPr lang="es-EC" sz="1200" kern="1200" dirty="0" smtClean="0">
                    <a:solidFill>
                      <a:schemeClr val="tx1"/>
                    </a:solidFill>
                    <a:effectLst/>
                    <a:latin typeface="+mn-lt"/>
                    <a:ea typeface="+mn-ea"/>
                    <a:cs typeface="+mn-cs"/>
                  </a:rPr>
                  <a:t>La pérdida de refrigerante por la abundancia de uniones en las tuberías del sistema de refrigeración.</a:t>
                </a:r>
              </a:p>
              <a:p>
                <a:pPr lvl="0"/>
                <a:r>
                  <a:rPr lang="es-EC" sz="1200" kern="1200" dirty="0" smtClean="0">
                    <a:solidFill>
                      <a:schemeClr val="tx1"/>
                    </a:solidFill>
                    <a:effectLst/>
                    <a:latin typeface="+mn-lt"/>
                    <a:ea typeface="+mn-ea"/>
                    <a:cs typeface="+mn-cs"/>
                  </a:rPr>
                  <a:t>El mejor aprovechamiento de espacio en los gabinetes.</a:t>
                </a:r>
              </a:p>
              <a:p>
                <a:pPr lvl="0"/>
                <a:r>
                  <a:rPr lang="es-EC" sz="1200" kern="1200" dirty="0" smtClean="0">
                    <a:solidFill>
                      <a:schemeClr val="tx1"/>
                    </a:solidFill>
                    <a:effectLst/>
                    <a:latin typeface="+mn-lt"/>
                    <a:ea typeface="+mn-ea"/>
                    <a:cs typeface="+mn-cs"/>
                  </a:rPr>
                  <a:t>La reducción al máximo de ruidos molestos en los sistemas de refrigeración.</a:t>
                </a:r>
              </a:p>
              <a:p>
                <a:pPr lvl="0"/>
                <a:r>
                  <a:rPr lang="es-EC" sz="1200" kern="1200" dirty="0" smtClean="0">
                    <a:solidFill>
                      <a:schemeClr val="tx1"/>
                    </a:solidFill>
                    <a:effectLst/>
                    <a:latin typeface="+mn-lt"/>
                    <a:ea typeface="+mn-ea"/>
                    <a:cs typeface="+mn-cs"/>
                  </a:rPr>
                  <a:t>La reducción importante del consumo de energía.</a:t>
                </a:r>
              </a:p>
              <a:p>
                <a:pPr lvl="0"/>
                <a:endParaRPr lang="es-EC"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Eficiencia de compresión:</a:t>
                </a:r>
                <a:r>
                  <a:rPr lang="es-EC" sz="1200" i="1" kern="120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medida de la desviación real respecto al ciclo de compresión perfecto y se define como el trabajo realizado dentro del cilindro.</a:t>
                </a:r>
              </a:p>
              <a:p>
                <a:pPr lvl="0"/>
                <a:r>
                  <a:rPr lang="es-EC" sz="1200" kern="1200" dirty="0" smtClean="0">
                    <a:solidFill>
                      <a:schemeClr val="tx1"/>
                    </a:solidFill>
                    <a:effectLst/>
                    <a:latin typeface="+mn-lt"/>
                    <a:ea typeface="+mn-ea"/>
                    <a:cs typeface="+mn-cs"/>
                  </a:rPr>
                  <a:t>Eficiencia mecánica: razón del trabajo entregado al gas entre el trabajo de salida del eje del compresor.</a:t>
                </a:r>
              </a:p>
              <a:p>
                <a:pPr lvl="0"/>
                <a:r>
                  <a:rPr lang="es-EC" sz="1200" u="sng" kern="1200" dirty="0" smtClean="0">
                    <a:solidFill>
                      <a:schemeClr val="tx1"/>
                    </a:solidFill>
                    <a:effectLst/>
                    <a:latin typeface="+mn-lt"/>
                    <a:ea typeface="+mn-ea"/>
                    <a:cs typeface="+mn-cs"/>
                  </a:rPr>
                  <a:t>Eficiencia </a:t>
                </a:r>
                <a:r>
                  <a:rPr lang="es-EC" sz="1200" u="sng" kern="1200" dirty="0" err="1" smtClean="0">
                    <a:solidFill>
                      <a:schemeClr val="tx1"/>
                    </a:solidFill>
                    <a:effectLst/>
                    <a:latin typeface="+mn-lt"/>
                    <a:ea typeface="+mn-ea"/>
                    <a:cs typeface="+mn-cs"/>
                  </a:rPr>
                  <a:t>volumetrica</a:t>
                </a:r>
                <a:r>
                  <a:rPr lang="es-EC" sz="1200" u="sng" kern="120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 razón del volumen del gas actual entrando al compresor, entre el desplazamiento teórico del compresor.</a:t>
                </a:r>
              </a:p>
              <a:p>
                <a:pPr lvl="0"/>
                <a:r>
                  <a:rPr lang="es-EC" sz="1200" kern="1200" dirty="0" smtClean="0">
                    <a:solidFill>
                      <a:schemeClr val="tx1"/>
                    </a:solidFill>
                    <a:effectLst/>
                    <a:latin typeface="+mn-lt"/>
                    <a:ea typeface="+mn-ea"/>
                    <a:cs typeface="+mn-cs"/>
                  </a:rPr>
                  <a:t>Eficiencia </a:t>
                </a:r>
                <a:r>
                  <a:rPr lang="es-EC" sz="1200" kern="1200" dirty="0" err="1" smtClean="0">
                    <a:solidFill>
                      <a:schemeClr val="tx1"/>
                    </a:solidFill>
                    <a:effectLst/>
                    <a:latin typeface="+mn-lt"/>
                    <a:ea typeface="+mn-ea"/>
                    <a:cs typeface="+mn-cs"/>
                  </a:rPr>
                  <a:t>isentrópica</a:t>
                </a:r>
                <a:r>
                  <a:rPr lang="es-EC" sz="1200" kern="1200" dirty="0" smtClean="0">
                    <a:solidFill>
                      <a:schemeClr val="tx1"/>
                    </a:solidFill>
                    <a:effectLst/>
                    <a:latin typeface="+mn-lt"/>
                    <a:ea typeface="+mn-ea"/>
                    <a:cs typeface="+mn-cs"/>
                  </a:rPr>
                  <a:t> (adiabática): es la razón del trabajo requerido para la compresión </a:t>
                </a:r>
                <a:r>
                  <a:rPr lang="es-EC" sz="1200" kern="1200" dirty="0" err="1" smtClean="0">
                    <a:solidFill>
                      <a:schemeClr val="tx1"/>
                    </a:solidFill>
                    <a:effectLst/>
                    <a:latin typeface="+mn-lt"/>
                    <a:ea typeface="+mn-ea"/>
                    <a:cs typeface="+mn-cs"/>
                  </a:rPr>
                  <a:t>isentrópica</a:t>
                </a:r>
                <a:r>
                  <a:rPr lang="es-EC" sz="1200" kern="1200" dirty="0" smtClean="0">
                    <a:solidFill>
                      <a:schemeClr val="tx1"/>
                    </a:solidFill>
                    <a:effectLst/>
                    <a:latin typeface="+mn-lt"/>
                    <a:ea typeface="+mn-ea"/>
                    <a:cs typeface="+mn-cs"/>
                  </a:rPr>
                  <a:t> del gas entre el trabajo de salida de la flecha del compresor.</a:t>
                </a:r>
              </a:p>
            </p:txBody>
          </p:sp>
        </mc:Fallback>
      </mc:AlternateContent>
      <p:sp>
        <p:nvSpPr>
          <p:cNvPr id="4" name="3 Marcador de número de diapositiva"/>
          <p:cNvSpPr>
            <a:spLocks noGrp="1"/>
          </p:cNvSpPr>
          <p:nvPr>
            <p:ph type="sldNum" sz="quarter" idx="10"/>
          </p:nvPr>
        </p:nvSpPr>
        <p:spPr/>
        <p:txBody>
          <a:bodyPr/>
          <a:lstStyle/>
          <a:p>
            <a:fld id="{4306CA13-A47D-4D41-B25F-1EB2B44D215A}" type="slidenum">
              <a:rPr lang="es-EC" smtClean="0"/>
              <a:t>31</a:t>
            </a:fld>
            <a:endParaRPr lang="es-EC"/>
          </a:p>
        </p:txBody>
      </p:sp>
    </p:spTree>
    <p:extLst>
      <p:ext uri="{BB962C8B-B14F-4D97-AF65-F5344CB8AC3E}">
        <p14:creationId xmlns:p14="http://schemas.microsoft.com/office/powerpoint/2010/main" val="355939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DALY: Suma de los años de vida perdidos por mortalidad prematura y los años de vida productiva perdidos por incapacidad (</a:t>
            </a:r>
            <a:r>
              <a:rPr lang="es-EC" sz="1200" kern="1200" dirty="0" err="1" smtClean="0">
                <a:solidFill>
                  <a:schemeClr val="tx1"/>
                </a:solidFill>
                <a:effectLst/>
                <a:latin typeface="+mn-lt"/>
                <a:ea typeface="+mn-ea"/>
                <a:cs typeface="+mn-cs"/>
              </a:rPr>
              <a:t>Disability</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adjusted</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life</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years</a:t>
            </a:r>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PAF*m</a:t>
            </a:r>
            <a:r>
              <a:rPr lang="es-EC" sz="1200" kern="1200" baseline="30000" dirty="0" smtClean="0">
                <a:solidFill>
                  <a:schemeClr val="tx1"/>
                </a:solidFill>
                <a:effectLst/>
                <a:latin typeface="+mn-lt"/>
                <a:ea typeface="+mn-ea"/>
                <a:cs typeface="+mn-cs"/>
              </a:rPr>
              <a:t>2</a:t>
            </a:r>
            <a:r>
              <a:rPr lang="es-EC" sz="1200" kern="1200" dirty="0" smtClean="0">
                <a:solidFill>
                  <a:schemeClr val="tx1"/>
                </a:solidFill>
                <a:effectLst/>
                <a:latin typeface="+mn-lt"/>
                <a:ea typeface="+mn-ea"/>
                <a:cs typeface="+mn-cs"/>
              </a:rPr>
              <a:t>yr: Fracción potencialmente afectada</a:t>
            </a:r>
          </a:p>
          <a:p>
            <a:r>
              <a:rPr lang="es-EC" sz="1200" kern="1200" dirty="0" smtClean="0">
                <a:solidFill>
                  <a:schemeClr val="tx1"/>
                </a:solidFill>
                <a:effectLst/>
                <a:latin typeface="+mn-lt"/>
                <a:ea typeface="+mn-ea"/>
                <a:cs typeface="+mn-cs"/>
              </a:rPr>
              <a:t>PDF* m</a:t>
            </a:r>
            <a:r>
              <a:rPr lang="es-EC" sz="1200" kern="1200" baseline="30000" dirty="0" smtClean="0">
                <a:solidFill>
                  <a:schemeClr val="tx1"/>
                </a:solidFill>
                <a:effectLst/>
                <a:latin typeface="+mn-lt"/>
                <a:ea typeface="+mn-ea"/>
                <a:cs typeface="+mn-cs"/>
              </a:rPr>
              <a:t>2</a:t>
            </a:r>
            <a:r>
              <a:rPr lang="es-EC" sz="1200" kern="1200" dirty="0" smtClean="0">
                <a:solidFill>
                  <a:schemeClr val="tx1"/>
                </a:solidFill>
                <a:effectLst/>
                <a:latin typeface="+mn-lt"/>
                <a:ea typeface="+mn-ea"/>
                <a:cs typeface="+mn-cs"/>
              </a:rPr>
              <a:t>yr: Fracción potencialmente desaparecida (</a:t>
            </a:r>
            <a:r>
              <a:rPr lang="es-EC" sz="1200" kern="1200" dirty="0" err="1" smtClean="0">
                <a:solidFill>
                  <a:schemeClr val="tx1"/>
                </a:solidFill>
                <a:effectLst/>
                <a:latin typeface="+mn-lt"/>
                <a:ea typeface="+mn-ea"/>
                <a:cs typeface="+mn-cs"/>
              </a:rPr>
              <a:t>Potentially</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Disappeared</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Fraction</a:t>
            </a:r>
            <a:r>
              <a:rPr lang="es-EC" sz="1200" kern="1200" dirty="0" smtClean="0">
                <a:solidFill>
                  <a:schemeClr val="tx1"/>
                </a:solidFill>
                <a:effectLst/>
                <a:latin typeface="+mn-lt"/>
                <a:ea typeface="+mn-ea"/>
                <a:cs typeface="+mn-cs"/>
              </a:rPr>
              <a:t> of </a:t>
            </a:r>
            <a:r>
              <a:rPr lang="es-EC" sz="1200" kern="1200" dirty="0" err="1" smtClean="0">
                <a:solidFill>
                  <a:schemeClr val="tx1"/>
                </a:solidFill>
                <a:effectLst/>
                <a:latin typeface="+mn-lt"/>
                <a:ea typeface="+mn-ea"/>
                <a:cs typeface="+mn-cs"/>
              </a:rPr>
              <a:t>plant</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species</a:t>
            </a:r>
            <a:r>
              <a:rPr lang="es-EC" sz="1200" kern="1200" dirty="0" smtClean="0">
                <a:solidFill>
                  <a:schemeClr val="tx1"/>
                </a:solidFill>
                <a:effectLst/>
                <a:latin typeface="+mn-lt"/>
                <a:ea typeface="+mn-ea"/>
                <a:cs typeface="+mn-cs"/>
              </a:rPr>
              <a:t>).</a:t>
            </a:r>
          </a:p>
          <a:p>
            <a:r>
              <a:rPr lang="es-EC" sz="1200" kern="1200" dirty="0" smtClean="0">
                <a:solidFill>
                  <a:schemeClr val="tx1"/>
                </a:solidFill>
                <a:effectLst/>
                <a:latin typeface="+mn-lt"/>
                <a:ea typeface="+mn-ea"/>
                <a:cs typeface="+mn-cs"/>
              </a:rPr>
              <a:t>MJ: Requerimiento adicional de energía para extraer los recursos minerales en el futuro (</a:t>
            </a:r>
            <a:r>
              <a:rPr lang="es-EC" sz="1200" kern="1200" dirty="0" err="1" smtClean="0">
                <a:solidFill>
                  <a:schemeClr val="tx1"/>
                </a:solidFill>
                <a:effectLst/>
                <a:latin typeface="+mn-lt"/>
                <a:ea typeface="+mn-ea"/>
                <a:cs typeface="+mn-cs"/>
              </a:rPr>
              <a:t>Additional</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energy</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requirement</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to</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compensate</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lower</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future</a:t>
            </a:r>
            <a:r>
              <a:rPr lang="es-EC" sz="1200" kern="1200" dirty="0" smtClean="0">
                <a:solidFill>
                  <a:schemeClr val="tx1"/>
                </a:solidFill>
                <a:effectLst/>
                <a:latin typeface="+mn-lt"/>
                <a:ea typeface="+mn-ea"/>
                <a:cs typeface="+mn-cs"/>
              </a:rPr>
              <a:t> ore grade)</a:t>
            </a:r>
          </a:p>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34</a:t>
            </a:fld>
            <a:endParaRPr lang="es-EC"/>
          </a:p>
        </p:txBody>
      </p:sp>
    </p:spTree>
    <p:extLst>
      <p:ext uri="{BB962C8B-B14F-4D97-AF65-F5344CB8AC3E}">
        <p14:creationId xmlns:p14="http://schemas.microsoft.com/office/powerpoint/2010/main" val="1827807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DALY: Suma de los años de vida perdidos por mortalidad prematura y los años de vida productiva perdidos por incapacidad (</a:t>
            </a:r>
            <a:r>
              <a:rPr lang="es-EC" sz="1200" kern="1200" dirty="0" err="1" smtClean="0">
                <a:solidFill>
                  <a:schemeClr val="tx1"/>
                </a:solidFill>
                <a:effectLst/>
                <a:latin typeface="+mn-lt"/>
                <a:ea typeface="+mn-ea"/>
                <a:cs typeface="+mn-cs"/>
              </a:rPr>
              <a:t>Disability</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adjusted</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life</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years</a:t>
            </a:r>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PAF*m</a:t>
            </a:r>
            <a:r>
              <a:rPr lang="es-EC" sz="1200" kern="1200" baseline="30000" dirty="0" smtClean="0">
                <a:solidFill>
                  <a:schemeClr val="tx1"/>
                </a:solidFill>
                <a:effectLst/>
                <a:latin typeface="+mn-lt"/>
                <a:ea typeface="+mn-ea"/>
                <a:cs typeface="+mn-cs"/>
              </a:rPr>
              <a:t>2</a:t>
            </a:r>
            <a:r>
              <a:rPr lang="es-EC" sz="1200" kern="1200" dirty="0" smtClean="0">
                <a:solidFill>
                  <a:schemeClr val="tx1"/>
                </a:solidFill>
                <a:effectLst/>
                <a:latin typeface="+mn-lt"/>
                <a:ea typeface="+mn-ea"/>
                <a:cs typeface="+mn-cs"/>
              </a:rPr>
              <a:t>yr: Fracción potencialmente afectada</a:t>
            </a:r>
          </a:p>
          <a:p>
            <a:r>
              <a:rPr lang="es-EC" sz="1200" kern="1200" dirty="0" smtClean="0">
                <a:solidFill>
                  <a:schemeClr val="tx1"/>
                </a:solidFill>
                <a:effectLst/>
                <a:latin typeface="+mn-lt"/>
                <a:ea typeface="+mn-ea"/>
                <a:cs typeface="+mn-cs"/>
              </a:rPr>
              <a:t>PDF* m</a:t>
            </a:r>
            <a:r>
              <a:rPr lang="es-EC" sz="1200" kern="1200" baseline="30000" dirty="0" smtClean="0">
                <a:solidFill>
                  <a:schemeClr val="tx1"/>
                </a:solidFill>
                <a:effectLst/>
                <a:latin typeface="+mn-lt"/>
                <a:ea typeface="+mn-ea"/>
                <a:cs typeface="+mn-cs"/>
              </a:rPr>
              <a:t>2</a:t>
            </a:r>
            <a:r>
              <a:rPr lang="es-EC" sz="1200" kern="1200" dirty="0" smtClean="0">
                <a:solidFill>
                  <a:schemeClr val="tx1"/>
                </a:solidFill>
                <a:effectLst/>
                <a:latin typeface="+mn-lt"/>
                <a:ea typeface="+mn-ea"/>
                <a:cs typeface="+mn-cs"/>
              </a:rPr>
              <a:t>yr: Fracción potencialmente desaparecida (</a:t>
            </a:r>
            <a:r>
              <a:rPr lang="es-EC" sz="1200" kern="1200" dirty="0" err="1" smtClean="0">
                <a:solidFill>
                  <a:schemeClr val="tx1"/>
                </a:solidFill>
                <a:effectLst/>
                <a:latin typeface="+mn-lt"/>
                <a:ea typeface="+mn-ea"/>
                <a:cs typeface="+mn-cs"/>
              </a:rPr>
              <a:t>Potentially</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Disappeared</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Fraction</a:t>
            </a:r>
            <a:r>
              <a:rPr lang="es-EC" sz="1200" kern="1200" dirty="0" smtClean="0">
                <a:solidFill>
                  <a:schemeClr val="tx1"/>
                </a:solidFill>
                <a:effectLst/>
                <a:latin typeface="+mn-lt"/>
                <a:ea typeface="+mn-ea"/>
                <a:cs typeface="+mn-cs"/>
              </a:rPr>
              <a:t> of </a:t>
            </a:r>
            <a:r>
              <a:rPr lang="es-EC" sz="1200" kern="1200" dirty="0" err="1" smtClean="0">
                <a:solidFill>
                  <a:schemeClr val="tx1"/>
                </a:solidFill>
                <a:effectLst/>
                <a:latin typeface="+mn-lt"/>
                <a:ea typeface="+mn-ea"/>
                <a:cs typeface="+mn-cs"/>
              </a:rPr>
              <a:t>plant</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species</a:t>
            </a:r>
            <a:r>
              <a:rPr lang="es-EC" sz="1200" kern="1200" dirty="0" smtClean="0">
                <a:solidFill>
                  <a:schemeClr val="tx1"/>
                </a:solidFill>
                <a:effectLst/>
                <a:latin typeface="+mn-lt"/>
                <a:ea typeface="+mn-ea"/>
                <a:cs typeface="+mn-cs"/>
              </a:rPr>
              <a:t>).</a:t>
            </a:r>
          </a:p>
          <a:p>
            <a:r>
              <a:rPr lang="es-EC" sz="1200" kern="1200" dirty="0" smtClean="0">
                <a:solidFill>
                  <a:schemeClr val="tx1"/>
                </a:solidFill>
                <a:effectLst/>
                <a:latin typeface="+mn-lt"/>
                <a:ea typeface="+mn-ea"/>
                <a:cs typeface="+mn-cs"/>
              </a:rPr>
              <a:t>MJ: Requerimiento adicional de energía para extraer los recursos minerales en el futuro (</a:t>
            </a:r>
            <a:r>
              <a:rPr lang="es-EC" sz="1200" kern="1200" dirty="0" err="1" smtClean="0">
                <a:solidFill>
                  <a:schemeClr val="tx1"/>
                </a:solidFill>
                <a:effectLst/>
                <a:latin typeface="+mn-lt"/>
                <a:ea typeface="+mn-ea"/>
                <a:cs typeface="+mn-cs"/>
              </a:rPr>
              <a:t>Additional</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energy</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requirement</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to</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compensate</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lower</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future</a:t>
            </a:r>
            <a:r>
              <a:rPr lang="es-EC" sz="1200" kern="1200" dirty="0" smtClean="0">
                <a:solidFill>
                  <a:schemeClr val="tx1"/>
                </a:solidFill>
                <a:effectLst/>
                <a:latin typeface="+mn-lt"/>
                <a:ea typeface="+mn-ea"/>
                <a:cs typeface="+mn-cs"/>
              </a:rPr>
              <a:t> ore grade)</a:t>
            </a:r>
          </a:p>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35</a:t>
            </a:fld>
            <a:endParaRPr lang="es-EC"/>
          </a:p>
        </p:txBody>
      </p:sp>
    </p:spTree>
    <p:extLst>
      <p:ext uri="{BB962C8B-B14F-4D97-AF65-F5344CB8AC3E}">
        <p14:creationId xmlns:p14="http://schemas.microsoft.com/office/powerpoint/2010/main" val="1827807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Los procesos de Fabricación, Transporte y Uso – Vida útil son los que contribuyen con el deterioro del ambiente en general; por otro lado, los procesos de </a:t>
            </a:r>
            <a:r>
              <a:rPr lang="es-EC" sz="1200" kern="1200" dirty="0" err="1" smtClean="0">
                <a:solidFill>
                  <a:schemeClr val="tx1"/>
                </a:solidFill>
                <a:effectLst/>
                <a:latin typeface="+mn-lt"/>
                <a:ea typeface="+mn-ea"/>
                <a:cs typeface="+mn-cs"/>
              </a:rPr>
              <a:t>Chatarrización</a:t>
            </a:r>
            <a:r>
              <a:rPr lang="es-EC" sz="1200" kern="1200" dirty="0" smtClean="0">
                <a:solidFill>
                  <a:schemeClr val="tx1"/>
                </a:solidFill>
                <a:effectLst/>
                <a:latin typeface="+mn-lt"/>
                <a:ea typeface="+mn-ea"/>
                <a:cs typeface="+mn-cs"/>
              </a:rPr>
              <a:t> y Disposición Final contribuyen a disminuir los impactos y daños al mismo por sus procesos de reciclado de materiales. </a:t>
            </a:r>
          </a:p>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38</a:t>
            </a:fld>
            <a:endParaRPr lang="es-EC"/>
          </a:p>
        </p:txBody>
      </p:sp>
    </p:spTree>
    <p:extLst>
      <p:ext uri="{BB962C8B-B14F-4D97-AF65-F5344CB8AC3E}">
        <p14:creationId xmlns:p14="http://schemas.microsoft.com/office/powerpoint/2010/main" val="3378155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 Se denota el término “</a:t>
            </a:r>
            <a:r>
              <a:rPr lang="es-EC" sz="1200" kern="1200" dirty="0" err="1" smtClean="0">
                <a:solidFill>
                  <a:schemeClr val="tx1"/>
                </a:solidFill>
                <a:effectLst/>
                <a:latin typeface="+mn-lt"/>
                <a:ea typeface="+mn-ea"/>
                <a:cs typeface="+mn-cs"/>
              </a:rPr>
              <a:t>Electricity</a:t>
            </a:r>
            <a:r>
              <a:rPr lang="es-EC" sz="1200" kern="1200" dirty="0" smtClean="0">
                <a:solidFill>
                  <a:schemeClr val="tx1"/>
                </a:solidFill>
                <a:effectLst/>
                <a:latin typeface="+mn-lt"/>
                <a:ea typeface="+mn-ea"/>
                <a:cs typeface="+mn-cs"/>
              </a:rPr>
              <a:t> UCPTE </a:t>
            </a:r>
            <a:r>
              <a:rPr lang="es-EC" sz="1200" kern="1200" dirty="0" err="1" smtClean="0">
                <a:solidFill>
                  <a:schemeClr val="tx1"/>
                </a:solidFill>
                <a:effectLst/>
                <a:latin typeface="+mn-lt"/>
                <a:ea typeface="+mn-ea"/>
                <a:cs typeface="+mn-cs"/>
              </a:rPr>
              <a:t>Med</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Voltage</a:t>
            </a:r>
            <a:r>
              <a:rPr lang="es-EC" sz="1200" kern="1200" dirty="0" smtClean="0">
                <a:solidFill>
                  <a:schemeClr val="tx1"/>
                </a:solidFill>
                <a:effectLst/>
                <a:latin typeface="+mn-lt"/>
                <a:ea typeface="+mn-ea"/>
                <a:cs typeface="+mn-cs"/>
              </a:rPr>
              <a:t>” el cual corresponde al proceso de disposición final en un escenario a 10 años y que fue simulado según las bases de datos del software que corresponden a modelos europeos actuales</a:t>
            </a:r>
            <a:r>
              <a:rPr lang="es-EC" dirty="0" smtClean="0">
                <a:effectLst/>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Los datos detallados son sobre la tensión media (1-24kV) de la producción de electricidad en Europa (UCTPE), incl. bienes de capital, la exploración de las fuentes de energía y transporte. Sistema de distribución de energía está incluido, hasta la entrega de electricidad de media tensión. Las emisiones de los vertederos no están incluidas, las emisiones de la incineración y el reciclaje están incluidos. Todos los radio-nucleicos se agregan a las sustancias radiactivas. Algunas sustancias de menor importancia se quedan fuera.</a:t>
            </a:r>
          </a:p>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44</a:t>
            </a:fld>
            <a:endParaRPr lang="es-EC"/>
          </a:p>
        </p:txBody>
      </p:sp>
    </p:spTree>
    <p:extLst>
      <p:ext uri="{BB962C8B-B14F-4D97-AF65-F5344CB8AC3E}">
        <p14:creationId xmlns:p14="http://schemas.microsoft.com/office/powerpoint/2010/main" val="1893471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51</a:t>
            </a:fld>
            <a:endParaRPr lang="es-EC"/>
          </a:p>
        </p:txBody>
      </p:sp>
    </p:spTree>
    <p:extLst>
      <p:ext uri="{BB962C8B-B14F-4D97-AF65-F5344CB8AC3E}">
        <p14:creationId xmlns:p14="http://schemas.microsoft.com/office/powerpoint/2010/main" val="3270793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Promedio de incentivo </a:t>
            </a:r>
            <a:r>
              <a:rPr lang="es-EC" dirty="0" err="1" smtClean="0"/>
              <a:t>economico</a:t>
            </a:r>
            <a:r>
              <a:rPr lang="es-EC" dirty="0" smtClean="0"/>
              <a:t>: 230</a:t>
            </a:r>
          </a:p>
          <a:p>
            <a:r>
              <a:rPr lang="es-EC" dirty="0" smtClean="0"/>
              <a:t>Promedio de incentivo financiero:</a:t>
            </a:r>
            <a:r>
              <a:rPr lang="es-EC" baseline="0" dirty="0" smtClean="0"/>
              <a:t> 290,8</a:t>
            </a:r>
          </a:p>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5</a:t>
            </a:fld>
            <a:endParaRPr lang="es-EC"/>
          </a:p>
        </p:txBody>
      </p:sp>
    </p:spTree>
    <p:extLst>
      <p:ext uri="{BB962C8B-B14F-4D97-AF65-F5344CB8AC3E}">
        <p14:creationId xmlns:p14="http://schemas.microsoft.com/office/powerpoint/2010/main" val="842395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metodología de ACV es la mejor forma de analizar los productos y/o servicios desde el punto de vista ambiental y energético sin límites geográficos, funcionales o temporales, ya que se examinan todos los procesos. De este modo, se pueden evaluar y comparar tecnologías alternativas, considerando todas sus etapas del ciclo de vida.</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ISO 14040:1997 ANÁLISIS DE CICLO DE VIDA. PRINCIPIOS Y MARCO DE REFERENCIA. Se especifica la estructura general, los principios y los requisitos que debe contemplar un estudio de ACV, así como los aspectos que deben incluirse en el informe final del mismo.</a:t>
            </a:r>
          </a:p>
          <a:p>
            <a:pPr lvl="0"/>
            <a:r>
              <a:rPr lang="es-EC" sz="1200" kern="1200" dirty="0" smtClean="0">
                <a:solidFill>
                  <a:schemeClr val="tx1"/>
                </a:solidFill>
                <a:effectLst/>
                <a:latin typeface="+mn-lt"/>
                <a:ea typeface="+mn-ea"/>
                <a:cs typeface="+mn-cs"/>
              </a:rPr>
              <a:t>ISO 14041:1998 EVALUACIÓN DEL CICLO DE VIDA. DEFINICIÓN DEL PROPÓSITO Y DEL ALCANCE Y ANÁLISIS DEL INVENTARIO. Define los principios a considerar en la definición de objetivos, alcance y el análisis de inventario del ciclo de vida además de cómo deben recogerse estos aspectos en el informe final.</a:t>
            </a:r>
          </a:p>
          <a:p>
            <a:pPr lvl="0"/>
            <a:r>
              <a:rPr lang="es-EC" sz="1200" kern="1200" dirty="0" smtClean="0">
                <a:solidFill>
                  <a:schemeClr val="tx1"/>
                </a:solidFill>
                <a:effectLst/>
                <a:latin typeface="+mn-lt"/>
                <a:ea typeface="+mn-ea"/>
                <a:cs typeface="+mn-cs"/>
              </a:rPr>
              <a:t>ISO 14042:2000 ANÁLISIS DEL CICLO DE VIDA. EVALUACIÓN DE IMPACTO DEL CICLO DE VIDA. Describe el objetivo y los requisitos generales para desarrollar la evaluación del impacto de ciclo de vida así como las distintas fases que lo componen y los aspectos a tratar en cada una de éstas. Considera también la relación entre el impacto del ciclo de vida y el resto de las etapas.</a:t>
            </a:r>
          </a:p>
          <a:p>
            <a:pPr lvl="0"/>
            <a:r>
              <a:rPr lang="es-EC" sz="1200" kern="1200" dirty="0" smtClean="0">
                <a:solidFill>
                  <a:schemeClr val="tx1"/>
                </a:solidFill>
                <a:effectLst/>
                <a:latin typeface="+mn-lt"/>
                <a:ea typeface="+mn-ea"/>
                <a:cs typeface="+mn-cs"/>
              </a:rPr>
              <a:t>ISO 14043:2000 EVALUACIÓN DEL CICLO DE VIDA. INTERPRETACIÓN DEL CICLO DE VIDA. Describe la etapa de interpretación de un ACV, donde se consideran los resultados del análisis de inventario y de la evaluación de impacto con vistas a elaborar y presentar las conclusiones del estudio.</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7</a:t>
            </a:fld>
            <a:endParaRPr lang="es-EC"/>
          </a:p>
        </p:txBody>
      </p:sp>
    </p:spTree>
    <p:extLst>
      <p:ext uri="{BB962C8B-B14F-4D97-AF65-F5344CB8AC3E}">
        <p14:creationId xmlns:p14="http://schemas.microsoft.com/office/powerpoint/2010/main" val="1794546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En la evaluación de los impactos se realiza una clasificación y evaluación de los resultados del inventario relacionando sus resultados con efectos ambientales observables por medio de un conjunto de categorías de impactos </a:t>
            </a:r>
          </a:p>
          <a:p>
            <a:endParaRPr lang="es-EC"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Asignación de datos del inventario a categorías de impacto (clasificación);</a:t>
            </a:r>
          </a:p>
          <a:p>
            <a:pPr lvl="0"/>
            <a:r>
              <a:rPr lang="es-EC" sz="1200" kern="1200" dirty="0" smtClean="0">
                <a:solidFill>
                  <a:schemeClr val="tx1"/>
                </a:solidFill>
                <a:effectLst/>
                <a:latin typeface="+mn-lt"/>
                <a:ea typeface="+mn-ea"/>
                <a:cs typeface="+mn-cs"/>
              </a:rPr>
              <a:t>Modelo de los datos del inventario dentro de categorías de impacto (caracterización).</a:t>
            </a:r>
          </a:p>
          <a:p>
            <a:pPr lvl="0"/>
            <a:r>
              <a:rPr lang="es-EC" sz="1200" kern="1200" dirty="0" smtClean="0">
                <a:solidFill>
                  <a:schemeClr val="tx1"/>
                </a:solidFill>
                <a:effectLst/>
                <a:latin typeface="+mn-lt"/>
                <a:ea typeface="+mn-ea"/>
                <a:cs typeface="+mn-cs"/>
              </a:rPr>
              <a:t>El cálculo de la magnitud de los resultados de los indicadores de categoría con relación a los indicadores de referencia (normalización).</a:t>
            </a:r>
          </a:p>
          <a:p>
            <a:pPr lvl="0"/>
            <a:r>
              <a:rPr lang="es-EC" sz="1200" kern="1200" dirty="0" smtClean="0">
                <a:solidFill>
                  <a:schemeClr val="tx1"/>
                </a:solidFill>
                <a:effectLst/>
                <a:latin typeface="+mn-lt"/>
                <a:ea typeface="+mn-ea"/>
                <a:cs typeface="+mn-cs"/>
              </a:rPr>
              <a:t>Posiblemente, la agregación de los resultados en casos muy específicos y sólo cuando sean significativos (ponderación).</a:t>
            </a:r>
          </a:p>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9</a:t>
            </a:fld>
            <a:endParaRPr lang="es-EC"/>
          </a:p>
        </p:txBody>
      </p:sp>
    </p:spTree>
    <p:extLst>
      <p:ext uri="{BB962C8B-B14F-4D97-AF65-F5344CB8AC3E}">
        <p14:creationId xmlns:p14="http://schemas.microsoft.com/office/powerpoint/2010/main" val="1665710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2"/>
            <a:r>
              <a:rPr lang="es-EC" sz="1200" b="1" kern="1200" dirty="0" smtClean="0">
                <a:solidFill>
                  <a:schemeClr val="tx1"/>
                </a:solidFill>
                <a:effectLst/>
                <a:latin typeface="+mn-lt"/>
                <a:ea typeface="+mn-ea"/>
                <a:cs typeface="+mn-cs"/>
              </a:rPr>
              <a:t>BUWAL 250 </a:t>
            </a:r>
          </a:p>
          <a:p>
            <a:r>
              <a:rPr lang="es-EC" sz="1200" kern="1200" dirty="0" smtClean="0">
                <a:solidFill>
                  <a:schemeClr val="tx1"/>
                </a:solidFill>
                <a:effectLst/>
                <a:latin typeface="+mn-lt"/>
                <a:ea typeface="+mn-ea"/>
                <a:cs typeface="+mn-cs"/>
              </a:rPr>
              <a:t>Esta base de datos fue desarrollada por el instituto suizo de Embalaje y está basada parcialmente en la base de datos ETH-ESU. Incluye emisiones asociadas a la producción de energía, y diversos procesos de producción de materiales, transporte y residuos. La versión de 1997 engloba un total de 248 tipos de procesos, siendo una de las fuente</a:t>
            </a:r>
          </a:p>
          <a:p>
            <a:pPr lvl="2"/>
            <a:r>
              <a:rPr lang="es-EC" sz="1200" b="1" kern="1200" dirty="0" smtClean="0">
                <a:solidFill>
                  <a:schemeClr val="tx1"/>
                </a:solidFill>
                <a:effectLst/>
                <a:latin typeface="+mn-lt"/>
                <a:ea typeface="+mn-ea"/>
                <a:cs typeface="+mn-cs"/>
              </a:rPr>
              <a:t>ETH-ESU</a:t>
            </a:r>
          </a:p>
          <a:p>
            <a:r>
              <a:rPr lang="es-EC" sz="1200" kern="1200" dirty="0" smtClean="0">
                <a:solidFill>
                  <a:schemeClr val="tx1"/>
                </a:solidFill>
                <a:effectLst/>
                <a:latin typeface="+mn-lt"/>
                <a:ea typeface="+mn-ea"/>
                <a:cs typeface="+mn-cs"/>
              </a:rPr>
              <a:t>El origen de esta base de datos es el Instituto de Investigación ETH-ESU de </a:t>
            </a:r>
            <a:r>
              <a:rPr lang="es-EC" sz="1200" kern="1200" dirty="0" err="1" smtClean="0">
                <a:solidFill>
                  <a:schemeClr val="tx1"/>
                </a:solidFill>
                <a:effectLst/>
                <a:latin typeface="+mn-lt"/>
                <a:ea typeface="+mn-ea"/>
                <a:cs typeface="+mn-cs"/>
              </a:rPr>
              <a:t>Zurich</a:t>
            </a:r>
            <a:r>
              <a:rPr lang="es-EC" sz="1200" kern="1200" dirty="0" smtClean="0">
                <a:solidFill>
                  <a:schemeClr val="tx1"/>
                </a:solidFill>
                <a:effectLst/>
                <a:latin typeface="+mn-lt"/>
                <a:ea typeface="+mn-ea"/>
                <a:cs typeface="+mn-cs"/>
              </a:rPr>
              <a:t> (Suiza). En ella se abarca la producción e importación de combustibles, la producción y comercialización de electricidad, incluyendo las emisiones desde la extracción de la energía primaria, el rifado, la extracción de recursos minerales, la producción de materias primas y materiales generales, etc.</a:t>
            </a:r>
          </a:p>
          <a:p>
            <a:r>
              <a:rPr lang="es-EC" sz="1200" kern="1200" dirty="0" smtClean="0">
                <a:solidFill>
                  <a:schemeClr val="tx1"/>
                </a:solidFill>
                <a:effectLst/>
                <a:latin typeface="+mn-lt"/>
                <a:ea typeface="+mn-ea"/>
                <a:cs typeface="+mn-cs"/>
              </a:rPr>
              <a:t>s más utilizadas.</a:t>
            </a:r>
          </a:p>
          <a:p>
            <a:pPr lvl="2"/>
            <a:r>
              <a:rPr lang="es-EC" sz="1200" b="1" kern="1200" dirty="0" smtClean="0">
                <a:solidFill>
                  <a:schemeClr val="tx1"/>
                </a:solidFill>
                <a:effectLst/>
                <a:latin typeface="+mn-lt"/>
                <a:ea typeface="+mn-ea"/>
                <a:cs typeface="+mn-cs"/>
              </a:rPr>
              <a:t>IDEMAT</a:t>
            </a:r>
          </a:p>
          <a:p>
            <a:r>
              <a:rPr lang="es-EC" sz="1200" kern="1200" dirty="0" smtClean="0">
                <a:solidFill>
                  <a:schemeClr val="tx1"/>
                </a:solidFill>
                <a:effectLst/>
                <a:latin typeface="+mn-lt"/>
                <a:ea typeface="+mn-ea"/>
                <a:cs typeface="+mn-cs"/>
              </a:rPr>
              <a:t>Esta base de datos fue desarrollada por la </a:t>
            </a:r>
            <a:r>
              <a:rPr lang="es-EC" sz="1200" kern="1200" dirty="0" err="1" smtClean="0">
                <a:solidFill>
                  <a:schemeClr val="tx1"/>
                </a:solidFill>
                <a:effectLst/>
                <a:latin typeface="+mn-lt"/>
                <a:ea typeface="+mn-ea"/>
                <a:cs typeface="+mn-cs"/>
              </a:rPr>
              <a:t>Delft</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University</a:t>
            </a:r>
            <a:r>
              <a:rPr lang="es-EC" sz="1200" kern="1200" dirty="0" smtClean="0">
                <a:solidFill>
                  <a:schemeClr val="tx1"/>
                </a:solidFill>
                <a:effectLst/>
                <a:latin typeface="+mn-lt"/>
                <a:ea typeface="+mn-ea"/>
                <a:cs typeface="+mn-cs"/>
              </a:rPr>
              <a:t> of </a:t>
            </a:r>
            <a:r>
              <a:rPr lang="es-EC" sz="1200" kern="1200" dirty="0" err="1" smtClean="0">
                <a:solidFill>
                  <a:schemeClr val="tx1"/>
                </a:solidFill>
                <a:effectLst/>
                <a:latin typeface="+mn-lt"/>
                <a:ea typeface="+mn-ea"/>
                <a:cs typeface="+mn-cs"/>
              </a:rPr>
              <a:t>Technology</a:t>
            </a:r>
            <a:r>
              <a:rPr lang="es-EC" sz="1200" kern="1200" dirty="0" smtClean="0">
                <a:solidFill>
                  <a:schemeClr val="tx1"/>
                </a:solidFill>
                <a:effectLst/>
                <a:latin typeface="+mn-lt"/>
                <a:ea typeface="+mn-ea"/>
                <a:cs typeface="+mn-cs"/>
              </a:rPr>
              <a:t> de Holanda compilando diversas fuentes de datos. Está enfocada principalmente hacia la producción de materiales</a:t>
            </a:r>
          </a:p>
          <a:p>
            <a:endParaRPr lang="es-EC"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4306CA13-A47D-4D41-B25F-1EB2B44D215A}" type="slidenum">
              <a:rPr lang="es-EC" smtClean="0"/>
              <a:t>10</a:t>
            </a:fld>
            <a:endParaRPr lang="es-EC"/>
          </a:p>
        </p:txBody>
      </p:sp>
    </p:spTree>
    <p:extLst>
      <p:ext uri="{BB962C8B-B14F-4D97-AF65-F5344CB8AC3E}">
        <p14:creationId xmlns:p14="http://schemas.microsoft.com/office/powerpoint/2010/main" val="3350390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11</a:t>
            </a:fld>
            <a:endParaRPr lang="es-EC"/>
          </a:p>
        </p:txBody>
      </p:sp>
    </p:spTree>
    <p:extLst>
      <p:ext uri="{BB962C8B-B14F-4D97-AF65-F5344CB8AC3E}">
        <p14:creationId xmlns:p14="http://schemas.microsoft.com/office/powerpoint/2010/main" val="2458428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Se considera el campo de acción del proyecto como se lo ilustra en la Figura 3.1. Queda excluido el proceso de extracción de las materias primas para la producción de partes y piezas importadas mas no para las materias primas usadas en la fabricación. Para todos los demás procesos se considerarán los flujos de materiales y energía.</a:t>
            </a:r>
          </a:p>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13</a:t>
            </a:fld>
            <a:endParaRPr lang="es-EC"/>
          </a:p>
        </p:txBody>
      </p:sp>
    </p:spTree>
    <p:extLst>
      <p:ext uri="{BB962C8B-B14F-4D97-AF65-F5344CB8AC3E}">
        <p14:creationId xmlns:p14="http://schemas.microsoft.com/office/powerpoint/2010/main" val="3797244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C" sz="1200" kern="1200" dirty="0" smtClean="0">
                <a:solidFill>
                  <a:schemeClr val="tx1"/>
                </a:solidFill>
                <a:effectLst/>
                <a:latin typeface="+mn-lt"/>
                <a:ea typeface="+mn-ea"/>
                <a:cs typeface="+mn-cs"/>
              </a:rPr>
              <a:t>Para identificar las entradas y las salidas de cada uno de los componentes del análisis del inventario, se han realizado hipótesis necesarias, que en cada apartado se irán detallando para la justificación del resultado.</a:t>
            </a:r>
          </a:p>
          <a:p>
            <a:pPr lvl="0"/>
            <a:r>
              <a:rPr lang="es-EC" sz="1200" kern="1200" dirty="0" smtClean="0">
                <a:solidFill>
                  <a:schemeClr val="tx1"/>
                </a:solidFill>
                <a:effectLst/>
                <a:latin typeface="+mn-lt"/>
                <a:ea typeface="+mn-ea"/>
                <a:cs typeface="+mn-cs"/>
              </a:rPr>
              <a:t>La principal limitación es la accesibilidad de la información de los procesos que se manejan para el ensamblando y empacado de las refrigeradoras.</a:t>
            </a:r>
          </a:p>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14</a:t>
            </a:fld>
            <a:endParaRPr lang="es-EC"/>
          </a:p>
        </p:txBody>
      </p:sp>
    </p:spTree>
    <p:extLst>
      <p:ext uri="{BB962C8B-B14F-4D97-AF65-F5344CB8AC3E}">
        <p14:creationId xmlns:p14="http://schemas.microsoft.com/office/powerpoint/2010/main" val="1863027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20</a:t>
            </a:fld>
            <a:endParaRPr lang="es-EC"/>
          </a:p>
        </p:txBody>
      </p:sp>
    </p:spTree>
    <p:extLst>
      <p:ext uri="{BB962C8B-B14F-4D97-AF65-F5344CB8AC3E}">
        <p14:creationId xmlns:p14="http://schemas.microsoft.com/office/powerpoint/2010/main" val="1101571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3" descr="FORMATOCARATULA.jpg"/>
          <p:cNvPicPr>
            <a:picLocks noChangeAspect="1"/>
          </p:cNvPicPr>
          <p:nvPr userDrawn="1"/>
        </p:nvPicPr>
        <p:blipFill>
          <a:blip r:embed="rId2" cstate="print"/>
          <a:stretch>
            <a:fillRect/>
          </a:stretch>
        </p:blipFill>
        <p:spPr>
          <a:xfrm>
            <a:off x="-359864" y="-122075"/>
            <a:ext cx="9503864" cy="7151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BC743F66-B0BD-442C-A3EE-1905BBDBD831}"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‹Nº›</a:t>
            </a:fld>
            <a:endParaRPr lang="es-EC"/>
          </a:p>
        </p:txBody>
      </p:sp>
    </p:spTree>
    <p:extLst>
      <p:ext uri="{BB962C8B-B14F-4D97-AF65-F5344CB8AC3E}">
        <p14:creationId xmlns:p14="http://schemas.microsoft.com/office/powerpoint/2010/main" val="91651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107905A-E9E8-463B-BC54-577EB2448BD1}"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‹Nº›</a:t>
            </a:fld>
            <a:endParaRPr lang="es-EC"/>
          </a:p>
        </p:txBody>
      </p:sp>
    </p:spTree>
    <p:extLst>
      <p:ext uri="{BB962C8B-B14F-4D97-AF65-F5344CB8AC3E}">
        <p14:creationId xmlns:p14="http://schemas.microsoft.com/office/powerpoint/2010/main" val="3409689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97E09429-E178-4986-B316-05DFA5CFEB8A}"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‹Nº›</a:t>
            </a:fld>
            <a:endParaRPr lang="es-EC"/>
          </a:p>
        </p:txBody>
      </p:sp>
    </p:spTree>
    <p:extLst>
      <p:ext uri="{BB962C8B-B14F-4D97-AF65-F5344CB8AC3E}">
        <p14:creationId xmlns:p14="http://schemas.microsoft.com/office/powerpoint/2010/main" val="4209941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a:solidFill>
                  <a:schemeClr val="tx1">
                    <a:lumMod val="50000"/>
                    <a:lumOff val="50000"/>
                  </a:schemeClr>
                </a:solidFill>
              </a:defRPr>
            </a:lvl1pPr>
          </a:lstStyle>
          <a:p>
            <a:r>
              <a:rPr lang="es-ES" dirty="0" smtClean="0"/>
              <a:t>Haga clic para modificar el estilo de título del patrón</a:t>
            </a:r>
            <a:endParaRPr lang="es-EC" dirty="0"/>
          </a:p>
        </p:txBody>
      </p:sp>
      <p:sp>
        <p:nvSpPr>
          <p:cNvPr id="3" name="2 Marcador de contenido"/>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C" dirty="0"/>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‹Nº›</a:t>
            </a:fld>
            <a:endParaRPr lang="es-EC"/>
          </a:p>
        </p:txBody>
      </p:sp>
    </p:spTree>
    <p:extLst>
      <p:ext uri="{BB962C8B-B14F-4D97-AF65-F5344CB8AC3E}">
        <p14:creationId xmlns:p14="http://schemas.microsoft.com/office/powerpoint/2010/main" val="750549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1F33795-3901-4969-BC17-7DC4B8B2C841}"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‹Nº›</a:t>
            </a:fld>
            <a:endParaRPr lang="es-EC"/>
          </a:p>
        </p:txBody>
      </p:sp>
    </p:spTree>
    <p:extLst>
      <p:ext uri="{BB962C8B-B14F-4D97-AF65-F5344CB8AC3E}">
        <p14:creationId xmlns:p14="http://schemas.microsoft.com/office/powerpoint/2010/main" val="123323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836712"/>
            <a:ext cx="4038600" cy="5289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836712"/>
            <a:ext cx="4038600" cy="5289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C" dirty="0"/>
          </a:p>
        </p:txBody>
      </p:sp>
      <p:sp>
        <p:nvSpPr>
          <p:cNvPr id="5" name="4 Marcador de fecha"/>
          <p:cNvSpPr>
            <a:spLocks noGrp="1"/>
          </p:cNvSpPr>
          <p:nvPr>
            <p:ph type="dt" sz="half" idx="10"/>
          </p:nvPr>
        </p:nvSpPr>
        <p:spPr/>
        <p:txBody>
          <a:bodyPr/>
          <a:lstStyle/>
          <a:p>
            <a:fld id="{5E3E812A-0990-436E-BE86-DDD57786F255}" type="datetime1">
              <a:rPr lang="es-EC" smtClean="0"/>
              <a:t>09/12/2012</a:t>
            </a:fld>
            <a:endParaRPr lang="es-EC"/>
          </a:p>
        </p:txBody>
      </p:sp>
      <p:sp>
        <p:nvSpPr>
          <p:cNvPr id="6" name="5 Marcador de pie de página"/>
          <p:cNvSpPr>
            <a:spLocks noGrp="1"/>
          </p:cNvSpPr>
          <p:nvPr>
            <p:ph type="ftr" sz="quarter" idx="11"/>
          </p:nvPr>
        </p:nvSpPr>
        <p:spPr/>
        <p:txBody>
          <a:bodyPr/>
          <a:lstStyle/>
          <a:p>
            <a:r>
              <a:rPr lang="es-EC" smtClean="0"/>
              <a:t>David S. Túqueres Granda</a:t>
            </a:r>
            <a:endParaRPr lang="es-EC"/>
          </a:p>
        </p:txBody>
      </p:sp>
      <p:sp>
        <p:nvSpPr>
          <p:cNvPr id="7" name="6 Marcador de número de diapositiva"/>
          <p:cNvSpPr>
            <a:spLocks noGrp="1"/>
          </p:cNvSpPr>
          <p:nvPr>
            <p:ph type="sldNum" sz="quarter" idx="12"/>
          </p:nvPr>
        </p:nvSpPr>
        <p:spPr/>
        <p:txBody>
          <a:bodyPr/>
          <a:lstStyle/>
          <a:p>
            <a:fld id="{005CADD3-4FEE-4ADF-BCB0-76A03E694CD8}" type="slidenum">
              <a:rPr lang="es-EC" smtClean="0"/>
              <a:t>‹Nº›</a:t>
            </a:fld>
            <a:endParaRPr lang="es-EC"/>
          </a:p>
        </p:txBody>
      </p:sp>
    </p:spTree>
    <p:extLst>
      <p:ext uri="{BB962C8B-B14F-4D97-AF65-F5344CB8AC3E}">
        <p14:creationId xmlns:p14="http://schemas.microsoft.com/office/powerpoint/2010/main" val="3809028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C7A32EE5-3F29-4C5A-9DB6-EF5807E21150}" type="datetime1">
              <a:rPr lang="es-EC" smtClean="0"/>
              <a:t>09/12/2012</a:t>
            </a:fld>
            <a:endParaRPr lang="es-EC"/>
          </a:p>
        </p:txBody>
      </p:sp>
      <p:sp>
        <p:nvSpPr>
          <p:cNvPr id="8" name="7 Marcador de pie de página"/>
          <p:cNvSpPr>
            <a:spLocks noGrp="1"/>
          </p:cNvSpPr>
          <p:nvPr>
            <p:ph type="ftr" sz="quarter" idx="11"/>
          </p:nvPr>
        </p:nvSpPr>
        <p:spPr/>
        <p:txBody>
          <a:bodyPr/>
          <a:lstStyle/>
          <a:p>
            <a:r>
              <a:rPr lang="es-EC" smtClean="0"/>
              <a:t>David S. Túqueres Granda</a:t>
            </a:r>
            <a:endParaRPr lang="es-EC"/>
          </a:p>
        </p:txBody>
      </p:sp>
      <p:sp>
        <p:nvSpPr>
          <p:cNvPr id="9" name="8 Marcador de número de diapositiva"/>
          <p:cNvSpPr>
            <a:spLocks noGrp="1"/>
          </p:cNvSpPr>
          <p:nvPr>
            <p:ph type="sldNum" sz="quarter" idx="12"/>
          </p:nvPr>
        </p:nvSpPr>
        <p:spPr/>
        <p:txBody>
          <a:bodyPr/>
          <a:lstStyle/>
          <a:p>
            <a:fld id="{005CADD3-4FEE-4ADF-BCB0-76A03E694CD8}" type="slidenum">
              <a:rPr lang="es-EC" smtClean="0"/>
              <a:t>‹Nº›</a:t>
            </a:fld>
            <a:endParaRPr lang="es-EC"/>
          </a:p>
        </p:txBody>
      </p:sp>
    </p:spTree>
    <p:extLst>
      <p:ext uri="{BB962C8B-B14F-4D97-AF65-F5344CB8AC3E}">
        <p14:creationId xmlns:p14="http://schemas.microsoft.com/office/powerpoint/2010/main" val="4079305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C384C531-C780-419C-9E08-A1871E2FD66A}" type="datetime1">
              <a:rPr lang="es-EC" smtClean="0"/>
              <a:t>09/12/2012</a:t>
            </a:fld>
            <a:endParaRPr lang="es-EC"/>
          </a:p>
        </p:txBody>
      </p:sp>
      <p:sp>
        <p:nvSpPr>
          <p:cNvPr id="4" name="3 Marcador de pie de página"/>
          <p:cNvSpPr>
            <a:spLocks noGrp="1"/>
          </p:cNvSpPr>
          <p:nvPr>
            <p:ph type="ftr" sz="quarter" idx="11"/>
          </p:nvPr>
        </p:nvSpPr>
        <p:spPr/>
        <p:txBody>
          <a:bodyPr/>
          <a:lstStyle/>
          <a:p>
            <a:r>
              <a:rPr lang="es-EC" smtClean="0"/>
              <a:t>David S. Túqueres Granda</a:t>
            </a:r>
            <a:endParaRPr lang="es-EC"/>
          </a:p>
        </p:txBody>
      </p:sp>
      <p:sp>
        <p:nvSpPr>
          <p:cNvPr id="5" name="4 Marcador de número de diapositiva"/>
          <p:cNvSpPr>
            <a:spLocks noGrp="1"/>
          </p:cNvSpPr>
          <p:nvPr>
            <p:ph type="sldNum" sz="quarter" idx="12"/>
          </p:nvPr>
        </p:nvSpPr>
        <p:spPr/>
        <p:txBody>
          <a:bodyPr/>
          <a:lstStyle/>
          <a:p>
            <a:fld id="{005CADD3-4FEE-4ADF-BCB0-76A03E694CD8}" type="slidenum">
              <a:rPr lang="es-EC" smtClean="0"/>
              <a:t>‹Nº›</a:t>
            </a:fld>
            <a:endParaRPr lang="es-EC"/>
          </a:p>
        </p:txBody>
      </p:sp>
    </p:spTree>
    <p:extLst>
      <p:ext uri="{BB962C8B-B14F-4D97-AF65-F5344CB8AC3E}">
        <p14:creationId xmlns:p14="http://schemas.microsoft.com/office/powerpoint/2010/main" val="296808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6D2B2ED-E302-4E4E-9BC7-46E01549C5AC}" type="datetime1">
              <a:rPr lang="es-EC" smtClean="0"/>
              <a:t>09/12/2012</a:t>
            </a:fld>
            <a:endParaRPr lang="es-EC"/>
          </a:p>
        </p:txBody>
      </p:sp>
      <p:sp>
        <p:nvSpPr>
          <p:cNvPr id="3" name="2 Marcador de pie de página"/>
          <p:cNvSpPr>
            <a:spLocks noGrp="1"/>
          </p:cNvSpPr>
          <p:nvPr>
            <p:ph type="ftr" sz="quarter" idx="11"/>
          </p:nvPr>
        </p:nvSpPr>
        <p:spPr/>
        <p:txBody>
          <a:bodyPr/>
          <a:lstStyle/>
          <a:p>
            <a:r>
              <a:rPr lang="es-EC" smtClean="0"/>
              <a:t>David S. Túqueres Granda</a:t>
            </a:r>
            <a:endParaRPr lang="es-EC"/>
          </a:p>
        </p:txBody>
      </p:sp>
      <p:sp>
        <p:nvSpPr>
          <p:cNvPr id="4" name="3 Marcador de número de diapositiva"/>
          <p:cNvSpPr>
            <a:spLocks noGrp="1"/>
          </p:cNvSpPr>
          <p:nvPr>
            <p:ph type="sldNum" sz="quarter" idx="12"/>
          </p:nvPr>
        </p:nvSpPr>
        <p:spPr/>
        <p:txBody>
          <a:bodyPr/>
          <a:lstStyle/>
          <a:p>
            <a:fld id="{005CADD3-4FEE-4ADF-BCB0-76A03E694CD8}" type="slidenum">
              <a:rPr lang="es-EC" smtClean="0"/>
              <a:t>‹Nº›</a:t>
            </a:fld>
            <a:endParaRPr lang="es-EC"/>
          </a:p>
        </p:txBody>
      </p:sp>
    </p:spTree>
    <p:extLst>
      <p:ext uri="{BB962C8B-B14F-4D97-AF65-F5344CB8AC3E}">
        <p14:creationId xmlns:p14="http://schemas.microsoft.com/office/powerpoint/2010/main" val="2871292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8C4D135-C183-4179-864B-5CB431CBA780}" type="datetime1">
              <a:rPr lang="es-EC" smtClean="0"/>
              <a:t>09/12/2012</a:t>
            </a:fld>
            <a:endParaRPr lang="es-EC"/>
          </a:p>
        </p:txBody>
      </p:sp>
      <p:sp>
        <p:nvSpPr>
          <p:cNvPr id="6" name="5 Marcador de pie de página"/>
          <p:cNvSpPr>
            <a:spLocks noGrp="1"/>
          </p:cNvSpPr>
          <p:nvPr>
            <p:ph type="ftr" sz="quarter" idx="11"/>
          </p:nvPr>
        </p:nvSpPr>
        <p:spPr/>
        <p:txBody>
          <a:bodyPr/>
          <a:lstStyle/>
          <a:p>
            <a:r>
              <a:rPr lang="es-EC" smtClean="0"/>
              <a:t>David S. Túqueres Granda</a:t>
            </a:r>
            <a:endParaRPr lang="es-EC"/>
          </a:p>
        </p:txBody>
      </p:sp>
      <p:sp>
        <p:nvSpPr>
          <p:cNvPr id="7" name="6 Marcador de número de diapositiva"/>
          <p:cNvSpPr>
            <a:spLocks noGrp="1"/>
          </p:cNvSpPr>
          <p:nvPr>
            <p:ph type="sldNum" sz="quarter" idx="12"/>
          </p:nvPr>
        </p:nvSpPr>
        <p:spPr/>
        <p:txBody>
          <a:bodyPr/>
          <a:lstStyle/>
          <a:p>
            <a:fld id="{005CADD3-4FEE-4ADF-BCB0-76A03E694CD8}" type="slidenum">
              <a:rPr lang="es-EC" smtClean="0"/>
              <a:t>‹Nº›</a:t>
            </a:fld>
            <a:endParaRPr lang="es-EC"/>
          </a:p>
        </p:txBody>
      </p:sp>
    </p:spTree>
    <p:extLst>
      <p:ext uri="{BB962C8B-B14F-4D97-AF65-F5344CB8AC3E}">
        <p14:creationId xmlns:p14="http://schemas.microsoft.com/office/powerpoint/2010/main" val="1867673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043747F-E056-4094-9E57-D2C49AC3C381}" type="datetime1">
              <a:rPr lang="es-EC" smtClean="0"/>
              <a:t>09/12/2012</a:t>
            </a:fld>
            <a:endParaRPr lang="es-EC"/>
          </a:p>
        </p:txBody>
      </p:sp>
      <p:sp>
        <p:nvSpPr>
          <p:cNvPr id="6" name="5 Marcador de pie de página"/>
          <p:cNvSpPr>
            <a:spLocks noGrp="1"/>
          </p:cNvSpPr>
          <p:nvPr>
            <p:ph type="ftr" sz="quarter" idx="11"/>
          </p:nvPr>
        </p:nvSpPr>
        <p:spPr/>
        <p:txBody>
          <a:bodyPr/>
          <a:lstStyle/>
          <a:p>
            <a:r>
              <a:rPr lang="es-EC" smtClean="0"/>
              <a:t>David S. Túqueres Granda</a:t>
            </a:r>
            <a:endParaRPr lang="es-EC"/>
          </a:p>
        </p:txBody>
      </p:sp>
      <p:sp>
        <p:nvSpPr>
          <p:cNvPr id="7" name="6 Marcador de número de diapositiva"/>
          <p:cNvSpPr>
            <a:spLocks noGrp="1"/>
          </p:cNvSpPr>
          <p:nvPr>
            <p:ph type="sldNum" sz="quarter" idx="12"/>
          </p:nvPr>
        </p:nvSpPr>
        <p:spPr/>
        <p:txBody>
          <a:bodyPr/>
          <a:lstStyle/>
          <a:p>
            <a:fld id="{005CADD3-4FEE-4ADF-BCB0-76A03E694CD8}" type="slidenum">
              <a:rPr lang="es-EC" smtClean="0"/>
              <a:t>‹Nº›</a:t>
            </a:fld>
            <a:endParaRPr lang="es-EC"/>
          </a:p>
        </p:txBody>
      </p:sp>
    </p:spTree>
    <p:extLst>
      <p:ext uri="{BB962C8B-B14F-4D97-AF65-F5344CB8AC3E}">
        <p14:creationId xmlns:p14="http://schemas.microsoft.com/office/powerpoint/2010/main" val="3585503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0" descr="FORMATOPRESENTACION.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título"/>
          <p:cNvSpPr>
            <a:spLocks noGrp="1"/>
          </p:cNvSpPr>
          <p:nvPr>
            <p:ph type="title"/>
          </p:nvPr>
        </p:nvSpPr>
        <p:spPr>
          <a:xfrm>
            <a:off x="457200" y="-13394"/>
            <a:ext cx="8229600" cy="706090"/>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EC" dirty="0"/>
          </a:p>
        </p:txBody>
      </p:sp>
      <p:sp>
        <p:nvSpPr>
          <p:cNvPr id="3" name="2 Marcador de texto"/>
          <p:cNvSpPr>
            <a:spLocks noGrp="1"/>
          </p:cNvSpPr>
          <p:nvPr>
            <p:ph type="body" idx="1"/>
          </p:nvPr>
        </p:nvSpPr>
        <p:spPr>
          <a:xfrm>
            <a:off x="457200" y="908720"/>
            <a:ext cx="8229600" cy="521744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C"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BEB4D-7877-4F77-8A8A-43937AF48E33}" type="datetime1">
              <a:rPr lang="es-EC" smtClean="0"/>
              <a:t>09/12/2012</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C" smtClean="0"/>
              <a:t>David S. Túqueres Granda</a:t>
            </a:r>
            <a:endParaRPr lang="es-EC"/>
          </a:p>
        </p:txBody>
      </p:sp>
      <p:sp>
        <p:nvSpPr>
          <p:cNvPr id="6" name="5 Marcador de número de diapositiva"/>
          <p:cNvSpPr>
            <a:spLocks noGrp="1"/>
          </p:cNvSpPr>
          <p:nvPr>
            <p:ph type="sldNum" sz="quarter" idx="4"/>
          </p:nvPr>
        </p:nvSpPr>
        <p:spPr>
          <a:xfrm>
            <a:off x="6686872" y="64482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CADD3-4FEE-4ADF-BCB0-76A03E694CD8}" type="slidenum">
              <a:rPr lang="es-EC" smtClean="0"/>
              <a:t>‹Nº›</a:t>
            </a:fld>
            <a:endParaRPr lang="es-EC"/>
          </a:p>
        </p:txBody>
      </p:sp>
    </p:spTree>
    <p:extLst>
      <p:ext uri="{BB962C8B-B14F-4D97-AF65-F5344CB8AC3E}">
        <p14:creationId xmlns:p14="http://schemas.microsoft.com/office/powerpoint/2010/main" val="3057548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lang="es-ES" sz="2800" b="1" kern="1200" dirty="0" smtClean="0">
          <a:solidFill>
            <a:schemeClr val="tx1">
              <a:lumMod val="50000"/>
              <a:lumOff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7.wmf"/></Relationships>
</file>

<file path=ppt/slides/_rels/slide36.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emf"/><Relationship Id="rId1" Type="http://schemas.openxmlformats.org/officeDocument/2006/relationships/slideLayout" Target="../slideLayouts/slideLayout2.xml"/><Relationship Id="rId4" Type="http://schemas.openxmlformats.org/officeDocument/2006/relationships/image" Target="../media/image50.wmf"/></Relationships>
</file>

<file path=ppt/slides/_rels/slide37.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emf"/><Relationship Id="rId1" Type="http://schemas.openxmlformats.org/officeDocument/2006/relationships/slideLayout" Target="../slideLayouts/slideLayout2.xml"/><Relationship Id="rId4" Type="http://schemas.openxmlformats.org/officeDocument/2006/relationships/image" Target="../media/image53.wmf"/></Relationships>
</file>

<file path=ppt/slides/_rels/slide38.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5.wmf"/></Relationships>
</file>

<file path=ppt/slides/_rels/slide39.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1.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olidworks.es/sustainability/images/content/design/lca_chart_low_final_ESP.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42035" y="3501008"/>
            <a:ext cx="3157957" cy="2302438"/>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3131840" y="4293096"/>
            <a:ext cx="6400800" cy="864096"/>
          </a:xfrm>
        </p:spPr>
        <p:txBody>
          <a:bodyPr>
            <a:normAutofit/>
          </a:bodyPr>
          <a:lstStyle/>
          <a:p>
            <a:r>
              <a:rPr lang="es-EC" sz="2800" dirty="0" smtClean="0"/>
              <a:t>Autor: David S. Túqueres Granda</a:t>
            </a:r>
            <a:endParaRPr lang="es-EC" sz="2800" dirty="0"/>
          </a:p>
        </p:txBody>
      </p:sp>
      <p:sp>
        <p:nvSpPr>
          <p:cNvPr id="2" name="1 Título"/>
          <p:cNvSpPr>
            <a:spLocks noGrp="1"/>
          </p:cNvSpPr>
          <p:nvPr>
            <p:ph type="ctrTitle"/>
          </p:nvPr>
        </p:nvSpPr>
        <p:spPr>
          <a:xfrm>
            <a:off x="611560" y="809277"/>
            <a:ext cx="8316416" cy="3051771"/>
          </a:xfrm>
        </p:spPr>
        <p:txBody>
          <a:bodyPr/>
          <a:lstStyle/>
          <a:p>
            <a:r>
              <a:rPr lang="es-EC" sz="2400" dirty="0">
                <a:solidFill>
                  <a:schemeClr val="tx1">
                    <a:lumMod val="65000"/>
                    <a:lumOff val="35000"/>
                  </a:schemeClr>
                </a:solidFill>
              </a:rPr>
              <a:t>DETERMINACIÓN DE LOS IMPACTOS ENERGÉTICOS Y AMBIENTALES PRODUCTO DE LA IMPLEMENTACIÓN DE LA SUSTITUCIÓN DE 330000 REFRIGERADORAS INEFICIENTES A NIVEL NACIONAL POR REFRIGERADORAS CALIFICADAS COMO CLASE A DE EFICIENCIA ENERGÉTICA, PARA EL MINISTERIO DE ELECTRICIDAD Y ENERGÍA RENOVABLE, USANDO LA METODOLOGÍA DE ANÁLISIS DE CICLO DE VIDA</a:t>
            </a:r>
          </a:p>
        </p:txBody>
      </p:sp>
    </p:spTree>
    <p:extLst>
      <p:ext uri="{BB962C8B-B14F-4D97-AF65-F5344CB8AC3E}">
        <p14:creationId xmlns:p14="http://schemas.microsoft.com/office/powerpoint/2010/main" val="2101212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Herramienta informática y bases de datos</a:t>
            </a:r>
            <a:endParaRPr lang="es-EC" dirty="0"/>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10</a:t>
            </a:fld>
            <a:endParaRPr lang="es-EC"/>
          </a:p>
        </p:txBody>
      </p:sp>
      <p:pic>
        <p:nvPicPr>
          <p:cNvPr id="10242" name="Picture 2" descr="http://s3files.core77.com/blog/images/hickslca-SimaPr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702149"/>
            <a:ext cx="4824536" cy="317512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simapro.de/fileadmin/img_sp/SP_regionalesZentrum_head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764704"/>
            <a:ext cx="5953125" cy="1600200"/>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6012160" y="3573016"/>
            <a:ext cx="3096344" cy="1569660"/>
          </a:xfrm>
          <a:prstGeom prst="rect">
            <a:avLst/>
          </a:prstGeom>
          <a:noFill/>
        </p:spPr>
        <p:txBody>
          <a:bodyPr wrap="square" rtlCol="0">
            <a:spAutoFit/>
          </a:bodyPr>
          <a:lstStyle/>
          <a:p>
            <a:r>
              <a:rPr lang="es-EC" sz="2400" b="1" dirty="0" smtClean="0"/>
              <a:t>Bases de Datos:</a:t>
            </a:r>
          </a:p>
          <a:p>
            <a:pPr marL="285750" indent="-285750">
              <a:buFont typeface="Arial" pitchFamily="34" charset="0"/>
              <a:buChar char="•"/>
            </a:pPr>
            <a:r>
              <a:rPr lang="es-EC" sz="2400" dirty="0" err="1" smtClean="0">
                <a:solidFill>
                  <a:schemeClr val="tx1">
                    <a:lumMod val="50000"/>
                    <a:lumOff val="50000"/>
                  </a:schemeClr>
                </a:solidFill>
              </a:rPr>
              <a:t>Bruwal</a:t>
            </a:r>
            <a:r>
              <a:rPr lang="es-EC" sz="2400" dirty="0" smtClean="0">
                <a:solidFill>
                  <a:schemeClr val="tx1">
                    <a:lumMod val="50000"/>
                    <a:lumOff val="50000"/>
                  </a:schemeClr>
                </a:solidFill>
              </a:rPr>
              <a:t> 250</a:t>
            </a:r>
          </a:p>
          <a:p>
            <a:pPr marL="285750" indent="-285750">
              <a:buFont typeface="Arial" pitchFamily="34" charset="0"/>
              <a:buChar char="•"/>
            </a:pPr>
            <a:r>
              <a:rPr lang="es-EC" sz="2400" dirty="0" smtClean="0">
                <a:solidFill>
                  <a:schemeClr val="tx1">
                    <a:lumMod val="50000"/>
                    <a:lumOff val="50000"/>
                  </a:schemeClr>
                </a:solidFill>
              </a:rPr>
              <a:t>ETH-ESU</a:t>
            </a:r>
          </a:p>
          <a:p>
            <a:pPr marL="285750" indent="-285750">
              <a:buFont typeface="Arial" pitchFamily="34" charset="0"/>
              <a:buChar char="•"/>
            </a:pPr>
            <a:r>
              <a:rPr lang="es-EC" sz="2400" dirty="0" err="1" smtClean="0">
                <a:solidFill>
                  <a:schemeClr val="tx1">
                    <a:lumMod val="50000"/>
                    <a:lumOff val="50000"/>
                  </a:schemeClr>
                </a:solidFill>
              </a:rPr>
              <a:t>Idemat</a:t>
            </a:r>
            <a:endParaRPr lang="es-EC" sz="2400" dirty="0" smtClean="0">
              <a:solidFill>
                <a:schemeClr val="tx1">
                  <a:lumMod val="50000"/>
                  <a:lumOff val="50000"/>
                </a:schemeClr>
              </a:solidFill>
            </a:endParaRPr>
          </a:p>
        </p:txBody>
      </p:sp>
    </p:spTree>
    <p:extLst>
      <p:ext uri="{BB962C8B-B14F-4D97-AF65-F5344CB8AC3E}">
        <p14:creationId xmlns:p14="http://schemas.microsoft.com/office/powerpoint/2010/main" val="2677209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Métodos de evaluación de impactos</a:t>
            </a:r>
            <a:endParaRPr lang="es-EC" dirty="0"/>
          </a:p>
        </p:txBody>
      </p:sp>
      <p:sp>
        <p:nvSpPr>
          <p:cNvPr id="3" name="2 Marcador de contenido"/>
          <p:cNvSpPr>
            <a:spLocks noGrp="1"/>
          </p:cNvSpPr>
          <p:nvPr>
            <p:ph idx="1"/>
          </p:nvPr>
        </p:nvSpPr>
        <p:spPr>
          <a:xfrm>
            <a:off x="251520" y="2132855"/>
            <a:ext cx="6912768" cy="3384377"/>
          </a:xfrm>
        </p:spPr>
        <p:txBody>
          <a:bodyPr>
            <a:noAutofit/>
          </a:bodyPr>
          <a:lstStyle/>
          <a:p>
            <a:pPr marL="0" indent="0">
              <a:buNone/>
            </a:pPr>
            <a:r>
              <a:rPr lang="es-EC" sz="2000" dirty="0" smtClean="0">
                <a:solidFill>
                  <a:schemeClr val="tx1">
                    <a:lumMod val="65000"/>
                    <a:lumOff val="35000"/>
                  </a:schemeClr>
                </a:solidFill>
              </a:rPr>
              <a:t>Un </a:t>
            </a:r>
            <a:r>
              <a:rPr lang="es-EC" sz="2000" dirty="0" err="1">
                <a:solidFill>
                  <a:schemeClr val="tx1">
                    <a:lumMod val="65000"/>
                    <a:lumOff val="35000"/>
                  </a:schemeClr>
                </a:solidFill>
              </a:rPr>
              <a:t>ecoindicador</a:t>
            </a:r>
            <a:r>
              <a:rPr lang="es-EC" sz="2000" dirty="0">
                <a:solidFill>
                  <a:schemeClr val="tx1">
                    <a:lumMod val="65000"/>
                    <a:lumOff val="35000"/>
                  </a:schemeClr>
                </a:solidFill>
              </a:rPr>
              <a:t> es un número a través del cual se mide el impacto ambiental ocasionado por un proceso, producto o servicio. Su uso es muy recomendable para facilitar el análisis de las cargas medioambientales de cualquier tipo de actividad durante su ciclo de vida</a:t>
            </a:r>
            <a:r>
              <a:rPr lang="es-EC" sz="2000" dirty="0" smtClean="0">
                <a:solidFill>
                  <a:schemeClr val="tx1">
                    <a:lumMod val="65000"/>
                    <a:lumOff val="35000"/>
                  </a:schemeClr>
                </a:solidFill>
              </a:rPr>
              <a:t>.</a:t>
            </a:r>
          </a:p>
          <a:p>
            <a:endParaRPr lang="es-EC" sz="2000" dirty="0" smtClean="0"/>
          </a:p>
          <a:p>
            <a:pPr marL="0" indent="0">
              <a:buNone/>
            </a:pPr>
            <a:r>
              <a:rPr lang="es-EC" sz="2000" dirty="0" smtClean="0">
                <a:solidFill>
                  <a:schemeClr val="tx1">
                    <a:lumMod val="65000"/>
                    <a:lumOff val="35000"/>
                  </a:schemeClr>
                </a:solidFill>
              </a:rPr>
              <a:t>La </a:t>
            </a:r>
            <a:r>
              <a:rPr lang="es-EC" sz="2000" dirty="0">
                <a:solidFill>
                  <a:schemeClr val="tx1">
                    <a:lumMod val="65000"/>
                    <a:lumOff val="35000"/>
                  </a:schemeClr>
                </a:solidFill>
              </a:rPr>
              <a:t>unidad utilizada para expresar los </a:t>
            </a:r>
            <a:r>
              <a:rPr lang="es-EC" sz="2000" dirty="0" err="1">
                <a:solidFill>
                  <a:schemeClr val="tx1">
                    <a:lumMod val="65000"/>
                    <a:lumOff val="35000"/>
                  </a:schemeClr>
                </a:solidFill>
              </a:rPr>
              <a:t>ecoindicadores</a:t>
            </a:r>
            <a:r>
              <a:rPr lang="es-EC" sz="2000" dirty="0">
                <a:solidFill>
                  <a:schemeClr val="tx1">
                    <a:lumMod val="65000"/>
                    <a:lumOff val="35000"/>
                  </a:schemeClr>
                </a:solidFill>
              </a:rPr>
              <a:t> son los </a:t>
            </a:r>
            <a:r>
              <a:rPr lang="es-EC" sz="2000" dirty="0" err="1">
                <a:solidFill>
                  <a:schemeClr val="tx1">
                    <a:lumMod val="65000"/>
                    <a:lumOff val="35000"/>
                  </a:schemeClr>
                </a:solidFill>
              </a:rPr>
              <a:t>milipuntos</a:t>
            </a:r>
            <a:r>
              <a:rPr lang="es-EC" sz="2000" dirty="0">
                <a:solidFill>
                  <a:schemeClr val="tx1">
                    <a:lumMod val="65000"/>
                    <a:lumOff val="35000"/>
                  </a:schemeClr>
                </a:solidFill>
              </a:rPr>
              <a:t>, siendo un punto la representación de la centésima parte de la carga ambiental anual de un ciudadano medio europeo</a:t>
            </a:r>
          </a:p>
          <a:p>
            <a:endParaRPr lang="es-EC" sz="2000" dirty="0"/>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11</a:t>
            </a:fld>
            <a:endParaRPr lang="es-EC"/>
          </a:p>
        </p:txBody>
      </p:sp>
      <p:pic>
        <p:nvPicPr>
          <p:cNvPr id="1026" name="Picture 2" descr="http://www.futuresme.eu/images/app-icons/eco-indicator-99-big.jpg?sfvrsn=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2420888"/>
            <a:ext cx="1742729" cy="174272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7 Conector recto"/>
          <p:cNvCxnSpPr/>
          <p:nvPr/>
        </p:nvCxnSpPr>
        <p:spPr>
          <a:xfrm>
            <a:off x="179512" y="1988840"/>
            <a:ext cx="43924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2843808" y="4005064"/>
            <a:ext cx="43924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331912" y="5733256"/>
            <a:ext cx="439248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8 Rectángulo"/>
          <p:cNvSpPr/>
          <p:nvPr/>
        </p:nvSpPr>
        <p:spPr>
          <a:xfrm>
            <a:off x="1193168" y="836712"/>
            <a:ext cx="7632848" cy="1015663"/>
          </a:xfrm>
          <a:prstGeom prst="rect">
            <a:avLst/>
          </a:prstGeom>
        </p:spPr>
        <p:txBody>
          <a:bodyPr wrap="square">
            <a:spAutoFit/>
          </a:bodyPr>
          <a:lstStyle/>
          <a:p>
            <a:pPr algn="just"/>
            <a:r>
              <a:rPr lang="es-EC" sz="2000" dirty="0" smtClean="0">
                <a:solidFill>
                  <a:schemeClr val="tx1">
                    <a:lumMod val="65000"/>
                    <a:lumOff val="35000"/>
                  </a:schemeClr>
                </a:solidFill>
              </a:rPr>
              <a:t>Existen </a:t>
            </a:r>
            <a:r>
              <a:rPr lang="es-EC" sz="2000" dirty="0">
                <a:solidFill>
                  <a:schemeClr val="tx1">
                    <a:lumMod val="65000"/>
                    <a:lumOff val="35000"/>
                  </a:schemeClr>
                </a:solidFill>
              </a:rPr>
              <a:t>dos métodos de evaluación de impactos basados en los </a:t>
            </a:r>
            <a:r>
              <a:rPr lang="es-EC" sz="2000" dirty="0" err="1">
                <a:solidFill>
                  <a:schemeClr val="tx1">
                    <a:lumMod val="65000"/>
                    <a:lumOff val="35000"/>
                  </a:schemeClr>
                </a:solidFill>
              </a:rPr>
              <a:t>ecoindicadores</a:t>
            </a:r>
            <a:r>
              <a:rPr lang="es-EC" sz="2000" dirty="0">
                <a:solidFill>
                  <a:schemeClr val="tx1">
                    <a:lumMod val="65000"/>
                    <a:lumOff val="35000"/>
                  </a:schemeClr>
                </a:solidFill>
              </a:rPr>
              <a:t>: </a:t>
            </a:r>
            <a:r>
              <a:rPr lang="es-EC" sz="2000" dirty="0" err="1">
                <a:solidFill>
                  <a:schemeClr val="tx1">
                    <a:lumMod val="65000"/>
                    <a:lumOff val="35000"/>
                  </a:schemeClr>
                </a:solidFill>
              </a:rPr>
              <a:t>Ecoindicador</a:t>
            </a:r>
            <a:r>
              <a:rPr lang="es-EC" sz="2000" dirty="0">
                <a:solidFill>
                  <a:schemeClr val="tx1">
                    <a:lumMod val="65000"/>
                    <a:lumOff val="35000"/>
                  </a:schemeClr>
                </a:solidFill>
              </a:rPr>
              <a:t> ’95 y </a:t>
            </a:r>
            <a:r>
              <a:rPr lang="es-EC" sz="2000" dirty="0" err="1">
                <a:solidFill>
                  <a:schemeClr val="tx1">
                    <a:lumMod val="65000"/>
                    <a:lumOff val="35000"/>
                  </a:schemeClr>
                </a:solidFill>
              </a:rPr>
              <a:t>Ecoindicador</a:t>
            </a:r>
            <a:r>
              <a:rPr lang="es-EC" sz="2000" dirty="0">
                <a:solidFill>
                  <a:schemeClr val="tx1">
                    <a:lumMod val="65000"/>
                    <a:lumOff val="35000"/>
                  </a:schemeClr>
                </a:solidFill>
              </a:rPr>
              <a:t> ’99, si bien este último es el más usado. </a:t>
            </a:r>
          </a:p>
        </p:txBody>
      </p:sp>
    </p:spTree>
    <p:extLst>
      <p:ext uri="{BB962C8B-B14F-4D97-AF65-F5344CB8AC3E}">
        <p14:creationId xmlns:p14="http://schemas.microsoft.com/office/powerpoint/2010/main" val="355233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magallanes2020.com/wp-content/uploads/objetiv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610" y="1461119"/>
            <a:ext cx="3714750" cy="3048001"/>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251520" y="-13394"/>
            <a:ext cx="8640960" cy="706090"/>
          </a:xfrm>
        </p:spPr>
        <p:txBody>
          <a:bodyPr/>
          <a:lstStyle/>
          <a:p>
            <a:r>
              <a:rPr lang="es-EC" sz="3200" dirty="0" smtClean="0"/>
              <a:t>3. Aplicación, análisis y evaluación de ciclo de vida </a:t>
            </a:r>
            <a:endParaRPr lang="es-EC" sz="3200" dirty="0"/>
          </a:p>
        </p:txBody>
      </p:sp>
      <p:sp>
        <p:nvSpPr>
          <p:cNvPr id="3" name="2 Marcador de contenido"/>
          <p:cNvSpPr>
            <a:spLocks noGrp="1"/>
          </p:cNvSpPr>
          <p:nvPr>
            <p:ph idx="1"/>
          </p:nvPr>
        </p:nvSpPr>
        <p:spPr>
          <a:xfrm>
            <a:off x="107504" y="1379909"/>
            <a:ext cx="5295106" cy="5217443"/>
          </a:xfrm>
        </p:spPr>
        <p:txBody>
          <a:bodyPr>
            <a:normAutofit fontScale="77500" lnSpcReduction="20000"/>
          </a:bodyPr>
          <a:lstStyle/>
          <a:p>
            <a:r>
              <a:rPr lang="es-EC" b="1" i="1" dirty="0" smtClean="0"/>
              <a:t>Objetivo</a:t>
            </a:r>
            <a:r>
              <a:rPr lang="es-EC" i="1" dirty="0" smtClean="0"/>
              <a:t>: </a:t>
            </a:r>
            <a:r>
              <a:rPr lang="es-EC" dirty="0" smtClean="0"/>
              <a:t>Cuantificar </a:t>
            </a:r>
            <a:r>
              <a:rPr lang="es-EC" dirty="0"/>
              <a:t>el impacto energético y ambiental en los materiales, producción, Transporte, uso y disposición final de las 330000 refrigeradoras con clasificación A de eficiencia energética mediante la metodología de Análisis de Ciclo de Vida.</a:t>
            </a:r>
          </a:p>
          <a:p>
            <a:r>
              <a:rPr lang="es-EC" b="1" i="1" dirty="0" smtClean="0"/>
              <a:t>Alcance</a:t>
            </a:r>
            <a:r>
              <a:rPr lang="es-EC" i="1" dirty="0" smtClean="0"/>
              <a:t>: </a:t>
            </a:r>
            <a:r>
              <a:rPr lang="es-EC" dirty="0" smtClean="0"/>
              <a:t>Análisis del Impacto del CV incluyendo todos los procesos que intervienen en el proyecto.</a:t>
            </a:r>
          </a:p>
          <a:p>
            <a:pPr lvl="1"/>
            <a:r>
              <a:rPr lang="es-EC" b="1" i="1" dirty="0" smtClean="0"/>
              <a:t>Función del Sistema</a:t>
            </a:r>
            <a:r>
              <a:rPr lang="es-EC" i="1" dirty="0" smtClean="0"/>
              <a:t>: </a:t>
            </a:r>
            <a:r>
              <a:rPr lang="es-EC" dirty="0" smtClean="0"/>
              <a:t>Sustituir 330.000 refrigeradoras</a:t>
            </a:r>
          </a:p>
          <a:p>
            <a:pPr lvl="1"/>
            <a:r>
              <a:rPr lang="es-EC" b="1" i="1" dirty="0" smtClean="0"/>
              <a:t>Unidad Funcional</a:t>
            </a:r>
            <a:r>
              <a:rPr lang="es-EC" i="1" dirty="0" smtClean="0"/>
              <a:t>: </a:t>
            </a:r>
            <a:r>
              <a:rPr lang="es-EC" dirty="0" smtClean="0"/>
              <a:t>330.000 refrigeradoras.</a:t>
            </a:r>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12</a:t>
            </a:fld>
            <a:endParaRPr lang="es-EC"/>
          </a:p>
        </p:txBody>
      </p:sp>
      <p:sp>
        <p:nvSpPr>
          <p:cNvPr id="8" name="1 Título"/>
          <p:cNvSpPr txBox="1">
            <a:spLocks/>
          </p:cNvSpPr>
          <p:nvPr/>
        </p:nvSpPr>
        <p:spPr>
          <a:xfrm>
            <a:off x="251520" y="634678"/>
            <a:ext cx="8640960"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s-ES" sz="2800" b="1" kern="1200" dirty="0" smtClean="0">
                <a:solidFill>
                  <a:schemeClr val="tx1">
                    <a:lumMod val="50000"/>
                    <a:lumOff val="50000"/>
                  </a:schemeClr>
                </a:solidFill>
                <a:latin typeface="+mj-lt"/>
                <a:ea typeface="+mj-ea"/>
                <a:cs typeface="+mj-cs"/>
              </a:defRPr>
            </a:lvl1pPr>
          </a:lstStyle>
          <a:p>
            <a:pPr algn="l"/>
            <a:r>
              <a:rPr lang="es-EC" sz="2400" dirty="0" smtClean="0"/>
              <a:t>3.1. Definición de Objetivos y ámbitos de aplicación</a:t>
            </a:r>
            <a:endParaRPr lang="es-EC" sz="2400" dirty="0"/>
          </a:p>
        </p:txBody>
      </p:sp>
    </p:spTree>
    <p:extLst>
      <p:ext uri="{BB962C8B-B14F-4D97-AF65-F5344CB8AC3E}">
        <p14:creationId xmlns:p14="http://schemas.microsoft.com/office/powerpoint/2010/main" val="667433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13</a:t>
            </a:fld>
            <a:endParaRPr lang="es-EC"/>
          </a:p>
        </p:txBody>
      </p:sp>
      <p:pic>
        <p:nvPicPr>
          <p:cNvPr id="11319" name="Picture 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1" y="-459432"/>
            <a:ext cx="5898385" cy="731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2 Marcador de contenido"/>
          <p:cNvSpPr>
            <a:spLocks noGrp="1"/>
          </p:cNvSpPr>
          <p:nvPr>
            <p:ph idx="1"/>
          </p:nvPr>
        </p:nvSpPr>
        <p:spPr>
          <a:xfrm>
            <a:off x="212998" y="116632"/>
            <a:ext cx="5295106" cy="576064"/>
          </a:xfrm>
        </p:spPr>
        <p:txBody>
          <a:bodyPr>
            <a:normAutofit/>
          </a:bodyPr>
          <a:lstStyle/>
          <a:p>
            <a:pPr lvl="1"/>
            <a:r>
              <a:rPr lang="es-EC" sz="2200" b="1" i="1" dirty="0" smtClean="0"/>
              <a:t>Limites del Sistema</a:t>
            </a:r>
            <a:endParaRPr lang="es-EC" sz="2200" dirty="0" smtClean="0"/>
          </a:p>
        </p:txBody>
      </p:sp>
    </p:spTree>
    <p:extLst>
      <p:ext uri="{BB962C8B-B14F-4D97-AF65-F5344CB8AC3E}">
        <p14:creationId xmlns:p14="http://schemas.microsoft.com/office/powerpoint/2010/main" val="3522505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14</a:t>
            </a:fld>
            <a:endParaRPr lang="es-EC"/>
          </a:p>
        </p:txBody>
      </p:sp>
      <p:sp>
        <p:nvSpPr>
          <p:cNvPr id="8" name="2 Marcador de contenido"/>
          <p:cNvSpPr txBox="1">
            <a:spLocks/>
          </p:cNvSpPr>
          <p:nvPr/>
        </p:nvSpPr>
        <p:spPr>
          <a:xfrm>
            <a:off x="212998" y="116632"/>
            <a:ext cx="5295106" cy="576064"/>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just"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just"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s-EC" sz="2200" b="1" i="1" dirty="0" smtClean="0"/>
              <a:t>Hipótesis y Limitaciones</a:t>
            </a:r>
            <a:endParaRPr lang="es-EC" sz="2200" dirty="0" smtClean="0"/>
          </a:p>
        </p:txBody>
      </p:sp>
      <p:pic>
        <p:nvPicPr>
          <p:cNvPr id="133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94" r="32031"/>
          <a:stretch/>
        </p:blipFill>
        <p:spPr bwMode="auto">
          <a:xfrm>
            <a:off x="251520" y="692696"/>
            <a:ext cx="2232248" cy="4777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5004048" y="980728"/>
            <a:ext cx="2869247" cy="369332"/>
          </a:xfrm>
          <a:prstGeom prst="rect">
            <a:avLst/>
          </a:prstGeom>
        </p:spPr>
        <p:txBody>
          <a:bodyPr wrap="none">
            <a:spAutoFit/>
          </a:bodyPr>
          <a:lstStyle/>
          <a:p>
            <a:r>
              <a:rPr lang="es-EC" b="1" dirty="0"/>
              <a:t>Energía Eléctrica en Ecuador</a:t>
            </a:r>
            <a:endParaRPr lang="es-EC" dirty="0"/>
          </a:p>
        </p:txBody>
      </p:sp>
      <p:pic>
        <p:nvPicPr>
          <p:cNvPr id="11" name="0 Imagen"/>
          <p:cNvPicPr/>
          <p:nvPr/>
        </p:nvPicPr>
        <p:blipFill>
          <a:blip r:embed="rId4" cstate="print">
            <a:extLst>
              <a:ext uri="{28A0092B-C50C-407E-A947-70E740481C1C}">
                <a14:useLocalDpi xmlns:a14="http://schemas.microsoft.com/office/drawing/2010/main" val="0"/>
              </a:ext>
            </a:extLst>
          </a:blip>
          <a:stretch>
            <a:fillRect/>
          </a:stretch>
        </p:blipFill>
        <p:spPr>
          <a:xfrm>
            <a:off x="2860551" y="3789039"/>
            <a:ext cx="6031928" cy="1836777"/>
          </a:xfrm>
          <a:prstGeom prst="rect">
            <a:avLst/>
          </a:prstGeom>
        </p:spPr>
      </p:pic>
      <p:pic>
        <p:nvPicPr>
          <p:cNvPr id="12" name="0 Imagen"/>
          <p:cNvPicPr/>
          <p:nvPr/>
        </p:nvPicPr>
        <p:blipFill>
          <a:blip r:embed="rId5" cstate="print">
            <a:extLst>
              <a:ext uri="{28A0092B-C50C-407E-A947-70E740481C1C}">
                <a14:useLocalDpi xmlns:a14="http://schemas.microsoft.com/office/drawing/2010/main" val="0"/>
              </a:ext>
            </a:extLst>
          </a:blip>
          <a:stretch>
            <a:fillRect/>
          </a:stretch>
        </p:blipFill>
        <p:spPr>
          <a:xfrm>
            <a:off x="2978457" y="1340768"/>
            <a:ext cx="6058039" cy="2160240"/>
          </a:xfrm>
          <a:prstGeom prst="rect">
            <a:avLst/>
          </a:prstGeom>
        </p:spPr>
      </p:pic>
      <p:sp>
        <p:nvSpPr>
          <p:cNvPr id="10" name="9 Rectángulo"/>
          <p:cNvSpPr/>
          <p:nvPr/>
        </p:nvSpPr>
        <p:spPr>
          <a:xfrm>
            <a:off x="0" y="5625817"/>
            <a:ext cx="4572000" cy="646331"/>
          </a:xfrm>
          <a:prstGeom prst="rect">
            <a:avLst/>
          </a:prstGeom>
        </p:spPr>
        <p:txBody>
          <a:bodyPr>
            <a:spAutoFit/>
          </a:bodyPr>
          <a:lstStyle/>
          <a:p>
            <a:r>
              <a:rPr lang="es-EC" i="1" dirty="0">
                <a:solidFill>
                  <a:schemeClr val="tx1">
                    <a:lumMod val="50000"/>
                    <a:lumOff val="50000"/>
                  </a:schemeClr>
                </a:solidFill>
              </a:rPr>
              <a:t> </a:t>
            </a:r>
            <a:r>
              <a:rPr lang="es-EC" i="1" dirty="0" smtClean="0">
                <a:solidFill>
                  <a:schemeClr val="tx1">
                    <a:lumMod val="50000"/>
                    <a:lumOff val="50000"/>
                  </a:schemeClr>
                </a:solidFill>
              </a:rPr>
              <a:t>*</a:t>
            </a:r>
            <a:r>
              <a:rPr lang="es-EC" i="1" dirty="0">
                <a:solidFill>
                  <a:schemeClr val="tx1">
                    <a:lumMod val="50000"/>
                    <a:lumOff val="50000"/>
                  </a:schemeClr>
                </a:solidFill>
              </a:rPr>
              <a:t>R.E: Refrigeradora Eficiente</a:t>
            </a:r>
            <a:endParaRPr lang="es-EC" dirty="0">
              <a:solidFill>
                <a:schemeClr val="tx1">
                  <a:lumMod val="50000"/>
                  <a:lumOff val="50000"/>
                </a:schemeClr>
              </a:solidFill>
            </a:endParaRPr>
          </a:p>
          <a:p>
            <a:r>
              <a:rPr lang="es-EC" i="1" dirty="0">
                <a:solidFill>
                  <a:schemeClr val="tx1">
                    <a:lumMod val="50000"/>
                    <a:lumOff val="50000"/>
                  </a:schemeClr>
                </a:solidFill>
              </a:rPr>
              <a:t>**R.I.: Refrigeradora Ineficiente.</a:t>
            </a:r>
            <a:endParaRPr lang="es-EC" dirty="0">
              <a:solidFill>
                <a:schemeClr val="tx1">
                  <a:lumMod val="50000"/>
                  <a:lumOff val="50000"/>
                </a:schemeClr>
              </a:solidFill>
            </a:endParaRPr>
          </a:p>
        </p:txBody>
      </p:sp>
      <p:sp>
        <p:nvSpPr>
          <p:cNvPr id="13" name="12 Rectángulo"/>
          <p:cNvSpPr/>
          <p:nvPr/>
        </p:nvSpPr>
        <p:spPr>
          <a:xfrm>
            <a:off x="4716016" y="3121223"/>
            <a:ext cx="4536504" cy="307777"/>
          </a:xfrm>
          <a:prstGeom prst="rect">
            <a:avLst/>
          </a:prstGeom>
        </p:spPr>
        <p:txBody>
          <a:bodyPr wrap="square">
            <a:spAutoFit/>
          </a:bodyPr>
          <a:lstStyle/>
          <a:p>
            <a:r>
              <a:rPr lang="es-EC" sz="1400" dirty="0" smtClean="0">
                <a:solidFill>
                  <a:schemeClr val="tx1">
                    <a:lumMod val="50000"/>
                    <a:lumOff val="50000"/>
                  </a:schemeClr>
                </a:solidFill>
              </a:rPr>
              <a:t>Centro </a:t>
            </a:r>
            <a:r>
              <a:rPr lang="es-EC" sz="1400" dirty="0">
                <a:solidFill>
                  <a:schemeClr val="tx1">
                    <a:lumMod val="50000"/>
                    <a:lumOff val="50000"/>
                  </a:schemeClr>
                </a:solidFill>
              </a:rPr>
              <a:t>Nacional de Control de Energía. Boletín Anual 2011</a:t>
            </a:r>
          </a:p>
        </p:txBody>
      </p:sp>
    </p:spTree>
    <p:extLst>
      <p:ext uri="{BB962C8B-B14F-4D97-AF65-F5344CB8AC3E}">
        <p14:creationId xmlns:p14="http://schemas.microsoft.com/office/powerpoint/2010/main" val="1300085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t>3.2. Análisis </a:t>
            </a:r>
            <a:r>
              <a:rPr lang="es-EC" dirty="0"/>
              <a:t>del inventario de ciclo de vida</a:t>
            </a:r>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15</a:t>
            </a:fld>
            <a:endParaRPr lang="es-EC"/>
          </a:p>
        </p:txBody>
      </p:sp>
      <p:pic>
        <p:nvPicPr>
          <p:cNvPr id="7" name="0 Imagen"/>
          <p:cNvPicPr/>
          <p:nvPr/>
        </p:nvPicPr>
        <p:blipFill rotWithShape="1">
          <a:blip r:embed="rId2" cstate="print">
            <a:extLst>
              <a:ext uri="{28A0092B-C50C-407E-A947-70E740481C1C}">
                <a14:useLocalDpi xmlns:a14="http://schemas.microsoft.com/office/drawing/2010/main" val="0"/>
              </a:ext>
            </a:extLst>
          </a:blip>
          <a:srcRect l="1215" r="5311"/>
          <a:stretch/>
        </p:blipFill>
        <p:spPr bwMode="auto">
          <a:xfrm>
            <a:off x="179512" y="1473696"/>
            <a:ext cx="8712968" cy="29634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5366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Fabricación</a:t>
            </a:r>
            <a:endParaRPr lang="es-EC" dirty="0"/>
          </a:p>
        </p:txBody>
      </p:sp>
      <p:sp>
        <p:nvSpPr>
          <p:cNvPr id="3" name="2 Marcador de contenido"/>
          <p:cNvSpPr>
            <a:spLocks noGrp="1"/>
          </p:cNvSpPr>
          <p:nvPr>
            <p:ph idx="1"/>
          </p:nvPr>
        </p:nvSpPr>
        <p:spPr/>
        <p:txBody>
          <a:bodyPr>
            <a:normAutofit/>
          </a:bodyPr>
          <a:lstStyle/>
          <a:p>
            <a:r>
              <a:rPr lang="es-EC" sz="2000" dirty="0"/>
              <a:t>Para realizar el análisis del consumo de materiales y energía en la fábrica se realizó una visita técnica para inventariar la información necesaria e ingresarla al software para la modelación respectiva del proceso</a:t>
            </a:r>
            <a:r>
              <a:rPr lang="es-EC" sz="2000" dirty="0" smtClean="0"/>
              <a:t>. </a:t>
            </a:r>
            <a:endParaRPr lang="es-EC" sz="2000" dirty="0"/>
          </a:p>
          <a:p>
            <a:r>
              <a:rPr lang="es-EC" sz="2000" dirty="0"/>
              <a:t>El proceso de fabricación se divide en 5 </a:t>
            </a:r>
            <a:r>
              <a:rPr lang="es-EC" sz="2000" dirty="0" smtClean="0"/>
              <a:t>micro </a:t>
            </a:r>
            <a:r>
              <a:rPr lang="es-EC" sz="2000" dirty="0"/>
              <a:t>procesos mismos que están definidos de la siguiente manera:</a:t>
            </a:r>
          </a:p>
          <a:p>
            <a:pPr lvl="1"/>
            <a:r>
              <a:rPr lang="es-EC" sz="1800" dirty="0"/>
              <a:t>Fabricado</a:t>
            </a:r>
          </a:p>
          <a:p>
            <a:pPr lvl="1"/>
            <a:r>
              <a:rPr lang="es-EC" sz="1800" dirty="0"/>
              <a:t>Pre-tratamiento químico y Pintura</a:t>
            </a:r>
          </a:p>
          <a:p>
            <a:pPr lvl="1"/>
            <a:r>
              <a:rPr lang="es-EC" sz="1800" dirty="0"/>
              <a:t>Inyección de plásticos y Pre-ensamble</a:t>
            </a:r>
          </a:p>
          <a:p>
            <a:pPr lvl="1"/>
            <a:r>
              <a:rPr lang="es-EC" sz="1800" dirty="0"/>
              <a:t>Inyectado del aislante</a:t>
            </a:r>
          </a:p>
          <a:p>
            <a:pPr lvl="1"/>
            <a:r>
              <a:rPr lang="es-EC" sz="1800" dirty="0"/>
              <a:t>Ensamble</a:t>
            </a:r>
          </a:p>
          <a:p>
            <a:pPr lvl="1"/>
            <a:r>
              <a:rPr lang="es-EC" sz="1800" dirty="0"/>
              <a:t>Empacado</a:t>
            </a:r>
          </a:p>
          <a:p>
            <a:r>
              <a:rPr lang="es-EC" sz="2000" dirty="0"/>
              <a:t>Para la cuantificación del consumo eléctrico de cada proceso de fabricación se realizó mediciones del amperaje de las líneas eléctricas para calcular su consumo debido a que la planta no posee información de la potencia instalada.  </a:t>
            </a:r>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16</a:t>
            </a:fld>
            <a:endParaRPr lang="es-EC"/>
          </a:p>
        </p:txBody>
      </p:sp>
      <p:pic>
        <p:nvPicPr>
          <p:cNvPr id="14338" name="Picture 2" descr="http://canaciet.com.ec/eco/products_pictures/2MRG12N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348880"/>
            <a:ext cx="2093218" cy="2093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99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1"/>
            <a:ext cx="8229600" cy="936103"/>
          </a:xfrm>
        </p:spPr>
        <p:txBody>
          <a:bodyPr/>
          <a:lstStyle/>
          <a:p>
            <a:pPr marL="0" indent="0">
              <a:buNone/>
            </a:pPr>
            <a:r>
              <a:rPr lang="es-EC" sz="2000" dirty="0" smtClean="0"/>
              <a:t>El proceso incluye el corte y doblado de toda la chapa metálica necesaria para la fabricación de la refrigeradora.</a:t>
            </a:r>
          </a:p>
          <a:p>
            <a:pPr marL="0" indent="0">
              <a:buNone/>
            </a:pPr>
            <a:endParaRPr lang="es-EC" dirty="0"/>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17</a:t>
            </a:fld>
            <a:endParaRPr lang="es-EC"/>
          </a:p>
        </p:txBody>
      </p:sp>
      <p:pic>
        <p:nvPicPr>
          <p:cNvPr id="153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417539"/>
            <a:ext cx="5749925"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467544" y="1885474"/>
            <a:ext cx="4752528" cy="369332"/>
          </a:xfrm>
          <a:prstGeom prst="rect">
            <a:avLst/>
          </a:prstGeom>
          <a:noFill/>
        </p:spPr>
        <p:txBody>
          <a:bodyPr wrap="square" rtlCol="0">
            <a:spAutoFit/>
          </a:bodyPr>
          <a:lstStyle/>
          <a:p>
            <a:pPr algn="ctr"/>
            <a:r>
              <a:rPr lang="es-EC" dirty="0" smtClean="0"/>
              <a:t>Materiales y desperdicios</a:t>
            </a:r>
            <a:endParaRPr lang="es-EC" dirty="0"/>
          </a:p>
        </p:txBody>
      </p:sp>
      <p:sp>
        <p:nvSpPr>
          <p:cNvPr id="15" name="14 CuadroTexto"/>
          <p:cNvSpPr txBox="1"/>
          <p:nvPr/>
        </p:nvSpPr>
        <p:spPr>
          <a:xfrm>
            <a:off x="5857428" y="1853208"/>
            <a:ext cx="3286571" cy="369332"/>
          </a:xfrm>
          <a:prstGeom prst="rect">
            <a:avLst/>
          </a:prstGeom>
          <a:noFill/>
        </p:spPr>
        <p:txBody>
          <a:bodyPr wrap="square" rtlCol="0">
            <a:spAutoFit/>
          </a:bodyPr>
          <a:lstStyle/>
          <a:p>
            <a:pPr algn="ctr"/>
            <a:r>
              <a:rPr lang="es-EC" dirty="0" smtClean="0"/>
              <a:t>Energía</a:t>
            </a:r>
            <a:endParaRPr lang="es-EC" dirty="0"/>
          </a:p>
        </p:txBody>
      </p:sp>
      <mc:AlternateContent xmlns:mc="http://schemas.openxmlformats.org/markup-compatibility/2006" xmlns:a14="http://schemas.microsoft.com/office/drawing/2010/main">
        <mc:Choice Requires="a14">
          <p:graphicFrame>
            <p:nvGraphicFramePr>
              <p:cNvPr id="14" name="13 Tabla"/>
              <p:cNvGraphicFramePr>
                <a:graphicFrameLocks noGrp="1"/>
              </p:cNvGraphicFramePr>
              <p:nvPr>
                <p:extLst>
                  <p:ext uri="{D42A27DB-BD31-4B8C-83A1-F6EECF244321}">
                    <p14:modId xmlns:p14="http://schemas.microsoft.com/office/powerpoint/2010/main" val="1331024765"/>
                  </p:ext>
                </p:extLst>
              </p:nvPr>
            </p:nvGraphicFramePr>
            <p:xfrm>
              <a:off x="6239603" y="2400523"/>
              <a:ext cx="2522220" cy="447040"/>
            </p:xfrm>
            <a:graphic>
              <a:graphicData uri="http://schemas.openxmlformats.org/drawingml/2006/table">
                <a:tbl>
                  <a:tblPr firstRow="1" firstCol="1" bandRow="1">
                    <a:tableStyleId>{5C22544A-7EE6-4342-B048-85BDC9FD1C3A}</a:tableStyleId>
                  </a:tblPr>
                  <a:tblGrid>
                    <a:gridCol w="2522220"/>
                  </a:tblGrid>
                  <a:tr h="0">
                    <a:tc>
                      <a:txBody>
                        <a:bodyPr/>
                        <a:lstStyle/>
                        <a:p>
                          <a:pPr algn="just">
                            <a:lnSpc>
                              <a:spcPct val="150000"/>
                            </a:lnSpc>
                            <a:spcBef>
                              <a:spcPts val="1200"/>
                            </a:spcBef>
                            <a:spcAft>
                              <a:spcPts val="300"/>
                            </a:spcAft>
                          </a:pPr>
                          <a14:m>
                            <m:oMathPara xmlns:m="http://schemas.openxmlformats.org/officeDocument/2006/math">
                              <m:oMathParaPr>
                                <m:jc m:val="centerGroup"/>
                              </m:oMathParaPr>
                              <m:oMath xmlns:m="http://schemas.openxmlformats.org/officeDocument/2006/math">
                                <m:r>
                                  <a:rPr lang="es-EC" sz="1600">
                                    <a:effectLst/>
                                    <a:latin typeface="Cambria Math"/>
                                  </a:rPr>
                                  <m:t>𝑃</m:t>
                                </m:r>
                                <m:r>
                                  <a:rPr lang="es-EC" sz="1600">
                                    <a:effectLst/>
                                    <a:latin typeface="Cambria Math"/>
                                  </a:rPr>
                                  <m:t>=</m:t>
                                </m:r>
                                <m:rad>
                                  <m:radPr>
                                    <m:degHide m:val="on"/>
                                    <m:ctrlPr>
                                      <a:rPr lang="es-EC" sz="1600" i="1">
                                        <a:effectLst/>
                                        <a:latin typeface="Cambria Math"/>
                                      </a:rPr>
                                    </m:ctrlPr>
                                  </m:radPr>
                                  <m:deg/>
                                  <m:e>
                                    <m:r>
                                      <a:rPr lang="es-EC" sz="1600">
                                        <a:effectLst/>
                                        <a:latin typeface="Cambria Math"/>
                                      </a:rPr>
                                      <m:t>3</m:t>
                                    </m:r>
                                  </m:e>
                                </m:rad>
                                <m:r>
                                  <a:rPr lang="es-EC" sz="1600">
                                    <a:effectLst/>
                                    <a:latin typeface="Cambria Math"/>
                                  </a:rPr>
                                  <m:t>∙</m:t>
                                </m:r>
                                <m:r>
                                  <a:rPr lang="es-EC" sz="1600">
                                    <a:effectLst/>
                                    <a:latin typeface="Cambria Math"/>
                                  </a:rPr>
                                  <m:t>𝐸</m:t>
                                </m:r>
                                <m:r>
                                  <a:rPr lang="es-EC" sz="1600">
                                    <a:effectLst/>
                                    <a:latin typeface="Cambria Math"/>
                                  </a:rPr>
                                  <m:t>∙</m:t>
                                </m:r>
                                <m:r>
                                  <a:rPr lang="es-EC" sz="1600">
                                    <a:effectLst/>
                                    <a:latin typeface="Cambria Math"/>
                                  </a:rPr>
                                  <m:t>𝐼</m:t>
                                </m:r>
                                <m:r>
                                  <a:rPr lang="es-EC" sz="1600">
                                    <a:effectLst/>
                                    <a:latin typeface="Cambria Math"/>
                                  </a:rPr>
                                  <m:t>∙</m:t>
                                </m:r>
                                <m:r>
                                  <a:rPr lang="es-EC" sz="1600">
                                    <a:effectLst/>
                                    <a:latin typeface="Cambria Math"/>
                                  </a:rPr>
                                  <m:t>𝑐𝑜𝑠</m:t>
                                </m:r>
                                <m:r>
                                  <a:rPr lang="es-EC" sz="1600">
                                    <a:effectLst/>
                                    <a:latin typeface="Cambria Math"/>
                                  </a:rPr>
                                  <m:t>𝜑</m:t>
                                </m:r>
                              </m:oMath>
                            </m:oMathPara>
                          </a14:m>
                          <a:endParaRPr lang="es-EC" sz="1600" dirty="0">
                            <a:effectLst/>
                            <a:latin typeface="Arial"/>
                            <a:ea typeface="Calibri"/>
                            <a:cs typeface="Times New Roman"/>
                          </a:endParaRPr>
                        </a:p>
                      </a:txBody>
                      <a:tcPr marL="68580" marR="68580" marT="0" marB="0"/>
                    </a:tc>
                  </a:tr>
                </a:tbl>
              </a:graphicData>
            </a:graphic>
          </p:graphicFrame>
        </mc:Choice>
        <mc:Fallback xmlns="">
          <p:graphicFrame>
            <p:nvGraphicFramePr>
              <p:cNvPr id="14" name="13 Tabla"/>
              <p:cNvGraphicFramePr>
                <a:graphicFrameLocks noGrp="1"/>
              </p:cNvGraphicFramePr>
              <p:nvPr>
                <p:extLst>
                  <p:ext uri="{D42A27DB-BD31-4B8C-83A1-F6EECF244321}">
                    <p14:modId xmlns:p14="http://schemas.microsoft.com/office/powerpoint/2010/main" val="1331024765"/>
                  </p:ext>
                </p:extLst>
              </p:nvPr>
            </p:nvGraphicFramePr>
            <p:xfrm>
              <a:off x="6239603" y="2400523"/>
              <a:ext cx="2522220" cy="447040"/>
            </p:xfrm>
            <a:graphic>
              <a:graphicData uri="http://schemas.openxmlformats.org/drawingml/2006/table">
                <a:tbl>
                  <a:tblPr firstRow="1" firstCol="1" bandRow="1">
                    <a:tableStyleId>{5C22544A-7EE6-4342-B048-85BDC9FD1C3A}</a:tableStyleId>
                  </a:tblPr>
                  <a:tblGrid>
                    <a:gridCol w="2522220"/>
                  </a:tblGrid>
                  <a:tr h="447040">
                    <a:tc>
                      <a:txBody>
                        <a:bodyPr/>
                        <a:lstStyle/>
                        <a:p>
                          <a:endParaRPr lang="es-EC"/>
                        </a:p>
                      </a:txBody>
                      <a:tcPr marL="68580" marR="68580" marT="0" marB="0">
                        <a:blipFill rotWithShape="1">
                          <a:blip r:embed="rId3"/>
                          <a:stretch>
                            <a:fillRect l="-242" t="-1370" r="-242" b="-1370"/>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6" name="15 Tabla"/>
              <p:cNvGraphicFramePr>
                <a:graphicFrameLocks noGrp="1"/>
              </p:cNvGraphicFramePr>
              <p:nvPr>
                <p:extLst>
                  <p:ext uri="{D42A27DB-BD31-4B8C-83A1-F6EECF244321}">
                    <p14:modId xmlns:p14="http://schemas.microsoft.com/office/powerpoint/2010/main" val="1576544182"/>
                  </p:ext>
                </p:extLst>
              </p:nvPr>
            </p:nvGraphicFramePr>
            <p:xfrm>
              <a:off x="6228184" y="3044572"/>
              <a:ext cx="2522220" cy="403860"/>
            </p:xfrm>
            <a:graphic>
              <a:graphicData uri="http://schemas.openxmlformats.org/drawingml/2006/table">
                <a:tbl>
                  <a:tblPr firstRow="1" firstCol="1" bandRow="1">
                    <a:tableStyleId>{5C22544A-7EE6-4342-B048-85BDC9FD1C3A}</a:tableStyleId>
                  </a:tblPr>
                  <a:tblGrid>
                    <a:gridCol w="2522220"/>
                  </a:tblGrid>
                  <a:tr h="0">
                    <a:tc>
                      <a:txBody>
                        <a:bodyPr/>
                        <a:lstStyle/>
                        <a:p>
                          <a:pPr algn="just">
                            <a:lnSpc>
                              <a:spcPct val="150000"/>
                            </a:lnSpc>
                            <a:spcBef>
                              <a:spcPts val="1200"/>
                            </a:spcBef>
                            <a:spcAft>
                              <a:spcPts val="300"/>
                            </a:spcAft>
                          </a:pPr>
                          <a14:m>
                            <m:oMathPara xmlns:m="http://schemas.openxmlformats.org/officeDocument/2006/math">
                              <m:oMathParaPr>
                                <m:jc m:val="centerGroup"/>
                              </m:oMathParaPr>
                              <m:oMath xmlns:m="http://schemas.openxmlformats.org/officeDocument/2006/math">
                                <m:r>
                                  <a:rPr lang="es-EC" sz="1600">
                                    <a:effectLst/>
                                    <a:latin typeface="Cambria Math"/>
                                  </a:rPr>
                                  <m:t>𝐶</m:t>
                                </m:r>
                                <m:r>
                                  <a:rPr lang="es-EC" sz="1600">
                                    <a:effectLst/>
                                    <a:latin typeface="Cambria Math"/>
                                  </a:rPr>
                                  <m:t>=</m:t>
                                </m:r>
                                <m:r>
                                  <a:rPr lang="es-EC" sz="1600">
                                    <a:effectLst/>
                                    <a:latin typeface="Cambria Math"/>
                                  </a:rPr>
                                  <m:t>𝑃</m:t>
                                </m:r>
                                <m:r>
                                  <a:rPr lang="es-EC" sz="1600">
                                    <a:effectLst/>
                                    <a:latin typeface="Cambria Math"/>
                                  </a:rPr>
                                  <m:t>∗</m:t>
                                </m:r>
                                <m:r>
                                  <a:rPr lang="es-EC" sz="1600">
                                    <a:effectLst/>
                                    <a:latin typeface="Cambria Math"/>
                                  </a:rPr>
                                  <m:t>𝑡</m:t>
                                </m:r>
                              </m:oMath>
                            </m:oMathPara>
                          </a14:m>
                          <a:endParaRPr lang="es-EC" sz="1600" dirty="0">
                            <a:effectLst/>
                            <a:latin typeface="Arial"/>
                            <a:ea typeface="Calibri"/>
                            <a:cs typeface="Times New Roman"/>
                          </a:endParaRPr>
                        </a:p>
                      </a:txBody>
                      <a:tcPr marL="68580" marR="68580" marT="0" marB="0"/>
                    </a:tc>
                  </a:tr>
                </a:tbl>
              </a:graphicData>
            </a:graphic>
          </p:graphicFrame>
        </mc:Choice>
        <mc:Fallback xmlns="">
          <p:graphicFrame>
            <p:nvGraphicFramePr>
              <p:cNvPr id="16" name="15 Tabla"/>
              <p:cNvGraphicFramePr>
                <a:graphicFrameLocks noGrp="1"/>
              </p:cNvGraphicFramePr>
              <p:nvPr>
                <p:extLst>
                  <p:ext uri="{D42A27DB-BD31-4B8C-83A1-F6EECF244321}">
                    <p14:modId xmlns:p14="http://schemas.microsoft.com/office/powerpoint/2010/main" val="1576544182"/>
                  </p:ext>
                </p:extLst>
              </p:nvPr>
            </p:nvGraphicFramePr>
            <p:xfrm>
              <a:off x="6228184" y="3044572"/>
              <a:ext cx="2522220" cy="403860"/>
            </p:xfrm>
            <a:graphic>
              <a:graphicData uri="http://schemas.openxmlformats.org/drawingml/2006/table">
                <a:tbl>
                  <a:tblPr firstRow="1" firstCol="1" bandRow="1">
                    <a:tableStyleId>{5C22544A-7EE6-4342-B048-85BDC9FD1C3A}</a:tableStyleId>
                  </a:tblPr>
                  <a:tblGrid>
                    <a:gridCol w="2522220"/>
                  </a:tblGrid>
                  <a:tr h="403860">
                    <a:tc>
                      <a:txBody>
                        <a:bodyPr/>
                        <a:lstStyle/>
                        <a:p>
                          <a:endParaRPr lang="es-EC"/>
                        </a:p>
                      </a:txBody>
                      <a:tcPr marL="68580" marR="68580" marT="0" marB="0">
                        <a:blipFill rotWithShape="1">
                          <a:blip r:embed="rId4"/>
                          <a:stretch>
                            <a:fillRect l="-242" r="-242"/>
                          </a:stretch>
                        </a:blipFill>
                      </a:tcPr>
                    </a:tc>
                  </a:tr>
                </a:tbl>
              </a:graphicData>
            </a:graphic>
          </p:graphicFrame>
        </mc:Fallback>
      </mc:AlternateContent>
      <p:graphicFrame>
        <p:nvGraphicFramePr>
          <p:cNvPr id="17" name="16 Tabla"/>
          <p:cNvGraphicFramePr>
            <a:graphicFrameLocks noGrp="1"/>
          </p:cNvGraphicFramePr>
          <p:nvPr>
            <p:extLst>
              <p:ext uri="{D42A27DB-BD31-4B8C-83A1-F6EECF244321}">
                <p14:modId xmlns:p14="http://schemas.microsoft.com/office/powerpoint/2010/main" val="3159317093"/>
              </p:ext>
            </p:extLst>
          </p:nvPr>
        </p:nvGraphicFramePr>
        <p:xfrm>
          <a:off x="6375870" y="3859941"/>
          <a:ext cx="2249686" cy="365760"/>
        </p:xfrm>
        <a:graphic>
          <a:graphicData uri="http://schemas.openxmlformats.org/drawingml/2006/table">
            <a:tbl>
              <a:tblPr firstRow="1" firstCol="1" bandRow="1">
                <a:tableStyleId>{5C22544A-7EE6-4342-B048-85BDC9FD1C3A}</a:tableStyleId>
              </a:tblPr>
              <a:tblGrid>
                <a:gridCol w="1203320"/>
                <a:gridCol w="1046366"/>
              </a:tblGrid>
              <a:tr h="200025">
                <a:tc>
                  <a:txBody>
                    <a:bodyPr/>
                    <a:lstStyle/>
                    <a:p>
                      <a:pPr algn="ctr">
                        <a:lnSpc>
                          <a:spcPct val="150000"/>
                        </a:lnSpc>
                        <a:spcBef>
                          <a:spcPts val="1200"/>
                        </a:spcBef>
                        <a:spcAft>
                          <a:spcPts val="0"/>
                        </a:spcAft>
                      </a:pPr>
                      <a:r>
                        <a:rPr lang="es-EC" sz="1600" dirty="0">
                          <a:effectLst/>
                        </a:rPr>
                        <a:t>TOTAL</a:t>
                      </a:r>
                      <a:endParaRPr lang="es-EC" sz="1800" dirty="0">
                        <a:effectLst/>
                        <a:latin typeface="Arial"/>
                        <a:ea typeface="Calibri"/>
                        <a:cs typeface="Times New Roman"/>
                      </a:endParaRPr>
                    </a:p>
                  </a:txBody>
                  <a:tcPr marL="44450" marR="44450" marT="0" marB="0" anchor="b"/>
                </a:tc>
                <a:tc>
                  <a:txBody>
                    <a:bodyPr/>
                    <a:lstStyle/>
                    <a:p>
                      <a:pPr algn="r">
                        <a:lnSpc>
                          <a:spcPct val="150000"/>
                        </a:lnSpc>
                        <a:spcBef>
                          <a:spcPts val="1200"/>
                        </a:spcBef>
                        <a:spcAft>
                          <a:spcPts val="0"/>
                        </a:spcAft>
                      </a:pPr>
                      <a:r>
                        <a:rPr lang="es-EC" sz="1600" dirty="0" smtClean="0">
                          <a:effectLst/>
                        </a:rPr>
                        <a:t>1369,9 </a:t>
                      </a:r>
                      <a:r>
                        <a:rPr lang="es-EC" sz="1600" dirty="0" err="1" smtClean="0">
                          <a:effectLst/>
                        </a:rPr>
                        <a:t>Wh</a:t>
                      </a:r>
                      <a:endParaRPr lang="es-EC" sz="1800" dirty="0">
                        <a:effectLst/>
                        <a:latin typeface="Arial"/>
                        <a:ea typeface="Calibri"/>
                        <a:cs typeface="Times New Roman"/>
                      </a:endParaRPr>
                    </a:p>
                  </a:txBody>
                  <a:tcPr marL="44450" marR="44450" marT="0" marB="0" anchor="b"/>
                </a:tc>
              </a:tr>
            </a:tbl>
          </a:graphicData>
        </a:graphic>
      </p:graphicFrame>
      <p:sp>
        <p:nvSpPr>
          <p:cNvPr id="23" name="2 Marcador de contenido"/>
          <p:cNvSpPr txBox="1">
            <a:spLocks/>
          </p:cNvSpPr>
          <p:nvPr/>
        </p:nvSpPr>
        <p:spPr>
          <a:xfrm>
            <a:off x="212998" y="116632"/>
            <a:ext cx="5295106" cy="576064"/>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just"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just"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s-EC" sz="2200" b="1" i="1" dirty="0" smtClean="0"/>
              <a:t>Fabricado</a:t>
            </a:r>
            <a:endParaRPr lang="es-EC" sz="2200" dirty="0" smtClean="0"/>
          </a:p>
        </p:txBody>
      </p:sp>
    </p:spTree>
    <p:extLst>
      <p:ext uri="{BB962C8B-B14F-4D97-AF65-F5344CB8AC3E}">
        <p14:creationId xmlns:p14="http://schemas.microsoft.com/office/powerpoint/2010/main" val="836581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18</a:t>
            </a:fld>
            <a:endParaRPr lang="es-EC"/>
          </a:p>
        </p:txBody>
      </p:sp>
      <p:pic>
        <p:nvPicPr>
          <p:cNvPr id="10" name="0 Imagen"/>
          <p:cNvPicPr/>
          <p:nvPr/>
        </p:nvPicPr>
        <p:blipFill>
          <a:blip r:embed="rId2" cstate="print">
            <a:extLst>
              <a:ext uri="{28A0092B-C50C-407E-A947-70E740481C1C}">
                <a14:useLocalDpi xmlns:a14="http://schemas.microsoft.com/office/drawing/2010/main" val="0"/>
              </a:ext>
            </a:extLst>
          </a:blip>
          <a:stretch>
            <a:fillRect/>
          </a:stretch>
        </p:blipFill>
        <p:spPr>
          <a:xfrm>
            <a:off x="107950" y="1835572"/>
            <a:ext cx="8928100" cy="3225800"/>
          </a:xfrm>
          <a:prstGeom prst="rect">
            <a:avLst/>
          </a:prstGeom>
        </p:spPr>
      </p:pic>
      <p:sp>
        <p:nvSpPr>
          <p:cNvPr id="12" name="2 Marcador de contenido"/>
          <p:cNvSpPr txBox="1">
            <a:spLocks/>
          </p:cNvSpPr>
          <p:nvPr/>
        </p:nvSpPr>
        <p:spPr>
          <a:xfrm>
            <a:off x="457200" y="908721"/>
            <a:ext cx="8229600" cy="936103"/>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just"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just"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C" sz="2000" dirty="0" smtClean="0"/>
              <a:t>El proceso incluye el corte y doblado de toda la chapa metálica necesaria para la fabricación de la refrigeradora.</a:t>
            </a:r>
          </a:p>
          <a:p>
            <a:pPr marL="0" indent="0">
              <a:buFont typeface="Arial" pitchFamily="34" charset="0"/>
              <a:buNone/>
            </a:pPr>
            <a:endParaRPr lang="es-EC" dirty="0"/>
          </a:p>
        </p:txBody>
      </p:sp>
      <p:sp>
        <p:nvSpPr>
          <p:cNvPr id="13" name="2 Marcador de contenido"/>
          <p:cNvSpPr txBox="1">
            <a:spLocks/>
          </p:cNvSpPr>
          <p:nvPr/>
        </p:nvSpPr>
        <p:spPr>
          <a:xfrm>
            <a:off x="212998" y="116632"/>
            <a:ext cx="5295106" cy="576064"/>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just"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just"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s-EC" sz="2200" b="1" i="1" dirty="0" smtClean="0"/>
              <a:t>Fabricado</a:t>
            </a:r>
            <a:endParaRPr lang="es-EC" sz="2200" dirty="0" smtClean="0"/>
          </a:p>
        </p:txBody>
      </p:sp>
    </p:spTree>
    <p:extLst>
      <p:ext uri="{BB962C8B-B14F-4D97-AF65-F5344CB8AC3E}">
        <p14:creationId xmlns:p14="http://schemas.microsoft.com/office/powerpoint/2010/main" val="3212303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1"/>
            <a:ext cx="8229600" cy="720080"/>
          </a:xfrm>
        </p:spPr>
        <p:txBody>
          <a:bodyPr>
            <a:normAutofit/>
          </a:bodyPr>
          <a:lstStyle/>
          <a:p>
            <a:pPr marL="0" indent="0">
              <a:buNone/>
            </a:pPr>
            <a:r>
              <a:rPr lang="es-EC" sz="2000" dirty="0" smtClean="0"/>
              <a:t>Se lo realiza </a:t>
            </a:r>
            <a:r>
              <a:rPr lang="es-EC" sz="2000" dirty="0"/>
              <a:t>en una línea continua donde todas las piezas </a:t>
            </a:r>
            <a:r>
              <a:rPr lang="es-EC" sz="2000" dirty="0" smtClean="0"/>
              <a:t>son enganchadas </a:t>
            </a:r>
            <a:r>
              <a:rPr lang="es-EC" sz="2000" dirty="0"/>
              <a:t>a una cadena aérea para su </a:t>
            </a:r>
            <a:r>
              <a:rPr lang="es-EC" sz="2000" dirty="0" smtClean="0"/>
              <a:t>transporte por los diferentes procesos.</a:t>
            </a:r>
            <a:endParaRPr lang="es-EC" sz="2000" dirty="0"/>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19</a:t>
            </a:fld>
            <a:endParaRPr lang="es-EC"/>
          </a:p>
        </p:txBody>
      </p:sp>
      <p:sp>
        <p:nvSpPr>
          <p:cNvPr id="8" name="Rectangle 2"/>
          <p:cNvSpPr>
            <a:spLocks noChangeArrowheads="1"/>
          </p:cNvSpPr>
          <p:nvPr/>
        </p:nvSpPr>
        <p:spPr bwMode="auto">
          <a:xfrm>
            <a:off x="457200" y="2968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7409" name="Imagen 19" descr="Descripción: D:\DATOS MEER\Desktop\TESIS PC\TESIS V2.0\Figuras\esquema pintado.jpg"/>
          <p:cNvPicPr>
            <a:picLocks noChangeAspect="1" noChangeArrowheads="1"/>
          </p:cNvPicPr>
          <p:nvPr/>
        </p:nvPicPr>
        <p:blipFill>
          <a:blip r:embed="rId2">
            <a:extLst>
              <a:ext uri="{28A0092B-C50C-407E-A947-70E740481C1C}">
                <a14:useLocalDpi xmlns:a14="http://schemas.microsoft.com/office/drawing/2010/main" val="0"/>
              </a:ext>
            </a:extLst>
          </a:blip>
          <a:srcRect l="4579" r="687"/>
          <a:stretch>
            <a:fillRect/>
          </a:stretch>
        </p:blipFill>
        <p:spPr bwMode="auto">
          <a:xfrm>
            <a:off x="251520" y="1644650"/>
            <a:ext cx="8614356" cy="20003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9 Tabla"/>
          <p:cNvGraphicFramePr>
            <a:graphicFrameLocks noGrp="1"/>
          </p:cNvGraphicFramePr>
          <p:nvPr>
            <p:extLst>
              <p:ext uri="{D42A27DB-BD31-4B8C-83A1-F6EECF244321}">
                <p14:modId xmlns:p14="http://schemas.microsoft.com/office/powerpoint/2010/main" val="1367106880"/>
              </p:ext>
            </p:extLst>
          </p:nvPr>
        </p:nvGraphicFramePr>
        <p:xfrm>
          <a:off x="2987824" y="3789040"/>
          <a:ext cx="5112568" cy="1950720"/>
        </p:xfrm>
        <a:graphic>
          <a:graphicData uri="http://schemas.openxmlformats.org/drawingml/2006/table">
            <a:tbl>
              <a:tblPr firstRow="1" firstCol="1" bandRow="1"/>
              <a:tblGrid>
                <a:gridCol w="648072"/>
                <a:gridCol w="4464496"/>
              </a:tblGrid>
              <a:tr h="0">
                <a:tc>
                  <a:txBody>
                    <a:bodyPr/>
                    <a:lstStyle/>
                    <a:p>
                      <a:pPr algn="ctr">
                        <a:spcBef>
                          <a:spcPts val="1200"/>
                        </a:spcBef>
                        <a:spcAft>
                          <a:spcPts val="300"/>
                        </a:spcAft>
                      </a:pPr>
                      <a:r>
                        <a:rPr lang="es-EC" sz="1600" b="0" dirty="0">
                          <a:solidFill>
                            <a:schemeClr val="tx1"/>
                          </a:solidFill>
                          <a:effectLst/>
                          <a:latin typeface="Arial"/>
                          <a:ea typeface="Calibri"/>
                          <a:cs typeface="Times New Roman"/>
                        </a:rPr>
                        <a:t>A</a:t>
                      </a:r>
                      <a:endParaRPr lang="es-EC" sz="1600" b="1" dirty="0">
                        <a:solidFill>
                          <a:schemeClr val="tx1"/>
                        </a:solidFill>
                        <a:effectLst/>
                        <a:latin typeface="Arial"/>
                        <a:ea typeface="Calibri"/>
                        <a:cs typeface="Times New Roman"/>
                      </a:endParaRPr>
                    </a:p>
                  </a:txBody>
                  <a:tcPr marL="68580" marR="68580" marT="0" marB="0">
                    <a:lnL>
                      <a:noFill/>
                    </a:lnL>
                    <a:lnR>
                      <a:noFill/>
                    </a:lnR>
                    <a:lnT>
                      <a:noFill/>
                    </a:lnT>
                    <a:lnB>
                      <a:noFill/>
                    </a:lnB>
                  </a:tcPr>
                </a:tc>
                <a:tc>
                  <a:txBody>
                    <a:bodyPr/>
                    <a:lstStyle/>
                    <a:p>
                      <a:pPr algn="l">
                        <a:spcBef>
                          <a:spcPts val="1200"/>
                        </a:spcBef>
                        <a:spcAft>
                          <a:spcPts val="300"/>
                        </a:spcAft>
                      </a:pPr>
                      <a:r>
                        <a:rPr lang="es-EC" sz="1600" b="0">
                          <a:solidFill>
                            <a:schemeClr val="tx1"/>
                          </a:solidFill>
                          <a:effectLst/>
                          <a:latin typeface="Arial"/>
                          <a:ea typeface="Calibri"/>
                          <a:cs typeface="Times New Roman"/>
                        </a:rPr>
                        <a:t>Tina de Desengrase</a:t>
                      </a:r>
                      <a:endParaRPr lang="es-EC" sz="1600" b="1">
                        <a:solidFill>
                          <a:schemeClr val="tx1"/>
                        </a:solidFill>
                        <a:effectLst/>
                        <a:latin typeface="Arial"/>
                        <a:ea typeface="Calibri"/>
                        <a:cs typeface="Times New Roman"/>
                      </a:endParaRPr>
                    </a:p>
                  </a:txBody>
                  <a:tcPr marL="68580" marR="68580" marT="0" marB="0">
                    <a:lnL>
                      <a:noFill/>
                    </a:lnL>
                    <a:lnR>
                      <a:noFill/>
                    </a:lnR>
                    <a:lnT>
                      <a:noFill/>
                    </a:lnT>
                    <a:lnB>
                      <a:noFill/>
                    </a:lnB>
                  </a:tcPr>
                </a:tc>
              </a:tr>
              <a:tr h="0">
                <a:tc>
                  <a:txBody>
                    <a:bodyPr/>
                    <a:lstStyle/>
                    <a:p>
                      <a:pPr algn="ctr">
                        <a:spcBef>
                          <a:spcPts val="1200"/>
                        </a:spcBef>
                        <a:spcAft>
                          <a:spcPts val="300"/>
                        </a:spcAft>
                      </a:pPr>
                      <a:r>
                        <a:rPr lang="es-EC" sz="1600" b="0">
                          <a:solidFill>
                            <a:schemeClr val="tx1"/>
                          </a:solidFill>
                          <a:effectLst/>
                          <a:latin typeface="Arial"/>
                          <a:ea typeface="Calibri"/>
                          <a:cs typeface="Times New Roman"/>
                        </a:rPr>
                        <a:t>B</a:t>
                      </a:r>
                      <a:endParaRPr lang="es-EC" sz="1600" b="1">
                        <a:solidFill>
                          <a:schemeClr val="tx1"/>
                        </a:solidFill>
                        <a:effectLst/>
                        <a:latin typeface="Arial"/>
                        <a:ea typeface="Calibri"/>
                        <a:cs typeface="Times New Roman"/>
                      </a:endParaRPr>
                    </a:p>
                  </a:txBody>
                  <a:tcPr marL="68580" marR="68580" marT="0" marB="0">
                    <a:lnL>
                      <a:noFill/>
                    </a:lnL>
                    <a:lnR>
                      <a:noFill/>
                    </a:lnR>
                    <a:lnT>
                      <a:noFill/>
                    </a:lnT>
                    <a:lnB>
                      <a:noFill/>
                    </a:lnB>
                  </a:tcPr>
                </a:tc>
                <a:tc>
                  <a:txBody>
                    <a:bodyPr/>
                    <a:lstStyle/>
                    <a:p>
                      <a:pPr algn="l">
                        <a:spcBef>
                          <a:spcPts val="1200"/>
                        </a:spcBef>
                        <a:spcAft>
                          <a:spcPts val="300"/>
                        </a:spcAft>
                      </a:pPr>
                      <a:r>
                        <a:rPr lang="es-EC" sz="1600" b="0">
                          <a:solidFill>
                            <a:schemeClr val="tx1"/>
                          </a:solidFill>
                          <a:effectLst/>
                          <a:latin typeface="Arial"/>
                          <a:ea typeface="Calibri"/>
                          <a:cs typeface="Times New Roman"/>
                        </a:rPr>
                        <a:t>Tina de 1er Enjagüe</a:t>
                      </a:r>
                      <a:endParaRPr lang="es-EC" sz="1600" b="1">
                        <a:solidFill>
                          <a:schemeClr val="tx1"/>
                        </a:solidFill>
                        <a:effectLst/>
                        <a:latin typeface="Arial"/>
                        <a:ea typeface="Calibri"/>
                        <a:cs typeface="Times New Roman"/>
                      </a:endParaRPr>
                    </a:p>
                  </a:txBody>
                  <a:tcPr marL="68580" marR="68580" marT="0" marB="0">
                    <a:lnL>
                      <a:noFill/>
                    </a:lnL>
                    <a:lnR>
                      <a:noFill/>
                    </a:lnR>
                    <a:lnT>
                      <a:noFill/>
                    </a:lnT>
                    <a:lnB>
                      <a:noFill/>
                    </a:lnB>
                  </a:tcPr>
                </a:tc>
              </a:tr>
              <a:tr h="0">
                <a:tc>
                  <a:txBody>
                    <a:bodyPr/>
                    <a:lstStyle/>
                    <a:p>
                      <a:pPr algn="ctr">
                        <a:spcBef>
                          <a:spcPts val="1200"/>
                        </a:spcBef>
                        <a:spcAft>
                          <a:spcPts val="300"/>
                        </a:spcAft>
                      </a:pPr>
                      <a:r>
                        <a:rPr lang="es-EC" sz="1600" b="0">
                          <a:solidFill>
                            <a:schemeClr val="tx1"/>
                          </a:solidFill>
                          <a:effectLst/>
                          <a:latin typeface="Arial"/>
                          <a:ea typeface="Calibri"/>
                          <a:cs typeface="Times New Roman"/>
                        </a:rPr>
                        <a:t>C</a:t>
                      </a:r>
                      <a:endParaRPr lang="es-EC" sz="1600" b="1">
                        <a:solidFill>
                          <a:schemeClr val="tx1"/>
                        </a:solidFill>
                        <a:effectLst/>
                        <a:latin typeface="Arial"/>
                        <a:ea typeface="Calibri"/>
                        <a:cs typeface="Times New Roman"/>
                      </a:endParaRPr>
                    </a:p>
                  </a:txBody>
                  <a:tcPr marL="68580" marR="68580" marT="0" marB="0">
                    <a:lnL>
                      <a:noFill/>
                    </a:lnL>
                    <a:lnR>
                      <a:noFill/>
                    </a:lnR>
                    <a:lnT>
                      <a:noFill/>
                    </a:lnT>
                    <a:lnB>
                      <a:noFill/>
                    </a:lnB>
                  </a:tcPr>
                </a:tc>
                <a:tc>
                  <a:txBody>
                    <a:bodyPr/>
                    <a:lstStyle/>
                    <a:p>
                      <a:pPr algn="l">
                        <a:spcBef>
                          <a:spcPts val="1200"/>
                        </a:spcBef>
                        <a:spcAft>
                          <a:spcPts val="300"/>
                        </a:spcAft>
                      </a:pPr>
                      <a:r>
                        <a:rPr lang="es-EC" sz="1600" b="0" dirty="0">
                          <a:solidFill>
                            <a:schemeClr val="tx1"/>
                          </a:solidFill>
                          <a:effectLst/>
                          <a:latin typeface="Arial"/>
                          <a:ea typeface="Calibri"/>
                          <a:cs typeface="Times New Roman"/>
                        </a:rPr>
                        <a:t>Tina de Acondicionado</a:t>
                      </a:r>
                      <a:endParaRPr lang="es-EC" sz="1600" b="1" dirty="0">
                        <a:solidFill>
                          <a:schemeClr val="tx1"/>
                        </a:solidFill>
                        <a:effectLst/>
                        <a:latin typeface="Arial"/>
                        <a:ea typeface="Calibri"/>
                        <a:cs typeface="Times New Roman"/>
                      </a:endParaRPr>
                    </a:p>
                  </a:txBody>
                  <a:tcPr marL="68580" marR="68580" marT="0" marB="0">
                    <a:lnL>
                      <a:noFill/>
                    </a:lnL>
                    <a:lnR>
                      <a:noFill/>
                    </a:lnR>
                    <a:lnT>
                      <a:noFill/>
                    </a:lnT>
                    <a:lnB>
                      <a:noFill/>
                    </a:lnB>
                  </a:tcPr>
                </a:tc>
              </a:tr>
              <a:tr h="0">
                <a:tc>
                  <a:txBody>
                    <a:bodyPr/>
                    <a:lstStyle/>
                    <a:p>
                      <a:pPr algn="ctr">
                        <a:spcBef>
                          <a:spcPts val="1200"/>
                        </a:spcBef>
                        <a:spcAft>
                          <a:spcPts val="300"/>
                        </a:spcAft>
                      </a:pPr>
                      <a:r>
                        <a:rPr lang="es-EC" sz="1600" b="0">
                          <a:solidFill>
                            <a:schemeClr val="tx1"/>
                          </a:solidFill>
                          <a:effectLst/>
                          <a:latin typeface="Arial"/>
                          <a:ea typeface="Calibri"/>
                          <a:cs typeface="Times New Roman"/>
                        </a:rPr>
                        <a:t>D</a:t>
                      </a:r>
                      <a:endParaRPr lang="es-EC" sz="1600" b="1">
                        <a:solidFill>
                          <a:schemeClr val="tx1"/>
                        </a:solidFill>
                        <a:effectLst/>
                        <a:latin typeface="Arial"/>
                        <a:ea typeface="Calibri"/>
                        <a:cs typeface="Times New Roman"/>
                      </a:endParaRPr>
                    </a:p>
                  </a:txBody>
                  <a:tcPr marL="68580" marR="68580" marT="0" marB="0">
                    <a:lnL>
                      <a:noFill/>
                    </a:lnL>
                    <a:lnR>
                      <a:noFill/>
                    </a:lnR>
                    <a:lnT>
                      <a:noFill/>
                    </a:lnT>
                    <a:lnB>
                      <a:noFill/>
                    </a:lnB>
                  </a:tcPr>
                </a:tc>
                <a:tc>
                  <a:txBody>
                    <a:bodyPr/>
                    <a:lstStyle/>
                    <a:p>
                      <a:pPr algn="l">
                        <a:spcBef>
                          <a:spcPts val="1200"/>
                        </a:spcBef>
                        <a:spcAft>
                          <a:spcPts val="300"/>
                        </a:spcAft>
                      </a:pPr>
                      <a:r>
                        <a:rPr lang="es-EC" sz="1600" b="0">
                          <a:solidFill>
                            <a:schemeClr val="tx1"/>
                          </a:solidFill>
                          <a:effectLst/>
                          <a:latin typeface="Arial"/>
                          <a:ea typeface="Calibri"/>
                          <a:cs typeface="Times New Roman"/>
                        </a:rPr>
                        <a:t>Tina de Fosfatizado</a:t>
                      </a:r>
                      <a:endParaRPr lang="es-EC" sz="1600" b="1">
                        <a:solidFill>
                          <a:schemeClr val="tx1"/>
                        </a:solidFill>
                        <a:effectLst/>
                        <a:latin typeface="Arial"/>
                        <a:ea typeface="Calibri"/>
                        <a:cs typeface="Times New Roman"/>
                      </a:endParaRPr>
                    </a:p>
                  </a:txBody>
                  <a:tcPr marL="68580" marR="68580" marT="0" marB="0">
                    <a:lnL>
                      <a:noFill/>
                    </a:lnL>
                    <a:lnR>
                      <a:noFill/>
                    </a:lnR>
                    <a:lnT>
                      <a:noFill/>
                    </a:lnT>
                    <a:lnB>
                      <a:noFill/>
                    </a:lnB>
                  </a:tcPr>
                </a:tc>
              </a:tr>
              <a:tr h="0">
                <a:tc>
                  <a:txBody>
                    <a:bodyPr/>
                    <a:lstStyle/>
                    <a:p>
                      <a:pPr algn="ctr">
                        <a:spcBef>
                          <a:spcPts val="1200"/>
                        </a:spcBef>
                        <a:spcAft>
                          <a:spcPts val="300"/>
                        </a:spcAft>
                      </a:pPr>
                      <a:r>
                        <a:rPr lang="es-EC" sz="1600" b="0">
                          <a:solidFill>
                            <a:schemeClr val="tx1"/>
                          </a:solidFill>
                          <a:effectLst/>
                          <a:latin typeface="Arial"/>
                          <a:ea typeface="Calibri"/>
                          <a:cs typeface="Times New Roman"/>
                        </a:rPr>
                        <a:t>E</a:t>
                      </a:r>
                      <a:endParaRPr lang="es-EC" sz="1600" b="1">
                        <a:solidFill>
                          <a:schemeClr val="tx1"/>
                        </a:solidFill>
                        <a:effectLst/>
                        <a:latin typeface="Arial"/>
                        <a:ea typeface="Calibri"/>
                        <a:cs typeface="Times New Roman"/>
                      </a:endParaRPr>
                    </a:p>
                  </a:txBody>
                  <a:tcPr marL="68580" marR="68580" marT="0" marB="0">
                    <a:lnL>
                      <a:noFill/>
                    </a:lnL>
                    <a:lnR>
                      <a:noFill/>
                    </a:lnR>
                    <a:lnT>
                      <a:noFill/>
                    </a:lnT>
                    <a:lnB>
                      <a:noFill/>
                    </a:lnB>
                  </a:tcPr>
                </a:tc>
                <a:tc>
                  <a:txBody>
                    <a:bodyPr/>
                    <a:lstStyle/>
                    <a:p>
                      <a:pPr algn="l">
                        <a:spcBef>
                          <a:spcPts val="1200"/>
                        </a:spcBef>
                        <a:spcAft>
                          <a:spcPts val="300"/>
                        </a:spcAft>
                      </a:pPr>
                      <a:r>
                        <a:rPr lang="es-EC" sz="1600" b="0">
                          <a:solidFill>
                            <a:schemeClr val="tx1"/>
                          </a:solidFill>
                          <a:effectLst/>
                          <a:latin typeface="Arial"/>
                          <a:ea typeface="Calibri"/>
                          <a:cs typeface="Times New Roman"/>
                        </a:rPr>
                        <a:t>Tina de 2do Enjagüe</a:t>
                      </a:r>
                      <a:endParaRPr lang="es-EC" sz="1600" b="1">
                        <a:solidFill>
                          <a:schemeClr val="tx1"/>
                        </a:solidFill>
                        <a:effectLst/>
                        <a:latin typeface="Arial"/>
                        <a:ea typeface="Calibri"/>
                        <a:cs typeface="Times New Roman"/>
                      </a:endParaRPr>
                    </a:p>
                  </a:txBody>
                  <a:tcPr marL="68580" marR="68580" marT="0" marB="0">
                    <a:lnL>
                      <a:noFill/>
                    </a:lnL>
                    <a:lnR>
                      <a:noFill/>
                    </a:lnR>
                    <a:lnT>
                      <a:noFill/>
                    </a:lnT>
                    <a:lnB>
                      <a:noFill/>
                    </a:lnB>
                  </a:tcPr>
                </a:tc>
              </a:tr>
              <a:tr h="0">
                <a:tc>
                  <a:txBody>
                    <a:bodyPr/>
                    <a:lstStyle/>
                    <a:p>
                      <a:pPr algn="ctr">
                        <a:spcBef>
                          <a:spcPts val="1200"/>
                        </a:spcBef>
                        <a:spcAft>
                          <a:spcPts val="300"/>
                        </a:spcAft>
                      </a:pPr>
                      <a:r>
                        <a:rPr lang="es-EC" sz="1600" b="0">
                          <a:solidFill>
                            <a:schemeClr val="tx1"/>
                          </a:solidFill>
                          <a:effectLst/>
                          <a:latin typeface="Arial"/>
                          <a:ea typeface="Calibri"/>
                          <a:cs typeface="Times New Roman"/>
                        </a:rPr>
                        <a:t>F</a:t>
                      </a:r>
                      <a:endParaRPr lang="es-EC" sz="1600" b="1">
                        <a:solidFill>
                          <a:schemeClr val="tx1"/>
                        </a:solidFill>
                        <a:effectLst/>
                        <a:latin typeface="Arial"/>
                        <a:ea typeface="Calibri"/>
                        <a:cs typeface="Times New Roman"/>
                      </a:endParaRPr>
                    </a:p>
                  </a:txBody>
                  <a:tcPr marL="68580" marR="68580" marT="0" marB="0">
                    <a:lnL>
                      <a:noFill/>
                    </a:lnL>
                    <a:lnR>
                      <a:noFill/>
                    </a:lnR>
                    <a:lnT>
                      <a:noFill/>
                    </a:lnT>
                    <a:lnB>
                      <a:noFill/>
                    </a:lnB>
                  </a:tcPr>
                </a:tc>
                <a:tc>
                  <a:txBody>
                    <a:bodyPr/>
                    <a:lstStyle/>
                    <a:p>
                      <a:pPr algn="l">
                        <a:spcBef>
                          <a:spcPts val="1200"/>
                        </a:spcBef>
                        <a:spcAft>
                          <a:spcPts val="300"/>
                        </a:spcAft>
                      </a:pPr>
                      <a:r>
                        <a:rPr lang="es-EC" sz="1600" b="0">
                          <a:solidFill>
                            <a:schemeClr val="tx1"/>
                          </a:solidFill>
                          <a:effectLst/>
                          <a:latin typeface="Arial"/>
                          <a:ea typeface="Calibri"/>
                          <a:cs typeface="Times New Roman"/>
                        </a:rPr>
                        <a:t>Equipo electrostático</a:t>
                      </a:r>
                      <a:endParaRPr lang="es-EC" sz="1600" b="1">
                        <a:solidFill>
                          <a:schemeClr val="tx1"/>
                        </a:solidFill>
                        <a:effectLst/>
                        <a:latin typeface="Arial"/>
                        <a:ea typeface="Calibri"/>
                        <a:cs typeface="Times New Roman"/>
                      </a:endParaRPr>
                    </a:p>
                  </a:txBody>
                  <a:tcPr marL="68580" marR="68580" marT="0" marB="0">
                    <a:lnL>
                      <a:noFill/>
                    </a:lnL>
                    <a:lnR>
                      <a:noFill/>
                    </a:lnR>
                    <a:lnT>
                      <a:noFill/>
                    </a:lnT>
                    <a:lnB>
                      <a:noFill/>
                    </a:lnB>
                  </a:tcPr>
                </a:tc>
              </a:tr>
              <a:tr h="0">
                <a:tc>
                  <a:txBody>
                    <a:bodyPr/>
                    <a:lstStyle/>
                    <a:p>
                      <a:pPr algn="ctr">
                        <a:spcBef>
                          <a:spcPts val="1200"/>
                        </a:spcBef>
                        <a:spcAft>
                          <a:spcPts val="300"/>
                        </a:spcAft>
                      </a:pPr>
                      <a:r>
                        <a:rPr lang="es-EC" sz="1600" b="0">
                          <a:solidFill>
                            <a:schemeClr val="tx1"/>
                          </a:solidFill>
                          <a:effectLst/>
                          <a:latin typeface="Arial"/>
                          <a:ea typeface="Calibri"/>
                          <a:cs typeface="Times New Roman"/>
                        </a:rPr>
                        <a:t>G</a:t>
                      </a:r>
                      <a:endParaRPr lang="es-EC" sz="1600" b="1">
                        <a:solidFill>
                          <a:schemeClr val="tx1"/>
                        </a:solidFill>
                        <a:effectLst/>
                        <a:latin typeface="Arial"/>
                        <a:ea typeface="Calibri"/>
                        <a:cs typeface="Times New Roman"/>
                      </a:endParaRPr>
                    </a:p>
                  </a:txBody>
                  <a:tcPr marL="68580" marR="68580" marT="0" marB="0">
                    <a:lnL>
                      <a:noFill/>
                    </a:lnL>
                    <a:lnR>
                      <a:noFill/>
                    </a:lnR>
                    <a:lnT>
                      <a:noFill/>
                    </a:lnT>
                    <a:lnB>
                      <a:noFill/>
                    </a:lnB>
                  </a:tcPr>
                </a:tc>
                <a:tc>
                  <a:txBody>
                    <a:bodyPr/>
                    <a:lstStyle/>
                    <a:p>
                      <a:pPr algn="l">
                        <a:spcBef>
                          <a:spcPts val="1200"/>
                        </a:spcBef>
                        <a:spcAft>
                          <a:spcPts val="300"/>
                        </a:spcAft>
                      </a:pPr>
                      <a:r>
                        <a:rPr lang="es-EC" sz="1600" b="0">
                          <a:solidFill>
                            <a:schemeClr val="tx1"/>
                          </a:solidFill>
                          <a:effectLst/>
                          <a:latin typeface="Arial"/>
                          <a:ea typeface="Calibri"/>
                          <a:cs typeface="Times New Roman"/>
                        </a:rPr>
                        <a:t>Cabina de aplicación de Pintura</a:t>
                      </a:r>
                      <a:endParaRPr lang="es-EC" sz="1600" b="1">
                        <a:solidFill>
                          <a:schemeClr val="tx1"/>
                        </a:solidFill>
                        <a:effectLst/>
                        <a:latin typeface="Arial"/>
                        <a:ea typeface="Calibri"/>
                        <a:cs typeface="Times New Roman"/>
                      </a:endParaRPr>
                    </a:p>
                  </a:txBody>
                  <a:tcPr marL="68580" marR="68580" marT="0" marB="0">
                    <a:lnL>
                      <a:noFill/>
                    </a:lnL>
                    <a:lnR>
                      <a:noFill/>
                    </a:lnR>
                    <a:lnT>
                      <a:noFill/>
                    </a:lnT>
                    <a:lnB>
                      <a:noFill/>
                    </a:lnB>
                  </a:tcPr>
                </a:tc>
              </a:tr>
              <a:tr h="0">
                <a:tc>
                  <a:txBody>
                    <a:bodyPr/>
                    <a:lstStyle/>
                    <a:p>
                      <a:pPr algn="ctr">
                        <a:spcBef>
                          <a:spcPts val="1200"/>
                        </a:spcBef>
                        <a:spcAft>
                          <a:spcPts val="300"/>
                        </a:spcAft>
                      </a:pPr>
                      <a:r>
                        <a:rPr lang="es-EC" sz="1600" b="0">
                          <a:solidFill>
                            <a:schemeClr val="tx1"/>
                          </a:solidFill>
                          <a:effectLst/>
                          <a:latin typeface="Arial"/>
                          <a:ea typeface="Calibri"/>
                          <a:cs typeface="Times New Roman"/>
                        </a:rPr>
                        <a:t>H</a:t>
                      </a:r>
                      <a:endParaRPr lang="es-EC" sz="1600" b="1">
                        <a:solidFill>
                          <a:schemeClr val="tx1"/>
                        </a:solidFill>
                        <a:effectLst/>
                        <a:latin typeface="Arial"/>
                        <a:ea typeface="Calibri"/>
                        <a:cs typeface="Times New Roman"/>
                      </a:endParaRPr>
                    </a:p>
                  </a:txBody>
                  <a:tcPr marL="68580" marR="68580" marT="0" marB="0">
                    <a:lnL>
                      <a:noFill/>
                    </a:lnL>
                    <a:lnR>
                      <a:noFill/>
                    </a:lnR>
                    <a:lnT>
                      <a:noFill/>
                    </a:lnT>
                    <a:lnB>
                      <a:noFill/>
                    </a:lnB>
                  </a:tcPr>
                </a:tc>
                <a:tc>
                  <a:txBody>
                    <a:bodyPr/>
                    <a:lstStyle/>
                    <a:p>
                      <a:pPr algn="l">
                        <a:spcBef>
                          <a:spcPts val="1200"/>
                        </a:spcBef>
                        <a:spcAft>
                          <a:spcPts val="300"/>
                        </a:spcAft>
                      </a:pPr>
                      <a:r>
                        <a:rPr lang="es-EC" sz="1600" b="0" dirty="0">
                          <a:solidFill>
                            <a:schemeClr val="tx1"/>
                          </a:solidFill>
                          <a:effectLst/>
                          <a:latin typeface="Arial"/>
                          <a:ea typeface="Calibri"/>
                          <a:cs typeface="Times New Roman"/>
                        </a:rPr>
                        <a:t>Horno de curado</a:t>
                      </a:r>
                      <a:endParaRPr lang="es-EC" sz="1600" b="1" dirty="0">
                        <a:solidFill>
                          <a:schemeClr val="tx1"/>
                        </a:solidFill>
                        <a:effectLst/>
                        <a:latin typeface="Arial"/>
                        <a:ea typeface="Calibri"/>
                        <a:cs typeface="Times New Roman"/>
                      </a:endParaRPr>
                    </a:p>
                  </a:txBody>
                  <a:tcPr marL="68580" marR="68580" marT="0" marB="0">
                    <a:lnL>
                      <a:noFill/>
                    </a:lnL>
                    <a:lnR>
                      <a:noFill/>
                    </a:lnR>
                    <a:lnT>
                      <a:noFill/>
                    </a:lnT>
                    <a:lnB>
                      <a:noFill/>
                    </a:lnB>
                  </a:tcPr>
                </a:tc>
              </a:tr>
            </a:tbl>
          </a:graphicData>
        </a:graphic>
      </p:graphicFrame>
      <p:sp>
        <p:nvSpPr>
          <p:cNvPr id="13" name="2 Marcador de contenido"/>
          <p:cNvSpPr txBox="1">
            <a:spLocks/>
          </p:cNvSpPr>
          <p:nvPr/>
        </p:nvSpPr>
        <p:spPr>
          <a:xfrm>
            <a:off x="212998" y="116632"/>
            <a:ext cx="5295106" cy="576064"/>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just"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just"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s-EC" sz="2200" b="1" i="1" dirty="0"/>
              <a:t>Pre-tratamiento químico y </a:t>
            </a:r>
            <a:r>
              <a:rPr lang="es-EC" sz="2200" b="1" i="1" dirty="0" smtClean="0"/>
              <a:t>Pintura</a:t>
            </a:r>
            <a:endParaRPr lang="es-EC" sz="2200" dirty="0"/>
          </a:p>
        </p:txBody>
      </p:sp>
    </p:spTree>
    <p:extLst>
      <p:ext uri="{BB962C8B-B14F-4D97-AF65-F5344CB8AC3E}">
        <p14:creationId xmlns:p14="http://schemas.microsoft.com/office/powerpoint/2010/main" val="207357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dirty="0" smtClean="0"/>
              <a:t>Contenido</a:t>
            </a:r>
            <a:endParaRPr lang="es-EC" sz="3600" dirty="0"/>
          </a:p>
        </p:txBody>
      </p:sp>
      <p:sp>
        <p:nvSpPr>
          <p:cNvPr id="3" name="2 Marcador de contenido"/>
          <p:cNvSpPr>
            <a:spLocks noGrp="1"/>
          </p:cNvSpPr>
          <p:nvPr>
            <p:ph idx="1"/>
          </p:nvPr>
        </p:nvSpPr>
        <p:spPr>
          <a:xfrm>
            <a:off x="457200" y="875853"/>
            <a:ext cx="8363272" cy="5217443"/>
          </a:xfrm>
        </p:spPr>
        <p:txBody>
          <a:bodyPr>
            <a:noAutofit/>
          </a:bodyPr>
          <a:lstStyle/>
          <a:p>
            <a:pPr marL="514350" indent="-514350">
              <a:buFont typeface="+mj-lt"/>
              <a:buAutoNum type="arabicPeriod"/>
            </a:pPr>
            <a:r>
              <a:rPr lang="es-EC" sz="2800" dirty="0" smtClean="0"/>
              <a:t>Generalidades</a:t>
            </a:r>
          </a:p>
          <a:p>
            <a:pPr marL="514350" indent="-514350">
              <a:buFont typeface="+mj-lt"/>
              <a:buAutoNum type="arabicPeriod"/>
            </a:pPr>
            <a:r>
              <a:rPr lang="es-EC" sz="2800" dirty="0" smtClean="0"/>
              <a:t>Metodología del Análisis de Ciclo de Vida</a:t>
            </a:r>
          </a:p>
          <a:p>
            <a:pPr marL="514350" indent="-514350">
              <a:buFont typeface="+mj-lt"/>
              <a:buAutoNum type="arabicPeriod"/>
            </a:pPr>
            <a:r>
              <a:rPr lang="es-EC" sz="2800" dirty="0"/>
              <a:t>Aplicación, análisis y evaluación de ciclo de </a:t>
            </a:r>
            <a:r>
              <a:rPr lang="es-EC" sz="2800" dirty="0" smtClean="0"/>
              <a:t>vida</a:t>
            </a:r>
          </a:p>
          <a:p>
            <a:pPr marL="0" indent="0">
              <a:buNone/>
            </a:pPr>
            <a:r>
              <a:rPr lang="es-EC" sz="2800" dirty="0" smtClean="0"/>
              <a:t>	</a:t>
            </a:r>
            <a:r>
              <a:rPr lang="es-EC" sz="2000" dirty="0" smtClean="0"/>
              <a:t>3.1</a:t>
            </a:r>
            <a:r>
              <a:rPr lang="es-EC" sz="2000" dirty="0"/>
              <a:t>. Definición de Objetivos y ámbitos de aplicación</a:t>
            </a:r>
          </a:p>
          <a:p>
            <a:pPr marL="0" indent="0">
              <a:buNone/>
            </a:pPr>
            <a:r>
              <a:rPr lang="es-EC" sz="2000" dirty="0" smtClean="0"/>
              <a:t> 	3.2. Análisis del inventario</a:t>
            </a:r>
          </a:p>
          <a:p>
            <a:pPr marL="0" indent="0">
              <a:buNone/>
            </a:pPr>
            <a:r>
              <a:rPr lang="es-EC" sz="2000" dirty="0" smtClean="0"/>
              <a:t>	3.3. Evaluación de los impactos del Ciclo de Vida</a:t>
            </a:r>
          </a:p>
          <a:p>
            <a:pPr marL="0" indent="0">
              <a:buNone/>
            </a:pPr>
            <a:r>
              <a:rPr lang="es-EC" sz="2800" dirty="0" smtClean="0"/>
              <a:t>4. Interpretación de Resultados</a:t>
            </a:r>
          </a:p>
          <a:p>
            <a:pPr marL="0" indent="0">
              <a:buNone/>
            </a:pPr>
            <a:r>
              <a:rPr lang="es-EC" sz="2800" dirty="0"/>
              <a:t>	</a:t>
            </a:r>
            <a:r>
              <a:rPr lang="es-EC" sz="2000" dirty="0" smtClean="0"/>
              <a:t>4.1. Escenarios Alternativos</a:t>
            </a:r>
          </a:p>
          <a:p>
            <a:pPr marL="0" indent="0">
              <a:buNone/>
            </a:pPr>
            <a:r>
              <a:rPr lang="es-EC" sz="2800" dirty="0" smtClean="0"/>
              <a:t>5. Conclusiones</a:t>
            </a:r>
          </a:p>
          <a:p>
            <a:pPr marL="0" indent="0">
              <a:buNone/>
            </a:pPr>
            <a:r>
              <a:rPr lang="es-EC" sz="2800" dirty="0" smtClean="0"/>
              <a:t>6. Recomendaciones</a:t>
            </a:r>
            <a:endParaRPr lang="es-EC" sz="2800" dirty="0"/>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dirty="0"/>
          </a:p>
        </p:txBody>
      </p:sp>
      <p:sp>
        <p:nvSpPr>
          <p:cNvPr id="5" name="4 Marcador de pie de página"/>
          <p:cNvSpPr>
            <a:spLocks noGrp="1"/>
          </p:cNvSpPr>
          <p:nvPr>
            <p:ph type="ftr" sz="quarter" idx="11"/>
          </p:nvPr>
        </p:nvSpPr>
        <p:spPr/>
        <p:txBody>
          <a:bodyPr/>
          <a:lstStyle/>
          <a:p>
            <a:r>
              <a:rPr lang="es-EC" dirty="0" smtClean="0"/>
              <a:t>David S. Túqueres Granda</a:t>
            </a:r>
            <a:endParaRPr lang="es-EC" dirty="0"/>
          </a:p>
        </p:txBody>
      </p:sp>
      <p:sp>
        <p:nvSpPr>
          <p:cNvPr id="6" name="5 Marcador de número de diapositiva"/>
          <p:cNvSpPr>
            <a:spLocks noGrp="1"/>
          </p:cNvSpPr>
          <p:nvPr>
            <p:ph type="sldNum" sz="quarter" idx="12"/>
          </p:nvPr>
        </p:nvSpPr>
        <p:spPr/>
        <p:txBody>
          <a:bodyPr/>
          <a:lstStyle/>
          <a:p>
            <a:fld id="{005CADD3-4FEE-4ADF-BCB0-76A03E694CD8}" type="slidenum">
              <a:rPr lang="es-EC" smtClean="0"/>
              <a:t>2</a:t>
            </a:fld>
            <a:endParaRPr lang="es-EC" dirty="0"/>
          </a:p>
        </p:txBody>
      </p:sp>
    </p:spTree>
    <p:extLst>
      <p:ext uri="{BB962C8B-B14F-4D97-AF65-F5344CB8AC3E}">
        <p14:creationId xmlns:p14="http://schemas.microsoft.com/office/powerpoint/2010/main" val="306215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1"/>
            <a:ext cx="8229600" cy="720080"/>
          </a:xfrm>
        </p:spPr>
        <p:txBody>
          <a:bodyPr>
            <a:normAutofit/>
          </a:bodyPr>
          <a:lstStyle/>
          <a:p>
            <a:pPr marL="0" indent="0">
              <a:buNone/>
            </a:pPr>
            <a:r>
              <a:rPr lang="es-EC" sz="2000" dirty="0" smtClean="0"/>
              <a:t>La cuantificación de materiales se los tomó de los históricos de la empresa, más los energéticos no se los disponía, por lo que se procedió a calcular: </a:t>
            </a:r>
            <a:endParaRPr lang="es-EC" sz="2000" dirty="0"/>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20</a:t>
            </a:fld>
            <a:endParaRPr lang="es-EC"/>
          </a:p>
        </p:txBody>
      </p:sp>
      <mc:AlternateContent xmlns:mc="http://schemas.openxmlformats.org/markup-compatibility/2006" xmlns:a14="http://schemas.microsoft.com/office/drawing/2010/main">
        <mc:Choice Requires="a14">
          <p:graphicFrame>
            <p:nvGraphicFramePr>
              <p:cNvPr id="7" name="6 Tabla"/>
              <p:cNvGraphicFramePr>
                <a:graphicFrameLocks noGrp="1"/>
              </p:cNvGraphicFramePr>
              <p:nvPr>
                <p:extLst>
                  <p:ext uri="{D42A27DB-BD31-4B8C-83A1-F6EECF244321}">
                    <p14:modId xmlns:p14="http://schemas.microsoft.com/office/powerpoint/2010/main" val="3845833293"/>
                  </p:ext>
                </p:extLst>
              </p:nvPr>
            </p:nvGraphicFramePr>
            <p:xfrm>
              <a:off x="467544" y="1772816"/>
              <a:ext cx="8280920" cy="1126935"/>
            </p:xfrm>
            <a:graphic>
              <a:graphicData uri="http://schemas.openxmlformats.org/drawingml/2006/table">
                <a:tbl>
                  <a:tblPr firstRow="1" firstCol="1" bandRow="1">
                    <a:tableStyleId>{5C22544A-7EE6-4342-B048-85BDC9FD1C3A}</a:tableStyleId>
                  </a:tblPr>
                  <a:tblGrid>
                    <a:gridCol w="8280920"/>
                  </a:tblGrid>
                  <a:tr h="0">
                    <a:tc>
                      <a:txBody>
                        <a:bodyPr/>
                        <a:lstStyle/>
                        <a:p>
                          <a:pPr algn="just">
                            <a:lnSpc>
                              <a:spcPct val="150000"/>
                            </a:lnSpc>
                            <a:spcBef>
                              <a:spcPts val="1200"/>
                            </a:spcBef>
                            <a:spcAft>
                              <a:spcPts val="300"/>
                            </a:spcAft>
                          </a:pPr>
                          <a14:m>
                            <m:oMathPara xmlns:m="http://schemas.openxmlformats.org/officeDocument/2006/math">
                              <m:oMathParaPr>
                                <m:jc m:val="centerGroup"/>
                              </m:oMathParaPr>
                              <m:oMath xmlns:m="http://schemas.openxmlformats.org/officeDocument/2006/math">
                                <m:f>
                                  <m:fPr>
                                    <m:ctrlPr>
                                      <a:rPr lang="es-EC" sz="1800" i="1">
                                        <a:effectLst/>
                                        <a:latin typeface="Cambria Math"/>
                                      </a:rPr>
                                    </m:ctrlPr>
                                  </m:fPr>
                                  <m:num>
                                    <m:r>
                                      <a:rPr lang="es-EC" sz="1800">
                                        <a:effectLst/>
                                        <a:latin typeface="Cambria Math"/>
                                      </a:rPr>
                                      <m:t>𝐶𝑜𝑛𝑠𝑢𝑚𝑜</m:t>
                                    </m:r>
                                    <m:r>
                                      <a:rPr lang="es-EC" sz="1800">
                                        <a:effectLst/>
                                        <a:latin typeface="Cambria Math"/>
                                      </a:rPr>
                                      <m:t> </m:t>
                                    </m:r>
                                    <m:r>
                                      <a:rPr lang="es-EC" sz="1800">
                                        <a:effectLst/>
                                        <a:latin typeface="Cambria Math"/>
                                      </a:rPr>
                                      <m:t>𝐸𝑙</m:t>
                                    </m:r>
                                    <m:r>
                                      <a:rPr lang="es-EC" sz="1800">
                                        <a:effectLst/>
                                        <a:latin typeface="Cambria Math"/>
                                      </a:rPr>
                                      <m:t>é</m:t>
                                    </m:r>
                                    <m:r>
                                      <a:rPr lang="es-EC" sz="1800">
                                        <a:effectLst/>
                                        <a:latin typeface="Cambria Math"/>
                                      </a:rPr>
                                      <m:t>𝑐𝑡𝑟𝑖𝑐𝑜</m:t>
                                    </m:r>
                                    <m:r>
                                      <a:rPr lang="es-EC" sz="1800">
                                        <a:effectLst/>
                                        <a:latin typeface="Cambria Math"/>
                                      </a:rPr>
                                      <m:t> </m:t>
                                    </m:r>
                                    <m:d>
                                      <m:dPr>
                                        <m:ctrlPr>
                                          <a:rPr lang="es-EC" sz="1800" i="1">
                                            <a:effectLst/>
                                            <a:latin typeface="Cambria Math"/>
                                          </a:rPr>
                                        </m:ctrlPr>
                                      </m:dPr>
                                      <m:e>
                                        <m:r>
                                          <a:rPr lang="es-EC" sz="1800">
                                            <a:effectLst/>
                                            <a:latin typeface="Cambria Math"/>
                                          </a:rPr>
                                          <m:t>𝑘𝑊h</m:t>
                                        </m:r>
                                      </m:e>
                                    </m:d>
                                  </m:num>
                                  <m:den>
                                    <m:r>
                                      <a:rPr lang="es-EC" sz="1800">
                                        <a:effectLst/>
                                        <a:latin typeface="Cambria Math"/>
                                      </a:rPr>
                                      <m:t>𝑝𝑖𝑒𝑧𝑎</m:t>
                                    </m:r>
                                    <m:r>
                                      <a:rPr lang="es-EC" sz="1800">
                                        <a:effectLst/>
                                        <a:latin typeface="Cambria Math"/>
                                      </a:rPr>
                                      <m:t> </m:t>
                                    </m:r>
                                    <m:r>
                                      <a:rPr lang="es-EC" sz="1800">
                                        <a:effectLst/>
                                        <a:latin typeface="Cambria Math"/>
                                      </a:rPr>
                                      <m:t>𝑝𝑟𝑜𝑐𝑒𝑠𝑎𝑑𝑎</m:t>
                                    </m:r>
                                  </m:den>
                                </m:f>
                                <m:r>
                                  <a:rPr lang="es-EC" sz="1800">
                                    <a:effectLst/>
                                    <a:latin typeface="Cambria Math"/>
                                  </a:rPr>
                                  <m:t>=</m:t>
                                </m:r>
                                <m:f>
                                  <m:fPr>
                                    <m:ctrlPr>
                                      <a:rPr lang="es-EC" sz="1800" i="1">
                                        <a:effectLst/>
                                        <a:latin typeface="Cambria Math"/>
                                      </a:rPr>
                                    </m:ctrlPr>
                                  </m:fPr>
                                  <m:num>
                                    <m:r>
                                      <a:rPr lang="es-EC" sz="1800">
                                        <a:effectLst/>
                                        <a:latin typeface="Cambria Math"/>
                                      </a:rPr>
                                      <m:t>𝑃𝑜𝑡𝑒𝑛𝑐𝑖𝑎</m:t>
                                    </m:r>
                                    <m:r>
                                      <a:rPr lang="es-EC" sz="1800">
                                        <a:effectLst/>
                                        <a:latin typeface="Cambria Math"/>
                                      </a:rPr>
                                      <m:t> </m:t>
                                    </m:r>
                                    <m:d>
                                      <m:dPr>
                                        <m:ctrlPr>
                                          <a:rPr lang="es-EC" sz="1800" i="1">
                                            <a:effectLst/>
                                            <a:latin typeface="Cambria Math"/>
                                          </a:rPr>
                                        </m:ctrlPr>
                                      </m:dPr>
                                      <m:e>
                                        <m:r>
                                          <a:rPr lang="es-EC" sz="1800">
                                            <a:effectLst/>
                                            <a:latin typeface="Cambria Math"/>
                                          </a:rPr>
                                          <m:t>𝑘𝑊</m:t>
                                        </m:r>
                                      </m:e>
                                    </m:d>
                                    <m:r>
                                      <a:rPr lang="es-EC" sz="1800">
                                        <a:effectLst/>
                                        <a:latin typeface="Cambria Math"/>
                                      </a:rPr>
                                      <m:t>∗</m:t>
                                    </m:r>
                                    <m:r>
                                      <a:rPr lang="es-EC" sz="1800">
                                        <a:effectLst/>
                                        <a:latin typeface="Cambria Math"/>
                                      </a:rPr>
                                      <m:t>𝑆𝑒𝑝𝑎𝑟𝑎𝑐𝑖</m:t>
                                    </m:r>
                                    <m:r>
                                      <a:rPr lang="es-EC" sz="1800">
                                        <a:effectLst/>
                                        <a:latin typeface="Cambria Math"/>
                                      </a:rPr>
                                      <m:t>ó</m:t>
                                    </m:r>
                                    <m:r>
                                      <a:rPr lang="es-EC" sz="1800">
                                        <a:effectLst/>
                                        <a:latin typeface="Cambria Math"/>
                                      </a:rPr>
                                      <m:t>𝑛</m:t>
                                    </m:r>
                                    <m:r>
                                      <a:rPr lang="es-EC" sz="1800">
                                        <a:effectLst/>
                                        <a:latin typeface="Cambria Math"/>
                                      </a:rPr>
                                      <m:t> </m:t>
                                    </m:r>
                                    <m:r>
                                      <a:rPr lang="es-EC" sz="1800">
                                        <a:effectLst/>
                                        <a:latin typeface="Cambria Math"/>
                                      </a:rPr>
                                      <m:t>𝑒𝑛𝑡𝑟𝑒</m:t>
                                    </m:r>
                                    <m:r>
                                      <a:rPr lang="es-EC" sz="1800">
                                        <a:effectLst/>
                                        <a:latin typeface="Cambria Math"/>
                                      </a:rPr>
                                      <m:t> </m:t>
                                    </m:r>
                                    <m:r>
                                      <a:rPr lang="es-EC" sz="1800">
                                        <a:effectLst/>
                                        <a:latin typeface="Cambria Math"/>
                                      </a:rPr>
                                      <m:t>𝑝𝑖𝑒𝑧𝑎𝑠</m:t>
                                    </m:r>
                                    <m:r>
                                      <a:rPr lang="es-EC" sz="1800">
                                        <a:effectLst/>
                                        <a:latin typeface="Cambria Math"/>
                                      </a:rPr>
                                      <m:t>(</m:t>
                                    </m:r>
                                    <m:r>
                                      <a:rPr lang="es-EC" sz="1800">
                                        <a:effectLst/>
                                        <a:latin typeface="Cambria Math"/>
                                      </a:rPr>
                                      <m:t>𝑚</m:t>
                                    </m:r>
                                    <m:r>
                                      <a:rPr lang="es-EC" sz="1800">
                                        <a:effectLst/>
                                        <a:latin typeface="Cambria Math"/>
                                      </a:rPr>
                                      <m:t>)</m:t>
                                    </m:r>
                                  </m:num>
                                  <m:den>
                                    <m:r>
                                      <a:rPr lang="es-EC" sz="1800">
                                        <a:effectLst/>
                                        <a:latin typeface="Cambria Math"/>
                                      </a:rPr>
                                      <m:t>𝑉𝑒𝑙𝑜𝑐𝑖𝑑𝑎𝑑</m:t>
                                    </m:r>
                                    <m:r>
                                      <a:rPr lang="es-EC" sz="1800">
                                        <a:effectLst/>
                                        <a:latin typeface="Cambria Math"/>
                                      </a:rPr>
                                      <m:t> </m:t>
                                    </m:r>
                                    <m:r>
                                      <a:rPr lang="es-EC" sz="1800">
                                        <a:effectLst/>
                                        <a:latin typeface="Cambria Math"/>
                                      </a:rPr>
                                      <m:t>𝑑𝑒</m:t>
                                    </m:r>
                                    <m:r>
                                      <a:rPr lang="es-EC" sz="1800">
                                        <a:effectLst/>
                                        <a:latin typeface="Cambria Math"/>
                                      </a:rPr>
                                      <m:t> </m:t>
                                    </m:r>
                                    <m:r>
                                      <a:rPr lang="es-EC" sz="1800">
                                        <a:effectLst/>
                                        <a:latin typeface="Cambria Math"/>
                                      </a:rPr>
                                      <m:t>𝑙𝑎</m:t>
                                    </m:r>
                                    <m:r>
                                      <a:rPr lang="es-EC" sz="1800">
                                        <a:effectLst/>
                                        <a:latin typeface="Cambria Math"/>
                                      </a:rPr>
                                      <m:t> </m:t>
                                    </m:r>
                                    <m:r>
                                      <a:rPr lang="es-EC" sz="1800">
                                        <a:effectLst/>
                                        <a:latin typeface="Cambria Math"/>
                                      </a:rPr>
                                      <m:t>𝑐𝑎𝑑𝑒𝑛𝑎</m:t>
                                    </m:r>
                                    <m:r>
                                      <a:rPr lang="es-EC" sz="1800">
                                        <a:effectLst/>
                                        <a:latin typeface="Cambria Math"/>
                                      </a:rPr>
                                      <m:t> </m:t>
                                    </m:r>
                                    <m:r>
                                      <a:rPr lang="es-EC" sz="1800">
                                        <a:effectLst/>
                                        <a:latin typeface="Cambria Math"/>
                                      </a:rPr>
                                      <m:t>𝑡𝑟𝑎𝑛𝑠𝑝𝑜𝑟𝑡𝑎𝑑𝑜𝑟𝑎</m:t>
                                    </m:r>
                                    <m:r>
                                      <a:rPr lang="es-EC" sz="1800">
                                        <a:effectLst/>
                                        <a:latin typeface="Cambria Math"/>
                                      </a:rPr>
                                      <m:t> </m:t>
                                    </m:r>
                                    <m:d>
                                      <m:dPr>
                                        <m:ctrlPr>
                                          <a:rPr lang="es-EC" sz="1800" i="1">
                                            <a:effectLst/>
                                            <a:latin typeface="Cambria Math"/>
                                          </a:rPr>
                                        </m:ctrlPr>
                                      </m:dPr>
                                      <m:e>
                                        <m:f>
                                          <m:fPr>
                                            <m:ctrlPr>
                                              <a:rPr lang="es-EC" sz="1800" i="1">
                                                <a:effectLst/>
                                                <a:latin typeface="Cambria Math"/>
                                              </a:rPr>
                                            </m:ctrlPr>
                                          </m:fPr>
                                          <m:num>
                                            <m:r>
                                              <a:rPr lang="es-EC" sz="1800">
                                                <a:effectLst/>
                                                <a:latin typeface="Cambria Math"/>
                                              </a:rPr>
                                              <m:t>𝑚</m:t>
                                            </m:r>
                                          </m:num>
                                          <m:den>
                                            <m:r>
                                              <a:rPr lang="es-EC" sz="1800">
                                                <a:effectLst/>
                                                <a:latin typeface="Cambria Math"/>
                                              </a:rPr>
                                              <m:t>h</m:t>
                                            </m:r>
                                          </m:den>
                                        </m:f>
                                      </m:e>
                                    </m:d>
                                  </m:den>
                                </m:f>
                              </m:oMath>
                            </m:oMathPara>
                          </a14:m>
                          <a:endParaRPr lang="es-EC" sz="1800" dirty="0">
                            <a:effectLst/>
                            <a:latin typeface="Arial"/>
                            <a:ea typeface="Calibri"/>
                            <a:cs typeface="Times New Roman"/>
                          </a:endParaRPr>
                        </a:p>
                      </a:txBody>
                      <a:tcPr marL="68580" marR="68580" marT="0" marB="0"/>
                    </a:tc>
                  </a:tr>
                </a:tbl>
              </a:graphicData>
            </a:graphic>
          </p:graphicFrame>
        </mc:Choice>
        <mc:Fallback xmlns="">
          <p:graphicFrame>
            <p:nvGraphicFramePr>
              <p:cNvPr id="7" name="6 Tabla"/>
              <p:cNvGraphicFramePr>
                <a:graphicFrameLocks noGrp="1"/>
              </p:cNvGraphicFramePr>
              <p:nvPr>
                <p:extLst>
                  <p:ext uri="{D42A27DB-BD31-4B8C-83A1-F6EECF244321}">
                    <p14:modId xmlns:p14="http://schemas.microsoft.com/office/powerpoint/2010/main" val="3845833293"/>
                  </p:ext>
                </p:extLst>
              </p:nvPr>
            </p:nvGraphicFramePr>
            <p:xfrm>
              <a:off x="467544" y="1772816"/>
              <a:ext cx="8280920" cy="1126935"/>
            </p:xfrm>
            <a:graphic>
              <a:graphicData uri="http://schemas.openxmlformats.org/drawingml/2006/table">
                <a:tbl>
                  <a:tblPr firstRow="1" firstCol="1" bandRow="1">
                    <a:tableStyleId>{5C22544A-7EE6-4342-B048-85BDC9FD1C3A}</a:tableStyleId>
                  </a:tblPr>
                  <a:tblGrid>
                    <a:gridCol w="8280920"/>
                  </a:tblGrid>
                  <a:tr h="1126935">
                    <a:tc>
                      <a:txBody>
                        <a:bodyPr/>
                        <a:lstStyle/>
                        <a:p>
                          <a:endParaRPr lang="es-EC"/>
                        </a:p>
                      </a:txBody>
                      <a:tcPr marL="68580" marR="68580" marT="0" marB="0">
                        <a:blipFill rotWithShape="1">
                          <a:blip r:embed="rId3"/>
                          <a:stretch>
                            <a:fillRect l="-74" t="-541" r="-74"/>
                          </a:stretch>
                        </a:blipFill>
                      </a:tcPr>
                    </a:tc>
                  </a:tr>
                </a:tbl>
              </a:graphicData>
            </a:graphic>
          </p:graphicFrame>
        </mc:Fallback>
      </mc:AlternateContent>
      <p:graphicFrame>
        <p:nvGraphicFramePr>
          <p:cNvPr id="9" name="8 Tabla"/>
          <p:cNvGraphicFramePr>
            <a:graphicFrameLocks noGrp="1"/>
          </p:cNvGraphicFramePr>
          <p:nvPr>
            <p:extLst>
              <p:ext uri="{D42A27DB-BD31-4B8C-83A1-F6EECF244321}">
                <p14:modId xmlns:p14="http://schemas.microsoft.com/office/powerpoint/2010/main" val="2431819451"/>
              </p:ext>
            </p:extLst>
          </p:nvPr>
        </p:nvGraphicFramePr>
        <p:xfrm>
          <a:off x="3131840" y="3021012"/>
          <a:ext cx="2674640" cy="457200"/>
        </p:xfrm>
        <a:graphic>
          <a:graphicData uri="http://schemas.openxmlformats.org/drawingml/2006/table">
            <a:tbl>
              <a:tblPr firstRow="1" firstCol="1" bandRow="1">
                <a:tableStyleId>{5C22544A-7EE6-4342-B048-85BDC9FD1C3A}</a:tableStyleId>
              </a:tblPr>
              <a:tblGrid>
                <a:gridCol w="1375760"/>
                <a:gridCol w="1298880"/>
              </a:tblGrid>
              <a:tr h="228600">
                <a:tc>
                  <a:txBody>
                    <a:bodyPr/>
                    <a:lstStyle/>
                    <a:p>
                      <a:pPr algn="ctr">
                        <a:lnSpc>
                          <a:spcPct val="150000"/>
                        </a:lnSpc>
                        <a:spcBef>
                          <a:spcPts val="1200"/>
                        </a:spcBef>
                        <a:spcAft>
                          <a:spcPts val="0"/>
                        </a:spcAft>
                      </a:pPr>
                      <a:r>
                        <a:rPr lang="es-EC" sz="2000" dirty="0">
                          <a:effectLst/>
                        </a:rPr>
                        <a:t>TOTAL</a:t>
                      </a:r>
                      <a:endParaRPr lang="es-EC" sz="3200" dirty="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Bef>
                          <a:spcPts val="1200"/>
                        </a:spcBef>
                        <a:spcAft>
                          <a:spcPts val="0"/>
                        </a:spcAft>
                      </a:pPr>
                      <a:r>
                        <a:rPr lang="es-EC" sz="2000" dirty="0" smtClean="0">
                          <a:effectLst/>
                        </a:rPr>
                        <a:t>1,86 </a:t>
                      </a:r>
                      <a:r>
                        <a:rPr lang="es-EC" sz="2000" dirty="0" err="1" smtClean="0">
                          <a:effectLst/>
                        </a:rPr>
                        <a:t>kWh</a:t>
                      </a:r>
                      <a:endParaRPr lang="es-EC" sz="3200" dirty="0">
                        <a:solidFill>
                          <a:srgbClr val="000000"/>
                        </a:solidFill>
                        <a:effectLst/>
                        <a:latin typeface="Arial"/>
                        <a:ea typeface="Calibri"/>
                        <a:cs typeface="Times New Roman"/>
                      </a:endParaRPr>
                    </a:p>
                  </a:txBody>
                  <a:tcPr marL="68580" marR="68580" marT="0" marB="0"/>
                </a:tc>
              </a:tr>
            </a:tbl>
          </a:graphicData>
        </a:graphic>
      </p:graphicFrame>
      <mc:AlternateContent xmlns:mc="http://schemas.openxmlformats.org/markup-compatibility/2006" xmlns:a14="http://schemas.microsoft.com/office/drawing/2010/main">
        <mc:Choice Requires="a14">
          <p:graphicFrame>
            <p:nvGraphicFramePr>
              <p:cNvPr id="11" name="10 Tabla"/>
              <p:cNvGraphicFramePr>
                <a:graphicFrameLocks noGrp="1"/>
              </p:cNvGraphicFramePr>
              <p:nvPr>
                <p:extLst>
                  <p:ext uri="{D42A27DB-BD31-4B8C-83A1-F6EECF244321}">
                    <p14:modId xmlns:p14="http://schemas.microsoft.com/office/powerpoint/2010/main" val="2589112761"/>
                  </p:ext>
                </p:extLst>
              </p:nvPr>
            </p:nvGraphicFramePr>
            <p:xfrm>
              <a:off x="2195736" y="3933056"/>
              <a:ext cx="4678680" cy="811340"/>
            </p:xfrm>
            <a:graphic>
              <a:graphicData uri="http://schemas.openxmlformats.org/drawingml/2006/table">
                <a:tbl>
                  <a:tblPr firstRow="1" firstCol="1" bandRow="1">
                    <a:tableStyleId>{5C22544A-7EE6-4342-B048-85BDC9FD1C3A}</a:tableStyleId>
                  </a:tblPr>
                  <a:tblGrid>
                    <a:gridCol w="4678680"/>
                  </a:tblGrid>
                  <a:tr h="0">
                    <a:tc>
                      <a:txBody>
                        <a:bodyPr/>
                        <a:lstStyle/>
                        <a:p>
                          <a:pPr algn="just">
                            <a:lnSpc>
                              <a:spcPct val="150000"/>
                            </a:lnSpc>
                            <a:spcBef>
                              <a:spcPts val="1200"/>
                            </a:spcBef>
                            <a:spcAft>
                              <a:spcPts val="300"/>
                            </a:spcAft>
                          </a:pPr>
                          <a14:m>
                            <m:oMathPara xmlns:m="http://schemas.openxmlformats.org/officeDocument/2006/math">
                              <m:oMathParaPr>
                                <m:jc m:val="centerGroup"/>
                              </m:oMathParaPr>
                              <m:oMath xmlns:m="http://schemas.openxmlformats.org/officeDocument/2006/math">
                                <m:r>
                                  <a:rPr lang="es-EC" sz="1800">
                                    <a:effectLst/>
                                    <a:latin typeface="Cambria Math"/>
                                  </a:rPr>
                                  <m:t>𝐶</m:t>
                                </m:r>
                                <m:r>
                                  <a:rPr lang="es-EC" sz="1800">
                                    <a:effectLst/>
                                    <a:latin typeface="Cambria Math"/>
                                  </a:rPr>
                                  <m:t>=</m:t>
                                </m:r>
                                <m:f>
                                  <m:fPr>
                                    <m:ctrlPr>
                                      <a:rPr lang="es-EC" sz="1800" i="1">
                                        <a:effectLst/>
                                        <a:latin typeface="Cambria Math"/>
                                      </a:rPr>
                                    </m:ctrlPr>
                                  </m:fPr>
                                  <m:num>
                                    <m:r>
                                      <a:rPr lang="es-EC" sz="1800">
                                        <a:effectLst/>
                                        <a:latin typeface="Cambria Math"/>
                                      </a:rPr>
                                      <m:t>𝐶𝑜𝑃</m:t>
                                    </m:r>
                                    <m:r>
                                      <a:rPr lang="es-EC" sz="1800">
                                        <a:effectLst/>
                                        <a:latin typeface="Cambria Math"/>
                                      </a:rPr>
                                      <m:t>∗</m:t>
                                    </m:r>
                                    <m:r>
                                      <a:rPr lang="es-EC" sz="1800">
                                        <a:effectLst/>
                                        <a:latin typeface="Cambria Math"/>
                                      </a:rPr>
                                      <m:t>𝑆𝑃</m:t>
                                    </m:r>
                                    <m:r>
                                      <a:rPr lang="es-EC" sz="1800">
                                        <a:effectLst/>
                                        <a:latin typeface="Cambria Math"/>
                                      </a:rPr>
                                      <m:t>∗</m:t>
                                    </m:r>
                                    <m:r>
                                      <a:rPr lang="es-EC" sz="1800">
                                        <a:effectLst/>
                                        <a:latin typeface="Cambria Math"/>
                                      </a:rPr>
                                      <m:t>𝑃𝐶𝐼</m:t>
                                    </m:r>
                                    <m:r>
                                      <a:rPr lang="es-EC" sz="1800">
                                        <a:effectLst/>
                                        <a:latin typeface="Cambria Math"/>
                                      </a:rPr>
                                      <m:t>∗</m:t>
                                    </m:r>
                                    <m:r>
                                      <a:rPr lang="es-EC" sz="1800">
                                        <a:effectLst/>
                                        <a:latin typeface="Cambria Math"/>
                                      </a:rPr>
                                      <m:t>𝐴</m:t>
                                    </m:r>
                                    <m:r>
                                      <a:rPr lang="es-EC" sz="1800">
                                        <a:effectLst/>
                                        <a:latin typeface="Cambria Math"/>
                                      </a:rPr>
                                      <m:t> </m:t>
                                    </m:r>
                                  </m:num>
                                  <m:den>
                                    <m:r>
                                      <a:rPr lang="es-EC" sz="1800">
                                        <a:effectLst/>
                                        <a:latin typeface="Cambria Math"/>
                                      </a:rPr>
                                      <m:t>𝑣</m:t>
                                    </m:r>
                                  </m:den>
                                </m:f>
                              </m:oMath>
                            </m:oMathPara>
                          </a14:m>
                          <a:endParaRPr lang="es-EC" sz="1800" dirty="0">
                            <a:effectLst/>
                            <a:latin typeface="Arial"/>
                            <a:ea typeface="Calibri"/>
                            <a:cs typeface="Times New Roman"/>
                          </a:endParaRPr>
                        </a:p>
                      </a:txBody>
                      <a:tcPr marL="68580" marR="68580" marT="0" marB="0"/>
                    </a:tc>
                  </a:tr>
                </a:tbl>
              </a:graphicData>
            </a:graphic>
          </p:graphicFrame>
        </mc:Choice>
        <mc:Fallback xmlns="">
          <p:graphicFrame>
            <p:nvGraphicFramePr>
              <p:cNvPr id="11" name="10 Tabla"/>
              <p:cNvGraphicFramePr>
                <a:graphicFrameLocks noGrp="1"/>
              </p:cNvGraphicFramePr>
              <p:nvPr>
                <p:extLst>
                  <p:ext uri="{D42A27DB-BD31-4B8C-83A1-F6EECF244321}">
                    <p14:modId xmlns:p14="http://schemas.microsoft.com/office/powerpoint/2010/main" val="2589112761"/>
                  </p:ext>
                </p:extLst>
              </p:nvPr>
            </p:nvGraphicFramePr>
            <p:xfrm>
              <a:off x="2195736" y="3933056"/>
              <a:ext cx="4678680" cy="811340"/>
            </p:xfrm>
            <a:graphic>
              <a:graphicData uri="http://schemas.openxmlformats.org/drawingml/2006/table">
                <a:tbl>
                  <a:tblPr firstRow="1" firstCol="1" bandRow="1">
                    <a:tableStyleId>{5C22544A-7EE6-4342-B048-85BDC9FD1C3A}</a:tableStyleId>
                  </a:tblPr>
                  <a:tblGrid>
                    <a:gridCol w="4678680"/>
                  </a:tblGrid>
                  <a:tr h="811340">
                    <a:tc>
                      <a:txBody>
                        <a:bodyPr/>
                        <a:lstStyle/>
                        <a:p>
                          <a:endParaRPr lang="es-EC"/>
                        </a:p>
                      </a:txBody>
                      <a:tcPr marL="68580" marR="68580" marT="0" marB="0">
                        <a:blipFill rotWithShape="1">
                          <a:blip r:embed="rId4"/>
                          <a:stretch>
                            <a:fillRect b="-752"/>
                          </a:stretch>
                        </a:blipFill>
                      </a:tcPr>
                    </a:tc>
                  </a:tr>
                </a:tbl>
              </a:graphicData>
            </a:graphic>
          </p:graphicFrame>
        </mc:Fallback>
      </mc:AlternateContent>
      <p:graphicFrame>
        <p:nvGraphicFramePr>
          <p:cNvPr id="12" name="11 Tabla"/>
          <p:cNvGraphicFramePr>
            <a:graphicFrameLocks noGrp="1"/>
          </p:cNvGraphicFramePr>
          <p:nvPr>
            <p:extLst>
              <p:ext uri="{D42A27DB-BD31-4B8C-83A1-F6EECF244321}">
                <p14:modId xmlns:p14="http://schemas.microsoft.com/office/powerpoint/2010/main" val="2048858195"/>
              </p:ext>
            </p:extLst>
          </p:nvPr>
        </p:nvGraphicFramePr>
        <p:xfrm>
          <a:off x="3203848" y="4869160"/>
          <a:ext cx="3053772" cy="457200"/>
        </p:xfrm>
        <a:graphic>
          <a:graphicData uri="http://schemas.openxmlformats.org/drawingml/2006/table">
            <a:tbl>
              <a:tblPr firstRow="1" firstCol="1" bandRow="1">
                <a:tableStyleId>{5C22544A-7EE6-4342-B048-85BDC9FD1C3A}</a:tableStyleId>
              </a:tblPr>
              <a:tblGrid>
                <a:gridCol w="1489515"/>
                <a:gridCol w="1564257"/>
              </a:tblGrid>
              <a:tr h="200660">
                <a:tc>
                  <a:txBody>
                    <a:bodyPr/>
                    <a:lstStyle/>
                    <a:p>
                      <a:pPr marL="1905" algn="l">
                        <a:lnSpc>
                          <a:spcPct val="150000"/>
                        </a:lnSpc>
                        <a:spcBef>
                          <a:spcPts val="1200"/>
                        </a:spcBef>
                        <a:spcAft>
                          <a:spcPts val="0"/>
                        </a:spcAft>
                      </a:pPr>
                      <a:r>
                        <a:rPr lang="es-EC" sz="2000" dirty="0">
                          <a:effectLst/>
                        </a:rPr>
                        <a:t>Total</a:t>
                      </a:r>
                      <a:endParaRPr lang="es-EC" sz="2000" dirty="0">
                        <a:effectLst/>
                        <a:latin typeface="Arial"/>
                        <a:ea typeface="Calibri"/>
                        <a:cs typeface="Times New Roman"/>
                      </a:endParaRPr>
                    </a:p>
                  </a:txBody>
                  <a:tcPr marL="44450" marR="44450" marT="0" marB="0" anchor="b"/>
                </a:tc>
                <a:tc>
                  <a:txBody>
                    <a:bodyPr/>
                    <a:lstStyle/>
                    <a:p>
                      <a:pPr algn="r">
                        <a:lnSpc>
                          <a:spcPct val="150000"/>
                        </a:lnSpc>
                        <a:spcBef>
                          <a:spcPts val="1200"/>
                        </a:spcBef>
                        <a:spcAft>
                          <a:spcPts val="0"/>
                        </a:spcAft>
                      </a:pPr>
                      <a:r>
                        <a:rPr lang="es-EC" sz="2000" dirty="0" smtClean="0">
                          <a:effectLst/>
                        </a:rPr>
                        <a:t>19,13 </a:t>
                      </a:r>
                      <a:r>
                        <a:rPr lang="es-EC" sz="2000" dirty="0" err="1" smtClean="0">
                          <a:effectLst/>
                        </a:rPr>
                        <a:t>kWh</a:t>
                      </a:r>
                      <a:endParaRPr lang="es-EC" sz="2000" dirty="0">
                        <a:effectLst/>
                        <a:latin typeface="Arial"/>
                        <a:ea typeface="Calibri"/>
                        <a:cs typeface="Times New Roman"/>
                      </a:endParaRPr>
                    </a:p>
                  </a:txBody>
                  <a:tcPr marL="44450" marR="44450" marT="0" marB="0" anchor="b"/>
                </a:tc>
              </a:tr>
            </a:tbl>
          </a:graphicData>
        </a:graphic>
      </p:graphicFrame>
      <mc:AlternateContent xmlns:mc="http://schemas.openxmlformats.org/markup-compatibility/2006" xmlns:a14="http://schemas.microsoft.com/office/drawing/2010/main">
        <mc:Choice Requires="a14">
          <p:sp>
            <p:nvSpPr>
              <p:cNvPr id="13" name="12 Rectángulo"/>
              <p:cNvSpPr/>
              <p:nvPr/>
            </p:nvSpPr>
            <p:spPr>
              <a:xfrm>
                <a:off x="0" y="5445224"/>
                <a:ext cx="9144000" cy="722570"/>
              </a:xfrm>
              <a:prstGeom prst="rect">
                <a:avLst/>
              </a:prstGeom>
            </p:spPr>
            <p:txBody>
              <a:bodyPr wrap="square">
                <a:spAutoFit/>
              </a:bodyPr>
              <a:lstStyle/>
              <a:p>
                <a:r>
                  <a:rPr lang="es-EC" sz="1000" b="1" dirty="0"/>
                  <a:t>C</a:t>
                </a:r>
                <a:r>
                  <a:rPr lang="es-EC" sz="1000" dirty="0"/>
                  <a:t> es el  consumo energético por pieza </a:t>
                </a:r>
                <a14:m>
                  <m:oMath xmlns:m="http://schemas.openxmlformats.org/officeDocument/2006/math">
                    <m:r>
                      <a:rPr lang="es-EC" sz="1000" i="1">
                        <a:latin typeface="Cambria Math"/>
                      </a:rPr>
                      <m:t>(</m:t>
                    </m:r>
                    <m:r>
                      <a:rPr lang="es-EC" sz="1000" i="1">
                        <a:latin typeface="Cambria Math"/>
                      </a:rPr>
                      <m:t>𝑘𝑊h</m:t>
                    </m:r>
                    <m:r>
                      <a:rPr lang="es-EC" sz="1000" i="1">
                        <a:latin typeface="Cambria Math"/>
                      </a:rPr>
                      <m:t>)</m:t>
                    </m:r>
                  </m:oMath>
                </a14:m>
                <a:r>
                  <a:rPr lang="es-EC" sz="1000" dirty="0"/>
                  <a:t>; </a:t>
                </a:r>
                <a:r>
                  <a:rPr lang="es-EC" sz="1000" b="1" dirty="0" err="1"/>
                  <a:t>CoP</a:t>
                </a:r>
                <a:r>
                  <a:rPr lang="es-EC" sz="1000" dirty="0"/>
                  <a:t> es el consumo del proceso </a:t>
                </a:r>
                <a14:m>
                  <m:oMath xmlns:m="http://schemas.openxmlformats.org/officeDocument/2006/math">
                    <m:d>
                      <m:dPr>
                        <m:ctrlPr>
                          <a:rPr lang="es-EC" sz="1000" i="1">
                            <a:latin typeface="Cambria Math"/>
                          </a:rPr>
                        </m:ctrlPr>
                      </m:dPr>
                      <m:e>
                        <m:f>
                          <m:fPr>
                            <m:ctrlPr>
                              <a:rPr lang="es-EC" sz="1000" i="1">
                                <a:latin typeface="Cambria Math"/>
                              </a:rPr>
                            </m:ctrlPr>
                          </m:fPr>
                          <m:num>
                            <m:r>
                              <a:rPr lang="es-EC" sz="1000" i="1">
                                <a:latin typeface="Cambria Math"/>
                              </a:rPr>
                              <m:t>𝐾𝑔</m:t>
                            </m:r>
                          </m:num>
                          <m:den>
                            <m:r>
                              <a:rPr lang="es-EC" sz="1000" i="1">
                                <a:latin typeface="Cambria Math"/>
                              </a:rPr>
                              <m:t>h</m:t>
                            </m:r>
                          </m:den>
                        </m:f>
                      </m:e>
                    </m:d>
                  </m:oMath>
                </a14:m>
                <a:r>
                  <a:rPr lang="es-EC" sz="1000" dirty="0"/>
                  <a:t>; </a:t>
                </a:r>
                <a:r>
                  <a:rPr lang="es-EC" sz="1000" b="1" dirty="0"/>
                  <a:t>SP</a:t>
                </a:r>
                <a:r>
                  <a:rPr lang="es-EC" sz="1000" dirty="0"/>
                  <a:t> es la separación entre piezas </a:t>
                </a:r>
                <a14:m>
                  <m:oMath xmlns:m="http://schemas.openxmlformats.org/officeDocument/2006/math">
                    <m:d>
                      <m:dPr>
                        <m:ctrlPr>
                          <a:rPr lang="es-EC" sz="1000" i="1">
                            <a:latin typeface="Cambria Math"/>
                          </a:rPr>
                        </m:ctrlPr>
                      </m:dPr>
                      <m:e>
                        <m:r>
                          <a:rPr lang="es-EC" sz="1000" i="1">
                            <a:latin typeface="Cambria Math"/>
                          </a:rPr>
                          <m:t>𝑚</m:t>
                        </m:r>
                      </m:e>
                    </m:d>
                  </m:oMath>
                </a14:m>
                <a:r>
                  <a:rPr lang="es-EC" sz="1000" dirty="0"/>
                  <a:t>; </a:t>
                </a:r>
                <a:r>
                  <a:rPr lang="es-EC" sz="1000" b="1" dirty="0"/>
                  <a:t>PCI</a:t>
                </a:r>
                <a:r>
                  <a:rPr lang="es-EC" sz="1000" dirty="0"/>
                  <a:t> es el poder calórico inferior del combustible </a:t>
                </a:r>
                <a14:m>
                  <m:oMath xmlns:m="http://schemas.openxmlformats.org/officeDocument/2006/math">
                    <m:d>
                      <m:dPr>
                        <m:ctrlPr>
                          <a:rPr lang="es-EC" sz="1000" i="1">
                            <a:latin typeface="Cambria Math"/>
                          </a:rPr>
                        </m:ctrlPr>
                      </m:dPr>
                      <m:e>
                        <m:f>
                          <m:fPr>
                            <m:ctrlPr>
                              <a:rPr lang="es-EC" sz="1000" i="1">
                                <a:latin typeface="Cambria Math"/>
                              </a:rPr>
                            </m:ctrlPr>
                          </m:fPr>
                          <m:num>
                            <m:r>
                              <a:rPr lang="es-EC" sz="1000" i="1">
                                <a:latin typeface="Cambria Math"/>
                              </a:rPr>
                              <m:t>𝐾𝐽</m:t>
                            </m:r>
                          </m:num>
                          <m:den>
                            <m:r>
                              <a:rPr lang="es-EC" sz="1000" i="1">
                                <a:latin typeface="Cambria Math"/>
                              </a:rPr>
                              <m:t>𝑘𝑔</m:t>
                            </m:r>
                          </m:den>
                        </m:f>
                      </m:e>
                    </m:d>
                  </m:oMath>
                </a14:m>
                <a:r>
                  <a:rPr lang="es-EC" sz="1000" dirty="0"/>
                  <a:t> ; </a:t>
                </a:r>
                <a:r>
                  <a:rPr lang="es-EC" sz="1000" b="1" dirty="0"/>
                  <a:t>A</a:t>
                </a:r>
                <a:r>
                  <a:rPr lang="es-EC" sz="1000" dirty="0"/>
                  <a:t> es una constante para homologar unidades 0,000278 </a:t>
                </a:r>
                <a14:m>
                  <m:oMath xmlns:m="http://schemas.openxmlformats.org/officeDocument/2006/math">
                    <m:d>
                      <m:dPr>
                        <m:ctrlPr>
                          <a:rPr lang="es-EC" sz="1000" i="1">
                            <a:latin typeface="Cambria Math"/>
                          </a:rPr>
                        </m:ctrlPr>
                      </m:dPr>
                      <m:e>
                        <m:f>
                          <m:fPr>
                            <m:ctrlPr>
                              <a:rPr lang="es-EC" sz="1000" i="1">
                                <a:latin typeface="Cambria Math"/>
                              </a:rPr>
                            </m:ctrlPr>
                          </m:fPr>
                          <m:num>
                            <m:r>
                              <a:rPr lang="es-EC" sz="1000" i="1">
                                <a:latin typeface="Cambria Math"/>
                              </a:rPr>
                              <m:t>𝑘𝑊h</m:t>
                            </m:r>
                          </m:num>
                          <m:den>
                            <m:r>
                              <a:rPr lang="es-EC" sz="1000" i="1">
                                <a:latin typeface="Cambria Math"/>
                              </a:rPr>
                              <m:t>𝑘𝑔</m:t>
                            </m:r>
                          </m:den>
                        </m:f>
                      </m:e>
                    </m:d>
                  </m:oMath>
                </a14:m>
                <a:r>
                  <a:rPr lang="es-EC" sz="1000" dirty="0"/>
                  <a:t>; </a:t>
                </a:r>
                <a:r>
                  <a:rPr lang="es-EC" sz="1000" b="1" dirty="0"/>
                  <a:t>V</a:t>
                </a:r>
                <a:r>
                  <a:rPr lang="es-EC" sz="1000" dirty="0"/>
                  <a:t> es la velocidad de la cadena transportadora </a:t>
                </a:r>
                <a14:m>
                  <m:oMath xmlns:m="http://schemas.openxmlformats.org/officeDocument/2006/math">
                    <m:d>
                      <m:dPr>
                        <m:ctrlPr>
                          <a:rPr lang="es-EC" sz="1000" i="1">
                            <a:latin typeface="Cambria Math"/>
                          </a:rPr>
                        </m:ctrlPr>
                      </m:dPr>
                      <m:e>
                        <m:f>
                          <m:fPr>
                            <m:ctrlPr>
                              <a:rPr lang="es-EC" sz="1000" i="1">
                                <a:latin typeface="Cambria Math"/>
                              </a:rPr>
                            </m:ctrlPr>
                          </m:fPr>
                          <m:num>
                            <m:r>
                              <a:rPr lang="es-EC" sz="1000" i="1">
                                <a:latin typeface="Cambria Math"/>
                              </a:rPr>
                              <m:t>𝑚</m:t>
                            </m:r>
                          </m:num>
                          <m:den>
                            <m:r>
                              <a:rPr lang="es-EC" sz="1000" i="1">
                                <a:latin typeface="Cambria Math"/>
                              </a:rPr>
                              <m:t>h</m:t>
                            </m:r>
                          </m:den>
                        </m:f>
                      </m:e>
                    </m:d>
                  </m:oMath>
                </a14:m>
                <a:r>
                  <a:rPr lang="es-EC" sz="1000" dirty="0"/>
                  <a:t>.</a:t>
                </a:r>
                <a:r>
                  <a:rPr lang="es-EC" sz="1000" dirty="0">
                    <a:effectLst/>
                  </a:rPr>
                  <a:t> </a:t>
                </a:r>
                <a:r>
                  <a:rPr lang="es-EC" sz="1000" dirty="0"/>
                  <a:t>No se considera el calor entregado por la condensación del agua en el proceso de combustión.</a:t>
                </a:r>
              </a:p>
            </p:txBody>
          </p:sp>
        </mc:Choice>
        <mc:Fallback xmlns="">
          <p:sp>
            <p:nvSpPr>
              <p:cNvPr id="13" name="12 Rectángulo"/>
              <p:cNvSpPr>
                <a:spLocks noRot="1" noChangeAspect="1" noMove="1" noResize="1" noEditPoints="1" noAdjustHandles="1" noChangeArrowheads="1" noChangeShapeType="1" noTextEdit="1"/>
              </p:cNvSpPr>
              <p:nvPr/>
            </p:nvSpPr>
            <p:spPr>
              <a:xfrm>
                <a:off x="0" y="5445224"/>
                <a:ext cx="9144000" cy="722570"/>
              </a:xfrm>
              <a:prstGeom prst="rect">
                <a:avLst/>
              </a:prstGeom>
              <a:blipFill rotWithShape="1">
                <a:blip r:embed="rId5"/>
                <a:stretch>
                  <a:fillRect b="-3361"/>
                </a:stretch>
              </a:blipFill>
            </p:spPr>
            <p:txBody>
              <a:bodyPr/>
              <a:lstStyle/>
              <a:p>
                <a:r>
                  <a:rPr lang="es-EC">
                    <a:noFill/>
                  </a:rPr>
                  <a:t> </a:t>
                </a:r>
              </a:p>
            </p:txBody>
          </p:sp>
        </mc:Fallback>
      </mc:AlternateContent>
      <p:sp>
        <p:nvSpPr>
          <p:cNvPr id="15" name="2 Marcador de contenido"/>
          <p:cNvSpPr txBox="1">
            <a:spLocks/>
          </p:cNvSpPr>
          <p:nvPr/>
        </p:nvSpPr>
        <p:spPr>
          <a:xfrm>
            <a:off x="212998" y="116632"/>
            <a:ext cx="5295106" cy="576064"/>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just"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just"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s-EC" sz="2200" b="1" i="1" dirty="0"/>
              <a:t>Pre-tratamiento químico y Pintura</a:t>
            </a:r>
            <a:endParaRPr lang="es-EC" sz="2200" dirty="0" smtClean="0"/>
          </a:p>
        </p:txBody>
      </p:sp>
    </p:spTree>
    <p:extLst>
      <p:ext uri="{BB962C8B-B14F-4D97-AF65-F5344CB8AC3E}">
        <p14:creationId xmlns:p14="http://schemas.microsoft.com/office/powerpoint/2010/main" val="311229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21</a:t>
            </a:fld>
            <a:endParaRPr lang="es-EC"/>
          </a:p>
        </p:txBody>
      </p:sp>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153035" y="2132856"/>
            <a:ext cx="8837930" cy="2540744"/>
          </a:xfrm>
          <a:prstGeom prst="rect">
            <a:avLst/>
          </a:prstGeom>
        </p:spPr>
      </p:pic>
      <p:sp>
        <p:nvSpPr>
          <p:cNvPr id="15" name="2 Marcador de contenido"/>
          <p:cNvSpPr txBox="1">
            <a:spLocks/>
          </p:cNvSpPr>
          <p:nvPr/>
        </p:nvSpPr>
        <p:spPr>
          <a:xfrm>
            <a:off x="212998" y="116632"/>
            <a:ext cx="5295106" cy="576064"/>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just"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just"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s-EC" sz="2200" b="1" i="1" dirty="0"/>
              <a:t>Pre-tratamiento químico y Pintura</a:t>
            </a:r>
            <a:endParaRPr lang="es-EC" sz="2200" dirty="0" smtClean="0"/>
          </a:p>
        </p:txBody>
      </p:sp>
      <p:sp>
        <p:nvSpPr>
          <p:cNvPr id="3" name="2 Rectángulo"/>
          <p:cNvSpPr/>
          <p:nvPr/>
        </p:nvSpPr>
        <p:spPr>
          <a:xfrm>
            <a:off x="153035" y="4941168"/>
            <a:ext cx="4572000" cy="1200329"/>
          </a:xfrm>
          <a:prstGeom prst="rect">
            <a:avLst/>
          </a:prstGeom>
        </p:spPr>
        <p:txBody>
          <a:bodyPr>
            <a:spAutoFit/>
          </a:bodyPr>
          <a:lstStyle/>
          <a:p>
            <a:r>
              <a:rPr lang="es-EC" dirty="0"/>
              <a:t>Na</a:t>
            </a:r>
            <a:r>
              <a:rPr lang="es-EC" baseline="-25000" dirty="0"/>
              <a:t>2</a:t>
            </a:r>
            <a:r>
              <a:rPr lang="es-EC" dirty="0"/>
              <a:t>CO</a:t>
            </a:r>
            <a:r>
              <a:rPr lang="es-EC" baseline="-25000" dirty="0"/>
              <a:t>3</a:t>
            </a:r>
            <a:r>
              <a:rPr lang="es-EC" dirty="0"/>
              <a:t>: Carbonato de sodio</a:t>
            </a:r>
          </a:p>
          <a:p>
            <a:r>
              <a:rPr lang="es-EC" dirty="0"/>
              <a:t>NaNO</a:t>
            </a:r>
            <a:r>
              <a:rPr lang="es-EC" baseline="-25000" dirty="0"/>
              <a:t>2</a:t>
            </a:r>
            <a:r>
              <a:rPr lang="es-EC" dirty="0"/>
              <a:t>: Nitrito de sodio</a:t>
            </a:r>
          </a:p>
          <a:p>
            <a:r>
              <a:rPr lang="es-EC" dirty="0" err="1"/>
              <a:t>NaOH</a:t>
            </a:r>
            <a:r>
              <a:rPr lang="es-EC" dirty="0"/>
              <a:t>: </a:t>
            </a:r>
            <a:r>
              <a:rPr lang="es-EC" dirty="0" err="1"/>
              <a:t>Hidroxido</a:t>
            </a:r>
            <a:r>
              <a:rPr lang="es-EC" dirty="0"/>
              <a:t> de sodio</a:t>
            </a:r>
          </a:p>
          <a:p>
            <a:r>
              <a:rPr lang="es-EC" dirty="0"/>
              <a:t>H</a:t>
            </a:r>
            <a:r>
              <a:rPr lang="es-EC" baseline="-25000" dirty="0"/>
              <a:t>3</a:t>
            </a:r>
            <a:r>
              <a:rPr lang="es-EC" dirty="0"/>
              <a:t>PO</a:t>
            </a:r>
            <a:r>
              <a:rPr lang="es-EC" baseline="-25000" dirty="0"/>
              <a:t>4</a:t>
            </a:r>
            <a:r>
              <a:rPr lang="es-EC" dirty="0"/>
              <a:t>: Acido </a:t>
            </a:r>
            <a:r>
              <a:rPr lang="es-EC" dirty="0" err="1"/>
              <a:t>fosforico</a:t>
            </a:r>
            <a:endParaRPr lang="es-EC" dirty="0"/>
          </a:p>
        </p:txBody>
      </p:sp>
    </p:spTree>
    <p:extLst>
      <p:ext uri="{BB962C8B-B14F-4D97-AF65-F5344CB8AC3E}">
        <p14:creationId xmlns:p14="http://schemas.microsoft.com/office/powerpoint/2010/main" val="196127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1"/>
            <a:ext cx="8229600" cy="2736304"/>
          </a:xfrm>
        </p:spPr>
        <p:txBody>
          <a:bodyPr>
            <a:normAutofit/>
          </a:bodyPr>
          <a:lstStyle/>
          <a:p>
            <a:r>
              <a:rPr lang="es-EC" sz="2000" dirty="0"/>
              <a:t>S</a:t>
            </a:r>
            <a:r>
              <a:rPr lang="es-EC" sz="2000" dirty="0" smtClean="0"/>
              <a:t>e </a:t>
            </a:r>
            <a:r>
              <a:rPr lang="es-EC" sz="2000" dirty="0"/>
              <a:t>lo realiza en forma paralela al de fabricado, primeramente el material ABS es laminado en planchas plásticas en una inyectora de </a:t>
            </a:r>
            <a:r>
              <a:rPr lang="es-EC" sz="2000" dirty="0" smtClean="0"/>
              <a:t>tornillo las </a:t>
            </a:r>
            <a:r>
              <a:rPr lang="es-EC" sz="2000" dirty="0"/>
              <a:t>cuales pasan a </a:t>
            </a:r>
            <a:r>
              <a:rPr lang="es-EC" sz="2000" dirty="0" smtClean="0"/>
              <a:t>un </a:t>
            </a:r>
            <a:r>
              <a:rPr lang="es-EC" sz="2000" dirty="0"/>
              <a:t>termo formado en las extrusoras </a:t>
            </a:r>
            <a:r>
              <a:rPr lang="es-EC" sz="2000" dirty="0" smtClean="0"/>
              <a:t>donde </a:t>
            </a:r>
            <a:r>
              <a:rPr lang="es-EC" sz="2000" dirty="0"/>
              <a:t>se convierten tanto en el en el tanque del gabinete </a:t>
            </a:r>
            <a:r>
              <a:rPr lang="es-EC" sz="2000" dirty="0" smtClean="0"/>
              <a:t>con </a:t>
            </a:r>
            <a:r>
              <a:rPr lang="es-EC" sz="2000" dirty="0"/>
              <a:t>en la contrapuerta del congelador y </a:t>
            </a:r>
            <a:r>
              <a:rPr lang="es-EC" sz="2000" dirty="0" smtClean="0"/>
              <a:t>refrigerador.</a:t>
            </a:r>
          </a:p>
          <a:p>
            <a:r>
              <a:rPr lang="es-EC" sz="2000" dirty="0"/>
              <a:t>S</a:t>
            </a:r>
            <a:r>
              <a:rPr lang="es-EC" sz="2000" dirty="0" smtClean="0"/>
              <a:t>e utiliza 9,47 </a:t>
            </a:r>
            <a:r>
              <a:rPr lang="es-EC" sz="2000" dirty="0"/>
              <a:t>kg de plásticos de los cuales 8,1 son de ABS </a:t>
            </a:r>
            <a:r>
              <a:rPr lang="es-EC" sz="2000" dirty="0" smtClean="0"/>
              <a:t>y </a:t>
            </a:r>
            <a:r>
              <a:rPr lang="es-EC" sz="2000" dirty="0"/>
              <a:t>el resto de </a:t>
            </a:r>
            <a:r>
              <a:rPr lang="es-EC" sz="2000" dirty="0" err="1"/>
              <a:t>Poliestireno</a:t>
            </a:r>
            <a:r>
              <a:rPr lang="es-EC" sz="2000" dirty="0"/>
              <a:t> Cristal para la inyección de las piezas internas de plástico transparente</a:t>
            </a:r>
            <a:r>
              <a:rPr lang="es-EC" sz="2000" dirty="0" smtClean="0"/>
              <a:t>.</a:t>
            </a:r>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22</a:t>
            </a:fld>
            <a:endParaRPr lang="es-EC"/>
          </a:p>
        </p:txBody>
      </p:sp>
      <p:sp>
        <p:nvSpPr>
          <p:cNvPr id="7" name="6 Rectángulo"/>
          <p:cNvSpPr/>
          <p:nvPr/>
        </p:nvSpPr>
        <p:spPr>
          <a:xfrm>
            <a:off x="5509716" y="4539080"/>
            <a:ext cx="2338422" cy="400110"/>
          </a:xfrm>
          <a:prstGeom prst="rect">
            <a:avLst/>
          </a:prstGeom>
        </p:spPr>
        <p:txBody>
          <a:bodyPr wrap="square">
            <a:spAutoFit/>
          </a:bodyPr>
          <a:lstStyle/>
          <a:p>
            <a:pPr algn="ctr"/>
            <a:r>
              <a:rPr lang="es-EC" sz="2000" dirty="0" smtClean="0"/>
              <a:t>Energía: 19,41 </a:t>
            </a:r>
            <a:r>
              <a:rPr lang="es-EC" sz="2000" dirty="0" err="1"/>
              <a:t>kWh</a:t>
            </a:r>
            <a:r>
              <a:rPr lang="es-EC" sz="2000" dirty="0"/>
              <a:t> </a:t>
            </a:r>
          </a:p>
        </p:txBody>
      </p:sp>
      <p:pic>
        <p:nvPicPr>
          <p:cNvPr id="8" name="7 Imagen" descr="D:\DATOS MEER\Desktop\TESIS PC\TESIS V2.0\Figuras\Tanques.jpg"/>
          <p:cNvPicPr/>
          <p:nvPr/>
        </p:nvPicPr>
        <p:blipFill>
          <a:blip r:embed="rId2" cstate="print"/>
          <a:srcRect l="21633" t="27225" r="18985" b="26702"/>
          <a:stretch>
            <a:fillRect/>
          </a:stretch>
        </p:blipFill>
        <p:spPr bwMode="auto">
          <a:xfrm>
            <a:off x="1259632" y="3709947"/>
            <a:ext cx="3456384" cy="2155617"/>
          </a:xfrm>
          <a:prstGeom prst="rect">
            <a:avLst/>
          </a:prstGeom>
          <a:noFill/>
          <a:ln w="9525">
            <a:noFill/>
            <a:miter lim="800000"/>
            <a:headEnd/>
            <a:tailEnd/>
          </a:ln>
        </p:spPr>
      </p:pic>
      <p:sp>
        <p:nvSpPr>
          <p:cNvPr id="9" name="2 Marcador de contenido"/>
          <p:cNvSpPr txBox="1">
            <a:spLocks/>
          </p:cNvSpPr>
          <p:nvPr/>
        </p:nvSpPr>
        <p:spPr>
          <a:xfrm>
            <a:off x="212998" y="116632"/>
            <a:ext cx="5295106" cy="576064"/>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just"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just"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s-EC" sz="2200" b="1" i="1" dirty="0"/>
              <a:t>Inyección de plásticos y pre-ensamble</a:t>
            </a:r>
            <a:endParaRPr lang="es-EC" sz="2200" dirty="0" smtClean="0"/>
          </a:p>
        </p:txBody>
      </p:sp>
    </p:spTree>
    <p:extLst>
      <p:ext uri="{BB962C8B-B14F-4D97-AF65-F5344CB8AC3E}">
        <p14:creationId xmlns:p14="http://schemas.microsoft.com/office/powerpoint/2010/main" val="4276190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23</a:t>
            </a:fld>
            <a:endParaRPr lang="es-EC"/>
          </a:p>
        </p:txBody>
      </p:sp>
      <p:sp>
        <p:nvSpPr>
          <p:cNvPr id="9" name="2 Marcador de contenido"/>
          <p:cNvSpPr txBox="1">
            <a:spLocks/>
          </p:cNvSpPr>
          <p:nvPr/>
        </p:nvSpPr>
        <p:spPr>
          <a:xfrm>
            <a:off x="212998" y="116632"/>
            <a:ext cx="5295106" cy="576064"/>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just"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just"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s-EC" sz="2200" b="1" i="1" dirty="0"/>
              <a:t>Inyección de plásticos y pre-ensamble</a:t>
            </a:r>
            <a:endParaRPr lang="es-EC" sz="2200" dirty="0" smtClean="0"/>
          </a:p>
        </p:txBody>
      </p:sp>
      <p:pic>
        <p:nvPicPr>
          <p:cNvPr id="10" name="0 Imagen"/>
          <p:cNvPicPr/>
          <p:nvPr/>
        </p:nvPicPr>
        <p:blipFill>
          <a:blip r:embed="rId2" cstate="print">
            <a:extLst>
              <a:ext uri="{28A0092B-C50C-407E-A947-70E740481C1C}">
                <a14:useLocalDpi xmlns:a14="http://schemas.microsoft.com/office/drawing/2010/main" val="0"/>
              </a:ext>
            </a:extLst>
          </a:blip>
          <a:stretch>
            <a:fillRect/>
          </a:stretch>
        </p:blipFill>
        <p:spPr>
          <a:xfrm>
            <a:off x="1763688" y="1412776"/>
            <a:ext cx="5802828" cy="3366864"/>
          </a:xfrm>
          <a:prstGeom prst="rect">
            <a:avLst/>
          </a:prstGeom>
        </p:spPr>
      </p:pic>
    </p:spTree>
    <p:extLst>
      <p:ext uri="{BB962C8B-B14F-4D97-AF65-F5344CB8AC3E}">
        <p14:creationId xmlns:p14="http://schemas.microsoft.com/office/powerpoint/2010/main" val="951931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908721"/>
            <a:ext cx="4054363" cy="1584176"/>
          </a:xfrm>
        </p:spPr>
        <p:txBody>
          <a:bodyPr>
            <a:normAutofit/>
          </a:bodyPr>
          <a:lstStyle/>
          <a:p>
            <a:r>
              <a:rPr lang="es-EC" sz="2400" dirty="0" smtClean="0"/>
              <a:t>En el proceso intervienen dos químicos:</a:t>
            </a:r>
            <a:endParaRPr lang="es-EC" sz="2400" dirty="0"/>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24</a:t>
            </a:fld>
            <a:endParaRPr lang="es-EC"/>
          </a:p>
        </p:txBody>
      </p:sp>
      <p:sp>
        <p:nvSpPr>
          <p:cNvPr id="8" name="2 Marcador de contenido"/>
          <p:cNvSpPr txBox="1">
            <a:spLocks/>
          </p:cNvSpPr>
          <p:nvPr/>
        </p:nvSpPr>
        <p:spPr>
          <a:xfrm>
            <a:off x="212998" y="116632"/>
            <a:ext cx="5295106" cy="576064"/>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just"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just"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s-EC" sz="2200" b="1" i="1" dirty="0" smtClean="0"/>
              <a:t>Inyectado del Aislante</a:t>
            </a:r>
            <a:endParaRPr lang="es-EC" sz="2200" dirty="0" smtClean="0"/>
          </a:p>
        </p:txBody>
      </p:sp>
      <p:pic>
        <p:nvPicPr>
          <p:cNvPr id="9" name="0 Imagen"/>
          <p:cNvPicPr/>
          <p:nvPr/>
        </p:nvPicPr>
        <p:blipFill>
          <a:blip r:embed="rId2" cstate="print">
            <a:extLst>
              <a:ext uri="{28A0092B-C50C-407E-A947-70E740481C1C}">
                <a14:useLocalDpi xmlns:a14="http://schemas.microsoft.com/office/drawing/2010/main" val="0"/>
              </a:ext>
            </a:extLst>
          </a:blip>
          <a:stretch>
            <a:fillRect/>
          </a:stretch>
        </p:blipFill>
        <p:spPr>
          <a:xfrm>
            <a:off x="5148064" y="908720"/>
            <a:ext cx="3384376" cy="4608512"/>
          </a:xfrm>
          <a:prstGeom prst="rect">
            <a:avLst/>
          </a:prstGeom>
        </p:spPr>
      </p:pic>
      <p:pic>
        <p:nvPicPr>
          <p:cNvPr id="1945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299" r="21508" b="87313"/>
          <a:stretch/>
        </p:blipFill>
        <p:spPr bwMode="auto">
          <a:xfrm>
            <a:off x="886664" y="1916832"/>
            <a:ext cx="3947774"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2 Marcador de contenido"/>
          <p:cNvSpPr txBox="1">
            <a:spLocks/>
          </p:cNvSpPr>
          <p:nvPr/>
        </p:nvSpPr>
        <p:spPr>
          <a:xfrm>
            <a:off x="539552" y="3933056"/>
            <a:ext cx="4054363" cy="1584176"/>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just"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just"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C" sz="2400" dirty="0" smtClean="0"/>
              <a:t>Energía: 1,08 </a:t>
            </a:r>
            <a:r>
              <a:rPr lang="es-EC" sz="2400" dirty="0" err="1" smtClean="0"/>
              <a:t>kWh</a:t>
            </a:r>
            <a:endParaRPr lang="es-EC" sz="2400" dirty="0"/>
          </a:p>
        </p:txBody>
      </p:sp>
    </p:spTree>
    <p:extLst>
      <p:ext uri="{BB962C8B-B14F-4D97-AF65-F5344CB8AC3E}">
        <p14:creationId xmlns:p14="http://schemas.microsoft.com/office/powerpoint/2010/main" val="957634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1"/>
            <a:ext cx="8229600" cy="1512167"/>
          </a:xfrm>
        </p:spPr>
        <p:txBody>
          <a:bodyPr>
            <a:normAutofit fontScale="77500" lnSpcReduction="20000"/>
          </a:bodyPr>
          <a:lstStyle/>
          <a:p>
            <a:r>
              <a:rPr lang="es-EC" dirty="0" smtClean="0"/>
              <a:t>Sistema continuo con banda transportadora, incluye:</a:t>
            </a:r>
          </a:p>
          <a:p>
            <a:pPr lvl="1"/>
            <a:r>
              <a:rPr lang="es-EC" dirty="0" smtClean="0"/>
              <a:t>Ensamble de piezas</a:t>
            </a:r>
          </a:p>
          <a:p>
            <a:pPr lvl="1"/>
            <a:r>
              <a:rPr lang="es-EC" dirty="0" smtClean="0"/>
              <a:t>Soldadura</a:t>
            </a:r>
          </a:p>
          <a:p>
            <a:pPr lvl="1"/>
            <a:r>
              <a:rPr lang="es-EC" dirty="0" smtClean="0"/>
              <a:t>Prueba de vacío</a:t>
            </a:r>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25</a:t>
            </a:fld>
            <a:endParaRPr lang="es-EC"/>
          </a:p>
        </p:txBody>
      </p:sp>
      <p:sp>
        <p:nvSpPr>
          <p:cNvPr id="7" name="2 Marcador de contenido"/>
          <p:cNvSpPr txBox="1">
            <a:spLocks/>
          </p:cNvSpPr>
          <p:nvPr/>
        </p:nvSpPr>
        <p:spPr>
          <a:xfrm>
            <a:off x="212998" y="116632"/>
            <a:ext cx="5295106" cy="576064"/>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just"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just"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s-EC" sz="2200" b="1" i="1" dirty="0" smtClean="0"/>
              <a:t>Ensamble</a:t>
            </a:r>
            <a:endParaRPr lang="es-EC" sz="2200" dirty="0" smtClean="0"/>
          </a:p>
        </p:txBody>
      </p:sp>
      <p:pic>
        <p:nvPicPr>
          <p:cNvPr id="8" name="0 Imagen"/>
          <p:cNvPicPr/>
          <p:nvPr/>
        </p:nvPicPr>
        <p:blipFill>
          <a:blip r:embed="rId2" cstate="print">
            <a:extLst>
              <a:ext uri="{28A0092B-C50C-407E-A947-70E740481C1C}">
                <a14:useLocalDpi xmlns:a14="http://schemas.microsoft.com/office/drawing/2010/main" val="0"/>
              </a:ext>
            </a:extLst>
          </a:blip>
          <a:stretch>
            <a:fillRect/>
          </a:stretch>
        </p:blipFill>
        <p:spPr>
          <a:xfrm>
            <a:off x="107504" y="3789040"/>
            <a:ext cx="8857615" cy="2065655"/>
          </a:xfrm>
          <a:prstGeom prst="rect">
            <a:avLst/>
          </a:prstGeom>
        </p:spPr>
      </p:pic>
      <p:pic>
        <p:nvPicPr>
          <p:cNvPr id="2048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200" r="19361" b="82010"/>
          <a:stretch/>
        </p:blipFill>
        <p:spPr bwMode="auto">
          <a:xfrm>
            <a:off x="4775199" y="1874049"/>
            <a:ext cx="3505201" cy="159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CuadroTexto"/>
          <p:cNvSpPr txBox="1"/>
          <p:nvPr/>
        </p:nvSpPr>
        <p:spPr>
          <a:xfrm>
            <a:off x="395536" y="3087579"/>
            <a:ext cx="2808312" cy="400110"/>
          </a:xfrm>
          <a:prstGeom prst="rect">
            <a:avLst/>
          </a:prstGeom>
          <a:noFill/>
        </p:spPr>
        <p:txBody>
          <a:bodyPr wrap="square" rtlCol="0">
            <a:spAutoFit/>
          </a:bodyPr>
          <a:lstStyle/>
          <a:p>
            <a:r>
              <a:rPr lang="es-EC" sz="2000" dirty="0" smtClean="0"/>
              <a:t>Energía: 4,10 </a:t>
            </a:r>
            <a:r>
              <a:rPr lang="es-EC" sz="2000" dirty="0" err="1" smtClean="0"/>
              <a:t>kWh</a:t>
            </a:r>
            <a:endParaRPr lang="es-EC" sz="2000" dirty="0"/>
          </a:p>
        </p:txBody>
      </p:sp>
      <p:sp>
        <p:nvSpPr>
          <p:cNvPr id="16" name="15 CuadroTexto"/>
          <p:cNvSpPr txBox="1"/>
          <p:nvPr/>
        </p:nvSpPr>
        <p:spPr>
          <a:xfrm>
            <a:off x="5148064" y="1473939"/>
            <a:ext cx="2808312" cy="400110"/>
          </a:xfrm>
          <a:prstGeom prst="rect">
            <a:avLst/>
          </a:prstGeom>
          <a:noFill/>
        </p:spPr>
        <p:txBody>
          <a:bodyPr wrap="square" rtlCol="0">
            <a:spAutoFit/>
          </a:bodyPr>
          <a:lstStyle/>
          <a:p>
            <a:pPr algn="ctr"/>
            <a:r>
              <a:rPr lang="es-EC" sz="2000" dirty="0" smtClean="0"/>
              <a:t>Materiales</a:t>
            </a:r>
            <a:endParaRPr lang="es-EC" sz="2000" dirty="0"/>
          </a:p>
        </p:txBody>
      </p:sp>
    </p:spTree>
    <p:extLst>
      <p:ext uri="{BB962C8B-B14F-4D97-AF65-F5344CB8AC3E}">
        <p14:creationId xmlns:p14="http://schemas.microsoft.com/office/powerpoint/2010/main" val="548260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1"/>
            <a:ext cx="8229600" cy="2016224"/>
          </a:xfrm>
        </p:spPr>
        <p:txBody>
          <a:bodyPr>
            <a:normAutofit fontScale="77500" lnSpcReduction="20000"/>
          </a:bodyPr>
          <a:lstStyle/>
          <a:p>
            <a:r>
              <a:rPr lang="es-EC" dirty="0" smtClean="0"/>
              <a:t>Al </a:t>
            </a:r>
            <a:r>
              <a:rPr lang="es-EC" dirty="0"/>
              <a:t>término de la banda transportadora se realiza el empacado en el que consta en 5,2 kg de cartón y 0,8 kg de </a:t>
            </a:r>
            <a:r>
              <a:rPr lang="es-EC" dirty="0" err="1"/>
              <a:t>poliestireno</a:t>
            </a:r>
            <a:r>
              <a:rPr lang="es-EC" dirty="0"/>
              <a:t> expandido (Espuma-</a:t>
            </a:r>
            <a:r>
              <a:rPr lang="es-EC" dirty="0" err="1"/>
              <a:t>flex</a:t>
            </a:r>
            <a:r>
              <a:rPr lang="es-EC" dirty="0"/>
              <a:t>) para embalaje. No existen consumos representativos de energía en este proceso ni tampoco desperdicios considerables. </a:t>
            </a:r>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26</a:t>
            </a:fld>
            <a:endParaRPr lang="es-EC"/>
          </a:p>
        </p:txBody>
      </p:sp>
      <p:sp>
        <p:nvSpPr>
          <p:cNvPr id="7" name="2 Marcador de contenido"/>
          <p:cNvSpPr txBox="1">
            <a:spLocks/>
          </p:cNvSpPr>
          <p:nvPr/>
        </p:nvSpPr>
        <p:spPr>
          <a:xfrm>
            <a:off x="212998" y="116632"/>
            <a:ext cx="5295106" cy="576064"/>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just"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just"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s-EC" sz="2200" b="1" i="1" dirty="0" smtClean="0"/>
              <a:t>Empacado</a:t>
            </a:r>
            <a:endParaRPr lang="es-EC" sz="2200" dirty="0" smtClean="0"/>
          </a:p>
        </p:txBody>
      </p:sp>
      <p:sp>
        <p:nvSpPr>
          <p:cNvPr id="8" name="2 Marcador de contenido"/>
          <p:cNvSpPr txBox="1">
            <a:spLocks/>
          </p:cNvSpPr>
          <p:nvPr/>
        </p:nvSpPr>
        <p:spPr>
          <a:xfrm>
            <a:off x="-180528" y="2780928"/>
            <a:ext cx="4901580" cy="576064"/>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just"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just"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l">
              <a:buNone/>
            </a:pPr>
            <a:r>
              <a:rPr lang="es-EC" sz="2200" dirty="0" smtClean="0"/>
              <a:t>CONSUMOS INDIRECTOS</a:t>
            </a:r>
          </a:p>
        </p:txBody>
      </p:sp>
      <p:pic>
        <p:nvPicPr>
          <p:cNvPr id="9" name="8 Imagen"/>
          <p:cNvPicPr/>
          <p:nvPr/>
        </p:nvPicPr>
        <p:blipFill>
          <a:blip r:embed="rId2" cstate="print"/>
          <a:srcRect/>
          <a:stretch>
            <a:fillRect/>
          </a:stretch>
        </p:blipFill>
        <p:spPr bwMode="auto">
          <a:xfrm>
            <a:off x="2051720" y="3356992"/>
            <a:ext cx="5544616" cy="2664296"/>
          </a:xfrm>
          <a:prstGeom prst="rect">
            <a:avLst/>
          </a:prstGeom>
          <a:noFill/>
          <a:ln w="9525">
            <a:noFill/>
            <a:miter lim="800000"/>
            <a:headEnd/>
            <a:tailEnd/>
          </a:ln>
        </p:spPr>
      </p:pic>
    </p:spTree>
    <p:extLst>
      <p:ext uri="{BB962C8B-B14F-4D97-AF65-F5344CB8AC3E}">
        <p14:creationId xmlns:p14="http://schemas.microsoft.com/office/powerpoint/2010/main" val="38702101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Resumen de consumos energéticos - Fabricación</a:t>
            </a:r>
            <a:endParaRPr lang="es-EC" dirty="0"/>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27</a:t>
            </a:fld>
            <a:endParaRPr lang="es-EC"/>
          </a:p>
        </p:txBody>
      </p:sp>
      <p:pic>
        <p:nvPicPr>
          <p:cNvPr id="2457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9228" y="1196752"/>
            <a:ext cx="8297228" cy="439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196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Transporte</a:t>
            </a:r>
            <a:endParaRPr lang="es-EC" dirty="0"/>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28</a:t>
            </a:fld>
            <a:endParaRPr lang="es-EC"/>
          </a:p>
        </p:txBody>
      </p:sp>
      <p:sp>
        <p:nvSpPr>
          <p:cNvPr id="7" name="6 Rectángulo"/>
          <p:cNvSpPr/>
          <p:nvPr/>
        </p:nvSpPr>
        <p:spPr>
          <a:xfrm>
            <a:off x="72008" y="908720"/>
            <a:ext cx="4139952" cy="5016758"/>
          </a:xfrm>
          <a:prstGeom prst="rect">
            <a:avLst/>
          </a:prstGeom>
        </p:spPr>
        <p:txBody>
          <a:bodyPr wrap="square">
            <a:spAutoFit/>
          </a:bodyPr>
          <a:lstStyle/>
          <a:p>
            <a:pPr algn="just"/>
            <a:r>
              <a:rPr lang="es-EC" sz="2000" dirty="0"/>
              <a:t>Las refrigeradoras una vez empacadas, son distribuidas </a:t>
            </a:r>
            <a:r>
              <a:rPr lang="es-EC" sz="2000" dirty="0" smtClean="0"/>
              <a:t>según </a:t>
            </a:r>
            <a:r>
              <a:rPr lang="es-EC" sz="2000" dirty="0"/>
              <a:t>la Distribución de refrigeradoras por área de </a:t>
            </a:r>
            <a:r>
              <a:rPr lang="es-EC" sz="2000" dirty="0" smtClean="0"/>
              <a:t>concesión</a:t>
            </a:r>
            <a:r>
              <a:rPr lang="es-EC" sz="2000" dirty="0"/>
              <a:t>.</a:t>
            </a:r>
            <a:endParaRPr lang="es-EC" sz="2000" dirty="0" smtClean="0"/>
          </a:p>
          <a:p>
            <a:pPr algn="just"/>
            <a:endParaRPr lang="es-EC" sz="2000" dirty="0"/>
          </a:p>
          <a:p>
            <a:pPr algn="just"/>
            <a:r>
              <a:rPr lang="es-EC" sz="2000" dirty="0"/>
              <a:t>Se considera el transporte en camiones de 16 toneladas, los cuales van ocupados al 40% de ida, y vacíos en el regreso; además, cada refrigeradora empacada tiene un peso de 68kg. Consideración tomada debido a que las refrigeradoras son una carga voluminosa y no pesada</a:t>
            </a:r>
            <a:r>
              <a:rPr lang="es-EC" sz="2000" dirty="0" smtClean="0"/>
              <a:t>.</a:t>
            </a:r>
          </a:p>
          <a:p>
            <a:pPr algn="just"/>
            <a:endParaRPr lang="es-EC" sz="2000" dirty="0"/>
          </a:p>
          <a:p>
            <a:pPr algn="just"/>
            <a:r>
              <a:rPr lang="es-EC" sz="2000" dirty="0" smtClean="0"/>
              <a:t>TOTAL: 6’378,264 </a:t>
            </a:r>
            <a:r>
              <a:rPr lang="es-EC" sz="2000" dirty="0" err="1" smtClean="0"/>
              <a:t>Tkm</a:t>
            </a:r>
            <a:endParaRPr lang="es-EC" sz="2000" dirty="0"/>
          </a:p>
          <a:p>
            <a:pPr algn="just"/>
            <a:endParaRPr lang="es-EC" sz="2000" dirty="0"/>
          </a:p>
        </p:txBody>
      </p:sp>
      <p:graphicFrame>
        <p:nvGraphicFramePr>
          <p:cNvPr id="9" name="8 Tabla"/>
          <p:cNvGraphicFramePr>
            <a:graphicFrameLocks noGrp="1"/>
          </p:cNvGraphicFramePr>
          <p:nvPr>
            <p:extLst>
              <p:ext uri="{D42A27DB-BD31-4B8C-83A1-F6EECF244321}">
                <p14:modId xmlns:p14="http://schemas.microsoft.com/office/powerpoint/2010/main" val="2560273774"/>
              </p:ext>
            </p:extLst>
          </p:nvPr>
        </p:nvGraphicFramePr>
        <p:xfrm>
          <a:off x="4499992" y="707363"/>
          <a:ext cx="4373418" cy="5218115"/>
        </p:xfrm>
        <a:graphic>
          <a:graphicData uri="http://schemas.openxmlformats.org/drawingml/2006/table">
            <a:tbl>
              <a:tblPr firstRow="1" firstCol="1" bandRow="1">
                <a:tableStyleId>{0505E3EF-67EA-436B-97B2-0124C06EBD24}</a:tableStyleId>
              </a:tblPr>
              <a:tblGrid>
                <a:gridCol w="1381500"/>
                <a:gridCol w="679754"/>
                <a:gridCol w="685252"/>
                <a:gridCol w="923666"/>
                <a:gridCol w="703246"/>
              </a:tblGrid>
              <a:tr h="539805">
                <a:tc>
                  <a:txBody>
                    <a:bodyPr/>
                    <a:lstStyle/>
                    <a:p>
                      <a:pPr algn="ctr">
                        <a:lnSpc>
                          <a:spcPct val="150000"/>
                        </a:lnSpc>
                        <a:spcAft>
                          <a:spcPts val="0"/>
                        </a:spcAft>
                      </a:pPr>
                      <a:r>
                        <a:rPr lang="es-EC" sz="800">
                          <a:effectLst/>
                        </a:rPr>
                        <a:t>Empresa Eléctrica de Distribución</a:t>
                      </a:r>
                      <a:endParaRPr lang="es-EC" sz="800">
                        <a:solidFill>
                          <a:srgbClr val="000000"/>
                        </a:solidFill>
                        <a:effectLst/>
                        <a:latin typeface="Arial"/>
                        <a:ea typeface="Calibri"/>
                        <a:cs typeface="Times New Roman"/>
                      </a:endParaRPr>
                    </a:p>
                  </a:txBody>
                  <a:tcPr marL="53980" marR="53980" marT="0" marB="0" anchor="ctr"/>
                </a:tc>
                <a:tc>
                  <a:txBody>
                    <a:bodyPr/>
                    <a:lstStyle/>
                    <a:p>
                      <a:pPr algn="ctr">
                        <a:lnSpc>
                          <a:spcPct val="150000"/>
                        </a:lnSpc>
                        <a:spcAft>
                          <a:spcPts val="0"/>
                        </a:spcAft>
                      </a:pPr>
                      <a:r>
                        <a:rPr lang="es-EC" sz="800">
                          <a:effectLst/>
                        </a:rPr>
                        <a:t>Ciudad</a:t>
                      </a:r>
                      <a:endParaRPr lang="es-EC" sz="800">
                        <a:solidFill>
                          <a:srgbClr val="000000"/>
                        </a:solidFill>
                        <a:effectLst/>
                        <a:latin typeface="Arial"/>
                        <a:ea typeface="Calibri"/>
                        <a:cs typeface="Times New Roman"/>
                      </a:endParaRPr>
                    </a:p>
                  </a:txBody>
                  <a:tcPr marL="53980" marR="53980" marT="0" marB="0" anchor="ctr"/>
                </a:tc>
                <a:tc>
                  <a:txBody>
                    <a:bodyPr/>
                    <a:lstStyle/>
                    <a:p>
                      <a:pPr algn="ctr">
                        <a:lnSpc>
                          <a:spcPct val="150000"/>
                        </a:lnSpc>
                        <a:spcAft>
                          <a:spcPts val="0"/>
                        </a:spcAft>
                      </a:pPr>
                      <a:r>
                        <a:rPr lang="es-EC" sz="800">
                          <a:effectLst/>
                        </a:rPr>
                        <a:t>Distancia (Km)</a:t>
                      </a:r>
                      <a:endParaRPr lang="es-EC" sz="800">
                        <a:solidFill>
                          <a:srgbClr val="000000"/>
                        </a:solidFill>
                        <a:effectLst/>
                        <a:latin typeface="Arial"/>
                        <a:ea typeface="Calibri"/>
                        <a:cs typeface="Times New Roman"/>
                      </a:endParaRPr>
                    </a:p>
                  </a:txBody>
                  <a:tcPr marL="53980" marR="53980" marT="0" marB="0" anchor="ctr"/>
                </a:tc>
                <a:tc>
                  <a:txBody>
                    <a:bodyPr/>
                    <a:lstStyle/>
                    <a:p>
                      <a:pPr algn="ctr">
                        <a:lnSpc>
                          <a:spcPct val="150000"/>
                        </a:lnSpc>
                        <a:spcAft>
                          <a:spcPts val="0"/>
                        </a:spcAft>
                      </a:pPr>
                      <a:r>
                        <a:rPr lang="es-EC" sz="800">
                          <a:effectLst/>
                        </a:rPr>
                        <a:t>Asignación Refrigeradoras (unidades)</a:t>
                      </a:r>
                      <a:endParaRPr lang="es-EC" sz="800">
                        <a:solidFill>
                          <a:srgbClr val="000000"/>
                        </a:solidFill>
                        <a:effectLst/>
                        <a:latin typeface="Arial"/>
                        <a:ea typeface="Calibri"/>
                        <a:cs typeface="Times New Roman"/>
                      </a:endParaRPr>
                    </a:p>
                  </a:txBody>
                  <a:tcPr marL="53980" marR="53980" marT="0" marB="0" anchor="ctr"/>
                </a:tc>
                <a:tc>
                  <a:txBody>
                    <a:bodyPr/>
                    <a:lstStyle/>
                    <a:p>
                      <a:pPr algn="ctr">
                        <a:lnSpc>
                          <a:spcPct val="150000"/>
                        </a:lnSpc>
                        <a:spcAft>
                          <a:spcPts val="0"/>
                        </a:spcAft>
                      </a:pPr>
                      <a:r>
                        <a:rPr lang="es-EC" sz="800">
                          <a:effectLst/>
                        </a:rPr>
                        <a:t>Tonelada-kilómetro</a:t>
                      </a:r>
                      <a:endParaRPr lang="es-EC" sz="800">
                        <a:solidFill>
                          <a:srgbClr val="000000"/>
                        </a:solidFill>
                        <a:effectLst/>
                        <a:latin typeface="Arial"/>
                        <a:ea typeface="Calibri"/>
                        <a:cs typeface="Times New Roman"/>
                      </a:endParaRPr>
                    </a:p>
                  </a:txBody>
                  <a:tcPr marL="53980" marR="53980" marT="0" marB="0" anchor="ctr"/>
                </a:tc>
              </a:tr>
              <a:tr h="179935">
                <a:tc>
                  <a:txBody>
                    <a:bodyPr/>
                    <a:lstStyle/>
                    <a:p>
                      <a:pPr>
                        <a:lnSpc>
                          <a:spcPct val="150000"/>
                        </a:lnSpc>
                        <a:spcBef>
                          <a:spcPts val="240"/>
                        </a:spcBef>
                        <a:spcAft>
                          <a:spcPts val="240"/>
                        </a:spcAft>
                      </a:pPr>
                      <a:r>
                        <a:rPr lang="es-EC" sz="800">
                          <a:effectLst/>
                        </a:rPr>
                        <a:t>AMBATO</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Ambato</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111</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14000</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105672</a:t>
                      </a:r>
                      <a:endParaRPr lang="es-EC" sz="800">
                        <a:solidFill>
                          <a:srgbClr val="000000"/>
                        </a:solidFill>
                        <a:effectLst/>
                        <a:latin typeface="Arial"/>
                        <a:ea typeface="Calibri"/>
                        <a:cs typeface="Times New Roman"/>
                      </a:endParaRPr>
                    </a:p>
                  </a:txBody>
                  <a:tcPr marL="53980" marR="53980" marT="0" marB="0"/>
                </a:tc>
              </a:tr>
              <a:tr h="179935">
                <a:tc>
                  <a:txBody>
                    <a:bodyPr/>
                    <a:lstStyle/>
                    <a:p>
                      <a:pPr>
                        <a:lnSpc>
                          <a:spcPct val="150000"/>
                        </a:lnSpc>
                        <a:spcBef>
                          <a:spcPts val="240"/>
                        </a:spcBef>
                        <a:spcAft>
                          <a:spcPts val="240"/>
                        </a:spcAft>
                      </a:pPr>
                      <a:r>
                        <a:rPr lang="es-EC" sz="800">
                          <a:effectLst/>
                        </a:rPr>
                        <a:t>AZOGUES</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Azogues</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391</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2000</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53176</a:t>
                      </a:r>
                      <a:endParaRPr lang="es-EC" sz="800">
                        <a:solidFill>
                          <a:srgbClr val="000000"/>
                        </a:solidFill>
                        <a:effectLst/>
                        <a:latin typeface="Arial"/>
                        <a:ea typeface="Calibri"/>
                        <a:cs typeface="Times New Roman"/>
                      </a:endParaRPr>
                    </a:p>
                  </a:txBody>
                  <a:tcPr marL="53980" marR="53980" marT="0" marB="0"/>
                </a:tc>
              </a:tr>
              <a:tr h="179935">
                <a:tc>
                  <a:txBody>
                    <a:bodyPr/>
                    <a:lstStyle/>
                    <a:p>
                      <a:pPr>
                        <a:lnSpc>
                          <a:spcPct val="150000"/>
                        </a:lnSpc>
                        <a:spcBef>
                          <a:spcPts val="240"/>
                        </a:spcBef>
                        <a:spcAft>
                          <a:spcPts val="240"/>
                        </a:spcAft>
                      </a:pPr>
                      <a:r>
                        <a:rPr lang="es-EC" sz="800">
                          <a:effectLst/>
                        </a:rPr>
                        <a:t>CNEL - BOLÍVAR</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Guaranda</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204</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3000</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41616</a:t>
                      </a:r>
                      <a:endParaRPr lang="es-EC" sz="800">
                        <a:solidFill>
                          <a:srgbClr val="000000"/>
                        </a:solidFill>
                        <a:effectLst/>
                        <a:latin typeface="Arial"/>
                        <a:ea typeface="Calibri"/>
                        <a:cs typeface="Times New Roman"/>
                      </a:endParaRPr>
                    </a:p>
                  </a:txBody>
                  <a:tcPr marL="53980" marR="53980" marT="0" marB="0"/>
                </a:tc>
              </a:tr>
              <a:tr h="359870">
                <a:tc>
                  <a:txBody>
                    <a:bodyPr/>
                    <a:lstStyle/>
                    <a:p>
                      <a:pPr>
                        <a:lnSpc>
                          <a:spcPct val="150000"/>
                        </a:lnSpc>
                        <a:spcBef>
                          <a:spcPts val="240"/>
                        </a:spcBef>
                        <a:spcAft>
                          <a:spcPts val="240"/>
                        </a:spcAft>
                      </a:pPr>
                      <a:r>
                        <a:rPr lang="es-EC" sz="800">
                          <a:effectLst/>
                        </a:rPr>
                        <a:t>ELÉCTRICA DE GUAYAQUIL</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Guayaquil</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390</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48000</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1272960</a:t>
                      </a:r>
                      <a:endParaRPr lang="es-EC" sz="800">
                        <a:solidFill>
                          <a:srgbClr val="000000"/>
                        </a:solidFill>
                        <a:effectLst/>
                        <a:latin typeface="Arial"/>
                        <a:ea typeface="Calibri"/>
                        <a:cs typeface="Times New Roman"/>
                      </a:endParaRPr>
                    </a:p>
                  </a:txBody>
                  <a:tcPr marL="53980" marR="53980" marT="0" marB="0"/>
                </a:tc>
              </a:tr>
              <a:tr h="179935">
                <a:tc>
                  <a:txBody>
                    <a:bodyPr/>
                    <a:lstStyle/>
                    <a:p>
                      <a:pPr>
                        <a:lnSpc>
                          <a:spcPct val="150000"/>
                        </a:lnSpc>
                        <a:spcBef>
                          <a:spcPts val="240"/>
                        </a:spcBef>
                        <a:spcAft>
                          <a:spcPts val="240"/>
                        </a:spcAft>
                      </a:pPr>
                      <a:r>
                        <a:rPr lang="es-EC" sz="800">
                          <a:effectLst/>
                        </a:rPr>
                        <a:t>CENTRO SUR</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Cuenca</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432</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21000</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616896</a:t>
                      </a:r>
                      <a:endParaRPr lang="es-EC" sz="800">
                        <a:solidFill>
                          <a:srgbClr val="000000"/>
                        </a:solidFill>
                        <a:effectLst/>
                        <a:latin typeface="Arial"/>
                        <a:ea typeface="Calibri"/>
                        <a:cs typeface="Times New Roman"/>
                      </a:endParaRPr>
                    </a:p>
                  </a:txBody>
                  <a:tcPr marL="53980" marR="53980" marT="0" marB="0"/>
                </a:tc>
              </a:tr>
              <a:tr h="179935">
                <a:tc>
                  <a:txBody>
                    <a:bodyPr/>
                    <a:lstStyle/>
                    <a:p>
                      <a:pPr>
                        <a:lnSpc>
                          <a:spcPct val="150000"/>
                        </a:lnSpc>
                        <a:spcBef>
                          <a:spcPts val="240"/>
                        </a:spcBef>
                        <a:spcAft>
                          <a:spcPts val="240"/>
                        </a:spcAft>
                      </a:pPr>
                      <a:r>
                        <a:rPr lang="es-EC" sz="800">
                          <a:effectLst/>
                        </a:rPr>
                        <a:t>COTOPAXI</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Latacunga</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70</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7000</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33320</a:t>
                      </a:r>
                      <a:endParaRPr lang="es-EC" sz="800">
                        <a:solidFill>
                          <a:srgbClr val="000000"/>
                        </a:solidFill>
                        <a:effectLst/>
                        <a:latin typeface="Arial"/>
                        <a:ea typeface="Calibri"/>
                        <a:cs typeface="Times New Roman"/>
                      </a:endParaRPr>
                    </a:p>
                  </a:txBody>
                  <a:tcPr marL="53980" marR="53980" marT="0" marB="0"/>
                </a:tc>
              </a:tr>
              <a:tr h="179935">
                <a:tc>
                  <a:txBody>
                    <a:bodyPr/>
                    <a:lstStyle/>
                    <a:p>
                      <a:pPr>
                        <a:lnSpc>
                          <a:spcPct val="150000"/>
                        </a:lnSpc>
                        <a:spcBef>
                          <a:spcPts val="240"/>
                        </a:spcBef>
                        <a:spcAft>
                          <a:spcPts val="240"/>
                        </a:spcAft>
                      </a:pPr>
                      <a:r>
                        <a:rPr lang="es-EC" sz="800">
                          <a:effectLst/>
                        </a:rPr>
                        <a:t>CNEL - EL ORO</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Machala</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527</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21000</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752556</a:t>
                      </a:r>
                      <a:endParaRPr lang="es-EC" sz="800">
                        <a:solidFill>
                          <a:srgbClr val="000000"/>
                        </a:solidFill>
                        <a:effectLst/>
                        <a:latin typeface="Arial"/>
                        <a:ea typeface="Calibri"/>
                        <a:cs typeface="Times New Roman"/>
                      </a:endParaRPr>
                    </a:p>
                  </a:txBody>
                  <a:tcPr marL="53980" marR="53980" marT="0" marB="0"/>
                </a:tc>
              </a:tr>
              <a:tr h="179935">
                <a:tc>
                  <a:txBody>
                    <a:bodyPr/>
                    <a:lstStyle/>
                    <a:p>
                      <a:pPr>
                        <a:lnSpc>
                          <a:spcPct val="150000"/>
                        </a:lnSpc>
                        <a:spcBef>
                          <a:spcPts val="240"/>
                        </a:spcBef>
                        <a:spcAft>
                          <a:spcPts val="240"/>
                        </a:spcAft>
                      </a:pPr>
                      <a:r>
                        <a:rPr lang="es-EC" sz="800">
                          <a:effectLst/>
                        </a:rPr>
                        <a:t>CNEL - GUAYAS-LOS RÍOS</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Guayaquil</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390</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26000</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689520</a:t>
                      </a:r>
                      <a:endParaRPr lang="es-EC" sz="800">
                        <a:solidFill>
                          <a:srgbClr val="000000"/>
                        </a:solidFill>
                        <a:effectLst/>
                        <a:latin typeface="Arial"/>
                        <a:ea typeface="Calibri"/>
                        <a:cs typeface="Times New Roman"/>
                      </a:endParaRPr>
                    </a:p>
                  </a:txBody>
                  <a:tcPr marL="53980" marR="53980" marT="0" marB="0"/>
                </a:tc>
              </a:tr>
              <a:tr h="179935">
                <a:tc>
                  <a:txBody>
                    <a:bodyPr/>
                    <a:lstStyle/>
                    <a:p>
                      <a:pPr>
                        <a:lnSpc>
                          <a:spcPct val="150000"/>
                        </a:lnSpc>
                        <a:spcBef>
                          <a:spcPts val="240"/>
                        </a:spcBef>
                        <a:spcAft>
                          <a:spcPts val="240"/>
                        </a:spcAft>
                      </a:pPr>
                      <a:r>
                        <a:rPr lang="es-EC" sz="800">
                          <a:effectLst/>
                        </a:rPr>
                        <a:t>CNEL - ESMERALDAS</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Esmeraldas</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300</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11000</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224400</a:t>
                      </a:r>
                      <a:endParaRPr lang="es-EC" sz="800">
                        <a:solidFill>
                          <a:srgbClr val="000000"/>
                        </a:solidFill>
                        <a:effectLst/>
                        <a:latin typeface="Arial"/>
                        <a:ea typeface="Calibri"/>
                        <a:cs typeface="Times New Roman"/>
                      </a:endParaRPr>
                    </a:p>
                  </a:txBody>
                  <a:tcPr marL="53980" marR="53980" marT="0" marB="0"/>
                </a:tc>
              </a:tr>
              <a:tr h="179935">
                <a:tc>
                  <a:txBody>
                    <a:bodyPr/>
                    <a:lstStyle/>
                    <a:p>
                      <a:pPr>
                        <a:lnSpc>
                          <a:spcPct val="150000"/>
                        </a:lnSpc>
                        <a:spcBef>
                          <a:spcPts val="240"/>
                        </a:spcBef>
                        <a:spcAft>
                          <a:spcPts val="240"/>
                        </a:spcAft>
                      </a:pPr>
                      <a:r>
                        <a:rPr lang="es-EC" sz="800">
                          <a:effectLst/>
                        </a:rPr>
                        <a:t>CNEL - LOS RÍOS</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Babahoyo</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327</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10000</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222360</a:t>
                      </a:r>
                      <a:endParaRPr lang="es-EC" sz="800">
                        <a:solidFill>
                          <a:srgbClr val="000000"/>
                        </a:solidFill>
                        <a:effectLst/>
                        <a:latin typeface="Arial"/>
                        <a:ea typeface="Calibri"/>
                        <a:cs typeface="Times New Roman"/>
                      </a:endParaRPr>
                    </a:p>
                  </a:txBody>
                  <a:tcPr marL="53980" marR="53980" marT="0" marB="0"/>
                </a:tc>
              </a:tr>
              <a:tr h="179935">
                <a:tc>
                  <a:txBody>
                    <a:bodyPr/>
                    <a:lstStyle/>
                    <a:p>
                      <a:pPr>
                        <a:lnSpc>
                          <a:spcPct val="150000"/>
                        </a:lnSpc>
                        <a:spcBef>
                          <a:spcPts val="240"/>
                        </a:spcBef>
                        <a:spcAft>
                          <a:spcPts val="240"/>
                        </a:spcAft>
                      </a:pPr>
                      <a:r>
                        <a:rPr lang="es-EC" sz="800">
                          <a:effectLst/>
                        </a:rPr>
                        <a:t>CNEL - MANABÍ</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Manta</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362</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24000</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590784</a:t>
                      </a:r>
                      <a:endParaRPr lang="es-EC" sz="800">
                        <a:solidFill>
                          <a:srgbClr val="000000"/>
                        </a:solidFill>
                        <a:effectLst/>
                        <a:latin typeface="Arial"/>
                        <a:ea typeface="Calibri"/>
                        <a:cs typeface="Times New Roman"/>
                      </a:endParaRPr>
                    </a:p>
                  </a:txBody>
                  <a:tcPr marL="53980" marR="53980" marT="0" marB="0"/>
                </a:tc>
              </a:tr>
              <a:tr h="179935">
                <a:tc>
                  <a:txBody>
                    <a:bodyPr/>
                    <a:lstStyle/>
                    <a:p>
                      <a:pPr>
                        <a:lnSpc>
                          <a:spcPct val="150000"/>
                        </a:lnSpc>
                        <a:spcBef>
                          <a:spcPts val="240"/>
                        </a:spcBef>
                        <a:spcAft>
                          <a:spcPts val="240"/>
                        </a:spcAft>
                      </a:pPr>
                      <a:r>
                        <a:rPr lang="es-EC" sz="800">
                          <a:effectLst/>
                        </a:rPr>
                        <a:t>CNEL - MILAGRO</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Milagro</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390</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13000</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344760</a:t>
                      </a:r>
                      <a:endParaRPr lang="es-EC" sz="800">
                        <a:solidFill>
                          <a:srgbClr val="000000"/>
                        </a:solidFill>
                        <a:effectLst/>
                        <a:latin typeface="Arial"/>
                        <a:ea typeface="Calibri"/>
                        <a:cs typeface="Times New Roman"/>
                      </a:endParaRPr>
                    </a:p>
                  </a:txBody>
                  <a:tcPr marL="53980" marR="53980" marT="0" marB="0"/>
                </a:tc>
              </a:tr>
              <a:tr h="179935">
                <a:tc>
                  <a:txBody>
                    <a:bodyPr/>
                    <a:lstStyle/>
                    <a:p>
                      <a:pPr>
                        <a:lnSpc>
                          <a:spcPct val="150000"/>
                        </a:lnSpc>
                        <a:spcBef>
                          <a:spcPts val="240"/>
                        </a:spcBef>
                        <a:spcAft>
                          <a:spcPts val="240"/>
                        </a:spcAft>
                      </a:pPr>
                      <a:r>
                        <a:rPr lang="es-EC" sz="800">
                          <a:effectLst/>
                        </a:rPr>
                        <a:t>NORTE</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Ibarra</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112</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14000</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106624</a:t>
                      </a:r>
                      <a:endParaRPr lang="es-EC" sz="800">
                        <a:solidFill>
                          <a:srgbClr val="000000"/>
                        </a:solidFill>
                        <a:effectLst/>
                        <a:latin typeface="Arial"/>
                        <a:ea typeface="Calibri"/>
                        <a:cs typeface="Times New Roman"/>
                      </a:endParaRPr>
                    </a:p>
                  </a:txBody>
                  <a:tcPr marL="53980" marR="53980" marT="0" marB="0"/>
                </a:tc>
              </a:tr>
              <a:tr h="179935">
                <a:tc>
                  <a:txBody>
                    <a:bodyPr/>
                    <a:lstStyle/>
                    <a:p>
                      <a:pPr>
                        <a:lnSpc>
                          <a:spcPct val="150000"/>
                        </a:lnSpc>
                        <a:spcBef>
                          <a:spcPts val="240"/>
                        </a:spcBef>
                        <a:spcAft>
                          <a:spcPts val="240"/>
                        </a:spcAft>
                      </a:pPr>
                      <a:r>
                        <a:rPr lang="es-EC" sz="800">
                          <a:effectLst/>
                        </a:rPr>
                        <a:t>QUITO</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Quito</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0</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59000</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0</a:t>
                      </a:r>
                      <a:endParaRPr lang="es-EC" sz="800">
                        <a:solidFill>
                          <a:srgbClr val="000000"/>
                        </a:solidFill>
                        <a:effectLst/>
                        <a:latin typeface="Arial"/>
                        <a:ea typeface="Calibri"/>
                        <a:cs typeface="Times New Roman"/>
                      </a:endParaRPr>
                    </a:p>
                  </a:txBody>
                  <a:tcPr marL="53980" marR="53980" marT="0" marB="0"/>
                </a:tc>
              </a:tr>
              <a:tr h="179935">
                <a:tc>
                  <a:txBody>
                    <a:bodyPr/>
                    <a:lstStyle/>
                    <a:p>
                      <a:pPr>
                        <a:lnSpc>
                          <a:spcPct val="150000"/>
                        </a:lnSpc>
                        <a:spcBef>
                          <a:spcPts val="240"/>
                        </a:spcBef>
                        <a:spcAft>
                          <a:spcPts val="240"/>
                        </a:spcAft>
                      </a:pPr>
                      <a:r>
                        <a:rPr lang="es-EC" sz="800">
                          <a:effectLst/>
                        </a:rPr>
                        <a:t>RIOBAMBA</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Riobamba</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165</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14000</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157080</a:t>
                      </a:r>
                      <a:endParaRPr lang="es-EC" sz="800">
                        <a:solidFill>
                          <a:srgbClr val="000000"/>
                        </a:solidFill>
                        <a:effectLst/>
                        <a:latin typeface="Arial"/>
                        <a:ea typeface="Calibri"/>
                        <a:cs typeface="Times New Roman"/>
                      </a:endParaRPr>
                    </a:p>
                  </a:txBody>
                  <a:tcPr marL="53980" marR="53980" marT="0" marB="0"/>
                </a:tc>
              </a:tr>
              <a:tr h="179935">
                <a:tc>
                  <a:txBody>
                    <a:bodyPr/>
                    <a:lstStyle/>
                    <a:p>
                      <a:pPr>
                        <a:lnSpc>
                          <a:spcPct val="150000"/>
                        </a:lnSpc>
                        <a:spcBef>
                          <a:spcPts val="240"/>
                        </a:spcBef>
                        <a:spcAft>
                          <a:spcPts val="240"/>
                        </a:spcAft>
                      </a:pPr>
                      <a:r>
                        <a:rPr lang="es-EC" sz="800">
                          <a:effectLst/>
                        </a:rPr>
                        <a:t>CNEL - SANTA ELENA</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Santa Elena</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346</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10000</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235280</a:t>
                      </a:r>
                      <a:endParaRPr lang="es-EC" sz="800">
                        <a:solidFill>
                          <a:srgbClr val="000000"/>
                        </a:solidFill>
                        <a:effectLst/>
                        <a:latin typeface="Arial"/>
                        <a:ea typeface="Calibri"/>
                        <a:cs typeface="Times New Roman"/>
                      </a:endParaRPr>
                    </a:p>
                  </a:txBody>
                  <a:tcPr marL="53980" marR="53980" marT="0" marB="0"/>
                </a:tc>
              </a:tr>
              <a:tr h="359870">
                <a:tc>
                  <a:txBody>
                    <a:bodyPr/>
                    <a:lstStyle/>
                    <a:p>
                      <a:pPr>
                        <a:lnSpc>
                          <a:spcPct val="150000"/>
                        </a:lnSpc>
                        <a:spcBef>
                          <a:spcPts val="240"/>
                        </a:spcBef>
                        <a:spcAft>
                          <a:spcPts val="240"/>
                        </a:spcAft>
                      </a:pPr>
                      <a:r>
                        <a:rPr lang="es-EC" sz="800">
                          <a:effectLst/>
                        </a:rPr>
                        <a:t>CNEL - SANTO DOMINGO</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Santo Domingo</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112</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15000</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114240</a:t>
                      </a:r>
                      <a:endParaRPr lang="es-EC" sz="800">
                        <a:solidFill>
                          <a:srgbClr val="000000"/>
                        </a:solidFill>
                        <a:effectLst/>
                        <a:latin typeface="Arial"/>
                        <a:ea typeface="Calibri"/>
                        <a:cs typeface="Times New Roman"/>
                      </a:endParaRPr>
                    </a:p>
                  </a:txBody>
                  <a:tcPr marL="53980" marR="53980" marT="0" marB="0"/>
                </a:tc>
              </a:tr>
              <a:tr h="179935">
                <a:tc>
                  <a:txBody>
                    <a:bodyPr/>
                    <a:lstStyle/>
                    <a:p>
                      <a:pPr>
                        <a:lnSpc>
                          <a:spcPct val="150000"/>
                        </a:lnSpc>
                        <a:spcBef>
                          <a:spcPts val="240"/>
                        </a:spcBef>
                        <a:spcAft>
                          <a:spcPts val="240"/>
                        </a:spcAft>
                      </a:pPr>
                      <a:r>
                        <a:rPr lang="es-EC" sz="800">
                          <a:effectLst/>
                        </a:rPr>
                        <a:t>SUR</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Loja</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640</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10000</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435200</a:t>
                      </a:r>
                      <a:endParaRPr lang="es-EC" sz="800">
                        <a:solidFill>
                          <a:srgbClr val="000000"/>
                        </a:solidFill>
                        <a:effectLst/>
                        <a:latin typeface="Arial"/>
                        <a:ea typeface="Calibri"/>
                        <a:cs typeface="Times New Roman"/>
                      </a:endParaRPr>
                    </a:p>
                  </a:txBody>
                  <a:tcPr marL="53980" marR="53980" marT="0" marB="0"/>
                </a:tc>
              </a:tr>
              <a:tr h="179935">
                <a:tc>
                  <a:txBody>
                    <a:bodyPr/>
                    <a:lstStyle/>
                    <a:p>
                      <a:pPr>
                        <a:lnSpc>
                          <a:spcPct val="150000"/>
                        </a:lnSpc>
                        <a:spcBef>
                          <a:spcPts val="240"/>
                        </a:spcBef>
                        <a:spcAft>
                          <a:spcPts val="240"/>
                        </a:spcAft>
                      </a:pPr>
                      <a:r>
                        <a:rPr lang="es-EC" sz="800">
                          <a:effectLst/>
                        </a:rPr>
                        <a:t>CNEL - SUCUMBIOS</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Nueva Loja</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265</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5000</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90100</a:t>
                      </a:r>
                      <a:endParaRPr lang="es-EC" sz="800">
                        <a:solidFill>
                          <a:srgbClr val="000000"/>
                        </a:solidFill>
                        <a:effectLst/>
                        <a:latin typeface="Arial"/>
                        <a:ea typeface="Calibri"/>
                        <a:cs typeface="Times New Roman"/>
                      </a:endParaRPr>
                    </a:p>
                  </a:txBody>
                  <a:tcPr marL="53980" marR="53980" marT="0" marB="0"/>
                </a:tc>
              </a:tr>
              <a:tr h="359870">
                <a:tc>
                  <a:txBody>
                    <a:bodyPr/>
                    <a:lstStyle/>
                    <a:p>
                      <a:pPr>
                        <a:lnSpc>
                          <a:spcPct val="150000"/>
                        </a:lnSpc>
                        <a:spcBef>
                          <a:spcPts val="240"/>
                        </a:spcBef>
                        <a:spcAft>
                          <a:spcPts val="240"/>
                        </a:spcAft>
                      </a:pPr>
                      <a:r>
                        <a:rPr lang="es-EC" sz="800">
                          <a:effectLst/>
                        </a:rPr>
                        <a:t>GALAPAGOS (T)</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Pto. Baquerizo</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430</a:t>
                      </a:r>
                      <a:endParaRPr lang="es-EC" sz="800">
                        <a:solidFill>
                          <a:srgbClr val="000000"/>
                        </a:solidFill>
                        <a:effectLst/>
                        <a:latin typeface="Arial"/>
                        <a:ea typeface="Calibri"/>
                        <a:cs typeface="Times New Roman"/>
                      </a:endParaRPr>
                    </a:p>
                  </a:txBody>
                  <a:tcPr marL="53980" marR="53980" marT="0" marB="0"/>
                </a:tc>
                <a:tc rowSpan="2">
                  <a:txBody>
                    <a:bodyPr/>
                    <a:lstStyle/>
                    <a:p>
                      <a:pPr>
                        <a:lnSpc>
                          <a:spcPct val="150000"/>
                        </a:lnSpc>
                        <a:spcBef>
                          <a:spcPts val="240"/>
                        </a:spcBef>
                        <a:spcAft>
                          <a:spcPts val="240"/>
                        </a:spcAft>
                      </a:pPr>
                      <a:r>
                        <a:rPr lang="es-EC" sz="800">
                          <a:effectLst/>
                        </a:rPr>
                        <a:t>3000</a:t>
                      </a:r>
                      <a:endParaRPr lang="es-EC" sz="800">
                        <a:solidFill>
                          <a:srgbClr val="000000"/>
                        </a:solidFill>
                        <a:effectLst/>
                        <a:latin typeface="Arial"/>
                        <a:ea typeface="Calibri"/>
                        <a:cs typeface="Times New Roman"/>
                      </a:endParaRPr>
                    </a:p>
                  </a:txBody>
                  <a:tcPr marL="53980" marR="53980" marT="0" marB="0" anchor="ctr"/>
                </a:tc>
                <a:tc>
                  <a:txBody>
                    <a:bodyPr/>
                    <a:lstStyle/>
                    <a:p>
                      <a:pPr>
                        <a:lnSpc>
                          <a:spcPct val="150000"/>
                        </a:lnSpc>
                        <a:spcBef>
                          <a:spcPts val="240"/>
                        </a:spcBef>
                        <a:spcAft>
                          <a:spcPts val="240"/>
                        </a:spcAft>
                      </a:pPr>
                      <a:r>
                        <a:rPr lang="es-EC" sz="800">
                          <a:effectLst/>
                        </a:rPr>
                        <a:t>87720</a:t>
                      </a:r>
                      <a:endParaRPr lang="es-EC" sz="800">
                        <a:solidFill>
                          <a:srgbClr val="000000"/>
                        </a:solidFill>
                        <a:effectLst/>
                        <a:latin typeface="Arial"/>
                        <a:ea typeface="Calibri"/>
                        <a:cs typeface="Times New Roman"/>
                      </a:endParaRPr>
                    </a:p>
                  </a:txBody>
                  <a:tcPr marL="53980" marR="53980" marT="0" marB="0"/>
                </a:tc>
              </a:tr>
              <a:tr h="359870">
                <a:tc>
                  <a:txBody>
                    <a:bodyPr/>
                    <a:lstStyle/>
                    <a:p>
                      <a:pPr>
                        <a:lnSpc>
                          <a:spcPct val="150000"/>
                        </a:lnSpc>
                        <a:spcBef>
                          <a:spcPts val="240"/>
                        </a:spcBef>
                        <a:spcAft>
                          <a:spcPts val="240"/>
                        </a:spcAft>
                      </a:pPr>
                      <a:r>
                        <a:rPr lang="es-EC" sz="800">
                          <a:effectLst/>
                        </a:rPr>
                        <a:t>GALAPAGOS (M)</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Pto. Baquerizo</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1000</a:t>
                      </a:r>
                      <a:endParaRPr lang="es-EC" sz="800">
                        <a:solidFill>
                          <a:srgbClr val="000000"/>
                        </a:solidFill>
                        <a:effectLst/>
                        <a:latin typeface="Arial"/>
                        <a:ea typeface="Calibri"/>
                        <a:cs typeface="Times New Roman"/>
                      </a:endParaRPr>
                    </a:p>
                  </a:txBody>
                  <a:tcPr marL="53980" marR="53980" marT="0" marB="0"/>
                </a:tc>
                <a:tc vMerge="1">
                  <a:txBody>
                    <a:bodyPr/>
                    <a:lstStyle/>
                    <a:p>
                      <a:endParaRPr lang="es-EC"/>
                    </a:p>
                  </a:txBody>
                  <a:tcPr/>
                </a:tc>
                <a:tc>
                  <a:txBody>
                    <a:bodyPr/>
                    <a:lstStyle/>
                    <a:p>
                      <a:pPr>
                        <a:lnSpc>
                          <a:spcPct val="150000"/>
                        </a:lnSpc>
                        <a:spcBef>
                          <a:spcPts val="240"/>
                        </a:spcBef>
                        <a:spcAft>
                          <a:spcPts val="240"/>
                        </a:spcAft>
                      </a:pPr>
                      <a:r>
                        <a:rPr lang="es-EC" sz="800">
                          <a:effectLst/>
                        </a:rPr>
                        <a:t>204000</a:t>
                      </a:r>
                      <a:endParaRPr lang="es-EC" sz="800">
                        <a:solidFill>
                          <a:srgbClr val="000000"/>
                        </a:solidFill>
                        <a:effectLst/>
                        <a:latin typeface="Arial"/>
                        <a:ea typeface="Calibri"/>
                        <a:cs typeface="Times New Roman"/>
                      </a:endParaRPr>
                    </a:p>
                  </a:txBody>
                  <a:tcPr marL="53980" marR="53980" marT="0" marB="0"/>
                </a:tc>
              </a:tr>
              <a:tr h="179935">
                <a:tc>
                  <a:txBody>
                    <a:bodyPr/>
                    <a:lstStyle/>
                    <a:p>
                      <a:pPr>
                        <a:lnSpc>
                          <a:spcPct val="150000"/>
                        </a:lnSpc>
                        <a:spcBef>
                          <a:spcPts val="240"/>
                        </a:spcBef>
                        <a:spcAft>
                          <a:spcPts val="240"/>
                        </a:spcAft>
                      </a:pPr>
                      <a:r>
                        <a:rPr lang="es-EC" sz="800">
                          <a:effectLst/>
                        </a:rPr>
                        <a:t>TOTAL</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 </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5534</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a:effectLst/>
                        </a:rPr>
                        <a:t>330000</a:t>
                      </a:r>
                      <a:endParaRPr lang="es-EC" sz="800">
                        <a:solidFill>
                          <a:srgbClr val="000000"/>
                        </a:solidFill>
                        <a:effectLst/>
                        <a:latin typeface="Arial"/>
                        <a:ea typeface="Calibri"/>
                        <a:cs typeface="Times New Roman"/>
                      </a:endParaRPr>
                    </a:p>
                  </a:txBody>
                  <a:tcPr marL="53980" marR="53980" marT="0" marB="0"/>
                </a:tc>
                <a:tc>
                  <a:txBody>
                    <a:bodyPr/>
                    <a:lstStyle/>
                    <a:p>
                      <a:pPr>
                        <a:lnSpc>
                          <a:spcPct val="150000"/>
                        </a:lnSpc>
                        <a:spcBef>
                          <a:spcPts val="240"/>
                        </a:spcBef>
                        <a:spcAft>
                          <a:spcPts val="240"/>
                        </a:spcAft>
                      </a:pPr>
                      <a:r>
                        <a:rPr lang="es-EC" sz="800" dirty="0">
                          <a:effectLst/>
                        </a:rPr>
                        <a:t>6378264</a:t>
                      </a:r>
                      <a:endParaRPr lang="es-EC" sz="800" dirty="0">
                        <a:solidFill>
                          <a:srgbClr val="000000"/>
                        </a:solidFill>
                        <a:effectLst/>
                        <a:latin typeface="Arial"/>
                        <a:ea typeface="Calibri"/>
                        <a:cs typeface="Times New Roman"/>
                      </a:endParaRPr>
                    </a:p>
                  </a:txBody>
                  <a:tcPr marL="53980" marR="53980" marT="0" marB="0"/>
                </a:tc>
              </a:tr>
            </a:tbl>
          </a:graphicData>
        </a:graphic>
      </p:graphicFrame>
    </p:spTree>
    <p:extLst>
      <p:ext uri="{BB962C8B-B14F-4D97-AF65-F5344CB8AC3E}">
        <p14:creationId xmlns:p14="http://schemas.microsoft.com/office/powerpoint/2010/main" val="28226563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err="1" smtClean="0"/>
              <a:t>Chatarrización</a:t>
            </a:r>
            <a:endParaRPr lang="es-EC" dirty="0"/>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29</a:t>
            </a:fld>
            <a:endParaRPr lang="es-EC"/>
          </a:p>
        </p:txBody>
      </p:sp>
      <p:pic>
        <p:nvPicPr>
          <p:cNvPr id="9" name="8 Imagen" descr="File:Molécula de Ozono.jpg"/>
          <p:cNvPicPr/>
          <p:nvPr/>
        </p:nvPicPr>
        <p:blipFill>
          <a:blip r:embed="rId2">
            <a:extLst>
              <a:ext uri="{28A0092B-C50C-407E-A947-70E740481C1C}">
                <a14:useLocalDpi xmlns:a14="http://schemas.microsoft.com/office/drawing/2010/main" val="0"/>
              </a:ext>
            </a:extLst>
          </a:blip>
          <a:srcRect/>
          <a:stretch>
            <a:fillRect/>
          </a:stretch>
        </p:blipFill>
        <p:spPr bwMode="auto">
          <a:xfrm>
            <a:off x="5724128" y="896566"/>
            <a:ext cx="3216319" cy="2217216"/>
          </a:xfrm>
          <a:prstGeom prst="rect">
            <a:avLst/>
          </a:prstGeom>
          <a:noFill/>
          <a:ln>
            <a:noFill/>
          </a:ln>
        </p:spPr>
      </p:pic>
      <p:pic>
        <p:nvPicPr>
          <p:cNvPr id="266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089" r="10137"/>
          <a:stretch/>
        </p:blipFill>
        <p:spPr bwMode="auto">
          <a:xfrm>
            <a:off x="111081" y="755117"/>
            <a:ext cx="5108992" cy="250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9 Tabla"/>
          <p:cNvGraphicFramePr>
            <a:graphicFrameLocks noGrp="1"/>
          </p:cNvGraphicFramePr>
          <p:nvPr>
            <p:extLst>
              <p:ext uri="{D42A27DB-BD31-4B8C-83A1-F6EECF244321}">
                <p14:modId xmlns:p14="http://schemas.microsoft.com/office/powerpoint/2010/main" val="3096509842"/>
              </p:ext>
            </p:extLst>
          </p:nvPr>
        </p:nvGraphicFramePr>
        <p:xfrm>
          <a:off x="111081" y="3356992"/>
          <a:ext cx="4892967" cy="2743200"/>
        </p:xfrm>
        <a:graphic>
          <a:graphicData uri="http://schemas.openxmlformats.org/drawingml/2006/table">
            <a:tbl>
              <a:tblPr firstRow="1" firstCol="1" bandRow="1"/>
              <a:tblGrid>
                <a:gridCol w="1292567"/>
                <a:gridCol w="1512168"/>
                <a:gridCol w="2088232"/>
              </a:tblGrid>
              <a:tr h="0">
                <a:tc>
                  <a:txBody>
                    <a:bodyPr/>
                    <a:lstStyle/>
                    <a:p>
                      <a:pPr algn="ctr">
                        <a:lnSpc>
                          <a:spcPct val="150000"/>
                        </a:lnSpc>
                        <a:spcAft>
                          <a:spcPts val="0"/>
                        </a:spcAft>
                      </a:pPr>
                      <a:r>
                        <a:rPr lang="es-EC" sz="1000" b="1" dirty="0">
                          <a:solidFill>
                            <a:srgbClr val="000000"/>
                          </a:solidFill>
                          <a:effectLst/>
                          <a:latin typeface="Arial"/>
                          <a:ea typeface="Calibri"/>
                          <a:cs typeface="Times New Roman"/>
                        </a:rPr>
                        <a:t>Material</a:t>
                      </a:r>
                      <a:endParaRPr lang="es-EC" sz="1000" dirty="0">
                        <a:solidFill>
                          <a:srgbClr val="000000"/>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solidFill>
                            <a:srgbClr val="000000"/>
                          </a:solidFill>
                          <a:effectLst/>
                          <a:latin typeface="Arial"/>
                          <a:ea typeface="Calibri"/>
                          <a:cs typeface="Times New Roman"/>
                        </a:rPr>
                        <a:t>Disposición final</a:t>
                      </a:r>
                      <a:endParaRPr lang="es-EC" sz="1000">
                        <a:solidFill>
                          <a:srgbClr val="000000"/>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solidFill>
                            <a:srgbClr val="000000"/>
                          </a:solidFill>
                          <a:effectLst/>
                          <a:latin typeface="Arial"/>
                          <a:ea typeface="Calibri"/>
                          <a:cs typeface="Times New Roman"/>
                        </a:rPr>
                        <a:t>Uso</a:t>
                      </a:r>
                      <a:endParaRPr lang="es-EC" sz="1000">
                        <a:solidFill>
                          <a:srgbClr val="000000"/>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s-EC" sz="1000" dirty="0">
                          <a:solidFill>
                            <a:srgbClr val="000000"/>
                          </a:solidFill>
                          <a:effectLst/>
                          <a:latin typeface="Arial"/>
                          <a:ea typeface="Calibri"/>
                          <a:cs typeface="Times New Roman"/>
                        </a:rPr>
                        <a:t>Acero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50000"/>
                        </a:lnSpc>
                        <a:spcAft>
                          <a:spcPts val="0"/>
                        </a:spcAft>
                      </a:pPr>
                      <a:r>
                        <a:rPr lang="es-EC" sz="1000">
                          <a:solidFill>
                            <a:srgbClr val="000000"/>
                          </a:solidFill>
                          <a:effectLst/>
                          <a:latin typeface="Arial"/>
                          <a:ea typeface="Calibri"/>
                          <a:cs typeface="Times New Roman"/>
                        </a:rPr>
                        <a:t>Planta de Fundición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50000"/>
                        </a:lnSpc>
                        <a:spcAft>
                          <a:spcPts val="0"/>
                        </a:spcAft>
                      </a:pPr>
                      <a:r>
                        <a:rPr lang="es-EC" sz="1000">
                          <a:solidFill>
                            <a:srgbClr val="000000"/>
                          </a:solidFill>
                          <a:effectLst/>
                          <a:latin typeface="Arial"/>
                          <a:ea typeface="Calibri"/>
                          <a:cs typeface="Times New Roman"/>
                        </a:rPr>
                        <a:t>Reutilizado como material de acero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0">
                <a:tc>
                  <a:txBody>
                    <a:bodyPr/>
                    <a:lstStyle/>
                    <a:p>
                      <a:pPr>
                        <a:lnSpc>
                          <a:spcPct val="150000"/>
                        </a:lnSpc>
                        <a:spcAft>
                          <a:spcPts val="0"/>
                        </a:spcAft>
                      </a:pPr>
                      <a:r>
                        <a:rPr lang="es-EC" sz="1000">
                          <a:solidFill>
                            <a:srgbClr val="000000"/>
                          </a:solidFill>
                          <a:effectLst/>
                          <a:latin typeface="Arial"/>
                          <a:ea typeface="Calibri"/>
                          <a:cs typeface="Times New Roman"/>
                        </a:rPr>
                        <a:t>Aluminio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00">
                          <a:solidFill>
                            <a:srgbClr val="000000"/>
                          </a:solidFill>
                          <a:effectLst/>
                          <a:latin typeface="Arial"/>
                          <a:ea typeface="Calibri"/>
                          <a:cs typeface="Times New Roman"/>
                        </a:rPr>
                        <a:t>Planta de Fundición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00">
                          <a:solidFill>
                            <a:srgbClr val="000000"/>
                          </a:solidFill>
                          <a:effectLst/>
                          <a:latin typeface="Arial"/>
                          <a:ea typeface="Calibri"/>
                          <a:cs typeface="Times New Roman"/>
                        </a:rPr>
                        <a:t>Reutilizado como material de aluminio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s-EC" sz="1000">
                          <a:solidFill>
                            <a:srgbClr val="000000"/>
                          </a:solidFill>
                          <a:effectLst/>
                          <a:latin typeface="Arial"/>
                          <a:ea typeface="Calibri"/>
                          <a:cs typeface="Times New Roman"/>
                        </a:rPr>
                        <a:t>Cobre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50000"/>
                        </a:lnSpc>
                        <a:spcAft>
                          <a:spcPts val="0"/>
                        </a:spcAft>
                      </a:pPr>
                      <a:r>
                        <a:rPr lang="es-EC" sz="1000">
                          <a:solidFill>
                            <a:srgbClr val="000000"/>
                          </a:solidFill>
                          <a:effectLst/>
                          <a:latin typeface="Arial"/>
                          <a:ea typeface="Calibri"/>
                          <a:cs typeface="Times New Roman"/>
                        </a:rPr>
                        <a:t>Planta de Fundición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50000"/>
                        </a:lnSpc>
                        <a:spcAft>
                          <a:spcPts val="0"/>
                        </a:spcAft>
                      </a:pPr>
                      <a:r>
                        <a:rPr lang="es-EC" sz="1000" dirty="0">
                          <a:solidFill>
                            <a:srgbClr val="000000"/>
                          </a:solidFill>
                          <a:effectLst/>
                          <a:latin typeface="Arial"/>
                          <a:ea typeface="Calibri"/>
                          <a:cs typeface="Times New Roman"/>
                        </a:rPr>
                        <a:t>Reutilizado como material de cobre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0">
                <a:tc>
                  <a:txBody>
                    <a:bodyPr/>
                    <a:lstStyle/>
                    <a:p>
                      <a:pPr>
                        <a:lnSpc>
                          <a:spcPct val="150000"/>
                        </a:lnSpc>
                        <a:spcAft>
                          <a:spcPts val="0"/>
                        </a:spcAft>
                      </a:pPr>
                      <a:r>
                        <a:rPr lang="es-EC" sz="1000">
                          <a:solidFill>
                            <a:srgbClr val="000000"/>
                          </a:solidFill>
                          <a:effectLst/>
                          <a:latin typeface="Arial"/>
                          <a:ea typeface="Calibri"/>
                          <a:cs typeface="Times New Roman"/>
                        </a:rPr>
                        <a:t>Plásticos (PP,PS)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00">
                          <a:solidFill>
                            <a:srgbClr val="000000"/>
                          </a:solidFill>
                          <a:effectLst/>
                          <a:latin typeface="Arial"/>
                          <a:ea typeface="Calibri"/>
                          <a:cs typeface="Times New Roman"/>
                        </a:rPr>
                        <a:t>Fabricante de resina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00">
                          <a:solidFill>
                            <a:srgbClr val="000000"/>
                          </a:solidFill>
                          <a:effectLst/>
                          <a:latin typeface="Arial"/>
                          <a:ea typeface="Calibri"/>
                          <a:cs typeface="Times New Roman"/>
                        </a:rPr>
                        <a:t>Reutilizado como material plástico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s-EC" sz="1000">
                          <a:solidFill>
                            <a:srgbClr val="000000"/>
                          </a:solidFill>
                          <a:effectLst/>
                          <a:latin typeface="Arial"/>
                          <a:ea typeface="Calibri"/>
                          <a:cs typeface="Times New Roman"/>
                        </a:rPr>
                        <a:t>Otros materiales (polvo)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50000"/>
                        </a:lnSpc>
                        <a:spcAft>
                          <a:spcPts val="0"/>
                        </a:spcAft>
                      </a:pPr>
                      <a:r>
                        <a:rPr lang="es-EC" sz="1000">
                          <a:solidFill>
                            <a:srgbClr val="000000"/>
                          </a:solidFill>
                          <a:effectLst/>
                          <a:latin typeface="Arial"/>
                          <a:ea typeface="Calibri"/>
                          <a:cs typeface="Times New Roman"/>
                        </a:rPr>
                        <a:t>Incineración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50000"/>
                        </a:lnSpc>
                        <a:spcAft>
                          <a:spcPts val="0"/>
                        </a:spcAft>
                      </a:pPr>
                      <a:r>
                        <a:rPr lang="es-EC" sz="1000">
                          <a:solidFill>
                            <a:srgbClr val="000000"/>
                          </a:solidFill>
                          <a:effectLst/>
                          <a:latin typeface="Arial"/>
                          <a:ea typeface="Calibri"/>
                          <a:cs typeface="Times New Roman"/>
                        </a:rPr>
                        <a:t>Procesado apropiadamente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0">
                <a:tc>
                  <a:txBody>
                    <a:bodyPr/>
                    <a:lstStyle/>
                    <a:p>
                      <a:pPr>
                        <a:lnSpc>
                          <a:spcPct val="150000"/>
                        </a:lnSpc>
                        <a:spcAft>
                          <a:spcPts val="0"/>
                        </a:spcAft>
                      </a:pPr>
                      <a:r>
                        <a:rPr lang="es-EC" sz="1000">
                          <a:solidFill>
                            <a:srgbClr val="000000"/>
                          </a:solidFill>
                          <a:effectLst/>
                          <a:latin typeface="Arial"/>
                          <a:ea typeface="Calibri"/>
                          <a:cs typeface="Times New Roman"/>
                        </a:rPr>
                        <a:t>Clorofluorocarbono (CFC)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00">
                          <a:solidFill>
                            <a:srgbClr val="000000"/>
                          </a:solidFill>
                          <a:effectLst/>
                          <a:latin typeface="Arial"/>
                          <a:ea typeface="Calibri"/>
                          <a:cs typeface="Times New Roman"/>
                        </a:rPr>
                        <a:t>Destino especial de procesamiento de CFC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000" dirty="0">
                          <a:solidFill>
                            <a:srgbClr val="000000"/>
                          </a:solidFill>
                          <a:effectLst/>
                          <a:latin typeface="Arial"/>
                          <a:ea typeface="Calibri"/>
                          <a:cs typeface="Times New Roman"/>
                        </a:rPr>
                        <a:t>Procesado apropiadamente.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10 Rectángulo"/>
          <p:cNvSpPr/>
          <p:nvPr/>
        </p:nvSpPr>
        <p:spPr>
          <a:xfrm>
            <a:off x="0" y="2708920"/>
            <a:ext cx="1763688" cy="553998"/>
          </a:xfrm>
          <a:prstGeom prst="rect">
            <a:avLst/>
          </a:prstGeom>
        </p:spPr>
        <p:txBody>
          <a:bodyPr wrap="square">
            <a:spAutoFit/>
          </a:bodyPr>
          <a:lstStyle/>
          <a:p>
            <a:r>
              <a:rPr lang="es-EC" sz="1000" dirty="0"/>
              <a:t>Directiva de Residuos de Aparatos Eléctricos y Electrónicos </a:t>
            </a:r>
          </a:p>
        </p:txBody>
      </p:sp>
      <p:sp>
        <p:nvSpPr>
          <p:cNvPr id="12" name="11 Rectángulo"/>
          <p:cNvSpPr/>
          <p:nvPr/>
        </p:nvSpPr>
        <p:spPr>
          <a:xfrm>
            <a:off x="0" y="6309320"/>
            <a:ext cx="3347864" cy="553998"/>
          </a:xfrm>
          <a:prstGeom prst="rect">
            <a:avLst/>
          </a:prstGeom>
        </p:spPr>
        <p:txBody>
          <a:bodyPr wrap="square">
            <a:spAutoFit/>
          </a:bodyPr>
          <a:lstStyle/>
          <a:p>
            <a:r>
              <a:rPr lang="es-EC" sz="1000" dirty="0" smtClean="0"/>
              <a:t>Red Operadores del Mercado de Residuos y Subproductos de Argentina para Aparatos Eléctricos y Electrónicos (AEE) – Proyecto sustitución de neveras Argentina</a:t>
            </a:r>
            <a:endParaRPr lang="es-EC" sz="1000" dirty="0"/>
          </a:p>
        </p:txBody>
      </p:sp>
      <p:sp>
        <p:nvSpPr>
          <p:cNvPr id="13" name="12 Rectángulo"/>
          <p:cNvSpPr/>
          <p:nvPr/>
        </p:nvSpPr>
        <p:spPr>
          <a:xfrm>
            <a:off x="5100097" y="3501008"/>
            <a:ext cx="4008407" cy="2308324"/>
          </a:xfrm>
          <a:prstGeom prst="rect">
            <a:avLst/>
          </a:prstGeom>
        </p:spPr>
        <p:txBody>
          <a:bodyPr wrap="square">
            <a:spAutoFit/>
          </a:bodyPr>
          <a:lstStyle/>
          <a:p>
            <a:pPr marL="285750" lvl="0" indent="-285750">
              <a:buFont typeface="Arial" pitchFamily="34" charset="0"/>
              <a:buChar char="•"/>
            </a:pPr>
            <a:r>
              <a:rPr lang="es-EC" dirty="0"/>
              <a:t>Peso promedio de los equipos obsoletos: 75 kg</a:t>
            </a:r>
          </a:p>
          <a:p>
            <a:pPr marL="285750" lvl="0" indent="-285750">
              <a:buFont typeface="Arial" pitchFamily="34" charset="0"/>
              <a:buChar char="•"/>
            </a:pPr>
            <a:r>
              <a:rPr lang="es-EC" dirty="0"/>
              <a:t>Aprovechamiento para reciclaje: máximo 95%.</a:t>
            </a:r>
          </a:p>
          <a:p>
            <a:pPr marL="285750" lvl="0" indent="-285750">
              <a:buFont typeface="Arial" pitchFamily="34" charset="0"/>
              <a:buChar char="•"/>
            </a:pPr>
            <a:r>
              <a:rPr lang="es-EC" dirty="0"/>
              <a:t>El 5% se prevé como fin último el vertedero.</a:t>
            </a:r>
          </a:p>
          <a:p>
            <a:pPr marL="285750" lvl="0" indent="-285750">
              <a:buFont typeface="Arial" pitchFamily="34" charset="0"/>
              <a:buChar char="•"/>
            </a:pPr>
            <a:r>
              <a:rPr lang="es-EC" dirty="0"/>
              <a:t>Demanda de electricidad promedio: 15 </a:t>
            </a:r>
            <a:r>
              <a:rPr lang="es-EC" dirty="0" err="1"/>
              <a:t>kWh</a:t>
            </a:r>
            <a:r>
              <a:rPr lang="es-EC" dirty="0"/>
              <a:t>.</a:t>
            </a:r>
          </a:p>
        </p:txBody>
      </p:sp>
    </p:spTree>
    <p:extLst>
      <p:ext uri="{BB962C8B-B14F-4D97-AF65-F5344CB8AC3E}">
        <p14:creationId xmlns:p14="http://schemas.microsoft.com/office/powerpoint/2010/main" val="1993427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200" dirty="0" smtClean="0"/>
              <a:t>1. Generalidades</a:t>
            </a:r>
            <a:endParaRPr lang="es-EC" sz="3200" dirty="0"/>
          </a:p>
        </p:txBody>
      </p:sp>
      <p:sp>
        <p:nvSpPr>
          <p:cNvPr id="3" name="2 Marcador de contenido"/>
          <p:cNvSpPr>
            <a:spLocks noGrp="1"/>
          </p:cNvSpPr>
          <p:nvPr>
            <p:ph idx="1"/>
          </p:nvPr>
        </p:nvSpPr>
        <p:spPr>
          <a:xfrm>
            <a:off x="457200" y="908720"/>
            <a:ext cx="8229600" cy="2304256"/>
          </a:xfrm>
        </p:spPr>
        <p:txBody>
          <a:bodyPr>
            <a:normAutofit/>
          </a:bodyPr>
          <a:lstStyle/>
          <a:p>
            <a:pPr marL="0" indent="0" algn="just">
              <a:buNone/>
            </a:pPr>
            <a:r>
              <a:rPr lang="es-EC" sz="2800" dirty="0" smtClean="0"/>
              <a:t>La Dirección Nacional de Eficiencia Energética, en su labor por promover el uso racional y eficiente de la energía, diseña el proyecto de Sustitución de 330.000 refrigeradoras en el año 2011.</a:t>
            </a:r>
          </a:p>
        </p:txBody>
      </p:sp>
      <p:sp>
        <p:nvSpPr>
          <p:cNvPr id="4" name="3 Marcador de fecha"/>
          <p:cNvSpPr>
            <a:spLocks noGrp="1"/>
          </p:cNvSpPr>
          <p:nvPr>
            <p:ph type="dt" sz="half" idx="10"/>
          </p:nvPr>
        </p:nvSpPr>
        <p:spPr/>
        <p:txBody>
          <a:bodyPr/>
          <a:lstStyle/>
          <a:p>
            <a:fld id="{21ADB642-7F8C-4CF8-BCEB-4D8664CA4360}" type="datetime1">
              <a:rPr lang="es-EC" smtClean="0"/>
              <a:t>09/12/2012</a:t>
            </a:fld>
            <a:endParaRPr lang="es-EC" dirty="0"/>
          </a:p>
        </p:txBody>
      </p:sp>
      <p:sp>
        <p:nvSpPr>
          <p:cNvPr id="5" name="4 Marcador de pie de página"/>
          <p:cNvSpPr>
            <a:spLocks noGrp="1"/>
          </p:cNvSpPr>
          <p:nvPr>
            <p:ph type="ftr" sz="quarter" idx="11"/>
          </p:nvPr>
        </p:nvSpPr>
        <p:spPr/>
        <p:txBody>
          <a:bodyPr/>
          <a:lstStyle/>
          <a:p>
            <a:r>
              <a:rPr lang="es-EC" dirty="0" smtClean="0"/>
              <a:t>David S. Túqueres Granda</a:t>
            </a:r>
            <a:endParaRPr lang="es-EC" dirty="0"/>
          </a:p>
        </p:txBody>
      </p:sp>
      <p:sp>
        <p:nvSpPr>
          <p:cNvPr id="6" name="5 Marcador de número de diapositiva"/>
          <p:cNvSpPr>
            <a:spLocks noGrp="1"/>
          </p:cNvSpPr>
          <p:nvPr>
            <p:ph type="sldNum" sz="quarter" idx="12"/>
          </p:nvPr>
        </p:nvSpPr>
        <p:spPr/>
        <p:txBody>
          <a:bodyPr/>
          <a:lstStyle/>
          <a:p>
            <a:fld id="{005CADD3-4FEE-4ADF-BCB0-76A03E694CD8}" type="slidenum">
              <a:rPr lang="es-EC" smtClean="0"/>
              <a:t>3</a:t>
            </a:fld>
            <a:endParaRPr lang="es-EC" dirty="0"/>
          </a:p>
        </p:txBody>
      </p:sp>
      <p:sp>
        <p:nvSpPr>
          <p:cNvPr id="7" name="6 Rectángulo"/>
          <p:cNvSpPr/>
          <p:nvPr/>
        </p:nvSpPr>
        <p:spPr>
          <a:xfrm>
            <a:off x="395536" y="3587532"/>
            <a:ext cx="4947940" cy="1569660"/>
          </a:xfrm>
          <a:prstGeom prst="rect">
            <a:avLst/>
          </a:prstGeom>
        </p:spPr>
        <p:txBody>
          <a:bodyPr wrap="square">
            <a:spAutoFit/>
          </a:bodyPr>
          <a:lstStyle/>
          <a:p>
            <a:pPr algn="just"/>
            <a:r>
              <a:rPr lang="es-EC" sz="2400" dirty="0">
                <a:solidFill>
                  <a:schemeClr val="tx1">
                    <a:lumMod val="50000"/>
                    <a:lumOff val="50000"/>
                  </a:schemeClr>
                </a:solidFill>
              </a:rPr>
              <a:t>El proyecto sustituirá refrigeradoras ineficientes por equipos nuevos, de industria nacional y de clase A en eficiencia energética</a:t>
            </a:r>
            <a:r>
              <a:rPr lang="es-EC" sz="2400" dirty="0" smtClean="0">
                <a:solidFill>
                  <a:schemeClr val="tx1">
                    <a:lumMod val="50000"/>
                    <a:lumOff val="50000"/>
                  </a:schemeClr>
                </a:solidFill>
              </a:rPr>
              <a:t>.</a:t>
            </a:r>
            <a:endParaRPr lang="es-EC" sz="2400" dirty="0">
              <a:solidFill>
                <a:schemeClr val="tx1">
                  <a:lumMod val="50000"/>
                  <a:lumOff val="50000"/>
                </a:schemeClr>
              </a:solidFill>
            </a:endParaRPr>
          </a:p>
        </p:txBody>
      </p:sp>
      <p:pic>
        <p:nvPicPr>
          <p:cNvPr id="2050" name="Picture 2" descr="http://quenergia.com/wp-content/uploads/2011/07/eficiencia-energ%C3%A9tica.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60032" y="3573016"/>
            <a:ext cx="3858715" cy="2260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9266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err="1"/>
              <a:t>Chatarrización</a:t>
            </a:r>
            <a:endParaRPr lang="es-EC" dirty="0"/>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30</a:t>
            </a:fld>
            <a:endParaRPr lang="es-EC"/>
          </a:p>
        </p:txBody>
      </p:sp>
      <p:pic>
        <p:nvPicPr>
          <p:cNvPr id="7" name="0 Imagen"/>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008" y="4005064"/>
            <a:ext cx="8964488" cy="1656184"/>
          </a:xfrm>
          <a:prstGeom prst="rect">
            <a:avLst/>
          </a:prstGeom>
        </p:spPr>
      </p:pic>
      <p:sp>
        <p:nvSpPr>
          <p:cNvPr id="8" name="7 Rectángulo"/>
          <p:cNvSpPr/>
          <p:nvPr/>
        </p:nvSpPr>
        <p:spPr>
          <a:xfrm>
            <a:off x="251520" y="776898"/>
            <a:ext cx="8892480" cy="707886"/>
          </a:xfrm>
          <a:prstGeom prst="rect">
            <a:avLst/>
          </a:prstGeom>
        </p:spPr>
        <p:txBody>
          <a:bodyPr wrap="square">
            <a:spAutoFit/>
          </a:bodyPr>
          <a:lstStyle/>
          <a:p>
            <a:pPr algn="just"/>
            <a:r>
              <a:rPr lang="es-EC" sz="2000" dirty="0"/>
              <a:t>En el modelado de este proceso se incluye todos los flujos materiales y energéticos necesarios para la transformación de los materiales</a:t>
            </a:r>
          </a:p>
        </p:txBody>
      </p:sp>
      <p:pic>
        <p:nvPicPr>
          <p:cNvPr id="9" name="0 Imagen"/>
          <p:cNvPicPr/>
          <p:nvPr/>
        </p:nvPicPr>
        <p:blipFill>
          <a:blip r:embed="rId3" cstate="print">
            <a:extLst>
              <a:ext uri="{28A0092B-C50C-407E-A947-70E740481C1C}">
                <a14:useLocalDpi xmlns:a14="http://schemas.microsoft.com/office/drawing/2010/main" val="0"/>
              </a:ext>
            </a:extLst>
          </a:blip>
          <a:stretch>
            <a:fillRect/>
          </a:stretch>
        </p:blipFill>
        <p:spPr>
          <a:xfrm>
            <a:off x="1907704" y="1916832"/>
            <a:ext cx="5559425" cy="1573530"/>
          </a:xfrm>
          <a:prstGeom prst="rect">
            <a:avLst/>
          </a:prstGeom>
          <a:ln w="3175">
            <a:solidFill>
              <a:schemeClr val="tx1"/>
            </a:solidFill>
          </a:ln>
        </p:spPr>
      </p:pic>
    </p:spTree>
    <p:extLst>
      <p:ext uri="{BB962C8B-B14F-4D97-AF65-F5344CB8AC3E}">
        <p14:creationId xmlns:p14="http://schemas.microsoft.com/office/powerpoint/2010/main" val="9862694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Uso </a:t>
            </a:r>
            <a:r>
              <a:rPr lang="es-EC" dirty="0"/>
              <a:t>vida útil</a:t>
            </a:r>
          </a:p>
        </p:txBody>
      </p:sp>
      <mc:AlternateContent xmlns:mc="http://schemas.openxmlformats.org/markup-compatibility/2006">
        <mc:Choice xmlns:a14="http://schemas.microsoft.com/office/drawing/2010/main" Requires="a14">
          <p:sp>
            <p:nvSpPr>
              <p:cNvPr id="3" name="2 Marcador de contenido"/>
              <p:cNvSpPr>
                <a:spLocks noGrp="1"/>
              </p:cNvSpPr>
              <p:nvPr>
                <p:ph idx="1"/>
              </p:nvPr>
            </p:nvSpPr>
            <p:spPr>
              <a:xfrm>
                <a:off x="457200" y="692696"/>
                <a:ext cx="8229600" cy="5433467"/>
              </a:xfrm>
            </p:spPr>
            <p:txBody>
              <a:bodyPr>
                <a:noAutofit/>
              </a:bodyPr>
              <a:lstStyle/>
              <a:p>
                <a:r>
                  <a:rPr lang="es-EC" sz="1600" dirty="0"/>
                  <a:t>El </a:t>
                </a:r>
                <a:r>
                  <a:rPr lang="es-EC" sz="1600" dirty="0" smtClean="0"/>
                  <a:t>ahorro </a:t>
                </a:r>
                <a:r>
                  <a:rPr lang="es-EC" sz="1600" dirty="0"/>
                  <a:t>en los sistemas de refrigeración </a:t>
                </a:r>
                <a:r>
                  <a:rPr lang="es-EC" sz="1600" dirty="0" smtClean="0"/>
                  <a:t>doméstica se lo consiguió:</a:t>
                </a:r>
              </a:p>
              <a:p>
                <a:pPr lvl="1"/>
                <a:r>
                  <a:rPr lang="es-EC" sz="1400" dirty="0" smtClean="0"/>
                  <a:t>Disminuyendo </a:t>
                </a:r>
                <a:r>
                  <a:rPr lang="es-EC" sz="1400" dirty="0"/>
                  <a:t>la transferencia de calor con el </a:t>
                </a:r>
                <a:r>
                  <a:rPr lang="es-EC" sz="1400" dirty="0" smtClean="0"/>
                  <a:t>exterior: incrementando </a:t>
                </a:r>
                <a:r>
                  <a:rPr lang="es-EC" sz="1400" dirty="0"/>
                  <a:t>la resistividad térmica del aislante y disminuyendo las fuentes de calor del aparato.</a:t>
                </a:r>
              </a:p>
              <a:p>
                <a:pPr lvl="1"/>
                <a:r>
                  <a:rPr lang="es-EC" sz="1400" dirty="0"/>
                  <a:t>Haciendo más eficiente el sistema de </a:t>
                </a:r>
                <a:r>
                  <a:rPr lang="es-EC" sz="1400" dirty="0" smtClean="0"/>
                  <a:t>refrigeración: modificando </a:t>
                </a:r>
                <a:r>
                  <a:rPr lang="es-EC" sz="1400" dirty="0"/>
                  <a:t>algunos elementos del sistema de refrigeración; el principal es el compresor que ha tenido gran posibilidad de mejora al paso de los años</a:t>
                </a:r>
                <a:r>
                  <a:rPr lang="es-EC" sz="1400" dirty="0" smtClean="0"/>
                  <a:t>.</a:t>
                </a:r>
                <a:endParaRPr lang="es-EC" sz="1400" dirty="0"/>
              </a:p>
              <a:p>
                <a:pPr lvl="1"/>
                <a:r>
                  <a:rPr lang="es-EC" sz="1400" dirty="0" smtClean="0"/>
                  <a:t>Se </a:t>
                </a:r>
                <a:r>
                  <a:rPr lang="es-EC" sz="1400" dirty="0"/>
                  <a:t>ha mejorado la eficiencia con protectores térmicos de sobre cargas, evitando que el </a:t>
                </a:r>
                <a:r>
                  <a:rPr lang="es-EC" sz="1400" dirty="0" smtClean="0"/>
                  <a:t>compresor consuma </a:t>
                </a:r>
                <a:r>
                  <a:rPr lang="es-EC" sz="1400" dirty="0"/>
                  <a:t>ingentes cantidades de electricidad y produzca </a:t>
                </a:r>
                <a:r>
                  <a:rPr lang="es-EC" sz="1400" dirty="0" smtClean="0"/>
                  <a:t>averías, </a:t>
                </a:r>
                <a:r>
                  <a:rPr lang="es-EC" sz="1400" dirty="0"/>
                  <a:t>con lo cual aumenta su consumo, además se implemento capacitores para almacenar energía en el momento del arranque del compresor.</a:t>
                </a:r>
              </a:p>
              <a:p>
                <a:r>
                  <a:rPr lang="es-EC" sz="1600" dirty="0" smtClean="0"/>
                  <a:t>La </a:t>
                </a:r>
                <a:r>
                  <a:rPr lang="es-EC" sz="1600" dirty="0"/>
                  <a:t>eficiencia del compresor, actualmente se la mide en función del EER (</a:t>
                </a:r>
                <a:r>
                  <a:rPr lang="es-EC" sz="1600" dirty="0" err="1"/>
                  <a:t>Energy</a:t>
                </a:r>
                <a:r>
                  <a:rPr lang="es-EC" sz="1600" dirty="0"/>
                  <a:t> </a:t>
                </a:r>
                <a:r>
                  <a:rPr lang="es-EC" sz="1600" dirty="0" err="1"/>
                  <a:t>Efficiency</a:t>
                </a:r>
                <a:r>
                  <a:rPr lang="es-EC" sz="1600" dirty="0"/>
                  <a:t> Ratio</a:t>
                </a:r>
                <a:r>
                  <a:rPr lang="es-EC" sz="1600" dirty="0" smtClean="0"/>
                  <a:t>). </a:t>
                </a:r>
                <a:r>
                  <a:rPr lang="es-EC" sz="1600" dirty="0"/>
                  <a:t>Este factor se lo mide generalmente en </a:t>
                </a:r>
                <a14:m>
                  <m:oMath xmlns:m="http://schemas.openxmlformats.org/officeDocument/2006/math">
                    <m:f>
                      <m:fPr>
                        <m:ctrlPr>
                          <a:rPr lang="es-EC" sz="1600" i="1">
                            <a:latin typeface="Cambria Math"/>
                          </a:rPr>
                        </m:ctrlPr>
                      </m:fPr>
                      <m:num>
                        <m:r>
                          <a:rPr lang="es-EC" sz="1600" i="1">
                            <a:latin typeface="Cambria Math"/>
                          </a:rPr>
                          <m:t>𝐵𝑇𝑈</m:t>
                        </m:r>
                        <m:r>
                          <a:rPr lang="es-EC" sz="1600" i="1">
                            <a:latin typeface="Cambria Math"/>
                          </a:rPr>
                          <m:t>/</m:t>
                        </m:r>
                        <m:r>
                          <a:rPr lang="es-EC" sz="1600" i="1">
                            <a:latin typeface="Cambria Math"/>
                          </a:rPr>
                          <m:t>h</m:t>
                        </m:r>
                      </m:num>
                      <m:den>
                        <m:r>
                          <a:rPr lang="es-EC" sz="1600" i="1">
                            <a:latin typeface="Cambria Math"/>
                          </a:rPr>
                          <m:t>𝑊</m:t>
                        </m:r>
                      </m:den>
                    </m:f>
                  </m:oMath>
                </a14:m>
                <a:r>
                  <a:rPr lang="es-EC" sz="1600" dirty="0"/>
                  <a:t> lo que se traduce en la capacidad de enfriamiento en </a:t>
                </a:r>
                <a:r>
                  <a:rPr lang="es-EC" sz="1600" i="1" dirty="0"/>
                  <a:t>BTU/h</a:t>
                </a:r>
                <a:r>
                  <a:rPr lang="es-EC" sz="1600" dirty="0"/>
                  <a:t> por </a:t>
                </a:r>
                <a:r>
                  <a:rPr lang="es-EC" sz="1600" i="1" dirty="0"/>
                  <a:t>W</a:t>
                </a:r>
                <a:r>
                  <a:rPr lang="es-EC" sz="1600" dirty="0"/>
                  <a:t> </a:t>
                </a:r>
                <a:r>
                  <a:rPr lang="es-EC" sz="1600" dirty="0" smtClean="0"/>
                  <a:t> </a:t>
                </a:r>
                <a:r>
                  <a:rPr lang="es-EC" sz="1600" dirty="0"/>
                  <a:t>de entrada.</a:t>
                </a:r>
                <a:r>
                  <a:rPr lang="es-EC" sz="1600" dirty="0">
                    <a:effectLst/>
                  </a:rPr>
                  <a:t> </a:t>
                </a:r>
                <a:endParaRPr lang="es-EC" sz="1600" dirty="0"/>
              </a:p>
              <a:p>
                <a:r>
                  <a:rPr lang="es-EC" sz="1600" dirty="0"/>
                  <a:t>El sistema de refrigeración que se usa las refrigeradoras del proyecto se encuentra sobre el EER 4,0, con el cual se logra un consumo energético anual suficientemente bajo para clasificarse en el rango </a:t>
                </a:r>
                <a:r>
                  <a:rPr lang="es-EC" sz="1600" dirty="0" smtClean="0"/>
                  <a:t>A.</a:t>
                </a:r>
                <a:endParaRPr lang="es-EC" sz="1600" dirty="0"/>
              </a:p>
              <a:p>
                <a:endParaRPr lang="es-EC" sz="1600" dirty="0" smtClean="0"/>
              </a:p>
              <a:p>
                <a:r>
                  <a:rPr lang="es-EC" sz="1600" dirty="0" smtClean="0"/>
                  <a:t>Se considera 10 años de vida útil para las nuevas refrigeradoras y se desprecia todo tipo de entrada de materiales.</a:t>
                </a:r>
                <a:endParaRPr lang="es-EC" sz="1600"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xfrm>
                <a:off x="457200" y="692696"/>
                <a:ext cx="8229600" cy="5433467"/>
              </a:xfrm>
              <a:blipFill rotWithShape="1">
                <a:blip r:embed="rId3"/>
                <a:stretch>
                  <a:fillRect l="-222" t="-337" r="-370"/>
                </a:stretch>
              </a:blipFill>
            </p:spPr>
            <p:txBody>
              <a:bodyPr/>
              <a:lstStyle/>
              <a:p>
                <a:r>
                  <a:rPr lang="es-EC">
                    <a:noFill/>
                  </a:rPr>
                  <a:t> </a:t>
                </a:r>
              </a:p>
            </p:txBody>
          </p:sp>
        </mc:Fallback>
      </mc:AlternateContent>
      <p:sp>
        <p:nvSpPr>
          <p:cNvPr id="4" name="3 Marcador de fecha"/>
          <p:cNvSpPr>
            <a:spLocks noGrp="1"/>
          </p:cNvSpPr>
          <p:nvPr>
            <p:ph type="dt" sz="half" idx="10"/>
          </p:nvPr>
        </p:nvSpPr>
        <p:spPr/>
        <p:txBody>
          <a:bodyPr/>
          <a:lstStyle/>
          <a:p>
            <a:fld id="{49CAA417-123A-4081-8951-22EA7058BD08}" type="datetime1">
              <a:rPr lang="es-EC" smtClean="0"/>
              <a:t>09/12/2012</a:t>
            </a:fld>
            <a:endParaRPr lang="es-EC" dirty="0"/>
          </a:p>
        </p:txBody>
      </p:sp>
      <p:sp>
        <p:nvSpPr>
          <p:cNvPr id="5" name="4 Marcador de pie de página"/>
          <p:cNvSpPr>
            <a:spLocks noGrp="1"/>
          </p:cNvSpPr>
          <p:nvPr>
            <p:ph type="ftr" sz="quarter" idx="11"/>
          </p:nvPr>
        </p:nvSpPr>
        <p:spPr/>
        <p:txBody>
          <a:bodyPr/>
          <a:lstStyle/>
          <a:p>
            <a:r>
              <a:rPr lang="es-EC" dirty="0" smtClean="0"/>
              <a:t>David S. Túqueres Granda</a:t>
            </a:r>
            <a:endParaRPr lang="es-EC" dirty="0"/>
          </a:p>
        </p:txBody>
      </p:sp>
      <p:sp>
        <p:nvSpPr>
          <p:cNvPr id="6" name="5 Marcador de número de diapositiva"/>
          <p:cNvSpPr>
            <a:spLocks noGrp="1"/>
          </p:cNvSpPr>
          <p:nvPr>
            <p:ph type="sldNum" sz="quarter" idx="12"/>
          </p:nvPr>
        </p:nvSpPr>
        <p:spPr/>
        <p:txBody>
          <a:bodyPr/>
          <a:lstStyle/>
          <a:p>
            <a:fld id="{005CADD3-4FEE-4ADF-BCB0-76A03E694CD8}" type="slidenum">
              <a:rPr lang="es-EC" smtClean="0"/>
              <a:t>31</a:t>
            </a:fld>
            <a:endParaRPr lang="es-EC" dirty="0"/>
          </a:p>
        </p:txBody>
      </p:sp>
    </p:spTree>
    <p:extLst>
      <p:ext uri="{BB962C8B-B14F-4D97-AF65-F5344CB8AC3E}">
        <p14:creationId xmlns:p14="http://schemas.microsoft.com/office/powerpoint/2010/main" val="28642980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Consumo en la vida útil</a:t>
            </a:r>
            <a:endParaRPr lang="es-EC" dirty="0"/>
          </a:p>
        </p:txBody>
      </p:sp>
      <p:sp>
        <p:nvSpPr>
          <p:cNvPr id="3" name="2 Marcador de contenido"/>
          <p:cNvSpPr>
            <a:spLocks noGrp="1"/>
          </p:cNvSpPr>
          <p:nvPr>
            <p:ph idx="1"/>
          </p:nvPr>
        </p:nvSpPr>
        <p:spPr>
          <a:xfrm>
            <a:off x="457200" y="908721"/>
            <a:ext cx="8229600" cy="792088"/>
          </a:xfrm>
        </p:spPr>
        <p:txBody>
          <a:bodyPr>
            <a:normAutofit fontScale="77500" lnSpcReduction="20000"/>
          </a:bodyPr>
          <a:lstStyle/>
          <a:p>
            <a:r>
              <a:rPr lang="es-EC" dirty="0" smtClean="0"/>
              <a:t>Se lo calcula conforme el </a:t>
            </a:r>
            <a:r>
              <a:rPr lang="es-EC" dirty="0"/>
              <a:t>RTE INEN </a:t>
            </a:r>
            <a:r>
              <a:rPr lang="es-EC" dirty="0" smtClean="0"/>
              <a:t>035:2009 – donde la refrigeradora del proyecto cae en la clasificación </a:t>
            </a:r>
            <a:r>
              <a:rPr lang="es-EC" dirty="0"/>
              <a:t>4 </a:t>
            </a:r>
            <a:r>
              <a:rPr lang="es-EC" i="1" dirty="0"/>
              <a:t>ST**</a:t>
            </a:r>
            <a:endParaRPr lang="es-EC" dirty="0"/>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dirty="0" smtClean="0"/>
              <a:t>David S. Túqueres Granda</a:t>
            </a:r>
            <a:endParaRPr lang="es-EC" dirty="0"/>
          </a:p>
        </p:txBody>
      </p:sp>
      <p:sp>
        <p:nvSpPr>
          <p:cNvPr id="6" name="5 Marcador de número de diapositiva"/>
          <p:cNvSpPr>
            <a:spLocks noGrp="1"/>
          </p:cNvSpPr>
          <p:nvPr>
            <p:ph type="sldNum" sz="quarter" idx="12"/>
          </p:nvPr>
        </p:nvSpPr>
        <p:spPr/>
        <p:txBody>
          <a:bodyPr/>
          <a:lstStyle/>
          <a:p>
            <a:fld id="{005CADD3-4FEE-4ADF-BCB0-76A03E694CD8}" type="slidenum">
              <a:rPr lang="es-EC" smtClean="0"/>
              <a:t>32</a:t>
            </a:fld>
            <a:endParaRPr lang="es-EC"/>
          </a:p>
        </p:txBody>
      </p:sp>
      <p:graphicFrame>
        <p:nvGraphicFramePr>
          <p:cNvPr id="9" name="8 Tabla"/>
          <p:cNvGraphicFramePr>
            <a:graphicFrameLocks noGrp="1"/>
          </p:cNvGraphicFramePr>
          <p:nvPr>
            <p:extLst>
              <p:ext uri="{D42A27DB-BD31-4B8C-83A1-F6EECF244321}">
                <p14:modId xmlns:p14="http://schemas.microsoft.com/office/powerpoint/2010/main" val="767508716"/>
              </p:ext>
            </p:extLst>
          </p:nvPr>
        </p:nvGraphicFramePr>
        <p:xfrm>
          <a:off x="2905472" y="1772816"/>
          <a:ext cx="4258816" cy="335434"/>
        </p:xfrm>
        <a:graphic>
          <a:graphicData uri="http://schemas.openxmlformats.org/drawingml/2006/table">
            <a:tbl>
              <a:tblPr>
                <a:tableStyleId>{2D5ABB26-0587-4C30-8999-92F81FD0307C}</a:tableStyleId>
              </a:tblPr>
              <a:tblGrid>
                <a:gridCol w="566354"/>
                <a:gridCol w="504056"/>
                <a:gridCol w="432048"/>
                <a:gridCol w="648072"/>
                <a:gridCol w="576064"/>
                <a:gridCol w="1532222"/>
              </a:tblGrid>
              <a:tr h="335434">
                <a:tc>
                  <a:txBody>
                    <a:bodyPr/>
                    <a:lstStyle/>
                    <a:p>
                      <a:pPr marR="66040" algn="ctr">
                        <a:lnSpc>
                          <a:spcPts val="1000"/>
                        </a:lnSpc>
                        <a:spcBef>
                          <a:spcPts val="1200"/>
                        </a:spcBef>
                        <a:spcAft>
                          <a:spcPts val="300"/>
                        </a:spcAft>
                      </a:pPr>
                      <a:r>
                        <a:rPr lang="es-EC" sz="1600" spc="-10" dirty="0">
                          <a:effectLst/>
                        </a:rPr>
                        <a:t>CER</a:t>
                      </a:r>
                      <a:r>
                        <a:rPr lang="es-EC" sz="1600" dirty="0">
                          <a:effectLst/>
                        </a:rPr>
                        <a:t>1</a:t>
                      </a:r>
                      <a:endParaRPr lang="es-EC" sz="1600" dirty="0">
                        <a:effectLst/>
                        <a:latin typeface="Arial"/>
                        <a:ea typeface="Calibri"/>
                        <a:cs typeface="Times New Roman"/>
                      </a:endParaRPr>
                    </a:p>
                  </a:txBody>
                  <a:tcPr marL="0" marR="0" marT="0" marB="0" anchor="ctr"/>
                </a:tc>
                <a:tc>
                  <a:txBody>
                    <a:bodyPr/>
                    <a:lstStyle/>
                    <a:p>
                      <a:pPr marL="99695" marR="99060" algn="ctr">
                        <a:lnSpc>
                          <a:spcPts val="1000"/>
                        </a:lnSpc>
                        <a:spcBef>
                          <a:spcPts val="1200"/>
                        </a:spcBef>
                        <a:spcAft>
                          <a:spcPts val="300"/>
                        </a:spcAft>
                      </a:pPr>
                      <a:r>
                        <a:rPr lang="es-EC" sz="1600" dirty="0">
                          <a:effectLst/>
                        </a:rPr>
                        <a:t>=</a:t>
                      </a:r>
                      <a:endParaRPr lang="es-EC" sz="1600" dirty="0">
                        <a:effectLst/>
                        <a:latin typeface="Arial"/>
                        <a:ea typeface="Calibri"/>
                        <a:cs typeface="Times New Roman"/>
                      </a:endParaRPr>
                    </a:p>
                  </a:txBody>
                  <a:tcPr marL="0" marR="0" marT="0" marB="0" anchor="ctr"/>
                </a:tc>
                <a:tc>
                  <a:txBody>
                    <a:bodyPr/>
                    <a:lstStyle/>
                    <a:p>
                      <a:pPr algn="just">
                        <a:lnSpc>
                          <a:spcPts val="1000"/>
                        </a:lnSpc>
                        <a:spcBef>
                          <a:spcPts val="1200"/>
                        </a:spcBef>
                        <a:spcAft>
                          <a:spcPts val="300"/>
                        </a:spcAft>
                      </a:pPr>
                      <a:r>
                        <a:rPr lang="es-EC" sz="1600" spc="-5" dirty="0">
                          <a:effectLst/>
                        </a:rPr>
                        <a:t>0</a:t>
                      </a:r>
                      <a:r>
                        <a:rPr lang="es-EC" sz="1600" spc="10" dirty="0">
                          <a:effectLst/>
                        </a:rPr>
                        <a:t>,</a:t>
                      </a:r>
                      <a:r>
                        <a:rPr lang="es-EC" sz="1600" spc="-5" dirty="0">
                          <a:effectLst/>
                        </a:rPr>
                        <a:t>53</a:t>
                      </a:r>
                      <a:endParaRPr lang="es-EC" sz="1600" dirty="0">
                        <a:effectLst/>
                        <a:latin typeface="Arial"/>
                        <a:ea typeface="Calibri"/>
                        <a:cs typeface="Times New Roman"/>
                      </a:endParaRPr>
                    </a:p>
                  </a:txBody>
                  <a:tcPr marL="0" marR="0" marT="0" marB="0" anchor="ctr"/>
                </a:tc>
                <a:tc>
                  <a:txBody>
                    <a:bodyPr/>
                    <a:lstStyle/>
                    <a:p>
                      <a:pPr marL="203835" marR="200660" algn="ctr">
                        <a:lnSpc>
                          <a:spcPts val="1000"/>
                        </a:lnSpc>
                        <a:spcBef>
                          <a:spcPts val="1200"/>
                        </a:spcBef>
                        <a:spcAft>
                          <a:spcPts val="300"/>
                        </a:spcAft>
                      </a:pPr>
                      <a:r>
                        <a:rPr lang="es-EC" sz="1600" spc="-10" dirty="0">
                          <a:effectLst/>
                        </a:rPr>
                        <a:t>VA</a:t>
                      </a:r>
                      <a:endParaRPr lang="es-EC" sz="1600" dirty="0">
                        <a:effectLst/>
                        <a:latin typeface="Arial"/>
                        <a:ea typeface="Calibri"/>
                        <a:cs typeface="Times New Roman"/>
                      </a:endParaRPr>
                    </a:p>
                  </a:txBody>
                  <a:tcPr marL="0" marR="0" marT="0" marB="0" anchor="ctr"/>
                </a:tc>
                <a:tc>
                  <a:txBody>
                    <a:bodyPr/>
                    <a:lstStyle/>
                    <a:p>
                      <a:pPr marL="200660" marR="200025" algn="ctr">
                        <a:lnSpc>
                          <a:spcPts val="1000"/>
                        </a:lnSpc>
                        <a:spcBef>
                          <a:spcPts val="1200"/>
                        </a:spcBef>
                        <a:spcAft>
                          <a:spcPts val="300"/>
                        </a:spcAft>
                      </a:pPr>
                      <a:r>
                        <a:rPr lang="es-EC" sz="1600" dirty="0">
                          <a:effectLst/>
                        </a:rPr>
                        <a:t>+</a:t>
                      </a:r>
                      <a:endParaRPr lang="es-EC" sz="1600" dirty="0">
                        <a:effectLst/>
                        <a:latin typeface="Arial"/>
                        <a:ea typeface="Calibri"/>
                        <a:cs typeface="Times New Roman"/>
                      </a:endParaRPr>
                    </a:p>
                  </a:txBody>
                  <a:tcPr marL="0" marR="0" marT="0" marB="0" anchor="ctr"/>
                </a:tc>
                <a:tc>
                  <a:txBody>
                    <a:bodyPr/>
                    <a:lstStyle/>
                    <a:p>
                      <a:pPr algn="just">
                        <a:lnSpc>
                          <a:spcPts val="1000"/>
                        </a:lnSpc>
                        <a:spcBef>
                          <a:spcPts val="1200"/>
                        </a:spcBef>
                        <a:spcAft>
                          <a:spcPts val="300"/>
                        </a:spcAft>
                      </a:pPr>
                      <a:r>
                        <a:rPr lang="es-EC" sz="1600" spc="-5" dirty="0">
                          <a:effectLst/>
                        </a:rPr>
                        <a:t>205</a:t>
                      </a:r>
                      <a:r>
                        <a:rPr lang="es-EC" sz="1600" spc="10" dirty="0">
                          <a:effectLst/>
                        </a:rPr>
                        <a:t>,</a:t>
                      </a:r>
                      <a:r>
                        <a:rPr lang="es-EC" sz="1600" spc="-5" dirty="0">
                          <a:effectLst/>
                        </a:rPr>
                        <a:t>88</a:t>
                      </a:r>
                      <a:endParaRPr lang="es-EC" sz="1600" dirty="0">
                        <a:effectLst/>
                        <a:latin typeface="Arial"/>
                        <a:ea typeface="Calibri"/>
                        <a:cs typeface="Times New Roman"/>
                      </a:endParaRPr>
                    </a:p>
                  </a:txBody>
                  <a:tcPr marL="0" marR="0" marT="0" marB="0" anchor="ctr"/>
                </a:tc>
              </a:tr>
            </a:tbl>
          </a:graphicData>
        </a:graphic>
      </p:graphicFrame>
      <p:sp>
        <p:nvSpPr>
          <p:cNvPr id="10" name="9 Rectángulo"/>
          <p:cNvSpPr/>
          <p:nvPr/>
        </p:nvSpPr>
        <p:spPr>
          <a:xfrm>
            <a:off x="35496" y="1700808"/>
            <a:ext cx="2385974" cy="369332"/>
          </a:xfrm>
          <a:prstGeom prst="rect">
            <a:avLst/>
          </a:prstGeom>
        </p:spPr>
        <p:txBody>
          <a:bodyPr wrap="none">
            <a:spAutoFit/>
          </a:bodyPr>
          <a:lstStyle/>
          <a:p>
            <a:r>
              <a:rPr lang="es-EC" b="1" dirty="0" smtClean="0"/>
              <a:t>Consumo </a:t>
            </a:r>
            <a:r>
              <a:rPr lang="es-EC" b="1" dirty="0"/>
              <a:t>de referencia</a:t>
            </a:r>
            <a:endParaRPr lang="es-EC" dirty="0"/>
          </a:p>
        </p:txBody>
      </p:sp>
      <mc:AlternateContent xmlns:mc="http://schemas.openxmlformats.org/markup-compatibility/2006" xmlns:a14="http://schemas.microsoft.com/office/drawing/2010/main">
        <mc:Choice Requires="a14">
          <p:graphicFrame>
            <p:nvGraphicFramePr>
              <p:cNvPr id="12" name="11 Tabla"/>
              <p:cNvGraphicFramePr>
                <a:graphicFrameLocks noGrp="1"/>
              </p:cNvGraphicFramePr>
              <p:nvPr>
                <p:extLst>
                  <p:ext uri="{D42A27DB-BD31-4B8C-83A1-F6EECF244321}">
                    <p14:modId xmlns:p14="http://schemas.microsoft.com/office/powerpoint/2010/main" val="1950914841"/>
                  </p:ext>
                </p:extLst>
              </p:nvPr>
            </p:nvGraphicFramePr>
            <p:xfrm>
              <a:off x="2303358" y="2276872"/>
              <a:ext cx="6517114" cy="358140"/>
            </p:xfrm>
            <a:graphic>
              <a:graphicData uri="http://schemas.openxmlformats.org/drawingml/2006/table">
                <a:tbl>
                  <a:tblPr firstRow="1" firstCol="1" bandRow="1"/>
                  <a:tblGrid>
                    <a:gridCol w="6517114"/>
                  </a:tblGrid>
                  <a:tr h="0">
                    <a:tc>
                      <a:txBody>
                        <a:bodyPr/>
                        <a:lstStyle/>
                        <a:p>
                          <a:pPr algn="just">
                            <a:lnSpc>
                              <a:spcPct val="150000"/>
                            </a:lnSpc>
                            <a:spcBef>
                              <a:spcPts val="1200"/>
                            </a:spcBef>
                            <a:spcAft>
                              <a:spcPts val="300"/>
                            </a:spcAft>
                          </a:pPr>
                          <a14:m>
                            <m:oMathPara xmlns:m="http://schemas.openxmlformats.org/officeDocument/2006/math">
                              <m:oMathParaPr>
                                <m:jc m:val="centerGroup"/>
                              </m:oMathParaPr>
                              <m:oMath xmlns:m="http://schemas.openxmlformats.org/officeDocument/2006/math">
                                <m:r>
                                  <a:rPr lang="es-EC" sz="1400" i="1">
                                    <a:effectLst/>
                                    <a:latin typeface="Cambria Math"/>
                                    <a:ea typeface="Calibri"/>
                                    <a:cs typeface="Times New Roman"/>
                                  </a:rPr>
                                  <m:t>𝑉𝐴</m:t>
                                </m:r>
                                <m:r>
                                  <a:rPr lang="es-EC" sz="1400" i="1">
                                    <a:effectLst/>
                                    <a:latin typeface="Cambria Math"/>
                                    <a:ea typeface="Calibri"/>
                                    <a:cs typeface="Times New Roman"/>
                                  </a:rPr>
                                  <m:t>=</m:t>
                                </m:r>
                                <m:r>
                                  <a:rPr lang="es-EC" sz="1400" i="1">
                                    <a:effectLst/>
                                    <a:latin typeface="Cambria Math"/>
                                    <a:ea typeface="Calibri"/>
                                    <a:cs typeface="Times New Roman"/>
                                  </a:rPr>
                                  <m:t>𝑉𝑏𝑟𝑢𝑡𝑜</m:t>
                                </m:r>
                                <m:r>
                                  <a:rPr lang="es-EC" sz="1400" i="1">
                                    <a:effectLst/>
                                    <a:latin typeface="Cambria Math"/>
                                    <a:ea typeface="Calibri"/>
                                    <a:cs typeface="Times New Roman"/>
                                  </a:rPr>
                                  <m:t> </m:t>
                                </m:r>
                                <m:r>
                                  <a:rPr lang="es-EC" sz="1400" i="1">
                                    <a:effectLst/>
                                    <a:latin typeface="Cambria Math"/>
                                    <a:ea typeface="Calibri"/>
                                    <a:cs typeface="Times New Roman"/>
                                  </a:rPr>
                                  <m:t>𝑎𝑙𝑖𝑚𝑒𝑛𝑡𝑜𝑠</m:t>
                                </m:r>
                                <m:r>
                                  <a:rPr lang="es-EC" sz="1400" i="1">
                                    <a:effectLst/>
                                    <a:latin typeface="Cambria Math"/>
                                    <a:ea typeface="Calibri"/>
                                    <a:cs typeface="Times New Roman"/>
                                  </a:rPr>
                                  <m:t> </m:t>
                                </m:r>
                                <m:r>
                                  <a:rPr lang="es-EC" sz="1400" i="1">
                                    <a:effectLst/>
                                    <a:latin typeface="Cambria Math"/>
                                    <a:ea typeface="Calibri"/>
                                    <a:cs typeface="Times New Roman"/>
                                  </a:rPr>
                                  <m:t>𝑓𝑟𝑒𝑠𝑐𝑜𝑠</m:t>
                                </m:r>
                                <m:r>
                                  <a:rPr lang="es-EC" sz="1400" i="1">
                                    <a:effectLst/>
                                    <a:latin typeface="Cambria Math"/>
                                    <a:ea typeface="Calibri"/>
                                    <a:cs typeface="Times New Roman"/>
                                  </a:rPr>
                                  <m:t>+(</m:t>
                                </m:r>
                                <m:r>
                                  <a:rPr lang="es-EC" sz="1400" i="1">
                                    <a:effectLst/>
                                    <a:latin typeface="Cambria Math"/>
                                    <a:ea typeface="Calibri"/>
                                    <a:cs typeface="Times New Roman"/>
                                  </a:rPr>
                                  <m:t>𝑉𝑏𝑟𝑢𝑡𝑜</m:t>
                                </m:r>
                                <m:r>
                                  <a:rPr lang="es-EC" sz="1400" i="1">
                                    <a:effectLst/>
                                    <a:latin typeface="Cambria Math"/>
                                    <a:ea typeface="Calibri"/>
                                    <a:cs typeface="Times New Roman"/>
                                  </a:rPr>
                                  <m:t> </m:t>
                                </m:r>
                                <m:r>
                                  <a:rPr lang="es-EC" sz="1400" i="1">
                                    <a:effectLst/>
                                    <a:latin typeface="Cambria Math"/>
                                    <a:ea typeface="Calibri"/>
                                    <a:cs typeface="Times New Roman"/>
                                  </a:rPr>
                                  <m:t>𝑐𝑜𝑚𝑝𝑎𝑟𝑡𝑖𝑚𝑖𝑒𝑛𝑡𝑜</m:t>
                                </m:r>
                                <m:r>
                                  <a:rPr lang="es-EC" sz="1400" i="1">
                                    <a:effectLst/>
                                    <a:latin typeface="Cambria Math"/>
                                    <a:ea typeface="Calibri"/>
                                    <a:cs typeface="Times New Roman"/>
                                  </a:rPr>
                                  <m:t> </m:t>
                                </m:r>
                                <m:r>
                                  <a:rPr lang="es-EC" sz="1400" i="1">
                                    <a:effectLst/>
                                    <a:latin typeface="Cambria Math"/>
                                    <a:ea typeface="Calibri"/>
                                    <a:cs typeface="Times New Roman"/>
                                  </a:rPr>
                                  <m:t>𝑑𝑒</m:t>
                                </m:r>
                                <m:r>
                                  <a:rPr lang="es-EC" sz="1400" i="1">
                                    <a:effectLst/>
                                    <a:latin typeface="Cambria Math"/>
                                    <a:ea typeface="Calibri"/>
                                    <a:cs typeface="Times New Roman"/>
                                  </a:rPr>
                                  <m:t> </m:t>
                                </m:r>
                                <m:r>
                                  <a:rPr lang="es-EC" sz="1400" i="1">
                                    <a:effectLst/>
                                    <a:latin typeface="Cambria Math"/>
                                    <a:ea typeface="Calibri"/>
                                    <a:cs typeface="Times New Roman"/>
                                  </a:rPr>
                                  <m:t>𝑏𝑎𝑗𝑎</m:t>
                                </m:r>
                                <m:r>
                                  <a:rPr lang="es-EC" sz="1400" i="1">
                                    <a:effectLst/>
                                    <a:latin typeface="Cambria Math"/>
                                    <a:ea typeface="Calibri"/>
                                    <a:cs typeface="Times New Roman"/>
                                  </a:rPr>
                                  <m:t> </m:t>
                                </m:r>
                                <m:r>
                                  <a:rPr lang="es-EC" sz="1400" i="1">
                                    <a:effectLst/>
                                    <a:latin typeface="Cambria Math"/>
                                    <a:ea typeface="Calibri"/>
                                    <a:cs typeface="Times New Roman"/>
                                  </a:rPr>
                                  <m:t>𝑡𝑒𝑚𝑝</m:t>
                                </m:r>
                                <m:r>
                                  <a:rPr lang="es-EC" sz="1400" i="1">
                                    <a:effectLst/>
                                    <a:latin typeface="Cambria Math"/>
                                    <a:ea typeface="Calibri"/>
                                    <a:cs typeface="Times New Roman"/>
                                  </a:rPr>
                                  <m:t>×</m:t>
                                </m:r>
                                <m:r>
                                  <a:rPr lang="es-EC" sz="1400" i="1">
                                    <a:effectLst/>
                                    <a:latin typeface="Cambria Math"/>
                                    <a:ea typeface="Calibri"/>
                                    <a:cs typeface="Times New Roman"/>
                                  </a:rPr>
                                  <m:t>𝐹𝐴</m:t>
                                </m:r>
                                <m:r>
                                  <a:rPr lang="es-EC" sz="1400" i="1">
                                    <a:effectLst/>
                                    <a:latin typeface="Cambria Math"/>
                                    <a:ea typeface="Calibri"/>
                                    <a:cs typeface="Times New Roman"/>
                                  </a:rPr>
                                  <m:t>)</m:t>
                                </m:r>
                              </m:oMath>
                            </m:oMathPara>
                          </a14:m>
                          <a:endParaRPr lang="es-EC" sz="1600" dirty="0">
                            <a:effectLst/>
                            <a:latin typeface="Arial"/>
                            <a:ea typeface="Calibri"/>
                            <a:cs typeface="Times New Roman"/>
                          </a:endParaRPr>
                        </a:p>
                      </a:txBody>
                      <a:tcPr marL="68580" marR="68580" marT="0" marB="0">
                        <a:lnL>
                          <a:noFill/>
                        </a:lnL>
                        <a:lnR>
                          <a:noFill/>
                        </a:lnR>
                        <a:lnT>
                          <a:noFill/>
                        </a:lnT>
                        <a:lnB>
                          <a:noFill/>
                        </a:lnB>
                      </a:tcPr>
                    </a:tc>
                  </a:tr>
                </a:tbl>
              </a:graphicData>
            </a:graphic>
          </p:graphicFrame>
        </mc:Choice>
        <mc:Fallback xmlns="">
          <p:graphicFrame>
            <p:nvGraphicFramePr>
              <p:cNvPr id="12" name="11 Tabla"/>
              <p:cNvGraphicFramePr>
                <a:graphicFrameLocks noGrp="1"/>
              </p:cNvGraphicFramePr>
              <p:nvPr>
                <p:extLst>
                  <p:ext uri="{D42A27DB-BD31-4B8C-83A1-F6EECF244321}">
                    <p14:modId xmlns:p14="http://schemas.microsoft.com/office/powerpoint/2010/main" val="1950914841"/>
                  </p:ext>
                </p:extLst>
              </p:nvPr>
            </p:nvGraphicFramePr>
            <p:xfrm>
              <a:off x="2303358" y="2276872"/>
              <a:ext cx="6517114" cy="358140"/>
            </p:xfrm>
            <a:graphic>
              <a:graphicData uri="http://schemas.openxmlformats.org/drawingml/2006/table">
                <a:tbl>
                  <a:tblPr firstRow="1" firstCol="1" bandRow="1"/>
                  <a:tblGrid>
                    <a:gridCol w="6517114"/>
                  </a:tblGrid>
                  <a:tr h="358140">
                    <a:tc>
                      <a:txBody>
                        <a:bodyPr/>
                        <a:lstStyle/>
                        <a:p>
                          <a:endParaRPr lang="es-EC"/>
                        </a:p>
                      </a:txBody>
                      <a:tcPr marL="68580" marR="68580" marT="0" marB="0">
                        <a:lnL>
                          <a:noFill/>
                        </a:lnL>
                        <a:lnR>
                          <a:noFill/>
                        </a:lnR>
                        <a:lnT>
                          <a:noFill/>
                        </a:lnT>
                        <a:lnB>
                          <a:noFill/>
                        </a:lnB>
                        <a:blipFill rotWithShape="1">
                          <a:blip r:embed="rId2"/>
                          <a:stretch>
                            <a:fillRect l="-94" t="-1724" b="-1724"/>
                          </a:stretch>
                        </a:blipFill>
                      </a:tcPr>
                    </a:tc>
                  </a:tr>
                </a:tbl>
              </a:graphicData>
            </a:graphic>
          </p:graphicFrame>
        </mc:Fallback>
      </mc:AlternateContent>
      <p:sp>
        <p:nvSpPr>
          <p:cNvPr id="13" name="12 Rectángulo"/>
          <p:cNvSpPr/>
          <p:nvPr/>
        </p:nvSpPr>
        <p:spPr>
          <a:xfrm>
            <a:off x="63290" y="2266682"/>
            <a:ext cx="1916422" cy="369332"/>
          </a:xfrm>
          <a:prstGeom prst="rect">
            <a:avLst/>
          </a:prstGeom>
        </p:spPr>
        <p:txBody>
          <a:bodyPr wrap="none">
            <a:spAutoFit/>
          </a:bodyPr>
          <a:lstStyle/>
          <a:p>
            <a:r>
              <a:rPr lang="es-EC" b="1" dirty="0" smtClean="0"/>
              <a:t>Volumen ajustado</a:t>
            </a:r>
            <a:endParaRPr lang="es-EC" dirty="0"/>
          </a:p>
        </p:txBody>
      </p:sp>
      <p:sp>
        <p:nvSpPr>
          <p:cNvPr id="14" name="13 Rectángulo"/>
          <p:cNvSpPr/>
          <p:nvPr/>
        </p:nvSpPr>
        <p:spPr>
          <a:xfrm>
            <a:off x="35496" y="2924944"/>
            <a:ext cx="1700017" cy="369332"/>
          </a:xfrm>
          <a:prstGeom prst="rect">
            <a:avLst/>
          </a:prstGeom>
        </p:spPr>
        <p:txBody>
          <a:bodyPr wrap="none">
            <a:spAutoFit/>
          </a:bodyPr>
          <a:lstStyle/>
          <a:p>
            <a:r>
              <a:rPr lang="es-EC" b="1" dirty="0" smtClean="0"/>
              <a:t>Factor de ajuste</a:t>
            </a:r>
            <a:endParaRPr lang="es-EC" dirty="0"/>
          </a:p>
        </p:txBody>
      </p:sp>
      <mc:AlternateContent xmlns:mc="http://schemas.openxmlformats.org/markup-compatibility/2006" xmlns:a14="http://schemas.microsoft.com/office/drawing/2010/main">
        <mc:Choice Requires="a14">
          <p:graphicFrame>
            <p:nvGraphicFramePr>
              <p:cNvPr id="16" name="15 Tabla"/>
              <p:cNvGraphicFramePr>
                <a:graphicFrameLocks noGrp="1"/>
              </p:cNvGraphicFramePr>
              <p:nvPr>
                <p:extLst>
                  <p:ext uri="{D42A27DB-BD31-4B8C-83A1-F6EECF244321}">
                    <p14:modId xmlns:p14="http://schemas.microsoft.com/office/powerpoint/2010/main" val="3483310543"/>
                  </p:ext>
                </p:extLst>
              </p:nvPr>
            </p:nvGraphicFramePr>
            <p:xfrm>
              <a:off x="1619673" y="2726436"/>
              <a:ext cx="7560840" cy="702564"/>
            </p:xfrm>
            <a:graphic>
              <a:graphicData uri="http://schemas.openxmlformats.org/drawingml/2006/table">
                <a:tbl>
                  <a:tblPr firstRow="1" firstCol="1" bandRow="1"/>
                  <a:tblGrid>
                    <a:gridCol w="7560840"/>
                  </a:tblGrid>
                  <a:tr h="0">
                    <a:tc>
                      <a:txBody>
                        <a:bodyPr/>
                        <a:lstStyle/>
                        <a:p>
                          <a:pPr algn="just">
                            <a:lnSpc>
                              <a:spcPct val="150000"/>
                            </a:lnSpc>
                            <a:spcBef>
                              <a:spcPts val="1200"/>
                            </a:spcBef>
                            <a:spcAft>
                              <a:spcPts val="300"/>
                            </a:spcAft>
                          </a:pPr>
                          <a14:m>
                            <m:oMathPara xmlns:m="http://schemas.openxmlformats.org/officeDocument/2006/math">
                              <m:oMathParaPr>
                                <m:jc m:val="centerGroup"/>
                              </m:oMathParaPr>
                              <m:oMath xmlns:m="http://schemas.openxmlformats.org/officeDocument/2006/math">
                                <m:r>
                                  <a:rPr lang="es-EC" sz="1400" i="1">
                                    <a:effectLst/>
                                    <a:latin typeface="Cambria Math"/>
                                    <a:ea typeface="Calibri"/>
                                    <a:cs typeface="Times New Roman"/>
                                  </a:rPr>
                                  <m:t>𝐹𝐴</m:t>
                                </m:r>
                                <m:r>
                                  <a:rPr lang="es-EC" sz="1400" i="1">
                                    <a:effectLst/>
                                    <a:latin typeface="Cambria Math"/>
                                    <a:ea typeface="Calibri"/>
                                    <a:cs typeface="Times New Roman"/>
                                  </a:rPr>
                                  <m:t>=</m:t>
                                </m:r>
                                <m:f>
                                  <m:fPr>
                                    <m:ctrlPr>
                                      <a:rPr lang="es-EC" sz="1400" i="1">
                                        <a:effectLst/>
                                        <a:latin typeface="Cambria Math"/>
                                        <a:ea typeface="Calibri"/>
                                        <a:cs typeface="Times New Roman"/>
                                      </a:rPr>
                                    </m:ctrlPr>
                                  </m:fPr>
                                  <m:num>
                                    <m:r>
                                      <a:rPr lang="es-EC" sz="1400" i="1">
                                        <a:effectLst/>
                                        <a:latin typeface="Cambria Math"/>
                                        <a:ea typeface="Calibri"/>
                                        <a:cs typeface="Times New Roman"/>
                                      </a:rPr>
                                      <m:t>𝑇𝑒𝑚𝑝</m:t>
                                    </m:r>
                                    <m:r>
                                      <a:rPr lang="es-EC" sz="1400" i="1">
                                        <a:effectLst/>
                                        <a:latin typeface="Cambria Math"/>
                                        <a:ea typeface="Calibri"/>
                                        <a:cs typeface="Times New Roman"/>
                                      </a:rPr>
                                      <m:t>. </m:t>
                                    </m:r>
                                    <m:r>
                                      <a:rPr lang="es-EC" sz="1400" i="1">
                                        <a:effectLst/>
                                        <a:latin typeface="Cambria Math"/>
                                        <a:ea typeface="Calibri"/>
                                        <a:cs typeface="Times New Roman"/>
                                      </a:rPr>
                                      <m:t>𝑑𝑒𝑙</m:t>
                                    </m:r>
                                    <m:r>
                                      <a:rPr lang="es-EC" sz="1400" i="1">
                                        <a:effectLst/>
                                        <a:latin typeface="Cambria Math"/>
                                        <a:ea typeface="Calibri"/>
                                        <a:cs typeface="Times New Roman"/>
                                      </a:rPr>
                                      <m:t> </m:t>
                                    </m:r>
                                    <m:r>
                                      <a:rPr lang="es-EC" sz="1400" i="1">
                                        <a:effectLst/>
                                        <a:latin typeface="Cambria Math"/>
                                        <a:ea typeface="Calibri"/>
                                        <a:cs typeface="Times New Roman"/>
                                      </a:rPr>
                                      <m:t>𝑐𝑢𝑎𝑟𝑡𝑜</m:t>
                                    </m:r>
                                    <m:r>
                                      <a:rPr lang="es-EC" sz="1400" i="1">
                                        <a:effectLst/>
                                        <a:latin typeface="Cambria Math"/>
                                        <a:ea typeface="Calibri"/>
                                        <a:cs typeface="Times New Roman"/>
                                      </a:rPr>
                                      <m:t> </m:t>
                                    </m:r>
                                    <m:r>
                                      <a:rPr lang="es-EC" sz="1400" i="1">
                                        <a:effectLst/>
                                        <a:latin typeface="Cambria Math"/>
                                        <a:ea typeface="Calibri"/>
                                        <a:cs typeface="Times New Roman"/>
                                      </a:rPr>
                                      <m:t>𝑑𝑒</m:t>
                                    </m:r>
                                    <m:r>
                                      <a:rPr lang="es-EC" sz="1400" i="1">
                                        <a:effectLst/>
                                        <a:latin typeface="Cambria Math"/>
                                        <a:ea typeface="Calibri"/>
                                        <a:cs typeface="Times New Roman"/>
                                      </a:rPr>
                                      <m:t> </m:t>
                                    </m:r>
                                    <m:r>
                                      <a:rPr lang="es-EC" sz="1400" i="1">
                                        <a:effectLst/>
                                        <a:latin typeface="Cambria Math"/>
                                        <a:ea typeface="Calibri"/>
                                        <a:cs typeface="Times New Roman"/>
                                      </a:rPr>
                                      <m:t>𝑝𝑟𝑢𝑒𝑏𝑎𝑠</m:t>
                                    </m:r>
                                    <m:r>
                                      <a:rPr lang="es-EC" sz="1400" i="1">
                                        <a:effectLst/>
                                        <a:latin typeface="Cambria Math"/>
                                        <a:ea typeface="Calibri"/>
                                        <a:cs typeface="Times New Roman"/>
                                      </a:rPr>
                                      <m:t>−</m:t>
                                    </m:r>
                                    <m:r>
                                      <a:rPr lang="es-EC" sz="1400" i="1">
                                        <a:effectLst/>
                                        <a:latin typeface="Cambria Math"/>
                                        <a:ea typeface="Calibri"/>
                                        <a:cs typeface="Times New Roman"/>
                                      </a:rPr>
                                      <m:t>𝑇𝑒𝑚𝑝</m:t>
                                    </m:r>
                                    <m:r>
                                      <a:rPr lang="es-EC" sz="1400" i="1">
                                        <a:effectLst/>
                                        <a:latin typeface="Cambria Math"/>
                                        <a:ea typeface="Calibri"/>
                                        <a:cs typeface="Times New Roman"/>
                                      </a:rPr>
                                      <m:t>. </m:t>
                                    </m:r>
                                    <m:r>
                                      <a:rPr lang="es-EC" sz="1400" i="1">
                                        <a:effectLst/>
                                        <a:latin typeface="Cambria Math"/>
                                        <a:ea typeface="Calibri"/>
                                        <a:cs typeface="Times New Roman"/>
                                      </a:rPr>
                                      <m:t>𝑑𝑒</m:t>
                                    </m:r>
                                    <m:r>
                                      <a:rPr lang="es-EC" sz="1400" i="1">
                                        <a:effectLst/>
                                        <a:latin typeface="Cambria Math"/>
                                        <a:ea typeface="Calibri"/>
                                        <a:cs typeface="Times New Roman"/>
                                      </a:rPr>
                                      <m:t> </m:t>
                                    </m:r>
                                    <m:r>
                                      <a:rPr lang="es-EC" sz="1400" i="1">
                                        <a:effectLst/>
                                        <a:latin typeface="Cambria Math"/>
                                        <a:ea typeface="Calibri"/>
                                        <a:cs typeface="Times New Roman"/>
                                      </a:rPr>
                                      <m:t>𝑟𝑒𝑓</m:t>
                                    </m:r>
                                    <m:r>
                                      <a:rPr lang="es-EC" sz="1400" i="1">
                                        <a:effectLst/>
                                        <a:latin typeface="Cambria Math"/>
                                        <a:ea typeface="Calibri"/>
                                        <a:cs typeface="Times New Roman"/>
                                      </a:rPr>
                                      <m:t>. </m:t>
                                    </m:r>
                                    <m:r>
                                      <a:rPr lang="es-EC" sz="1400" i="1">
                                        <a:effectLst/>
                                        <a:latin typeface="Cambria Math"/>
                                        <a:ea typeface="Calibri"/>
                                        <a:cs typeface="Times New Roman"/>
                                      </a:rPr>
                                      <m:t>𝑑𝑒𝑙</m:t>
                                    </m:r>
                                    <m:r>
                                      <a:rPr lang="es-EC" sz="1400" i="1">
                                        <a:effectLst/>
                                        <a:latin typeface="Cambria Math"/>
                                        <a:ea typeface="Calibri"/>
                                        <a:cs typeface="Times New Roman"/>
                                      </a:rPr>
                                      <m:t> </m:t>
                                    </m:r>
                                    <m:r>
                                      <a:rPr lang="es-EC" sz="1400" i="1">
                                        <a:effectLst/>
                                        <a:latin typeface="Cambria Math"/>
                                        <a:ea typeface="Calibri"/>
                                        <a:cs typeface="Times New Roman"/>
                                      </a:rPr>
                                      <m:t>𝑐𝑜𝑚𝑝𝑎𝑟𝑡𝑖𝑚𝑖𝑒𝑛𝑡𝑜</m:t>
                                    </m:r>
                                    <m:r>
                                      <a:rPr lang="es-EC" sz="1400" i="1">
                                        <a:effectLst/>
                                        <a:latin typeface="Cambria Math"/>
                                        <a:ea typeface="Calibri"/>
                                        <a:cs typeface="Times New Roman"/>
                                      </a:rPr>
                                      <m:t> </m:t>
                                    </m:r>
                                    <m:r>
                                      <a:rPr lang="es-EC" sz="1400" i="1">
                                        <a:effectLst/>
                                        <a:latin typeface="Cambria Math"/>
                                        <a:ea typeface="Calibri"/>
                                        <a:cs typeface="Times New Roman"/>
                                      </a:rPr>
                                      <m:t>𝑑𝑒</m:t>
                                    </m:r>
                                    <m:r>
                                      <a:rPr lang="es-EC" sz="1400" i="1">
                                        <a:effectLst/>
                                        <a:latin typeface="Cambria Math"/>
                                        <a:ea typeface="Calibri"/>
                                        <a:cs typeface="Times New Roman"/>
                                      </a:rPr>
                                      <m:t> </m:t>
                                    </m:r>
                                    <m:r>
                                      <a:rPr lang="es-EC" sz="1400" i="1">
                                        <a:effectLst/>
                                        <a:latin typeface="Cambria Math"/>
                                        <a:ea typeface="Calibri"/>
                                        <a:cs typeface="Times New Roman"/>
                                      </a:rPr>
                                      <m:t>𝑏𝑎𝑗𝑎</m:t>
                                    </m:r>
                                    <m:r>
                                      <a:rPr lang="es-EC" sz="1400" i="1">
                                        <a:effectLst/>
                                        <a:latin typeface="Cambria Math"/>
                                        <a:ea typeface="Calibri"/>
                                        <a:cs typeface="Times New Roman"/>
                                      </a:rPr>
                                      <m:t> </m:t>
                                    </m:r>
                                    <m:r>
                                      <a:rPr lang="es-EC" sz="1400" i="1">
                                        <a:effectLst/>
                                        <a:latin typeface="Cambria Math"/>
                                        <a:ea typeface="Calibri"/>
                                        <a:cs typeface="Times New Roman"/>
                                      </a:rPr>
                                      <m:t>𝑡𝑒𝑚𝑝</m:t>
                                    </m:r>
                                    <m:r>
                                      <a:rPr lang="es-EC" sz="1400" i="1">
                                        <a:effectLst/>
                                        <a:latin typeface="Cambria Math"/>
                                        <a:ea typeface="Calibri"/>
                                        <a:cs typeface="Times New Roman"/>
                                      </a:rPr>
                                      <m:t>.</m:t>
                                    </m:r>
                                  </m:num>
                                  <m:den>
                                    <m:r>
                                      <a:rPr lang="es-EC" sz="1400" i="1">
                                        <a:effectLst/>
                                        <a:latin typeface="Cambria Math"/>
                                        <a:ea typeface="Calibri"/>
                                        <a:cs typeface="Times New Roman"/>
                                      </a:rPr>
                                      <m:t>𝑇𝑒𝑚𝑝</m:t>
                                    </m:r>
                                    <m:r>
                                      <a:rPr lang="es-EC" sz="1400" i="1">
                                        <a:effectLst/>
                                        <a:latin typeface="Cambria Math"/>
                                        <a:ea typeface="Calibri"/>
                                        <a:cs typeface="Times New Roman"/>
                                      </a:rPr>
                                      <m:t>. </m:t>
                                    </m:r>
                                    <m:r>
                                      <a:rPr lang="es-EC" sz="1400" i="1">
                                        <a:effectLst/>
                                        <a:latin typeface="Cambria Math"/>
                                        <a:ea typeface="Calibri"/>
                                        <a:cs typeface="Times New Roman"/>
                                      </a:rPr>
                                      <m:t>𝑑𝑒𝑙</m:t>
                                    </m:r>
                                    <m:r>
                                      <a:rPr lang="es-EC" sz="1400" i="1">
                                        <a:effectLst/>
                                        <a:latin typeface="Cambria Math"/>
                                        <a:ea typeface="Calibri"/>
                                        <a:cs typeface="Times New Roman"/>
                                      </a:rPr>
                                      <m:t> </m:t>
                                    </m:r>
                                    <m:r>
                                      <a:rPr lang="es-EC" sz="1400" i="1">
                                        <a:effectLst/>
                                        <a:latin typeface="Cambria Math"/>
                                        <a:ea typeface="Calibri"/>
                                        <a:cs typeface="Times New Roman"/>
                                      </a:rPr>
                                      <m:t>𝑐𝑢𝑎𝑟𝑡𝑜</m:t>
                                    </m:r>
                                    <m:r>
                                      <a:rPr lang="es-EC" sz="1400" i="1">
                                        <a:effectLst/>
                                        <a:latin typeface="Cambria Math"/>
                                        <a:ea typeface="Calibri"/>
                                        <a:cs typeface="Times New Roman"/>
                                      </a:rPr>
                                      <m:t> </m:t>
                                    </m:r>
                                    <m:r>
                                      <a:rPr lang="es-EC" sz="1400" i="1">
                                        <a:effectLst/>
                                        <a:latin typeface="Cambria Math"/>
                                        <a:ea typeface="Calibri"/>
                                        <a:cs typeface="Times New Roman"/>
                                      </a:rPr>
                                      <m:t>𝑑𝑒</m:t>
                                    </m:r>
                                    <m:r>
                                      <a:rPr lang="es-EC" sz="1400" i="1">
                                        <a:effectLst/>
                                        <a:latin typeface="Cambria Math"/>
                                        <a:ea typeface="Calibri"/>
                                        <a:cs typeface="Times New Roman"/>
                                      </a:rPr>
                                      <m:t> </m:t>
                                    </m:r>
                                    <m:r>
                                      <a:rPr lang="es-EC" sz="1400" i="1">
                                        <a:effectLst/>
                                        <a:latin typeface="Cambria Math"/>
                                        <a:ea typeface="Calibri"/>
                                        <a:cs typeface="Times New Roman"/>
                                      </a:rPr>
                                      <m:t>𝑝𝑟𝑢𝑒𝑏𝑎𝑠</m:t>
                                    </m:r>
                                    <m:r>
                                      <a:rPr lang="es-EC" sz="1400" i="1">
                                        <a:effectLst/>
                                        <a:latin typeface="Cambria Math"/>
                                        <a:ea typeface="Calibri"/>
                                        <a:cs typeface="Times New Roman"/>
                                      </a:rPr>
                                      <m:t>−</m:t>
                                    </m:r>
                                    <m:r>
                                      <a:rPr lang="es-EC" sz="1400" i="1">
                                        <a:effectLst/>
                                        <a:latin typeface="Cambria Math"/>
                                        <a:ea typeface="Calibri"/>
                                        <a:cs typeface="Times New Roman"/>
                                      </a:rPr>
                                      <m:t>𝑇𝑒𝑚𝑝</m:t>
                                    </m:r>
                                    <m:r>
                                      <a:rPr lang="es-EC" sz="1400" i="1">
                                        <a:effectLst/>
                                        <a:latin typeface="Cambria Math"/>
                                        <a:ea typeface="Calibri"/>
                                        <a:cs typeface="Times New Roman"/>
                                      </a:rPr>
                                      <m:t>. </m:t>
                                    </m:r>
                                    <m:r>
                                      <a:rPr lang="es-EC" sz="1400" i="1">
                                        <a:effectLst/>
                                        <a:latin typeface="Cambria Math"/>
                                        <a:ea typeface="Calibri"/>
                                        <a:cs typeface="Times New Roman"/>
                                      </a:rPr>
                                      <m:t>𝑑𝑒</m:t>
                                    </m:r>
                                    <m:r>
                                      <a:rPr lang="es-EC" sz="1400" i="1">
                                        <a:effectLst/>
                                        <a:latin typeface="Cambria Math"/>
                                        <a:ea typeface="Calibri"/>
                                        <a:cs typeface="Times New Roman"/>
                                      </a:rPr>
                                      <m:t> </m:t>
                                    </m:r>
                                    <m:r>
                                      <a:rPr lang="es-EC" sz="1400" i="1">
                                        <a:effectLst/>
                                        <a:latin typeface="Cambria Math"/>
                                        <a:ea typeface="Calibri"/>
                                        <a:cs typeface="Times New Roman"/>
                                      </a:rPr>
                                      <m:t>𝑟𝑒𝑓</m:t>
                                    </m:r>
                                    <m:r>
                                      <a:rPr lang="es-EC" sz="1400" i="1">
                                        <a:effectLst/>
                                        <a:latin typeface="Cambria Math"/>
                                        <a:ea typeface="Calibri"/>
                                        <a:cs typeface="Times New Roman"/>
                                      </a:rPr>
                                      <m:t>. </m:t>
                                    </m:r>
                                    <m:r>
                                      <a:rPr lang="es-EC" sz="1400" i="1">
                                        <a:effectLst/>
                                        <a:latin typeface="Cambria Math"/>
                                        <a:ea typeface="Calibri"/>
                                        <a:cs typeface="Times New Roman"/>
                                      </a:rPr>
                                      <m:t>𝑑𝑒𝑙</m:t>
                                    </m:r>
                                    <m:r>
                                      <a:rPr lang="es-EC" sz="1400" i="1">
                                        <a:effectLst/>
                                        <a:latin typeface="Cambria Math"/>
                                        <a:ea typeface="Calibri"/>
                                        <a:cs typeface="Times New Roman"/>
                                      </a:rPr>
                                      <m:t> </m:t>
                                    </m:r>
                                    <m:r>
                                      <a:rPr lang="es-EC" sz="1400" i="1">
                                        <a:effectLst/>
                                        <a:latin typeface="Cambria Math"/>
                                        <a:ea typeface="Calibri"/>
                                        <a:cs typeface="Times New Roman"/>
                                      </a:rPr>
                                      <m:t>𝑐𝑜𝑚𝑝𝑎𝑟𝑡𝑖𝑚𝑖𝑒𝑛𝑡𝑜</m:t>
                                    </m:r>
                                    <m:r>
                                      <a:rPr lang="es-EC" sz="1400" i="1">
                                        <a:effectLst/>
                                        <a:latin typeface="Cambria Math"/>
                                        <a:ea typeface="Calibri"/>
                                        <a:cs typeface="Times New Roman"/>
                                      </a:rPr>
                                      <m:t> </m:t>
                                    </m:r>
                                    <m:r>
                                      <a:rPr lang="es-EC" sz="1400" i="1">
                                        <a:effectLst/>
                                        <a:latin typeface="Cambria Math"/>
                                        <a:ea typeface="Calibri"/>
                                        <a:cs typeface="Times New Roman"/>
                                      </a:rPr>
                                      <m:t>𝑑𝑒</m:t>
                                    </m:r>
                                    <m:r>
                                      <a:rPr lang="es-EC" sz="1400" i="1">
                                        <a:effectLst/>
                                        <a:latin typeface="Cambria Math"/>
                                        <a:ea typeface="Calibri"/>
                                        <a:cs typeface="Times New Roman"/>
                                      </a:rPr>
                                      <m:t> </m:t>
                                    </m:r>
                                    <m:r>
                                      <a:rPr lang="es-EC" sz="1400" i="1">
                                        <a:effectLst/>
                                        <a:latin typeface="Cambria Math"/>
                                        <a:ea typeface="Calibri"/>
                                        <a:cs typeface="Times New Roman"/>
                                      </a:rPr>
                                      <m:t>𝑎𝑙𝑖𝑚𝑒𝑛𝑡𝑜𝑠</m:t>
                                    </m:r>
                                    <m:r>
                                      <a:rPr lang="es-EC" sz="1400" i="1">
                                        <a:effectLst/>
                                        <a:latin typeface="Cambria Math"/>
                                        <a:ea typeface="Calibri"/>
                                        <a:cs typeface="Times New Roman"/>
                                      </a:rPr>
                                      <m:t> </m:t>
                                    </m:r>
                                    <m:r>
                                      <a:rPr lang="es-EC" sz="1400" i="1">
                                        <a:effectLst/>
                                        <a:latin typeface="Cambria Math"/>
                                        <a:ea typeface="Calibri"/>
                                        <a:cs typeface="Times New Roman"/>
                                      </a:rPr>
                                      <m:t>𝑓𝑟𝑒𝑠𝑐𝑜𝑠</m:t>
                                    </m:r>
                                  </m:den>
                                </m:f>
                              </m:oMath>
                            </m:oMathPara>
                          </a14:m>
                          <a:endParaRPr lang="es-EC" sz="1400" dirty="0">
                            <a:effectLst/>
                            <a:latin typeface="Arial"/>
                            <a:ea typeface="Calibri"/>
                            <a:cs typeface="Times New Roman"/>
                          </a:endParaRPr>
                        </a:p>
                      </a:txBody>
                      <a:tcPr marL="68580" marR="68580" marT="0" marB="0">
                        <a:lnL>
                          <a:noFill/>
                        </a:lnL>
                        <a:lnR>
                          <a:noFill/>
                        </a:lnR>
                        <a:lnT>
                          <a:noFill/>
                        </a:lnT>
                        <a:lnB>
                          <a:noFill/>
                        </a:lnB>
                      </a:tcPr>
                    </a:tc>
                  </a:tr>
                </a:tbl>
              </a:graphicData>
            </a:graphic>
          </p:graphicFrame>
        </mc:Choice>
        <mc:Fallback xmlns="">
          <p:graphicFrame>
            <p:nvGraphicFramePr>
              <p:cNvPr id="16" name="15 Tabla"/>
              <p:cNvGraphicFramePr>
                <a:graphicFrameLocks noGrp="1"/>
              </p:cNvGraphicFramePr>
              <p:nvPr>
                <p:extLst>
                  <p:ext uri="{D42A27DB-BD31-4B8C-83A1-F6EECF244321}">
                    <p14:modId xmlns:p14="http://schemas.microsoft.com/office/powerpoint/2010/main" val="3483310543"/>
                  </p:ext>
                </p:extLst>
              </p:nvPr>
            </p:nvGraphicFramePr>
            <p:xfrm>
              <a:off x="1619673" y="2726436"/>
              <a:ext cx="7560840" cy="702564"/>
            </p:xfrm>
            <a:graphic>
              <a:graphicData uri="http://schemas.openxmlformats.org/drawingml/2006/table">
                <a:tbl>
                  <a:tblPr firstRow="1" firstCol="1" bandRow="1"/>
                  <a:tblGrid>
                    <a:gridCol w="7560840"/>
                  </a:tblGrid>
                  <a:tr h="702564">
                    <a:tc>
                      <a:txBody>
                        <a:bodyPr/>
                        <a:lstStyle/>
                        <a:p>
                          <a:endParaRPr lang="es-EC"/>
                        </a:p>
                      </a:txBody>
                      <a:tcPr marL="68580" marR="68580" marT="0" marB="0">
                        <a:lnL>
                          <a:noFill/>
                        </a:lnL>
                        <a:lnR>
                          <a:noFill/>
                        </a:lnR>
                        <a:lnT>
                          <a:noFill/>
                        </a:lnT>
                        <a:lnB>
                          <a:noFill/>
                        </a:lnB>
                        <a:blipFill rotWithShape="1">
                          <a:blip r:embed="rId3"/>
                          <a:stretch>
                            <a:fillRect l="-81"/>
                          </a:stretch>
                        </a:blipFill>
                      </a:tcPr>
                    </a:tc>
                  </a:tr>
                </a:tbl>
              </a:graphicData>
            </a:graphic>
          </p:graphicFrame>
        </mc:Fallback>
      </mc:AlternateContent>
      <p:pic>
        <p:nvPicPr>
          <p:cNvPr id="28673" name="Picture 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4764"/>
          <a:stretch/>
        </p:blipFill>
        <p:spPr bwMode="auto">
          <a:xfrm>
            <a:off x="3173164" y="3717032"/>
            <a:ext cx="557530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17 Rectángulo"/>
          <p:cNvSpPr/>
          <p:nvPr/>
        </p:nvSpPr>
        <p:spPr>
          <a:xfrm>
            <a:off x="35496" y="4126483"/>
            <a:ext cx="2801023" cy="369332"/>
          </a:xfrm>
          <a:prstGeom prst="rect">
            <a:avLst/>
          </a:prstGeom>
        </p:spPr>
        <p:txBody>
          <a:bodyPr wrap="none">
            <a:spAutoFit/>
          </a:bodyPr>
          <a:lstStyle/>
          <a:p>
            <a:r>
              <a:rPr lang="es-EC" b="1" dirty="0" smtClean="0"/>
              <a:t>Temperaturas de referencia</a:t>
            </a:r>
            <a:endParaRPr lang="es-EC" dirty="0"/>
          </a:p>
        </p:txBody>
      </p:sp>
      <p:sp>
        <p:nvSpPr>
          <p:cNvPr id="19" name="18 Rectángulo"/>
          <p:cNvSpPr/>
          <p:nvPr/>
        </p:nvSpPr>
        <p:spPr>
          <a:xfrm>
            <a:off x="835968" y="5157192"/>
            <a:ext cx="7912496" cy="369332"/>
          </a:xfrm>
          <a:prstGeom prst="rect">
            <a:avLst/>
          </a:prstGeom>
        </p:spPr>
        <p:txBody>
          <a:bodyPr wrap="square">
            <a:spAutoFit/>
          </a:bodyPr>
          <a:lstStyle/>
          <a:p>
            <a:r>
              <a:rPr lang="es-EC" b="1" dirty="0" smtClean="0"/>
              <a:t>FA=1,85		VA=288 l		Consumo de referencia=358,52kWh/año</a:t>
            </a:r>
            <a:endParaRPr lang="es-EC" dirty="0"/>
          </a:p>
        </p:txBody>
      </p:sp>
      <p:sp>
        <p:nvSpPr>
          <p:cNvPr id="17" name="16 CuadroTexto"/>
          <p:cNvSpPr txBox="1"/>
          <p:nvPr/>
        </p:nvSpPr>
        <p:spPr>
          <a:xfrm>
            <a:off x="792834" y="5661248"/>
            <a:ext cx="5075310" cy="523220"/>
          </a:xfrm>
          <a:prstGeom prst="rect">
            <a:avLst/>
          </a:prstGeom>
          <a:noFill/>
        </p:spPr>
        <p:txBody>
          <a:bodyPr wrap="square" rtlCol="0">
            <a:spAutoFit/>
          </a:bodyPr>
          <a:lstStyle/>
          <a:p>
            <a:r>
              <a:rPr lang="es-EC" sz="2800" b="1" dirty="0" smtClean="0">
                <a:solidFill>
                  <a:schemeClr val="tx1">
                    <a:lumMod val="50000"/>
                    <a:lumOff val="50000"/>
                  </a:schemeClr>
                </a:solidFill>
              </a:rPr>
              <a:t>Demanda total: 1183,12 </a:t>
            </a:r>
            <a:r>
              <a:rPr lang="es-EC" sz="2800" b="1" dirty="0" err="1" smtClean="0">
                <a:solidFill>
                  <a:schemeClr val="tx1">
                    <a:lumMod val="50000"/>
                    <a:lumOff val="50000"/>
                  </a:schemeClr>
                </a:solidFill>
              </a:rPr>
              <a:t>GWh</a:t>
            </a:r>
            <a:endParaRPr lang="es-EC" sz="2800" b="1" dirty="0">
              <a:solidFill>
                <a:schemeClr val="tx1">
                  <a:lumMod val="50000"/>
                  <a:lumOff val="50000"/>
                </a:schemeClr>
              </a:solidFill>
            </a:endParaRPr>
          </a:p>
        </p:txBody>
      </p:sp>
    </p:spTree>
    <p:extLst>
      <p:ext uri="{BB962C8B-B14F-4D97-AF65-F5344CB8AC3E}">
        <p14:creationId xmlns:p14="http://schemas.microsoft.com/office/powerpoint/2010/main" val="17372126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Disposición Final</a:t>
            </a:r>
            <a:endParaRPr lang="es-EC" dirty="0"/>
          </a:p>
        </p:txBody>
      </p:sp>
      <p:sp>
        <p:nvSpPr>
          <p:cNvPr id="3" name="2 Marcador de contenido"/>
          <p:cNvSpPr>
            <a:spLocks noGrp="1"/>
          </p:cNvSpPr>
          <p:nvPr>
            <p:ph idx="1"/>
          </p:nvPr>
        </p:nvSpPr>
        <p:spPr>
          <a:xfrm>
            <a:off x="457200" y="908721"/>
            <a:ext cx="8229600" cy="2376264"/>
          </a:xfrm>
        </p:spPr>
        <p:txBody>
          <a:bodyPr>
            <a:normAutofit/>
          </a:bodyPr>
          <a:lstStyle/>
          <a:p>
            <a:r>
              <a:rPr lang="es-EC" sz="2000" dirty="0" smtClean="0"/>
              <a:t>La </a:t>
            </a:r>
            <a:r>
              <a:rPr lang="es-EC" sz="2000" dirty="0"/>
              <a:t>d</a:t>
            </a:r>
            <a:r>
              <a:rPr lang="es-EC" sz="2000" dirty="0" smtClean="0"/>
              <a:t>isposición </a:t>
            </a:r>
            <a:r>
              <a:rPr lang="es-EC" sz="2000" dirty="0"/>
              <a:t>final de las refrigeradoras eficientes será a partir del año 2022 con la consideración de una vida útil de 10 años para el </a:t>
            </a:r>
            <a:r>
              <a:rPr lang="es-EC" sz="2000" dirty="0" smtClean="0"/>
              <a:t>proyecto</a:t>
            </a:r>
          </a:p>
          <a:p>
            <a:r>
              <a:rPr lang="es-EC" sz="2000" dirty="0"/>
              <a:t>El proceso se lo modelará en función a todos los materiales usados en el proceso de fabricación ya que así lo identifica el software; por lo tanto lo que se debe definir únicamente son los escenarios de residuos, mismos que serán de reciclaje el 95% y de vertedero el 5%</a:t>
            </a:r>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33</a:t>
            </a:fld>
            <a:endParaRPr lang="es-EC"/>
          </a:p>
        </p:txBody>
      </p:sp>
      <p:pic>
        <p:nvPicPr>
          <p:cNvPr id="7" name="0 Imagen"/>
          <p:cNvPicPr/>
          <p:nvPr/>
        </p:nvPicPr>
        <p:blipFill>
          <a:blip r:embed="rId2" cstate="print">
            <a:extLst>
              <a:ext uri="{28A0092B-C50C-407E-A947-70E740481C1C}">
                <a14:useLocalDpi xmlns:a14="http://schemas.microsoft.com/office/drawing/2010/main" val="0"/>
              </a:ext>
            </a:extLst>
          </a:blip>
          <a:stretch>
            <a:fillRect/>
          </a:stretch>
        </p:blipFill>
        <p:spPr>
          <a:xfrm>
            <a:off x="130810" y="3068960"/>
            <a:ext cx="8882380" cy="2837815"/>
          </a:xfrm>
          <a:prstGeom prst="rect">
            <a:avLst/>
          </a:prstGeom>
        </p:spPr>
      </p:pic>
    </p:spTree>
    <p:extLst>
      <p:ext uri="{BB962C8B-B14F-4D97-AF65-F5344CB8AC3E}">
        <p14:creationId xmlns:p14="http://schemas.microsoft.com/office/powerpoint/2010/main" val="11993914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Evaluación </a:t>
            </a:r>
            <a:r>
              <a:rPr lang="es-EC" dirty="0"/>
              <a:t>de los impactos del ciclo de vida</a:t>
            </a:r>
          </a:p>
        </p:txBody>
      </p:sp>
      <p:sp>
        <p:nvSpPr>
          <p:cNvPr id="3" name="2 Marcador de contenido"/>
          <p:cNvSpPr>
            <a:spLocks noGrp="1"/>
          </p:cNvSpPr>
          <p:nvPr>
            <p:ph idx="1"/>
          </p:nvPr>
        </p:nvSpPr>
        <p:spPr>
          <a:xfrm>
            <a:off x="457200" y="908721"/>
            <a:ext cx="8229600" cy="1800200"/>
          </a:xfrm>
        </p:spPr>
        <p:txBody>
          <a:bodyPr/>
          <a:lstStyle/>
          <a:p>
            <a:pPr marL="342900" lvl="2" indent="-342900"/>
            <a:r>
              <a:rPr lang="es-EC" b="1" dirty="0" smtClean="0"/>
              <a:t>Clasificación: </a:t>
            </a:r>
            <a:r>
              <a:rPr lang="es-EC" dirty="0" smtClean="0"/>
              <a:t>El </a:t>
            </a:r>
            <a:r>
              <a:rPr lang="es-EC" dirty="0"/>
              <a:t>método elegido para realizar el análisis es el Eco-indicador ’99 – Perspectiva Jerárquica (H) ya que es el más usado actualmente debido a que es la ponderación media del grupo de expertos que ha </a:t>
            </a:r>
            <a:r>
              <a:rPr lang="es-EC" dirty="0" smtClean="0"/>
              <a:t>elaborado </a:t>
            </a:r>
            <a:r>
              <a:rPr lang="es-EC" dirty="0"/>
              <a:t>el </a:t>
            </a:r>
            <a:r>
              <a:rPr lang="es-EC" dirty="0" smtClean="0"/>
              <a:t>método.</a:t>
            </a:r>
            <a:endParaRPr lang="es-EC" dirty="0"/>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34</a:t>
            </a:fld>
            <a:endParaRPr lang="es-EC"/>
          </a:p>
        </p:txBody>
      </p:sp>
      <p:graphicFrame>
        <p:nvGraphicFramePr>
          <p:cNvPr id="8" name="7 Diagrama"/>
          <p:cNvGraphicFramePr/>
          <p:nvPr>
            <p:extLst>
              <p:ext uri="{D42A27DB-BD31-4B8C-83A1-F6EECF244321}">
                <p14:modId xmlns:p14="http://schemas.microsoft.com/office/powerpoint/2010/main" val="1903593161"/>
              </p:ext>
            </p:extLst>
          </p:nvPr>
        </p:nvGraphicFramePr>
        <p:xfrm>
          <a:off x="827584" y="2564904"/>
          <a:ext cx="7056784"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55677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Evaluación </a:t>
            </a:r>
            <a:r>
              <a:rPr lang="es-EC" dirty="0"/>
              <a:t>de los impactos del ciclo de </a:t>
            </a:r>
            <a:r>
              <a:rPr lang="es-EC" dirty="0" smtClean="0"/>
              <a:t>vida</a:t>
            </a:r>
            <a:endParaRPr lang="es-EC" dirty="0"/>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35</a:t>
            </a:fld>
            <a:endParaRPr lang="es-EC"/>
          </a:p>
        </p:txBody>
      </p:sp>
      <p:sp>
        <p:nvSpPr>
          <p:cNvPr id="7" name="6 Marcador de contenido"/>
          <p:cNvSpPr>
            <a:spLocks noGrp="1"/>
          </p:cNvSpPr>
          <p:nvPr>
            <p:ph idx="1"/>
          </p:nvPr>
        </p:nvSpPr>
        <p:spPr>
          <a:xfrm>
            <a:off x="457200" y="908721"/>
            <a:ext cx="8229600" cy="2016223"/>
          </a:xfrm>
        </p:spPr>
        <p:txBody>
          <a:bodyPr/>
          <a:lstStyle/>
          <a:p>
            <a:pPr marL="342900" lvl="2" indent="-342900"/>
            <a:r>
              <a:rPr lang="es-EC" b="1" dirty="0" smtClean="0"/>
              <a:t>Caracterización: </a:t>
            </a:r>
            <a:r>
              <a:rPr lang="es-EC" sz="2400" dirty="0" smtClean="0"/>
              <a:t>Del </a:t>
            </a:r>
            <a:r>
              <a:rPr lang="es-EC" sz="2400" dirty="0"/>
              <a:t>total de 615 sustancias emitidas, el método </a:t>
            </a:r>
            <a:r>
              <a:rPr lang="es-EC" sz="2400" dirty="0" err="1"/>
              <a:t>Ecoindicador</a:t>
            </a:r>
            <a:r>
              <a:rPr lang="es-EC" sz="2400" dirty="0"/>
              <a:t> ‘99 toma en cuenta 167 sustancias donde sus unidades son convertidas en función de la categoría de impacto que se </a:t>
            </a:r>
            <a:r>
              <a:rPr lang="es-EC" sz="2400" dirty="0" smtClean="0"/>
              <a:t>encuentren.</a:t>
            </a:r>
            <a:endParaRPr lang="es-EC" sz="2400" dirty="0"/>
          </a:p>
          <a:p>
            <a:endParaRPr lang="es-EC" dirty="0"/>
          </a:p>
        </p:txBody>
      </p:sp>
      <p:graphicFrame>
        <p:nvGraphicFramePr>
          <p:cNvPr id="9" name="8 Tabla"/>
          <p:cNvGraphicFramePr>
            <a:graphicFrameLocks noGrp="1"/>
          </p:cNvGraphicFramePr>
          <p:nvPr>
            <p:extLst>
              <p:ext uri="{D42A27DB-BD31-4B8C-83A1-F6EECF244321}">
                <p14:modId xmlns:p14="http://schemas.microsoft.com/office/powerpoint/2010/main" val="4119204719"/>
              </p:ext>
            </p:extLst>
          </p:nvPr>
        </p:nvGraphicFramePr>
        <p:xfrm>
          <a:off x="467544" y="2636908"/>
          <a:ext cx="8229599" cy="2992372"/>
        </p:xfrm>
        <a:graphic>
          <a:graphicData uri="http://schemas.openxmlformats.org/drawingml/2006/table">
            <a:tbl>
              <a:tblPr firstRow="1" firstCol="1" bandRow="1"/>
              <a:tblGrid>
                <a:gridCol w="1236086"/>
                <a:gridCol w="793333"/>
                <a:gridCol w="961217"/>
                <a:gridCol w="944758"/>
                <a:gridCol w="1076432"/>
                <a:gridCol w="1374343"/>
                <a:gridCol w="837773"/>
                <a:gridCol w="1005657"/>
              </a:tblGrid>
              <a:tr h="427481">
                <a:tc>
                  <a:txBody>
                    <a:bodyPr/>
                    <a:lstStyle/>
                    <a:p>
                      <a:pPr algn="ctr">
                        <a:lnSpc>
                          <a:spcPct val="150000"/>
                        </a:lnSpc>
                        <a:spcBef>
                          <a:spcPts val="1200"/>
                        </a:spcBef>
                        <a:spcAft>
                          <a:spcPts val="0"/>
                        </a:spcAft>
                      </a:pPr>
                      <a:r>
                        <a:rPr lang="es-EC" sz="900" b="1" dirty="0">
                          <a:solidFill>
                            <a:srgbClr val="000000"/>
                          </a:solidFill>
                          <a:effectLst/>
                          <a:latin typeface="Arial"/>
                          <a:ea typeface="Times New Roman"/>
                          <a:cs typeface="Times New Roman"/>
                        </a:rPr>
                        <a:t>Categoría de impacto</a:t>
                      </a:r>
                      <a:endParaRPr lang="es-EC" sz="1400" dirty="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900" b="1">
                          <a:solidFill>
                            <a:srgbClr val="000000"/>
                          </a:solidFill>
                          <a:effectLst/>
                          <a:latin typeface="Arial"/>
                          <a:ea typeface="Times New Roman"/>
                          <a:cs typeface="Times New Roman"/>
                        </a:rPr>
                        <a:t>Unidad</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900" b="1">
                          <a:solidFill>
                            <a:srgbClr val="000000"/>
                          </a:solidFill>
                          <a:effectLst/>
                          <a:latin typeface="Arial"/>
                          <a:ea typeface="Times New Roman"/>
                          <a:cs typeface="Times New Roman"/>
                        </a:rPr>
                        <a:t>Total</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900" b="1">
                          <a:solidFill>
                            <a:srgbClr val="000000"/>
                          </a:solidFill>
                          <a:effectLst/>
                          <a:latin typeface="Arial"/>
                          <a:ea typeface="Times New Roman"/>
                          <a:cs typeface="Times New Roman"/>
                        </a:rPr>
                        <a:t>Fabricación (R.E.)</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900" b="1">
                          <a:solidFill>
                            <a:srgbClr val="000000"/>
                          </a:solidFill>
                          <a:effectLst/>
                          <a:latin typeface="Arial"/>
                          <a:ea typeface="Times New Roman"/>
                          <a:cs typeface="Times New Roman"/>
                        </a:rPr>
                        <a:t>Transporte (R.E.)</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900" b="1">
                          <a:solidFill>
                            <a:srgbClr val="000000"/>
                          </a:solidFill>
                          <a:effectLst/>
                          <a:latin typeface="Arial"/>
                          <a:ea typeface="Times New Roman"/>
                          <a:cs typeface="Times New Roman"/>
                        </a:rPr>
                        <a:t>Chatarrizacion (R.I.)</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900" b="1">
                          <a:solidFill>
                            <a:srgbClr val="000000"/>
                          </a:solidFill>
                          <a:effectLst/>
                          <a:latin typeface="Arial"/>
                          <a:ea typeface="Times New Roman"/>
                          <a:cs typeface="Times New Roman"/>
                        </a:rPr>
                        <a:t>Uso- vida util</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s-EC" sz="900" b="1">
                          <a:solidFill>
                            <a:srgbClr val="000000"/>
                          </a:solidFill>
                          <a:effectLst/>
                          <a:latin typeface="Arial"/>
                          <a:ea typeface="Times New Roman"/>
                          <a:cs typeface="Times New Roman"/>
                        </a:rPr>
                        <a:t>Disposición final (R.E.)</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741">
                <a:tc>
                  <a:txBody>
                    <a:bodyPr/>
                    <a:lstStyle/>
                    <a:p>
                      <a:pPr algn="l">
                        <a:lnSpc>
                          <a:spcPct val="150000"/>
                        </a:lnSpc>
                        <a:spcBef>
                          <a:spcPts val="1200"/>
                        </a:spcBef>
                        <a:spcAft>
                          <a:spcPts val="0"/>
                        </a:spcAft>
                      </a:pPr>
                      <a:r>
                        <a:rPr lang="es-EC" sz="900">
                          <a:solidFill>
                            <a:srgbClr val="000000"/>
                          </a:solidFill>
                          <a:effectLst/>
                          <a:latin typeface="Arial"/>
                          <a:ea typeface="Times New Roman"/>
                          <a:cs typeface="Times New Roman"/>
                        </a:rPr>
                        <a:t>Carcinogens</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a:lnSpc>
                          <a:spcPct val="150000"/>
                        </a:lnSpc>
                        <a:spcBef>
                          <a:spcPts val="1200"/>
                        </a:spcBef>
                        <a:spcAft>
                          <a:spcPts val="0"/>
                        </a:spcAft>
                      </a:pPr>
                      <a:r>
                        <a:rPr lang="es-EC" sz="900">
                          <a:solidFill>
                            <a:srgbClr val="000000"/>
                          </a:solidFill>
                          <a:effectLst/>
                          <a:latin typeface="Arial"/>
                          <a:ea typeface="Times New Roman"/>
                          <a:cs typeface="Times New Roman"/>
                        </a:rPr>
                        <a:t>DALY</a:t>
                      </a:r>
                      <a:endParaRPr lang="es-EC" sz="1400">
                        <a:solidFill>
                          <a:srgbClr val="000000"/>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34,9</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2,44</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0,17</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0,656</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34</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-2,44</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13741">
                <a:tc>
                  <a:txBody>
                    <a:bodyPr/>
                    <a:lstStyle/>
                    <a:p>
                      <a:pPr algn="l">
                        <a:lnSpc>
                          <a:spcPct val="150000"/>
                        </a:lnSpc>
                        <a:spcBef>
                          <a:spcPts val="1200"/>
                        </a:spcBef>
                        <a:spcAft>
                          <a:spcPts val="0"/>
                        </a:spcAft>
                      </a:pPr>
                      <a:r>
                        <a:rPr lang="es-EC" sz="900">
                          <a:solidFill>
                            <a:srgbClr val="000000"/>
                          </a:solidFill>
                          <a:effectLst/>
                          <a:latin typeface="Arial"/>
                          <a:ea typeface="Times New Roman"/>
                          <a:cs typeface="Times New Roman"/>
                        </a:rPr>
                        <a:t>Resp. organics</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1200"/>
                        </a:spcBef>
                        <a:spcAft>
                          <a:spcPts val="0"/>
                        </a:spcAft>
                      </a:pPr>
                      <a:r>
                        <a:rPr lang="es-EC" sz="900">
                          <a:solidFill>
                            <a:srgbClr val="000000"/>
                          </a:solidFill>
                          <a:effectLst/>
                          <a:latin typeface="Arial"/>
                          <a:ea typeface="Times New Roman"/>
                          <a:cs typeface="Times New Roman"/>
                        </a:rPr>
                        <a:t>DALY</a:t>
                      </a:r>
                      <a:endParaRPr lang="es-EC" sz="1400">
                        <a:solidFill>
                          <a:srgbClr val="000000"/>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0,308</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0,408</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0,0565</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-0,491</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0,684</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-0,35</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741">
                <a:tc>
                  <a:txBody>
                    <a:bodyPr/>
                    <a:lstStyle/>
                    <a:p>
                      <a:pPr algn="l">
                        <a:lnSpc>
                          <a:spcPct val="150000"/>
                        </a:lnSpc>
                        <a:spcBef>
                          <a:spcPts val="1200"/>
                        </a:spcBef>
                        <a:spcAft>
                          <a:spcPts val="0"/>
                        </a:spcAft>
                      </a:pPr>
                      <a:r>
                        <a:rPr lang="es-EC" sz="900">
                          <a:solidFill>
                            <a:srgbClr val="000000"/>
                          </a:solidFill>
                          <a:effectLst/>
                          <a:latin typeface="Arial"/>
                          <a:ea typeface="Times New Roman"/>
                          <a:cs typeface="Times New Roman"/>
                        </a:rPr>
                        <a:t>Resp. inorganics</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a:lnSpc>
                          <a:spcPct val="150000"/>
                        </a:lnSpc>
                        <a:spcBef>
                          <a:spcPts val="1200"/>
                        </a:spcBef>
                        <a:spcAft>
                          <a:spcPts val="0"/>
                        </a:spcAft>
                      </a:pPr>
                      <a:r>
                        <a:rPr lang="es-EC" sz="900">
                          <a:solidFill>
                            <a:srgbClr val="000000"/>
                          </a:solidFill>
                          <a:effectLst/>
                          <a:latin typeface="Arial"/>
                          <a:ea typeface="Times New Roman"/>
                          <a:cs typeface="Times New Roman"/>
                        </a:rPr>
                        <a:t>DALY</a:t>
                      </a:r>
                      <a:endParaRPr lang="es-EC" sz="1400">
                        <a:solidFill>
                          <a:srgbClr val="000000"/>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244</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67,6</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12,1</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-16,2</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193</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-12,6</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13741">
                <a:tc>
                  <a:txBody>
                    <a:bodyPr/>
                    <a:lstStyle/>
                    <a:p>
                      <a:pPr algn="l">
                        <a:lnSpc>
                          <a:spcPct val="150000"/>
                        </a:lnSpc>
                        <a:spcBef>
                          <a:spcPts val="1200"/>
                        </a:spcBef>
                        <a:spcAft>
                          <a:spcPts val="0"/>
                        </a:spcAft>
                      </a:pPr>
                      <a:r>
                        <a:rPr lang="es-EC" sz="900">
                          <a:solidFill>
                            <a:srgbClr val="000000"/>
                          </a:solidFill>
                          <a:effectLst/>
                          <a:latin typeface="Arial"/>
                          <a:ea typeface="Times New Roman"/>
                          <a:cs typeface="Times New Roman"/>
                        </a:rPr>
                        <a:t>Climate change</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1200"/>
                        </a:spcBef>
                        <a:spcAft>
                          <a:spcPts val="0"/>
                        </a:spcAft>
                      </a:pPr>
                      <a:r>
                        <a:rPr lang="es-EC" sz="900">
                          <a:solidFill>
                            <a:srgbClr val="000000"/>
                          </a:solidFill>
                          <a:effectLst/>
                          <a:latin typeface="Arial"/>
                          <a:ea typeface="Times New Roman"/>
                          <a:cs typeface="Times New Roman"/>
                        </a:rPr>
                        <a:t>DALY</a:t>
                      </a:r>
                      <a:endParaRPr lang="es-EC" sz="1400">
                        <a:solidFill>
                          <a:srgbClr val="000000"/>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57,6</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14,6</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900" dirty="0">
                          <a:solidFill>
                            <a:srgbClr val="000000"/>
                          </a:solidFill>
                          <a:effectLst/>
                          <a:latin typeface="Arial"/>
                          <a:ea typeface="Times New Roman"/>
                          <a:cs typeface="Times New Roman"/>
                        </a:rPr>
                        <a:t>1,52</a:t>
                      </a:r>
                      <a:endParaRPr lang="es-EC" sz="1400" dirty="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-8,06</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50</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-0,564</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741">
                <a:tc>
                  <a:txBody>
                    <a:bodyPr/>
                    <a:lstStyle/>
                    <a:p>
                      <a:pPr algn="l">
                        <a:lnSpc>
                          <a:spcPct val="150000"/>
                        </a:lnSpc>
                        <a:spcBef>
                          <a:spcPts val="1200"/>
                        </a:spcBef>
                        <a:spcAft>
                          <a:spcPts val="0"/>
                        </a:spcAft>
                      </a:pPr>
                      <a:r>
                        <a:rPr lang="es-EC" sz="900">
                          <a:solidFill>
                            <a:srgbClr val="000000"/>
                          </a:solidFill>
                          <a:effectLst/>
                          <a:latin typeface="Arial"/>
                          <a:ea typeface="Times New Roman"/>
                          <a:cs typeface="Times New Roman"/>
                        </a:rPr>
                        <a:t>Radiation</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a:lnSpc>
                          <a:spcPct val="150000"/>
                        </a:lnSpc>
                        <a:spcBef>
                          <a:spcPts val="1200"/>
                        </a:spcBef>
                        <a:spcAft>
                          <a:spcPts val="0"/>
                        </a:spcAft>
                      </a:pPr>
                      <a:r>
                        <a:rPr lang="es-EC" sz="900">
                          <a:solidFill>
                            <a:srgbClr val="000000"/>
                          </a:solidFill>
                          <a:effectLst/>
                          <a:latin typeface="Arial"/>
                          <a:ea typeface="Times New Roman"/>
                          <a:cs typeface="Times New Roman"/>
                        </a:rPr>
                        <a:t>DALY</a:t>
                      </a:r>
                      <a:endParaRPr lang="es-EC" sz="1400">
                        <a:solidFill>
                          <a:srgbClr val="000000"/>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0,0432</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0,0414</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x</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0,000087</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0,00171</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x</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13741">
                <a:tc>
                  <a:txBody>
                    <a:bodyPr/>
                    <a:lstStyle/>
                    <a:p>
                      <a:pPr algn="l">
                        <a:lnSpc>
                          <a:spcPct val="150000"/>
                        </a:lnSpc>
                        <a:spcBef>
                          <a:spcPts val="1200"/>
                        </a:spcBef>
                        <a:spcAft>
                          <a:spcPts val="0"/>
                        </a:spcAft>
                      </a:pPr>
                      <a:r>
                        <a:rPr lang="es-EC" sz="900">
                          <a:solidFill>
                            <a:srgbClr val="000000"/>
                          </a:solidFill>
                          <a:effectLst/>
                          <a:latin typeface="Arial"/>
                          <a:ea typeface="Times New Roman"/>
                          <a:cs typeface="Times New Roman"/>
                        </a:rPr>
                        <a:t>Ozone layer</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1200"/>
                        </a:spcBef>
                        <a:spcAft>
                          <a:spcPts val="0"/>
                        </a:spcAft>
                      </a:pPr>
                      <a:r>
                        <a:rPr lang="es-EC" sz="900">
                          <a:solidFill>
                            <a:srgbClr val="000000"/>
                          </a:solidFill>
                          <a:effectLst/>
                          <a:latin typeface="Arial"/>
                          <a:ea typeface="Times New Roman"/>
                          <a:cs typeface="Times New Roman"/>
                        </a:rPr>
                        <a:t>DALY</a:t>
                      </a:r>
                      <a:endParaRPr lang="es-EC" sz="1400">
                        <a:solidFill>
                          <a:srgbClr val="000000"/>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0,17</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0,0109</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0,00645</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-0,0496</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0,199</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0,00295</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741">
                <a:tc>
                  <a:txBody>
                    <a:bodyPr/>
                    <a:lstStyle/>
                    <a:p>
                      <a:pPr algn="l">
                        <a:lnSpc>
                          <a:spcPct val="150000"/>
                        </a:lnSpc>
                        <a:spcBef>
                          <a:spcPts val="1200"/>
                        </a:spcBef>
                        <a:spcAft>
                          <a:spcPts val="0"/>
                        </a:spcAft>
                      </a:pPr>
                      <a:r>
                        <a:rPr lang="es-EC" sz="900">
                          <a:solidFill>
                            <a:srgbClr val="000000"/>
                          </a:solidFill>
                          <a:effectLst/>
                          <a:latin typeface="Arial"/>
                          <a:ea typeface="Times New Roman"/>
                          <a:cs typeface="Times New Roman"/>
                        </a:rPr>
                        <a:t>Ecotoxicity</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a:lnSpc>
                          <a:spcPct val="150000"/>
                        </a:lnSpc>
                        <a:spcBef>
                          <a:spcPts val="1200"/>
                        </a:spcBef>
                        <a:spcAft>
                          <a:spcPts val="0"/>
                        </a:spcAft>
                      </a:pPr>
                      <a:r>
                        <a:rPr lang="es-EC" sz="900">
                          <a:solidFill>
                            <a:srgbClr val="000000"/>
                          </a:solidFill>
                          <a:effectLst/>
                          <a:latin typeface="Arial"/>
                          <a:ea typeface="Times New Roman"/>
                          <a:cs typeface="Times New Roman"/>
                        </a:rPr>
                        <a:t>PAF*m2yr</a:t>
                      </a:r>
                      <a:endParaRPr lang="es-EC" sz="1400">
                        <a:solidFill>
                          <a:srgbClr val="000000"/>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114000000</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5200000</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390000</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3920000</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104000000</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474000</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427481">
                <a:tc>
                  <a:txBody>
                    <a:bodyPr/>
                    <a:lstStyle/>
                    <a:p>
                      <a:pPr algn="l">
                        <a:lnSpc>
                          <a:spcPct val="150000"/>
                        </a:lnSpc>
                        <a:spcBef>
                          <a:spcPts val="1200"/>
                        </a:spcBef>
                        <a:spcAft>
                          <a:spcPts val="0"/>
                        </a:spcAft>
                      </a:pPr>
                      <a:r>
                        <a:rPr lang="es-EC" sz="900">
                          <a:solidFill>
                            <a:srgbClr val="000000"/>
                          </a:solidFill>
                          <a:effectLst/>
                          <a:latin typeface="Arial"/>
                          <a:ea typeface="Times New Roman"/>
                          <a:cs typeface="Times New Roman"/>
                        </a:rPr>
                        <a:t>Acidification/ Eutrophication</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1200"/>
                        </a:spcBef>
                        <a:spcAft>
                          <a:spcPts val="0"/>
                        </a:spcAft>
                      </a:pPr>
                      <a:r>
                        <a:rPr lang="es-EC" sz="900">
                          <a:solidFill>
                            <a:srgbClr val="000000"/>
                          </a:solidFill>
                          <a:effectLst/>
                          <a:latin typeface="Arial"/>
                          <a:ea typeface="Times New Roman"/>
                          <a:cs typeface="Times New Roman"/>
                        </a:rPr>
                        <a:t>PDF*m2yr</a:t>
                      </a:r>
                      <a:endParaRPr lang="es-EC" sz="1400">
                        <a:solidFill>
                          <a:srgbClr val="000000"/>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6630000</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1250000</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734000</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-604000</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5670000</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-417000</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741">
                <a:tc>
                  <a:txBody>
                    <a:bodyPr/>
                    <a:lstStyle/>
                    <a:p>
                      <a:pPr algn="l">
                        <a:lnSpc>
                          <a:spcPct val="150000"/>
                        </a:lnSpc>
                        <a:spcBef>
                          <a:spcPts val="1200"/>
                        </a:spcBef>
                        <a:spcAft>
                          <a:spcPts val="0"/>
                        </a:spcAft>
                      </a:pPr>
                      <a:r>
                        <a:rPr lang="es-EC" sz="900">
                          <a:solidFill>
                            <a:srgbClr val="000000"/>
                          </a:solidFill>
                          <a:effectLst/>
                          <a:latin typeface="Arial"/>
                          <a:ea typeface="Times New Roman"/>
                          <a:cs typeface="Times New Roman"/>
                        </a:rPr>
                        <a:t>Land use</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a:lnSpc>
                          <a:spcPct val="150000"/>
                        </a:lnSpc>
                        <a:spcBef>
                          <a:spcPts val="1200"/>
                        </a:spcBef>
                        <a:spcAft>
                          <a:spcPts val="0"/>
                        </a:spcAft>
                      </a:pPr>
                      <a:r>
                        <a:rPr lang="es-EC" sz="900">
                          <a:solidFill>
                            <a:srgbClr val="000000"/>
                          </a:solidFill>
                          <a:effectLst/>
                          <a:latin typeface="Arial"/>
                          <a:ea typeface="Times New Roman"/>
                          <a:cs typeface="Times New Roman"/>
                        </a:rPr>
                        <a:t>PDF*m2yr</a:t>
                      </a:r>
                      <a:endParaRPr lang="es-EC" sz="1400">
                        <a:solidFill>
                          <a:srgbClr val="000000"/>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883000</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260000</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x</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-11100</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20100</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614000</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13741">
                <a:tc>
                  <a:txBody>
                    <a:bodyPr/>
                    <a:lstStyle/>
                    <a:p>
                      <a:pPr algn="l">
                        <a:lnSpc>
                          <a:spcPct val="150000"/>
                        </a:lnSpc>
                        <a:spcBef>
                          <a:spcPts val="1200"/>
                        </a:spcBef>
                        <a:spcAft>
                          <a:spcPts val="0"/>
                        </a:spcAft>
                      </a:pPr>
                      <a:r>
                        <a:rPr lang="es-EC" sz="900">
                          <a:solidFill>
                            <a:srgbClr val="000000"/>
                          </a:solidFill>
                          <a:effectLst/>
                          <a:latin typeface="Arial"/>
                          <a:ea typeface="Times New Roman"/>
                          <a:cs typeface="Times New Roman"/>
                        </a:rPr>
                        <a:t>Minerals</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1200"/>
                        </a:spcBef>
                        <a:spcAft>
                          <a:spcPts val="0"/>
                        </a:spcAft>
                      </a:pPr>
                      <a:r>
                        <a:rPr lang="es-EC" sz="900">
                          <a:solidFill>
                            <a:srgbClr val="000000"/>
                          </a:solidFill>
                          <a:effectLst/>
                          <a:latin typeface="Arial"/>
                          <a:ea typeface="Times New Roman"/>
                          <a:cs typeface="Times New Roman"/>
                        </a:rPr>
                        <a:t>MJ</a:t>
                      </a:r>
                      <a:endParaRPr lang="es-EC" sz="1400">
                        <a:solidFill>
                          <a:srgbClr val="000000"/>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16200000</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19400000</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x</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-1750000</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93300</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-1530000</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741">
                <a:tc>
                  <a:txBody>
                    <a:bodyPr/>
                    <a:lstStyle/>
                    <a:p>
                      <a:pPr algn="l">
                        <a:lnSpc>
                          <a:spcPct val="150000"/>
                        </a:lnSpc>
                        <a:spcBef>
                          <a:spcPts val="1200"/>
                        </a:spcBef>
                        <a:spcAft>
                          <a:spcPts val="0"/>
                        </a:spcAft>
                      </a:pPr>
                      <a:r>
                        <a:rPr lang="es-EC" sz="900">
                          <a:solidFill>
                            <a:srgbClr val="000000"/>
                          </a:solidFill>
                          <a:effectLst/>
                          <a:latin typeface="Arial"/>
                          <a:ea typeface="Times New Roman"/>
                          <a:cs typeface="Times New Roman"/>
                        </a:rPr>
                        <a:t>Fossil fuels</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a:lnSpc>
                          <a:spcPct val="150000"/>
                        </a:lnSpc>
                        <a:spcBef>
                          <a:spcPts val="1200"/>
                        </a:spcBef>
                        <a:spcAft>
                          <a:spcPts val="0"/>
                        </a:spcAft>
                      </a:pPr>
                      <a:r>
                        <a:rPr lang="es-EC" sz="900" dirty="0">
                          <a:solidFill>
                            <a:srgbClr val="000000"/>
                          </a:solidFill>
                          <a:effectLst/>
                          <a:latin typeface="Arial"/>
                          <a:ea typeface="Times New Roman"/>
                          <a:cs typeface="Times New Roman"/>
                        </a:rPr>
                        <a:t>MJ</a:t>
                      </a:r>
                      <a:endParaRPr lang="es-EC" sz="1400" dirty="0">
                        <a:solidFill>
                          <a:srgbClr val="000000"/>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364000000</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98700000</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13700000</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-126000000</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a:solidFill>
                            <a:srgbClr val="000000"/>
                          </a:solidFill>
                          <a:effectLst/>
                          <a:latin typeface="Arial"/>
                          <a:ea typeface="Times New Roman"/>
                          <a:cs typeface="Times New Roman"/>
                        </a:rPr>
                        <a:t>452000000</a:t>
                      </a:r>
                      <a:endParaRPr lang="es-EC" sz="140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50000"/>
                        </a:lnSpc>
                        <a:spcBef>
                          <a:spcPts val="1200"/>
                        </a:spcBef>
                        <a:spcAft>
                          <a:spcPts val="0"/>
                        </a:spcAft>
                      </a:pPr>
                      <a:r>
                        <a:rPr lang="es-EC" sz="900" dirty="0">
                          <a:solidFill>
                            <a:srgbClr val="000000"/>
                          </a:solidFill>
                          <a:effectLst/>
                          <a:latin typeface="Arial"/>
                          <a:ea typeface="Times New Roman"/>
                          <a:cs typeface="Times New Roman"/>
                        </a:rPr>
                        <a:t>-74900000</a:t>
                      </a:r>
                      <a:endParaRPr lang="es-EC" sz="1400" dirty="0">
                        <a:solidFill>
                          <a:srgbClr val="000000"/>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pic>
        <p:nvPicPr>
          <p:cNvPr id="11" name="0 Imagen"/>
          <p:cNvPicPr/>
          <p:nvPr/>
        </p:nvPicPr>
        <p:blipFill rotWithShape="1">
          <a:blip r:embed="rId3" cstate="print">
            <a:extLst>
              <a:ext uri="{28A0092B-C50C-407E-A947-70E740481C1C}">
                <a14:useLocalDpi xmlns:a14="http://schemas.microsoft.com/office/drawing/2010/main" val="0"/>
              </a:ext>
            </a:extLst>
          </a:blip>
          <a:srcRect t="2237" r="2020"/>
          <a:stretch/>
        </p:blipFill>
        <p:spPr bwMode="auto">
          <a:xfrm>
            <a:off x="251520" y="2780928"/>
            <a:ext cx="8568952" cy="3024336"/>
          </a:xfrm>
          <a:prstGeom prst="rect">
            <a:avLst/>
          </a:prstGeom>
          <a:ln>
            <a:noFill/>
          </a:ln>
          <a:extLst>
            <a:ext uri="{53640926-AAD7-44D8-BBD7-CCE9431645EC}">
              <a14:shadowObscured xmlns:a14="http://schemas.microsoft.com/office/drawing/2010/main"/>
            </a:ext>
          </a:extLst>
        </p:spPr>
      </p:pic>
      <p:pic>
        <p:nvPicPr>
          <p:cNvPr id="12" name="0 Imagen"/>
          <p:cNvPicPr/>
          <p:nvPr/>
        </p:nvPicPr>
        <p:blipFill rotWithShape="1">
          <a:blip r:embed="rId4" cstate="print">
            <a:extLst>
              <a:ext uri="{28A0092B-C50C-407E-A947-70E740481C1C}">
                <a14:useLocalDpi xmlns:a14="http://schemas.microsoft.com/office/drawing/2010/main" val="0"/>
              </a:ext>
            </a:extLst>
          </a:blip>
          <a:srcRect l="684" t="3514" r="2021"/>
          <a:stretch/>
        </p:blipFill>
        <p:spPr bwMode="auto">
          <a:xfrm>
            <a:off x="611560" y="2492896"/>
            <a:ext cx="7704856" cy="33843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7710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Evaluación de los impactos del ciclo de vida</a:t>
            </a:r>
          </a:p>
        </p:txBody>
      </p:sp>
      <p:sp>
        <p:nvSpPr>
          <p:cNvPr id="3" name="2 Marcador de contenido"/>
          <p:cNvSpPr>
            <a:spLocks noGrp="1"/>
          </p:cNvSpPr>
          <p:nvPr>
            <p:ph idx="1"/>
          </p:nvPr>
        </p:nvSpPr>
        <p:spPr>
          <a:xfrm>
            <a:off x="457200" y="908721"/>
            <a:ext cx="8229600" cy="1440160"/>
          </a:xfrm>
        </p:spPr>
        <p:txBody>
          <a:bodyPr/>
          <a:lstStyle/>
          <a:p>
            <a:pPr marL="342900" lvl="2" indent="-342900"/>
            <a:r>
              <a:rPr lang="es-EC" b="1" dirty="0" smtClean="0"/>
              <a:t>Normalización</a:t>
            </a:r>
            <a:r>
              <a:rPr lang="es-EC" dirty="0" smtClean="0"/>
              <a:t>: </a:t>
            </a:r>
            <a:r>
              <a:rPr lang="es-EC" dirty="0"/>
              <a:t>Para comprender mejor la magnitud relativa de los indicadores numéricos de la caracterización, se realiza el proceso de normalización con los </a:t>
            </a:r>
            <a:r>
              <a:rPr lang="es-EC" dirty="0" smtClean="0"/>
              <a:t>factores:</a:t>
            </a:r>
            <a:endParaRPr lang="es-EC" b="1" dirty="0"/>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36</a:t>
            </a:fld>
            <a:endParaRPr lang="es-EC"/>
          </a:p>
        </p:txBody>
      </p:sp>
      <p:pic>
        <p:nvPicPr>
          <p:cNvPr id="3072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292" y="2924944"/>
            <a:ext cx="8335172" cy="186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0 Imagen"/>
          <p:cNvPicPr/>
          <p:nvPr/>
        </p:nvPicPr>
        <p:blipFill rotWithShape="1">
          <a:blip r:embed="rId3" cstate="print">
            <a:extLst>
              <a:ext uri="{28A0092B-C50C-407E-A947-70E740481C1C}">
                <a14:useLocalDpi xmlns:a14="http://schemas.microsoft.com/office/drawing/2010/main" val="0"/>
              </a:ext>
            </a:extLst>
          </a:blip>
          <a:srcRect l="-1" t="7325" r="2060"/>
          <a:stretch/>
        </p:blipFill>
        <p:spPr bwMode="auto">
          <a:xfrm>
            <a:off x="600345" y="2348880"/>
            <a:ext cx="7716071" cy="3429794"/>
          </a:xfrm>
          <a:prstGeom prst="rect">
            <a:avLst/>
          </a:prstGeom>
          <a:ln>
            <a:noFill/>
          </a:ln>
          <a:extLst>
            <a:ext uri="{53640926-AAD7-44D8-BBD7-CCE9431645EC}">
              <a14:shadowObscured xmlns:a14="http://schemas.microsoft.com/office/drawing/2010/main"/>
            </a:ext>
          </a:extLst>
        </p:spPr>
      </p:pic>
      <p:pic>
        <p:nvPicPr>
          <p:cNvPr id="10" name="0 Imagen"/>
          <p:cNvPicPr/>
          <p:nvPr/>
        </p:nvPicPr>
        <p:blipFill rotWithShape="1">
          <a:blip r:embed="rId4" cstate="print">
            <a:extLst>
              <a:ext uri="{28A0092B-C50C-407E-A947-70E740481C1C}">
                <a14:useLocalDpi xmlns:a14="http://schemas.microsoft.com/office/drawing/2010/main" val="0"/>
              </a:ext>
            </a:extLst>
          </a:blip>
          <a:srcRect l="681" t="6688" r="1787"/>
          <a:stretch/>
        </p:blipFill>
        <p:spPr bwMode="auto">
          <a:xfrm>
            <a:off x="611560" y="2312590"/>
            <a:ext cx="7648952" cy="35646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652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721"/>
                                        </p:tgtEl>
                                      </p:cBhvr>
                                    </p:animEffect>
                                    <p:set>
                                      <p:cBhvr>
                                        <p:cTn id="7" dur="1" fill="hold">
                                          <p:stCondLst>
                                            <p:cond delay="499"/>
                                          </p:stCondLst>
                                        </p:cTn>
                                        <p:tgtEl>
                                          <p:spTgt spid="3072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Evaluación de los impactos del ciclo de vida</a:t>
            </a:r>
          </a:p>
        </p:txBody>
      </p:sp>
      <p:sp>
        <p:nvSpPr>
          <p:cNvPr id="3" name="2 Marcador de contenido"/>
          <p:cNvSpPr>
            <a:spLocks noGrp="1"/>
          </p:cNvSpPr>
          <p:nvPr>
            <p:ph idx="1"/>
          </p:nvPr>
        </p:nvSpPr>
        <p:spPr>
          <a:xfrm>
            <a:off x="457200" y="908721"/>
            <a:ext cx="8229600" cy="1296144"/>
          </a:xfrm>
        </p:spPr>
        <p:txBody>
          <a:bodyPr>
            <a:normAutofit/>
          </a:bodyPr>
          <a:lstStyle/>
          <a:p>
            <a:r>
              <a:rPr lang="es-EC" sz="2400" b="1" dirty="0" smtClean="0"/>
              <a:t>Ponderación: </a:t>
            </a:r>
            <a:r>
              <a:rPr lang="es-EC" sz="2400" dirty="0" smtClean="0"/>
              <a:t>Se cuantifica los impactos en “Puntos” mediante los factores de valoración:</a:t>
            </a:r>
            <a:endParaRPr lang="es-EC" sz="2400" dirty="0"/>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37</a:t>
            </a:fld>
            <a:endParaRPr lang="es-EC"/>
          </a:p>
        </p:txBody>
      </p:sp>
      <p:pic>
        <p:nvPicPr>
          <p:cNvPr id="3174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039" y="2807494"/>
            <a:ext cx="8570433" cy="190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0 Imagen"/>
          <p:cNvPicPr/>
          <p:nvPr/>
        </p:nvPicPr>
        <p:blipFill rotWithShape="1">
          <a:blip r:embed="rId3" cstate="print">
            <a:extLst>
              <a:ext uri="{28A0092B-C50C-407E-A947-70E740481C1C}">
                <a14:useLocalDpi xmlns:a14="http://schemas.microsoft.com/office/drawing/2010/main" val="0"/>
              </a:ext>
            </a:extLst>
          </a:blip>
          <a:srcRect l="819" t="3503" r="1774"/>
          <a:stretch/>
        </p:blipFill>
        <p:spPr bwMode="auto">
          <a:xfrm>
            <a:off x="395536" y="1844823"/>
            <a:ext cx="8136904" cy="3888433"/>
          </a:xfrm>
          <a:prstGeom prst="rect">
            <a:avLst/>
          </a:prstGeom>
          <a:ln>
            <a:noFill/>
          </a:ln>
          <a:extLst>
            <a:ext uri="{53640926-AAD7-44D8-BBD7-CCE9431645EC}">
              <a14:shadowObscured xmlns:a14="http://schemas.microsoft.com/office/drawing/2010/main"/>
            </a:ext>
          </a:extLst>
        </p:spPr>
      </p:pic>
      <p:pic>
        <p:nvPicPr>
          <p:cNvPr id="11" name="0 Imagen"/>
          <p:cNvPicPr/>
          <p:nvPr/>
        </p:nvPicPr>
        <p:blipFill rotWithShape="1">
          <a:blip r:embed="rId4" cstate="print">
            <a:extLst>
              <a:ext uri="{28A0092B-C50C-407E-A947-70E740481C1C}">
                <a14:useLocalDpi xmlns:a14="http://schemas.microsoft.com/office/drawing/2010/main" val="0"/>
              </a:ext>
            </a:extLst>
          </a:blip>
          <a:srcRect l="571" t="4266" r="1886"/>
          <a:stretch/>
        </p:blipFill>
        <p:spPr bwMode="auto">
          <a:xfrm>
            <a:off x="467544" y="1844824"/>
            <a:ext cx="7994369" cy="36724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673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1745"/>
                                        </p:tgtEl>
                                      </p:cBhvr>
                                    </p:animEffect>
                                    <p:set>
                                      <p:cBhvr>
                                        <p:cTn id="7" dur="1" fill="hold">
                                          <p:stCondLst>
                                            <p:cond delay="499"/>
                                          </p:stCondLst>
                                        </p:cTn>
                                        <p:tgtEl>
                                          <p:spTgt spid="3174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4. Análisis e interpretación de resultados</a:t>
            </a:r>
            <a:endParaRPr lang="es-EC" dirty="0"/>
          </a:p>
        </p:txBody>
      </p:sp>
      <p:sp>
        <p:nvSpPr>
          <p:cNvPr id="3" name="2 Marcador de contenido"/>
          <p:cNvSpPr>
            <a:spLocks noGrp="1"/>
          </p:cNvSpPr>
          <p:nvPr>
            <p:ph idx="1"/>
          </p:nvPr>
        </p:nvSpPr>
        <p:spPr>
          <a:xfrm>
            <a:off x="457200" y="908721"/>
            <a:ext cx="8229600" cy="1080119"/>
          </a:xfrm>
        </p:spPr>
        <p:txBody>
          <a:bodyPr>
            <a:normAutofit/>
          </a:bodyPr>
          <a:lstStyle/>
          <a:p>
            <a:pPr marL="0" indent="0">
              <a:buNone/>
            </a:pPr>
            <a:r>
              <a:rPr lang="es-EC" sz="2000" dirty="0"/>
              <a:t>Todo el proceso de evaluación de ciclo de vida, se concluye en la fase de ponderación, donde se pueden comparar directamente y en la misma unidad todos los procesos </a:t>
            </a:r>
            <a:r>
              <a:rPr lang="es-EC" sz="2000" dirty="0" smtClean="0"/>
              <a:t>involucrados</a:t>
            </a:r>
            <a:r>
              <a:rPr lang="es-EC" sz="2000" dirty="0"/>
              <a:t> </a:t>
            </a:r>
            <a:r>
              <a:rPr lang="es-EC" sz="2000" dirty="0" smtClean="0"/>
              <a:t>en el proyecto.</a:t>
            </a:r>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38</a:t>
            </a:fld>
            <a:endParaRPr lang="es-EC"/>
          </a:p>
        </p:txBody>
      </p:sp>
      <p:pic>
        <p:nvPicPr>
          <p:cNvPr id="7" name="0 Imagen"/>
          <p:cNvPicPr/>
          <p:nvPr/>
        </p:nvPicPr>
        <p:blipFill rotWithShape="1">
          <a:blip r:embed="rId3" cstate="print">
            <a:extLst>
              <a:ext uri="{28A0092B-C50C-407E-A947-70E740481C1C}">
                <a14:useLocalDpi xmlns:a14="http://schemas.microsoft.com/office/drawing/2010/main" val="0"/>
              </a:ext>
            </a:extLst>
          </a:blip>
          <a:srcRect t="5150" r="2416"/>
          <a:stretch/>
        </p:blipFill>
        <p:spPr bwMode="auto">
          <a:xfrm>
            <a:off x="164147" y="2422996"/>
            <a:ext cx="8815705" cy="3670300"/>
          </a:xfrm>
          <a:prstGeom prst="rect">
            <a:avLst/>
          </a:prstGeom>
          <a:ln>
            <a:noFill/>
          </a:ln>
          <a:extLst>
            <a:ext uri="{53640926-AAD7-44D8-BBD7-CCE9431645EC}">
              <a14:shadowObscured xmlns:a14="http://schemas.microsoft.com/office/drawing/2010/main"/>
            </a:ext>
          </a:extLst>
        </p:spPr>
      </p:pic>
      <p:sp>
        <p:nvSpPr>
          <p:cNvPr id="8" name="7 Rectángulo"/>
          <p:cNvSpPr/>
          <p:nvPr/>
        </p:nvSpPr>
        <p:spPr>
          <a:xfrm>
            <a:off x="3500733" y="2053664"/>
            <a:ext cx="2235997" cy="369332"/>
          </a:xfrm>
          <a:prstGeom prst="rect">
            <a:avLst/>
          </a:prstGeom>
        </p:spPr>
        <p:txBody>
          <a:bodyPr wrap="none">
            <a:spAutoFit/>
          </a:bodyPr>
          <a:lstStyle/>
          <a:p>
            <a:r>
              <a:rPr lang="es-EC" b="1" dirty="0"/>
              <a:t>ANALISIS AMBIENTAL</a:t>
            </a:r>
          </a:p>
        </p:txBody>
      </p:sp>
      <p:pic>
        <p:nvPicPr>
          <p:cNvPr id="9" name="0 Imagen"/>
          <p:cNvPicPr/>
          <p:nvPr/>
        </p:nvPicPr>
        <p:blipFill rotWithShape="1">
          <a:blip r:embed="rId4" cstate="print">
            <a:extLst>
              <a:ext uri="{28A0092B-C50C-407E-A947-70E740481C1C}">
                <a14:useLocalDpi xmlns:a14="http://schemas.microsoft.com/office/drawing/2010/main" val="0"/>
              </a:ext>
            </a:extLst>
          </a:blip>
          <a:srcRect t="4926" r="2529"/>
          <a:stretch/>
        </p:blipFill>
        <p:spPr bwMode="auto">
          <a:xfrm>
            <a:off x="133985" y="2384896"/>
            <a:ext cx="8876030" cy="3708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797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Impactos del Proceso Uso-Vida Útil</a:t>
            </a:r>
            <a:endParaRPr lang="es-EC" dirty="0"/>
          </a:p>
        </p:txBody>
      </p:sp>
      <p:sp>
        <p:nvSpPr>
          <p:cNvPr id="3" name="2 Marcador de contenido"/>
          <p:cNvSpPr>
            <a:spLocks noGrp="1"/>
          </p:cNvSpPr>
          <p:nvPr>
            <p:ph idx="1"/>
          </p:nvPr>
        </p:nvSpPr>
        <p:spPr>
          <a:xfrm>
            <a:off x="457200" y="908721"/>
            <a:ext cx="8229600" cy="1656184"/>
          </a:xfrm>
        </p:spPr>
        <p:txBody>
          <a:bodyPr>
            <a:normAutofit fontScale="62500" lnSpcReduction="20000"/>
          </a:bodyPr>
          <a:lstStyle/>
          <a:p>
            <a:r>
              <a:rPr lang="es-EC" dirty="0"/>
              <a:t>La fase de Uso- Vida Útil causa el 99,9% de los impactos con 19,3 </a:t>
            </a:r>
            <a:r>
              <a:rPr lang="es-EC" dirty="0" err="1"/>
              <a:t>MPt</a:t>
            </a:r>
            <a:r>
              <a:rPr lang="es-EC" dirty="0"/>
              <a:t>, principalmente en las categorías de Combustibles fósiles (55,8%) e Inorgánicos Respirados (26,1%) debido principalmente a la contribución de generación eléctrica térmica con derivados de petróleo, la cual representa alrededor de un 25% de la generación total en el Ecuador.</a:t>
            </a:r>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39</a:t>
            </a:fld>
            <a:endParaRPr lang="es-EC"/>
          </a:p>
        </p:txBody>
      </p:sp>
      <p:pic>
        <p:nvPicPr>
          <p:cNvPr id="7" name="0 Imagen"/>
          <p:cNvPicPr/>
          <p:nvPr/>
        </p:nvPicPr>
        <p:blipFill rotWithShape="1">
          <a:blip r:embed="rId2" cstate="print">
            <a:extLst>
              <a:ext uri="{28A0092B-C50C-407E-A947-70E740481C1C}">
                <a14:useLocalDpi xmlns:a14="http://schemas.microsoft.com/office/drawing/2010/main" val="0"/>
              </a:ext>
            </a:extLst>
          </a:blip>
          <a:srcRect l="4904" t="10334" r="4837" b="15866"/>
          <a:stretch/>
        </p:blipFill>
        <p:spPr bwMode="auto">
          <a:xfrm>
            <a:off x="755576" y="2460242"/>
            <a:ext cx="7848872" cy="30569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7414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Identificación y diagnóstico del problema</a:t>
            </a:r>
            <a:endParaRPr lang="es-EC" dirty="0"/>
          </a:p>
        </p:txBody>
      </p:sp>
      <p:sp>
        <p:nvSpPr>
          <p:cNvPr id="3" name="2 Marcador de contenido"/>
          <p:cNvSpPr>
            <a:spLocks noGrp="1"/>
          </p:cNvSpPr>
          <p:nvPr>
            <p:ph idx="1"/>
          </p:nvPr>
        </p:nvSpPr>
        <p:spPr/>
        <p:txBody>
          <a:bodyPr>
            <a:normAutofit fontScale="92500" lnSpcReduction="20000"/>
          </a:bodyPr>
          <a:lstStyle/>
          <a:p>
            <a:pPr algn="just"/>
            <a:r>
              <a:rPr lang="es-EC" dirty="0" smtClean="0"/>
              <a:t>Existe una demanda creciente de energía eléctrica en el Ecuador del orden del 5,6% anual.</a:t>
            </a:r>
          </a:p>
          <a:p>
            <a:pPr algn="just"/>
            <a:r>
              <a:rPr lang="es-EC" dirty="0" smtClean="0"/>
              <a:t>La matriz energética de nuestro país tiene un componente térmico considerable, el cual acarrea impactos ambientales por la generación de CO2.</a:t>
            </a:r>
          </a:p>
          <a:p>
            <a:pPr algn="just"/>
            <a:r>
              <a:rPr lang="es-EC" dirty="0" smtClean="0"/>
              <a:t>El proyecto requiere de un estudio de impactos energéticos y ambientales que cuantifique los beneficios energéticos y ambientales.</a:t>
            </a:r>
          </a:p>
          <a:p>
            <a:pPr algn="just"/>
            <a:r>
              <a:rPr lang="es-EC" dirty="0" smtClean="0"/>
              <a:t>La refrigeración en el Ecuador es una carga energética base permanente de alrededor 30% en el sector residencial.</a:t>
            </a:r>
            <a:endParaRPr lang="es-EC" dirty="0"/>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dirty="0"/>
          </a:p>
        </p:txBody>
      </p:sp>
      <p:sp>
        <p:nvSpPr>
          <p:cNvPr id="5" name="4 Marcador de pie de página"/>
          <p:cNvSpPr>
            <a:spLocks noGrp="1"/>
          </p:cNvSpPr>
          <p:nvPr>
            <p:ph type="ftr" sz="quarter" idx="11"/>
          </p:nvPr>
        </p:nvSpPr>
        <p:spPr/>
        <p:txBody>
          <a:bodyPr/>
          <a:lstStyle/>
          <a:p>
            <a:r>
              <a:rPr lang="es-EC" dirty="0" smtClean="0"/>
              <a:t>David S. Túqueres Granda</a:t>
            </a:r>
            <a:endParaRPr lang="es-EC" dirty="0"/>
          </a:p>
        </p:txBody>
      </p:sp>
      <p:sp>
        <p:nvSpPr>
          <p:cNvPr id="6" name="5 Marcador de número de diapositiva"/>
          <p:cNvSpPr>
            <a:spLocks noGrp="1"/>
          </p:cNvSpPr>
          <p:nvPr>
            <p:ph type="sldNum" sz="quarter" idx="12"/>
          </p:nvPr>
        </p:nvSpPr>
        <p:spPr/>
        <p:txBody>
          <a:bodyPr/>
          <a:lstStyle/>
          <a:p>
            <a:fld id="{005CADD3-4FEE-4ADF-BCB0-76A03E694CD8}" type="slidenum">
              <a:rPr lang="es-EC" smtClean="0"/>
              <a:t>4</a:t>
            </a:fld>
            <a:endParaRPr lang="es-EC" dirty="0"/>
          </a:p>
        </p:txBody>
      </p:sp>
    </p:spTree>
    <p:extLst>
      <p:ext uri="{BB962C8B-B14F-4D97-AF65-F5344CB8AC3E}">
        <p14:creationId xmlns:p14="http://schemas.microsoft.com/office/powerpoint/2010/main" val="2009246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Impactos del Proceso </a:t>
            </a:r>
            <a:r>
              <a:rPr lang="es-EC" dirty="0" smtClean="0"/>
              <a:t>de Fabricación</a:t>
            </a:r>
            <a:endParaRPr lang="es-EC" dirty="0"/>
          </a:p>
        </p:txBody>
      </p:sp>
      <p:sp>
        <p:nvSpPr>
          <p:cNvPr id="3" name="2 Marcador de contenido"/>
          <p:cNvSpPr>
            <a:spLocks noGrp="1"/>
          </p:cNvSpPr>
          <p:nvPr>
            <p:ph idx="1"/>
          </p:nvPr>
        </p:nvSpPr>
        <p:spPr>
          <a:xfrm>
            <a:off x="457200" y="908721"/>
            <a:ext cx="8229600" cy="2448272"/>
          </a:xfrm>
        </p:spPr>
        <p:txBody>
          <a:bodyPr>
            <a:normAutofit fontScale="70000" lnSpcReduction="20000"/>
          </a:bodyPr>
          <a:lstStyle/>
          <a:p>
            <a:r>
              <a:rPr lang="es-EC" dirty="0" smtClean="0"/>
              <a:t>Un 26,9</a:t>
            </a:r>
            <a:r>
              <a:rPr lang="es-EC" dirty="0"/>
              <a:t>% del </a:t>
            </a:r>
            <a:r>
              <a:rPr lang="es-EC" dirty="0" smtClean="0"/>
              <a:t>total de los impactos se debe a este proceso, </a:t>
            </a:r>
            <a:r>
              <a:rPr lang="es-EC" dirty="0"/>
              <a:t>principalmente sobre las categorías de Combustibles Fósiles (12,2%) e  Inorgánicos respirados (9,13%). </a:t>
            </a:r>
            <a:endParaRPr lang="es-EC" dirty="0" smtClean="0"/>
          </a:p>
          <a:p>
            <a:r>
              <a:rPr lang="es-EC" dirty="0" smtClean="0"/>
              <a:t>Si </a:t>
            </a:r>
            <a:r>
              <a:rPr lang="es-EC" dirty="0"/>
              <a:t>realizamos un análisis más </a:t>
            </a:r>
            <a:r>
              <a:rPr lang="es-EC" dirty="0" smtClean="0"/>
              <a:t>detallando, el </a:t>
            </a:r>
            <a:r>
              <a:rPr lang="es-EC" dirty="0"/>
              <a:t>proceso de fabricación demanda mucho de </a:t>
            </a:r>
            <a:r>
              <a:rPr lang="es-EC" dirty="0" smtClean="0"/>
              <a:t>recursos, los cuales contribuyen con la mitad de todos los daños de este proceso </a:t>
            </a:r>
            <a:r>
              <a:rPr lang="es-EC" dirty="0"/>
              <a:t>además se resalta que en este proceso, los impactos por generación de electricidad con recursos fósiles no es significativa ya que es del orden del 3,35%.</a:t>
            </a:r>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40</a:t>
            </a:fld>
            <a:endParaRPr lang="es-EC"/>
          </a:p>
        </p:txBody>
      </p:sp>
      <p:pic>
        <p:nvPicPr>
          <p:cNvPr id="7" name="0 Imagen"/>
          <p:cNvPicPr/>
          <p:nvPr/>
        </p:nvPicPr>
        <p:blipFill rotWithShape="1">
          <a:blip r:embed="rId2" cstate="print">
            <a:extLst>
              <a:ext uri="{28A0092B-C50C-407E-A947-70E740481C1C}">
                <a14:useLocalDpi xmlns:a14="http://schemas.microsoft.com/office/drawing/2010/main" val="0"/>
              </a:ext>
            </a:extLst>
          </a:blip>
          <a:srcRect l="1365" t="6188" r="1260" b="8882"/>
          <a:stretch/>
        </p:blipFill>
        <p:spPr bwMode="auto">
          <a:xfrm>
            <a:off x="683568" y="3212976"/>
            <a:ext cx="7632848" cy="29523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82249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Impactos de </a:t>
            </a:r>
            <a:r>
              <a:rPr lang="es-EC" dirty="0" err="1" smtClean="0"/>
              <a:t>Chatarrizacion</a:t>
            </a:r>
            <a:r>
              <a:rPr lang="es-EC" dirty="0" smtClean="0"/>
              <a:t> y Disposición Final</a:t>
            </a:r>
            <a:endParaRPr lang="es-EC" dirty="0"/>
          </a:p>
        </p:txBody>
      </p:sp>
      <p:sp>
        <p:nvSpPr>
          <p:cNvPr id="3" name="2 Marcador de contenido"/>
          <p:cNvSpPr>
            <a:spLocks noGrp="1"/>
          </p:cNvSpPr>
          <p:nvPr>
            <p:ph idx="1"/>
          </p:nvPr>
        </p:nvSpPr>
        <p:spPr>
          <a:xfrm>
            <a:off x="457200" y="908721"/>
            <a:ext cx="8229600" cy="2160239"/>
          </a:xfrm>
        </p:spPr>
        <p:txBody>
          <a:bodyPr>
            <a:normAutofit/>
          </a:bodyPr>
          <a:lstStyle/>
          <a:p>
            <a:r>
              <a:rPr lang="es-EC" sz="1800" dirty="0" smtClean="0"/>
              <a:t>La </a:t>
            </a:r>
            <a:r>
              <a:rPr lang="es-EC" sz="1800" dirty="0" err="1" smtClean="0"/>
              <a:t>Chatarrización</a:t>
            </a:r>
            <a:r>
              <a:rPr lang="es-EC" sz="1800" dirty="0" smtClean="0"/>
              <a:t> </a:t>
            </a:r>
            <a:r>
              <a:rPr lang="es-EC" sz="1800" dirty="0"/>
              <a:t>con los procesos de reciclado del plástico ABS contribuye con beneficios al medioambiente del orden de -3,78 </a:t>
            </a:r>
            <a:r>
              <a:rPr lang="es-EC" sz="1800" dirty="0" err="1"/>
              <a:t>MPt</a:t>
            </a:r>
            <a:r>
              <a:rPr lang="es-EC" sz="1800" dirty="0"/>
              <a:t> y esto se traduce en disminución de consumo de combustibles fósiles ya que los procesos de obtención de ABS demandan de grandes cantidades de energía. </a:t>
            </a:r>
            <a:endParaRPr lang="es-EC" sz="1800" dirty="0" smtClean="0"/>
          </a:p>
          <a:p>
            <a:r>
              <a:rPr lang="es-EC" sz="1800" dirty="0" smtClean="0"/>
              <a:t>La </a:t>
            </a:r>
            <a:r>
              <a:rPr lang="es-EC" sz="1800" dirty="0"/>
              <a:t>Disposición final también es favorable al medio </a:t>
            </a:r>
            <a:r>
              <a:rPr lang="es-EC" sz="1800" dirty="0" smtClean="0"/>
              <a:t>ambiente, </a:t>
            </a:r>
            <a:r>
              <a:rPr lang="es-EC" sz="1800" dirty="0"/>
              <a:t>donde el reciclado de plásticos es el principal aporte, siendo el más representativo el Polietileno (PE) con -1,7 </a:t>
            </a:r>
            <a:r>
              <a:rPr lang="es-EC" sz="1800" dirty="0" err="1" smtClean="0"/>
              <a:t>MPt</a:t>
            </a:r>
            <a:r>
              <a:rPr lang="es-EC" sz="1800" dirty="0" smtClean="0"/>
              <a:t>.</a:t>
            </a:r>
            <a:endParaRPr lang="es-EC" sz="1800" dirty="0"/>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41</a:t>
            </a:fld>
            <a:endParaRPr lang="es-EC"/>
          </a:p>
        </p:txBody>
      </p:sp>
      <p:pic>
        <p:nvPicPr>
          <p:cNvPr id="7" name="0 Imagen"/>
          <p:cNvPicPr/>
          <p:nvPr/>
        </p:nvPicPr>
        <p:blipFill rotWithShape="1">
          <a:blip r:embed="rId2" cstate="print">
            <a:extLst>
              <a:ext uri="{28A0092B-C50C-407E-A947-70E740481C1C}">
                <a14:useLocalDpi xmlns:a14="http://schemas.microsoft.com/office/drawing/2010/main" val="0"/>
              </a:ext>
            </a:extLst>
          </a:blip>
          <a:srcRect t="4800" r="2418"/>
          <a:stretch/>
        </p:blipFill>
        <p:spPr bwMode="auto">
          <a:xfrm>
            <a:off x="179512" y="2996952"/>
            <a:ext cx="8640959" cy="3168352"/>
          </a:xfrm>
          <a:prstGeom prst="rect">
            <a:avLst/>
          </a:prstGeom>
          <a:ln>
            <a:noFill/>
          </a:ln>
          <a:extLst>
            <a:ext uri="{53640926-AAD7-44D8-BBD7-CCE9431645EC}">
              <a14:shadowObscured xmlns:a14="http://schemas.microsoft.com/office/drawing/2010/main"/>
            </a:ext>
          </a:extLst>
        </p:spPr>
      </p:pic>
      <p:sp>
        <p:nvSpPr>
          <p:cNvPr id="8" name="7 CuadroTexto"/>
          <p:cNvSpPr txBox="1"/>
          <p:nvPr/>
        </p:nvSpPr>
        <p:spPr>
          <a:xfrm>
            <a:off x="3239851" y="3140968"/>
            <a:ext cx="2520280" cy="369332"/>
          </a:xfrm>
          <a:prstGeom prst="rect">
            <a:avLst/>
          </a:prstGeom>
          <a:noFill/>
        </p:spPr>
        <p:txBody>
          <a:bodyPr wrap="square" rtlCol="0">
            <a:spAutoFit/>
          </a:bodyPr>
          <a:lstStyle/>
          <a:p>
            <a:pPr algn="ctr"/>
            <a:r>
              <a:rPr lang="es-EC" b="1" dirty="0" err="1" smtClean="0"/>
              <a:t>Chatarrización</a:t>
            </a:r>
            <a:endParaRPr lang="es-EC" b="1" dirty="0"/>
          </a:p>
        </p:txBody>
      </p:sp>
      <p:pic>
        <p:nvPicPr>
          <p:cNvPr id="9" name="0 Imagen"/>
          <p:cNvPicPr/>
          <p:nvPr/>
        </p:nvPicPr>
        <p:blipFill rotWithShape="1">
          <a:blip r:embed="rId3" cstate="print">
            <a:extLst>
              <a:ext uri="{28A0092B-C50C-407E-A947-70E740481C1C}">
                <a14:useLocalDpi xmlns:a14="http://schemas.microsoft.com/office/drawing/2010/main" val="0"/>
              </a:ext>
            </a:extLst>
          </a:blip>
          <a:srcRect t="4482" r="2487"/>
          <a:stretch/>
        </p:blipFill>
        <p:spPr bwMode="auto">
          <a:xfrm>
            <a:off x="179512" y="2972415"/>
            <a:ext cx="8280920" cy="3120881"/>
          </a:xfrm>
          <a:prstGeom prst="rect">
            <a:avLst/>
          </a:prstGeom>
          <a:ln>
            <a:noFill/>
          </a:ln>
          <a:extLst>
            <a:ext uri="{53640926-AAD7-44D8-BBD7-CCE9431645EC}">
              <a14:shadowObscured xmlns:a14="http://schemas.microsoft.com/office/drawing/2010/main"/>
            </a:ext>
          </a:extLst>
        </p:spPr>
      </p:pic>
      <p:sp>
        <p:nvSpPr>
          <p:cNvPr id="10" name="9 CuadroTexto"/>
          <p:cNvSpPr txBox="1"/>
          <p:nvPr/>
        </p:nvSpPr>
        <p:spPr>
          <a:xfrm>
            <a:off x="3203848" y="3131676"/>
            <a:ext cx="2520280" cy="369332"/>
          </a:xfrm>
          <a:prstGeom prst="rect">
            <a:avLst/>
          </a:prstGeom>
          <a:noFill/>
        </p:spPr>
        <p:txBody>
          <a:bodyPr wrap="square" rtlCol="0">
            <a:spAutoFit/>
          </a:bodyPr>
          <a:lstStyle/>
          <a:p>
            <a:pPr algn="ctr"/>
            <a:r>
              <a:rPr lang="es-EC" b="1" dirty="0" smtClean="0"/>
              <a:t>Disposición Final</a:t>
            </a:r>
            <a:endParaRPr lang="es-EC" b="1" dirty="0"/>
          </a:p>
        </p:txBody>
      </p:sp>
    </p:spTree>
    <p:extLst>
      <p:ext uri="{BB962C8B-B14F-4D97-AF65-F5344CB8AC3E}">
        <p14:creationId xmlns:p14="http://schemas.microsoft.com/office/powerpoint/2010/main" val="398938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Reparto de las entradas con mayor peso contaminante</a:t>
            </a:r>
            <a:endParaRPr lang="es-EC" dirty="0"/>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42</a:t>
            </a:fld>
            <a:endParaRPr lang="es-EC"/>
          </a:p>
        </p:txBody>
      </p:sp>
      <p:pic>
        <p:nvPicPr>
          <p:cNvPr id="7" name="0 Imagen"/>
          <p:cNvPicPr/>
          <p:nvPr/>
        </p:nvPicPr>
        <p:blipFill rotWithShape="1">
          <a:blip r:embed="rId2" cstate="print">
            <a:extLst>
              <a:ext uri="{28A0092B-C50C-407E-A947-70E740481C1C}">
                <a14:useLocalDpi xmlns:a14="http://schemas.microsoft.com/office/drawing/2010/main" val="0"/>
              </a:ext>
            </a:extLst>
          </a:blip>
          <a:srcRect t="4606" r="2238"/>
          <a:stretch/>
        </p:blipFill>
        <p:spPr bwMode="auto">
          <a:xfrm>
            <a:off x="107504" y="1412776"/>
            <a:ext cx="8928992" cy="39604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5072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Emisiones de Dióxido de Carbono</a:t>
            </a:r>
            <a:endParaRPr lang="es-EC" dirty="0"/>
          </a:p>
        </p:txBody>
      </p:sp>
      <p:sp>
        <p:nvSpPr>
          <p:cNvPr id="3" name="2 Marcador de contenido"/>
          <p:cNvSpPr>
            <a:spLocks noGrp="1"/>
          </p:cNvSpPr>
          <p:nvPr>
            <p:ph idx="1"/>
          </p:nvPr>
        </p:nvSpPr>
        <p:spPr>
          <a:xfrm>
            <a:off x="457200" y="908721"/>
            <a:ext cx="8229600" cy="1512168"/>
          </a:xfrm>
        </p:spPr>
        <p:txBody>
          <a:bodyPr>
            <a:noAutofit/>
          </a:bodyPr>
          <a:lstStyle/>
          <a:p>
            <a:r>
              <a:rPr lang="es-EC" sz="1900" dirty="0"/>
              <a:t>Las emisiones de dióxido de carbono es un importante indicador de contaminación ambiental que contribuye principalmente al cambio climático, para esto, utilizaremos el Factor de Emisión de CO</a:t>
            </a:r>
            <a:r>
              <a:rPr lang="es-EC" sz="1900" baseline="-25000" dirty="0"/>
              <a:t>2</a:t>
            </a:r>
            <a:r>
              <a:rPr lang="es-EC" sz="1900" dirty="0"/>
              <a:t> del Sistema Nacional Interconectado de 0,5668 </a:t>
            </a:r>
            <a:r>
              <a:rPr lang="es-EC" sz="1900" dirty="0" smtClean="0"/>
              <a:t>tCO</a:t>
            </a:r>
            <a:r>
              <a:rPr lang="es-EC" sz="1900" baseline="-25000" dirty="0" smtClean="0"/>
              <a:t>2</a:t>
            </a:r>
            <a:r>
              <a:rPr lang="es-EC" sz="1900" dirty="0" smtClean="0"/>
              <a:t>/</a:t>
            </a:r>
            <a:r>
              <a:rPr lang="es-EC" sz="1900" dirty="0" err="1" smtClean="0"/>
              <a:t>MWh</a:t>
            </a:r>
            <a:r>
              <a:rPr lang="es-EC" sz="1900" dirty="0" smtClean="0"/>
              <a:t> </a:t>
            </a:r>
          </a:p>
          <a:p>
            <a:r>
              <a:rPr lang="es-EC" sz="1900" dirty="0" smtClean="0"/>
              <a:t>Demanda energética del SNI por el proyecto: 1255,2 </a:t>
            </a:r>
            <a:r>
              <a:rPr lang="es-EC" sz="1900" dirty="0" err="1" smtClean="0"/>
              <a:t>GWh</a:t>
            </a:r>
            <a:r>
              <a:rPr lang="es-EC" sz="1900" dirty="0" smtClean="0"/>
              <a:t>.</a:t>
            </a:r>
            <a:endParaRPr lang="es-EC" sz="1900" dirty="0"/>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43</a:t>
            </a:fld>
            <a:endParaRPr lang="es-EC"/>
          </a:p>
        </p:txBody>
      </p:sp>
      <p:pic>
        <p:nvPicPr>
          <p:cNvPr id="8" name="0 Imagen"/>
          <p:cNvPicPr/>
          <p:nvPr/>
        </p:nvPicPr>
        <p:blipFill rotWithShape="1">
          <a:blip r:embed="rId2" cstate="print">
            <a:extLst>
              <a:ext uri="{28A0092B-C50C-407E-A947-70E740481C1C}">
                <a14:useLocalDpi xmlns:a14="http://schemas.microsoft.com/office/drawing/2010/main" val="0"/>
              </a:ext>
            </a:extLst>
          </a:blip>
          <a:srcRect l="994" t="801" r="3095" b="47687"/>
          <a:stretch/>
        </p:blipFill>
        <p:spPr bwMode="auto">
          <a:xfrm>
            <a:off x="107504" y="2564904"/>
            <a:ext cx="8928992" cy="4402505"/>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7" name="6 Rectángulo"/>
              <p:cNvSpPr/>
              <p:nvPr/>
            </p:nvSpPr>
            <p:spPr>
              <a:xfrm>
                <a:off x="5220072" y="2780928"/>
                <a:ext cx="6534472"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s-EC" b="0" i="1" smtClean="0">
                          <a:latin typeface="Cambria Math"/>
                        </a:rPr>
                        <m:t>𝐶𝑜𝑛𝑡𝑟𝑖𝑏𝑢𝑐𝑖</m:t>
                      </m:r>
                      <m:r>
                        <a:rPr lang="es-EC" b="0" i="1" smtClean="0">
                          <a:latin typeface="Cambria Math"/>
                        </a:rPr>
                        <m:t>ó</m:t>
                      </m:r>
                      <m:r>
                        <a:rPr lang="es-EC" b="0" i="1" smtClean="0">
                          <a:latin typeface="Cambria Math"/>
                        </a:rPr>
                        <m:t>𝑛</m:t>
                      </m:r>
                      <m:r>
                        <a:rPr lang="es-EC" b="0" i="1" smtClean="0">
                          <a:latin typeface="Cambria Math"/>
                        </a:rPr>
                        <m:t> </m:t>
                      </m:r>
                      <m:r>
                        <a:rPr lang="es-EC" b="0" i="1" smtClean="0">
                          <a:latin typeface="Cambria Math"/>
                        </a:rPr>
                        <m:t>𝑡𝑜𝑡𝑎𝑙</m:t>
                      </m:r>
                      <m:r>
                        <a:rPr lang="es-EC" i="1">
                          <a:latin typeface="Cambria Math"/>
                        </a:rPr>
                        <m:t>=711447,4 </m:t>
                      </m:r>
                      <m:sSub>
                        <m:sSubPr>
                          <m:ctrlPr>
                            <a:rPr lang="es-EC" i="1">
                              <a:latin typeface="Cambria Math"/>
                            </a:rPr>
                          </m:ctrlPr>
                        </m:sSubPr>
                        <m:e>
                          <m:r>
                            <a:rPr lang="es-EC" i="1">
                              <a:latin typeface="Cambria Math"/>
                            </a:rPr>
                            <m:t>𝑡𝐶𝑂</m:t>
                          </m:r>
                        </m:e>
                        <m:sub>
                          <m:r>
                            <a:rPr lang="es-EC" i="1">
                              <a:latin typeface="Cambria Math"/>
                            </a:rPr>
                            <m:t>2</m:t>
                          </m:r>
                        </m:sub>
                      </m:sSub>
                    </m:oMath>
                  </m:oMathPara>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5220072" y="2780928"/>
                <a:ext cx="6534472" cy="369332"/>
              </a:xfrm>
              <a:prstGeom prst="rect">
                <a:avLst/>
              </a:prstGeom>
              <a:blipFill rotWithShape="1">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0524080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4. Análisis e interpretación de resultados</a:t>
            </a:r>
            <a:endParaRPr lang="es-EC" dirty="0"/>
          </a:p>
        </p:txBody>
      </p:sp>
      <p:sp>
        <p:nvSpPr>
          <p:cNvPr id="3" name="2 Marcador de contenido"/>
          <p:cNvSpPr>
            <a:spLocks noGrp="1"/>
          </p:cNvSpPr>
          <p:nvPr>
            <p:ph idx="1"/>
          </p:nvPr>
        </p:nvSpPr>
        <p:spPr/>
        <p:txBody>
          <a:bodyPr>
            <a:normAutofit/>
          </a:bodyPr>
          <a:lstStyle/>
          <a:p>
            <a:r>
              <a:rPr lang="es-EC" sz="2400" b="1" dirty="0" smtClean="0"/>
              <a:t>Análisis Energético: </a:t>
            </a:r>
            <a:r>
              <a:rPr lang="es-EC" sz="2400" dirty="0" smtClean="0"/>
              <a:t>Las cargas </a:t>
            </a:r>
            <a:r>
              <a:rPr lang="es-EC" sz="2400" dirty="0"/>
              <a:t>energéticas del proyecto, con 1355,5 </a:t>
            </a:r>
            <a:r>
              <a:rPr lang="es-EC" sz="2400" dirty="0" err="1"/>
              <a:t>GWh</a:t>
            </a:r>
            <a:r>
              <a:rPr lang="es-EC" sz="2400" dirty="0"/>
              <a:t>, es la porción de demanda de energía tanto de electricidad como de combustibles.</a:t>
            </a:r>
            <a:endParaRPr lang="es-EC" sz="2400" dirty="0" smtClean="0"/>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44</a:t>
            </a:fld>
            <a:endParaRPr lang="es-EC"/>
          </a:p>
        </p:txBody>
      </p:sp>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889" y="2276872"/>
            <a:ext cx="7723543" cy="4129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98070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energético</a:t>
            </a:r>
            <a:endParaRPr lang="es-EC" dirty="0"/>
          </a:p>
        </p:txBody>
      </p:sp>
      <p:sp>
        <p:nvSpPr>
          <p:cNvPr id="3" name="2 Marcador de contenido"/>
          <p:cNvSpPr>
            <a:spLocks noGrp="1"/>
          </p:cNvSpPr>
          <p:nvPr>
            <p:ph idx="1"/>
          </p:nvPr>
        </p:nvSpPr>
        <p:spPr/>
        <p:txBody>
          <a:bodyPr>
            <a:normAutofit/>
          </a:bodyPr>
          <a:lstStyle/>
          <a:p>
            <a:r>
              <a:rPr lang="es-EC" sz="2000" dirty="0"/>
              <a:t>Si analizamos más detalladamente, la energía eléctrica es la principal fuente de consumo de energía y en la </a:t>
            </a:r>
            <a:r>
              <a:rPr lang="es-EC" sz="2000" dirty="0" smtClean="0"/>
              <a:t>Figura </a:t>
            </a:r>
            <a:r>
              <a:rPr lang="es-EC" sz="2000" dirty="0"/>
              <a:t>se muestra claramente que el uso de las refrigeradoras durante los 10 años corresponde al 94,3% del total de demanda de energía eléctrica</a:t>
            </a:r>
            <a:r>
              <a:rPr lang="es-EC" sz="2000" dirty="0" smtClean="0"/>
              <a:t>.</a:t>
            </a:r>
          </a:p>
          <a:p>
            <a:r>
              <a:rPr lang="es-EC" sz="2000" dirty="0"/>
              <a:t>Por el otro lado, con -39,7 </a:t>
            </a:r>
            <a:r>
              <a:rPr lang="es-EC" sz="2000" dirty="0" err="1"/>
              <a:t>GWh</a:t>
            </a:r>
            <a:r>
              <a:rPr lang="es-EC" sz="2000" dirty="0"/>
              <a:t> es la energía ahorrada por consumo evitado debido a los procesos de </a:t>
            </a:r>
            <a:r>
              <a:rPr lang="es-EC" sz="2000" dirty="0" err="1"/>
              <a:t>Chatarrización</a:t>
            </a:r>
            <a:r>
              <a:rPr lang="es-EC" sz="2000" dirty="0"/>
              <a:t> y Disposición Final, principalmente en la producción de plásticos tipo ABS y Polietileno. </a:t>
            </a:r>
          </a:p>
          <a:p>
            <a:endParaRPr lang="es-EC" sz="2000" dirty="0" smtClean="0"/>
          </a:p>
          <a:p>
            <a:endParaRPr lang="es-EC" sz="2000" dirty="0"/>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45</a:t>
            </a:fld>
            <a:endParaRPr lang="es-EC"/>
          </a:p>
        </p:txBody>
      </p:sp>
      <p:pic>
        <p:nvPicPr>
          <p:cNvPr id="7" name="0 Imagen"/>
          <p:cNvPicPr/>
          <p:nvPr/>
        </p:nvPicPr>
        <p:blipFill>
          <a:blip r:embed="rId2" cstate="print">
            <a:extLst>
              <a:ext uri="{28A0092B-C50C-407E-A947-70E740481C1C}">
                <a14:useLocalDpi xmlns:a14="http://schemas.microsoft.com/office/drawing/2010/main" val="0"/>
              </a:ext>
            </a:extLst>
          </a:blip>
          <a:stretch>
            <a:fillRect/>
          </a:stretch>
        </p:blipFill>
        <p:spPr>
          <a:xfrm>
            <a:off x="467544" y="3140968"/>
            <a:ext cx="8208912" cy="2793658"/>
          </a:xfrm>
          <a:prstGeom prst="rect">
            <a:avLst/>
          </a:prstGeom>
        </p:spPr>
      </p:pic>
    </p:spTree>
    <p:extLst>
      <p:ext uri="{BB962C8B-B14F-4D97-AF65-F5344CB8AC3E}">
        <p14:creationId xmlns:p14="http://schemas.microsoft.com/office/powerpoint/2010/main" val="25513527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Escenarios Alternativos</a:t>
            </a:r>
            <a:endParaRPr lang="es-EC" dirty="0"/>
          </a:p>
        </p:txBody>
      </p:sp>
      <p:sp>
        <p:nvSpPr>
          <p:cNvPr id="3" name="2 Marcador de contenido"/>
          <p:cNvSpPr>
            <a:spLocks noGrp="1"/>
          </p:cNvSpPr>
          <p:nvPr>
            <p:ph idx="1"/>
          </p:nvPr>
        </p:nvSpPr>
        <p:spPr>
          <a:xfrm>
            <a:off x="395536" y="1124744"/>
            <a:ext cx="4690864" cy="4392488"/>
          </a:xfrm>
        </p:spPr>
        <p:txBody>
          <a:bodyPr>
            <a:noAutofit/>
          </a:bodyPr>
          <a:lstStyle/>
          <a:p>
            <a:r>
              <a:rPr lang="es-EC" sz="2000" dirty="0"/>
              <a:t>Una </a:t>
            </a:r>
            <a:r>
              <a:rPr lang="es-EC" sz="2000" dirty="0" smtClean="0"/>
              <a:t>vez cuantificados </a:t>
            </a:r>
            <a:r>
              <a:rPr lang="es-EC" sz="2000" dirty="0"/>
              <a:t>los impactos ambientales y energéticos, nos queda comparar los escenarios con y sin proyecto</a:t>
            </a:r>
            <a:r>
              <a:rPr lang="es-EC" sz="2000" dirty="0" smtClean="0"/>
              <a:t>.</a:t>
            </a:r>
          </a:p>
          <a:p>
            <a:r>
              <a:rPr lang="es-EC" sz="2000" dirty="0"/>
              <a:t>El escenario sin proyecto únicamente incluye los procesos de Uso de Vida Útil de 10 años para las refrigeradoras ineficientes que seguirán trabajando y un proceso de Botadero ya que las refrigeradoras ineficientes, después de 10 años más, difícilmente serán dispuestas adecuadamente, </a:t>
            </a:r>
            <a:r>
              <a:rPr lang="es-EC" sz="2000" dirty="0" smtClean="0"/>
              <a:t>por lo que los </a:t>
            </a:r>
            <a:r>
              <a:rPr lang="es-EC" sz="2000" dirty="0" err="1"/>
              <a:t>CFC’s</a:t>
            </a:r>
            <a:r>
              <a:rPr lang="es-EC" sz="2000" dirty="0"/>
              <a:t> se liberen directamente al ambiente</a:t>
            </a:r>
            <a:r>
              <a:rPr lang="es-EC" sz="2000" dirty="0" smtClean="0"/>
              <a:t>.</a:t>
            </a:r>
            <a:endParaRPr lang="es-EC" sz="2000" dirty="0"/>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46</a:t>
            </a:fld>
            <a:endParaRPr lang="es-EC"/>
          </a:p>
        </p:txBody>
      </p:sp>
      <p:pic>
        <p:nvPicPr>
          <p:cNvPr id="7" name="0 Imagen"/>
          <p:cNvPicPr/>
          <p:nvPr/>
        </p:nvPicPr>
        <p:blipFill rotWithShape="1">
          <a:blip r:embed="rId2" cstate="print">
            <a:extLst>
              <a:ext uri="{28A0092B-C50C-407E-A947-70E740481C1C}">
                <a14:useLocalDpi xmlns:a14="http://schemas.microsoft.com/office/drawing/2010/main" val="0"/>
              </a:ext>
            </a:extLst>
          </a:blip>
          <a:srcRect t="2909"/>
          <a:stretch/>
        </p:blipFill>
        <p:spPr bwMode="auto">
          <a:xfrm>
            <a:off x="5436096" y="1268760"/>
            <a:ext cx="3312368" cy="40324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55570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Comparación – Etapa de Ponderación</a:t>
            </a:r>
            <a:endParaRPr lang="es-EC" dirty="0"/>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47</a:t>
            </a:fld>
            <a:endParaRPr lang="es-EC"/>
          </a:p>
        </p:txBody>
      </p:sp>
      <p:pic>
        <p:nvPicPr>
          <p:cNvPr id="7" name="0 Imagen"/>
          <p:cNvPicPr>
            <a:picLocks noGrp="1"/>
          </p:cNvPicPr>
          <p:nvPr>
            <p:ph idx="1"/>
          </p:nvPr>
        </p:nvPicPr>
        <p:blipFill rotWithShape="1">
          <a:blip r:embed="rId2" cstate="print">
            <a:extLst>
              <a:ext uri="{28A0092B-C50C-407E-A947-70E740481C1C}">
                <a14:useLocalDpi xmlns:a14="http://schemas.microsoft.com/office/drawing/2010/main" val="0"/>
              </a:ext>
            </a:extLst>
          </a:blip>
          <a:srcRect l="1" t="4784" r="-230"/>
          <a:stretch/>
        </p:blipFill>
        <p:spPr bwMode="auto">
          <a:xfrm>
            <a:off x="107504" y="2348880"/>
            <a:ext cx="8928992" cy="3816424"/>
          </a:xfrm>
          <a:prstGeom prst="rect">
            <a:avLst/>
          </a:prstGeom>
          <a:ln>
            <a:noFill/>
          </a:ln>
          <a:extLst>
            <a:ext uri="{53640926-AAD7-44D8-BBD7-CCE9431645EC}">
              <a14:shadowObscured xmlns:a14="http://schemas.microsoft.com/office/drawing/2010/main"/>
            </a:ext>
          </a:extLst>
        </p:spPr>
      </p:pic>
      <p:pic>
        <p:nvPicPr>
          <p:cNvPr id="8"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72" y="2060848"/>
            <a:ext cx="8928992" cy="4176464"/>
          </a:xfrm>
          <a:prstGeom prst="rect">
            <a:avLst/>
          </a:prstGeom>
          <a:noFill/>
          <a:ln>
            <a:noFill/>
          </a:ln>
        </p:spPr>
      </p:pic>
      <p:sp>
        <p:nvSpPr>
          <p:cNvPr id="10" name="9 CuadroTexto"/>
          <p:cNvSpPr txBox="1"/>
          <p:nvPr/>
        </p:nvSpPr>
        <p:spPr>
          <a:xfrm>
            <a:off x="132408" y="548680"/>
            <a:ext cx="8928992" cy="1846659"/>
          </a:xfrm>
          <a:prstGeom prst="rect">
            <a:avLst/>
          </a:prstGeom>
          <a:noFill/>
        </p:spPr>
        <p:txBody>
          <a:bodyPr wrap="square" rtlCol="0">
            <a:spAutoFit/>
          </a:bodyPr>
          <a:lstStyle/>
          <a:p>
            <a:pPr algn="just"/>
            <a:r>
              <a:rPr lang="es-EC" sz="1900" dirty="0"/>
              <a:t>E</a:t>
            </a:r>
            <a:r>
              <a:rPr lang="es-EC" sz="1900" dirty="0" smtClean="0"/>
              <a:t>l </a:t>
            </a:r>
            <a:r>
              <a:rPr lang="es-EC" sz="1900" dirty="0"/>
              <a:t>escenario sin proyecto contribuye mayoritariamente con los impactos ambientales. </a:t>
            </a:r>
            <a:r>
              <a:rPr lang="es-EC" sz="1900" dirty="0" smtClean="0"/>
              <a:t>Se observa </a:t>
            </a:r>
            <a:r>
              <a:rPr lang="es-EC" sz="1900" dirty="0"/>
              <a:t>que en la categoría de combustibles fósiles contribuye con 12,4 </a:t>
            </a:r>
            <a:r>
              <a:rPr lang="es-EC" sz="1900" dirty="0" err="1"/>
              <a:t>MPt</a:t>
            </a:r>
            <a:r>
              <a:rPr lang="es-EC" sz="1900" dirty="0"/>
              <a:t> en lugar de los 8,65 </a:t>
            </a:r>
            <a:r>
              <a:rPr lang="es-EC" sz="1900" dirty="0" err="1"/>
              <a:t>MPt</a:t>
            </a:r>
            <a:r>
              <a:rPr lang="es-EC" sz="1900" dirty="0"/>
              <a:t> del proyecto original debido a la mayor demanda que existe de electricidad </a:t>
            </a:r>
            <a:r>
              <a:rPr lang="es-EC" sz="1900" dirty="0" smtClean="0"/>
              <a:t>y </a:t>
            </a:r>
            <a:r>
              <a:rPr lang="es-EC" sz="1900" dirty="0"/>
              <a:t>porque no existen procesos de reciclado que disminuyen el uso futuro de combustibles fósiles para la fabricación de </a:t>
            </a:r>
            <a:r>
              <a:rPr lang="es-EC" sz="1900" dirty="0" smtClean="0"/>
              <a:t>materias primas principalmente.</a:t>
            </a:r>
            <a:endParaRPr lang="es-EC" sz="1900" dirty="0"/>
          </a:p>
          <a:p>
            <a:pPr algn="just"/>
            <a:endParaRPr lang="es-EC" sz="1900" dirty="0"/>
          </a:p>
        </p:txBody>
      </p:sp>
    </p:spTree>
    <p:extLst>
      <p:ext uri="{BB962C8B-B14F-4D97-AF65-F5344CB8AC3E}">
        <p14:creationId xmlns:p14="http://schemas.microsoft.com/office/powerpoint/2010/main" val="378837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Comparación – Análisis Energético</a:t>
            </a:r>
            <a:endParaRPr lang="es-EC" dirty="0"/>
          </a:p>
        </p:txBody>
      </p:sp>
      <p:sp>
        <p:nvSpPr>
          <p:cNvPr id="3" name="2 Marcador de contenido"/>
          <p:cNvSpPr>
            <a:spLocks noGrp="1"/>
          </p:cNvSpPr>
          <p:nvPr>
            <p:ph idx="1"/>
          </p:nvPr>
        </p:nvSpPr>
        <p:spPr>
          <a:xfrm>
            <a:off x="457200" y="1772816"/>
            <a:ext cx="8229600" cy="2520280"/>
          </a:xfrm>
        </p:spPr>
        <p:txBody>
          <a:bodyPr>
            <a:normAutofit/>
          </a:bodyPr>
          <a:lstStyle/>
          <a:p>
            <a:r>
              <a:rPr lang="es-EC" sz="2400" dirty="0"/>
              <a:t>Desde el punto de vista energético, se muestra que la cantidad de energía demanda es casi similar  en ambos procesos (3% más en el escenario sin proyecto) debido a que en el escenario del proyecto, existe una demanda extra de energía en los procesos de fabricación que comparado con el escenario sin proyecto, éstos no existen.</a:t>
            </a:r>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48</a:t>
            </a:fld>
            <a:endParaRPr lang="es-EC"/>
          </a:p>
        </p:txBody>
      </p:sp>
    </p:spTree>
    <p:extLst>
      <p:ext uri="{BB962C8B-B14F-4D97-AF65-F5344CB8AC3E}">
        <p14:creationId xmlns:p14="http://schemas.microsoft.com/office/powerpoint/2010/main" val="42169591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5. Conclusiones</a:t>
            </a:r>
            <a:endParaRPr lang="es-EC" dirty="0"/>
          </a:p>
        </p:txBody>
      </p:sp>
      <p:sp>
        <p:nvSpPr>
          <p:cNvPr id="3" name="2 Marcador de contenido"/>
          <p:cNvSpPr>
            <a:spLocks noGrp="1"/>
          </p:cNvSpPr>
          <p:nvPr>
            <p:ph idx="1"/>
          </p:nvPr>
        </p:nvSpPr>
        <p:spPr/>
        <p:txBody>
          <a:bodyPr>
            <a:normAutofit/>
          </a:bodyPr>
          <a:lstStyle/>
          <a:p>
            <a:r>
              <a:rPr lang="es-EC" sz="2000" dirty="0"/>
              <a:t>La primera conclusión que es evidente, se refiere al impacto que aporta en general la generación de electricidad a lo largo del ciclo de vida del proyecto (19,3MPt) mismo que si lo trasformamos al impacto que genera un habitante europeo promedio, el proyecto es equivalente a la carga ambiental que producen 193.000 habitantes promedio en un año</a:t>
            </a:r>
            <a:r>
              <a:rPr lang="es-EC" sz="2000" dirty="0" smtClean="0"/>
              <a:t>.</a:t>
            </a:r>
          </a:p>
          <a:p>
            <a:pPr lvl="0"/>
            <a:r>
              <a:rPr lang="es-EC" sz="2000" dirty="0"/>
              <a:t>De la contribución ambiental total (19,3MPt), cada proceso aporta con: en el caso de USO- VIDA ÚTIL con 99,9%, FABRICACIÓN (R.E.) con 26,9%, TRANSPORTE (R.E.) con 3,87%, DISPOSICIÓN FINAL (R.E.) con -11,5% y la CHATARRIZACION (R.I.) con -19,2%; lo que concluye que el mix energético del Ecuador influye totalmente en los proyectos de sustitución de aparatos ineficientes.</a:t>
            </a:r>
          </a:p>
          <a:p>
            <a:pPr lvl="0"/>
            <a:r>
              <a:rPr lang="es-EC" sz="2000" dirty="0"/>
              <a:t>Por el lado del impacto energético, se tiene una demanda total de 1355,5 </a:t>
            </a:r>
            <a:r>
              <a:rPr lang="es-EC" sz="2000" dirty="0" err="1"/>
              <a:t>GWh</a:t>
            </a:r>
            <a:r>
              <a:rPr lang="es-EC" sz="2000" dirty="0"/>
              <a:t> a lo largo de todo el Ciclo de Vida del Proyecto, de los cuales el 92,6% corresponde a electricidad y el resto a combustibles y  energía asociada a los procesos de </a:t>
            </a:r>
            <a:r>
              <a:rPr lang="es-EC" sz="2000" dirty="0" err="1"/>
              <a:t>Chatarrización</a:t>
            </a:r>
            <a:r>
              <a:rPr lang="es-EC" sz="2000" dirty="0"/>
              <a:t> y Disposición Final. </a:t>
            </a:r>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49</a:t>
            </a:fld>
            <a:endParaRPr lang="es-EC"/>
          </a:p>
        </p:txBody>
      </p:sp>
    </p:spTree>
    <p:extLst>
      <p:ext uri="{BB962C8B-B14F-4D97-AF65-F5344CB8AC3E}">
        <p14:creationId xmlns:p14="http://schemas.microsoft.com/office/powerpoint/2010/main" val="1851227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Indicadores económicos y financieros</a:t>
            </a:r>
            <a:endParaRPr lang="es-EC" dirty="0"/>
          </a:p>
        </p:txBody>
      </p:sp>
      <p:sp>
        <p:nvSpPr>
          <p:cNvPr id="3" name="2 Marcador de contenido"/>
          <p:cNvSpPr>
            <a:spLocks noGrp="1"/>
          </p:cNvSpPr>
          <p:nvPr>
            <p:ph idx="1"/>
          </p:nvPr>
        </p:nvSpPr>
        <p:spPr>
          <a:xfrm>
            <a:off x="457200" y="908721"/>
            <a:ext cx="8229600" cy="3096343"/>
          </a:xfrm>
        </p:spPr>
        <p:txBody>
          <a:bodyPr>
            <a:normAutofit fontScale="92500" lnSpcReduction="20000"/>
          </a:bodyPr>
          <a:lstStyle/>
          <a:p>
            <a:r>
              <a:rPr lang="es-EC" dirty="0" smtClean="0"/>
              <a:t>El proyecto de sustitución demanda una inversión de USD 177 M, incluyendo un beneficio económico y un estímulo financiero para los usuarios.</a:t>
            </a:r>
          </a:p>
          <a:p>
            <a:r>
              <a:rPr lang="es-EC" dirty="0" smtClean="0"/>
              <a:t>Los beneficios para el estado son:</a:t>
            </a:r>
          </a:p>
          <a:p>
            <a:pPr lvl="1"/>
            <a:r>
              <a:rPr lang="es-EC" dirty="0" smtClean="0"/>
              <a:t>Disminución en la demanda de potencia</a:t>
            </a:r>
          </a:p>
          <a:p>
            <a:pPr lvl="1"/>
            <a:r>
              <a:rPr lang="es-EC" dirty="0" smtClean="0"/>
              <a:t>Beneficios por energía no consumida.</a:t>
            </a:r>
          </a:p>
          <a:p>
            <a:endParaRPr lang="es-EC" dirty="0"/>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dirty="0"/>
          </a:p>
        </p:txBody>
      </p:sp>
      <p:sp>
        <p:nvSpPr>
          <p:cNvPr id="5" name="4 Marcador de pie de página"/>
          <p:cNvSpPr>
            <a:spLocks noGrp="1"/>
          </p:cNvSpPr>
          <p:nvPr>
            <p:ph type="ftr" sz="quarter" idx="11"/>
          </p:nvPr>
        </p:nvSpPr>
        <p:spPr/>
        <p:txBody>
          <a:bodyPr/>
          <a:lstStyle/>
          <a:p>
            <a:r>
              <a:rPr lang="es-EC" dirty="0" smtClean="0"/>
              <a:t>David S. Túqueres Granda</a:t>
            </a:r>
            <a:endParaRPr lang="es-EC" dirty="0"/>
          </a:p>
        </p:txBody>
      </p:sp>
      <p:sp>
        <p:nvSpPr>
          <p:cNvPr id="6" name="5 Marcador de número de diapositiva"/>
          <p:cNvSpPr>
            <a:spLocks noGrp="1"/>
          </p:cNvSpPr>
          <p:nvPr>
            <p:ph type="sldNum" sz="quarter" idx="12"/>
          </p:nvPr>
        </p:nvSpPr>
        <p:spPr/>
        <p:txBody>
          <a:bodyPr/>
          <a:lstStyle/>
          <a:p>
            <a:fld id="{005CADD3-4FEE-4ADF-BCB0-76A03E694CD8}" type="slidenum">
              <a:rPr lang="es-EC" smtClean="0"/>
              <a:t>5</a:t>
            </a:fld>
            <a:endParaRPr lang="es-EC" dirty="0"/>
          </a:p>
        </p:txBody>
      </p:sp>
      <p:pic>
        <p:nvPicPr>
          <p:cNvPr id="5121"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163" r="34897" b="50000"/>
          <a:stretch/>
        </p:blipFill>
        <p:spPr bwMode="auto">
          <a:xfrm>
            <a:off x="1115616" y="4725144"/>
            <a:ext cx="2794868" cy="720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928874" y="4077072"/>
            <a:ext cx="3168352" cy="400110"/>
          </a:xfrm>
          <a:prstGeom prst="rect">
            <a:avLst/>
          </a:prstGeom>
          <a:noFill/>
        </p:spPr>
        <p:txBody>
          <a:bodyPr wrap="square" rtlCol="0">
            <a:spAutoFit/>
          </a:bodyPr>
          <a:lstStyle/>
          <a:p>
            <a:pPr algn="ctr"/>
            <a:r>
              <a:rPr lang="es-EC" sz="2000" dirty="0" smtClean="0"/>
              <a:t>Indicadores económicos</a:t>
            </a:r>
            <a:endParaRPr lang="es-EC" sz="2000" dirty="0"/>
          </a:p>
        </p:txBody>
      </p:sp>
      <p:sp>
        <p:nvSpPr>
          <p:cNvPr id="10" name="9 CuadroTexto"/>
          <p:cNvSpPr txBox="1"/>
          <p:nvPr/>
        </p:nvSpPr>
        <p:spPr>
          <a:xfrm>
            <a:off x="4860032" y="4077072"/>
            <a:ext cx="3168352" cy="400110"/>
          </a:xfrm>
          <a:prstGeom prst="rect">
            <a:avLst/>
          </a:prstGeom>
          <a:noFill/>
        </p:spPr>
        <p:txBody>
          <a:bodyPr wrap="square" rtlCol="0">
            <a:spAutoFit/>
          </a:bodyPr>
          <a:lstStyle/>
          <a:p>
            <a:pPr algn="ctr"/>
            <a:r>
              <a:rPr lang="es-EC" sz="2000" dirty="0" smtClean="0"/>
              <a:t>Indicadores financieros</a:t>
            </a:r>
            <a:endParaRPr lang="es-EC" sz="2000" dirty="0"/>
          </a:p>
        </p:txBody>
      </p:sp>
      <p:pic>
        <p:nvPicPr>
          <p:cNvPr id="512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374" t="-1" r="17859" b="30842"/>
          <a:stretch/>
        </p:blipFill>
        <p:spPr bwMode="auto">
          <a:xfrm>
            <a:off x="4860032" y="4730824"/>
            <a:ext cx="4283968" cy="930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7822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p:txBody>
          <a:bodyPr>
            <a:normAutofit/>
          </a:bodyPr>
          <a:lstStyle/>
          <a:p>
            <a:pPr lvl="0"/>
            <a:r>
              <a:rPr lang="es-EC" sz="2000" dirty="0"/>
              <a:t>Comparando el proyecto con el escenario sin intervención, se muestra claramente que sí existe un beneficio para el medio ambiente del orden de 6,1 </a:t>
            </a:r>
            <a:r>
              <a:rPr lang="es-EC" sz="2000" dirty="0" err="1"/>
              <a:t>MPt</a:t>
            </a:r>
            <a:r>
              <a:rPr lang="es-EC" sz="2000" dirty="0"/>
              <a:t>, atribuibles al consumo evitado de combustibles fósiles para la obtención de materias primas, a la liberación directa de los </a:t>
            </a:r>
            <a:r>
              <a:rPr lang="es-EC" sz="2000" dirty="0" err="1"/>
              <a:t>clorofluorocarburos</a:t>
            </a:r>
            <a:r>
              <a:rPr lang="es-EC" sz="2000" dirty="0"/>
              <a:t> (CFC) y en baja proporción, a los desechos sólidos causados por no ser dispuestos adecuadamente</a:t>
            </a:r>
            <a:r>
              <a:rPr lang="es-EC" sz="2000" dirty="0" smtClean="0"/>
              <a:t>.</a:t>
            </a:r>
          </a:p>
          <a:p>
            <a:r>
              <a:rPr lang="es-EC" sz="2000" dirty="0"/>
              <a:t>Respecto a la </a:t>
            </a:r>
            <a:r>
              <a:rPr lang="es-EC" sz="2000" dirty="0" err="1"/>
              <a:t>metodologìa</a:t>
            </a:r>
            <a:r>
              <a:rPr lang="es-EC" sz="2000" dirty="0"/>
              <a:t> de ACV, uno de los pilares fundamentales es la accesibilidad y calidad de la información, ya  necesaria para modelar el inventario. En nuestro caso, los consumos energéticos de las máquinas se complicó por el hecho de no disponer de un registro de máquinas, potencias y/o consumos para cada línea específica de producción</a:t>
            </a:r>
            <a:r>
              <a:rPr lang="es-EC" sz="2000" dirty="0" smtClean="0"/>
              <a:t>.</a:t>
            </a:r>
          </a:p>
          <a:p>
            <a:pPr lvl="0"/>
            <a:r>
              <a:rPr lang="es-EC" sz="2000" dirty="0"/>
              <a:t>Los proyectos de sustitución de aparatos ineficientes no son solo </a:t>
            </a:r>
            <a:r>
              <a:rPr lang="es-EC" sz="2000" dirty="0" err="1"/>
              <a:t>economicamente</a:t>
            </a:r>
            <a:r>
              <a:rPr lang="es-EC" sz="2000" dirty="0"/>
              <a:t> viables, como se muestra en el perfil de proyecto, sino también ambientalmente viables tal como se demuestra en el presente estudio.</a:t>
            </a:r>
          </a:p>
          <a:p>
            <a:endParaRPr lang="es-EC" sz="2000" dirty="0"/>
          </a:p>
          <a:p>
            <a:pPr lvl="0"/>
            <a:endParaRPr lang="es-EC" sz="2000" dirty="0"/>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50</a:t>
            </a:fld>
            <a:endParaRPr lang="es-EC"/>
          </a:p>
        </p:txBody>
      </p:sp>
    </p:spTree>
    <p:extLst>
      <p:ext uri="{BB962C8B-B14F-4D97-AF65-F5344CB8AC3E}">
        <p14:creationId xmlns:p14="http://schemas.microsoft.com/office/powerpoint/2010/main" val="17929769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6. Recomendaciones</a:t>
            </a:r>
            <a:endParaRPr lang="es-EC" dirty="0"/>
          </a:p>
        </p:txBody>
      </p:sp>
      <p:sp>
        <p:nvSpPr>
          <p:cNvPr id="3" name="2 Marcador de contenido"/>
          <p:cNvSpPr>
            <a:spLocks noGrp="1"/>
          </p:cNvSpPr>
          <p:nvPr>
            <p:ph idx="1"/>
          </p:nvPr>
        </p:nvSpPr>
        <p:spPr/>
        <p:txBody>
          <a:bodyPr>
            <a:normAutofit/>
          </a:bodyPr>
          <a:lstStyle/>
          <a:p>
            <a:r>
              <a:rPr lang="es-EC" sz="2000" dirty="0"/>
              <a:t>Se recomienda realizar un análisis </a:t>
            </a:r>
            <a:r>
              <a:rPr lang="es-US" sz="2000" dirty="0"/>
              <a:t>de este proyecto, incluyendo un escenario donde entren en operación los proyectos hidroeléctricos que actualmente están en construcción, mismos que cambiarían el </a:t>
            </a:r>
            <a:r>
              <a:rPr lang="es-US" sz="2000" dirty="0" err="1"/>
              <a:t>Mix</a:t>
            </a:r>
            <a:r>
              <a:rPr lang="es-US" sz="2000" dirty="0"/>
              <a:t> energético ecuatoriano y disminuirían los impactos ambientales asociados a la generación de energía eléctrica</a:t>
            </a:r>
            <a:r>
              <a:rPr lang="es-US" sz="2000" dirty="0" smtClean="0"/>
              <a:t>.</a:t>
            </a:r>
          </a:p>
          <a:p>
            <a:pPr lvl="0"/>
            <a:r>
              <a:rPr lang="es-EC" sz="2000" dirty="0"/>
              <a:t>Se recomienda al fabricante estudiar la factibilidad de migrar el consumo de Gas Licuado de Petróleo utilizado en el horno de curado de pintura, a un horno eléctrico o de gas natural que actualmente está siendo una fuente energética de bajo costo en nuestro país</a:t>
            </a:r>
            <a:r>
              <a:rPr lang="es-EC" sz="2000" dirty="0" smtClean="0"/>
              <a:t>.</a:t>
            </a:r>
          </a:p>
          <a:p>
            <a:r>
              <a:rPr lang="es-EC" sz="2000" dirty="0"/>
              <a:t>Se recomienda tener un procedimiento de seguimiento y monitoreo muy cuidadoso para los Gestores Ambientales en el proceso de </a:t>
            </a:r>
            <a:r>
              <a:rPr lang="es-EC" sz="2000" dirty="0" err="1"/>
              <a:t>Chatarrización</a:t>
            </a:r>
            <a:r>
              <a:rPr lang="es-EC" sz="2000" dirty="0"/>
              <a:t>, ya que los CFC por su alto poder contaminante no deben ser liberados a la atmósfera.</a:t>
            </a:r>
          </a:p>
          <a:p>
            <a:pPr marL="0" lvl="0" indent="0">
              <a:buNone/>
            </a:pPr>
            <a:endParaRPr lang="es-EC" sz="2000" dirty="0"/>
          </a:p>
          <a:p>
            <a:endParaRPr lang="es-EC" sz="2000" dirty="0"/>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51</a:t>
            </a:fld>
            <a:endParaRPr lang="es-EC"/>
          </a:p>
        </p:txBody>
      </p:sp>
    </p:spTree>
    <p:extLst>
      <p:ext uri="{BB962C8B-B14F-4D97-AF65-F5344CB8AC3E}">
        <p14:creationId xmlns:p14="http://schemas.microsoft.com/office/powerpoint/2010/main" val="287676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Ejecución del Proyecto</a:t>
            </a:r>
            <a:endParaRPr lang="es-EC" dirty="0"/>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dirty="0"/>
          </a:p>
        </p:txBody>
      </p:sp>
      <p:sp>
        <p:nvSpPr>
          <p:cNvPr id="5" name="4 Marcador de pie de página"/>
          <p:cNvSpPr>
            <a:spLocks noGrp="1"/>
          </p:cNvSpPr>
          <p:nvPr>
            <p:ph type="ftr" sz="quarter" idx="11"/>
          </p:nvPr>
        </p:nvSpPr>
        <p:spPr/>
        <p:txBody>
          <a:bodyPr/>
          <a:lstStyle/>
          <a:p>
            <a:r>
              <a:rPr lang="es-EC" dirty="0" smtClean="0"/>
              <a:t>David S. Túqueres Granda</a:t>
            </a:r>
            <a:endParaRPr lang="es-EC" dirty="0"/>
          </a:p>
        </p:txBody>
      </p:sp>
      <p:sp>
        <p:nvSpPr>
          <p:cNvPr id="6" name="5 Marcador de número de diapositiva"/>
          <p:cNvSpPr>
            <a:spLocks noGrp="1"/>
          </p:cNvSpPr>
          <p:nvPr>
            <p:ph type="sldNum" sz="quarter" idx="12"/>
          </p:nvPr>
        </p:nvSpPr>
        <p:spPr/>
        <p:txBody>
          <a:bodyPr/>
          <a:lstStyle/>
          <a:p>
            <a:fld id="{005CADD3-4FEE-4ADF-BCB0-76A03E694CD8}" type="slidenum">
              <a:rPr lang="es-EC" smtClean="0"/>
              <a:t>6</a:t>
            </a:fld>
            <a:endParaRPr lang="es-EC"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652" y="692696"/>
            <a:ext cx="8712836"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7565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200" dirty="0" smtClean="0"/>
              <a:t>2. Metodología de Análisis de Ciclo de Vida</a:t>
            </a:r>
            <a:endParaRPr lang="es-EC" sz="3200" dirty="0"/>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dirty="0"/>
          </a:p>
        </p:txBody>
      </p:sp>
      <p:sp>
        <p:nvSpPr>
          <p:cNvPr id="5" name="4 Marcador de pie de página"/>
          <p:cNvSpPr>
            <a:spLocks noGrp="1"/>
          </p:cNvSpPr>
          <p:nvPr>
            <p:ph type="ftr" sz="quarter" idx="11"/>
          </p:nvPr>
        </p:nvSpPr>
        <p:spPr/>
        <p:txBody>
          <a:bodyPr/>
          <a:lstStyle/>
          <a:p>
            <a:r>
              <a:rPr lang="es-EC" dirty="0" smtClean="0"/>
              <a:t>David S. Túqueres Granda</a:t>
            </a:r>
            <a:endParaRPr lang="es-EC" dirty="0"/>
          </a:p>
        </p:txBody>
      </p:sp>
      <p:sp>
        <p:nvSpPr>
          <p:cNvPr id="6" name="5 Marcador de número de diapositiva"/>
          <p:cNvSpPr>
            <a:spLocks noGrp="1"/>
          </p:cNvSpPr>
          <p:nvPr>
            <p:ph type="sldNum" sz="quarter" idx="12"/>
          </p:nvPr>
        </p:nvSpPr>
        <p:spPr/>
        <p:txBody>
          <a:bodyPr/>
          <a:lstStyle/>
          <a:p>
            <a:fld id="{005CADD3-4FEE-4ADF-BCB0-76A03E694CD8}" type="slidenum">
              <a:rPr lang="es-EC" smtClean="0"/>
              <a:t>7</a:t>
            </a:fld>
            <a:endParaRPr lang="es-EC" dirty="0"/>
          </a:p>
        </p:txBody>
      </p:sp>
      <p:sp>
        <p:nvSpPr>
          <p:cNvPr id="23" name="22 CuadroTexto"/>
          <p:cNvSpPr txBox="1"/>
          <p:nvPr/>
        </p:nvSpPr>
        <p:spPr>
          <a:xfrm>
            <a:off x="4121696" y="5252773"/>
            <a:ext cx="4933056" cy="307777"/>
          </a:xfrm>
          <a:prstGeom prst="rect">
            <a:avLst/>
          </a:prstGeom>
          <a:noFill/>
        </p:spPr>
        <p:txBody>
          <a:bodyPr wrap="square" rtlCol="0">
            <a:spAutoFit/>
          </a:bodyPr>
          <a:lstStyle/>
          <a:p>
            <a:r>
              <a:rPr lang="es-EC" sz="1400" dirty="0" smtClean="0"/>
              <a:t>Hace referencia a las normas: ISO: 14040, 14041, 14042 y 14043</a:t>
            </a:r>
            <a:endParaRPr lang="es-EC" sz="1400" dirty="0"/>
          </a:p>
        </p:txBody>
      </p:sp>
      <p:sp>
        <p:nvSpPr>
          <p:cNvPr id="3" name="2 Rectángulo"/>
          <p:cNvSpPr/>
          <p:nvPr/>
        </p:nvSpPr>
        <p:spPr>
          <a:xfrm>
            <a:off x="323528" y="1556792"/>
            <a:ext cx="3600400" cy="3477875"/>
          </a:xfrm>
          <a:prstGeom prst="rect">
            <a:avLst/>
          </a:prstGeom>
        </p:spPr>
        <p:txBody>
          <a:bodyPr wrap="square">
            <a:spAutoFit/>
          </a:bodyPr>
          <a:lstStyle/>
          <a:p>
            <a:pPr algn="just"/>
            <a:r>
              <a:rPr lang="es-EC" sz="2000" dirty="0" smtClean="0">
                <a:solidFill>
                  <a:schemeClr val="tx1">
                    <a:lumMod val="65000"/>
                    <a:lumOff val="35000"/>
                  </a:schemeClr>
                </a:solidFill>
              </a:rPr>
              <a:t>El </a:t>
            </a:r>
            <a:r>
              <a:rPr lang="es-EC" sz="2000" dirty="0">
                <a:solidFill>
                  <a:schemeClr val="tx1">
                    <a:lumMod val="65000"/>
                    <a:lumOff val="35000"/>
                  </a:schemeClr>
                </a:solidFill>
              </a:rPr>
              <a:t>ACV es un proceso objetivo para evaluar las cargas ambientales asociadas a un producto, proceso o actividad. Esto se lleva a término identificando la energía, materia utilizadas y los residuos de todo tipo de vertido al medio; determinando el impacto de este uso de energía y materias y de las descargas al medio</a:t>
            </a:r>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2089"/>
          <a:stretch/>
        </p:blipFill>
        <p:spPr bwMode="auto">
          <a:xfrm>
            <a:off x="4211960" y="1052736"/>
            <a:ext cx="4752528" cy="4178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2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del Inventario</a:t>
            </a:r>
            <a:endParaRPr lang="es-EC" dirty="0"/>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dirty="0"/>
          </a:p>
        </p:txBody>
      </p:sp>
      <p:sp>
        <p:nvSpPr>
          <p:cNvPr id="5" name="4 Marcador de pie de página"/>
          <p:cNvSpPr>
            <a:spLocks noGrp="1"/>
          </p:cNvSpPr>
          <p:nvPr>
            <p:ph type="ftr" sz="quarter" idx="11"/>
          </p:nvPr>
        </p:nvSpPr>
        <p:spPr/>
        <p:txBody>
          <a:bodyPr/>
          <a:lstStyle/>
          <a:p>
            <a:r>
              <a:rPr lang="es-EC" dirty="0" smtClean="0"/>
              <a:t>David S. Túqueres Granda</a:t>
            </a:r>
            <a:endParaRPr lang="es-EC" dirty="0"/>
          </a:p>
        </p:txBody>
      </p:sp>
      <p:sp>
        <p:nvSpPr>
          <p:cNvPr id="6" name="5 Marcador de número de diapositiva"/>
          <p:cNvSpPr>
            <a:spLocks noGrp="1"/>
          </p:cNvSpPr>
          <p:nvPr>
            <p:ph type="sldNum" sz="quarter" idx="12"/>
          </p:nvPr>
        </p:nvSpPr>
        <p:spPr/>
        <p:txBody>
          <a:bodyPr/>
          <a:lstStyle/>
          <a:p>
            <a:fld id="{005CADD3-4FEE-4ADF-BCB0-76A03E694CD8}" type="slidenum">
              <a:rPr lang="es-EC" smtClean="0"/>
              <a:t>8</a:t>
            </a:fld>
            <a:endParaRPr lang="es-EC" dirty="0"/>
          </a:p>
        </p:txBody>
      </p:sp>
      <p:grpSp>
        <p:nvGrpSpPr>
          <p:cNvPr id="23" name="289 Grupo"/>
          <p:cNvGrpSpPr>
            <a:grpSpLocks/>
          </p:cNvGrpSpPr>
          <p:nvPr/>
        </p:nvGrpSpPr>
        <p:grpSpPr bwMode="auto">
          <a:xfrm>
            <a:off x="611560" y="692696"/>
            <a:ext cx="7776863" cy="5184576"/>
            <a:chOff x="0" y="0"/>
            <a:chExt cx="56645" cy="41326"/>
          </a:xfrm>
        </p:grpSpPr>
        <p:sp>
          <p:nvSpPr>
            <p:cNvPr id="24" name="24 Rectángulo"/>
            <p:cNvSpPr>
              <a:spLocks noChangeArrowheads="1"/>
            </p:cNvSpPr>
            <p:nvPr/>
          </p:nvSpPr>
          <p:spPr bwMode="auto">
            <a:xfrm>
              <a:off x="0" y="0"/>
              <a:ext cx="56645" cy="41326"/>
            </a:xfrm>
            <a:prstGeom prst="rect">
              <a:avLst/>
            </a:prstGeom>
            <a:gradFill rotWithShape="1">
              <a:gsLst>
                <a:gs pos="0">
                  <a:srgbClr val="FFA2A1"/>
                </a:gs>
                <a:gs pos="35001">
                  <a:srgbClr val="FFBEBD"/>
                </a:gs>
                <a:gs pos="100000">
                  <a:srgbClr val="FFE5E5"/>
                </a:gs>
              </a:gsLst>
              <a:lin ang="16200000" scaled="1"/>
            </a:gradFill>
            <a:ln w="9525">
              <a:solidFill>
                <a:schemeClr val="accent2">
                  <a:lumMod val="95000"/>
                  <a:lumOff val="0"/>
                </a:schemeClr>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endParaRPr lang="es-EC" dirty="0"/>
            </a:p>
          </p:txBody>
        </p:sp>
        <p:sp>
          <p:nvSpPr>
            <p:cNvPr id="25" name="Text Box 21"/>
            <p:cNvSpPr txBox="1">
              <a:spLocks noChangeArrowheads="1"/>
            </p:cNvSpPr>
            <p:nvPr/>
          </p:nvSpPr>
          <p:spPr bwMode="auto">
            <a:xfrm>
              <a:off x="1306" y="8193"/>
              <a:ext cx="13062" cy="308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lnSpc>
                  <a:spcPct val="150000"/>
                </a:lnSpc>
                <a:spcBef>
                  <a:spcPts val="1200"/>
                </a:spcBef>
                <a:spcAft>
                  <a:spcPts val="300"/>
                </a:spcAft>
              </a:pPr>
              <a:r>
                <a:rPr lang="es-EC" sz="1400" dirty="0">
                  <a:effectLst/>
                  <a:latin typeface="Arial"/>
                  <a:ea typeface="Calibri"/>
                </a:rPr>
                <a:t>Materias Primas</a:t>
              </a:r>
            </a:p>
          </p:txBody>
        </p:sp>
        <p:sp>
          <p:nvSpPr>
            <p:cNvPr id="26" name="Text Box 22"/>
            <p:cNvSpPr txBox="1">
              <a:spLocks noChangeArrowheads="1"/>
            </p:cNvSpPr>
            <p:nvPr/>
          </p:nvSpPr>
          <p:spPr bwMode="auto">
            <a:xfrm>
              <a:off x="1306" y="25531"/>
              <a:ext cx="13062" cy="308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lnSpc>
                  <a:spcPct val="150000"/>
                </a:lnSpc>
                <a:spcBef>
                  <a:spcPts val="1200"/>
                </a:spcBef>
                <a:spcAft>
                  <a:spcPts val="300"/>
                </a:spcAft>
              </a:pPr>
              <a:r>
                <a:rPr lang="en-US" sz="1400" dirty="0" err="1">
                  <a:effectLst/>
                  <a:latin typeface="Arial"/>
                  <a:ea typeface="Calibri"/>
                </a:rPr>
                <a:t>Energía</a:t>
              </a:r>
              <a:endParaRPr lang="es-EC" sz="1400" dirty="0">
                <a:effectLst/>
                <a:latin typeface="Arial"/>
                <a:ea typeface="Calibri"/>
              </a:endParaRPr>
            </a:p>
          </p:txBody>
        </p:sp>
        <p:sp>
          <p:nvSpPr>
            <p:cNvPr id="27" name="Text Box 23"/>
            <p:cNvSpPr txBox="1">
              <a:spLocks noChangeArrowheads="1"/>
            </p:cNvSpPr>
            <p:nvPr/>
          </p:nvSpPr>
          <p:spPr bwMode="auto">
            <a:xfrm>
              <a:off x="18170" y="1664"/>
              <a:ext cx="18291" cy="3606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algn="just">
                <a:lnSpc>
                  <a:spcPct val="150000"/>
                </a:lnSpc>
                <a:spcBef>
                  <a:spcPts val="1200"/>
                </a:spcBef>
                <a:spcAft>
                  <a:spcPts val="300"/>
                </a:spcAft>
              </a:pPr>
              <a:r>
                <a:rPr lang="es-EC" sz="1600" dirty="0">
                  <a:effectLst/>
                  <a:latin typeface="Arial"/>
                  <a:ea typeface="Calibri"/>
                </a:rPr>
                <a:t>Adquisición de las materias primas</a:t>
              </a:r>
            </a:p>
            <a:p>
              <a:pPr algn="just">
                <a:lnSpc>
                  <a:spcPct val="150000"/>
                </a:lnSpc>
                <a:spcBef>
                  <a:spcPts val="1200"/>
                </a:spcBef>
                <a:spcAft>
                  <a:spcPts val="300"/>
                </a:spcAft>
              </a:pPr>
              <a:r>
                <a:rPr lang="es-EC" sz="1600" dirty="0">
                  <a:effectLst/>
                  <a:latin typeface="Arial"/>
                  <a:ea typeface="Calibri"/>
                </a:rPr>
                <a:t> </a:t>
              </a:r>
            </a:p>
            <a:p>
              <a:pPr algn="just">
                <a:lnSpc>
                  <a:spcPct val="150000"/>
                </a:lnSpc>
                <a:spcBef>
                  <a:spcPts val="1200"/>
                </a:spcBef>
                <a:spcAft>
                  <a:spcPts val="300"/>
                </a:spcAft>
              </a:pPr>
              <a:r>
                <a:rPr lang="es-EC" sz="1600" dirty="0">
                  <a:effectLst/>
                  <a:latin typeface="Arial"/>
                  <a:ea typeface="Calibri"/>
                </a:rPr>
                <a:t>Producción</a:t>
              </a:r>
            </a:p>
            <a:p>
              <a:pPr algn="just">
                <a:lnSpc>
                  <a:spcPct val="150000"/>
                </a:lnSpc>
                <a:spcBef>
                  <a:spcPts val="1200"/>
                </a:spcBef>
                <a:spcAft>
                  <a:spcPts val="300"/>
                </a:spcAft>
              </a:pPr>
              <a:r>
                <a:rPr lang="es-EC" sz="1600" dirty="0">
                  <a:effectLst/>
                  <a:latin typeface="Arial"/>
                  <a:ea typeface="Calibri"/>
                </a:rPr>
                <a:t> </a:t>
              </a:r>
            </a:p>
            <a:p>
              <a:pPr algn="just">
                <a:lnSpc>
                  <a:spcPct val="150000"/>
                </a:lnSpc>
                <a:spcBef>
                  <a:spcPts val="1200"/>
                </a:spcBef>
                <a:spcAft>
                  <a:spcPts val="300"/>
                </a:spcAft>
              </a:pPr>
              <a:r>
                <a:rPr lang="es-EC" sz="1600" dirty="0">
                  <a:effectLst/>
                  <a:latin typeface="Arial"/>
                  <a:ea typeface="Calibri"/>
                </a:rPr>
                <a:t>Utilización y Mantenimiento</a:t>
              </a:r>
            </a:p>
            <a:p>
              <a:pPr algn="just">
                <a:lnSpc>
                  <a:spcPct val="150000"/>
                </a:lnSpc>
                <a:spcBef>
                  <a:spcPts val="1200"/>
                </a:spcBef>
                <a:spcAft>
                  <a:spcPts val="300"/>
                </a:spcAft>
              </a:pPr>
              <a:r>
                <a:rPr lang="es-EC" sz="1600" dirty="0">
                  <a:effectLst/>
                  <a:latin typeface="Arial"/>
                  <a:ea typeface="Calibri"/>
                </a:rPr>
                <a:t> </a:t>
              </a:r>
            </a:p>
            <a:p>
              <a:pPr algn="just">
                <a:lnSpc>
                  <a:spcPct val="150000"/>
                </a:lnSpc>
                <a:spcBef>
                  <a:spcPts val="1200"/>
                </a:spcBef>
                <a:spcAft>
                  <a:spcPts val="300"/>
                </a:spcAft>
              </a:pPr>
              <a:r>
                <a:rPr lang="es-EC" sz="1600" dirty="0">
                  <a:effectLst/>
                  <a:latin typeface="Arial"/>
                  <a:ea typeface="Calibri"/>
                </a:rPr>
                <a:t>Gestión del residuo</a:t>
              </a:r>
            </a:p>
          </p:txBody>
        </p:sp>
        <p:sp>
          <p:nvSpPr>
            <p:cNvPr id="28" name="Text Box 24"/>
            <p:cNvSpPr txBox="1">
              <a:spLocks noChangeArrowheads="1"/>
            </p:cNvSpPr>
            <p:nvPr/>
          </p:nvSpPr>
          <p:spPr bwMode="auto">
            <a:xfrm>
              <a:off x="39782" y="5343"/>
              <a:ext cx="14719" cy="308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lnSpc>
                  <a:spcPct val="150000"/>
                </a:lnSpc>
                <a:spcBef>
                  <a:spcPts val="1200"/>
                </a:spcBef>
                <a:spcAft>
                  <a:spcPts val="300"/>
                </a:spcAft>
              </a:pPr>
              <a:r>
                <a:rPr lang="en-US" sz="1600">
                  <a:effectLst/>
                  <a:latin typeface="Arial"/>
                  <a:ea typeface="Calibri"/>
                </a:rPr>
                <a:t>Emisiones al aire</a:t>
              </a:r>
              <a:endParaRPr lang="es-EC" sz="1600">
                <a:effectLst/>
                <a:latin typeface="Arial"/>
                <a:ea typeface="Calibri"/>
              </a:endParaRPr>
            </a:p>
          </p:txBody>
        </p:sp>
        <p:sp>
          <p:nvSpPr>
            <p:cNvPr id="29" name="Text Box 25"/>
            <p:cNvSpPr txBox="1">
              <a:spLocks noChangeArrowheads="1"/>
            </p:cNvSpPr>
            <p:nvPr/>
          </p:nvSpPr>
          <p:spPr bwMode="auto">
            <a:xfrm>
              <a:off x="39782" y="13181"/>
              <a:ext cx="14719" cy="308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lnSpc>
                  <a:spcPct val="150000"/>
                </a:lnSpc>
                <a:spcBef>
                  <a:spcPts val="1200"/>
                </a:spcBef>
                <a:spcAft>
                  <a:spcPts val="300"/>
                </a:spcAft>
              </a:pPr>
              <a:r>
                <a:rPr lang="en-US" sz="1600">
                  <a:effectLst/>
                  <a:latin typeface="Arial"/>
                  <a:ea typeface="Calibri"/>
                </a:rPr>
                <a:t>Emisiones al agua</a:t>
              </a:r>
              <a:endParaRPr lang="es-EC" sz="1600">
                <a:effectLst/>
                <a:latin typeface="Arial"/>
                <a:ea typeface="Calibri"/>
              </a:endParaRPr>
            </a:p>
          </p:txBody>
        </p:sp>
        <p:sp>
          <p:nvSpPr>
            <p:cNvPr id="30" name="Text Box 26"/>
            <p:cNvSpPr txBox="1">
              <a:spLocks noChangeArrowheads="1"/>
            </p:cNvSpPr>
            <p:nvPr/>
          </p:nvSpPr>
          <p:spPr bwMode="auto">
            <a:xfrm>
              <a:off x="39782" y="22563"/>
              <a:ext cx="14719" cy="308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lnSpc>
                  <a:spcPct val="150000"/>
                </a:lnSpc>
                <a:spcBef>
                  <a:spcPts val="1200"/>
                </a:spcBef>
                <a:spcAft>
                  <a:spcPts val="300"/>
                </a:spcAft>
              </a:pPr>
              <a:r>
                <a:rPr lang="en-US" sz="1600">
                  <a:effectLst/>
                  <a:latin typeface="Arial"/>
                  <a:ea typeface="Calibri"/>
                </a:rPr>
                <a:t>Emisiones al suelo</a:t>
              </a:r>
              <a:endParaRPr lang="es-EC" sz="1600">
                <a:effectLst/>
                <a:latin typeface="Arial"/>
                <a:ea typeface="Calibri"/>
              </a:endParaRPr>
            </a:p>
          </p:txBody>
        </p:sp>
        <p:sp>
          <p:nvSpPr>
            <p:cNvPr id="31" name="Text Box 27"/>
            <p:cNvSpPr txBox="1">
              <a:spLocks noChangeArrowheads="1"/>
            </p:cNvSpPr>
            <p:nvPr/>
          </p:nvSpPr>
          <p:spPr bwMode="auto">
            <a:xfrm>
              <a:off x="39782" y="30282"/>
              <a:ext cx="14719" cy="629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lnSpc>
                  <a:spcPct val="150000"/>
                </a:lnSpc>
                <a:spcBef>
                  <a:spcPts val="1200"/>
                </a:spcBef>
                <a:spcAft>
                  <a:spcPts val="300"/>
                </a:spcAft>
              </a:pPr>
              <a:r>
                <a:rPr lang="en-US" sz="1600" dirty="0" err="1">
                  <a:effectLst/>
                  <a:latin typeface="Arial"/>
                  <a:ea typeface="Calibri"/>
                </a:rPr>
                <a:t>Subproductos</a:t>
              </a:r>
              <a:r>
                <a:rPr lang="en-US" sz="1600" dirty="0">
                  <a:effectLst/>
                  <a:latin typeface="Arial"/>
                  <a:ea typeface="Calibri"/>
                </a:rPr>
                <a:t> y </a:t>
              </a:r>
              <a:r>
                <a:rPr lang="en-US" sz="1600" dirty="0" err="1">
                  <a:effectLst/>
                  <a:latin typeface="Arial"/>
                  <a:ea typeface="Calibri"/>
                </a:rPr>
                <a:t>otros</a:t>
              </a:r>
              <a:r>
                <a:rPr lang="en-US" sz="1600" dirty="0">
                  <a:effectLst/>
                  <a:latin typeface="Arial"/>
                  <a:ea typeface="Calibri"/>
                </a:rPr>
                <a:t> </a:t>
              </a:r>
              <a:r>
                <a:rPr lang="en-US" sz="1600" dirty="0" err="1">
                  <a:effectLst/>
                  <a:latin typeface="Arial"/>
                  <a:ea typeface="Calibri"/>
                </a:rPr>
                <a:t>vertidos</a:t>
              </a:r>
              <a:endParaRPr lang="es-EC" sz="1600" dirty="0">
                <a:effectLst/>
                <a:latin typeface="Arial"/>
                <a:ea typeface="Calibri"/>
              </a:endParaRPr>
            </a:p>
          </p:txBody>
        </p:sp>
        <p:sp>
          <p:nvSpPr>
            <p:cNvPr id="32" name="25 Flecha derecha"/>
            <p:cNvSpPr>
              <a:spLocks noChangeArrowheads="1"/>
            </p:cNvSpPr>
            <p:nvPr/>
          </p:nvSpPr>
          <p:spPr bwMode="auto">
            <a:xfrm>
              <a:off x="15200" y="8193"/>
              <a:ext cx="2970" cy="3087"/>
            </a:xfrm>
            <a:prstGeom prst="rightArrow">
              <a:avLst>
                <a:gd name="adj1" fmla="val 50000"/>
                <a:gd name="adj2" fmla="val 50000"/>
              </a:avLst>
            </a:prstGeom>
            <a:solidFill>
              <a:schemeClr val="accent2">
                <a:lumMod val="100000"/>
                <a:lumOff val="0"/>
              </a:schemeClr>
            </a:solidFill>
            <a:ln w="25400">
              <a:solidFill>
                <a:schemeClr val="accent2">
                  <a:lumMod val="50000"/>
                  <a:lumOff val="0"/>
                </a:schemeClr>
              </a:solidFill>
              <a:miter lim="800000"/>
              <a:headEnd/>
              <a:tailEnd/>
            </a:ln>
          </p:spPr>
          <p:txBody>
            <a:bodyPr rot="0" vert="horz" wrap="square" lIns="91440" tIns="45720" rIns="91440" bIns="45720" anchor="ctr" anchorCtr="0" upright="1">
              <a:noAutofit/>
            </a:bodyPr>
            <a:lstStyle/>
            <a:p>
              <a:endParaRPr lang="es-EC"/>
            </a:p>
          </p:txBody>
        </p:sp>
        <p:sp>
          <p:nvSpPr>
            <p:cNvPr id="33" name="26 Flecha derecha"/>
            <p:cNvSpPr>
              <a:spLocks noChangeArrowheads="1"/>
            </p:cNvSpPr>
            <p:nvPr/>
          </p:nvSpPr>
          <p:spPr bwMode="auto">
            <a:xfrm>
              <a:off x="15200" y="25413"/>
              <a:ext cx="2965" cy="3086"/>
            </a:xfrm>
            <a:prstGeom prst="rightArrow">
              <a:avLst>
                <a:gd name="adj1" fmla="val 50000"/>
                <a:gd name="adj2" fmla="val 50000"/>
              </a:avLst>
            </a:prstGeom>
            <a:solidFill>
              <a:schemeClr val="accent2">
                <a:lumMod val="100000"/>
                <a:lumOff val="0"/>
              </a:schemeClr>
            </a:solidFill>
            <a:ln w="25400">
              <a:solidFill>
                <a:schemeClr val="accent2">
                  <a:lumMod val="50000"/>
                  <a:lumOff val="0"/>
                </a:schemeClr>
              </a:solidFill>
              <a:miter lim="800000"/>
              <a:headEnd/>
              <a:tailEnd/>
            </a:ln>
          </p:spPr>
          <p:txBody>
            <a:bodyPr rot="0" vert="horz" wrap="square" lIns="91440" tIns="45720" rIns="91440" bIns="45720" anchor="ctr" anchorCtr="0" upright="1">
              <a:noAutofit/>
            </a:bodyPr>
            <a:lstStyle/>
            <a:p>
              <a:endParaRPr lang="es-EC"/>
            </a:p>
          </p:txBody>
        </p:sp>
        <p:sp>
          <p:nvSpPr>
            <p:cNvPr id="34" name="27 Flecha derecha"/>
            <p:cNvSpPr>
              <a:spLocks noChangeArrowheads="1"/>
            </p:cNvSpPr>
            <p:nvPr/>
          </p:nvSpPr>
          <p:spPr bwMode="auto">
            <a:xfrm>
              <a:off x="36576" y="5343"/>
              <a:ext cx="2965" cy="3087"/>
            </a:xfrm>
            <a:prstGeom prst="rightArrow">
              <a:avLst>
                <a:gd name="adj1" fmla="val 50000"/>
                <a:gd name="adj2" fmla="val 50000"/>
              </a:avLst>
            </a:prstGeom>
            <a:solidFill>
              <a:schemeClr val="accent2">
                <a:lumMod val="100000"/>
                <a:lumOff val="0"/>
              </a:schemeClr>
            </a:solidFill>
            <a:ln w="25400">
              <a:solidFill>
                <a:schemeClr val="accent2">
                  <a:lumMod val="50000"/>
                  <a:lumOff val="0"/>
                </a:schemeClr>
              </a:solidFill>
              <a:miter lim="800000"/>
              <a:headEnd/>
              <a:tailEnd/>
            </a:ln>
          </p:spPr>
          <p:txBody>
            <a:bodyPr rot="0" vert="horz" wrap="square" lIns="91440" tIns="45720" rIns="91440" bIns="45720" anchor="ctr" anchorCtr="0" upright="1">
              <a:noAutofit/>
            </a:bodyPr>
            <a:lstStyle/>
            <a:p>
              <a:endParaRPr lang="es-EC"/>
            </a:p>
          </p:txBody>
        </p:sp>
        <p:sp>
          <p:nvSpPr>
            <p:cNvPr id="35" name="29 Flecha derecha"/>
            <p:cNvSpPr>
              <a:spLocks noChangeArrowheads="1"/>
            </p:cNvSpPr>
            <p:nvPr/>
          </p:nvSpPr>
          <p:spPr bwMode="auto">
            <a:xfrm>
              <a:off x="36576" y="13181"/>
              <a:ext cx="2965" cy="3086"/>
            </a:xfrm>
            <a:prstGeom prst="rightArrow">
              <a:avLst>
                <a:gd name="adj1" fmla="val 50000"/>
                <a:gd name="adj2" fmla="val 50000"/>
              </a:avLst>
            </a:prstGeom>
            <a:solidFill>
              <a:schemeClr val="accent2">
                <a:lumMod val="100000"/>
                <a:lumOff val="0"/>
              </a:schemeClr>
            </a:solidFill>
            <a:ln w="25400">
              <a:solidFill>
                <a:schemeClr val="accent2">
                  <a:lumMod val="50000"/>
                  <a:lumOff val="0"/>
                </a:schemeClr>
              </a:solidFill>
              <a:miter lim="800000"/>
              <a:headEnd/>
              <a:tailEnd/>
            </a:ln>
          </p:spPr>
          <p:txBody>
            <a:bodyPr rot="0" vert="horz" wrap="square" lIns="91440" tIns="45720" rIns="91440" bIns="45720" anchor="ctr" anchorCtr="0" upright="1">
              <a:noAutofit/>
            </a:bodyPr>
            <a:lstStyle/>
            <a:p>
              <a:endParaRPr lang="es-EC"/>
            </a:p>
          </p:txBody>
        </p:sp>
        <p:sp>
          <p:nvSpPr>
            <p:cNvPr id="36" name="31 Flecha derecha"/>
            <p:cNvSpPr>
              <a:spLocks noChangeArrowheads="1"/>
            </p:cNvSpPr>
            <p:nvPr/>
          </p:nvSpPr>
          <p:spPr bwMode="auto">
            <a:xfrm>
              <a:off x="36576" y="22563"/>
              <a:ext cx="2965" cy="3086"/>
            </a:xfrm>
            <a:prstGeom prst="rightArrow">
              <a:avLst>
                <a:gd name="adj1" fmla="val 50000"/>
                <a:gd name="adj2" fmla="val 50000"/>
              </a:avLst>
            </a:prstGeom>
            <a:solidFill>
              <a:schemeClr val="accent2">
                <a:lumMod val="100000"/>
                <a:lumOff val="0"/>
              </a:schemeClr>
            </a:solidFill>
            <a:ln w="25400">
              <a:solidFill>
                <a:schemeClr val="accent2">
                  <a:lumMod val="50000"/>
                  <a:lumOff val="0"/>
                </a:schemeClr>
              </a:solidFill>
              <a:miter lim="800000"/>
              <a:headEnd/>
              <a:tailEnd/>
            </a:ln>
          </p:spPr>
          <p:txBody>
            <a:bodyPr rot="0" vert="horz" wrap="square" lIns="91440" tIns="45720" rIns="91440" bIns="45720" anchor="ctr" anchorCtr="0" upright="1">
              <a:noAutofit/>
            </a:bodyPr>
            <a:lstStyle/>
            <a:p>
              <a:endParaRPr lang="es-EC"/>
            </a:p>
          </p:txBody>
        </p:sp>
        <p:sp>
          <p:nvSpPr>
            <p:cNvPr id="37" name="288 Flecha derecha"/>
            <p:cNvSpPr>
              <a:spLocks noChangeArrowheads="1"/>
            </p:cNvSpPr>
            <p:nvPr/>
          </p:nvSpPr>
          <p:spPr bwMode="auto">
            <a:xfrm>
              <a:off x="36457" y="32419"/>
              <a:ext cx="2965" cy="3086"/>
            </a:xfrm>
            <a:prstGeom prst="rightArrow">
              <a:avLst>
                <a:gd name="adj1" fmla="val 50000"/>
                <a:gd name="adj2" fmla="val 50000"/>
              </a:avLst>
            </a:prstGeom>
            <a:solidFill>
              <a:schemeClr val="accent2">
                <a:lumMod val="100000"/>
                <a:lumOff val="0"/>
              </a:schemeClr>
            </a:solidFill>
            <a:ln w="25400">
              <a:solidFill>
                <a:schemeClr val="accent2">
                  <a:lumMod val="50000"/>
                  <a:lumOff val="0"/>
                </a:schemeClr>
              </a:solidFill>
              <a:miter lim="800000"/>
              <a:headEnd/>
              <a:tailEnd/>
            </a:ln>
          </p:spPr>
          <p:txBody>
            <a:bodyPr rot="0" vert="horz" wrap="square" lIns="91440" tIns="45720" rIns="91440" bIns="45720" anchor="ctr" anchorCtr="0" upright="1">
              <a:noAutofit/>
            </a:bodyPr>
            <a:lstStyle/>
            <a:p>
              <a:endParaRPr lang="es-EC"/>
            </a:p>
          </p:txBody>
        </p:sp>
      </p:grpSp>
    </p:spTree>
    <p:extLst>
      <p:ext uri="{BB962C8B-B14F-4D97-AF65-F5344CB8AC3E}">
        <p14:creationId xmlns:p14="http://schemas.microsoft.com/office/powerpoint/2010/main" val="2080120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Evaluación del Impacto e Interpretación </a:t>
            </a:r>
            <a:endParaRPr lang="es-EC" dirty="0"/>
          </a:p>
        </p:txBody>
      </p:sp>
      <p:sp>
        <p:nvSpPr>
          <p:cNvPr id="4" name="3 Marcador de fecha"/>
          <p:cNvSpPr>
            <a:spLocks noGrp="1"/>
          </p:cNvSpPr>
          <p:nvPr>
            <p:ph type="dt" sz="half" idx="10"/>
          </p:nvPr>
        </p:nvSpPr>
        <p:spPr/>
        <p:txBody>
          <a:bodyPr/>
          <a:lstStyle/>
          <a:p>
            <a:fld id="{49CAA417-123A-4081-8951-22EA7058BD08}" type="datetime1">
              <a:rPr lang="es-EC" smtClean="0"/>
              <a:t>09/12/2012</a:t>
            </a:fld>
            <a:endParaRPr lang="es-EC"/>
          </a:p>
        </p:txBody>
      </p:sp>
      <p:sp>
        <p:nvSpPr>
          <p:cNvPr id="5" name="4 Marcador de pie de página"/>
          <p:cNvSpPr>
            <a:spLocks noGrp="1"/>
          </p:cNvSpPr>
          <p:nvPr>
            <p:ph type="ftr" sz="quarter" idx="11"/>
          </p:nvPr>
        </p:nvSpPr>
        <p:spPr/>
        <p:txBody>
          <a:bodyPr/>
          <a:lstStyle/>
          <a:p>
            <a:r>
              <a:rPr lang="es-EC" smtClean="0"/>
              <a:t>David S. Túqueres Granda</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9</a:t>
            </a:fld>
            <a:endParaRPr lang="es-EC"/>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878" y="722030"/>
            <a:ext cx="514224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115616" y="4082296"/>
            <a:ext cx="4392488" cy="1938992"/>
          </a:xfrm>
          <a:prstGeom prst="rect">
            <a:avLst/>
          </a:prstGeom>
          <a:noFill/>
        </p:spPr>
        <p:txBody>
          <a:bodyPr wrap="square" rtlCol="0">
            <a:spAutoFit/>
          </a:bodyPr>
          <a:lstStyle/>
          <a:p>
            <a:pPr marL="285750" indent="-285750">
              <a:buFont typeface="Arial" pitchFamily="34" charset="0"/>
              <a:buChar char="•"/>
            </a:pPr>
            <a:r>
              <a:rPr lang="es-EC" sz="2400" dirty="0" smtClean="0"/>
              <a:t>Identificación de las Variables Significativas</a:t>
            </a:r>
          </a:p>
          <a:p>
            <a:pPr marL="285750" indent="-285750">
              <a:buFont typeface="Arial" pitchFamily="34" charset="0"/>
              <a:buChar char="•"/>
            </a:pPr>
            <a:r>
              <a:rPr lang="es-EC" sz="2400" dirty="0" smtClean="0"/>
              <a:t>Verificación de los resultados</a:t>
            </a:r>
          </a:p>
          <a:p>
            <a:pPr marL="285750" indent="-285750">
              <a:buFont typeface="Arial" pitchFamily="34" charset="0"/>
              <a:buChar char="•"/>
            </a:pPr>
            <a:r>
              <a:rPr lang="es-EC" sz="2400" dirty="0" smtClean="0"/>
              <a:t>Conclusiones y recomendaciones</a:t>
            </a:r>
            <a:endParaRPr lang="es-EC" sz="2400" dirty="0"/>
          </a:p>
        </p:txBody>
      </p:sp>
      <p:sp>
        <p:nvSpPr>
          <p:cNvPr id="8" name="7 Flecha curvada hacia la izquierda"/>
          <p:cNvSpPr/>
          <p:nvPr/>
        </p:nvSpPr>
        <p:spPr>
          <a:xfrm>
            <a:off x="5736332" y="1844824"/>
            <a:ext cx="2220044" cy="37444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954892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1325</TotalTime>
  <Words>5328</Words>
  <Application>Microsoft Office PowerPoint</Application>
  <PresentationFormat>Presentación en pantalla (4:3)</PresentationFormat>
  <Paragraphs>703</Paragraphs>
  <Slides>51</Slides>
  <Notes>16</Notes>
  <HiddenSlides>0</HiddenSlides>
  <MMClips>0</MMClips>
  <ScaleCrop>false</ScaleCrop>
  <HeadingPairs>
    <vt:vector size="4" baseType="variant">
      <vt:variant>
        <vt:lpstr>Tema</vt:lpstr>
      </vt:variant>
      <vt:variant>
        <vt:i4>1</vt:i4>
      </vt:variant>
      <vt:variant>
        <vt:lpstr>Títulos de diapositiva</vt:lpstr>
      </vt:variant>
      <vt:variant>
        <vt:i4>51</vt:i4>
      </vt:variant>
    </vt:vector>
  </HeadingPairs>
  <TitlesOfParts>
    <vt:vector size="52" baseType="lpstr">
      <vt:lpstr>Tema de Office</vt:lpstr>
      <vt:lpstr>DETERMINACIÓN DE LOS IMPACTOS ENERGÉTICOS Y AMBIENTALES PRODUCTO DE LA IMPLEMENTACIÓN DE LA SUSTITUCIÓN DE 330000 REFRIGERADORAS INEFICIENTES A NIVEL NACIONAL POR REFRIGERADORAS CALIFICADAS COMO CLASE A DE EFICIENCIA ENERGÉTICA, PARA EL MINISTERIO DE ELECTRICIDAD Y ENERGÍA RENOVABLE, USANDO LA METODOLOGÍA DE ANÁLISIS DE CICLO DE VIDA</vt:lpstr>
      <vt:lpstr>Contenido</vt:lpstr>
      <vt:lpstr>1. Generalidades</vt:lpstr>
      <vt:lpstr>Identificación y diagnóstico del problema</vt:lpstr>
      <vt:lpstr>Indicadores económicos y financieros</vt:lpstr>
      <vt:lpstr>Ejecución del Proyecto</vt:lpstr>
      <vt:lpstr>2. Metodología de Análisis de Ciclo de Vida</vt:lpstr>
      <vt:lpstr>Análisis del Inventario</vt:lpstr>
      <vt:lpstr>Evaluación del Impacto e Interpretación </vt:lpstr>
      <vt:lpstr>Herramienta informática y bases de datos</vt:lpstr>
      <vt:lpstr>Métodos de evaluación de impactos</vt:lpstr>
      <vt:lpstr>3. Aplicación, análisis y evaluación de ciclo de vida </vt:lpstr>
      <vt:lpstr>Presentación de PowerPoint</vt:lpstr>
      <vt:lpstr>Presentación de PowerPoint</vt:lpstr>
      <vt:lpstr>3.2. Análisis del inventario de ciclo de vida</vt:lpstr>
      <vt:lpstr>Fabricación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Resumen de consumos energéticos - Fabricación</vt:lpstr>
      <vt:lpstr>Transporte</vt:lpstr>
      <vt:lpstr>Chatarrización</vt:lpstr>
      <vt:lpstr>Chatarrización</vt:lpstr>
      <vt:lpstr>Uso vida útil</vt:lpstr>
      <vt:lpstr>Consumo en la vida útil</vt:lpstr>
      <vt:lpstr>Disposición Final</vt:lpstr>
      <vt:lpstr>Evaluación de los impactos del ciclo de vida</vt:lpstr>
      <vt:lpstr>Evaluación de los impactos del ciclo de vida</vt:lpstr>
      <vt:lpstr>Evaluación de los impactos del ciclo de vida</vt:lpstr>
      <vt:lpstr>Evaluación de los impactos del ciclo de vida</vt:lpstr>
      <vt:lpstr>4. Análisis e interpretación de resultados</vt:lpstr>
      <vt:lpstr>Impactos del Proceso Uso-Vida Útil</vt:lpstr>
      <vt:lpstr>Impactos del Proceso de Fabricación</vt:lpstr>
      <vt:lpstr>Impactos de Chatarrizacion y Disposición Final</vt:lpstr>
      <vt:lpstr>Reparto de las entradas con mayor peso contaminante</vt:lpstr>
      <vt:lpstr>Emisiones de Dióxido de Carbono</vt:lpstr>
      <vt:lpstr>4. Análisis e interpretación de resultados</vt:lpstr>
      <vt:lpstr>Análisis energético</vt:lpstr>
      <vt:lpstr>Escenarios Alternativos</vt:lpstr>
      <vt:lpstr>Comparación – Etapa de Ponderación</vt:lpstr>
      <vt:lpstr>Comparación – Análisis Energético</vt:lpstr>
      <vt:lpstr>5. Conclusiones</vt:lpstr>
      <vt:lpstr>Conclusiones</vt:lpstr>
      <vt:lpstr>6. Recomendaciones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DETERMINACIÓN DE LOS IMPACTOS ENERGÉTICOS Y AMBIENTALES PRODUCTO DE LA IMPLEMENTACIÓN DE LA SUSTITUCIÓN DE 330000 REFRIGERADORAS INEFICIENTES A NIVEL NACIONAL POR REFRIGERADORAS CALIFICADAS COMO CLASE A DE EFICIENCIA ENERGÉTICA, PARA EL MINISTERIO DE ELECTRICIDAD Y ENERGÍA RENOVABLE, USANDO LA METODOLOGÍA DE ANÁLISIS DE CICLO DE VIDA</dc:title>
  <dc:creator>David Sebastián Túqueres Granda</dc:creator>
  <cp:lastModifiedBy>David Sebastián Túqueres Granda</cp:lastModifiedBy>
  <cp:revision>57</cp:revision>
  <dcterms:created xsi:type="dcterms:W3CDTF">2012-12-08T01:49:36Z</dcterms:created>
  <dcterms:modified xsi:type="dcterms:W3CDTF">2012-12-10T01:50:30Z</dcterms:modified>
</cp:coreProperties>
</file>