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7" r:id="rId16"/>
    <p:sldId id="276" r:id="rId17"/>
    <p:sldId id="274" r:id="rId18"/>
    <p:sldId id="275" r:id="rId19"/>
    <p:sldId id="272" r:id="rId20"/>
    <p:sldId id="271" r:id="rId21"/>
    <p:sldId id="278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C6B5"/>
    <a:srgbClr val="9EB786"/>
    <a:srgbClr val="FFFFCC"/>
    <a:srgbClr val="CC00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94660"/>
  </p:normalViewPr>
  <p:slideViewPr>
    <p:cSldViewPr>
      <p:cViewPr>
        <p:scale>
          <a:sx n="66" d="100"/>
          <a:sy n="66" d="100"/>
        </p:scale>
        <p:origin x="-168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2\ADMINISTRACION%20TURISTICA\TEGNOLOGIA%20TURISTICA\BIBLIOGRAFIA\encuesta%20de%20factores%20para%20pasar%20vaca%20en%20una%20ciuda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barChart>
        <c:barDir val="bar"/>
        <c:grouping val="clustered"/>
        <c:ser>
          <c:idx val="0"/>
          <c:order val="0"/>
          <c:cat>
            <c:strRef>
              <c:f>Hoja2!$A$2:$A$14</c:f>
              <c:strCache>
                <c:ptCount val="13"/>
                <c:pt idx="0">
                  <c:v>LO PEOR DE QUITO</c:v>
                </c:pt>
                <c:pt idx="1">
                  <c:v>INSEGURIDAD </c:v>
                </c:pt>
                <c:pt idx="2">
                  <c:v>VIGILANCIA Y PRESENCIA POLICIAL</c:v>
                </c:pt>
                <c:pt idx="3">
                  <c:v>LIMPIEZA Y CONTAMINACION</c:v>
                </c:pt>
                <c:pt idx="4">
                  <c:v>ATENCION AL TURISTA</c:v>
                </c:pt>
                <c:pt idx="5">
                  <c:v>LO QUE LE FALTA A QUITO</c:v>
                </c:pt>
                <c:pt idx="6">
                  <c:v>PROMOSION TURISTICA</c:v>
                </c:pt>
                <c:pt idx="7">
                  <c:v>FALTA PROMOSION </c:v>
                </c:pt>
                <c:pt idx="8">
                  <c:v>FALTA INFORMACION Y SEÑALIZACION</c:v>
                </c:pt>
                <c:pt idx="9">
                  <c:v>CAPACITACION</c:v>
                </c:pt>
                <c:pt idx="10">
                  <c:v>CONTROL INFRAESTRUCTURA TURISTICAS</c:v>
                </c:pt>
                <c:pt idx="11">
                  <c:v>SERVICIOS </c:v>
                </c:pt>
                <c:pt idx="12">
                  <c:v>CENTROS DE INFORMACION</c:v>
                </c:pt>
              </c:strCache>
            </c:strRef>
          </c:cat>
          <c:val>
            <c:numRef>
              <c:f>Hoja2!$B$2:$B$14</c:f>
              <c:numCache>
                <c:formatCode>General</c:formatCode>
                <c:ptCount val="13"/>
              </c:numCache>
            </c:numRef>
          </c:val>
        </c:ser>
        <c:ser>
          <c:idx val="1"/>
          <c:order val="1"/>
          <c:cat>
            <c:strRef>
              <c:f>Hoja2!$A$2:$A$14</c:f>
              <c:strCache>
                <c:ptCount val="13"/>
                <c:pt idx="0">
                  <c:v>LO PEOR DE QUITO</c:v>
                </c:pt>
                <c:pt idx="1">
                  <c:v>INSEGURIDAD </c:v>
                </c:pt>
                <c:pt idx="2">
                  <c:v>VIGILANCIA Y PRESENCIA POLICIAL</c:v>
                </c:pt>
                <c:pt idx="3">
                  <c:v>LIMPIEZA Y CONTAMINACION</c:v>
                </c:pt>
                <c:pt idx="4">
                  <c:v>ATENCION AL TURISTA</c:v>
                </c:pt>
                <c:pt idx="5">
                  <c:v>LO QUE LE FALTA A QUITO</c:v>
                </c:pt>
                <c:pt idx="6">
                  <c:v>PROMOSION TURISTICA</c:v>
                </c:pt>
                <c:pt idx="7">
                  <c:v>FALTA PROMOSION </c:v>
                </c:pt>
                <c:pt idx="8">
                  <c:v>FALTA INFORMACION Y SEÑALIZACION</c:v>
                </c:pt>
                <c:pt idx="9">
                  <c:v>CAPACITACION</c:v>
                </c:pt>
                <c:pt idx="10">
                  <c:v>CONTROL INFRAESTRUCTURA TURISTICAS</c:v>
                </c:pt>
                <c:pt idx="11">
                  <c:v>SERVICIOS </c:v>
                </c:pt>
                <c:pt idx="12">
                  <c:v>CENTROS DE INFORMACION</c:v>
                </c:pt>
              </c:strCache>
            </c:strRef>
          </c:cat>
          <c:val>
            <c:numRef>
              <c:f>Hoja2!$C$2:$C$14</c:f>
              <c:numCache>
                <c:formatCode>0%</c:formatCode>
                <c:ptCount val="13"/>
                <c:pt idx="1">
                  <c:v>0.25</c:v>
                </c:pt>
                <c:pt idx="2">
                  <c:v>0.17</c:v>
                </c:pt>
                <c:pt idx="3">
                  <c:v>0.16000000000000036</c:v>
                </c:pt>
                <c:pt idx="4">
                  <c:v>7.0000000000000034E-2</c:v>
                </c:pt>
                <c:pt idx="6">
                  <c:v>5.0000000000000114E-2</c:v>
                </c:pt>
                <c:pt idx="7">
                  <c:v>0.14000000000000001</c:v>
                </c:pt>
                <c:pt idx="8">
                  <c:v>0.1</c:v>
                </c:pt>
                <c:pt idx="9">
                  <c:v>7.0000000000000034E-2</c:v>
                </c:pt>
                <c:pt idx="10">
                  <c:v>4.0000000000000105E-2</c:v>
                </c:pt>
                <c:pt idx="11">
                  <c:v>3.0000000000000089E-2</c:v>
                </c:pt>
                <c:pt idx="12">
                  <c:v>2.0000000000000052E-2</c:v>
                </c:pt>
              </c:numCache>
            </c:numRef>
          </c:val>
        </c:ser>
        <c:axId val="83416960"/>
        <c:axId val="82882944"/>
      </c:barChart>
      <c:catAx>
        <c:axId val="83416960"/>
        <c:scaling>
          <c:orientation val="minMax"/>
        </c:scaling>
        <c:axPos val="l"/>
        <c:tickLblPos val="nextTo"/>
        <c:crossAx val="82882944"/>
        <c:crosses val="autoZero"/>
        <c:auto val="1"/>
        <c:lblAlgn val="ctr"/>
        <c:lblOffset val="100"/>
      </c:catAx>
      <c:valAx>
        <c:axId val="82882944"/>
        <c:scaling>
          <c:orientation val="minMax"/>
        </c:scaling>
        <c:axPos val="b"/>
        <c:majorGridlines/>
        <c:numFmt formatCode="General" sourceLinked="1"/>
        <c:tickLblPos val="nextTo"/>
        <c:crossAx val="834169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0" y="981075"/>
          <a:ext cx="9144000" cy="5616575"/>
        </p:xfrm>
        <a:graphic>
          <a:graphicData uri="http://schemas.openxmlformats.org/presentationml/2006/ole">
            <p:oleObj spid="_x0000_s17454" name="CorelDRAW" r:id="rId3" imgW="9151920" imgH="5621400" progId="">
              <p:embed/>
            </p:oleObj>
          </a:graphicData>
        </a:graphic>
      </p:graphicFrame>
      <p:sp>
        <p:nvSpPr>
          <p:cNvPr id="17432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/>
          </a:p>
        </p:txBody>
      </p:sp>
      <p:sp>
        <p:nvSpPr>
          <p:cNvPr id="17433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/>
          </a:p>
        </p:txBody>
      </p:sp>
      <p:sp>
        <p:nvSpPr>
          <p:cNvPr id="17434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400"/>
          </a:p>
        </p:txBody>
      </p:sp>
      <p:sp>
        <p:nvSpPr>
          <p:cNvPr id="17435" name="Rectangle 27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s-ES" sz="1400"/>
          </a:p>
        </p:txBody>
      </p:sp>
      <p:pic>
        <p:nvPicPr>
          <p:cNvPr id="17456" name="Picture 48" descr="bannner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22938"/>
            <a:ext cx="9144000" cy="1135062"/>
          </a:xfrm>
          <a:prstGeom prst="rect">
            <a:avLst/>
          </a:prstGeom>
          <a:noFill/>
        </p:spPr>
      </p:pic>
      <p:sp>
        <p:nvSpPr>
          <p:cNvPr id="17458" name="Oval 50"/>
          <p:cNvSpPr>
            <a:spLocks noChangeArrowheads="1"/>
          </p:cNvSpPr>
          <p:nvPr userDrawn="1"/>
        </p:nvSpPr>
        <p:spPr bwMode="auto">
          <a:xfrm>
            <a:off x="217488" y="260350"/>
            <a:ext cx="792162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pic>
        <p:nvPicPr>
          <p:cNvPr id="17457" name="Picture 49" descr="LOGO ESPE ORIGINAL copi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115888"/>
            <a:ext cx="3313113" cy="8874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96025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452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pic>
        <p:nvPicPr>
          <p:cNvPr id="1050" name="Picture 26" descr="LOGO ESPE ORIGINAL copia"/>
          <p:cNvPicPr>
            <a:picLocks noChangeAspect="1" noChangeArrowheads="1"/>
          </p:cNvPicPr>
          <p:nvPr userDrawn="1"/>
        </p:nvPicPr>
        <p:blipFill>
          <a:blip r:embed="rId13" cstate="print"/>
          <a:srcRect l="3070"/>
          <a:stretch>
            <a:fillRect/>
          </a:stretch>
        </p:blipFill>
        <p:spPr bwMode="auto">
          <a:xfrm>
            <a:off x="6732588" y="5949950"/>
            <a:ext cx="2305050" cy="636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IPERVINCULOS/Tr&#225;fico%20ca&#243;tico%20en%20Quito.avi" TargetMode="External"/><Relationship Id="rId2" Type="http://schemas.openxmlformats.org/officeDocument/2006/relationships/hyperlink" Target="HIPERVINCULOS/Asalto%20dentro%20de%20un%20bus.mp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GESTION%20DE%20INFORMACION%20AL%20TURISTA.pdf" TargetMode="External"/><Relationship Id="rId2" Type="http://schemas.openxmlformats.org/officeDocument/2006/relationships/hyperlink" Target="VIGILANCIA%20DE%20ATRACTIVOS%20Y%20ACTIVIDADES%20TURISTICA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TROL%20DE%20EMPRESAS%20Y%20OPERADORES%20TURISTICOS.pdf" TargetMode="External"/><Relationship Id="rId4" Type="http://schemas.openxmlformats.org/officeDocument/2006/relationships/hyperlink" Target="FORTALECIMIENTO%20DE%20PMT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IPERVINCULOS/VISION%20Y%20OBJETIVO%203%20DEL%20PLANDETUR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IPERVINCULOS/POLITICA%20DE%20SEMPLADE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TURISMO%20EN%20QUITO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066800" y="2492896"/>
            <a:ext cx="7772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CL" dirty="0" smtClean="0">
                <a:solidFill>
                  <a:srgbClr val="CC0000"/>
                </a:solidFill>
                <a:effectLst/>
              </a:rPr>
              <a:t/>
            </a:r>
            <a:br>
              <a:rPr lang="es-CL" dirty="0" smtClean="0">
                <a:solidFill>
                  <a:srgbClr val="CC0000"/>
                </a:solidFill>
                <a:effectLst/>
              </a:rPr>
            </a:br>
            <a:endParaRPr lang="es-CL" dirty="0" smtClean="0">
              <a:solidFill>
                <a:srgbClr val="CC0000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sz="3600" dirty="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PLAN DE SEGURIDAD TURISTICA PARA EL DISTRITO METROPOLITANO DE QUITO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 smtClean="0">
              <a:solidFill>
                <a:srgbClr val="0033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CL" dirty="0" smtClean="0">
                <a:solidFill>
                  <a:srgbClr val="003399"/>
                </a:solidFill>
                <a:effectLst/>
              </a:rPr>
              <a:t>Autor: MARCO A. SALINAS CALERO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79712" y="1055638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/>
              <a:t>ESCUELA POLITECNICA DEL EJERCITO</a:t>
            </a:r>
          </a:p>
          <a:p>
            <a:pPr algn="ctr"/>
            <a:r>
              <a:rPr lang="es-EC" dirty="0" smtClean="0"/>
              <a:t>DEPARTAMENTO DE CIENCIAS ECONOMICAS, ADMINISTRATIVAS Y DE COMERCIO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16632"/>
            <a:ext cx="525658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VARIABLES DE INSEGURIDAD EN EL D.M.Q.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31640" y="620689"/>
          <a:ext cx="6048672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944216"/>
                <a:gridCol w="720080"/>
              </a:tblGrid>
              <a:tr h="355115"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VARIABLES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CARACTERISTICAS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VALOR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Área</a:t>
                      </a:r>
                      <a:r>
                        <a:rPr lang="es-EC" sz="1100" baseline="0" dirty="0" smtClean="0"/>
                        <a:t> critica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Eugenio Espejo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30%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Victimas mas frecuentes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Hombre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27,3%</a:t>
                      </a:r>
                      <a:endParaRPr lang="es-EC" sz="1100" dirty="0"/>
                    </a:p>
                  </a:txBody>
                  <a:tcPr/>
                </a:tc>
              </a:tr>
              <a:tr h="443894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Lugares preferidos</a:t>
                      </a:r>
                      <a:r>
                        <a:rPr lang="es-EC" sz="1100" baseline="0" dirty="0" smtClean="0"/>
                        <a:t> por la delincuencia para asaltar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Calle o vía publica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67,5%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Transporte</a:t>
                      </a:r>
                      <a:r>
                        <a:rPr lang="es-EC" sz="1100" baseline="0" dirty="0" smtClean="0"/>
                        <a:t> publico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11,1%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Calle obscura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10,5%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Artículos mas robados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Celular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69,3%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Dinero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54,1%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Cartera o maleta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24,3%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Jornada de actividad</a:t>
                      </a:r>
                      <a:r>
                        <a:rPr lang="es-EC" sz="1100" baseline="0" dirty="0" smtClean="0"/>
                        <a:t> delincuencial 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Tarde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35,5%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Días de mayor actividad delincuencial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Miércoles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17,8%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Jueves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15,9%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Viernes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17;60%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Sábado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17;10 %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Meses de mayor actividad delincuencial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Mayo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14,20%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Agosto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19,6%</a:t>
                      </a:r>
                      <a:endParaRPr lang="es-EC" sz="1100" dirty="0"/>
                    </a:p>
                  </a:txBody>
                  <a:tcPr/>
                </a:tc>
              </a:tr>
              <a:tr h="443894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Edad de mayor extorsión 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Entre 40 a 64 años de edad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57%</a:t>
                      </a:r>
                      <a:endParaRPr lang="es-EC" sz="1100" dirty="0"/>
                    </a:p>
                  </a:txBody>
                  <a:tcPr/>
                </a:tc>
              </a:tr>
              <a:tr h="286781"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286000" y="6381328"/>
            <a:ext cx="2862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Fuente: </a:t>
            </a:r>
            <a:r>
              <a:rPr lang="es-ES_tradnl" sz="1000" dirty="0" smtClean="0"/>
              <a:t>ESTUDIO DE VICTIMIZACION , CIMACYT 2011</a:t>
            </a:r>
            <a:endParaRPr lang="es-EC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554461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AREAS CRITICAS Y GENERO DE VICTIMAS</a:t>
            </a:r>
            <a:endParaRPr lang="es-EC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59046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429000"/>
            <a:ext cx="59046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092280" y="1287631"/>
            <a:ext cx="1944216" cy="127727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1100" dirty="0" smtClean="0"/>
              <a:t>Belisario Quevedo, Mariscal Sucre, Iñaquito, Rumipamba, Jipijapa, Cochapamba, Concepción, Kennedy, San Isidro del Inca, mientras que las suburbanas son Nayón y Zámbiza. </a:t>
            </a:r>
            <a:endParaRPr lang="es-EC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092280" y="4437112"/>
            <a:ext cx="1944216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1100" dirty="0" smtClean="0"/>
              <a:t>LA CALLE, es el escenario  que caracteriza al genero masculino, la noche  y madrugada.</a:t>
            </a:r>
            <a:endParaRPr lang="es-EC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43608" y="6335742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 smtClean="0"/>
              <a:t>FUENTE: ESTUDIO DE VICTIMIZACION, CIMACYT 2011</a:t>
            </a:r>
            <a:endParaRPr lang="es-EC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777686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LUGARES DE ACTIVIDAD DELINCUENCIAL Y ARTICULOS  ROBADOS 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7020272" y="1600924"/>
            <a:ext cx="1944216" cy="11079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El lugar preferido para ejecutar  los asalto por parte de los delincuentes es la calle o vía pública y los medios de transporte público (buses, trole, etc.)</a:t>
            </a:r>
            <a:endParaRPr lang="es-EC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020272" y="4221088"/>
            <a:ext cx="1944216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1100" dirty="0" smtClean="0"/>
              <a:t>ARTICULOS MAS COTIZADOS Y FACILES DE ARRANCHAR Y TRANSPORTAR</a:t>
            </a:r>
            <a:endParaRPr lang="es-EC" sz="11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5688631" cy="280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429000"/>
            <a:ext cx="56886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76562"/>
            <a:ext cx="612068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JORNADA Y DIAS DE ACTIVIDAD DELINCUENCIAL 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7020272" y="1600924"/>
            <a:ext cx="1944216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La tarde es preferida por la delincuencia, por cuanto  el joven deambula distraído por la ciudad</a:t>
            </a:r>
            <a:endParaRPr lang="es-EC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020272" y="4077072"/>
            <a:ext cx="194421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1100" dirty="0" smtClean="0"/>
              <a:t>LA ACTIVIDAD DE RELAJAMIENTO INICIA DESDE EL MIERCOLES HASTA EL SABADO EN LA MADRUGADA DEL DOMINGO.</a:t>
            </a:r>
            <a:endParaRPr lang="es-EC" sz="11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56166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285703"/>
            <a:ext cx="5616624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116632"/>
            <a:ext cx="612068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MES DE ACTIVIDAD DELINCUENCIAL Y EXTORSION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7020272" y="1600924"/>
            <a:ext cx="1944216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LOS MESES DE MAYOR ACTIVIDAD DELINCUENCIAL ES MAYO Y AGOSTO</a:t>
            </a:r>
            <a:endParaRPr lang="es-EC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020272" y="4265220"/>
            <a:ext cx="194421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1100" dirty="0" smtClean="0"/>
              <a:t>LA  EXTORSION  SE DIRIGE CONTRA LAS PERSONAS ADULTAS POR SER DE MAYOR CONDICION ECONOMICA. Y FACIL DE INTIMIDAR</a:t>
            </a:r>
            <a:endParaRPr lang="es-EC" sz="11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73016"/>
            <a:ext cx="5760640" cy="295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48680"/>
            <a:ext cx="576064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43608" y="703017"/>
          <a:ext cx="8028384" cy="5246263"/>
        </p:xfrm>
        <a:graphic>
          <a:graphicData uri="http://schemas.openxmlformats.org/drawingml/2006/table">
            <a:tbl>
              <a:tblPr/>
              <a:tblGrid>
                <a:gridCol w="1587830"/>
                <a:gridCol w="2143269"/>
                <a:gridCol w="4297285"/>
              </a:tblGrid>
              <a:tr h="703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kern="50" dirty="0" smtClean="0">
                          <a:solidFill>
                            <a:srgbClr val="000000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Clúster</a:t>
                      </a:r>
                      <a:endParaRPr lang="es-EC" sz="1600" kern="50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kern="50" dirty="0" smtClean="0">
                          <a:solidFill>
                            <a:srgbClr val="000000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Nivel de inseguridad</a:t>
                      </a:r>
                      <a:endParaRPr lang="es-EC" sz="1600" kern="50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kern="50" dirty="0" smtClean="0">
                          <a:solidFill>
                            <a:srgbClr val="000000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Problemática</a:t>
                      </a:r>
                      <a:r>
                        <a:rPr lang="es-EC" sz="1600" b="1" kern="50" baseline="0" dirty="0" smtClean="0">
                          <a:solidFill>
                            <a:srgbClr val="000000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 de seguridad</a:t>
                      </a:r>
                      <a:endParaRPr lang="es-EC" sz="1600" kern="50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45429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kern="50" dirty="0" smtClean="0">
                          <a:solidFill>
                            <a:srgbClr val="000000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1.- la delicia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latin typeface="+mj-lt"/>
                          <a:ea typeface="Arial Unicode MS"/>
                          <a:cs typeface="Times New Roman"/>
                        </a:rPr>
                        <a:t>2.- calderón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latin typeface="+mj-lt"/>
                          <a:ea typeface="Arial Unicode MS"/>
                          <a:cs typeface="Times New Roman"/>
                        </a:rPr>
                        <a:t>3.-</a:t>
                      </a: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  Eugenio espejo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4.- manuela Cañizares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5.-  Eloy Alfaro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6.- Tumbaco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7.-  valle de los chillos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baseline="0" dirty="0" smtClean="0">
                          <a:latin typeface="+mj-lt"/>
                          <a:ea typeface="Arial Unicode MS"/>
                          <a:cs typeface="Times New Roman"/>
                        </a:rPr>
                        <a:t>8.-  Quitumbe</a:t>
                      </a:r>
                      <a:endParaRPr lang="es-EC" sz="1600" kern="50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1.-  23 %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2.-  17,6%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3.- 24,9%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kern="50" dirty="0" smtClean="0">
                        <a:solidFill>
                          <a:schemeClr val="bg1"/>
                        </a:solidFill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4.-  22,8 %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kern="50" dirty="0" smtClean="0">
                        <a:solidFill>
                          <a:schemeClr val="bg1"/>
                        </a:solidFill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5.-  26,3%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6.- 18,3%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7.- 16,9 %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kern="50" dirty="0" smtClean="0">
                        <a:solidFill>
                          <a:schemeClr val="bg1"/>
                        </a:solidFill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kern="50" dirty="0" smtClean="0">
                          <a:solidFill>
                            <a:schemeClr val="bg1"/>
                          </a:solidFill>
                          <a:latin typeface="+mj-lt"/>
                          <a:ea typeface="Arial Unicode MS"/>
                          <a:cs typeface="Times New Roman"/>
                        </a:rPr>
                        <a:t>8.-  24,5%</a:t>
                      </a:r>
                      <a:endParaRPr lang="es-EC" sz="1600" kern="50" dirty="0">
                        <a:solidFill>
                          <a:schemeClr val="bg1"/>
                        </a:solidFill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 smtClean="0">
                        <a:latin typeface="+mj-lt"/>
                        <a:ea typeface="Arial Unicode MS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000" kern="50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31660" marR="31660" marT="31660" marB="316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15616" y="116632"/>
            <a:ext cx="669674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PROBLEMAS COMUNES EN LAS ZONAS ADMINISTRATIVAS</a:t>
            </a:r>
            <a:endParaRPr lang="es-EC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88024" y="1412774"/>
          <a:ext cx="4139952" cy="447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208"/>
                <a:gridCol w="1009744"/>
              </a:tblGrid>
              <a:tr h="319469">
                <a:tc gridSpan="2"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LO</a:t>
                      </a:r>
                      <a:r>
                        <a:rPr lang="es-EC" sz="1100" baseline="0" dirty="0" smtClean="0">
                          <a:solidFill>
                            <a:srgbClr val="FF0000"/>
                          </a:solidFill>
                        </a:rPr>
                        <a:t> PEOR DE QUITO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hlinkClick r:id="rId2" action="ppaction://hlinkfile"/>
                        </a:rPr>
                        <a:t>Inseguridad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25%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hlinkClick r:id="rId3" action="ppaction://hlinkfile"/>
                        </a:rPr>
                        <a:t>Trafico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21%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Vigilancia y Presencia Policial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17%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Limpieza y contaminación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16%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Atención al turista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7%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 gridSpan="2">
                  <a:txBody>
                    <a:bodyPr/>
                    <a:lstStyle/>
                    <a:p>
                      <a:pPr algn="ctr"/>
                      <a:r>
                        <a:rPr lang="es-EC" sz="1100" b="1" dirty="0" smtClean="0"/>
                        <a:t>LO QUE LE FALTA A QUITO</a:t>
                      </a:r>
                      <a:endParaRPr lang="es-EC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Promoción turística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Falta Promoción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14%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Información y señalización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10%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capacitación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7%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Control infraestructura turística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servicios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3%</a:t>
                      </a:r>
                      <a:endParaRPr lang="es-EC" sz="1100" dirty="0"/>
                    </a:p>
                  </a:txBody>
                  <a:tcPr/>
                </a:tc>
              </a:tr>
              <a:tr h="31946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Centros de información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2%</a:t>
                      </a:r>
                      <a:endParaRPr lang="es-EC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131840" y="630932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/>
              <a:t>Fuente: Plan Q- 2012</a:t>
            </a:r>
            <a:endParaRPr lang="es-EC" sz="1400" dirty="0"/>
          </a:p>
        </p:txBody>
      </p:sp>
      <p:sp>
        <p:nvSpPr>
          <p:cNvPr id="8" name="7 Elipse"/>
          <p:cNvSpPr/>
          <p:nvPr/>
        </p:nvSpPr>
        <p:spPr>
          <a:xfrm>
            <a:off x="4572000" y="1268760"/>
            <a:ext cx="4283968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Elipse"/>
          <p:cNvSpPr/>
          <p:nvPr/>
        </p:nvSpPr>
        <p:spPr>
          <a:xfrm>
            <a:off x="4644008" y="4221088"/>
            <a:ext cx="4283968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612068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PROBLEMAS DE ATRACTIVOS TURISTICOS</a:t>
            </a:r>
            <a:endParaRPr lang="es-EC" dirty="0"/>
          </a:p>
        </p:txBody>
      </p:sp>
      <p:graphicFrame>
        <p:nvGraphicFramePr>
          <p:cNvPr id="5" name="3 Gráfico"/>
          <p:cNvGraphicFramePr/>
          <p:nvPr/>
        </p:nvGraphicFramePr>
        <p:xfrm>
          <a:off x="971600" y="764704"/>
          <a:ext cx="51845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Elipse"/>
          <p:cNvSpPr/>
          <p:nvPr/>
        </p:nvSpPr>
        <p:spPr>
          <a:xfrm>
            <a:off x="2123728" y="5445224"/>
            <a:ext cx="316835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Elipse"/>
          <p:cNvSpPr/>
          <p:nvPr/>
        </p:nvSpPr>
        <p:spPr>
          <a:xfrm>
            <a:off x="1115616" y="5085184"/>
            <a:ext cx="345638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Elipse"/>
          <p:cNvSpPr/>
          <p:nvPr/>
        </p:nvSpPr>
        <p:spPr>
          <a:xfrm>
            <a:off x="1763688" y="2996952"/>
            <a:ext cx="273630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Elipse"/>
          <p:cNvSpPr/>
          <p:nvPr/>
        </p:nvSpPr>
        <p:spPr>
          <a:xfrm>
            <a:off x="1259632" y="1772816"/>
            <a:ext cx="23762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Elipse"/>
          <p:cNvSpPr/>
          <p:nvPr/>
        </p:nvSpPr>
        <p:spPr>
          <a:xfrm>
            <a:off x="1412032" y="908720"/>
            <a:ext cx="21518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612068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SITUACION  DE LA POLICIA  NACIONAL TURISTICA</a:t>
            </a:r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43608" y="548681"/>
          <a:ext cx="7848872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solidFill>
                            <a:srgbClr val="FF0000"/>
                          </a:solidFill>
                        </a:rPr>
                        <a:t>ACTIVIDAD</a:t>
                      </a:r>
                      <a:endParaRPr lang="es-EC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solidFill>
                            <a:srgbClr val="FF0000"/>
                          </a:solidFill>
                        </a:rPr>
                        <a:t>RESULTADOS</a:t>
                      </a:r>
                      <a:endParaRPr lang="es-EC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Tiempo</a:t>
                      </a:r>
                      <a:r>
                        <a:rPr lang="es-EC" sz="1200" baseline="0" dirty="0" smtClean="0"/>
                        <a:t> de servicio en turismo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El 30% de la PNT</a:t>
                      </a:r>
                      <a:r>
                        <a:rPr lang="es-EC" sz="1200" baseline="0" dirty="0" smtClean="0"/>
                        <a:t> a permanecido de 1 a 13 años 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Formación académica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El 66 %  son especialistas</a:t>
                      </a:r>
                      <a:r>
                        <a:rPr lang="es-EC" sz="1200" baseline="0" dirty="0" smtClean="0"/>
                        <a:t> en turismo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Conocimientos específicos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El 82% a recibido capacitación en turismo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Instituto de capacitación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El 100 %  fue</a:t>
                      </a:r>
                      <a:r>
                        <a:rPr lang="es-EC" sz="1200" baseline="0" dirty="0" smtClean="0"/>
                        <a:t> auspiciado por el MINTUR</a:t>
                      </a:r>
                      <a:endParaRPr lang="es-EC" sz="1200" dirty="0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Temas de capacitación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El 100% primeros</a:t>
                      </a:r>
                      <a:r>
                        <a:rPr lang="es-EC" sz="1200" baseline="0" dirty="0" smtClean="0"/>
                        <a:t> auxilios.</a:t>
                      </a:r>
                    </a:p>
                    <a:p>
                      <a:r>
                        <a:rPr lang="es-EC" sz="1200" baseline="0" dirty="0" smtClean="0"/>
                        <a:t>66% legislación turística</a:t>
                      </a:r>
                    </a:p>
                    <a:p>
                      <a:r>
                        <a:rPr lang="es-EC" sz="1200" baseline="0" dirty="0" smtClean="0"/>
                        <a:t>47% servicio al cliente</a:t>
                      </a:r>
                    </a:p>
                    <a:p>
                      <a:r>
                        <a:rPr lang="es-EC" sz="1200" baseline="0" dirty="0" smtClean="0"/>
                        <a:t>35% arte y cultura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Como considera la capacitación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73% considera que fue insuficiente</a:t>
                      </a:r>
                      <a:endParaRPr lang="es-EC" sz="1200" dirty="0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Que capacitación requiere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100 % ética y moral.</a:t>
                      </a:r>
                    </a:p>
                    <a:p>
                      <a:r>
                        <a:rPr lang="es-EC" sz="1200" dirty="0" smtClean="0"/>
                        <a:t>77% liderazgo</a:t>
                      </a:r>
                    </a:p>
                    <a:p>
                      <a:r>
                        <a:rPr lang="es-EC" sz="1200" dirty="0" smtClean="0"/>
                        <a:t>72% idiomas</a:t>
                      </a:r>
                    </a:p>
                    <a:p>
                      <a:r>
                        <a:rPr lang="es-EC" sz="1200" dirty="0" smtClean="0"/>
                        <a:t>49 % ecología</a:t>
                      </a:r>
                      <a:endParaRPr lang="es-EC" sz="1200" dirty="0"/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Funciones del policía de turismo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90% información al turista</a:t>
                      </a:r>
                    </a:p>
                    <a:p>
                      <a:r>
                        <a:rPr lang="es-EC" sz="1200" dirty="0" smtClean="0"/>
                        <a:t>75% seguridad al turista</a:t>
                      </a:r>
                    </a:p>
                    <a:p>
                      <a:r>
                        <a:rPr lang="es-EC" sz="1200" dirty="0" smtClean="0"/>
                        <a:t>71 % vigilancia de</a:t>
                      </a:r>
                      <a:r>
                        <a:rPr lang="es-EC" sz="1200" baseline="0" dirty="0" smtClean="0"/>
                        <a:t> atractivos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Recursos de la Policía Turística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91 % considera insuficientes</a:t>
                      </a:r>
                      <a:endParaRPr lang="es-EC" sz="1200" dirty="0"/>
                    </a:p>
                  </a:txBody>
                  <a:tcPr/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Recursos necesarios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88% material promocional</a:t>
                      </a:r>
                    </a:p>
                    <a:p>
                      <a:r>
                        <a:rPr lang="es-EC" sz="1200" dirty="0" smtClean="0"/>
                        <a:t>100 % personal</a:t>
                      </a:r>
                      <a:r>
                        <a:rPr lang="es-EC" sz="1200" baseline="0" dirty="0" smtClean="0"/>
                        <a:t> </a:t>
                      </a:r>
                      <a:endParaRPr lang="es-EC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Necesidades de personal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95% cree que es insuficiente</a:t>
                      </a:r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87624" y="6453336"/>
            <a:ext cx="46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 smtClean="0"/>
              <a:t>FUENTE: ENCUESTA  POL. NAC. TURISTICA.,  MARCO SALINAS </a:t>
            </a:r>
            <a:endParaRPr lang="es-EC" sz="1100" dirty="0"/>
          </a:p>
        </p:txBody>
      </p:sp>
      <p:sp>
        <p:nvSpPr>
          <p:cNvPr id="7" name="6 Cerrar corchete"/>
          <p:cNvSpPr/>
          <p:nvPr/>
        </p:nvSpPr>
        <p:spPr>
          <a:xfrm>
            <a:off x="6948264" y="2636912"/>
            <a:ext cx="720080" cy="1368152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CuadroTexto"/>
          <p:cNvSpPr txBox="1"/>
          <p:nvPr/>
        </p:nvSpPr>
        <p:spPr>
          <a:xfrm>
            <a:off x="7884368" y="2924944"/>
            <a:ext cx="1008112" cy="8640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C" sz="1200" dirty="0" smtClean="0">
                <a:solidFill>
                  <a:srgbClr val="FF0000"/>
                </a:solidFill>
              </a:rPr>
              <a:t>FUERA DE ESTRAGIAS DEL PLAN</a:t>
            </a:r>
            <a:endParaRPr lang="es-EC" sz="1200" dirty="0">
              <a:solidFill>
                <a:srgbClr val="FF0000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740352" y="3140968"/>
            <a:ext cx="14401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Elipse"/>
          <p:cNvSpPr/>
          <p:nvPr/>
        </p:nvSpPr>
        <p:spPr>
          <a:xfrm>
            <a:off x="4860032" y="4221088"/>
            <a:ext cx="230425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1" name="10 Forma"/>
          <p:cNvCxnSpPr>
            <a:stCxn id="10" idx="6"/>
          </p:cNvCxnSpPr>
          <p:nvPr/>
        </p:nvCxnSpPr>
        <p:spPr>
          <a:xfrm flipV="1">
            <a:off x="7164288" y="3789040"/>
            <a:ext cx="216024" cy="864096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PROPUESTA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741682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ACTORES ESTRATEGICOS Y LINEAS DE COOPERACION</a:t>
            </a:r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43607" y="634251"/>
          <a:ext cx="7992889" cy="534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566"/>
                <a:gridCol w="1380589"/>
                <a:gridCol w="1598578"/>
                <a:gridCol w="1598578"/>
                <a:gridCol w="1598578"/>
              </a:tblGrid>
              <a:tr h="498032">
                <a:tc>
                  <a:txBody>
                    <a:bodyPr/>
                    <a:lstStyle/>
                    <a:p>
                      <a:r>
                        <a:rPr lang="es-EC" sz="1200" dirty="0" smtClean="0">
                          <a:solidFill>
                            <a:schemeClr val="tx1"/>
                          </a:solidFill>
                        </a:rPr>
                        <a:t>ACTORES ESTRATEGICOS</a:t>
                      </a:r>
                      <a:endParaRPr lang="es-EC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chemeClr val="tx1"/>
                          </a:solidFill>
                        </a:rPr>
                        <a:t>ESTRATEGIAS DEL PLAN</a:t>
                      </a:r>
                      <a:endParaRPr lang="es-EC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sz="1800" dirty="0"/>
                    </a:p>
                  </a:txBody>
                  <a:tcPr/>
                </a:tc>
              </a:tr>
              <a:tr h="908177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Fortalecimiento P.M.T.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Gestión de información y Difusión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Vigilancia de Atractivos y Actividades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Control y Prevención de empresas y Operadoras.</a:t>
                      </a:r>
                      <a:endParaRPr lang="es-EC" sz="1200" dirty="0"/>
                    </a:p>
                  </a:txBody>
                  <a:tcPr/>
                </a:tc>
              </a:tr>
              <a:tr h="49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/>
                        <a:t>Ministerio de Turismo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</a:tr>
              <a:tr h="703104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Gobierno del</a:t>
                      </a:r>
                      <a:r>
                        <a:rPr lang="es-EC" sz="1200" baseline="0" dirty="0" smtClean="0"/>
                        <a:t> Distrito Metropolitano de Quito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</a:tr>
              <a:tr h="703104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Empresa privada  de servicios y operadores turísticos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</a:tr>
              <a:tr h="703104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Consejo de Seguridad Ciudadana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</a:tr>
              <a:tr h="49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Policía Metropolitana de Turismo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</a:tr>
              <a:tr h="49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Empresa Quito Turismo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</a:tr>
              <a:tr h="33560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Policía Nacional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X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PROPUESTA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16632"/>
            <a:ext cx="576064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PLAN DE SEGURIDAD TURISTICA  PARA EL D.M.Q.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868650"/>
            <a:ext cx="1368152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MISION</a:t>
            </a: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4032448" y="704890"/>
            <a:ext cx="4572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 smtClean="0"/>
              <a:t>Garantizar la seguridad personal del turista, Infraestructura, calidad e imagen.</a:t>
            </a:r>
            <a:endParaRPr lang="es-EC" dirty="0"/>
          </a:p>
        </p:txBody>
      </p:sp>
      <p:grpSp>
        <p:nvGrpSpPr>
          <p:cNvPr id="7" name="6 Grupo"/>
          <p:cNvGrpSpPr/>
          <p:nvPr/>
        </p:nvGrpSpPr>
        <p:grpSpPr>
          <a:xfrm>
            <a:off x="1475656" y="1628800"/>
            <a:ext cx="6984776" cy="3744416"/>
            <a:chOff x="1331640" y="1844824"/>
            <a:chExt cx="7056784" cy="2952328"/>
          </a:xfrm>
        </p:grpSpPr>
        <p:sp>
          <p:nvSpPr>
            <p:cNvPr id="8" name="7 CuadroTexto"/>
            <p:cNvSpPr txBox="1"/>
            <p:nvPr/>
          </p:nvSpPr>
          <p:spPr>
            <a:xfrm>
              <a:off x="3851920" y="3172906"/>
              <a:ext cx="1990242" cy="6463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C" sz="1800" dirty="0" smtClean="0"/>
                <a:t>OBJETIVOS ESTRATEGICOS</a:t>
              </a:r>
              <a:endParaRPr lang="es-EC" sz="1800" dirty="0"/>
            </a:p>
          </p:txBody>
        </p:sp>
        <p:sp>
          <p:nvSpPr>
            <p:cNvPr id="9" name="8 Elipse"/>
            <p:cNvSpPr/>
            <p:nvPr/>
          </p:nvSpPr>
          <p:spPr>
            <a:xfrm>
              <a:off x="1331640" y="1916832"/>
              <a:ext cx="2232248" cy="86409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600" dirty="0" smtClean="0">
                  <a:solidFill>
                    <a:srgbClr val="FF0000"/>
                  </a:solidFill>
                  <a:hlinkClick r:id="rId2" action="ppaction://hlinkfile"/>
                </a:rPr>
                <a:t>VIGILAR  DESTINOS TURISTICOS</a:t>
              </a:r>
              <a:endParaRPr lang="es-EC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9 Elipse"/>
            <p:cNvSpPr/>
            <p:nvPr/>
          </p:nvSpPr>
          <p:spPr>
            <a:xfrm>
              <a:off x="1403648" y="3933056"/>
              <a:ext cx="2232248" cy="8640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smtClean="0">
                  <a:hlinkClick r:id="rId3" action="ppaction://hlinkfile"/>
                </a:rPr>
                <a:t>DIFUNDIR  Y GESTIONAR  INFORMACION</a:t>
              </a:r>
              <a:endParaRPr lang="es-EC" sz="1400" dirty="0"/>
            </a:p>
          </p:txBody>
        </p:sp>
        <p:sp>
          <p:nvSpPr>
            <p:cNvPr id="11" name="10 Elipse"/>
            <p:cNvSpPr/>
            <p:nvPr/>
          </p:nvSpPr>
          <p:spPr>
            <a:xfrm>
              <a:off x="5868144" y="3933056"/>
              <a:ext cx="2520280" cy="86409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300" dirty="0" smtClean="0">
                  <a:hlinkClick r:id="rId4" action="ppaction://hlinkfile"/>
                </a:rPr>
                <a:t>INSTITUCIONALIZARSE</a:t>
              </a:r>
              <a:endParaRPr lang="es-EC" sz="1300" dirty="0"/>
            </a:p>
          </p:txBody>
        </p:sp>
        <p:sp>
          <p:nvSpPr>
            <p:cNvPr id="12" name="11 Elipse"/>
            <p:cNvSpPr/>
            <p:nvPr/>
          </p:nvSpPr>
          <p:spPr>
            <a:xfrm>
              <a:off x="5868144" y="1844824"/>
              <a:ext cx="2160240" cy="86409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200" dirty="0" smtClean="0">
                  <a:solidFill>
                    <a:schemeClr val="bg1"/>
                  </a:solidFill>
                  <a:hlinkClick r:id="rId5" action="ppaction://hlinkfile"/>
                </a:rPr>
                <a:t>CONTROLAR  ACTIVIDADES Y SERVICIOS TURISTICOS</a:t>
              </a:r>
              <a:endParaRPr lang="es-EC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12 Forma"/>
            <p:cNvCxnSpPr>
              <a:stCxn id="8" idx="1"/>
              <a:endCxn id="10" idx="0"/>
            </p:cNvCxnSpPr>
            <p:nvPr/>
          </p:nvCxnSpPr>
          <p:spPr>
            <a:xfrm rot="10800000" flipV="1">
              <a:off x="2519773" y="3496072"/>
              <a:ext cx="1332148" cy="436984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Forma"/>
            <p:cNvCxnSpPr>
              <a:stCxn id="8" idx="0"/>
              <a:endCxn id="9" idx="6"/>
            </p:cNvCxnSpPr>
            <p:nvPr/>
          </p:nvCxnSpPr>
          <p:spPr>
            <a:xfrm rot="16200000" flipV="1">
              <a:off x="3793452" y="2119316"/>
              <a:ext cx="824026" cy="1283153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Forma"/>
            <p:cNvCxnSpPr>
              <a:stCxn id="8" idx="3"/>
              <a:endCxn id="12" idx="4"/>
            </p:cNvCxnSpPr>
            <p:nvPr/>
          </p:nvCxnSpPr>
          <p:spPr>
            <a:xfrm flipV="1">
              <a:off x="5842162" y="2708920"/>
              <a:ext cx="1106103" cy="787152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Forma"/>
            <p:cNvCxnSpPr>
              <a:stCxn id="8" idx="2"/>
              <a:endCxn id="11" idx="2"/>
            </p:cNvCxnSpPr>
            <p:nvPr/>
          </p:nvCxnSpPr>
          <p:spPr>
            <a:xfrm rot="16200000" flipH="1">
              <a:off x="5084659" y="3581618"/>
              <a:ext cx="545867" cy="1021102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Flecha derecha"/>
          <p:cNvSpPr/>
          <p:nvPr/>
        </p:nvSpPr>
        <p:spPr>
          <a:xfrm>
            <a:off x="3131840" y="908720"/>
            <a:ext cx="648072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200800" cy="406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 rot="16200000">
            <a:off x="-2448779" y="3248980"/>
            <a:ext cx="59766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ASPECTOS   GENERALES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3608" y="76562"/>
            <a:ext cx="187220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IMPORTANCIA</a:t>
            </a:r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5085184"/>
            <a:ext cx="201622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JUSTIFICACION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11663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8  Zonas</a:t>
            </a:r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3419872" y="94065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Incremento delincuencial</a:t>
            </a:r>
            <a:endParaRPr lang="es-EC" dirty="0"/>
          </a:p>
        </p:txBody>
      </p:sp>
      <p:sp>
        <p:nvSpPr>
          <p:cNvPr id="9" name="8 CuadroTexto"/>
          <p:cNvSpPr txBox="1"/>
          <p:nvPr/>
        </p:nvSpPr>
        <p:spPr>
          <a:xfrm>
            <a:off x="3995936" y="14857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Desarrollo del  TURISMO</a:t>
            </a:r>
            <a:endParaRPr lang="es-EC" dirty="0"/>
          </a:p>
        </p:txBody>
      </p:sp>
      <p:sp>
        <p:nvSpPr>
          <p:cNvPr id="10" name="9 Flecha abajo"/>
          <p:cNvSpPr/>
          <p:nvPr/>
        </p:nvSpPr>
        <p:spPr>
          <a:xfrm>
            <a:off x="4644008" y="62068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Abrir corchete"/>
          <p:cNvSpPr/>
          <p:nvPr/>
        </p:nvSpPr>
        <p:spPr>
          <a:xfrm>
            <a:off x="6156176" y="404664"/>
            <a:ext cx="288032" cy="1584176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CuadroTexto"/>
          <p:cNvSpPr txBox="1"/>
          <p:nvPr/>
        </p:nvSpPr>
        <p:spPr>
          <a:xfrm>
            <a:off x="6372200" y="476672"/>
            <a:ext cx="273630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Afecta economía local en desarrollo</a:t>
            </a:r>
            <a:endParaRPr lang="es-EC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372200" y="1208946"/>
            <a:ext cx="27363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Afecta  la Imagen  de la capital</a:t>
            </a:r>
            <a:endParaRPr lang="es-EC" dirty="0"/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043609" y="5589240"/>
          <a:ext cx="56166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solidFill>
                            <a:schemeClr val="tx1"/>
                          </a:solidFill>
                        </a:rPr>
                        <a:t>CONSTITUCION</a:t>
                      </a:r>
                      <a:endParaRPr lang="es-EC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solidFill>
                            <a:schemeClr val="tx1"/>
                          </a:solidFill>
                        </a:rPr>
                        <a:t>PLANDETUR 2020</a:t>
                      </a:r>
                      <a:endParaRPr lang="es-EC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solidFill>
                            <a:schemeClr val="tx1"/>
                          </a:solidFill>
                        </a:rPr>
                        <a:t>PLANDES 2013</a:t>
                      </a:r>
                      <a:endParaRPr lang="es-EC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SEGURIDAD HUMANA</a:t>
                      </a:r>
                      <a:endParaRPr lang="es-EC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100" b="1" dirty="0" smtClean="0">
                          <a:solidFill>
                            <a:schemeClr val="tx1"/>
                          </a:solidFill>
                          <a:hlinkClick r:id="rId3" action="ppaction://hlinkfile"/>
                        </a:rPr>
                        <a:t>VISION Y OBJETIVO </a:t>
                      </a:r>
                      <a:endParaRPr lang="es-EC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100" dirty="0" smtClean="0">
                          <a:solidFill>
                            <a:srgbClr val="FF0000"/>
                          </a:solidFill>
                          <a:hlinkClick r:id="rId4" action="ppaction://hlinkfile"/>
                        </a:rPr>
                        <a:t>POLITICAS 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 rot="16200000">
            <a:off x="-2718551" y="3123222"/>
            <a:ext cx="6192688" cy="7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CONCLUSIONES Y RECOMENDACIONES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364594"/>
            <a:ext cx="64087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CONCLUSIONES Y RECOMENDASIONES</a:t>
            </a:r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5616" y="1052736"/>
          <a:ext cx="784887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588"/>
                <a:gridCol w="33892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>
                          <a:solidFill>
                            <a:srgbClr val="FF0000"/>
                          </a:solidFill>
                        </a:rPr>
                        <a:t>CONCLUSIONES</a:t>
                      </a:r>
                      <a:endParaRPr lang="es-EC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 smtClean="0">
                          <a:solidFill>
                            <a:srgbClr val="FF0000"/>
                          </a:solidFill>
                        </a:rPr>
                        <a:t>RECOMENDACIONES</a:t>
                      </a:r>
                      <a:endParaRPr lang="es-EC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 smtClean="0"/>
                        <a:t>NO EXISTE DIAGNOSTICO DE SEGURIDAD CIUDADANA, QUE ARTICULE EL COMPONENTE DE TURISMO.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b="1" dirty="0" smtClean="0"/>
                        <a:t>IMPLEMENTAR UN PLAN DE SEGURIDAD TURÍSTICA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/>
                        <a:t>NO EXISTE UN PLAN DE SEGURIDAD CIUDADANA EN EL DISTRITO METROPOLITANO.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ELABORAR UN DIAGNOSTICO ANUAL DE SEGURIDAD TURÍSTICA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EXISTE</a:t>
                      </a:r>
                      <a:r>
                        <a:rPr lang="es-EC" sz="1200" baseline="0" dirty="0" smtClean="0"/>
                        <a:t> UNA POLICÍA METROPOLITANA MUY DEBILITADA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FORTALECER LA POLICÍA METROPOLITANA DE TURISMO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LA POLICÍA NACIONAL TURÍSTICA NO EXISTE DENTRO DE LA ESTRUCTURA ORGÁNICA DE LA MISMA Y SU FUTURO ES DESAPARECER COMO ENTIDAD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CREAR E IMPLEMENTAR UN PLAN DE CAPACITACIÓN CONTINUA</a:t>
                      </a:r>
                      <a:r>
                        <a:rPr lang="es-EC" sz="1200" baseline="0" dirty="0" smtClean="0"/>
                        <a:t> PARA POLICÍA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LA CAPACITACIÓN EN MATERIA DE TURISMO ES DEFICIENTE, AFECTANDO LA CALIDAD DEL TURISMO.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GENERAR INFORMACIÓN ACTUALIZADA Y DE CALIDAD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LA POLICÍA NACIONAL TURÍSTICA, SOLO REALIZA VIGILANCIA E</a:t>
                      </a:r>
                      <a:r>
                        <a:rPr lang="es-EC" sz="1200" baseline="0" dirty="0" smtClean="0"/>
                        <a:t> INFORMACIÓN AL TURISTA PERO DE BAJA CALIDAD.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REALIZAR UN REGISTRO ÚNICO DE PROVEEDORES DE SERVICIOS TURÍSTICOS QUE HAN INCUMPLIDO OBLIGACIONES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NO EXISTEN REGISTROS DE INVESTIGACIONES Y ACCIONES CONTRA OPERADORES TURÍSTICOS Y DENUNCIAS DE USUARIOS.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PROMOVER LA CAPACITACIÓN TÉCNICA Y PROFESIONAL  DEL PERSONAL EN TURISMO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 smtClean="0"/>
                        <a:t>LA CAPACITACIÓN NO ES CERTIFICADA POR UNIVERSIDADES </a:t>
                      </a:r>
                      <a:r>
                        <a:rPr lang="es-EC" sz="1200" baseline="0" dirty="0" smtClean="0"/>
                        <a:t>LOCALES.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187624" y="260648"/>
            <a:ext cx="7776864" cy="27636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s-AR" sz="32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inseguridad ciudadana </a:t>
            </a:r>
            <a:r>
              <a:rPr lang="es-AR" sz="3200" b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un fenómeno </a:t>
            </a:r>
            <a:r>
              <a:rPr lang="es-AR" sz="32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planetario </a:t>
            </a:r>
            <a:r>
              <a:rPr lang="es-AR" sz="3200" b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</a:t>
            </a:r>
            <a:r>
              <a:rPr lang="es-AR" sz="32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afecta no solo el desarrollo  turístico, sino el desarrollo del ser humano; por lo tanto debe ser intervenido desde lo local con participación de todos los actores vinculados al desarrollo local</a:t>
            </a:r>
            <a:endParaRPr lang="en-US" sz="3200" b="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Picture 2" descr="F:\2009\IMAGENES PAG. WEB\f_SECUESm_c86b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96344"/>
            <a:ext cx="3602037" cy="3017837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7384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9" name="8 CuadroTexto"/>
          <p:cNvSpPr txBox="1"/>
          <p:nvPr/>
        </p:nvSpPr>
        <p:spPr>
          <a:xfrm>
            <a:off x="4355976" y="62646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solidFill>
                  <a:srgbClr val="FF0000"/>
                </a:solidFill>
                <a:hlinkClick r:id="rId3" action="ppaction://hlinkfile"/>
              </a:rPr>
              <a:t>GRACIAS</a:t>
            </a:r>
            <a:endParaRPr lang="es-EC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1331640" y="332656"/>
            <a:ext cx="172819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PROBLEMA</a:t>
            </a:r>
            <a:endParaRPr lang="es-EC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83332"/>
            <a:ext cx="5145038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6588224" y="1048668"/>
            <a:ext cx="2448272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+mj-lt"/>
              </a:rPr>
              <a:t>FUENTE: </a:t>
            </a:r>
          </a:p>
          <a:p>
            <a:pPr algn="just"/>
            <a:r>
              <a:rPr lang="es-ES" sz="1600" dirty="0" smtClean="0">
                <a:latin typeface="+mj-lt"/>
              </a:rPr>
              <a:t>CIMACYT, ESTUDIO DE VICTIMIZACION Y PERCEPCION DE SEGURIDAD EN EL D.M.Q.</a:t>
            </a:r>
            <a:endParaRPr lang="es-EC" sz="1600" dirty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61928"/>
            <a:ext cx="5184576" cy="305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804248" y="5229200"/>
            <a:ext cx="2088232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latin typeface="+mj-lt"/>
              </a:rPr>
              <a:t>FUENTE: PLAN Q-2012</a:t>
            </a:r>
            <a:endParaRPr lang="es-EC" sz="1600" dirty="0">
              <a:latin typeface="+mj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 rot="16200000">
            <a:off x="-2448779" y="3392996"/>
            <a:ext cx="59766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ASPECTOS   GENERALES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7999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333001"/>
            <a:ext cx="2016224" cy="3743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OBJETIVO</a:t>
            </a:r>
            <a:endParaRPr lang="es-EC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624" y="1247872"/>
            <a:ext cx="7632848" cy="262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OBJETIVO GENERAL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Proponer el Plan de Seguridad Turística para el cantón Quito.</a:t>
            </a:r>
            <a:endParaRPr kumimoji="0" lang="es-EC" sz="1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OBJETIVOS ESPECIFICOS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just"/>
            <a:r>
              <a:rPr lang="es-EC" sz="1800" b="0" dirty="0" smtClean="0">
                <a:latin typeface="+mj-lt"/>
              </a:rPr>
              <a:t>a.- Determinar la seguridad como un derecho del turista.</a:t>
            </a:r>
          </a:p>
          <a:p>
            <a:pPr algn="just"/>
            <a:r>
              <a:rPr lang="es-EC" sz="1800" b="0" dirty="0" smtClean="0">
                <a:latin typeface="+mj-lt"/>
              </a:rPr>
              <a:t>b.- Elaborar un diagnostico de inseguridad en la ciudad de Quito que afecta el turismo.</a:t>
            </a:r>
          </a:p>
          <a:p>
            <a:pPr algn="just"/>
            <a:r>
              <a:rPr lang="es-EC" sz="1800" b="0" dirty="0" smtClean="0">
                <a:latin typeface="+mj-lt"/>
              </a:rPr>
              <a:t>c.- Proponer las estrategias del Plan de Seguridad Turística para la ciudad de Quito.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2448780" y="3248980"/>
            <a:ext cx="597666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ASPECTOS   GENERALES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652626"/>
            <a:ext cx="525658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DERECHO DEL TURISTA POR SU SEGURIDAD</a:t>
            </a:r>
            <a:endParaRPr lang="es-EC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624" y="1125902"/>
            <a:ext cx="763284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LA SEGURIDAD TURÍSTICA SE ORIGINA EN LA DECLARACIÓN UNIVERSAL DE LOS DD.HH.</a:t>
            </a:r>
            <a:r>
              <a:rPr kumimoji="0" lang="es-E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(10-DIC-1948, OMT)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HA RECONOCIDO EL DERECHO DE VIAJAR CON SEGURIDAD.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LA DECLARACIÓN DE MANILA DETERMINO QUE EL TURISMO PUEDE DESARROLLARSE EN UN CLIMA DE PAZ Y SEGURIDAD.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LA RESOLUCIÓN DE LA IX ASAMBLEA GRL. DE O.M. TURISMO, RECONOCE LA FACILITACIÓN DE LOS VIAJES Y A LA SEGURIDAD DE LOS TURISTAS.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LA RESOLUCIÓN 317, DETERMINA LA PROTECCIÓN Y SEGURIDAD DE LOS TURISTAS Y CONDENA LA VIOLENCIA CONTRA LOS TURISTAS E INSTALACIONES Y </a:t>
            </a:r>
            <a:r>
              <a:rPr lang="es-ES" sz="1600" dirty="0" smtClean="0"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SE PIDE A LOS ESTADOS TOMEN LAS MEDIDAS PARA PROTEGER A LOS ACTORES DEL TURISMO</a:t>
            </a: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r>
              <a:rPr lang="es-ES" sz="1600" dirty="0" smtClean="0"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(P.S.T)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EL CÓDIGO ÉTICO MUNDIAL DE TURISMO, EN EL ART. 1 NUMERAL 4, EXHORTA A LAS AUTORIDADES PUBLICAS A PROTEGER AL TURISTA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EL NUMERAL 5, EXHORTA AL TURISTA A EVITAR TODO ACTO CRIMINAL.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EL ART. 4 LIT. “C” DE LA LEY DE TURISMO, SE DISPONE PROTEGER AL TURISTA Y FOMENTAR LA CONCIENCIA TURÍSTICA.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ES" sz="16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EL CAPITULO “X” DISPONE PROTEGER AL CONSUMIDOR DE SERVICIOS TURÍSTICOS.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2448779" y="3248980"/>
            <a:ext cx="59766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ASPECTOS   GENERALES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260648"/>
            <a:ext cx="518457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¿POR QUE QUITO DEBE TENER UN P-S-T.?</a:t>
            </a:r>
            <a:endParaRPr lang="es-EC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-2448779" y="3248980"/>
            <a:ext cx="59766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ASPECTOS   GENERALES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29343" y="2499256"/>
            <a:ext cx="1726833" cy="6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2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OBJETIVOS DEL PLAN DEL BUEN VIVIR 2013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004128" y="836712"/>
            <a:ext cx="716004" cy="70063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/>
              <a:t>GADM</a:t>
            </a:r>
            <a:endParaRPr lang="es-EC" sz="1200" dirty="0"/>
          </a:p>
        </p:txBody>
      </p:sp>
      <p:sp>
        <p:nvSpPr>
          <p:cNvPr id="9" name="8 Flecha abajo"/>
          <p:cNvSpPr/>
          <p:nvPr/>
        </p:nvSpPr>
        <p:spPr>
          <a:xfrm>
            <a:off x="3203848" y="1700808"/>
            <a:ext cx="307053" cy="377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10" name="9 Rombo"/>
          <p:cNvSpPr/>
          <p:nvPr/>
        </p:nvSpPr>
        <p:spPr>
          <a:xfrm>
            <a:off x="2483768" y="2276872"/>
            <a:ext cx="1872207" cy="1000908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050" dirty="0" smtClean="0"/>
              <a:t>COORDINA ESFUERZOS </a:t>
            </a:r>
            <a:endParaRPr lang="es-EC" sz="1050" dirty="0"/>
          </a:p>
        </p:txBody>
      </p:sp>
      <p:sp>
        <p:nvSpPr>
          <p:cNvPr id="11" name="10 Flecha abajo"/>
          <p:cNvSpPr/>
          <p:nvPr/>
        </p:nvSpPr>
        <p:spPr>
          <a:xfrm>
            <a:off x="3311181" y="3356992"/>
            <a:ext cx="252707" cy="70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71600" y="2496946"/>
            <a:ext cx="1509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2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ARTICULACIÓN DEL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200" b="0" dirty="0" smtClean="0"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TURISMO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12 Recortar y redondear rectángulo de esquina sencilla"/>
          <p:cNvSpPr/>
          <p:nvPr/>
        </p:nvSpPr>
        <p:spPr>
          <a:xfrm>
            <a:off x="2641370" y="4077072"/>
            <a:ext cx="1642598" cy="2088232"/>
          </a:xfrm>
          <a:prstGeom prst="snip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1.- REACTIVE</a:t>
            </a:r>
          </a:p>
          <a:p>
            <a:pPr algn="ctr"/>
            <a:r>
              <a:rPr lang="es-EC" sz="1100" dirty="0" smtClean="0"/>
              <a:t>2.- SE VALORE LA IMPORTANCIA SOCIO ECONÓMICA</a:t>
            </a:r>
          </a:p>
          <a:p>
            <a:pPr algn="ctr"/>
            <a:r>
              <a:rPr lang="es-EC" sz="1100" dirty="0" smtClean="0"/>
              <a:t>3.- SE GARANTICE SU CALIDAD </a:t>
            </a:r>
          </a:p>
          <a:p>
            <a:pPr algn="ctr"/>
            <a:r>
              <a:rPr lang="es-EC" sz="1100" dirty="0" smtClean="0"/>
              <a:t>4.- Y SE LE RECONOZCA COMO FACTOR DE PAZ</a:t>
            </a:r>
            <a:endParaRPr lang="es-EC" sz="1100" dirty="0"/>
          </a:p>
        </p:txBody>
      </p:sp>
      <p:sp>
        <p:nvSpPr>
          <p:cNvPr id="14" name="13 Rectángulo"/>
          <p:cNvSpPr/>
          <p:nvPr/>
        </p:nvSpPr>
        <p:spPr>
          <a:xfrm>
            <a:off x="6516216" y="836712"/>
            <a:ext cx="2520280" cy="5040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100" dirty="0" smtClean="0"/>
              <a:t>PLAN DE SEGURIDAD TURÍSTICA</a:t>
            </a:r>
          </a:p>
          <a:p>
            <a:pPr algn="ctr"/>
            <a:endParaRPr lang="es-EC" sz="1100" dirty="0" smtClean="0"/>
          </a:p>
          <a:p>
            <a:pPr algn="ctr"/>
            <a:r>
              <a:rPr lang="es-EC" sz="1100" dirty="0" smtClean="0"/>
              <a:t>1.- DEFINICIÓN DE RIESGOS.</a:t>
            </a:r>
          </a:p>
          <a:p>
            <a:pPr algn="ctr"/>
            <a:r>
              <a:rPr lang="es-EC" sz="1100" dirty="0" smtClean="0"/>
              <a:t>2.- DETECCIÓN Y PREVENCIÓN DE DELITOS CONTRA TURISTAS.</a:t>
            </a:r>
          </a:p>
          <a:p>
            <a:pPr algn="ctr"/>
            <a:r>
              <a:rPr lang="es-EC" sz="1100" dirty="0" smtClean="0"/>
              <a:t>3.- PROTECCIÓN DE TURISTAS CONTRA EL TRAFICO DE DROGAS.</a:t>
            </a:r>
          </a:p>
          <a:p>
            <a:pPr algn="ctr"/>
            <a:r>
              <a:rPr lang="es-EC" sz="1100" dirty="0" smtClean="0"/>
              <a:t>4.- PROTECCIÓN DE SITIOS E INSTALACIONES TURÍSTICAS</a:t>
            </a:r>
          </a:p>
          <a:p>
            <a:pPr algn="ctr"/>
            <a:r>
              <a:rPr lang="es-EC" sz="1100" dirty="0" smtClean="0"/>
              <a:t>5.- INFORMACIÓN PARA LA INDUSTRIA TURÍSTICA SOBRE SEGURIDAD.</a:t>
            </a:r>
          </a:p>
          <a:p>
            <a:pPr algn="ctr"/>
            <a:r>
              <a:rPr lang="es-EC" sz="1100" dirty="0" smtClean="0"/>
              <a:t>6.- ESTABLECIMIENTO DE NORMAS Y PRACTICAS  DE SEGURIDAD EN INSTALACIONES Y SITIOS TURÍSTICOS.</a:t>
            </a:r>
          </a:p>
          <a:p>
            <a:pPr algn="ctr"/>
            <a:r>
              <a:rPr lang="es-EC" sz="1100" dirty="0" smtClean="0"/>
              <a:t>7.- PROVISIÓN AL PUBLICO DE DOCUMENTOS SOBRE SEGURIDAD PARA VIAJEROS</a:t>
            </a:r>
          </a:p>
          <a:p>
            <a:pPr algn="ctr"/>
            <a:r>
              <a:rPr lang="es-EC" sz="1100" dirty="0" smtClean="0"/>
              <a:t>8.- CREACIÓN DE SEGUROS TURÍSTICO</a:t>
            </a:r>
          </a:p>
          <a:p>
            <a:pPr algn="ctr"/>
            <a:r>
              <a:rPr lang="es-EC" sz="1100" dirty="0" smtClean="0"/>
              <a:t>9.- PROMOCIÓN, INVESTIGACIÓN Y DIFUSIÓN DE ESTADÍSTICAS DE DELITOS CONTRA TURISTAS.</a:t>
            </a:r>
          </a:p>
          <a:p>
            <a:pPr algn="ctr"/>
            <a:endParaRPr lang="es-EC" sz="1100" dirty="0" smtClean="0"/>
          </a:p>
          <a:p>
            <a:pPr algn="ctr"/>
            <a:r>
              <a:rPr lang="es-EC" sz="1100" dirty="0" smtClean="0"/>
              <a:t>FUENTE: OMT</a:t>
            </a:r>
            <a:endParaRPr lang="es-EC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332656"/>
            <a:ext cx="396044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SITUACION  GENERAL DEL PAIS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15616" y="908720"/>
          <a:ext cx="7848873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INDICADORES</a:t>
                      </a:r>
                      <a:endParaRPr lang="es-EC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NIVELES</a:t>
                      </a:r>
                      <a:endParaRPr lang="es-EC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CONSECUENCIAS</a:t>
                      </a:r>
                      <a:endParaRPr lang="es-EC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smtClean="0"/>
                        <a:t>INFLACIÓN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3,88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PERDIDA</a:t>
                      </a:r>
                      <a:r>
                        <a:rPr lang="es-EC" sz="1400" baseline="0" dirty="0" smtClean="0"/>
                        <a:t> DE VALOR ADQUISITIVO DE MONEDA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DESEMPLEO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7%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900 MIL PERSONAS DESOCUPADAS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TASAS</a:t>
                      </a:r>
                      <a:r>
                        <a:rPr lang="es-EC" sz="1400" baseline="0" dirty="0" smtClean="0"/>
                        <a:t> DE INTERÉS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8,3 %</a:t>
                      </a:r>
                    </a:p>
                    <a:p>
                      <a:endParaRPr lang="es-EC" sz="1400" dirty="0" smtClean="0"/>
                    </a:p>
                    <a:p>
                      <a:r>
                        <a:rPr lang="es-EC" sz="1400" dirty="0" smtClean="0"/>
                        <a:t>4,5 %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PARA PAGAR EN PRESTAMOS</a:t>
                      </a:r>
                    </a:p>
                    <a:p>
                      <a:r>
                        <a:rPr lang="es-EC" sz="1400" dirty="0" smtClean="0"/>
                        <a:t>PARA RECIBIR POR AHORRO.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SOCIAL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MIGRACIÓN INTERNA CAMPO - CIUDAD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CRECIMIENTO QUE RODEA AL</a:t>
                      </a:r>
                      <a:r>
                        <a:rPr lang="es-EC" sz="1400" baseline="0" dirty="0" smtClean="0"/>
                        <a:t> NÚCLEO URBANO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POLÍTICA</a:t>
                      </a:r>
                      <a:r>
                        <a:rPr lang="es-EC" sz="1400" baseline="0" dirty="0" smtClean="0"/>
                        <a:t>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EXTERNA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NO TLC.</a:t>
                      </a:r>
                    </a:p>
                    <a:p>
                      <a:r>
                        <a:rPr lang="es-EC" sz="1400" dirty="0" smtClean="0"/>
                        <a:t>REVISIÓN DEUDA EXT.</a:t>
                      </a:r>
                    </a:p>
                    <a:p>
                      <a:r>
                        <a:rPr lang="es-EC" sz="1400" dirty="0" smtClean="0"/>
                        <a:t>DOLARIZACIÓN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INTERNA 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MAS INVERSIÓN SOCIAL.</a:t>
                      </a:r>
                    </a:p>
                    <a:p>
                      <a:r>
                        <a:rPr lang="es-EC" sz="1400" dirty="0" smtClean="0"/>
                        <a:t>REORDENAMIENTO PRESUPUESTO ENTIDADES ESTATALES.</a:t>
                      </a:r>
                    </a:p>
                    <a:p>
                      <a:r>
                        <a:rPr lang="es-EC" sz="1400" dirty="0" smtClean="0"/>
                        <a:t>DISMINUCIÓN DE</a:t>
                      </a:r>
                      <a:r>
                        <a:rPr lang="es-EC" sz="1400" baseline="0" dirty="0" smtClean="0"/>
                        <a:t> IMPACTO AMBIENTAL.</a:t>
                      </a:r>
                      <a:endParaRPr lang="es-EC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332656"/>
            <a:ext cx="396044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SITUACION  LOCAL 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15616" y="908720"/>
          <a:ext cx="7848873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rgbClr val="FF0000"/>
                          </a:solidFill>
                        </a:rPr>
                        <a:t>INDICADORES</a:t>
                      </a:r>
                      <a:endParaRPr lang="es-EC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rgbClr val="FF0000"/>
                          </a:solidFill>
                        </a:rPr>
                        <a:t>NIVELES</a:t>
                      </a:r>
                      <a:endParaRPr lang="es-EC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solidFill>
                            <a:srgbClr val="FF0000"/>
                          </a:solidFill>
                        </a:rPr>
                        <a:t>CONSECUENCIAS</a:t>
                      </a:r>
                      <a:endParaRPr lang="es-EC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POBREZA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30% HASTA EL 2004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420 MIL HTS.</a:t>
                      </a:r>
                      <a:r>
                        <a:rPr lang="es-EC" sz="1200" baseline="0" dirty="0" smtClean="0"/>
                        <a:t> DE QUITO ERAN POBRES Y EXTREMADAMENTE POBRES 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DESEMPLEO 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5,6%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AL 2011,</a:t>
                      </a:r>
                      <a:r>
                        <a:rPr lang="es-EC" sz="1200" baseline="0" dirty="0" smtClean="0"/>
                        <a:t> 78.400  HTS. NO TIENEN TRABAJO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ORDENANZAS MUNICIPALES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DESARROLLO URBANO</a:t>
                      </a:r>
                    </a:p>
                    <a:p>
                      <a:r>
                        <a:rPr lang="es-EC" sz="1200" dirty="0" smtClean="0"/>
                        <a:t>CONTAMINACIÓN AMBIENTAL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USO DEL SUELO.</a:t>
                      </a:r>
                    </a:p>
                    <a:p>
                      <a:r>
                        <a:rPr lang="es-EC" sz="1200" dirty="0" smtClean="0"/>
                        <a:t>ZONIFICACIÓN Y ORGANIZACIÓN TERRITORIAL</a:t>
                      </a:r>
                    </a:p>
                    <a:p>
                      <a:r>
                        <a:rPr lang="es-EC" sz="1200" dirty="0" smtClean="0"/>
                        <a:t>PERMISOS DE CONSTRUCCIÓN.</a:t>
                      </a:r>
                    </a:p>
                    <a:p>
                      <a:r>
                        <a:rPr lang="es-EC" sz="1200" dirty="0" smtClean="0"/>
                        <a:t>DIRECCIÓN DE MEDIO AMBIENTE.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GEOGRAFÍA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2800 MSNM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290746 HECTÁREAS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24 PARROQUIAS SUBURBANAS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37.091 HS, CUBRE ZONA URBANIZADA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1,4 MILLONES DE HTS.</a:t>
                      </a:r>
                    </a:p>
                    <a:p>
                      <a:r>
                        <a:rPr lang="es-EC" sz="1200" dirty="0" smtClean="0"/>
                        <a:t>10 A 25 GRADOS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NORTE: PROV.</a:t>
                      </a:r>
                      <a:r>
                        <a:rPr lang="es-EC" sz="1200" baseline="0" dirty="0" smtClean="0"/>
                        <a:t> IMBABURA</a:t>
                      </a:r>
                    </a:p>
                    <a:p>
                      <a:r>
                        <a:rPr lang="es-EC" sz="1200" baseline="0" dirty="0" smtClean="0"/>
                        <a:t>SUR: CANT. STO. DOMINGO Y MEJÍA.</a:t>
                      </a:r>
                    </a:p>
                    <a:p>
                      <a:r>
                        <a:rPr lang="es-EC" sz="1200" baseline="0" dirty="0" smtClean="0"/>
                        <a:t>ESTE: PEDRO MONCAYO, CAYAMBE, PROV. NAPO</a:t>
                      </a:r>
                    </a:p>
                    <a:p>
                      <a:r>
                        <a:rPr lang="es-EC" sz="1200" baseline="0" dirty="0" smtClean="0"/>
                        <a:t>OESTE: LOS BANCOS, PEDRO VICENTE MALDONADO.</a:t>
                      </a:r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C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6200000">
            <a:off x="-1583567" y="4258208"/>
            <a:ext cx="41022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CL" dirty="0">
              <a:solidFill>
                <a:srgbClr val="CC0000"/>
              </a:solidFill>
              <a:effectLst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CL" sz="3600" dirty="0" smtClean="0">
                <a:solidFill>
                  <a:srgbClr val="003399"/>
                </a:solidFill>
                <a:effectLst/>
              </a:rPr>
              <a:t>INVESTIGACION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116632"/>
            <a:ext cx="396044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/>
              <a:t>PERFIL DEL TURISTA QUITEÑO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31640" y="620688"/>
          <a:ext cx="5472608" cy="555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208"/>
                <a:gridCol w="4347400"/>
              </a:tblGrid>
              <a:tr h="301579"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VALORES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100" dirty="0" smtClean="0">
                          <a:solidFill>
                            <a:srgbClr val="FF0000"/>
                          </a:solidFill>
                        </a:rPr>
                        <a:t>CARACTERÍSTICA</a:t>
                      </a:r>
                      <a:endParaRPr lang="es-EC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43, 1 %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20 A 30 AÑOS DE EDAD, TURISTAS DE POBLACIÓN JOVEN </a:t>
                      </a:r>
                      <a:endParaRPr lang="es-EC" sz="1100" dirty="0"/>
                    </a:p>
                  </a:txBody>
                  <a:tcPr/>
                </a:tc>
              </a:tr>
              <a:tr h="417778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52,9 %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240 A 500 DÓLARES, INGRESOS MENSUALES DE LOS TURISTAS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44,6%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SOLTEROS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43,1%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CASADOS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39,1%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SECUNDARIA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53,1 % 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CLASE MEDIA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40,1% 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GASTA ENTRE 101 A 300 DÓLARES EN TURISMO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11,4 %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VIAJAN AL TUNGURAHUA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11,2 %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VIAJAN A ESMERALDAS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10,4 %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VIAJAN A GUAYAQUIL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25,4 %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VISITAN LOS PARQUES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19,3 %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VISITAN EL</a:t>
                      </a:r>
                      <a:r>
                        <a:rPr lang="es-EC" sz="1100" baseline="0" dirty="0" smtClean="0"/>
                        <a:t> CENTRO HISTÓRICO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17 %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VISITAN EL TELEFÉRICO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47%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PREFIERE</a:t>
                      </a:r>
                      <a:r>
                        <a:rPr lang="es-EC" sz="1100" baseline="0" dirty="0" smtClean="0"/>
                        <a:t> LOS FINES DE SEMANA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53% 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SALE EN BUS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37 %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SALE EN AUTO PROPIO</a:t>
                      </a:r>
                      <a:endParaRPr lang="es-EC" sz="1100" dirty="0"/>
                    </a:p>
                  </a:txBody>
                  <a:tcPr/>
                </a:tc>
              </a:tr>
              <a:tr h="301579"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18 %</a:t>
                      </a:r>
                      <a:endParaRPr lang="es-EC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100" dirty="0" smtClean="0"/>
                        <a:t>SALEN</a:t>
                      </a:r>
                      <a:r>
                        <a:rPr lang="es-EC" sz="1100" baseline="0" dirty="0" smtClean="0"/>
                        <a:t> EN MESES DE AGOSTO Y DICIEMBRE</a:t>
                      </a:r>
                      <a:endParaRPr lang="es-EC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123728" y="6381328"/>
            <a:ext cx="2862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Fuente: </a:t>
            </a:r>
            <a:r>
              <a:rPr lang="es-ES_tradnl" sz="1000" dirty="0" smtClean="0"/>
              <a:t>TENDENCIA, ESTUDIOS DE MERCADOS</a:t>
            </a:r>
            <a:endParaRPr lang="es-EC" sz="1000" dirty="0"/>
          </a:p>
        </p:txBody>
      </p:sp>
      <p:sp>
        <p:nvSpPr>
          <p:cNvPr id="9" name="8 Elipse"/>
          <p:cNvSpPr/>
          <p:nvPr/>
        </p:nvSpPr>
        <p:spPr>
          <a:xfrm>
            <a:off x="2411760" y="1124744"/>
            <a:ext cx="367240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Elipse"/>
          <p:cNvSpPr/>
          <p:nvPr/>
        </p:nvSpPr>
        <p:spPr>
          <a:xfrm>
            <a:off x="2339752" y="2780928"/>
            <a:ext cx="151216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Elipse"/>
          <p:cNvSpPr/>
          <p:nvPr/>
        </p:nvSpPr>
        <p:spPr>
          <a:xfrm>
            <a:off x="2267744" y="4653136"/>
            <a:ext cx="2304256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1754</Words>
  <Application>Microsoft Office PowerPoint</Application>
  <PresentationFormat>Presentación en pantalla (4:3)</PresentationFormat>
  <Paragraphs>411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Diseño predeterminado</vt:lpstr>
      <vt:lpstr>CorelDRAW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ESPE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Ghjgh hjghjg hghg hghghghjgg h</dc:title>
  <dc:creator>lcifuentes</dc:creator>
  <cp:lastModifiedBy>marco</cp:lastModifiedBy>
  <cp:revision>28</cp:revision>
  <dcterms:created xsi:type="dcterms:W3CDTF">2008-02-13T16:07:44Z</dcterms:created>
  <dcterms:modified xsi:type="dcterms:W3CDTF">2012-07-10T21:49:00Z</dcterms:modified>
</cp:coreProperties>
</file>