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304" r:id="rId3"/>
    <p:sldId id="257" r:id="rId4"/>
    <p:sldId id="263" r:id="rId5"/>
    <p:sldId id="267" r:id="rId6"/>
    <p:sldId id="266" r:id="rId7"/>
    <p:sldId id="272" r:id="rId8"/>
    <p:sldId id="275" r:id="rId9"/>
    <p:sldId id="278" r:id="rId10"/>
    <p:sldId id="273" r:id="rId11"/>
    <p:sldId id="302" r:id="rId12"/>
    <p:sldId id="303" r:id="rId13"/>
    <p:sldId id="285" r:id="rId14"/>
    <p:sldId id="305" r:id="rId15"/>
    <p:sldId id="286" r:id="rId16"/>
    <p:sldId id="287" r:id="rId17"/>
    <p:sldId id="298" r:id="rId18"/>
    <p:sldId id="299" r:id="rId19"/>
    <p:sldId id="300" r:id="rId20"/>
    <p:sldId id="296"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DC3A3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3559" autoAdjust="0"/>
  </p:normalViewPr>
  <p:slideViewPr>
    <p:cSldViewPr>
      <p:cViewPr varScale="1">
        <p:scale>
          <a:sx n="72" d="100"/>
          <a:sy n="72" d="100"/>
        </p:scale>
        <p:origin x="-1104" y="-102"/>
      </p:cViewPr>
      <p:guideLst>
        <p:guide orient="horz" pos="2160"/>
        <p:guide pos="2880"/>
      </p:guideLst>
    </p:cSldViewPr>
  </p:slideViewPr>
  <p:outlineViewPr>
    <p:cViewPr>
      <p:scale>
        <a:sx n="33" d="100"/>
        <a:sy n="33" d="100"/>
      </p:scale>
      <p:origin x="0" y="1924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716316-63E4-4AE1-B94C-73DA262BAED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EC"/>
        </a:p>
      </dgm:t>
    </dgm:pt>
    <dgm:pt modelId="{A462FDC3-DDBF-4677-9458-01E30BF85B03}">
      <dgm:prSet phldrT="[Texto]"/>
      <dgm:spPr/>
      <dgm:t>
        <a:bodyPr/>
        <a:lstStyle/>
        <a:p>
          <a:r>
            <a:rPr lang="es-ES_tradnl" dirty="0" smtClean="0"/>
            <a:t>Flujos ágiles de información</a:t>
          </a:r>
          <a:endParaRPr lang="es-EC" dirty="0"/>
        </a:p>
      </dgm:t>
    </dgm:pt>
    <dgm:pt modelId="{283355D6-0E53-4E84-BC70-4643F7F12C57}" type="parTrans" cxnId="{A08CBA86-5A92-49F4-B479-5ACF76B01FDC}">
      <dgm:prSet/>
      <dgm:spPr/>
      <dgm:t>
        <a:bodyPr/>
        <a:lstStyle/>
        <a:p>
          <a:endParaRPr lang="es-EC"/>
        </a:p>
      </dgm:t>
    </dgm:pt>
    <dgm:pt modelId="{A41598EE-6267-4A71-A35D-389CDDBECA65}" type="sibTrans" cxnId="{A08CBA86-5A92-49F4-B479-5ACF76B01FDC}">
      <dgm:prSet/>
      <dgm:spPr/>
      <dgm:t>
        <a:bodyPr/>
        <a:lstStyle/>
        <a:p>
          <a:endParaRPr lang="es-EC"/>
        </a:p>
      </dgm:t>
    </dgm:pt>
    <dgm:pt modelId="{B87C3687-1958-4D43-BB9E-8CD70DCCD949}">
      <dgm:prSet phldrT="[Texto]"/>
      <dgm:spPr/>
      <dgm:t>
        <a:bodyPr/>
        <a:lstStyle/>
        <a:p>
          <a:r>
            <a:rPr lang="es-ES_tradnl" dirty="0" smtClean="0"/>
            <a:t>Reducción de la estructura jerárquica</a:t>
          </a:r>
          <a:endParaRPr lang="es-EC" dirty="0"/>
        </a:p>
      </dgm:t>
    </dgm:pt>
    <dgm:pt modelId="{EBBD2577-88DE-4885-B3C0-A8102975C0A2}" type="parTrans" cxnId="{55C99DD9-E022-4084-B7A2-FEC8C6936B2B}">
      <dgm:prSet/>
      <dgm:spPr/>
      <dgm:t>
        <a:bodyPr/>
        <a:lstStyle/>
        <a:p>
          <a:endParaRPr lang="es-EC"/>
        </a:p>
      </dgm:t>
    </dgm:pt>
    <dgm:pt modelId="{EE3565A4-B07C-454A-8850-AA038B79998A}" type="sibTrans" cxnId="{55C99DD9-E022-4084-B7A2-FEC8C6936B2B}">
      <dgm:prSet/>
      <dgm:spPr/>
      <dgm:t>
        <a:bodyPr/>
        <a:lstStyle/>
        <a:p>
          <a:endParaRPr lang="es-EC"/>
        </a:p>
      </dgm:t>
    </dgm:pt>
    <dgm:pt modelId="{D0B4BABE-54B4-4058-9684-DF46AE9F2FB0}">
      <dgm:prSet phldrT="[Texto]"/>
      <dgm:spPr/>
      <dgm:t>
        <a:bodyPr/>
        <a:lstStyle/>
        <a:p>
          <a:r>
            <a:rPr lang="es-ES_tradnl" dirty="0" smtClean="0"/>
            <a:t>Relaciones empresariales</a:t>
          </a:r>
          <a:endParaRPr lang="es-EC" dirty="0"/>
        </a:p>
      </dgm:t>
    </dgm:pt>
    <dgm:pt modelId="{4CCE8046-2E40-4CB3-882E-1F67E69D749A}" type="parTrans" cxnId="{7552A941-3D60-4A38-B87F-EF2E69993F8A}">
      <dgm:prSet/>
      <dgm:spPr/>
      <dgm:t>
        <a:bodyPr/>
        <a:lstStyle/>
        <a:p>
          <a:endParaRPr lang="es-EC"/>
        </a:p>
      </dgm:t>
    </dgm:pt>
    <dgm:pt modelId="{3E986884-4ABF-4019-846F-7294FB2BFA19}" type="sibTrans" cxnId="{7552A941-3D60-4A38-B87F-EF2E69993F8A}">
      <dgm:prSet/>
      <dgm:spPr/>
      <dgm:t>
        <a:bodyPr/>
        <a:lstStyle/>
        <a:p>
          <a:endParaRPr lang="es-EC"/>
        </a:p>
      </dgm:t>
    </dgm:pt>
    <dgm:pt modelId="{0729555B-69D4-47ED-9469-A833B7FF5C0D}">
      <dgm:prSet/>
      <dgm:spPr/>
      <dgm:t>
        <a:bodyPr/>
        <a:lstStyle/>
        <a:p>
          <a:r>
            <a:rPr lang="es-EC" dirty="0" smtClean="0"/>
            <a:t>Costos</a:t>
          </a:r>
        </a:p>
      </dgm:t>
    </dgm:pt>
    <dgm:pt modelId="{9033BE38-739F-4A05-9329-EE19C4BEF19C}" type="parTrans" cxnId="{FB0AC5F0-2E63-49EA-88B9-314130234484}">
      <dgm:prSet/>
      <dgm:spPr/>
      <dgm:t>
        <a:bodyPr/>
        <a:lstStyle/>
        <a:p>
          <a:endParaRPr lang="es-EC"/>
        </a:p>
      </dgm:t>
    </dgm:pt>
    <dgm:pt modelId="{348701F0-58E1-4888-A3AF-F8AF96DEA2A2}" type="sibTrans" cxnId="{FB0AC5F0-2E63-49EA-88B9-314130234484}">
      <dgm:prSet/>
      <dgm:spPr/>
      <dgm:t>
        <a:bodyPr/>
        <a:lstStyle/>
        <a:p>
          <a:endParaRPr lang="es-EC"/>
        </a:p>
      </dgm:t>
    </dgm:pt>
    <dgm:pt modelId="{F56FDC95-6AC0-49B0-BB52-60D18BFCB7DD}" type="pres">
      <dgm:prSet presAssocID="{74716316-63E4-4AE1-B94C-73DA262BAED8}" presName="cycle" presStyleCnt="0">
        <dgm:presLayoutVars>
          <dgm:dir/>
          <dgm:resizeHandles val="exact"/>
        </dgm:presLayoutVars>
      </dgm:prSet>
      <dgm:spPr/>
      <dgm:t>
        <a:bodyPr/>
        <a:lstStyle/>
        <a:p>
          <a:endParaRPr lang="es-EC"/>
        </a:p>
      </dgm:t>
    </dgm:pt>
    <dgm:pt modelId="{893E3FDD-83DF-4027-A79F-8911E2ED1916}" type="pres">
      <dgm:prSet presAssocID="{A462FDC3-DDBF-4677-9458-01E30BF85B03}" presName="node" presStyleLbl="node1" presStyleIdx="0" presStyleCnt="4">
        <dgm:presLayoutVars>
          <dgm:bulletEnabled val="1"/>
        </dgm:presLayoutVars>
      </dgm:prSet>
      <dgm:spPr/>
      <dgm:t>
        <a:bodyPr/>
        <a:lstStyle/>
        <a:p>
          <a:endParaRPr lang="es-EC"/>
        </a:p>
      </dgm:t>
    </dgm:pt>
    <dgm:pt modelId="{2DBACBBE-422E-4BF7-AE92-583F0F739597}" type="pres">
      <dgm:prSet presAssocID="{A41598EE-6267-4A71-A35D-389CDDBECA65}" presName="sibTrans" presStyleLbl="sibTrans2D1" presStyleIdx="0" presStyleCnt="4"/>
      <dgm:spPr/>
      <dgm:t>
        <a:bodyPr/>
        <a:lstStyle/>
        <a:p>
          <a:endParaRPr lang="es-EC"/>
        </a:p>
      </dgm:t>
    </dgm:pt>
    <dgm:pt modelId="{6D2DBBC3-BCD8-4773-81A5-4E11B468756B}" type="pres">
      <dgm:prSet presAssocID="{A41598EE-6267-4A71-A35D-389CDDBECA65}" presName="connectorText" presStyleLbl="sibTrans2D1" presStyleIdx="0" presStyleCnt="4"/>
      <dgm:spPr/>
      <dgm:t>
        <a:bodyPr/>
        <a:lstStyle/>
        <a:p>
          <a:endParaRPr lang="es-EC"/>
        </a:p>
      </dgm:t>
    </dgm:pt>
    <dgm:pt modelId="{BD0E4439-6E4C-4D2C-A1E9-C01B898AB46C}" type="pres">
      <dgm:prSet presAssocID="{B87C3687-1958-4D43-BB9E-8CD70DCCD949}" presName="node" presStyleLbl="node1" presStyleIdx="1" presStyleCnt="4">
        <dgm:presLayoutVars>
          <dgm:bulletEnabled val="1"/>
        </dgm:presLayoutVars>
      </dgm:prSet>
      <dgm:spPr/>
      <dgm:t>
        <a:bodyPr/>
        <a:lstStyle/>
        <a:p>
          <a:endParaRPr lang="es-EC"/>
        </a:p>
      </dgm:t>
    </dgm:pt>
    <dgm:pt modelId="{AFFCF8E4-4E5F-4230-8E08-13E80F862FFC}" type="pres">
      <dgm:prSet presAssocID="{EE3565A4-B07C-454A-8850-AA038B79998A}" presName="sibTrans" presStyleLbl="sibTrans2D1" presStyleIdx="1" presStyleCnt="4"/>
      <dgm:spPr/>
      <dgm:t>
        <a:bodyPr/>
        <a:lstStyle/>
        <a:p>
          <a:endParaRPr lang="es-EC"/>
        </a:p>
      </dgm:t>
    </dgm:pt>
    <dgm:pt modelId="{803D7103-65D3-46AB-B9E6-AE920277DF05}" type="pres">
      <dgm:prSet presAssocID="{EE3565A4-B07C-454A-8850-AA038B79998A}" presName="connectorText" presStyleLbl="sibTrans2D1" presStyleIdx="1" presStyleCnt="4"/>
      <dgm:spPr/>
      <dgm:t>
        <a:bodyPr/>
        <a:lstStyle/>
        <a:p>
          <a:endParaRPr lang="es-EC"/>
        </a:p>
      </dgm:t>
    </dgm:pt>
    <dgm:pt modelId="{A1D9DC45-4D2B-43DF-BECB-6665A94C63CB}" type="pres">
      <dgm:prSet presAssocID="{D0B4BABE-54B4-4058-9684-DF46AE9F2FB0}" presName="node" presStyleLbl="node1" presStyleIdx="2" presStyleCnt="4">
        <dgm:presLayoutVars>
          <dgm:bulletEnabled val="1"/>
        </dgm:presLayoutVars>
      </dgm:prSet>
      <dgm:spPr/>
      <dgm:t>
        <a:bodyPr/>
        <a:lstStyle/>
        <a:p>
          <a:endParaRPr lang="es-EC"/>
        </a:p>
      </dgm:t>
    </dgm:pt>
    <dgm:pt modelId="{0218F231-B9CF-42D6-B77B-BAFB291B15CE}" type="pres">
      <dgm:prSet presAssocID="{3E986884-4ABF-4019-846F-7294FB2BFA19}" presName="sibTrans" presStyleLbl="sibTrans2D1" presStyleIdx="2" presStyleCnt="4"/>
      <dgm:spPr/>
      <dgm:t>
        <a:bodyPr/>
        <a:lstStyle/>
        <a:p>
          <a:endParaRPr lang="es-EC"/>
        </a:p>
      </dgm:t>
    </dgm:pt>
    <dgm:pt modelId="{756BE7FA-A4C8-461D-9F0C-F634BB6CB092}" type="pres">
      <dgm:prSet presAssocID="{3E986884-4ABF-4019-846F-7294FB2BFA19}" presName="connectorText" presStyleLbl="sibTrans2D1" presStyleIdx="2" presStyleCnt="4"/>
      <dgm:spPr/>
      <dgm:t>
        <a:bodyPr/>
        <a:lstStyle/>
        <a:p>
          <a:endParaRPr lang="es-EC"/>
        </a:p>
      </dgm:t>
    </dgm:pt>
    <dgm:pt modelId="{BE174B6C-A2CA-4FCB-98EE-36EB5CA82B4E}" type="pres">
      <dgm:prSet presAssocID="{0729555B-69D4-47ED-9469-A833B7FF5C0D}" presName="node" presStyleLbl="node1" presStyleIdx="3" presStyleCnt="4">
        <dgm:presLayoutVars>
          <dgm:bulletEnabled val="1"/>
        </dgm:presLayoutVars>
      </dgm:prSet>
      <dgm:spPr/>
      <dgm:t>
        <a:bodyPr/>
        <a:lstStyle/>
        <a:p>
          <a:endParaRPr lang="es-EC"/>
        </a:p>
      </dgm:t>
    </dgm:pt>
    <dgm:pt modelId="{C905860D-CABB-4F65-8B63-3A0E4B1270E1}" type="pres">
      <dgm:prSet presAssocID="{348701F0-58E1-4888-A3AF-F8AF96DEA2A2}" presName="sibTrans" presStyleLbl="sibTrans2D1" presStyleIdx="3" presStyleCnt="4"/>
      <dgm:spPr/>
      <dgm:t>
        <a:bodyPr/>
        <a:lstStyle/>
        <a:p>
          <a:endParaRPr lang="es-EC"/>
        </a:p>
      </dgm:t>
    </dgm:pt>
    <dgm:pt modelId="{6D978D83-88EB-44B4-A8B5-EA2C9CBA82F1}" type="pres">
      <dgm:prSet presAssocID="{348701F0-58E1-4888-A3AF-F8AF96DEA2A2}" presName="connectorText" presStyleLbl="sibTrans2D1" presStyleIdx="3" presStyleCnt="4"/>
      <dgm:spPr/>
      <dgm:t>
        <a:bodyPr/>
        <a:lstStyle/>
        <a:p>
          <a:endParaRPr lang="es-EC"/>
        </a:p>
      </dgm:t>
    </dgm:pt>
  </dgm:ptLst>
  <dgm:cxnLst>
    <dgm:cxn modelId="{55C99DD9-E022-4084-B7A2-FEC8C6936B2B}" srcId="{74716316-63E4-4AE1-B94C-73DA262BAED8}" destId="{B87C3687-1958-4D43-BB9E-8CD70DCCD949}" srcOrd="1" destOrd="0" parTransId="{EBBD2577-88DE-4885-B3C0-A8102975C0A2}" sibTransId="{EE3565A4-B07C-454A-8850-AA038B79998A}"/>
    <dgm:cxn modelId="{943D0135-8915-466B-815B-62D500330ADB}" type="presOf" srcId="{0729555B-69D4-47ED-9469-A833B7FF5C0D}" destId="{BE174B6C-A2CA-4FCB-98EE-36EB5CA82B4E}" srcOrd="0" destOrd="0" presId="urn:microsoft.com/office/officeart/2005/8/layout/cycle2"/>
    <dgm:cxn modelId="{D30B989E-6F95-43C4-ACEC-A37304E251F3}" type="presOf" srcId="{EE3565A4-B07C-454A-8850-AA038B79998A}" destId="{AFFCF8E4-4E5F-4230-8E08-13E80F862FFC}" srcOrd="0" destOrd="0" presId="urn:microsoft.com/office/officeart/2005/8/layout/cycle2"/>
    <dgm:cxn modelId="{578C545A-4FCA-48A8-AD5F-BC43890CC273}" type="presOf" srcId="{348701F0-58E1-4888-A3AF-F8AF96DEA2A2}" destId="{6D978D83-88EB-44B4-A8B5-EA2C9CBA82F1}" srcOrd="1" destOrd="0" presId="urn:microsoft.com/office/officeart/2005/8/layout/cycle2"/>
    <dgm:cxn modelId="{FB0AC5F0-2E63-49EA-88B9-314130234484}" srcId="{74716316-63E4-4AE1-B94C-73DA262BAED8}" destId="{0729555B-69D4-47ED-9469-A833B7FF5C0D}" srcOrd="3" destOrd="0" parTransId="{9033BE38-739F-4A05-9329-EE19C4BEF19C}" sibTransId="{348701F0-58E1-4888-A3AF-F8AF96DEA2A2}"/>
    <dgm:cxn modelId="{170627FD-5E64-4C1B-A101-F82B0867F571}" type="presOf" srcId="{EE3565A4-B07C-454A-8850-AA038B79998A}" destId="{803D7103-65D3-46AB-B9E6-AE920277DF05}" srcOrd="1" destOrd="0" presId="urn:microsoft.com/office/officeart/2005/8/layout/cycle2"/>
    <dgm:cxn modelId="{C0831B61-0060-4EBE-9AE4-89590484A2A1}" type="presOf" srcId="{3E986884-4ABF-4019-846F-7294FB2BFA19}" destId="{0218F231-B9CF-42D6-B77B-BAFB291B15CE}" srcOrd="0" destOrd="0" presId="urn:microsoft.com/office/officeart/2005/8/layout/cycle2"/>
    <dgm:cxn modelId="{7552A941-3D60-4A38-B87F-EF2E69993F8A}" srcId="{74716316-63E4-4AE1-B94C-73DA262BAED8}" destId="{D0B4BABE-54B4-4058-9684-DF46AE9F2FB0}" srcOrd="2" destOrd="0" parTransId="{4CCE8046-2E40-4CB3-882E-1F67E69D749A}" sibTransId="{3E986884-4ABF-4019-846F-7294FB2BFA19}"/>
    <dgm:cxn modelId="{A4195F88-A1E7-41CA-8A24-3EEFF2B7D619}" type="presOf" srcId="{74716316-63E4-4AE1-B94C-73DA262BAED8}" destId="{F56FDC95-6AC0-49B0-BB52-60D18BFCB7DD}" srcOrd="0" destOrd="0" presId="urn:microsoft.com/office/officeart/2005/8/layout/cycle2"/>
    <dgm:cxn modelId="{57D75CC1-B048-4852-BFE3-F67B5AFC8B38}" type="presOf" srcId="{A41598EE-6267-4A71-A35D-389CDDBECA65}" destId="{6D2DBBC3-BCD8-4773-81A5-4E11B468756B}" srcOrd="1" destOrd="0" presId="urn:microsoft.com/office/officeart/2005/8/layout/cycle2"/>
    <dgm:cxn modelId="{A08CBA86-5A92-49F4-B479-5ACF76B01FDC}" srcId="{74716316-63E4-4AE1-B94C-73DA262BAED8}" destId="{A462FDC3-DDBF-4677-9458-01E30BF85B03}" srcOrd="0" destOrd="0" parTransId="{283355D6-0E53-4E84-BC70-4643F7F12C57}" sibTransId="{A41598EE-6267-4A71-A35D-389CDDBECA65}"/>
    <dgm:cxn modelId="{78BC759C-7887-4BD4-8FFF-7D4C25EFBAA9}" type="presOf" srcId="{A462FDC3-DDBF-4677-9458-01E30BF85B03}" destId="{893E3FDD-83DF-4027-A79F-8911E2ED1916}" srcOrd="0" destOrd="0" presId="urn:microsoft.com/office/officeart/2005/8/layout/cycle2"/>
    <dgm:cxn modelId="{FD91F1BD-DD09-43E5-A841-AF0FA52F3AD3}" type="presOf" srcId="{3E986884-4ABF-4019-846F-7294FB2BFA19}" destId="{756BE7FA-A4C8-461D-9F0C-F634BB6CB092}" srcOrd="1" destOrd="0" presId="urn:microsoft.com/office/officeart/2005/8/layout/cycle2"/>
    <dgm:cxn modelId="{4909AA4E-79D8-44DE-89C8-DC0F954E6EBF}" type="presOf" srcId="{B87C3687-1958-4D43-BB9E-8CD70DCCD949}" destId="{BD0E4439-6E4C-4D2C-A1E9-C01B898AB46C}" srcOrd="0" destOrd="0" presId="urn:microsoft.com/office/officeart/2005/8/layout/cycle2"/>
    <dgm:cxn modelId="{8D8E16D1-B735-4E29-A255-2BADCCC3E1DB}" type="presOf" srcId="{D0B4BABE-54B4-4058-9684-DF46AE9F2FB0}" destId="{A1D9DC45-4D2B-43DF-BECB-6665A94C63CB}" srcOrd="0" destOrd="0" presId="urn:microsoft.com/office/officeart/2005/8/layout/cycle2"/>
    <dgm:cxn modelId="{F9C98088-52FF-4F8A-A2C0-0A46BBED649B}" type="presOf" srcId="{A41598EE-6267-4A71-A35D-389CDDBECA65}" destId="{2DBACBBE-422E-4BF7-AE92-583F0F739597}" srcOrd="0" destOrd="0" presId="urn:microsoft.com/office/officeart/2005/8/layout/cycle2"/>
    <dgm:cxn modelId="{5CCE95AF-BEF0-434A-BF19-82AAA498C592}" type="presOf" srcId="{348701F0-58E1-4888-A3AF-F8AF96DEA2A2}" destId="{C905860D-CABB-4F65-8B63-3A0E4B1270E1}" srcOrd="0" destOrd="0" presId="urn:microsoft.com/office/officeart/2005/8/layout/cycle2"/>
    <dgm:cxn modelId="{E3EA8FA6-DCF4-4F89-982F-058EB99CA400}" type="presParOf" srcId="{F56FDC95-6AC0-49B0-BB52-60D18BFCB7DD}" destId="{893E3FDD-83DF-4027-A79F-8911E2ED1916}" srcOrd="0" destOrd="0" presId="urn:microsoft.com/office/officeart/2005/8/layout/cycle2"/>
    <dgm:cxn modelId="{6D24955C-9CCA-419A-8328-E2A95A7577E2}" type="presParOf" srcId="{F56FDC95-6AC0-49B0-BB52-60D18BFCB7DD}" destId="{2DBACBBE-422E-4BF7-AE92-583F0F739597}" srcOrd="1" destOrd="0" presId="urn:microsoft.com/office/officeart/2005/8/layout/cycle2"/>
    <dgm:cxn modelId="{AC075EE4-A568-42E1-8E0D-BBE8F2907DB3}" type="presParOf" srcId="{2DBACBBE-422E-4BF7-AE92-583F0F739597}" destId="{6D2DBBC3-BCD8-4773-81A5-4E11B468756B}" srcOrd="0" destOrd="0" presId="urn:microsoft.com/office/officeart/2005/8/layout/cycle2"/>
    <dgm:cxn modelId="{F4D8DE38-0DBA-434E-963D-FD63EF03F4D1}" type="presParOf" srcId="{F56FDC95-6AC0-49B0-BB52-60D18BFCB7DD}" destId="{BD0E4439-6E4C-4D2C-A1E9-C01B898AB46C}" srcOrd="2" destOrd="0" presId="urn:microsoft.com/office/officeart/2005/8/layout/cycle2"/>
    <dgm:cxn modelId="{8E7D6EFC-445D-43D5-A3D4-77A87D8691CA}" type="presParOf" srcId="{F56FDC95-6AC0-49B0-BB52-60D18BFCB7DD}" destId="{AFFCF8E4-4E5F-4230-8E08-13E80F862FFC}" srcOrd="3" destOrd="0" presId="urn:microsoft.com/office/officeart/2005/8/layout/cycle2"/>
    <dgm:cxn modelId="{9C143D37-5B5A-4B4A-B8F9-998C522DF2B0}" type="presParOf" srcId="{AFFCF8E4-4E5F-4230-8E08-13E80F862FFC}" destId="{803D7103-65D3-46AB-B9E6-AE920277DF05}" srcOrd="0" destOrd="0" presId="urn:microsoft.com/office/officeart/2005/8/layout/cycle2"/>
    <dgm:cxn modelId="{0C06F1DC-D808-4E74-8730-38DB8D9849BF}" type="presParOf" srcId="{F56FDC95-6AC0-49B0-BB52-60D18BFCB7DD}" destId="{A1D9DC45-4D2B-43DF-BECB-6665A94C63CB}" srcOrd="4" destOrd="0" presId="urn:microsoft.com/office/officeart/2005/8/layout/cycle2"/>
    <dgm:cxn modelId="{1A7926A5-CBC2-48DE-87A4-87E6402393AD}" type="presParOf" srcId="{F56FDC95-6AC0-49B0-BB52-60D18BFCB7DD}" destId="{0218F231-B9CF-42D6-B77B-BAFB291B15CE}" srcOrd="5" destOrd="0" presId="urn:microsoft.com/office/officeart/2005/8/layout/cycle2"/>
    <dgm:cxn modelId="{C453E702-3D97-4440-B0F2-14F959A6A2CF}" type="presParOf" srcId="{0218F231-B9CF-42D6-B77B-BAFB291B15CE}" destId="{756BE7FA-A4C8-461D-9F0C-F634BB6CB092}" srcOrd="0" destOrd="0" presId="urn:microsoft.com/office/officeart/2005/8/layout/cycle2"/>
    <dgm:cxn modelId="{DAD4E660-5ECF-4904-81ED-5E6AC396C8C6}" type="presParOf" srcId="{F56FDC95-6AC0-49B0-BB52-60D18BFCB7DD}" destId="{BE174B6C-A2CA-4FCB-98EE-36EB5CA82B4E}" srcOrd="6" destOrd="0" presId="urn:microsoft.com/office/officeart/2005/8/layout/cycle2"/>
    <dgm:cxn modelId="{FF977E4F-F5DF-4EBB-A8AC-21A3407ED796}" type="presParOf" srcId="{F56FDC95-6AC0-49B0-BB52-60D18BFCB7DD}" destId="{C905860D-CABB-4F65-8B63-3A0E4B1270E1}" srcOrd="7" destOrd="0" presId="urn:microsoft.com/office/officeart/2005/8/layout/cycle2"/>
    <dgm:cxn modelId="{C9A32BBA-A23F-4E4A-8E1A-5A04E6EFCE50}" type="presParOf" srcId="{C905860D-CABB-4F65-8B63-3A0E4B1270E1}" destId="{6D978D83-88EB-44B4-A8B5-EA2C9CBA82F1}"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49DBF2-FA2E-4760-8CE4-A34D59F226C3}" type="doc">
      <dgm:prSet loTypeId="urn:microsoft.com/office/officeart/2005/8/layout/target3" loCatId="list" qsTypeId="urn:microsoft.com/office/officeart/2005/8/quickstyle/3d1" qsCatId="3D" csTypeId="urn:microsoft.com/office/officeart/2005/8/colors/colorful2" csCatId="colorful" phldr="1"/>
      <dgm:spPr/>
      <dgm:t>
        <a:bodyPr/>
        <a:lstStyle/>
        <a:p>
          <a:endParaRPr lang="es-EC"/>
        </a:p>
      </dgm:t>
    </dgm:pt>
    <dgm:pt modelId="{227CF5D0-3792-4CD6-95C7-B8B01E546FC7}">
      <dgm:prSet phldrT="[Texto]" custT="1"/>
      <dgm:spPr/>
      <dgm:t>
        <a:bodyPr/>
        <a:lstStyle/>
        <a:p>
          <a:pPr algn="ctr"/>
          <a:r>
            <a:rPr lang="es-ES" sz="2000" dirty="0" smtClean="0">
              <a:latin typeface="Calibri" pitchFamily="34" charset="0"/>
              <a:cs typeface="Calibri" pitchFamily="34" charset="0"/>
            </a:rPr>
            <a:t>Proveer un marco único</a:t>
          </a:r>
          <a:endParaRPr lang="es-EC" sz="2000" dirty="0"/>
        </a:p>
      </dgm:t>
    </dgm:pt>
    <dgm:pt modelId="{4856EEB5-251C-4792-AB2F-64951159F6F6}" type="parTrans" cxnId="{4CC33B47-FAED-44BD-90E3-3128BB871879}">
      <dgm:prSet/>
      <dgm:spPr/>
      <dgm:t>
        <a:bodyPr/>
        <a:lstStyle/>
        <a:p>
          <a:pPr algn="just"/>
          <a:endParaRPr lang="es-EC"/>
        </a:p>
      </dgm:t>
    </dgm:pt>
    <dgm:pt modelId="{25DDC451-9A85-4C6F-AEF7-7F57702F2551}" type="sibTrans" cxnId="{4CC33B47-FAED-44BD-90E3-3128BB871879}">
      <dgm:prSet/>
      <dgm:spPr/>
      <dgm:t>
        <a:bodyPr/>
        <a:lstStyle/>
        <a:p>
          <a:pPr algn="just"/>
          <a:endParaRPr lang="es-EC"/>
        </a:p>
      </dgm:t>
    </dgm:pt>
    <dgm:pt modelId="{65310D37-5B3F-4540-9145-0BA22AE6776E}">
      <dgm:prSet custT="1"/>
      <dgm:spPr/>
      <dgm:t>
        <a:bodyPr/>
        <a:lstStyle/>
        <a:p>
          <a:pPr algn="ctr"/>
          <a:r>
            <a:rPr lang="es-ES" sz="2000" dirty="0" smtClean="0">
              <a:latin typeface="Calibri" pitchFamily="34" charset="0"/>
              <a:cs typeface="Calibri" pitchFamily="34" charset="0"/>
            </a:rPr>
            <a:t>Concientizar a la comunidad empresarial</a:t>
          </a:r>
        </a:p>
      </dgm:t>
    </dgm:pt>
    <dgm:pt modelId="{0EC9D4B7-0434-4558-B1B8-3BAF7808B22C}" type="parTrans" cxnId="{4BD4C7E0-159D-4E3F-B3A9-7AE4241BFE00}">
      <dgm:prSet/>
      <dgm:spPr/>
      <dgm:t>
        <a:bodyPr/>
        <a:lstStyle/>
        <a:p>
          <a:pPr algn="just"/>
          <a:endParaRPr lang="es-EC"/>
        </a:p>
      </dgm:t>
    </dgm:pt>
    <dgm:pt modelId="{B7065195-56C9-405D-A485-F18DD71EA2D6}" type="sibTrans" cxnId="{4BD4C7E0-159D-4E3F-B3A9-7AE4241BFE00}">
      <dgm:prSet/>
      <dgm:spPr/>
      <dgm:t>
        <a:bodyPr/>
        <a:lstStyle/>
        <a:p>
          <a:pPr algn="just"/>
          <a:endParaRPr lang="es-EC"/>
        </a:p>
      </dgm:t>
    </dgm:pt>
    <dgm:pt modelId="{8EC13B62-E944-4265-A627-6DBA69CFACD1}">
      <dgm:prSet custT="1"/>
      <dgm:spPr/>
      <dgm:t>
        <a:bodyPr/>
        <a:lstStyle/>
        <a:p>
          <a:pPr algn="ctr"/>
          <a:r>
            <a:rPr lang="es-ES" sz="2000" dirty="0" smtClean="0">
              <a:latin typeface="Calibri" pitchFamily="34" charset="0"/>
              <a:cs typeface="Calibri" pitchFamily="34" charset="0"/>
            </a:rPr>
            <a:t>Enlazar los objetivos y estrategias</a:t>
          </a:r>
        </a:p>
      </dgm:t>
    </dgm:pt>
    <dgm:pt modelId="{BED225E3-C869-4B85-AA1A-8C5645316B51}" type="parTrans" cxnId="{2E6EA88C-1B54-4DE6-995D-64F1A0BFAE65}">
      <dgm:prSet/>
      <dgm:spPr/>
      <dgm:t>
        <a:bodyPr/>
        <a:lstStyle/>
        <a:p>
          <a:pPr algn="just"/>
          <a:endParaRPr lang="es-EC"/>
        </a:p>
      </dgm:t>
    </dgm:pt>
    <dgm:pt modelId="{88275B22-B58A-4234-899C-C94F369F3C9F}" type="sibTrans" cxnId="{2E6EA88C-1B54-4DE6-995D-64F1A0BFAE65}">
      <dgm:prSet/>
      <dgm:spPr/>
      <dgm:t>
        <a:bodyPr/>
        <a:lstStyle/>
        <a:p>
          <a:pPr algn="just"/>
          <a:endParaRPr lang="es-EC"/>
        </a:p>
      </dgm:t>
    </dgm:pt>
    <dgm:pt modelId="{0AC5CE1B-8987-4773-9500-781858C526EA}">
      <dgm:prSet custT="1"/>
      <dgm:spPr/>
      <dgm:t>
        <a:bodyPr/>
        <a:lstStyle/>
        <a:p>
          <a:pPr algn="ctr"/>
          <a:r>
            <a:rPr lang="es-ES" sz="2000" dirty="0" smtClean="0">
              <a:latin typeface="Calibri" pitchFamily="34" charset="0"/>
              <a:cs typeface="Calibri" pitchFamily="34" charset="0"/>
            </a:rPr>
            <a:t>Importancia de la información</a:t>
          </a:r>
          <a:endParaRPr lang="es-ES" sz="2000" dirty="0">
            <a:latin typeface="Calibri" pitchFamily="34" charset="0"/>
            <a:cs typeface="Calibri" pitchFamily="34" charset="0"/>
          </a:endParaRPr>
        </a:p>
      </dgm:t>
    </dgm:pt>
    <dgm:pt modelId="{0C25C083-03BF-4EF1-B7BC-B3AC3CADAC6A}" type="parTrans" cxnId="{6A2F0F5A-3258-459F-BF9B-0F87BEBA0D90}">
      <dgm:prSet/>
      <dgm:spPr/>
      <dgm:t>
        <a:bodyPr/>
        <a:lstStyle/>
        <a:p>
          <a:pPr algn="just"/>
          <a:endParaRPr lang="es-EC"/>
        </a:p>
      </dgm:t>
    </dgm:pt>
    <dgm:pt modelId="{196B62B0-1753-421F-9588-8EF67F916E14}" type="sibTrans" cxnId="{6A2F0F5A-3258-459F-BF9B-0F87BEBA0D90}">
      <dgm:prSet/>
      <dgm:spPr/>
      <dgm:t>
        <a:bodyPr/>
        <a:lstStyle/>
        <a:p>
          <a:pPr algn="just"/>
          <a:endParaRPr lang="es-EC"/>
        </a:p>
      </dgm:t>
    </dgm:pt>
    <dgm:pt modelId="{EBA3BEE4-2415-4271-88E4-9C8A6C56481E}" type="pres">
      <dgm:prSet presAssocID="{7049DBF2-FA2E-4760-8CE4-A34D59F226C3}" presName="Name0" presStyleCnt="0">
        <dgm:presLayoutVars>
          <dgm:chMax val="7"/>
          <dgm:dir/>
          <dgm:animLvl val="lvl"/>
          <dgm:resizeHandles val="exact"/>
        </dgm:presLayoutVars>
      </dgm:prSet>
      <dgm:spPr/>
      <dgm:t>
        <a:bodyPr/>
        <a:lstStyle/>
        <a:p>
          <a:endParaRPr lang="es-EC"/>
        </a:p>
      </dgm:t>
    </dgm:pt>
    <dgm:pt modelId="{86819D73-621F-4BB0-A345-B8ECE99076D6}" type="pres">
      <dgm:prSet presAssocID="{227CF5D0-3792-4CD6-95C7-B8B01E546FC7}" presName="circle1" presStyleLbl="node1" presStyleIdx="0" presStyleCnt="4"/>
      <dgm:spPr/>
    </dgm:pt>
    <dgm:pt modelId="{97A9A256-F224-42C0-8C19-02BD81F4FD86}" type="pres">
      <dgm:prSet presAssocID="{227CF5D0-3792-4CD6-95C7-B8B01E546FC7}" presName="space" presStyleCnt="0"/>
      <dgm:spPr/>
    </dgm:pt>
    <dgm:pt modelId="{1A3E55D7-4CC4-44B8-8DFF-D7A2C0577DE9}" type="pres">
      <dgm:prSet presAssocID="{227CF5D0-3792-4CD6-95C7-B8B01E546FC7}" presName="rect1" presStyleLbl="alignAcc1" presStyleIdx="0" presStyleCnt="4"/>
      <dgm:spPr/>
      <dgm:t>
        <a:bodyPr/>
        <a:lstStyle/>
        <a:p>
          <a:endParaRPr lang="es-EC"/>
        </a:p>
      </dgm:t>
    </dgm:pt>
    <dgm:pt modelId="{D272C2C1-63E1-434D-BDF2-F51AB1546BDB}" type="pres">
      <dgm:prSet presAssocID="{65310D37-5B3F-4540-9145-0BA22AE6776E}" presName="vertSpace2" presStyleLbl="node1" presStyleIdx="0" presStyleCnt="4"/>
      <dgm:spPr/>
    </dgm:pt>
    <dgm:pt modelId="{367EC623-C4A9-448D-A289-6E222C42675D}" type="pres">
      <dgm:prSet presAssocID="{65310D37-5B3F-4540-9145-0BA22AE6776E}" presName="circle2" presStyleLbl="node1" presStyleIdx="1" presStyleCnt="4"/>
      <dgm:spPr/>
    </dgm:pt>
    <dgm:pt modelId="{147E647A-E5DA-400F-85C4-6F59E910296F}" type="pres">
      <dgm:prSet presAssocID="{65310D37-5B3F-4540-9145-0BA22AE6776E}" presName="rect2" presStyleLbl="alignAcc1" presStyleIdx="1" presStyleCnt="4"/>
      <dgm:spPr/>
      <dgm:t>
        <a:bodyPr/>
        <a:lstStyle/>
        <a:p>
          <a:endParaRPr lang="es-EC"/>
        </a:p>
      </dgm:t>
    </dgm:pt>
    <dgm:pt modelId="{2E68B000-8719-48B3-8284-FCA9305ED704}" type="pres">
      <dgm:prSet presAssocID="{8EC13B62-E944-4265-A627-6DBA69CFACD1}" presName="vertSpace3" presStyleLbl="node1" presStyleIdx="1" presStyleCnt="4"/>
      <dgm:spPr/>
    </dgm:pt>
    <dgm:pt modelId="{D27196BC-8518-4D99-A335-9073953EB757}" type="pres">
      <dgm:prSet presAssocID="{8EC13B62-E944-4265-A627-6DBA69CFACD1}" presName="circle3" presStyleLbl="node1" presStyleIdx="2" presStyleCnt="4"/>
      <dgm:spPr/>
    </dgm:pt>
    <dgm:pt modelId="{7FE08563-6B0F-4ED1-94D4-F85BD67C5A92}" type="pres">
      <dgm:prSet presAssocID="{8EC13B62-E944-4265-A627-6DBA69CFACD1}" presName="rect3" presStyleLbl="alignAcc1" presStyleIdx="2" presStyleCnt="4"/>
      <dgm:spPr/>
      <dgm:t>
        <a:bodyPr/>
        <a:lstStyle/>
        <a:p>
          <a:endParaRPr lang="es-EC"/>
        </a:p>
      </dgm:t>
    </dgm:pt>
    <dgm:pt modelId="{6C572978-81E7-4E92-BE9E-7A0ABED3D0F3}" type="pres">
      <dgm:prSet presAssocID="{0AC5CE1B-8987-4773-9500-781858C526EA}" presName="vertSpace4" presStyleLbl="node1" presStyleIdx="2" presStyleCnt="4"/>
      <dgm:spPr/>
    </dgm:pt>
    <dgm:pt modelId="{1A0DF0D0-F504-4C65-9833-9BDCD3700161}" type="pres">
      <dgm:prSet presAssocID="{0AC5CE1B-8987-4773-9500-781858C526EA}" presName="circle4" presStyleLbl="node1" presStyleIdx="3" presStyleCnt="4"/>
      <dgm:spPr/>
    </dgm:pt>
    <dgm:pt modelId="{1A426FBB-4290-4AF5-B2AE-EEA0D46655BE}" type="pres">
      <dgm:prSet presAssocID="{0AC5CE1B-8987-4773-9500-781858C526EA}" presName="rect4" presStyleLbl="alignAcc1" presStyleIdx="3" presStyleCnt="4"/>
      <dgm:spPr/>
      <dgm:t>
        <a:bodyPr/>
        <a:lstStyle/>
        <a:p>
          <a:endParaRPr lang="es-EC"/>
        </a:p>
      </dgm:t>
    </dgm:pt>
    <dgm:pt modelId="{8793C745-48AF-40CC-AE38-7A593555009C}" type="pres">
      <dgm:prSet presAssocID="{227CF5D0-3792-4CD6-95C7-B8B01E546FC7}" presName="rect1ParTxNoCh" presStyleLbl="alignAcc1" presStyleIdx="3" presStyleCnt="4">
        <dgm:presLayoutVars>
          <dgm:chMax val="1"/>
          <dgm:bulletEnabled val="1"/>
        </dgm:presLayoutVars>
      </dgm:prSet>
      <dgm:spPr/>
      <dgm:t>
        <a:bodyPr/>
        <a:lstStyle/>
        <a:p>
          <a:endParaRPr lang="es-EC"/>
        </a:p>
      </dgm:t>
    </dgm:pt>
    <dgm:pt modelId="{E665596E-880C-437B-AE6F-BD3DA929E341}" type="pres">
      <dgm:prSet presAssocID="{65310D37-5B3F-4540-9145-0BA22AE6776E}" presName="rect2ParTxNoCh" presStyleLbl="alignAcc1" presStyleIdx="3" presStyleCnt="4">
        <dgm:presLayoutVars>
          <dgm:chMax val="1"/>
          <dgm:bulletEnabled val="1"/>
        </dgm:presLayoutVars>
      </dgm:prSet>
      <dgm:spPr/>
      <dgm:t>
        <a:bodyPr/>
        <a:lstStyle/>
        <a:p>
          <a:endParaRPr lang="es-EC"/>
        </a:p>
      </dgm:t>
    </dgm:pt>
    <dgm:pt modelId="{50D54B2E-43D1-49B8-BE34-B7EC2EA4666C}" type="pres">
      <dgm:prSet presAssocID="{8EC13B62-E944-4265-A627-6DBA69CFACD1}" presName="rect3ParTxNoCh" presStyleLbl="alignAcc1" presStyleIdx="3" presStyleCnt="4">
        <dgm:presLayoutVars>
          <dgm:chMax val="1"/>
          <dgm:bulletEnabled val="1"/>
        </dgm:presLayoutVars>
      </dgm:prSet>
      <dgm:spPr/>
      <dgm:t>
        <a:bodyPr/>
        <a:lstStyle/>
        <a:p>
          <a:endParaRPr lang="es-EC"/>
        </a:p>
      </dgm:t>
    </dgm:pt>
    <dgm:pt modelId="{0C61BF27-C88A-413E-BFEC-231BED56C029}" type="pres">
      <dgm:prSet presAssocID="{0AC5CE1B-8987-4773-9500-781858C526EA}" presName="rect4ParTxNoCh" presStyleLbl="alignAcc1" presStyleIdx="3" presStyleCnt="4">
        <dgm:presLayoutVars>
          <dgm:chMax val="1"/>
          <dgm:bulletEnabled val="1"/>
        </dgm:presLayoutVars>
      </dgm:prSet>
      <dgm:spPr/>
      <dgm:t>
        <a:bodyPr/>
        <a:lstStyle/>
        <a:p>
          <a:endParaRPr lang="es-EC"/>
        </a:p>
      </dgm:t>
    </dgm:pt>
  </dgm:ptLst>
  <dgm:cxnLst>
    <dgm:cxn modelId="{65F88EAC-42D2-4B2B-B9E7-E3BBD0719B63}" type="presOf" srcId="{8EC13B62-E944-4265-A627-6DBA69CFACD1}" destId="{7FE08563-6B0F-4ED1-94D4-F85BD67C5A92}" srcOrd="0" destOrd="0" presId="urn:microsoft.com/office/officeart/2005/8/layout/target3"/>
    <dgm:cxn modelId="{4BD4C7E0-159D-4E3F-B3A9-7AE4241BFE00}" srcId="{7049DBF2-FA2E-4760-8CE4-A34D59F226C3}" destId="{65310D37-5B3F-4540-9145-0BA22AE6776E}" srcOrd="1" destOrd="0" parTransId="{0EC9D4B7-0434-4558-B1B8-3BAF7808B22C}" sibTransId="{B7065195-56C9-405D-A485-F18DD71EA2D6}"/>
    <dgm:cxn modelId="{FD3706F8-64E4-4AED-87DD-A24C8DF4C0E8}" type="presOf" srcId="{7049DBF2-FA2E-4760-8CE4-A34D59F226C3}" destId="{EBA3BEE4-2415-4271-88E4-9C8A6C56481E}" srcOrd="0" destOrd="0" presId="urn:microsoft.com/office/officeart/2005/8/layout/target3"/>
    <dgm:cxn modelId="{4CC33B47-FAED-44BD-90E3-3128BB871879}" srcId="{7049DBF2-FA2E-4760-8CE4-A34D59F226C3}" destId="{227CF5D0-3792-4CD6-95C7-B8B01E546FC7}" srcOrd="0" destOrd="0" parTransId="{4856EEB5-251C-4792-AB2F-64951159F6F6}" sibTransId="{25DDC451-9A85-4C6F-AEF7-7F57702F2551}"/>
    <dgm:cxn modelId="{1B904DA3-21C3-40CF-854E-A4918A936A9A}" type="presOf" srcId="{65310D37-5B3F-4540-9145-0BA22AE6776E}" destId="{147E647A-E5DA-400F-85C4-6F59E910296F}" srcOrd="0" destOrd="0" presId="urn:microsoft.com/office/officeart/2005/8/layout/target3"/>
    <dgm:cxn modelId="{7BE89D63-79A0-4F1F-BAF3-AE09E217DFB0}" type="presOf" srcId="{65310D37-5B3F-4540-9145-0BA22AE6776E}" destId="{E665596E-880C-437B-AE6F-BD3DA929E341}" srcOrd="1" destOrd="0" presId="urn:microsoft.com/office/officeart/2005/8/layout/target3"/>
    <dgm:cxn modelId="{2E6EA88C-1B54-4DE6-995D-64F1A0BFAE65}" srcId="{7049DBF2-FA2E-4760-8CE4-A34D59F226C3}" destId="{8EC13B62-E944-4265-A627-6DBA69CFACD1}" srcOrd="2" destOrd="0" parTransId="{BED225E3-C869-4B85-AA1A-8C5645316B51}" sibTransId="{88275B22-B58A-4234-899C-C94F369F3C9F}"/>
    <dgm:cxn modelId="{971035C5-0895-411D-BA3D-987724C3312D}" type="presOf" srcId="{227CF5D0-3792-4CD6-95C7-B8B01E546FC7}" destId="{1A3E55D7-4CC4-44B8-8DFF-D7A2C0577DE9}" srcOrd="0" destOrd="0" presId="urn:microsoft.com/office/officeart/2005/8/layout/target3"/>
    <dgm:cxn modelId="{6A2F0F5A-3258-459F-BF9B-0F87BEBA0D90}" srcId="{7049DBF2-FA2E-4760-8CE4-A34D59F226C3}" destId="{0AC5CE1B-8987-4773-9500-781858C526EA}" srcOrd="3" destOrd="0" parTransId="{0C25C083-03BF-4EF1-B7BC-B3AC3CADAC6A}" sibTransId="{196B62B0-1753-421F-9588-8EF67F916E14}"/>
    <dgm:cxn modelId="{A6EC5F35-F524-4E56-A337-E4A86EB84C33}" type="presOf" srcId="{0AC5CE1B-8987-4773-9500-781858C526EA}" destId="{1A426FBB-4290-4AF5-B2AE-EEA0D46655BE}" srcOrd="0" destOrd="0" presId="urn:microsoft.com/office/officeart/2005/8/layout/target3"/>
    <dgm:cxn modelId="{7475E110-E267-41C8-AA23-08AEEAA0F965}" type="presOf" srcId="{8EC13B62-E944-4265-A627-6DBA69CFACD1}" destId="{50D54B2E-43D1-49B8-BE34-B7EC2EA4666C}" srcOrd="1" destOrd="0" presId="urn:microsoft.com/office/officeart/2005/8/layout/target3"/>
    <dgm:cxn modelId="{4A231591-4136-4A1A-BA13-33A978390D20}" type="presOf" srcId="{0AC5CE1B-8987-4773-9500-781858C526EA}" destId="{0C61BF27-C88A-413E-BFEC-231BED56C029}" srcOrd="1" destOrd="0" presId="urn:microsoft.com/office/officeart/2005/8/layout/target3"/>
    <dgm:cxn modelId="{FA546859-3765-40DA-AA14-8DFE0A3CE884}" type="presOf" srcId="{227CF5D0-3792-4CD6-95C7-B8B01E546FC7}" destId="{8793C745-48AF-40CC-AE38-7A593555009C}" srcOrd="1" destOrd="0" presId="urn:microsoft.com/office/officeart/2005/8/layout/target3"/>
    <dgm:cxn modelId="{5D19B7CD-F3CA-4421-ADC6-9F7449258B06}" type="presParOf" srcId="{EBA3BEE4-2415-4271-88E4-9C8A6C56481E}" destId="{86819D73-621F-4BB0-A345-B8ECE99076D6}" srcOrd="0" destOrd="0" presId="urn:microsoft.com/office/officeart/2005/8/layout/target3"/>
    <dgm:cxn modelId="{666DA4D1-A8BA-4A82-9150-575FA56478D7}" type="presParOf" srcId="{EBA3BEE4-2415-4271-88E4-9C8A6C56481E}" destId="{97A9A256-F224-42C0-8C19-02BD81F4FD86}" srcOrd="1" destOrd="0" presId="urn:microsoft.com/office/officeart/2005/8/layout/target3"/>
    <dgm:cxn modelId="{D10E860A-9FD9-47A9-B242-5BFD327E93C6}" type="presParOf" srcId="{EBA3BEE4-2415-4271-88E4-9C8A6C56481E}" destId="{1A3E55D7-4CC4-44B8-8DFF-D7A2C0577DE9}" srcOrd="2" destOrd="0" presId="urn:microsoft.com/office/officeart/2005/8/layout/target3"/>
    <dgm:cxn modelId="{132B7810-3DB9-44FF-BEC0-F42FC52DBD55}" type="presParOf" srcId="{EBA3BEE4-2415-4271-88E4-9C8A6C56481E}" destId="{D272C2C1-63E1-434D-BDF2-F51AB1546BDB}" srcOrd="3" destOrd="0" presId="urn:microsoft.com/office/officeart/2005/8/layout/target3"/>
    <dgm:cxn modelId="{E1F7A0A3-B633-475B-A6E2-384AF70FCD8C}" type="presParOf" srcId="{EBA3BEE4-2415-4271-88E4-9C8A6C56481E}" destId="{367EC623-C4A9-448D-A289-6E222C42675D}" srcOrd="4" destOrd="0" presId="urn:microsoft.com/office/officeart/2005/8/layout/target3"/>
    <dgm:cxn modelId="{0C5EE3FC-3B72-4436-B44E-9E7ADD8D1D08}" type="presParOf" srcId="{EBA3BEE4-2415-4271-88E4-9C8A6C56481E}" destId="{147E647A-E5DA-400F-85C4-6F59E910296F}" srcOrd="5" destOrd="0" presId="urn:microsoft.com/office/officeart/2005/8/layout/target3"/>
    <dgm:cxn modelId="{276C473E-B361-4419-A4D6-866233349596}" type="presParOf" srcId="{EBA3BEE4-2415-4271-88E4-9C8A6C56481E}" destId="{2E68B000-8719-48B3-8284-FCA9305ED704}" srcOrd="6" destOrd="0" presId="urn:microsoft.com/office/officeart/2005/8/layout/target3"/>
    <dgm:cxn modelId="{138BD4C2-AC46-4350-AB3A-D810529CE843}" type="presParOf" srcId="{EBA3BEE4-2415-4271-88E4-9C8A6C56481E}" destId="{D27196BC-8518-4D99-A335-9073953EB757}" srcOrd="7" destOrd="0" presId="urn:microsoft.com/office/officeart/2005/8/layout/target3"/>
    <dgm:cxn modelId="{E38A732D-9ED2-4D5D-9E67-727BC055C6F4}" type="presParOf" srcId="{EBA3BEE4-2415-4271-88E4-9C8A6C56481E}" destId="{7FE08563-6B0F-4ED1-94D4-F85BD67C5A92}" srcOrd="8" destOrd="0" presId="urn:microsoft.com/office/officeart/2005/8/layout/target3"/>
    <dgm:cxn modelId="{1C4A93F0-2A3F-4139-8FCC-54868F409E51}" type="presParOf" srcId="{EBA3BEE4-2415-4271-88E4-9C8A6C56481E}" destId="{6C572978-81E7-4E92-BE9E-7A0ABED3D0F3}" srcOrd="9" destOrd="0" presId="urn:microsoft.com/office/officeart/2005/8/layout/target3"/>
    <dgm:cxn modelId="{CE6A2E8D-5745-4A02-BE8B-C193B26EBD23}" type="presParOf" srcId="{EBA3BEE4-2415-4271-88E4-9C8A6C56481E}" destId="{1A0DF0D0-F504-4C65-9833-9BDCD3700161}" srcOrd="10" destOrd="0" presId="urn:microsoft.com/office/officeart/2005/8/layout/target3"/>
    <dgm:cxn modelId="{49352623-36B8-489B-B08D-501CA239360A}" type="presParOf" srcId="{EBA3BEE4-2415-4271-88E4-9C8A6C56481E}" destId="{1A426FBB-4290-4AF5-B2AE-EEA0D46655BE}" srcOrd="11" destOrd="0" presId="urn:microsoft.com/office/officeart/2005/8/layout/target3"/>
    <dgm:cxn modelId="{9E4A8874-5FEB-4415-ADF5-DA0577834850}" type="presParOf" srcId="{EBA3BEE4-2415-4271-88E4-9C8A6C56481E}" destId="{8793C745-48AF-40CC-AE38-7A593555009C}" srcOrd="12" destOrd="0" presId="urn:microsoft.com/office/officeart/2005/8/layout/target3"/>
    <dgm:cxn modelId="{0CED12E3-ED21-4C64-BDB4-369FB270FA37}" type="presParOf" srcId="{EBA3BEE4-2415-4271-88E4-9C8A6C56481E}" destId="{E665596E-880C-437B-AE6F-BD3DA929E341}" srcOrd="13" destOrd="0" presId="urn:microsoft.com/office/officeart/2005/8/layout/target3"/>
    <dgm:cxn modelId="{0F154E9F-959B-4408-80FB-57DCBA80CB3E}" type="presParOf" srcId="{EBA3BEE4-2415-4271-88E4-9C8A6C56481E}" destId="{50D54B2E-43D1-49B8-BE34-B7EC2EA4666C}" srcOrd="14" destOrd="0" presId="urn:microsoft.com/office/officeart/2005/8/layout/target3"/>
    <dgm:cxn modelId="{FA81C3AF-647A-458E-AAFA-E7ECF5003E62}" type="presParOf" srcId="{EBA3BEE4-2415-4271-88E4-9C8A6C56481E}" destId="{0C61BF27-C88A-413E-BFEC-231BED56C029}" srcOrd="15"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3E3FDD-83DF-4027-A79F-8911E2ED1916}">
      <dsp:nvSpPr>
        <dsp:cNvPr id="0" name=""/>
        <dsp:cNvSpPr/>
      </dsp:nvSpPr>
      <dsp:spPr>
        <a:xfrm>
          <a:off x="2491976" y="1448"/>
          <a:ext cx="1496767" cy="14967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Flujos ágiles de información</a:t>
          </a:r>
          <a:endParaRPr lang="es-EC" sz="1300" kern="1200" dirty="0"/>
        </a:p>
      </dsp:txBody>
      <dsp:txXfrm>
        <a:off x="2491976" y="1448"/>
        <a:ext cx="1496767" cy="1496767"/>
      </dsp:txXfrm>
    </dsp:sp>
    <dsp:sp modelId="{2DBACBBE-422E-4BF7-AE92-583F0F739597}">
      <dsp:nvSpPr>
        <dsp:cNvPr id="0" name=""/>
        <dsp:cNvSpPr/>
      </dsp:nvSpPr>
      <dsp:spPr>
        <a:xfrm rot="2700000">
          <a:off x="3828197" y="1284485"/>
          <a:ext cx="398791" cy="505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2700000">
        <a:off x="3828197" y="1284485"/>
        <a:ext cx="398791" cy="505159"/>
      </dsp:txXfrm>
    </dsp:sp>
    <dsp:sp modelId="{BD0E4439-6E4C-4D2C-A1E9-C01B898AB46C}">
      <dsp:nvSpPr>
        <dsp:cNvPr id="0" name=""/>
        <dsp:cNvSpPr/>
      </dsp:nvSpPr>
      <dsp:spPr>
        <a:xfrm>
          <a:off x="4082403" y="1591876"/>
          <a:ext cx="1496767" cy="14967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Reducción de la estructura jerárquica</a:t>
          </a:r>
          <a:endParaRPr lang="es-EC" sz="1300" kern="1200" dirty="0"/>
        </a:p>
      </dsp:txBody>
      <dsp:txXfrm>
        <a:off x="4082403" y="1591876"/>
        <a:ext cx="1496767" cy="1496767"/>
      </dsp:txXfrm>
    </dsp:sp>
    <dsp:sp modelId="{AFFCF8E4-4E5F-4230-8E08-13E80F862FFC}">
      <dsp:nvSpPr>
        <dsp:cNvPr id="0" name=""/>
        <dsp:cNvSpPr/>
      </dsp:nvSpPr>
      <dsp:spPr>
        <a:xfrm rot="8100000">
          <a:off x="3844158" y="2874913"/>
          <a:ext cx="398791" cy="505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8100000">
        <a:off x="3844158" y="2874913"/>
        <a:ext cx="398791" cy="505159"/>
      </dsp:txXfrm>
    </dsp:sp>
    <dsp:sp modelId="{A1D9DC45-4D2B-43DF-BECB-6665A94C63CB}">
      <dsp:nvSpPr>
        <dsp:cNvPr id="0" name=""/>
        <dsp:cNvSpPr/>
      </dsp:nvSpPr>
      <dsp:spPr>
        <a:xfrm>
          <a:off x="2491976" y="3182303"/>
          <a:ext cx="1496767" cy="14967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Relaciones empresariales</a:t>
          </a:r>
          <a:endParaRPr lang="es-EC" sz="1300" kern="1200" dirty="0"/>
        </a:p>
      </dsp:txBody>
      <dsp:txXfrm>
        <a:off x="2491976" y="3182303"/>
        <a:ext cx="1496767" cy="1496767"/>
      </dsp:txXfrm>
    </dsp:sp>
    <dsp:sp modelId="{0218F231-B9CF-42D6-B77B-BAFB291B15CE}">
      <dsp:nvSpPr>
        <dsp:cNvPr id="0" name=""/>
        <dsp:cNvSpPr/>
      </dsp:nvSpPr>
      <dsp:spPr>
        <a:xfrm rot="13500000">
          <a:off x="2253731" y="2890875"/>
          <a:ext cx="398791" cy="505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13500000">
        <a:off x="2253731" y="2890875"/>
        <a:ext cx="398791" cy="505159"/>
      </dsp:txXfrm>
    </dsp:sp>
    <dsp:sp modelId="{BE174B6C-A2CA-4FCB-98EE-36EB5CA82B4E}">
      <dsp:nvSpPr>
        <dsp:cNvPr id="0" name=""/>
        <dsp:cNvSpPr/>
      </dsp:nvSpPr>
      <dsp:spPr>
        <a:xfrm>
          <a:off x="901548" y="1591876"/>
          <a:ext cx="1496767" cy="14967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C" sz="1300" kern="1200" dirty="0" smtClean="0"/>
            <a:t>Costos</a:t>
          </a:r>
        </a:p>
      </dsp:txBody>
      <dsp:txXfrm>
        <a:off x="901548" y="1591876"/>
        <a:ext cx="1496767" cy="1496767"/>
      </dsp:txXfrm>
    </dsp:sp>
    <dsp:sp modelId="{C905860D-CABB-4F65-8B63-3A0E4B1270E1}">
      <dsp:nvSpPr>
        <dsp:cNvPr id="0" name=""/>
        <dsp:cNvSpPr/>
      </dsp:nvSpPr>
      <dsp:spPr>
        <a:xfrm rot="18900000">
          <a:off x="2237769" y="1300447"/>
          <a:ext cx="398791" cy="5051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rot="18900000">
        <a:off x="2237769" y="1300447"/>
        <a:ext cx="398791" cy="50515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819D73-621F-4BB0-A345-B8ECE99076D6}">
      <dsp:nvSpPr>
        <dsp:cNvPr id="0" name=""/>
        <dsp:cNvSpPr/>
      </dsp:nvSpPr>
      <dsp:spPr>
        <a:xfrm>
          <a:off x="0" y="11429"/>
          <a:ext cx="4320540" cy="4320540"/>
        </a:xfrm>
        <a:prstGeom prst="pie">
          <a:avLst>
            <a:gd name="adj1" fmla="val 5400000"/>
            <a:gd name="adj2" fmla="val 162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A3E55D7-4CC4-44B8-8DFF-D7A2C0577DE9}">
      <dsp:nvSpPr>
        <dsp:cNvPr id="0" name=""/>
        <dsp:cNvSpPr/>
      </dsp:nvSpPr>
      <dsp:spPr>
        <a:xfrm>
          <a:off x="2160270" y="11429"/>
          <a:ext cx="5040629" cy="432054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Calibri" pitchFamily="34" charset="0"/>
              <a:cs typeface="Calibri" pitchFamily="34" charset="0"/>
            </a:rPr>
            <a:t>Proveer un marco único</a:t>
          </a:r>
          <a:endParaRPr lang="es-EC" sz="2000" kern="1200" dirty="0"/>
        </a:p>
      </dsp:txBody>
      <dsp:txXfrm>
        <a:off x="2160270" y="11429"/>
        <a:ext cx="5040629" cy="918114"/>
      </dsp:txXfrm>
    </dsp:sp>
    <dsp:sp modelId="{367EC623-C4A9-448D-A289-6E222C42675D}">
      <dsp:nvSpPr>
        <dsp:cNvPr id="0" name=""/>
        <dsp:cNvSpPr/>
      </dsp:nvSpPr>
      <dsp:spPr>
        <a:xfrm>
          <a:off x="567070" y="929544"/>
          <a:ext cx="3186398" cy="3186398"/>
        </a:xfrm>
        <a:prstGeom prst="pie">
          <a:avLst>
            <a:gd name="adj1" fmla="val 5400000"/>
            <a:gd name="adj2" fmla="val 16200000"/>
          </a:avLst>
        </a:prstGeom>
        <a:gradFill rotWithShape="0">
          <a:gsLst>
            <a:gs pos="0">
              <a:schemeClr val="accent2">
                <a:hueOff val="426105"/>
                <a:satOff val="127"/>
                <a:lumOff val="-457"/>
                <a:alphaOff val="0"/>
                <a:satMod val="103000"/>
                <a:lumMod val="102000"/>
                <a:tint val="94000"/>
              </a:schemeClr>
            </a:gs>
            <a:gs pos="50000">
              <a:schemeClr val="accent2">
                <a:hueOff val="426105"/>
                <a:satOff val="127"/>
                <a:lumOff val="-457"/>
                <a:alphaOff val="0"/>
                <a:satMod val="110000"/>
                <a:lumMod val="100000"/>
                <a:shade val="100000"/>
              </a:schemeClr>
            </a:gs>
            <a:gs pos="100000">
              <a:schemeClr val="accent2">
                <a:hueOff val="426105"/>
                <a:satOff val="127"/>
                <a:lumOff val="-45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47E647A-E5DA-400F-85C4-6F59E910296F}">
      <dsp:nvSpPr>
        <dsp:cNvPr id="0" name=""/>
        <dsp:cNvSpPr/>
      </dsp:nvSpPr>
      <dsp:spPr>
        <a:xfrm>
          <a:off x="2160270" y="929544"/>
          <a:ext cx="5040629" cy="3186398"/>
        </a:xfrm>
        <a:prstGeom prst="rect">
          <a:avLst/>
        </a:prstGeom>
        <a:solidFill>
          <a:schemeClr val="lt1">
            <a:alpha val="90000"/>
            <a:hueOff val="0"/>
            <a:satOff val="0"/>
            <a:lumOff val="0"/>
            <a:alphaOff val="0"/>
          </a:schemeClr>
        </a:solidFill>
        <a:ln w="6350" cap="flat" cmpd="sng" algn="ctr">
          <a:solidFill>
            <a:schemeClr val="accent2">
              <a:hueOff val="426105"/>
              <a:satOff val="127"/>
              <a:lumOff val="-457"/>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Calibri" pitchFamily="34" charset="0"/>
              <a:cs typeface="Calibri" pitchFamily="34" charset="0"/>
            </a:rPr>
            <a:t>Concientizar a la comunidad empresarial</a:t>
          </a:r>
        </a:p>
      </dsp:txBody>
      <dsp:txXfrm>
        <a:off x="2160270" y="929544"/>
        <a:ext cx="5040629" cy="918114"/>
      </dsp:txXfrm>
    </dsp:sp>
    <dsp:sp modelId="{D27196BC-8518-4D99-A335-9073953EB757}">
      <dsp:nvSpPr>
        <dsp:cNvPr id="0" name=""/>
        <dsp:cNvSpPr/>
      </dsp:nvSpPr>
      <dsp:spPr>
        <a:xfrm>
          <a:off x="1134141" y="1847659"/>
          <a:ext cx="2052256" cy="2052256"/>
        </a:xfrm>
        <a:prstGeom prst="pie">
          <a:avLst>
            <a:gd name="adj1" fmla="val 5400000"/>
            <a:gd name="adj2" fmla="val 16200000"/>
          </a:avLst>
        </a:prstGeom>
        <a:gradFill rotWithShape="0">
          <a:gsLst>
            <a:gs pos="0">
              <a:schemeClr val="accent2">
                <a:hueOff val="852210"/>
                <a:satOff val="254"/>
                <a:lumOff val="-915"/>
                <a:alphaOff val="0"/>
                <a:satMod val="103000"/>
                <a:lumMod val="102000"/>
                <a:tint val="94000"/>
              </a:schemeClr>
            </a:gs>
            <a:gs pos="50000">
              <a:schemeClr val="accent2">
                <a:hueOff val="852210"/>
                <a:satOff val="254"/>
                <a:lumOff val="-915"/>
                <a:alphaOff val="0"/>
                <a:satMod val="110000"/>
                <a:lumMod val="100000"/>
                <a:shade val="100000"/>
              </a:schemeClr>
            </a:gs>
            <a:gs pos="100000">
              <a:schemeClr val="accent2">
                <a:hueOff val="852210"/>
                <a:satOff val="254"/>
                <a:lumOff val="-91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FE08563-6B0F-4ED1-94D4-F85BD67C5A92}">
      <dsp:nvSpPr>
        <dsp:cNvPr id="0" name=""/>
        <dsp:cNvSpPr/>
      </dsp:nvSpPr>
      <dsp:spPr>
        <a:xfrm>
          <a:off x="2160270" y="1847659"/>
          <a:ext cx="5040629" cy="2052256"/>
        </a:xfrm>
        <a:prstGeom prst="rect">
          <a:avLst/>
        </a:prstGeom>
        <a:solidFill>
          <a:schemeClr val="lt1">
            <a:alpha val="90000"/>
            <a:hueOff val="0"/>
            <a:satOff val="0"/>
            <a:lumOff val="0"/>
            <a:alphaOff val="0"/>
          </a:schemeClr>
        </a:solidFill>
        <a:ln w="6350" cap="flat" cmpd="sng" algn="ctr">
          <a:solidFill>
            <a:schemeClr val="accent2">
              <a:hueOff val="852210"/>
              <a:satOff val="254"/>
              <a:lumOff val="-915"/>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Calibri" pitchFamily="34" charset="0"/>
              <a:cs typeface="Calibri" pitchFamily="34" charset="0"/>
            </a:rPr>
            <a:t>Enlazar los objetivos y estrategias</a:t>
          </a:r>
        </a:p>
      </dsp:txBody>
      <dsp:txXfrm>
        <a:off x="2160270" y="1847659"/>
        <a:ext cx="5040629" cy="918114"/>
      </dsp:txXfrm>
    </dsp:sp>
    <dsp:sp modelId="{1A0DF0D0-F504-4C65-9833-9BDCD3700161}">
      <dsp:nvSpPr>
        <dsp:cNvPr id="0" name=""/>
        <dsp:cNvSpPr/>
      </dsp:nvSpPr>
      <dsp:spPr>
        <a:xfrm>
          <a:off x="1701212" y="2765774"/>
          <a:ext cx="918114" cy="918114"/>
        </a:xfrm>
        <a:prstGeom prst="pie">
          <a:avLst>
            <a:gd name="adj1" fmla="val 5400000"/>
            <a:gd name="adj2" fmla="val 16200000"/>
          </a:avLst>
        </a:prstGeom>
        <a:gradFill rotWithShape="0">
          <a:gsLst>
            <a:gs pos="0">
              <a:schemeClr val="accent2">
                <a:hueOff val="1278315"/>
                <a:satOff val="381"/>
                <a:lumOff val="-1372"/>
                <a:alphaOff val="0"/>
                <a:satMod val="103000"/>
                <a:lumMod val="102000"/>
                <a:tint val="94000"/>
              </a:schemeClr>
            </a:gs>
            <a:gs pos="50000">
              <a:schemeClr val="accent2">
                <a:hueOff val="1278315"/>
                <a:satOff val="381"/>
                <a:lumOff val="-1372"/>
                <a:alphaOff val="0"/>
                <a:satMod val="110000"/>
                <a:lumMod val="100000"/>
                <a:shade val="100000"/>
              </a:schemeClr>
            </a:gs>
            <a:gs pos="100000">
              <a:schemeClr val="accent2">
                <a:hueOff val="1278315"/>
                <a:satOff val="381"/>
                <a:lumOff val="-137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A426FBB-4290-4AF5-B2AE-EEA0D46655BE}">
      <dsp:nvSpPr>
        <dsp:cNvPr id="0" name=""/>
        <dsp:cNvSpPr/>
      </dsp:nvSpPr>
      <dsp:spPr>
        <a:xfrm>
          <a:off x="2160270" y="2765774"/>
          <a:ext cx="5040629" cy="918114"/>
        </a:xfrm>
        <a:prstGeom prst="rect">
          <a:avLst/>
        </a:prstGeom>
        <a:solidFill>
          <a:schemeClr val="lt1">
            <a:alpha val="90000"/>
            <a:hueOff val="0"/>
            <a:satOff val="0"/>
            <a:lumOff val="0"/>
            <a:alphaOff val="0"/>
          </a:schemeClr>
        </a:solidFill>
        <a:ln w="6350" cap="flat" cmpd="sng" algn="ctr">
          <a:solidFill>
            <a:schemeClr val="accent2">
              <a:hueOff val="1278315"/>
              <a:satOff val="381"/>
              <a:lumOff val="-1372"/>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latin typeface="Calibri" pitchFamily="34" charset="0"/>
              <a:cs typeface="Calibri" pitchFamily="34" charset="0"/>
            </a:rPr>
            <a:t>Importancia de la información</a:t>
          </a:r>
          <a:endParaRPr lang="es-ES" sz="2000" kern="1200" dirty="0">
            <a:latin typeface="Calibri" pitchFamily="34" charset="0"/>
            <a:cs typeface="Calibri" pitchFamily="34" charset="0"/>
          </a:endParaRPr>
        </a:p>
      </dsp:txBody>
      <dsp:txXfrm>
        <a:off x="2160270" y="2765774"/>
        <a:ext cx="5040629" cy="91811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69B88-CAE3-48BC-BFC9-F08044CC4F3A}" type="datetimeFigureOut">
              <a:rPr lang="es-EC" smtClean="0"/>
              <a:pPr/>
              <a:t>15/02/2013</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999B8-F5AF-456D-9631-AD2D617D33A3}"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3</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dirty="0" smtClean="0"/>
              <a:t>COBIT</a:t>
            </a:r>
            <a:r>
              <a:rPr lang="es-MX" sz="1200" baseline="0" dirty="0" smtClean="0"/>
              <a:t> </a:t>
            </a:r>
            <a:r>
              <a:rPr lang="es-MX" sz="1200" dirty="0" smtClean="0"/>
              <a:t>el cual es </a:t>
            </a:r>
            <a:r>
              <a:rPr lang="es-EC" sz="1200" dirty="0" smtClean="0"/>
              <a:t>un marco de referencia de procesos y objetivos de control de TI que pueden ser implementados para controlar, auditar y administrar la organización tecnológica. Este marco de referencia está basado en las mejores prácticas y sistemas de información de auditoría y control. </a:t>
            </a:r>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4</a:t>
            </a:fld>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S_tradnl" b="1" dirty="0" smtClean="0"/>
              <a:t>Flujos ágiles de información.- </a:t>
            </a:r>
            <a:r>
              <a:rPr lang="es-ES_tradnl" dirty="0" smtClean="0"/>
              <a:t>la aparición y evolución de las redes de computadores, han dado origen al concepto de redes corporativas dentro de las organizaciones, las cuáles se han convertido en el canal vital de comunicación dentro de las mismas, permitiendo la obtención de información rápida y en tiempo real.</a:t>
            </a:r>
            <a:endParaRPr lang="es-EC" dirty="0" smtClean="0"/>
          </a:p>
          <a:p>
            <a:pPr lvl="0"/>
            <a:r>
              <a:rPr lang="es-ES_tradnl" b="1" dirty="0" smtClean="0"/>
              <a:t>Reducción de la estructura jerárquica.- </a:t>
            </a:r>
            <a:r>
              <a:rPr lang="es-ES_tradnl" dirty="0" smtClean="0"/>
              <a:t>el flujo ágil de la información ha generado la reducción de niveles jerárquicos innecesarios, eliminando mucha de la burocracia que dificultaba los procesos del negocio. Actualmente los sistemas de información se han convertido en entes de entrega, control y coordinación de muchas actividades del negocio.</a:t>
            </a:r>
            <a:endParaRPr lang="es-EC" dirty="0" smtClean="0"/>
          </a:p>
          <a:p>
            <a:pPr lvl="0"/>
            <a:r>
              <a:rPr lang="es-ES_tradnl" b="1" dirty="0" smtClean="0"/>
              <a:t>Relaciones empresariales.- </a:t>
            </a:r>
            <a:r>
              <a:rPr lang="es-ES_tradnl" dirty="0" smtClean="0"/>
              <a:t>con el advenimiento de la Internet y la posterior globalización, las tecnologías de información y comunicaciones, no solo se han convertido en herramientas de ayuda dentro del ámbito del negocio, sino también en herramientas de comunicación inter empresarial, eliminando la brecha física de posición geográfica entre proveedor y cliente.</a:t>
            </a:r>
            <a:endParaRPr lang="es-EC" dirty="0" smtClean="0"/>
          </a:p>
          <a:p>
            <a:pPr lvl="0"/>
            <a:r>
              <a:rPr lang="es-ES_tradnl" b="1" dirty="0" smtClean="0"/>
              <a:t>Costos.- </a:t>
            </a:r>
            <a:r>
              <a:rPr lang="es-ES_tradnl" dirty="0" smtClean="0"/>
              <a:t>todos los factores analizados han ido en pro del ahorro de costos, ya que han mejorado los métodos de trabajo tradicionales, y la forma en que se establecen los contactos y se cierran los negocios, ya que actualmente, es posible obviar los encuentros cara a cara, para la formalización de contratos.</a:t>
            </a:r>
            <a:endParaRPr lang="es-EC" dirty="0" smtClean="0"/>
          </a:p>
          <a:p>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6</a:t>
            </a:fld>
            <a:endParaRPr lang="es-EC"/>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Font typeface="Arial" pitchFamily="34" charset="0"/>
              <a:buChar char="•"/>
            </a:pPr>
            <a:r>
              <a:rPr lang="ru-RU" sz="1200" dirty="0" smtClean="0"/>
              <a:t>Cada proceso TI provee una descripción de los requerimientos del negocio e identifica los asuntos claves que deben ser llevados a cabo para administrar exitosamente estos procesos. </a:t>
            </a:r>
            <a:endParaRPr lang="es-EC" sz="1200" dirty="0" smtClean="0"/>
          </a:p>
          <a:p>
            <a:pPr>
              <a:buFont typeface="Arial" pitchFamily="34" charset="0"/>
              <a:buChar char="•"/>
            </a:pPr>
            <a:r>
              <a:rPr lang="ru-RU" sz="1200" dirty="0" smtClean="0"/>
              <a:t>Las Guías de Administración TI consideran los controles TI desde una perspectiva de la administración, mientras que las Guías de Auditoría proveen asistencia específica a los auditores en el diseño de programas adecuados de auditoría para cada dominio. COBIT también provee herramientas detalladas y personalizables de auto evaluación en forma de matrices y plantillas para asistir en la evaluación y medición de la organización comparada con los criterios de COBIT. </a:t>
            </a:r>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8</a:t>
            </a:fld>
            <a:endParaRPr lang="es-EC"/>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sz="1200" kern="1200" baseline="0" dirty="0" smtClean="0">
                <a:solidFill>
                  <a:schemeClr val="tx1"/>
                </a:solidFill>
                <a:latin typeface="+mn-lt"/>
                <a:ea typeface="+mn-ea"/>
                <a:cs typeface="+mn-cs"/>
              </a:rPr>
              <a:t>Para resumir, los recursos de TI son manejados por procesos de TI para lograr metas de TI que respondan a los requerimientos del negocio. Este es el principio básico del marco de trabajo COBIT, como se ilustra en el cubo COBIT </a:t>
            </a:r>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9</a:t>
            </a:fld>
            <a:endParaRPr lang="es-EC"/>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pPr algn="just"/>
            <a:r>
              <a:rPr lang="es-EC" sz="4000" dirty="0" smtClean="0">
                <a:solidFill>
                  <a:schemeClr val="tx1"/>
                </a:solidFill>
              </a:rPr>
              <a:t>Para el plan de investigación de campo o programa de auditoría se utilizó recursos como:</a:t>
            </a:r>
            <a:endParaRPr lang="es-MX" sz="4000" dirty="0" smtClean="0">
              <a:solidFill>
                <a:schemeClr val="tx1"/>
              </a:solidFill>
            </a:endParaRPr>
          </a:p>
          <a:p>
            <a:pPr lvl="1" algn="just"/>
            <a:r>
              <a:rPr lang="es-EC" sz="4000" b="1" dirty="0" smtClean="0">
                <a:solidFill>
                  <a:srgbClr val="C00000"/>
                </a:solidFill>
              </a:rPr>
              <a:t>Recurso Humano:</a:t>
            </a:r>
            <a:r>
              <a:rPr lang="es-EC" sz="4000" dirty="0" smtClean="0">
                <a:solidFill>
                  <a:srgbClr val="C00000"/>
                </a:solidFill>
              </a:rPr>
              <a:t> </a:t>
            </a:r>
            <a:r>
              <a:rPr lang="es-EC" sz="4000" dirty="0" smtClean="0">
                <a:solidFill>
                  <a:schemeClr val="tx1"/>
                </a:solidFill>
              </a:rPr>
              <a:t>Auditor/Evaluador, persona que recopila, sistematiza y analiza la información, debe conocer la metodología de auditoría como también el estándar COBIT y su aplicación. </a:t>
            </a:r>
            <a:endParaRPr lang="es-MX" sz="4000" dirty="0" smtClean="0">
              <a:solidFill>
                <a:schemeClr val="tx1"/>
              </a:solidFill>
            </a:endParaRPr>
          </a:p>
          <a:p>
            <a:pPr lvl="1" algn="just"/>
            <a:r>
              <a:rPr lang="es-EC" sz="4000" b="1" dirty="0" smtClean="0">
                <a:solidFill>
                  <a:srgbClr val="C00000"/>
                </a:solidFill>
              </a:rPr>
              <a:t>Recursos de Evidencia:</a:t>
            </a:r>
            <a:r>
              <a:rPr lang="es-EC" sz="4000" dirty="0" smtClean="0">
                <a:solidFill>
                  <a:srgbClr val="C00000"/>
                </a:solidFill>
              </a:rPr>
              <a:t> </a:t>
            </a:r>
            <a:r>
              <a:rPr lang="es-EC" sz="4000" dirty="0" smtClean="0">
                <a:solidFill>
                  <a:schemeClr val="tx1"/>
                </a:solidFill>
              </a:rPr>
              <a:t>El programa de auditoría que se ha planificado, parte de la elaboración de una Matriz de Riesgos TI, para identificar los procesos y actividades más críticos y así dar paso al plan de investigación de campo que se respaldará con :</a:t>
            </a:r>
            <a:endParaRPr lang="es-MX" sz="4000" dirty="0" smtClean="0">
              <a:solidFill>
                <a:schemeClr val="tx1"/>
              </a:solidFill>
            </a:endParaRPr>
          </a:p>
          <a:p>
            <a:pPr lvl="2" algn="just"/>
            <a:r>
              <a:rPr lang="es-EC" sz="4000" dirty="0" smtClean="0">
                <a:solidFill>
                  <a:schemeClr val="tx1"/>
                </a:solidFill>
              </a:rPr>
              <a:t>Cuestionarios, Entrevistas, Checklist y Observación directa.</a:t>
            </a:r>
            <a:endParaRPr lang="es-MX" sz="4000" dirty="0" smtClean="0">
              <a:solidFill>
                <a:schemeClr val="tx1"/>
              </a:solidFill>
            </a:endParaRPr>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13</a:t>
            </a:fld>
            <a:endParaRPr lang="es-EC"/>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EC" sz="2200" dirty="0" smtClean="0"/>
              <a:t>Recopilación de información referente a la entidad, Gerencia TI  y al Sistema de Información. </a:t>
            </a:r>
            <a:r>
              <a:rPr lang="es-EC" sz="2000" dirty="0" smtClean="0">
                <a:solidFill>
                  <a:schemeClr val="tx1"/>
                </a:solidFill>
              </a:rPr>
              <a:t>Preparación de  cuestionarios, listas de chequeo, encuestas, pruebas de cumplimiento y observaciones directas a el</a:t>
            </a:r>
            <a:r>
              <a:rPr lang="es-MX" sz="2000" dirty="0" smtClean="0">
                <a:solidFill>
                  <a:schemeClr val="tx1"/>
                </a:solidFill>
              </a:rPr>
              <a:t> </a:t>
            </a:r>
            <a:r>
              <a:rPr lang="es-EC" sz="2000" dirty="0" smtClean="0">
                <a:solidFill>
                  <a:schemeClr val="tx1"/>
                </a:solidFill>
              </a:rPr>
              <a:t>gerente y los especialistas de las áreas (Redes y Comunicaciones, Base de Datos y Administración de Aplicativos) de la Gerencia Tl, con la finalidad de conocer más a detalle las actividades y procesos existentes en </a:t>
            </a:r>
            <a:r>
              <a:rPr lang="es-EC" sz="2000" dirty="0" smtClean="0"/>
              <a:t>el comisariato</a:t>
            </a:r>
            <a:r>
              <a:rPr lang="es-EC" sz="2000" dirty="0" smtClean="0">
                <a:solidFill>
                  <a:schemeClr val="tx1"/>
                </a:solidFill>
              </a:rPr>
              <a:t>.</a:t>
            </a:r>
            <a:endParaRPr lang="es-MX" sz="2000" dirty="0" smtClean="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s-MX" sz="2200" dirty="0" smtClean="0"/>
          </a:p>
          <a:p>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14</a:t>
            </a:fld>
            <a:endParaRPr lang="es-EC"/>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EC" sz="2400" dirty="0" smtClean="0">
                <a:solidFill>
                  <a:schemeClr val="tx1"/>
                </a:solidFill>
              </a:rPr>
              <a:t>Una vez obtenida la información, y de realizar el análisis de la documentación.</a:t>
            </a:r>
            <a:endParaRPr lang="es-MX" sz="2400" dirty="0" smtClean="0">
              <a:solidFill>
                <a:schemeClr val="tx1"/>
              </a:solidFill>
            </a:endParaRPr>
          </a:p>
          <a:p>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15</a:t>
            </a:fld>
            <a:endParaRPr lang="es-EC"/>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Todas las sucursales del </a:t>
            </a:r>
            <a:r>
              <a:rPr lang="es-EC" dirty="0" err="1" smtClean="0"/>
              <a:t>cossfa</a:t>
            </a:r>
            <a:r>
              <a:rPr lang="es-EC" baseline="0" dirty="0" smtClean="0"/>
              <a:t> extender una auditoria </a:t>
            </a:r>
            <a:r>
              <a:rPr lang="es-EC" baseline="0" dirty="0" err="1" smtClean="0"/>
              <a:t>informatica</a:t>
            </a:r>
            <a:endParaRPr lang="es-EC" dirty="0"/>
          </a:p>
        </p:txBody>
      </p:sp>
      <p:sp>
        <p:nvSpPr>
          <p:cNvPr id="4" name="3 Marcador de número de diapositiva"/>
          <p:cNvSpPr>
            <a:spLocks noGrp="1"/>
          </p:cNvSpPr>
          <p:nvPr>
            <p:ph type="sldNum" sz="quarter" idx="10"/>
          </p:nvPr>
        </p:nvSpPr>
        <p:spPr/>
        <p:txBody>
          <a:bodyPr/>
          <a:lstStyle/>
          <a:p>
            <a:fld id="{84B999B8-F5AF-456D-9631-AD2D617D33A3}" type="slidenum">
              <a:rPr lang="es-EC" smtClean="0"/>
              <a:pPr/>
              <a:t>19</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Freeform 11"/>
          <p:cNvSpPr>
            <a:spLocks noChangeArrowheads="1"/>
          </p:cNvSpPr>
          <p:nvPr/>
        </p:nvSpPr>
        <p:spPr bwMode="white">
          <a:xfrm>
            <a:off x="6321766" y="0"/>
            <a:ext cx="2822234"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6109039"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5962990"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0" y="1873584"/>
            <a:ext cx="4800600" cy="2560320"/>
          </a:xfrm>
        </p:spPr>
        <p:txBody>
          <a:bodyPr anchor="b">
            <a:normAutofit/>
          </a:bodyPr>
          <a:lstStyle>
            <a:lvl1pPr algn="l">
              <a:defRPr sz="4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1550" y="4572000"/>
            <a:ext cx="48006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Tree>
    <p:extLst>
      <p:ext uri="{BB962C8B-B14F-4D97-AF65-F5344CB8AC3E}">
        <p14:creationId xmlns:p14="http://schemas.microsoft.com/office/powerpoint/2010/main" xmlns="" val="51258597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71550" y="255134"/>
            <a:ext cx="7200900" cy="1036850"/>
          </a:xfrm>
        </p:spPr>
        <p:txBody>
          <a:bodyPr anchor="b"/>
          <a:lstStyle>
            <a:lvl1pPr>
              <a:defRPr sz="320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3543300" y="1828801"/>
            <a:ext cx="462915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71550" y="1828800"/>
            <a:ext cx="226314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106759009"/>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os imágenes con títulos">
    <p:spTree>
      <p:nvGrpSpPr>
        <p:cNvPr id="1" name=""/>
        <p:cNvGrpSpPr/>
        <p:nvPr/>
      </p:nvGrpSpPr>
      <p:grpSpPr>
        <a:xfrm>
          <a:off x="0" y="0"/>
          <a:ext cx="0" cy="0"/>
          <a:chOff x="0" y="0"/>
          <a:chExt cx="0" cy="0"/>
        </a:xfrm>
      </p:grpSpPr>
      <p:sp>
        <p:nvSpPr>
          <p:cNvPr id="9" name="Rectangle 8"/>
          <p:cNvSpPr/>
          <p:nvPr/>
        </p:nvSpPr>
        <p:spPr>
          <a:xfrm>
            <a:off x="971550" y="5257800"/>
            <a:ext cx="3429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1550" y="255134"/>
            <a:ext cx="7200900" cy="1036850"/>
          </a:xfrm>
        </p:spPr>
        <p:txBody>
          <a:bodyPr anchor="b"/>
          <a:lstStyle>
            <a:lvl1pPr>
              <a:defRPr sz="320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28455" y="5333098"/>
            <a:ext cx="3315189"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A801B98-08D8-458A-9379-A7215C3408DF}" type="slidenum">
              <a:rPr lang="es-MX" smtClean="0"/>
              <a:pPr/>
              <a:t>‹Nº›</a:t>
            </a:fld>
            <a:endParaRPr lang="es-MX"/>
          </a:p>
        </p:txBody>
      </p:sp>
      <p:sp>
        <p:nvSpPr>
          <p:cNvPr id="10" name="Rectangle 9"/>
          <p:cNvSpPr/>
          <p:nvPr/>
        </p:nvSpPr>
        <p:spPr>
          <a:xfrm>
            <a:off x="4743449" y="5257800"/>
            <a:ext cx="3429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1550" y="5257801"/>
            <a:ext cx="3429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4743449" y="5257801"/>
            <a:ext cx="3429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4809716" y="5333098"/>
            <a:ext cx="3315189"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3" name="Picture Placeholder 2"/>
          <p:cNvSpPr>
            <a:spLocks noGrp="1"/>
          </p:cNvSpPr>
          <p:nvPr>
            <p:ph type="pic" idx="1"/>
          </p:nvPr>
        </p:nvSpPr>
        <p:spPr>
          <a:xfrm>
            <a:off x="971550" y="1828802"/>
            <a:ext cx="3429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8" name="Picture Placeholder 2"/>
          <p:cNvSpPr>
            <a:spLocks noGrp="1"/>
          </p:cNvSpPr>
          <p:nvPr>
            <p:ph type="pic" idx="13"/>
          </p:nvPr>
        </p:nvSpPr>
        <p:spPr>
          <a:xfrm>
            <a:off x="4743450" y="1828802"/>
            <a:ext cx="3429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extLst>
      <p:ext uri="{BB962C8B-B14F-4D97-AF65-F5344CB8AC3E}">
        <p14:creationId xmlns:p14="http://schemas.microsoft.com/office/powerpoint/2010/main" xmlns="" val="394401045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109294537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white">
          <a:xfrm rot="5400000">
            <a:off x="4814888" y="2528888"/>
            <a:ext cx="6858000" cy="18002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3891173" y="3398183"/>
            <a:ext cx="6858000" cy="6163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3831460" y="3398183"/>
            <a:ext cx="6858000" cy="61637"/>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403489" y="685800"/>
            <a:ext cx="774954" cy="5486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71550" y="685800"/>
            <a:ext cx="5982566"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180411032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596182316"/>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1"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s-ES" smtClean="0"/>
              <a:t>Haga clic en el icono para agregar una imagen</a:t>
            </a:r>
            <a:endParaRPr lang="en-US"/>
          </a:p>
        </p:txBody>
      </p:sp>
      <p:sp>
        <p:nvSpPr>
          <p:cNvPr id="16" name="Instructional Text"/>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sz="1200" b="1" i="1">
                <a:latin typeface="Arial"/>
                <a:ea typeface="+mn-ea"/>
                <a:cs typeface="Arial"/>
              </a:rPr>
              <a:t>NOTA:</a:t>
            </a:r>
          </a:p>
          <a:p>
            <a:pPr algn="l" defTabSz="914400">
              <a:buNone/>
            </a:pPr>
            <a:r>
              <a:rPr sz="1200" b="0" i="1">
                <a:latin typeface="Arial"/>
                <a:ea typeface="+mn-ea"/>
                <a:cs typeface="Arial"/>
              </a:rPr>
              <a:t>Para cambiar la imagen de esta dispositiva, seleccione la imagen y elimínela. A continuación haga clic en el icono Imágenes  en el marcador de posición e inserte su imagen.</a:t>
            </a:r>
          </a:p>
        </p:txBody>
      </p:sp>
    </p:spTree>
    <p:extLst>
      <p:ext uri="{BB962C8B-B14F-4D97-AF65-F5344CB8AC3E}">
        <p14:creationId xmlns:p14="http://schemas.microsoft.com/office/powerpoint/2010/main" xmlns="" val="24028134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5"/>
          <p:cNvSpPr>
            <a:spLocks noChangeArrowheads="1"/>
          </p:cNvSpPr>
          <p:nvPr/>
        </p:nvSpPr>
        <p:spPr bwMode="white">
          <a:xfrm>
            <a:off x="7216776" y="0"/>
            <a:ext cx="1927224"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6927849"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6880225" y="0"/>
            <a:ext cx="1095374"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6880225" y="0"/>
            <a:ext cx="1095374"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971549" y="2914650"/>
            <a:ext cx="6035040" cy="1557338"/>
          </a:xfrm>
        </p:spPr>
        <p:txBody>
          <a:bodyPr anchor="b">
            <a:normAutofit/>
          </a:bodyPr>
          <a:lstStyle>
            <a:lvl1pPr>
              <a:defRPr sz="3200">
                <a:solidFill>
                  <a:schemeClr val="tx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1548" y="4589464"/>
            <a:ext cx="6035039"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xmlns="" val="151964298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43450" y="1828800"/>
            <a:ext cx="3429000" cy="43434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44820609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71550" y="255134"/>
            <a:ext cx="7200900" cy="1036850"/>
          </a:xfrm>
        </p:spPr>
        <p:txBody>
          <a:bodyPr/>
          <a:lstStyle/>
          <a:p>
            <a:r>
              <a:rPr lang="es-ES" smtClean="0"/>
              <a:t>Haga clic para modificar el estilo de título del patrón</a:t>
            </a:r>
            <a:endParaRPr lang="en-US"/>
          </a:p>
        </p:txBody>
      </p:sp>
      <p:sp>
        <p:nvSpPr>
          <p:cNvPr id="3" name="Text Placeholder 2"/>
          <p:cNvSpPr>
            <a:spLocks noGrp="1"/>
          </p:cNvSpPr>
          <p:nvPr>
            <p:ph type="body" idx="1"/>
          </p:nvPr>
        </p:nvSpPr>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71550" y="2705100"/>
            <a:ext cx="3429000" cy="34671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743450" y="1828801"/>
            <a:ext cx="3429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43450" y="2705100"/>
            <a:ext cx="3429000" cy="34671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60236030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339733702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98363645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46157" y="1828800"/>
            <a:ext cx="459486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71550" y="1828800"/>
            <a:ext cx="226314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80C5A7-3514-4C1A-A768-55DF374989BB}" type="datetimeFigureOut">
              <a:rPr lang="es-MX" smtClean="0"/>
              <a:pPr/>
              <a:t>15/02/2013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5476386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9144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371601"/>
            <a:ext cx="9144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443007"/>
            <a:ext cx="9144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71550" y="255134"/>
            <a:ext cx="7200900" cy="103685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1550" y="1828800"/>
            <a:ext cx="720090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843587" y="6374999"/>
            <a:ext cx="1110529" cy="274320"/>
          </a:xfrm>
          <a:prstGeom prst="rect">
            <a:avLst/>
          </a:prstGeom>
        </p:spPr>
        <p:txBody>
          <a:bodyPr vert="horz" lIns="91440" tIns="45720" rIns="91440" bIns="45720" rtlCol="0" anchor="ctr"/>
          <a:lstStyle>
            <a:lvl1pPr algn="r">
              <a:defRPr sz="1000">
                <a:solidFill>
                  <a:schemeClr val="tx1"/>
                </a:solidFill>
              </a:defRPr>
            </a:lvl1pPr>
          </a:lstStyle>
          <a:p>
            <a:fld id="{8E80C5A7-3514-4C1A-A768-55DF374989BB}" type="datetimeFigureOut">
              <a:rPr lang="es-MX" smtClean="0"/>
              <a:pPr/>
              <a:t>15/02/2013</a:t>
            </a:fld>
            <a:endParaRPr lang="es-MX"/>
          </a:p>
        </p:txBody>
      </p:sp>
      <p:sp>
        <p:nvSpPr>
          <p:cNvPr id="5" name="Footer Placeholder 4"/>
          <p:cNvSpPr>
            <a:spLocks noGrp="1"/>
          </p:cNvSpPr>
          <p:nvPr>
            <p:ph type="ftr" sz="quarter" idx="3"/>
          </p:nvPr>
        </p:nvSpPr>
        <p:spPr>
          <a:xfrm>
            <a:off x="971550" y="6374999"/>
            <a:ext cx="4682402" cy="274320"/>
          </a:xfrm>
          <a:prstGeom prst="rect">
            <a:avLst/>
          </a:prstGeom>
        </p:spPr>
        <p:txBody>
          <a:bodyPr vert="horz" lIns="91440" tIns="45720" rIns="91440" bIns="45720" rtlCol="0" anchor="ctr"/>
          <a:lstStyle>
            <a:lvl1pPr algn="l">
              <a:defRPr sz="1000">
                <a:solidFill>
                  <a:schemeClr val="tx1"/>
                </a:solidFill>
              </a:defRPr>
            </a:lvl1pPr>
          </a:lstStyle>
          <a:p>
            <a:endParaRPr lang="es-MX"/>
          </a:p>
        </p:txBody>
      </p:sp>
      <p:sp>
        <p:nvSpPr>
          <p:cNvPr id="6" name="Slide Number Placeholder 5"/>
          <p:cNvSpPr>
            <a:spLocks noGrp="1"/>
          </p:cNvSpPr>
          <p:nvPr>
            <p:ph type="sldNum" sz="quarter" idx="4"/>
          </p:nvPr>
        </p:nvSpPr>
        <p:spPr>
          <a:xfrm>
            <a:off x="7143750" y="6374999"/>
            <a:ext cx="1028700" cy="274320"/>
          </a:xfrm>
          <a:prstGeom prst="rect">
            <a:avLst/>
          </a:prstGeom>
        </p:spPr>
        <p:txBody>
          <a:bodyPr vert="horz" lIns="91440" tIns="45720" rIns="91440" bIns="45720" rtlCol="0" anchor="ctr"/>
          <a:lstStyle>
            <a:lvl1pPr algn="r">
              <a:defRPr sz="1000">
                <a:solidFill>
                  <a:schemeClr val="tx1"/>
                </a:solidFill>
              </a:defRPr>
            </a:lvl1pPr>
          </a:lstStyle>
          <a:p>
            <a:fld id="{3A801B98-08D8-458A-9379-A7215C3408DF}" type="slidenum">
              <a:rPr lang="es-MX" smtClean="0"/>
              <a:pPr/>
              <a:t>‹Nº›</a:t>
            </a:fld>
            <a:endParaRPr lang="es-MX"/>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transition spd="med">
    <p:fade/>
  </p:transition>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INFORME%20DETALLADO%20COSSF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5733256"/>
            <a:ext cx="4176513" cy="873224"/>
          </a:xfrm>
        </p:spPr>
        <p:txBody>
          <a:bodyPr>
            <a:normAutofit/>
          </a:bodyPr>
          <a:lstStyle/>
          <a:p>
            <a:pPr>
              <a:lnSpc>
                <a:spcPct val="100000"/>
              </a:lnSpc>
              <a:spcBef>
                <a:spcPts val="0"/>
              </a:spcBef>
            </a:pPr>
            <a:r>
              <a:rPr lang="es-MX" sz="1800" dirty="0" smtClean="0"/>
              <a:t>Eveline Estrella Zambrano</a:t>
            </a:r>
          </a:p>
          <a:p>
            <a:pPr>
              <a:lnSpc>
                <a:spcPct val="100000"/>
              </a:lnSpc>
              <a:spcBef>
                <a:spcPts val="0"/>
              </a:spcBef>
            </a:pPr>
            <a:r>
              <a:rPr lang="es-MX" sz="1800" dirty="0" smtClean="0"/>
              <a:t>Sara Alvear Montesdeoca</a:t>
            </a:r>
          </a:p>
        </p:txBody>
      </p:sp>
      <p:pic>
        <p:nvPicPr>
          <p:cNvPr id="10" name="9 Marcador de posición de imagen" descr="audit.png"/>
          <p:cNvPicPr>
            <a:picLocks noGrp="1" noChangeAspect="1"/>
          </p:cNvPicPr>
          <p:nvPr>
            <p:ph type="pic" sz="quarter" idx="10"/>
          </p:nvPr>
        </p:nvPicPr>
        <p:blipFill>
          <a:blip r:embed="rId2" cstate="print"/>
          <a:srcRect l="17743" r="17743"/>
          <a:stretch>
            <a:fillRect/>
          </a:stretch>
        </p:blipFill>
        <p:spPr/>
      </p:pic>
      <p:sp>
        <p:nvSpPr>
          <p:cNvPr id="4" name="1 Título"/>
          <p:cNvSpPr txBox="1">
            <a:spLocks/>
          </p:cNvSpPr>
          <p:nvPr/>
        </p:nvSpPr>
        <p:spPr>
          <a:xfrm>
            <a:off x="179512" y="332656"/>
            <a:ext cx="8568952" cy="1512168"/>
          </a:xfrm>
          <a:prstGeom prst="rect">
            <a:avLst/>
          </a:prstGeom>
        </p:spPr>
        <p:style>
          <a:lnRef idx="0">
            <a:schemeClr val="accent1"/>
          </a:lnRef>
          <a:fillRef idx="3">
            <a:schemeClr val="accent1"/>
          </a:fillRef>
          <a:effectRef idx="3">
            <a:schemeClr val="accent1"/>
          </a:effectRef>
          <a:fontRef idx="minor">
            <a:schemeClr val="lt1"/>
          </a:fontRef>
        </p:style>
        <p:txBody>
          <a:bodyPr vert="horz" anchor="b">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all" spc="0" normalizeH="0" baseline="0" noProof="0" dirty="0" smtClean="0">
                <a:ln>
                  <a:noFill/>
                </a:ln>
                <a:solidFill>
                  <a:schemeClr val="tx1"/>
                </a:solidFill>
                <a:effectLst/>
                <a:uLnTx/>
                <a:uFillTx/>
                <a:latin typeface="+mj-lt"/>
                <a:ea typeface="+mj-ea"/>
                <a:cs typeface="+mj-cs"/>
              </a:rPr>
              <a:t>Proyecto de grado para la obtención del título de Ingeniero en sistemas e informática </a:t>
            </a:r>
            <a:endParaRPr kumimoji="0" lang="es-MX" sz="3600" b="1" i="0" u="none" strike="noStrike" kern="1200" cap="all" spc="0" normalizeH="0" baseline="0" noProof="0" dirty="0">
              <a:ln>
                <a:noFill/>
              </a:ln>
              <a:solidFill>
                <a:schemeClr val="tx1"/>
              </a:solidFill>
              <a:effectLst/>
              <a:uLnTx/>
              <a:uFillTx/>
              <a:latin typeface="+mj-lt"/>
              <a:ea typeface="+mj-ea"/>
              <a:cs typeface="+mj-cs"/>
            </a:endParaRPr>
          </a:p>
        </p:txBody>
      </p:sp>
      <p:sp>
        <p:nvSpPr>
          <p:cNvPr id="6" name="1 Título"/>
          <p:cNvSpPr txBox="1">
            <a:spLocks/>
          </p:cNvSpPr>
          <p:nvPr/>
        </p:nvSpPr>
        <p:spPr>
          <a:xfrm>
            <a:off x="-252536" y="2636912"/>
            <a:ext cx="5616624" cy="1430288"/>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500" i="1" u="none" strike="noStrike" kern="1200" spc="0" normalizeH="0" baseline="0" noProof="0" dirty="0" smtClean="0">
                <a:ln>
                  <a:noFill/>
                </a:ln>
                <a:effectLst/>
                <a:uLnTx/>
                <a:uFillTx/>
                <a:ea typeface="+mj-ea"/>
                <a:cs typeface="+mj-cs"/>
              </a:rPr>
              <a:t>“Evaluación </a:t>
            </a:r>
            <a:r>
              <a:rPr lang="es-MX" sz="2500" i="1" dirty="0" smtClean="0">
                <a:ea typeface="+mj-ea"/>
                <a:cs typeface="+mj-cs"/>
              </a:rPr>
              <a:t>Técnica</a:t>
            </a:r>
            <a:r>
              <a:rPr kumimoji="0" lang="es-MX" sz="2500" i="1" u="none" strike="noStrike" kern="1200" spc="0" normalizeH="0" noProof="0" dirty="0" smtClean="0">
                <a:ln>
                  <a:noFill/>
                </a:ln>
                <a:effectLst/>
                <a:uLnTx/>
                <a:uFillTx/>
                <a:ea typeface="+mj-ea"/>
                <a:cs typeface="+mj-cs"/>
              </a:rPr>
              <a:t> Informática del Sistema de Información de la Empresa COSSFA, utilizando el Estándar </a:t>
            </a:r>
            <a:r>
              <a:rPr lang="es-MX" sz="2500" i="1" dirty="0" smtClean="0">
                <a:ea typeface="+mj-ea"/>
                <a:cs typeface="+mj-cs"/>
              </a:rPr>
              <a:t>Internacional</a:t>
            </a:r>
            <a:r>
              <a:rPr kumimoji="0" lang="es-MX" sz="2500" i="1" u="none" strike="noStrike" kern="1200" spc="0" normalizeH="0" noProof="0" dirty="0" smtClean="0">
                <a:ln>
                  <a:noFill/>
                </a:ln>
                <a:effectLst/>
                <a:uLnTx/>
                <a:uFillTx/>
                <a:ea typeface="+mj-ea"/>
                <a:cs typeface="+mj-cs"/>
              </a:rPr>
              <a:t> COBIT”</a:t>
            </a:r>
            <a:endParaRPr kumimoji="0" lang="es-MX" sz="2500" i="1" u="none" strike="noStrike" kern="1200" spc="0" normalizeH="0" baseline="0" noProof="0" dirty="0">
              <a:ln>
                <a:noFill/>
              </a:ln>
              <a:effectLst/>
              <a:uLnTx/>
              <a:uFillTx/>
              <a:ea typeface="+mj-ea"/>
              <a:cs typeface="+mj-cs"/>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Beneficios del Estándar COBIT </a:t>
            </a:r>
            <a:endParaRPr lang="es-MX" sz="3000" dirty="0"/>
          </a:p>
        </p:txBody>
      </p:sp>
      <p:graphicFrame>
        <p:nvGraphicFramePr>
          <p:cNvPr id="4" name="5 Marcador de contenido"/>
          <p:cNvGraphicFramePr>
            <a:graphicFrameLocks noGrp="1"/>
          </p:cNvGraphicFramePr>
          <p:nvPr>
            <p:ph idx="1"/>
          </p:nvPr>
        </p:nvGraphicFramePr>
        <p:xfrm>
          <a:off x="971550" y="1828800"/>
          <a:ext cx="72009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Desarrollo Evaluación Informática a la empresa COSSFA basada en COBIT 4.1</a:t>
            </a:r>
            <a:endParaRPr lang="es-EC" dirty="0"/>
          </a:p>
        </p:txBody>
      </p:sp>
      <p:sp>
        <p:nvSpPr>
          <p:cNvPr id="3" name="2 Subtítulo"/>
          <p:cNvSpPr>
            <a:spLocks noGrp="1"/>
          </p:cNvSpPr>
          <p:nvPr>
            <p:ph type="subTitle" idx="1"/>
          </p:nvPr>
        </p:nvSpPr>
        <p:spPr/>
        <p:txBody>
          <a:bodyPr/>
          <a:lstStyle/>
          <a:p>
            <a:endParaRPr lang="es-EC"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Introducción</a:t>
            </a:r>
            <a:endParaRPr lang="es-EC" dirty="0"/>
          </a:p>
        </p:txBody>
      </p:sp>
      <p:sp>
        <p:nvSpPr>
          <p:cNvPr id="3" name="2 Marcador de contenido"/>
          <p:cNvSpPr>
            <a:spLocks noGrp="1"/>
          </p:cNvSpPr>
          <p:nvPr>
            <p:ph idx="1"/>
          </p:nvPr>
        </p:nvSpPr>
        <p:spPr>
          <a:xfrm>
            <a:off x="971550" y="1556792"/>
            <a:ext cx="7200900" cy="4343400"/>
          </a:xfrm>
        </p:spPr>
        <p:txBody>
          <a:bodyPr>
            <a:noAutofit/>
          </a:bodyPr>
          <a:lstStyle/>
          <a:p>
            <a:pPr algn="just"/>
            <a:r>
              <a:rPr lang="es-ES" sz="2000" dirty="0" smtClean="0"/>
              <a:t>En conformidad con el Plan del proyecto de tesis, se ha realizado la revisión de los controles referentes a los 4 dominios que menciona COBIT.</a:t>
            </a:r>
            <a:endParaRPr lang="es-EC" sz="2000" dirty="0" smtClean="0"/>
          </a:p>
          <a:p>
            <a:pPr algn="just"/>
            <a:r>
              <a:rPr lang="es-ES" sz="2000" dirty="0" smtClean="0"/>
              <a:t>Se consideraron varios factores al momento de realizar la evaluación, uno de los precedentes que cabe recalcar es que COSSFA se integró al grupo empresarial HOLDINGDINE SA. en el año 2009, momento en el cual, el actual Gerente de TI recibió el Área sin procesos levantados, ni documentación que permita continuar con la gestión de TI y un parque tecnológico de 10 años de antigüedad. Motivo por el cual la mayoría de procesos que se han venido levantando, se encuentran incompletos o en parte documentados, lo que ha permitido mantener la operatividad del COSSFA.</a:t>
            </a:r>
            <a:endParaRPr lang="es-EC" sz="2000" dirty="0" smtClean="0"/>
          </a:p>
          <a:p>
            <a:pPr algn="just">
              <a:lnSpc>
                <a:spcPct val="100000"/>
              </a:lnSpc>
              <a:spcBef>
                <a:spcPts val="0"/>
              </a:spcBef>
              <a:buNone/>
            </a:pPr>
            <a:endParaRPr lang="es-EC" sz="2200" dirty="0" smtClean="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000" dirty="0" smtClean="0"/>
              <a:t>Descripción de Trabajo Efectuado</a:t>
            </a:r>
            <a:endParaRPr lang="es-MX" sz="3000" dirty="0" smtClean="0"/>
          </a:p>
        </p:txBody>
      </p:sp>
      <p:sp>
        <p:nvSpPr>
          <p:cNvPr id="3" name="2 Marcador de contenido"/>
          <p:cNvSpPr>
            <a:spLocks noGrp="1"/>
          </p:cNvSpPr>
          <p:nvPr>
            <p:ph idx="1"/>
          </p:nvPr>
        </p:nvSpPr>
        <p:spPr/>
        <p:txBody>
          <a:bodyPr>
            <a:normAutofit/>
          </a:bodyPr>
          <a:lstStyle/>
          <a:p>
            <a:pPr algn="just">
              <a:buNone/>
            </a:pPr>
            <a:r>
              <a:rPr lang="es-EC" sz="2600" b="1" i="1" dirty="0" smtClean="0">
                <a:solidFill>
                  <a:srgbClr val="C00000"/>
                </a:solidFill>
              </a:rPr>
              <a:t>    </a:t>
            </a:r>
            <a:r>
              <a:rPr lang="es-EC" sz="2200" dirty="0" smtClean="0">
                <a:solidFill>
                  <a:schemeClr val="tx1"/>
                </a:solidFill>
              </a:rPr>
              <a:t>Una vez analizada y conocida la situación actual de la organización y de la Gerencia TI, se realizaron las siguientes actividades:</a:t>
            </a:r>
            <a:endParaRPr lang="es-MX" sz="2200" dirty="0" smtClean="0">
              <a:solidFill>
                <a:schemeClr val="tx1"/>
              </a:solidFill>
            </a:endParaRPr>
          </a:p>
          <a:p>
            <a:pPr lvl="1" algn="just"/>
            <a:r>
              <a:rPr lang="es-EC" sz="2200" dirty="0" smtClean="0">
                <a:solidFill>
                  <a:schemeClr val="tx1"/>
                </a:solidFill>
              </a:rPr>
              <a:t>Elaboración de una</a:t>
            </a:r>
          </a:p>
          <a:p>
            <a:pPr lvl="1" algn="just">
              <a:buNone/>
            </a:pPr>
            <a:r>
              <a:rPr lang="es-EC" sz="2200" dirty="0" smtClean="0">
                <a:solidFill>
                  <a:schemeClr val="tx1"/>
                </a:solidFill>
              </a:rPr>
              <a:t>Matriz de Riesgos TI, </a:t>
            </a:r>
          </a:p>
          <a:p>
            <a:pPr lvl="1" algn="just">
              <a:buNone/>
            </a:pPr>
            <a:r>
              <a:rPr lang="es-EC" sz="2200" dirty="0" smtClean="0">
                <a:solidFill>
                  <a:schemeClr val="tx1"/>
                </a:solidFill>
              </a:rPr>
              <a:t>para identificar los </a:t>
            </a:r>
          </a:p>
          <a:p>
            <a:pPr lvl="1" algn="just">
              <a:buNone/>
            </a:pPr>
            <a:r>
              <a:rPr lang="es-EC" sz="2200" dirty="0" smtClean="0">
                <a:solidFill>
                  <a:schemeClr val="tx1"/>
                </a:solidFill>
              </a:rPr>
              <a:t>riesgos más críticos de </a:t>
            </a:r>
          </a:p>
          <a:p>
            <a:pPr lvl="1" algn="just">
              <a:buNone/>
            </a:pPr>
            <a:r>
              <a:rPr lang="es-EC" sz="2200" dirty="0" smtClean="0">
                <a:solidFill>
                  <a:schemeClr val="tx1"/>
                </a:solidFill>
              </a:rPr>
              <a:t>la empresa.</a:t>
            </a:r>
          </a:p>
          <a:p>
            <a:pPr lvl="1" algn="just">
              <a:buNone/>
            </a:pPr>
            <a:endParaRPr lang="es-MX" sz="2200" dirty="0" smtClean="0">
              <a:solidFill>
                <a:schemeClr val="tx1"/>
              </a:solidFill>
            </a:endParaRPr>
          </a:p>
        </p:txBody>
      </p:sp>
      <p:pic>
        <p:nvPicPr>
          <p:cNvPr id="8" name="Picture 4"/>
          <p:cNvPicPr>
            <a:picLocks noChangeAspect="1" noChangeArrowheads="1"/>
          </p:cNvPicPr>
          <p:nvPr/>
        </p:nvPicPr>
        <p:blipFill>
          <a:blip r:embed="rId3" cstate="print"/>
          <a:srcRect l="2001" t="24844" r="59000" b="11157"/>
          <a:stretch>
            <a:fillRect/>
          </a:stretch>
        </p:blipFill>
        <p:spPr bwMode="auto">
          <a:xfrm>
            <a:off x="4716016" y="2666454"/>
            <a:ext cx="3960440" cy="385889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Descripción de Trabajo Efectuado</a:t>
            </a:r>
            <a:endParaRPr lang="es-EC" dirty="0"/>
          </a:p>
        </p:txBody>
      </p:sp>
      <p:sp>
        <p:nvSpPr>
          <p:cNvPr id="3" name="2 Marcador de contenido"/>
          <p:cNvSpPr>
            <a:spLocks noGrp="1"/>
          </p:cNvSpPr>
          <p:nvPr>
            <p:ph idx="1"/>
          </p:nvPr>
        </p:nvSpPr>
        <p:spPr/>
        <p:txBody>
          <a:bodyPr/>
          <a:lstStyle/>
          <a:p>
            <a:pPr lvl="1" algn="just"/>
            <a:r>
              <a:rPr lang="es-EC" sz="2200" dirty="0" smtClean="0"/>
              <a:t>Preparación y desarrollo de un Plan de Investigación de Campo.</a:t>
            </a:r>
            <a:endParaRPr lang="es-MX" sz="2200" dirty="0" smtClean="0"/>
          </a:p>
          <a:p>
            <a:endParaRPr lang="es-EC" dirty="0"/>
          </a:p>
        </p:txBody>
      </p:sp>
      <p:pic>
        <p:nvPicPr>
          <p:cNvPr id="2050" name="Picture 2"/>
          <p:cNvPicPr>
            <a:picLocks noChangeAspect="1" noChangeArrowheads="1"/>
          </p:cNvPicPr>
          <p:nvPr/>
        </p:nvPicPr>
        <p:blipFill>
          <a:blip r:embed="rId3" cstate="print"/>
          <a:srcRect l="2063" t="24490" r="32970" b="15827"/>
          <a:stretch>
            <a:fillRect/>
          </a:stretch>
        </p:blipFill>
        <p:spPr bwMode="auto">
          <a:xfrm>
            <a:off x="899592" y="2492896"/>
            <a:ext cx="7920880" cy="432048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000" dirty="0" smtClean="0"/>
              <a:t>Descripción de Trabajo Efectuado</a:t>
            </a:r>
            <a:endParaRPr lang="es-MX" sz="3000" dirty="0"/>
          </a:p>
        </p:txBody>
      </p:sp>
      <p:sp>
        <p:nvSpPr>
          <p:cNvPr id="3" name="2 Marcador de contenido"/>
          <p:cNvSpPr>
            <a:spLocks noGrp="1"/>
          </p:cNvSpPr>
          <p:nvPr>
            <p:ph idx="1"/>
          </p:nvPr>
        </p:nvSpPr>
        <p:spPr>
          <a:xfrm>
            <a:off x="755576" y="1828800"/>
            <a:ext cx="4104506" cy="4343400"/>
          </a:xfrm>
        </p:spPr>
        <p:txBody>
          <a:bodyPr>
            <a:normAutofit fontScale="92500" lnSpcReduction="10000"/>
          </a:bodyPr>
          <a:lstStyle/>
          <a:p>
            <a:pPr lvl="1"/>
            <a:r>
              <a:rPr lang="es-EC" sz="2400" dirty="0" smtClean="0">
                <a:solidFill>
                  <a:schemeClr val="tx1"/>
                </a:solidFill>
              </a:rPr>
              <a:t>Se elaboró un Informe Detallado</a:t>
            </a:r>
            <a:r>
              <a:rPr lang="es-EC" sz="2400" dirty="0" smtClean="0">
                <a:solidFill>
                  <a:schemeClr val="tx1"/>
                </a:solidFill>
                <a:hlinkClick r:id="rId3" action="ppaction://hlinkfile"/>
              </a:rPr>
              <a:t> </a:t>
            </a:r>
            <a:r>
              <a:rPr lang="es-EC" sz="2400" dirty="0" smtClean="0">
                <a:solidFill>
                  <a:schemeClr val="tx1"/>
                </a:solidFill>
              </a:rPr>
              <a:t>de auditoría.</a:t>
            </a:r>
          </a:p>
          <a:p>
            <a:pPr lvl="1" algn="just"/>
            <a:r>
              <a:rPr lang="es-EC" sz="2400" dirty="0" smtClean="0"/>
              <a:t>Se realizó el análisis del Informe Detallado al Gerente del área de TI, donde se incluye todas oportunidades de mejora, con la finalidad de conocer su opinión al respecto.</a:t>
            </a:r>
            <a:endParaRPr lang="es-MX" sz="2400" dirty="0" smtClean="0"/>
          </a:p>
          <a:p>
            <a:pPr lvl="1" algn="just"/>
            <a:r>
              <a:rPr lang="es-EC" sz="2400" dirty="0" smtClean="0"/>
              <a:t>Después de discutidas las recomendaciones con el Gerente del área de TI, se presentó en el informe su punto de vista.</a:t>
            </a:r>
            <a:endParaRPr lang="es-MX" sz="2400" dirty="0" smtClean="0"/>
          </a:p>
          <a:p>
            <a:pPr lvl="1"/>
            <a:endParaRPr lang="es-MX" dirty="0"/>
          </a:p>
        </p:txBody>
      </p:sp>
      <p:pic>
        <p:nvPicPr>
          <p:cNvPr id="3074" name="Picture 2"/>
          <p:cNvPicPr>
            <a:picLocks noChangeAspect="1" noChangeArrowheads="1"/>
          </p:cNvPicPr>
          <p:nvPr/>
        </p:nvPicPr>
        <p:blipFill>
          <a:blip r:embed="rId4" cstate="print"/>
          <a:srcRect l="9741" t="10564" r="53050" b="2895"/>
          <a:stretch>
            <a:fillRect/>
          </a:stretch>
        </p:blipFill>
        <p:spPr bwMode="auto">
          <a:xfrm>
            <a:off x="4932040" y="1556792"/>
            <a:ext cx="3786662" cy="52292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000" dirty="0" smtClean="0"/>
              <a:t>Descripción de Trabajo Efectuado</a:t>
            </a:r>
            <a:endParaRPr lang="es-MX" sz="3000" dirty="0"/>
          </a:p>
        </p:txBody>
      </p:sp>
      <p:sp>
        <p:nvSpPr>
          <p:cNvPr id="3" name="2 Marcador de contenido"/>
          <p:cNvSpPr>
            <a:spLocks noGrp="1"/>
          </p:cNvSpPr>
          <p:nvPr>
            <p:ph idx="1"/>
          </p:nvPr>
        </p:nvSpPr>
        <p:spPr/>
        <p:txBody>
          <a:bodyPr>
            <a:normAutofit/>
          </a:bodyPr>
          <a:lstStyle/>
          <a:p>
            <a:pPr lvl="1" algn="just"/>
            <a:r>
              <a:rPr lang="es-EC" sz="2400" dirty="0" smtClean="0">
                <a:solidFill>
                  <a:schemeClr val="tx1"/>
                </a:solidFill>
              </a:rPr>
              <a:t>Finalmente se emitió el Informe Ejecutivo de auditoría</a:t>
            </a:r>
            <a:r>
              <a:rPr lang="es-EC" sz="2400" dirty="0" smtClean="0"/>
              <a:t>, en los que se incluyo:</a:t>
            </a:r>
          </a:p>
          <a:p>
            <a:pPr lvl="2" algn="just"/>
            <a:r>
              <a:rPr lang="es-EC" sz="2200" dirty="0" smtClean="0"/>
              <a:t>Antecedentes</a:t>
            </a:r>
          </a:p>
          <a:p>
            <a:pPr lvl="2" algn="just"/>
            <a:r>
              <a:rPr lang="es-EC" sz="2200" dirty="0" smtClean="0">
                <a:solidFill>
                  <a:schemeClr val="tx1"/>
                </a:solidFill>
              </a:rPr>
              <a:t>Descripción Metodológica</a:t>
            </a:r>
          </a:p>
          <a:p>
            <a:pPr lvl="2" algn="just"/>
            <a:r>
              <a:rPr lang="es-EC" sz="2200" dirty="0" smtClean="0"/>
              <a:t>Principales Hallazgos</a:t>
            </a:r>
          </a:p>
          <a:p>
            <a:pPr lvl="2" algn="just"/>
            <a:r>
              <a:rPr lang="es-EC" sz="2200" dirty="0" smtClean="0">
                <a:solidFill>
                  <a:schemeClr val="tx1"/>
                </a:solidFill>
              </a:rPr>
              <a:t>Conclusiones</a:t>
            </a:r>
          </a:p>
          <a:p>
            <a:pPr lvl="2" algn="just"/>
            <a:r>
              <a:rPr lang="es-EC" sz="2200" dirty="0" smtClean="0">
                <a:solidFill>
                  <a:schemeClr val="tx1"/>
                </a:solidFill>
              </a:rPr>
              <a:t>Recomendaciones</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Conclusiones </a:t>
            </a:r>
            <a:endParaRPr lang="es-MX" sz="3000" dirty="0"/>
          </a:p>
        </p:txBody>
      </p:sp>
      <p:sp>
        <p:nvSpPr>
          <p:cNvPr id="3" name="2 Marcador de contenido"/>
          <p:cNvSpPr>
            <a:spLocks noGrp="1"/>
          </p:cNvSpPr>
          <p:nvPr>
            <p:ph idx="1"/>
          </p:nvPr>
        </p:nvSpPr>
        <p:spPr/>
        <p:txBody>
          <a:bodyPr>
            <a:normAutofit/>
          </a:bodyPr>
          <a:lstStyle/>
          <a:p>
            <a:pPr lvl="0" algn="just"/>
            <a:r>
              <a:rPr lang="es-EC" dirty="0" smtClean="0"/>
              <a:t>Para el desarrollo de una Evaluación Técnica Informática de los Sistemas de Información es de principal importancia contar con la guía de un marco de referencia. Para este proyecto se escogió el modelo COBIT.</a:t>
            </a:r>
            <a:endParaRPr lang="es-EC" u="sng" dirty="0" smtClean="0"/>
          </a:p>
          <a:p>
            <a:pPr lvl="0" algn="just"/>
            <a:r>
              <a:rPr lang="es-EC" dirty="0" smtClean="0"/>
              <a:t>Al alinear la Normativa respecto a Tecnologías de la Información y los objetivos de control propuestos por COBIT se logró identificar y valorar los riesgos dentro de la entidad para tomar las medidas pertinentes y minimizar la materialización de los riesgos identificados. </a:t>
            </a:r>
          </a:p>
          <a:p>
            <a:endParaRPr lang="es-MX" dirty="0"/>
          </a:p>
        </p:txBody>
      </p:sp>
    </p:spTree>
    <p:extLst>
      <p:ext uri="{BB962C8B-B14F-4D97-AF65-F5344CB8AC3E}">
        <p14:creationId xmlns="" xmlns:p14="http://schemas.microsoft.com/office/powerpoint/2010/main" val="215866434"/>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Conclusiones</a:t>
            </a:r>
            <a:endParaRPr lang="es-MX" sz="3000" dirty="0"/>
          </a:p>
        </p:txBody>
      </p:sp>
      <p:sp>
        <p:nvSpPr>
          <p:cNvPr id="3" name="2 Marcador de contenido"/>
          <p:cNvSpPr>
            <a:spLocks noGrp="1"/>
          </p:cNvSpPr>
          <p:nvPr>
            <p:ph idx="1"/>
          </p:nvPr>
        </p:nvSpPr>
        <p:spPr/>
        <p:txBody>
          <a:bodyPr>
            <a:normAutofit lnSpcReduction="10000"/>
          </a:bodyPr>
          <a:lstStyle/>
          <a:p>
            <a:pPr lvl="0" algn="just"/>
            <a:r>
              <a:rPr lang="es-EC" dirty="0" smtClean="0"/>
              <a:t>Durante el análisis y evaluación del ambiente de control en la entidad aplicando los dominios propuestos por COBIT se logro identificar debilidades obteniendo observaciones y recomendaciones para ser emitidas en el informe final, para llevar a cabo el proceso de la Auditoria.</a:t>
            </a:r>
          </a:p>
          <a:p>
            <a:pPr lvl="0" algn="just"/>
            <a:r>
              <a:rPr lang="es-EC" dirty="0" smtClean="0"/>
              <a:t>La Auditoria de TI en el COSSFA propone mejoras a los controles existentes en la misma, pues sabiendo que si </a:t>
            </a:r>
            <a:r>
              <a:rPr lang="es-AR" dirty="0" smtClean="0"/>
              <a:t>los controles </a:t>
            </a:r>
            <a:r>
              <a:rPr lang="es-MX" dirty="0" smtClean="0"/>
              <a:t>facilitan la rendición de cuentas mediante la evidencia; al mejorar los controles que están fallando se logrará mitigar los riesgos. </a:t>
            </a:r>
            <a:endParaRPr lang="es-EC" dirty="0" smtClean="0"/>
          </a:p>
          <a:p>
            <a:pPr lvl="0" algn="just">
              <a:buNone/>
            </a:pPr>
            <a:endParaRPr lang="es-MX" sz="2200" dirty="0" smtClean="0">
              <a:solidFill>
                <a:schemeClr val="tx1"/>
              </a:solidFill>
            </a:endParaRPr>
          </a:p>
          <a:p>
            <a:endParaRPr lang="es-MX" dirty="0"/>
          </a:p>
        </p:txBody>
      </p:sp>
    </p:spTree>
    <p:extLst>
      <p:ext uri="{BB962C8B-B14F-4D97-AF65-F5344CB8AC3E}">
        <p14:creationId xmlns="" xmlns:p14="http://schemas.microsoft.com/office/powerpoint/2010/main" val="220142029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Recomendaciones</a:t>
            </a:r>
            <a:endParaRPr lang="es-MX" sz="3000" dirty="0"/>
          </a:p>
        </p:txBody>
      </p:sp>
      <p:sp>
        <p:nvSpPr>
          <p:cNvPr id="3" name="2 Marcador de contenido"/>
          <p:cNvSpPr>
            <a:spLocks noGrp="1"/>
          </p:cNvSpPr>
          <p:nvPr>
            <p:ph idx="1"/>
          </p:nvPr>
        </p:nvSpPr>
        <p:spPr/>
        <p:txBody>
          <a:bodyPr>
            <a:normAutofit/>
          </a:bodyPr>
          <a:lstStyle/>
          <a:p>
            <a:pPr lvl="0" algn="just"/>
            <a:r>
              <a:rPr lang="es-ES" dirty="0" smtClean="0"/>
              <a:t>Establecer un plan para la ejecución de las recomendaciones especificadas en el Informe Detallado de la Evaluación Técnica Informática.</a:t>
            </a:r>
            <a:endParaRPr lang="es-EC" dirty="0" smtClean="0"/>
          </a:p>
          <a:p>
            <a:pPr lvl="0" algn="just"/>
            <a:r>
              <a:rPr lang="es-ES" dirty="0" smtClean="0"/>
              <a:t>Extender una evaluación informática a todas las sucursales que conforman el COSSFA, para de esta manera concentrar esfuerzos y llegar a alcanzar los objetivos eficazmente.</a:t>
            </a:r>
            <a:endParaRPr lang="es-EC" dirty="0" smtClean="0"/>
          </a:p>
          <a:p>
            <a:pPr lvl="0" algn="just"/>
            <a:endParaRPr lang="es-MX" sz="2200" dirty="0" smtClean="0">
              <a:solidFill>
                <a:schemeClr val="tx1"/>
              </a:solidFill>
            </a:endParaRPr>
          </a:p>
          <a:p>
            <a:endParaRPr lang="es-MX" dirty="0"/>
          </a:p>
        </p:txBody>
      </p:sp>
    </p:spTree>
    <p:extLst>
      <p:ext uri="{BB962C8B-B14F-4D97-AF65-F5344CB8AC3E}">
        <p14:creationId xmlns="" xmlns:p14="http://schemas.microsoft.com/office/powerpoint/2010/main" val="316904924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Agenda</a:t>
            </a:r>
            <a:endParaRPr lang="es-EC" dirty="0"/>
          </a:p>
        </p:txBody>
      </p:sp>
      <p:sp>
        <p:nvSpPr>
          <p:cNvPr id="3" name="2 Marcador de contenido"/>
          <p:cNvSpPr>
            <a:spLocks noGrp="1"/>
          </p:cNvSpPr>
          <p:nvPr>
            <p:ph idx="1"/>
          </p:nvPr>
        </p:nvSpPr>
        <p:spPr/>
        <p:txBody>
          <a:bodyPr>
            <a:normAutofit/>
          </a:bodyPr>
          <a:lstStyle/>
          <a:p>
            <a:r>
              <a:rPr lang="es-EC" dirty="0" smtClean="0"/>
              <a:t>Objetivos</a:t>
            </a:r>
          </a:p>
          <a:p>
            <a:r>
              <a:rPr lang="es-EC" dirty="0" smtClean="0"/>
              <a:t>Metodología</a:t>
            </a:r>
          </a:p>
          <a:p>
            <a:r>
              <a:rPr lang="es-EC" dirty="0" smtClean="0"/>
              <a:t>Estándar </a:t>
            </a:r>
            <a:r>
              <a:rPr lang="es-EC" dirty="0" smtClean="0"/>
              <a:t>Internacional COBIT</a:t>
            </a:r>
          </a:p>
          <a:p>
            <a:r>
              <a:rPr lang="es-EC" dirty="0" smtClean="0"/>
              <a:t>Desarrollo Evaluación Informática a la Empresa COSSFA basado en el estándar Internacional COBIT</a:t>
            </a:r>
          </a:p>
          <a:p>
            <a:r>
              <a:rPr lang="es-EC" dirty="0" smtClean="0"/>
              <a:t>Conclusiones y Recomendaciones</a:t>
            </a:r>
          </a:p>
          <a:p>
            <a:endParaRPr lang="es-EC" dirty="0" smtClean="0"/>
          </a:p>
          <a:p>
            <a:endParaRPr lang="es-EC" dirty="0" smtClean="0"/>
          </a:p>
          <a:p>
            <a:endParaRPr lang="es-EC" dirty="0" smtClean="0"/>
          </a:p>
          <a:p>
            <a:endParaRPr lang="es-EC"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3183111"/>
            <a:ext cx="8686800" cy="1470025"/>
          </a:xfrm>
        </p:spPr>
        <p:txBody>
          <a:bodyPr/>
          <a:lstStyle/>
          <a:p>
            <a:r>
              <a:rPr lang="es-MX" dirty="0" smtClean="0"/>
              <a:t>GRACIAS</a:t>
            </a:r>
            <a:endParaRPr lang="es-MX" dirty="0"/>
          </a:p>
        </p:txBody>
      </p:sp>
      <p:sp>
        <p:nvSpPr>
          <p:cNvPr id="3" name="2 Marcador de contenido"/>
          <p:cNvSpPr>
            <a:spLocks noGrp="1"/>
          </p:cNvSpPr>
          <p:nvPr>
            <p:ph type="subTitle" idx="1"/>
          </p:nvPr>
        </p:nvSpPr>
        <p:spPr>
          <a:xfrm>
            <a:off x="323528" y="2780928"/>
            <a:ext cx="8568952" cy="2808312"/>
          </a:xfrm>
        </p:spPr>
        <p:txBody>
          <a:bodyPr>
            <a:noAutofit/>
          </a:bodyPr>
          <a:lstStyle/>
          <a:p>
            <a:endParaRPr lang="es-MX" sz="1400" dirty="0" smtClean="0"/>
          </a:p>
          <a:p>
            <a:r>
              <a:rPr lang="es-ES" sz="1400" dirty="0" smtClean="0"/>
              <a:t> </a:t>
            </a:r>
            <a:endParaRPr lang="es-MX" sz="1400"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Objetivos</a:t>
            </a:r>
            <a:endParaRPr lang="es-MX" sz="3000" dirty="0"/>
          </a:p>
        </p:txBody>
      </p:sp>
      <p:sp>
        <p:nvSpPr>
          <p:cNvPr id="3" name="2 Marcador de contenido"/>
          <p:cNvSpPr>
            <a:spLocks noGrp="1"/>
          </p:cNvSpPr>
          <p:nvPr>
            <p:ph idx="1"/>
          </p:nvPr>
        </p:nvSpPr>
        <p:spPr/>
        <p:txBody>
          <a:bodyPr>
            <a:normAutofit/>
          </a:bodyPr>
          <a:lstStyle/>
          <a:p>
            <a:r>
              <a:rPr lang="es-MX" b="1" i="1" dirty="0" smtClean="0">
                <a:solidFill>
                  <a:srgbClr val="C00000"/>
                </a:solidFill>
              </a:rPr>
              <a:t>Objetivo General.- </a:t>
            </a:r>
          </a:p>
          <a:p>
            <a:pPr algn="just">
              <a:buNone/>
            </a:pPr>
            <a:r>
              <a:rPr lang="es-EC" b="1" cap="small" dirty="0" smtClean="0"/>
              <a:t>	</a:t>
            </a:r>
            <a:r>
              <a:rPr lang="es-EC" dirty="0" smtClean="0"/>
              <a:t>Realizar una Auditoria Informática al Sistema de Información del COSSFA, mediante la metodología que plantea COBIT</a:t>
            </a:r>
            <a:r>
              <a:rPr lang="es-EC" b="1" cap="small" dirty="0" smtClean="0"/>
              <a:t> </a:t>
            </a:r>
            <a:r>
              <a:rPr lang="es-EC" dirty="0" smtClean="0"/>
              <a:t>del ambiente de control implementado en los procesos automatizados y en el gerenciamiento de los mismos, utilizando la misma con el fin de identificar debilidades y emitir recomendaciones que permitan eliminar o minimizar los riesgos. </a:t>
            </a:r>
            <a:r>
              <a:rPr lang="es-EC" b="1" cap="small" dirty="0" smtClean="0"/>
              <a:t> </a:t>
            </a:r>
            <a:endParaRPr lang="es-EC" dirty="0" smtClean="0"/>
          </a:p>
          <a:p>
            <a:pPr algn="just">
              <a:buNone/>
            </a:pPr>
            <a:r>
              <a:rPr lang="es-ES" dirty="0" smtClean="0"/>
              <a:t>	</a:t>
            </a:r>
          </a:p>
          <a:p>
            <a:pPr>
              <a:buNone/>
            </a:pPr>
            <a:endParaRPr lang="es-MX" dirty="0">
              <a:solidFill>
                <a:srgbClr val="C00000"/>
              </a:solidFill>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Metodología</a:t>
            </a:r>
            <a:endParaRPr lang="es-MX" sz="3000" dirty="0"/>
          </a:p>
        </p:txBody>
      </p:sp>
      <p:sp>
        <p:nvSpPr>
          <p:cNvPr id="3" name="2 Marcador de contenido"/>
          <p:cNvSpPr>
            <a:spLocks noGrp="1"/>
          </p:cNvSpPr>
          <p:nvPr>
            <p:ph idx="1"/>
          </p:nvPr>
        </p:nvSpPr>
        <p:spPr/>
        <p:txBody>
          <a:bodyPr>
            <a:noAutofit/>
          </a:bodyPr>
          <a:lstStyle/>
          <a:p>
            <a:pPr algn="just"/>
            <a:r>
              <a:rPr lang="es-MX" sz="2000" dirty="0" smtClean="0"/>
              <a:t>La metodología empleada es basada en riesgos;  donde primero se planea para obtener y entender los procesos de negocio; en segundo lugar se analiza y evalúa el control interno establecido para determinar la probable efectividad y eficiencia del mismo; posteriormente, se aplican pruebas de auditoría (evidencias) para verificar la efectividad de los procesos y actividades de control.</a:t>
            </a:r>
          </a:p>
          <a:p>
            <a:pPr algn="just"/>
            <a:r>
              <a:rPr lang="es-MX" sz="2000" dirty="0" smtClean="0"/>
              <a:t>Después se informan los resultados de la auditoría, con el fin de reportar observaciones y emitir recomendaciones correspondientes a las oportunidades de mejora continua de los procesos y actividades de control.</a:t>
            </a:r>
          </a:p>
          <a:p>
            <a:pPr algn="just"/>
            <a:r>
              <a:rPr lang="es-MX" sz="2000" dirty="0" smtClean="0"/>
              <a:t>Todo este proceso se lo realiza basado en el estándar COBIT</a:t>
            </a:r>
            <a:endParaRPr lang="es-EC" sz="2000" dirty="0" smtClean="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1"/>
            <a:r>
              <a:rPr lang="es-EC" sz="3000" kern="1200" dirty="0">
                <a:solidFill>
                  <a:schemeClr val="bg1"/>
                </a:solidFill>
                <a:latin typeface="+mj-lt"/>
                <a:ea typeface="+mj-ea"/>
                <a:cs typeface="+mj-cs"/>
              </a:rPr>
              <a:t>Influencia de la T</a:t>
            </a:r>
            <a:r>
              <a:rPr lang="es-EC" sz="3000" kern="1200" dirty="0" smtClean="0">
                <a:solidFill>
                  <a:schemeClr val="bg1"/>
                </a:solidFill>
                <a:latin typeface="+mj-lt"/>
                <a:ea typeface="+mj-ea"/>
                <a:cs typeface="+mj-cs"/>
              </a:rPr>
              <a:t>ecnología </a:t>
            </a:r>
            <a:r>
              <a:rPr lang="es-EC" sz="3000" kern="1200" dirty="0">
                <a:solidFill>
                  <a:schemeClr val="bg1"/>
                </a:solidFill>
                <a:latin typeface="+mj-lt"/>
                <a:ea typeface="+mj-ea"/>
                <a:cs typeface="+mj-cs"/>
              </a:rPr>
              <a:t>en las Empresas</a:t>
            </a:r>
          </a:p>
        </p:txBody>
      </p:sp>
      <p:sp>
        <p:nvSpPr>
          <p:cNvPr id="3" name="2 Marcador de contenido"/>
          <p:cNvSpPr>
            <a:spLocks noGrp="1"/>
          </p:cNvSpPr>
          <p:nvPr>
            <p:ph idx="1"/>
          </p:nvPr>
        </p:nvSpPr>
        <p:spPr/>
        <p:txBody>
          <a:bodyPr>
            <a:noAutofit/>
          </a:bodyPr>
          <a:lstStyle/>
          <a:p>
            <a:pPr algn="just"/>
            <a:r>
              <a:rPr lang="es-ES_tradnl" dirty="0" smtClean="0"/>
              <a:t>A medida que la evolución de las tecnologías de la información ha ido revolucionando al mundo, también se han vuelto parte imprescindible de las organizaciones, y es tal la penetración dentro de todos los niveles de una empresa, que la han vuelto parte vital de su funcionamiento. </a:t>
            </a:r>
            <a:endParaRPr lang="es-EC" dirty="0" smtClean="0"/>
          </a:p>
          <a:p>
            <a:pPr algn="just"/>
            <a:r>
              <a:rPr lang="es-EC" dirty="0" smtClean="0"/>
              <a:t>La incorporación de la tecnología dentro del entorno empresarial, educativo, salud, administración pública, etc., ya no es una opción, sino  una necesidad derivada de su evolución en un mercado que cada vez más va avanzado tecnológicamente.</a:t>
            </a:r>
            <a:endParaRPr lang="es-EC"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000" dirty="0" smtClean="0"/>
              <a:t>Influencia de la Tecnología en las Empresas</a:t>
            </a:r>
            <a:endParaRPr lang="es-MX" sz="3000" dirty="0"/>
          </a:p>
        </p:txBody>
      </p:sp>
      <p:sp>
        <p:nvSpPr>
          <p:cNvPr id="4" name="3 Marcador de contenido"/>
          <p:cNvSpPr>
            <a:spLocks noGrp="1"/>
          </p:cNvSpPr>
          <p:nvPr>
            <p:ph idx="1"/>
          </p:nvPr>
        </p:nvSpPr>
        <p:spPr>
          <a:xfrm>
            <a:off x="683568" y="2181944"/>
            <a:ext cx="3240360" cy="4343400"/>
          </a:xfrm>
        </p:spPr>
        <p:txBody>
          <a:bodyPr>
            <a:normAutofit/>
          </a:bodyPr>
          <a:lstStyle/>
          <a:p>
            <a:pPr>
              <a:buNone/>
            </a:pPr>
            <a:r>
              <a:rPr lang="es-ES_tradnl" dirty="0" smtClean="0"/>
              <a:t>    La tecnología ha mejorado los niveles de producción, administración y comercialización de productos y/o servicios ofertados, en base a ciertos criterios:</a:t>
            </a:r>
            <a:endParaRPr lang="es-EC" dirty="0" smtClean="0"/>
          </a:p>
        </p:txBody>
      </p:sp>
      <p:graphicFrame>
        <p:nvGraphicFramePr>
          <p:cNvPr id="6" name="5 Diagrama"/>
          <p:cNvGraphicFramePr/>
          <p:nvPr/>
        </p:nvGraphicFramePr>
        <p:xfrm>
          <a:off x="3059832" y="1700808"/>
          <a:ext cx="648072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Estándar Internacional COBIT</a:t>
            </a:r>
            <a:endParaRPr lang="es-MX" sz="3000" dirty="0"/>
          </a:p>
        </p:txBody>
      </p:sp>
      <p:sp>
        <p:nvSpPr>
          <p:cNvPr id="3" name="2 Marcador de contenido"/>
          <p:cNvSpPr>
            <a:spLocks noGrp="1"/>
          </p:cNvSpPr>
          <p:nvPr>
            <p:ph idx="1"/>
          </p:nvPr>
        </p:nvSpPr>
        <p:spPr>
          <a:xfrm>
            <a:off x="899592" y="4725144"/>
            <a:ext cx="7488882" cy="1152128"/>
          </a:xfrm>
        </p:spPr>
        <p:txBody>
          <a:bodyPr>
            <a:normAutofit/>
          </a:bodyPr>
          <a:lstStyle/>
          <a:p>
            <a:pPr marL="0" indent="0" algn="just">
              <a:buNone/>
            </a:pPr>
            <a:r>
              <a:rPr lang="es-EC" sz="2000" dirty="0" smtClean="0"/>
              <a:t>COBIT es un marco de referencia de procesos y objetivos de control de TI que pueden ser implementados para controlar, auditar y administrar la organización tecnológica.</a:t>
            </a:r>
            <a:endParaRPr lang="es-ES" sz="2000" dirty="0"/>
          </a:p>
        </p:txBody>
      </p:sp>
      <p:sp>
        <p:nvSpPr>
          <p:cNvPr id="6" name="Rectangle 2"/>
          <p:cNvSpPr>
            <a:spLocks noChangeArrowheads="1"/>
          </p:cNvSpPr>
          <p:nvPr/>
        </p:nvSpPr>
        <p:spPr bwMode="auto">
          <a:xfrm>
            <a:off x="943744" y="1741115"/>
            <a:ext cx="7808229" cy="25519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defPPr>
              <a:defRPr lang="es-E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a:lstStyle>
          <a:p>
            <a:pPr eaLnBrk="0" hangingPunct="0"/>
            <a:r>
              <a:rPr lang="en-US" sz="4000" b="1" dirty="0">
                <a:solidFill>
                  <a:srgbClr val="FFC000"/>
                </a:solidFill>
              </a:rPr>
              <a:t>C</a:t>
            </a:r>
            <a:r>
              <a:rPr lang="en-US" sz="4000" b="1" dirty="0">
                <a:solidFill>
                  <a:srgbClr val="7030A0"/>
                </a:solidFill>
              </a:rPr>
              <a:t> </a:t>
            </a:r>
            <a:r>
              <a:rPr lang="en-US" sz="4000" dirty="0">
                <a:solidFill>
                  <a:srgbClr val="7030A0"/>
                </a:solidFill>
              </a:rPr>
              <a:t>           </a:t>
            </a:r>
            <a:r>
              <a:rPr lang="en-US" sz="4000" b="1" dirty="0">
                <a:solidFill>
                  <a:srgbClr val="FFC000"/>
                </a:solidFill>
              </a:rPr>
              <a:t>C</a:t>
            </a:r>
            <a:r>
              <a:rPr lang="en-US" sz="4000" dirty="0"/>
              <a:t>ontrol</a:t>
            </a:r>
          </a:p>
          <a:p>
            <a:pPr eaLnBrk="0" hangingPunct="0"/>
            <a:r>
              <a:rPr lang="en-US" sz="4000" b="1" dirty="0">
                <a:solidFill>
                  <a:srgbClr val="FFC000"/>
                </a:solidFill>
              </a:rPr>
              <a:t>OB</a:t>
            </a:r>
            <a:r>
              <a:rPr lang="en-US" sz="4000" dirty="0">
                <a:solidFill>
                  <a:srgbClr val="7030A0"/>
                </a:solidFill>
              </a:rPr>
              <a:t>		  </a:t>
            </a:r>
            <a:r>
              <a:rPr lang="en-US" sz="4000" b="1" dirty="0" err="1">
                <a:solidFill>
                  <a:srgbClr val="FFC000"/>
                </a:solidFill>
              </a:rPr>
              <a:t>OB</a:t>
            </a:r>
            <a:r>
              <a:rPr lang="en-US" sz="4000" dirty="0" err="1"/>
              <a:t>jectives</a:t>
            </a:r>
            <a:endParaRPr lang="en-US" sz="4000" dirty="0"/>
          </a:p>
          <a:p>
            <a:pPr eaLnBrk="0" hangingPunct="0"/>
            <a:r>
              <a:rPr lang="en-US" sz="4000" b="1" dirty="0">
                <a:solidFill>
                  <a:srgbClr val="FFC000"/>
                </a:solidFill>
              </a:rPr>
              <a:t>I</a:t>
            </a:r>
            <a:r>
              <a:rPr lang="en-US" sz="4000" dirty="0"/>
              <a:t>		  for </a:t>
            </a:r>
            <a:r>
              <a:rPr lang="en-US" sz="4000" b="1" dirty="0">
                <a:solidFill>
                  <a:srgbClr val="FFC000"/>
                </a:solidFill>
              </a:rPr>
              <a:t>I</a:t>
            </a:r>
            <a:r>
              <a:rPr lang="en-US" sz="4000" dirty="0"/>
              <a:t>nformation</a:t>
            </a:r>
          </a:p>
          <a:p>
            <a:pPr eaLnBrk="0" hangingPunct="0"/>
            <a:r>
              <a:rPr lang="en-US" sz="4000" b="1" dirty="0">
                <a:solidFill>
                  <a:srgbClr val="FFC000"/>
                </a:solidFill>
              </a:rPr>
              <a:t>T</a:t>
            </a:r>
            <a:r>
              <a:rPr lang="en-US" sz="4000" dirty="0">
                <a:solidFill>
                  <a:srgbClr val="7030A0"/>
                </a:solidFill>
              </a:rPr>
              <a:t>	</a:t>
            </a:r>
            <a:r>
              <a:rPr lang="en-US" sz="4000" dirty="0"/>
              <a:t>        and Related </a:t>
            </a:r>
            <a:r>
              <a:rPr lang="en-US" sz="4000" b="1" dirty="0">
                <a:solidFill>
                  <a:srgbClr val="FFC000"/>
                </a:solidFill>
              </a:rPr>
              <a:t>T</a:t>
            </a:r>
            <a:r>
              <a:rPr lang="en-US" sz="4000" dirty="0"/>
              <a:t>echnology</a:t>
            </a:r>
            <a:endParaRPr lang="en-US" sz="4000" dirty="0">
              <a:latin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Estándar Internacional COBIT</a:t>
            </a:r>
            <a:endParaRPr lang="es-MX" sz="3000" dirty="0"/>
          </a:p>
        </p:txBody>
      </p:sp>
      <p:sp>
        <p:nvSpPr>
          <p:cNvPr id="3" name="2 Marcador de contenido"/>
          <p:cNvSpPr>
            <a:spLocks noGrp="1"/>
          </p:cNvSpPr>
          <p:nvPr>
            <p:ph idx="1"/>
          </p:nvPr>
        </p:nvSpPr>
        <p:spPr/>
        <p:txBody>
          <a:bodyPr>
            <a:normAutofit/>
          </a:bodyPr>
          <a:lstStyle/>
          <a:p>
            <a:pPr algn="just"/>
            <a:r>
              <a:rPr lang="ru-RU" dirty="0" smtClean="0"/>
              <a:t>COBIT está estructurado por 4 campos principales de administración, los cuales a su vez implican 34 procesos de administración asociados con la tecnología de la información. </a:t>
            </a:r>
            <a:endParaRPr lang="es-EC" dirty="0" smtClean="0"/>
          </a:p>
          <a:p>
            <a:pPr algn="just"/>
            <a:r>
              <a:rPr lang="ru-RU" dirty="0" smtClean="0"/>
              <a:t>Ofrece un conjunto de herramientas para administrar los procesos TI unificando los dos puntos de vista, el de la administración y el del auditor. </a:t>
            </a:r>
            <a:endParaRPr lang="es-EC"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000" dirty="0" smtClean="0"/>
              <a:t>Marco de Trabajo COBIT</a:t>
            </a:r>
            <a:endParaRPr lang="es-MX" sz="3000" dirty="0"/>
          </a:p>
        </p:txBody>
      </p:sp>
      <p:grpSp>
        <p:nvGrpSpPr>
          <p:cNvPr id="48" name="47 Grupo"/>
          <p:cNvGrpSpPr/>
          <p:nvPr/>
        </p:nvGrpSpPr>
        <p:grpSpPr>
          <a:xfrm>
            <a:off x="467544" y="1484784"/>
            <a:ext cx="8352928" cy="5316983"/>
            <a:chOff x="467544" y="1484784"/>
            <a:chExt cx="8352928" cy="5316983"/>
          </a:xfrm>
        </p:grpSpPr>
        <p:sp>
          <p:nvSpPr>
            <p:cNvPr id="26" name="25 Forma libre"/>
            <p:cNvSpPr/>
            <p:nvPr/>
          </p:nvSpPr>
          <p:spPr>
            <a:xfrm>
              <a:off x="467544" y="1484784"/>
              <a:ext cx="8352928" cy="5316983"/>
            </a:xfrm>
            <a:custGeom>
              <a:avLst/>
              <a:gdLst>
                <a:gd name="connsiteX0" fmla="*/ 0 w 8352928"/>
                <a:gd name="connsiteY0" fmla="*/ 451944 h 5316983"/>
                <a:gd name="connsiteX1" fmla="*/ 132372 w 8352928"/>
                <a:gd name="connsiteY1" fmla="*/ 132371 h 5316983"/>
                <a:gd name="connsiteX2" fmla="*/ 451945 w 8352928"/>
                <a:gd name="connsiteY2" fmla="*/ 0 h 5316983"/>
                <a:gd name="connsiteX3" fmla="*/ 7900984 w 8352928"/>
                <a:gd name="connsiteY3" fmla="*/ 0 h 5316983"/>
                <a:gd name="connsiteX4" fmla="*/ 8220557 w 8352928"/>
                <a:gd name="connsiteY4" fmla="*/ 132372 h 5316983"/>
                <a:gd name="connsiteX5" fmla="*/ 8352928 w 8352928"/>
                <a:gd name="connsiteY5" fmla="*/ 451945 h 5316983"/>
                <a:gd name="connsiteX6" fmla="*/ 8352928 w 8352928"/>
                <a:gd name="connsiteY6" fmla="*/ 4865039 h 5316983"/>
                <a:gd name="connsiteX7" fmla="*/ 8220557 w 8352928"/>
                <a:gd name="connsiteY7" fmla="*/ 5184612 h 5316983"/>
                <a:gd name="connsiteX8" fmla="*/ 7900984 w 8352928"/>
                <a:gd name="connsiteY8" fmla="*/ 5316983 h 5316983"/>
                <a:gd name="connsiteX9" fmla="*/ 451944 w 8352928"/>
                <a:gd name="connsiteY9" fmla="*/ 5316983 h 5316983"/>
                <a:gd name="connsiteX10" fmla="*/ 132371 w 8352928"/>
                <a:gd name="connsiteY10" fmla="*/ 5184611 h 5316983"/>
                <a:gd name="connsiteX11" fmla="*/ 0 w 8352928"/>
                <a:gd name="connsiteY11" fmla="*/ 4865038 h 5316983"/>
                <a:gd name="connsiteX12" fmla="*/ 0 w 8352928"/>
                <a:gd name="connsiteY12" fmla="*/ 451944 h 5316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352928" h="5316983">
                  <a:moveTo>
                    <a:pt x="0" y="451944"/>
                  </a:moveTo>
                  <a:cubicBezTo>
                    <a:pt x="0" y="332081"/>
                    <a:pt x="47616" y="217127"/>
                    <a:pt x="132372" y="132371"/>
                  </a:cubicBezTo>
                  <a:cubicBezTo>
                    <a:pt x="217128" y="47615"/>
                    <a:pt x="332082" y="0"/>
                    <a:pt x="451945" y="0"/>
                  </a:cubicBezTo>
                  <a:lnTo>
                    <a:pt x="7900984" y="0"/>
                  </a:lnTo>
                  <a:cubicBezTo>
                    <a:pt x="8020847" y="0"/>
                    <a:pt x="8135801" y="47616"/>
                    <a:pt x="8220557" y="132372"/>
                  </a:cubicBezTo>
                  <a:cubicBezTo>
                    <a:pt x="8305313" y="217128"/>
                    <a:pt x="8352928" y="332082"/>
                    <a:pt x="8352928" y="451945"/>
                  </a:cubicBezTo>
                  <a:lnTo>
                    <a:pt x="8352928" y="4865039"/>
                  </a:lnTo>
                  <a:cubicBezTo>
                    <a:pt x="8352928" y="4984902"/>
                    <a:pt x="8305313" y="5099856"/>
                    <a:pt x="8220557" y="5184612"/>
                  </a:cubicBezTo>
                  <a:cubicBezTo>
                    <a:pt x="8135801" y="5269368"/>
                    <a:pt x="8020847" y="5316983"/>
                    <a:pt x="7900984" y="5316983"/>
                  </a:cubicBezTo>
                  <a:lnTo>
                    <a:pt x="451944" y="5316983"/>
                  </a:lnTo>
                  <a:cubicBezTo>
                    <a:pt x="332081" y="5316983"/>
                    <a:pt x="217127" y="5269367"/>
                    <a:pt x="132371" y="5184611"/>
                  </a:cubicBezTo>
                  <a:cubicBezTo>
                    <a:pt x="47615" y="5099855"/>
                    <a:pt x="0" y="4984901"/>
                    <a:pt x="0" y="4865038"/>
                  </a:cubicBezTo>
                  <a:lnTo>
                    <a:pt x="0" y="451944"/>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00010" tIns="300010" rIns="300010" bIns="4258940" numCol="1" spcCol="1270" anchor="t" anchorCtr="0">
              <a:noAutofit/>
            </a:bodyPr>
            <a:lstStyle/>
            <a:p>
              <a:pPr lvl="0" algn="l" defTabSz="1955800">
                <a:lnSpc>
                  <a:spcPct val="90000"/>
                </a:lnSpc>
                <a:spcBef>
                  <a:spcPct val="0"/>
                </a:spcBef>
                <a:spcAft>
                  <a:spcPct val="35000"/>
                </a:spcAft>
              </a:pPr>
              <a:r>
                <a:rPr lang="es-EC" sz="4400" kern="1200" dirty="0" smtClean="0"/>
                <a:t>Requerimientos del Negocio</a:t>
              </a:r>
              <a:endParaRPr lang="es-EC" sz="4400" kern="1200" dirty="0"/>
            </a:p>
          </p:txBody>
        </p:sp>
        <p:sp>
          <p:nvSpPr>
            <p:cNvPr id="27" name="26 Forma libre"/>
            <p:cNvSpPr/>
            <p:nvPr/>
          </p:nvSpPr>
          <p:spPr>
            <a:xfrm>
              <a:off x="676367" y="2814029"/>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Efectividad</a:t>
              </a:r>
              <a:endParaRPr lang="es-EC" sz="900" kern="1200" dirty="0"/>
            </a:p>
          </p:txBody>
        </p:sp>
        <p:sp>
          <p:nvSpPr>
            <p:cNvPr id="28" name="27 Forma libre"/>
            <p:cNvSpPr/>
            <p:nvPr/>
          </p:nvSpPr>
          <p:spPr>
            <a:xfrm>
              <a:off x="676367" y="3347526"/>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548433"/>
                <a:satOff val="5888"/>
                <a:lumOff val="36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Eficiencia</a:t>
              </a:r>
              <a:endParaRPr lang="es-EC" sz="900" kern="1200" dirty="0"/>
            </a:p>
          </p:txBody>
        </p:sp>
        <p:sp>
          <p:nvSpPr>
            <p:cNvPr id="29" name="28 Forma libre"/>
            <p:cNvSpPr/>
            <p:nvPr/>
          </p:nvSpPr>
          <p:spPr>
            <a:xfrm>
              <a:off x="676367" y="3881022"/>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1096867"/>
                <a:satOff val="11776"/>
                <a:lumOff val="7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Confidencialidad</a:t>
              </a:r>
              <a:endParaRPr lang="es-EC" sz="900" kern="1200" dirty="0"/>
            </a:p>
          </p:txBody>
        </p:sp>
        <p:sp>
          <p:nvSpPr>
            <p:cNvPr id="30" name="29 Forma libre"/>
            <p:cNvSpPr/>
            <p:nvPr/>
          </p:nvSpPr>
          <p:spPr>
            <a:xfrm>
              <a:off x="676367" y="4414518"/>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1645300"/>
                <a:satOff val="17664"/>
                <a:lumOff val="109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Integridad</a:t>
              </a:r>
              <a:endParaRPr lang="es-EC" sz="900" kern="1200" dirty="0"/>
            </a:p>
          </p:txBody>
        </p:sp>
        <p:sp>
          <p:nvSpPr>
            <p:cNvPr id="31" name="30 Forma libre"/>
            <p:cNvSpPr/>
            <p:nvPr/>
          </p:nvSpPr>
          <p:spPr>
            <a:xfrm>
              <a:off x="676367" y="4948014"/>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2193734"/>
                <a:satOff val="23552"/>
                <a:lumOff val="145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Disponibilidad</a:t>
              </a:r>
              <a:endParaRPr lang="es-EC" sz="900" kern="1200" dirty="0"/>
            </a:p>
          </p:txBody>
        </p:sp>
        <p:sp>
          <p:nvSpPr>
            <p:cNvPr id="32" name="31 Forma libre"/>
            <p:cNvSpPr/>
            <p:nvPr/>
          </p:nvSpPr>
          <p:spPr>
            <a:xfrm>
              <a:off x="676367" y="5481510"/>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2742167"/>
                <a:satOff val="29440"/>
                <a:lumOff val="182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es-EC" sz="900" kern="1200" dirty="0" smtClean="0"/>
                <a:t>Cumplimiento</a:t>
              </a:r>
              <a:endParaRPr lang="es-EC" sz="900" kern="1200" dirty="0"/>
            </a:p>
          </p:txBody>
        </p:sp>
        <p:sp>
          <p:nvSpPr>
            <p:cNvPr id="33" name="32 Forma libre"/>
            <p:cNvSpPr/>
            <p:nvPr/>
          </p:nvSpPr>
          <p:spPr>
            <a:xfrm>
              <a:off x="676367" y="6015006"/>
              <a:ext cx="1252939" cy="516121"/>
            </a:xfrm>
            <a:custGeom>
              <a:avLst/>
              <a:gdLst>
                <a:gd name="connsiteX0" fmla="*/ 0 w 1252939"/>
                <a:gd name="connsiteY0" fmla="*/ 54193 h 516121"/>
                <a:gd name="connsiteX1" fmla="*/ 15873 w 1252939"/>
                <a:gd name="connsiteY1" fmla="*/ 15873 h 516121"/>
                <a:gd name="connsiteX2" fmla="*/ 54193 w 1252939"/>
                <a:gd name="connsiteY2" fmla="*/ 0 h 516121"/>
                <a:gd name="connsiteX3" fmla="*/ 1198746 w 1252939"/>
                <a:gd name="connsiteY3" fmla="*/ 0 h 516121"/>
                <a:gd name="connsiteX4" fmla="*/ 1237066 w 1252939"/>
                <a:gd name="connsiteY4" fmla="*/ 15873 h 516121"/>
                <a:gd name="connsiteX5" fmla="*/ 1252939 w 1252939"/>
                <a:gd name="connsiteY5" fmla="*/ 54193 h 516121"/>
                <a:gd name="connsiteX6" fmla="*/ 1252939 w 1252939"/>
                <a:gd name="connsiteY6" fmla="*/ 461928 h 516121"/>
                <a:gd name="connsiteX7" fmla="*/ 1237066 w 1252939"/>
                <a:gd name="connsiteY7" fmla="*/ 500248 h 516121"/>
                <a:gd name="connsiteX8" fmla="*/ 1198746 w 1252939"/>
                <a:gd name="connsiteY8" fmla="*/ 516121 h 516121"/>
                <a:gd name="connsiteX9" fmla="*/ 54193 w 1252939"/>
                <a:gd name="connsiteY9" fmla="*/ 516121 h 516121"/>
                <a:gd name="connsiteX10" fmla="*/ 15873 w 1252939"/>
                <a:gd name="connsiteY10" fmla="*/ 500248 h 516121"/>
                <a:gd name="connsiteX11" fmla="*/ 0 w 1252939"/>
                <a:gd name="connsiteY11" fmla="*/ 461928 h 516121"/>
                <a:gd name="connsiteX12" fmla="*/ 0 w 1252939"/>
                <a:gd name="connsiteY12" fmla="*/ 54193 h 516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2939" h="516121">
                  <a:moveTo>
                    <a:pt x="0" y="54193"/>
                  </a:moveTo>
                  <a:cubicBezTo>
                    <a:pt x="0" y="39820"/>
                    <a:pt x="5710" y="26036"/>
                    <a:pt x="15873" y="15873"/>
                  </a:cubicBezTo>
                  <a:cubicBezTo>
                    <a:pt x="26036" y="5710"/>
                    <a:pt x="39820" y="0"/>
                    <a:pt x="54193" y="0"/>
                  </a:cubicBezTo>
                  <a:lnTo>
                    <a:pt x="1198746" y="0"/>
                  </a:lnTo>
                  <a:cubicBezTo>
                    <a:pt x="1213119" y="0"/>
                    <a:pt x="1226903" y="5710"/>
                    <a:pt x="1237066" y="15873"/>
                  </a:cubicBezTo>
                  <a:cubicBezTo>
                    <a:pt x="1247229" y="26036"/>
                    <a:pt x="1252939" y="39820"/>
                    <a:pt x="1252939" y="54193"/>
                  </a:cubicBezTo>
                  <a:lnTo>
                    <a:pt x="1252939" y="461928"/>
                  </a:lnTo>
                  <a:cubicBezTo>
                    <a:pt x="1252939" y="476301"/>
                    <a:pt x="1247229" y="490085"/>
                    <a:pt x="1237066" y="500248"/>
                  </a:cubicBezTo>
                  <a:cubicBezTo>
                    <a:pt x="1226903" y="510411"/>
                    <a:pt x="1213119" y="516121"/>
                    <a:pt x="1198746" y="516121"/>
                  </a:cubicBezTo>
                  <a:lnTo>
                    <a:pt x="54193" y="516121"/>
                  </a:lnTo>
                  <a:cubicBezTo>
                    <a:pt x="39820" y="516121"/>
                    <a:pt x="26036" y="510411"/>
                    <a:pt x="15873" y="500248"/>
                  </a:cubicBezTo>
                  <a:cubicBezTo>
                    <a:pt x="5710" y="490085"/>
                    <a:pt x="0" y="476301"/>
                    <a:pt x="0" y="461928"/>
                  </a:cubicBezTo>
                  <a:lnTo>
                    <a:pt x="0" y="5419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3290600"/>
                <a:satOff val="35328"/>
                <a:lumOff val="218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163" tIns="50163" rIns="50163" bIns="50163" numCol="1" spcCol="1270" anchor="ctr" anchorCtr="0">
              <a:noAutofit/>
            </a:bodyPr>
            <a:lstStyle/>
            <a:p>
              <a:pPr lvl="0" algn="ctr" defTabSz="400050">
                <a:lnSpc>
                  <a:spcPct val="90000"/>
                </a:lnSpc>
                <a:spcBef>
                  <a:spcPct val="0"/>
                </a:spcBef>
                <a:spcAft>
                  <a:spcPct val="35000"/>
                </a:spcAft>
              </a:pPr>
              <a:r>
                <a:rPr lang="ru-RU" sz="900" kern="1200" dirty="0" smtClean="0"/>
                <a:t>Confiabilidad</a:t>
              </a:r>
              <a:endParaRPr lang="es-EC" sz="900" kern="1200" dirty="0"/>
            </a:p>
          </p:txBody>
        </p:sp>
      </p:grpSp>
      <p:grpSp>
        <p:nvGrpSpPr>
          <p:cNvPr id="47" name="46 Grupo"/>
          <p:cNvGrpSpPr/>
          <p:nvPr/>
        </p:nvGrpSpPr>
        <p:grpSpPr>
          <a:xfrm>
            <a:off x="2195736" y="2587432"/>
            <a:ext cx="6473519" cy="3721888"/>
            <a:chOff x="2195736" y="2587432"/>
            <a:chExt cx="6473519" cy="3721888"/>
          </a:xfrm>
        </p:grpSpPr>
        <p:sp>
          <p:nvSpPr>
            <p:cNvPr id="34" name="33 Forma libre"/>
            <p:cNvSpPr/>
            <p:nvPr/>
          </p:nvSpPr>
          <p:spPr>
            <a:xfrm>
              <a:off x="2195736" y="2587432"/>
              <a:ext cx="6473519" cy="3721888"/>
            </a:xfrm>
            <a:custGeom>
              <a:avLst/>
              <a:gdLst>
                <a:gd name="connsiteX0" fmla="*/ 0 w 6473519"/>
                <a:gd name="connsiteY0" fmla="*/ 390798 h 3721888"/>
                <a:gd name="connsiteX1" fmla="*/ 114462 w 6473519"/>
                <a:gd name="connsiteY1" fmla="*/ 114462 h 3721888"/>
                <a:gd name="connsiteX2" fmla="*/ 390798 w 6473519"/>
                <a:gd name="connsiteY2" fmla="*/ 0 h 3721888"/>
                <a:gd name="connsiteX3" fmla="*/ 6082721 w 6473519"/>
                <a:gd name="connsiteY3" fmla="*/ 0 h 3721888"/>
                <a:gd name="connsiteX4" fmla="*/ 6359057 w 6473519"/>
                <a:gd name="connsiteY4" fmla="*/ 114462 h 3721888"/>
                <a:gd name="connsiteX5" fmla="*/ 6473519 w 6473519"/>
                <a:gd name="connsiteY5" fmla="*/ 390798 h 3721888"/>
                <a:gd name="connsiteX6" fmla="*/ 6473519 w 6473519"/>
                <a:gd name="connsiteY6" fmla="*/ 3331090 h 3721888"/>
                <a:gd name="connsiteX7" fmla="*/ 6359057 w 6473519"/>
                <a:gd name="connsiteY7" fmla="*/ 3607426 h 3721888"/>
                <a:gd name="connsiteX8" fmla="*/ 6082721 w 6473519"/>
                <a:gd name="connsiteY8" fmla="*/ 3721888 h 3721888"/>
                <a:gd name="connsiteX9" fmla="*/ 390798 w 6473519"/>
                <a:gd name="connsiteY9" fmla="*/ 3721888 h 3721888"/>
                <a:gd name="connsiteX10" fmla="*/ 114462 w 6473519"/>
                <a:gd name="connsiteY10" fmla="*/ 3607426 h 3721888"/>
                <a:gd name="connsiteX11" fmla="*/ 0 w 6473519"/>
                <a:gd name="connsiteY11" fmla="*/ 3331090 h 3721888"/>
                <a:gd name="connsiteX12" fmla="*/ 0 w 6473519"/>
                <a:gd name="connsiteY12" fmla="*/ 390798 h 3721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73519" h="3721888">
                  <a:moveTo>
                    <a:pt x="0" y="390798"/>
                  </a:moveTo>
                  <a:cubicBezTo>
                    <a:pt x="0" y="287152"/>
                    <a:pt x="41174" y="187751"/>
                    <a:pt x="114462" y="114462"/>
                  </a:cubicBezTo>
                  <a:cubicBezTo>
                    <a:pt x="187751" y="41173"/>
                    <a:pt x="287152" y="0"/>
                    <a:pt x="390798" y="0"/>
                  </a:cubicBezTo>
                  <a:lnTo>
                    <a:pt x="6082721" y="0"/>
                  </a:lnTo>
                  <a:cubicBezTo>
                    <a:pt x="6186367" y="0"/>
                    <a:pt x="6285768" y="41174"/>
                    <a:pt x="6359057" y="114462"/>
                  </a:cubicBezTo>
                  <a:cubicBezTo>
                    <a:pt x="6432346" y="187751"/>
                    <a:pt x="6473519" y="287152"/>
                    <a:pt x="6473519" y="390798"/>
                  </a:cubicBezTo>
                  <a:lnTo>
                    <a:pt x="6473519" y="3331090"/>
                  </a:lnTo>
                  <a:cubicBezTo>
                    <a:pt x="6473519" y="3434736"/>
                    <a:pt x="6432346" y="3534137"/>
                    <a:pt x="6359057" y="3607426"/>
                  </a:cubicBezTo>
                  <a:cubicBezTo>
                    <a:pt x="6285768" y="3680715"/>
                    <a:pt x="6186367" y="3721888"/>
                    <a:pt x="6082721" y="3721888"/>
                  </a:cubicBezTo>
                  <a:lnTo>
                    <a:pt x="390798" y="3721888"/>
                  </a:lnTo>
                  <a:cubicBezTo>
                    <a:pt x="287152" y="3721888"/>
                    <a:pt x="187751" y="3680715"/>
                    <a:pt x="114462" y="3607426"/>
                  </a:cubicBezTo>
                  <a:cubicBezTo>
                    <a:pt x="41173" y="3534137"/>
                    <a:pt x="0" y="3434736"/>
                    <a:pt x="0" y="3331090"/>
                  </a:cubicBezTo>
                  <a:lnTo>
                    <a:pt x="0" y="390798"/>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3839033"/>
                <a:satOff val="41216"/>
                <a:lumOff val="2549"/>
                <a:alphaOff val="0"/>
              </a:schemeClr>
            </a:fillRef>
            <a:effectRef idx="0">
              <a:schemeClr val="accent4">
                <a:hueOff val="3839033"/>
                <a:satOff val="41216"/>
                <a:lumOff val="2549"/>
                <a:alphaOff val="0"/>
              </a:schemeClr>
            </a:effectRef>
            <a:fontRef idx="minor">
              <a:schemeClr val="lt1"/>
            </a:fontRef>
          </p:style>
          <p:txBody>
            <a:bodyPr spcFirstLastPara="0" vert="horz" wrap="square" lIns="282101" tIns="282101" rIns="282101" bIns="2477860" numCol="1" spcCol="1270" anchor="t" anchorCtr="0">
              <a:noAutofit/>
            </a:bodyPr>
            <a:lstStyle/>
            <a:p>
              <a:pPr lvl="0" algn="l" defTabSz="1955800">
                <a:lnSpc>
                  <a:spcPct val="90000"/>
                </a:lnSpc>
                <a:spcBef>
                  <a:spcPct val="0"/>
                </a:spcBef>
                <a:spcAft>
                  <a:spcPct val="35000"/>
                </a:spcAft>
              </a:pPr>
              <a:r>
                <a:rPr lang="es-EC" sz="4400" kern="1200" dirty="0" smtClean="0"/>
                <a:t>Procesos de TI</a:t>
              </a:r>
              <a:endParaRPr lang="es-EC" sz="4400" kern="1200" dirty="0"/>
            </a:p>
          </p:txBody>
        </p:sp>
        <p:sp>
          <p:nvSpPr>
            <p:cNvPr id="35" name="34 Forma libre"/>
            <p:cNvSpPr/>
            <p:nvPr/>
          </p:nvSpPr>
          <p:spPr>
            <a:xfrm>
              <a:off x="2357574" y="3890094"/>
              <a:ext cx="1294703" cy="512032"/>
            </a:xfrm>
            <a:custGeom>
              <a:avLst/>
              <a:gdLst>
                <a:gd name="connsiteX0" fmla="*/ 0 w 1294703"/>
                <a:gd name="connsiteY0" fmla="*/ 53763 h 512032"/>
                <a:gd name="connsiteX1" fmla="*/ 15747 w 1294703"/>
                <a:gd name="connsiteY1" fmla="*/ 15747 h 512032"/>
                <a:gd name="connsiteX2" fmla="*/ 53763 w 1294703"/>
                <a:gd name="connsiteY2" fmla="*/ 0 h 512032"/>
                <a:gd name="connsiteX3" fmla="*/ 1240940 w 1294703"/>
                <a:gd name="connsiteY3" fmla="*/ 0 h 512032"/>
                <a:gd name="connsiteX4" fmla="*/ 1278956 w 1294703"/>
                <a:gd name="connsiteY4" fmla="*/ 15747 h 512032"/>
                <a:gd name="connsiteX5" fmla="*/ 1294703 w 1294703"/>
                <a:gd name="connsiteY5" fmla="*/ 53763 h 512032"/>
                <a:gd name="connsiteX6" fmla="*/ 1294703 w 1294703"/>
                <a:gd name="connsiteY6" fmla="*/ 458269 h 512032"/>
                <a:gd name="connsiteX7" fmla="*/ 1278956 w 1294703"/>
                <a:gd name="connsiteY7" fmla="*/ 496285 h 512032"/>
                <a:gd name="connsiteX8" fmla="*/ 1240940 w 1294703"/>
                <a:gd name="connsiteY8" fmla="*/ 512032 h 512032"/>
                <a:gd name="connsiteX9" fmla="*/ 53763 w 1294703"/>
                <a:gd name="connsiteY9" fmla="*/ 512032 h 512032"/>
                <a:gd name="connsiteX10" fmla="*/ 15747 w 1294703"/>
                <a:gd name="connsiteY10" fmla="*/ 496285 h 512032"/>
                <a:gd name="connsiteX11" fmla="*/ 0 w 1294703"/>
                <a:gd name="connsiteY11" fmla="*/ 458269 h 512032"/>
                <a:gd name="connsiteX12" fmla="*/ 0 w 1294703"/>
                <a:gd name="connsiteY12" fmla="*/ 53763 h 51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4703" h="512032">
                  <a:moveTo>
                    <a:pt x="0" y="53763"/>
                  </a:moveTo>
                  <a:cubicBezTo>
                    <a:pt x="0" y="39504"/>
                    <a:pt x="5664" y="25829"/>
                    <a:pt x="15747" y="15747"/>
                  </a:cubicBezTo>
                  <a:cubicBezTo>
                    <a:pt x="25830" y="5664"/>
                    <a:pt x="39504" y="0"/>
                    <a:pt x="53763" y="0"/>
                  </a:cubicBezTo>
                  <a:lnTo>
                    <a:pt x="1240940" y="0"/>
                  </a:lnTo>
                  <a:cubicBezTo>
                    <a:pt x="1255199" y="0"/>
                    <a:pt x="1268874" y="5664"/>
                    <a:pt x="1278956" y="15747"/>
                  </a:cubicBezTo>
                  <a:cubicBezTo>
                    <a:pt x="1289039" y="25830"/>
                    <a:pt x="1294703" y="39504"/>
                    <a:pt x="1294703" y="53763"/>
                  </a:cubicBezTo>
                  <a:lnTo>
                    <a:pt x="1294703" y="458269"/>
                  </a:lnTo>
                  <a:cubicBezTo>
                    <a:pt x="1294703" y="472528"/>
                    <a:pt x="1289039" y="486203"/>
                    <a:pt x="1278956" y="496285"/>
                  </a:cubicBezTo>
                  <a:cubicBezTo>
                    <a:pt x="1268873" y="506368"/>
                    <a:pt x="1255199" y="512032"/>
                    <a:pt x="1240940" y="512032"/>
                  </a:cubicBezTo>
                  <a:lnTo>
                    <a:pt x="53763" y="512032"/>
                  </a:lnTo>
                  <a:cubicBezTo>
                    <a:pt x="39504" y="512032"/>
                    <a:pt x="25829" y="506368"/>
                    <a:pt x="15747" y="496285"/>
                  </a:cubicBezTo>
                  <a:cubicBezTo>
                    <a:pt x="5664" y="486202"/>
                    <a:pt x="0" y="472528"/>
                    <a:pt x="0" y="458269"/>
                  </a:cubicBezTo>
                  <a:lnTo>
                    <a:pt x="0" y="5376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3839033"/>
                <a:satOff val="41216"/>
                <a:lumOff val="254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037" tIns="50037" rIns="50037" bIns="50037" numCol="1" spcCol="1270" anchor="ctr" anchorCtr="0">
              <a:noAutofit/>
            </a:bodyPr>
            <a:lstStyle/>
            <a:p>
              <a:pPr lvl="0" algn="ctr" defTabSz="400050">
                <a:lnSpc>
                  <a:spcPct val="90000"/>
                </a:lnSpc>
                <a:spcBef>
                  <a:spcPct val="0"/>
                </a:spcBef>
                <a:spcAft>
                  <a:spcPct val="35000"/>
                </a:spcAft>
              </a:pPr>
              <a:r>
                <a:rPr lang="ru-RU" sz="900" kern="1200" dirty="0" smtClean="0"/>
                <a:t>Planeación y Organización</a:t>
              </a:r>
              <a:r>
                <a:rPr lang="es-EC" sz="900" kern="1200" dirty="0" smtClean="0"/>
                <a:t>(PO)</a:t>
              </a:r>
              <a:endParaRPr lang="es-EC" sz="900" kern="1200" dirty="0"/>
            </a:p>
          </p:txBody>
        </p:sp>
        <p:sp>
          <p:nvSpPr>
            <p:cNvPr id="36" name="35 Forma libre"/>
            <p:cNvSpPr/>
            <p:nvPr/>
          </p:nvSpPr>
          <p:spPr>
            <a:xfrm>
              <a:off x="2357574" y="4432103"/>
              <a:ext cx="1294703" cy="512032"/>
            </a:xfrm>
            <a:custGeom>
              <a:avLst/>
              <a:gdLst>
                <a:gd name="connsiteX0" fmla="*/ 0 w 1294703"/>
                <a:gd name="connsiteY0" fmla="*/ 53763 h 512032"/>
                <a:gd name="connsiteX1" fmla="*/ 15747 w 1294703"/>
                <a:gd name="connsiteY1" fmla="*/ 15747 h 512032"/>
                <a:gd name="connsiteX2" fmla="*/ 53763 w 1294703"/>
                <a:gd name="connsiteY2" fmla="*/ 0 h 512032"/>
                <a:gd name="connsiteX3" fmla="*/ 1240940 w 1294703"/>
                <a:gd name="connsiteY3" fmla="*/ 0 h 512032"/>
                <a:gd name="connsiteX4" fmla="*/ 1278956 w 1294703"/>
                <a:gd name="connsiteY4" fmla="*/ 15747 h 512032"/>
                <a:gd name="connsiteX5" fmla="*/ 1294703 w 1294703"/>
                <a:gd name="connsiteY5" fmla="*/ 53763 h 512032"/>
                <a:gd name="connsiteX6" fmla="*/ 1294703 w 1294703"/>
                <a:gd name="connsiteY6" fmla="*/ 458269 h 512032"/>
                <a:gd name="connsiteX7" fmla="*/ 1278956 w 1294703"/>
                <a:gd name="connsiteY7" fmla="*/ 496285 h 512032"/>
                <a:gd name="connsiteX8" fmla="*/ 1240940 w 1294703"/>
                <a:gd name="connsiteY8" fmla="*/ 512032 h 512032"/>
                <a:gd name="connsiteX9" fmla="*/ 53763 w 1294703"/>
                <a:gd name="connsiteY9" fmla="*/ 512032 h 512032"/>
                <a:gd name="connsiteX10" fmla="*/ 15747 w 1294703"/>
                <a:gd name="connsiteY10" fmla="*/ 496285 h 512032"/>
                <a:gd name="connsiteX11" fmla="*/ 0 w 1294703"/>
                <a:gd name="connsiteY11" fmla="*/ 458269 h 512032"/>
                <a:gd name="connsiteX12" fmla="*/ 0 w 1294703"/>
                <a:gd name="connsiteY12" fmla="*/ 53763 h 51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4703" h="512032">
                  <a:moveTo>
                    <a:pt x="0" y="53763"/>
                  </a:moveTo>
                  <a:cubicBezTo>
                    <a:pt x="0" y="39504"/>
                    <a:pt x="5664" y="25829"/>
                    <a:pt x="15747" y="15747"/>
                  </a:cubicBezTo>
                  <a:cubicBezTo>
                    <a:pt x="25830" y="5664"/>
                    <a:pt x="39504" y="0"/>
                    <a:pt x="53763" y="0"/>
                  </a:cubicBezTo>
                  <a:lnTo>
                    <a:pt x="1240940" y="0"/>
                  </a:lnTo>
                  <a:cubicBezTo>
                    <a:pt x="1255199" y="0"/>
                    <a:pt x="1268874" y="5664"/>
                    <a:pt x="1278956" y="15747"/>
                  </a:cubicBezTo>
                  <a:cubicBezTo>
                    <a:pt x="1289039" y="25830"/>
                    <a:pt x="1294703" y="39504"/>
                    <a:pt x="1294703" y="53763"/>
                  </a:cubicBezTo>
                  <a:lnTo>
                    <a:pt x="1294703" y="458269"/>
                  </a:lnTo>
                  <a:cubicBezTo>
                    <a:pt x="1294703" y="472528"/>
                    <a:pt x="1289039" y="486203"/>
                    <a:pt x="1278956" y="496285"/>
                  </a:cubicBezTo>
                  <a:cubicBezTo>
                    <a:pt x="1268873" y="506368"/>
                    <a:pt x="1255199" y="512032"/>
                    <a:pt x="1240940" y="512032"/>
                  </a:cubicBezTo>
                  <a:lnTo>
                    <a:pt x="53763" y="512032"/>
                  </a:lnTo>
                  <a:cubicBezTo>
                    <a:pt x="39504" y="512032"/>
                    <a:pt x="25829" y="506368"/>
                    <a:pt x="15747" y="496285"/>
                  </a:cubicBezTo>
                  <a:cubicBezTo>
                    <a:pt x="5664" y="486202"/>
                    <a:pt x="0" y="472528"/>
                    <a:pt x="0" y="458269"/>
                  </a:cubicBezTo>
                  <a:lnTo>
                    <a:pt x="0" y="5376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4387467"/>
                <a:satOff val="47103"/>
                <a:lumOff val="291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037" tIns="50037" rIns="50037" bIns="50037" numCol="1" spcCol="1270" anchor="ctr" anchorCtr="0">
              <a:noAutofit/>
            </a:bodyPr>
            <a:lstStyle/>
            <a:p>
              <a:pPr lvl="0" algn="ctr" defTabSz="400050">
                <a:lnSpc>
                  <a:spcPct val="90000"/>
                </a:lnSpc>
                <a:spcBef>
                  <a:spcPct val="0"/>
                </a:spcBef>
                <a:spcAft>
                  <a:spcPct val="35000"/>
                </a:spcAft>
              </a:pPr>
              <a:r>
                <a:rPr lang="ru-RU" sz="900" kern="1200" dirty="0" smtClean="0"/>
                <a:t>Adquisición e Implementación</a:t>
              </a:r>
              <a:r>
                <a:rPr lang="es-EC" sz="900" kern="1200" dirty="0" smtClean="0"/>
                <a:t>(AI)</a:t>
              </a:r>
              <a:endParaRPr lang="es-EC" sz="900" kern="1200" dirty="0"/>
            </a:p>
          </p:txBody>
        </p:sp>
        <p:sp>
          <p:nvSpPr>
            <p:cNvPr id="37" name="36 Forma libre"/>
            <p:cNvSpPr/>
            <p:nvPr/>
          </p:nvSpPr>
          <p:spPr>
            <a:xfrm>
              <a:off x="2357574" y="4974113"/>
              <a:ext cx="1294703" cy="512032"/>
            </a:xfrm>
            <a:custGeom>
              <a:avLst/>
              <a:gdLst>
                <a:gd name="connsiteX0" fmla="*/ 0 w 1294703"/>
                <a:gd name="connsiteY0" fmla="*/ 53763 h 512032"/>
                <a:gd name="connsiteX1" fmla="*/ 15747 w 1294703"/>
                <a:gd name="connsiteY1" fmla="*/ 15747 h 512032"/>
                <a:gd name="connsiteX2" fmla="*/ 53763 w 1294703"/>
                <a:gd name="connsiteY2" fmla="*/ 0 h 512032"/>
                <a:gd name="connsiteX3" fmla="*/ 1240940 w 1294703"/>
                <a:gd name="connsiteY3" fmla="*/ 0 h 512032"/>
                <a:gd name="connsiteX4" fmla="*/ 1278956 w 1294703"/>
                <a:gd name="connsiteY4" fmla="*/ 15747 h 512032"/>
                <a:gd name="connsiteX5" fmla="*/ 1294703 w 1294703"/>
                <a:gd name="connsiteY5" fmla="*/ 53763 h 512032"/>
                <a:gd name="connsiteX6" fmla="*/ 1294703 w 1294703"/>
                <a:gd name="connsiteY6" fmla="*/ 458269 h 512032"/>
                <a:gd name="connsiteX7" fmla="*/ 1278956 w 1294703"/>
                <a:gd name="connsiteY7" fmla="*/ 496285 h 512032"/>
                <a:gd name="connsiteX8" fmla="*/ 1240940 w 1294703"/>
                <a:gd name="connsiteY8" fmla="*/ 512032 h 512032"/>
                <a:gd name="connsiteX9" fmla="*/ 53763 w 1294703"/>
                <a:gd name="connsiteY9" fmla="*/ 512032 h 512032"/>
                <a:gd name="connsiteX10" fmla="*/ 15747 w 1294703"/>
                <a:gd name="connsiteY10" fmla="*/ 496285 h 512032"/>
                <a:gd name="connsiteX11" fmla="*/ 0 w 1294703"/>
                <a:gd name="connsiteY11" fmla="*/ 458269 h 512032"/>
                <a:gd name="connsiteX12" fmla="*/ 0 w 1294703"/>
                <a:gd name="connsiteY12" fmla="*/ 53763 h 51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4703" h="512032">
                  <a:moveTo>
                    <a:pt x="0" y="53763"/>
                  </a:moveTo>
                  <a:cubicBezTo>
                    <a:pt x="0" y="39504"/>
                    <a:pt x="5664" y="25829"/>
                    <a:pt x="15747" y="15747"/>
                  </a:cubicBezTo>
                  <a:cubicBezTo>
                    <a:pt x="25830" y="5664"/>
                    <a:pt x="39504" y="0"/>
                    <a:pt x="53763" y="0"/>
                  </a:cubicBezTo>
                  <a:lnTo>
                    <a:pt x="1240940" y="0"/>
                  </a:lnTo>
                  <a:cubicBezTo>
                    <a:pt x="1255199" y="0"/>
                    <a:pt x="1268874" y="5664"/>
                    <a:pt x="1278956" y="15747"/>
                  </a:cubicBezTo>
                  <a:cubicBezTo>
                    <a:pt x="1289039" y="25830"/>
                    <a:pt x="1294703" y="39504"/>
                    <a:pt x="1294703" y="53763"/>
                  </a:cubicBezTo>
                  <a:lnTo>
                    <a:pt x="1294703" y="458269"/>
                  </a:lnTo>
                  <a:cubicBezTo>
                    <a:pt x="1294703" y="472528"/>
                    <a:pt x="1289039" y="486203"/>
                    <a:pt x="1278956" y="496285"/>
                  </a:cubicBezTo>
                  <a:cubicBezTo>
                    <a:pt x="1268873" y="506368"/>
                    <a:pt x="1255199" y="512032"/>
                    <a:pt x="1240940" y="512032"/>
                  </a:cubicBezTo>
                  <a:lnTo>
                    <a:pt x="53763" y="512032"/>
                  </a:lnTo>
                  <a:cubicBezTo>
                    <a:pt x="39504" y="512032"/>
                    <a:pt x="25829" y="506368"/>
                    <a:pt x="15747" y="496285"/>
                  </a:cubicBezTo>
                  <a:cubicBezTo>
                    <a:pt x="5664" y="486202"/>
                    <a:pt x="0" y="472528"/>
                    <a:pt x="0" y="458269"/>
                  </a:cubicBezTo>
                  <a:lnTo>
                    <a:pt x="0" y="5376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4935900"/>
                <a:satOff val="52991"/>
                <a:lumOff val="327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037" tIns="50037" rIns="50037" bIns="50037" numCol="1" spcCol="1270" anchor="ctr" anchorCtr="0">
              <a:noAutofit/>
            </a:bodyPr>
            <a:lstStyle/>
            <a:p>
              <a:pPr lvl="0" algn="ctr" defTabSz="400050">
                <a:lnSpc>
                  <a:spcPct val="90000"/>
                </a:lnSpc>
                <a:spcBef>
                  <a:spcPct val="0"/>
                </a:spcBef>
                <a:spcAft>
                  <a:spcPct val="35000"/>
                </a:spcAft>
              </a:pPr>
              <a:r>
                <a:rPr lang="es-EC" sz="900" kern="1200" dirty="0" smtClean="0"/>
                <a:t>Dar </a:t>
              </a:r>
              <a:r>
                <a:rPr lang="ru-RU" sz="900" kern="1200" dirty="0" smtClean="0"/>
                <a:t>Soporte</a:t>
              </a:r>
              <a:r>
                <a:rPr lang="es-EC" sz="900" kern="1200" dirty="0" smtClean="0"/>
                <a:t>(DS)</a:t>
              </a:r>
              <a:endParaRPr lang="es-EC" sz="900" kern="1200" dirty="0"/>
            </a:p>
          </p:txBody>
        </p:sp>
        <p:sp>
          <p:nvSpPr>
            <p:cNvPr id="38" name="37 Forma libre"/>
            <p:cNvSpPr/>
            <p:nvPr/>
          </p:nvSpPr>
          <p:spPr>
            <a:xfrm>
              <a:off x="2357574" y="5516123"/>
              <a:ext cx="1294703" cy="512032"/>
            </a:xfrm>
            <a:custGeom>
              <a:avLst/>
              <a:gdLst>
                <a:gd name="connsiteX0" fmla="*/ 0 w 1294703"/>
                <a:gd name="connsiteY0" fmla="*/ 53763 h 512032"/>
                <a:gd name="connsiteX1" fmla="*/ 15747 w 1294703"/>
                <a:gd name="connsiteY1" fmla="*/ 15747 h 512032"/>
                <a:gd name="connsiteX2" fmla="*/ 53763 w 1294703"/>
                <a:gd name="connsiteY2" fmla="*/ 0 h 512032"/>
                <a:gd name="connsiteX3" fmla="*/ 1240940 w 1294703"/>
                <a:gd name="connsiteY3" fmla="*/ 0 h 512032"/>
                <a:gd name="connsiteX4" fmla="*/ 1278956 w 1294703"/>
                <a:gd name="connsiteY4" fmla="*/ 15747 h 512032"/>
                <a:gd name="connsiteX5" fmla="*/ 1294703 w 1294703"/>
                <a:gd name="connsiteY5" fmla="*/ 53763 h 512032"/>
                <a:gd name="connsiteX6" fmla="*/ 1294703 w 1294703"/>
                <a:gd name="connsiteY6" fmla="*/ 458269 h 512032"/>
                <a:gd name="connsiteX7" fmla="*/ 1278956 w 1294703"/>
                <a:gd name="connsiteY7" fmla="*/ 496285 h 512032"/>
                <a:gd name="connsiteX8" fmla="*/ 1240940 w 1294703"/>
                <a:gd name="connsiteY8" fmla="*/ 512032 h 512032"/>
                <a:gd name="connsiteX9" fmla="*/ 53763 w 1294703"/>
                <a:gd name="connsiteY9" fmla="*/ 512032 h 512032"/>
                <a:gd name="connsiteX10" fmla="*/ 15747 w 1294703"/>
                <a:gd name="connsiteY10" fmla="*/ 496285 h 512032"/>
                <a:gd name="connsiteX11" fmla="*/ 0 w 1294703"/>
                <a:gd name="connsiteY11" fmla="*/ 458269 h 512032"/>
                <a:gd name="connsiteX12" fmla="*/ 0 w 1294703"/>
                <a:gd name="connsiteY12" fmla="*/ 53763 h 512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4703" h="512032">
                  <a:moveTo>
                    <a:pt x="0" y="53763"/>
                  </a:moveTo>
                  <a:cubicBezTo>
                    <a:pt x="0" y="39504"/>
                    <a:pt x="5664" y="25829"/>
                    <a:pt x="15747" y="15747"/>
                  </a:cubicBezTo>
                  <a:cubicBezTo>
                    <a:pt x="25830" y="5664"/>
                    <a:pt x="39504" y="0"/>
                    <a:pt x="53763" y="0"/>
                  </a:cubicBezTo>
                  <a:lnTo>
                    <a:pt x="1240940" y="0"/>
                  </a:lnTo>
                  <a:cubicBezTo>
                    <a:pt x="1255199" y="0"/>
                    <a:pt x="1268874" y="5664"/>
                    <a:pt x="1278956" y="15747"/>
                  </a:cubicBezTo>
                  <a:cubicBezTo>
                    <a:pt x="1289039" y="25830"/>
                    <a:pt x="1294703" y="39504"/>
                    <a:pt x="1294703" y="53763"/>
                  </a:cubicBezTo>
                  <a:lnTo>
                    <a:pt x="1294703" y="458269"/>
                  </a:lnTo>
                  <a:cubicBezTo>
                    <a:pt x="1294703" y="472528"/>
                    <a:pt x="1289039" y="486203"/>
                    <a:pt x="1278956" y="496285"/>
                  </a:cubicBezTo>
                  <a:cubicBezTo>
                    <a:pt x="1268873" y="506368"/>
                    <a:pt x="1255199" y="512032"/>
                    <a:pt x="1240940" y="512032"/>
                  </a:cubicBezTo>
                  <a:lnTo>
                    <a:pt x="53763" y="512032"/>
                  </a:lnTo>
                  <a:cubicBezTo>
                    <a:pt x="39504" y="512032"/>
                    <a:pt x="25829" y="506368"/>
                    <a:pt x="15747" y="496285"/>
                  </a:cubicBezTo>
                  <a:cubicBezTo>
                    <a:pt x="5664" y="486202"/>
                    <a:pt x="0" y="472528"/>
                    <a:pt x="0" y="458269"/>
                  </a:cubicBezTo>
                  <a:lnTo>
                    <a:pt x="0" y="5376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5484334"/>
                <a:satOff val="58879"/>
                <a:lumOff val="364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037" tIns="50037" rIns="50037" bIns="50037" numCol="1" spcCol="1270" anchor="ctr" anchorCtr="0">
              <a:noAutofit/>
            </a:bodyPr>
            <a:lstStyle/>
            <a:p>
              <a:pPr lvl="0" algn="ctr" defTabSz="400050">
                <a:lnSpc>
                  <a:spcPct val="90000"/>
                </a:lnSpc>
                <a:spcBef>
                  <a:spcPct val="0"/>
                </a:spcBef>
                <a:spcAft>
                  <a:spcPct val="35000"/>
                </a:spcAft>
              </a:pPr>
              <a:r>
                <a:rPr lang="ru-RU" sz="900" kern="1200" dirty="0" smtClean="0"/>
                <a:t>Monito</a:t>
              </a:r>
              <a:r>
                <a:rPr lang="es-EC" sz="900" kern="1200" dirty="0" err="1" smtClean="0"/>
                <a:t>rear</a:t>
              </a:r>
              <a:r>
                <a:rPr lang="es-EC" sz="900" kern="1200" dirty="0" smtClean="0"/>
                <a:t> y Evaluar(ME)</a:t>
              </a:r>
              <a:endParaRPr lang="es-EC" sz="900" kern="1200" dirty="0"/>
            </a:p>
          </p:txBody>
        </p:sp>
      </p:grpSp>
      <p:grpSp>
        <p:nvGrpSpPr>
          <p:cNvPr id="39" name="38 Grupo"/>
          <p:cNvGrpSpPr/>
          <p:nvPr/>
        </p:nvGrpSpPr>
        <p:grpSpPr>
          <a:xfrm>
            <a:off x="611560" y="1196752"/>
            <a:ext cx="8352928" cy="5316984"/>
            <a:chOff x="467544" y="1484784"/>
            <a:chExt cx="8352928" cy="5316984"/>
          </a:xfrm>
          <a:scene3d>
            <a:camera prst="orthographicFront">
              <a:rot lat="0" lon="0" rev="0"/>
            </a:camera>
            <a:lightRig rig="soft" dir="t">
              <a:rot lat="0" lon="0" rev="0"/>
            </a:lightRig>
          </a:scene3d>
        </p:grpSpPr>
        <p:sp>
          <p:nvSpPr>
            <p:cNvPr id="40" name="39 Rectángulo"/>
            <p:cNvSpPr/>
            <p:nvPr/>
          </p:nvSpPr>
          <p:spPr>
            <a:xfrm>
              <a:off x="467544" y="1484784"/>
              <a:ext cx="8352928" cy="5316984"/>
            </a:xfrm>
            <a:prstGeom prst="rect">
              <a:avLst/>
            </a:prstGeom>
            <a:noFill/>
          </p:spPr>
        </p:sp>
        <p:sp>
          <p:nvSpPr>
            <p:cNvPr id="41" name="40 Forma libre"/>
            <p:cNvSpPr/>
            <p:nvPr/>
          </p:nvSpPr>
          <p:spPr>
            <a:xfrm>
              <a:off x="3766950" y="4143275"/>
              <a:ext cx="4635875" cy="2126793"/>
            </a:xfrm>
            <a:custGeom>
              <a:avLst/>
              <a:gdLst>
                <a:gd name="connsiteX0" fmla="*/ 0 w 4635875"/>
                <a:gd name="connsiteY0" fmla="*/ 223313 h 2126793"/>
                <a:gd name="connsiteX1" fmla="*/ 65407 w 4635875"/>
                <a:gd name="connsiteY1" fmla="*/ 65407 h 2126793"/>
                <a:gd name="connsiteX2" fmla="*/ 223313 w 4635875"/>
                <a:gd name="connsiteY2" fmla="*/ 0 h 2126793"/>
                <a:gd name="connsiteX3" fmla="*/ 4412562 w 4635875"/>
                <a:gd name="connsiteY3" fmla="*/ 0 h 2126793"/>
                <a:gd name="connsiteX4" fmla="*/ 4570468 w 4635875"/>
                <a:gd name="connsiteY4" fmla="*/ 65407 h 2126793"/>
                <a:gd name="connsiteX5" fmla="*/ 4635875 w 4635875"/>
                <a:gd name="connsiteY5" fmla="*/ 223313 h 2126793"/>
                <a:gd name="connsiteX6" fmla="*/ 4635875 w 4635875"/>
                <a:gd name="connsiteY6" fmla="*/ 1903480 h 2126793"/>
                <a:gd name="connsiteX7" fmla="*/ 4570468 w 4635875"/>
                <a:gd name="connsiteY7" fmla="*/ 2061386 h 2126793"/>
                <a:gd name="connsiteX8" fmla="*/ 4412562 w 4635875"/>
                <a:gd name="connsiteY8" fmla="*/ 2126793 h 2126793"/>
                <a:gd name="connsiteX9" fmla="*/ 223313 w 4635875"/>
                <a:gd name="connsiteY9" fmla="*/ 2126793 h 2126793"/>
                <a:gd name="connsiteX10" fmla="*/ 65407 w 4635875"/>
                <a:gd name="connsiteY10" fmla="*/ 2061386 h 2126793"/>
                <a:gd name="connsiteX11" fmla="*/ 0 w 4635875"/>
                <a:gd name="connsiteY11" fmla="*/ 1903480 h 2126793"/>
                <a:gd name="connsiteX12" fmla="*/ 0 w 4635875"/>
                <a:gd name="connsiteY12" fmla="*/ 223313 h 2126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35875" h="2126793">
                  <a:moveTo>
                    <a:pt x="0" y="223313"/>
                  </a:moveTo>
                  <a:cubicBezTo>
                    <a:pt x="0" y="164087"/>
                    <a:pt x="23528" y="107286"/>
                    <a:pt x="65407" y="65407"/>
                  </a:cubicBezTo>
                  <a:cubicBezTo>
                    <a:pt x="107286" y="23528"/>
                    <a:pt x="164087" y="0"/>
                    <a:pt x="223313" y="0"/>
                  </a:cubicBezTo>
                  <a:lnTo>
                    <a:pt x="4412562" y="0"/>
                  </a:lnTo>
                  <a:cubicBezTo>
                    <a:pt x="4471788" y="0"/>
                    <a:pt x="4528589" y="23528"/>
                    <a:pt x="4570468" y="65407"/>
                  </a:cubicBezTo>
                  <a:cubicBezTo>
                    <a:pt x="4612347" y="107286"/>
                    <a:pt x="4635875" y="164087"/>
                    <a:pt x="4635875" y="223313"/>
                  </a:cubicBezTo>
                  <a:lnTo>
                    <a:pt x="4635875" y="1903480"/>
                  </a:lnTo>
                  <a:cubicBezTo>
                    <a:pt x="4635875" y="1962706"/>
                    <a:pt x="4612347" y="2019507"/>
                    <a:pt x="4570468" y="2061386"/>
                  </a:cubicBezTo>
                  <a:cubicBezTo>
                    <a:pt x="4528589" y="2103265"/>
                    <a:pt x="4471788" y="2126793"/>
                    <a:pt x="4412562" y="2126793"/>
                  </a:cubicBezTo>
                  <a:lnTo>
                    <a:pt x="223313" y="2126793"/>
                  </a:lnTo>
                  <a:cubicBezTo>
                    <a:pt x="164087" y="2126793"/>
                    <a:pt x="107286" y="2103265"/>
                    <a:pt x="65407" y="2061386"/>
                  </a:cubicBezTo>
                  <a:cubicBezTo>
                    <a:pt x="23528" y="2019507"/>
                    <a:pt x="0" y="1962706"/>
                    <a:pt x="0" y="1903480"/>
                  </a:cubicBezTo>
                  <a:lnTo>
                    <a:pt x="0" y="223313"/>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4">
                <a:hueOff val="7678067"/>
                <a:satOff val="82431"/>
                <a:lumOff val="5098"/>
                <a:alphaOff val="0"/>
              </a:schemeClr>
            </a:fillRef>
            <a:effectRef idx="0">
              <a:schemeClr val="accent4">
                <a:hueOff val="7678067"/>
                <a:satOff val="82431"/>
                <a:lumOff val="5098"/>
                <a:alphaOff val="0"/>
              </a:schemeClr>
            </a:effectRef>
            <a:fontRef idx="minor">
              <a:schemeClr val="lt1"/>
            </a:fontRef>
          </p:style>
          <p:txBody>
            <a:bodyPr spcFirstLastPara="0" vert="horz" wrap="square" lIns="233046" tIns="233046" rIns="233046" bIns="1265863" numCol="1" spcCol="1270" anchor="t" anchorCtr="0">
              <a:noAutofit/>
            </a:bodyPr>
            <a:lstStyle/>
            <a:p>
              <a:pPr lvl="0" algn="l" defTabSz="1955800">
                <a:lnSpc>
                  <a:spcPct val="90000"/>
                </a:lnSpc>
                <a:spcBef>
                  <a:spcPct val="0"/>
                </a:spcBef>
                <a:spcAft>
                  <a:spcPct val="35000"/>
                </a:spcAft>
              </a:pPr>
              <a:r>
                <a:rPr lang="es-EC" sz="4400" kern="1200" smtClean="0"/>
                <a:t>Recursos de TI</a:t>
              </a:r>
              <a:endParaRPr lang="es-EC" sz="4400" kern="1200" dirty="0"/>
            </a:p>
          </p:txBody>
        </p:sp>
        <p:sp>
          <p:nvSpPr>
            <p:cNvPr id="42" name="41 Forma libre"/>
            <p:cNvSpPr/>
            <p:nvPr/>
          </p:nvSpPr>
          <p:spPr>
            <a:xfrm>
              <a:off x="3882847" y="5100333"/>
              <a:ext cx="1077365" cy="957057"/>
            </a:xfrm>
            <a:custGeom>
              <a:avLst/>
              <a:gdLst>
                <a:gd name="connsiteX0" fmla="*/ 0 w 1077365"/>
                <a:gd name="connsiteY0" fmla="*/ 100491 h 957057"/>
                <a:gd name="connsiteX1" fmla="*/ 29433 w 1077365"/>
                <a:gd name="connsiteY1" fmla="*/ 29433 h 957057"/>
                <a:gd name="connsiteX2" fmla="*/ 100491 w 1077365"/>
                <a:gd name="connsiteY2" fmla="*/ 0 h 957057"/>
                <a:gd name="connsiteX3" fmla="*/ 976874 w 1077365"/>
                <a:gd name="connsiteY3" fmla="*/ 0 h 957057"/>
                <a:gd name="connsiteX4" fmla="*/ 1047932 w 1077365"/>
                <a:gd name="connsiteY4" fmla="*/ 29433 h 957057"/>
                <a:gd name="connsiteX5" fmla="*/ 1077365 w 1077365"/>
                <a:gd name="connsiteY5" fmla="*/ 100491 h 957057"/>
                <a:gd name="connsiteX6" fmla="*/ 1077365 w 1077365"/>
                <a:gd name="connsiteY6" fmla="*/ 856566 h 957057"/>
                <a:gd name="connsiteX7" fmla="*/ 1047932 w 1077365"/>
                <a:gd name="connsiteY7" fmla="*/ 927624 h 957057"/>
                <a:gd name="connsiteX8" fmla="*/ 976874 w 1077365"/>
                <a:gd name="connsiteY8" fmla="*/ 957057 h 957057"/>
                <a:gd name="connsiteX9" fmla="*/ 100491 w 1077365"/>
                <a:gd name="connsiteY9" fmla="*/ 957057 h 957057"/>
                <a:gd name="connsiteX10" fmla="*/ 29433 w 1077365"/>
                <a:gd name="connsiteY10" fmla="*/ 927624 h 957057"/>
                <a:gd name="connsiteX11" fmla="*/ 0 w 1077365"/>
                <a:gd name="connsiteY11" fmla="*/ 856566 h 957057"/>
                <a:gd name="connsiteX12" fmla="*/ 0 w 1077365"/>
                <a:gd name="connsiteY12" fmla="*/ 100491 h 95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7365" h="957057">
                  <a:moveTo>
                    <a:pt x="0" y="100491"/>
                  </a:moveTo>
                  <a:cubicBezTo>
                    <a:pt x="0" y="73839"/>
                    <a:pt x="10587" y="48279"/>
                    <a:pt x="29433" y="29433"/>
                  </a:cubicBezTo>
                  <a:cubicBezTo>
                    <a:pt x="48279" y="10587"/>
                    <a:pt x="73839" y="0"/>
                    <a:pt x="100491" y="0"/>
                  </a:cubicBezTo>
                  <a:lnTo>
                    <a:pt x="976874" y="0"/>
                  </a:lnTo>
                  <a:cubicBezTo>
                    <a:pt x="1003526" y="0"/>
                    <a:pt x="1029086" y="10587"/>
                    <a:pt x="1047932" y="29433"/>
                  </a:cubicBezTo>
                  <a:cubicBezTo>
                    <a:pt x="1066778" y="48279"/>
                    <a:pt x="1077365" y="73839"/>
                    <a:pt x="1077365" y="100491"/>
                  </a:cubicBezTo>
                  <a:lnTo>
                    <a:pt x="1077365" y="856566"/>
                  </a:lnTo>
                  <a:cubicBezTo>
                    <a:pt x="1077365" y="883218"/>
                    <a:pt x="1066778" y="908778"/>
                    <a:pt x="1047932" y="927624"/>
                  </a:cubicBezTo>
                  <a:cubicBezTo>
                    <a:pt x="1029086" y="946470"/>
                    <a:pt x="1003526" y="957057"/>
                    <a:pt x="976874" y="957057"/>
                  </a:cubicBezTo>
                  <a:lnTo>
                    <a:pt x="100491" y="957057"/>
                  </a:lnTo>
                  <a:cubicBezTo>
                    <a:pt x="73839" y="957057"/>
                    <a:pt x="48279" y="946470"/>
                    <a:pt x="29433" y="927624"/>
                  </a:cubicBezTo>
                  <a:cubicBezTo>
                    <a:pt x="10587" y="908778"/>
                    <a:pt x="0" y="883218"/>
                    <a:pt x="0" y="856566"/>
                  </a:cubicBezTo>
                  <a:lnTo>
                    <a:pt x="0" y="100491"/>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6032767"/>
                <a:satOff val="64767"/>
                <a:lumOff val="400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23" tIns="63723" rIns="63723" bIns="63723" numCol="1" spcCol="1270" anchor="ctr" anchorCtr="0">
              <a:noAutofit/>
            </a:bodyPr>
            <a:lstStyle/>
            <a:p>
              <a:pPr lvl="0" algn="ctr" defTabSz="400050">
                <a:lnSpc>
                  <a:spcPct val="90000"/>
                </a:lnSpc>
                <a:spcBef>
                  <a:spcPct val="0"/>
                </a:spcBef>
                <a:spcAft>
                  <a:spcPct val="35000"/>
                </a:spcAft>
              </a:pPr>
              <a:r>
                <a:rPr lang="ru-RU" sz="900" kern="1200" dirty="0" smtClean="0"/>
                <a:t>Aplicaciones</a:t>
              </a:r>
              <a:endParaRPr lang="es-EC" sz="900" kern="1200" dirty="0"/>
            </a:p>
          </p:txBody>
        </p:sp>
        <p:sp>
          <p:nvSpPr>
            <p:cNvPr id="43" name="42 Forma libre"/>
            <p:cNvSpPr/>
            <p:nvPr/>
          </p:nvSpPr>
          <p:spPr>
            <a:xfrm>
              <a:off x="4990863" y="5100333"/>
              <a:ext cx="1077365" cy="957057"/>
            </a:xfrm>
            <a:custGeom>
              <a:avLst/>
              <a:gdLst>
                <a:gd name="connsiteX0" fmla="*/ 0 w 1077365"/>
                <a:gd name="connsiteY0" fmla="*/ 100491 h 957057"/>
                <a:gd name="connsiteX1" fmla="*/ 29433 w 1077365"/>
                <a:gd name="connsiteY1" fmla="*/ 29433 h 957057"/>
                <a:gd name="connsiteX2" fmla="*/ 100491 w 1077365"/>
                <a:gd name="connsiteY2" fmla="*/ 0 h 957057"/>
                <a:gd name="connsiteX3" fmla="*/ 976874 w 1077365"/>
                <a:gd name="connsiteY3" fmla="*/ 0 h 957057"/>
                <a:gd name="connsiteX4" fmla="*/ 1047932 w 1077365"/>
                <a:gd name="connsiteY4" fmla="*/ 29433 h 957057"/>
                <a:gd name="connsiteX5" fmla="*/ 1077365 w 1077365"/>
                <a:gd name="connsiteY5" fmla="*/ 100491 h 957057"/>
                <a:gd name="connsiteX6" fmla="*/ 1077365 w 1077365"/>
                <a:gd name="connsiteY6" fmla="*/ 856566 h 957057"/>
                <a:gd name="connsiteX7" fmla="*/ 1047932 w 1077365"/>
                <a:gd name="connsiteY7" fmla="*/ 927624 h 957057"/>
                <a:gd name="connsiteX8" fmla="*/ 976874 w 1077365"/>
                <a:gd name="connsiteY8" fmla="*/ 957057 h 957057"/>
                <a:gd name="connsiteX9" fmla="*/ 100491 w 1077365"/>
                <a:gd name="connsiteY9" fmla="*/ 957057 h 957057"/>
                <a:gd name="connsiteX10" fmla="*/ 29433 w 1077365"/>
                <a:gd name="connsiteY10" fmla="*/ 927624 h 957057"/>
                <a:gd name="connsiteX11" fmla="*/ 0 w 1077365"/>
                <a:gd name="connsiteY11" fmla="*/ 856566 h 957057"/>
                <a:gd name="connsiteX12" fmla="*/ 0 w 1077365"/>
                <a:gd name="connsiteY12" fmla="*/ 100491 h 95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7365" h="957057">
                  <a:moveTo>
                    <a:pt x="0" y="100491"/>
                  </a:moveTo>
                  <a:cubicBezTo>
                    <a:pt x="0" y="73839"/>
                    <a:pt x="10587" y="48279"/>
                    <a:pt x="29433" y="29433"/>
                  </a:cubicBezTo>
                  <a:cubicBezTo>
                    <a:pt x="48279" y="10587"/>
                    <a:pt x="73839" y="0"/>
                    <a:pt x="100491" y="0"/>
                  </a:cubicBezTo>
                  <a:lnTo>
                    <a:pt x="976874" y="0"/>
                  </a:lnTo>
                  <a:cubicBezTo>
                    <a:pt x="1003526" y="0"/>
                    <a:pt x="1029086" y="10587"/>
                    <a:pt x="1047932" y="29433"/>
                  </a:cubicBezTo>
                  <a:cubicBezTo>
                    <a:pt x="1066778" y="48279"/>
                    <a:pt x="1077365" y="73839"/>
                    <a:pt x="1077365" y="100491"/>
                  </a:cubicBezTo>
                  <a:lnTo>
                    <a:pt x="1077365" y="856566"/>
                  </a:lnTo>
                  <a:cubicBezTo>
                    <a:pt x="1077365" y="883218"/>
                    <a:pt x="1066778" y="908778"/>
                    <a:pt x="1047932" y="927624"/>
                  </a:cubicBezTo>
                  <a:cubicBezTo>
                    <a:pt x="1029086" y="946470"/>
                    <a:pt x="1003526" y="957057"/>
                    <a:pt x="976874" y="957057"/>
                  </a:cubicBezTo>
                  <a:lnTo>
                    <a:pt x="100491" y="957057"/>
                  </a:lnTo>
                  <a:cubicBezTo>
                    <a:pt x="73839" y="957057"/>
                    <a:pt x="48279" y="946470"/>
                    <a:pt x="29433" y="927624"/>
                  </a:cubicBezTo>
                  <a:cubicBezTo>
                    <a:pt x="10587" y="908778"/>
                    <a:pt x="0" y="883218"/>
                    <a:pt x="0" y="856566"/>
                  </a:cubicBezTo>
                  <a:lnTo>
                    <a:pt x="0" y="100491"/>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6581200"/>
                <a:satOff val="70655"/>
                <a:lumOff val="437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23" tIns="63723" rIns="63723" bIns="63723" numCol="1" spcCol="1270" anchor="ctr" anchorCtr="0">
              <a:noAutofit/>
            </a:bodyPr>
            <a:lstStyle/>
            <a:p>
              <a:pPr lvl="0" algn="ctr" defTabSz="400050">
                <a:lnSpc>
                  <a:spcPct val="90000"/>
                </a:lnSpc>
                <a:spcBef>
                  <a:spcPct val="0"/>
                </a:spcBef>
                <a:spcAft>
                  <a:spcPct val="35000"/>
                </a:spcAft>
              </a:pPr>
              <a:r>
                <a:rPr lang="es-EC" sz="900" kern="1200" dirty="0" smtClean="0"/>
                <a:t>Información</a:t>
              </a:r>
              <a:endParaRPr lang="es-EC" sz="900" kern="1200" dirty="0"/>
            </a:p>
          </p:txBody>
        </p:sp>
        <p:sp>
          <p:nvSpPr>
            <p:cNvPr id="44" name="43 Forma libre"/>
            <p:cNvSpPr/>
            <p:nvPr/>
          </p:nvSpPr>
          <p:spPr>
            <a:xfrm>
              <a:off x="6098879" y="5100333"/>
              <a:ext cx="1077365" cy="957057"/>
            </a:xfrm>
            <a:custGeom>
              <a:avLst/>
              <a:gdLst>
                <a:gd name="connsiteX0" fmla="*/ 0 w 1077365"/>
                <a:gd name="connsiteY0" fmla="*/ 100491 h 957057"/>
                <a:gd name="connsiteX1" fmla="*/ 29433 w 1077365"/>
                <a:gd name="connsiteY1" fmla="*/ 29433 h 957057"/>
                <a:gd name="connsiteX2" fmla="*/ 100491 w 1077365"/>
                <a:gd name="connsiteY2" fmla="*/ 0 h 957057"/>
                <a:gd name="connsiteX3" fmla="*/ 976874 w 1077365"/>
                <a:gd name="connsiteY3" fmla="*/ 0 h 957057"/>
                <a:gd name="connsiteX4" fmla="*/ 1047932 w 1077365"/>
                <a:gd name="connsiteY4" fmla="*/ 29433 h 957057"/>
                <a:gd name="connsiteX5" fmla="*/ 1077365 w 1077365"/>
                <a:gd name="connsiteY5" fmla="*/ 100491 h 957057"/>
                <a:gd name="connsiteX6" fmla="*/ 1077365 w 1077365"/>
                <a:gd name="connsiteY6" fmla="*/ 856566 h 957057"/>
                <a:gd name="connsiteX7" fmla="*/ 1047932 w 1077365"/>
                <a:gd name="connsiteY7" fmla="*/ 927624 h 957057"/>
                <a:gd name="connsiteX8" fmla="*/ 976874 w 1077365"/>
                <a:gd name="connsiteY8" fmla="*/ 957057 h 957057"/>
                <a:gd name="connsiteX9" fmla="*/ 100491 w 1077365"/>
                <a:gd name="connsiteY9" fmla="*/ 957057 h 957057"/>
                <a:gd name="connsiteX10" fmla="*/ 29433 w 1077365"/>
                <a:gd name="connsiteY10" fmla="*/ 927624 h 957057"/>
                <a:gd name="connsiteX11" fmla="*/ 0 w 1077365"/>
                <a:gd name="connsiteY11" fmla="*/ 856566 h 957057"/>
                <a:gd name="connsiteX12" fmla="*/ 0 w 1077365"/>
                <a:gd name="connsiteY12" fmla="*/ 100491 h 95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7365" h="957057">
                  <a:moveTo>
                    <a:pt x="0" y="100491"/>
                  </a:moveTo>
                  <a:cubicBezTo>
                    <a:pt x="0" y="73839"/>
                    <a:pt x="10587" y="48279"/>
                    <a:pt x="29433" y="29433"/>
                  </a:cubicBezTo>
                  <a:cubicBezTo>
                    <a:pt x="48279" y="10587"/>
                    <a:pt x="73839" y="0"/>
                    <a:pt x="100491" y="0"/>
                  </a:cubicBezTo>
                  <a:lnTo>
                    <a:pt x="976874" y="0"/>
                  </a:lnTo>
                  <a:cubicBezTo>
                    <a:pt x="1003526" y="0"/>
                    <a:pt x="1029086" y="10587"/>
                    <a:pt x="1047932" y="29433"/>
                  </a:cubicBezTo>
                  <a:cubicBezTo>
                    <a:pt x="1066778" y="48279"/>
                    <a:pt x="1077365" y="73839"/>
                    <a:pt x="1077365" y="100491"/>
                  </a:cubicBezTo>
                  <a:lnTo>
                    <a:pt x="1077365" y="856566"/>
                  </a:lnTo>
                  <a:cubicBezTo>
                    <a:pt x="1077365" y="883218"/>
                    <a:pt x="1066778" y="908778"/>
                    <a:pt x="1047932" y="927624"/>
                  </a:cubicBezTo>
                  <a:cubicBezTo>
                    <a:pt x="1029086" y="946470"/>
                    <a:pt x="1003526" y="957057"/>
                    <a:pt x="976874" y="957057"/>
                  </a:cubicBezTo>
                  <a:lnTo>
                    <a:pt x="100491" y="957057"/>
                  </a:lnTo>
                  <a:cubicBezTo>
                    <a:pt x="73839" y="957057"/>
                    <a:pt x="48279" y="946470"/>
                    <a:pt x="29433" y="927624"/>
                  </a:cubicBezTo>
                  <a:cubicBezTo>
                    <a:pt x="10587" y="908778"/>
                    <a:pt x="0" y="883218"/>
                    <a:pt x="0" y="856566"/>
                  </a:cubicBezTo>
                  <a:lnTo>
                    <a:pt x="0" y="100491"/>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7129633"/>
                <a:satOff val="76543"/>
                <a:lumOff val="473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23" tIns="63723" rIns="63723" bIns="63723" numCol="1" spcCol="1270" anchor="ctr" anchorCtr="0">
              <a:noAutofit/>
            </a:bodyPr>
            <a:lstStyle/>
            <a:p>
              <a:pPr lvl="0" algn="ctr" defTabSz="400050">
                <a:lnSpc>
                  <a:spcPct val="90000"/>
                </a:lnSpc>
                <a:spcBef>
                  <a:spcPct val="0"/>
                </a:spcBef>
                <a:spcAft>
                  <a:spcPct val="35000"/>
                </a:spcAft>
              </a:pPr>
              <a:r>
                <a:rPr lang="es-EC" sz="900" kern="1200" dirty="0" smtClean="0"/>
                <a:t>Infraestructura</a:t>
              </a:r>
              <a:endParaRPr lang="es-EC" sz="900" kern="1200" dirty="0"/>
            </a:p>
          </p:txBody>
        </p:sp>
        <p:sp>
          <p:nvSpPr>
            <p:cNvPr id="45" name="44 Forma libre"/>
            <p:cNvSpPr/>
            <p:nvPr/>
          </p:nvSpPr>
          <p:spPr>
            <a:xfrm>
              <a:off x="7206895" y="5100333"/>
              <a:ext cx="1077365" cy="957057"/>
            </a:xfrm>
            <a:custGeom>
              <a:avLst/>
              <a:gdLst>
                <a:gd name="connsiteX0" fmla="*/ 0 w 1077365"/>
                <a:gd name="connsiteY0" fmla="*/ 100491 h 957057"/>
                <a:gd name="connsiteX1" fmla="*/ 29433 w 1077365"/>
                <a:gd name="connsiteY1" fmla="*/ 29433 h 957057"/>
                <a:gd name="connsiteX2" fmla="*/ 100491 w 1077365"/>
                <a:gd name="connsiteY2" fmla="*/ 0 h 957057"/>
                <a:gd name="connsiteX3" fmla="*/ 976874 w 1077365"/>
                <a:gd name="connsiteY3" fmla="*/ 0 h 957057"/>
                <a:gd name="connsiteX4" fmla="*/ 1047932 w 1077365"/>
                <a:gd name="connsiteY4" fmla="*/ 29433 h 957057"/>
                <a:gd name="connsiteX5" fmla="*/ 1077365 w 1077365"/>
                <a:gd name="connsiteY5" fmla="*/ 100491 h 957057"/>
                <a:gd name="connsiteX6" fmla="*/ 1077365 w 1077365"/>
                <a:gd name="connsiteY6" fmla="*/ 856566 h 957057"/>
                <a:gd name="connsiteX7" fmla="*/ 1047932 w 1077365"/>
                <a:gd name="connsiteY7" fmla="*/ 927624 h 957057"/>
                <a:gd name="connsiteX8" fmla="*/ 976874 w 1077365"/>
                <a:gd name="connsiteY8" fmla="*/ 957057 h 957057"/>
                <a:gd name="connsiteX9" fmla="*/ 100491 w 1077365"/>
                <a:gd name="connsiteY9" fmla="*/ 957057 h 957057"/>
                <a:gd name="connsiteX10" fmla="*/ 29433 w 1077365"/>
                <a:gd name="connsiteY10" fmla="*/ 927624 h 957057"/>
                <a:gd name="connsiteX11" fmla="*/ 0 w 1077365"/>
                <a:gd name="connsiteY11" fmla="*/ 856566 h 957057"/>
                <a:gd name="connsiteX12" fmla="*/ 0 w 1077365"/>
                <a:gd name="connsiteY12" fmla="*/ 100491 h 95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7365" h="957057">
                  <a:moveTo>
                    <a:pt x="0" y="100491"/>
                  </a:moveTo>
                  <a:cubicBezTo>
                    <a:pt x="0" y="73839"/>
                    <a:pt x="10587" y="48279"/>
                    <a:pt x="29433" y="29433"/>
                  </a:cubicBezTo>
                  <a:cubicBezTo>
                    <a:pt x="48279" y="10587"/>
                    <a:pt x="73839" y="0"/>
                    <a:pt x="100491" y="0"/>
                  </a:cubicBezTo>
                  <a:lnTo>
                    <a:pt x="976874" y="0"/>
                  </a:lnTo>
                  <a:cubicBezTo>
                    <a:pt x="1003526" y="0"/>
                    <a:pt x="1029086" y="10587"/>
                    <a:pt x="1047932" y="29433"/>
                  </a:cubicBezTo>
                  <a:cubicBezTo>
                    <a:pt x="1066778" y="48279"/>
                    <a:pt x="1077365" y="73839"/>
                    <a:pt x="1077365" y="100491"/>
                  </a:cubicBezTo>
                  <a:lnTo>
                    <a:pt x="1077365" y="856566"/>
                  </a:lnTo>
                  <a:cubicBezTo>
                    <a:pt x="1077365" y="883218"/>
                    <a:pt x="1066778" y="908778"/>
                    <a:pt x="1047932" y="927624"/>
                  </a:cubicBezTo>
                  <a:cubicBezTo>
                    <a:pt x="1029086" y="946470"/>
                    <a:pt x="1003526" y="957057"/>
                    <a:pt x="976874" y="957057"/>
                  </a:cubicBezTo>
                  <a:lnTo>
                    <a:pt x="100491" y="957057"/>
                  </a:lnTo>
                  <a:cubicBezTo>
                    <a:pt x="73839" y="957057"/>
                    <a:pt x="48279" y="946470"/>
                    <a:pt x="29433" y="927624"/>
                  </a:cubicBezTo>
                  <a:cubicBezTo>
                    <a:pt x="10587" y="908778"/>
                    <a:pt x="0" y="883218"/>
                    <a:pt x="0" y="856566"/>
                  </a:cubicBezTo>
                  <a:lnTo>
                    <a:pt x="0" y="100491"/>
                  </a:lnTo>
                  <a:close/>
                </a:path>
              </a:pathLst>
            </a:custGeom>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4">
                <a:hueOff val="7678067"/>
                <a:satOff val="82431"/>
                <a:lumOff val="509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723" tIns="63723" rIns="63723" bIns="63723" numCol="1" spcCol="1270" anchor="ctr" anchorCtr="0">
              <a:noAutofit/>
            </a:bodyPr>
            <a:lstStyle/>
            <a:p>
              <a:pPr lvl="0" algn="ctr" defTabSz="400050">
                <a:lnSpc>
                  <a:spcPct val="90000"/>
                </a:lnSpc>
                <a:spcBef>
                  <a:spcPct val="0"/>
                </a:spcBef>
                <a:spcAft>
                  <a:spcPct val="35000"/>
                </a:spcAft>
              </a:pPr>
              <a:r>
                <a:rPr lang="ru-RU" sz="900" kern="1200" dirty="0" smtClean="0"/>
                <a:t>Persona</a:t>
              </a:r>
              <a:r>
                <a:rPr lang="es-EC" sz="900" kern="1200" dirty="0" smtClean="0"/>
                <a:t>s</a:t>
              </a:r>
              <a:endParaRPr lang="es-EC" sz="900" kern="1200" dirty="0"/>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1000"/>
                                        <p:tgtEl>
                                          <p:spTgt spid="47"/>
                                        </p:tgtEl>
                                      </p:cBhvr>
                                    </p:animEffect>
                                    <p:anim calcmode="lin" valueType="num">
                                      <p:cBhvr>
                                        <p:cTn id="15" dur="1000" fill="hold"/>
                                        <p:tgtEl>
                                          <p:spTgt spid="47"/>
                                        </p:tgtEl>
                                        <p:attrNameLst>
                                          <p:attrName>ppt_x</p:attrName>
                                        </p:attrNameLst>
                                      </p:cBhvr>
                                      <p:tavLst>
                                        <p:tav tm="0">
                                          <p:val>
                                            <p:strVal val="#ppt_x"/>
                                          </p:val>
                                        </p:tav>
                                        <p:tav tm="100000">
                                          <p:val>
                                            <p:strVal val="#ppt_x"/>
                                          </p:val>
                                        </p:tav>
                                      </p:tavLst>
                                    </p:anim>
                                    <p:anim calcmode="lin" valueType="num">
                                      <p:cBhvr>
                                        <p:cTn id="1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1">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_TP103431346.potx" id="{2189E4C0-C1D8-4222-9757-8CBC80F88E18}" vid="{91AD9996-43A7-495F-9ADF-455579CB50E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9014</TotalTime>
  <Words>1622</Words>
  <Application>Microsoft Office PowerPoint</Application>
  <PresentationFormat>Presentación en pantalla (4:3)</PresentationFormat>
  <Paragraphs>122</Paragraphs>
  <Slides>20</Slides>
  <Notes>9</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Tema1</vt:lpstr>
      <vt:lpstr>Diapositiva 1</vt:lpstr>
      <vt:lpstr>Agenda</vt:lpstr>
      <vt:lpstr>Objetivos</vt:lpstr>
      <vt:lpstr>Metodología</vt:lpstr>
      <vt:lpstr>Influencia de la Tecnología en las Empresas</vt:lpstr>
      <vt:lpstr>Influencia de la Tecnología en las Empresas</vt:lpstr>
      <vt:lpstr>Estándar Internacional COBIT</vt:lpstr>
      <vt:lpstr>Estándar Internacional COBIT</vt:lpstr>
      <vt:lpstr>Marco de Trabajo COBIT</vt:lpstr>
      <vt:lpstr>Beneficios del Estándar COBIT </vt:lpstr>
      <vt:lpstr>Desarrollo Evaluación Informática a la empresa COSSFA basada en COBIT 4.1</vt:lpstr>
      <vt:lpstr>Introducción</vt:lpstr>
      <vt:lpstr>Descripción de Trabajo Efectuado</vt:lpstr>
      <vt:lpstr>Descripción de Trabajo Efectuado</vt:lpstr>
      <vt:lpstr>Descripción de Trabajo Efectuado</vt:lpstr>
      <vt:lpstr>Descripción de Trabajo Efectuado</vt:lpstr>
      <vt:lpstr>Conclusiones </vt:lpstr>
      <vt:lpstr>Conclusiones</vt:lpstr>
      <vt:lpstr>Recomendaciones</vt:lpstr>
      <vt:lpstr>GRACIAS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@ndrés</dc:creator>
  <cp:lastModifiedBy>EAEZ</cp:lastModifiedBy>
  <cp:revision>143</cp:revision>
  <dcterms:created xsi:type="dcterms:W3CDTF">2012-03-01T00:01:15Z</dcterms:created>
  <dcterms:modified xsi:type="dcterms:W3CDTF">2013-02-15T19:42:01Z</dcterms:modified>
</cp:coreProperties>
</file>