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0"/>
  </p:notesMasterIdLst>
  <p:sldIdLst>
    <p:sldId id="256" r:id="rId3"/>
    <p:sldId id="333" r:id="rId4"/>
    <p:sldId id="332" r:id="rId5"/>
    <p:sldId id="286" r:id="rId6"/>
    <p:sldId id="264" r:id="rId7"/>
    <p:sldId id="334" r:id="rId8"/>
    <p:sldId id="335" r:id="rId9"/>
    <p:sldId id="336" r:id="rId10"/>
    <p:sldId id="337" r:id="rId11"/>
    <p:sldId id="338" r:id="rId12"/>
    <p:sldId id="340" r:id="rId13"/>
    <p:sldId id="341" r:id="rId14"/>
    <p:sldId id="342" r:id="rId15"/>
    <p:sldId id="343" r:id="rId16"/>
    <p:sldId id="282" r:id="rId17"/>
    <p:sldId id="347" r:id="rId18"/>
    <p:sldId id="348" r:id="rId19"/>
    <p:sldId id="349" r:id="rId20"/>
    <p:sldId id="326" r:id="rId21"/>
    <p:sldId id="327" r:id="rId22"/>
    <p:sldId id="328" r:id="rId23"/>
    <p:sldId id="329" r:id="rId24"/>
    <p:sldId id="330" r:id="rId25"/>
    <p:sldId id="331" r:id="rId26"/>
    <p:sldId id="278" r:id="rId27"/>
    <p:sldId id="345" r:id="rId28"/>
    <p:sldId id="272"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8" autoAdjust="0"/>
    <p:restoredTop sz="94764" autoAdjust="0"/>
  </p:normalViewPr>
  <p:slideViewPr>
    <p:cSldViewPr>
      <p:cViewPr>
        <p:scale>
          <a:sx n="80" d="100"/>
          <a:sy n="80" d="100"/>
        </p:scale>
        <p:origin x="-792"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33EBB3-BEB7-41FF-80AB-5FC47AF9F8E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S"/>
        </a:p>
      </dgm:t>
    </dgm:pt>
    <dgm:pt modelId="{FA085498-D542-41AE-856B-4A30307D2396}" type="pres">
      <dgm:prSet presAssocID="{1B33EBB3-BEB7-41FF-80AB-5FC47AF9F8E1}" presName="linear" presStyleCnt="0">
        <dgm:presLayoutVars>
          <dgm:animLvl val="lvl"/>
          <dgm:resizeHandles val="exact"/>
        </dgm:presLayoutVars>
      </dgm:prSet>
      <dgm:spPr/>
      <dgm:t>
        <a:bodyPr/>
        <a:lstStyle/>
        <a:p>
          <a:endParaRPr lang="es-ES"/>
        </a:p>
      </dgm:t>
    </dgm:pt>
  </dgm:ptLst>
  <dgm:cxnLst>
    <dgm:cxn modelId="{E042A0F3-360B-4378-B73E-0B9DA3A5BCF6}" type="presOf" srcId="{1B33EBB3-BEB7-41FF-80AB-5FC47AF9F8E1}" destId="{FA085498-D542-41AE-856B-4A30307D23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028C2D-C79E-4A5D-8899-DC509668EDE3}" type="doc">
      <dgm:prSet loTypeId="urn:microsoft.com/office/officeart/2005/8/layout/process4" loCatId="list" qsTypeId="urn:microsoft.com/office/officeart/2005/8/quickstyle/3d3" qsCatId="3D" csTypeId="urn:microsoft.com/office/officeart/2005/8/colors/accent1_3" csCatId="accent1" phldr="1"/>
      <dgm:spPr/>
      <dgm:t>
        <a:bodyPr/>
        <a:lstStyle/>
        <a:p>
          <a:endParaRPr lang="es-ES"/>
        </a:p>
      </dgm:t>
    </dgm:pt>
    <dgm:pt modelId="{B78CA69A-2614-4D6C-ADCE-FF35A7554BDA}">
      <dgm:prSet phldrT="[Texto]"/>
      <dgm:spPr/>
      <dgm:t>
        <a:bodyPr/>
        <a:lstStyle/>
        <a:p>
          <a:pPr algn="ctr"/>
          <a:r>
            <a:rPr lang="es-EC" noProof="0" dirty="0" smtClean="0"/>
            <a:t>Justificación</a:t>
          </a:r>
          <a:endParaRPr lang="es-ES" dirty="0"/>
        </a:p>
      </dgm:t>
    </dgm:pt>
    <dgm:pt modelId="{3E7C2FB2-46BB-47C6-BF1E-5AE994B3029C}" type="parTrans" cxnId="{9759D2DB-6DB9-4279-926E-65D23E2123A4}">
      <dgm:prSet/>
      <dgm:spPr/>
      <dgm:t>
        <a:bodyPr/>
        <a:lstStyle/>
        <a:p>
          <a:pPr algn="ctr"/>
          <a:endParaRPr lang="es-ES"/>
        </a:p>
      </dgm:t>
    </dgm:pt>
    <dgm:pt modelId="{B89F10C5-B3AE-43C3-84A5-5FAC09E9093B}" type="sibTrans" cxnId="{9759D2DB-6DB9-4279-926E-65D23E2123A4}">
      <dgm:prSet/>
      <dgm:spPr/>
      <dgm:t>
        <a:bodyPr/>
        <a:lstStyle/>
        <a:p>
          <a:pPr algn="ctr"/>
          <a:endParaRPr lang="es-ES"/>
        </a:p>
      </dgm:t>
    </dgm:pt>
    <dgm:pt modelId="{A6E89C94-386C-4AEE-8824-6FD639B1A67E}">
      <dgm:prSet phldrT="[Texto]" custT="1"/>
      <dgm:spPr/>
      <dgm:t>
        <a:bodyPr/>
        <a:lstStyle/>
        <a:p>
          <a:pPr algn="just"/>
          <a:r>
            <a:rPr lang="es-EC" sz="1100" dirty="0" smtClean="0">
              <a:effectLst/>
              <a:latin typeface="+mj-lt"/>
              <a:ea typeface="Times New Roman"/>
            </a:rPr>
            <a:t>Con el presente proyecto se llegará a definir la factibilidad de incursionar o no en la utilización de una plataforma Cloud Computing.</a:t>
          </a:r>
        </a:p>
        <a:p>
          <a:pPr algn="just"/>
          <a:r>
            <a:rPr lang="es-EC" sz="1100" dirty="0" smtClean="0">
              <a:effectLst/>
              <a:latin typeface="+mj-lt"/>
            </a:rPr>
            <a:t>Es importante resaltar que el estudio a realizar proporcionara a la empresa un valor agregado tanto económico como tecnológico.</a:t>
          </a:r>
          <a:endParaRPr lang="es-ES" sz="1100" dirty="0">
            <a:latin typeface="+mj-lt"/>
          </a:endParaRPr>
        </a:p>
      </dgm:t>
    </dgm:pt>
    <dgm:pt modelId="{991B67F5-286B-4DB1-88FF-ABA0347EE474}" type="parTrans" cxnId="{4CE9C626-CEA2-4032-A2F6-58BCAE673074}">
      <dgm:prSet/>
      <dgm:spPr/>
      <dgm:t>
        <a:bodyPr/>
        <a:lstStyle/>
        <a:p>
          <a:pPr algn="ctr"/>
          <a:endParaRPr lang="es-ES"/>
        </a:p>
      </dgm:t>
    </dgm:pt>
    <dgm:pt modelId="{5E66D2E0-CD73-434D-8B00-09D41CA0C8B8}" type="sibTrans" cxnId="{4CE9C626-CEA2-4032-A2F6-58BCAE673074}">
      <dgm:prSet/>
      <dgm:spPr/>
      <dgm:t>
        <a:bodyPr/>
        <a:lstStyle/>
        <a:p>
          <a:pPr algn="ctr"/>
          <a:endParaRPr lang="es-ES"/>
        </a:p>
      </dgm:t>
    </dgm:pt>
    <dgm:pt modelId="{F3AB9AC1-CA31-4425-8093-E107BF79AC1F}">
      <dgm:prSet phldrT="[Texto]"/>
      <dgm:spPr/>
      <dgm:t>
        <a:bodyPr/>
        <a:lstStyle/>
        <a:p>
          <a:pPr algn="ctr"/>
          <a:r>
            <a:rPr lang="es-ES" dirty="0" smtClean="0"/>
            <a:t>Objetivo Principal</a:t>
          </a:r>
          <a:endParaRPr lang="es-ES" dirty="0"/>
        </a:p>
      </dgm:t>
    </dgm:pt>
    <dgm:pt modelId="{9B6C9414-5D59-4006-BB27-1E2F82CF8529}" type="parTrans" cxnId="{A00038ED-8D19-41D4-B22D-8813A40DF7F0}">
      <dgm:prSet/>
      <dgm:spPr/>
      <dgm:t>
        <a:bodyPr/>
        <a:lstStyle/>
        <a:p>
          <a:pPr algn="ctr"/>
          <a:endParaRPr lang="es-ES"/>
        </a:p>
      </dgm:t>
    </dgm:pt>
    <dgm:pt modelId="{EB749A53-E349-414B-980E-AAE30104F923}" type="sibTrans" cxnId="{A00038ED-8D19-41D4-B22D-8813A40DF7F0}">
      <dgm:prSet/>
      <dgm:spPr/>
      <dgm:t>
        <a:bodyPr/>
        <a:lstStyle/>
        <a:p>
          <a:pPr algn="ctr"/>
          <a:endParaRPr lang="es-ES"/>
        </a:p>
      </dgm:t>
    </dgm:pt>
    <dgm:pt modelId="{BCD5CDBF-4CDE-4B15-8CDD-B8A3C3D13650}">
      <dgm:prSet phldrT="[Texto]" custT="1"/>
      <dgm:spPr/>
      <dgm:t>
        <a:bodyPr/>
        <a:lstStyle/>
        <a:p>
          <a:pPr algn="just"/>
          <a:r>
            <a:rPr lang="es-EC" sz="1100" dirty="0" smtClean="0">
              <a:latin typeface="+mj-lt"/>
            </a:rPr>
            <a:t>Analizar e Implementar al sistema Gestor Fiducia Fondos JEE a través de servicios Cloud Computing, ya que Gestor ha visto como una nueva oportunidad de negocio el de ofrecer el sistema como un servicio en la nube</a:t>
          </a:r>
          <a:r>
            <a:rPr lang="es-EC" sz="1100" dirty="0" smtClean="0"/>
            <a:t>.</a:t>
          </a:r>
          <a:endParaRPr lang="es-ES" sz="1000" dirty="0"/>
        </a:p>
      </dgm:t>
    </dgm:pt>
    <dgm:pt modelId="{693F1D52-EE62-43C2-AA32-CA565BC52744}" type="parTrans" cxnId="{5D19CF39-A12F-483A-80D4-8286B873F40E}">
      <dgm:prSet/>
      <dgm:spPr/>
      <dgm:t>
        <a:bodyPr/>
        <a:lstStyle/>
        <a:p>
          <a:pPr algn="ctr"/>
          <a:endParaRPr lang="es-ES"/>
        </a:p>
      </dgm:t>
    </dgm:pt>
    <dgm:pt modelId="{E8859945-2A04-448F-8D92-EA272D2B0645}" type="sibTrans" cxnId="{5D19CF39-A12F-483A-80D4-8286B873F40E}">
      <dgm:prSet/>
      <dgm:spPr/>
      <dgm:t>
        <a:bodyPr/>
        <a:lstStyle/>
        <a:p>
          <a:pPr algn="ctr"/>
          <a:endParaRPr lang="es-ES"/>
        </a:p>
      </dgm:t>
    </dgm:pt>
    <dgm:pt modelId="{0E0B57A0-DB9F-4AEF-BD88-8D291A9D641A}">
      <dgm:prSet phldrT="[Texto]"/>
      <dgm:spPr/>
      <dgm:t>
        <a:bodyPr/>
        <a:lstStyle/>
        <a:p>
          <a:pPr algn="ctr"/>
          <a:r>
            <a:rPr lang="es-ES" dirty="0" smtClean="0"/>
            <a:t>Alcance</a:t>
          </a:r>
          <a:endParaRPr lang="es-ES" dirty="0"/>
        </a:p>
      </dgm:t>
    </dgm:pt>
    <dgm:pt modelId="{76DE3065-D1B5-4A1E-991F-B44277E93986}" type="parTrans" cxnId="{ECD92BA4-EAEF-4FD0-A9C8-6E399E382403}">
      <dgm:prSet/>
      <dgm:spPr/>
      <dgm:t>
        <a:bodyPr/>
        <a:lstStyle/>
        <a:p>
          <a:pPr algn="ctr"/>
          <a:endParaRPr lang="es-ES"/>
        </a:p>
      </dgm:t>
    </dgm:pt>
    <dgm:pt modelId="{3B60AF50-066F-457A-9C2D-C8929E943640}" type="sibTrans" cxnId="{ECD92BA4-EAEF-4FD0-A9C8-6E399E382403}">
      <dgm:prSet/>
      <dgm:spPr/>
      <dgm:t>
        <a:bodyPr/>
        <a:lstStyle/>
        <a:p>
          <a:pPr algn="ctr"/>
          <a:endParaRPr lang="es-ES"/>
        </a:p>
      </dgm:t>
    </dgm:pt>
    <dgm:pt modelId="{6640E635-B819-4277-9672-C98E29878C2D}">
      <dgm:prSet phldrT="[Texto]" custT="1"/>
      <dgm:spPr/>
      <dgm:t>
        <a:bodyPr/>
        <a:lstStyle/>
        <a:p>
          <a:pPr algn="just"/>
          <a:r>
            <a:rPr lang="es-EC" sz="1100" dirty="0" smtClean="0">
              <a:latin typeface="+mj-lt"/>
            </a:rPr>
            <a:t>Selección del proveedor, análisis de factibilidad e implementación del sistema como un servicio en la nube.</a:t>
          </a:r>
          <a:endParaRPr lang="es-ES" sz="1100" dirty="0">
            <a:latin typeface="+mj-lt"/>
          </a:endParaRPr>
        </a:p>
      </dgm:t>
    </dgm:pt>
    <dgm:pt modelId="{D682168E-B9C7-4142-A097-2E370B20C7E5}" type="parTrans" cxnId="{37415FD6-49A4-493F-AEA1-9AB6C4EF3322}">
      <dgm:prSet/>
      <dgm:spPr/>
      <dgm:t>
        <a:bodyPr/>
        <a:lstStyle/>
        <a:p>
          <a:pPr algn="ctr"/>
          <a:endParaRPr lang="es-ES"/>
        </a:p>
      </dgm:t>
    </dgm:pt>
    <dgm:pt modelId="{0844DF3D-EAA4-4F38-BAB9-2FF78F4E9440}" type="sibTrans" cxnId="{37415FD6-49A4-493F-AEA1-9AB6C4EF3322}">
      <dgm:prSet/>
      <dgm:spPr/>
      <dgm:t>
        <a:bodyPr/>
        <a:lstStyle/>
        <a:p>
          <a:pPr algn="ctr"/>
          <a:endParaRPr lang="es-ES"/>
        </a:p>
      </dgm:t>
    </dgm:pt>
    <dgm:pt modelId="{53208DD4-6137-487A-89D8-3D3ADF507B9C}" type="pres">
      <dgm:prSet presAssocID="{AF028C2D-C79E-4A5D-8899-DC509668EDE3}" presName="Name0" presStyleCnt="0">
        <dgm:presLayoutVars>
          <dgm:dir/>
          <dgm:animLvl val="lvl"/>
          <dgm:resizeHandles val="exact"/>
        </dgm:presLayoutVars>
      </dgm:prSet>
      <dgm:spPr/>
      <dgm:t>
        <a:bodyPr/>
        <a:lstStyle/>
        <a:p>
          <a:endParaRPr lang="es-ES"/>
        </a:p>
      </dgm:t>
    </dgm:pt>
    <dgm:pt modelId="{2CD6BCCB-15F5-4975-A712-C3A29DF0349A}" type="pres">
      <dgm:prSet presAssocID="{0E0B57A0-DB9F-4AEF-BD88-8D291A9D641A}" presName="boxAndChildren" presStyleCnt="0"/>
      <dgm:spPr/>
      <dgm:t>
        <a:bodyPr/>
        <a:lstStyle/>
        <a:p>
          <a:endParaRPr lang="es-EC"/>
        </a:p>
      </dgm:t>
    </dgm:pt>
    <dgm:pt modelId="{AAE169F7-A15A-4CBD-8BEF-110F1195EAA6}" type="pres">
      <dgm:prSet presAssocID="{0E0B57A0-DB9F-4AEF-BD88-8D291A9D641A}" presName="parentTextBox" presStyleLbl="node1" presStyleIdx="0" presStyleCnt="3"/>
      <dgm:spPr/>
      <dgm:t>
        <a:bodyPr/>
        <a:lstStyle/>
        <a:p>
          <a:endParaRPr lang="es-ES"/>
        </a:p>
      </dgm:t>
    </dgm:pt>
    <dgm:pt modelId="{110682EB-7721-4D7A-B1D9-B4C43D24E1D1}" type="pres">
      <dgm:prSet presAssocID="{0E0B57A0-DB9F-4AEF-BD88-8D291A9D641A}" presName="entireBox" presStyleLbl="node1" presStyleIdx="0" presStyleCnt="3" custLinFactNeighborY="1771"/>
      <dgm:spPr/>
      <dgm:t>
        <a:bodyPr/>
        <a:lstStyle/>
        <a:p>
          <a:endParaRPr lang="es-ES"/>
        </a:p>
      </dgm:t>
    </dgm:pt>
    <dgm:pt modelId="{FAAC6C3F-A714-4ED7-8817-E7F9ED2965F0}" type="pres">
      <dgm:prSet presAssocID="{0E0B57A0-DB9F-4AEF-BD88-8D291A9D641A}" presName="descendantBox" presStyleCnt="0"/>
      <dgm:spPr/>
      <dgm:t>
        <a:bodyPr/>
        <a:lstStyle/>
        <a:p>
          <a:endParaRPr lang="es-EC"/>
        </a:p>
      </dgm:t>
    </dgm:pt>
    <dgm:pt modelId="{CDA56F34-6322-418A-BA3B-53CDA92B3FDB}" type="pres">
      <dgm:prSet presAssocID="{6640E635-B819-4277-9672-C98E29878C2D}" presName="childTextBox" presStyleLbl="fgAccFollowNode1" presStyleIdx="0" presStyleCnt="3" custLinFactNeighborY="8448">
        <dgm:presLayoutVars>
          <dgm:bulletEnabled val="1"/>
        </dgm:presLayoutVars>
      </dgm:prSet>
      <dgm:spPr/>
      <dgm:t>
        <a:bodyPr/>
        <a:lstStyle/>
        <a:p>
          <a:endParaRPr lang="es-ES"/>
        </a:p>
      </dgm:t>
    </dgm:pt>
    <dgm:pt modelId="{FF3B1DB3-C980-4061-8D1A-D81109E8607E}" type="pres">
      <dgm:prSet presAssocID="{EB749A53-E349-414B-980E-AAE30104F923}" presName="sp" presStyleCnt="0"/>
      <dgm:spPr/>
      <dgm:t>
        <a:bodyPr/>
        <a:lstStyle/>
        <a:p>
          <a:endParaRPr lang="es-EC"/>
        </a:p>
      </dgm:t>
    </dgm:pt>
    <dgm:pt modelId="{89F69A8E-3D32-4089-83FA-70E57D19C3BF}" type="pres">
      <dgm:prSet presAssocID="{F3AB9AC1-CA31-4425-8093-E107BF79AC1F}" presName="arrowAndChildren" presStyleCnt="0"/>
      <dgm:spPr/>
      <dgm:t>
        <a:bodyPr/>
        <a:lstStyle/>
        <a:p>
          <a:endParaRPr lang="es-EC"/>
        </a:p>
      </dgm:t>
    </dgm:pt>
    <dgm:pt modelId="{7B8198F2-88CB-4933-88B0-82F523159CAF}" type="pres">
      <dgm:prSet presAssocID="{F3AB9AC1-CA31-4425-8093-E107BF79AC1F}" presName="parentTextArrow" presStyleLbl="node1" presStyleIdx="0" presStyleCnt="3"/>
      <dgm:spPr/>
      <dgm:t>
        <a:bodyPr/>
        <a:lstStyle/>
        <a:p>
          <a:endParaRPr lang="es-ES"/>
        </a:p>
      </dgm:t>
    </dgm:pt>
    <dgm:pt modelId="{7B03DD6C-C437-430A-BA6F-9A69B837C537}" type="pres">
      <dgm:prSet presAssocID="{F3AB9AC1-CA31-4425-8093-E107BF79AC1F}" presName="arrow" presStyleLbl="node1" presStyleIdx="1" presStyleCnt="3" custScaleY="87673"/>
      <dgm:spPr/>
      <dgm:t>
        <a:bodyPr/>
        <a:lstStyle/>
        <a:p>
          <a:endParaRPr lang="es-ES"/>
        </a:p>
      </dgm:t>
    </dgm:pt>
    <dgm:pt modelId="{43BF597B-6E76-4F38-9C31-010D702C0024}" type="pres">
      <dgm:prSet presAssocID="{F3AB9AC1-CA31-4425-8093-E107BF79AC1F}" presName="descendantArrow" presStyleCnt="0"/>
      <dgm:spPr/>
      <dgm:t>
        <a:bodyPr/>
        <a:lstStyle/>
        <a:p>
          <a:endParaRPr lang="es-EC"/>
        </a:p>
      </dgm:t>
    </dgm:pt>
    <dgm:pt modelId="{817BB456-7F3D-493D-9A50-2CA79942AB55}" type="pres">
      <dgm:prSet presAssocID="{BCD5CDBF-4CDE-4B15-8CDD-B8A3C3D13650}" presName="childTextArrow" presStyleLbl="fgAccFollowNode1" presStyleIdx="1" presStyleCnt="3">
        <dgm:presLayoutVars>
          <dgm:bulletEnabled val="1"/>
        </dgm:presLayoutVars>
      </dgm:prSet>
      <dgm:spPr/>
      <dgm:t>
        <a:bodyPr/>
        <a:lstStyle/>
        <a:p>
          <a:endParaRPr lang="es-ES"/>
        </a:p>
      </dgm:t>
    </dgm:pt>
    <dgm:pt modelId="{DFBA5D2B-09BE-4F43-8D0A-5EBF627CF1BD}" type="pres">
      <dgm:prSet presAssocID="{B89F10C5-B3AE-43C3-84A5-5FAC09E9093B}" presName="sp" presStyleCnt="0"/>
      <dgm:spPr/>
      <dgm:t>
        <a:bodyPr/>
        <a:lstStyle/>
        <a:p>
          <a:endParaRPr lang="es-EC"/>
        </a:p>
      </dgm:t>
    </dgm:pt>
    <dgm:pt modelId="{698B48E7-70AD-4FF2-AB26-AA3DA8A3F9E4}" type="pres">
      <dgm:prSet presAssocID="{B78CA69A-2614-4D6C-ADCE-FF35A7554BDA}" presName="arrowAndChildren" presStyleCnt="0"/>
      <dgm:spPr/>
      <dgm:t>
        <a:bodyPr/>
        <a:lstStyle/>
        <a:p>
          <a:endParaRPr lang="es-EC"/>
        </a:p>
      </dgm:t>
    </dgm:pt>
    <dgm:pt modelId="{982115DA-A864-44A2-A895-16B413F4F122}" type="pres">
      <dgm:prSet presAssocID="{B78CA69A-2614-4D6C-ADCE-FF35A7554BDA}" presName="parentTextArrow" presStyleLbl="node1" presStyleIdx="1" presStyleCnt="3"/>
      <dgm:spPr/>
      <dgm:t>
        <a:bodyPr/>
        <a:lstStyle/>
        <a:p>
          <a:endParaRPr lang="es-ES"/>
        </a:p>
      </dgm:t>
    </dgm:pt>
    <dgm:pt modelId="{D9173C54-D083-4940-A5AF-29E5123DA7A9}" type="pres">
      <dgm:prSet presAssocID="{B78CA69A-2614-4D6C-ADCE-FF35A7554BDA}" presName="arrow" presStyleLbl="node1" presStyleIdx="2" presStyleCnt="3"/>
      <dgm:spPr/>
      <dgm:t>
        <a:bodyPr/>
        <a:lstStyle/>
        <a:p>
          <a:endParaRPr lang="es-ES"/>
        </a:p>
      </dgm:t>
    </dgm:pt>
    <dgm:pt modelId="{E4BA893B-00B8-4893-8A90-2396950AA931}" type="pres">
      <dgm:prSet presAssocID="{B78CA69A-2614-4D6C-ADCE-FF35A7554BDA}" presName="descendantArrow" presStyleCnt="0"/>
      <dgm:spPr/>
      <dgm:t>
        <a:bodyPr/>
        <a:lstStyle/>
        <a:p>
          <a:endParaRPr lang="es-EC"/>
        </a:p>
      </dgm:t>
    </dgm:pt>
    <dgm:pt modelId="{EF0A8737-79E9-40D1-821C-F558E929CAAA}" type="pres">
      <dgm:prSet presAssocID="{A6E89C94-386C-4AEE-8824-6FD639B1A67E}" presName="childTextArrow" presStyleLbl="fgAccFollowNode1" presStyleIdx="2" presStyleCnt="3" custScaleY="142890">
        <dgm:presLayoutVars>
          <dgm:bulletEnabled val="1"/>
        </dgm:presLayoutVars>
      </dgm:prSet>
      <dgm:spPr/>
      <dgm:t>
        <a:bodyPr/>
        <a:lstStyle/>
        <a:p>
          <a:endParaRPr lang="es-ES"/>
        </a:p>
      </dgm:t>
    </dgm:pt>
  </dgm:ptLst>
  <dgm:cxnLst>
    <dgm:cxn modelId="{A0DC88C7-F831-4B55-A203-E1A5988402D0}" type="presOf" srcId="{AF028C2D-C79E-4A5D-8899-DC509668EDE3}" destId="{53208DD4-6137-487A-89D8-3D3ADF507B9C}" srcOrd="0" destOrd="0" presId="urn:microsoft.com/office/officeart/2005/8/layout/process4"/>
    <dgm:cxn modelId="{229FC016-0EA4-4845-BAD0-092A0445CD35}" type="presOf" srcId="{0E0B57A0-DB9F-4AEF-BD88-8D291A9D641A}" destId="{110682EB-7721-4D7A-B1D9-B4C43D24E1D1}" srcOrd="1" destOrd="0" presId="urn:microsoft.com/office/officeart/2005/8/layout/process4"/>
    <dgm:cxn modelId="{ECD92BA4-EAEF-4FD0-A9C8-6E399E382403}" srcId="{AF028C2D-C79E-4A5D-8899-DC509668EDE3}" destId="{0E0B57A0-DB9F-4AEF-BD88-8D291A9D641A}" srcOrd="2" destOrd="0" parTransId="{76DE3065-D1B5-4A1E-991F-B44277E93986}" sibTransId="{3B60AF50-066F-457A-9C2D-C8929E943640}"/>
    <dgm:cxn modelId="{A00038ED-8D19-41D4-B22D-8813A40DF7F0}" srcId="{AF028C2D-C79E-4A5D-8899-DC509668EDE3}" destId="{F3AB9AC1-CA31-4425-8093-E107BF79AC1F}" srcOrd="1" destOrd="0" parTransId="{9B6C9414-5D59-4006-BB27-1E2F82CF8529}" sibTransId="{EB749A53-E349-414B-980E-AAE30104F923}"/>
    <dgm:cxn modelId="{4CE9C626-CEA2-4032-A2F6-58BCAE673074}" srcId="{B78CA69A-2614-4D6C-ADCE-FF35A7554BDA}" destId="{A6E89C94-386C-4AEE-8824-6FD639B1A67E}" srcOrd="0" destOrd="0" parTransId="{991B67F5-286B-4DB1-88FF-ABA0347EE474}" sibTransId="{5E66D2E0-CD73-434D-8B00-09D41CA0C8B8}"/>
    <dgm:cxn modelId="{6244AFE3-1CA8-40BC-AA43-66A426E28E82}" type="presOf" srcId="{F3AB9AC1-CA31-4425-8093-E107BF79AC1F}" destId="{7B8198F2-88CB-4933-88B0-82F523159CAF}" srcOrd="0" destOrd="0" presId="urn:microsoft.com/office/officeart/2005/8/layout/process4"/>
    <dgm:cxn modelId="{BBE64A85-97D3-4199-B065-6CA2BCB1ACC6}" type="presOf" srcId="{A6E89C94-386C-4AEE-8824-6FD639B1A67E}" destId="{EF0A8737-79E9-40D1-821C-F558E929CAAA}" srcOrd="0" destOrd="0" presId="urn:microsoft.com/office/officeart/2005/8/layout/process4"/>
    <dgm:cxn modelId="{A7C409C5-9721-499F-9261-8CED952DDA2D}" type="presOf" srcId="{B78CA69A-2614-4D6C-ADCE-FF35A7554BDA}" destId="{982115DA-A864-44A2-A895-16B413F4F122}" srcOrd="0" destOrd="0" presId="urn:microsoft.com/office/officeart/2005/8/layout/process4"/>
    <dgm:cxn modelId="{37415FD6-49A4-493F-AEA1-9AB6C4EF3322}" srcId="{0E0B57A0-DB9F-4AEF-BD88-8D291A9D641A}" destId="{6640E635-B819-4277-9672-C98E29878C2D}" srcOrd="0" destOrd="0" parTransId="{D682168E-B9C7-4142-A097-2E370B20C7E5}" sibTransId="{0844DF3D-EAA4-4F38-BAB9-2FF78F4E9440}"/>
    <dgm:cxn modelId="{9759D2DB-6DB9-4279-926E-65D23E2123A4}" srcId="{AF028C2D-C79E-4A5D-8899-DC509668EDE3}" destId="{B78CA69A-2614-4D6C-ADCE-FF35A7554BDA}" srcOrd="0" destOrd="0" parTransId="{3E7C2FB2-46BB-47C6-BF1E-5AE994B3029C}" sibTransId="{B89F10C5-B3AE-43C3-84A5-5FAC09E9093B}"/>
    <dgm:cxn modelId="{509165CB-92A6-45BD-9385-6A835E18477A}" type="presOf" srcId="{6640E635-B819-4277-9672-C98E29878C2D}" destId="{CDA56F34-6322-418A-BA3B-53CDA92B3FDB}" srcOrd="0" destOrd="0" presId="urn:microsoft.com/office/officeart/2005/8/layout/process4"/>
    <dgm:cxn modelId="{FE7B4C00-2EEC-4280-B683-4A40DB6715BD}" type="presOf" srcId="{BCD5CDBF-4CDE-4B15-8CDD-B8A3C3D13650}" destId="{817BB456-7F3D-493D-9A50-2CA79942AB55}" srcOrd="0" destOrd="0" presId="urn:microsoft.com/office/officeart/2005/8/layout/process4"/>
    <dgm:cxn modelId="{B6426EEF-238D-4C99-A825-E0B96BD1A7CA}" type="presOf" srcId="{0E0B57A0-DB9F-4AEF-BD88-8D291A9D641A}" destId="{AAE169F7-A15A-4CBD-8BEF-110F1195EAA6}" srcOrd="0" destOrd="0" presId="urn:microsoft.com/office/officeart/2005/8/layout/process4"/>
    <dgm:cxn modelId="{5D19CF39-A12F-483A-80D4-8286B873F40E}" srcId="{F3AB9AC1-CA31-4425-8093-E107BF79AC1F}" destId="{BCD5CDBF-4CDE-4B15-8CDD-B8A3C3D13650}" srcOrd="0" destOrd="0" parTransId="{693F1D52-EE62-43C2-AA32-CA565BC52744}" sibTransId="{E8859945-2A04-448F-8D92-EA272D2B0645}"/>
    <dgm:cxn modelId="{2AD913BA-476F-499E-9EB1-309C3A4090E2}" type="presOf" srcId="{B78CA69A-2614-4D6C-ADCE-FF35A7554BDA}" destId="{D9173C54-D083-4940-A5AF-29E5123DA7A9}" srcOrd="1" destOrd="0" presId="urn:microsoft.com/office/officeart/2005/8/layout/process4"/>
    <dgm:cxn modelId="{15E81484-D45F-482D-B155-874BE7B1704D}" type="presOf" srcId="{F3AB9AC1-CA31-4425-8093-E107BF79AC1F}" destId="{7B03DD6C-C437-430A-BA6F-9A69B837C537}" srcOrd="1" destOrd="0" presId="urn:microsoft.com/office/officeart/2005/8/layout/process4"/>
    <dgm:cxn modelId="{FF13F71B-E976-4AA8-B4FB-D139A9DE00AF}" type="presParOf" srcId="{53208DD4-6137-487A-89D8-3D3ADF507B9C}" destId="{2CD6BCCB-15F5-4975-A712-C3A29DF0349A}" srcOrd="0" destOrd="0" presId="urn:microsoft.com/office/officeart/2005/8/layout/process4"/>
    <dgm:cxn modelId="{A26AE7F4-79A1-49C5-BB97-8AFBD03664F4}" type="presParOf" srcId="{2CD6BCCB-15F5-4975-A712-C3A29DF0349A}" destId="{AAE169F7-A15A-4CBD-8BEF-110F1195EAA6}" srcOrd="0" destOrd="0" presId="urn:microsoft.com/office/officeart/2005/8/layout/process4"/>
    <dgm:cxn modelId="{A8C40BCA-F0F5-4131-A35E-8B44244010F5}" type="presParOf" srcId="{2CD6BCCB-15F5-4975-A712-C3A29DF0349A}" destId="{110682EB-7721-4D7A-B1D9-B4C43D24E1D1}" srcOrd="1" destOrd="0" presId="urn:microsoft.com/office/officeart/2005/8/layout/process4"/>
    <dgm:cxn modelId="{20604059-7D21-4DFB-A008-B4DEBA06C0EE}" type="presParOf" srcId="{2CD6BCCB-15F5-4975-A712-C3A29DF0349A}" destId="{FAAC6C3F-A714-4ED7-8817-E7F9ED2965F0}" srcOrd="2" destOrd="0" presId="urn:microsoft.com/office/officeart/2005/8/layout/process4"/>
    <dgm:cxn modelId="{4EA63E77-4D53-4438-8AB0-11F08E620403}" type="presParOf" srcId="{FAAC6C3F-A714-4ED7-8817-E7F9ED2965F0}" destId="{CDA56F34-6322-418A-BA3B-53CDA92B3FDB}" srcOrd="0" destOrd="0" presId="urn:microsoft.com/office/officeart/2005/8/layout/process4"/>
    <dgm:cxn modelId="{C2E43C6E-728C-4D3F-B38A-93DEF06ED9FE}" type="presParOf" srcId="{53208DD4-6137-487A-89D8-3D3ADF507B9C}" destId="{FF3B1DB3-C980-4061-8D1A-D81109E8607E}" srcOrd="1" destOrd="0" presId="urn:microsoft.com/office/officeart/2005/8/layout/process4"/>
    <dgm:cxn modelId="{57914213-78E9-4998-87D6-FF890EFEB4A3}" type="presParOf" srcId="{53208DD4-6137-487A-89D8-3D3ADF507B9C}" destId="{89F69A8E-3D32-4089-83FA-70E57D19C3BF}" srcOrd="2" destOrd="0" presId="urn:microsoft.com/office/officeart/2005/8/layout/process4"/>
    <dgm:cxn modelId="{5A656666-E2E6-4BDF-8F99-792A19350133}" type="presParOf" srcId="{89F69A8E-3D32-4089-83FA-70E57D19C3BF}" destId="{7B8198F2-88CB-4933-88B0-82F523159CAF}" srcOrd="0" destOrd="0" presId="urn:microsoft.com/office/officeart/2005/8/layout/process4"/>
    <dgm:cxn modelId="{D08AE3FF-D98F-4B09-B5DD-B63BA5CD7891}" type="presParOf" srcId="{89F69A8E-3D32-4089-83FA-70E57D19C3BF}" destId="{7B03DD6C-C437-430A-BA6F-9A69B837C537}" srcOrd="1" destOrd="0" presId="urn:microsoft.com/office/officeart/2005/8/layout/process4"/>
    <dgm:cxn modelId="{8546C051-A80C-46AD-826A-974ECFEA063E}" type="presParOf" srcId="{89F69A8E-3D32-4089-83FA-70E57D19C3BF}" destId="{43BF597B-6E76-4F38-9C31-010D702C0024}" srcOrd="2" destOrd="0" presId="urn:microsoft.com/office/officeart/2005/8/layout/process4"/>
    <dgm:cxn modelId="{28B2E148-0173-41E2-B8B3-BCAC3D6DDAD8}" type="presParOf" srcId="{43BF597B-6E76-4F38-9C31-010D702C0024}" destId="{817BB456-7F3D-493D-9A50-2CA79942AB55}" srcOrd="0" destOrd="0" presId="urn:microsoft.com/office/officeart/2005/8/layout/process4"/>
    <dgm:cxn modelId="{4CAA2109-B959-4A0B-90B1-98DFBBAEC955}" type="presParOf" srcId="{53208DD4-6137-487A-89D8-3D3ADF507B9C}" destId="{DFBA5D2B-09BE-4F43-8D0A-5EBF627CF1BD}" srcOrd="3" destOrd="0" presId="urn:microsoft.com/office/officeart/2005/8/layout/process4"/>
    <dgm:cxn modelId="{6FC32777-56F1-4616-859F-E2C19C8C4E80}" type="presParOf" srcId="{53208DD4-6137-487A-89D8-3D3ADF507B9C}" destId="{698B48E7-70AD-4FF2-AB26-AA3DA8A3F9E4}" srcOrd="4" destOrd="0" presId="urn:microsoft.com/office/officeart/2005/8/layout/process4"/>
    <dgm:cxn modelId="{74646A59-9A3C-4D38-BD3A-D7535F571DDF}" type="presParOf" srcId="{698B48E7-70AD-4FF2-AB26-AA3DA8A3F9E4}" destId="{982115DA-A864-44A2-A895-16B413F4F122}" srcOrd="0" destOrd="0" presId="urn:microsoft.com/office/officeart/2005/8/layout/process4"/>
    <dgm:cxn modelId="{45CE0C98-0B10-4834-86BD-4E8B0295EA25}" type="presParOf" srcId="{698B48E7-70AD-4FF2-AB26-AA3DA8A3F9E4}" destId="{D9173C54-D083-4940-A5AF-29E5123DA7A9}" srcOrd="1" destOrd="0" presId="urn:microsoft.com/office/officeart/2005/8/layout/process4"/>
    <dgm:cxn modelId="{DF4BB307-2110-4C04-AD7E-A7346FFBEF36}" type="presParOf" srcId="{698B48E7-70AD-4FF2-AB26-AA3DA8A3F9E4}" destId="{E4BA893B-00B8-4893-8A90-2396950AA931}" srcOrd="2" destOrd="0" presId="urn:microsoft.com/office/officeart/2005/8/layout/process4"/>
    <dgm:cxn modelId="{2743CD1B-844C-4B2F-AC32-8BA2E0A66C1B}" type="presParOf" srcId="{E4BA893B-00B8-4893-8A90-2396950AA931}" destId="{EF0A8737-79E9-40D1-821C-F558E929CAAA}"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33EBB3-BEB7-41FF-80AB-5FC47AF9F8E1}"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s-ES"/>
        </a:p>
      </dgm:t>
    </dgm:pt>
    <dgm:pt modelId="{FA085498-D542-41AE-856B-4A30307D2396}" type="pres">
      <dgm:prSet presAssocID="{1B33EBB3-BEB7-41FF-80AB-5FC47AF9F8E1}" presName="linear" presStyleCnt="0">
        <dgm:presLayoutVars>
          <dgm:animLvl val="lvl"/>
          <dgm:resizeHandles val="exact"/>
        </dgm:presLayoutVars>
      </dgm:prSet>
      <dgm:spPr/>
      <dgm:t>
        <a:bodyPr/>
        <a:lstStyle/>
        <a:p>
          <a:endParaRPr lang="es-ES"/>
        </a:p>
      </dgm:t>
    </dgm:pt>
  </dgm:ptLst>
  <dgm:cxnLst>
    <dgm:cxn modelId="{20A63392-D773-457A-9325-58CE9EFC8C3E}" type="presOf" srcId="{1B33EBB3-BEB7-41FF-80AB-5FC47AF9F8E1}" destId="{FA085498-D542-41AE-856B-4A30307D239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4E91D-085F-4592-855A-5215D0A2B140}" type="doc">
      <dgm:prSet loTypeId="urn:microsoft.com/office/officeart/2005/8/layout/radial5" loCatId="cycle" qsTypeId="urn:microsoft.com/office/officeart/2005/8/quickstyle/3d1" qsCatId="3D" csTypeId="urn:microsoft.com/office/officeart/2005/8/colors/accent0_3" csCatId="mainScheme" phldr="1"/>
      <dgm:spPr/>
      <dgm:t>
        <a:bodyPr/>
        <a:lstStyle/>
        <a:p>
          <a:endParaRPr lang="es-ES"/>
        </a:p>
      </dgm:t>
    </dgm:pt>
    <dgm:pt modelId="{1BA8C849-0727-4201-859A-1788F40CF11C}">
      <dgm:prSet phldrT="[Texto]"/>
      <dgm:spPr/>
      <dgm:t>
        <a:bodyPr/>
        <a:lstStyle/>
        <a:p>
          <a:pPr algn="l"/>
          <a:r>
            <a:rPr lang="es-ES" dirty="0" smtClean="0"/>
            <a:t>Clasificación</a:t>
          </a:r>
          <a:endParaRPr lang="es-ES" dirty="0"/>
        </a:p>
      </dgm:t>
    </dgm:pt>
    <dgm:pt modelId="{5315CDC3-23D9-45FB-A157-1ACA8FCC25C1}" type="parTrans" cxnId="{FE70E9E5-DEA4-4ACE-ABF7-013D184AC503}">
      <dgm:prSet/>
      <dgm:spPr/>
      <dgm:t>
        <a:bodyPr/>
        <a:lstStyle/>
        <a:p>
          <a:endParaRPr lang="es-ES"/>
        </a:p>
      </dgm:t>
    </dgm:pt>
    <dgm:pt modelId="{266D2CDF-A83F-48E3-A66D-91A3A878FCB8}" type="sibTrans" cxnId="{FE70E9E5-DEA4-4ACE-ABF7-013D184AC503}">
      <dgm:prSet/>
      <dgm:spPr/>
      <dgm:t>
        <a:bodyPr/>
        <a:lstStyle/>
        <a:p>
          <a:endParaRPr lang="es-ES"/>
        </a:p>
      </dgm:t>
    </dgm:pt>
    <dgm:pt modelId="{543BD218-D560-4490-BA97-92B4254FA457}">
      <dgm:prSet phldrT="[Texto]"/>
      <dgm:spPr/>
      <dgm:t>
        <a:bodyPr/>
        <a:lstStyle/>
        <a:p>
          <a:r>
            <a:rPr lang="es-EC" noProof="0" dirty="0" smtClean="0"/>
            <a:t>Nubes</a:t>
          </a:r>
          <a:r>
            <a:rPr lang="en-US" dirty="0" smtClean="0"/>
            <a:t> </a:t>
          </a:r>
          <a:r>
            <a:rPr lang="es-EC" noProof="0" dirty="0" smtClean="0"/>
            <a:t>Públicas</a:t>
          </a:r>
        </a:p>
      </dgm:t>
    </dgm:pt>
    <dgm:pt modelId="{1BDAD147-2208-4979-B60F-ABD9B1E8920D}" type="parTrans" cxnId="{E6F7C32A-3891-4834-B7E0-C6BFA539AFF1}">
      <dgm:prSet/>
      <dgm:spPr/>
      <dgm:t>
        <a:bodyPr/>
        <a:lstStyle/>
        <a:p>
          <a:endParaRPr lang="es-ES"/>
        </a:p>
      </dgm:t>
    </dgm:pt>
    <dgm:pt modelId="{171AE3C6-B142-4A40-98B6-A2B266A1AA5B}" type="sibTrans" cxnId="{E6F7C32A-3891-4834-B7E0-C6BFA539AFF1}">
      <dgm:prSet/>
      <dgm:spPr/>
      <dgm:t>
        <a:bodyPr/>
        <a:lstStyle/>
        <a:p>
          <a:endParaRPr lang="es-ES"/>
        </a:p>
      </dgm:t>
    </dgm:pt>
    <dgm:pt modelId="{F57B88CC-42AA-4986-A2AD-FB90E92DF7C3}">
      <dgm:prSet phldrT="[Texto]"/>
      <dgm:spPr/>
      <dgm:t>
        <a:bodyPr/>
        <a:lstStyle/>
        <a:p>
          <a:r>
            <a:rPr lang="es-EC" noProof="0" dirty="0" smtClean="0"/>
            <a:t>Nubes</a:t>
          </a:r>
          <a:r>
            <a:rPr lang="en-US" dirty="0" smtClean="0"/>
            <a:t> </a:t>
          </a:r>
          <a:r>
            <a:rPr lang="es-EC" noProof="0" dirty="0" smtClean="0"/>
            <a:t>Híbridas</a:t>
          </a:r>
          <a:endParaRPr lang="es-EC" noProof="0" dirty="0"/>
        </a:p>
      </dgm:t>
    </dgm:pt>
    <dgm:pt modelId="{5DC236A6-9E8C-4E38-9D14-EF2B20EE80DC}" type="parTrans" cxnId="{1F8E0DB9-F2A6-4F8B-9825-8982EB8D3379}">
      <dgm:prSet/>
      <dgm:spPr/>
      <dgm:t>
        <a:bodyPr/>
        <a:lstStyle/>
        <a:p>
          <a:endParaRPr lang="es-ES"/>
        </a:p>
      </dgm:t>
    </dgm:pt>
    <dgm:pt modelId="{0E611F02-EE65-4602-8165-1809A49F5A38}" type="sibTrans" cxnId="{1F8E0DB9-F2A6-4F8B-9825-8982EB8D3379}">
      <dgm:prSet/>
      <dgm:spPr/>
      <dgm:t>
        <a:bodyPr/>
        <a:lstStyle/>
        <a:p>
          <a:endParaRPr lang="es-ES"/>
        </a:p>
      </dgm:t>
    </dgm:pt>
    <dgm:pt modelId="{E62DB0BD-45BF-472A-B731-F5D9BA525A80}">
      <dgm:prSet phldrT="[Texto]"/>
      <dgm:spPr/>
      <dgm:t>
        <a:bodyPr/>
        <a:lstStyle/>
        <a:p>
          <a:r>
            <a:rPr lang="es-EC" noProof="0" dirty="0" smtClean="0"/>
            <a:t>Nubes</a:t>
          </a:r>
          <a:r>
            <a:rPr lang="en-US" dirty="0" smtClean="0"/>
            <a:t> </a:t>
          </a:r>
          <a:r>
            <a:rPr lang="es-EC" noProof="0" dirty="0" smtClean="0"/>
            <a:t>Privadas</a:t>
          </a:r>
          <a:endParaRPr lang="es-ES" dirty="0"/>
        </a:p>
      </dgm:t>
    </dgm:pt>
    <dgm:pt modelId="{0B36CC90-CDF3-40F8-94A5-2A5604F72C1F}" type="parTrans" cxnId="{280A6B8E-14EB-4134-BE57-33F5FBA6924B}">
      <dgm:prSet/>
      <dgm:spPr/>
      <dgm:t>
        <a:bodyPr/>
        <a:lstStyle/>
        <a:p>
          <a:endParaRPr lang="es-ES"/>
        </a:p>
      </dgm:t>
    </dgm:pt>
    <dgm:pt modelId="{CD033790-5144-4490-BD56-023FACCEC9F7}" type="sibTrans" cxnId="{280A6B8E-14EB-4134-BE57-33F5FBA6924B}">
      <dgm:prSet/>
      <dgm:spPr/>
      <dgm:t>
        <a:bodyPr/>
        <a:lstStyle/>
        <a:p>
          <a:endParaRPr lang="es-ES"/>
        </a:p>
      </dgm:t>
    </dgm:pt>
    <dgm:pt modelId="{BA5BF42F-142A-446E-BE3A-DE5873E6359E}" type="pres">
      <dgm:prSet presAssocID="{05D4E91D-085F-4592-855A-5215D0A2B140}" presName="Name0" presStyleCnt="0">
        <dgm:presLayoutVars>
          <dgm:chMax val="1"/>
          <dgm:dir/>
          <dgm:animLvl val="ctr"/>
          <dgm:resizeHandles val="exact"/>
        </dgm:presLayoutVars>
      </dgm:prSet>
      <dgm:spPr/>
      <dgm:t>
        <a:bodyPr/>
        <a:lstStyle/>
        <a:p>
          <a:endParaRPr lang="es-ES"/>
        </a:p>
      </dgm:t>
    </dgm:pt>
    <dgm:pt modelId="{D895A008-1B88-49CC-9A67-128B6A6C97FA}" type="pres">
      <dgm:prSet presAssocID="{1BA8C849-0727-4201-859A-1788F40CF11C}" presName="centerShape" presStyleLbl="node0" presStyleIdx="0" presStyleCnt="1"/>
      <dgm:spPr/>
      <dgm:t>
        <a:bodyPr/>
        <a:lstStyle/>
        <a:p>
          <a:endParaRPr lang="es-ES"/>
        </a:p>
      </dgm:t>
    </dgm:pt>
    <dgm:pt modelId="{6FB31E33-47EC-493E-9311-5207C9282361}" type="pres">
      <dgm:prSet presAssocID="{1BDAD147-2208-4979-B60F-ABD9B1E8920D}" presName="parTrans" presStyleLbl="sibTrans2D1" presStyleIdx="0" presStyleCnt="3"/>
      <dgm:spPr/>
      <dgm:t>
        <a:bodyPr/>
        <a:lstStyle/>
        <a:p>
          <a:endParaRPr lang="es-ES"/>
        </a:p>
      </dgm:t>
    </dgm:pt>
    <dgm:pt modelId="{170B41C8-7AD6-46B5-B3C1-F40AE82BBC43}" type="pres">
      <dgm:prSet presAssocID="{1BDAD147-2208-4979-B60F-ABD9B1E8920D}" presName="connectorText" presStyleLbl="sibTrans2D1" presStyleIdx="0" presStyleCnt="3"/>
      <dgm:spPr/>
      <dgm:t>
        <a:bodyPr/>
        <a:lstStyle/>
        <a:p>
          <a:endParaRPr lang="es-ES"/>
        </a:p>
      </dgm:t>
    </dgm:pt>
    <dgm:pt modelId="{B19F7EDE-9E28-466C-B8B7-6FBA6222CE8C}" type="pres">
      <dgm:prSet presAssocID="{543BD218-D560-4490-BA97-92B4254FA457}" presName="node" presStyleLbl="node1" presStyleIdx="0" presStyleCnt="3">
        <dgm:presLayoutVars>
          <dgm:bulletEnabled val="1"/>
        </dgm:presLayoutVars>
      </dgm:prSet>
      <dgm:spPr/>
      <dgm:t>
        <a:bodyPr/>
        <a:lstStyle/>
        <a:p>
          <a:endParaRPr lang="es-ES"/>
        </a:p>
      </dgm:t>
    </dgm:pt>
    <dgm:pt modelId="{C3A2E54D-B34F-4DA7-891A-F3D7DB89AD09}" type="pres">
      <dgm:prSet presAssocID="{5DC236A6-9E8C-4E38-9D14-EF2B20EE80DC}" presName="parTrans" presStyleLbl="sibTrans2D1" presStyleIdx="1" presStyleCnt="3"/>
      <dgm:spPr/>
      <dgm:t>
        <a:bodyPr/>
        <a:lstStyle/>
        <a:p>
          <a:endParaRPr lang="es-ES"/>
        </a:p>
      </dgm:t>
    </dgm:pt>
    <dgm:pt modelId="{8F5081EA-ECB4-48DE-9450-BED03161A0E4}" type="pres">
      <dgm:prSet presAssocID="{5DC236A6-9E8C-4E38-9D14-EF2B20EE80DC}" presName="connectorText" presStyleLbl="sibTrans2D1" presStyleIdx="1" presStyleCnt="3"/>
      <dgm:spPr/>
      <dgm:t>
        <a:bodyPr/>
        <a:lstStyle/>
        <a:p>
          <a:endParaRPr lang="es-ES"/>
        </a:p>
      </dgm:t>
    </dgm:pt>
    <dgm:pt modelId="{CEFA25F2-9BA7-461C-805B-8BFB453D600A}" type="pres">
      <dgm:prSet presAssocID="{F57B88CC-42AA-4986-A2AD-FB90E92DF7C3}" presName="node" presStyleLbl="node1" presStyleIdx="1" presStyleCnt="3">
        <dgm:presLayoutVars>
          <dgm:bulletEnabled val="1"/>
        </dgm:presLayoutVars>
      </dgm:prSet>
      <dgm:spPr/>
      <dgm:t>
        <a:bodyPr/>
        <a:lstStyle/>
        <a:p>
          <a:endParaRPr lang="es-ES"/>
        </a:p>
      </dgm:t>
    </dgm:pt>
    <dgm:pt modelId="{10D2D9CC-9FE6-478C-B9A3-B2EF590D9A44}" type="pres">
      <dgm:prSet presAssocID="{0B36CC90-CDF3-40F8-94A5-2A5604F72C1F}" presName="parTrans" presStyleLbl="sibTrans2D1" presStyleIdx="2" presStyleCnt="3"/>
      <dgm:spPr/>
      <dgm:t>
        <a:bodyPr/>
        <a:lstStyle/>
        <a:p>
          <a:endParaRPr lang="es-ES"/>
        </a:p>
      </dgm:t>
    </dgm:pt>
    <dgm:pt modelId="{F83151F7-EFC5-49D9-8E5E-B7A4E17FDC3A}" type="pres">
      <dgm:prSet presAssocID="{0B36CC90-CDF3-40F8-94A5-2A5604F72C1F}" presName="connectorText" presStyleLbl="sibTrans2D1" presStyleIdx="2" presStyleCnt="3"/>
      <dgm:spPr/>
      <dgm:t>
        <a:bodyPr/>
        <a:lstStyle/>
        <a:p>
          <a:endParaRPr lang="es-ES"/>
        </a:p>
      </dgm:t>
    </dgm:pt>
    <dgm:pt modelId="{1C00E429-18C8-4176-A2DB-0A46C914A34C}" type="pres">
      <dgm:prSet presAssocID="{E62DB0BD-45BF-472A-B731-F5D9BA525A80}" presName="node" presStyleLbl="node1" presStyleIdx="2" presStyleCnt="3">
        <dgm:presLayoutVars>
          <dgm:bulletEnabled val="1"/>
        </dgm:presLayoutVars>
      </dgm:prSet>
      <dgm:spPr/>
      <dgm:t>
        <a:bodyPr/>
        <a:lstStyle/>
        <a:p>
          <a:endParaRPr lang="es-ES"/>
        </a:p>
      </dgm:t>
    </dgm:pt>
  </dgm:ptLst>
  <dgm:cxnLst>
    <dgm:cxn modelId="{DB48B920-7361-4DA9-A72F-A1698A035964}" type="presOf" srcId="{E62DB0BD-45BF-472A-B731-F5D9BA525A80}" destId="{1C00E429-18C8-4176-A2DB-0A46C914A34C}" srcOrd="0" destOrd="0" presId="urn:microsoft.com/office/officeart/2005/8/layout/radial5"/>
    <dgm:cxn modelId="{E6F7C32A-3891-4834-B7E0-C6BFA539AFF1}" srcId="{1BA8C849-0727-4201-859A-1788F40CF11C}" destId="{543BD218-D560-4490-BA97-92B4254FA457}" srcOrd="0" destOrd="0" parTransId="{1BDAD147-2208-4979-B60F-ABD9B1E8920D}" sibTransId="{171AE3C6-B142-4A40-98B6-A2B266A1AA5B}"/>
    <dgm:cxn modelId="{1F8E0DB9-F2A6-4F8B-9825-8982EB8D3379}" srcId="{1BA8C849-0727-4201-859A-1788F40CF11C}" destId="{F57B88CC-42AA-4986-A2AD-FB90E92DF7C3}" srcOrd="1" destOrd="0" parTransId="{5DC236A6-9E8C-4E38-9D14-EF2B20EE80DC}" sibTransId="{0E611F02-EE65-4602-8165-1809A49F5A38}"/>
    <dgm:cxn modelId="{479A4CC6-BA9E-4306-8BE3-F9494ABB3816}" type="presOf" srcId="{1BDAD147-2208-4979-B60F-ABD9B1E8920D}" destId="{170B41C8-7AD6-46B5-B3C1-F40AE82BBC43}" srcOrd="1" destOrd="0" presId="urn:microsoft.com/office/officeart/2005/8/layout/radial5"/>
    <dgm:cxn modelId="{1BEC6B8C-0AE7-465F-A91C-886896A0D278}" type="presOf" srcId="{F57B88CC-42AA-4986-A2AD-FB90E92DF7C3}" destId="{CEFA25F2-9BA7-461C-805B-8BFB453D600A}" srcOrd="0" destOrd="0" presId="urn:microsoft.com/office/officeart/2005/8/layout/radial5"/>
    <dgm:cxn modelId="{0D1A9E4E-ED2F-428A-948F-ECA20B30F0B5}" type="presOf" srcId="{5DC236A6-9E8C-4E38-9D14-EF2B20EE80DC}" destId="{8F5081EA-ECB4-48DE-9450-BED03161A0E4}" srcOrd="1" destOrd="0" presId="urn:microsoft.com/office/officeart/2005/8/layout/radial5"/>
    <dgm:cxn modelId="{BBEADBCC-3778-4D93-9A45-1BFB3A9C8740}" type="presOf" srcId="{0B36CC90-CDF3-40F8-94A5-2A5604F72C1F}" destId="{F83151F7-EFC5-49D9-8E5E-B7A4E17FDC3A}" srcOrd="1" destOrd="0" presId="urn:microsoft.com/office/officeart/2005/8/layout/radial5"/>
    <dgm:cxn modelId="{FE70E9E5-DEA4-4ACE-ABF7-013D184AC503}" srcId="{05D4E91D-085F-4592-855A-5215D0A2B140}" destId="{1BA8C849-0727-4201-859A-1788F40CF11C}" srcOrd="0" destOrd="0" parTransId="{5315CDC3-23D9-45FB-A157-1ACA8FCC25C1}" sibTransId="{266D2CDF-A83F-48E3-A66D-91A3A878FCB8}"/>
    <dgm:cxn modelId="{0FCE02BD-3A76-4262-A10D-407E3DCC3772}" type="presOf" srcId="{05D4E91D-085F-4592-855A-5215D0A2B140}" destId="{BA5BF42F-142A-446E-BE3A-DE5873E6359E}" srcOrd="0" destOrd="0" presId="urn:microsoft.com/office/officeart/2005/8/layout/radial5"/>
    <dgm:cxn modelId="{9D3DC999-C465-4631-96BB-A2C762408A03}" type="presOf" srcId="{543BD218-D560-4490-BA97-92B4254FA457}" destId="{B19F7EDE-9E28-466C-B8B7-6FBA6222CE8C}" srcOrd="0" destOrd="0" presId="urn:microsoft.com/office/officeart/2005/8/layout/radial5"/>
    <dgm:cxn modelId="{ADE228CE-2DA4-4C26-9677-EA6B6029100E}" type="presOf" srcId="{0B36CC90-CDF3-40F8-94A5-2A5604F72C1F}" destId="{10D2D9CC-9FE6-478C-B9A3-B2EF590D9A44}" srcOrd="0" destOrd="0" presId="urn:microsoft.com/office/officeart/2005/8/layout/radial5"/>
    <dgm:cxn modelId="{316398A1-8577-43FF-AB49-78CFF66D2B9A}" type="presOf" srcId="{1BDAD147-2208-4979-B60F-ABD9B1E8920D}" destId="{6FB31E33-47EC-493E-9311-5207C9282361}" srcOrd="0" destOrd="0" presId="urn:microsoft.com/office/officeart/2005/8/layout/radial5"/>
    <dgm:cxn modelId="{280A6B8E-14EB-4134-BE57-33F5FBA6924B}" srcId="{1BA8C849-0727-4201-859A-1788F40CF11C}" destId="{E62DB0BD-45BF-472A-B731-F5D9BA525A80}" srcOrd="2" destOrd="0" parTransId="{0B36CC90-CDF3-40F8-94A5-2A5604F72C1F}" sibTransId="{CD033790-5144-4490-BD56-023FACCEC9F7}"/>
    <dgm:cxn modelId="{6E138D86-A174-4E48-B25C-38F76B526072}" type="presOf" srcId="{5DC236A6-9E8C-4E38-9D14-EF2B20EE80DC}" destId="{C3A2E54D-B34F-4DA7-891A-F3D7DB89AD09}" srcOrd="0" destOrd="0" presId="urn:microsoft.com/office/officeart/2005/8/layout/radial5"/>
    <dgm:cxn modelId="{F5289E85-0C6B-488D-BDB0-FB54846F26CD}" type="presOf" srcId="{1BA8C849-0727-4201-859A-1788F40CF11C}" destId="{D895A008-1B88-49CC-9A67-128B6A6C97FA}" srcOrd="0" destOrd="0" presId="urn:microsoft.com/office/officeart/2005/8/layout/radial5"/>
    <dgm:cxn modelId="{1994A17F-6EB1-45DF-A6DD-8953EA106FE2}" type="presParOf" srcId="{BA5BF42F-142A-446E-BE3A-DE5873E6359E}" destId="{D895A008-1B88-49CC-9A67-128B6A6C97FA}" srcOrd="0" destOrd="0" presId="urn:microsoft.com/office/officeart/2005/8/layout/radial5"/>
    <dgm:cxn modelId="{E67F8831-5099-4968-939B-D35F7816D1C3}" type="presParOf" srcId="{BA5BF42F-142A-446E-BE3A-DE5873E6359E}" destId="{6FB31E33-47EC-493E-9311-5207C9282361}" srcOrd="1" destOrd="0" presId="urn:microsoft.com/office/officeart/2005/8/layout/radial5"/>
    <dgm:cxn modelId="{97D87C19-3009-40BA-8D80-594B4E0DA4E3}" type="presParOf" srcId="{6FB31E33-47EC-493E-9311-5207C9282361}" destId="{170B41C8-7AD6-46B5-B3C1-F40AE82BBC43}" srcOrd="0" destOrd="0" presId="urn:microsoft.com/office/officeart/2005/8/layout/radial5"/>
    <dgm:cxn modelId="{58764B35-5DC9-4816-B558-FE90ED403837}" type="presParOf" srcId="{BA5BF42F-142A-446E-BE3A-DE5873E6359E}" destId="{B19F7EDE-9E28-466C-B8B7-6FBA6222CE8C}" srcOrd="2" destOrd="0" presId="urn:microsoft.com/office/officeart/2005/8/layout/radial5"/>
    <dgm:cxn modelId="{B4E590E0-5FFA-4F8F-BE96-4881282100C0}" type="presParOf" srcId="{BA5BF42F-142A-446E-BE3A-DE5873E6359E}" destId="{C3A2E54D-B34F-4DA7-891A-F3D7DB89AD09}" srcOrd="3" destOrd="0" presId="urn:microsoft.com/office/officeart/2005/8/layout/radial5"/>
    <dgm:cxn modelId="{A9CE4D22-5E49-4D33-BA5E-A4D41DE487C1}" type="presParOf" srcId="{C3A2E54D-B34F-4DA7-891A-F3D7DB89AD09}" destId="{8F5081EA-ECB4-48DE-9450-BED03161A0E4}" srcOrd="0" destOrd="0" presId="urn:microsoft.com/office/officeart/2005/8/layout/radial5"/>
    <dgm:cxn modelId="{18F7D6B6-5A13-4659-81D7-A62D3CB5056E}" type="presParOf" srcId="{BA5BF42F-142A-446E-BE3A-DE5873E6359E}" destId="{CEFA25F2-9BA7-461C-805B-8BFB453D600A}" srcOrd="4" destOrd="0" presId="urn:microsoft.com/office/officeart/2005/8/layout/radial5"/>
    <dgm:cxn modelId="{75A5EEE0-2C76-4586-8526-E89BB6919CE6}" type="presParOf" srcId="{BA5BF42F-142A-446E-BE3A-DE5873E6359E}" destId="{10D2D9CC-9FE6-478C-B9A3-B2EF590D9A44}" srcOrd="5" destOrd="0" presId="urn:microsoft.com/office/officeart/2005/8/layout/radial5"/>
    <dgm:cxn modelId="{EA741F88-9609-43DB-B82B-A0A2BA95DE0D}" type="presParOf" srcId="{10D2D9CC-9FE6-478C-B9A3-B2EF590D9A44}" destId="{F83151F7-EFC5-49D9-8E5E-B7A4E17FDC3A}" srcOrd="0" destOrd="0" presId="urn:microsoft.com/office/officeart/2005/8/layout/radial5"/>
    <dgm:cxn modelId="{36993F6B-BA26-411F-A868-30BB8AE22F30}" type="presParOf" srcId="{BA5BF42F-142A-446E-BE3A-DE5873E6359E}" destId="{1C00E429-18C8-4176-A2DB-0A46C914A34C}"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54E76-A238-4697-827F-3FD061BA44EC}"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s-EC"/>
        </a:p>
      </dgm:t>
    </dgm:pt>
    <dgm:pt modelId="{ADB93B96-1D6B-4410-A048-1BA12E65A7FD}">
      <dgm:prSet phldrT="[Texto]"/>
      <dgm:spPr/>
      <dgm:t>
        <a:bodyPr/>
        <a:lstStyle/>
        <a:p>
          <a:r>
            <a:rPr lang="es-EC" noProof="0" dirty="0" smtClean="0"/>
            <a:t>Calidad</a:t>
          </a:r>
          <a:r>
            <a:rPr lang="en-US" dirty="0" smtClean="0"/>
            <a:t> de </a:t>
          </a:r>
          <a:r>
            <a:rPr lang="es-EC" noProof="0" dirty="0" smtClean="0"/>
            <a:t>Soporte</a:t>
          </a:r>
          <a:endParaRPr lang="es-EC" noProof="0" dirty="0"/>
        </a:p>
      </dgm:t>
    </dgm:pt>
    <dgm:pt modelId="{6D543B0A-A434-416F-B5B4-78816850825A}" type="parTrans" cxnId="{D6CCF578-170C-4ECE-8261-1675EB55BB4C}">
      <dgm:prSet/>
      <dgm:spPr/>
      <dgm:t>
        <a:bodyPr/>
        <a:lstStyle/>
        <a:p>
          <a:endParaRPr lang="es-EC"/>
        </a:p>
      </dgm:t>
    </dgm:pt>
    <dgm:pt modelId="{D7C9505A-B440-4F43-96B0-1A4F65221F66}" type="sibTrans" cxnId="{D6CCF578-170C-4ECE-8261-1675EB55BB4C}">
      <dgm:prSet/>
      <dgm:spPr/>
      <dgm:t>
        <a:bodyPr/>
        <a:lstStyle/>
        <a:p>
          <a:endParaRPr lang="es-EC"/>
        </a:p>
      </dgm:t>
    </dgm:pt>
    <dgm:pt modelId="{9CDDC9DD-5833-403E-B8B6-CC87106954B7}">
      <dgm:prSet phldrT="[Texto]"/>
      <dgm:spPr/>
      <dgm:t>
        <a:bodyPr/>
        <a:lstStyle/>
        <a:p>
          <a:r>
            <a:rPr lang="es-ES" dirty="0" smtClean="0"/>
            <a:t>Este parámetro se refiere a la facilidad para la obtención de soporte en la infraestructura contratada en caso de que algo llegara a fallar.</a:t>
          </a:r>
          <a:endParaRPr lang="es-EC" dirty="0"/>
        </a:p>
      </dgm:t>
    </dgm:pt>
    <dgm:pt modelId="{153C71C0-2D25-4716-9B91-C4167F9BA385}" type="parTrans" cxnId="{655C6E54-3018-4CAE-BC1D-063F8FE57349}">
      <dgm:prSet/>
      <dgm:spPr/>
      <dgm:t>
        <a:bodyPr/>
        <a:lstStyle/>
        <a:p>
          <a:endParaRPr lang="es-EC"/>
        </a:p>
      </dgm:t>
    </dgm:pt>
    <dgm:pt modelId="{3A198067-1302-48C8-9791-E5814BB0E702}" type="sibTrans" cxnId="{655C6E54-3018-4CAE-BC1D-063F8FE57349}">
      <dgm:prSet/>
      <dgm:spPr/>
      <dgm:t>
        <a:bodyPr/>
        <a:lstStyle/>
        <a:p>
          <a:endParaRPr lang="es-EC"/>
        </a:p>
      </dgm:t>
    </dgm:pt>
    <dgm:pt modelId="{C97343B4-0C4B-4A7B-AAE3-C35852626C4B}">
      <dgm:prSet phldrT="[Texto]"/>
      <dgm:spPr/>
      <dgm:t>
        <a:bodyPr/>
        <a:lstStyle/>
        <a:p>
          <a:r>
            <a:rPr lang="es-EC" noProof="0" dirty="0" smtClean="0"/>
            <a:t>Costos</a:t>
          </a:r>
          <a:endParaRPr lang="es-EC" noProof="0" dirty="0"/>
        </a:p>
      </dgm:t>
    </dgm:pt>
    <dgm:pt modelId="{D416435D-080F-48E8-A8AE-261DCC2239B2}" type="parTrans" cxnId="{760E20AF-6BC6-4F3F-9AA2-E207EEAA7213}">
      <dgm:prSet/>
      <dgm:spPr/>
      <dgm:t>
        <a:bodyPr/>
        <a:lstStyle/>
        <a:p>
          <a:endParaRPr lang="es-EC"/>
        </a:p>
      </dgm:t>
    </dgm:pt>
    <dgm:pt modelId="{23AD419C-DEA6-4457-9002-C5BEE4ED382A}" type="sibTrans" cxnId="{760E20AF-6BC6-4F3F-9AA2-E207EEAA7213}">
      <dgm:prSet/>
      <dgm:spPr/>
      <dgm:t>
        <a:bodyPr/>
        <a:lstStyle/>
        <a:p>
          <a:endParaRPr lang="es-EC"/>
        </a:p>
      </dgm:t>
    </dgm:pt>
    <dgm:pt modelId="{D02D2DA2-7FF5-4944-8073-1CD5D668CAE3}">
      <dgm:prSet phldrT="[Texto]"/>
      <dgm:spPr/>
      <dgm:t>
        <a:bodyPr/>
        <a:lstStyle/>
        <a:p>
          <a:r>
            <a:rPr lang="es-EC" noProof="0" dirty="0" smtClean="0"/>
            <a:t>Es uno de los parámetros principales ya que la </a:t>
          </a:r>
          <a:r>
            <a:rPr lang="es-ES" dirty="0" smtClean="0"/>
            <a:t>idea de ofrecer el sistema Gestor como servicio (</a:t>
          </a:r>
          <a:r>
            <a:rPr lang="es-ES" dirty="0" err="1" smtClean="0"/>
            <a:t>SaaS</a:t>
          </a:r>
          <a:r>
            <a:rPr lang="es-ES" dirty="0" smtClean="0"/>
            <a:t>) nace de la posibilidad de llegar a pequeñas y medianas instituciones financieras.</a:t>
          </a:r>
          <a:endParaRPr lang="es-EC" noProof="0" dirty="0"/>
        </a:p>
      </dgm:t>
    </dgm:pt>
    <dgm:pt modelId="{A8BF3594-14BB-4F3D-86E9-5D4A2161D90D}" type="parTrans" cxnId="{DFC5B270-E6E4-479D-81FB-F66D3710688A}">
      <dgm:prSet/>
      <dgm:spPr/>
      <dgm:t>
        <a:bodyPr/>
        <a:lstStyle/>
        <a:p>
          <a:endParaRPr lang="es-EC"/>
        </a:p>
      </dgm:t>
    </dgm:pt>
    <dgm:pt modelId="{D2B40C9C-93E5-4FA9-8875-8E2BD36A8EF9}" type="sibTrans" cxnId="{DFC5B270-E6E4-479D-81FB-F66D3710688A}">
      <dgm:prSet/>
      <dgm:spPr/>
      <dgm:t>
        <a:bodyPr/>
        <a:lstStyle/>
        <a:p>
          <a:endParaRPr lang="es-EC"/>
        </a:p>
      </dgm:t>
    </dgm:pt>
    <dgm:pt modelId="{79E93535-DD27-4F74-88DF-AEB6B38DDEB6}">
      <dgm:prSet phldrT="[Texto]"/>
      <dgm:spPr/>
      <dgm:t>
        <a:bodyPr/>
        <a:lstStyle/>
        <a:p>
          <a:r>
            <a:rPr lang="es-EC" noProof="0" dirty="0" smtClean="0"/>
            <a:t>Escalabilidad</a:t>
          </a:r>
          <a:endParaRPr lang="es-EC" noProof="0" dirty="0"/>
        </a:p>
      </dgm:t>
    </dgm:pt>
    <dgm:pt modelId="{32DBAC0D-8452-4795-9F65-D740BC13E3CE}" type="parTrans" cxnId="{3675E9DB-20D5-437E-8A05-8B39E71B1F73}">
      <dgm:prSet/>
      <dgm:spPr/>
      <dgm:t>
        <a:bodyPr/>
        <a:lstStyle/>
        <a:p>
          <a:endParaRPr lang="es-EC"/>
        </a:p>
      </dgm:t>
    </dgm:pt>
    <dgm:pt modelId="{A555E2B9-F7F8-496E-AB30-C227289FBCC8}" type="sibTrans" cxnId="{3675E9DB-20D5-437E-8A05-8B39E71B1F73}">
      <dgm:prSet/>
      <dgm:spPr/>
      <dgm:t>
        <a:bodyPr/>
        <a:lstStyle/>
        <a:p>
          <a:endParaRPr lang="es-EC"/>
        </a:p>
      </dgm:t>
    </dgm:pt>
    <dgm:pt modelId="{56A97FA2-94C1-4E56-A9D7-9C1545DC0BD8}">
      <dgm:prSet phldrT="[Texto]"/>
      <dgm:spPr/>
      <dgm:t>
        <a:bodyPr/>
        <a:lstStyle/>
        <a:p>
          <a:r>
            <a:rPr lang="es-ES" dirty="0" smtClean="0"/>
            <a:t>Inicialmente el sistema Gestor como Servicio contará con una pequeña cartera de clientes, sin embargo; se espera incrementar el número de clientes es por esto que se debe contar con la facilidad de incrementar los recursos de la infraestructura .</a:t>
          </a:r>
          <a:endParaRPr lang="es-EC" dirty="0"/>
        </a:p>
      </dgm:t>
    </dgm:pt>
    <dgm:pt modelId="{FFB2A14F-4396-4136-B10F-861070555443}" type="parTrans" cxnId="{4311E273-C267-4289-9AD8-36815F1A325F}">
      <dgm:prSet/>
      <dgm:spPr/>
      <dgm:t>
        <a:bodyPr/>
        <a:lstStyle/>
        <a:p>
          <a:endParaRPr lang="es-EC"/>
        </a:p>
      </dgm:t>
    </dgm:pt>
    <dgm:pt modelId="{0B468359-EA29-49A7-A9E6-AF8C0CD6B878}" type="sibTrans" cxnId="{4311E273-C267-4289-9AD8-36815F1A325F}">
      <dgm:prSet/>
      <dgm:spPr/>
      <dgm:t>
        <a:bodyPr/>
        <a:lstStyle/>
        <a:p>
          <a:endParaRPr lang="es-EC"/>
        </a:p>
      </dgm:t>
    </dgm:pt>
    <dgm:pt modelId="{8B16117A-0374-4C99-8616-8DBF86858F6C}">
      <dgm:prSet phldrT="[Texto]"/>
      <dgm:spPr/>
      <dgm:t>
        <a:bodyPr/>
        <a:lstStyle/>
        <a:p>
          <a:r>
            <a:rPr lang="es-EC" noProof="0" dirty="0" smtClean="0"/>
            <a:t>Facilidad</a:t>
          </a:r>
          <a:r>
            <a:rPr lang="en-US" dirty="0" smtClean="0"/>
            <a:t> de </a:t>
          </a:r>
          <a:r>
            <a:rPr lang="es-EC" noProof="0" dirty="0" smtClean="0"/>
            <a:t>Uso</a:t>
          </a:r>
          <a:endParaRPr lang="es-EC" noProof="0" dirty="0"/>
        </a:p>
      </dgm:t>
    </dgm:pt>
    <dgm:pt modelId="{A99E5848-6A00-426A-A285-734DF7CD24C9}" type="parTrans" cxnId="{9D6EE07E-F7FF-474E-AA73-CDBA3DFF6AC9}">
      <dgm:prSet/>
      <dgm:spPr/>
      <dgm:t>
        <a:bodyPr/>
        <a:lstStyle/>
        <a:p>
          <a:endParaRPr lang="es-EC"/>
        </a:p>
      </dgm:t>
    </dgm:pt>
    <dgm:pt modelId="{F662E6D1-6936-4738-B3A3-1DC42E444693}" type="sibTrans" cxnId="{9D6EE07E-F7FF-474E-AA73-CDBA3DFF6AC9}">
      <dgm:prSet/>
      <dgm:spPr/>
      <dgm:t>
        <a:bodyPr/>
        <a:lstStyle/>
        <a:p>
          <a:endParaRPr lang="es-EC"/>
        </a:p>
      </dgm:t>
    </dgm:pt>
    <dgm:pt modelId="{AD7B8198-B655-4FCF-AA1A-9B40EBEC01BA}">
      <dgm:prSet phldrT="[Texto]"/>
      <dgm:spPr/>
      <dgm:t>
        <a:bodyPr/>
        <a:lstStyle/>
        <a:p>
          <a:r>
            <a:rPr lang="es-EC" noProof="0" dirty="0" smtClean="0"/>
            <a:t>Ubicación</a:t>
          </a:r>
          <a:r>
            <a:rPr lang="en-US" noProof="0" dirty="0" smtClean="0"/>
            <a:t> </a:t>
          </a:r>
          <a:r>
            <a:rPr lang="es-EC" noProof="0" dirty="0" smtClean="0"/>
            <a:t>Física</a:t>
          </a:r>
          <a:endParaRPr lang="es-EC" noProof="0" dirty="0"/>
        </a:p>
      </dgm:t>
    </dgm:pt>
    <dgm:pt modelId="{3F5D2758-1FB4-40FC-850D-39D584E1988E}" type="parTrans" cxnId="{AE45D32F-0A65-4570-B579-6733CDE7F3AD}">
      <dgm:prSet/>
      <dgm:spPr/>
      <dgm:t>
        <a:bodyPr/>
        <a:lstStyle/>
        <a:p>
          <a:endParaRPr lang="es-EC"/>
        </a:p>
      </dgm:t>
    </dgm:pt>
    <dgm:pt modelId="{47A5D693-2BEB-41E9-83D4-9A75C29889A8}" type="sibTrans" cxnId="{AE45D32F-0A65-4570-B579-6733CDE7F3AD}">
      <dgm:prSet/>
      <dgm:spPr/>
      <dgm:t>
        <a:bodyPr/>
        <a:lstStyle/>
        <a:p>
          <a:endParaRPr lang="es-EC"/>
        </a:p>
      </dgm:t>
    </dgm:pt>
    <dgm:pt modelId="{0F451E2A-0B38-4F0E-BF4A-B8FC5334BA6A}">
      <dgm:prSet phldrT="[Texto]"/>
      <dgm:spPr/>
      <dgm:t>
        <a:bodyPr/>
        <a:lstStyle/>
        <a:p>
          <a:r>
            <a:rPr lang="es-ES" dirty="0" smtClean="0"/>
            <a:t>En este parámetro se evaluara la </a:t>
          </a:r>
          <a:r>
            <a:rPr lang="es-ES" dirty="0" smtClean="0"/>
            <a:t>facilidad que </a:t>
          </a:r>
          <a:r>
            <a:rPr lang="es-ES" dirty="0" smtClean="0"/>
            <a:t>ofrece el proveedor para la configuración, administración, uso y mantenimiento de la infraestructura contratada.</a:t>
          </a:r>
          <a:endParaRPr lang="es-EC" noProof="0" dirty="0"/>
        </a:p>
      </dgm:t>
    </dgm:pt>
    <dgm:pt modelId="{59150C19-2DD5-4A24-874D-BF6612602731}" type="parTrans" cxnId="{3693640E-C8AA-465C-A3D4-4FDD089F82CC}">
      <dgm:prSet/>
      <dgm:spPr/>
      <dgm:t>
        <a:bodyPr/>
        <a:lstStyle/>
        <a:p>
          <a:endParaRPr lang="es-EC"/>
        </a:p>
      </dgm:t>
    </dgm:pt>
    <dgm:pt modelId="{40409701-DB57-4F39-B306-8089D78ED3E3}" type="sibTrans" cxnId="{3693640E-C8AA-465C-A3D4-4FDD089F82CC}">
      <dgm:prSet/>
      <dgm:spPr/>
      <dgm:t>
        <a:bodyPr/>
        <a:lstStyle/>
        <a:p>
          <a:endParaRPr lang="es-EC"/>
        </a:p>
      </dgm:t>
    </dgm:pt>
    <dgm:pt modelId="{92F5B7D7-BEF0-46C9-9160-39C89A90AF9C}">
      <dgm:prSet phldrT="[Texto]"/>
      <dgm:spPr/>
      <dgm:t>
        <a:bodyPr/>
        <a:lstStyle/>
        <a:p>
          <a:r>
            <a:rPr lang="es-ES" dirty="0" smtClean="0"/>
            <a:t>La infraestructura a ser contratada se deberá de preferencia encontrar en el continente americano, para acelerar los tiempos de comunicación (solicitud/respuesta) del sistema con los usuarios finales.</a:t>
          </a:r>
          <a:endParaRPr lang="es-EC" noProof="0" dirty="0"/>
        </a:p>
      </dgm:t>
    </dgm:pt>
    <dgm:pt modelId="{780DAB3C-28ED-4789-88C2-7478A18D5165}" type="parTrans" cxnId="{BE4FE666-7226-4645-9BCF-5C43BD4A891C}">
      <dgm:prSet/>
      <dgm:spPr/>
      <dgm:t>
        <a:bodyPr/>
        <a:lstStyle/>
        <a:p>
          <a:endParaRPr lang="es-EC"/>
        </a:p>
      </dgm:t>
    </dgm:pt>
    <dgm:pt modelId="{93BA8DC3-29ED-4DF0-A736-173848C3A340}" type="sibTrans" cxnId="{BE4FE666-7226-4645-9BCF-5C43BD4A891C}">
      <dgm:prSet/>
      <dgm:spPr/>
      <dgm:t>
        <a:bodyPr/>
        <a:lstStyle/>
        <a:p>
          <a:endParaRPr lang="es-EC"/>
        </a:p>
      </dgm:t>
    </dgm:pt>
    <dgm:pt modelId="{26ABAD99-6BA4-4334-9F48-9BC824C48E3F}" type="pres">
      <dgm:prSet presAssocID="{DBA54E76-A238-4697-827F-3FD061BA44EC}" presName="linearFlow" presStyleCnt="0">
        <dgm:presLayoutVars>
          <dgm:dir/>
          <dgm:animLvl val="lvl"/>
          <dgm:resizeHandles val="exact"/>
        </dgm:presLayoutVars>
      </dgm:prSet>
      <dgm:spPr/>
      <dgm:t>
        <a:bodyPr/>
        <a:lstStyle/>
        <a:p>
          <a:endParaRPr lang="es-EC"/>
        </a:p>
      </dgm:t>
    </dgm:pt>
    <dgm:pt modelId="{3FF69DE2-2E83-4319-85DC-FB960E3FAE81}" type="pres">
      <dgm:prSet presAssocID="{ADB93B96-1D6B-4410-A048-1BA12E65A7FD}" presName="composite" presStyleCnt="0"/>
      <dgm:spPr/>
    </dgm:pt>
    <dgm:pt modelId="{55D0BE40-8D1E-46C3-A15C-E89752A10016}" type="pres">
      <dgm:prSet presAssocID="{ADB93B96-1D6B-4410-A048-1BA12E65A7FD}" presName="parentText" presStyleLbl="alignNode1" presStyleIdx="0" presStyleCnt="5">
        <dgm:presLayoutVars>
          <dgm:chMax val="1"/>
          <dgm:bulletEnabled val="1"/>
        </dgm:presLayoutVars>
      </dgm:prSet>
      <dgm:spPr/>
      <dgm:t>
        <a:bodyPr/>
        <a:lstStyle/>
        <a:p>
          <a:endParaRPr lang="es-EC"/>
        </a:p>
      </dgm:t>
    </dgm:pt>
    <dgm:pt modelId="{F40039C6-9ED6-4840-8EDD-B13AC5C0B88B}" type="pres">
      <dgm:prSet presAssocID="{ADB93B96-1D6B-4410-A048-1BA12E65A7FD}" presName="descendantText" presStyleLbl="alignAcc1" presStyleIdx="0" presStyleCnt="5">
        <dgm:presLayoutVars>
          <dgm:bulletEnabled val="1"/>
        </dgm:presLayoutVars>
      </dgm:prSet>
      <dgm:spPr/>
      <dgm:t>
        <a:bodyPr/>
        <a:lstStyle/>
        <a:p>
          <a:endParaRPr lang="es-EC"/>
        </a:p>
      </dgm:t>
    </dgm:pt>
    <dgm:pt modelId="{FCC1B733-9E67-46BC-8AB5-4F9A8BF4E344}" type="pres">
      <dgm:prSet presAssocID="{D7C9505A-B440-4F43-96B0-1A4F65221F66}" presName="sp" presStyleCnt="0"/>
      <dgm:spPr/>
    </dgm:pt>
    <dgm:pt modelId="{E0282241-1F13-434E-96C0-1B4060D73EDF}" type="pres">
      <dgm:prSet presAssocID="{C97343B4-0C4B-4A7B-AAE3-C35852626C4B}" presName="composite" presStyleCnt="0"/>
      <dgm:spPr/>
    </dgm:pt>
    <dgm:pt modelId="{9A38F2CB-6F42-4B1E-86CB-1030E7DC71DE}" type="pres">
      <dgm:prSet presAssocID="{C97343B4-0C4B-4A7B-AAE3-C35852626C4B}" presName="parentText" presStyleLbl="alignNode1" presStyleIdx="1" presStyleCnt="5">
        <dgm:presLayoutVars>
          <dgm:chMax val="1"/>
          <dgm:bulletEnabled val="1"/>
        </dgm:presLayoutVars>
      </dgm:prSet>
      <dgm:spPr/>
      <dgm:t>
        <a:bodyPr/>
        <a:lstStyle/>
        <a:p>
          <a:endParaRPr lang="es-EC"/>
        </a:p>
      </dgm:t>
    </dgm:pt>
    <dgm:pt modelId="{304929FC-093E-4786-8BCC-3351E365B2FB}" type="pres">
      <dgm:prSet presAssocID="{C97343B4-0C4B-4A7B-AAE3-C35852626C4B}" presName="descendantText" presStyleLbl="alignAcc1" presStyleIdx="1" presStyleCnt="5">
        <dgm:presLayoutVars>
          <dgm:bulletEnabled val="1"/>
        </dgm:presLayoutVars>
      </dgm:prSet>
      <dgm:spPr/>
      <dgm:t>
        <a:bodyPr/>
        <a:lstStyle/>
        <a:p>
          <a:endParaRPr lang="es-EC"/>
        </a:p>
      </dgm:t>
    </dgm:pt>
    <dgm:pt modelId="{2A00BE70-3ECB-4C59-A870-2837544BD8A7}" type="pres">
      <dgm:prSet presAssocID="{23AD419C-DEA6-4457-9002-C5BEE4ED382A}" presName="sp" presStyleCnt="0"/>
      <dgm:spPr/>
    </dgm:pt>
    <dgm:pt modelId="{419FB381-106F-4468-8716-5B597895DB28}" type="pres">
      <dgm:prSet presAssocID="{79E93535-DD27-4F74-88DF-AEB6B38DDEB6}" presName="composite" presStyleCnt="0"/>
      <dgm:spPr/>
    </dgm:pt>
    <dgm:pt modelId="{FF206886-8DFA-4E89-A873-A44F84564E9D}" type="pres">
      <dgm:prSet presAssocID="{79E93535-DD27-4F74-88DF-AEB6B38DDEB6}" presName="parentText" presStyleLbl="alignNode1" presStyleIdx="2" presStyleCnt="5">
        <dgm:presLayoutVars>
          <dgm:chMax val="1"/>
          <dgm:bulletEnabled val="1"/>
        </dgm:presLayoutVars>
      </dgm:prSet>
      <dgm:spPr/>
      <dgm:t>
        <a:bodyPr/>
        <a:lstStyle/>
        <a:p>
          <a:endParaRPr lang="es-EC"/>
        </a:p>
      </dgm:t>
    </dgm:pt>
    <dgm:pt modelId="{49AFF3CA-1A49-4E35-8651-358A379FF99A}" type="pres">
      <dgm:prSet presAssocID="{79E93535-DD27-4F74-88DF-AEB6B38DDEB6}" presName="descendantText" presStyleLbl="alignAcc1" presStyleIdx="2" presStyleCnt="5">
        <dgm:presLayoutVars>
          <dgm:bulletEnabled val="1"/>
        </dgm:presLayoutVars>
      </dgm:prSet>
      <dgm:spPr/>
      <dgm:t>
        <a:bodyPr/>
        <a:lstStyle/>
        <a:p>
          <a:endParaRPr lang="es-EC"/>
        </a:p>
      </dgm:t>
    </dgm:pt>
    <dgm:pt modelId="{F6877BB0-32A6-471B-B323-A9D4DA3E767F}" type="pres">
      <dgm:prSet presAssocID="{A555E2B9-F7F8-496E-AB30-C227289FBCC8}" presName="sp" presStyleCnt="0"/>
      <dgm:spPr/>
    </dgm:pt>
    <dgm:pt modelId="{F111F5E3-FABF-45EC-9FBF-13ACA368BD45}" type="pres">
      <dgm:prSet presAssocID="{8B16117A-0374-4C99-8616-8DBF86858F6C}" presName="composite" presStyleCnt="0"/>
      <dgm:spPr/>
    </dgm:pt>
    <dgm:pt modelId="{C64F2B9C-3089-4418-9C3E-64E23A082259}" type="pres">
      <dgm:prSet presAssocID="{8B16117A-0374-4C99-8616-8DBF86858F6C}" presName="parentText" presStyleLbl="alignNode1" presStyleIdx="3" presStyleCnt="5">
        <dgm:presLayoutVars>
          <dgm:chMax val="1"/>
          <dgm:bulletEnabled val="1"/>
        </dgm:presLayoutVars>
      </dgm:prSet>
      <dgm:spPr/>
      <dgm:t>
        <a:bodyPr/>
        <a:lstStyle/>
        <a:p>
          <a:endParaRPr lang="es-EC"/>
        </a:p>
      </dgm:t>
    </dgm:pt>
    <dgm:pt modelId="{B669DF26-34BA-4E6C-8DE3-5F82635BC220}" type="pres">
      <dgm:prSet presAssocID="{8B16117A-0374-4C99-8616-8DBF86858F6C}" presName="descendantText" presStyleLbl="alignAcc1" presStyleIdx="3" presStyleCnt="5">
        <dgm:presLayoutVars>
          <dgm:bulletEnabled val="1"/>
        </dgm:presLayoutVars>
      </dgm:prSet>
      <dgm:spPr/>
      <dgm:t>
        <a:bodyPr/>
        <a:lstStyle/>
        <a:p>
          <a:endParaRPr lang="es-EC"/>
        </a:p>
      </dgm:t>
    </dgm:pt>
    <dgm:pt modelId="{E6627303-E051-4A02-9105-A0F430F2E0A4}" type="pres">
      <dgm:prSet presAssocID="{F662E6D1-6936-4738-B3A3-1DC42E444693}" presName="sp" presStyleCnt="0"/>
      <dgm:spPr/>
    </dgm:pt>
    <dgm:pt modelId="{A3D445F4-3D64-4A07-914F-5E4F390EAE77}" type="pres">
      <dgm:prSet presAssocID="{AD7B8198-B655-4FCF-AA1A-9B40EBEC01BA}" presName="composite" presStyleCnt="0"/>
      <dgm:spPr/>
    </dgm:pt>
    <dgm:pt modelId="{53795320-0D26-488F-865A-A1973D2268BD}" type="pres">
      <dgm:prSet presAssocID="{AD7B8198-B655-4FCF-AA1A-9B40EBEC01BA}" presName="parentText" presStyleLbl="alignNode1" presStyleIdx="4" presStyleCnt="5">
        <dgm:presLayoutVars>
          <dgm:chMax val="1"/>
          <dgm:bulletEnabled val="1"/>
        </dgm:presLayoutVars>
      </dgm:prSet>
      <dgm:spPr/>
      <dgm:t>
        <a:bodyPr/>
        <a:lstStyle/>
        <a:p>
          <a:endParaRPr lang="es-EC"/>
        </a:p>
      </dgm:t>
    </dgm:pt>
    <dgm:pt modelId="{B3AC9A2C-0864-4AC5-9CED-9C37ADF0A40A}" type="pres">
      <dgm:prSet presAssocID="{AD7B8198-B655-4FCF-AA1A-9B40EBEC01BA}" presName="descendantText" presStyleLbl="alignAcc1" presStyleIdx="4" presStyleCnt="5">
        <dgm:presLayoutVars>
          <dgm:bulletEnabled val="1"/>
        </dgm:presLayoutVars>
      </dgm:prSet>
      <dgm:spPr/>
      <dgm:t>
        <a:bodyPr/>
        <a:lstStyle/>
        <a:p>
          <a:endParaRPr lang="es-EC"/>
        </a:p>
      </dgm:t>
    </dgm:pt>
  </dgm:ptLst>
  <dgm:cxnLst>
    <dgm:cxn modelId="{DABEE2E9-DD2F-49B9-949A-3CE23C7176B6}" type="presOf" srcId="{0F451E2A-0B38-4F0E-BF4A-B8FC5334BA6A}" destId="{B669DF26-34BA-4E6C-8DE3-5F82635BC220}" srcOrd="0" destOrd="0" presId="urn:microsoft.com/office/officeart/2005/8/layout/chevron2"/>
    <dgm:cxn modelId="{3675E9DB-20D5-437E-8A05-8B39E71B1F73}" srcId="{DBA54E76-A238-4697-827F-3FD061BA44EC}" destId="{79E93535-DD27-4F74-88DF-AEB6B38DDEB6}" srcOrd="2" destOrd="0" parTransId="{32DBAC0D-8452-4795-9F65-D740BC13E3CE}" sibTransId="{A555E2B9-F7F8-496E-AB30-C227289FBCC8}"/>
    <dgm:cxn modelId="{DFC5B270-E6E4-479D-81FB-F66D3710688A}" srcId="{C97343B4-0C4B-4A7B-AAE3-C35852626C4B}" destId="{D02D2DA2-7FF5-4944-8073-1CD5D668CAE3}" srcOrd="0" destOrd="0" parTransId="{A8BF3594-14BB-4F3D-86E9-5D4A2161D90D}" sibTransId="{D2B40C9C-93E5-4FA9-8875-8E2BD36A8EF9}"/>
    <dgm:cxn modelId="{CE90E7D3-9BC4-48B4-8B73-4A8556992081}" type="presOf" srcId="{AD7B8198-B655-4FCF-AA1A-9B40EBEC01BA}" destId="{53795320-0D26-488F-865A-A1973D2268BD}" srcOrd="0" destOrd="0" presId="urn:microsoft.com/office/officeart/2005/8/layout/chevron2"/>
    <dgm:cxn modelId="{4311E273-C267-4289-9AD8-36815F1A325F}" srcId="{79E93535-DD27-4F74-88DF-AEB6B38DDEB6}" destId="{56A97FA2-94C1-4E56-A9D7-9C1545DC0BD8}" srcOrd="0" destOrd="0" parTransId="{FFB2A14F-4396-4136-B10F-861070555443}" sibTransId="{0B468359-EA29-49A7-A9E6-AF8C0CD6B878}"/>
    <dgm:cxn modelId="{3693640E-C8AA-465C-A3D4-4FDD089F82CC}" srcId="{8B16117A-0374-4C99-8616-8DBF86858F6C}" destId="{0F451E2A-0B38-4F0E-BF4A-B8FC5334BA6A}" srcOrd="0" destOrd="0" parTransId="{59150C19-2DD5-4A24-874D-BF6612602731}" sibTransId="{40409701-DB57-4F39-B306-8089D78ED3E3}"/>
    <dgm:cxn modelId="{AE45D32F-0A65-4570-B579-6733CDE7F3AD}" srcId="{DBA54E76-A238-4697-827F-3FD061BA44EC}" destId="{AD7B8198-B655-4FCF-AA1A-9B40EBEC01BA}" srcOrd="4" destOrd="0" parTransId="{3F5D2758-1FB4-40FC-850D-39D584E1988E}" sibTransId="{47A5D693-2BEB-41E9-83D4-9A75C29889A8}"/>
    <dgm:cxn modelId="{26D4597A-ABE2-4462-AE37-B3E40C3CA5B6}" type="presOf" srcId="{D02D2DA2-7FF5-4944-8073-1CD5D668CAE3}" destId="{304929FC-093E-4786-8BCC-3351E365B2FB}" srcOrd="0" destOrd="0" presId="urn:microsoft.com/office/officeart/2005/8/layout/chevron2"/>
    <dgm:cxn modelId="{36FC8486-2626-4B7E-AA78-425D9B142FAA}" type="presOf" srcId="{92F5B7D7-BEF0-46C9-9160-39C89A90AF9C}" destId="{B3AC9A2C-0864-4AC5-9CED-9C37ADF0A40A}" srcOrd="0" destOrd="0" presId="urn:microsoft.com/office/officeart/2005/8/layout/chevron2"/>
    <dgm:cxn modelId="{3860CE6A-3318-42A1-B2E0-123091BE24A5}" type="presOf" srcId="{56A97FA2-94C1-4E56-A9D7-9C1545DC0BD8}" destId="{49AFF3CA-1A49-4E35-8651-358A379FF99A}" srcOrd="0" destOrd="0" presId="urn:microsoft.com/office/officeart/2005/8/layout/chevron2"/>
    <dgm:cxn modelId="{D1394FCB-05F0-40A7-8DBA-67EB004C99F7}" type="presOf" srcId="{79E93535-DD27-4F74-88DF-AEB6B38DDEB6}" destId="{FF206886-8DFA-4E89-A873-A44F84564E9D}" srcOrd="0" destOrd="0" presId="urn:microsoft.com/office/officeart/2005/8/layout/chevron2"/>
    <dgm:cxn modelId="{9D6EE07E-F7FF-474E-AA73-CDBA3DFF6AC9}" srcId="{DBA54E76-A238-4697-827F-3FD061BA44EC}" destId="{8B16117A-0374-4C99-8616-8DBF86858F6C}" srcOrd="3" destOrd="0" parTransId="{A99E5848-6A00-426A-A285-734DF7CD24C9}" sibTransId="{F662E6D1-6936-4738-B3A3-1DC42E444693}"/>
    <dgm:cxn modelId="{D6CCF578-170C-4ECE-8261-1675EB55BB4C}" srcId="{DBA54E76-A238-4697-827F-3FD061BA44EC}" destId="{ADB93B96-1D6B-4410-A048-1BA12E65A7FD}" srcOrd="0" destOrd="0" parTransId="{6D543B0A-A434-416F-B5B4-78816850825A}" sibTransId="{D7C9505A-B440-4F43-96B0-1A4F65221F66}"/>
    <dgm:cxn modelId="{0F97983B-8428-43B9-BDCC-F93834268C59}" type="presOf" srcId="{ADB93B96-1D6B-4410-A048-1BA12E65A7FD}" destId="{55D0BE40-8D1E-46C3-A15C-E89752A10016}" srcOrd="0" destOrd="0" presId="urn:microsoft.com/office/officeart/2005/8/layout/chevron2"/>
    <dgm:cxn modelId="{655C6E54-3018-4CAE-BC1D-063F8FE57349}" srcId="{ADB93B96-1D6B-4410-A048-1BA12E65A7FD}" destId="{9CDDC9DD-5833-403E-B8B6-CC87106954B7}" srcOrd="0" destOrd="0" parTransId="{153C71C0-2D25-4716-9B91-C4167F9BA385}" sibTransId="{3A198067-1302-48C8-9791-E5814BB0E702}"/>
    <dgm:cxn modelId="{BE4FE666-7226-4645-9BCF-5C43BD4A891C}" srcId="{AD7B8198-B655-4FCF-AA1A-9B40EBEC01BA}" destId="{92F5B7D7-BEF0-46C9-9160-39C89A90AF9C}" srcOrd="0" destOrd="0" parTransId="{780DAB3C-28ED-4789-88C2-7478A18D5165}" sibTransId="{93BA8DC3-29ED-4DF0-A736-173848C3A340}"/>
    <dgm:cxn modelId="{01FFD60D-F4D3-4DD9-89DB-9B76D3076186}" type="presOf" srcId="{8B16117A-0374-4C99-8616-8DBF86858F6C}" destId="{C64F2B9C-3089-4418-9C3E-64E23A082259}" srcOrd="0" destOrd="0" presId="urn:microsoft.com/office/officeart/2005/8/layout/chevron2"/>
    <dgm:cxn modelId="{760E20AF-6BC6-4F3F-9AA2-E207EEAA7213}" srcId="{DBA54E76-A238-4697-827F-3FD061BA44EC}" destId="{C97343B4-0C4B-4A7B-AAE3-C35852626C4B}" srcOrd="1" destOrd="0" parTransId="{D416435D-080F-48E8-A8AE-261DCC2239B2}" sibTransId="{23AD419C-DEA6-4457-9002-C5BEE4ED382A}"/>
    <dgm:cxn modelId="{25D36D61-55D8-4C1F-AA49-466D27699582}" type="presOf" srcId="{DBA54E76-A238-4697-827F-3FD061BA44EC}" destId="{26ABAD99-6BA4-4334-9F48-9BC824C48E3F}" srcOrd="0" destOrd="0" presId="urn:microsoft.com/office/officeart/2005/8/layout/chevron2"/>
    <dgm:cxn modelId="{E0943CF3-7367-4B92-851B-493C80FDEF05}" type="presOf" srcId="{9CDDC9DD-5833-403E-B8B6-CC87106954B7}" destId="{F40039C6-9ED6-4840-8EDD-B13AC5C0B88B}" srcOrd="0" destOrd="0" presId="urn:microsoft.com/office/officeart/2005/8/layout/chevron2"/>
    <dgm:cxn modelId="{B04AFAEA-71C2-4A02-9E18-525994AA5CEA}" type="presOf" srcId="{C97343B4-0C4B-4A7B-AAE3-C35852626C4B}" destId="{9A38F2CB-6F42-4B1E-86CB-1030E7DC71DE}" srcOrd="0" destOrd="0" presId="urn:microsoft.com/office/officeart/2005/8/layout/chevron2"/>
    <dgm:cxn modelId="{4E321F38-6C48-4CED-A7FD-0CBF683BD545}" type="presParOf" srcId="{26ABAD99-6BA4-4334-9F48-9BC824C48E3F}" destId="{3FF69DE2-2E83-4319-85DC-FB960E3FAE81}" srcOrd="0" destOrd="0" presId="urn:microsoft.com/office/officeart/2005/8/layout/chevron2"/>
    <dgm:cxn modelId="{9EFE1F77-5FB7-4682-9B2E-ECEAED766539}" type="presParOf" srcId="{3FF69DE2-2E83-4319-85DC-FB960E3FAE81}" destId="{55D0BE40-8D1E-46C3-A15C-E89752A10016}" srcOrd="0" destOrd="0" presId="urn:microsoft.com/office/officeart/2005/8/layout/chevron2"/>
    <dgm:cxn modelId="{3AF7668A-D0BC-4AEC-A6E9-F3DDA224BE85}" type="presParOf" srcId="{3FF69DE2-2E83-4319-85DC-FB960E3FAE81}" destId="{F40039C6-9ED6-4840-8EDD-B13AC5C0B88B}" srcOrd="1" destOrd="0" presId="urn:microsoft.com/office/officeart/2005/8/layout/chevron2"/>
    <dgm:cxn modelId="{041DE168-967E-4666-8884-D8669F42974C}" type="presParOf" srcId="{26ABAD99-6BA4-4334-9F48-9BC824C48E3F}" destId="{FCC1B733-9E67-46BC-8AB5-4F9A8BF4E344}" srcOrd="1" destOrd="0" presId="urn:microsoft.com/office/officeart/2005/8/layout/chevron2"/>
    <dgm:cxn modelId="{EBF695BC-234F-4322-BE13-DED01FD5C69E}" type="presParOf" srcId="{26ABAD99-6BA4-4334-9F48-9BC824C48E3F}" destId="{E0282241-1F13-434E-96C0-1B4060D73EDF}" srcOrd="2" destOrd="0" presId="urn:microsoft.com/office/officeart/2005/8/layout/chevron2"/>
    <dgm:cxn modelId="{05DD5F4C-A7E8-49BE-9274-45F40000D062}" type="presParOf" srcId="{E0282241-1F13-434E-96C0-1B4060D73EDF}" destId="{9A38F2CB-6F42-4B1E-86CB-1030E7DC71DE}" srcOrd="0" destOrd="0" presId="urn:microsoft.com/office/officeart/2005/8/layout/chevron2"/>
    <dgm:cxn modelId="{DC1F60D5-F993-4343-803F-F8A45624CA27}" type="presParOf" srcId="{E0282241-1F13-434E-96C0-1B4060D73EDF}" destId="{304929FC-093E-4786-8BCC-3351E365B2FB}" srcOrd="1" destOrd="0" presId="urn:microsoft.com/office/officeart/2005/8/layout/chevron2"/>
    <dgm:cxn modelId="{D1A0DAB3-C57C-4110-987D-B025347693C9}" type="presParOf" srcId="{26ABAD99-6BA4-4334-9F48-9BC824C48E3F}" destId="{2A00BE70-3ECB-4C59-A870-2837544BD8A7}" srcOrd="3" destOrd="0" presId="urn:microsoft.com/office/officeart/2005/8/layout/chevron2"/>
    <dgm:cxn modelId="{FDB51525-C2A1-4B04-8208-FEA7FE62DE0F}" type="presParOf" srcId="{26ABAD99-6BA4-4334-9F48-9BC824C48E3F}" destId="{419FB381-106F-4468-8716-5B597895DB28}" srcOrd="4" destOrd="0" presId="urn:microsoft.com/office/officeart/2005/8/layout/chevron2"/>
    <dgm:cxn modelId="{42E9E599-2956-4134-8C33-C7F5D7EFDC61}" type="presParOf" srcId="{419FB381-106F-4468-8716-5B597895DB28}" destId="{FF206886-8DFA-4E89-A873-A44F84564E9D}" srcOrd="0" destOrd="0" presId="urn:microsoft.com/office/officeart/2005/8/layout/chevron2"/>
    <dgm:cxn modelId="{8DECD4E7-0223-40C1-93FA-10E8F08F54FD}" type="presParOf" srcId="{419FB381-106F-4468-8716-5B597895DB28}" destId="{49AFF3CA-1A49-4E35-8651-358A379FF99A}" srcOrd="1" destOrd="0" presId="urn:microsoft.com/office/officeart/2005/8/layout/chevron2"/>
    <dgm:cxn modelId="{8815021A-C6BD-4BC7-86DF-ADFBEECA31B6}" type="presParOf" srcId="{26ABAD99-6BA4-4334-9F48-9BC824C48E3F}" destId="{F6877BB0-32A6-471B-B323-A9D4DA3E767F}" srcOrd="5" destOrd="0" presId="urn:microsoft.com/office/officeart/2005/8/layout/chevron2"/>
    <dgm:cxn modelId="{28116246-6F9C-4C55-8BD4-E6B0A94519A4}" type="presParOf" srcId="{26ABAD99-6BA4-4334-9F48-9BC824C48E3F}" destId="{F111F5E3-FABF-45EC-9FBF-13ACA368BD45}" srcOrd="6" destOrd="0" presId="urn:microsoft.com/office/officeart/2005/8/layout/chevron2"/>
    <dgm:cxn modelId="{4F2A7236-E1A5-464A-99F2-6411CC023B21}" type="presParOf" srcId="{F111F5E3-FABF-45EC-9FBF-13ACA368BD45}" destId="{C64F2B9C-3089-4418-9C3E-64E23A082259}" srcOrd="0" destOrd="0" presId="urn:microsoft.com/office/officeart/2005/8/layout/chevron2"/>
    <dgm:cxn modelId="{F46E336E-15C3-4703-B074-E9AD45B343F5}" type="presParOf" srcId="{F111F5E3-FABF-45EC-9FBF-13ACA368BD45}" destId="{B669DF26-34BA-4E6C-8DE3-5F82635BC220}" srcOrd="1" destOrd="0" presId="urn:microsoft.com/office/officeart/2005/8/layout/chevron2"/>
    <dgm:cxn modelId="{D5E8064C-197E-4DD1-B192-5B1A73DDF1B6}" type="presParOf" srcId="{26ABAD99-6BA4-4334-9F48-9BC824C48E3F}" destId="{E6627303-E051-4A02-9105-A0F430F2E0A4}" srcOrd="7" destOrd="0" presId="urn:microsoft.com/office/officeart/2005/8/layout/chevron2"/>
    <dgm:cxn modelId="{97CB879E-6C3E-43F3-97F1-88D967B5AC7A}" type="presParOf" srcId="{26ABAD99-6BA4-4334-9F48-9BC824C48E3F}" destId="{A3D445F4-3D64-4A07-914F-5E4F390EAE77}" srcOrd="8" destOrd="0" presId="urn:microsoft.com/office/officeart/2005/8/layout/chevron2"/>
    <dgm:cxn modelId="{4B792B93-4779-4234-9A35-05E27419F842}" type="presParOf" srcId="{A3D445F4-3D64-4A07-914F-5E4F390EAE77}" destId="{53795320-0D26-488F-865A-A1973D2268BD}" srcOrd="0" destOrd="0" presId="urn:microsoft.com/office/officeart/2005/8/layout/chevron2"/>
    <dgm:cxn modelId="{ED984640-848D-48DF-9637-E71A60FDC6D0}" type="presParOf" srcId="{A3D445F4-3D64-4A07-914F-5E4F390EAE77}" destId="{B3AC9A2C-0864-4AC5-9CED-9C37ADF0A40A}"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682EB-7721-4D7A-B1D9-B4C43D24E1D1}">
      <dsp:nvSpPr>
        <dsp:cNvPr id="0" name=""/>
        <dsp:cNvSpPr/>
      </dsp:nvSpPr>
      <dsp:spPr>
        <a:xfrm>
          <a:off x="0" y="3451327"/>
          <a:ext cx="6423473" cy="1208078"/>
        </a:xfrm>
        <a:prstGeom prst="rect">
          <a:avLst/>
        </a:prstGeom>
        <a:solidFill>
          <a:schemeClr val="accent1">
            <a:shade val="80000"/>
            <a:hueOff val="0"/>
            <a:satOff val="0"/>
            <a:lumOff val="0"/>
            <a:alphaOff val="0"/>
          </a:schemeClr>
        </a:solidFill>
        <a:ln>
          <a:noFill/>
        </a:ln>
        <a:effectLst>
          <a:outerShdw blurRad="57150" dist="38100" dir="5400000" algn="ctr" rotWithShape="0">
            <a:schemeClr val="accent1">
              <a:shade val="80000"/>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Alcance</a:t>
          </a:r>
          <a:endParaRPr lang="es-ES" sz="2000" kern="1200" dirty="0"/>
        </a:p>
      </dsp:txBody>
      <dsp:txXfrm>
        <a:off x="0" y="3451327"/>
        <a:ext cx="6423473" cy="652362"/>
      </dsp:txXfrm>
    </dsp:sp>
    <dsp:sp modelId="{CDA56F34-6322-418A-BA3B-53CDA92B3FDB}">
      <dsp:nvSpPr>
        <dsp:cNvPr id="0" name=""/>
        <dsp:cNvSpPr/>
      </dsp:nvSpPr>
      <dsp:spPr>
        <a:xfrm>
          <a:off x="0" y="4103689"/>
          <a:ext cx="6423473" cy="555716"/>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just" defTabSz="488950">
            <a:lnSpc>
              <a:spcPct val="90000"/>
            </a:lnSpc>
            <a:spcBef>
              <a:spcPct val="0"/>
            </a:spcBef>
            <a:spcAft>
              <a:spcPct val="35000"/>
            </a:spcAft>
          </a:pPr>
          <a:r>
            <a:rPr lang="es-EC" sz="1100" kern="1200" dirty="0" smtClean="0">
              <a:latin typeface="+mj-lt"/>
            </a:rPr>
            <a:t>Selección del proveedor, análisis de factibilidad e implementación del sistema como un servicio en la nube.</a:t>
          </a:r>
          <a:endParaRPr lang="es-ES" sz="1100" kern="1200" dirty="0">
            <a:latin typeface="+mj-lt"/>
          </a:endParaRPr>
        </a:p>
      </dsp:txBody>
      <dsp:txXfrm>
        <a:off x="0" y="4103689"/>
        <a:ext cx="6423473" cy="555716"/>
      </dsp:txXfrm>
    </dsp:sp>
    <dsp:sp modelId="{7B03DD6C-C437-430A-BA6F-9A69B837C537}">
      <dsp:nvSpPr>
        <dsp:cNvPr id="0" name=""/>
        <dsp:cNvSpPr/>
      </dsp:nvSpPr>
      <dsp:spPr>
        <a:xfrm rot="10800000">
          <a:off x="0" y="1840183"/>
          <a:ext cx="6423473" cy="1628985"/>
        </a:xfrm>
        <a:prstGeom prst="upArrowCallout">
          <a:avLst/>
        </a:prstGeom>
        <a:solidFill>
          <a:schemeClr val="accent1">
            <a:shade val="80000"/>
            <a:hueOff val="354778"/>
            <a:satOff val="-19922"/>
            <a:lumOff val="17181"/>
            <a:alphaOff val="0"/>
          </a:schemeClr>
        </a:solidFill>
        <a:ln>
          <a:noFill/>
        </a:ln>
        <a:effectLst>
          <a:outerShdw blurRad="57150" dist="38100" dir="5400000" algn="ctr" rotWithShape="0">
            <a:schemeClr val="accent1">
              <a:shade val="80000"/>
              <a:hueOff val="354778"/>
              <a:satOff val="-19922"/>
              <a:lumOff val="1718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kern="1200" dirty="0" smtClean="0"/>
            <a:t>Objetivo Principal</a:t>
          </a:r>
          <a:endParaRPr lang="es-ES" sz="2000" kern="1200" dirty="0"/>
        </a:p>
      </dsp:txBody>
      <dsp:txXfrm rot="-10800000">
        <a:off x="0" y="1840183"/>
        <a:ext cx="6423473" cy="571774"/>
      </dsp:txXfrm>
    </dsp:sp>
    <dsp:sp modelId="{817BB456-7F3D-493D-9A50-2CA79942AB55}">
      <dsp:nvSpPr>
        <dsp:cNvPr id="0" name=""/>
        <dsp:cNvSpPr/>
      </dsp:nvSpPr>
      <dsp:spPr>
        <a:xfrm>
          <a:off x="0" y="2377830"/>
          <a:ext cx="6423473" cy="555549"/>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just" defTabSz="488950">
            <a:lnSpc>
              <a:spcPct val="90000"/>
            </a:lnSpc>
            <a:spcBef>
              <a:spcPct val="0"/>
            </a:spcBef>
            <a:spcAft>
              <a:spcPct val="35000"/>
            </a:spcAft>
          </a:pPr>
          <a:r>
            <a:rPr lang="es-EC" sz="1100" kern="1200" dirty="0" smtClean="0">
              <a:latin typeface="+mj-lt"/>
            </a:rPr>
            <a:t>Analizar e Implementar al sistema Gestor Fiducia Fondos JEE a través de servicios Cloud Computing, ya que Gestor ha visto como una nueva oportunidad de negocio el de ofrecer el sistema como un servicio en la nube</a:t>
          </a:r>
          <a:r>
            <a:rPr lang="es-EC" sz="1100" kern="1200" dirty="0" smtClean="0"/>
            <a:t>.</a:t>
          </a:r>
          <a:endParaRPr lang="es-ES" sz="1000" kern="1200" dirty="0"/>
        </a:p>
      </dsp:txBody>
      <dsp:txXfrm>
        <a:off x="0" y="2377830"/>
        <a:ext cx="6423473" cy="555549"/>
      </dsp:txXfrm>
    </dsp:sp>
    <dsp:sp modelId="{D9173C54-D083-4940-A5AF-29E5123DA7A9}">
      <dsp:nvSpPr>
        <dsp:cNvPr id="0" name=""/>
        <dsp:cNvSpPr/>
      </dsp:nvSpPr>
      <dsp:spPr>
        <a:xfrm rot="10800000">
          <a:off x="0" y="279"/>
          <a:ext cx="6423473" cy="1858024"/>
        </a:xfrm>
        <a:prstGeom prst="upArrowCallout">
          <a:avLst/>
        </a:prstGeom>
        <a:solidFill>
          <a:schemeClr val="accent1">
            <a:shade val="80000"/>
            <a:hueOff val="709556"/>
            <a:satOff val="-39844"/>
            <a:lumOff val="34361"/>
            <a:alphaOff val="0"/>
          </a:schemeClr>
        </a:solidFill>
        <a:ln>
          <a:noFill/>
        </a:ln>
        <a:effectLst>
          <a:outerShdw blurRad="57150" dist="38100" dir="5400000" algn="ctr" rotWithShape="0">
            <a:schemeClr val="accent1">
              <a:shade val="80000"/>
              <a:hueOff val="709556"/>
              <a:satOff val="-39844"/>
              <a:lumOff val="34361"/>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noProof="0" dirty="0" smtClean="0"/>
            <a:t>Justificación</a:t>
          </a:r>
          <a:endParaRPr lang="es-ES" sz="2000" kern="1200" dirty="0"/>
        </a:p>
      </dsp:txBody>
      <dsp:txXfrm rot="-10800000">
        <a:off x="0" y="279"/>
        <a:ext cx="6423473" cy="652166"/>
      </dsp:txXfrm>
    </dsp:sp>
    <dsp:sp modelId="{EF0A8737-79E9-40D1-821C-F558E929CAAA}">
      <dsp:nvSpPr>
        <dsp:cNvPr id="0" name=""/>
        <dsp:cNvSpPr/>
      </dsp:nvSpPr>
      <dsp:spPr>
        <a:xfrm>
          <a:off x="0" y="533308"/>
          <a:ext cx="6423473" cy="793824"/>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just" defTabSz="488950">
            <a:lnSpc>
              <a:spcPct val="90000"/>
            </a:lnSpc>
            <a:spcBef>
              <a:spcPct val="0"/>
            </a:spcBef>
            <a:spcAft>
              <a:spcPct val="35000"/>
            </a:spcAft>
          </a:pPr>
          <a:r>
            <a:rPr lang="es-EC" sz="1100" kern="1200" dirty="0" smtClean="0">
              <a:effectLst/>
              <a:latin typeface="+mj-lt"/>
              <a:ea typeface="Times New Roman"/>
            </a:rPr>
            <a:t>Con el presente proyecto se llegará a definir la factibilidad de incursionar o no en la utilización de una plataforma Cloud Computing.</a:t>
          </a:r>
        </a:p>
        <a:p>
          <a:pPr lvl="0" algn="just" defTabSz="488950">
            <a:lnSpc>
              <a:spcPct val="90000"/>
            </a:lnSpc>
            <a:spcBef>
              <a:spcPct val="0"/>
            </a:spcBef>
            <a:spcAft>
              <a:spcPct val="35000"/>
            </a:spcAft>
          </a:pPr>
          <a:r>
            <a:rPr lang="es-EC" sz="1100" kern="1200" dirty="0" smtClean="0">
              <a:effectLst/>
              <a:latin typeface="+mj-lt"/>
            </a:rPr>
            <a:t>Es importante resaltar que el estudio a realizar proporcionara a la empresa un valor agregado tanto económico como tecnológico.</a:t>
          </a:r>
          <a:endParaRPr lang="es-ES" sz="1100" kern="1200" dirty="0">
            <a:latin typeface="+mj-lt"/>
          </a:endParaRPr>
        </a:p>
      </dsp:txBody>
      <dsp:txXfrm>
        <a:off x="0" y="533308"/>
        <a:ext cx="6423473" cy="793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5A008-1B88-49CC-9A67-128B6A6C97FA}">
      <dsp:nvSpPr>
        <dsp:cNvPr id="0" name=""/>
        <dsp:cNvSpPr/>
      </dsp:nvSpPr>
      <dsp:spPr>
        <a:xfrm>
          <a:off x="2331674" y="1870341"/>
          <a:ext cx="1335733" cy="1335733"/>
        </a:xfrm>
        <a:prstGeom prst="ellipse">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es-ES" sz="1200" kern="1200" dirty="0" smtClean="0"/>
            <a:t>Clasificación</a:t>
          </a:r>
          <a:endParaRPr lang="es-ES" sz="1200" kern="1200" dirty="0"/>
        </a:p>
      </dsp:txBody>
      <dsp:txXfrm>
        <a:off x="2527288" y="2065955"/>
        <a:ext cx="944505" cy="944505"/>
      </dsp:txXfrm>
    </dsp:sp>
    <dsp:sp modelId="{6FB31E33-47EC-493E-9311-5207C9282361}">
      <dsp:nvSpPr>
        <dsp:cNvPr id="0" name=""/>
        <dsp:cNvSpPr/>
      </dsp:nvSpPr>
      <dsp:spPr>
        <a:xfrm rot="16200000">
          <a:off x="2858410" y="1384970"/>
          <a:ext cx="282261" cy="454149"/>
        </a:xfrm>
        <a:prstGeom prst="rightArrow">
          <a:avLst>
            <a:gd name="adj1" fmla="val 60000"/>
            <a:gd name="adj2" fmla="val 50000"/>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2900749" y="1518139"/>
        <a:ext cx="197583" cy="272489"/>
      </dsp:txXfrm>
    </dsp:sp>
    <dsp:sp modelId="{B19F7EDE-9E28-466C-B8B7-6FBA6222CE8C}">
      <dsp:nvSpPr>
        <dsp:cNvPr id="0" name=""/>
        <dsp:cNvSpPr/>
      </dsp:nvSpPr>
      <dsp:spPr>
        <a:xfrm>
          <a:off x="2331674" y="2038"/>
          <a:ext cx="1335733" cy="1335733"/>
        </a:xfrm>
        <a:prstGeom prst="ellipse">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t>Nubes</a:t>
          </a:r>
          <a:r>
            <a:rPr lang="en-US" sz="1200" kern="1200" dirty="0" smtClean="0"/>
            <a:t> </a:t>
          </a:r>
          <a:r>
            <a:rPr lang="es-EC" sz="1200" kern="1200" noProof="0" dirty="0" smtClean="0"/>
            <a:t>Públicas</a:t>
          </a:r>
        </a:p>
      </dsp:txBody>
      <dsp:txXfrm>
        <a:off x="2527288" y="197652"/>
        <a:ext cx="944505" cy="944505"/>
      </dsp:txXfrm>
    </dsp:sp>
    <dsp:sp modelId="{C3A2E54D-B34F-4DA7-891A-F3D7DB89AD09}">
      <dsp:nvSpPr>
        <dsp:cNvPr id="0" name=""/>
        <dsp:cNvSpPr/>
      </dsp:nvSpPr>
      <dsp:spPr>
        <a:xfrm rot="1800000">
          <a:off x="3660490" y="2774214"/>
          <a:ext cx="282261" cy="454149"/>
        </a:xfrm>
        <a:prstGeom prst="rightArrow">
          <a:avLst>
            <a:gd name="adj1" fmla="val 60000"/>
            <a:gd name="adj2" fmla="val 50000"/>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666162" y="2843875"/>
        <a:ext cx="197583" cy="272489"/>
      </dsp:txXfrm>
    </dsp:sp>
    <dsp:sp modelId="{CEFA25F2-9BA7-461C-805B-8BFB453D600A}">
      <dsp:nvSpPr>
        <dsp:cNvPr id="0" name=""/>
        <dsp:cNvSpPr/>
      </dsp:nvSpPr>
      <dsp:spPr>
        <a:xfrm>
          <a:off x="3949672" y="2804492"/>
          <a:ext cx="1335733" cy="1335733"/>
        </a:xfrm>
        <a:prstGeom prst="ellipse">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t>Nubes</a:t>
          </a:r>
          <a:r>
            <a:rPr lang="en-US" sz="1200" kern="1200" dirty="0" smtClean="0"/>
            <a:t> </a:t>
          </a:r>
          <a:r>
            <a:rPr lang="es-EC" sz="1200" kern="1200" noProof="0" dirty="0" smtClean="0"/>
            <a:t>Híbridas</a:t>
          </a:r>
          <a:endParaRPr lang="es-EC" sz="1200" kern="1200" noProof="0" dirty="0"/>
        </a:p>
      </dsp:txBody>
      <dsp:txXfrm>
        <a:off x="4145286" y="3000106"/>
        <a:ext cx="944505" cy="944505"/>
      </dsp:txXfrm>
    </dsp:sp>
    <dsp:sp modelId="{10D2D9CC-9FE6-478C-B9A3-B2EF590D9A44}">
      <dsp:nvSpPr>
        <dsp:cNvPr id="0" name=""/>
        <dsp:cNvSpPr/>
      </dsp:nvSpPr>
      <dsp:spPr>
        <a:xfrm rot="9000000">
          <a:off x="2056329" y="2774214"/>
          <a:ext cx="282261" cy="454149"/>
        </a:xfrm>
        <a:prstGeom prst="rightArrow">
          <a:avLst>
            <a:gd name="adj1" fmla="val 60000"/>
            <a:gd name="adj2" fmla="val 50000"/>
          </a:avLst>
        </a:prstGeom>
        <a:gradFill rotWithShape="0">
          <a:gsLst>
            <a:gs pos="0">
              <a:schemeClr val="dk2">
                <a:tint val="60000"/>
                <a:hueOff val="0"/>
                <a:satOff val="0"/>
                <a:lumOff val="0"/>
                <a:alphaOff val="0"/>
                <a:tint val="98000"/>
                <a:shade val="25000"/>
                <a:satMod val="250000"/>
              </a:schemeClr>
            </a:gs>
            <a:gs pos="68000">
              <a:schemeClr val="dk2">
                <a:tint val="60000"/>
                <a:hueOff val="0"/>
                <a:satOff val="0"/>
                <a:lumOff val="0"/>
                <a:alphaOff val="0"/>
                <a:tint val="86000"/>
                <a:satMod val="115000"/>
              </a:schemeClr>
            </a:gs>
            <a:gs pos="100000">
              <a:schemeClr val="dk2">
                <a:tint val="6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tint val="60000"/>
              <a:hueOff val="0"/>
              <a:satOff val="0"/>
              <a:lumOff val="0"/>
              <a:alphaOff val="0"/>
              <a:shade val="9000"/>
              <a:alpha val="48000"/>
              <a:satMod val="105000"/>
            </a:scheme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rot="10800000">
        <a:off x="2135335" y="2843875"/>
        <a:ext cx="197583" cy="272489"/>
      </dsp:txXfrm>
    </dsp:sp>
    <dsp:sp modelId="{1C00E429-18C8-4176-A2DB-0A46C914A34C}">
      <dsp:nvSpPr>
        <dsp:cNvPr id="0" name=""/>
        <dsp:cNvSpPr/>
      </dsp:nvSpPr>
      <dsp:spPr>
        <a:xfrm>
          <a:off x="713676" y="2804492"/>
          <a:ext cx="1335733" cy="1335733"/>
        </a:xfrm>
        <a:prstGeom prst="ellipse">
          <a:avLst/>
        </a:prstGeom>
        <a:gradFill rotWithShape="0">
          <a:gsLst>
            <a:gs pos="0">
              <a:schemeClr val="dk2">
                <a:hueOff val="0"/>
                <a:satOff val="0"/>
                <a:lumOff val="0"/>
                <a:alphaOff val="0"/>
                <a:tint val="98000"/>
                <a:shade val="25000"/>
                <a:satMod val="250000"/>
              </a:schemeClr>
            </a:gs>
            <a:gs pos="68000">
              <a:schemeClr val="dk2">
                <a:hueOff val="0"/>
                <a:satOff val="0"/>
                <a:lumOff val="0"/>
                <a:alphaOff val="0"/>
                <a:tint val="86000"/>
                <a:satMod val="115000"/>
              </a:schemeClr>
            </a:gs>
            <a:gs pos="100000">
              <a:schemeClr val="dk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dk2">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noProof="0" dirty="0" smtClean="0"/>
            <a:t>Nubes</a:t>
          </a:r>
          <a:r>
            <a:rPr lang="en-US" sz="1200" kern="1200" dirty="0" smtClean="0"/>
            <a:t> </a:t>
          </a:r>
          <a:r>
            <a:rPr lang="es-EC" sz="1200" kern="1200" noProof="0" dirty="0" smtClean="0"/>
            <a:t>Privadas</a:t>
          </a:r>
          <a:endParaRPr lang="es-ES" sz="1200" kern="1200" dirty="0"/>
        </a:p>
      </dsp:txBody>
      <dsp:txXfrm>
        <a:off x="909290" y="3000106"/>
        <a:ext cx="944505" cy="9445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0BE40-8D1E-46C3-A15C-E89752A10016}">
      <dsp:nvSpPr>
        <dsp:cNvPr id="0" name=""/>
        <dsp:cNvSpPr/>
      </dsp:nvSpPr>
      <dsp:spPr>
        <a:xfrm rot="5400000">
          <a:off x="-163030" y="164489"/>
          <a:ext cx="1086870" cy="760809"/>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noProof="0" dirty="0" smtClean="0"/>
            <a:t>Calidad</a:t>
          </a:r>
          <a:r>
            <a:rPr lang="en-US" sz="1000" kern="1200" dirty="0" smtClean="0"/>
            <a:t> de </a:t>
          </a:r>
          <a:r>
            <a:rPr lang="es-EC" sz="1000" kern="1200" noProof="0" dirty="0" smtClean="0"/>
            <a:t>Soporte</a:t>
          </a:r>
          <a:endParaRPr lang="es-EC" sz="1000" kern="1200" noProof="0" dirty="0"/>
        </a:p>
      </dsp:txBody>
      <dsp:txXfrm rot="-5400000">
        <a:off x="1" y="381864"/>
        <a:ext cx="760809" cy="326061"/>
      </dsp:txXfrm>
    </dsp:sp>
    <dsp:sp modelId="{F40039C6-9ED6-4840-8EDD-B13AC5C0B88B}">
      <dsp:nvSpPr>
        <dsp:cNvPr id="0" name=""/>
        <dsp:cNvSpPr/>
      </dsp:nvSpPr>
      <dsp:spPr>
        <a:xfrm rot="5400000">
          <a:off x="3987611" y="-3225343"/>
          <a:ext cx="706465" cy="716007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Este parámetro se refiere a la facilidad para la obtención de soporte en la infraestructura contratada en caso de que algo llegara a fallar.</a:t>
          </a:r>
          <a:endParaRPr lang="es-EC" sz="1400" kern="1200" dirty="0"/>
        </a:p>
      </dsp:txBody>
      <dsp:txXfrm rot="-5400000">
        <a:off x="760809" y="35946"/>
        <a:ext cx="7125583" cy="637491"/>
      </dsp:txXfrm>
    </dsp:sp>
    <dsp:sp modelId="{9A38F2CB-6F42-4B1E-86CB-1030E7DC71DE}">
      <dsp:nvSpPr>
        <dsp:cNvPr id="0" name=""/>
        <dsp:cNvSpPr/>
      </dsp:nvSpPr>
      <dsp:spPr>
        <a:xfrm rot="5400000">
          <a:off x="-163030" y="1134180"/>
          <a:ext cx="1086870" cy="760809"/>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noProof="0" dirty="0" smtClean="0"/>
            <a:t>Costos</a:t>
          </a:r>
          <a:endParaRPr lang="es-EC" sz="1000" kern="1200" noProof="0" dirty="0"/>
        </a:p>
      </dsp:txBody>
      <dsp:txXfrm rot="-5400000">
        <a:off x="1" y="1351555"/>
        <a:ext cx="760809" cy="326061"/>
      </dsp:txXfrm>
    </dsp:sp>
    <dsp:sp modelId="{304929FC-093E-4786-8BCC-3351E365B2FB}">
      <dsp:nvSpPr>
        <dsp:cNvPr id="0" name=""/>
        <dsp:cNvSpPr/>
      </dsp:nvSpPr>
      <dsp:spPr>
        <a:xfrm rot="5400000">
          <a:off x="3987611" y="-2255652"/>
          <a:ext cx="706465" cy="716007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noProof="0" dirty="0" smtClean="0"/>
            <a:t>Es uno de los parámetros principales ya que la </a:t>
          </a:r>
          <a:r>
            <a:rPr lang="es-ES" sz="1400" kern="1200" dirty="0" smtClean="0"/>
            <a:t>idea de ofrecer el sistema Gestor como servicio (</a:t>
          </a:r>
          <a:r>
            <a:rPr lang="es-ES" sz="1400" kern="1200" dirty="0" err="1" smtClean="0"/>
            <a:t>SaaS</a:t>
          </a:r>
          <a:r>
            <a:rPr lang="es-ES" sz="1400" kern="1200" dirty="0" smtClean="0"/>
            <a:t>) nace de la posibilidad de llegar a pequeñas y medianas instituciones financieras.</a:t>
          </a:r>
          <a:endParaRPr lang="es-EC" sz="1400" kern="1200" noProof="0" dirty="0"/>
        </a:p>
      </dsp:txBody>
      <dsp:txXfrm rot="-5400000">
        <a:off x="760809" y="1005637"/>
        <a:ext cx="7125583" cy="637491"/>
      </dsp:txXfrm>
    </dsp:sp>
    <dsp:sp modelId="{FF206886-8DFA-4E89-A873-A44F84564E9D}">
      <dsp:nvSpPr>
        <dsp:cNvPr id="0" name=""/>
        <dsp:cNvSpPr/>
      </dsp:nvSpPr>
      <dsp:spPr>
        <a:xfrm rot="5400000">
          <a:off x="-163030" y="2103871"/>
          <a:ext cx="1086870" cy="760809"/>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noProof="0" dirty="0" smtClean="0"/>
            <a:t>Escalabilidad</a:t>
          </a:r>
          <a:endParaRPr lang="es-EC" sz="1000" kern="1200" noProof="0" dirty="0"/>
        </a:p>
      </dsp:txBody>
      <dsp:txXfrm rot="-5400000">
        <a:off x="1" y="2321246"/>
        <a:ext cx="760809" cy="326061"/>
      </dsp:txXfrm>
    </dsp:sp>
    <dsp:sp modelId="{49AFF3CA-1A49-4E35-8651-358A379FF99A}">
      <dsp:nvSpPr>
        <dsp:cNvPr id="0" name=""/>
        <dsp:cNvSpPr/>
      </dsp:nvSpPr>
      <dsp:spPr>
        <a:xfrm rot="5400000">
          <a:off x="3987611" y="-1285961"/>
          <a:ext cx="706465" cy="716007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Inicialmente el sistema Gestor como Servicio contará con una pequeña cartera de clientes, sin embargo; se espera incrementar el número de clientes es por esto que se debe contar con la facilidad de incrementar los recursos de la infraestructura .</a:t>
          </a:r>
          <a:endParaRPr lang="es-EC" sz="1400" kern="1200" dirty="0"/>
        </a:p>
      </dsp:txBody>
      <dsp:txXfrm rot="-5400000">
        <a:off x="760809" y="1975328"/>
        <a:ext cx="7125583" cy="637491"/>
      </dsp:txXfrm>
    </dsp:sp>
    <dsp:sp modelId="{C64F2B9C-3089-4418-9C3E-64E23A082259}">
      <dsp:nvSpPr>
        <dsp:cNvPr id="0" name=""/>
        <dsp:cNvSpPr/>
      </dsp:nvSpPr>
      <dsp:spPr>
        <a:xfrm rot="5400000">
          <a:off x="-163030" y="3073561"/>
          <a:ext cx="1086870" cy="760809"/>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noProof="0" dirty="0" smtClean="0"/>
            <a:t>Facilidad</a:t>
          </a:r>
          <a:r>
            <a:rPr lang="en-US" sz="1000" kern="1200" dirty="0" smtClean="0"/>
            <a:t> de </a:t>
          </a:r>
          <a:r>
            <a:rPr lang="es-EC" sz="1000" kern="1200" noProof="0" dirty="0" smtClean="0"/>
            <a:t>Uso</a:t>
          </a:r>
          <a:endParaRPr lang="es-EC" sz="1000" kern="1200" noProof="0" dirty="0"/>
        </a:p>
      </dsp:txBody>
      <dsp:txXfrm rot="-5400000">
        <a:off x="1" y="3290936"/>
        <a:ext cx="760809" cy="326061"/>
      </dsp:txXfrm>
    </dsp:sp>
    <dsp:sp modelId="{B669DF26-34BA-4E6C-8DE3-5F82635BC220}">
      <dsp:nvSpPr>
        <dsp:cNvPr id="0" name=""/>
        <dsp:cNvSpPr/>
      </dsp:nvSpPr>
      <dsp:spPr>
        <a:xfrm rot="5400000">
          <a:off x="3987611" y="-316270"/>
          <a:ext cx="706465" cy="716007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En este parámetro se evaluara la </a:t>
          </a:r>
          <a:r>
            <a:rPr lang="es-ES" sz="1400" kern="1200" dirty="0" smtClean="0"/>
            <a:t>facilidad que </a:t>
          </a:r>
          <a:r>
            <a:rPr lang="es-ES" sz="1400" kern="1200" dirty="0" smtClean="0"/>
            <a:t>ofrece el proveedor para la configuración, administración, uso y mantenimiento de la infraestructura contratada.</a:t>
          </a:r>
          <a:endParaRPr lang="es-EC" sz="1400" kern="1200" noProof="0" dirty="0"/>
        </a:p>
      </dsp:txBody>
      <dsp:txXfrm rot="-5400000">
        <a:off x="760809" y="2945019"/>
        <a:ext cx="7125583" cy="637491"/>
      </dsp:txXfrm>
    </dsp:sp>
    <dsp:sp modelId="{53795320-0D26-488F-865A-A1973D2268BD}">
      <dsp:nvSpPr>
        <dsp:cNvPr id="0" name=""/>
        <dsp:cNvSpPr/>
      </dsp:nvSpPr>
      <dsp:spPr>
        <a:xfrm rot="5400000">
          <a:off x="-163030" y="4043252"/>
          <a:ext cx="1086870" cy="760809"/>
        </a:xfrm>
        <a:prstGeom prst="chevron">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alpha val="48000"/>
              <a:satMod val="105000"/>
            </a:schemeClr>
          </a:outerShdw>
        </a:effectLst>
        <a:scene3d>
          <a:camera prst="orthographicFront">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noProof="0" dirty="0" smtClean="0"/>
            <a:t>Ubicación</a:t>
          </a:r>
          <a:r>
            <a:rPr lang="en-US" sz="1000" kern="1200" noProof="0" dirty="0" smtClean="0"/>
            <a:t> </a:t>
          </a:r>
          <a:r>
            <a:rPr lang="es-EC" sz="1000" kern="1200" noProof="0" dirty="0" smtClean="0"/>
            <a:t>Física</a:t>
          </a:r>
          <a:endParaRPr lang="es-EC" sz="1000" kern="1200" noProof="0" dirty="0"/>
        </a:p>
      </dsp:txBody>
      <dsp:txXfrm rot="-5400000">
        <a:off x="1" y="4260627"/>
        <a:ext cx="760809" cy="326061"/>
      </dsp:txXfrm>
    </dsp:sp>
    <dsp:sp modelId="{B3AC9A2C-0864-4AC5-9CED-9C37ADF0A40A}">
      <dsp:nvSpPr>
        <dsp:cNvPr id="0" name=""/>
        <dsp:cNvSpPr/>
      </dsp:nvSpPr>
      <dsp:spPr>
        <a:xfrm rot="5400000">
          <a:off x="3987611" y="653419"/>
          <a:ext cx="706465" cy="716007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alpha val="48000"/>
              <a:satMod val="105000"/>
            </a:schemeClr>
          </a:outerShdw>
        </a:effectLst>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La infraestructura a ser contratada se deberá de preferencia encontrar en el continente americano, para acelerar los tiempos de comunicación (solicitud/respuesta) del sistema con los usuarios finales.</a:t>
          </a:r>
          <a:endParaRPr lang="es-EC" sz="1400" kern="1200" noProof="0" dirty="0"/>
        </a:p>
      </dsp:txBody>
      <dsp:txXfrm rot="-5400000">
        <a:off x="760809" y="3914709"/>
        <a:ext cx="7125583" cy="6374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D2F9E3-45CF-4EA3-83D0-939997A85132}" type="datetimeFigureOut">
              <a:rPr lang="es-EC" smtClean="0"/>
              <a:t>06/02/2013</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5DFC3-EE46-4DE6-B7CA-445252F8BBAA}" type="slidenum">
              <a:rPr lang="es-EC" smtClean="0"/>
              <a:t>‹Nº›</a:t>
            </a:fld>
            <a:endParaRPr lang="es-EC" dirty="0"/>
          </a:p>
        </p:txBody>
      </p:sp>
    </p:spTree>
    <p:extLst>
      <p:ext uri="{BB962C8B-B14F-4D97-AF65-F5344CB8AC3E}">
        <p14:creationId xmlns:p14="http://schemas.microsoft.com/office/powerpoint/2010/main" val="253664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4</a:t>
            </a:fld>
            <a:endParaRPr lang="es-EC" dirty="0"/>
          </a:p>
        </p:txBody>
      </p:sp>
    </p:spTree>
    <p:extLst>
      <p:ext uri="{BB962C8B-B14F-4D97-AF65-F5344CB8AC3E}">
        <p14:creationId xmlns:p14="http://schemas.microsoft.com/office/powerpoint/2010/main" val="301230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Tomados</a:t>
            </a:r>
            <a:r>
              <a:rPr lang="en-US" dirty="0" smtClean="0"/>
              <a:t> en </a:t>
            </a:r>
            <a:r>
              <a:rPr lang="en-US" dirty="0" err="1" smtClean="0"/>
              <a:t>cuento</a:t>
            </a:r>
            <a:r>
              <a:rPr lang="en-US" dirty="0" smtClean="0"/>
              <a:t> </a:t>
            </a:r>
            <a:r>
              <a:rPr lang="en-US" dirty="0" err="1" smtClean="0"/>
              <a:t>ya</a:t>
            </a:r>
            <a:r>
              <a:rPr lang="en-US" dirty="0" smtClean="0"/>
              <a:t> </a:t>
            </a:r>
            <a:r>
              <a:rPr lang="en-US" dirty="0" err="1" smtClean="0"/>
              <a:t>que</a:t>
            </a:r>
            <a:r>
              <a:rPr lang="en-US" dirty="0" smtClean="0"/>
              <a:t> se </a:t>
            </a:r>
            <a:r>
              <a:rPr lang="en-US" dirty="0" err="1" smtClean="0"/>
              <a:t>encontraban</a:t>
            </a:r>
            <a:endParaRPr lang="en-US" dirty="0" smtClean="0"/>
          </a:p>
          <a:p>
            <a:r>
              <a:rPr lang="en-US" dirty="0" smtClean="0"/>
              <a:t>Y </a:t>
            </a:r>
            <a:r>
              <a:rPr lang="en-US" dirty="0" err="1" smtClean="0"/>
              <a:t>elegidos</a:t>
            </a:r>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10</a:t>
            </a:fld>
            <a:endParaRPr lang="es-EC"/>
          </a:p>
        </p:txBody>
      </p:sp>
    </p:spTree>
    <p:extLst>
      <p:ext uri="{BB962C8B-B14F-4D97-AF65-F5344CB8AC3E}">
        <p14:creationId xmlns:p14="http://schemas.microsoft.com/office/powerpoint/2010/main" val="181159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chemeClr val="bg1"/>
                </a:solidFill>
              </a:rPr>
              <a:t>Luego de haber realizado la evaluación técnica de los  proveedores de servicios </a:t>
            </a:r>
            <a:r>
              <a:rPr lang="es-ES" sz="1200" dirty="0" err="1" smtClean="0">
                <a:solidFill>
                  <a:schemeClr val="bg1"/>
                </a:solidFill>
              </a:rPr>
              <a:t>SaaS</a:t>
            </a:r>
            <a:r>
              <a:rPr lang="es-ES" sz="1200" dirty="0" smtClean="0">
                <a:solidFill>
                  <a:schemeClr val="bg1"/>
                </a:solidFill>
              </a:rPr>
              <a:t> (Amazon EC2, Rackspace, Terremark), se pudo observar que presentan características similares en cuanto a variedad de configuraciones, soporte de múltiples sistemas operativos, configuración a medida de recursos de hardware como procesador, memoria, almacenamiento, red, entre otras por lo que para la selección del proveedor se debió considerar los siguientes parámetros: calidad de soporte, costos, escalabilidad, facilidad de uso y ubicación física.</a:t>
            </a:r>
            <a:endParaRPr lang="es-EC" sz="1200" dirty="0" smtClean="0">
              <a:solidFill>
                <a:schemeClr val="bg1"/>
              </a:solidFill>
            </a:endParaRPr>
          </a:p>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11</a:t>
            </a:fld>
            <a:endParaRPr lang="es-EC"/>
          </a:p>
        </p:txBody>
      </p:sp>
    </p:spTree>
    <p:extLst>
      <p:ext uri="{BB962C8B-B14F-4D97-AF65-F5344CB8AC3E}">
        <p14:creationId xmlns:p14="http://schemas.microsoft.com/office/powerpoint/2010/main" val="1811599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12</a:t>
            </a:fld>
            <a:endParaRPr lang="es-EC"/>
          </a:p>
        </p:txBody>
      </p:sp>
    </p:spTree>
    <p:extLst>
      <p:ext uri="{BB962C8B-B14F-4D97-AF65-F5344CB8AC3E}">
        <p14:creationId xmlns:p14="http://schemas.microsoft.com/office/powerpoint/2010/main" val="181159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err="1" smtClean="0"/>
              <a:t>Costos</a:t>
            </a:r>
            <a:r>
              <a:rPr lang="en-US" dirty="0" smtClean="0"/>
              <a:t> mas </a:t>
            </a:r>
            <a:r>
              <a:rPr lang="en-US" dirty="0" err="1" smtClean="0"/>
              <a:t>elevados</a:t>
            </a:r>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13</a:t>
            </a:fld>
            <a:endParaRPr lang="es-EC"/>
          </a:p>
        </p:txBody>
      </p:sp>
    </p:spTree>
    <p:extLst>
      <p:ext uri="{BB962C8B-B14F-4D97-AF65-F5344CB8AC3E}">
        <p14:creationId xmlns:p14="http://schemas.microsoft.com/office/powerpoint/2010/main" val="181159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14</a:t>
            </a:fld>
            <a:endParaRPr lang="es-EC"/>
          </a:p>
        </p:txBody>
      </p:sp>
    </p:spTree>
    <p:extLst>
      <p:ext uri="{BB962C8B-B14F-4D97-AF65-F5344CB8AC3E}">
        <p14:creationId xmlns:p14="http://schemas.microsoft.com/office/powerpoint/2010/main" val="181159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sz="2200" kern="1200" dirty="0" smtClean="0">
                <a:solidFill>
                  <a:schemeClr val="bg1"/>
                </a:solidFill>
                <a:latin typeface="+mn-lt"/>
                <a:ea typeface="+mn-ea"/>
                <a:cs typeface="+mn-cs"/>
              </a:rPr>
              <a:t>dejando de lado la necesidad de invertir en recursos tecnológicos de hardware (servidores, redes de comunicaciones), de software (licencia completa del sistema Gestor, licencia de la Base de Datos Oracle, licencia del Servidor de Aplicaciones JEE) y humanos (personal especializado en el área de sistemas como administradores de Bases de Datos).</a:t>
            </a:r>
            <a:endParaRPr lang="es-EC" sz="2200" kern="1200" dirty="0" smtClean="0">
              <a:solidFill>
                <a:schemeClr val="bg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15</a:t>
            </a:fld>
            <a:endParaRPr lang="es-EC" dirty="0"/>
          </a:p>
        </p:txBody>
      </p:sp>
    </p:spTree>
    <p:extLst>
      <p:ext uri="{BB962C8B-B14F-4D97-AF65-F5344CB8AC3E}">
        <p14:creationId xmlns:p14="http://schemas.microsoft.com/office/powerpoint/2010/main" val="194623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000" kern="1200" dirty="0" smtClean="0">
                <a:solidFill>
                  <a:schemeClr val="bg1"/>
                </a:solidFill>
                <a:latin typeface="+mn-lt"/>
                <a:ea typeface="+mn-ea"/>
                <a:cs typeface="+mn-cs"/>
              </a:rPr>
              <a:t>1Estos dos servidores deben ser de muy buenas características de hardware, ya que de eso dependerá el rendimiento de la aplicación.</a:t>
            </a:r>
          </a:p>
          <a:p>
            <a:r>
              <a:rPr lang="es-ES" sz="1000" kern="1200" dirty="0" smtClean="0">
                <a:solidFill>
                  <a:schemeClr val="bg1"/>
                </a:solidFill>
                <a:latin typeface="+mn-lt"/>
                <a:ea typeface="+mn-ea"/>
                <a:cs typeface="+mn-cs"/>
              </a:rPr>
              <a:t>2</a:t>
            </a:r>
          </a:p>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16</a:t>
            </a:fld>
            <a:endParaRPr lang="es-EC" dirty="0"/>
          </a:p>
        </p:txBody>
      </p:sp>
    </p:spTree>
    <p:extLst>
      <p:ext uri="{BB962C8B-B14F-4D97-AF65-F5344CB8AC3E}">
        <p14:creationId xmlns:p14="http://schemas.microsoft.com/office/powerpoint/2010/main" val="226258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9255DFC3-EE46-4DE6-B7CA-445252F8BBAA}" type="slidenum">
              <a:rPr lang="es-EC" smtClean="0"/>
              <a:t>26</a:t>
            </a:fld>
            <a:endParaRPr lang="es-EC" dirty="0"/>
          </a:p>
        </p:txBody>
      </p:sp>
    </p:spTree>
    <p:extLst>
      <p:ext uri="{BB962C8B-B14F-4D97-AF65-F5344CB8AC3E}">
        <p14:creationId xmlns:p14="http://schemas.microsoft.com/office/powerpoint/2010/main" val="268443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B8D4CE84-525B-4F2E-A346-2A9758A5251A}" type="datetimeFigureOut">
              <a:rPr lang="es-ES" smtClean="0">
                <a:solidFill>
                  <a:srgbClr val="DBF5F9">
                    <a:shade val="90000"/>
                  </a:srgbClr>
                </a:solidFill>
              </a:rPr>
              <a:pPr/>
              <a:t>06/02/2013</a:t>
            </a:fld>
            <a:endParaRPr lang="es-E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s-E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26BA2F40-0C98-495D-9040-C7945F0D49C1}" type="slidenum">
              <a:rPr lang="es-ES" smtClean="0">
                <a:solidFill>
                  <a:srgbClr val="DBF5F9">
                    <a:shade val="90000"/>
                  </a:srgbClr>
                </a:solidFill>
              </a:rPr>
              <a:pPr/>
              <a:t>‹Nº›</a:t>
            </a:fld>
            <a:endParaRPr lang="es-ES" dirty="0">
              <a:solidFill>
                <a:srgbClr val="DBF5F9">
                  <a:shade val="90000"/>
                </a:srgbClr>
              </a:solidFill>
            </a:endParaRPr>
          </a:p>
        </p:txBody>
      </p:sp>
    </p:spTree>
    <p:extLst>
      <p:ext uri="{BB962C8B-B14F-4D97-AF65-F5344CB8AC3E}">
        <p14:creationId xmlns:p14="http://schemas.microsoft.com/office/powerpoint/2010/main" val="1885119422"/>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425828433"/>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B8D4CE84-525B-4F2E-A346-2A9758A5251A}" type="datetimeFigureOut">
              <a:rPr lang="es-ES" smtClean="0">
                <a:solidFill>
                  <a:srgbClr val="DBF5F9">
                    <a:shade val="90000"/>
                  </a:srgbClr>
                </a:solidFill>
              </a:rPr>
              <a:pPr/>
              <a:t>06/02/2013</a:t>
            </a:fld>
            <a:endParaRPr lang="es-E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s-E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26BA2F40-0C98-495D-9040-C7945F0D49C1}" type="slidenum">
              <a:rPr lang="es-ES" smtClean="0">
                <a:solidFill>
                  <a:srgbClr val="DBF5F9">
                    <a:shade val="90000"/>
                  </a:srgbClr>
                </a:solidFill>
              </a:rPr>
              <a:pPr/>
              <a:t>‹Nº›</a:t>
            </a:fld>
            <a:endParaRPr lang="es-ES" dirty="0">
              <a:solidFill>
                <a:srgbClr val="DBF5F9">
                  <a:shade val="90000"/>
                </a:srgbClr>
              </a:solidFill>
            </a:endParaRPr>
          </a:p>
        </p:txBody>
      </p:sp>
    </p:spTree>
    <p:extLst>
      <p:ext uri="{BB962C8B-B14F-4D97-AF65-F5344CB8AC3E}">
        <p14:creationId xmlns:p14="http://schemas.microsoft.com/office/powerpoint/2010/main" val="3679607038"/>
      </p:ext>
    </p:extLst>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144231583"/>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s-E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1757694618"/>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s-E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417117928"/>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s-E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903255171"/>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267882170"/>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s-E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740415123"/>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1881360268"/>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s-E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spTree>
    <p:extLst>
      <p:ext uri="{BB962C8B-B14F-4D97-AF65-F5344CB8AC3E}">
        <p14:creationId xmlns:p14="http://schemas.microsoft.com/office/powerpoint/2010/main" val="321414408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overrideClrMapping bg1="dk1" tx1="lt1" bg2="dk2" tx2="lt2" accent1="accent1" accent2="accent2" accent3="accent3" accent4="accent4" accent5="accent5" accent6="accent6" hlink="hlink" folHlink="folHlink"/>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26BA2F40-0C98-495D-9040-C7945F0D49C1}" type="slidenum">
              <a:rPr lang="es-ES" smtClean="0"/>
              <a:pPr/>
              <a:t>‹Nº›</a:t>
            </a:fld>
            <a:endParaRPr lang="es-E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B8D4CE84-525B-4F2E-A346-2A9758A5251A}" type="datetimeFigureOut">
              <a:rPr lang="es-ES" smtClean="0"/>
              <a:pPr/>
              <a:t>06/02/2013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077200" y="6356350"/>
            <a:ext cx="609600" cy="365125"/>
          </a:xfrm>
        </p:spPr>
        <p:txBody>
          <a:bodyPr/>
          <a:lstStyle/>
          <a:p>
            <a:fld id="{26BA2F40-0C98-495D-9040-C7945F0D49C1}" type="slidenum">
              <a:rPr lang="es-ES" smtClean="0"/>
              <a:pPr/>
              <a:t>‹Nº›</a:t>
            </a:fld>
            <a:endParaRPr lang="es-E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D4CE84-525B-4F2E-A346-2A9758A5251A}" type="datetimeFigureOut">
              <a:rPr lang="es-ES" smtClean="0"/>
              <a:pPr/>
              <a:t>06/02/2013</a:t>
            </a:fld>
            <a:endParaRPr lang="es-E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A2F40-0C98-495D-9040-C7945F0D49C1}" type="slidenum">
              <a:rPr lang="es-ES" smtClean="0"/>
              <a:pPr/>
              <a:t>‹Nº›</a:t>
            </a:fld>
            <a:endParaRPr lang="es-E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8D4CE84-525B-4F2E-A346-2A9758A5251A}" type="datetimeFigureOut">
              <a:rPr lang="es-ES" smtClean="0">
                <a:solidFill>
                  <a:srgbClr val="04617B">
                    <a:shade val="90000"/>
                  </a:srgbClr>
                </a:solidFill>
              </a:rPr>
              <a:pPr/>
              <a:t>06/02/2013</a:t>
            </a:fld>
            <a:endParaRPr lang="es-E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A2F40-0C98-495D-9040-C7945F0D49C1}" type="slidenum">
              <a:rPr lang="es-ES" smtClean="0">
                <a:solidFill>
                  <a:srgbClr val="04617B">
                    <a:shade val="90000"/>
                  </a:srgbClr>
                </a:solidFill>
              </a:rPr>
              <a:pPr/>
              <a:t>‹Nº›</a:t>
            </a:fld>
            <a:endParaRPr lang="es-E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10128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ll/>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3.png"/><Relationship Id="rId4" Type="http://schemas.openxmlformats.org/officeDocument/2006/relationships/diagramLayout" Target="../diagrams/layout4.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785794"/>
            <a:ext cx="7772400" cy="1041397"/>
          </a:xfrm>
        </p:spPr>
        <p:txBody>
          <a:bodyPr>
            <a:normAutofit fontScale="90000"/>
          </a:bodyPr>
          <a:lstStyle/>
          <a:p>
            <a:pPr algn="ctr"/>
            <a:r>
              <a:rPr lang="es-EC" sz="3200" b="1" i="1" dirty="0" smtClean="0">
                <a:solidFill>
                  <a:schemeClr val="bg1"/>
                </a:solidFill>
              </a:rPr>
              <a:t>“</a:t>
            </a:r>
            <a:r>
              <a:rPr lang="es-EC" sz="3200" i="1" dirty="0" smtClean="0">
                <a:solidFill>
                  <a:schemeClr val="bg1"/>
                </a:solidFill>
              </a:rPr>
              <a:t>ESTUDIO DE FACTIBILIDAD E IMPLEMENTACIÓN DEL SISTEMA GESTOR FIDUCIA FONDOS JEE MEDIANTE SERVICIOS DE CLOUD COMPUTING”</a:t>
            </a:r>
            <a:endParaRPr lang="es-ES" sz="3200" b="1" i="1" dirty="0">
              <a:solidFill>
                <a:schemeClr val="bg1"/>
              </a:solidFill>
            </a:endParaRPr>
          </a:p>
        </p:txBody>
      </p:sp>
      <p:sp>
        <p:nvSpPr>
          <p:cNvPr id="3" name="2 Subtítulo"/>
          <p:cNvSpPr>
            <a:spLocks noGrp="1"/>
          </p:cNvSpPr>
          <p:nvPr>
            <p:ph type="subTitle" idx="1"/>
          </p:nvPr>
        </p:nvSpPr>
        <p:spPr>
          <a:xfrm>
            <a:off x="571472" y="4143380"/>
            <a:ext cx="7854696" cy="857256"/>
          </a:xfrm>
        </p:spPr>
        <p:txBody>
          <a:bodyPr>
            <a:normAutofit lnSpcReduction="10000"/>
          </a:bodyPr>
          <a:lstStyle/>
          <a:p>
            <a:pPr algn="ctr"/>
            <a:r>
              <a:rPr lang="es-EC" dirty="0" smtClean="0">
                <a:solidFill>
                  <a:schemeClr val="bg1"/>
                </a:solidFill>
              </a:rPr>
              <a:t>PROYECTO DE GRADO PARA LA OBTENCIÓN DEL TÍTULO EN INGENIERÍA</a:t>
            </a:r>
            <a:endParaRPr lang="es-ES" dirty="0">
              <a:solidFill>
                <a:schemeClr val="bg1"/>
              </a:solidFill>
            </a:endParaRPr>
          </a:p>
        </p:txBody>
      </p:sp>
      <p:pic>
        <p:nvPicPr>
          <p:cNvPr id="1029"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12" name="11 CuadroTexto"/>
          <p:cNvSpPr txBox="1"/>
          <p:nvPr/>
        </p:nvSpPr>
        <p:spPr>
          <a:xfrm>
            <a:off x="1763688" y="5072074"/>
            <a:ext cx="5929354" cy="923330"/>
          </a:xfrm>
          <a:prstGeom prst="rect">
            <a:avLst/>
          </a:prstGeom>
          <a:noFill/>
        </p:spPr>
        <p:txBody>
          <a:bodyPr wrap="square" rtlCol="0">
            <a:spAutoFit/>
          </a:bodyPr>
          <a:lstStyle/>
          <a:p>
            <a:r>
              <a:rPr lang="es-EC" sz="5400" b="1" i="1" dirty="0" smtClean="0">
                <a:solidFill>
                  <a:schemeClr val="bg1"/>
                </a:solidFill>
                <a:latin typeface="DaunPenh" pitchFamily="2" charset="0"/>
                <a:cs typeface="DaunPenh" pitchFamily="2" charset="0"/>
              </a:rPr>
              <a:t>Priscila  Alejandra Unda C.</a:t>
            </a:r>
            <a:endParaRPr lang="es-ES" sz="5400" b="1" i="1" dirty="0">
              <a:solidFill>
                <a:schemeClr val="bg1"/>
              </a:solidFill>
              <a:latin typeface="DaunPenh" pitchFamily="2" charset="0"/>
              <a:cs typeface="DaunPenh" pitchFamily="2" charset="0"/>
            </a:endParaRPr>
          </a:p>
        </p:txBody>
      </p:sp>
      <p:graphicFrame>
        <p:nvGraphicFramePr>
          <p:cNvPr id="1026" name="Object 2"/>
          <p:cNvGraphicFramePr>
            <a:graphicFrameLocks noChangeAspect="1"/>
          </p:cNvGraphicFramePr>
          <p:nvPr/>
        </p:nvGraphicFramePr>
        <p:xfrm>
          <a:off x="3786182" y="2071678"/>
          <a:ext cx="1857388" cy="1755012"/>
        </p:xfrm>
        <a:graphic>
          <a:graphicData uri="http://schemas.openxmlformats.org/presentationml/2006/ole">
            <mc:AlternateContent xmlns:mc="http://schemas.openxmlformats.org/markup-compatibility/2006">
              <mc:Choice xmlns:v="urn:schemas-microsoft-com:vml" Requires="v">
                <p:oleObj spid="_x0000_s1073" name="Picture" r:id="rId4" imgW="3474720" imgH="3285360" progId="Word.Picture.8">
                  <p:embed/>
                </p:oleObj>
              </mc:Choice>
              <mc:Fallback>
                <p:oleObj name="Picture" r:id="rId4" imgW="3474720" imgH="328536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2" y="2071678"/>
                        <a:ext cx="1857388" cy="1755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7 Imagen" descr="Foto Facultad"/>
          <p:cNvPicPr/>
          <p:nvPr/>
        </p:nvPicPr>
        <p:blipFill rotWithShape="1">
          <a:blip r:embed="rId6">
            <a:extLst>
              <a:ext uri="{28A0092B-C50C-407E-A947-70E740481C1C}">
                <a14:useLocalDpi xmlns:a14="http://schemas.microsoft.com/office/drawing/2010/main" val="0"/>
              </a:ext>
            </a:extLst>
          </a:blip>
          <a:srcRect l="6163" t="4038" r="4512" b="6110"/>
          <a:stretch/>
        </p:blipFill>
        <p:spPr bwMode="auto">
          <a:xfrm>
            <a:off x="7751304" y="5477120"/>
            <a:ext cx="1357200" cy="1350000"/>
          </a:xfrm>
          <a:prstGeom prst="rect">
            <a:avLst/>
          </a:prstGeom>
          <a:noFill/>
          <a:ln>
            <a:noFill/>
          </a:ln>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6" name="2 Marcador de contenido"/>
          <p:cNvSpPr txBox="1">
            <a:spLocks/>
          </p:cNvSpPr>
          <p:nvPr/>
        </p:nvSpPr>
        <p:spPr>
          <a:xfrm>
            <a:off x="467544" y="1916814"/>
            <a:ext cx="8229600" cy="864096"/>
          </a:xfrm>
          <a:prstGeom prst="rect">
            <a:avLst/>
          </a:prstGeom>
        </p:spPr>
        <p:txBody>
          <a:bodyPr vert="horz" lIns="0" rIns="18288">
            <a:no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a:solidFill>
                  <a:schemeClr val="bg1"/>
                </a:solidFill>
                <a:latin typeface="+mj-lt"/>
              </a:rPr>
              <a:t>Luego de haber realizado la evaluación técnica de los  proveedores de servicios </a:t>
            </a:r>
            <a:r>
              <a:rPr lang="es-ES" sz="2400" dirty="0" err="1">
                <a:solidFill>
                  <a:schemeClr val="bg1"/>
                </a:solidFill>
                <a:latin typeface="+mj-lt"/>
              </a:rPr>
              <a:t>SaaS</a:t>
            </a:r>
            <a:r>
              <a:rPr lang="es-ES" sz="2400" dirty="0">
                <a:solidFill>
                  <a:schemeClr val="bg1"/>
                </a:solidFill>
                <a:latin typeface="+mj-lt"/>
              </a:rPr>
              <a:t> (Amazon EC2, Rackspace, Terremark), se pudo observar que presentan características similares en cuanto a variedad de configuraciones, soporte de múltiples sistemas </a:t>
            </a:r>
            <a:r>
              <a:rPr lang="es-ES" sz="2400" dirty="0" smtClean="0">
                <a:solidFill>
                  <a:schemeClr val="bg1"/>
                </a:solidFill>
                <a:latin typeface="+mj-lt"/>
              </a:rPr>
              <a:t>operativos, </a:t>
            </a:r>
            <a:r>
              <a:rPr lang="es-ES" sz="2400" dirty="0">
                <a:solidFill>
                  <a:schemeClr val="bg1"/>
                </a:solidFill>
                <a:latin typeface="+mj-lt"/>
              </a:rPr>
              <a:t>memoria, almacenamiento, red, entre otras por lo que para la selección del proveedor se debió considerar los siguientes parámetros:</a:t>
            </a:r>
            <a:endParaRPr lang="es-EC" sz="2400" dirty="0">
              <a:solidFill>
                <a:schemeClr val="bg1"/>
              </a:solidFill>
              <a:latin typeface="+mj-lt"/>
            </a:endParaRPr>
          </a:p>
        </p:txBody>
      </p:sp>
      <p:sp>
        <p:nvSpPr>
          <p:cNvPr id="8" name="1 Título"/>
          <p:cNvSpPr txBox="1">
            <a:spLocks/>
          </p:cNvSpPr>
          <p:nvPr/>
        </p:nvSpPr>
        <p:spPr>
          <a:xfrm>
            <a:off x="605704" y="555463"/>
            <a:ext cx="8286776" cy="857257"/>
          </a:xfrm>
          <a:prstGeom prst="rect">
            <a:avLst/>
          </a:prstGeom>
          <a:ln>
            <a:noFill/>
          </a:ln>
        </p:spPr>
        <p:txBody>
          <a:bodyPr vert="horz" lIns="0" tIns="0" rIns="18288" bIns="0" anchor="b">
            <a:normAutofit fontScale="82500" lnSpcReduction="10000"/>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dirty="0" smtClean="0"/>
              <a:t>PROVEEDORES DE SERVICO SaaS</a:t>
            </a:r>
            <a:endParaRPr lang="es-ES" dirty="0"/>
          </a:p>
        </p:txBody>
      </p:sp>
    </p:spTree>
    <p:extLst>
      <p:ext uri="{BB962C8B-B14F-4D97-AF65-F5344CB8AC3E}">
        <p14:creationId xmlns:p14="http://schemas.microsoft.com/office/powerpoint/2010/main" val="2257341268"/>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graphicFrame>
        <p:nvGraphicFramePr>
          <p:cNvPr id="3" name="2 Diagrama"/>
          <p:cNvGraphicFramePr/>
          <p:nvPr>
            <p:extLst>
              <p:ext uri="{D42A27DB-BD31-4B8C-83A1-F6EECF244321}">
                <p14:modId xmlns:p14="http://schemas.microsoft.com/office/powerpoint/2010/main" val="2801554589"/>
              </p:ext>
            </p:extLst>
          </p:nvPr>
        </p:nvGraphicFramePr>
        <p:xfrm>
          <a:off x="899592" y="1268760"/>
          <a:ext cx="7920880" cy="4968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1 Título"/>
          <p:cNvSpPr>
            <a:spLocks noGrp="1"/>
          </p:cNvSpPr>
          <p:nvPr>
            <p:ph type="ctrTitle"/>
          </p:nvPr>
        </p:nvSpPr>
        <p:spPr>
          <a:xfrm>
            <a:off x="605704" y="411503"/>
            <a:ext cx="8286776" cy="857257"/>
          </a:xfrm>
        </p:spPr>
        <p:txBody>
          <a:bodyPr>
            <a:normAutofit fontScale="90000"/>
          </a:bodyPr>
          <a:lstStyle/>
          <a:p>
            <a:pPr algn="ctr"/>
            <a:r>
              <a:rPr lang="es-ES" dirty="0" smtClean="0"/>
              <a:t>PARÁMETROS DE  SELECCIÓN</a:t>
            </a:r>
            <a:endParaRPr lang="es-ES" dirty="0"/>
          </a:p>
        </p:txBody>
      </p:sp>
    </p:spTree>
    <p:extLst>
      <p:ext uri="{BB962C8B-B14F-4D97-AF65-F5344CB8AC3E}">
        <p14:creationId xmlns:p14="http://schemas.microsoft.com/office/powerpoint/2010/main" val="4125794658"/>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5" name="1 Título"/>
          <p:cNvSpPr>
            <a:spLocks noGrp="1"/>
          </p:cNvSpPr>
          <p:nvPr>
            <p:ph type="ctrTitle"/>
          </p:nvPr>
        </p:nvSpPr>
        <p:spPr>
          <a:xfrm>
            <a:off x="1285852" y="1275563"/>
            <a:ext cx="7000924" cy="857257"/>
          </a:xfrm>
        </p:spPr>
        <p:txBody>
          <a:bodyPr>
            <a:normAutofit fontScale="90000"/>
          </a:bodyPr>
          <a:lstStyle/>
          <a:p>
            <a:pPr lvl="0"/>
            <a:r>
              <a:rPr lang="es-ES" dirty="0" smtClean="0">
                <a:effectLst/>
              </a:rPr>
              <a:t>FACTOR DE IMPORTANCIA PARA CADA PARÁMETRO</a:t>
            </a:r>
            <a:endParaRPr lang="es-EC" dirty="0">
              <a:effectLst/>
            </a:endParaRPr>
          </a:p>
        </p:txBody>
      </p:sp>
      <p:graphicFrame>
        <p:nvGraphicFramePr>
          <p:cNvPr id="9" name="8 Tabla"/>
          <p:cNvGraphicFramePr>
            <a:graphicFrameLocks noGrp="1"/>
          </p:cNvGraphicFramePr>
          <p:nvPr>
            <p:extLst>
              <p:ext uri="{D42A27DB-BD31-4B8C-83A1-F6EECF244321}">
                <p14:modId xmlns:p14="http://schemas.microsoft.com/office/powerpoint/2010/main" val="3985028864"/>
              </p:ext>
            </p:extLst>
          </p:nvPr>
        </p:nvGraphicFramePr>
        <p:xfrm>
          <a:off x="2809400" y="2964960"/>
          <a:ext cx="4138930" cy="2240280"/>
        </p:xfrm>
        <a:graphic>
          <a:graphicData uri="http://schemas.openxmlformats.org/drawingml/2006/table">
            <a:tbl>
              <a:tblPr firstRow="1" firstCol="1" bandRow="1">
                <a:tableStyleId>{5DA37D80-6434-44D0-A028-1B22A696006F}</a:tableStyleId>
              </a:tblPr>
              <a:tblGrid>
                <a:gridCol w="2068195"/>
                <a:gridCol w="2070735"/>
              </a:tblGrid>
              <a:tr h="0">
                <a:tc>
                  <a:txBody>
                    <a:bodyPr/>
                    <a:lstStyle/>
                    <a:p>
                      <a:pPr algn="ctr">
                        <a:lnSpc>
                          <a:spcPct val="150000"/>
                        </a:lnSpc>
                        <a:spcAft>
                          <a:spcPts val="0"/>
                        </a:spcAft>
                      </a:pPr>
                      <a:r>
                        <a:rPr lang="es-ES" sz="1400" dirty="0">
                          <a:solidFill>
                            <a:schemeClr val="bg1"/>
                          </a:solidFill>
                          <a:effectLst/>
                        </a:rPr>
                        <a:t>Parámetro</a:t>
                      </a:r>
                      <a:endParaRPr lang="es-EC" sz="1400" dirty="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s-ES" sz="1400" dirty="0">
                          <a:solidFill>
                            <a:schemeClr val="bg1"/>
                          </a:solidFill>
                          <a:effectLst/>
                        </a:rPr>
                        <a:t>Factor</a:t>
                      </a:r>
                      <a:endParaRPr lang="es-EC" sz="1400" dirty="0">
                        <a:solidFill>
                          <a:schemeClr val="bg1"/>
                        </a:solidFill>
                        <a:effectLst/>
                      </a:endParaRPr>
                    </a:p>
                    <a:p>
                      <a:pPr algn="ctr">
                        <a:lnSpc>
                          <a:spcPct val="150000"/>
                        </a:lnSpc>
                        <a:spcAft>
                          <a:spcPts val="0"/>
                        </a:spcAft>
                      </a:pPr>
                      <a:r>
                        <a:rPr lang="es-ES" sz="1400" dirty="0">
                          <a:solidFill>
                            <a:schemeClr val="bg1"/>
                          </a:solidFill>
                          <a:effectLst/>
                        </a:rPr>
                        <a:t>Importancia</a:t>
                      </a:r>
                      <a:endParaRPr lang="es-EC" sz="1400" dirty="0">
                        <a:solidFill>
                          <a:schemeClr val="bg1"/>
                        </a:solidFill>
                        <a:effectLst/>
                        <a:latin typeface="+mj-lt"/>
                        <a:ea typeface="Times New Roman"/>
                      </a:endParaRPr>
                    </a:p>
                  </a:txBody>
                  <a:tcPr marL="68580" marR="68580" marT="0" marB="0"/>
                </a:tc>
              </a:tr>
              <a:tr h="0">
                <a:tc>
                  <a:txBody>
                    <a:bodyPr/>
                    <a:lstStyle/>
                    <a:p>
                      <a:pPr algn="ctr">
                        <a:lnSpc>
                          <a:spcPct val="150000"/>
                        </a:lnSpc>
                        <a:spcAft>
                          <a:spcPts val="0"/>
                        </a:spcAft>
                      </a:pPr>
                      <a:r>
                        <a:rPr lang="es-ES" sz="1400" dirty="0">
                          <a:solidFill>
                            <a:schemeClr val="bg1"/>
                          </a:solidFill>
                          <a:effectLst/>
                        </a:rPr>
                        <a:t>Calidad de Soporte</a:t>
                      </a:r>
                      <a:endParaRPr lang="es-EC" sz="1400" dirty="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n-US" sz="1400" dirty="0">
                          <a:solidFill>
                            <a:schemeClr val="bg1"/>
                          </a:solidFill>
                          <a:effectLst/>
                        </a:rPr>
                        <a:t>2</a:t>
                      </a:r>
                      <a:endParaRPr lang="es-EC" sz="1400" dirty="0">
                        <a:solidFill>
                          <a:schemeClr val="bg1"/>
                        </a:solidFill>
                        <a:effectLst/>
                        <a:latin typeface="+mj-lt"/>
                        <a:ea typeface="Times New Roman"/>
                      </a:endParaRPr>
                    </a:p>
                  </a:txBody>
                  <a:tcPr marL="68580" marR="68580" marT="0" marB="0"/>
                </a:tc>
              </a:tr>
              <a:tr h="0">
                <a:tc>
                  <a:txBody>
                    <a:bodyPr/>
                    <a:lstStyle/>
                    <a:p>
                      <a:pPr algn="ctr">
                        <a:lnSpc>
                          <a:spcPct val="150000"/>
                        </a:lnSpc>
                        <a:spcAft>
                          <a:spcPts val="0"/>
                        </a:spcAft>
                      </a:pPr>
                      <a:r>
                        <a:rPr lang="es-ES" sz="1400" dirty="0">
                          <a:solidFill>
                            <a:schemeClr val="bg1"/>
                          </a:solidFill>
                          <a:effectLst/>
                        </a:rPr>
                        <a:t>Costos</a:t>
                      </a:r>
                      <a:endParaRPr lang="es-EC" sz="1400" dirty="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n-US" sz="1400" dirty="0">
                          <a:solidFill>
                            <a:schemeClr val="bg1"/>
                          </a:solidFill>
                          <a:effectLst/>
                        </a:rPr>
                        <a:t>3</a:t>
                      </a:r>
                      <a:endParaRPr lang="es-EC" sz="1400" dirty="0">
                        <a:solidFill>
                          <a:schemeClr val="bg1"/>
                        </a:solidFill>
                        <a:effectLst/>
                        <a:latin typeface="+mj-lt"/>
                        <a:ea typeface="Times New Roman"/>
                      </a:endParaRPr>
                    </a:p>
                  </a:txBody>
                  <a:tcPr marL="68580" marR="68580" marT="0" marB="0"/>
                </a:tc>
              </a:tr>
              <a:tr h="0">
                <a:tc>
                  <a:txBody>
                    <a:bodyPr/>
                    <a:lstStyle/>
                    <a:p>
                      <a:pPr algn="ctr">
                        <a:lnSpc>
                          <a:spcPct val="150000"/>
                        </a:lnSpc>
                        <a:spcAft>
                          <a:spcPts val="0"/>
                        </a:spcAft>
                      </a:pPr>
                      <a:r>
                        <a:rPr lang="es-EC" sz="1400">
                          <a:solidFill>
                            <a:schemeClr val="bg1"/>
                          </a:solidFill>
                          <a:effectLst/>
                        </a:rPr>
                        <a:t>Escalabilidad</a:t>
                      </a:r>
                      <a:endParaRPr lang="es-EC" sz="140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s-EC" sz="1400" dirty="0">
                          <a:solidFill>
                            <a:schemeClr val="bg1"/>
                          </a:solidFill>
                          <a:effectLst/>
                        </a:rPr>
                        <a:t>3</a:t>
                      </a:r>
                      <a:endParaRPr lang="es-EC" sz="1400" dirty="0">
                        <a:solidFill>
                          <a:schemeClr val="bg1"/>
                        </a:solidFill>
                        <a:effectLst/>
                        <a:latin typeface="+mj-lt"/>
                        <a:ea typeface="Times New Roman"/>
                      </a:endParaRPr>
                    </a:p>
                  </a:txBody>
                  <a:tcPr marL="68580" marR="68580" marT="0" marB="0"/>
                </a:tc>
              </a:tr>
              <a:tr h="0">
                <a:tc>
                  <a:txBody>
                    <a:bodyPr/>
                    <a:lstStyle/>
                    <a:p>
                      <a:pPr algn="ctr">
                        <a:lnSpc>
                          <a:spcPct val="150000"/>
                        </a:lnSpc>
                        <a:spcAft>
                          <a:spcPts val="0"/>
                        </a:spcAft>
                      </a:pPr>
                      <a:r>
                        <a:rPr lang="es-EC" sz="1400">
                          <a:solidFill>
                            <a:schemeClr val="bg1"/>
                          </a:solidFill>
                          <a:effectLst/>
                        </a:rPr>
                        <a:t>Facilidad de Uso</a:t>
                      </a:r>
                      <a:endParaRPr lang="es-EC" sz="140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n-US" sz="1400" dirty="0">
                          <a:solidFill>
                            <a:schemeClr val="bg1"/>
                          </a:solidFill>
                          <a:effectLst/>
                        </a:rPr>
                        <a:t>1</a:t>
                      </a:r>
                      <a:endParaRPr lang="es-EC" sz="1400" dirty="0">
                        <a:solidFill>
                          <a:schemeClr val="bg1"/>
                        </a:solidFill>
                        <a:effectLst/>
                        <a:latin typeface="+mj-lt"/>
                        <a:ea typeface="Times New Roman"/>
                      </a:endParaRPr>
                    </a:p>
                  </a:txBody>
                  <a:tcPr marL="68580" marR="68580" marT="0" marB="0"/>
                </a:tc>
              </a:tr>
              <a:tr h="0">
                <a:tc>
                  <a:txBody>
                    <a:bodyPr/>
                    <a:lstStyle/>
                    <a:p>
                      <a:pPr algn="ctr">
                        <a:lnSpc>
                          <a:spcPct val="150000"/>
                        </a:lnSpc>
                        <a:spcAft>
                          <a:spcPts val="0"/>
                        </a:spcAft>
                      </a:pPr>
                      <a:r>
                        <a:rPr lang="es-EC" sz="1400" dirty="0">
                          <a:solidFill>
                            <a:schemeClr val="bg1"/>
                          </a:solidFill>
                          <a:effectLst/>
                        </a:rPr>
                        <a:t>Ubicación Física</a:t>
                      </a:r>
                      <a:endParaRPr lang="es-EC" sz="1400" dirty="0">
                        <a:solidFill>
                          <a:schemeClr val="bg1"/>
                        </a:solidFill>
                        <a:effectLst/>
                        <a:latin typeface="+mj-lt"/>
                        <a:ea typeface="Times New Roman"/>
                      </a:endParaRPr>
                    </a:p>
                  </a:txBody>
                  <a:tcPr marL="68580" marR="68580" marT="0" marB="0"/>
                </a:tc>
                <a:tc>
                  <a:txBody>
                    <a:bodyPr/>
                    <a:lstStyle/>
                    <a:p>
                      <a:pPr algn="ctr">
                        <a:lnSpc>
                          <a:spcPct val="150000"/>
                        </a:lnSpc>
                        <a:spcAft>
                          <a:spcPts val="0"/>
                        </a:spcAft>
                      </a:pPr>
                      <a:r>
                        <a:rPr lang="es-EC" sz="1400" dirty="0">
                          <a:solidFill>
                            <a:schemeClr val="bg1"/>
                          </a:solidFill>
                          <a:effectLst/>
                        </a:rPr>
                        <a:t>1</a:t>
                      </a:r>
                      <a:endParaRPr lang="es-EC" sz="1400" dirty="0">
                        <a:solidFill>
                          <a:schemeClr val="bg1"/>
                        </a:solidFill>
                        <a:effectLst/>
                        <a:latin typeface="+mj-lt"/>
                        <a:ea typeface="Times New Roman"/>
                      </a:endParaRPr>
                    </a:p>
                  </a:txBody>
                  <a:tcPr marL="68580" marR="68580" marT="0" marB="0"/>
                </a:tc>
              </a:tr>
            </a:tbl>
          </a:graphicData>
        </a:graphic>
      </p:graphicFrame>
    </p:spTree>
    <p:extLst>
      <p:ext uri="{BB962C8B-B14F-4D97-AF65-F5344CB8AC3E}">
        <p14:creationId xmlns:p14="http://schemas.microsoft.com/office/powerpoint/2010/main" val="42927791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graphicFrame>
        <p:nvGraphicFramePr>
          <p:cNvPr id="15" name="14 Tabla"/>
          <p:cNvGraphicFramePr>
            <a:graphicFrameLocks noGrp="1"/>
          </p:cNvGraphicFramePr>
          <p:nvPr>
            <p:extLst>
              <p:ext uri="{D42A27DB-BD31-4B8C-83A1-F6EECF244321}">
                <p14:modId xmlns:p14="http://schemas.microsoft.com/office/powerpoint/2010/main" val="1431669630"/>
              </p:ext>
            </p:extLst>
          </p:nvPr>
        </p:nvGraphicFramePr>
        <p:xfrm>
          <a:off x="2699852" y="1556740"/>
          <a:ext cx="3764406" cy="1493520"/>
        </p:xfrm>
        <a:graphic>
          <a:graphicData uri="http://schemas.openxmlformats.org/drawingml/2006/table">
            <a:tbl>
              <a:tblPr firstRow="1" firstCol="1" bandRow="1">
                <a:tableStyleId>{5DA37D80-6434-44D0-A028-1B22A696006F}</a:tableStyleId>
              </a:tblPr>
              <a:tblGrid>
                <a:gridCol w="1570101"/>
                <a:gridCol w="1034542"/>
                <a:gridCol w="623760"/>
                <a:gridCol w="536003"/>
              </a:tblGrid>
              <a:tr h="0">
                <a:tc>
                  <a:txBody>
                    <a:bodyPr/>
                    <a:lstStyle/>
                    <a:p>
                      <a:pPr algn="ctr">
                        <a:spcAft>
                          <a:spcPts val="0"/>
                        </a:spcAft>
                      </a:pPr>
                      <a:r>
                        <a:rPr lang="es-ES" sz="1400" dirty="0">
                          <a:solidFill>
                            <a:schemeClr val="bg1"/>
                          </a:solidFill>
                          <a:effectLst/>
                          <a:latin typeface="+mj-lt"/>
                        </a:rPr>
                        <a:t>Parámetro</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Calificación</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Factor</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endParaRPr>
                    </a:p>
                  </a:txBody>
                  <a:tcPr marL="68580" marR="68580" marT="0" marB="0"/>
                </a:tc>
              </a:tr>
              <a:tr h="0">
                <a:tc>
                  <a:txBody>
                    <a:bodyPr/>
                    <a:lstStyle/>
                    <a:p>
                      <a:pPr>
                        <a:spcAft>
                          <a:spcPts val="0"/>
                        </a:spcAft>
                      </a:pPr>
                      <a:r>
                        <a:rPr lang="es-ES" sz="1400" dirty="0">
                          <a:solidFill>
                            <a:schemeClr val="bg1"/>
                          </a:solidFill>
                          <a:effectLst/>
                          <a:latin typeface="+mj-lt"/>
                        </a:rPr>
                        <a:t>Calidad de Soporte</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4</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8</a:t>
                      </a:r>
                      <a:endParaRPr lang="es-EC" sz="1400" dirty="0">
                        <a:solidFill>
                          <a:schemeClr val="bg1"/>
                        </a:solidFill>
                        <a:effectLst/>
                        <a:latin typeface="+mj-lt"/>
                        <a:ea typeface="Times New Roman"/>
                      </a:endParaRPr>
                    </a:p>
                  </a:txBody>
                  <a:tcPr marL="68580" marR="68580" marT="0" marB="0"/>
                </a:tc>
              </a:tr>
              <a:tr h="0">
                <a:tc>
                  <a:txBody>
                    <a:bodyPr/>
                    <a:lstStyle/>
                    <a:p>
                      <a:pPr>
                        <a:spcAft>
                          <a:spcPts val="0"/>
                        </a:spcAft>
                      </a:pPr>
                      <a:r>
                        <a:rPr lang="es-ES" sz="1400" dirty="0">
                          <a:solidFill>
                            <a:schemeClr val="bg1"/>
                          </a:solidFill>
                          <a:effectLst/>
                          <a:latin typeface="+mj-lt"/>
                        </a:rPr>
                        <a:t>Costos</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9</a:t>
                      </a:r>
                      <a:endParaRPr lang="es-EC" sz="1400" dirty="0">
                        <a:solidFill>
                          <a:schemeClr val="bg1"/>
                        </a:solidFill>
                        <a:effectLst/>
                        <a:latin typeface="+mj-lt"/>
                        <a:ea typeface="Times New Roman"/>
                      </a:endParaRPr>
                    </a:p>
                  </a:txBody>
                  <a:tcPr marL="68580" marR="68580" marT="0" marB="0"/>
                </a:tc>
              </a:tr>
              <a:tr h="0">
                <a:tc>
                  <a:txBody>
                    <a:bodyPr/>
                    <a:lstStyle/>
                    <a:p>
                      <a:pPr>
                        <a:spcAft>
                          <a:spcPts val="0"/>
                        </a:spcAft>
                      </a:pPr>
                      <a:r>
                        <a:rPr lang="es-ES" sz="1400" dirty="0">
                          <a:solidFill>
                            <a:schemeClr val="bg1"/>
                          </a:solidFill>
                          <a:effectLst/>
                          <a:latin typeface="+mj-lt"/>
                        </a:rPr>
                        <a:t>Escalabilidad</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4</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a:solidFill>
                            <a:schemeClr val="bg1"/>
                          </a:solidFill>
                          <a:effectLst/>
                          <a:latin typeface="+mj-lt"/>
                        </a:rPr>
                        <a:t>12</a:t>
                      </a:r>
                      <a:endParaRPr lang="es-EC" sz="1400">
                        <a:solidFill>
                          <a:schemeClr val="bg1"/>
                        </a:solidFill>
                        <a:effectLst/>
                        <a:latin typeface="+mj-lt"/>
                        <a:ea typeface="Times New Roman"/>
                      </a:endParaRPr>
                    </a:p>
                  </a:txBody>
                  <a:tcPr marL="68580" marR="68580" marT="0" marB="0"/>
                </a:tc>
              </a:tr>
              <a:tr h="0">
                <a:tc>
                  <a:txBody>
                    <a:bodyPr/>
                    <a:lstStyle/>
                    <a:p>
                      <a:pPr>
                        <a:spcAft>
                          <a:spcPts val="0"/>
                        </a:spcAft>
                      </a:pPr>
                      <a:r>
                        <a:rPr lang="es-ES" sz="1400" dirty="0">
                          <a:solidFill>
                            <a:schemeClr val="bg1"/>
                          </a:solidFill>
                          <a:effectLst/>
                          <a:latin typeface="+mj-lt"/>
                        </a:rPr>
                        <a:t>Facilidad de Uso</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endParaRPr>
                    </a:p>
                  </a:txBody>
                  <a:tcPr marL="68580" marR="68580" marT="0" marB="0"/>
                </a:tc>
              </a:tr>
              <a:tr h="0">
                <a:tc>
                  <a:txBody>
                    <a:bodyPr/>
                    <a:lstStyle/>
                    <a:p>
                      <a:pPr>
                        <a:spcAft>
                          <a:spcPts val="0"/>
                        </a:spcAft>
                      </a:pPr>
                      <a:r>
                        <a:rPr lang="es-ES" sz="1400" dirty="0">
                          <a:solidFill>
                            <a:schemeClr val="bg1"/>
                          </a:solidFill>
                          <a:effectLst/>
                          <a:latin typeface="+mj-lt"/>
                        </a:rPr>
                        <a:t>Ubicación Física</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smtClean="0">
                          <a:solidFill>
                            <a:schemeClr val="bg1"/>
                          </a:solidFill>
                          <a:effectLst/>
                          <a:latin typeface="+mj-lt"/>
                          <a:ea typeface="+mn-ea"/>
                        </a:rPr>
                        <a:t>3</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endParaRPr>
                    </a:p>
                  </a:txBody>
                  <a:tcPr marL="68580" marR="68580" marT="0" marB="0"/>
                </a:tc>
                <a:tc>
                  <a:txBody>
                    <a:bodyPr/>
                    <a:lstStyle/>
                    <a:p>
                      <a:pPr algn="ctr">
                        <a:spcAft>
                          <a:spcPts val="0"/>
                        </a:spcAft>
                      </a:pPr>
                      <a:r>
                        <a:rPr lang="es-ES" sz="1400" dirty="0" smtClean="0">
                          <a:solidFill>
                            <a:schemeClr val="bg1"/>
                          </a:solidFill>
                          <a:effectLst/>
                          <a:latin typeface="+mj-lt"/>
                          <a:ea typeface="+mn-ea"/>
                        </a:rPr>
                        <a:t>3</a:t>
                      </a:r>
                      <a:endParaRPr lang="es-EC" sz="1400" dirty="0">
                        <a:solidFill>
                          <a:schemeClr val="bg1"/>
                        </a:solidFill>
                        <a:effectLst/>
                        <a:latin typeface="+mj-lt"/>
                        <a:ea typeface="Times New Roman"/>
                      </a:endParaRPr>
                    </a:p>
                  </a:txBody>
                  <a:tcPr marL="68580" marR="68580" marT="0" marB="0"/>
                </a:tc>
              </a:tr>
              <a:tr h="0">
                <a:tc gridSpan="3">
                  <a:txBody>
                    <a:bodyPr/>
                    <a:lstStyle/>
                    <a:p>
                      <a:pPr algn="ctr">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ctr">
                        <a:spcAft>
                          <a:spcPts val="0"/>
                        </a:spcAft>
                      </a:pPr>
                      <a:r>
                        <a:rPr lang="es-ES" sz="1400" dirty="0">
                          <a:solidFill>
                            <a:schemeClr val="bg1"/>
                          </a:solidFill>
                          <a:effectLst/>
                          <a:latin typeface="+mj-lt"/>
                        </a:rPr>
                        <a:t>35</a:t>
                      </a:r>
                      <a:endParaRPr lang="es-EC" sz="1400" dirty="0">
                        <a:solidFill>
                          <a:schemeClr val="bg1"/>
                        </a:solidFill>
                        <a:effectLst/>
                        <a:latin typeface="+mj-lt"/>
                        <a:ea typeface="Times New Roman"/>
                      </a:endParaRPr>
                    </a:p>
                  </a:txBody>
                  <a:tcPr marL="68580" marR="68580" marT="0" marB="0"/>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966256286"/>
              </p:ext>
            </p:extLst>
          </p:nvPr>
        </p:nvGraphicFramePr>
        <p:xfrm>
          <a:off x="2699740" y="3159650"/>
          <a:ext cx="3757104" cy="1493520"/>
        </p:xfrm>
        <a:graphic>
          <a:graphicData uri="http://schemas.openxmlformats.org/drawingml/2006/table">
            <a:tbl>
              <a:tblPr firstRow="1" firstCol="1" bandRow="1">
                <a:tableStyleId>{5DA37D80-6434-44D0-A028-1B22A696006F}</a:tableStyleId>
              </a:tblPr>
              <a:tblGrid>
                <a:gridCol w="1570101"/>
                <a:gridCol w="1017207"/>
                <a:gridCol w="633793"/>
                <a:gridCol w="536003"/>
              </a:tblGrid>
              <a:tr h="0">
                <a:tc>
                  <a:txBody>
                    <a:bodyPr/>
                    <a:lstStyle/>
                    <a:p>
                      <a:pPr indent="180340" algn="ctr">
                        <a:spcBef>
                          <a:spcPts val="300"/>
                        </a:spcBef>
                        <a:spcAft>
                          <a:spcPts val="0"/>
                        </a:spcAft>
                      </a:pPr>
                      <a:r>
                        <a:rPr lang="es-ES" sz="1400" dirty="0">
                          <a:solidFill>
                            <a:schemeClr val="bg1"/>
                          </a:solidFill>
                          <a:effectLst/>
                          <a:latin typeface="+mj-lt"/>
                        </a:rPr>
                        <a:t>Parámetro</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Calificación</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Factor</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cs typeface="Times New Roman"/>
                      </a:endParaRPr>
                    </a:p>
                  </a:txBody>
                  <a:tcPr marL="68580" marR="68580" marT="0" marB="0"/>
                </a:tc>
              </a:tr>
              <a:tr h="44351">
                <a:tc>
                  <a:txBody>
                    <a:bodyPr/>
                    <a:lstStyle/>
                    <a:p>
                      <a:pPr marL="0" indent="0" algn="l">
                        <a:spcBef>
                          <a:spcPts val="300"/>
                        </a:spcBef>
                        <a:spcAft>
                          <a:spcPts val="0"/>
                        </a:spcAft>
                      </a:pPr>
                      <a:r>
                        <a:rPr lang="es-ES" sz="1400" dirty="0">
                          <a:solidFill>
                            <a:schemeClr val="bg1"/>
                          </a:solidFill>
                          <a:effectLst/>
                          <a:latin typeface="+mj-lt"/>
                        </a:rPr>
                        <a:t>Calidad de Soporte</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6</a:t>
                      </a:r>
                      <a:endParaRPr lang="es-EC" sz="1400" dirty="0">
                        <a:solidFill>
                          <a:schemeClr val="bg1"/>
                        </a:solidFill>
                        <a:effectLst/>
                        <a:latin typeface="+mj-lt"/>
                        <a:ea typeface="Times New Roman"/>
                        <a:cs typeface="Times New Roman"/>
                      </a:endParaRPr>
                    </a:p>
                  </a:txBody>
                  <a:tcPr marL="68580" marR="68580" marT="0" marB="0"/>
                </a:tc>
              </a:tr>
              <a:tr h="107975">
                <a:tc>
                  <a:txBody>
                    <a:bodyPr/>
                    <a:lstStyle/>
                    <a:p>
                      <a:pPr marL="0" indent="0" algn="l">
                        <a:spcBef>
                          <a:spcPts val="300"/>
                        </a:spcBef>
                        <a:spcAft>
                          <a:spcPts val="0"/>
                        </a:spcAft>
                      </a:pPr>
                      <a:r>
                        <a:rPr lang="es-ES" sz="1400" dirty="0">
                          <a:solidFill>
                            <a:schemeClr val="bg1"/>
                          </a:solidFill>
                          <a:effectLst/>
                          <a:latin typeface="+mj-lt"/>
                        </a:rPr>
                        <a:t>Costos</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4</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12</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Escalabilidad</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6</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Facilidad de Uso</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Ubicación Física</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r>
              <a:tr h="0">
                <a:tc gridSpan="3">
                  <a:txBody>
                    <a:bodyPr/>
                    <a:lstStyle/>
                    <a:p>
                      <a:pPr indent="180340" algn="ctr">
                        <a:spcBef>
                          <a:spcPts val="300"/>
                        </a:spcBef>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marL="0" indent="0" algn="ctr">
                        <a:spcBef>
                          <a:spcPts val="300"/>
                        </a:spcBef>
                        <a:spcAft>
                          <a:spcPts val="0"/>
                        </a:spcAft>
                      </a:pPr>
                      <a:r>
                        <a:rPr lang="es-ES" sz="1400" dirty="0">
                          <a:solidFill>
                            <a:schemeClr val="bg1"/>
                          </a:solidFill>
                          <a:effectLst/>
                          <a:latin typeface="+mj-lt"/>
                        </a:rPr>
                        <a:t>28</a:t>
                      </a:r>
                      <a:endParaRPr lang="es-EC" sz="1400" dirty="0">
                        <a:solidFill>
                          <a:schemeClr val="bg1"/>
                        </a:solidFill>
                        <a:effectLst/>
                        <a:latin typeface="+mj-lt"/>
                        <a:ea typeface="Times New Roman"/>
                        <a:cs typeface="Times New Roman"/>
                      </a:endParaRPr>
                    </a:p>
                  </a:txBody>
                  <a:tcPr marL="68580" marR="68580" marT="0" marB="0"/>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1205065553"/>
              </p:ext>
            </p:extLst>
          </p:nvPr>
        </p:nvGraphicFramePr>
        <p:xfrm>
          <a:off x="2699740" y="4822428"/>
          <a:ext cx="3757104" cy="1493520"/>
        </p:xfrm>
        <a:graphic>
          <a:graphicData uri="http://schemas.openxmlformats.org/drawingml/2006/table">
            <a:tbl>
              <a:tblPr firstRow="1" firstCol="1" bandRow="1">
                <a:tableStyleId>{5DA37D80-6434-44D0-A028-1B22A696006F}</a:tableStyleId>
              </a:tblPr>
              <a:tblGrid>
                <a:gridCol w="1570101"/>
                <a:gridCol w="1017207"/>
                <a:gridCol w="633793"/>
                <a:gridCol w="536003"/>
              </a:tblGrid>
              <a:tr h="0">
                <a:tc>
                  <a:txBody>
                    <a:bodyPr/>
                    <a:lstStyle/>
                    <a:p>
                      <a:pPr marL="0" indent="0" algn="ctr">
                        <a:spcBef>
                          <a:spcPts val="300"/>
                        </a:spcBef>
                        <a:spcAft>
                          <a:spcPts val="0"/>
                        </a:spcAft>
                      </a:pPr>
                      <a:r>
                        <a:rPr lang="es-ES" sz="1400" dirty="0">
                          <a:solidFill>
                            <a:schemeClr val="bg1"/>
                          </a:solidFill>
                          <a:effectLst/>
                          <a:latin typeface="+mj-lt"/>
                        </a:rPr>
                        <a:t>Parámetro</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Calificación</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Factor</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Calidad de Soporte</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6</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Costos</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6</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Escalabilidad</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3</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6</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Facilidad de Uso</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2</a:t>
                      </a:r>
                      <a:endParaRPr lang="es-EC" sz="1400" dirty="0">
                        <a:solidFill>
                          <a:schemeClr val="bg1"/>
                        </a:solidFill>
                        <a:effectLst/>
                        <a:latin typeface="+mj-lt"/>
                        <a:ea typeface="Times New Roman"/>
                        <a:cs typeface="Times New Roman"/>
                      </a:endParaRPr>
                    </a:p>
                  </a:txBody>
                  <a:tcPr marL="68580" marR="68580" marT="0" marB="0"/>
                </a:tc>
              </a:tr>
              <a:tr h="0">
                <a:tc>
                  <a:txBody>
                    <a:bodyPr/>
                    <a:lstStyle/>
                    <a:p>
                      <a:pPr marL="0" indent="0" algn="l">
                        <a:spcBef>
                          <a:spcPts val="300"/>
                        </a:spcBef>
                        <a:spcAft>
                          <a:spcPts val="0"/>
                        </a:spcAft>
                      </a:pPr>
                      <a:r>
                        <a:rPr lang="es-ES" sz="1400" dirty="0">
                          <a:solidFill>
                            <a:schemeClr val="bg1"/>
                          </a:solidFill>
                          <a:effectLst/>
                          <a:latin typeface="+mj-lt"/>
                        </a:rPr>
                        <a:t>Ubicación Física</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4</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1</a:t>
                      </a:r>
                      <a:endParaRPr lang="es-EC" sz="1400" dirty="0">
                        <a:solidFill>
                          <a:schemeClr val="bg1"/>
                        </a:solidFill>
                        <a:effectLst/>
                        <a:latin typeface="+mj-lt"/>
                        <a:ea typeface="Times New Roman"/>
                        <a:cs typeface="Times New Roman"/>
                      </a:endParaRPr>
                    </a:p>
                  </a:txBody>
                  <a:tcPr marL="68580" marR="68580" marT="0" marB="0"/>
                </a:tc>
                <a:tc>
                  <a:txBody>
                    <a:bodyPr/>
                    <a:lstStyle/>
                    <a:p>
                      <a:pPr marL="0" indent="0" algn="ctr">
                        <a:spcBef>
                          <a:spcPts val="300"/>
                        </a:spcBef>
                        <a:spcAft>
                          <a:spcPts val="0"/>
                        </a:spcAft>
                      </a:pPr>
                      <a:r>
                        <a:rPr lang="es-ES" sz="1400" dirty="0">
                          <a:solidFill>
                            <a:schemeClr val="bg1"/>
                          </a:solidFill>
                          <a:effectLst/>
                          <a:latin typeface="+mj-lt"/>
                        </a:rPr>
                        <a:t>4</a:t>
                      </a:r>
                      <a:endParaRPr lang="es-EC" sz="1400" dirty="0">
                        <a:solidFill>
                          <a:schemeClr val="bg1"/>
                        </a:solidFill>
                        <a:effectLst/>
                        <a:latin typeface="+mj-lt"/>
                        <a:ea typeface="Times New Roman"/>
                        <a:cs typeface="Times New Roman"/>
                      </a:endParaRPr>
                    </a:p>
                  </a:txBody>
                  <a:tcPr marL="68580" marR="68580" marT="0" marB="0"/>
                </a:tc>
              </a:tr>
              <a:tr h="0">
                <a:tc gridSpan="3">
                  <a:txBody>
                    <a:bodyPr/>
                    <a:lstStyle/>
                    <a:p>
                      <a:pPr indent="180340" algn="ctr">
                        <a:spcBef>
                          <a:spcPts val="300"/>
                        </a:spcBef>
                        <a:spcAft>
                          <a:spcPts val="0"/>
                        </a:spcAft>
                      </a:pPr>
                      <a:r>
                        <a:rPr lang="es-ES" sz="1400" dirty="0">
                          <a:solidFill>
                            <a:schemeClr val="bg1"/>
                          </a:solidFill>
                          <a:effectLst/>
                          <a:latin typeface="+mj-lt"/>
                        </a:rPr>
                        <a:t>Total</a:t>
                      </a:r>
                      <a:endParaRPr lang="es-EC" sz="1400" dirty="0">
                        <a:solidFill>
                          <a:schemeClr val="bg1"/>
                        </a:solidFill>
                        <a:effectLst/>
                        <a:latin typeface="+mj-lt"/>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marL="0" indent="0" algn="ctr">
                        <a:spcBef>
                          <a:spcPts val="300"/>
                        </a:spcBef>
                        <a:spcAft>
                          <a:spcPts val="0"/>
                        </a:spcAft>
                      </a:pPr>
                      <a:r>
                        <a:rPr lang="es-ES" sz="1400" dirty="0">
                          <a:solidFill>
                            <a:schemeClr val="bg1"/>
                          </a:solidFill>
                          <a:effectLst/>
                          <a:latin typeface="+mj-lt"/>
                        </a:rPr>
                        <a:t>24</a:t>
                      </a:r>
                      <a:endParaRPr lang="es-EC" sz="1400" dirty="0">
                        <a:solidFill>
                          <a:schemeClr val="bg1"/>
                        </a:solidFill>
                        <a:effectLst/>
                        <a:latin typeface="+mj-lt"/>
                        <a:ea typeface="Times New Roman"/>
                        <a:cs typeface="Times New Roman"/>
                      </a:endParaRPr>
                    </a:p>
                  </a:txBody>
                  <a:tcPr marL="68580" marR="68580" marT="0" marB="0"/>
                </a:tc>
              </a:tr>
            </a:tbl>
          </a:graphicData>
        </a:graphic>
      </p:graphicFrame>
      <p:sp>
        <p:nvSpPr>
          <p:cNvPr id="19" name="18 Rectángulo"/>
          <p:cNvSpPr/>
          <p:nvPr/>
        </p:nvSpPr>
        <p:spPr>
          <a:xfrm>
            <a:off x="584587" y="2339588"/>
            <a:ext cx="1345497" cy="369332"/>
          </a:xfrm>
          <a:prstGeom prst="rect">
            <a:avLst/>
          </a:prstGeom>
        </p:spPr>
        <p:txBody>
          <a:bodyPr wrap="none">
            <a:spAutoFit/>
          </a:bodyPr>
          <a:lstStyle/>
          <a:p>
            <a:r>
              <a:rPr lang="es-ES" dirty="0">
                <a:solidFill>
                  <a:schemeClr val="bg2"/>
                </a:solidFill>
                <a:latin typeface="+mj-lt"/>
              </a:rPr>
              <a:t>Amazon </a:t>
            </a:r>
            <a:r>
              <a:rPr lang="es-ES" dirty="0" smtClean="0">
                <a:solidFill>
                  <a:schemeClr val="bg2"/>
                </a:solidFill>
                <a:latin typeface="+mj-lt"/>
              </a:rPr>
              <a:t>EC2</a:t>
            </a:r>
            <a:endParaRPr lang="es-EC" dirty="0">
              <a:solidFill>
                <a:schemeClr val="bg2"/>
              </a:solidFill>
              <a:latin typeface="+mj-lt"/>
            </a:endParaRPr>
          </a:p>
        </p:txBody>
      </p:sp>
      <p:sp>
        <p:nvSpPr>
          <p:cNvPr id="20" name="19 Rectángulo"/>
          <p:cNvSpPr/>
          <p:nvPr/>
        </p:nvSpPr>
        <p:spPr>
          <a:xfrm>
            <a:off x="611560" y="5229200"/>
            <a:ext cx="1143775" cy="369332"/>
          </a:xfrm>
          <a:prstGeom prst="rect">
            <a:avLst/>
          </a:prstGeom>
        </p:spPr>
        <p:txBody>
          <a:bodyPr wrap="none">
            <a:spAutoFit/>
          </a:bodyPr>
          <a:lstStyle/>
          <a:p>
            <a:r>
              <a:rPr lang="es-ES" dirty="0">
                <a:solidFill>
                  <a:schemeClr val="bg2"/>
                </a:solidFill>
                <a:latin typeface="+mj-lt"/>
              </a:rPr>
              <a:t>Terremark</a:t>
            </a:r>
            <a:endParaRPr lang="es-EC" dirty="0">
              <a:solidFill>
                <a:schemeClr val="bg2"/>
              </a:solidFill>
              <a:latin typeface="+mj-lt"/>
            </a:endParaRPr>
          </a:p>
        </p:txBody>
      </p:sp>
      <p:sp>
        <p:nvSpPr>
          <p:cNvPr id="21" name="20 Rectángulo"/>
          <p:cNvSpPr/>
          <p:nvPr/>
        </p:nvSpPr>
        <p:spPr>
          <a:xfrm>
            <a:off x="627224" y="3779748"/>
            <a:ext cx="1208472" cy="369332"/>
          </a:xfrm>
          <a:prstGeom prst="rect">
            <a:avLst/>
          </a:prstGeom>
        </p:spPr>
        <p:txBody>
          <a:bodyPr wrap="none">
            <a:spAutoFit/>
          </a:bodyPr>
          <a:lstStyle/>
          <a:p>
            <a:r>
              <a:rPr lang="es-ES" dirty="0">
                <a:solidFill>
                  <a:schemeClr val="bg2"/>
                </a:solidFill>
                <a:latin typeface="+mj-lt"/>
              </a:rPr>
              <a:t>Rackspace </a:t>
            </a:r>
            <a:endParaRPr lang="es-EC" dirty="0">
              <a:solidFill>
                <a:schemeClr val="bg2"/>
              </a:solidFill>
              <a:latin typeface="+mj-lt"/>
            </a:endParaRPr>
          </a:p>
        </p:txBody>
      </p:sp>
      <p:sp>
        <p:nvSpPr>
          <p:cNvPr id="22" name="1 Título"/>
          <p:cNvSpPr>
            <a:spLocks noGrp="1"/>
          </p:cNvSpPr>
          <p:nvPr>
            <p:ph type="ctrTitle"/>
          </p:nvPr>
        </p:nvSpPr>
        <p:spPr>
          <a:xfrm>
            <a:off x="1178682" y="404664"/>
            <a:ext cx="7000924" cy="857257"/>
          </a:xfrm>
        </p:spPr>
        <p:txBody>
          <a:bodyPr>
            <a:normAutofit fontScale="90000"/>
          </a:bodyPr>
          <a:lstStyle/>
          <a:p>
            <a:pPr lvl="0"/>
            <a:r>
              <a:rPr lang="es-ES" dirty="0" smtClean="0">
                <a:effectLst/>
              </a:rPr>
              <a:t>PROCESO DE EVALUACIÓN</a:t>
            </a:r>
            <a:endParaRPr lang="es-EC" dirty="0">
              <a:effectLst/>
            </a:endParaRPr>
          </a:p>
        </p:txBody>
      </p:sp>
    </p:spTree>
    <p:extLst>
      <p:ext uri="{BB962C8B-B14F-4D97-AF65-F5344CB8AC3E}">
        <p14:creationId xmlns:p14="http://schemas.microsoft.com/office/powerpoint/2010/main" val="377069200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10" name="1 Título"/>
          <p:cNvSpPr>
            <a:spLocks noGrp="1"/>
          </p:cNvSpPr>
          <p:nvPr>
            <p:ph type="ctrTitle"/>
          </p:nvPr>
        </p:nvSpPr>
        <p:spPr>
          <a:xfrm>
            <a:off x="1285852" y="915513"/>
            <a:ext cx="7000924" cy="857257"/>
          </a:xfrm>
        </p:spPr>
        <p:txBody>
          <a:bodyPr>
            <a:normAutofit/>
          </a:bodyPr>
          <a:lstStyle/>
          <a:p>
            <a:pPr lvl="0" algn="ctr"/>
            <a:r>
              <a:rPr lang="es-ES" dirty="0" smtClean="0">
                <a:effectLst/>
              </a:rPr>
              <a:t>RESULTADO FINAL</a:t>
            </a:r>
            <a:endParaRPr lang="es-EC" dirty="0">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2010133034"/>
              </p:ext>
            </p:extLst>
          </p:nvPr>
        </p:nvGraphicFramePr>
        <p:xfrm>
          <a:off x="3131800" y="2578230"/>
          <a:ext cx="2900299" cy="853440"/>
        </p:xfrm>
        <a:graphic>
          <a:graphicData uri="http://schemas.openxmlformats.org/drawingml/2006/table">
            <a:tbl>
              <a:tblPr firstRow="1" firstCol="1" bandRow="1">
                <a:tableStyleId>{5DA37D80-6434-44D0-A028-1B22A696006F}</a:tableStyleId>
              </a:tblPr>
              <a:tblGrid>
                <a:gridCol w="1584452"/>
                <a:gridCol w="1315847"/>
              </a:tblGrid>
              <a:tr h="0">
                <a:tc>
                  <a:txBody>
                    <a:bodyPr/>
                    <a:lstStyle/>
                    <a:p>
                      <a:pPr indent="180340" algn="just">
                        <a:spcBef>
                          <a:spcPts val="300"/>
                        </a:spcBef>
                        <a:spcAft>
                          <a:spcPts val="0"/>
                        </a:spcAft>
                      </a:pPr>
                      <a:r>
                        <a:rPr lang="es-ES" sz="1400" dirty="0">
                          <a:solidFill>
                            <a:schemeClr val="bg1"/>
                          </a:solidFill>
                          <a:effectLst/>
                          <a:latin typeface="+mj-lt"/>
                        </a:rPr>
                        <a:t>Proveedor</a:t>
                      </a:r>
                      <a:endParaRPr lang="es-EC" sz="1400" dirty="0">
                        <a:solidFill>
                          <a:schemeClr val="bg1"/>
                        </a:solidFill>
                        <a:effectLst/>
                        <a:latin typeface="+mj-lt"/>
                        <a:ea typeface="Times New Roman"/>
                        <a:cs typeface="Times New Roman"/>
                      </a:endParaRPr>
                    </a:p>
                  </a:txBody>
                  <a:tcPr marL="68580" marR="68580" marT="0" marB="0"/>
                </a:tc>
                <a:tc>
                  <a:txBody>
                    <a:bodyPr/>
                    <a:lstStyle/>
                    <a:p>
                      <a:pPr indent="180340" algn="just">
                        <a:spcBef>
                          <a:spcPts val="300"/>
                        </a:spcBef>
                        <a:spcAft>
                          <a:spcPts val="0"/>
                        </a:spcAft>
                      </a:pPr>
                      <a:r>
                        <a:rPr lang="es-ES" sz="1400">
                          <a:solidFill>
                            <a:schemeClr val="bg1"/>
                          </a:solidFill>
                          <a:effectLst/>
                          <a:latin typeface="+mj-lt"/>
                        </a:rPr>
                        <a:t>Puntaje Final</a:t>
                      </a:r>
                      <a:endParaRPr lang="es-EC" sz="1400">
                        <a:solidFill>
                          <a:schemeClr val="bg1"/>
                        </a:solidFill>
                        <a:effectLst/>
                        <a:latin typeface="+mj-lt"/>
                        <a:ea typeface="Times New Roman"/>
                        <a:cs typeface="Times New Roman"/>
                      </a:endParaRPr>
                    </a:p>
                  </a:txBody>
                  <a:tcPr marL="68580" marR="68580" marT="0" marB="0"/>
                </a:tc>
              </a:tr>
              <a:tr h="0">
                <a:tc>
                  <a:txBody>
                    <a:bodyPr/>
                    <a:lstStyle/>
                    <a:p>
                      <a:pPr indent="180340" algn="just">
                        <a:spcBef>
                          <a:spcPts val="300"/>
                        </a:spcBef>
                        <a:spcAft>
                          <a:spcPts val="0"/>
                        </a:spcAft>
                      </a:pPr>
                      <a:r>
                        <a:rPr lang="es-ES" sz="1400" dirty="0">
                          <a:solidFill>
                            <a:schemeClr val="bg1"/>
                          </a:solidFill>
                          <a:effectLst/>
                          <a:latin typeface="+mj-lt"/>
                        </a:rPr>
                        <a:t>Amazon EC2</a:t>
                      </a:r>
                      <a:endParaRPr lang="es-EC" sz="1400" dirty="0">
                        <a:solidFill>
                          <a:schemeClr val="bg1"/>
                        </a:solidFill>
                        <a:effectLst/>
                        <a:latin typeface="+mj-lt"/>
                        <a:ea typeface="Times New Roman"/>
                        <a:cs typeface="Times New Roman"/>
                      </a:endParaRPr>
                    </a:p>
                  </a:txBody>
                  <a:tcPr marL="68580" marR="68580" marT="0" marB="0"/>
                </a:tc>
                <a:tc>
                  <a:txBody>
                    <a:bodyPr/>
                    <a:lstStyle/>
                    <a:p>
                      <a:pPr indent="180340" algn="just">
                        <a:spcBef>
                          <a:spcPts val="300"/>
                        </a:spcBef>
                        <a:spcAft>
                          <a:spcPts val="0"/>
                        </a:spcAft>
                      </a:pPr>
                      <a:r>
                        <a:rPr lang="es-ES" sz="1400">
                          <a:solidFill>
                            <a:schemeClr val="bg1"/>
                          </a:solidFill>
                          <a:effectLst/>
                          <a:latin typeface="+mj-lt"/>
                        </a:rPr>
                        <a:t>35</a:t>
                      </a:r>
                      <a:endParaRPr lang="es-EC" sz="1400">
                        <a:solidFill>
                          <a:schemeClr val="bg1"/>
                        </a:solidFill>
                        <a:effectLst/>
                        <a:latin typeface="+mj-lt"/>
                        <a:ea typeface="Times New Roman"/>
                        <a:cs typeface="Times New Roman"/>
                      </a:endParaRPr>
                    </a:p>
                  </a:txBody>
                  <a:tcPr marL="68580" marR="68580" marT="0" marB="0"/>
                </a:tc>
              </a:tr>
              <a:tr h="0">
                <a:tc>
                  <a:txBody>
                    <a:bodyPr/>
                    <a:lstStyle/>
                    <a:p>
                      <a:pPr indent="180340" algn="just">
                        <a:spcBef>
                          <a:spcPts val="300"/>
                        </a:spcBef>
                        <a:spcAft>
                          <a:spcPts val="0"/>
                        </a:spcAft>
                      </a:pPr>
                      <a:r>
                        <a:rPr lang="es-ES" sz="1400" dirty="0">
                          <a:solidFill>
                            <a:schemeClr val="bg1"/>
                          </a:solidFill>
                          <a:effectLst/>
                          <a:latin typeface="+mj-lt"/>
                        </a:rPr>
                        <a:t>Rackspace Cloud</a:t>
                      </a:r>
                      <a:endParaRPr lang="es-EC" sz="1400" dirty="0">
                        <a:solidFill>
                          <a:schemeClr val="bg1"/>
                        </a:solidFill>
                        <a:effectLst/>
                        <a:latin typeface="+mj-lt"/>
                        <a:ea typeface="Times New Roman"/>
                        <a:cs typeface="Times New Roman"/>
                      </a:endParaRPr>
                    </a:p>
                  </a:txBody>
                  <a:tcPr marL="68580" marR="68580" marT="0" marB="0"/>
                </a:tc>
                <a:tc>
                  <a:txBody>
                    <a:bodyPr/>
                    <a:lstStyle/>
                    <a:p>
                      <a:pPr indent="180340" algn="just">
                        <a:spcBef>
                          <a:spcPts val="300"/>
                        </a:spcBef>
                        <a:spcAft>
                          <a:spcPts val="0"/>
                        </a:spcAft>
                      </a:pPr>
                      <a:r>
                        <a:rPr lang="es-ES" sz="1400">
                          <a:solidFill>
                            <a:schemeClr val="bg1"/>
                          </a:solidFill>
                          <a:effectLst/>
                          <a:latin typeface="+mj-lt"/>
                        </a:rPr>
                        <a:t>28</a:t>
                      </a:r>
                      <a:endParaRPr lang="es-EC" sz="1400">
                        <a:solidFill>
                          <a:schemeClr val="bg1"/>
                        </a:solidFill>
                        <a:effectLst/>
                        <a:latin typeface="+mj-lt"/>
                        <a:ea typeface="Times New Roman"/>
                        <a:cs typeface="Times New Roman"/>
                      </a:endParaRPr>
                    </a:p>
                  </a:txBody>
                  <a:tcPr marL="68580" marR="68580" marT="0" marB="0"/>
                </a:tc>
              </a:tr>
              <a:tr h="0">
                <a:tc>
                  <a:txBody>
                    <a:bodyPr/>
                    <a:lstStyle/>
                    <a:p>
                      <a:pPr indent="180340" algn="just">
                        <a:spcBef>
                          <a:spcPts val="300"/>
                        </a:spcBef>
                        <a:spcAft>
                          <a:spcPts val="0"/>
                        </a:spcAft>
                      </a:pPr>
                      <a:r>
                        <a:rPr lang="es-ES" sz="1400" dirty="0">
                          <a:solidFill>
                            <a:schemeClr val="bg1"/>
                          </a:solidFill>
                          <a:effectLst/>
                          <a:latin typeface="+mj-lt"/>
                        </a:rPr>
                        <a:t>Terremark</a:t>
                      </a:r>
                      <a:endParaRPr lang="es-EC" sz="1400" dirty="0">
                        <a:solidFill>
                          <a:schemeClr val="bg1"/>
                        </a:solidFill>
                        <a:effectLst/>
                        <a:latin typeface="+mj-lt"/>
                        <a:ea typeface="Times New Roman"/>
                        <a:cs typeface="Times New Roman"/>
                      </a:endParaRPr>
                    </a:p>
                  </a:txBody>
                  <a:tcPr marL="68580" marR="68580" marT="0" marB="0"/>
                </a:tc>
                <a:tc>
                  <a:txBody>
                    <a:bodyPr/>
                    <a:lstStyle/>
                    <a:p>
                      <a:pPr indent="180340" algn="just">
                        <a:spcBef>
                          <a:spcPts val="300"/>
                        </a:spcBef>
                        <a:spcAft>
                          <a:spcPts val="0"/>
                        </a:spcAft>
                      </a:pPr>
                      <a:r>
                        <a:rPr lang="es-ES" sz="1400" dirty="0">
                          <a:solidFill>
                            <a:schemeClr val="bg1"/>
                          </a:solidFill>
                          <a:effectLst/>
                          <a:latin typeface="+mj-lt"/>
                        </a:rPr>
                        <a:t>24</a:t>
                      </a:r>
                      <a:endParaRPr lang="es-EC" sz="1400" dirty="0">
                        <a:solidFill>
                          <a:schemeClr val="bg1"/>
                        </a:solidFill>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96860399"/>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4624"/>
            <a:ext cx="7772400" cy="1470025"/>
          </a:xfrm>
        </p:spPr>
        <p:txBody>
          <a:bodyPr>
            <a:normAutofit/>
          </a:bodyPr>
          <a:lstStyle/>
          <a:p>
            <a:pPr algn="ctr"/>
            <a:r>
              <a:rPr lang="es-EC" dirty="0" smtClean="0"/>
              <a:t>IMPLEMENTACIÓN</a:t>
            </a:r>
            <a:endParaRPr lang="es-ES" dirty="0"/>
          </a:p>
        </p:txBody>
      </p:sp>
      <p:pic>
        <p:nvPicPr>
          <p:cNvPr id="9"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3" name="2 Rectángulo"/>
          <p:cNvSpPr/>
          <p:nvPr/>
        </p:nvSpPr>
        <p:spPr>
          <a:xfrm>
            <a:off x="323528" y="1628800"/>
            <a:ext cx="8568952" cy="4188839"/>
          </a:xfrm>
          <a:prstGeom prst="rect">
            <a:avLst/>
          </a:prstGeom>
        </p:spPr>
        <p:txBody>
          <a:bodyPr wrap="square">
            <a:spAutoFit/>
          </a:bodyPr>
          <a:lstStyle/>
          <a:p>
            <a:pPr marL="0" lvl="1" algn="just">
              <a:lnSpc>
                <a:spcPct val="130000"/>
              </a:lnSpc>
              <a:spcBef>
                <a:spcPct val="20000"/>
              </a:spcBef>
              <a:buClr>
                <a:srgbClr val="EB6A0A"/>
              </a:buClr>
              <a:buSzPct val="100000"/>
            </a:pPr>
            <a:r>
              <a:rPr lang="es-ES" sz="2200" dirty="0">
                <a:solidFill>
                  <a:schemeClr val="bg1"/>
                </a:solidFill>
                <a:latin typeface="Calibri" pitchFamily="34" charset="0"/>
              </a:rPr>
              <a:t>La implementación de Gestor como SaaS, ha sido pensado como una nueva </a:t>
            </a:r>
            <a:r>
              <a:rPr lang="es-ES" sz="2200" dirty="0" smtClean="0">
                <a:solidFill>
                  <a:schemeClr val="bg1"/>
                </a:solidFill>
                <a:latin typeface="Calibri" pitchFamily="34" charset="0"/>
              </a:rPr>
              <a:t>estrategia, </a:t>
            </a:r>
            <a:r>
              <a:rPr lang="es-ES" sz="2200" dirty="0">
                <a:solidFill>
                  <a:schemeClr val="bg1"/>
                </a:solidFill>
                <a:latin typeface="Calibri" pitchFamily="34" charset="0"/>
              </a:rPr>
              <a:t>teniendo como mercado objetivo las entidades </a:t>
            </a:r>
            <a:r>
              <a:rPr lang="es-ES" sz="2200" dirty="0" smtClean="0">
                <a:solidFill>
                  <a:schemeClr val="bg1"/>
                </a:solidFill>
                <a:latin typeface="Calibri" pitchFamily="34" charset="0"/>
              </a:rPr>
              <a:t>financieras.</a:t>
            </a:r>
          </a:p>
          <a:p>
            <a:pPr marL="0" lvl="1" algn="just">
              <a:lnSpc>
                <a:spcPct val="130000"/>
              </a:lnSpc>
              <a:spcBef>
                <a:spcPct val="20000"/>
              </a:spcBef>
              <a:buClr>
                <a:srgbClr val="EB6A0A"/>
              </a:buClr>
              <a:buSzPct val="100000"/>
            </a:pPr>
            <a:r>
              <a:rPr lang="es-ES" sz="2200" dirty="0">
                <a:solidFill>
                  <a:schemeClr val="bg1"/>
                </a:solidFill>
                <a:latin typeface="+mj-lt"/>
              </a:rPr>
              <a:t>Por lo general estas pequeñas instituciones no cuentan con los recursos económicos iniciales necesarios como para invertir en un completo </a:t>
            </a:r>
            <a:r>
              <a:rPr lang="es-ES" sz="2200" dirty="0" smtClean="0">
                <a:solidFill>
                  <a:schemeClr val="bg1"/>
                </a:solidFill>
                <a:latin typeface="+mj-lt"/>
              </a:rPr>
              <a:t>sistema, hace </a:t>
            </a:r>
            <a:r>
              <a:rPr lang="es-ES" sz="2200" dirty="0">
                <a:solidFill>
                  <a:schemeClr val="bg1"/>
                </a:solidFill>
                <a:latin typeface="+mj-lt"/>
              </a:rPr>
              <a:t>que este producto (Gestor como servicio en la Nube) sea el ideal, ya que por un pago fijo de uso de licencia, tendrán acceso a toda la funcionalidad del </a:t>
            </a:r>
            <a:r>
              <a:rPr lang="es-ES" sz="2200" dirty="0" smtClean="0">
                <a:solidFill>
                  <a:schemeClr val="bg1"/>
                </a:solidFill>
                <a:latin typeface="+mj-lt"/>
              </a:rPr>
              <a:t>sistema</a:t>
            </a:r>
            <a:endParaRPr lang="es-ES" sz="2200" dirty="0" smtClean="0">
              <a:solidFill>
                <a:schemeClr val="bg1"/>
              </a:solidFill>
              <a:latin typeface="Calibri" pitchFamily="34" charset="0"/>
            </a:endParaRPr>
          </a:p>
          <a:p>
            <a:pPr marL="0" lvl="1" algn="just">
              <a:lnSpc>
                <a:spcPct val="130000"/>
              </a:lnSpc>
              <a:spcBef>
                <a:spcPct val="20000"/>
              </a:spcBef>
              <a:buClr>
                <a:srgbClr val="EB6A0A"/>
              </a:buClr>
              <a:buSzPct val="100000"/>
            </a:pPr>
            <a:endParaRPr lang="es-ES" sz="2200" dirty="0">
              <a:solidFill>
                <a:srgbClr val="1E3D6B"/>
              </a:solidFill>
              <a:latin typeface="Calibri" pitchFamily="34" charset="0"/>
            </a:endParaRPr>
          </a:p>
        </p:txBody>
      </p:sp>
    </p:spTree>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102995"/>
            <a:ext cx="7772400" cy="1470025"/>
          </a:xfrm>
        </p:spPr>
        <p:txBody>
          <a:bodyPr>
            <a:normAutofit fontScale="90000"/>
          </a:bodyPr>
          <a:lstStyle/>
          <a:p>
            <a:pPr algn="ctr"/>
            <a:r>
              <a:rPr lang="en-US" dirty="0" smtClean="0"/>
              <a:t>INFRAESTRUCTURA RECOMENDADA PARA LA EJECUCIÓN DE LA APLICACIÓN</a:t>
            </a:r>
            <a:endParaRPr lang="es-ES" dirty="0"/>
          </a:p>
        </p:txBody>
      </p:sp>
      <p:pic>
        <p:nvPicPr>
          <p:cNvPr id="9"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9529" y="4174812"/>
            <a:ext cx="885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815" y="5543002"/>
            <a:ext cx="885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580" y="4709132"/>
            <a:ext cx="8858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60574"/>
            <a:ext cx="6477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4685" y="3804257"/>
            <a:ext cx="914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4 Conector angular"/>
          <p:cNvCxnSpPr>
            <a:stCxn id="6146" idx="3"/>
            <a:endCxn id="6149" idx="1"/>
          </p:cNvCxnSpPr>
          <p:nvPr/>
        </p:nvCxnSpPr>
        <p:spPr>
          <a:xfrm>
            <a:off x="3805354" y="4560575"/>
            <a:ext cx="766646" cy="61436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angular"/>
          <p:cNvCxnSpPr>
            <a:stCxn id="6148" idx="3"/>
          </p:cNvCxnSpPr>
          <p:nvPr/>
        </p:nvCxnSpPr>
        <p:spPr>
          <a:xfrm>
            <a:off x="2433405" y="5094895"/>
            <a:ext cx="2138595" cy="38576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angular"/>
          <p:cNvCxnSpPr>
            <a:stCxn id="6147" idx="3"/>
            <a:endCxn id="6149" idx="2"/>
          </p:cNvCxnSpPr>
          <p:nvPr/>
        </p:nvCxnSpPr>
        <p:spPr>
          <a:xfrm flipV="1">
            <a:off x="3808640" y="5789299"/>
            <a:ext cx="1087210" cy="1394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angular"/>
          <p:cNvCxnSpPr>
            <a:stCxn id="6149" idx="3"/>
          </p:cNvCxnSpPr>
          <p:nvPr/>
        </p:nvCxnSpPr>
        <p:spPr>
          <a:xfrm flipV="1">
            <a:off x="5219700" y="4709132"/>
            <a:ext cx="864510" cy="46580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481618"/>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44624"/>
            <a:ext cx="7772400" cy="1470025"/>
          </a:xfrm>
        </p:spPr>
        <p:txBody>
          <a:bodyPr>
            <a:normAutofit/>
          </a:bodyPr>
          <a:lstStyle/>
          <a:p>
            <a:pPr algn="ctr"/>
            <a:r>
              <a:rPr lang="es-EC" dirty="0" smtClean="0"/>
              <a:t>IMPLEMENTACIÓN</a:t>
            </a:r>
            <a:endParaRPr lang="es-ES" dirty="0"/>
          </a:p>
        </p:txBody>
      </p:sp>
      <p:pic>
        <p:nvPicPr>
          <p:cNvPr id="9"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
        <p:nvSpPr>
          <p:cNvPr id="3" name="2 Rectángulo"/>
          <p:cNvSpPr/>
          <p:nvPr/>
        </p:nvSpPr>
        <p:spPr>
          <a:xfrm>
            <a:off x="323528" y="1628800"/>
            <a:ext cx="8568952" cy="4096506"/>
          </a:xfrm>
          <a:prstGeom prst="rect">
            <a:avLst/>
          </a:prstGeom>
        </p:spPr>
        <p:txBody>
          <a:bodyPr wrap="square">
            <a:spAutoFit/>
          </a:bodyPr>
          <a:lstStyle/>
          <a:p>
            <a:pPr marL="0" lvl="1" algn="just">
              <a:lnSpc>
                <a:spcPct val="130000"/>
              </a:lnSpc>
              <a:spcBef>
                <a:spcPct val="20000"/>
              </a:spcBef>
              <a:buClr>
                <a:srgbClr val="EB6A0A"/>
              </a:buClr>
              <a:buSzPct val="100000"/>
            </a:pPr>
            <a:r>
              <a:rPr lang="es-ES" sz="2200" dirty="0">
                <a:solidFill>
                  <a:schemeClr val="bg1"/>
                </a:solidFill>
                <a:latin typeface="+mj-lt"/>
              </a:rPr>
              <a:t>De acuerdo a las </a:t>
            </a:r>
            <a:r>
              <a:rPr lang="es-ES" sz="2200" dirty="0" smtClean="0">
                <a:solidFill>
                  <a:schemeClr val="bg1"/>
                </a:solidFill>
                <a:latin typeface="+mj-lt"/>
              </a:rPr>
              <a:t>posibilidades de Amazon </a:t>
            </a:r>
            <a:r>
              <a:rPr lang="es-ES" sz="2200" dirty="0">
                <a:solidFill>
                  <a:schemeClr val="bg1"/>
                </a:solidFill>
                <a:latin typeface="+mj-lt"/>
              </a:rPr>
              <a:t>EC2, se ha definido realizar el estudio de tres diferentes tipos de infraestructuras de diferente capacidad para dar soporte al sistema Gestor como Servicio en la </a:t>
            </a:r>
            <a:r>
              <a:rPr lang="es-ES" sz="2200" dirty="0" smtClean="0">
                <a:solidFill>
                  <a:schemeClr val="bg1"/>
                </a:solidFill>
                <a:latin typeface="+mj-lt"/>
              </a:rPr>
              <a:t>Nube; </a:t>
            </a:r>
            <a:r>
              <a:rPr lang="es-ES" sz="2200" dirty="0">
                <a:solidFill>
                  <a:schemeClr val="bg1"/>
                </a:solidFill>
                <a:latin typeface="+mj-lt"/>
              </a:rPr>
              <a:t>estas infraestructuras serán implementadas de forma </a:t>
            </a:r>
            <a:r>
              <a:rPr lang="es-ES" sz="2200" dirty="0" smtClean="0">
                <a:solidFill>
                  <a:schemeClr val="bg1"/>
                </a:solidFill>
                <a:latin typeface="+mj-lt"/>
              </a:rPr>
              <a:t>evolutiva.</a:t>
            </a:r>
          </a:p>
          <a:p>
            <a:pPr marL="0" lvl="1" algn="just">
              <a:lnSpc>
                <a:spcPct val="130000"/>
              </a:lnSpc>
              <a:spcBef>
                <a:spcPct val="20000"/>
              </a:spcBef>
              <a:buClr>
                <a:srgbClr val="EB6A0A"/>
              </a:buClr>
              <a:buSzPct val="100000"/>
            </a:pPr>
            <a:r>
              <a:rPr lang="es-ES" sz="2200" dirty="0">
                <a:solidFill>
                  <a:schemeClr val="bg1"/>
                </a:solidFill>
                <a:latin typeface="+mj-lt"/>
              </a:rPr>
              <a:t>A continuación se define las características de cada una de las infraestructuras planteadas y se expone un análisis inicial de la inversión económica en la que debería incurrir Gestor para la implementación de las mismas.</a:t>
            </a:r>
          </a:p>
          <a:p>
            <a:pPr marL="0" lvl="1" algn="just">
              <a:lnSpc>
                <a:spcPct val="130000"/>
              </a:lnSpc>
              <a:spcBef>
                <a:spcPct val="20000"/>
              </a:spcBef>
              <a:buClr>
                <a:srgbClr val="EB6A0A"/>
              </a:buClr>
              <a:buSzPct val="100000"/>
            </a:pPr>
            <a:endParaRPr lang="es-ES" dirty="0">
              <a:solidFill>
                <a:schemeClr val="bg2"/>
              </a:solidFill>
              <a:latin typeface="+mj-lt"/>
            </a:endParaRPr>
          </a:p>
        </p:txBody>
      </p:sp>
    </p:spTree>
    <p:extLst>
      <p:ext uri="{BB962C8B-B14F-4D97-AF65-F5344CB8AC3E}">
        <p14:creationId xmlns:p14="http://schemas.microsoft.com/office/powerpoint/2010/main" val="109065833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
        <p:nvSpPr>
          <p:cNvPr id="8" name="1 Título"/>
          <p:cNvSpPr txBox="1">
            <a:spLocks/>
          </p:cNvSpPr>
          <p:nvPr/>
        </p:nvSpPr>
        <p:spPr>
          <a:xfrm>
            <a:off x="539552" y="3078088"/>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3200" dirty="0"/>
              <a:t>CARACTERÍSTICAS DE </a:t>
            </a:r>
            <a:r>
              <a:rPr lang="es-ES" sz="3200" dirty="0" smtClean="0"/>
              <a:t>INFRAESTRUCTURAS Y SUS RESPECTIVOS COSTOS.</a:t>
            </a:r>
            <a:endParaRPr lang="es-EC" sz="3200" dirty="0"/>
          </a:p>
        </p:txBody>
      </p:sp>
    </p:spTree>
    <p:extLst>
      <p:ext uri="{BB962C8B-B14F-4D97-AF65-F5344CB8AC3E}">
        <p14:creationId xmlns:p14="http://schemas.microsoft.com/office/powerpoint/2010/main" val="353019883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alpha val="50000"/>
          </a:schemeClr>
        </a:soli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916832"/>
            <a:ext cx="8229600" cy="4389120"/>
          </a:xfrm>
          <a:noFill/>
        </p:spPr>
        <p:txBody>
          <a:bodyPr/>
          <a:lstStyle/>
          <a:p>
            <a:pPr marL="0" lvl="1" indent="0" algn="just">
              <a:lnSpc>
                <a:spcPct val="130000"/>
              </a:lnSpc>
              <a:buClr>
                <a:srgbClr val="EB6A0A"/>
              </a:buClr>
              <a:buSzPct val="100000"/>
              <a:buNone/>
            </a:pPr>
            <a:r>
              <a:rPr lang="es-ES" sz="2000" dirty="0" smtClean="0">
                <a:latin typeface="+mj-lt"/>
              </a:rPr>
              <a:t>Infraestructura </a:t>
            </a:r>
            <a:r>
              <a:rPr lang="es-ES" sz="2000" dirty="0">
                <a:latin typeface="+mj-lt"/>
              </a:rPr>
              <a:t>basada en el soporte de hasta 2 clientes pequeños, adicionalmente se la puede utilizar para presentaciones y laboratorios.</a:t>
            </a:r>
            <a:endParaRPr lang="es-ES" sz="2000" dirty="0">
              <a:solidFill>
                <a:srgbClr val="1E3D6B"/>
              </a:solidFill>
              <a:latin typeface="+mj-lt"/>
            </a:endParaRPr>
          </a:p>
          <a:p>
            <a:endParaRPr lang="es-EC" dirty="0"/>
          </a:p>
        </p:txBody>
      </p:sp>
      <p:graphicFrame>
        <p:nvGraphicFramePr>
          <p:cNvPr id="4" name="3 Objeto"/>
          <p:cNvGraphicFramePr>
            <a:graphicFrameLocks noChangeAspect="1"/>
          </p:cNvGraphicFramePr>
          <p:nvPr>
            <p:extLst>
              <p:ext uri="{D42A27DB-BD31-4B8C-83A1-F6EECF244321}">
                <p14:modId xmlns:p14="http://schemas.microsoft.com/office/powerpoint/2010/main" val="3657957136"/>
              </p:ext>
            </p:extLst>
          </p:nvPr>
        </p:nvGraphicFramePr>
        <p:xfrm>
          <a:off x="1111250" y="3573463"/>
          <a:ext cx="6578600" cy="2447925"/>
        </p:xfrm>
        <a:graphic>
          <a:graphicData uri="http://schemas.openxmlformats.org/presentationml/2006/ole">
            <mc:AlternateContent xmlns:mc="http://schemas.openxmlformats.org/markup-compatibility/2006">
              <mc:Choice xmlns:v="urn:schemas-microsoft-com:vml" Requires="v">
                <p:oleObj spid="_x0000_s3096" name="Visio" r:id="rId3" imgW="5989988" imgH="2232081" progId="Visio.Drawing.11">
                  <p:embed/>
                </p:oleObj>
              </mc:Choice>
              <mc:Fallback>
                <p:oleObj name="Visio" r:id="rId3" imgW="5989988" imgH="2232081" progId="Visio.Drawing.11">
                  <p:embed/>
                  <p:pic>
                    <p:nvPicPr>
                      <p:cNvPr id="0" name="5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250" y="3573463"/>
                        <a:ext cx="65786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7 Rectángulo"/>
          <p:cNvSpPr/>
          <p:nvPr/>
        </p:nvSpPr>
        <p:spPr>
          <a:xfrm>
            <a:off x="651888" y="764704"/>
            <a:ext cx="6719596" cy="827919"/>
          </a:xfrm>
          <a:prstGeom prst="rect">
            <a:avLst/>
          </a:prstGeom>
        </p:spPr>
        <p:txBody>
          <a:bodyPr wrap="none">
            <a:spAutoFit/>
          </a:bodyPr>
          <a:lstStyle/>
          <a:p>
            <a:pPr marL="0" lvl="1" indent="0" algn="just">
              <a:lnSpc>
                <a:spcPct val="130000"/>
              </a:lnSpc>
              <a:buClr>
                <a:srgbClr val="EB6A0A"/>
              </a:buClr>
              <a:buSzPct val="100000"/>
              <a:buNone/>
            </a:pPr>
            <a:r>
              <a:rPr lang="es-ES" sz="40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 Básica (Starter)</a:t>
            </a:r>
          </a:p>
        </p:txBody>
      </p:sp>
    </p:spTree>
    <p:extLst>
      <p:ext uri="{BB962C8B-B14F-4D97-AF65-F5344CB8AC3E}">
        <p14:creationId xmlns:p14="http://schemas.microsoft.com/office/powerpoint/2010/main" val="278357224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9"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pic>
        <p:nvPicPr>
          <p:cNvPr id="8" name="7 Imagen" descr="Foto Facultad"/>
          <p:cNvPicPr/>
          <p:nvPr/>
        </p:nvPicPr>
        <p:blipFill rotWithShape="1">
          <a:blip r:embed="rId3">
            <a:extLst>
              <a:ext uri="{28A0092B-C50C-407E-A947-70E740481C1C}">
                <a14:useLocalDpi xmlns:a14="http://schemas.microsoft.com/office/drawing/2010/main" val="0"/>
              </a:ext>
            </a:extLst>
          </a:blip>
          <a:srcRect l="6163" t="4038" r="4512" b="6110"/>
          <a:stretch/>
        </p:blipFill>
        <p:spPr bwMode="auto">
          <a:xfrm>
            <a:off x="7751304" y="5477120"/>
            <a:ext cx="1357200" cy="1350000"/>
          </a:xfrm>
          <a:prstGeom prst="rect">
            <a:avLst/>
          </a:prstGeom>
          <a:noFill/>
          <a:ln>
            <a:noFill/>
          </a:ln>
        </p:spPr>
      </p:pic>
      <p:sp>
        <p:nvSpPr>
          <p:cNvPr id="10" name="1 Título"/>
          <p:cNvSpPr txBox="1">
            <a:spLocks/>
          </p:cNvSpPr>
          <p:nvPr/>
        </p:nvSpPr>
        <p:spPr>
          <a:xfrm>
            <a:off x="395536" y="0"/>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defRPr/>
            </a:pPr>
            <a:r>
              <a:rPr lang="es-EC" dirty="0"/>
              <a:t>AGENDA</a:t>
            </a:r>
          </a:p>
        </p:txBody>
      </p:sp>
      <p:sp>
        <p:nvSpPr>
          <p:cNvPr id="13" name="12 Rectángulo"/>
          <p:cNvSpPr/>
          <p:nvPr/>
        </p:nvSpPr>
        <p:spPr>
          <a:xfrm>
            <a:off x="1619672" y="1412720"/>
            <a:ext cx="2572820" cy="461665"/>
          </a:xfrm>
          <a:prstGeom prst="rect">
            <a:avLst/>
          </a:prstGeom>
        </p:spPr>
        <p:txBody>
          <a:bodyPr wrap="none">
            <a:spAutoFit/>
          </a:bodyPr>
          <a:lstStyle/>
          <a:p>
            <a:r>
              <a:rPr lang="es-ES" sz="2400" u="sng" dirty="0" smtClean="0">
                <a:solidFill>
                  <a:schemeClr val="bg1"/>
                </a:solidFill>
              </a:rPr>
              <a:t>INTRODUCCIÓN</a:t>
            </a:r>
            <a:endParaRPr lang="es-ES" sz="2800" u="sng" dirty="0">
              <a:solidFill>
                <a:schemeClr val="bg1"/>
              </a:solidFill>
            </a:endParaRPr>
          </a:p>
        </p:txBody>
      </p:sp>
      <p:sp>
        <p:nvSpPr>
          <p:cNvPr id="14" name="13 Rectángulo"/>
          <p:cNvSpPr/>
          <p:nvPr/>
        </p:nvSpPr>
        <p:spPr>
          <a:xfrm>
            <a:off x="1635115" y="2463223"/>
            <a:ext cx="1623458" cy="461665"/>
          </a:xfrm>
          <a:prstGeom prst="rect">
            <a:avLst/>
          </a:prstGeom>
        </p:spPr>
        <p:txBody>
          <a:bodyPr wrap="none">
            <a:spAutoFit/>
          </a:bodyPr>
          <a:lstStyle/>
          <a:p>
            <a:r>
              <a:rPr lang="es-ES" sz="2400" u="sng" dirty="0" smtClean="0">
                <a:solidFill>
                  <a:schemeClr val="bg1"/>
                </a:solidFill>
              </a:rPr>
              <a:t>OBJETIVO</a:t>
            </a:r>
            <a:endParaRPr lang="es-ES" sz="2800" u="sng" dirty="0">
              <a:solidFill>
                <a:schemeClr val="bg1"/>
              </a:solidFill>
            </a:endParaRPr>
          </a:p>
        </p:txBody>
      </p:sp>
      <p:sp>
        <p:nvSpPr>
          <p:cNvPr id="15" name="14 Rectángulo"/>
          <p:cNvSpPr/>
          <p:nvPr/>
        </p:nvSpPr>
        <p:spPr>
          <a:xfrm>
            <a:off x="1635115" y="1959167"/>
            <a:ext cx="2408801" cy="461665"/>
          </a:xfrm>
          <a:prstGeom prst="rect">
            <a:avLst/>
          </a:prstGeom>
        </p:spPr>
        <p:txBody>
          <a:bodyPr wrap="none">
            <a:spAutoFit/>
          </a:bodyPr>
          <a:lstStyle/>
          <a:p>
            <a:r>
              <a:rPr lang="es-ES" sz="2400" u="sng" dirty="0" smtClean="0">
                <a:solidFill>
                  <a:schemeClr val="bg1"/>
                </a:solidFill>
              </a:rPr>
              <a:t>JUSTIFICACIÓN</a:t>
            </a:r>
            <a:endParaRPr lang="es-ES" sz="2800" u="sng" dirty="0">
              <a:solidFill>
                <a:schemeClr val="bg1"/>
              </a:solidFill>
            </a:endParaRPr>
          </a:p>
        </p:txBody>
      </p:sp>
      <p:sp>
        <p:nvSpPr>
          <p:cNvPr id="16" name="15 Rectángulo"/>
          <p:cNvSpPr/>
          <p:nvPr/>
        </p:nvSpPr>
        <p:spPr>
          <a:xfrm>
            <a:off x="1635115" y="2988127"/>
            <a:ext cx="2705741" cy="461665"/>
          </a:xfrm>
          <a:prstGeom prst="rect">
            <a:avLst/>
          </a:prstGeom>
        </p:spPr>
        <p:txBody>
          <a:bodyPr wrap="none">
            <a:spAutoFit/>
          </a:bodyPr>
          <a:lstStyle/>
          <a:p>
            <a:r>
              <a:rPr lang="es-ES" sz="2400" u="sng" dirty="0">
                <a:solidFill>
                  <a:schemeClr val="bg1"/>
                </a:solidFill>
              </a:rPr>
              <a:t>MARCO</a:t>
            </a:r>
            <a:r>
              <a:rPr lang="es-ES" sz="2400" u="sng" dirty="0" smtClean="0">
                <a:solidFill>
                  <a:schemeClr val="bg1"/>
                </a:solidFill>
              </a:rPr>
              <a:t> </a:t>
            </a:r>
            <a:r>
              <a:rPr lang="es-ES" sz="2400" u="sng" dirty="0">
                <a:solidFill>
                  <a:schemeClr val="bg1"/>
                </a:solidFill>
              </a:rPr>
              <a:t>TEÓRICO</a:t>
            </a:r>
          </a:p>
        </p:txBody>
      </p:sp>
      <p:sp>
        <p:nvSpPr>
          <p:cNvPr id="17" name="16 Rectángulo"/>
          <p:cNvSpPr/>
          <p:nvPr/>
        </p:nvSpPr>
        <p:spPr>
          <a:xfrm>
            <a:off x="1642778" y="5127518"/>
            <a:ext cx="5867119" cy="461665"/>
          </a:xfrm>
          <a:prstGeom prst="rect">
            <a:avLst/>
          </a:prstGeom>
        </p:spPr>
        <p:txBody>
          <a:bodyPr wrap="none">
            <a:spAutoFit/>
          </a:bodyPr>
          <a:lstStyle/>
          <a:p>
            <a:r>
              <a:rPr lang="es-ES" sz="2400" u="sng" dirty="0" smtClean="0">
                <a:solidFill>
                  <a:schemeClr val="bg1"/>
                </a:solidFill>
              </a:rPr>
              <a:t>CONCLUSIONES Y RECOMENDACIONES</a:t>
            </a:r>
            <a:endParaRPr lang="es-ES" sz="2800" u="sng" dirty="0">
              <a:solidFill>
                <a:schemeClr val="bg1"/>
              </a:solidFill>
            </a:endParaRPr>
          </a:p>
        </p:txBody>
      </p:sp>
      <p:sp>
        <p:nvSpPr>
          <p:cNvPr id="19" name="18 Rectángulo"/>
          <p:cNvSpPr/>
          <p:nvPr/>
        </p:nvSpPr>
        <p:spPr>
          <a:xfrm>
            <a:off x="1635115" y="3534817"/>
            <a:ext cx="6443623" cy="830997"/>
          </a:xfrm>
          <a:prstGeom prst="rect">
            <a:avLst/>
          </a:prstGeom>
        </p:spPr>
        <p:txBody>
          <a:bodyPr wrap="none">
            <a:spAutoFit/>
          </a:bodyPr>
          <a:lstStyle/>
          <a:p>
            <a:r>
              <a:rPr lang="es-ES" sz="2400" u="sng" dirty="0" smtClean="0">
                <a:solidFill>
                  <a:schemeClr val="bg1"/>
                </a:solidFill>
              </a:rPr>
              <a:t>EVALUACIÓN TÉCNICA DE PROVEEDORES</a:t>
            </a:r>
          </a:p>
          <a:p>
            <a:r>
              <a:rPr lang="es-ES" sz="2400" u="sng" dirty="0" smtClean="0">
                <a:solidFill>
                  <a:schemeClr val="bg1"/>
                </a:solidFill>
              </a:rPr>
              <a:t> DE SERVICIOS SAAS</a:t>
            </a:r>
            <a:endParaRPr lang="es-ES" sz="2800" u="sng" dirty="0">
              <a:solidFill>
                <a:schemeClr val="bg1"/>
              </a:solidFill>
            </a:endParaRPr>
          </a:p>
        </p:txBody>
      </p:sp>
      <p:sp>
        <p:nvSpPr>
          <p:cNvPr id="20" name="19 Rectángulo"/>
          <p:cNvSpPr/>
          <p:nvPr/>
        </p:nvSpPr>
        <p:spPr>
          <a:xfrm>
            <a:off x="1642778" y="4479447"/>
            <a:ext cx="7217681" cy="461665"/>
          </a:xfrm>
          <a:prstGeom prst="rect">
            <a:avLst/>
          </a:prstGeom>
        </p:spPr>
        <p:txBody>
          <a:bodyPr wrap="none">
            <a:spAutoFit/>
          </a:bodyPr>
          <a:lstStyle/>
          <a:p>
            <a:r>
              <a:rPr lang="es-ES" sz="2400" u="sng" dirty="0" smtClean="0">
                <a:solidFill>
                  <a:schemeClr val="bg1"/>
                </a:solidFill>
              </a:rPr>
              <a:t>ANÁLISIS </a:t>
            </a:r>
            <a:r>
              <a:rPr lang="es-ES" sz="2400" u="sng" dirty="0">
                <a:solidFill>
                  <a:schemeClr val="bg1"/>
                </a:solidFill>
              </a:rPr>
              <a:t>DE </a:t>
            </a:r>
            <a:r>
              <a:rPr lang="es-ES" sz="2400" u="sng" dirty="0" smtClean="0">
                <a:solidFill>
                  <a:schemeClr val="bg1"/>
                </a:solidFill>
              </a:rPr>
              <a:t>FACTIBILIDAD E IMPLEMENTACIÓN</a:t>
            </a:r>
            <a:endParaRPr lang="es-ES" sz="2800" u="sng" dirty="0">
              <a:solidFill>
                <a:schemeClr val="bg1"/>
              </a:solidFill>
            </a:endParaRPr>
          </a:p>
        </p:txBody>
      </p:sp>
    </p:spTree>
    <p:extLst>
      <p:ext uri="{BB962C8B-B14F-4D97-AF65-F5344CB8AC3E}">
        <p14:creationId xmlns:p14="http://schemas.microsoft.com/office/powerpoint/2010/main" val="3584896453"/>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18864" y="836712"/>
            <a:ext cx="8229600" cy="1143000"/>
          </a:xfrm>
        </p:spPr>
        <p:txBody>
          <a:bodyPr>
            <a:normAutofit fontScale="90000"/>
          </a:bodyPr>
          <a:lstStyle/>
          <a:p>
            <a:pPr lvl="1" algn="ctr" rtl="0">
              <a:spcBef>
                <a:spcPct val="0"/>
              </a:spcBef>
            </a:pPr>
            <a:r>
              <a:rPr lang="es-ES" sz="4000" b="1" kern="1200" dirty="0" smtClean="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a:t>
            </a:r>
            <a:r>
              <a:rPr lang="es-ES" sz="3200" b="1" dirty="0" smtClean="0">
                <a:solidFill>
                  <a:srgbClr val="F37021"/>
                </a:solidFill>
                <a:latin typeface="Calibri" pitchFamily="34" charset="0"/>
              </a:rPr>
              <a:t> </a:t>
            </a:r>
            <a:r>
              <a:rPr lang="es-ES" sz="40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Básica</a:t>
            </a:r>
            <a:r>
              <a:rPr lang="es-ES" sz="3200" b="1" dirty="0" smtClean="0">
                <a:solidFill>
                  <a:srgbClr val="F37021"/>
                </a:solidFill>
                <a:latin typeface="Calibri" pitchFamily="34" charset="0"/>
              </a:rPr>
              <a:t> </a:t>
            </a:r>
            <a:r>
              <a:rPr lang="es-ES" sz="40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(Starter)</a:t>
            </a:r>
            <a:br>
              <a:rPr lang="es-ES" sz="40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br>
            <a:endParaRPr lang="es-EC" sz="40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endParaRPr>
          </a:p>
        </p:txBody>
      </p:sp>
      <p:graphicFrame>
        <p:nvGraphicFramePr>
          <p:cNvPr id="4" name="3 Tabla"/>
          <p:cNvGraphicFramePr>
            <a:graphicFrameLocks noGrp="1"/>
          </p:cNvGraphicFramePr>
          <p:nvPr>
            <p:extLst>
              <p:ext uri="{D42A27DB-BD31-4B8C-83A1-F6EECF244321}">
                <p14:modId xmlns:p14="http://schemas.microsoft.com/office/powerpoint/2010/main" val="3307864338"/>
              </p:ext>
            </p:extLst>
          </p:nvPr>
        </p:nvGraphicFramePr>
        <p:xfrm>
          <a:off x="1475656" y="2060848"/>
          <a:ext cx="6096000" cy="4516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sz="1800" dirty="0" smtClean="0">
                          <a:latin typeface="+mj-lt"/>
                        </a:rPr>
                        <a:t>Servidor Aplicaciones</a:t>
                      </a:r>
                      <a:endParaRPr lang="es-ES" sz="1800" dirty="0">
                        <a:latin typeface="+mj-lt"/>
                      </a:endParaRPr>
                    </a:p>
                  </a:txBody>
                  <a:tcPr/>
                </a:tc>
                <a:tc>
                  <a:txBody>
                    <a:bodyPr/>
                    <a:lstStyle/>
                    <a:p>
                      <a:r>
                        <a:rPr lang="es-ES" sz="1800" dirty="0" smtClean="0">
                          <a:latin typeface="+mj-lt"/>
                        </a:rPr>
                        <a:t>Servidor</a:t>
                      </a:r>
                      <a:r>
                        <a:rPr lang="es-ES" sz="1800" baseline="0" dirty="0" smtClean="0">
                          <a:latin typeface="+mj-lt"/>
                        </a:rPr>
                        <a:t> Base de Datos</a:t>
                      </a:r>
                      <a:endParaRPr lang="es-ES" sz="1800" dirty="0">
                        <a:latin typeface="+mj-lt"/>
                      </a:endParaRPr>
                    </a:p>
                  </a:txBody>
                  <a:tcPr/>
                </a:tc>
              </a:tr>
              <a:tr h="370840">
                <a:tc>
                  <a:txBody>
                    <a:bodyPr/>
                    <a:lstStyle/>
                    <a:p>
                      <a:r>
                        <a:rPr lang="es-ES" sz="1800" dirty="0" smtClean="0">
                          <a:latin typeface="+mj-lt"/>
                        </a:rPr>
                        <a:t>Instancia Mediana</a:t>
                      </a:r>
                      <a:endParaRPr lang="es-ES" sz="1800" dirty="0">
                        <a:latin typeface="+mj-lt"/>
                      </a:endParaRPr>
                    </a:p>
                  </a:txBody>
                  <a:tcPr/>
                </a:tc>
                <a:tc>
                  <a:txBody>
                    <a:bodyPr/>
                    <a:lstStyle/>
                    <a:p>
                      <a:r>
                        <a:rPr lang="es-ES" sz="1800" dirty="0" smtClean="0">
                          <a:latin typeface="+mj-lt"/>
                        </a:rPr>
                        <a:t>Instancia Grande</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3.75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7.5 GB</a:t>
                      </a:r>
                    </a:p>
                  </a:txBody>
                  <a:tcPr/>
                </a:tc>
              </a:tr>
              <a:tr h="370840">
                <a:tc>
                  <a:txBody>
                    <a:bodyPr/>
                    <a:lstStyle/>
                    <a:p>
                      <a:r>
                        <a:rPr lang="es-ES" sz="1800" kern="1200" dirty="0" smtClean="0">
                          <a:solidFill>
                            <a:schemeClr val="dk1"/>
                          </a:solidFill>
                          <a:effectLst/>
                          <a:latin typeface="+mj-lt"/>
                          <a:ea typeface="+mn-ea"/>
                          <a:cs typeface="+mn-cs"/>
                        </a:rPr>
                        <a:t>Procesador:  2 unidades informáticas EC2 </a:t>
                      </a:r>
                      <a:endParaRPr lang="es-ES" sz="1800" dirty="0">
                        <a:latin typeface="+mj-lt"/>
                      </a:endParaRPr>
                    </a:p>
                  </a:txBody>
                  <a:tcPr/>
                </a:tc>
                <a:tc>
                  <a:txBody>
                    <a:bodyPr/>
                    <a:lstStyle/>
                    <a:p>
                      <a:r>
                        <a:rPr lang="es-ES" sz="1800" kern="1200" dirty="0" smtClean="0">
                          <a:solidFill>
                            <a:schemeClr val="dk1"/>
                          </a:solidFill>
                          <a:effectLst/>
                          <a:latin typeface="+mj-lt"/>
                          <a:ea typeface="+mn-ea"/>
                          <a:cs typeface="+mn-cs"/>
                        </a:rPr>
                        <a:t>Procesador: 4 unidades informáticas EC2 </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410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850 GB</a:t>
                      </a:r>
                    </a:p>
                  </a:txBody>
                  <a:tcPr/>
                </a:tc>
              </a:tr>
              <a:tr h="370840">
                <a:tc gridSpan="2">
                  <a:txBody>
                    <a:bodyPr/>
                    <a:lstStyle/>
                    <a:p>
                      <a:pPr algn="ctr"/>
                      <a:r>
                        <a:rPr lang="es-ES" sz="1800" b="1" dirty="0" smtClean="0">
                          <a:latin typeface="+mj-lt"/>
                        </a:rPr>
                        <a:t>Precios </a:t>
                      </a:r>
                      <a:endParaRPr lang="es-ES" sz="1800" b="1" dirty="0">
                        <a:latin typeface="+mj-lt"/>
                      </a:endParaRPr>
                    </a:p>
                  </a:txBody>
                  <a:tcPr/>
                </a:tc>
                <a:tc hMerge="1">
                  <a:txBody>
                    <a:bodyPr/>
                    <a:lstStyle/>
                    <a:p>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Reservada</a:t>
                      </a:r>
                    </a:p>
                    <a:p>
                      <a:r>
                        <a:rPr lang="es-ES" sz="1800" dirty="0" smtClean="0">
                          <a:latin typeface="+mj-lt"/>
                        </a:rPr>
                        <a:t>0,048 por hora; $320 anual</a:t>
                      </a:r>
                    </a:p>
                  </a:txBody>
                  <a:tcPr/>
                </a:tc>
                <a:tc>
                  <a:txBody>
                    <a:bodyPr/>
                    <a:lstStyle/>
                    <a:p>
                      <a:r>
                        <a:rPr lang="es-ES" sz="1800" dirty="0" smtClean="0">
                          <a:latin typeface="+mj-lt"/>
                        </a:rPr>
                        <a:t>Reservada</a:t>
                      </a:r>
                    </a:p>
                    <a:p>
                      <a:r>
                        <a:rPr lang="es-ES" sz="1800" dirty="0" smtClean="0">
                          <a:latin typeface="+mj-lt"/>
                        </a:rPr>
                        <a:t>0,247 por hora;  $1075 anual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Costo Anual Aproximado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a:t>
                      </a:r>
                      <a:r>
                        <a:rPr kumimoji="0" lang="es-ES" sz="1800" kern="1200" dirty="0" smtClean="0">
                          <a:solidFill>
                            <a:schemeClr val="dk1"/>
                          </a:solidFill>
                          <a:effectLst/>
                          <a:latin typeface="+mj-lt"/>
                          <a:ea typeface="+mn-ea"/>
                          <a:cs typeface="+mn-cs"/>
                        </a:rPr>
                        <a:t>740</a:t>
                      </a:r>
                      <a:endParaRPr lang="es-ES" sz="1800" dirty="0" smtClean="0">
                        <a:latin typeface="+mj-lt"/>
                      </a:endParaRPr>
                    </a:p>
                  </a:txBody>
                  <a:tcPr/>
                </a:tc>
                <a:tc>
                  <a:txBody>
                    <a:bodyPr/>
                    <a:lstStyle/>
                    <a:p>
                      <a:r>
                        <a:rPr lang="es-ES" sz="1800" dirty="0" smtClean="0">
                          <a:latin typeface="+mj-lt"/>
                        </a:rPr>
                        <a:t>Costo</a:t>
                      </a:r>
                      <a:r>
                        <a:rPr lang="es-ES" sz="1800" baseline="0" dirty="0" smtClean="0">
                          <a:latin typeface="+mj-lt"/>
                        </a:rPr>
                        <a:t> Anual Aproximado</a:t>
                      </a:r>
                    </a:p>
                    <a:p>
                      <a:r>
                        <a:rPr lang="es-ES" sz="1800" baseline="0" dirty="0" smtClean="0">
                          <a:latin typeface="+mj-lt"/>
                        </a:rPr>
                        <a:t>$</a:t>
                      </a:r>
                      <a:r>
                        <a:rPr kumimoji="0" lang="es-ES" sz="1800" kern="1200" baseline="0" dirty="0" smtClean="0">
                          <a:solidFill>
                            <a:schemeClr val="dk1"/>
                          </a:solidFill>
                          <a:effectLst/>
                          <a:latin typeface="+mj-lt"/>
                          <a:ea typeface="+mn-ea"/>
                          <a:cs typeface="+mn-cs"/>
                        </a:rPr>
                        <a:t>3239</a:t>
                      </a:r>
                      <a:endParaRPr kumimoji="0" lang="es-ES" sz="1800" kern="1200" dirty="0" smtClean="0">
                        <a:solidFill>
                          <a:schemeClr val="dk1"/>
                        </a:solidFill>
                        <a:effectLst/>
                        <a:latin typeface="+mj-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latin typeface="+mj-lt"/>
                        </a:rPr>
                        <a:t>Total Anual </a:t>
                      </a:r>
                      <a:r>
                        <a:rPr lang="es-ES" sz="1800" b="1" dirty="0" err="1" smtClean="0">
                          <a:latin typeface="+mj-lt"/>
                        </a:rPr>
                        <a:t>Aprx</a:t>
                      </a:r>
                      <a:r>
                        <a:rPr lang="es-ES" sz="1800" b="1" dirty="0" smtClean="0">
                          <a:latin typeface="+mj-lt"/>
                        </a:rPr>
                        <a:t>: $3979</a:t>
                      </a:r>
                    </a:p>
                  </a:txBody>
                  <a:tcPr/>
                </a:tc>
                <a:tc>
                  <a:txBody>
                    <a:bodyPr/>
                    <a:lstStyle/>
                    <a:p>
                      <a:endParaRPr kumimoji="0" lang="es-ES" sz="1800" kern="1200" dirty="0" smtClean="0">
                        <a:solidFill>
                          <a:schemeClr val="dk1"/>
                        </a:solidFill>
                        <a:effectLst/>
                        <a:latin typeface="+mj-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j-lt"/>
                          <a:ea typeface="+mn-ea"/>
                          <a:cs typeface="+mn-cs"/>
                        </a:rPr>
                        <a:t>Total Anual </a:t>
                      </a:r>
                      <a:r>
                        <a:rPr kumimoji="0" lang="es-ES" sz="1800" b="1" kern="1200" dirty="0" err="1" smtClean="0">
                          <a:solidFill>
                            <a:schemeClr val="dk1"/>
                          </a:solidFill>
                          <a:latin typeface="+mj-lt"/>
                          <a:ea typeface="+mn-ea"/>
                          <a:cs typeface="+mn-cs"/>
                        </a:rPr>
                        <a:t>Aprx</a:t>
                      </a:r>
                      <a:r>
                        <a:rPr kumimoji="0" lang="es-ES" sz="1800" b="1" kern="1200" dirty="0" smtClean="0">
                          <a:solidFill>
                            <a:schemeClr val="dk1"/>
                          </a:solidFill>
                          <a:latin typeface="+mj-lt"/>
                          <a:ea typeface="+mn-ea"/>
                          <a:cs typeface="+mn-cs"/>
                        </a:rPr>
                        <a:t>: $1395</a:t>
                      </a:r>
                      <a:endParaRPr kumimoji="0" lang="es-ES" sz="1800" b="1" kern="1200" dirty="0" smtClean="0">
                        <a:solidFill>
                          <a:schemeClr val="dk1"/>
                        </a:solidFill>
                        <a:latin typeface="+mj-lt"/>
                        <a:ea typeface="+mn-ea"/>
                        <a:cs typeface="+mn-cs"/>
                      </a:endParaRPr>
                    </a:p>
                  </a:txBody>
                  <a:tcPr/>
                </a:tc>
                <a:tc>
                  <a:txBody>
                    <a:bodyPr/>
                    <a:lstStyle/>
                    <a:p>
                      <a:endParaRPr kumimoji="0" lang="es-ES" sz="1800" kern="1200" dirty="0" smtClean="0">
                        <a:solidFill>
                          <a:schemeClr val="dk1"/>
                        </a:solidFill>
                        <a:effectLst/>
                        <a:latin typeface="+mj-lt"/>
                        <a:ea typeface="+mn-ea"/>
                        <a:cs typeface="+mn-cs"/>
                      </a:endParaRPr>
                    </a:p>
                  </a:txBody>
                  <a:tcPr/>
                </a:tc>
              </a:tr>
            </a:tbl>
          </a:graphicData>
        </a:graphic>
      </p:graphicFrame>
    </p:spTree>
    <p:extLst>
      <p:ext uri="{BB962C8B-B14F-4D97-AF65-F5344CB8AC3E}">
        <p14:creationId xmlns:p14="http://schemas.microsoft.com/office/powerpoint/2010/main" val="1149937990"/>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179512" y="546646"/>
            <a:ext cx="8507288" cy="1154162"/>
          </a:xfrm>
          <a:prstGeom prst="rect">
            <a:avLst/>
          </a:prstGeom>
          <a:noFill/>
          <a:ln w="9525">
            <a:noFill/>
            <a:miter lim="800000"/>
            <a:headEnd/>
            <a:tailEnd/>
          </a:ln>
        </p:spPr>
        <p:txBody>
          <a:bodyPr wrap="square">
            <a:spAutoFit/>
          </a:bodyPr>
          <a:lstStyle/>
          <a:p>
            <a:pPr marL="0" lvl="1" algn="ctr">
              <a:spcBef>
                <a:spcPct val="50000"/>
              </a:spcBef>
            </a:pPr>
            <a:r>
              <a:rPr lang="es-EC"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de Capacidad Media (</a:t>
            </a:r>
            <a:r>
              <a:rPr lang="es-ES" sz="3600" b="1" kern="1200"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Production</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
        <p:nvSpPr>
          <p:cNvPr id="5" name="4 CuadroTexto"/>
          <p:cNvSpPr txBox="1"/>
          <p:nvPr/>
        </p:nvSpPr>
        <p:spPr>
          <a:xfrm>
            <a:off x="326092" y="1916832"/>
            <a:ext cx="8350364" cy="646331"/>
          </a:xfrm>
          <a:prstGeom prst="rect">
            <a:avLst/>
          </a:prstGeom>
          <a:noFill/>
        </p:spPr>
        <p:txBody>
          <a:bodyPr wrap="square" rtlCol="0">
            <a:spAutoFit/>
          </a:bodyPr>
          <a:lstStyle/>
          <a:p>
            <a:r>
              <a:rPr lang="es-ES" dirty="0"/>
              <a:t>Para esta infraestructura se ha definido el uso de dos servidores de alta capacidad, ya que los mismos deberían dar servicio al menos a 8 diferentes clientes. </a:t>
            </a:r>
          </a:p>
        </p:txBody>
      </p:sp>
      <p:graphicFrame>
        <p:nvGraphicFramePr>
          <p:cNvPr id="6" name="5 Objeto"/>
          <p:cNvGraphicFramePr>
            <a:graphicFrameLocks noChangeAspect="1"/>
          </p:cNvGraphicFramePr>
          <p:nvPr>
            <p:extLst>
              <p:ext uri="{D42A27DB-BD31-4B8C-83A1-F6EECF244321}">
                <p14:modId xmlns:p14="http://schemas.microsoft.com/office/powerpoint/2010/main" val="3272170179"/>
              </p:ext>
            </p:extLst>
          </p:nvPr>
        </p:nvGraphicFramePr>
        <p:xfrm>
          <a:off x="944563" y="2852738"/>
          <a:ext cx="7545387" cy="2808287"/>
        </p:xfrm>
        <a:graphic>
          <a:graphicData uri="http://schemas.openxmlformats.org/presentationml/2006/ole">
            <mc:AlternateContent xmlns:mc="http://schemas.openxmlformats.org/markup-compatibility/2006">
              <mc:Choice xmlns:v="urn:schemas-microsoft-com:vml" Requires="v">
                <p:oleObj spid="_x0000_s4118" name="Visio" r:id="rId3" imgW="5989988" imgH="2232081" progId="Visio.Drawing.11">
                  <p:embed/>
                </p:oleObj>
              </mc:Choice>
              <mc:Fallback>
                <p:oleObj name="Visio" r:id="rId3" imgW="5989988" imgH="2232081" progId="Visio.Drawing.11">
                  <p:embed/>
                  <p:pic>
                    <p:nvPicPr>
                      <p:cNvPr id="0" name="8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563" y="2852738"/>
                        <a:ext cx="75453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6 CuadroTexto"/>
          <p:cNvSpPr txBox="1"/>
          <p:nvPr/>
        </p:nvSpPr>
        <p:spPr>
          <a:xfrm>
            <a:off x="971600" y="5805264"/>
            <a:ext cx="6696744" cy="369332"/>
          </a:xfrm>
          <a:prstGeom prst="rect">
            <a:avLst/>
          </a:prstGeom>
          <a:noFill/>
        </p:spPr>
        <p:txBody>
          <a:bodyPr wrap="square" rtlCol="0">
            <a:spAutoFit/>
          </a:bodyPr>
          <a:lstStyle/>
          <a:p>
            <a:r>
              <a:rPr lang="es-ES" dirty="0" smtClean="0"/>
              <a:t>Esta infraestructura deberá ser contratada en modo reservado.</a:t>
            </a:r>
            <a:endParaRPr lang="es-ES" dirty="0"/>
          </a:p>
        </p:txBody>
      </p:sp>
    </p:spTree>
    <p:extLst>
      <p:ext uri="{BB962C8B-B14F-4D97-AF65-F5344CB8AC3E}">
        <p14:creationId xmlns:p14="http://schemas.microsoft.com/office/powerpoint/2010/main" val="364440476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457200" y="546646"/>
            <a:ext cx="8435280" cy="1154162"/>
          </a:xfrm>
          <a:prstGeom prst="rect">
            <a:avLst/>
          </a:prstGeom>
          <a:noFill/>
          <a:ln w="9525">
            <a:noFill/>
            <a:miter lim="800000"/>
            <a:headEnd/>
            <a:tailEnd/>
          </a:ln>
        </p:spPr>
        <p:txBody>
          <a:bodyPr wrap="square">
            <a:spAutoFit/>
          </a:bodyPr>
          <a:lstStyle/>
          <a:p>
            <a:pPr marL="0" lvl="1" algn="ctr">
              <a:spcBef>
                <a:spcPct val="50000"/>
              </a:spcBef>
            </a:pPr>
            <a:r>
              <a:rPr lang="es-EC"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de Capacidad Media (</a:t>
            </a:r>
            <a:r>
              <a:rPr lang="es-ES" sz="3600" b="1" kern="1200"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Production</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graphicFrame>
        <p:nvGraphicFramePr>
          <p:cNvPr id="5" name="4 Tabla"/>
          <p:cNvGraphicFramePr>
            <a:graphicFrameLocks noGrp="1"/>
          </p:cNvGraphicFramePr>
          <p:nvPr>
            <p:extLst>
              <p:ext uri="{D42A27DB-BD31-4B8C-83A1-F6EECF244321}">
                <p14:modId xmlns:p14="http://schemas.microsoft.com/office/powerpoint/2010/main" val="2109919561"/>
              </p:ext>
            </p:extLst>
          </p:nvPr>
        </p:nvGraphicFramePr>
        <p:xfrm>
          <a:off x="1403648" y="1772816"/>
          <a:ext cx="6096000" cy="4516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sz="1800" dirty="0" smtClean="0">
                          <a:latin typeface="+mj-lt"/>
                        </a:rPr>
                        <a:t>Servidor Aplicaciones</a:t>
                      </a:r>
                      <a:endParaRPr lang="es-ES" sz="1800" dirty="0">
                        <a:latin typeface="+mj-lt"/>
                      </a:endParaRPr>
                    </a:p>
                  </a:txBody>
                  <a:tcPr/>
                </a:tc>
                <a:tc>
                  <a:txBody>
                    <a:bodyPr/>
                    <a:lstStyle/>
                    <a:p>
                      <a:r>
                        <a:rPr lang="es-ES" sz="1800" dirty="0" smtClean="0">
                          <a:latin typeface="+mj-lt"/>
                        </a:rPr>
                        <a:t>Servidor</a:t>
                      </a:r>
                      <a:r>
                        <a:rPr lang="es-ES" sz="1800" baseline="0" dirty="0" smtClean="0">
                          <a:latin typeface="+mj-lt"/>
                        </a:rPr>
                        <a:t> Base de Datos</a:t>
                      </a:r>
                      <a:endParaRPr lang="es-ES" sz="1800" dirty="0">
                        <a:latin typeface="+mj-lt"/>
                      </a:endParaRPr>
                    </a:p>
                  </a:txBody>
                  <a:tcPr/>
                </a:tc>
              </a:tr>
              <a:tr h="370840">
                <a:tc>
                  <a:txBody>
                    <a:bodyPr/>
                    <a:lstStyle/>
                    <a:p>
                      <a:r>
                        <a:rPr lang="es-ES" sz="1800" dirty="0" smtClean="0">
                          <a:latin typeface="+mj-lt"/>
                        </a:rPr>
                        <a:t>Instancia Grande*</a:t>
                      </a:r>
                      <a:endParaRPr lang="es-ES" sz="1800" dirty="0">
                        <a:latin typeface="+mj-lt"/>
                      </a:endParaRPr>
                    </a:p>
                  </a:txBody>
                  <a:tcPr/>
                </a:tc>
                <a:tc>
                  <a:txBody>
                    <a:bodyPr/>
                    <a:lstStyle/>
                    <a:p>
                      <a:r>
                        <a:rPr lang="es-ES" sz="1800" dirty="0" smtClean="0">
                          <a:latin typeface="+mj-lt"/>
                        </a:rPr>
                        <a:t>Instancia </a:t>
                      </a:r>
                      <a:r>
                        <a:rPr lang="es-ES" sz="1800" dirty="0" err="1" smtClean="0">
                          <a:latin typeface="+mj-lt"/>
                        </a:rPr>
                        <a:t>ExtraGrande</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7,5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15 GB</a:t>
                      </a:r>
                    </a:p>
                  </a:txBody>
                  <a:tcPr/>
                </a:tc>
              </a:tr>
              <a:tr h="370840">
                <a:tc>
                  <a:txBody>
                    <a:bodyPr/>
                    <a:lstStyle/>
                    <a:p>
                      <a:r>
                        <a:rPr lang="es-ES" sz="1800" kern="1200" dirty="0" smtClean="0">
                          <a:solidFill>
                            <a:schemeClr val="dk1"/>
                          </a:solidFill>
                          <a:effectLst/>
                          <a:latin typeface="+mj-lt"/>
                          <a:ea typeface="+mn-ea"/>
                          <a:cs typeface="+mn-cs"/>
                        </a:rPr>
                        <a:t>Procesador:  4</a:t>
                      </a:r>
                      <a:r>
                        <a:rPr lang="es-ES" sz="1800" kern="1200" baseline="0" dirty="0" smtClean="0">
                          <a:solidFill>
                            <a:schemeClr val="dk1"/>
                          </a:solidFill>
                          <a:effectLst/>
                          <a:latin typeface="+mj-lt"/>
                          <a:ea typeface="+mn-ea"/>
                          <a:cs typeface="+mn-cs"/>
                        </a:rPr>
                        <a:t> </a:t>
                      </a:r>
                      <a:r>
                        <a:rPr lang="es-ES" sz="1800" kern="1200" dirty="0" smtClean="0">
                          <a:solidFill>
                            <a:schemeClr val="dk1"/>
                          </a:solidFill>
                          <a:effectLst/>
                          <a:latin typeface="+mj-lt"/>
                          <a:ea typeface="+mn-ea"/>
                          <a:cs typeface="+mn-cs"/>
                        </a:rPr>
                        <a:t>unidades informáticas EC2 </a:t>
                      </a:r>
                      <a:endParaRPr lang="es-ES" sz="1800" dirty="0">
                        <a:latin typeface="+mj-lt"/>
                      </a:endParaRPr>
                    </a:p>
                  </a:txBody>
                  <a:tcPr/>
                </a:tc>
                <a:tc>
                  <a:txBody>
                    <a:bodyPr/>
                    <a:lstStyle/>
                    <a:p>
                      <a:r>
                        <a:rPr lang="es-ES" sz="1800" kern="1200" dirty="0" smtClean="0">
                          <a:solidFill>
                            <a:schemeClr val="dk1"/>
                          </a:solidFill>
                          <a:effectLst/>
                          <a:latin typeface="+mj-lt"/>
                          <a:ea typeface="+mn-ea"/>
                          <a:cs typeface="+mn-cs"/>
                        </a:rPr>
                        <a:t>Procesador: </a:t>
                      </a:r>
                      <a:r>
                        <a:rPr lang="es-ES" sz="1800" dirty="0" smtClean="0">
                          <a:effectLst/>
                          <a:latin typeface="+mj-lt"/>
                        </a:rPr>
                        <a:t>8 unidades informáticas EC2 </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850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1690 GB</a:t>
                      </a:r>
                    </a:p>
                  </a:txBody>
                  <a:tcPr/>
                </a:tc>
              </a:tr>
              <a:tr h="370840">
                <a:tc gridSpan="2">
                  <a:txBody>
                    <a:bodyPr/>
                    <a:lstStyle/>
                    <a:p>
                      <a:pPr algn="ctr"/>
                      <a:r>
                        <a:rPr lang="es-ES" sz="1800" b="1" dirty="0" smtClean="0">
                          <a:latin typeface="+mj-lt"/>
                        </a:rPr>
                        <a:t>Precios </a:t>
                      </a:r>
                      <a:endParaRPr lang="es-ES" sz="1800" b="1" dirty="0">
                        <a:latin typeface="+mj-lt"/>
                      </a:endParaRPr>
                    </a:p>
                  </a:txBody>
                  <a:tcPr/>
                </a:tc>
                <a:tc hMerge="1">
                  <a:txBody>
                    <a:bodyPr/>
                    <a:lstStyle/>
                    <a:p>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Reservada</a:t>
                      </a:r>
                    </a:p>
                    <a:p>
                      <a:r>
                        <a:rPr lang="es-ES" sz="1800" dirty="0" smtClean="0">
                          <a:latin typeface="+mj-lt"/>
                        </a:rPr>
                        <a:t>0,096 por hora; $640 anual</a:t>
                      </a:r>
                    </a:p>
                  </a:txBody>
                  <a:tcPr/>
                </a:tc>
                <a:tc>
                  <a:txBody>
                    <a:bodyPr/>
                    <a:lstStyle/>
                    <a:p>
                      <a:r>
                        <a:rPr lang="es-ES" sz="1800" dirty="0" smtClean="0">
                          <a:latin typeface="+mj-lt"/>
                        </a:rPr>
                        <a:t>Reservada</a:t>
                      </a:r>
                    </a:p>
                    <a:p>
                      <a:r>
                        <a:rPr lang="es-ES" sz="1800" dirty="0" smtClean="0">
                          <a:latin typeface="+mj-lt"/>
                        </a:rPr>
                        <a:t>0,417 por hora;  $1787 anual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Costo Anual Aproximado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a:t>
                      </a:r>
                      <a:r>
                        <a:rPr kumimoji="0" lang="es-ES" sz="1800" kern="1200" dirty="0" smtClean="0">
                          <a:solidFill>
                            <a:schemeClr val="dk1"/>
                          </a:solidFill>
                          <a:effectLst/>
                          <a:latin typeface="+mj-lt"/>
                          <a:ea typeface="+mn-ea"/>
                          <a:cs typeface="+mn-cs"/>
                        </a:rPr>
                        <a:t>1481</a:t>
                      </a:r>
                      <a:endParaRPr lang="es-ES" sz="1800" dirty="0" smtClean="0">
                        <a:latin typeface="+mj-lt"/>
                      </a:endParaRPr>
                    </a:p>
                  </a:txBody>
                  <a:tcPr/>
                </a:tc>
                <a:tc>
                  <a:txBody>
                    <a:bodyPr/>
                    <a:lstStyle/>
                    <a:p>
                      <a:r>
                        <a:rPr lang="es-ES" sz="1800" dirty="0" smtClean="0">
                          <a:latin typeface="+mj-lt"/>
                        </a:rPr>
                        <a:t>Costo</a:t>
                      </a:r>
                      <a:r>
                        <a:rPr lang="es-ES" sz="1800" baseline="0" dirty="0" smtClean="0">
                          <a:latin typeface="+mj-lt"/>
                        </a:rPr>
                        <a:t> Anual Aproximado</a:t>
                      </a:r>
                    </a:p>
                    <a:p>
                      <a:r>
                        <a:rPr lang="es-ES" sz="1800" baseline="0" dirty="0" smtClean="0">
                          <a:latin typeface="+mj-lt"/>
                        </a:rPr>
                        <a:t>$</a:t>
                      </a:r>
                      <a:r>
                        <a:rPr kumimoji="0" lang="es-ES" sz="1800" kern="1200" dirty="0" smtClean="0">
                          <a:solidFill>
                            <a:schemeClr val="dk1"/>
                          </a:solidFill>
                          <a:effectLst/>
                          <a:latin typeface="+mj-lt"/>
                          <a:ea typeface="+mn-ea"/>
                          <a:cs typeface="+mn-cs"/>
                        </a:rPr>
                        <a:t>5440</a:t>
                      </a:r>
                      <a:endParaRPr lang="es-ES" sz="1800" dirty="0">
                        <a:latin typeface="+mj-lt"/>
                      </a:endParaRP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latin typeface="+mj-lt"/>
                        </a:rPr>
                        <a:t>Total Anual </a:t>
                      </a:r>
                      <a:r>
                        <a:rPr lang="es-ES" sz="1800" b="1" dirty="0" err="1" smtClean="0">
                          <a:latin typeface="+mj-lt"/>
                        </a:rPr>
                        <a:t>Aprx</a:t>
                      </a:r>
                      <a:r>
                        <a:rPr lang="es-ES" sz="1800" b="1" dirty="0" smtClean="0">
                          <a:latin typeface="+mj-lt"/>
                        </a:rPr>
                        <a:t>: $6921</a:t>
                      </a:r>
                    </a:p>
                  </a:txBody>
                  <a:tcPr/>
                </a:tc>
                <a:tc hMerge="1">
                  <a:txBody>
                    <a:bodyPr/>
                    <a:lstStyle/>
                    <a:p>
                      <a:endParaRPr lang="es-ES"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j-lt"/>
                          <a:ea typeface="+mn-ea"/>
                          <a:cs typeface="+mn-cs"/>
                        </a:rPr>
                        <a:t>Total Anual </a:t>
                      </a:r>
                      <a:r>
                        <a:rPr kumimoji="0" lang="es-ES" sz="1800" b="1" kern="1200" dirty="0" err="1" smtClean="0">
                          <a:solidFill>
                            <a:schemeClr val="dk1"/>
                          </a:solidFill>
                          <a:latin typeface="+mj-lt"/>
                          <a:ea typeface="+mn-ea"/>
                          <a:cs typeface="+mn-cs"/>
                        </a:rPr>
                        <a:t>Aprx</a:t>
                      </a:r>
                      <a:r>
                        <a:rPr kumimoji="0" lang="es-ES" sz="1800" b="1" kern="1200" dirty="0" smtClean="0">
                          <a:solidFill>
                            <a:schemeClr val="dk1"/>
                          </a:solidFill>
                          <a:latin typeface="+mj-lt"/>
                          <a:ea typeface="+mn-ea"/>
                          <a:cs typeface="+mn-cs"/>
                        </a:rPr>
                        <a:t>: $2427</a:t>
                      </a:r>
                      <a:endParaRPr lang="es-ES" sz="1800" b="1" dirty="0" smtClean="0">
                        <a:latin typeface="+mj-lt"/>
                      </a:endParaRPr>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5392825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26092" y="908719"/>
            <a:ext cx="8672214" cy="646331"/>
          </a:xfrm>
          <a:prstGeom prst="rect">
            <a:avLst/>
          </a:prstGeom>
          <a:noFill/>
          <a:ln w="9525">
            <a:noFill/>
            <a:miter lim="800000"/>
            <a:headEnd/>
            <a:tailEnd/>
          </a:ln>
        </p:spPr>
        <p:txBody>
          <a:bodyPr wrap="square">
            <a:spAutoFit/>
          </a:bodyPr>
          <a:lstStyle/>
          <a:p>
            <a:pPr marL="0" lvl="1">
              <a:spcBef>
                <a:spcPct val="50000"/>
              </a:spcBef>
            </a:pPr>
            <a:r>
              <a:rPr lang="es-EC" sz="3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a:t>
            </a:r>
            <a:r>
              <a:rPr lang="es-ES" sz="3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de Capacidad Alta (</a:t>
            </a:r>
            <a:r>
              <a:rPr lang="es-ES" sz="3600" b="1"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Infinity</a:t>
            </a:r>
            <a:r>
              <a:rPr lang="es-ES" sz="3600" b="1"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sp>
        <p:nvSpPr>
          <p:cNvPr id="6" name="5 Rectángulo"/>
          <p:cNvSpPr/>
          <p:nvPr/>
        </p:nvSpPr>
        <p:spPr>
          <a:xfrm>
            <a:off x="326092" y="1895608"/>
            <a:ext cx="8494380" cy="646331"/>
          </a:xfrm>
          <a:prstGeom prst="rect">
            <a:avLst/>
          </a:prstGeom>
        </p:spPr>
        <p:txBody>
          <a:bodyPr wrap="square">
            <a:spAutoFit/>
          </a:bodyPr>
          <a:lstStyle/>
          <a:p>
            <a:r>
              <a:rPr lang="es-ES" dirty="0"/>
              <a:t>Para esta infraestructura se ha definido el uso de dos servidores de alta capacidad, ya que los mismos deberían dar servicio al menos a 8 diferentes clientes. </a:t>
            </a:r>
          </a:p>
        </p:txBody>
      </p:sp>
      <p:graphicFrame>
        <p:nvGraphicFramePr>
          <p:cNvPr id="7" name="6 Objeto"/>
          <p:cNvGraphicFramePr>
            <a:graphicFrameLocks noChangeAspect="1"/>
          </p:cNvGraphicFramePr>
          <p:nvPr>
            <p:extLst>
              <p:ext uri="{D42A27DB-BD31-4B8C-83A1-F6EECF244321}">
                <p14:modId xmlns:p14="http://schemas.microsoft.com/office/powerpoint/2010/main" val="3110696449"/>
              </p:ext>
            </p:extLst>
          </p:nvPr>
        </p:nvGraphicFramePr>
        <p:xfrm>
          <a:off x="800588" y="2780928"/>
          <a:ext cx="7545387" cy="2808287"/>
        </p:xfrm>
        <a:graphic>
          <a:graphicData uri="http://schemas.openxmlformats.org/presentationml/2006/ole">
            <mc:AlternateContent xmlns:mc="http://schemas.openxmlformats.org/markup-compatibility/2006">
              <mc:Choice xmlns:v="urn:schemas-microsoft-com:vml" Requires="v">
                <p:oleObj spid="_x0000_s5142" name="Visio" r:id="rId3" imgW="5989988" imgH="2232081" progId="Visio.Drawing.11">
                  <p:embed/>
                </p:oleObj>
              </mc:Choice>
              <mc:Fallback>
                <p:oleObj name="Visio" r:id="rId3" imgW="5989988" imgH="2232081" progId="Visio.Drawing.11">
                  <p:embed/>
                  <p:pic>
                    <p:nvPicPr>
                      <p:cNvPr id="0" name="8 Obje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88" y="2780928"/>
                        <a:ext cx="75453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7 CuadroTexto"/>
          <p:cNvSpPr txBox="1"/>
          <p:nvPr/>
        </p:nvSpPr>
        <p:spPr>
          <a:xfrm>
            <a:off x="971600" y="5805264"/>
            <a:ext cx="6696744" cy="369332"/>
          </a:xfrm>
          <a:prstGeom prst="rect">
            <a:avLst/>
          </a:prstGeom>
          <a:noFill/>
        </p:spPr>
        <p:txBody>
          <a:bodyPr wrap="square" rtlCol="0">
            <a:spAutoFit/>
          </a:bodyPr>
          <a:lstStyle/>
          <a:p>
            <a:r>
              <a:rPr lang="es-ES" dirty="0" smtClean="0"/>
              <a:t>Esta infraestructura deberá ser contratada en modo reservado.</a:t>
            </a:r>
            <a:endParaRPr lang="es-ES" dirty="0"/>
          </a:p>
        </p:txBody>
      </p:sp>
    </p:spTree>
    <p:extLst>
      <p:ext uri="{BB962C8B-B14F-4D97-AF65-F5344CB8AC3E}">
        <p14:creationId xmlns:p14="http://schemas.microsoft.com/office/powerpoint/2010/main" val="3303707356"/>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 Box 3"/>
          <p:cNvSpPr txBox="1">
            <a:spLocks noGrp="1" noChangeArrowheads="1"/>
          </p:cNvSpPr>
          <p:nvPr>
            <p:ph type="title"/>
          </p:nvPr>
        </p:nvSpPr>
        <p:spPr bwMode="auto">
          <a:xfrm>
            <a:off x="457200" y="1028636"/>
            <a:ext cx="8229600" cy="600164"/>
          </a:xfrm>
          <a:prstGeom prst="rect">
            <a:avLst/>
          </a:prstGeom>
          <a:noFill/>
          <a:ln w="9525">
            <a:noFill/>
            <a:miter lim="800000"/>
            <a:headEnd/>
            <a:tailEnd/>
          </a:ln>
        </p:spPr>
        <p:txBody>
          <a:bodyPr wrap="square">
            <a:spAutoFit/>
          </a:bodyPr>
          <a:lstStyle/>
          <a:p>
            <a:pPr marL="0" lvl="1">
              <a:spcBef>
                <a:spcPct val="50000"/>
              </a:spcBef>
            </a:pPr>
            <a:r>
              <a:rPr lang="es-EC"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Infraestructura</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 de Capacidad Alta (</a:t>
            </a:r>
            <a:r>
              <a:rPr lang="es-ES" sz="3600" b="1" kern="1200" dirty="0" err="1">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Infinity</a:t>
            </a:r>
            <a:r>
              <a:rPr lang="es-ES" sz="3600" b="1" kern="1200" dirty="0">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rPr>
              <a:t>)</a:t>
            </a:r>
          </a:p>
        </p:txBody>
      </p:sp>
      <p:graphicFrame>
        <p:nvGraphicFramePr>
          <p:cNvPr id="5" name="4 Tabla"/>
          <p:cNvGraphicFramePr>
            <a:graphicFrameLocks noGrp="1"/>
          </p:cNvGraphicFramePr>
          <p:nvPr>
            <p:extLst>
              <p:ext uri="{D42A27DB-BD31-4B8C-83A1-F6EECF244321}">
                <p14:modId xmlns:p14="http://schemas.microsoft.com/office/powerpoint/2010/main" val="2085693479"/>
              </p:ext>
            </p:extLst>
          </p:nvPr>
        </p:nvGraphicFramePr>
        <p:xfrm>
          <a:off x="1547664" y="2060848"/>
          <a:ext cx="6096000" cy="45161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sz="1800" dirty="0" smtClean="0">
                          <a:latin typeface="+mj-lt"/>
                        </a:rPr>
                        <a:t>Servidor Aplicaciones</a:t>
                      </a:r>
                      <a:endParaRPr lang="es-ES" sz="1800" dirty="0">
                        <a:latin typeface="+mj-lt"/>
                      </a:endParaRPr>
                    </a:p>
                  </a:txBody>
                  <a:tcPr/>
                </a:tc>
                <a:tc>
                  <a:txBody>
                    <a:bodyPr/>
                    <a:lstStyle/>
                    <a:p>
                      <a:r>
                        <a:rPr lang="es-ES" sz="1800" dirty="0" smtClean="0">
                          <a:latin typeface="+mj-lt"/>
                        </a:rPr>
                        <a:t>Servidor</a:t>
                      </a:r>
                      <a:r>
                        <a:rPr lang="es-ES" sz="1800" baseline="0" dirty="0" smtClean="0">
                          <a:latin typeface="+mj-lt"/>
                        </a:rPr>
                        <a:t> Base de Datos</a:t>
                      </a:r>
                      <a:endParaRPr lang="es-ES" sz="1800" dirty="0">
                        <a:latin typeface="+mj-lt"/>
                      </a:endParaRPr>
                    </a:p>
                  </a:txBody>
                  <a:tcPr/>
                </a:tc>
              </a:tr>
              <a:tr h="370840">
                <a:tc>
                  <a:txBody>
                    <a:bodyPr/>
                    <a:lstStyle/>
                    <a:p>
                      <a:r>
                        <a:rPr lang="es-ES" sz="1800" dirty="0" smtClean="0">
                          <a:latin typeface="+mj-lt"/>
                        </a:rPr>
                        <a:t>Instancia </a:t>
                      </a:r>
                      <a:r>
                        <a:rPr lang="es-ES" sz="1800" dirty="0" smtClean="0">
                          <a:latin typeface="+mj-lt"/>
                        </a:rPr>
                        <a:t>Grande</a:t>
                      </a:r>
                      <a:endParaRPr lang="es-ES" sz="1800" dirty="0">
                        <a:latin typeface="+mj-lt"/>
                      </a:endParaRPr>
                    </a:p>
                  </a:txBody>
                  <a:tcPr/>
                </a:tc>
                <a:tc>
                  <a:txBody>
                    <a:bodyPr/>
                    <a:lstStyle/>
                    <a:p>
                      <a:r>
                        <a:rPr lang="es-ES" sz="1800" dirty="0" smtClean="0">
                          <a:latin typeface="+mj-lt"/>
                        </a:rPr>
                        <a:t>Instancia </a:t>
                      </a:r>
                      <a:r>
                        <a:rPr lang="es-ES" sz="1800" dirty="0" err="1" smtClean="0">
                          <a:latin typeface="+mj-lt"/>
                        </a:rPr>
                        <a:t>ExtraGrande</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7,5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Memoria: 34.2 GB</a:t>
                      </a:r>
                    </a:p>
                  </a:txBody>
                  <a:tcPr/>
                </a:tc>
              </a:tr>
              <a:tr h="370840">
                <a:tc>
                  <a:txBody>
                    <a:bodyPr/>
                    <a:lstStyle/>
                    <a:p>
                      <a:r>
                        <a:rPr lang="es-ES" sz="1800" kern="1200" dirty="0" smtClean="0">
                          <a:solidFill>
                            <a:schemeClr val="dk1"/>
                          </a:solidFill>
                          <a:effectLst/>
                          <a:latin typeface="+mj-lt"/>
                          <a:ea typeface="+mn-ea"/>
                          <a:cs typeface="+mn-cs"/>
                        </a:rPr>
                        <a:t>Procesador:  4</a:t>
                      </a:r>
                      <a:r>
                        <a:rPr lang="es-ES" sz="1800" kern="1200" baseline="0" dirty="0" smtClean="0">
                          <a:solidFill>
                            <a:schemeClr val="dk1"/>
                          </a:solidFill>
                          <a:effectLst/>
                          <a:latin typeface="+mj-lt"/>
                          <a:ea typeface="+mn-ea"/>
                          <a:cs typeface="+mn-cs"/>
                        </a:rPr>
                        <a:t> </a:t>
                      </a:r>
                      <a:r>
                        <a:rPr lang="es-ES" sz="1800" kern="1200" dirty="0" smtClean="0">
                          <a:solidFill>
                            <a:schemeClr val="dk1"/>
                          </a:solidFill>
                          <a:effectLst/>
                          <a:latin typeface="+mj-lt"/>
                          <a:ea typeface="+mn-ea"/>
                          <a:cs typeface="+mn-cs"/>
                        </a:rPr>
                        <a:t>unidades informáticas EC2 </a:t>
                      </a:r>
                      <a:endParaRPr lang="es-ES" sz="1800" dirty="0">
                        <a:latin typeface="+mj-lt"/>
                      </a:endParaRPr>
                    </a:p>
                  </a:txBody>
                  <a:tcPr/>
                </a:tc>
                <a:tc>
                  <a:txBody>
                    <a:bodyPr/>
                    <a:lstStyle/>
                    <a:p>
                      <a:r>
                        <a:rPr lang="es-ES" sz="1800" kern="1200" dirty="0" smtClean="0">
                          <a:solidFill>
                            <a:schemeClr val="dk1"/>
                          </a:solidFill>
                          <a:effectLst/>
                          <a:latin typeface="+mj-lt"/>
                          <a:ea typeface="+mn-ea"/>
                          <a:cs typeface="+mn-cs"/>
                        </a:rPr>
                        <a:t>Procesador: 13</a:t>
                      </a:r>
                      <a:r>
                        <a:rPr lang="es-ES" sz="1800" dirty="0" smtClean="0">
                          <a:effectLst/>
                          <a:latin typeface="+mj-lt"/>
                        </a:rPr>
                        <a:t> unidades informáticas EC2 </a:t>
                      </a:r>
                      <a:endParaRPr lang="es-ES" sz="1800" dirty="0">
                        <a:latin typeface="+mj-lt"/>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850 GB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solidFill>
                            <a:schemeClr val="dk1"/>
                          </a:solidFill>
                          <a:effectLst/>
                          <a:latin typeface="+mj-lt"/>
                          <a:ea typeface="+mn-ea"/>
                          <a:cs typeface="+mn-cs"/>
                        </a:rPr>
                        <a:t>Almacenamiento: 850 GB</a:t>
                      </a:r>
                    </a:p>
                  </a:txBody>
                  <a:tcPr/>
                </a:tc>
              </a:tr>
              <a:tr h="370840">
                <a:tc gridSpan="2">
                  <a:txBody>
                    <a:bodyPr/>
                    <a:lstStyle/>
                    <a:p>
                      <a:pPr algn="ctr"/>
                      <a:r>
                        <a:rPr lang="es-ES" sz="1800" b="1" dirty="0" smtClean="0">
                          <a:latin typeface="+mj-lt"/>
                        </a:rPr>
                        <a:t>Precios </a:t>
                      </a:r>
                      <a:endParaRPr lang="es-ES" sz="1800" b="1" dirty="0">
                        <a:latin typeface="+mj-lt"/>
                      </a:endParaRPr>
                    </a:p>
                  </a:txBody>
                  <a:tcPr/>
                </a:tc>
                <a:tc hMerge="1">
                  <a:txBody>
                    <a:bodyPr/>
                    <a:lstStyle/>
                    <a:p>
                      <a:endParaRPr lang="es-E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Reservada</a:t>
                      </a:r>
                    </a:p>
                    <a:p>
                      <a:r>
                        <a:rPr lang="es-ES" sz="1800" dirty="0" smtClean="0">
                          <a:latin typeface="+mj-lt"/>
                        </a:rPr>
                        <a:t>0,096 por hora; $</a:t>
                      </a:r>
                      <a:r>
                        <a:rPr kumimoji="0" lang="es-ES" sz="1800" kern="1200" dirty="0" smtClean="0">
                          <a:solidFill>
                            <a:schemeClr val="dk1"/>
                          </a:solidFill>
                          <a:effectLst/>
                          <a:latin typeface="+mj-lt"/>
                          <a:ea typeface="+mn-ea"/>
                          <a:cs typeface="+mn-cs"/>
                        </a:rPr>
                        <a:t>640</a:t>
                      </a:r>
                      <a:r>
                        <a:rPr lang="es-ES" sz="1800" dirty="0" smtClean="0">
                          <a:latin typeface="+mj-lt"/>
                        </a:rPr>
                        <a:t> anual</a:t>
                      </a:r>
                    </a:p>
                  </a:txBody>
                  <a:tcPr/>
                </a:tc>
                <a:tc>
                  <a:txBody>
                    <a:bodyPr/>
                    <a:lstStyle/>
                    <a:p>
                      <a:r>
                        <a:rPr lang="es-ES" sz="1800" dirty="0" smtClean="0">
                          <a:latin typeface="+mj-lt"/>
                        </a:rPr>
                        <a:t>Reservada</a:t>
                      </a:r>
                    </a:p>
                    <a:p>
                      <a:r>
                        <a:rPr lang="es-ES" sz="1800" dirty="0" smtClean="0">
                          <a:latin typeface="+mj-lt"/>
                        </a:rPr>
                        <a:t>0,631 por hora;  $</a:t>
                      </a:r>
                      <a:r>
                        <a:rPr kumimoji="0" lang="es-ES" sz="1800" kern="1200" dirty="0" smtClean="0">
                          <a:solidFill>
                            <a:schemeClr val="dk1"/>
                          </a:solidFill>
                          <a:effectLst/>
                          <a:latin typeface="+mj-lt"/>
                          <a:ea typeface="+mn-ea"/>
                          <a:cs typeface="+mn-cs"/>
                        </a:rPr>
                        <a:t>2653</a:t>
                      </a:r>
                      <a:r>
                        <a:rPr lang="es-ES" sz="1800" dirty="0" smtClean="0">
                          <a:latin typeface="+mj-lt"/>
                        </a:rPr>
                        <a:t> anual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Costo Anual Aproximado</a:t>
                      </a:r>
                    </a:p>
                    <a:p>
                      <a:pPr marL="0" marR="0" indent="0" algn="l" defTabSz="914400" rtl="0" eaLnBrk="1" fontAlgn="auto" latinLnBrk="0" hangingPunct="1">
                        <a:lnSpc>
                          <a:spcPct val="100000"/>
                        </a:lnSpc>
                        <a:spcBef>
                          <a:spcPts val="0"/>
                        </a:spcBef>
                        <a:spcAft>
                          <a:spcPts val="0"/>
                        </a:spcAft>
                        <a:buClrTx/>
                        <a:buSzTx/>
                        <a:buFontTx/>
                        <a:buNone/>
                        <a:tabLst/>
                        <a:defRPr/>
                      </a:pPr>
                      <a:r>
                        <a:rPr lang="es-ES" sz="1800" dirty="0" smtClean="0">
                          <a:latin typeface="+mj-lt"/>
                        </a:rPr>
                        <a:t>$</a:t>
                      </a:r>
                      <a:r>
                        <a:rPr kumimoji="0" lang="es-ES" sz="1800" kern="1200" dirty="0" smtClean="0">
                          <a:solidFill>
                            <a:schemeClr val="dk1"/>
                          </a:solidFill>
                          <a:effectLst/>
                          <a:latin typeface="+mj-lt"/>
                          <a:ea typeface="+mn-ea"/>
                          <a:cs typeface="+mn-cs"/>
                        </a:rPr>
                        <a:t>2962</a:t>
                      </a:r>
                      <a:endParaRPr lang="es-ES" sz="1800" dirty="0" smtClean="0">
                        <a:latin typeface="+mj-lt"/>
                      </a:endParaRPr>
                    </a:p>
                  </a:txBody>
                  <a:tcPr/>
                </a:tc>
                <a:tc>
                  <a:txBody>
                    <a:bodyPr/>
                    <a:lstStyle/>
                    <a:p>
                      <a:r>
                        <a:rPr lang="es-ES" sz="1800" dirty="0" smtClean="0">
                          <a:latin typeface="+mj-lt"/>
                        </a:rPr>
                        <a:t>Costo</a:t>
                      </a:r>
                      <a:r>
                        <a:rPr lang="es-ES" sz="1800" baseline="0" dirty="0" smtClean="0">
                          <a:latin typeface="+mj-lt"/>
                        </a:rPr>
                        <a:t> Anual Aproximado</a:t>
                      </a:r>
                    </a:p>
                    <a:p>
                      <a:r>
                        <a:rPr lang="es-ES" sz="1800" baseline="0" dirty="0" smtClean="0">
                          <a:latin typeface="+mj-lt"/>
                        </a:rPr>
                        <a:t>$</a:t>
                      </a:r>
                      <a:r>
                        <a:rPr kumimoji="0" lang="es-ES" sz="1800" kern="1200" dirty="0" smtClean="0">
                          <a:solidFill>
                            <a:schemeClr val="dk1"/>
                          </a:solidFill>
                          <a:effectLst/>
                          <a:latin typeface="+mj-lt"/>
                          <a:ea typeface="+mn-ea"/>
                          <a:cs typeface="+mn-cs"/>
                        </a:rPr>
                        <a:t>8180</a:t>
                      </a:r>
                      <a:endParaRPr lang="es-ES" sz="1800" dirty="0">
                        <a:latin typeface="+mj-lt"/>
                      </a:endParaRP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b="1" dirty="0" smtClean="0">
                          <a:latin typeface="+mj-lt"/>
                        </a:rPr>
                        <a:t>Total Anual </a:t>
                      </a:r>
                      <a:r>
                        <a:rPr lang="es-ES" sz="1800" b="1" dirty="0" err="1" smtClean="0">
                          <a:latin typeface="+mj-lt"/>
                        </a:rPr>
                        <a:t>Aprx</a:t>
                      </a:r>
                      <a:r>
                        <a:rPr lang="es-ES" sz="1800" b="1" dirty="0" smtClean="0">
                          <a:latin typeface="+mj-lt"/>
                        </a:rPr>
                        <a:t>: $11142</a:t>
                      </a:r>
                    </a:p>
                  </a:txBody>
                  <a:tcPr/>
                </a:tc>
                <a:tc hMerge="1">
                  <a:txBody>
                    <a:bodyPr/>
                    <a:lstStyle/>
                    <a:p>
                      <a:endParaRPr lang="es-ES"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ES" sz="1800" b="1" kern="1200" dirty="0" smtClean="0">
                          <a:solidFill>
                            <a:schemeClr val="dk1"/>
                          </a:solidFill>
                          <a:latin typeface="+mj-lt"/>
                          <a:ea typeface="+mn-ea"/>
                          <a:cs typeface="+mn-cs"/>
                        </a:rPr>
                        <a:t>Total Anual </a:t>
                      </a:r>
                      <a:r>
                        <a:rPr kumimoji="0" lang="es-ES" sz="1800" b="1" kern="1200" dirty="0" err="1" smtClean="0">
                          <a:solidFill>
                            <a:schemeClr val="dk1"/>
                          </a:solidFill>
                          <a:latin typeface="+mj-lt"/>
                          <a:ea typeface="+mn-ea"/>
                          <a:cs typeface="+mn-cs"/>
                        </a:rPr>
                        <a:t>Aprx</a:t>
                      </a:r>
                      <a:r>
                        <a:rPr kumimoji="0" lang="es-ES" sz="1800" b="1" kern="1200" dirty="0" smtClean="0">
                          <a:solidFill>
                            <a:schemeClr val="dk1"/>
                          </a:solidFill>
                          <a:latin typeface="+mj-lt"/>
                          <a:ea typeface="+mn-ea"/>
                          <a:cs typeface="+mn-cs"/>
                        </a:rPr>
                        <a:t>: $3293</a:t>
                      </a:r>
                      <a:endParaRPr lang="es-ES" sz="1800" b="1" dirty="0" smtClean="0">
                        <a:latin typeface="+mj-lt"/>
                      </a:endParaRPr>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059998796"/>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370364"/>
            <a:ext cx="8215370" cy="1114420"/>
          </a:xfrm>
        </p:spPr>
        <p:txBody>
          <a:bodyPr>
            <a:normAutofit/>
          </a:bodyPr>
          <a:lstStyle/>
          <a:p>
            <a:pPr algn="ctr"/>
            <a:r>
              <a:rPr lang="es-EC" dirty="0" smtClean="0"/>
              <a:t>CONCLUSIONES</a:t>
            </a:r>
            <a:endParaRPr lang="es-ES" dirty="0"/>
          </a:p>
        </p:txBody>
      </p:sp>
      <p:sp>
        <p:nvSpPr>
          <p:cNvPr id="6" name="2 Subtítulo"/>
          <p:cNvSpPr>
            <a:spLocks noGrp="1"/>
          </p:cNvSpPr>
          <p:nvPr>
            <p:ph type="subTitle" idx="1"/>
          </p:nvPr>
        </p:nvSpPr>
        <p:spPr>
          <a:xfrm>
            <a:off x="533400" y="1700808"/>
            <a:ext cx="8359080" cy="3500462"/>
          </a:xfrm>
        </p:spPr>
        <p:txBody>
          <a:bodyPr>
            <a:noAutofit/>
          </a:bodyPr>
          <a:lstStyle/>
          <a:p>
            <a:pPr lvl="0" algn="just"/>
            <a:r>
              <a:rPr lang="es-EC" sz="1800" dirty="0" smtClean="0">
                <a:solidFill>
                  <a:schemeClr val="bg1"/>
                </a:solidFill>
                <a:latin typeface="+mj-lt"/>
              </a:rPr>
              <a:t>De </a:t>
            </a:r>
            <a:r>
              <a:rPr lang="es-EC" sz="1800" dirty="0">
                <a:solidFill>
                  <a:schemeClr val="bg1"/>
                </a:solidFill>
                <a:latin typeface="+mj-lt"/>
              </a:rPr>
              <a:t>acuerdo al análisis de costos realizado, se concluye que es viable y rentable la creación del producto Gestor como Servicio en la </a:t>
            </a:r>
            <a:r>
              <a:rPr lang="es-EC" sz="1800" dirty="0" smtClean="0">
                <a:solidFill>
                  <a:schemeClr val="bg1"/>
                </a:solidFill>
                <a:latin typeface="+mj-lt"/>
              </a:rPr>
              <a:t>Nube para la empresa Gestor;  </a:t>
            </a:r>
            <a:r>
              <a:rPr lang="es-EC" sz="1800" dirty="0">
                <a:solidFill>
                  <a:schemeClr val="bg1"/>
                </a:solidFill>
                <a:latin typeface="+mj-lt"/>
              </a:rPr>
              <a:t>esta oportunidad se encuentra </a:t>
            </a:r>
            <a:r>
              <a:rPr lang="es-EC" sz="1800" dirty="0" smtClean="0">
                <a:solidFill>
                  <a:schemeClr val="bg1"/>
                </a:solidFill>
                <a:latin typeface="+mj-lt"/>
              </a:rPr>
              <a:t>consolidada </a:t>
            </a:r>
            <a:r>
              <a:rPr lang="es-EC" sz="1800" dirty="0">
                <a:solidFill>
                  <a:schemeClr val="bg1"/>
                </a:solidFill>
                <a:latin typeface="+mj-lt"/>
              </a:rPr>
              <a:t>aún más teniendo en cuenta </a:t>
            </a:r>
            <a:r>
              <a:rPr lang="es-EC" sz="1800" dirty="0" smtClean="0">
                <a:solidFill>
                  <a:schemeClr val="bg1"/>
                </a:solidFill>
                <a:latin typeface="+mj-lt"/>
              </a:rPr>
              <a:t>que es </a:t>
            </a:r>
            <a:r>
              <a:rPr lang="es-EC" sz="1800" dirty="0">
                <a:solidFill>
                  <a:schemeClr val="bg1"/>
                </a:solidFill>
                <a:latin typeface="+mj-lt"/>
              </a:rPr>
              <a:t>un nicho de mercado que no ha sido explotado por la competencia</a:t>
            </a:r>
            <a:r>
              <a:rPr lang="es-EC" sz="1800" dirty="0" smtClean="0">
                <a:solidFill>
                  <a:schemeClr val="bg1"/>
                </a:solidFill>
                <a:latin typeface="+mj-lt"/>
              </a:rPr>
              <a:t>.</a:t>
            </a:r>
          </a:p>
          <a:p>
            <a:pPr marL="177800" lvl="0" indent="-177800" algn="just">
              <a:buFont typeface="Wingdings" pitchFamily="2" charset="2"/>
              <a:buChar char="Ø"/>
            </a:pPr>
            <a:endParaRPr lang="es-EC" sz="1800" dirty="0" smtClean="0">
              <a:solidFill>
                <a:schemeClr val="bg1"/>
              </a:solidFill>
              <a:latin typeface="+mj-lt"/>
            </a:endParaRPr>
          </a:p>
          <a:p>
            <a:pPr lvl="0" algn="just"/>
            <a:r>
              <a:rPr lang="es-SV" sz="1800" dirty="0" smtClean="0">
                <a:solidFill>
                  <a:schemeClr val="bg1"/>
                </a:solidFill>
                <a:latin typeface="+mj-lt"/>
              </a:rPr>
              <a:t>El requerimiento de la selección del proveedor de servicio SaaS, para la empresa se baso en los costos y en la facilidad de </a:t>
            </a:r>
            <a:r>
              <a:rPr lang="es-ES" sz="1800" dirty="0" smtClean="0">
                <a:solidFill>
                  <a:schemeClr val="bg1"/>
                </a:solidFill>
              </a:rPr>
              <a:t>incrementar </a:t>
            </a:r>
            <a:r>
              <a:rPr lang="es-ES" sz="1800" dirty="0">
                <a:solidFill>
                  <a:schemeClr val="bg1"/>
                </a:solidFill>
              </a:rPr>
              <a:t>los recursos de la infraestructura </a:t>
            </a:r>
            <a:r>
              <a:rPr lang="es-ES" sz="1800" dirty="0" smtClean="0">
                <a:solidFill>
                  <a:schemeClr val="bg1"/>
                </a:solidFill>
              </a:rPr>
              <a:t>.</a:t>
            </a:r>
            <a:r>
              <a:rPr lang="es-ES" sz="1800" dirty="0" smtClean="0"/>
              <a:t>l </a:t>
            </a:r>
          </a:p>
          <a:p>
            <a:pPr lvl="0" algn="just"/>
            <a:endParaRPr lang="es-ES" sz="1800" dirty="0">
              <a:solidFill>
                <a:schemeClr val="bg1"/>
              </a:solidFill>
              <a:latin typeface="+mj-lt"/>
            </a:endParaRPr>
          </a:p>
          <a:p>
            <a:pPr lvl="0" algn="just"/>
            <a:r>
              <a:rPr lang="es-EC" sz="1800" dirty="0" smtClean="0">
                <a:solidFill>
                  <a:schemeClr val="bg1"/>
                </a:solidFill>
                <a:latin typeface="+mj-lt"/>
              </a:rPr>
              <a:t>La infraestructura ofrecida por Amazon EC2 da al cliente la oportunidad de seleccionar diferentes tipos de configuraciones de hardware de acuerdo a sus necesidades, por lo que no limita el crecimiento ni obliga a pagar por la subutilización de recursos; un beneficio adicional es la facturación de horas consumidas, lo cual permite ahorrar costos en períodos de configuración y pruebas de la infraestructura contratada.</a:t>
            </a:r>
            <a:endParaRPr lang="es-SV" sz="1800" dirty="0" smtClean="0">
              <a:solidFill>
                <a:schemeClr val="bg1"/>
              </a:solidFill>
              <a:latin typeface="+mj-lt"/>
            </a:endParaRPr>
          </a:p>
          <a:p>
            <a:pPr lvl="0" algn="just"/>
            <a:endParaRPr lang="es-ES" sz="1400" dirty="0" smtClean="0">
              <a:solidFill>
                <a:schemeClr val="bg1"/>
              </a:solidFill>
              <a:latin typeface="+mj-lt"/>
            </a:endParaRPr>
          </a:p>
        </p:txBody>
      </p:sp>
      <p:pic>
        <p:nvPicPr>
          <p:cNvPr id="4"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714356"/>
            <a:ext cx="7772400" cy="827083"/>
          </a:xfrm>
        </p:spPr>
        <p:txBody>
          <a:bodyPr>
            <a:normAutofit fontScale="90000"/>
          </a:bodyPr>
          <a:lstStyle/>
          <a:p>
            <a:pPr algn="ctr"/>
            <a:r>
              <a:rPr lang="es-EC" dirty="0" smtClean="0"/>
              <a:t>RECOMEDACIONES</a:t>
            </a:r>
            <a:endParaRPr lang="es-ES" dirty="0"/>
          </a:p>
        </p:txBody>
      </p:sp>
      <p:pic>
        <p:nvPicPr>
          <p:cNvPr id="6"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sp>
        <p:nvSpPr>
          <p:cNvPr id="5" name="4 Rectángulo"/>
          <p:cNvSpPr/>
          <p:nvPr/>
        </p:nvSpPr>
        <p:spPr>
          <a:xfrm>
            <a:off x="539552" y="1700808"/>
            <a:ext cx="8352928" cy="1200329"/>
          </a:xfrm>
          <a:prstGeom prst="rect">
            <a:avLst/>
          </a:prstGeom>
        </p:spPr>
        <p:txBody>
          <a:bodyPr wrap="square">
            <a:spAutoFit/>
          </a:bodyPr>
          <a:lstStyle/>
          <a:p>
            <a:pPr algn="just"/>
            <a:r>
              <a:rPr lang="es-ES" dirty="0">
                <a:solidFill>
                  <a:schemeClr val="bg1"/>
                </a:solidFill>
                <a:latin typeface="+mj-lt"/>
              </a:rPr>
              <a:t>Dada la diversidad de la oferta de las infraestructuras que ofrece Amazon EC2, se recomienda configurar una infraestructura más básica que la infraestructura “Starter” la cual permitirá realizar las presentaciones a los Clientes, la misma sería utilizada bajo demanda, y la aplicación configurada podría ser actualizada en cualquier momento.</a:t>
            </a:r>
            <a:endParaRPr lang="es-EC" dirty="0">
              <a:solidFill>
                <a:schemeClr val="bg1"/>
              </a:solidFill>
              <a:latin typeface="+mj-lt"/>
            </a:endParaRPr>
          </a:p>
        </p:txBody>
      </p:sp>
      <p:sp>
        <p:nvSpPr>
          <p:cNvPr id="7" name="6 Rectángulo"/>
          <p:cNvSpPr/>
          <p:nvPr/>
        </p:nvSpPr>
        <p:spPr>
          <a:xfrm>
            <a:off x="538888" y="3284984"/>
            <a:ext cx="8353592" cy="1200329"/>
          </a:xfrm>
          <a:prstGeom prst="rect">
            <a:avLst/>
          </a:prstGeom>
        </p:spPr>
        <p:txBody>
          <a:bodyPr wrap="square">
            <a:spAutoFit/>
          </a:bodyPr>
          <a:lstStyle/>
          <a:p>
            <a:pPr algn="just"/>
            <a:r>
              <a:rPr lang="es-ES" dirty="0">
                <a:solidFill>
                  <a:schemeClr val="bg1"/>
                </a:solidFill>
                <a:latin typeface="+mj-lt"/>
              </a:rPr>
              <a:t>Una vez que se tenga más de un cliente que utilice Gestor como servicio en la nube, se recomienda configurar adicionalmente una infraestructura de respaldo en una diferente zona de disponibilidad de Amazon EC2, para prevenir cualquier inconveniente y tener un respaldo en caso de cualquier contingencia que se pueda presentar.</a:t>
            </a:r>
            <a:endParaRPr lang="es-EC" dirty="0">
              <a:solidFill>
                <a:schemeClr val="bg1"/>
              </a:solidFill>
              <a:latin typeface="+mj-lt"/>
            </a:endParaRPr>
          </a:p>
        </p:txBody>
      </p:sp>
      <p:sp>
        <p:nvSpPr>
          <p:cNvPr id="8" name="7 Rectángulo"/>
          <p:cNvSpPr/>
          <p:nvPr/>
        </p:nvSpPr>
        <p:spPr>
          <a:xfrm>
            <a:off x="540336" y="4869200"/>
            <a:ext cx="8352264" cy="923330"/>
          </a:xfrm>
          <a:prstGeom prst="rect">
            <a:avLst/>
          </a:prstGeom>
        </p:spPr>
        <p:txBody>
          <a:bodyPr wrap="square">
            <a:spAutoFit/>
          </a:bodyPr>
          <a:lstStyle/>
          <a:p>
            <a:pPr algn="just"/>
            <a:r>
              <a:rPr lang="es-ES" dirty="0">
                <a:solidFill>
                  <a:schemeClr val="bg1"/>
                </a:solidFill>
                <a:latin typeface="+mj-lt"/>
              </a:rPr>
              <a:t>La explotación de la oferta de Software como Servicio se hace más fácil y rentable utilizando los recursos de empresas dedicadas a ofrecer los servicios de alquiler de infraestructura, que comprando y configurando una propia.</a:t>
            </a:r>
            <a:endParaRPr lang="es-EC" dirty="0">
              <a:solidFill>
                <a:schemeClr val="bg1"/>
              </a:solidFill>
              <a:latin typeface="+mj-lt"/>
            </a:endParaRPr>
          </a:p>
        </p:txBody>
      </p:sp>
    </p:spTree>
    <p:extLst>
      <p:ext uri="{BB962C8B-B14F-4D97-AF65-F5344CB8AC3E}">
        <p14:creationId xmlns:p14="http://schemas.microsoft.com/office/powerpoint/2010/main" val="2078554075"/>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500034" y="2500306"/>
            <a:ext cx="8215370" cy="1114420"/>
          </a:xfrm>
        </p:spPr>
        <p:txBody>
          <a:bodyPr>
            <a:normAutofit/>
          </a:bodyPr>
          <a:lstStyle/>
          <a:p>
            <a:pPr algn="ctr"/>
            <a:r>
              <a:rPr lang="es-EC" dirty="0" smtClean="0"/>
              <a:t>GRACIAS</a:t>
            </a:r>
            <a:endParaRPr lang="es-ES" dirty="0"/>
          </a:p>
        </p:txBody>
      </p:sp>
      <p:pic>
        <p:nvPicPr>
          <p:cNvPr id="4"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285852" y="642918"/>
            <a:ext cx="7000924" cy="85725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a:t>INTRODUCCIÓN</a:t>
            </a:r>
            <a:endParaRPr lang="es-ES" dirty="0"/>
          </a:p>
        </p:txBody>
      </p:sp>
      <p:graphicFrame>
        <p:nvGraphicFramePr>
          <p:cNvPr id="12" name="11 Diagrama"/>
          <p:cNvGraphicFramePr/>
          <p:nvPr/>
        </p:nvGraphicFramePr>
        <p:xfrm>
          <a:off x="1500166" y="2786058"/>
          <a:ext cx="6096000"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1" descr="logo_espe"/>
          <p:cNvPicPr>
            <a:picLocks noChangeAspect="1" noChangeArrowheads="1"/>
          </p:cNvPicPr>
          <p:nvPr/>
        </p:nvPicPr>
        <p:blipFill>
          <a:blip r:embed="rId7"/>
          <a:srcRect/>
          <a:stretch>
            <a:fillRect/>
          </a:stretch>
        </p:blipFill>
        <p:spPr bwMode="auto">
          <a:xfrm>
            <a:off x="0" y="6072182"/>
            <a:ext cx="2777775" cy="785818"/>
          </a:xfrm>
          <a:prstGeom prst="rect">
            <a:avLst/>
          </a:prstGeom>
          <a:noFill/>
          <a:ln w="9525">
            <a:noFill/>
            <a:miter lim="800000"/>
            <a:headEnd/>
            <a:tailEnd/>
          </a:ln>
        </p:spPr>
      </p:pic>
      <p:sp>
        <p:nvSpPr>
          <p:cNvPr id="3" name="2 Rectángulo"/>
          <p:cNvSpPr/>
          <p:nvPr/>
        </p:nvSpPr>
        <p:spPr>
          <a:xfrm>
            <a:off x="611560" y="1844824"/>
            <a:ext cx="8136904" cy="2862322"/>
          </a:xfrm>
          <a:prstGeom prst="rect">
            <a:avLst/>
          </a:prstGeom>
        </p:spPr>
        <p:txBody>
          <a:bodyPr wrap="square">
            <a:spAutoFit/>
          </a:bodyPr>
          <a:lstStyle/>
          <a:p>
            <a:pPr algn="just"/>
            <a:endParaRPr lang="es-ES" sz="2000" i="1" dirty="0" smtClean="0">
              <a:solidFill>
                <a:schemeClr val="bg1"/>
              </a:solidFill>
              <a:latin typeface="+mj-lt"/>
            </a:endParaRPr>
          </a:p>
          <a:p>
            <a:pPr algn="just"/>
            <a:r>
              <a:rPr lang="es-ES" sz="2000" i="1" dirty="0" smtClean="0">
                <a:solidFill>
                  <a:schemeClr val="bg1"/>
                </a:solidFill>
                <a:latin typeface="+mj-lt"/>
              </a:rPr>
              <a:t>En </a:t>
            </a:r>
            <a:r>
              <a:rPr lang="es-ES" sz="2000" i="1" dirty="0">
                <a:solidFill>
                  <a:schemeClr val="bg1"/>
                </a:solidFill>
                <a:latin typeface="+mj-lt"/>
              </a:rPr>
              <a:t>el pasado, los pequeños desarrolladores no tenían el capital necesario para adquirir recursos informáticos masivos y garantizar el manejo de picos inesperados de carga. </a:t>
            </a:r>
            <a:endParaRPr lang="es-EC" sz="2000" dirty="0">
              <a:solidFill>
                <a:schemeClr val="bg1"/>
              </a:solidFill>
              <a:latin typeface="+mj-lt"/>
            </a:endParaRPr>
          </a:p>
          <a:p>
            <a:pPr algn="just"/>
            <a:endParaRPr lang="es-ES" sz="2000" i="1" dirty="0" smtClean="0">
              <a:solidFill>
                <a:schemeClr val="bg1"/>
              </a:solidFill>
              <a:latin typeface="+mj-lt"/>
            </a:endParaRPr>
          </a:p>
          <a:p>
            <a:pPr algn="just"/>
            <a:r>
              <a:rPr lang="es-ES" sz="2000" i="1" dirty="0" smtClean="0">
                <a:solidFill>
                  <a:schemeClr val="bg1"/>
                </a:solidFill>
                <a:latin typeface="+mj-lt"/>
              </a:rPr>
              <a:t>En </a:t>
            </a:r>
            <a:r>
              <a:rPr lang="es-ES" sz="2000" i="1" dirty="0">
                <a:solidFill>
                  <a:schemeClr val="bg1"/>
                </a:solidFill>
                <a:latin typeface="+mj-lt"/>
              </a:rPr>
              <a:t>la actualidad pueden innovar sabiendo que, independientemente del éxito de su negocio, disponen de la capacidad necesaria para cumplir los requisitos de forma sencilla aprovechando las propiedades de Cloud Computing sin necesidad de inversión previa ni compromisos de rendimiento</a:t>
            </a:r>
            <a:r>
              <a:rPr lang="es-ES" i="1" dirty="0">
                <a:solidFill>
                  <a:schemeClr val="bg1"/>
                </a:solidFill>
                <a:latin typeface="+mj-lt"/>
              </a:rPr>
              <a:t>.</a:t>
            </a:r>
            <a:endParaRPr lang="es-EC" dirty="0">
              <a:solidFill>
                <a:schemeClr val="bg1"/>
              </a:solidFill>
              <a:latin typeface="+mj-lt"/>
            </a:endParaRPr>
          </a:p>
        </p:txBody>
      </p:sp>
    </p:spTree>
    <p:extLst>
      <p:ext uri="{BB962C8B-B14F-4D97-AF65-F5344CB8AC3E}">
        <p14:creationId xmlns:p14="http://schemas.microsoft.com/office/powerpoint/2010/main" val="335846842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9" name="Imagen 1" descr="logo_espe"/>
          <p:cNvPicPr>
            <a:picLocks noChangeAspect="1" noChangeArrowheads="1"/>
          </p:cNvPicPr>
          <p:nvPr/>
        </p:nvPicPr>
        <p:blipFill>
          <a:blip r:embed="rId3"/>
          <a:srcRect/>
          <a:stretch>
            <a:fillRect/>
          </a:stretch>
        </p:blipFill>
        <p:spPr bwMode="auto">
          <a:xfrm>
            <a:off x="0" y="6072182"/>
            <a:ext cx="2777775" cy="785818"/>
          </a:xfrm>
          <a:prstGeom prst="rect">
            <a:avLst/>
          </a:prstGeom>
          <a:noFill/>
          <a:ln w="9525">
            <a:noFill/>
            <a:miter lim="800000"/>
            <a:headEnd/>
            <a:tailEnd/>
          </a:ln>
        </p:spPr>
      </p:pic>
      <p:graphicFrame>
        <p:nvGraphicFramePr>
          <p:cNvPr id="13" name="12 Diagrama"/>
          <p:cNvGraphicFramePr/>
          <p:nvPr>
            <p:extLst>
              <p:ext uri="{D42A27DB-BD31-4B8C-83A1-F6EECF244321}">
                <p14:modId xmlns:p14="http://schemas.microsoft.com/office/powerpoint/2010/main" val="3903729409"/>
              </p:ext>
            </p:extLst>
          </p:nvPr>
        </p:nvGraphicFramePr>
        <p:xfrm>
          <a:off x="1388887" y="1340768"/>
          <a:ext cx="6423473" cy="46594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10 Rectángulo"/>
          <p:cNvSpPr/>
          <p:nvPr/>
        </p:nvSpPr>
        <p:spPr>
          <a:xfrm>
            <a:off x="251520" y="-27384"/>
            <a:ext cx="8640960" cy="1431161"/>
          </a:xfrm>
          <a:prstGeom prst="rect">
            <a:avLst/>
          </a:prstGeom>
        </p:spPr>
        <p:txBody>
          <a:bodyPr wrap="square">
            <a:spAutoFit/>
          </a:bodyPr>
          <a:lstStyle/>
          <a:p>
            <a:pPr marR="0" lvl="0" algn="ctr" defTabSz="914400" eaLnBrk="1" fontAlgn="auto" latinLnBrk="0" hangingPunct="1">
              <a:lnSpc>
                <a:spcPct val="100000"/>
              </a:lnSpc>
              <a:spcBef>
                <a:spcPts val="0"/>
              </a:spcBef>
              <a:spcAft>
                <a:spcPts val="0"/>
              </a:spcAft>
              <a:buClrTx/>
              <a:buSzTx/>
              <a:buFontTx/>
              <a:buNone/>
              <a:tabLst/>
              <a:defRPr/>
            </a:pPr>
            <a:r>
              <a:rPr lang="es-EC" sz="2900" b="1" i="1" dirty="0">
                <a:solidFill>
                  <a:schemeClr val="bg1"/>
                </a:solidFill>
                <a:effectLst>
                  <a:outerShdw blurRad="38100" dist="25400" dir="5400000" algn="tl" rotWithShape="0">
                    <a:srgbClr val="000000">
                      <a:alpha val="43000"/>
                    </a:srgbClr>
                  </a:outerShdw>
                </a:effectLst>
                <a:latin typeface="+mj-lt"/>
                <a:ea typeface="+mj-ea"/>
                <a:cs typeface="+mj-cs"/>
              </a:rPr>
              <a:t>ESTUDIO</a:t>
            </a:r>
            <a:r>
              <a:rPr kumimoji="0" lang="es-EC" sz="2900" b="1" i="1" u="none" strike="noStrike" kern="0" cap="none" spc="0" normalizeH="0" baseline="0" noProof="0" dirty="0" smtClean="0">
                <a:ln>
                  <a:noFill/>
                </a:ln>
                <a:solidFill>
                  <a:schemeClr val="accent1"/>
                </a:solidFill>
                <a:effectLst>
                  <a:outerShdw blurRad="38100" dist="25400" dir="5400000" algn="tl" rotWithShape="0">
                    <a:srgbClr val="000000">
                      <a:alpha val="43000"/>
                    </a:srgbClr>
                  </a:outerShdw>
                </a:effectLst>
                <a:uLnTx/>
                <a:uFillTx/>
                <a:latin typeface="+mj-lt"/>
                <a:ea typeface="+mj-ea"/>
                <a:cs typeface="+mj-cs"/>
              </a:rPr>
              <a:t> </a:t>
            </a:r>
            <a:r>
              <a:rPr lang="es-EC" sz="2900" b="1" i="1" dirty="0">
                <a:solidFill>
                  <a:schemeClr val="bg1"/>
                </a:solidFill>
                <a:effectLst>
                  <a:outerShdw blurRad="38100" dist="25400" dir="5400000" algn="tl" rotWithShape="0">
                    <a:srgbClr val="000000">
                      <a:alpha val="43000"/>
                    </a:srgbClr>
                  </a:outerShdw>
                </a:effectLst>
                <a:latin typeface="+mj-lt"/>
                <a:ea typeface="+mj-ea"/>
                <a:cs typeface="+mj-cs"/>
              </a:rPr>
              <a:t>DE FACTIBILIDAD E IMPLEMENTACIÓN DEL SISTEMA GESTOR FIDUCIA FONDOS JEE MEDIANTE SERVICIOS DE CLOUD COMPUTING</a:t>
            </a:r>
          </a:p>
        </p:txBody>
      </p:sp>
      <p:pic>
        <p:nvPicPr>
          <p:cNvPr id="14" name="13 Imagen" descr="logo-15.jpg"/>
          <p:cNvPicPr>
            <a:picLocks noChangeAspect="1"/>
          </p:cNvPicPr>
          <p:nvPr/>
        </p:nvPicPr>
        <p:blipFill>
          <a:blip r:embed="rId9" cstate="print"/>
          <a:stretch>
            <a:fillRect/>
          </a:stretch>
        </p:blipFill>
        <p:spPr>
          <a:xfrm>
            <a:off x="6771593" y="6073200"/>
            <a:ext cx="2372407" cy="784800"/>
          </a:xfrm>
          <a:prstGeom prst="rect">
            <a:avLst/>
          </a:prstGeom>
        </p:spPr>
      </p:pic>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285852" y="642918"/>
            <a:ext cx="7000924" cy="857257"/>
          </a:xfrm>
        </p:spPr>
        <p:txBody>
          <a:bodyPr>
            <a:normAutofit/>
          </a:bodyPr>
          <a:lstStyle/>
          <a:p>
            <a:pPr algn="ctr"/>
            <a:r>
              <a:rPr lang="es-EC" dirty="0" smtClean="0"/>
              <a:t>CLOUD COMPUTING</a:t>
            </a:r>
            <a:endParaRPr lang="es-ES" dirty="0"/>
          </a:p>
        </p:txBody>
      </p:sp>
      <p:graphicFrame>
        <p:nvGraphicFramePr>
          <p:cNvPr id="12" name="11 Diagrama"/>
          <p:cNvGraphicFramePr/>
          <p:nvPr/>
        </p:nvGraphicFramePr>
        <p:xfrm>
          <a:off x="1500166" y="2786058"/>
          <a:ext cx="6096000" cy="2571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1" descr="logo_espe"/>
          <p:cNvPicPr>
            <a:picLocks noChangeAspect="1" noChangeArrowheads="1"/>
          </p:cNvPicPr>
          <p:nvPr/>
        </p:nvPicPr>
        <p:blipFill>
          <a:blip r:embed="rId7"/>
          <a:srcRect/>
          <a:stretch>
            <a:fillRect/>
          </a:stretch>
        </p:blipFill>
        <p:spPr bwMode="auto">
          <a:xfrm>
            <a:off x="0" y="6072182"/>
            <a:ext cx="2777775" cy="785818"/>
          </a:xfrm>
          <a:prstGeom prst="rect">
            <a:avLst/>
          </a:prstGeom>
          <a:noFill/>
          <a:ln w="9525">
            <a:noFill/>
            <a:miter lim="800000"/>
            <a:headEnd/>
            <a:tailEnd/>
          </a:ln>
        </p:spPr>
      </p:pic>
      <p:sp>
        <p:nvSpPr>
          <p:cNvPr id="9" name="3 Rectángulo"/>
          <p:cNvSpPr>
            <a:spLocks noChangeArrowheads="1"/>
          </p:cNvSpPr>
          <p:nvPr/>
        </p:nvSpPr>
        <p:spPr bwMode="auto">
          <a:xfrm>
            <a:off x="505504" y="1556792"/>
            <a:ext cx="7777435" cy="3414461"/>
          </a:xfrm>
          <a:prstGeom prst="rect">
            <a:avLst/>
          </a:prstGeom>
          <a:noFill/>
          <a:ln w="9525">
            <a:noFill/>
            <a:miter lim="800000"/>
            <a:headEnd/>
            <a:tailEnd/>
          </a:ln>
        </p:spPr>
        <p:txBody>
          <a:bodyPr wrap="square">
            <a:spAutoFit/>
          </a:bodyPr>
          <a:lstStyle/>
          <a:p>
            <a:pPr marL="0" lvl="1" algn="just">
              <a:lnSpc>
                <a:spcPct val="130000"/>
              </a:lnSpc>
              <a:spcBef>
                <a:spcPct val="20000"/>
              </a:spcBef>
              <a:buClr>
                <a:srgbClr val="EB6A0A"/>
              </a:buClr>
              <a:buSzPct val="100000"/>
            </a:pPr>
            <a:r>
              <a:rPr lang="es-ES" sz="2400" dirty="0">
                <a:solidFill>
                  <a:schemeClr val="bg1"/>
                </a:solidFill>
                <a:latin typeface="Calibri" pitchFamily="34" charset="0"/>
              </a:rPr>
              <a:t>Cloud Computing es un modelo que permite el acceso adecuado y bajo demanda a un conjunto de recursos de cómputo configurables (redes, servidores, almacenamiento, aplicaciones y servicios) que pueden ser rápidamente provistos y puestos a disposición del cliente con un mínimo esfuerzo de gestión y de interacción con el proveedor del servicio.</a:t>
            </a:r>
            <a:endParaRPr lang="en-US" sz="2400" dirty="0">
              <a:solidFill>
                <a:schemeClr val="bg1"/>
              </a:solidFill>
              <a:latin typeface="Calibri" pitchFamily="34"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285852" y="642918"/>
            <a:ext cx="7000924" cy="857257"/>
          </a:xfrm>
        </p:spPr>
        <p:txBody>
          <a:bodyPr>
            <a:normAutofit/>
          </a:bodyPr>
          <a:lstStyle/>
          <a:p>
            <a:pPr algn="ctr"/>
            <a:r>
              <a:rPr lang="es-EC" dirty="0"/>
              <a:t>CLOUD COMPUTING</a:t>
            </a:r>
            <a:endParaRPr lang="es-ES" dirty="0"/>
          </a:p>
        </p:txBody>
      </p:sp>
      <p:pic>
        <p:nvPicPr>
          <p:cNvPr id="7"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016340" y="2025300"/>
            <a:ext cx="5004000" cy="3600000"/>
          </a:xfrm>
          <a:prstGeom prst="rect">
            <a:avLst/>
          </a:prstGeom>
          <a:noFill/>
          <a:ln>
            <a:noFill/>
          </a:ln>
        </p:spPr>
      </p:pic>
    </p:spTree>
    <p:extLst>
      <p:ext uri="{BB962C8B-B14F-4D97-AF65-F5344CB8AC3E}">
        <p14:creationId xmlns:p14="http://schemas.microsoft.com/office/powerpoint/2010/main" val="195756622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grpSp>
        <p:nvGrpSpPr>
          <p:cNvPr id="6" name="5 Grupo"/>
          <p:cNvGrpSpPr>
            <a:grpSpLocks/>
          </p:cNvGrpSpPr>
          <p:nvPr/>
        </p:nvGrpSpPr>
        <p:grpSpPr bwMode="auto">
          <a:xfrm>
            <a:off x="2318449" y="2852936"/>
            <a:ext cx="6984776" cy="3314328"/>
            <a:chOff x="0" y="0"/>
            <a:chExt cx="6172200" cy="2691607"/>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59210" cy="2691607"/>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14:hiddenEffects>
              </a:ext>
            </a:extLst>
          </p:spPr>
        </p:pic>
        <p:sp>
          <p:nvSpPr>
            <p:cNvPr id="10" name="8 CuadroTexto"/>
            <p:cNvSpPr txBox="1">
              <a:spLocks noChangeArrowheads="1"/>
            </p:cNvSpPr>
            <p:nvPr/>
          </p:nvSpPr>
          <p:spPr bwMode="auto">
            <a:xfrm>
              <a:off x="1523911" y="692905"/>
              <a:ext cx="609445" cy="285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600" kern="1200" dirty="0" err="1">
                  <a:solidFill>
                    <a:srgbClr val="000000"/>
                  </a:solidFill>
                  <a:effectLst/>
                  <a:latin typeface="Calibri"/>
                  <a:ea typeface="Times New Roman"/>
                </a:rPr>
                <a:t>SaaS</a:t>
              </a:r>
              <a:endParaRPr lang="es-EC" sz="1200" dirty="0">
                <a:effectLst/>
                <a:latin typeface="Times New Roman"/>
                <a:ea typeface="Times New Roman"/>
              </a:endParaRPr>
            </a:p>
          </p:txBody>
        </p:sp>
        <p:sp>
          <p:nvSpPr>
            <p:cNvPr id="11" name="10 CuadroTexto"/>
            <p:cNvSpPr txBox="1">
              <a:spLocks noChangeArrowheads="1"/>
            </p:cNvSpPr>
            <p:nvPr/>
          </p:nvSpPr>
          <p:spPr bwMode="auto">
            <a:xfrm>
              <a:off x="1523911" y="1395944"/>
              <a:ext cx="686000" cy="28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600" kern="1200" dirty="0" err="1">
                  <a:solidFill>
                    <a:srgbClr val="000000"/>
                  </a:solidFill>
                  <a:effectLst/>
                  <a:latin typeface="Calibri"/>
                  <a:ea typeface="Times New Roman"/>
                </a:rPr>
                <a:t>PaaS</a:t>
              </a:r>
              <a:endParaRPr lang="es-EC" sz="1200" dirty="0">
                <a:effectLst/>
                <a:latin typeface="Times New Roman"/>
                <a:ea typeface="Times New Roman"/>
              </a:endParaRPr>
            </a:p>
          </p:txBody>
        </p:sp>
        <p:sp>
          <p:nvSpPr>
            <p:cNvPr id="12" name="11 CuadroTexto"/>
            <p:cNvSpPr txBox="1">
              <a:spLocks noChangeArrowheads="1"/>
            </p:cNvSpPr>
            <p:nvPr/>
          </p:nvSpPr>
          <p:spPr bwMode="auto">
            <a:xfrm>
              <a:off x="1523911" y="2140590"/>
              <a:ext cx="609445" cy="28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600" kern="1200">
                  <a:solidFill>
                    <a:srgbClr val="000000"/>
                  </a:solidFill>
                  <a:effectLst/>
                  <a:latin typeface="Calibri"/>
                  <a:ea typeface="Times New Roman"/>
                </a:rPr>
                <a:t>IaaS</a:t>
              </a:r>
              <a:endParaRPr lang="es-EC" sz="1200">
                <a:effectLst/>
                <a:latin typeface="Times New Roman"/>
                <a:ea typeface="Times New Roman"/>
              </a:endParaRPr>
            </a:p>
          </p:txBody>
        </p:sp>
        <p:sp>
          <p:nvSpPr>
            <p:cNvPr id="13" name="9 CuadroTexto"/>
            <p:cNvSpPr txBox="1">
              <a:spLocks noChangeArrowheads="1"/>
            </p:cNvSpPr>
            <p:nvPr/>
          </p:nvSpPr>
          <p:spPr bwMode="auto">
            <a:xfrm>
              <a:off x="2209911" y="493408"/>
              <a:ext cx="2438378" cy="23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dirty="0">
                  <a:solidFill>
                    <a:srgbClr val="000000"/>
                  </a:solidFill>
                  <a:effectLst/>
                  <a:latin typeface="Calibri"/>
                  <a:ea typeface="Times New Roman"/>
                </a:rPr>
                <a:t>Software como Servicio</a:t>
              </a:r>
              <a:endParaRPr lang="es-EC" sz="1400" b="1" dirty="0">
                <a:effectLst/>
                <a:latin typeface="Times New Roman"/>
                <a:ea typeface="Times New Roman"/>
              </a:endParaRPr>
            </a:p>
          </p:txBody>
        </p:sp>
        <p:sp>
          <p:nvSpPr>
            <p:cNvPr id="14" name="13 CuadroTexto"/>
            <p:cNvSpPr txBox="1">
              <a:spLocks noChangeArrowheads="1"/>
            </p:cNvSpPr>
            <p:nvPr/>
          </p:nvSpPr>
          <p:spPr bwMode="auto">
            <a:xfrm>
              <a:off x="2743399" y="1255657"/>
              <a:ext cx="2590889" cy="233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dirty="0">
                  <a:solidFill>
                    <a:srgbClr val="000000"/>
                  </a:solidFill>
                  <a:effectLst/>
                  <a:latin typeface="Calibri"/>
                  <a:ea typeface="Times New Roman"/>
                </a:rPr>
                <a:t>Plataforma como Servicio</a:t>
              </a:r>
              <a:endParaRPr lang="es-EC" sz="1400" b="1" dirty="0">
                <a:effectLst/>
                <a:latin typeface="Times New Roman"/>
                <a:ea typeface="Times New Roman"/>
              </a:endParaRPr>
            </a:p>
          </p:txBody>
        </p:sp>
        <p:sp>
          <p:nvSpPr>
            <p:cNvPr id="15" name="14 CuadroTexto"/>
            <p:cNvSpPr txBox="1">
              <a:spLocks noChangeArrowheads="1"/>
            </p:cNvSpPr>
            <p:nvPr/>
          </p:nvSpPr>
          <p:spPr bwMode="auto">
            <a:xfrm>
              <a:off x="3200334" y="2005637"/>
              <a:ext cx="2971866" cy="23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es-ES" sz="1400" b="1" kern="1200" dirty="0">
                  <a:solidFill>
                    <a:srgbClr val="000000"/>
                  </a:solidFill>
                  <a:effectLst/>
                  <a:latin typeface="Calibri"/>
                  <a:ea typeface="Times New Roman"/>
                </a:rPr>
                <a:t>Infraestructura como Servicio</a:t>
              </a:r>
              <a:endParaRPr lang="es-EC" sz="1400" b="1" dirty="0">
                <a:effectLst/>
                <a:latin typeface="Times New Roman"/>
                <a:ea typeface="Times New Roman"/>
              </a:endParaRPr>
            </a:p>
          </p:txBody>
        </p:sp>
      </p:grpSp>
      <p:sp>
        <p:nvSpPr>
          <p:cNvPr id="16" name="1 Título"/>
          <p:cNvSpPr txBox="1">
            <a:spLocks/>
          </p:cNvSpPr>
          <p:nvPr/>
        </p:nvSpPr>
        <p:spPr>
          <a:xfrm>
            <a:off x="539552" y="1052736"/>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dirty="0" smtClean="0"/>
              <a:t>MODELOS DE SERVICIO EN LA NUBE</a:t>
            </a:r>
            <a:endParaRPr lang="es-ES" dirty="0"/>
          </a:p>
        </p:txBody>
      </p:sp>
      <p:sp>
        <p:nvSpPr>
          <p:cNvPr id="17" name="16 CuadroTexto"/>
          <p:cNvSpPr txBox="1"/>
          <p:nvPr/>
        </p:nvSpPr>
        <p:spPr>
          <a:xfrm>
            <a:off x="395536" y="2132856"/>
            <a:ext cx="8352928" cy="830997"/>
          </a:xfrm>
          <a:prstGeom prst="rect">
            <a:avLst/>
          </a:prstGeom>
          <a:noFill/>
        </p:spPr>
        <p:txBody>
          <a:bodyPr wrap="square" rtlCol="0">
            <a:spAutoFit/>
          </a:bodyPr>
          <a:lstStyle/>
          <a:p>
            <a:pPr algn="just"/>
            <a:r>
              <a:rPr lang="es-EC" sz="2400" dirty="0">
                <a:solidFill>
                  <a:schemeClr val="bg1"/>
                </a:solidFill>
                <a:latin typeface="+mj-lt"/>
                <a:ea typeface="+mj-ea"/>
                <a:cs typeface="+mj-cs"/>
              </a:rPr>
              <a:t>Los servicios en Cloud  Computing  pueden identificarse según las necesidades del </a:t>
            </a:r>
            <a:r>
              <a:rPr lang="es-EC" sz="2400" dirty="0" smtClean="0">
                <a:solidFill>
                  <a:schemeClr val="bg1"/>
                </a:solidFill>
                <a:latin typeface="+mj-lt"/>
                <a:ea typeface="+mj-ea"/>
                <a:cs typeface="+mj-cs"/>
              </a:rPr>
              <a:t>cliente.</a:t>
            </a:r>
            <a:endParaRPr lang="es-EC" sz="2400" dirty="0">
              <a:solidFill>
                <a:schemeClr val="bg1"/>
              </a:solidFill>
              <a:latin typeface="+mj-lt"/>
              <a:ea typeface="+mj-ea"/>
              <a:cs typeface="+mj-cs"/>
            </a:endParaRPr>
          </a:p>
        </p:txBody>
      </p:sp>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481" y="3129808"/>
            <a:ext cx="1080000" cy="75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40" y="4308879"/>
            <a:ext cx="1080000" cy="7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5322590"/>
            <a:ext cx="1080000" cy="7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747671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
        <p:nvSpPr>
          <p:cNvPr id="21" name="2 Marcador de contenido"/>
          <p:cNvSpPr txBox="1">
            <a:spLocks/>
          </p:cNvSpPr>
          <p:nvPr/>
        </p:nvSpPr>
        <p:spPr>
          <a:xfrm>
            <a:off x="467544" y="1628800"/>
            <a:ext cx="8229600" cy="864096"/>
          </a:xfrm>
          <a:prstGeom prst="rect">
            <a:avLst/>
          </a:prstGeom>
        </p:spPr>
        <p:txBody>
          <a:bodyPr vert="horz" lIns="0" rIns="18288">
            <a:normAutofit/>
          </a:bodyPr>
          <a:lstStyle>
            <a:lvl1pPr marL="0" marR="45720" indent="0" algn="r" rtl="0" eaLnBrk="1" latinLnBrk="0" hangingPunct="1">
              <a:spcBef>
                <a:spcPct val="20000"/>
              </a:spcBef>
              <a:buClr>
                <a:schemeClr val="accent3"/>
              </a:buClr>
              <a:buSzPct val="95000"/>
              <a:buFont typeface="Wingdings 2"/>
              <a:buNone/>
              <a:defRPr kumimoji="0" sz="2600" kern="1200">
                <a:solidFill>
                  <a:schemeClr val="tx1"/>
                </a:solidFill>
                <a:latin typeface="+mn-lt"/>
                <a:ea typeface="+mn-ea"/>
                <a:cs typeface="+mn-cs"/>
              </a:defRPr>
            </a:lvl1pPr>
            <a:lvl2pPr marL="457200" indent="0" algn="ctr" rtl="0" eaLnBrk="1" latinLnBrk="0" hangingPunct="1">
              <a:spcBef>
                <a:spcPct val="20000"/>
              </a:spcBef>
              <a:buClr>
                <a:schemeClr val="accent1"/>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accent2"/>
              </a:buClr>
              <a:buSzPct val="70000"/>
              <a:buFont typeface="Wingdings 2"/>
              <a:buNone/>
              <a:defRPr kumimoji="0" sz="2100" kern="1200">
                <a:solidFill>
                  <a:schemeClr val="tx1"/>
                </a:solidFill>
                <a:latin typeface="+mn-lt"/>
                <a:ea typeface="+mn-ea"/>
                <a:cs typeface="+mn-cs"/>
              </a:defRPr>
            </a:lvl3pPr>
            <a:lvl4pPr marL="1371600" indent="0" algn="ctr" rtl="0" eaLnBrk="1" latinLnBrk="0" hangingPunct="1">
              <a:spcBef>
                <a:spcPct val="20000"/>
              </a:spcBef>
              <a:buClr>
                <a:schemeClr val="accent3"/>
              </a:buClr>
              <a:buSzPct val="65000"/>
              <a:buFont typeface="Wingdings 2"/>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accent4"/>
              </a:buClr>
              <a:buSzPct val="65000"/>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5"/>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6"/>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tx2"/>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tx2"/>
              </a:buClr>
              <a:buFontTx/>
              <a:buNone/>
              <a:defRPr kumimoji="0" sz="1400" kern="1200" baseline="0">
                <a:solidFill>
                  <a:schemeClr val="tx1"/>
                </a:solidFill>
                <a:latin typeface="+mn-lt"/>
                <a:ea typeface="+mn-ea"/>
                <a:cs typeface="+mn-cs"/>
              </a:defRPr>
            </a:lvl9pPr>
          </a:lstStyle>
          <a:p>
            <a:pPr algn="just"/>
            <a:r>
              <a:rPr lang="es-ES" sz="2400" dirty="0" smtClean="0">
                <a:solidFill>
                  <a:schemeClr val="bg1"/>
                </a:solidFill>
                <a:latin typeface="+mj-lt"/>
              </a:rPr>
              <a:t>Los Modelos de Despliegue describen como se pone en funcionamiento un sistema.</a:t>
            </a:r>
            <a:endParaRPr lang="es-EC" sz="2400" dirty="0">
              <a:solidFill>
                <a:schemeClr val="bg1"/>
              </a:solidFill>
              <a:latin typeface="+mj-lt"/>
            </a:endParaRPr>
          </a:p>
        </p:txBody>
      </p:sp>
      <p:sp>
        <p:nvSpPr>
          <p:cNvPr id="22" name="1 Título"/>
          <p:cNvSpPr txBox="1">
            <a:spLocks/>
          </p:cNvSpPr>
          <p:nvPr/>
        </p:nvSpPr>
        <p:spPr>
          <a:xfrm>
            <a:off x="467544" y="332656"/>
            <a:ext cx="8229600" cy="11430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C" smtClean="0"/>
              <a:t>MODELOS DE DESPLIEGUE</a:t>
            </a:r>
            <a:endParaRPr lang="es-ES" dirty="0"/>
          </a:p>
        </p:txBody>
      </p:sp>
      <p:graphicFrame>
        <p:nvGraphicFramePr>
          <p:cNvPr id="23" name="22 Diagrama"/>
          <p:cNvGraphicFramePr/>
          <p:nvPr>
            <p:extLst>
              <p:ext uri="{D42A27DB-BD31-4B8C-83A1-F6EECF244321}">
                <p14:modId xmlns:p14="http://schemas.microsoft.com/office/powerpoint/2010/main" val="3642290335"/>
              </p:ext>
            </p:extLst>
          </p:nvPr>
        </p:nvGraphicFramePr>
        <p:xfrm>
          <a:off x="2173318" y="2420888"/>
          <a:ext cx="5999082" cy="4142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6584" y="2536686"/>
            <a:ext cx="950000" cy="63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9814" y="5018889"/>
            <a:ext cx="962025" cy="628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24328" y="5494544"/>
            <a:ext cx="950400" cy="598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035569"/>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Imagen 1" descr="logo_espe"/>
          <p:cNvPicPr>
            <a:picLocks noChangeAspect="1" noChangeArrowheads="1"/>
          </p:cNvPicPr>
          <p:nvPr/>
        </p:nvPicPr>
        <p:blipFill>
          <a:blip r:embed="rId2"/>
          <a:srcRect/>
          <a:stretch>
            <a:fillRect/>
          </a:stretch>
        </p:blipFill>
        <p:spPr bwMode="auto">
          <a:xfrm>
            <a:off x="0" y="6072182"/>
            <a:ext cx="2777775" cy="785818"/>
          </a:xfrm>
          <a:prstGeom prst="rect">
            <a:avLst/>
          </a:prstGeom>
          <a:noFill/>
          <a:ln w="9525">
            <a:noFill/>
            <a:miter lim="800000"/>
            <a:headEnd/>
            <a:tailEnd/>
          </a:ln>
        </p:spPr>
      </p:pic>
      <p:sp>
        <p:nvSpPr>
          <p:cNvPr id="8" name="1 Título"/>
          <p:cNvSpPr txBox="1">
            <a:spLocks/>
          </p:cNvSpPr>
          <p:nvPr/>
        </p:nvSpPr>
        <p:spPr>
          <a:xfrm>
            <a:off x="539552" y="3078088"/>
            <a:ext cx="8229600" cy="114300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s-ES" sz="3200" dirty="0" smtClean="0"/>
              <a:t>EVALUACIÓN TÉCNICA DE LOS PROVEEDORES DE SERVIDORES VIRTUALES Y LA SELECCIÓN DEL MAS APROPIADO PARA LA IMPLEMENTACIÓN.</a:t>
            </a:r>
            <a:endParaRPr lang="es-EC" sz="2800" dirty="0"/>
          </a:p>
        </p:txBody>
      </p:sp>
    </p:spTree>
    <p:extLst>
      <p:ext uri="{BB962C8B-B14F-4D97-AF65-F5344CB8AC3E}">
        <p14:creationId xmlns:p14="http://schemas.microsoft.com/office/powerpoint/2010/main" val="2586403609"/>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10010</TotalTime>
  <Words>1797</Words>
  <Application>Microsoft Office PowerPoint</Application>
  <PresentationFormat>Presentación en pantalla (4:3)</PresentationFormat>
  <Paragraphs>270</Paragraphs>
  <Slides>27</Slides>
  <Notes>9</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27</vt:i4>
      </vt:variant>
    </vt:vector>
  </HeadingPairs>
  <TitlesOfParts>
    <vt:vector size="31" baseType="lpstr">
      <vt:lpstr>Flujo</vt:lpstr>
      <vt:lpstr>1_Flujo</vt:lpstr>
      <vt:lpstr>Picture</vt:lpstr>
      <vt:lpstr>Visio</vt:lpstr>
      <vt:lpstr>“ESTUDIO DE FACTIBILIDAD E IMPLEMENTACIÓN DEL SISTEMA GESTOR FIDUCIA FONDOS JEE MEDIANTE SERVICIOS DE CLOUD COMPUTING”</vt:lpstr>
      <vt:lpstr>Presentación de PowerPoint</vt:lpstr>
      <vt:lpstr>INTRODUCCIÓN</vt:lpstr>
      <vt:lpstr>Presentación de PowerPoint</vt:lpstr>
      <vt:lpstr>CLOUD COMPUTING</vt:lpstr>
      <vt:lpstr>CLOUD COMPUTING</vt:lpstr>
      <vt:lpstr>Presentación de PowerPoint</vt:lpstr>
      <vt:lpstr>Presentación de PowerPoint</vt:lpstr>
      <vt:lpstr>Presentación de PowerPoint</vt:lpstr>
      <vt:lpstr>Presentación de PowerPoint</vt:lpstr>
      <vt:lpstr>PARÁMETROS DE  SELECCIÓN</vt:lpstr>
      <vt:lpstr>FACTOR DE IMPORTANCIA PARA CADA PARÁMETRO</vt:lpstr>
      <vt:lpstr>PROCESO DE EVALUACIÓN</vt:lpstr>
      <vt:lpstr>RESULTADO FINAL</vt:lpstr>
      <vt:lpstr>IMPLEMENTACIÓN</vt:lpstr>
      <vt:lpstr>INFRAESTRUCTURA RECOMENDADA PARA LA EJECUCIÓN DE LA APLICACIÓN</vt:lpstr>
      <vt:lpstr>IMPLEMENTACIÓN</vt:lpstr>
      <vt:lpstr>Presentación de PowerPoint</vt:lpstr>
      <vt:lpstr>Presentación de PowerPoint</vt:lpstr>
      <vt:lpstr>Infraestructura Básica (Starter) </vt:lpstr>
      <vt:lpstr>Infraestructura de Capacidad Media (Production)</vt:lpstr>
      <vt:lpstr>Infraestructura de Capacidad Media (Production)</vt:lpstr>
      <vt:lpstr>Presentación de PowerPoint</vt:lpstr>
      <vt:lpstr>Infraestructura de Capacidad Alta (Infinity)</vt:lpstr>
      <vt:lpstr>CONCLUSIONES</vt:lpstr>
      <vt:lpstr>RECOMEDACIONES</vt:lpstr>
      <vt:lpstr>GRACIAS</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Priscila Unda</dc:creator>
  <cp:lastModifiedBy>PRIS</cp:lastModifiedBy>
  <cp:revision>327</cp:revision>
  <dcterms:created xsi:type="dcterms:W3CDTF">2011-04-13T03:43:31Z</dcterms:created>
  <dcterms:modified xsi:type="dcterms:W3CDTF">2013-02-06T17:34:51Z</dcterms:modified>
</cp:coreProperties>
</file>