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8" r:id="rId2"/>
    <p:sldId id="402" r:id="rId3"/>
    <p:sldId id="398" r:id="rId4"/>
    <p:sldId id="396" r:id="rId5"/>
    <p:sldId id="538" r:id="rId6"/>
    <p:sldId id="539" r:id="rId7"/>
    <p:sldId id="540" r:id="rId8"/>
    <p:sldId id="401" r:id="rId9"/>
    <p:sldId id="523" r:id="rId10"/>
    <p:sldId id="520" r:id="rId11"/>
    <p:sldId id="417" r:id="rId12"/>
    <p:sldId id="521" r:id="rId13"/>
    <p:sldId id="427" r:id="rId14"/>
    <p:sldId id="522" r:id="rId15"/>
    <p:sldId id="437" r:id="rId16"/>
    <p:sldId id="465" r:id="rId17"/>
    <p:sldId id="470" r:id="rId18"/>
    <p:sldId id="472" r:id="rId19"/>
    <p:sldId id="526" r:id="rId20"/>
    <p:sldId id="475" r:id="rId21"/>
    <p:sldId id="525" r:id="rId22"/>
    <p:sldId id="479" r:id="rId23"/>
    <p:sldId id="480" r:id="rId24"/>
    <p:sldId id="481" r:id="rId25"/>
    <p:sldId id="482" r:id="rId26"/>
    <p:sldId id="483" r:id="rId27"/>
    <p:sldId id="486" r:id="rId28"/>
    <p:sldId id="487" r:id="rId29"/>
    <p:sldId id="488" r:id="rId30"/>
    <p:sldId id="489" r:id="rId31"/>
    <p:sldId id="527" r:id="rId32"/>
    <p:sldId id="490" r:id="rId33"/>
    <p:sldId id="491" r:id="rId34"/>
    <p:sldId id="493" r:id="rId35"/>
    <p:sldId id="494" r:id="rId36"/>
    <p:sldId id="495" r:id="rId37"/>
    <p:sldId id="496" r:id="rId38"/>
    <p:sldId id="528" r:id="rId39"/>
    <p:sldId id="498" r:id="rId40"/>
    <p:sldId id="501" r:id="rId41"/>
    <p:sldId id="502" r:id="rId42"/>
    <p:sldId id="503" r:id="rId43"/>
    <p:sldId id="507" r:id="rId44"/>
    <p:sldId id="508" r:id="rId45"/>
    <p:sldId id="512" r:id="rId46"/>
    <p:sldId id="546" r:id="rId47"/>
    <p:sldId id="516" r:id="rId48"/>
    <p:sldId id="519" r:id="rId49"/>
    <p:sldId id="517" r:id="rId50"/>
    <p:sldId id="518" r:id="rId51"/>
    <p:sldId id="547" r:id="rId52"/>
    <p:sldId id="394" r:id="rId53"/>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FFDE"/>
    <a:srgbClr val="FF4CDF"/>
    <a:srgbClr val="F646FF"/>
    <a:srgbClr val="113FFF"/>
    <a:srgbClr val="4AFF41"/>
    <a:srgbClr val="FFE969"/>
    <a:srgbClr val="FF5D20"/>
    <a:srgbClr val="CC0000"/>
    <a:srgbClr val="AAC6B5"/>
    <a:srgbClr val="9EB78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00" autoAdjust="0"/>
    <p:restoredTop sz="86398" autoAdjust="0"/>
  </p:normalViewPr>
  <p:slideViewPr>
    <p:cSldViewPr>
      <p:cViewPr varScale="1">
        <p:scale>
          <a:sx n="75" d="100"/>
          <a:sy n="75" d="100"/>
        </p:scale>
        <p:origin x="-1384"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B5FFA8-D237-F94D-BDD6-F1B77B9A76D9}" type="datetimeFigureOut">
              <a:rPr lang="en-US" smtClean="0"/>
              <a:t>3/24/13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0CBFA4-C1F0-874E-9829-92DD9DA77933}" type="slidenum">
              <a:rPr lang="en-US" smtClean="0"/>
              <a:t>‹#›</a:t>
            </a:fld>
            <a:endParaRPr lang="en-US"/>
          </a:p>
        </p:txBody>
      </p:sp>
    </p:spTree>
    <p:extLst>
      <p:ext uri="{BB962C8B-B14F-4D97-AF65-F5344CB8AC3E}">
        <p14:creationId xmlns:p14="http://schemas.microsoft.com/office/powerpoint/2010/main" val="39265235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0CBFA4-C1F0-874E-9829-92DD9DA77933}" type="slidenum">
              <a:rPr lang="en-US" smtClean="0"/>
              <a:t>1</a:t>
            </a:fld>
            <a:endParaRPr lang="en-US"/>
          </a:p>
        </p:txBody>
      </p:sp>
    </p:spTree>
    <p:extLst>
      <p:ext uri="{BB962C8B-B14F-4D97-AF65-F5344CB8AC3E}">
        <p14:creationId xmlns:p14="http://schemas.microsoft.com/office/powerpoint/2010/main" val="771381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dirty="0" smtClean="0"/>
              <a:t>Fue concebido como respuesta y evolución en el pensamiento detrás de Test </a:t>
            </a:r>
            <a:r>
              <a:rPr lang="es-ES_tradnl" dirty="0" err="1" smtClean="0"/>
              <a:t>Driven</a:t>
            </a:r>
            <a:r>
              <a:rPr lang="es-ES_tradnl" dirty="0" smtClean="0"/>
              <a:t> </a:t>
            </a:r>
            <a:r>
              <a:rPr lang="es-ES_tradnl" dirty="0" err="1" smtClean="0"/>
              <a:t>Development</a:t>
            </a:r>
            <a:r>
              <a:rPr lang="es-ES_tradnl" dirty="0" smtClean="0"/>
              <a:t>, uniendo éste con conceptos de </a:t>
            </a:r>
            <a:r>
              <a:rPr lang="es-ES_tradnl" dirty="0" err="1" smtClean="0"/>
              <a:t>Domain</a:t>
            </a:r>
            <a:r>
              <a:rPr lang="es-ES_tradnl" dirty="0" smtClean="0"/>
              <a:t> </a:t>
            </a:r>
            <a:r>
              <a:rPr lang="es-ES_tradnl" dirty="0" err="1" smtClean="0"/>
              <a:t>Driven</a:t>
            </a:r>
            <a:r>
              <a:rPr lang="es-ES_tradnl" dirty="0" smtClean="0"/>
              <a:t> </a:t>
            </a:r>
            <a:r>
              <a:rPr lang="es-ES_tradnl" dirty="0" err="1" smtClean="0"/>
              <a:t>Design</a:t>
            </a:r>
            <a:r>
              <a:rPr lang="es-ES_tradnl" dirty="0" smtClean="0"/>
              <a:t>.</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s-ES_tradnl" dirty="0" smtClean="0"/>
              <a:t>Los desarrolladores guiados por comportamiento usan su lenguaje nativo en combinación con el lenguaje ubicuo de </a:t>
            </a:r>
            <a:r>
              <a:rPr lang="es-ES_tradnl" dirty="0" err="1" smtClean="0"/>
              <a:t>Domain</a:t>
            </a:r>
            <a:r>
              <a:rPr lang="es-ES_tradnl" dirty="0" smtClean="0"/>
              <a:t> </a:t>
            </a:r>
            <a:r>
              <a:rPr lang="es-ES_tradnl" dirty="0" err="1" smtClean="0"/>
              <a:t>Driven</a:t>
            </a:r>
            <a:r>
              <a:rPr lang="es-ES_tradnl" dirty="0" smtClean="0"/>
              <a:t> </a:t>
            </a:r>
            <a:r>
              <a:rPr lang="es-ES_tradnl" dirty="0" err="1" smtClean="0"/>
              <a:t>Design</a:t>
            </a:r>
            <a:r>
              <a:rPr lang="es-ES_tradnl" dirty="0" smtClean="0"/>
              <a:t> para describir el propósito y beneficios de su código. </a:t>
            </a:r>
          </a:p>
          <a:p>
            <a:r>
              <a:rPr lang="es-ES_tradnl" dirty="0" smtClean="0"/>
              <a:t>De la misma forma que en TDD se escriben primero las pruebas unitarias, en BDD se escriben primero el comportamiento esperado de la aplicación, haciéndolo demostrable y automatizándolo en pruebas de aceptación, lo que se denomina especificación activa.</a:t>
            </a:r>
            <a:endParaRPr lang="en-US" dirty="0" smtClean="0"/>
          </a:p>
          <a:p>
            <a:r>
              <a:rPr lang="es-ES_tradnl" dirty="0" smtClean="0"/>
              <a:t>BDD y TDD no son excluyentes, sino que se pueden aplicar ambas prácticas, complementándose, comenzando el ciclo con las especificaciones con BDD y utilizando TDD en el ciclo de la codificación.</a:t>
            </a:r>
            <a:endParaRPr lang="en-US" dirty="0" smtClean="0"/>
          </a:p>
          <a:p>
            <a:endParaRPr lang="en-US" dirty="0"/>
          </a:p>
        </p:txBody>
      </p:sp>
      <p:sp>
        <p:nvSpPr>
          <p:cNvPr id="4" name="Slide Number Placeholder 3"/>
          <p:cNvSpPr>
            <a:spLocks noGrp="1"/>
          </p:cNvSpPr>
          <p:nvPr>
            <p:ph type="sldNum" sz="quarter" idx="10"/>
          </p:nvPr>
        </p:nvSpPr>
        <p:spPr/>
        <p:txBody>
          <a:bodyPr/>
          <a:lstStyle/>
          <a:p>
            <a:fld id="{CE0CBFA4-C1F0-874E-9829-92DD9DA77933}" type="slidenum">
              <a:rPr lang="en-US" smtClean="0"/>
              <a:t>13</a:t>
            </a:fld>
            <a:endParaRPr lang="en-US"/>
          </a:p>
        </p:txBody>
      </p:sp>
    </p:spTree>
    <p:extLst>
      <p:ext uri="{BB962C8B-B14F-4D97-AF65-F5344CB8AC3E}">
        <p14:creationId xmlns:p14="http://schemas.microsoft.com/office/powerpoint/2010/main" val="2786734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smtClean="0"/>
              <a:t>El lenguaje de programación Ruby permite la meta-programación, lo que resulta en una sintaxis que muchos de sus usuarios encuentran muy legible. </a:t>
            </a:r>
          </a:p>
          <a:p>
            <a:r>
              <a:rPr lang="es-ES_tradnl" dirty="0" err="1" smtClean="0"/>
              <a:t>Rails</a:t>
            </a:r>
            <a:r>
              <a:rPr lang="es-ES_tradnl" dirty="0" smtClean="0"/>
              <a:t> se distribuye a través de </a:t>
            </a:r>
            <a:r>
              <a:rPr lang="es-ES_tradnl" dirty="0" err="1" smtClean="0"/>
              <a:t>RubyGems</a:t>
            </a:r>
            <a:r>
              <a:rPr lang="es-ES_tradnl" dirty="0" smtClean="0"/>
              <a:t>, que es el formato oficial de paquete y canal de distribución de bibliotecas y aplicaciones Ruby. </a:t>
            </a:r>
            <a:endParaRPr lang="en-US" dirty="0" smtClean="0"/>
          </a:p>
          <a:p>
            <a:endParaRPr lang="en-US" dirty="0"/>
          </a:p>
        </p:txBody>
      </p:sp>
      <p:sp>
        <p:nvSpPr>
          <p:cNvPr id="4" name="Slide Number Placeholder 3"/>
          <p:cNvSpPr>
            <a:spLocks noGrp="1"/>
          </p:cNvSpPr>
          <p:nvPr>
            <p:ph type="sldNum" sz="quarter" idx="10"/>
          </p:nvPr>
        </p:nvSpPr>
        <p:spPr/>
        <p:txBody>
          <a:bodyPr/>
          <a:lstStyle/>
          <a:p>
            <a:fld id="{CE0CBFA4-C1F0-874E-9829-92DD9DA77933}" type="slidenum">
              <a:rPr lang="en-US" smtClean="0"/>
              <a:t>15</a:t>
            </a:fld>
            <a:endParaRPr lang="en-US"/>
          </a:p>
        </p:txBody>
      </p:sp>
    </p:spTree>
    <p:extLst>
      <p:ext uri="{BB962C8B-B14F-4D97-AF65-F5344CB8AC3E}">
        <p14:creationId xmlns:p14="http://schemas.microsoft.com/office/powerpoint/2010/main" val="703437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smtClean="0"/>
              <a:t>Teamworkpm.net</a:t>
            </a:r>
          </a:p>
          <a:p>
            <a:pPr marL="0" marR="0" indent="0" algn="l" defTabSz="457200" rtl="0" eaLnBrk="1" fontAlgn="auto" latinLnBrk="0" hangingPunct="1">
              <a:lnSpc>
                <a:spcPct val="100000"/>
              </a:lnSpc>
              <a:spcBef>
                <a:spcPts val="0"/>
              </a:spcBef>
              <a:spcAft>
                <a:spcPts val="0"/>
              </a:spcAft>
              <a:buClrTx/>
              <a:buSzTx/>
              <a:buFontTx/>
              <a:buNone/>
              <a:tabLst/>
              <a:defRPr/>
            </a:pPr>
            <a:r>
              <a:rPr lang="es-ES_tradnl" smtClean="0"/>
              <a:t>El </a:t>
            </a:r>
            <a:r>
              <a:rPr lang="es-ES_tradnl" dirty="0" smtClean="0"/>
              <a:t>panel de control que brinda esta herramienta ofrece la posibilidad de observar todos los proyectos que se estén manejando</a:t>
            </a:r>
            <a:r>
              <a:rPr lang="es-ES_tradnl" smtClean="0"/>
              <a:t>. </a:t>
            </a:r>
            <a:endParaRPr lang="en-US" dirty="0" smtClean="0"/>
          </a:p>
          <a:p>
            <a:r>
              <a:rPr lang="es-ES_tradnl" dirty="0" smtClean="0"/>
              <a:t>Es un software de administración de proyectos basado en web que permite llevar el control de los proyectos desde cualquier lugar y que mantiene tanto a clientes, equipo y demás involucrados del proyecto, al tanto de lo que sucede. </a:t>
            </a:r>
            <a:endParaRPr lang="en-US" dirty="0" smtClean="0"/>
          </a:p>
          <a:p>
            <a:r>
              <a:rPr lang="es-ES_tradnl" dirty="0" smtClean="0"/>
              <a:t>Ofrece características muy poderosas y fundamentales para administrar un proyecto con éxito, tales como: administración de las tareas, seguimiento de los hitos establecidos, contacto directo mediante mensajería, administración de documentos, control y seguimiento del tiempo, además de otras atractivas funciones para mantener un riguroso monitoreo del proyecto.</a:t>
            </a:r>
            <a:r>
              <a:rPr lang="en-US" dirty="0" smtClean="0"/>
              <a:t> </a:t>
            </a:r>
          </a:p>
          <a:p>
            <a:endParaRPr lang="en-US" dirty="0" smtClean="0"/>
          </a:p>
          <a:p>
            <a:endParaRPr lang="en-US" smtClean="0"/>
          </a:p>
          <a:p>
            <a:r>
              <a:rPr lang="en-US" smtClean="0"/>
              <a:t>Omnigraffle</a:t>
            </a:r>
          </a:p>
          <a:p>
            <a:r>
              <a:rPr lang="es-ES_tradnl" smtClean="0"/>
              <a:t>Es una aplicación que puede ser usado para crear diagramas, diagramas de flujo, cuadros organizacionales e ilustraciones. </a:t>
            </a:r>
          </a:p>
          <a:p>
            <a:r>
              <a:rPr lang="es-ES_tradnl" smtClean="0"/>
              <a:t>Dispone de una interface de drag-and-drop y WYSIWYG. </a:t>
            </a:r>
          </a:p>
          <a:p>
            <a:r>
              <a:rPr lang="es-ES_tradnl" smtClean="0"/>
              <a:t>Dispone de extensiones que permiten expandir sus funcionalidades básicas.</a:t>
            </a:r>
            <a:endParaRPr lang="en-US" smtClean="0"/>
          </a:p>
          <a:p>
            <a:r>
              <a:rPr lang="es-ES_tradnl" smtClean="0"/>
              <a:t>Permite utilizar técnicas de mapeo-mental para organizar información, así como también un manejador de estilos, que permite el diseño de prototipos de páginas web y documentos PDF, así como también crear bosquejos o documentos con lluvias de ideas. </a:t>
            </a:r>
          </a:p>
          <a:p>
            <a:endParaRPr lang="es-ES_tradnl" smtClean="0"/>
          </a:p>
          <a:p>
            <a:r>
              <a:rPr lang="es-ES_tradnl" smtClean="0"/>
              <a:t>Omniplan</a:t>
            </a:r>
          </a:p>
          <a:p>
            <a:r>
              <a:rPr lang="es-ES_tradnl" smtClean="0"/>
              <a:t>Es un software para planificación y gestión de proyectos. </a:t>
            </a:r>
          </a:p>
          <a:p>
            <a:r>
              <a:rPr lang="es-ES_tradnl" smtClean="0"/>
              <a:t>Está diseñado para ayudar a visualizar, mantener y simplificar el manejo de proyectos. </a:t>
            </a:r>
          </a:p>
          <a:p>
            <a:r>
              <a:rPr lang="es-ES_tradnl" smtClean="0"/>
              <a:t>Permite dividir las tareas, optimizar los recursos necesarios, controlar los costos y tener una visión general de todo el proyecto. </a:t>
            </a:r>
            <a:endParaRPr lang="en-US" smtClean="0"/>
          </a:p>
          <a:p>
            <a:r>
              <a:rPr lang="es-ES_tradnl" smtClean="0"/>
              <a:t>Ofrece funcionalidades tales como: diagramas de Gantt, calendarios, resúmenes, hitos y resalta las rutas críticas para tomar las mejores decisiones. </a:t>
            </a:r>
            <a:endParaRPr lang="en-US" smtClean="0"/>
          </a:p>
          <a:p>
            <a:endParaRPr lang="en-US" smtClean="0"/>
          </a:p>
          <a:p>
            <a:endParaRPr lang="es-ES_tradnl" smtClean="0"/>
          </a:p>
          <a:p>
            <a:endParaRPr lang="es-ES_tradnl" smtClean="0"/>
          </a:p>
          <a:p>
            <a:r>
              <a:rPr lang="es-ES_tradnl" smtClean="0"/>
              <a:t>Rubymine</a:t>
            </a:r>
          </a:p>
          <a:p>
            <a:r>
              <a:rPr lang="es-ES_tradnl" smtClean="0"/>
              <a:t>Editor inteligente de Ruby con fragmentos de rápida adición y refactorización automática.  Provee diagramas de modelos, vistas generales del proyecto y otras vistas especializadas para una fácil e intuitiva navegación así como también ofrecer una visión global del proyecto</a:t>
            </a:r>
            <a:endParaRPr lang="en-US" smtClean="0"/>
          </a:p>
          <a:p>
            <a:r>
              <a:rPr lang="es-ES_tradnl" smtClean="0"/>
              <a:t>Dispone de integración con herramientas orientadas a BDD como: Rspec, Cucumber, entre otos.</a:t>
            </a:r>
            <a:endParaRPr lang="en-US" smtClean="0"/>
          </a:p>
          <a:p>
            <a:r>
              <a:rPr lang="es-ES_tradnl" smtClean="0"/>
              <a:t>Integración con lenguajes como HTML, CSS, JavaScript además de nuevas tecnologías como CoffeeScript, HAML, Sass y Less.</a:t>
            </a:r>
            <a:r>
              <a:rPr lang="en-US" smtClean="0"/>
              <a:t> </a:t>
            </a:r>
          </a:p>
          <a:p>
            <a:endParaRPr lang="en-US" smtClean="0"/>
          </a:p>
          <a:p>
            <a:endParaRPr lang="en-US" dirty="0"/>
          </a:p>
        </p:txBody>
      </p:sp>
      <p:sp>
        <p:nvSpPr>
          <p:cNvPr id="4" name="Slide Number Placeholder 3"/>
          <p:cNvSpPr>
            <a:spLocks noGrp="1"/>
          </p:cNvSpPr>
          <p:nvPr>
            <p:ph type="sldNum" sz="quarter" idx="10"/>
          </p:nvPr>
        </p:nvSpPr>
        <p:spPr/>
        <p:txBody>
          <a:bodyPr/>
          <a:lstStyle/>
          <a:p>
            <a:fld id="{CE0CBFA4-C1F0-874E-9829-92DD9DA77933}" type="slidenum">
              <a:rPr lang="en-US" smtClean="0"/>
              <a:t>16</a:t>
            </a:fld>
            <a:endParaRPr lang="en-US"/>
          </a:p>
        </p:txBody>
      </p:sp>
    </p:spTree>
    <p:extLst>
      <p:ext uri="{BB962C8B-B14F-4D97-AF65-F5344CB8AC3E}">
        <p14:creationId xmlns:p14="http://schemas.microsoft.com/office/powerpoint/2010/main" val="3454634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b="1" dirty="0" smtClean="0"/>
              <a:t>Vista</a:t>
            </a:r>
            <a:r>
              <a:rPr lang="es-ES_tradnl" b="1" baseline="0" dirty="0" smtClean="0"/>
              <a:t> de casos de uso</a:t>
            </a:r>
            <a:r>
              <a:rPr lang="es-ES_tradnl" b="1" dirty="0" smtClean="0"/>
              <a:t>: </a:t>
            </a:r>
            <a:r>
              <a:rPr lang="es-ES_tradnl" dirty="0" smtClean="0"/>
              <a:t>lista los casos de uso o escenarios del modelo de casos de uso que representen funcionalidades centrales del sistema final, que requieran una gran cobertura arquitectónica o aquellos que implican algún punto especialmente delicado de la arquitectura.</a:t>
            </a:r>
          </a:p>
          <a:p>
            <a:r>
              <a:rPr lang="es-ES_tradnl" b="1" dirty="0" smtClean="0"/>
              <a:t>Vista </a:t>
            </a:r>
            <a:r>
              <a:rPr lang="es-ES_tradnl" b="1" dirty="0" err="1" smtClean="0"/>
              <a:t>lógia</a:t>
            </a:r>
            <a:r>
              <a:rPr lang="es-ES_tradnl" b="1" dirty="0" smtClean="0"/>
              <a:t>:</a:t>
            </a:r>
            <a:r>
              <a:rPr lang="es-ES_tradnl" dirty="0" smtClean="0"/>
              <a:t>  describe  las  partes  arquitectónicamente  significativas  del  modelo  de diseño,  como  son  la  descomposición  en  capas,  subsistemas  o  paquetes.  Una  vez presentadas estas unidades lógicas principales, se profundiza en ellas hasta el nivel adecuado.</a:t>
            </a:r>
          </a:p>
          <a:p>
            <a:pPr marL="0" marR="0" lvl="0" indent="0" algn="l" defTabSz="457200" rtl="0" eaLnBrk="1" fontAlgn="auto" latinLnBrk="0" hangingPunct="1">
              <a:lnSpc>
                <a:spcPct val="100000"/>
              </a:lnSpc>
              <a:spcBef>
                <a:spcPts val="0"/>
              </a:spcBef>
              <a:spcAft>
                <a:spcPts val="0"/>
              </a:spcAft>
              <a:buClrTx/>
              <a:buSzTx/>
              <a:buFontTx/>
              <a:buNone/>
              <a:tabLst/>
              <a:defRPr/>
            </a:pPr>
            <a:r>
              <a:rPr lang="es-ES_tradnl" b="1" dirty="0" smtClean="0"/>
              <a:t>Vista de despliegue:</a:t>
            </a:r>
            <a:r>
              <a:rPr lang="es-ES_tradnl" dirty="0" smtClean="0"/>
              <a:t> describe uno o más escenarios de distribución física del sistema  sobre los cuales se ejecutará y hará el despliegue del mismo. Muestra la comunicación entre los  diferentes  nodos  que  componen  los  escenarios  antes  mencionados,  así  como  el  mapeo de los elementos de la Vista de Procesos en dichos nodos. </a:t>
            </a:r>
            <a:endParaRPr lang="en-US" dirty="0" smtClean="0"/>
          </a:p>
          <a:p>
            <a:endParaRPr lang="es-ES_tradnl" dirty="0" smtClean="0"/>
          </a:p>
          <a:p>
            <a:r>
              <a:rPr lang="es-ES_tradnl" b="1" dirty="0" smtClean="0"/>
              <a:t>Vista de </a:t>
            </a:r>
            <a:r>
              <a:rPr lang="es-ES_tradnl" b="1" dirty="0" err="1" smtClean="0"/>
              <a:t>implementacion</a:t>
            </a:r>
            <a:r>
              <a:rPr lang="es-ES_tradnl" b="1" dirty="0" smtClean="0"/>
              <a:t>:</a:t>
            </a:r>
            <a:r>
              <a:rPr lang="es-ES_tradnl" dirty="0" smtClean="0"/>
              <a:t> describe la estructura general del Modelo de Implementación y el mapeo de los subsistemas, paquetes y clases de la Vista Lógica a subsistemas y componentes de implementación.</a:t>
            </a:r>
          </a:p>
          <a:p>
            <a:endParaRPr lang="es-ES_tradnl"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s-ES_tradnl" b="1" dirty="0" err="1" smtClean="0"/>
              <a:t>VIsta</a:t>
            </a:r>
            <a:r>
              <a:rPr lang="es-ES_tradnl" b="1" dirty="0" smtClean="0"/>
              <a:t> de Datos:</a:t>
            </a:r>
            <a:r>
              <a:rPr lang="es-ES_tradnl" dirty="0" smtClean="0"/>
              <a:t> describe los elementos principales del Modelo de Datos, brindando un  panorama general de dicho modelo en términos de tablas.</a:t>
            </a:r>
            <a:r>
              <a:rPr lang="en-US" dirty="0" smtClean="0"/>
              <a:t> </a:t>
            </a:r>
          </a:p>
          <a:p>
            <a:endParaRPr lang="en-US" dirty="0"/>
          </a:p>
        </p:txBody>
      </p:sp>
      <p:sp>
        <p:nvSpPr>
          <p:cNvPr id="4" name="Slide Number Placeholder 3"/>
          <p:cNvSpPr>
            <a:spLocks noGrp="1"/>
          </p:cNvSpPr>
          <p:nvPr>
            <p:ph type="sldNum" sz="quarter" idx="10"/>
          </p:nvPr>
        </p:nvSpPr>
        <p:spPr/>
        <p:txBody>
          <a:bodyPr/>
          <a:lstStyle/>
          <a:p>
            <a:fld id="{CE0CBFA4-C1F0-874E-9829-92DD9DA77933}" type="slidenum">
              <a:rPr lang="en-US" smtClean="0"/>
              <a:t>29</a:t>
            </a:fld>
            <a:endParaRPr lang="en-US"/>
          </a:p>
        </p:txBody>
      </p:sp>
    </p:spTree>
    <p:extLst>
      <p:ext uri="{BB962C8B-B14F-4D97-AF65-F5344CB8AC3E}">
        <p14:creationId xmlns:p14="http://schemas.microsoft.com/office/powerpoint/2010/main" val="1555646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_tradnl" b="1" dirty="0" smtClean="0"/>
              <a:t>Servidor de base de datos (</a:t>
            </a:r>
            <a:r>
              <a:rPr lang="es-ES_tradnl" b="1" dirty="0" err="1" smtClean="0"/>
              <a:t>MySQL</a:t>
            </a:r>
            <a:r>
              <a:rPr lang="es-ES_tradnl" b="1" dirty="0" smtClean="0"/>
              <a:t>): </a:t>
            </a:r>
            <a:r>
              <a:rPr lang="es-ES_tradnl" dirty="0" smtClean="0"/>
              <a:t>es un sistema de gestión de bases de datos relacional, </a:t>
            </a:r>
            <a:r>
              <a:rPr lang="es-ES_tradnl" dirty="0" err="1" smtClean="0"/>
              <a:t>multihilo</a:t>
            </a:r>
            <a:r>
              <a:rPr lang="es-ES_tradnl" dirty="0" smtClean="0"/>
              <a:t> y multiusuario.</a:t>
            </a:r>
            <a:endParaRPr lang="en-US" dirty="0" smtClean="0"/>
          </a:p>
          <a:p>
            <a:pPr lvl="0"/>
            <a:r>
              <a:rPr lang="es-ES_tradnl" b="1" dirty="0" smtClean="0"/>
              <a:t>Servidor de almacenamiento: </a:t>
            </a:r>
            <a:r>
              <a:rPr lang="es-ES_tradnl" dirty="0" smtClean="0"/>
              <a:t>proporciona una sencilla interfaz de servicios web que puede utilizarse para almacenar y recuperar la cantidad de datos que se desee, cuando se desee, y desde cualquier parte de la web. </a:t>
            </a:r>
            <a:endParaRPr lang="en-US" dirty="0" smtClean="0"/>
          </a:p>
          <a:p>
            <a:pPr lvl="0"/>
            <a:r>
              <a:rPr lang="es-ES_tradnl" b="1" dirty="0" smtClean="0"/>
              <a:t>Servidor de correo (Google mail):</a:t>
            </a:r>
            <a:r>
              <a:rPr lang="es-ES_tradnl" dirty="0" smtClean="0"/>
              <a:t> es un servicio de correo electrónico con posibilidades POP3 e IMAP gratuito proporcionado por la empresa estadounidense Google.</a:t>
            </a:r>
            <a:endParaRPr lang="en-US" dirty="0" smtClean="0"/>
          </a:p>
          <a:p>
            <a:pPr lvl="0"/>
            <a:r>
              <a:rPr lang="es-ES_tradnl" b="1" dirty="0" smtClean="0"/>
              <a:t>Servidor web (Apache): </a:t>
            </a:r>
            <a:r>
              <a:rPr lang="es-ES_tradnl" dirty="0" smtClean="0"/>
              <a:t>es un servidor web HTTP de código abierto, para plataformas Unix (BSD, GNU/Linux, etc.), Microsoft Windows, Macintosh y otras, que implementa el protocolo HTTP/1.12 y la noción de sitio virtual.</a:t>
            </a:r>
            <a:endParaRPr lang="en-US" dirty="0" smtClean="0"/>
          </a:p>
          <a:p>
            <a:r>
              <a:rPr lang="es-ES_tradnl" b="1" dirty="0" smtClean="0"/>
              <a:t>Cliente (navegador compatible):</a:t>
            </a:r>
            <a:r>
              <a:rPr lang="es-ES_tradnl" dirty="0" smtClean="0"/>
              <a:t> representa la aplicación que se ejecuta en la estación de trabajo de un usuario, mediante el cual accederá al sistema. En este computador se deberá tener instalado un navegador compatible con la aplicación desarrollada, capaz de ejecutar </a:t>
            </a:r>
            <a:r>
              <a:rPr lang="es-ES_tradnl" dirty="0" err="1" smtClean="0"/>
              <a:t>Javascript</a:t>
            </a:r>
            <a:r>
              <a:rPr lang="es-ES_tradnl" dirty="0" smtClean="0"/>
              <a:t> (</a:t>
            </a:r>
            <a:r>
              <a:rPr lang="es-ES_tradnl" dirty="0" err="1" smtClean="0"/>
              <a:t>Chrome</a:t>
            </a:r>
            <a:r>
              <a:rPr lang="es-ES_tradnl" dirty="0" smtClean="0"/>
              <a:t>, Firefox, Internet Explorer, </a:t>
            </a:r>
            <a:r>
              <a:rPr lang="es-ES_tradnl" dirty="0" err="1" smtClean="0"/>
              <a:t>etc</a:t>
            </a:r>
            <a:r>
              <a:rPr lang="es-ES_tradnl"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CE0CBFA4-C1F0-874E-9829-92DD9DA77933}" type="slidenum">
              <a:rPr lang="en-US" smtClean="0"/>
              <a:t>37</a:t>
            </a:fld>
            <a:endParaRPr lang="en-US"/>
          </a:p>
        </p:txBody>
      </p:sp>
    </p:spTree>
    <p:extLst>
      <p:ext uri="{BB962C8B-B14F-4D97-AF65-F5344CB8AC3E}">
        <p14:creationId xmlns:p14="http://schemas.microsoft.com/office/powerpoint/2010/main" val="3467190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kern="1200" dirty="0" smtClean="0">
                <a:solidFill>
                  <a:schemeClr val="tx1"/>
                </a:solidFill>
                <a:effectLst/>
                <a:latin typeface="+mn-lt"/>
                <a:ea typeface="+mn-ea"/>
                <a:cs typeface="+mn-cs"/>
              </a:rPr>
              <a:t>Es el tiempo promedio de carga de página divido en los siguientes segmentos de tiempo:</a:t>
            </a:r>
            <a:endParaRPr lang="en-US" sz="1200" kern="1200" dirty="0" smtClean="0">
              <a:solidFill>
                <a:schemeClr val="tx1"/>
              </a:solidFill>
              <a:effectLst/>
              <a:latin typeface="+mn-lt"/>
              <a:ea typeface="+mn-ea"/>
              <a:cs typeface="+mn-cs"/>
            </a:endParaRPr>
          </a:p>
          <a:p>
            <a:pPr lvl="0"/>
            <a:r>
              <a:rPr lang="es-ES_tradnl" sz="1200" b="1" kern="1200" dirty="0" smtClean="0">
                <a:solidFill>
                  <a:schemeClr val="tx1"/>
                </a:solidFill>
                <a:effectLst/>
                <a:latin typeface="+mn-lt"/>
                <a:ea typeface="+mn-ea"/>
                <a:cs typeface="+mn-cs"/>
              </a:rPr>
              <a:t>Cola de pedidos:</a:t>
            </a:r>
            <a:r>
              <a:rPr lang="es-ES_tradnl" sz="1200" kern="1200" dirty="0" smtClean="0">
                <a:solidFill>
                  <a:schemeClr val="tx1"/>
                </a:solidFill>
                <a:effectLst/>
                <a:latin typeface="+mn-lt"/>
                <a:ea typeface="+mn-ea"/>
                <a:cs typeface="+mn-cs"/>
              </a:rPr>
              <a:t> El tiempo de espera entre el servidor web y el código de aplicación. Números grandes indican un servidor de aplicaciones de ocupado.</a:t>
            </a:r>
            <a:endParaRPr lang="en-US" sz="1200" kern="1200" dirty="0" smtClean="0">
              <a:solidFill>
                <a:schemeClr val="tx1"/>
              </a:solidFill>
              <a:effectLst/>
              <a:latin typeface="+mn-lt"/>
              <a:ea typeface="+mn-ea"/>
              <a:cs typeface="+mn-cs"/>
            </a:endParaRPr>
          </a:p>
          <a:p>
            <a:pPr lvl="0"/>
            <a:r>
              <a:rPr lang="es-ES_tradnl" sz="1200" b="1" kern="1200" dirty="0" smtClean="0">
                <a:solidFill>
                  <a:schemeClr val="tx1"/>
                </a:solidFill>
                <a:effectLst/>
                <a:latin typeface="+mn-lt"/>
                <a:ea typeface="+mn-ea"/>
                <a:cs typeface="+mn-cs"/>
              </a:rPr>
              <a:t>Aplicación web: </a:t>
            </a:r>
            <a:r>
              <a:rPr lang="es-ES_tradnl" sz="1200" kern="1200" dirty="0" smtClean="0">
                <a:solidFill>
                  <a:schemeClr val="tx1"/>
                </a:solidFill>
                <a:effectLst/>
                <a:latin typeface="+mn-lt"/>
                <a:ea typeface="+mn-ea"/>
                <a:cs typeface="+mn-cs"/>
              </a:rPr>
              <a:t>El tiempo pasado en el código de aplicación.</a:t>
            </a:r>
            <a:endParaRPr lang="en-US" sz="1200" kern="1200" dirty="0" smtClean="0">
              <a:solidFill>
                <a:schemeClr val="tx1"/>
              </a:solidFill>
              <a:effectLst/>
              <a:latin typeface="+mn-lt"/>
              <a:ea typeface="+mn-ea"/>
              <a:cs typeface="+mn-cs"/>
            </a:endParaRPr>
          </a:p>
          <a:p>
            <a:pPr lvl="0"/>
            <a:r>
              <a:rPr lang="es-ES_tradnl" sz="1200" b="1" kern="1200" dirty="0" smtClean="0">
                <a:solidFill>
                  <a:schemeClr val="tx1"/>
                </a:solidFill>
                <a:effectLst/>
                <a:latin typeface="+mn-lt"/>
                <a:ea typeface="+mn-ea"/>
                <a:cs typeface="+mn-cs"/>
              </a:rPr>
              <a:t>Red:</a:t>
            </a:r>
            <a:r>
              <a:rPr lang="es-ES_tradnl" sz="1200" kern="1200" dirty="0" smtClean="0">
                <a:solidFill>
                  <a:schemeClr val="tx1"/>
                </a:solidFill>
                <a:effectLst/>
                <a:latin typeface="+mn-lt"/>
                <a:ea typeface="+mn-ea"/>
                <a:cs typeface="+mn-cs"/>
              </a:rPr>
              <a:t> La latencia de la red, o el tiempo que tarda una petición a través del Internet.</a:t>
            </a:r>
            <a:endParaRPr lang="en-US" sz="1200" kern="1200" dirty="0" smtClean="0">
              <a:solidFill>
                <a:schemeClr val="tx1"/>
              </a:solidFill>
              <a:effectLst/>
              <a:latin typeface="+mn-lt"/>
              <a:ea typeface="+mn-ea"/>
              <a:cs typeface="+mn-cs"/>
            </a:endParaRPr>
          </a:p>
          <a:p>
            <a:pPr lvl="0"/>
            <a:r>
              <a:rPr lang="es-ES_tradnl" sz="1200" b="1" kern="1200" dirty="0" smtClean="0">
                <a:solidFill>
                  <a:schemeClr val="tx1"/>
                </a:solidFill>
                <a:effectLst/>
                <a:latin typeface="+mn-lt"/>
                <a:ea typeface="+mn-ea"/>
                <a:cs typeface="+mn-cs"/>
              </a:rPr>
              <a:t>Procesamiento del DOM:</a:t>
            </a:r>
            <a:r>
              <a:rPr lang="es-ES_tradnl" sz="1200" kern="1200" dirty="0" smtClean="0">
                <a:solidFill>
                  <a:schemeClr val="tx1"/>
                </a:solidFill>
                <a:effectLst/>
                <a:latin typeface="+mn-lt"/>
                <a:ea typeface="+mn-ea"/>
                <a:cs typeface="+mn-cs"/>
              </a:rPr>
              <a:t> En el navegador, analizar e interpretar el HTML. Medido por el navegador "</a:t>
            </a:r>
            <a:r>
              <a:rPr lang="es-ES_tradnl" sz="1200" kern="1200" dirty="0" err="1" smtClean="0">
                <a:solidFill>
                  <a:schemeClr val="tx1"/>
                </a:solidFill>
                <a:effectLst/>
                <a:latin typeface="+mn-lt"/>
                <a:ea typeface="+mn-ea"/>
                <a:cs typeface="+mn-cs"/>
              </a:rPr>
              <a:t>DOMContent</a:t>
            </a:r>
            <a:r>
              <a:rPr lang="es-ES_tradnl" sz="1200" kern="1200" dirty="0" smtClean="0">
                <a:solidFill>
                  <a:schemeClr val="tx1"/>
                </a:solidFill>
                <a:effectLst/>
                <a:latin typeface="+mn-lt"/>
                <a:ea typeface="+mn-ea"/>
                <a:cs typeface="+mn-cs"/>
              </a:rPr>
              <a:t>" del evento.</a:t>
            </a:r>
            <a:endParaRPr lang="en-US" sz="1200" kern="1200" dirty="0" smtClean="0">
              <a:solidFill>
                <a:schemeClr val="tx1"/>
              </a:solidFill>
              <a:effectLst/>
              <a:latin typeface="+mn-lt"/>
              <a:ea typeface="+mn-ea"/>
              <a:cs typeface="+mn-cs"/>
            </a:endParaRPr>
          </a:p>
          <a:p>
            <a:pPr lvl="0"/>
            <a:r>
              <a:rPr lang="es-ES_tradnl" sz="1200" b="1" kern="1200" dirty="0" err="1" smtClean="0">
                <a:solidFill>
                  <a:schemeClr val="tx1"/>
                </a:solidFill>
                <a:effectLst/>
                <a:latin typeface="+mn-lt"/>
                <a:ea typeface="+mn-ea"/>
                <a:cs typeface="+mn-cs"/>
              </a:rPr>
              <a:t>Renderizado</a:t>
            </a:r>
            <a:r>
              <a:rPr lang="es-ES_tradnl" sz="1200" b="1" kern="1200" dirty="0" smtClean="0">
                <a:solidFill>
                  <a:schemeClr val="tx1"/>
                </a:solidFill>
                <a:effectLst/>
                <a:latin typeface="+mn-lt"/>
                <a:ea typeface="+mn-ea"/>
                <a:cs typeface="+mn-cs"/>
              </a:rPr>
              <a:t> de la página:</a:t>
            </a:r>
            <a:r>
              <a:rPr lang="es-ES_tradnl" sz="1200" kern="1200" dirty="0" smtClean="0">
                <a:solidFill>
                  <a:schemeClr val="tx1"/>
                </a:solidFill>
                <a:effectLst/>
                <a:latin typeface="+mn-lt"/>
                <a:ea typeface="+mn-ea"/>
                <a:cs typeface="+mn-cs"/>
              </a:rPr>
              <a:t> En el navegador, mostrando el código HTML, </a:t>
            </a:r>
            <a:r>
              <a:rPr lang="es-ES_tradnl" sz="1200" kern="1200" dirty="0" err="1" smtClean="0">
                <a:solidFill>
                  <a:schemeClr val="tx1"/>
                </a:solidFill>
                <a:effectLst/>
                <a:latin typeface="+mn-lt"/>
                <a:ea typeface="+mn-ea"/>
                <a:cs typeface="+mn-cs"/>
              </a:rPr>
              <a:t>Javascript</a:t>
            </a:r>
            <a:r>
              <a:rPr lang="es-ES_tradnl" sz="1200" kern="1200" dirty="0" smtClean="0">
                <a:solidFill>
                  <a:schemeClr val="tx1"/>
                </a:solidFill>
                <a:effectLst/>
                <a:latin typeface="+mn-lt"/>
                <a:ea typeface="+mn-ea"/>
                <a:cs typeface="+mn-cs"/>
              </a:rPr>
              <a:t> que se ejecuta en línea y carga imágenes. Medido por el navegador "Load" del evento.</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E0CBFA4-C1F0-874E-9829-92DD9DA77933}" type="slidenum">
              <a:rPr lang="en-US" smtClean="0"/>
              <a:t>44</a:t>
            </a:fld>
            <a:endParaRPr lang="en-US"/>
          </a:p>
        </p:txBody>
      </p:sp>
    </p:spTree>
    <p:extLst>
      <p:ext uri="{BB962C8B-B14F-4D97-AF65-F5344CB8AC3E}">
        <p14:creationId xmlns:p14="http://schemas.microsoft.com/office/powerpoint/2010/main" val="2217809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kern="1200" dirty="0" smtClean="0">
                <a:solidFill>
                  <a:schemeClr val="tx1"/>
                </a:solidFill>
                <a:effectLst/>
                <a:latin typeface="+mn-lt"/>
                <a:ea typeface="+mn-ea"/>
                <a:cs typeface="+mn-cs"/>
              </a:rPr>
              <a:t>Permite definir el tiempo promedio que toma una página en cargarse dentro del navegador de un usuario. Este tiempo está compuesto por el tiempo de respuesta de la base de datos (</a:t>
            </a:r>
            <a:r>
              <a:rPr lang="es-ES_tradnl" sz="1200" kern="1200" dirty="0" err="1" smtClean="0">
                <a:solidFill>
                  <a:schemeClr val="tx1"/>
                </a:solidFill>
                <a:effectLst/>
                <a:latin typeface="+mn-lt"/>
                <a:ea typeface="+mn-ea"/>
                <a:cs typeface="+mn-cs"/>
              </a:rPr>
              <a:t>database</a:t>
            </a:r>
            <a:r>
              <a:rPr lang="es-ES_tradnl" sz="1200" kern="1200" dirty="0" smtClean="0">
                <a:solidFill>
                  <a:schemeClr val="tx1"/>
                </a:solidFill>
                <a:effectLst/>
                <a:latin typeface="+mn-lt"/>
                <a:ea typeface="+mn-ea"/>
                <a:cs typeface="+mn-cs"/>
              </a:rPr>
              <a:t>), el tiempo de ejecución de la programación del sistema para desplegar una página en especial (tesis), y finalmente el tiempo que se demora el navegador en procesar la respuesta entregada por el servidor (</a:t>
            </a:r>
            <a:r>
              <a:rPr lang="es-ES_tradnl" sz="1200" kern="1200" dirty="0" err="1" smtClean="0">
                <a:solidFill>
                  <a:schemeClr val="tx1"/>
                </a:solidFill>
                <a:effectLst/>
                <a:latin typeface="+mn-lt"/>
                <a:ea typeface="+mn-ea"/>
                <a:cs typeface="+mn-cs"/>
              </a:rPr>
              <a:t>end</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user</a:t>
            </a:r>
            <a:r>
              <a:rPr lang="es-ES_tradnl" sz="1200" kern="1200" dirty="0" smtClean="0">
                <a:solidFill>
                  <a:schemeClr val="tx1"/>
                </a:solidFill>
                <a:effectLst/>
                <a:latin typeface="+mn-lt"/>
                <a:ea typeface="+mn-ea"/>
                <a:cs typeface="+mn-cs"/>
              </a:rPr>
              <a:t>).</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E0CBFA4-C1F0-874E-9829-92DD9DA77933}" type="slidenum">
              <a:rPr lang="en-US" smtClean="0"/>
              <a:t>45</a:t>
            </a:fld>
            <a:endParaRPr lang="en-US"/>
          </a:p>
        </p:txBody>
      </p:sp>
    </p:spTree>
    <p:extLst>
      <p:ext uri="{BB962C8B-B14F-4D97-AF65-F5344CB8AC3E}">
        <p14:creationId xmlns:p14="http://schemas.microsoft.com/office/powerpoint/2010/main" val="1071078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_tradnl" dirty="0" smtClean="0"/>
              <a:t>por las siguientes razones: </a:t>
            </a:r>
            <a:endParaRPr lang="en-US" dirty="0" smtClean="0"/>
          </a:p>
          <a:p>
            <a:pPr lvl="1"/>
            <a:r>
              <a:rPr lang="es-ES_tradnl" dirty="0" smtClean="0"/>
              <a:t>Permitió que el Sistema de Difusión de Gestión del Conocimiento de la ESPE, sea fácilmente adaptable a los requerimientos cambiantes que se dieron durante el desarrollo del proyecto.</a:t>
            </a:r>
            <a:endParaRPr lang="en-US" dirty="0" smtClean="0"/>
          </a:p>
          <a:p>
            <a:pPr lvl="1"/>
            <a:r>
              <a:rPr lang="es-ES_tradnl" dirty="0" smtClean="0"/>
              <a:t>Proporcionó un marco de referencia para las etapas en que se dividió el proyecto. </a:t>
            </a:r>
          </a:p>
          <a:p>
            <a:pPr lvl="1"/>
            <a:r>
              <a:rPr lang="es-ES_tradnl" dirty="0" smtClean="0"/>
              <a:t>Contribuyó como guía en la documentación que se generó del proyecto.</a:t>
            </a:r>
            <a:endParaRPr lang="en-US" dirty="0" smtClean="0"/>
          </a:p>
          <a:p>
            <a:pPr lvl="1"/>
            <a:r>
              <a:rPr lang="es-ES_tradnl" dirty="0" smtClean="0"/>
              <a:t>Permitió que el desarrollo del sistema se oriente únicamente en tareas y procesos que agregaron valor al producto final.</a:t>
            </a:r>
            <a:endParaRPr lang="en-US" dirty="0" smtClean="0"/>
          </a:p>
          <a:p>
            <a:pPr lvl="1"/>
            <a:r>
              <a:rPr lang="es-ES_tradnl" dirty="0" smtClean="0"/>
              <a:t>Permitió realizar una planificación real y facilitó la comunicación dentro del equipo de trabajo.</a:t>
            </a:r>
            <a:endParaRPr lang="en-US" dirty="0"/>
          </a:p>
        </p:txBody>
      </p:sp>
      <p:sp>
        <p:nvSpPr>
          <p:cNvPr id="4" name="Slide Number Placeholder 3"/>
          <p:cNvSpPr>
            <a:spLocks noGrp="1"/>
          </p:cNvSpPr>
          <p:nvPr>
            <p:ph type="sldNum" sz="quarter" idx="10"/>
          </p:nvPr>
        </p:nvSpPr>
        <p:spPr/>
        <p:txBody>
          <a:bodyPr/>
          <a:lstStyle/>
          <a:p>
            <a:fld id="{CE0CBFA4-C1F0-874E-9829-92DD9DA77933}" type="slidenum">
              <a:rPr lang="en-US" smtClean="0"/>
              <a:t>47</a:t>
            </a:fld>
            <a:endParaRPr lang="en-US"/>
          </a:p>
        </p:txBody>
      </p:sp>
    </p:spTree>
    <p:extLst>
      <p:ext uri="{BB962C8B-B14F-4D97-AF65-F5344CB8AC3E}">
        <p14:creationId xmlns:p14="http://schemas.microsoft.com/office/powerpoint/2010/main" val="420701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_tradnl" dirty="0" smtClean="0"/>
              <a:t>Resultó importante la participación del personal docente e investigador de la Escuela Politécnica del Ejército, en la definición de los requerimientos funcionales del Sistema de Difusión de Gestión del Conocimiento de la ESPE, pues a través de las reuniones mantenidas, fue posible captar el sentido de esos requerimientos, los mismos que se resumen en: facilidad de acceso, sencilla actualización de los datos, libertad y responsabilidad sobre el contenido difundido, despliegue lógico de datos, y todo ajustado a la estructura institucional con relación a los procesos de investigación y vinculación con la colectividad.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E0CBFA4-C1F0-874E-9829-92DD9DA77933}" type="slidenum">
              <a:rPr lang="en-US" smtClean="0"/>
              <a:t>48</a:t>
            </a:fld>
            <a:endParaRPr lang="en-US"/>
          </a:p>
        </p:txBody>
      </p:sp>
    </p:spTree>
    <p:extLst>
      <p:ext uri="{BB962C8B-B14F-4D97-AF65-F5344CB8AC3E}">
        <p14:creationId xmlns:p14="http://schemas.microsoft.com/office/powerpoint/2010/main" val="3301414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_tradnl" dirty="0" smtClean="0"/>
              <a:t>El cumplieron todos los aspectos que contempla como alcance la metodología </a:t>
            </a:r>
            <a:r>
              <a:rPr lang="es-ES_tradnl" dirty="0" err="1" smtClean="0"/>
              <a:t>OpenUP</a:t>
            </a:r>
            <a:r>
              <a:rPr lang="es-ES_tradnl" dirty="0" smtClean="0"/>
              <a:t> para proyectos de software, estos son: Inicio, Elaboración, Construcción y Transición; evitó la existencia de errores en el sistema, requerimientos mal definidos, e incumplimiento de la visión concebida para el sistema</a:t>
            </a:r>
          </a:p>
          <a:p>
            <a:pPr lvl="0"/>
            <a:endParaRPr lang="en-US" dirty="0" smtClean="0"/>
          </a:p>
          <a:p>
            <a:pPr lvl="0"/>
            <a:r>
              <a:rPr lang="es-ES_tradnl" dirty="0" smtClean="0"/>
              <a:t>El uso de </a:t>
            </a:r>
            <a:r>
              <a:rPr lang="es-ES_tradnl" dirty="0" err="1" smtClean="0"/>
              <a:t>Javascript</a:t>
            </a:r>
            <a:r>
              <a:rPr lang="es-ES_tradnl" dirty="0" smtClean="0"/>
              <a:t> y AJAX jugó un papel importante en el desarrollo para que la experiencia de usuario del sistema resulte satisfactoria, considerando que éstos permiten agregar elementos de manera dinámica, mostrar mensajes de retroalimentación inmediatamente, y en general, facilidad de uso para la difusión del contenido propio de cada usuario.</a:t>
            </a:r>
            <a:endParaRPr lang="en-US" dirty="0" smtClean="0"/>
          </a:p>
          <a:p>
            <a:pPr lvl="0"/>
            <a:r>
              <a:rPr lang="es-ES_tradnl" dirty="0" smtClean="0"/>
              <a:t>La administración del sistema ha sido pensada para ofrecer una interfaz intuitiva, de fácil y rápido acceso, que permita al administrador realizar todas las actividades necesarias, con el menor trabajo posible. </a:t>
            </a: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E0CBFA4-C1F0-874E-9829-92DD9DA77933}" type="slidenum">
              <a:rPr lang="en-US" smtClean="0"/>
              <a:t>49</a:t>
            </a:fld>
            <a:endParaRPr lang="en-US"/>
          </a:p>
        </p:txBody>
      </p:sp>
    </p:spTree>
    <p:extLst>
      <p:ext uri="{BB962C8B-B14F-4D97-AF65-F5344CB8AC3E}">
        <p14:creationId xmlns:p14="http://schemas.microsoft.com/office/powerpoint/2010/main" val="2523769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_tradnl" sz="1200" dirty="0" smtClean="0"/>
              <a:t>La Escuela Politécnica del Ejército requiere de una forma eficiente y eficaz que permita difundir todas la actividades relacionadas con la gestión del conocimiento, ya sean éstas de ámbito académico, de investigación o vinculación, que se están llevando a cabo.</a:t>
            </a:r>
            <a:endParaRPr lang="en-US" sz="1200" dirty="0" smtClean="0"/>
          </a:p>
          <a:p>
            <a:pPr lvl="0"/>
            <a:r>
              <a:rPr lang="es-ES_tradnl" sz="1200" dirty="0" smtClean="0"/>
              <a:t>El personal docente, los investigadores y desarrolladores de tesis, necesitan una herramienta de fácil e intuitivo manejo para  documentar sus actividades de gestión de conocimiento dentro de la institución.</a:t>
            </a:r>
            <a:endParaRPr lang="en-US" sz="1200" dirty="0" smtClean="0"/>
          </a:p>
          <a:p>
            <a:pPr lvl="0"/>
            <a:r>
              <a:rPr lang="es-ES_tradnl" sz="1200" dirty="0" smtClean="0"/>
              <a:t>La comunidad politécnica y la sociedad en general, necesitan un mecanismo de fácil acceso a las importantes actividades que la institución realiza en su beneficio.</a:t>
            </a:r>
            <a:endParaRPr lang="en-US" sz="1200" dirty="0" smtClean="0"/>
          </a:p>
          <a:p>
            <a:pPr lvl="0"/>
            <a:r>
              <a:rPr lang="es-ES_tradnl" sz="1200" dirty="0" smtClean="0"/>
              <a:t>La necesidad de evidenciar el aporte de la institución al desarrollo del país con fines de “Acreditación de las Carreras” y proyectarse para alcanzar el objetivo de ser parte de las 1000 universidades más importantes del mundo.</a:t>
            </a:r>
            <a:endParaRPr lang="en-US" sz="120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E0CBFA4-C1F0-874E-9829-92DD9DA77933}" type="slidenum">
              <a:rPr lang="en-US" smtClean="0"/>
              <a:t>2</a:t>
            </a:fld>
            <a:endParaRPr lang="en-US"/>
          </a:p>
        </p:txBody>
      </p:sp>
    </p:spTree>
    <p:extLst>
      <p:ext uri="{BB962C8B-B14F-4D97-AF65-F5344CB8AC3E}">
        <p14:creationId xmlns:p14="http://schemas.microsoft.com/office/powerpoint/2010/main" val="2723962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_tradnl" dirty="0" smtClean="0"/>
              <a:t>Se pudo verificar el impacto que tiene el uso de la arquitectura </a:t>
            </a:r>
            <a:r>
              <a:rPr lang="es-ES_tradnl" dirty="0" err="1" smtClean="0"/>
              <a:t>RESTful</a:t>
            </a:r>
            <a:r>
              <a:rPr lang="es-ES_tradnl" dirty="0" smtClean="0"/>
              <a:t> en la aplicación, tomando en cuenta las pruebas que se han realizado a la misma y los tiempos de respuesta que son satisfactorios con respecto a los requisitos solicitados.</a:t>
            </a: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s-ES_tradnl" dirty="0" smtClean="0"/>
              <a:t>Las bondades de las tecnologías, técnicas y metodologías que éstas poseen y que han sido probadas a través del desarrollo de este sistema serían válidas para desarrollos de otras aplicaciones o sistemas complementarios que beneficien a la Escuela Politécnica del Ejército.</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ES_tradnl"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s-ES_tradnl" dirty="0" smtClean="0"/>
              <a:t>Resultó importante la aplicación del sistema de control de versiones, </a:t>
            </a:r>
            <a:r>
              <a:rPr lang="es-ES_tradnl" dirty="0" err="1" smtClean="0"/>
              <a:t>git</a:t>
            </a:r>
            <a:r>
              <a:rPr lang="es-ES_tradnl" dirty="0" smtClean="0"/>
              <a:t>, pues gracias a él, quien ejecutó el proceso de desarrollo del sistema, adquirió la confianza suficiente para avanzar en la modificación e implantación del código fuente y la consecuente realización de los requerimientos con la certeza de tener la capacidad de volver a una versión anterior si algún inconveniente se hubiese presentado en el progreso hacia una nueva versión. </a:t>
            </a: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E0CBFA4-C1F0-874E-9829-92DD9DA77933}" type="slidenum">
              <a:rPr lang="en-US" smtClean="0"/>
              <a:t>50</a:t>
            </a:fld>
            <a:endParaRPr lang="en-US"/>
          </a:p>
        </p:txBody>
      </p:sp>
    </p:spTree>
    <p:extLst>
      <p:ext uri="{BB962C8B-B14F-4D97-AF65-F5344CB8AC3E}">
        <p14:creationId xmlns:p14="http://schemas.microsoft.com/office/powerpoint/2010/main" val="146047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_tradnl" sz="1200" dirty="0" smtClean="0"/>
              <a:t>La Escuela Politécnica del Ejército no cuenta con herramientas modernas de registro y difusión de sus principales actividades académicas, científicas y de vinculación, con características de sencillez y facilidad de manejo.</a:t>
            </a:r>
            <a:endParaRPr lang="en-US" sz="1200" dirty="0" smtClean="0"/>
          </a:p>
          <a:p>
            <a:pPr lvl="0"/>
            <a:r>
              <a:rPr lang="es-ES_tradnl" sz="1200" dirty="0" smtClean="0"/>
              <a:t>La Carrera de Ingeniería de Sistemas e Informática de la ESPE, en particular las áreas de Ingeniería de Software y Desarrollo Web, dispone de información limitada con relación a las actuales metodologías, técnicas y tecnologías disponibles para el desarrollo de aplicaciones web.</a:t>
            </a:r>
            <a:endParaRPr lang="en-US" sz="1200" dirty="0" smtClean="0"/>
          </a:p>
          <a:p>
            <a:pPr lvl="0"/>
            <a:r>
              <a:rPr lang="es-ES_tradnl" sz="1200" dirty="0" smtClean="0"/>
              <a:t>Los actores científicos de la ESPE no tienen una herramienta informática que permita anunciar, registrar y difundir su gran labor docente, de investigación y vinculación con la colectividad, </a:t>
            </a:r>
            <a:endParaRPr lang="en-US" sz="1200" dirty="0" smtClean="0"/>
          </a:p>
          <a:p>
            <a:r>
              <a:rPr lang="es-ES_tradnl" sz="1200" dirty="0" smtClean="0"/>
              <a:t>El personal docente no posee una forma rápida y sencilla para obtener retroalimentación a través de comentarios, que puedan ser enviados desde cualquier parte del mundo.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CE0CBFA4-C1F0-874E-9829-92DD9DA77933}" type="slidenum">
              <a:rPr lang="en-US" smtClean="0"/>
              <a:t>3</a:t>
            </a:fld>
            <a:endParaRPr lang="en-US"/>
          </a:p>
        </p:txBody>
      </p:sp>
    </p:spTree>
    <p:extLst>
      <p:ext uri="{BB962C8B-B14F-4D97-AF65-F5344CB8AC3E}">
        <p14:creationId xmlns:p14="http://schemas.microsoft.com/office/powerpoint/2010/main" val="1591300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_tradnl" sz="1200" dirty="0" smtClean="0"/>
              <a:t>La Escuela Politécnica del Ejército requiere de una forma eficiente y eficaz que permita difundir todas la actividades relacionadas con la gestión del conocimiento, ya sean éstas de ámbito académico, de investigación o vinculación, que se están llevando a cabo.</a:t>
            </a:r>
            <a:endParaRPr lang="en-US" sz="1200" dirty="0" smtClean="0"/>
          </a:p>
          <a:p>
            <a:pPr lvl="0"/>
            <a:r>
              <a:rPr lang="es-ES_tradnl" sz="1200" dirty="0" smtClean="0"/>
              <a:t>El personal docente, los investigadores y desarrolladores de tesis, necesitan una herramienta de fácil e intuitivo manejo para  documentar sus actividades de gestión de conocimiento dentro de la institución.</a:t>
            </a:r>
            <a:endParaRPr lang="en-US" sz="1200" dirty="0" smtClean="0"/>
          </a:p>
          <a:p>
            <a:pPr lvl="0"/>
            <a:r>
              <a:rPr lang="es-ES_tradnl" sz="1200" dirty="0" smtClean="0"/>
              <a:t>La comunidad politécnica y la sociedad en general, necesitan un mecanismo de fácil acceso a las importantes actividades que la institución realiza en su beneficio.</a:t>
            </a:r>
            <a:endParaRPr lang="en-US" sz="1200" dirty="0" smtClean="0"/>
          </a:p>
          <a:p>
            <a:pPr lvl="0"/>
            <a:r>
              <a:rPr lang="es-ES_tradnl" sz="1200" dirty="0" smtClean="0"/>
              <a:t>La necesidad de evidenciar el aporte de la institución al desarrollo del país con fines de “Acreditación de las Carreras” y proyectarse para alcanzar el objetivo de ser parte de las 1000 universidades más importantes del mundo.</a:t>
            </a:r>
            <a:endParaRPr lang="en-US"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E0CBFA4-C1F0-874E-9829-92DD9DA77933}" type="slidenum">
              <a:rPr lang="en-US" smtClean="0"/>
              <a:t>4</a:t>
            </a:fld>
            <a:endParaRPr lang="en-US"/>
          </a:p>
        </p:txBody>
      </p:sp>
    </p:spTree>
    <p:extLst>
      <p:ext uri="{BB962C8B-B14F-4D97-AF65-F5344CB8AC3E}">
        <p14:creationId xmlns:p14="http://schemas.microsoft.com/office/powerpoint/2010/main" val="3468265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eaLnBrk="1" hangingPunct="1">
              <a:buNone/>
            </a:pPr>
            <a:r>
              <a:rPr lang="es-ES" dirty="0" smtClean="0">
                <a:solidFill>
                  <a:schemeClr val="tx1"/>
                </a:solidFill>
                <a:latin typeface="Arial" charset="0"/>
              </a:rPr>
              <a:t>La Escuela Politécnica del Ejército acreditada a nivel nacional como universidad Clase A, desde Enero de 2010, se encuentra inmersa en procesos continuos de autoevaluación con fines de mejoramiento y acreditación internacional, con la proyección de ingresar dentro del importante grupo de las 1000 universidades más reconocidas a nivel mundial.</a:t>
            </a:r>
          </a:p>
          <a:p>
            <a:pPr marL="0" indent="0" algn="just" eaLnBrk="1" hangingPunct="1">
              <a:buFontTx/>
              <a:buNone/>
            </a:pPr>
            <a:endParaRPr lang="es-ES" dirty="0" smtClean="0">
              <a:solidFill>
                <a:schemeClr val="tx1"/>
              </a:solidFill>
              <a:latin typeface="Arial" charset="0"/>
            </a:endParaRPr>
          </a:p>
          <a:p>
            <a:endParaRPr lang="en-US" dirty="0"/>
          </a:p>
        </p:txBody>
      </p:sp>
      <p:sp>
        <p:nvSpPr>
          <p:cNvPr id="4" name="Slide Number Placeholder 3"/>
          <p:cNvSpPr>
            <a:spLocks noGrp="1"/>
          </p:cNvSpPr>
          <p:nvPr>
            <p:ph type="sldNum" sz="quarter" idx="10"/>
          </p:nvPr>
        </p:nvSpPr>
        <p:spPr/>
        <p:txBody>
          <a:bodyPr/>
          <a:lstStyle/>
          <a:p>
            <a:fld id="{CE0CBFA4-C1F0-874E-9829-92DD9DA77933}" type="slidenum">
              <a:rPr lang="en-US" smtClean="0"/>
              <a:t>5</a:t>
            </a:fld>
            <a:endParaRPr lang="en-US"/>
          </a:p>
        </p:txBody>
      </p:sp>
    </p:spTree>
    <p:extLst>
      <p:ext uri="{BB962C8B-B14F-4D97-AF65-F5344CB8AC3E}">
        <p14:creationId xmlns:p14="http://schemas.microsoft.com/office/powerpoint/2010/main" val="94479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smtClean="0"/>
              <a:t>La nueva era del trabajo implica la aplicación del conocimiento como la nueva fuente de creación de valor y riqueza.</a:t>
            </a:r>
            <a:endParaRPr lang="en-US" dirty="0" smtClean="0"/>
          </a:p>
          <a:p>
            <a:r>
              <a:rPr lang="es-ES_tradnl" dirty="0" smtClean="0"/>
              <a:t>La generación de valor agregado, vía conocimiento, es la innovación y la mejora de los productos y servicios de la empresa que provienen de la inteligencia y la creatividad de las personas. </a:t>
            </a:r>
            <a:endParaRPr lang="en-US" dirty="0" smtClean="0"/>
          </a:p>
          <a:p>
            <a:r>
              <a:rPr lang="es-ES_tradnl" dirty="0" smtClean="0"/>
              <a:t>En el entorno actual de alta competitividad, globalización, desarrollo tecnológico, reducción de vida de los productos y de crisis mundial, resulta clave la gestión del conocimiento  para lograr el éxito sostenible de una empresa.  </a:t>
            </a:r>
          </a:p>
          <a:p>
            <a:r>
              <a:rPr lang="es-ES_tradnl" dirty="0" smtClean="0"/>
              <a:t>Existe una correlación entre gestión del  conocimiento y éxito empresarial, entre  gestión del conocimiento y adaptabilidad de la empresa al entorno cambiante y desafiante, donde las amenazas se puedan convertir en oportunidades. </a:t>
            </a:r>
            <a:endParaRPr lang="en-US" dirty="0" smtClean="0"/>
          </a:p>
          <a:p>
            <a:endParaRPr lang="en-US" dirty="0" smtClean="0"/>
          </a:p>
          <a:p>
            <a:endParaRPr lang="es-ES_tradnl" dirty="0" smtClean="0"/>
          </a:p>
          <a:p>
            <a:r>
              <a:rPr lang="es-ES_tradnl" dirty="0" smtClean="0"/>
              <a:t>Tiene perspectivas tácticas y operativas, es más importante que la gestión del capital intelectual y se centra en la forma de dar a conocer y administrar las actividades relacionadas con el conocimiento como su creación, captura, transformación y uso. </a:t>
            </a:r>
          </a:p>
          <a:p>
            <a:r>
              <a:rPr lang="es-ES_tradnl" dirty="0" smtClean="0"/>
              <a:t>Su función es planificar, implementar y controlar todas las actividades relacionadas con el conocimiento y los programas requeridos para la administración efectiva del capital intelectual. </a:t>
            </a:r>
            <a:endParaRPr lang="en-US" dirty="0" smtClean="0"/>
          </a:p>
          <a:p>
            <a:r>
              <a:rPr lang="es-ES_tradnl" dirty="0" smtClean="0"/>
              <a:t>Muchas de las grandes compañías y organizaciones tienen recursos dedicados a la gestión del conocimiento, comúnmente como parte de sus estrategias de negocio, sistemas de información o departamentos de administración de recursos humanos.</a:t>
            </a:r>
            <a:r>
              <a:rPr lang="en-US" dirty="0" smtClean="0"/>
              <a:t> </a:t>
            </a:r>
          </a:p>
          <a:p>
            <a:endParaRPr lang="en-US" dirty="0" smtClean="0"/>
          </a:p>
          <a:p>
            <a:r>
              <a:rPr lang="es-ES_tradnl" dirty="0" smtClean="0"/>
              <a:t>La Institución se encuentra actualmente inmersa en el proceso denominado “Preparación a la Acreditación de las Carreras”.  </a:t>
            </a:r>
            <a:endParaRPr lang="en-US" dirty="0" smtClean="0"/>
          </a:p>
          <a:p>
            <a:r>
              <a:rPr lang="es-ES_tradnl" dirty="0" smtClean="0"/>
              <a:t>Este proceso requiere mecanismos modernos para anunciar, evidenciar y difundir la Gestión del Conocimiento que la Escuela Politécnica del Ejército está realizando a través de sus docentes, investigadores y estudiantes, a nivel de Pregrado y Postgrado.</a:t>
            </a:r>
            <a:r>
              <a:rPr lang="en-US" dirty="0" smtClean="0"/>
              <a:t> </a:t>
            </a:r>
          </a:p>
          <a:p>
            <a:endParaRPr lang="en-US" dirty="0"/>
          </a:p>
        </p:txBody>
      </p:sp>
      <p:sp>
        <p:nvSpPr>
          <p:cNvPr id="4" name="Slide Number Placeholder 3"/>
          <p:cNvSpPr>
            <a:spLocks noGrp="1"/>
          </p:cNvSpPr>
          <p:nvPr>
            <p:ph type="sldNum" sz="quarter" idx="10"/>
          </p:nvPr>
        </p:nvSpPr>
        <p:spPr/>
        <p:txBody>
          <a:bodyPr/>
          <a:lstStyle/>
          <a:p>
            <a:fld id="{CE0CBFA4-C1F0-874E-9829-92DD9DA77933}" type="slidenum">
              <a:rPr lang="en-US" smtClean="0"/>
              <a:t>6</a:t>
            </a:fld>
            <a:endParaRPr lang="en-US"/>
          </a:p>
        </p:txBody>
      </p:sp>
    </p:spTree>
    <p:extLst>
      <p:ext uri="{BB962C8B-B14F-4D97-AF65-F5344CB8AC3E}">
        <p14:creationId xmlns:p14="http://schemas.microsoft.com/office/powerpoint/2010/main" val="1058038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dirty="0" smtClean="0"/>
              <a:t>La educación adquirida, la formación y la capacidad de cada persona determina sus posibilidades de comprensión y manejo de información. Tales posibilidades pueden cubrir una gama extensa, pero la disponibilidad de la información ha de estar al alcance de todos, sobre todo en los tiempos actuales, cuando la información y los contenidos en medios electrónicos ya predominan sobre los de medios impresos. Para alcanzar una cobertura suficiente es necesario, pero no suficiente, alfabetizar y educar. También hay que hacer fácilmente accesible el conocimiento.</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s-ES_tradnl" dirty="0" smtClean="0"/>
              <a:t>Una buena parte de la acción de los organismos educativos y de fomento científico y tecnológico debería estar encaminada a cubrir la necesidad de diseminar en toda la población el conocimiento disponible, a través de programas tanto de formación como de información de largo alcance.</a:t>
            </a:r>
            <a:r>
              <a:rPr lang="en-US" dirty="0" smtClean="0"/>
              <a:t>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s-ES_tradnl" dirty="0" smtClean="0"/>
              <a:t>Es responsabilidad de toda la sociedad, pero más aun de los comunicadores sociales como difusores del conocimiento, de los docentes como formadores de conocedores, y de los investigadores, como creadores del conocimiento, asegurar que la información necesaria, suficiente y correcta llegue a la mayor cantidad posible de ciudadanos. Se trata de una responsabilidad compartida, consciente de que los saberes no habrán llegado a su destino último mientras no sean apropiados por la sociedad, y las sociedades que a lo largo del tiempo han generado y acumulado saberes han de hacerlos conocer de todos, sin distinciones.</a:t>
            </a:r>
          </a:p>
          <a:p>
            <a:pPr marL="0" marR="0" indent="0" algn="l" defTabSz="457200" rtl="0" eaLnBrk="1" fontAlgn="auto" latinLnBrk="0" hangingPunct="1">
              <a:lnSpc>
                <a:spcPct val="100000"/>
              </a:lnSpc>
              <a:spcBef>
                <a:spcPts val="0"/>
              </a:spcBef>
              <a:spcAft>
                <a:spcPts val="0"/>
              </a:spcAft>
              <a:buClrTx/>
              <a:buSzTx/>
              <a:buFontTx/>
              <a:buNone/>
              <a:tabLst/>
              <a:defRPr/>
            </a:pPr>
            <a:endParaRPr lang="es-ES_tradnl"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s-ES_tradnl" dirty="0" err="1" smtClean="0"/>
              <a:t>https</a:t>
            </a:r>
            <a:r>
              <a:rPr lang="es-ES_tradnl" dirty="0" smtClean="0"/>
              <a:t>://</a:t>
            </a:r>
            <a:r>
              <a:rPr lang="es-ES_tradnl" dirty="0" err="1" smtClean="0"/>
              <a:t>www.contratos.gov.co</a:t>
            </a:r>
            <a:r>
              <a:rPr lang="es-ES_tradnl" dirty="0" smtClean="0"/>
              <a:t>/consultas/</a:t>
            </a:r>
            <a:r>
              <a:rPr lang="es-ES_tradnl" dirty="0" err="1" smtClean="0"/>
              <a:t>detalleProceso.do?numConstancia</a:t>
            </a:r>
            <a:r>
              <a:rPr lang="es-ES_tradnl" dirty="0" smtClean="0"/>
              <a:t>=12-12-846456</a:t>
            </a:r>
          </a:p>
          <a:p>
            <a:pPr marL="0" marR="0" indent="0" algn="l" defTabSz="457200" rtl="0" eaLnBrk="1" fontAlgn="auto" latinLnBrk="0" hangingPunct="1">
              <a:lnSpc>
                <a:spcPct val="100000"/>
              </a:lnSpc>
              <a:spcBef>
                <a:spcPts val="0"/>
              </a:spcBef>
              <a:spcAft>
                <a:spcPts val="0"/>
              </a:spcAft>
              <a:buClrTx/>
              <a:buSzTx/>
              <a:buFontTx/>
              <a:buNone/>
              <a:tabLst/>
              <a:defRPr/>
            </a:pPr>
            <a:r>
              <a:rPr lang="es-ES_tradnl" dirty="0" smtClean="0"/>
              <a:t>http://</a:t>
            </a:r>
            <a:r>
              <a:rPr lang="es-ES_tradnl" dirty="0" err="1" smtClean="0"/>
              <a:t>www.ics.uci.edu</a:t>
            </a:r>
            <a:r>
              <a:rPr lang="es-ES_tradnl" dirty="0" smtClean="0"/>
              <a:t>/~</a:t>
            </a:r>
            <a:r>
              <a:rPr lang="es-ES_tradnl" dirty="0" err="1" smtClean="0"/>
              <a:t>redmiles</a:t>
            </a:r>
            <a:r>
              <a:rPr lang="es-ES_tradnl" dirty="0" smtClean="0"/>
              <a:t>/</a:t>
            </a:r>
            <a:r>
              <a:rPr lang="es-ES_tradnl" dirty="0" err="1" smtClean="0"/>
              <a:t>publications</a:t>
            </a:r>
            <a:r>
              <a:rPr lang="es-ES_tradnl" dirty="0" smtClean="0"/>
              <a:t>/C088-WRS09.pdf </a:t>
            </a:r>
            <a:r>
              <a:rPr lang="es-ES_tradnl" dirty="0" err="1" smtClean="0"/>
              <a:t>The</a:t>
            </a:r>
            <a:r>
              <a:rPr lang="es-ES_tradnl" dirty="0" smtClean="0"/>
              <a:t> </a:t>
            </a:r>
            <a:r>
              <a:rPr lang="es-ES_tradnl" dirty="0" err="1" smtClean="0"/>
              <a:t>Dissemination</a:t>
            </a:r>
            <a:r>
              <a:rPr lang="es-ES_tradnl" dirty="0" smtClean="0"/>
              <a:t> of </a:t>
            </a:r>
            <a:r>
              <a:rPr lang="es-ES_tradnl" dirty="0" err="1" smtClean="0"/>
              <a:t>Knowledge</a:t>
            </a:r>
            <a:r>
              <a:rPr lang="es-ES_tradnl" dirty="0" smtClean="0"/>
              <a:t> Management</a:t>
            </a:r>
            <a:endParaRPr lang="en-US" dirty="0" smtClean="0"/>
          </a:p>
          <a:p>
            <a:endParaRPr lang="en-US" dirty="0"/>
          </a:p>
        </p:txBody>
      </p:sp>
      <p:sp>
        <p:nvSpPr>
          <p:cNvPr id="4" name="Slide Number Placeholder 3"/>
          <p:cNvSpPr>
            <a:spLocks noGrp="1"/>
          </p:cNvSpPr>
          <p:nvPr>
            <p:ph type="sldNum" sz="quarter" idx="10"/>
          </p:nvPr>
        </p:nvSpPr>
        <p:spPr/>
        <p:txBody>
          <a:bodyPr/>
          <a:lstStyle/>
          <a:p>
            <a:fld id="{CE0CBFA4-C1F0-874E-9829-92DD9DA77933}" type="slidenum">
              <a:rPr lang="en-US" smtClean="0"/>
              <a:t>7</a:t>
            </a:fld>
            <a:endParaRPr lang="en-US"/>
          </a:p>
        </p:txBody>
      </p:sp>
    </p:spTree>
    <p:extLst>
      <p:ext uri="{BB962C8B-B14F-4D97-AF65-F5344CB8AC3E}">
        <p14:creationId xmlns:p14="http://schemas.microsoft.com/office/powerpoint/2010/main" val="1288684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0CBFA4-C1F0-874E-9829-92DD9DA77933}" type="slidenum">
              <a:rPr lang="en-US" smtClean="0"/>
              <a:t>8</a:t>
            </a:fld>
            <a:endParaRPr lang="en-US"/>
          </a:p>
        </p:txBody>
      </p:sp>
    </p:spTree>
    <p:extLst>
      <p:ext uri="{BB962C8B-B14F-4D97-AF65-F5344CB8AC3E}">
        <p14:creationId xmlns:p14="http://schemas.microsoft.com/office/powerpoint/2010/main" val="543098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dirty="0" smtClean="0"/>
              <a:t>Utiliza un punto de vista pragmático y una filosofía ágil que se centraliza en la naturaleza colaborativa del proceso de desarrollo del software. </a:t>
            </a:r>
          </a:p>
          <a:p>
            <a:endParaRPr lang="en-US" dirty="0" smtClean="0"/>
          </a:p>
          <a:p>
            <a:r>
              <a:rPr lang="es-ES_tradnl" dirty="0" smtClean="0"/>
              <a:t>No incluye guías sobre aspectos que suelen aparecer en la gestión de proyectos como pueden ser equipos de desarrollo grandes, negociaciones contractuales, uso de tecnologías especificas, definición de aplicaciones de seguridad o criticas, etc. </a:t>
            </a:r>
          </a:p>
          <a:p>
            <a:pPr lvl="1"/>
            <a:r>
              <a:rPr lang="es-ES_tradnl" dirty="0" smtClean="0"/>
              <a:t>Esto no quiere decir que </a:t>
            </a:r>
            <a:r>
              <a:rPr lang="es-ES_tradnl" dirty="0" err="1" smtClean="0"/>
              <a:t>OpenUP</a:t>
            </a:r>
            <a:r>
              <a:rPr lang="es-ES_tradnl" dirty="0" smtClean="0"/>
              <a:t> no contemple estos aspectos, simplemente los deja sin especificar, pero en cualquier momento se puede extender la metodología para cubrir alguno de estos aspectos.</a:t>
            </a:r>
          </a:p>
          <a:p>
            <a:pPr lvl="1"/>
            <a:endParaRPr lang="es-ES_tradnl" dirty="0" smtClean="0"/>
          </a:p>
          <a:p>
            <a:pPr lvl="1"/>
            <a:endParaRPr lang="es-ES_tradnl" dirty="0" smtClean="0"/>
          </a:p>
          <a:p>
            <a:pPr marL="457200" marR="0" lvl="1" indent="0" algn="l" defTabSz="457200" rtl="0" eaLnBrk="1" fontAlgn="auto" latinLnBrk="0" hangingPunct="1">
              <a:lnSpc>
                <a:spcPct val="100000"/>
              </a:lnSpc>
              <a:spcBef>
                <a:spcPts val="0"/>
              </a:spcBef>
              <a:spcAft>
                <a:spcPts val="0"/>
              </a:spcAft>
              <a:buClrTx/>
              <a:buSzTx/>
              <a:buFontTx/>
              <a:buNone/>
              <a:tabLst/>
              <a:defRPr/>
            </a:pPr>
            <a:r>
              <a:rPr lang="es-ES_tradnl" dirty="0" smtClean="0"/>
              <a:t>El proceso de desarrollo en </a:t>
            </a:r>
            <a:r>
              <a:rPr lang="es-ES_tradnl" dirty="0" err="1" smtClean="0"/>
              <a:t>OpenUP</a:t>
            </a:r>
            <a:r>
              <a:rPr lang="es-ES_tradnl" dirty="0" smtClean="0"/>
              <a:t> utiliza casos de uso, escenarios, gestión del riesgo y un enfoque centralizado en la arquitectura.</a:t>
            </a:r>
            <a:r>
              <a:rPr lang="en-US" dirty="0" smtClean="0"/>
              <a:t> </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CE0CBFA4-C1F0-874E-9829-92DD9DA77933}" type="slidenum">
              <a:rPr lang="en-US" smtClean="0"/>
              <a:t>11</a:t>
            </a:fld>
            <a:endParaRPr lang="en-US"/>
          </a:p>
        </p:txBody>
      </p:sp>
    </p:spTree>
    <p:extLst>
      <p:ext uri="{BB962C8B-B14F-4D97-AF65-F5344CB8AC3E}">
        <p14:creationId xmlns:p14="http://schemas.microsoft.com/office/powerpoint/2010/main" val="39791176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emf"/><Relationship Id="rId5" Type="http://schemas.openxmlformats.org/officeDocument/2006/relationships/image" Target="../media/image3.png"/><Relationship Id="rId6" Type="http://schemas.openxmlformats.org/officeDocument/2006/relationships/image" Target="../media/image4.jpeg"/><Relationship Id="rId1" Type="http://schemas.openxmlformats.org/officeDocument/2006/relationships/vmlDrawing" Target="../drawings/vmlDrawing1.v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userDrawn="1"/>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78876"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ea typeface="+mn-ea"/>
            </a:endParaRPr>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a:ea typeface="+mn-ea"/>
            </a:endParaRPr>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ea typeface="+mn-ea"/>
            </a:endParaRPr>
          </a:p>
        </p:txBody>
      </p:sp>
      <p:sp>
        <p:nvSpPr>
          <p:cNvPr id="6"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a:ea typeface="+mn-ea"/>
            </a:endParaRPr>
          </a:p>
        </p:txBody>
      </p:sp>
      <p:pic>
        <p:nvPicPr>
          <p:cNvPr id="7" name="Picture 48" descr="bannner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pPr>
              <a:defRPr/>
            </a:pPr>
            <a:endParaRPr lang="es-ES">
              <a:ea typeface="+mn-ea"/>
            </a:endParaRPr>
          </a:p>
        </p:txBody>
      </p:sp>
      <p:pic>
        <p:nvPicPr>
          <p:cNvPr id="9" name="Picture 49" descr="LOGO ESPE ORIGINAL copia"/>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4365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485800"/>
            <a:ext cx="8229600" cy="1143000"/>
          </a:xfrm>
          <a:prstGeom prst="rect">
            <a:avLst/>
          </a:prstGeom>
        </p:spPr>
        <p:txBody>
          <a:bodyPr/>
          <a:lstStyle>
            <a:lvl1pPr>
              <a:defRPr>
                <a:solidFill>
                  <a:srgbClr val="000000"/>
                </a:solidFill>
              </a:defRPr>
            </a:lvl1pPr>
          </a:lstStyle>
          <a:p>
            <a:r>
              <a:rPr lang="es-ES" dirty="0" smtClean="0"/>
              <a:t>Haga clic para modificar el estilo de título del patrón</a:t>
            </a:r>
            <a:endParaRPr lang="es-ES" dirty="0"/>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999430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lvl1pPr>
              <a:defRPr>
                <a:solidFill>
                  <a:srgbClr val="000000"/>
                </a:solidFill>
              </a:defRPr>
            </a:lvl1pPr>
          </a:lstStyle>
          <a:p>
            <a:r>
              <a:rPr lang="es-ES" dirty="0" smtClean="0"/>
              <a:t>Haga clic para modificar el estilo de título del patrón</a:t>
            </a:r>
            <a:endParaRPr lang="es-ES" dirty="0"/>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036246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485800"/>
            <a:ext cx="8229600" cy="1143000"/>
          </a:xfrm>
          <a:prstGeom prst="rect">
            <a:avLst/>
          </a:prstGeom>
        </p:spPr>
        <p:txBody>
          <a:bodyPr/>
          <a:lstStyle>
            <a:lvl1pPr>
              <a:defRPr>
                <a:solidFill>
                  <a:schemeClr val="tx1"/>
                </a:solidFill>
              </a:defRPr>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a:xfrm>
            <a:off x="457200" y="1600200"/>
            <a:ext cx="8229600" cy="4525963"/>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Tree>
    <p:extLst>
      <p:ext uri="{BB962C8B-B14F-4D97-AF65-F5344CB8AC3E}">
        <p14:creationId xmlns:p14="http://schemas.microsoft.com/office/powerpoint/2010/main" val="1170982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solidFill>
                  <a:srgbClr val="000000"/>
                </a:solidFill>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1034856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485800"/>
            <a:ext cx="8229600" cy="1143000"/>
          </a:xfrm>
          <a:prstGeom prst="rect">
            <a:avLst/>
          </a:prstGeom>
        </p:spPr>
        <p:txBody>
          <a:bodyPr/>
          <a:lstStyle>
            <a:lvl1pPr>
              <a:defRPr>
                <a:solidFill>
                  <a:srgbClr val="000000"/>
                </a:solidFill>
              </a:defRPr>
            </a:lvl1p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62482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485800"/>
            <a:ext cx="8229600" cy="1143000"/>
          </a:xfrm>
          <a:prstGeom prst="rect">
            <a:avLst/>
          </a:prstGeom>
        </p:spPr>
        <p:txBody>
          <a:bodyPr/>
          <a:lstStyle>
            <a:lvl1pPr>
              <a:defRPr>
                <a:solidFill>
                  <a:srgbClr val="000000"/>
                </a:solidFill>
              </a:defRPr>
            </a:lvl1p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606759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485800"/>
            <a:ext cx="8229600" cy="1143000"/>
          </a:xfrm>
          <a:prstGeom prst="rect">
            <a:avLst/>
          </a:prstGeom>
        </p:spPr>
        <p:txBody>
          <a:bodyPr/>
          <a:lstStyle>
            <a:lvl1pPr>
              <a:defRPr>
                <a:solidFill>
                  <a:srgbClr val="000000"/>
                </a:solidFill>
              </a:defRPr>
            </a:lvl1pPr>
          </a:lstStyle>
          <a:p>
            <a:r>
              <a:rPr lang="es-ES" smtClean="0"/>
              <a:t>Haga clic para modificar el estilo de título del patrón</a:t>
            </a:r>
            <a:endParaRPr lang="es-ES"/>
          </a:p>
        </p:txBody>
      </p:sp>
    </p:spTree>
    <p:extLst>
      <p:ext uri="{BB962C8B-B14F-4D97-AF65-F5344CB8AC3E}">
        <p14:creationId xmlns:p14="http://schemas.microsoft.com/office/powerpoint/2010/main" val="4035503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143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610766"/>
            <a:ext cx="3008313" cy="1162050"/>
          </a:xfrm>
          <a:prstGeom prst="rect">
            <a:avLst/>
          </a:prstGeom>
        </p:spPr>
        <p:txBody>
          <a:bodyPr anchor="b"/>
          <a:lstStyle>
            <a:lvl1pPr algn="l">
              <a:defRPr sz="2000" b="1">
                <a:solidFill>
                  <a:srgbClr val="000000"/>
                </a:solidFill>
              </a:defRPr>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a:xfrm>
            <a:off x="3575050" y="620688"/>
            <a:ext cx="5111750" cy="5505475"/>
          </a:xfrm>
          <a:prstGeom prst="rect">
            <a:avLst/>
          </a:prstGeom>
        </p:spPr>
        <p:txBody>
          <a:bodyPr/>
          <a:lstStyle>
            <a:lvl1pPr>
              <a:defRPr sz="3200">
                <a:solidFill>
                  <a:srgbClr val="000000"/>
                </a:solidFill>
              </a:defRPr>
            </a:lvl1pPr>
            <a:lvl2pPr>
              <a:defRPr sz="2800">
                <a:solidFill>
                  <a:srgbClr val="000000"/>
                </a:solidFill>
              </a:defRPr>
            </a:lvl2pPr>
            <a:lvl3pPr>
              <a:defRPr sz="2400">
                <a:solidFill>
                  <a:srgbClr val="000000"/>
                </a:solidFill>
              </a:defRPr>
            </a:lvl3pPr>
            <a:lvl4pPr>
              <a:defRPr sz="2000">
                <a:solidFill>
                  <a:srgbClr val="000000"/>
                </a:solidFill>
              </a:defRPr>
            </a:lvl4pPr>
            <a:lvl5pPr>
              <a:defRPr sz="2000">
                <a:solidFill>
                  <a:srgbClr val="000000"/>
                </a:solidFill>
              </a:defRPr>
            </a:lvl5pPr>
            <a:lvl6pPr>
              <a:defRPr sz="2000"/>
            </a:lvl6pPr>
            <a:lvl7pPr>
              <a:defRPr sz="2000"/>
            </a:lvl7pPr>
            <a:lvl8pPr>
              <a:defRPr sz="2000"/>
            </a:lvl8pPr>
            <a:lvl9pPr>
              <a:defRPr sz="20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499931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solidFill>
                  <a:srgbClr val="000000"/>
                </a:solidFill>
              </a:defRPr>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1698320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ea typeface="+mn-ea"/>
            </a:endParaRPr>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ea typeface="+mn-ea"/>
            </a:endParaRPr>
          </a:p>
        </p:txBody>
      </p:sp>
      <p:sp>
        <p:nvSpPr>
          <p:cNvPr id="1047"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ffectLst/>
        </p:spPr>
        <p:txBody>
          <a:bodyPr/>
          <a:lstStyle/>
          <a:p>
            <a:pPr>
              <a:defRPr/>
            </a:pPr>
            <a:endParaRPr lang="es-ES">
              <a:ea typeface="+mn-ea"/>
            </a:endParaRPr>
          </a:p>
        </p:txBody>
      </p:sp>
      <p:sp>
        <p:nvSpPr>
          <p:cNvPr id="1048"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ffectLst/>
        </p:spPr>
        <p:txBody>
          <a:bodyPr/>
          <a:lstStyle/>
          <a:p>
            <a:pPr>
              <a:defRPr/>
            </a:pPr>
            <a:endParaRPr lang="es-ES">
              <a:ea typeface="+mn-ea"/>
            </a:endParaRPr>
          </a:p>
        </p:txBody>
      </p:sp>
      <p:pic>
        <p:nvPicPr>
          <p:cNvPr id="3078" name="Picture 26" descr="LOGO ESPE ORIGINAL copia"/>
          <p:cNvPicPr>
            <a:picLocks noChangeAspect="1" noChangeArrowheads="1"/>
          </p:cNvPicPr>
          <p:nvPr userDrawn="1"/>
        </p:nvPicPr>
        <p:blipFill>
          <a:blip r:embed="rId13">
            <a:extLst>
              <a:ext uri="{28A0092B-C50C-407E-A947-70E740481C1C}">
                <a14:useLocalDpi xmlns:a14="http://schemas.microsoft.com/office/drawing/2010/main" val="0"/>
              </a:ext>
            </a:extLst>
          </a:blip>
          <a:srcRect l="3070"/>
          <a:stretch>
            <a:fillRect/>
          </a:stretch>
        </p:blipFill>
        <p:spPr bwMode="auto">
          <a:xfrm>
            <a:off x="6732588" y="5949950"/>
            <a:ext cx="230505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ＭＳ Ｐゴシック" charset="0"/>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ea typeface="ＭＳ Ｐゴシック"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ea typeface="ＭＳ Ｐゴシック"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ea typeface="ＭＳ Ｐゴシック"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ea typeface="ＭＳ Ｐゴシック"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bg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charset="0"/>
        </a:defRPr>
      </a:lvl3pPr>
      <a:lvl4pPr marL="1600200" indent="-228600" algn="l" rtl="0" eaLnBrk="0" fontAlgn="base" hangingPunct="0">
        <a:spcBef>
          <a:spcPct val="20000"/>
        </a:spcBef>
        <a:spcAft>
          <a:spcPct val="0"/>
        </a:spcAft>
        <a:buChar char="–"/>
        <a:defRPr sz="2400">
          <a:solidFill>
            <a:schemeClr val="bg1"/>
          </a:solidFill>
          <a:latin typeface="+mn-lt"/>
          <a:ea typeface="ＭＳ Ｐゴシック" charset="0"/>
        </a:defRPr>
      </a:lvl4pPr>
      <a:lvl5pPr marL="2057400" indent="-228600" algn="l" rtl="0" eaLnBrk="0" fontAlgn="base" hangingPunct="0">
        <a:spcBef>
          <a:spcPct val="20000"/>
        </a:spcBef>
        <a:spcAft>
          <a:spcPct val="0"/>
        </a:spcAft>
        <a:buChar char="»"/>
        <a:defRPr sz="2400">
          <a:solidFill>
            <a:schemeClr val="bg1"/>
          </a:solidFill>
          <a:latin typeface="+mn-lt"/>
          <a:ea typeface="ＭＳ Ｐゴシック" charset="0"/>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25.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26.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3.emf"/><Relationship Id="rId3" Type="http://schemas.openxmlformats.org/officeDocument/2006/relationships/image" Target="../media/image34.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5.emf"/><Relationship Id="rId3" Type="http://schemas.openxmlformats.org/officeDocument/2006/relationships/image" Target="../media/image36.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8.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0.emf"/><Relationship Id="rId3" Type="http://schemas.openxmlformats.org/officeDocument/2006/relationships/image" Target="../media/image4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2.emf"/><Relationship Id="rId3" Type="http://schemas.openxmlformats.org/officeDocument/2006/relationships/image" Target="../media/image4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4.emf"/><Relationship Id="rId3" Type="http://schemas.openxmlformats.org/officeDocument/2006/relationships/image" Target="../media/image4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5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5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5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5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CuadroTexto"/>
          <p:cNvSpPr txBox="1">
            <a:spLocks noChangeArrowheads="1"/>
          </p:cNvSpPr>
          <p:nvPr/>
        </p:nvSpPr>
        <p:spPr bwMode="auto">
          <a:xfrm>
            <a:off x="971550" y="911225"/>
            <a:ext cx="7921625"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s-ES" sz="2200" b="1" dirty="0"/>
              <a:t>ESCUELA POLITÉCNICA DEL </a:t>
            </a:r>
            <a:r>
              <a:rPr lang="es-ES" sz="2200" b="1" dirty="0" smtClean="0"/>
              <a:t>EJÉRCITO</a:t>
            </a:r>
          </a:p>
          <a:p>
            <a:pPr algn="ctr" eaLnBrk="1" hangingPunct="1"/>
            <a:endParaRPr lang="es-ES" sz="2200" dirty="0"/>
          </a:p>
          <a:p>
            <a:pPr algn="ctr" eaLnBrk="1" hangingPunct="1"/>
            <a:r>
              <a:rPr lang="es-ES" sz="2200" b="1" dirty="0" smtClean="0"/>
              <a:t>DEPARTAMENTO DE CIENCIAS DE LA COMPUTACIÓN</a:t>
            </a:r>
          </a:p>
          <a:p>
            <a:pPr algn="ctr" eaLnBrk="1" hangingPunct="1"/>
            <a:r>
              <a:rPr lang="es-ES" sz="2200" b="1" dirty="0" smtClean="0"/>
              <a:t> </a:t>
            </a:r>
            <a:endParaRPr lang="es-ES" sz="2200" dirty="0" smtClean="0"/>
          </a:p>
          <a:p>
            <a:pPr algn="ctr" eaLnBrk="1" hangingPunct="1"/>
            <a:r>
              <a:rPr lang="es-ES" sz="2200" b="1" dirty="0"/>
              <a:t>  </a:t>
            </a:r>
            <a:r>
              <a:rPr lang="es-ES" sz="2200" b="1" dirty="0" smtClean="0"/>
              <a:t>DESARROLLO DE UN SISTEMA DE DIFUSIÓN DE GESTIÓN DEL CONOCIMIENTO DE LA ESPE, APLICANDO LA METODOLOGÍA OPENUP Y EL FRAMEWORK RUBY ON RAILS</a:t>
            </a:r>
            <a:endParaRPr lang="es-ES" sz="2200" dirty="0"/>
          </a:p>
          <a:p>
            <a:pPr algn="ctr" eaLnBrk="1" hangingPunct="1"/>
            <a:r>
              <a:rPr lang="es-ES" sz="2200" b="1" dirty="0"/>
              <a:t> </a:t>
            </a:r>
            <a:endParaRPr lang="es-ES" sz="2200" dirty="0"/>
          </a:p>
          <a:p>
            <a:pPr algn="ctr" eaLnBrk="1" hangingPunct="1"/>
            <a:r>
              <a:rPr lang="es-ES" sz="2200" b="1" dirty="0"/>
              <a:t> </a:t>
            </a:r>
            <a:r>
              <a:rPr lang="es-ES" sz="2200" b="1" dirty="0" smtClean="0"/>
              <a:t>SANTIAGO RAMIRO RÍOS SALGADO</a:t>
            </a:r>
            <a:endParaRPr lang="es-ES" sz="2200" dirty="0"/>
          </a:p>
          <a:p>
            <a:pPr algn="ctr" eaLnBrk="1" hangingPunct="1"/>
            <a:r>
              <a:rPr lang="es-ES" sz="2200" b="1" dirty="0"/>
              <a:t> </a:t>
            </a:r>
            <a:endParaRPr lang="es-ES" sz="2200" dirty="0"/>
          </a:p>
          <a:p>
            <a:pPr algn="ctr" eaLnBrk="1" hangingPunct="1"/>
            <a:r>
              <a:rPr lang="es-ES" sz="2200" b="1" dirty="0"/>
              <a:t>SANGOLQUÍ – ECUADOR</a:t>
            </a:r>
            <a:endParaRPr lang="es-ES" sz="2200" dirty="0"/>
          </a:p>
          <a:p>
            <a:pPr algn="ctr" eaLnBrk="1" hangingPunct="1"/>
            <a:r>
              <a:rPr lang="es-ES" sz="2200" b="1" dirty="0"/>
              <a:t> </a:t>
            </a:r>
            <a:r>
              <a:rPr lang="es-ES" sz="2200" b="1" dirty="0" smtClean="0"/>
              <a:t>2013</a:t>
            </a:r>
            <a:endParaRPr lang="es-ES" sz="22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Metodología</a:t>
            </a:r>
            <a:r>
              <a:rPr lang="en-US" dirty="0" smtClean="0"/>
              <a:t> de </a:t>
            </a:r>
            <a:r>
              <a:rPr lang="en-US" dirty="0" err="1" smtClean="0"/>
              <a:t>desarrollo</a:t>
            </a:r>
            <a:r>
              <a:rPr lang="en-US" dirty="0" smtClean="0"/>
              <a:t> de software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5054016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effectLst/>
              </a:rPr>
              <a:t>METODOLOGÍA OPENUP</a:t>
            </a:r>
            <a:r>
              <a:rPr lang="en-US" dirty="0">
                <a:effectLst/>
              </a:rPr>
              <a:t> </a:t>
            </a:r>
            <a:endParaRPr lang="en-US" dirty="0"/>
          </a:p>
        </p:txBody>
      </p:sp>
      <p:pic>
        <p:nvPicPr>
          <p:cNvPr id="5" name="Content Placeholder 4"/>
          <p:cNvPicPr>
            <a:picLocks noGrp="1" noChangeAspect="1"/>
          </p:cNvPicPr>
          <p:nvPr>
            <p:ph idx="1"/>
          </p:nvPr>
        </p:nvPicPr>
        <p:blipFill>
          <a:blip r:embed="rId3"/>
          <a:srcRect l="-20914" r="-20914"/>
          <a:stretch>
            <a:fillRect/>
          </a:stretch>
        </p:blipFill>
        <p:spPr/>
      </p:pic>
    </p:spTree>
    <p:extLst>
      <p:ext uri="{BB962C8B-B14F-4D97-AF65-F5344CB8AC3E}">
        <p14:creationId xmlns:p14="http://schemas.microsoft.com/office/powerpoint/2010/main" val="53513745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Técnica</a:t>
            </a:r>
            <a:r>
              <a:rPr lang="en-US" dirty="0" smtClean="0"/>
              <a:t> de </a:t>
            </a:r>
            <a:r>
              <a:rPr lang="en-US" dirty="0" err="1" smtClean="0"/>
              <a:t>desarrollo</a:t>
            </a:r>
            <a:r>
              <a:rPr lang="en-US" dirty="0" smtClean="0"/>
              <a:t> de software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3487112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effectLst/>
              </a:rPr>
              <a:t>DESARROLLO GUIADO POR COMPORTAMIENTO</a:t>
            </a:r>
            <a:r>
              <a:rPr lang="en-US" dirty="0">
                <a:effectLst/>
              </a:rPr>
              <a:t> </a:t>
            </a:r>
            <a:endParaRPr lang="en-US" dirty="0"/>
          </a:p>
        </p:txBody>
      </p:sp>
      <p:sp>
        <p:nvSpPr>
          <p:cNvPr id="3" name="Content Placeholder 2"/>
          <p:cNvSpPr>
            <a:spLocks noGrp="1"/>
          </p:cNvSpPr>
          <p:nvPr>
            <p:ph sz="half" idx="1"/>
          </p:nvPr>
        </p:nvSpPr>
        <p:spPr>
          <a:xfrm>
            <a:off x="457200" y="1600200"/>
            <a:ext cx="5626968" cy="4525963"/>
          </a:xfrm>
        </p:spPr>
        <p:txBody>
          <a:bodyPr>
            <a:normAutofit fontScale="85000" lnSpcReduction="10000"/>
          </a:bodyPr>
          <a:lstStyle/>
          <a:p>
            <a:r>
              <a:rPr lang="es-ES_tradnl" dirty="0" smtClean="0"/>
              <a:t>Es </a:t>
            </a:r>
            <a:r>
              <a:rPr lang="es-ES_tradnl" dirty="0"/>
              <a:t>una técnica de desarrollo ágil de software que fomenta la colaboración entre desarrolladores, </a:t>
            </a:r>
            <a:r>
              <a:rPr lang="es-ES_tradnl" dirty="0" err="1"/>
              <a:t>testers</a:t>
            </a:r>
            <a:r>
              <a:rPr lang="es-ES_tradnl" dirty="0"/>
              <a:t>, analistas y personas del negocio en un proyecto de software. </a:t>
            </a:r>
            <a:endParaRPr lang="en-US" dirty="0"/>
          </a:p>
          <a:p>
            <a:r>
              <a:rPr lang="es-ES_tradnl" dirty="0" smtClean="0"/>
              <a:t>Permite </a:t>
            </a:r>
            <a:r>
              <a:rPr lang="es-ES_tradnl" dirty="0"/>
              <a:t>un entendimiento más global del sistema a crear, eliminando el efecto túnel de los desarrolladores que trabajan sólo con TDD. </a:t>
            </a:r>
            <a:endParaRPr lang="es-ES_tradnl" dirty="0" smtClean="0"/>
          </a:p>
          <a:p>
            <a:r>
              <a:rPr lang="es-ES_tradnl" dirty="0" smtClean="0"/>
              <a:t>Crea </a:t>
            </a:r>
            <a:r>
              <a:rPr lang="es-ES_tradnl" dirty="0"/>
              <a:t>un entendimiento común de todos los involucrados y ayuda a eliminar malos entendidos sobre lo que el sistema debe hacer</a:t>
            </a:r>
            <a:r>
              <a:rPr lang="es-ES_tradnl" dirty="0" smtClean="0"/>
              <a:t>.</a:t>
            </a:r>
          </a:p>
        </p:txBody>
      </p:sp>
      <p:pic>
        <p:nvPicPr>
          <p:cNvPr id="5" name="Content Placeholder 4"/>
          <p:cNvPicPr>
            <a:picLocks noGrp="1" noChangeAspect="1"/>
          </p:cNvPicPr>
          <p:nvPr>
            <p:ph sz="half" idx="2"/>
          </p:nvPr>
        </p:nvPicPr>
        <p:blipFill>
          <a:blip r:embed="rId3"/>
          <a:srcRect t="-42043" b="-42043"/>
          <a:stretch>
            <a:fillRect/>
          </a:stretch>
        </p:blipFill>
        <p:spPr>
          <a:xfrm>
            <a:off x="6228184" y="1600200"/>
            <a:ext cx="2458616" cy="4525963"/>
          </a:xfrm>
        </p:spPr>
      </p:pic>
    </p:spTree>
    <p:extLst>
      <p:ext uri="{BB962C8B-B14F-4D97-AF65-F5344CB8AC3E}">
        <p14:creationId xmlns:p14="http://schemas.microsoft.com/office/powerpoint/2010/main" val="206577096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 de </a:t>
            </a:r>
            <a:r>
              <a:rPr lang="en-US" dirty="0" err="1" smtClean="0"/>
              <a:t>desarrollo</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196405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effectLst/>
              </a:rPr>
              <a:t>RUBY ON RAILS</a:t>
            </a:r>
            <a:r>
              <a:rPr lang="en-US" dirty="0">
                <a:effectLst/>
              </a:rPr>
              <a:t> </a:t>
            </a:r>
            <a:endParaRPr lang="en-US" dirty="0"/>
          </a:p>
        </p:txBody>
      </p:sp>
      <p:sp>
        <p:nvSpPr>
          <p:cNvPr id="3" name="Content Placeholder 2"/>
          <p:cNvSpPr>
            <a:spLocks noGrp="1"/>
          </p:cNvSpPr>
          <p:nvPr>
            <p:ph sz="half" idx="1"/>
          </p:nvPr>
        </p:nvSpPr>
        <p:spPr>
          <a:xfrm>
            <a:off x="457200" y="1600200"/>
            <a:ext cx="4618856" cy="4525963"/>
          </a:xfrm>
        </p:spPr>
        <p:txBody>
          <a:bodyPr>
            <a:normAutofit fontScale="85000" lnSpcReduction="10000"/>
          </a:bodyPr>
          <a:lstStyle/>
          <a:p>
            <a:r>
              <a:rPr lang="es-ES_tradnl" dirty="0" smtClean="0"/>
              <a:t>Es </a:t>
            </a:r>
            <a:r>
              <a:rPr lang="es-ES_tradnl" dirty="0"/>
              <a:t>un </a:t>
            </a:r>
            <a:r>
              <a:rPr lang="es-ES_tradnl" dirty="0" err="1"/>
              <a:t>framework</a:t>
            </a:r>
            <a:r>
              <a:rPr lang="es-ES_tradnl" dirty="0"/>
              <a:t> de aplicaciones web de código abierto escrito en el lenguaje de programación Ruby, siguiendo el paradigma de la arquitectura </a:t>
            </a:r>
            <a:r>
              <a:rPr lang="es-ES_tradnl" dirty="0" smtClean="0"/>
              <a:t>MVC. </a:t>
            </a:r>
          </a:p>
          <a:p>
            <a:r>
              <a:rPr lang="es-ES_tradnl" dirty="0" smtClean="0"/>
              <a:t>Trata </a:t>
            </a:r>
            <a:r>
              <a:rPr lang="es-ES_tradnl" dirty="0"/>
              <a:t>de combinar la simplicidad con la posibilidad de desarrollar aplicaciones del mundo real escribiendo menos código que con otros </a:t>
            </a:r>
            <a:r>
              <a:rPr lang="es-ES_tradnl" dirty="0" err="1"/>
              <a:t>frameworks</a:t>
            </a:r>
            <a:r>
              <a:rPr lang="es-ES_tradnl" dirty="0"/>
              <a:t> y con un mínimo de configuración. </a:t>
            </a:r>
            <a:endParaRPr lang="es-ES_tradnl" dirty="0" smtClean="0"/>
          </a:p>
        </p:txBody>
      </p:sp>
      <p:pic>
        <p:nvPicPr>
          <p:cNvPr id="5" name="Content Placeholder 4"/>
          <p:cNvPicPr>
            <a:picLocks noGrp="1" noChangeAspect="1"/>
          </p:cNvPicPr>
          <p:nvPr>
            <p:ph sz="half" idx="2"/>
          </p:nvPr>
        </p:nvPicPr>
        <p:blipFill>
          <a:blip r:embed="rId3"/>
          <a:srcRect t="-6034" b="-6034"/>
          <a:stretch>
            <a:fillRect/>
          </a:stretch>
        </p:blipFill>
        <p:spPr>
          <a:xfrm>
            <a:off x="5421560" y="1998990"/>
            <a:ext cx="3326904" cy="3728384"/>
          </a:xfrm>
        </p:spPr>
      </p:pic>
    </p:spTree>
    <p:extLst>
      <p:ext uri="{BB962C8B-B14F-4D97-AF65-F5344CB8AC3E}">
        <p14:creationId xmlns:p14="http://schemas.microsoft.com/office/powerpoint/2010/main" val="116146801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effectLst/>
              </a:rPr>
              <a:t>HERRAMIENTAS PARA EL DESARROLLO DEL PROYECTO</a:t>
            </a:r>
            <a:r>
              <a:rPr lang="en-US" dirty="0">
                <a:effectLst/>
              </a:rPr>
              <a:t> </a:t>
            </a:r>
            <a:endParaRPr lang="en-US" dirty="0"/>
          </a:p>
        </p:txBody>
      </p:sp>
      <p:sp>
        <p:nvSpPr>
          <p:cNvPr id="6" name="Content Placeholder 5"/>
          <p:cNvSpPr>
            <a:spLocks noGrp="1"/>
          </p:cNvSpPr>
          <p:nvPr>
            <p:ph idx="1"/>
          </p:nvPr>
        </p:nvSpPr>
        <p:spPr/>
        <p:txBody>
          <a:bodyPr/>
          <a:lstStyle/>
          <a:p>
            <a:r>
              <a:rPr lang="en-US" dirty="0" err="1"/>
              <a:t>Git</a:t>
            </a:r>
            <a:endParaRPr lang="en-US" dirty="0"/>
          </a:p>
          <a:p>
            <a:r>
              <a:rPr lang="en-US" dirty="0" err="1"/>
              <a:t>Coffeescript</a:t>
            </a:r>
            <a:endParaRPr lang="en-US" dirty="0"/>
          </a:p>
          <a:p>
            <a:r>
              <a:rPr lang="en-US" dirty="0"/>
              <a:t>Twitter Bootstrap</a:t>
            </a:r>
          </a:p>
          <a:p>
            <a:r>
              <a:rPr lang="en-US" dirty="0" err="1" smtClean="0"/>
              <a:t>Teamworkpm.net</a:t>
            </a:r>
            <a:endParaRPr lang="en-US" dirty="0" smtClean="0"/>
          </a:p>
          <a:p>
            <a:r>
              <a:rPr lang="en-US" dirty="0" err="1" smtClean="0"/>
              <a:t>Omnigraffle</a:t>
            </a:r>
            <a:endParaRPr lang="en-US" dirty="0" smtClean="0"/>
          </a:p>
          <a:p>
            <a:r>
              <a:rPr lang="en-US" dirty="0" err="1" smtClean="0"/>
              <a:t>Rubymine</a:t>
            </a:r>
            <a:endParaRPr lang="en-US" dirty="0"/>
          </a:p>
        </p:txBody>
      </p:sp>
      <p:pic>
        <p:nvPicPr>
          <p:cNvPr id="8" name="Picture 7"/>
          <p:cNvPicPr>
            <a:picLocks noChangeAspect="1"/>
          </p:cNvPicPr>
          <p:nvPr/>
        </p:nvPicPr>
        <p:blipFill>
          <a:blip r:embed="rId3"/>
          <a:stretch>
            <a:fillRect/>
          </a:stretch>
        </p:blipFill>
        <p:spPr>
          <a:xfrm>
            <a:off x="6948264" y="1628800"/>
            <a:ext cx="936104" cy="936104"/>
          </a:xfrm>
          <a:prstGeom prst="rect">
            <a:avLst/>
          </a:prstGeom>
        </p:spPr>
      </p:pic>
      <p:pic>
        <p:nvPicPr>
          <p:cNvPr id="9" name="Content Placeholder 4"/>
          <p:cNvPicPr>
            <a:picLocks noChangeAspect="1"/>
          </p:cNvPicPr>
          <p:nvPr/>
        </p:nvPicPr>
        <p:blipFill>
          <a:blip r:embed="rId4"/>
          <a:srcRect t="-6034" b="-6034"/>
          <a:stretch>
            <a:fillRect/>
          </a:stretch>
        </p:blipFill>
        <p:spPr>
          <a:xfrm>
            <a:off x="6948264" y="3284984"/>
            <a:ext cx="1075928" cy="1205767"/>
          </a:xfrm>
          <a:prstGeom prst="rect">
            <a:avLst/>
          </a:prstGeom>
        </p:spPr>
      </p:pic>
      <p:pic>
        <p:nvPicPr>
          <p:cNvPr id="11" name="Content Placeholder 4"/>
          <p:cNvPicPr>
            <a:picLocks noChangeAspect="1"/>
          </p:cNvPicPr>
          <p:nvPr/>
        </p:nvPicPr>
        <p:blipFill>
          <a:blip r:embed="rId5"/>
          <a:srcRect t="-6034" b="-6034"/>
          <a:stretch>
            <a:fillRect/>
          </a:stretch>
        </p:blipFill>
        <p:spPr>
          <a:xfrm>
            <a:off x="5148064" y="3212976"/>
            <a:ext cx="1092319" cy="1224136"/>
          </a:xfrm>
          <a:prstGeom prst="rect">
            <a:avLst/>
          </a:prstGeom>
        </p:spPr>
      </p:pic>
      <p:pic>
        <p:nvPicPr>
          <p:cNvPr id="7" name="Content Placeholder 4"/>
          <p:cNvPicPr>
            <a:picLocks noChangeAspect="1"/>
          </p:cNvPicPr>
          <p:nvPr/>
        </p:nvPicPr>
        <p:blipFill rotWithShape="1">
          <a:blip r:embed="rId6"/>
          <a:srcRect t="19752" b="15677"/>
          <a:stretch/>
        </p:blipFill>
        <p:spPr>
          <a:xfrm>
            <a:off x="4644008" y="1556792"/>
            <a:ext cx="1919741" cy="1239581"/>
          </a:xfrm>
          <a:prstGeom prst="rect">
            <a:avLst/>
          </a:prstGeom>
        </p:spPr>
      </p:pic>
      <p:pic>
        <p:nvPicPr>
          <p:cNvPr id="10" name="Content Placeholder 4"/>
          <p:cNvPicPr>
            <a:picLocks noChangeAspect="1"/>
          </p:cNvPicPr>
          <p:nvPr/>
        </p:nvPicPr>
        <p:blipFill rotWithShape="1">
          <a:blip r:embed="rId7"/>
          <a:srcRect t="-4907" b="-1709"/>
          <a:stretch/>
        </p:blipFill>
        <p:spPr>
          <a:xfrm>
            <a:off x="5076056" y="4941168"/>
            <a:ext cx="1440160" cy="641164"/>
          </a:xfrm>
          <a:prstGeom prst="rect">
            <a:avLst/>
          </a:prstGeom>
        </p:spPr>
      </p:pic>
      <p:pic>
        <p:nvPicPr>
          <p:cNvPr id="12" name="Content Placeholder 4"/>
          <p:cNvPicPr>
            <a:picLocks noChangeAspect="1"/>
          </p:cNvPicPr>
          <p:nvPr/>
        </p:nvPicPr>
        <p:blipFill rotWithShape="1">
          <a:blip r:embed="rId8"/>
          <a:srcRect t="2522" b="3551"/>
          <a:stretch/>
        </p:blipFill>
        <p:spPr>
          <a:xfrm>
            <a:off x="6876256" y="4725144"/>
            <a:ext cx="1656184" cy="1009391"/>
          </a:xfrm>
          <a:prstGeom prst="rect">
            <a:avLst/>
          </a:prstGeom>
        </p:spPr>
      </p:pic>
    </p:spTree>
    <p:extLst>
      <p:ext uri="{BB962C8B-B14F-4D97-AF65-F5344CB8AC3E}">
        <p14:creationId xmlns:p14="http://schemas.microsoft.com/office/powerpoint/2010/main" val="125011334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effectLst/>
              </a:rPr>
              <a:t>HERRAMIENTAS DE ANÁLISIS</a:t>
            </a:r>
            <a:r>
              <a:rPr lang="en-US" dirty="0">
                <a:effectLst/>
              </a:rPr>
              <a:t> </a:t>
            </a:r>
            <a:endParaRPr lang="en-US" dirty="0"/>
          </a:p>
        </p:txBody>
      </p:sp>
      <p:sp>
        <p:nvSpPr>
          <p:cNvPr id="3" name="Content Placeholder 2"/>
          <p:cNvSpPr>
            <a:spLocks noGrp="1"/>
          </p:cNvSpPr>
          <p:nvPr>
            <p:ph idx="1"/>
          </p:nvPr>
        </p:nvSpPr>
        <p:spPr/>
        <p:txBody>
          <a:bodyPr/>
          <a:lstStyle/>
          <a:p>
            <a:r>
              <a:rPr lang="es-ES_tradnl" dirty="0"/>
              <a:t>GOOGLE ANALYTICS</a:t>
            </a:r>
            <a:r>
              <a:rPr lang="en-US" dirty="0"/>
              <a:t> </a:t>
            </a:r>
            <a:endParaRPr lang="en-US" dirty="0" smtClean="0"/>
          </a:p>
          <a:p>
            <a:r>
              <a:rPr lang="es-ES_tradnl" dirty="0"/>
              <a:t>MIXPANEL</a:t>
            </a:r>
            <a:r>
              <a:rPr lang="en-US" dirty="0"/>
              <a:t> </a:t>
            </a:r>
            <a:endParaRPr lang="en-US" dirty="0" smtClean="0"/>
          </a:p>
          <a:p>
            <a:r>
              <a:rPr lang="es-ES_tradnl" dirty="0"/>
              <a:t>NEW RELIC</a:t>
            </a:r>
            <a:r>
              <a:rPr lang="en-US" dirty="0"/>
              <a:t> </a:t>
            </a:r>
          </a:p>
        </p:txBody>
      </p:sp>
      <p:pic>
        <p:nvPicPr>
          <p:cNvPr id="4" name="Picture 3"/>
          <p:cNvPicPr>
            <a:picLocks noChangeAspect="1"/>
          </p:cNvPicPr>
          <p:nvPr/>
        </p:nvPicPr>
        <p:blipFill>
          <a:blip r:embed="rId2"/>
          <a:stretch>
            <a:fillRect/>
          </a:stretch>
        </p:blipFill>
        <p:spPr>
          <a:xfrm>
            <a:off x="4932040" y="1340768"/>
            <a:ext cx="3744416" cy="1827063"/>
          </a:xfrm>
          <a:prstGeom prst="rect">
            <a:avLst/>
          </a:prstGeom>
        </p:spPr>
      </p:pic>
      <p:pic>
        <p:nvPicPr>
          <p:cNvPr id="5" name="Picture 4"/>
          <p:cNvPicPr>
            <a:picLocks noChangeAspect="1"/>
          </p:cNvPicPr>
          <p:nvPr/>
        </p:nvPicPr>
        <p:blipFill>
          <a:blip r:embed="rId3"/>
          <a:stretch>
            <a:fillRect/>
          </a:stretch>
        </p:blipFill>
        <p:spPr>
          <a:xfrm>
            <a:off x="5364088" y="3861048"/>
            <a:ext cx="2768600" cy="1397000"/>
          </a:xfrm>
          <a:prstGeom prst="rect">
            <a:avLst/>
          </a:prstGeom>
        </p:spPr>
      </p:pic>
      <p:pic>
        <p:nvPicPr>
          <p:cNvPr id="6" name="Picture 5"/>
          <p:cNvPicPr>
            <a:picLocks noChangeAspect="1"/>
          </p:cNvPicPr>
          <p:nvPr/>
        </p:nvPicPr>
        <p:blipFill>
          <a:blip r:embed="rId4"/>
          <a:stretch>
            <a:fillRect/>
          </a:stretch>
        </p:blipFill>
        <p:spPr>
          <a:xfrm>
            <a:off x="755576" y="3140968"/>
            <a:ext cx="3437012" cy="2787855"/>
          </a:xfrm>
          <a:prstGeom prst="rect">
            <a:avLst/>
          </a:prstGeom>
        </p:spPr>
      </p:pic>
    </p:spTree>
    <p:extLst>
      <p:ext uri="{BB962C8B-B14F-4D97-AF65-F5344CB8AC3E}">
        <p14:creationId xmlns:p14="http://schemas.microsoft.com/office/powerpoint/2010/main" val="196364434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Aplicativo</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9573999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PERSPECTIVA DEL PRODUCTO</a:t>
            </a:r>
            <a:endParaRPr lang="en-US" dirty="0"/>
          </a:p>
        </p:txBody>
      </p:sp>
      <p:sp>
        <p:nvSpPr>
          <p:cNvPr id="5" name="Content Placeholder 4"/>
          <p:cNvSpPr>
            <a:spLocks noGrp="1"/>
          </p:cNvSpPr>
          <p:nvPr>
            <p:ph idx="1"/>
          </p:nvPr>
        </p:nvSpPr>
        <p:spPr/>
        <p:txBody>
          <a:bodyPr>
            <a:normAutofit fontScale="92500"/>
          </a:bodyPr>
          <a:lstStyle/>
          <a:p>
            <a:r>
              <a:rPr lang="es-ES_tradnl" dirty="0"/>
              <a:t>El Sistema de Difusión de Gestión del Conocimiento de la ESPE será un producto diseñado para trabajar en entornos web, para que sea accedido desde cualquier parte del mundo con una conexión a internet.</a:t>
            </a:r>
            <a:endParaRPr lang="en-US" dirty="0"/>
          </a:p>
          <a:p>
            <a:r>
              <a:rPr lang="es-ES_tradnl" dirty="0"/>
              <a:t>El sistema además, será un sistema independiente previsto para funcionar de manera distribuida sobre la infraestructura del Departamento de Ciencias de la Computación (DCC) de la Escuela Politécnica del Ejército.</a:t>
            </a:r>
            <a:endParaRPr lang="en-US" dirty="0"/>
          </a:p>
          <a:p>
            <a:r>
              <a:rPr lang="es-ES_tradnl" dirty="0"/>
              <a:t>El sistema se lo desarrollará tomando en cuenta las mejores prácticas, con el fin de que sea escalable, es decir que conforme aumente la demanda del uso del mismo sea posible el aumentar la infraestructura sobre el que corre.</a:t>
            </a:r>
            <a:r>
              <a:rPr lang="en-US" dirty="0"/>
              <a:t> </a:t>
            </a:r>
          </a:p>
        </p:txBody>
      </p:sp>
    </p:spTree>
    <p:extLst>
      <p:ext uri="{BB962C8B-B14F-4D97-AF65-F5344CB8AC3E}">
        <p14:creationId xmlns:p14="http://schemas.microsoft.com/office/powerpoint/2010/main" val="23415681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p>
        </p:txBody>
      </p:sp>
      <p:sp>
        <p:nvSpPr>
          <p:cNvPr id="3" name="Text Placeholder 2"/>
          <p:cNvSpPr>
            <a:spLocks noGrp="1"/>
          </p:cNvSpPr>
          <p:nvPr>
            <p:ph type="body" idx="1"/>
          </p:nvPr>
        </p:nvSpPr>
        <p:spPr/>
        <p:txBody>
          <a:bodyPr/>
          <a:lstStyle/>
          <a:p>
            <a:r>
              <a:rPr lang="en-US" dirty="0" err="1" smtClean="0"/>
              <a:t>Objetivos</a:t>
            </a:r>
            <a:endParaRPr lang="en-US" dirty="0" smtClean="0"/>
          </a:p>
          <a:p>
            <a:r>
              <a:rPr lang="en-US" dirty="0" smtClean="0"/>
              <a:t>Marco </a:t>
            </a:r>
            <a:r>
              <a:rPr lang="en-US" dirty="0" err="1" smtClean="0"/>
              <a:t>teórico</a:t>
            </a:r>
            <a:endParaRPr lang="en-US" dirty="0" smtClean="0"/>
          </a:p>
          <a:p>
            <a:r>
              <a:rPr lang="en-US" dirty="0" err="1" smtClean="0"/>
              <a:t>Aplicativo</a:t>
            </a:r>
            <a:endParaRPr lang="en-US" dirty="0" smtClean="0"/>
          </a:p>
          <a:p>
            <a:r>
              <a:rPr lang="en-US" dirty="0" err="1" smtClean="0"/>
              <a:t>Conclusiones</a:t>
            </a:r>
            <a:endParaRPr lang="en-US" dirty="0"/>
          </a:p>
        </p:txBody>
      </p:sp>
    </p:spTree>
    <p:extLst>
      <p:ext uri="{BB962C8B-B14F-4D97-AF65-F5344CB8AC3E}">
        <p14:creationId xmlns:p14="http://schemas.microsoft.com/office/powerpoint/2010/main" val="64211584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effectLst/>
              </a:rPr>
              <a:t>OBJETIVOS DE LAS ITERACIONES</a:t>
            </a:r>
            <a:r>
              <a:rPr lang="en-US" dirty="0">
                <a:effectLst/>
              </a:rPr>
              <a:t> </a:t>
            </a:r>
            <a:endParaRPr lang="en-US" dirty="0"/>
          </a:p>
        </p:txBody>
      </p:sp>
      <p:sp>
        <p:nvSpPr>
          <p:cNvPr id="3" name="Content Placeholder 2"/>
          <p:cNvSpPr>
            <a:spLocks noGrp="1"/>
          </p:cNvSpPr>
          <p:nvPr>
            <p:ph sz="half" idx="1"/>
          </p:nvPr>
        </p:nvSpPr>
        <p:spPr/>
        <p:txBody>
          <a:bodyPr>
            <a:normAutofit fontScale="85000" lnSpcReduction="20000"/>
          </a:bodyPr>
          <a:lstStyle/>
          <a:p>
            <a:r>
              <a:rPr lang="es-ES_tradnl" dirty="0"/>
              <a:t> Al culminar la iteración 1 de la fase de elaboración se habrán concretado los siguientes documentos:</a:t>
            </a:r>
            <a:endParaRPr lang="en-US" dirty="0"/>
          </a:p>
          <a:p>
            <a:pPr lvl="1"/>
            <a:r>
              <a:rPr lang="es-ES_tradnl" dirty="0"/>
              <a:t>Documento de visión del sistema</a:t>
            </a:r>
            <a:endParaRPr lang="en-US" dirty="0"/>
          </a:p>
          <a:p>
            <a:pPr lvl="1"/>
            <a:r>
              <a:rPr lang="es-ES_tradnl" dirty="0"/>
              <a:t>Documento de especificación de requisitos de software</a:t>
            </a:r>
            <a:endParaRPr lang="en-US" dirty="0"/>
          </a:p>
          <a:p>
            <a:pPr lvl="1"/>
            <a:r>
              <a:rPr lang="es-ES_tradnl" dirty="0"/>
              <a:t>Plan de desarrollo de software</a:t>
            </a:r>
            <a:endParaRPr lang="en-US" dirty="0"/>
          </a:p>
          <a:p>
            <a:pPr lvl="1"/>
            <a:r>
              <a:rPr lang="es-ES_tradnl" dirty="0"/>
              <a:t>Documento de arquitectura de software</a:t>
            </a:r>
            <a:endParaRPr lang="en-US" dirty="0"/>
          </a:p>
          <a:p>
            <a:pPr lvl="1"/>
            <a:r>
              <a:rPr lang="es-ES_tradnl" dirty="0"/>
              <a:t>Bocetos de las interfaces del sistema</a:t>
            </a:r>
            <a:endParaRPr lang="en-US" dirty="0"/>
          </a:p>
          <a:p>
            <a:endParaRPr lang="en-US" dirty="0"/>
          </a:p>
        </p:txBody>
      </p:sp>
      <p:pic>
        <p:nvPicPr>
          <p:cNvPr id="5" name="Content Placeholder 4"/>
          <p:cNvPicPr>
            <a:picLocks noGrp="1" noChangeAspect="1"/>
          </p:cNvPicPr>
          <p:nvPr>
            <p:ph sz="half" idx="2"/>
          </p:nvPr>
        </p:nvPicPr>
        <p:blipFill>
          <a:blip r:embed="rId2"/>
          <a:srcRect t="-6034" b="-6034"/>
          <a:stretch>
            <a:fillRect/>
          </a:stretch>
        </p:blipFill>
        <p:spPr/>
      </p:pic>
    </p:spTree>
    <p:extLst>
      <p:ext uri="{BB962C8B-B14F-4D97-AF65-F5344CB8AC3E}">
        <p14:creationId xmlns:p14="http://schemas.microsoft.com/office/powerpoint/2010/main" val="177689368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effectLst/>
              </a:rPr>
              <a:t>OBJETIVOS DE LAS ITERACIONES</a:t>
            </a:r>
            <a:r>
              <a:rPr lang="en-US" dirty="0">
                <a:effectLst/>
              </a:rPr>
              <a:t> </a:t>
            </a:r>
            <a:endParaRPr lang="en-US" dirty="0"/>
          </a:p>
        </p:txBody>
      </p:sp>
      <p:pic>
        <p:nvPicPr>
          <p:cNvPr id="6" name="Content Placeholder 5"/>
          <p:cNvPicPr>
            <a:picLocks noGrp="1" noChangeAspect="1"/>
          </p:cNvPicPr>
          <p:nvPr>
            <p:ph sz="half" idx="1"/>
          </p:nvPr>
        </p:nvPicPr>
        <p:blipFill>
          <a:blip r:embed="rId2"/>
          <a:srcRect t="-9358" b="-9358"/>
          <a:stretch>
            <a:fillRect/>
          </a:stretch>
        </p:blipFill>
        <p:spPr/>
      </p:pic>
      <p:sp>
        <p:nvSpPr>
          <p:cNvPr id="5" name="Content Placeholder 4"/>
          <p:cNvSpPr>
            <a:spLocks noGrp="1"/>
          </p:cNvSpPr>
          <p:nvPr>
            <p:ph sz="half" idx="2"/>
          </p:nvPr>
        </p:nvSpPr>
        <p:spPr/>
        <p:txBody>
          <a:bodyPr>
            <a:normAutofit fontScale="62500" lnSpcReduction="20000"/>
          </a:bodyPr>
          <a:lstStyle/>
          <a:p>
            <a:r>
              <a:rPr lang="es-ES_tradnl" dirty="0"/>
              <a:t>Al culminar la iteración 1 de la fase de construcción se habrán cumplido las siguientes actividades:</a:t>
            </a:r>
            <a:endParaRPr lang="en-US" dirty="0"/>
          </a:p>
          <a:p>
            <a:pPr lvl="1"/>
            <a:r>
              <a:rPr lang="es-ES_tradnl" dirty="0"/>
              <a:t>Prototipos en HTML.</a:t>
            </a:r>
            <a:endParaRPr lang="en-US" dirty="0"/>
          </a:p>
          <a:p>
            <a:pPr lvl="1"/>
            <a:r>
              <a:rPr lang="es-ES_tradnl" dirty="0"/>
              <a:t>Desarrollo de pruebas.</a:t>
            </a:r>
            <a:endParaRPr lang="en-US" dirty="0"/>
          </a:p>
          <a:p>
            <a:pPr lvl="1"/>
            <a:r>
              <a:rPr lang="es-ES_tradnl" dirty="0"/>
              <a:t>Primer prototipo funcional</a:t>
            </a:r>
            <a:endParaRPr lang="en-US" dirty="0"/>
          </a:p>
          <a:p>
            <a:r>
              <a:rPr lang="es-ES_tradnl" dirty="0"/>
              <a:t>Al culminar la iteración 2 de la fase de construcción se habrán cumplido las siguientes actividades:</a:t>
            </a:r>
            <a:endParaRPr lang="en-US" dirty="0"/>
          </a:p>
          <a:p>
            <a:pPr lvl="1"/>
            <a:r>
              <a:rPr lang="es-ES_tradnl" dirty="0"/>
              <a:t>Refinamiento de los requisitos funcionales, de acuerdo a la retroalimentación obtenida por medio de la presentación del primer prototipo.</a:t>
            </a:r>
            <a:endParaRPr lang="en-US" dirty="0"/>
          </a:p>
          <a:p>
            <a:pPr lvl="1"/>
            <a:r>
              <a:rPr lang="es-ES_tradnl" dirty="0"/>
              <a:t>Refinamiento de pruebas.</a:t>
            </a:r>
            <a:endParaRPr lang="en-US" dirty="0"/>
          </a:p>
          <a:p>
            <a:pPr lvl="1"/>
            <a:r>
              <a:rPr lang="es-ES_tradnl" dirty="0"/>
              <a:t>Segundo prototipo funcional / sistema completo</a:t>
            </a:r>
            <a:r>
              <a:rPr lang="en-US" dirty="0"/>
              <a:t> </a:t>
            </a:r>
          </a:p>
          <a:p>
            <a:endParaRPr lang="en-US" dirty="0"/>
          </a:p>
        </p:txBody>
      </p:sp>
    </p:spTree>
    <p:extLst>
      <p:ext uri="{BB962C8B-B14F-4D97-AF65-F5344CB8AC3E}">
        <p14:creationId xmlns:p14="http://schemas.microsoft.com/office/powerpoint/2010/main" val="177689368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effectLst/>
              </a:rPr>
              <a:t>FUNCIONALIDAD DEL PRODUCTO</a:t>
            </a:r>
            <a:r>
              <a:rPr lang="en-US" dirty="0">
                <a:effectLst/>
              </a:rPr>
              <a:t> </a:t>
            </a:r>
            <a:endParaRPr lang="en-US" dirty="0"/>
          </a:p>
        </p:txBody>
      </p:sp>
      <p:sp>
        <p:nvSpPr>
          <p:cNvPr id="3" name="Content Placeholder 2"/>
          <p:cNvSpPr>
            <a:spLocks noGrp="1"/>
          </p:cNvSpPr>
          <p:nvPr>
            <p:ph idx="1"/>
          </p:nvPr>
        </p:nvSpPr>
        <p:spPr/>
        <p:txBody>
          <a:bodyPr>
            <a:normAutofit fontScale="85000" lnSpcReduction="20000"/>
          </a:bodyPr>
          <a:lstStyle/>
          <a:p>
            <a:pPr lvl="0"/>
            <a:r>
              <a:rPr lang="es-ES_tradnl" b="1" dirty="0"/>
              <a:t>Creación y autenticación de usuarios:</a:t>
            </a:r>
            <a:r>
              <a:rPr lang="es-ES_tradnl" dirty="0"/>
              <a:t> </a:t>
            </a:r>
            <a:endParaRPr lang="es-ES_tradnl" dirty="0" smtClean="0"/>
          </a:p>
          <a:p>
            <a:pPr lvl="1"/>
            <a:r>
              <a:rPr lang="es-ES_tradnl" dirty="0"/>
              <a:t>E</a:t>
            </a:r>
            <a:r>
              <a:rPr lang="es-ES_tradnl" dirty="0" smtClean="0"/>
              <a:t>l </a:t>
            </a:r>
            <a:r>
              <a:rPr lang="es-ES_tradnl" dirty="0"/>
              <a:t>sistema </a:t>
            </a:r>
            <a:r>
              <a:rPr lang="es-ES_tradnl" dirty="0" smtClean="0"/>
              <a:t>permitirá </a:t>
            </a:r>
            <a:r>
              <a:rPr lang="es-ES_tradnl" dirty="0"/>
              <a:t>la creación de cuentas para personas que cuenten con correos electrónicos de la Escuela Politécnica del Ejército, es decir que termine con @</a:t>
            </a:r>
            <a:r>
              <a:rPr lang="es-ES_tradnl" dirty="0" err="1"/>
              <a:t>espe.edu.ec</a:t>
            </a:r>
            <a:r>
              <a:rPr lang="es-ES_tradnl" dirty="0"/>
              <a:t>. De igual manera permitirá que los usuarios se identifiquen por medio de su correo electrónico y una contraseña.</a:t>
            </a:r>
            <a:endParaRPr lang="en-US" dirty="0"/>
          </a:p>
          <a:p>
            <a:pPr lvl="0"/>
            <a:r>
              <a:rPr lang="es-ES_tradnl" b="1" dirty="0"/>
              <a:t>Administración de programas:</a:t>
            </a:r>
            <a:r>
              <a:rPr lang="es-ES_tradnl" dirty="0"/>
              <a:t> </a:t>
            </a:r>
            <a:endParaRPr lang="es-ES_tradnl" dirty="0" smtClean="0"/>
          </a:p>
          <a:p>
            <a:pPr lvl="1"/>
            <a:r>
              <a:rPr lang="es-ES_tradnl" dirty="0" smtClean="0"/>
              <a:t>El </a:t>
            </a:r>
            <a:r>
              <a:rPr lang="es-ES_tradnl" dirty="0"/>
              <a:t>sistema </a:t>
            </a:r>
            <a:r>
              <a:rPr lang="es-ES_tradnl" dirty="0" smtClean="0"/>
              <a:t>permitirá </a:t>
            </a:r>
            <a:r>
              <a:rPr lang="es-ES_tradnl" dirty="0"/>
              <a:t>crear, actualizar, eliminar y visualizar programas que hayan sido creados dentro del aplicativo. Los programas constarán de un título, descripción y de un grupo que participará en su desarrollo.</a:t>
            </a:r>
            <a:endParaRPr lang="en-US" dirty="0"/>
          </a:p>
          <a:p>
            <a:pPr lvl="0"/>
            <a:r>
              <a:rPr lang="es-ES_tradnl" b="1" dirty="0"/>
              <a:t>Administración de proyectos:</a:t>
            </a:r>
            <a:r>
              <a:rPr lang="es-ES_tradnl" dirty="0"/>
              <a:t> </a:t>
            </a:r>
            <a:endParaRPr lang="es-ES_tradnl" dirty="0" smtClean="0"/>
          </a:p>
          <a:p>
            <a:pPr lvl="1"/>
            <a:r>
              <a:rPr lang="es-ES_tradnl" dirty="0" smtClean="0"/>
              <a:t>El </a:t>
            </a:r>
            <a:r>
              <a:rPr lang="es-ES_tradnl" dirty="0"/>
              <a:t>sistema </a:t>
            </a:r>
            <a:r>
              <a:rPr lang="es-ES_tradnl" dirty="0" smtClean="0"/>
              <a:t>permitirá </a:t>
            </a:r>
            <a:r>
              <a:rPr lang="es-ES_tradnl" dirty="0"/>
              <a:t>crear, actualizar, eliminar y visualizar proyectos que hayan sido creados dentro del sistema. Los proyectos deberán estar relacionados con un programa previamente creado</a:t>
            </a:r>
            <a:r>
              <a:rPr lang="es-ES_tradnl" dirty="0" smtClean="0"/>
              <a:t>.</a:t>
            </a:r>
            <a:endParaRPr lang="en-US" dirty="0"/>
          </a:p>
        </p:txBody>
      </p:sp>
    </p:spTree>
    <p:extLst>
      <p:ext uri="{BB962C8B-B14F-4D97-AF65-F5344CB8AC3E}">
        <p14:creationId xmlns:p14="http://schemas.microsoft.com/office/powerpoint/2010/main" val="294892623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effectLst/>
              </a:rPr>
              <a:t>FUNCIONALIDAD DEL PRODUCTO</a:t>
            </a:r>
            <a:r>
              <a:rPr lang="en-US" dirty="0">
                <a:effectLst/>
              </a:rPr>
              <a:t> </a:t>
            </a:r>
            <a:endParaRPr lang="en-US" dirty="0"/>
          </a:p>
        </p:txBody>
      </p:sp>
      <p:sp>
        <p:nvSpPr>
          <p:cNvPr id="3" name="Content Placeholder 2"/>
          <p:cNvSpPr>
            <a:spLocks noGrp="1"/>
          </p:cNvSpPr>
          <p:nvPr>
            <p:ph idx="1"/>
          </p:nvPr>
        </p:nvSpPr>
        <p:spPr/>
        <p:txBody>
          <a:bodyPr>
            <a:normAutofit fontScale="92500" lnSpcReduction="20000"/>
          </a:bodyPr>
          <a:lstStyle/>
          <a:p>
            <a:pPr lvl="0"/>
            <a:r>
              <a:rPr lang="es-ES_tradnl" b="1" dirty="0" smtClean="0"/>
              <a:t>Administración </a:t>
            </a:r>
            <a:r>
              <a:rPr lang="es-ES_tradnl" b="1" dirty="0"/>
              <a:t>de resultados:</a:t>
            </a:r>
            <a:r>
              <a:rPr lang="es-ES_tradnl" dirty="0"/>
              <a:t> </a:t>
            </a:r>
            <a:endParaRPr lang="es-ES_tradnl" dirty="0" smtClean="0"/>
          </a:p>
          <a:p>
            <a:pPr lvl="1"/>
            <a:r>
              <a:rPr lang="es-ES_tradnl" dirty="0"/>
              <a:t>E</a:t>
            </a:r>
            <a:r>
              <a:rPr lang="es-ES_tradnl" dirty="0" smtClean="0"/>
              <a:t>l </a:t>
            </a:r>
            <a:r>
              <a:rPr lang="es-ES_tradnl" dirty="0"/>
              <a:t>sistema permitirá crear, actualizar, eliminar y visualizar resultados que hayan sido creados dentro de la aplicación. Los resultados deberán estar relacionados con un proyecto previamente creado.</a:t>
            </a:r>
            <a:endParaRPr lang="en-US" dirty="0"/>
          </a:p>
          <a:p>
            <a:pPr lvl="0"/>
            <a:r>
              <a:rPr lang="es-ES_tradnl" b="1" dirty="0"/>
              <a:t>Administración de otras actividades: </a:t>
            </a:r>
            <a:endParaRPr lang="es-ES_tradnl" dirty="0"/>
          </a:p>
          <a:p>
            <a:pPr lvl="1"/>
            <a:r>
              <a:rPr lang="es-ES_tradnl" dirty="0"/>
              <a:t>E</a:t>
            </a:r>
            <a:r>
              <a:rPr lang="es-ES_tradnl" dirty="0" smtClean="0"/>
              <a:t>l </a:t>
            </a:r>
            <a:r>
              <a:rPr lang="es-ES_tradnl" dirty="0"/>
              <a:t>sistema permitirá crear, actualizar, eliminar y visualizar actividades que hayan sido creadas dentro del sistema. Las actividades deberán estar relacionados con un programa previamente creado.</a:t>
            </a:r>
            <a:endParaRPr lang="en-US" dirty="0"/>
          </a:p>
          <a:p>
            <a:r>
              <a:rPr lang="es-ES_tradnl" b="1" dirty="0"/>
              <a:t>Administración de grupos de investigación:</a:t>
            </a:r>
            <a:r>
              <a:rPr lang="es-ES_tradnl" dirty="0"/>
              <a:t> </a:t>
            </a:r>
            <a:endParaRPr lang="es-ES_tradnl" dirty="0" smtClean="0"/>
          </a:p>
          <a:p>
            <a:pPr lvl="1"/>
            <a:r>
              <a:rPr lang="es-ES_tradnl" dirty="0"/>
              <a:t>E</a:t>
            </a:r>
            <a:r>
              <a:rPr lang="es-ES_tradnl" dirty="0" smtClean="0"/>
              <a:t>l </a:t>
            </a:r>
            <a:r>
              <a:rPr lang="es-ES_tradnl" dirty="0"/>
              <a:t>sistema permitirá crear, actualizar, eliminar y visualizar los grupos de investigación que se han creado dentro de la aplicación. Los que estarán compuestos por usuarios con sus respectivos roles.</a:t>
            </a:r>
            <a:r>
              <a:rPr lang="en-US" dirty="0"/>
              <a:t> </a:t>
            </a:r>
          </a:p>
        </p:txBody>
      </p:sp>
    </p:spTree>
    <p:extLst>
      <p:ext uri="{BB962C8B-B14F-4D97-AF65-F5344CB8AC3E}">
        <p14:creationId xmlns:p14="http://schemas.microsoft.com/office/powerpoint/2010/main" val="294892623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effectLst/>
              </a:rPr>
              <a:t>USUARIOS</a:t>
            </a:r>
            <a:r>
              <a:rPr lang="en-US" dirty="0" smtClean="0">
                <a:effectLst/>
              </a:rPr>
              <a:t> </a:t>
            </a:r>
            <a:endParaRPr lang="en-US" dirty="0"/>
          </a:p>
        </p:txBody>
      </p:sp>
      <p:sp>
        <p:nvSpPr>
          <p:cNvPr id="3" name="Content Placeholder 2"/>
          <p:cNvSpPr>
            <a:spLocks noGrp="1"/>
          </p:cNvSpPr>
          <p:nvPr>
            <p:ph idx="1"/>
          </p:nvPr>
        </p:nvSpPr>
        <p:spPr/>
        <p:txBody>
          <a:bodyPr/>
          <a:lstStyle/>
          <a:p>
            <a:r>
              <a:rPr lang="en-US" dirty="0" err="1" smtClean="0"/>
              <a:t>Administrador</a:t>
            </a:r>
            <a:r>
              <a:rPr lang="en-US" dirty="0" smtClean="0"/>
              <a:t> del </a:t>
            </a:r>
            <a:r>
              <a:rPr lang="en-US" dirty="0" err="1"/>
              <a:t>s</a:t>
            </a:r>
            <a:r>
              <a:rPr lang="en-US" dirty="0" err="1" smtClean="0"/>
              <a:t>istema</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607630262"/>
              </p:ext>
            </p:extLst>
          </p:nvPr>
        </p:nvGraphicFramePr>
        <p:xfrm>
          <a:off x="577918" y="2420888"/>
          <a:ext cx="7954522" cy="3537338"/>
        </p:xfrm>
        <a:graphic>
          <a:graphicData uri="http://schemas.openxmlformats.org/presentationml/2006/ole">
            <mc:AlternateContent xmlns:mc="http://schemas.openxmlformats.org/markup-compatibility/2006">
              <mc:Choice xmlns:v="urn:schemas-microsoft-com:vml" Requires="v">
                <p:oleObj spid="_x0000_s79897" name="Document" r:id="rId3" imgW="5626100" imgH="2501900" progId="Word.Document.12">
                  <p:embed/>
                </p:oleObj>
              </mc:Choice>
              <mc:Fallback>
                <p:oleObj name="Document" r:id="rId3" imgW="5626100" imgH="2501900" progId="Word.Document.12">
                  <p:embed/>
                  <p:pic>
                    <p:nvPicPr>
                      <p:cNvPr id="0" name=""/>
                      <p:cNvPicPr/>
                      <p:nvPr/>
                    </p:nvPicPr>
                    <p:blipFill>
                      <a:blip r:embed="rId4"/>
                      <a:stretch>
                        <a:fillRect/>
                      </a:stretch>
                    </p:blipFill>
                    <p:spPr>
                      <a:xfrm>
                        <a:off x="577918" y="2420888"/>
                        <a:ext cx="7954522" cy="3537338"/>
                      </a:xfrm>
                      <a:prstGeom prst="rect">
                        <a:avLst/>
                      </a:prstGeom>
                    </p:spPr>
                  </p:pic>
                </p:oleObj>
              </mc:Fallback>
            </mc:AlternateContent>
          </a:graphicData>
        </a:graphic>
      </p:graphicFrame>
    </p:spTree>
    <p:extLst>
      <p:ext uri="{BB962C8B-B14F-4D97-AF65-F5344CB8AC3E}">
        <p14:creationId xmlns:p14="http://schemas.microsoft.com/office/powerpoint/2010/main" val="244756418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effectLst/>
              </a:rPr>
              <a:t>USUARIOS</a:t>
            </a:r>
            <a:r>
              <a:rPr lang="en-US" dirty="0" smtClean="0">
                <a:effectLst/>
              </a:rPr>
              <a:t> </a:t>
            </a:r>
            <a:endParaRPr lang="en-US" dirty="0"/>
          </a:p>
        </p:txBody>
      </p:sp>
      <p:sp>
        <p:nvSpPr>
          <p:cNvPr id="3" name="Content Placeholder 2"/>
          <p:cNvSpPr>
            <a:spLocks noGrp="1"/>
          </p:cNvSpPr>
          <p:nvPr>
            <p:ph idx="1"/>
          </p:nvPr>
        </p:nvSpPr>
        <p:spPr/>
        <p:txBody>
          <a:bodyPr/>
          <a:lstStyle/>
          <a:p>
            <a:r>
              <a:rPr lang="es-EC" dirty="0" smtClean="0"/>
              <a:t>Usuarios </a:t>
            </a:r>
            <a:r>
              <a:rPr lang="es-EC" dirty="0"/>
              <a:t>del </a:t>
            </a:r>
            <a:r>
              <a:rPr lang="es-EC" dirty="0" smtClean="0"/>
              <a:t>sistema</a:t>
            </a:r>
            <a:r>
              <a:rPr lang="en-US" dirty="0" smtClean="0"/>
              <a:t>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126578569"/>
              </p:ext>
            </p:extLst>
          </p:nvPr>
        </p:nvGraphicFramePr>
        <p:xfrm>
          <a:off x="467544" y="2492896"/>
          <a:ext cx="8179370" cy="2880320"/>
        </p:xfrm>
        <a:graphic>
          <a:graphicData uri="http://schemas.openxmlformats.org/presentationml/2006/ole">
            <mc:AlternateContent xmlns:mc="http://schemas.openxmlformats.org/markup-compatibility/2006">
              <mc:Choice xmlns:v="urn:schemas-microsoft-com:vml" Requires="v">
                <p:oleObj spid="_x0000_s80921" name="Document" r:id="rId3" imgW="5626100" imgH="1981200" progId="Word.Document.12">
                  <p:embed/>
                </p:oleObj>
              </mc:Choice>
              <mc:Fallback>
                <p:oleObj name="Document" r:id="rId3" imgW="5626100" imgH="1981200" progId="Word.Document.12">
                  <p:embed/>
                  <p:pic>
                    <p:nvPicPr>
                      <p:cNvPr id="0" name=""/>
                      <p:cNvPicPr/>
                      <p:nvPr/>
                    </p:nvPicPr>
                    <p:blipFill>
                      <a:blip r:embed="rId4"/>
                      <a:stretch>
                        <a:fillRect/>
                      </a:stretch>
                    </p:blipFill>
                    <p:spPr>
                      <a:xfrm>
                        <a:off x="467544" y="2492896"/>
                        <a:ext cx="8179370" cy="2880320"/>
                      </a:xfrm>
                      <a:prstGeom prst="rect">
                        <a:avLst/>
                      </a:prstGeom>
                    </p:spPr>
                  </p:pic>
                </p:oleObj>
              </mc:Fallback>
            </mc:AlternateContent>
          </a:graphicData>
        </a:graphic>
      </p:graphicFrame>
    </p:spTree>
    <p:extLst>
      <p:ext uri="{BB962C8B-B14F-4D97-AF65-F5344CB8AC3E}">
        <p14:creationId xmlns:p14="http://schemas.microsoft.com/office/powerpoint/2010/main" val="44545617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effectLst/>
              </a:rPr>
              <a:t>RESTRICCIONES</a:t>
            </a:r>
            <a:r>
              <a:rPr lang="en-US" dirty="0">
                <a:effectLst/>
              </a:rPr>
              <a:t> </a:t>
            </a:r>
            <a:endParaRPr lang="en-US" dirty="0"/>
          </a:p>
        </p:txBody>
      </p:sp>
      <p:sp>
        <p:nvSpPr>
          <p:cNvPr id="3" name="Content Placeholder 2"/>
          <p:cNvSpPr>
            <a:spLocks noGrp="1"/>
          </p:cNvSpPr>
          <p:nvPr>
            <p:ph idx="1"/>
          </p:nvPr>
        </p:nvSpPr>
        <p:spPr/>
        <p:txBody>
          <a:bodyPr>
            <a:normAutofit fontScale="70000" lnSpcReduction="20000"/>
          </a:bodyPr>
          <a:lstStyle/>
          <a:p>
            <a:r>
              <a:rPr lang="es-ES_tradnl" b="1" dirty="0"/>
              <a:t>POLÍTICAS REGULATORIAS</a:t>
            </a:r>
            <a:endParaRPr lang="en-US" sz="2800" b="1" dirty="0"/>
          </a:p>
          <a:p>
            <a:pPr lvl="1"/>
            <a:r>
              <a:rPr lang="es-ES_tradnl" dirty="0"/>
              <a:t>La aplicación se soportará en software de licencia abierta: servidor web (Apache), servidor de base de datos (</a:t>
            </a:r>
            <a:r>
              <a:rPr lang="es-ES_tradnl" dirty="0" err="1"/>
              <a:t>MySQL</a:t>
            </a:r>
            <a:r>
              <a:rPr lang="es-ES_tradnl" dirty="0"/>
              <a:t>) y el lenguaje de programación (Ruby), y la utilización de estos programas estará regida por las políticas establecidas por este tipo de licenciamiento.</a:t>
            </a:r>
            <a:endParaRPr lang="en-US" dirty="0"/>
          </a:p>
          <a:p>
            <a:r>
              <a:rPr lang="es-ES_tradnl" b="1" dirty="0" smtClean="0"/>
              <a:t>INTERFACES </a:t>
            </a:r>
            <a:r>
              <a:rPr lang="es-ES_tradnl" b="1" dirty="0"/>
              <a:t>CON OTRAS APLICACIONES</a:t>
            </a:r>
            <a:endParaRPr lang="en-US" sz="2800" b="1" dirty="0"/>
          </a:p>
          <a:p>
            <a:pPr lvl="1"/>
            <a:r>
              <a:rPr lang="es-ES_tradnl" dirty="0"/>
              <a:t>Debido a que el sistema no interactúa con otros sistemas y es autónomo no se desarrollaran interfaces entre aplicaciones, sin embargo contará con integración para compartir fotografías en Facebook y </a:t>
            </a:r>
            <a:r>
              <a:rPr lang="es-ES_tradnl" dirty="0" err="1"/>
              <a:t>Twitter</a:t>
            </a:r>
            <a:r>
              <a:rPr lang="es-ES_tradnl" dirty="0"/>
              <a:t>. </a:t>
            </a:r>
            <a:endParaRPr lang="en-US" dirty="0"/>
          </a:p>
          <a:p>
            <a:pPr lvl="1"/>
            <a:r>
              <a:rPr lang="es-ES_tradnl" dirty="0"/>
              <a:t>Por otra parte, se realizarán las conexiones necesarias para la utilización del servidor Web, servidor de base de datos (</a:t>
            </a:r>
            <a:r>
              <a:rPr lang="es-ES_tradnl" dirty="0" err="1"/>
              <a:t>MySQL</a:t>
            </a:r>
            <a:r>
              <a:rPr lang="es-ES_tradnl" dirty="0"/>
              <a:t>) y Ruby. </a:t>
            </a:r>
            <a:endParaRPr lang="en-US" dirty="0"/>
          </a:p>
          <a:p>
            <a:r>
              <a:rPr lang="es-ES_tradnl" b="1" dirty="0"/>
              <a:t>CONSIDERACIONES DE SEGURIDAD</a:t>
            </a:r>
            <a:endParaRPr lang="en-US" sz="2800" b="1" dirty="0"/>
          </a:p>
          <a:p>
            <a:pPr lvl="1"/>
            <a:r>
              <a:rPr lang="es-ES_tradnl" dirty="0"/>
              <a:t>Cada usuario deberá autenticarse y su acceso será verificado por el servidor para su respectiva labor de acuerdo a lo que su rol especifique. Todas las contraseñas deberán constar de por lo menos 6 caracteres y estar </a:t>
            </a:r>
            <a:r>
              <a:rPr lang="es-ES_tradnl" dirty="0" err="1"/>
              <a:t>encriptadas</a:t>
            </a:r>
            <a:r>
              <a:rPr lang="es-ES_tradnl" dirty="0"/>
              <a:t> en la base de datos para dar una buena seguridad al sistema y su información.</a:t>
            </a:r>
            <a:r>
              <a:rPr lang="en-US" dirty="0"/>
              <a:t> </a:t>
            </a:r>
          </a:p>
          <a:p>
            <a:endParaRPr lang="en-US" dirty="0"/>
          </a:p>
        </p:txBody>
      </p:sp>
    </p:spTree>
    <p:extLst>
      <p:ext uri="{BB962C8B-B14F-4D97-AF65-F5344CB8AC3E}">
        <p14:creationId xmlns:p14="http://schemas.microsoft.com/office/powerpoint/2010/main" val="281678297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effectLst/>
              </a:rPr>
              <a:t>OTROS REQUERIMIENTOS</a:t>
            </a:r>
            <a:endParaRPr lang="en-US" dirty="0"/>
          </a:p>
        </p:txBody>
      </p:sp>
      <p:pic>
        <p:nvPicPr>
          <p:cNvPr id="6" name="Content Placeholder 5"/>
          <p:cNvPicPr>
            <a:picLocks noGrp="1" noChangeAspect="1"/>
          </p:cNvPicPr>
          <p:nvPr>
            <p:ph sz="half" idx="1"/>
          </p:nvPr>
        </p:nvPicPr>
        <p:blipFill>
          <a:blip r:embed="rId2"/>
          <a:srcRect t="-21192" b="-21192"/>
          <a:stretch>
            <a:fillRect/>
          </a:stretch>
        </p:blipFill>
        <p:spPr>
          <a:xfrm>
            <a:off x="457200" y="1600200"/>
            <a:ext cx="3178696" cy="4525963"/>
          </a:xfrm>
        </p:spPr>
      </p:pic>
      <p:sp>
        <p:nvSpPr>
          <p:cNvPr id="4" name="Content Placeholder 3"/>
          <p:cNvSpPr>
            <a:spLocks noGrp="1"/>
          </p:cNvSpPr>
          <p:nvPr>
            <p:ph sz="half" idx="2"/>
          </p:nvPr>
        </p:nvSpPr>
        <p:spPr>
          <a:xfrm>
            <a:off x="3419872" y="1600200"/>
            <a:ext cx="5472608" cy="4525963"/>
          </a:xfrm>
        </p:spPr>
        <p:txBody>
          <a:bodyPr>
            <a:normAutofit fontScale="85000" lnSpcReduction="20000"/>
          </a:bodyPr>
          <a:lstStyle/>
          <a:p>
            <a:r>
              <a:rPr lang="es-ES_tradnl" b="1" dirty="0" smtClean="0"/>
              <a:t>INTERFACES </a:t>
            </a:r>
            <a:r>
              <a:rPr lang="es-ES_tradnl" b="1" dirty="0"/>
              <a:t>DE USUARIO</a:t>
            </a:r>
            <a:endParaRPr lang="en-US" b="1" dirty="0"/>
          </a:p>
          <a:p>
            <a:pPr lvl="1"/>
            <a:r>
              <a:rPr lang="es-ES_tradnl" dirty="0"/>
              <a:t>Las interfaces de usuario </a:t>
            </a:r>
            <a:r>
              <a:rPr lang="es-ES_tradnl" dirty="0" smtClean="0"/>
              <a:t>fueron creadas </a:t>
            </a:r>
            <a:r>
              <a:rPr lang="es-ES_tradnl" dirty="0"/>
              <a:t>utilizando como base al </a:t>
            </a:r>
            <a:r>
              <a:rPr lang="es-ES_tradnl" dirty="0" err="1"/>
              <a:t>framework</a:t>
            </a:r>
            <a:r>
              <a:rPr lang="es-ES_tradnl" dirty="0"/>
              <a:t> </a:t>
            </a:r>
            <a:r>
              <a:rPr lang="es-ES_tradnl" dirty="0" err="1"/>
              <a:t>Twitter</a:t>
            </a:r>
            <a:r>
              <a:rPr lang="es-ES_tradnl" dirty="0"/>
              <a:t> </a:t>
            </a:r>
            <a:r>
              <a:rPr lang="es-ES_tradnl" dirty="0" err="1"/>
              <a:t>Bootstrap</a:t>
            </a:r>
            <a:r>
              <a:rPr lang="es-ES_tradnl" dirty="0"/>
              <a:t>. </a:t>
            </a:r>
            <a:endParaRPr lang="en-US" dirty="0"/>
          </a:p>
          <a:p>
            <a:r>
              <a:rPr lang="es-ES_tradnl" b="1" dirty="0"/>
              <a:t>INTERFACES DE HARDWARE</a:t>
            </a:r>
            <a:endParaRPr lang="en-US" b="1" dirty="0"/>
          </a:p>
          <a:p>
            <a:pPr lvl="1"/>
            <a:r>
              <a:rPr lang="es-ES_tradnl" dirty="0"/>
              <a:t>Servidor web y de almacenamiento – Características mínimas</a:t>
            </a:r>
            <a:endParaRPr lang="en-US" dirty="0"/>
          </a:p>
          <a:p>
            <a:pPr lvl="2"/>
            <a:r>
              <a:rPr lang="es-ES_tradnl" dirty="0"/>
              <a:t>Procesador doble núcleo de 2GHz</a:t>
            </a:r>
            <a:endParaRPr lang="en-US" dirty="0"/>
          </a:p>
          <a:p>
            <a:pPr lvl="2"/>
            <a:r>
              <a:rPr lang="es-ES_tradnl" dirty="0"/>
              <a:t>Memoria RAM: </a:t>
            </a:r>
            <a:r>
              <a:rPr lang="es-ES_tradnl" dirty="0" smtClean="0"/>
              <a:t>4 </a:t>
            </a:r>
            <a:r>
              <a:rPr lang="es-ES_tradnl" dirty="0"/>
              <a:t>GB</a:t>
            </a:r>
            <a:endParaRPr lang="en-US" dirty="0"/>
          </a:p>
          <a:p>
            <a:pPr lvl="2"/>
            <a:r>
              <a:rPr lang="es-ES_tradnl" dirty="0"/>
              <a:t>Disco Duro: 100 GB</a:t>
            </a:r>
            <a:endParaRPr lang="en-US" dirty="0"/>
          </a:p>
          <a:p>
            <a:pPr lvl="1"/>
            <a:r>
              <a:rPr lang="es-ES_tradnl" dirty="0"/>
              <a:t>Servidor de base de datos – Características mínimas</a:t>
            </a:r>
            <a:endParaRPr lang="en-US" dirty="0"/>
          </a:p>
          <a:p>
            <a:pPr lvl="2"/>
            <a:r>
              <a:rPr lang="es-ES_tradnl" dirty="0"/>
              <a:t>Procesador doble núcleo de 2GHz</a:t>
            </a:r>
            <a:endParaRPr lang="en-US" dirty="0"/>
          </a:p>
          <a:p>
            <a:pPr lvl="2"/>
            <a:r>
              <a:rPr lang="es-ES_tradnl" dirty="0"/>
              <a:t>Memoria RAM: 2 GB</a:t>
            </a:r>
            <a:endParaRPr lang="en-US" dirty="0"/>
          </a:p>
          <a:p>
            <a:pPr lvl="2"/>
            <a:r>
              <a:rPr lang="es-ES_tradnl" dirty="0"/>
              <a:t>Disco Duro: 60 GB</a:t>
            </a:r>
            <a:r>
              <a:rPr lang="en-US" dirty="0"/>
              <a:t> </a:t>
            </a:r>
          </a:p>
          <a:p>
            <a:endParaRPr lang="en-US" dirty="0"/>
          </a:p>
        </p:txBody>
      </p:sp>
    </p:spTree>
    <p:extLst>
      <p:ext uri="{BB962C8B-B14F-4D97-AF65-F5344CB8AC3E}">
        <p14:creationId xmlns:p14="http://schemas.microsoft.com/office/powerpoint/2010/main" val="217754893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ElaboraciÓN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97972180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ARQUITECTURA</a:t>
            </a:r>
            <a:endParaRPr lang="en-US" dirty="0"/>
          </a:p>
        </p:txBody>
      </p:sp>
      <p:pic>
        <p:nvPicPr>
          <p:cNvPr id="9" name="Content Placeholder 8"/>
          <p:cNvPicPr>
            <a:picLocks noGrp="1" noChangeAspect="1"/>
          </p:cNvPicPr>
          <p:nvPr>
            <p:ph sz="half" idx="1"/>
          </p:nvPr>
        </p:nvPicPr>
        <p:blipFill>
          <a:blip r:embed="rId3"/>
          <a:srcRect t="-14407" b="-14407"/>
          <a:stretch>
            <a:fillRect/>
          </a:stretch>
        </p:blipFill>
        <p:spPr/>
      </p:pic>
      <p:sp>
        <p:nvSpPr>
          <p:cNvPr id="8" name="Content Placeholder 7"/>
          <p:cNvSpPr>
            <a:spLocks noGrp="1"/>
          </p:cNvSpPr>
          <p:nvPr>
            <p:ph sz="half" idx="2"/>
          </p:nvPr>
        </p:nvSpPr>
        <p:spPr/>
        <p:txBody>
          <a:bodyPr/>
          <a:lstStyle/>
          <a:p>
            <a:pPr lvl="0"/>
            <a:r>
              <a:rPr lang="es-ES_tradnl" dirty="0"/>
              <a:t>Vista de casos de uso</a:t>
            </a:r>
            <a:endParaRPr lang="en-US" dirty="0"/>
          </a:p>
          <a:p>
            <a:pPr lvl="0"/>
            <a:r>
              <a:rPr lang="es-ES_tradnl" dirty="0"/>
              <a:t>Vista  lógica</a:t>
            </a:r>
            <a:endParaRPr lang="en-US" dirty="0"/>
          </a:p>
          <a:p>
            <a:pPr lvl="0"/>
            <a:r>
              <a:rPr lang="es-ES_tradnl" dirty="0"/>
              <a:t>Vista de despliegue</a:t>
            </a:r>
          </a:p>
          <a:p>
            <a:pPr lvl="0"/>
            <a:r>
              <a:rPr lang="es-ES_tradnl" dirty="0"/>
              <a:t>Vista de </a:t>
            </a:r>
            <a:r>
              <a:rPr lang="es-ES_tradnl" dirty="0" smtClean="0"/>
              <a:t>implementación</a:t>
            </a:r>
            <a:endParaRPr lang="en-US" dirty="0"/>
          </a:p>
        </p:txBody>
      </p:sp>
    </p:spTree>
    <p:extLst>
      <p:ext uri="{BB962C8B-B14F-4D97-AF65-F5344CB8AC3E}">
        <p14:creationId xmlns:p14="http://schemas.microsoft.com/office/powerpoint/2010/main" val="27370329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OBJETIVOS</a:t>
            </a:r>
            <a:endParaRPr lang="en-US" dirty="0"/>
          </a:p>
        </p:txBody>
      </p:sp>
      <p:sp>
        <p:nvSpPr>
          <p:cNvPr id="7" name="Content Placeholder 6"/>
          <p:cNvSpPr>
            <a:spLocks noGrp="1"/>
          </p:cNvSpPr>
          <p:nvPr>
            <p:ph sz="half" idx="1"/>
          </p:nvPr>
        </p:nvSpPr>
        <p:spPr>
          <a:xfrm>
            <a:off x="251520" y="1340768"/>
            <a:ext cx="5112568" cy="4785395"/>
          </a:xfrm>
        </p:spPr>
        <p:txBody>
          <a:bodyPr>
            <a:normAutofit fontScale="70000" lnSpcReduction="20000"/>
          </a:bodyPr>
          <a:lstStyle/>
          <a:p>
            <a:r>
              <a:rPr lang="es-ES_tradnl" b="1" dirty="0"/>
              <a:t>GENERAL </a:t>
            </a:r>
            <a:endParaRPr lang="en-US" b="1" dirty="0"/>
          </a:p>
          <a:p>
            <a:pPr lvl="1"/>
            <a:r>
              <a:rPr lang="es-ES_tradnl" dirty="0"/>
              <a:t>Desarrollar la aplicación web: “Sistema de Difusión de Gestión del Conocimiento de la ESPE”, usando la metodología </a:t>
            </a:r>
            <a:r>
              <a:rPr lang="es-ES_tradnl" dirty="0" err="1"/>
              <a:t>OpenUP</a:t>
            </a:r>
            <a:r>
              <a:rPr lang="es-ES_tradnl" dirty="0"/>
              <a:t> y el Framework de Ruby </a:t>
            </a:r>
            <a:r>
              <a:rPr lang="es-ES_tradnl" dirty="0" err="1"/>
              <a:t>on</a:t>
            </a:r>
            <a:r>
              <a:rPr lang="es-ES_tradnl" dirty="0"/>
              <a:t> </a:t>
            </a:r>
            <a:r>
              <a:rPr lang="es-ES_tradnl" dirty="0" err="1"/>
              <a:t>Rails</a:t>
            </a:r>
            <a:r>
              <a:rPr lang="es-ES_tradnl" dirty="0"/>
              <a:t> (</a:t>
            </a:r>
            <a:r>
              <a:rPr lang="es-ES_tradnl" dirty="0" err="1"/>
              <a:t>RoR</a:t>
            </a:r>
            <a:r>
              <a:rPr lang="es-ES_tradnl" dirty="0"/>
              <a:t>).</a:t>
            </a:r>
            <a:endParaRPr lang="en-US" dirty="0"/>
          </a:p>
          <a:p>
            <a:r>
              <a:rPr lang="es-ES_tradnl" b="1" dirty="0"/>
              <a:t>ESPECÍFICOS </a:t>
            </a:r>
            <a:endParaRPr lang="en-US" b="1" dirty="0"/>
          </a:p>
          <a:p>
            <a:pPr lvl="1"/>
            <a:r>
              <a:rPr lang="es-ES_tradnl" dirty="0"/>
              <a:t>Identificar el estado del arte de la metodología de desarrollo ágil </a:t>
            </a:r>
            <a:r>
              <a:rPr lang="es-ES_tradnl" dirty="0" err="1"/>
              <a:t>OpenUP</a:t>
            </a:r>
            <a:r>
              <a:rPr lang="es-ES_tradnl" dirty="0"/>
              <a:t> y el </a:t>
            </a:r>
            <a:r>
              <a:rPr lang="es-ES_tradnl" dirty="0" err="1"/>
              <a:t>framework</a:t>
            </a:r>
            <a:r>
              <a:rPr lang="es-ES_tradnl" dirty="0"/>
              <a:t> Ruby </a:t>
            </a:r>
            <a:r>
              <a:rPr lang="es-ES_tradnl" dirty="0" err="1"/>
              <a:t>on</a:t>
            </a:r>
            <a:r>
              <a:rPr lang="es-ES_tradnl" dirty="0"/>
              <a:t> </a:t>
            </a:r>
            <a:r>
              <a:rPr lang="es-ES_tradnl" dirty="0" err="1"/>
              <a:t>Rails</a:t>
            </a:r>
            <a:r>
              <a:rPr lang="es-ES_tradnl" dirty="0"/>
              <a:t> (</a:t>
            </a:r>
            <a:r>
              <a:rPr lang="es-ES_tradnl" dirty="0" err="1"/>
              <a:t>RoR</a:t>
            </a:r>
            <a:r>
              <a:rPr lang="es-ES_tradnl" dirty="0"/>
              <a:t>).</a:t>
            </a:r>
            <a:endParaRPr lang="en-US" dirty="0"/>
          </a:p>
          <a:p>
            <a:pPr lvl="1"/>
            <a:r>
              <a:rPr lang="es-ES_tradnl" dirty="0"/>
              <a:t>Establecer los requerimientos funcionales del Sistema de Gestión de Conocimiento de la ESPE.</a:t>
            </a:r>
            <a:endParaRPr lang="en-US" dirty="0"/>
          </a:p>
          <a:p>
            <a:pPr lvl="1"/>
            <a:r>
              <a:rPr lang="es-ES_tradnl" dirty="0"/>
              <a:t>Definir el alcance y objetivos del proyecto de acuerdo con la metodología </a:t>
            </a:r>
            <a:r>
              <a:rPr lang="es-ES_tradnl" dirty="0" err="1"/>
              <a:t>OpenUP</a:t>
            </a:r>
            <a:r>
              <a:rPr lang="es-ES_tradnl" dirty="0"/>
              <a:t>.</a:t>
            </a:r>
            <a:endParaRPr lang="en-US" dirty="0"/>
          </a:p>
          <a:p>
            <a:pPr lvl="1"/>
            <a:r>
              <a:rPr lang="es-ES_tradnl" dirty="0"/>
              <a:t>Crear una arquitectura ejecutable para los escenarios clave y demandas de calidad del s</a:t>
            </a:r>
            <a:r>
              <a:rPr lang="es-ES_tradnl" dirty="0" smtClean="0"/>
              <a:t>istema </a:t>
            </a:r>
            <a:r>
              <a:rPr lang="es-ES_tradnl" dirty="0"/>
              <a:t>a desarrollar.</a:t>
            </a:r>
            <a:endParaRPr lang="en-US" dirty="0"/>
          </a:p>
          <a:p>
            <a:pPr lvl="1"/>
            <a:r>
              <a:rPr lang="es-ES_tradnl" dirty="0"/>
              <a:t>Construir la funcionalidad del sistema mediante la técnica </a:t>
            </a:r>
            <a:r>
              <a:rPr lang="es-ES_tradnl" dirty="0" err="1"/>
              <a:t>Behavior-Driven</a:t>
            </a:r>
            <a:r>
              <a:rPr lang="es-ES_tradnl" dirty="0"/>
              <a:t> </a:t>
            </a:r>
            <a:r>
              <a:rPr lang="es-ES_tradnl" dirty="0" err="1" smtClean="0"/>
              <a:t>Development</a:t>
            </a:r>
            <a:r>
              <a:rPr lang="es-ES_tradnl" dirty="0" smtClean="0"/>
              <a:t>. </a:t>
            </a:r>
            <a:endParaRPr lang="en-US" dirty="0"/>
          </a:p>
        </p:txBody>
      </p:sp>
      <p:pic>
        <p:nvPicPr>
          <p:cNvPr id="8" name="Content Placeholder 4"/>
          <p:cNvPicPr>
            <a:picLocks noGrp="1" noChangeAspect="1"/>
          </p:cNvPicPr>
          <p:nvPr>
            <p:ph sz="half" idx="2"/>
          </p:nvPr>
        </p:nvPicPr>
        <p:blipFill>
          <a:blip r:embed="rId3"/>
          <a:srcRect t="-11770" b="-11770"/>
          <a:stretch>
            <a:fillRect/>
          </a:stretch>
        </p:blipFill>
        <p:spPr>
          <a:xfrm>
            <a:off x="5508104" y="1628800"/>
            <a:ext cx="3208896" cy="3596134"/>
          </a:xfrm>
        </p:spPr>
      </p:pic>
    </p:spTree>
    <p:extLst>
      <p:ext uri="{BB962C8B-B14F-4D97-AF65-F5344CB8AC3E}">
        <p14:creationId xmlns:p14="http://schemas.microsoft.com/office/powerpoint/2010/main" val="155738326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fontScale="92500" lnSpcReduction="20000"/>
          </a:bodyPr>
          <a:lstStyle/>
          <a:p>
            <a:r>
              <a:rPr lang="es-ES_tradnl" dirty="0" smtClean="0"/>
              <a:t>Las </a:t>
            </a:r>
            <a:r>
              <a:rPr lang="es-ES_tradnl" dirty="0"/>
              <a:t>principales metas a nivel de arquitectura son las siguientes:</a:t>
            </a:r>
            <a:endParaRPr lang="en-US" dirty="0"/>
          </a:p>
          <a:p>
            <a:pPr lvl="1"/>
            <a:r>
              <a:rPr lang="es-ES_tradnl" dirty="0"/>
              <a:t>Diseño basado en componentes de propósito claro y concreto y con alto grado de </a:t>
            </a:r>
            <a:r>
              <a:rPr lang="es-ES_tradnl" dirty="0" smtClean="0"/>
              <a:t>cohesión</a:t>
            </a:r>
            <a:endParaRPr lang="en-US" dirty="0"/>
          </a:p>
          <a:p>
            <a:pPr lvl="1"/>
            <a:r>
              <a:rPr lang="es-ES_tradnl" dirty="0"/>
              <a:t>Desacoplamiento entre componentes que permita el fácil reemplazo de los </a:t>
            </a:r>
            <a:r>
              <a:rPr lang="es-ES_tradnl" dirty="0" smtClean="0"/>
              <a:t>mismos</a:t>
            </a:r>
            <a:endParaRPr lang="en-US" dirty="0"/>
          </a:p>
          <a:p>
            <a:pPr lvl="1"/>
            <a:r>
              <a:rPr lang="es-ES_tradnl" dirty="0"/>
              <a:t>Componentes altamente reutilizables</a:t>
            </a:r>
            <a:r>
              <a:rPr lang="es-ES_tradnl" dirty="0" smtClean="0"/>
              <a:t>.</a:t>
            </a:r>
            <a:endParaRPr lang="en-US" dirty="0"/>
          </a:p>
        </p:txBody>
      </p:sp>
      <p:pic>
        <p:nvPicPr>
          <p:cNvPr id="6" name="Content Placeholder 5"/>
          <p:cNvPicPr>
            <a:picLocks noGrp="1" noChangeAspect="1"/>
          </p:cNvPicPr>
          <p:nvPr>
            <p:ph sz="half" idx="2"/>
          </p:nvPr>
        </p:nvPicPr>
        <p:blipFill>
          <a:blip r:embed="rId2"/>
          <a:srcRect l="-1515" r="-1515"/>
          <a:stretch>
            <a:fillRect/>
          </a:stretch>
        </p:blipFill>
        <p:spPr/>
      </p:pic>
    </p:spTree>
    <p:extLst>
      <p:ext uri="{BB962C8B-B14F-4D97-AF65-F5344CB8AC3E}">
        <p14:creationId xmlns:p14="http://schemas.microsoft.com/office/powerpoint/2010/main" val="188765878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RESTRICCIONES</a:t>
            </a:r>
            <a:endParaRPr lang="en-US" dirty="0"/>
          </a:p>
        </p:txBody>
      </p:sp>
      <p:pic>
        <p:nvPicPr>
          <p:cNvPr id="7" name="Content Placeholder 6"/>
          <p:cNvPicPr>
            <a:picLocks noGrp="1" noChangeAspect="1"/>
          </p:cNvPicPr>
          <p:nvPr>
            <p:ph sz="half" idx="1"/>
          </p:nvPr>
        </p:nvPicPr>
        <p:blipFill>
          <a:blip r:embed="rId2"/>
          <a:srcRect t="-111570" b="-111570"/>
          <a:stretch>
            <a:fillRect/>
          </a:stretch>
        </p:blipFill>
        <p:spPr>
          <a:xfrm>
            <a:off x="457200" y="1600200"/>
            <a:ext cx="3034680" cy="4525963"/>
          </a:xfrm>
        </p:spPr>
      </p:pic>
      <p:sp>
        <p:nvSpPr>
          <p:cNvPr id="4" name="Content Placeholder 3"/>
          <p:cNvSpPr>
            <a:spLocks noGrp="1"/>
          </p:cNvSpPr>
          <p:nvPr>
            <p:ph sz="half" idx="2"/>
          </p:nvPr>
        </p:nvSpPr>
        <p:spPr>
          <a:xfrm>
            <a:off x="3707904" y="1600200"/>
            <a:ext cx="4978896" cy="4525963"/>
          </a:xfrm>
        </p:spPr>
        <p:txBody>
          <a:bodyPr>
            <a:normAutofit fontScale="85000" lnSpcReduction="10000"/>
          </a:bodyPr>
          <a:lstStyle/>
          <a:p>
            <a:r>
              <a:rPr lang="es-ES_tradnl" dirty="0"/>
              <a:t>En la planificación de este proceso se han encontrado las siguientes restricciones:</a:t>
            </a:r>
            <a:endParaRPr lang="en-US" dirty="0"/>
          </a:p>
          <a:p>
            <a:pPr lvl="1"/>
            <a:r>
              <a:rPr lang="es-ES_tradnl" dirty="0"/>
              <a:t>Restricciones de diseño: debido a que el sistema está basado y propuesto para la Escuela Politécnica del Ejército, el mismo debe estar alineado con la forma de trabajo definida por la Institución.</a:t>
            </a:r>
            <a:endParaRPr lang="en-US" dirty="0"/>
          </a:p>
          <a:p>
            <a:pPr lvl="1"/>
            <a:r>
              <a:rPr lang="es-ES_tradnl" dirty="0"/>
              <a:t>Restricciones de tecnología: debido a que la Escuela Politécnica del Ejército es una Institución del Estado se deberá utilizar tecnología de tipo Open </a:t>
            </a:r>
            <a:r>
              <a:rPr lang="es-ES_tradnl" dirty="0" err="1"/>
              <a:t>Source</a:t>
            </a:r>
            <a:r>
              <a:rPr lang="es-ES_tradnl" dirty="0"/>
              <a:t>.</a:t>
            </a:r>
            <a:r>
              <a:rPr lang="en-US" dirty="0"/>
              <a:t> </a:t>
            </a:r>
          </a:p>
          <a:p>
            <a:endParaRPr lang="en-US" dirty="0"/>
          </a:p>
        </p:txBody>
      </p:sp>
    </p:spTree>
    <p:extLst>
      <p:ext uri="{BB962C8B-B14F-4D97-AF65-F5344CB8AC3E}">
        <p14:creationId xmlns:p14="http://schemas.microsoft.com/office/powerpoint/2010/main" val="294559045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_tradnl" dirty="0">
                <a:effectLst/>
              </a:rPr>
              <a:t>IDENTIFICACIÓN DE LOS CASOS DE USO RELEVANTES PARA LA ARQUITECTURA</a:t>
            </a:r>
            <a:r>
              <a:rPr lang="en-US" dirty="0">
                <a:effectLst/>
              </a:rPr>
              <a:t> </a:t>
            </a:r>
            <a:endParaRPr lang="en-US" dirty="0"/>
          </a:p>
        </p:txBody>
      </p:sp>
      <p:pic>
        <p:nvPicPr>
          <p:cNvPr id="7" name="Content Placeholder 6"/>
          <p:cNvPicPr>
            <a:picLocks noGrp="1" noChangeAspect="1"/>
          </p:cNvPicPr>
          <p:nvPr>
            <p:ph idx="1"/>
          </p:nvPr>
        </p:nvPicPr>
        <p:blipFill>
          <a:blip r:embed="rId2"/>
          <a:srcRect l="-7901" r="-7901"/>
          <a:stretch>
            <a:fillRect/>
          </a:stretch>
        </p:blipFill>
        <p:spPr/>
      </p:pic>
    </p:spTree>
    <p:extLst>
      <p:ext uri="{BB962C8B-B14F-4D97-AF65-F5344CB8AC3E}">
        <p14:creationId xmlns:p14="http://schemas.microsoft.com/office/powerpoint/2010/main" val="83740349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effectLst/>
              </a:rPr>
              <a:t>VISTA LÓGICA </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l="-14237" r="-14237"/>
          <a:stretch>
            <a:fillRect/>
          </a:stretch>
        </p:blipFill>
        <p:spPr bwMode="auto">
          <a:xfrm>
            <a:off x="971600" y="1700808"/>
            <a:ext cx="7200800" cy="3960164"/>
          </a:xfrm>
          <a:prstGeom prst="rect">
            <a:avLst/>
          </a:prstGeom>
          <a:noFill/>
          <a:ln>
            <a:noFill/>
          </a:ln>
        </p:spPr>
      </p:pic>
    </p:spTree>
    <p:extLst>
      <p:ext uri="{BB962C8B-B14F-4D97-AF65-F5344CB8AC3E}">
        <p14:creationId xmlns:p14="http://schemas.microsoft.com/office/powerpoint/2010/main" val="337228347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
            <a:ext cx="8229600" cy="1143000"/>
          </a:xfrm>
        </p:spPr>
        <p:txBody>
          <a:bodyPr/>
          <a:lstStyle/>
          <a:p>
            <a:r>
              <a:rPr lang="es-ES_tradnl" sz="2800" dirty="0">
                <a:effectLst/>
              </a:rPr>
              <a:t>DISEÑO DETALLADO DE CADA SUBSISTEMA</a:t>
            </a:r>
            <a:r>
              <a:rPr lang="en-US" sz="2800" dirty="0">
                <a:effectLst/>
              </a:rPr>
              <a:t> </a:t>
            </a:r>
            <a:endParaRPr lang="en-US" sz="2800" dirty="0"/>
          </a:p>
        </p:txBody>
      </p:sp>
      <p:sp>
        <p:nvSpPr>
          <p:cNvPr id="5" name="Text Placeholder 4"/>
          <p:cNvSpPr>
            <a:spLocks noGrp="1"/>
          </p:cNvSpPr>
          <p:nvPr>
            <p:ph type="body" idx="1"/>
          </p:nvPr>
        </p:nvSpPr>
        <p:spPr>
          <a:xfrm>
            <a:off x="457200" y="989038"/>
            <a:ext cx="4040188" cy="639762"/>
          </a:xfrm>
        </p:spPr>
        <p:txBody>
          <a:bodyPr>
            <a:normAutofit fontScale="92500" lnSpcReduction="20000"/>
          </a:bodyPr>
          <a:lstStyle/>
          <a:p>
            <a:pPr lvl="0"/>
            <a:r>
              <a:rPr lang="es-ES_tradnl" dirty="0">
                <a:solidFill>
                  <a:srgbClr val="000000"/>
                </a:solidFill>
              </a:rPr>
              <a:t>Subsistema de </a:t>
            </a:r>
            <a:r>
              <a:rPr lang="es-ES_tradnl" dirty="0" smtClean="0">
                <a:solidFill>
                  <a:srgbClr val="000000"/>
                </a:solidFill>
              </a:rPr>
              <a:t>administración </a:t>
            </a:r>
            <a:r>
              <a:rPr lang="es-ES_tradnl" dirty="0">
                <a:solidFill>
                  <a:srgbClr val="000000"/>
                </a:solidFill>
              </a:rPr>
              <a:t>g</a:t>
            </a:r>
            <a:r>
              <a:rPr lang="es-ES_tradnl" dirty="0" smtClean="0">
                <a:solidFill>
                  <a:srgbClr val="000000"/>
                </a:solidFill>
              </a:rPr>
              <a:t>eneral</a:t>
            </a:r>
            <a:endParaRPr lang="en-US" dirty="0">
              <a:solidFill>
                <a:srgbClr val="000000"/>
              </a:solidFill>
            </a:endParaRPr>
          </a:p>
        </p:txBody>
      </p:sp>
      <p:sp>
        <p:nvSpPr>
          <p:cNvPr id="6" name="Text Placeholder 5"/>
          <p:cNvSpPr>
            <a:spLocks noGrp="1"/>
          </p:cNvSpPr>
          <p:nvPr>
            <p:ph type="body" sz="quarter" idx="3"/>
          </p:nvPr>
        </p:nvSpPr>
        <p:spPr>
          <a:xfrm>
            <a:off x="4645025" y="989038"/>
            <a:ext cx="4041775" cy="639762"/>
          </a:xfrm>
        </p:spPr>
        <p:txBody>
          <a:bodyPr>
            <a:normAutofit fontScale="92500" lnSpcReduction="20000"/>
          </a:bodyPr>
          <a:lstStyle/>
          <a:p>
            <a:r>
              <a:rPr lang="es-ES_tradnl" dirty="0">
                <a:solidFill>
                  <a:srgbClr val="000000"/>
                </a:solidFill>
              </a:rPr>
              <a:t>Subsistema de creación y administración de contenido </a:t>
            </a:r>
            <a:endParaRPr lang="en-US" dirty="0">
              <a:solidFill>
                <a:srgbClr val="000000"/>
              </a:solidFill>
            </a:endParaRPr>
          </a:p>
        </p:txBody>
      </p:sp>
      <p:pic>
        <p:nvPicPr>
          <p:cNvPr id="8" name="Content Placeholder 7"/>
          <p:cNvPicPr>
            <a:picLocks noGrp="1"/>
          </p:cNvPicPr>
          <p:nvPr>
            <p:ph sz="quarter" idx="4"/>
          </p:nvPr>
        </p:nvPicPr>
        <p:blipFill>
          <a:blip r:embed="rId2">
            <a:extLst>
              <a:ext uri="{28A0092B-C50C-407E-A947-70E740481C1C}">
                <a14:useLocalDpi xmlns:a14="http://schemas.microsoft.com/office/drawing/2010/main" val="0"/>
              </a:ext>
            </a:extLst>
          </a:blip>
          <a:srcRect l="-75361" r="-75361"/>
          <a:stretch>
            <a:fillRect/>
          </a:stretch>
        </p:blipFill>
        <p:spPr bwMode="auto">
          <a:xfrm>
            <a:off x="4645025" y="1628800"/>
            <a:ext cx="4041775" cy="4497363"/>
          </a:xfrm>
          <a:prstGeom prst="rect">
            <a:avLst/>
          </a:prstGeom>
          <a:noFill/>
          <a:ln>
            <a:noFill/>
          </a:ln>
        </p:spPr>
      </p:pic>
      <p:pic>
        <p:nvPicPr>
          <p:cNvPr id="9" name="Content Placeholder 8"/>
          <p:cNvPicPr>
            <a:picLocks noGrp="1"/>
          </p:cNvPicPr>
          <p:nvPr>
            <p:ph sz="half" idx="2"/>
          </p:nvPr>
        </p:nvPicPr>
        <p:blipFill>
          <a:blip r:embed="rId3">
            <a:extLst>
              <a:ext uri="{28A0092B-C50C-407E-A947-70E740481C1C}">
                <a14:useLocalDpi xmlns:a14="http://schemas.microsoft.com/office/drawing/2010/main" val="0"/>
              </a:ext>
            </a:extLst>
          </a:blip>
          <a:srcRect l="-89482" r="-89482"/>
          <a:stretch>
            <a:fillRect/>
          </a:stretch>
        </p:blipFill>
        <p:spPr bwMode="auto">
          <a:xfrm>
            <a:off x="457200" y="1628800"/>
            <a:ext cx="4040188" cy="4497363"/>
          </a:xfrm>
          <a:prstGeom prst="rect">
            <a:avLst/>
          </a:prstGeom>
          <a:noFill/>
          <a:ln>
            <a:noFill/>
          </a:ln>
        </p:spPr>
      </p:pic>
    </p:spTree>
    <p:extLst>
      <p:ext uri="{BB962C8B-B14F-4D97-AF65-F5344CB8AC3E}">
        <p14:creationId xmlns:p14="http://schemas.microsoft.com/office/powerpoint/2010/main" val="244982226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1143000"/>
          </a:xfrm>
        </p:spPr>
        <p:txBody>
          <a:bodyPr/>
          <a:lstStyle/>
          <a:p>
            <a:r>
              <a:rPr lang="es-ES_tradnl" sz="2800" dirty="0">
                <a:effectLst/>
              </a:rPr>
              <a:t>REALIZACIÓN DE LOS CASOS DE USO RELEVANTES PARA LA ARQUITECTURA</a:t>
            </a:r>
            <a:r>
              <a:rPr lang="en-US" sz="2800" dirty="0">
                <a:effectLst/>
              </a:rPr>
              <a:t> </a:t>
            </a:r>
            <a:endParaRPr lang="en-US" sz="2800" dirty="0"/>
          </a:p>
        </p:txBody>
      </p:sp>
      <p:sp>
        <p:nvSpPr>
          <p:cNvPr id="4" name="Text Placeholder 3"/>
          <p:cNvSpPr>
            <a:spLocks noGrp="1"/>
          </p:cNvSpPr>
          <p:nvPr>
            <p:ph type="body" idx="1"/>
          </p:nvPr>
        </p:nvSpPr>
        <p:spPr>
          <a:xfrm>
            <a:off x="467544" y="908720"/>
            <a:ext cx="4040188" cy="639762"/>
          </a:xfrm>
        </p:spPr>
        <p:txBody>
          <a:bodyPr/>
          <a:lstStyle/>
          <a:p>
            <a:pPr lvl="0"/>
            <a:r>
              <a:rPr lang="es-ES_tradnl" sz="2200" dirty="0">
                <a:solidFill>
                  <a:srgbClr val="000000"/>
                </a:solidFill>
              </a:rPr>
              <a:t>Subsistema de </a:t>
            </a:r>
            <a:r>
              <a:rPr lang="es-ES_tradnl" sz="2200" dirty="0" smtClean="0">
                <a:solidFill>
                  <a:srgbClr val="000000"/>
                </a:solidFill>
              </a:rPr>
              <a:t>administración </a:t>
            </a:r>
            <a:r>
              <a:rPr lang="es-ES_tradnl" sz="2200" dirty="0">
                <a:solidFill>
                  <a:srgbClr val="000000"/>
                </a:solidFill>
              </a:rPr>
              <a:t>g</a:t>
            </a:r>
            <a:r>
              <a:rPr lang="es-ES_tradnl" sz="2200" dirty="0" smtClean="0">
                <a:solidFill>
                  <a:srgbClr val="000000"/>
                </a:solidFill>
              </a:rPr>
              <a:t>eneral</a:t>
            </a:r>
            <a:endParaRPr lang="en-US" sz="2200" dirty="0">
              <a:solidFill>
                <a:srgbClr val="000000"/>
              </a:solidFill>
            </a:endParaRPr>
          </a:p>
        </p:txBody>
      </p:sp>
      <p:pic>
        <p:nvPicPr>
          <p:cNvPr id="10" name="Content Placeholder 9"/>
          <p:cNvPicPr>
            <a:picLocks noGrp="1" noChangeAspect="1"/>
          </p:cNvPicPr>
          <p:nvPr>
            <p:ph sz="half" idx="2"/>
          </p:nvPr>
        </p:nvPicPr>
        <p:blipFill>
          <a:blip r:embed="rId2"/>
          <a:srcRect l="-38661" r="-38661"/>
          <a:stretch>
            <a:fillRect/>
          </a:stretch>
        </p:blipFill>
        <p:spPr>
          <a:xfrm>
            <a:off x="457200" y="1556792"/>
            <a:ext cx="4040188" cy="4569371"/>
          </a:xfrm>
        </p:spPr>
      </p:pic>
      <p:sp>
        <p:nvSpPr>
          <p:cNvPr id="6" name="Text Placeholder 5"/>
          <p:cNvSpPr>
            <a:spLocks noGrp="1"/>
          </p:cNvSpPr>
          <p:nvPr>
            <p:ph type="body" sz="quarter" idx="3"/>
          </p:nvPr>
        </p:nvSpPr>
        <p:spPr>
          <a:xfrm>
            <a:off x="4645025" y="908720"/>
            <a:ext cx="4041775" cy="639762"/>
          </a:xfrm>
        </p:spPr>
        <p:txBody>
          <a:bodyPr>
            <a:normAutofit fontScale="92500" lnSpcReduction="20000"/>
          </a:bodyPr>
          <a:lstStyle/>
          <a:p>
            <a:r>
              <a:rPr lang="es-ES_tradnl" dirty="0">
                <a:solidFill>
                  <a:srgbClr val="000000"/>
                </a:solidFill>
              </a:rPr>
              <a:t>Subsistema de creación y administración de contenido </a:t>
            </a:r>
            <a:endParaRPr lang="en-US" dirty="0">
              <a:solidFill>
                <a:srgbClr val="000000"/>
              </a:solidFill>
            </a:endParaRPr>
          </a:p>
        </p:txBody>
      </p:sp>
      <p:pic>
        <p:nvPicPr>
          <p:cNvPr id="9" name="Content Placeholder 8"/>
          <p:cNvPicPr>
            <a:picLocks noGrp="1" noChangeAspect="1"/>
          </p:cNvPicPr>
          <p:nvPr>
            <p:ph sz="quarter" idx="4"/>
          </p:nvPr>
        </p:nvPicPr>
        <p:blipFill>
          <a:blip r:embed="rId3"/>
          <a:srcRect l="-17925" r="-17925"/>
          <a:stretch>
            <a:fillRect/>
          </a:stretch>
        </p:blipFill>
        <p:spPr>
          <a:xfrm>
            <a:off x="4645025" y="1556792"/>
            <a:ext cx="4041775" cy="4569371"/>
          </a:xfrm>
        </p:spPr>
      </p:pic>
    </p:spTree>
    <p:extLst>
      <p:ext uri="{BB962C8B-B14F-4D97-AF65-F5344CB8AC3E}">
        <p14:creationId xmlns:p14="http://schemas.microsoft.com/office/powerpoint/2010/main" val="185143823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dirty="0" smtClean="0"/>
              <a:t>DIAGRAMA DE CLASES</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l="-4134" r="-4134"/>
          <a:stretch>
            <a:fillRect/>
          </a:stretch>
        </p:blipFill>
        <p:spPr bwMode="auto">
          <a:xfrm>
            <a:off x="35496" y="803845"/>
            <a:ext cx="9225059" cy="5073427"/>
          </a:xfrm>
          <a:prstGeom prst="rect">
            <a:avLst/>
          </a:prstGeom>
          <a:noFill/>
          <a:ln>
            <a:noFill/>
          </a:ln>
        </p:spPr>
      </p:pic>
    </p:spTree>
    <p:extLst>
      <p:ext uri="{BB962C8B-B14F-4D97-AF65-F5344CB8AC3E}">
        <p14:creationId xmlns:p14="http://schemas.microsoft.com/office/powerpoint/2010/main" val="330293611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VISTA DE DESPLIEGUE</a:t>
            </a:r>
            <a:endParaRPr lang="en-US"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l="-18849" r="-18849"/>
          <a:stretch>
            <a:fillRect/>
          </a:stretch>
        </p:blipFill>
        <p:spPr bwMode="auto">
          <a:xfrm>
            <a:off x="457200" y="1268760"/>
            <a:ext cx="8229600" cy="4525963"/>
          </a:xfrm>
          <a:prstGeom prst="rect">
            <a:avLst/>
          </a:prstGeom>
          <a:noFill/>
          <a:ln>
            <a:noFill/>
          </a:ln>
        </p:spPr>
      </p:pic>
    </p:spTree>
    <p:extLst>
      <p:ext uri="{BB962C8B-B14F-4D97-AF65-F5344CB8AC3E}">
        <p14:creationId xmlns:p14="http://schemas.microsoft.com/office/powerpoint/2010/main" val="413982392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CONSTRUCCIÓN</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59947883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PRUEBAS DE SOFTWARE</a:t>
            </a:r>
            <a:endParaRPr lang="en-US" dirty="0"/>
          </a:p>
        </p:txBody>
      </p:sp>
      <p:sp>
        <p:nvSpPr>
          <p:cNvPr id="3" name="Content Placeholder 2"/>
          <p:cNvSpPr>
            <a:spLocks noGrp="1"/>
          </p:cNvSpPr>
          <p:nvPr>
            <p:ph sz="half" idx="1"/>
          </p:nvPr>
        </p:nvSpPr>
        <p:spPr/>
        <p:txBody>
          <a:bodyPr>
            <a:normAutofit fontScale="70000" lnSpcReduction="20000"/>
          </a:bodyPr>
          <a:lstStyle/>
          <a:p>
            <a:r>
              <a:rPr lang="es-ES_tradnl" dirty="0" smtClean="0"/>
              <a:t>Se </a:t>
            </a:r>
            <a:r>
              <a:rPr lang="es-ES_tradnl" dirty="0"/>
              <a:t>pretende registrar información directamente relacionada con las pruebas, para asegurar la calidad de estas y del producto. </a:t>
            </a:r>
            <a:endParaRPr lang="es-ES_tradnl" dirty="0" smtClean="0"/>
          </a:p>
          <a:p>
            <a:r>
              <a:rPr lang="es-ES_tradnl" dirty="0"/>
              <a:t>P</a:t>
            </a:r>
            <a:r>
              <a:rPr lang="es-ES_tradnl" dirty="0" smtClean="0"/>
              <a:t>ermite </a:t>
            </a:r>
            <a:r>
              <a:rPr lang="es-ES_tradnl" dirty="0"/>
              <a:t>al responsable de las pruebas saber exactamente los criterios que se deben tener en cuenta para probar cada elemento del sistema. A continuación se explica brevemente el aporte de cada documento con respecto al plan de pruebas.</a:t>
            </a:r>
            <a:r>
              <a:rPr lang="en-US" dirty="0"/>
              <a:t> </a:t>
            </a:r>
          </a:p>
        </p:txBody>
      </p:sp>
      <p:pic>
        <p:nvPicPr>
          <p:cNvPr id="7" name="Content Placeholder 6"/>
          <p:cNvPicPr>
            <a:picLocks noGrp="1" noChangeAspect="1"/>
          </p:cNvPicPr>
          <p:nvPr>
            <p:ph sz="half" idx="2"/>
          </p:nvPr>
        </p:nvPicPr>
        <p:blipFill>
          <a:blip r:embed="rId2"/>
          <a:srcRect t="-24712" b="-24712"/>
          <a:stretch>
            <a:fillRect/>
          </a:stretch>
        </p:blipFill>
        <p:spPr/>
      </p:pic>
    </p:spTree>
    <p:extLst>
      <p:ext uri="{BB962C8B-B14F-4D97-AF65-F5344CB8AC3E}">
        <p14:creationId xmlns:p14="http://schemas.microsoft.com/office/powerpoint/2010/main" val="216268790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FORMULACIÓN DEL PROBLEMA</a:t>
            </a:r>
            <a:endParaRPr lang="en-US" dirty="0"/>
          </a:p>
        </p:txBody>
      </p:sp>
      <p:sp>
        <p:nvSpPr>
          <p:cNvPr id="3" name="Content Placeholder 2"/>
          <p:cNvSpPr>
            <a:spLocks noGrp="1"/>
          </p:cNvSpPr>
          <p:nvPr>
            <p:ph sz="half" idx="1"/>
          </p:nvPr>
        </p:nvSpPr>
        <p:spPr>
          <a:xfrm>
            <a:off x="3491880" y="1124744"/>
            <a:ext cx="5400600" cy="5256584"/>
          </a:xfrm>
        </p:spPr>
        <p:txBody>
          <a:bodyPr>
            <a:noAutofit/>
          </a:bodyPr>
          <a:lstStyle/>
          <a:p>
            <a:r>
              <a:rPr lang="es-ES_tradnl" dirty="0" smtClean="0"/>
              <a:t>La Escuela Politécnica del Ejército no dispone de un sistema informático que facilite el registro gráfico y textual de la gestión del conocimiento </a:t>
            </a:r>
          </a:p>
          <a:p>
            <a:r>
              <a:rPr lang="es-ES_tradnl" dirty="0" smtClean="0"/>
              <a:t>Se ha propuesto desarrollar un sistema web, al que se lo ha denominado “Sistema de Difusión de Gestión del Conocimiento de la ESPE”</a:t>
            </a:r>
            <a:endParaRPr lang="en-US" dirty="0"/>
          </a:p>
        </p:txBody>
      </p:sp>
      <p:pic>
        <p:nvPicPr>
          <p:cNvPr id="5" name="Content Placeholder 4"/>
          <p:cNvPicPr>
            <a:picLocks noGrp="1" noChangeAspect="1"/>
          </p:cNvPicPr>
          <p:nvPr>
            <p:ph sz="half" idx="2"/>
          </p:nvPr>
        </p:nvPicPr>
        <p:blipFill>
          <a:blip r:embed="rId3"/>
          <a:srcRect t="-25646" b="-25646"/>
          <a:stretch>
            <a:fillRect/>
          </a:stretch>
        </p:blipFill>
        <p:spPr>
          <a:xfrm>
            <a:off x="308992" y="2132856"/>
            <a:ext cx="3038872" cy="3405592"/>
          </a:xfrm>
        </p:spPr>
      </p:pic>
    </p:spTree>
    <p:extLst>
      <p:ext uri="{BB962C8B-B14F-4D97-AF65-F5344CB8AC3E}">
        <p14:creationId xmlns:p14="http://schemas.microsoft.com/office/powerpoint/2010/main" val="123096360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BOCETOS DEL SISTEMA</a:t>
            </a:r>
            <a:endParaRPr lang="en-US" dirty="0"/>
          </a:p>
        </p:txBody>
      </p:sp>
      <p:pic>
        <p:nvPicPr>
          <p:cNvPr id="5" name="Content Placeholder 4"/>
          <p:cNvPicPr>
            <a:picLocks noGrp="1"/>
          </p:cNvPicPr>
          <p:nvPr>
            <p:ph sz="half" idx="1"/>
          </p:nvPr>
        </p:nvPicPr>
        <p:blipFill>
          <a:blip r:embed="rId2">
            <a:extLst>
              <a:ext uri="{28A0092B-C50C-407E-A947-70E740481C1C}">
                <a14:useLocalDpi xmlns:a14="http://schemas.microsoft.com/office/drawing/2010/main" val="0"/>
              </a:ext>
            </a:extLst>
          </a:blip>
          <a:srcRect t="-15624" b="-15624"/>
          <a:stretch>
            <a:fillRect/>
          </a:stretch>
        </p:blipFill>
        <p:spPr bwMode="auto">
          <a:prstGeom prst="rect">
            <a:avLst/>
          </a:prstGeom>
          <a:noFill/>
          <a:ln>
            <a:noFill/>
          </a:ln>
        </p:spPr>
      </p:pic>
      <p:pic>
        <p:nvPicPr>
          <p:cNvPr id="10" name="Content Placeholder 9"/>
          <p:cNvPicPr>
            <a:picLocks noGrp="1"/>
          </p:cNvPicPr>
          <p:nvPr>
            <p:ph sz="half" idx="2"/>
          </p:nvPr>
        </p:nvPicPr>
        <p:blipFill rotWithShape="1">
          <a:blip r:embed="rId3">
            <a:extLst>
              <a:ext uri="{28A0092B-C50C-407E-A947-70E740481C1C}">
                <a14:useLocalDpi xmlns:a14="http://schemas.microsoft.com/office/drawing/2010/main" val="0"/>
              </a:ext>
            </a:extLst>
          </a:blip>
          <a:srcRect t="-13875" b="-13875"/>
          <a:stretch/>
        </p:blipFill>
        <p:spPr bwMode="auto">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3196909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p:cNvPicPr>
            <a:picLocks noGrp="1"/>
          </p:cNvPicPr>
          <p:nvPr>
            <p:ph sz="half" idx="1"/>
          </p:nvPr>
        </p:nvPicPr>
        <p:blipFill>
          <a:blip r:embed="rId2">
            <a:extLst>
              <a:ext uri="{28A0092B-C50C-407E-A947-70E740481C1C}">
                <a14:useLocalDpi xmlns:a14="http://schemas.microsoft.com/office/drawing/2010/main" val="0"/>
              </a:ext>
            </a:extLst>
          </a:blip>
          <a:srcRect t="2912" b="2912"/>
          <a:stretch>
            <a:fillRect/>
          </a:stretch>
        </p:blipFill>
        <p:spPr bwMode="auto">
          <a:prstGeom prst="rect">
            <a:avLst/>
          </a:prstGeom>
          <a:noFill/>
          <a:ln>
            <a:noFill/>
          </a:ln>
        </p:spPr>
      </p:pic>
      <p:pic>
        <p:nvPicPr>
          <p:cNvPr id="7" name="Content Placeholder 6"/>
          <p:cNvPicPr>
            <a:picLocks noGrp="1"/>
          </p:cNvPicPr>
          <p:nvPr>
            <p:ph sz="half" idx="2"/>
          </p:nvPr>
        </p:nvPicPr>
        <p:blipFill rotWithShape="1">
          <a:blip r:embed="rId3">
            <a:extLst>
              <a:ext uri="{28A0092B-C50C-407E-A947-70E740481C1C}">
                <a14:useLocalDpi xmlns:a14="http://schemas.microsoft.com/office/drawing/2010/main" val="0"/>
              </a:ext>
            </a:extLst>
          </a:blip>
          <a:srcRect l="-29325" r="-29325"/>
          <a:stretch/>
        </p:blipFill>
        <p:spPr bwMode="auto">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157603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p:cNvPicPr>
            <a:picLocks noGrp="1"/>
          </p:cNvPicPr>
          <p:nvPr>
            <p:ph sz="half" idx="1"/>
          </p:nvPr>
        </p:nvPicPr>
        <p:blipFill>
          <a:blip r:embed="rId2">
            <a:extLst>
              <a:ext uri="{28A0092B-C50C-407E-A947-70E740481C1C}">
                <a14:useLocalDpi xmlns:a14="http://schemas.microsoft.com/office/drawing/2010/main" val="0"/>
              </a:ext>
            </a:extLst>
          </a:blip>
          <a:srcRect t="-16933" b="-16933"/>
          <a:stretch>
            <a:fillRect/>
          </a:stretch>
        </p:blipFill>
        <p:spPr bwMode="auto">
          <a:prstGeom prst="rect">
            <a:avLst/>
          </a:prstGeom>
          <a:noFill/>
          <a:ln>
            <a:noFill/>
          </a:ln>
        </p:spPr>
      </p:pic>
      <p:pic>
        <p:nvPicPr>
          <p:cNvPr id="7" name="Content Placeholder 6"/>
          <p:cNvPicPr>
            <a:picLocks noGrp="1"/>
          </p:cNvPicPr>
          <p:nvPr>
            <p:ph sz="half" idx="2"/>
          </p:nvPr>
        </p:nvPicPr>
        <p:blipFill rotWithShape="1">
          <a:blip r:embed="rId3">
            <a:extLst>
              <a:ext uri="{28A0092B-C50C-407E-A947-70E740481C1C}">
                <a14:useLocalDpi xmlns:a14="http://schemas.microsoft.com/office/drawing/2010/main" val="0"/>
              </a:ext>
            </a:extLst>
          </a:blip>
          <a:srcRect t="-13932" b="-13932"/>
          <a:stretch/>
        </p:blipFill>
        <p:spPr bwMode="auto">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3293324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evaluación</a:t>
            </a:r>
            <a:endParaRPr lang="en-US" dirty="0"/>
          </a:p>
        </p:txBody>
      </p:sp>
      <p:sp>
        <p:nvSpPr>
          <p:cNvPr id="8" name="Text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424198400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84"/>
            <a:ext cx="8229600" cy="1143000"/>
          </a:xfrm>
        </p:spPr>
        <p:txBody>
          <a:bodyPr/>
          <a:lstStyle/>
          <a:p>
            <a:r>
              <a:rPr lang="es-ES_tradnl" dirty="0">
                <a:effectLst/>
              </a:rPr>
              <a:t>TIEMPO DE CARGA DEL BROWSER</a:t>
            </a:r>
            <a:r>
              <a:rPr lang="en-US" dirty="0">
                <a:effectLst/>
              </a:rPr>
              <a:t> </a:t>
            </a:r>
            <a:endParaRPr lang="en-US" dirty="0"/>
          </a:p>
        </p:txBody>
      </p:sp>
      <p:pic>
        <p:nvPicPr>
          <p:cNvPr id="6" name="Content Placeholder 5"/>
          <p:cNvPicPr>
            <a:picLocks noGrp="1"/>
          </p:cNvPicPr>
          <p:nvPr>
            <p:ph idx="1"/>
          </p:nvPr>
        </p:nvPicPr>
        <p:blipFill>
          <a:blip r:embed="rId3">
            <a:extLst>
              <a:ext uri="{28A0092B-C50C-407E-A947-70E740481C1C}">
                <a14:useLocalDpi xmlns:a14="http://schemas.microsoft.com/office/drawing/2010/main" val="0"/>
              </a:ext>
            </a:extLst>
          </a:blip>
          <a:srcRect t="-878" b="-878"/>
          <a:stretch>
            <a:fillRect/>
          </a:stretch>
        </p:blipFill>
        <p:spPr bwMode="auto">
          <a:xfrm>
            <a:off x="457200" y="692696"/>
            <a:ext cx="8229600" cy="2404864"/>
          </a:xfrm>
          <a:prstGeom prst="rect">
            <a:avLst/>
          </a:prstGeom>
          <a:noFill/>
          <a:ln>
            <a:noFill/>
          </a:ln>
        </p:spPr>
      </p:pic>
      <p:sp>
        <p:nvSpPr>
          <p:cNvPr id="8" name="Title 1"/>
          <p:cNvSpPr txBox="1">
            <a:spLocks/>
          </p:cNvSpPr>
          <p:nvPr/>
        </p:nvSpPr>
        <p:spPr>
          <a:xfrm>
            <a:off x="467544" y="3212976"/>
            <a:ext cx="8229600" cy="1143000"/>
          </a:xfrm>
          <a:prstGeom prst="rect">
            <a:avLst/>
          </a:prstGeom>
        </p:spPr>
        <p:txBody>
          <a:bodyPr/>
          <a:lstStyle>
            <a:lvl1pPr algn="r" rtl="0" eaLnBrk="0" fontAlgn="base" hangingPunct="0">
              <a:spcBef>
                <a:spcPct val="0"/>
              </a:spcBef>
              <a:spcAft>
                <a:spcPct val="0"/>
              </a:spcAft>
              <a:defRPr sz="3200" b="1" i="1">
                <a:solidFill>
                  <a:schemeClr val="tx1"/>
                </a:solidFill>
                <a:effectLst>
                  <a:outerShdw blurRad="38100" dist="38100" dir="2700000" algn="tl">
                    <a:srgbClr val="C0C0C0"/>
                  </a:outerShdw>
                </a:effectLst>
                <a:latin typeface="+mj-lt"/>
                <a:ea typeface="ＭＳ Ｐゴシック" charset="0"/>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ea typeface="ＭＳ Ｐゴシック"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ea typeface="ＭＳ Ｐゴシック"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ea typeface="ＭＳ Ｐゴシック"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ea typeface="ＭＳ Ｐゴシック"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S_tradnl" dirty="0" smtClean="0">
                <a:effectLst/>
              </a:rPr>
              <a:t>TIEMPO DE RESPUESTA DEL SERVIDOR</a:t>
            </a:r>
            <a:r>
              <a:rPr lang="en-US" dirty="0" smtClean="0">
                <a:effectLst/>
              </a:rPr>
              <a:t> </a:t>
            </a:r>
            <a:endParaRPr lang="en-US" dirty="0"/>
          </a:p>
        </p:txBody>
      </p:sp>
      <p:pic>
        <p:nvPicPr>
          <p:cNvPr id="9" name="Content Placeholder 3"/>
          <p:cNvPicPr>
            <a:picLocks/>
          </p:cNvPicPr>
          <p:nvPr/>
        </p:nvPicPr>
        <p:blipFill>
          <a:blip r:embed="rId4">
            <a:extLst>
              <a:ext uri="{28A0092B-C50C-407E-A947-70E740481C1C}">
                <a14:useLocalDpi xmlns:a14="http://schemas.microsoft.com/office/drawing/2010/main" val="0"/>
              </a:ext>
            </a:extLst>
          </a:blip>
          <a:srcRect t="-47923" b="-47923"/>
          <a:stretch>
            <a:fillRect/>
          </a:stretch>
        </p:blipFill>
        <p:spPr bwMode="auto">
          <a:xfrm>
            <a:off x="467544" y="2780928"/>
            <a:ext cx="8229600" cy="4525963"/>
          </a:xfrm>
          <a:prstGeom prst="rect">
            <a:avLst/>
          </a:prstGeom>
          <a:noFill/>
          <a:ln>
            <a:noFill/>
          </a:ln>
        </p:spPr>
      </p:pic>
    </p:spTree>
    <p:extLst>
      <p:ext uri="{BB962C8B-B14F-4D97-AF65-F5344CB8AC3E}">
        <p14:creationId xmlns:p14="http://schemas.microsoft.com/office/powerpoint/2010/main" val="341514186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s-ES_tradnl" dirty="0">
                <a:effectLst/>
              </a:rPr>
              <a:t>MAPA DE TIEMPO</a:t>
            </a:r>
            <a:r>
              <a:rPr lang="en-US" dirty="0">
                <a:effectLst/>
              </a:rPr>
              <a:t> </a:t>
            </a:r>
            <a:endParaRPr lang="en-US"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t="-6080" b="-6080"/>
          <a:stretch>
            <a:fillRect/>
          </a:stretch>
        </p:blipFill>
        <p:spPr bwMode="auto">
          <a:xfrm>
            <a:off x="457200" y="620688"/>
            <a:ext cx="8229600" cy="2260848"/>
          </a:xfrm>
          <a:prstGeom prst="rect">
            <a:avLst/>
          </a:prstGeom>
          <a:noFill/>
          <a:ln>
            <a:noFill/>
          </a:ln>
        </p:spPr>
      </p:pic>
      <p:sp>
        <p:nvSpPr>
          <p:cNvPr id="7" name="Title 1"/>
          <p:cNvSpPr txBox="1">
            <a:spLocks/>
          </p:cNvSpPr>
          <p:nvPr/>
        </p:nvSpPr>
        <p:spPr>
          <a:xfrm>
            <a:off x="467544" y="2613173"/>
            <a:ext cx="8229600" cy="1143000"/>
          </a:xfrm>
          <a:prstGeom prst="rect">
            <a:avLst/>
          </a:prstGeom>
        </p:spPr>
        <p:txBody>
          <a:bodyPr/>
          <a:lstStyle>
            <a:lvl1pPr algn="r" rtl="0" eaLnBrk="0" fontAlgn="base" hangingPunct="0">
              <a:spcBef>
                <a:spcPct val="0"/>
              </a:spcBef>
              <a:spcAft>
                <a:spcPct val="0"/>
              </a:spcAft>
              <a:defRPr sz="3200" b="1" i="1">
                <a:solidFill>
                  <a:schemeClr val="tx1"/>
                </a:solidFill>
                <a:effectLst>
                  <a:outerShdw blurRad="38100" dist="38100" dir="2700000" algn="tl">
                    <a:srgbClr val="C0C0C0"/>
                  </a:outerShdw>
                </a:effectLst>
                <a:latin typeface="+mj-lt"/>
                <a:ea typeface="ＭＳ Ｐゴシック" charset="0"/>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ea typeface="ＭＳ Ｐゴシック"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ea typeface="ＭＳ Ｐゴシック"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ea typeface="ＭＳ Ｐゴシック"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ea typeface="ＭＳ Ｐゴシック"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S_tradnl" smtClean="0">
                <a:effectLst/>
              </a:rPr>
              <a:t>TIEMPO DE RESPUESTA DE LA BASE DE DATOS</a:t>
            </a:r>
            <a:r>
              <a:rPr lang="en-US" smtClean="0">
                <a:effectLst/>
              </a:rPr>
              <a:t> </a:t>
            </a:r>
            <a:endParaRPr lang="en-US" dirty="0"/>
          </a:p>
        </p:txBody>
      </p:sp>
      <p:pic>
        <p:nvPicPr>
          <p:cNvPr id="8" name="Content Placeholder 3"/>
          <p:cNvPicPr>
            <a:picLocks/>
          </p:cNvPicPr>
          <p:nvPr/>
        </p:nvPicPr>
        <p:blipFill>
          <a:blip r:embed="rId4">
            <a:extLst>
              <a:ext uri="{28A0092B-C50C-407E-A947-70E740481C1C}">
                <a14:useLocalDpi xmlns:a14="http://schemas.microsoft.com/office/drawing/2010/main" val="0"/>
              </a:ext>
            </a:extLst>
          </a:blip>
          <a:srcRect t="-1687" b="-1687"/>
          <a:stretch>
            <a:fillRect/>
          </a:stretch>
        </p:blipFill>
        <p:spPr bwMode="auto">
          <a:xfrm>
            <a:off x="539552" y="3645024"/>
            <a:ext cx="8229600" cy="2520280"/>
          </a:xfrm>
          <a:prstGeom prst="rect">
            <a:avLst/>
          </a:prstGeom>
          <a:noFill/>
          <a:ln>
            <a:noFill/>
          </a:ln>
        </p:spPr>
      </p:pic>
    </p:spTree>
    <p:extLst>
      <p:ext uri="{BB962C8B-B14F-4D97-AF65-F5344CB8AC3E}">
        <p14:creationId xmlns:p14="http://schemas.microsoft.com/office/powerpoint/2010/main" val="199332258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CONCLUSIONES</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505979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a:effectLst/>
              </a:rPr>
              <a:t>CONCLUSIONES</a:t>
            </a:r>
            <a:r>
              <a:rPr lang="en-US" dirty="0">
                <a:effectLst/>
              </a:rPr>
              <a:t> </a:t>
            </a:r>
            <a:endParaRPr lang="en-US" dirty="0"/>
          </a:p>
        </p:txBody>
      </p:sp>
      <p:sp>
        <p:nvSpPr>
          <p:cNvPr id="3" name="Content Placeholder 2"/>
          <p:cNvSpPr>
            <a:spLocks noGrp="1"/>
          </p:cNvSpPr>
          <p:nvPr>
            <p:ph sz="half" idx="1"/>
          </p:nvPr>
        </p:nvSpPr>
        <p:spPr>
          <a:xfrm>
            <a:off x="457200" y="1600200"/>
            <a:ext cx="4762872" cy="4525963"/>
          </a:xfrm>
        </p:spPr>
        <p:txBody>
          <a:bodyPr>
            <a:normAutofit/>
          </a:bodyPr>
          <a:lstStyle/>
          <a:p>
            <a:pPr lvl="0"/>
            <a:r>
              <a:rPr lang="es-ES_tradnl" dirty="0" smtClean="0"/>
              <a:t>El </a:t>
            </a:r>
            <a:r>
              <a:rPr lang="es-ES_tradnl" dirty="0"/>
              <a:t>uso de una metodología ágil como </a:t>
            </a:r>
            <a:r>
              <a:rPr lang="es-ES_tradnl" dirty="0" err="1"/>
              <a:t>OpenUP</a:t>
            </a:r>
            <a:r>
              <a:rPr lang="es-ES_tradnl" dirty="0"/>
              <a:t> favoreció el desarrollo del </a:t>
            </a:r>
            <a:r>
              <a:rPr lang="es-ES_tradnl" dirty="0" smtClean="0"/>
              <a:t>proyecto</a:t>
            </a:r>
            <a:endParaRPr lang="en-US" dirty="0"/>
          </a:p>
        </p:txBody>
      </p:sp>
      <p:pic>
        <p:nvPicPr>
          <p:cNvPr id="5" name="Content Placeholder 4"/>
          <p:cNvPicPr>
            <a:picLocks noGrp="1" noChangeAspect="1"/>
          </p:cNvPicPr>
          <p:nvPr>
            <p:ph sz="half" idx="2"/>
          </p:nvPr>
        </p:nvPicPr>
        <p:blipFill>
          <a:blip r:embed="rId3"/>
          <a:srcRect t="-47215" b="-47215"/>
          <a:stretch>
            <a:fillRect/>
          </a:stretch>
        </p:blipFill>
        <p:spPr>
          <a:xfrm>
            <a:off x="5580112" y="1600200"/>
            <a:ext cx="3106688" cy="4525963"/>
          </a:xfrm>
        </p:spPr>
      </p:pic>
    </p:spTree>
    <p:extLst>
      <p:ext uri="{BB962C8B-B14F-4D97-AF65-F5344CB8AC3E}">
        <p14:creationId xmlns:p14="http://schemas.microsoft.com/office/powerpoint/2010/main" val="299851553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a:effectLst/>
              </a:rPr>
              <a:t>CONCLUSIONES</a:t>
            </a:r>
            <a:r>
              <a:rPr lang="en-US" dirty="0">
                <a:effectLst/>
              </a:rPr>
              <a:t> </a:t>
            </a:r>
            <a:endParaRPr lang="en-US" dirty="0"/>
          </a:p>
        </p:txBody>
      </p:sp>
      <p:pic>
        <p:nvPicPr>
          <p:cNvPr id="5" name="Content Placeholder 4"/>
          <p:cNvPicPr>
            <a:picLocks noGrp="1" noChangeAspect="1"/>
          </p:cNvPicPr>
          <p:nvPr>
            <p:ph sz="half" idx="1"/>
          </p:nvPr>
        </p:nvPicPr>
        <p:blipFill>
          <a:blip r:embed="rId3"/>
          <a:srcRect t="-69232" b="-69232"/>
          <a:stretch>
            <a:fillRect/>
          </a:stretch>
        </p:blipFill>
        <p:spPr>
          <a:xfrm>
            <a:off x="457200" y="1600200"/>
            <a:ext cx="2530624" cy="4525963"/>
          </a:xfrm>
        </p:spPr>
      </p:pic>
      <p:sp>
        <p:nvSpPr>
          <p:cNvPr id="4" name="Content Placeholder 3"/>
          <p:cNvSpPr>
            <a:spLocks noGrp="1"/>
          </p:cNvSpPr>
          <p:nvPr>
            <p:ph sz="half" idx="2"/>
          </p:nvPr>
        </p:nvSpPr>
        <p:spPr>
          <a:xfrm>
            <a:off x="3491880" y="1600200"/>
            <a:ext cx="5194920" cy="4525963"/>
          </a:xfrm>
        </p:spPr>
        <p:txBody>
          <a:bodyPr>
            <a:normAutofit fontScale="85000" lnSpcReduction="10000"/>
          </a:bodyPr>
          <a:lstStyle/>
          <a:p>
            <a:pPr lvl="0"/>
            <a:r>
              <a:rPr lang="es-ES_tradnl" dirty="0" smtClean="0"/>
              <a:t>La </a:t>
            </a:r>
            <a:r>
              <a:rPr lang="es-ES_tradnl" dirty="0"/>
              <a:t>selección de Ruby </a:t>
            </a:r>
            <a:r>
              <a:rPr lang="es-ES_tradnl" dirty="0" err="1"/>
              <a:t>on</a:t>
            </a:r>
            <a:r>
              <a:rPr lang="es-ES_tradnl" dirty="0"/>
              <a:t> </a:t>
            </a:r>
            <a:r>
              <a:rPr lang="es-ES_tradnl" dirty="0" err="1"/>
              <a:t>Rails</a:t>
            </a:r>
            <a:r>
              <a:rPr lang="es-ES_tradnl" dirty="0"/>
              <a:t> resultó un acierto, por cuanto proporcionó un enfoque coherente para la creación del sistema con una arquitectura lista para usarse, debido a que con </a:t>
            </a:r>
            <a:r>
              <a:rPr lang="es-ES_tradnl" dirty="0" err="1"/>
              <a:t>Rails</a:t>
            </a:r>
            <a:r>
              <a:rPr lang="es-ES_tradnl" dirty="0"/>
              <a:t> toda la base necesaria se encuentra disponible, permitiendo así empezar inmediatamente a indagar en la comprensión del problema de negocio y crear rápidamente un sistema funcional. </a:t>
            </a:r>
            <a:endParaRPr lang="en-US" dirty="0"/>
          </a:p>
        </p:txBody>
      </p:sp>
    </p:spTree>
    <p:extLst>
      <p:ext uri="{BB962C8B-B14F-4D97-AF65-F5344CB8AC3E}">
        <p14:creationId xmlns:p14="http://schemas.microsoft.com/office/powerpoint/2010/main" val="299851553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a:effectLst/>
              </a:rPr>
              <a:t>CONCLUSIONES</a:t>
            </a:r>
            <a:r>
              <a:rPr lang="en-US" dirty="0">
                <a:effectLst/>
              </a:rPr>
              <a:t> </a:t>
            </a:r>
            <a:endParaRPr lang="en-US" dirty="0"/>
          </a:p>
        </p:txBody>
      </p:sp>
      <p:sp>
        <p:nvSpPr>
          <p:cNvPr id="3" name="Content Placeholder 2"/>
          <p:cNvSpPr>
            <a:spLocks noGrp="1"/>
          </p:cNvSpPr>
          <p:nvPr>
            <p:ph sz="half" idx="1"/>
          </p:nvPr>
        </p:nvSpPr>
        <p:spPr/>
        <p:txBody>
          <a:bodyPr>
            <a:normAutofit fontScale="85000" lnSpcReduction="10000"/>
          </a:bodyPr>
          <a:lstStyle/>
          <a:p>
            <a:pPr lvl="0"/>
            <a:r>
              <a:rPr lang="es-ES_tradnl" dirty="0" smtClean="0"/>
              <a:t>El </a:t>
            </a:r>
            <a:r>
              <a:rPr lang="es-ES_tradnl" dirty="0"/>
              <a:t>uso del desarrollo guiado por comportamiento permitió obtener una rápida traducción de los requerimientos en pruebas, que facilitó la medición del avance del sistema y al mismo tiempo aseguró que se cumplan las expectativas de todos los interesados (</a:t>
            </a:r>
            <a:r>
              <a:rPr lang="es-ES_tradnl" dirty="0" err="1"/>
              <a:t>stakeholders</a:t>
            </a:r>
            <a:r>
              <a:rPr lang="es-ES_tradnl" dirty="0"/>
              <a:t>)</a:t>
            </a:r>
            <a:r>
              <a:rPr lang="es-ES_tradnl" dirty="0" smtClean="0"/>
              <a:t>.</a:t>
            </a:r>
            <a:endParaRPr lang="en-US" dirty="0"/>
          </a:p>
        </p:txBody>
      </p:sp>
      <p:pic>
        <p:nvPicPr>
          <p:cNvPr id="5" name="Content Placeholder 4"/>
          <p:cNvPicPr>
            <a:picLocks noGrp="1" noChangeAspect="1"/>
          </p:cNvPicPr>
          <p:nvPr>
            <p:ph sz="half" idx="2"/>
          </p:nvPr>
        </p:nvPicPr>
        <p:blipFill>
          <a:blip r:embed="rId3"/>
          <a:srcRect t="-6034" b="-6034"/>
          <a:stretch>
            <a:fillRect/>
          </a:stretch>
        </p:blipFill>
        <p:spPr/>
      </p:pic>
    </p:spTree>
    <p:extLst>
      <p:ext uri="{BB962C8B-B14F-4D97-AF65-F5344CB8AC3E}">
        <p14:creationId xmlns:p14="http://schemas.microsoft.com/office/powerpoint/2010/main" val="299851553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effectLst/>
              </a:rPr>
              <a:t>CONOCIMIENTO</a:t>
            </a:r>
            <a:r>
              <a:rPr lang="en-US" dirty="0">
                <a:effectLst/>
              </a:rPr>
              <a:t> </a:t>
            </a:r>
            <a:endParaRPr lang="en-US" dirty="0"/>
          </a:p>
        </p:txBody>
      </p:sp>
      <p:sp>
        <p:nvSpPr>
          <p:cNvPr id="3" name="Content Placeholder 2"/>
          <p:cNvSpPr>
            <a:spLocks noGrp="1"/>
          </p:cNvSpPr>
          <p:nvPr>
            <p:ph sz="half" idx="1"/>
          </p:nvPr>
        </p:nvSpPr>
        <p:spPr>
          <a:xfrm>
            <a:off x="457200" y="1600200"/>
            <a:ext cx="4762872" cy="4525963"/>
          </a:xfrm>
        </p:spPr>
        <p:txBody>
          <a:bodyPr>
            <a:normAutofit lnSpcReduction="10000"/>
          </a:bodyPr>
          <a:lstStyle/>
          <a:p>
            <a:r>
              <a:rPr lang="es-ES_tradnl" dirty="0" smtClean="0"/>
              <a:t>Es </a:t>
            </a:r>
            <a:r>
              <a:rPr lang="es-ES_tradnl" dirty="0"/>
              <a:t>una mezcla de experiencia, valores, información y </a:t>
            </a:r>
            <a:r>
              <a:rPr lang="es-ES_tradnl" dirty="0" smtClean="0"/>
              <a:t>“know-how” </a:t>
            </a:r>
          </a:p>
          <a:p>
            <a:r>
              <a:rPr lang="es-ES_tradnl" dirty="0" smtClean="0"/>
              <a:t>Es </a:t>
            </a:r>
            <a:r>
              <a:rPr lang="es-ES_tradnl" dirty="0"/>
              <a:t>intuitivo y difícil de captar en palabras o de entender plenamente de forma lógica. </a:t>
            </a:r>
            <a:endParaRPr lang="es-ES_tradnl" dirty="0" smtClean="0"/>
          </a:p>
          <a:p>
            <a:r>
              <a:rPr lang="es-ES_tradnl" dirty="0" smtClean="0"/>
              <a:t>Se </a:t>
            </a:r>
            <a:r>
              <a:rPr lang="es-ES_tradnl" dirty="0"/>
              <a:t>deriva de la información, así como la información se deriva de los datos. </a:t>
            </a:r>
            <a:endParaRPr lang="es-ES_tradnl" dirty="0" smtClean="0"/>
          </a:p>
        </p:txBody>
      </p:sp>
      <p:pic>
        <p:nvPicPr>
          <p:cNvPr id="5" name="Content Placeholder 4"/>
          <p:cNvPicPr>
            <a:picLocks noGrp="1" noChangeAspect="1"/>
          </p:cNvPicPr>
          <p:nvPr>
            <p:ph sz="half" idx="2"/>
          </p:nvPr>
        </p:nvPicPr>
        <p:blipFill>
          <a:blip r:embed="rId3"/>
          <a:srcRect t="-20652" b="-20652"/>
          <a:stretch>
            <a:fillRect/>
          </a:stretch>
        </p:blipFill>
        <p:spPr>
          <a:xfrm>
            <a:off x="5292080" y="1600200"/>
            <a:ext cx="3394720" cy="4525963"/>
          </a:xfrm>
        </p:spPr>
      </p:pic>
    </p:spTree>
    <p:extLst>
      <p:ext uri="{BB962C8B-B14F-4D97-AF65-F5344CB8AC3E}">
        <p14:creationId xmlns:p14="http://schemas.microsoft.com/office/powerpoint/2010/main" val="293279978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a:effectLst/>
              </a:rPr>
              <a:t>CONCLUSIONES</a:t>
            </a:r>
            <a:r>
              <a:rPr lang="en-US" dirty="0">
                <a:effectLst/>
              </a:rPr>
              <a:t> </a:t>
            </a:r>
            <a:endParaRPr lang="en-US" dirty="0"/>
          </a:p>
        </p:txBody>
      </p:sp>
      <p:pic>
        <p:nvPicPr>
          <p:cNvPr id="5" name="Content Placeholder 4"/>
          <p:cNvPicPr>
            <a:picLocks noGrp="1" noChangeAspect="1"/>
          </p:cNvPicPr>
          <p:nvPr>
            <p:ph sz="half" idx="1"/>
          </p:nvPr>
        </p:nvPicPr>
        <p:blipFill>
          <a:blip r:embed="rId3"/>
          <a:srcRect t="-34609" b="-34609"/>
          <a:stretch>
            <a:fillRect/>
          </a:stretch>
        </p:blipFill>
        <p:spPr>
          <a:xfrm>
            <a:off x="457200" y="1600200"/>
            <a:ext cx="2674640" cy="4525963"/>
          </a:xfrm>
        </p:spPr>
      </p:pic>
      <p:sp>
        <p:nvSpPr>
          <p:cNvPr id="4" name="Content Placeholder 3"/>
          <p:cNvSpPr>
            <a:spLocks noGrp="1"/>
          </p:cNvSpPr>
          <p:nvPr>
            <p:ph sz="half" idx="2"/>
          </p:nvPr>
        </p:nvSpPr>
        <p:spPr>
          <a:xfrm>
            <a:off x="3275856" y="1600200"/>
            <a:ext cx="5410944" cy="4525963"/>
          </a:xfrm>
        </p:spPr>
        <p:txBody>
          <a:bodyPr>
            <a:normAutofit fontScale="92500" lnSpcReduction="20000"/>
          </a:bodyPr>
          <a:lstStyle/>
          <a:p>
            <a:pPr lvl="0"/>
            <a:r>
              <a:rPr lang="es-ES_tradnl" dirty="0"/>
              <a:t>Los diferentes componentes que conforman la infraestructura de la aplicación han sido cuidadosamente escogidos aplicando criterios válidos de ingeniería, los mismos que exigen cubrir la demanda actual del sistema y poseer perspectivas de escalamiento que permita asegurar su funcionamiento continuo y mejorar el tiempo de respuesta del sistema.</a:t>
            </a:r>
            <a:endParaRPr lang="en-US" dirty="0"/>
          </a:p>
          <a:p>
            <a:pPr lvl="0"/>
            <a:endParaRPr lang="en-US" dirty="0"/>
          </a:p>
        </p:txBody>
      </p:sp>
    </p:spTree>
    <p:extLst>
      <p:ext uri="{BB962C8B-B14F-4D97-AF65-F5344CB8AC3E}">
        <p14:creationId xmlns:p14="http://schemas.microsoft.com/office/powerpoint/2010/main" val="299851553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CONCLUSIONES</a:t>
            </a:r>
            <a:endParaRPr lang="en-US" dirty="0"/>
          </a:p>
        </p:txBody>
      </p:sp>
      <p:sp>
        <p:nvSpPr>
          <p:cNvPr id="3" name="Content Placeholder 2"/>
          <p:cNvSpPr>
            <a:spLocks noGrp="1"/>
          </p:cNvSpPr>
          <p:nvPr>
            <p:ph sz="half" idx="1"/>
          </p:nvPr>
        </p:nvSpPr>
        <p:spPr/>
        <p:txBody>
          <a:bodyPr>
            <a:normAutofit fontScale="70000" lnSpcReduction="20000"/>
          </a:bodyPr>
          <a:lstStyle/>
          <a:p>
            <a:r>
              <a:rPr lang="es-ES_tradnl" dirty="0"/>
              <a:t>Para la evaluación práctica del sistema se contempló la utilización de varias herramientas de uso público, gracias a las cuales se pudieron tener valores reales sobre el alto desempeño de la aplicación desarrollada, se identificaron las solicitudes más comunes, se determinó el promedio de duración de las visitas al sistema y en general un mejor entendimiento de cómo se usa y cómo se podría orientar futuros desarrollos relacionados.</a:t>
            </a:r>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13647926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body" idx="1"/>
          </p:nvPr>
        </p:nvSpPr>
        <p:spPr bwMode="auto">
          <a:xfrm>
            <a:off x="2339975" y="2332038"/>
            <a:ext cx="4608513" cy="1528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buFontTx/>
              <a:buNone/>
            </a:pPr>
            <a:r>
              <a:rPr lang="es-ES" sz="7200" dirty="0" smtClean="0">
                <a:solidFill>
                  <a:schemeClr val="tx1"/>
                </a:solidFill>
                <a:latin typeface="Arial" charset="0"/>
              </a:rPr>
              <a:t>MUCHAS</a:t>
            </a:r>
          </a:p>
          <a:p>
            <a:pPr eaLnBrk="1" hangingPunct="1">
              <a:buFontTx/>
              <a:buNone/>
            </a:pPr>
            <a:r>
              <a:rPr lang="es-ES" sz="7200" dirty="0" smtClean="0">
                <a:solidFill>
                  <a:schemeClr val="tx1"/>
                </a:solidFill>
                <a:latin typeface="Arial" charset="0"/>
              </a:rPr>
              <a:t>GRACIAS</a:t>
            </a:r>
            <a:endParaRPr lang="es-ES" sz="7200" dirty="0">
              <a:solidFill>
                <a:schemeClr val="tx1"/>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effectLst/>
              </a:rPr>
              <a:t>GESTIÓN DE CONOCIMIENTO</a:t>
            </a:r>
            <a:r>
              <a:rPr lang="en-US" dirty="0">
                <a:effectLst/>
              </a:rPr>
              <a:t> </a:t>
            </a:r>
            <a:endParaRPr lang="en-US" dirty="0"/>
          </a:p>
        </p:txBody>
      </p:sp>
      <p:pic>
        <p:nvPicPr>
          <p:cNvPr id="5" name="Content Placeholder 4"/>
          <p:cNvPicPr>
            <a:picLocks noGrp="1" noChangeAspect="1"/>
          </p:cNvPicPr>
          <p:nvPr>
            <p:ph sz="half" idx="1"/>
          </p:nvPr>
        </p:nvPicPr>
        <p:blipFill>
          <a:blip r:embed="rId3"/>
          <a:srcRect t="-39232" b="-39232"/>
          <a:stretch>
            <a:fillRect/>
          </a:stretch>
        </p:blipFill>
        <p:spPr>
          <a:xfrm>
            <a:off x="457200" y="1600200"/>
            <a:ext cx="3106688" cy="4525963"/>
          </a:xfrm>
        </p:spPr>
      </p:pic>
      <p:sp>
        <p:nvSpPr>
          <p:cNvPr id="4" name="Content Placeholder 3"/>
          <p:cNvSpPr>
            <a:spLocks noGrp="1"/>
          </p:cNvSpPr>
          <p:nvPr>
            <p:ph sz="half" idx="2"/>
          </p:nvPr>
        </p:nvSpPr>
        <p:spPr>
          <a:xfrm>
            <a:off x="3563888" y="1600200"/>
            <a:ext cx="5400600" cy="4525963"/>
          </a:xfrm>
        </p:spPr>
        <p:txBody>
          <a:bodyPr>
            <a:normAutofit/>
          </a:bodyPr>
          <a:lstStyle/>
          <a:p>
            <a:r>
              <a:rPr lang="en-US" sz="2900" dirty="0" smtClean="0"/>
              <a:t>La </a:t>
            </a:r>
            <a:r>
              <a:rPr lang="en-US" sz="2900" dirty="0" err="1"/>
              <a:t>gestión</a:t>
            </a:r>
            <a:r>
              <a:rPr lang="en-US" sz="2900" dirty="0"/>
              <a:t> del </a:t>
            </a:r>
            <a:r>
              <a:rPr lang="en-US" sz="2900" dirty="0" err="1"/>
              <a:t>conocimiento</a:t>
            </a:r>
            <a:r>
              <a:rPr lang="en-US" sz="2900" dirty="0"/>
              <a:t> </a:t>
            </a:r>
            <a:r>
              <a:rPr lang="en-US" sz="2900" dirty="0" err="1"/>
              <a:t>es</a:t>
            </a:r>
            <a:r>
              <a:rPr lang="en-US" sz="2900" dirty="0"/>
              <a:t> la </a:t>
            </a:r>
            <a:r>
              <a:rPr lang="en-US" sz="2900" dirty="0" err="1"/>
              <a:t>función</a:t>
            </a:r>
            <a:r>
              <a:rPr lang="en-US" sz="2900" dirty="0"/>
              <a:t> </a:t>
            </a:r>
            <a:r>
              <a:rPr lang="en-US" sz="2900" dirty="0" err="1"/>
              <a:t>que</a:t>
            </a:r>
            <a:r>
              <a:rPr lang="en-US" sz="2900" dirty="0"/>
              <a:t> </a:t>
            </a:r>
            <a:r>
              <a:rPr lang="en-US" sz="2900" dirty="0" err="1"/>
              <a:t>planifica</a:t>
            </a:r>
            <a:r>
              <a:rPr lang="en-US" sz="2900" dirty="0"/>
              <a:t>, </a:t>
            </a:r>
            <a:r>
              <a:rPr lang="en-US" sz="2900" dirty="0" err="1"/>
              <a:t>coordina</a:t>
            </a:r>
            <a:r>
              <a:rPr lang="en-US" sz="2900" dirty="0"/>
              <a:t> y </a:t>
            </a:r>
            <a:r>
              <a:rPr lang="en-US" sz="2900" dirty="0" err="1"/>
              <a:t>controla</a:t>
            </a:r>
            <a:r>
              <a:rPr lang="en-US" sz="2900" dirty="0"/>
              <a:t> los </a:t>
            </a:r>
            <a:r>
              <a:rPr lang="en-US" sz="2900" dirty="0" err="1"/>
              <a:t>flujos</a:t>
            </a:r>
            <a:r>
              <a:rPr lang="en-US" sz="2900" dirty="0"/>
              <a:t> de </a:t>
            </a:r>
            <a:r>
              <a:rPr lang="en-US" sz="2900" dirty="0" err="1"/>
              <a:t>conocimiento</a:t>
            </a:r>
            <a:r>
              <a:rPr lang="en-US" sz="2900" dirty="0"/>
              <a:t> </a:t>
            </a:r>
            <a:r>
              <a:rPr lang="en-US" sz="2900" dirty="0" err="1"/>
              <a:t>que</a:t>
            </a:r>
            <a:r>
              <a:rPr lang="en-US" sz="2900" dirty="0"/>
              <a:t> se </a:t>
            </a:r>
            <a:r>
              <a:rPr lang="en-US" sz="2900" dirty="0" err="1"/>
              <a:t>producen</a:t>
            </a:r>
            <a:r>
              <a:rPr lang="en-US" sz="2900" dirty="0"/>
              <a:t> en la </a:t>
            </a:r>
            <a:r>
              <a:rPr lang="en-US" sz="2900" dirty="0" err="1"/>
              <a:t>empresa</a:t>
            </a:r>
            <a:r>
              <a:rPr lang="en-US" sz="2900" dirty="0"/>
              <a:t> en </a:t>
            </a:r>
            <a:r>
              <a:rPr lang="en-US" sz="2900" dirty="0" err="1"/>
              <a:t>relación</a:t>
            </a:r>
            <a:r>
              <a:rPr lang="en-US" sz="2900" dirty="0"/>
              <a:t> con </a:t>
            </a:r>
            <a:r>
              <a:rPr lang="en-US" sz="2900" dirty="0" err="1"/>
              <a:t>sus</a:t>
            </a:r>
            <a:r>
              <a:rPr lang="en-US" sz="2900" dirty="0"/>
              <a:t> </a:t>
            </a:r>
            <a:r>
              <a:rPr lang="en-US" sz="2900" dirty="0" err="1"/>
              <a:t>actividades</a:t>
            </a:r>
            <a:r>
              <a:rPr lang="en-US" sz="2900" dirty="0"/>
              <a:t> y </a:t>
            </a:r>
            <a:r>
              <a:rPr lang="en-US" sz="2900" dirty="0" err="1"/>
              <a:t>su</a:t>
            </a:r>
            <a:r>
              <a:rPr lang="en-US" sz="2900" dirty="0"/>
              <a:t> </a:t>
            </a:r>
            <a:r>
              <a:rPr lang="en-US" sz="2900" dirty="0" err="1"/>
              <a:t>entorno</a:t>
            </a:r>
            <a:r>
              <a:rPr lang="en-US" sz="2900" dirty="0"/>
              <a:t> con el fin de </a:t>
            </a:r>
            <a:r>
              <a:rPr lang="en-US" sz="2900" dirty="0" err="1"/>
              <a:t>crear</a:t>
            </a:r>
            <a:r>
              <a:rPr lang="en-US" sz="2900" dirty="0"/>
              <a:t> </a:t>
            </a:r>
            <a:r>
              <a:rPr lang="en-US" sz="2900" dirty="0" err="1" smtClean="0"/>
              <a:t>competencias</a:t>
            </a:r>
            <a:r>
              <a:rPr lang="en-US" sz="2900" dirty="0" smtClean="0"/>
              <a:t> </a:t>
            </a:r>
            <a:r>
              <a:rPr lang="en-US" sz="2900" dirty="0" err="1"/>
              <a:t>esenciales</a:t>
            </a:r>
            <a:r>
              <a:rPr lang="en-US" sz="2900" dirty="0"/>
              <a:t> </a:t>
            </a:r>
            <a:endParaRPr lang="en-US" sz="2900" dirty="0" smtClean="0"/>
          </a:p>
          <a:p>
            <a:pPr marL="0" indent="0" algn="r">
              <a:buNone/>
            </a:pPr>
            <a:r>
              <a:rPr lang="en-US" sz="2100" dirty="0"/>
              <a:t>(</a:t>
            </a:r>
            <a:r>
              <a:rPr lang="en-US" sz="2100" dirty="0" err="1"/>
              <a:t>Bueno</a:t>
            </a:r>
            <a:r>
              <a:rPr lang="en-US" sz="2100" dirty="0"/>
              <a:t>, 1999)</a:t>
            </a:r>
          </a:p>
        </p:txBody>
      </p:sp>
    </p:spTree>
    <p:extLst>
      <p:ext uri="{BB962C8B-B14F-4D97-AF65-F5344CB8AC3E}">
        <p14:creationId xmlns:p14="http://schemas.microsoft.com/office/powerpoint/2010/main" val="36856270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effectLst/>
              </a:rPr>
              <a:t>DIFUSIÓN DE LA GESTIÓN DE CONOCIMIENTO</a:t>
            </a:r>
            <a:r>
              <a:rPr lang="en-US" dirty="0">
                <a:effectLst/>
              </a:rPr>
              <a:t> </a:t>
            </a:r>
            <a:endParaRPr lang="en-US" dirty="0"/>
          </a:p>
        </p:txBody>
      </p:sp>
      <p:sp>
        <p:nvSpPr>
          <p:cNvPr id="3" name="Content Placeholder 2"/>
          <p:cNvSpPr>
            <a:spLocks noGrp="1"/>
          </p:cNvSpPr>
          <p:nvPr>
            <p:ph sz="half" idx="1"/>
          </p:nvPr>
        </p:nvSpPr>
        <p:spPr>
          <a:xfrm>
            <a:off x="179512" y="1484784"/>
            <a:ext cx="4752528" cy="4752528"/>
          </a:xfrm>
        </p:spPr>
        <p:txBody>
          <a:bodyPr>
            <a:normAutofit/>
          </a:bodyPr>
          <a:lstStyle/>
          <a:p>
            <a:r>
              <a:rPr lang="es-ES_tradnl" dirty="0"/>
              <a:t>La importancia de diseminar </a:t>
            </a:r>
            <a:r>
              <a:rPr lang="es-ES_tradnl" dirty="0" smtClean="0"/>
              <a:t>la gestión del </a:t>
            </a:r>
            <a:r>
              <a:rPr lang="es-ES_tradnl" dirty="0"/>
              <a:t>conocimiento científico y tecnológico </a:t>
            </a:r>
            <a:r>
              <a:rPr lang="es-ES_tradnl" dirty="0" smtClean="0"/>
              <a:t>es cada </a:t>
            </a:r>
            <a:r>
              <a:rPr lang="es-ES_tradnl" dirty="0"/>
              <a:t>vez mayor. </a:t>
            </a:r>
            <a:endParaRPr lang="es-ES_tradnl" dirty="0" smtClean="0"/>
          </a:p>
          <a:p>
            <a:r>
              <a:rPr lang="es-ES_tradnl" dirty="0" smtClean="0"/>
              <a:t>La </a:t>
            </a:r>
            <a:r>
              <a:rPr lang="es-ES_tradnl" dirty="0"/>
              <a:t>apropiación de ese conocimiento por parte de la sociedad es una necesidad obvia para la población en </a:t>
            </a:r>
            <a:r>
              <a:rPr lang="es-ES_tradnl" dirty="0" smtClean="0"/>
              <a:t>general.</a:t>
            </a:r>
            <a:endParaRPr lang="en-US" dirty="0"/>
          </a:p>
        </p:txBody>
      </p:sp>
      <p:pic>
        <p:nvPicPr>
          <p:cNvPr id="5" name="Content Placeholder 4"/>
          <p:cNvPicPr>
            <a:picLocks noGrp="1" noChangeAspect="1"/>
          </p:cNvPicPr>
          <p:nvPr>
            <p:ph sz="half" idx="2"/>
          </p:nvPr>
        </p:nvPicPr>
        <p:blipFill>
          <a:blip r:embed="rId3"/>
          <a:srcRect t="-27597" b="-27597"/>
          <a:stretch>
            <a:fillRect/>
          </a:stretch>
        </p:blipFill>
        <p:spPr>
          <a:xfrm>
            <a:off x="5004048" y="1600200"/>
            <a:ext cx="3888432" cy="4525963"/>
          </a:xfrm>
        </p:spPr>
      </p:pic>
    </p:spTree>
    <p:extLst>
      <p:ext uri="{BB962C8B-B14F-4D97-AF65-F5344CB8AC3E}">
        <p14:creationId xmlns:p14="http://schemas.microsoft.com/office/powerpoint/2010/main" val="213864630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MARCO teÓRICO DE REFERENCIA</a:t>
            </a:r>
            <a:endParaRPr lang="es-EC"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5160766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effectLst/>
              </a:rPr>
              <a:t>ARQUITECTURA DE LA INFORMACIÓN</a:t>
            </a:r>
            <a:r>
              <a:rPr lang="en-US" dirty="0">
                <a:effectLst/>
              </a:rPr>
              <a:t> </a:t>
            </a:r>
            <a:endParaRPr lang="en-US" dirty="0"/>
          </a:p>
        </p:txBody>
      </p:sp>
      <p:pic>
        <p:nvPicPr>
          <p:cNvPr id="5" name="Content Placeholder 4"/>
          <p:cNvPicPr>
            <a:picLocks noGrp="1" noChangeAspect="1"/>
          </p:cNvPicPr>
          <p:nvPr>
            <p:ph idx="1"/>
          </p:nvPr>
        </p:nvPicPr>
        <p:blipFill>
          <a:blip r:embed="rId2"/>
          <a:srcRect l="-20267" r="-20267"/>
          <a:stretch>
            <a:fillRect/>
          </a:stretch>
        </p:blipFill>
        <p:spPr/>
      </p:pic>
    </p:spTree>
    <p:extLst>
      <p:ext uri="{BB962C8B-B14F-4D97-AF65-F5344CB8AC3E}">
        <p14:creationId xmlns:p14="http://schemas.microsoft.com/office/powerpoint/2010/main" val="168421752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iseño predetermin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22359</TotalTime>
  <Words>4406</Words>
  <Application>Microsoft Macintosh PowerPoint</Application>
  <PresentationFormat>On-screen Show (4:3)</PresentationFormat>
  <Paragraphs>292</Paragraphs>
  <Slides>52</Slides>
  <Notes>20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52</vt:i4>
      </vt:variant>
    </vt:vector>
  </HeadingPairs>
  <TitlesOfParts>
    <vt:vector size="55" baseType="lpstr">
      <vt:lpstr>Diseño predeterminado</vt:lpstr>
      <vt:lpstr>CorelDRAW</vt:lpstr>
      <vt:lpstr>Document</vt:lpstr>
      <vt:lpstr>PowerPoint Presentation</vt:lpstr>
      <vt:lpstr>agenda</vt:lpstr>
      <vt:lpstr>OBJETIVOS</vt:lpstr>
      <vt:lpstr>FORMULACIÓN DEL PROBLEMA</vt:lpstr>
      <vt:lpstr>CONOCIMIENTO </vt:lpstr>
      <vt:lpstr>GESTIÓN DE CONOCIMIENTO </vt:lpstr>
      <vt:lpstr>DIFUSIÓN DE LA GESTIÓN DE CONOCIMIENTO </vt:lpstr>
      <vt:lpstr>MARCO teÓRICO DE REFERENCIA</vt:lpstr>
      <vt:lpstr>ARQUITECTURA DE LA INFORMACIÓN </vt:lpstr>
      <vt:lpstr>Metodología de desarrollo de software</vt:lpstr>
      <vt:lpstr>METODOLOGÍA OPENUP </vt:lpstr>
      <vt:lpstr>Técnica de desarrollo de software</vt:lpstr>
      <vt:lpstr>DESARROLLO GUIADO POR COMPORTAMIENTO </vt:lpstr>
      <vt:lpstr>Framework de desarrollo</vt:lpstr>
      <vt:lpstr>RUBY ON RAILS </vt:lpstr>
      <vt:lpstr>HERRAMIENTAS PARA EL DESARROLLO DEL PROYECTO </vt:lpstr>
      <vt:lpstr>HERRAMIENTAS DE ANÁLISIS </vt:lpstr>
      <vt:lpstr>Aplicativo</vt:lpstr>
      <vt:lpstr>PERSPECTIVA DEL PRODUCTO</vt:lpstr>
      <vt:lpstr>OBJETIVOS DE LAS ITERACIONES </vt:lpstr>
      <vt:lpstr>OBJETIVOS DE LAS ITERACIONES </vt:lpstr>
      <vt:lpstr>FUNCIONALIDAD DEL PRODUCTO </vt:lpstr>
      <vt:lpstr>FUNCIONALIDAD DEL PRODUCTO </vt:lpstr>
      <vt:lpstr>USUARIOS </vt:lpstr>
      <vt:lpstr>USUARIOS </vt:lpstr>
      <vt:lpstr>RESTRICCIONES </vt:lpstr>
      <vt:lpstr>OTROS REQUERIMIENTOS</vt:lpstr>
      <vt:lpstr>ElaboraciÓN</vt:lpstr>
      <vt:lpstr>ARQUITECTURA</vt:lpstr>
      <vt:lpstr>PowerPoint Presentation</vt:lpstr>
      <vt:lpstr>RESTRICCIONES</vt:lpstr>
      <vt:lpstr>IDENTIFICACIÓN DE LOS CASOS DE USO RELEVANTES PARA LA ARQUITECTURA </vt:lpstr>
      <vt:lpstr>VISTA LÓGICA </vt:lpstr>
      <vt:lpstr>DISEÑO DETALLADO DE CADA SUBSISTEMA </vt:lpstr>
      <vt:lpstr>REALIZACIÓN DE LOS CASOS DE USO RELEVANTES PARA LA ARQUITECTURA </vt:lpstr>
      <vt:lpstr>DIAGRAMA DE CLASES</vt:lpstr>
      <vt:lpstr>VISTA DE DESPLIEGUE</vt:lpstr>
      <vt:lpstr>CONSTRUCCIÓN</vt:lpstr>
      <vt:lpstr>PRUEBAS DE SOFTWARE</vt:lpstr>
      <vt:lpstr>BOCETOS DEL SISTEMA</vt:lpstr>
      <vt:lpstr>PowerPoint Presentation</vt:lpstr>
      <vt:lpstr>PowerPoint Presentation</vt:lpstr>
      <vt:lpstr>evaluación</vt:lpstr>
      <vt:lpstr>TIEMPO DE CARGA DEL BROWSER </vt:lpstr>
      <vt:lpstr>MAPA DE TIEMPO </vt:lpstr>
      <vt:lpstr>CONCLUSIONES</vt:lpstr>
      <vt:lpstr>CONCLUSIONES </vt:lpstr>
      <vt:lpstr>CONCLUSIONES </vt:lpstr>
      <vt:lpstr>CONCLUSIONES </vt:lpstr>
      <vt:lpstr>CONCLUSIONES </vt:lpstr>
      <vt:lpstr>CONCLUSIONES</vt:lpstr>
      <vt:lpstr>PowerPoint Presentation</vt:lpstr>
    </vt:vector>
  </TitlesOfParts>
  <Company>ESPE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lcifuentes</dc:creator>
  <cp:lastModifiedBy>Santiago Rios</cp:lastModifiedBy>
  <cp:revision>145</cp:revision>
  <dcterms:created xsi:type="dcterms:W3CDTF">2008-02-13T16:07:44Z</dcterms:created>
  <dcterms:modified xsi:type="dcterms:W3CDTF">2013-03-24T20:44:56Z</dcterms:modified>
</cp:coreProperties>
</file>