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0"/>
  </p:notesMasterIdLst>
  <p:sldIdLst>
    <p:sldId id="256" r:id="rId2"/>
    <p:sldId id="261" r:id="rId3"/>
    <p:sldId id="262" r:id="rId4"/>
    <p:sldId id="263" r:id="rId5"/>
    <p:sldId id="257" r:id="rId6"/>
    <p:sldId id="258" r:id="rId7"/>
    <p:sldId id="259" r:id="rId8"/>
    <p:sldId id="260"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9" r:id="rId24"/>
    <p:sldId id="280" r:id="rId25"/>
    <p:sldId id="281" r:id="rId26"/>
    <p:sldId id="282" r:id="rId27"/>
    <p:sldId id="283" r:id="rId28"/>
    <p:sldId id="284" r:id="rId29"/>
    <p:sldId id="285" r:id="rId30"/>
    <p:sldId id="286" r:id="rId31"/>
    <p:sldId id="288" r:id="rId32"/>
    <p:sldId id="289" r:id="rId33"/>
    <p:sldId id="290" r:id="rId34"/>
    <p:sldId id="291" r:id="rId35"/>
    <p:sldId id="297" r:id="rId36"/>
    <p:sldId id="298" r:id="rId37"/>
    <p:sldId id="303" r:id="rId38"/>
    <p:sldId id="304" r:id="rId39"/>
    <p:sldId id="309" r:id="rId40"/>
    <p:sldId id="305" r:id="rId41"/>
    <p:sldId id="306" r:id="rId42"/>
    <p:sldId id="307" r:id="rId43"/>
    <p:sldId id="308" r:id="rId44"/>
    <p:sldId id="299" r:id="rId45"/>
    <p:sldId id="311" r:id="rId46"/>
    <p:sldId id="300" r:id="rId47"/>
    <p:sldId id="312" r:id="rId48"/>
    <p:sldId id="301" r:id="rId49"/>
    <p:sldId id="313" r:id="rId50"/>
    <p:sldId id="302" r:id="rId51"/>
    <p:sldId id="314" r:id="rId52"/>
    <p:sldId id="315" r:id="rId53"/>
    <p:sldId id="316" r:id="rId54"/>
    <p:sldId id="317" r:id="rId55"/>
    <p:sldId id="318" r:id="rId56"/>
    <p:sldId id="319" r:id="rId57"/>
    <p:sldId id="320" r:id="rId58"/>
    <p:sldId id="321" r:id="rId59"/>
    <p:sldId id="322" r:id="rId60"/>
    <p:sldId id="323" r:id="rId61"/>
    <p:sldId id="325" r:id="rId62"/>
    <p:sldId id="326" r:id="rId63"/>
    <p:sldId id="292" r:id="rId64"/>
    <p:sldId id="293" r:id="rId65"/>
    <p:sldId id="294" r:id="rId66"/>
    <p:sldId id="295" r:id="rId67"/>
    <p:sldId id="327" r:id="rId68"/>
    <p:sldId id="296" r:id="rId69"/>
    <p:sldId id="328" r:id="rId70"/>
    <p:sldId id="329" r:id="rId71"/>
    <p:sldId id="330" r:id="rId72"/>
    <p:sldId id="331" r:id="rId73"/>
    <p:sldId id="333" r:id="rId74"/>
    <p:sldId id="332"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67" r:id="rId10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33" autoAdjust="0"/>
  </p:normalViewPr>
  <p:slideViewPr>
    <p:cSldViewPr>
      <p:cViewPr>
        <p:scale>
          <a:sx n="70" d="100"/>
          <a:sy n="70" d="100"/>
        </p:scale>
        <p:origin x="-1386" y="-78"/>
      </p:cViewPr>
      <p:guideLst>
        <p:guide orient="horz" pos="2160"/>
        <p:guide pos="2880"/>
      </p:guideLst>
    </p:cSldViewPr>
  </p:slideViewPr>
  <p:outlineViewPr>
    <p:cViewPr>
      <p:scale>
        <a:sx n="33" d="100"/>
        <a:sy n="33" d="100"/>
      </p:scale>
      <p:origin x="0" y="3096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JJ\Documents\TESIS%20JACQUITAj\tabulac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9.9815692052578078E-2"/>
          <c:y val="0.16016436590331407"/>
          <c:w val="0.84267510347048957"/>
          <c:h val="0.80809679520951405"/>
        </c:manualLayout>
      </c:layout>
      <c:pie3DChart>
        <c:varyColors val="1"/>
        <c:ser>
          <c:idx val="0"/>
          <c:order val="0"/>
          <c:tx>
            <c:strRef>
              <c:f>Hoja1!$D$6</c:f>
              <c:strCache>
                <c:ptCount val="1"/>
                <c:pt idx="0">
                  <c:v>PORCENTAJE</c:v>
                </c:pt>
              </c:strCache>
            </c:strRef>
          </c:tx>
          <c:explosion val="25"/>
          <c:dLbls>
            <c:spPr>
              <a:noFill/>
              <a:ln>
                <a:noFill/>
              </a:ln>
              <a:effectLst/>
            </c:spPr>
            <c:txPr>
              <a:bodyPr/>
              <a:lstStyle/>
              <a:p>
                <a:pPr>
                  <a:defRPr sz="1050" b="1"/>
                </a:pPr>
                <a:endParaRPr lang="es-EC"/>
              </a:p>
            </c:txPr>
            <c:dLblPos val="bestFit"/>
            <c:showLegendKey val="0"/>
            <c:showVal val="1"/>
            <c:showCatName val="1"/>
            <c:showSerName val="0"/>
            <c:showPercent val="0"/>
            <c:showBubbleSize val="0"/>
            <c:showLeaderLines val="1"/>
            <c:extLst>
              <c:ext xmlns:c15="http://schemas.microsoft.com/office/drawing/2012/chart" uri="{CE6537A1-D6FC-4f65-9D91-7224C49458BB}"/>
            </c:extLst>
          </c:dLbls>
          <c:cat>
            <c:strRef>
              <c:f>Hoja1!$B$7:$B$9</c:f>
              <c:strCache>
                <c:ptCount val="3"/>
                <c:pt idx="0">
                  <c:v>SERVICIO</c:v>
                </c:pt>
                <c:pt idx="1">
                  <c:v>COMERCIAL</c:v>
                </c:pt>
                <c:pt idx="2">
                  <c:v>INDUSTRIAL</c:v>
                </c:pt>
              </c:strCache>
            </c:strRef>
          </c:cat>
          <c:val>
            <c:numRef>
              <c:f>Hoja1!$D$7:$D$9</c:f>
              <c:numCache>
                <c:formatCode>0.00%</c:formatCode>
                <c:ptCount val="3"/>
                <c:pt idx="0">
                  <c:v>0.36538461538461675</c:v>
                </c:pt>
                <c:pt idx="1">
                  <c:v>0.53846153846153844</c:v>
                </c:pt>
                <c:pt idx="2">
                  <c:v>9.6153846153846464E-2</c:v>
                </c:pt>
              </c:numCache>
            </c:numRef>
          </c:val>
        </c:ser>
        <c:dLbls>
          <c:showLegendKey val="0"/>
          <c:showVal val="1"/>
          <c:showCatName val="1"/>
          <c:showSerName val="0"/>
          <c:showPercent val="0"/>
          <c:showBubbleSize val="0"/>
          <c:showLeaderLines val="1"/>
        </c:dLbls>
      </c:pie3DChart>
    </c:plotArea>
    <c:plotVisOnly val="1"/>
    <c:dispBlanksAs val="zero"/>
    <c:showDLblsOverMax val="0"/>
  </c:chart>
  <c:spPr>
    <a:effectLst>
      <a:glow rad="63500">
        <a:schemeClr val="accent4">
          <a:satMod val="175000"/>
          <a:alpha val="40000"/>
        </a:schemeClr>
      </a:glow>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5.0410634154601827E-2"/>
          <c:y val="6.9939430648092132E-2"/>
          <c:w val="0.88627973922614511"/>
          <c:h val="0.631266707046234"/>
        </c:manualLayout>
      </c:layout>
      <c:bar3D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Hoja6!$C$8:$C$12</c:f>
              <c:strCache>
                <c:ptCount val="5"/>
                <c:pt idx="0">
                  <c:v>Impuesto al Valor Agregado</c:v>
                </c:pt>
                <c:pt idx="1">
                  <c:v>Impuesto a la Renta</c:v>
                </c:pt>
                <c:pt idx="2">
                  <c:v>Anticipo Renta</c:v>
                </c:pt>
                <c:pt idx="3">
                  <c:v>Retenciones en la Fuente Renta</c:v>
                </c:pt>
                <c:pt idx="4">
                  <c:v>Impuesto salida de divisas</c:v>
                </c:pt>
              </c:strCache>
            </c:strRef>
          </c:cat>
          <c:val>
            <c:numRef>
              <c:f>Hoja6!$D$8:$D$12</c:f>
              <c:numCache>
                <c:formatCode>General</c:formatCode>
                <c:ptCount val="5"/>
                <c:pt idx="0">
                  <c:v>21</c:v>
                </c:pt>
                <c:pt idx="1">
                  <c:v>34</c:v>
                </c:pt>
                <c:pt idx="2">
                  <c:v>52</c:v>
                </c:pt>
                <c:pt idx="3">
                  <c:v>1</c:v>
                </c:pt>
                <c:pt idx="4">
                  <c:v>3</c:v>
                </c:pt>
              </c:numCache>
            </c:numRef>
          </c:val>
        </c:ser>
        <c:dLbls>
          <c:showLegendKey val="0"/>
          <c:showVal val="1"/>
          <c:showCatName val="0"/>
          <c:showSerName val="0"/>
          <c:showPercent val="0"/>
          <c:showBubbleSize val="0"/>
        </c:dLbls>
        <c:gapWidth val="150"/>
        <c:shape val="cylinder"/>
        <c:axId val="132710784"/>
        <c:axId val="132713472"/>
        <c:axId val="0"/>
      </c:bar3DChart>
      <c:catAx>
        <c:axId val="132710784"/>
        <c:scaling>
          <c:orientation val="minMax"/>
        </c:scaling>
        <c:delete val="0"/>
        <c:axPos val="b"/>
        <c:numFmt formatCode="General" sourceLinked="0"/>
        <c:majorTickMark val="none"/>
        <c:minorTickMark val="none"/>
        <c:tickLblPos val="nextTo"/>
        <c:txPr>
          <a:bodyPr/>
          <a:lstStyle/>
          <a:p>
            <a:pPr>
              <a:defRPr sz="900"/>
            </a:pPr>
            <a:endParaRPr lang="es-EC"/>
          </a:p>
        </c:txPr>
        <c:crossAx val="132713472"/>
        <c:crosses val="autoZero"/>
        <c:auto val="1"/>
        <c:lblAlgn val="ctr"/>
        <c:lblOffset val="100"/>
        <c:noMultiLvlLbl val="0"/>
      </c:catAx>
      <c:valAx>
        <c:axId val="132713472"/>
        <c:scaling>
          <c:orientation val="minMax"/>
        </c:scaling>
        <c:delete val="1"/>
        <c:axPos val="l"/>
        <c:numFmt formatCode="General" sourceLinked="1"/>
        <c:majorTickMark val="none"/>
        <c:minorTickMark val="none"/>
        <c:tickLblPos val="none"/>
        <c:crossAx val="132710784"/>
        <c:crosses val="autoZero"/>
        <c:crossBetween val="between"/>
      </c:valAx>
    </c:plotArea>
    <c:plotVisOnly val="1"/>
    <c:dispBlanksAs val="gap"/>
    <c:showDLblsOverMax val="0"/>
  </c:chart>
  <c:spPr>
    <a:effectLst>
      <a:glow rad="101600">
        <a:schemeClr val="accent3">
          <a:satMod val="175000"/>
          <a:alpha val="40000"/>
        </a:schemeClr>
      </a:glow>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537535854439859"/>
          <c:y val="6.9035477474399781E-2"/>
          <c:w val="0.82045660153215849"/>
          <c:h val="0.54690923256930457"/>
        </c:manualLayout>
      </c:layout>
      <c:bar3D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 16'!$E$6:$E$12</c:f>
              <c:strCache>
                <c:ptCount val="7"/>
                <c:pt idx="0">
                  <c:v>Incremento de la produccion</c:v>
                </c:pt>
                <c:pt idx="1">
                  <c:v>Incremento del personal</c:v>
                </c:pt>
                <c:pt idx="2">
                  <c:v>Apertura nuevas agencias</c:v>
                </c:pt>
                <c:pt idx="3">
                  <c:v>Disminucion pago impuestos</c:v>
                </c:pt>
                <c:pt idx="4">
                  <c:v>Otros</c:v>
                </c:pt>
                <c:pt idx="5">
                  <c:v>Todos</c:v>
                </c:pt>
                <c:pt idx="6">
                  <c:v>Ninguno</c:v>
                </c:pt>
              </c:strCache>
            </c:strRef>
          </c:cat>
          <c:val>
            <c:numRef>
              <c:f>'HOJA 16'!$G$6:$G$12</c:f>
              <c:numCache>
                <c:formatCode>0%</c:formatCode>
                <c:ptCount val="7"/>
                <c:pt idx="0">
                  <c:v>1.9230769230769267E-2</c:v>
                </c:pt>
                <c:pt idx="1">
                  <c:v>0</c:v>
                </c:pt>
                <c:pt idx="2">
                  <c:v>0</c:v>
                </c:pt>
                <c:pt idx="3">
                  <c:v>1.9230769230769267E-2</c:v>
                </c:pt>
                <c:pt idx="4">
                  <c:v>0</c:v>
                </c:pt>
                <c:pt idx="5">
                  <c:v>0</c:v>
                </c:pt>
                <c:pt idx="6">
                  <c:v>0.96153846153846168</c:v>
                </c:pt>
              </c:numCache>
            </c:numRef>
          </c:val>
        </c:ser>
        <c:dLbls>
          <c:showLegendKey val="0"/>
          <c:showVal val="1"/>
          <c:showCatName val="0"/>
          <c:showSerName val="0"/>
          <c:showPercent val="0"/>
          <c:showBubbleSize val="0"/>
        </c:dLbls>
        <c:gapWidth val="75"/>
        <c:shape val="cylinder"/>
        <c:axId val="133362432"/>
        <c:axId val="133365120"/>
        <c:axId val="0"/>
      </c:bar3DChart>
      <c:catAx>
        <c:axId val="133362432"/>
        <c:scaling>
          <c:orientation val="minMax"/>
        </c:scaling>
        <c:delete val="0"/>
        <c:axPos val="b"/>
        <c:numFmt formatCode="General" sourceLinked="0"/>
        <c:majorTickMark val="none"/>
        <c:minorTickMark val="none"/>
        <c:tickLblPos val="nextTo"/>
        <c:crossAx val="133365120"/>
        <c:crosses val="autoZero"/>
        <c:auto val="1"/>
        <c:lblAlgn val="ctr"/>
        <c:lblOffset val="100"/>
        <c:noMultiLvlLbl val="0"/>
      </c:catAx>
      <c:valAx>
        <c:axId val="133365120"/>
        <c:scaling>
          <c:orientation val="minMax"/>
        </c:scaling>
        <c:delete val="0"/>
        <c:axPos val="l"/>
        <c:numFmt formatCode="0%" sourceLinked="1"/>
        <c:majorTickMark val="none"/>
        <c:minorTickMark val="none"/>
        <c:tickLblPos val="nextTo"/>
        <c:crossAx val="133362432"/>
        <c:crosses val="autoZero"/>
        <c:crossBetween val="between"/>
      </c:valAx>
    </c:plotArea>
    <c:plotVisOnly val="1"/>
    <c:dispBlanksAs val="gap"/>
    <c:showDLblsOverMax val="0"/>
  </c:chart>
  <c:spPr>
    <a:solidFill>
      <a:schemeClr val="lt1"/>
    </a:solidFill>
    <a:ln w="25400" cap="flat" cmpd="sng" algn="ctr">
      <a:solidFill>
        <a:schemeClr val="accent1"/>
      </a:solidFill>
      <a:prstDash val="solid"/>
    </a:ln>
    <a:effectLst>
      <a:glow rad="101600">
        <a:schemeClr val="accent5">
          <a:satMod val="175000"/>
          <a:alpha val="40000"/>
        </a:schemeClr>
      </a:glow>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6.2499790265942844E-2"/>
          <c:y val="0.19545463793769971"/>
          <c:w val="0.93750009224479636"/>
          <c:h val="0.74743147406625909"/>
        </c:manualLayout>
      </c:layout>
      <c:pie3DChart>
        <c:varyColors val="1"/>
        <c:ser>
          <c:idx val="0"/>
          <c:order val="0"/>
          <c:explosion val="25"/>
          <c:dLbls>
            <c:dLbl>
              <c:idx val="0"/>
              <c:layout>
                <c:manualLayout>
                  <c:x val="9.9348506094272607E-2"/>
                  <c:y val="-1.7452276566148343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'HOJA 21'!$C$7:$C$8</c:f>
              <c:strCache>
                <c:ptCount val="2"/>
                <c:pt idx="0">
                  <c:v>SI</c:v>
                </c:pt>
                <c:pt idx="1">
                  <c:v>NO</c:v>
                </c:pt>
              </c:strCache>
            </c:strRef>
          </c:cat>
          <c:val>
            <c:numRef>
              <c:f>'HOJA 21'!$E$7:$E$8</c:f>
              <c:numCache>
                <c:formatCode>0%</c:formatCode>
                <c:ptCount val="2"/>
                <c:pt idx="0">
                  <c:v>0.11538461538461539</c:v>
                </c:pt>
                <c:pt idx="1">
                  <c:v>0.88461538461538469</c:v>
                </c:pt>
              </c:numCache>
            </c:numRef>
          </c:val>
        </c:ser>
        <c:dLbls>
          <c:showLegendKey val="0"/>
          <c:showVal val="0"/>
          <c:showCatName val="1"/>
          <c:showSerName val="0"/>
          <c:showPercent val="1"/>
          <c:showBubbleSize val="0"/>
          <c:showLeaderLines val="1"/>
        </c:dLbls>
      </c:pie3DChart>
    </c:plotArea>
    <c:plotVisOnly val="1"/>
    <c:dispBlanksAs val="zero"/>
    <c:showDLblsOverMax val="0"/>
  </c:chart>
  <c:spPr>
    <a:effectLst>
      <a:glow rad="63500">
        <a:schemeClr val="accent5">
          <a:satMod val="175000"/>
          <a:alpha val="40000"/>
        </a:schemeClr>
      </a:glow>
    </a:effectLst>
  </c:spPr>
  <c:externalData r:id="rId1">
    <c:autoUpdate val="0"/>
  </c:externalData>
</c:chartSpace>
</file>

<file path=ppt/diagrams/_rels/data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ata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5" Type="http://schemas.openxmlformats.org/officeDocument/2006/relationships/image" Target="../media/image33.png"/><Relationship Id="rId4" Type="http://schemas.openxmlformats.org/officeDocument/2006/relationships/image" Target="../media/image32.png"/></Relationships>
</file>

<file path=ppt/diagrams/_rels/data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png"/></Relationships>
</file>

<file path=ppt/diagrams/_rels/data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iagrams/_rels/data19.xml.rels><?xml version="1.0" encoding="UTF-8" standalone="yes"?>
<Relationships xmlns="http://schemas.openxmlformats.org/package/2006/relationships"><Relationship Id="rId3" Type="http://schemas.openxmlformats.org/officeDocument/2006/relationships/hyperlink" Target="http://es.wikipedia.org/wiki/Sujeto_activo" TargetMode="External"/><Relationship Id="rId7" Type="http://schemas.openxmlformats.org/officeDocument/2006/relationships/hyperlink" Target="http://es.wikipedia.org/w/index.php?title=Deuda_tributaria&amp;action=edit&amp;redlink=1" TargetMode="External"/><Relationship Id="rId2" Type="http://schemas.openxmlformats.org/officeDocument/2006/relationships/hyperlink" Target="http://es.wikipedia.org/wiki/Sujeto_pasivo" TargetMode="External"/><Relationship Id="rId1" Type="http://schemas.openxmlformats.org/officeDocument/2006/relationships/hyperlink" Target="http://es.wikipedia.org/wiki/Hecho_imponible" TargetMode="External"/><Relationship Id="rId6" Type="http://schemas.openxmlformats.org/officeDocument/2006/relationships/hyperlink" Target="http://es.wikipedia.org/w/index.php?title=Cuota_tributaria&amp;action=edit&amp;redlink=1" TargetMode="External"/><Relationship Id="rId5" Type="http://schemas.openxmlformats.org/officeDocument/2006/relationships/hyperlink" Target="http://es.wikipedia.org/wiki/Tipo_de_gravamen" TargetMode="External"/><Relationship Id="rId4" Type="http://schemas.openxmlformats.org/officeDocument/2006/relationships/hyperlink" Target="http://es.wikipedia.org/wiki/Base_imponible"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5" Type="http://schemas.openxmlformats.org/officeDocument/2006/relationships/image" Target="../media/image33.png"/><Relationship Id="rId4" Type="http://schemas.openxmlformats.org/officeDocument/2006/relationships/image" Target="../media/image32.png"/></Relationships>
</file>

<file path=ppt/diagrams/_rels/drawing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png"/></Relationships>
</file>

<file path=ppt/diagrams/_rels/drawing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iagrams/_rels/drawing19.xml.rels><?xml version="1.0" encoding="UTF-8" standalone="yes"?>
<Relationships xmlns="http://schemas.openxmlformats.org/package/2006/relationships"><Relationship Id="rId3" Type="http://schemas.openxmlformats.org/officeDocument/2006/relationships/hyperlink" Target="http://es.wikipedia.org/wiki/Sujeto_activo" TargetMode="External"/><Relationship Id="rId7" Type="http://schemas.openxmlformats.org/officeDocument/2006/relationships/hyperlink" Target="http://es.wikipedia.org/w/index.php?title=Deuda_tributaria&amp;action=edit&amp;redlink=1" TargetMode="External"/><Relationship Id="rId2" Type="http://schemas.openxmlformats.org/officeDocument/2006/relationships/hyperlink" Target="http://es.wikipedia.org/wiki/Sujeto_pasivo" TargetMode="External"/><Relationship Id="rId1" Type="http://schemas.openxmlformats.org/officeDocument/2006/relationships/hyperlink" Target="http://es.wikipedia.org/wiki/Hecho_imponible" TargetMode="External"/><Relationship Id="rId6" Type="http://schemas.openxmlformats.org/officeDocument/2006/relationships/hyperlink" Target="http://es.wikipedia.org/w/index.php?title=Cuota_tributaria&amp;action=edit&amp;redlink=1" TargetMode="External"/><Relationship Id="rId5" Type="http://schemas.openxmlformats.org/officeDocument/2006/relationships/hyperlink" Target="http://es.wikipedia.org/wiki/Tipo_de_gravamen" TargetMode="External"/><Relationship Id="rId4" Type="http://schemas.openxmlformats.org/officeDocument/2006/relationships/hyperlink" Target="http://es.wikipedia.org/wiki/Base_imponible"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D9988C-E703-4E64-9CA6-88EB6D7ED18D}" type="doc">
      <dgm:prSet loTypeId="urn:microsoft.com/office/officeart/2005/8/layout/arrow5" loCatId="relationship" qsTypeId="urn:microsoft.com/office/officeart/2005/8/quickstyle/simple3" qsCatId="simple" csTypeId="urn:microsoft.com/office/officeart/2005/8/colors/accent1_2" csCatId="accent1" phldr="1"/>
      <dgm:spPr/>
      <dgm:t>
        <a:bodyPr/>
        <a:lstStyle/>
        <a:p>
          <a:endParaRPr lang="es-EC"/>
        </a:p>
      </dgm:t>
    </dgm:pt>
    <dgm:pt modelId="{51A2C1CA-D12A-4A5F-821D-C23148677B14}">
      <dgm:prSet phldrT="[Texto]"/>
      <dgm:spPr/>
      <dgm:t>
        <a:bodyPr/>
        <a:lstStyle/>
        <a:p>
          <a:r>
            <a:rPr lang="es-AR" dirty="0" smtClean="0"/>
            <a:t>Empresas en las que se puede distinguir correctamente una organización y una estructura.</a:t>
          </a:r>
          <a:endParaRPr lang="es-EC" dirty="0"/>
        </a:p>
      </dgm:t>
    </dgm:pt>
    <dgm:pt modelId="{02B7AF64-1683-45F7-8362-46CC97B0799F}" type="parTrans" cxnId="{5BFB6437-1C62-4940-8E0D-5A8DCA54B17A}">
      <dgm:prSet/>
      <dgm:spPr/>
      <dgm:t>
        <a:bodyPr/>
        <a:lstStyle/>
        <a:p>
          <a:endParaRPr lang="es-EC"/>
        </a:p>
      </dgm:t>
    </dgm:pt>
    <dgm:pt modelId="{1B0CE54B-0BB0-4659-B04C-FCEE98E21D2F}" type="sibTrans" cxnId="{5BFB6437-1C62-4940-8E0D-5A8DCA54B17A}">
      <dgm:prSet/>
      <dgm:spPr/>
      <dgm:t>
        <a:bodyPr/>
        <a:lstStyle/>
        <a:p>
          <a:endParaRPr lang="es-EC"/>
        </a:p>
      </dgm:t>
    </dgm:pt>
    <dgm:pt modelId="{5EDA48A1-3264-4F5C-9B6B-FFCD7571D547}">
      <dgm:prSet phldrT="[Texto]"/>
      <dgm:spPr/>
      <dgm:t>
        <a:bodyPr/>
        <a:lstStyle/>
        <a:p>
          <a:r>
            <a:rPr lang="es-AR" dirty="0" smtClean="0"/>
            <a:t>Origen familiar caracterizadas por una gestión a lo que sólo le preocupa su supervivencia. </a:t>
          </a:r>
          <a:endParaRPr lang="es-EC" dirty="0"/>
        </a:p>
      </dgm:t>
    </dgm:pt>
    <dgm:pt modelId="{5B34F33D-0725-4D73-93AD-9AC2BE994E2D}" type="parTrans" cxnId="{4CD00096-309C-4D25-B29E-52D76DBE0174}">
      <dgm:prSet/>
      <dgm:spPr/>
      <dgm:t>
        <a:bodyPr/>
        <a:lstStyle/>
        <a:p>
          <a:endParaRPr lang="es-EC"/>
        </a:p>
      </dgm:t>
    </dgm:pt>
    <dgm:pt modelId="{CA7A0353-27E2-4117-8B98-104DB668A5A1}" type="sibTrans" cxnId="{4CD00096-309C-4D25-B29E-52D76DBE0174}">
      <dgm:prSet/>
      <dgm:spPr/>
      <dgm:t>
        <a:bodyPr/>
        <a:lstStyle/>
        <a:p>
          <a:endParaRPr lang="es-EC"/>
        </a:p>
      </dgm:t>
    </dgm:pt>
    <dgm:pt modelId="{1235FDF5-ABFD-460A-A0F8-09C99F92790F}" type="pres">
      <dgm:prSet presAssocID="{04D9988C-E703-4E64-9CA6-88EB6D7ED18D}" presName="diagram" presStyleCnt="0">
        <dgm:presLayoutVars>
          <dgm:dir/>
          <dgm:resizeHandles val="exact"/>
        </dgm:presLayoutVars>
      </dgm:prSet>
      <dgm:spPr/>
      <dgm:t>
        <a:bodyPr/>
        <a:lstStyle/>
        <a:p>
          <a:endParaRPr lang="es-EC"/>
        </a:p>
      </dgm:t>
    </dgm:pt>
    <dgm:pt modelId="{C469DE9C-80EF-4125-9502-E63758D710CA}" type="pres">
      <dgm:prSet presAssocID="{51A2C1CA-D12A-4A5F-821D-C23148677B14}" presName="arrow" presStyleLbl="node1" presStyleIdx="0" presStyleCnt="2">
        <dgm:presLayoutVars>
          <dgm:bulletEnabled val="1"/>
        </dgm:presLayoutVars>
      </dgm:prSet>
      <dgm:spPr/>
      <dgm:t>
        <a:bodyPr/>
        <a:lstStyle/>
        <a:p>
          <a:endParaRPr lang="es-EC"/>
        </a:p>
      </dgm:t>
    </dgm:pt>
    <dgm:pt modelId="{B45B6591-AA8B-4C56-9B15-0432066C2D9C}" type="pres">
      <dgm:prSet presAssocID="{5EDA48A1-3264-4F5C-9B6B-FFCD7571D547}" presName="arrow" presStyleLbl="node1" presStyleIdx="1" presStyleCnt="2" custRadScaleRad="98386" custRadScaleInc="-266">
        <dgm:presLayoutVars>
          <dgm:bulletEnabled val="1"/>
        </dgm:presLayoutVars>
      </dgm:prSet>
      <dgm:spPr/>
      <dgm:t>
        <a:bodyPr/>
        <a:lstStyle/>
        <a:p>
          <a:endParaRPr lang="es-EC"/>
        </a:p>
      </dgm:t>
    </dgm:pt>
  </dgm:ptLst>
  <dgm:cxnLst>
    <dgm:cxn modelId="{02777F6B-868E-4D2D-B5C1-5F8BD21E2E80}" type="presOf" srcId="{5EDA48A1-3264-4F5C-9B6B-FFCD7571D547}" destId="{B45B6591-AA8B-4C56-9B15-0432066C2D9C}" srcOrd="0" destOrd="0" presId="urn:microsoft.com/office/officeart/2005/8/layout/arrow5"/>
    <dgm:cxn modelId="{FCB68628-53C9-4B34-BE5C-5468999C54F0}" type="presOf" srcId="{04D9988C-E703-4E64-9CA6-88EB6D7ED18D}" destId="{1235FDF5-ABFD-460A-A0F8-09C99F92790F}" srcOrd="0" destOrd="0" presId="urn:microsoft.com/office/officeart/2005/8/layout/arrow5"/>
    <dgm:cxn modelId="{5BFB6437-1C62-4940-8E0D-5A8DCA54B17A}" srcId="{04D9988C-E703-4E64-9CA6-88EB6D7ED18D}" destId="{51A2C1CA-D12A-4A5F-821D-C23148677B14}" srcOrd="0" destOrd="0" parTransId="{02B7AF64-1683-45F7-8362-46CC97B0799F}" sibTransId="{1B0CE54B-0BB0-4659-B04C-FCEE98E21D2F}"/>
    <dgm:cxn modelId="{4CD00096-309C-4D25-B29E-52D76DBE0174}" srcId="{04D9988C-E703-4E64-9CA6-88EB6D7ED18D}" destId="{5EDA48A1-3264-4F5C-9B6B-FFCD7571D547}" srcOrd="1" destOrd="0" parTransId="{5B34F33D-0725-4D73-93AD-9AC2BE994E2D}" sibTransId="{CA7A0353-27E2-4117-8B98-104DB668A5A1}"/>
    <dgm:cxn modelId="{CDBF6548-1159-4A6B-902A-44DD8AA3028B}" type="presOf" srcId="{51A2C1CA-D12A-4A5F-821D-C23148677B14}" destId="{C469DE9C-80EF-4125-9502-E63758D710CA}" srcOrd="0" destOrd="0" presId="urn:microsoft.com/office/officeart/2005/8/layout/arrow5"/>
    <dgm:cxn modelId="{141F3801-A3D0-4CDB-BDEB-6FFFFFF3D3E3}" type="presParOf" srcId="{1235FDF5-ABFD-460A-A0F8-09C99F92790F}" destId="{C469DE9C-80EF-4125-9502-E63758D710CA}" srcOrd="0" destOrd="0" presId="urn:microsoft.com/office/officeart/2005/8/layout/arrow5"/>
    <dgm:cxn modelId="{71DD7D18-16BA-4AD1-AF4B-5B6A9EEE1C35}" type="presParOf" srcId="{1235FDF5-ABFD-460A-A0F8-09C99F92790F}" destId="{B45B6591-AA8B-4C56-9B15-0432066C2D9C}"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122D1F-DDE9-41F8-8FB1-86B9D0AAAA70}" type="doc">
      <dgm:prSet loTypeId="urn:microsoft.com/office/officeart/2005/8/layout/default#2" loCatId="list" qsTypeId="urn:microsoft.com/office/officeart/2005/8/quickstyle/simple3" qsCatId="simple" csTypeId="urn:microsoft.com/office/officeart/2005/8/colors/colorful4" csCatId="colorful" phldr="1"/>
      <dgm:spPr/>
      <dgm:t>
        <a:bodyPr/>
        <a:lstStyle/>
        <a:p>
          <a:endParaRPr lang="es-EC"/>
        </a:p>
      </dgm:t>
    </dgm:pt>
    <dgm:pt modelId="{E48C2B2F-E3B7-40FB-AA04-55307968FD21}">
      <dgm:prSet/>
      <dgm:spPr/>
      <dgm:t>
        <a:bodyPr/>
        <a:lstStyle/>
        <a:p>
          <a:pPr rtl="0"/>
          <a:r>
            <a:rPr lang="es-AR" dirty="0" smtClean="0"/>
            <a:t>Insuficiente y/o inadecuada tecnología </a:t>
          </a:r>
          <a:endParaRPr lang="es-EC" dirty="0"/>
        </a:p>
      </dgm:t>
    </dgm:pt>
    <dgm:pt modelId="{C0EAE738-1DF9-4818-A6D3-0B7565CD09C9}" type="parTrans" cxnId="{688DF862-DEB7-42BF-B988-7FDBB24AC3D5}">
      <dgm:prSet/>
      <dgm:spPr/>
      <dgm:t>
        <a:bodyPr/>
        <a:lstStyle/>
        <a:p>
          <a:endParaRPr lang="es-EC"/>
        </a:p>
      </dgm:t>
    </dgm:pt>
    <dgm:pt modelId="{E2D6279B-54C3-4B8C-8C41-702BC54003E3}" type="sibTrans" cxnId="{688DF862-DEB7-42BF-B988-7FDBB24AC3D5}">
      <dgm:prSet/>
      <dgm:spPr/>
      <dgm:t>
        <a:bodyPr/>
        <a:lstStyle/>
        <a:p>
          <a:endParaRPr lang="es-EC"/>
        </a:p>
      </dgm:t>
    </dgm:pt>
    <dgm:pt modelId="{6EA2263E-E696-4F9B-9383-BD8CE103215F}">
      <dgm:prSet/>
      <dgm:spPr/>
      <dgm:t>
        <a:bodyPr/>
        <a:lstStyle/>
        <a:p>
          <a:pPr rtl="0"/>
          <a:r>
            <a:rPr lang="es-AR" dirty="0" smtClean="0"/>
            <a:t>Limitada capacitación del personal. </a:t>
          </a:r>
          <a:endParaRPr lang="es-EC" dirty="0"/>
        </a:p>
      </dgm:t>
    </dgm:pt>
    <dgm:pt modelId="{52A473C6-BD61-4496-A522-C21E6CB4F361}" type="parTrans" cxnId="{FCF0A29C-2913-4432-A3E0-D45AF7F7BC49}">
      <dgm:prSet/>
      <dgm:spPr/>
      <dgm:t>
        <a:bodyPr/>
        <a:lstStyle/>
        <a:p>
          <a:endParaRPr lang="es-EC"/>
        </a:p>
      </dgm:t>
    </dgm:pt>
    <dgm:pt modelId="{CB9E8F4A-DB8E-4B50-A569-9AB721BFCD46}" type="sibTrans" cxnId="{FCF0A29C-2913-4432-A3E0-D45AF7F7BC49}">
      <dgm:prSet/>
      <dgm:spPr/>
      <dgm:t>
        <a:bodyPr/>
        <a:lstStyle/>
        <a:p>
          <a:endParaRPr lang="es-EC"/>
        </a:p>
      </dgm:t>
    </dgm:pt>
    <dgm:pt modelId="{53FD245B-046E-4D13-8783-D58E79156892}">
      <dgm:prSet/>
      <dgm:spPr/>
      <dgm:t>
        <a:bodyPr/>
        <a:lstStyle/>
        <a:p>
          <a:pPr rtl="0"/>
          <a:r>
            <a:rPr lang="es-AR" dirty="0" smtClean="0"/>
            <a:t>Insuficiencia de financiamiento. </a:t>
          </a:r>
          <a:endParaRPr lang="es-EC" dirty="0"/>
        </a:p>
      </dgm:t>
    </dgm:pt>
    <dgm:pt modelId="{2AB114E2-D3BD-4C2C-9C0F-53F396F7F001}" type="parTrans" cxnId="{378F87F4-C997-4EB5-98A2-D86F2EA76B49}">
      <dgm:prSet/>
      <dgm:spPr/>
      <dgm:t>
        <a:bodyPr/>
        <a:lstStyle/>
        <a:p>
          <a:endParaRPr lang="es-EC"/>
        </a:p>
      </dgm:t>
    </dgm:pt>
    <dgm:pt modelId="{9E468FC2-A3C5-49BD-BB59-F0F148293274}" type="sibTrans" cxnId="{378F87F4-C997-4EB5-98A2-D86F2EA76B49}">
      <dgm:prSet/>
      <dgm:spPr/>
      <dgm:t>
        <a:bodyPr/>
        <a:lstStyle/>
        <a:p>
          <a:endParaRPr lang="es-EC"/>
        </a:p>
      </dgm:t>
    </dgm:pt>
    <dgm:pt modelId="{8904520C-CDC2-4E68-BF35-03DEA3540224}">
      <dgm:prSet/>
      <dgm:spPr/>
      <dgm:t>
        <a:bodyPr/>
        <a:lstStyle/>
        <a:p>
          <a:pPr rtl="0"/>
          <a:r>
            <a:rPr lang="es-AR" dirty="0" smtClean="0"/>
            <a:t>Insuficiente cantidad productiva. </a:t>
          </a:r>
          <a:endParaRPr lang="es-EC" dirty="0"/>
        </a:p>
      </dgm:t>
    </dgm:pt>
    <dgm:pt modelId="{D1606B88-2A01-4544-A0A7-A52E2C18082D}" type="parTrans" cxnId="{7B4EC7D2-4F24-4FBB-AF8D-1C8F3FFFDC67}">
      <dgm:prSet/>
      <dgm:spPr/>
      <dgm:t>
        <a:bodyPr/>
        <a:lstStyle/>
        <a:p>
          <a:endParaRPr lang="es-EC"/>
        </a:p>
      </dgm:t>
    </dgm:pt>
    <dgm:pt modelId="{57FED7DB-80C6-491D-AA6F-A5612504385F}" type="sibTrans" cxnId="{7B4EC7D2-4F24-4FBB-AF8D-1C8F3FFFDC67}">
      <dgm:prSet/>
      <dgm:spPr/>
      <dgm:t>
        <a:bodyPr/>
        <a:lstStyle/>
        <a:p>
          <a:endParaRPr lang="es-EC"/>
        </a:p>
      </dgm:t>
    </dgm:pt>
    <dgm:pt modelId="{C255B5A3-1AE6-4FDA-83C7-91B83642F1B3}">
      <dgm:prSet/>
      <dgm:spPr/>
      <dgm:t>
        <a:bodyPr/>
        <a:lstStyle/>
        <a:p>
          <a:pPr rtl="0"/>
          <a:r>
            <a:rPr lang="es-AR" dirty="0" smtClean="0"/>
            <a:t>Inadecuación de la maquinaria y procedimientos propios a las normativas de calidad</a:t>
          </a:r>
          <a:endParaRPr lang="es-EC" dirty="0"/>
        </a:p>
      </dgm:t>
    </dgm:pt>
    <dgm:pt modelId="{04D6BC1C-86D5-45BF-B866-9F62795D81E1}" type="parTrans" cxnId="{1AD8DD96-9047-4AB3-A33B-7BDBCB235197}">
      <dgm:prSet/>
      <dgm:spPr/>
      <dgm:t>
        <a:bodyPr/>
        <a:lstStyle/>
        <a:p>
          <a:endParaRPr lang="es-EC"/>
        </a:p>
      </dgm:t>
    </dgm:pt>
    <dgm:pt modelId="{D32A7798-BA47-4030-B668-C625D33A405A}" type="sibTrans" cxnId="{1AD8DD96-9047-4AB3-A33B-7BDBCB235197}">
      <dgm:prSet/>
      <dgm:spPr/>
      <dgm:t>
        <a:bodyPr/>
        <a:lstStyle/>
        <a:p>
          <a:endParaRPr lang="es-EC"/>
        </a:p>
      </dgm:t>
    </dgm:pt>
    <dgm:pt modelId="{C1B9737E-1483-4728-919C-6CF0E706473E}">
      <dgm:prSet/>
      <dgm:spPr/>
      <dgm:t>
        <a:bodyPr/>
        <a:lstStyle/>
        <a:p>
          <a:pPr rtl="0"/>
          <a:r>
            <a:rPr lang="es-AR" dirty="0" smtClean="0"/>
            <a:t>Poca penetración de mercado. </a:t>
          </a:r>
          <a:endParaRPr lang="es-EC" dirty="0"/>
        </a:p>
      </dgm:t>
    </dgm:pt>
    <dgm:pt modelId="{6508D901-8BB8-4407-A001-BDA5B9460961}" type="parTrans" cxnId="{C6DB2570-FCBB-4138-BE88-1C0F7F553632}">
      <dgm:prSet/>
      <dgm:spPr/>
      <dgm:t>
        <a:bodyPr/>
        <a:lstStyle/>
        <a:p>
          <a:endParaRPr lang="es-EC"/>
        </a:p>
      </dgm:t>
    </dgm:pt>
    <dgm:pt modelId="{661CDA89-B0D9-4AF5-A2DE-0B8BD6A002D5}" type="sibTrans" cxnId="{C6DB2570-FCBB-4138-BE88-1C0F7F553632}">
      <dgm:prSet/>
      <dgm:spPr/>
      <dgm:t>
        <a:bodyPr/>
        <a:lstStyle/>
        <a:p>
          <a:endParaRPr lang="es-EC"/>
        </a:p>
      </dgm:t>
    </dgm:pt>
    <dgm:pt modelId="{3B454C39-B356-473B-8359-804A545A068E}">
      <dgm:prSet/>
      <dgm:spPr/>
      <dgm:t>
        <a:bodyPr/>
        <a:lstStyle/>
        <a:p>
          <a:pPr rtl="0"/>
          <a:r>
            <a:rPr lang="es-AR" dirty="0" smtClean="0"/>
            <a:t>Número de clientes reducido.</a:t>
          </a:r>
          <a:endParaRPr lang="es-EC" dirty="0"/>
        </a:p>
      </dgm:t>
    </dgm:pt>
    <dgm:pt modelId="{C2A0A1AE-C9EB-4AA9-AC7F-97575B953E0F}" type="parTrans" cxnId="{2898B699-3469-49DD-8891-F4AB910B9F3E}">
      <dgm:prSet/>
      <dgm:spPr/>
      <dgm:t>
        <a:bodyPr/>
        <a:lstStyle/>
        <a:p>
          <a:endParaRPr lang="es-EC"/>
        </a:p>
      </dgm:t>
    </dgm:pt>
    <dgm:pt modelId="{78DEEB55-E876-4613-9C5F-AEF0D617C5BE}" type="sibTrans" cxnId="{2898B699-3469-49DD-8891-F4AB910B9F3E}">
      <dgm:prSet/>
      <dgm:spPr/>
      <dgm:t>
        <a:bodyPr/>
        <a:lstStyle/>
        <a:p>
          <a:endParaRPr lang="es-EC"/>
        </a:p>
      </dgm:t>
    </dgm:pt>
    <dgm:pt modelId="{936FC5AF-4F19-4962-A426-CA8F1325EA7E}">
      <dgm:prSet/>
      <dgm:spPr/>
      <dgm:t>
        <a:bodyPr/>
        <a:lstStyle/>
        <a:p>
          <a:pPr rtl="0"/>
          <a:r>
            <a:rPr lang="es-AR" dirty="0" smtClean="0"/>
            <a:t>Ventas locales o regionales; y en muy pocos casos nacionales.</a:t>
          </a:r>
          <a:endParaRPr lang="es-EC" dirty="0"/>
        </a:p>
      </dgm:t>
    </dgm:pt>
    <dgm:pt modelId="{470C5B68-6F3C-4F64-8134-7C7403A4781C}" type="parTrans" cxnId="{75FEDA90-9447-4E01-81E3-08F7C464B673}">
      <dgm:prSet/>
      <dgm:spPr/>
      <dgm:t>
        <a:bodyPr/>
        <a:lstStyle/>
        <a:p>
          <a:endParaRPr lang="es-EC"/>
        </a:p>
      </dgm:t>
    </dgm:pt>
    <dgm:pt modelId="{FD0BB77F-6366-4F79-B1C2-73EBB5321523}" type="sibTrans" cxnId="{75FEDA90-9447-4E01-81E3-08F7C464B673}">
      <dgm:prSet/>
      <dgm:spPr/>
      <dgm:t>
        <a:bodyPr/>
        <a:lstStyle/>
        <a:p>
          <a:endParaRPr lang="es-EC"/>
        </a:p>
      </dgm:t>
    </dgm:pt>
    <dgm:pt modelId="{7EF8495D-D9B4-4863-96B7-8E8DE32F19B0}">
      <dgm:prSet/>
      <dgm:spPr/>
      <dgm:t>
        <a:bodyPr/>
        <a:lstStyle/>
        <a:p>
          <a:pPr rtl="0"/>
          <a:r>
            <a:rPr lang="es-AR" dirty="0" smtClean="0"/>
            <a:t>Escasas exportaciones de sus productos. </a:t>
          </a:r>
          <a:endParaRPr lang="es-EC" dirty="0"/>
        </a:p>
      </dgm:t>
    </dgm:pt>
    <dgm:pt modelId="{1F79871C-2B6F-47E0-B8D1-CAB99D889E6B}" type="parTrans" cxnId="{85E028B5-CCA4-46DC-8059-5FB54E72BEF7}">
      <dgm:prSet/>
      <dgm:spPr/>
      <dgm:t>
        <a:bodyPr/>
        <a:lstStyle/>
        <a:p>
          <a:endParaRPr lang="es-EC"/>
        </a:p>
      </dgm:t>
    </dgm:pt>
    <dgm:pt modelId="{33768491-F4B5-4242-9D11-6C692901E14C}" type="sibTrans" cxnId="{85E028B5-CCA4-46DC-8059-5FB54E72BEF7}">
      <dgm:prSet/>
      <dgm:spPr/>
      <dgm:t>
        <a:bodyPr/>
        <a:lstStyle/>
        <a:p>
          <a:endParaRPr lang="es-EC"/>
        </a:p>
      </dgm:t>
    </dgm:pt>
    <dgm:pt modelId="{9839CEEC-840F-4D9E-82FB-243560C3D4D7}" type="pres">
      <dgm:prSet presAssocID="{87122D1F-DDE9-41F8-8FB1-86B9D0AAAA70}" presName="diagram" presStyleCnt="0">
        <dgm:presLayoutVars>
          <dgm:dir/>
          <dgm:resizeHandles val="exact"/>
        </dgm:presLayoutVars>
      </dgm:prSet>
      <dgm:spPr/>
      <dgm:t>
        <a:bodyPr/>
        <a:lstStyle/>
        <a:p>
          <a:endParaRPr lang="es-EC"/>
        </a:p>
      </dgm:t>
    </dgm:pt>
    <dgm:pt modelId="{52134B59-B8B7-43FD-A95E-87E49CA8FDD3}" type="pres">
      <dgm:prSet presAssocID="{E48C2B2F-E3B7-40FB-AA04-55307968FD21}" presName="node" presStyleLbl="node1" presStyleIdx="0" presStyleCnt="9">
        <dgm:presLayoutVars>
          <dgm:bulletEnabled val="1"/>
        </dgm:presLayoutVars>
      </dgm:prSet>
      <dgm:spPr/>
      <dgm:t>
        <a:bodyPr/>
        <a:lstStyle/>
        <a:p>
          <a:endParaRPr lang="es-EC"/>
        </a:p>
      </dgm:t>
    </dgm:pt>
    <dgm:pt modelId="{AD6F5CA3-E9DA-4788-8D4B-8989AA89E04E}" type="pres">
      <dgm:prSet presAssocID="{E2D6279B-54C3-4B8C-8C41-702BC54003E3}" presName="sibTrans" presStyleCnt="0"/>
      <dgm:spPr/>
    </dgm:pt>
    <dgm:pt modelId="{A861D43B-5766-4E2E-A6BA-7D0AC47E1425}" type="pres">
      <dgm:prSet presAssocID="{6EA2263E-E696-4F9B-9383-BD8CE103215F}" presName="node" presStyleLbl="node1" presStyleIdx="1" presStyleCnt="9">
        <dgm:presLayoutVars>
          <dgm:bulletEnabled val="1"/>
        </dgm:presLayoutVars>
      </dgm:prSet>
      <dgm:spPr/>
      <dgm:t>
        <a:bodyPr/>
        <a:lstStyle/>
        <a:p>
          <a:endParaRPr lang="es-EC"/>
        </a:p>
      </dgm:t>
    </dgm:pt>
    <dgm:pt modelId="{39BC5923-A327-46D1-8757-5667204C6F93}" type="pres">
      <dgm:prSet presAssocID="{CB9E8F4A-DB8E-4B50-A569-9AB721BFCD46}" presName="sibTrans" presStyleCnt="0"/>
      <dgm:spPr/>
    </dgm:pt>
    <dgm:pt modelId="{D0F5E9BB-423D-48CD-A62A-08B87FE565D0}" type="pres">
      <dgm:prSet presAssocID="{53FD245B-046E-4D13-8783-D58E79156892}" presName="node" presStyleLbl="node1" presStyleIdx="2" presStyleCnt="9">
        <dgm:presLayoutVars>
          <dgm:bulletEnabled val="1"/>
        </dgm:presLayoutVars>
      </dgm:prSet>
      <dgm:spPr/>
      <dgm:t>
        <a:bodyPr/>
        <a:lstStyle/>
        <a:p>
          <a:endParaRPr lang="es-EC"/>
        </a:p>
      </dgm:t>
    </dgm:pt>
    <dgm:pt modelId="{92F1D379-5E76-43A9-A93A-5A6C552950AE}" type="pres">
      <dgm:prSet presAssocID="{9E468FC2-A3C5-49BD-BB59-F0F148293274}" presName="sibTrans" presStyleCnt="0"/>
      <dgm:spPr/>
    </dgm:pt>
    <dgm:pt modelId="{8CFBAE39-5A59-45F3-8FBE-AFFF2622D1BC}" type="pres">
      <dgm:prSet presAssocID="{8904520C-CDC2-4E68-BF35-03DEA3540224}" presName="node" presStyleLbl="node1" presStyleIdx="3" presStyleCnt="9">
        <dgm:presLayoutVars>
          <dgm:bulletEnabled val="1"/>
        </dgm:presLayoutVars>
      </dgm:prSet>
      <dgm:spPr/>
      <dgm:t>
        <a:bodyPr/>
        <a:lstStyle/>
        <a:p>
          <a:endParaRPr lang="es-EC"/>
        </a:p>
      </dgm:t>
    </dgm:pt>
    <dgm:pt modelId="{332DA991-D3C9-4906-BC19-0575AE7EAF02}" type="pres">
      <dgm:prSet presAssocID="{57FED7DB-80C6-491D-AA6F-A5612504385F}" presName="sibTrans" presStyleCnt="0"/>
      <dgm:spPr/>
    </dgm:pt>
    <dgm:pt modelId="{1C7E9E30-E5AA-40CB-931C-322B8190FE71}" type="pres">
      <dgm:prSet presAssocID="{C255B5A3-1AE6-4FDA-83C7-91B83642F1B3}" presName="node" presStyleLbl="node1" presStyleIdx="4" presStyleCnt="9">
        <dgm:presLayoutVars>
          <dgm:bulletEnabled val="1"/>
        </dgm:presLayoutVars>
      </dgm:prSet>
      <dgm:spPr/>
      <dgm:t>
        <a:bodyPr/>
        <a:lstStyle/>
        <a:p>
          <a:endParaRPr lang="es-EC"/>
        </a:p>
      </dgm:t>
    </dgm:pt>
    <dgm:pt modelId="{D8F5E291-59B2-4B48-B705-72EA778BFACB}" type="pres">
      <dgm:prSet presAssocID="{D32A7798-BA47-4030-B668-C625D33A405A}" presName="sibTrans" presStyleCnt="0"/>
      <dgm:spPr/>
    </dgm:pt>
    <dgm:pt modelId="{FF9A8690-DD58-45C2-AC22-55F5F66745D2}" type="pres">
      <dgm:prSet presAssocID="{C1B9737E-1483-4728-919C-6CF0E706473E}" presName="node" presStyleLbl="node1" presStyleIdx="5" presStyleCnt="9">
        <dgm:presLayoutVars>
          <dgm:bulletEnabled val="1"/>
        </dgm:presLayoutVars>
      </dgm:prSet>
      <dgm:spPr/>
      <dgm:t>
        <a:bodyPr/>
        <a:lstStyle/>
        <a:p>
          <a:endParaRPr lang="es-EC"/>
        </a:p>
      </dgm:t>
    </dgm:pt>
    <dgm:pt modelId="{00B14484-9885-4652-8F68-E09BE739983A}" type="pres">
      <dgm:prSet presAssocID="{661CDA89-B0D9-4AF5-A2DE-0B8BD6A002D5}" presName="sibTrans" presStyleCnt="0"/>
      <dgm:spPr/>
    </dgm:pt>
    <dgm:pt modelId="{A9F6EE6B-E46E-4A60-AA20-06C2789504A7}" type="pres">
      <dgm:prSet presAssocID="{3B454C39-B356-473B-8359-804A545A068E}" presName="node" presStyleLbl="node1" presStyleIdx="6" presStyleCnt="9">
        <dgm:presLayoutVars>
          <dgm:bulletEnabled val="1"/>
        </dgm:presLayoutVars>
      </dgm:prSet>
      <dgm:spPr/>
      <dgm:t>
        <a:bodyPr/>
        <a:lstStyle/>
        <a:p>
          <a:endParaRPr lang="es-EC"/>
        </a:p>
      </dgm:t>
    </dgm:pt>
    <dgm:pt modelId="{00636D95-0955-4BDB-9C69-A70F704E55C0}" type="pres">
      <dgm:prSet presAssocID="{78DEEB55-E876-4613-9C5F-AEF0D617C5BE}" presName="sibTrans" presStyleCnt="0"/>
      <dgm:spPr/>
    </dgm:pt>
    <dgm:pt modelId="{3167B02A-42C3-4820-8D1F-12AAD62AC5E6}" type="pres">
      <dgm:prSet presAssocID="{936FC5AF-4F19-4962-A426-CA8F1325EA7E}" presName="node" presStyleLbl="node1" presStyleIdx="7" presStyleCnt="9">
        <dgm:presLayoutVars>
          <dgm:bulletEnabled val="1"/>
        </dgm:presLayoutVars>
      </dgm:prSet>
      <dgm:spPr/>
      <dgm:t>
        <a:bodyPr/>
        <a:lstStyle/>
        <a:p>
          <a:endParaRPr lang="es-EC"/>
        </a:p>
      </dgm:t>
    </dgm:pt>
    <dgm:pt modelId="{D54F9A90-B1A8-4E30-84EE-85E624A0AA69}" type="pres">
      <dgm:prSet presAssocID="{FD0BB77F-6366-4F79-B1C2-73EBB5321523}" presName="sibTrans" presStyleCnt="0"/>
      <dgm:spPr/>
    </dgm:pt>
    <dgm:pt modelId="{4EB677B3-2BD7-479F-8A10-8C833A156F5F}" type="pres">
      <dgm:prSet presAssocID="{7EF8495D-D9B4-4863-96B7-8E8DE32F19B0}" presName="node" presStyleLbl="node1" presStyleIdx="8" presStyleCnt="9">
        <dgm:presLayoutVars>
          <dgm:bulletEnabled val="1"/>
        </dgm:presLayoutVars>
      </dgm:prSet>
      <dgm:spPr/>
      <dgm:t>
        <a:bodyPr/>
        <a:lstStyle/>
        <a:p>
          <a:endParaRPr lang="es-EC"/>
        </a:p>
      </dgm:t>
    </dgm:pt>
  </dgm:ptLst>
  <dgm:cxnLst>
    <dgm:cxn modelId="{7B4EC7D2-4F24-4FBB-AF8D-1C8F3FFFDC67}" srcId="{87122D1F-DDE9-41F8-8FB1-86B9D0AAAA70}" destId="{8904520C-CDC2-4E68-BF35-03DEA3540224}" srcOrd="3" destOrd="0" parTransId="{D1606B88-2A01-4544-A0A7-A52E2C18082D}" sibTransId="{57FED7DB-80C6-491D-AA6F-A5612504385F}"/>
    <dgm:cxn modelId="{75FEDA90-9447-4E01-81E3-08F7C464B673}" srcId="{87122D1F-DDE9-41F8-8FB1-86B9D0AAAA70}" destId="{936FC5AF-4F19-4962-A426-CA8F1325EA7E}" srcOrd="7" destOrd="0" parTransId="{470C5B68-6F3C-4F64-8134-7C7403A4781C}" sibTransId="{FD0BB77F-6366-4F79-B1C2-73EBB5321523}"/>
    <dgm:cxn modelId="{8842FED9-690B-4706-A2EB-50941A88F256}" type="presOf" srcId="{6EA2263E-E696-4F9B-9383-BD8CE103215F}" destId="{A861D43B-5766-4E2E-A6BA-7D0AC47E1425}" srcOrd="0" destOrd="0" presId="urn:microsoft.com/office/officeart/2005/8/layout/default#2"/>
    <dgm:cxn modelId="{30A3259B-685E-4177-A5D7-69C6F25DEC37}" type="presOf" srcId="{53FD245B-046E-4D13-8783-D58E79156892}" destId="{D0F5E9BB-423D-48CD-A62A-08B87FE565D0}" srcOrd="0" destOrd="0" presId="urn:microsoft.com/office/officeart/2005/8/layout/default#2"/>
    <dgm:cxn modelId="{264C010A-D7B6-4ED2-BEBF-BBE4E462610B}" type="presOf" srcId="{C1B9737E-1483-4728-919C-6CF0E706473E}" destId="{FF9A8690-DD58-45C2-AC22-55F5F66745D2}" srcOrd="0" destOrd="0" presId="urn:microsoft.com/office/officeart/2005/8/layout/default#2"/>
    <dgm:cxn modelId="{0F1B280F-5267-468F-B933-965A9DC205CB}" type="presOf" srcId="{936FC5AF-4F19-4962-A426-CA8F1325EA7E}" destId="{3167B02A-42C3-4820-8D1F-12AAD62AC5E6}" srcOrd="0" destOrd="0" presId="urn:microsoft.com/office/officeart/2005/8/layout/default#2"/>
    <dgm:cxn modelId="{D0414FCB-2571-4F10-8627-678AE118AB09}" type="presOf" srcId="{7EF8495D-D9B4-4863-96B7-8E8DE32F19B0}" destId="{4EB677B3-2BD7-479F-8A10-8C833A156F5F}" srcOrd="0" destOrd="0" presId="urn:microsoft.com/office/officeart/2005/8/layout/default#2"/>
    <dgm:cxn modelId="{C6DB2570-FCBB-4138-BE88-1C0F7F553632}" srcId="{87122D1F-DDE9-41F8-8FB1-86B9D0AAAA70}" destId="{C1B9737E-1483-4728-919C-6CF0E706473E}" srcOrd="5" destOrd="0" parTransId="{6508D901-8BB8-4407-A001-BDA5B9460961}" sibTransId="{661CDA89-B0D9-4AF5-A2DE-0B8BD6A002D5}"/>
    <dgm:cxn modelId="{85E028B5-CCA4-46DC-8059-5FB54E72BEF7}" srcId="{87122D1F-DDE9-41F8-8FB1-86B9D0AAAA70}" destId="{7EF8495D-D9B4-4863-96B7-8E8DE32F19B0}" srcOrd="8" destOrd="0" parTransId="{1F79871C-2B6F-47E0-B8D1-CAB99D889E6B}" sibTransId="{33768491-F4B5-4242-9D11-6C692901E14C}"/>
    <dgm:cxn modelId="{1AD8DD96-9047-4AB3-A33B-7BDBCB235197}" srcId="{87122D1F-DDE9-41F8-8FB1-86B9D0AAAA70}" destId="{C255B5A3-1AE6-4FDA-83C7-91B83642F1B3}" srcOrd="4" destOrd="0" parTransId="{04D6BC1C-86D5-45BF-B866-9F62795D81E1}" sibTransId="{D32A7798-BA47-4030-B668-C625D33A405A}"/>
    <dgm:cxn modelId="{378F87F4-C997-4EB5-98A2-D86F2EA76B49}" srcId="{87122D1F-DDE9-41F8-8FB1-86B9D0AAAA70}" destId="{53FD245B-046E-4D13-8783-D58E79156892}" srcOrd="2" destOrd="0" parTransId="{2AB114E2-D3BD-4C2C-9C0F-53F396F7F001}" sibTransId="{9E468FC2-A3C5-49BD-BB59-F0F148293274}"/>
    <dgm:cxn modelId="{8D1ACF29-BDBF-48FE-9050-DB489C29BDFB}" type="presOf" srcId="{8904520C-CDC2-4E68-BF35-03DEA3540224}" destId="{8CFBAE39-5A59-45F3-8FBE-AFFF2622D1BC}" srcOrd="0" destOrd="0" presId="urn:microsoft.com/office/officeart/2005/8/layout/default#2"/>
    <dgm:cxn modelId="{688DF862-DEB7-42BF-B988-7FDBB24AC3D5}" srcId="{87122D1F-DDE9-41F8-8FB1-86B9D0AAAA70}" destId="{E48C2B2F-E3B7-40FB-AA04-55307968FD21}" srcOrd="0" destOrd="0" parTransId="{C0EAE738-1DF9-4818-A6D3-0B7565CD09C9}" sibTransId="{E2D6279B-54C3-4B8C-8C41-702BC54003E3}"/>
    <dgm:cxn modelId="{FCF0A29C-2913-4432-A3E0-D45AF7F7BC49}" srcId="{87122D1F-DDE9-41F8-8FB1-86B9D0AAAA70}" destId="{6EA2263E-E696-4F9B-9383-BD8CE103215F}" srcOrd="1" destOrd="0" parTransId="{52A473C6-BD61-4496-A522-C21E6CB4F361}" sibTransId="{CB9E8F4A-DB8E-4B50-A569-9AB721BFCD46}"/>
    <dgm:cxn modelId="{7561EEC6-C6E3-4B7F-BD51-4895CB9CBBDC}" type="presOf" srcId="{3B454C39-B356-473B-8359-804A545A068E}" destId="{A9F6EE6B-E46E-4A60-AA20-06C2789504A7}" srcOrd="0" destOrd="0" presId="urn:microsoft.com/office/officeart/2005/8/layout/default#2"/>
    <dgm:cxn modelId="{2898B699-3469-49DD-8891-F4AB910B9F3E}" srcId="{87122D1F-DDE9-41F8-8FB1-86B9D0AAAA70}" destId="{3B454C39-B356-473B-8359-804A545A068E}" srcOrd="6" destOrd="0" parTransId="{C2A0A1AE-C9EB-4AA9-AC7F-97575B953E0F}" sibTransId="{78DEEB55-E876-4613-9C5F-AEF0D617C5BE}"/>
    <dgm:cxn modelId="{9D8DE3C0-5FEE-42AE-9BE5-AC2A35B66988}" type="presOf" srcId="{87122D1F-DDE9-41F8-8FB1-86B9D0AAAA70}" destId="{9839CEEC-840F-4D9E-82FB-243560C3D4D7}" srcOrd="0" destOrd="0" presId="urn:microsoft.com/office/officeart/2005/8/layout/default#2"/>
    <dgm:cxn modelId="{D14B7E9F-3872-4A8B-B4E9-65C385DDA5D1}" type="presOf" srcId="{E48C2B2F-E3B7-40FB-AA04-55307968FD21}" destId="{52134B59-B8B7-43FD-A95E-87E49CA8FDD3}" srcOrd="0" destOrd="0" presId="urn:microsoft.com/office/officeart/2005/8/layout/default#2"/>
    <dgm:cxn modelId="{7A136E00-0095-4016-A3C1-69DD159FD0BA}" type="presOf" srcId="{C255B5A3-1AE6-4FDA-83C7-91B83642F1B3}" destId="{1C7E9E30-E5AA-40CB-931C-322B8190FE71}" srcOrd="0" destOrd="0" presId="urn:microsoft.com/office/officeart/2005/8/layout/default#2"/>
    <dgm:cxn modelId="{43EA52E3-48A4-456F-8898-5964C1BC377C}" type="presParOf" srcId="{9839CEEC-840F-4D9E-82FB-243560C3D4D7}" destId="{52134B59-B8B7-43FD-A95E-87E49CA8FDD3}" srcOrd="0" destOrd="0" presId="urn:microsoft.com/office/officeart/2005/8/layout/default#2"/>
    <dgm:cxn modelId="{A9EFD7A2-D14E-4EDD-AD8C-EA948EF47681}" type="presParOf" srcId="{9839CEEC-840F-4D9E-82FB-243560C3D4D7}" destId="{AD6F5CA3-E9DA-4788-8D4B-8989AA89E04E}" srcOrd="1" destOrd="0" presId="urn:microsoft.com/office/officeart/2005/8/layout/default#2"/>
    <dgm:cxn modelId="{8E5F1EFF-F912-4BF2-A44B-187A07156B1C}" type="presParOf" srcId="{9839CEEC-840F-4D9E-82FB-243560C3D4D7}" destId="{A861D43B-5766-4E2E-A6BA-7D0AC47E1425}" srcOrd="2" destOrd="0" presId="urn:microsoft.com/office/officeart/2005/8/layout/default#2"/>
    <dgm:cxn modelId="{110FA559-35EE-401A-B7E7-FC81F97E7D13}" type="presParOf" srcId="{9839CEEC-840F-4D9E-82FB-243560C3D4D7}" destId="{39BC5923-A327-46D1-8757-5667204C6F93}" srcOrd="3" destOrd="0" presId="urn:microsoft.com/office/officeart/2005/8/layout/default#2"/>
    <dgm:cxn modelId="{1FE5FCCA-C7D0-46C7-8929-88F639B6BB51}" type="presParOf" srcId="{9839CEEC-840F-4D9E-82FB-243560C3D4D7}" destId="{D0F5E9BB-423D-48CD-A62A-08B87FE565D0}" srcOrd="4" destOrd="0" presId="urn:microsoft.com/office/officeart/2005/8/layout/default#2"/>
    <dgm:cxn modelId="{4CA698A2-1B68-421C-BB2F-1FED3D755D5C}" type="presParOf" srcId="{9839CEEC-840F-4D9E-82FB-243560C3D4D7}" destId="{92F1D379-5E76-43A9-A93A-5A6C552950AE}" srcOrd="5" destOrd="0" presId="urn:microsoft.com/office/officeart/2005/8/layout/default#2"/>
    <dgm:cxn modelId="{C5BCC05A-7661-4675-957F-36F7E5AC7707}" type="presParOf" srcId="{9839CEEC-840F-4D9E-82FB-243560C3D4D7}" destId="{8CFBAE39-5A59-45F3-8FBE-AFFF2622D1BC}" srcOrd="6" destOrd="0" presId="urn:microsoft.com/office/officeart/2005/8/layout/default#2"/>
    <dgm:cxn modelId="{A98A624B-8D74-4E21-A982-171DC55CB320}" type="presParOf" srcId="{9839CEEC-840F-4D9E-82FB-243560C3D4D7}" destId="{332DA991-D3C9-4906-BC19-0575AE7EAF02}" srcOrd="7" destOrd="0" presId="urn:microsoft.com/office/officeart/2005/8/layout/default#2"/>
    <dgm:cxn modelId="{A02ED8C3-96A9-4DEC-939E-A631D21EC493}" type="presParOf" srcId="{9839CEEC-840F-4D9E-82FB-243560C3D4D7}" destId="{1C7E9E30-E5AA-40CB-931C-322B8190FE71}" srcOrd="8" destOrd="0" presId="urn:microsoft.com/office/officeart/2005/8/layout/default#2"/>
    <dgm:cxn modelId="{7BBF9292-3657-451E-AD86-11FBD57F130F}" type="presParOf" srcId="{9839CEEC-840F-4D9E-82FB-243560C3D4D7}" destId="{D8F5E291-59B2-4B48-B705-72EA778BFACB}" srcOrd="9" destOrd="0" presId="urn:microsoft.com/office/officeart/2005/8/layout/default#2"/>
    <dgm:cxn modelId="{6A28B30B-68F9-4AC7-8F2D-9CC4A8C7D98D}" type="presParOf" srcId="{9839CEEC-840F-4D9E-82FB-243560C3D4D7}" destId="{FF9A8690-DD58-45C2-AC22-55F5F66745D2}" srcOrd="10" destOrd="0" presId="urn:microsoft.com/office/officeart/2005/8/layout/default#2"/>
    <dgm:cxn modelId="{AEC092FC-9C97-47EA-8A35-73DFCDB5B10B}" type="presParOf" srcId="{9839CEEC-840F-4D9E-82FB-243560C3D4D7}" destId="{00B14484-9885-4652-8F68-E09BE739983A}" srcOrd="11" destOrd="0" presId="urn:microsoft.com/office/officeart/2005/8/layout/default#2"/>
    <dgm:cxn modelId="{D0D8D1FD-9691-4085-B8FF-8D643871CEEE}" type="presParOf" srcId="{9839CEEC-840F-4D9E-82FB-243560C3D4D7}" destId="{A9F6EE6B-E46E-4A60-AA20-06C2789504A7}" srcOrd="12" destOrd="0" presId="urn:microsoft.com/office/officeart/2005/8/layout/default#2"/>
    <dgm:cxn modelId="{0D4CC0EC-11CF-4DF6-B04D-485CDF9CF2EF}" type="presParOf" srcId="{9839CEEC-840F-4D9E-82FB-243560C3D4D7}" destId="{00636D95-0955-4BDB-9C69-A70F704E55C0}" srcOrd="13" destOrd="0" presId="urn:microsoft.com/office/officeart/2005/8/layout/default#2"/>
    <dgm:cxn modelId="{AE2DA931-6E26-49AC-A255-BC96F9387006}" type="presParOf" srcId="{9839CEEC-840F-4D9E-82FB-243560C3D4D7}" destId="{3167B02A-42C3-4820-8D1F-12AAD62AC5E6}" srcOrd="14" destOrd="0" presId="urn:microsoft.com/office/officeart/2005/8/layout/default#2"/>
    <dgm:cxn modelId="{374E2753-5C92-437C-A52F-612494A2058C}" type="presParOf" srcId="{9839CEEC-840F-4D9E-82FB-243560C3D4D7}" destId="{D54F9A90-B1A8-4E30-84EE-85E624A0AA69}" srcOrd="15" destOrd="0" presId="urn:microsoft.com/office/officeart/2005/8/layout/default#2"/>
    <dgm:cxn modelId="{F9C90FB1-03AE-491D-875C-F6D9C3E18744}" type="presParOf" srcId="{9839CEEC-840F-4D9E-82FB-243560C3D4D7}" destId="{4EB677B3-2BD7-479F-8A10-8C833A156F5F}" srcOrd="16"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5E93952-CFA0-48CF-92E6-6276829F6E4F}" type="doc">
      <dgm:prSet loTypeId="urn:microsoft.com/office/officeart/2005/8/layout/arrow2" loCatId="process" qsTypeId="urn:microsoft.com/office/officeart/2005/8/quickstyle/simple1" qsCatId="simple" csTypeId="urn:microsoft.com/office/officeart/2005/8/colors/accent2_1" csCatId="accent2"/>
      <dgm:spPr/>
      <dgm:t>
        <a:bodyPr/>
        <a:lstStyle/>
        <a:p>
          <a:endParaRPr lang="es-EC"/>
        </a:p>
      </dgm:t>
    </dgm:pt>
    <dgm:pt modelId="{EF465486-61CF-4EE3-ACB8-247D7CF1F3D9}">
      <dgm:prSet custT="1"/>
      <dgm:spPr/>
      <dgm:t>
        <a:bodyPr/>
        <a:lstStyle/>
        <a:p>
          <a:pPr rtl="0"/>
          <a:r>
            <a:rPr lang="es-ES" sz="1800" b="1" dirty="0" smtClean="0"/>
            <a:t>Los indios encomendados</a:t>
          </a:r>
          <a:endParaRPr lang="es-EC" sz="1800" dirty="0"/>
        </a:p>
      </dgm:t>
    </dgm:pt>
    <dgm:pt modelId="{413A56C9-AF67-4300-9144-87E6DE05FC4A}" type="parTrans" cxnId="{D6054286-6065-48A9-A8F2-136BD309F250}">
      <dgm:prSet/>
      <dgm:spPr/>
      <dgm:t>
        <a:bodyPr/>
        <a:lstStyle/>
        <a:p>
          <a:endParaRPr lang="es-EC" sz="2800"/>
        </a:p>
      </dgm:t>
    </dgm:pt>
    <dgm:pt modelId="{B69809A1-73BE-4195-BA2F-F8432A0AE6E2}" type="sibTrans" cxnId="{D6054286-6065-48A9-A8F2-136BD309F250}">
      <dgm:prSet/>
      <dgm:spPr/>
      <dgm:t>
        <a:bodyPr/>
        <a:lstStyle/>
        <a:p>
          <a:endParaRPr lang="es-EC" sz="2800"/>
        </a:p>
      </dgm:t>
    </dgm:pt>
    <dgm:pt modelId="{7A975771-605D-4389-8A3F-B4843184B523}">
      <dgm:prSet custT="1"/>
      <dgm:spPr/>
      <dgm:t>
        <a:bodyPr/>
        <a:lstStyle/>
        <a:p>
          <a:pPr rtl="0"/>
          <a:r>
            <a:rPr lang="es-ES" sz="1800" b="1" dirty="0" smtClean="0"/>
            <a:t>La Revolución de las Alcabalas</a:t>
          </a:r>
          <a:endParaRPr lang="es-EC" sz="1800" dirty="0"/>
        </a:p>
      </dgm:t>
    </dgm:pt>
    <dgm:pt modelId="{C7F9021B-5440-4487-9503-2CD97071E55E}" type="parTrans" cxnId="{A87A9CAE-10E6-4605-8DFD-88C2051DCD90}">
      <dgm:prSet/>
      <dgm:spPr/>
      <dgm:t>
        <a:bodyPr/>
        <a:lstStyle/>
        <a:p>
          <a:endParaRPr lang="es-EC" sz="2800"/>
        </a:p>
      </dgm:t>
    </dgm:pt>
    <dgm:pt modelId="{A2D5F7FB-76C2-44A2-B7A4-F4998F21617E}" type="sibTrans" cxnId="{A87A9CAE-10E6-4605-8DFD-88C2051DCD90}">
      <dgm:prSet/>
      <dgm:spPr/>
      <dgm:t>
        <a:bodyPr/>
        <a:lstStyle/>
        <a:p>
          <a:endParaRPr lang="es-EC" sz="2800"/>
        </a:p>
      </dgm:t>
    </dgm:pt>
    <dgm:pt modelId="{61DDF724-C3DD-4ED8-A302-1D0E04097E7C}">
      <dgm:prSet custT="1"/>
      <dgm:spPr/>
      <dgm:t>
        <a:bodyPr/>
        <a:lstStyle/>
        <a:p>
          <a:pPr rtl="0"/>
          <a:r>
            <a:rPr lang="es-ES" sz="1800" b="1" dirty="0" smtClean="0"/>
            <a:t>Los diezmos</a:t>
          </a:r>
          <a:r>
            <a:rPr lang="es-ES" sz="1800" dirty="0" smtClean="0"/>
            <a:t>.</a:t>
          </a:r>
          <a:endParaRPr lang="es-EC" sz="1800" dirty="0"/>
        </a:p>
      </dgm:t>
    </dgm:pt>
    <dgm:pt modelId="{CF358D79-8EBA-4D20-B4B9-C511ACCC24DF}" type="parTrans" cxnId="{BBF7A6AD-C839-4BB8-94B6-DCBC4C71820B}">
      <dgm:prSet/>
      <dgm:spPr/>
      <dgm:t>
        <a:bodyPr/>
        <a:lstStyle/>
        <a:p>
          <a:endParaRPr lang="es-EC" sz="2800"/>
        </a:p>
      </dgm:t>
    </dgm:pt>
    <dgm:pt modelId="{4A2C3221-256E-4824-BE47-44E179337BD9}" type="sibTrans" cxnId="{BBF7A6AD-C839-4BB8-94B6-DCBC4C71820B}">
      <dgm:prSet/>
      <dgm:spPr/>
      <dgm:t>
        <a:bodyPr/>
        <a:lstStyle/>
        <a:p>
          <a:endParaRPr lang="es-EC" sz="2800"/>
        </a:p>
      </dgm:t>
    </dgm:pt>
    <dgm:pt modelId="{BF827F32-E166-4B84-A830-61C91B7870CB}">
      <dgm:prSet custT="1"/>
      <dgm:spPr/>
      <dgm:t>
        <a:bodyPr/>
        <a:lstStyle/>
        <a:p>
          <a:pPr rtl="0"/>
          <a:r>
            <a:rPr lang="es-ES" sz="1800" b="1" dirty="0" smtClean="0"/>
            <a:t>El Quinto del rey</a:t>
          </a:r>
          <a:endParaRPr lang="es-EC" sz="1800" dirty="0"/>
        </a:p>
      </dgm:t>
    </dgm:pt>
    <dgm:pt modelId="{29BD27B6-0F79-4ADD-9C65-F5B169284F40}" type="parTrans" cxnId="{226DE353-ED13-4203-9B47-3111A856AD39}">
      <dgm:prSet/>
      <dgm:spPr/>
      <dgm:t>
        <a:bodyPr/>
        <a:lstStyle/>
        <a:p>
          <a:endParaRPr lang="es-EC" sz="2800"/>
        </a:p>
      </dgm:t>
    </dgm:pt>
    <dgm:pt modelId="{B09D3D91-1739-4908-90BC-92401E6A3DC3}" type="sibTrans" cxnId="{226DE353-ED13-4203-9B47-3111A856AD39}">
      <dgm:prSet/>
      <dgm:spPr/>
      <dgm:t>
        <a:bodyPr/>
        <a:lstStyle/>
        <a:p>
          <a:endParaRPr lang="es-EC" sz="2800"/>
        </a:p>
      </dgm:t>
    </dgm:pt>
    <dgm:pt modelId="{3A0D3EFB-A11A-4CD3-980B-9960128530A3}" type="pres">
      <dgm:prSet presAssocID="{85E93952-CFA0-48CF-92E6-6276829F6E4F}" presName="arrowDiagram" presStyleCnt="0">
        <dgm:presLayoutVars>
          <dgm:chMax val="5"/>
          <dgm:dir/>
          <dgm:resizeHandles val="exact"/>
        </dgm:presLayoutVars>
      </dgm:prSet>
      <dgm:spPr/>
      <dgm:t>
        <a:bodyPr/>
        <a:lstStyle/>
        <a:p>
          <a:endParaRPr lang="es-EC"/>
        </a:p>
      </dgm:t>
    </dgm:pt>
    <dgm:pt modelId="{7E98FF74-A15F-4F9C-BF67-1563A5E1CB8F}" type="pres">
      <dgm:prSet presAssocID="{85E93952-CFA0-48CF-92E6-6276829F6E4F}" presName="arrow" presStyleLbl="bgShp" presStyleIdx="0" presStyleCnt="1"/>
      <dgm:spPr/>
    </dgm:pt>
    <dgm:pt modelId="{14E56560-E40B-47BE-B522-AA37ACD26B9E}" type="pres">
      <dgm:prSet presAssocID="{85E93952-CFA0-48CF-92E6-6276829F6E4F}" presName="arrowDiagram4" presStyleCnt="0"/>
      <dgm:spPr/>
    </dgm:pt>
    <dgm:pt modelId="{2DF528E5-943C-40D6-8BF4-C8271BE214D0}" type="pres">
      <dgm:prSet presAssocID="{EF465486-61CF-4EE3-ACB8-247D7CF1F3D9}" presName="bullet4a" presStyleLbl="node1" presStyleIdx="0" presStyleCnt="4"/>
      <dgm:spPr/>
    </dgm:pt>
    <dgm:pt modelId="{8B9E0650-33AC-407B-BD7A-08786FD50FAE}" type="pres">
      <dgm:prSet presAssocID="{EF465486-61CF-4EE3-ACB8-247D7CF1F3D9}" presName="textBox4a" presStyleLbl="revTx" presStyleIdx="0" presStyleCnt="4">
        <dgm:presLayoutVars>
          <dgm:bulletEnabled val="1"/>
        </dgm:presLayoutVars>
      </dgm:prSet>
      <dgm:spPr/>
      <dgm:t>
        <a:bodyPr/>
        <a:lstStyle/>
        <a:p>
          <a:endParaRPr lang="es-EC"/>
        </a:p>
      </dgm:t>
    </dgm:pt>
    <dgm:pt modelId="{FD175FF0-4699-4AB7-B523-62951CBCBB75}" type="pres">
      <dgm:prSet presAssocID="{7A975771-605D-4389-8A3F-B4843184B523}" presName="bullet4b" presStyleLbl="node1" presStyleIdx="1" presStyleCnt="4"/>
      <dgm:spPr/>
    </dgm:pt>
    <dgm:pt modelId="{BE13C1CD-1F2E-498F-9C22-B5DAFB5ED94D}" type="pres">
      <dgm:prSet presAssocID="{7A975771-605D-4389-8A3F-B4843184B523}" presName="textBox4b" presStyleLbl="revTx" presStyleIdx="1" presStyleCnt="4">
        <dgm:presLayoutVars>
          <dgm:bulletEnabled val="1"/>
        </dgm:presLayoutVars>
      </dgm:prSet>
      <dgm:spPr/>
      <dgm:t>
        <a:bodyPr/>
        <a:lstStyle/>
        <a:p>
          <a:endParaRPr lang="es-EC"/>
        </a:p>
      </dgm:t>
    </dgm:pt>
    <dgm:pt modelId="{0BA06CA0-835A-4E70-8BEC-06E51174606B}" type="pres">
      <dgm:prSet presAssocID="{61DDF724-C3DD-4ED8-A302-1D0E04097E7C}" presName="bullet4c" presStyleLbl="node1" presStyleIdx="2" presStyleCnt="4"/>
      <dgm:spPr/>
    </dgm:pt>
    <dgm:pt modelId="{92BF56E5-473F-4084-950D-C9E7A0EE5E34}" type="pres">
      <dgm:prSet presAssocID="{61DDF724-C3DD-4ED8-A302-1D0E04097E7C}" presName="textBox4c" presStyleLbl="revTx" presStyleIdx="2" presStyleCnt="4">
        <dgm:presLayoutVars>
          <dgm:bulletEnabled val="1"/>
        </dgm:presLayoutVars>
      </dgm:prSet>
      <dgm:spPr/>
      <dgm:t>
        <a:bodyPr/>
        <a:lstStyle/>
        <a:p>
          <a:endParaRPr lang="es-EC"/>
        </a:p>
      </dgm:t>
    </dgm:pt>
    <dgm:pt modelId="{74104347-56DD-4347-910E-7140B877E7E4}" type="pres">
      <dgm:prSet presAssocID="{BF827F32-E166-4B84-A830-61C91B7870CB}" presName="bullet4d" presStyleLbl="node1" presStyleIdx="3" presStyleCnt="4"/>
      <dgm:spPr/>
    </dgm:pt>
    <dgm:pt modelId="{40FA1089-A0AC-44E5-8E5E-A893A42EA232}" type="pres">
      <dgm:prSet presAssocID="{BF827F32-E166-4B84-A830-61C91B7870CB}" presName="textBox4d" presStyleLbl="revTx" presStyleIdx="3" presStyleCnt="4">
        <dgm:presLayoutVars>
          <dgm:bulletEnabled val="1"/>
        </dgm:presLayoutVars>
      </dgm:prSet>
      <dgm:spPr/>
      <dgm:t>
        <a:bodyPr/>
        <a:lstStyle/>
        <a:p>
          <a:endParaRPr lang="es-EC"/>
        </a:p>
      </dgm:t>
    </dgm:pt>
  </dgm:ptLst>
  <dgm:cxnLst>
    <dgm:cxn modelId="{2993040C-6C2F-4DA3-A500-167731F17301}" type="presOf" srcId="{EF465486-61CF-4EE3-ACB8-247D7CF1F3D9}" destId="{8B9E0650-33AC-407B-BD7A-08786FD50FAE}" srcOrd="0" destOrd="0" presId="urn:microsoft.com/office/officeart/2005/8/layout/arrow2"/>
    <dgm:cxn modelId="{226DE353-ED13-4203-9B47-3111A856AD39}" srcId="{85E93952-CFA0-48CF-92E6-6276829F6E4F}" destId="{BF827F32-E166-4B84-A830-61C91B7870CB}" srcOrd="3" destOrd="0" parTransId="{29BD27B6-0F79-4ADD-9C65-F5B169284F40}" sibTransId="{B09D3D91-1739-4908-90BC-92401E6A3DC3}"/>
    <dgm:cxn modelId="{9BDF0CA5-2A69-4BB2-939F-B409E85B268E}" type="presOf" srcId="{BF827F32-E166-4B84-A830-61C91B7870CB}" destId="{40FA1089-A0AC-44E5-8E5E-A893A42EA232}" srcOrd="0" destOrd="0" presId="urn:microsoft.com/office/officeart/2005/8/layout/arrow2"/>
    <dgm:cxn modelId="{5EDD4643-C617-4318-B32A-E177AE0F2D10}" type="presOf" srcId="{85E93952-CFA0-48CF-92E6-6276829F6E4F}" destId="{3A0D3EFB-A11A-4CD3-980B-9960128530A3}" srcOrd="0" destOrd="0" presId="urn:microsoft.com/office/officeart/2005/8/layout/arrow2"/>
    <dgm:cxn modelId="{BBF7A6AD-C839-4BB8-94B6-DCBC4C71820B}" srcId="{85E93952-CFA0-48CF-92E6-6276829F6E4F}" destId="{61DDF724-C3DD-4ED8-A302-1D0E04097E7C}" srcOrd="2" destOrd="0" parTransId="{CF358D79-8EBA-4D20-B4B9-C511ACCC24DF}" sibTransId="{4A2C3221-256E-4824-BE47-44E179337BD9}"/>
    <dgm:cxn modelId="{88AC5883-EC24-4273-A363-28A28386AE8C}" type="presOf" srcId="{7A975771-605D-4389-8A3F-B4843184B523}" destId="{BE13C1CD-1F2E-498F-9C22-B5DAFB5ED94D}" srcOrd="0" destOrd="0" presId="urn:microsoft.com/office/officeart/2005/8/layout/arrow2"/>
    <dgm:cxn modelId="{D6054286-6065-48A9-A8F2-136BD309F250}" srcId="{85E93952-CFA0-48CF-92E6-6276829F6E4F}" destId="{EF465486-61CF-4EE3-ACB8-247D7CF1F3D9}" srcOrd="0" destOrd="0" parTransId="{413A56C9-AF67-4300-9144-87E6DE05FC4A}" sibTransId="{B69809A1-73BE-4195-BA2F-F8432A0AE6E2}"/>
    <dgm:cxn modelId="{A87A9CAE-10E6-4605-8DFD-88C2051DCD90}" srcId="{85E93952-CFA0-48CF-92E6-6276829F6E4F}" destId="{7A975771-605D-4389-8A3F-B4843184B523}" srcOrd="1" destOrd="0" parTransId="{C7F9021B-5440-4487-9503-2CD97071E55E}" sibTransId="{A2D5F7FB-76C2-44A2-B7A4-F4998F21617E}"/>
    <dgm:cxn modelId="{A489F151-434E-4B4A-88A0-5B7314BB1F27}" type="presOf" srcId="{61DDF724-C3DD-4ED8-A302-1D0E04097E7C}" destId="{92BF56E5-473F-4084-950D-C9E7A0EE5E34}" srcOrd="0" destOrd="0" presId="urn:microsoft.com/office/officeart/2005/8/layout/arrow2"/>
    <dgm:cxn modelId="{EDDBC91B-83F6-4C6B-9758-2E3F65F692B2}" type="presParOf" srcId="{3A0D3EFB-A11A-4CD3-980B-9960128530A3}" destId="{7E98FF74-A15F-4F9C-BF67-1563A5E1CB8F}" srcOrd="0" destOrd="0" presId="urn:microsoft.com/office/officeart/2005/8/layout/arrow2"/>
    <dgm:cxn modelId="{0E335F39-AFC0-4B86-AF87-8E2AED78C1AE}" type="presParOf" srcId="{3A0D3EFB-A11A-4CD3-980B-9960128530A3}" destId="{14E56560-E40B-47BE-B522-AA37ACD26B9E}" srcOrd="1" destOrd="0" presId="urn:microsoft.com/office/officeart/2005/8/layout/arrow2"/>
    <dgm:cxn modelId="{690E8DB4-21DB-417B-81C1-8B3CDE126987}" type="presParOf" srcId="{14E56560-E40B-47BE-B522-AA37ACD26B9E}" destId="{2DF528E5-943C-40D6-8BF4-C8271BE214D0}" srcOrd="0" destOrd="0" presId="urn:microsoft.com/office/officeart/2005/8/layout/arrow2"/>
    <dgm:cxn modelId="{3487EBBA-3808-43F7-9089-A02150CC8678}" type="presParOf" srcId="{14E56560-E40B-47BE-B522-AA37ACD26B9E}" destId="{8B9E0650-33AC-407B-BD7A-08786FD50FAE}" srcOrd="1" destOrd="0" presId="urn:microsoft.com/office/officeart/2005/8/layout/arrow2"/>
    <dgm:cxn modelId="{E87BD901-5740-45A9-9B9B-D6660FF8B988}" type="presParOf" srcId="{14E56560-E40B-47BE-B522-AA37ACD26B9E}" destId="{FD175FF0-4699-4AB7-B523-62951CBCBB75}" srcOrd="2" destOrd="0" presId="urn:microsoft.com/office/officeart/2005/8/layout/arrow2"/>
    <dgm:cxn modelId="{898CDCAE-4813-4158-9C4D-FCF0EF91F74D}" type="presParOf" srcId="{14E56560-E40B-47BE-B522-AA37ACD26B9E}" destId="{BE13C1CD-1F2E-498F-9C22-B5DAFB5ED94D}" srcOrd="3" destOrd="0" presId="urn:microsoft.com/office/officeart/2005/8/layout/arrow2"/>
    <dgm:cxn modelId="{5DA8FE3C-C6B9-4549-9DBB-4C0C3F85A8D2}" type="presParOf" srcId="{14E56560-E40B-47BE-B522-AA37ACD26B9E}" destId="{0BA06CA0-835A-4E70-8BEC-06E51174606B}" srcOrd="4" destOrd="0" presId="urn:microsoft.com/office/officeart/2005/8/layout/arrow2"/>
    <dgm:cxn modelId="{8C7A6FD0-9376-4513-A07B-8AAE3FF5345F}" type="presParOf" srcId="{14E56560-E40B-47BE-B522-AA37ACD26B9E}" destId="{92BF56E5-473F-4084-950D-C9E7A0EE5E34}" srcOrd="5" destOrd="0" presId="urn:microsoft.com/office/officeart/2005/8/layout/arrow2"/>
    <dgm:cxn modelId="{28C1A31F-E72F-4A92-9CC9-DBCB27CAD907}" type="presParOf" srcId="{14E56560-E40B-47BE-B522-AA37ACD26B9E}" destId="{74104347-56DD-4347-910E-7140B877E7E4}" srcOrd="6" destOrd="0" presId="urn:microsoft.com/office/officeart/2005/8/layout/arrow2"/>
    <dgm:cxn modelId="{A79ED3FB-990B-45A6-B114-11EC8FD18775}" type="presParOf" srcId="{14E56560-E40B-47BE-B522-AA37ACD26B9E}" destId="{40FA1089-A0AC-44E5-8E5E-A893A42EA232}"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92C95FB-ECFF-4042-8C52-1FE9CB460FD7}" type="doc">
      <dgm:prSet loTypeId="urn:microsoft.com/office/officeart/2005/8/layout/bList2#1" loCatId="list" qsTypeId="urn:microsoft.com/office/officeart/2005/8/quickstyle/simple1" qsCatId="simple" csTypeId="urn:microsoft.com/office/officeart/2005/8/colors/accent1_2" csCatId="accent1" phldr="1"/>
      <dgm:spPr/>
      <dgm:t>
        <a:bodyPr/>
        <a:lstStyle/>
        <a:p>
          <a:endParaRPr lang="es-EC"/>
        </a:p>
      </dgm:t>
    </dgm:pt>
    <dgm:pt modelId="{A8AB1480-ADC8-4E11-BEB1-C7FD7D7F40FA}">
      <dgm:prSet/>
      <dgm:spPr/>
      <dgm:t>
        <a:bodyPr/>
        <a:lstStyle/>
        <a:p>
          <a:pPr rtl="0"/>
          <a:endParaRPr lang="es-EC" dirty="0"/>
        </a:p>
      </dgm:t>
    </dgm:pt>
    <dgm:pt modelId="{8B8179F1-03A4-4260-81A9-2C9EF6F0F9D9}" type="parTrans" cxnId="{CB677B3F-1C7C-452C-9309-60A4E22783BC}">
      <dgm:prSet/>
      <dgm:spPr/>
      <dgm:t>
        <a:bodyPr/>
        <a:lstStyle/>
        <a:p>
          <a:endParaRPr lang="es-EC"/>
        </a:p>
      </dgm:t>
    </dgm:pt>
    <dgm:pt modelId="{E02B20D1-4C50-43F8-B12E-82CC51224DA0}" type="sibTrans" cxnId="{CB677B3F-1C7C-452C-9309-60A4E22783BC}">
      <dgm:prSet/>
      <dgm:spPr/>
      <dgm:t>
        <a:bodyPr/>
        <a:lstStyle/>
        <a:p>
          <a:endParaRPr lang="es-EC"/>
        </a:p>
      </dgm:t>
    </dgm:pt>
    <dgm:pt modelId="{A372D7AF-8354-46E8-966B-A46492A1A19F}">
      <dgm:prSet/>
      <dgm:spPr/>
      <dgm:t>
        <a:bodyPr/>
        <a:lstStyle/>
        <a:p>
          <a:pPr rtl="0"/>
          <a:endParaRPr lang="es-EC" dirty="0"/>
        </a:p>
      </dgm:t>
    </dgm:pt>
    <dgm:pt modelId="{45E63290-32B2-473A-A85C-55EE80153781}" type="parTrans" cxnId="{601E6068-3059-44D8-8535-98C40ED95B9F}">
      <dgm:prSet/>
      <dgm:spPr/>
      <dgm:t>
        <a:bodyPr/>
        <a:lstStyle/>
        <a:p>
          <a:endParaRPr lang="es-EC"/>
        </a:p>
      </dgm:t>
    </dgm:pt>
    <dgm:pt modelId="{55E88C78-37FE-4B68-80E6-BD95A8F71AA1}" type="sibTrans" cxnId="{601E6068-3059-44D8-8535-98C40ED95B9F}">
      <dgm:prSet/>
      <dgm:spPr/>
      <dgm:t>
        <a:bodyPr/>
        <a:lstStyle/>
        <a:p>
          <a:endParaRPr lang="es-EC"/>
        </a:p>
      </dgm:t>
    </dgm:pt>
    <dgm:pt modelId="{D5FA3201-AB50-4347-AB0C-36BE540D3392}">
      <dgm:prSet/>
      <dgm:spPr/>
      <dgm:t>
        <a:bodyPr/>
        <a:lstStyle/>
        <a:p>
          <a:pPr algn="just"/>
          <a:r>
            <a:rPr lang="es-ES" dirty="0" smtClean="0"/>
            <a:t>Sin los impuestos el estado no podría funcionar, ya que no dispondría de fondos para financiar o invertir.</a:t>
          </a:r>
          <a:endParaRPr lang="es-EC" dirty="0"/>
        </a:p>
      </dgm:t>
    </dgm:pt>
    <dgm:pt modelId="{0A8F5A7C-F4D3-40E0-A613-DC562203637B}" type="parTrans" cxnId="{BCCADBE9-DBD5-4864-88E4-77D4FDF2FA5F}">
      <dgm:prSet/>
      <dgm:spPr/>
      <dgm:t>
        <a:bodyPr/>
        <a:lstStyle/>
        <a:p>
          <a:endParaRPr lang="es-EC"/>
        </a:p>
      </dgm:t>
    </dgm:pt>
    <dgm:pt modelId="{117621D2-33F5-493E-B22C-722AC83EA849}" type="sibTrans" cxnId="{BCCADBE9-DBD5-4864-88E4-77D4FDF2FA5F}">
      <dgm:prSet/>
      <dgm:spPr/>
      <dgm:t>
        <a:bodyPr/>
        <a:lstStyle/>
        <a:p>
          <a:endParaRPr lang="es-EC"/>
        </a:p>
      </dgm:t>
    </dgm:pt>
    <dgm:pt modelId="{F0735F65-9117-4B3F-A94E-9F32C7CAF084}">
      <dgm:prSet/>
      <dgm:spPr/>
      <dgm:t>
        <a:bodyPr/>
        <a:lstStyle/>
        <a:p>
          <a:pPr algn="just" rtl="0"/>
          <a:r>
            <a:rPr lang="es-ES" dirty="0" smtClean="0"/>
            <a:t>Disuadir la compra de determinado producto o fomentar - desalentar ciertas actividades económicas.</a:t>
          </a:r>
          <a:endParaRPr lang="es-EC" dirty="0"/>
        </a:p>
      </dgm:t>
    </dgm:pt>
    <dgm:pt modelId="{A8568234-0C0A-474D-ACCD-8B815277353E}" type="parTrans" cxnId="{E9F88DF9-7E5B-44F2-BC85-B27850D2AF4B}">
      <dgm:prSet/>
      <dgm:spPr/>
      <dgm:t>
        <a:bodyPr/>
        <a:lstStyle/>
        <a:p>
          <a:endParaRPr lang="es-EC"/>
        </a:p>
      </dgm:t>
    </dgm:pt>
    <dgm:pt modelId="{72338936-6694-43E9-93BD-BCFE3E29910E}" type="sibTrans" cxnId="{E9F88DF9-7E5B-44F2-BC85-B27850D2AF4B}">
      <dgm:prSet/>
      <dgm:spPr/>
      <dgm:t>
        <a:bodyPr/>
        <a:lstStyle/>
        <a:p>
          <a:endParaRPr lang="es-EC"/>
        </a:p>
      </dgm:t>
    </dgm:pt>
    <dgm:pt modelId="{EEE1D6A0-267D-4186-8C22-3B880C67013F}" type="pres">
      <dgm:prSet presAssocID="{592C95FB-ECFF-4042-8C52-1FE9CB460FD7}" presName="diagram" presStyleCnt="0">
        <dgm:presLayoutVars>
          <dgm:dir/>
          <dgm:animLvl val="lvl"/>
          <dgm:resizeHandles val="exact"/>
        </dgm:presLayoutVars>
      </dgm:prSet>
      <dgm:spPr/>
      <dgm:t>
        <a:bodyPr/>
        <a:lstStyle/>
        <a:p>
          <a:endParaRPr lang="es-EC"/>
        </a:p>
      </dgm:t>
    </dgm:pt>
    <dgm:pt modelId="{6BE9C3F9-F172-46BC-98D4-4DA3D47EA0D2}" type="pres">
      <dgm:prSet presAssocID="{A8AB1480-ADC8-4E11-BEB1-C7FD7D7F40FA}" presName="compNode" presStyleCnt="0"/>
      <dgm:spPr/>
    </dgm:pt>
    <dgm:pt modelId="{4E29CA77-5989-4365-802E-66C2E0E1A4B6}" type="pres">
      <dgm:prSet presAssocID="{A8AB1480-ADC8-4E11-BEB1-C7FD7D7F40FA}" presName="childRect" presStyleLbl="bgAcc1" presStyleIdx="0" presStyleCnt="2">
        <dgm:presLayoutVars>
          <dgm:bulletEnabled val="1"/>
        </dgm:presLayoutVars>
      </dgm:prSet>
      <dgm:spPr/>
      <dgm:t>
        <a:bodyPr/>
        <a:lstStyle/>
        <a:p>
          <a:endParaRPr lang="es-EC"/>
        </a:p>
      </dgm:t>
    </dgm:pt>
    <dgm:pt modelId="{4C156DAF-8AED-4959-AD04-00AECEEDD851}" type="pres">
      <dgm:prSet presAssocID="{A8AB1480-ADC8-4E11-BEB1-C7FD7D7F40FA}" presName="parentText" presStyleLbl="node1" presStyleIdx="0" presStyleCnt="0">
        <dgm:presLayoutVars>
          <dgm:chMax val="0"/>
          <dgm:bulletEnabled val="1"/>
        </dgm:presLayoutVars>
      </dgm:prSet>
      <dgm:spPr/>
      <dgm:t>
        <a:bodyPr/>
        <a:lstStyle/>
        <a:p>
          <a:endParaRPr lang="es-EC"/>
        </a:p>
      </dgm:t>
    </dgm:pt>
    <dgm:pt modelId="{0FABCF5C-ED8E-40F9-A258-86EB008FBFAB}" type="pres">
      <dgm:prSet presAssocID="{A8AB1480-ADC8-4E11-BEB1-C7FD7D7F40FA}" presName="parentRect" presStyleLbl="alignNode1" presStyleIdx="0" presStyleCnt="2"/>
      <dgm:spPr/>
      <dgm:t>
        <a:bodyPr/>
        <a:lstStyle/>
        <a:p>
          <a:endParaRPr lang="es-EC"/>
        </a:p>
      </dgm:t>
    </dgm:pt>
    <dgm:pt modelId="{A0C2A5D0-7A6D-48A5-BB52-7D7D78858897}" type="pres">
      <dgm:prSet presAssocID="{A8AB1480-ADC8-4E11-BEB1-C7FD7D7F40FA}" presName="adorn" presStyleLbl="fgAccFollowNode1" presStyleIdx="0" presStyleCnt="2"/>
      <dgm:spPr>
        <a:blipFill rotWithShape="0">
          <a:blip xmlns:r="http://schemas.openxmlformats.org/officeDocument/2006/relationships" r:embed="rId1"/>
          <a:stretch>
            <a:fillRect/>
          </a:stretch>
        </a:blipFill>
      </dgm:spPr>
    </dgm:pt>
    <dgm:pt modelId="{781FDB60-3ED7-4E46-81FE-98050EA30F8B}" type="pres">
      <dgm:prSet presAssocID="{E02B20D1-4C50-43F8-B12E-82CC51224DA0}" presName="sibTrans" presStyleLbl="sibTrans2D1" presStyleIdx="0" presStyleCnt="0"/>
      <dgm:spPr/>
      <dgm:t>
        <a:bodyPr/>
        <a:lstStyle/>
        <a:p>
          <a:endParaRPr lang="es-EC"/>
        </a:p>
      </dgm:t>
    </dgm:pt>
    <dgm:pt modelId="{2BF0F29A-7F59-43A1-B9DB-5F69B7DAC3C6}" type="pres">
      <dgm:prSet presAssocID="{A372D7AF-8354-46E8-966B-A46492A1A19F}" presName="compNode" presStyleCnt="0"/>
      <dgm:spPr/>
    </dgm:pt>
    <dgm:pt modelId="{EC3E7F4E-4147-461C-8D2B-4AD694FBACCF}" type="pres">
      <dgm:prSet presAssocID="{A372D7AF-8354-46E8-966B-A46492A1A19F}" presName="childRect" presStyleLbl="bgAcc1" presStyleIdx="1" presStyleCnt="2">
        <dgm:presLayoutVars>
          <dgm:bulletEnabled val="1"/>
        </dgm:presLayoutVars>
      </dgm:prSet>
      <dgm:spPr/>
      <dgm:t>
        <a:bodyPr/>
        <a:lstStyle/>
        <a:p>
          <a:endParaRPr lang="es-EC"/>
        </a:p>
      </dgm:t>
    </dgm:pt>
    <dgm:pt modelId="{18B2216E-9E8A-4554-8EDC-5170FF573FCE}" type="pres">
      <dgm:prSet presAssocID="{A372D7AF-8354-46E8-966B-A46492A1A19F}" presName="parentText" presStyleLbl="node1" presStyleIdx="0" presStyleCnt="0">
        <dgm:presLayoutVars>
          <dgm:chMax val="0"/>
          <dgm:bulletEnabled val="1"/>
        </dgm:presLayoutVars>
      </dgm:prSet>
      <dgm:spPr/>
      <dgm:t>
        <a:bodyPr/>
        <a:lstStyle/>
        <a:p>
          <a:endParaRPr lang="es-EC"/>
        </a:p>
      </dgm:t>
    </dgm:pt>
    <dgm:pt modelId="{FCD15741-7AD8-4E6B-B109-9B29D03230F9}" type="pres">
      <dgm:prSet presAssocID="{A372D7AF-8354-46E8-966B-A46492A1A19F}" presName="parentRect" presStyleLbl="alignNode1" presStyleIdx="1" presStyleCnt="2"/>
      <dgm:spPr/>
      <dgm:t>
        <a:bodyPr/>
        <a:lstStyle/>
        <a:p>
          <a:endParaRPr lang="es-EC"/>
        </a:p>
      </dgm:t>
    </dgm:pt>
    <dgm:pt modelId="{7AA8C7CB-6913-4AE8-955B-326E4B1D1A6D}" type="pres">
      <dgm:prSet presAssocID="{A372D7AF-8354-46E8-966B-A46492A1A19F}" presName="adorn" presStyleLbl="fgAccFollowNode1" presStyleIdx="1" presStyleCnt="2"/>
      <dgm:spPr>
        <a:blipFill rotWithShape="0">
          <a:blip xmlns:r="http://schemas.openxmlformats.org/officeDocument/2006/relationships" r:embed="rId2"/>
          <a:stretch>
            <a:fillRect/>
          </a:stretch>
        </a:blipFill>
      </dgm:spPr>
    </dgm:pt>
  </dgm:ptLst>
  <dgm:cxnLst>
    <dgm:cxn modelId="{BCCADBE9-DBD5-4864-88E4-77D4FDF2FA5F}" srcId="{A8AB1480-ADC8-4E11-BEB1-C7FD7D7F40FA}" destId="{D5FA3201-AB50-4347-AB0C-36BE540D3392}" srcOrd="0" destOrd="0" parTransId="{0A8F5A7C-F4D3-40E0-A613-DC562203637B}" sibTransId="{117621D2-33F5-493E-B22C-722AC83EA849}"/>
    <dgm:cxn modelId="{601E6068-3059-44D8-8535-98C40ED95B9F}" srcId="{592C95FB-ECFF-4042-8C52-1FE9CB460FD7}" destId="{A372D7AF-8354-46E8-966B-A46492A1A19F}" srcOrd="1" destOrd="0" parTransId="{45E63290-32B2-473A-A85C-55EE80153781}" sibTransId="{55E88C78-37FE-4B68-80E6-BD95A8F71AA1}"/>
    <dgm:cxn modelId="{82604F33-8792-42F8-86A4-B6D3505569C5}" type="presOf" srcId="{A8AB1480-ADC8-4E11-BEB1-C7FD7D7F40FA}" destId="{0FABCF5C-ED8E-40F9-A258-86EB008FBFAB}" srcOrd="1" destOrd="0" presId="urn:microsoft.com/office/officeart/2005/8/layout/bList2#1"/>
    <dgm:cxn modelId="{B0D369EF-35FD-40A5-B102-1DCEFE11FDE0}" type="presOf" srcId="{A8AB1480-ADC8-4E11-BEB1-C7FD7D7F40FA}" destId="{4C156DAF-8AED-4959-AD04-00AECEEDD851}" srcOrd="0" destOrd="0" presId="urn:microsoft.com/office/officeart/2005/8/layout/bList2#1"/>
    <dgm:cxn modelId="{6E59A550-9277-4555-83D5-E7B1F58221D1}" type="presOf" srcId="{D5FA3201-AB50-4347-AB0C-36BE540D3392}" destId="{4E29CA77-5989-4365-802E-66C2E0E1A4B6}" srcOrd="0" destOrd="0" presId="urn:microsoft.com/office/officeart/2005/8/layout/bList2#1"/>
    <dgm:cxn modelId="{CB677B3F-1C7C-452C-9309-60A4E22783BC}" srcId="{592C95FB-ECFF-4042-8C52-1FE9CB460FD7}" destId="{A8AB1480-ADC8-4E11-BEB1-C7FD7D7F40FA}" srcOrd="0" destOrd="0" parTransId="{8B8179F1-03A4-4260-81A9-2C9EF6F0F9D9}" sibTransId="{E02B20D1-4C50-43F8-B12E-82CC51224DA0}"/>
    <dgm:cxn modelId="{6FDACC60-7459-4A16-B506-E2503A8CF4AA}" type="presOf" srcId="{A372D7AF-8354-46E8-966B-A46492A1A19F}" destId="{18B2216E-9E8A-4554-8EDC-5170FF573FCE}" srcOrd="0" destOrd="0" presId="urn:microsoft.com/office/officeart/2005/8/layout/bList2#1"/>
    <dgm:cxn modelId="{681C87B3-C189-4FD7-A4F4-8DE8C877D83C}" type="presOf" srcId="{E02B20D1-4C50-43F8-B12E-82CC51224DA0}" destId="{781FDB60-3ED7-4E46-81FE-98050EA30F8B}" srcOrd="0" destOrd="0" presId="urn:microsoft.com/office/officeart/2005/8/layout/bList2#1"/>
    <dgm:cxn modelId="{3C1A5105-9C36-426B-852E-AA3285C67CEB}" type="presOf" srcId="{F0735F65-9117-4B3F-A94E-9F32C7CAF084}" destId="{EC3E7F4E-4147-461C-8D2B-4AD694FBACCF}" srcOrd="0" destOrd="0" presId="urn:microsoft.com/office/officeart/2005/8/layout/bList2#1"/>
    <dgm:cxn modelId="{5D0ADA5E-4D08-475B-92D3-AA4C05E8B62C}" type="presOf" srcId="{592C95FB-ECFF-4042-8C52-1FE9CB460FD7}" destId="{EEE1D6A0-267D-4186-8C22-3B880C67013F}" srcOrd="0" destOrd="0" presId="urn:microsoft.com/office/officeart/2005/8/layout/bList2#1"/>
    <dgm:cxn modelId="{E9F88DF9-7E5B-44F2-BC85-B27850D2AF4B}" srcId="{A372D7AF-8354-46E8-966B-A46492A1A19F}" destId="{F0735F65-9117-4B3F-A94E-9F32C7CAF084}" srcOrd="0" destOrd="0" parTransId="{A8568234-0C0A-474D-ACCD-8B815277353E}" sibTransId="{72338936-6694-43E9-93BD-BCFE3E29910E}"/>
    <dgm:cxn modelId="{CFE44D61-56F5-4552-A486-05E472B067A8}" type="presOf" srcId="{A372D7AF-8354-46E8-966B-A46492A1A19F}" destId="{FCD15741-7AD8-4E6B-B109-9B29D03230F9}" srcOrd="1" destOrd="0" presId="urn:microsoft.com/office/officeart/2005/8/layout/bList2#1"/>
    <dgm:cxn modelId="{571F4E2B-AD53-4042-ABCA-C2A69AF83DE8}" type="presParOf" srcId="{EEE1D6A0-267D-4186-8C22-3B880C67013F}" destId="{6BE9C3F9-F172-46BC-98D4-4DA3D47EA0D2}" srcOrd="0" destOrd="0" presId="urn:microsoft.com/office/officeart/2005/8/layout/bList2#1"/>
    <dgm:cxn modelId="{F19A0FCC-488C-4AB3-8126-E3B67CBAEF96}" type="presParOf" srcId="{6BE9C3F9-F172-46BC-98D4-4DA3D47EA0D2}" destId="{4E29CA77-5989-4365-802E-66C2E0E1A4B6}" srcOrd="0" destOrd="0" presId="urn:microsoft.com/office/officeart/2005/8/layout/bList2#1"/>
    <dgm:cxn modelId="{751D6442-D657-4BA1-8074-A123D1E94EFB}" type="presParOf" srcId="{6BE9C3F9-F172-46BC-98D4-4DA3D47EA0D2}" destId="{4C156DAF-8AED-4959-AD04-00AECEEDD851}" srcOrd="1" destOrd="0" presId="urn:microsoft.com/office/officeart/2005/8/layout/bList2#1"/>
    <dgm:cxn modelId="{0CBD8192-094E-46BE-BA1F-BD166B7A3F45}" type="presParOf" srcId="{6BE9C3F9-F172-46BC-98D4-4DA3D47EA0D2}" destId="{0FABCF5C-ED8E-40F9-A258-86EB008FBFAB}" srcOrd="2" destOrd="0" presId="urn:microsoft.com/office/officeart/2005/8/layout/bList2#1"/>
    <dgm:cxn modelId="{AD81E783-187A-46CC-97CE-660985604589}" type="presParOf" srcId="{6BE9C3F9-F172-46BC-98D4-4DA3D47EA0D2}" destId="{A0C2A5D0-7A6D-48A5-BB52-7D7D78858897}" srcOrd="3" destOrd="0" presId="urn:microsoft.com/office/officeart/2005/8/layout/bList2#1"/>
    <dgm:cxn modelId="{8BA966DD-984C-4BFA-B1F9-BFAC622BF474}" type="presParOf" srcId="{EEE1D6A0-267D-4186-8C22-3B880C67013F}" destId="{781FDB60-3ED7-4E46-81FE-98050EA30F8B}" srcOrd="1" destOrd="0" presId="urn:microsoft.com/office/officeart/2005/8/layout/bList2#1"/>
    <dgm:cxn modelId="{B83EAD30-11F8-426D-8985-9345C918A5B7}" type="presParOf" srcId="{EEE1D6A0-267D-4186-8C22-3B880C67013F}" destId="{2BF0F29A-7F59-43A1-B9DB-5F69B7DAC3C6}" srcOrd="2" destOrd="0" presId="urn:microsoft.com/office/officeart/2005/8/layout/bList2#1"/>
    <dgm:cxn modelId="{824BDBFC-FAE6-4FC1-B9F8-4DBDA2AFDE40}" type="presParOf" srcId="{2BF0F29A-7F59-43A1-B9DB-5F69B7DAC3C6}" destId="{EC3E7F4E-4147-461C-8D2B-4AD694FBACCF}" srcOrd="0" destOrd="0" presId="urn:microsoft.com/office/officeart/2005/8/layout/bList2#1"/>
    <dgm:cxn modelId="{5910FEC6-96E2-4AE5-A9BD-B296E7676FA3}" type="presParOf" srcId="{2BF0F29A-7F59-43A1-B9DB-5F69B7DAC3C6}" destId="{18B2216E-9E8A-4554-8EDC-5170FF573FCE}" srcOrd="1" destOrd="0" presId="urn:microsoft.com/office/officeart/2005/8/layout/bList2#1"/>
    <dgm:cxn modelId="{9DBEDC4F-C146-4514-88E6-9B07FC20B90D}" type="presParOf" srcId="{2BF0F29A-7F59-43A1-B9DB-5F69B7DAC3C6}" destId="{FCD15741-7AD8-4E6B-B109-9B29D03230F9}" srcOrd="2" destOrd="0" presId="urn:microsoft.com/office/officeart/2005/8/layout/bList2#1"/>
    <dgm:cxn modelId="{7A21F420-476D-40A8-9C3A-8094B879982F}" type="presParOf" srcId="{2BF0F29A-7F59-43A1-B9DB-5F69B7DAC3C6}" destId="{7AA8C7CB-6913-4AE8-955B-326E4B1D1A6D}"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AEBEF84-CC29-4701-A7EE-52FD981230B4}" type="doc">
      <dgm:prSet loTypeId="urn:microsoft.com/office/officeart/2005/8/layout/vProcess5" loCatId="process" qsTypeId="urn:microsoft.com/office/officeart/2005/8/quickstyle/simple3" qsCatId="simple" csTypeId="urn:microsoft.com/office/officeart/2005/8/colors/colorful5" csCatId="colorful"/>
      <dgm:spPr/>
      <dgm:t>
        <a:bodyPr/>
        <a:lstStyle/>
        <a:p>
          <a:endParaRPr lang="es-EC"/>
        </a:p>
      </dgm:t>
    </dgm:pt>
    <dgm:pt modelId="{733596FF-10B9-4454-83D7-05ADF1AF0FD7}">
      <dgm:prSet/>
      <dgm:spPr/>
      <dgm:t>
        <a:bodyPr/>
        <a:lstStyle/>
        <a:p>
          <a:pPr rtl="0"/>
          <a:r>
            <a:rPr lang="es-ES" b="0" dirty="0" smtClean="0"/>
            <a:t>Redistribución del ingreso</a:t>
          </a:r>
          <a:endParaRPr lang="es-EC" b="0" dirty="0"/>
        </a:p>
      </dgm:t>
    </dgm:pt>
    <dgm:pt modelId="{7F0B5DE5-89EA-414D-AD97-DF40836BCC22}" type="parTrans" cxnId="{05CF5ED9-B59E-4E1A-918C-3B286D6F39A5}">
      <dgm:prSet/>
      <dgm:spPr/>
      <dgm:t>
        <a:bodyPr/>
        <a:lstStyle/>
        <a:p>
          <a:endParaRPr lang="es-EC" b="0"/>
        </a:p>
      </dgm:t>
    </dgm:pt>
    <dgm:pt modelId="{84E967C7-9346-4515-831B-EB626E5F5362}" type="sibTrans" cxnId="{05CF5ED9-B59E-4E1A-918C-3B286D6F39A5}">
      <dgm:prSet/>
      <dgm:spPr/>
      <dgm:t>
        <a:bodyPr/>
        <a:lstStyle/>
        <a:p>
          <a:endParaRPr lang="es-EC" b="0"/>
        </a:p>
      </dgm:t>
    </dgm:pt>
    <dgm:pt modelId="{235EDDDA-2882-4DB1-AC8F-1982C4DF7088}">
      <dgm:prSet/>
      <dgm:spPr/>
      <dgm:t>
        <a:bodyPr/>
        <a:lstStyle/>
        <a:p>
          <a:pPr rtl="0"/>
          <a:r>
            <a:rPr lang="es-ES" b="0" dirty="0" smtClean="0"/>
            <a:t>Mejorar la eficiencia económica.</a:t>
          </a:r>
          <a:r>
            <a:rPr lang="es-ES" b="0" i="1" dirty="0" smtClean="0"/>
            <a:t> </a:t>
          </a:r>
          <a:endParaRPr lang="es-ES" b="0" i="1" dirty="0"/>
        </a:p>
      </dgm:t>
    </dgm:pt>
    <dgm:pt modelId="{EA09B0BF-4C40-4988-B9AE-39AD6E5394DF}" type="parTrans" cxnId="{4FB7EAEA-875D-4375-8F5F-942C6E32D17C}">
      <dgm:prSet/>
      <dgm:spPr/>
      <dgm:t>
        <a:bodyPr/>
        <a:lstStyle/>
        <a:p>
          <a:endParaRPr lang="es-EC" b="0"/>
        </a:p>
      </dgm:t>
    </dgm:pt>
    <dgm:pt modelId="{D9905426-A802-49A7-A6C1-E9DA8750DD49}" type="sibTrans" cxnId="{4FB7EAEA-875D-4375-8F5F-942C6E32D17C}">
      <dgm:prSet/>
      <dgm:spPr/>
      <dgm:t>
        <a:bodyPr/>
        <a:lstStyle/>
        <a:p>
          <a:endParaRPr lang="es-EC" b="0"/>
        </a:p>
      </dgm:t>
    </dgm:pt>
    <dgm:pt modelId="{79008D34-D97D-4721-AFE5-F5EDC165FB19}">
      <dgm:prSet/>
      <dgm:spPr/>
      <dgm:t>
        <a:bodyPr/>
        <a:lstStyle/>
        <a:p>
          <a:pPr rtl="0"/>
          <a:r>
            <a:rPr lang="es-ES" b="0" dirty="0" smtClean="0"/>
            <a:t>Proteccionistas</a:t>
          </a:r>
          <a:endParaRPr lang="es-EC" b="0" dirty="0"/>
        </a:p>
      </dgm:t>
    </dgm:pt>
    <dgm:pt modelId="{61323485-84F8-459C-8A44-8B3EFF67FEBE}" type="parTrans" cxnId="{278E1281-BBC9-43F9-9B53-1607BCC941ED}">
      <dgm:prSet/>
      <dgm:spPr/>
      <dgm:t>
        <a:bodyPr/>
        <a:lstStyle/>
        <a:p>
          <a:endParaRPr lang="es-EC" b="0"/>
        </a:p>
      </dgm:t>
    </dgm:pt>
    <dgm:pt modelId="{382669A1-AB10-4DBD-B1D5-F7D087C114A3}" type="sibTrans" cxnId="{278E1281-BBC9-43F9-9B53-1607BCC941ED}">
      <dgm:prSet/>
      <dgm:spPr/>
      <dgm:t>
        <a:bodyPr/>
        <a:lstStyle/>
        <a:p>
          <a:endParaRPr lang="es-EC" b="0"/>
        </a:p>
      </dgm:t>
    </dgm:pt>
    <dgm:pt modelId="{A528D3D2-0810-4CE9-A828-9E986ABC9001}">
      <dgm:prSet/>
      <dgm:spPr/>
      <dgm:t>
        <a:bodyPr/>
        <a:lstStyle/>
        <a:p>
          <a:pPr rtl="0"/>
          <a:r>
            <a:rPr lang="es-ES" b="0" dirty="0" smtClean="0"/>
            <a:t>De fomento y desarrollo económico.</a:t>
          </a:r>
          <a:r>
            <a:rPr lang="es-ES" b="0" i="1" dirty="0" smtClean="0"/>
            <a:t> </a:t>
          </a:r>
          <a:endParaRPr lang="es-EC" b="0" dirty="0"/>
        </a:p>
      </dgm:t>
    </dgm:pt>
    <dgm:pt modelId="{B25ADD47-DE80-48DD-B2E8-B8EE0E6146BE}" type="parTrans" cxnId="{C4544422-A0E0-4422-90A5-5ED0945F232A}">
      <dgm:prSet/>
      <dgm:spPr/>
      <dgm:t>
        <a:bodyPr/>
        <a:lstStyle/>
        <a:p>
          <a:endParaRPr lang="es-EC" b="0"/>
        </a:p>
      </dgm:t>
    </dgm:pt>
    <dgm:pt modelId="{EFD4E5E1-4B4E-4E60-A15A-B179B03684EF}" type="sibTrans" cxnId="{C4544422-A0E0-4422-90A5-5ED0945F232A}">
      <dgm:prSet/>
      <dgm:spPr/>
      <dgm:t>
        <a:bodyPr/>
        <a:lstStyle/>
        <a:p>
          <a:endParaRPr lang="es-EC" b="0"/>
        </a:p>
      </dgm:t>
    </dgm:pt>
    <dgm:pt modelId="{75880BEB-4B7A-4A7C-AA9F-CD6C6532E276}" type="pres">
      <dgm:prSet presAssocID="{7AEBEF84-CC29-4701-A7EE-52FD981230B4}" presName="outerComposite" presStyleCnt="0">
        <dgm:presLayoutVars>
          <dgm:chMax val="5"/>
          <dgm:dir/>
          <dgm:resizeHandles val="exact"/>
        </dgm:presLayoutVars>
      </dgm:prSet>
      <dgm:spPr/>
      <dgm:t>
        <a:bodyPr/>
        <a:lstStyle/>
        <a:p>
          <a:endParaRPr lang="es-EC"/>
        </a:p>
      </dgm:t>
    </dgm:pt>
    <dgm:pt modelId="{374D1964-1FCD-4F5E-8D32-D94571292140}" type="pres">
      <dgm:prSet presAssocID="{7AEBEF84-CC29-4701-A7EE-52FD981230B4}" presName="dummyMaxCanvas" presStyleCnt="0">
        <dgm:presLayoutVars/>
      </dgm:prSet>
      <dgm:spPr/>
    </dgm:pt>
    <dgm:pt modelId="{9D90E4C7-1EA9-470C-8858-5843927DB7C1}" type="pres">
      <dgm:prSet presAssocID="{7AEBEF84-CC29-4701-A7EE-52FD981230B4}" presName="FourNodes_1" presStyleLbl="node1" presStyleIdx="0" presStyleCnt="4">
        <dgm:presLayoutVars>
          <dgm:bulletEnabled val="1"/>
        </dgm:presLayoutVars>
      </dgm:prSet>
      <dgm:spPr/>
      <dgm:t>
        <a:bodyPr/>
        <a:lstStyle/>
        <a:p>
          <a:endParaRPr lang="es-EC"/>
        </a:p>
      </dgm:t>
    </dgm:pt>
    <dgm:pt modelId="{4507DC5D-08DD-460D-A369-14B27DE8C7B5}" type="pres">
      <dgm:prSet presAssocID="{7AEBEF84-CC29-4701-A7EE-52FD981230B4}" presName="FourNodes_2" presStyleLbl="node1" presStyleIdx="1" presStyleCnt="4">
        <dgm:presLayoutVars>
          <dgm:bulletEnabled val="1"/>
        </dgm:presLayoutVars>
      </dgm:prSet>
      <dgm:spPr/>
      <dgm:t>
        <a:bodyPr/>
        <a:lstStyle/>
        <a:p>
          <a:endParaRPr lang="es-EC"/>
        </a:p>
      </dgm:t>
    </dgm:pt>
    <dgm:pt modelId="{32F15DDA-CAEE-4967-96A1-9C6CDA12B2A5}" type="pres">
      <dgm:prSet presAssocID="{7AEBEF84-CC29-4701-A7EE-52FD981230B4}" presName="FourNodes_3" presStyleLbl="node1" presStyleIdx="2" presStyleCnt="4">
        <dgm:presLayoutVars>
          <dgm:bulletEnabled val="1"/>
        </dgm:presLayoutVars>
      </dgm:prSet>
      <dgm:spPr/>
      <dgm:t>
        <a:bodyPr/>
        <a:lstStyle/>
        <a:p>
          <a:endParaRPr lang="es-EC"/>
        </a:p>
      </dgm:t>
    </dgm:pt>
    <dgm:pt modelId="{2B9DEF1D-961A-4101-82CD-68F779116431}" type="pres">
      <dgm:prSet presAssocID="{7AEBEF84-CC29-4701-A7EE-52FD981230B4}" presName="FourNodes_4" presStyleLbl="node1" presStyleIdx="3" presStyleCnt="4">
        <dgm:presLayoutVars>
          <dgm:bulletEnabled val="1"/>
        </dgm:presLayoutVars>
      </dgm:prSet>
      <dgm:spPr/>
      <dgm:t>
        <a:bodyPr/>
        <a:lstStyle/>
        <a:p>
          <a:endParaRPr lang="es-EC"/>
        </a:p>
      </dgm:t>
    </dgm:pt>
    <dgm:pt modelId="{09C6BC29-CD82-44CA-BC33-76EACC777293}" type="pres">
      <dgm:prSet presAssocID="{7AEBEF84-CC29-4701-A7EE-52FD981230B4}" presName="FourConn_1-2" presStyleLbl="fgAccFollowNode1" presStyleIdx="0" presStyleCnt="3">
        <dgm:presLayoutVars>
          <dgm:bulletEnabled val="1"/>
        </dgm:presLayoutVars>
      </dgm:prSet>
      <dgm:spPr/>
      <dgm:t>
        <a:bodyPr/>
        <a:lstStyle/>
        <a:p>
          <a:endParaRPr lang="es-EC"/>
        </a:p>
      </dgm:t>
    </dgm:pt>
    <dgm:pt modelId="{76247725-99AB-451D-98D8-DD3954E09E00}" type="pres">
      <dgm:prSet presAssocID="{7AEBEF84-CC29-4701-A7EE-52FD981230B4}" presName="FourConn_2-3" presStyleLbl="fgAccFollowNode1" presStyleIdx="1" presStyleCnt="3">
        <dgm:presLayoutVars>
          <dgm:bulletEnabled val="1"/>
        </dgm:presLayoutVars>
      </dgm:prSet>
      <dgm:spPr/>
      <dgm:t>
        <a:bodyPr/>
        <a:lstStyle/>
        <a:p>
          <a:endParaRPr lang="es-EC"/>
        </a:p>
      </dgm:t>
    </dgm:pt>
    <dgm:pt modelId="{3B8A802B-CDA0-4CA1-BB4C-4FF91097D606}" type="pres">
      <dgm:prSet presAssocID="{7AEBEF84-CC29-4701-A7EE-52FD981230B4}" presName="FourConn_3-4" presStyleLbl="fgAccFollowNode1" presStyleIdx="2" presStyleCnt="3">
        <dgm:presLayoutVars>
          <dgm:bulletEnabled val="1"/>
        </dgm:presLayoutVars>
      </dgm:prSet>
      <dgm:spPr/>
      <dgm:t>
        <a:bodyPr/>
        <a:lstStyle/>
        <a:p>
          <a:endParaRPr lang="es-EC"/>
        </a:p>
      </dgm:t>
    </dgm:pt>
    <dgm:pt modelId="{18A6B129-B295-4DF2-86FD-56CA75171AE7}" type="pres">
      <dgm:prSet presAssocID="{7AEBEF84-CC29-4701-A7EE-52FD981230B4}" presName="FourNodes_1_text" presStyleLbl="node1" presStyleIdx="3" presStyleCnt="4">
        <dgm:presLayoutVars>
          <dgm:bulletEnabled val="1"/>
        </dgm:presLayoutVars>
      </dgm:prSet>
      <dgm:spPr/>
      <dgm:t>
        <a:bodyPr/>
        <a:lstStyle/>
        <a:p>
          <a:endParaRPr lang="es-EC"/>
        </a:p>
      </dgm:t>
    </dgm:pt>
    <dgm:pt modelId="{5A7B7324-7587-4033-B6FB-D06CBDFF55A7}" type="pres">
      <dgm:prSet presAssocID="{7AEBEF84-CC29-4701-A7EE-52FD981230B4}" presName="FourNodes_2_text" presStyleLbl="node1" presStyleIdx="3" presStyleCnt="4">
        <dgm:presLayoutVars>
          <dgm:bulletEnabled val="1"/>
        </dgm:presLayoutVars>
      </dgm:prSet>
      <dgm:spPr/>
      <dgm:t>
        <a:bodyPr/>
        <a:lstStyle/>
        <a:p>
          <a:endParaRPr lang="es-EC"/>
        </a:p>
      </dgm:t>
    </dgm:pt>
    <dgm:pt modelId="{5757096C-503A-46E2-930C-346C5A114511}" type="pres">
      <dgm:prSet presAssocID="{7AEBEF84-CC29-4701-A7EE-52FD981230B4}" presName="FourNodes_3_text" presStyleLbl="node1" presStyleIdx="3" presStyleCnt="4">
        <dgm:presLayoutVars>
          <dgm:bulletEnabled val="1"/>
        </dgm:presLayoutVars>
      </dgm:prSet>
      <dgm:spPr/>
      <dgm:t>
        <a:bodyPr/>
        <a:lstStyle/>
        <a:p>
          <a:endParaRPr lang="es-EC"/>
        </a:p>
      </dgm:t>
    </dgm:pt>
    <dgm:pt modelId="{B3E57A1E-3665-4F80-9459-4F7386A2199F}" type="pres">
      <dgm:prSet presAssocID="{7AEBEF84-CC29-4701-A7EE-52FD981230B4}" presName="FourNodes_4_text" presStyleLbl="node1" presStyleIdx="3" presStyleCnt="4">
        <dgm:presLayoutVars>
          <dgm:bulletEnabled val="1"/>
        </dgm:presLayoutVars>
      </dgm:prSet>
      <dgm:spPr/>
      <dgm:t>
        <a:bodyPr/>
        <a:lstStyle/>
        <a:p>
          <a:endParaRPr lang="es-EC"/>
        </a:p>
      </dgm:t>
    </dgm:pt>
  </dgm:ptLst>
  <dgm:cxnLst>
    <dgm:cxn modelId="{05CF5ED9-B59E-4E1A-918C-3B286D6F39A5}" srcId="{7AEBEF84-CC29-4701-A7EE-52FD981230B4}" destId="{733596FF-10B9-4454-83D7-05ADF1AF0FD7}" srcOrd="0" destOrd="0" parTransId="{7F0B5DE5-89EA-414D-AD97-DF40836BCC22}" sibTransId="{84E967C7-9346-4515-831B-EB626E5F5362}"/>
    <dgm:cxn modelId="{8D612D64-B3CF-4C16-B9EF-A65B6DD78C4B}" type="presOf" srcId="{235EDDDA-2882-4DB1-AC8F-1982C4DF7088}" destId="{4507DC5D-08DD-460D-A369-14B27DE8C7B5}" srcOrd="0" destOrd="0" presId="urn:microsoft.com/office/officeart/2005/8/layout/vProcess5"/>
    <dgm:cxn modelId="{1D00C877-AEF7-4FF5-BBA0-6575EA603196}" type="presOf" srcId="{79008D34-D97D-4721-AFE5-F5EDC165FB19}" destId="{32F15DDA-CAEE-4967-96A1-9C6CDA12B2A5}" srcOrd="0" destOrd="0" presId="urn:microsoft.com/office/officeart/2005/8/layout/vProcess5"/>
    <dgm:cxn modelId="{278E1281-BBC9-43F9-9B53-1607BCC941ED}" srcId="{7AEBEF84-CC29-4701-A7EE-52FD981230B4}" destId="{79008D34-D97D-4721-AFE5-F5EDC165FB19}" srcOrd="2" destOrd="0" parTransId="{61323485-84F8-459C-8A44-8B3EFF67FEBE}" sibTransId="{382669A1-AB10-4DBD-B1D5-F7D087C114A3}"/>
    <dgm:cxn modelId="{829079F2-8793-4731-9222-75F9F4205AD6}" type="presOf" srcId="{7AEBEF84-CC29-4701-A7EE-52FD981230B4}" destId="{75880BEB-4B7A-4A7C-AA9F-CD6C6532E276}" srcOrd="0" destOrd="0" presId="urn:microsoft.com/office/officeart/2005/8/layout/vProcess5"/>
    <dgm:cxn modelId="{1F507C42-5A58-461D-AD04-842311C82A62}" type="presOf" srcId="{733596FF-10B9-4454-83D7-05ADF1AF0FD7}" destId="{18A6B129-B295-4DF2-86FD-56CA75171AE7}" srcOrd="1" destOrd="0" presId="urn:microsoft.com/office/officeart/2005/8/layout/vProcess5"/>
    <dgm:cxn modelId="{0A45BB1A-A6C5-4F5A-9E8F-71BB0F37FD18}" type="presOf" srcId="{79008D34-D97D-4721-AFE5-F5EDC165FB19}" destId="{5757096C-503A-46E2-930C-346C5A114511}" srcOrd="1" destOrd="0" presId="urn:microsoft.com/office/officeart/2005/8/layout/vProcess5"/>
    <dgm:cxn modelId="{58D4295A-D2C1-481A-96D5-6E2428DE88CE}" type="presOf" srcId="{733596FF-10B9-4454-83D7-05ADF1AF0FD7}" destId="{9D90E4C7-1EA9-470C-8858-5843927DB7C1}" srcOrd="0" destOrd="0" presId="urn:microsoft.com/office/officeart/2005/8/layout/vProcess5"/>
    <dgm:cxn modelId="{955EF554-2413-4549-A472-AD99BBD5CA32}" type="presOf" srcId="{382669A1-AB10-4DBD-B1D5-F7D087C114A3}" destId="{3B8A802B-CDA0-4CA1-BB4C-4FF91097D606}" srcOrd="0" destOrd="0" presId="urn:microsoft.com/office/officeart/2005/8/layout/vProcess5"/>
    <dgm:cxn modelId="{CA95D561-3BD3-459E-BBC6-47ADB95B94C7}" type="presOf" srcId="{84E967C7-9346-4515-831B-EB626E5F5362}" destId="{09C6BC29-CD82-44CA-BC33-76EACC777293}" srcOrd="0" destOrd="0" presId="urn:microsoft.com/office/officeart/2005/8/layout/vProcess5"/>
    <dgm:cxn modelId="{FDE6AA61-9973-4699-9DC3-748C82D18D5A}" type="presOf" srcId="{D9905426-A802-49A7-A6C1-E9DA8750DD49}" destId="{76247725-99AB-451D-98D8-DD3954E09E00}" srcOrd="0" destOrd="0" presId="urn:microsoft.com/office/officeart/2005/8/layout/vProcess5"/>
    <dgm:cxn modelId="{18348C7B-B540-4E38-8D43-AF7499AABE7B}" type="presOf" srcId="{235EDDDA-2882-4DB1-AC8F-1982C4DF7088}" destId="{5A7B7324-7587-4033-B6FB-D06CBDFF55A7}" srcOrd="1" destOrd="0" presId="urn:microsoft.com/office/officeart/2005/8/layout/vProcess5"/>
    <dgm:cxn modelId="{4FB7EAEA-875D-4375-8F5F-942C6E32D17C}" srcId="{7AEBEF84-CC29-4701-A7EE-52FD981230B4}" destId="{235EDDDA-2882-4DB1-AC8F-1982C4DF7088}" srcOrd="1" destOrd="0" parTransId="{EA09B0BF-4C40-4988-B9AE-39AD6E5394DF}" sibTransId="{D9905426-A802-49A7-A6C1-E9DA8750DD49}"/>
    <dgm:cxn modelId="{6DB12367-02F4-45E0-929E-113F99166A2F}" type="presOf" srcId="{A528D3D2-0810-4CE9-A828-9E986ABC9001}" destId="{2B9DEF1D-961A-4101-82CD-68F779116431}" srcOrd="0" destOrd="0" presId="urn:microsoft.com/office/officeart/2005/8/layout/vProcess5"/>
    <dgm:cxn modelId="{C4544422-A0E0-4422-90A5-5ED0945F232A}" srcId="{7AEBEF84-CC29-4701-A7EE-52FD981230B4}" destId="{A528D3D2-0810-4CE9-A828-9E986ABC9001}" srcOrd="3" destOrd="0" parTransId="{B25ADD47-DE80-48DD-B2E8-B8EE0E6146BE}" sibTransId="{EFD4E5E1-4B4E-4E60-A15A-B179B03684EF}"/>
    <dgm:cxn modelId="{E9784260-8F65-4C23-82FC-10C30F00E2B5}" type="presOf" srcId="{A528D3D2-0810-4CE9-A828-9E986ABC9001}" destId="{B3E57A1E-3665-4F80-9459-4F7386A2199F}" srcOrd="1" destOrd="0" presId="urn:microsoft.com/office/officeart/2005/8/layout/vProcess5"/>
    <dgm:cxn modelId="{A85AF189-7343-450F-A9EE-705A62594999}" type="presParOf" srcId="{75880BEB-4B7A-4A7C-AA9F-CD6C6532E276}" destId="{374D1964-1FCD-4F5E-8D32-D94571292140}" srcOrd="0" destOrd="0" presId="urn:microsoft.com/office/officeart/2005/8/layout/vProcess5"/>
    <dgm:cxn modelId="{9571A9B9-0668-4320-82F8-F3836B4B390E}" type="presParOf" srcId="{75880BEB-4B7A-4A7C-AA9F-CD6C6532E276}" destId="{9D90E4C7-1EA9-470C-8858-5843927DB7C1}" srcOrd="1" destOrd="0" presId="urn:microsoft.com/office/officeart/2005/8/layout/vProcess5"/>
    <dgm:cxn modelId="{4FCC32B8-A39C-40CA-96B3-5A72C16F48E9}" type="presParOf" srcId="{75880BEB-4B7A-4A7C-AA9F-CD6C6532E276}" destId="{4507DC5D-08DD-460D-A369-14B27DE8C7B5}" srcOrd="2" destOrd="0" presId="urn:microsoft.com/office/officeart/2005/8/layout/vProcess5"/>
    <dgm:cxn modelId="{AF733A62-25FD-496C-9304-D41BF285D3DB}" type="presParOf" srcId="{75880BEB-4B7A-4A7C-AA9F-CD6C6532E276}" destId="{32F15DDA-CAEE-4967-96A1-9C6CDA12B2A5}" srcOrd="3" destOrd="0" presId="urn:microsoft.com/office/officeart/2005/8/layout/vProcess5"/>
    <dgm:cxn modelId="{F74A527B-213C-47A4-85B4-22145270BA47}" type="presParOf" srcId="{75880BEB-4B7A-4A7C-AA9F-CD6C6532E276}" destId="{2B9DEF1D-961A-4101-82CD-68F779116431}" srcOrd="4" destOrd="0" presId="urn:microsoft.com/office/officeart/2005/8/layout/vProcess5"/>
    <dgm:cxn modelId="{9414F155-6AAC-4EC6-B048-4B37732A1BD6}" type="presParOf" srcId="{75880BEB-4B7A-4A7C-AA9F-CD6C6532E276}" destId="{09C6BC29-CD82-44CA-BC33-76EACC777293}" srcOrd="5" destOrd="0" presId="urn:microsoft.com/office/officeart/2005/8/layout/vProcess5"/>
    <dgm:cxn modelId="{FDA05B80-3648-4AC2-97BB-4B4DB1EF4D5B}" type="presParOf" srcId="{75880BEB-4B7A-4A7C-AA9F-CD6C6532E276}" destId="{76247725-99AB-451D-98D8-DD3954E09E00}" srcOrd="6" destOrd="0" presId="urn:microsoft.com/office/officeart/2005/8/layout/vProcess5"/>
    <dgm:cxn modelId="{77893CD0-DDC3-4779-A0BC-343FF01F3BB2}" type="presParOf" srcId="{75880BEB-4B7A-4A7C-AA9F-CD6C6532E276}" destId="{3B8A802B-CDA0-4CA1-BB4C-4FF91097D606}" srcOrd="7" destOrd="0" presId="urn:microsoft.com/office/officeart/2005/8/layout/vProcess5"/>
    <dgm:cxn modelId="{1B8C9CCD-6BF9-421C-A81C-0DA6899E105C}" type="presParOf" srcId="{75880BEB-4B7A-4A7C-AA9F-CD6C6532E276}" destId="{18A6B129-B295-4DF2-86FD-56CA75171AE7}" srcOrd="8" destOrd="0" presId="urn:microsoft.com/office/officeart/2005/8/layout/vProcess5"/>
    <dgm:cxn modelId="{78C5B987-2297-4770-9E45-D90DF71ADBE2}" type="presParOf" srcId="{75880BEB-4B7A-4A7C-AA9F-CD6C6532E276}" destId="{5A7B7324-7587-4033-B6FB-D06CBDFF55A7}" srcOrd="9" destOrd="0" presId="urn:microsoft.com/office/officeart/2005/8/layout/vProcess5"/>
    <dgm:cxn modelId="{2FD3DE68-EE5E-4C53-A01A-E6974B756628}" type="presParOf" srcId="{75880BEB-4B7A-4A7C-AA9F-CD6C6532E276}" destId="{5757096C-503A-46E2-930C-346C5A114511}" srcOrd="10" destOrd="0" presId="urn:microsoft.com/office/officeart/2005/8/layout/vProcess5"/>
    <dgm:cxn modelId="{C6030E42-E6C2-4B52-9B94-C6B42C555B33}" type="presParOf" srcId="{75880BEB-4B7A-4A7C-AA9F-CD6C6532E276}" destId="{B3E57A1E-3665-4F80-9459-4F7386A2199F}"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F6A7D68-7B15-4913-94CB-22912BCC264B}" type="doc">
      <dgm:prSet loTypeId="urn:microsoft.com/office/officeart/2005/8/layout/process1" loCatId="process" qsTypeId="urn:microsoft.com/office/officeart/2005/8/quickstyle/simple1" qsCatId="simple" csTypeId="urn:microsoft.com/office/officeart/2005/8/colors/accent2_1" csCatId="accent2"/>
      <dgm:spPr/>
      <dgm:t>
        <a:bodyPr/>
        <a:lstStyle/>
        <a:p>
          <a:endParaRPr lang="es-EC"/>
        </a:p>
      </dgm:t>
    </dgm:pt>
    <dgm:pt modelId="{BBC7BFCC-EE2B-4A3D-87F8-E1FF17151BB5}">
      <dgm:prSet/>
      <dgm:spPr/>
      <dgm:t>
        <a:bodyPr/>
        <a:lstStyle/>
        <a:p>
          <a:pPr rtl="0"/>
          <a:r>
            <a:rPr lang="es-ES" b="1" dirty="0" smtClean="0"/>
            <a:t>Fines fiscales</a:t>
          </a:r>
          <a:endParaRPr lang="es-EC" dirty="0"/>
        </a:p>
      </dgm:t>
    </dgm:pt>
    <dgm:pt modelId="{223FF0CB-F820-4ED1-BFCA-2C41F338A3BB}" type="parTrans" cxnId="{05DF6EB2-B834-4731-AF0A-6E150D438F12}">
      <dgm:prSet/>
      <dgm:spPr/>
      <dgm:t>
        <a:bodyPr/>
        <a:lstStyle/>
        <a:p>
          <a:endParaRPr lang="es-EC"/>
        </a:p>
      </dgm:t>
    </dgm:pt>
    <dgm:pt modelId="{91E04908-DE80-4011-B022-11EB256EF5B7}" type="sibTrans" cxnId="{05DF6EB2-B834-4731-AF0A-6E150D438F12}">
      <dgm:prSet/>
      <dgm:spPr/>
      <dgm:t>
        <a:bodyPr/>
        <a:lstStyle/>
        <a:p>
          <a:endParaRPr lang="es-EC"/>
        </a:p>
      </dgm:t>
    </dgm:pt>
    <dgm:pt modelId="{3A147352-5280-407E-8E52-A5F359C0449C}">
      <dgm:prSet/>
      <dgm:spPr/>
      <dgm:t>
        <a:bodyPr/>
        <a:lstStyle/>
        <a:p>
          <a:pPr rtl="0"/>
          <a:r>
            <a:rPr lang="es-ES" b="1" dirty="0" smtClean="0"/>
            <a:t>Fines extra-fiscales</a:t>
          </a:r>
          <a:endParaRPr lang="es-EC" dirty="0"/>
        </a:p>
      </dgm:t>
    </dgm:pt>
    <dgm:pt modelId="{AE28EDF1-7A12-4997-A88D-97F23909FAC8}" type="parTrans" cxnId="{14ECFDE5-EC8B-4211-BC4C-86B342E4754B}">
      <dgm:prSet/>
      <dgm:spPr/>
      <dgm:t>
        <a:bodyPr/>
        <a:lstStyle/>
        <a:p>
          <a:endParaRPr lang="es-EC"/>
        </a:p>
      </dgm:t>
    </dgm:pt>
    <dgm:pt modelId="{76E37123-A1E8-4614-87BE-FBC57C59E2E1}" type="sibTrans" cxnId="{14ECFDE5-EC8B-4211-BC4C-86B342E4754B}">
      <dgm:prSet/>
      <dgm:spPr/>
      <dgm:t>
        <a:bodyPr/>
        <a:lstStyle/>
        <a:p>
          <a:endParaRPr lang="es-EC"/>
        </a:p>
      </dgm:t>
    </dgm:pt>
    <dgm:pt modelId="{B9354FCD-68F9-406D-89AC-AD85B8AC8107}">
      <dgm:prSet/>
      <dgm:spPr/>
      <dgm:t>
        <a:bodyPr/>
        <a:lstStyle/>
        <a:p>
          <a:pPr rtl="0"/>
          <a:r>
            <a:rPr lang="es-ES" b="1" dirty="0" smtClean="0"/>
            <a:t>Fines mixtos</a:t>
          </a:r>
          <a:endParaRPr lang="es-EC" dirty="0"/>
        </a:p>
      </dgm:t>
    </dgm:pt>
    <dgm:pt modelId="{9DA50601-675E-4595-BA71-2C8D45FEC651}" type="parTrans" cxnId="{755B13EA-E5BB-4DC9-8E4A-AAA6E5C880D3}">
      <dgm:prSet/>
      <dgm:spPr/>
      <dgm:t>
        <a:bodyPr/>
        <a:lstStyle/>
        <a:p>
          <a:endParaRPr lang="es-EC"/>
        </a:p>
      </dgm:t>
    </dgm:pt>
    <dgm:pt modelId="{5447EA5C-2ED5-41EE-BAE7-135C946DAE92}" type="sibTrans" cxnId="{755B13EA-E5BB-4DC9-8E4A-AAA6E5C880D3}">
      <dgm:prSet/>
      <dgm:spPr/>
      <dgm:t>
        <a:bodyPr/>
        <a:lstStyle/>
        <a:p>
          <a:endParaRPr lang="es-EC"/>
        </a:p>
      </dgm:t>
    </dgm:pt>
    <dgm:pt modelId="{F97FCEF8-00FD-4263-93F3-154FB15D5F9C}" type="pres">
      <dgm:prSet presAssocID="{9F6A7D68-7B15-4913-94CB-22912BCC264B}" presName="Name0" presStyleCnt="0">
        <dgm:presLayoutVars>
          <dgm:dir/>
          <dgm:resizeHandles val="exact"/>
        </dgm:presLayoutVars>
      </dgm:prSet>
      <dgm:spPr/>
      <dgm:t>
        <a:bodyPr/>
        <a:lstStyle/>
        <a:p>
          <a:endParaRPr lang="es-EC"/>
        </a:p>
      </dgm:t>
    </dgm:pt>
    <dgm:pt modelId="{F4A308BF-2077-49D8-81F4-81863BBE7FC6}" type="pres">
      <dgm:prSet presAssocID="{BBC7BFCC-EE2B-4A3D-87F8-E1FF17151BB5}" presName="node" presStyleLbl="node1" presStyleIdx="0" presStyleCnt="3">
        <dgm:presLayoutVars>
          <dgm:bulletEnabled val="1"/>
        </dgm:presLayoutVars>
      </dgm:prSet>
      <dgm:spPr/>
      <dgm:t>
        <a:bodyPr/>
        <a:lstStyle/>
        <a:p>
          <a:endParaRPr lang="es-EC"/>
        </a:p>
      </dgm:t>
    </dgm:pt>
    <dgm:pt modelId="{36E4BB84-18F0-4121-9F48-BEBF5D8BFDFA}" type="pres">
      <dgm:prSet presAssocID="{91E04908-DE80-4011-B022-11EB256EF5B7}" presName="sibTrans" presStyleLbl="sibTrans2D1" presStyleIdx="0" presStyleCnt="2"/>
      <dgm:spPr/>
      <dgm:t>
        <a:bodyPr/>
        <a:lstStyle/>
        <a:p>
          <a:endParaRPr lang="es-EC"/>
        </a:p>
      </dgm:t>
    </dgm:pt>
    <dgm:pt modelId="{EE8BC79A-DA59-4250-993E-5C51294C84F6}" type="pres">
      <dgm:prSet presAssocID="{91E04908-DE80-4011-B022-11EB256EF5B7}" presName="connectorText" presStyleLbl="sibTrans2D1" presStyleIdx="0" presStyleCnt="2"/>
      <dgm:spPr/>
      <dgm:t>
        <a:bodyPr/>
        <a:lstStyle/>
        <a:p>
          <a:endParaRPr lang="es-EC"/>
        </a:p>
      </dgm:t>
    </dgm:pt>
    <dgm:pt modelId="{3990CED6-14A0-4DFD-8717-977E43158234}" type="pres">
      <dgm:prSet presAssocID="{3A147352-5280-407E-8E52-A5F359C0449C}" presName="node" presStyleLbl="node1" presStyleIdx="1" presStyleCnt="3">
        <dgm:presLayoutVars>
          <dgm:bulletEnabled val="1"/>
        </dgm:presLayoutVars>
      </dgm:prSet>
      <dgm:spPr/>
      <dgm:t>
        <a:bodyPr/>
        <a:lstStyle/>
        <a:p>
          <a:endParaRPr lang="es-EC"/>
        </a:p>
      </dgm:t>
    </dgm:pt>
    <dgm:pt modelId="{AD0D47CA-5F5A-4058-8BF7-0ABB8B17439E}" type="pres">
      <dgm:prSet presAssocID="{76E37123-A1E8-4614-87BE-FBC57C59E2E1}" presName="sibTrans" presStyleLbl="sibTrans2D1" presStyleIdx="1" presStyleCnt="2"/>
      <dgm:spPr/>
      <dgm:t>
        <a:bodyPr/>
        <a:lstStyle/>
        <a:p>
          <a:endParaRPr lang="es-EC"/>
        </a:p>
      </dgm:t>
    </dgm:pt>
    <dgm:pt modelId="{37DDD7A3-6AFA-419E-AC3A-61F42B308470}" type="pres">
      <dgm:prSet presAssocID="{76E37123-A1E8-4614-87BE-FBC57C59E2E1}" presName="connectorText" presStyleLbl="sibTrans2D1" presStyleIdx="1" presStyleCnt="2"/>
      <dgm:spPr/>
      <dgm:t>
        <a:bodyPr/>
        <a:lstStyle/>
        <a:p>
          <a:endParaRPr lang="es-EC"/>
        </a:p>
      </dgm:t>
    </dgm:pt>
    <dgm:pt modelId="{F29E0387-C5EF-47F8-852E-8FC3585343E8}" type="pres">
      <dgm:prSet presAssocID="{B9354FCD-68F9-406D-89AC-AD85B8AC8107}" presName="node" presStyleLbl="node1" presStyleIdx="2" presStyleCnt="3">
        <dgm:presLayoutVars>
          <dgm:bulletEnabled val="1"/>
        </dgm:presLayoutVars>
      </dgm:prSet>
      <dgm:spPr/>
      <dgm:t>
        <a:bodyPr/>
        <a:lstStyle/>
        <a:p>
          <a:endParaRPr lang="es-EC"/>
        </a:p>
      </dgm:t>
    </dgm:pt>
  </dgm:ptLst>
  <dgm:cxnLst>
    <dgm:cxn modelId="{F1F6CC3E-FC66-495E-9B7E-BBFCEF61BEF1}" type="presOf" srcId="{B9354FCD-68F9-406D-89AC-AD85B8AC8107}" destId="{F29E0387-C5EF-47F8-852E-8FC3585343E8}" srcOrd="0" destOrd="0" presId="urn:microsoft.com/office/officeart/2005/8/layout/process1"/>
    <dgm:cxn modelId="{B571DA3B-F0A2-4526-99DB-331D91BFD570}" type="presOf" srcId="{91E04908-DE80-4011-B022-11EB256EF5B7}" destId="{36E4BB84-18F0-4121-9F48-BEBF5D8BFDFA}" srcOrd="0" destOrd="0" presId="urn:microsoft.com/office/officeart/2005/8/layout/process1"/>
    <dgm:cxn modelId="{F512FC20-56C0-4D62-A1DB-4DE1BD9346B6}" type="presOf" srcId="{76E37123-A1E8-4614-87BE-FBC57C59E2E1}" destId="{37DDD7A3-6AFA-419E-AC3A-61F42B308470}" srcOrd="1" destOrd="0" presId="urn:microsoft.com/office/officeart/2005/8/layout/process1"/>
    <dgm:cxn modelId="{755B13EA-E5BB-4DC9-8E4A-AAA6E5C880D3}" srcId="{9F6A7D68-7B15-4913-94CB-22912BCC264B}" destId="{B9354FCD-68F9-406D-89AC-AD85B8AC8107}" srcOrd="2" destOrd="0" parTransId="{9DA50601-675E-4595-BA71-2C8D45FEC651}" sibTransId="{5447EA5C-2ED5-41EE-BAE7-135C946DAE92}"/>
    <dgm:cxn modelId="{E7F4332F-342F-4E4F-8278-0E85DAE21DCA}" type="presOf" srcId="{91E04908-DE80-4011-B022-11EB256EF5B7}" destId="{EE8BC79A-DA59-4250-993E-5C51294C84F6}" srcOrd="1" destOrd="0" presId="urn:microsoft.com/office/officeart/2005/8/layout/process1"/>
    <dgm:cxn modelId="{471DD180-05F1-4B40-B62E-39A150B81231}" type="presOf" srcId="{3A147352-5280-407E-8E52-A5F359C0449C}" destId="{3990CED6-14A0-4DFD-8717-977E43158234}" srcOrd="0" destOrd="0" presId="urn:microsoft.com/office/officeart/2005/8/layout/process1"/>
    <dgm:cxn modelId="{14ECFDE5-EC8B-4211-BC4C-86B342E4754B}" srcId="{9F6A7D68-7B15-4913-94CB-22912BCC264B}" destId="{3A147352-5280-407E-8E52-A5F359C0449C}" srcOrd="1" destOrd="0" parTransId="{AE28EDF1-7A12-4997-A88D-97F23909FAC8}" sibTransId="{76E37123-A1E8-4614-87BE-FBC57C59E2E1}"/>
    <dgm:cxn modelId="{05DF6EB2-B834-4731-AF0A-6E150D438F12}" srcId="{9F6A7D68-7B15-4913-94CB-22912BCC264B}" destId="{BBC7BFCC-EE2B-4A3D-87F8-E1FF17151BB5}" srcOrd="0" destOrd="0" parTransId="{223FF0CB-F820-4ED1-BFCA-2C41F338A3BB}" sibTransId="{91E04908-DE80-4011-B022-11EB256EF5B7}"/>
    <dgm:cxn modelId="{2127F272-0EE6-4377-9B0B-54B2287488DE}" type="presOf" srcId="{BBC7BFCC-EE2B-4A3D-87F8-E1FF17151BB5}" destId="{F4A308BF-2077-49D8-81F4-81863BBE7FC6}" srcOrd="0" destOrd="0" presId="urn:microsoft.com/office/officeart/2005/8/layout/process1"/>
    <dgm:cxn modelId="{626A751F-BDFD-4448-8E65-EF8F9DD5A5D5}" type="presOf" srcId="{76E37123-A1E8-4614-87BE-FBC57C59E2E1}" destId="{AD0D47CA-5F5A-4058-8BF7-0ABB8B17439E}" srcOrd="0" destOrd="0" presId="urn:microsoft.com/office/officeart/2005/8/layout/process1"/>
    <dgm:cxn modelId="{AB92EF0D-6B5E-44AF-9312-610B16DFB55D}" type="presOf" srcId="{9F6A7D68-7B15-4913-94CB-22912BCC264B}" destId="{F97FCEF8-00FD-4263-93F3-154FB15D5F9C}" srcOrd="0" destOrd="0" presId="urn:microsoft.com/office/officeart/2005/8/layout/process1"/>
    <dgm:cxn modelId="{FC64BCE6-1EEC-4D89-AED9-C809075F28D1}" type="presParOf" srcId="{F97FCEF8-00FD-4263-93F3-154FB15D5F9C}" destId="{F4A308BF-2077-49D8-81F4-81863BBE7FC6}" srcOrd="0" destOrd="0" presId="urn:microsoft.com/office/officeart/2005/8/layout/process1"/>
    <dgm:cxn modelId="{CC474632-18B4-492C-85F3-9006D187A0ED}" type="presParOf" srcId="{F97FCEF8-00FD-4263-93F3-154FB15D5F9C}" destId="{36E4BB84-18F0-4121-9F48-BEBF5D8BFDFA}" srcOrd="1" destOrd="0" presId="urn:microsoft.com/office/officeart/2005/8/layout/process1"/>
    <dgm:cxn modelId="{AB61ACF3-CFAF-44DA-81E3-804DBC587C6B}" type="presParOf" srcId="{36E4BB84-18F0-4121-9F48-BEBF5D8BFDFA}" destId="{EE8BC79A-DA59-4250-993E-5C51294C84F6}" srcOrd="0" destOrd="0" presId="urn:microsoft.com/office/officeart/2005/8/layout/process1"/>
    <dgm:cxn modelId="{6C1E80D9-71C1-4AE6-BF76-5A73E058643F}" type="presParOf" srcId="{F97FCEF8-00FD-4263-93F3-154FB15D5F9C}" destId="{3990CED6-14A0-4DFD-8717-977E43158234}" srcOrd="2" destOrd="0" presId="urn:microsoft.com/office/officeart/2005/8/layout/process1"/>
    <dgm:cxn modelId="{57EAE750-173B-4722-9ED5-9658D73F4C1F}" type="presParOf" srcId="{F97FCEF8-00FD-4263-93F3-154FB15D5F9C}" destId="{AD0D47CA-5F5A-4058-8BF7-0ABB8B17439E}" srcOrd="3" destOrd="0" presId="urn:microsoft.com/office/officeart/2005/8/layout/process1"/>
    <dgm:cxn modelId="{69B0C10B-334B-48FC-AD25-41F8C4197EDF}" type="presParOf" srcId="{AD0D47CA-5F5A-4058-8BF7-0ABB8B17439E}" destId="{37DDD7A3-6AFA-419E-AC3A-61F42B308470}" srcOrd="0" destOrd="0" presId="urn:microsoft.com/office/officeart/2005/8/layout/process1"/>
    <dgm:cxn modelId="{0AAD76BE-562F-4966-A456-F8F2DB9BE483}" type="presParOf" srcId="{F97FCEF8-00FD-4263-93F3-154FB15D5F9C}" destId="{F29E0387-C5EF-47F8-852E-8FC3585343E8}" srcOrd="4" destOrd="0" presId="urn:microsoft.com/office/officeart/2005/8/layout/process1"/>
  </dgm:cxnLst>
  <dgm:bg>
    <a:effectLst>
      <a:glow rad="139700">
        <a:schemeClr val="accent6">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C4D4243-EBDA-4528-BCBD-9BDD8468CD88}"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s-EC"/>
        </a:p>
      </dgm:t>
    </dgm:pt>
    <dgm:pt modelId="{89749BC9-DE44-46CB-9D9B-D3B576EC91B0}">
      <dgm:prSet/>
      <dgm:spPr/>
      <dgm:t>
        <a:bodyPr/>
        <a:lstStyle/>
        <a:p>
          <a:pPr rtl="0"/>
          <a:r>
            <a:rPr lang="es-ES" dirty="0" smtClean="0"/>
            <a:t>PRINCIPIO DE LEGALIDAD.</a:t>
          </a:r>
          <a:endParaRPr lang="es-EC" dirty="0"/>
        </a:p>
      </dgm:t>
    </dgm:pt>
    <dgm:pt modelId="{551C3844-9517-4BE7-A7B6-FFA9D07DB215}" type="parTrans" cxnId="{B7584913-6F41-4D3A-BF22-A90802DECBD9}">
      <dgm:prSet/>
      <dgm:spPr/>
      <dgm:t>
        <a:bodyPr/>
        <a:lstStyle/>
        <a:p>
          <a:endParaRPr lang="es-EC"/>
        </a:p>
      </dgm:t>
    </dgm:pt>
    <dgm:pt modelId="{ABC2958F-AC36-435B-BEFD-5FC48406B96A}" type="sibTrans" cxnId="{B7584913-6F41-4D3A-BF22-A90802DECBD9}">
      <dgm:prSet/>
      <dgm:spPr/>
      <dgm:t>
        <a:bodyPr/>
        <a:lstStyle/>
        <a:p>
          <a:endParaRPr lang="es-EC"/>
        </a:p>
      </dgm:t>
    </dgm:pt>
    <dgm:pt modelId="{E13AAB41-D3B9-41DD-98A3-60B26DA9C79A}">
      <dgm:prSet/>
      <dgm:spPr/>
      <dgm:t>
        <a:bodyPr/>
        <a:lstStyle/>
        <a:p>
          <a:pPr rtl="0"/>
          <a:r>
            <a:rPr lang="es-ES" dirty="0" smtClean="0"/>
            <a:t>PRINCIPIO DE GENERALIDAD</a:t>
          </a:r>
          <a:endParaRPr lang="es-EC" dirty="0"/>
        </a:p>
      </dgm:t>
    </dgm:pt>
    <dgm:pt modelId="{E9A1E3D0-0D9D-48E3-9A16-D08B8E312562}" type="parTrans" cxnId="{79FD0CE6-F34B-480D-92C0-FCADBB84DB91}">
      <dgm:prSet/>
      <dgm:spPr/>
      <dgm:t>
        <a:bodyPr/>
        <a:lstStyle/>
        <a:p>
          <a:endParaRPr lang="es-EC"/>
        </a:p>
      </dgm:t>
    </dgm:pt>
    <dgm:pt modelId="{D94B2B8E-D25A-41A2-830C-AA68D6E8A87F}" type="sibTrans" cxnId="{79FD0CE6-F34B-480D-92C0-FCADBB84DB91}">
      <dgm:prSet/>
      <dgm:spPr/>
      <dgm:t>
        <a:bodyPr/>
        <a:lstStyle/>
        <a:p>
          <a:endParaRPr lang="es-EC"/>
        </a:p>
      </dgm:t>
    </dgm:pt>
    <dgm:pt modelId="{029F7F7A-97B5-4442-85C7-F6D51D7D89F1}">
      <dgm:prSet/>
      <dgm:spPr/>
      <dgm:t>
        <a:bodyPr/>
        <a:lstStyle/>
        <a:p>
          <a:pPr rtl="0"/>
          <a:r>
            <a:rPr lang="es-ES" dirty="0" smtClean="0"/>
            <a:t>PRINCIPIO DE LA CAPACIDAD CONTRIBUTIVA</a:t>
          </a:r>
          <a:endParaRPr lang="es-ES" dirty="0"/>
        </a:p>
      </dgm:t>
    </dgm:pt>
    <dgm:pt modelId="{844337E3-A5AA-48E7-B852-2F5A3EFFF4B7}" type="parTrans" cxnId="{475C7035-BC17-4C86-8CC2-2E3C79C12B34}">
      <dgm:prSet/>
      <dgm:spPr/>
      <dgm:t>
        <a:bodyPr/>
        <a:lstStyle/>
        <a:p>
          <a:endParaRPr lang="es-EC"/>
        </a:p>
      </dgm:t>
    </dgm:pt>
    <dgm:pt modelId="{322E6209-3A21-42FA-AE00-D090036499A6}" type="sibTrans" cxnId="{475C7035-BC17-4C86-8CC2-2E3C79C12B34}">
      <dgm:prSet/>
      <dgm:spPr/>
      <dgm:t>
        <a:bodyPr/>
        <a:lstStyle/>
        <a:p>
          <a:endParaRPr lang="es-EC"/>
        </a:p>
      </dgm:t>
    </dgm:pt>
    <dgm:pt modelId="{39EC9B6D-FAD7-4844-9BBF-CF4535D2F4A0}">
      <dgm:prSet/>
      <dgm:spPr/>
      <dgm:t>
        <a:bodyPr/>
        <a:lstStyle/>
        <a:p>
          <a:pPr rtl="0"/>
          <a:r>
            <a:rPr lang="es-ES" dirty="0" smtClean="0"/>
            <a:t>PRINCIPIO DE PROGRESIVIDAD.</a:t>
          </a:r>
          <a:endParaRPr lang="es-EC" dirty="0"/>
        </a:p>
      </dgm:t>
    </dgm:pt>
    <dgm:pt modelId="{36F47336-9E1E-4DD5-A4C2-A2FFD83FDD75}" type="parTrans" cxnId="{8D55EECC-EB1E-4B5D-981E-5BAD221634F5}">
      <dgm:prSet/>
      <dgm:spPr/>
      <dgm:t>
        <a:bodyPr/>
        <a:lstStyle/>
        <a:p>
          <a:endParaRPr lang="es-EC"/>
        </a:p>
      </dgm:t>
    </dgm:pt>
    <dgm:pt modelId="{DCDACAFA-8F05-4418-A127-C541DE99313F}" type="sibTrans" cxnId="{8D55EECC-EB1E-4B5D-981E-5BAD221634F5}">
      <dgm:prSet/>
      <dgm:spPr/>
      <dgm:t>
        <a:bodyPr/>
        <a:lstStyle/>
        <a:p>
          <a:endParaRPr lang="es-EC"/>
        </a:p>
      </dgm:t>
    </dgm:pt>
    <dgm:pt modelId="{C08AC56D-02F4-4BD3-889C-96E430E5D0B2}">
      <dgm:prSet/>
      <dgm:spPr/>
      <dgm:t>
        <a:bodyPr/>
        <a:lstStyle/>
        <a:p>
          <a:pPr rtl="0"/>
          <a:r>
            <a:rPr lang="es-ES" dirty="0" smtClean="0"/>
            <a:t>PRINCIPIO DE NO CONFISCACIÓN</a:t>
          </a:r>
          <a:endParaRPr lang="es-EC" dirty="0"/>
        </a:p>
      </dgm:t>
    </dgm:pt>
    <dgm:pt modelId="{92B90D10-FF97-40AB-944E-A07C35CA60F1}" type="parTrans" cxnId="{9062C62A-6712-4A7A-B85C-712DF4617612}">
      <dgm:prSet/>
      <dgm:spPr/>
      <dgm:t>
        <a:bodyPr/>
        <a:lstStyle/>
        <a:p>
          <a:endParaRPr lang="es-EC"/>
        </a:p>
      </dgm:t>
    </dgm:pt>
    <dgm:pt modelId="{ABD7CD6E-4FE4-42BE-B225-97B49062439E}" type="sibTrans" cxnId="{9062C62A-6712-4A7A-B85C-712DF4617612}">
      <dgm:prSet/>
      <dgm:spPr/>
      <dgm:t>
        <a:bodyPr/>
        <a:lstStyle/>
        <a:p>
          <a:endParaRPr lang="es-EC"/>
        </a:p>
      </dgm:t>
    </dgm:pt>
    <dgm:pt modelId="{FF6254FB-CC11-4777-8634-8BDBD82A1EBE}" type="pres">
      <dgm:prSet presAssocID="{8C4D4243-EBDA-4528-BCBD-9BDD8468CD88}" presName="linearFlow" presStyleCnt="0">
        <dgm:presLayoutVars>
          <dgm:dir/>
          <dgm:resizeHandles val="exact"/>
        </dgm:presLayoutVars>
      </dgm:prSet>
      <dgm:spPr/>
      <dgm:t>
        <a:bodyPr/>
        <a:lstStyle/>
        <a:p>
          <a:endParaRPr lang="es-EC"/>
        </a:p>
      </dgm:t>
    </dgm:pt>
    <dgm:pt modelId="{0B8C3815-2C16-4487-B664-56109B70BEFE}" type="pres">
      <dgm:prSet presAssocID="{89749BC9-DE44-46CB-9D9B-D3B576EC91B0}" presName="composite" presStyleCnt="0"/>
      <dgm:spPr/>
    </dgm:pt>
    <dgm:pt modelId="{5AF09BC5-4247-46BB-8922-5D2821510716}" type="pres">
      <dgm:prSet presAssocID="{89749BC9-DE44-46CB-9D9B-D3B576EC91B0}" presName="imgShp" presStyleLbl="fgImgPlace1" presStyleIdx="0" presStyleCnt="5"/>
      <dgm:spPr>
        <a:blipFill rotWithShape="0">
          <a:blip xmlns:r="http://schemas.openxmlformats.org/officeDocument/2006/relationships" r:embed="rId1"/>
          <a:stretch>
            <a:fillRect/>
          </a:stretch>
        </a:blipFill>
      </dgm:spPr>
    </dgm:pt>
    <dgm:pt modelId="{0EDA8C70-855B-42FF-9993-04A810B67975}" type="pres">
      <dgm:prSet presAssocID="{89749BC9-DE44-46CB-9D9B-D3B576EC91B0}" presName="txShp" presStyleLbl="node1" presStyleIdx="0" presStyleCnt="5">
        <dgm:presLayoutVars>
          <dgm:bulletEnabled val="1"/>
        </dgm:presLayoutVars>
      </dgm:prSet>
      <dgm:spPr/>
      <dgm:t>
        <a:bodyPr/>
        <a:lstStyle/>
        <a:p>
          <a:endParaRPr lang="es-EC"/>
        </a:p>
      </dgm:t>
    </dgm:pt>
    <dgm:pt modelId="{50B6764F-AD8D-4E36-84C8-B63BAB7DFF5C}" type="pres">
      <dgm:prSet presAssocID="{ABC2958F-AC36-435B-BEFD-5FC48406B96A}" presName="spacing" presStyleCnt="0"/>
      <dgm:spPr/>
    </dgm:pt>
    <dgm:pt modelId="{A4B179D6-FCC1-41FC-85D7-B73CD49734FA}" type="pres">
      <dgm:prSet presAssocID="{E13AAB41-D3B9-41DD-98A3-60B26DA9C79A}" presName="composite" presStyleCnt="0"/>
      <dgm:spPr/>
    </dgm:pt>
    <dgm:pt modelId="{C648DE96-5D28-43A3-BE01-59EC72E6035F}" type="pres">
      <dgm:prSet presAssocID="{E13AAB41-D3B9-41DD-98A3-60B26DA9C79A}" presName="imgShp" presStyleLbl="fgImgPlace1" presStyleIdx="1" presStyleCnt="5"/>
      <dgm:spPr>
        <a:blipFill rotWithShape="0">
          <a:blip xmlns:r="http://schemas.openxmlformats.org/officeDocument/2006/relationships" r:embed="rId2"/>
          <a:stretch>
            <a:fillRect/>
          </a:stretch>
        </a:blipFill>
      </dgm:spPr>
    </dgm:pt>
    <dgm:pt modelId="{8072D28F-A093-4C63-9040-C9F7E5CF890C}" type="pres">
      <dgm:prSet presAssocID="{E13AAB41-D3B9-41DD-98A3-60B26DA9C79A}" presName="txShp" presStyleLbl="node1" presStyleIdx="1" presStyleCnt="5">
        <dgm:presLayoutVars>
          <dgm:bulletEnabled val="1"/>
        </dgm:presLayoutVars>
      </dgm:prSet>
      <dgm:spPr/>
      <dgm:t>
        <a:bodyPr/>
        <a:lstStyle/>
        <a:p>
          <a:endParaRPr lang="es-EC"/>
        </a:p>
      </dgm:t>
    </dgm:pt>
    <dgm:pt modelId="{1C83880C-FD39-4BDC-A2CD-C49E9BC73400}" type="pres">
      <dgm:prSet presAssocID="{D94B2B8E-D25A-41A2-830C-AA68D6E8A87F}" presName="spacing" presStyleCnt="0"/>
      <dgm:spPr/>
    </dgm:pt>
    <dgm:pt modelId="{11473BFF-008C-48F9-85EB-4F4D43B4A131}" type="pres">
      <dgm:prSet presAssocID="{029F7F7A-97B5-4442-85C7-F6D51D7D89F1}" presName="composite" presStyleCnt="0"/>
      <dgm:spPr/>
    </dgm:pt>
    <dgm:pt modelId="{15E3CFC7-E236-4A8B-A630-2F29C6334E37}" type="pres">
      <dgm:prSet presAssocID="{029F7F7A-97B5-4442-85C7-F6D51D7D89F1}" presName="imgShp" presStyleLbl="fgImgPlace1" presStyleIdx="2" presStyleCnt="5"/>
      <dgm:spPr>
        <a:blipFill rotWithShape="0">
          <a:blip xmlns:r="http://schemas.openxmlformats.org/officeDocument/2006/relationships" r:embed="rId3"/>
          <a:stretch>
            <a:fillRect/>
          </a:stretch>
        </a:blipFill>
      </dgm:spPr>
      <dgm:t>
        <a:bodyPr/>
        <a:lstStyle/>
        <a:p>
          <a:endParaRPr lang="es-EC"/>
        </a:p>
      </dgm:t>
    </dgm:pt>
    <dgm:pt modelId="{BB0CEE5E-6DD4-47F1-B8C9-13B9416B98F9}" type="pres">
      <dgm:prSet presAssocID="{029F7F7A-97B5-4442-85C7-F6D51D7D89F1}" presName="txShp" presStyleLbl="node1" presStyleIdx="2" presStyleCnt="5">
        <dgm:presLayoutVars>
          <dgm:bulletEnabled val="1"/>
        </dgm:presLayoutVars>
      </dgm:prSet>
      <dgm:spPr/>
      <dgm:t>
        <a:bodyPr/>
        <a:lstStyle/>
        <a:p>
          <a:endParaRPr lang="es-EC"/>
        </a:p>
      </dgm:t>
    </dgm:pt>
    <dgm:pt modelId="{5BCF4F68-5078-4851-97F4-36BF845A514C}" type="pres">
      <dgm:prSet presAssocID="{322E6209-3A21-42FA-AE00-D090036499A6}" presName="spacing" presStyleCnt="0"/>
      <dgm:spPr/>
    </dgm:pt>
    <dgm:pt modelId="{9EB2C8E7-9B92-49C0-A431-1BDFF63D4220}" type="pres">
      <dgm:prSet presAssocID="{39EC9B6D-FAD7-4844-9BBF-CF4535D2F4A0}" presName="composite" presStyleCnt="0"/>
      <dgm:spPr/>
    </dgm:pt>
    <dgm:pt modelId="{67195524-95C1-4AA5-B6CC-AE68D7291D19}" type="pres">
      <dgm:prSet presAssocID="{39EC9B6D-FAD7-4844-9BBF-CF4535D2F4A0}" presName="imgShp" presStyleLbl="fgImgPlace1" presStyleIdx="3" presStyleCnt="5"/>
      <dgm:spPr>
        <a:blipFill rotWithShape="0">
          <a:blip xmlns:r="http://schemas.openxmlformats.org/officeDocument/2006/relationships" r:embed="rId4"/>
          <a:stretch>
            <a:fillRect/>
          </a:stretch>
        </a:blipFill>
      </dgm:spPr>
    </dgm:pt>
    <dgm:pt modelId="{CEB16000-6119-438D-9193-78287F042674}" type="pres">
      <dgm:prSet presAssocID="{39EC9B6D-FAD7-4844-9BBF-CF4535D2F4A0}" presName="txShp" presStyleLbl="node1" presStyleIdx="3" presStyleCnt="5">
        <dgm:presLayoutVars>
          <dgm:bulletEnabled val="1"/>
        </dgm:presLayoutVars>
      </dgm:prSet>
      <dgm:spPr/>
      <dgm:t>
        <a:bodyPr/>
        <a:lstStyle/>
        <a:p>
          <a:endParaRPr lang="es-EC"/>
        </a:p>
      </dgm:t>
    </dgm:pt>
    <dgm:pt modelId="{34966EC2-C66E-4E2D-A500-DB7F176814F0}" type="pres">
      <dgm:prSet presAssocID="{DCDACAFA-8F05-4418-A127-C541DE99313F}" presName="spacing" presStyleCnt="0"/>
      <dgm:spPr/>
    </dgm:pt>
    <dgm:pt modelId="{8F76C86D-876D-4CD2-BB14-71A20EAFFBFF}" type="pres">
      <dgm:prSet presAssocID="{C08AC56D-02F4-4BD3-889C-96E430E5D0B2}" presName="composite" presStyleCnt="0"/>
      <dgm:spPr/>
    </dgm:pt>
    <dgm:pt modelId="{F6D46D7B-C66E-40CA-92C0-373793AEF510}" type="pres">
      <dgm:prSet presAssocID="{C08AC56D-02F4-4BD3-889C-96E430E5D0B2}" presName="imgShp" presStyleLbl="fgImgPlace1" presStyleIdx="4" presStyleCnt="5"/>
      <dgm:spPr>
        <a:blipFill rotWithShape="0">
          <a:blip xmlns:r="http://schemas.openxmlformats.org/officeDocument/2006/relationships" r:embed="rId5"/>
          <a:stretch>
            <a:fillRect/>
          </a:stretch>
        </a:blipFill>
      </dgm:spPr>
    </dgm:pt>
    <dgm:pt modelId="{8FBB0F35-A3C9-4677-A5CC-0189959FD296}" type="pres">
      <dgm:prSet presAssocID="{C08AC56D-02F4-4BD3-889C-96E430E5D0B2}" presName="txShp" presStyleLbl="node1" presStyleIdx="4" presStyleCnt="5">
        <dgm:presLayoutVars>
          <dgm:bulletEnabled val="1"/>
        </dgm:presLayoutVars>
      </dgm:prSet>
      <dgm:spPr/>
      <dgm:t>
        <a:bodyPr/>
        <a:lstStyle/>
        <a:p>
          <a:endParaRPr lang="es-EC"/>
        </a:p>
      </dgm:t>
    </dgm:pt>
  </dgm:ptLst>
  <dgm:cxnLst>
    <dgm:cxn modelId="{64BA4F01-14E0-4173-9C15-2A1C2C7F413D}" type="presOf" srcId="{E13AAB41-D3B9-41DD-98A3-60B26DA9C79A}" destId="{8072D28F-A093-4C63-9040-C9F7E5CF890C}" srcOrd="0" destOrd="0" presId="urn:microsoft.com/office/officeart/2005/8/layout/vList3#1"/>
    <dgm:cxn modelId="{BD4639BC-0C13-4D44-85B1-8510EBD3AF48}" type="presOf" srcId="{029F7F7A-97B5-4442-85C7-F6D51D7D89F1}" destId="{BB0CEE5E-6DD4-47F1-B8C9-13B9416B98F9}" srcOrd="0" destOrd="0" presId="urn:microsoft.com/office/officeart/2005/8/layout/vList3#1"/>
    <dgm:cxn modelId="{9062C62A-6712-4A7A-B85C-712DF4617612}" srcId="{8C4D4243-EBDA-4528-BCBD-9BDD8468CD88}" destId="{C08AC56D-02F4-4BD3-889C-96E430E5D0B2}" srcOrd="4" destOrd="0" parTransId="{92B90D10-FF97-40AB-944E-A07C35CA60F1}" sibTransId="{ABD7CD6E-4FE4-42BE-B225-97B49062439E}"/>
    <dgm:cxn modelId="{B7584913-6F41-4D3A-BF22-A90802DECBD9}" srcId="{8C4D4243-EBDA-4528-BCBD-9BDD8468CD88}" destId="{89749BC9-DE44-46CB-9D9B-D3B576EC91B0}" srcOrd="0" destOrd="0" parTransId="{551C3844-9517-4BE7-A7B6-FFA9D07DB215}" sibTransId="{ABC2958F-AC36-435B-BEFD-5FC48406B96A}"/>
    <dgm:cxn modelId="{8D55EECC-EB1E-4B5D-981E-5BAD221634F5}" srcId="{8C4D4243-EBDA-4528-BCBD-9BDD8468CD88}" destId="{39EC9B6D-FAD7-4844-9BBF-CF4535D2F4A0}" srcOrd="3" destOrd="0" parTransId="{36F47336-9E1E-4DD5-A4C2-A2FFD83FDD75}" sibTransId="{DCDACAFA-8F05-4418-A127-C541DE99313F}"/>
    <dgm:cxn modelId="{D02A07C1-51B8-4083-9FB5-55C3FA933AD2}" type="presOf" srcId="{C08AC56D-02F4-4BD3-889C-96E430E5D0B2}" destId="{8FBB0F35-A3C9-4677-A5CC-0189959FD296}" srcOrd="0" destOrd="0" presId="urn:microsoft.com/office/officeart/2005/8/layout/vList3#1"/>
    <dgm:cxn modelId="{475C7035-BC17-4C86-8CC2-2E3C79C12B34}" srcId="{8C4D4243-EBDA-4528-BCBD-9BDD8468CD88}" destId="{029F7F7A-97B5-4442-85C7-F6D51D7D89F1}" srcOrd="2" destOrd="0" parTransId="{844337E3-A5AA-48E7-B852-2F5A3EFFF4B7}" sibTransId="{322E6209-3A21-42FA-AE00-D090036499A6}"/>
    <dgm:cxn modelId="{D3685CF0-BEF6-4663-8634-91352A5691CB}" type="presOf" srcId="{89749BC9-DE44-46CB-9D9B-D3B576EC91B0}" destId="{0EDA8C70-855B-42FF-9993-04A810B67975}" srcOrd="0" destOrd="0" presId="urn:microsoft.com/office/officeart/2005/8/layout/vList3#1"/>
    <dgm:cxn modelId="{79FD0CE6-F34B-480D-92C0-FCADBB84DB91}" srcId="{8C4D4243-EBDA-4528-BCBD-9BDD8468CD88}" destId="{E13AAB41-D3B9-41DD-98A3-60B26DA9C79A}" srcOrd="1" destOrd="0" parTransId="{E9A1E3D0-0D9D-48E3-9A16-D08B8E312562}" sibTransId="{D94B2B8E-D25A-41A2-830C-AA68D6E8A87F}"/>
    <dgm:cxn modelId="{5837F23B-FD08-4AF0-8049-1268D593AC1B}" type="presOf" srcId="{8C4D4243-EBDA-4528-BCBD-9BDD8468CD88}" destId="{FF6254FB-CC11-4777-8634-8BDBD82A1EBE}" srcOrd="0" destOrd="0" presId="urn:microsoft.com/office/officeart/2005/8/layout/vList3#1"/>
    <dgm:cxn modelId="{CBBBF9FD-1E01-46B1-A6DE-C4D25ADDECF4}" type="presOf" srcId="{39EC9B6D-FAD7-4844-9BBF-CF4535D2F4A0}" destId="{CEB16000-6119-438D-9193-78287F042674}" srcOrd="0" destOrd="0" presId="urn:microsoft.com/office/officeart/2005/8/layout/vList3#1"/>
    <dgm:cxn modelId="{A5A5257A-FFF5-473C-A761-E9B056BCCCD6}" type="presParOf" srcId="{FF6254FB-CC11-4777-8634-8BDBD82A1EBE}" destId="{0B8C3815-2C16-4487-B664-56109B70BEFE}" srcOrd="0" destOrd="0" presId="urn:microsoft.com/office/officeart/2005/8/layout/vList3#1"/>
    <dgm:cxn modelId="{FE8ECAE7-8643-4CA7-A581-AADAB574CEF7}" type="presParOf" srcId="{0B8C3815-2C16-4487-B664-56109B70BEFE}" destId="{5AF09BC5-4247-46BB-8922-5D2821510716}" srcOrd="0" destOrd="0" presId="urn:microsoft.com/office/officeart/2005/8/layout/vList3#1"/>
    <dgm:cxn modelId="{780652D1-4D9D-44D8-AE81-799557481E23}" type="presParOf" srcId="{0B8C3815-2C16-4487-B664-56109B70BEFE}" destId="{0EDA8C70-855B-42FF-9993-04A810B67975}" srcOrd="1" destOrd="0" presId="urn:microsoft.com/office/officeart/2005/8/layout/vList3#1"/>
    <dgm:cxn modelId="{FAE5E5D4-5DD3-4282-84F0-1BCD6035C4D7}" type="presParOf" srcId="{FF6254FB-CC11-4777-8634-8BDBD82A1EBE}" destId="{50B6764F-AD8D-4E36-84C8-B63BAB7DFF5C}" srcOrd="1" destOrd="0" presId="urn:microsoft.com/office/officeart/2005/8/layout/vList3#1"/>
    <dgm:cxn modelId="{DCF85630-DE27-46AE-B2E9-E6D613172E0D}" type="presParOf" srcId="{FF6254FB-CC11-4777-8634-8BDBD82A1EBE}" destId="{A4B179D6-FCC1-41FC-85D7-B73CD49734FA}" srcOrd="2" destOrd="0" presId="urn:microsoft.com/office/officeart/2005/8/layout/vList3#1"/>
    <dgm:cxn modelId="{570EBD60-B1D1-4F65-B423-B99851638D1F}" type="presParOf" srcId="{A4B179D6-FCC1-41FC-85D7-B73CD49734FA}" destId="{C648DE96-5D28-43A3-BE01-59EC72E6035F}" srcOrd="0" destOrd="0" presId="urn:microsoft.com/office/officeart/2005/8/layout/vList3#1"/>
    <dgm:cxn modelId="{BF3AA12B-12A1-4330-9500-8EBF3638AABA}" type="presParOf" srcId="{A4B179D6-FCC1-41FC-85D7-B73CD49734FA}" destId="{8072D28F-A093-4C63-9040-C9F7E5CF890C}" srcOrd="1" destOrd="0" presId="urn:microsoft.com/office/officeart/2005/8/layout/vList3#1"/>
    <dgm:cxn modelId="{63640492-5ECC-43F9-B5EA-6A5C4C982F85}" type="presParOf" srcId="{FF6254FB-CC11-4777-8634-8BDBD82A1EBE}" destId="{1C83880C-FD39-4BDC-A2CD-C49E9BC73400}" srcOrd="3" destOrd="0" presId="urn:microsoft.com/office/officeart/2005/8/layout/vList3#1"/>
    <dgm:cxn modelId="{503CCCFB-8597-4038-8B1B-06CCE56D6D0D}" type="presParOf" srcId="{FF6254FB-CC11-4777-8634-8BDBD82A1EBE}" destId="{11473BFF-008C-48F9-85EB-4F4D43B4A131}" srcOrd="4" destOrd="0" presId="urn:microsoft.com/office/officeart/2005/8/layout/vList3#1"/>
    <dgm:cxn modelId="{AC43297D-1292-40E5-A83F-7AC8FB9078D8}" type="presParOf" srcId="{11473BFF-008C-48F9-85EB-4F4D43B4A131}" destId="{15E3CFC7-E236-4A8B-A630-2F29C6334E37}" srcOrd="0" destOrd="0" presId="urn:microsoft.com/office/officeart/2005/8/layout/vList3#1"/>
    <dgm:cxn modelId="{D44088F9-3818-45CC-9226-69F719F2D9FD}" type="presParOf" srcId="{11473BFF-008C-48F9-85EB-4F4D43B4A131}" destId="{BB0CEE5E-6DD4-47F1-B8C9-13B9416B98F9}" srcOrd="1" destOrd="0" presId="urn:microsoft.com/office/officeart/2005/8/layout/vList3#1"/>
    <dgm:cxn modelId="{7E0F8D28-DF41-4D90-BDAB-5E6C9ECE4523}" type="presParOf" srcId="{FF6254FB-CC11-4777-8634-8BDBD82A1EBE}" destId="{5BCF4F68-5078-4851-97F4-36BF845A514C}" srcOrd="5" destOrd="0" presId="urn:microsoft.com/office/officeart/2005/8/layout/vList3#1"/>
    <dgm:cxn modelId="{FF2E8924-DBF0-4F38-B65B-70E612436D8E}" type="presParOf" srcId="{FF6254FB-CC11-4777-8634-8BDBD82A1EBE}" destId="{9EB2C8E7-9B92-49C0-A431-1BDFF63D4220}" srcOrd="6" destOrd="0" presId="urn:microsoft.com/office/officeart/2005/8/layout/vList3#1"/>
    <dgm:cxn modelId="{6B144054-EDF4-490D-AF66-9B3FD8501A06}" type="presParOf" srcId="{9EB2C8E7-9B92-49C0-A431-1BDFF63D4220}" destId="{67195524-95C1-4AA5-B6CC-AE68D7291D19}" srcOrd="0" destOrd="0" presId="urn:microsoft.com/office/officeart/2005/8/layout/vList3#1"/>
    <dgm:cxn modelId="{CE55F376-E226-4EFF-B16D-10A48D306A78}" type="presParOf" srcId="{9EB2C8E7-9B92-49C0-A431-1BDFF63D4220}" destId="{CEB16000-6119-438D-9193-78287F042674}" srcOrd="1" destOrd="0" presId="urn:microsoft.com/office/officeart/2005/8/layout/vList3#1"/>
    <dgm:cxn modelId="{E91F13FA-0CE2-419E-BE78-4AB4BED2A3AF}" type="presParOf" srcId="{FF6254FB-CC11-4777-8634-8BDBD82A1EBE}" destId="{34966EC2-C66E-4E2D-A500-DB7F176814F0}" srcOrd="7" destOrd="0" presId="urn:microsoft.com/office/officeart/2005/8/layout/vList3#1"/>
    <dgm:cxn modelId="{9AD7C332-96A2-4875-8C32-E1A716492359}" type="presParOf" srcId="{FF6254FB-CC11-4777-8634-8BDBD82A1EBE}" destId="{8F76C86D-876D-4CD2-BB14-71A20EAFFBFF}" srcOrd="8" destOrd="0" presId="urn:microsoft.com/office/officeart/2005/8/layout/vList3#1"/>
    <dgm:cxn modelId="{99F245CE-E5D6-484A-9BFF-F83D536AD563}" type="presParOf" srcId="{8F76C86D-876D-4CD2-BB14-71A20EAFFBFF}" destId="{F6D46D7B-C66E-40CA-92C0-373793AEF510}" srcOrd="0" destOrd="0" presId="urn:microsoft.com/office/officeart/2005/8/layout/vList3#1"/>
    <dgm:cxn modelId="{1ABABEC9-E418-4EFE-8754-D5007CC5E28C}" type="presParOf" srcId="{8F76C86D-876D-4CD2-BB14-71A20EAFFBFF}" destId="{8FBB0F35-A3C9-4677-A5CC-0189959FD296}"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2D8D9FA-5119-46E2-9CA0-909E3C51B34D}" type="doc">
      <dgm:prSet loTypeId="urn:microsoft.com/office/officeart/2005/8/layout/vList2" loCatId="list" qsTypeId="urn:microsoft.com/office/officeart/2005/8/quickstyle/3d1" qsCatId="3D" csTypeId="urn:microsoft.com/office/officeart/2005/8/colors/accent1_1" csCatId="accent1" phldr="1"/>
      <dgm:spPr/>
      <dgm:t>
        <a:bodyPr/>
        <a:lstStyle/>
        <a:p>
          <a:endParaRPr lang="es-EC"/>
        </a:p>
      </dgm:t>
    </dgm:pt>
    <dgm:pt modelId="{4B41887E-FEE9-458B-AE07-6EC50CD2AA40}">
      <dgm:prSet>
        <dgm:style>
          <a:lnRef idx="2">
            <a:schemeClr val="accent6"/>
          </a:lnRef>
          <a:fillRef idx="1">
            <a:schemeClr val="lt1"/>
          </a:fillRef>
          <a:effectRef idx="0">
            <a:schemeClr val="accent6"/>
          </a:effectRef>
          <a:fontRef idx="minor">
            <a:schemeClr val="dk1"/>
          </a:fontRef>
        </dgm:style>
      </dgm:prSet>
      <dgm:spPr/>
      <dgm:t>
        <a:bodyPr/>
        <a:lstStyle/>
        <a:p>
          <a:pPr algn="ctr" rtl="0"/>
          <a:r>
            <a:rPr lang="es-EC" dirty="0" smtClean="0"/>
            <a:t>El establecimiento de un impuesto supone una disminución de su renta disponible de un agente, esto puede producir una variación de la conducta del agente económico. </a:t>
          </a:r>
          <a:endParaRPr lang="es-EC" dirty="0"/>
        </a:p>
      </dgm:t>
    </dgm:pt>
    <dgm:pt modelId="{F975DAC3-26F8-45C6-8E0E-69AE61269162}" type="parTrans" cxnId="{65C58A94-621D-480A-9BAB-E3942A0045C3}">
      <dgm:prSet/>
      <dgm:spPr/>
      <dgm:t>
        <a:bodyPr/>
        <a:lstStyle/>
        <a:p>
          <a:pPr algn="ctr"/>
          <a:endParaRPr lang="es-EC"/>
        </a:p>
      </dgm:t>
    </dgm:pt>
    <dgm:pt modelId="{ADCDA263-6FA2-425F-A633-096DA2DCA5D9}" type="sibTrans" cxnId="{65C58A94-621D-480A-9BAB-E3942A0045C3}">
      <dgm:prSet/>
      <dgm:spPr/>
      <dgm:t>
        <a:bodyPr/>
        <a:lstStyle/>
        <a:p>
          <a:pPr algn="ctr"/>
          <a:endParaRPr lang="es-EC"/>
        </a:p>
      </dgm:t>
    </dgm:pt>
    <dgm:pt modelId="{7178152A-D2B7-4D2F-916F-72F576EA8694}">
      <dgm:prSet/>
      <dgm:spPr/>
      <dgm:t>
        <a:bodyPr/>
        <a:lstStyle/>
        <a:p>
          <a:pPr algn="ctr" rtl="0"/>
          <a:r>
            <a:rPr lang="es-EC" dirty="0" smtClean="0"/>
            <a:t>Algunos impuestos al incidir sobre el precio de los productos que gravan, es posible que los productores deseen pasar la cuenta del pago del impuesto a los consumidores, a través de una elevación en los precios.</a:t>
          </a:r>
          <a:endParaRPr lang="es-EC" dirty="0"/>
        </a:p>
      </dgm:t>
    </dgm:pt>
    <dgm:pt modelId="{6ECFB7EB-78EB-4B6B-A8F4-DE81FC118441}" type="parTrans" cxnId="{34575205-C256-46EB-861A-AFBB4E520DE7}">
      <dgm:prSet/>
      <dgm:spPr/>
      <dgm:t>
        <a:bodyPr/>
        <a:lstStyle/>
        <a:p>
          <a:pPr algn="ctr"/>
          <a:endParaRPr lang="es-EC"/>
        </a:p>
      </dgm:t>
    </dgm:pt>
    <dgm:pt modelId="{9B67DD78-1C3E-4B48-A57D-34999EA8841F}" type="sibTrans" cxnId="{34575205-C256-46EB-861A-AFBB4E520DE7}">
      <dgm:prSet/>
      <dgm:spPr/>
      <dgm:t>
        <a:bodyPr/>
        <a:lstStyle/>
        <a:p>
          <a:pPr algn="ctr"/>
          <a:endParaRPr lang="es-EC"/>
        </a:p>
      </dgm:t>
    </dgm:pt>
    <dgm:pt modelId="{D1362E2F-21FF-4F26-83E8-A2CFD1B6F2F8}" type="pres">
      <dgm:prSet presAssocID="{D2D8D9FA-5119-46E2-9CA0-909E3C51B34D}" presName="linear" presStyleCnt="0">
        <dgm:presLayoutVars>
          <dgm:animLvl val="lvl"/>
          <dgm:resizeHandles val="exact"/>
        </dgm:presLayoutVars>
      </dgm:prSet>
      <dgm:spPr/>
      <dgm:t>
        <a:bodyPr/>
        <a:lstStyle/>
        <a:p>
          <a:endParaRPr lang="es-EC"/>
        </a:p>
      </dgm:t>
    </dgm:pt>
    <dgm:pt modelId="{C03F6DD2-AD06-4059-A38E-2AD3871E8A14}" type="pres">
      <dgm:prSet presAssocID="{4B41887E-FEE9-458B-AE07-6EC50CD2AA40}" presName="parentText" presStyleLbl="node1" presStyleIdx="0" presStyleCnt="2" custScaleY="45765">
        <dgm:presLayoutVars>
          <dgm:chMax val="0"/>
          <dgm:bulletEnabled val="1"/>
        </dgm:presLayoutVars>
      </dgm:prSet>
      <dgm:spPr/>
      <dgm:t>
        <a:bodyPr/>
        <a:lstStyle/>
        <a:p>
          <a:endParaRPr lang="es-EC"/>
        </a:p>
      </dgm:t>
    </dgm:pt>
    <dgm:pt modelId="{FC246A56-0B8A-4879-B720-1F0E6FC98445}" type="pres">
      <dgm:prSet presAssocID="{ADCDA263-6FA2-425F-A633-096DA2DCA5D9}" presName="spacer" presStyleCnt="0"/>
      <dgm:spPr/>
    </dgm:pt>
    <dgm:pt modelId="{8EBFC65C-E9E3-4433-9D27-03BB1C2A06C1}" type="pres">
      <dgm:prSet presAssocID="{7178152A-D2B7-4D2F-916F-72F576EA8694}" presName="parentText" presStyleLbl="node1" presStyleIdx="1" presStyleCnt="2" custScaleY="58158">
        <dgm:presLayoutVars>
          <dgm:chMax val="0"/>
          <dgm:bulletEnabled val="1"/>
        </dgm:presLayoutVars>
      </dgm:prSet>
      <dgm:spPr/>
      <dgm:t>
        <a:bodyPr/>
        <a:lstStyle/>
        <a:p>
          <a:endParaRPr lang="es-EC"/>
        </a:p>
      </dgm:t>
    </dgm:pt>
  </dgm:ptLst>
  <dgm:cxnLst>
    <dgm:cxn modelId="{712E7C0F-CF17-404D-8259-11E4AD8C428C}" type="presOf" srcId="{7178152A-D2B7-4D2F-916F-72F576EA8694}" destId="{8EBFC65C-E9E3-4433-9D27-03BB1C2A06C1}" srcOrd="0" destOrd="0" presId="urn:microsoft.com/office/officeart/2005/8/layout/vList2"/>
    <dgm:cxn modelId="{B13C4D4D-EB3D-49B3-BD08-4684FE38CAF9}" type="presOf" srcId="{D2D8D9FA-5119-46E2-9CA0-909E3C51B34D}" destId="{D1362E2F-21FF-4F26-83E8-A2CFD1B6F2F8}" srcOrd="0" destOrd="0" presId="urn:microsoft.com/office/officeart/2005/8/layout/vList2"/>
    <dgm:cxn modelId="{65C58A94-621D-480A-9BAB-E3942A0045C3}" srcId="{D2D8D9FA-5119-46E2-9CA0-909E3C51B34D}" destId="{4B41887E-FEE9-458B-AE07-6EC50CD2AA40}" srcOrd="0" destOrd="0" parTransId="{F975DAC3-26F8-45C6-8E0E-69AE61269162}" sibTransId="{ADCDA263-6FA2-425F-A633-096DA2DCA5D9}"/>
    <dgm:cxn modelId="{34575205-C256-46EB-861A-AFBB4E520DE7}" srcId="{D2D8D9FA-5119-46E2-9CA0-909E3C51B34D}" destId="{7178152A-D2B7-4D2F-916F-72F576EA8694}" srcOrd="1" destOrd="0" parTransId="{6ECFB7EB-78EB-4B6B-A8F4-DE81FC118441}" sibTransId="{9B67DD78-1C3E-4B48-A57D-34999EA8841F}"/>
    <dgm:cxn modelId="{9965D725-C64D-48E4-A057-4A1F7B3D23FD}" type="presOf" srcId="{4B41887E-FEE9-458B-AE07-6EC50CD2AA40}" destId="{C03F6DD2-AD06-4059-A38E-2AD3871E8A14}" srcOrd="0" destOrd="0" presId="urn:microsoft.com/office/officeart/2005/8/layout/vList2"/>
    <dgm:cxn modelId="{B131507A-F10E-4207-B8C1-BDA9D7699027}" type="presParOf" srcId="{D1362E2F-21FF-4F26-83E8-A2CFD1B6F2F8}" destId="{C03F6DD2-AD06-4059-A38E-2AD3871E8A14}" srcOrd="0" destOrd="0" presId="urn:microsoft.com/office/officeart/2005/8/layout/vList2"/>
    <dgm:cxn modelId="{A6539D20-CA7E-4B74-86BD-8093341EF1A6}" type="presParOf" srcId="{D1362E2F-21FF-4F26-83E8-A2CFD1B6F2F8}" destId="{FC246A56-0B8A-4879-B720-1F0E6FC98445}" srcOrd="1" destOrd="0" presId="urn:microsoft.com/office/officeart/2005/8/layout/vList2"/>
    <dgm:cxn modelId="{DBAC6D94-D3E3-4835-8A0C-1C23A39C1729}" type="presParOf" srcId="{D1362E2F-21FF-4F26-83E8-A2CFD1B6F2F8}" destId="{8EBFC65C-E9E3-4433-9D27-03BB1C2A06C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984F645-A465-440A-B7F1-AAB129D45DD7}" type="doc">
      <dgm:prSet loTypeId="urn:microsoft.com/office/officeart/2005/8/layout/vList5" loCatId="list" qsTypeId="urn:microsoft.com/office/officeart/2005/8/quickstyle/simple2" qsCatId="simple" csTypeId="urn:microsoft.com/office/officeart/2005/8/colors/accent0_1" csCatId="mainScheme" phldr="1"/>
      <dgm:spPr/>
      <dgm:t>
        <a:bodyPr/>
        <a:lstStyle/>
        <a:p>
          <a:endParaRPr lang="es-EC"/>
        </a:p>
      </dgm:t>
    </dgm:pt>
    <dgm:pt modelId="{D8238742-54A9-4F9D-BEE1-EFDE52BEEBD0}">
      <dgm:prSet custT="1"/>
      <dgm:spPr>
        <a:blipFill rotWithShape="0">
          <a:blip xmlns:r="http://schemas.openxmlformats.org/officeDocument/2006/relationships" r:embed="rId1">
            <a:lum bright="27000" contrast="21000"/>
          </a:blip>
          <a:stretch>
            <a:fillRect/>
          </a:stretch>
        </a:blipFill>
      </dgm:spPr>
      <dgm:t>
        <a:bodyPr/>
        <a:lstStyle/>
        <a:p>
          <a:pPr rtl="0"/>
          <a:r>
            <a:rPr lang="es-EC" sz="2400" b="1" dirty="0" smtClean="0"/>
            <a:t>PERCUSIÓN</a:t>
          </a:r>
          <a:endParaRPr lang="es-EC" sz="2400" dirty="0"/>
        </a:p>
      </dgm:t>
    </dgm:pt>
    <dgm:pt modelId="{3EAF42AD-DFF4-4A57-A919-4A61E0684C25}" type="parTrans" cxnId="{CAB09787-51D6-43B9-A2D8-ECFCF359AFB8}">
      <dgm:prSet/>
      <dgm:spPr/>
      <dgm:t>
        <a:bodyPr/>
        <a:lstStyle/>
        <a:p>
          <a:endParaRPr lang="es-EC"/>
        </a:p>
      </dgm:t>
    </dgm:pt>
    <dgm:pt modelId="{55CD2514-8B63-47E0-ADCF-E9FFDB608FE9}" type="sibTrans" cxnId="{CAB09787-51D6-43B9-A2D8-ECFCF359AFB8}">
      <dgm:prSet/>
      <dgm:spPr/>
      <dgm:t>
        <a:bodyPr/>
        <a:lstStyle/>
        <a:p>
          <a:endParaRPr lang="es-EC"/>
        </a:p>
      </dgm:t>
    </dgm:pt>
    <dgm:pt modelId="{6E0BAB07-878B-41A8-9B28-271368008331}">
      <dgm:prSet/>
      <dgm:spPr/>
      <dgm:t>
        <a:bodyPr/>
        <a:lstStyle/>
        <a:p>
          <a:pPr algn="just" rtl="0"/>
          <a:r>
            <a:rPr lang="es-EC" dirty="0" smtClean="0"/>
            <a:t>El pago del impuesto impone al sujeto la necesidad de disponer de las cantidades líquidas para efectuarlo lo que, a veces, involucra también la necesidad de acudir al crédito en sus diversas formas. </a:t>
          </a:r>
          <a:endParaRPr lang="es-EC" dirty="0"/>
        </a:p>
      </dgm:t>
    </dgm:pt>
    <dgm:pt modelId="{5D773FC5-6DDC-49C5-B38E-C41786B4AAC4}" type="parTrans" cxnId="{0F188662-4ADE-4C26-9B6F-6C17F52CAE39}">
      <dgm:prSet/>
      <dgm:spPr/>
      <dgm:t>
        <a:bodyPr/>
        <a:lstStyle/>
        <a:p>
          <a:endParaRPr lang="es-EC"/>
        </a:p>
      </dgm:t>
    </dgm:pt>
    <dgm:pt modelId="{FFCDAFED-D408-4E27-BDB7-8D2CD092E942}" type="sibTrans" cxnId="{0F188662-4ADE-4C26-9B6F-6C17F52CAE39}">
      <dgm:prSet/>
      <dgm:spPr/>
      <dgm:t>
        <a:bodyPr/>
        <a:lstStyle/>
        <a:p>
          <a:endParaRPr lang="es-EC"/>
        </a:p>
      </dgm:t>
    </dgm:pt>
    <dgm:pt modelId="{D0108FB6-3EB5-4294-B8C2-6D839A2C2098}">
      <dgm:prSet custT="1"/>
      <dgm:spPr>
        <a:blipFill rotWithShape="0">
          <a:blip xmlns:r="http://schemas.openxmlformats.org/officeDocument/2006/relationships" r:embed="rId2">
            <a:lum bright="25000" contrast="32000"/>
          </a:blip>
          <a:stretch>
            <a:fillRect/>
          </a:stretch>
        </a:blipFill>
      </dgm:spPr>
      <dgm:t>
        <a:bodyPr/>
        <a:lstStyle/>
        <a:p>
          <a:pPr rtl="0"/>
          <a:r>
            <a:rPr lang="es-EC" sz="2200" b="1" dirty="0" smtClean="0"/>
            <a:t>TRANSFERENCIA O TRASLACIÓN</a:t>
          </a:r>
          <a:endParaRPr lang="es-EC" sz="2200" dirty="0"/>
        </a:p>
      </dgm:t>
    </dgm:pt>
    <dgm:pt modelId="{AAC80D03-CC9B-42F5-A227-55697DCF242C}" type="parTrans" cxnId="{EC6BCE21-05F1-4892-B7E7-0BBE797BB5EC}">
      <dgm:prSet/>
      <dgm:spPr/>
      <dgm:t>
        <a:bodyPr/>
        <a:lstStyle/>
        <a:p>
          <a:endParaRPr lang="es-EC"/>
        </a:p>
      </dgm:t>
    </dgm:pt>
    <dgm:pt modelId="{5F192832-D7EC-42C5-BB50-FA950DE3646C}" type="sibTrans" cxnId="{EC6BCE21-05F1-4892-B7E7-0BBE797BB5EC}">
      <dgm:prSet/>
      <dgm:spPr/>
      <dgm:t>
        <a:bodyPr/>
        <a:lstStyle/>
        <a:p>
          <a:endParaRPr lang="es-EC"/>
        </a:p>
      </dgm:t>
    </dgm:pt>
    <dgm:pt modelId="{B6566529-AE70-46DE-8EFE-537DEB2D7CD1}">
      <dgm:prSet/>
      <dgm:spPr/>
      <dgm:t>
        <a:bodyPr/>
        <a:lstStyle/>
        <a:p>
          <a:pPr algn="just" rtl="0"/>
          <a:r>
            <a:rPr lang="es-EC" dirty="0" smtClean="0"/>
            <a:t>Traslada a un tercero mediante la subida del precio, la cuantía del tributo, de modo que se resarce de la carga del impuesto.</a:t>
          </a:r>
          <a:endParaRPr lang="es-EC" dirty="0"/>
        </a:p>
      </dgm:t>
    </dgm:pt>
    <dgm:pt modelId="{0F1A1E46-6FA8-4172-9158-27ED5E3C34EE}" type="parTrans" cxnId="{62986281-D1CF-4F77-BC16-1E3E203FC313}">
      <dgm:prSet/>
      <dgm:spPr/>
      <dgm:t>
        <a:bodyPr/>
        <a:lstStyle/>
        <a:p>
          <a:endParaRPr lang="es-EC"/>
        </a:p>
      </dgm:t>
    </dgm:pt>
    <dgm:pt modelId="{69CD0FEB-9B0D-4998-88D5-DA6BBC9A5304}" type="sibTrans" cxnId="{62986281-D1CF-4F77-BC16-1E3E203FC313}">
      <dgm:prSet/>
      <dgm:spPr/>
      <dgm:t>
        <a:bodyPr/>
        <a:lstStyle/>
        <a:p>
          <a:endParaRPr lang="es-EC"/>
        </a:p>
      </dgm:t>
    </dgm:pt>
    <dgm:pt modelId="{602F8C8C-5AC8-4831-AEC8-77225045027F}">
      <dgm:prSet/>
      <dgm:spPr/>
      <dgm:t>
        <a:bodyPr/>
        <a:lstStyle/>
        <a:p>
          <a:pPr algn="just" rtl="0"/>
          <a:r>
            <a:rPr lang="es-EC" dirty="0" smtClean="0"/>
            <a:t>Éste es un efecto económico y no jurídico, porque se traslada la carga económica pero no la obligación tributaria</a:t>
          </a:r>
          <a:endParaRPr lang="es-EC" dirty="0"/>
        </a:p>
      </dgm:t>
    </dgm:pt>
    <dgm:pt modelId="{FDA82EA5-9EE5-4430-B6AF-BD5EB569B49C}" type="parTrans" cxnId="{B52A4FDC-7B34-4D52-8D20-505CCB7263EA}">
      <dgm:prSet/>
      <dgm:spPr/>
      <dgm:t>
        <a:bodyPr/>
        <a:lstStyle/>
        <a:p>
          <a:endParaRPr lang="es-EC"/>
        </a:p>
      </dgm:t>
    </dgm:pt>
    <dgm:pt modelId="{45B14F28-EDDC-49B7-A9A5-6D363B3C211F}" type="sibTrans" cxnId="{B52A4FDC-7B34-4D52-8D20-505CCB7263EA}">
      <dgm:prSet/>
      <dgm:spPr/>
      <dgm:t>
        <a:bodyPr/>
        <a:lstStyle/>
        <a:p>
          <a:endParaRPr lang="es-EC"/>
        </a:p>
      </dgm:t>
    </dgm:pt>
    <dgm:pt modelId="{7885FA47-0073-4EB6-8949-70020892A3F6}" type="pres">
      <dgm:prSet presAssocID="{0984F645-A465-440A-B7F1-AAB129D45DD7}" presName="Name0" presStyleCnt="0">
        <dgm:presLayoutVars>
          <dgm:dir/>
          <dgm:animLvl val="lvl"/>
          <dgm:resizeHandles val="exact"/>
        </dgm:presLayoutVars>
      </dgm:prSet>
      <dgm:spPr/>
      <dgm:t>
        <a:bodyPr/>
        <a:lstStyle/>
        <a:p>
          <a:endParaRPr lang="es-EC"/>
        </a:p>
      </dgm:t>
    </dgm:pt>
    <dgm:pt modelId="{C409ECB8-FF02-483A-B4B4-3C1330DC9729}" type="pres">
      <dgm:prSet presAssocID="{D8238742-54A9-4F9D-BEE1-EFDE52BEEBD0}" presName="linNode" presStyleCnt="0"/>
      <dgm:spPr/>
    </dgm:pt>
    <dgm:pt modelId="{DA4BAFE9-0B95-4477-A0A0-245891755469}" type="pres">
      <dgm:prSet presAssocID="{D8238742-54A9-4F9D-BEE1-EFDE52BEEBD0}" presName="parentText" presStyleLbl="node1" presStyleIdx="0" presStyleCnt="2" custScaleX="83150" custScaleY="70486" custLinFactNeighborY="-3663">
        <dgm:presLayoutVars>
          <dgm:chMax val="1"/>
          <dgm:bulletEnabled val="1"/>
        </dgm:presLayoutVars>
      </dgm:prSet>
      <dgm:spPr/>
      <dgm:t>
        <a:bodyPr/>
        <a:lstStyle/>
        <a:p>
          <a:endParaRPr lang="es-EC"/>
        </a:p>
      </dgm:t>
    </dgm:pt>
    <dgm:pt modelId="{39EEF71D-C2F2-42AA-B377-4696A4DF66DD}" type="pres">
      <dgm:prSet presAssocID="{D8238742-54A9-4F9D-BEE1-EFDE52BEEBD0}" presName="descendantText" presStyleLbl="alignAccFollowNode1" presStyleIdx="0" presStyleCnt="2">
        <dgm:presLayoutVars>
          <dgm:bulletEnabled val="1"/>
        </dgm:presLayoutVars>
      </dgm:prSet>
      <dgm:spPr/>
      <dgm:t>
        <a:bodyPr/>
        <a:lstStyle/>
        <a:p>
          <a:endParaRPr lang="es-EC"/>
        </a:p>
      </dgm:t>
    </dgm:pt>
    <dgm:pt modelId="{B05CA7B7-9ECF-454B-9723-7488AA9E183D}" type="pres">
      <dgm:prSet presAssocID="{55CD2514-8B63-47E0-ADCF-E9FFDB608FE9}" presName="sp" presStyleCnt="0"/>
      <dgm:spPr/>
    </dgm:pt>
    <dgm:pt modelId="{381B88DD-A8B1-4002-9703-E0DA1AF77FA3}" type="pres">
      <dgm:prSet presAssocID="{D0108FB6-3EB5-4294-B8C2-6D839A2C2098}" presName="linNode" presStyleCnt="0"/>
      <dgm:spPr/>
    </dgm:pt>
    <dgm:pt modelId="{A91BD269-82C0-496D-87C2-8C9369BD170A}" type="pres">
      <dgm:prSet presAssocID="{D0108FB6-3EB5-4294-B8C2-6D839A2C2098}" presName="parentText" presStyleLbl="node1" presStyleIdx="1" presStyleCnt="2" custScaleX="83150" custScaleY="79101">
        <dgm:presLayoutVars>
          <dgm:chMax val="1"/>
          <dgm:bulletEnabled val="1"/>
        </dgm:presLayoutVars>
      </dgm:prSet>
      <dgm:spPr/>
      <dgm:t>
        <a:bodyPr/>
        <a:lstStyle/>
        <a:p>
          <a:endParaRPr lang="es-EC"/>
        </a:p>
      </dgm:t>
    </dgm:pt>
    <dgm:pt modelId="{DFE1D40F-65A4-4BA7-A224-01CDBA6098E8}" type="pres">
      <dgm:prSet presAssocID="{D0108FB6-3EB5-4294-B8C2-6D839A2C2098}" presName="descendantText" presStyleLbl="alignAccFollowNode1" presStyleIdx="1" presStyleCnt="2">
        <dgm:presLayoutVars>
          <dgm:bulletEnabled val="1"/>
        </dgm:presLayoutVars>
      </dgm:prSet>
      <dgm:spPr/>
      <dgm:t>
        <a:bodyPr/>
        <a:lstStyle/>
        <a:p>
          <a:endParaRPr lang="es-EC"/>
        </a:p>
      </dgm:t>
    </dgm:pt>
  </dgm:ptLst>
  <dgm:cxnLst>
    <dgm:cxn modelId="{B52A4FDC-7B34-4D52-8D20-505CCB7263EA}" srcId="{D0108FB6-3EB5-4294-B8C2-6D839A2C2098}" destId="{602F8C8C-5AC8-4831-AEC8-77225045027F}" srcOrd="1" destOrd="0" parTransId="{FDA82EA5-9EE5-4430-B6AF-BD5EB569B49C}" sibTransId="{45B14F28-EDDC-49B7-A9A5-6D363B3C211F}"/>
    <dgm:cxn modelId="{62986281-D1CF-4F77-BC16-1E3E203FC313}" srcId="{D0108FB6-3EB5-4294-B8C2-6D839A2C2098}" destId="{B6566529-AE70-46DE-8EFE-537DEB2D7CD1}" srcOrd="0" destOrd="0" parTransId="{0F1A1E46-6FA8-4172-9158-27ED5E3C34EE}" sibTransId="{69CD0FEB-9B0D-4998-88D5-DA6BBC9A5304}"/>
    <dgm:cxn modelId="{65D1AADF-E27C-4698-81FC-0EFF4D33BA43}" type="presOf" srcId="{602F8C8C-5AC8-4831-AEC8-77225045027F}" destId="{DFE1D40F-65A4-4BA7-A224-01CDBA6098E8}" srcOrd="0" destOrd="1" presId="urn:microsoft.com/office/officeart/2005/8/layout/vList5"/>
    <dgm:cxn modelId="{36FF46D3-47E3-4D4D-B0E0-12B6130E95EC}" type="presOf" srcId="{D8238742-54A9-4F9D-BEE1-EFDE52BEEBD0}" destId="{DA4BAFE9-0B95-4477-A0A0-245891755469}" srcOrd="0" destOrd="0" presId="urn:microsoft.com/office/officeart/2005/8/layout/vList5"/>
    <dgm:cxn modelId="{0F188662-4ADE-4C26-9B6F-6C17F52CAE39}" srcId="{D8238742-54A9-4F9D-BEE1-EFDE52BEEBD0}" destId="{6E0BAB07-878B-41A8-9B28-271368008331}" srcOrd="0" destOrd="0" parTransId="{5D773FC5-6DDC-49C5-B38E-C41786B4AAC4}" sibTransId="{FFCDAFED-D408-4E27-BDB7-8D2CD092E942}"/>
    <dgm:cxn modelId="{231AD176-E771-4B4C-814E-DD8CC182D0EA}" type="presOf" srcId="{B6566529-AE70-46DE-8EFE-537DEB2D7CD1}" destId="{DFE1D40F-65A4-4BA7-A224-01CDBA6098E8}" srcOrd="0" destOrd="0" presId="urn:microsoft.com/office/officeart/2005/8/layout/vList5"/>
    <dgm:cxn modelId="{EC6BCE21-05F1-4892-B7E7-0BBE797BB5EC}" srcId="{0984F645-A465-440A-B7F1-AAB129D45DD7}" destId="{D0108FB6-3EB5-4294-B8C2-6D839A2C2098}" srcOrd="1" destOrd="0" parTransId="{AAC80D03-CC9B-42F5-A227-55697DCF242C}" sibTransId="{5F192832-D7EC-42C5-BB50-FA950DE3646C}"/>
    <dgm:cxn modelId="{92EAF6DD-DBAD-446C-A49F-78F6F3A03033}" type="presOf" srcId="{D0108FB6-3EB5-4294-B8C2-6D839A2C2098}" destId="{A91BD269-82C0-496D-87C2-8C9369BD170A}" srcOrd="0" destOrd="0" presId="urn:microsoft.com/office/officeart/2005/8/layout/vList5"/>
    <dgm:cxn modelId="{CAB09787-51D6-43B9-A2D8-ECFCF359AFB8}" srcId="{0984F645-A465-440A-B7F1-AAB129D45DD7}" destId="{D8238742-54A9-4F9D-BEE1-EFDE52BEEBD0}" srcOrd="0" destOrd="0" parTransId="{3EAF42AD-DFF4-4A57-A919-4A61E0684C25}" sibTransId="{55CD2514-8B63-47E0-ADCF-E9FFDB608FE9}"/>
    <dgm:cxn modelId="{4685FF35-8100-4332-9491-BAABA7C8A593}" type="presOf" srcId="{0984F645-A465-440A-B7F1-AAB129D45DD7}" destId="{7885FA47-0073-4EB6-8949-70020892A3F6}" srcOrd="0" destOrd="0" presId="urn:microsoft.com/office/officeart/2005/8/layout/vList5"/>
    <dgm:cxn modelId="{B82B0C8F-13CE-4A12-B746-FDDC49DC9C94}" type="presOf" srcId="{6E0BAB07-878B-41A8-9B28-271368008331}" destId="{39EEF71D-C2F2-42AA-B377-4696A4DF66DD}" srcOrd="0" destOrd="0" presId="urn:microsoft.com/office/officeart/2005/8/layout/vList5"/>
    <dgm:cxn modelId="{765EC237-57B0-4E42-971F-6ABC4E01D9AA}" type="presParOf" srcId="{7885FA47-0073-4EB6-8949-70020892A3F6}" destId="{C409ECB8-FF02-483A-B4B4-3C1330DC9729}" srcOrd="0" destOrd="0" presId="urn:microsoft.com/office/officeart/2005/8/layout/vList5"/>
    <dgm:cxn modelId="{0A58FE71-B613-401D-89DD-27DC19A752C3}" type="presParOf" srcId="{C409ECB8-FF02-483A-B4B4-3C1330DC9729}" destId="{DA4BAFE9-0B95-4477-A0A0-245891755469}" srcOrd="0" destOrd="0" presId="urn:microsoft.com/office/officeart/2005/8/layout/vList5"/>
    <dgm:cxn modelId="{185DA394-C262-463D-9605-66B1F2A9E422}" type="presParOf" srcId="{C409ECB8-FF02-483A-B4B4-3C1330DC9729}" destId="{39EEF71D-C2F2-42AA-B377-4696A4DF66DD}" srcOrd="1" destOrd="0" presId="urn:microsoft.com/office/officeart/2005/8/layout/vList5"/>
    <dgm:cxn modelId="{993C92A7-F2E4-4721-B496-2D78FC33F0AA}" type="presParOf" srcId="{7885FA47-0073-4EB6-8949-70020892A3F6}" destId="{B05CA7B7-9ECF-454B-9723-7488AA9E183D}" srcOrd="1" destOrd="0" presId="urn:microsoft.com/office/officeart/2005/8/layout/vList5"/>
    <dgm:cxn modelId="{163015AF-8E8A-46CF-9C3F-366A67CD717E}" type="presParOf" srcId="{7885FA47-0073-4EB6-8949-70020892A3F6}" destId="{381B88DD-A8B1-4002-9703-E0DA1AF77FA3}" srcOrd="2" destOrd="0" presId="urn:microsoft.com/office/officeart/2005/8/layout/vList5"/>
    <dgm:cxn modelId="{0BAB7163-2405-4B62-9EE0-E533B4CB18BF}" type="presParOf" srcId="{381B88DD-A8B1-4002-9703-E0DA1AF77FA3}" destId="{A91BD269-82C0-496D-87C2-8C9369BD170A}" srcOrd="0" destOrd="0" presId="urn:microsoft.com/office/officeart/2005/8/layout/vList5"/>
    <dgm:cxn modelId="{BD65B140-ED18-46B8-90DD-54E5E28A0E8F}" type="presParOf" srcId="{381B88DD-A8B1-4002-9703-E0DA1AF77FA3}" destId="{DFE1D40F-65A4-4BA7-A224-01CDBA6098E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984F645-A465-440A-B7F1-AAB129D45DD7}" type="doc">
      <dgm:prSet loTypeId="urn:microsoft.com/office/officeart/2005/8/layout/vList5" loCatId="list" qsTypeId="urn:microsoft.com/office/officeart/2005/8/quickstyle/simple2" qsCatId="simple" csTypeId="urn:microsoft.com/office/officeart/2005/8/colors/accent0_1" csCatId="mainScheme" phldr="1"/>
      <dgm:spPr/>
      <dgm:t>
        <a:bodyPr/>
        <a:lstStyle/>
        <a:p>
          <a:endParaRPr lang="es-EC"/>
        </a:p>
      </dgm:t>
    </dgm:pt>
    <dgm:pt modelId="{D8238742-54A9-4F9D-BEE1-EFDE52BEEBD0}">
      <dgm:prSet custT="1"/>
      <dgm:spPr>
        <a:blipFill rotWithShape="0">
          <a:blip xmlns:r="http://schemas.openxmlformats.org/officeDocument/2006/relationships" r:embed="rId1">
            <a:lum bright="27000" contrast="21000"/>
          </a:blip>
          <a:stretch>
            <a:fillRect/>
          </a:stretch>
        </a:blipFill>
      </dgm:spPr>
      <dgm:t>
        <a:bodyPr/>
        <a:lstStyle/>
        <a:p>
          <a:pPr rtl="0"/>
          <a:r>
            <a:rPr lang="es-EC" sz="2400" b="1" dirty="0" smtClean="0"/>
            <a:t>INCIDENCIA</a:t>
          </a:r>
          <a:endParaRPr lang="es-EC" sz="2400" dirty="0"/>
        </a:p>
      </dgm:t>
    </dgm:pt>
    <dgm:pt modelId="{3EAF42AD-DFF4-4A57-A919-4A61E0684C25}" type="parTrans" cxnId="{CAB09787-51D6-43B9-A2D8-ECFCF359AFB8}">
      <dgm:prSet/>
      <dgm:spPr/>
      <dgm:t>
        <a:bodyPr/>
        <a:lstStyle/>
        <a:p>
          <a:endParaRPr lang="es-EC"/>
        </a:p>
      </dgm:t>
    </dgm:pt>
    <dgm:pt modelId="{55CD2514-8B63-47E0-ADCF-E9FFDB608FE9}" type="sibTrans" cxnId="{CAB09787-51D6-43B9-A2D8-ECFCF359AFB8}">
      <dgm:prSet/>
      <dgm:spPr/>
      <dgm:t>
        <a:bodyPr/>
        <a:lstStyle/>
        <a:p>
          <a:endParaRPr lang="es-EC"/>
        </a:p>
      </dgm:t>
    </dgm:pt>
    <dgm:pt modelId="{6E0BAB07-878B-41A8-9B28-271368008331}">
      <dgm:prSet custT="1"/>
      <dgm:spPr/>
      <dgm:t>
        <a:bodyPr/>
        <a:lstStyle/>
        <a:p>
          <a:pPr rtl="0"/>
          <a:r>
            <a:rPr lang="es-ES" sz="2000" dirty="0" smtClean="0"/>
            <a:t>Vía Directa: igual a la percusión.</a:t>
          </a:r>
          <a:endParaRPr lang="es-EC" sz="2000" dirty="0"/>
        </a:p>
      </dgm:t>
    </dgm:pt>
    <dgm:pt modelId="{5D773FC5-6DDC-49C5-B38E-C41786B4AAC4}" type="parTrans" cxnId="{0F188662-4ADE-4C26-9B6F-6C17F52CAE39}">
      <dgm:prSet/>
      <dgm:spPr/>
      <dgm:t>
        <a:bodyPr/>
        <a:lstStyle/>
        <a:p>
          <a:endParaRPr lang="es-EC"/>
        </a:p>
      </dgm:t>
    </dgm:pt>
    <dgm:pt modelId="{FFCDAFED-D408-4E27-BDB7-8D2CD092E942}" type="sibTrans" cxnId="{0F188662-4ADE-4C26-9B6F-6C17F52CAE39}">
      <dgm:prSet/>
      <dgm:spPr/>
      <dgm:t>
        <a:bodyPr/>
        <a:lstStyle/>
        <a:p>
          <a:endParaRPr lang="es-EC"/>
        </a:p>
      </dgm:t>
    </dgm:pt>
    <dgm:pt modelId="{D0108FB6-3EB5-4294-B8C2-6D839A2C2098}">
      <dgm:prSet custT="1"/>
      <dgm:spPr>
        <a:blipFill rotWithShape="0">
          <a:blip xmlns:r="http://schemas.openxmlformats.org/officeDocument/2006/relationships" r:embed="rId2">
            <a:lum bright="25000" contrast="32000"/>
          </a:blip>
          <a:stretch>
            <a:fillRect/>
          </a:stretch>
        </a:blipFill>
      </dgm:spPr>
      <dgm:t>
        <a:bodyPr/>
        <a:lstStyle/>
        <a:p>
          <a:pPr rtl="0"/>
          <a:r>
            <a:rPr lang="es-EC" sz="2200" b="1" dirty="0" smtClean="0"/>
            <a:t>DIFUSIÓN</a:t>
          </a:r>
          <a:endParaRPr lang="es-EC" sz="2200" dirty="0"/>
        </a:p>
      </dgm:t>
    </dgm:pt>
    <dgm:pt modelId="{AAC80D03-CC9B-42F5-A227-55697DCF242C}" type="parTrans" cxnId="{EC6BCE21-05F1-4892-B7E7-0BBE797BB5EC}">
      <dgm:prSet/>
      <dgm:spPr/>
      <dgm:t>
        <a:bodyPr/>
        <a:lstStyle/>
        <a:p>
          <a:endParaRPr lang="es-EC"/>
        </a:p>
      </dgm:t>
    </dgm:pt>
    <dgm:pt modelId="{5F192832-D7EC-42C5-BB50-FA950DE3646C}" type="sibTrans" cxnId="{EC6BCE21-05F1-4892-B7E7-0BBE797BB5EC}">
      <dgm:prSet/>
      <dgm:spPr/>
      <dgm:t>
        <a:bodyPr/>
        <a:lstStyle/>
        <a:p>
          <a:endParaRPr lang="es-EC"/>
        </a:p>
      </dgm:t>
    </dgm:pt>
    <dgm:pt modelId="{B6566529-AE70-46DE-8EFE-537DEB2D7CD1}">
      <dgm:prSet custT="1"/>
      <dgm:spPr/>
      <dgm:t>
        <a:bodyPr/>
        <a:lstStyle/>
        <a:p>
          <a:pPr algn="just" rtl="0"/>
          <a:r>
            <a:rPr lang="es-EC" sz="1600" dirty="0" smtClean="0"/>
            <a:t>Impuestos Directos: ahorramos menos por pagar la renta.</a:t>
          </a:r>
          <a:endParaRPr lang="es-EC" sz="1600" dirty="0"/>
        </a:p>
      </dgm:t>
    </dgm:pt>
    <dgm:pt modelId="{0F1A1E46-6FA8-4172-9158-27ED5E3C34EE}" type="parTrans" cxnId="{62986281-D1CF-4F77-BC16-1E3E203FC313}">
      <dgm:prSet/>
      <dgm:spPr/>
      <dgm:t>
        <a:bodyPr/>
        <a:lstStyle/>
        <a:p>
          <a:endParaRPr lang="es-EC"/>
        </a:p>
      </dgm:t>
    </dgm:pt>
    <dgm:pt modelId="{69CD0FEB-9B0D-4998-88D5-DA6BBC9A5304}" type="sibTrans" cxnId="{62986281-D1CF-4F77-BC16-1E3E203FC313}">
      <dgm:prSet/>
      <dgm:spPr/>
      <dgm:t>
        <a:bodyPr/>
        <a:lstStyle/>
        <a:p>
          <a:endParaRPr lang="es-EC"/>
        </a:p>
      </dgm:t>
    </dgm:pt>
    <dgm:pt modelId="{D102E0D9-2523-4573-A066-DFD7FCFADE48}">
      <dgm:prSet custT="1"/>
      <dgm:spPr/>
      <dgm:t>
        <a:bodyPr/>
        <a:lstStyle/>
        <a:p>
          <a:r>
            <a:rPr lang="es-ES" sz="2000" dirty="0" smtClean="0"/>
            <a:t>Vía Indirecta: es la misma que traslación.</a:t>
          </a:r>
          <a:endParaRPr lang="es-EC" sz="2000" dirty="0" smtClean="0"/>
        </a:p>
      </dgm:t>
    </dgm:pt>
    <dgm:pt modelId="{D5356F2F-C9E6-43C0-B9DF-AA2829F7C6CA}" type="parTrans" cxnId="{42C22DB5-FBC8-4588-99B3-ACE1D1F2266B}">
      <dgm:prSet/>
      <dgm:spPr/>
      <dgm:t>
        <a:bodyPr/>
        <a:lstStyle/>
        <a:p>
          <a:endParaRPr lang="es-EC"/>
        </a:p>
      </dgm:t>
    </dgm:pt>
    <dgm:pt modelId="{F25EC1AB-25E4-4E51-9671-A397C749311D}" type="sibTrans" cxnId="{42C22DB5-FBC8-4588-99B3-ACE1D1F2266B}">
      <dgm:prSet/>
      <dgm:spPr/>
      <dgm:t>
        <a:bodyPr/>
        <a:lstStyle/>
        <a:p>
          <a:endParaRPr lang="es-EC"/>
        </a:p>
      </dgm:t>
    </dgm:pt>
    <dgm:pt modelId="{1BC1788A-BA20-4BD4-928D-B69BC46ED51A}">
      <dgm:prSet custT="1"/>
      <dgm:spPr/>
      <dgm:t>
        <a:bodyPr/>
        <a:lstStyle/>
        <a:p>
          <a:r>
            <a:rPr lang="es-ES" sz="1600" dirty="0" smtClean="0"/>
            <a:t>Impuestos Indirectos: inciden en el precio final de los productos: podemos consumir menos.</a:t>
          </a:r>
          <a:endParaRPr lang="es-EC" sz="1600" dirty="0" smtClean="0"/>
        </a:p>
      </dgm:t>
    </dgm:pt>
    <dgm:pt modelId="{ECBF4FB0-94A8-47C6-96DF-0BCB05C65BC3}" type="parTrans" cxnId="{AA95FDF2-7864-46C1-86FC-E990E0E20039}">
      <dgm:prSet/>
      <dgm:spPr/>
      <dgm:t>
        <a:bodyPr/>
        <a:lstStyle/>
        <a:p>
          <a:endParaRPr lang="es-EC"/>
        </a:p>
      </dgm:t>
    </dgm:pt>
    <dgm:pt modelId="{BE630AC3-610F-44DA-9767-18402A3D8B07}" type="sibTrans" cxnId="{AA95FDF2-7864-46C1-86FC-E990E0E20039}">
      <dgm:prSet/>
      <dgm:spPr/>
      <dgm:t>
        <a:bodyPr/>
        <a:lstStyle/>
        <a:p>
          <a:endParaRPr lang="es-EC"/>
        </a:p>
      </dgm:t>
    </dgm:pt>
    <dgm:pt modelId="{DD5743CD-5F69-4540-ABE2-CB5DCEABE436}">
      <dgm:prSet/>
      <dgm:spPr>
        <a:blipFill rotWithShape="0">
          <a:blip xmlns:r="http://schemas.openxmlformats.org/officeDocument/2006/relationships" r:embed="rId3"/>
          <a:stretch>
            <a:fillRect/>
          </a:stretch>
        </a:blipFill>
      </dgm:spPr>
      <dgm:t>
        <a:bodyPr/>
        <a:lstStyle/>
        <a:p>
          <a:pPr rtl="0"/>
          <a:r>
            <a:rPr lang="es-EC" b="1" dirty="0" smtClean="0"/>
            <a:t>AMORTIZACIÓN</a:t>
          </a:r>
          <a:endParaRPr lang="es-EC" dirty="0"/>
        </a:p>
      </dgm:t>
    </dgm:pt>
    <dgm:pt modelId="{4C5ECC9C-9E0E-469D-BE23-AAB3378BF68B}" type="parTrans" cxnId="{AD698B89-77AA-4F59-907A-B49B076EE047}">
      <dgm:prSet/>
      <dgm:spPr/>
      <dgm:t>
        <a:bodyPr/>
        <a:lstStyle/>
        <a:p>
          <a:endParaRPr lang="es-EC"/>
        </a:p>
      </dgm:t>
    </dgm:pt>
    <dgm:pt modelId="{0BFE1E78-97A1-4C28-8FAE-7DC7CCAE0F6F}" type="sibTrans" cxnId="{AD698B89-77AA-4F59-907A-B49B076EE047}">
      <dgm:prSet/>
      <dgm:spPr/>
      <dgm:t>
        <a:bodyPr/>
        <a:lstStyle/>
        <a:p>
          <a:endParaRPr lang="es-EC"/>
        </a:p>
      </dgm:t>
    </dgm:pt>
    <dgm:pt modelId="{7885FA47-0073-4EB6-8949-70020892A3F6}" type="pres">
      <dgm:prSet presAssocID="{0984F645-A465-440A-B7F1-AAB129D45DD7}" presName="Name0" presStyleCnt="0">
        <dgm:presLayoutVars>
          <dgm:dir/>
          <dgm:animLvl val="lvl"/>
          <dgm:resizeHandles val="exact"/>
        </dgm:presLayoutVars>
      </dgm:prSet>
      <dgm:spPr/>
      <dgm:t>
        <a:bodyPr/>
        <a:lstStyle/>
        <a:p>
          <a:endParaRPr lang="es-EC"/>
        </a:p>
      </dgm:t>
    </dgm:pt>
    <dgm:pt modelId="{C409ECB8-FF02-483A-B4B4-3C1330DC9729}" type="pres">
      <dgm:prSet presAssocID="{D8238742-54A9-4F9D-BEE1-EFDE52BEEBD0}" presName="linNode" presStyleCnt="0"/>
      <dgm:spPr/>
    </dgm:pt>
    <dgm:pt modelId="{DA4BAFE9-0B95-4477-A0A0-245891755469}" type="pres">
      <dgm:prSet presAssocID="{D8238742-54A9-4F9D-BEE1-EFDE52BEEBD0}" presName="parentText" presStyleLbl="node1" presStyleIdx="0" presStyleCnt="3" custScaleX="83150" custScaleY="70486" custLinFactNeighborY="-3663">
        <dgm:presLayoutVars>
          <dgm:chMax val="1"/>
          <dgm:bulletEnabled val="1"/>
        </dgm:presLayoutVars>
      </dgm:prSet>
      <dgm:spPr/>
      <dgm:t>
        <a:bodyPr/>
        <a:lstStyle/>
        <a:p>
          <a:endParaRPr lang="es-EC"/>
        </a:p>
      </dgm:t>
    </dgm:pt>
    <dgm:pt modelId="{39EEF71D-C2F2-42AA-B377-4696A4DF66DD}" type="pres">
      <dgm:prSet presAssocID="{D8238742-54A9-4F9D-BEE1-EFDE52BEEBD0}" presName="descendantText" presStyleLbl="alignAccFollowNode1" presStyleIdx="0" presStyleCnt="2" custLinFactNeighborX="1348" custLinFactNeighborY="1051">
        <dgm:presLayoutVars>
          <dgm:bulletEnabled val="1"/>
        </dgm:presLayoutVars>
      </dgm:prSet>
      <dgm:spPr/>
      <dgm:t>
        <a:bodyPr/>
        <a:lstStyle/>
        <a:p>
          <a:endParaRPr lang="es-EC"/>
        </a:p>
      </dgm:t>
    </dgm:pt>
    <dgm:pt modelId="{B05CA7B7-9ECF-454B-9723-7488AA9E183D}" type="pres">
      <dgm:prSet presAssocID="{55CD2514-8B63-47E0-ADCF-E9FFDB608FE9}" presName="sp" presStyleCnt="0"/>
      <dgm:spPr/>
    </dgm:pt>
    <dgm:pt modelId="{381B88DD-A8B1-4002-9703-E0DA1AF77FA3}" type="pres">
      <dgm:prSet presAssocID="{D0108FB6-3EB5-4294-B8C2-6D839A2C2098}" presName="linNode" presStyleCnt="0"/>
      <dgm:spPr/>
    </dgm:pt>
    <dgm:pt modelId="{A91BD269-82C0-496D-87C2-8C9369BD170A}" type="pres">
      <dgm:prSet presAssocID="{D0108FB6-3EB5-4294-B8C2-6D839A2C2098}" presName="parentText" presStyleLbl="node1" presStyleIdx="1" presStyleCnt="3" custScaleX="83150" custScaleY="79101">
        <dgm:presLayoutVars>
          <dgm:chMax val="1"/>
          <dgm:bulletEnabled val="1"/>
        </dgm:presLayoutVars>
      </dgm:prSet>
      <dgm:spPr/>
      <dgm:t>
        <a:bodyPr/>
        <a:lstStyle/>
        <a:p>
          <a:endParaRPr lang="es-EC"/>
        </a:p>
      </dgm:t>
    </dgm:pt>
    <dgm:pt modelId="{DFE1D40F-65A4-4BA7-A224-01CDBA6098E8}" type="pres">
      <dgm:prSet presAssocID="{D0108FB6-3EB5-4294-B8C2-6D839A2C2098}" presName="descendantText" presStyleLbl="alignAccFollowNode1" presStyleIdx="1" presStyleCnt="2" custLinFactNeighborX="1348" custLinFactNeighborY="-1747">
        <dgm:presLayoutVars>
          <dgm:bulletEnabled val="1"/>
        </dgm:presLayoutVars>
      </dgm:prSet>
      <dgm:spPr/>
      <dgm:t>
        <a:bodyPr/>
        <a:lstStyle/>
        <a:p>
          <a:endParaRPr lang="es-EC"/>
        </a:p>
      </dgm:t>
    </dgm:pt>
    <dgm:pt modelId="{F42D5771-8FEC-4AC4-B397-B4A918C6A583}" type="pres">
      <dgm:prSet presAssocID="{5F192832-D7EC-42C5-BB50-FA950DE3646C}" presName="sp" presStyleCnt="0"/>
      <dgm:spPr/>
    </dgm:pt>
    <dgm:pt modelId="{91B07CD9-3E9D-45A3-BA62-4A40D2C9F93E}" type="pres">
      <dgm:prSet presAssocID="{DD5743CD-5F69-4540-ABE2-CB5DCEABE436}" presName="linNode" presStyleCnt="0"/>
      <dgm:spPr/>
    </dgm:pt>
    <dgm:pt modelId="{3EA5B687-981A-4A89-A8C8-113466BE938F}" type="pres">
      <dgm:prSet presAssocID="{DD5743CD-5F69-4540-ABE2-CB5DCEABE436}" presName="parentText" presStyleLbl="node1" presStyleIdx="2" presStyleCnt="3" custScaleX="83150" custScaleY="79101" custLinFactNeighborX="-1966" custLinFactNeighborY="961">
        <dgm:presLayoutVars>
          <dgm:chMax val="1"/>
          <dgm:bulletEnabled val="1"/>
        </dgm:presLayoutVars>
      </dgm:prSet>
      <dgm:spPr/>
      <dgm:t>
        <a:bodyPr/>
        <a:lstStyle/>
        <a:p>
          <a:endParaRPr lang="es-EC"/>
        </a:p>
      </dgm:t>
    </dgm:pt>
  </dgm:ptLst>
  <dgm:cxnLst>
    <dgm:cxn modelId="{17F084B4-2535-4030-A7F6-FCF391762CA0}" type="presOf" srcId="{6E0BAB07-878B-41A8-9B28-271368008331}" destId="{39EEF71D-C2F2-42AA-B377-4696A4DF66DD}" srcOrd="0" destOrd="0" presId="urn:microsoft.com/office/officeart/2005/8/layout/vList5"/>
    <dgm:cxn modelId="{AA95FDF2-7864-46C1-86FC-E990E0E20039}" srcId="{D0108FB6-3EB5-4294-B8C2-6D839A2C2098}" destId="{1BC1788A-BA20-4BD4-928D-B69BC46ED51A}" srcOrd="1" destOrd="0" parTransId="{ECBF4FB0-94A8-47C6-96DF-0BCB05C65BC3}" sibTransId="{BE630AC3-610F-44DA-9767-18402A3D8B07}"/>
    <dgm:cxn modelId="{EC6BCE21-05F1-4892-B7E7-0BBE797BB5EC}" srcId="{0984F645-A465-440A-B7F1-AAB129D45DD7}" destId="{D0108FB6-3EB5-4294-B8C2-6D839A2C2098}" srcOrd="1" destOrd="0" parTransId="{AAC80D03-CC9B-42F5-A227-55697DCF242C}" sibTransId="{5F192832-D7EC-42C5-BB50-FA950DE3646C}"/>
    <dgm:cxn modelId="{AD698B89-77AA-4F59-907A-B49B076EE047}" srcId="{0984F645-A465-440A-B7F1-AAB129D45DD7}" destId="{DD5743CD-5F69-4540-ABE2-CB5DCEABE436}" srcOrd="2" destOrd="0" parTransId="{4C5ECC9C-9E0E-469D-BE23-AAB3378BF68B}" sibTransId="{0BFE1E78-97A1-4C28-8FAE-7DC7CCAE0F6F}"/>
    <dgm:cxn modelId="{9F79625F-5A7E-411B-AC44-B20CCC9F81A7}" type="presOf" srcId="{D8238742-54A9-4F9D-BEE1-EFDE52BEEBD0}" destId="{DA4BAFE9-0B95-4477-A0A0-245891755469}" srcOrd="0" destOrd="0" presId="urn:microsoft.com/office/officeart/2005/8/layout/vList5"/>
    <dgm:cxn modelId="{62986281-D1CF-4F77-BC16-1E3E203FC313}" srcId="{D0108FB6-3EB5-4294-B8C2-6D839A2C2098}" destId="{B6566529-AE70-46DE-8EFE-537DEB2D7CD1}" srcOrd="0" destOrd="0" parTransId="{0F1A1E46-6FA8-4172-9158-27ED5E3C34EE}" sibTransId="{69CD0FEB-9B0D-4998-88D5-DA6BBC9A5304}"/>
    <dgm:cxn modelId="{0FB15398-BC95-4D27-92AA-E65BDCBD0657}" type="presOf" srcId="{B6566529-AE70-46DE-8EFE-537DEB2D7CD1}" destId="{DFE1D40F-65A4-4BA7-A224-01CDBA6098E8}" srcOrd="0" destOrd="0" presId="urn:microsoft.com/office/officeart/2005/8/layout/vList5"/>
    <dgm:cxn modelId="{0F188662-4ADE-4C26-9B6F-6C17F52CAE39}" srcId="{D8238742-54A9-4F9D-BEE1-EFDE52BEEBD0}" destId="{6E0BAB07-878B-41A8-9B28-271368008331}" srcOrd="0" destOrd="0" parTransId="{5D773FC5-6DDC-49C5-B38E-C41786B4AAC4}" sibTransId="{FFCDAFED-D408-4E27-BDB7-8D2CD092E942}"/>
    <dgm:cxn modelId="{E102B647-E29F-4A9A-9663-B6E0C889AD56}" type="presOf" srcId="{1BC1788A-BA20-4BD4-928D-B69BC46ED51A}" destId="{DFE1D40F-65A4-4BA7-A224-01CDBA6098E8}" srcOrd="0" destOrd="1" presId="urn:microsoft.com/office/officeart/2005/8/layout/vList5"/>
    <dgm:cxn modelId="{1DBDB451-66D1-4BBA-804B-E1AB3834DEAD}" type="presOf" srcId="{DD5743CD-5F69-4540-ABE2-CB5DCEABE436}" destId="{3EA5B687-981A-4A89-A8C8-113466BE938F}" srcOrd="0" destOrd="0" presId="urn:microsoft.com/office/officeart/2005/8/layout/vList5"/>
    <dgm:cxn modelId="{D525661D-8E72-40B0-836F-9B131FC0692F}" type="presOf" srcId="{D102E0D9-2523-4573-A066-DFD7FCFADE48}" destId="{39EEF71D-C2F2-42AA-B377-4696A4DF66DD}" srcOrd="0" destOrd="1" presId="urn:microsoft.com/office/officeart/2005/8/layout/vList5"/>
    <dgm:cxn modelId="{F3D6D3A9-732C-40EA-9D2B-CE797D7AA991}" type="presOf" srcId="{D0108FB6-3EB5-4294-B8C2-6D839A2C2098}" destId="{A91BD269-82C0-496D-87C2-8C9369BD170A}" srcOrd="0" destOrd="0" presId="urn:microsoft.com/office/officeart/2005/8/layout/vList5"/>
    <dgm:cxn modelId="{BB022990-FF89-45FE-A756-D37047270CF5}" type="presOf" srcId="{0984F645-A465-440A-B7F1-AAB129D45DD7}" destId="{7885FA47-0073-4EB6-8949-70020892A3F6}" srcOrd="0" destOrd="0" presId="urn:microsoft.com/office/officeart/2005/8/layout/vList5"/>
    <dgm:cxn modelId="{42C22DB5-FBC8-4588-99B3-ACE1D1F2266B}" srcId="{D8238742-54A9-4F9D-BEE1-EFDE52BEEBD0}" destId="{D102E0D9-2523-4573-A066-DFD7FCFADE48}" srcOrd="1" destOrd="0" parTransId="{D5356F2F-C9E6-43C0-B9DF-AA2829F7C6CA}" sibTransId="{F25EC1AB-25E4-4E51-9671-A397C749311D}"/>
    <dgm:cxn modelId="{CAB09787-51D6-43B9-A2D8-ECFCF359AFB8}" srcId="{0984F645-A465-440A-B7F1-AAB129D45DD7}" destId="{D8238742-54A9-4F9D-BEE1-EFDE52BEEBD0}" srcOrd="0" destOrd="0" parTransId="{3EAF42AD-DFF4-4A57-A919-4A61E0684C25}" sibTransId="{55CD2514-8B63-47E0-ADCF-E9FFDB608FE9}"/>
    <dgm:cxn modelId="{C65790A9-E98D-49BA-845C-88CD845ECE63}" type="presParOf" srcId="{7885FA47-0073-4EB6-8949-70020892A3F6}" destId="{C409ECB8-FF02-483A-B4B4-3C1330DC9729}" srcOrd="0" destOrd="0" presId="urn:microsoft.com/office/officeart/2005/8/layout/vList5"/>
    <dgm:cxn modelId="{0A7AD396-02AB-4A27-B0BC-F8F022C5CAC7}" type="presParOf" srcId="{C409ECB8-FF02-483A-B4B4-3C1330DC9729}" destId="{DA4BAFE9-0B95-4477-A0A0-245891755469}" srcOrd="0" destOrd="0" presId="urn:microsoft.com/office/officeart/2005/8/layout/vList5"/>
    <dgm:cxn modelId="{95F28B44-3E64-41A3-B95F-F37634E93550}" type="presParOf" srcId="{C409ECB8-FF02-483A-B4B4-3C1330DC9729}" destId="{39EEF71D-C2F2-42AA-B377-4696A4DF66DD}" srcOrd="1" destOrd="0" presId="urn:microsoft.com/office/officeart/2005/8/layout/vList5"/>
    <dgm:cxn modelId="{C4FEE50E-FB9B-461F-89EB-A9E6EF9EDDB9}" type="presParOf" srcId="{7885FA47-0073-4EB6-8949-70020892A3F6}" destId="{B05CA7B7-9ECF-454B-9723-7488AA9E183D}" srcOrd="1" destOrd="0" presId="urn:microsoft.com/office/officeart/2005/8/layout/vList5"/>
    <dgm:cxn modelId="{38DF4F62-0DF3-46F6-9E21-4334B9DC5EDE}" type="presParOf" srcId="{7885FA47-0073-4EB6-8949-70020892A3F6}" destId="{381B88DD-A8B1-4002-9703-E0DA1AF77FA3}" srcOrd="2" destOrd="0" presId="urn:microsoft.com/office/officeart/2005/8/layout/vList5"/>
    <dgm:cxn modelId="{1C89485E-8E88-45DE-AE17-27D8651351EA}" type="presParOf" srcId="{381B88DD-A8B1-4002-9703-E0DA1AF77FA3}" destId="{A91BD269-82C0-496D-87C2-8C9369BD170A}" srcOrd="0" destOrd="0" presId="urn:microsoft.com/office/officeart/2005/8/layout/vList5"/>
    <dgm:cxn modelId="{0DDC895A-A833-4770-B8A9-0B568777D4D4}" type="presParOf" srcId="{381B88DD-A8B1-4002-9703-E0DA1AF77FA3}" destId="{DFE1D40F-65A4-4BA7-A224-01CDBA6098E8}" srcOrd="1" destOrd="0" presId="urn:microsoft.com/office/officeart/2005/8/layout/vList5"/>
    <dgm:cxn modelId="{86952066-B928-4A4E-A90B-C8F55F8A6126}" type="presParOf" srcId="{7885FA47-0073-4EB6-8949-70020892A3F6}" destId="{F42D5771-8FEC-4AC4-B397-B4A918C6A583}" srcOrd="3" destOrd="0" presId="urn:microsoft.com/office/officeart/2005/8/layout/vList5"/>
    <dgm:cxn modelId="{46B9DBCB-45CC-40EA-A3C3-62F1D6D2FFF3}" type="presParOf" srcId="{7885FA47-0073-4EB6-8949-70020892A3F6}" destId="{91B07CD9-3E9D-45A3-BA62-4A40D2C9F93E}" srcOrd="4" destOrd="0" presId="urn:microsoft.com/office/officeart/2005/8/layout/vList5"/>
    <dgm:cxn modelId="{40A21E18-2DD4-4222-9CE6-CE91A51ADDF9}" type="presParOf" srcId="{91B07CD9-3E9D-45A3-BA62-4A40D2C9F93E}" destId="{3EA5B687-981A-4A89-A8C8-113466BE938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49F12CF-E6AA-4E73-93C8-F92132DD2D0D}" type="doc">
      <dgm:prSet loTypeId="urn:microsoft.com/office/officeart/2005/8/layout/process5" loCatId="process" qsTypeId="urn:microsoft.com/office/officeart/2005/8/quickstyle/simple1" qsCatId="simple" csTypeId="urn:microsoft.com/office/officeart/2005/8/colors/accent1_5" csCatId="accent1" phldr="1"/>
      <dgm:spPr/>
      <dgm:t>
        <a:bodyPr/>
        <a:lstStyle/>
        <a:p>
          <a:endParaRPr lang="es-EC"/>
        </a:p>
      </dgm:t>
    </dgm:pt>
    <dgm:pt modelId="{FC4FA46E-FDF5-4840-8188-6108A36FC5E1}">
      <dgm:prSet/>
      <dgm:spPr/>
      <dgm:t>
        <a:bodyPr/>
        <a:lstStyle/>
        <a:p>
          <a:pPr rtl="0"/>
          <a:r>
            <a:rPr lang="es-ES" b="1" u="none" dirty="0" smtClean="0">
              <a:hlinkClick xmlns:r="http://schemas.openxmlformats.org/officeDocument/2006/relationships" r:id="rId1"/>
            </a:rPr>
            <a:t>Hecho imponible</a:t>
          </a:r>
          <a:endParaRPr lang="es-EC" b="1" u="none" dirty="0"/>
        </a:p>
      </dgm:t>
    </dgm:pt>
    <dgm:pt modelId="{79B1DD0B-3F17-4130-BDB8-B6723BEDC05B}" type="parTrans" cxnId="{6EF4CB60-45C5-46B9-BCDC-B040DE3DAB67}">
      <dgm:prSet/>
      <dgm:spPr/>
      <dgm:t>
        <a:bodyPr/>
        <a:lstStyle/>
        <a:p>
          <a:endParaRPr lang="es-EC">
            <a:solidFill>
              <a:schemeClr val="tx1"/>
            </a:solidFill>
          </a:endParaRPr>
        </a:p>
      </dgm:t>
    </dgm:pt>
    <dgm:pt modelId="{3C505DB7-7A16-4136-91DF-D97EFDABB2FE}" type="sibTrans" cxnId="{6EF4CB60-45C5-46B9-BCDC-B040DE3DAB67}">
      <dgm:prSet/>
      <dgm:spPr/>
      <dgm:t>
        <a:bodyPr/>
        <a:lstStyle/>
        <a:p>
          <a:endParaRPr lang="es-EC">
            <a:solidFill>
              <a:schemeClr val="tx1"/>
            </a:solidFill>
          </a:endParaRPr>
        </a:p>
      </dgm:t>
    </dgm:pt>
    <dgm:pt modelId="{1B642C0B-9389-48DE-B4F3-CB8E0734922A}">
      <dgm:prSet/>
      <dgm:spPr/>
      <dgm:t>
        <a:bodyPr/>
        <a:lstStyle/>
        <a:p>
          <a:pPr rtl="0"/>
          <a:r>
            <a:rPr lang="es-ES" b="1" u="sng" dirty="0" smtClean="0">
              <a:hlinkClick xmlns:r="http://schemas.openxmlformats.org/officeDocument/2006/relationships" r:id="rId2"/>
            </a:rPr>
            <a:t>Sujeto pasivo</a:t>
          </a:r>
          <a:r>
            <a:rPr lang="es-ES" u="sng" dirty="0" smtClean="0"/>
            <a:t> </a:t>
          </a:r>
          <a:endParaRPr lang="es-EC" u="sng" dirty="0"/>
        </a:p>
      </dgm:t>
    </dgm:pt>
    <dgm:pt modelId="{63106CC2-AF57-4375-ABC6-427EF2906D54}" type="parTrans" cxnId="{8CFC3EA7-9AC5-4204-B95B-D20DA6E8FA39}">
      <dgm:prSet/>
      <dgm:spPr/>
      <dgm:t>
        <a:bodyPr/>
        <a:lstStyle/>
        <a:p>
          <a:endParaRPr lang="es-EC">
            <a:solidFill>
              <a:schemeClr val="tx1"/>
            </a:solidFill>
          </a:endParaRPr>
        </a:p>
      </dgm:t>
    </dgm:pt>
    <dgm:pt modelId="{C8A71621-B8C1-492E-B0D9-D9E6BB9DCC2F}" type="sibTrans" cxnId="{8CFC3EA7-9AC5-4204-B95B-D20DA6E8FA39}">
      <dgm:prSet/>
      <dgm:spPr/>
      <dgm:t>
        <a:bodyPr/>
        <a:lstStyle/>
        <a:p>
          <a:endParaRPr lang="es-EC">
            <a:solidFill>
              <a:schemeClr val="tx1"/>
            </a:solidFill>
          </a:endParaRPr>
        </a:p>
      </dgm:t>
    </dgm:pt>
    <dgm:pt modelId="{5F479D13-D6A9-440D-BC1C-71D59131857A}">
      <dgm:prSet/>
      <dgm:spPr/>
      <dgm:t>
        <a:bodyPr/>
        <a:lstStyle/>
        <a:p>
          <a:pPr rtl="0"/>
          <a:r>
            <a:rPr lang="es-ES" b="1" smtClean="0">
              <a:hlinkClick xmlns:r="http://schemas.openxmlformats.org/officeDocument/2006/relationships" r:id="rId3"/>
            </a:rPr>
            <a:t>Sujeto activo</a:t>
          </a:r>
          <a:endParaRPr lang="es-ES" b="1" dirty="0"/>
        </a:p>
      </dgm:t>
    </dgm:pt>
    <dgm:pt modelId="{901AC32A-C963-411F-8685-37D088CBFF95}" type="parTrans" cxnId="{641CAC02-B031-431C-A1CD-105F6FCD2C70}">
      <dgm:prSet/>
      <dgm:spPr/>
      <dgm:t>
        <a:bodyPr/>
        <a:lstStyle/>
        <a:p>
          <a:endParaRPr lang="es-EC">
            <a:solidFill>
              <a:schemeClr val="tx1"/>
            </a:solidFill>
          </a:endParaRPr>
        </a:p>
      </dgm:t>
    </dgm:pt>
    <dgm:pt modelId="{D5459CE4-9FA0-4B30-9657-CBCBBF15875C}" type="sibTrans" cxnId="{641CAC02-B031-431C-A1CD-105F6FCD2C70}">
      <dgm:prSet/>
      <dgm:spPr/>
      <dgm:t>
        <a:bodyPr/>
        <a:lstStyle/>
        <a:p>
          <a:endParaRPr lang="es-EC">
            <a:solidFill>
              <a:schemeClr val="tx1"/>
            </a:solidFill>
          </a:endParaRPr>
        </a:p>
      </dgm:t>
    </dgm:pt>
    <dgm:pt modelId="{A8F7D382-9CAC-41E7-865F-CDB58B9BA7E0}">
      <dgm:prSet/>
      <dgm:spPr/>
      <dgm:t>
        <a:bodyPr/>
        <a:lstStyle/>
        <a:p>
          <a:pPr rtl="0"/>
          <a:r>
            <a:rPr lang="es-ES" b="1" smtClean="0">
              <a:hlinkClick xmlns:r="http://schemas.openxmlformats.org/officeDocument/2006/relationships" r:id="rId4"/>
            </a:rPr>
            <a:t>Base imponible</a:t>
          </a:r>
          <a:endParaRPr lang="es-ES" b="1" dirty="0"/>
        </a:p>
      </dgm:t>
    </dgm:pt>
    <dgm:pt modelId="{836D1883-27CC-45B8-88D2-1757A3E5C4F4}" type="parTrans" cxnId="{CE414816-43D9-4EA3-9512-16A86E843597}">
      <dgm:prSet/>
      <dgm:spPr/>
      <dgm:t>
        <a:bodyPr/>
        <a:lstStyle/>
        <a:p>
          <a:endParaRPr lang="es-EC">
            <a:solidFill>
              <a:schemeClr val="tx1"/>
            </a:solidFill>
          </a:endParaRPr>
        </a:p>
      </dgm:t>
    </dgm:pt>
    <dgm:pt modelId="{6889072C-7B0A-4BB4-A491-055C75A107CF}" type="sibTrans" cxnId="{CE414816-43D9-4EA3-9512-16A86E843597}">
      <dgm:prSet/>
      <dgm:spPr/>
      <dgm:t>
        <a:bodyPr/>
        <a:lstStyle/>
        <a:p>
          <a:endParaRPr lang="es-EC">
            <a:solidFill>
              <a:schemeClr val="tx1"/>
            </a:solidFill>
          </a:endParaRPr>
        </a:p>
      </dgm:t>
    </dgm:pt>
    <dgm:pt modelId="{580B5DC2-A06B-4D2D-9DAF-963786B4E182}">
      <dgm:prSet/>
      <dgm:spPr/>
      <dgm:t>
        <a:bodyPr/>
        <a:lstStyle/>
        <a:p>
          <a:pPr rtl="0"/>
          <a:r>
            <a:rPr lang="es-ES" b="1" smtClean="0">
              <a:hlinkClick xmlns:r="http://schemas.openxmlformats.org/officeDocument/2006/relationships" r:id="rId5"/>
            </a:rPr>
            <a:t>Tipo de gravamen</a:t>
          </a:r>
          <a:endParaRPr lang="es-EC" dirty="0"/>
        </a:p>
      </dgm:t>
    </dgm:pt>
    <dgm:pt modelId="{AD440D7B-84AC-4E67-83B2-5EF70BB57EE5}" type="parTrans" cxnId="{293C678A-AAD9-42DB-94DC-7BB62B746960}">
      <dgm:prSet/>
      <dgm:spPr/>
      <dgm:t>
        <a:bodyPr/>
        <a:lstStyle/>
        <a:p>
          <a:endParaRPr lang="es-EC">
            <a:solidFill>
              <a:schemeClr val="tx1"/>
            </a:solidFill>
          </a:endParaRPr>
        </a:p>
      </dgm:t>
    </dgm:pt>
    <dgm:pt modelId="{179C90D7-0969-4656-BFF3-D41D5C6F1365}" type="sibTrans" cxnId="{293C678A-AAD9-42DB-94DC-7BB62B746960}">
      <dgm:prSet/>
      <dgm:spPr/>
      <dgm:t>
        <a:bodyPr/>
        <a:lstStyle/>
        <a:p>
          <a:endParaRPr lang="es-EC">
            <a:solidFill>
              <a:schemeClr val="tx1"/>
            </a:solidFill>
          </a:endParaRPr>
        </a:p>
      </dgm:t>
    </dgm:pt>
    <dgm:pt modelId="{B22C0EB5-4DC7-403F-9B35-B4CE4F61513C}">
      <dgm:prSet/>
      <dgm:spPr/>
      <dgm:t>
        <a:bodyPr/>
        <a:lstStyle/>
        <a:p>
          <a:pPr rtl="0"/>
          <a:r>
            <a:rPr lang="es-ES" b="1" smtClean="0">
              <a:hlinkClick xmlns:r="http://schemas.openxmlformats.org/officeDocument/2006/relationships" r:id="rId6"/>
            </a:rPr>
            <a:t>Cuota tributaria</a:t>
          </a:r>
          <a:r>
            <a:rPr lang="es-ES" smtClean="0"/>
            <a:t> </a:t>
          </a:r>
          <a:endParaRPr lang="es-EC" dirty="0"/>
        </a:p>
      </dgm:t>
    </dgm:pt>
    <dgm:pt modelId="{455A5022-6782-40C6-BB89-DA8477337465}" type="parTrans" cxnId="{07068199-E7EF-4829-85CF-39C3D4027749}">
      <dgm:prSet/>
      <dgm:spPr/>
      <dgm:t>
        <a:bodyPr/>
        <a:lstStyle/>
        <a:p>
          <a:endParaRPr lang="es-EC">
            <a:solidFill>
              <a:schemeClr val="tx1"/>
            </a:solidFill>
          </a:endParaRPr>
        </a:p>
      </dgm:t>
    </dgm:pt>
    <dgm:pt modelId="{3E0C6691-D6E8-4F34-9218-8878CBC6EA16}" type="sibTrans" cxnId="{07068199-E7EF-4829-85CF-39C3D4027749}">
      <dgm:prSet/>
      <dgm:spPr/>
      <dgm:t>
        <a:bodyPr/>
        <a:lstStyle/>
        <a:p>
          <a:endParaRPr lang="es-EC">
            <a:solidFill>
              <a:schemeClr val="tx1"/>
            </a:solidFill>
          </a:endParaRPr>
        </a:p>
      </dgm:t>
    </dgm:pt>
    <dgm:pt modelId="{52B1CAE9-BB42-4268-A8FA-02CE6F96A1B9}">
      <dgm:prSet/>
      <dgm:spPr/>
      <dgm:t>
        <a:bodyPr/>
        <a:lstStyle/>
        <a:p>
          <a:pPr rtl="0"/>
          <a:r>
            <a:rPr lang="es-ES" b="1" dirty="0" smtClean="0">
              <a:hlinkClick xmlns:r="http://schemas.openxmlformats.org/officeDocument/2006/relationships" r:id="rId7"/>
            </a:rPr>
            <a:t>Deuda tributaria</a:t>
          </a:r>
          <a:endParaRPr lang="es-EC" dirty="0"/>
        </a:p>
      </dgm:t>
    </dgm:pt>
    <dgm:pt modelId="{9602EC05-6D14-4D77-A272-7EC450FA38F5}" type="parTrans" cxnId="{9EED36A1-9181-4E1F-93A7-95F9067EA390}">
      <dgm:prSet/>
      <dgm:spPr/>
      <dgm:t>
        <a:bodyPr/>
        <a:lstStyle/>
        <a:p>
          <a:endParaRPr lang="es-EC">
            <a:solidFill>
              <a:schemeClr val="tx1"/>
            </a:solidFill>
          </a:endParaRPr>
        </a:p>
      </dgm:t>
    </dgm:pt>
    <dgm:pt modelId="{FFABA74E-955F-4BCB-BB92-C9C1EF248401}" type="sibTrans" cxnId="{9EED36A1-9181-4E1F-93A7-95F9067EA390}">
      <dgm:prSet/>
      <dgm:spPr/>
      <dgm:t>
        <a:bodyPr/>
        <a:lstStyle/>
        <a:p>
          <a:endParaRPr lang="es-EC">
            <a:solidFill>
              <a:schemeClr val="tx1"/>
            </a:solidFill>
          </a:endParaRPr>
        </a:p>
      </dgm:t>
    </dgm:pt>
    <dgm:pt modelId="{AD4CCBE4-2516-4068-BF44-54D5C5EF800D}" type="pres">
      <dgm:prSet presAssocID="{A49F12CF-E6AA-4E73-93C8-F92132DD2D0D}" presName="diagram" presStyleCnt="0">
        <dgm:presLayoutVars>
          <dgm:dir/>
          <dgm:resizeHandles val="exact"/>
        </dgm:presLayoutVars>
      </dgm:prSet>
      <dgm:spPr/>
      <dgm:t>
        <a:bodyPr/>
        <a:lstStyle/>
        <a:p>
          <a:endParaRPr lang="es-EC"/>
        </a:p>
      </dgm:t>
    </dgm:pt>
    <dgm:pt modelId="{03B7BC6A-F01A-4F44-AC09-7BAB4D63B6ED}" type="pres">
      <dgm:prSet presAssocID="{FC4FA46E-FDF5-4840-8188-6108A36FC5E1}" presName="node" presStyleLbl="node1" presStyleIdx="0" presStyleCnt="7">
        <dgm:presLayoutVars>
          <dgm:bulletEnabled val="1"/>
        </dgm:presLayoutVars>
      </dgm:prSet>
      <dgm:spPr/>
      <dgm:t>
        <a:bodyPr/>
        <a:lstStyle/>
        <a:p>
          <a:endParaRPr lang="es-EC"/>
        </a:p>
      </dgm:t>
    </dgm:pt>
    <dgm:pt modelId="{30705373-C062-490D-A574-3A4CCDF4C6E9}" type="pres">
      <dgm:prSet presAssocID="{3C505DB7-7A16-4136-91DF-D97EFDABB2FE}" presName="sibTrans" presStyleLbl="sibTrans2D1" presStyleIdx="0" presStyleCnt="6"/>
      <dgm:spPr/>
      <dgm:t>
        <a:bodyPr/>
        <a:lstStyle/>
        <a:p>
          <a:endParaRPr lang="es-EC"/>
        </a:p>
      </dgm:t>
    </dgm:pt>
    <dgm:pt modelId="{EE6E6974-70D8-4D68-A881-4F2B4EC1D9FB}" type="pres">
      <dgm:prSet presAssocID="{3C505DB7-7A16-4136-91DF-D97EFDABB2FE}" presName="connectorText" presStyleLbl="sibTrans2D1" presStyleIdx="0" presStyleCnt="6"/>
      <dgm:spPr/>
      <dgm:t>
        <a:bodyPr/>
        <a:lstStyle/>
        <a:p>
          <a:endParaRPr lang="es-EC"/>
        </a:p>
      </dgm:t>
    </dgm:pt>
    <dgm:pt modelId="{0743223A-CB34-42F0-B97C-E7000D7435CC}" type="pres">
      <dgm:prSet presAssocID="{1B642C0B-9389-48DE-B4F3-CB8E0734922A}" presName="node" presStyleLbl="node1" presStyleIdx="1" presStyleCnt="7">
        <dgm:presLayoutVars>
          <dgm:bulletEnabled val="1"/>
        </dgm:presLayoutVars>
      </dgm:prSet>
      <dgm:spPr/>
      <dgm:t>
        <a:bodyPr/>
        <a:lstStyle/>
        <a:p>
          <a:endParaRPr lang="es-EC"/>
        </a:p>
      </dgm:t>
    </dgm:pt>
    <dgm:pt modelId="{3A147382-80BA-4130-9048-271FE06DF5F7}" type="pres">
      <dgm:prSet presAssocID="{C8A71621-B8C1-492E-B0D9-D9E6BB9DCC2F}" presName="sibTrans" presStyleLbl="sibTrans2D1" presStyleIdx="1" presStyleCnt="6"/>
      <dgm:spPr/>
      <dgm:t>
        <a:bodyPr/>
        <a:lstStyle/>
        <a:p>
          <a:endParaRPr lang="es-EC"/>
        </a:p>
      </dgm:t>
    </dgm:pt>
    <dgm:pt modelId="{CA1BF59F-5E1C-4D9A-840A-42C81A41BA7A}" type="pres">
      <dgm:prSet presAssocID="{C8A71621-B8C1-492E-B0D9-D9E6BB9DCC2F}" presName="connectorText" presStyleLbl="sibTrans2D1" presStyleIdx="1" presStyleCnt="6"/>
      <dgm:spPr/>
      <dgm:t>
        <a:bodyPr/>
        <a:lstStyle/>
        <a:p>
          <a:endParaRPr lang="es-EC"/>
        </a:p>
      </dgm:t>
    </dgm:pt>
    <dgm:pt modelId="{3DE13DD2-E01B-4B2E-A634-BC5BF95DFAEF}" type="pres">
      <dgm:prSet presAssocID="{5F479D13-D6A9-440D-BC1C-71D59131857A}" presName="node" presStyleLbl="node1" presStyleIdx="2" presStyleCnt="7">
        <dgm:presLayoutVars>
          <dgm:bulletEnabled val="1"/>
        </dgm:presLayoutVars>
      </dgm:prSet>
      <dgm:spPr/>
      <dgm:t>
        <a:bodyPr/>
        <a:lstStyle/>
        <a:p>
          <a:endParaRPr lang="es-EC"/>
        </a:p>
      </dgm:t>
    </dgm:pt>
    <dgm:pt modelId="{D2909842-3A6C-4A7F-BF99-410EBBDC548B}" type="pres">
      <dgm:prSet presAssocID="{D5459CE4-9FA0-4B30-9657-CBCBBF15875C}" presName="sibTrans" presStyleLbl="sibTrans2D1" presStyleIdx="2" presStyleCnt="6"/>
      <dgm:spPr/>
      <dgm:t>
        <a:bodyPr/>
        <a:lstStyle/>
        <a:p>
          <a:endParaRPr lang="es-EC"/>
        </a:p>
      </dgm:t>
    </dgm:pt>
    <dgm:pt modelId="{8DF7410E-C601-4BE2-B61C-71ABC2BF2354}" type="pres">
      <dgm:prSet presAssocID="{D5459CE4-9FA0-4B30-9657-CBCBBF15875C}" presName="connectorText" presStyleLbl="sibTrans2D1" presStyleIdx="2" presStyleCnt="6"/>
      <dgm:spPr/>
      <dgm:t>
        <a:bodyPr/>
        <a:lstStyle/>
        <a:p>
          <a:endParaRPr lang="es-EC"/>
        </a:p>
      </dgm:t>
    </dgm:pt>
    <dgm:pt modelId="{87055DF7-FC84-4042-8FC9-7BA58B1FA702}" type="pres">
      <dgm:prSet presAssocID="{A8F7D382-9CAC-41E7-865F-CDB58B9BA7E0}" presName="node" presStyleLbl="node1" presStyleIdx="3" presStyleCnt="7">
        <dgm:presLayoutVars>
          <dgm:bulletEnabled val="1"/>
        </dgm:presLayoutVars>
      </dgm:prSet>
      <dgm:spPr/>
      <dgm:t>
        <a:bodyPr/>
        <a:lstStyle/>
        <a:p>
          <a:endParaRPr lang="es-EC"/>
        </a:p>
      </dgm:t>
    </dgm:pt>
    <dgm:pt modelId="{FD6BDD97-0F77-4226-9393-B184B27F7CFC}" type="pres">
      <dgm:prSet presAssocID="{6889072C-7B0A-4BB4-A491-055C75A107CF}" presName="sibTrans" presStyleLbl="sibTrans2D1" presStyleIdx="3" presStyleCnt="6"/>
      <dgm:spPr/>
      <dgm:t>
        <a:bodyPr/>
        <a:lstStyle/>
        <a:p>
          <a:endParaRPr lang="es-EC"/>
        </a:p>
      </dgm:t>
    </dgm:pt>
    <dgm:pt modelId="{00118F0A-6D85-446F-B6B6-700D9324578A}" type="pres">
      <dgm:prSet presAssocID="{6889072C-7B0A-4BB4-A491-055C75A107CF}" presName="connectorText" presStyleLbl="sibTrans2D1" presStyleIdx="3" presStyleCnt="6"/>
      <dgm:spPr/>
      <dgm:t>
        <a:bodyPr/>
        <a:lstStyle/>
        <a:p>
          <a:endParaRPr lang="es-EC"/>
        </a:p>
      </dgm:t>
    </dgm:pt>
    <dgm:pt modelId="{A350C36D-63B1-4192-A85F-54885A6D9E0F}" type="pres">
      <dgm:prSet presAssocID="{580B5DC2-A06B-4D2D-9DAF-963786B4E182}" presName="node" presStyleLbl="node1" presStyleIdx="4" presStyleCnt="7">
        <dgm:presLayoutVars>
          <dgm:bulletEnabled val="1"/>
        </dgm:presLayoutVars>
      </dgm:prSet>
      <dgm:spPr/>
      <dgm:t>
        <a:bodyPr/>
        <a:lstStyle/>
        <a:p>
          <a:endParaRPr lang="es-EC"/>
        </a:p>
      </dgm:t>
    </dgm:pt>
    <dgm:pt modelId="{7241C691-8488-43E9-9434-89467895EEAA}" type="pres">
      <dgm:prSet presAssocID="{179C90D7-0969-4656-BFF3-D41D5C6F1365}" presName="sibTrans" presStyleLbl="sibTrans2D1" presStyleIdx="4" presStyleCnt="6"/>
      <dgm:spPr/>
      <dgm:t>
        <a:bodyPr/>
        <a:lstStyle/>
        <a:p>
          <a:endParaRPr lang="es-EC"/>
        </a:p>
      </dgm:t>
    </dgm:pt>
    <dgm:pt modelId="{53EEE129-1763-4DFA-B859-559EB9B2004D}" type="pres">
      <dgm:prSet presAssocID="{179C90D7-0969-4656-BFF3-D41D5C6F1365}" presName="connectorText" presStyleLbl="sibTrans2D1" presStyleIdx="4" presStyleCnt="6"/>
      <dgm:spPr/>
      <dgm:t>
        <a:bodyPr/>
        <a:lstStyle/>
        <a:p>
          <a:endParaRPr lang="es-EC"/>
        </a:p>
      </dgm:t>
    </dgm:pt>
    <dgm:pt modelId="{71B684C8-FD50-4D0D-B0D6-D85253AD0DBB}" type="pres">
      <dgm:prSet presAssocID="{B22C0EB5-4DC7-403F-9B35-B4CE4F61513C}" presName="node" presStyleLbl="node1" presStyleIdx="5" presStyleCnt="7">
        <dgm:presLayoutVars>
          <dgm:bulletEnabled val="1"/>
        </dgm:presLayoutVars>
      </dgm:prSet>
      <dgm:spPr/>
      <dgm:t>
        <a:bodyPr/>
        <a:lstStyle/>
        <a:p>
          <a:endParaRPr lang="es-EC"/>
        </a:p>
      </dgm:t>
    </dgm:pt>
    <dgm:pt modelId="{7D79B620-9123-4D79-9725-D79276F8BD40}" type="pres">
      <dgm:prSet presAssocID="{3E0C6691-D6E8-4F34-9218-8878CBC6EA16}" presName="sibTrans" presStyleLbl="sibTrans2D1" presStyleIdx="5" presStyleCnt="6"/>
      <dgm:spPr/>
      <dgm:t>
        <a:bodyPr/>
        <a:lstStyle/>
        <a:p>
          <a:endParaRPr lang="es-EC"/>
        </a:p>
      </dgm:t>
    </dgm:pt>
    <dgm:pt modelId="{11D34319-F725-47C4-B4D9-6CD3C05E8DC1}" type="pres">
      <dgm:prSet presAssocID="{3E0C6691-D6E8-4F34-9218-8878CBC6EA16}" presName="connectorText" presStyleLbl="sibTrans2D1" presStyleIdx="5" presStyleCnt="6"/>
      <dgm:spPr/>
      <dgm:t>
        <a:bodyPr/>
        <a:lstStyle/>
        <a:p>
          <a:endParaRPr lang="es-EC"/>
        </a:p>
      </dgm:t>
    </dgm:pt>
    <dgm:pt modelId="{CFE25714-76BB-49FE-A30C-0A7D73684081}" type="pres">
      <dgm:prSet presAssocID="{52B1CAE9-BB42-4268-A8FA-02CE6F96A1B9}" presName="node" presStyleLbl="node1" presStyleIdx="6" presStyleCnt="7">
        <dgm:presLayoutVars>
          <dgm:bulletEnabled val="1"/>
        </dgm:presLayoutVars>
      </dgm:prSet>
      <dgm:spPr/>
      <dgm:t>
        <a:bodyPr/>
        <a:lstStyle/>
        <a:p>
          <a:endParaRPr lang="es-EC"/>
        </a:p>
      </dgm:t>
    </dgm:pt>
  </dgm:ptLst>
  <dgm:cxnLst>
    <dgm:cxn modelId="{CE414816-43D9-4EA3-9512-16A86E843597}" srcId="{A49F12CF-E6AA-4E73-93C8-F92132DD2D0D}" destId="{A8F7D382-9CAC-41E7-865F-CDB58B9BA7E0}" srcOrd="3" destOrd="0" parTransId="{836D1883-27CC-45B8-88D2-1757A3E5C4F4}" sibTransId="{6889072C-7B0A-4BB4-A491-055C75A107CF}"/>
    <dgm:cxn modelId="{9B895C7A-9D5C-4585-A600-89324646BAC0}" type="presOf" srcId="{D5459CE4-9FA0-4B30-9657-CBCBBF15875C}" destId="{8DF7410E-C601-4BE2-B61C-71ABC2BF2354}" srcOrd="1" destOrd="0" presId="urn:microsoft.com/office/officeart/2005/8/layout/process5"/>
    <dgm:cxn modelId="{8CFC3EA7-9AC5-4204-B95B-D20DA6E8FA39}" srcId="{A49F12CF-E6AA-4E73-93C8-F92132DD2D0D}" destId="{1B642C0B-9389-48DE-B4F3-CB8E0734922A}" srcOrd="1" destOrd="0" parTransId="{63106CC2-AF57-4375-ABC6-427EF2906D54}" sibTransId="{C8A71621-B8C1-492E-B0D9-D9E6BB9DCC2F}"/>
    <dgm:cxn modelId="{1EF7E28D-F7BF-46F2-B9D2-3FAE5919A69A}" type="presOf" srcId="{6889072C-7B0A-4BB4-A491-055C75A107CF}" destId="{FD6BDD97-0F77-4226-9393-B184B27F7CFC}" srcOrd="0" destOrd="0" presId="urn:microsoft.com/office/officeart/2005/8/layout/process5"/>
    <dgm:cxn modelId="{CA27AA63-5024-449B-A620-B73556629DE0}" type="presOf" srcId="{3E0C6691-D6E8-4F34-9218-8878CBC6EA16}" destId="{7D79B620-9123-4D79-9725-D79276F8BD40}" srcOrd="0" destOrd="0" presId="urn:microsoft.com/office/officeart/2005/8/layout/process5"/>
    <dgm:cxn modelId="{641CAC02-B031-431C-A1CD-105F6FCD2C70}" srcId="{A49F12CF-E6AA-4E73-93C8-F92132DD2D0D}" destId="{5F479D13-D6A9-440D-BC1C-71D59131857A}" srcOrd="2" destOrd="0" parTransId="{901AC32A-C963-411F-8685-37D088CBFF95}" sibTransId="{D5459CE4-9FA0-4B30-9657-CBCBBF15875C}"/>
    <dgm:cxn modelId="{E5A113AA-4FCF-4F9D-8AE3-D239B711B5CD}" type="presOf" srcId="{A8F7D382-9CAC-41E7-865F-CDB58B9BA7E0}" destId="{87055DF7-FC84-4042-8FC9-7BA58B1FA702}" srcOrd="0" destOrd="0" presId="urn:microsoft.com/office/officeart/2005/8/layout/process5"/>
    <dgm:cxn modelId="{6EF4CB60-45C5-46B9-BCDC-B040DE3DAB67}" srcId="{A49F12CF-E6AA-4E73-93C8-F92132DD2D0D}" destId="{FC4FA46E-FDF5-4840-8188-6108A36FC5E1}" srcOrd="0" destOrd="0" parTransId="{79B1DD0B-3F17-4130-BDB8-B6723BEDC05B}" sibTransId="{3C505DB7-7A16-4136-91DF-D97EFDABB2FE}"/>
    <dgm:cxn modelId="{C1F34683-05F9-4CAF-A199-DF756DAFAD64}" type="presOf" srcId="{C8A71621-B8C1-492E-B0D9-D9E6BB9DCC2F}" destId="{CA1BF59F-5E1C-4D9A-840A-42C81A41BA7A}" srcOrd="1" destOrd="0" presId="urn:microsoft.com/office/officeart/2005/8/layout/process5"/>
    <dgm:cxn modelId="{EDA9ADAE-5F70-4093-B99D-23CEEDBEAB59}" type="presOf" srcId="{3C505DB7-7A16-4136-91DF-D97EFDABB2FE}" destId="{EE6E6974-70D8-4D68-A881-4F2B4EC1D9FB}" srcOrd="1" destOrd="0" presId="urn:microsoft.com/office/officeart/2005/8/layout/process5"/>
    <dgm:cxn modelId="{CA6C196B-CEFC-4938-9AB2-507A4592E0FF}" type="presOf" srcId="{FC4FA46E-FDF5-4840-8188-6108A36FC5E1}" destId="{03B7BC6A-F01A-4F44-AC09-7BAB4D63B6ED}" srcOrd="0" destOrd="0" presId="urn:microsoft.com/office/officeart/2005/8/layout/process5"/>
    <dgm:cxn modelId="{CD9D5979-B551-424A-A088-CD17D52DBC78}" type="presOf" srcId="{6889072C-7B0A-4BB4-A491-055C75A107CF}" destId="{00118F0A-6D85-446F-B6B6-700D9324578A}" srcOrd="1" destOrd="0" presId="urn:microsoft.com/office/officeart/2005/8/layout/process5"/>
    <dgm:cxn modelId="{38E409FC-A608-4205-AC6D-8F8AA7262A8B}" type="presOf" srcId="{3E0C6691-D6E8-4F34-9218-8878CBC6EA16}" destId="{11D34319-F725-47C4-B4D9-6CD3C05E8DC1}" srcOrd="1" destOrd="0" presId="urn:microsoft.com/office/officeart/2005/8/layout/process5"/>
    <dgm:cxn modelId="{E07F5A8E-AAB0-43C4-B6D0-CCDD1DFDA331}" type="presOf" srcId="{580B5DC2-A06B-4D2D-9DAF-963786B4E182}" destId="{A350C36D-63B1-4192-A85F-54885A6D9E0F}" srcOrd="0" destOrd="0" presId="urn:microsoft.com/office/officeart/2005/8/layout/process5"/>
    <dgm:cxn modelId="{9433F350-EAE4-4763-8A30-F750E9F5B641}" type="presOf" srcId="{179C90D7-0969-4656-BFF3-D41D5C6F1365}" destId="{53EEE129-1763-4DFA-B859-559EB9B2004D}" srcOrd="1" destOrd="0" presId="urn:microsoft.com/office/officeart/2005/8/layout/process5"/>
    <dgm:cxn modelId="{933BAD58-7CB3-4474-9DEF-0CF8E3792793}" type="presOf" srcId="{C8A71621-B8C1-492E-B0D9-D9E6BB9DCC2F}" destId="{3A147382-80BA-4130-9048-271FE06DF5F7}" srcOrd="0" destOrd="0" presId="urn:microsoft.com/office/officeart/2005/8/layout/process5"/>
    <dgm:cxn modelId="{124C070A-BB41-48A4-AD5E-D55849AD145A}" type="presOf" srcId="{B22C0EB5-4DC7-403F-9B35-B4CE4F61513C}" destId="{71B684C8-FD50-4D0D-B0D6-D85253AD0DBB}" srcOrd="0" destOrd="0" presId="urn:microsoft.com/office/officeart/2005/8/layout/process5"/>
    <dgm:cxn modelId="{C3A3A2A6-48A0-49A1-AEC9-BB0F83CA0D8A}" type="presOf" srcId="{179C90D7-0969-4656-BFF3-D41D5C6F1365}" destId="{7241C691-8488-43E9-9434-89467895EEAA}" srcOrd="0" destOrd="0" presId="urn:microsoft.com/office/officeart/2005/8/layout/process5"/>
    <dgm:cxn modelId="{8A33B206-DD3F-43AF-8B58-680107E38C40}" type="presOf" srcId="{D5459CE4-9FA0-4B30-9657-CBCBBF15875C}" destId="{D2909842-3A6C-4A7F-BF99-410EBBDC548B}" srcOrd="0" destOrd="0" presId="urn:microsoft.com/office/officeart/2005/8/layout/process5"/>
    <dgm:cxn modelId="{0DE9A12D-C47A-4835-849D-E13C7591037A}" type="presOf" srcId="{A49F12CF-E6AA-4E73-93C8-F92132DD2D0D}" destId="{AD4CCBE4-2516-4068-BF44-54D5C5EF800D}" srcOrd="0" destOrd="0" presId="urn:microsoft.com/office/officeart/2005/8/layout/process5"/>
    <dgm:cxn modelId="{9EED36A1-9181-4E1F-93A7-95F9067EA390}" srcId="{A49F12CF-E6AA-4E73-93C8-F92132DD2D0D}" destId="{52B1CAE9-BB42-4268-A8FA-02CE6F96A1B9}" srcOrd="6" destOrd="0" parTransId="{9602EC05-6D14-4D77-A272-7EC450FA38F5}" sibTransId="{FFABA74E-955F-4BCB-BB92-C9C1EF248401}"/>
    <dgm:cxn modelId="{FFA3C5F6-C6D2-4DBE-A3FC-49168E6CC8C7}" type="presOf" srcId="{5F479D13-D6A9-440D-BC1C-71D59131857A}" destId="{3DE13DD2-E01B-4B2E-A634-BC5BF95DFAEF}" srcOrd="0" destOrd="0" presId="urn:microsoft.com/office/officeart/2005/8/layout/process5"/>
    <dgm:cxn modelId="{293C678A-AAD9-42DB-94DC-7BB62B746960}" srcId="{A49F12CF-E6AA-4E73-93C8-F92132DD2D0D}" destId="{580B5DC2-A06B-4D2D-9DAF-963786B4E182}" srcOrd="4" destOrd="0" parTransId="{AD440D7B-84AC-4E67-83B2-5EF70BB57EE5}" sibTransId="{179C90D7-0969-4656-BFF3-D41D5C6F1365}"/>
    <dgm:cxn modelId="{3751C0A9-2315-4331-9E9A-CDA6A752D122}" type="presOf" srcId="{3C505DB7-7A16-4136-91DF-D97EFDABB2FE}" destId="{30705373-C062-490D-A574-3A4CCDF4C6E9}" srcOrd="0" destOrd="0" presId="urn:microsoft.com/office/officeart/2005/8/layout/process5"/>
    <dgm:cxn modelId="{07068199-E7EF-4829-85CF-39C3D4027749}" srcId="{A49F12CF-E6AA-4E73-93C8-F92132DD2D0D}" destId="{B22C0EB5-4DC7-403F-9B35-B4CE4F61513C}" srcOrd="5" destOrd="0" parTransId="{455A5022-6782-40C6-BB89-DA8477337465}" sibTransId="{3E0C6691-D6E8-4F34-9218-8878CBC6EA16}"/>
    <dgm:cxn modelId="{592AA59B-ACE4-4856-BE21-7E3E17731151}" type="presOf" srcId="{1B642C0B-9389-48DE-B4F3-CB8E0734922A}" destId="{0743223A-CB34-42F0-B97C-E7000D7435CC}" srcOrd="0" destOrd="0" presId="urn:microsoft.com/office/officeart/2005/8/layout/process5"/>
    <dgm:cxn modelId="{DA101D9D-DF2C-401C-86B7-D64A6FB1F8D6}" type="presOf" srcId="{52B1CAE9-BB42-4268-A8FA-02CE6F96A1B9}" destId="{CFE25714-76BB-49FE-A30C-0A7D73684081}" srcOrd="0" destOrd="0" presId="urn:microsoft.com/office/officeart/2005/8/layout/process5"/>
    <dgm:cxn modelId="{56AA2CB7-2000-48CA-98BF-173E74206EA8}" type="presParOf" srcId="{AD4CCBE4-2516-4068-BF44-54D5C5EF800D}" destId="{03B7BC6A-F01A-4F44-AC09-7BAB4D63B6ED}" srcOrd="0" destOrd="0" presId="urn:microsoft.com/office/officeart/2005/8/layout/process5"/>
    <dgm:cxn modelId="{8B2637AA-C3ED-4B29-B240-C28AD952881A}" type="presParOf" srcId="{AD4CCBE4-2516-4068-BF44-54D5C5EF800D}" destId="{30705373-C062-490D-A574-3A4CCDF4C6E9}" srcOrd="1" destOrd="0" presId="urn:microsoft.com/office/officeart/2005/8/layout/process5"/>
    <dgm:cxn modelId="{F9C8E064-00C5-4C5D-80F5-33DCF4BF4D68}" type="presParOf" srcId="{30705373-C062-490D-A574-3A4CCDF4C6E9}" destId="{EE6E6974-70D8-4D68-A881-4F2B4EC1D9FB}" srcOrd="0" destOrd="0" presId="urn:microsoft.com/office/officeart/2005/8/layout/process5"/>
    <dgm:cxn modelId="{92F93EA7-B82D-4413-B88B-BE99F97FDCAC}" type="presParOf" srcId="{AD4CCBE4-2516-4068-BF44-54D5C5EF800D}" destId="{0743223A-CB34-42F0-B97C-E7000D7435CC}" srcOrd="2" destOrd="0" presId="urn:microsoft.com/office/officeart/2005/8/layout/process5"/>
    <dgm:cxn modelId="{C6190F28-8E5E-4566-AA8A-EF8B39884E43}" type="presParOf" srcId="{AD4CCBE4-2516-4068-BF44-54D5C5EF800D}" destId="{3A147382-80BA-4130-9048-271FE06DF5F7}" srcOrd="3" destOrd="0" presId="urn:microsoft.com/office/officeart/2005/8/layout/process5"/>
    <dgm:cxn modelId="{1A3A49DE-5B26-432E-808B-EBBD98E03570}" type="presParOf" srcId="{3A147382-80BA-4130-9048-271FE06DF5F7}" destId="{CA1BF59F-5E1C-4D9A-840A-42C81A41BA7A}" srcOrd="0" destOrd="0" presId="urn:microsoft.com/office/officeart/2005/8/layout/process5"/>
    <dgm:cxn modelId="{062DE3ED-2B9E-4117-921C-FB8A96C926B7}" type="presParOf" srcId="{AD4CCBE4-2516-4068-BF44-54D5C5EF800D}" destId="{3DE13DD2-E01B-4B2E-A634-BC5BF95DFAEF}" srcOrd="4" destOrd="0" presId="urn:microsoft.com/office/officeart/2005/8/layout/process5"/>
    <dgm:cxn modelId="{41448DCA-0B7A-4A38-B02A-A5C735B84A91}" type="presParOf" srcId="{AD4CCBE4-2516-4068-BF44-54D5C5EF800D}" destId="{D2909842-3A6C-4A7F-BF99-410EBBDC548B}" srcOrd="5" destOrd="0" presId="urn:microsoft.com/office/officeart/2005/8/layout/process5"/>
    <dgm:cxn modelId="{973AB4B1-FE98-496C-88C2-35F169DD9760}" type="presParOf" srcId="{D2909842-3A6C-4A7F-BF99-410EBBDC548B}" destId="{8DF7410E-C601-4BE2-B61C-71ABC2BF2354}" srcOrd="0" destOrd="0" presId="urn:microsoft.com/office/officeart/2005/8/layout/process5"/>
    <dgm:cxn modelId="{D3BD47C0-3EE7-4931-B71C-AD01415A9AA1}" type="presParOf" srcId="{AD4CCBE4-2516-4068-BF44-54D5C5EF800D}" destId="{87055DF7-FC84-4042-8FC9-7BA58B1FA702}" srcOrd="6" destOrd="0" presId="urn:microsoft.com/office/officeart/2005/8/layout/process5"/>
    <dgm:cxn modelId="{7FF9C897-6D0C-47C9-85D5-A6BE27763E33}" type="presParOf" srcId="{AD4CCBE4-2516-4068-BF44-54D5C5EF800D}" destId="{FD6BDD97-0F77-4226-9393-B184B27F7CFC}" srcOrd="7" destOrd="0" presId="urn:microsoft.com/office/officeart/2005/8/layout/process5"/>
    <dgm:cxn modelId="{0FBFC849-3ACC-486B-8591-10E397C2DEDC}" type="presParOf" srcId="{FD6BDD97-0F77-4226-9393-B184B27F7CFC}" destId="{00118F0A-6D85-446F-B6B6-700D9324578A}" srcOrd="0" destOrd="0" presId="urn:microsoft.com/office/officeart/2005/8/layout/process5"/>
    <dgm:cxn modelId="{71D0E627-9212-498D-ACE8-5B7A4DE58D0A}" type="presParOf" srcId="{AD4CCBE4-2516-4068-BF44-54D5C5EF800D}" destId="{A350C36D-63B1-4192-A85F-54885A6D9E0F}" srcOrd="8" destOrd="0" presId="urn:microsoft.com/office/officeart/2005/8/layout/process5"/>
    <dgm:cxn modelId="{AD0F5866-A4A0-415D-A52D-929CF4ECC37A}" type="presParOf" srcId="{AD4CCBE4-2516-4068-BF44-54D5C5EF800D}" destId="{7241C691-8488-43E9-9434-89467895EEAA}" srcOrd="9" destOrd="0" presId="urn:microsoft.com/office/officeart/2005/8/layout/process5"/>
    <dgm:cxn modelId="{C01560A3-3FC7-42A2-9645-190B2FA695D7}" type="presParOf" srcId="{7241C691-8488-43E9-9434-89467895EEAA}" destId="{53EEE129-1763-4DFA-B859-559EB9B2004D}" srcOrd="0" destOrd="0" presId="urn:microsoft.com/office/officeart/2005/8/layout/process5"/>
    <dgm:cxn modelId="{F9145732-EDE0-4EF0-954A-3E5BB092EA86}" type="presParOf" srcId="{AD4CCBE4-2516-4068-BF44-54D5C5EF800D}" destId="{71B684C8-FD50-4D0D-B0D6-D85253AD0DBB}" srcOrd="10" destOrd="0" presId="urn:microsoft.com/office/officeart/2005/8/layout/process5"/>
    <dgm:cxn modelId="{1372CDEC-E373-485F-9D8B-70D086AA2955}" type="presParOf" srcId="{AD4CCBE4-2516-4068-BF44-54D5C5EF800D}" destId="{7D79B620-9123-4D79-9725-D79276F8BD40}" srcOrd="11" destOrd="0" presId="urn:microsoft.com/office/officeart/2005/8/layout/process5"/>
    <dgm:cxn modelId="{04394E99-27EA-4BBF-879B-578D149ADD1B}" type="presParOf" srcId="{7D79B620-9123-4D79-9725-D79276F8BD40}" destId="{11D34319-F725-47C4-B4D9-6CD3C05E8DC1}" srcOrd="0" destOrd="0" presId="urn:microsoft.com/office/officeart/2005/8/layout/process5"/>
    <dgm:cxn modelId="{70BDAF12-0E5D-4C32-8271-AA9ADF8E879B}" type="presParOf" srcId="{AD4CCBE4-2516-4068-BF44-54D5C5EF800D}" destId="{CFE25714-76BB-49FE-A30C-0A7D73684081}"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A75368-581B-46AF-A7BF-588555B3D65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C"/>
        </a:p>
      </dgm:t>
    </dgm:pt>
    <dgm:pt modelId="{339F5C73-24A1-4C3F-A80A-7EE3358E9B7F}">
      <dgm:prSet/>
      <dgm:spPr/>
      <dgm:t>
        <a:bodyPr/>
        <a:lstStyle/>
        <a:p>
          <a:pPr rtl="0"/>
          <a:endParaRPr lang="es-EC" dirty="0"/>
        </a:p>
      </dgm:t>
    </dgm:pt>
    <dgm:pt modelId="{2A697A98-8405-447A-AECE-C86415D53BBE}" type="parTrans" cxnId="{CE189AA0-C37B-48CE-A439-93640540201F}">
      <dgm:prSet/>
      <dgm:spPr/>
      <dgm:t>
        <a:bodyPr/>
        <a:lstStyle/>
        <a:p>
          <a:endParaRPr lang="es-EC"/>
        </a:p>
      </dgm:t>
    </dgm:pt>
    <dgm:pt modelId="{F2336719-C2AA-4898-8C04-D509271336C4}" type="sibTrans" cxnId="{CE189AA0-C37B-48CE-A439-93640540201F}">
      <dgm:prSet/>
      <dgm:spPr/>
      <dgm:t>
        <a:bodyPr/>
        <a:lstStyle/>
        <a:p>
          <a:endParaRPr lang="es-EC"/>
        </a:p>
      </dgm:t>
    </dgm:pt>
    <dgm:pt modelId="{498A55AC-76E7-4156-9AE0-D2A41A4806C1}">
      <dgm:prSet/>
      <dgm:spPr/>
      <dgm:t>
        <a:bodyPr/>
        <a:lstStyle/>
        <a:p>
          <a:pPr rtl="0"/>
          <a:endParaRPr lang="es-EC" dirty="0"/>
        </a:p>
      </dgm:t>
    </dgm:pt>
    <dgm:pt modelId="{C37BC1EE-A3AE-4326-B165-EB75A0BA5378}" type="parTrans" cxnId="{87D922F2-9EA7-46FB-A814-3972A118C30A}">
      <dgm:prSet/>
      <dgm:spPr/>
      <dgm:t>
        <a:bodyPr/>
        <a:lstStyle/>
        <a:p>
          <a:endParaRPr lang="es-EC"/>
        </a:p>
      </dgm:t>
    </dgm:pt>
    <dgm:pt modelId="{6D0FC133-DBFE-42B9-9500-462FB0B5012D}" type="sibTrans" cxnId="{87D922F2-9EA7-46FB-A814-3972A118C30A}">
      <dgm:prSet/>
      <dgm:spPr/>
      <dgm:t>
        <a:bodyPr/>
        <a:lstStyle/>
        <a:p>
          <a:endParaRPr lang="es-EC"/>
        </a:p>
      </dgm:t>
    </dgm:pt>
    <dgm:pt modelId="{D6975A2F-473F-4733-875A-6608F734D0C4}">
      <dgm:prSet/>
      <dgm:spPr/>
      <dgm:t>
        <a:bodyPr/>
        <a:lstStyle/>
        <a:p>
          <a:pPr rtl="0"/>
          <a:endParaRPr lang="es-ES" dirty="0"/>
        </a:p>
      </dgm:t>
    </dgm:pt>
    <dgm:pt modelId="{BBC2A882-C3C7-4FB0-89DA-22237BAF02AD}" type="parTrans" cxnId="{74307321-0051-4A70-9381-F340A7D07F0B}">
      <dgm:prSet/>
      <dgm:spPr/>
      <dgm:t>
        <a:bodyPr/>
        <a:lstStyle/>
        <a:p>
          <a:endParaRPr lang="es-EC"/>
        </a:p>
      </dgm:t>
    </dgm:pt>
    <dgm:pt modelId="{B889F023-4D7A-4FC2-9E73-88F4C30CA4CF}" type="sibTrans" cxnId="{74307321-0051-4A70-9381-F340A7D07F0B}">
      <dgm:prSet/>
      <dgm:spPr/>
      <dgm:t>
        <a:bodyPr/>
        <a:lstStyle/>
        <a:p>
          <a:endParaRPr lang="es-EC"/>
        </a:p>
      </dgm:t>
    </dgm:pt>
    <dgm:pt modelId="{3E2269E7-9227-4A33-BD3C-A1C1B529B093}">
      <dgm:prSet/>
      <dgm:spPr/>
      <dgm:t>
        <a:bodyPr/>
        <a:lstStyle/>
        <a:p>
          <a:pPr rtl="0"/>
          <a:endParaRPr lang="es-ES" dirty="0"/>
        </a:p>
      </dgm:t>
    </dgm:pt>
    <dgm:pt modelId="{57EB1EAF-4FE8-4FD5-B41B-0959C00E7CBB}" type="parTrans" cxnId="{4D99F252-1461-4779-8970-21364B1895EE}">
      <dgm:prSet/>
      <dgm:spPr/>
      <dgm:t>
        <a:bodyPr/>
        <a:lstStyle/>
        <a:p>
          <a:endParaRPr lang="es-EC"/>
        </a:p>
      </dgm:t>
    </dgm:pt>
    <dgm:pt modelId="{90CF5233-5ED0-4E2C-9070-8FC816F9208B}" type="sibTrans" cxnId="{4D99F252-1461-4779-8970-21364B1895EE}">
      <dgm:prSet/>
      <dgm:spPr/>
      <dgm:t>
        <a:bodyPr/>
        <a:lstStyle/>
        <a:p>
          <a:endParaRPr lang="es-EC"/>
        </a:p>
      </dgm:t>
    </dgm:pt>
    <dgm:pt modelId="{E31B30A6-BE2B-4CD9-9AC0-2716F7F1D3BA}">
      <dgm:prSet/>
      <dgm:spPr/>
      <dgm:t>
        <a:bodyPr/>
        <a:lstStyle/>
        <a:p>
          <a:pPr rtl="0"/>
          <a:endParaRPr lang="es-EC" dirty="0"/>
        </a:p>
      </dgm:t>
    </dgm:pt>
    <dgm:pt modelId="{372C068C-216B-4097-9191-673A47BB0B37}" type="parTrans" cxnId="{5B71D7CA-C1B0-4AE6-9ED4-1D8C3954B136}">
      <dgm:prSet/>
      <dgm:spPr/>
      <dgm:t>
        <a:bodyPr/>
        <a:lstStyle/>
        <a:p>
          <a:endParaRPr lang="es-EC"/>
        </a:p>
      </dgm:t>
    </dgm:pt>
    <dgm:pt modelId="{04563356-B43E-4ECE-821F-EB593915C73A}" type="sibTrans" cxnId="{5B71D7CA-C1B0-4AE6-9ED4-1D8C3954B136}">
      <dgm:prSet/>
      <dgm:spPr/>
      <dgm:t>
        <a:bodyPr/>
        <a:lstStyle/>
        <a:p>
          <a:endParaRPr lang="es-EC"/>
        </a:p>
      </dgm:t>
    </dgm:pt>
    <dgm:pt modelId="{28222979-4AF6-41BE-BA18-897B07F96933}">
      <dgm:prSet/>
      <dgm:spPr/>
      <dgm:t>
        <a:bodyPr/>
        <a:lstStyle/>
        <a:p>
          <a:pPr rtl="0"/>
          <a:r>
            <a:rPr lang="es-ES" dirty="0" smtClean="0"/>
            <a:t>Empresa de tipo familiar, constituida generalmente como sociedad anónima. </a:t>
          </a:r>
          <a:endParaRPr lang="es-EC" dirty="0"/>
        </a:p>
      </dgm:t>
    </dgm:pt>
    <dgm:pt modelId="{E8A9E4FE-92D7-41F5-876F-DEEE996828AD}" type="parTrans" cxnId="{6CF911C4-C06C-4DF7-9C14-53810AB18030}">
      <dgm:prSet/>
      <dgm:spPr/>
      <dgm:t>
        <a:bodyPr/>
        <a:lstStyle/>
        <a:p>
          <a:endParaRPr lang="es-EC"/>
        </a:p>
      </dgm:t>
    </dgm:pt>
    <dgm:pt modelId="{221260D4-EA7F-4F01-AECE-ED19AFE6C043}" type="sibTrans" cxnId="{6CF911C4-C06C-4DF7-9C14-53810AB18030}">
      <dgm:prSet/>
      <dgm:spPr/>
      <dgm:t>
        <a:bodyPr/>
        <a:lstStyle/>
        <a:p>
          <a:endParaRPr lang="es-EC"/>
        </a:p>
      </dgm:t>
    </dgm:pt>
    <dgm:pt modelId="{47453D19-7F45-489A-8FA3-400A1791DF3C}">
      <dgm:prSet/>
      <dgm:spPr/>
      <dgm:t>
        <a:bodyPr/>
        <a:lstStyle/>
        <a:p>
          <a:pPr rtl="0"/>
          <a:r>
            <a:rPr lang="es-ES" smtClean="0"/>
            <a:t>Su administración y dirección son independientes. </a:t>
          </a:r>
          <a:endParaRPr lang="es-EC"/>
        </a:p>
      </dgm:t>
    </dgm:pt>
    <dgm:pt modelId="{B1623203-447E-481D-89F1-45301CA7842F}" type="parTrans" cxnId="{97179828-912D-4BFD-BFB5-BBAFCD77DB31}">
      <dgm:prSet/>
      <dgm:spPr/>
      <dgm:t>
        <a:bodyPr/>
        <a:lstStyle/>
        <a:p>
          <a:endParaRPr lang="es-EC"/>
        </a:p>
      </dgm:t>
    </dgm:pt>
    <dgm:pt modelId="{753A5C93-A9D9-43A0-AAD9-90A21DEC9900}" type="sibTrans" cxnId="{97179828-912D-4BFD-BFB5-BBAFCD77DB31}">
      <dgm:prSet/>
      <dgm:spPr/>
      <dgm:t>
        <a:bodyPr/>
        <a:lstStyle/>
        <a:p>
          <a:endParaRPr lang="es-EC"/>
        </a:p>
      </dgm:t>
    </dgm:pt>
    <dgm:pt modelId="{9351819A-D208-4918-A44A-CBA27C593951}">
      <dgm:prSet/>
      <dgm:spPr/>
      <dgm:t>
        <a:bodyPr/>
        <a:lstStyle/>
        <a:p>
          <a:pPr rtl="0"/>
          <a:r>
            <a:rPr lang="es-ES" smtClean="0"/>
            <a:t>No cambian su lugar de operaciones</a:t>
          </a:r>
          <a:endParaRPr lang="es-EC"/>
        </a:p>
      </dgm:t>
    </dgm:pt>
    <dgm:pt modelId="{3D1C2863-59EB-41CF-BD8F-01D1AE9D87D2}" type="parTrans" cxnId="{01B7980F-DE42-4985-8A62-8F2707413C47}">
      <dgm:prSet/>
      <dgm:spPr/>
      <dgm:t>
        <a:bodyPr/>
        <a:lstStyle/>
        <a:p>
          <a:endParaRPr lang="es-EC"/>
        </a:p>
      </dgm:t>
    </dgm:pt>
    <dgm:pt modelId="{6E4F2E66-EF47-472B-A472-C5D903698D72}" type="sibTrans" cxnId="{01B7980F-DE42-4985-8A62-8F2707413C47}">
      <dgm:prSet/>
      <dgm:spPr/>
      <dgm:t>
        <a:bodyPr/>
        <a:lstStyle/>
        <a:p>
          <a:endParaRPr lang="es-EC"/>
        </a:p>
      </dgm:t>
    </dgm:pt>
    <dgm:pt modelId="{5848668C-EA0E-4F3E-81D5-E422976A0D8E}">
      <dgm:prSet/>
      <dgm:spPr/>
      <dgm:t>
        <a:bodyPr/>
        <a:lstStyle/>
        <a:p>
          <a:r>
            <a:rPr lang="es-ES" smtClean="0"/>
            <a:t>El mercado local o regional es el objetivo predominante de la pequeña empresa.</a:t>
          </a:r>
          <a:endParaRPr lang="es-EC"/>
        </a:p>
      </dgm:t>
    </dgm:pt>
    <dgm:pt modelId="{EF7AFDAA-7E06-4514-BA60-05DFE7DFE8B4}" type="parTrans" cxnId="{9DC32678-64D5-47FE-A300-320140B05894}">
      <dgm:prSet/>
      <dgm:spPr/>
      <dgm:t>
        <a:bodyPr/>
        <a:lstStyle/>
        <a:p>
          <a:endParaRPr lang="es-EC"/>
        </a:p>
      </dgm:t>
    </dgm:pt>
    <dgm:pt modelId="{7B2B64FD-F5B9-455B-B7EB-575E4A1A9630}" type="sibTrans" cxnId="{9DC32678-64D5-47FE-A300-320140B05894}">
      <dgm:prSet/>
      <dgm:spPr/>
      <dgm:t>
        <a:bodyPr/>
        <a:lstStyle/>
        <a:p>
          <a:endParaRPr lang="es-EC"/>
        </a:p>
      </dgm:t>
    </dgm:pt>
    <dgm:pt modelId="{B9AF4946-796F-43D6-869B-AC568A31D95C}">
      <dgm:prSet/>
      <dgm:spPr/>
      <dgm:t>
        <a:bodyPr/>
        <a:lstStyle/>
        <a:p>
          <a:r>
            <a:rPr lang="es-ES" dirty="0" smtClean="0"/>
            <a:t>Crece principalmente a través de la reinversión de utilidades</a:t>
          </a:r>
          <a:endParaRPr lang="es-EC" dirty="0"/>
        </a:p>
      </dgm:t>
    </dgm:pt>
    <dgm:pt modelId="{9B538587-E83B-4B8A-9633-3ACDE2575AC5}" type="parTrans" cxnId="{51959843-C9B7-4AB8-A9D4-6B1395A3C3EF}">
      <dgm:prSet/>
      <dgm:spPr/>
      <dgm:t>
        <a:bodyPr/>
        <a:lstStyle/>
        <a:p>
          <a:endParaRPr lang="es-EC"/>
        </a:p>
      </dgm:t>
    </dgm:pt>
    <dgm:pt modelId="{FD4D4BEF-7ABE-4539-B5DF-5ED8FF8FD7DC}" type="sibTrans" cxnId="{51959843-C9B7-4AB8-A9D4-6B1395A3C3EF}">
      <dgm:prSet/>
      <dgm:spPr/>
      <dgm:t>
        <a:bodyPr/>
        <a:lstStyle/>
        <a:p>
          <a:endParaRPr lang="es-EC"/>
        </a:p>
      </dgm:t>
    </dgm:pt>
    <dgm:pt modelId="{C0C473E1-D1DA-43DC-9FF1-4043FD39E83F}" type="pres">
      <dgm:prSet presAssocID="{1FA75368-581B-46AF-A7BF-588555B3D652}" presName="linearFlow" presStyleCnt="0">
        <dgm:presLayoutVars>
          <dgm:dir/>
          <dgm:animLvl val="lvl"/>
          <dgm:resizeHandles val="exact"/>
        </dgm:presLayoutVars>
      </dgm:prSet>
      <dgm:spPr/>
      <dgm:t>
        <a:bodyPr/>
        <a:lstStyle/>
        <a:p>
          <a:endParaRPr lang="es-EC"/>
        </a:p>
      </dgm:t>
    </dgm:pt>
    <dgm:pt modelId="{4B65C281-918F-4F3A-A359-14F3435820ED}" type="pres">
      <dgm:prSet presAssocID="{339F5C73-24A1-4C3F-A80A-7EE3358E9B7F}" presName="composite" presStyleCnt="0"/>
      <dgm:spPr/>
    </dgm:pt>
    <dgm:pt modelId="{5268F28E-FB04-4444-B849-6D1023286815}" type="pres">
      <dgm:prSet presAssocID="{339F5C73-24A1-4C3F-A80A-7EE3358E9B7F}" presName="parentText" presStyleLbl="alignNode1" presStyleIdx="0" presStyleCnt="5">
        <dgm:presLayoutVars>
          <dgm:chMax val="1"/>
          <dgm:bulletEnabled val="1"/>
        </dgm:presLayoutVars>
      </dgm:prSet>
      <dgm:spPr/>
      <dgm:t>
        <a:bodyPr/>
        <a:lstStyle/>
        <a:p>
          <a:endParaRPr lang="es-EC"/>
        </a:p>
      </dgm:t>
    </dgm:pt>
    <dgm:pt modelId="{7CF82F86-303E-4F09-998C-CD85898BB874}" type="pres">
      <dgm:prSet presAssocID="{339F5C73-24A1-4C3F-A80A-7EE3358E9B7F}" presName="descendantText" presStyleLbl="alignAcc1" presStyleIdx="0" presStyleCnt="5">
        <dgm:presLayoutVars>
          <dgm:bulletEnabled val="1"/>
        </dgm:presLayoutVars>
      </dgm:prSet>
      <dgm:spPr/>
      <dgm:t>
        <a:bodyPr/>
        <a:lstStyle/>
        <a:p>
          <a:endParaRPr lang="es-EC"/>
        </a:p>
      </dgm:t>
    </dgm:pt>
    <dgm:pt modelId="{650DB6F2-A464-49E6-B91C-91DDCC76DBB6}" type="pres">
      <dgm:prSet presAssocID="{F2336719-C2AA-4898-8C04-D509271336C4}" presName="sp" presStyleCnt="0"/>
      <dgm:spPr/>
    </dgm:pt>
    <dgm:pt modelId="{BEDD57A5-1183-43B1-B0BD-9B98007EBD74}" type="pres">
      <dgm:prSet presAssocID="{498A55AC-76E7-4156-9AE0-D2A41A4806C1}" presName="composite" presStyleCnt="0"/>
      <dgm:spPr/>
    </dgm:pt>
    <dgm:pt modelId="{1A9679A4-959D-4A2E-81DD-78653E16D680}" type="pres">
      <dgm:prSet presAssocID="{498A55AC-76E7-4156-9AE0-D2A41A4806C1}" presName="parentText" presStyleLbl="alignNode1" presStyleIdx="1" presStyleCnt="5">
        <dgm:presLayoutVars>
          <dgm:chMax val="1"/>
          <dgm:bulletEnabled val="1"/>
        </dgm:presLayoutVars>
      </dgm:prSet>
      <dgm:spPr/>
      <dgm:t>
        <a:bodyPr/>
        <a:lstStyle/>
        <a:p>
          <a:endParaRPr lang="es-EC"/>
        </a:p>
      </dgm:t>
    </dgm:pt>
    <dgm:pt modelId="{1D2B1359-254B-4A94-B613-D4F9026C7E70}" type="pres">
      <dgm:prSet presAssocID="{498A55AC-76E7-4156-9AE0-D2A41A4806C1}" presName="descendantText" presStyleLbl="alignAcc1" presStyleIdx="1" presStyleCnt="5">
        <dgm:presLayoutVars>
          <dgm:bulletEnabled val="1"/>
        </dgm:presLayoutVars>
      </dgm:prSet>
      <dgm:spPr/>
      <dgm:t>
        <a:bodyPr/>
        <a:lstStyle/>
        <a:p>
          <a:endParaRPr lang="es-EC"/>
        </a:p>
      </dgm:t>
    </dgm:pt>
    <dgm:pt modelId="{72EAD9C1-B2E3-4FE1-93F8-8431B2948AED}" type="pres">
      <dgm:prSet presAssocID="{6D0FC133-DBFE-42B9-9500-462FB0B5012D}" presName="sp" presStyleCnt="0"/>
      <dgm:spPr/>
    </dgm:pt>
    <dgm:pt modelId="{E911DD02-72C1-4CF4-8DDF-1851A48623DE}" type="pres">
      <dgm:prSet presAssocID="{D6975A2F-473F-4733-875A-6608F734D0C4}" presName="composite" presStyleCnt="0"/>
      <dgm:spPr/>
    </dgm:pt>
    <dgm:pt modelId="{9E88BC4A-FBCE-448D-B0A9-34905942D28D}" type="pres">
      <dgm:prSet presAssocID="{D6975A2F-473F-4733-875A-6608F734D0C4}" presName="parentText" presStyleLbl="alignNode1" presStyleIdx="2" presStyleCnt="5">
        <dgm:presLayoutVars>
          <dgm:chMax val="1"/>
          <dgm:bulletEnabled val="1"/>
        </dgm:presLayoutVars>
      </dgm:prSet>
      <dgm:spPr/>
      <dgm:t>
        <a:bodyPr/>
        <a:lstStyle/>
        <a:p>
          <a:endParaRPr lang="es-EC"/>
        </a:p>
      </dgm:t>
    </dgm:pt>
    <dgm:pt modelId="{877074B0-A403-4F11-BD7A-AF3D7B8C6F03}" type="pres">
      <dgm:prSet presAssocID="{D6975A2F-473F-4733-875A-6608F734D0C4}" presName="descendantText" presStyleLbl="alignAcc1" presStyleIdx="2" presStyleCnt="5">
        <dgm:presLayoutVars>
          <dgm:bulletEnabled val="1"/>
        </dgm:presLayoutVars>
      </dgm:prSet>
      <dgm:spPr/>
      <dgm:t>
        <a:bodyPr/>
        <a:lstStyle/>
        <a:p>
          <a:endParaRPr lang="es-EC"/>
        </a:p>
      </dgm:t>
    </dgm:pt>
    <dgm:pt modelId="{5D2C1CEF-40C3-496B-8231-5897084E7C21}" type="pres">
      <dgm:prSet presAssocID="{B889F023-4D7A-4FC2-9E73-88F4C30CA4CF}" presName="sp" presStyleCnt="0"/>
      <dgm:spPr/>
    </dgm:pt>
    <dgm:pt modelId="{45F4C639-8A48-403E-8760-C3B9B5D38A6F}" type="pres">
      <dgm:prSet presAssocID="{3E2269E7-9227-4A33-BD3C-A1C1B529B093}" presName="composite" presStyleCnt="0"/>
      <dgm:spPr/>
    </dgm:pt>
    <dgm:pt modelId="{07B44E77-2D46-421A-AE11-6C4C248E0112}" type="pres">
      <dgm:prSet presAssocID="{3E2269E7-9227-4A33-BD3C-A1C1B529B093}" presName="parentText" presStyleLbl="alignNode1" presStyleIdx="3" presStyleCnt="5">
        <dgm:presLayoutVars>
          <dgm:chMax val="1"/>
          <dgm:bulletEnabled val="1"/>
        </dgm:presLayoutVars>
      </dgm:prSet>
      <dgm:spPr/>
      <dgm:t>
        <a:bodyPr/>
        <a:lstStyle/>
        <a:p>
          <a:endParaRPr lang="es-EC"/>
        </a:p>
      </dgm:t>
    </dgm:pt>
    <dgm:pt modelId="{FD441E0A-8885-4F45-9637-1AD3E0169643}" type="pres">
      <dgm:prSet presAssocID="{3E2269E7-9227-4A33-BD3C-A1C1B529B093}" presName="descendantText" presStyleLbl="alignAcc1" presStyleIdx="3" presStyleCnt="5">
        <dgm:presLayoutVars>
          <dgm:bulletEnabled val="1"/>
        </dgm:presLayoutVars>
      </dgm:prSet>
      <dgm:spPr/>
      <dgm:t>
        <a:bodyPr/>
        <a:lstStyle/>
        <a:p>
          <a:endParaRPr lang="es-EC"/>
        </a:p>
      </dgm:t>
    </dgm:pt>
    <dgm:pt modelId="{8EA4E367-49A5-43CF-92EB-9CB29F3BC5B7}" type="pres">
      <dgm:prSet presAssocID="{90CF5233-5ED0-4E2C-9070-8FC816F9208B}" presName="sp" presStyleCnt="0"/>
      <dgm:spPr/>
    </dgm:pt>
    <dgm:pt modelId="{C79AB828-B959-4A46-A1B8-9963BE9EFB36}" type="pres">
      <dgm:prSet presAssocID="{E31B30A6-BE2B-4CD9-9AC0-2716F7F1D3BA}" presName="composite" presStyleCnt="0"/>
      <dgm:spPr/>
    </dgm:pt>
    <dgm:pt modelId="{6AB54BB1-4A1D-40C1-9818-3690E1D369CB}" type="pres">
      <dgm:prSet presAssocID="{E31B30A6-BE2B-4CD9-9AC0-2716F7F1D3BA}" presName="parentText" presStyleLbl="alignNode1" presStyleIdx="4" presStyleCnt="5">
        <dgm:presLayoutVars>
          <dgm:chMax val="1"/>
          <dgm:bulletEnabled val="1"/>
        </dgm:presLayoutVars>
      </dgm:prSet>
      <dgm:spPr/>
      <dgm:t>
        <a:bodyPr/>
        <a:lstStyle/>
        <a:p>
          <a:endParaRPr lang="es-EC"/>
        </a:p>
      </dgm:t>
    </dgm:pt>
    <dgm:pt modelId="{EF7E6F0D-F0D6-48AB-804C-2A043D77CBB3}" type="pres">
      <dgm:prSet presAssocID="{E31B30A6-BE2B-4CD9-9AC0-2716F7F1D3BA}" presName="descendantText" presStyleLbl="alignAcc1" presStyleIdx="4" presStyleCnt="5">
        <dgm:presLayoutVars>
          <dgm:bulletEnabled val="1"/>
        </dgm:presLayoutVars>
      </dgm:prSet>
      <dgm:spPr/>
      <dgm:t>
        <a:bodyPr/>
        <a:lstStyle/>
        <a:p>
          <a:endParaRPr lang="es-EC"/>
        </a:p>
      </dgm:t>
    </dgm:pt>
  </dgm:ptLst>
  <dgm:cxnLst>
    <dgm:cxn modelId="{57223166-07A2-477B-A6EB-AEA4C8C54418}" type="presOf" srcId="{498A55AC-76E7-4156-9AE0-D2A41A4806C1}" destId="{1A9679A4-959D-4A2E-81DD-78653E16D680}" srcOrd="0" destOrd="0" presId="urn:microsoft.com/office/officeart/2005/8/layout/chevron2"/>
    <dgm:cxn modelId="{B5BCFFDD-B123-428E-8CA6-18B0B045C886}" type="presOf" srcId="{5848668C-EA0E-4F3E-81D5-E422976A0D8E}" destId="{FD441E0A-8885-4F45-9637-1AD3E0169643}" srcOrd="0" destOrd="0" presId="urn:microsoft.com/office/officeart/2005/8/layout/chevron2"/>
    <dgm:cxn modelId="{87D922F2-9EA7-46FB-A814-3972A118C30A}" srcId="{1FA75368-581B-46AF-A7BF-588555B3D652}" destId="{498A55AC-76E7-4156-9AE0-D2A41A4806C1}" srcOrd="1" destOrd="0" parTransId="{C37BC1EE-A3AE-4326-B165-EB75A0BA5378}" sibTransId="{6D0FC133-DBFE-42B9-9500-462FB0B5012D}"/>
    <dgm:cxn modelId="{01B7980F-DE42-4985-8A62-8F2707413C47}" srcId="{D6975A2F-473F-4733-875A-6608F734D0C4}" destId="{9351819A-D208-4918-A44A-CBA27C593951}" srcOrd="0" destOrd="0" parTransId="{3D1C2863-59EB-41CF-BD8F-01D1AE9D87D2}" sibTransId="{6E4F2E66-EF47-472B-A472-C5D903698D72}"/>
    <dgm:cxn modelId="{5B71D7CA-C1B0-4AE6-9ED4-1D8C3954B136}" srcId="{1FA75368-581B-46AF-A7BF-588555B3D652}" destId="{E31B30A6-BE2B-4CD9-9AC0-2716F7F1D3BA}" srcOrd="4" destOrd="0" parTransId="{372C068C-216B-4097-9191-673A47BB0B37}" sibTransId="{04563356-B43E-4ECE-821F-EB593915C73A}"/>
    <dgm:cxn modelId="{51959843-C9B7-4AB8-A9D4-6B1395A3C3EF}" srcId="{E31B30A6-BE2B-4CD9-9AC0-2716F7F1D3BA}" destId="{B9AF4946-796F-43D6-869B-AC568A31D95C}" srcOrd="0" destOrd="0" parTransId="{9B538587-E83B-4B8A-9633-3ACDE2575AC5}" sibTransId="{FD4D4BEF-7ABE-4539-B5DF-5ED8FF8FD7DC}"/>
    <dgm:cxn modelId="{74307321-0051-4A70-9381-F340A7D07F0B}" srcId="{1FA75368-581B-46AF-A7BF-588555B3D652}" destId="{D6975A2F-473F-4733-875A-6608F734D0C4}" srcOrd="2" destOrd="0" parTransId="{BBC2A882-C3C7-4FB0-89DA-22237BAF02AD}" sibTransId="{B889F023-4D7A-4FC2-9E73-88F4C30CA4CF}"/>
    <dgm:cxn modelId="{B1C2D280-3229-4E7E-BCF4-2EC0AEE25E4A}" type="presOf" srcId="{3E2269E7-9227-4A33-BD3C-A1C1B529B093}" destId="{07B44E77-2D46-421A-AE11-6C4C248E0112}" srcOrd="0" destOrd="0" presId="urn:microsoft.com/office/officeart/2005/8/layout/chevron2"/>
    <dgm:cxn modelId="{1C2A98A1-C2D3-4746-A087-E7D147E14257}" type="presOf" srcId="{9351819A-D208-4918-A44A-CBA27C593951}" destId="{877074B0-A403-4F11-BD7A-AF3D7B8C6F03}" srcOrd="0" destOrd="0" presId="urn:microsoft.com/office/officeart/2005/8/layout/chevron2"/>
    <dgm:cxn modelId="{5F49FF07-D494-4D6F-8063-7D0E87A48F73}" type="presOf" srcId="{28222979-4AF6-41BE-BA18-897B07F96933}" destId="{7CF82F86-303E-4F09-998C-CD85898BB874}" srcOrd="0" destOrd="0" presId="urn:microsoft.com/office/officeart/2005/8/layout/chevron2"/>
    <dgm:cxn modelId="{CE189AA0-C37B-48CE-A439-93640540201F}" srcId="{1FA75368-581B-46AF-A7BF-588555B3D652}" destId="{339F5C73-24A1-4C3F-A80A-7EE3358E9B7F}" srcOrd="0" destOrd="0" parTransId="{2A697A98-8405-447A-AECE-C86415D53BBE}" sibTransId="{F2336719-C2AA-4898-8C04-D509271336C4}"/>
    <dgm:cxn modelId="{DD65476E-1BC3-4DD5-B239-AB7BEF5C0816}" type="presOf" srcId="{B9AF4946-796F-43D6-869B-AC568A31D95C}" destId="{EF7E6F0D-F0D6-48AB-804C-2A043D77CBB3}" srcOrd="0" destOrd="0" presId="urn:microsoft.com/office/officeart/2005/8/layout/chevron2"/>
    <dgm:cxn modelId="{4D99F252-1461-4779-8970-21364B1895EE}" srcId="{1FA75368-581B-46AF-A7BF-588555B3D652}" destId="{3E2269E7-9227-4A33-BD3C-A1C1B529B093}" srcOrd="3" destOrd="0" parTransId="{57EB1EAF-4FE8-4FD5-B41B-0959C00E7CBB}" sibTransId="{90CF5233-5ED0-4E2C-9070-8FC816F9208B}"/>
    <dgm:cxn modelId="{C6721C5F-EC97-4FDA-940C-482332D26687}" type="presOf" srcId="{1FA75368-581B-46AF-A7BF-588555B3D652}" destId="{C0C473E1-D1DA-43DC-9FF1-4043FD39E83F}" srcOrd="0" destOrd="0" presId="urn:microsoft.com/office/officeart/2005/8/layout/chevron2"/>
    <dgm:cxn modelId="{844D379F-4E46-48B8-A45C-4EC3CCA90A0B}" type="presOf" srcId="{D6975A2F-473F-4733-875A-6608F734D0C4}" destId="{9E88BC4A-FBCE-448D-B0A9-34905942D28D}" srcOrd="0" destOrd="0" presId="urn:microsoft.com/office/officeart/2005/8/layout/chevron2"/>
    <dgm:cxn modelId="{65D9EE69-CB32-48C7-B57E-45D64C2692B9}" type="presOf" srcId="{47453D19-7F45-489A-8FA3-400A1791DF3C}" destId="{1D2B1359-254B-4A94-B613-D4F9026C7E70}" srcOrd="0" destOrd="0" presId="urn:microsoft.com/office/officeart/2005/8/layout/chevron2"/>
    <dgm:cxn modelId="{82C073EC-E0DF-4968-87C2-261E76F7E20C}" type="presOf" srcId="{339F5C73-24A1-4C3F-A80A-7EE3358E9B7F}" destId="{5268F28E-FB04-4444-B849-6D1023286815}" srcOrd="0" destOrd="0" presId="urn:microsoft.com/office/officeart/2005/8/layout/chevron2"/>
    <dgm:cxn modelId="{C7821B57-9D25-4F60-8821-C49AE09B6246}" type="presOf" srcId="{E31B30A6-BE2B-4CD9-9AC0-2716F7F1D3BA}" destId="{6AB54BB1-4A1D-40C1-9818-3690E1D369CB}" srcOrd="0" destOrd="0" presId="urn:microsoft.com/office/officeart/2005/8/layout/chevron2"/>
    <dgm:cxn modelId="{6CF911C4-C06C-4DF7-9C14-53810AB18030}" srcId="{339F5C73-24A1-4C3F-A80A-7EE3358E9B7F}" destId="{28222979-4AF6-41BE-BA18-897B07F96933}" srcOrd="0" destOrd="0" parTransId="{E8A9E4FE-92D7-41F5-876F-DEEE996828AD}" sibTransId="{221260D4-EA7F-4F01-AECE-ED19AFE6C043}"/>
    <dgm:cxn modelId="{97179828-912D-4BFD-BFB5-BBAFCD77DB31}" srcId="{498A55AC-76E7-4156-9AE0-D2A41A4806C1}" destId="{47453D19-7F45-489A-8FA3-400A1791DF3C}" srcOrd="0" destOrd="0" parTransId="{B1623203-447E-481D-89F1-45301CA7842F}" sibTransId="{753A5C93-A9D9-43A0-AAD9-90A21DEC9900}"/>
    <dgm:cxn modelId="{9DC32678-64D5-47FE-A300-320140B05894}" srcId="{3E2269E7-9227-4A33-BD3C-A1C1B529B093}" destId="{5848668C-EA0E-4F3E-81D5-E422976A0D8E}" srcOrd="0" destOrd="0" parTransId="{EF7AFDAA-7E06-4514-BA60-05DFE7DFE8B4}" sibTransId="{7B2B64FD-F5B9-455B-B7EB-575E4A1A9630}"/>
    <dgm:cxn modelId="{7B4880B9-E82E-4C5F-9F3A-43ED9FDB663C}" type="presParOf" srcId="{C0C473E1-D1DA-43DC-9FF1-4043FD39E83F}" destId="{4B65C281-918F-4F3A-A359-14F3435820ED}" srcOrd="0" destOrd="0" presId="urn:microsoft.com/office/officeart/2005/8/layout/chevron2"/>
    <dgm:cxn modelId="{1A3C8D29-2E87-455F-9B25-51EB1D0F75A8}" type="presParOf" srcId="{4B65C281-918F-4F3A-A359-14F3435820ED}" destId="{5268F28E-FB04-4444-B849-6D1023286815}" srcOrd="0" destOrd="0" presId="urn:microsoft.com/office/officeart/2005/8/layout/chevron2"/>
    <dgm:cxn modelId="{7F19E87E-DD8B-4ADF-AAE4-B62CABB2AE6C}" type="presParOf" srcId="{4B65C281-918F-4F3A-A359-14F3435820ED}" destId="{7CF82F86-303E-4F09-998C-CD85898BB874}" srcOrd="1" destOrd="0" presId="urn:microsoft.com/office/officeart/2005/8/layout/chevron2"/>
    <dgm:cxn modelId="{5207D625-4E76-4B36-9A6B-FC3A48012B4A}" type="presParOf" srcId="{C0C473E1-D1DA-43DC-9FF1-4043FD39E83F}" destId="{650DB6F2-A464-49E6-B91C-91DDCC76DBB6}" srcOrd="1" destOrd="0" presId="urn:microsoft.com/office/officeart/2005/8/layout/chevron2"/>
    <dgm:cxn modelId="{8999C250-B32E-42A6-BFBC-C134CC492C7F}" type="presParOf" srcId="{C0C473E1-D1DA-43DC-9FF1-4043FD39E83F}" destId="{BEDD57A5-1183-43B1-B0BD-9B98007EBD74}" srcOrd="2" destOrd="0" presId="urn:microsoft.com/office/officeart/2005/8/layout/chevron2"/>
    <dgm:cxn modelId="{7052B654-492A-4319-AC4E-DBAB41376269}" type="presParOf" srcId="{BEDD57A5-1183-43B1-B0BD-9B98007EBD74}" destId="{1A9679A4-959D-4A2E-81DD-78653E16D680}" srcOrd="0" destOrd="0" presId="urn:microsoft.com/office/officeart/2005/8/layout/chevron2"/>
    <dgm:cxn modelId="{A1877592-CF25-4B58-8211-200B1C3EEBD7}" type="presParOf" srcId="{BEDD57A5-1183-43B1-B0BD-9B98007EBD74}" destId="{1D2B1359-254B-4A94-B613-D4F9026C7E70}" srcOrd="1" destOrd="0" presId="urn:microsoft.com/office/officeart/2005/8/layout/chevron2"/>
    <dgm:cxn modelId="{FE625F27-F457-45DA-BBC1-C45A2556F25C}" type="presParOf" srcId="{C0C473E1-D1DA-43DC-9FF1-4043FD39E83F}" destId="{72EAD9C1-B2E3-4FE1-93F8-8431B2948AED}" srcOrd="3" destOrd="0" presId="urn:microsoft.com/office/officeart/2005/8/layout/chevron2"/>
    <dgm:cxn modelId="{9F7FA9A2-9945-4A02-9EA0-165E4F262505}" type="presParOf" srcId="{C0C473E1-D1DA-43DC-9FF1-4043FD39E83F}" destId="{E911DD02-72C1-4CF4-8DDF-1851A48623DE}" srcOrd="4" destOrd="0" presId="urn:microsoft.com/office/officeart/2005/8/layout/chevron2"/>
    <dgm:cxn modelId="{37B05C95-40B5-4773-A364-077B86AF30F9}" type="presParOf" srcId="{E911DD02-72C1-4CF4-8DDF-1851A48623DE}" destId="{9E88BC4A-FBCE-448D-B0A9-34905942D28D}" srcOrd="0" destOrd="0" presId="urn:microsoft.com/office/officeart/2005/8/layout/chevron2"/>
    <dgm:cxn modelId="{D1B40552-F6B8-41FB-93C8-95B9FB511692}" type="presParOf" srcId="{E911DD02-72C1-4CF4-8DDF-1851A48623DE}" destId="{877074B0-A403-4F11-BD7A-AF3D7B8C6F03}" srcOrd="1" destOrd="0" presId="urn:microsoft.com/office/officeart/2005/8/layout/chevron2"/>
    <dgm:cxn modelId="{8B2CDAE5-5177-4F13-B55A-183B40C8CB72}" type="presParOf" srcId="{C0C473E1-D1DA-43DC-9FF1-4043FD39E83F}" destId="{5D2C1CEF-40C3-496B-8231-5897084E7C21}" srcOrd="5" destOrd="0" presId="urn:microsoft.com/office/officeart/2005/8/layout/chevron2"/>
    <dgm:cxn modelId="{E464520B-C6BB-406A-BE77-89999BF92448}" type="presParOf" srcId="{C0C473E1-D1DA-43DC-9FF1-4043FD39E83F}" destId="{45F4C639-8A48-403E-8760-C3B9B5D38A6F}" srcOrd="6" destOrd="0" presId="urn:microsoft.com/office/officeart/2005/8/layout/chevron2"/>
    <dgm:cxn modelId="{E95FAABF-00AC-444F-8CDE-AC7D5E15CC95}" type="presParOf" srcId="{45F4C639-8A48-403E-8760-C3B9B5D38A6F}" destId="{07B44E77-2D46-421A-AE11-6C4C248E0112}" srcOrd="0" destOrd="0" presId="urn:microsoft.com/office/officeart/2005/8/layout/chevron2"/>
    <dgm:cxn modelId="{50D8B3FB-F575-48D5-AADE-86FBA87BE054}" type="presParOf" srcId="{45F4C639-8A48-403E-8760-C3B9B5D38A6F}" destId="{FD441E0A-8885-4F45-9637-1AD3E0169643}" srcOrd="1" destOrd="0" presId="urn:microsoft.com/office/officeart/2005/8/layout/chevron2"/>
    <dgm:cxn modelId="{4D41B88D-5C29-4BAE-8019-3B230A77BF5F}" type="presParOf" srcId="{C0C473E1-D1DA-43DC-9FF1-4043FD39E83F}" destId="{8EA4E367-49A5-43CF-92EB-9CB29F3BC5B7}" srcOrd="7" destOrd="0" presId="urn:microsoft.com/office/officeart/2005/8/layout/chevron2"/>
    <dgm:cxn modelId="{97790F7C-D7DB-4B61-ADBB-5AC01476FD53}" type="presParOf" srcId="{C0C473E1-D1DA-43DC-9FF1-4043FD39E83F}" destId="{C79AB828-B959-4A46-A1B8-9963BE9EFB36}" srcOrd="8" destOrd="0" presId="urn:microsoft.com/office/officeart/2005/8/layout/chevron2"/>
    <dgm:cxn modelId="{CD30D6E5-337D-4E4B-B768-1B2B841DB973}" type="presParOf" srcId="{C79AB828-B959-4A46-A1B8-9963BE9EFB36}" destId="{6AB54BB1-4A1D-40C1-9818-3690E1D369CB}" srcOrd="0" destOrd="0" presId="urn:microsoft.com/office/officeart/2005/8/layout/chevron2"/>
    <dgm:cxn modelId="{5166EE29-4E0A-49F0-B938-7BAB2A0C6054}" type="presParOf" srcId="{C79AB828-B959-4A46-A1B8-9963BE9EFB36}" destId="{EF7E6F0D-F0D6-48AB-804C-2A043D77CBB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B6AE85E-9BBB-486B-86D1-F307FD1C0627}" type="doc">
      <dgm:prSet loTypeId="urn:microsoft.com/office/officeart/2005/8/layout/cycle7" loCatId="cycle" qsTypeId="urn:microsoft.com/office/officeart/2005/8/quickstyle/simple1" qsCatId="simple" csTypeId="urn:microsoft.com/office/officeart/2005/8/colors/accent0_1" csCatId="mainScheme" phldr="1"/>
      <dgm:spPr/>
      <dgm:t>
        <a:bodyPr/>
        <a:lstStyle/>
        <a:p>
          <a:endParaRPr lang="es-EC"/>
        </a:p>
      </dgm:t>
    </dgm:pt>
    <dgm:pt modelId="{8C8A7D46-BDA4-46B4-856C-51DEE2A17137}">
      <dgm:prSet/>
      <dgm:spPr/>
      <dgm:t>
        <a:bodyPr/>
        <a:lstStyle/>
        <a:p>
          <a:pPr rtl="0"/>
          <a:r>
            <a:rPr lang="es-ES" dirty="0" smtClean="0"/>
            <a:t>Transferencia de dominio</a:t>
          </a:r>
          <a:endParaRPr lang="es-EC" dirty="0"/>
        </a:p>
      </dgm:t>
    </dgm:pt>
    <dgm:pt modelId="{14B92DBC-03CF-480A-A13F-C26F7B08AB12}" type="parTrans" cxnId="{C7164E2A-A72E-401E-93F4-57D3559EE193}">
      <dgm:prSet/>
      <dgm:spPr/>
      <dgm:t>
        <a:bodyPr/>
        <a:lstStyle/>
        <a:p>
          <a:endParaRPr lang="es-EC"/>
        </a:p>
      </dgm:t>
    </dgm:pt>
    <dgm:pt modelId="{0C0CEE2F-C289-4153-AAEF-0091B234E7FE}" type="sibTrans" cxnId="{C7164E2A-A72E-401E-93F4-57D3559EE193}">
      <dgm:prSet/>
      <dgm:spPr/>
      <dgm:t>
        <a:bodyPr/>
        <a:lstStyle/>
        <a:p>
          <a:endParaRPr lang="es-EC"/>
        </a:p>
      </dgm:t>
    </dgm:pt>
    <dgm:pt modelId="{3FB259D8-D9DC-41FF-9925-5B68DBCE51CB}">
      <dgm:prSet/>
      <dgm:spPr/>
      <dgm:t>
        <a:bodyPr/>
        <a:lstStyle/>
        <a:p>
          <a:pPr rtl="0"/>
          <a:r>
            <a:rPr lang="es-ES" smtClean="0"/>
            <a:t>Importación de bienes muebles de naturaleza corporal</a:t>
          </a:r>
          <a:endParaRPr lang="es-EC"/>
        </a:p>
      </dgm:t>
    </dgm:pt>
    <dgm:pt modelId="{0BA1993F-ACFC-46D7-B788-BAD78D2E9362}" type="parTrans" cxnId="{36485026-4562-4233-B2F8-60A4FE218007}">
      <dgm:prSet/>
      <dgm:spPr/>
      <dgm:t>
        <a:bodyPr/>
        <a:lstStyle/>
        <a:p>
          <a:endParaRPr lang="es-EC"/>
        </a:p>
      </dgm:t>
    </dgm:pt>
    <dgm:pt modelId="{7669F1E3-88D2-438A-83DB-94164292BE60}" type="sibTrans" cxnId="{36485026-4562-4233-B2F8-60A4FE218007}">
      <dgm:prSet/>
      <dgm:spPr/>
      <dgm:t>
        <a:bodyPr/>
        <a:lstStyle/>
        <a:p>
          <a:endParaRPr lang="es-EC"/>
        </a:p>
      </dgm:t>
    </dgm:pt>
    <dgm:pt modelId="{A923A644-8B5F-4779-8727-0D0D0EEE5BCA}">
      <dgm:prSet/>
      <dgm:spPr/>
      <dgm:t>
        <a:bodyPr/>
        <a:lstStyle/>
        <a:p>
          <a:pPr rtl="0"/>
          <a:r>
            <a:rPr lang="es-ES" dirty="0" smtClean="0"/>
            <a:t>Derechos de autor </a:t>
          </a:r>
          <a:endParaRPr lang="es-EC" dirty="0"/>
        </a:p>
      </dgm:t>
    </dgm:pt>
    <dgm:pt modelId="{69F488FD-A893-4774-A4CE-046769D1068A}" type="parTrans" cxnId="{3C857043-90C3-4C7C-9F08-6EE4F533C3EB}">
      <dgm:prSet/>
      <dgm:spPr/>
      <dgm:t>
        <a:bodyPr/>
        <a:lstStyle/>
        <a:p>
          <a:endParaRPr lang="es-EC"/>
        </a:p>
      </dgm:t>
    </dgm:pt>
    <dgm:pt modelId="{4AC80C8A-13ED-49EF-B543-762C50E55E99}" type="sibTrans" cxnId="{3C857043-90C3-4C7C-9F08-6EE4F533C3EB}">
      <dgm:prSet/>
      <dgm:spPr/>
      <dgm:t>
        <a:bodyPr/>
        <a:lstStyle/>
        <a:p>
          <a:endParaRPr lang="es-EC"/>
        </a:p>
      </dgm:t>
    </dgm:pt>
    <dgm:pt modelId="{3A386230-076E-4D6C-BCC0-3B3731890AF9}">
      <dgm:prSet/>
      <dgm:spPr/>
      <dgm:t>
        <a:bodyPr/>
        <a:lstStyle/>
        <a:p>
          <a:pPr rtl="0"/>
          <a:r>
            <a:rPr lang="es-ES" smtClean="0"/>
            <a:t>Servicios prestados. </a:t>
          </a:r>
          <a:endParaRPr lang="es-EC"/>
        </a:p>
      </dgm:t>
    </dgm:pt>
    <dgm:pt modelId="{0366987B-EC8D-4046-B2C3-B3CBD6D7D08C}" type="parTrans" cxnId="{8CFC3563-5679-4068-A523-91AF4715EB6C}">
      <dgm:prSet/>
      <dgm:spPr/>
      <dgm:t>
        <a:bodyPr/>
        <a:lstStyle/>
        <a:p>
          <a:endParaRPr lang="es-EC"/>
        </a:p>
      </dgm:t>
    </dgm:pt>
    <dgm:pt modelId="{B45A0D99-C0EA-43A6-AB3C-A9582C2B776B}" type="sibTrans" cxnId="{8CFC3563-5679-4068-A523-91AF4715EB6C}">
      <dgm:prSet/>
      <dgm:spPr/>
      <dgm:t>
        <a:bodyPr/>
        <a:lstStyle/>
        <a:p>
          <a:endParaRPr lang="es-EC"/>
        </a:p>
      </dgm:t>
    </dgm:pt>
    <dgm:pt modelId="{5FDC26D7-8B61-4C16-B381-A50C854243F5}" type="pres">
      <dgm:prSet presAssocID="{EB6AE85E-9BBB-486B-86D1-F307FD1C0627}" presName="Name0" presStyleCnt="0">
        <dgm:presLayoutVars>
          <dgm:dir/>
          <dgm:resizeHandles val="exact"/>
        </dgm:presLayoutVars>
      </dgm:prSet>
      <dgm:spPr/>
      <dgm:t>
        <a:bodyPr/>
        <a:lstStyle/>
        <a:p>
          <a:endParaRPr lang="es-EC"/>
        </a:p>
      </dgm:t>
    </dgm:pt>
    <dgm:pt modelId="{7C072932-1418-4091-A384-FA2938CB2318}" type="pres">
      <dgm:prSet presAssocID="{8C8A7D46-BDA4-46B4-856C-51DEE2A17137}" presName="node" presStyleLbl="node1" presStyleIdx="0" presStyleCnt="4" custRadScaleRad="95833" custRadScaleInc="-5943">
        <dgm:presLayoutVars>
          <dgm:bulletEnabled val="1"/>
        </dgm:presLayoutVars>
      </dgm:prSet>
      <dgm:spPr/>
      <dgm:t>
        <a:bodyPr/>
        <a:lstStyle/>
        <a:p>
          <a:endParaRPr lang="es-EC"/>
        </a:p>
      </dgm:t>
    </dgm:pt>
    <dgm:pt modelId="{DB1962C5-54F3-42DC-9281-7709B85595EA}" type="pres">
      <dgm:prSet presAssocID="{0C0CEE2F-C289-4153-AAEF-0091B234E7FE}" presName="sibTrans" presStyleLbl="sibTrans2D1" presStyleIdx="0" presStyleCnt="4"/>
      <dgm:spPr/>
      <dgm:t>
        <a:bodyPr/>
        <a:lstStyle/>
        <a:p>
          <a:endParaRPr lang="es-EC"/>
        </a:p>
      </dgm:t>
    </dgm:pt>
    <dgm:pt modelId="{AC8FBDBD-59F4-4799-82EC-AB5704063D67}" type="pres">
      <dgm:prSet presAssocID="{0C0CEE2F-C289-4153-AAEF-0091B234E7FE}" presName="connectorText" presStyleLbl="sibTrans2D1" presStyleIdx="0" presStyleCnt="4"/>
      <dgm:spPr/>
      <dgm:t>
        <a:bodyPr/>
        <a:lstStyle/>
        <a:p>
          <a:endParaRPr lang="es-EC"/>
        </a:p>
      </dgm:t>
    </dgm:pt>
    <dgm:pt modelId="{2377B929-59B4-4D29-A8E7-2E52CECE864D}" type="pres">
      <dgm:prSet presAssocID="{3FB259D8-D9DC-41FF-9925-5B68DBCE51CB}" presName="node" presStyleLbl="node1" presStyleIdx="1" presStyleCnt="4">
        <dgm:presLayoutVars>
          <dgm:bulletEnabled val="1"/>
        </dgm:presLayoutVars>
      </dgm:prSet>
      <dgm:spPr/>
      <dgm:t>
        <a:bodyPr/>
        <a:lstStyle/>
        <a:p>
          <a:endParaRPr lang="es-EC"/>
        </a:p>
      </dgm:t>
    </dgm:pt>
    <dgm:pt modelId="{B96575A7-F98A-4892-97DC-3B7DA8128A31}" type="pres">
      <dgm:prSet presAssocID="{7669F1E3-88D2-438A-83DB-94164292BE60}" presName="sibTrans" presStyleLbl="sibTrans2D1" presStyleIdx="1" presStyleCnt="4"/>
      <dgm:spPr/>
      <dgm:t>
        <a:bodyPr/>
        <a:lstStyle/>
        <a:p>
          <a:endParaRPr lang="es-EC"/>
        </a:p>
      </dgm:t>
    </dgm:pt>
    <dgm:pt modelId="{C3722342-C570-447D-8C63-2CC943F441B3}" type="pres">
      <dgm:prSet presAssocID="{7669F1E3-88D2-438A-83DB-94164292BE60}" presName="connectorText" presStyleLbl="sibTrans2D1" presStyleIdx="1" presStyleCnt="4"/>
      <dgm:spPr/>
      <dgm:t>
        <a:bodyPr/>
        <a:lstStyle/>
        <a:p>
          <a:endParaRPr lang="es-EC"/>
        </a:p>
      </dgm:t>
    </dgm:pt>
    <dgm:pt modelId="{7654393D-B983-4E39-9461-ABD25164700D}" type="pres">
      <dgm:prSet presAssocID="{A923A644-8B5F-4779-8727-0D0D0EEE5BCA}" presName="node" presStyleLbl="node1" presStyleIdx="2" presStyleCnt="4">
        <dgm:presLayoutVars>
          <dgm:bulletEnabled val="1"/>
        </dgm:presLayoutVars>
      </dgm:prSet>
      <dgm:spPr/>
      <dgm:t>
        <a:bodyPr/>
        <a:lstStyle/>
        <a:p>
          <a:endParaRPr lang="es-EC"/>
        </a:p>
      </dgm:t>
    </dgm:pt>
    <dgm:pt modelId="{59EE9F58-83CE-4B94-A0E1-C4A99B522961}" type="pres">
      <dgm:prSet presAssocID="{4AC80C8A-13ED-49EF-B543-762C50E55E99}" presName="sibTrans" presStyleLbl="sibTrans2D1" presStyleIdx="2" presStyleCnt="4"/>
      <dgm:spPr/>
      <dgm:t>
        <a:bodyPr/>
        <a:lstStyle/>
        <a:p>
          <a:endParaRPr lang="es-EC"/>
        </a:p>
      </dgm:t>
    </dgm:pt>
    <dgm:pt modelId="{457E6B9F-92D5-4C46-876A-31F7285AF2C4}" type="pres">
      <dgm:prSet presAssocID="{4AC80C8A-13ED-49EF-B543-762C50E55E99}" presName="connectorText" presStyleLbl="sibTrans2D1" presStyleIdx="2" presStyleCnt="4"/>
      <dgm:spPr/>
      <dgm:t>
        <a:bodyPr/>
        <a:lstStyle/>
        <a:p>
          <a:endParaRPr lang="es-EC"/>
        </a:p>
      </dgm:t>
    </dgm:pt>
    <dgm:pt modelId="{2C5C89AF-076D-447B-8960-247447B56B15}" type="pres">
      <dgm:prSet presAssocID="{3A386230-076E-4D6C-BCC0-3B3731890AF9}" presName="node" presStyleLbl="node1" presStyleIdx="3" presStyleCnt="4">
        <dgm:presLayoutVars>
          <dgm:bulletEnabled val="1"/>
        </dgm:presLayoutVars>
      </dgm:prSet>
      <dgm:spPr/>
      <dgm:t>
        <a:bodyPr/>
        <a:lstStyle/>
        <a:p>
          <a:endParaRPr lang="es-EC"/>
        </a:p>
      </dgm:t>
    </dgm:pt>
    <dgm:pt modelId="{4E994639-04D0-4498-9049-48B70B5933CE}" type="pres">
      <dgm:prSet presAssocID="{B45A0D99-C0EA-43A6-AB3C-A9582C2B776B}" presName="sibTrans" presStyleLbl="sibTrans2D1" presStyleIdx="3" presStyleCnt="4"/>
      <dgm:spPr/>
      <dgm:t>
        <a:bodyPr/>
        <a:lstStyle/>
        <a:p>
          <a:endParaRPr lang="es-EC"/>
        </a:p>
      </dgm:t>
    </dgm:pt>
    <dgm:pt modelId="{010BC910-1EB1-4DDC-A201-D571B918E04C}" type="pres">
      <dgm:prSet presAssocID="{B45A0D99-C0EA-43A6-AB3C-A9582C2B776B}" presName="connectorText" presStyleLbl="sibTrans2D1" presStyleIdx="3" presStyleCnt="4"/>
      <dgm:spPr/>
      <dgm:t>
        <a:bodyPr/>
        <a:lstStyle/>
        <a:p>
          <a:endParaRPr lang="es-EC"/>
        </a:p>
      </dgm:t>
    </dgm:pt>
  </dgm:ptLst>
  <dgm:cxnLst>
    <dgm:cxn modelId="{5E4BE838-E6A9-4D0A-85DD-962C8B9558C1}" type="presOf" srcId="{8C8A7D46-BDA4-46B4-856C-51DEE2A17137}" destId="{7C072932-1418-4091-A384-FA2938CB2318}" srcOrd="0" destOrd="0" presId="urn:microsoft.com/office/officeart/2005/8/layout/cycle7"/>
    <dgm:cxn modelId="{F73E4FAA-F6A6-451E-9D6B-73DF9B0F22F0}" type="presOf" srcId="{0C0CEE2F-C289-4153-AAEF-0091B234E7FE}" destId="{DB1962C5-54F3-42DC-9281-7709B85595EA}" srcOrd="0" destOrd="0" presId="urn:microsoft.com/office/officeart/2005/8/layout/cycle7"/>
    <dgm:cxn modelId="{6E016A14-56D2-4AC0-B863-3DB23C3B7565}" type="presOf" srcId="{4AC80C8A-13ED-49EF-B543-762C50E55E99}" destId="{457E6B9F-92D5-4C46-876A-31F7285AF2C4}" srcOrd="1" destOrd="0" presId="urn:microsoft.com/office/officeart/2005/8/layout/cycle7"/>
    <dgm:cxn modelId="{3BAE557E-00EE-4A4C-B4E6-8A1E136C642F}" type="presOf" srcId="{B45A0D99-C0EA-43A6-AB3C-A9582C2B776B}" destId="{010BC910-1EB1-4DDC-A201-D571B918E04C}" srcOrd="1" destOrd="0" presId="urn:microsoft.com/office/officeart/2005/8/layout/cycle7"/>
    <dgm:cxn modelId="{8CFC3563-5679-4068-A523-91AF4715EB6C}" srcId="{EB6AE85E-9BBB-486B-86D1-F307FD1C0627}" destId="{3A386230-076E-4D6C-BCC0-3B3731890AF9}" srcOrd="3" destOrd="0" parTransId="{0366987B-EC8D-4046-B2C3-B3CBD6D7D08C}" sibTransId="{B45A0D99-C0EA-43A6-AB3C-A9582C2B776B}"/>
    <dgm:cxn modelId="{42C4EC63-41CB-415A-8406-7CFF64477908}" type="presOf" srcId="{0C0CEE2F-C289-4153-AAEF-0091B234E7FE}" destId="{AC8FBDBD-59F4-4799-82EC-AB5704063D67}" srcOrd="1" destOrd="0" presId="urn:microsoft.com/office/officeart/2005/8/layout/cycle7"/>
    <dgm:cxn modelId="{765460FE-23D4-4179-872E-EED479EF7769}" type="presOf" srcId="{3A386230-076E-4D6C-BCC0-3B3731890AF9}" destId="{2C5C89AF-076D-447B-8960-247447B56B15}" srcOrd="0" destOrd="0" presId="urn:microsoft.com/office/officeart/2005/8/layout/cycle7"/>
    <dgm:cxn modelId="{C22B09FA-95EB-427A-820C-0CB115812741}" type="presOf" srcId="{4AC80C8A-13ED-49EF-B543-762C50E55E99}" destId="{59EE9F58-83CE-4B94-A0E1-C4A99B522961}" srcOrd="0" destOrd="0" presId="urn:microsoft.com/office/officeart/2005/8/layout/cycle7"/>
    <dgm:cxn modelId="{55DC253C-61DD-45FF-90DD-DE7C15FE7A6C}" type="presOf" srcId="{A923A644-8B5F-4779-8727-0D0D0EEE5BCA}" destId="{7654393D-B983-4E39-9461-ABD25164700D}" srcOrd="0" destOrd="0" presId="urn:microsoft.com/office/officeart/2005/8/layout/cycle7"/>
    <dgm:cxn modelId="{C7164E2A-A72E-401E-93F4-57D3559EE193}" srcId="{EB6AE85E-9BBB-486B-86D1-F307FD1C0627}" destId="{8C8A7D46-BDA4-46B4-856C-51DEE2A17137}" srcOrd="0" destOrd="0" parTransId="{14B92DBC-03CF-480A-A13F-C26F7B08AB12}" sibTransId="{0C0CEE2F-C289-4153-AAEF-0091B234E7FE}"/>
    <dgm:cxn modelId="{A1354A29-ABEC-4563-A03F-ED962D7C28FE}" type="presOf" srcId="{EB6AE85E-9BBB-486B-86D1-F307FD1C0627}" destId="{5FDC26D7-8B61-4C16-B381-A50C854243F5}" srcOrd="0" destOrd="0" presId="urn:microsoft.com/office/officeart/2005/8/layout/cycle7"/>
    <dgm:cxn modelId="{3C857043-90C3-4C7C-9F08-6EE4F533C3EB}" srcId="{EB6AE85E-9BBB-486B-86D1-F307FD1C0627}" destId="{A923A644-8B5F-4779-8727-0D0D0EEE5BCA}" srcOrd="2" destOrd="0" parTransId="{69F488FD-A893-4774-A4CE-046769D1068A}" sibTransId="{4AC80C8A-13ED-49EF-B543-762C50E55E99}"/>
    <dgm:cxn modelId="{84028000-0C0C-4BEA-A605-89FF244F84E7}" type="presOf" srcId="{B45A0D99-C0EA-43A6-AB3C-A9582C2B776B}" destId="{4E994639-04D0-4498-9049-48B70B5933CE}" srcOrd="0" destOrd="0" presId="urn:microsoft.com/office/officeart/2005/8/layout/cycle7"/>
    <dgm:cxn modelId="{AEB2655F-F581-4141-B92D-ACDF3AEB8FCE}" type="presOf" srcId="{7669F1E3-88D2-438A-83DB-94164292BE60}" destId="{B96575A7-F98A-4892-97DC-3B7DA8128A31}" srcOrd="0" destOrd="0" presId="urn:microsoft.com/office/officeart/2005/8/layout/cycle7"/>
    <dgm:cxn modelId="{36485026-4562-4233-B2F8-60A4FE218007}" srcId="{EB6AE85E-9BBB-486B-86D1-F307FD1C0627}" destId="{3FB259D8-D9DC-41FF-9925-5B68DBCE51CB}" srcOrd="1" destOrd="0" parTransId="{0BA1993F-ACFC-46D7-B788-BAD78D2E9362}" sibTransId="{7669F1E3-88D2-438A-83DB-94164292BE60}"/>
    <dgm:cxn modelId="{5A00E057-A359-49B0-B195-512E2734B814}" type="presOf" srcId="{7669F1E3-88D2-438A-83DB-94164292BE60}" destId="{C3722342-C570-447D-8C63-2CC943F441B3}" srcOrd="1" destOrd="0" presId="urn:microsoft.com/office/officeart/2005/8/layout/cycle7"/>
    <dgm:cxn modelId="{FAFF6595-3549-4FC3-9EAA-28A83C9E84AD}" type="presOf" srcId="{3FB259D8-D9DC-41FF-9925-5B68DBCE51CB}" destId="{2377B929-59B4-4D29-A8E7-2E52CECE864D}" srcOrd="0" destOrd="0" presId="urn:microsoft.com/office/officeart/2005/8/layout/cycle7"/>
    <dgm:cxn modelId="{B436D96B-727E-42CC-901F-39C5596BBA57}" type="presParOf" srcId="{5FDC26D7-8B61-4C16-B381-A50C854243F5}" destId="{7C072932-1418-4091-A384-FA2938CB2318}" srcOrd="0" destOrd="0" presId="urn:microsoft.com/office/officeart/2005/8/layout/cycle7"/>
    <dgm:cxn modelId="{F0E54A28-C13D-40B0-B5FE-EBE0F5E0A712}" type="presParOf" srcId="{5FDC26D7-8B61-4C16-B381-A50C854243F5}" destId="{DB1962C5-54F3-42DC-9281-7709B85595EA}" srcOrd="1" destOrd="0" presId="urn:microsoft.com/office/officeart/2005/8/layout/cycle7"/>
    <dgm:cxn modelId="{5C054191-B23A-47A4-ABB3-7B11D9652050}" type="presParOf" srcId="{DB1962C5-54F3-42DC-9281-7709B85595EA}" destId="{AC8FBDBD-59F4-4799-82EC-AB5704063D67}" srcOrd="0" destOrd="0" presId="urn:microsoft.com/office/officeart/2005/8/layout/cycle7"/>
    <dgm:cxn modelId="{7275AE16-1A09-4D63-9495-4E60F699EE40}" type="presParOf" srcId="{5FDC26D7-8B61-4C16-B381-A50C854243F5}" destId="{2377B929-59B4-4D29-A8E7-2E52CECE864D}" srcOrd="2" destOrd="0" presId="urn:microsoft.com/office/officeart/2005/8/layout/cycle7"/>
    <dgm:cxn modelId="{A8DD7102-0EDC-4C94-8755-161F8FACCF5D}" type="presParOf" srcId="{5FDC26D7-8B61-4C16-B381-A50C854243F5}" destId="{B96575A7-F98A-4892-97DC-3B7DA8128A31}" srcOrd="3" destOrd="0" presId="urn:microsoft.com/office/officeart/2005/8/layout/cycle7"/>
    <dgm:cxn modelId="{D7B6C2C6-4100-4055-B261-A57424DD821A}" type="presParOf" srcId="{B96575A7-F98A-4892-97DC-3B7DA8128A31}" destId="{C3722342-C570-447D-8C63-2CC943F441B3}" srcOrd="0" destOrd="0" presId="urn:microsoft.com/office/officeart/2005/8/layout/cycle7"/>
    <dgm:cxn modelId="{FF3BA013-FD5A-48A4-BD12-ABD864DDC804}" type="presParOf" srcId="{5FDC26D7-8B61-4C16-B381-A50C854243F5}" destId="{7654393D-B983-4E39-9461-ABD25164700D}" srcOrd="4" destOrd="0" presId="urn:microsoft.com/office/officeart/2005/8/layout/cycle7"/>
    <dgm:cxn modelId="{7C356837-02DF-4B2C-A3E6-DA88EE37515A}" type="presParOf" srcId="{5FDC26D7-8B61-4C16-B381-A50C854243F5}" destId="{59EE9F58-83CE-4B94-A0E1-C4A99B522961}" srcOrd="5" destOrd="0" presId="urn:microsoft.com/office/officeart/2005/8/layout/cycle7"/>
    <dgm:cxn modelId="{B89003C5-0C16-44E6-8118-D32E5E6BB6E0}" type="presParOf" srcId="{59EE9F58-83CE-4B94-A0E1-C4A99B522961}" destId="{457E6B9F-92D5-4C46-876A-31F7285AF2C4}" srcOrd="0" destOrd="0" presId="urn:microsoft.com/office/officeart/2005/8/layout/cycle7"/>
    <dgm:cxn modelId="{7CBDCA6A-8136-4C97-8527-FBF13CD6BBDC}" type="presParOf" srcId="{5FDC26D7-8B61-4C16-B381-A50C854243F5}" destId="{2C5C89AF-076D-447B-8960-247447B56B15}" srcOrd="6" destOrd="0" presId="urn:microsoft.com/office/officeart/2005/8/layout/cycle7"/>
    <dgm:cxn modelId="{A9B8246F-21FC-4B9D-9AD7-6701DF3B3628}" type="presParOf" srcId="{5FDC26D7-8B61-4C16-B381-A50C854243F5}" destId="{4E994639-04D0-4498-9049-48B70B5933CE}" srcOrd="7" destOrd="0" presId="urn:microsoft.com/office/officeart/2005/8/layout/cycle7"/>
    <dgm:cxn modelId="{215F864B-969A-435E-9DA1-65182F2C74FD}" type="presParOf" srcId="{4E994639-04D0-4498-9049-48B70B5933CE}" destId="{010BC910-1EB1-4DDC-A201-D571B918E04C}" srcOrd="0" destOrd="0" presId="urn:microsoft.com/office/officeart/2005/8/layout/cycle7"/>
  </dgm:cxnLst>
  <dgm:bg>
    <a:effectLst>
      <a:glow rad="63500">
        <a:schemeClr val="accent2">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3F79B5F-30BA-4A28-8084-17C4581D6AE0}" type="doc">
      <dgm:prSet loTypeId="urn:microsoft.com/office/officeart/2011/layout/InterconnectedBlockProcess" loCatId="process" qsTypeId="urn:microsoft.com/office/officeart/2005/8/quickstyle/simple1" qsCatId="simple" csTypeId="urn:microsoft.com/office/officeart/2005/8/colors/accent3_1" csCatId="accent3" phldr="1"/>
      <dgm:spPr/>
      <dgm:t>
        <a:bodyPr/>
        <a:lstStyle/>
        <a:p>
          <a:endParaRPr lang="es-EC"/>
        </a:p>
      </dgm:t>
    </dgm:pt>
    <dgm:pt modelId="{8C8A8641-830C-40E4-AECC-A7A4BFAC73F0}">
      <dgm:prSet/>
      <dgm:spPr/>
      <dgm:t>
        <a:bodyPr/>
        <a:lstStyle/>
        <a:p>
          <a:pPr rtl="0"/>
          <a:endParaRPr lang="es-EC" dirty="0"/>
        </a:p>
      </dgm:t>
    </dgm:pt>
    <dgm:pt modelId="{0534EEB3-3427-404F-8948-F85EFB749858}" type="parTrans" cxnId="{6F676EB8-F0DA-421C-BC55-C6EC523B63EE}">
      <dgm:prSet/>
      <dgm:spPr/>
      <dgm:t>
        <a:bodyPr/>
        <a:lstStyle/>
        <a:p>
          <a:endParaRPr lang="es-EC"/>
        </a:p>
      </dgm:t>
    </dgm:pt>
    <dgm:pt modelId="{249D566C-8800-4E2E-91CB-18FFA5D0D729}" type="sibTrans" cxnId="{6F676EB8-F0DA-421C-BC55-C6EC523B63EE}">
      <dgm:prSet/>
      <dgm:spPr/>
      <dgm:t>
        <a:bodyPr/>
        <a:lstStyle/>
        <a:p>
          <a:endParaRPr lang="es-EC"/>
        </a:p>
      </dgm:t>
    </dgm:pt>
    <dgm:pt modelId="{28F7C6C4-9A6F-428E-8C62-6BE0E23C9DAC}">
      <dgm:prSet/>
      <dgm:spPr/>
      <dgm:t>
        <a:bodyPr/>
        <a:lstStyle/>
        <a:p>
          <a:pPr rtl="0"/>
          <a:endParaRPr lang="es-EC" dirty="0"/>
        </a:p>
      </dgm:t>
    </dgm:pt>
    <dgm:pt modelId="{63D01FA4-2BE3-450B-A304-BCCABBBF3A0C}" type="parTrans" cxnId="{04FD96A4-4652-47A6-877B-4E15E4DAE6AF}">
      <dgm:prSet/>
      <dgm:spPr/>
      <dgm:t>
        <a:bodyPr/>
        <a:lstStyle/>
        <a:p>
          <a:endParaRPr lang="es-EC"/>
        </a:p>
      </dgm:t>
    </dgm:pt>
    <dgm:pt modelId="{1F69F30F-A920-499A-B2DB-83EE84AB182B}" type="sibTrans" cxnId="{04FD96A4-4652-47A6-877B-4E15E4DAE6AF}">
      <dgm:prSet/>
      <dgm:spPr/>
      <dgm:t>
        <a:bodyPr/>
        <a:lstStyle/>
        <a:p>
          <a:endParaRPr lang="es-EC"/>
        </a:p>
      </dgm:t>
    </dgm:pt>
    <dgm:pt modelId="{009B9AE1-3A1F-4FF3-AFF7-82D908C4128F}">
      <dgm:prSet custT="1"/>
      <dgm:spPr/>
      <dgm:t>
        <a:bodyPr/>
        <a:lstStyle/>
        <a:p>
          <a:pPr rtl="0"/>
          <a:r>
            <a:rPr lang="es-ES" sz="2000" dirty="0" smtClean="0"/>
            <a:t>Valor total de los bienes muebles  que se transfieren o de los servicios que se presten, calculados sobre la base de sus precios de venta o de prestación del servicio</a:t>
          </a:r>
          <a:r>
            <a:rPr lang="es-ES" sz="1200" dirty="0" smtClean="0"/>
            <a:t>.</a:t>
          </a:r>
          <a:endParaRPr lang="es-EC" sz="1200" dirty="0"/>
        </a:p>
      </dgm:t>
    </dgm:pt>
    <dgm:pt modelId="{6E5FA7C0-37F6-4A41-B712-9829BD3030FD}" type="parTrans" cxnId="{D3C0A8B2-B1A6-40DF-9297-05D37BA43835}">
      <dgm:prSet/>
      <dgm:spPr/>
      <dgm:t>
        <a:bodyPr/>
        <a:lstStyle/>
        <a:p>
          <a:endParaRPr lang="es-EC"/>
        </a:p>
      </dgm:t>
    </dgm:pt>
    <dgm:pt modelId="{AD63EB5E-A529-4156-AF4B-CAA491551BF3}" type="sibTrans" cxnId="{D3C0A8B2-B1A6-40DF-9297-05D37BA43835}">
      <dgm:prSet/>
      <dgm:spPr/>
      <dgm:t>
        <a:bodyPr/>
        <a:lstStyle/>
        <a:p>
          <a:endParaRPr lang="es-EC"/>
        </a:p>
      </dgm:t>
    </dgm:pt>
    <dgm:pt modelId="{28139B9A-1E90-4CE4-AFA8-F286B44C9B91}">
      <dgm:prSet/>
      <dgm:spPr/>
      <dgm:t>
        <a:bodyPr/>
        <a:lstStyle/>
        <a:p>
          <a:pPr rtl="0"/>
          <a:r>
            <a:rPr lang="es-ES" dirty="0" smtClean="0"/>
            <a:t>En las importaciones, es el resultado de sumar al valor </a:t>
          </a:r>
          <a:r>
            <a:rPr lang="es-ES" dirty="0" err="1" smtClean="0"/>
            <a:t>CIF</a:t>
          </a:r>
          <a:r>
            <a:rPr lang="es-ES" dirty="0" smtClean="0"/>
            <a:t>, aranceles, tasas, derechos, recargos y otros gastos que figuren en la declaración de importación y en los demás documentos pertinentes.</a:t>
          </a:r>
          <a:endParaRPr lang="es-EC" dirty="0"/>
        </a:p>
      </dgm:t>
    </dgm:pt>
    <dgm:pt modelId="{DFDF5C05-50BC-4A60-B362-BD05B39CA02D}" type="parTrans" cxnId="{70DEA91B-4C09-4EC0-BF34-E4A4CBFB13B7}">
      <dgm:prSet/>
      <dgm:spPr/>
      <dgm:t>
        <a:bodyPr/>
        <a:lstStyle/>
        <a:p>
          <a:endParaRPr lang="es-EC"/>
        </a:p>
      </dgm:t>
    </dgm:pt>
    <dgm:pt modelId="{88CC0D70-DEBA-468E-B546-BC1CB3D8F520}" type="sibTrans" cxnId="{70DEA91B-4C09-4EC0-BF34-E4A4CBFB13B7}">
      <dgm:prSet/>
      <dgm:spPr/>
      <dgm:t>
        <a:bodyPr/>
        <a:lstStyle/>
        <a:p>
          <a:endParaRPr lang="es-EC"/>
        </a:p>
      </dgm:t>
    </dgm:pt>
    <dgm:pt modelId="{715A3232-3918-449F-A2FB-A494579BDD83}">
      <dgm:prSet/>
      <dgm:spPr/>
      <dgm:t>
        <a:bodyPr/>
        <a:lstStyle/>
        <a:p>
          <a:pPr rtl="0"/>
          <a:endParaRPr lang="es-EC" dirty="0"/>
        </a:p>
      </dgm:t>
    </dgm:pt>
    <dgm:pt modelId="{2BF1D0E6-51D3-4F50-B808-35DC6B393D26}" type="parTrans" cxnId="{D7D44B75-7D14-408C-8F0E-842947AFE98F}">
      <dgm:prSet/>
      <dgm:spPr/>
      <dgm:t>
        <a:bodyPr/>
        <a:lstStyle/>
        <a:p>
          <a:endParaRPr lang="es-EC"/>
        </a:p>
      </dgm:t>
    </dgm:pt>
    <dgm:pt modelId="{59164472-FCF1-44E4-8431-24C013215428}" type="sibTrans" cxnId="{D7D44B75-7D14-408C-8F0E-842947AFE98F}">
      <dgm:prSet/>
      <dgm:spPr/>
      <dgm:t>
        <a:bodyPr/>
        <a:lstStyle/>
        <a:p>
          <a:endParaRPr lang="es-EC"/>
        </a:p>
      </dgm:t>
    </dgm:pt>
    <dgm:pt modelId="{6ADBB5F8-7FB5-46F1-A793-11BFA954D2C9}" type="pres">
      <dgm:prSet presAssocID="{A3F79B5F-30BA-4A28-8084-17C4581D6AE0}" presName="Name0" presStyleCnt="0">
        <dgm:presLayoutVars>
          <dgm:chMax val="7"/>
          <dgm:chPref val="5"/>
          <dgm:dir/>
          <dgm:animOne val="branch"/>
          <dgm:animLvl val="lvl"/>
        </dgm:presLayoutVars>
      </dgm:prSet>
      <dgm:spPr/>
      <dgm:t>
        <a:bodyPr/>
        <a:lstStyle/>
        <a:p>
          <a:endParaRPr lang="es-EC"/>
        </a:p>
      </dgm:t>
    </dgm:pt>
    <dgm:pt modelId="{8B434222-329A-43A3-9841-F9B809CB6E0C}" type="pres">
      <dgm:prSet presAssocID="{28F7C6C4-9A6F-428E-8C62-6BE0E23C9DAC}" presName="ChildAccent2" presStyleCnt="0"/>
      <dgm:spPr/>
    </dgm:pt>
    <dgm:pt modelId="{48C3F1A0-4071-482A-A365-2033C6847BB4}" type="pres">
      <dgm:prSet presAssocID="{28F7C6C4-9A6F-428E-8C62-6BE0E23C9DAC}" presName="ChildAccent" presStyleLbl="alignImgPlace1" presStyleIdx="0" presStyleCnt="2" custScaleX="142148" custLinFactNeighborX="22242" custLinFactNeighborY="640"/>
      <dgm:spPr/>
      <dgm:t>
        <a:bodyPr/>
        <a:lstStyle/>
        <a:p>
          <a:endParaRPr lang="es-EC"/>
        </a:p>
      </dgm:t>
    </dgm:pt>
    <dgm:pt modelId="{E11720E0-2FBF-4F77-9A2E-A7C83101E576}" type="pres">
      <dgm:prSet presAssocID="{28F7C6C4-9A6F-428E-8C62-6BE0E23C9DAC}" presName="Child2" presStyleLbl="revTx" presStyleIdx="0" presStyleCnt="0">
        <dgm:presLayoutVars>
          <dgm:chMax val="0"/>
          <dgm:chPref val="0"/>
          <dgm:bulletEnabled val="1"/>
        </dgm:presLayoutVars>
      </dgm:prSet>
      <dgm:spPr/>
      <dgm:t>
        <a:bodyPr/>
        <a:lstStyle/>
        <a:p>
          <a:endParaRPr lang="es-EC"/>
        </a:p>
      </dgm:t>
    </dgm:pt>
    <dgm:pt modelId="{DA9C77C8-41A1-4388-A05F-994527B5ECF6}" type="pres">
      <dgm:prSet presAssocID="{28F7C6C4-9A6F-428E-8C62-6BE0E23C9DAC}" presName="Parent2" presStyleLbl="node1" presStyleIdx="0" presStyleCnt="2" custScaleX="131967" custLinFactNeighborX="29453">
        <dgm:presLayoutVars>
          <dgm:chMax val="2"/>
          <dgm:chPref val="1"/>
          <dgm:bulletEnabled val="1"/>
        </dgm:presLayoutVars>
      </dgm:prSet>
      <dgm:spPr/>
      <dgm:t>
        <a:bodyPr/>
        <a:lstStyle/>
        <a:p>
          <a:endParaRPr lang="es-EC"/>
        </a:p>
      </dgm:t>
    </dgm:pt>
    <dgm:pt modelId="{71F9AC9A-95EE-4527-BC1A-EA630023CF23}" type="pres">
      <dgm:prSet presAssocID="{8C8A8641-830C-40E4-AECC-A7A4BFAC73F0}" presName="ChildAccent1" presStyleCnt="0"/>
      <dgm:spPr/>
    </dgm:pt>
    <dgm:pt modelId="{C7AA3EF6-3792-4BD9-B4E1-EF168116AFCD}" type="pres">
      <dgm:prSet presAssocID="{8C8A8641-830C-40E4-AECC-A7A4BFAC73F0}" presName="ChildAccent" presStyleLbl="alignImgPlace1" presStyleIdx="1" presStyleCnt="2" custScaleX="137476"/>
      <dgm:spPr/>
      <dgm:t>
        <a:bodyPr/>
        <a:lstStyle/>
        <a:p>
          <a:endParaRPr lang="es-EC"/>
        </a:p>
      </dgm:t>
    </dgm:pt>
    <dgm:pt modelId="{033414DD-0C08-444F-8526-D52918443036}" type="pres">
      <dgm:prSet presAssocID="{8C8A8641-830C-40E4-AECC-A7A4BFAC73F0}" presName="Child1" presStyleLbl="revTx" presStyleIdx="0" presStyleCnt="0">
        <dgm:presLayoutVars>
          <dgm:chMax val="0"/>
          <dgm:chPref val="0"/>
          <dgm:bulletEnabled val="1"/>
        </dgm:presLayoutVars>
      </dgm:prSet>
      <dgm:spPr/>
      <dgm:t>
        <a:bodyPr/>
        <a:lstStyle/>
        <a:p>
          <a:endParaRPr lang="es-EC"/>
        </a:p>
      </dgm:t>
    </dgm:pt>
    <dgm:pt modelId="{56B5EA58-A8EF-4D8D-AA9C-CD54418372BE}" type="pres">
      <dgm:prSet presAssocID="{8C8A8641-830C-40E4-AECC-A7A4BFAC73F0}" presName="Parent1" presStyleLbl="node1" presStyleIdx="1" presStyleCnt="2" custScaleX="121175" custLinFactNeighborX="2882" custLinFactNeighborY="2161">
        <dgm:presLayoutVars>
          <dgm:chMax val="2"/>
          <dgm:chPref val="1"/>
          <dgm:bulletEnabled val="1"/>
        </dgm:presLayoutVars>
      </dgm:prSet>
      <dgm:spPr/>
      <dgm:t>
        <a:bodyPr/>
        <a:lstStyle/>
        <a:p>
          <a:endParaRPr lang="es-EC"/>
        </a:p>
      </dgm:t>
    </dgm:pt>
  </dgm:ptLst>
  <dgm:cxnLst>
    <dgm:cxn modelId="{AEDAFBA4-3A02-4F5A-9CE5-15176404D499}" type="presOf" srcId="{715A3232-3918-449F-A2FB-A494579BDD83}" destId="{48C3F1A0-4071-482A-A365-2033C6847BB4}" srcOrd="0" destOrd="1" presId="urn:microsoft.com/office/officeart/2011/layout/InterconnectedBlockProcess"/>
    <dgm:cxn modelId="{F0AC33DC-4A0F-4FFE-AF3D-784FE14CCD91}" type="presOf" srcId="{009B9AE1-3A1F-4FF3-AFF7-82D908C4128F}" destId="{C7AA3EF6-3792-4BD9-B4E1-EF168116AFCD}" srcOrd="0" destOrd="0" presId="urn:microsoft.com/office/officeart/2011/layout/InterconnectedBlockProcess"/>
    <dgm:cxn modelId="{6F676EB8-F0DA-421C-BC55-C6EC523B63EE}" srcId="{A3F79B5F-30BA-4A28-8084-17C4581D6AE0}" destId="{8C8A8641-830C-40E4-AECC-A7A4BFAC73F0}" srcOrd="0" destOrd="0" parTransId="{0534EEB3-3427-404F-8948-F85EFB749858}" sibTransId="{249D566C-8800-4E2E-91CB-18FFA5D0D729}"/>
    <dgm:cxn modelId="{67D50272-97E0-4854-9D62-2407F3307A06}" type="presOf" srcId="{28139B9A-1E90-4CE4-AFA8-F286B44C9B91}" destId="{E11720E0-2FBF-4F77-9A2E-A7C83101E576}" srcOrd="1" destOrd="0" presId="urn:microsoft.com/office/officeart/2011/layout/InterconnectedBlockProcess"/>
    <dgm:cxn modelId="{7DC19BCD-6432-41BE-A67C-BF5CF580E48E}" type="presOf" srcId="{009B9AE1-3A1F-4FF3-AFF7-82D908C4128F}" destId="{033414DD-0C08-444F-8526-D52918443036}" srcOrd="1" destOrd="0" presId="urn:microsoft.com/office/officeart/2011/layout/InterconnectedBlockProcess"/>
    <dgm:cxn modelId="{D890A6AC-B134-47F9-8372-E51486997E2B}" type="presOf" srcId="{28139B9A-1E90-4CE4-AFA8-F286B44C9B91}" destId="{48C3F1A0-4071-482A-A365-2033C6847BB4}" srcOrd="0" destOrd="0" presId="urn:microsoft.com/office/officeart/2011/layout/InterconnectedBlockProcess"/>
    <dgm:cxn modelId="{C6900204-C858-4A8A-A248-E639A5153AE7}" type="presOf" srcId="{8C8A8641-830C-40E4-AECC-A7A4BFAC73F0}" destId="{56B5EA58-A8EF-4D8D-AA9C-CD54418372BE}" srcOrd="0" destOrd="0" presId="urn:microsoft.com/office/officeart/2011/layout/InterconnectedBlockProcess"/>
    <dgm:cxn modelId="{70DEA91B-4C09-4EC0-BF34-E4A4CBFB13B7}" srcId="{28F7C6C4-9A6F-428E-8C62-6BE0E23C9DAC}" destId="{28139B9A-1E90-4CE4-AFA8-F286B44C9B91}" srcOrd="0" destOrd="0" parTransId="{DFDF5C05-50BC-4A60-B362-BD05B39CA02D}" sibTransId="{88CC0D70-DEBA-468E-B546-BC1CB3D8F520}"/>
    <dgm:cxn modelId="{04FD96A4-4652-47A6-877B-4E15E4DAE6AF}" srcId="{A3F79B5F-30BA-4A28-8084-17C4581D6AE0}" destId="{28F7C6C4-9A6F-428E-8C62-6BE0E23C9DAC}" srcOrd="1" destOrd="0" parTransId="{63D01FA4-2BE3-450B-A304-BCCABBBF3A0C}" sibTransId="{1F69F30F-A920-499A-B2DB-83EE84AB182B}"/>
    <dgm:cxn modelId="{8A842576-B952-4B1F-802B-C2AD903D5F40}" type="presOf" srcId="{715A3232-3918-449F-A2FB-A494579BDD83}" destId="{E11720E0-2FBF-4F77-9A2E-A7C83101E576}" srcOrd="1" destOrd="1" presId="urn:microsoft.com/office/officeart/2011/layout/InterconnectedBlockProcess"/>
    <dgm:cxn modelId="{6DF0CBDE-EAB6-4191-95E2-FCFEAE3AE273}" type="presOf" srcId="{A3F79B5F-30BA-4A28-8084-17C4581D6AE0}" destId="{6ADBB5F8-7FB5-46F1-A793-11BFA954D2C9}" srcOrd="0" destOrd="0" presId="urn:microsoft.com/office/officeart/2011/layout/InterconnectedBlockProcess"/>
    <dgm:cxn modelId="{17AB93AF-B55F-4FF8-9395-B58BF6CA8266}" type="presOf" srcId="{28F7C6C4-9A6F-428E-8C62-6BE0E23C9DAC}" destId="{DA9C77C8-41A1-4388-A05F-994527B5ECF6}" srcOrd="0" destOrd="0" presId="urn:microsoft.com/office/officeart/2011/layout/InterconnectedBlockProcess"/>
    <dgm:cxn modelId="{D3C0A8B2-B1A6-40DF-9297-05D37BA43835}" srcId="{8C8A8641-830C-40E4-AECC-A7A4BFAC73F0}" destId="{009B9AE1-3A1F-4FF3-AFF7-82D908C4128F}" srcOrd="0" destOrd="0" parTransId="{6E5FA7C0-37F6-4A41-B712-9829BD3030FD}" sibTransId="{AD63EB5E-A529-4156-AF4B-CAA491551BF3}"/>
    <dgm:cxn modelId="{D7D44B75-7D14-408C-8F0E-842947AFE98F}" srcId="{28F7C6C4-9A6F-428E-8C62-6BE0E23C9DAC}" destId="{715A3232-3918-449F-A2FB-A494579BDD83}" srcOrd="1" destOrd="0" parTransId="{2BF1D0E6-51D3-4F50-B808-35DC6B393D26}" sibTransId="{59164472-FCF1-44E4-8431-24C013215428}"/>
    <dgm:cxn modelId="{7D0B6C91-6D96-4D3A-88BD-6751671C5DEF}" type="presParOf" srcId="{6ADBB5F8-7FB5-46F1-A793-11BFA954D2C9}" destId="{8B434222-329A-43A3-9841-F9B809CB6E0C}" srcOrd="0" destOrd="0" presId="urn:microsoft.com/office/officeart/2011/layout/InterconnectedBlockProcess"/>
    <dgm:cxn modelId="{23B4D53A-1AC7-432F-B792-1EF17C7342B0}" type="presParOf" srcId="{8B434222-329A-43A3-9841-F9B809CB6E0C}" destId="{48C3F1A0-4071-482A-A365-2033C6847BB4}" srcOrd="0" destOrd="0" presId="urn:microsoft.com/office/officeart/2011/layout/InterconnectedBlockProcess"/>
    <dgm:cxn modelId="{1C417D93-BE74-4FEE-8D87-AE5AE65FAD5B}" type="presParOf" srcId="{6ADBB5F8-7FB5-46F1-A793-11BFA954D2C9}" destId="{E11720E0-2FBF-4F77-9A2E-A7C83101E576}" srcOrd="1" destOrd="0" presId="urn:microsoft.com/office/officeart/2011/layout/InterconnectedBlockProcess"/>
    <dgm:cxn modelId="{EDF896E5-9018-4CF5-8BCD-0B8932CC38B8}" type="presParOf" srcId="{6ADBB5F8-7FB5-46F1-A793-11BFA954D2C9}" destId="{DA9C77C8-41A1-4388-A05F-994527B5ECF6}" srcOrd="2" destOrd="0" presId="urn:microsoft.com/office/officeart/2011/layout/InterconnectedBlockProcess"/>
    <dgm:cxn modelId="{E1D32162-9552-4DA2-8B19-33E921286E22}" type="presParOf" srcId="{6ADBB5F8-7FB5-46F1-A793-11BFA954D2C9}" destId="{71F9AC9A-95EE-4527-BC1A-EA630023CF23}" srcOrd="3" destOrd="0" presId="urn:microsoft.com/office/officeart/2011/layout/InterconnectedBlockProcess"/>
    <dgm:cxn modelId="{3933E052-0FBE-4FDB-AC64-F039910C3379}" type="presParOf" srcId="{71F9AC9A-95EE-4527-BC1A-EA630023CF23}" destId="{C7AA3EF6-3792-4BD9-B4E1-EF168116AFCD}" srcOrd="0" destOrd="0" presId="urn:microsoft.com/office/officeart/2011/layout/InterconnectedBlockProcess"/>
    <dgm:cxn modelId="{5C9CFDFF-40DB-4C2C-B103-6BF2C66FEA53}" type="presParOf" srcId="{6ADBB5F8-7FB5-46F1-A793-11BFA954D2C9}" destId="{033414DD-0C08-444F-8526-D52918443036}" srcOrd="4" destOrd="0" presId="urn:microsoft.com/office/officeart/2011/layout/InterconnectedBlockProcess"/>
    <dgm:cxn modelId="{1E908153-7413-4279-81E9-FA5C534BD181}" type="presParOf" srcId="{6ADBB5F8-7FB5-46F1-A793-11BFA954D2C9}" destId="{56B5EA58-A8EF-4D8D-AA9C-CD54418372BE}" srcOrd="5"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750472D-1243-4C72-9D2D-BEEE756E74F9}" type="doc">
      <dgm:prSet loTypeId="urn:microsoft.com/office/officeart/2005/8/layout/cycle5" loCatId="cycle" qsTypeId="urn:microsoft.com/office/officeart/2005/8/quickstyle/simple3" qsCatId="simple" csTypeId="urn:microsoft.com/office/officeart/2005/8/colors/colorful4" csCatId="colorful"/>
      <dgm:spPr/>
      <dgm:t>
        <a:bodyPr/>
        <a:lstStyle/>
        <a:p>
          <a:endParaRPr lang="es-EC"/>
        </a:p>
      </dgm:t>
    </dgm:pt>
    <dgm:pt modelId="{755DC49A-452E-4A56-8635-F34FD9C011CF}">
      <dgm:prSet custT="1"/>
      <dgm:spPr/>
      <dgm:t>
        <a:bodyPr/>
        <a:lstStyle/>
        <a:p>
          <a:pPr rtl="0"/>
          <a:r>
            <a:rPr lang="es-ES" sz="2000" b="0" smtClean="0"/>
            <a:t>Mensual </a:t>
          </a:r>
          <a:endParaRPr lang="es-EC" sz="2000" b="0"/>
        </a:p>
      </dgm:t>
    </dgm:pt>
    <dgm:pt modelId="{B320EB15-A4EE-4235-BE54-97378233646A}" type="parTrans" cxnId="{188265BA-B868-4BF5-B36F-4192F2EC3873}">
      <dgm:prSet/>
      <dgm:spPr/>
      <dgm:t>
        <a:bodyPr/>
        <a:lstStyle/>
        <a:p>
          <a:endParaRPr lang="es-EC" sz="2800" b="0"/>
        </a:p>
      </dgm:t>
    </dgm:pt>
    <dgm:pt modelId="{A06AA026-6C29-4061-AB28-78AAB2536E28}" type="sibTrans" cxnId="{188265BA-B868-4BF5-B36F-4192F2EC3873}">
      <dgm:prSet/>
      <dgm:spPr/>
      <dgm:t>
        <a:bodyPr/>
        <a:lstStyle/>
        <a:p>
          <a:endParaRPr lang="es-EC" sz="2800" b="0"/>
        </a:p>
      </dgm:t>
    </dgm:pt>
    <dgm:pt modelId="{0638CFD2-A7C9-4EAC-B591-A639E25DCBE3}">
      <dgm:prSet custT="1"/>
      <dgm:spPr/>
      <dgm:t>
        <a:bodyPr/>
        <a:lstStyle/>
        <a:p>
          <a:pPr rtl="0"/>
          <a:r>
            <a:rPr lang="es-ES" sz="2000" b="0" smtClean="0"/>
            <a:t>Semestral </a:t>
          </a:r>
          <a:endParaRPr lang="es-EC" sz="2000" b="0"/>
        </a:p>
      </dgm:t>
    </dgm:pt>
    <dgm:pt modelId="{B2230803-0731-40F3-9E35-CA3314EB8448}" type="parTrans" cxnId="{02210A29-7481-437E-A2FF-DCBF5941470C}">
      <dgm:prSet/>
      <dgm:spPr/>
      <dgm:t>
        <a:bodyPr/>
        <a:lstStyle/>
        <a:p>
          <a:endParaRPr lang="es-EC" sz="2800" b="0"/>
        </a:p>
      </dgm:t>
    </dgm:pt>
    <dgm:pt modelId="{8415B870-2111-44B9-81BC-42207DF9AF9D}" type="sibTrans" cxnId="{02210A29-7481-437E-A2FF-DCBF5941470C}">
      <dgm:prSet/>
      <dgm:spPr/>
      <dgm:t>
        <a:bodyPr/>
        <a:lstStyle/>
        <a:p>
          <a:endParaRPr lang="es-EC" sz="2800" b="0"/>
        </a:p>
      </dgm:t>
    </dgm:pt>
    <dgm:pt modelId="{EB429BF1-C71B-4720-9C88-66B4174E2106}">
      <dgm:prSet custT="1"/>
      <dgm:spPr/>
      <dgm:t>
        <a:bodyPr/>
        <a:lstStyle/>
        <a:p>
          <a:pPr rtl="0"/>
          <a:r>
            <a:rPr lang="es-ES" sz="2000" b="0" smtClean="0"/>
            <a:t>Importaciones</a:t>
          </a:r>
          <a:endParaRPr lang="es-EC" sz="2000" b="0"/>
        </a:p>
      </dgm:t>
    </dgm:pt>
    <dgm:pt modelId="{21A89E71-C95E-41A1-B45B-203849AE064D}" type="parTrans" cxnId="{F7A1E029-DE4F-4826-81A8-C31435321353}">
      <dgm:prSet/>
      <dgm:spPr/>
      <dgm:t>
        <a:bodyPr/>
        <a:lstStyle/>
        <a:p>
          <a:endParaRPr lang="es-EC" sz="2800" b="0"/>
        </a:p>
      </dgm:t>
    </dgm:pt>
    <dgm:pt modelId="{1A5A5BBE-6730-445C-BE0B-1F903B62C72A}" type="sibTrans" cxnId="{F7A1E029-DE4F-4826-81A8-C31435321353}">
      <dgm:prSet/>
      <dgm:spPr/>
      <dgm:t>
        <a:bodyPr/>
        <a:lstStyle/>
        <a:p>
          <a:endParaRPr lang="es-EC" sz="2800" b="0"/>
        </a:p>
      </dgm:t>
    </dgm:pt>
    <dgm:pt modelId="{51C6F69E-311D-4386-A086-BA8C4518001E}">
      <dgm:prSet custT="1"/>
      <dgm:spPr/>
      <dgm:t>
        <a:bodyPr/>
        <a:lstStyle/>
        <a:p>
          <a:pPr rtl="0"/>
          <a:r>
            <a:rPr lang="es-ES" sz="2000" b="0" smtClean="0"/>
            <a:t>Importaciones de servicios</a:t>
          </a:r>
          <a:endParaRPr lang="es-EC" sz="2000" b="0"/>
        </a:p>
      </dgm:t>
    </dgm:pt>
    <dgm:pt modelId="{9896309C-D645-4410-A8C9-5F673BFF7402}" type="parTrans" cxnId="{CF05CE68-636E-4391-A1B2-FB2F46C55E5E}">
      <dgm:prSet/>
      <dgm:spPr/>
      <dgm:t>
        <a:bodyPr/>
        <a:lstStyle/>
        <a:p>
          <a:endParaRPr lang="es-EC" sz="2800" b="0"/>
        </a:p>
      </dgm:t>
    </dgm:pt>
    <dgm:pt modelId="{FB6F8C7A-3B2E-45D5-A45A-386369650787}" type="sibTrans" cxnId="{CF05CE68-636E-4391-A1B2-FB2F46C55E5E}">
      <dgm:prSet/>
      <dgm:spPr/>
      <dgm:t>
        <a:bodyPr/>
        <a:lstStyle/>
        <a:p>
          <a:endParaRPr lang="es-EC" sz="2800" b="0"/>
        </a:p>
      </dgm:t>
    </dgm:pt>
    <dgm:pt modelId="{D953DBDD-4C00-44DF-A078-E2D0C27E62FC}" type="pres">
      <dgm:prSet presAssocID="{B750472D-1243-4C72-9D2D-BEEE756E74F9}" presName="cycle" presStyleCnt="0">
        <dgm:presLayoutVars>
          <dgm:dir/>
          <dgm:resizeHandles val="exact"/>
        </dgm:presLayoutVars>
      </dgm:prSet>
      <dgm:spPr/>
      <dgm:t>
        <a:bodyPr/>
        <a:lstStyle/>
        <a:p>
          <a:endParaRPr lang="es-EC"/>
        </a:p>
      </dgm:t>
    </dgm:pt>
    <dgm:pt modelId="{834A3642-40F5-405C-908C-D009CAC622EC}" type="pres">
      <dgm:prSet presAssocID="{755DC49A-452E-4A56-8635-F34FD9C011CF}" presName="node" presStyleLbl="node1" presStyleIdx="0" presStyleCnt="4">
        <dgm:presLayoutVars>
          <dgm:bulletEnabled val="1"/>
        </dgm:presLayoutVars>
      </dgm:prSet>
      <dgm:spPr/>
      <dgm:t>
        <a:bodyPr/>
        <a:lstStyle/>
        <a:p>
          <a:endParaRPr lang="es-EC"/>
        </a:p>
      </dgm:t>
    </dgm:pt>
    <dgm:pt modelId="{31AF2F95-0DB4-4332-966E-3F1FA6631298}" type="pres">
      <dgm:prSet presAssocID="{755DC49A-452E-4A56-8635-F34FD9C011CF}" presName="spNode" presStyleCnt="0"/>
      <dgm:spPr/>
    </dgm:pt>
    <dgm:pt modelId="{FBB5EE2E-7C04-4300-BF82-92014DE40863}" type="pres">
      <dgm:prSet presAssocID="{A06AA026-6C29-4061-AB28-78AAB2536E28}" presName="sibTrans" presStyleLbl="sibTrans1D1" presStyleIdx="0" presStyleCnt="4"/>
      <dgm:spPr/>
      <dgm:t>
        <a:bodyPr/>
        <a:lstStyle/>
        <a:p>
          <a:endParaRPr lang="es-EC"/>
        </a:p>
      </dgm:t>
    </dgm:pt>
    <dgm:pt modelId="{8A94A7C5-2077-408D-9A2A-B0067ED47730}" type="pres">
      <dgm:prSet presAssocID="{0638CFD2-A7C9-4EAC-B591-A639E25DCBE3}" presName="node" presStyleLbl="node1" presStyleIdx="1" presStyleCnt="4">
        <dgm:presLayoutVars>
          <dgm:bulletEnabled val="1"/>
        </dgm:presLayoutVars>
      </dgm:prSet>
      <dgm:spPr/>
      <dgm:t>
        <a:bodyPr/>
        <a:lstStyle/>
        <a:p>
          <a:endParaRPr lang="es-EC"/>
        </a:p>
      </dgm:t>
    </dgm:pt>
    <dgm:pt modelId="{4008D089-D651-4076-BB34-98DE9E44AF56}" type="pres">
      <dgm:prSet presAssocID="{0638CFD2-A7C9-4EAC-B591-A639E25DCBE3}" presName="spNode" presStyleCnt="0"/>
      <dgm:spPr/>
    </dgm:pt>
    <dgm:pt modelId="{374301D9-09FB-401A-872B-D8CFB133F3F4}" type="pres">
      <dgm:prSet presAssocID="{8415B870-2111-44B9-81BC-42207DF9AF9D}" presName="sibTrans" presStyleLbl="sibTrans1D1" presStyleIdx="1" presStyleCnt="4"/>
      <dgm:spPr/>
      <dgm:t>
        <a:bodyPr/>
        <a:lstStyle/>
        <a:p>
          <a:endParaRPr lang="es-EC"/>
        </a:p>
      </dgm:t>
    </dgm:pt>
    <dgm:pt modelId="{6BF48698-BA0C-41BA-B63D-4B66B0C9676B}" type="pres">
      <dgm:prSet presAssocID="{EB429BF1-C71B-4720-9C88-66B4174E2106}" presName="node" presStyleLbl="node1" presStyleIdx="2" presStyleCnt="4">
        <dgm:presLayoutVars>
          <dgm:bulletEnabled val="1"/>
        </dgm:presLayoutVars>
      </dgm:prSet>
      <dgm:spPr/>
      <dgm:t>
        <a:bodyPr/>
        <a:lstStyle/>
        <a:p>
          <a:endParaRPr lang="es-EC"/>
        </a:p>
      </dgm:t>
    </dgm:pt>
    <dgm:pt modelId="{8A02C024-E29B-473E-9ACA-A7C5F8E8A938}" type="pres">
      <dgm:prSet presAssocID="{EB429BF1-C71B-4720-9C88-66B4174E2106}" presName="spNode" presStyleCnt="0"/>
      <dgm:spPr/>
    </dgm:pt>
    <dgm:pt modelId="{DE4A4C1D-CA5B-443C-86EF-EC7DBD3EBD55}" type="pres">
      <dgm:prSet presAssocID="{1A5A5BBE-6730-445C-BE0B-1F903B62C72A}" presName="sibTrans" presStyleLbl="sibTrans1D1" presStyleIdx="2" presStyleCnt="4"/>
      <dgm:spPr/>
      <dgm:t>
        <a:bodyPr/>
        <a:lstStyle/>
        <a:p>
          <a:endParaRPr lang="es-EC"/>
        </a:p>
      </dgm:t>
    </dgm:pt>
    <dgm:pt modelId="{7A8F4F6C-3171-4CBF-B3E5-D20F3443D9F0}" type="pres">
      <dgm:prSet presAssocID="{51C6F69E-311D-4386-A086-BA8C4518001E}" presName="node" presStyleLbl="node1" presStyleIdx="3" presStyleCnt="4">
        <dgm:presLayoutVars>
          <dgm:bulletEnabled val="1"/>
        </dgm:presLayoutVars>
      </dgm:prSet>
      <dgm:spPr/>
      <dgm:t>
        <a:bodyPr/>
        <a:lstStyle/>
        <a:p>
          <a:endParaRPr lang="es-EC"/>
        </a:p>
      </dgm:t>
    </dgm:pt>
    <dgm:pt modelId="{8D1291CE-F054-4104-B08F-B701A21BD6B1}" type="pres">
      <dgm:prSet presAssocID="{51C6F69E-311D-4386-A086-BA8C4518001E}" presName="spNode" presStyleCnt="0"/>
      <dgm:spPr/>
    </dgm:pt>
    <dgm:pt modelId="{279BC39E-3BCD-4057-A916-BEF10DEA816A}" type="pres">
      <dgm:prSet presAssocID="{FB6F8C7A-3B2E-45D5-A45A-386369650787}" presName="sibTrans" presStyleLbl="sibTrans1D1" presStyleIdx="3" presStyleCnt="4"/>
      <dgm:spPr/>
      <dgm:t>
        <a:bodyPr/>
        <a:lstStyle/>
        <a:p>
          <a:endParaRPr lang="es-EC"/>
        </a:p>
      </dgm:t>
    </dgm:pt>
  </dgm:ptLst>
  <dgm:cxnLst>
    <dgm:cxn modelId="{02210A29-7481-437E-A2FF-DCBF5941470C}" srcId="{B750472D-1243-4C72-9D2D-BEEE756E74F9}" destId="{0638CFD2-A7C9-4EAC-B591-A639E25DCBE3}" srcOrd="1" destOrd="0" parTransId="{B2230803-0731-40F3-9E35-CA3314EB8448}" sibTransId="{8415B870-2111-44B9-81BC-42207DF9AF9D}"/>
    <dgm:cxn modelId="{188265BA-B868-4BF5-B36F-4192F2EC3873}" srcId="{B750472D-1243-4C72-9D2D-BEEE756E74F9}" destId="{755DC49A-452E-4A56-8635-F34FD9C011CF}" srcOrd="0" destOrd="0" parTransId="{B320EB15-A4EE-4235-BE54-97378233646A}" sibTransId="{A06AA026-6C29-4061-AB28-78AAB2536E28}"/>
    <dgm:cxn modelId="{EC900888-F815-4C49-9C49-6EBD457D3984}" type="presOf" srcId="{B750472D-1243-4C72-9D2D-BEEE756E74F9}" destId="{D953DBDD-4C00-44DF-A078-E2D0C27E62FC}" srcOrd="0" destOrd="0" presId="urn:microsoft.com/office/officeart/2005/8/layout/cycle5"/>
    <dgm:cxn modelId="{FB14B976-C0A4-4BCD-922A-707E56C25381}" type="presOf" srcId="{FB6F8C7A-3B2E-45D5-A45A-386369650787}" destId="{279BC39E-3BCD-4057-A916-BEF10DEA816A}" srcOrd="0" destOrd="0" presId="urn:microsoft.com/office/officeart/2005/8/layout/cycle5"/>
    <dgm:cxn modelId="{05A0C66F-0248-426D-826D-334A4D5976FD}" type="presOf" srcId="{755DC49A-452E-4A56-8635-F34FD9C011CF}" destId="{834A3642-40F5-405C-908C-D009CAC622EC}" srcOrd="0" destOrd="0" presId="urn:microsoft.com/office/officeart/2005/8/layout/cycle5"/>
    <dgm:cxn modelId="{D67F5E1F-778A-4721-9093-C98B9DCC3061}" type="presOf" srcId="{8415B870-2111-44B9-81BC-42207DF9AF9D}" destId="{374301D9-09FB-401A-872B-D8CFB133F3F4}" srcOrd="0" destOrd="0" presId="urn:microsoft.com/office/officeart/2005/8/layout/cycle5"/>
    <dgm:cxn modelId="{1F9D449F-3B19-4B31-B1B8-5CC3CEAE8B15}" type="presOf" srcId="{A06AA026-6C29-4061-AB28-78AAB2536E28}" destId="{FBB5EE2E-7C04-4300-BF82-92014DE40863}" srcOrd="0" destOrd="0" presId="urn:microsoft.com/office/officeart/2005/8/layout/cycle5"/>
    <dgm:cxn modelId="{3E7626A0-FB45-48AF-90B0-447B347FFFDC}" type="presOf" srcId="{1A5A5BBE-6730-445C-BE0B-1F903B62C72A}" destId="{DE4A4C1D-CA5B-443C-86EF-EC7DBD3EBD55}" srcOrd="0" destOrd="0" presId="urn:microsoft.com/office/officeart/2005/8/layout/cycle5"/>
    <dgm:cxn modelId="{F7A1E029-DE4F-4826-81A8-C31435321353}" srcId="{B750472D-1243-4C72-9D2D-BEEE756E74F9}" destId="{EB429BF1-C71B-4720-9C88-66B4174E2106}" srcOrd="2" destOrd="0" parTransId="{21A89E71-C95E-41A1-B45B-203849AE064D}" sibTransId="{1A5A5BBE-6730-445C-BE0B-1F903B62C72A}"/>
    <dgm:cxn modelId="{BBCB43F0-3DC7-4CBD-965A-5828930A52E3}" type="presOf" srcId="{0638CFD2-A7C9-4EAC-B591-A639E25DCBE3}" destId="{8A94A7C5-2077-408D-9A2A-B0067ED47730}" srcOrd="0" destOrd="0" presId="urn:microsoft.com/office/officeart/2005/8/layout/cycle5"/>
    <dgm:cxn modelId="{E7E81325-CDAC-4A1F-BED9-812E3319250D}" type="presOf" srcId="{EB429BF1-C71B-4720-9C88-66B4174E2106}" destId="{6BF48698-BA0C-41BA-B63D-4B66B0C9676B}" srcOrd="0" destOrd="0" presId="urn:microsoft.com/office/officeart/2005/8/layout/cycle5"/>
    <dgm:cxn modelId="{CF05CE68-636E-4391-A1B2-FB2F46C55E5E}" srcId="{B750472D-1243-4C72-9D2D-BEEE756E74F9}" destId="{51C6F69E-311D-4386-A086-BA8C4518001E}" srcOrd="3" destOrd="0" parTransId="{9896309C-D645-4410-A8C9-5F673BFF7402}" sibTransId="{FB6F8C7A-3B2E-45D5-A45A-386369650787}"/>
    <dgm:cxn modelId="{1EB2567A-5738-4367-9D97-777F32120C42}" type="presOf" srcId="{51C6F69E-311D-4386-A086-BA8C4518001E}" destId="{7A8F4F6C-3171-4CBF-B3E5-D20F3443D9F0}" srcOrd="0" destOrd="0" presId="urn:microsoft.com/office/officeart/2005/8/layout/cycle5"/>
    <dgm:cxn modelId="{E2AD37DA-045C-4D5D-9705-004C688B7EAE}" type="presParOf" srcId="{D953DBDD-4C00-44DF-A078-E2D0C27E62FC}" destId="{834A3642-40F5-405C-908C-D009CAC622EC}" srcOrd="0" destOrd="0" presId="urn:microsoft.com/office/officeart/2005/8/layout/cycle5"/>
    <dgm:cxn modelId="{D3D84B52-13CD-40AF-98E9-1764ED0DD86D}" type="presParOf" srcId="{D953DBDD-4C00-44DF-A078-E2D0C27E62FC}" destId="{31AF2F95-0DB4-4332-966E-3F1FA6631298}" srcOrd="1" destOrd="0" presId="urn:microsoft.com/office/officeart/2005/8/layout/cycle5"/>
    <dgm:cxn modelId="{ED5CAF1E-FCAA-4DF6-8DC0-806F8E516352}" type="presParOf" srcId="{D953DBDD-4C00-44DF-A078-E2D0C27E62FC}" destId="{FBB5EE2E-7C04-4300-BF82-92014DE40863}" srcOrd="2" destOrd="0" presId="urn:microsoft.com/office/officeart/2005/8/layout/cycle5"/>
    <dgm:cxn modelId="{A71AFAD4-901E-49D0-8858-6122E9B2435C}" type="presParOf" srcId="{D953DBDD-4C00-44DF-A078-E2D0C27E62FC}" destId="{8A94A7C5-2077-408D-9A2A-B0067ED47730}" srcOrd="3" destOrd="0" presId="urn:microsoft.com/office/officeart/2005/8/layout/cycle5"/>
    <dgm:cxn modelId="{7EF7822C-FB56-47F1-93DF-81C16DC8ABE3}" type="presParOf" srcId="{D953DBDD-4C00-44DF-A078-E2D0C27E62FC}" destId="{4008D089-D651-4076-BB34-98DE9E44AF56}" srcOrd="4" destOrd="0" presId="urn:microsoft.com/office/officeart/2005/8/layout/cycle5"/>
    <dgm:cxn modelId="{5F335B60-2BC8-4DB2-B4B9-41C674E953BB}" type="presParOf" srcId="{D953DBDD-4C00-44DF-A078-E2D0C27E62FC}" destId="{374301D9-09FB-401A-872B-D8CFB133F3F4}" srcOrd="5" destOrd="0" presId="urn:microsoft.com/office/officeart/2005/8/layout/cycle5"/>
    <dgm:cxn modelId="{2EA3D3D4-F19B-4BB9-9228-45D1308967C2}" type="presParOf" srcId="{D953DBDD-4C00-44DF-A078-E2D0C27E62FC}" destId="{6BF48698-BA0C-41BA-B63D-4B66B0C9676B}" srcOrd="6" destOrd="0" presId="urn:microsoft.com/office/officeart/2005/8/layout/cycle5"/>
    <dgm:cxn modelId="{2273B550-C8F9-4588-A917-518998AF7B17}" type="presParOf" srcId="{D953DBDD-4C00-44DF-A078-E2D0C27E62FC}" destId="{8A02C024-E29B-473E-9ACA-A7C5F8E8A938}" srcOrd="7" destOrd="0" presId="urn:microsoft.com/office/officeart/2005/8/layout/cycle5"/>
    <dgm:cxn modelId="{D13D5740-8C88-4665-B532-9D6F138F7E24}" type="presParOf" srcId="{D953DBDD-4C00-44DF-A078-E2D0C27E62FC}" destId="{DE4A4C1D-CA5B-443C-86EF-EC7DBD3EBD55}" srcOrd="8" destOrd="0" presId="urn:microsoft.com/office/officeart/2005/8/layout/cycle5"/>
    <dgm:cxn modelId="{BA57B725-0DAB-43B0-B70F-782214BBCB98}" type="presParOf" srcId="{D953DBDD-4C00-44DF-A078-E2D0C27E62FC}" destId="{7A8F4F6C-3171-4CBF-B3E5-D20F3443D9F0}" srcOrd="9" destOrd="0" presId="urn:microsoft.com/office/officeart/2005/8/layout/cycle5"/>
    <dgm:cxn modelId="{3711761D-A1E8-4CEA-BD85-A2C151DEF399}" type="presParOf" srcId="{D953DBDD-4C00-44DF-A078-E2D0C27E62FC}" destId="{8D1291CE-F054-4104-B08F-B701A21BD6B1}" srcOrd="10" destOrd="0" presId="urn:microsoft.com/office/officeart/2005/8/layout/cycle5"/>
    <dgm:cxn modelId="{6A66CF79-161A-43CC-8539-5D8CE37EDBE3}" type="presParOf" srcId="{D953DBDD-4C00-44DF-A078-E2D0C27E62FC}" destId="{279BC39E-3BCD-4057-A916-BEF10DEA816A}"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709B8A1-E07D-467D-9549-DBFA64B418A3}" type="doc">
      <dgm:prSet loTypeId="urn:microsoft.com/office/officeart/2005/8/layout/arrow3" loCatId="relationship" qsTypeId="urn:microsoft.com/office/officeart/2005/8/quickstyle/simple3" qsCatId="simple" csTypeId="urn:microsoft.com/office/officeart/2005/8/colors/accent2_2" csCatId="accent2" phldr="1"/>
      <dgm:spPr/>
      <dgm:t>
        <a:bodyPr/>
        <a:lstStyle/>
        <a:p>
          <a:endParaRPr lang="es-EC"/>
        </a:p>
      </dgm:t>
    </dgm:pt>
    <dgm:pt modelId="{78B623B8-7833-412A-BBE5-48795B191337}">
      <dgm:prSet phldrT="[Texto]" custT="1"/>
      <dgm:spPr/>
      <dgm:t>
        <a:bodyPr/>
        <a:lstStyle/>
        <a:p>
          <a:r>
            <a:rPr lang="es-EC" sz="2000" dirty="0" smtClean="0"/>
            <a:t>IVA PAGADO</a:t>
          </a:r>
          <a:endParaRPr lang="es-EC" sz="2000" dirty="0"/>
        </a:p>
      </dgm:t>
    </dgm:pt>
    <dgm:pt modelId="{381F1A1C-F141-4425-A434-1CBE57D0BF9F}" type="parTrans" cxnId="{D2965468-CAC0-48CA-98C9-201876167626}">
      <dgm:prSet/>
      <dgm:spPr/>
      <dgm:t>
        <a:bodyPr/>
        <a:lstStyle/>
        <a:p>
          <a:endParaRPr lang="es-EC" sz="1600"/>
        </a:p>
      </dgm:t>
    </dgm:pt>
    <dgm:pt modelId="{F9223247-EEC8-4567-BE7D-72AC598FE2D4}" type="sibTrans" cxnId="{D2965468-CAC0-48CA-98C9-201876167626}">
      <dgm:prSet/>
      <dgm:spPr/>
      <dgm:t>
        <a:bodyPr/>
        <a:lstStyle/>
        <a:p>
          <a:endParaRPr lang="es-EC" sz="1600"/>
        </a:p>
      </dgm:t>
    </dgm:pt>
    <dgm:pt modelId="{F9B26B4F-AEE8-44B0-A4B6-D4D8F2F8D9ED}">
      <dgm:prSet phldrT="[Texto]" custT="1"/>
      <dgm:spPr/>
      <dgm:t>
        <a:bodyPr/>
        <a:lstStyle/>
        <a:p>
          <a:r>
            <a:rPr lang="es-EC" sz="1800" dirty="0" smtClean="0"/>
            <a:t>IVA COBRADO</a:t>
          </a:r>
          <a:endParaRPr lang="es-EC" sz="1800" dirty="0"/>
        </a:p>
      </dgm:t>
    </dgm:pt>
    <dgm:pt modelId="{D5AE93F8-E785-4D52-AD02-37BB1D6494A5}" type="parTrans" cxnId="{177568FF-60C3-42AA-B934-786082FBFEFE}">
      <dgm:prSet/>
      <dgm:spPr/>
      <dgm:t>
        <a:bodyPr/>
        <a:lstStyle/>
        <a:p>
          <a:endParaRPr lang="es-EC" sz="1600"/>
        </a:p>
      </dgm:t>
    </dgm:pt>
    <dgm:pt modelId="{80BBF5E8-0015-44DB-A8E3-E2DB392A4B53}" type="sibTrans" cxnId="{177568FF-60C3-42AA-B934-786082FBFEFE}">
      <dgm:prSet/>
      <dgm:spPr/>
      <dgm:t>
        <a:bodyPr/>
        <a:lstStyle/>
        <a:p>
          <a:endParaRPr lang="es-EC" sz="1600"/>
        </a:p>
      </dgm:t>
    </dgm:pt>
    <dgm:pt modelId="{C6648E99-29EE-4727-B6BA-608EE73E43EB}" type="pres">
      <dgm:prSet presAssocID="{B709B8A1-E07D-467D-9549-DBFA64B418A3}" presName="compositeShape" presStyleCnt="0">
        <dgm:presLayoutVars>
          <dgm:chMax val="2"/>
          <dgm:dir/>
          <dgm:resizeHandles val="exact"/>
        </dgm:presLayoutVars>
      </dgm:prSet>
      <dgm:spPr/>
      <dgm:t>
        <a:bodyPr/>
        <a:lstStyle/>
        <a:p>
          <a:endParaRPr lang="es-EC"/>
        </a:p>
      </dgm:t>
    </dgm:pt>
    <dgm:pt modelId="{62DD639B-D514-43B8-BC4B-53A6A38B18C7}" type="pres">
      <dgm:prSet presAssocID="{B709B8A1-E07D-467D-9549-DBFA64B418A3}" presName="divider" presStyleLbl="fgShp" presStyleIdx="0" presStyleCnt="1"/>
      <dgm:spPr/>
    </dgm:pt>
    <dgm:pt modelId="{9E26C450-B83B-4C9D-863F-CD271A293AF1}" type="pres">
      <dgm:prSet presAssocID="{78B623B8-7833-412A-BBE5-48795B191337}" presName="downArrow" presStyleLbl="node1" presStyleIdx="0" presStyleCnt="2"/>
      <dgm:spPr/>
    </dgm:pt>
    <dgm:pt modelId="{EE79CD16-4E10-4CC3-905D-862CC232594E}" type="pres">
      <dgm:prSet presAssocID="{78B623B8-7833-412A-BBE5-48795B191337}" presName="downArrowText" presStyleLbl="revTx" presStyleIdx="0" presStyleCnt="2">
        <dgm:presLayoutVars>
          <dgm:bulletEnabled val="1"/>
        </dgm:presLayoutVars>
      </dgm:prSet>
      <dgm:spPr/>
      <dgm:t>
        <a:bodyPr/>
        <a:lstStyle/>
        <a:p>
          <a:endParaRPr lang="es-EC"/>
        </a:p>
      </dgm:t>
    </dgm:pt>
    <dgm:pt modelId="{BF675981-ABF9-4D21-BD5D-E5EEB91B8ED6}" type="pres">
      <dgm:prSet presAssocID="{F9B26B4F-AEE8-44B0-A4B6-D4D8F2F8D9ED}" presName="upArrow" presStyleLbl="node1" presStyleIdx="1" presStyleCnt="2"/>
      <dgm:spPr/>
    </dgm:pt>
    <dgm:pt modelId="{90993FB3-E2B3-474E-AF5F-8F6A38C0AB7F}" type="pres">
      <dgm:prSet presAssocID="{F9B26B4F-AEE8-44B0-A4B6-D4D8F2F8D9ED}" presName="upArrowText" presStyleLbl="revTx" presStyleIdx="1" presStyleCnt="2">
        <dgm:presLayoutVars>
          <dgm:bulletEnabled val="1"/>
        </dgm:presLayoutVars>
      </dgm:prSet>
      <dgm:spPr/>
      <dgm:t>
        <a:bodyPr/>
        <a:lstStyle/>
        <a:p>
          <a:endParaRPr lang="es-EC"/>
        </a:p>
      </dgm:t>
    </dgm:pt>
  </dgm:ptLst>
  <dgm:cxnLst>
    <dgm:cxn modelId="{6BB8F475-EC1B-414F-8C7A-DA3C2088FA47}" type="presOf" srcId="{B709B8A1-E07D-467D-9549-DBFA64B418A3}" destId="{C6648E99-29EE-4727-B6BA-608EE73E43EB}" srcOrd="0" destOrd="0" presId="urn:microsoft.com/office/officeart/2005/8/layout/arrow3"/>
    <dgm:cxn modelId="{6E5F6248-F597-4D5D-9334-F2D4105FE91B}" type="presOf" srcId="{78B623B8-7833-412A-BBE5-48795B191337}" destId="{EE79CD16-4E10-4CC3-905D-862CC232594E}" srcOrd="0" destOrd="0" presId="urn:microsoft.com/office/officeart/2005/8/layout/arrow3"/>
    <dgm:cxn modelId="{177568FF-60C3-42AA-B934-786082FBFEFE}" srcId="{B709B8A1-E07D-467D-9549-DBFA64B418A3}" destId="{F9B26B4F-AEE8-44B0-A4B6-D4D8F2F8D9ED}" srcOrd="1" destOrd="0" parTransId="{D5AE93F8-E785-4D52-AD02-37BB1D6494A5}" sibTransId="{80BBF5E8-0015-44DB-A8E3-E2DB392A4B53}"/>
    <dgm:cxn modelId="{E55BAA75-084C-4C35-AD8F-9E27382C5577}" type="presOf" srcId="{F9B26B4F-AEE8-44B0-A4B6-D4D8F2F8D9ED}" destId="{90993FB3-E2B3-474E-AF5F-8F6A38C0AB7F}" srcOrd="0" destOrd="0" presId="urn:microsoft.com/office/officeart/2005/8/layout/arrow3"/>
    <dgm:cxn modelId="{D2965468-CAC0-48CA-98C9-201876167626}" srcId="{B709B8A1-E07D-467D-9549-DBFA64B418A3}" destId="{78B623B8-7833-412A-BBE5-48795B191337}" srcOrd="0" destOrd="0" parTransId="{381F1A1C-F141-4425-A434-1CBE57D0BF9F}" sibTransId="{F9223247-EEC8-4567-BE7D-72AC598FE2D4}"/>
    <dgm:cxn modelId="{D9DEA0B6-6785-458D-B209-57967F28423B}" type="presParOf" srcId="{C6648E99-29EE-4727-B6BA-608EE73E43EB}" destId="{62DD639B-D514-43B8-BC4B-53A6A38B18C7}" srcOrd="0" destOrd="0" presId="urn:microsoft.com/office/officeart/2005/8/layout/arrow3"/>
    <dgm:cxn modelId="{6C22F564-718B-4D32-8C43-EA4E239A76F5}" type="presParOf" srcId="{C6648E99-29EE-4727-B6BA-608EE73E43EB}" destId="{9E26C450-B83B-4C9D-863F-CD271A293AF1}" srcOrd="1" destOrd="0" presId="urn:microsoft.com/office/officeart/2005/8/layout/arrow3"/>
    <dgm:cxn modelId="{B047BE83-AE8E-4D41-A7C9-B15AABF3E63C}" type="presParOf" srcId="{C6648E99-29EE-4727-B6BA-608EE73E43EB}" destId="{EE79CD16-4E10-4CC3-905D-862CC232594E}" srcOrd="2" destOrd="0" presId="urn:microsoft.com/office/officeart/2005/8/layout/arrow3"/>
    <dgm:cxn modelId="{B5F52075-331B-41F3-BA40-4A1C6EC1BC16}" type="presParOf" srcId="{C6648E99-29EE-4727-B6BA-608EE73E43EB}" destId="{BF675981-ABF9-4D21-BD5D-E5EEB91B8ED6}" srcOrd="3" destOrd="0" presId="urn:microsoft.com/office/officeart/2005/8/layout/arrow3"/>
    <dgm:cxn modelId="{694BB050-D953-4051-B7BA-AC80D5794C85}" type="presParOf" srcId="{C6648E99-29EE-4727-B6BA-608EE73E43EB}" destId="{90993FB3-E2B3-474E-AF5F-8F6A38C0AB7F}"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64A8AED-9C1E-4B49-9445-1D2048E3D6B6}" type="doc">
      <dgm:prSet loTypeId="urn:microsoft.com/office/officeart/2005/8/layout/hProcess3" loCatId="process" qsTypeId="urn:microsoft.com/office/officeart/2005/8/quickstyle/simple1" qsCatId="simple" csTypeId="urn:microsoft.com/office/officeart/2005/8/colors/accent3_1" csCatId="accent3" phldr="1"/>
      <dgm:spPr/>
      <dgm:t>
        <a:bodyPr/>
        <a:lstStyle/>
        <a:p>
          <a:endParaRPr lang="es-EC"/>
        </a:p>
      </dgm:t>
    </dgm:pt>
    <dgm:pt modelId="{60729D3D-F8E9-48A2-817C-7A45057DCBFE}">
      <dgm:prSet/>
      <dgm:spPr>
        <a:effectLst>
          <a:glow rad="101600">
            <a:schemeClr val="accent2">
              <a:satMod val="175000"/>
              <a:alpha val="40000"/>
            </a:schemeClr>
          </a:glow>
        </a:effectLst>
      </dgm:spPr>
      <dgm:t>
        <a:bodyPr/>
        <a:lstStyle/>
        <a:p>
          <a:pPr rtl="0"/>
          <a:r>
            <a:rPr lang="es-ES" dirty="0" smtClean="0"/>
            <a:t>Rentas que obtengan las personas naturales, las sucesiones indivisas y las sociedades sean nacionales o extranjeras. </a:t>
          </a:r>
          <a:endParaRPr lang="es-EC" dirty="0"/>
        </a:p>
      </dgm:t>
    </dgm:pt>
    <dgm:pt modelId="{080DC957-2676-4A76-AD90-42ACC4E3933C}" type="parTrans" cxnId="{3C99F4DC-C6DE-4FAF-B990-955A6171B0C0}">
      <dgm:prSet/>
      <dgm:spPr/>
      <dgm:t>
        <a:bodyPr/>
        <a:lstStyle/>
        <a:p>
          <a:endParaRPr lang="es-EC"/>
        </a:p>
      </dgm:t>
    </dgm:pt>
    <dgm:pt modelId="{9A588E16-E262-49F5-996D-0D2FBC53814E}" type="sibTrans" cxnId="{3C99F4DC-C6DE-4FAF-B990-955A6171B0C0}">
      <dgm:prSet/>
      <dgm:spPr/>
      <dgm:t>
        <a:bodyPr/>
        <a:lstStyle/>
        <a:p>
          <a:endParaRPr lang="es-EC"/>
        </a:p>
      </dgm:t>
    </dgm:pt>
    <dgm:pt modelId="{60AC0384-3F04-4369-AC66-0A8238FAFFCD}" type="pres">
      <dgm:prSet presAssocID="{264A8AED-9C1E-4B49-9445-1D2048E3D6B6}" presName="Name0" presStyleCnt="0">
        <dgm:presLayoutVars>
          <dgm:dir/>
          <dgm:animLvl val="lvl"/>
          <dgm:resizeHandles val="exact"/>
        </dgm:presLayoutVars>
      </dgm:prSet>
      <dgm:spPr/>
      <dgm:t>
        <a:bodyPr/>
        <a:lstStyle/>
        <a:p>
          <a:endParaRPr lang="es-EC"/>
        </a:p>
      </dgm:t>
    </dgm:pt>
    <dgm:pt modelId="{B40378B1-8B14-4D6E-82CE-1ACD13FF28D0}" type="pres">
      <dgm:prSet presAssocID="{264A8AED-9C1E-4B49-9445-1D2048E3D6B6}" presName="dummy" presStyleCnt="0"/>
      <dgm:spPr/>
    </dgm:pt>
    <dgm:pt modelId="{4454AAD8-2ED5-453A-8E25-26D41E2B4336}" type="pres">
      <dgm:prSet presAssocID="{264A8AED-9C1E-4B49-9445-1D2048E3D6B6}" presName="linH" presStyleCnt="0"/>
      <dgm:spPr/>
    </dgm:pt>
    <dgm:pt modelId="{41DD52B7-207B-43E0-ACC8-5E51C7030EE3}" type="pres">
      <dgm:prSet presAssocID="{264A8AED-9C1E-4B49-9445-1D2048E3D6B6}" presName="padding1" presStyleCnt="0"/>
      <dgm:spPr/>
    </dgm:pt>
    <dgm:pt modelId="{2C2E6574-E7DF-4FE5-BB18-3E00E3F0984C}" type="pres">
      <dgm:prSet presAssocID="{60729D3D-F8E9-48A2-817C-7A45057DCBFE}" presName="linV" presStyleCnt="0"/>
      <dgm:spPr/>
    </dgm:pt>
    <dgm:pt modelId="{F5B754DD-A560-4D48-856C-B0332B71CC8F}" type="pres">
      <dgm:prSet presAssocID="{60729D3D-F8E9-48A2-817C-7A45057DCBFE}" presName="spVertical1" presStyleCnt="0"/>
      <dgm:spPr/>
    </dgm:pt>
    <dgm:pt modelId="{34F4ED9B-3224-4A64-B2E7-56B500B80BBE}" type="pres">
      <dgm:prSet presAssocID="{60729D3D-F8E9-48A2-817C-7A45057DCBFE}" presName="parTx" presStyleLbl="revTx" presStyleIdx="0" presStyleCnt="1" custLinFactNeighborX="-8477" custLinFactNeighborY="-15001">
        <dgm:presLayoutVars>
          <dgm:chMax val="0"/>
          <dgm:chPref val="0"/>
          <dgm:bulletEnabled val="1"/>
        </dgm:presLayoutVars>
      </dgm:prSet>
      <dgm:spPr/>
      <dgm:t>
        <a:bodyPr/>
        <a:lstStyle/>
        <a:p>
          <a:endParaRPr lang="es-EC"/>
        </a:p>
      </dgm:t>
    </dgm:pt>
    <dgm:pt modelId="{6FF1C863-E49B-44A6-8B1E-BB207B65B879}" type="pres">
      <dgm:prSet presAssocID="{60729D3D-F8E9-48A2-817C-7A45057DCBFE}" presName="spVertical2" presStyleCnt="0"/>
      <dgm:spPr/>
    </dgm:pt>
    <dgm:pt modelId="{AFF096CD-47E0-4BB4-9057-96F1985F33FE}" type="pres">
      <dgm:prSet presAssocID="{60729D3D-F8E9-48A2-817C-7A45057DCBFE}" presName="spVertical3" presStyleCnt="0"/>
      <dgm:spPr/>
    </dgm:pt>
    <dgm:pt modelId="{0FFAA278-6ED1-44A4-9A6E-7C1AFE79ABFE}" type="pres">
      <dgm:prSet presAssocID="{264A8AED-9C1E-4B49-9445-1D2048E3D6B6}" presName="padding2" presStyleCnt="0"/>
      <dgm:spPr/>
    </dgm:pt>
    <dgm:pt modelId="{28EF2D7F-546B-4BC2-9450-5C0EA88D556D}" type="pres">
      <dgm:prSet presAssocID="{264A8AED-9C1E-4B49-9445-1D2048E3D6B6}" presName="negArrow" presStyleCnt="0"/>
      <dgm:spPr/>
    </dgm:pt>
    <dgm:pt modelId="{6E47199F-813C-4EE5-B597-7D34E93B6481}" type="pres">
      <dgm:prSet presAssocID="{264A8AED-9C1E-4B49-9445-1D2048E3D6B6}" presName="backgroundArrow" presStyleLbl="node1" presStyleIdx="0" presStyleCnt="1" custLinFactNeighborX="-13453" custLinFactNeighborY="-3316"/>
      <dgm:spPr>
        <a:effectLst>
          <a:glow rad="228600">
            <a:schemeClr val="accent6">
              <a:satMod val="175000"/>
              <a:alpha val="40000"/>
            </a:schemeClr>
          </a:glow>
        </a:effectLst>
      </dgm:spPr>
    </dgm:pt>
  </dgm:ptLst>
  <dgm:cxnLst>
    <dgm:cxn modelId="{05FA54FB-FD97-444B-9D8F-91E9EE3ACA51}" type="presOf" srcId="{60729D3D-F8E9-48A2-817C-7A45057DCBFE}" destId="{34F4ED9B-3224-4A64-B2E7-56B500B80BBE}" srcOrd="0" destOrd="0" presId="urn:microsoft.com/office/officeart/2005/8/layout/hProcess3"/>
    <dgm:cxn modelId="{01DD8CDA-695F-4235-BE42-6B67D8FAF165}" type="presOf" srcId="{264A8AED-9C1E-4B49-9445-1D2048E3D6B6}" destId="{60AC0384-3F04-4369-AC66-0A8238FAFFCD}" srcOrd="0" destOrd="0" presId="urn:microsoft.com/office/officeart/2005/8/layout/hProcess3"/>
    <dgm:cxn modelId="{3C99F4DC-C6DE-4FAF-B990-955A6171B0C0}" srcId="{264A8AED-9C1E-4B49-9445-1D2048E3D6B6}" destId="{60729D3D-F8E9-48A2-817C-7A45057DCBFE}" srcOrd="0" destOrd="0" parTransId="{080DC957-2676-4A76-AD90-42ACC4E3933C}" sibTransId="{9A588E16-E262-49F5-996D-0D2FBC53814E}"/>
    <dgm:cxn modelId="{FA4538D9-433E-487A-B50E-B00202E9A440}" type="presParOf" srcId="{60AC0384-3F04-4369-AC66-0A8238FAFFCD}" destId="{B40378B1-8B14-4D6E-82CE-1ACD13FF28D0}" srcOrd="0" destOrd="0" presId="urn:microsoft.com/office/officeart/2005/8/layout/hProcess3"/>
    <dgm:cxn modelId="{155A8136-05DD-46EF-AA32-CA7639E2C764}" type="presParOf" srcId="{60AC0384-3F04-4369-AC66-0A8238FAFFCD}" destId="{4454AAD8-2ED5-453A-8E25-26D41E2B4336}" srcOrd="1" destOrd="0" presId="urn:microsoft.com/office/officeart/2005/8/layout/hProcess3"/>
    <dgm:cxn modelId="{9D0B344F-E04E-4B35-8B9D-49A67AA94BAB}" type="presParOf" srcId="{4454AAD8-2ED5-453A-8E25-26D41E2B4336}" destId="{41DD52B7-207B-43E0-ACC8-5E51C7030EE3}" srcOrd="0" destOrd="0" presId="urn:microsoft.com/office/officeart/2005/8/layout/hProcess3"/>
    <dgm:cxn modelId="{987FC6D7-6AD3-4F6B-9156-F361E1192B29}" type="presParOf" srcId="{4454AAD8-2ED5-453A-8E25-26D41E2B4336}" destId="{2C2E6574-E7DF-4FE5-BB18-3E00E3F0984C}" srcOrd="1" destOrd="0" presId="urn:microsoft.com/office/officeart/2005/8/layout/hProcess3"/>
    <dgm:cxn modelId="{4B3456B7-7CA1-4AB1-9551-047665B2AB98}" type="presParOf" srcId="{2C2E6574-E7DF-4FE5-BB18-3E00E3F0984C}" destId="{F5B754DD-A560-4D48-856C-B0332B71CC8F}" srcOrd="0" destOrd="0" presId="urn:microsoft.com/office/officeart/2005/8/layout/hProcess3"/>
    <dgm:cxn modelId="{32561F95-E343-4901-8C6D-7B441D94AF64}" type="presParOf" srcId="{2C2E6574-E7DF-4FE5-BB18-3E00E3F0984C}" destId="{34F4ED9B-3224-4A64-B2E7-56B500B80BBE}" srcOrd="1" destOrd="0" presId="urn:microsoft.com/office/officeart/2005/8/layout/hProcess3"/>
    <dgm:cxn modelId="{739B3573-7EAB-46F0-A9CA-D438F9632865}" type="presParOf" srcId="{2C2E6574-E7DF-4FE5-BB18-3E00E3F0984C}" destId="{6FF1C863-E49B-44A6-8B1E-BB207B65B879}" srcOrd="2" destOrd="0" presId="urn:microsoft.com/office/officeart/2005/8/layout/hProcess3"/>
    <dgm:cxn modelId="{CD9044E5-3F4B-4AA0-A120-F5075A87C120}" type="presParOf" srcId="{2C2E6574-E7DF-4FE5-BB18-3E00E3F0984C}" destId="{AFF096CD-47E0-4BB4-9057-96F1985F33FE}" srcOrd="3" destOrd="0" presId="urn:microsoft.com/office/officeart/2005/8/layout/hProcess3"/>
    <dgm:cxn modelId="{94272224-69FD-43E0-9154-A6606DCF3796}" type="presParOf" srcId="{4454AAD8-2ED5-453A-8E25-26D41E2B4336}" destId="{0FFAA278-6ED1-44A4-9A6E-7C1AFE79ABFE}" srcOrd="2" destOrd="0" presId="urn:microsoft.com/office/officeart/2005/8/layout/hProcess3"/>
    <dgm:cxn modelId="{EF173CC4-B29C-4CD2-BB09-AA0669D01C42}" type="presParOf" srcId="{4454AAD8-2ED5-453A-8E25-26D41E2B4336}" destId="{28EF2D7F-546B-4BC2-9450-5C0EA88D556D}" srcOrd="3" destOrd="0" presId="urn:microsoft.com/office/officeart/2005/8/layout/hProcess3"/>
    <dgm:cxn modelId="{DC40D9F7-7784-46DA-ACD7-30B5F23E18DC}" type="presParOf" srcId="{4454AAD8-2ED5-453A-8E25-26D41E2B4336}" destId="{6E47199F-813C-4EE5-B597-7D34E93B6481}"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31CD1EF-7054-41D4-9434-67C9844BC46E}"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s-EC"/>
        </a:p>
      </dgm:t>
    </dgm:pt>
    <dgm:pt modelId="{53F2C26F-5E52-46AB-A504-6C9E7CDDDA32}">
      <dgm:prSet custT="1"/>
      <dgm:spPr/>
      <dgm:t>
        <a:bodyPr/>
        <a:lstStyle/>
        <a:p>
          <a:pPr rtl="0"/>
          <a:r>
            <a:rPr lang="es-ES" sz="1600" dirty="0" smtClean="0"/>
            <a:t>La totalidad de los ingresos gravados se restará las devoluciones, descuentos, costos, gastos y deducciones. </a:t>
          </a:r>
          <a:endParaRPr lang="es-EC" sz="1600" dirty="0"/>
        </a:p>
      </dgm:t>
    </dgm:pt>
    <dgm:pt modelId="{10E3FE26-DEFE-4396-9B7D-3AB3DBDF8C88}" type="parTrans" cxnId="{F5EE72F3-D3DE-445C-B722-F8E81B3A6265}">
      <dgm:prSet/>
      <dgm:spPr/>
      <dgm:t>
        <a:bodyPr/>
        <a:lstStyle/>
        <a:p>
          <a:endParaRPr lang="es-EC"/>
        </a:p>
      </dgm:t>
    </dgm:pt>
    <dgm:pt modelId="{F0302698-2ED0-4306-84BA-E75ED63851D8}" type="sibTrans" cxnId="{F5EE72F3-D3DE-445C-B722-F8E81B3A6265}">
      <dgm:prSet/>
      <dgm:spPr/>
      <dgm:t>
        <a:bodyPr/>
        <a:lstStyle/>
        <a:p>
          <a:endParaRPr lang="es-EC"/>
        </a:p>
      </dgm:t>
    </dgm:pt>
    <dgm:pt modelId="{7582FC8E-0970-49C5-91E8-CE26D7E552D2}">
      <dgm:prSet/>
      <dgm:spPr/>
      <dgm:t>
        <a:bodyPr/>
        <a:lstStyle/>
        <a:p>
          <a:pPr rtl="0"/>
          <a:r>
            <a:rPr lang="es-ES" dirty="0" smtClean="0"/>
            <a:t>De los ingresos en relación de dependencia está constituida por el ingreso gravado menos el valor de los aportes personales </a:t>
          </a:r>
          <a:r>
            <a:rPr lang="es-ES" dirty="0" err="1" smtClean="0"/>
            <a:t>IESS</a:t>
          </a:r>
          <a:r>
            <a:rPr lang="es-ES" dirty="0" smtClean="0"/>
            <a:t>.</a:t>
          </a:r>
          <a:endParaRPr lang="es-EC" dirty="0"/>
        </a:p>
      </dgm:t>
    </dgm:pt>
    <dgm:pt modelId="{D0B4E928-DEB8-4E0D-A626-DE6E7CE995FF}" type="parTrans" cxnId="{05501ADF-B5BC-4DEC-ACC9-62C1C1AAAAD2}">
      <dgm:prSet/>
      <dgm:spPr/>
      <dgm:t>
        <a:bodyPr/>
        <a:lstStyle/>
        <a:p>
          <a:endParaRPr lang="es-EC"/>
        </a:p>
      </dgm:t>
    </dgm:pt>
    <dgm:pt modelId="{E4338D54-7F74-4FF0-9D71-204832C53618}" type="sibTrans" cxnId="{05501ADF-B5BC-4DEC-ACC9-62C1C1AAAAD2}">
      <dgm:prSet/>
      <dgm:spPr/>
      <dgm:t>
        <a:bodyPr/>
        <a:lstStyle/>
        <a:p>
          <a:endParaRPr lang="es-EC"/>
        </a:p>
      </dgm:t>
    </dgm:pt>
    <dgm:pt modelId="{1BA751DC-EAB8-45F5-9295-522C2D3DAEAE}" type="pres">
      <dgm:prSet presAssocID="{A31CD1EF-7054-41D4-9434-67C9844BC46E}" presName="Name0" presStyleCnt="0">
        <dgm:presLayoutVars>
          <dgm:dir/>
          <dgm:animLvl val="lvl"/>
          <dgm:resizeHandles val="exact"/>
        </dgm:presLayoutVars>
      </dgm:prSet>
      <dgm:spPr/>
      <dgm:t>
        <a:bodyPr/>
        <a:lstStyle/>
        <a:p>
          <a:endParaRPr lang="es-EC"/>
        </a:p>
      </dgm:t>
    </dgm:pt>
    <dgm:pt modelId="{5B168D2C-3172-4CE6-B9DE-D4B3D7A2F8C4}" type="pres">
      <dgm:prSet presAssocID="{53F2C26F-5E52-46AB-A504-6C9E7CDDDA32}" presName="composite" presStyleCnt="0"/>
      <dgm:spPr/>
    </dgm:pt>
    <dgm:pt modelId="{8B5032B9-671E-4AC7-90EC-9018C7635300}" type="pres">
      <dgm:prSet presAssocID="{53F2C26F-5E52-46AB-A504-6C9E7CDDDA32}" presName="parTx" presStyleLbl="alignNode1" presStyleIdx="0" presStyleCnt="2" custScaleX="123601" custScaleY="240977">
        <dgm:presLayoutVars>
          <dgm:chMax val="0"/>
          <dgm:chPref val="0"/>
          <dgm:bulletEnabled val="1"/>
        </dgm:presLayoutVars>
      </dgm:prSet>
      <dgm:spPr/>
      <dgm:t>
        <a:bodyPr/>
        <a:lstStyle/>
        <a:p>
          <a:endParaRPr lang="es-EC"/>
        </a:p>
      </dgm:t>
    </dgm:pt>
    <dgm:pt modelId="{DA120053-8E77-4232-9797-3141B49A7A70}" type="pres">
      <dgm:prSet presAssocID="{53F2C26F-5E52-46AB-A504-6C9E7CDDDA32}" presName="desTx" presStyleLbl="alignAccFollowNode1" presStyleIdx="0" presStyleCnt="2" custLinFactNeighborX="10823" custLinFactNeighborY="51400">
        <dgm:presLayoutVars>
          <dgm:bulletEnabled val="1"/>
        </dgm:presLayoutVars>
      </dgm:prSet>
      <dgm:spPr/>
    </dgm:pt>
    <dgm:pt modelId="{8EB99C86-AC3A-45CA-8B95-8FFFEFAB9DBD}" type="pres">
      <dgm:prSet presAssocID="{F0302698-2ED0-4306-84BA-E75ED63851D8}" presName="space" presStyleCnt="0"/>
      <dgm:spPr/>
    </dgm:pt>
    <dgm:pt modelId="{5D775E76-89F4-4CAC-BCE3-D1B92D2EADDE}" type="pres">
      <dgm:prSet presAssocID="{7582FC8E-0970-49C5-91E8-CE26D7E552D2}" presName="composite" presStyleCnt="0"/>
      <dgm:spPr/>
    </dgm:pt>
    <dgm:pt modelId="{109C5198-CD17-425D-A7D6-3BAC01CCC4F8}" type="pres">
      <dgm:prSet presAssocID="{7582FC8E-0970-49C5-91E8-CE26D7E552D2}" presName="parTx" presStyleLbl="alignNode1" presStyleIdx="1" presStyleCnt="2" custScaleX="109601" custScaleY="260334">
        <dgm:presLayoutVars>
          <dgm:chMax val="0"/>
          <dgm:chPref val="0"/>
          <dgm:bulletEnabled val="1"/>
        </dgm:presLayoutVars>
      </dgm:prSet>
      <dgm:spPr/>
      <dgm:t>
        <a:bodyPr/>
        <a:lstStyle/>
        <a:p>
          <a:endParaRPr lang="es-EC"/>
        </a:p>
      </dgm:t>
    </dgm:pt>
    <dgm:pt modelId="{8AB4F819-37C9-4464-B41D-E63C67AC9E45}" type="pres">
      <dgm:prSet presAssocID="{7582FC8E-0970-49C5-91E8-CE26D7E552D2}" presName="desTx" presStyleLbl="alignAccFollowNode1" presStyleIdx="1" presStyleCnt="2" custLinFactNeighborX="2649" custLinFactNeighborY="52562">
        <dgm:presLayoutVars>
          <dgm:bulletEnabled val="1"/>
        </dgm:presLayoutVars>
      </dgm:prSet>
      <dgm:spPr/>
    </dgm:pt>
  </dgm:ptLst>
  <dgm:cxnLst>
    <dgm:cxn modelId="{FCDEC076-B2E9-4232-BFA1-2C9DB2291614}" type="presOf" srcId="{A31CD1EF-7054-41D4-9434-67C9844BC46E}" destId="{1BA751DC-EAB8-45F5-9295-522C2D3DAEAE}" srcOrd="0" destOrd="0" presId="urn:microsoft.com/office/officeart/2005/8/layout/hList1"/>
    <dgm:cxn modelId="{05501ADF-B5BC-4DEC-ACC9-62C1C1AAAAD2}" srcId="{A31CD1EF-7054-41D4-9434-67C9844BC46E}" destId="{7582FC8E-0970-49C5-91E8-CE26D7E552D2}" srcOrd="1" destOrd="0" parTransId="{D0B4E928-DEB8-4E0D-A626-DE6E7CE995FF}" sibTransId="{E4338D54-7F74-4FF0-9D71-204832C53618}"/>
    <dgm:cxn modelId="{82231ECF-3BBF-4E2E-9954-A1A1F117916C}" type="presOf" srcId="{53F2C26F-5E52-46AB-A504-6C9E7CDDDA32}" destId="{8B5032B9-671E-4AC7-90EC-9018C7635300}" srcOrd="0" destOrd="0" presId="urn:microsoft.com/office/officeart/2005/8/layout/hList1"/>
    <dgm:cxn modelId="{821FF887-7F62-4603-80BC-DF2663F67041}" type="presOf" srcId="{7582FC8E-0970-49C5-91E8-CE26D7E552D2}" destId="{109C5198-CD17-425D-A7D6-3BAC01CCC4F8}" srcOrd="0" destOrd="0" presId="urn:microsoft.com/office/officeart/2005/8/layout/hList1"/>
    <dgm:cxn modelId="{F5EE72F3-D3DE-445C-B722-F8E81B3A6265}" srcId="{A31CD1EF-7054-41D4-9434-67C9844BC46E}" destId="{53F2C26F-5E52-46AB-A504-6C9E7CDDDA32}" srcOrd="0" destOrd="0" parTransId="{10E3FE26-DEFE-4396-9B7D-3AB3DBDF8C88}" sibTransId="{F0302698-2ED0-4306-84BA-E75ED63851D8}"/>
    <dgm:cxn modelId="{EEE67D19-4C9A-4186-8553-AA299CDA1DB4}" type="presParOf" srcId="{1BA751DC-EAB8-45F5-9295-522C2D3DAEAE}" destId="{5B168D2C-3172-4CE6-B9DE-D4B3D7A2F8C4}" srcOrd="0" destOrd="0" presId="urn:microsoft.com/office/officeart/2005/8/layout/hList1"/>
    <dgm:cxn modelId="{05968427-9427-43DA-AD25-E54A71EBC728}" type="presParOf" srcId="{5B168D2C-3172-4CE6-B9DE-D4B3D7A2F8C4}" destId="{8B5032B9-671E-4AC7-90EC-9018C7635300}" srcOrd="0" destOrd="0" presId="urn:microsoft.com/office/officeart/2005/8/layout/hList1"/>
    <dgm:cxn modelId="{F351E70A-697E-48E4-9A3D-A15304325171}" type="presParOf" srcId="{5B168D2C-3172-4CE6-B9DE-D4B3D7A2F8C4}" destId="{DA120053-8E77-4232-9797-3141B49A7A70}" srcOrd="1" destOrd="0" presId="urn:microsoft.com/office/officeart/2005/8/layout/hList1"/>
    <dgm:cxn modelId="{4400FAA5-066C-44EC-A3B5-AEDFF5D0A8AD}" type="presParOf" srcId="{1BA751DC-EAB8-45F5-9295-522C2D3DAEAE}" destId="{8EB99C86-AC3A-45CA-8B95-8FFFEFAB9DBD}" srcOrd="1" destOrd="0" presId="urn:microsoft.com/office/officeart/2005/8/layout/hList1"/>
    <dgm:cxn modelId="{E8506E58-5BAA-4739-9735-C63B4A9FD7E9}" type="presParOf" srcId="{1BA751DC-EAB8-45F5-9295-522C2D3DAEAE}" destId="{5D775E76-89F4-4CAC-BCE3-D1B92D2EADDE}" srcOrd="2" destOrd="0" presId="urn:microsoft.com/office/officeart/2005/8/layout/hList1"/>
    <dgm:cxn modelId="{A1650F32-CED4-4DF5-9E1E-B610377BDC5E}" type="presParOf" srcId="{5D775E76-89F4-4CAC-BCE3-D1B92D2EADDE}" destId="{109C5198-CD17-425D-A7D6-3BAC01CCC4F8}" srcOrd="0" destOrd="0" presId="urn:microsoft.com/office/officeart/2005/8/layout/hList1"/>
    <dgm:cxn modelId="{15F35936-AE39-408C-9EAF-CB3BC156AFE5}" type="presParOf" srcId="{5D775E76-89F4-4CAC-BCE3-D1B92D2EADDE}" destId="{8AB4F819-37C9-4464-B41D-E63C67AC9E4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CB0FD71-F546-4027-AC1C-9B6120A1C517}" type="doc">
      <dgm:prSet loTypeId="urn:microsoft.com/office/officeart/2005/8/layout/vList5" loCatId="list" qsTypeId="urn:microsoft.com/office/officeart/2005/8/quickstyle/simple3" qsCatId="simple" csTypeId="urn:microsoft.com/office/officeart/2005/8/colors/colorful1" csCatId="colorful" phldr="1"/>
      <dgm:spPr/>
      <dgm:t>
        <a:bodyPr/>
        <a:lstStyle/>
        <a:p>
          <a:endParaRPr lang="es-EC"/>
        </a:p>
      </dgm:t>
    </dgm:pt>
    <dgm:pt modelId="{4D5E0569-4424-4644-A26E-5B63EAA5E1BA}">
      <dgm:prSet/>
      <dgm:spPr/>
      <dgm:t>
        <a:bodyPr/>
        <a:lstStyle/>
        <a:p>
          <a:pPr rtl="0"/>
          <a:r>
            <a:rPr lang="es-ES" dirty="0" smtClean="0"/>
            <a:t>Las personas que están obligadas a llevar contabilidad los mismos que comprenden todas las sociedades y las personas naturales y sucesiones indivisas </a:t>
          </a:r>
          <a:endParaRPr lang="es-EC" dirty="0"/>
        </a:p>
      </dgm:t>
    </dgm:pt>
    <dgm:pt modelId="{FB764868-83C0-4F5B-984F-F64839C7127B}" type="parTrans" cxnId="{5743C9E4-02F2-4764-A705-51F6590105DD}">
      <dgm:prSet/>
      <dgm:spPr/>
      <dgm:t>
        <a:bodyPr/>
        <a:lstStyle/>
        <a:p>
          <a:endParaRPr lang="es-EC"/>
        </a:p>
      </dgm:t>
    </dgm:pt>
    <dgm:pt modelId="{E9838719-C7F1-4749-8E47-EE755EDF366D}" type="sibTrans" cxnId="{5743C9E4-02F2-4764-A705-51F6590105DD}">
      <dgm:prSet/>
      <dgm:spPr/>
      <dgm:t>
        <a:bodyPr/>
        <a:lstStyle/>
        <a:p>
          <a:endParaRPr lang="es-EC"/>
        </a:p>
      </dgm:t>
    </dgm:pt>
    <dgm:pt modelId="{7B3D72D9-F129-43BB-8027-17A7AF1CF984}">
      <dgm:prSet/>
      <dgm:spPr/>
      <dgm:t>
        <a:bodyPr/>
        <a:lstStyle/>
        <a:p>
          <a:pPr rtl="0"/>
          <a:r>
            <a:rPr lang="es-ES" dirty="0" smtClean="0"/>
            <a:t>Profesionales, comisionistas, artesanos, agentes, representantes y demás trabajadores autónomos deberán llevar una cuenta de ingresos y egresos para determinar su renta imponible.</a:t>
          </a:r>
          <a:endParaRPr lang="es-EC" dirty="0"/>
        </a:p>
      </dgm:t>
    </dgm:pt>
    <dgm:pt modelId="{DD903245-A0B5-4ACE-B237-04D92ECF9E05}" type="parTrans" cxnId="{E5F9CF97-59DA-4559-AD02-661076853C7F}">
      <dgm:prSet/>
      <dgm:spPr/>
      <dgm:t>
        <a:bodyPr/>
        <a:lstStyle/>
        <a:p>
          <a:endParaRPr lang="es-EC"/>
        </a:p>
      </dgm:t>
    </dgm:pt>
    <dgm:pt modelId="{BC4599DF-FCFE-43DA-BF7C-74DC82D3E41B}" type="sibTrans" cxnId="{E5F9CF97-59DA-4559-AD02-661076853C7F}">
      <dgm:prSet/>
      <dgm:spPr/>
      <dgm:t>
        <a:bodyPr/>
        <a:lstStyle/>
        <a:p>
          <a:endParaRPr lang="es-EC"/>
        </a:p>
      </dgm:t>
    </dgm:pt>
    <dgm:pt modelId="{5C3B95AF-F76B-4643-BE80-A2DCD6DEF772}">
      <dgm:prSet/>
      <dgm:spPr/>
      <dgm:t>
        <a:bodyPr/>
        <a:lstStyle/>
        <a:p>
          <a:pPr rtl="0"/>
          <a:r>
            <a:rPr lang="es-ES" dirty="0" smtClean="0"/>
            <a:t>Incluyendo las personas naturales que desarrollen actividades agrícolas, pecuarias, forestales o similares</a:t>
          </a:r>
          <a:endParaRPr lang="es-EC" dirty="0"/>
        </a:p>
      </dgm:t>
    </dgm:pt>
    <dgm:pt modelId="{1E4524AC-B35D-442B-A9DC-E77B2C6CD0BE}" type="parTrans" cxnId="{1F0C41BB-8CC0-467F-9600-CD3B37E0B0BA}">
      <dgm:prSet/>
      <dgm:spPr/>
      <dgm:t>
        <a:bodyPr/>
        <a:lstStyle/>
        <a:p>
          <a:endParaRPr lang="es-EC"/>
        </a:p>
      </dgm:t>
    </dgm:pt>
    <dgm:pt modelId="{6FB1F7E9-2ADF-4FF3-9358-48EC9E5144A8}" type="sibTrans" cxnId="{1F0C41BB-8CC0-467F-9600-CD3B37E0B0BA}">
      <dgm:prSet/>
      <dgm:spPr/>
      <dgm:t>
        <a:bodyPr/>
        <a:lstStyle/>
        <a:p>
          <a:endParaRPr lang="es-EC"/>
        </a:p>
      </dgm:t>
    </dgm:pt>
    <dgm:pt modelId="{196FD76E-B878-4CE5-A4B3-F3626EB66BA3}" type="pres">
      <dgm:prSet presAssocID="{0CB0FD71-F546-4027-AC1C-9B6120A1C517}" presName="Name0" presStyleCnt="0">
        <dgm:presLayoutVars>
          <dgm:dir/>
          <dgm:animLvl val="lvl"/>
          <dgm:resizeHandles val="exact"/>
        </dgm:presLayoutVars>
      </dgm:prSet>
      <dgm:spPr/>
      <dgm:t>
        <a:bodyPr/>
        <a:lstStyle/>
        <a:p>
          <a:endParaRPr lang="es-EC"/>
        </a:p>
      </dgm:t>
    </dgm:pt>
    <dgm:pt modelId="{C8FCCA61-61BC-4617-B370-653D475898E1}" type="pres">
      <dgm:prSet presAssocID="{4D5E0569-4424-4644-A26E-5B63EAA5E1BA}" presName="linNode" presStyleCnt="0"/>
      <dgm:spPr/>
    </dgm:pt>
    <dgm:pt modelId="{24B9E8E4-B61F-44FA-9344-E874745D98BD}" type="pres">
      <dgm:prSet presAssocID="{4D5E0569-4424-4644-A26E-5B63EAA5E1BA}" presName="parentText" presStyleLbl="node1" presStyleIdx="0" presStyleCnt="3" custScaleX="277778" custScaleY="77866" custLinFactNeighborX="-85347" custLinFactNeighborY="-151">
        <dgm:presLayoutVars>
          <dgm:chMax val="1"/>
          <dgm:bulletEnabled val="1"/>
        </dgm:presLayoutVars>
      </dgm:prSet>
      <dgm:spPr/>
      <dgm:t>
        <a:bodyPr/>
        <a:lstStyle/>
        <a:p>
          <a:endParaRPr lang="es-EC"/>
        </a:p>
      </dgm:t>
    </dgm:pt>
    <dgm:pt modelId="{D8EE6697-AB54-4B92-8B10-D64CA5D8878B}" type="pres">
      <dgm:prSet presAssocID="{E9838719-C7F1-4749-8E47-EE755EDF366D}" presName="sp" presStyleCnt="0"/>
      <dgm:spPr/>
    </dgm:pt>
    <dgm:pt modelId="{A8FF107D-D519-4293-9044-395243F4B4C2}" type="pres">
      <dgm:prSet presAssocID="{7B3D72D9-F129-43BB-8027-17A7AF1CF984}" presName="linNode" presStyleCnt="0"/>
      <dgm:spPr/>
    </dgm:pt>
    <dgm:pt modelId="{55767FE4-CE8D-412C-BC24-DD408AFF6C38}" type="pres">
      <dgm:prSet presAssocID="{7B3D72D9-F129-43BB-8027-17A7AF1CF984}" presName="parentText" presStyleLbl="node1" presStyleIdx="1" presStyleCnt="3" custScaleX="277778" custScaleY="76618" custLinFactNeighborX="-37401" custLinFactNeighborY="1957">
        <dgm:presLayoutVars>
          <dgm:chMax val="1"/>
          <dgm:bulletEnabled val="1"/>
        </dgm:presLayoutVars>
      </dgm:prSet>
      <dgm:spPr/>
      <dgm:t>
        <a:bodyPr/>
        <a:lstStyle/>
        <a:p>
          <a:endParaRPr lang="es-EC"/>
        </a:p>
      </dgm:t>
    </dgm:pt>
    <dgm:pt modelId="{4A4B3836-9A97-4DA3-AECE-B6FE73C4FFB4}" type="pres">
      <dgm:prSet presAssocID="{BC4599DF-FCFE-43DA-BF7C-74DC82D3E41B}" presName="sp" presStyleCnt="0"/>
      <dgm:spPr/>
    </dgm:pt>
    <dgm:pt modelId="{538A5AF1-CA4A-4028-A060-03F56222EEE0}" type="pres">
      <dgm:prSet presAssocID="{5C3B95AF-F76B-4643-BE80-A2DCD6DEF772}" presName="linNode" presStyleCnt="0"/>
      <dgm:spPr/>
    </dgm:pt>
    <dgm:pt modelId="{CF78B4BB-714D-4B1E-B4E4-11CABCCB6C85}" type="pres">
      <dgm:prSet presAssocID="{5C3B95AF-F76B-4643-BE80-A2DCD6DEF772}" presName="parentText" presStyleLbl="node1" presStyleIdx="2" presStyleCnt="3" custScaleX="275925" custScaleY="84887" custLinFactNeighborX="-37130" custLinFactNeighborY="-2843">
        <dgm:presLayoutVars>
          <dgm:chMax val="1"/>
          <dgm:bulletEnabled val="1"/>
        </dgm:presLayoutVars>
      </dgm:prSet>
      <dgm:spPr/>
      <dgm:t>
        <a:bodyPr/>
        <a:lstStyle/>
        <a:p>
          <a:endParaRPr lang="es-EC"/>
        </a:p>
      </dgm:t>
    </dgm:pt>
  </dgm:ptLst>
  <dgm:cxnLst>
    <dgm:cxn modelId="{E1A660FE-5B0D-44E0-B53B-D60F386C1AF7}" type="presOf" srcId="{7B3D72D9-F129-43BB-8027-17A7AF1CF984}" destId="{55767FE4-CE8D-412C-BC24-DD408AFF6C38}" srcOrd="0" destOrd="0" presId="urn:microsoft.com/office/officeart/2005/8/layout/vList5"/>
    <dgm:cxn modelId="{E5F9CF97-59DA-4559-AD02-661076853C7F}" srcId="{0CB0FD71-F546-4027-AC1C-9B6120A1C517}" destId="{7B3D72D9-F129-43BB-8027-17A7AF1CF984}" srcOrd="1" destOrd="0" parTransId="{DD903245-A0B5-4ACE-B237-04D92ECF9E05}" sibTransId="{BC4599DF-FCFE-43DA-BF7C-74DC82D3E41B}"/>
    <dgm:cxn modelId="{1F0C41BB-8CC0-467F-9600-CD3B37E0B0BA}" srcId="{0CB0FD71-F546-4027-AC1C-9B6120A1C517}" destId="{5C3B95AF-F76B-4643-BE80-A2DCD6DEF772}" srcOrd="2" destOrd="0" parTransId="{1E4524AC-B35D-442B-A9DC-E77B2C6CD0BE}" sibTransId="{6FB1F7E9-2ADF-4FF3-9358-48EC9E5144A8}"/>
    <dgm:cxn modelId="{87EDA3CD-DB15-45F3-AECF-192D002AFFDD}" type="presOf" srcId="{4D5E0569-4424-4644-A26E-5B63EAA5E1BA}" destId="{24B9E8E4-B61F-44FA-9344-E874745D98BD}" srcOrd="0" destOrd="0" presId="urn:microsoft.com/office/officeart/2005/8/layout/vList5"/>
    <dgm:cxn modelId="{EDA6621A-496B-4EED-909A-75146A246989}" type="presOf" srcId="{0CB0FD71-F546-4027-AC1C-9B6120A1C517}" destId="{196FD76E-B878-4CE5-A4B3-F3626EB66BA3}" srcOrd="0" destOrd="0" presId="urn:microsoft.com/office/officeart/2005/8/layout/vList5"/>
    <dgm:cxn modelId="{07C15979-95BC-4527-A4AF-EADB3D7059D7}" type="presOf" srcId="{5C3B95AF-F76B-4643-BE80-A2DCD6DEF772}" destId="{CF78B4BB-714D-4B1E-B4E4-11CABCCB6C85}" srcOrd="0" destOrd="0" presId="urn:microsoft.com/office/officeart/2005/8/layout/vList5"/>
    <dgm:cxn modelId="{5743C9E4-02F2-4764-A705-51F6590105DD}" srcId="{0CB0FD71-F546-4027-AC1C-9B6120A1C517}" destId="{4D5E0569-4424-4644-A26E-5B63EAA5E1BA}" srcOrd="0" destOrd="0" parTransId="{FB764868-83C0-4F5B-984F-F64839C7127B}" sibTransId="{E9838719-C7F1-4749-8E47-EE755EDF366D}"/>
    <dgm:cxn modelId="{C95A0748-35E8-41BD-980D-4CE4414D40D4}" type="presParOf" srcId="{196FD76E-B878-4CE5-A4B3-F3626EB66BA3}" destId="{C8FCCA61-61BC-4617-B370-653D475898E1}" srcOrd="0" destOrd="0" presId="urn:microsoft.com/office/officeart/2005/8/layout/vList5"/>
    <dgm:cxn modelId="{90BC7382-DB05-4995-A05E-0D512448824D}" type="presParOf" srcId="{C8FCCA61-61BC-4617-B370-653D475898E1}" destId="{24B9E8E4-B61F-44FA-9344-E874745D98BD}" srcOrd="0" destOrd="0" presId="urn:microsoft.com/office/officeart/2005/8/layout/vList5"/>
    <dgm:cxn modelId="{790376C7-37CB-4139-B861-D416FCFEC7BC}" type="presParOf" srcId="{196FD76E-B878-4CE5-A4B3-F3626EB66BA3}" destId="{D8EE6697-AB54-4B92-8B10-D64CA5D8878B}" srcOrd="1" destOrd="0" presId="urn:microsoft.com/office/officeart/2005/8/layout/vList5"/>
    <dgm:cxn modelId="{063F6C7A-D6D8-4D63-8DBA-8BDEF937BDD2}" type="presParOf" srcId="{196FD76E-B878-4CE5-A4B3-F3626EB66BA3}" destId="{A8FF107D-D519-4293-9044-395243F4B4C2}" srcOrd="2" destOrd="0" presId="urn:microsoft.com/office/officeart/2005/8/layout/vList5"/>
    <dgm:cxn modelId="{4ABF5E16-21E0-41B0-B85E-DCD1408186CD}" type="presParOf" srcId="{A8FF107D-D519-4293-9044-395243F4B4C2}" destId="{55767FE4-CE8D-412C-BC24-DD408AFF6C38}" srcOrd="0" destOrd="0" presId="urn:microsoft.com/office/officeart/2005/8/layout/vList5"/>
    <dgm:cxn modelId="{1724D0EA-038E-417F-BFCF-94CB57508A65}" type="presParOf" srcId="{196FD76E-B878-4CE5-A4B3-F3626EB66BA3}" destId="{4A4B3836-9A97-4DA3-AECE-B6FE73C4FFB4}" srcOrd="3" destOrd="0" presId="urn:microsoft.com/office/officeart/2005/8/layout/vList5"/>
    <dgm:cxn modelId="{F2F77226-96BA-4EF1-BD80-20C42F9F0835}" type="presParOf" srcId="{196FD76E-B878-4CE5-A4B3-F3626EB66BA3}" destId="{538A5AF1-CA4A-4028-A060-03F56222EEE0}" srcOrd="4" destOrd="0" presId="urn:microsoft.com/office/officeart/2005/8/layout/vList5"/>
    <dgm:cxn modelId="{68ADCDAD-BE3B-4501-A007-581EBF21C8C4}" type="presParOf" srcId="{538A5AF1-CA4A-4028-A060-03F56222EEE0}" destId="{CF78B4BB-714D-4B1E-B4E4-11CABCCB6C8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EC0890E-4770-4B54-87BA-FDE35E0D4BB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C"/>
        </a:p>
      </dgm:t>
    </dgm:pt>
    <dgm:pt modelId="{9B2E52FB-6487-468D-B71A-47E1AE98F87C}">
      <dgm:prSet custT="1"/>
      <dgm:spPr/>
      <dgm:t>
        <a:bodyPr/>
        <a:lstStyle/>
        <a:p>
          <a:pPr algn="ctr" rtl="0"/>
          <a:r>
            <a:rPr lang="es-ES" sz="1800" dirty="0" smtClean="0"/>
            <a:t>Los dividendos y utilidades</a:t>
          </a:r>
          <a:endParaRPr lang="es-EC" sz="1800" dirty="0"/>
        </a:p>
      </dgm:t>
    </dgm:pt>
    <dgm:pt modelId="{D206F636-0DA1-4365-9D8A-0843D73E2A95}" type="parTrans" cxnId="{55735544-482A-4681-91D2-9B879A41ADD1}">
      <dgm:prSet/>
      <dgm:spPr/>
      <dgm:t>
        <a:bodyPr/>
        <a:lstStyle/>
        <a:p>
          <a:endParaRPr lang="es-EC"/>
        </a:p>
      </dgm:t>
    </dgm:pt>
    <dgm:pt modelId="{BC357CE3-AF67-405D-923E-1F554089CD02}" type="sibTrans" cxnId="{55735544-482A-4681-91D2-9B879A41ADD1}">
      <dgm:prSet/>
      <dgm:spPr/>
      <dgm:t>
        <a:bodyPr/>
        <a:lstStyle/>
        <a:p>
          <a:endParaRPr lang="es-EC"/>
        </a:p>
      </dgm:t>
    </dgm:pt>
    <dgm:pt modelId="{CDE59849-96F9-498E-A544-F175785E4907}">
      <dgm:prSet custT="1"/>
      <dgm:spPr/>
      <dgm:t>
        <a:bodyPr/>
        <a:lstStyle/>
        <a:p>
          <a:pPr algn="ctr" rtl="0"/>
          <a:r>
            <a:rPr lang="es-ES" sz="1800" dirty="0" smtClean="0"/>
            <a:t>Los obtenidos por las instituciones del Estado </a:t>
          </a:r>
          <a:endParaRPr lang="es-EC" sz="1800" dirty="0"/>
        </a:p>
      </dgm:t>
    </dgm:pt>
    <dgm:pt modelId="{A7C85534-A12C-45AB-8EBF-6F834AA6CA47}" type="parTrans" cxnId="{32B68821-DEA9-4283-AAAB-2D561ACC45AB}">
      <dgm:prSet/>
      <dgm:spPr/>
      <dgm:t>
        <a:bodyPr/>
        <a:lstStyle/>
        <a:p>
          <a:endParaRPr lang="es-EC"/>
        </a:p>
      </dgm:t>
    </dgm:pt>
    <dgm:pt modelId="{124C926D-3932-4583-BE2D-34608D88B11B}" type="sibTrans" cxnId="{32B68821-DEA9-4283-AAAB-2D561ACC45AB}">
      <dgm:prSet/>
      <dgm:spPr/>
      <dgm:t>
        <a:bodyPr/>
        <a:lstStyle/>
        <a:p>
          <a:endParaRPr lang="es-EC"/>
        </a:p>
      </dgm:t>
    </dgm:pt>
    <dgm:pt modelId="{B36BE35E-B35D-4E81-97AD-AFD63F9D6795}">
      <dgm:prSet custT="1"/>
      <dgm:spPr/>
      <dgm:t>
        <a:bodyPr/>
        <a:lstStyle/>
        <a:p>
          <a:pPr algn="ctr" rtl="0"/>
          <a:r>
            <a:rPr lang="es-ES" sz="1800" dirty="0" smtClean="0"/>
            <a:t>Convenios internacionales</a:t>
          </a:r>
          <a:endParaRPr lang="es-EC" sz="1800" dirty="0"/>
        </a:p>
      </dgm:t>
    </dgm:pt>
    <dgm:pt modelId="{5DD3A55F-D5C4-4FBA-B12E-AE5B9EE2178B}" type="parTrans" cxnId="{1C3C8C0A-47F1-41F8-9AA6-9505860A5250}">
      <dgm:prSet/>
      <dgm:spPr/>
      <dgm:t>
        <a:bodyPr/>
        <a:lstStyle/>
        <a:p>
          <a:endParaRPr lang="es-EC"/>
        </a:p>
      </dgm:t>
    </dgm:pt>
    <dgm:pt modelId="{DBA4B608-992D-4B44-B249-98DB82D3F8D7}" type="sibTrans" cxnId="{1C3C8C0A-47F1-41F8-9AA6-9505860A5250}">
      <dgm:prSet/>
      <dgm:spPr/>
      <dgm:t>
        <a:bodyPr/>
        <a:lstStyle/>
        <a:p>
          <a:endParaRPr lang="es-EC"/>
        </a:p>
      </dgm:t>
    </dgm:pt>
    <dgm:pt modelId="{14855CD9-4A82-4592-B9F0-919FAC548318}">
      <dgm:prSet custT="1"/>
      <dgm:spPr/>
      <dgm:t>
        <a:bodyPr/>
        <a:lstStyle/>
        <a:p>
          <a:pPr algn="ctr" rtl="0"/>
          <a:r>
            <a:rPr lang="es-ES" sz="1800" dirty="0" smtClean="0"/>
            <a:t>Los de las instituciones de carácter privado sin fines de lucro </a:t>
          </a:r>
          <a:endParaRPr lang="es-EC" sz="1800" dirty="0"/>
        </a:p>
      </dgm:t>
    </dgm:pt>
    <dgm:pt modelId="{1AF9AFD8-5C8F-4CD4-BDCB-9EE76C118872}" type="parTrans" cxnId="{A6764347-24AA-4D48-B25F-AAB302D684B3}">
      <dgm:prSet/>
      <dgm:spPr/>
      <dgm:t>
        <a:bodyPr/>
        <a:lstStyle/>
        <a:p>
          <a:endParaRPr lang="es-EC"/>
        </a:p>
      </dgm:t>
    </dgm:pt>
    <dgm:pt modelId="{0E5D8E55-E2C9-4357-BB14-9468E8BD5B00}" type="sibTrans" cxnId="{A6764347-24AA-4D48-B25F-AAB302D684B3}">
      <dgm:prSet/>
      <dgm:spPr/>
      <dgm:t>
        <a:bodyPr/>
        <a:lstStyle/>
        <a:p>
          <a:endParaRPr lang="es-EC"/>
        </a:p>
      </dgm:t>
    </dgm:pt>
    <dgm:pt modelId="{D57E7688-D347-4448-AD7A-ECADEB1240A3}">
      <dgm:prSet custT="1"/>
      <dgm:spPr/>
      <dgm:t>
        <a:bodyPr/>
        <a:lstStyle/>
        <a:p>
          <a:pPr algn="ctr" rtl="0"/>
          <a:r>
            <a:rPr lang="es-ES" sz="1600" dirty="0" smtClean="0"/>
            <a:t>Los intereses percibidos por </a:t>
          </a:r>
          <a:r>
            <a:rPr lang="es-ES" sz="1600" dirty="0" err="1" smtClean="0"/>
            <a:t>P.N</a:t>
          </a:r>
          <a:r>
            <a:rPr lang="es-ES" sz="1600" dirty="0" smtClean="0"/>
            <a:t>. por sus depósitos de ahorro a la vista </a:t>
          </a:r>
          <a:endParaRPr lang="es-EC" sz="1600" dirty="0"/>
        </a:p>
      </dgm:t>
    </dgm:pt>
    <dgm:pt modelId="{5C6F2C1B-3D6B-47F2-9BC7-792865D180B2}" type="parTrans" cxnId="{000FEA7E-88AF-4606-97EA-73F52AAB2B0E}">
      <dgm:prSet/>
      <dgm:spPr/>
      <dgm:t>
        <a:bodyPr/>
        <a:lstStyle/>
        <a:p>
          <a:endParaRPr lang="es-EC"/>
        </a:p>
      </dgm:t>
    </dgm:pt>
    <dgm:pt modelId="{8899A400-66D3-4DD4-9B53-7C67A87D6744}" type="sibTrans" cxnId="{000FEA7E-88AF-4606-97EA-73F52AAB2B0E}">
      <dgm:prSet/>
      <dgm:spPr/>
      <dgm:t>
        <a:bodyPr/>
        <a:lstStyle/>
        <a:p>
          <a:endParaRPr lang="es-EC"/>
        </a:p>
      </dgm:t>
    </dgm:pt>
    <dgm:pt modelId="{69CB0BBC-F138-4BD0-89F2-D422035ABF60}">
      <dgm:prSet custT="1"/>
      <dgm:spPr/>
      <dgm:t>
        <a:bodyPr/>
        <a:lstStyle/>
        <a:p>
          <a:pPr algn="ctr" rtl="0"/>
          <a:r>
            <a:rPr lang="es-ES" sz="1400" dirty="0" smtClean="0"/>
            <a:t>Los viáticos que se conceden a los funcionarios y empleados de las instituciones del Estado, los gastos de viaje, hospedaje y alimentación</a:t>
          </a:r>
          <a:endParaRPr lang="es-EC" sz="1400" dirty="0"/>
        </a:p>
      </dgm:t>
    </dgm:pt>
    <dgm:pt modelId="{28264F2B-0C24-4A30-B941-9780D84B6F11}" type="parTrans" cxnId="{F5E547B1-C645-45A4-AF21-12FECB29A677}">
      <dgm:prSet/>
      <dgm:spPr/>
      <dgm:t>
        <a:bodyPr/>
        <a:lstStyle/>
        <a:p>
          <a:endParaRPr lang="es-EC"/>
        </a:p>
      </dgm:t>
    </dgm:pt>
    <dgm:pt modelId="{8C361DD2-B4E6-4801-9140-723A9D9B8E58}" type="sibTrans" cxnId="{F5E547B1-C645-45A4-AF21-12FECB29A677}">
      <dgm:prSet/>
      <dgm:spPr/>
      <dgm:t>
        <a:bodyPr/>
        <a:lstStyle/>
        <a:p>
          <a:endParaRPr lang="es-EC"/>
        </a:p>
      </dgm:t>
    </dgm:pt>
    <dgm:pt modelId="{B98574F5-1D1A-400F-BDCA-3342F89A1C2B}">
      <dgm:prSet custT="1"/>
      <dgm:spPr/>
      <dgm:t>
        <a:bodyPr/>
        <a:lstStyle/>
        <a:p>
          <a:pPr algn="ctr" rtl="0"/>
          <a:r>
            <a:rPr lang="es-ES" sz="1800" dirty="0" smtClean="0"/>
            <a:t>Las Décima Tercera y Décima Cuarta Remuneraciones</a:t>
          </a:r>
          <a:endParaRPr lang="es-EC" sz="1800" dirty="0"/>
        </a:p>
      </dgm:t>
    </dgm:pt>
    <dgm:pt modelId="{21C0DCE1-A159-45B2-ADB6-F58A0C948DE5}" type="parTrans" cxnId="{2B9FE732-9C12-4BD2-9EE3-7A2EFAB080F6}">
      <dgm:prSet/>
      <dgm:spPr/>
      <dgm:t>
        <a:bodyPr/>
        <a:lstStyle/>
        <a:p>
          <a:endParaRPr lang="es-EC"/>
        </a:p>
      </dgm:t>
    </dgm:pt>
    <dgm:pt modelId="{E8491802-C942-49A7-8321-8F9614FB673E}" type="sibTrans" cxnId="{2B9FE732-9C12-4BD2-9EE3-7A2EFAB080F6}">
      <dgm:prSet/>
      <dgm:spPr/>
      <dgm:t>
        <a:bodyPr/>
        <a:lstStyle/>
        <a:p>
          <a:endParaRPr lang="es-EC"/>
        </a:p>
      </dgm:t>
    </dgm:pt>
    <dgm:pt modelId="{FD1C324D-AE7B-4930-8371-A015784D9C58}">
      <dgm:prSet custT="1"/>
      <dgm:spPr/>
      <dgm:t>
        <a:bodyPr/>
        <a:lstStyle/>
        <a:p>
          <a:pPr algn="ctr" rtl="0"/>
          <a:r>
            <a:rPr lang="es-ES" sz="1800" dirty="0" smtClean="0"/>
            <a:t>Desahucio e indemnización por despido intempestivo</a:t>
          </a:r>
          <a:endParaRPr lang="es-EC" sz="1800" dirty="0"/>
        </a:p>
      </dgm:t>
    </dgm:pt>
    <dgm:pt modelId="{978F3C55-0763-4668-8AC8-F1CD87A22238}" type="parTrans" cxnId="{2782771D-0A96-4EDA-897F-D947DDAD312D}">
      <dgm:prSet/>
      <dgm:spPr/>
      <dgm:t>
        <a:bodyPr/>
        <a:lstStyle/>
        <a:p>
          <a:endParaRPr lang="es-EC"/>
        </a:p>
      </dgm:t>
    </dgm:pt>
    <dgm:pt modelId="{A808B515-26A0-4E77-B877-E2CED1AF86CE}" type="sibTrans" cxnId="{2782771D-0A96-4EDA-897F-D947DDAD312D}">
      <dgm:prSet/>
      <dgm:spPr/>
      <dgm:t>
        <a:bodyPr/>
        <a:lstStyle/>
        <a:p>
          <a:endParaRPr lang="es-EC"/>
        </a:p>
      </dgm:t>
    </dgm:pt>
    <dgm:pt modelId="{0B696013-0C0D-4C88-B674-ABA7CC3BCE32}">
      <dgm:prSet custT="1"/>
      <dgm:spPr/>
      <dgm:t>
        <a:bodyPr/>
        <a:lstStyle/>
        <a:p>
          <a:pPr algn="ctr" rtl="0"/>
          <a:r>
            <a:rPr lang="es-ES" sz="1800" dirty="0" smtClean="0"/>
            <a:t>Las indemnizaciones que se </a:t>
          </a:r>
          <a:r>
            <a:rPr lang="es-ES" sz="2000" dirty="0" smtClean="0"/>
            <a:t>perciban</a:t>
          </a:r>
          <a:r>
            <a:rPr lang="es-ES" sz="1800" dirty="0" smtClean="0"/>
            <a:t> por seguros</a:t>
          </a:r>
          <a:endParaRPr lang="es-EC" sz="1800" dirty="0"/>
        </a:p>
      </dgm:t>
    </dgm:pt>
    <dgm:pt modelId="{C93D1A00-9A78-490E-AB15-C30C0FDA9896}" type="parTrans" cxnId="{A5033008-114B-4C76-AFD5-C7C30F2D4CB2}">
      <dgm:prSet/>
      <dgm:spPr/>
      <dgm:t>
        <a:bodyPr/>
        <a:lstStyle/>
        <a:p>
          <a:endParaRPr lang="es-EC"/>
        </a:p>
      </dgm:t>
    </dgm:pt>
    <dgm:pt modelId="{62D1B372-4C69-4EDA-B2A7-B07F741D5582}" type="sibTrans" cxnId="{A5033008-114B-4C76-AFD5-C7C30F2D4CB2}">
      <dgm:prSet/>
      <dgm:spPr/>
      <dgm:t>
        <a:bodyPr/>
        <a:lstStyle/>
        <a:p>
          <a:endParaRPr lang="es-EC"/>
        </a:p>
      </dgm:t>
    </dgm:pt>
    <dgm:pt modelId="{BBF87FE7-C282-49AE-A1D2-2A460A555998}" type="pres">
      <dgm:prSet presAssocID="{7EC0890E-4770-4B54-87BA-FDE35E0D4BBE}" presName="linear" presStyleCnt="0">
        <dgm:presLayoutVars>
          <dgm:animLvl val="lvl"/>
          <dgm:resizeHandles val="exact"/>
        </dgm:presLayoutVars>
      </dgm:prSet>
      <dgm:spPr/>
      <dgm:t>
        <a:bodyPr/>
        <a:lstStyle/>
        <a:p>
          <a:endParaRPr lang="es-EC"/>
        </a:p>
      </dgm:t>
    </dgm:pt>
    <dgm:pt modelId="{8759FE52-1851-457F-8B99-3C51E0779183}" type="pres">
      <dgm:prSet presAssocID="{9B2E52FB-6487-468D-B71A-47E1AE98F87C}" presName="parentText" presStyleLbl="node1" presStyleIdx="0" presStyleCnt="9" custLinFactY="-12331" custLinFactNeighborY="-100000">
        <dgm:presLayoutVars>
          <dgm:chMax val="0"/>
          <dgm:bulletEnabled val="1"/>
        </dgm:presLayoutVars>
      </dgm:prSet>
      <dgm:spPr/>
      <dgm:t>
        <a:bodyPr/>
        <a:lstStyle/>
        <a:p>
          <a:endParaRPr lang="es-EC"/>
        </a:p>
      </dgm:t>
    </dgm:pt>
    <dgm:pt modelId="{89271102-C75A-46D7-A600-CFDF6A97EBB9}" type="pres">
      <dgm:prSet presAssocID="{BC357CE3-AF67-405D-923E-1F554089CD02}" presName="spacer" presStyleCnt="0"/>
      <dgm:spPr/>
    </dgm:pt>
    <dgm:pt modelId="{81C929FC-CB2F-45F7-90D9-D80CE2C32D27}" type="pres">
      <dgm:prSet presAssocID="{CDE59849-96F9-498E-A544-F175785E4907}" presName="parentText" presStyleLbl="node1" presStyleIdx="1" presStyleCnt="9">
        <dgm:presLayoutVars>
          <dgm:chMax val="0"/>
          <dgm:bulletEnabled val="1"/>
        </dgm:presLayoutVars>
      </dgm:prSet>
      <dgm:spPr/>
      <dgm:t>
        <a:bodyPr/>
        <a:lstStyle/>
        <a:p>
          <a:endParaRPr lang="es-EC"/>
        </a:p>
      </dgm:t>
    </dgm:pt>
    <dgm:pt modelId="{4DE60F91-3FE7-4503-838C-F11690C50124}" type="pres">
      <dgm:prSet presAssocID="{124C926D-3932-4583-BE2D-34608D88B11B}" presName="spacer" presStyleCnt="0"/>
      <dgm:spPr/>
    </dgm:pt>
    <dgm:pt modelId="{BBBCB085-0B56-4256-BF85-D98406D609B8}" type="pres">
      <dgm:prSet presAssocID="{B36BE35E-B35D-4E81-97AD-AFD63F9D6795}" presName="parentText" presStyleLbl="node1" presStyleIdx="2" presStyleCnt="9">
        <dgm:presLayoutVars>
          <dgm:chMax val="0"/>
          <dgm:bulletEnabled val="1"/>
        </dgm:presLayoutVars>
      </dgm:prSet>
      <dgm:spPr/>
      <dgm:t>
        <a:bodyPr/>
        <a:lstStyle/>
        <a:p>
          <a:endParaRPr lang="es-EC"/>
        </a:p>
      </dgm:t>
    </dgm:pt>
    <dgm:pt modelId="{B7DB52EF-92B1-4D7B-A871-19CE4D84E952}" type="pres">
      <dgm:prSet presAssocID="{DBA4B608-992D-4B44-B249-98DB82D3F8D7}" presName="spacer" presStyleCnt="0"/>
      <dgm:spPr/>
    </dgm:pt>
    <dgm:pt modelId="{57ACC3A0-DF09-4375-8F00-55598F8C7991}" type="pres">
      <dgm:prSet presAssocID="{14855CD9-4A82-4592-B9F0-919FAC548318}" presName="parentText" presStyleLbl="node1" presStyleIdx="3" presStyleCnt="9">
        <dgm:presLayoutVars>
          <dgm:chMax val="0"/>
          <dgm:bulletEnabled val="1"/>
        </dgm:presLayoutVars>
      </dgm:prSet>
      <dgm:spPr/>
      <dgm:t>
        <a:bodyPr/>
        <a:lstStyle/>
        <a:p>
          <a:endParaRPr lang="es-EC"/>
        </a:p>
      </dgm:t>
    </dgm:pt>
    <dgm:pt modelId="{93D06D5F-73F6-44F6-939F-E22E8467A581}" type="pres">
      <dgm:prSet presAssocID="{0E5D8E55-E2C9-4357-BB14-9468E8BD5B00}" presName="spacer" presStyleCnt="0"/>
      <dgm:spPr/>
    </dgm:pt>
    <dgm:pt modelId="{13DD05E5-7FCF-4517-832C-00563CCE1C4D}" type="pres">
      <dgm:prSet presAssocID="{D57E7688-D347-4448-AD7A-ECADEB1240A3}" presName="parentText" presStyleLbl="node1" presStyleIdx="4" presStyleCnt="9">
        <dgm:presLayoutVars>
          <dgm:chMax val="0"/>
          <dgm:bulletEnabled val="1"/>
        </dgm:presLayoutVars>
      </dgm:prSet>
      <dgm:spPr/>
      <dgm:t>
        <a:bodyPr/>
        <a:lstStyle/>
        <a:p>
          <a:endParaRPr lang="es-EC"/>
        </a:p>
      </dgm:t>
    </dgm:pt>
    <dgm:pt modelId="{823E3576-B2A5-4493-93AB-73DF6941712F}" type="pres">
      <dgm:prSet presAssocID="{8899A400-66D3-4DD4-9B53-7C67A87D6744}" presName="spacer" presStyleCnt="0"/>
      <dgm:spPr/>
    </dgm:pt>
    <dgm:pt modelId="{BCBD9D43-7D33-4730-95DF-283055E02C2E}" type="pres">
      <dgm:prSet presAssocID="{69CB0BBC-F138-4BD0-89F2-D422035ABF60}" presName="parentText" presStyleLbl="node1" presStyleIdx="5" presStyleCnt="9">
        <dgm:presLayoutVars>
          <dgm:chMax val="0"/>
          <dgm:bulletEnabled val="1"/>
        </dgm:presLayoutVars>
      </dgm:prSet>
      <dgm:spPr/>
      <dgm:t>
        <a:bodyPr/>
        <a:lstStyle/>
        <a:p>
          <a:endParaRPr lang="es-EC"/>
        </a:p>
      </dgm:t>
    </dgm:pt>
    <dgm:pt modelId="{F64A7463-9497-4099-A944-B24596BD7874}" type="pres">
      <dgm:prSet presAssocID="{8C361DD2-B4E6-4801-9140-723A9D9B8E58}" presName="spacer" presStyleCnt="0"/>
      <dgm:spPr/>
    </dgm:pt>
    <dgm:pt modelId="{585C5D28-7D15-498C-A33E-168209EE2518}" type="pres">
      <dgm:prSet presAssocID="{B98574F5-1D1A-400F-BDCA-3342F89A1C2B}" presName="parentText" presStyleLbl="node1" presStyleIdx="6" presStyleCnt="9">
        <dgm:presLayoutVars>
          <dgm:chMax val="0"/>
          <dgm:bulletEnabled val="1"/>
        </dgm:presLayoutVars>
      </dgm:prSet>
      <dgm:spPr/>
      <dgm:t>
        <a:bodyPr/>
        <a:lstStyle/>
        <a:p>
          <a:endParaRPr lang="es-EC"/>
        </a:p>
      </dgm:t>
    </dgm:pt>
    <dgm:pt modelId="{4A6503BC-2ABA-49D7-A762-702E05F422C7}" type="pres">
      <dgm:prSet presAssocID="{E8491802-C942-49A7-8321-8F9614FB673E}" presName="spacer" presStyleCnt="0"/>
      <dgm:spPr/>
    </dgm:pt>
    <dgm:pt modelId="{1C9742D7-2234-4352-AF4D-8D1167BCBF37}" type="pres">
      <dgm:prSet presAssocID="{FD1C324D-AE7B-4930-8371-A015784D9C58}" presName="parentText" presStyleLbl="node1" presStyleIdx="7" presStyleCnt="9">
        <dgm:presLayoutVars>
          <dgm:chMax val="0"/>
          <dgm:bulletEnabled val="1"/>
        </dgm:presLayoutVars>
      </dgm:prSet>
      <dgm:spPr/>
      <dgm:t>
        <a:bodyPr/>
        <a:lstStyle/>
        <a:p>
          <a:endParaRPr lang="es-EC"/>
        </a:p>
      </dgm:t>
    </dgm:pt>
    <dgm:pt modelId="{276713A3-BB1E-4498-BA6C-5C3F1C6B89C4}" type="pres">
      <dgm:prSet presAssocID="{A808B515-26A0-4E77-B877-E2CED1AF86CE}" presName="spacer" presStyleCnt="0"/>
      <dgm:spPr/>
    </dgm:pt>
    <dgm:pt modelId="{850B9A07-F07E-4180-8766-6D32B9764838}" type="pres">
      <dgm:prSet presAssocID="{0B696013-0C0D-4C88-B674-ABA7CC3BCE32}" presName="parentText" presStyleLbl="node1" presStyleIdx="8" presStyleCnt="9">
        <dgm:presLayoutVars>
          <dgm:chMax val="0"/>
          <dgm:bulletEnabled val="1"/>
        </dgm:presLayoutVars>
      </dgm:prSet>
      <dgm:spPr/>
      <dgm:t>
        <a:bodyPr/>
        <a:lstStyle/>
        <a:p>
          <a:endParaRPr lang="es-EC"/>
        </a:p>
      </dgm:t>
    </dgm:pt>
  </dgm:ptLst>
  <dgm:cxnLst>
    <dgm:cxn modelId="{78194DF0-DDA3-43A6-92E1-543417472FD3}" type="presOf" srcId="{9B2E52FB-6487-468D-B71A-47E1AE98F87C}" destId="{8759FE52-1851-457F-8B99-3C51E0779183}" srcOrd="0" destOrd="0" presId="urn:microsoft.com/office/officeart/2005/8/layout/vList2"/>
    <dgm:cxn modelId="{F13D7AFB-EB1F-496B-BD22-BC02F822D584}" type="presOf" srcId="{B98574F5-1D1A-400F-BDCA-3342F89A1C2B}" destId="{585C5D28-7D15-498C-A33E-168209EE2518}" srcOrd="0" destOrd="0" presId="urn:microsoft.com/office/officeart/2005/8/layout/vList2"/>
    <dgm:cxn modelId="{32B68821-DEA9-4283-AAAB-2D561ACC45AB}" srcId="{7EC0890E-4770-4B54-87BA-FDE35E0D4BBE}" destId="{CDE59849-96F9-498E-A544-F175785E4907}" srcOrd="1" destOrd="0" parTransId="{A7C85534-A12C-45AB-8EBF-6F834AA6CA47}" sibTransId="{124C926D-3932-4583-BE2D-34608D88B11B}"/>
    <dgm:cxn modelId="{26ABE276-4540-415F-BD3F-31C34BEBB702}" type="presOf" srcId="{D57E7688-D347-4448-AD7A-ECADEB1240A3}" destId="{13DD05E5-7FCF-4517-832C-00563CCE1C4D}" srcOrd="0" destOrd="0" presId="urn:microsoft.com/office/officeart/2005/8/layout/vList2"/>
    <dgm:cxn modelId="{1C3C8C0A-47F1-41F8-9AA6-9505860A5250}" srcId="{7EC0890E-4770-4B54-87BA-FDE35E0D4BBE}" destId="{B36BE35E-B35D-4E81-97AD-AFD63F9D6795}" srcOrd="2" destOrd="0" parTransId="{5DD3A55F-D5C4-4FBA-B12E-AE5B9EE2178B}" sibTransId="{DBA4B608-992D-4B44-B249-98DB82D3F8D7}"/>
    <dgm:cxn modelId="{F1D10E8B-6D44-46D7-8733-D9A5840CB78F}" type="presOf" srcId="{0B696013-0C0D-4C88-B674-ABA7CC3BCE32}" destId="{850B9A07-F07E-4180-8766-6D32B9764838}" srcOrd="0" destOrd="0" presId="urn:microsoft.com/office/officeart/2005/8/layout/vList2"/>
    <dgm:cxn modelId="{CFBA36FF-85AD-4DA7-9EE0-FED1462C7B64}" type="presOf" srcId="{FD1C324D-AE7B-4930-8371-A015784D9C58}" destId="{1C9742D7-2234-4352-AF4D-8D1167BCBF37}" srcOrd="0" destOrd="0" presId="urn:microsoft.com/office/officeart/2005/8/layout/vList2"/>
    <dgm:cxn modelId="{2B9FE732-9C12-4BD2-9EE3-7A2EFAB080F6}" srcId="{7EC0890E-4770-4B54-87BA-FDE35E0D4BBE}" destId="{B98574F5-1D1A-400F-BDCA-3342F89A1C2B}" srcOrd="6" destOrd="0" parTransId="{21C0DCE1-A159-45B2-ADB6-F58A0C948DE5}" sibTransId="{E8491802-C942-49A7-8321-8F9614FB673E}"/>
    <dgm:cxn modelId="{3A92BCE8-85CF-438B-BEF0-605475F818AD}" type="presOf" srcId="{69CB0BBC-F138-4BD0-89F2-D422035ABF60}" destId="{BCBD9D43-7D33-4730-95DF-283055E02C2E}" srcOrd="0" destOrd="0" presId="urn:microsoft.com/office/officeart/2005/8/layout/vList2"/>
    <dgm:cxn modelId="{000FEA7E-88AF-4606-97EA-73F52AAB2B0E}" srcId="{7EC0890E-4770-4B54-87BA-FDE35E0D4BBE}" destId="{D57E7688-D347-4448-AD7A-ECADEB1240A3}" srcOrd="4" destOrd="0" parTransId="{5C6F2C1B-3D6B-47F2-9BC7-792865D180B2}" sibTransId="{8899A400-66D3-4DD4-9B53-7C67A87D6744}"/>
    <dgm:cxn modelId="{55735544-482A-4681-91D2-9B879A41ADD1}" srcId="{7EC0890E-4770-4B54-87BA-FDE35E0D4BBE}" destId="{9B2E52FB-6487-468D-B71A-47E1AE98F87C}" srcOrd="0" destOrd="0" parTransId="{D206F636-0DA1-4365-9D8A-0843D73E2A95}" sibTransId="{BC357CE3-AF67-405D-923E-1F554089CD02}"/>
    <dgm:cxn modelId="{F5E547B1-C645-45A4-AF21-12FECB29A677}" srcId="{7EC0890E-4770-4B54-87BA-FDE35E0D4BBE}" destId="{69CB0BBC-F138-4BD0-89F2-D422035ABF60}" srcOrd="5" destOrd="0" parTransId="{28264F2B-0C24-4A30-B941-9780D84B6F11}" sibTransId="{8C361DD2-B4E6-4801-9140-723A9D9B8E58}"/>
    <dgm:cxn modelId="{20D09228-D326-460B-9370-687440247D73}" type="presOf" srcId="{14855CD9-4A82-4592-B9F0-919FAC548318}" destId="{57ACC3A0-DF09-4375-8F00-55598F8C7991}" srcOrd="0" destOrd="0" presId="urn:microsoft.com/office/officeart/2005/8/layout/vList2"/>
    <dgm:cxn modelId="{A5033008-114B-4C76-AFD5-C7C30F2D4CB2}" srcId="{7EC0890E-4770-4B54-87BA-FDE35E0D4BBE}" destId="{0B696013-0C0D-4C88-B674-ABA7CC3BCE32}" srcOrd="8" destOrd="0" parTransId="{C93D1A00-9A78-490E-AB15-C30C0FDA9896}" sibTransId="{62D1B372-4C69-4EDA-B2A7-B07F741D5582}"/>
    <dgm:cxn modelId="{A6764347-24AA-4D48-B25F-AAB302D684B3}" srcId="{7EC0890E-4770-4B54-87BA-FDE35E0D4BBE}" destId="{14855CD9-4A82-4592-B9F0-919FAC548318}" srcOrd="3" destOrd="0" parTransId="{1AF9AFD8-5C8F-4CD4-BDCB-9EE76C118872}" sibTransId="{0E5D8E55-E2C9-4357-BB14-9468E8BD5B00}"/>
    <dgm:cxn modelId="{C2B5F28B-0E00-485A-A863-26B22DE20FCB}" type="presOf" srcId="{CDE59849-96F9-498E-A544-F175785E4907}" destId="{81C929FC-CB2F-45F7-90D9-D80CE2C32D27}" srcOrd="0" destOrd="0" presId="urn:microsoft.com/office/officeart/2005/8/layout/vList2"/>
    <dgm:cxn modelId="{35B34DF5-216F-45C0-82A2-88735C06669A}" type="presOf" srcId="{7EC0890E-4770-4B54-87BA-FDE35E0D4BBE}" destId="{BBF87FE7-C282-49AE-A1D2-2A460A555998}" srcOrd="0" destOrd="0" presId="urn:microsoft.com/office/officeart/2005/8/layout/vList2"/>
    <dgm:cxn modelId="{2782771D-0A96-4EDA-897F-D947DDAD312D}" srcId="{7EC0890E-4770-4B54-87BA-FDE35E0D4BBE}" destId="{FD1C324D-AE7B-4930-8371-A015784D9C58}" srcOrd="7" destOrd="0" parTransId="{978F3C55-0763-4668-8AC8-F1CD87A22238}" sibTransId="{A808B515-26A0-4E77-B877-E2CED1AF86CE}"/>
    <dgm:cxn modelId="{54AFFAAA-DB87-4316-82E0-66768A474BD5}" type="presOf" srcId="{B36BE35E-B35D-4E81-97AD-AFD63F9D6795}" destId="{BBBCB085-0B56-4256-BF85-D98406D609B8}" srcOrd="0" destOrd="0" presId="urn:microsoft.com/office/officeart/2005/8/layout/vList2"/>
    <dgm:cxn modelId="{DBFDCF4F-9AB2-4433-A5EC-A81FB78C31AD}" type="presParOf" srcId="{BBF87FE7-C282-49AE-A1D2-2A460A555998}" destId="{8759FE52-1851-457F-8B99-3C51E0779183}" srcOrd="0" destOrd="0" presId="urn:microsoft.com/office/officeart/2005/8/layout/vList2"/>
    <dgm:cxn modelId="{8CB8EF52-7742-427F-BD52-59DD84471A8A}" type="presParOf" srcId="{BBF87FE7-C282-49AE-A1D2-2A460A555998}" destId="{89271102-C75A-46D7-A600-CFDF6A97EBB9}" srcOrd="1" destOrd="0" presId="urn:microsoft.com/office/officeart/2005/8/layout/vList2"/>
    <dgm:cxn modelId="{30EFE401-2C91-4DA2-985F-AD497918721B}" type="presParOf" srcId="{BBF87FE7-C282-49AE-A1D2-2A460A555998}" destId="{81C929FC-CB2F-45F7-90D9-D80CE2C32D27}" srcOrd="2" destOrd="0" presId="urn:microsoft.com/office/officeart/2005/8/layout/vList2"/>
    <dgm:cxn modelId="{4CD47390-1BBD-40C5-8DFC-C007482A738D}" type="presParOf" srcId="{BBF87FE7-C282-49AE-A1D2-2A460A555998}" destId="{4DE60F91-3FE7-4503-838C-F11690C50124}" srcOrd="3" destOrd="0" presId="urn:microsoft.com/office/officeart/2005/8/layout/vList2"/>
    <dgm:cxn modelId="{ADEA3CDB-E718-4E04-92A3-3AB1370CC192}" type="presParOf" srcId="{BBF87FE7-C282-49AE-A1D2-2A460A555998}" destId="{BBBCB085-0B56-4256-BF85-D98406D609B8}" srcOrd="4" destOrd="0" presId="urn:microsoft.com/office/officeart/2005/8/layout/vList2"/>
    <dgm:cxn modelId="{7A516827-BAA3-459E-BD94-FAB5AF584C0E}" type="presParOf" srcId="{BBF87FE7-C282-49AE-A1D2-2A460A555998}" destId="{B7DB52EF-92B1-4D7B-A871-19CE4D84E952}" srcOrd="5" destOrd="0" presId="urn:microsoft.com/office/officeart/2005/8/layout/vList2"/>
    <dgm:cxn modelId="{C8E1C97A-152E-476B-B7AF-A133B670A4F3}" type="presParOf" srcId="{BBF87FE7-C282-49AE-A1D2-2A460A555998}" destId="{57ACC3A0-DF09-4375-8F00-55598F8C7991}" srcOrd="6" destOrd="0" presId="urn:microsoft.com/office/officeart/2005/8/layout/vList2"/>
    <dgm:cxn modelId="{A0A2EA8C-7FAF-4C7B-8AF5-7146CC3692EA}" type="presParOf" srcId="{BBF87FE7-C282-49AE-A1D2-2A460A555998}" destId="{93D06D5F-73F6-44F6-939F-E22E8467A581}" srcOrd="7" destOrd="0" presId="urn:microsoft.com/office/officeart/2005/8/layout/vList2"/>
    <dgm:cxn modelId="{B8EDC12A-1B28-4213-835E-D7B34450C2DF}" type="presParOf" srcId="{BBF87FE7-C282-49AE-A1D2-2A460A555998}" destId="{13DD05E5-7FCF-4517-832C-00563CCE1C4D}" srcOrd="8" destOrd="0" presId="urn:microsoft.com/office/officeart/2005/8/layout/vList2"/>
    <dgm:cxn modelId="{B95D08DC-B0C9-4E80-A647-C05C055F27DB}" type="presParOf" srcId="{BBF87FE7-C282-49AE-A1D2-2A460A555998}" destId="{823E3576-B2A5-4493-93AB-73DF6941712F}" srcOrd="9" destOrd="0" presId="urn:microsoft.com/office/officeart/2005/8/layout/vList2"/>
    <dgm:cxn modelId="{86F00B8B-51AF-4565-835F-88085454D8D6}" type="presParOf" srcId="{BBF87FE7-C282-49AE-A1D2-2A460A555998}" destId="{BCBD9D43-7D33-4730-95DF-283055E02C2E}" srcOrd="10" destOrd="0" presId="urn:microsoft.com/office/officeart/2005/8/layout/vList2"/>
    <dgm:cxn modelId="{4830688D-C353-4AF8-8E01-C2C8A47CC48F}" type="presParOf" srcId="{BBF87FE7-C282-49AE-A1D2-2A460A555998}" destId="{F64A7463-9497-4099-A944-B24596BD7874}" srcOrd="11" destOrd="0" presId="urn:microsoft.com/office/officeart/2005/8/layout/vList2"/>
    <dgm:cxn modelId="{787B14F6-5A20-4DA6-90DB-EAC6A116B47B}" type="presParOf" srcId="{BBF87FE7-C282-49AE-A1D2-2A460A555998}" destId="{585C5D28-7D15-498C-A33E-168209EE2518}" srcOrd="12" destOrd="0" presId="urn:microsoft.com/office/officeart/2005/8/layout/vList2"/>
    <dgm:cxn modelId="{2FCBB96C-E576-4461-84C7-69984D08B59B}" type="presParOf" srcId="{BBF87FE7-C282-49AE-A1D2-2A460A555998}" destId="{4A6503BC-2ABA-49D7-A762-702E05F422C7}" srcOrd="13" destOrd="0" presId="urn:microsoft.com/office/officeart/2005/8/layout/vList2"/>
    <dgm:cxn modelId="{80989113-14B4-487A-B995-6E65979D7B28}" type="presParOf" srcId="{BBF87FE7-C282-49AE-A1D2-2A460A555998}" destId="{1C9742D7-2234-4352-AF4D-8D1167BCBF37}" srcOrd="14" destOrd="0" presId="urn:microsoft.com/office/officeart/2005/8/layout/vList2"/>
    <dgm:cxn modelId="{3EC6ECAC-2C3F-4634-81D0-FEE3E6272FA1}" type="presParOf" srcId="{BBF87FE7-C282-49AE-A1D2-2A460A555998}" destId="{276713A3-BB1E-4498-BA6C-5C3F1C6B89C4}" srcOrd="15" destOrd="0" presId="urn:microsoft.com/office/officeart/2005/8/layout/vList2"/>
    <dgm:cxn modelId="{35D01866-92F2-4A24-987A-2FDAAC112DE6}" type="presParOf" srcId="{BBF87FE7-C282-49AE-A1D2-2A460A555998}" destId="{850B9A07-F07E-4180-8766-6D32B9764838}"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EC0890E-4770-4B54-87BA-FDE35E0D4BBE}"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EC"/>
        </a:p>
      </dgm:t>
    </dgm:pt>
    <dgm:pt modelId="{9B2E52FB-6487-468D-B71A-47E1AE98F87C}">
      <dgm:prSet custT="1"/>
      <dgm:spPr/>
      <dgm:t>
        <a:bodyPr/>
        <a:lstStyle/>
        <a:p>
          <a:pPr algn="ctr" rtl="0"/>
          <a:r>
            <a:rPr lang="es-ES" sz="1800" dirty="0" smtClean="0"/>
            <a:t>Las provisiones para créditos incobrables </a:t>
          </a:r>
          <a:endParaRPr lang="es-EC" sz="1800" dirty="0"/>
        </a:p>
      </dgm:t>
    </dgm:pt>
    <dgm:pt modelId="{D206F636-0DA1-4365-9D8A-0843D73E2A95}" type="parTrans" cxnId="{55735544-482A-4681-91D2-9B879A41ADD1}">
      <dgm:prSet/>
      <dgm:spPr/>
      <dgm:t>
        <a:bodyPr/>
        <a:lstStyle/>
        <a:p>
          <a:endParaRPr lang="es-EC"/>
        </a:p>
      </dgm:t>
    </dgm:pt>
    <dgm:pt modelId="{BC357CE3-AF67-405D-923E-1F554089CD02}" type="sibTrans" cxnId="{55735544-482A-4681-91D2-9B879A41ADD1}">
      <dgm:prSet/>
      <dgm:spPr/>
      <dgm:t>
        <a:bodyPr/>
        <a:lstStyle/>
        <a:p>
          <a:endParaRPr lang="es-EC"/>
        </a:p>
      </dgm:t>
    </dgm:pt>
    <dgm:pt modelId="{CDE59849-96F9-498E-A544-F175785E4907}">
      <dgm:prSet custT="1"/>
      <dgm:spPr/>
      <dgm:t>
        <a:bodyPr/>
        <a:lstStyle/>
        <a:p>
          <a:pPr algn="ctr" rtl="0"/>
          <a:r>
            <a:rPr lang="es-ES" sz="1800" dirty="0" smtClean="0"/>
            <a:t>Los aportes personales al seguro social obligatorio que asuma el empleador por cuenta de sujetos pasivos </a:t>
          </a:r>
          <a:endParaRPr lang="es-EC" sz="1800" dirty="0"/>
        </a:p>
      </dgm:t>
    </dgm:pt>
    <dgm:pt modelId="{A7C85534-A12C-45AB-8EBF-6F834AA6CA47}" type="parTrans" cxnId="{32B68821-DEA9-4283-AAAB-2D561ACC45AB}">
      <dgm:prSet/>
      <dgm:spPr/>
      <dgm:t>
        <a:bodyPr/>
        <a:lstStyle/>
        <a:p>
          <a:endParaRPr lang="es-EC"/>
        </a:p>
      </dgm:t>
    </dgm:pt>
    <dgm:pt modelId="{124C926D-3932-4583-BE2D-34608D88B11B}" type="sibTrans" cxnId="{32B68821-DEA9-4283-AAAB-2D561ACC45AB}">
      <dgm:prSet/>
      <dgm:spPr/>
      <dgm:t>
        <a:bodyPr/>
        <a:lstStyle/>
        <a:p>
          <a:endParaRPr lang="es-EC"/>
        </a:p>
      </dgm:t>
    </dgm:pt>
    <dgm:pt modelId="{B36BE35E-B35D-4E81-97AD-AFD63F9D6795}">
      <dgm:prSet custT="1"/>
      <dgm:spPr/>
      <dgm:t>
        <a:bodyPr/>
        <a:lstStyle/>
        <a:p>
          <a:pPr algn="ctr" rtl="0"/>
          <a:r>
            <a:rPr lang="es-ES" sz="1800" dirty="0" smtClean="0"/>
            <a:t>La totalidad de las provisiones para atender el pago de desahucio y de pensiones jubilares patronales</a:t>
          </a:r>
          <a:endParaRPr lang="es-EC" sz="1800" dirty="0"/>
        </a:p>
      </dgm:t>
    </dgm:pt>
    <dgm:pt modelId="{5DD3A55F-D5C4-4FBA-B12E-AE5B9EE2178B}" type="parTrans" cxnId="{1C3C8C0A-47F1-41F8-9AA6-9505860A5250}">
      <dgm:prSet/>
      <dgm:spPr/>
      <dgm:t>
        <a:bodyPr/>
        <a:lstStyle/>
        <a:p>
          <a:endParaRPr lang="es-EC"/>
        </a:p>
      </dgm:t>
    </dgm:pt>
    <dgm:pt modelId="{DBA4B608-992D-4B44-B249-98DB82D3F8D7}" type="sibTrans" cxnId="{1C3C8C0A-47F1-41F8-9AA6-9505860A5250}">
      <dgm:prSet/>
      <dgm:spPr/>
      <dgm:t>
        <a:bodyPr/>
        <a:lstStyle/>
        <a:p>
          <a:endParaRPr lang="es-EC"/>
        </a:p>
      </dgm:t>
    </dgm:pt>
    <dgm:pt modelId="{14855CD9-4A82-4592-B9F0-919FAC548318}">
      <dgm:prSet custT="1"/>
      <dgm:spPr/>
      <dgm:t>
        <a:bodyPr/>
        <a:lstStyle/>
        <a:p>
          <a:pPr algn="ctr" rtl="0"/>
          <a:r>
            <a:rPr lang="es-ES" sz="1800" dirty="0" smtClean="0"/>
            <a:t>Los gastos devengados y pendientes de pago al cierre del ejercicio</a:t>
          </a:r>
          <a:endParaRPr lang="es-EC" sz="1800" dirty="0"/>
        </a:p>
      </dgm:t>
    </dgm:pt>
    <dgm:pt modelId="{1AF9AFD8-5C8F-4CD4-BDCB-9EE76C118872}" type="parTrans" cxnId="{A6764347-24AA-4D48-B25F-AAB302D684B3}">
      <dgm:prSet/>
      <dgm:spPr/>
      <dgm:t>
        <a:bodyPr/>
        <a:lstStyle/>
        <a:p>
          <a:endParaRPr lang="es-EC"/>
        </a:p>
      </dgm:t>
    </dgm:pt>
    <dgm:pt modelId="{0E5D8E55-E2C9-4357-BB14-9468E8BD5B00}" type="sibTrans" cxnId="{A6764347-24AA-4D48-B25F-AAB302D684B3}">
      <dgm:prSet/>
      <dgm:spPr/>
      <dgm:t>
        <a:bodyPr/>
        <a:lstStyle/>
        <a:p>
          <a:endParaRPr lang="es-EC"/>
        </a:p>
      </dgm:t>
    </dgm:pt>
    <dgm:pt modelId="{D57E7688-D347-4448-AD7A-ECADEB1240A3}">
      <dgm:prSet custT="1"/>
      <dgm:spPr/>
      <dgm:t>
        <a:bodyPr/>
        <a:lstStyle/>
        <a:p>
          <a:pPr algn="ctr" rtl="0"/>
          <a:r>
            <a:rPr lang="es-ES" sz="1600" dirty="0" smtClean="0"/>
            <a:t>Las personas naturales podrán deducir, hasta en el 50% del total de sus ingresos gravados </a:t>
          </a:r>
          <a:endParaRPr lang="es-EC" sz="1600" dirty="0"/>
        </a:p>
      </dgm:t>
    </dgm:pt>
    <dgm:pt modelId="{5C6F2C1B-3D6B-47F2-9BC7-792865D180B2}" type="parTrans" cxnId="{000FEA7E-88AF-4606-97EA-73F52AAB2B0E}">
      <dgm:prSet/>
      <dgm:spPr/>
      <dgm:t>
        <a:bodyPr/>
        <a:lstStyle/>
        <a:p>
          <a:endParaRPr lang="es-EC"/>
        </a:p>
      </dgm:t>
    </dgm:pt>
    <dgm:pt modelId="{8899A400-66D3-4DD4-9B53-7C67A87D6744}" type="sibTrans" cxnId="{000FEA7E-88AF-4606-97EA-73F52AAB2B0E}">
      <dgm:prSet/>
      <dgm:spPr/>
      <dgm:t>
        <a:bodyPr/>
        <a:lstStyle/>
        <a:p>
          <a:endParaRPr lang="es-EC"/>
        </a:p>
      </dgm:t>
    </dgm:pt>
    <dgm:pt modelId="{BBF87FE7-C282-49AE-A1D2-2A460A555998}" type="pres">
      <dgm:prSet presAssocID="{7EC0890E-4770-4B54-87BA-FDE35E0D4BBE}" presName="linear" presStyleCnt="0">
        <dgm:presLayoutVars>
          <dgm:animLvl val="lvl"/>
          <dgm:resizeHandles val="exact"/>
        </dgm:presLayoutVars>
      </dgm:prSet>
      <dgm:spPr/>
      <dgm:t>
        <a:bodyPr/>
        <a:lstStyle/>
        <a:p>
          <a:endParaRPr lang="es-EC"/>
        </a:p>
      </dgm:t>
    </dgm:pt>
    <dgm:pt modelId="{8759FE52-1851-457F-8B99-3C51E0779183}" type="pres">
      <dgm:prSet presAssocID="{9B2E52FB-6487-468D-B71A-47E1AE98F87C}" presName="parentText" presStyleLbl="node1" presStyleIdx="0" presStyleCnt="5" custLinFactNeighborX="971" custLinFactNeighborY="-13466">
        <dgm:presLayoutVars>
          <dgm:chMax val="0"/>
          <dgm:bulletEnabled val="1"/>
        </dgm:presLayoutVars>
      </dgm:prSet>
      <dgm:spPr/>
      <dgm:t>
        <a:bodyPr/>
        <a:lstStyle/>
        <a:p>
          <a:endParaRPr lang="es-EC"/>
        </a:p>
      </dgm:t>
    </dgm:pt>
    <dgm:pt modelId="{89271102-C75A-46D7-A600-CFDF6A97EBB9}" type="pres">
      <dgm:prSet presAssocID="{BC357CE3-AF67-405D-923E-1F554089CD02}" presName="spacer" presStyleCnt="0"/>
      <dgm:spPr/>
    </dgm:pt>
    <dgm:pt modelId="{81C929FC-CB2F-45F7-90D9-D80CE2C32D27}" type="pres">
      <dgm:prSet presAssocID="{CDE59849-96F9-498E-A544-F175785E4907}" presName="parentText" presStyleLbl="node1" presStyleIdx="1" presStyleCnt="5">
        <dgm:presLayoutVars>
          <dgm:chMax val="0"/>
          <dgm:bulletEnabled val="1"/>
        </dgm:presLayoutVars>
      </dgm:prSet>
      <dgm:spPr/>
      <dgm:t>
        <a:bodyPr/>
        <a:lstStyle/>
        <a:p>
          <a:endParaRPr lang="es-EC"/>
        </a:p>
      </dgm:t>
    </dgm:pt>
    <dgm:pt modelId="{4DE60F91-3FE7-4503-838C-F11690C50124}" type="pres">
      <dgm:prSet presAssocID="{124C926D-3932-4583-BE2D-34608D88B11B}" presName="spacer" presStyleCnt="0"/>
      <dgm:spPr/>
    </dgm:pt>
    <dgm:pt modelId="{BBBCB085-0B56-4256-BF85-D98406D609B8}" type="pres">
      <dgm:prSet presAssocID="{B36BE35E-B35D-4E81-97AD-AFD63F9D6795}" presName="parentText" presStyleLbl="node1" presStyleIdx="2" presStyleCnt="5">
        <dgm:presLayoutVars>
          <dgm:chMax val="0"/>
          <dgm:bulletEnabled val="1"/>
        </dgm:presLayoutVars>
      </dgm:prSet>
      <dgm:spPr/>
      <dgm:t>
        <a:bodyPr/>
        <a:lstStyle/>
        <a:p>
          <a:endParaRPr lang="es-EC"/>
        </a:p>
      </dgm:t>
    </dgm:pt>
    <dgm:pt modelId="{B7DB52EF-92B1-4D7B-A871-19CE4D84E952}" type="pres">
      <dgm:prSet presAssocID="{DBA4B608-992D-4B44-B249-98DB82D3F8D7}" presName="spacer" presStyleCnt="0"/>
      <dgm:spPr/>
    </dgm:pt>
    <dgm:pt modelId="{57ACC3A0-DF09-4375-8F00-55598F8C7991}" type="pres">
      <dgm:prSet presAssocID="{14855CD9-4A82-4592-B9F0-919FAC548318}" presName="parentText" presStyleLbl="node1" presStyleIdx="3" presStyleCnt="5">
        <dgm:presLayoutVars>
          <dgm:chMax val="0"/>
          <dgm:bulletEnabled val="1"/>
        </dgm:presLayoutVars>
      </dgm:prSet>
      <dgm:spPr/>
      <dgm:t>
        <a:bodyPr/>
        <a:lstStyle/>
        <a:p>
          <a:endParaRPr lang="es-EC"/>
        </a:p>
      </dgm:t>
    </dgm:pt>
    <dgm:pt modelId="{93D06D5F-73F6-44F6-939F-E22E8467A581}" type="pres">
      <dgm:prSet presAssocID="{0E5D8E55-E2C9-4357-BB14-9468E8BD5B00}" presName="spacer" presStyleCnt="0"/>
      <dgm:spPr/>
    </dgm:pt>
    <dgm:pt modelId="{13DD05E5-7FCF-4517-832C-00563CCE1C4D}" type="pres">
      <dgm:prSet presAssocID="{D57E7688-D347-4448-AD7A-ECADEB1240A3}" presName="parentText" presStyleLbl="node1" presStyleIdx="4" presStyleCnt="5">
        <dgm:presLayoutVars>
          <dgm:chMax val="0"/>
          <dgm:bulletEnabled val="1"/>
        </dgm:presLayoutVars>
      </dgm:prSet>
      <dgm:spPr/>
      <dgm:t>
        <a:bodyPr/>
        <a:lstStyle/>
        <a:p>
          <a:endParaRPr lang="es-EC"/>
        </a:p>
      </dgm:t>
    </dgm:pt>
  </dgm:ptLst>
  <dgm:cxnLst>
    <dgm:cxn modelId="{32B68821-DEA9-4283-AAAB-2D561ACC45AB}" srcId="{7EC0890E-4770-4B54-87BA-FDE35E0D4BBE}" destId="{CDE59849-96F9-498E-A544-F175785E4907}" srcOrd="1" destOrd="0" parTransId="{A7C85534-A12C-45AB-8EBF-6F834AA6CA47}" sibTransId="{124C926D-3932-4583-BE2D-34608D88B11B}"/>
    <dgm:cxn modelId="{1C3C8C0A-47F1-41F8-9AA6-9505860A5250}" srcId="{7EC0890E-4770-4B54-87BA-FDE35E0D4BBE}" destId="{B36BE35E-B35D-4E81-97AD-AFD63F9D6795}" srcOrd="2" destOrd="0" parTransId="{5DD3A55F-D5C4-4FBA-B12E-AE5B9EE2178B}" sibTransId="{DBA4B608-992D-4B44-B249-98DB82D3F8D7}"/>
    <dgm:cxn modelId="{371195D2-FBD9-453C-9C56-B76560E93874}" type="presOf" srcId="{D57E7688-D347-4448-AD7A-ECADEB1240A3}" destId="{13DD05E5-7FCF-4517-832C-00563CCE1C4D}" srcOrd="0" destOrd="0" presId="urn:microsoft.com/office/officeart/2005/8/layout/vList2"/>
    <dgm:cxn modelId="{EB954AF4-B81A-45B5-BB36-596FF3EE46BF}" type="presOf" srcId="{B36BE35E-B35D-4E81-97AD-AFD63F9D6795}" destId="{BBBCB085-0B56-4256-BF85-D98406D609B8}" srcOrd="0" destOrd="0" presId="urn:microsoft.com/office/officeart/2005/8/layout/vList2"/>
    <dgm:cxn modelId="{000FEA7E-88AF-4606-97EA-73F52AAB2B0E}" srcId="{7EC0890E-4770-4B54-87BA-FDE35E0D4BBE}" destId="{D57E7688-D347-4448-AD7A-ECADEB1240A3}" srcOrd="4" destOrd="0" parTransId="{5C6F2C1B-3D6B-47F2-9BC7-792865D180B2}" sibTransId="{8899A400-66D3-4DD4-9B53-7C67A87D6744}"/>
    <dgm:cxn modelId="{16880DEE-DC95-40E7-B95C-4F2307ADCDAB}" type="presOf" srcId="{CDE59849-96F9-498E-A544-F175785E4907}" destId="{81C929FC-CB2F-45F7-90D9-D80CE2C32D27}" srcOrd="0" destOrd="0" presId="urn:microsoft.com/office/officeart/2005/8/layout/vList2"/>
    <dgm:cxn modelId="{55735544-482A-4681-91D2-9B879A41ADD1}" srcId="{7EC0890E-4770-4B54-87BA-FDE35E0D4BBE}" destId="{9B2E52FB-6487-468D-B71A-47E1AE98F87C}" srcOrd="0" destOrd="0" parTransId="{D206F636-0DA1-4365-9D8A-0843D73E2A95}" sibTransId="{BC357CE3-AF67-405D-923E-1F554089CD02}"/>
    <dgm:cxn modelId="{4F3D5E2A-EDD9-401B-8E96-A98A77084876}" type="presOf" srcId="{7EC0890E-4770-4B54-87BA-FDE35E0D4BBE}" destId="{BBF87FE7-C282-49AE-A1D2-2A460A555998}" srcOrd="0" destOrd="0" presId="urn:microsoft.com/office/officeart/2005/8/layout/vList2"/>
    <dgm:cxn modelId="{176DB027-482B-468E-A7E4-ED2FB2D2D6AF}" type="presOf" srcId="{9B2E52FB-6487-468D-B71A-47E1AE98F87C}" destId="{8759FE52-1851-457F-8B99-3C51E0779183}" srcOrd="0" destOrd="0" presId="urn:microsoft.com/office/officeart/2005/8/layout/vList2"/>
    <dgm:cxn modelId="{A6764347-24AA-4D48-B25F-AAB302D684B3}" srcId="{7EC0890E-4770-4B54-87BA-FDE35E0D4BBE}" destId="{14855CD9-4A82-4592-B9F0-919FAC548318}" srcOrd="3" destOrd="0" parTransId="{1AF9AFD8-5C8F-4CD4-BDCB-9EE76C118872}" sibTransId="{0E5D8E55-E2C9-4357-BB14-9468E8BD5B00}"/>
    <dgm:cxn modelId="{6E51A697-DED7-4EC1-818D-D3E8C4C8946E}" type="presOf" srcId="{14855CD9-4A82-4592-B9F0-919FAC548318}" destId="{57ACC3A0-DF09-4375-8F00-55598F8C7991}" srcOrd="0" destOrd="0" presId="urn:microsoft.com/office/officeart/2005/8/layout/vList2"/>
    <dgm:cxn modelId="{E8869FDB-2DA7-423D-BBCC-90F8A69E391A}" type="presParOf" srcId="{BBF87FE7-C282-49AE-A1D2-2A460A555998}" destId="{8759FE52-1851-457F-8B99-3C51E0779183}" srcOrd="0" destOrd="0" presId="urn:microsoft.com/office/officeart/2005/8/layout/vList2"/>
    <dgm:cxn modelId="{EA065E33-DB80-4798-94D1-026F31083FF2}" type="presParOf" srcId="{BBF87FE7-C282-49AE-A1D2-2A460A555998}" destId="{89271102-C75A-46D7-A600-CFDF6A97EBB9}" srcOrd="1" destOrd="0" presId="urn:microsoft.com/office/officeart/2005/8/layout/vList2"/>
    <dgm:cxn modelId="{798D500F-BD77-4E89-A554-EC859763EF5A}" type="presParOf" srcId="{BBF87FE7-C282-49AE-A1D2-2A460A555998}" destId="{81C929FC-CB2F-45F7-90D9-D80CE2C32D27}" srcOrd="2" destOrd="0" presId="urn:microsoft.com/office/officeart/2005/8/layout/vList2"/>
    <dgm:cxn modelId="{30B2464C-78E4-461B-8EDC-357189DF3978}" type="presParOf" srcId="{BBF87FE7-C282-49AE-A1D2-2A460A555998}" destId="{4DE60F91-3FE7-4503-838C-F11690C50124}" srcOrd="3" destOrd="0" presId="urn:microsoft.com/office/officeart/2005/8/layout/vList2"/>
    <dgm:cxn modelId="{B432A95B-704B-463C-93E8-E10D061B0E86}" type="presParOf" srcId="{BBF87FE7-C282-49AE-A1D2-2A460A555998}" destId="{BBBCB085-0B56-4256-BF85-D98406D609B8}" srcOrd="4" destOrd="0" presId="urn:microsoft.com/office/officeart/2005/8/layout/vList2"/>
    <dgm:cxn modelId="{C5D05EE5-915B-4341-B142-3CADC0ECC194}" type="presParOf" srcId="{BBF87FE7-C282-49AE-A1D2-2A460A555998}" destId="{B7DB52EF-92B1-4D7B-A871-19CE4D84E952}" srcOrd="5" destOrd="0" presId="urn:microsoft.com/office/officeart/2005/8/layout/vList2"/>
    <dgm:cxn modelId="{C0CF162E-7BA1-4E9B-81EC-62660BBE5D5B}" type="presParOf" srcId="{BBF87FE7-C282-49AE-A1D2-2A460A555998}" destId="{57ACC3A0-DF09-4375-8F00-55598F8C7991}" srcOrd="6" destOrd="0" presId="urn:microsoft.com/office/officeart/2005/8/layout/vList2"/>
    <dgm:cxn modelId="{3C51C940-4BBA-4D4D-ADD1-BE648B610969}" type="presParOf" srcId="{BBF87FE7-C282-49AE-A1D2-2A460A555998}" destId="{93D06D5F-73F6-44F6-939F-E22E8467A581}" srcOrd="7" destOrd="0" presId="urn:microsoft.com/office/officeart/2005/8/layout/vList2"/>
    <dgm:cxn modelId="{EC58C70F-9C12-4D88-A570-A1CA3432AB01}" type="presParOf" srcId="{BBF87FE7-C282-49AE-A1D2-2A460A555998}" destId="{13DD05E5-7FCF-4517-832C-00563CCE1C4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96DB1CE-315A-4C88-9B87-71480C7C23A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FF758DF4-6D2D-4F71-9CB8-BE35E180D3B2}">
      <dgm:prSet/>
      <dgm:spPr/>
      <dgm:t>
        <a:bodyPr/>
        <a:lstStyle/>
        <a:p>
          <a:pPr rtl="0"/>
          <a:r>
            <a:rPr lang="es-ES" b="1" dirty="0" smtClean="0"/>
            <a:t>Para las personas naturales y sucesiones indivisas no obligadas a llevar contabilidad</a:t>
          </a:r>
          <a:r>
            <a:rPr lang="es-ES" dirty="0" smtClean="0"/>
            <a:t>.-</a:t>
          </a:r>
          <a:endParaRPr lang="es-EC" dirty="0"/>
        </a:p>
      </dgm:t>
    </dgm:pt>
    <dgm:pt modelId="{733EDD31-BF01-49D1-9FD2-A06CCBF7B314}" type="parTrans" cxnId="{B5E74234-1BA4-4434-859E-0A6EFAD8BBF5}">
      <dgm:prSet/>
      <dgm:spPr/>
      <dgm:t>
        <a:bodyPr/>
        <a:lstStyle/>
        <a:p>
          <a:endParaRPr lang="es-EC"/>
        </a:p>
      </dgm:t>
    </dgm:pt>
    <dgm:pt modelId="{C1BD2FC1-E889-4225-82C6-CA2ADA7591C0}" type="sibTrans" cxnId="{B5E74234-1BA4-4434-859E-0A6EFAD8BBF5}">
      <dgm:prSet/>
      <dgm:spPr/>
      <dgm:t>
        <a:bodyPr/>
        <a:lstStyle/>
        <a:p>
          <a:endParaRPr lang="es-EC"/>
        </a:p>
      </dgm:t>
    </dgm:pt>
    <dgm:pt modelId="{D47BE845-0BFB-4114-9422-FF32671BA7DB}">
      <dgm:prSet/>
      <dgm:spPr/>
      <dgm:t>
        <a:bodyPr/>
        <a:lstStyle/>
        <a:p>
          <a:pPr rtl="0"/>
          <a:r>
            <a:rPr lang="es-ES" b="1" dirty="0" smtClean="0"/>
            <a:t>Para las personas naturales y sucesiones indivisas obligadas a llevar contabilidad y las sociedades</a:t>
          </a:r>
          <a:r>
            <a:rPr lang="es-ES" dirty="0" smtClean="0"/>
            <a:t>.-</a:t>
          </a:r>
          <a:endParaRPr lang="es-EC" dirty="0"/>
        </a:p>
      </dgm:t>
    </dgm:pt>
    <dgm:pt modelId="{A7B39A15-6911-4714-911D-57CD1969798C}" type="parTrans" cxnId="{B757555A-DE47-421C-8A92-C3221C4D1891}">
      <dgm:prSet/>
      <dgm:spPr/>
      <dgm:t>
        <a:bodyPr/>
        <a:lstStyle/>
        <a:p>
          <a:endParaRPr lang="es-EC"/>
        </a:p>
      </dgm:t>
    </dgm:pt>
    <dgm:pt modelId="{1AC836DC-966C-4D29-9C0A-47E00E927E63}" type="sibTrans" cxnId="{B757555A-DE47-421C-8A92-C3221C4D1891}">
      <dgm:prSet/>
      <dgm:spPr/>
      <dgm:t>
        <a:bodyPr/>
        <a:lstStyle/>
        <a:p>
          <a:endParaRPr lang="es-EC"/>
        </a:p>
      </dgm:t>
    </dgm:pt>
    <dgm:pt modelId="{5CEA1C5B-0B12-4B40-849E-238647A12A7D}">
      <dgm:prSet/>
      <dgm:spPr/>
      <dgm:t>
        <a:bodyPr/>
        <a:lstStyle/>
        <a:p>
          <a:pPr rtl="0"/>
          <a:r>
            <a:rPr lang="es-ES" dirty="0" smtClean="0"/>
            <a:t>Una suma equivalente al 50% del Impuesto a la Renta determinado en el ejercicio anterior, menos las retenciones en la fuente del Impuesto a la Renta que les hayan sido practicadas en el mismo ejercicio.</a:t>
          </a:r>
          <a:endParaRPr lang="es-EC" dirty="0"/>
        </a:p>
      </dgm:t>
    </dgm:pt>
    <dgm:pt modelId="{B6B5F365-24C4-4523-8091-41C56517D9AD}" type="parTrans" cxnId="{7180DF4F-DA13-4FE5-B2EB-0A1A15FA8494}">
      <dgm:prSet/>
      <dgm:spPr/>
      <dgm:t>
        <a:bodyPr/>
        <a:lstStyle/>
        <a:p>
          <a:endParaRPr lang="es-EC"/>
        </a:p>
      </dgm:t>
    </dgm:pt>
    <dgm:pt modelId="{BEC72795-FF98-4C39-8F9B-FE254A4F95E1}" type="sibTrans" cxnId="{7180DF4F-DA13-4FE5-B2EB-0A1A15FA8494}">
      <dgm:prSet/>
      <dgm:spPr/>
      <dgm:t>
        <a:bodyPr/>
        <a:lstStyle/>
        <a:p>
          <a:endParaRPr lang="es-EC"/>
        </a:p>
      </dgm:t>
    </dgm:pt>
    <dgm:pt modelId="{B4D4EDD2-530F-463B-855D-C615F32F287D}">
      <dgm:prSet/>
      <dgm:spPr/>
      <dgm:t>
        <a:bodyPr/>
        <a:lstStyle/>
        <a:p>
          <a:pPr rtl="0"/>
          <a:r>
            <a:rPr lang="es-ES" smtClean="0"/>
            <a:t>La suma matemática del 0.2% del patrimonio total + 0.2% del total de costos y gastos deducibles a efecto del Impuesto a la Renta + 0.4% del activo total + 0.4% del total de ingresos gravables a efecto del impuesto a la renta.</a:t>
          </a:r>
          <a:endParaRPr lang="es-EC"/>
        </a:p>
      </dgm:t>
    </dgm:pt>
    <dgm:pt modelId="{30440494-0536-490D-9BB1-273CFC7E13E0}" type="parTrans" cxnId="{542F63C8-2087-43EF-9AEB-28DB375DD420}">
      <dgm:prSet/>
      <dgm:spPr/>
      <dgm:t>
        <a:bodyPr/>
        <a:lstStyle/>
        <a:p>
          <a:endParaRPr lang="es-EC"/>
        </a:p>
      </dgm:t>
    </dgm:pt>
    <dgm:pt modelId="{1AF7C2D0-F522-42C4-BD0A-14FF4ECCEC1F}" type="sibTrans" cxnId="{542F63C8-2087-43EF-9AEB-28DB375DD420}">
      <dgm:prSet/>
      <dgm:spPr/>
      <dgm:t>
        <a:bodyPr/>
        <a:lstStyle/>
        <a:p>
          <a:endParaRPr lang="es-EC"/>
        </a:p>
      </dgm:t>
    </dgm:pt>
    <dgm:pt modelId="{38B8E817-1F5B-4D88-9A7B-DB238695A1D0}" type="pres">
      <dgm:prSet presAssocID="{F96DB1CE-315A-4C88-9B87-71480C7C23AB}" presName="Name0" presStyleCnt="0">
        <dgm:presLayoutVars>
          <dgm:dir/>
          <dgm:animLvl val="lvl"/>
          <dgm:resizeHandles val="exact"/>
        </dgm:presLayoutVars>
      </dgm:prSet>
      <dgm:spPr/>
      <dgm:t>
        <a:bodyPr/>
        <a:lstStyle/>
        <a:p>
          <a:endParaRPr lang="es-EC"/>
        </a:p>
      </dgm:t>
    </dgm:pt>
    <dgm:pt modelId="{0681AD53-E2E6-4E3B-85BC-D3556D0F3B91}" type="pres">
      <dgm:prSet presAssocID="{FF758DF4-6D2D-4F71-9CB8-BE35E180D3B2}" presName="composite" presStyleCnt="0"/>
      <dgm:spPr/>
    </dgm:pt>
    <dgm:pt modelId="{E5821AB6-590A-4CEE-881A-400EEF7A7874}" type="pres">
      <dgm:prSet presAssocID="{FF758DF4-6D2D-4F71-9CB8-BE35E180D3B2}" presName="parTx" presStyleLbl="alignNode1" presStyleIdx="0" presStyleCnt="2">
        <dgm:presLayoutVars>
          <dgm:chMax val="0"/>
          <dgm:chPref val="0"/>
          <dgm:bulletEnabled val="1"/>
        </dgm:presLayoutVars>
      </dgm:prSet>
      <dgm:spPr/>
      <dgm:t>
        <a:bodyPr/>
        <a:lstStyle/>
        <a:p>
          <a:endParaRPr lang="es-EC"/>
        </a:p>
      </dgm:t>
    </dgm:pt>
    <dgm:pt modelId="{ABCF5F45-D4D8-466A-9476-97D646318BC2}" type="pres">
      <dgm:prSet presAssocID="{FF758DF4-6D2D-4F71-9CB8-BE35E180D3B2}" presName="desTx" presStyleLbl="alignAccFollowNode1" presStyleIdx="0" presStyleCnt="2">
        <dgm:presLayoutVars>
          <dgm:bulletEnabled val="1"/>
        </dgm:presLayoutVars>
      </dgm:prSet>
      <dgm:spPr/>
      <dgm:t>
        <a:bodyPr/>
        <a:lstStyle/>
        <a:p>
          <a:endParaRPr lang="es-EC"/>
        </a:p>
      </dgm:t>
    </dgm:pt>
    <dgm:pt modelId="{5D9294AE-260A-4EE1-BFE8-C73574894906}" type="pres">
      <dgm:prSet presAssocID="{C1BD2FC1-E889-4225-82C6-CA2ADA7591C0}" presName="space" presStyleCnt="0"/>
      <dgm:spPr/>
    </dgm:pt>
    <dgm:pt modelId="{1A96F38F-46C9-4144-9FC3-61F739D8C150}" type="pres">
      <dgm:prSet presAssocID="{D47BE845-0BFB-4114-9422-FF32671BA7DB}" presName="composite" presStyleCnt="0"/>
      <dgm:spPr/>
    </dgm:pt>
    <dgm:pt modelId="{FCA90C6E-BEAA-43C8-9370-6FF3A88C5030}" type="pres">
      <dgm:prSet presAssocID="{D47BE845-0BFB-4114-9422-FF32671BA7DB}" presName="parTx" presStyleLbl="alignNode1" presStyleIdx="1" presStyleCnt="2" custLinFactNeighborX="832" custLinFactNeighborY="-3027">
        <dgm:presLayoutVars>
          <dgm:chMax val="0"/>
          <dgm:chPref val="0"/>
          <dgm:bulletEnabled val="1"/>
        </dgm:presLayoutVars>
      </dgm:prSet>
      <dgm:spPr/>
      <dgm:t>
        <a:bodyPr/>
        <a:lstStyle/>
        <a:p>
          <a:endParaRPr lang="es-EC"/>
        </a:p>
      </dgm:t>
    </dgm:pt>
    <dgm:pt modelId="{42E5F6B9-ECCB-45AA-9364-D60FD029A729}" type="pres">
      <dgm:prSet presAssocID="{D47BE845-0BFB-4114-9422-FF32671BA7DB}" presName="desTx" presStyleLbl="alignAccFollowNode1" presStyleIdx="1" presStyleCnt="2">
        <dgm:presLayoutVars>
          <dgm:bulletEnabled val="1"/>
        </dgm:presLayoutVars>
      </dgm:prSet>
      <dgm:spPr/>
      <dgm:t>
        <a:bodyPr/>
        <a:lstStyle/>
        <a:p>
          <a:endParaRPr lang="es-EC"/>
        </a:p>
      </dgm:t>
    </dgm:pt>
  </dgm:ptLst>
  <dgm:cxnLst>
    <dgm:cxn modelId="{81E67D09-3D3B-4B30-8D69-24F2C8452B4E}" type="presOf" srcId="{F96DB1CE-315A-4C88-9B87-71480C7C23AB}" destId="{38B8E817-1F5B-4D88-9A7B-DB238695A1D0}" srcOrd="0" destOrd="0" presId="urn:microsoft.com/office/officeart/2005/8/layout/hList1"/>
    <dgm:cxn modelId="{F0C5F79F-93C1-4A21-98EE-9C7F4287C927}" type="presOf" srcId="{FF758DF4-6D2D-4F71-9CB8-BE35E180D3B2}" destId="{E5821AB6-590A-4CEE-881A-400EEF7A7874}" srcOrd="0" destOrd="0" presId="urn:microsoft.com/office/officeart/2005/8/layout/hList1"/>
    <dgm:cxn modelId="{542F63C8-2087-43EF-9AEB-28DB375DD420}" srcId="{D47BE845-0BFB-4114-9422-FF32671BA7DB}" destId="{B4D4EDD2-530F-463B-855D-C615F32F287D}" srcOrd="0" destOrd="0" parTransId="{30440494-0536-490D-9BB1-273CFC7E13E0}" sibTransId="{1AF7C2D0-F522-42C4-BD0A-14FF4ECCEC1F}"/>
    <dgm:cxn modelId="{B5E74234-1BA4-4434-859E-0A6EFAD8BBF5}" srcId="{F96DB1CE-315A-4C88-9B87-71480C7C23AB}" destId="{FF758DF4-6D2D-4F71-9CB8-BE35E180D3B2}" srcOrd="0" destOrd="0" parTransId="{733EDD31-BF01-49D1-9FD2-A06CCBF7B314}" sibTransId="{C1BD2FC1-E889-4225-82C6-CA2ADA7591C0}"/>
    <dgm:cxn modelId="{7180DF4F-DA13-4FE5-B2EB-0A1A15FA8494}" srcId="{FF758DF4-6D2D-4F71-9CB8-BE35E180D3B2}" destId="{5CEA1C5B-0B12-4B40-849E-238647A12A7D}" srcOrd="0" destOrd="0" parTransId="{B6B5F365-24C4-4523-8091-41C56517D9AD}" sibTransId="{BEC72795-FF98-4C39-8F9B-FE254A4F95E1}"/>
    <dgm:cxn modelId="{B757555A-DE47-421C-8A92-C3221C4D1891}" srcId="{F96DB1CE-315A-4C88-9B87-71480C7C23AB}" destId="{D47BE845-0BFB-4114-9422-FF32671BA7DB}" srcOrd="1" destOrd="0" parTransId="{A7B39A15-6911-4714-911D-57CD1969798C}" sibTransId="{1AC836DC-966C-4D29-9C0A-47E00E927E63}"/>
    <dgm:cxn modelId="{65B3F2C0-8782-4364-99CA-944CD4E7C3A0}" type="presOf" srcId="{D47BE845-0BFB-4114-9422-FF32671BA7DB}" destId="{FCA90C6E-BEAA-43C8-9370-6FF3A88C5030}" srcOrd="0" destOrd="0" presId="urn:microsoft.com/office/officeart/2005/8/layout/hList1"/>
    <dgm:cxn modelId="{328F990F-6443-40E7-BD8C-A88518466D7F}" type="presOf" srcId="{B4D4EDD2-530F-463B-855D-C615F32F287D}" destId="{42E5F6B9-ECCB-45AA-9364-D60FD029A729}" srcOrd="0" destOrd="0" presId="urn:microsoft.com/office/officeart/2005/8/layout/hList1"/>
    <dgm:cxn modelId="{8100AAB7-9992-474B-9F1E-604C379B380A}" type="presOf" srcId="{5CEA1C5B-0B12-4B40-849E-238647A12A7D}" destId="{ABCF5F45-D4D8-466A-9476-97D646318BC2}" srcOrd="0" destOrd="0" presId="urn:microsoft.com/office/officeart/2005/8/layout/hList1"/>
    <dgm:cxn modelId="{D443C08E-7FC4-4294-AEFD-A784354206DC}" type="presParOf" srcId="{38B8E817-1F5B-4D88-9A7B-DB238695A1D0}" destId="{0681AD53-E2E6-4E3B-85BC-D3556D0F3B91}" srcOrd="0" destOrd="0" presId="urn:microsoft.com/office/officeart/2005/8/layout/hList1"/>
    <dgm:cxn modelId="{4A411508-1077-4E37-A90F-230DD3B2B776}" type="presParOf" srcId="{0681AD53-E2E6-4E3B-85BC-D3556D0F3B91}" destId="{E5821AB6-590A-4CEE-881A-400EEF7A7874}" srcOrd="0" destOrd="0" presId="urn:microsoft.com/office/officeart/2005/8/layout/hList1"/>
    <dgm:cxn modelId="{17DA74F5-5B90-4140-BBA2-0EEB9A25CABC}" type="presParOf" srcId="{0681AD53-E2E6-4E3B-85BC-D3556D0F3B91}" destId="{ABCF5F45-D4D8-466A-9476-97D646318BC2}" srcOrd="1" destOrd="0" presId="urn:microsoft.com/office/officeart/2005/8/layout/hList1"/>
    <dgm:cxn modelId="{01C7A784-6633-4ABC-BD59-281852FE926A}" type="presParOf" srcId="{38B8E817-1F5B-4D88-9A7B-DB238695A1D0}" destId="{5D9294AE-260A-4EE1-BFE8-C73574894906}" srcOrd="1" destOrd="0" presId="urn:microsoft.com/office/officeart/2005/8/layout/hList1"/>
    <dgm:cxn modelId="{50E63713-B37C-4590-9886-9A2945A25B5F}" type="presParOf" srcId="{38B8E817-1F5B-4D88-9A7B-DB238695A1D0}" destId="{1A96F38F-46C9-4144-9FC3-61F739D8C150}" srcOrd="2" destOrd="0" presId="urn:microsoft.com/office/officeart/2005/8/layout/hList1"/>
    <dgm:cxn modelId="{25F0A3C0-2C46-4AAC-BEC0-95FC35627215}" type="presParOf" srcId="{1A96F38F-46C9-4144-9FC3-61F739D8C150}" destId="{FCA90C6E-BEAA-43C8-9370-6FF3A88C5030}" srcOrd="0" destOrd="0" presId="urn:microsoft.com/office/officeart/2005/8/layout/hList1"/>
    <dgm:cxn modelId="{4E81F44F-998D-4EF9-AFAE-3F5EFADE243F}" type="presParOf" srcId="{1A96F38F-46C9-4144-9FC3-61F739D8C150}" destId="{42E5F6B9-ECCB-45AA-9364-D60FD029A72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5C020F-77F9-4AC1-A53D-49E6BB6C49FD}"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s-EC"/>
        </a:p>
      </dgm:t>
    </dgm:pt>
    <dgm:pt modelId="{F6254052-E575-4229-BBCE-7B8C0F8036D6}">
      <dgm:prSet custT="1"/>
      <dgm:spPr/>
      <dgm:t>
        <a:bodyPr/>
        <a:lstStyle/>
        <a:p>
          <a:pPr rtl="0"/>
          <a:r>
            <a:rPr lang="es-AR" sz="1800" b="1" dirty="0" smtClean="0"/>
            <a:t>Microempresa</a:t>
          </a:r>
          <a:endParaRPr lang="es-EC" sz="1800" b="1" dirty="0"/>
        </a:p>
      </dgm:t>
    </dgm:pt>
    <dgm:pt modelId="{FD0DCFA7-84D5-4F7F-A30E-E1262B2025B8}" type="parTrans" cxnId="{BC45997A-B606-4FAA-BED4-F35654BC1538}">
      <dgm:prSet/>
      <dgm:spPr/>
      <dgm:t>
        <a:bodyPr/>
        <a:lstStyle/>
        <a:p>
          <a:endParaRPr lang="es-EC" sz="2400"/>
        </a:p>
      </dgm:t>
    </dgm:pt>
    <dgm:pt modelId="{E9243D27-A4A6-4B78-BD68-D7F0EB3669F4}" type="sibTrans" cxnId="{BC45997A-B606-4FAA-BED4-F35654BC1538}">
      <dgm:prSet/>
      <dgm:spPr/>
      <dgm:t>
        <a:bodyPr/>
        <a:lstStyle/>
        <a:p>
          <a:endParaRPr lang="es-EC" sz="2400"/>
        </a:p>
      </dgm:t>
    </dgm:pt>
    <dgm:pt modelId="{00F048E7-4AF8-440B-81A3-189F77760364}">
      <dgm:prSet custT="1"/>
      <dgm:spPr/>
      <dgm:t>
        <a:bodyPr/>
        <a:lstStyle/>
        <a:p>
          <a:pPr rtl="0"/>
          <a:r>
            <a:rPr lang="es-AR" sz="1800" b="1" dirty="0" smtClean="0"/>
            <a:t>Talleres artesanales</a:t>
          </a:r>
          <a:endParaRPr lang="es-EC" sz="1800" b="1" dirty="0"/>
        </a:p>
      </dgm:t>
    </dgm:pt>
    <dgm:pt modelId="{8886CE30-AC1A-4BAD-A57F-28AA4625FC56}" type="parTrans" cxnId="{68B6AB6B-5A1F-4D38-BB51-F7D854C49FD6}">
      <dgm:prSet/>
      <dgm:spPr/>
      <dgm:t>
        <a:bodyPr/>
        <a:lstStyle/>
        <a:p>
          <a:endParaRPr lang="es-EC" sz="2400"/>
        </a:p>
      </dgm:t>
    </dgm:pt>
    <dgm:pt modelId="{5A39F4B0-BDE7-418A-855A-B41960D3E37D}" type="sibTrans" cxnId="{68B6AB6B-5A1F-4D38-BB51-F7D854C49FD6}">
      <dgm:prSet/>
      <dgm:spPr/>
      <dgm:t>
        <a:bodyPr/>
        <a:lstStyle/>
        <a:p>
          <a:endParaRPr lang="es-EC" sz="2400"/>
        </a:p>
      </dgm:t>
    </dgm:pt>
    <dgm:pt modelId="{891F09C0-FBE7-44BE-A490-674D22C46FE5}">
      <dgm:prSet custT="1"/>
      <dgm:spPr/>
      <dgm:t>
        <a:bodyPr/>
        <a:lstStyle/>
        <a:p>
          <a:pPr rtl="0"/>
          <a:r>
            <a:rPr lang="es-AR" sz="1800" b="1" dirty="0" smtClean="0"/>
            <a:t>Pequeña Industria</a:t>
          </a:r>
          <a:endParaRPr lang="es-EC" sz="1800" b="1" dirty="0"/>
        </a:p>
      </dgm:t>
    </dgm:pt>
    <dgm:pt modelId="{EC74AE47-AF16-44DC-9CF4-4E652A8DE3B1}" type="parTrans" cxnId="{287C9699-3FF0-4F4A-BB76-5B396ED9B6E4}">
      <dgm:prSet/>
      <dgm:spPr/>
      <dgm:t>
        <a:bodyPr/>
        <a:lstStyle/>
        <a:p>
          <a:endParaRPr lang="es-EC" sz="2400"/>
        </a:p>
      </dgm:t>
    </dgm:pt>
    <dgm:pt modelId="{1CEADB26-1B70-46A8-92D4-F31BA90B1BDE}" type="sibTrans" cxnId="{287C9699-3FF0-4F4A-BB76-5B396ED9B6E4}">
      <dgm:prSet/>
      <dgm:spPr/>
      <dgm:t>
        <a:bodyPr/>
        <a:lstStyle/>
        <a:p>
          <a:endParaRPr lang="es-EC" sz="2400"/>
        </a:p>
      </dgm:t>
    </dgm:pt>
    <dgm:pt modelId="{4931D36F-7CDC-4CEB-924E-FABBF3E24F04}">
      <dgm:prSet custT="1"/>
      <dgm:spPr/>
      <dgm:t>
        <a:bodyPr/>
        <a:lstStyle/>
        <a:p>
          <a:pPr rtl="0"/>
          <a:r>
            <a:rPr lang="es-AR" sz="1800" b="1" dirty="0" smtClean="0"/>
            <a:t>Mediana Industria</a:t>
          </a:r>
          <a:endParaRPr lang="es-EC" sz="1800" b="1" dirty="0"/>
        </a:p>
      </dgm:t>
    </dgm:pt>
    <dgm:pt modelId="{E70C6BD3-8B28-4DF6-980A-49C649DECCC9}" type="parTrans" cxnId="{CC02F2F8-BA2C-475C-9CF0-096755009E2F}">
      <dgm:prSet/>
      <dgm:spPr/>
      <dgm:t>
        <a:bodyPr/>
        <a:lstStyle/>
        <a:p>
          <a:endParaRPr lang="es-EC" sz="2400"/>
        </a:p>
      </dgm:t>
    </dgm:pt>
    <dgm:pt modelId="{64E34DAC-728B-4E96-91A4-5110B451113D}" type="sibTrans" cxnId="{CC02F2F8-BA2C-475C-9CF0-096755009E2F}">
      <dgm:prSet/>
      <dgm:spPr/>
      <dgm:t>
        <a:bodyPr/>
        <a:lstStyle/>
        <a:p>
          <a:endParaRPr lang="es-EC" sz="2400"/>
        </a:p>
      </dgm:t>
    </dgm:pt>
    <dgm:pt modelId="{BF2859FD-1130-4F4E-984A-B32B89904AB8}">
      <dgm:prSet/>
      <dgm:spPr/>
      <dgm:t>
        <a:bodyPr/>
        <a:lstStyle/>
        <a:p>
          <a:endParaRPr lang="es-EC" sz="2000"/>
        </a:p>
      </dgm:t>
    </dgm:pt>
    <dgm:pt modelId="{C8F92B1C-3F10-42F7-BA64-529D280D1164}" type="parTrans" cxnId="{E4461A3D-3504-426E-B270-BB48466AD7B5}">
      <dgm:prSet/>
      <dgm:spPr/>
      <dgm:t>
        <a:bodyPr/>
        <a:lstStyle/>
        <a:p>
          <a:endParaRPr lang="es-EC" sz="2400"/>
        </a:p>
      </dgm:t>
    </dgm:pt>
    <dgm:pt modelId="{21A39C9F-8393-4D94-9C52-2BBD409E4731}" type="sibTrans" cxnId="{E4461A3D-3504-426E-B270-BB48466AD7B5}">
      <dgm:prSet/>
      <dgm:spPr/>
      <dgm:t>
        <a:bodyPr/>
        <a:lstStyle/>
        <a:p>
          <a:endParaRPr lang="es-EC" sz="2400"/>
        </a:p>
      </dgm:t>
    </dgm:pt>
    <dgm:pt modelId="{5914C78B-99D9-4404-8C5A-9C7732A62073}" type="pres">
      <dgm:prSet presAssocID="{DE5C020F-77F9-4AC1-A53D-49E6BB6C49FD}" presName="matrix" presStyleCnt="0">
        <dgm:presLayoutVars>
          <dgm:chMax val="1"/>
          <dgm:dir/>
          <dgm:resizeHandles val="exact"/>
        </dgm:presLayoutVars>
      </dgm:prSet>
      <dgm:spPr/>
      <dgm:t>
        <a:bodyPr/>
        <a:lstStyle/>
        <a:p>
          <a:endParaRPr lang="es-EC"/>
        </a:p>
      </dgm:t>
    </dgm:pt>
    <dgm:pt modelId="{FFF1F1DA-C3FB-426E-9F01-EC7A943F035B}" type="pres">
      <dgm:prSet presAssocID="{DE5C020F-77F9-4AC1-A53D-49E6BB6C49FD}" presName="axisShape" presStyleLbl="bgShp" presStyleIdx="0" presStyleCnt="1"/>
      <dgm:spPr/>
    </dgm:pt>
    <dgm:pt modelId="{65BF1C5E-E7AA-4322-836D-094046B34756}" type="pres">
      <dgm:prSet presAssocID="{DE5C020F-77F9-4AC1-A53D-49E6BB6C49FD}" presName="rect1" presStyleLbl="node1" presStyleIdx="0" presStyleCnt="4">
        <dgm:presLayoutVars>
          <dgm:chMax val="0"/>
          <dgm:chPref val="0"/>
          <dgm:bulletEnabled val="1"/>
        </dgm:presLayoutVars>
      </dgm:prSet>
      <dgm:spPr/>
      <dgm:t>
        <a:bodyPr/>
        <a:lstStyle/>
        <a:p>
          <a:endParaRPr lang="es-EC"/>
        </a:p>
      </dgm:t>
    </dgm:pt>
    <dgm:pt modelId="{A6827ABC-2C8D-41FA-B2A8-D69FB2544D31}" type="pres">
      <dgm:prSet presAssocID="{DE5C020F-77F9-4AC1-A53D-49E6BB6C49FD}" presName="rect2" presStyleLbl="node1" presStyleIdx="1" presStyleCnt="4">
        <dgm:presLayoutVars>
          <dgm:chMax val="0"/>
          <dgm:chPref val="0"/>
          <dgm:bulletEnabled val="1"/>
        </dgm:presLayoutVars>
      </dgm:prSet>
      <dgm:spPr/>
      <dgm:t>
        <a:bodyPr/>
        <a:lstStyle/>
        <a:p>
          <a:endParaRPr lang="es-EC"/>
        </a:p>
      </dgm:t>
    </dgm:pt>
    <dgm:pt modelId="{786B676D-BCBA-4F8C-A93F-0BF254C0F20D}" type="pres">
      <dgm:prSet presAssocID="{DE5C020F-77F9-4AC1-A53D-49E6BB6C49FD}" presName="rect3" presStyleLbl="node1" presStyleIdx="2" presStyleCnt="4">
        <dgm:presLayoutVars>
          <dgm:chMax val="0"/>
          <dgm:chPref val="0"/>
          <dgm:bulletEnabled val="1"/>
        </dgm:presLayoutVars>
      </dgm:prSet>
      <dgm:spPr/>
      <dgm:t>
        <a:bodyPr/>
        <a:lstStyle/>
        <a:p>
          <a:endParaRPr lang="es-EC"/>
        </a:p>
      </dgm:t>
    </dgm:pt>
    <dgm:pt modelId="{0AA02F5A-4D9F-492B-AE84-F3E39CD0EFA5}" type="pres">
      <dgm:prSet presAssocID="{DE5C020F-77F9-4AC1-A53D-49E6BB6C49FD}" presName="rect4" presStyleLbl="node1" presStyleIdx="3" presStyleCnt="4">
        <dgm:presLayoutVars>
          <dgm:chMax val="0"/>
          <dgm:chPref val="0"/>
          <dgm:bulletEnabled val="1"/>
        </dgm:presLayoutVars>
      </dgm:prSet>
      <dgm:spPr/>
      <dgm:t>
        <a:bodyPr/>
        <a:lstStyle/>
        <a:p>
          <a:endParaRPr lang="es-EC"/>
        </a:p>
      </dgm:t>
    </dgm:pt>
  </dgm:ptLst>
  <dgm:cxnLst>
    <dgm:cxn modelId="{5C1988F9-B35E-45C8-B427-BE6AC02086E0}" type="presOf" srcId="{DE5C020F-77F9-4AC1-A53D-49E6BB6C49FD}" destId="{5914C78B-99D9-4404-8C5A-9C7732A62073}" srcOrd="0" destOrd="0" presId="urn:microsoft.com/office/officeart/2005/8/layout/matrix2"/>
    <dgm:cxn modelId="{E4461A3D-3504-426E-B270-BB48466AD7B5}" srcId="{DE5C020F-77F9-4AC1-A53D-49E6BB6C49FD}" destId="{BF2859FD-1130-4F4E-984A-B32B89904AB8}" srcOrd="4" destOrd="0" parTransId="{C8F92B1C-3F10-42F7-BA64-529D280D1164}" sibTransId="{21A39C9F-8393-4D94-9C52-2BBD409E4731}"/>
    <dgm:cxn modelId="{CC02F2F8-BA2C-475C-9CF0-096755009E2F}" srcId="{DE5C020F-77F9-4AC1-A53D-49E6BB6C49FD}" destId="{4931D36F-7CDC-4CEB-924E-FABBF3E24F04}" srcOrd="3" destOrd="0" parTransId="{E70C6BD3-8B28-4DF6-980A-49C649DECCC9}" sibTransId="{64E34DAC-728B-4E96-91A4-5110B451113D}"/>
    <dgm:cxn modelId="{DD9ABAB8-1C11-4BC7-9AB9-1ECB54555660}" type="presOf" srcId="{891F09C0-FBE7-44BE-A490-674D22C46FE5}" destId="{786B676D-BCBA-4F8C-A93F-0BF254C0F20D}" srcOrd="0" destOrd="0" presId="urn:microsoft.com/office/officeart/2005/8/layout/matrix2"/>
    <dgm:cxn modelId="{739752D1-E8C0-4CE4-BF45-3AD83636EEDE}" type="presOf" srcId="{00F048E7-4AF8-440B-81A3-189F77760364}" destId="{A6827ABC-2C8D-41FA-B2A8-D69FB2544D31}" srcOrd="0" destOrd="0" presId="urn:microsoft.com/office/officeart/2005/8/layout/matrix2"/>
    <dgm:cxn modelId="{E60FBC0C-D485-4306-B966-4A897D7A1A38}" type="presOf" srcId="{F6254052-E575-4229-BBCE-7B8C0F8036D6}" destId="{65BF1C5E-E7AA-4322-836D-094046B34756}" srcOrd="0" destOrd="0" presId="urn:microsoft.com/office/officeart/2005/8/layout/matrix2"/>
    <dgm:cxn modelId="{68B6AB6B-5A1F-4D38-BB51-F7D854C49FD6}" srcId="{DE5C020F-77F9-4AC1-A53D-49E6BB6C49FD}" destId="{00F048E7-4AF8-440B-81A3-189F77760364}" srcOrd="1" destOrd="0" parTransId="{8886CE30-AC1A-4BAD-A57F-28AA4625FC56}" sibTransId="{5A39F4B0-BDE7-418A-855A-B41960D3E37D}"/>
    <dgm:cxn modelId="{287C9699-3FF0-4F4A-BB76-5B396ED9B6E4}" srcId="{DE5C020F-77F9-4AC1-A53D-49E6BB6C49FD}" destId="{891F09C0-FBE7-44BE-A490-674D22C46FE5}" srcOrd="2" destOrd="0" parTransId="{EC74AE47-AF16-44DC-9CF4-4E652A8DE3B1}" sibTransId="{1CEADB26-1B70-46A8-92D4-F31BA90B1BDE}"/>
    <dgm:cxn modelId="{DAECF976-567A-462A-99AB-C8481D7F7C8C}" type="presOf" srcId="{4931D36F-7CDC-4CEB-924E-FABBF3E24F04}" destId="{0AA02F5A-4D9F-492B-AE84-F3E39CD0EFA5}" srcOrd="0" destOrd="0" presId="urn:microsoft.com/office/officeart/2005/8/layout/matrix2"/>
    <dgm:cxn modelId="{BC45997A-B606-4FAA-BED4-F35654BC1538}" srcId="{DE5C020F-77F9-4AC1-A53D-49E6BB6C49FD}" destId="{F6254052-E575-4229-BBCE-7B8C0F8036D6}" srcOrd="0" destOrd="0" parTransId="{FD0DCFA7-84D5-4F7F-A30E-E1262B2025B8}" sibTransId="{E9243D27-A4A6-4B78-BD68-D7F0EB3669F4}"/>
    <dgm:cxn modelId="{C6277315-8B52-4054-B627-0258F976065E}" type="presParOf" srcId="{5914C78B-99D9-4404-8C5A-9C7732A62073}" destId="{FFF1F1DA-C3FB-426E-9F01-EC7A943F035B}" srcOrd="0" destOrd="0" presId="urn:microsoft.com/office/officeart/2005/8/layout/matrix2"/>
    <dgm:cxn modelId="{C6FF2EAA-E477-4B1B-8F27-8ADD10C0948F}" type="presParOf" srcId="{5914C78B-99D9-4404-8C5A-9C7732A62073}" destId="{65BF1C5E-E7AA-4322-836D-094046B34756}" srcOrd="1" destOrd="0" presId="urn:microsoft.com/office/officeart/2005/8/layout/matrix2"/>
    <dgm:cxn modelId="{2AD5D5AB-C05E-40DE-A8CD-1800E96FBA51}" type="presParOf" srcId="{5914C78B-99D9-4404-8C5A-9C7732A62073}" destId="{A6827ABC-2C8D-41FA-B2A8-D69FB2544D31}" srcOrd="2" destOrd="0" presId="urn:microsoft.com/office/officeart/2005/8/layout/matrix2"/>
    <dgm:cxn modelId="{B92B4EC0-CDF7-4CEF-9333-C73DD1E77F7B}" type="presParOf" srcId="{5914C78B-99D9-4404-8C5A-9C7732A62073}" destId="{786B676D-BCBA-4F8C-A93F-0BF254C0F20D}" srcOrd="3" destOrd="0" presId="urn:microsoft.com/office/officeart/2005/8/layout/matrix2"/>
    <dgm:cxn modelId="{EDB2609D-2E9A-4629-82ED-D1AC3AA766E5}" type="presParOf" srcId="{5914C78B-99D9-4404-8C5A-9C7732A62073}" destId="{0AA02F5A-4D9F-492B-AE84-F3E39CD0EFA5}"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5BAAFDA-588B-4AFE-9BB6-D45790744CD6}" type="doc">
      <dgm:prSet loTypeId="urn:microsoft.com/office/officeart/2005/8/layout/architecture+Icon" loCatId="officeonline" qsTypeId="urn:microsoft.com/office/officeart/2005/8/quickstyle/simple1" qsCatId="simple" csTypeId="urn:microsoft.com/office/officeart/2005/8/colors/accent0_2" csCatId="mainScheme"/>
      <dgm:spPr/>
      <dgm:t>
        <a:bodyPr/>
        <a:lstStyle/>
        <a:p>
          <a:endParaRPr lang="es-EC"/>
        </a:p>
      </dgm:t>
    </dgm:pt>
    <dgm:pt modelId="{1984019F-DBB6-4906-B603-9C12BA959C16}">
      <dgm:prSet/>
      <dgm:spPr/>
      <dgm:t>
        <a:bodyPr/>
        <a:lstStyle/>
        <a:p>
          <a:pPr rtl="0"/>
          <a:r>
            <a:rPr lang="es-ES" smtClean="0"/>
            <a:t>Entregar el respectivo comprobante de retención, dentro del término no mayor de cinco días de recibido el comprobante de venta.</a:t>
          </a:r>
          <a:endParaRPr lang="es-EC"/>
        </a:p>
      </dgm:t>
    </dgm:pt>
    <dgm:pt modelId="{D40E0B10-4595-4FB4-BAE9-58D269507847}" type="parTrans" cxnId="{5CC3325C-7AF2-4C0A-A30F-0AC717B57C7A}">
      <dgm:prSet/>
      <dgm:spPr/>
      <dgm:t>
        <a:bodyPr/>
        <a:lstStyle/>
        <a:p>
          <a:endParaRPr lang="es-EC"/>
        </a:p>
      </dgm:t>
    </dgm:pt>
    <dgm:pt modelId="{96860529-C09C-46E7-919D-A58B06191FBC}" type="sibTrans" cxnId="{5CC3325C-7AF2-4C0A-A30F-0AC717B57C7A}">
      <dgm:prSet/>
      <dgm:spPr/>
      <dgm:t>
        <a:bodyPr/>
        <a:lstStyle/>
        <a:p>
          <a:endParaRPr lang="es-EC"/>
        </a:p>
      </dgm:t>
    </dgm:pt>
    <dgm:pt modelId="{1934E0F0-0547-4E6E-AD72-ECCDC8E965FA}">
      <dgm:prSet/>
      <dgm:spPr/>
      <dgm:t>
        <a:bodyPr/>
        <a:lstStyle/>
        <a:p>
          <a:pPr rtl="0"/>
          <a:r>
            <a:rPr lang="es-ES" smtClean="0"/>
            <a:t>Proporcionar al SRI cualquier tipo de información vinculada con las transacciones</a:t>
          </a:r>
          <a:endParaRPr lang="es-EC"/>
        </a:p>
      </dgm:t>
    </dgm:pt>
    <dgm:pt modelId="{620C9AF3-A51A-4A05-A784-5C1BEE4849FF}" type="parTrans" cxnId="{16A6CDB4-0348-4726-A11F-7966C03D02D1}">
      <dgm:prSet/>
      <dgm:spPr/>
      <dgm:t>
        <a:bodyPr/>
        <a:lstStyle/>
        <a:p>
          <a:endParaRPr lang="es-EC"/>
        </a:p>
      </dgm:t>
    </dgm:pt>
    <dgm:pt modelId="{08CCF260-0BBF-4C31-8524-BE0A7C085612}" type="sibTrans" cxnId="{16A6CDB4-0348-4726-A11F-7966C03D02D1}">
      <dgm:prSet/>
      <dgm:spPr/>
      <dgm:t>
        <a:bodyPr/>
        <a:lstStyle/>
        <a:p>
          <a:endParaRPr lang="es-EC"/>
        </a:p>
      </dgm:t>
    </dgm:pt>
    <dgm:pt modelId="{3B42654B-5267-4A14-B44C-A7EB9ECB87ED}">
      <dgm:prSet/>
      <dgm:spPr/>
      <dgm:t>
        <a:bodyPr/>
        <a:lstStyle/>
        <a:p>
          <a:pPr rtl="0"/>
          <a:r>
            <a:rPr lang="es-ES" smtClean="0"/>
            <a:t>La retención en la fuente deberá realizarse al momento del pago o crédito en cuenta, lo que suceda primero.</a:t>
          </a:r>
          <a:endParaRPr lang="es-EC"/>
        </a:p>
      </dgm:t>
    </dgm:pt>
    <dgm:pt modelId="{604B52A6-9281-456E-A419-7DAA31BC6E27}" type="parTrans" cxnId="{D9B7B827-894E-494F-AC0F-A1B6785249FB}">
      <dgm:prSet/>
      <dgm:spPr/>
      <dgm:t>
        <a:bodyPr/>
        <a:lstStyle/>
        <a:p>
          <a:endParaRPr lang="es-EC"/>
        </a:p>
      </dgm:t>
    </dgm:pt>
    <dgm:pt modelId="{ABD84CBC-6F5B-4782-88EB-F256D2C68060}" type="sibTrans" cxnId="{D9B7B827-894E-494F-AC0F-A1B6785249FB}">
      <dgm:prSet/>
      <dgm:spPr/>
      <dgm:t>
        <a:bodyPr/>
        <a:lstStyle/>
        <a:p>
          <a:endParaRPr lang="es-EC"/>
        </a:p>
      </dgm:t>
    </dgm:pt>
    <dgm:pt modelId="{42292E4A-716F-46C3-A5B4-1FBD24D7D35B}" type="pres">
      <dgm:prSet presAssocID="{B5BAAFDA-588B-4AFE-9BB6-D45790744CD6}" presName="Name0" presStyleCnt="0">
        <dgm:presLayoutVars>
          <dgm:chPref val="1"/>
          <dgm:dir/>
          <dgm:animOne val="branch"/>
          <dgm:animLvl val="lvl"/>
          <dgm:resizeHandles/>
        </dgm:presLayoutVars>
      </dgm:prSet>
      <dgm:spPr/>
      <dgm:t>
        <a:bodyPr/>
        <a:lstStyle/>
        <a:p>
          <a:endParaRPr lang="es-EC"/>
        </a:p>
      </dgm:t>
    </dgm:pt>
    <dgm:pt modelId="{8F3440F1-023C-40E9-AE10-EEA9B4EA088D}" type="pres">
      <dgm:prSet presAssocID="{1984019F-DBB6-4906-B603-9C12BA959C16}" presName="vertOne" presStyleCnt="0"/>
      <dgm:spPr/>
    </dgm:pt>
    <dgm:pt modelId="{D2FAE080-9F3C-4359-939B-F5C1D0C25762}" type="pres">
      <dgm:prSet presAssocID="{1984019F-DBB6-4906-B603-9C12BA959C16}" presName="txOne" presStyleLbl="node0" presStyleIdx="0" presStyleCnt="3">
        <dgm:presLayoutVars>
          <dgm:chPref val="3"/>
        </dgm:presLayoutVars>
      </dgm:prSet>
      <dgm:spPr/>
      <dgm:t>
        <a:bodyPr/>
        <a:lstStyle/>
        <a:p>
          <a:endParaRPr lang="es-EC"/>
        </a:p>
      </dgm:t>
    </dgm:pt>
    <dgm:pt modelId="{B3E11470-E230-4B1E-B510-4F7CB12E65F7}" type="pres">
      <dgm:prSet presAssocID="{1984019F-DBB6-4906-B603-9C12BA959C16}" presName="horzOne" presStyleCnt="0"/>
      <dgm:spPr/>
    </dgm:pt>
    <dgm:pt modelId="{8595E7D9-E199-40BA-AF32-B7095D116022}" type="pres">
      <dgm:prSet presAssocID="{96860529-C09C-46E7-919D-A58B06191FBC}" presName="sibSpaceOne" presStyleCnt="0"/>
      <dgm:spPr/>
    </dgm:pt>
    <dgm:pt modelId="{206BE373-0AF2-4BB9-B4FE-1784FB6B7734}" type="pres">
      <dgm:prSet presAssocID="{1934E0F0-0547-4E6E-AD72-ECCDC8E965FA}" presName="vertOne" presStyleCnt="0"/>
      <dgm:spPr/>
    </dgm:pt>
    <dgm:pt modelId="{6366F7E2-0DAE-4809-8101-CACC595AE1FA}" type="pres">
      <dgm:prSet presAssocID="{1934E0F0-0547-4E6E-AD72-ECCDC8E965FA}" presName="txOne" presStyleLbl="node0" presStyleIdx="1" presStyleCnt="3">
        <dgm:presLayoutVars>
          <dgm:chPref val="3"/>
        </dgm:presLayoutVars>
      </dgm:prSet>
      <dgm:spPr/>
      <dgm:t>
        <a:bodyPr/>
        <a:lstStyle/>
        <a:p>
          <a:endParaRPr lang="es-EC"/>
        </a:p>
      </dgm:t>
    </dgm:pt>
    <dgm:pt modelId="{F9309C51-B5AC-4FBB-A4AD-08AAB21E42C3}" type="pres">
      <dgm:prSet presAssocID="{1934E0F0-0547-4E6E-AD72-ECCDC8E965FA}" presName="horzOne" presStyleCnt="0"/>
      <dgm:spPr/>
    </dgm:pt>
    <dgm:pt modelId="{38549DDE-BDC9-430C-B169-D044B2E72B53}" type="pres">
      <dgm:prSet presAssocID="{08CCF260-0BBF-4C31-8524-BE0A7C085612}" presName="sibSpaceOne" presStyleCnt="0"/>
      <dgm:spPr/>
    </dgm:pt>
    <dgm:pt modelId="{D1ED42E2-F581-4A71-B9A3-71EF6A458874}" type="pres">
      <dgm:prSet presAssocID="{3B42654B-5267-4A14-B44C-A7EB9ECB87ED}" presName="vertOne" presStyleCnt="0"/>
      <dgm:spPr/>
    </dgm:pt>
    <dgm:pt modelId="{6ABDD6DD-CB2C-4D33-AF61-9E534221B014}" type="pres">
      <dgm:prSet presAssocID="{3B42654B-5267-4A14-B44C-A7EB9ECB87ED}" presName="txOne" presStyleLbl="node0" presStyleIdx="2" presStyleCnt="3">
        <dgm:presLayoutVars>
          <dgm:chPref val="3"/>
        </dgm:presLayoutVars>
      </dgm:prSet>
      <dgm:spPr/>
      <dgm:t>
        <a:bodyPr/>
        <a:lstStyle/>
        <a:p>
          <a:endParaRPr lang="es-EC"/>
        </a:p>
      </dgm:t>
    </dgm:pt>
    <dgm:pt modelId="{848A7EE5-6F04-4A18-8B3D-AB9F086D197C}" type="pres">
      <dgm:prSet presAssocID="{3B42654B-5267-4A14-B44C-A7EB9ECB87ED}" presName="horzOne" presStyleCnt="0"/>
      <dgm:spPr/>
    </dgm:pt>
  </dgm:ptLst>
  <dgm:cxnLst>
    <dgm:cxn modelId="{D9B7B827-894E-494F-AC0F-A1B6785249FB}" srcId="{B5BAAFDA-588B-4AFE-9BB6-D45790744CD6}" destId="{3B42654B-5267-4A14-B44C-A7EB9ECB87ED}" srcOrd="2" destOrd="0" parTransId="{604B52A6-9281-456E-A419-7DAA31BC6E27}" sibTransId="{ABD84CBC-6F5B-4782-88EB-F256D2C68060}"/>
    <dgm:cxn modelId="{7B8D6162-F213-4234-BC19-F93F32447308}" type="presOf" srcId="{1934E0F0-0547-4E6E-AD72-ECCDC8E965FA}" destId="{6366F7E2-0DAE-4809-8101-CACC595AE1FA}" srcOrd="0" destOrd="0" presId="urn:microsoft.com/office/officeart/2005/8/layout/architecture+Icon"/>
    <dgm:cxn modelId="{5CC3325C-7AF2-4C0A-A30F-0AC717B57C7A}" srcId="{B5BAAFDA-588B-4AFE-9BB6-D45790744CD6}" destId="{1984019F-DBB6-4906-B603-9C12BA959C16}" srcOrd="0" destOrd="0" parTransId="{D40E0B10-4595-4FB4-BAE9-58D269507847}" sibTransId="{96860529-C09C-46E7-919D-A58B06191FBC}"/>
    <dgm:cxn modelId="{CAF8E152-365A-4031-96E9-4693E7D941CF}" type="presOf" srcId="{B5BAAFDA-588B-4AFE-9BB6-D45790744CD6}" destId="{42292E4A-716F-46C3-A5B4-1FBD24D7D35B}" srcOrd="0" destOrd="0" presId="urn:microsoft.com/office/officeart/2005/8/layout/architecture+Icon"/>
    <dgm:cxn modelId="{16A6CDB4-0348-4726-A11F-7966C03D02D1}" srcId="{B5BAAFDA-588B-4AFE-9BB6-D45790744CD6}" destId="{1934E0F0-0547-4E6E-AD72-ECCDC8E965FA}" srcOrd="1" destOrd="0" parTransId="{620C9AF3-A51A-4A05-A784-5C1BEE4849FF}" sibTransId="{08CCF260-0BBF-4C31-8524-BE0A7C085612}"/>
    <dgm:cxn modelId="{4D553812-A4C4-480C-A14F-5E65C12D6FD5}" type="presOf" srcId="{1984019F-DBB6-4906-B603-9C12BA959C16}" destId="{D2FAE080-9F3C-4359-939B-F5C1D0C25762}" srcOrd="0" destOrd="0" presId="urn:microsoft.com/office/officeart/2005/8/layout/architecture+Icon"/>
    <dgm:cxn modelId="{60BFCE5A-98CF-4E2B-93D0-72B5CFE77CAE}" type="presOf" srcId="{3B42654B-5267-4A14-B44C-A7EB9ECB87ED}" destId="{6ABDD6DD-CB2C-4D33-AF61-9E534221B014}" srcOrd="0" destOrd="0" presId="urn:microsoft.com/office/officeart/2005/8/layout/architecture+Icon"/>
    <dgm:cxn modelId="{0A93F5CF-0197-4980-82D4-C1028AF708E1}" type="presParOf" srcId="{42292E4A-716F-46C3-A5B4-1FBD24D7D35B}" destId="{8F3440F1-023C-40E9-AE10-EEA9B4EA088D}" srcOrd="0" destOrd="0" presId="urn:microsoft.com/office/officeart/2005/8/layout/architecture+Icon"/>
    <dgm:cxn modelId="{9CF34746-755A-4C6F-8EBC-10264E90D5A9}" type="presParOf" srcId="{8F3440F1-023C-40E9-AE10-EEA9B4EA088D}" destId="{D2FAE080-9F3C-4359-939B-F5C1D0C25762}" srcOrd="0" destOrd="0" presId="urn:microsoft.com/office/officeart/2005/8/layout/architecture+Icon"/>
    <dgm:cxn modelId="{2A891CAD-D8BE-4834-8D9F-B64B0FA33D82}" type="presParOf" srcId="{8F3440F1-023C-40E9-AE10-EEA9B4EA088D}" destId="{B3E11470-E230-4B1E-B510-4F7CB12E65F7}" srcOrd="1" destOrd="0" presId="urn:microsoft.com/office/officeart/2005/8/layout/architecture+Icon"/>
    <dgm:cxn modelId="{D946C049-E52C-4549-8806-4F3FB64C73DB}" type="presParOf" srcId="{42292E4A-716F-46C3-A5B4-1FBD24D7D35B}" destId="{8595E7D9-E199-40BA-AF32-B7095D116022}" srcOrd="1" destOrd="0" presId="urn:microsoft.com/office/officeart/2005/8/layout/architecture+Icon"/>
    <dgm:cxn modelId="{6EB8EEAB-204C-4EB3-B321-EE6BF6F9D3F6}" type="presParOf" srcId="{42292E4A-716F-46C3-A5B4-1FBD24D7D35B}" destId="{206BE373-0AF2-4BB9-B4FE-1784FB6B7734}" srcOrd="2" destOrd="0" presId="urn:microsoft.com/office/officeart/2005/8/layout/architecture+Icon"/>
    <dgm:cxn modelId="{4AAA4896-C490-4D5A-A7FA-54C9DAD82C0A}" type="presParOf" srcId="{206BE373-0AF2-4BB9-B4FE-1784FB6B7734}" destId="{6366F7E2-0DAE-4809-8101-CACC595AE1FA}" srcOrd="0" destOrd="0" presId="urn:microsoft.com/office/officeart/2005/8/layout/architecture+Icon"/>
    <dgm:cxn modelId="{66D80DBC-B95F-4F13-8803-68D7BFEDC5E3}" type="presParOf" srcId="{206BE373-0AF2-4BB9-B4FE-1784FB6B7734}" destId="{F9309C51-B5AC-4FBB-A4AD-08AAB21E42C3}" srcOrd="1" destOrd="0" presId="urn:microsoft.com/office/officeart/2005/8/layout/architecture+Icon"/>
    <dgm:cxn modelId="{4B3058DE-BDC9-4583-B4DF-0DEF84A8FF53}" type="presParOf" srcId="{42292E4A-716F-46C3-A5B4-1FBD24D7D35B}" destId="{38549DDE-BDC9-430C-B169-D044B2E72B53}" srcOrd="3" destOrd="0" presId="urn:microsoft.com/office/officeart/2005/8/layout/architecture+Icon"/>
    <dgm:cxn modelId="{7ECA64C8-2346-405F-8D16-02DE1539A085}" type="presParOf" srcId="{42292E4A-716F-46C3-A5B4-1FBD24D7D35B}" destId="{D1ED42E2-F581-4A71-B9A3-71EF6A458874}" srcOrd="4" destOrd="0" presId="urn:microsoft.com/office/officeart/2005/8/layout/architecture+Icon"/>
    <dgm:cxn modelId="{F23D6037-4126-4528-AC78-A9EB22ECB397}" type="presParOf" srcId="{D1ED42E2-F581-4A71-B9A3-71EF6A458874}" destId="{6ABDD6DD-CB2C-4D33-AF61-9E534221B014}" srcOrd="0" destOrd="0" presId="urn:microsoft.com/office/officeart/2005/8/layout/architecture+Icon"/>
    <dgm:cxn modelId="{B07B97A0-055A-4D17-BEE7-53896B2E24F0}" type="presParOf" srcId="{D1ED42E2-F581-4A71-B9A3-71EF6A458874}" destId="{848A7EE5-6F04-4A18-8B3D-AB9F086D197C}" srcOrd="1" destOrd="0" presId="urn:microsoft.com/office/officeart/2005/8/layout/architecture+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462E0E8-E187-4136-BDA1-F772482B13F7}" type="doc">
      <dgm:prSet loTypeId="urn:microsoft.com/office/officeart/2005/8/layout/process4" loCatId="list" qsTypeId="urn:microsoft.com/office/officeart/2005/8/quickstyle/simple3" qsCatId="simple" csTypeId="urn:microsoft.com/office/officeart/2005/8/colors/colorful3" csCatId="colorful"/>
      <dgm:spPr/>
      <dgm:t>
        <a:bodyPr/>
        <a:lstStyle/>
        <a:p>
          <a:endParaRPr lang="es-EC"/>
        </a:p>
      </dgm:t>
    </dgm:pt>
    <dgm:pt modelId="{EF0170C6-03EA-41EB-A759-380D71B4D7BF}">
      <dgm:prSet/>
      <dgm:spPr/>
      <dgm:t>
        <a:bodyPr/>
        <a:lstStyle/>
        <a:p>
          <a:pPr rtl="0"/>
          <a:r>
            <a:rPr lang="es-ES" dirty="0" smtClean="0"/>
            <a:t>De no efectuarse la retención, de hacerla en forma parcial o de no depositar los valores retenidos.</a:t>
          </a:r>
          <a:endParaRPr lang="es-EC" dirty="0"/>
        </a:p>
      </dgm:t>
    </dgm:pt>
    <dgm:pt modelId="{96854479-9B53-4D7F-8A6D-E106AAF15AE7}" type="parTrans" cxnId="{BB2CC185-37F3-4CB5-B6BF-168D1C855105}">
      <dgm:prSet/>
      <dgm:spPr/>
      <dgm:t>
        <a:bodyPr/>
        <a:lstStyle/>
        <a:p>
          <a:endParaRPr lang="es-EC"/>
        </a:p>
      </dgm:t>
    </dgm:pt>
    <dgm:pt modelId="{BFC94058-110F-484E-B29A-D18380C76941}" type="sibTrans" cxnId="{BB2CC185-37F3-4CB5-B6BF-168D1C855105}">
      <dgm:prSet/>
      <dgm:spPr/>
      <dgm:t>
        <a:bodyPr/>
        <a:lstStyle/>
        <a:p>
          <a:endParaRPr lang="es-EC"/>
        </a:p>
      </dgm:t>
    </dgm:pt>
    <dgm:pt modelId="{0F772795-7A8F-4B4F-9743-551E3E6BAFBB}">
      <dgm:prSet/>
      <dgm:spPr/>
      <dgm:t>
        <a:bodyPr/>
        <a:lstStyle/>
        <a:p>
          <a:pPr rtl="0"/>
          <a:r>
            <a:rPr lang="es-ES" smtClean="0"/>
            <a:t>El retraso en la presentación de la declaración de retención .</a:t>
          </a:r>
          <a:endParaRPr lang="es-EC"/>
        </a:p>
      </dgm:t>
    </dgm:pt>
    <dgm:pt modelId="{775E137B-4FAA-4F57-A9D4-6AC8B5DE0633}" type="parTrans" cxnId="{7A480E08-CB74-414D-8139-BB2275CA8F4E}">
      <dgm:prSet/>
      <dgm:spPr/>
      <dgm:t>
        <a:bodyPr/>
        <a:lstStyle/>
        <a:p>
          <a:endParaRPr lang="es-EC"/>
        </a:p>
      </dgm:t>
    </dgm:pt>
    <dgm:pt modelId="{8E2960DB-B5CD-4203-A6C1-222191332192}" type="sibTrans" cxnId="{7A480E08-CB74-414D-8139-BB2275CA8F4E}">
      <dgm:prSet/>
      <dgm:spPr/>
      <dgm:t>
        <a:bodyPr/>
        <a:lstStyle/>
        <a:p>
          <a:endParaRPr lang="es-EC"/>
        </a:p>
      </dgm:t>
    </dgm:pt>
    <dgm:pt modelId="{06DC94E3-9D48-4131-957A-C6B78A66035A}">
      <dgm:prSet/>
      <dgm:spPr/>
      <dgm:t>
        <a:bodyPr/>
        <a:lstStyle/>
        <a:p>
          <a:pPr rtl="0"/>
          <a:r>
            <a:rPr lang="es-ES" smtClean="0"/>
            <a:t>La falta de entrega del comprobante de retención</a:t>
          </a:r>
          <a:endParaRPr lang="es-EC"/>
        </a:p>
      </dgm:t>
    </dgm:pt>
    <dgm:pt modelId="{CB932A57-5827-46A9-8468-8F769B963BD9}" type="parTrans" cxnId="{887DB814-8E6F-4707-8150-ACE90A542EA4}">
      <dgm:prSet/>
      <dgm:spPr/>
      <dgm:t>
        <a:bodyPr/>
        <a:lstStyle/>
        <a:p>
          <a:endParaRPr lang="es-EC"/>
        </a:p>
      </dgm:t>
    </dgm:pt>
    <dgm:pt modelId="{A198BC4C-F4FE-4249-A3A8-F8D669C957E5}" type="sibTrans" cxnId="{887DB814-8E6F-4707-8150-ACE90A542EA4}">
      <dgm:prSet/>
      <dgm:spPr/>
      <dgm:t>
        <a:bodyPr/>
        <a:lstStyle/>
        <a:p>
          <a:endParaRPr lang="es-EC"/>
        </a:p>
      </dgm:t>
    </dgm:pt>
    <dgm:pt modelId="{5FB9C800-91EB-4234-9EEC-35E8EFA9BA9B}" type="pres">
      <dgm:prSet presAssocID="{A462E0E8-E187-4136-BDA1-F772482B13F7}" presName="Name0" presStyleCnt="0">
        <dgm:presLayoutVars>
          <dgm:dir/>
          <dgm:animLvl val="lvl"/>
          <dgm:resizeHandles val="exact"/>
        </dgm:presLayoutVars>
      </dgm:prSet>
      <dgm:spPr/>
      <dgm:t>
        <a:bodyPr/>
        <a:lstStyle/>
        <a:p>
          <a:endParaRPr lang="es-EC"/>
        </a:p>
      </dgm:t>
    </dgm:pt>
    <dgm:pt modelId="{3F0C4021-B3B9-43CD-A0B6-A13C7DC9941E}" type="pres">
      <dgm:prSet presAssocID="{06DC94E3-9D48-4131-957A-C6B78A66035A}" presName="boxAndChildren" presStyleCnt="0"/>
      <dgm:spPr/>
    </dgm:pt>
    <dgm:pt modelId="{9CF445BB-4EF8-48D1-A9B3-98F91FF09656}" type="pres">
      <dgm:prSet presAssocID="{06DC94E3-9D48-4131-957A-C6B78A66035A}" presName="parentTextBox" presStyleLbl="node1" presStyleIdx="0" presStyleCnt="3"/>
      <dgm:spPr/>
      <dgm:t>
        <a:bodyPr/>
        <a:lstStyle/>
        <a:p>
          <a:endParaRPr lang="es-EC"/>
        </a:p>
      </dgm:t>
    </dgm:pt>
    <dgm:pt modelId="{0DEF082C-33FE-4627-A873-7D5A8C0F135D}" type="pres">
      <dgm:prSet presAssocID="{8E2960DB-B5CD-4203-A6C1-222191332192}" presName="sp" presStyleCnt="0"/>
      <dgm:spPr/>
    </dgm:pt>
    <dgm:pt modelId="{EF8445B0-6D03-4634-B348-5F2D6F811DAF}" type="pres">
      <dgm:prSet presAssocID="{0F772795-7A8F-4B4F-9743-551E3E6BAFBB}" presName="arrowAndChildren" presStyleCnt="0"/>
      <dgm:spPr/>
    </dgm:pt>
    <dgm:pt modelId="{A3B16671-0938-4B72-B2FC-81ADF128EE11}" type="pres">
      <dgm:prSet presAssocID="{0F772795-7A8F-4B4F-9743-551E3E6BAFBB}" presName="parentTextArrow" presStyleLbl="node1" presStyleIdx="1" presStyleCnt="3"/>
      <dgm:spPr/>
      <dgm:t>
        <a:bodyPr/>
        <a:lstStyle/>
        <a:p>
          <a:endParaRPr lang="es-EC"/>
        </a:p>
      </dgm:t>
    </dgm:pt>
    <dgm:pt modelId="{810EDFFA-D86B-43D3-A8C4-8C5A2FACFFB5}" type="pres">
      <dgm:prSet presAssocID="{BFC94058-110F-484E-B29A-D18380C76941}" presName="sp" presStyleCnt="0"/>
      <dgm:spPr/>
    </dgm:pt>
    <dgm:pt modelId="{37937F6B-9B27-48C8-915B-D5507EE2DF71}" type="pres">
      <dgm:prSet presAssocID="{EF0170C6-03EA-41EB-A759-380D71B4D7BF}" presName="arrowAndChildren" presStyleCnt="0"/>
      <dgm:spPr/>
    </dgm:pt>
    <dgm:pt modelId="{A141A679-1D44-496D-97CE-DCB23ACE10DE}" type="pres">
      <dgm:prSet presAssocID="{EF0170C6-03EA-41EB-A759-380D71B4D7BF}" presName="parentTextArrow" presStyleLbl="node1" presStyleIdx="2" presStyleCnt="3"/>
      <dgm:spPr/>
      <dgm:t>
        <a:bodyPr/>
        <a:lstStyle/>
        <a:p>
          <a:endParaRPr lang="es-EC"/>
        </a:p>
      </dgm:t>
    </dgm:pt>
  </dgm:ptLst>
  <dgm:cxnLst>
    <dgm:cxn modelId="{7A480E08-CB74-414D-8139-BB2275CA8F4E}" srcId="{A462E0E8-E187-4136-BDA1-F772482B13F7}" destId="{0F772795-7A8F-4B4F-9743-551E3E6BAFBB}" srcOrd="1" destOrd="0" parTransId="{775E137B-4FAA-4F57-A9D4-6AC8B5DE0633}" sibTransId="{8E2960DB-B5CD-4203-A6C1-222191332192}"/>
    <dgm:cxn modelId="{BB2CC185-37F3-4CB5-B6BF-168D1C855105}" srcId="{A462E0E8-E187-4136-BDA1-F772482B13F7}" destId="{EF0170C6-03EA-41EB-A759-380D71B4D7BF}" srcOrd="0" destOrd="0" parTransId="{96854479-9B53-4D7F-8A6D-E106AAF15AE7}" sibTransId="{BFC94058-110F-484E-B29A-D18380C76941}"/>
    <dgm:cxn modelId="{12C93533-BAF7-493D-A2D9-44B07A1C9846}" type="presOf" srcId="{A462E0E8-E187-4136-BDA1-F772482B13F7}" destId="{5FB9C800-91EB-4234-9EEC-35E8EFA9BA9B}" srcOrd="0" destOrd="0" presId="urn:microsoft.com/office/officeart/2005/8/layout/process4"/>
    <dgm:cxn modelId="{A10B4E43-8AEC-4503-8443-C6078C9C96E7}" type="presOf" srcId="{EF0170C6-03EA-41EB-A759-380D71B4D7BF}" destId="{A141A679-1D44-496D-97CE-DCB23ACE10DE}" srcOrd="0" destOrd="0" presId="urn:microsoft.com/office/officeart/2005/8/layout/process4"/>
    <dgm:cxn modelId="{D9160B31-4FCE-4F16-B8C3-3A65F11AB46D}" type="presOf" srcId="{0F772795-7A8F-4B4F-9743-551E3E6BAFBB}" destId="{A3B16671-0938-4B72-B2FC-81ADF128EE11}" srcOrd="0" destOrd="0" presId="urn:microsoft.com/office/officeart/2005/8/layout/process4"/>
    <dgm:cxn modelId="{887DB814-8E6F-4707-8150-ACE90A542EA4}" srcId="{A462E0E8-E187-4136-BDA1-F772482B13F7}" destId="{06DC94E3-9D48-4131-957A-C6B78A66035A}" srcOrd="2" destOrd="0" parTransId="{CB932A57-5827-46A9-8468-8F769B963BD9}" sibTransId="{A198BC4C-F4FE-4249-A3A8-F8D669C957E5}"/>
    <dgm:cxn modelId="{B4F33A93-077B-4D11-9588-C9E9BE084F61}" type="presOf" srcId="{06DC94E3-9D48-4131-957A-C6B78A66035A}" destId="{9CF445BB-4EF8-48D1-A9B3-98F91FF09656}" srcOrd="0" destOrd="0" presId="urn:microsoft.com/office/officeart/2005/8/layout/process4"/>
    <dgm:cxn modelId="{A9C0880A-E607-4725-B5C4-091B9DC06950}" type="presParOf" srcId="{5FB9C800-91EB-4234-9EEC-35E8EFA9BA9B}" destId="{3F0C4021-B3B9-43CD-A0B6-A13C7DC9941E}" srcOrd="0" destOrd="0" presId="urn:microsoft.com/office/officeart/2005/8/layout/process4"/>
    <dgm:cxn modelId="{F8E36BFB-71DF-462B-9763-289AEF99C145}" type="presParOf" srcId="{3F0C4021-B3B9-43CD-A0B6-A13C7DC9941E}" destId="{9CF445BB-4EF8-48D1-A9B3-98F91FF09656}" srcOrd="0" destOrd="0" presId="urn:microsoft.com/office/officeart/2005/8/layout/process4"/>
    <dgm:cxn modelId="{5226FF55-BABC-4C1D-BBF5-7C8F0CF4B18B}" type="presParOf" srcId="{5FB9C800-91EB-4234-9EEC-35E8EFA9BA9B}" destId="{0DEF082C-33FE-4627-A873-7D5A8C0F135D}" srcOrd="1" destOrd="0" presId="urn:microsoft.com/office/officeart/2005/8/layout/process4"/>
    <dgm:cxn modelId="{461A98EB-CB7C-4D95-A6E9-4D7C78214F55}" type="presParOf" srcId="{5FB9C800-91EB-4234-9EEC-35E8EFA9BA9B}" destId="{EF8445B0-6D03-4634-B348-5F2D6F811DAF}" srcOrd="2" destOrd="0" presId="urn:microsoft.com/office/officeart/2005/8/layout/process4"/>
    <dgm:cxn modelId="{9EEA6C86-6140-4E17-8FA4-42A421408553}" type="presParOf" srcId="{EF8445B0-6D03-4634-B348-5F2D6F811DAF}" destId="{A3B16671-0938-4B72-B2FC-81ADF128EE11}" srcOrd="0" destOrd="0" presId="urn:microsoft.com/office/officeart/2005/8/layout/process4"/>
    <dgm:cxn modelId="{40DB7D1D-4C52-45DD-B7F9-758EB025EFD3}" type="presParOf" srcId="{5FB9C800-91EB-4234-9EEC-35E8EFA9BA9B}" destId="{810EDFFA-D86B-43D3-A8C4-8C5A2FACFFB5}" srcOrd="3" destOrd="0" presId="urn:microsoft.com/office/officeart/2005/8/layout/process4"/>
    <dgm:cxn modelId="{11D05853-4918-4B09-A43D-B2987BB92F8B}" type="presParOf" srcId="{5FB9C800-91EB-4234-9EEC-35E8EFA9BA9B}" destId="{37937F6B-9B27-48C8-915B-D5507EE2DF71}" srcOrd="4" destOrd="0" presId="urn:microsoft.com/office/officeart/2005/8/layout/process4"/>
    <dgm:cxn modelId="{488EA10D-8EC3-4C6E-9289-D1E96EF2F1D6}" type="presParOf" srcId="{37937F6B-9B27-48C8-915B-D5507EE2DF71}" destId="{A141A679-1D44-496D-97CE-DCB23ACE10D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3501C28-5DE1-4930-8232-AB85F5F0EA05}" type="doc">
      <dgm:prSet loTypeId="urn:microsoft.com/office/officeart/2005/8/layout/vProcess5" loCatId="process" qsTypeId="urn:microsoft.com/office/officeart/2005/8/quickstyle/simple1" qsCatId="simple" csTypeId="urn:microsoft.com/office/officeart/2005/8/colors/accent3_5" csCatId="accent3"/>
      <dgm:spPr/>
      <dgm:t>
        <a:bodyPr/>
        <a:lstStyle/>
        <a:p>
          <a:endParaRPr lang="es-EC"/>
        </a:p>
      </dgm:t>
    </dgm:pt>
    <dgm:pt modelId="{909F57AC-FD0A-4A86-BBD0-56CF13D7EBA5}">
      <dgm:prSet/>
      <dgm:spPr/>
      <dgm:t>
        <a:bodyPr/>
        <a:lstStyle/>
        <a:p>
          <a:pPr algn="just" rtl="0"/>
          <a:r>
            <a:rPr lang="es-ES" dirty="0" smtClean="0">
              <a:solidFill>
                <a:schemeClr val="tx1"/>
              </a:solidFill>
            </a:rPr>
            <a:t>Por el total de las retenciones que se le hubieren efectuado, si no causare Impuesto a la Renta en el ejercicio corriente o si el impuesto causado fuere inferior al anticipo pagado.</a:t>
          </a:r>
          <a:endParaRPr lang="es-EC" dirty="0">
            <a:solidFill>
              <a:schemeClr val="tx1"/>
            </a:solidFill>
          </a:endParaRPr>
        </a:p>
      </dgm:t>
    </dgm:pt>
    <dgm:pt modelId="{0E5C00CA-F3DB-47B7-BE1E-9D2F174AE659}" type="parTrans" cxnId="{C5840E93-FD2A-4743-BCB1-0D2A334D1273}">
      <dgm:prSet/>
      <dgm:spPr/>
      <dgm:t>
        <a:bodyPr/>
        <a:lstStyle/>
        <a:p>
          <a:endParaRPr lang="es-EC"/>
        </a:p>
      </dgm:t>
    </dgm:pt>
    <dgm:pt modelId="{054DD002-17B3-4F21-A2B9-B33069EF2667}" type="sibTrans" cxnId="{C5840E93-FD2A-4743-BCB1-0D2A334D1273}">
      <dgm:prSet/>
      <dgm:spPr/>
      <dgm:t>
        <a:bodyPr/>
        <a:lstStyle/>
        <a:p>
          <a:endParaRPr lang="es-EC"/>
        </a:p>
      </dgm:t>
    </dgm:pt>
    <dgm:pt modelId="{34ACF646-AD8F-43A0-9D59-8BC1AA86688F}">
      <dgm:prSet/>
      <dgm:spPr/>
      <dgm:t>
        <a:bodyPr/>
        <a:lstStyle/>
        <a:p>
          <a:pPr algn="just" rtl="0"/>
          <a:r>
            <a:rPr lang="es-ES" smtClean="0">
              <a:solidFill>
                <a:schemeClr val="tx1"/>
              </a:solidFill>
            </a:rPr>
            <a:t>Por las retenciones que le hubieren sido efectuadas, en la parte en la que no hayan sido aplicadas al pago del Impuesto a la Renta, en el caso de que el Impuesto a la Renta causado fuere mayor al anticipo pagado.</a:t>
          </a:r>
          <a:endParaRPr lang="es-EC">
            <a:solidFill>
              <a:schemeClr val="tx1"/>
            </a:solidFill>
          </a:endParaRPr>
        </a:p>
      </dgm:t>
    </dgm:pt>
    <dgm:pt modelId="{75E29DD5-6DF8-44A0-A516-A8FEB3379A45}" type="parTrans" cxnId="{C3186F26-1FCC-4A02-829A-9867269ADEB1}">
      <dgm:prSet/>
      <dgm:spPr/>
      <dgm:t>
        <a:bodyPr/>
        <a:lstStyle/>
        <a:p>
          <a:endParaRPr lang="es-EC"/>
        </a:p>
      </dgm:t>
    </dgm:pt>
    <dgm:pt modelId="{383DE093-E17A-4698-A384-7585D6691418}" type="sibTrans" cxnId="{C3186F26-1FCC-4A02-829A-9867269ADEB1}">
      <dgm:prSet/>
      <dgm:spPr/>
      <dgm:t>
        <a:bodyPr/>
        <a:lstStyle/>
        <a:p>
          <a:endParaRPr lang="es-EC"/>
        </a:p>
      </dgm:t>
    </dgm:pt>
    <dgm:pt modelId="{5E5FED6B-52C1-4114-A688-6B4E64A16B50}" type="pres">
      <dgm:prSet presAssocID="{63501C28-5DE1-4930-8232-AB85F5F0EA05}" presName="outerComposite" presStyleCnt="0">
        <dgm:presLayoutVars>
          <dgm:chMax val="5"/>
          <dgm:dir/>
          <dgm:resizeHandles val="exact"/>
        </dgm:presLayoutVars>
      </dgm:prSet>
      <dgm:spPr/>
      <dgm:t>
        <a:bodyPr/>
        <a:lstStyle/>
        <a:p>
          <a:endParaRPr lang="es-EC"/>
        </a:p>
      </dgm:t>
    </dgm:pt>
    <dgm:pt modelId="{FABC1287-9F3D-4466-B954-FB7B4A746786}" type="pres">
      <dgm:prSet presAssocID="{63501C28-5DE1-4930-8232-AB85F5F0EA05}" presName="dummyMaxCanvas" presStyleCnt="0">
        <dgm:presLayoutVars/>
      </dgm:prSet>
      <dgm:spPr/>
    </dgm:pt>
    <dgm:pt modelId="{1D51B605-AC3A-477D-AFD6-FB4B4E409615}" type="pres">
      <dgm:prSet presAssocID="{63501C28-5DE1-4930-8232-AB85F5F0EA05}" presName="TwoNodes_1" presStyleLbl="node1" presStyleIdx="0" presStyleCnt="2">
        <dgm:presLayoutVars>
          <dgm:bulletEnabled val="1"/>
        </dgm:presLayoutVars>
      </dgm:prSet>
      <dgm:spPr/>
      <dgm:t>
        <a:bodyPr/>
        <a:lstStyle/>
        <a:p>
          <a:endParaRPr lang="es-EC"/>
        </a:p>
      </dgm:t>
    </dgm:pt>
    <dgm:pt modelId="{CCC7DD03-2F08-4B53-8ECC-33C90800EE6E}" type="pres">
      <dgm:prSet presAssocID="{63501C28-5DE1-4930-8232-AB85F5F0EA05}" presName="TwoNodes_2" presStyleLbl="node1" presStyleIdx="1" presStyleCnt="2">
        <dgm:presLayoutVars>
          <dgm:bulletEnabled val="1"/>
        </dgm:presLayoutVars>
      </dgm:prSet>
      <dgm:spPr/>
      <dgm:t>
        <a:bodyPr/>
        <a:lstStyle/>
        <a:p>
          <a:endParaRPr lang="es-EC"/>
        </a:p>
      </dgm:t>
    </dgm:pt>
    <dgm:pt modelId="{718BA4BD-DBF2-4646-8B13-1C358DF0A972}" type="pres">
      <dgm:prSet presAssocID="{63501C28-5DE1-4930-8232-AB85F5F0EA05}" presName="TwoConn_1-2" presStyleLbl="fgAccFollowNode1" presStyleIdx="0" presStyleCnt="1">
        <dgm:presLayoutVars>
          <dgm:bulletEnabled val="1"/>
        </dgm:presLayoutVars>
      </dgm:prSet>
      <dgm:spPr/>
      <dgm:t>
        <a:bodyPr/>
        <a:lstStyle/>
        <a:p>
          <a:endParaRPr lang="es-EC"/>
        </a:p>
      </dgm:t>
    </dgm:pt>
    <dgm:pt modelId="{42C0803F-57DB-40AD-BE5B-7816F759BE37}" type="pres">
      <dgm:prSet presAssocID="{63501C28-5DE1-4930-8232-AB85F5F0EA05}" presName="TwoNodes_1_text" presStyleLbl="node1" presStyleIdx="1" presStyleCnt="2">
        <dgm:presLayoutVars>
          <dgm:bulletEnabled val="1"/>
        </dgm:presLayoutVars>
      </dgm:prSet>
      <dgm:spPr/>
      <dgm:t>
        <a:bodyPr/>
        <a:lstStyle/>
        <a:p>
          <a:endParaRPr lang="es-EC"/>
        </a:p>
      </dgm:t>
    </dgm:pt>
    <dgm:pt modelId="{C6A97D1A-BEEC-4179-849B-BACBFE3F6FC7}" type="pres">
      <dgm:prSet presAssocID="{63501C28-5DE1-4930-8232-AB85F5F0EA05}" presName="TwoNodes_2_text" presStyleLbl="node1" presStyleIdx="1" presStyleCnt="2">
        <dgm:presLayoutVars>
          <dgm:bulletEnabled val="1"/>
        </dgm:presLayoutVars>
      </dgm:prSet>
      <dgm:spPr/>
      <dgm:t>
        <a:bodyPr/>
        <a:lstStyle/>
        <a:p>
          <a:endParaRPr lang="es-EC"/>
        </a:p>
      </dgm:t>
    </dgm:pt>
  </dgm:ptLst>
  <dgm:cxnLst>
    <dgm:cxn modelId="{C5840E93-FD2A-4743-BCB1-0D2A334D1273}" srcId="{63501C28-5DE1-4930-8232-AB85F5F0EA05}" destId="{909F57AC-FD0A-4A86-BBD0-56CF13D7EBA5}" srcOrd="0" destOrd="0" parTransId="{0E5C00CA-F3DB-47B7-BE1E-9D2F174AE659}" sibTransId="{054DD002-17B3-4F21-A2B9-B33069EF2667}"/>
    <dgm:cxn modelId="{C3186F26-1FCC-4A02-829A-9867269ADEB1}" srcId="{63501C28-5DE1-4930-8232-AB85F5F0EA05}" destId="{34ACF646-AD8F-43A0-9D59-8BC1AA86688F}" srcOrd="1" destOrd="0" parTransId="{75E29DD5-6DF8-44A0-A516-A8FEB3379A45}" sibTransId="{383DE093-E17A-4698-A384-7585D6691418}"/>
    <dgm:cxn modelId="{798C8C47-32C4-4C2D-816C-8B5D93C74B35}" type="presOf" srcId="{34ACF646-AD8F-43A0-9D59-8BC1AA86688F}" destId="{C6A97D1A-BEEC-4179-849B-BACBFE3F6FC7}" srcOrd="1" destOrd="0" presId="urn:microsoft.com/office/officeart/2005/8/layout/vProcess5"/>
    <dgm:cxn modelId="{D7FD7786-248E-4954-ADBD-E35C79072F05}" type="presOf" srcId="{909F57AC-FD0A-4A86-BBD0-56CF13D7EBA5}" destId="{1D51B605-AC3A-477D-AFD6-FB4B4E409615}" srcOrd="0" destOrd="0" presId="urn:microsoft.com/office/officeart/2005/8/layout/vProcess5"/>
    <dgm:cxn modelId="{D00BF965-060C-4C61-B3A4-BBCF009E6E6B}" type="presOf" srcId="{909F57AC-FD0A-4A86-BBD0-56CF13D7EBA5}" destId="{42C0803F-57DB-40AD-BE5B-7816F759BE37}" srcOrd="1" destOrd="0" presId="urn:microsoft.com/office/officeart/2005/8/layout/vProcess5"/>
    <dgm:cxn modelId="{83652D1C-4691-4CEF-A45B-3D9E9FA75777}" type="presOf" srcId="{34ACF646-AD8F-43A0-9D59-8BC1AA86688F}" destId="{CCC7DD03-2F08-4B53-8ECC-33C90800EE6E}" srcOrd="0" destOrd="0" presId="urn:microsoft.com/office/officeart/2005/8/layout/vProcess5"/>
    <dgm:cxn modelId="{633BBF83-7F07-4FBC-8980-3A43DCBE0DB3}" type="presOf" srcId="{054DD002-17B3-4F21-A2B9-B33069EF2667}" destId="{718BA4BD-DBF2-4646-8B13-1C358DF0A972}" srcOrd="0" destOrd="0" presId="urn:microsoft.com/office/officeart/2005/8/layout/vProcess5"/>
    <dgm:cxn modelId="{082519E4-1D10-470A-B47F-0AE70C272991}" type="presOf" srcId="{63501C28-5DE1-4930-8232-AB85F5F0EA05}" destId="{5E5FED6B-52C1-4114-A688-6B4E64A16B50}" srcOrd="0" destOrd="0" presId="urn:microsoft.com/office/officeart/2005/8/layout/vProcess5"/>
    <dgm:cxn modelId="{1FA18B35-B81F-4DFD-ACCD-6C9E4EFD0E19}" type="presParOf" srcId="{5E5FED6B-52C1-4114-A688-6B4E64A16B50}" destId="{FABC1287-9F3D-4466-B954-FB7B4A746786}" srcOrd="0" destOrd="0" presId="urn:microsoft.com/office/officeart/2005/8/layout/vProcess5"/>
    <dgm:cxn modelId="{B7B794AD-AF9A-4EDB-8C50-051B21F165CF}" type="presParOf" srcId="{5E5FED6B-52C1-4114-A688-6B4E64A16B50}" destId="{1D51B605-AC3A-477D-AFD6-FB4B4E409615}" srcOrd="1" destOrd="0" presId="urn:microsoft.com/office/officeart/2005/8/layout/vProcess5"/>
    <dgm:cxn modelId="{B1F6C979-C1E3-4AFB-9C2F-EEFDF0AEAE0C}" type="presParOf" srcId="{5E5FED6B-52C1-4114-A688-6B4E64A16B50}" destId="{CCC7DD03-2F08-4B53-8ECC-33C90800EE6E}" srcOrd="2" destOrd="0" presId="urn:microsoft.com/office/officeart/2005/8/layout/vProcess5"/>
    <dgm:cxn modelId="{F02E2386-7195-45D5-870C-F064ED353B59}" type="presParOf" srcId="{5E5FED6B-52C1-4114-A688-6B4E64A16B50}" destId="{718BA4BD-DBF2-4646-8B13-1C358DF0A972}" srcOrd="3" destOrd="0" presId="urn:microsoft.com/office/officeart/2005/8/layout/vProcess5"/>
    <dgm:cxn modelId="{E75B3FBF-112D-451F-B3C4-410231366143}" type="presParOf" srcId="{5E5FED6B-52C1-4114-A688-6B4E64A16B50}" destId="{42C0803F-57DB-40AD-BE5B-7816F759BE37}" srcOrd="4" destOrd="0" presId="urn:microsoft.com/office/officeart/2005/8/layout/vProcess5"/>
    <dgm:cxn modelId="{366F30C5-B6D2-4599-B0EE-2E40C64F2BDC}" type="presParOf" srcId="{5E5FED6B-52C1-4114-A688-6B4E64A16B50}" destId="{C6A97D1A-BEEC-4179-849B-BACBFE3F6FC7}"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4EC4374A-0A9A-4C29-8908-AFC9F7BDE224}" type="doc">
      <dgm:prSet loTypeId="urn:microsoft.com/office/officeart/2005/8/layout/process1" loCatId="process" qsTypeId="urn:microsoft.com/office/officeart/2005/8/quickstyle/simple3" qsCatId="simple" csTypeId="urn:microsoft.com/office/officeart/2005/8/colors/accent3_1" csCatId="accent3"/>
      <dgm:spPr/>
      <dgm:t>
        <a:bodyPr/>
        <a:lstStyle/>
        <a:p>
          <a:endParaRPr lang="es-EC"/>
        </a:p>
      </dgm:t>
    </dgm:pt>
    <dgm:pt modelId="{B38BDC7B-3FB7-4CF3-A86D-B04EBA585718}">
      <dgm:prSet/>
      <dgm:spPr/>
      <dgm:t>
        <a:bodyPr/>
        <a:lstStyle/>
        <a:p>
          <a:pPr rtl="0"/>
          <a:r>
            <a:rPr lang="es-ES" dirty="0" smtClean="0"/>
            <a:t>Tres meses serán sancionados </a:t>
          </a:r>
          <a:endParaRPr lang="es-EC" dirty="0"/>
        </a:p>
      </dgm:t>
    </dgm:pt>
    <dgm:pt modelId="{8B64017E-C301-429E-BB2C-61498A476CDB}" type="parTrans" cxnId="{450A0755-FE18-44BE-B9FF-C928EE8F8FB5}">
      <dgm:prSet/>
      <dgm:spPr/>
      <dgm:t>
        <a:bodyPr/>
        <a:lstStyle/>
        <a:p>
          <a:endParaRPr lang="es-EC"/>
        </a:p>
      </dgm:t>
    </dgm:pt>
    <dgm:pt modelId="{B9B9C07B-5ECE-4ECA-A56E-438D0281C2D8}" type="sibTrans" cxnId="{450A0755-FE18-44BE-B9FF-C928EE8F8FB5}">
      <dgm:prSet/>
      <dgm:spPr/>
      <dgm:t>
        <a:bodyPr/>
        <a:lstStyle/>
        <a:p>
          <a:endParaRPr lang="es-EC"/>
        </a:p>
      </dgm:t>
    </dgm:pt>
    <dgm:pt modelId="{DB70A86B-4396-4660-8D40-92747A71CF3A}">
      <dgm:prSet/>
      <dgm:spPr/>
      <dgm:t>
        <a:bodyPr/>
        <a:lstStyle/>
        <a:p>
          <a:pPr rtl="0"/>
          <a:r>
            <a:rPr lang="es-ES" smtClean="0"/>
            <a:t>Clausura del establecimiento o establecimientos de su propiedad, previa notificación legal,</a:t>
          </a:r>
          <a:endParaRPr lang="es-EC"/>
        </a:p>
      </dgm:t>
    </dgm:pt>
    <dgm:pt modelId="{5E445763-1A8B-4B2C-B656-AF5AF3A06B12}" type="parTrans" cxnId="{F9483583-5D3B-4B48-9F2F-EFFA787B5819}">
      <dgm:prSet/>
      <dgm:spPr/>
      <dgm:t>
        <a:bodyPr/>
        <a:lstStyle/>
        <a:p>
          <a:endParaRPr lang="es-EC"/>
        </a:p>
      </dgm:t>
    </dgm:pt>
    <dgm:pt modelId="{44734DE5-69D7-4949-84FE-E0081BA959A8}" type="sibTrans" cxnId="{F9483583-5D3B-4B48-9F2F-EFFA787B5819}">
      <dgm:prSet/>
      <dgm:spPr/>
      <dgm:t>
        <a:bodyPr/>
        <a:lstStyle/>
        <a:p>
          <a:endParaRPr lang="es-EC"/>
        </a:p>
      </dgm:t>
    </dgm:pt>
    <dgm:pt modelId="{7977BCB0-6FB9-45FB-9908-208982FAC499}" type="pres">
      <dgm:prSet presAssocID="{4EC4374A-0A9A-4C29-8908-AFC9F7BDE224}" presName="Name0" presStyleCnt="0">
        <dgm:presLayoutVars>
          <dgm:dir/>
          <dgm:resizeHandles val="exact"/>
        </dgm:presLayoutVars>
      </dgm:prSet>
      <dgm:spPr/>
      <dgm:t>
        <a:bodyPr/>
        <a:lstStyle/>
        <a:p>
          <a:endParaRPr lang="es-EC"/>
        </a:p>
      </dgm:t>
    </dgm:pt>
    <dgm:pt modelId="{A7B8B581-F937-4BD0-9B0E-1DBD9C7447E3}" type="pres">
      <dgm:prSet presAssocID="{B38BDC7B-3FB7-4CF3-A86D-B04EBA585718}" presName="node" presStyleLbl="node1" presStyleIdx="0" presStyleCnt="2">
        <dgm:presLayoutVars>
          <dgm:bulletEnabled val="1"/>
        </dgm:presLayoutVars>
      </dgm:prSet>
      <dgm:spPr/>
      <dgm:t>
        <a:bodyPr/>
        <a:lstStyle/>
        <a:p>
          <a:endParaRPr lang="es-EC"/>
        </a:p>
      </dgm:t>
    </dgm:pt>
    <dgm:pt modelId="{B9008958-4FA2-4D45-905C-7F0D582E6443}" type="pres">
      <dgm:prSet presAssocID="{B9B9C07B-5ECE-4ECA-A56E-438D0281C2D8}" presName="sibTrans" presStyleLbl="sibTrans2D1" presStyleIdx="0" presStyleCnt="1"/>
      <dgm:spPr/>
      <dgm:t>
        <a:bodyPr/>
        <a:lstStyle/>
        <a:p>
          <a:endParaRPr lang="es-EC"/>
        </a:p>
      </dgm:t>
    </dgm:pt>
    <dgm:pt modelId="{3B67B6DF-10D3-487F-8C84-8CBEA6A902E7}" type="pres">
      <dgm:prSet presAssocID="{B9B9C07B-5ECE-4ECA-A56E-438D0281C2D8}" presName="connectorText" presStyleLbl="sibTrans2D1" presStyleIdx="0" presStyleCnt="1"/>
      <dgm:spPr/>
      <dgm:t>
        <a:bodyPr/>
        <a:lstStyle/>
        <a:p>
          <a:endParaRPr lang="es-EC"/>
        </a:p>
      </dgm:t>
    </dgm:pt>
    <dgm:pt modelId="{B8EB5ADA-09F8-411F-805C-39F349C0C3A5}" type="pres">
      <dgm:prSet presAssocID="{DB70A86B-4396-4660-8D40-92747A71CF3A}" presName="node" presStyleLbl="node1" presStyleIdx="1" presStyleCnt="2">
        <dgm:presLayoutVars>
          <dgm:bulletEnabled val="1"/>
        </dgm:presLayoutVars>
      </dgm:prSet>
      <dgm:spPr/>
      <dgm:t>
        <a:bodyPr/>
        <a:lstStyle/>
        <a:p>
          <a:endParaRPr lang="es-EC"/>
        </a:p>
      </dgm:t>
    </dgm:pt>
  </dgm:ptLst>
  <dgm:cxnLst>
    <dgm:cxn modelId="{A87814EA-A91D-4F54-ADF3-581F191A9856}" type="presOf" srcId="{4EC4374A-0A9A-4C29-8908-AFC9F7BDE224}" destId="{7977BCB0-6FB9-45FB-9908-208982FAC499}" srcOrd="0" destOrd="0" presId="urn:microsoft.com/office/officeart/2005/8/layout/process1"/>
    <dgm:cxn modelId="{F9483583-5D3B-4B48-9F2F-EFFA787B5819}" srcId="{4EC4374A-0A9A-4C29-8908-AFC9F7BDE224}" destId="{DB70A86B-4396-4660-8D40-92747A71CF3A}" srcOrd="1" destOrd="0" parTransId="{5E445763-1A8B-4B2C-B656-AF5AF3A06B12}" sibTransId="{44734DE5-69D7-4949-84FE-E0081BA959A8}"/>
    <dgm:cxn modelId="{1B271484-05B8-4CE6-8FFC-CCC6ECD25819}" type="presOf" srcId="{B9B9C07B-5ECE-4ECA-A56E-438D0281C2D8}" destId="{3B67B6DF-10D3-487F-8C84-8CBEA6A902E7}" srcOrd="1" destOrd="0" presId="urn:microsoft.com/office/officeart/2005/8/layout/process1"/>
    <dgm:cxn modelId="{584390C6-6C03-4B62-897C-1CB08F62722D}" type="presOf" srcId="{DB70A86B-4396-4660-8D40-92747A71CF3A}" destId="{B8EB5ADA-09F8-411F-805C-39F349C0C3A5}" srcOrd="0" destOrd="0" presId="urn:microsoft.com/office/officeart/2005/8/layout/process1"/>
    <dgm:cxn modelId="{A50D5582-37DE-4EF1-9CDB-F526F248A5ED}" type="presOf" srcId="{B38BDC7B-3FB7-4CF3-A86D-B04EBA585718}" destId="{A7B8B581-F937-4BD0-9B0E-1DBD9C7447E3}" srcOrd="0" destOrd="0" presId="urn:microsoft.com/office/officeart/2005/8/layout/process1"/>
    <dgm:cxn modelId="{C8F8661C-91BB-4A9C-BC41-7031803585CF}" type="presOf" srcId="{B9B9C07B-5ECE-4ECA-A56E-438D0281C2D8}" destId="{B9008958-4FA2-4D45-905C-7F0D582E6443}" srcOrd="0" destOrd="0" presId="urn:microsoft.com/office/officeart/2005/8/layout/process1"/>
    <dgm:cxn modelId="{450A0755-FE18-44BE-B9FF-C928EE8F8FB5}" srcId="{4EC4374A-0A9A-4C29-8908-AFC9F7BDE224}" destId="{B38BDC7B-3FB7-4CF3-A86D-B04EBA585718}" srcOrd="0" destOrd="0" parTransId="{8B64017E-C301-429E-BB2C-61498A476CDB}" sibTransId="{B9B9C07B-5ECE-4ECA-A56E-438D0281C2D8}"/>
    <dgm:cxn modelId="{23811607-DB64-4A47-9558-FE494B314C12}" type="presParOf" srcId="{7977BCB0-6FB9-45FB-9908-208982FAC499}" destId="{A7B8B581-F937-4BD0-9B0E-1DBD9C7447E3}" srcOrd="0" destOrd="0" presId="urn:microsoft.com/office/officeart/2005/8/layout/process1"/>
    <dgm:cxn modelId="{0F17E4A0-CE32-4295-B0E1-CE1B8B4981F9}" type="presParOf" srcId="{7977BCB0-6FB9-45FB-9908-208982FAC499}" destId="{B9008958-4FA2-4D45-905C-7F0D582E6443}" srcOrd="1" destOrd="0" presId="urn:microsoft.com/office/officeart/2005/8/layout/process1"/>
    <dgm:cxn modelId="{6C6A1658-6C42-4E75-BA5C-DB0A19289DB8}" type="presParOf" srcId="{B9008958-4FA2-4D45-905C-7F0D582E6443}" destId="{3B67B6DF-10D3-487F-8C84-8CBEA6A902E7}" srcOrd="0" destOrd="0" presId="urn:microsoft.com/office/officeart/2005/8/layout/process1"/>
    <dgm:cxn modelId="{DE7DB85B-86C5-4D4A-81F6-AF285DF819A5}" type="presParOf" srcId="{7977BCB0-6FB9-45FB-9908-208982FAC499}" destId="{B8EB5ADA-09F8-411F-805C-39F349C0C3A5}"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F88244E-573A-4550-B70B-2FA44DCB49FC}" type="doc">
      <dgm:prSet loTypeId="urn:microsoft.com/office/officeart/2005/8/layout/StepDownProcess" loCatId="process" qsTypeId="urn:microsoft.com/office/officeart/2005/8/quickstyle/simple3" qsCatId="simple" csTypeId="urn:microsoft.com/office/officeart/2005/8/colors/accent1_2" csCatId="accent1" phldr="1"/>
      <dgm:spPr/>
      <dgm:t>
        <a:bodyPr/>
        <a:lstStyle/>
        <a:p>
          <a:endParaRPr lang="es-EC"/>
        </a:p>
      </dgm:t>
    </dgm:pt>
    <dgm:pt modelId="{959107F8-16EA-4E0F-A207-3C58E4831402}">
      <dgm:prSet custT="1"/>
      <dgm:spPr/>
      <dgm:t>
        <a:bodyPr/>
        <a:lstStyle/>
        <a:p>
          <a:pPr rtl="0"/>
          <a:r>
            <a:rPr lang="es-ES" sz="1800" dirty="0" smtClean="0"/>
            <a:t>Traslados de efectivo de hasta una fracción básica desgravada de Impuesto a la Renta de personas naturales.</a:t>
          </a:r>
          <a:endParaRPr lang="es-EC" sz="1800" dirty="0"/>
        </a:p>
      </dgm:t>
    </dgm:pt>
    <dgm:pt modelId="{984397C3-BD31-4F3C-82D6-8BD77F317A9A}" type="parTrans" cxnId="{C10B083E-82D6-4408-A9ED-67590529B050}">
      <dgm:prSet/>
      <dgm:spPr/>
      <dgm:t>
        <a:bodyPr/>
        <a:lstStyle/>
        <a:p>
          <a:endParaRPr lang="es-EC"/>
        </a:p>
      </dgm:t>
    </dgm:pt>
    <dgm:pt modelId="{ECC1AF6B-8A63-4A79-B677-736554C0A221}" type="sibTrans" cxnId="{C10B083E-82D6-4408-A9ED-67590529B050}">
      <dgm:prSet/>
      <dgm:spPr/>
      <dgm:t>
        <a:bodyPr/>
        <a:lstStyle/>
        <a:p>
          <a:endParaRPr lang="es-EC"/>
        </a:p>
      </dgm:t>
    </dgm:pt>
    <dgm:pt modelId="{34C65F9F-4C1A-48E5-9E40-266FC216BD05}">
      <dgm:prSet custT="1"/>
      <dgm:spPr/>
      <dgm:t>
        <a:bodyPr/>
        <a:lstStyle/>
        <a:p>
          <a:pPr rtl="0"/>
          <a:r>
            <a:rPr lang="es-ES" sz="2000" dirty="0" smtClean="0"/>
            <a:t>Dividendos, distribuidos por sociedades nacionales o extranjeras domiciliadas en el Ecuador, después del pago del impuesto a la renta.</a:t>
          </a:r>
          <a:endParaRPr lang="es-EC" sz="2000" dirty="0"/>
        </a:p>
      </dgm:t>
    </dgm:pt>
    <dgm:pt modelId="{C9C359E6-E423-401F-ACD5-97C4BFB742D4}" type="parTrans" cxnId="{B57B5933-A5DE-4C04-84EF-652DAEEF1D9A}">
      <dgm:prSet/>
      <dgm:spPr/>
      <dgm:t>
        <a:bodyPr/>
        <a:lstStyle/>
        <a:p>
          <a:endParaRPr lang="es-EC"/>
        </a:p>
      </dgm:t>
    </dgm:pt>
    <dgm:pt modelId="{69225E03-4F7B-4001-B915-46A49746EAD2}" type="sibTrans" cxnId="{B57B5933-A5DE-4C04-84EF-652DAEEF1D9A}">
      <dgm:prSet/>
      <dgm:spPr/>
      <dgm:t>
        <a:bodyPr/>
        <a:lstStyle/>
        <a:p>
          <a:endParaRPr lang="es-EC"/>
        </a:p>
      </dgm:t>
    </dgm:pt>
    <dgm:pt modelId="{D43A1C65-AA3A-489E-B292-044DBEAF3CEC}" type="pres">
      <dgm:prSet presAssocID="{2F88244E-573A-4550-B70B-2FA44DCB49FC}" presName="rootnode" presStyleCnt="0">
        <dgm:presLayoutVars>
          <dgm:chMax/>
          <dgm:chPref/>
          <dgm:dir/>
          <dgm:animLvl val="lvl"/>
        </dgm:presLayoutVars>
      </dgm:prSet>
      <dgm:spPr/>
      <dgm:t>
        <a:bodyPr/>
        <a:lstStyle/>
        <a:p>
          <a:endParaRPr lang="es-EC"/>
        </a:p>
      </dgm:t>
    </dgm:pt>
    <dgm:pt modelId="{F797B638-07DF-4747-9112-FA354F78A2C7}" type="pres">
      <dgm:prSet presAssocID="{959107F8-16EA-4E0F-A207-3C58E4831402}" presName="composite" presStyleCnt="0"/>
      <dgm:spPr/>
    </dgm:pt>
    <dgm:pt modelId="{D49BA0F5-C054-4BB7-B1F3-30D972EBB48D}" type="pres">
      <dgm:prSet presAssocID="{959107F8-16EA-4E0F-A207-3C58E4831402}" presName="bentUpArrow1" presStyleLbl="alignImgPlace1" presStyleIdx="0" presStyleCnt="1"/>
      <dgm:spPr/>
    </dgm:pt>
    <dgm:pt modelId="{F28C2B0D-7BBA-41CA-8EDA-6A9C272C6EDC}" type="pres">
      <dgm:prSet presAssocID="{959107F8-16EA-4E0F-A207-3C58E4831402}" presName="ParentText" presStyleLbl="node1" presStyleIdx="0" presStyleCnt="2" custScaleX="138796" custScaleY="69702">
        <dgm:presLayoutVars>
          <dgm:chMax val="1"/>
          <dgm:chPref val="1"/>
          <dgm:bulletEnabled val="1"/>
        </dgm:presLayoutVars>
      </dgm:prSet>
      <dgm:spPr/>
      <dgm:t>
        <a:bodyPr/>
        <a:lstStyle/>
        <a:p>
          <a:endParaRPr lang="es-EC"/>
        </a:p>
      </dgm:t>
    </dgm:pt>
    <dgm:pt modelId="{DF564671-CBAE-4D9E-A8D4-07C679DDF20F}" type="pres">
      <dgm:prSet presAssocID="{959107F8-16EA-4E0F-A207-3C58E4831402}" presName="ChildText" presStyleLbl="revTx" presStyleIdx="0" presStyleCnt="1">
        <dgm:presLayoutVars>
          <dgm:chMax val="0"/>
          <dgm:chPref val="0"/>
          <dgm:bulletEnabled val="1"/>
        </dgm:presLayoutVars>
      </dgm:prSet>
      <dgm:spPr/>
    </dgm:pt>
    <dgm:pt modelId="{5CA1E436-4363-4266-AAE4-82E82E9C490D}" type="pres">
      <dgm:prSet presAssocID="{ECC1AF6B-8A63-4A79-B677-736554C0A221}" presName="sibTrans" presStyleCnt="0"/>
      <dgm:spPr/>
    </dgm:pt>
    <dgm:pt modelId="{DCA45356-A524-43E7-A855-1D0DD4F5B0B5}" type="pres">
      <dgm:prSet presAssocID="{34C65F9F-4C1A-48E5-9E40-266FC216BD05}" presName="composite" presStyleCnt="0"/>
      <dgm:spPr/>
    </dgm:pt>
    <dgm:pt modelId="{21AD3365-416B-4FE1-9597-C887EF0BFC28}" type="pres">
      <dgm:prSet presAssocID="{34C65F9F-4C1A-48E5-9E40-266FC216BD05}" presName="ParentText" presStyleLbl="node1" presStyleIdx="1" presStyleCnt="2" custScaleX="133556" custScaleY="62079">
        <dgm:presLayoutVars>
          <dgm:chMax val="1"/>
          <dgm:chPref val="1"/>
          <dgm:bulletEnabled val="1"/>
        </dgm:presLayoutVars>
      </dgm:prSet>
      <dgm:spPr/>
      <dgm:t>
        <a:bodyPr/>
        <a:lstStyle/>
        <a:p>
          <a:endParaRPr lang="es-EC"/>
        </a:p>
      </dgm:t>
    </dgm:pt>
  </dgm:ptLst>
  <dgm:cxnLst>
    <dgm:cxn modelId="{01D0FA12-01B6-4480-A7CF-A076B16AD72F}" type="presOf" srcId="{34C65F9F-4C1A-48E5-9E40-266FC216BD05}" destId="{21AD3365-416B-4FE1-9597-C887EF0BFC28}" srcOrd="0" destOrd="0" presId="urn:microsoft.com/office/officeart/2005/8/layout/StepDownProcess"/>
    <dgm:cxn modelId="{C10B083E-82D6-4408-A9ED-67590529B050}" srcId="{2F88244E-573A-4550-B70B-2FA44DCB49FC}" destId="{959107F8-16EA-4E0F-A207-3C58E4831402}" srcOrd="0" destOrd="0" parTransId="{984397C3-BD31-4F3C-82D6-8BD77F317A9A}" sibTransId="{ECC1AF6B-8A63-4A79-B677-736554C0A221}"/>
    <dgm:cxn modelId="{B57B5933-A5DE-4C04-84EF-652DAEEF1D9A}" srcId="{2F88244E-573A-4550-B70B-2FA44DCB49FC}" destId="{34C65F9F-4C1A-48E5-9E40-266FC216BD05}" srcOrd="1" destOrd="0" parTransId="{C9C359E6-E423-401F-ACD5-97C4BFB742D4}" sibTransId="{69225E03-4F7B-4001-B915-46A49746EAD2}"/>
    <dgm:cxn modelId="{A3B37C95-315B-4F83-B2FA-DA5D7B8818E8}" type="presOf" srcId="{959107F8-16EA-4E0F-A207-3C58E4831402}" destId="{F28C2B0D-7BBA-41CA-8EDA-6A9C272C6EDC}" srcOrd="0" destOrd="0" presId="urn:microsoft.com/office/officeart/2005/8/layout/StepDownProcess"/>
    <dgm:cxn modelId="{EA89A38C-E1A3-4ED9-A9B1-EB5051925099}" type="presOf" srcId="{2F88244E-573A-4550-B70B-2FA44DCB49FC}" destId="{D43A1C65-AA3A-489E-B292-044DBEAF3CEC}" srcOrd="0" destOrd="0" presId="urn:microsoft.com/office/officeart/2005/8/layout/StepDownProcess"/>
    <dgm:cxn modelId="{9A70850A-61C8-4957-8BFF-22E4F8698754}" type="presParOf" srcId="{D43A1C65-AA3A-489E-B292-044DBEAF3CEC}" destId="{F797B638-07DF-4747-9112-FA354F78A2C7}" srcOrd="0" destOrd="0" presId="urn:microsoft.com/office/officeart/2005/8/layout/StepDownProcess"/>
    <dgm:cxn modelId="{550710F5-A384-46B1-A021-24060FC4DC41}" type="presParOf" srcId="{F797B638-07DF-4747-9112-FA354F78A2C7}" destId="{D49BA0F5-C054-4BB7-B1F3-30D972EBB48D}" srcOrd="0" destOrd="0" presId="urn:microsoft.com/office/officeart/2005/8/layout/StepDownProcess"/>
    <dgm:cxn modelId="{26623136-8D88-496B-934D-4DEC235E4A06}" type="presParOf" srcId="{F797B638-07DF-4747-9112-FA354F78A2C7}" destId="{F28C2B0D-7BBA-41CA-8EDA-6A9C272C6EDC}" srcOrd="1" destOrd="0" presId="urn:microsoft.com/office/officeart/2005/8/layout/StepDownProcess"/>
    <dgm:cxn modelId="{20EA69CE-4E78-4D12-ADAE-70E23D4B029B}" type="presParOf" srcId="{F797B638-07DF-4747-9112-FA354F78A2C7}" destId="{DF564671-CBAE-4D9E-A8D4-07C679DDF20F}" srcOrd="2" destOrd="0" presId="urn:microsoft.com/office/officeart/2005/8/layout/StepDownProcess"/>
    <dgm:cxn modelId="{2C1C10B6-2B11-4233-8DFA-7E3EBE221FA9}" type="presParOf" srcId="{D43A1C65-AA3A-489E-B292-044DBEAF3CEC}" destId="{5CA1E436-4363-4266-AAE4-82E82E9C490D}" srcOrd="1" destOrd="0" presId="urn:microsoft.com/office/officeart/2005/8/layout/StepDownProcess"/>
    <dgm:cxn modelId="{AEE62515-2691-4EC5-A430-EFF882993BB9}" type="presParOf" srcId="{D43A1C65-AA3A-489E-B292-044DBEAF3CEC}" destId="{DCA45356-A524-43E7-A855-1D0DD4F5B0B5}" srcOrd="2" destOrd="0" presId="urn:microsoft.com/office/officeart/2005/8/layout/StepDownProcess"/>
    <dgm:cxn modelId="{E606A57F-E15D-4D92-8D64-A086EBDA3B4F}" type="presParOf" srcId="{DCA45356-A524-43E7-A855-1D0DD4F5B0B5}" destId="{21AD3365-416B-4FE1-9597-C887EF0BFC28}"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1EF995B8-A990-4261-995D-3072E652D1DC}" type="doc">
      <dgm:prSet loTypeId="urn:microsoft.com/office/officeart/2005/8/layout/venn1" loCatId="relationship" qsTypeId="urn:microsoft.com/office/officeart/2005/8/quickstyle/simple2" qsCatId="simple" csTypeId="urn:microsoft.com/office/officeart/2005/8/colors/accent1_2" csCatId="accent1"/>
      <dgm:spPr/>
      <dgm:t>
        <a:bodyPr/>
        <a:lstStyle/>
        <a:p>
          <a:endParaRPr lang="es-EC"/>
        </a:p>
      </dgm:t>
    </dgm:pt>
    <dgm:pt modelId="{3FB2F3BC-B02D-4C94-BFC7-CAEF97A80474}">
      <dgm:prSet/>
      <dgm:spPr/>
      <dgm:t>
        <a:bodyPr/>
        <a:lstStyle/>
        <a:p>
          <a:pPr rtl="0"/>
          <a:r>
            <a:rPr lang="es-EC" dirty="0" smtClean="0"/>
            <a:t>Método Inductivo</a:t>
          </a:r>
          <a:endParaRPr lang="es-EC" dirty="0"/>
        </a:p>
      </dgm:t>
    </dgm:pt>
    <dgm:pt modelId="{8C12099D-7878-469C-866A-1916EA80A12F}" type="parTrans" cxnId="{1686F052-7103-4FD2-A9C9-557107733755}">
      <dgm:prSet/>
      <dgm:spPr/>
      <dgm:t>
        <a:bodyPr/>
        <a:lstStyle/>
        <a:p>
          <a:endParaRPr lang="es-EC"/>
        </a:p>
      </dgm:t>
    </dgm:pt>
    <dgm:pt modelId="{5532142B-CC77-41C9-959B-F0729C86D726}" type="sibTrans" cxnId="{1686F052-7103-4FD2-A9C9-557107733755}">
      <dgm:prSet/>
      <dgm:spPr/>
      <dgm:t>
        <a:bodyPr/>
        <a:lstStyle/>
        <a:p>
          <a:endParaRPr lang="es-EC"/>
        </a:p>
      </dgm:t>
    </dgm:pt>
    <dgm:pt modelId="{3CFA62A9-5DFA-4DB1-B573-4B1886AA26F1}">
      <dgm:prSet/>
      <dgm:spPr/>
      <dgm:t>
        <a:bodyPr/>
        <a:lstStyle/>
        <a:p>
          <a:pPr rtl="0"/>
          <a:r>
            <a:rPr lang="es-EC" dirty="0" smtClean="0"/>
            <a:t>Método deductivo</a:t>
          </a:r>
          <a:endParaRPr lang="es-EC" dirty="0"/>
        </a:p>
      </dgm:t>
    </dgm:pt>
    <dgm:pt modelId="{E272F097-5147-461C-9FE8-BA4F85D09BA8}" type="parTrans" cxnId="{9AE38873-F361-4DF3-B8CB-3E38A2887CEF}">
      <dgm:prSet/>
      <dgm:spPr/>
      <dgm:t>
        <a:bodyPr/>
        <a:lstStyle/>
        <a:p>
          <a:endParaRPr lang="es-EC"/>
        </a:p>
      </dgm:t>
    </dgm:pt>
    <dgm:pt modelId="{97010110-77C7-4893-A33C-E6ECD280D125}" type="sibTrans" cxnId="{9AE38873-F361-4DF3-B8CB-3E38A2887CEF}">
      <dgm:prSet/>
      <dgm:spPr/>
      <dgm:t>
        <a:bodyPr/>
        <a:lstStyle/>
        <a:p>
          <a:endParaRPr lang="es-EC"/>
        </a:p>
      </dgm:t>
    </dgm:pt>
    <dgm:pt modelId="{BA350ED0-3229-4755-A039-461356919BE7}">
      <dgm:prSet/>
      <dgm:spPr/>
      <dgm:t>
        <a:bodyPr/>
        <a:lstStyle/>
        <a:p>
          <a:pPr rtl="0"/>
          <a:r>
            <a:rPr lang="es-EC" dirty="0" smtClean="0"/>
            <a:t>Método aleatorio simple</a:t>
          </a:r>
          <a:endParaRPr lang="es-EC" dirty="0"/>
        </a:p>
      </dgm:t>
    </dgm:pt>
    <dgm:pt modelId="{CBFEFAC9-8439-46AA-A571-3AB17CB7498A}" type="parTrans" cxnId="{5CB616CE-1D81-4D09-94D1-A09231166211}">
      <dgm:prSet/>
      <dgm:spPr/>
      <dgm:t>
        <a:bodyPr/>
        <a:lstStyle/>
        <a:p>
          <a:endParaRPr lang="es-EC"/>
        </a:p>
      </dgm:t>
    </dgm:pt>
    <dgm:pt modelId="{B989BB63-4C7F-45BE-B0C8-00ACD4DED5C7}" type="sibTrans" cxnId="{5CB616CE-1D81-4D09-94D1-A09231166211}">
      <dgm:prSet/>
      <dgm:spPr/>
      <dgm:t>
        <a:bodyPr/>
        <a:lstStyle/>
        <a:p>
          <a:endParaRPr lang="es-EC"/>
        </a:p>
      </dgm:t>
    </dgm:pt>
    <dgm:pt modelId="{964DAEEA-B266-4B52-8A3F-CA31C942AF06}">
      <dgm:prSet/>
      <dgm:spPr/>
      <dgm:t>
        <a:bodyPr/>
        <a:lstStyle/>
        <a:p>
          <a:pPr rtl="0"/>
          <a:r>
            <a:rPr lang="es-EC" dirty="0" smtClean="0"/>
            <a:t>Encuesta</a:t>
          </a:r>
          <a:endParaRPr lang="es-EC" dirty="0"/>
        </a:p>
      </dgm:t>
    </dgm:pt>
    <dgm:pt modelId="{259D9E72-7493-4612-8BCD-BA503A0D871D}" type="parTrans" cxnId="{D3110136-EB3E-48E2-BFDB-0CC6991A82EA}">
      <dgm:prSet/>
      <dgm:spPr/>
      <dgm:t>
        <a:bodyPr/>
        <a:lstStyle/>
        <a:p>
          <a:endParaRPr lang="es-EC"/>
        </a:p>
      </dgm:t>
    </dgm:pt>
    <dgm:pt modelId="{727D7A11-AF13-4D59-8225-1BBB322FE6EE}" type="sibTrans" cxnId="{D3110136-EB3E-48E2-BFDB-0CC6991A82EA}">
      <dgm:prSet/>
      <dgm:spPr/>
      <dgm:t>
        <a:bodyPr/>
        <a:lstStyle/>
        <a:p>
          <a:endParaRPr lang="es-EC"/>
        </a:p>
      </dgm:t>
    </dgm:pt>
    <dgm:pt modelId="{6972D80D-1C4D-4D21-AB08-45B3E7743248}">
      <dgm:prSet/>
      <dgm:spPr/>
      <dgm:t>
        <a:bodyPr/>
        <a:lstStyle/>
        <a:p>
          <a:pPr rtl="0"/>
          <a:r>
            <a:rPr lang="es-EC" dirty="0" smtClean="0"/>
            <a:t>Segmentación del mercado</a:t>
          </a:r>
          <a:endParaRPr lang="es-EC" dirty="0"/>
        </a:p>
      </dgm:t>
    </dgm:pt>
    <dgm:pt modelId="{8F436EEA-2C36-4F7D-BCF9-5B365C52D788}" type="parTrans" cxnId="{FA8872B8-DA4B-4648-AB2E-47CCCA811C9F}">
      <dgm:prSet/>
      <dgm:spPr/>
      <dgm:t>
        <a:bodyPr/>
        <a:lstStyle/>
        <a:p>
          <a:endParaRPr lang="es-EC"/>
        </a:p>
      </dgm:t>
    </dgm:pt>
    <dgm:pt modelId="{325C100A-B576-4CF7-AB3C-852ADDB4C167}" type="sibTrans" cxnId="{FA8872B8-DA4B-4648-AB2E-47CCCA811C9F}">
      <dgm:prSet/>
      <dgm:spPr/>
      <dgm:t>
        <a:bodyPr/>
        <a:lstStyle/>
        <a:p>
          <a:endParaRPr lang="es-EC"/>
        </a:p>
      </dgm:t>
    </dgm:pt>
    <dgm:pt modelId="{7E08D345-8F75-47A9-8C25-3DDEAEF6C122}" type="pres">
      <dgm:prSet presAssocID="{1EF995B8-A990-4261-995D-3072E652D1DC}" presName="compositeShape" presStyleCnt="0">
        <dgm:presLayoutVars>
          <dgm:chMax val="7"/>
          <dgm:dir/>
          <dgm:resizeHandles val="exact"/>
        </dgm:presLayoutVars>
      </dgm:prSet>
      <dgm:spPr/>
      <dgm:t>
        <a:bodyPr/>
        <a:lstStyle/>
        <a:p>
          <a:endParaRPr lang="es-EC"/>
        </a:p>
      </dgm:t>
    </dgm:pt>
    <dgm:pt modelId="{4F09CFB1-7F07-4741-8337-F35AAFCEDEC1}" type="pres">
      <dgm:prSet presAssocID="{3FB2F3BC-B02D-4C94-BFC7-CAEF97A80474}" presName="circ1" presStyleLbl="vennNode1" presStyleIdx="0" presStyleCnt="5"/>
      <dgm:spPr/>
    </dgm:pt>
    <dgm:pt modelId="{59E43B1B-8770-4CBE-95A7-89B27A5C0748}" type="pres">
      <dgm:prSet presAssocID="{3FB2F3BC-B02D-4C94-BFC7-CAEF97A80474}" presName="circ1Tx" presStyleLbl="revTx" presStyleIdx="0" presStyleCnt="0">
        <dgm:presLayoutVars>
          <dgm:chMax val="0"/>
          <dgm:chPref val="0"/>
          <dgm:bulletEnabled val="1"/>
        </dgm:presLayoutVars>
      </dgm:prSet>
      <dgm:spPr/>
      <dgm:t>
        <a:bodyPr/>
        <a:lstStyle/>
        <a:p>
          <a:endParaRPr lang="es-EC"/>
        </a:p>
      </dgm:t>
    </dgm:pt>
    <dgm:pt modelId="{69629B7A-294A-4823-B29C-B2D64423D535}" type="pres">
      <dgm:prSet presAssocID="{3CFA62A9-5DFA-4DB1-B573-4B1886AA26F1}" presName="circ2" presStyleLbl="vennNode1" presStyleIdx="1" presStyleCnt="5"/>
      <dgm:spPr/>
    </dgm:pt>
    <dgm:pt modelId="{E79F2545-1AA8-42A0-83B0-784D86A8DB67}" type="pres">
      <dgm:prSet presAssocID="{3CFA62A9-5DFA-4DB1-B573-4B1886AA26F1}" presName="circ2Tx" presStyleLbl="revTx" presStyleIdx="0" presStyleCnt="0">
        <dgm:presLayoutVars>
          <dgm:chMax val="0"/>
          <dgm:chPref val="0"/>
          <dgm:bulletEnabled val="1"/>
        </dgm:presLayoutVars>
      </dgm:prSet>
      <dgm:spPr/>
      <dgm:t>
        <a:bodyPr/>
        <a:lstStyle/>
        <a:p>
          <a:endParaRPr lang="es-EC"/>
        </a:p>
      </dgm:t>
    </dgm:pt>
    <dgm:pt modelId="{DDE3C164-163C-4622-BE58-F1141E6BFB14}" type="pres">
      <dgm:prSet presAssocID="{BA350ED0-3229-4755-A039-461356919BE7}" presName="circ3" presStyleLbl="vennNode1" presStyleIdx="2" presStyleCnt="5"/>
      <dgm:spPr/>
    </dgm:pt>
    <dgm:pt modelId="{ADA1DCFD-4E9A-48D0-B19F-BD41F676A2CB}" type="pres">
      <dgm:prSet presAssocID="{BA350ED0-3229-4755-A039-461356919BE7}" presName="circ3Tx" presStyleLbl="revTx" presStyleIdx="0" presStyleCnt="0">
        <dgm:presLayoutVars>
          <dgm:chMax val="0"/>
          <dgm:chPref val="0"/>
          <dgm:bulletEnabled val="1"/>
        </dgm:presLayoutVars>
      </dgm:prSet>
      <dgm:spPr/>
      <dgm:t>
        <a:bodyPr/>
        <a:lstStyle/>
        <a:p>
          <a:endParaRPr lang="es-EC"/>
        </a:p>
      </dgm:t>
    </dgm:pt>
    <dgm:pt modelId="{ACA396AA-25FC-4DEB-9C01-85C89643FAD2}" type="pres">
      <dgm:prSet presAssocID="{964DAEEA-B266-4B52-8A3F-CA31C942AF06}" presName="circ4" presStyleLbl="vennNode1" presStyleIdx="3" presStyleCnt="5"/>
      <dgm:spPr/>
    </dgm:pt>
    <dgm:pt modelId="{76B96D22-3768-48E2-A4B8-359AC6A95867}" type="pres">
      <dgm:prSet presAssocID="{964DAEEA-B266-4B52-8A3F-CA31C942AF06}" presName="circ4Tx" presStyleLbl="revTx" presStyleIdx="0" presStyleCnt="0">
        <dgm:presLayoutVars>
          <dgm:chMax val="0"/>
          <dgm:chPref val="0"/>
          <dgm:bulletEnabled val="1"/>
        </dgm:presLayoutVars>
      </dgm:prSet>
      <dgm:spPr/>
      <dgm:t>
        <a:bodyPr/>
        <a:lstStyle/>
        <a:p>
          <a:endParaRPr lang="es-EC"/>
        </a:p>
      </dgm:t>
    </dgm:pt>
    <dgm:pt modelId="{EBBF9151-574E-4AA8-A6A9-E250091EAC45}" type="pres">
      <dgm:prSet presAssocID="{6972D80D-1C4D-4D21-AB08-45B3E7743248}" presName="circ5" presStyleLbl="vennNode1" presStyleIdx="4" presStyleCnt="5"/>
      <dgm:spPr/>
    </dgm:pt>
    <dgm:pt modelId="{53FE60AF-4188-4541-AF02-E64C5DE0A561}" type="pres">
      <dgm:prSet presAssocID="{6972D80D-1C4D-4D21-AB08-45B3E7743248}" presName="circ5Tx" presStyleLbl="revTx" presStyleIdx="0" presStyleCnt="0">
        <dgm:presLayoutVars>
          <dgm:chMax val="0"/>
          <dgm:chPref val="0"/>
          <dgm:bulletEnabled val="1"/>
        </dgm:presLayoutVars>
      </dgm:prSet>
      <dgm:spPr/>
      <dgm:t>
        <a:bodyPr/>
        <a:lstStyle/>
        <a:p>
          <a:endParaRPr lang="es-EC"/>
        </a:p>
      </dgm:t>
    </dgm:pt>
  </dgm:ptLst>
  <dgm:cxnLst>
    <dgm:cxn modelId="{3B0AC711-06EB-47F2-9AAC-BAAD3362DF2B}" type="presOf" srcId="{1EF995B8-A990-4261-995D-3072E652D1DC}" destId="{7E08D345-8F75-47A9-8C25-3DDEAEF6C122}" srcOrd="0" destOrd="0" presId="urn:microsoft.com/office/officeart/2005/8/layout/venn1"/>
    <dgm:cxn modelId="{1686F052-7103-4FD2-A9C9-557107733755}" srcId="{1EF995B8-A990-4261-995D-3072E652D1DC}" destId="{3FB2F3BC-B02D-4C94-BFC7-CAEF97A80474}" srcOrd="0" destOrd="0" parTransId="{8C12099D-7878-469C-866A-1916EA80A12F}" sibTransId="{5532142B-CC77-41C9-959B-F0729C86D726}"/>
    <dgm:cxn modelId="{FA8872B8-DA4B-4648-AB2E-47CCCA811C9F}" srcId="{1EF995B8-A990-4261-995D-3072E652D1DC}" destId="{6972D80D-1C4D-4D21-AB08-45B3E7743248}" srcOrd="4" destOrd="0" parTransId="{8F436EEA-2C36-4F7D-BCF9-5B365C52D788}" sibTransId="{325C100A-B576-4CF7-AB3C-852ADDB4C167}"/>
    <dgm:cxn modelId="{9D6A7B8F-F64F-4445-8547-D974FC4C088D}" type="presOf" srcId="{3CFA62A9-5DFA-4DB1-B573-4B1886AA26F1}" destId="{E79F2545-1AA8-42A0-83B0-784D86A8DB67}" srcOrd="0" destOrd="0" presId="urn:microsoft.com/office/officeart/2005/8/layout/venn1"/>
    <dgm:cxn modelId="{D4CE2512-025F-4A96-8F7E-A841F4BC3354}" type="presOf" srcId="{6972D80D-1C4D-4D21-AB08-45B3E7743248}" destId="{53FE60AF-4188-4541-AF02-E64C5DE0A561}" srcOrd="0" destOrd="0" presId="urn:microsoft.com/office/officeart/2005/8/layout/venn1"/>
    <dgm:cxn modelId="{D3110136-EB3E-48E2-BFDB-0CC6991A82EA}" srcId="{1EF995B8-A990-4261-995D-3072E652D1DC}" destId="{964DAEEA-B266-4B52-8A3F-CA31C942AF06}" srcOrd="3" destOrd="0" parTransId="{259D9E72-7493-4612-8BCD-BA503A0D871D}" sibTransId="{727D7A11-AF13-4D59-8225-1BBB322FE6EE}"/>
    <dgm:cxn modelId="{8B167C32-F4DC-4C3E-AC54-EE6F60A45A58}" type="presOf" srcId="{3FB2F3BC-B02D-4C94-BFC7-CAEF97A80474}" destId="{59E43B1B-8770-4CBE-95A7-89B27A5C0748}" srcOrd="0" destOrd="0" presId="urn:microsoft.com/office/officeart/2005/8/layout/venn1"/>
    <dgm:cxn modelId="{5CB616CE-1D81-4D09-94D1-A09231166211}" srcId="{1EF995B8-A990-4261-995D-3072E652D1DC}" destId="{BA350ED0-3229-4755-A039-461356919BE7}" srcOrd="2" destOrd="0" parTransId="{CBFEFAC9-8439-46AA-A571-3AB17CB7498A}" sibTransId="{B989BB63-4C7F-45BE-B0C8-00ACD4DED5C7}"/>
    <dgm:cxn modelId="{170D5398-DAB5-4992-BF4E-017EC6973E65}" type="presOf" srcId="{964DAEEA-B266-4B52-8A3F-CA31C942AF06}" destId="{76B96D22-3768-48E2-A4B8-359AC6A95867}" srcOrd="0" destOrd="0" presId="urn:microsoft.com/office/officeart/2005/8/layout/venn1"/>
    <dgm:cxn modelId="{4E0521BA-CE68-4FAC-AFEC-C38414E9B382}" type="presOf" srcId="{BA350ED0-3229-4755-A039-461356919BE7}" destId="{ADA1DCFD-4E9A-48D0-B19F-BD41F676A2CB}" srcOrd="0" destOrd="0" presId="urn:microsoft.com/office/officeart/2005/8/layout/venn1"/>
    <dgm:cxn modelId="{9AE38873-F361-4DF3-B8CB-3E38A2887CEF}" srcId="{1EF995B8-A990-4261-995D-3072E652D1DC}" destId="{3CFA62A9-5DFA-4DB1-B573-4B1886AA26F1}" srcOrd="1" destOrd="0" parTransId="{E272F097-5147-461C-9FE8-BA4F85D09BA8}" sibTransId="{97010110-77C7-4893-A33C-E6ECD280D125}"/>
    <dgm:cxn modelId="{FEE34AEF-481E-42EB-A8B2-C5A4CC6A6675}" type="presParOf" srcId="{7E08D345-8F75-47A9-8C25-3DDEAEF6C122}" destId="{4F09CFB1-7F07-4741-8337-F35AAFCEDEC1}" srcOrd="0" destOrd="0" presId="urn:microsoft.com/office/officeart/2005/8/layout/venn1"/>
    <dgm:cxn modelId="{B6D4DF94-7FE1-4ADE-A606-A215BDC09D69}" type="presParOf" srcId="{7E08D345-8F75-47A9-8C25-3DDEAEF6C122}" destId="{59E43B1B-8770-4CBE-95A7-89B27A5C0748}" srcOrd="1" destOrd="0" presId="urn:microsoft.com/office/officeart/2005/8/layout/venn1"/>
    <dgm:cxn modelId="{AF118A09-3F2B-432D-9D45-25845F7FADB7}" type="presParOf" srcId="{7E08D345-8F75-47A9-8C25-3DDEAEF6C122}" destId="{69629B7A-294A-4823-B29C-B2D64423D535}" srcOrd="2" destOrd="0" presId="urn:microsoft.com/office/officeart/2005/8/layout/venn1"/>
    <dgm:cxn modelId="{1FA8FBB7-BB1A-4C23-AC26-F6C6B1DF2EB4}" type="presParOf" srcId="{7E08D345-8F75-47A9-8C25-3DDEAEF6C122}" destId="{E79F2545-1AA8-42A0-83B0-784D86A8DB67}" srcOrd="3" destOrd="0" presId="urn:microsoft.com/office/officeart/2005/8/layout/venn1"/>
    <dgm:cxn modelId="{1E2F5D75-0C2F-43A5-9D17-73C9DC80C81E}" type="presParOf" srcId="{7E08D345-8F75-47A9-8C25-3DDEAEF6C122}" destId="{DDE3C164-163C-4622-BE58-F1141E6BFB14}" srcOrd="4" destOrd="0" presId="urn:microsoft.com/office/officeart/2005/8/layout/venn1"/>
    <dgm:cxn modelId="{B6006A0E-8FC8-42C2-9533-541D3A1FC394}" type="presParOf" srcId="{7E08D345-8F75-47A9-8C25-3DDEAEF6C122}" destId="{ADA1DCFD-4E9A-48D0-B19F-BD41F676A2CB}" srcOrd="5" destOrd="0" presId="urn:microsoft.com/office/officeart/2005/8/layout/venn1"/>
    <dgm:cxn modelId="{6E4394AC-36EA-4B5E-8AB8-5A54843FF0D3}" type="presParOf" srcId="{7E08D345-8F75-47A9-8C25-3DDEAEF6C122}" destId="{ACA396AA-25FC-4DEB-9C01-85C89643FAD2}" srcOrd="6" destOrd="0" presId="urn:microsoft.com/office/officeart/2005/8/layout/venn1"/>
    <dgm:cxn modelId="{35D9328C-3852-4E0B-924F-D77D4F05D995}" type="presParOf" srcId="{7E08D345-8F75-47A9-8C25-3DDEAEF6C122}" destId="{76B96D22-3768-48E2-A4B8-359AC6A95867}" srcOrd="7" destOrd="0" presId="urn:microsoft.com/office/officeart/2005/8/layout/venn1"/>
    <dgm:cxn modelId="{6833B56C-2D32-4877-93B4-8FE789400493}" type="presParOf" srcId="{7E08D345-8F75-47A9-8C25-3DDEAEF6C122}" destId="{EBBF9151-574E-4AA8-A6A9-E250091EAC45}" srcOrd="8" destOrd="0" presId="urn:microsoft.com/office/officeart/2005/8/layout/venn1"/>
    <dgm:cxn modelId="{32462974-AB2C-474F-9831-9504614BC38D}" type="presParOf" srcId="{7E08D345-8F75-47A9-8C25-3DDEAEF6C122}" destId="{53FE60AF-4188-4541-AF02-E64C5DE0A561}"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A0EC76-6154-427A-9C17-AC5F925812E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05543A46-5A14-4083-BB3E-14F95CFB95DA}">
      <dgm:prSet/>
      <dgm:spPr/>
      <dgm:t>
        <a:bodyPr/>
        <a:lstStyle/>
        <a:p>
          <a:pPr rtl="0"/>
          <a:r>
            <a:rPr lang="es-AR" dirty="0" smtClean="0"/>
            <a:t>Generan productos </a:t>
          </a:r>
          <a:endParaRPr lang="es-EC" dirty="0"/>
        </a:p>
      </dgm:t>
    </dgm:pt>
    <dgm:pt modelId="{3FD35E18-9D05-4BCF-A017-F5482479C0B8}" type="parTrans" cxnId="{0F469D35-69A2-4569-B519-E0EA7014B165}">
      <dgm:prSet/>
      <dgm:spPr/>
      <dgm:t>
        <a:bodyPr/>
        <a:lstStyle/>
        <a:p>
          <a:endParaRPr lang="es-EC"/>
        </a:p>
      </dgm:t>
    </dgm:pt>
    <dgm:pt modelId="{BD00EE7C-E4FB-4C5C-AAD6-D62917C1752C}" type="sibTrans" cxnId="{0F469D35-69A2-4569-B519-E0EA7014B165}">
      <dgm:prSet/>
      <dgm:spPr/>
      <dgm:t>
        <a:bodyPr/>
        <a:lstStyle/>
        <a:p>
          <a:endParaRPr lang="es-EC"/>
        </a:p>
      </dgm:t>
    </dgm:pt>
    <dgm:pt modelId="{5A486D5D-DD2B-494E-9996-16858BE31393}">
      <dgm:prSet/>
      <dgm:spPr/>
      <dgm:t>
        <a:bodyPr/>
        <a:lstStyle/>
        <a:p>
          <a:pPr rtl="0"/>
          <a:r>
            <a:rPr lang="es-AR" dirty="0" smtClean="0"/>
            <a:t>Crean empleos</a:t>
          </a:r>
          <a:endParaRPr lang="es-EC" dirty="0"/>
        </a:p>
      </dgm:t>
    </dgm:pt>
    <dgm:pt modelId="{40A5D261-2D94-4DAC-9685-36C5FF28A70A}" type="parTrans" cxnId="{FCF74F6A-AEFE-4174-8CE4-A56E5CDC2BCA}">
      <dgm:prSet/>
      <dgm:spPr/>
      <dgm:t>
        <a:bodyPr/>
        <a:lstStyle/>
        <a:p>
          <a:endParaRPr lang="es-EC"/>
        </a:p>
      </dgm:t>
    </dgm:pt>
    <dgm:pt modelId="{9120954F-6FD0-439D-9005-66D0662210F3}" type="sibTrans" cxnId="{FCF74F6A-AEFE-4174-8CE4-A56E5CDC2BCA}">
      <dgm:prSet/>
      <dgm:spPr/>
      <dgm:t>
        <a:bodyPr/>
        <a:lstStyle/>
        <a:p>
          <a:endParaRPr lang="es-EC"/>
        </a:p>
      </dgm:t>
    </dgm:pt>
    <dgm:pt modelId="{8796C64D-FAA0-49B6-B1AA-D7AFAEACFABC}">
      <dgm:prSet/>
      <dgm:spPr/>
      <dgm:t>
        <a:bodyPr/>
        <a:lstStyle/>
        <a:p>
          <a:pPr rtl="0"/>
          <a:r>
            <a:rPr lang="es-AR" dirty="0" smtClean="0"/>
            <a:t>Innovaciones</a:t>
          </a:r>
          <a:endParaRPr lang="es-EC" dirty="0"/>
        </a:p>
      </dgm:t>
    </dgm:pt>
    <dgm:pt modelId="{913518F3-C8EA-47CD-B929-6762E7FD7526}" type="parTrans" cxnId="{AB39B087-61E3-4CB9-B808-4F5DF8F33B49}">
      <dgm:prSet/>
      <dgm:spPr/>
      <dgm:t>
        <a:bodyPr/>
        <a:lstStyle/>
        <a:p>
          <a:endParaRPr lang="es-EC"/>
        </a:p>
      </dgm:t>
    </dgm:pt>
    <dgm:pt modelId="{217E2980-DC56-4D75-8EC3-F93F44AC739E}" type="sibTrans" cxnId="{AB39B087-61E3-4CB9-B808-4F5DF8F33B49}">
      <dgm:prSet/>
      <dgm:spPr/>
      <dgm:t>
        <a:bodyPr/>
        <a:lstStyle/>
        <a:p>
          <a:endParaRPr lang="es-EC"/>
        </a:p>
      </dgm:t>
    </dgm:pt>
    <dgm:pt modelId="{502B38D1-6A8A-4CA6-815E-0424EC88962B}">
      <dgm:prSet/>
      <dgm:spPr/>
      <dgm:t>
        <a:bodyPr/>
        <a:lstStyle/>
        <a:p>
          <a:pPr rtl="0"/>
          <a:r>
            <a:rPr lang="es-AR" dirty="0" smtClean="0"/>
            <a:t>Oportunidad</a:t>
          </a:r>
          <a:endParaRPr lang="es-EC" dirty="0"/>
        </a:p>
      </dgm:t>
    </dgm:pt>
    <dgm:pt modelId="{33FFD170-022C-4B9C-93F1-364A248E13B9}" type="parTrans" cxnId="{C5358BC7-F8F4-4A8C-B117-326B970F6DF3}">
      <dgm:prSet/>
      <dgm:spPr/>
      <dgm:t>
        <a:bodyPr/>
        <a:lstStyle/>
        <a:p>
          <a:endParaRPr lang="es-EC"/>
        </a:p>
      </dgm:t>
    </dgm:pt>
    <dgm:pt modelId="{15FE9767-73D4-483A-9639-7C4D6A8ED566}" type="sibTrans" cxnId="{C5358BC7-F8F4-4A8C-B117-326B970F6DF3}">
      <dgm:prSet/>
      <dgm:spPr/>
      <dgm:t>
        <a:bodyPr/>
        <a:lstStyle/>
        <a:p>
          <a:endParaRPr lang="es-EC"/>
        </a:p>
      </dgm:t>
    </dgm:pt>
    <dgm:pt modelId="{14AC4ABC-CE1C-424A-9787-11220710524F}" type="pres">
      <dgm:prSet presAssocID="{73A0EC76-6154-427A-9C17-AC5F925812E4}" presName="Name0" presStyleCnt="0">
        <dgm:presLayoutVars>
          <dgm:dir/>
          <dgm:animLvl val="lvl"/>
          <dgm:resizeHandles val="exact"/>
        </dgm:presLayoutVars>
      </dgm:prSet>
      <dgm:spPr/>
      <dgm:t>
        <a:bodyPr/>
        <a:lstStyle/>
        <a:p>
          <a:endParaRPr lang="es-EC"/>
        </a:p>
      </dgm:t>
    </dgm:pt>
    <dgm:pt modelId="{FB2A58B4-7366-4AB3-A130-E108524C898C}" type="pres">
      <dgm:prSet presAssocID="{05543A46-5A14-4083-BB3E-14F95CFB95DA}" presName="composite" presStyleCnt="0"/>
      <dgm:spPr/>
    </dgm:pt>
    <dgm:pt modelId="{9700A40B-51B2-4936-93E8-C487D41A58E5}" type="pres">
      <dgm:prSet presAssocID="{05543A46-5A14-4083-BB3E-14F95CFB95DA}" presName="parTx" presStyleLbl="alignNode1" presStyleIdx="0" presStyleCnt="4">
        <dgm:presLayoutVars>
          <dgm:chMax val="0"/>
          <dgm:chPref val="0"/>
          <dgm:bulletEnabled val="1"/>
        </dgm:presLayoutVars>
      </dgm:prSet>
      <dgm:spPr/>
      <dgm:t>
        <a:bodyPr/>
        <a:lstStyle/>
        <a:p>
          <a:endParaRPr lang="es-EC"/>
        </a:p>
      </dgm:t>
    </dgm:pt>
    <dgm:pt modelId="{83913748-093A-4310-943A-C8208981B311}" type="pres">
      <dgm:prSet presAssocID="{05543A46-5A14-4083-BB3E-14F95CFB95DA}" presName="desTx" presStyleLbl="alignAccFollowNode1" presStyleIdx="0" presStyleCnt="4">
        <dgm:presLayoutVars>
          <dgm:bulletEnabled val="1"/>
        </dgm:presLayoutVars>
      </dgm:prSet>
      <dgm:spPr>
        <a:blipFill rotWithShape="0">
          <a:blip xmlns:r="http://schemas.openxmlformats.org/officeDocument/2006/relationships" r:embed="rId1"/>
          <a:stretch>
            <a:fillRect/>
          </a:stretch>
        </a:blipFill>
      </dgm:spPr>
    </dgm:pt>
    <dgm:pt modelId="{F82C933F-5E06-45E7-BBB5-EC0016128959}" type="pres">
      <dgm:prSet presAssocID="{BD00EE7C-E4FB-4C5C-AAD6-D62917C1752C}" presName="space" presStyleCnt="0"/>
      <dgm:spPr/>
    </dgm:pt>
    <dgm:pt modelId="{8658F4BB-4BC5-493A-A498-080436DFA459}" type="pres">
      <dgm:prSet presAssocID="{5A486D5D-DD2B-494E-9996-16858BE31393}" presName="composite" presStyleCnt="0"/>
      <dgm:spPr/>
    </dgm:pt>
    <dgm:pt modelId="{CDBC853C-F32F-4CA3-AFE0-DABBE732E0B4}" type="pres">
      <dgm:prSet presAssocID="{5A486D5D-DD2B-494E-9996-16858BE31393}" presName="parTx" presStyleLbl="alignNode1" presStyleIdx="1" presStyleCnt="4">
        <dgm:presLayoutVars>
          <dgm:chMax val="0"/>
          <dgm:chPref val="0"/>
          <dgm:bulletEnabled val="1"/>
        </dgm:presLayoutVars>
      </dgm:prSet>
      <dgm:spPr/>
      <dgm:t>
        <a:bodyPr/>
        <a:lstStyle/>
        <a:p>
          <a:endParaRPr lang="es-EC"/>
        </a:p>
      </dgm:t>
    </dgm:pt>
    <dgm:pt modelId="{E5B669BF-38BB-41FD-81E7-7581B6E31FE1}" type="pres">
      <dgm:prSet presAssocID="{5A486D5D-DD2B-494E-9996-16858BE31393}" presName="desTx" presStyleLbl="alignAccFollowNode1" presStyleIdx="1" presStyleCnt="4">
        <dgm:presLayoutVars>
          <dgm:bulletEnabled val="1"/>
        </dgm:presLayoutVars>
      </dgm:prSet>
      <dgm:spPr>
        <a:blipFill rotWithShape="0">
          <a:blip xmlns:r="http://schemas.openxmlformats.org/officeDocument/2006/relationships" r:embed="rId2"/>
          <a:stretch>
            <a:fillRect/>
          </a:stretch>
        </a:blipFill>
      </dgm:spPr>
    </dgm:pt>
    <dgm:pt modelId="{F8247A7D-3AA9-4C8E-AA67-519757701E9B}" type="pres">
      <dgm:prSet presAssocID="{9120954F-6FD0-439D-9005-66D0662210F3}" presName="space" presStyleCnt="0"/>
      <dgm:spPr/>
    </dgm:pt>
    <dgm:pt modelId="{63A83CC3-F15B-41B5-8B8C-BC6CBE181033}" type="pres">
      <dgm:prSet presAssocID="{8796C64D-FAA0-49B6-B1AA-D7AFAEACFABC}" presName="composite" presStyleCnt="0"/>
      <dgm:spPr/>
    </dgm:pt>
    <dgm:pt modelId="{67B24FA2-4EB9-4645-8C68-F7EF5C9A53D1}" type="pres">
      <dgm:prSet presAssocID="{8796C64D-FAA0-49B6-B1AA-D7AFAEACFABC}" presName="parTx" presStyleLbl="alignNode1" presStyleIdx="2" presStyleCnt="4">
        <dgm:presLayoutVars>
          <dgm:chMax val="0"/>
          <dgm:chPref val="0"/>
          <dgm:bulletEnabled val="1"/>
        </dgm:presLayoutVars>
      </dgm:prSet>
      <dgm:spPr/>
      <dgm:t>
        <a:bodyPr/>
        <a:lstStyle/>
        <a:p>
          <a:endParaRPr lang="es-EC"/>
        </a:p>
      </dgm:t>
    </dgm:pt>
    <dgm:pt modelId="{5E286C7D-AA85-40F9-A57E-6186BBEC5084}" type="pres">
      <dgm:prSet presAssocID="{8796C64D-FAA0-49B6-B1AA-D7AFAEACFABC}" presName="desTx" presStyleLbl="alignAccFollowNode1" presStyleIdx="2" presStyleCnt="4">
        <dgm:presLayoutVars>
          <dgm:bulletEnabled val="1"/>
        </dgm:presLayoutVars>
      </dgm:prSet>
      <dgm:spPr>
        <a:blipFill rotWithShape="0">
          <a:blip xmlns:r="http://schemas.openxmlformats.org/officeDocument/2006/relationships" r:embed="rId3"/>
          <a:stretch>
            <a:fillRect/>
          </a:stretch>
        </a:blipFill>
      </dgm:spPr>
    </dgm:pt>
    <dgm:pt modelId="{D370419E-A1E8-4129-9CAC-18E187374253}" type="pres">
      <dgm:prSet presAssocID="{217E2980-DC56-4D75-8EC3-F93F44AC739E}" presName="space" presStyleCnt="0"/>
      <dgm:spPr/>
    </dgm:pt>
    <dgm:pt modelId="{FA25E21E-5F4F-47E6-BE12-15F93CB68A63}" type="pres">
      <dgm:prSet presAssocID="{502B38D1-6A8A-4CA6-815E-0424EC88962B}" presName="composite" presStyleCnt="0"/>
      <dgm:spPr/>
    </dgm:pt>
    <dgm:pt modelId="{F2D3D412-5B7A-4EF4-8B7C-1A76C3D87E54}" type="pres">
      <dgm:prSet presAssocID="{502B38D1-6A8A-4CA6-815E-0424EC88962B}" presName="parTx" presStyleLbl="alignNode1" presStyleIdx="3" presStyleCnt="4">
        <dgm:presLayoutVars>
          <dgm:chMax val="0"/>
          <dgm:chPref val="0"/>
          <dgm:bulletEnabled val="1"/>
        </dgm:presLayoutVars>
      </dgm:prSet>
      <dgm:spPr/>
      <dgm:t>
        <a:bodyPr/>
        <a:lstStyle/>
        <a:p>
          <a:endParaRPr lang="es-EC"/>
        </a:p>
      </dgm:t>
    </dgm:pt>
    <dgm:pt modelId="{4936DB2B-98CC-44C0-825D-4B80348E8F8A}" type="pres">
      <dgm:prSet presAssocID="{502B38D1-6A8A-4CA6-815E-0424EC88962B}" presName="desTx" presStyleLbl="alignAccFollowNode1" presStyleIdx="3" presStyleCnt="4">
        <dgm:presLayoutVars>
          <dgm:bulletEnabled val="1"/>
        </dgm:presLayoutVars>
      </dgm:prSet>
      <dgm:spPr>
        <a:blipFill rotWithShape="0">
          <a:blip xmlns:r="http://schemas.openxmlformats.org/officeDocument/2006/relationships" r:embed="rId4"/>
          <a:stretch>
            <a:fillRect/>
          </a:stretch>
        </a:blipFill>
      </dgm:spPr>
    </dgm:pt>
  </dgm:ptLst>
  <dgm:cxnLst>
    <dgm:cxn modelId="{0F469D35-69A2-4569-B519-E0EA7014B165}" srcId="{73A0EC76-6154-427A-9C17-AC5F925812E4}" destId="{05543A46-5A14-4083-BB3E-14F95CFB95DA}" srcOrd="0" destOrd="0" parTransId="{3FD35E18-9D05-4BCF-A017-F5482479C0B8}" sibTransId="{BD00EE7C-E4FB-4C5C-AAD6-D62917C1752C}"/>
    <dgm:cxn modelId="{9E4CC4ED-F08F-4B45-8D03-27E008D46071}" type="presOf" srcId="{73A0EC76-6154-427A-9C17-AC5F925812E4}" destId="{14AC4ABC-CE1C-424A-9787-11220710524F}" srcOrd="0" destOrd="0" presId="urn:microsoft.com/office/officeart/2005/8/layout/hList1"/>
    <dgm:cxn modelId="{A1C67753-3105-4ADE-AF4F-E76228B3531F}" type="presOf" srcId="{8796C64D-FAA0-49B6-B1AA-D7AFAEACFABC}" destId="{67B24FA2-4EB9-4645-8C68-F7EF5C9A53D1}" srcOrd="0" destOrd="0" presId="urn:microsoft.com/office/officeart/2005/8/layout/hList1"/>
    <dgm:cxn modelId="{C5358BC7-F8F4-4A8C-B117-326B970F6DF3}" srcId="{73A0EC76-6154-427A-9C17-AC5F925812E4}" destId="{502B38D1-6A8A-4CA6-815E-0424EC88962B}" srcOrd="3" destOrd="0" parTransId="{33FFD170-022C-4B9C-93F1-364A248E13B9}" sibTransId="{15FE9767-73D4-483A-9639-7C4D6A8ED566}"/>
    <dgm:cxn modelId="{A8A5F41D-125F-4B5A-A664-535D9EFC2AB9}" type="presOf" srcId="{05543A46-5A14-4083-BB3E-14F95CFB95DA}" destId="{9700A40B-51B2-4936-93E8-C487D41A58E5}" srcOrd="0" destOrd="0" presId="urn:microsoft.com/office/officeart/2005/8/layout/hList1"/>
    <dgm:cxn modelId="{C70E61C7-9099-4193-8F51-D6F550741A09}" type="presOf" srcId="{5A486D5D-DD2B-494E-9996-16858BE31393}" destId="{CDBC853C-F32F-4CA3-AFE0-DABBE732E0B4}" srcOrd="0" destOrd="0" presId="urn:microsoft.com/office/officeart/2005/8/layout/hList1"/>
    <dgm:cxn modelId="{3D808941-3FCF-4ED1-BCB0-ED348E2BB7C1}" type="presOf" srcId="{502B38D1-6A8A-4CA6-815E-0424EC88962B}" destId="{F2D3D412-5B7A-4EF4-8B7C-1A76C3D87E54}" srcOrd="0" destOrd="0" presId="urn:microsoft.com/office/officeart/2005/8/layout/hList1"/>
    <dgm:cxn modelId="{AB39B087-61E3-4CB9-B808-4F5DF8F33B49}" srcId="{73A0EC76-6154-427A-9C17-AC5F925812E4}" destId="{8796C64D-FAA0-49B6-B1AA-D7AFAEACFABC}" srcOrd="2" destOrd="0" parTransId="{913518F3-C8EA-47CD-B929-6762E7FD7526}" sibTransId="{217E2980-DC56-4D75-8EC3-F93F44AC739E}"/>
    <dgm:cxn modelId="{FCF74F6A-AEFE-4174-8CE4-A56E5CDC2BCA}" srcId="{73A0EC76-6154-427A-9C17-AC5F925812E4}" destId="{5A486D5D-DD2B-494E-9996-16858BE31393}" srcOrd="1" destOrd="0" parTransId="{40A5D261-2D94-4DAC-9685-36C5FF28A70A}" sibTransId="{9120954F-6FD0-439D-9005-66D0662210F3}"/>
    <dgm:cxn modelId="{755A953F-1EEC-4C0A-A7E5-FFF162E7B391}" type="presParOf" srcId="{14AC4ABC-CE1C-424A-9787-11220710524F}" destId="{FB2A58B4-7366-4AB3-A130-E108524C898C}" srcOrd="0" destOrd="0" presId="urn:microsoft.com/office/officeart/2005/8/layout/hList1"/>
    <dgm:cxn modelId="{69015D07-A6A0-4E00-AF32-6E70213949A5}" type="presParOf" srcId="{FB2A58B4-7366-4AB3-A130-E108524C898C}" destId="{9700A40B-51B2-4936-93E8-C487D41A58E5}" srcOrd="0" destOrd="0" presId="urn:microsoft.com/office/officeart/2005/8/layout/hList1"/>
    <dgm:cxn modelId="{474A7B4C-81EE-4665-AF38-308E6455FA2D}" type="presParOf" srcId="{FB2A58B4-7366-4AB3-A130-E108524C898C}" destId="{83913748-093A-4310-943A-C8208981B311}" srcOrd="1" destOrd="0" presId="urn:microsoft.com/office/officeart/2005/8/layout/hList1"/>
    <dgm:cxn modelId="{4031813F-04D8-49DD-8B57-BB6FBAF012DF}" type="presParOf" srcId="{14AC4ABC-CE1C-424A-9787-11220710524F}" destId="{F82C933F-5E06-45E7-BBB5-EC0016128959}" srcOrd="1" destOrd="0" presId="urn:microsoft.com/office/officeart/2005/8/layout/hList1"/>
    <dgm:cxn modelId="{777E1653-6B15-4E31-8418-99C072D69269}" type="presParOf" srcId="{14AC4ABC-CE1C-424A-9787-11220710524F}" destId="{8658F4BB-4BC5-493A-A498-080436DFA459}" srcOrd="2" destOrd="0" presId="urn:microsoft.com/office/officeart/2005/8/layout/hList1"/>
    <dgm:cxn modelId="{DE2C8C86-2396-4467-A1B3-C4651D6D4C46}" type="presParOf" srcId="{8658F4BB-4BC5-493A-A498-080436DFA459}" destId="{CDBC853C-F32F-4CA3-AFE0-DABBE732E0B4}" srcOrd="0" destOrd="0" presId="urn:microsoft.com/office/officeart/2005/8/layout/hList1"/>
    <dgm:cxn modelId="{25F62B62-CB96-45B0-BCB9-28E0352274CC}" type="presParOf" srcId="{8658F4BB-4BC5-493A-A498-080436DFA459}" destId="{E5B669BF-38BB-41FD-81E7-7581B6E31FE1}" srcOrd="1" destOrd="0" presId="urn:microsoft.com/office/officeart/2005/8/layout/hList1"/>
    <dgm:cxn modelId="{8D2C5108-2C1E-4E6A-95E0-071EEDCCDE62}" type="presParOf" srcId="{14AC4ABC-CE1C-424A-9787-11220710524F}" destId="{F8247A7D-3AA9-4C8E-AA67-519757701E9B}" srcOrd="3" destOrd="0" presId="urn:microsoft.com/office/officeart/2005/8/layout/hList1"/>
    <dgm:cxn modelId="{F74C25DD-3CA8-4658-A198-D5A632F57232}" type="presParOf" srcId="{14AC4ABC-CE1C-424A-9787-11220710524F}" destId="{63A83CC3-F15B-41B5-8B8C-BC6CBE181033}" srcOrd="4" destOrd="0" presId="urn:microsoft.com/office/officeart/2005/8/layout/hList1"/>
    <dgm:cxn modelId="{E1900BF2-0DDA-436C-AA86-B05E6EB1BD39}" type="presParOf" srcId="{63A83CC3-F15B-41B5-8B8C-BC6CBE181033}" destId="{67B24FA2-4EB9-4645-8C68-F7EF5C9A53D1}" srcOrd="0" destOrd="0" presId="urn:microsoft.com/office/officeart/2005/8/layout/hList1"/>
    <dgm:cxn modelId="{50DF336B-3B73-4E90-9B06-0F6803E36510}" type="presParOf" srcId="{63A83CC3-F15B-41B5-8B8C-BC6CBE181033}" destId="{5E286C7D-AA85-40F9-A57E-6186BBEC5084}" srcOrd="1" destOrd="0" presId="urn:microsoft.com/office/officeart/2005/8/layout/hList1"/>
    <dgm:cxn modelId="{4F4C3C6D-FAC3-40B3-889D-C486F0A126F5}" type="presParOf" srcId="{14AC4ABC-CE1C-424A-9787-11220710524F}" destId="{D370419E-A1E8-4129-9CAC-18E187374253}" srcOrd="5" destOrd="0" presId="urn:microsoft.com/office/officeart/2005/8/layout/hList1"/>
    <dgm:cxn modelId="{B797F1D5-33D9-479F-974D-659C6828CF7D}" type="presParOf" srcId="{14AC4ABC-CE1C-424A-9787-11220710524F}" destId="{FA25E21E-5F4F-47E6-BE12-15F93CB68A63}" srcOrd="6" destOrd="0" presId="urn:microsoft.com/office/officeart/2005/8/layout/hList1"/>
    <dgm:cxn modelId="{843F1CA9-D218-4477-A91A-FD48C232229D}" type="presParOf" srcId="{FA25E21E-5F4F-47E6-BE12-15F93CB68A63}" destId="{F2D3D412-5B7A-4EF4-8B7C-1A76C3D87E54}" srcOrd="0" destOrd="0" presId="urn:microsoft.com/office/officeart/2005/8/layout/hList1"/>
    <dgm:cxn modelId="{8E2003F9-CD66-4CAC-96EE-90CC6931604C}" type="presParOf" srcId="{FA25E21E-5F4F-47E6-BE12-15F93CB68A63}" destId="{4936DB2B-98CC-44C0-825D-4B80348E8F8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9DCD43-208F-4842-A6ED-536B6A29F2D7}" type="doc">
      <dgm:prSet loTypeId="urn:microsoft.com/office/officeart/2005/8/layout/hProcess9" loCatId="process" qsTypeId="urn:microsoft.com/office/officeart/2005/8/quickstyle/3d3" qsCatId="3D" csTypeId="urn:microsoft.com/office/officeart/2005/8/colors/accent1_2" csCatId="accent1" phldr="1"/>
      <dgm:spPr/>
      <dgm:t>
        <a:bodyPr/>
        <a:lstStyle/>
        <a:p>
          <a:endParaRPr lang="es-EC"/>
        </a:p>
      </dgm:t>
    </dgm:pt>
    <dgm:pt modelId="{59ADC4B2-73E3-4806-9CA2-0911E6846036}">
      <dgm:prSet/>
      <dgm:spPr/>
      <dgm:t>
        <a:bodyPr/>
        <a:lstStyle/>
        <a:p>
          <a:pPr rtl="0"/>
          <a:r>
            <a:rPr lang="es-AR" dirty="0" smtClean="0"/>
            <a:t>Actúan como auxiliares de las grandes en la producción industrial.</a:t>
          </a:r>
          <a:endParaRPr lang="es-EC" dirty="0"/>
        </a:p>
      </dgm:t>
    </dgm:pt>
    <dgm:pt modelId="{ED627A27-E630-46D1-9E6D-181C742DE999}" type="parTrans" cxnId="{2F8FE57D-703F-4D61-95D0-E1FF9AB1BD25}">
      <dgm:prSet/>
      <dgm:spPr/>
      <dgm:t>
        <a:bodyPr/>
        <a:lstStyle/>
        <a:p>
          <a:endParaRPr lang="es-EC"/>
        </a:p>
      </dgm:t>
    </dgm:pt>
    <dgm:pt modelId="{962097E8-15FA-41CD-AE9C-3403159A3E1F}" type="sibTrans" cxnId="{2F8FE57D-703F-4D61-95D0-E1FF9AB1BD25}">
      <dgm:prSet/>
      <dgm:spPr/>
      <dgm:t>
        <a:bodyPr/>
        <a:lstStyle/>
        <a:p>
          <a:endParaRPr lang="es-EC"/>
        </a:p>
      </dgm:t>
    </dgm:pt>
    <dgm:pt modelId="{7FDA161E-BDBC-4496-9968-EE533B74772E}">
      <dgm:prSet/>
      <dgm:spPr/>
      <dgm:t>
        <a:bodyPr/>
        <a:lstStyle/>
        <a:p>
          <a:pPr rtl="0"/>
          <a:r>
            <a:rPr lang="es-AR" dirty="0" smtClean="0"/>
            <a:t>Proximidad y relación directa con el cliente.</a:t>
          </a:r>
          <a:endParaRPr lang="es-EC" dirty="0"/>
        </a:p>
      </dgm:t>
    </dgm:pt>
    <dgm:pt modelId="{C87182D5-76DA-4E29-AEF8-E4229A6596DC}" type="parTrans" cxnId="{F4282BE4-D728-4454-B9C0-0A3AC6F1C39A}">
      <dgm:prSet/>
      <dgm:spPr/>
      <dgm:t>
        <a:bodyPr/>
        <a:lstStyle/>
        <a:p>
          <a:endParaRPr lang="es-EC"/>
        </a:p>
      </dgm:t>
    </dgm:pt>
    <dgm:pt modelId="{18F7BEEC-3B68-4AAA-951E-AC0D81B7A2D7}" type="sibTrans" cxnId="{F4282BE4-D728-4454-B9C0-0A3AC6F1C39A}">
      <dgm:prSet/>
      <dgm:spPr/>
      <dgm:t>
        <a:bodyPr/>
        <a:lstStyle/>
        <a:p>
          <a:endParaRPr lang="es-EC"/>
        </a:p>
      </dgm:t>
    </dgm:pt>
    <dgm:pt modelId="{1C9C87D6-A0BA-4357-A9DA-EA562887134B}">
      <dgm:prSet/>
      <dgm:spPr/>
      <dgm:t>
        <a:bodyPr/>
        <a:lstStyle/>
        <a:p>
          <a:pPr rtl="0"/>
          <a:r>
            <a:rPr lang="es-AR" dirty="0" smtClean="0"/>
            <a:t>Posible cambiar de actividades en poco espacio de tiempo por  la flexibilidad de sus pequeñas estructuras laborales.</a:t>
          </a:r>
          <a:endParaRPr lang="es-EC" dirty="0"/>
        </a:p>
      </dgm:t>
    </dgm:pt>
    <dgm:pt modelId="{D7A09A2B-FD1E-49AB-B06C-2F46AB661AD0}" type="parTrans" cxnId="{AE855B0A-03F3-43CF-870F-57FC3BC75B71}">
      <dgm:prSet/>
      <dgm:spPr/>
      <dgm:t>
        <a:bodyPr/>
        <a:lstStyle/>
        <a:p>
          <a:endParaRPr lang="es-EC"/>
        </a:p>
      </dgm:t>
    </dgm:pt>
    <dgm:pt modelId="{3D40B607-A490-496A-AEEE-DE9B836903A6}" type="sibTrans" cxnId="{AE855B0A-03F3-43CF-870F-57FC3BC75B71}">
      <dgm:prSet/>
      <dgm:spPr/>
      <dgm:t>
        <a:bodyPr/>
        <a:lstStyle/>
        <a:p>
          <a:endParaRPr lang="es-EC"/>
        </a:p>
      </dgm:t>
    </dgm:pt>
    <dgm:pt modelId="{4DCC575C-7F75-4AE1-AA90-010DACAC75D9}" type="pres">
      <dgm:prSet presAssocID="{C69DCD43-208F-4842-A6ED-536B6A29F2D7}" presName="CompostProcess" presStyleCnt="0">
        <dgm:presLayoutVars>
          <dgm:dir/>
          <dgm:resizeHandles val="exact"/>
        </dgm:presLayoutVars>
      </dgm:prSet>
      <dgm:spPr/>
      <dgm:t>
        <a:bodyPr/>
        <a:lstStyle/>
        <a:p>
          <a:endParaRPr lang="es-EC"/>
        </a:p>
      </dgm:t>
    </dgm:pt>
    <dgm:pt modelId="{788ABA69-83BB-4669-AC0D-49BA161C8307}" type="pres">
      <dgm:prSet presAssocID="{C69DCD43-208F-4842-A6ED-536B6A29F2D7}" presName="arrow" presStyleLbl="bgShp" presStyleIdx="0" presStyleCnt="1"/>
      <dgm:spPr/>
    </dgm:pt>
    <dgm:pt modelId="{217B8518-F9D2-4A6A-BFF6-187F2AE03FD7}" type="pres">
      <dgm:prSet presAssocID="{C69DCD43-208F-4842-A6ED-536B6A29F2D7}" presName="linearProcess" presStyleCnt="0"/>
      <dgm:spPr/>
    </dgm:pt>
    <dgm:pt modelId="{93467A75-D686-4845-B50D-CB10B5D18D9F}" type="pres">
      <dgm:prSet presAssocID="{59ADC4B2-73E3-4806-9CA2-0911E6846036}" presName="textNode" presStyleLbl="node1" presStyleIdx="0" presStyleCnt="3">
        <dgm:presLayoutVars>
          <dgm:bulletEnabled val="1"/>
        </dgm:presLayoutVars>
      </dgm:prSet>
      <dgm:spPr/>
      <dgm:t>
        <a:bodyPr/>
        <a:lstStyle/>
        <a:p>
          <a:endParaRPr lang="es-EC"/>
        </a:p>
      </dgm:t>
    </dgm:pt>
    <dgm:pt modelId="{B0F9CEB1-A84B-4A44-8842-AD3EEC138AFD}" type="pres">
      <dgm:prSet presAssocID="{962097E8-15FA-41CD-AE9C-3403159A3E1F}" presName="sibTrans" presStyleCnt="0"/>
      <dgm:spPr/>
    </dgm:pt>
    <dgm:pt modelId="{808B8254-9D23-478D-910A-F9A122850729}" type="pres">
      <dgm:prSet presAssocID="{7FDA161E-BDBC-4496-9968-EE533B74772E}" presName="textNode" presStyleLbl="node1" presStyleIdx="1" presStyleCnt="3" custLinFactNeighborX="8460" custLinFactNeighborY="-439">
        <dgm:presLayoutVars>
          <dgm:bulletEnabled val="1"/>
        </dgm:presLayoutVars>
      </dgm:prSet>
      <dgm:spPr/>
      <dgm:t>
        <a:bodyPr/>
        <a:lstStyle/>
        <a:p>
          <a:endParaRPr lang="es-EC"/>
        </a:p>
      </dgm:t>
    </dgm:pt>
    <dgm:pt modelId="{C792ED74-0E1F-4CE7-A6B5-C71C69EF3413}" type="pres">
      <dgm:prSet presAssocID="{18F7BEEC-3B68-4AAA-951E-AC0D81B7A2D7}" presName="sibTrans" presStyleCnt="0"/>
      <dgm:spPr/>
    </dgm:pt>
    <dgm:pt modelId="{50CDA0C8-73DE-413F-811E-9F7030BA9F87}" type="pres">
      <dgm:prSet presAssocID="{1C9C87D6-A0BA-4357-A9DA-EA562887134B}" presName="textNode" presStyleLbl="node1" presStyleIdx="2" presStyleCnt="3">
        <dgm:presLayoutVars>
          <dgm:bulletEnabled val="1"/>
        </dgm:presLayoutVars>
      </dgm:prSet>
      <dgm:spPr/>
      <dgm:t>
        <a:bodyPr/>
        <a:lstStyle/>
        <a:p>
          <a:endParaRPr lang="es-EC"/>
        </a:p>
      </dgm:t>
    </dgm:pt>
  </dgm:ptLst>
  <dgm:cxnLst>
    <dgm:cxn modelId="{5D53857B-6A60-4676-BA64-A5AB0F117AD3}" type="presOf" srcId="{1C9C87D6-A0BA-4357-A9DA-EA562887134B}" destId="{50CDA0C8-73DE-413F-811E-9F7030BA9F87}" srcOrd="0" destOrd="0" presId="urn:microsoft.com/office/officeart/2005/8/layout/hProcess9"/>
    <dgm:cxn modelId="{8A2E2A29-A1EC-4DBA-8B35-7D441CFC5B5D}" type="presOf" srcId="{59ADC4B2-73E3-4806-9CA2-0911E6846036}" destId="{93467A75-D686-4845-B50D-CB10B5D18D9F}" srcOrd="0" destOrd="0" presId="urn:microsoft.com/office/officeart/2005/8/layout/hProcess9"/>
    <dgm:cxn modelId="{F3308D47-4625-4C0D-B116-C8FF257E4D8F}" type="presOf" srcId="{7FDA161E-BDBC-4496-9968-EE533B74772E}" destId="{808B8254-9D23-478D-910A-F9A122850729}" srcOrd="0" destOrd="0" presId="urn:microsoft.com/office/officeart/2005/8/layout/hProcess9"/>
    <dgm:cxn modelId="{F4282BE4-D728-4454-B9C0-0A3AC6F1C39A}" srcId="{C69DCD43-208F-4842-A6ED-536B6A29F2D7}" destId="{7FDA161E-BDBC-4496-9968-EE533B74772E}" srcOrd="1" destOrd="0" parTransId="{C87182D5-76DA-4E29-AEF8-E4229A6596DC}" sibTransId="{18F7BEEC-3B68-4AAA-951E-AC0D81B7A2D7}"/>
    <dgm:cxn modelId="{AE855B0A-03F3-43CF-870F-57FC3BC75B71}" srcId="{C69DCD43-208F-4842-A6ED-536B6A29F2D7}" destId="{1C9C87D6-A0BA-4357-A9DA-EA562887134B}" srcOrd="2" destOrd="0" parTransId="{D7A09A2B-FD1E-49AB-B06C-2F46AB661AD0}" sibTransId="{3D40B607-A490-496A-AEEE-DE9B836903A6}"/>
    <dgm:cxn modelId="{2F8FE57D-703F-4D61-95D0-E1FF9AB1BD25}" srcId="{C69DCD43-208F-4842-A6ED-536B6A29F2D7}" destId="{59ADC4B2-73E3-4806-9CA2-0911E6846036}" srcOrd="0" destOrd="0" parTransId="{ED627A27-E630-46D1-9E6D-181C742DE999}" sibTransId="{962097E8-15FA-41CD-AE9C-3403159A3E1F}"/>
    <dgm:cxn modelId="{0341BDB9-992C-418D-90F6-BF359C33A2CF}" type="presOf" srcId="{C69DCD43-208F-4842-A6ED-536B6A29F2D7}" destId="{4DCC575C-7F75-4AE1-AA90-010DACAC75D9}" srcOrd="0" destOrd="0" presId="urn:microsoft.com/office/officeart/2005/8/layout/hProcess9"/>
    <dgm:cxn modelId="{7FE3080C-F5C1-410A-913C-5FB13101F34C}" type="presParOf" srcId="{4DCC575C-7F75-4AE1-AA90-010DACAC75D9}" destId="{788ABA69-83BB-4669-AC0D-49BA161C8307}" srcOrd="0" destOrd="0" presId="urn:microsoft.com/office/officeart/2005/8/layout/hProcess9"/>
    <dgm:cxn modelId="{DF3F9954-AB61-4AA7-BC5F-779EDC0408E5}" type="presParOf" srcId="{4DCC575C-7F75-4AE1-AA90-010DACAC75D9}" destId="{217B8518-F9D2-4A6A-BFF6-187F2AE03FD7}" srcOrd="1" destOrd="0" presId="urn:microsoft.com/office/officeart/2005/8/layout/hProcess9"/>
    <dgm:cxn modelId="{F01511AD-F649-45A7-86A4-54ABDEFE8919}" type="presParOf" srcId="{217B8518-F9D2-4A6A-BFF6-187F2AE03FD7}" destId="{93467A75-D686-4845-B50D-CB10B5D18D9F}" srcOrd="0" destOrd="0" presId="urn:microsoft.com/office/officeart/2005/8/layout/hProcess9"/>
    <dgm:cxn modelId="{35574E08-11D5-4CBE-9B2E-9E8E9D71CA91}" type="presParOf" srcId="{217B8518-F9D2-4A6A-BFF6-187F2AE03FD7}" destId="{B0F9CEB1-A84B-4A44-8842-AD3EEC138AFD}" srcOrd="1" destOrd="0" presId="urn:microsoft.com/office/officeart/2005/8/layout/hProcess9"/>
    <dgm:cxn modelId="{A9CBB183-F1E9-4252-8586-8DADBEA6ED2C}" type="presParOf" srcId="{217B8518-F9D2-4A6A-BFF6-187F2AE03FD7}" destId="{808B8254-9D23-478D-910A-F9A122850729}" srcOrd="2" destOrd="0" presId="urn:microsoft.com/office/officeart/2005/8/layout/hProcess9"/>
    <dgm:cxn modelId="{DE1CBBB0-E09A-4DDF-8C5C-A57471B16734}" type="presParOf" srcId="{217B8518-F9D2-4A6A-BFF6-187F2AE03FD7}" destId="{C792ED74-0E1F-4CE7-A6B5-C71C69EF3413}" srcOrd="3" destOrd="0" presId="urn:microsoft.com/office/officeart/2005/8/layout/hProcess9"/>
    <dgm:cxn modelId="{A15FA198-3F08-429F-A669-542FA58086CB}" type="presParOf" srcId="{217B8518-F9D2-4A6A-BFF6-187F2AE03FD7}" destId="{50CDA0C8-73DE-413F-811E-9F7030BA9F8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EFF0D6-8409-4CE8-B6AF-3CA833DA82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s-EC"/>
        </a:p>
      </dgm:t>
    </dgm:pt>
    <dgm:pt modelId="{189C72D9-2AF8-44FC-91B8-BC3992C633E7}">
      <dgm:prSet custT="1"/>
      <dgm:spPr/>
      <dgm:t>
        <a:bodyPr/>
        <a:lstStyle/>
        <a:p>
          <a:pPr rtl="0"/>
          <a:r>
            <a:rPr lang="es-AR" sz="1200" b="1" dirty="0" smtClean="0"/>
            <a:t>Financiación</a:t>
          </a:r>
          <a:endParaRPr lang="es-AR" sz="1200" dirty="0"/>
        </a:p>
      </dgm:t>
    </dgm:pt>
    <dgm:pt modelId="{CF7A79FD-0152-41B0-A18E-A345A393D45D}" type="parTrans" cxnId="{DCD3EC59-4341-497B-9C85-35DF04CEFA81}">
      <dgm:prSet/>
      <dgm:spPr/>
      <dgm:t>
        <a:bodyPr/>
        <a:lstStyle/>
        <a:p>
          <a:endParaRPr lang="es-EC"/>
        </a:p>
      </dgm:t>
    </dgm:pt>
    <dgm:pt modelId="{22C0762A-971B-4ABB-962D-073EF0682A03}" type="sibTrans" cxnId="{DCD3EC59-4341-497B-9C85-35DF04CEFA81}">
      <dgm:prSet/>
      <dgm:spPr/>
      <dgm:t>
        <a:bodyPr/>
        <a:lstStyle/>
        <a:p>
          <a:endParaRPr lang="es-EC"/>
        </a:p>
      </dgm:t>
    </dgm:pt>
    <dgm:pt modelId="{A902FB97-8B93-4F5B-8471-F2EBD8F8C1B1}">
      <dgm:prSet custT="1"/>
      <dgm:spPr/>
      <dgm:t>
        <a:bodyPr/>
        <a:lstStyle/>
        <a:p>
          <a:pPr rtl="0"/>
          <a:r>
            <a:rPr lang="es-AR" sz="1600" b="1" dirty="0" smtClean="0"/>
            <a:t>Empleo</a:t>
          </a:r>
          <a:endParaRPr lang="es-AR" sz="1600" dirty="0"/>
        </a:p>
      </dgm:t>
    </dgm:pt>
    <dgm:pt modelId="{BF91069D-3189-48D6-9D44-8BE175C55DD8}" type="parTrans" cxnId="{3A6900A8-58FF-4649-9A7D-8F6ABBCDBD4C}">
      <dgm:prSet/>
      <dgm:spPr/>
      <dgm:t>
        <a:bodyPr/>
        <a:lstStyle/>
        <a:p>
          <a:endParaRPr lang="es-EC"/>
        </a:p>
      </dgm:t>
    </dgm:pt>
    <dgm:pt modelId="{B3694E1E-F24F-4CA1-B863-158AF8039750}" type="sibTrans" cxnId="{3A6900A8-58FF-4649-9A7D-8F6ABBCDBD4C}">
      <dgm:prSet/>
      <dgm:spPr/>
      <dgm:t>
        <a:bodyPr/>
        <a:lstStyle/>
        <a:p>
          <a:endParaRPr lang="es-EC"/>
        </a:p>
      </dgm:t>
    </dgm:pt>
    <dgm:pt modelId="{2D260E0E-E0AB-4351-8B0C-5E79322D2232}">
      <dgm:prSet custT="1"/>
      <dgm:spPr/>
      <dgm:t>
        <a:bodyPr/>
        <a:lstStyle/>
        <a:p>
          <a:pPr rtl="0"/>
          <a:r>
            <a:rPr lang="es-AR" sz="1400" b="1" dirty="0" smtClean="0"/>
            <a:t>Tecnología</a:t>
          </a:r>
          <a:endParaRPr lang="es-EC" sz="1400" dirty="0"/>
        </a:p>
      </dgm:t>
    </dgm:pt>
    <dgm:pt modelId="{838266CA-4B00-4EDF-8996-E210E6DFF4C8}" type="parTrans" cxnId="{12696E80-FB4D-4B9A-B43D-4255AA33D6FE}">
      <dgm:prSet/>
      <dgm:spPr/>
      <dgm:t>
        <a:bodyPr/>
        <a:lstStyle/>
        <a:p>
          <a:endParaRPr lang="es-EC"/>
        </a:p>
      </dgm:t>
    </dgm:pt>
    <dgm:pt modelId="{1CF30161-F76D-466C-AB61-ED599C961905}" type="sibTrans" cxnId="{12696E80-FB4D-4B9A-B43D-4255AA33D6FE}">
      <dgm:prSet/>
      <dgm:spPr/>
      <dgm:t>
        <a:bodyPr/>
        <a:lstStyle/>
        <a:p>
          <a:endParaRPr lang="es-EC"/>
        </a:p>
      </dgm:t>
    </dgm:pt>
    <dgm:pt modelId="{2955BEA8-95B5-429F-A4B3-C5B574A17C3B}">
      <dgm:prSet custT="1"/>
      <dgm:spPr/>
      <dgm:t>
        <a:bodyPr/>
        <a:lstStyle/>
        <a:p>
          <a:pPr rtl="0"/>
          <a:r>
            <a:rPr lang="es-AR" sz="1600" b="1" dirty="0" smtClean="0"/>
            <a:t>Mercados internacionales</a:t>
          </a:r>
          <a:endParaRPr lang="es-EC" sz="1600" dirty="0"/>
        </a:p>
      </dgm:t>
    </dgm:pt>
    <dgm:pt modelId="{2647FA0D-CDA9-47E1-BCEA-252F9405A1BE}" type="parTrans" cxnId="{A0D7BE9B-61FC-44AA-9A79-422060CBCBF6}">
      <dgm:prSet/>
      <dgm:spPr/>
      <dgm:t>
        <a:bodyPr/>
        <a:lstStyle/>
        <a:p>
          <a:endParaRPr lang="es-EC"/>
        </a:p>
      </dgm:t>
    </dgm:pt>
    <dgm:pt modelId="{AB162FC0-1F4B-417C-8130-42AC19D576C2}" type="sibTrans" cxnId="{A0D7BE9B-61FC-44AA-9A79-422060CBCBF6}">
      <dgm:prSet/>
      <dgm:spPr/>
      <dgm:t>
        <a:bodyPr/>
        <a:lstStyle/>
        <a:p>
          <a:endParaRPr lang="es-EC"/>
        </a:p>
      </dgm:t>
    </dgm:pt>
    <dgm:pt modelId="{3D65D936-E85D-491F-BE84-75A14FD7E66B}" type="pres">
      <dgm:prSet presAssocID="{B5EFF0D6-8409-4CE8-B6AF-3CA833DA8272}" presName="cycle" presStyleCnt="0">
        <dgm:presLayoutVars>
          <dgm:dir/>
          <dgm:resizeHandles val="exact"/>
        </dgm:presLayoutVars>
      </dgm:prSet>
      <dgm:spPr/>
      <dgm:t>
        <a:bodyPr/>
        <a:lstStyle/>
        <a:p>
          <a:endParaRPr lang="es-EC"/>
        </a:p>
      </dgm:t>
    </dgm:pt>
    <dgm:pt modelId="{FEE49407-C2B9-4466-BC02-0C2A59A0F175}" type="pres">
      <dgm:prSet presAssocID="{189C72D9-2AF8-44FC-91B8-BC3992C633E7}" presName="node" presStyleLbl="node1" presStyleIdx="0" presStyleCnt="4" custRadScaleRad="105143" custRadScaleInc="5550">
        <dgm:presLayoutVars>
          <dgm:bulletEnabled val="1"/>
        </dgm:presLayoutVars>
      </dgm:prSet>
      <dgm:spPr/>
      <dgm:t>
        <a:bodyPr/>
        <a:lstStyle/>
        <a:p>
          <a:endParaRPr lang="es-EC"/>
        </a:p>
      </dgm:t>
    </dgm:pt>
    <dgm:pt modelId="{A495DA52-A157-4463-81DC-C85D02AED27B}" type="pres">
      <dgm:prSet presAssocID="{22C0762A-971B-4ABB-962D-073EF0682A03}" presName="sibTrans" presStyleLbl="sibTrans2D1" presStyleIdx="0" presStyleCnt="4"/>
      <dgm:spPr/>
      <dgm:t>
        <a:bodyPr/>
        <a:lstStyle/>
        <a:p>
          <a:endParaRPr lang="es-EC"/>
        </a:p>
      </dgm:t>
    </dgm:pt>
    <dgm:pt modelId="{5EF4DF08-70E6-421B-989B-3419B07436E6}" type="pres">
      <dgm:prSet presAssocID="{22C0762A-971B-4ABB-962D-073EF0682A03}" presName="connectorText" presStyleLbl="sibTrans2D1" presStyleIdx="0" presStyleCnt="4"/>
      <dgm:spPr/>
      <dgm:t>
        <a:bodyPr/>
        <a:lstStyle/>
        <a:p>
          <a:endParaRPr lang="es-EC"/>
        </a:p>
      </dgm:t>
    </dgm:pt>
    <dgm:pt modelId="{B618AEB9-9BF0-42F3-B8D7-EBE38D4CB1D2}" type="pres">
      <dgm:prSet presAssocID="{A902FB97-8B93-4F5B-8471-F2EBD8F8C1B1}" presName="node" presStyleLbl="node1" presStyleIdx="1" presStyleCnt="4" custRadScaleRad="109561" custRadScaleInc="-74">
        <dgm:presLayoutVars>
          <dgm:bulletEnabled val="1"/>
        </dgm:presLayoutVars>
      </dgm:prSet>
      <dgm:spPr/>
      <dgm:t>
        <a:bodyPr/>
        <a:lstStyle/>
        <a:p>
          <a:endParaRPr lang="es-EC"/>
        </a:p>
      </dgm:t>
    </dgm:pt>
    <dgm:pt modelId="{AB375B85-B424-4169-B395-62C8FC2C0C6D}" type="pres">
      <dgm:prSet presAssocID="{B3694E1E-F24F-4CA1-B863-158AF8039750}" presName="sibTrans" presStyleLbl="sibTrans2D1" presStyleIdx="1" presStyleCnt="4"/>
      <dgm:spPr/>
      <dgm:t>
        <a:bodyPr/>
        <a:lstStyle/>
        <a:p>
          <a:endParaRPr lang="es-EC"/>
        </a:p>
      </dgm:t>
    </dgm:pt>
    <dgm:pt modelId="{3EF4BD1A-6FDD-44BD-8419-B506A837F399}" type="pres">
      <dgm:prSet presAssocID="{B3694E1E-F24F-4CA1-B863-158AF8039750}" presName="connectorText" presStyleLbl="sibTrans2D1" presStyleIdx="1" presStyleCnt="4"/>
      <dgm:spPr/>
      <dgm:t>
        <a:bodyPr/>
        <a:lstStyle/>
        <a:p>
          <a:endParaRPr lang="es-EC"/>
        </a:p>
      </dgm:t>
    </dgm:pt>
    <dgm:pt modelId="{0765F3C6-40AA-49CD-AC2C-66A08F752BD7}" type="pres">
      <dgm:prSet presAssocID="{2D260E0E-E0AB-4351-8B0C-5E79322D2232}" presName="node" presStyleLbl="node1" presStyleIdx="2" presStyleCnt="4">
        <dgm:presLayoutVars>
          <dgm:bulletEnabled val="1"/>
        </dgm:presLayoutVars>
      </dgm:prSet>
      <dgm:spPr/>
      <dgm:t>
        <a:bodyPr/>
        <a:lstStyle/>
        <a:p>
          <a:endParaRPr lang="es-EC"/>
        </a:p>
      </dgm:t>
    </dgm:pt>
    <dgm:pt modelId="{9AB24E44-DC75-4CFE-A9D4-F7578B9A9FCE}" type="pres">
      <dgm:prSet presAssocID="{1CF30161-F76D-466C-AB61-ED599C961905}" presName="sibTrans" presStyleLbl="sibTrans2D1" presStyleIdx="2" presStyleCnt="4"/>
      <dgm:spPr/>
      <dgm:t>
        <a:bodyPr/>
        <a:lstStyle/>
        <a:p>
          <a:endParaRPr lang="es-EC"/>
        </a:p>
      </dgm:t>
    </dgm:pt>
    <dgm:pt modelId="{2940454B-0C5A-4C0B-93C8-5BBF77B754F8}" type="pres">
      <dgm:prSet presAssocID="{1CF30161-F76D-466C-AB61-ED599C961905}" presName="connectorText" presStyleLbl="sibTrans2D1" presStyleIdx="2" presStyleCnt="4"/>
      <dgm:spPr/>
      <dgm:t>
        <a:bodyPr/>
        <a:lstStyle/>
        <a:p>
          <a:endParaRPr lang="es-EC"/>
        </a:p>
      </dgm:t>
    </dgm:pt>
    <dgm:pt modelId="{8B2026B7-C05E-40AB-929D-6296DB0B121B}" type="pres">
      <dgm:prSet presAssocID="{2955BEA8-95B5-429F-A4B3-C5B574A17C3B}" presName="node" presStyleLbl="node1" presStyleIdx="3" presStyleCnt="4">
        <dgm:presLayoutVars>
          <dgm:bulletEnabled val="1"/>
        </dgm:presLayoutVars>
      </dgm:prSet>
      <dgm:spPr/>
      <dgm:t>
        <a:bodyPr/>
        <a:lstStyle/>
        <a:p>
          <a:endParaRPr lang="es-EC"/>
        </a:p>
      </dgm:t>
    </dgm:pt>
    <dgm:pt modelId="{96F2BA90-F13A-4E92-A2D0-3CC10C40B6C3}" type="pres">
      <dgm:prSet presAssocID="{AB162FC0-1F4B-417C-8130-42AC19D576C2}" presName="sibTrans" presStyleLbl="sibTrans2D1" presStyleIdx="3" presStyleCnt="4"/>
      <dgm:spPr/>
      <dgm:t>
        <a:bodyPr/>
        <a:lstStyle/>
        <a:p>
          <a:endParaRPr lang="es-EC"/>
        </a:p>
      </dgm:t>
    </dgm:pt>
    <dgm:pt modelId="{1866D4BC-48E0-4ACC-8AD9-6CC68D1686EC}" type="pres">
      <dgm:prSet presAssocID="{AB162FC0-1F4B-417C-8130-42AC19D576C2}" presName="connectorText" presStyleLbl="sibTrans2D1" presStyleIdx="3" presStyleCnt="4"/>
      <dgm:spPr/>
      <dgm:t>
        <a:bodyPr/>
        <a:lstStyle/>
        <a:p>
          <a:endParaRPr lang="es-EC"/>
        </a:p>
      </dgm:t>
    </dgm:pt>
  </dgm:ptLst>
  <dgm:cxnLst>
    <dgm:cxn modelId="{A0D7BE9B-61FC-44AA-9A79-422060CBCBF6}" srcId="{B5EFF0D6-8409-4CE8-B6AF-3CA833DA8272}" destId="{2955BEA8-95B5-429F-A4B3-C5B574A17C3B}" srcOrd="3" destOrd="0" parTransId="{2647FA0D-CDA9-47E1-BCEA-252F9405A1BE}" sibTransId="{AB162FC0-1F4B-417C-8130-42AC19D576C2}"/>
    <dgm:cxn modelId="{1388AAD0-4189-41A5-BF71-D06BCDBD4898}" type="presOf" srcId="{22C0762A-971B-4ABB-962D-073EF0682A03}" destId="{5EF4DF08-70E6-421B-989B-3419B07436E6}" srcOrd="1" destOrd="0" presId="urn:microsoft.com/office/officeart/2005/8/layout/cycle2"/>
    <dgm:cxn modelId="{79AACB0B-D9D0-4162-9628-82706D703A85}" type="presOf" srcId="{B5EFF0D6-8409-4CE8-B6AF-3CA833DA8272}" destId="{3D65D936-E85D-491F-BE84-75A14FD7E66B}" srcOrd="0" destOrd="0" presId="urn:microsoft.com/office/officeart/2005/8/layout/cycle2"/>
    <dgm:cxn modelId="{AF5E1227-1468-4C18-80FF-1F5C237952DC}" type="presOf" srcId="{189C72D9-2AF8-44FC-91B8-BC3992C633E7}" destId="{FEE49407-C2B9-4466-BC02-0C2A59A0F175}" srcOrd="0" destOrd="0" presId="urn:microsoft.com/office/officeart/2005/8/layout/cycle2"/>
    <dgm:cxn modelId="{12696E80-FB4D-4B9A-B43D-4255AA33D6FE}" srcId="{B5EFF0D6-8409-4CE8-B6AF-3CA833DA8272}" destId="{2D260E0E-E0AB-4351-8B0C-5E79322D2232}" srcOrd="2" destOrd="0" parTransId="{838266CA-4B00-4EDF-8996-E210E6DFF4C8}" sibTransId="{1CF30161-F76D-466C-AB61-ED599C961905}"/>
    <dgm:cxn modelId="{2AD600B5-995D-447F-827D-11ABBD4048FF}" type="presOf" srcId="{A902FB97-8B93-4F5B-8471-F2EBD8F8C1B1}" destId="{B618AEB9-9BF0-42F3-B8D7-EBE38D4CB1D2}" srcOrd="0" destOrd="0" presId="urn:microsoft.com/office/officeart/2005/8/layout/cycle2"/>
    <dgm:cxn modelId="{EC8BC89D-1872-4140-B306-98B1A1DDB11D}" type="presOf" srcId="{1CF30161-F76D-466C-AB61-ED599C961905}" destId="{9AB24E44-DC75-4CFE-A9D4-F7578B9A9FCE}" srcOrd="0" destOrd="0" presId="urn:microsoft.com/office/officeart/2005/8/layout/cycle2"/>
    <dgm:cxn modelId="{A193E309-0B95-42F0-AF51-B8509BB81AB4}" type="presOf" srcId="{AB162FC0-1F4B-417C-8130-42AC19D576C2}" destId="{1866D4BC-48E0-4ACC-8AD9-6CC68D1686EC}" srcOrd="1" destOrd="0" presId="urn:microsoft.com/office/officeart/2005/8/layout/cycle2"/>
    <dgm:cxn modelId="{C64A8D54-0FF7-48B5-910C-1E4DA6A49718}" type="presOf" srcId="{AB162FC0-1F4B-417C-8130-42AC19D576C2}" destId="{96F2BA90-F13A-4E92-A2D0-3CC10C40B6C3}" srcOrd="0" destOrd="0" presId="urn:microsoft.com/office/officeart/2005/8/layout/cycle2"/>
    <dgm:cxn modelId="{FBFC5C83-E7AC-4912-96D3-60E4823583E0}" type="presOf" srcId="{2955BEA8-95B5-429F-A4B3-C5B574A17C3B}" destId="{8B2026B7-C05E-40AB-929D-6296DB0B121B}" srcOrd="0" destOrd="0" presId="urn:microsoft.com/office/officeart/2005/8/layout/cycle2"/>
    <dgm:cxn modelId="{DC69EDA5-26F3-473D-8FAE-500421E3401E}" type="presOf" srcId="{22C0762A-971B-4ABB-962D-073EF0682A03}" destId="{A495DA52-A157-4463-81DC-C85D02AED27B}" srcOrd="0" destOrd="0" presId="urn:microsoft.com/office/officeart/2005/8/layout/cycle2"/>
    <dgm:cxn modelId="{3B4A0500-658F-4F69-B87D-7E18CAAB8ED3}" type="presOf" srcId="{B3694E1E-F24F-4CA1-B863-158AF8039750}" destId="{AB375B85-B424-4169-B395-62C8FC2C0C6D}" srcOrd="0" destOrd="0" presId="urn:microsoft.com/office/officeart/2005/8/layout/cycle2"/>
    <dgm:cxn modelId="{3BB8B4A9-8289-43CA-8926-FC6BFDA6202B}" type="presOf" srcId="{B3694E1E-F24F-4CA1-B863-158AF8039750}" destId="{3EF4BD1A-6FDD-44BD-8419-B506A837F399}" srcOrd="1" destOrd="0" presId="urn:microsoft.com/office/officeart/2005/8/layout/cycle2"/>
    <dgm:cxn modelId="{DCD3EC59-4341-497B-9C85-35DF04CEFA81}" srcId="{B5EFF0D6-8409-4CE8-B6AF-3CA833DA8272}" destId="{189C72D9-2AF8-44FC-91B8-BC3992C633E7}" srcOrd="0" destOrd="0" parTransId="{CF7A79FD-0152-41B0-A18E-A345A393D45D}" sibTransId="{22C0762A-971B-4ABB-962D-073EF0682A03}"/>
    <dgm:cxn modelId="{7C8DDCAB-6106-4AD9-B2D9-B39DB03EEF4B}" type="presOf" srcId="{1CF30161-F76D-466C-AB61-ED599C961905}" destId="{2940454B-0C5A-4C0B-93C8-5BBF77B754F8}" srcOrd="1" destOrd="0" presId="urn:microsoft.com/office/officeart/2005/8/layout/cycle2"/>
    <dgm:cxn modelId="{3A6900A8-58FF-4649-9A7D-8F6ABBCDBD4C}" srcId="{B5EFF0D6-8409-4CE8-B6AF-3CA833DA8272}" destId="{A902FB97-8B93-4F5B-8471-F2EBD8F8C1B1}" srcOrd="1" destOrd="0" parTransId="{BF91069D-3189-48D6-9D44-8BE175C55DD8}" sibTransId="{B3694E1E-F24F-4CA1-B863-158AF8039750}"/>
    <dgm:cxn modelId="{2829F326-8B07-407F-9EA7-E608A121CC22}" type="presOf" srcId="{2D260E0E-E0AB-4351-8B0C-5E79322D2232}" destId="{0765F3C6-40AA-49CD-AC2C-66A08F752BD7}" srcOrd="0" destOrd="0" presId="urn:microsoft.com/office/officeart/2005/8/layout/cycle2"/>
    <dgm:cxn modelId="{186B011D-3FE5-4A06-82CF-7B708E9F027D}" type="presParOf" srcId="{3D65D936-E85D-491F-BE84-75A14FD7E66B}" destId="{FEE49407-C2B9-4466-BC02-0C2A59A0F175}" srcOrd="0" destOrd="0" presId="urn:microsoft.com/office/officeart/2005/8/layout/cycle2"/>
    <dgm:cxn modelId="{B269409C-1040-4459-A24B-0650DE19E938}" type="presParOf" srcId="{3D65D936-E85D-491F-BE84-75A14FD7E66B}" destId="{A495DA52-A157-4463-81DC-C85D02AED27B}" srcOrd="1" destOrd="0" presId="urn:microsoft.com/office/officeart/2005/8/layout/cycle2"/>
    <dgm:cxn modelId="{88542207-C6C8-4C98-A4B2-9B1A8BD0D12D}" type="presParOf" srcId="{A495DA52-A157-4463-81DC-C85D02AED27B}" destId="{5EF4DF08-70E6-421B-989B-3419B07436E6}" srcOrd="0" destOrd="0" presId="urn:microsoft.com/office/officeart/2005/8/layout/cycle2"/>
    <dgm:cxn modelId="{97984695-7D8B-4F70-A4A7-B2220CB9DE89}" type="presParOf" srcId="{3D65D936-E85D-491F-BE84-75A14FD7E66B}" destId="{B618AEB9-9BF0-42F3-B8D7-EBE38D4CB1D2}" srcOrd="2" destOrd="0" presId="urn:microsoft.com/office/officeart/2005/8/layout/cycle2"/>
    <dgm:cxn modelId="{9EE96760-E3F4-478D-9CC7-639520FFCCDB}" type="presParOf" srcId="{3D65D936-E85D-491F-BE84-75A14FD7E66B}" destId="{AB375B85-B424-4169-B395-62C8FC2C0C6D}" srcOrd="3" destOrd="0" presId="urn:microsoft.com/office/officeart/2005/8/layout/cycle2"/>
    <dgm:cxn modelId="{C037419B-F80B-4317-A558-5FA438C1346F}" type="presParOf" srcId="{AB375B85-B424-4169-B395-62C8FC2C0C6D}" destId="{3EF4BD1A-6FDD-44BD-8419-B506A837F399}" srcOrd="0" destOrd="0" presId="urn:microsoft.com/office/officeart/2005/8/layout/cycle2"/>
    <dgm:cxn modelId="{E70FB3A6-FCCA-43E9-A1C5-8F442D4E8D9F}" type="presParOf" srcId="{3D65D936-E85D-491F-BE84-75A14FD7E66B}" destId="{0765F3C6-40AA-49CD-AC2C-66A08F752BD7}" srcOrd="4" destOrd="0" presId="urn:microsoft.com/office/officeart/2005/8/layout/cycle2"/>
    <dgm:cxn modelId="{BB67EECF-EEE7-4FCE-A613-0F032A12B14F}" type="presParOf" srcId="{3D65D936-E85D-491F-BE84-75A14FD7E66B}" destId="{9AB24E44-DC75-4CFE-A9D4-F7578B9A9FCE}" srcOrd="5" destOrd="0" presId="urn:microsoft.com/office/officeart/2005/8/layout/cycle2"/>
    <dgm:cxn modelId="{69EC63FB-D25D-4538-8E31-F0B67E8CB07F}" type="presParOf" srcId="{9AB24E44-DC75-4CFE-A9D4-F7578B9A9FCE}" destId="{2940454B-0C5A-4C0B-93C8-5BBF77B754F8}" srcOrd="0" destOrd="0" presId="urn:microsoft.com/office/officeart/2005/8/layout/cycle2"/>
    <dgm:cxn modelId="{289213F2-9D08-4256-A868-743FE5B3045F}" type="presParOf" srcId="{3D65D936-E85D-491F-BE84-75A14FD7E66B}" destId="{8B2026B7-C05E-40AB-929D-6296DB0B121B}" srcOrd="6" destOrd="0" presId="urn:microsoft.com/office/officeart/2005/8/layout/cycle2"/>
    <dgm:cxn modelId="{ED69282B-1D03-46CE-93CB-9E1B7F681147}" type="presParOf" srcId="{3D65D936-E85D-491F-BE84-75A14FD7E66B}" destId="{96F2BA90-F13A-4E92-A2D0-3CC10C40B6C3}" srcOrd="7" destOrd="0" presId="urn:microsoft.com/office/officeart/2005/8/layout/cycle2"/>
    <dgm:cxn modelId="{A986CE07-1126-4BF9-A29C-29ECA471A62C}" type="presParOf" srcId="{96F2BA90-F13A-4E92-A2D0-3CC10C40B6C3}" destId="{1866D4BC-48E0-4ACC-8AD9-6CC68D1686E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2694D3-4801-43B2-B9BE-B98F341826BA}"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s-EC"/>
        </a:p>
      </dgm:t>
    </dgm:pt>
    <dgm:pt modelId="{62593A52-188B-421F-9652-08F98196454C}">
      <dgm:prSet custT="1"/>
      <dgm:spPr/>
      <dgm:t>
        <a:bodyPr/>
        <a:lstStyle/>
        <a:p>
          <a:pPr rtl="0"/>
          <a:r>
            <a:rPr lang="es-AR" sz="1600" dirty="0" smtClean="0"/>
            <a:t>Base en una idea</a:t>
          </a:r>
          <a:endParaRPr lang="es-EC" sz="1600" dirty="0"/>
        </a:p>
      </dgm:t>
    </dgm:pt>
    <dgm:pt modelId="{EFEFF066-7C55-45FB-968C-259D9723E403}" type="parTrans" cxnId="{3893F2F8-5489-45A4-8DD6-0282D33D6494}">
      <dgm:prSet/>
      <dgm:spPr/>
      <dgm:t>
        <a:bodyPr/>
        <a:lstStyle/>
        <a:p>
          <a:endParaRPr lang="es-EC" sz="2400"/>
        </a:p>
      </dgm:t>
    </dgm:pt>
    <dgm:pt modelId="{2300BF85-4F16-4770-8064-C84FDEB25B43}" type="sibTrans" cxnId="{3893F2F8-5489-45A4-8DD6-0282D33D6494}">
      <dgm:prSet/>
      <dgm:spPr/>
      <dgm:t>
        <a:bodyPr/>
        <a:lstStyle/>
        <a:p>
          <a:endParaRPr lang="es-EC" sz="2400"/>
        </a:p>
      </dgm:t>
    </dgm:pt>
    <dgm:pt modelId="{5E164A64-26E2-44E9-9FF2-C62F28ECE287}">
      <dgm:prSet custT="1"/>
      <dgm:spPr/>
      <dgm:t>
        <a:bodyPr/>
        <a:lstStyle/>
        <a:p>
          <a:pPr rtl="0"/>
          <a:r>
            <a:rPr lang="es-AR" sz="1600" dirty="0" smtClean="0"/>
            <a:t>Detección de una oportunidad de negocio.</a:t>
          </a:r>
          <a:endParaRPr lang="es-EC" sz="1600" dirty="0"/>
        </a:p>
      </dgm:t>
    </dgm:pt>
    <dgm:pt modelId="{091464A3-378C-40F9-B3DC-62FD180FBE63}" type="parTrans" cxnId="{0DB17BCC-9CAE-4B6E-A2FE-6DD1C89FE092}">
      <dgm:prSet/>
      <dgm:spPr/>
      <dgm:t>
        <a:bodyPr/>
        <a:lstStyle/>
        <a:p>
          <a:endParaRPr lang="es-EC" sz="2400"/>
        </a:p>
      </dgm:t>
    </dgm:pt>
    <dgm:pt modelId="{575DF2C7-55FB-493B-9633-CAF896D2F8CB}" type="sibTrans" cxnId="{0DB17BCC-9CAE-4B6E-A2FE-6DD1C89FE092}">
      <dgm:prSet/>
      <dgm:spPr/>
      <dgm:t>
        <a:bodyPr/>
        <a:lstStyle/>
        <a:p>
          <a:endParaRPr lang="es-EC" sz="2400"/>
        </a:p>
      </dgm:t>
    </dgm:pt>
    <dgm:pt modelId="{3DEC502D-463C-4083-AAE7-65C17683CBEE}">
      <dgm:prSet custT="1"/>
      <dgm:spPr/>
      <dgm:t>
        <a:bodyPr/>
        <a:lstStyle/>
        <a:p>
          <a:pPr rtl="0"/>
          <a:r>
            <a:rPr lang="es-AR" sz="1600" dirty="0" smtClean="0"/>
            <a:t>Repetición de experiencias ajenas.</a:t>
          </a:r>
          <a:endParaRPr lang="es-EC" sz="1600" dirty="0"/>
        </a:p>
      </dgm:t>
    </dgm:pt>
    <dgm:pt modelId="{7D95236D-5B0F-48C0-87A3-1549066DDDF1}" type="parTrans" cxnId="{5E50B8A7-20AF-4373-81DF-D55E0E81BC4C}">
      <dgm:prSet/>
      <dgm:spPr/>
      <dgm:t>
        <a:bodyPr/>
        <a:lstStyle/>
        <a:p>
          <a:endParaRPr lang="es-EC" sz="2400"/>
        </a:p>
      </dgm:t>
    </dgm:pt>
    <dgm:pt modelId="{A9676A9F-7A46-453A-9941-B5AA887397E1}" type="sibTrans" cxnId="{5E50B8A7-20AF-4373-81DF-D55E0E81BC4C}">
      <dgm:prSet/>
      <dgm:spPr/>
      <dgm:t>
        <a:bodyPr/>
        <a:lstStyle/>
        <a:p>
          <a:endParaRPr lang="es-EC" sz="2400"/>
        </a:p>
      </dgm:t>
    </dgm:pt>
    <dgm:pt modelId="{1FB0D8FE-8B1F-4E48-8E05-700F2F929754}">
      <dgm:prSet custT="1"/>
      <dgm:spPr/>
      <dgm:t>
        <a:bodyPr/>
        <a:lstStyle/>
        <a:p>
          <a:pPr rtl="0"/>
          <a:r>
            <a:rPr lang="es-AR" sz="1600" dirty="0" smtClean="0"/>
            <a:t>Mercado poco abastecido</a:t>
          </a:r>
          <a:endParaRPr lang="es-EC" sz="1600" dirty="0"/>
        </a:p>
      </dgm:t>
    </dgm:pt>
    <dgm:pt modelId="{A0D3A335-9653-44A4-9773-53C1DA0B2AAA}" type="parTrans" cxnId="{129A1A40-90B2-497B-B363-2E2ADBABE1B2}">
      <dgm:prSet/>
      <dgm:spPr/>
      <dgm:t>
        <a:bodyPr/>
        <a:lstStyle/>
        <a:p>
          <a:endParaRPr lang="es-EC" sz="2400"/>
        </a:p>
      </dgm:t>
    </dgm:pt>
    <dgm:pt modelId="{78CE3AF5-F892-4562-9801-5A55A58FAD56}" type="sibTrans" cxnId="{129A1A40-90B2-497B-B363-2E2ADBABE1B2}">
      <dgm:prSet/>
      <dgm:spPr/>
      <dgm:t>
        <a:bodyPr/>
        <a:lstStyle/>
        <a:p>
          <a:endParaRPr lang="es-EC" sz="2400"/>
        </a:p>
      </dgm:t>
    </dgm:pt>
    <dgm:pt modelId="{8E1F150A-4EC4-455D-A88E-A021A1572DA3}" type="pres">
      <dgm:prSet presAssocID="{8A2694D3-4801-43B2-B9BE-B98F341826BA}" presName="compositeShape" presStyleCnt="0">
        <dgm:presLayoutVars>
          <dgm:chMax val="7"/>
          <dgm:dir/>
          <dgm:resizeHandles val="exact"/>
        </dgm:presLayoutVars>
      </dgm:prSet>
      <dgm:spPr/>
      <dgm:t>
        <a:bodyPr/>
        <a:lstStyle/>
        <a:p>
          <a:endParaRPr lang="es-EC"/>
        </a:p>
      </dgm:t>
    </dgm:pt>
    <dgm:pt modelId="{A2CD5D08-54A9-4558-90E8-8AC6277911E1}" type="pres">
      <dgm:prSet presAssocID="{62593A52-188B-421F-9652-08F98196454C}" presName="circ1" presStyleLbl="vennNode1" presStyleIdx="0" presStyleCnt="4"/>
      <dgm:spPr/>
      <dgm:t>
        <a:bodyPr/>
        <a:lstStyle/>
        <a:p>
          <a:endParaRPr lang="es-EC"/>
        </a:p>
      </dgm:t>
    </dgm:pt>
    <dgm:pt modelId="{643BC9C0-5166-406E-8133-48EE22D8EB98}" type="pres">
      <dgm:prSet presAssocID="{62593A52-188B-421F-9652-08F98196454C}" presName="circ1Tx" presStyleLbl="revTx" presStyleIdx="0" presStyleCnt="0">
        <dgm:presLayoutVars>
          <dgm:chMax val="0"/>
          <dgm:chPref val="0"/>
          <dgm:bulletEnabled val="1"/>
        </dgm:presLayoutVars>
      </dgm:prSet>
      <dgm:spPr/>
      <dgm:t>
        <a:bodyPr/>
        <a:lstStyle/>
        <a:p>
          <a:endParaRPr lang="es-EC"/>
        </a:p>
      </dgm:t>
    </dgm:pt>
    <dgm:pt modelId="{74F89905-6836-4DF1-A249-D563E9052B21}" type="pres">
      <dgm:prSet presAssocID="{5E164A64-26E2-44E9-9FF2-C62F28ECE287}" presName="circ2" presStyleLbl="vennNode1" presStyleIdx="1" presStyleCnt="4"/>
      <dgm:spPr/>
      <dgm:t>
        <a:bodyPr/>
        <a:lstStyle/>
        <a:p>
          <a:endParaRPr lang="es-EC"/>
        </a:p>
      </dgm:t>
    </dgm:pt>
    <dgm:pt modelId="{1914DD55-2442-4C8B-8A98-80B9EE7D5279}" type="pres">
      <dgm:prSet presAssocID="{5E164A64-26E2-44E9-9FF2-C62F28ECE287}" presName="circ2Tx" presStyleLbl="revTx" presStyleIdx="0" presStyleCnt="0">
        <dgm:presLayoutVars>
          <dgm:chMax val="0"/>
          <dgm:chPref val="0"/>
          <dgm:bulletEnabled val="1"/>
        </dgm:presLayoutVars>
      </dgm:prSet>
      <dgm:spPr/>
      <dgm:t>
        <a:bodyPr/>
        <a:lstStyle/>
        <a:p>
          <a:endParaRPr lang="es-EC"/>
        </a:p>
      </dgm:t>
    </dgm:pt>
    <dgm:pt modelId="{F820EE02-9E56-4E2D-A359-C5D9E2A6C3B5}" type="pres">
      <dgm:prSet presAssocID="{3DEC502D-463C-4083-AAE7-65C17683CBEE}" presName="circ3" presStyleLbl="vennNode1" presStyleIdx="2" presStyleCnt="4"/>
      <dgm:spPr/>
      <dgm:t>
        <a:bodyPr/>
        <a:lstStyle/>
        <a:p>
          <a:endParaRPr lang="es-EC"/>
        </a:p>
      </dgm:t>
    </dgm:pt>
    <dgm:pt modelId="{1CBB518C-82FB-4066-9BF4-5911DCD43344}" type="pres">
      <dgm:prSet presAssocID="{3DEC502D-463C-4083-AAE7-65C17683CBEE}" presName="circ3Tx" presStyleLbl="revTx" presStyleIdx="0" presStyleCnt="0">
        <dgm:presLayoutVars>
          <dgm:chMax val="0"/>
          <dgm:chPref val="0"/>
          <dgm:bulletEnabled val="1"/>
        </dgm:presLayoutVars>
      </dgm:prSet>
      <dgm:spPr/>
      <dgm:t>
        <a:bodyPr/>
        <a:lstStyle/>
        <a:p>
          <a:endParaRPr lang="es-EC"/>
        </a:p>
      </dgm:t>
    </dgm:pt>
    <dgm:pt modelId="{D672E7E1-19B4-4BC0-9348-D5A2B7333FA5}" type="pres">
      <dgm:prSet presAssocID="{1FB0D8FE-8B1F-4E48-8E05-700F2F929754}" presName="circ4" presStyleLbl="vennNode1" presStyleIdx="3" presStyleCnt="4"/>
      <dgm:spPr/>
      <dgm:t>
        <a:bodyPr/>
        <a:lstStyle/>
        <a:p>
          <a:endParaRPr lang="es-EC"/>
        </a:p>
      </dgm:t>
    </dgm:pt>
    <dgm:pt modelId="{D3ED11C9-CE6B-4D07-8838-88E8F86F8908}" type="pres">
      <dgm:prSet presAssocID="{1FB0D8FE-8B1F-4E48-8E05-700F2F929754}" presName="circ4Tx" presStyleLbl="revTx" presStyleIdx="0" presStyleCnt="0">
        <dgm:presLayoutVars>
          <dgm:chMax val="0"/>
          <dgm:chPref val="0"/>
          <dgm:bulletEnabled val="1"/>
        </dgm:presLayoutVars>
      </dgm:prSet>
      <dgm:spPr/>
      <dgm:t>
        <a:bodyPr/>
        <a:lstStyle/>
        <a:p>
          <a:endParaRPr lang="es-EC"/>
        </a:p>
      </dgm:t>
    </dgm:pt>
  </dgm:ptLst>
  <dgm:cxnLst>
    <dgm:cxn modelId="{0DB17BCC-9CAE-4B6E-A2FE-6DD1C89FE092}" srcId="{8A2694D3-4801-43B2-B9BE-B98F341826BA}" destId="{5E164A64-26E2-44E9-9FF2-C62F28ECE287}" srcOrd="1" destOrd="0" parTransId="{091464A3-378C-40F9-B3DC-62FD180FBE63}" sibTransId="{575DF2C7-55FB-493B-9633-CAF896D2F8CB}"/>
    <dgm:cxn modelId="{B33F6C1A-0FB9-4E9D-AD08-8BFF704137C6}" type="presOf" srcId="{5E164A64-26E2-44E9-9FF2-C62F28ECE287}" destId="{74F89905-6836-4DF1-A249-D563E9052B21}" srcOrd="0" destOrd="0" presId="urn:microsoft.com/office/officeart/2005/8/layout/venn1"/>
    <dgm:cxn modelId="{6A301743-C059-46C9-97E9-2D940E8F4D0A}" type="presOf" srcId="{3DEC502D-463C-4083-AAE7-65C17683CBEE}" destId="{1CBB518C-82FB-4066-9BF4-5911DCD43344}" srcOrd="1" destOrd="0" presId="urn:microsoft.com/office/officeart/2005/8/layout/venn1"/>
    <dgm:cxn modelId="{65423693-D41E-4654-ADD4-A71047BFF3B3}" type="presOf" srcId="{1FB0D8FE-8B1F-4E48-8E05-700F2F929754}" destId="{D3ED11C9-CE6B-4D07-8838-88E8F86F8908}" srcOrd="1" destOrd="0" presId="urn:microsoft.com/office/officeart/2005/8/layout/venn1"/>
    <dgm:cxn modelId="{129A1A40-90B2-497B-B363-2E2ADBABE1B2}" srcId="{8A2694D3-4801-43B2-B9BE-B98F341826BA}" destId="{1FB0D8FE-8B1F-4E48-8E05-700F2F929754}" srcOrd="3" destOrd="0" parTransId="{A0D3A335-9653-44A4-9773-53C1DA0B2AAA}" sibTransId="{78CE3AF5-F892-4562-9801-5A55A58FAD56}"/>
    <dgm:cxn modelId="{5E50B8A7-20AF-4373-81DF-D55E0E81BC4C}" srcId="{8A2694D3-4801-43B2-B9BE-B98F341826BA}" destId="{3DEC502D-463C-4083-AAE7-65C17683CBEE}" srcOrd="2" destOrd="0" parTransId="{7D95236D-5B0F-48C0-87A3-1549066DDDF1}" sibTransId="{A9676A9F-7A46-453A-9941-B5AA887397E1}"/>
    <dgm:cxn modelId="{AB067E16-1E8C-4ACD-9E1B-FCCA29097BDC}" type="presOf" srcId="{5E164A64-26E2-44E9-9FF2-C62F28ECE287}" destId="{1914DD55-2442-4C8B-8A98-80B9EE7D5279}" srcOrd="1" destOrd="0" presId="urn:microsoft.com/office/officeart/2005/8/layout/venn1"/>
    <dgm:cxn modelId="{DAB3D305-EB59-4B57-8691-373DFF532B3A}" type="presOf" srcId="{8A2694D3-4801-43B2-B9BE-B98F341826BA}" destId="{8E1F150A-4EC4-455D-A88E-A021A1572DA3}" srcOrd="0" destOrd="0" presId="urn:microsoft.com/office/officeart/2005/8/layout/venn1"/>
    <dgm:cxn modelId="{88B27C2A-56C4-48BC-9726-32F79BC3C8F0}" type="presOf" srcId="{62593A52-188B-421F-9652-08F98196454C}" destId="{643BC9C0-5166-406E-8133-48EE22D8EB98}" srcOrd="1" destOrd="0" presId="urn:microsoft.com/office/officeart/2005/8/layout/venn1"/>
    <dgm:cxn modelId="{9E9274F5-AE95-4909-A02C-6DD18DA6860A}" type="presOf" srcId="{62593A52-188B-421F-9652-08F98196454C}" destId="{A2CD5D08-54A9-4558-90E8-8AC6277911E1}" srcOrd="0" destOrd="0" presId="urn:microsoft.com/office/officeart/2005/8/layout/venn1"/>
    <dgm:cxn modelId="{018F81E7-C684-410E-B542-96157C5331EF}" type="presOf" srcId="{3DEC502D-463C-4083-AAE7-65C17683CBEE}" destId="{F820EE02-9E56-4E2D-A359-C5D9E2A6C3B5}" srcOrd="0" destOrd="0" presId="urn:microsoft.com/office/officeart/2005/8/layout/venn1"/>
    <dgm:cxn modelId="{7D73201C-CF76-489C-BE92-343C5FA61669}" type="presOf" srcId="{1FB0D8FE-8B1F-4E48-8E05-700F2F929754}" destId="{D672E7E1-19B4-4BC0-9348-D5A2B7333FA5}" srcOrd="0" destOrd="0" presId="urn:microsoft.com/office/officeart/2005/8/layout/venn1"/>
    <dgm:cxn modelId="{3893F2F8-5489-45A4-8DD6-0282D33D6494}" srcId="{8A2694D3-4801-43B2-B9BE-B98F341826BA}" destId="{62593A52-188B-421F-9652-08F98196454C}" srcOrd="0" destOrd="0" parTransId="{EFEFF066-7C55-45FB-968C-259D9723E403}" sibTransId="{2300BF85-4F16-4770-8064-C84FDEB25B43}"/>
    <dgm:cxn modelId="{ED449329-69DA-402A-A27C-630DBEADF2FE}" type="presParOf" srcId="{8E1F150A-4EC4-455D-A88E-A021A1572DA3}" destId="{A2CD5D08-54A9-4558-90E8-8AC6277911E1}" srcOrd="0" destOrd="0" presId="urn:microsoft.com/office/officeart/2005/8/layout/venn1"/>
    <dgm:cxn modelId="{328C7D91-5155-43D5-B335-0366A04590ED}" type="presParOf" srcId="{8E1F150A-4EC4-455D-A88E-A021A1572DA3}" destId="{643BC9C0-5166-406E-8133-48EE22D8EB98}" srcOrd="1" destOrd="0" presId="urn:microsoft.com/office/officeart/2005/8/layout/venn1"/>
    <dgm:cxn modelId="{BD94E371-5FA9-4787-B01D-B4D9BCAB64EA}" type="presParOf" srcId="{8E1F150A-4EC4-455D-A88E-A021A1572DA3}" destId="{74F89905-6836-4DF1-A249-D563E9052B21}" srcOrd="2" destOrd="0" presId="urn:microsoft.com/office/officeart/2005/8/layout/venn1"/>
    <dgm:cxn modelId="{8630B657-CF24-4837-992B-C0D621B59609}" type="presParOf" srcId="{8E1F150A-4EC4-455D-A88E-A021A1572DA3}" destId="{1914DD55-2442-4C8B-8A98-80B9EE7D5279}" srcOrd="3" destOrd="0" presId="urn:microsoft.com/office/officeart/2005/8/layout/venn1"/>
    <dgm:cxn modelId="{2BACC2E9-E55D-4228-AF44-ADEAD6EBEC8E}" type="presParOf" srcId="{8E1F150A-4EC4-455D-A88E-A021A1572DA3}" destId="{F820EE02-9E56-4E2D-A359-C5D9E2A6C3B5}" srcOrd="4" destOrd="0" presId="urn:microsoft.com/office/officeart/2005/8/layout/venn1"/>
    <dgm:cxn modelId="{5FB5B639-CC9D-45DF-945C-7060C82425ED}" type="presParOf" srcId="{8E1F150A-4EC4-455D-A88E-A021A1572DA3}" destId="{1CBB518C-82FB-4066-9BF4-5911DCD43344}" srcOrd="5" destOrd="0" presId="urn:microsoft.com/office/officeart/2005/8/layout/venn1"/>
    <dgm:cxn modelId="{DB9898D5-E5B1-4C23-9481-E1155E5400EB}" type="presParOf" srcId="{8E1F150A-4EC4-455D-A88E-A021A1572DA3}" destId="{D672E7E1-19B4-4BC0-9348-D5A2B7333FA5}" srcOrd="6" destOrd="0" presId="urn:microsoft.com/office/officeart/2005/8/layout/venn1"/>
    <dgm:cxn modelId="{A9C86058-9588-4643-BAD4-C09B8570942D}" type="presParOf" srcId="{8E1F150A-4EC4-455D-A88E-A021A1572DA3}" destId="{D3ED11C9-CE6B-4D07-8838-88E8F86F8908}"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F51B20-5D5F-4DAC-A113-90817B9A414A}"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s-EC"/>
        </a:p>
      </dgm:t>
    </dgm:pt>
    <dgm:pt modelId="{B4D80FB7-96A2-4A65-9B7A-A629C5C81F48}">
      <dgm:prSet/>
      <dgm:spPr/>
      <dgm:t>
        <a:bodyPr/>
        <a:lstStyle/>
        <a:p>
          <a:pPr rtl="0"/>
          <a:r>
            <a:rPr lang="es-ES" dirty="0" smtClean="0"/>
            <a:t>Sociedades</a:t>
          </a:r>
          <a:endParaRPr lang="es-EC" dirty="0"/>
        </a:p>
      </dgm:t>
    </dgm:pt>
    <dgm:pt modelId="{B56E94DB-8855-47EF-82CE-F8B39F9408EB}" type="parTrans" cxnId="{CD5DD274-4CC3-4960-916B-56D6F9E9A8CC}">
      <dgm:prSet/>
      <dgm:spPr/>
      <dgm:t>
        <a:bodyPr/>
        <a:lstStyle/>
        <a:p>
          <a:endParaRPr lang="es-EC"/>
        </a:p>
      </dgm:t>
    </dgm:pt>
    <dgm:pt modelId="{5B79A8D0-1C1C-44DF-BBFD-24FFBD9E4222}" type="sibTrans" cxnId="{CD5DD274-4CC3-4960-916B-56D6F9E9A8CC}">
      <dgm:prSet/>
      <dgm:spPr/>
      <dgm:t>
        <a:bodyPr/>
        <a:lstStyle/>
        <a:p>
          <a:endParaRPr lang="es-EC"/>
        </a:p>
      </dgm:t>
    </dgm:pt>
    <dgm:pt modelId="{E9449388-3C8A-433A-AACE-EDDE25A99CE5}">
      <dgm:prSet/>
      <dgm:spPr/>
      <dgm:t>
        <a:bodyPr/>
        <a:lstStyle/>
        <a:p>
          <a:pPr rtl="0"/>
          <a:r>
            <a:rPr lang="es-ES" dirty="0" smtClean="0"/>
            <a:t>Personas obligadas a llevar contabilidad</a:t>
          </a:r>
          <a:endParaRPr lang="es-EC" dirty="0"/>
        </a:p>
      </dgm:t>
    </dgm:pt>
    <dgm:pt modelId="{061836A8-2B05-4B6D-97EF-AA773AE372A0}" type="parTrans" cxnId="{29BB60B9-1081-488F-9E45-0DB173CF56D7}">
      <dgm:prSet/>
      <dgm:spPr/>
      <dgm:t>
        <a:bodyPr/>
        <a:lstStyle/>
        <a:p>
          <a:endParaRPr lang="es-EC"/>
        </a:p>
      </dgm:t>
    </dgm:pt>
    <dgm:pt modelId="{E274A347-E529-4E2F-8113-A59F53C0C0E5}" type="sibTrans" cxnId="{29BB60B9-1081-488F-9E45-0DB173CF56D7}">
      <dgm:prSet/>
      <dgm:spPr/>
      <dgm:t>
        <a:bodyPr/>
        <a:lstStyle/>
        <a:p>
          <a:endParaRPr lang="es-EC"/>
        </a:p>
      </dgm:t>
    </dgm:pt>
    <dgm:pt modelId="{0320A304-E51E-4E20-A726-4B336248A84D}">
      <dgm:prSet/>
      <dgm:spPr/>
      <dgm:t>
        <a:bodyPr/>
        <a:lstStyle/>
        <a:p>
          <a:pPr rtl="0"/>
          <a:r>
            <a:rPr lang="es-ES" dirty="0" smtClean="0"/>
            <a:t>Personas naturales no obligadas a llevar contabilidad.</a:t>
          </a:r>
          <a:endParaRPr lang="es-EC" dirty="0"/>
        </a:p>
      </dgm:t>
    </dgm:pt>
    <dgm:pt modelId="{0DC636AE-A61E-4932-84E8-7A99E5C4B2CD}" type="parTrans" cxnId="{A9C72AA4-3671-48AD-B0B4-C3D925C7AC1F}">
      <dgm:prSet/>
      <dgm:spPr/>
      <dgm:t>
        <a:bodyPr/>
        <a:lstStyle/>
        <a:p>
          <a:endParaRPr lang="es-EC"/>
        </a:p>
      </dgm:t>
    </dgm:pt>
    <dgm:pt modelId="{23C58946-3FE3-48D4-B80E-87927BE244CD}" type="sibTrans" cxnId="{A9C72AA4-3671-48AD-B0B4-C3D925C7AC1F}">
      <dgm:prSet/>
      <dgm:spPr/>
      <dgm:t>
        <a:bodyPr/>
        <a:lstStyle/>
        <a:p>
          <a:endParaRPr lang="es-EC"/>
        </a:p>
      </dgm:t>
    </dgm:pt>
    <dgm:pt modelId="{42D8E5ED-AF78-4EA5-B6BF-0678CD5628AC}" type="pres">
      <dgm:prSet presAssocID="{65F51B20-5D5F-4DAC-A113-90817B9A414A}" presName="compositeShape" presStyleCnt="0">
        <dgm:presLayoutVars>
          <dgm:dir/>
          <dgm:resizeHandles/>
        </dgm:presLayoutVars>
      </dgm:prSet>
      <dgm:spPr/>
      <dgm:t>
        <a:bodyPr/>
        <a:lstStyle/>
        <a:p>
          <a:endParaRPr lang="es-EC"/>
        </a:p>
      </dgm:t>
    </dgm:pt>
    <dgm:pt modelId="{118F6742-CB1F-4138-B231-002F6603C81C}" type="pres">
      <dgm:prSet presAssocID="{65F51B20-5D5F-4DAC-A113-90817B9A414A}" presName="pyramid" presStyleLbl="node1" presStyleIdx="0" presStyleCnt="1"/>
      <dgm:spPr/>
    </dgm:pt>
    <dgm:pt modelId="{546BAFFB-869E-46DD-AEF7-593692FF503E}" type="pres">
      <dgm:prSet presAssocID="{65F51B20-5D5F-4DAC-A113-90817B9A414A}" presName="theList" presStyleCnt="0"/>
      <dgm:spPr/>
    </dgm:pt>
    <dgm:pt modelId="{940E79CD-167A-4266-A132-0A1313C4CA68}" type="pres">
      <dgm:prSet presAssocID="{B4D80FB7-96A2-4A65-9B7A-A629C5C81F48}" presName="aNode" presStyleLbl="fgAcc1" presStyleIdx="0" presStyleCnt="3">
        <dgm:presLayoutVars>
          <dgm:bulletEnabled val="1"/>
        </dgm:presLayoutVars>
      </dgm:prSet>
      <dgm:spPr/>
      <dgm:t>
        <a:bodyPr/>
        <a:lstStyle/>
        <a:p>
          <a:endParaRPr lang="es-EC"/>
        </a:p>
      </dgm:t>
    </dgm:pt>
    <dgm:pt modelId="{EDC838B3-19F7-4873-A0FB-5AB71503157F}" type="pres">
      <dgm:prSet presAssocID="{B4D80FB7-96A2-4A65-9B7A-A629C5C81F48}" presName="aSpace" presStyleCnt="0"/>
      <dgm:spPr/>
    </dgm:pt>
    <dgm:pt modelId="{56019CD9-76A4-419F-9D19-27FE15A06DCC}" type="pres">
      <dgm:prSet presAssocID="{E9449388-3C8A-433A-AACE-EDDE25A99CE5}" presName="aNode" presStyleLbl="fgAcc1" presStyleIdx="1" presStyleCnt="3">
        <dgm:presLayoutVars>
          <dgm:bulletEnabled val="1"/>
        </dgm:presLayoutVars>
      </dgm:prSet>
      <dgm:spPr/>
      <dgm:t>
        <a:bodyPr/>
        <a:lstStyle/>
        <a:p>
          <a:endParaRPr lang="es-EC"/>
        </a:p>
      </dgm:t>
    </dgm:pt>
    <dgm:pt modelId="{5543342B-E078-4046-A539-135C9B17E7E8}" type="pres">
      <dgm:prSet presAssocID="{E9449388-3C8A-433A-AACE-EDDE25A99CE5}" presName="aSpace" presStyleCnt="0"/>
      <dgm:spPr/>
    </dgm:pt>
    <dgm:pt modelId="{769ACA80-773C-4DA0-8F5F-252CA6C66262}" type="pres">
      <dgm:prSet presAssocID="{0320A304-E51E-4E20-A726-4B336248A84D}" presName="aNode" presStyleLbl="fgAcc1" presStyleIdx="2" presStyleCnt="3">
        <dgm:presLayoutVars>
          <dgm:bulletEnabled val="1"/>
        </dgm:presLayoutVars>
      </dgm:prSet>
      <dgm:spPr/>
      <dgm:t>
        <a:bodyPr/>
        <a:lstStyle/>
        <a:p>
          <a:endParaRPr lang="es-EC"/>
        </a:p>
      </dgm:t>
    </dgm:pt>
    <dgm:pt modelId="{5B4E1ECF-C1F6-46E4-9B42-2958C51FB9EB}" type="pres">
      <dgm:prSet presAssocID="{0320A304-E51E-4E20-A726-4B336248A84D}" presName="aSpace" presStyleCnt="0"/>
      <dgm:spPr/>
    </dgm:pt>
  </dgm:ptLst>
  <dgm:cxnLst>
    <dgm:cxn modelId="{15B44CA1-F0DC-4ACC-B969-3E80812D33E5}" type="presOf" srcId="{0320A304-E51E-4E20-A726-4B336248A84D}" destId="{769ACA80-773C-4DA0-8F5F-252CA6C66262}" srcOrd="0" destOrd="0" presId="urn:microsoft.com/office/officeart/2005/8/layout/pyramid2"/>
    <dgm:cxn modelId="{79756508-36FC-43F3-BD12-87FCE9478EE7}" type="presOf" srcId="{B4D80FB7-96A2-4A65-9B7A-A629C5C81F48}" destId="{940E79CD-167A-4266-A132-0A1313C4CA68}" srcOrd="0" destOrd="0" presId="urn:microsoft.com/office/officeart/2005/8/layout/pyramid2"/>
    <dgm:cxn modelId="{29BB60B9-1081-488F-9E45-0DB173CF56D7}" srcId="{65F51B20-5D5F-4DAC-A113-90817B9A414A}" destId="{E9449388-3C8A-433A-AACE-EDDE25A99CE5}" srcOrd="1" destOrd="0" parTransId="{061836A8-2B05-4B6D-97EF-AA773AE372A0}" sibTransId="{E274A347-E529-4E2F-8113-A59F53C0C0E5}"/>
    <dgm:cxn modelId="{CD5DD274-4CC3-4960-916B-56D6F9E9A8CC}" srcId="{65F51B20-5D5F-4DAC-A113-90817B9A414A}" destId="{B4D80FB7-96A2-4A65-9B7A-A629C5C81F48}" srcOrd="0" destOrd="0" parTransId="{B56E94DB-8855-47EF-82CE-F8B39F9408EB}" sibTransId="{5B79A8D0-1C1C-44DF-BBFD-24FFBD9E4222}"/>
    <dgm:cxn modelId="{B96DBFC6-D02B-4362-8661-1356C50A0E2F}" type="presOf" srcId="{65F51B20-5D5F-4DAC-A113-90817B9A414A}" destId="{42D8E5ED-AF78-4EA5-B6BF-0678CD5628AC}" srcOrd="0" destOrd="0" presId="urn:microsoft.com/office/officeart/2005/8/layout/pyramid2"/>
    <dgm:cxn modelId="{A9C72AA4-3671-48AD-B0B4-C3D925C7AC1F}" srcId="{65F51B20-5D5F-4DAC-A113-90817B9A414A}" destId="{0320A304-E51E-4E20-A726-4B336248A84D}" srcOrd="2" destOrd="0" parTransId="{0DC636AE-A61E-4932-84E8-7A99E5C4B2CD}" sibTransId="{23C58946-3FE3-48D4-B80E-87927BE244CD}"/>
    <dgm:cxn modelId="{379A487B-594B-4CC7-AE27-27BFA4E12F22}" type="presOf" srcId="{E9449388-3C8A-433A-AACE-EDDE25A99CE5}" destId="{56019CD9-76A4-419F-9D19-27FE15A06DCC}" srcOrd="0" destOrd="0" presId="urn:microsoft.com/office/officeart/2005/8/layout/pyramid2"/>
    <dgm:cxn modelId="{16BFC075-CDE8-410D-8413-E142945120B6}" type="presParOf" srcId="{42D8E5ED-AF78-4EA5-B6BF-0678CD5628AC}" destId="{118F6742-CB1F-4138-B231-002F6603C81C}" srcOrd="0" destOrd="0" presId="urn:microsoft.com/office/officeart/2005/8/layout/pyramid2"/>
    <dgm:cxn modelId="{8424EDD5-4541-49DD-A537-AD0D02FB1062}" type="presParOf" srcId="{42D8E5ED-AF78-4EA5-B6BF-0678CD5628AC}" destId="{546BAFFB-869E-46DD-AEF7-593692FF503E}" srcOrd="1" destOrd="0" presId="urn:microsoft.com/office/officeart/2005/8/layout/pyramid2"/>
    <dgm:cxn modelId="{521452E8-CB8E-4E48-A25A-8F6172AB1C55}" type="presParOf" srcId="{546BAFFB-869E-46DD-AEF7-593692FF503E}" destId="{940E79CD-167A-4266-A132-0A1313C4CA68}" srcOrd="0" destOrd="0" presId="urn:microsoft.com/office/officeart/2005/8/layout/pyramid2"/>
    <dgm:cxn modelId="{20AD0CB2-63F6-4FAE-B0C0-F6C6EB68F0BA}" type="presParOf" srcId="{546BAFFB-869E-46DD-AEF7-593692FF503E}" destId="{EDC838B3-19F7-4873-A0FB-5AB71503157F}" srcOrd="1" destOrd="0" presId="urn:microsoft.com/office/officeart/2005/8/layout/pyramid2"/>
    <dgm:cxn modelId="{87A896F2-5DCE-4BCA-A8CC-C32A0B9E5CA6}" type="presParOf" srcId="{546BAFFB-869E-46DD-AEF7-593692FF503E}" destId="{56019CD9-76A4-419F-9D19-27FE15A06DCC}" srcOrd="2" destOrd="0" presId="urn:microsoft.com/office/officeart/2005/8/layout/pyramid2"/>
    <dgm:cxn modelId="{105457EC-735E-4A79-AB6C-A1641FC8027D}" type="presParOf" srcId="{546BAFFB-869E-46DD-AEF7-593692FF503E}" destId="{5543342B-E078-4046-A539-135C9B17E7E8}" srcOrd="3" destOrd="0" presId="urn:microsoft.com/office/officeart/2005/8/layout/pyramid2"/>
    <dgm:cxn modelId="{C6D3125E-C0FD-4256-9D06-00A148DAC129}" type="presParOf" srcId="{546BAFFB-869E-46DD-AEF7-593692FF503E}" destId="{769ACA80-773C-4DA0-8F5F-252CA6C66262}" srcOrd="4" destOrd="0" presId="urn:microsoft.com/office/officeart/2005/8/layout/pyramid2"/>
    <dgm:cxn modelId="{5A452D2F-88E1-411B-83FD-EECBEA1FE90D}" type="presParOf" srcId="{546BAFFB-869E-46DD-AEF7-593692FF503E}" destId="{5B4E1ECF-C1F6-46E4-9B42-2958C51FB9EB}"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7BB017-8AFF-4D8A-A9AE-DD4E7B318F92}" type="doc">
      <dgm:prSet loTypeId="urn:microsoft.com/office/officeart/2005/8/layout/default#1" loCatId="list" qsTypeId="urn:microsoft.com/office/officeart/2005/8/quickstyle/simple3" qsCatId="simple" csTypeId="urn:microsoft.com/office/officeart/2005/8/colors/colorful1#1" csCatId="colorful" phldr="1"/>
      <dgm:spPr/>
      <dgm:t>
        <a:bodyPr/>
        <a:lstStyle/>
        <a:p>
          <a:endParaRPr lang="es-EC"/>
        </a:p>
      </dgm:t>
    </dgm:pt>
    <dgm:pt modelId="{86406599-0FB9-4D37-A6A8-FBD97989DE43}">
      <dgm:prSet/>
      <dgm:spPr/>
      <dgm:t>
        <a:bodyPr/>
        <a:lstStyle/>
        <a:p>
          <a:pPr rtl="0"/>
          <a:r>
            <a:rPr lang="es-AR" dirty="0" smtClean="0"/>
            <a:t>Representan un alto porcentaje de unidades productivas</a:t>
          </a:r>
          <a:endParaRPr lang="es-EC" dirty="0"/>
        </a:p>
      </dgm:t>
    </dgm:pt>
    <dgm:pt modelId="{DBBCE812-A71B-4F61-BA2B-F23BD3456E45}" type="parTrans" cxnId="{B79026D1-7BDA-4070-A588-2E310944183E}">
      <dgm:prSet/>
      <dgm:spPr/>
      <dgm:t>
        <a:bodyPr/>
        <a:lstStyle/>
        <a:p>
          <a:endParaRPr lang="es-EC"/>
        </a:p>
      </dgm:t>
    </dgm:pt>
    <dgm:pt modelId="{6F8472D0-5518-452E-95AE-9F2CF35AC8AE}" type="sibTrans" cxnId="{B79026D1-7BDA-4070-A588-2E310944183E}">
      <dgm:prSet/>
      <dgm:spPr/>
      <dgm:t>
        <a:bodyPr/>
        <a:lstStyle/>
        <a:p>
          <a:endParaRPr lang="es-EC"/>
        </a:p>
      </dgm:t>
    </dgm:pt>
    <dgm:pt modelId="{BD524A5F-E1B6-4D48-83A1-DACD760F9836}">
      <dgm:prSet/>
      <dgm:spPr/>
      <dgm:t>
        <a:bodyPr/>
        <a:lstStyle/>
        <a:p>
          <a:pPr rtl="0"/>
          <a:r>
            <a:rPr lang="es-AR" dirty="0" smtClean="0"/>
            <a:t>Participan del 50% de la producción local </a:t>
          </a:r>
          <a:endParaRPr lang="es-EC" dirty="0"/>
        </a:p>
      </dgm:t>
    </dgm:pt>
    <dgm:pt modelId="{65C08EF6-591A-4AC6-83BD-2FE08C60FAFD}" type="parTrans" cxnId="{72073D49-D8AC-4D1F-AE4E-FFFC97D6771F}">
      <dgm:prSet/>
      <dgm:spPr/>
      <dgm:t>
        <a:bodyPr/>
        <a:lstStyle/>
        <a:p>
          <a:endParaRPr lang="es-EC"/>
        </a:p>
      </dgm:t>
    </dgm:pt>
    <dgm:pt modelId="{1346A4B4-D043-42DE-9CFD-00B29751A5C5}" type="sibTrans" cxnId="{72073D49-D8AC-4D1F-AE4E-FFFC97D6771F}">
      <dgm:prSet/>
      <dgm:spPr/>
      <dgm:t>
        <a:bodyPr/>
        <a:lstStyle/>
        <a:p>
          <a:endParaRPr lang="es-EC"/>
        </a:p>
      </dgm:t>
    </dgm:pt>
    <dgm:pt modelId="{35B160CC-C9D5-4E5D-8D32-5C1C50EAC827}">
      <dgm:prSet/>
      <dgm:spPr/>
      <dgm:t>
        <a:bodyPr/>
        <a:lstStyle/>
        <a:p>
          <a:pPr rtl="0"/>
          <a:r>
            <a:rPr lang="es-AR" dirty="0" smtClean="0"/>
            <a:t>Amplio potencial redistributivo </a:t>
          </a:r>
          <a:endParaRPr lang="es-EC" dirty="0"/>
        </a:p>
      </dgm:t>
    </dgm:pt>
    <dgm:pt modelId="{9F838C06-11BF-4A9C-8F7A-8119B9B46C3C}" type="parTrans" cxnId="{577CA2F7-A274-4914-99E5-C305C890E793}">
      <dgm:prSet/>
      <dgm:spPr/>
      <dgm:t>
        <a:bodyPr/>
        <a:lstStyle/>
        <a:p>
          <a:endParaRPr lang="es-EC"/>
        </a:p>
      </dgm:t>
    </dgm:pt>
    <dgm:pt modelId="{FDE76B24-2A3D-4579-BF6F-61535E0B8FE7}" type="sibTrans" cxnId="{577CA2F7-A274-4914-99E5-C305C890E793}">
      <dgm:prSet/>
      <dgm:spPr/>
      <dgm:t>
        <a:bodyPr/>
        <a:lstStyle/>
        <a:p>
          <a:endParaRPr lang="es-EC"/>
        </a:p>
      </dgm:t>
    </dgm:pt>
    <dgm:pt modelId="{4ED6F757-60FC-4FD0-A1D9-90036D060608}">
      <dgm:prSet/>
      <dgm:spPr/>
      <dgm:t>
        <a:bodyPr/>
        <a:lstStyle/>
        <a:p>
          <a:pPr rtl="0"/>
          <a:r>
            <a:rPr lang="es-AR" dirty="0" smtClean="0"/>
            <a:t>Capacidad de generación de empleo para el medio </a:t>
          </a:r>
          <a:endParaRPr lang="es-EC" dirty="0"/>
        </a:p>
      </dgm:t>
    </dgm:pt>
    <dgm:pt modelId="{451802FE-0900-4682-B025-E9A20418004C}" type="parTrans" cxnId="{53874510-731F-405E-A8A7-657947F96505}">
      <dgm:prSet/>
      <dgm:spPr/>
      <dgm:t>
        <a:bodyPr/>
        <a:lstStyle/>
        <a:p>
          <a:endParaRPr lang="es-EC"/>
        </a:p>
      </dgm:t>
    </dgm:pt>
    <dgm:pt modelId="{5E3BB629-32C3-4474-8CAB-43EE916DCA36}" type="sibTrans" cxnId="{53874510-731F-405E-A8A7-657947F96505}">
      <dgm:prSet/>
      <dgm:spPr/>
      <dgm:t>
        <a:bodyPr/>
        <a:lstStyle/>
        <a:p>
          <a:endParaRPr lang="es-EC"/>
        </a:p>
      </dgm:t>
    </dgm:pt>
    <dgm:pt modelId="{CFCF5C52-A0A7-4C21-8FD0-D01DEE4B7FB8}">
      <dgm:prSet/>
      <dgm:spPr/>
      <dgm:t>
        <a:bodyPr/>
        <a:lstStyle/>
        <a:p>
          <a:pPr rtl="0"/>
          <a:r>
            <a:rPr lang="es-AR" dirty="0" smtClean="0"/>
            <a:t>Amplia capacidad de adaptación </a:t>
          </a:r>
          <a:endParaRPr lang="es-EC" dirty="0"/>
        </a:p>
      </dgm:t>
    </dgm:pt>
    <dgm:pt modelId="{4D6EA867-B514-4370-BB83-C0830F96641F}" type="parTrans" cxnId="{FFABAB7F-7255-428C-BAAD-607C350AFD73}">
      <dgm:prSet/>
      <dgm:spPr/>
      <dgm:t>
        <a:bodyPr/>
        <a:lstStyle/>
        <a:p>
          <a:endParaRPr lang="es-EC"/>
        </a:p>
      </dgm:t>
    </dgm:pt>
    <dgm:pt modelId="{44A9D4EB-3133-4E13-A8FE-8F30B5517312}" type="sibTrans" cxnId="{FFABAB7F-7255-428C-BAAD-607C350AFD73}">
      <dgm:prSet/>
      <dgm:spPr/>
      <dgm:t>
        <a:bodyPr/>
        <a:lstStyle/>
        <a:p>
          <a:endParaRPr lang="es-EC"/>
        </a:p>
      </dgm:t>
    </dgm:pt>
    <dgm:pt modelId="{DB540778-8870-4AC2-9E84-8DBDFD01AD0F}">
      <dgm:prSet/>
      <dgm:spPr/>
      <dgm:t>
        <a:bodyPr/>
        <a:lstStyle/>
        <a:p>
          <a:pPr rtl="0"/>
          <a:r>
            <a:rPr lang="es-AR" dirty="0" smtClean="0"/>
            <a:t>Flexibilidad frente a los cambios </a:t>
          </a:r>
          <a:endParaRPr lang="es-EC" dirty="0"/>
        </a:p>
      </dgm:t>
    </dgm:pt>
    <dgm:pt modelId="{4183CC23-0AEC-49D0-BD97-0D4909C90D2A}" type="parTrans" cxnId="{35A747C4-6390-48AE-87FF-88C6E1B59742}">
      <dgm:prSet/>
      <dgm:spPr/>
      <dgm:t>
        <a:bodyPr/>
        <a:lstStyle/>
        <a:p>
          <a:endParaRPr lang="es-EC"/>
        </a:p>
      </dgm:t>
    </dgm:pt>
    <dgm:pt modelId="{60A1D70C-8629-4AD8-A0E6-CFA884DC9EDD}" type="sibTrans" cxnId="{35A747C4-6390-48AE-87FF-88C6E1B59742}">
      <dgm:prSet/>
      <dgm:spPr/>
      <dgm:t>
        <a:bodyPr/>
        <a:lstStyle/>
        <a:p>
          <a:endParaRPr lang="es-EC"/>
        </a:p>
      </dgm:t>
    </dgm:pt>
    <dgm:pt modelId="{B3527A7A-81B2-46E7-AA0C-02BCFAAED511}">
      <dgm:prSet/>
      <dgm:spPr/>
      <dgm:t>
        <a:bodyPr/>
        <a:lstStyle/>
        <a:p>
          <a:pPr rtl="0"/>
          <a:r>
            <a:rPr lang="es-AR" dirty="0" smtClean="0"/>
            <a:t>Estructuras empresariales horizontales </a:t>
          </a:r>
          <a:endParaRPr lang="es-EC" dirty="0"/>
        </a:p>
      </dgm:t>
    </dgm:pt>
    <dgm:pt modelId="{A8388B0A-EA5E-4613-B430-DB5BBD410A25}" type="parTrans" cxnId="{E32FB57C-400B-4092-9165-47FD2B7A1262}">
      <dgm:prSet/>
      <dgm:spPr/>
      <dgm:t>
        <a:bodyPr/>
        <a:lstStyle/>
        <a:p>
          <a:endParaRPr lang="es-EC"/>
        </a:p>
      </dgm:t>
    </dgm:pt>
    <dgm:pt modelId="{16AE9E38-8CB5-46A5-A68A-084685A3E1C5}" type="sibTrans" cxnId="{E32FB57C-400B-4092-9165-47FD2B7A1262}">
      <dgm:prSet/>
      <dgm:spPr/>
      <dgm:t>
        <a:bodyPr/>
        <a:lstStyle/>
        <a:p>
          <a:endParaRPr lang="es-EC"/>
        </a:p>
      </dgm:t>
    </dgm:pt>
    <dgm:pt modelId="{6007FB2C-9AF7-4785-9C2B-565268AF11FC}">
      <dgm:prSet/>
      <dgm:spPr/>
      <dgm:t>
        <a:bodyPr/>
        <a:lstStyle/>
        <a:p>
          <a:pPr rtl="0"/>
          <a:r>
            <a:rPr lang="es-AR" dirty="0" smtClean="0"/>
            <a:t>No requiere personal estrictamente especializado.</a:t>
          </a:r>
          <a:endParaRPr lang="es-EC" dirty="0"/>
        </a:p>
      </dgm:t>
    </dgm:pt>
    <dgm:pt modelId="{3D54C7B4-060B-46E0-8008-DD7D3C219DD7}" type="parTrans" cxnId="{AC756C2D-30BE-4C10-9579-B6FFEA8DF127}">
      <dgm:prSet/>
      <dgm:spPr/>
      <dgm:t>
        <a:bodyPr/>
        <a:lstStyle/>
        <a:p>
          <a:endParaRPr lang="es-EC"/>
        </a:p>
      </dgm:t>
    </dgm:pt>
    <dgm:pt modelId="{A357E8C9-55EF-4CBA-897D-79EDD91DC6F4}" type="sibTrans" cxnId="{AC756C2D-30BE-4C10-9579-B6FFEA8DF127}">
      <dgm:prSet/>
      <dgm:spPr/>
      <dgm:t>
        <a:bodyPr/>
        <a:lstStyle/>
        <a:p>
          <a:endParaRPr lang="es-EC"/>
        </a:p>
      </dgm:t>
    </dgm:pt>
    <dgm:pt modelId="{1E341B31-FA53-4423-AD2F-451A417DC1FD}">
      <dgm:prSet/>
      <dgm:spPr/>
      <dgm:t>
        <a:bodyPr/>
        <a:lstStyle/>
        <a:p>
          <a:pPr rtl="0"/>
          <a:r>
            <a:rPr lang="es-AR" dirty="0" smtClean="0"/>
            <a:t>Facilidad de obtener información de la competencia</a:t>
          </a:r>
          <a:endParaRPr lang="es-EC" dirty="0"/>
        </a:p>
      </dgm:t>
    </dgm:pt>
    <dgm:pt modelId="{4569D637-6055-4146-9A01-DBA1F613BD19}" type="parTrans" cxnId="{45D3A7E2-6A4D-4DCF-905A-BB0CBD4B5CA2}">
      <dgm:prSet/>
      <dgm:spPr/>
      <dgm:t>
        <a:bodyPr/>
        <a:lstStyle/>
        <a:p>
          <a:endParaRPr lang="es-EC"/>
        </a:p>
      </dgm:t>
    </dgm:pt>
    <dgm:pt modelId="{D22014C4-FD73-4C9C-B1A3-C7E8099BC084}" type="sibTrans" cxnId="{45D3A7E2-6A4D-4DCF-905A-BB0CBD4B5CA2}">
      <dgm:prSet/>
      <dgm:spPr/>
      <dgm:t>
        <a:bodyPr/>
        <a:lstStyle/>
        <a:p>
          <a:endParaRPr lang="es-EC"/>
        </a:p>
      </dgm:t>
    </dgm:pt>
    <dgm:pt modelId="{8AA1B1BB-5815-48C1-A51E-C8D2C9E8F39D}" type="pres">
      <dgm:prSet presAssocID="{F87BB017-8AFF-4D8A-A9AE-DD4E7B318F92}" presName="diagram" presStyleCnt="0">
        <dgm:presLayoutVars>
          <dgm:dir/>
          <dgm:resizeHandles val="exact"/>
        </dgm:presLayoutVars>
      </dgm:prSet>
      <dgm:spPr/>
      <dgm:t>
        <a:bodyPr/>
        <a:lstStyle/>
        <a:p>
          <a:endParaRPr lang="es-EC"/>
        </a:p>
      </dgm:t>
    </dgm:pt>
    <dgm:pt modelId="{F4B2AAC1-3A2A-4DBE-9A98-7D89ACE3E760}" type="pres">
      <dgm:prSet presAssocID="{86406599-0FB9-4D37-A6A8-FBD97989DE43}" presName="node" presStyleLbl="node1" presStyleIdx="0" presStyleCnt="9">
        <dgm:presLayoutVars>
          <dgm:bulletEnabled val="1"/>
        </dgm:presLayoutVars>
      </dgm:prSet>
      <dgm:spPr/>
      <dgm:t>
        <a:bodyPr/>
        <a:lstStyle/>
        <a:p>
          <a:endParaRPr lang="es-EC"/>
        </a:p>
      </dgm:t>
    </dgm:pt>
    <dgm:pt modelId="{E93AEDBD-0489-44D0-A23D-13DB12E7BFAA}" type="pres">
      <dgm:prSet presAssocID="{6F8472D0-5518-452E-95AE-9F2CF35AC8AE}" presName="sibTrans" presStyleCnt="0"/>
      <dgm:spPr/>
    </dgm:pt>
    <dgm:pt modelId="{4D0CC483-0DC6-4425-8C80-92D2B2FEAA04}" type="pres">
      <dgm:prSet presAssocID="{BD524A5F-E1B6-4D48-83A1-DACD760F9836}" presName="node" presStyleLbl="node1" presStyleIdx="1" presStyleCnt="9" custLinFactNeighborX="-3473" custLinFactNeighborY="-79">
        <dgm:presLayoutVars>
          <dgm:bulletEnabled val="1"/>
        </dgm:presLayoutVars>
      </dgm:prSet>
      <dgm:spPr/>
      <dgm:t>
        <a:bodyPr/>
        <a:lstStyle/>
        <a:p>
          <a:endParaRPr lang="es-EC"/>
        </a:p>
      </dgm:t>
    </dgm:pt>
    <dgm:pt modelId="{A4F34D5D-6F0B-40B5-A091-97F163096F0A}" type="pres">
      <dgm:prSet presAssocID="{1346A4B4-D043-42DE-9CFD-00B29751A5C5}" presName="sibTrans" presStyleCnt="0"/>
      <dgm:spPr/>
    </dgm:pt>
    <dgm:pt modelId="{3E361BD7-E48E-4619-914B-0A1C61F4649C}" type="pres">
      <dgm:prSet presAssocID="{35B160CC-C9D5-4E5D-8D32-5C1C50EAC827}" presName="node" presStyleLbl="node1" presStyleIdx="2" presStyleCnt="9">
        <dgm:presLayoutVars>
          <dgm:bulletEnabled val="1"/>
        </dgm:presLayoutVars>
      </dgm:prSet>
      <dgm:spPr/>
      <dgm:t>
        <a:bodyPr/>
        <a:lstStyle/>
        <a:p>
          <a:endParaRPr lang="es-EC"/>
        </a:p>
      </dgm:t>
    </dgm:pt>
    <dgm:pt modelId="{2238A63F-77B3-457C-B62A-F1E5D9D77BE9}" type="pres">
      <dgm:prSet presAssocID="{FDE76B24-2A3D-4579-BF6F-61535E0B8FE7}" presName="sibTrans" presStyleCnt="0"/>
      <dgm:spPr/>
    </dgm:pt>
    <dgm:pt modelId="{C87B58F7-C959-40F3-A759-4F7E21B16893}" type="pres">
      <dgm:prSet presAssocID="{4ED6F757-60FC-4FD0-A1D9-90036D060608}" presName="node" presStyleLbl="node1" presStyleIdx="3" presStyleCnt="9">
        <dgm:presLayoutVars>
          <dgm:bulletEnabled val="1"/>
        </dgm:presLayoutVars>
      </dgm:prSet>
      <dgm:spPr/>
      <dgm:t>
        <a:bodyPr/>
        <a:lstStyle/>
        <a:p>
          <a:endParaRPr lang="es-EC"/>
        </a:p>
      </dgm:t>
    </dgm:pt>
    <dgm:pt modelId="{729B9A29-5085-44A0-8584-B2FDBB2DAE13}" type="pres">
      <dgm:prSet presAssocID="{5E3BB629-32C3-4474-8CAB-43EE916DCA36}" presName="sibTrans" presStyleCnt="0"/>
      <dgm:spPr/>
    </dgm:pt>
    <dgm:pt modelId="{F3738976-DB92-4742-BA07-0EBF57BF3DD3}" type="pres">
      <dgm:prSet presAssocID="{CFCF5C52-A0A7-4C21-8FD0-D01DEE4B7FB8}" presName="node" presStyleLbl="node1" presStyleIdx="4" presStyleCnt="9">
        <dgm:presLayoutVars>
          <dgm:bulletEnabled val="1"/>
        </dgm:presLayoutVars>
      </dgm:prSet>
      <dgm:spPr/>
      <dgm:t>
        <a:bodyPr/>
        <a:lstStyle/>
        <a:p>
          <a:endParaRPr lang="es-EC"/>
        </a:p>
      </dgm:t>
    </dgm:pt>
    <dgm:pt modelId="{C0896560-2C5B-457A-B06F-E9C38DF068BB}" type="pres">
      <dgm:prSet presAssocID="{44A9D4EB-3133-4E13-A8FE-8F30B5517312}" presName="sibTrans" presStyleCnt="0"/>
      <dgm:spPr/>
    </dgm:pt>
    <dgm:pt modelId="{28EE5FB7-D30A-431A-9739-B932B19A60C2}" type="pres">
      <dgm:prSet presAssocID="{DB540778-8870-4AC2-9E84-8DBDFD01AD0F}" presName="node" presStyleLbl="node1" presStyleIdx="5" presStyleCnt="9">
        <dgm:presLayoutVars>
          <dgm:bulletEnabled val="1"/>
        </dgm:presLayoutVars>
      </dgm:prSet>
      <dgm:spPr/>
      <dgm:t>
        <a:bodyPr/>
        <a:lstStyle/>
        <a:p>
          <a:endParaRPr lang="es-EC"/>
        </a:p>
      </dgm:t>
    </dgm:pt>
    <dgm:pt modelId="{B4EDEFE3-7A0E-4944-8366-B69BED0C19D2}" type="pres">
      <dgm:prSet presAssocID="{60A1D70C-8629-4AD8-A0E6-CFA884DC9EDD}" presName="sibTrans" presStyleCnt="0"/>
      <dgm:spPr/>
    </dgm:pt>
    <dgm:pt modelId="{1C08B801-DB5E-4F86-B234-EF5FD5FD65B3}" type="pres">
      <dgm:prSet presAssocID="{B3527A7A-81B2-46E7-AA0C-02BCFAAED511}" presName="node" presStyleLbl="node1" presStyleIdx="6" presStyleCnt="9">
        <dgm:presLayoutVars>
          <dgm:bulletEnabled val="1"/>
        </dgm:presLayoutVars>
      </dgm:prSet>
      <dgm:spPr/>
      <dgm:t>
        <a:bodyPr/>
        <a:lstStyle/>
        <a:p>
          <a:endParaRPr lang="es-EC"/>
        </a:p>
      </dgm:t>
    </dgm:pt>
    <dgm:pt modelId="{D2CE919D-EEEF-48C4-9D66-0AE9A64B373C}" type="pres">
      <dgm:prSet presAssocID="{16AE9E38-8CB5-46A5-A68A-084685A3E1C5}" presName="sibTrans" presStyleCnt="0"/>
      <dgm:spPr/>
    </dgm:pt>
    <dgm:pt modelId="{B424DF3A-B51E-421C-9E55-C7F7045313C6}" type="pres">
      <dgm:prSet presAssocID="{6007FB2C-9AF7-4785-9C2B-565268AF11FC}" presName="node" presStyleLbl="node1" presStyleIdx="7" presStyleCnt="9">
        <dgm:presLayoutVars>
          <dgm:bulletEnabled val="1"/>
        </dgm:presLayoutVars>
      </dgm:prSet>
      <dgm:spPr/>
      <dgm:t>
        <a:bodyPr/>
        <a:lstStyle/>
        <a:p>
          <a:endParaRPr lang="es-EC"/>
        </a:p>
      </dgm:t>
    </dgm:pt>
    <dgm:pt modelId="{C2F39F83-CB5E-4BE0-87CD-035669E0E227}" type="pres">
      <dgm:prSet presAssocID="{A357E8C9-55EF-4CBA-897D-79EDD91DC6F4}" presName="sibTrans" presStyleCnt="0"/>
      <dgm:spPr/>
    </dgm:pt>
    <dgm:pt modelId="{B716DD45-3EF0-4AAD-B4AB-7BE8D2EBFEAB}" type="pres">
      <dgm:prSet presAssocID="{1E341B31-FA53-4423-AD2F-451A417DC1FD}" presName="node" presStyleLbl="node1" presStyleIdx="8" presStyleCnt="9">
        <dgm:presLayoutVars>
          <dgm:bulletEnabled val="1"/>
        </dgm:presLayoutVars>
      </dgm:prSet>
      <dgm:spPr/>
      <dgm:t>
        <a:bodyPr/>
        <a:lstStyle/>
        <a:p>
          <a:endParaRPr lang="es-EC"/>
        </a:p>
      </dgm:t>
    </dgm:pt>
  </dgm:ptLst>
  <dgm:cxnLst>
    <dgm:cxn modelId="{53874510-731F-405E-A8A7-657947F96505}" srcId="{F87BB017-8AFF-4D8A-A9AE-DD4E7B318F92}" destId="{4ED6F757-60FC-4FD0-A1D9-90036D060608}" srcOrd="3" destOrd="0" parTransId="{451802FE-0900-4682-B025-E9A20418004C}" sibTransId="{5E3BB629-32C3-4474-8CAB-43EE916DCA36}"/>
    <dgm:cxn modelId="{45D3A7E2-6A4D-4DCF-905A-BB0CBD4B5CA2}" srcId="{F87BB017-8AFF-4D8A-A9AE-DD4E7B318F92}" destId="{1E341B31-FA53-4423-AD2F-451A417DC1FD}" srcOrd="8" destOrd="0" parTransId="{4569D637-6055-4146-9A01-DBA1F613BD19}" sibTransId="{D22014C4-FD73-4C9C-B1A3-C7E8099BC084}"/>
    <dgm:cxn modelId="{1A6E7463-5F15-41E2-916B-099708C8831B}" type="presOf" srcId="{B3527A7A-81B2-46E7-AA0C-02BCFAAED511}" destId="{1C08B801-DB5E-4F86-B234-EF5FD5FD65B3}" srcOrd="0" destOrd="0" presId="urn:microsoft.com/office/officeart/2005/8/layout/default#1"/>
    <dgm:cxn modelId="{72073D49-D8AC-4D1F-AE4E-FFFC97D6771F}" srcId="{F87BB017-8AFF-4D8A-A9AE-DD4E7B318F92}" destId="{BD524A5F-E1B6-4D48-83A1-DACD760F9836}" srcOrd="1" destOrd="0" parTransId="{65C08EF6-591A-4AC6-83BD-2FE08C60FAFD}" sibTransId="{1346A4B4-D043-42DE-9CFD-00B29751A5C5}"/>
    <dgm:cxn modelId="{BA8AF540-81B7-4215-8D74-9FF858A1C0E9}" type="presOf" srcId="{35B160CC-C9D5-4E5D-8D32-5C1C50EAC827}" destId="{3E361BD7-E48E-4619-914B-0A1C61F4649C}" srcOrd="0" destOrd="0" presId="urn:microsoft.com/office/officeart/2005/8/layout/default#1"/>
    <dgm:cxn modelId="{0A1903D7-5C98-4C41-8C4B-426B2AF6461D}" type="presOf" srcId="{CFCF5C52-A0A7-4C21-8FD0-D01DEE4B7FB8}" destId="{F3738976-DB92-4742-BA07-0EBF57BF3DD3}" srcOrd="0" destOrd="0" presId="urn:microsoft.com/office/officeart/2005/8/layout/default#1"/>
    <dgm:cxn modelId="{DEBABADA-9E06-4D78-96B2-460B88D99FD7}" type="presOf" srcId="{86406599-0FB9-4D37-A6A8-FBD97989DE43}" destId="{F4B2AAC1-3A2A-4DBE-9A98-7D89ACE3E760}" srcOrd="0" destOrd="0" presId="urn:microsoft.com/office/officeart/2005/8/layout/default#1"/>
    <dgm:cxn modelId="{B79026D1-7BDA-4070-A588-2E310944183E}" srcId="{F87BB017-8AFF-4D8A-A9AE-DD4E7B318F92}" destId="{86406599-0FB9-4D37-A6A8-FBD97989DE43}" srcOrd="0" destOrd="0" parTransId="{DBBCE812-A71B-4F61-BA2B-F23BD3456E45}" sibTransId="{6F8472D0-5518-452E-95AE-9F2CF35AC8AE}"/>
    <dgm:cxn modelId="{64AF926E-EBFB-4C4F-A6E4-1AE57CC4A060}" type="presOf" srcId="{4ED6F757-60FC-4FD0-A1D9-90036D060608}" destId="{C87B58F7-C959-40F3-A759-4F7E21B16893}" srcOrd="0" destOrd="0" presId="urn:microsoft.com/office/officeart/2005/8/layout/default#1"/>
    <dgm:cxn modelId="{9E0651AE-9E7B-46D5-837D-6E38CB324626}" type="presOf" srcId="{F87BB017-8AFF-4D8A-A9AE-DD4E7B318F92}" destId="{8AA1B1BB-5815-48C1-A51E-C8D2C9E8F39D}" srcOrd="0" destOrd="0" presId="urn:microsoft.com/office/officeart/2005/8/layout/default#1"/>
    <dgm:cxn modelId="{FFABAB7F-7255-428C-BAAD-607C350AFD73}" srcId="{F87BB017-8AFF-4D8A-A9AE-DD4E7B318F92}" destId="{CFCF5C52-A0A7-4C21-8FD0-D01DEE4B7FB8}" srcOrd="4" destOrd="0" parTransId="{4D6EA867-B514-4370-BB83-C0830F96641F}" sibTransId="{44A9D4EB-3133-4E13-A8FE-8F30B5517312}"/>
    <dgm:cxn modelId="{CD426A3D-85DD-4489-8964-B916F6669CFC}" type="presOf" srcId="{1E341B31-FA53-4423-AD2F-451A417DC1FD}" destId="{B716DD45-3EF0-4AAD-B4AB-7BE8D2EBFEAB}" srcOrd="0" destOrd="0" presId="urn:microsoft.com/office/officeart/2005/8/layout/default#1"/>
    <dgm:cxn modelId="{577CA2F7-A274-4914-99E5-C305C890E793}" srcId="{F87BB017-8AFF-4D8A-A9AE-DD4E7B318F92}" destId="{35B160CC-C9D5-4E5D-8D32-5C1C50EAC827}" srcOrd="2" destOrd="0" parTransId="{9F838C06-11BF-4A9C-8F7A-8119B9B46C3C}" sibTransId="{FDE76B24-2A3D-4579-BF6F-61535E0B8FE7}"/>
    <dgm:cxn modelId="{E32FB57C-400B-4092-9165-47FD2B7A1262}" srcId="{F87BB017-8AFF-4D8A-A9AE-DD4E7B318F92}" destId="{B3527A7A-81B2-46E7-AA0C-02BCFAAED511}" srcOrd="6" destOrd="0" parTransId="{A8388B0A-EA5E-4613-B430-DB5BBD410A25}" sibTransId="{16AE9E38-8CB5-46A5-A68A-084685A3E1C5}"/>
    <dgm:cxn modelId="{597E5616-E142-48B4-8DDE-3229AB6E8C91}" type="presOf" srcId="{DB540778-8870-4AC2-9E84-8DBDFD01AD0F}" destId="{28EE5FB7-D30A-431A-9739-B932B19A60C2}" srcOrd="0" destOrd="0" presId="urn:microsoft.com/office/officeart/2005/8/layout/default#1"/>
    <dgm:cxn modelId="{C26800B5-A896-4768-8D79-7EFB4C58319A}" type="presOf" srcId="{BD524A5F-E1B6-4D48-83A1-DACD760F9836}" destId="{4D0CC483-0DC6-4425-8C80-92D2B2FEAA04}" srcOrd="0" destOrd="0" presId="urn:microsoft.com/office/officeart/2005/8/layout/default#1"/>
    <dgm:cxn modelId="{A3D5AEC1-FD0B-4886-9BD4-9D1E3D8B0B07}" type="presOf" srcId="{6007FB2C-9AF7-4785-9C2B-565268AF11FC}" destId="{B424DF3A-B51E-421C-9E55-C7F7045313C6}" srcOrd="0" destOrd="0" presId="urn:microsoft.com/office/officeart/2005/8/layout/default#1"/>
    <dgm:cxn modelId="{AC756C2D-30BE-4C10-9579-B6FFEA8DF127}" srcId="{F87BB017-8AFF-4D8A-A9AE-DD4E7B318F92}" destId="{6007FB2C-9AF7-4785-9C2B-565268AF11FC}" srcOrd="7" destOrd="0" parTransId="{3D54C7B4-060B-46E0-8008-DD7D3C219DD7}" sibTransId="{A357E8C9-55EF-4CBA-897D-79EDD91DC6F4}"/>
    <dgm:cxn modelId="{35A747C4-6390-48AE-87FF-88C6E1B59742}" srcId="{F87BB017-8AFF-4D8A-A9AE-DD4E7B318F92}" destId="{DB540778-8870-4AC2-9E84-8DBDFD01AD0F}" srcOrd="5" destOrd="0" parTransId="{4183CC23-0AEC-49D0-BD97-0D4909C90D2A}" sibTransId="{60A1D70C-8629-4AD8-A0E6-CFA884DC9EDD}"/>
    <dgm:cxn modelId="{83E4F2EF-79D0-4C21-973E-4425BBC2597A}" type="presParOf" srcId="{8AA1B1BB-5815-48C1-A51E-C8D2C9E8F39D}" destId="{F4B2AAC1-3A2A-4DBE-9A98-7D89ACE3E760}" srcOrd="0" destOrd="0" presId="urn:microsoft.com/office/officeart/2005/8/layout/default#1"/>
    <dgm:cxn modelId="{21DBE668-1154-443E-974C-A684986C5EFA}" type="presParOf" srcId="{8AA1B1BB-5815-48C1-A51E-C8D2C9E8F39D}" destId="{E93AEDBD-0489-44D0-A23D-13DB12E7BFAA}" srcOrd="1" destOrd="0" presId="urn:microsoft.com/office/officeart/2005/8/layout/default#1"/>
    <dgm:cxn modelId="{580567C6-5EE6-4853-BD1F-94722D405D6A}" type="presParOf" srcId="{8AA1B1BB-5815-48C1-A51E-C8D2C9E8F39D}" destId="{4D0CC483-0DC6-4425-8C80-92D2B2FEAA04}" srcOrd="2" destOrd="0" presId="urn:microsoft.com/office/officeart/2005/8/layout/default#1"/>
    <dgm:cxn modelId="{3070B1F0-EBBA-44FE-911F-0C1BBBBE59B8}" type="presParOf" srcId="{8AA1B1BB-5815-48C1-A51E-C8D2C9E8F39D}" destId="{A4F34D5D-6F0B-40B5-A091-97F163096F0A}" srcOrd="3" destOrd="0" presId="urn:microsoft.com/office/officeart/2005/8/layout/default#1"/>
    <dgm:cxn modelId="{32AF9394-4FAF-415F-A2FA-FB6EA083BC07}" type="presParOf" srcId="{8AA1B1BB-5815-48C1-A51E-C8D2C9E8F39D}" destId="{3E361BD7-E48E-4619-914B-0A1C61F4649C}" srcOrd="4" destOrd="0" presId="urn:microsoft.com/office/officeart/2005/8/layout/default#1"/>
    <dgm:cxn modelId="{AFDE5D5A-ADF5-484D-8F6B-9C89D0F7F139}" type="presParOf" srcId="{8AA1B1BB-5815-48C1-A51E-C8D2C9E8F39D}" destId="{2238A63F-77B3-457C-B62A-F1E5D9D77BE9}" srcOrd="5" destOrd="0" presId="urn:microsoft.com/office/officeart/2005/8/layout/default#1"/>
    <dgm:cxn modelId="{A33B007F-6025-43F4-8A95-BAAE2842B025}" type="presParOf" srcId="{8AA1B1BB-5815-48C1-A51E-C8D2C9E8F39D}" destId="{C87B58F7-C959-40F3-A759-4F7E21B16893}" srcOrd="6" destOrd="0" presId="urn:microsoft.com/office/officeart/2005/8/layout/default#1"/>
    <dgm:cxn modelId="{924F5635-AF6C-4AF6-9B19-4C1ED711FE22}" type="presParOf" srcId="{8AA1B1BB-5815-48C1-A51E-C8D2C9E8F39D}" destId="{729B9A29-5085-44A0-8584-B2FDBB2DAE13}" srcOrd="7" destOrd="0" presId="urn:microsoft.com/office/officeart/2005/8/layout/default#1"/>
    <dgm:cxn modelId="{765B369D-56AE-44BA-916F-114F6618F3C1}" type="presParOf" srcId="{8AA1B1BB-5815-48C1-A51E-C8D2C9E8F39D}" destId="{F3738976-DB92-4742-BA07-0EBF57BF3DD3}" srcOrd="8" destOrd="0" presId="urn:microsoft.com/office/officeart/2005/8/layout/default#1"/>
    <dgm:cxn modelId="{F1CDE02B-EA83-4E61-988D-BCD5F51634CC}" type="presParOf" srcId="{8AA1B1BB-5815-48C1-A51E-C8D2C9E8F39D}" destId="{C0896560-2C5B-457A-B06F-E9C38DF068BB}" srcOrd="9" destOrd="0" presId="urn:microsoft.com/office/officeart/2005/8/layout/default#1"/>
    <dgm:cxn modelId="{6EA0843D-7235-4931-92EE-CE00D9097D4E}" type="presParOf" srcId="{8AA1B1BB-5815-48C1-A51E-C8D2C9E8F39D}" destId="{28EE5FB7-D30A-431A-9739-B932B19A60C2}" srcOrd="10" destOrd="0" presId="urn:microsoft.com/office/officeart/2005/8/layout/default#1"/>
    <dgm:cxn modelId="{B4F9742A-D4DE-4A0D-AA89-DA419F3946C5}" type="presParOf" srcId="{8AA1B1BB-5815-48C1-A51E-C8D2C9E8F39D}" destId="{B4EDEFE3-7A0E-4944-8366-B69BED0C19D2}" srcOrd="11" destOrd="0" presId="urn:microsoft.com/office/officeart/2005/8/layout/default#1"/>
    <dgm:cxn modelId="{A1E5D385-1820-40FB-9DCF-E56B47E27EAE}" type="presParOf" srcId="{8AA1B1BB-5815-48C1-A51E-C8D2C9E8F39D}" destId="{1C08B801-DB5E-4F86-B234-EF5FD5FD65B3}" srcOrd="12" destOrd="0" presId="urn:microsoft.com/office/officeart/2005/8/layout/default#1"/>
    <dgm:cxn modelId="{7AAF08BC-B720-4C88-8FB0-B3F06ED04A37}" type="presParOf" srcId="{8AA1B1BB-5815-48C1-A51E-C8D2C9E8F39D}" destId="{D2CE919D-EEEF-48C4-9D66-0AE9A64B373C}" srcOrd="13" destOrd="0" presId="urn:microsoft.com/office/officeart/2005/8/layout/default#1"/>
    <dgm:cxn modelId="{480237BC-68C6-4DFA-8C61-1CA826B0811F}" type="presParOf" srcId="{8AA1B1BB-5815-48C1-A51E-C8D2C9E8F39D}" destId="{B424DF3A-B51E-421C-9E55-C7F7045313C6}" srcOrd="14" destOrd="0" presId="urn:microsoft.com/office/officeart/2005/8/layout/default#1"/>
    <dgm:cxn modelId="{8515537F-22C7-4253-8413-11B710C2ECDF}" type="presParOf" srcId="{8AA1B1BB-5815-48C1-A51E-C8D2C9E8F39D}" destId="{C2F39F83-CB5E-4BE0-87CD-035669E0E227}" srcOrd="15" destOrd="0" presId="urn:microsoft.com/office/officeart/2005/8/layout/default#1"/>
    <dgm:cxn modelId="{9769D601-35C1-4AF7-A5E1-D9B0651DE770}" type="presParOf" srcId="{8AA1B1BB-5815-48C1-A51E-C8D2C9E8F39D}" destId="{B716DD45-3EF0-4AAD-B4AB-7BE8D2EBFEAB}" srcOrd="1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9DE9C-80EF-4125-9502-E63758D710CA}">
      <dsp:nvSpPr>
        <dsp:cNvPr id="0" name=""/>
        <dsp:cNvSpPr/>
      </dsp:nvSpPr>
      <dsp:spPr>
        <a:xfrm rot="16200000">
          <a:off x="531" y="361411"/>
          <a:ext cx="3669665" cy="3669665"/>
        </a:xfrm>
        <a:prstGeom prst="downArrow">
          <a:avLst>
            <a:gd name="adj1" fmla="val 50000"/>
            <a:gd name="adj2" fmla="val 35000"/>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AR" sz="2100" kern="1200" dirty="0" smtClean="0"/>
            <a:t>Empresas en las que se puede distinguir correctamente una organización y una estructura.</a:t>
          </a:r>
          <a:endParaRPr lang="es-EC" sz="2100" kern="1200" dirty="0"/>
        </a:p>
      </dsp:txBody>
      <dsp:txXfrm rot="5400000">
        <a:off x="532" y="1278827"/>
        <a:ext cx="3027474" cy="1834833"/>
      </dsp:txXfrm>
    </dsp:sp>
    <dsp:sp modelId="{B45B6591-AA8B-4C56-9B15-0432066C2D9C}">
      <dsp:nvSpPr>
        <dsp:cNvPr id="0" name=""/>
        <dsp:cNvSpPr/>
      </dsp:nvSpPr>
      <dsp:spPr>
        <a:xfrm rot="5400000">
          <a:off x="3859183" y="345419"/>
          <a:ext cx="3669665" cy="3669665"/>
        </a:xfrm>
        <a:prstGeom prst="downArrow">
          <a:avLst>
            <a:gd name="adj1" fmla="val 50000"/>
            <a:gd name="adj2" fmla="val 35000"/>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AR" sz="2100" kern="1200" dirty="0" smtClean="0"/>
            <a:t>Origen familiar caracterizadas por una gestión a lo que sólo le preocupa su supervivencia. </a:t>
          </a:r>
          <a:endParaRPr lang="es-EC" sz="2100" kern="1200" dirty="0"/>
        </a:p>
      </dsp:txBody>
      <dsp:txXfrm rot="-5400000">
        <a:off x="4501375" y="1262835"/>
        <a:ext cx="3027474" cy="18348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34B59-B8B7-43FD-A95E-87E49CA8FDD3}">
      <dsp:nvSpPr>
        <dsp:cNvPr id="0" name=""/>
        <dsp:cNvSpPr/>
      </dsp:nvSpPr>
      <dsp:spPr>
        <a:xfrm>
          <a:off x="0" y="167076"/>
          <a:ext cx="2209187" cy="1325512"/>
        </a:xfrm>
        <a:prstGeom prst="rect">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AR" sz="1700" kern="1200" dirty="0" smtClean="0"/>
            <a:t>Insuficiente y/o inadecuada tecnología </a:t>
          </a:r>
          <a:endParaRPr lang="es-EC" sz="1700" kern="1200" dirty="0"/>
        </a:p>
      </dsp:txBody>
      <dsp:txXfrm>
        <a:off x="0" y="167076"/>
        <a:ext cx="2209187" cy="1325512"/>
      </dsp:txXfrm>
    </dsp:sp>
    <dsp:sp modelId="{A861D43B-5766-4E2E-A6BA-7D0AC47E1425}">
      <dsp:nvSpPr>
        <dsp:cNvPr id="0" name=""/>
        <dsp:cNvSpPr/>
      </dsp:nvSpPr>
      <dsp:spPr>
        <a:xfrm>
          <a:off x="2430106" y="167076"/>
          <a:ext cx="2209187" cy="1325512"/>
        </a:xfrm>
        <a:prstGeom prst="rect">
          <a:avLst/>
        </a:prstGeom>
        <a:solidFill>
          <a:schemeClr val="accent4">
            <a:hueOff val="-879572"/>
            <a:satOff val="5280"/>
            <a:lumOff val="-466"/>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AR" sz="1700" kern="1200" dirty="0" smtClean="0"/>
            <a:t>Limitada capacitación del personal. </a:t>
          </a:r>
          <a:endParaRPr lang="es-EC" sz="1700" kern="1200" dirty="0"/>
        </a:p>
      </dsp:txBody>
      <dsp:txXfrm>
        <a:off x="2430106" y="167076"/>
        <a:ext cx="2209187" cy="1325512"/>
      </dsp:txXfrm>
    </dsp:sp>
    <dsp:sp modelId="{D0F5E9BB-423D-48CD-A62A-08B87FE565D0}">
      <dsp:nvSpPr>
        <dsp:cNvPr id="0" name=""/>
        <dsp:cNvSpPr/>
      </dsp:nvSpPr>
      <dsp:spPr>
        <a:xfrm>
          <a:off x="4860212" y="167076"/>
          <a:ext cx="2209187" cy="1325512"/>
        </a:xfrm>
        <a:prstGeom prst="rect">
          <a:avLst/>
        </a:prstGeom>
        <a:solidFill>
          <a:schemeClr val="accent4">
            <a:hueOff val="-1759144"/>
            <a:satOff val="10560"/>
            <a:lumOff val="-931"/>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AR" sz="1700" kern="1200" dirty="0" smtClean="0"/>
            <a:t>Insuficiencia de financiamiento. </a:t>
          </a:r>
          <a:endParaRPr lang="es-EC" sz="1700" kern="1200" dirty="0"/>
        </a:p>
      </dsp:txBody>
      <dsp:txXfrm>
        <a:off x="4860212" y="167076"/>
        <a:ext cx="2209187" cy="1325512"/>
      </dsp:txXfrm>
    </dsp:sp>
    <dsp:sp modelId="{8CFBAE39-5A59-45F3-8FBE-AFFF2622D1BC}">
      <dsp:nvSpPr>
        <dsp:cNvPr id="0" name=""/>
        <dsp:cNvSpPr/>
      </dsp:nvSpPr>
      <dsp:spPr>
        <a:xfrm>
          <a:off x="0" y="1713507"/>
          <a:ext cx="2209187" cy="1325512"/>
        </a:xfrm>
        <a:prstGeom prst="rect">
          <a:avLst/>
        </a:prstGeom>
        <a:solidFill>
          <a:schemeClr val="accent4">
            <a:hueOff val="-2638716"/>
            <a:satOff val="15839"/>
            <a:lumOff val="-1397"/>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AR" sz="1700" kern="1200" dirty="0" smtClean="0"/>
            <a:t>Insuficiente cantidad productiva. </a:t>
          </a:r>
          <a:endParaRPr lang="es-EC" sz="1700" kern="1200" dirty="0"/>
        </a:p>
      </dsp:txBody>
      <dsp:txXfrm>
        <a:off x="0" y="1713507"/>
        <a:ext cx="2209187" cy="1325512"/>
      </dsp:txXfrm>
    </dsp:sp>
    <dsp:sp modelId="{1C7E9E30-E5AA-40CB-931C-322B8190FE71}">
      <dsp:nvSpPr>
        <dsp:cNvPr id="0" name=""/>
        <dsp:cNvSpPr/>
      </dsp:nvSpPr>
      <dsp:spPr>
        <a:xfrm>
          <a:off x="2430106" y="1713507"/>
          <a:ext cx="2209187" cy="1325512"/>
        </a:xfrm>
        <a:prstGeom prst="rect">
          <a:avLst/>
        </a:prstGeom>
        <a:solidFill>
          <a:schemeClr val="accent4">
            <a:hueOff val="-3518287"/>
            <a:satOff val="21119"/>
            <a:lumOff val="-1863"/>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AR" sz="1700" kern="1200" dirty="0" smtClean="0"/>
            <a:t>Inadecuación de la maquinaria y procedimientos propios a las normativas de calidad</a:t>
          </a:r>
          <a:endParaRPr lang="es-EC" sz="1700" kern="1200" dirty="0"/>
        </a:p>
      </dsp:txBody>
      <dsp:txXfrm>
        <a:off x="2430106" y="1713507"/>
        <a:ext cx="2209187" cy="1325512"/>
      </dsp:txXfrm>
    </dsp:sp>
    <dsp:sp modelId="{FF9A8690-DD58-45C2-AC22-55F5F66745D2}">
      <dsp:nvSpPr>
        <dsp:cNvPr id="0" name=""/>
        <dsp:cNvSpPr/>
      </dsp:nvSpPr>
      <dsp:spPr>
        <a:xfrm>
          <a:off x="4860212" y="1713507"/>
          <a:ext cx="2209187" cy="1325512"/>
        </a:xfrm>
        <a:prstGeom prst="rect">
          <a:avLst/>
        </a:prstGeom>
        <a:solidFill>
          <a:schemeClr val="accent4">
            <a:hueOff val="-4397859"/>
            <a:satOff val="26399"/>
            <a:lumOff val="-2328"/>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AR" sz="1700" kern="1200" dirty="0" smtClean="0"/>
            <a:t>Poca penetración de mercado. </a:t>
          </a:r>
          <a:endParaRPr lang="es-EC" sz="1700" kern="1200" dirty="0"/>
        </a:p>
      </dsp:txBody>
      <dsp:txXfrm>
        <a:off x="4860212" y="1713507"/>
        <a:ext cx="2209187" cy="1325512"/>
      </dsp:txXfrm>
    </dsp:sp>
    <dsp:sp modelId="{A9F6EE6B-E46E-4A60-AA20-06C2789504A7}">
      <dsp:nvSpPr>
        <dsp:cNvPr id="0" name=""/>
        <dsp:cNvSpPr/>
      </dsp:nvSpPr>
      <dsp:spPr>
        <a:xfrm>
          <a:off x="0" y="3259939"/>
          <a:ext cx="2209187" cy="1325512"/>
        </a:xfrm>
        <a:prstGeom prst="rect">
          <a:avLst/>
        </a:prstGeom>
        <a:solidFill>
          <a:schemeClr val="accent4">
            <a:hueOff val="-5277431"/>
            <a:satOff val="31679"/>
            <a:lumOff val="-2794"/>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AR" sz="1700" kern="1200" dirty="0" smtClean="0"/>
            <a:t>Número de clientes reducido.</a:t>
          </a:r>
          <a:endParaRPr lang="es-EC" sz="1700" kern="1200" dirty="0"/>
        </a:p>
      </dsp:txBody>
      <dsp:txXfrm>
        <a:off x="0" y="3259939"/>
        <a:ext cx="2209187" cy="1325512"/>
      </dsp:txXfrm>
    </dsp:sp>
    <dsp:sp modelId="{3167B02A-42C3-4820-8D1F-12AAD62AC5E6}">
      <dsp:nvSpPr>
        <dsp:cNvPr id="0" name=""/>
        <dsp:cNvSpPr/>
      </dsp:nvSpPr>
      <dsp:spPr>
        <a:xfrm>
          <a:off x="2430106" y="3259939"/>
          <a:ext cx="2209187" cy="1325512"/>
        </a:xfrm>
        <a:prstGeom prst="rect">
          <a:avLst/>
        </a:prstGeom>
        <a:solidFill>
          <a:schemeClr val="accent4">
            <a:hueOff val="-6157003"/>
            <a:satOff val="36958"/>
            <a:lumOff val="-3259"/>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AR" sz="1700" kern="1200" dirty="0" smtClean="0"/>
            <a:t>Ventas locales o regionales; y en muy pocos casos nacionales.</a:t>
          </a:r>
          <a:endParaRPr lang="es-EC" sz="1700" kern="1200" dirty="0"/>
        </a:p>
      </dsp:txBody>
      <dsp:txXfrm>
        <a:off x="2430106" y="3259939"/>
        <a:ext cx="2209187" cy="1325512"/>
      </dsp:txXfrm>
    </dsp:sp>
    <dsp:sp modelId="{4EB677B3-2BD7-479F-8A10-8C833A156F5F}">
      <dsp:nvSpPr>
        <dsp:cNvPr id="0" name=""/>
        <dsp:cNvSpPr/>
      </dsp:nvSpPr>
      <dsp:spPr>
        <a:xfrm>
          <a:off x="4860212" y="3259938"/>
          <a:ext cx="2209187" cy="1325512"/>
        </a:xfrm>
        <a:prstGeom prst="rect">
          <a:avLst/>
        </a:prstGeom>
        <a:solidFill>
          <a:schemeClr val="accent4">
            <a:hueOff val="-7036575"/>
            <a:satOff val="42238"/>
            <a:lumOff val="-3725"/>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AR" sz="1700" kern="1200" dirty="0" smtClean="0"/>
            <a:t>Escasas exportaciones de sus productos. </a:t>
          </a:r>
          <a:endParaRPr lang="es-EC" sz="1700" kern="1200" dirty="0"/>
        </a:p>
      </dsp:txBody>
      <dsp:txXfrm>
        <a:off x="4860212" y="3259938"/>
        <a:ext cx="2209187" cy="13255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8FF74-A15F-4F9C-BF67-1563A5E1CB8F}">
      <dsp:nvSpPr>
        <dsp:cNvPr id="0" name=""/>
        <dsp:cNvSpPr/>
      </dsp:nvSpPr>
      <dsp:spPr>
        <a:xfrm>
          <a:off x="0" y="31503"/>
          <a:ext cx="7272807" cy="4545504"/>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F528E5-943C-40D6-8BF4-C8271BE214D0}">
      <dsp:nvSpPr>
        <dsp:cNvPr id="0" name=""/>
        <dsp:cNvSpPr/>
      </dsp:nvSpPr>
      <dsp:spPr>
        <a:xfrm>
          <a:off x="716371" y="3411541"/>
          <a:ext cx="167274" cy="167274"/>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9E0650-33AC-407B-BD7A-08786FD50FAE}">
      <dsp:nvSpPr>
        <dsp:cNvPr id="0" name=""/>
        <dsp:cNvSpPr/>
      </dsp:nvSpPr>
      <dsp:spPr>
        <a:xfrm>
          <a:off x="800008" y="3495178"/>
          <a:ext cx="1243650" cy="1081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635" tIns="0" rIns="0" bIns="0" numCol="1" spcCol="1270" anchor="t" anchorCtr="0">
          <a:noAutofit/>
        </a:bodyPr>
        <a:lstStyle/>
        <a:p>
          <a:pPr lvl="0" algn="l" defTabSz="800100" rtl="0">
            <a:lnSpc>
              <a:spcPct val="90000"/>
            </a:lnSpc>
            <a:spcBef>
              <a:spcPct val="0"/>
            </a:spcBef>
            <a:spcAft>
              <a:spcPct val="35000"/>
            </a:spcAft>
          </a:pPr>
          <a:r>
            <a:rPr lang="es-ES" sz="1800" b="1" kern="1200" dirty="0" smtClean="0"/>
            <a:t>Los indios encomendados</a:t>
          </a:r>
          <a:endParaRPr lang="es-EC" sz="1800" kern="1200" dirty="0"/>
        </a:p>
      </dsp:txBody>
      <dsp:txXfrm>
        <a:off x="800008" y="3495178"/>
        <a:ext cx="1243650" cy="1081830"/>
      </dsp:txXfrm>
    </dsp:sp>
    <dsp:sp modelId="{FD175FF0-4699-4AB7-B523-62951CBCBB75}">
      <dsp:nvSpPr>
        <dsp:cNvPr id="0" name=""/>
        <dsp:cNvSpPr/>
      </dsp:nvSpPr>
      <dsp:spPr>
        <a:xfrm>
          <a:off x="1898202" y="2354256"/>
          <a:ext cx="290912" cy="29091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13C1CD-1F2E-498F-9C22-B5DAFB5ED94D}">
      <dsp:nvSpPr>
        <dsp:cNvPr id="0" name=""/>
        <dsp:cNvSpPr/>
      </dsp:nvSpPr>
      <dsp:spPr>
        <a:xfrm>
          <a:off x="2043659" y="2499712"/>
          <a:ext cx="1527289" cy="2077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148" tIns="0" rIns="0" bIns="0" numCol="1" spcCol="1270" anchor="t" anchorCtr="0">
          <a:noAutofit/>
        </a:bodyPr>
        <a:lstStyle/>
        <a:p>
          <a:pPr lvl="0" algn="l" defTabSz="800100" rtl="0">
            <a:lnSpc>
              <a:spcPct val="90000"/>
            </a:lnSpc>
            <a:spcBef>
              <a:spcPct val="0"/>
            </a:spcBef>
            <a:spcAft>
              <a:spcPct val="35000"/>
            </a:spcAft>
          </a:pPr>
          <a:r>
            <a:rPr lang="es-ES" sz="1800" b="1" kern="1200" dirty="0" smtClean="0"/>
            <a:t>La Revolución de las Alcabalas</a:t>
          </a:r>
          <a:endParaRPr lang="es-EC" sz="1800" kern="1200" dirty="0"/>
        </a:p>
      </dsp:txBody>
      <dsp:txXfrm>
        <a:off x="2043659" y="2499712"/>
        <a:ext cx="1527289" cy="2077295"/>
      </dsp:txXfrm>
    </dsp:sp>
    <dsp:sp modelId="{0BA06CA0-835A-4E70-8BEC-06E51174606B}">
      <dsp:nvSpPr>
        <dsp:cNvPr id="0" name=""/>
        <dsp:cNvSpPr/>
      </dsp:nvSpPr>
      <dsp:spPr>
        <a:xfrm>
          <a:off x="3407310" y="1575156"/>
          <a:ext cx="385458" cy="385458"/>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BF56E5-473F-4084-950D-C9E7A0EE5E34}">
      <dsp:nvSpPr>
        <dsp:cNvPr id="0" name=""/>
        <dsp:cNvSpPr/>
      </dsp:nvSpPr>
      <dsp:spPr>
        <a:xfrm>
          <a:off x="3600039" y="1767886"/>
          <a:ext cx="1527289" cy="2809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247" tIns="0" rIns="0" bIns="0" numCol="1" spcCol="1270" anchor="t" anchorCtr="0">
          <a:noAutofit/>
        </a:bodyPr>
        <a:lstStyle/>
        <a:p>
          <a:pPr lvl="0" algn="l" defTabSz="800100" rtl="0">
            <a:lnSpc>
              <a:spcPct val="90000"/>
            </a:lnSpc>
            <a:spcBef>
              <a:spcPct val="0"/>
            </a:spcBef>
            <a:spcAft>
              <a:spcPct val="35000"/>
            </a:spcAft>
          </a:pPr>
          <a:r>
            <a:rPr lang="es-ES" sz="1800" b="1" kern="1200" dirty="0" smtClean="0"/>
            <a:t>Los diezmos</a:t>
          </a:r>
          <a:r>
            <a:rPr lang="es-ES" sz="1800" kern="1200" dirty="0" smtClean="0"/>
            <a:t>.</a:t>
          </a:r>
          <a:endParaRPr lang="es-EC" sz="1800" kern="1200" dirty="0"/>
        </a:p>
      </dsp:txBody>
      <dsp:txXfrm>
        <a:off x="3600039" y="1767886"/>
        <a:ext cx="1527289" cy="2809122"/>
      </dsp:txXfrm>
    </dsp:sp>
    <dsp:sp modelId="{74104347-56DD-4347-910E-7140B877E7E4}">
      <dsp:nvSpPr>
        <dsp:cNvPr id="0" name=""/>
        <dsp:cNvSpPr/>
      </dsp:nvSpPr>
      <dsp:spPr>
        <a:xfrm>
          <a:off x="5050965" y="1059696"/>
          <a:ext cx="516369" cy="516369"/>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FA1089-A0AC-44E5-8E5E-A893A42EA232}">
      <dsp:nvSpPr>
        <dsp:cNvPr id="0" name=""/>
        <dsp:cNvSpPr/>
      </dsp:nvSpPr>
      <dsp:spPr>
        <a:xfrm>
          <a:off x="5309149" y="1317881"/>
          <a:ext cx="1527289" cy="3259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613" tIns="0" rIns="0" bIns="0" numCol="1" spcCol="1270" anchor="t" anchorCtr="0">
          <a:noAutofit/>
        </a:bodyPr>
        <a:lstStyle/>
        <a:p>
          <a:pPr lvl="0" algn="l" defTabSz="800100" rtl="0">
            <a:lnSpc>
              <a:spcPct val="90000"/>
            </a:lnSpc>
            <a:spcBef>
              <a:spcPct val="0"/>
            </a:spcBef>
            <a:spcAft>
              <a:spcPct val="35000"/>
            </a:spcAft>
          </a:pPr>
          <a:r>
            <a:rPr lang="es-ES" sz="1800" b="1" kern="1200" dirty="0" smtClean="0"/>
            <a:t>El Quinto del rey</a:t>
          </a:r>
          <a:endParaRPr lang="es-EC" sz="1800" kern="1200" dirty="0"/>
        </a:p>
      </dsp:txBody>
      <dsp:txXfrm>
        <a:off x="5309149" y="1317881"/>
        <a:ext cx="1527289" cy="32591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9CA77-5989-4365-802E-66C2E0E1A4B6}">
      <dsp:nvSpPr>
        <dsp:cNvPr id="0" name=""/>
        <dsp:cNvSpPr/>
      </dsp:nvSpPr>
      <dsp:spPr>
        <a:xfrm>
          <a:off x="2872" y="270788"/>
          <a:ext cx="3105000" cy="231781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just" defTabSz="1111250">
            <a:lnSpc>
              <a:spcPct val="90000"/>
            </a:lnSpc>
            <a:spcBef>
              <a:spcPct val="0"/>
            </a:spcBef>
            <a:spcAft>
              <a:spcPct val="15000"/>
            </a:spcAft>
            <a:buChar char="••"/>
          </a:pPr>
          <a:r>
            <a:rPr lang="es-ES" sz="2500" kern="1200" dirty="0" smtClean="0"/>
            <a:t>Sin los impuestos el estado no podría funcionar, ya que no dispondría de fondos para financiar o invertir.</a:t>
          </a:r>
          <a:endParaRPr lang="es-EC" sz="2500" kern="1200" dirty="0"/>
        </a:p>
      </dsp:txBody>
      <dsp:txXfrm>
        <a:off x="57181" y="325097"/>
        <a:ext cx="2996382" cy="2263508"/>
      </dsp:txXfrm>
    </dsp:sp>
    <dsp:sp modelId="{0FABCF5C-ED8E-40F9-A258-86EB008FBFAB}">
      <dsp:nvSpPr>
        <dsp:cNvPr id="0" name=""/>
        <dsp:cNvSpPr/>
      </dsp:nvSpPr>
      <dsp:spPr>
        <a:xfrm>
          <a:off x="2872" y="2588606"/>
          <a:ext cx="3105000" cy="9966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lvl="0" algn="l" defTabSz="2889250" rtl="0">
            <a:lnSpc>
              <a:spcPct val="90000"/>
            </a:lnSpc>
            <a:spcBef>
              <a:spcPct val="0"/>
            </a:spcBef>
            <a:spcAft>
              <a:spcPct val="35000"/>
            </a:spcAft>
          </a:pPr>
          <a:endParaRPr lang="es-EC" sz="6500" kern="1200" dirty="0"/>
        </a:p>
      </dsp:txBody>
      <dsp:txXfrm>
        <a:off x="2872" y="2588606"/>
        <a:ext cx="2186620" cy="996661"/>
      </dsp:txXfrm>
    </dsp:sp>
    <dsp:sp modelId="{A0C2A5D0-7A6D-48A5-BB52-7D7D78858897}">
      <dsp:nvSpPr>
        <dsp:cNvPr id="0" name=""/>
        <dsp:cNvSpPr/>
      </dsp:nvSpPr>
      <dsp:spPr>
        <a:xfrm>
          <a:off x="2277327" y="2746916"/>
          <a:ext cx="1086750" cy="1086750"/>
        </a:xfrm>
        <a:prstGeom prst="ellipse">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3E7F4E-4147-461C-8D2B-4AD694FBACCF}">
      <dsp:nvSpPr>
        <dsp:cNvPr id="0" name=""/>
        <dsp:cNvSpPr/>
      </dsp:nvSpPr>
      <dsp:spPr>
        <a:xfrm>
          <a:off x="3633313" y="270788"/>
          <a:ext cx="3105000" cy="231781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just" defTabSz="1111250" rtl="0">
            <a:lnSpc>
              <a:spcPct val="90000"/>
            </a:lnSpc>
            <a:spcBef>
              <a:spcPct val="0"/>
            </a:spcBef>
            <a:spcAft>
              <a:spcPct val="15000"/>
            </a:spcAft>
            <a:buChar char="••"/>
          </a:pPr>
          <a:r>
            <a:rPr lang="es-ES" sz="2500" kern="1200" dirty="0" smtClean="0"/>
            <a:t>Disuadir la compra de determinado producto o fomentar - desalentar ciertas actividades económicas.</a:t>
          </a:r>
          <a:endParaRPr lang="es-EC" sz="2500" kern="1200" dirty="0"/>
        </a:p>
      </dsp:txBody>
      <dsp:txXfrm>
        <a:off x="3687622" y="325097"/>
        <a:ext cx="2996382" cy="2263508"/>
      </dsp:txXfrm>
    </dsp:sp>
    <dsp:sp modelId="{FCD15741-7AD8-4E6B-B109-9B29D03230F9}">
      <dsp:nvSpPr>
        <dsp:cNvPr id="0" name=""/>
        <dsp:cNvSpPr/>
      </dsp:nvSpPr>
      <dsp:spPr>
        <a:xfrm>
          <a:off x="3633313" y="2588606"/>
          <a:ext cx="3105000" cy="9966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lvl="0" algn="l" defTabSz="2889250" rtl="0">
            <a:lnSpc>
              <a:spcPct val="90000"/>
            </a:lnSpc>
            <a:spcBef>
              <a:spcPct val="0"/>
            </a:spcBef>
            <a:spcAft>
              <a:spcPct val="35000"/>
            </a:spcAft>
          </a:pPr>
          <a:endParaRPr lang="es-EC" sz="6500" kern="1200" dirty="0"/>
        </a:p>
      </dsp:txBody>
      <dsp:txXfrm>
        <a:off x="3633313" y="2588606"/>
        <a:ext cx="2186620" cy="996661"/>
      </dsp:txXfrm>
    </dsp:sp>
    <dsp:sp modelId="{7AA8C7CB-6913-4AE8-955B-326E4B1D1A6D}">
      <dsp:nvSpPr>
        <dsp:cNvPr id="0" name=""/>
        <dsp:cNvSpPr/>
      </dsp:nvSpPr>
      <dsp:spPr>
        <a:xfrm>
          <a:off x="5907769" y="2746916"/>
          <a:ext cx="1086750" cy="1086750"/>
        </a:xfrm>
        <a:prstGeom prst="ellipse">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0E4C7-1EA9-470C-8858-5843927DB7C1}">
      <dsp:nvSpPr>
        <dsp:cNvPr id="0" name=""/>
        <dsp:cNvSpPr/>
      </dsp:nvSpPr>
      <dsp:spPr>
        <a:xfrm>
          <a:off x="0" y="0"/>
          <a:ext cx="6096000" cy="1056132"/>
        </a:xfrm>
        <a:prstGeom prst="roundRect">
          <a:avLst>
            <a:gd name="adj" fmla="val 10000"/>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ES" sz="2700" b="0" kern="1200" dirty="0" smtClean="0"/>
            <a:t>Redistribución del ingreso</a:t>
          </a:r>
          <a:endParaRPr lang="es-EC" sz="2700" b="0" kern="1200" dirty="0"/>
        </a:p>
      </dsp:txBody>
      <dsp:txXfrm>
        <a:off x="30933" y="30933"/>
        <a:ext cx="4867108" cy="994266"/>
      </dsp:txXfrm>
    </dsp:sp>
    <dsp:sp modelId="{4507DC5D-08DD-460D-A369-14B27DE8C7B5}">
      <dsp:nvSpPr>
        <dsp:cNvPr id="0" name=""/>
        <dsp:cNvSpPr/>
      </dsp:nvSpPr>
      <dsp:spPr>
        <a:xfrm>
          <a:off x="510539" y="1248156"/>
          <a:ext cx="6096000" cy="1056132"/>
        </a:xfrm>
        <a:prstGeom prst="roundRect">
          <a:avLst>
            <a:gd name="adj" fmla="val 10000"/>
          </a:avLst>
        </a:prstGeom>
        <a:solidFill>
          <a:schemeClr val="accent5">
            <a:hueOff val="-50212"/>
            <a:satOff val="-9634"/>
            <a:lumOff val="1373"/>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ES" sz="2700" b="0" kern="1200" dirty="0" smtClean="0"/>
            <a:t>Mejorar la eficiencia económica.</a:t>
          </a:r>
          <a:r>
            <a:rPr lang="es-ES" sz="2700" b="0" i="1" kern="1200" dirty="0" smtClean="0"/>
            <a:t> </a:t>
          </a:r>
          <a:endParaRPr lang="es-ES" sz="2700" b="0" i="1" kern="1200" dirty="0"/>
        </a:p>
      </dsp:txBody>
      <dsp:txXfrm>
        <a:off x="541472" y="1279089"/>
        <a:ext cx="4837108" cy="994266"/>
      </dsp:txXfrm>
    </dsp:sp>
    <dsp:sp modelId="{32F15DDA-CAEE-4967-96A1-9C6CDA12B2A5}">
      <dsp:nvSpPr>
        <dsp:cNvPr id="0" name=""/>
        <dsp:cNvSpPr/>
      </dsp:nvSpPr>
      <dsp:spPr>
        <a:xfrm>
          <a:off x="1013459" y="2496312"/>
          <a:ext cx="6096000" cy="1056132"/>
        </a:xfrm>
        <a:prstGeom prst="roundRect">
          <a:avLst>
            <a:gd name="adj" fmla="val 10000"/>
          </a:avLst>
        </a:prstGeom>
        <a:solidFill>
          <a:schemeClr val="accent5">
            <a:hueOff val="-100423"/>
            <a:satOff val="-19267"/>
            <a:lumOff val="2745"/>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ES" sz="2700" b="0" kern="1200" dirty="0" smtClean="0"/>
            <a:t>Proteccionistas</a:t>
          </a:r>
          <a:endParaRPr lang="es-EC" sz="2700" b="0" kern="1200" dirty="0"/>
        </a:p>
      </dsp:txBody>
      <dsp:txXfrm>
        <a:off x="1044392" y="2527245"/>
        <a:ext cx="4844728" cy="994265"/>
      </dsp:txXfrm>
    </dsp:sp>
    <dsp:sp modelId="{2B9DEF1D-961A-4101-82CD-68F779116431}">
      <dsp:nvSpPr>
        <dsp:cNvPr id="0" name=""/>
        <dsp:cNvSpPr/>
      </dsp:nvSpPr>
      <dsp:spPr>
        <a:xfrm>
          <a:off x="1523999" y="3744467"/>
          <a:ext cx="6096000" cy="1056132"/>
        </a:xfrm>
        <a:prstGeom prst="roundRect">
          <a:avLst>
            <a:gd name="adj" fmla="val 10000"/>
          </a:avLst>
        </a:prstGeom>
        <a:solidFill>
          <a:schemeClr val="accent5">
            <a:hueOff val="-150635"/>
            <a:satOff val="-28901"/>
            <a:lumOff val="4118"/>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ES" sz="2700" b="0" kern="1200" dirty="0" smtClean="0"/>
            <a:t>De fomento y desarrollo económico.</a:t>
          </a:r>
          <a:r>
            <a:rPr lang="es-ES" sz="2700" b="0" i="1" kern="1200" dirty="0" smtClean="0"/>
            <a:t> </a:t>
          </a:r>
          <a:endParaRPr lang="es-EC" sz="2700" b="0" kern="1200" dirty="0"/>
        </a:p>
      </dsp:txBody>
      <dsp:txXfrm>
        <a:off x="1554932" y="3775400"/>
        <a:ext cx="4837108" cy="994266"/>
      </dsp:txXfrm>
    </dsp:sp>
    <dsp:sp modelId="{09C6BC29-CD82-44CA-BC33-76EACC777293}">
      <dsp:nvSpPr>
        <dsp:cNvPr id="0" name=""/>
        <dsp:cNvSpPr/>
      </dsp:nvSpPr>
      <dsp:spPr>
        <a:xfrm>
          <a:off x="5409514" y="808901"/>
          <a:ext cx="686485" cy="686485"/>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s-EC" sz="3100" b="0" kern="1200"/>
        </a:p>
      </dsp:txBody>
      <dsp:txXfrm>
        <a:off x="5563973" y="808901"/>
        <a:ext cx="377567" cy="516580"/>
      </dsp:txXfrm>
    </dsp:sp>
    <dsp:sp modelId="{76247725-99AB-451D-98D8-DD3954E09E00}">
      <dsp:nvSpPr>
        <dsp:cNvPr id="0" name=""/>
        <dsp:cNvSpPr/>
      </dsp:nvSpPr>
      <dsp:spPr>
        <a:xfrm>
          <a:off x="5920054" y="2057057"/>
          <a:ext cx="686485" cy="686485"/>
        </a:xfrm>
        <a:prstGeom prst="downArrow">
          <a:avLst>
            <a:gd name="adj1" fmla="val 55000"/>
            <a:gd name="adj2" fmla="val 45000"/>
          </a:avLst>
        </a:prstGeom>
        <a:solidFill>
          <a:schemeClr val="accent5">
            <a:tint val="40000"/>
            <a:alpha val="90000"/>
            <a:hueOff val="30677"/>
            <a:satOff val="-11401"/>
            <a:lumOff val="91"/>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s-EC" sz="3100" b="0" kern="1200"/>
        </a:p>
      </dsp:txBody>
      <dsp:txXfrm>
        <a:off x="6074513" y="2057057"/>
        <a:ext cx="377567" cy="516580"/>
      </dsp:txXfrm>
    </dsp:sp>
    <dsp:sp modelId="{3B8A802B-CDA0-4CA1-BB4C-4FF91097D606}">
      <dsp:nvSpPr>
        <dsp:cNvPr id="0" name=""/>
        <dsp:cNvSpPr/>
      </dsp:nvSpPr>
      <dsp:spPr>
        <a:xfrm>
          <a:off x="6422974" y="3305213"/>
          <a:ext cx="686485" cy="686485"/>
        </a:xfrm>
        <a:prstGeom prst="downArrow">
          <a:avLst>
            <a:gd name="adj1" fmla="val 55000"/>
            <a:gd name="adj2" fmla="val 45000"/>
          </a:avLst>
        </a:prstGeom>
        <a:solidFill>
          <a:schemeClr val="accent5">
            <a:tint val="40000"/>
            <a:alpha val="90000"/>
            <a:hueOff val="61354"/>
            <a:satOff val="-22803"/>
            <a:lumOff val="183"/>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s-EC" sz="3100" b="0" kern="1200"/>
        </a:p>
      </dsp:txBody>
      <dsp:txXfrm>
        <a:off x="6577433" y="3305213"/>
        <a:ext cx="377567" cy="5165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308BF-2077-49D8-81F4-81863BBE7FC6}">
      <dsp:nvSpPr>
        <dsp:cNvPr id="0" name=""/>
        <dsp:cNvSpPr/>
      </dsp:nvSpPr>
      <dsp:spPr>
        <a:xfrm>
          <a:off x="6142" y="1150600"/>
          <a:ext cx="1835844" cy="110150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s-ES" sz="2500" b="1" kern="1200" dirty="0" smtClean="0"/>
            <a:t>Fines fiscales</a:t>
          </a:r>
          <a:endParaRPr lang="es-EC" sz="2500" kern="1200" dirty="0"/>
        </a:p>
      </dsp:txBody>
      <dsp:txXfrm>
        <a:off x="38404" y="1182862"/>
        <a:ext cx="1771320" cy="1036982"/>
      </dsp:txXfrm>
    </dsp:sp>
    <dsp:sp modelId="{36E4BB84-18F0-4121-9F48-BEBF5D8BFDFA}">
      <dsp:nvSpPr>
        <dsp:cNvPr id="0" name=""/>
        <dsp:cNvSpPr/>
      </dsp:nvSpPr>
      <dsp:spPr>
        <a:xfrm>
          <a:off x="2025571" y="1473709"/>
          <a:ext cx="389199" cy="45528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a:p>
      </dsp:txBody>
      <dsp:txXfrm>
        <a:off x="2025571" y="1564767"/>
        <a:ext cx="272439" cy="273173"/>
      </dsp:txXfrm>
    </dsp:sp>
    <dsp:sp modelId="{3990CED6-14A0-4DFD-8717-977E43158234}">
      <dsp:nvSpPr>
        <dsp:cNvPr id="0" name=""/>
        <dsp:cNvSpPr/>
      </dsp:nvSpPr>
      <dsp:spPr>
        <a:xfrm>
          <a:off x="2576324" y="1150600"/>
          <a:ext cx="1835844" cy="110150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s-ES" sz="2500" b="1" kern="1200" dirty="0" smtClean="0"/>
            <a:t>Fines extra-fiscales</a:t>
          </a:r>
          <a:endParaRPr lang="es-EC" sz="2500" kern="1200" dirty="0"/>
        </a:p>
      </dsp:txBody>
      <dsp:txXfrm>
        <a:off x="2608586" y="1182862"/>
        <a:ext cx="1771320" cy="1036982"/>
      </dsp:txXfrm>
    </dsp:sp>
    <dsp:sp modelId="{AD0D47CA-5F5A-4058-8BF7-0ABB8B17439E}">
      <dsp:nvSpPr>
        <dsp:cNvPr id="0" name=""/>
        <dsp:cNvSpPr/>
      </dsp:nvSpPr>
      <dsp:spPr>
        <a:xfrm>
          <a:off x="4595753" y="1473709"/>
          <a:ext cx="389199" cy="45528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a:p>
      </dsp:txBody>
      <dsp:txXfrm>
        <a:off x="4595753" y="1564767"/>
        <a:ext cx="272439" cy="273173"/>
      </dsp:txXfrm>
    </dsp:sp>
    <dsp:sp modelId="{F29E0387-C5EF-47F8-852E-8FC3585343E8}">
      <dsp:nvSpPr>
        <dsp:cNvPr id="0" name=""/>
        <dsp:cNvSpPr/>
      </dsp:nvSpPr>
      <dsp:spPr>
        <a:xfrm>
          <a:off x="5146506" y="1150600"/>
          <a:ext cx="1835844" cy="110150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s-ES" sz="2500" b="1" kern="1200" dirty="0" smtClean="0"/>
            <a:t>Fines mixtos</a:t>
          </a:r>
          <a:endParaRPr lang="es-EC" sz="2500" kern="1200" dirty="0"/>
        </a:p>
      </dsp:txBody>
      <dsp:txXfrm>
        <a:off x="5178768" y="1182862"/>
        <a:ext cx="1771320" cy="103698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A8C70-855B-42FF-9993-04A810B67975}">
      <dsp:nvSpPr>
        <dsp:cNvPr id="0" name=""/>
        <dsp:cNvSpPr/>
      </dsp:nvSpPr>
      <dsp:spPr>
        <a:xfrm rot="10800000">
          <a:off x="1469859" y="3097"/>
          <a:ext cx="5067300" cy="77403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29" tIns="80010" rIns="149352" bIns="80010" numCol="1" spcCol="1270" anchor="ctr" anchorCtr="0">
          <a:noAutofit/>
        </a:bodyPr>
        <a:lstStyle/>
        <a:p>
          <a:pPr lvl="0" algn="ctr" defTabSz="933450" rtl="0">
            <a:lnSpc>
              <a:spcPct val="90000"/>
            </a:lnSpc>
            <a:spcBef>
              <a:spcPct val="0"/>
            </a:spcBef>
            <a:spcAft>
              <a:spcPct val="35000"/>
            </a:spcAft>
          </a:pPr>
          <a:r>
            <a:rPr lang="es-ES" sz="2100" kern="1200" dirty="0" smtClean="0"/>
            <a:t>PRINCIPIO DE LEGALIDAD.</a:t>
          </a:r>
          <a:endParaRPr lang="es-EC" sz="2100" kern="1200" dirty="0"/>
        </a:p>
      </dsp:txBody>
      <dsp:txXfrm rot="10800000">
        <a:off x="1663368" y="3097"/>
        <a:ext cx="4873791" cy="774036"/>
      </dsp:txXfrm>
    </dsp:sp>
    <dsp:sp modelId="{5AF09BC5-4247-46BB-8922-5D2821510716}">
      <dsp:nvSpPr>
        <dsp:cNvPr id="0" name=""/>
        <dsp:cNvSpPr/>
      </dsp:nvSpPr>
      <dsp:spPr>
        <a:xfrm>
          <a:off x="1082840" y="3097"/>
          <a:ext cx="774036" cy="774036"/>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72D28F-A093-4C63-9040-C9F7E5CF890C}">
      <dsp:nvSpPr>
        <dsp:cNvPr id="0" name=""/>
        <dsp:cNvSpPr/>
      </dsp:nvSpPr>
      <dsp:spPr>
        <a:xfrm rot="10800000">
          <a:off x="1469859" y="1008189"/>
          <a:ext cx="5067300" cy="77403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29" tIns="80010" rIns="149352" bIns="80010" numCol="1" spcCol="1270" anchor="ctr" anchorCtr="0">
          <a:noAutofit/>
        </a:bodyPr>
        <a:lstStyle/>
        <a:p>
          <a:pPr lvl="0" algn="ctr" defTabSz="933450" rtl="0">
            <a:lnSpc>
              <a:spcPct val="90000"/>
            </a:lnSpc>
            <a:spcBef>
              <a:spcPct val="0"/>
            </a:spcBef>
            <a:spcAft>
              <a:spcPct val="35000"/>
            </a:spcAft>
          </a:pPr>
          <a:r>
            <a:rPr lang="es-ES" sz="2100" kern="1200" dirty="0" smtClean="0"/>
            <a:t>PRINCIPIO DE GENERALIDAD</a:t>
          </a:r>
          <a:endParaRPr lang="es-EC" sz="2100" kern="1200" dirty="0"/>
        </a:p>
      </dsp:txBody>
      <dsp:txXfrm rot="10800000">
        <a:off x="1663368" y="1008189"/>
        <a:ext cx="4873791" cy="774036"/>
      </dsp:txXfrm>
    </dsp:sp>
    <dsp:sp modelId="{C648DE96-5D28-43A3-BE01-59EC72E6035F}">
      <dsp:nvSpPr>
        <dsp:cNvPr id="0" name=""/>
        <dsp:cNvSpPr/>
      </dsp:nvSpPr>
      <dsp:spPr>
        <a:xfrm>
          <a:off x="1082840" y="1008189"/>
          <a:ext cx="774036" cy="774036"/>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0CEE5E-6DD4-47F1-B8C9-13B9416B98F9}">
      <dsp:nvSpPr>
        <dsp:cNvPr id="0" name=""/>
        <dsp:cNvSpPr/>
      </dsp:nvSpPr>
      <dsp:spPr>
        <a:xfrm rot="10800000">
          <a:off x="1469859" y="2013281"/>
          <a:ext cx="5067300" cy="77403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29" tIns="80010" rIns="149352" bIns="80010" numCol="1" spcCol="1270" anchor="ctr" anchorCtr="0">
          <a:noAutofit/>
        </a:bodyPr>
        <a:lstStyle/>
        <a:p>
          <a:pPr lvl="0" algn="ctr" defTabSz="933450" rtl="0">
            <a:lnSpc>
              <a:spcPct val="90000"/>
            </a:lnSpc>
            <a:spcBef>
              <a:spcPct val="0"/>
            </a:spcBef>
            <a:spcAft>
              <a:spcPct val="35000"/>
            </a:spcAft>
          </a:pPr>
          <a:r>
            <a:rPr lang="es-ES" sz="2100" kern="1200" dirty="0" smtClean="0"/>
            <a:t>PRINCIPIO DE LA CAPACIDAD CONTRIBUTIVA</a:t>
          </a:r>
          <a:endParaRPr lang="es-ES" sz="2100" kern="1200" dirty="0"/>
        </a:p>
      </dsp:txBody>
      <dsp:txXfrm rot="10800000">
        <a:off x="1663368" y="2013281"/>
        <a:ext cx="4873791" cy="774036"/>
      </dsp:txXfrm>
    </dsp:sp>
    <dsp:sp modelId="{15E3CFC7-E236-4A8B-A630-2F29C6334E37}">
      <dsp:nvSpPr>
        <dsp:cNvPr id="0" name=""/>
        <dsp:cNvSpPr/>
      </dsp:nvSpPr>
      <dsp:spPr>
        <a:xfrm>
          <a:off x="1082840" y="2013281"/>
          <a:ext cx="774036" cy="774036"/>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B16000-6119-438D-9193-78287F042674}">
      <dsp:nvSpPr>
        <dsp:cNvPr id="0" name=""/>
        <dsp:cNvSpPr/>
      </dsp:nvSpPr>
      <dsp:spPr>
        <a:xfrm rot="10800000">
          <a:off x="1469859" y="3018373"/>
          <a:ext cx="5067300" cy="77403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29" tIns="80010" rIns="149352" bIns="80010" numCol="1" spcCol="1270" anchor="ctr" anchorCtr="0">
          <a:noAutofit/>
        </a:bodyPr>
        <a:lstStyle/>
        <a:p>
          <a:pPr lvl="0" algn="ctr" defTabSz="933450" rtl="0">
            <a:lnSpc>
              <a:spcPct val="90000"/>
            </a:lnSpc>
            <a:spcBef>
              <a:spcPct val="0"/>
            </a:spcBef>
            <a:spcAft>
              <a:spcPct val="35000"/>
            </a:spcAft>
          </a:pPr>
          <a:r>
            <a:rPr lang="es-ES" sz="2100" kern="1200" dirty="0" smtClean="0"/>
            <a:t>PRINCIPIO DE PROGRESIVIDAD.</a:t>
          </a:r>
          <a:endParaRPr lang="es-EC" sz="2100" kern="1200" dirty="0"/>
        </a:p>
      </dsp:txBody>
      <dsp:txXfrm rot="10800000">
        <a:off x="1663368" y="3018373"/>
        <a:ext cx="4873791" cy="774036"/>
      </dsp:txXfrm>
    </dsp:sp>
    <dsp:sp modelId="{67195524-95C1-4AA5-B6CC-AE68D7291D19}">
      <dsp:nvSpPr>
        <dsp:cNvPr id="0" name=""/>
        <dsp:cNvSpPr/>
      </dsp:nvSpPr>
      <dsp:spPr>
        <a:xfrm>
          <a:off x="1082840" y="3018373"/>
          <a:ext cx="774036" cy="774036"/>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BB0F35-A3C9-4677-A5CC-0189959FD296}">
      <dsp:nvSpPr>
        <dsp:cNvPr id="0" name=""/>
        <dsp:cNvSpPr/>
      </dsp:nvSpPr>
      <dsp:spPr>
        <a:xfrm rot="10800000">
          <a:off x="1469859" y="4023466"/>
          <a:ext cx="5067300" cy="77403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29" tIns="80010" rIns="149352" bIns="80010" numCol="1" spcCol="1270" anchor="ctr" anchorCtr="0">
          <a:noAutofit/>
        </a:bodyPr>
        <a:lstStyle/>
        <a:p>
          <a:pPr lvl="0" algn="ctr" defTabSz="933450" rtl="0">
            <a:lnSpc>
              <a:spcPct val="90000"/>
            </a:lnSpc>
            <a:spcBef>
              <a:spcPct val="0"/>
            </a:spcBef>
            <a:spcAft>
              <a:spcPct val="35000"/>
            </a:spcAft>
          </a:pPr>
          <a:r>
            <a:rPr lang="es-ES" sz="2100" kern="1200" dirty="0" smtClean="0"/>
            <a:t>PRINCIPIO DE NO CONFISCACIÓN</a:t>
          </a:r>
          <a:endParaRPr lang="es-EC" sz="2100" kern="1200" dirty="0"/>
        </a:p>
      </dsp:txBody>
      <dsp:txXfrm rot="10800000">
        <a:off x="1663368" y="4023466"/>
        <a:ext cx="4873791" cy="774036"/>
      </dsp:txXfrm>
    </dsp:sp>
    <dsp:sp modelId="{F6D46D7B-C66E-40CA-92C0-373793AEF510}">
      <dsp:nvSpPr>
        <dsp:cNvPr id="0" name=""/>
        <dsp:cNvSpPr/>
      </dsp:nvSpPr>
      <dsp:spPr>
        <a:xfrm>
          <a:off x="1082840" y="4023466"/>
          <a:ext cx="774036" cy="774036"/>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F6DD2-AD06-4059-A38E-2AD3871E8A14}">
      <dsp:nvSpPr>
        <dsp:cNvPr id="0" name=""/>
        <dsp:cNvSpPr/>
      </dsp:nvSpPr>
      <dsp:spPr>
        <a:xfrm>
          <a:off x="0" y="8078"/>
          <a:ext cx="6984775" cy="1852391"/>
        </a:xfrm>
        <a:prstGeom prst="roundRect">
          <a:avLst/>
        </a:prstGeom>
        <a:solidFill>
          <a:schemeClr val="lt1"/>
        </a:solidFill>
        <a:ln w="25400" cap="flat" cmpd="sng" algn="ctr">
          <a:solidFill>
            <a:schemeClr val="accent6"/>
          </a:solid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s-EC" sz="2600" kern="1200" dirty="0" smtClean="0"/>
            <a:t>El establecimiento de un impuesto supone una disminución de su renta disponible de un agente, esto puede producir una variación de la conducta del agente económico. </a:t>
          </a:r>
          <a:endParaRPr lang="es-EC" sz="2600" kern="1200" dirty="0"/>
        </a:p>
      </dsp:txBody>
      <dsp:txXfrm>
        <a:off x="90426" y="98504"/>
        <a:ext cx="6803923" cy="1671539"/>
      </dsp:txXfrm>
    </dsp:sp>
    <dsp:sp modelId="{8EBFC65C-E9E3-4433-9D27-03BB1C2A06C1}">
      <dsp:nvSpPr>
        <dsp:cNvPr id="0" name=""/>
        <dsp:cNvSpPr/>
      </dsp:nvSpPr>
      <dsp:spPr>
        <a:xfrm>
          <a:off x="0" y="1958389"/>
          <a:ext cx="6984775" cy="2354011"/>
        </a:xfrm>
        <a:prstGeom prst="roundRect">
          <a:avLst/>
        </a:prstGeom>
        <a:solidFill>
          <a:schemeClr val="lt1">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s-EC" sz="2600" kern="1200" dirty="0" smtClean="0"/>
            <a:t>Algunos impuestos al incidir sobre el precio de los productos que gravan, es posible que los productores deseen pasar la cuenta del pago del impuesto a los consumidores, a través de una elevación en los precios.</a:t>
          </a:r>
          <a:endParaRPr lang="es-EC" sz="2600" kern="1200" dirty="0"/>
        </a:p>
      </dsp:txBody>
      <dsp:txXfrm>
        <a:off x="114913" y="2073302"/>
        <a:ext cx="6754949" cy="212418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EF71D-C2F2-42AA-B377-4696A4DF66DD}">
      <dsp:nvSpPr>
        <dsp:cNvPr id="0" name=""/>
        <dsp:cNvSpPr/>
      </dsp:nvSpPr>
      <dsp:spPr>
        <a:xfrm rot="5400000">
          <a:off x="3579459" y="-1203356"/>
          <a:ext cx="2197369" cy="4608512"/>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just" defTabSz="844550" rtl="0">
            <a:lnSpc>
              <a:spcPct val="90000"/>
            </a:lnSpc>
            <a:spcBef>
              <a:spcPct val="0"/>
            </a:spcBef>
            <a:spcAft>
              <a:spcPct val="15000"/>
            </a:spcAft>
            <a:buChar char="••"/>
          </a:pPr>
          <a:r>
            <a:rPr lang="es-EC" sz="1900" kern="1200" dirty="0" smtClean="0"/>
            <a:t>El pago del impuesto impone al sujeto la necesidad de disponer de las cantidades líquidas para efectuarlo lo que, a veces, involucra también la necesidad de acudir al crédito en sus diversas formas. </a:t>
          </a:r>
          <a:endParaRPr lang="es-EC" sz="1900" kern="1200" dirty="0"/>
        </a:p>
      </dsp:txBody>
      <dsp:txXfrm rot="-5400000">
        <a:off x="2373888" y="109482"/>
        <a:ext cx="4501245" cy="1982835"/>
      </dsp:txXfrm>
    </dsp:sp>
    <dsp:sp modelId="{DA4BAFE9-0B95-4477-A0A0-245891755469}">
      <dsp:nvSpPr>
        <dsp:cNvPr id="0" name=""/>
        <dsp:cNvSpPr/>
      </dsp:nvSpPr>
      <dsp:spPr>
        <a:xfrm>
          <a:off x="218400" y="32264"/>
          <a:ext cx="2155487" cy="1936047"/>
        </a:xfrm>
        <a:prstGeom prst="roundRect">
          <a:avLst/>
        </a:prstGeom>
        <a:blipFill rotWithShape="0">
          <a:blip xmlns:r="http://schemas.openxmlformats.org/officeDocument/2006/relationships" r:embed="rId1">
            <a:lum bright="27000" contrast="21000"/>
          </a:blip>
          <a:stretch>
            <a:fillRect/>
          </a:stretch>
        </a:blipFill>
        <a:ln w="381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s-EC" sz="2400" b="1" kern="1200" dirty="0" smtClean="0"/>
            <a:t>PERCUSIÓN</a:t>
          </a:r>
          <a:endParaRPr lang="es-EC" sz="2400" kern="1200" dirty="0"/>
        </a:p>
      </dsp:txBody>
      <dsp:txXfrm>
        <a:off x="312910" y="126774"/>
        <a:ext cx="1966467" cy="1747027"/>
      </dsp:txXfrm>
    </dsp:sp>
    <dsp:sp modelId="{DFE1D40F-65A4-4BA7-A224-01CDBA6098E8}">
      <dsp:nvSpPr>
        <dsp:cNvPr id="0" name=""/>
        <dsp:cNvSpPr/>
      </dsp:nvSpPr>
      <dsp:spPr>
        <a:xfrm rot="5400000">
          <a:off x="3579459" y="1131348"/>
          <a:ext cx="2197369" cy="4608512"/>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just" defTabSz="844550" rtl="0">
            <a:lnSpc>
              <a:spcPct val="90000"/>
            </a:lnSpc>
            <a:spcBef>
              <a:spcPct val="0"/>
            </a:spcBef>
            <a:spcAft>
              <a:spcPct val="15000"/>
            </a:spcAft>
            <a:buChar char="••"/>
          </a:pPr>
          <a:r>
            <a:rPr lang="es-EC" sz="1900" kern="1200" dirty="0" smtClean="0"/>
            <a:t>Traslada a un tercero mediante la subida del precio, la cuantía del tributo, de modo que se resarce de la carga del impuesto.</a:t>
          </a:r>
          <a:endParaRPr lang="es-EC" sz="1900" kern="1200" dirty="0"/>
        </a:p>
        <a:p>
          <a:pPr marL="171450" lvl="1" indent="-171450" algn="just" defTabSz="844550" rtl="0">
            <a:lnSpc>
              <a:spcPct val="90000"/>
            </a:lnSpc>
            <a:spcBef>
              <a:spcPct val="0"/>
            </a:spcBef>
            <a:spcAft>
              <a:spcPct val="15000"/>
            </a:spcAft>
            <a:buChar char="••"/>
          </a:pPr>
          <a:r>
            <a:rPr lang="es-EC" sz="1900" kern="1200" dirty="0" smtClean="0"/>
            <a:t>Éste es un efecto económico y no jurídico, porque se traslada la carga económica pero no la obligación tributaria</a:t>
          </a:r>
          <a:endParaRPr lang="es-EC" sz="1900" kern="1200" dirty="0"/>
        </a:p>
      </dsp:txBody>
      <dsp:txXfrm rot="-5400000">
        <a:off x="2373888" y="2444187"/>
        <a:ext cx="4501245" cy="1982835"/>
      </dsp:txXfrm>
    </dsp:sp>
    <dsp:sp modelId="{A91BD269-82C0-496D-87C2-8C9369BD170A}">
      <dsp:nvSpPr>
        <dsp:cNvPr id="0" name=""/>
        <dsp:cNvSpPr/>
      </dsp:nvSpPr>
      <dsp:spPr>
        <a:xfrm>
          <a:off x="218400" y="2349266"/>
          <a:ext cx="2155487" cy="2172676"/>
        </a:xfrm>
        <a:prstGeom prst="roundRect">
          <a:avLst/>
        </a:prstGeom>
        <a:blipFill rotWithShape="0">
          <a:blip xmlns:r="http://schemas.openxmlformats.org/officeDocument/2006/relationships" r:embed="rId2">
            <a:lum bright="25000" contrast="32000"/>
          </a:blip>
          <a:stretch>
            <a:fillRect/>
          </a:stretch>
        </a:blipFill>
        <a:ln w="381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s-EC" sz="2200" b="1" kern="1200" dirty="0" smtClean="0"/>
            <a:t>TRANSFERENCIA O TRASLACIÓN</a:t>
          </a:r>
          <a:endParaRPr lang="es-EC" sz="2200" kern="1200" dirty="0"/>
        </a:p>
      </dsp:txBody>
      <dsp:txXfrm>
        <a:off x="323622" y="2454488"/>
        <a:ext cx="1945043" cy="196223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EF71D-C2F2-42AA-B377-4696A4DF66DD}">
      <dsp:nvSpPr>
        <dsp:cNvPr id="0" name=""/>
        <dsp:cNvSpPr/>
      </dsp:nvSpPr>
      <dsp:spPr>
        <a:xfrm rot="5400000">
          <a:off x="4337803" y="-1745112"/>
          <a:ext cx="1410400" cy="4931107"/>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s-ES" sz="2000" kern="1200" dirty="0" smtClean="0"/>
            <a:t>Vía Directa: igual a la percusión.</a:t>
          </a:r>
          <a:endParaRPr lang="es-EC" sz="2000" kern="1200" dirty="0"/>
        </a:p>
        <a:p>
          <a:pPr marL="228600" lvl="1" indent="-228600" algn="l" defTabSz="889000">
            <a:lnSpc>
              <a:spcPct val="90000"/>
            </a:lnSpc>
            <a:spcBef>
              <a:spcPct val="0"/>
            </a:spcBef>
            <a:spcAft>
              <a:spcPct val="15000"/>
            </a:spcAft>
            <a:buChar char="••"/>
          </a:pPr>
          <a:r>
            <a:rPr lang="es-ES" sz="2000" kern="1200" dirty="0" smtClean="0"/>
            <a:t>Vía Indirecta: es la misma que traslación.</a:t>
          </a:r>
          <a:endParaRPr lang="es-EC" sz="2000" kern="1200" dirty="0" smtClean="0"/>
        </a:p>
      </dsp:txBody>
      <dsp:txXfrm rot="-5400000">
        <a:off x="2577450" y="84091"/>
        <a:ext cx="4862257" cy="1272700"/>
      </dsp:txXfrm>
    </dsp:sp>
    <dsp:sp modelId="{DA4BAFE9-0B95-4477-A0A0-245891755469}">
      <dsp:nvSpPr>
        <dsp:cNvPr id="0" name=""/>
        <dsp:cNvSpPr/>
      </dsp:nvSpPr>
      <dsp:spPr>
        <a:xfrm>
          <a:off x="233688" y="19705"/>
          <a:ext cx="2306371" cy="1242668"/>
        </a:xfrm>
        <a:prstGeom prst="roundRect">
          <a:avLst/>
        </a:prstGeom>
        <a:blipFill rotWithShape="0">
          <a:blip xmlns:r="http://schemas.openxmlformats.org/officeDocument/2006/relationships" r:embed="rId1">
            <a:lum bright="27000" contrast="21000"/>
          </a:blip>
          <a:stretch>
            <a:fillRect/>
          </a:stretch>
        </a:blipFill>
        <a:ln w="381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s-EC" sz="2400" b="1" kern="1200" dirty="0" smtClean="0"/>
            <a:t>INCIDENCIA</a:t>
          </a:r>
          <a:endParaRPr lang="es-EC" sz="2400" kern="1200" dirty="0"/>
        </a:p>
      </dsp:txBody>
      <dsp:txXfrm>
        <a:off x="294350" y="80367"/>
        <a:ext cx="2185047" cy="1121344"/>
      </dsp:txXfrm>
    </dsp:sp>
    <dsp:sp modelId="{DFE1D40F-65A4-4BA7-A224-01CDBA6098E8}">
      <dsp:nvSpPr>
        <dsp:cNvPr id="0" name=""/>
        <dsp:cNvSpPr/>
      </dsp:nvSpPr>
      <dsp:spPr>
        <a:xfrm rot="5400000">
          <a:off x="4337803" y="-286024"/>
          <a:ext cx="1410400" cy="4931107"/>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rtl="0">
            <a:lnSpc>
              <a:spcPct val="90000"/>
            </a:lnSpc>
            <a:spcBef>
              <a:spcPct val="0"/>
            </a:spcBef>
            <a:spcAft>
              <a:spcPct val="15000"/>
            </a:spcAft>
            <a:buChar char="••"/>
          </a:pPr>
          <a:r>
            <a:rPr lang="es-EC" sz="1600" kern="1200" dirty="0" smtClean="0"/>
            <a:t>Impuestos Directos: ahorramos menos por pagar la renta.</a:t>
          </a:r>
          <a:endParaRPr lang="es-EC" sz="1600" kern="1200" dirty="0"/>
        </a:p>
        <a:p>
          <a:pPr marL="171450" lvl="1" indent="-171450" algn="l" defTabSz="711200">
            <a:lnSpc>
              <a:spcPct val="90000"/>
            </a:lnSpc>
            <a:spcBef>
              <a:spcPct val="0"/>
            </a:spcBef>
            <a:spcAft>
              <a:spcPct val="15000"/>
            </a:spcAft>
            <a:buChar char="••"/>
          </a:pPr>
          <a:r>
            <a:rPr lang="es-ES" sz="1600" kern="1200" dirty="0" smtClean="0"/>
            <a:t>Impuestos Indirectos: inciden en el precio final de los productos: podemos consumir menos.</a:t>
          </a:r>
          <a:endParaRPr lang="es-EC" sz="1600" kern="1200" dirty="0" smtClean="0"/>
        </a:p>
      </dsp:txBody>
      <dsp:txXfrm rot="-5400000">
        <a:off x="2577450" y="1543179"/>
        <a:ext cx="4862257" cy="1272700"/>
      </dsp:txXfrm>
    </dsp:sp>
    <dsp:sp modelId="{A91BD269-82C0-496D-87C2-8C9369BD170A}">
      <dsp:nvSpPr>
        <dsp:cNvPr id="0" name=""/>
        <dsp:cNvSpPr/>
      </dsp:nvSpPr>
      <dsp:spPr>
        <a:xfrm>
          <a:off x="233688" y="1506893"/>
          <a:ext cx="2306371" cy="1394551"/>
        </a:xfrm>
        <a:prstGeom prst="roundRect">
          <a:avLst/>
        </a:prstGeom>
        <a:blipFill rotWithShape="0">
          <a:blip xmlns:r="http://schemas.openxmlformats.org/officeDocument/2006/relationships" r:embed="rId2">
            <a:lum bright="25000" contrast="32000"/>
          </a:blip>
          <a:stretch>
            <a:fillRect/>
          </a:stretch>
        </a:blipFill>
        <a:ln w="381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s-EC" sz="2200" b="1" kern="1200" dirty="0" smtClean="0"/>
            <a:t>DIFUSIÓN</a:t>
          </a:r>
          <a:endParaRPr lang="es-EC" sz="2200" kern="1200" dirty="0"/>
        </a:p>
      </dsp:txBody>
      <dsp:txXfrm>
        <a:off x="301764" y="1574969"/>
        <a:ext cx="2170219" cy="1258399"/>
      </dsp:txXfrm>
    </dsp:sp>
    <dsp:sp modelId="{3EA5B687-981A-4A89-A8C8-113466BE938F}">
      <dsp:nvSpPr>
        <dsp:cNvPr id="0" name=""/>
        <dsp:cNvSpPr/>
      </dsp:nvSpPr>
      <dsp:spPr>
        <a:xfrm>
          <a:off x="179156" y="2997936"/>
          <a:ext cx="2306371" cy="1394551"/>
        </a:xfrm>
        <a:prstGeom prst="roundRect">
          <a:avLst/>
        </a:prstGeom>
        <a:blipFill rotWithShape="0">
          <a:blip xmlns:r="http://schemas.openxmlformats.org/officeDocument/2006/relationships" r:embed="rId3"/>
          <a:stretch>
            <a:fillRect/>
          </a:stretch>
        </a:blipFill>
        <a:ln w="381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s-EC" sz="2200" b="1" kern="1200" dirty="0" smtClean="0"/>
            <a:t>AMORTIZACIÓN</a:t>
          </a:r>
          <a:endParaRPr lang="es-EC" sz="2200" kern="1200" dirty="0"/>
        </a:p>
      </dsp:txBody>
      <dsp:txXfrm>
        <a:off x="247232" y="3066012"/>
        <a:ext cx="2170219" cy="125839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7BC6A-F01A-4F44-AC09-7BAB4D63B6ED}">
      <dsp:nvSpPr>
        <dsp:cNvPr id="0" name=""/>
        <dsp:cNvSpPr/>
      </dsp:nvSpPr>
      <dsp:spPr>
        <a:xfrm>
          <a:off x="6012" y="40117"/>
          <a:ext cx="1797035" cy="1078221"/>
        </a:xfrm>
        <a:prstGeom prst="roundRect">
          <a:avLst>
            <a:gd name="adj" fmla="val 10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1" u="none" kern="1200" dirty="0" smtClean="0">
              <a:hlinkClick xmlns:r="http://schemas.openxmlformats.org/officeDocument/2006/relationships" r:id="rId1"/>
            </a:rPr>
            <a:t>Hecho imponible</a:t>
          </a:r>
          <a:endParaRPr lang="es-EC" sz="2800" b="1" u="none" kern="1200" dirty="0"/>
        </a:p>
      </dsp:txBody>
      <dsp:txXfrm>
        <a:off x="37592" y="71697"/>
        <a:ext cx="1733875" cy="1015061"/>
      </dsp:txXfrm>
    </dsp:sp>
    <dsp:sp modelId="{30705373-C062-490D-A574-3A4CCDF4C6E9}">
      <dsp:nvSpPr>
        <dsp:cNvPr id="0" name=""/>
        <dsp:cNvSpPr/>
      </dsp:nvSpPr>
      <dsp:spPr>
        <a:xfrm>
          <a:off x="1961187" y="356396"/>
          <a:ext cx="380971" cy="445664"/>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a:solidFill>
              <a:schemeClr val="tx1"/>
            </a:solidFill>
          </a:endParaRPr>
        </a:p>
      </dsp:txBody>
      <dsp:txXfrm>
        <a:off x="1961187" y="445529"/>
        <a:ext cx="266680" cy="267398"/>
      </dsp:txXfrm>
    </dsp:sp>
    <dsp:sp modelId="{0743223A-CB34-42F0-B97C-E7000D7435CC}">
      <dsp:nvSpPr>
        <dsp:cNvPr id="0" name=""/>
        <dsp:cNvSpPr/>
      </dsp:nvSpPr>
      <dsp:spPr>
        <a:xfrm>
          <a:off x="2521862" y="40117"/>
          <a:ext cx="1797035" cy="1078221"/>
        </a:xfrm>
        <a:prstGeom prst="roundRect">
          <a:avLst>
            <a:gd name="adj" fmla="val 10000"/>
          </a:avLst>
        </a:prstGeom>
        <a:solidFill>
          <a:schemeClr val="accent1">
            <a:alpha val="90000"/>
            <a:hueOff val="0"/>
            <a:satOff val="0"/>
            <a:lumOff val="0"/>
            <a:alphaOff val="-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1" u="sng" kern="1200" dirty="0" smtClean="0">
              <a:hlinkClick xmlns:r="http://schemas.openxmlformats.org/officeDocument/2006/relationships" r:id="rId2"/>
            </a:rPr>
            <a:t>Sujeto pasivo</a:t>
          </a:r>
          <a:r>
            <a:rPr lang="es-ES" sz="2800" u="sng" kern="1200" dirty="0" smtClean="0"/>
            <a:t> </a:t>
          </a:r>
          <a:endParaRPr lang="es-EC" sz="2800" u="sng" kern="1200" dirty="0"/>
        </a:p>
      </dsp:txBody>
      <dsp:txXfrm>
        <a:off x="2553442" y="71697"/>
        <a:ext cx="1733875" cy="1015061"/>
      </dsp:txXfrm>
    </dsp:sp>
    <dsp:sp modelId="{3A147382-80BA-4130-9048-271FE06DF5F7}">
      <dsp:nvSpPr>
        <dsp:cNvPr id="0" name=""/>
        <dsp:cNvSpPr/>
      </dsp:nvSpPr>
      <dsp:spPr>
        <a:xfrm>
          <a:off x="4477036" y="356396"/>
          <a:ext cx="380971" cy="445664"/>
        </a:xfrm>
        <a:prstGeom prst="rightArrow">
          <a:avLst>
            <a:gd name="adj1" fmla="val 60000"/>
            <a:gd name="adj2" fmla="val 50000"/>
          </a:avLst>
        </a:prstGeom>
        <a:solidFill>
          <a:schemeClr val="accent1">
            <a:shade val="90000"/>
            <a:hueOff val="-8714"/>
            <a:satOff val="-562"/>
            <a:lumOff val="556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a:solidFill>
              <a:schemeClr val="tx1"/>
            </a:solidFill>
          </a:endParaRPr>
        </a:p>
      </dsp:txBody>
      <dsp:txXfrm>
        <a:off x="4477036" y="445529"/>
        <a:ext cx="266680" cy="267398"/>
      </dsp:txXfrm>
    </dsp:sp>
    <dsp:sp modelId="{3DE13DD2-E01B-4B2E-A634-BC5BF95DFAEF}">
      <dsp:nvSpPr>
        <dsp:cNvPr id="0" name=""/>
        <dsp:cNvSpPr/>
      </dsp:nvSpPr>
      <dsp:spPr>
        <a:xfrm>
          <a:off x="5037712" y="40117"/>
          <a:ext cx="1797035" cy="1078221"/>
        </a:xfrm>
        <a:prstGeom prst="roundRect">
          <a:avLst>
            <a:gd name="adj" fmla="val 10000"/>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1" kern="1200" smtClean="0">
              <a:hlinkClick xmlns:r="http://schemas.openxmlformats.org/officeDocument/2006/relationships" r:id="rId3"/>
            </a:rPr>
            <a:t>Sujeto activo</a:t>
          </a:r>
          <a:endParaRPr lang="es-ES" sz="2800" b="1" kern="1200" dirty="0"/>
        </a:p>
      </dsp:txBody>
      <dsp:txXfrm>
        <a:off x="5069292" y="71697"/>
        <a:ext cx="1733875" cy="1015061"/>
      </dsp:txXfrm>
    </dsp:sp>
    <dsp:sp modelId="{D2909842-3A6C-4A7F-BF99-410EBBDC548B}">
      <dsp:nvSpPr>
        <dsp:cNvPr id="0" name=""/>
        <dsp:cNvSpPr/>
      </dsp:nvSpPr>
      <dsp:spPr>
        <a:xfrm rot="5400000">
          <a:off x="5745744" y="1244131"/>
          <a:ext cx="380971" cy="445664"/>
        </a:xfrm>
        <a:prstGeom prst="rightArrow">
          <a:avLst>
            <a:gd name="adj1" fmla="val 60000"/>
            <a:gd name="adj2" fmla="val 50000"/>
          </a:avLst>
        </a:prstGeom>
        <a:solidFill>
          <a:schemeClr val="accent1">
            <a:shade val="90000"/>
            <a:hueOff val="-17428"/>
            <a:satOff val="-1123"/>
            <a:lumOff val="1113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a:solidFill>
              <a:schemeClr val="tx1"/>
            </a:solidFill>
          </a:endParaRPr>
        </a:p>
      </dsp:txBody>
      <dsp:txXfrm rot="-5400000">
        <a:off x="5802531" y="1276478"/>
        <a:ext cx="267398" cy="266680"/>
      </dsp:txXfrm>
    </dsp:sp>
    <dsp:sp modelId="{87055DF7-FC84-4042-8FC9-7BA58B1FA702}">
      <dsp:nvSpPr>
        <dsp:cNvPr id="0" name=""/>
        <dsp:cNvSpPr/>
      </dsp:nvSpPr>
      <dsp:spPr>
        <a:xfrm>
          <a:off x="5037712" y="1837153"/>
          <a:ext cx="1797035" cy="1078221"/>
        </a:xfrm>
        <a:prstGeom prst="roundRect">
          <a:avLst>
            <a:gd name="adj" fmla="val 10000"/>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1" kern="1200" smtClean="0">
              <a:hlinkClick xmlns:r="http://schemas.openxmlformats.org/officeDocument/2006/relationships" r:id="rId4"/>
            </a:rPr>
            <a:t>Base imponible</a:t>
          </a:r>
          <a:endParaRPr lang="es-ES" sz="2800" b="1" kern="1200" dirty="0"/>
        </a:p>
      </dsp:txBody>
      <dsp:txXfrm>
        <a:off x="5069292" y="1868733"/>
        <a:ext cx="1733875" cy="1015061"/>
      </dsp:txXfrm>
    </dsp:sp>
    <dsp:sp modelId="{FD6BDD97-0F77-4226-9393-B184B27F7CFC}">
      <dsp:nvSpPr>
        <dsp:cNvPr id="0" name=""/>
        <dsp:cNvSpPr/>
      </dsp:nvSpPr>
      <dsp:spPr>
        <a:xfrm rot="10800000">
          <a:off x="4498601" y="2153431"/>
          <a:ext cx="380971" cy="445664"/>
        </a:xfrm>
        <a:prstGeom prst="rightArrow">
          <a:avLst>
            <a:gd name="adj1" fmla="val 60000"/>
            <a:gd name="adj2" fmla="val 50000"/>
          </a:avLst>
        </a:prstGeom>
        <a:solidFill>
          <a:schemeClr val="accent1">
            <a:shade val="90000"/>
            <a:hueOff val="-26141"/>
            <a:satOff val="-1685"/>
            <a:lumOff val="167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a:solidFill>
              <a:schemeClr val="tx1"/>
            </a:solidFill>
          </a:endParaRPr>
        </a:p>
      </dsp:txBody>
      <dsp:txXfrm rot="10800000">
        <a:off x="4612892" y="2242564"/>
        <a:ext cx="266680" cy="267398"/>
      </dsp:txXfrm>
    </dsp:sp>
    <dsp:sp modelId="{A350C36D-63B1-4192-A85F-54885A6D9E0F}">
      <dsp:nvSpPr>
        <dsp:cNvPr id="0" name=""/>
        <dsp:cNvSpPr/>
      </dsp:nvSpPr>
      <dsp:spPr>
        <a:xfrm>
          <a:off x="2521862" y="1837153"/>
          <a:ext cx="1797035" cy="1078221"/>
        </a:xfrm>
        <a:prstGeom prst="roundRect">
          <a:avLst>
            <a:gd name="adj" fmla="val 10000"/>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1" kern="1200" smtClean="0">
              <a:hlinkClick xmlns:r="http://schemas.openxmlformats.org/officeDocument/2006/relationships" r:id="rId5"/>
            </a:rPr>
            <a:t>Tipo de gravamen</a:t>
          </a:r>
          <a:endParaRPr lang="es-EC" sz="2800" kern="1200" dirty="0"/>
        </a:p>
      </dsp:txBody>
      <dsp:txXfrm>
        <a:off x="2553442" y="1868733"/>
        <a:ext cx="1733875" cy="1015061"/>
      </dsp:txXfrm>
    </dsp:sp>
    <dsp:sp modelId="{7241C691-8488-43E9-9434-89467895EEAA}">
      <dsp:nvSpPr>
        <dsp:cNvPr id="0" name=""/>
        <dsp:cNvSpPr/>
      </dsp:nvSpPr>
      <dsp:spPr>
        <a:xfrm rot="10800000">
          <a:off x="1982751" y="2153431"/>
          <a:ext cx="380971" cy="445664"/>
        </a:xfrm>
        <a:prstGeom prst="rightArrow">
          <a:avLst>
            <a:gd name="adj1" fmla="val 60000"/>
            <a:gd name="adj2" fmla="val 50000"/>
          </a:avLst>
        </a:prstGeom>
        <a:solidFill>
          <a:schemeClr val="accent1">
            <a:shade val="90000"/>
            <a:hueOff val="-34855"/>
            <a:satOff val="-2246"/>
            <a:lumOff val="2226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a:solidFill>
              <a:schemeClr val="tx1"/>
            </a:solidFill>
          </a:endParaRPr>
        </a:p>
      </dsp:txBody>
      <dsp:txXfrm rot="10800000">
        <a:off x="2097042" y="2242564"/>
        <a:ext cx="266680" cy="267398"/>
      </dsp:txXfrm>
    </dsp:sp>
    <dsp:sp modelId="{71B684C8-FD50-4D0D-B0D6-D85253AD0DBB}">
      <dsp:nvSpPr>
        <dsp:cNvPr id="0" name=""/>
        <dsp:cNvSpPr/>
      </dsp:nvSpPr>
      <dsp:spPr>
        <a:xfrm>
          <a:off x="6012" y="1837153"/>
          <a:ext cx="1797035" cy="1078221"/>
        </a:xfrm>
        <a:prstGeom prst="roundRect">
          <a:avLst>
            <a:gd name="adj" fmla="val 10000"/>
          </a:avLst>
        </a:prstGeom>
        <a:solidFill>
          <a:schemeClr val="accent1">
            <a:alpha val="90000"/>
            <a:hueOff val="0"/>
            <a:satOff val="0"/>
            <a:lumOff val="0"/>
            <a:alphaOff val="-3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1" kern="1200" smtClean="0">
              <a:hlinkClick xmlns:r="http://schemas.openxmlformats.org/officeDocument/2006/relationships" r:id="rId6"/>
            </a:rPr>
            <a:t>Cuota tributaria</a:t>
          </a:r>
          <a:r>
            <a:rPr lang="es-ES" sz="2800" kern="1200" smtClean="0"/>
            <a:t> </a:t>
          </a:r>
          <a:endParaRPr lang="es-EC" sz="2800" kern="1200" dirty="0"/>
        </a:p>
      </dsp:txBody>
      <dsp:txXfrm>
        <a:off x="37592" y="1868733"/>
        <a:ext cx="1733875" cy="1015061"/>
      </dsp:txXfrm>
    </dsp:sp>
    <dsp:sp modelId="{7D79B620-9123-4D79-9725-D79276F8BD40}">
      <dsp:nvSpPr>
        <dsp:cNvPr id="0" name=""/>
        <dsp:cNvSpPr/>
      </dsp:nvSpPr>
      <dsp:spPr>
        <a:xfrm rot="5400000">
          <a:off x="714044" y="3041167"/>
          <a:ext cx="380971" cy="445664"/>
        </a:xfrm>
        <a:prstGeom prst="rightArrow">
          <a:avLst>
            <a:gd name="adj1" fmla="val 60000"/>
            <a:gd name="adj2" fmla="val 50000"/>
          </a:avLst>
        </a:prstGeom>
        <a:solidFill>
          <a:schemeClr val="accent1">
            <a:shade val="90000"/>
            <a:hueOff val="-43569"/>
            <a:satOff val="-2808"/>
            <a:lumOff val="2783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C" sz="1900" kern="1200">
            <a:solidFill>
              <a:schemeClr val="tx1"/>
            </a:solidFill>
          </a:endParaRPr>
        </a:p>
      </dsp:txBody>
      <dsp:txXfrm rot="-5400000">
        <a:off x="770831" y="3073514"/>
        <a:ext cx="267398" cy="266680"/>
      </dsp:txXfrm>
    </dsp:sp>
    <dsp:sp modelId="{CFE25714-76BB-49FE-A30C-0A7D73684081}">
      <dsp:nvSpPr>
        <dsp:cNvPr id="0" name=""/>
        <dsp:cNvSpPr/>
      </dsp:nvSpPr>
      <dsp:spPr>
        <a:xfrm>
          <a:off x="6012" y="3634188"/>
          <a:ext cx="1797035" cy="1078221"/>
        </a:xfrm>
        <a:prstGeom prst="roundRect">
          <a:avLst>
            <a:gd name="adj" fmla="val 10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1" kern="1200" dirty="0" smtClean="0">
              <a:hlinkClick xmlns:r="http://schemas.openxmlformats.org/officeDocument/2006/relationships" r:id="rId7"/>
            </a:rPr>
            <a:t>Deuda tributaria</a:t>
          </a:r>
          <a:endParaRPr lang="es-EC" sz="2800" kern="1200" dirty="0"/>
        </a:p>
      </dsp:txBody>
      <dsp:txXfrm>
        <a:off x="37592" y="3665768"/>
        <a:ext cx="1733875" cy="10150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8F28E-FB04-4444-B849-6D1023286815}">
      <dsp:nvSpPr>
        <dsp:cNvPr id="0" name=""/>
        <dsp:cNvSpPr/>
      </dsp:nvSpPr>
      <dsp:spPr>
        <a:xfrm rot="5400000">
          <a:off x="-156638" y="157667"/>
          <a:ext cx="1044256" cy="73097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es-EC" sz="2000" kern="1200" dirty="0"/>
        </a:p>
      </dsp:txBody>
      <dsp:txXfrm rot="-5400000">
        <a:off x="1" y="366519"/>
        <a:ext cx="730979" cy="313277"/>
      </dsp:txXfrm>
    </dsp:sp>
    <dsp:sp modelId="{7CF82F86-303E-4F09-998C-CD85898BB874}">
      <dsp:nvSpPr>
        <dsp:cNvPr id="0" name=""/>
        <dsp:cNvSpPr/>
      </dsp:nvSpPr>
      <dsp:spPr>
        <a:xfrm rot="5400000">
          <a:off x="3698514" y="-2966506"/>
          <a:ext cx="678766" cy="661383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s-ES" sz="2000" kern="1200" dirty="0" smtClean="0"/>
            <a:t>Empresa de tipo familiar, constituida generalmente como sociedad anónima. </a:t>
          </a:r>
          <a:endParaRPr lang="es-EC" sz="2000" kern="1200" dirty="0"/>
        </a:p>
      </dsp:txBody>
      <dsp:txXfrm rot="-5400000">
        <a:off x="730980" y="34163"/>
        <a:ext cx="6580701" cy="612496"/>
      </dsp:txXfrm>
    </dsp:sp>
    <dsp:sp modelId="{1A9679A4-959D-4A2E-81DD-78653E16D680}">
      <dsp:nvSpPr>
        <dsp:cNvPr id="0" name=""/>
        <dsp:cNvSpPr/>
      </dsp:nvSpPr>
      <dsp:spPr>
        <a:xfrm rot="5400000">
          <a:off x="-156638" y="1084220"/>
          <a:ext cx="1044256" cy="73097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es-EC" sz="2000" kern="1200" dirty="0"/>
        </a:p>
      </dsp:txBody>
      <dsp:txXfrm rot="-5400000">
        <a:off x="1" y="1293072"/>
        <a:ext cx="730979" cy="313277"/>
      </dsp:txXfrm>
    </dsp:sp>
    <dsp:sp modelId="{1D2B1359-254B-4A94-B613-D4F9026C7E70}">
      <dsp:nvSpPr>
        <dsp:cNvPr id="0" name=""/>
        <dsp:cNvSpPr/>
      </dsp:nvSpPr>
      <dsp:spPr>
        <a:xfrm rot="5400000">
          <a:off x="3698514" y="-2039952"/>
          <a:ext cx="678766" cy="661383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s-ES" sz="2000" kern="1200" smtClean="0"/>
            <a:t>Su administración y dirección son independientes. </a:t>
          </a:r>
          <a:endParaRPr lang="es-EC" sz="2000" kern="1200"/>
        </a:p>
      </dsp:txBody>
      <dsp:txXfrm rot="-5400000">
        <a:off x="730980" y="960717"/>
        <a:ext cx="6580701" cy="612496"/>
      </dsp:txXfrm>
    </dsp:sp>
    <dsp:sp modelId="{9E88BC4A-FBCE-448D-B0A9-34905942D28D}">
      <dsp:nvSpPr>
        <dsp:cNvPr id="0" name=""/>
        <dsp:cNvSpPr/>
      </dsp:nvSpPr>
      <dsp:spPr>
        <a:xfrm rot="5400000">
          <a:off x="-156638" y="2010774"/>
          <a:ext cx="1044256" cy="73097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es-ES" sz="2000" kern="1200" dirty="0"/>
        </a:p>
      </dsp:txBody>
      <dsp:txXfrm rot="-5400000">
        <a:off x="1" y="2219626"/>
        <a:ext cx="730979" cy="313277"/>
      </dsp:txXfrm>
    </dsp:sp>
    <dsp:sp modelId="{877074B0-A403-4F11-BD7A-AF3D7B8C6F03}">
      <dsp:nvSpPr>
        <dsp:cNvPr id="0" name=""/>
        <dsp:cNvSpPr/>
      </dsp:nvSpPr>
      <dsp:spPr>
        <a:xfrm rot="5400000">
          <a:off x="3698514" y="-1113399"/>
          <a:ext cx="678766" cy="661383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s-ES" sz="2000" kern="1200" smtClean="0"/>
            <a:t>No cambian su lugar de operaciones</a:t>
          </a:r>
          <a:endParaRPr lang="es-EC" sz="2000" kern="1200"/>
        </a:p>
      </dsp:txBody>
      <dsp:txXfrm rot="-5400000">
        <a:off x="730980" y="1887270"/>
        <a:ext cx="6580701" cy="612496"/>
      </dsp:txXfrm>
    </dsp:sp>
    <dsp:sp modelId="{07B44E77-2D46-421A-AE11-6C4C248E0112}">
      <dsp:nvSpPr>
        <dsp:cNvPr id="0" name=""/>
        <dsp:cNvSpPr/>
      </dsp:nvSpPr>
      <dsp:spPr>
        <a:xfrm rot="5400000">
          <a:off x="-156638" y="2937327"/>
          <a:ext cx="1044256" cy="73097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es-ES" sz="2000" kern="1200" dirty="0"/>
        </a:p>
      </dsp:txBody>
      <dsp:txXfrm rot="-5400000">
        <a:off x="1" y="3146179"/>
        <a:ext cx="730979" cy="313277"/>
      </dsp:txXfrm>
    </dsp:sp>
    <dsp:sp modelId="{FD441E0A-8885-4F45-9637-1AD3E0169643}">
      <dsp:nvSpPr>
        <dsp:cNvPr id="0" name=""/>
        <dsp:cNvSpPr/>
      </dsp:nvSpPr>
      <dsp:spPr>
        <a:xfrm rot="5400000">
          <a:off x="3698514" y="-186845"/>
          <a:ext cx="678766" cy="661383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S" sz="2000" kern="1200" smtClean="0"/>
            <a:t>El mercado local o regional es el objetivo predominante de la pequeña empresa.</a:t>
          </a:r>
          <a:endParaRPr lang="es-EC" sz="2000" kern="1200"/>
        </a:p>
      </dsp:txBody>
      <dsp:txXfrm rot="-5400000">
        <a:off x="730980" y="2813824"/>
        <a:ext cx="6580701" cy="612496"/>
      </dsp:txXfrm>
    </dsp:sp>
    <dsp:sp modelId="{6AB54BB1-4A1D-40C1-9818-3690E1D369CB}">
      <dsp:nvSpPr>
        <dsp:cNvPr id="0" name=""/>
        <dsp:cNvSpPr/>
      </dsp:nvSpPr>
      <dsp:spPr>
        <a:xfrm rot="5400000">
          <a:off x="-156638" y="3863881"/>
          <a:ext cx="1044256" cy="73097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es-EC" sz="2000" kern="1200" dirty="0"/>
        </a:p>
      </dsp:txBody>
      <dsp:txXfrm rot="-5400000">
        <a:off x="1" y="4072733"/>
        <a:ext cx="730979" cy="313277"/>
      </dsp:txXfrm>
    </dsp:sp>
    <dsp:sp modelId="{EF7E6F0D-F0D6-48AB-804C-2A043D77CBB3}">
      <dsp:nvSpPr>
        <dsp:cNvPr id="0" name=""/>
        <dsp:cNvSpPr/>
      </dsp:nvSpPr>
      <dsp:spPr>
        <a:xfrm rot="5400000">
          <a:off x="3698514" y="739707"/>
          <a:ext cx="678766" cy="661383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t>Crece principalmente a través de la reinversión de utilidades</a:t>
          </a:r>
          <a:endParaRPr lang="es-EC" sz="2000" kern="1200" dirty="0"/>
        </a:p>
      </dsp:txBody>
      <dsp:txXfrm rot="-5400000">
        <a:off x="730980" y="3740377"/>
        <a:ext cx="6580701" cy="61249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72932-1418-4091-A384-FA2938CB2318}">
      <dsp:nvSpPr>
        <dsp:cNvPr id="0" name=""/>
        <dsp:cNvSpPr/>
      </dsp:nvSpPr>
      <dsp:spPr>
        <a:xfrm>
          <a:off x="2383296" y="87201"/>
          <a:ext cx="2108765" cy="105438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S" sz="1900" kern="1200" dirty="0" smtClean="0"/>
            <a:t>Transferencia de dominio</a:t>
          </a:r>
          <a:endParaRPr lang="es-EC" sz="1900" kern="1200" dirty="0"/>
        </a:p>
      </dsp:txBody>
      <dsp:txXfrm>
        <a:off x="2414178" y="118083"/>
        <a:ext cx="2047001" cy="992618"/>
      </dsp:txXfrm>
    </dsp:sp>
    <dsp:sp modelId="{DB1962C5-54F3-42DC-9281-7709B85595EA}">
      <dsp:nvSpPr>
        <dsp:cNvPr id="0" name=""/>
        <dsp:cNvSpPr/>
      </dsp:nvSpPr>
      <dsp:spPr>
        <a:xfrm rot="2549967">
          <a:off x="3995772" y="1400884"/>
          <a:ext cx="1003195" cy="369033"/>
        </a:xfrm>
        <a:prstGeom prst="lef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4106482" y="1474691"/>
        <a:ext cx="781775" cy="221419"/>
      </dsp:txXfrm>
    </dsp:sp>
    <dsp:sp modelId="{2377B929-59B4-4D29-A8E7-2E52CECE864D}">
      <dsp:nvSpPr>
        <dsp:cNvPr id="0" name=""/>
        <dsp:cNvSpPr/>
      </dsp:nvSpPr>
      <dsp:spPr>
        <a:xfrm>
          <a:off x="4502678" y="2029219"/>
          <a:ext cx="2108765" cy="105438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S" sz="1900" kern="1200" smtClean="0"/>
            <a:t>Importación de bienes muebles de naturaleza corporal</a:t>
          </a:r>
          <a:endParaRPr lang="es-EC" sz="1900" kern="1200"/>
        </a:p>
      </dsp:txBody>
      <dsp:txXfrm>
        <a:off x="4533560" y="2060101"/>
        <a:ext cx="2047001" cy="992618"/>
      </dsp:txXfrm>
    </dsp:sp>
    <dsp:sp modelId="{B96575A7-F98A-4892-97DC-3B7DA8128A31}">
      <dsp:nvSpPr>
        <dsp:cNvPr id="0" name=""/>
        <dsp:cNvSpPr/>
      </dsp:nvSpPr>
      <dsp:spPr>
        <a:xfrm rot="8100000">
          <a:off x="4041128" y="3386228"/>
          <a:ext cx="1003195" cy="369033"/>
        </a:xfrm>
        <a:prstGeom prst="lef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rot="10800000">
        <a:off x="4151838" y="3460035"/>
        <a:ext cx="781775" cy="221419"/>
      </dsp:txXfrm>
    </dsp:sp>
    <dsp:sp modelId="{7654393D-B983-4E39-9461-ABD25164700D}">
      <dsp:nvSpPr>
        <dsp:cNvPr id="0" name=""/>
        <dsp:cNvSpPr/>
      </dsp:nvSpPr>
      <dsp:spPr>
        <a:xfrm>
          <a:off x="2474008" y="4057889"/>
          <a:ext cx="2108765" cy="105438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S" sz="1900" kern="1200" dirty="0" smtClean="0"/>
            <a:t>Derechos de autor </a:t>
          </a:r>
          <a:endParaRPr lang="es-EC" sz="1900" kern="1200" dirty="0"/>
        </a:p>
      </dsp:txBody>
      <dsp:txXfrm>
        <a:off x="2504890" y="4088771"/>
        <a:ext cx="2047001" cy="992618"/>
      </dsp:txXfrm>
    </dsp:sp>
    <dsp:sp modelId="{59EE9F58-83CE-4B94-A0E1-C4A99B522961}">
      <dsp:nvSpPr>
        <dsp:cNvPr id="0" name=""/>
        <dsp:cNvSpPr/>
      </dsp:nvSpPr>
      <dsp:spPr>
        <a:xfrm rot="13500000">
          <a:off x="2012458" y="3386228"/>
          <a:ext cx="1003195" cy="369033"/>
        </a:xfrm>
        <a:prstGeom prst="lef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rot="10800000">
        <a:off x="2123168" y="3460035"/>
        <a:ext cx="781775" cy="221419"/>
      </dsp:txXfrm>
    </dsp:sp>
    <dsp:sp modelId="{2C5C89AF-076D-447B-8960-247447B56B15}">
      <dsp:nvSpPr>
        <dsp:cNvPr id="0" name=""/>
        <dsp:cNvSpPr/>
      </dsp:nvSpPr>
      <dsp:spPr>
        <a:xfrm>
          <a:off x="445338" y="2029219"/>
          <a:ext cx="2108765" cy="105438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S" sz="1900" kern="1200" smtClean="0"/>
            <a:t>Servicios prestados. </a:t>
          </a:r>
          <a:endParaRPr lang="es-EC" sz="1900" kern="1200"/>
        </a:p>
      </dsp:txBody>
      <dsp:txXfrm>
        <a:off x="476220" y="2060101"/>
        <a:ext cx="2047001" cy="992618"/>
      </dsp:txXfrm>
    </dsp:sp>
    <dsp:sp modelId="{4E994639-04D0-4498-9049-48B70B5933CE}">
      <dsp:nvSpPr>
        <dsp:cNvPr id="0" name=""/>
        <dsp:cNvSpPr/>
      </dsp:nvSpPr>
      <dsp:spPr>
        <a:xfrm rot="18896403">
          <a:off x="1967102" y="1400884"/>
          <a:ext cx="1003195" cy="369033"/>
        </a:xfrm>
        <a:prstGeom prst="lef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2077812" y="1474691"/>
        <a:ext cx="781775" cy="22141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3F1A0-4071-482A-A365-2033C6847BB4}">
      <dsp:nvSpPr>
        <dsp:cNvPr id="0" name=""/>
        <dsp:cNvSpPr/>
      </dsp:nvSpPr>
      <dsp:spPr>
        <a:xfrm>
          <a:off x="3528391" y="813042"/>
          <a:ext cx="2912236" cy="4227517"/>
        </a:xfrm>
        <a:prstGeom prst="wedgeRectCallout">
          <a:avLst>
            <a:gd name="adj1" fmla="val 0"/>
            <a:gd name="adj2" fmla="val 0"/>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66675" rIns="66675" bIns="66675" numCol="1" spcCol="1270" anchor="t" anchorCtr="0">
          <a:noAutofit/>
        </a:bodyPr>
        <a:lstStyle/>
        <a:p>
          <a:pPr lvl="0" algn="r" defTabSz="933450" rtl="0">
            <a:lnSpc>
              <a:spcPct val="90000"/>
            </a:lnSpc>
            <a:spcBef>
              <a:spcPct val="0"/>
            </a:spcBef>
            <a:spcAft>
              <a:spcPct val="35000"/>
            </a:spcAft>
          </a:pPr>
          <a:r>
            <a:rPr lang="es-ES" sz="2100" kern="1200" dirty="0" smtClean="0"/>
            <a:t>En las importaciones, es el resultado de sumar al valor </a:t>
          </a:r>
          <a:r>
            <a:rPr lang="es-ES" sz="2100" kern="1200" dirty="0" err="1" smtClean="0"/>
            <a:t>CIF</a:t>
          </a:r>
          <a:r>
            <a:rPr lang="es-ES" sz="2100" kern="1200" dirty="0" smtClean="0"/>
            <a:t>, aranceles, tasas, derechos, recargos y otros gastos que figuren en la declaración de importación y en los demás documentos pertinentes.</a:t>
          </a:r>
          <a:endParaRPr lang="es-EC" sz="2100" kern="1200" dirty="0"/>
        </a:p>
        <a:p>
          <a:pPr lvl="0" algn="r" defTabSz="933450" rtl="0">
            <a:lnSpc>
              <a:spcPct val="90000"/>
            </a:lnSpc>
            <a:spcBef>
              <a:spcPct val="0"/>
            </a:spcBef>
            <a:spcAft>
              <a:spcPct val="35000"/>
            </a:spcAft>
          </a:pPr>
          <a:endParaRPr lang="es-EC" sz="2100" kern="1200" dirty="0"/>
        </a:p>
      </dsp:txBody>
      <dsp:txXfrm>
        <a:off x="3898246" y="813042"/>
        <a:ext cx="2542382" cy="4227517"/>
      </dsp:txXfrm>
    </dsp:sp>
    <dsp:sp modelId="{DA9C77C8-41A1-4388-A05F-994527B5ECF6}">
      <dsp:nvSpPr>
        <dsp:cNvPr id="0" name=""/>
        <dsp:cNvSpPr/>
      </dsp:nvSpPr>
      <dsp:spPr>
        <a:xfrm>
          <a:off x="3780417" y="0"/>
          <a:ext cx="2703654" cy="81304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127000" rIns="127000" bIns="127000" numCol="1" spcCol="1270" anchor="ctr" anchorCtr="0">
          <a:noAutofit/>
        </a:bodyPr>
        <a:lstStyle/>
        <a:p>
          <a:pPr lvl="0" algn="ctr" defTabSz="1778000" rtl="0">
            <a:lnSpc>
              <a:spcPct val="90000"/>
            </a:lnSpc>
            <a:spcBef>
              <a:spcPct val="0"/>
            </a:spcBef>
            <a:spcAft>
              <a:spcPct val="35000"/>
            </a:spcAft>
          </a:pPr>
          <a:endParaRPr lang="es-EC" sz="4000" kern="1200" dirty="0"/>
        </a:p>
      </dsp:txBody>
      <dsp:txXfrm>
        <a:off x="3780417" y="0"/>
        <a:ext cx="2703654" cy="813042"/>
      </dsp:txXfrm>
    </dsp:sp>
    <dsp:sp modelId="{C7AA3EF6-3792-4BD9-B4E1-EF168116AFCD}">
      <dsp:nvSpPr>
        <dsp:cNvPr id="0" name=""/>
        <dsp:cNvSpPr/>
      </dsp:nvSpPr>
      <dsp:spPr>
        <a:xfrm>
          <a:off x="1071835" y="813042"/>
          <a:ext cx="2816519" cy="3902401"/>
        </a:xfrm>
        <a:prstGeom prst="wedgeRectCallout">
          <a:avLst>
            <a:gd name="adj1" fmla="val 62500"/>
            <a:gd name="adj2" fmla="val 20830"/>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t" anchorCtr="0">
          <a:noAutofit/>
        </a:bodyPr>
        <a:lstStyle/>
        <a:p>
          <a:pPr lvl="0" algn="r" defTabSz="889000" rtl="0">
            <a:lnSpc>
              <a:spcPct val="90000"/>
            </a:lnSpc>
            <a:spcBef>
              <a:spcPct val="0"/>
            </a:spcBef>
            <a:spcAft>
              <a:spcPct val="35000"/>
            </a:spcAft>
          </a:pPr>
          <a:r>
            <a:rPr lang="es-ES" sz="2000" kern="1200" dirty="0" smtClean="0"/>
            <a:t>Valor total de los bienes muebles  que se transfieren o de los servicios que se presten, calculados sobre la base de sus precios de venta o de prestación del servicio</a:t>
          </a:r>
          <a:r>
            <a:rPr lang="es-ES" sz="1200" kern="1200" dirty="0" smtClean="0"/>
            <a:t>.</a:t>
          </a:r>
          <a:endParaRPr lang="es-EC" sz="1200" kern="1200" dirty="0"/>
        </a:p>
      </dsp:txBody>
      <dsp:txXfrm>
        <a:off x="1429533" y="813042"/>
        <a:ext cx="2458821" cy="3902401"/>
      </dsp:txXfrm>
    </dsp:sp>
    <dsp:sp modelId="{56B5EA58-A8EF-4D8D-AA9C-CD54418372BE}">
      <dsp:nvSpPr>
        <dsp:cNvPr id="0" name=""/>
        <dsp:cNvSpPr/>
      </dsp:nvSpPr>
      <dsp:spPr>
        <a:xfrm>
          <a:off x="1297861" y="176861"/>
          <a:ext cx="2482555" cy="65023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1422400" rtl="0">
            <a:lnSpc>
              <a:spcPct val="90000"/>
            </a:lnSpc>
            <a:spcBef>
              <a:spcPct val="0"/>
            </a:spcBef>
            <a:spcAft>
              <a:spcPct val="35000"/>
            </a:spcAft>
          </a:pPr>
          <a:endParaRPr lang="es-EC" sz="3200" kern="1200" dirty="0"/>
        </a:p>
      </dsp:txBody>
      <dsp:txXfrm>
        <a:off x="1297861" y="176861"/>
        <a:ext cx="2482555" cy="65023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A3642-40F5-405C-908C-D009CAC622EC}">
      <dsp:nvSpPr>
        <dsp:cNvPr id="0" name=""/>
        <dsp:cNvSpPr/>
      </dsp:nvSpPr>
      <dsp:spPr>
        <a:xfrm>
          <a:off x="2692810" y="1034"/>
          <a:ext cx="1671162" cy="1086255"/>
        </a:xfrm>
        <a:prstGeom prst="roundRect">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b="0" kern="1200" smtClean="0"/>
            <a:t>Mensual </a:t>
          </a:r>
          <a:endParaRPr lang="es-EC" sz="2000" b="0" kern="1200"/>
        </a:p>
      </dsp:txBody>
      <dsp:txXfrm>
        <a:off x="2745837" y="54061"/>
        <a:ext cx="1565108" cy="980201"/>
      </dsp:txXfrm>
    </dsp:sp>
    <dsp:sp modelId="{FBB5EE2E-7C04-4300-BF82-92014DE40863}">
      <dsp:nvSpPr>
        <dsp:cNvPr id="0" name=""/>
        <dsp:cNvSpPr/>
      </dsp:nvSpPr>
      <dsp:spPr>
        <a:xfrm>
          <a:off x="1732293" y="544161"/>
          <a:ext cx="3592196" cy="3592196"/>
        </a:xfrm>
        <a:custGeom>
          <a:avLst/>
          <a:gdLst/>
          <a:ahLst/>
          <a:cxnLst/>
          <a:rect l="0" t="0" r="0" b="0"/>
          <a:pathLst>
            <a:path>
              <a:moveTo>
                <a:pt x="2862811" y="351075"/>
              </a:moveTo>
              <a:arcTo wR="1796098" hR="1796098" stAng="18386081" swAng="1635223"/>
            </a:path>
          </a:pathLst>
        </a:custGeom>
        <a:noFill/>
        <a:ln w="1270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A94A7C5-2077-408D-9A2A-B0067ED47730}">
      <dsp:nvSpPr>
        <dsp:cNvPr id="0" name=""/>
        <dsp:cNvSpPr/>
      </dsp:nvSpPr>
      <dsp:spPr>
        <a:xfrm>
          <a:off x="4488909" y="1797132"/>
          <a:ext cx="1671162" cy="1086255"/>
        </a:xfrm>
        <a:prstGeom prst="roundRect">
          <a:avLst/>
        </a:prstGeom>
        <a:solidFill>
          <a:schemeClr val="accent4">
            <a:hueOff val="-2345525"/>
            <a:satOff val="14079"/>
            <a:lumOff val="-1242"/>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b="0" kern="1200" smtClean="0"/>
            <a:t>Semestral </a:t>
          </a:r>
          <a:endParaRPr lang="es-EC" sz="2000" b="0" kern="1200"/>
        </a:p>
      </dsp:txBody>
      <dsp:txXfrm>
        <a:off x="4541936" y="1850159"/>
        <a:ext cx="1565108" cy="980201"/>
      </dsp:txXfrm>
    </dsp:sp>
    <dsp:sp modelId="{374301D9-09FB-401A-872B-D8CFB133F3F4}">
      <dsp:nvSpPr>
        <dsp:cNvPr id="0" name=""/>
        <dsp:cNvSpPr/>
      </dsp:nvSpPr>
      <dsp:spPr>
        <a:xfrm>
          <a:off x="1732293" y="544161"/>
          <a:ext cx="3592196" cy="3592196"/>
        </a:xfrm>
        <a:custGeom>
          <a:avLst/>
          <a:gdLst/>
          <a:ahLst/>
          <a:cxnLst/>
          <a:rect l="0" t="0" r="0" b="0"/>
          <a:pathLst>
            <a:path>
              <a:moveTo>
                <a:pt x="3406114" y="2592223"/>
              </a:moveTo>
              <a:arcTo wR="1796098" hR="1796098" stAng="1578696" swAng="1635223"/>
            </a:path>
          </a:pathLst>
        </a:custGeom>
        <a:noFill/>
        <a:ln w="12700" cap="flat" cmpd="sng" algn="ctr">
          <a:solidFill>
            <a:schemeClr val="accent4">
              <a:hueOff val="-2345525"/>
              <a:satOff val="14079"/>
              <a:lumOff val="-124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BF48698-BA0C-41BA-B63D-4B66B0C9676B}">
      <dsp:nvSpPr>
        <dsp:cNvPr id="0" name=""/>
        <dsp:cNvSpPr/>
      </dsp:nvSpPr>
      <dsp:spPr>
        <a:xfrm>
          <a:off x="2692810" y="3593230"/>
          <a:ext cx="1671162" cy="1086255"/>
        </a:xfrm>
        <a:prstGeom prst="roundRect">
          <a:avLst/>
        </a:prstGeom>
        <a:solidFill>
          <a:schemeClr val="accent4">
            <a:hueOff val="-4691050"/>
            <a:satOff val="28159"/>
            <a:lumOff val="-2483"/>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b="0" kern="1200" smtClean="0"/>
            <a:t>Importaciones</a:t>
          </a:r>
          <a:endParaRPr lang="es-EC" sz="2000" b="0" kern="1200"/>
        </a:p>
      </dsp:txBody>
      <dsp:txXfrm>
        <a:off x="2745837" y="3646257"/>
        <a:ext cx="1565108" cy="980201"/>
      </dsp:txXfrm>
    </dsp:sp>
    <dsp:sp modelId="{DE4A4C1D-CA5B-443C-86EF-EC7DBD3EBD55}">
      <dsp:nvSpPr>
        <dsp:cNvPr id="0" name=""/>
        <dsp:cNvSpPr/>
      </dsp:nvSpPr>
      <dsp:spPr>
        <a:xfrm>
          <a:off x="1732293" y="544161"/>
          <a:ext cx="3592196" cy="3592196"/>
        </a:xfrm>
        <a:custGeom>
          <a:avLst/>
          <a:gdLst/>
          <a:ahLst/>
          <a:cxnLst/>
          <a:rect l="0" t="0" r="0" b="0"/>
          <a:pathLst>
            <a:path>
              <a:moveTo>
                <a:pt x="729384" y="3241121"/>
              </a:moveTo>
              <a:arcTo wR="1796098" hR="1796098" stAng="7586081" swAng="1635223"/>
            </a:path>
          </a:pathLst>
        </a:custGeom>
        <a:noFill/>
        <a:ln w="12700" cap="flat" cmpd="sng" algn="ctr">
          <a:solidFill>
            <a:schemeClr val="accent4">
              <a:hueOff val="-4691050"/>
              <a:satOff val="28159"/>
              <a:lumOff val="-2483"/>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A8F4F6C-3171-4CBF-B3E5-D20F3443D9F0}">
      <dsp:nvSpPr>
        <dsp:cNvPr id="0" name=""/>
        <dsp:cNvSpPr/>
      </dsp:nvSpPr>
      <dsp:spPr>
        <a:xfrm>
          <a:off x="896712" y="1797132"/>
          <a:ext cx="1671162" cy="1086255"/>
        </a:xfrm>
        <a:prstGeom prst="roundRect">
          <a:avLst/>
        </a:prstGeom>
        <a:solidFill>
          <a:schemeClr val="accent4">
            <a:hueOff val="-7036575"/>
            <a:satOff val="42238"/>
            <a:lumOff val="-3725"/>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b="0" kern="1200" smtClean="0"/>
            <a:t>Importaciones de servicios</a:t>
          </a:r>
          <a:endParaRPr lang="es-EC" sz="2000" b="0" kern="1200"/>
        </a:p>
      </dsp:txBody>
      <dsp:txXfrm>
        <a:off x="949739" y="1850159"/>
        <a:ext cx="1565108" cy="980201"/>
      </dsp:txXfrm>
    </dsp:sp>
    <dsp:sp modelId="{279BC39E-3BCD-4057-A916-BEF10DEA816A}">
      <dsp:nvSpPr>
        <dsp:cNvPr id="0" name=""/>
        <dsp:cNvSpPr/>
      </dsp:nvSpPr>
      <dsp:spPr>
        <a:xfrm>
          <a:off x="1732293" y="544161"/>
          <a:ext cx="3592196" cy="3592196"/>
        </a:xfrm>
        <a:custGeom>
          <a:avLst/>
          <a:gdLst/>
          <a:ahLst/>
          <a:cxnLst/>
          <a:rect l="0" t="0" r="0" b="0"/>
          <a:pathLst>
            <a:path>
              <a:moveTo>
                <a:pt x="186081" y="999972"/>
              </a:moveTo>
              <a:arcTo wR="1796098" hR="1796098" stAng="12378696" swAng="1635223"/>
            </a:path>
          </a:pathLst>
        </a:custGeom>
        <a:noFill/>
        <a:ln w="12700" cap="flat" cmpd="sng" algn="ctr">
          <a:solidFill>
            <a:schemeClr val="accent4">
              <a:hueOff val="-7036575"/>
              <a:satOff val="42238"/>
              <a:lumOff val="-3725"/>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D639B-D514-43B8-BC4B-53A6A38B18C7}">
      <dsp:nvSpPr>
        <dsp:cNvPr id="0" name=""/>
        <dsp:cNvSpPr/>
      </dsp:nvSpPr>
      <dsp:spPr>
        <a:xfrm rot="21300000">
          <a:off x="23383" y="1966675"/>
          <a:ext cx="7573232" cy="867249"/>
        </a:xfrm>
        <a:prstGeom prst="mathMinus">
          <a:avLst/>
        </a:prstGeom>
        <a:solidFill>
          <a:schemeClr val="accent2">
            <a:tint val="60000"/>
            <a:hueOff val="0"/>
            <a:satOff val="0"/>
            <a:lumOff val="0"/>
            <a:alphaOff val="0"/>
          </a:schemeClr>
        </a:solidFill>
        <a:ln w="12700"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9E26C450-B83B-4C9D-863F-CD271A293AF1}">
      <dsp:nvSpPr>
        <dsp:cNvPr id="0" name=""/>
        <dsp:cNvSpPr/>
      </dsp:nvSpPr>
      <dsp:spPr>
        <a:xfrm>
          <a:off x="914400" y="240030"/>
          <a:ext cx="2286000" cy="1920240"/>
        </a:xfrm>
        <a:prstGeom prst="downArrow">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E79CD16-4E10-4CC3-905D-862CC232594E}">
      <dsp:nvSpPr>
        <dsp:cNvPr id="0" name=""/>
        <dsp:cNvSpPr/>
      </dsp:nvSpPr>
      <dsp:spPr>
        <a:xfrm>
          <a:off x="4038600" y="0"/>
          <a:ext cx="2438400" cy="2016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t>IVA PAGADO</a:t>
          </a:r>
          <a:endParaRPr lang="es-EC" sz="2000" kern="1200" dirty="0"/>
        </a:p>
      </dsp:txBody>
      <dsp:txXfrm>
        <a:off x="4038600" y="0"/>
        <a:ext cx="2438400" cy="2016252"/>
      </dsp:txXfrm>
    </dsp:sp>
    <dsp:sp modelId="{BF675981-ABF9-4D21-BD5D-E5EEB91B8ED6}">
      <dsp:nvSpPr>
        <dsp:cNvPr id="0" name=""/>
        <dsp:cNvSpPr/>
      </dsp:nvSpPr>
      <dsp:spPr>
        <a:xfrm>
          <a:off x="4419599" y="2640330"/>
          <a:ext cx="2286000" cy="1920240"/>
        </a:xfrm>
        <a:prstGeom prst="upArrow">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0993FB3-E2B3-474E-AF5F-8F6A38C0AB7F}">
      <dsp:nvSpPr>
        <dsp:cNvPr id="0" name=""/>
        <dsp:cNvSpPr/>
      </dsp:nvSpPr>
      <dsp:spPr>
        <a:xfrm>
          <a:off x="1143000" y="2784347"/>
          <a:ext cx="2438400" cy="2016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IVA COBRADO</a:t>
          </a:r>
          <a:endParaRPr lang="es-EC" sz="1800" kern="1200" dirty="0"/>
        </a:p>
      </dsp:txBody>
      <dsp:txXfrm>
        <a:off x="1143000" y="2784347"/>
        <a:ext cx="2438400" cy="201625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7199F-813C-4EE5-B597-7D34E93B6481}">
      <dsp:nvSpPr>
        <dsp:cNvPr id="0" name=""/>
        <dsp:cNvSpPr/>
      </dsp:nvSpPr>
      <dsp:spPr>
        <a:xfrm>
          <a:off x="0" y="360030"/>
          <a:ext cx="6422951" cy="2498606"/>
        </a:xfrm>
        <a:prstGeom prst="rightArrow">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sp>
    <dsp:sp modelId="{34F4ED9B-3224-4A64-B2E7-56B500B80BBE}">
      <dsp:nvSpPr>
        <dsp:cNvPr id="0" name=""/>
        <dsp:cNvSpPr/>
      </dsp:nvSpPr>
      <dsp:spPr>
        <a:xfrm>
          <a:off x="71994" y="973832"/>
          <a:ext cx="5262554" cy="1249303"/>
        </a:xfrm>
        <a:prstGeom prst="rect">
          <a:avLst/>
        </a:prstGeom>
        <a:noFill/>
        <a:ln>
          <a:noFill/>
        </a:ln>
        <a:effectLst>
          <a:glow rad="101600">
            <a:schemeClr val="accent2">
              <a:satMod val="175000"/>
              <a:alpha val="40000"/>
            </a:schemeClr>
          </a:glow>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rtl="0">
            <a:lnSpc>
              <a:spcPct val="90000"/>
            </a:lnSpc>
            <a:spcBef>
              <a:spcPct val="0"/>
            </a:spcBef>
            <a:spcAft>
              <a:spcPct val="35000"/>
            </a:spcAft>
          </a:pPr>
          <a:r>
            <a:rPr lang="es-ES" sz="2000" kern="1200" dirty="0" smtClean="0"/>
            <a:t>Rentas que obtengan las personas naturales, las sucesiones indivisas y las sociedades sean nacionales o extranjeras. </a:t>
          </a:r>
          <a:endParaRPr lang="es-EC" sz="2000" kern="1200" dirty="0"/>
        </a:p>
      </dsp:txBody>
      <dsp:txXfrm>
        <a:off x="71994" y="973832"/>
        <a:ext cx="5262554" cy="124930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032B9-671E-4AC7-90EC-9018C7635300}">
      <dsp:nvSpPr>
        <dsp:cNvPr id="0" name=""/>
        <dsp:cNvSpPr/>
      </dsp:nvSpPr>
      <dsp:spPr>
        <a:xfrm>
          <a:off x="1888" y="1492729"/>
          <a:ext cx="3310479" cy="101788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lang="es-ES" sz="1600" kern="1200" dirty="0" smtClean="0"/>
            <a:t>La totalidad de los ingresos gravados se restará las devoluciones, descuentos, costos, gastos y deducciones. </a:t>
          </a:r>
          <a:endParaRPr lang="es-EC" sz="1600" kern="1200" dirty="0"/>
        </a:p>
      </dsp:txBody>
      <dsp:txXfrm>
        <a:off x="1888" y="1492729"/>
        <a:ext cx="3310479" cy="1017882"/>
      </dsp:txXfrm>
    </dsp:sp>
    <dsp:sp modelId="{DA120053-8E77-4232-9797-3141B49A7A70}">
      <dsp:nvSpPr>
        <dsp:cNvPr id="0" name=""/>
        <dsp:cNvSpPr/>
      </dsp:nvSpPr>
      <dsp:spPr>
        <a:xfrm>
          <a:off x="607826" y="2528918"/>
          <a:ext cx="2678360" cy="6148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09C5198-CD17-425D-A7D6-3BAC01CCC4F8}">
      <dsp:nvSpPr>
        <dsp:cNvPr id="0" name=""/>
        <dsp:cNvSpPr/>
      </dsp:nvSpPr>
      <dsp:spPr>
        <a:xfrm>
          <a:off x="3687338" y="1472288"/>
          <a:ext cx="2935509" cy="10996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s-ES" sz="1400" kern="1200" dirty="0" smtClean="0"/>
            <a:t>De los ingresos en relación de dependencia está constituida por el ingreso gravado menos el valor de los aportes personales </a:t>
          </a:r>
          <a:r>
            <a:rPr lang="es-ES" sz="1400" kern="1200" dirty="0" err="1" smtClean="0"/>
            <a:t>IESS</a:t>
          </a:r>
          <a:r>
            <a:rPr lang="es-ES" sz="1400" kern="1200" dirty="0" smtClean="0"/>
            <a:t>.</a:t>
          </a:r>
          <a:endParaRPr lang="es-EC" sz="1400" kern="1200" dirty="0"/>
        </a:p>
      </dsp:txBody>
      <dsp:txXfrm>
        <a:off x="3687338" y="1472288"/>
        <a:ext cx="2935509" cy="1099646"/>
      </dsp:txXfrm>
    </dsp:sp>
    <dsp:sp modelId="{8AB4F819-37C9-4464-B41D-E63C67AC9E45}">
      <dsp:nvSpPr>
        <dsp:cNvPr id="0" name=""/>
        <dsp:cNvSpPr/>
      </dsp:nvSpPr>
      <dsp:spPr>
        <a:xfrm>
          <a:off x="3886862" y="2556504"/>
          <a:ext cx="2678360" cy="6148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9E8E4-B61F-44FA-9344-E874745D98BD}">
      <dsp:nvSpPr>
        <dsp:cNvPr id="0" name=""/>
        <dsp:cNvSpPr/>
      </dsp:nvSpPr>
      <dsp:spPr>
        <a:xfrm>
          <a:off x="0" y="0"/>
          <a:ext cx="4747890" cy="1483493"/>
        </a:xfrm>
        <a:prstGeom prst="round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s-ES" sz="1600" kern="1200" dirty="0" smtClean="0"/>
            <a:t>Las personas que están obligadas a llevar contabilidad los mismos que comprenden todas las sociedades y las personas naturales y sucesiones indivisas </a:t>
          </a:r>
          <a:endParaRPr lang="es-EC" sz="1600" kern="1200" dirty="0"/>
        </a:p>
      </dsp:txBody>
      <dsp:txXfrm>
        <a:off x="72418" y="72418"/>
        <a:ext cx="4603054" cy="1338657"/>
      </dsp:txXfrm>
    </dsp:sp>
    <dsp:sp modelId="{55767FE4-CE8D-412C-BC24-DD408AFF6C38}">
      <dsp:nvSpPr>
        <dsp:cNvPr id="0" name=""/>
        <dsp:cNvSpPr/>
      </dsp:nvSpPr>
      <dsp:spPr>
        <a:xfrm>
          <a:off x="0" y="1616808"/>
          <a:ext cx="4747890" cy="1459717"/>
        </a:xfrm>
        <a:prstGeom prst="roundRect">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s-ES" sz="1600" kern="1200" dirty="0" smtClean="0"/>
            <a:t>Profesionales, comisionistas, artesanos, agentes, representantes y demás trabajadores autónomos deberán llevar una cuenta de ingresos y egresos para determinar su renta imponible.</a:t>
          </a:r>
          <a:endParaRPr lang="es-EC" sz="1600" kern="1200" dirty="0"/>
        </a:p>
      </dsp:txBody>
      <dsp:txXfrm>
        <a:off x="71258" y="1688066"/>
        <a:ext cx="4605374" cy="1317201"/>
      </dsp:txXfrm>
    </dsp:sp>
    <dsp:sp modelId="{CF78B4BB-714D-4B1E-B4E4-11CABCCB6C85}">
      <dsp:nvSpPr>
        <dsp:cNvPr id="0" name=""/>
        <dsp:cNvSpPr/>
      </dsp:nvSpPr>
      <dsp:spPr>
        <a:xfrm>
          <a:off x="0" y="3080335"/>
          <a:ext cx="4720828" cy="1617257"/>
        </a:xfrm>
        <a:prstGeom prst="roundRect">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s-ES" sz="1600" kern="1200" dirty="0" smtClean="0"/>
            <a:t>Incluyendo las personas naturales que desarrollen actividades agrícolas, pecuarias, forestales o similares</a:t>
          </a:r>
          <a:endParaRPr lang="es-EC" sz="1600" kern="1200" dirty="0"/>
        </a:p>
      </dsp:txBody>
      <dsp:txXfrm>
        <a:off x="78948" y="3159283"/>
        <a:ext cx="4562932" cy="145936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9FE52-1851-457F-8B99-3C51E0779183}">
      <dsp:nvSpPr>
        <dsp:cNvPr id="0" name=""/>
        <dsp:cNvSpPr/>
      </dsp:nvSpPr>
      <dsp:spPr>
        <a:xfrm>
          <a:off x="0" y="0"/>
          <a:ext cx="7416824" cy="49125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dirty="0" smtClean="0"/>
            <a:t>Los dividendos y utilidades</a:t>
          </a:r>
          <a:endParaRPr lang="es-EC" sz="1800" kern="1200" dirty="0"/>
        </a:p>
      </dsp:txBody>
      <dsp:txXfrm>
        <a:off x="23981" y="23981"/>
        <a:ext cx="7368862" cy="443291"/>
      </dsp:txXfrm>
    </dsp:sp>
    <dsp:sp modelId="{81C929FC-CB2F-45F7-90D9-D80CE2C32D27}">
      <dsp:nvSpPr>
        <dsp:cNvPr id="0" name=""/>
        <dsp:cNvSpPr/>
      </dsp:nvSpPr>
      <dsp:spPr>
        <a:xfrm>
          <a:off x="0" y="506467"/>
          <a:ext cx="7416824" cy="49125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dirty="0" smtClean="0"/>
            <a:t>Los obtenidos por las instituciones del Estado </a:t>
          </a:r>
          <a:endParaRPr lang="es-EC" sz="1800" kern="1200" dirty="0"/>
        </a:p>
      </dsp:txBody>
      <dsp:txXfrm>
        <a:off x="23981" y="530448"/>
        <a:ext cx="7368862" cy="443291"/>
      </dsp:txXfrm>
    </dsp:sp>
    <dsp:sp modelId="{BBBCB085-0B56-4256-BF85-D98406D609B8}">
      <dsp:nvSpPr>
        <dsp:cNvPr id="0" name=""/>
        <dsp:cNvSpPr/>
      </dsp:nvSpPr>
      <dsp:spPr>
        <a:xfrm>
          <a:off x="0" y="1011853"/>
          <a:ext cx="7416824" cy="49125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dirty="0" smtClean="0"/>
            <a:t>Convenios internacionales</a:t>
          </a:r>
          <a:endParaRPr lang="es-EC" sz="1800" kern="1200" dirty="0"/>
        </a:p>
      </dsp:txBody>
      <dsp:txXfrm>
        <a:off x="23981" y="1035834"/>
        <a:ext cx="7368862" cy="443291"/>
      </dsp:txXfrm>
    </dsp:sp>
    <dsp:sp modelId="{57ACC3A0-DF09-4375-8F00-55598F8C7991}">
      <dsp:nvSpPr>
        <dsp:cNvPr id="0" name=""/>
        <dsp:cNvSpPr/>
      </dsp:nvSpPr>
      <dsp:spPr>
        <a:xfrm>
          <a:off x="0" y="1517239"/>
          <a:ext cx="7416824" cy="49125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dirty="0" smtClean="0"/>
            <a:t>Los de las instituciones de carácter privado sin fines de lucro </a:t>
          </a:r>
          <a:endParaRPr lang="es-EC" sz="1800" kern="1200" dirty="0"/>
        </a:p>
      </dsp:txBody>
      <dsp:txXfrm>
        <a:off x="23981" y="1541220"/>
        <a:ext cx="7368862" cy="443291"/>
      </dsp:txXfrm>
    </dsp:sp>
    <dsp:sp modelId="{13DD05E5-7FCF-4517-832C-00563CCE1C4D}">
      <dsp:nvSpPr>
        <dsp:cNvPr id="0" name=""/>
        <dsp:cNvSpPr/>
      </dsp:nvSpPr>
      <dsp:spPr>
        <a:xfrm>
          <a:off x="0" y="2022625"/>
          <a:ext cx="7416824" cy="49125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kern="1200" dirty="0" smtClean="0"/>
            <a:t>Los intereses percibidos por </a:t>
          </a:r>
          <a:r>
            <a:rPr lang="es-ES" sz="1600" kern="1200" dirty="0" err="1" smtClean="0"/>
            <a:t>P.N</a:t>
          </a:r>
          <a:r>
            <a:rPr lang="es-ES" sz="1600" kern="1200" dirty="0" smtClean="0"/>
            <a:t>. por sus depósitos de ahorro a la vista </a:t>
          </a:r>
          <a:endParaRPr lang="es-EC" sz="1600" kern="1200" dirty="0"/>
        </a:p>
      </dsp:txBody>
      <dsp:txXfrm>
        <a:off x="23981" y="2046606"/>
        <a:ext cx="7368862" cy="443291"/>
      </dsp:txXfrm>
    </dsp:sp>
    <dsp:sp modelId="{BCBD9D43-7D33-4730-95DF-283055E02C2E}">
      <dsp:nvSpPr>
        <dsp:cNvPr id="0" name=""/>
        <dsp:cNvSpPr/>
      </dsp:nvSpPr>
      <dsp:spPr>
        <a:xfrm>
          <a:off x="0" y="2528011"/>
          <a:ext cx="7416824" cy="49125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 sz="1400" kern="1200" dirty="0" smtClean="0"/>
            <a:t>Los viáticos que se conceden a los funcionarios y empleados de las instituciones del Estado, los gastos de viaje, hospedaje y alimentación</a:t>
          </a:r>
          <a:endParaRPr lang="es-EC" sz="1400" kern="1200" dirty="0"/>
        </a:p>
      </dsp:txBody>
      <dsp:txXfrm>
        <a:off x="23981" y="2551992"/>
        <a:ext cx="7368862" cy="443291"/>
      </dsp:txXfrm>
    </dsp:sp>
    <dsp:sp modelId="{585C5D28-7D15-498C-A33E-168209EE2518}">
      <dsp:nvSpPr>
        <dsp:cNvPr id="0" name=""/>
        <dsp:cNvSpPr/>
      </dsp:nvSpPr>
      <dsp:spPr>
        <a:xfrm>
          <a:off x="0" y="3033397"/>
          <a:ext cx="7416824" cy="49125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dirty="0" smtClean="0"/>
            <a:t>Las Décima Tercera y Décima Cuarta Remuneraciones</a:t>
          </a:r>
          <a:endParaRPr lang="es-EC" sz="1800" kern="1200" dirty="0"/>
        </a:p>
      </dsp:txBody>
      <dsp:txXfrm>
        <a:off x="23981" y="3057378"/>
        <a:ext cx="7368862" cy="443291"/>
      </dsp:txXfrm>
    </dsp:sp>
    <dsp:sp modelId="{1C9742D7-2234-4352-AF4D-8D1167BCBF37}">
      <dsp:nvSpPr>
        <dsp:cNvPr id="0" name=""/>
        <dsp:cNvSpPr/>
      </dsp:nvSpPr>
      <dsp:spPr>
        <a:xfrm>
          <a:off x="0" y="3538783"/>
          <a:ext cx="7416824" cy="49125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dirty="0" smtClean="0"/>
            <a:t>Desahucio e indemnización por despido intempestivo</a:t>
          </a:r>
          <a:endParaRPr lang="es-EC" sz="1800" kern="1200" dirty="0"/>
        </a:p>
      </dsp:txBody>
      <dsp:txXfrm>
        <a:off x="23981" y="3562764"/>
        <a:ext cx="7368862" cy="443291"/>
      </dsp:txXfrm>
    </dsp:sp>
    <dsp:sp modelId="{850B9A07-F07E-4180-8766-6D32B9764838}">
      <dsp:nvSpPr>
        <dsp:cNvPr id="0" name=""/>
        <dsp:cNvSpPr/>
      </dsp:nvSpPr>
      <dsp:spPr>
        <a:xfrm>
          <a:off x="0" y="4044169"/>
          <a:ext cx="7416824" cy="49125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dirty="0" smtClean="0"/>
            <a:t>Las indemnizaciones que se </a:t>
          </a:r>
          <a:r>
            <a:rPr lang="es-ES" sz="2000" kern="1200" dirty="0" smtClean="0"/>
            <a:t>perciban</a:t>
          </a:r>
          <a:r>
            <a:rPr lang="es-ES" sz="1800" kern="1200" dirty="0" smtClean="0"/>
            <a:t> por seguros</a:t>
          </a:r>
          <a:endParaRPr lang="es-EC" sz="1800" kern="1200" dirty="0"/>
        </a:p>
      </dsp:txBody>
      <dsp:txXfrm>
        <a:off x="23981" y="4068150"/>
        <a:ext cx="7368862" cy="44329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9FE52-1851-457F-8B99-3C51E0779183}">
      <dsp:nvSpPr>
        <dsp:cNvPr id="0" name=""/>
        <dsp:cNvSpPr/>
      </dsp:nvSpPr>
      <dsp:spPr>
        <a:xfrm>
          <a:off x="0" y="27499"/>
          <a:ext cx="7344816" cy="80495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dirty="0" smtClean="0"/>
            <a:t>Las provisiones para créditos incobrables </a:t>
          </a:r>
          <a:endParaRPr lang="es-EC" sz="1800" kern="1200" dirty="0"/>
        </a:p>
      </dsp:txBody>
      <dsp:txXfrm>
        <a:off x="39295" y="66794"/>
        <a:ext cx="7266226" cy="726369"/>
      </dsp:txXfrm>
    </dsp:sp>
    <dsp:sp modelId="{81C929FC-CB2F-45F7-90D9-D80CE2C32D27}">
      <dsp:nvSpPr>
        <dsp:cNvPr id="0" name=""/>
        <dsp:cNvSpPr/>
      </dsp:nvSpPr>
      <dsp:spPr>
        <a:xfrm>
          <a:off x="0" y="972976"/>
          <a:ext cx="7344816" cy="80495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dirty="0" smtClean="0"/>
            <a:t>Los aportes personales al seguro social obligatorio que asuma el empleador por cuenta de sujetos pasivos </a:t>
          </a:r>
          <a:endParaRPr lang="es-EC" sz="1800" kern="1200" dirty="0"/>
        </a:p>
      </dsp:txBody>
      <dsp:txXfrm>
        <a:off x="39295" y="1012271"/>
        <a:ext cx="7266226" cy="726369"/>
      </dsp:txXfrm>
    </dsp:sp>
    <dsp:sp modelId="{BBBCB085-0B56-4256-BF85-D98406D609B8}">
      <dsp:nvSpPr>
        <dsp:cNvPr id="0" name=""/>
        <dsp:cNvSpPr/>
      </dsp:nvSpPr>
      <dsp:spPr>
        <a:xfrm>
          <a:off x="0" y="1901776"/>
          <a:ext cx="7344816" cy="80495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dirty="0" smtClean="0"/>
            <a:t>La totalidad de las provisiones para atender el pago de desahucio y de pensiones jubilares patronales</a:t>
          </a:r>
          <a:endParaRPr lang="es-EC" sz="1800" kern="1200" dirty="0"/>
        </a:p>
      </dsp:txBody>
      <dsp:txXfrm>
        <a:off x="39295" y="1941071"/>
        <a:ext cx="7266226" cy="726369"/>
      </dsp:txXfrm>
    </dsp:sp>
    <dsp:sp modelId="{57ACC3A0-DF09-4375-8F00-55598F8C7991}">
      <dsp:nvSpPr>
        <dsp:cNvPr id="0" name=""/>
        <dsp:cNvSpPr/>
      </dsp:nvSpPr>
      <dsp:spPr>
        <a:xfrm>
          <a:off x="0" y="2830575"/>
          <a:ext cx="7344816" cy="80495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dirty="0" smtClean="0"/>
            <a:t>Los gastos devengados y pendientes de pago al cierre del ejercicio</a:t>
          </a:r>
          <a:endParaRPr lang="es-EC" sz="1800" kern="1200" dirty="0"/>
        </a:p>
      </dsp:txBody>
      <dsp:txXfrm>
        <a:off x="39295" y="2869870"/>
        <a:ext cx="7266226" cy="726369"/>
      </dsp:txXfrm>
    </dsp:sp>
    <dsp:sp modelId="{13DD05E5-7FCF-4517-832C-00563CCE1C4D}">
      <dsp:nvSpPr>
        <dsp:cNvPr id="0" name=""/>
        <dsp:cNvSpPr/>
      </dsp:nvSpPr>
      <dsp:spPr>
        <a:xfrm>
          <a:off x="0" y="3759376"/>
          <a:ext cx="7344816" cy="80495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kern="1200" dirty="0" smtClean="0"/>
            <a:t>Las personas naturales podrán deducir, hasta en el 50% del total de sus ingresos gravados </a:t>
          </a:r>
          <a:endParaRPr lang="es-EC" sz="1600" kern="1200" dirty="0"/>
        </a:p>
      </dsp:txBody>
      <dsp:txXfrm>
        <a:off x="39295" y="3798671"/>
        <a:ext cx="7266226" cy="72636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21AB6-590A-4CEE-881A-400EEF7A7874}">
      <dsp:nvSpPr>
        <dsp:cNvPr id="0" name=""/>
        <dsp:cNvSpPr/>
      </dsp:nvSpPr>
      <dsp:spPr>
        <a:xfrm>
          <a:off x="36" y="313216"/>
          <a:ext cx="3465771" cy="12850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s-ES" sz="2000" b="1" kern="1200" dirty="0" smtClean="0"/>
            <a:t>Para las personas naturales y sucesiones indivisas no obligadas a llevar contabilidad</a:t>
          </a:r>
          <a:r>
            <a:rPr lang="es-ES" sz="2000" kern="1200" dirty="0" smtClean="0"/>
            <a:t>.-</a:t>
          </a:r>
          <a:endParaRPr lang="es-EC" sz="2000" kern="1200" dirty="0"/>
        </a:p>
      </dsp:txBody>
      <dsp:txXfrm>
        <a:off x="36" y="313216"/>
        <a:ext cx="3465771" cy="1285020"/>
      </dsp:txXfrm>
    </dsp:sp>
    <dsp:sp modelId="{ABCF5F45-D4D8-466A-9476-97D646318BC2}">
      <dsp:nvSpPr>
        <dsp:cNvPr id="0" name=""/>
        <dsp:cNvSpPr/>
      </dsp:nvSpPr>
      <dsp:spPr>
        <a:xfrm>
          <a:off x="36" y="1598236"/>
          <a:ext cx="3465771" cy="28410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s-ES" sz="2000" kern="1200" dirty="0" smtClean="0"/>
            <a:t>Una suma equivalente al 50% del Impuesto a la Renta determinado en el ejercicio anterior, menos las retenciones en la fuente del Impuesto a la Renta que les hayan sido practicadas en el mismo ejercicio.</a:t>
          </a:r>
          <a:endParaRPr lang="es-EC" sz="2000" kern="1200" dirty="0"/>
        </a:p>
      </dsp:txBody>
      <dsp:txXfrm>
        <a:off x="36" y="1598236"/>
        <a:ext cx="3465771" cy="2841074"/>
      </dsp:txXfrm>
    </dsp:sp>
    <dsp:sp modelId="{FCA90C6E-BEAA-43C8-9370-6FF3A88C5030}">
      <dsp:nvSpPr>
        <dsp:cNvPr id="0" name=""/>
        <dsp:cNvSpPr/>
      </dsp:nvSpPr>
      <dsp:spPr>
        <a:xfrm>
          <a:off x="3951052" y="274318"/>
          <a:ext cx="3465771" cy="12850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s-ES" sz="2000" b="1" kern="1200" dirty="0" smtClean="0"/>
            <a:t>Para las personas naturales y sucesiones indivisas obligadas a llevar contabilidad y las sociedades</a:t>
          </a:r>
          <a:r>
            <a:rPr lang="es-ES" sz="2000" kern="1200" dirty="0" smtClean="0"/>
            <a:t>.-</a:t>
          </a:r>
          <a:endParaRPr lang="es-EC" sz="2000" kern="1200" dirty="0"/>
        </a:p>
      </dsp:txBody>
      <dsp:txXfrm>
        <a:off x="3951052" y="274318"/>
        <a:ext cx="3465771" cy="1285020"/>
      </dsp:txXfrm>
    </dsp:sp>
    <dsp:sp modelId="{42E5F6B9-ECCB-45AA-9364-D60FD029A729}">
      <dsp:nvSpPr>
        <dsp:cNvPr id="0" name=""/>
        <dsp:cNvSpPr/>
      </dsp:nvSpPr>
      <dsp:spPr>
        <a:xfrm>
          <a:off x="3951016" y="1598236"/>
          <a:ext cx="3465771" cy="28410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s-ES" sz="2000" kern="1200" smtClean="0"/>
            <a:t>La suma matemática del 0.2% del patrimonio total + 0.2% del total de costos y gastos deducibles a efecto del Impuesto a la Renta + 0.4% del activo total + 0.4% del total de ingresos gravables a efecto del impuesto a la renta.</a:t>
          </a:r>
          <a:endParaRPr lang="es-EC" sz="2000" kern="1200"/>
        </a:p>
      </dsp:txBody>
      <dsp:txXfrm>
        <a:off x="3951016" y="1598236"/>
        <a:ext cx="3465771" cy="28410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1F1DA-C3FB-426E-9F01-EC7A943F035B}">
      <dsp:nvSpPr>
        <dsp:cNvPr id="0" name=""/>
        <dsp:cNvSpPr/>
      </dsp:nvSpPr>
      <dsp:spPr>
        <a:xfrm>
          <a:off x="1440160" y="0"/>
          <a:ext cx="4464495" cy="4464495"/>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BF1C5E-E7AA-4322-836D-094046B34756}">
      <dsp:nvSpPr>
        <dsp:cNvPr id="0" name=""/>
        <dsp:cNvSpPr/>
      </dsp:nvSpPr>
      <dsp:spPr>
        <a:xfrm>
          <a:off x="1730352" y="290192"/>
          <a:ext cx="1785798" cy="17857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AR" sz="1800" b="1" kern="1200" dirty="0" smtClean="0"/>
            <a:t>Microempresa</a:t>
          </a:r>
          <a:endParaRPr lang="es-EC" sz="1800" b="1" kern="1200" dirty="0"/>
        </a:p>
      </dsp:txBody>
      <dsp:txXfrm>
        <a:off x="1817527" y="377367"/>
        <a:ext cx="1611448" cy="1611448"/>
      </dsp:txXfrm>
    </dsp:sp>
    <dsp:sp modelId="{A6827ABC-2C8D-41FA-B2A8-D69FB2544D31}">
      <dsp:nvSpPr>
        <dsp:cNvPr id="0" name=""/>
        <dsp:cNvSpPr/>
      </dsp:nvSpPr>
      <dsp:spPr>
        <a:xfrm>
          <a:off x="3828665" y="290192"/>
          <a:ext cx="1785798" cy="17857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AR" sz="1800" b="1" kern="1200" dirty="0" smtClean="0"/>
            <a:t>Talleres artesanales</a:t>
          </a:r>
          <a:endParaRPr lang="es-EC" sz="1800" b="1" kern="1200" dirty="0"/>
        </a:p>
      </dsp:txBody>
      <dsp:txXfrm>
        <a:off x="3915840" y="377367"/>
        <a:ext cx="1611448" cy="1611448"/>
      </dsp:txXfrm>
    </dsp:sp>
    <dsp:sp modelId="{786B676D-BCBA-4F8C-A93F-0BF254C0F20D}">
      <dsp:nvSpPr>
        <dsp:cNvPr id="0" name=""/>
        <dsp:cNvSpPr/>
      </dsp:nvSpPr>
      <dsp:spPr>
        <a:xfrm>
          <a:off x="1730352" y="2388504"/>
          <a:ext cx="1785798" cy="17857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AR" sz="1800" b="1" kern="1200" dirty="0" smtClean="0"/>
            <a:t>Pequeña Industria</a:t>
          </a:r>
          <a:endParaRPr lang="es-EC" sz="1800" b="1" kern="1200" dirty="0"/>
        </a:p>
      </dsp:txBody>
      <dsp:txXfrm>
        <a:off x="1817527" y="2475679"/>
        <a:ext cx="1611448" cy="1611448"/>
      </dsp:txXfrm>
    </dsp:sp>
    <dsp:sp modelId="{0AA02F5A-4D9F-492B-AE84-F3E39CD0EFA5}">
      <dsp:nvSpPr>
        <dsp:cNvPr id="0" name=""/>
        <dsp:cNvSpPr/>
      </dsp:nvSpPr>
      <dsp:spPr>
        <a:xfrm>
          <a:off x="3828665" y="2388504"/>
          <a:ext cx="1785798" cy="17857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AR" sz="1800" b="1" kern="1200" dirty="0" smtClean="0"/>
            <a:t>Mediana Industria</a:t>
          </a:r>
          <a:endParaRPr lang="es-EC" sz="1800" b="1" kern="1200" dirty="0"/>
        </a:p>
      </dsp:txBody>
      <dsp:txXfrm>
        <a:off x="3915840" y="2475679"/>
        <a:ext cx="1611448" cy="161144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AE080-9F3C-4359-939B-F5C1D0C25762}">
      <dsp:nvSpPr>
        <dsp:cNvPr id="0" name=""/>
        <dsp:cNvSpPr/>
      </dsp:nvSpPr>
      <dsp:spPr>
        <a:xfrm>
          <a:off x="4950" y="0"/>
          <a:ext cx="2001781" cy="373422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ES" sz="2200" kern="1200" smtClean="0"/>
            <a:t>Entregar el respectivo comprobante de retención, dentro del término no mayor de cinco días de recibido el comprobante de venta.</a:t>
          </a:r>
          <a:endParaRPr lang="es-EC" sz="2200" kern="1200"/>
        </a:p>
      </dsp:txBody>
      <dsp:txXfrm>
        <a:off x="63580" y="58630"/>
        <a:ext cx="1884521" cy="3616969"/>
      </dsp:txXfrm>
    </dsp:sp>
    <dsp:sp modelId="{6366F7E2-0DAE-4809-8101-CACC595AE1FA}">
      <dsp:nvSpPr>
        <dsp:cNvPr id="0" name=""/>
        <dsp:cNvSpPr/>
      </dsp:nvSpPr>
      <dsp:spPr>
        <a:xfrm>
          <a:off x="2343031" y="0"/>
          <a:ext cx="2001781" cy="373422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ES" sz="2200" kern="1200" smtClean="0"/>
            <a:t>Proporcionar al SRI cualquier tipo de información vinculada con las transacciones</a:t>
          </a:r>
          <a:endParaRPr lang="es-EC" sz="2200" kern="1200"/>
        </a:p>
      </dsp:txBody>
      <dsp:txXfrm>
        <a:off x="2401661" y="58630"/>
        <a:ext cx="1884521" cy="3616969"/>
      </dsp:txXfrm>
    </dsp:sp>
    <dsp:sp modelId="{6ABDD6DD-CB2C-4D33-AF61-9E534221B014}">
      <dsp:nvSpPr>
        <dsp:cNvPr id="0" name=""/>
        <dsp:cNvSpPr/>
      </dsp:nvSpPr>
      <dsp:spPr>
        <a:xfrm>
          <a:off x="4681112" y="0"/>
          <a:ext cx="2001781" cy="3734229"/>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ES" sz="2200" kern="1200" smtClean="0"/>
            <a:t>La retención en la fuente deberá realizarse al momento del pago o crédito en cuenta, lo que suceda primero.</a:t>
          </a:r>
          <a:endParaRPr lang="es-EC" sz="2200" kern="1200"/>
        </a:p>
      </dsp:txBody>
      <dsp:txXfrm>
        <a:off x="4739742" y="58630"/>
        <a:ext cx="1884521" cy="361696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445BB-4EF8-48D1-A9B3-98F91FF09656}">
      <dsp:nvSpPr>
        <dsp:cNvPr id="0" name=""/>
        <dsp:cNvSpPr/>
      </dsp:nvSpPr>
      <dsp:spPr>
        <a:xfrm>
          <a:off x="0" y="3190381"/>
          <a:ext cx="6349320" cy="1047154"/>
        </a:xfrm>
        <a:prstGeom prst="rect">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s-ES" sz="2300" kern="1200" smtClean="0"/>
            <a:t>La falta de entrega del comprobante de retención</a:t>
          </a:r>
          <a:endParaRPr lang="es-EC" sz="2300" kern="1200"/>
        </a:p>
      </dsp:txBody>
      <dsp:txXfrm>
        <a:off x="0" y="3190381"/>
        <a:ext cx="6349320" cy="1047154"/>
      </dsp:txXfrm>
    </dsp:sp>
    <dsp:sp modelId="{A3B16671-0938-4B72-B2FC-81ADF128EE11}">
      <dsp:nvSpPr>
        <dsp:cNvPr id="0" name=""/>
        <dsp:cNvSpPr/>
      </dsp:nvSpPr>
      <dsp:spPr>
        <a:xfrm rot="10800000">
          <a:off x="0" y="1595565"/>
          <a:ext cx="6349320" cy="1610523"/>
        </a:xfrm>
        <a:prstGeom prst="upArrowCallout">
          <a:avLst/>
        </a:prstGeom>
        <a:solidFill>
          <a:schemeClr val="accent3">
            <a:hueOff val="2952094"/>
            <a:satOff val="-23027"/>
            <a:lumOff val="-588"/>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s-ES" sz="2300" kern="1200" smtClean="0"/>
            <a:t>El retraso en la presentación de la declaración de retención .</a:t>
          </a:r>
          <a:endParaRPr lang="es-EC" sz="2300" kern="1200"/>
        </a:p>
      </dsp:txBody>
      <dsp:txXfrm rot="10800000">
        <a:off x="0" y="1595565"/>
        <a:ext cx="6349320" cy="1046470"/>
      </dsp:txXfrm>
    </dsp:sp>
    <dsp:sp modelId="{A141A679-1D44-496D-97CE-DCB23ACE10DE}">
      <dsp:nvSpPr>
        <dsp:cNvPr id="0" name=""/>
        <dsp:cNvSpPr/>
      </dsp:nvSpPr>
      <dsp:spPr>
        <a:xfrm rot="10800000">
          <a:off x="0" y="749"/>
          <a:ext cx="6349320" cy="1610523"/>
        </a:xfrm>
        <a:prstGeom prst="upArrowCallout">
          <a:avLst/>
        </a:prstGeom>
        <a:solidFill>
          <a:schemeClr val="accent3">
            <a:hueOff val="5904187"/>
            <a:satOff val="-46054"/>
            <a:lumOff val="-1177"/>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s-ES" sz="2300" kern="1200" dirty="0" smtClean="0"/>
            <a:t>De no efectuarse la retención, de hacerla en forma parcial o de no depositar los valores retenidos.</a:t>
          </a:r>
          <a:endParaRPr lang="es-EC" sz="2300" kern="1200" dirty="0"/>
        </a:p>
      </dsp:txBody>
      <dsp:txXfrm rot="10800000">
        <a:off x="0" y="749"/>
        <a:ext cx="6349320" cy="104647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1B605-AC3A-477D-AFD6-FB4B4E409615}">
      <dsp:nvSpPr>
        <dsp:cNvPr id="0" name=""/>
        <dsp:cNvSpPr/>
      </dsp:nvSpPr>
      <dsp:spPr>
        <a:xfrm>
          <a:off x="0" y="0"/>
          <a:ext cx="6426714" cy="2333059"/>
        </a:xfrm>
        <a:prstGeom prst="roundRect">
          <a:avLst>
            <a:gd name="adj" fmla="val 10000"/>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 sz="2000" kern="1200" dirty="0" smtClean="0">
              <a:solidFill>
                <a:schemeClr val="tx1"/>
              </a:solidFill>
            </a:rPr>
            <a:t>Por el total de las retenciones que se le hubieren efectuado, si no causare Impuesto a la Renta en el ejercicio corriente o si el impuesto causado fuere inferior al anticipo pagado.</a:t>
          </a:r>
          <a:endParaRPr lang="es-EC" sz="2000" kern="1200" dirty="0">
            <a:solidFill>
              <a:schemeClr val="tx1"/>
            </a:solidFill>
          </a:endParaRPr>
        </a:p>
      </dsp:txBody>
      <dsp:txXfrm>
        <a:off x="68333" y="68333"/>
        <a:ext cx="4015315" cy="2196393"/>
      </dsp:txXfrm>
    </dsp:sp>
    <dsp:sp modelId="{CCC7DD03-2F08-4B53-8ECC-33C90800EE6E}">
      <dsp:nvSpPr>
        <dsp:cNvPr id="0" name=""/>
        <dsp:cNvSpPr/>
      </dsp:nvSpPr>
      <dsp:spPr>
        <a:xfrm>
          <a:off x="1134125" y="2851516"/>
          <a:ext cx="6426714" cy="2333059"/>
        </a:xfrm>
        <a:prstGeom prst="roundRect">
          <a:avLst>
            <a:gd name="adj" fmla="val 10000"/>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 sz="2000" kern="1200" smtClean="0">
              <a:solidFill>
                <a:schemeClr val="tx1"/>
              </a:solidFill>
            </a:rPr>
            <a:t>Por las retenciones que le hubieren sido efectuadas, en la parte en la que no hayan sido aplicadas al pago del Impuesto a la Renta, en el caso de que el Impuesto a la Renta causado fuere mayor al anticipo pagado.</a:t>
          </a:r>
          <a:endParaRPr lang="es-EC" sz="2000" kern="1200">
            <a:solidFill>
              <a:schemeClr val="tx1"/>
            </a:solidFill>
          </a:endParaRPr>
        </a:p>
      </dsp:txBody>
      <dsp:txXfrm>
        <a:off x="1202458" y="2919849"/>
        <a:ext cx="3639433" cy="2196393"/>
      </dsp:txXfrm>
    </dsp:sp>
    <dsp:sp modelId="{718BA4BD-DBF2-4646-8B13-1C358DF0A972}">
      <dsp:nvSpPr>
        <dsp:cNvPr id="0" name=""/>
        <dsp:cNvSpPr/>
      </dsp:nvSpPr>
      <dsp:spPr>
        <a:xfrm>
          <a:off x="4910225" y="1834043"/>
          <a:ext cx="1516488" cy="1516488"/>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5251435" y="1834043"/>
        <a:ext cx="834068" cy="1141157"/>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8B581-F937-4BD0-9B0E-1DBD9C7447E3}">
      <dsp:nvSpPr>
        <dsp:cNvPr id="0" name=""/>
        <dsp:cNvSpPr/>
      </dsp:nvSpPr>
      <dsp:spPr>
        <a:xfrm>
          <a:off x="1488" y="1448172"/>
          <a:ext cx="3173759" cy="1904255"/>
        </a:xfrm>
        <a:prstGeom prst="roundRect">
          <a:avLst>
            <a:gd name="adj" fmla="val 10000"/>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s-ES" sz="2300" kern="1200" dirty="0" smtClean="0"/>
            <a:t>Tres meses serán sancionados </a:t>
          </a:r>
          <a:endParaRPr lang="es-EC" sz="2300" kern="1200" dirty="0"/>
        </a:p>
      </dsp:txBody>
      <dsp:txXfrm>
        <a:off x="57262" y="1503946"/>
        <a:ext cx="3062211" cy="1792707"/>
      </dsp:txXfrm>
    </dsp:sp>
    <dsp:sp modelId="{B9008958-4FA2-4D45-905C-7F0D582E6443}">
      <dsp:nvSpPr>
        <dsp:cNvPr id="0" name=""/>
        <dsp:cNvSpPr/>
      </dsp:nvSpPr>
      <dsp:spPr>
        <a:xfrm>
          <a:off x="3492624" y="2006753"/>
          <a:ext cx="672837" cy="787092"/>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a:off x="3492624" y="2164171"/>
        <a:ext cx="470986" cy="472256"/>
      </dsp:txXfrm>
    </dsp:sp>
    <dsp:sp modelId="{B8EB5ADA-09F8-411F-805C-39F349C0C3A5}">
      <dsp:nvSpPr>
        <dsp:cNvPr id="0" name=""/>
        <dsp:cNvSpPr/>
      </dsp:nvSpPr>
      <dsp:spPr>
        <a:xfrm>
          <a:off x="4444751" y="1448172"/>
          <a:ext cx="3173759" cy="1904255"/>
        </a:xfrm>
        <a:prstGeom prst="roundRect">
          <a:avLst>
            <a:gd name="adj" fmla="val 10000"/>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s-ES" sz="2300" kern="1200" smtClean="0"/>
            <a:t>Clausura del establecimiento o establecimientos de su propiedad, previa notificación legal,</a:t>
          </a:r>
          <a:endParaRPr lang="es-EC" sz="2300" kern="1200"/>
        </a:p>
      </dsp:txBody>
      <dsp:txXfrm>
        <a:off x="4500525" y="1503946"/>
        <a:ext cx="3062211" cy="1792707"/>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BA0F5-C054-4BB7-B1F3-30D972EBB48D}">
      <dsp:nvSpPr>
        <dsp:cNvPr id="0" name=""/>
        <dsp:cNvSpPr/>
      </dsp:nvSpPr>
      <dsp:spPr>
        <a:xfrm rot="5400000">
          <a:off x="1154611" y="2340961"/>
          <a:ext cx="1951110" cy="222127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F28C2B0D-7BBA-41CA-8EDA-6A9C272C6EDC}">
      <dsp:nvSpPr>
        <dsp:cNvPr id="0" name=""/>
        <dsp:cNvSpPr/>
      </dsp:nvSpPr>
      <dsp:spPr>
        <a:xfrm>
          <a:off x="554" y="526401"/>
          <a:ext cx="4558783" cy="1602489"/>
        </a:xfrm>
        <a:prstGeom prst="roundRect">
          <a:avLst>
            <a:gd name="adj" fmla="val 16670"/>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dirty="0" smtClean="0"/>
            <a:t>Traslados de efectivo de hasta una fracción básica desgravada de Impuesto a la Renta de personas naturales.</a:t>
          </a:r>
          <a:endParaRPr lang="es-EC" sz="1800" kern="1200" dirty="0"/>
        </a:p>
      </dsp:txBody>
      <dsp:txXfrm>
        <a:off x="78795" y="604642"/>
        <a:ext cx="4402301" cy="1446007"/>
      </dsp:txXfrm>
    </dsp:sp>
    <dsp:sp modelId="{DF564671-CBAE-4D9E-A8D4-07C679DDF20F}">
      <dsp:nvSpPr>
        <dsp:cNvPr id="0" name=""/>
        <dsp:cNvSpPr/>
      </dsp:nvSpPr>
      <dsp:spPr>
        <a:xfrm>
          <a:off x="3922206" y="397384"/>
          <a:ext cx="2388847" cy="1858200"/>
        </a:xfrm>
        <a:prstGeom prst="rect">
          <a:avLst/>
        </a:prstGeom>
        <a:noFill/>
        <a:ln>
          <a:noFill/>
        </a:ln>
        <a:effectLst/>
      </dsp:spPr>
      <dsp:style>
        <a:lnRef idx="0">
          <a:scrgbClr r="0" g="0" b="0"/>
        </a:lnRef>
        <a:fillRef idx="0">
          <a:scrgbClr r="0" g="0" b="0"/>
        </a:fillRef>
        <a:effectRef idx="0">
          <a:scrgbClr r="0" g="0" b="0"/>
        </a:effectRef>
        <a:fontRef idx="minor"/>
      </dsp:style>
    </dsp:sp>
    <dsp:sp modelId="{21AD3365-416B-4FE1-9597-C887EF0BFC28}">
      <dsp:nvSpPr>
        <dsp:cNvPr id="0" name=""/>
        <dsp:cNvSpPr/>
      </dsp:nvSpPr>
      <dsp:spPr>
        <a:xfrm>
          <a:off x="3029594" y="2760717"/>
          <a:ext cx="4386674" cy="1427232"/>
        </a:xfrm>
        <a:prstGeom prst="roundRect">
          <a:avLst>
            <a:gd name="adj" fmla="val 16670"/>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kern="1200" dirty="0" smtClean="0"/>
            <a:t>Dividendos, distribuidos por sociedades nacionales o extranjeras domiciliadas en el Ecuador, después del pago del impuesto a la renta.</a:t>
          </a:r>
          <a:endParaRPr lang="es-EC" sz="2000" kern="1200" dirty="0"/>
        </a:p>
      </dsp:txBody>
      <dsp:txXfrm>
        <a:off x="3099278" y="2830401"/>
        <a:ext cx="4247306" cy="128786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9CFB1-7F07-4741-8337-F35AAFCEDEC1}">
      <dsp:nvSpPr>
        <dsp:cNvPr id="0" name=""/>
        <dsp:cNvSpPr/>
      </dsp:nvSpPr>
      <dsp:spPr>
        <a:xfrm>
          <a:off x="2831714" y="1251859"/>
          <a:ext cx="1537370" cy="1537370"/>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59E43B1B-8770-4CBE-95A7-89B27A5C0748}">
      <dsp:nvSpPr>
        <dsp:cNvPr id="0" name=""/>
        <dsp:cNvSpPr/>
      </dsp:nvSpPr>
      <dsp:spPr>
        <a:xfrm>
          <a:off x="2708724" y="0"/>
          <a:ext cx="1783350" cy="103223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s-EC" sz="2100" kern="1200" dirty="0" smtClean="0"/>
            <a:t>Método Inductivo</a:t>
          </a:r>
          <a:endParaRPr lang="es-EC" sz="2100" kern="1200" dirty="0"/>
        </a:p>
      </dsp:txBody>
      <dsp:txXfrm>
        <a:off x="2708724" y="0"/>
        <a:ext cx="1783350" cy="1032234"/>
      </dsp:txXfrm>
    </dsp:sp>
    <dsp:sp modelId="{69629B7A-294A-4823-B29C-B2D64423D535}">
      <dsp:nvSpPr>
        <dsp:cNvPr id="0" name=""/>
        <dsp:cNvSpPr/>
      </dsp:nvSpPr>
      <dsp:spPr>
        <a:xfrm>
          <a:off x="3416530" y="1676612"/>
          <a:ext cx="1537370" cy="1537370"/>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E79F2545-1AA8-42A0-83B0-784D86A8DB67}">
      <dsp:nvSpPr>
        <dsp:cNvPr id="0" name=""/>
        <dsp:cNvSpPr/>
      </dsp:nvSpPr>
      <dsp:spPr>
        <a:xfrm>
          <a:off x="5076275" y="1361671"/>
          <a:ext cx="1598865" cy="11200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s-EC" sz="2100" kern="1200" dirty="0" smtClean="0"/>
            <a:t>Método deductivo</a:t>
          </a:r>
          <a:endParaRPr lang="es-EC" sz="2100" kern="1200" dirty="0"/>
        </a:p>
      </dsp:txBody>
      <dsp:txXfrm>
        <a:off x="5076275" y="1361671"/>
        <a:ext cx="1598865" cy="1120084"/>
      </dsp:txXfrm>
    </dsp:sp>
    <dsp:sp modelId="{DDE3C164-163C-4622-BE58-F1141E6BFB14}">
      <dsp:nvSpPr>
        <dsp:cNvPr id="0" name=""/>
        <dsp:cNvSpPr/>
      </dsp:nvSpPr>
      <dsp:spPr>
        <a:xfrm>
          <a:off x="3193304" y="2364476"/>
          <a:ext cx="1537370" cy="1537370"/>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ADA1DCFD-4E9A-48D0-B19F-BD41F676A2CB}">
      <dsp:nvSpPr>
        <dsp:cNvPr id="0" name=""/>
        <dsp:cNvSpPr/>
      </dsp:nvSpPr>
      <dsp:spPr>
        <a:xfrm>
          <a:off x="4830296" y="3272403"/>
          <a:ext cx="1598865" cy="11200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s-EC" sz="2100" kern="1200" dirty="0" smtClean="0"/>
            <a:t>Método aleatorio simple</a:t>
          </a:r>
          <a:endParaRPr lang="es-EC" sz="2100" kern="1200" dirty="0"/>
        </a:p>
      </dsp:txBody>
      <dsp:txXfrm>
        <a:off x="4830296" y="3272403"/>
        <a:ext cx="1598865" cy="1120084"/>
      </dsp:txXfrm>
    </dsp:sp>
    <dsp:sp modelId="{ACA396AA-25FC-4DEB-9C01-85C89643FAD2}">
      <dsp:nvSpPr>
        <dsp:cNvPr id="0" name=""/>
        <dsp:cNvSpPr/>
      </dsp:nvSpPr>
      <dsp:spPr>
        <a:xfrm>
          <a:off x="2470124" y="2364476"/>
          <a:ext cx="1537370" cy="1537370"/>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76B96D22-3768-48E2-A4B8-359AC6A95867}">
      <dsp:nvSpPr>
        <dsp:cNvPr id="0" name=""/>
        <dsp:cNvSpPr/>
      </dsp:nvSpPr>
      <dsp:spPr>
        <a:xfrm>
          <a:off x="771637" y="3272403"/>
          <a:ext cx="1598865" cy="11200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s-EC" sz="2100" kern="1200" dirty="0" smtClean="0"/>
            <a:t>Encuesta</a:t>
          </a:r>
          <a:endParaRPr lang="es-EC" sz="2100" kern="1200" dirty="0"/>
        </a:p>
      </dsp:txBody>
      <dsp:txXfrm>
        <a:off x="771637" y="3272403"/>
        <a:ext cx="1598865" cy="1120084"/>
      </dsp:txXfrm>
    </dsp:sp>
    <dsp:sp modelId="{EBBF9151-574E-4AA8-A6A9-E250091EAC45}">
      <dsp:nvSpPr>
        <dsp:cNvPr id="0" name=""/>
        <dsp:cNvSpPr/>
      </dsp:nvSpPr>
      <dsp:spPr>
        <a:xfrm>
          <a:off x="2246898" y="1676612"/>
          <a:ext cx="1537370" cy="1537370"/>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53FE60AF-4188-4541-AF02-E64C5DE0A561}">
      <dsp:nvSpPr>
        <dsp:cNvPr id="0" name=""/>
        <dsp:cNvSpPr/>
      </dsp:nvSpPr>
      <dsp:spPr>
        <a:xfrm>
          <a:off x="525658" y="1361671"/>
          <a:ext cx="1598865" cy="11200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s-EC" sz="2100" kern="1200" dirty="0" smtClean="0"/>
            <a:t>Segmentación del mercado</a:t>
          </a:r>
          <a:endParaRPr lang="es-EC" sz="2100" kern="1200" dirty="0"/>
        </a:p>
      </dsp:txBody>
      <dsp:txXfrm>
        <a:off x="525658" y="1361671"/>
        <a:ext cx="1598865" cy="11200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0A40B-51B2-4936-93E8-C487D41A58E5}">
      <dsp:nvSpPr>
        <dsp:cNvPr id="0" name=""/>
        <dsp:cNvSpPr/>
      </dsp:nvSpPr>
      <dsp:spPr>
        <a:xfrm>
          <a:off x="2896" y="1723335"/>
          <a:ext cx="1741869" cy="687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s-AR" sz="1900" kern="1200" dirty="0" smtClean="0"/>
            <a:t>Generan productos </a:t>
          </a:r>
          <a:endParaRPr lang="es-EC" sz="1900" kern="1200" dirty="0"/>
        </a:p>
      </dsp:txBody>
      <dsp:txXfrm>
        <a:off x="2896" y="1723335"/>
        <a:ext cx="1741869" cy="687400"/>
      </dsp:txXfrm>
    </dsp:sp>
    <dsp:sp modelId="{83913748-093A-4310-943A-C8208981B311}">
      <dsp:nvSpPr>
        <dsp:cNvPr id="0" name=""/>
        <dsp:cNvSpPr/>
      </dsp:nvSpPr>
      <dsp:spPr>
        <a:xfrm>
          <a:off x="2896" y="2410736"/>
          <a:ext cx="1741869" cy="834479"/>
        </a:xfrm>
        <a:prstGeom prst="rect">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BC853C-F32F-4CA3-AFE0-DABBE732E0B4}">
      <dsp:nvSpPr>
        <dsp:cNvPr id="0" name=""/>
        <dsp:cNvSpPr/>
      </dsp:nvSpPr>
      <dsp:spPr>
        <a:xfrm>
          <a:off x="1988627" y="1723335"/>
          <a:ext cx="1741869" cy="687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s-AR" sz="1900" kern="1200" dirty="0" smtClean="0"/>
            <a:t>Crean empleos</a:t>
          </a:r>
          <a:endParaRPr lang="es-EC" sz="1900" kern="1200" dirty="0"/>
        </a:p>
      </dsp:txBody>
      <dsp:txXfrm>
        <a:off x="1988627" y="1723335"/>
        <a:ext cx="1741869" cy="687400"/>
      </dsp:txXfrm>
    </dsp:sp>
    <dsp:sp modelId="{E5B669BF-38BB-41FD-81E7-7581B6E31FE1}">
      <dsp:nvSpPr>
        <dsp:cNvPr id="0" name=""/>
        <dsp:cNvSpPr/>
      </dsp:nvSpPr>
      <dsp:spPr>
        <a:xfrm>
          <a:off x="1988627" y="2410736"/>
          <a:ext cx="1741869" cy="834479"/>
        </a:xfrm>
        <a:prstGeom prst="rect">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B24FA2-4EB9-4645-8C68-F7EF5C9A53D1}">
      <dsp:nvSpPr>
        <dsp:cNvPr id="0" name=""/>
        <dsp:cNvSpPr/>
      </dsp:nvSpPr>
      <dsp:spPr>
        <a:xfrm>
          <a:off x="3974358" y="1723335"/>
          <a:ext cx="1741869" cy="687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s-AR" sz="1900" kern="1200" dirty="0" smtClean="0"/>
            <a:t>Innovaciones</a:t>
          </a:r>
          <a:endParaRPr lang="es-EC" sz="1900" kern="1200" dirty="0"/>
        </a:p>
      </dsp:txBody>
      <dsp:txXfrm>
        <a:off x="3974358" y="1723335"/>
        <a:ext cx="1741869" cy="687400"/>
      </dsp:txXfrm>
    </dsp:sp>
    <dsp:sp modelId="{5E286C7D-AA85-40F9-A57E-6186BBEC5084}">
      <dsp:nvSpPr>
        <dsp:cNvPr id="0" name=""/>
        <dsp:cNvSpPr/>
      </dsp:nvSpPr>
      <dsp:spPr>
        <a:xfrm>
          <a:off x="3974358" y="2410736"/>
          <a:ext cx="1741869" cy="834479"/>
        </a:xfrm>
        <a:prstGeom prst="rect">
          <a:avLst/>
        </a:prstGeom>
        <a:blipFill rotWithShape="0">
          <a:blip xmlns:r="http://schemas.openxmlformats.org/officeDocument/2006/relationships" r:embed="rId3"/>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D3D412-5B7A-4EF4-8B7C-1A76C3D87E54}">
      <dsp:nvSpPr>
        <dsp:cNvPr id="0" name=""/>
        <dsp:cNvSpPr/>
      </dsp:nvSpPr>
      <dsp:spPr>
        <a:xfrm>
          <a:off x="5960089" y="1723335"/>
          <a:ext cx="1741869" cy="687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s-AR" sz="1900" kern="1200" dirty="0" smtClean="0"/>
            <a:t>Oportunidad</a:t>
          </a:r>
          <a:endParaRPr lang="es-EC" sz="1900" kern="1200" dirty="0"/>
        </a:p>
      </dsp:txBody>
      <dsp:txXfrm>
        <a:off x="5960089" y="1723335"/>
        <a:ext cx="1741869" cy="687400"/>
      </dsp:txXfrm>
    </dsp:sp>
    <dsp:sp modelId="{4936DB2B-98CC-44C0-825D-4B80348E8F8A}">
      <dsp:nvSpPr>
        <dsp:cNvPr id="0" name=""/>
        <dsp:cNvSpPr/>
      </dsp:nvSpPr>
      <dsp:spPr>
        <a:xfrm>
          <a:off x="5960089" y="2410736"/>
          <a:ext cx="1741869" cy="834479"/>
        </a:xfrm>
        <a:prstGeom prst="rect">
          <a:avLst/>
        </a:prstGeom>
        <a:blipFill rotWithShape="0">
          <a:blip xmlns:r="http://schemas.openxmlformats.org/officeDocument/2006/relationships" r:embed="rId4"/>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ABA69-83BB-4669-AC0D-49BA161C8307}">
      <dsp:nvSpPr>
        <dsp:cNvPr id="0" name=""/>
        <dsp:cNvSpPr/>
      </dsp:nvSpPr>
      <dsp:spPr>
        <a:xfrm>
          <a:off x="561662" y="0"/>
          <a:ext cx="6365507" cy="4464495"/>
        </a:xfrm>
        <a:prstGeom prst="rightArrow">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3467A75-D686-4845-B50D-CB10B5D18D9F}">
      <dsp:nvSpPr>
        <dsp:cNvPr id="0" name=""/>
        <dsp:cNvSpPr/>
      </dsp:nvSpPr>
      <dsp:spPr>
        <a:xfrm>
          <a:off x="253771" y="1339348"/>
          <a:ext cx="2246649" cy="1785798"/>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AR" sz="1700" kern="1200" dirty="0" smtClean="0"/>
            <a:t>Actúan como auxiliares de las grandes en la producción industrial.</a:t>
          </a:r>
          <a:endParaRPr lang="es-EC" sz="1700" kern="1200" dirty="0"/>
        </a:p>
      </dsp:txBody>
      <dsp:txXfrm>
        <a:off x="340946" y="1426523"/>
        <a:ext cx="2072299" cy="1611448"/>
      </dsp:txXfrm>
    </dsp:sp>
    <dsp:sp modelId="{808B8254-9D23-478D-910A-F9A122850729}">
      <dsp:nvSpPr>
        <dsp:cNvPr id="0" name=""/>
        <dsp:cNvSpPr/>
      </dsp:nvSpPr>
      <dsp:spPr>
        <a:xfrm>
          <a:off x="2631299" y="1331509"/>
          <a:ext cx="2246649" cy="1785798"/>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AR" sz="1700" kern="1200" dirty="0" smtClean="0"/>
            <a:t>Proximidad y relación directa con el cliente.</a:t>
          </a:r>
          <a:endParaRPr lang="es-EC" sz="1700" kern="1200" dirty="0"/>
        </a:p>
      </dsp:txBody>
      <dsp:txXfrm>
        <a:off x="2718474" y="1418684"/>
        <a:ext cx="2072299" cy="1611448"/>
      </dsp:txXfrm>
    </dsp:sp>
    <dsp:sp modelId="{50CDA0C8-73DE-413F-811E-9F7030BA9F87}">
      <dsp:nvSpPr>
        <dsp:cNvPr id="0" name=""/>
        <dsp:cNvSpPr/>
      </dsp:nvSpPr>
      <dsp:spPr>
        <a:xfrm>
          <a:off x="4988410" y="1339348"/>
          <a:ext cx="2246649" cy="1785798"/>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AR" sz="1700" kern="1200" dirty="0" smtClean="0"/>
            <a:t>Posible cambiar de actividades en poco espacio de tiempo por  la flexibilidad de sus pequeñas estructuras laborales.</a:t>
          </a:r>
          <a:endParaRPr lang="es-EC" sz="1700" kern="1200" dirty="0"/>
        </a:p>
      </dsp:txBody>
      <dsp:txXfrm>
        <a:off x="5075585" y="1426523"/>
        <a:ext cx="2072299" cy="16114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49407-C2B9-4466-BC02-0C2A59A0F175}">
      <dsp:nvSpPr>
        <dsp:cNvPr id="0" name=""/>
        <dsp:cNvSpPr/>
      </dsp:nvSpPr>
      <dsp:spPr>
        <a:xfrm>
          <a:off x="3155764" y="0"/>
          <a:ext cx="1471673" cy="1471673"/>
        </a:xfrm>
        <a:prstGeom prst="ellipse">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s-AR" sz="1200" b="1" kern="1200" dirty="0" smtClean="0"/>
            <a:t>Financiación</a:t>
          </a:r>
          <a:endParaRPr lang="es-AR" sz="1200" kern="1200" dirty="0"/>
        </a:p>
      </dsp:txBody>
      <dsp:txXfrm>
        <a:off x="3371286" y="215522"/>
        <a:ext cx="1040629" cy="1040629"/>
      </dsp:txXfrm>
    </dsp:sp>
    <dsp:sp modelId="{A495DA52-A157-4463-81DC-C85D02AED27B}">
      <dsp:nvSpPr>
        <dsp:cNvPr id="0" name=""/>
        <dsp:cNvSpPr/>
      </dsp:nvSpPr>
      <dsp:spPr>
        <a:xfrm rot="2616222">
          <a:off x="4492856" y="1260446"/>
          <a:ext cx="420644" cy="4966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p>
      </dsp:txBody>
      <dsp:txXfrm>
        <a:off x="4510263" y="1316268"/>
        <a:ext cx="294451" cy="298013"/>
      </dsp:txXfrm>
    </dsp:sp>
    <dsp:sp modelId="{B618AEB9-9BF0-42F3-B8D7-EBE38D4CB1D2}">
      <dsp:nvSpPr>
        <dsp:cNvPr id="0" name=""/>
        <dsp:cNvSpPr/>
      </dsp:nvSpPr>
      <dsp:spPr>
        <a:xfrm>
          <a:off x="4796161" y="1562330"/>
          <a:ext cx="1471673" cy="1471673"/>
        </a:xfrm>
        <a:prstGeom prst="ellipse">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AR" sz="1600" b="1" kern="1200" dirty="0" smtClean="0"/>
            <a:t>Empleo</a:t>
          </a:r>
          <a:endParaRPr lang="es-AR" sz="1600" kern="1200" dirty="0"/>
        </a:p>
      </dsp:txBody>
      <dsp:txXfrm>
        <a:off x="5011683" y="1777852"/>
        <a:ext cx="1040629" cy="1040629"/>
      </dsp:txXfrm>
    </dsp:sp>
    <dsp:sp modelId="{AB375B85-B424-4169-B395-62C8FC2C0C6D}">
      <dsp:nvSpPr>
        <dsp:cNvPr id="0" name=""/>
        <dsp:cNvSpPr/>
      </dsp:nvSpPr>
      <dsp:spPr>
        <a:xfrm rot="8255645">
          <a:off x="4460958" y="2823048"/>
          <a:ext cx="448848" cy="4966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p>
      </dsp:txBody>
      <dsp:txXfrm rot="10800000">
        <a:off x="4577998" y="2876982"/>
        <a:ext cx="314194" cy="298013"/>
      </dsp:txXfrm>
    </dsp:sp>
    <dsp:sp modelId="{0765F3C6-40AA-49CD-AC2C-66A08F752BD7}">
      <dsp:nvSpPr>
        <dsp:cNvPr id="0" name=""/>
        <dsp:cNvSpPr/>
      </dsp:nvSpPr>
      <dsp:spPr>
        <a:xfrm>
          <a:off x="3084171" y="3125916"/>
          <a:ext cx="1471673" cy="1471673"/>
        </a:xfrm>
        <a:prstGeom prst="ellipse">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AR" sz="1400" b="1" kern="1200" dirty="0" smtClean="0"/>
            <a:t>Tecnología</a:t>
          </a:r>
          <a:endParaRPr lang="es-EC" sz="1400" kern="1200" dirty="0"/>
        </a:p>
      </dsp:txBody>
      <dsp:txXfrm>
        <a:off x="3299693" y="3341438"/>
        <a:ext cx="1040629" cy="1040629"/>
      </dsp:txXfrm>
    </dsp:sp>
    <dsp:sp modelId="{9AB24E44-DC75-4CFE-A9D4-F7578B9A9FCE}">
      <dsp:nvSpPr>
        <dsp:cNvPr id="0" name=""/>
        <dsp:cNvSpPr/>
      </dsp:nvSpPr>
      <dsp:spPr>
        <a:xfrm rot="13500000">
          <a:off x="2850929" y="2839942"/>
          <a:ext cx="391226" cy="4966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p>
      </dsp:txBody>
      <dsp:txXfrm rot="10800000">
        <a:off x="2951109" y="2980776"/>
        <a:ext cx="273858" cy="298013"/>
      </dsp:txXfrm>
    </dsp:sp>
    <dsp:sp modelId="{8B2026B7-C05E-40AB-929D-6296DB0B121B}">
      <dsp:nvSpPr>
        <dsp:cNvPr id="0" name=""/>
        <dsp:cNvSpPr/>
      </dsp:nvSpPr>
      <dsp:spPr>
        <a:xfrm>
          <a:off x="1521581" y="1563325"/>
          <a:ext cx="1471673" cy="1471673"/>
        </a:xfrm>
        <a:prstGeom prst="ellipse">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AR" sz="1600" b="1" kern="1200" dirty="0" smtClean="0"/>
            <a:t>Mercados internacionales</a:t>
          </a:r>
          <a:endParaRPr lang="es-EC" sz="1600" kern="1200" dirty="0"/>
        </a:p>
      </dsp:txBody>
      <dsp:txXfrm>
        <a:off x="1737103" y="1778847"/>
        <a:ext cx="1040629" cy="1040629"/>
      </dsp:txXfrm>
    </dsp:sp>
    <dsp:sp modelId="{96F2BA90-F13A-4E92-A2D0-3CC10C40B6C3}">
      <dsp:nvSpPr>
        <dsp:cNvPr id="0" name=""/>
        <dsp:cNvSpPr/>
      </dsp:nvSpPr>
      <dsp:spPr>
        <a:xfrm rot="18976169">
          <a:off x="2856634" y="1277344"/>
          <a:ext cx="418627" cy="4966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C" sz="2100" kern="1200"/>
        </a:p>
      </dsp:txBody>
      <dsp:txXfrm>
        <a:off x="2874053" y="1420089"/>
        <a:ext cx="293039" cy="2980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D5D08-54A9-4558-90E8-8AC6277911E1}">
      <dsp:nvSpPr>
        <dsp:cNvPr id="0" name=""/>
        <dsp:cNvSpPr/>
      </dsp:nvSpPr>
      <dsp:spPr>
        <a:xfrm>
          <a:off x="2471314" y="48965"/>
          <a:ext cx="2546202" cy="25462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s-AR" sz="1600" kern="1200" dirty="0" smtClean="0"/>
            <a:t>Base en una idea</a:t>
          </a:r>
          <a:endParaRPr lang="es-EC" sz="1600" kern="1200" dirty="0"/>
        </a:p>
      </dsp:txBody>
      <dsp:txXfrm>
        <a:off x="2765107" y="391723"/>
        <a:ext cx="1958617" cy="807929"/>
      </dsp:txXfrm>
    </dsp:sp>
    <dsp:sp modelId="{74F89905-6836-4DF1-A249-D563E9052B21}">
      <dsp:nvSpPr>
        <dsp:cNvPr id="0" name=""/>
        <dsp:cNvSpPr/>
      </dsp:nvSpPr>
      <dsp:spPr>
        <a:xfrm>
          <a:off x="3597519" y="1175170"/>
          <a:ext cx="2546202" cy="25462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s-AR" sz="1600" kern="1200" dirty="0" smtClean="0"/>
            <a:t>Detección de una oportunidad de negocio.</a:t>
          </a:r>
          <a:endParaRPr lang="es-EC" sz="1600" kern="1200" dirty="0"/>
        </a:p>
      </dsp:txBody>
      <dsp:txXfrm>
        <a:off x="4968551" y="1468962"/>
        <a:ext cx="979308" cy="1958617"/>
      </dsp:txXfrm>
    </dsp:sp>
    <dsp:sp modelId="{F820EE02-9E56-4E2D-A359-C5D9E2A6C3B5}">
      <dsp:nvSpPr>
        <dsp:cNvPr id="0" name=""/>
        <dsp:cNvSpPr/>
      </dsp:nvSpPr>
      <dsp:spPr>
        <a:xfrm>
          <a:off x="2471314" y="2301375"/>
          <a:ext cx="2546202" cy="25462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s-AR" sz="1600" kern="1200" dirty="0" smtClean="0"/>
            <a:t>Repetición de experiencias ajenas.</a:t>
          </a:r>
          <a:endParaRPr lang="es-EC" sz="1600" kern="1200" dirty="0"/>
        </a:p>
      </dsp:txBody>
      <dsp:txXfrm>
        <a:off x="2765107" y="3696889"/>
        <a:ext cx="1958617" cy="807929"/>
      </dsp:txXfrm>
    </dsp:sp>
    <dsp:sp modelId="{D672E7E1-19B4-4BC0-9348-D5A2B7333FA5}">
      <dsp:nvSpPr>
        <dsp:cNvPr id="0" name=""/>
        <dsp:cNvSpPr/>
      </dsp:nvSpPr>
      <dsp:spPr>
        <a:xfrm>
          <a:off x="1345109" y="1175170"/>
          <a:ext cx="2546202" cy="254620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s-AR" sz="1600" kern="1200" dirty="0" smtClean="0"/>
            <a:t>Mercado poco abastecido</a:t>
          </a:r>
          <a:endParaRPr lang="es-EC" sz="1600" kern="1200" dirty="0"/>
        </a:p>
      </dsp:txBody>
      <dsp:txXfrm>
        <a:off x="1540971" y="1468962"/>
        <a:ext cx="979308" cy="19586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F6742-CB1F-4138-B231-002F6603C81C}">
      <dsp:nvSpPr>
        <dsp:cNvPr id="0" name=""/>
        <dsp:cNvSpPr/>
      </dsp:nvSpPr>
      <dsp:spPr>
        <a:xfrm>
          <a:off x="1049654" y="0"/>
          <a:ext cx="4800599" cy="4800599"/>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0E79CD-167A-4266-A132-0A1313C4CA68}">
      <dsp:nvSpPr>
        <dsp:cNvPr id="0" name=""/>
        <dsp:cNvSpPr/>
      </dsp:nvSpPr>
      <dsp:spPr>
        <a:xfrm>
          <a:off x="3449954" y="482638"/>
          <a:ext cx="3120390" cy="113639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kern="1200" dirty="0" smtClean="0"/>
            <a:t>Sociedades</a:t>
          </a:r>
          <a:endParaRPr lang="es-EC" sz="2000" kern="1200" dirty="0"/>
        </a:p>
      </dsp:txBody>
      <dsp:txXfrm>
        <a:off x="3505428" y="538112"/>
        <a:ext cx="3009442" cy="1025444"/>
      </dsp:txXfrm>
    </dsp:sp>
    <dsp:sp modelId="{56019CD9-76A4-419F-9D19-27FE15A06DCC}">
      <dsp:nvSpPr>
        <dsp:cNvPr id="0" name=""/>
        <dsp:cNvSpPr/>
      </dsp:nvSpPr>
      <dsp:spPr>
        <a:xfrm>
          <a:off x="3449954" y="1761079"/>
          <a:ext cx="3120390" cy="113639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kern="1200" dirty="0" smtClean="0"/>
            <a:t>Personas obligadas a llevar contabilidad</a:t>
          </a:r>
          <a:endParaRPr lang="es-EC" sz="2000" kern="1200" dirty="0"/>
        </a:p>
      </dsp:txBody>
      <dsp:txXfrm>
        <a:off x="3505428" y="1816553"/>
        <a:ext cx="3009442" cy="1025444"/>
      </dsp:txXfrm>
    </dsp:sp>
    <dsp:sp modelId="{769ACA80-773C-4DA0-8F5F-252CA6C66262}">
      <dsp:nvSpPr>
        <dsp:cNvPr id="0" name=""/>
        <dsp:cNvSpPr/>
      </dsp:nvSpPr>
      <dsp:spPr>
        <a:xfrm>
          <a:off x="3449954" y="3039520"/>
          <a:ext cx="3120390" cy="113639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kern="1200" dirty="0" smtClean="0"/>
            <a:t>Personas naturales no obligadas a llevar contabilidad.</a:t>
          </a:r>
          <a:endParaRPr lang="es-EC" sz="2000" kern="1200" dirty="0"/>
        </a:p>
      </dsp:txBody>
      <dsp:txXfrm>
        <a:off x="3505428" y="3094994"/>
        <a:ext cx="3009442" cy="10254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2AAC1-3A2A-4DBE-9A98-7D89ACE3E760}">
      <dsp:nvSpPr>
        <dsp:cNvPr id="0" name=""/>
        <dsp:cNvSpPr/>
      </dsp:nvSpPr>
      <dsp:spPr>
        <a:xfrm>
          <a:off x="0" y="81009"/>
          <a:ext cx="2115234" cy="1269140"/>
        </a:xfrm>
        <a:prstGeom prst="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AR" sz="2000" kern="1200" dirty="0" smtClean="0"/>
            <a:t>Representan un alto porcentaje de unidades productivas</a:t>
          </a:r>
          <a:endParaRPr lang="es-EC" sz="2000" kern="1200" dirty="0"/>
        </a:p>
      </dsp:txBody>
      <dsp:txXfrm>
        <a:off x="0" y="81009"/>
        <a:ext cx="2115234" cy="1269140"/>
      </dsp:txXfrm>
    </dsp:sp>
    <dsp:sp modelId="{4D0CC483-0DC6-4425-8C80-92D2B2FEAA04}">
      <dsp:nvSpPr>
        <dsp:cNvPr id="0" name=""/>
        <dsp:cNvSpPr/>
      </dsp:nvSpPr>
      <dsp:spPr>
        <a:xfrm>
          <a:off x="2253296" y="80006"/>
          <a:ext cx="2115234" cy="1269140"/>
        </a:xfrm>
        <a:prstGeom prst="rect">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AR" sz="2000" kern="1200" dirty="0" smtClean="0"/>
            <a:t>Participan del 50% de la producción local </a:t>
          </a:r>
          <a:endParaRPr lang="es-EC" sz="2000" kern="1200" dirty="0"/>
        </a:p>
      </dsp:txBody>
      <dsp:txXfrm>
        <a:off x="2253296" y="80006"/>
        <a:ext cx="2115234" cy="1269140"/>
      </dsp:txXfrm>
    </dsp:sp>
    <dsp:sp modelId="{3E361BD7-E48E-4619-914B-0A1C61F4649C}">
      <dsp:nvSpPr>
        <dsp:cNvPr id="0" name=""/>
        <dsp:cNvSpPr/>
      </dsp:nvSpPr>
      <dsp:spPr>
        <a:xfrm>
          <a:off x="4653516" y="81009"/>
          <a:ext cx="2115234" cy="1269140"/>
        </a:xfrm>
        <a:prstGeom prst="rect">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AR" sz="2000" kern="1200" dirty="0" smtClean="0"/>
            <a:t>Amplio potencial redistributivo </a:t>
          </a:r>
          <a:endParaRPr lang="es-EC" sz="2000" kern="1200" dirty="0"/>
        </a:p>
      </dsp:txBody>
      <dsp:txXfrm>
        <a:off x="4653516" y="81009"/>
        <a:ext cx="2115234" cy="1269140"/>
      </dsp:txXfrm>
    </dsp:sp>
    <dsp:sp modelId="{C87B58F7-C959-40F3-A759-4F7E21B16893}">
      <dsp:nvSpPr>
        <dsp:cNvPr id="0" name=""/>
        <dsp:cNvSpPr/>
      </dsp:nvSpPr>
      <dsp:spPr>
        <a:xfrm>
          <a:off x="0" y="1561673"/>
          <a:ext cx="2115234" cy="1269140"/>
        </a:xfrm>
        <a:prstGeom prst="rect">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AR" sz="2000" kern="1200" dirty="0" smtClean="0"/>
            <a:t>Capacidad de generación de empleo para el medio </a:t>
          </a:r>
          <a:endParaRPr lang="es-EC" sz="2000" kern="1200" dirty="0"/>
        </a:p>
      </dsp:txBody>
      <dsp:txXfrm>
        <a:off x="0" y="1561673"/>
        <a:ext cx="2115234" cy="1269140"/>
      </dsp:txXfrm>
    </dsp:sp>
    <dsp:sp modelId="{F3738976-DB92-4742-BA07-0EBF57BF3DD3}">
      <dsp:nvSpPr>
        <dsp:cNvPr id="0" name=""/>
        <dsp:cNvSpPr/>
      </dsp:nvSpPr>
      <dsp:spPr>
        <a:xfrm>
          <a:off x="2326758" y="1561673"/>
          <a:ext cx="2115234" cy="1269140"/>
        </a:xfrm>
        <a:prstGeom prst="rect">
          <a:avLst/>
        </a:prstGeom>
        <a:solidFill>
          <a:schemeClr val="accent6">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AR" sz="2000" kern="1200" dirty="0" smtClean="0"/>
            <a:t>Amplia capacidad de adaptación </a:t>
          </a:r>
          <a:endParaRPr lang="es-EC" sz="2000" kern="1200" dirty="0"/>
        </a:p>
      </dsp:txBody>
      <dsp:txXfrm>
        <a:off x="2326758" y="1561673"/>
        <a:ext cx="2115234" cy="1269140"/>
      </dsp:txXfrm>
    </dsp:sp>
    <dsp:sp modelId="{28EE5FB7-D30A-431A-9739-B932B19A60C2}">
      <dsp:nvSpPr>
        <dsp:cNvPr id="0" name=""/>
        <dsp:cNvSpPr/>
      </dsp:nvSpPr>
      <dsp:spPr>
        <a:xfrm>
          <a:off x="4653516" y="1561673"/>
          <a:ext cx="2115234" cy="1269140"/>
        </a:xfrm>
        <a:prstGeom prst="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AR" sz="2000" kern="1200" dirty="0" smtClean="0"/>
            <a:t>Flexibilidad frente a los cambios </a:t>
          </a:r>
          <a:endParaRPr lang="es-EC" sz="2000" kern="1200" dirty="0"/>
        </a:p>
      </dsp:txBody>
      <dsp:txXfrm>
        <a:off x="4653516" y="1561673"/>
        <a:ext cx="2115234" cy="1269140"/>
      </dsp:txXfrm>
    </dsp:sp>
    <dsp:sp modelId="{1C08B801-DB5E-4F86-B234-EF5FD5FD65B3}">
      <dsp:nvSpPr>
        <dsp:cNvPr id="0" name=""/>
        <dsp:cNvSpPr/>
      </dsp:nvSpPr>
      <dsp:spPr>
        <a:xfrm>
          <a:off x="0" y="3042337"/>
          <a:ext cx="2115234" cy="1269140"/>
        </a:xfrm>
        <a:prstGeom prst="rect">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AR" sz="2000" kern="1200" dirty="0" smtClean="0"/>
            <a:t>Estructuras empresariales horizontales </a:t>
          </a:r>
          <a:endParaRPr lang="es-EC" sz="2000" kern="1200" dirty="0"/>
        </a:p>
      </dsp:txBody>
      <dsp:txXfrm>
        <a:off x="0" y="3042337"/>
        <a:ext cx="2115234" cy="1269140"/>
      </dsp:txXfrm>
    </dsp:sp>
    <dsp:sp modelId="{B424DF3A-B51E-421C-9E55-C7F7045313C6}">
      <dsp:nvSpPr>
        <dsp:cNvPr id="0" name=""/>
        <dsp:cNvSpPr/>
      </dsp:nvSpPr>
      <dsp:spPr>
        <a:xfrm>
          <a:off x="2326758" y="3042337"/>
          <a:ext cx="2115234" cy="1269140"/>
        </a:xfrm>
        <a:prstGeom prst="rect">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AR" sz="2000" kern="1200" dirty="0" smtClean="0"/>
            <a:t>No requiere personal estrictamente especializado.</a:t>
          </a:r>
          <a:endParaRPr lang="es-EC" sz="2000" kern="1200" dirty="0"/>
        </a:p>
      </dsp:txBody>
      <dsp:txXfrm>
        <a:off x="2326758" y="3042337"/>
        <a:ext cx="2115234" cy="1269140"/>
      </dsp:txXfrm>
    </dsp:sp>
    <dsp:sp modelId="{B716DD45-3EF0-4AAD-B4AB-7BE8D2EBFEAB}">
      <dsp:nvSpPr>
        <dsp:cNvPr id="0" name=""/>
        <dsp:cNvSpPr/>
      </dsp:nvSpPr>
      <dsp:spPr>
        <a:xfrm>
          <a:off x="4653516" y="3042337"/>
          <a:ext cx="2115234" cy="1269140"/>
        </a:xfrm>
        <a:prstGeom prst="rect">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AR" sz="2000" kern="1200" dirty="0" smtClean="0"/>
            <a:t>Facilidad de obtener información de la competencia</a:t>
          </a:r>
          <a:endParaRPr lang="es-EC" sz="2000" kern="1200" dirty="0"/>
        </a:p>
      </dsp:txBody>
      <dsp:txXfrm>
        <a:off x="4653516" y="3042337"/>
        <a:ext cx="2115234" cy="1269140"/>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2.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1.xml><?xml version="1.0" encoding="utf-8"?>
<dgm:layoutDef xmlns:dgm="http://schemas.openxmlformats.org/drawingml/2006/diagram" xmlns:a="http://schemas.openxmlformats.org/drawingml/2006/main" uniqueId="urn:microsoft.com/office/officeart/2011/layout/InterconnectedBlockProcess">
  <dgm:title val="Proceso de bloques interconectados"/>
  <dgm:desc val="Se usa para mostrar pasos secuenciales en un proceso Funciona mejor con pequeñas cantidades de texto de Nivel 1 y cantidades medias de texto de Nivel 2."/>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0.xml><?xml version="1.0" encoding="utf-8"?>
<dgm:layoutDef xmlns:dgm="http://schemas.openxmlformats.org/drawingml/2006/diagram" xmlns:a="http://schemas.openxmlformats.org/drawingml/2006/main" uniqueId="urn:microsoft.com/office/officeart/2005/8/layout/architecture+Icon">
  <dgm:title val="Diseño de arquitectura"/>
  <dgm:desc val="Úselo para mostrar las relaciones jerárquicas que se crean desde abajo hacia arriba. Este diseño funciona bien para mostrar los componentes u objetos de arquitectura basados en otros objeto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3262D9-66E2-4AFF-9914-8576EB1F18B0}" type="datetimeFigureOut">
              <a:rPr lang="es-EC" smtClean="0"/>
              <a:t>19/02/2013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79692C-78F2-46EC-9D37-0550045955BE}" type="slidenum">
              <a:rPr lang="es-EC" smtClean="0"/>
              <a:t>‹Nº›</a:t>
            </a:fld>
            <a:endParaRPr lang="es-EC"/>
          </a:p>
        </p:txBody>
      </p:sp>
    </p:spTree>
    <p:extLst>
      <p:ext uri="{BB962C8B-B14F-4D97-AF65-F5344CB8AC3E}">
        <p14:creationId xmlns:p14="http://schemas.microsoft.com/office/powerpoint/2010/main" val="1606764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679692C-78F2-46EC-9D37-0550045955BE}" type="slidenum">
              <a:rPr lang="es-EC" smtClean="0"/>
              <a:t>1</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B44E3C0-006D-4CF5-85F7-7B74D13D86D5}" type="datetimeFigureOut">
              <a:rPr lang="es-EC" smtClean="0"/>
              <a:pPr/>
              <a:t>19/02/2013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D655567-FB17-4443-A1CD-93D812F1D9F9}"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B44E3C0-006D-4CF5-85F7-7B74D13D86D5}" type="datetimeFigureOut">
              <a:rPr lang="es-EC" smtClean="0"/>
              <a:pPr/>
              <a:t>19/02/2013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D655567-FB17-4443-A1CD-93D812F1D9F9}"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B44E3C0-006D-4CF5-85F7-7B74D13D86D5}" type="datetimeFigureOut">
              <a:rPr lang="es-EC" smtClean="0"/>
              <a:pPr/>
              <a:t>19/02/2013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D655567-FB17-4443-A1CD-93D812F1D9F9}"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B44E3C0-006D-4CF5-85F7-7B74D13D86D5}" type="datetimeFigureOut">
              <a:rPr lang="es-EC" smtClean="0"/>
              <a:pPr/>
              <a:t>19/02/2013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D655567-FB17-4443-A1CD-93D812F1D9F9}"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B44E3C0-006D-4CF5-85F7-7B74D13D86D5}" type="datetimeFigureOut">
              <a:rPr lang="es-EC" smtClean="0"/>
              <a:pPr/>
              <a:t>19/02/2013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D655567-FB17-4443-A1CD-93D812F1D9F9}"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B44E3C0-006D-4CF5-85F7-7B74D13D86D5}" type="datetimeFigureOut">
              <a:rPr lang="es-EC" smtClean="0"/>
              <a:pPr/>
              <a:t>19/02/2013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D655567-FB17-4443-A1CD-93D812F1D9F9}"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0B44E3C0-006D-4CF5-85F7-7B74D13D86D5}" type="datetimeFigureOut">
              <a:rPr lang="es-EC" smtClean="0"/>
              <a:pPr/>
              <a:t>19/02/2013</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2D655567-FB17-4443-A1CD-93D812F1D9F9}"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0B44E3C0-006D-4CF5-85F7-7B74D13D86D5}" type="datetimeFigureOut">
              <a:rPr lang="es-EC" smtClean="0"/>
              <a:pPr/>
              <a:t>19/02/2013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2D655567-FB17-4443-A1CD-93D812F1D9F9}"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44E3C0-006D-4CF5-85F7-7B74D13D86D5}" type="datetimeFigureOut">
              <a:rPr lang="es-EC" smtClean="0"/>
              <a:pPr/>
              <a:t>19/02/2013</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2D655567-FB17-4443-A1CD-93D812F1D9F9}"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B44E3C0-006D-4CF5-85F7-7B74D13D86D5}" type="datetimeFigureOut">
              <a:rPr lang="es-EC" smtClean="0"/>
              <a:pPr/>
              <a:t>19/02/2013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D655567-FB17-4443-A1CD-93D812F1D9F9}" type="slidenum">
              <a:rPr lang="es-EC" smtClean="0"/>
              <a:pPr/>
              <a:t>‹Nº›</a:t>
            </a:fld>
            <a:endParaRPr lang="es-EC"/>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0B44E3C0-006D-4CF5-85F7-7B74D13D86D5}" type="datetimeFigureOut">
              <a:rPr lang="es-EC" smtClean="0"/>
              <a:pPr/>
              <a:t>19/02/2013</a:t>
            </a:fld>
            <a:endParaRPr lang="es-EC"/>
          </a:p>
        </p:txBody>
      </p:sp>
      <p:sp>
        <p:nvSpPr>
          <p:cNvPr id="9" name="Slide Number Placeholder 8"/>
          <p:cNvSpPr>
            <a:spLocks noGrp="1"/>
          </p:cNvSpPr>
          <p:nvPr>
            <p:ph type="sldNum" sz="quarter" idx="11"/>
          </p:nvPr>
        </p:nvSpPr>
        <p:spPr/>
        <p:txBody>
          <a:bodyPr/>
          <a:lstStyle/>
          <a:p>
            <a:fld id="{2D655567-FB17-4443-A1CD-93D812F1D9F9}" type="slidenum">
              <a:rPr lang="es-EC" smtClean="0"/>
              <a:pPr/>
              <a:t>‹Nº›</a:t>
            </a:fld>
            <a:endParaRPr lang="es-EC"/>
          </a:p>
        </p:txBody>
      </p:sp>
      <p:sp>
        <p:nvSpPr>
          <p:cNvPr id="10" name="Footer Placeholder 9"/>
          <p:cNvSpPr>
            <a:spLocks noGrp="1"/>
          </p:cNvSpPr>
          <p:nvPr>
            <p:ph type="ftr" sz="quarter" idx="12"/>
          </p:nvPr>
        </p:nvSpPr>
        <p:spPr/>
        <p:txBody>
          <a:bodyPr/>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D655567-FB17-4443-A1CD-93D812F1D9F9}" type="slidenum">
              <a:rPr lang="es-EC" smtClean="0"/>
              <a:pPr/>
              <a:t>‹Nº›</a:t>
            </a:fld>
            <a:endParaRPr lang="es-EC"/>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C"/>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B44E3C0-006D-4CF5-85F7-7B74D13D86D5}" type="datetimeFigureOut">
              <a:rPr lang="es-EC" smtClean="0"/>
              <a:pPr/>
              <a:t>19/02/2013</a:t>
            </a:fld>
            <a:endParaRPr lang="es-EC"/>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8.xml"/><Relationship Id="rId7" Type="http://schemas.openxmlformats.org/officeDocument/2006/relationships/image" Target="../media/image15.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8.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9.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Layout" Target="../diagrams/layout14.xml"/><Relationship Id="rId7" Type="http://schemas.openxmlformats.org/officeDocument/2006/relationships/image" Target="../media/image26.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 Id="rId9"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5.jpe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Layout" Target="../diagrams/layout24.xml"/><Relationship Id="rId7" Type="http://schemas.openxmlformats.org/officeDocument/2006/relationships/image" Target="../media/image5.jpe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39.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4.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51.e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package" Target="../embeddings/Documento_de_Microsoft_Word2.docx"/><Relationship Id="rId5" Type="http://schemas.openxmlformats.org/officeDocument/2006/relationships/image" Target="../media/image50.emf"/><Relationship Id="rId4" Type="http://schemas.openxmlformats.org/officeDocument/2006/relationships/package" Target="../embeddings/Documento_de_Microsoft_Word1.docx"/></Relationships>
</file>

<file path=ppt/slides/_rels/slide6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52.emf"/><Relationship Id="rId5" Type="http://schemas.openxmlformats.org/officeDocument/2006/relationships/package" Target="../embeddings/Documento_de_Microsoft_Word3.docx"/><Relationship Id="rId4" Type="http://schemas.openxmlformats.org/officeDocument/2006/relationships/image" Target="../media/image54.pn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package" Target="../embeddings/Documento_de_Microsoft_Word4.docx"/><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55.emf"/></Relationships>
</file>

<file path=ppt/slides/_rels/slide7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emf"/><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1196752"/>
            <a:ext cx="7268344" cy="2952327"/>
          </a:xfrm>
        </p:spPr>
        <p:txBody>
          <a:bodyPr>
            <a:noAutofit/>
          </a:bodyPr>
          <a:lstStyle/>
          <a:p>
            <a:pPr algn="ctr"/>
            <a:r>
              <a:rPr lang="es-ES" sz="3200" b="1" dirty="0"/>
              <a:t>EFECTOS ECONÓMICOS DE LA APLICACIÓN DE IMPUESTOS DIRECTOS E INDIRECTOS EN LAS PYMES DEL CANTÓN  LATACUNGA PERÍODO 2008 - 2010</a:t>
            </a:r>
            <a:endParaRPr lang="es-EC" sz="3200" dirty="0"/>
          </a:p>
        </p:txBody>
      </p:sp>
      <p:sp>
        <p:nvSpPr>
          <p:cNvPr id="3" name="2 Subtítulo"/>
          <p:cNvSpPr>
            <a:spLocks noGrp="1"/>
          </p:cNvSpPr>
          <p:nvPr>
            <p:ph type="subTitle" idx="1"/>
          </p:nvPr>
        </p:nvSpPr>
        <p:spPr>
          <a:xfrm>
            <a:off x="1187624" y="4509120"/>
            <a:ext cx="6584776" cy="1129680"/>
          </a:xfrm>
        </p:spPr>
        <p:txBody>
          <a:bodyPr>
            <a:noAutofit/>
          </a:bodyPr>
          <a:lstStyle/>
          <a:p>
            <a:pPr algn="ctr"/>
            <a:r>
              <a:rPr lang="es-EC" sz="2000" dirty="0" smtClean="0"/>
              <a:t>Alumno: Lourdes Jacqueline Cayo Molina.</a:t>
            </a:r>
          </a:p>
          <a:p>
            <a:pPr algn="ctr"/>
            <a:r>
              <a:rPr lang="es-EC" sz="2000" dirty="0" smtClean="0"/>
              <a:t>Director: Dra. Carla Acosta.</a:t>
            </a:r>
          </a:p>
          <a:p>
            <a:pPr algn="ctr"/>
            <a:r>
              <a:rPr lang="es-EC" sz="2000" dirty="0" smtClean="0"/>
              <a:t>Codirector: Ing. Nilda </a:t>
            </a:r>
            <a:r>
              <a:rPr lang="es-EC" sz="2000" dirty="0" err="1" smtClean="0"/>
              <a:t>Avellan</a:t>
            </a:r>
            <a:r>
              <a:rPr lang="es-EC" sz="2000" dirty="0" smtClean="0"/>
              <a:t>.</a:t>
            </a:r>
            <a:endParaRPr lang="es-EC" sz="2000" dirty="0"/>
          </a:p>
        </p:txBody>
      </p:sp>
    </p:spTree>
    <p:extLst>
      <p:ext uri="{BB962C8B-B14F-4D97-AF65-F5344CB8AC3E}">
        <p14:creationId xmlns:p14="http://schemas.microsoft.com/office/powerpoint/2010/main" val="3106165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88640"/>
            <a:ext cx="6965245" cy="1027242"/>
          </a:xfrm>
        </p:spPr>
        <p:txBody>
          <a:bodyPr>
            <a:normAutofit/>
          </a:bodyPr>
          <a:lstStyle/>
          <a:p>
            <a:pPr algn="ctr"/>
            <a:r>
              <a:rPr lang="es-AR" sz="3600" b="1" dirty="0" smtClean="0"/>
              <a:t>FUNCIONES DE LAS PYMES</a:t>
            </a:r>
            <a:r>
              <a:rPr lang="es-AR" sz="3600" dirty="0" smtClean="0"/>
              <a:t> </a:t>
            </a:r>
            <a:endParaRPr lang="es-EC"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358129957"/>
              </p:ext>
            </p:extLst>
          </p:nvPr>
        </p:nvGraphicFramePr>
        <p:xfrm>
          <a:off x="323528" y="1052736"/>
          <a:ext cx="7704856"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3200" dirty="0"/>
              <a:t>Variación Utilidad – Impuestos Asumidos</a:t>
            </a:r>
            <a:endParaRPr lang="es-EC"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92354099"/>
              </p:ext>
            </p:extLst>
          </p:nvPr>
        </p:nvGraphicFramePr>
        <p:xfrm>
          <a:off x="899590" y="1556792"/>
          <a:ext cx="6480721" cy="4320479"/>
        </p:xfrm>
        <a:graphic>
          <a:graphicData uri="http://schemas.openxmlformats.org/drawingml/2006/table">
            <a:tbl>
              <a:tblPr firstRow="1" firstCol="1" bandRow="1">
                <a:tableStyleId>{5C22544A-7EE6-4342-B048-85BDC9FD1C3A}</a:tableStyleId>
              </a:tblPr>
              <a:tblGrid>
                <a:gridCol w="1135796"/>
                <a:gridCol w="1068985"/>
                <a:gridCol w="1068985"/>
                <a:gridCol w="1068985"/>
                <a:gridCol w="1068985"/>
                <a:gridCol w="1068985"/>
              </a:tblGrid>
              <a:tr h="700425">
                <a:tc>
                  <a:txBody>
                    <a:bodyPr/>
                    <a:lstStyle/>
                    <a:p>
                      <a:pPr algn="ctr">
                        <a:lnSpc>
                          <a:spcPct val="115000"/>
                        </a:lnSpc>
                        <a:spcAft>
                          <a:spcPts val="0"/>
                        </a:spcAft>
                      </a:pPr>
                      <a:r>
                        <a:rPr lang="es-EC" sz="1600" dirty="0">
                          <a:effectLst/>
                        </a:rPr>
                        <a:t> DESCRIPCIÓN</a:t>
                      </a:r>
                      <a:endParaRPr lang="es-EC" sz="1800" dirty="0">
                        <a:effectLst/>
                        <a:latin typeface="Times New Roman"/>
                        <a:ea typeface="Times New Roman"/>
                      </a:endParaRPr>
                    </a:p>
                  </a:txBody>
                  <a:tcPr marL="44450" marR="44450" marT="0" marB="0" anchor="ctr"/>
                </a:tc>
                <a:tc>
                  <a:txBody>
                    <a:bodyPr/>
                    <a:lstStyle/>
                    <a:p>
                      <a:pPr algn="ctr">
                        <a:lnSpc>
                          <a:spcPct val="115000"/>
                        </a:lnSpc>
                        <a:spcAft>
                          <a:spcPts val="0"/>
                        </a:spcAft>
                      </a:pPr>
                      <a:r>
                        <a:rPr lang="es-EC" sz="1600">
                          <a:effectLst/>
                        </a:rPr>
                        <a:t>REAL</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600">
                          <a:effectLst/>
                        </a:rPr>
                        <a:t>CASO 1</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600">
                          <a:effectLst/>
                        </a:rPr>
                        <a:t>CASO 2</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600">
                          <a:effectLst/>
                        </a:rPr>
                        <a:t>CASO 3</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600">
                          <a:effectLst/>
                        </a:rPr>
                        <a:t>CASO 4</a:t>
                      </a:r>
                      <a:endParaRPr lang="es-EC" sz="1800">
                        <a:effectLst/>
                        <a:latin typeface="Times New Roman"/>
                        <a:ea typeface="Times New Roman"/>
                      </a:endParaRPr>
                    </a:p>
                  </a:txBody>
                  <a:tcPr marL="44450" marR="44450" marT="0" marB="0" anchor="ctr"/>
                </a:tc>
              </a:tr>
              <a:tr h="700425">
                <a:tc>
                  <a:txBody>
                    <a:bodyPr/>
                    <a:lstStyle/>
                    <a:p>
                      <a:pPr algn="ctr">
                        <a:lnSpc>
                          <a:spcPct val="115000"/>
                        </a:lnSpc>
                        <a:spcAft>
                          <a:spcPts val="0"/>
                        </a:spcAft>
                      </a:pPr>
                      <a:r>
                        <a:rPr lang="es-EC" sz="1600">
                          <a:effectLst/>
                        </a:rPr>
                        <a:t>INGRESOS</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600">
                          <a:effectLst/>
                        </a:rPr>
                        <a:t>       3.000,00 </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600">
                          <a:effectLst/>
                        </a:rPr>
                        <a:t>       3.000,00 </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600">
                          <a:effectLst/>
                        </a:rPr>
                        <a:t>       3.000,00 </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600">
                          <a:effectLst/>
                        </a:rPr>
                        <a:t>       3.000,00 </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600">
                          <a:effectLst/>
                        </a:rPr>
                        <a:t>       3.000,00 </a:t>
                      </a:r>
                      <a:endParaRPr lang="es-EC" sz="1800">
                        <a:effectLst/>
                        <a:latin typeface="Times New Roman"/>
                        <a:ea typeface="Times New Roman"/>
                      </a:endParaRPr>
                    </a:p>
                  </a:txBody>
                  <a:tcPr marL="44450" marR="44450" marT="0" marB="0" anchor="ctr"/>
                </a:tc>
              </a:tr>
              <a:tr h="700425">
                <a:tc>
                  <a:txBody>
                    <a:bodyPr/>
                    <a:lstStyle/>
                    <a:p>
                      <a:pPr algn="ctr">
                        <a:lnSpc>
                          <a:spcPct val="115000"/>
                        </a:lnSpc>
                        <a:spcAft>
                          <a:spcPts val="0"/>
                        </a:spcAft>
                      </a:pPr>
                      <a:r>
                        <a:rPr lang="es-EC" sz="1600">
                          <a:effectLst/>
                        </a:rPr>
                        <a:t>EGRESOS</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600">
                          <a:effectLst/>
                        </a:rPr>
                        <a:t>       2.000,00 </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600">
                          <a:effectLst/>
                        </a:rPr>
                        <a:t>       2.020,00 </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600">
                          <a:effectLst/>
                        </a:rPr>
                        <a:t>       2.040,00 </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600">
                          <a:effectLst/>
                        </a:rPr>
                        <a:t>       2.092,00 </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600">
                          <a:effectLst/>
                        </a:rPr>
                        <a:t>       2.208,00 </a:t>
                      </a:r>
                      <a:endParaRPr lang="es-EC" sz="1800">
                        <a:effectLst/>
                        <a:latin typeface="Times New Roman"/>
                        <a:ea typeface="Times New Roman"/>
                      </a:endParaRPr>
                    </a:p>
                  </a:txBody>
                  <a:tcPr marL="44450" marR="44450" marT="0" marB="0" anchor="ctr"/>
                </a:tc>
              </a:tr>
              <a:tr h="700425">
                <a:tc>
                  <a:txBody>
                    <a:bodyPr/>
                    <a:lstStyle/>
                    <a:p>
                      <a:pPr algn="ctr">
                        <a:lnSpc>
                          <a:spcPct val="115000"/>
                        </a:lnSpc>
                        <a:spcAft>
                          <a:spcPts val="0"/>
                        </a:spcAft>
                      </a:pPr>
                      <a:r>
                        <a:rPr lang="es-EC" sz="1600">
                          <a:effectLst/>
                        </a:rPr>
                        <a:t>UTILIDAD</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600">
                          <a:effectLst/>
                        </a:rPr>
                        <a:t>       1.000,00 </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600">
                          <a:effectLst/>
                        </a:rPr>
                        <a:t>           980,00 </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600">
                          <a:effectLst/>
                        </a:rPr>
                        <a:t>           960,00 </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600">
                          <a:effectLst/>
                        </a:rPr>
                        <a:t>           908,00 </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600">
                          <a:effectLst/>
                        </a:rPr>
                        <a:t>           792,00 </a:t>
                      </a:r>
                      <a:endParaRPr lang="es-EC" sz="1800">
                        <a:effectLst/>
                        <a:latin typeface="Times New Roman"/>
                        <a:ea typeface="Times New Roman"/>
                      </a:endParaRPr>
                    </a:p>
                  </a:txBody>
                  <a:tcPr marL="44450" marR="44450" marT="0" marB="0" anchor="ctr"/>
                </a:tc>
              </a:tr>
              <a:tr h="804059">
                <a:tc>
                  <a:txBody>
                    <a:bodyPr/>
                    <a:lstStyle/>
                    <a:p>
                      <a:pPr algn="ctr">
                        <a:lnSpc>
                          <a:spcPct val="115000"/>
                        </a:lnSpc>
                        <a:spcAft>
                          <a:spcPts val="0"/>
                        </a:spcAft>
                      </a:pPr>
                      <a:r>
                        <a:rPr lang="es-EC" sz="1600">
                          <a:effectLst/>
                        </a:rPr>
                        <a:t>GASTO DEDUCIBLE</a:t>
                      </a:r>
                      <a:endParaRPr lang="es-EC" sz="1800">
                        <a:effectLst/>
                        <a:latin typeface="Times New Roman"/>
                        <a:ea typeface="Times New Roman"/>
                      </a:endParaRPr>
                    </a:p>
                  </a:txBody>
                  <a:tcPr marL="44450" marR="44450" marT="0" marB="0" anchor="ctr"/>
                </a:tc>
                <a:tc>
                  <a:txBody>
                    <a:bodyPr/>
                    <a:lstStyle/>
                    <a:p>
                      <a:pPr>
                        <a:lnSpc>
                          <a:spcPct val="115000"/>
                        </a:lnSpc>
                        <a:spcAft>
                          <a:spcPts val="0"/>
                        </a:spcAft>
                      </a:pPr>
                      <a:r>
                        <a:rPr lang="es-EC" sz="1600">
                          <a:effectLst/>
                        </a:rPr>
                        <a:t>       2.000,00 </a:t>
                      </a:r>
                      <a:endParaRPr lang="es-EC" sz="1800">
                        <a:effectLst/>
                        <a:latin typeface="Times New Roman"/>
                        <a:ea typeface="Times New Roman"/>
                      </a:endParaRPr>
                    </a:p>
                  </a:txBody>
                  <a:tcPr marL="44450" marR="44450" marT="0" marB="0" anchor="ctr"/>
                </a:tc>
                <a:tc>
                  <a:txBody>
                    <a:bodyPr/>
                    <a:lstStyle/>
                    <a:p>
                      <a:pPr>
                        <a:lnSpc>
                          <a:spcPct val="115000"/>
                        </a:lnSpc>
                        <a:spcAft>
                          <a:spcPts val="0"/>
                        </a:spcAft>
                      </a:pPr>
                      <a:r>
                        <a:rPr lang="es-EC" sz="1600">
                          <a:effectLst/>
                        </a:rPr>
                        <a:t>       2.000,00 </a:t>
                      </a:r>
                      <a:endParaRPr lang="es-EC" sz="1800">
                        <a:effectLst/>
                        <a:latin typeface="Times New Roman"/>
                        <a:ea typeface="Times New Roman"/>
                      </a:endParaRPr>
                    </a:p>
                  </a:txBody>
                  <a:tcPr marL="44450" marR="44450" marT="0" marB="0" anchor="ctr"/>
                </a:tc>
                <a:tc>
                  <a:txBody>
                    <a:bodyPr/>
                    <a:lstStyle/>
                    <a:p>
                      <a:pPr>
                        <a:lnSpc>
                          <a:spcPct val="115000"/>
                        </a:lnSpc>
                        <a:spcAft>
                          <a:spcPts val="0"/>
                        </a:spcAft>
                      </a:pPr>
                      <a:r>
                        <a:rPr lang="es-EC" sz="1600">
                          <a:effectLst/>
                        </a:rPr>
                        <a:t>       2.000,00 </a:t>
                      </a:r>
                      <a:endParaRPr lang="es-EC" sz="1800">
                        <a:effectLst/>
                        <a:latin typeface="Times New Roman"/>
                        <a:ea typeface="Times New Roman"/>
                      </a:endParaRPr>
                    </a:p>
                  </a:txBody>
                  <a:tcPr marL="44450" marR="44450" marT="0" marB="0" anchor="ctr"/>
                </a:tc>
                <a:tc>
                  <a:txBody>
                    <a:bodyPr/>
                    <a:lstStyle/>
                    <a:p>
                      <a:pPr>
                        <a:lnSpc>
                          <a:spcPct val="115000"/>
                        </a:lnSpc>
                        <a:spcAft>
                          <a:spcPts val="0"/>
                        </a:spcAft>
                      </a:pPr>
                      <a:r>
                        <a:rPr lang="es-EC" sz="1600">
                          <a:effectLst/>
                        </a:rPr>
                        <a:t>       2.000,00 </a:t>
                      </a:r>
                      <a:endParaRPr lang="es-EC" sz="1800">
                        <a:effectLst/>
                        <a:latin typeface="Times New Roman"/>
                        <a:ea typeface="Times New Roman"/>
                      </a:endParaRPr>
                    </a:p>
                  </a:txBody>
                  <a:tcPr marL="44450" marR="44450" marT="0" marB="0" anchor="ctr"/>
                </a:tc>
                <a:tc>
                  <a:txBody>
                    <a:bodyPr/>
                    <a:lstStyle/>
                    <a:p>
                      <a:pPr>
                        <a:lnSpc>
                          <a:spcPct val="115000"/>
                        </a:lnSpc>
                        <a:spcAft>
                          <a:spcPts val="0"/>
                        </a:spcAft>
                      </a:pPr>
                      <a:r>
                        <a:rPr lang="es-EC" sz="1600">
                          <a:effectLst/>
                        </a:rPr>
                        <a:t>       2.000,00 </a:t>
                      </a:r>
                      <a:endParaRPr lang="es-EC" sz="1800">
                        <a:effectLst/>
                        <a:latin typeface="Times New Roman"/>
                        <a:ea typeface="Times New Roman"/>
                      </a:endParaRPr>
                    </a:p>
                  </a:txBody>
                  <a:tcPr marL="44450" marR="44450" marT="0" marB="0" anchor="ctr"/>
                </a:tc>
              </a:tr>
              <a:tr h="714720">
                <a:tc>
                  <a:txBody>
                    <a:bodyPr/>
                    <a:lstStyle/>
                    <a:p>
                      <a:pPr algn="ctr">
                        <a:lnSpc>
                          <a:spcPct val="115000"/>
                        </a:lnSpc>
                        <a:spcAft>
                          <a:spcPts val="0"/>
                        </a:spcAft>
                      </a:pPr>
                      <a:r>
                        <a:rPr lang="es-EC" sz="1600">
                          <a:effectLst/>
                        </a:rPr>
                        <a:t>GASTO NO DEDUCIBLE</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600">
                          <a:effectLst/>
                        </a:rPr>
                        <a:t>                    -   </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600">
                          <a:effectLst/>
                        </a:rPr>
                        <a:t>             20,00 </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600">
                          <a:effectLst/>
                        </a:rPr>
                        <a:t>             40,00 </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600">
                          <a:effectLst/>
                        </a:rPr>
                        <a:t>             92,00 </a:t>
                      </a:r>
                      <a:endParaRPr lang="es-EC" sz="1800">
                        <a:effectLst/>
                        <a:latin typeface="Times New Roman"/>
                        <a:ea typeface="Times New Roman"/>
                      </a:endParaRPr>
                    </a:p>
                  </a:txBody>
                  <a:tcPr marL="44450" marR="44450" marT="0" marB="0" anchor="ctr"/>
                </a:tc>
                <a:tc>
                  <a:txBody>
                    <a:bodyPr/>
                    <a:lstStyle/>
                    <a:p>
                      <a:pPr algn="ctr">
                        <a:lnSpc>
                          <a:spcPct val="115000"/>
                        </a:lnSpc>
                        <a:spcAft>
                          <a:spcPts val="0"/>
                        </a:spcAft>
                      </a:pPr>
                      <a:r>
                        <a:rPr lang="es-EC" sz="1600" dirty="0">
                          <a:effectLst/>
                        </a:rPr>
                        <a:t>           208,00 </a:t>
                      </a:r>
                      <a:endParaRPr lang="es-EC" sz="1800" dirty="0">
                        <a:effectLst/>
                        <a:latin typeface="Times New Roman"/>
                        <a:ea typeface="Times New Roman"/>
                      </a:endParaRPr>
                    </a:p>
                  </a:txBody>
                  <a:tcPr marL="44450" marR="44450" marT="0" marB="0" anchor="ctr"/>
                </a:tc>
              </a:tr>
            </a:tbl>
          </a:graphicData>
        </a:graphic>
      </p:graphicFrame>
    </p:spTree>
    <p:extLst>
      <p:ext uri="{BB962C8B-B14F-4D97-AF65-F5344CB8AC3E}">
        <p14:creationId xmlns:p14="http://schemas.microsoft.com/office/powerpoint/2010/main" val="27370779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3600" dirty="0"/>
              <a:t>POSIBLES AGRAVANTES EN EL MANEJO DE IMPUESTOS</a:t>
            </a:r>
            <a:endParaRPr lang="es-EC" sz="3600" dirty="0"/>
          </a:p>
        </p:txBody>
      </p:sp>
      <p:sp>
        <p:nvSpPr>
          <p:cNvPr id="4" name="3 Marcador de contenido"/>
          <p:cNvSpPr>
            <a:spLocks noGrp="1"/>
          </p:cNvSpPr>
          <p:nvPr>
            <p:ph idx="1"/>
          </p:nvPr>
        </p:nvSpPr>
        <p:spPr/>
        <p:txBody>
          <a:bodyPr>
            <a:normAutofit/>
          </a:bodyPr>
          <a:lstStyle/>
          <a:p>
            <a:pPr marL="114300" lvl="0" indent="0" algn="just">
              <a:buNone/>
            </a:pPr>
            <a:r>
              <a:rPr lang="es-ES" sz="2600" dirty="0" smtClean="0"/>
              <a:t>Las Pymes tienen </a:t>
            </a:r>
            <a:r>
              <a:rPr lang="es-ES" sz="2600" dirty="0"/>
              <a:t>un contador externo consideramos como agravante para que las pymes no lleven los impuestos de forma ordenada o a la vez tengan conocimientos claros sobre el manejo de impuestos. Pues el contador externo se encarga de realizar las declaraciones en base a la ley y el propietario simplemente debe poseer el dinero para pagar sus impuestos, no se encuentra informado porque o de donde salen esas cantidades de dinero, simplemente asumen que los valores referidos por sus contadores son valores a pagar de sus bolsillos.</a:t>
            </a:r>
            <a:endParaRPr lang="es-EC" sz="2600" dirty="0"/>
          </a:p>
          <a:p>
            <a:pPr algn="just"/>
            <a:endParaRPr lang="es-EC" sz="2600" dirty="0"/>
          </a:p>
        </p:txBody>
      </p:sp>
    </p:spTree>
    <p:extLst>
      <p:ext uri="{BB962C8B-B14F-4D97-AF65-F5344CB8AC3E}">
        <p14:creationId xmlns:p14="http://schemas.microsoft.com/office/powerpoint/2010/main" val="32755302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3600" dirty="0"/>
              <a:t>POSIBLES AGRAVANTES EN EL MANEJO DE IMPUESTOS</a:t>
            </a:r>
            <a:endParaRPr lang="es-EC" sz="3600" dirty="0"/>
          </a:p>
        </p:txBody>
      </p:sp>
      <p:sp>
        <p:nvSpPr>
          <p:cNvPr id="3" name="2 Marcador de contenido"/>
          <p:cNvSpPr>
            <a:spLocks noGrp="1"/>
          </p:cNvSpPr>
          <p:nvPr>
            <p:ph idx="1"/>
          </p:nvPr>
        </p:nvSpPr>
        <p:spPr>
          <a:xfrm>
            <a:off x="467544" y="2276872"/>
            <a:ext cx="7620000" cy="2764904"/>
          </a:xfrm>
        </p:spPr>
        <p:txBody>
          <a:bodyPr>
            <a:normAutofit/>
          </a:bodyPr>
          <a:lstStyle/>
          <a:p>
            <a:pPr marL="114300" lvl="0" indent="0" algn="just">
              <a:buNone/>
            </a:pPr>
            <a:r>
              <a:rPr lang="es-ES" sz="2600" dirty="0"/>
              <a:t>Se podría señalar como un agravante a que el 60% de las pymes no reciban cursos o capacitaciones acerca de impuestos y la diferencia lo reciba el contador por su propia cuenta más no por iniciativa de la empresa, pues existe un número reducido de empresas que se interesan en el tema de manejo de impuestos. </a:t>
            </a:r>
            <a:endParaRPr lang="es-EC" sz="2600" dirty="0"/>
          </a:p>
          <a:p>
            <a:pPr algn="just"/>
            <a:endParaRPr lang="es-EC" sz="2600" dirty="0"/>
          </a:p>
        </p:txBody>
      </p:sp>
    </p:spTree>
    <p:extLst>
      <p:ext uri="{BB962C8B-B14F-4D97-AF65-F5344CB8AC3E}">
        <p14:creationId xmlns:p14="http://schemas.microsoft.com/office/powerpoint/2010/main" val="38828654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2405"/>
            <a:ext cx="7620000" cy="1143000"/>
          </a:xfrm>
        </p:spPr>
        <p:txBody>
          <a:bodyPr/>
          <a:lstStyle/>
          <a:p>
            <a:pPr algn="ctr"/>
            <a:r>
              <a:rPr lang="es-ES" sz="3200" dirty="0"/>
              <a:t>Panorama real manejo de impuestos</a:t>
            </a:r>
            <a:endParaRPr lang="es-EC" sz="3200"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839" t="25560" r="27938" b="15858"/>
          <a:stretch/>
        </p:blipFill>
        <p:spPr bwMode="auto">
          <a:xfrm>
            <a:off x="899592" y="1340768"/>
            <a:ext cx="6480720" cy="5177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8906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256"/>
            <a:ext cx="7620000" cy="1115472"/>
          </a:xfrm>
        </p:spPr>
        <p:txBody>
          <a:bodyPr/>
          <a:lstStyle/>
          <a:p>
            <a:pPr algn="ctr"/>
            <a:r>
              <a:rPr lang="es-ES" sz="3200" dirty="0"/>
              <a:t>Panorama actual manejo de impuestos</a:t>
            </a:r>
            <a:endParaRPr lang="es-EC" sz="3200" dirty="0"/>
          </a:p>
        </p:txBody>
      </p:sp>
      <p:pic>
        <p:nvPicPr>
          <p:cNvPr id="1024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0875" t="21408" r="55140" b="10867"/>
          <a:stretch/>
        </p:blipFill>
        <p:spPr bwMode="auto">
          <a:xfrm>
            <a:off x="1835696" y="935865"/>
            <a:ext cx="5285872" cy="5922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2953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7620000" cy="1143000"/>
          </a:xfrm>
        </p:spPr>
        <p:txBody>
          <a:bodyPr/>
          <a:lstStyle/>
          <a:p>
            <a:r>
              <a:rPr lang="es-EC" sz="3600" b="1" dirty="0" smtClean="0"/>
              <a:t>CONCLUSIONES</a:t>
            </a:r>
            <a:endParaRPr lang="es-EC" sz="3600" dirty="0"/>
          </a:p>
        </p:txBody>
      </p:sp>
      <p:sp>
        <p:nvSpPr>
          <p:cNvPr id="3" name="2 Marcador de contenido"/>
          <p:cNvSpPr>
            <a:spLocks noGrp="1"/>
          </p:cNvSpPr>
          <p:nvPr>
            <p:ph idx="1"/>
          </p:nvPr>
        </p:nvSpPr>
        <p:spPr>
          <a:xfrm>
            <a:off x="467544" y="1052736"/>
            <a:ext cx="7609656" cy="5348064"/>
          </a:xfrm>
        </p:spPr>
        <p:txBody>
          <a:bodyPr>
            <a:noAutofit/>
          </a:bodyPr>
          <a:lstStyle/>
          <a:p>
            <a:pPr lvl="0" algn="just"/>
            <a:r>
              <a:rPr lang="es-EC" sz="2400" dirty="0"/>
              <a:t>Los impuestos que más toman en cuenta las Pymes en sus declaraciones son los que administra el Servicio de Rentas Internas como el Impuesto al Valor Agregado, el Impuesto a la Renta con sus respectivas retenciones</a:t>
            </a:r>
            <a:r>
              <a:rPr lang="es-EC" sz="2400" dirty="0" smtClean="0"/>
              <a:t>.</a:t>
            </a:r>
            <a:endParaRPr lang="es-EC" sz="2400" dirty="0"/>
          </a:p>
          <a:p>
            <a:pPr lvl="0" algn="just"/>
            <a:r>
              <a:rPr lang="es-EC" sz="2400" dirty="0"/>
              <a:t>Las Pymes del cantón Latacunga declaran mensualmente impuestos que provocan efectos de traslación es decir existe efectos económicos sobre los consumidores finales, anualmente declaran el impuesto a la renta que provoca efectos de percusión sobre la entidad</a:t>
            </a:r>
            <a:r>
              <a:rPr lang="es-EC" sz="2400" dirty="0" smtClean="0"/>
              <a:t>.</a:t>
            </a:r>
            <a:endParaRPr lang="es-EC" sz="2400" dirty="0"/>
          </a:p>
          <a:p>
            <a:pPr lvl="0" algn="just"/>
            <a:r>
              <a:rPr lang="es-EC" sz="2400" dirty="0"/>
              <a:t>Todas las Pymes cumplen con proporcionar información de las retenciones al SRI, mientras que la mayoría de estas económicamente asumen grandes cantidades de dinero por no efectuar las retenciones en el momento adecuado. </a:t>
            </a:r>
          </a:p>
          <a:p>
            <a:pPr algn="just"/>
            <a:r>
              <a:rPr lang="es-EC" sz="2400" dirty="0"/>
              <a:t> </a:t>
            </a:r>
          </a:p>
          <a:p>
            <a:pPr algn="just"/>
            <a:endParaRPr lang="es-EC" sz="2400" dirty="0"/>
          </a:p>
        </p:txBody>
      </p:sp>
    </p:spTree>
    <p:extLst>
      <p:ext uri="{BB962C8B-B14F-4D97-AF65-F5344CB8AC3E}">
        <p14:creationId xmlns:p14="http://schemas.microsoft.com/office/powerpoint/2010/main" val="26260903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96752"/>
            <a:ext cx="7681664" cy="5204048"/>
          </a:xfrm>
        </p:spPr>
        <p:txBody>
          <a:bodyPr>
            <a:noAutofit/>
          </a:bodyPr>
          <a:lstStyle/>
          <a:p>
            <a:pPr lvl="0"/>
            <a:r>
              <a:rPr lang="es-EC" sz="2400" dirty="0"/>
              <a:t>Cerca de la mitad de las Pymes del cantón no poseen liquidez en la fecha de pago de sus impuestos, lo que resulta de llevar los impuestos de forma desordenada, pues mensualmente actúan como agentes de percepción y retención por lo que su flujo de efectivo no puede verse afectado</a:t>
            </a:r>
            <a:r>
              <a:rPr lang="es-EC" sz="2400" dirty="0" smtClean="0"/>
              <a:t>.</a:t>
            </a:r>
            <a:endParaRPr lang="es-EC" sz="2400" dirty="0"/>
          </a:p>
          <a:p>
            <a:pPr lvl="0"/>
            <a:r>
              <a:rPr lang="es-EC" sz="2400" dirty="0"/>
              <a:t>Las Pymes no poseen claros conceptos sobre el manejo de impuestos, por lo que los contribuyentes se encuentran equivocados en cuanto a sus funciones de sujetos de percepción, retención</a:t>
            </a:r>
            <a:r>
              <a:rPr lang="es-EC" sz="2400" dirty="0" smtClean="0"/>
              <a:t>.</a:t>
            </a:r>
            <a:endParaRPr lang="es-EC" sz="2400" dirty="0"/>
          </a:p>
          <a:p>
            <a:pPr lvl="0"/>
            <a:r>
              <a:rPr lang="es-EC" sz="2400" dirty="0"/>
              <a:t>Más de la mitad de las Pymes no poseen cultura tributaria, mantienen una mentalidad que pagan grandes cantidades de dinero al Fisco, suben precios de venta, ven afectada su utilidad, su flujo de efectivo y su inversión. </a:t>
            </a:r>
          </a:p>
          <a:p>
            <a:endParaRPr lang="es-EC" sz="2400" dirty="0"/>
          </a:p>
        </p:txBody>
      </p:sp>
      <p:sp>
        <p:nvSpPr>
          <p:cNvPr id="4" name="1 Título"/>
          <p:cNvSpPr>
            <a:spLocks noGrp="1"/>
          </p:cNvSpPr>
          <p:nvPr>
            <p:ph type="title"/>
          </p:nvPr>
        </p:nvSpPr>
        <p:spPr>
          <a:xfrm>
            <a:off x="457200" y="274638"/>
            <a:ext cx="7620000" cy="994122"/>
          </a:xfrm>
        </p:spPr>
        <p:txBody>
          <a:bodyPr/>
          <a:lstStyle/>
          <a:p>
            <a:r>
              <a:rPr lang="es-EC" sz="3600" b="1" dirty="0" smtClean="0"/>
              <a:t>CONCLUSIONES</a:t>
            </a:r>
            <a:endParaRPr lang="es-EC" sz="3600" dirty="0"/>
          </a:p>
        </p:txBody>
      </p:sp>
    </p:spTree>
    <p:extLst>
      <p:ext uri="{BB962C8B-B14F-4D97-AF65-F5344CB8AC3E}">
        <p14:creationId xmlns:p14="http://schemas.microsoft.com/office/powerpoint/2010/main" val="25475284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dirty="0"/>
              <a:t>RECOMENDACIONES</a:t>
            </a:r>
            <a:endParaRPr lang="es-EC" sz="3600" dirty="0"/>
          </a:p>
        </p:txBody>
      </p:sp>
      <p:sp>
        <p:nvSpPr>
          <p:cNvPr id="3" name="2 Marcador de contenido"/>
          <p:cNvSpPr>
            <a:spLocks noGrp="1"/>
          </p:cNvSpPr>
          <p:nvPr>
            <p:ph idx="1"/>
          </p:nvPr>
        </p:nvSpPr>
        <p:spPr/>
        <p:txBody>
          <a:bodyPr>
            <a:noAutofit/>
          </a:bodyPr>
          <a:lstStyle/>
          <a:p>
            <a:pPr lvl="0" algn="just"/>
            <a:r>
              <a:rPr lang="es-EC" sz="2600" dirty="0"/>
              <a:t>La administración tributaria debe fortalecer la cultura tributaria en la ciudad de Latacunga a través de cursos dirigidos a los contribuyentes con el fin de educarlos en cuanto al manejo de impuestos</a:t>
            </a:r>
            <a:r>
              <a:rPr lang="es-EC" sz="2600" dirty="0" smtClean="0"/>
              <a:t>.</a:t>
            </a:r>
          </a:p>
          <a:p>
            <a:pPr lvl="0" algn="just"/>
            <a:endParaRPr lang="es-EC" sz="2600" dirty="0"/>
          </a:p>
          <a:p>
            <a:pPr lvl="0" algn="just"/>
            <a:r>
              <a:rPr lang="es-EC" sz="2600" dirty="0"/>
              <a:t>Mejorar el sistema tributario que permita reducir la evasión y elusión fiscal por parte de los sujetos pasivos, tomando en cuenta el principio de progresividad, es decir que el contribuyente que más ingresos genere más impuestos directos cancelará.</a:t>
            </a:r>
          </a:p>
          <a:p>
            <a:pPr marL="114300" indent="0" algn="just">
              <a:buNone/>
            </a:pPr>
            <a:endParaRPr lang="es-EC" sz="2600" dirty="0"/>
          </a:p>
          <a:p>
            <a:pPr algn="just"/>
            <a:endParaRPr lang="es-EC" sz="2600" dirty="0"/>
          </a:p>
        </p:txBody>
      </p:sp>
    </p:spTree>
    <p:extLst>
      <p:ext uri="{BB962C8B-B14F-4D97-AF65-F5344CB8AC3E}">
        <p14:creationId xmlns:p14="http://schemas.microsoft.com/office/powerpoint/2010/main" val="154357315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9880" y="1023100"/>
            <a:ext cx="7753672" cy="5132040"/>
          </a:xfrm>
        </p:spPr>
        <p:txBody>
          <a:bodyPr>
            <a:noAutofit/>
          </a:bodyPr>
          <a:lstStyle/>
          <a:p>
            <a:pPr lvl="0" algn="just"/>
            <a:r>
              <a:rPr lang="es-EC" sz="2400" dirty="0"/>
              <a:t>Las Pymes del cantón Latacunga deben estar actualizadas en cuanto a las normas, leyes, reformas del código tributario, ley de régimen tributario interno, código de la producción y demás leyes anexas para el manejo adecuado de sus impuestos</a:t>
            </a:r>
            <a:r>
              <a:rPr lang="es-EC" sz="2400" dirty="0" smtClean="0"/>
              <a:t>.</a:t>
            </a:r>
            <a:r>
              <a:rPr lang="es-EC" sz="2400" dirty="0"/>
              <a:t> </a:t>
            </a:r>
          </a:p>
          <a:p>
            <a:pPr lvl="0" algn="just"/>
            <a:r>
              <a:rPr lang="es-EC" sz="2400" dirty="0"/>
              <a:t>Los gerentes, contadores y propietarios de las Pymes deberán estructurar procesos para llevar los impuestos de manera adecuada y ordenada como lo dictamina la ley con el fin de no incurrir en gastos adicionales para la entidad.</a:t>
            </a:r>
          </a:p>
          <a:p>
            <a:pPr lvl="0" algn="just"/>
            <a:r>
              <a:rPr lang="es-ES" sz="2400" dirty="0"/>
              <a:t>Llevar los impuestos de forma ordenada con conceptos claros en cuanto a su manejo no afecta la inversión en la empresa pues disponen o proyectan el flujo de efectivo necesario para cumplir con el pago de sus obligaciones tributarias</a:t>
            </a:r>
            <a:endParaRPr lang="es-EC" sz="2400" dirty="0"/>
          </a:p>
          <a:p>
            <a:pPr algn="just"/>
            <a:endParaRPr lang="es-EC" sz="2400" dirty="0"/>
          </a:p>
        </p:txBody>
      </p:sp>
      <p:sp>
        <p:nvSpPr>
          <p:cNvPr id="4" name="1 Título"/>
          <p:cNvSpPr>
            <a:spLocks noGrp="1"/>
          </p:cNvSpPr>
          <p:nvPr>
            <p:ph type="title"/>
          </p:nvPr>
        </p:nvSpPr>
        <p:spPr>
          <a:xfrm>
            <a:off x="395536" y="0"/>
            <a:ext cx="7620000" cy="1143000"/>
          </a:xfrm>
        </p:spPr>
        <p:txBody>
          <a:bodyPr/>
          <a:lstStyle/>
          <a:p>
            <a:r>
              <a:rPr lang="es-ES" sz="3600" dirty="0"/>
              <a:t>RECOMENDACIONES</a:t>
            </a:r>
            <a:endParaRPr lang="es-EC" sz="3600" dirty="0"/>
          </a:p>
        </p:txBody>
      </p:sp>
    </p:spTree>
    <p:extLst>
      <p:ext uri="{BB962C8B-B14F-4D97-AF65-F5344CB8AC3E}">
        <p14:creationId xmlns:p14="http://schemas.microsoft.com/office/powerpoint/2010/main" val="3604062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764704"/>
            <a:ext cx="6573321" cy="955234"/>
          </a:xfrm>
        </p:spPr>
        <p:txBody>
          <a:bodyPr>
            <a:normAutofit/>
          </a:bodyPr>
          <a:lstStyle/>
          <a:p>
            <a:r>
              <a:rPr lang="es-AR" sz="4000" b="1" dirty="0" smtClean="0"/>
              <a:t>VENTAJAS</a:t>
            </a:r>
            <a:endParaRPr lang="es-EC" sz="40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586099"/>
              </p:ext>
            </p:extLst>
          </p:nvPr>
        </p:nvGraphicFramePr>
        <p:xfrm>
          <a:off x="683568" y="1772816"/>
          <a:ext cx="748883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60338"/>
            <a:ext cx="5616624" cy="986461"/>
          </a:xfrm>
        </p:spPr>
        <p:txBody>
          <a:bodyPr>
            <a:normAutofit/>
          </a:bodyPr>
          <a:lstStyle/>
          <a:p>
            <a:pPr algn="r"/>
            <a:r>
              <a:rPr lang="es-AR" sz="3600" b="1" dirty="0" smtClean="0"/>
              <a:t>DESVENTAJAS	</a:t>
            </a:r>
            <a:endParaRPr lang="es-EC"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267334486"/>
              </p:ext>
            </p:extLst>
          </p:nvPr>
        </p:nvGraphicFramePr>
        <p:xfrm>
          <a:off x="460375" y="1855011"/>
          <a:ext cx="7640017" cy="4598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80" name="AutoShape 4" descr="data:image/jpeg;base64,/9j/4AAQSkZJRgABAQAAAQABAAD/2wCEAAkGBhQSERQUExIVFRUUFRUVFxUYFxgYGBgdFhcXFxgaHRkXHSYfFxojGRoaHy8gJycpLS0sFR4yNTArNSYrLCkBCQoKDgwOGg8PGiwkHyQsLCwpLCksLCwsLCwsLCwsLCwsLCwsKSwsLCwsLCwsLCwsLCwpLCwsLCwsLCwsLCwsLP/AABEIAMcAzAMBIgACEQEDEQH/xAAcAAEAAgMBAQEAAAAAAAAAAAAABQYCAwQBBwj/xAA+EAACAQIEBAQCBwcEAQUAAAABAgMAEQQSITEFIkFRBhMyYXGBFEJSkbHB8AcjYqHR4fEkM3KCwhUWU2Nz/8QAFwEBAQEBAAAAAAAAAAAAAAAAAAIBA//EAB8RAQEBAAMAAwADAAAAAAAAAAABEQIhMRJBUQNhcf/aAAwDAQACEQMRAD8A+40pXhNB7WqbEKguzBR3JtUfxTjGTlTVuvZelQU7lmuxu3c65fYW0BqOXLOmyal8V4jAPIt/4mOUfIHU1wPx/ENfL5YXobXv8ybVzJhTI2W4sfVfrve/sN/lVC4l+0GZ5hDhZMiSSMkLmNGLMTkTD5XHpDWOe11Z7EWsTO2t6j6HD4jxC+pUkte6i6kfP46baXqa4ZxxJtBdHAuUb8QdmFVHD4s5xFOjRz3Kq7R+XHMVHMqkDKWAOhGjgXABuAx6Ecw5ZAC6tfW67j3BFJysuUsj6CKVC+GuOfSYiW5ZIzlcddrg/MfzBqYU11SypSlApSlApSlApSlApSlApSlApSlApSlB4TUTxji2TkQ85tc/ZB/Ou7HYsRxs56bDuToP51W4oyLsTdiSWPU/26VHPljZGCRW167nv8aStbQGw0JHc20t2rcxAF72rlxeOjw8TYib0gcqdXOgVR8TYfMVy9W4PE3Ghh4fLU2nnRsoGpjjIsznQge2/wADVe/ZrwNYi2MZQQiLFBcDUkc0g7AJoutwr2JIymolsLNxDEsHOWR9ZnAICpHqIVJFlyggsehOXXQn6Tw3Aq4REBWCLkQDTMRYn4XNdImpOSHzYX83VbBxfcFTmBH2dtDuKrnEsTlUFiRljkbNbfMQvT639am+NcVhAWMSqouM+XWwXZdNtfwNV3xjjYvo6AkECRGJTWyj0oGH1nfKttyT0AJrL6fTzwVisuPsPTNAygDoICLG/X1nX2travoMb7e/661878JREYuZmFvIw5VhawWSVhyC2l1CWI7mr5w1rqLn4fcNfxq4xIUpSqYUpSgUpSgUpSgUpSgUpSgUpSgUpSghOPyktGnTV297aAfef5Vxs4UXPyrbxqS2IF+kYNzt6j+dVXxn4v8AoEMbhELzGRIy9yQy2A023IuSeW2xrjym8lzxK8Q4jHAnnYghUGsaXytIfYHW3v8AdvVAxHFp8XOrsSJCbR2AYYQNoMoFw0xW+98gJJtfSt4OGbHYjM5abEE/vWZr5OgaEnQDoQAdDy62I+weGP2fCIKZrWtYRquUAaadwNj379LbJ+Frn8MeGcy5UXJFsx72NwAdzrqf8VaeJXjjyRAWPKNPTb1k29te+56V0z45IgEAF7aIvQfkK18N4gstxsfsmxv3169KvrxKmYvw5Kt2gVZE3IQ6jTU5D6mPt+VVbGzkYjzfVlNo4CCow3KqPMQRq9/ra5QetxX1CSKFZciSeVKdkJsrdeUH/wAfurRxLAKxHnpZ/SsygA6+/X4abVN/sQnAMAIoFhQhnkdpZG3BJ9IFv4bfC9XfBxZRb9dKo83BpYQWjbMoIJAOpIPxv8tCOhqR4Z4xKWGIQ26OAb/MHX4nb+V6guINe1zYLHxyjNG6sOtjqDtYjodLWNdANUx7SlKBSlKBSlKBSlKBSlKBSlKBSlKCD8Q4HMUktfLy29j/AHqLxWGixEXlTpmTMGXurLezD3H4GrZLGCCDsagcdwgqTbMB9pRmFuxTcH3B6Vz5cfuKl/Vd8LeHY8ASyyLMSAAxUqVtcCwJsAAbaWt2qxS8ZkPpKrfsLk/f1HYd6inlsbZ1Ol9P53F7j+9ReO8Qlb5JVjXrkAzHpmDG5t7AA6n4VM2t6TOJZIeed/LBF+Y3ke38Pqb+9QXF+JHFI0aoYMO1g7HSaT2GtlHc9NtDUVhlMjFoYZZ3O7gM1+gzSPsPias3CvAs0vNimESnaKNrt8Ga1vurZxjLVfwiAMFjX92BYxHnXKNLqHJswA1HXU73qz4LiUsPofzE6JITcDTS+rKfbUC4qyQ8CgjTIsKhfhr8b7396hsb4WZSWw7E73Q7/I1eYxvwk8UtghMMh08t9jbXl1sR8D8RvWrH8PubOuVtg3e2oysOvXSx30vrUUzgnJItjputif8AqdyD0G1SOG4jIi7iWP7L/gG3B/5XF+1TYagcTwponDRs0b9Zo+U6HYgaMALaH+pMpgfG0qaYiLzI9AJohze5aPr0N17jS5qZh8uYEIbEjWFwLn2F/wARcVFY7goB5QYzbbppfQX6a9PtHam3i31aOG8XixC54ZFdetjqDtYjdT7GuwV8wxWAKuH5kcD/AHYzkYDsbdtLAi2ltt5Th/jOaEf6hRMg3lj0kAvuU2ce4sfa5tVTkzF7pXBwrjcOJUtDIHA3A9SnsynVT7EV3A1THtKUoFKUoFKUoFKUoFKUoFeWr2lBomwaP6kVvioP41oj4LApusEYPfIv9K7qUGKpbQaDsKypSg8K1gY62UoOHG8PSUWkTN7/AFh8CKr2L8Pyx3aFjIvVbAN8ezfn8datrLWBWmCjpjFJs4yvfQ+/YdVtUtDxORAA4EyHrfmHw6N+NS2P4VHL611+2ND/AHqv4nhEsFyhzx/f8br22v8AfepEikccw/duXta6E2cEWtv+B0qKxnBdesZG1hb55f6EWv0NaExSPuQjjaxsNezbqNrA/wCJNOKuoyygSptfZ7fHZiNr6fnWWa3VYxXCsreYLoVsBNC1nJ7cutr9DobdBc134TxniYBaZVxKr9dSElHe4Nkcgak3XTXtewiCOa5hcEgHkOjLfTrqBbSxHXeow8JRWErRWKkaaoDvzuuoNjsLak9dKnbG9V0Y/wDaFFEYx9HxLl1zm0YUop2LB2BF7aVOcM41FiFLRPfKbMpBDKexU2INUfH4ZcKrzlyYVRpZ3ka7qxZQOX1MWN7AEWyjYm4ouC49LigJ0UwsjeXhtcqsMwuY40s0s7WbNIxyKLjL1F/JmP0DSqr4J8UnFI6SOpxEVg6gBT2N1ve4Oh0Fias4eqYzpSlApSlApSlApSlApSlApSlApSlApSlBiUrErbatlKCI4hwSKXUgq32l0+8VX8VgJsPuM8d9+g+Q9J96uuStWX/FZYKVFKrkFSQ42112voe3WxqawPHRYLLmuT6yBY3Ol/sm+grPiHhqKTVf3T73GxPuPj2qLgDpKI5hzZlsbDK1/wA7fhWeNV3xdBDjMUMJmyYaCYvKoufPnEXmeWoUklUjzMyixJJA1GnXxXgTmdlw7LEwRbvIgMUCsq2iw4VQPNNixYhsoy9StVvhyyCVxYNK2JxLqzEhYw0sjGST7KkAOl92W9xbW/cD4khiOQlohI6OGU6voWOY7gE7i403NZ74Kji+HiFo1yfRniv5EyMOfqSJPr3+srE9L3uKnOHeOp4bDFxedHt58I5wO7xdfiv3VYHwyyKyR5WH1oZRdRbe3fXbtUBjfDRVv3B8s6/uJblT/wDnJfl6aEEfC1Nz0XLhXF4cQmeCVZF65TqPYjdT7EXrtDV8enwZSbMvmYXEjqLKx9tOWUH52/Cd4Z+0WaEhcdFmQb4mIbH+OIa/Fl020rdMfRqVx8M4pFPGJIZFkQ/WU3HwPY+x1rrzVTHtKUoFKUoFKUoFKUoFKUoFKUoFKUoFKVwcV4oIVvuzehOpPv2HvQdE8iqpZmVVGpYkAAe5OgqFxvEcHMLNIjnYML3B6EMBYG/WoueAyHzZT5j9FOqD2RToDrvuwB+A2DTrr9/wB/IdL71yv8n4r4oziXhkSlQZ/wB0H8xjGE8x2J9Dj6w+0NBYG1i2ksoFgAoQIAAF2sLW06AaWHSsMl/UdNrbFfn8evwFYuxBFvmbafC3Un8r1FuqxmW+RA0sbZex/X4V1R8VuMsqeYPtdf1ftUc8tyQNze5Jv9569j2r0G2oNhqSdLaaH9fnScrPWWJPFcMWVCAFxEexVvUtxY5X3Bt8DVZxfhxk/wBkl1XlMLaSoPsqTpIPjqfnUo+IEUZnZ/LVB6tG0IJ+sQGstz333OlOC+NsFjsqiQFj6VkBjlN82XKDqxNiRYnTXvbpO/Gf6o2HwUqTeZg2lhn/APgW63H/ANkTaHffpcD7Jq5+Hv2kK+J+hYlcmJUHOyj92CCoW5vZS+YWtccwGhNq4P2n8UGEw3rT6TLeLCuxtJGrC07l9xZDa+uuXrXybwrgEbERRMjmKNziDLy5kjiu5RzdVSNluWbMQbqym1wdlxj9P57V7n9qr3hPihnwcEhN2KspOov5bsl9ddQL661NeZVax1UpStClKUClKUClKUClKUClKXoPDVNSfzZHlbd2ypfog0Ue19T739qs3GJCMPMVuSIpCLb3CG29VfhYBghZDdGhiZW7hlBB9tq5/wAiuLqIte+hNx/xt7Hpt8OlacTJHEjSSusaC92IvsL7DVunzI765nT2IB+BA1se9t7VF8f4W2JSIIyKY2c+c7OGhuoKyRhfWwIKjqA1wRrXOZaquCPx/hjzvHJHCAbzGSNypsOWRFBysScp1JB3trabWUuiOFkRZFDKHQpIB2KG+XQbk9R3qu4L9nnlukgdZsojZcMsZjgWReUzmNnOc21C6a620ArDEceGGmnWLEs8OHKyY55WOIysGZfKgWTW7HKJCGITlygG96+MvidWU2t0tv0/P2rJYizAd9hqNehPw7fnY17PEM1xqCAyj2ZQQT723+Zr0IrBo2uVkUo1iRdXGVjmG3KdD8a5rUzxnxGPEjmC/wDp+Gktygs2MxJ5AkSjeNWuL+kleosRA4Hw5icVeR8OZRnXMXZFWQAcwC6Est+ZkFiQCMtiDPtwcviHjmW0GEaTDwILhFUbgAAXZ4yCz/VQhRmbMamoZDLJlA0AsLCwUbaW9xf5V2xGqvi+BLjAEmtEYIWjHmHM0YEl5PMs2lhyg6gFjoWymt3CuEpDHFEsZY8hiiksHkdCW87ENa4gUNyREWykEjMQKv8Aj/COHxIX6RFndNpAzJIO13Qgnvr7V1cM8MYfDEtDEFdt5GLSytqTrJISd9fjW4zWngvDzhsNFCz53QHORsZHcu1r62zN9wFTAJttWMOA1zEg+1q7Mg9hW4xvpSlUFKUoFKUoFKUoFKUoI7jPF1gQE3LOcsajdmsTYdtOp0FQvDeOzR6Ym0gJPMi2KfwkD1ADrv8Alz8RxHmYuZj6YcsKDp6RJIR/FdlH/St0baaan327ae40rjy5XelydJfiuKDYWVkKsGhlym9weRiBy6306a6V8z8HeIUiKPf/AEWKCxyLflwOII2a+gWV9b6BWe2gtV5w8gRsy2Vb3c3GW1tWbtYdf6185kwYjmebDQFsLiuRsNIQPpAa7GMg38uQ+uJt2HL6rVW6zMfRsVCUbKd+hG/cHv8A4rnzXt33A7XO/wDfvUB4a4o48rDiQ4rCyAHDYlgS0YBynD4i2sbqeVSfUbKdTyzWS3cnqTue+vS/Udq5cpio5PEWJmTDkRMYkkJ+k4u4/wBNEtszKt8xdhcCwNrE9qorcIXEoDFhScHhVa2HDWnjWUXGIY2555QC2VriMZSdDp9JQ3uGCtcG+YXVh/xPQGx+IFQviDh4gw6SYZngELgKqWYoXuTJkOsqltXj1LC53FXx5fSbEpwbiGHxkKS4U5kCqnl7SR5AEsyfV0X5ja9bh20v+Pt2r5mjJ9IQws3D8dJZkeNmfBYoixvmPrDG56ZSbENuLZD43IWSLGQLHj0UeXGr/usYxsqlGAtq9wQL21udNF474a7eKR55mt0Cr7kqqhr9xmIF+9qneC8JyC59TC7X79fuIqK8JTGefECXSVI8OWi0tCWLnKx6PpmK3I5l1Ohq5rF+u3y+6r4zplYJH7Vtyfq1ZBK2BKtjBUrbSlApSlApSlApSlApSlArBnrOubEvYE/re1BScM93nzFSfpeIUANe5DkgG2qsIyhsdgb6g11M1vb2Fzb303/DrVYxfGvK4ljPLzM0U6ti8Pc5p4DGpWaIfahBuUA51tfpVlmhBAdGzxSIrJIDcMthlII6jp/muHKOkeTDOFscpDq+lr3Go333vrynrXicIjaKRTECMQc0l2JykaDVrFI1tcL0LG2tjWLPex62+Xcrbofta9iLA1vhxNlZsrOEBkZEXM7lFuEC7vfZV96S4WIHE4VOHo8rySStPpFGADLjJfUrvGFBWVGtaQG2Sxa7HXPw3x/zJHwWKnWTGovm+YhjEUoZVfLFkA1SM3KnU3c6g6RXF8e5xDJKwTH4hVjUjmXBRSMcsUQuGnxMvU8ouTcqg15/CPBZlxUAeB4sPg2ndLhxZyhU5XkszYeVmvqGbNmXVdauzrtK8mTTSxG5ttt6h1t7e9efSbE/WJC6MLgjcXHta+XevGX3sRrfppuNfqn+lc572sM3pH2j9Ufjfsa4xSH4t4JSXMcOEdXOZsFPrEWuDeGUc0LdbD1HfS4NYlxYjRsNP5kttY0xCs2KwTAqvnDILvFY8uU5tF0t6fpOGgLh9uUre2xut9L7aC+tt6xl4YmIKefEshjvkclhInfLItmG3fSu07mprz9l3A3gwrvI7yPiZDLnkIaQooCRZiPrZBfc2va9XRVrnwqWA0AGgsNgANAANgK6q6JeAV7SlApSlApSlApSlApSlApSlArkxy3X7x/OuutMyXFB8z8bcCaQpjcPmXEQetkF2UKthIFBu4tyuliWXQAlReN4Dx4QRySxJfCA3xeDUlzhGfm+k4cjWTCPfPYbBrjtV4xaGNibabEd9djbb49LX6VVpeARtjJDhZEWeGSJWQqo8nzrSeYVcqs8bEi0a6BznHMSKitTwgugZRmSRQykMCCOhLAWsLXB99QDoMWfXToOU9V+IPT297jpVQ4t4hjSV2w8rYXDo0jSYhA3lYvFa3iVCcpjuOdwpvlAuCQS4d+0ty/lcRwfkubnzISVve2TkkJDC5y3D3DECwuai8VauQxrem+Yje9jlB7swJ1HTrtXkmIY6sxsNdSbA7bflXJhOIQS/wC3OgIuArh4n7MH80A5rix10INtqyd1I1dVRBzSNJHyjW5sD6gPrbEC+ljU5W7G5WJABzd+zex/nv0v71uxLJFC0srrGiWu5ICrrqNdLnt1YqBqRUVifEmEgUu8hZVHKqI4z3FyoLAZ7IQxC3IBubXF4DxF4ke8cuKiCFQsmE4aSCAAl3nxR0y5ADZT6TrYkGqnH9Zq7eApmmGKlaMxI0qpHEx51RIlIMgHpds+YjcXAO1WZMIAb/r9f1qt/szwM0fD42nDCadpMRIH9V5G5b9fQFPNqL62tYW8CusiKwRa2UpWhSlKBSlKBSlKBSlKBSlKBSlKBWLisqUEdj8EGBv/ACGtfGfE3FDPjsQs8nkCHEzxQYhQzXVY1V8KqLYuXDXa5vryA7V9zcV878V+AhiJmmhl8qWSRGkEg5WCrYMCgJ8xdCjXBQs9jqAMrYr8PBp+IpJaKGBIY/KgiJPlYflyvEHUD96xNpWIPKSgs12Wm8U4XPgLRYqORI7GyNZ4WbmGaGUcgOX6rWtnItqCPtw4SERIoUyxRiyi9ye7EncnX7zWgs6gqdVO6MAyn/qQQe+tTmt18uwUUuSVYcSDGoiWz+W8ahPrAsMokJI9Odl11JIy9jtjWLXxMCgxsQYII45Etdl0YXKE7gXJFr+9vxHhzBObvgYd8xCZkBO1ysbBSfe1Yf8AtPh98wwEd73uXlJB7+v+dZlFHw2P51dXLytqkzZnlNhZvLhUXEiubsLAtfM2bWrd4T8C5JTNiU1JzBJSHmlIGjzAXWNQLZIgbLoTmYLlsOAiyEiCKOLNqwjQIT7lrZmO+5qewGAtqdTrc/zt769a2Rmu2IG2vWx/tXVWCLWdWwpSlApSlApSlApSlApSlApSlApSlApSlBrlrjfBAnX4/r9daUpg3rhwBsK1S4AH+lqUoONuDr1AHwF/xrFeELfof+trfdSlM60d0ODA7fhXSq0pQbAK9pSgUpSgUpSgUpS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4582" name="AutoShape 6" descr="data:image/jpeg;base64,/9j/4AAQSkZJRgABAQAAAQABAAD/2wCEAAkGBhQSERQUExIVFRUUFRUVFxUYFxgYGBgdFhcXFxgaHRkXHSYfFxojGRoaHy8gJycpLS0sFR4yNTArNSYrLCkBCQoKDgwOGg8PGiwkHyQsLCwpLCksLCwsLCwsLCwsLCwsLCwsKSwsLCwsLCwsLCwsLCwpLCwsLCwsLCwsLCwsLP/AABEIAMcAzAMBIgACEQEDEQH/xAAcAAEAAgMBAQEAAAAAAAAAAAAABQYCAwQBBwj/xAA+EAACAQIEBAQCBwcEAQUAAAABAgMAEQQSITEFIkFRBhMyYXGBFEJSkbHB8AcjYqHR4fEkM3KCwhUWU2Nz/8QAFwEBAQEBAAAAAAAAAAAAAAAAAAIBA//EAB8RAQEBAAMAAwADAAAAAAAAAAABEQIhMRJBUQNhcf/aAAwDAQACEQMRAD8A+40pXhNB7WqbEKguzBR3JtUfxTjGTlTVuvZelQU7lmuxu3c65fYW0BqOXLOmyal8V4jAPIt/4mOUfIHU1wPx/ENfL5YXobXv8ybVzJhTI2W4sfVfrve/sN/lVC4l+0GZ5hDhZMiSSMkLmNGLMTkTD5XHpDWOe11Z7EWsTO2t6j6HD4jxC+pUkte6i6kfP46baXqa4ZxxJtBdHAuUb8QdmFVHD4s5xFOjRz3Kq7R+XHMVHMqkDKWAOhGjgXABuAx6Ecw5ZAC6tfW67j3BFJysuUsj6CKVC+GuOfSYiW5ZIzlcddrg/MfzBqYU11SypSlApSlApSlApSlApSlApSlApSlApSlB4TUTxji2TkQ85tc/ZB/Ou7HYsRxs56bDuToP51W4oyLsTdiSWPU/26VHPljZGCRW167nv8aStbQGw0JHc20t2rcxAF72rlxeOjw8TYib0gcqdXOgVR8TYfMVy9W4PE3Ghh4fLU2nnRsoGpjjIsznQge2/wADVe/ZrwNYi2MZQQiLFBcDUkc0g7AJoutwr2JIymolsLNxDEsHOWR9ZnAICpHqIVJFlyggsehOXXQn6Tw3Aq4REBWCLkQDTMRYn4XNdImpOSHzYX83VbBxfcFTmBH2dtDuKrnEsTlUFiRljkbNbfMQvT639am+NcVhAWMSqouM+XWwXZdNtfwNV3xjjYvo6AkECRGJTWyj0oGH1nfKttyT0AJrL6fTzwVisuPsPTNAygDoICLG/X1nX2travoMb7e/661878JREYuZmFvIw5VhawWSVhyC2l1CWI7mr5w1rqLn4fcNfxq4xIUpSqYUpSgUpSgUpSgUpSgUpSgUpSgUpSghOPyktGnTV297aAfef5Vxs4UXPyrbxqS2IF+kYNzt6j+dVXxn4v8AoEMbhELzGRIy9yQy2A023IuSeW2xrjym8lzxK8Q4jHAnnYghUGsaXytIfYHW3v8AdvVAxHFp8XOrsSJCbR2AYYQNoMoFw0xW+98gJJtfSt4OGbHYjM5abEE/vWZr5OgaEnQDoQAdDy62I+weGP2fCIKZrWtYRquUAaadwNj379LbJ+Frn8MeGcy5UXJFsx72NwAdzrqf8VaeJXjjyRAWPKNPTb1k29te+56V0z45IgEAF7aIvQfkK18N4gstxsfsmxv3169KvrxKmYvw5Kt2gVZE3IQ6jTU5D6mPt+VVbGzkYjzfVlNo4CCow3KqPMQRq9/ra5QetxX1CSKFZciSeVKdkJsrdeUH/wAfurRxLAKxHnpZ/SsygA6+/X4abVN/sQnAMAIoFhQhnkdpZG3BJ9IFv4bfC9XfBxZRb9dKo83BpYQWjbMoIJAOpIPxv8tCOhqR4Z4xKWGIQ26OAb/MHX4nb+V6guINe1zYLHxyjNG6sOtjqDtYjodLWNdANUx7SlKBSlKBSlKBSlKBSlKBSlKBSlKCD8Q4HMUktfLy29j/AHqLxWGixEXlTpmTMGXurLezD3H4GrZLGCCDsagcdwgqTbMB9pRmFuxTcH3B6Vz5cfuKl/Vd8LeHY8ASyyLMSAAxUqVtcCwJsAAbaWt2qxS8ZkPpKrfsLk/f1HYd6inlsbZ1Ol9P53F7j+9ReO8Qlb5JVjXrkAzHpmDG5t7AA6n4VM2t6TOJZIeed/LBF+Y3ke38Pqb+9QXF+JHFI0aoYMO1g7HSaT2GtlHc9NtDUVhlMjFoYZZ3O7gM1+gzSPsPias3CvAs0vNimESnaKNrt8Ga1vurZxjLVfwiAMFjX92BYxHnXKNLqHJswA1HXU73qz4LiUsPofzE6JITcDTS+rKfbUC4qyQ8CgjTIsKhfhr8b7396hsb4WZSWw7E73Q7/I1eYxvwk8UtghMMh08t9jbXl1sR8D8RvWrH8PubOuVtg3e2oysOvXSx30vrUUzgnJItjputif8AqdyD0G1SOG4jIi7iWP7L/gG3B/5XF+1TYagcTwponDRs0b9Zo+U6HYgaMALaH+pMpgfG0qaYiLzI9AJohze5aPr0N17jS5qZh8uYEIbEjWFwLn2F/wARcVFY7goB5QYzbbppfQX6a9PtHam3i31aOG8XixC54ZFdetjqDtYjdT7GuwV8wxWAKuH5kcD/AHYzkYDsbdtLAi2ltt5Th/jOaEf6hRMg3lj0kAvuU2ce4sfa5tVTkzF7pXBwrjcOJUtDIHA3A9SnsynVT7EV3A1THtKUoFKUoFKUoFKUoFKUoFeWr2lBomwaP6kVvioP41oj4LApusEYPfIv9K7qUGKpbQaDsKypSg8K1gY62UoOHG8PSUWkTN7/AFh8CKr2L8Pyx3aFjIvVbAN8ezfn8datrLWBWmCjpjFJs4yvfQ+/YdVtUtDxORAA4EyHrfmHw6N+NS2P4VHL611+2ND/AHqv4nhEsFyhzx/f8br22v8AfepEikccw/duXta6E2cEWtv+B0qKxnBdesZG1hb55f6EWv0NaExSPuQjjaxsNezbqNrA/wCJNOKuoyygSptfZ7fHZiNr6fnWWa3VYxXCsreYLoVsBNC1nJ7cutr9DobdBc134TxniYBaZVxKr9dSElHe4Nkcgak3XTXtewiCOa5hcEgHkOjLfTrqBbSxHXeow8JRWErRWKkaaoDvzuuoNjsLak9dKnbG9V0Y/wDaFFEYx9HxLl1zm0YUop2LB2BF7aVOcM41FiFLRPfKbMpBDKexU2INUfH4ZcKrzlyYVRpZ3ka7qxZQOX1MWN7AEWyjYm4ouC49LigJ0UwsjeXhtcqsMwuY40s0s7WbNIxyKLjL1F/JmP0DSqr4J8UnFI6SOpxEVg6gBT2N1ve4Oh0Fias4eqYzpSlApSlApSlApSlApSlApSlApSlApSlBiUrErbatlKCI4hwSKXUgq32l0+8VX8VgJsPuM8d9+g+Q9J96uuStWX/FZYKVFKrkFSQ42112voe3WxqawPHRYLLmuT6yBY3Ol/sm+grPiHhqKTVf3T73GxPuPj2qLgDpKI5hzZlsbDK1/wA7fhWeNV3xdBDjMUMJmyYaCYvKoufPnEXmeWoUklUjzMyixJJA1GnXxXgTmdlw7LEwRbvIgMUCsq2iw4VQPNNixYhsoy9StVvhyyCVxYNK2JxLqzEhYw0sjGST7KkAOl92W9xbW/cD4khiOQlohI6OGU6voWOY7gE7i403NZ74Kji+HiFo1yfRniv5EyMOfqSJPr3+srE9L3uKnOHeOp4bDFxedHt58I5wO7xdfiv3VYHwyyKyR5WH1oZRdRbe3fXbtUBjfDRVv3B8s6/uJblT/wDnJfl6aEEfC1Nz0XLhXF4cQmeCVZF65TqPYjdT7EXrtDV8enwZSbMvmYXEjqLKx9tOWUH52/Cd4Z+0WaEhcdFmQb4mIbH+OIa/Fl020rdMfRqVx8M4pFPGJIZFkQ/WU3HwPY+x1rrzVTHtKUoFKUoFKUoFKUoFKUoFKUoFKUoFKVwcV4oIVvuzehOpPv2HvQdE8iqpZmVVGpYkAAe5OgqFxvEcHMLNIjnYML3B6EMBYG/WoueAyHzZT5j9FOqD2RToDrvuwB+A2DTrr9/wB/IdL71yv8n4r4oziXhkSlQZ/wB0H8xjGE8x2J9Dj6w+0NBYG1i2ksoFgAoQIAAF2sLW06AaWHSsMl/UdNrbFfn8evwFYuxBFvmbafC3Un8r1FuqxmW+RA0sbZex/X4V1R8VuMsqeYPtdf1ftUc8tyQNze5Jv9569j2r0G2oNhqSdLaaH9fnScrPWWJPFcMWVCAFxEexVvUtxY5X3Bt8DVZxfhxk/wBkl1XlMLaSoPsqTpIPjqfnUo+IEUZnZ/LVB6tG0IJ+sQGstz333OlOC+NsFjsqiQFj6VkBjlN82XKDqxNiRYnTXvbpO/Gf6o2HwUqTeZg2lhn/APgW63H/ANkTaHffpcD7Jq5+Hv2kK+J+hYlcmJUHOyj92CCoW5vZS+YWtccwGhNq4P2n8UGEw3rT6TLeLCuxtJGrC07l9xZDa+uuXrXybwrgEbERRMjmKNziDLy5kjiu5RzdVSNluWbMQbqym1wdlxj9P57V7n9qr3hPihnwcEhN2KspOov5bsl9ddQL661NeZVax1UpStClKUClKUClKUClKUClKXoPDVNSfzZHlbd2ypfog0Ue19T739qs3GJCMPMVuSIpCLb3CG29VfhYBghZDdGhiZW7hlBB9tq5/wAiuLqIte+hNx/xt7Hpt8OlacTJHEjSSusaC92IvsL7DVunzI765nT2IB+BA1se9t7VF8f4W2JSIIyKY2c+c7OGhuoKyRhfWwIKjqA1wRrXOZaquCPx/hjzvHJHCAbzGSNypsOWRFBysScp1JB3trabWUuiOFkRZFDKHQpIB2KG+XQbk9R3qu4L9nnlukgdZsojZcMsZjgWReUzmNnOc21C6a620ArDEceGGmnWLEs8OHKyY55WOIysGZfKgWTW7HKJCGITlygG96+MvidWU2t0tv0/P2rJYizAd9hqNehPw7fnY17PEM1xqCAyj2ZQQT723+Zr0IrBo2uVkUo1iRdXGVjmG3KdD8a5rUzxnxGPEjmC/wDp+Gktygs2MxJ5AkSjeNWuL+kleosRA4Hw5icVeR8OZRnXMXZFWQAcwC6Est+ZkFiQCMtiDPtwcviHjmW0GEaTDwILhFUbgAAXZ4yCz/VQhRmbMamoZDLJlA0AsLCwUbaW9xf5V2xGqvi+BLjAEmtEYIWjHmHM0YEl5PMs2lhyg6gFjoWymt3CuEpDHFEsZY8hiiksHkdCW87ENa4gUNyREWykEjMQKv8Aj/COHxIX6RFndNpAzJIO13Qgnvr7V1cM8MYfDEtDEFdt5GLSytqTrJISd9fjW4zWngvDzhsNFCz53QHORsZHcu1r62zN9wFTAJttWMOA1zEg+1q7Mg9hW4xvpSlUFKUoFKUoFKUoFKUoI7jPF1gQE3LOcsajdmsTYdtOp0FQvDeOzR6Ym0gJPMi2KfwkD1ADrv8Alz8RxHmYuZj6YcsKDp6RJIR/FdlH/St0baaan327ae40rjy5XelydJfiuKDYWVkKsGhlym9weRiBy6306a6V8z8HeIUiKPf/AEWKCxyLflwOII2a+gWV9b6BWe2gtV5w8gRsy2Vb3c3GW1tWbtYdf6185kwYjmebDQFsLiuRsNIQPpAa7GMg38uQ+uJt2HL6rVW6zMfRsVCUbKd+hG/cHv8A4rnzXt33A7XO/wDfvUB4a4o48rDiQ4rCyAHDYlgS0YBynD4i2sbqeVSfUbKdTyzWS3cnqTue+vS/Udq5cpio5PEWJmTDkRMYkkJ+k4u4/wBNEtszKt8xdhcCwNrE9qorcIXEoDFhScHhVa2HDWnjWUXGIY2555QC2VriMZSdDp9JQ3uGCtcG+YXVh/xPQGx+IFQviDh4gw6SYZngELgKqWYoXuTJkOsqltXj1LC53FXx5fSbEpwbiGHxkKS4U5kCqnl7SR5AEsyfV0X5ja9bh20v+Pt2r5mjJ9IQws3D8dJZkeNmfBYoixvmPrDG56ZSbENuLZD43IWSLGQLHj0UeXGr/usYxsqlGAtq9wQL21udNF474a7eKR55mt0Cr7kqqhr9xmIF+9qneC8JyC59TC7X79fuIqK8JTGefECXSVI8OWi0tCWLnKx6PpmK3I5l1Ohq5rF+u3y+6r4zplYJH7Vtyfq1ZBK2BKtjBUrbSlApSlApSlApSlApSlArBnrOubEvYE/re1BScM93nzFSfpeIUANe5DkgG2qsIyhsdgb6g11M1vb2Fzb303/DrVYxfGvK4ljPLzM0U6ti8Pc5p4DGpWaIfahBuUA51tfpVlmhBAdGzxSIrJIDcMthlII6jp/muHKOkeTDOFscpDq+lr3Go333vrynrXicIjaKRTECMQc0l2JykaDVrFI1tcL0LG2tjWLPex62+Xcrbofta9iLA1vhxNlZsrOEBkZEXM7lFuEC7vfZV96S4WIHE4VOHo8rySStPpFGADLjJfUrvGFBWVGtaQG2Sxa7HXPw3x/zJHwWKnWTGovm+YhjEUoZVfLFkA1SM3KnU3c6g6RXF8e5xDJKwTH4hVjUjmXBRSMcsUQuGnxMvU8ouTcqg15/CPBZlxUAeB4sPg2ndLhxZyhU5XkszYeVmvqGbNmXVdauzrtK8mTTSxG5ttt6h1t7e9efSbE/WJC6MLgjcXHta+XevGX3sRrfppuNfqn+lc572sM3pH2j9Ufjfsa4xSH4t4JSXMcOEdXOZsFPrEWuDeGUc0LdbD1HfS4NYlxYjRsNP5kttY0xCs2KwTAqvnDILvFY8uU5tF0t6fpOGgLh9uUre2xut9L7aC+tt6xl4YmIKefEshjvkclhInfLItmG3fSu07mprz9l3A3gwrvI7yPiZDLnkIaQooCRZiPrZBfc2va9XRVrnwqWA0AGgsNgANAANgK6q6JeAV7SlApSlApSlApSlApSlApSlArkxy3X7x/OuutMyXFB8z8bcCaQpjcPmXEQetkF2UKthIFBu4tyuliWXQAlReN4Dx4QRySxJfCA3xeDUlzhGfm+k4cjWTCPfPYbBrjtV4xaGNibabEd9djbb49LX6VVpeARtjJDhZEWeGSJWQqo8nzrSeYVcqs8bEi0a6BznHMSKitTwgugZRmSRQykMCCOhLAWsLXB99QDoMWfXToOU9V+IPT297jpVQ4t4hjSV2w8rYXDo0jSYhA3lYvFa3iVCcpjuOdwpvlAuCQS4d+0ty/lcRwfkubnzISVve2TkkJDC5y3D3DECwuai8VauQxrem+Yje9jlB7swJ1HTrtXkmIY6sxsNdSbA7bflXJhOIQS/wC3OgIuArh4n7MH80A5rix10INtqyd1I1dVRBzSNJHyjW5sD6gPrbEC+ljU5W7G5WJABzd+zex/nv0v71uxLJFC0srrGiWu5ICrrqNdLnt1YqBqRUVifEmEgUu8hZVHKqI4z3FyoLAZ7IQxC3IBubXF4DxF4ke8cuKiCFQsmE4aSCAAl3nxR0y5ADZT6TrYkGqnH9Zq7eApmmGKlaMxI0qpHEx51RIlIMgHpds+YjcXAO1WZMIAb/r9f1qt/szwM0fD42nDCadpMRIH9V5G5b9fQFPNqL62tYW8CusiKwRa2UpWhSlKBSlKBSlKBSlKBSlKBSlKBWLisqUEdj8EGBv/ACGtfGfE3FDPjsQs8nkCHEzxQYhQzXVY1V8KqLYuXDXa5vryA7V9zcV878V+AhiJmmhl8qWSRGkEg5WCrYMCgJ8xdCjXBQs9jqAMrYr8PBp+IpJaKGBIY/KgiJPlYflyvEHUD96xNpWIPKSgs12Wm8U4XPgLRYqORI7GyNZ4WbmGaGUcgOX6rWtnItqCPtw4SERIoUyxRiyi9ye7EncnX7zWgs6gqdVO6MAyn/qQQe+tTmt18uwUUuSVYcSDGoiWz+W8ahPrAsMokJI9Odl11JIy9jtjWLXxMCgxsQYII45Etdl0YXKE7gXJFr+9vxHhzBObvgYd8xCZkBO1ysbBSfe1Yf8AtPh98wwEd73uXlJB7+v+dZlFHw2P51dXLytqkzZnlNhZvLhUXEiubsLAtfM2bWrd4T8C5JTNiU1JzBJSHmlIGjzAXWNQLZIgbLoTmYLlsOAiyEiCKOLNqwjQIT7lrZmO+5qewGAtqdTrc/zt769a2Rmu2IG2vWx/tXVWCLWdWwpSlApSlApSlApSlApSlApSlApSlApSlBrlrjfBAnX4/r9daUpg3rhwBsK1S4AH+lqUoONuDr1AHwF/xrFeELfof+trfdSlM60d0ODA7fhXSq0pQbAK9pSgUpSgUpSgUpS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17369" y="332656"/>
            <a:ext cx="6965245" cy="955234"/>
          </a:xfrm>
        </p:spPr>
        <p:txBody>
          <a:bodyPr>
            <a:normAutofit/>
          </a:bodyPr>
          <a:lstStyle/>
          <a:p>
            <a:r>
              <a:rPr lang="es-AR" sz="3200" b="1" dirty="0" smtClean="0"/>
              <a:t>IMPORTANCIA  DE LAS PYMES</a:t>
            </a:r>
            <a:endParaRPr lang="es-EC" sz="3200" dirty="0"/>
          </a:p>
        </p:txBody>
      </p:sp>
      <p:sp>
        <p:nvSpPr>
          <p:cNvPr id="3" name="2 Marcador de contenido"/>
          <p:cNvSpPr>
            <a:spLocks noGrp="1"/>
          </p:cNvSpPr>
          <p:nvPr>
            <p:ph idx="1"/>
          </p:nvPr>
        </p:nvSpPr>
        <p:spPr>
          <a:xfrm>
            <a:off x="683568" y="1916832"/>
            <a:ext cx="7128792" cy="4320480"/>
          </a:xfrm>
        </p:spPr>
        <p:txBody>
          <a:bodyPr/>
          <a:lstStyle/>
          <a:p>
            <a:pPr algn="ctr">
              <a:buNone/>
            </a:pPr>
            <a:r>
              <a:rPr lang="es-AR" dirty="0" smtClean="0"/>
              <a:t>	</a:t>
            </a:r>
            <a:r>
              <a:rPr lang="es-AR" b="1" dirty="0" smtClean="0"/>
              <a:t>La importancia de las PYMES  en el ámbito mundial</a:t>
            </a:r>
            <a:endParaRPr lang="es-EC" b="1" dirty="0"/>
          </a:p>
        </p:txBody>
      </p:sp>
      <p:pic>
        <p:nvPicPr>
          <p:cNvPr id="27650" name="Picture 2" descr="http://3.bp.blogspot.com/-o0FOuRrX6UU/T7b9GLzK09I/AAAAAAAAALc/SnFZ7q2E8ek/s400/Union_Europea_67.jpg"/>
          <p:cNvPicPr>
            <a:picLocks noChangeAspect="1" noChangeArrowheads="1"/>
          </p:cNvPicPr>
          <p:nvPr/>
        </p:nvPicPr>
        <p:blipFill>
          <a:blip r:embed="rId2" cstate="print"/>
          <a:srcRect/>
          <a:stretch>
            <a:fillRect/>
          </a:stretch>
        </p:blipFill>
        <p:spPr bwMode="auto">
          <a:xfrm>
            <a:off x="1475656" y="3308678"/>
            <a:ext cx="1728191" cy="1843404"/>
          </a:xfrm>
          <a:prstGeom prst="rect">
            <a:avLst/>
          </a:prstGeom>
          <a:ln>
            <a:noFill/>
          </a:ln>
          <a:effectLst>
            <a:softEdge rad="112500"/>
          </a:effectLst>
        </p:spPr>
      </p:pic>
      <p:sp>
        <p:nvSpPr>
          <p:cNvPr id="5" name="4 CuadroTexto"/>
          <p:cNvSpPr txBox="1"/>
          <p:nvPr/>
        </p:nvSpPr>
        <p:spPr>
          <a:xfrm>
            <a:off x="2885404" y="3000901"/>
            <a:ext cx="1080120" cy="615553"/>
          </a:xfrm>
          <a:prstGeom prst="rect">
            <a:avLst/>
          </a:prstGeom>
          <a:noFill/>
        </p:spPr>
        <p:txBody>
          <a:bodyPr wrap="square" rtlCol="0">
            <a:spAutoFit/>
          </a:bodyPr>
          <a:lstStyle/>
          <a:p>
            <a:r>
              <a:rPr lang="es-EC" dirty="0" smtClean="0"/>
              <a:t>95% </a:t>
            </a:r>
            <a:r>
              <a:rPr lang="es-EC" sz="1600" dirty="0" smtClean="0"/>
              <a:t>empresas</a:t>
            </a:r>
            <a:endParaRPr lang="es-EC" dirty="0"/>
          </a:p>
        </p:txBody>
      </p:sp>
      <p:pic>
        <p:nvPicPr>
          <p:cNvPr id="27652" name="Picture 4" descr="https://encrypted-tbn2.gstatic.com/images?q=tbn:ANd9GcTAtpp9K3KwEGVTdG_zs68KBrhDCvvv-6ok9vIkrKBBIkog7Mwygw"/>
          <p:cNvPicPr>
            <a:picLocks noChangeAspect="1" noChangeArrowheads="1"/>
          </p:cNvPicPr>
          <p:nvPr/>
        </p:nvPicPr>
        <p:blipFill>
          <a:blip r:embed="rId3" cstate="print"/>
          <a:srcRect/>
          <a:stretch>
            <a:fillRect/>
          </a:stretch>
        </p:blipFill>
        <p:spPr bwMode="auto">
          <a:xfrm>
            <a:off x="5364088" y="2924944"/>
            <a:ext cx="1368152" cy="947572"/>
          </a:xfrm>
          <a:prstGeom prst="rect">
            <a:avLst/>
          </a:prstGeom>
          <a:noFill/>
        </p:spPr>
      </p:pic>
      <p:sp>
        <p:nvSpPr>
          <p:cNvPr id="7" name="6 CuadroTexto"/>
          <p:cNvSpPr txBox="1"/>
          <p:nvPr/>
        </p:nvSpPr>
        <p:spPr>
          <a:xfrm>
            <a:off x="7020272" y="3861048"/>
            <a:ext cx="1080120" cy="369332"/>
          </a:xfrm>
          <a:prstGeom prst="rect">
            <a:avLst/>
          </a:prstGeom>
          <a:noFill/>
        </p:spPr>
        <p:txBody>
          <a:bodyPr wrap="square" rtlCol="0">
            <a:spAutoFit/>
          </a:bodyPr>
          <a:lstStyle/>
          <a:p>
            <a:r>
              <a:rPr lang="es-EC" dirty="0" smtClean="0"/>
              <a:t>50% PIB</a:t>
            </a:r>
          </a:p>
        </p:txBody>
      </p:sp>
      <p:pic>
        <p:nvPicPr>
          <p:cNvPr id="27654" name="Picture 6" descr="https://encrypted-tbn1.gstatic.com/images?q=tbn:ANd9GcRkuqFU-oB-TT_oToPbktQCw5IEIgsAnjOqCECOKtksWKvMoIS51Q"/>
          <p:cNvPicPr>
            <a:picLocks noChangeAspect="1" noChangeArrowheads="1"/>
          </p:cNvPicPr>
          <p:nvPr/>
        </p:nvPicPr>
        <p:blipFill>
          <a:blip r:embed="rId4" cstate="print"/>
          <a:srcRect/>
          <a:stretch>
            <a:fillRect/>
          </a:stretch>
        </p:blipFill>
        <p:spPr bwMode="auto">
          <a:xfrm>
            <a:off x="5508104" y="4221088"/>
            <a:ext cx="1296144" cy="156935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908720"/>
            <a:ext cx="6768752" cy="5472608"/>
          </a:xfrm>
        </p:spPr>
        <p:txBody>
          <a:bodyPr>
            <a:normAutofit/>
          </a:bodyPr>
          <a:lstStyle/>
          <a:p>
            <a:pPr algn="ctr">
              <a:buNone/>
            </a:pPr>
            <a:r>
              <a:rPr lang="es-AR" sz="3600" b="1" dirty="0" smtClean="0"/>
              <a:t>LAS PYMES EN EL ECUADOR</a:t>
            </a:r>
          </a:p>
          <a:p>
            <a:pPr algn="ctr">
              <a:buNone/>
            </a:pPr>
            <a:endParaRPr lang="es-AR" sz="2400" b="1" dirty="0" smtClean="0"/>
          </a:p>
          <a:p>
            <a:pPr algn="just">
              <a:buNone/>
            </a:pPr>
            <a:r>
              <a:rPr lang="es-AR" sz="2400" dirty="0" smtClean="0"/>
              <a:t>	 El promedio de empleo en las PYMES es de 19 personas por empresa y que las mujeres representan el 33% del total de ocupados. </a:t>
            </a:r>
          </a:p>
          <a:p>
            <a:pPr algn="just">
              <a:buNone/>
            </a:pPr>
            <a:r>
              <a:rPr lang="es-AR" sz="2400" dirty="0" smtClean="0"/>
              <a:t>	</a:t>
            </a:r>
          </a:p>
          <a:p>
            <a:pPr algn="just">
              <a:buNone/>
            </a:pPr>
            <a:r>
              <a:rPr lang="es-AR" sz="2400" dirty="0" smtClean="0"/>
              <a:t>	El 38% de las PYMES están en un rango de 1 a 10 empleados. </a:t>
            </a:r>
            <a:r>
              <a:rPr lang="es-AR" sz="2400" b="1" dirty="0" smtClean="0">
                <a:solidFill>
                  <a:schemeClr val="accent6">
                    <a:lumMod val="75000"/>
                  </a:schemeClr>
                </a:solidFill>
                <a:effectLst>
                  <a:outerShdw blurRad="38100" dist="38100" dir="2700000" algn="tl">
                    <a:srgbClr val="000000">
                      <a:alpha val="43137"/>
                    </a:srgbClr>
                  </a:outerShdw>
                </a:effectLst>
              </a:rPr>
              <a:t>El 29.2% entre 11 y 20. El 22.6% entre 21 y 50 y, </a:t>
            </a:r>
            <a:r>
              <a:rPr lang="es-AR" sz="2400" dirty="0" smtClean="0"/>
              <a:t>con más de 50 empleados, el 10.4% de PYMES</a:t>
            </a:r>
          </a:p>
          <a:p>
            <a:pPr>
              <a:buNone/>
            </a:pPr>
            <a:endParaRPr lang="es-EC" sz="2400" dirty="0" smtClean="0"/>
          </a:p>
        </p:txBody>
      </p:sp>
      <p:sp>
        <p:nvSpPr>
          <p:cNvPr id="29698" name="AutoShape 2" descr="data:image/jpeg;base64,/9j/4AAQSkZJRgABAQAAAQABAAD/2wCEAAkGBhQREBQUEhQWFRIWFBQXFRQXFhUVFhUXGBUXFhYYFRgYHSYfFxojHRIYHy8gIycpLCwsGB4xNTAqNScrLCkBCQoKDgwOGg8PGi4kHyQuLS8yLCwqLyosMjQsMiwvKTQsLS0qKSw0LDQsLzUvLC8sLCwpLCwsLCwsLCwsLCosLP/AABEIAOEA4QMBIgACEQEDEQH/xAAcAAEAAgMBAQEAAAAAAAAAAAAABgcDBAUBAgj/xABIEAACAQIDBAYGCAIIBAcAAAABAgADEQQSIQUGMUETUWFxgaEHIjKRscEUI0JSYnKS0YKyFjNzk6LS4fA0Q2PxFSREU1R0wv/EABsBAAIDAQEBAAAAAAAAAAAAAAAFAwQGAgEH/8QAOBEAAQMCAwUHAwIEBwAAAAAAAQACAwQREiExBRNBUWEicZGhwdHwMoGxBkIUI5LCFVJigtLh8f/aAAwDAQACEQMRAD8AvGIiCEiJq7R2ilBC7nTQAAEszHQKqjVmJ4CC9ALjYLaiVZvT6VsRQqFEpU0I+y5NRx+bKQqns1757u56YjUYLiKaC/2kJXyYkX8RIN+y9kz/AMJqcGMDzVpRMGExi1UDobqefyPUeyZ5OlhBBsUiIgvEiIghIiIISIiCEiIghIieMbQQl4zSL7W2pUdSyEpSvYHgX6z2CRypiX5Ow/iMRz7ZjjfhDSeungmkOzXSNuXWVl3nsh+7u8b5hTqnMDoGPEdV+sSXgxlS1TKlmJip1FO+B2Fy9iIlpV0iIghIiIISIiCEMrL0j73nDYtVXVqdG6dQepcF+8Kth+YyzTKZ9NeyGXEUsQB6lRAhPU6Emx71byMgnJDLhNdktjdUhr+R+eCgVOlVxVbS71HPeSTPnFYB6LlKilWHEGZNi7WfDVRVT2h1zPtvbb4usatS2YgDSLDa3VbxgfvAABht91ZHou21UWolCoSUqoxQn7yD/LceAlpSmPRgWr4ygAPVw6VGJ/MMgHvbyMueMqcksWH21GGVOXEZ+fpZIiJYSZIiIISIiCEiIghIiIISaG3HIw9S33be8gH4zfmHF0A6Mp4EESGdpdG5rdSCu4yGvBPNQfH48uqrwVRYCZcRs2mKAcNdjymti8KyMVYWIms4Npgd6Q528FzpnwWqawENwGw1719bOF6oHImWJhTdFJ45V+Eg+wNmNVqg/YB9Y9nV3mTxRaaTYkbgxzzoUq2q9peGjgvYiJoEnSIiCEiIghIiIISaO2dj08VRajWXMjDXkQeTKeRHG83onhF161xabjVUPvf6NKuBVqodamHBHrEhXFzYAqeJ1Hs37hOBsjYZrkfWUqak2zVaiUx22BNzx5CTT0rby9LXGHUZ6dInOtyAHsQLkfaBJ07B1mQXZ9DPWRHtbMBbv5E9ukVShofYaL6JQSVD6YOlPa7uHur+3P3WpYGgEpnOzWZ6n3zyt1KOQnflUeizeoiu+EfRCz9GpN8hB9kX5aEd9usy14xhc1zOysVtGGWKodvTcnO/NIiJKl6RPlnAFzoO2aNfb+HT2q1MdmYE+U5c9rfqNl4XAaroROI++eEH/OB7lY/KeJvphSbdL4lWA95EiFRETYOF+9cb1nMeK7kTh/0zwvOpbvVh8pnpb04VuFZPE2+MumCUatPguBUwnR48QurEw0cYj+y6t3MDMt5ERbVTAg5hezwmezmbwYzo6Jt7TeqPHj5SGaUQxukdoApI2F7g0cVz9rYtKt7KrBed2zAdYty7CfdODhygqXqAtSB1sbW1sCeZHZPmmzBddM2o7VPD32vPFyZdVu3Xe2kw89S6WUSPAB7v+s/utLFCI2loJsp/hkUKMgAW2luFuyZZxt2Tam6XuKdRlU9mhHxnZm2p5BJE1wFuizkzMDy290iIk6iSIiCEiIghIiIISeGexBC/P2/B6LF4ui66nEtWVuZFRAQO7UeN5GqdQ3vfXr+Esn027FtUo4lRowNJz+Jbsl+8Fh/DK4xVHIwtqrKGU9h5HtBBU9qmKJmkOK+j7LqGyQMPMeY1UkxOCanQwmPpaMaj06pGlqoqMyMerMpA/hHXLp3c3ip4zDrWpsOFnHDIw9oN1ftKr3I23SOExOGxNM1KTBCoGgL2yn1vskBUN+znNfZ+EFBGSmWs1s5J1a3C44WF+qcOrWU+mZPBZHblbC0uhfm9pNrcjnYnorR2pvxQo3CnpW6l9nxbh7ryK4/fzEVNEIpr+EXP6j8gJHTPIrm2hPLxsOny6xr6mR/G3cs2JxtSobu7MfxMT8ZqVsSiWzsq34XIF+689eraYH2jUwtRa6IjAU2UiqoZbMwsct78hYyXZtC6umwm9uJ/GarFwv2islPHU2NlqISeADAmZap9Q96/ETT2jtSvi8RTV6VGlUpZtFp9GACoYmoAddLW7+2bXRMbchcXJ04G+gOpjSTZBp6qIRXdexPG2fMC1l49zWg5rcx/tnw+E1pkr1MzXmOfRwky9ViOBI7tJ08FvPiaXs1WI6m9Yec5cTlzGuycLrtr3MN2mynOzfSNyrpb8S/MT7x+P+m1kSncodFYcLcXJ6jYcJA590MW1NsyMVbrBiWv2NFVMwgluf2PROqHbUtO+7hi/IU422QKzBdFUKoH5VH7+U5iKTc8l8yb2+BPhNChtrpCc+jnmTox7zwPfpOmuqJSUeuzEn8x0F+4D4z5ttLZ09NO4zNtcm1tDfS3st7s+uhqYRunZjUHUc7qVbqUMuHB++zN4XsP5Z2phwuHCIqjgqgDwFpmmsp4t1E1nIBJpn7yRzuZSIiTqJIiIISIiCEiIghIiIIXK3l2CuNwz0HNs1irDijg3Vh3Ee68o/8AohWp1np4oFVpN7d75762pn7Qbj2d9xL42pj+hpluLHRR1t29gsSewGVVtbHGrUJJJ1Op+0ebft1C0TbSnDAAPqXf+KzUkboojr5dR1WgAAAFGVRwUcB/r2z7Uz5tPqnxmbJWdcS43Oq9nhnpnyYLi62sJs9TWw2c/Vs5zHldbWB94nO3opaMl9Wqqo8WmaptBEXK7CxI9Q3uDyYW9nv+UwPRD4nC0zch8QlwbXsCo4jj7Z903ewaqOGIQvaWudcjLI25HuCjkjLntIWbebBGltUqB7SpYAf9PKfNLz6tMm/+DWji6VQM7Zic3SManssOZ4CzcOyfGztoUulUgZlDAOlyVIPDKTqOB0uY+hrmRhkbgcxrbK+ljyucguK2AmVxHzivJ5NjbxSjVfUKuY2vx7gOJ8JxaG2M9UIq+qbi546KTwHDhz8o0xhLxG4rpReYcTiAguxA7/lzPhOeNo1Kpy4emznrClz4KL28fdBzw3Vesic/RdW/++vu658sJx8Xs+tha1J8VTZWNqlmsWKq2twDpwItcceU62C2jTrMApUXNrai3eG1HnIBVRYgwuAJ06q4dn1G6MzGEtbqeXf0SSDdjeEUaq9IAwtlDHiAe2craOAai5RhYj/ek1QJ1JEyZuFwuPliq0Uz4XYmGxV30K4dQym6kXBmWV/uPvBlboXPqngTyPL9pYEzlRAYX4StXS1AnjxDXikRErq0kREEJERBCREQQkRPiq9gT1An3awQofvftDRyDoD0Sd5AaofgvgZB2SdTaWFrs96tJrm7KOlSwDEtoLdvfNQYDrpP/eJ+0xlVLvJC4pa+kqZHYhGfArUKz203Ds8W0pvf+0SYsJgyanRsCrEXAPPqtyI7RKoF9FXlppohd7CB1BC0MTtGnT0Y3bkq6t4j97TWr0MS/wBg0V/Fo/7+QmTblAq9JToRXX/flOxi8FVr16KLVdEOG6RiBe5DFTYnixJHGa7ZdPThjH4buIcbuzthNshb3K5hYHnO/wBlFcZsfo6ZcsSbr3a+Zm9RrVqtenUwtJi1NsyMwGW+mpv6vLrk7w+7SsoVvXIswv8AaZdVLW0OoGk4+7mCxFSilepiHsxa9LIoHqsVsSdQCQeA8Y73gfaV9i5t7E/6hbQd3FWn0rQ8Btxfl06k9VwtobExNVs+Kq3bqBz2HZayr3Ca2ztj1M7imQAKgAdtbZbm+UD1vaElu38JXy0ugBLvWWmTlzZQw4nTQaceya+9NGtgMMpDmpUaoAapp01RQBfLlGvrWvfXQHhOxJJIA3LPQcrG/oiSCJtyQctTzW7szcXDMTUxDVcRUbUliUU+C6keM+Nt7ro+KQ0kNGmmHsppouXPnYEEEanIx1PZOZUwtWqelWntFVqBWC0gnRi6g+p69yvVw4zENl1+GXap8UX4tOhjviL816d3bCGZLvbJ3SwytmekazddUs/+HRfKSnpCq5aaBF6kUKPcBK2GyMQDw2j/AHtL/NMVXY9Y+0u0j+g//ucOixntPv8AO9SCTAOzGuh6Rtm1HFJreymIJ/Kqqxt75Xuy9n1qtYLRU59W7FVdSzdgkjp4fEUa9OqtHEuqMDlrBvWF9VOW4sRxHOaWB28adUuxsWLFmsBqzEm4HEHsHESCopR2HOd2RrbXUlN9l7Qe2OWCJn8x2YvobAC3zLgVJMbijUtmNyFC3PUJrzJhsdhnUl3cPfTIaTKR4sGB8J9mph+T1f00v880IrKfg8eIWKOy60fVC7+k+yx0KpVgRyMt7YmO6agj87a94lSZqP3qv6af+aTj0e7VV1qUlLHJY3IA48RoTqLj3iUa+SKVgLXAkdQr+zqepgkOONwB5g2/CmURESp4kREEJERBCREw4nErTUs7BVHEmAF8gvCQBcrNNLbD2oP2jL+ohfnOZtDeroxcUmy/ec5Ae4an4Tk4netq6FAiC5U3zkcGDcMvZ1yWSjnfE4tbwPEKuyvp2yNDncRwKxbzYtVrkMwFgAO4aTkf+I0/vjzmbb+KJrlwGW44H/TQifGGxOcdvOYasjbHK7eNN787f2la6lcZImmNwtblf1WJ9opyYecwVdoAlCGF6bZlbq6wOu9uE6dJAzWJsDp48pxMTtNii0WFjSLAjncknWRRbkdqzv6h/wAUv2xUvhhwOAId008ytTbtc16qVLcaynTkLMflJtsamGw9K33beINj8JEcPgKtT+rpu/aqkz6pbUxWFuiuqa+y1JXIPULt5COaKrAI3hsACM73zN+DbLJU8m7diI1W62JxmJ2liMNQxPQLSBI0uLLlU8rliW4zfq7Ex/A7Sue2iPP95z6TYwZqgr06dSqc1TLhkzMbADMc3UBoJjb6af8A1h/ukjx+1qQWAkaP9pP9qbs2fUOGIscb9QPLEpZuhVrfRx9Kt02ZxwAJQGylgulzqe600vSRs01cA7AgCkelN76hVYWFud2Ejb08ceGNI/ht/KJgxuIxtNQKmPbKxCWykg5jaxuLW11vJIaylc8PbK3XTMeVl4+lqcO7MTjw4H1X3idmVamJpqWrU8P9EoMCjsouKSi1+Ga51HZOhR3Yp83rv313+VpDdp7yYqnVem2KdyjEXViUJGmnAW8Jr4feXFuwWnWrsxOiqWLHuA1lp07DkJAPH2XTNmVQGIwON8+Hup1tbYuId8NToNUSl661HVj6oFrZrn1ja4F+c+v6JVF44vFHxy/vIPX27jFbLVr16Z/6jVV8rXmmd4K1/wCvq/reeiRlgN6353rk0FUSTuHn8eSs/B7Cam1+krubW+scsO8C3HSVPjcDUBUlGs6llNj6y52W47LgibQ3ir//ACKv95UmtidqO9PIajlBayFmK6Xt6pNha8gqBG6Fw3gOh8L+6ZbKjqoatjjTuAzFyMhe2flzWgy24ieWnsRCvoa8OksD0N7TCV6gYhUtqSbAaMdfFRK7q6kAS0dxt0QtIsxtpd27eod083u7IIFzyWc29Xsp4Cw5l2QHr3BWY289G9gxbtGg/wAVrzJS2/SbnbvsfheVdtEgOcvCaBqEcCRKg2tLizAXzsVrr6K8EqAi4Nx1ifUrndPe1lYU6hvfgev/AFliI9wCOB4R5TVLahtxqr8UokFwvqIiWlKvGOkgeP3qVqpqEZlUkUk5D8Z7T5SWbxVimFrEcRTbzFvnKeapeNdnwNfdzu5JdqTuZhY3vW9tbbNSu12OnIchNShUIM6O7+yhXqBSbDrmxvHsUYd7A3jkPYxwjCRFj3MMh0WbBVDXQ021IF1PMGaGGezjvsZ87OxfRuGE+1bPWJHAtf5zK/qikYYN9bMW8Dw8c/Faf9L1bxPub5EHyzB8MvDkumZixGHWp7ahrcDwYdzDWMU5VGI4hWI7wCZDtjbz12qUM9SnUFVipQAB6etgTb390wFNRyzsdJGR2fYn8DjZbeqqIWObHKL4ugI1A9VLEwKr7JqAdQqOB5GfdDCohuqgH73FvedZF8XvFWomrQb1q5dRQbKAGVzoSOFx8e6Zd4du1cKcOuYMTrWNh6wBUG3V9rh2SwNnVD3NYCO1e2eoAvfTTh35Ko2WiiBkbHbDrkMiTa3fx7s1KJ5I1tneRqeLoU0IyEoamgNw7WUX5aa+MwbV2zWGLqUlxFOiiqhHSAWN1FwDbtkcey5n4TkLtLs76A24A8/BW37RiZfU2OHK2tr8SFLJhx2CSvSalVBykghl0ZGHBlvx7jIxj9r4jpqdJKtNL0UZXKjJXcgXsbeqCb2/1ElNK+UZrZrDNa9r87X5SGWnkpQyTEM8xb/z5xzU0NS2dzmtBGHj8KiDbiVEqAgpXpa3GfoX4aXzAga66Eze2LuUtKz1nLVOS02ZAp/OtmJ7reMkyITwBPcLzyevr5nNtp1CvGV7hYuXC25usK63p1aoqAaLUqGqjdl29ZD23IkLTZTtSqOAb0mtUHNb6a+ItLOcyN1cSKNfFXtkrYVgw/GGGU99wJeoKl0rsDzfqpYJXsGEZ/M/JQaIMRmmqREQQtjY9MNiqYPXf3An5Sx02qy0+jGg59srTBVclVHH2W8uB+Mmy1bxbXYg4Ecl84/VkbxOx/Aj1zXU2Xs84iplB1mfeDd44Yi5Bv1Tm4LHNSYMpsRM+09svXN3MpDAGEEdpZEYcNuK5+YggjiJbm6mLNXCox46j3GVC5lw7sYA0MLSRtGy3YdRbUjwvbwjfZAdvCeFleogbldWIiaNMlgx+FFWk6Hg6svvFpSuKwrUqjI4sykgjtHyl4yO70boJi/WU5KwFs1tGHIN+8vUdSIXWdoUurqUztu3UKtMLjGpm6mxn1jdoNVN2NzPraWxqtBmVx7JsSpzDhfiOGmtjNfBYCrXbJSRna17LbQcLkmwAj/estj81m90++DyXqPpOvsujlGvH4Tv7E3Up4QCrjHTMNQl7qD2/fI6gLd84e2NrU2xB6AHIevS555RyEyf6jM1XT2gF2tzJ+cOfstT+n2Q0k95zZzsgPnl7rNi0JpuBqSrAd5BnG3W2KKNBC9ILXs2YkDN7RtqOy07FKveZLz542oeyJ0IyBIJ+1/LNbt0DXSCU6gEeNvPJcLaOz3bHYeoEuiK+ZtNDZrdvEzHtDY7V8W5ZfqvozIraWzMeXPS9/CSEzyTNrpGYcNrhuEeJN+/PwUbqNjr34uxHwt4KDUt2q5wtQupOIz0si3W+WnZRY3twJ/TNzG4SqMXUq/RRWV0pgBilgQq349oIkti0tHa8rnFzmg3vzGRw5CxB/aLfdVhsuNrQGuItbkdMXMH/MVE9upWqIKZwgZDTTo8pF6T2FwewcNLCw49XYwtc0aCdMbsqKGPG5sB4ngO2dMzkbSP1+EHXiqF/wBd/lImz/xIZT4QBfhf1J8tTmrcNKI5DJiJJFuHoPDkubtHfStQqlFBpkGzC/rdoJGgPZrOnsbeWlVtnJt9q1s471J8xcd3CQ7e0/8AnsR/av8AzGceMn0UNsNtE6FKx7ARkSFZm0t4qCXyFj1XsD8pA9p7TNR2P3vcAOAE58T2GlZCSW6qeKnbH1SInl5ZVhez5JgtOju/sGrjKy0qS5ifcBzZjyUdfgNZ6BfRQyytjbdxyXZ9HW7P03FAH+rSz1O6+g8Tp7+qWtvPuMta9ShZah1ZOCuRzH3W8j5ziYbcCvgl+oyVRe5sSrk+JHcLNPtd8a9FsjrVRgLkOuYf4rN7mM5fI1oMc7CBz+e6+abV2l/FykPaQ0ae6jGMwFWibVabofxKQPA8D4GfOFwtSqctNGY9gvJFtLEV8WBnYesy5UvZRc6ZF521JY8ge6aOw9oNTqimrXVqi2twuGGo79Iowxl+V8Kz3YLrDRSbdXcQ02WriLZhqtPiAeRY8yOoSbzwT2a2GBkLcLAnLGBgsEiIky7SIiCFU29bsmKrqSdXJ8CAR5WmHZ6Gi1Osx+qcFc6Xujg6AkWKtz7QeckXpD2CxYYhBcBQtQDlbg3drY9wkRwO02pXAsUb20YXRh2j58ZpIHiWEAfdZSpjMM5J7wtulsitisd0Yr3BUuC5JDL1i3tHXh2GT7ZW5GHokMy9LU+8+oB/CvAeZ7ZXCbUNKqKlD1MpzKpOcKbWIBPEG59/jLO3Y3mTGUriy1V/rKfNT1jrU8j4cZSrBNG0AHs/NfllfoDDI4lw7XzT5dcfeDdAi74cX5mnzH5OsdnukYpYrk2hBsQdLHtvwMsLam9FCgDmbMw+ytj7zwHvlfbZ222OrqKVIZuChRd2H4jzHabATK1H6fdUAviGHvyH2+W7lpo9vMgIjkOLuzP3+X71tK89mzX3XxNNQxQNpchDmKnqtz8Lzn9MQbEEHqOh90yM9JLCbPFvngtPFPHKLsKz3i88TFjmAe+bFPE0j7SH+Fv3kAZfipCSOC1zONtH/icH/wDao/zSUK2GPHpR+gyLb1YmnQr4aquc0kro5uBm9XUjjY9kvUbMMzTca80McXHDY+CiG9f/ABtf+1f+YzkyU43GbNq1GqN9MLuxY6UALk3014TRrYrAD2KOIb89VB/Ks0Thnqm8UpDQ3CdFxIAm7Wx6fYoqveWc+c1Klcnjp7gJypsfNfBnlp29ibmYvF26GixU/wDMb1Kf6m4+F5ZW7foZpU7NjH6Zv/bS60h3n2n8h2GSshc9LarakEGRNzyGarHdrdWrjqwRCqJf1qjmygdn32/CPG0v7dbdOhgKIp0RqbF6h9uoesnq6gNBODj/AEfMmuEcWHCk/Aditb4jxnNG1sRhDaqlSl2g+oe4NmQ+BEjE76Ynex5cxn88lhK7a887jvG2b0z8VZJaw1le727co16qjVqdK+g0zsbc+S6an3TBtbfZ6lLICLNxbLla33bAkdWokVZiTrz5SrWV2+GCPTjdJ5594MLNF08dtMHVCczLZ2tlAB0yUxyQDTrM29ytkNXxStb6ukQzHlf7K95OvcDN3Yu4NSsA1W9JTb1eLnwPs+Puk/2Zsynh6Yp0lso8STzLHmTOqSge54fJouoaY3xOW0J7ETQpikREEJERBC8ZbiRLa/o8pVCWok0mN/V4pfsH2fh2SXRJGSOjN2lRyRMkFnC6pPaWyquGbJWWxA48mF/aVuc1aeZTmQkHUXFwbcwbcvKW1vhs9auEqXGqAuDa5Fhc28JU9NiL9Q4nkL8I7pZt83NZ6sg3DslJ9k7gV65DV26JOrRqhHYOCePuk92RsKjhVy0kAvxY6s35m4n4SKbv762CpUuVFhf7Q/zdx175NMLjUqrmRgw6xy7COR7DKFYZwbSadNExoP4ci8evXX53LPaa+KwFOqLVEVvzAH3TYERcQCLFNQSMwuBiNy6DeznT8rXHua80Ku4f3a36k+YIkuiU30FO/Vg+2X4VltZO3Rx/P5UKO41XlUT3MJy9v+jGtiaQUVaakOG1DkHQg8tOMsmJGzZlOx2IDzKnG0qgG4PkFTA9B2I54ij7qn7Taw/oLf7eKUflpE+ZcfCW7EtbhnJdna9Uf3eQ9lXOC9CWFX+sq1qnYCqDyBPnJRsvcbBYaxpYenmH2mHSN73uR4TvRJBG0aBVZKyeT6nleWnsRO1VXkhe++8DUnFEGysqmw4sWJFu7ThJi9YDiQO8gSt/SHTvjqbcloZ/HMyr5m/hFu0XEQ5Hjmq1Sexko1jXGc5QBryFvdJzuHuuAv0ishzk/VhhwH37HmeV/nOd6PNk9JXaswutKwX87Dj4L/MJZFpU2bSXAlf9h6qGliyxlexER6r6REQQkREEJERBCREQQseIoh0ZTwZSD4i3zlUbmVMuNRSLq+amwIuCCDxHMaS1MbXyU3f7qM3uBPylY7g4bPjUP3Vdj+m3xaMqMfypCdLehSmuP86IDW/qFJNtej1Hu+GPRP8Ac1NM+HFPDTskWNbE4GoA4am3I8VYDqPBh2HylsyD+k7F2SjT5l2c9yrlHm/lPaSpkc4ROzB5rytpImtMreyRyUi3a239Ko5yLMrZWtwJsDce+deRvcDDZMChP22dvC9h/LJJKU4aJHBul0wpi4xNLtbJERIVOkREEJERBCREQQkREEKGbxUScQyHRmytSqG/sgWZB4i/jIjtyudFNswurEG4bKTY+Z8ZZm8Ox/pFKw0qKcyHt6j2H9uqVZtgkucwysLhlta2uunK0y1fCY5STo7O/p84JPPGWSHkVZG42CFPBU7cXu7d5NreAAHhJBIn6PNpB8Oad/XRiSPwtwI8b/7Mlk0FI5roWlvJM4iCwWSIiWVKkREEJERBCREQQkREELh754nJga3WyhB/GQvwJkE3V2p9HdnABJAXW/C9zb3Cdf0j7RJdKIPqgByOsm9r+HzkbwA9W9rgeZvoPHSaCihG4s79yy+0ah2/uzVuXurX2XtDpqea1jcgjtH/AHErLfnaHS42oAdKYFNe8at/iJHhLF2fhGoYSw1qBGY9tQgsfM2lOox4nUk3J6yeMr0MbTK9zdBkFbr5HiFjXanMqyqW9KUaKU6SEhEVczHKNABoBcnyn3svfE1KgVgPWZV0FiMxsLXJvrx98grYoMq3bUC3YFGijt5+Uk25GxDUqCuw+rW/R3+23C46wOvr7pYmpYI4nOdr6qlT1VVLO1rTl3ZWU9E9ngnsz61SREQQkREEJERBCREQQvCZw9r7s4fFsGb2xxZGAJHU3EGfG+FVkohgMyB/rFuRdSCBe3K5HlITR2k6N7V9Bw1HXbXqvE1dXNifu3suPnRUKipDHYHNusFN6mzsbY8UOvIVKZ4HxHuI7Ja+ExS1EV0N1YAg9hlUbxYo1GQuLOosQb6A2ZdSTfjfq1ne9He2jmbDsbggunYR7Q7je/eD1yts+qDJTGPpOnQqOmmAfh4FT+IETRJmkREEJERBCREQQkREEKr/AEg0iuNJPBqalfD1T5jzn3uFsA1qorOD0VNrrfg9TlbrC8Seu3bLCx2y6VcAVaauAbjMAbHsmxSpBQFUAKBYACwA6gBwjA1p3IjAz0ulgoBvzKTlrZfQnG2hufha7Fnp2Y8WQlCT1nLoT2ztRKLXuYbtNkwexrxZwuuJg9zMJTNxSDEc3JfyY28p2gtp7E9c9zzdxuhkbWCzQB3JEROF2kREEJERBCREQQkREEL4q0gykMAQQQQdQQeIMhOP3Iq03LYYoyHglS4ZewNwYd9vGTmJXnpo5xZ4UUkTZPqVX4zdfHVSM9IEqMobPT4XuBfNcgSSbo7mnCuatVgahUgKvsqDx1PtHSSyJBDs+KJ2MXJ6rhlOxhukREvqwkREEJERBCREQQkREEJERBCREQQkREEJERBCREQQkREEJERBCREQQkREEJERBCREQQkREEJERBC//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9700" name="AutoShape 4" descr="data:image/jpeg;base64,/9j/4AAQSkZJRgABAQAAAQABAAD/2wCEAAkGBhQREBQUEhQWFRIWFBQXFRQXFhUVFhUXGBUXFhYYFRgYHSYfFxojHRIYHy8gIycpLCwsGB4xNTAqNScrLCkBCQoKDgwOGg8PGi4kHyQuLS8yLCwqLyosMjQsMiwvKTQsLS0qKSw0LDQsLzUvLC8sLCwpLCwsLCwsLCwsLCosLP/AABEIAOEA4QMBIgACEQEDEQH/xAAcAAEAAgMBAQEAAAAAAAAAAAAABgcDBAUBAgj/xABIEAACAQIDBAYGCAIIBAcAAAABAgADEQQSIQUGMUETUWFxgaEHIjKRscEUI0JSYnKS0YKyFjNzk6LS4fA0Q2PxFSREU1R0wv/EABsBAAIDAQEBAAAAAAAAAAAAAAAFAwQGAgEH/8QAOBEAAQMCAwUHAwIEBwAAAAAAAQACAwQREiExBRNBUWEicZGhwdHwMoGxBkIUI5LCFVJigtLh8f/aAAwDAQACEQMRAD8AvGIiCEiJq7R2ilBC7nTQAAEszHQKqjVmJ4CC9ALjYLaiVZvT6VsRQqFEpU0I+y5NRx+bKQqns1757u56YjUYLiKaC/2kJXyYkX8RIN+y9kz/AMJqcGMDzVpRMGExi1UDobqefyPUeyZ5OlhBBsUiIgvEiIghIiIISIiCEiIghIieMbQQl4zSL7W2pUdSyEpSvYHgX6z2CRypiX5Ow/iMRz7ZjjfhDSeungmkOzXSNuXWVl3nsh+7u8b5hTqnMDoGPEdV+sSXgxlS1TKlmJip1FO+B2Fy9iIlpV0iIghIiIISIiCEMrL0j73nDYtVXVqdG6dQepcF+8Kth+YyzTKZ9NeyGXEUsQB6lRAhPU6Emx71byMgnJDLhNdktjdUhr+R+eCgVOlVxVbS71HPeSTPnFYB6LlKilWHEGZNi7WfDVRVT2h1zPtvbb4usatS2YgDSLDa3VbxgfvAABht91ZHou21UWolCoSUqoxQn7yD/LceAlpSmPRgWr4ygAPVw6VGJ/MMgHvbyMueMqcksWH21GGVOXEZ+fpZIiJYSZIiIISIiCEiIghIiIISaG3HIw9S33be8gH4zfmHF0A6Mp4EESGdpdG5rdSCu4yGvBPNQfH48uqrwVRYCZcRs2mKAcNdjymti8KyMVYWIms4Npgd6Q528FzpnwWqawENwGw1719bOF6oHImWJhTdFJ45V+Eg+wNmNVqg/YB9Y9nV3mTxRaaTYkbgxzzoUq2q9peGjgvYiJoEnSIiCEiIghIiIISaO2dj08VRajWXMjDXkQeTKeRHG83onhF161xabjVUPvf6NKuBVqodamHBHrEhXFzYAqeJ1Hs37hOBsjYZrkfWUqak2zVaiUx22BNzx5CTT0rby9LXGHUZ6dInOtyAHsQLkfaBJ07B1mQXZ9DPWRHtbMBbv5E9ukVShofYaL6JQSVD6YOlPa7uHur+3P3WpYGgEpnOzWZ6n3zyt1KOQnflUeizeoiu+EfRCz9GpN8hB9kX5aEd9usy14xhc1zOysVtGGWKodvTcnO/NIiJKl6RPlnAFzoO2aNfb+HT2q1MdmYE+U5c9rfqNl4XAaroROI++eEH/OB7lY/KeJvphSbdL4lWA95EiFRETYOF+9cb1nMeK7kTh/0zwvOpbvVh8pnpb04VuFZPE2+MumCUatPguBUwnR48QurEw0cYj+y6t3MDMt5ERbVTAg5hezwmezmbwYzo6Jt7TeqPHj5SGaUQxukdoApI2F7g0cVz9rYtKt7KrBed2zAdYty7CfdODhygqXqAtSB1sbW1sCeZHZPmmzBddM2o7VPD32vPFyZdVu3Xe2kw89S6WUSPAB7v+s/utLFCI2loJsp/hkUKMgAW2luFuyZZxt2Tam6XuKdRlU9mhHxnZm2p5BJE1wFuizkzMDy290iIk6iSIiCEiIghIiIISeGexBC/P2/B6LF4ui66nEtWVuZFRAQO7UeN5GqdQ3vfXr+Esn027FtUo4lRowNJz+Jbsl+8Fh/DK4xVHIwtqrKGU9h5HtBBU9qmKJmkOK+j7LqGyQMPMeY1UkxOCanQwmPpaMaj06pGlqoqMyMerMpA/hHXLp3c3ip4zDrWpsOFnHDIw9oN1ftKr3I23SOExOGxNM1KTBCoGgL2yn1vskBUN+znNfZ+EFBGSmWs1s5J1a3C44WF+qcOrWU+mZPBZHblbC0uhfm9pNrcjnYnorR2pvxQo3CnpW6l9nxbh7ryK4/fzEVNEIpr+EXP6j8gJHTPIrm2hPLxsOny6xr6mR/G3cs2JxtSobu7MfxMT8ZqVsSiWzsq34XIF+689eraYH2jUwtRa6IjAU2UiqoZbMwsct78hYyXZtC6umwm9uJ/GarFwv2islPHU2NlqISeADAmZap9Q96/ETT2jtSvi8RTV6VGlUpZtFp9GACoYmoAddLW7+2bXRMbchcXJ04G+gOpjSTZBp6qIRXdexPG2fMC1l49zWg5rcx/tnw+E1pkr1MzXmOfRwky9ViOBI7tJ08FvPiaXs1WI6m9Yec5cTlzGuycLrtr3MN2mynOzfSNyrpb8S/MT7x+P+m1kSncodFYcLcXJ6jYcJA590MW1NsyMVbrBiWv2NFVMwgluf2PROqHbUtO+7hi/IU422QKzBdFUKoH5VH7+U5iKTc8l8yb2+BPhNChtrpCc+jnmTox7zwPfpOmuqJSUeuzEn8x0F+4D4z5ttLZ09NO4zNtcm1tDfS3st7s+uhqYRunZjUHUc7qVbqUMuHB++zN4XsP5Z2phwuHCIqjgqgDwFpmmsp4t1E1nIBJpn7yRzuZSIiTqJIiIISIiCEiIghIiIIXK3l2CuNwz0HNs1irDijg3Vh3Ee68o/8AohWp1np4oFVpN7d75762pn7Qbj2d9xL42pj+hpluLHRR1t29gsSewGVVtbHGrUJJJ1Op+0ebft1C0TbSnDAAPqXf+KzUkboojr5dR1WgAAAFGVRwUcB/r2z7Uz5tPqnxmbJWdcS43Oq9nhnpnyYLi62sJs9TWw2c/Vs5zHldbWB94nO3opaMl9Wqqo8WmaptBEXK7CxI9Q3uDyYW9nv+UwPRD4nC0zch8QlwbXsCo4jj7Z903ewaqOGIQvaWudcjLI25HuCjkjLntIWbebBGltUqB7SpYAf9PKfNLz6tMm/+DWji6VQM7Zic3SManssOZ4CzcOyfGztoUulUgZlDAOlyVIPDKTqOB0uY+hrmRhkbgcxrbK+ljyucguK2AmVxHzivJ5NjbxSjVfUKuY2vx7gOJ8JxaG2M9UIq+qbi546KTwHDhz8o0xhLxG4rpReYcTiAguxA7/lzPhOeNo1Kpy4emznrClz4KL28fdBzw3Vesic/RdW/++vu658sJx8Xs+tha1J8VTZWNqlmsWKq2twDpwItcceU62C2jTrMApUXNrai3eG1HnIBVRYgwuAJ06q4dn1G6MzGEtbqeXf0SSDdjeEUaq9IAwtlDHiAe2craOAai5RhYj/ek1QJ1JEyZuFwuPliq0Uz4XYmGxV30K4dQym6kXBmWV/uPvBlboXPqngTyPL9pYEzlRAYX4StXS1AnjxDXikRErq0kREEJERBCREQQkRPiq9gT1An3awQofvftDRyDoD0Sd5AaofgvgZB2SdTaWFrs96tJrm7KOlSwDEtoLdvfNQYDrpP/eJ+0xlVLvJC4pa+kqZHYhGfArUKz203Ds8W0pvf+0SYsJgyanRsCrEXAPPqtyI7RKoF9FXlppohd7CB1BC0MTtGnT0Y3bkq6t4j97TWr0MS/wBg0V/Fo/7+QmTblAq9JToRXX/flOxi8FVr16KLVdEOG6RiBe5DFTYnixJHGa7ZdPThjH4buIcbuzthNshb3K5hYHnO/wBlFcZsfo6ZcsSbr3a+Zm9RrVqtenUwtJi1NsyMwGW+mpv6vLrk7w+7SsoVvXIswv8AaZdVLW0OoGk4+7mCxFSilepiHsxa9LIoHqsVsSdQCQeA8Y73gfaV9i5t7E/6hbQd3FWn0rQ8Btxfl06k9VwtobExNVs+Kq3bqBz2HZayr3Ca2ztj1M7imQAKgAdtbZbm+UD1vaElu38JXy0ugBLvWWmTlzZQw4nTQaceya+9NGtgMMpDmpUaoAapp01RQBfLlGvrWvfXQHhOxJJIA3LPQcrG/oiSCJtyQctTzW7szcXDMTUxDVcRUbUliUU+C6keM+Nt7ro+KQ0kNGmmHsppouXPnYEEEanIx1PZOZUwtWqelWntFVqBWC0gnRi6g+p69yvVw4zENl1+GXap8UX4tOhjviL816d3bCGZLvbJ3SwytmekazddUs/+HRfKSnpCq5aaBF6kUKPcBK2GyMQDw2j/AHtL/NMVXY9Y+0u0j+g//ucOixntPv8AO9SCTAOzGuh6Rtm1HFJreymIJ/Kqqxt75Xuy9n1qtYLRU59W7FVdSzdgkjp4fEUa9OqtHEuqMDlrBvWF9VOW4sRxHOaWB28adUuxsWLFmsBqzEm4HEHsHESCopR2HOd2RrbXUlN9l7Qe2OWCJn8x2YvobAC3zLgVJMbijUtmNyFC3PUJrzJhsdhnUl3cPfTIaTKR4sGB8J9mph+T1f00v880IrKfg8eIWKOy60fVC7+k+yx0KpVgRyMt7YmO6agj87a94lSZqP3qv6af+aTj0e7VV1qUlLHJY3IA48RoTqLj3iUa+SKVgLXAkdQr+zqepgkOONwB5g2/CmURESp4kREEJERBCREw4nErTUs7BVHEmAF8gvCQBcrNNLbD2oP2jL+ohfnOZtDeroxcUmy/ec5Ae4an4Tk4netq6FAiC5U3zkcGDcMvZ1yWSjnfE4tbwPEKuyvp2yNDncRwKxbzYtVrkMwFgAO4aTkf+I0/vjzmbb+KJrlwGW44H/TQifGGxOcdvOYasjbHK7eNN787f2la6lcZImmNwtblf1WJ9opyYecwVdoAlCGF6bZlbq6wOu9uE6dJAzWJsDp48pxMTtNii0WFjSLAjncknWRRbkdqzv6h/wAUv2xUvhhwOAId008ytTbtc16qVLcaynTkLMflJtsamGw9K33beINj8JEcPgKtT+rpu/aqkz6pbUxWFuiuqa+y1JXIPULt5COaKrAI3hsACM73zN+DbLJU8m7diI1W62JxmJ2liMNQxPQLSBI0uLLlU8rliW4zfq7Ex/A7Sue2iPP95z6TYwZqgr06dSqc1TLhkzMbADMc3UBoJjb6af8A1h/ukjx+1qQWAkaP9pP9qbs2fUOGIscb9QPLEpZuhVrfRx9Kt02ZxwAJQGylgulzqe600vSRs01cA7AgCkelN76hVYWFud2Ejb08ceGNI/ht/KJgxuIxtNQKmPbKxCWykg5jaxuLW11vJIaylc8PbK3XTMeVl4+lqcO7MTjw4H1X3idmVamJpqWrU8P9EoMCjsouKSi1+Ga51HZOhR3Yp83rv313+VpDdp7yYqnVem2KdyjEXViUJGmnAW8Jr4feXFuwWnWrsxOiqWLHuA1lp07DkJAPH2XTNmVQGIwON8+Hup1tbYuId8NToNUSl661HVj6oFrZrn1ja4F+c+v6JVF44vFHxy/vIPX27jFbLVr16Z/6jVV8rXmmd4K1/wCvq/reeiRlgN6353rk0FUSTuHn8eSs/B7Cam1+krubW+scsO8C3HSVPjcDUBUlGs6llNj6y52W47LgibQ3ir//ACKv95UmtidqO9PIajlBayFmK6Xt6pNha8gqBG6Fw3gOh8L+6ZbKjqoatjjTuAzFyMhe2flzWgy24ieWnsRCvoa8OksD0N7TCV6gYhUtqSbAaMdfFRK7q6kAS0dxt0QtIsxtpd27eod083u7IIFzyWc29Xsp4Cw5l2QHr3BWY289G9gxbtGg/wAVrzJS2/SbnbvsfheVdtEgOcvCaBqEcCRKg2tLizAXzsVrr6K8EqAi4Nx1ifUrndPe1lYU6hvfgev/AFliI9wCOB4R5TVLahtxqr8UokFwvqIiWlKvGOkgeP3qVqpqEZlUkUk5D8Z7T5SWbxVimFrEcRTbzFvnKeapeNdnwNfdzu5JdqTuZhY3vW9tbbNSu12OnIchNShUIM6O7+yhXqBSbDrmxvHsUYd7A3jkPYxwjCRFj3MMh0WbBVDXQ021IF1PMGaGGezjvsZ87OxfRuGE+1bPWJHAtf5zK/qikYYN9bMW8Dw8c/Faf9L1bxPub5EHyzB8MvDkumZixGHWp7ahrcDwYdzDWMU5VGI4hWI7wCZDtjbz12qUM9SnUFVipQAB6etgTb390wFNRyzsdJGR2fYn8DjZbeqqIWObHKL4ugI1A9VLEwKr7JqAdQqOB5GfdDCohuqgH73FvedZF8XvFWomrQb1q5dRQbKAGVzoSOFx8e6Zd4du1cKcOuYMTrWNh6wBUG3V9rh2SwNnVD3NYCO1e2eoAvfTTh35Ko2WiiBkbHbDrkMiTa3fx7s1KJ5I1tneRqeLoU0IyEoamgNw7WUX5aa+MwbV2zWGLqUlxFOiiqhHSAWN1FwDbtkcey5n4TkLtLs76A24A8/BW37RiZfU2OHK2tr8SFLJhx2CSvSalVBykghl0ZGHBlvx7jIxj9r4jpqdJKtNL0UZXKjJXcgXsbeqCb2/1ElNK+UZrZrDNa9r87X5SGWnkpQyTEM8xb/z5xzU0NS2dzmtBGHj8KiDbiVEqAgpXpa3GfoX4aXzAga66Eze2LuUtKz1nLVOS02ZAp/OtmJ7reMkyITwBPcLzyevr5nNtp1CvGV7hYuXC25usK63p1aoqAaLUqGqjdl29ZD23IkLTZTtSqOAb0mtUHNb6a+ItLOcyN1cSKNfFXtkrYVgw/GGGU99wJeoKl0rsDzfqpYJXsGEZ/M/JQaIMRmmqREQQtjY9MNiqYPXf3An5Sx02qy0+jGg59srTBVclVHH2W8uB+Mmy1bxbXYg4Ecl84/VkbxOx/Aj1zXU2Xs84iplB1mfeDd44Yi5Bv1Tm4LHNSYMpsRM+09svXN3MpDAGEEdpZEYcNuK5+YggjiJbm6mLNXCox46j3GVC5lw7sYA0MLSRtGy3YdRbUjwvbwjfZAdvCeFleogbldWIiaNMlgx+FFWk6Hg6svvFpSuKwrUqjI4sykgjtHyl4yO70boJi/WU5KwFs1tGHIN+8vUdSIXWdoUurqUztu3UKtMLjGpm6mxn1jdoNVN2NzPraWxqtBmVx7JsSpzDhfiOGmtjNfBYCrXbJSRna17LbQcLkmwAj/estj81m90++DyXqPpOvsujlGvH4Tv7E3Up4QCrjHTMNQl7qD2/fI6gLd84e2NrU2xB6AHIevS555RyEyf6jM1XT2gF2tzJ+cOfstT+n2Q0k95zZzsgPnl7rNi0JpuBqSrAd5BnG3W2KKNBC9ILXs2YkDN7RtqOy07FKveZLz542oeyJ0IyBIJ+1/LNbt0DXSCU6gEeNvPJcLaOz3bHYeoEuiK+ZtNDZrdvEzHtDY7V8W5ZfqvozIraWzMeXPS9/CSEzyTNrpGYcNrhuEeJN+/PwUbqNjr34uxHwt4KDUt2q5wtQupOIz0si3W+WnZRY3twJ/TNzG4SqMXUq/RRWV0pgBilgQq349oIkti0tHa8rnFzmg3vzGRw5CxB/aLfdVhsuNrQGuItbkdMXMH/MVE9upWqIKZwgZDTTo8pF6T2FwewcNLCw49XYwtc0aCdMbsqKGPG5sB4ngO2dMzkbSP1+EHXiqF/wBd/lImz/xIZT4QBfhf1J8tTmrcNKI5DJiJJFuHoPDkubtHfStQqlFBpkGzC/rdoJGgPZrOnsbeWlVtnJt9q1s471J8xcd3CQ7e0/8AnsR/av8AzGceMn0UNsNtE6FKx7ARkSFZm0t4qCXyFj1XsD8pA9p7TNR2P3vcAOAE58T2GlZCSW6qeKnbH1SInl5ZVhez5JgtOju/sGrjKy0qS5ifcBzZjyUdfgNZ6BfRQyytjbdxyXZ9HW7P03FAH+rSz1O6+g8Tp7+qWtvPuMta9ShZah1ZOCuRzH3W8j5ziYbcCvgl+oyVRe5sSrk+JHcLNPtd8a9FsjrVRgLkOuYf4rN7mM5fI1oMc7CBz+e6+abV2l/FykPaQ0ae6jGMwFWibVabofxKQPA8D4GfOFwtSqctNGY9gvJFtLEV8WBnYesy5UvZRc6ZF521JY8ge6aOw9oNTqimrXVqi2twuGGo79Iowxl+V8Kz3YLrDRSbdXcQ02WriLZhqtPiAeRY8yOoSbzwT2a2GBkLcLAnLGBgsEiIky7SIiCFU29bsmKrqSdXJ8CAR5WmHZ6Gi1Osx+qcFc6Xujg6AkWKtz7QeckXpD2CxYYhBcBQtQDlbg3drY9wkRwO02pXAsUb20YXRh2j58ZpIHiWEAfdZSpjMM5J7wtulsitisd0Yr3BUuC5JDL1i3tHXh2GT7ZW5GHokMy9LU+8+oB/CvAeZ7ZXCbUNKqKlD1MpzKpOcKbWIBPEG59/jLO3Y3mTGUriy1V/rKfNT1jrU8j4cZSrBNG0AHs/NfllfoDDI4lw7XzT5dcfeDdAi74cX5mnzH5OsdnukYpYrk2hBsQdLHtvwMsLam9FCgDmbMw+ytj7zwHvlfbZ222OrqKVIZuChRd2H4jzHabATK1H6fdUAviGHvyH2+W7lpo9vMgIjkOLuzP3+X71tK89mzX3XxNNQxQNpchDmKnqtz8Lzn9MQbEEHqOh90yM9JLCbPFvngtPFPHKLsKz3i88TFjmAe+bFPE0j7SH+Fv3kAZfipCSOC1zONtH/icH/wDao/zSUK2GPHpR+gyLb1YmnQr4aquc0kro5uBm9XUjjY9kvUbMMzTca80McXHDY+CiG9f/ABtf+1f+YzkyU43GbNq1GqN9MLuxY6UALk3014TRrYrAD2KOIb89VB/Ks0Thnqm8UpDQ3CdFxIAm7Wx6fYoqveWc+c1Klcnjp7gJypsfNfBnlp29ibmYvF26GixU/wDMb1Kf6m4+F5ZW7foZpU7NjH6Zv/bS60h3n2n8h2GSshc9LarakEGRNzyGarHdrdWrjqwRCqJf1qjmygdn32/CPG0v7dbdOhgKIp0RqbF6h9uoesnq6gNBODj/AEfMmuEcWHCk/Aditb4jxnNG1sRhDaqlSl2g+oe4NmQ+BEjE76Ynex5cxn88lhK7a887jvG2b0z8VZJaw1le727co16qjVqdK+g0zsbc+S6an3TBtbfZ6lLICLNxbLla33bAkdWokVZiTrz5SrWV2+GCPTjdJ5594MLNF08dtMHVCczLZ2tlAB0yUxyQDTrM29ytkNXxStb6ukQzHlf7K95OvcDN3Yu4NSsA1W9JTb1eLnwPs+Puk/2Zsynh6Yp0lso8STzLHmTOqSge54fJouoaY3xOW0J7ETQpikREEJERBC8ZbiRLa/o8pVCWok0mN/V4pfsH2fh2SXRJGSOjN2lRyRMkFnC6pPaWyquGbJWWxA48mF/aVuc1aeZTmQkHUXFwbcwbcvKW1vhs9auEqXGqAuDa5Fhc28JU9NiL9Q4nkL8I7pZt83NZ6sg3DslJ9k7gV65DV26JOrRqhHYOCePuk92RsKjhVy0kAvxY6s35m4n4SKbv762CpUuVFhf7Q/zdx175NMLjUqrmRgw6xy7COR7DKFYZwbSadNExoP4ci8evXX53LPaa+KwFOqLVEVvzAH3TYERcQCLFNQSMwuBiNy6DeznT8rXHua80Ku4f3a36k+YIkuiU30FO/Vg+2X4VltZO3Rx/P5UKO41XlUT3MJy9v+jGtiaQUVaakOG1DkHQg8tOMsmJGzZlOx2IDzKnG0qgG4PkFTA9B2I54ij7qn7Taw/oLf7eKUflpE+ZcfCW7EtbhnJdna9Uf3eQ9lXOC9CWFX+sq1qnYCqDyBPnJRsvcbBYaxpYenmH2mHSN73uR4TvRJBG0aBVZKyeT6nleWnsRO1VXkhe++8DUnFEGysqmw4sWJFu7ThJi9YDiQO8gSt/SHTvjqbcloZ/HMyr5m/hFu0XEQ5Hjmq1Sexko1jXGc5QBryFvdJzuHuuAv0ishzk/VhhwH37HmeV/nOd6PNk9JXaswutKwX87Dj4L/MJZFpU2bSXAlf9h6qGliyxlexER6r6REQQkREEJERBCREQQseIoh0ZTwZSD4i3zlUbmVMuNRSLq+amwIuCCDxHMaS1MbXyU3f7qM3uBPylY7g4bPjUP3Vdj+m3xaMqMfypCdLehSmuP86IDW/qFJNtej1Hu+GPRP8Ac1NM+HFPDTskWNbE4GoA4am3I8VYDqPBh2HylsyD+k7F2SjT5l2c9yrlHm/lPaSpkc4ROzB5rytpImtMreyRyUi3a239Ko5yLMrZWtwJsDce+deRvcDDZMChP22dvC9h/LJJKU4aJHBul0wpi4xNLtbJERIVOkREEJERBCREQQkREEKGbxUScQyHRmytSqG/sgWZB4i/jIjtyudFNswurEG4bKTY+Z8ZZm8Ox/pFKw0qKcyHt6j2H9uqVZtgkucwysLhlta2uunK0y1fCY5STo7O/p84JPPGWSHkVZG42CFPBU7cXu7d5NreAAHhJBIn6PNpB8Oad/XRiSPwtwI8b/7Mlk0FI5roWlvJM4iCwWSIiWVKkREEJERBCREQQkREELh754nJga3WyhB/GQvwJkE3V2p9HdnABJAXW/C9zb3Cdf0j7RJdKIPqgByOsm9r+HzkbwA9W9rgeZvoPHSaCihG4s79yy+0ah2/uzVuXurX2XtDpqea1jcgjtH/AHErLfnaHS42oAdKYFNe8at/iJHhLF2fhGoYSw1qBGY9tQgsfM2lOox4nUk3J6yeMr0MbTK9zdBkFbr5HiFjXanMqyqW9KUaKU6SEhEVczHKNABoBcnyn3svfE1KgVgPWZV0FiMxsLXJvrx98grYoMq3bUC3YFGijt5+Uk25GxDUqCuw+rW/R3+23C46wOvr7pYmpYI4nOdr6qlT1VVLO1rTl3ZWU9E9ngnsz61SREQQkREEJERBCREQQvCZw9r7s4fFsGb2xxZGAJHU3EGfG+FVkohgMyB/rFuRdSCBe3K5HlITR2k6N7V9Bw1HXbXqvE1dXNifu3suPnRUKipDHYHNusFN6mzsbY8UOvIVKZ4HxHuI7Ja+ExS1EV0N1YAg9hlUbxYo1GQuLOosQb6A2ZdSTfjfq1ne9He2jmbDsbggunYR7Q7je/eD1yts+qDJTGPpOnQqOmmAfh4FT+IETRJmkREEJERBCREQQkREEKr/AEg0iuNJPBqalfD1T5jzn3uFsA1qorOD0VNrrfg9TlbrC8Seu3bLCx2y6VcAVaauAbjMAbHsmxSpBQFUAKBYACwA6gBwjA1p3IjAz0ulgoBvzKTlrZfQnG2hufha7Fnp2Y8WQlCT1nLoT2ztRKLXuYbtNkwexrxZwuuJg9zMJTNxSDEc3JfyY28p2gtp7E9c9zzdxuhkbWCzQB3JEROF2kREEJERBCREQQkREEL4q0gykMAQQQQdQQeIMhOP3Iq03LYYoyHglS4ZewNwYd9vGTmJXnpo5xZ4UUkTZPqVX4zdfHVSM9IEqMobPT4XuBfNcgSSbo7mnCuatVgahUgKvsqDx1PtHSSyJBDs+KJ2MXJ6rhlOxhukREvqwkREEJERBCREQQkREEJERBCREQQkREEJERBCREQQkREEJERBCREQQkREEJERBCREQQkREEJERBC//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9702" name="AutoShape 6" descr="data:image/jpeg;base64,/9j/4AAQSkZJRgABAQAAAQABAAD/2wCEAAkGBhQREBQUEhQWFRIWFBQXFRQXFhUVFhUXGBUXFhYYFRgYHSYfFxojHRIYHy8gIycpLCwsGB4xNTAqNScrLCkBCQoKDgwOGg8PGi4kHyQuLS8yLCwqLyosMjQsMiwvKTQsLS0qKSw0LDQsLzUvLC8sLCwpLCwsLCwsLCwsLCosLP/AABEIAOEA4QMBIgACEQEDEQH/xAAcAAEAAgMBAQEAAAAAAAAAAAAABgcDBAUBAgj/xABIEAACAQIDBAYGCAIIBAcAAAABAgADEQQSIQUGMUETUWFxgaEHIjKRscEUI0JSYnKS0YKyFjNzk6LS4fA0Q2PxFSREU1R0wv/EABsBAAIDAQEBAAAAAAAAAAAAAAAFAwQGAgEH/8QAOBEAAQMCAwUHAwIEBwAAAAAAAQACAwQREiExBRNBUWEicZGhwdHwMoGxBkIUI5LCFVJigtLh8f/aAAwDAQACEQMRAD8AvGIiCEiJq7R2ilBC7nTQAAEszHQKqjVmJ4CC9ALjYLaiVZvT6VsRQqFEpU0I+y5NRx+bKQqns1757u56YjUYLiKaC/2kJXyYkX8RIN+y9kz/AMJqcGMDzVpRMGExi1UDobqefyPUeyZ5OlhBBsUiIgvEiIghIiIISIiCEiIghIieMbQQl4zSL7W2pUdSyEpSvYHgX6z2CRypiX5Ow/iMRz7ZjjfhDSeungmkOzXSNuXWVl3nsh+7u8b5hTqnMDoGPEdV+sSXgxlS1TKlmJip1FO+B2Fy9iIlpV0iIghIiIISIiCEMrL0j73nDYtVXVqdG6dQepcF+8Kth+YyzTKZ9NeyGXEUsQB6lRAhPU6Emx71byMgnJDLhNdktjdUhr+R+eCgVOlVxVbS71HPeSTPnFYB6LlKilWHEGZNi7WfDVRVT2h1zPtvbb4usatS2YgDSLDa3VbxgfvAABht91ZHou21UWolCoSUqoxQn7yD/LceAlpSmPRgWr4ygAPVw6VGJ/MMgHvbyMueMqcksWH21GGVOXEZ+fpZIiJYSZIiIISIiCEiIghIiIISaG3HIw9S33be8gH4zfmHF0A6Mp4EESGdpdG5rdSCu4yGvBPNQfH48uqrwVRYCZcRs2mKAcNdjymti8KyMVYWIms4Npgd6Q528FzpnwWqawENwGw1719bOF6oHImWJhTdFJ45V+Eg+wNmNVqg/YB9Y9nV3mTxRaaTYkbgxzzoUq2q9peGjgvYiJoEnSIiCEiIghIiIISaO2dj08VRajWXMjDXkQeTKeRHG83onhF161xabjVUPvf6NKuBVqodamHBHrEhXFzYAqeJ1Hs37hOBsjYZrkfWUqak2zVaiUx22BNzx5CTT0rby9LXGHUZ6dInOtyAHsQLkfaBJ07B1mQXZ9DPWRHtbMBbv5E9ukVShofYaL6JQSVD6YOlPa7uHur+3P3WpYGgEpnOzWZ6n3zyt1KOQnflUeizeoiu+EfRCz9GpN8hB9kX5aEd9usy14xhc1zOysVtGGWKodvTcnO/NIiJKl6RPlnAFzoO2aNfb+HT2q1MdmYE+U5c9rfqNl4XAaroROI++eEH/OB7lY/KeJvphSbdL4lWA95EiFRETYOF+9cb1nMeK7kTh/0zwvOpbvVh8pnpb04VuFZPE2+MumCUatPguBUwnR48QurEw0cYj+y6t3MDMt5ERbVTAg5hezwmezmbwYzo6Jt7TeqPHj5SGaUQxukdoApI2F7g0cVz9rYtKt7KrBed2zAdYty7CfdODhygqXqAtSB1sbW1sCeZHZPmmzBddM2o7VPD32vPFyZdVu3Xe2kw89S6WUSPAB7v+s/utLFCI2loJsp/hkUKMgAW2luFuyZZxt2Tam6XuKdRlU9mhHxnZm2p5BJE1wFuizkzMDy290iIk6iSIiCEiIghIiIISeGexBC/P2/B6LF4ui66nEtWVuZFRAQO7UeN5GqdQ3vfXr+Esn027FtUo4lRowNJz+Jbsl+8Fh/DK4xVHIwtqrKGU9h5HtBBU9qmKJmkOK+j7LqGyQMPMeY1UkxOCanQwmPpaMaj06pGlqoqMyMerMpA/hHXLp3c3ip4zDrWpsOFnHDIw9oN1ftKr3I23SOExOGxNM1KTBCoGgL2yn1vskBUN+znNfZ+EFBGSmWs1s5J1a3C44WF+qcOrWU+mZPBZHblbC0uhfm9pNrcjnYnorR2pvxQo3CnpW6l9nxbh7ryK4/fzEVNEIpr+EXP6j8gJHTPIrm2hPLxsOny6xr6mR/G3cs2JxtSobu7MfxMT8ZqVsSiWzsq34XIF+689eraYH2jUwtRa6IjAU2UiqoZbMwsct78hYyXZtC6umwm9uJ/GarFwv2islPHU2NlqISeADAmZap9Q96/ETT2jtSvi8RTV6VGlUpZtFp9GACoYmoAddLW7+2bXRMbchcXJ04G+gOpjSTZBp6qIRXdexPG2fMC1l49zWg5rcx/tnw+E1pkr1MzXmOfRwky9ViOBI7tJ08FvPiaXs1WI6m9Yec5cTlzGuycLrtr3MN2mynOzfSNyrpb8S/MT7x+P+m1kSncodFYcLcXJ6jYcJA590MW1NsyMVbrBiWv2NFVMwgluf2PROqHbUtO+7hi/IU422QKzBdFUKoH5VH7+U5iKTc8l8yb2+BPhNChtrpCc+jnmTox7zwPfpOmuqJSUeuzEn8x0F+4D4z5ttLZ09NO4zNtcm1tDfS3st7s+uhqYRunZjUHUc7qVbqUMuHB++zN4XsP5Z2phwuHCIqjgqgDwFpmmsp4t1E1nIBJpn7yRzuZSIiTqJIiIISIiCEiIghIiIIXK3l2CuNwz0HNs1irDijg3Vh3Ee68o/8AohWp1np4oFVpN7d75762pn7Qbj2d9xL42pj+hpluLHRR1t29gsSewGVVtbHGrUJJJ1Op+0ebft1C0TbSnDAAPqXf+KzUkboojr5dR1WgAAAFGVRwUcB/r2z7Uz5tPqnxmbJWdcS43Oq9nhnpnyYLi62sJs9TWw2c/Vs5zHldbWB94nO3opaMl9Wqqo8WmaptBEXK7CxI9Q3uDyYW9nv+UwPRD4nC0zch8QlwbXsCo4jj7Z903ewaqOGIQvaWudcjLI25HuCjkjLntIWbebBGltUqB7SpYAf9PKfNLz6tMm/+DWji6VQM7Zic3SManssOZ4CzcOyfGztoUulUgZlDAOlyVIPDKTqOB0uY+hrmRhkbgcxrbK+ljyucguK2AmVxHzivJ5NjbxSjVfUKuY2vx7gOJ8JxaG2M9UIq+qbi546KTwHDhz8o0xhLxG4rpReYcTiAguxA7/lzPhOeNo1Kpy4emznrClz4KL28fdBzw3Vesic/RdW/++vu658sJx8Xs+tha1J8VTZWNqlmsWKq2twDpwItcceU62C2jTrMApUXNrai3eG1HnIBVRYgwuAJ06q4dn1G6MzGEtbqeXf0SSDdjeEUaq9IAwtlDHiAe2craOAai5RhYj/ek1QJ1JEyZuFwuPliq0Uz4XYmGxV30K4dQym6kXBmWV/uPvBlboXPqngTyPL9pYEzlRAYX4StXS1AnjxDXikRErq0kREEJERBCREQQkRPiq9gT1An3awQofvftDRyDoD0Sd5AaofgvgZB2SdTaWFrs96tJrm7KOlSwDEtoLdvfNQYDrpP/eJ+0xlVLvJC4pa+kqZHYhGfArUKz203Ds8W0pvf+0SYsJgyanRsCrEXAPPqtyI7RKoF9FXlppohd7CB1BC0MTtGnT0Y3bkq6t4j97TWr0MS/wBg0V/Fo/7+QmTblAq9JToRXX/flOxi8FVr16KLVdEOG6RiBe5DFTYnixJHGa7ZdPThjH4buIcbuzthNshb3K5hYHnO/wBlFcZsfo6ZcsSbr3a+Zm9RrVqtenUwtJi1NsyMwGW+mpv6vLrk7w+7SsoVvXIswv8AaZdVLW0OoGk4+7mCxFSilepiHsxa9LIoHqsVsSdQCQeA8Y73gfaV9i5t7E/6hbQd3FWn0rQ8Btxfl06k9VwtobExNVs+Kq3bqBz2HZayr3Ca2ztj1M7imQAKgAdtbZbm+UD1vaElu38JXy0ugBLvWWmTlzZQw4nTQaceya+9NGtgMMpDmpUaoAapp01RQBfLlGvrWvfXQHhOxJJIA3LPQcrG/oiSCJtyQctTzW7szcXDMTUxDVcRUbUliUU+C6keM+Nt7ro+KQ0kNGmmHsppouXPnYEEEanIx1PZOZUwtWqelWntFVqBWC0gnRi6g+p69yvVw4zENl1+GXap8UX4tOhjviL816d3bCGZLvbJ3SwytmekazddUs/+HRfKSnpCq5aaBF6kUKPcBK2GyMQDw2j/AHtL/NMVXY9Y+0u0j+g//ucOixntPv8AO9SCTAOzGuh6Rtm1HFJreymIJ/Kqqxt75Xuy9n1qtYLRU59W7FVdSzdgkjp4fEUa9OqtHEuqMDlrBvWF9VOW4sRxHOaWB28adUuxsWLFmsBqzEm4HEHsHESCopR2HOd2RrbXUlN9l7Qe2OWCJn8x2YvobAC3zLgVJMbijUtmNyFC3PUJrzJhsdhnUl3cPfTIaTKR4sGB8J9mph+T1f00v880IrKfg8eIWKOy60fVC7+k+yx0KpVgRyMt7YmO6agj87a94lSZqP3qv6af+aTj0e7VV1qUlLHJY3IA48RoTqLj3iUa+SKVgLXAkdQr+zqepgkOONwB5g2/CmURESp4kREEJERBCREw4nErTUs7BVHEmAF8gvCQBcrNNLbD2oP2jL+ohfnOZtDeroxcUmy/ec5Ae4an4Tk4netq6FAiC5U3zkcGDcMvZ1yWSjnfE4tbwPEKuyvp2yNDncRwKxbzYtVrkMwFgAO4aTkf+I0/vjzmbb+KJrlwGW44H/TQifGGxOcdvOYasjbHK7eNN787f2la6lcZImmNwtblf1WJ9opyYecwVdoAlCGF6bZlbq6wOu9uE6dJAzWJsDp48pxMTtNii0WFjSLAjncknWRRbkdqzv6h/wAUv2xUvhhwOAId008ytTbtc16qVLcaynTkLMflJtsamGw9K33beINj8JEcPgKtT+rpu/aqkz6pbUxWFuiuqa+y1JXIPULt5COaKrAI3hsACM73zN+DbLJU8m7diI1W62JxmJ2liMNQxPQLSBI0uLLlU8rliW4zfq7Ex/A7Sue2iPP95z6TYwZqgr06dSqc1TLhkzMbADMc3UBoJjb6af8A1h/ukjx+1qQWAkaP9pP9qbs2fUOGIscb9QPLEpZuhVrfRx9Kt02ZxwAJQGylgulzqe600vSRs01cA7AgCkelN76hVYWFud2Ejb08ceGNI/ht/KJgxuIxtNQKmPbKxCWykg5jaxuLW11vJIaylc8PbK3XTMeVl4+lqcO7MTjw4H1X3idmVamJpqWrU8P9EoMCjsouKSi1+Ga51HZOhR3Yp83rv313+VpDdp7yYqnVem2KdyjEXViUJGmnAW8Jr4feXFuwWnWrsxOiqWLHuA1lp07DkJAPH2XTNmVQGIwON8+Hup1tbYuId8NToNUSl661HVj6oFrZrn1ja4F+c+v6JVF44vFHxy/vIPX27jFbLVr16Z/6jVV8rXmmd4K1/wCvq/reeiRlgN6353rk0FUSTuHn8eSs/B7Cam1+krubW+scsO8C3HSVPjcDUBUlGs6llNj6y52W47LgibQ3ir//ACKv95UmtidqO9PIajlBayFmK6Xt6pNha8gqBG6Fw3gOh8L+6ZbKjqoatjjTuAzFyMhe2flzWgy24ieWnsRCvoa8OksD0N7TCV6gYhUtqSbAaMdfFRK7q6kAS0dxt0QtIsxtpd27eod083u7IIFzyWc29Xsp4Cw5l2QHr3BWY289G9gxbtGg/wAVrzJS2/SbnbvsfheVdtEgOcvCaBqEcCRKg2tLizAXzsVrr6K8EqAi4Nx1ifUrndPe1lYU6hvfgev/AFliI9wCOB4R5TVLahtxqr8UokFwvqIiWlKvGOkgeP3qVqpqEZlUkUk5D8Z7T5SWbxVimFrEcRTbzFvnKeapeNdnwNfdzu5JdqTuZhY3vW9tbbNSu12OnIchNShUIM6O7+yhXqBSbDrmxvHsUYd7A3jkPYxwjCRFj3MMh0WbBVDXQ021IF1PMGaGGezjvsZ87OxfRuGE+1bPWJHAtf5zK/qikYYN9bMW8Dw8c/Faf9L1bxPub5EHyzB8MvDkumZixGHWp7ahrcDwYdzDWMU5VGI4hWI7wCZDtjbz12qUM9SnUFVipQAB6etgTb390wFNRyzsdJGR2fYn8DjZbeqqIWObHKL4ugI1A9VLEwKr7JqAdQqOB5GfdDCohuqgH73FvedZF8XvFWomrQb1q5dRQbKAGVzoSOFx8e6Zd4du1cKcOuYMTrWNh6wBUG3V9rh2SwNnVD3NYCO1e2eoAvfTTh35Ko2WiiBkbHbDrkMiTa3fx7s1KJ5I1tneRqeLoU0IyEoamgNw7WUX5aa+MwbV2zWGLqUlxFOiiqhHSAWN1FwDbtkcey5n4TkLtLs76A24A8/BW37RiZfU2OHK2tr8SFLJhx2CSvSalVBykghl0ZGHBlvx7jIxj9r4jpqdJKtNL0UZXKjJXcgXsbeqCb2/1ElNK+UZrZrDNa9r87X5SGWnkpQyTEM8xb/z5xzU0NS2dzmtBGHj8KiDbiVEqAgpXpa3GfoX4aXzAga66Eze2LuUtKz1nLVOS02ZAp/OtmJ7reMkyITwBPcLzyevr5nNtp1CvGV7hYuXC25usK63p1aoqAaLUqGqjdl29ZD23IkLTZTtSqOAb0mtUHNb6a+ItLOcyN1cSKNfFXtkrYVgw/GGGU99wJeoKl0rsDzfqpYJXsGEZ/M/JQaIMRmmqREQQtjY9MNiqYPXf3An5Sx02qy0+jGg59srTBVclVHH2W8uB+Mmy1bxbXYg4Ecl84/VkbxOx/Aj1zXU2Xs84iplB1mfeDd44Yi5Bv1Tm4LHNSYMpsRM+09svXN3MpDAGEEdpZEYcNuK5+YggjiJbm6mLNXCox46j3GVC5lw7sYA0MLSRtGy3YdRbUjwvbwjfZAdvCeFleogbldWIiaNMlgx+FFWk6Hg6svvFpSuKwrUqjI4sykgjtHyl4yO70boJi/WU5KwFs1tGHIN+8vUdSIXWdoUurqUztu3UKtMLjGpm6mxn1jdoNVN2NzPraWxqtBmVx7JsSpzDhfiOGmtjNfBYCrXbJSRna17LbQcLkmwAj/estj81m90++DyXqPpOvsujlGvH4Tv7E3Up4QCrjHTMNQl7qD2/fI6gLd84e2NrU2xB6AHIevS555RyEyf6jM1XT2gF2tzJ+cOfstT+n2Q0k95zZzsgPnl7rNi0JpuBqSrAd5BnG3W2KKNBC9ILXs2YkDN7RtqOy07FKveZLz542oeyJ0IyBIJ+1/LNbt0DXSCU6gEeNvPJcLaOz3bHYeoEuiK+ZtNDZrdvEzHtDY7V8W5ZfqvozIraWzMeXPS9/CSEzyTNrpGYcNrhuEeJN+/PwUbqNjr34uxHwt4KDUt2q5wtQupOIz0si3W+WnZRY3twJ/TNzG4SqMXUq/RRWV0pgBilgQq349oIkti0tHa8rnFzmg3vzGRw5CxB/aLfdVhsuNrQGuItbkdMXMH/MVE9upWqIKZwgZDTTo8pF6T2FwewcNLCw49XYwtc0aCdMbsqKGPG5sB4ngO2dMzkbSP1+EHXiqF/wBd/lImz/xIZT4QBfhf1J8tTmrcNKI5DJiJJFuHoPDkubtHfStQqlFBpkGzC/rdoJGgPZrOnsbeWlVtnJt9q1s471J8xcd3CQ7e0/8AnsR/av8AzGceMn0UNsNtE6FKx7ARkSFZm0t4qCXyFj1XsD8pA9p7TNR2P3vcAOAE58T2GlZCSW6qeKnbH1SInl5ZVhez5JgtOju/sGrjKy0qS5ifcBzZjyUdfgNZ6BfRQyytjbdxyXZ9HW7P03FAH+rSz1O6+g8Tp7+qWtvPuMta9ShZah1ZOCuRzH3W8j5ziYbcCvgl+oyVRe5sSrk+JHcLNPtd8a9FsjrVRgLkOuYf4rN7mM5fI1oMc7CBz+e6+abV2l/FykPaQ0ae6jGMwFWibVabofxKQPA8D4GfOFwtSqctNGY9gvJFtLEV8WBnYesy5UvZRc6ZF521JY8ge6aOw9oNTqimrXVqi2twuGGo79Iowxl+V8Kz3YLrDRSbdXcQ02WriLZhqtPiAeRY8yOoSbzwT2a2GBkLcLAnLGBgsEiIky7SIiCFU29bsmKrqSdXJ8CAR5WmHZ6Gi1Osx+qcFc6Xujg6AkWKtz7QeckXpD2CxYYhBcBQtQDlbg3drY9wkRwO02pXAsUb20YXRh2j58ZpIHiWEAfdZSpjMM5J7wtulsitisd0Yr3BUuC5JDL1i3tHXh2GT7ZW5GHokMy9LU+8+oB/CvAeZ7ZXCbUNKqKlD1MpzKpOcKbWIBPEG59/jLO3Y3mTGUriy1V/rKfNT1jrU8j4cZSrBNG0AHs/NfllfoDDI4lw7XzT5dcfeDdAi74cX5mnzH5OsdnukYpYrk2hBsQdLHtvwMsLam9FCgDmbMw+ytj7zwHvlfbZ222OrqKVIZuChRd2H4jzHabATK1H6fdUAviGHvyH2+W7lpo9vMgIjkOLuzP3+X71tK89mzX3XxNNQxQNpchDmKnqtz8Lzn9MQbEEHqOh90yM9JLCbPFvngtPFPHKLsKz3i88TFjmAe+bFPE0j7SH+Fv3kAZfipCSOC1zONtH/icH/wDao/zSUK2GPHpR+gyLb1YmnQr4aquc0kro5uBm9XUjjY9kvUbMMzTca80McXHDY+CiG9f/ABtf+1f+YzkyU43GbNq1GqN9MLuxY6UALk3014TRrYrAD2KOIb89VB/Ks0Thnqm8UpDQ3CdFxIAm7Wx6fYoqveWc+c1Klcnjp7gJypsfNfBnlp29ibmYvF26GixU/wDMb1Kf6m4+F5ZW7foZpU7NjH6Zv/bS60h3n2n8h2GSshc9LarakEGRNzyGarHdrdWrjqwRCqJf1qjmygdn32/CPG0v7dbdOhgKIp0RqbF6h9uoesnq6gNBODj/AEfMmuEcWHCk/Aditb4jxnNG1sRhDaqlSl2g+oe4NmQ+BEjE76Ynex5cxn88lhK7a887jvG2b0z8VZJaw1le727co16qjVqdK+g0zsbc+S6an3TBtbfZ6lLICLNxbLla33bAkdWokVZiTrz5SrWV2+GCPTjdJ5594MLNF08dtMHVCczLZ2tlAB0yUxyQDTrM29ytkNXxStb6ukQzHlf7K95OvcDN3Yu4NSsA1W9JTb1eLnwPs+Puk/2Zsynh6Yp0lso8STzLHmTOqSge54fJouoaY3xOW0J7ETQpikREEJERBC8ZbiRLa/o8pVCWok0mN/V4pfsH2fh2SXRJGSOjN2lRyRMkFnC6pPaWyquGbJWWxA48mF/aVuc1aeZTmQkHUXFwbcwbcvKW1vhs9auEqXGqAuDa5Fhc28JU9NiL9Q4nkL8I7pZt83NZ6sg3DslJ9k7gV65DV26JOrRqhHYOCePuk92RsKjhVy0kAvxY6s35m4n4SKbv762CpUuVFhf7Q/zdx175NMLjUqrmRgw6xy7COR7DKFYZwbSadNExoP4ci8evXX53LPaa+KwFOqLVEVvzAH3TYERcQCLFNQSMwuBiNy6DeznT8rXHua80Ku4f3a36k+YIkuiU30FO/Vg+2X4VltZO3Rx/P5UKO41XlUT3MJy9v+jGtiaQUVaakOG1DkHQg8tOMsmJGzZlOx2IDzKnG0qgG4PkFTA9B2I54ij7qn7Taw/oLf7eKUflpE+ZcfCW7EtbhnJdna9Uf3eQ9lXOC9CWFX+sq1qnYCqDyBPnJRsvcbBYaxpYenmH2mHSN73uR4TvRJBG0aBVZKyeT6nleWnsRO1VXkhe++8DUnFEGysqmw4sWJFu7ThJi9YDiQO8gSt/SHTvjqbcloZ/HMyr5m/hFu0XEQ5Hjmq1Sexko1jXGc5QBryFvdJzuHuuAv0ishzk/VhhwH37HmeV/nOd6PNk9JXaswutKwX87Dj4L/MJZFpU2bSXAlf9h6qGliyxlexER6r6REQQkREEJERBCREQQseIoh0ZTwZSD4i3zlUbmVMuNRSLq+amwIuCCDxHMaS1MbXyU3f7qM3uBPylY7g4bPjUP3Vdj+m3xaMqMfypCdLehSmuP86IDW/qFJNtej1Hu+GPRP8Ac1NM+HFPDTskWNbE4GoA4am3I8VYDqPBh2HylsyD+k7F2SjT5l2c9yrlHm/lPaSpkc4ROzB5rytpImtMreyRyUi3a239Ko5yLMrZWtwJsDce+deRvcDDZMChP22dvC9h/LJJKU4aJHBul0wpi4xNLtbJERIVOkREEJERBCREQQkREEKGbxUScQyHRmytSqG/sgWZB4i/jIjtyudFNswurEG4bKTY+Z8ZZm8Ox/pFKw0qKcyHt6j2H9uqVZtgkucwysLhlta2uunK0y1fCY5STo7O/p84JPPGWSHkVZG42CFPBU7cXu7d5NreAAHhJBIn6PNpB8Oad/XRiSPwtwI8b/7Mlk0FI5roWlvJM4iCwWSIiWVKkREEJERBCREQQkREELh754nJga3WyhB/GQvwJkE3V2p9HdnABJAXW/C9zb3Cdf0j7RJdKIPqgByOsm9r+HzkbwA9W9rgeZvoPHSaCihG4s79yy+0ah2/uzVuXurX2XtDpqea1jcgjtH/AHErLfnaHS42oAdKYFNe8at/iJHhLF2fhGoYSw1qBGY9tQgsfM2lOox4nUk3J6yeMr0MbTK9zdBkFbr5HiFjXanMqyqW9KUaKU6SEhEVczHKNABoBcnyn3svfE1KgVgPWZV0FiMxsLXJvrx98grYoMq3bUC3YFGijt5+Uk25GxDUqCuw+rW/R3+23C46wOvr7pYmpYI4nOdr6qlT1VVLO1rTl3ZWU9E9ngnsz61SREQQkREEJERBCREQQvCZw9r7s4fFsGb2xxZGAJHU3EGfG+FVkohgMyB/rFuRdSCBe3K5HlITR2k6N7V9Bw1HXbXqvE1dXNifu3suPnRUKipDHYHNusFN6mzsbY8UOvIVKZ4HxHuI7Ja+ExS1EV0N1YAg9hlUbxYo1GQuLOosQb6A2ZdSTfjfq1ne9He2jmbDsbggunYR7Q7je/eD1yts+qDJTGPpOnQqOmmAfh4FT+IETRJmkREEJERBCREQQkREEKr/AEg0iuNJPBqalfD1T5jzn3uFsA1qorOD0VNrrfg9TlbrC8Seu3bLCx2y6VcAVaauAbjMAbHsmxSpBQFUAKBYACwA6gBwjA1p3IjAz0ulgoBvzKTlrZfQnG2hufha7Fnp2Y8WQlCT1nLoT2ztRKLXuYbtNkwexrxZwuuJg9zMJTNxSDEc3JfyY28p2gtp7E9c9zzdxuhkbWCzQB3JEROF2kREEJERBCREQQkREEL4q0gykMAQQQQdQQeIMhOP3Iq03LYYoyHglS4ZewNwYd9vGTmJXnpo5xZ4UUkTZPqVX4zdfHVSM9IEqMobPT4XuBfNcgSSbo7mnCuatVgahUgKvsqDx1PtHSSyJBDs+KJ2MXJ6rhlOxhukREvqwkREEJERBCREQQkREEJERBCREQQkREEJERBCREQQkREEJERBCREQQkREEJERBCREQQkREEJERBC//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9704" name="AutoShape 8" descr="data:image/jpeg;base64,/9j/4AAQSkZJRgABAQAAAQABAAD/2wCEAAkGBhQREBQUEhQWFRIWFBQXFRQXFhUVFhUXGBUXFhYYFRgYHSYfFxojHRIYHy8gIycpLCwsGB4xNTAqNScrLCkBCQoKDgwOGg8PGi4kHyQuLS8yLCwqLyosMjQsMiwvKTQsLS0qKSw0LDQsLzUvLC8sLCwpLCwsLCwsLCwsLCosLP/AABEIAOEA4QMBIgACEQEDEQH/xAAcAAEAAgMBAQEAAAAAAAAAAAAABgcDBAUBAgj/xABIEAACAQIDBAYGCAIIBAcAAAABAgADEQQSIQUGMUETUWFxgaEHIjKRscEUI0JSYnKS0YKyFjNzk6LS4fA0Q2PxFSREU1R0wv/EABsBAAIDAQEBAAAAAAAAAAAAAAAFAwQGAgEH/8QAOBEAAQMCAwUHAwIEBwAAAAAAAQACAwQREiExBRNBUWEicZGhwdHwMoGxBkIUI5LCFVJigtLh8f/aAAwDAQACEQMRAD8AvGIiCEiJq7R2ilBC7nTQAAEszHQKqjVmJ4CC9ALjYLaiVZvT6VsRQqFEpU0I+y5NRx+bKQqns1757u56YjUYLiKaC/2kJXyYkX8RIN+y9kz/AMJqcGMDzVpRMGExi1UDobqefyPUeyZ5OlhBBsUiIgvEiIghIiIISIiCEiIghIieMbQQl4zSL7W2pUdSyEpSvYHgX6z2CRypiX5Ow/iMRz7ZjjfhDSeungmkOzXSNuXWVl3nsh+7u8b5hTqnMDoGPEdV+sSXgxlS1TKlmJip1FO+B2Fy9iIlpV0iIghIiIISIiCEMrL0j73nDYtVXVqdG6dQepcF+8Kth+YyzTKZ9NeyGXEUsQB6lRAhPU6Emx71byMgnJDLhNdktjdUhr+R+eCgVOlVxVbS71HPeSTPnFYB6LlKilWHEGZNi7WfDVRVT2h1zPtvbb4usatS2YgDSLDa3VbxgfvAABht91ZHou21UWolCoSUqoxQn7yD/LceAlpSmPRgWr4ygAPVw6VGJ/MMgHvbyMueMqcksWH21GGVOXEZ+fpZIiJYSZIiIISIiCEiIghIiIISaG3HIw9S33be8gH4zfmHF0A6Mp4EESGdpdG5rdSCu4yGvBPNQfH48uqrwVRYCZcRs2mKAcNdjymti8KyMVYWIms4Npgd6Q528FzpnwWqawENwGw1719bOF6oHImWJhTdFJ45V+Eg+wNmNVqg/YB9Y9nV3mTxRaaTYkbgxzzoUq2q9peGjgvYiJoEnSIiCEiIghIiIISaO2dj08VRajWXMjDXkQeTKeRHG83onhF161xabjVUPvf6NKuBVqodamHBHrEhXFzYAqeJ1Hs37hOBsjYZrkfWUqak2zVaiUx22BNzx5CTT0rby9LXGHUZ6dInOtyAHsQLkfaBJ07B1mQXZ9DPWRHtbMBbv5E9ukVShofYaL6JQSVD6YOlPa7uHur+3P3WpYGgEpnOzWZ6n3zyt1KOQnflUeizeoiu+EfRCz9GpN8hB9kX5aEd9usy14xhc1zOysVtGGWKodvTcnO/NIiJKl6RPlnAFzoO2aNfb+HT2q1MdmYE+U5c9rfqNl4XAaroROI++eEH/OB7lY/KeJvphSbdL4lWA95EiFRETYOF+9cb1nMeK7kTh/0zwvOpbvVh8pnpb04VuFZPE2+MumCUatPguBUwnR48QurEw0cYj+y6t3MDMt5ERbVTAg5hezwmezmbwYzo6Jt7TeqPHj5SGaUQxukdoApI2F7g0cVz9rYtKt7KrBed2zAdYty7CfdODhygqXqAtSB1sbW1sCeZHZPmmzBddM2o7VPD32vPFyZdVu3Xe2kw89S6WUSPAB7v+s/utLFCI2loJsp/hkUKMgAW2luFuyZZxt2Tam6XuKdRlU9mhHxnZm2p5BJE1wFuizkzMDy290iIk6iSIiCEiIghIiIISeGexBC/P2/B6LF4ui66nEtWVuZFRAQO7UeN5GqdQ3vfXr+Esn027FtUo4lRowNJz+Jbsl+8Fh/DK4xVHIwtqrKGU9h5HtBBU9qmKJmkOK+j7LqGyQMPMeY1UkxOCanQwmPpaMaj06pGlqoqMyMerMpA/hHXLp3c3ip4zDrWpsOFnHDIw9oN1ftKr3I23SOExOGxNM1KTBCoGgL2yn1vskBUN+znNfZ+EFBGSmWs1s5J1a3C44WF+qcOrWU+mZPBZHblbC0uhfm9pNrcjnYnorR2pvxQo3CnpW6l9nxbh7ryK4/fzEVNEIpr+EXP6j8gJHTPIrm2hPLxsOny6xr6mR/G3cs2JxtSobu7MfxMT8ZqVsSiWzsq34XIF+689eraYH2jUwtRa6IjAU2UiqoZbMwsct78hYyXZtC6umwm9uJ/GarFwv2islPHU2NlqISeADAmZap9Q96/ETT2jtSvi8RTV6VGlUpZtFp9GACoYmoAddLW7+2bXRMbchcXJ04G+gOpjSTZBp6qIRXdexPG2fMC1l49zWg5rcx/tnw+E1pkr1MzXmOfRwky9ViOBI7tJ08FvPiaXs1WI6m9Yec5cTlzGuycLrtr3MN2mynOzfSNyrpb8S/MT7x+P+m1kSncodFYcLcXJ6jYcJA590MW1NsyMVbrBiWv2NFVMwgluf2PROqHbUtO+7hi/IU422QKzBdFUKoH5VH7+U5iKTc8l8yb2+BPhNChtrpCc+jnmTox7zwPfpOmuqJSUeuzEn8x0F+4D4z5ttLZ09NO4zNtcm1tDfS3st7s+uhqYRunZjUHUc7qVbqUMuHB++zN4XsP5Z2phwuHCIqjgqgDwFpmmsp4t1E1nIBJpn7yRzuZSIiTqJIiIISIiCEiIghIiIIXK3l2CuNwz0HNs1irDijg3Vh3Ee68o/8AohWp1np4oFVpN7d75762pn7Qbj2d9xL42pj+hpluLHRR1t29gsSewGVVtbHGrUJJJ1Op+0ebft1C0TbSnDAAPqXf+KzUkboojr5dR1WgAAAFGVRwUcB/r2z7Uz5tPqnxmbJWdcS43Oq9nhnpnyYLi62sJs9TWw2c/Vs5zHldbWB94nO3opaMl9Wqqo8WmaptBEXK7CxI9Q3uDyYW9nv+UwPRD4nC0zch8QlwbXsCo4jj7Z903ewaqOGIQvaWudcjLI25HuCjkjLntIWbebBGltUqB7SpYAf9PKfNLz6tMm/+DWji6VQM7Zic3SManssOZ4CzcOyfGztoUulUgZlDAOlyVIPDKTqOB0uY+hrmRhkbgcxrbK+ljyucguK2AmVxHzivJ5NjbxSjVfUKuY2vx7gOJ8JxaG2M9UIq+qbi546KTwHDhz8o0xhLxG4rpReYcTiAguxA7/lzPhOeNo1Kpy4emznrClz4KL28fdBzw3Vesic/RdW/++vu658sJx8Xs+tha1J8VTZWNqlmsWKq2twDpwItcceU62C2jTrMApUXNrai3eG1HnIBVRYgwuAJ06q4dn1G6MzGEtbqeXf0SSDdjeEUaq9IAwtlDHiAe2craOAai5RhYj/ek1QJ1JEyZuFwuPliq0Uz4XYmGxV30K4dQym6kXBmWV/uPvBlboXPqngTyPL9pYEzlRAYX4StXS1AnjxDXikRErq0kREEJERBCREQQkRPiq9gT1An3awQofvftDRyDoD0Sd5AaofgvgZB2SdTaWFrs96tJrm7KOlSwDEtoLdvfNQYDrpP/eJ+0xlVLvJC4pa+kqZHYhGfArUKz203Ds8W0pvf+0SYsJgyanRsCrEXAPPqtyI7RKoF9FXlppohd7CB1BC0MTtGnT0Y3bkq6t4j97TWr0MS/wBg0V/Fo/7+QmTblAq9JToRXX/flOxi8FVr16KLVdEOG6RiBe5DFTYnixJHGa7ZdPThjH4buIcbuzthNshb3K5hYHnO/wBlFcZsfo6ZcsSbr3a+Zm9RrVqtenUwtJi1NsyMwGW+mpv6vLrk7w+7SsoVvXIswv8AaZdVLW0OoGk4+7mCxFSilepiHsxa9LIoHqsVsSdQCQeA8Y73gfaV9i5t7E/6hbQd3FWn0rQ8Btxfl06k9VwtobExNVs+Kq3bqBz2HZayr3Ca2ztj1M7imQAKgAdtbZbm+UD1vaElu38JXy0ugBLvWWmTlzZQw4nTQaceya+9NGtgMMpDmpUaoAapp01RQBfLlGvrWvfXQHhOxJJIA3LPQcrG/oiSCJtyQctTzW7szcXDMTUxDVcRUbUliUU+C6keM+Nt7ro+KQ0kNGmmHsppouXPnYEEEanIx1PZOZUwtWqelWntFVqBWC0gnRi6g+p69yvVw4zENl1+GXap8UX4tOhjviL816d3bCGZLvbJ3SwytmekazddUs/+HRfKSnpCq5aaBF6kUKPcBK2GyMQDw2j/AHtL/NMVXY9Y+0u0j+g//ucOixntPv8AO9SCTAOzGuh6Rtm1HFJreymIJ/Kqqxt75Xuy9n1qtYLRU59W7FVdSzdgkjp4fEUa9OqtHEuqMDlrBvWF9VOW4sRxHOaWB28adUuxsWLFmsBqzEm4HEHsHESCopR2HOd2RrbXUlN9l7Qe2OWCJn8x2YvobAC3zLgVJMbijUtmNyFC3PUJrzJhsdhnUl3cPfTIaTKR4sGB8J9mph+T1f00v880IrKfg8eIWKOy60fVC7+k+yx0KpVgRyMt7YmO6agj87a94lSZqP3qv6af+aTj0e7VV1qUlLHJY3IA48RoTqLj3iUa+SKVgLXAkdQr+zqepgkOONwB5g2/CmURESp4kREEJERBCREw4nErTUs7BVHEmAF8gvCQBcrNNLbD2oP2jL+ohfnOZtDeroxcUmy/ec5Ae4an4Tk4netq6FAiC5U3zkcGDcMvZ1yWSjnfE4tbwPEKuyvp2yNDncRwKxbzYtVrkMwFgAO4aTkf+I0/vjzmbb+KJrlwGW44H/TQifGGxOcdvOYasjbHK7eNN787f2la6lcZImmNwtblf1WJ9opyYecwVdoAlCGF6bZlbq6wOu9uE6dJAzWJsDp48pxMTtNii0WFjSLAjncknWRRbkdqzv6h/wAUv2xUvhhwOAId008ytTbtc16qVLcaynTkLMflJtsamGw9K33beINj8JEcPgKtT+rpu/aqkz6pbUxWFuiuqa+y1JXIPULt5COaKrAI3hsACM73zN+DbLJU8m7diI1W62JxmJ2liMNQxPQLSBI0uLLlU8rliW4zfq7Ex/A7Sue2iPP95z6TYwZqgr06dSqc1TLhkzMbADMc3UBoJjb6af8A1h/ukjx+1qQWAkaP9pP9qbs2fUOGIscb9QPLEpZuhVrfRx9Kt02ZxwAJQGylgulzqe600vSRs01cA7AgCkelN76hVYWFud2Ejb08ceGNI/ht/KJgxuIxtNQKmPbKxCWykg5jaxuLW11vJIaylc8PbK3XTMeVl4+lqcO7MTjw4H1X3idmVamJpqWrU8P9EoMCjsouKSi1+Ga51HZOhR3Yp83rv313+VpDdp7yYqnVem2KdyjEXViUJGmnAW8Jr4feXFuwWnWrsxOiqWLHuA1lp07DkJAPH2XTNmVQGIwON8+Hup1tbYuId8NToNUSl661HVj6oFrZrn1ja4F+c+v6JVF44vFHxy/vIPX27jFbLVr16Z/6jVV8rXmmd4K1/wCvq/reeiRlgN6353rk0FUSTuHn8eSs/B7Cam1+krubW+scsO8C3HSVPjcDUBUlGs6llNj6y52W47LgibQ3ir//ACKv95UmtidqO9PIajlBayFmK6Xt6pNha8gqBG6Fw3gOh8L+6ZbKjqoatjjTuAzFyMhe2flzWgy24ieWnsRCvoa8OksD0N7TCV6gYhUtqSbAaMdfFRK7q6kAS0dxt0QtIsxtpd27eod083u7IIFzyWc29Xsp4Cw5l2QHr3BWY289G9gxbtGg/wAVrzJS2/SbnbvsfheVdtEgOcvCaBqEcCRKg2tLizAXzsVrr6K8EqAi4Nx1ifUrndPe1lYU6hvfgev/AFliI9wCOB4R5TVLahtxqr8UokFwvqIiWlKvGOkgeP3qVqpqEZlUkUk5D8Z7T5SWbxVimFrEcRTbzFvnKeapeNdnwNfdzu5JdqTuZhY3vW9tbbNSu12OnIchNShUIM6O7+yhXqBSbDrmxvHsUYd7A3jkPYxwjCRFj3MMh0WbBVDXQ021IF1PMGaGGezjvsZ87OxfRuGE+1bPWJHAtf5zK/qikYYN9bMW8Dw8c/Faf9L1bxPub5EHyzB8MvDkumZixGHWp7ahrcDwYdzDWMU5VGI4hWI7wCZDtjbz12qUM9SnUFVipQAB6etgTb390wFNRyzsdJGR2fYn8DjZbeqqIWObHKL4ugI1A9VLEwKr7JqAdQqOB5GfdDCohuqgH73FvedZF8XvFWomrQb1q5dRQbKAGVzoSOFx8e6Zd4du1cKcOuYMTrWNh6wBUG3V9rh2SwNnVD3NYCO1e2eoAvfTTh35Ko2WiiBkbHbDrkMiTa3fx7s1KJ5I1tneRqeLoU0IyEoamgNw7WUX5aa+MwbV2zWGLqUlxFOiiqhHSAWN1FwDbtkcey5n4TkLtLs76A24A8/BW37RiZfU2OHK2tr8SFLJhx2CSvSalVBykghl0ZGHBlvx7jIxj9r4jpqdJKtNL0UZXKjJXcgXsbeqCb2/1ElNK+UZrZrDNa9r87X5SGWnkpQyTEM8xb/z5xzU0NS2dzmtBGHj8KiDbiVEqAgpXpa3GfoX4aXzAga66Eze2LuUtKz1nLVOS02ZAp/OtmJ7reMkyITwBPcLzyevr5nNtp1CvGV7hYuXC25usK63p1aoqAaLUqGqjdl29ZD23IkLTZTtSqOAb0mtUHNb6a+ItLOcyN1cSKNfFXtkrYVgw/GGGU99wJeoKl0rsDzfqpYJXsGEZ/M/JQaIMRmmqREQQtjY9MNiqYPXf3An5Sx02qy0+jGg59srTBVclVHH2W8uB+Mmy1bxbXYg4Ecl84/VkbxOx/Aj1zXU2Xs84iplB1mfeDd44Yi5Bv1Tm4LHNSYMpsRM+09svXN3MpDAGEEdpZEYcNuK5+YggjiJbm6mLNXCox46j3GVC5lw7sYA0MLSRtGy3YdRbUjwvbwjfZAdvCeFleogbldWIiaNMlgx+FFWk6Hg6svvFpSuKwrUqjI4sykgjtHyl4yO70boJi/WU5KwFs1tGHIN+8vUdSIXWdoUurqUztu3UKtMLjGpm6mxn1jdoNVN2NzPraWxqtBmVx7JsSpzDhfiOGmtjNfBYCrXbJSRna17LbQcLkmwAj/estj81m90++DyXqPpOvsujlGvH4Tv7E3Up4QCrjHTMNQl7qD2/fI6gLd84e2NrU2xB6AHIevS555RyEyf6jM1XT2gF2tzJ+cOfstT+n2Q0k95zZzsgPnl7rNi0JpuBqSrAd5BnG3W2KKNBC9ILXs2YkDN7RtqOy07FKveZLz542oeyJ0IyBIJ+1/LNbt0DXSCU6gEeNvPJcLaOz3bHYeoEuiK+ZtNDZrdvEzHtDY7V8W5ZfqvozIraWzMeXPS9/CSEzyTNrpGYcNrhuEeJN+/PwUbqNjr34uxHwt4KDUt2q5wtQupOIz0si3W+WnZRY3twJ/TNzG4SqMXUq/RRWV0pgBilgQq349oIkti0tHa8rnFzmg3vzGRw5CxB/aLfdVhsuNrQGuItbkdMXMH/MVE9upWqIKZwgZDTTo8pF6T2FwewcNLCw49XYwtc0aCdMbsqKGPG5sB4ngO2dMzkbSP1+EHXiqF/wBd/lImz/xIZT4QBfhf1J8tTmrcNKI5DJiJJFuHoPDkubtHfStQqlFBpkGzC/rdoJGgPZrOnsbeWlVtnJt9q1s471J8xcd3CQ7e0/8AnsR/av8AzGceMn0UNsNtE6FKx7ARkSFZm0t4qCXyFj1XsD8pA9p7TNR2P3vcAOAE58T2GlZCSW6qeKnbH1SInl5ZVhez5JgtOju/sGrjKy0qS5ifcBzZjyUdfgNZ6BfRQyytjbdxyXZ9HW7P03FAH+rSz1O6+g8Tp7+qWtvPuMta9ShZah1ZOCuRzH3W8j5ziYbcCvgl+oyVRe5sSrk+JHcLNPtd8a9FsjrVRgLkOuYf4rN7mM5fI1oMc7CBz+e6+abV2l/FykPaQ0ae6jGMwFWibVabofxKQPA8D4GfOFwtSqctNGY9gvJFtLEV8WBnYesy5UvZRc6ZF521JY8ge6aOw9oNTqimrXVqi2twuGGo79Iowxl+V8Kz3YLrDRSbdXcQ02WriLZhqtPiAeRY8yOoSbzwT2a2GBkLcLAnLGBgsEiIky7SIiCFU29bsmKrqSdXJ8CAR5WmHZ6Gi1Osx+qcFc6Xujg6AkWKtz7QeckXpD2CxYYhBcBQtQDlbg3drY9wkRwO02pXAsUb20YXRh2j58ZpIHiWEAfdZSpjMM5J7wtulsitisd0Yr3BUuC5JDL1i3tHXh2GT7ZW5GHokMy9LU+8+oB/CvAeZ7ZXCbUNKqKlD1MpzKpOcKbWIBPEG59/jLO3Y3mTGUriy1V/rKfNT1jrU8j4cZSrBNG0AHs/NfllfoDDI4lw7XzT5dcfeDdAi74cX5mnzH5OsdnukYpYrk2hBsQdLHtvwMsLam9FCgDmbMw+ytj7zwHvlfbZ222OrqKVIZuChRd2H4jzHabATK1H6fdUAviGHvyH2+W7lpo9vMgIjkOLuzP3+X71tK89mzX3XxNNQxQNpchDmKnqtz8Lzn9MQbEEHqOh90yM9JLCbPFvngtPFPHKLsKz3i88TFjmAe+bFPE0j7SH+Fv3kAZfipCSOC1zONtH/icH/wDao/zSUK2GPHpR+gyLb1YmnQr4aquc0kro5uBm9XUjjY9kvUbMMzTca80McXHDY+CiG9f/ABtf+1f+YzkyU43GbNq1GqN9MLuxY6UALk3014TRrYrAD2KOIb89VB/Ks0Thnqm8UpDQ3CdFxIAm7Wx6fYoqveWc+c1Klcnjp7gJypsfNfBnlp29ibmYvF26GixU/wDMb1Kf6m4+F5ZW7foZpU7NjH6Zv/bS60h3n2n8h2GSshc9LarakEGRNzyGarHdrdWrjqwRCqJf1qjmygdn32/CPG0v7dbdOhgKIp0RqbF6h9uoesnq6gNBODj/AEfMmuEcWHCk/Aditb4jxnNG1sRhDaqlSl2g+oe4NmQ+BEjE76Ynex5cxn88lhK7a887jvG2b0z8VZJaw1le727co16qjVqdK+g0zsbc+S6an3TBtbfZ6lLICLNxbLla33bAkdWokVZiTrz5SrWV2+GCPTjdJ5594MLNF08dtMHVCczLZ2tlAB0yUxyQDTrM29ytkNXxStb6ukQzHlf7K95OvcDN3Yu4NSsA1W9JTb1eLnwPs+Puk/2Zsynh6Yp0lso8STzLHmTOqSge54fJouoaY3xOW0J7ETQpikREEJERBC8ZbiRLa/o8pVCWok0mN/V4pfsH2fh2SXRJGSOjN2lRyRMkFnC6pPaWyquGbJWWxA48mF/aVuc1aeZTmQkHUXFwbcwbcvKW1vhs9auEqXGqAuDa5Fhc28JU9NiL9Q4nkL8I7pZt83NZ6sg3DslJ9k7gV65DV26JOrRqhHYOCePuk92RsKjhVy0kAvxY6s35m4n4SKbv762CpUuVFhf7Q/zdx175NMLjUqrmRgw6xy7COR7DKFYZwbSadNExoP4ci8evXX53LPaa+KwFOqLVEVvzAH3TYERcQCLFNQSMwuBiNy6DeznT8rXHua80Ku4f3a36k+YIkuiU30FO/Vg+2X4VltZO3Rx/P5UKO41XlUT3MJy9v+jGtiaQUVaakOG1DkHQg8tOMsmJGzZlOx2IDzKnG0qgG4PkFTA9B2I54ij7qn7Taw/oLf7eKUflpE+ZcfCW7EtbhnJdna9Uf3eQ9lXOC9CWFX+sq1qnYCqDyBPnJRsvcbBYaxpYenmH2mHSN73uR4TvRJBG0aBVZKyeT6nleWnsRO1VXkhe++8DUnFEGysqmw4sWJFu7ThJi9YDiQO8gSt/SHTvjqbcloZ/HMyr5m/hFu0XEQ5Hjmq1Sexko1jXGc5QBryFvdJzuHuuAv0ishzk/VhhwH37HmeV/nOd6PNk9JXaswutKwX87Dj4L/MJZFpU2bSXAlf9h6qGliyxlexER6r6REQQkREEJERBCREQQseIoh0ZTwZSD4i3zlUbmVMuNRSLq+amwIuCCDxHMaS1MbXyU3f7qM3uBPylY7g4bPjUP3Vdj+m3xaMqMfypCdLehSmuP86IDW/qFJNtej1Hu+GPRP8Ac1NM+HFPDTskWNbE4GoA4am3I8VYDqPBh2HylsyD+k7F2SjT5l2c9yrlHm/lPaSpkc4ROzB5rytpImtMreyRyUi3a239Ko5yLMrZWtwJsDce+deRvcDDZMChP22dvC9h/LJJKU4aJHBul0wpi4xNLtbJERIVOkREEJERBCREQQkREEKGbxUScQyHRmytSqG/sgWZB4i/jIjtyudFNswurEG4bKTY+Z8ZZm8Ox/pFKw0qKcyHt6j2H9uqVZtgkucwysLhlta2uunK0y1fCY5STo7O/p84JPPGWSHkVZG42CFPBU7cXu7d5NreAAHhJBIn6PNpB8Oad/XRiSPwtwI8b/7Mlk0FI5roWlvJM4iCwWSIiWVKkREEJERBCREQQkREELh754nJga3WyhB/GQvwJkE3V2p9HdnABJAXW/C9zb3Cdf0j7RJdKIPqgByOsm9r+HzkbwA9W9rgeZvoPHSaCihG4s79yy+0ah2/uzVuXurX2XtDpqea1jcgjtH/AHErLfnaHS42oAdKYFNe8at/iJHhLF2fhGoYSw1qBGY9tQgsfM2lOox4nUk3J6yeMr0MbTK9zdBkFbr5HiFjXanMqyqW9KUaKU6SEhEVczHKNABoBcnyn3svfE1KgVgPWZV0FiMxsLXJvrx98grYoMq3bUC3YFGijt5+Uk25GxDUqCuw+rW/R3+23C46wOvr7pYmpYI4nOdr6qlT1VVLO1rTl3ZWU9E9ngnsz61SREQQkREEJERBCREQQvCZw9r7s4fFsGb2xxZGAJHU3EGfG+FVkohgMyB/rFuRdSCBe3K5HlITR2k6N7V9Bw1HXbXqvE1dXNifu3suPnRUKipDHYHNusFN6mzsbY8UOvIVKZ4HxHuI7Ja+ExS1EV0N1YAg9hlUbxYo1GQuLOosQb6A2ZdSTfjfq1ne9He2jmbDsbggunYR7Q7je/eD1yts+qDJTGPpOnQqOmmAfh4FT+IETRJmkREEJERBCREQQkREEKr/AEg0iuNJPBqalfD1T5jzn3uFsA1qorOD0VNrrfg9TlbrC8Seu3bLCx2y6VcAVaauAbjMAbHsmxSpBQFUAKBYACwA6gBwjA1p3IjAz0ulgoBvzKTlrZfQnG2hufha7Fnp2Y8WQlCT1nLoT2ztRKLXuYbtNkwexrxZwuuJg9zMJTNxSDEc3JfyY28p2gtp7E9c9zzdxuhkbWCzQB3JEROF2kREEJERBCREQQkREEL4q0gykMAQQQQdQQeIMhOP3Iq03LYYoyHglS4ZewNwYd9vGTmJXnpo5xZ4UUkTZPqVX4zdfHVSM9IEqMobPT4XuBfNcgSSbo7mnCuatVgahUgKvsqDx1PtHSSyJBDs+KJ2MXJ6rhlOxhukREvqwkREEJERBCREQQkREEJERBCREQQkREEJERBCREQQkREEJERBCREQQkREEJERBCREQQkREEJERBC//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9706" name="AutoShape 10" descr="data:image/jpeg;base64,/9j/4AAQSkZJRgABAQAAAQABAAD/2wCEAAkGBhQREBQUEhQWFRIWFBQXFRQXFhUVFhUXGBUXFhYYFRgYHSYfFxojHRIYHy8gIycpLCwsGB4xNTAqNScrLCkBCQoKDgwOGg8PGi4kHyQuLS8yLCwqLyosMjQsMiwvKTQsLS0qKSw0LDQsLzUvLC8sLCwpLCwsLCwsLCwsLCosLP/AABEIAOEA4QMBIgACEQEDEQH/xAAcAAEAAgMBAQEAAAAAAAAAAAAABgcDBAUBAgj/xABIEAACAQIDBAYGCAIIBAcAAAABAgADEQQSIQUGMUETUWFxgaEHIjKRscEUI0JSYnKS0YKyFjNzk6LS4fA0Q2PxFSREU1R0wv/EABsBAAIDAQEBAAAAAAAAAAAAAAAFAwQGAgEH/8QAOBEAAQMCAwUHAwIEBwAAAAAAAQACAwQREiExBRNBUWEicZGhwdHwMoGxBkIUI5LCFVJigtLh8f/aAAwDAQACEQMRAD8AvGIiCEiJq7R2ilBC7nTQAAEszHQKqjVmJ4CC9ALjYLaiVZvT6VsRQqFEpU0I+y5NRx+bKQqns1757u56YjUYLiKaC/2kJXyYkX8RIN+y9kz/AMJqcGMDzVpRMGExi1UDobqefyPUeyZ5OlhBBsUiIgvEiIghIiIISIiCEiIghIieMbQQl4zSL7W2pUdSyEpSvYHgX6z2CRypiX5Ow/iMRz7ZjjfhDSeungmkOzXSNuXWVl3nsh+7u8b5hTqnMDoGPEdV+sSXgxlS1TKlmJip1FO+B2Fy9iIlpV0iIghIiIISIiCEMrL0j73nDYtVXVqdG6dQepcF+8Kth+YyzTKZ9NeyGXEUsQB6lRAhPU6Emx71byMgnJDLhNdktjdUhr+R+eCgVOlVxVbS71HPeSTPnFYB6LlKilWHEGZNi7WfDVRVT2h1zPtvbb4usatS2YgDSLDa3VbxgfvAABht91ZHou21UWolCoSUqoxQn7yD/LceAlpSmPRgWr4ygAPVw6VGJ/MMgHvbyMueMqcksWH21GGVOXEZ+fpZIiJYSZIiIISIiCEiIghIiIISaG3HIw9S33be8gH4zfmHF0A6Mp4EESGdpdG5rdSCu4yGvBPNQfH48uqrwVRYCZcRs2mKAcNdjymti8KyMVYWIms4Npgd6Q528FzpnwWqawENwGw1719bOF6oHImWJhTdFJ45V+Eg+wNmNVqg/YB9Y9nV3mTxRaaTYkbgxzzoUq2q9peGjgvYiJoEnSIiCEiIghIiIISaO2dj08VRajWXMjDXkQeTKeRHG83onhF161xabjVUPvf6NKuBVqodamHBHrEhXFzYAqeJ1Hs37hOBsjYZrkfWUqak2zVaiUx22BNzx5CTT0rby9LXGHUZ6dInOtyAHsQLkfaBJ07B1mQXZ9DPWRHtbMBbv5E9ukVShofYaL6JQSVD6YOlPa7uHur+3P3WpYGgEpnOzWZ6n3zyt1KOQnflUeizeoiu+EfRCz9GpN8hB9kX5aEd9usy14xhc1zOysVtGGWKodvTcnO/NIiJKl6RPlnAFzoO2aNfb+HT2q1MdmYE+U5c9rfqNl4XAaroROI++eEH/OB7lY/KeJvphSbdL4lWA95EiFRETYOF+9cb1nMeK7kTh/0zwvOpbvVh8pnpb04VuFZPE2+MumCUatPguBUwnR48QurEw0cYj+y6t3MDMt5ERbVTAg5hezwmezmbwYzo6Jt7TeqPHj5SGaUQxukdoApI2F7g0cVz9rYtKt7KrBed2zAdYty7CfdODhygqXqAtSB1sbW1sCeZHZPmmzBddM2o7VPD32vPFyZdVu3Xe2kw89S6WUSPAB7v+s/utLFCI2loJsp/hkUKMgAW2luFuyZZxt2Tam6XuKdRlU9mhHxnZm2p5BJE1wFuizkzMDy290iIk6iSIiCEiIghIiIISeGexBC/P2/B6LF4ui66nEtWVuZFRAQO7UeN5GqdQ3vfXr+Esn027FtUo4lRowNJz+Jbsl+8Fh/DK4xVHIwtqrKGU9h5HtBBU9qmKJmkOK+j7LqGyQMPMeY1UkxOCanQwmPpaMaj06pGlqoqMyMerMpA/hHXLp3c3ip4zDrWpsOFnHDIw9oN1ftKr3I23SOExOGxNM1KTBCoGgL2yn1vskBUN+znNfZ+EFBGSmWs1s5J1a3C44WF+qcOrWU+mZPBZHblbC0uhfm9pNrcjnYnorR2pvxQo3CnpW6l9nxbh7ryK4/fzEVNEIpr+EXP6j8gJHTPIrm2hPLxsOny6xr6mR/G3cs2JxtSobu7MfxMT8ZqVsSiWzsq34XIF+689eraYH2jUwtRa6IjAU2UiqoZbMwsct78hYyXZtC6umwm9uJ/GarFwv2islPHU2NlqISeADAmZap9Q96/ETT2jtSvi8RTV6VGlUpZtFp9GACoYmoAddLW7+2bXRMbchcXJ04G+gOpjSTZBp6qIRXdexPG2fMC1l49zWg5rcx/tnw+E1pkr1MzXmOfRwky9ViOBI7tJ08FvPiaXs1WI6m9Yec5cTlzGuycLrtr3MN2mynOzfSNyrpb8S/MT7x+P+m1kSncodFYcLcXJ6jYcJA590MW1NsyMVbrBiWv2NFVMwgluf2PROqHbUtO+7hi/IU422QKzBdFUKoH5VH7+U5iKTc8l8yb2+BPhNChtrpCc+jnmTox7zwPfpOmuqJSUeuzEn8x0F+4D4z5ttLZ09NO4zNtcm1tDfS3st7s+uhqYRunZjUHUc7qVbqUMuHB++zN4XsP5Z2phwuHCIqjgqgDwFpmmsp4t1E1nIBJpn7yRzuZSIiTqJIiIISIiCEiIghIiIIXK3l2CuNwz0HNs1irDijg3Vh3Ee68o/8AohWp1np4oFVpN7d75762pn7Qbj2d9xL42pj+hpluLHRR1t29gsSewGVVtbHGrUJJJ1Op+0ebft1C0TbSnDAAPqXf+KzUkboojr5dR1WgAAAFGVRwUcB/r2z7Uz5tPqnxmbJWdcS43Oq9nhnpnyYLi62sJs9TWw2c/Vs5zHldbWB94nO3opaMl9Wqqo8WmaptBEXK7CxI9Q3uDyYW9nv+UwPRD4nC0zch8QlwbXsCo4jj7Z903ewaqOGIQvaWudcjLI25HuCjkjLntIWbebBGltUqB7SpYAf9PKfNLz6tMm/+DWji6VQM7Zic3SManssOZ4CzcOyfGztoUulUgZlDAOlyVIPDKTqOB0uY+hrmRhkbgcxrbK+ljyucguK2AmVxHzivJ5NjbxSjVfUKuY2vx7gOJ8JxaG2M9UIq+qbi546KTwHDhz8o0xhLxG4rpReYcTiAguxA7/lzPhOeNo1Kpy4emznrClz4KL28fdBzw3Vesic/RdW/++vu658sJx8Xs+tha1J8VTZWNqlmsWKq2twDpwItcceU62C2jTrMApUXNrai3eG1HnIBVRYgwuAJ06q4dn1G6MzGEtbqeXf0SSDdjeEUaq9IAwtlDHiAe2craOAai5RhYj/ek1QJ1JEyZuFwuPliq0Uz4XYmGxV30K4dQym6kXBmWV/uPvBlboXPqngTyPL9pYEzlRAYX4StXS1AnjxDXikRErq0kREEJERBCREQQkRPiq9gT1An3awQofvftDRyDoD0Sd5AaofgvgZB2SdTaWFrs96tJrm7KOlSwDEtoLdvfNQYDrpP/eJ+0xlVLvJC4pa+kqZHYhGfArUKz203Ds8W0pvf+0SYsJgyanRsCrEXAPPqtyI7RKoF9FXlppohd7CB1BC0MTtGnT0Y3bkq6t4j97TWr0MS/wBg0V/Fo/7+QmTblAq9JToRXX/flOxi8FVr16KLVdEOG6RiBe5DFTYnixJHGa7ZdPThjH4buIcbuzthNshb3K5hYHnO/wBlFcZsfo6ZcsSbr3a+Zm9RrVqtenUwtJi1NsyMwGW+mpv6vLrk7w+7SsoVvXIswv8AaZdVLW0OoGk4+7mCxFSilepiHsxa9LIoHqsVsSdQCQeA8Y73gfaV9i5t7E/6hbQd3FWn0rQ8Btxfl06k9VwtobExNVs+Kq3bqBz2HZayr3Ca2ztj1M7imQAKgAdtbZbm+UD1vaElu38JXy0ugBLvWWmTlzZQw4nTQaceya+9NGtgMMpDmpUaoAapp01RQBfLlGvrWvfXQHhOxJJIA3LPQcrG/oiSCJtyQctTzW7szcXDMTUxDVcRUbUliUU+C6keM+Nt7ro+KQ0kNGmmHsppouXPnYEEEanIx1PZOZUwtWqelWntFVqBWC0gnRi6g+p69yvVw4zENl1+GXap8UX4tOhjviL816d3bCGZLvbJ3SwytmekazddUs/+HRfKSnpCq5aaBF6kUKPcBK2GyMQDw2j/AHtL/NMVXY9Y+0u0j+g//ucOixntPv8AO9SCTAOzGuh6Rtm1HFJreymIJ/Kqqxt75Xuy9n1qtYLRU59W7FVdSzdgkjp4fEUa9OqtHEuqMDlrBvWF9VOW4sRxHOaWB28adUuxsWLFmsBqzEm4HEHsHESCopR2HOd2RrbXUlN9l7Qe2OWCJn8x2YvobAC3zLgVJMbijUtmNyFC3PUJrzJhsdhnUl3cPfTIaTKR4sGB8J9mph+T1f00v880IrKfg8eIWKOy60fVC7+k+yx0KpVgRyMt7YmO6agj87a94lSZqP3qv6af+aTj0e7VV1qUlLHJY3IA48RoTqLj3iUa+SKVgLXAkdQr+zqepgkOONwB5g2/CmURESp4kREEJERBCREw4nErTUs7BVHEmAF8gvCQBcrNNLbD2oP2jL+ohfnOZtDeroxcUmy/ec5Ae4an4Tk4netq6FAiC5U3zkcGDcMvZ1yWSjnfE4tbwPEKuyvp2yNDncRwKxbzYtVrkMwFgAO4aTkf+I0/vjzmbb+KJrlwGW44H/TQifGGxOcdvOYasjbHK7eNN787f2la6lcZImmNwtblf1WJ9opyYecwVdoAlCGF6bZlbq6wOu9uE6dJAzWJsDp48pxMTtNii0WFjSLAjncknWRRbkdqzv6h/wAUv2xUvhhwOAId008ytTbtc16qVLcaynTkLMflJtsamGw9K33beINj8JEcPgKtT+rpu/aqkz6pbUxWFuiuqa+y1JXIPULt5COaKrAI3hsACM73zN+DbLJU8m7diI1W62JxmJ2liMNQxPQLSBI0uLLlU8rliW4zfq7Ex/A7Sue2iPP95z6TYwZqgr06dSqc1TLhkzMbADMc3UBoJjb6af8A1h/ukjx+1qQWAkaP9pP9qbs2fUOGIscb9QPLEpZuhVrfRx9Kt02ZxwAJQGylgulzqe600vSRs01cA7AgCkelN76hVYWFud2Ejb08ceGNI/ht/KJgxuIxtNQKmPbKxCWykg5jaxuLW11vJIaylc8PbK3XTMeVl4+lqcO7MTjw4H1X3idmVamJpqWrU8P9EoMCjsouKSi1+Ga51HZOhR3Yp83rv313+VpDdp7yYqnVem2KdyjEXViUJGmnAW8Jr4feXFuwWnWrsxOiqWLHuA1lp07DkJAPH2XTNmVQGIwON8+Hup1tbYuId8NToNUSl661HVj6oFrZrn1ja4F+c+v6JVF44vFHxy/vIPX27jFbLVr16Z/6jVV8rXmmd4K1/wCvq/reeiRlgN6353rk0FUSTuHn8eSs/B7Cam1+krubW+scsO8C3HSVPjcDUBUlGs6llNj6y52W47LgibQ3ir//ACKv95UmtidqO9PIajlBayFmK6Xt6pNha8gqBG6Fw3gOh8L+6ZbKjqoatjjTuAzFyMhe2flzWgy24ieWnsRCvoa8OksD0N7TCV6gYhUtqSbAaMdfFRK7q6kAS0dxt0QtIsxtpd27eod083u7IIFzyWc29Xsp4Cw5l2QHr3BWY289G9gxbtGg/wAVrzJS2/SbnbvsfheVdtEgOcvCaBqEcCRKg2tLizAXzsVrr6K8EqAi4Nx1ifUrndPe1lYU6hvfgev/AFliI9wCOB4R5TVLahtxqr8UokFwvqIiWlKvGOkgeP3qVqpqEZlUkUk5D8Z7T5SWbxVimFrEcRTbzFvnKeapeNdnwNfdzu5JdqTuZhY3vW9tbbNSu12OnIchNShUIM6O7+yhXqBSbDrmxvHsUYd7A3jkPYxwjCRFj3MMh0WbBVDXQ021IF1PMGaGGezjvsZ87OxfRuGE+1bPWJHAtf5zK/qikYYN9bMW8Dw8c/Faf9L1bxPub5EHyzB8MvDkumZixGHWp7ahrcDwYdzDWMU5VGI4hWI7wCZDtjbz12qUM9SnUFVipQAB6etgTb390wFNRyzsdJGR2fYn8DjZbeqqIWObHKL4ugI1A9VLEwKr7JqAdQqOB5GfdDCohuqgH73FvedZF8XvFWomrQb1q5dRQbKAGVzoSOFx8e6Zd4du1cKcOuYMTrWNh6wBUG3V9rh2SwNnVD3NYCO1e2eoAvfTTh35Ko2WiiBkbHbDrkMiTa3fx7s1KJ5I1tneRqeLoU0IyEoamgNw7WUX5aa+MwbV2zWGLqUlxFOiiqhHSAWN1FwDbtkcey5n4TkLtLs76A24A8/BW37RiZfU2OHK2tr8SFLJhx2CSvSalVBykghl0ZGHBlvx7jIxj9r4jpqdJKtNL0UZXKjJXcgXsbeqCb2/1ElNK+UZrZrDNa9r87X5SGWnkpQyTEM8xb/z5xzU0NS2dzmtBGHj8KiDbiVEqAgpXpa3GfoX4aXzAga66Eze2LuUtKz1nLVOS02ZAp/OtmJ7reMkyITwBPcLzyevr5nNtp1CvGV7hYuXC25usK63p1aoqAaLUqGqjdl29ZD23IkLTZTtSqOAb0mtUHNb6a+ItLOcyN1cSKNfFXtkrYVgw/GGGU99wJeoKl0rsDzfqpYJXsGEZ/M/JQaIMRmmqREQQtjY9MNiqYPXf3An5Sx02qy0+jGg59srTBVclVHH2W8uB+Mmy1bxbXYg4Ecl84/VkbxOx/Aj1zXU2Xs84iplB1mfeDd44Yi5Bv1Tm4LHNSYMpsRM+09svXN3MpDAGEEdpZEYcNuK5+YggjiJbm6mLNXCox46j3GVC5lw7sYA0MLSRtGy3YdRbUjwvbwjfZAdvCeFleogbldWIiaNMlgx+FFWk6Hg6svvFpSuKwrUqjI4sykgjtHyl4yO70boJi/WU5KwFs1tGHIN+8vUdSIXWdoUurqUztu3UKtMLjGpm6mxn1jdoNVN2NzPraWxqtBmVx7JsSpzDhfiOGmtjNfBYCrXbJSRna17LbQcLkmwAj/estj81m90++DyXqPpOvsujlGvH4Tv7E3Up4QCrjHTMNQl7qD2/fI6gLd84e2NrU2xB6AHIevS555RyEyf6jM1XT2gF2tzJ+cOfstT+n2Q0k95zZzsgPnl7rNi0JpuBqSrAd5BnG3W2KKNBC9ILXs2YkDN7RtqOy07FKveZLz542oeyJ0IyBIJ+1/LNbt0DXSCU6gEeNvPJcLaOz3bHYeoEuiK+ZtNDZrdvEzHtDY7V8W5ZfqvozIraWzMeXPS9/CSEzyTNrpGYcNrhuEeJN+/PwUbqNjr34uxHwt4KDUt2q5wtQupOIz0si3W+WnZRY3twJ/TNzG4SqMXUq/RRWV0pgBilgQq349oIkti0tHa8rnFzmg3vzGRw5CxB/aLfdVhsuNrQGuItbkdMXMH/MVE9upWqIKZwgZDTTo8pF6T2FwewcNLCw49XYwtc0aCdMbsqKGPG5sB4ngO2dMzkbSP1+EHXiqF/wBd/lImz/xIZT4QBfhf1J8tTmrcNKI5DJiJJFuHoPDkubtHfStQqlFBpkGzC/rdoJGgPZrOnsbeWlVtnJt9q1s471J8xcd3CQ7e0/8AnsR/av8AzGceMn0UNsNtE6FKx7ARkSFZm0t4qCXyFj1XsD8pA9p7TNR2P3vcAOAE58T2GlZCSW6qeKnbH1SInl5ZVhez5JgtOju/sGrjKy0qS5ifcBzZjyUdfgNZ6BfRQyytjbdxyXZ9HW7P03FAH+rSz1O6+g8Tp7+qWtvPuMta9ShZah1ZOCuRzH3W8j5ziYbcCvgl+oyVRe5sSrk+JHcLNPtd8a9FsjrVRgLkOuYf4rN7mM5fI1oMc7CBz+e6+abV2l/FykPaQ0ae6jGMwFWibVabofxKQPA8D4GfOFwtSqctNGY9gvJFtLEV8WBnYesy5UvZRc6ZF521JY8ge6aOw9oNTqimrXVqi2twuGGo79Iowxl+V8Kz3YLrDRSbdXcQ02WriLZhqtPiAeRY8yOoSbzwT2a2GBkLcLAnLGBgsEiIky7SIiCFU29bsmKrqSdXJ8CAR5WmHZ6Gi1Osx+qcFc6Xujg6AkWKtz7QeckXpD2CxYYhBcBQtQDlbg3drY9wkRwO02pXAsUb20YXRh2j58ZpIHiWEAfdZSpjMM5J7wtulsitisd0Yr3BUuC5JDL1i3tHXh2GT7ZW5GHokMy9LU+8+oB/CvAeZ7ZXCbUNKqKlD1MpzKpOcKbWIBPEG59/jLO3Y3mTGUriy1V/rKfNT1jrU8j4cZSrBNG0AHs/NfllfoDDI4lw7XzT5dcfeDdAi74cX5mnzH5OsdnukYpYrk2hBsQdLHtvwMsLam9FCgDmbMw+ytj7zwHvlfbZ222OrqKVIZuChRd2H4jzHabATK1H6fdUAviGHvyH2+W7lpo9vMgIjkOLuzP3+X71tK89mzX3XxNNQxQNpchDmKnqtz8Lzn9MQbEEHqOh90yM9JLCbPFvngtPFPHKLsKz3i88TFjmAe+bFPE0j7SH+Fv3kAZfipCSOC1zONtH/icH/wDao/zSUK2GPHpR+gyLb1YmnQr4aquc0kro5uBm9XUjjY9kvUbMMzTca80McXHDY+CiG9f/ABtf+1f+YzkyU43GbNq1GqN9MLuxY6UALk3014TRrYrAD2KOIb89VB/Ks0Thnqm8UpDQ3CdFxIAm7Wx6fYoqveWc+c1Klcnjp7gJypsfNfBnlp29ibmYvF26GixU/wDMb1Kf6m4+F5ZW7foZpU7NjH6Zv/bS60h3n2n8h2GSshc9LarakEGRNzyGarHdrdWrjqwRCqJf1qjmygdn32/CPG0v7dbdOhgKIp0RqbF6h9uoesnq6gNBODj/AEfMmuEcWHCk/Aditb4jxnNG1sRhDaqlSl2g+oe4NmQ+BEjE76Ynex5cxn88lhK7a887jvG2b0z8VZJaw1le727co16qjVqdK+g0zsbc+S6an3TBtbfZ6lLICLNxbLla33bAkdWokVZiTrz5SrWV2+GCPTjdJ5594MLNF08dtMHVCczLZ2tlAB0yUxyQDTrM29ytkNXxStb6ukQzHlf7K95OvcDN3Yu4NSsA1W9JTb1eLnwPs+Puk/2Zsynh6Yp0lso8STzLHmTOqSge54fJouoaY3xOW0J7ETQpikREEJERBC8ZbiRLa/o8pVCWok0mN/V4pfsH2fh2SXRJGSOjN2lRyRMkFnC6pPaWyquGbJWWxA48mF/aVuc1aeZTmQkHUXFwbcwbcvKW1vhs9auEqXGqAuDa5Fhc28JU9NiL9Q4nkL8I7pZt83NZ6sg3DslJ9k7gV65DV26JOrRqhHYOCePuk92RsKjhVy0kAvxY6s35m4n4SKbv762CpUuVFhf7Q/zdx175NMLjUqrmRgw6xy7COR7DKFYZwbSadNExoP4ci8evXX53LPaa+KwFOqLVEVvzAH3TYERcQCLFNQSMwuBiNy6DeznT8rXHua80Ku4f3a36k+YIkuiU30FO/Vg+2X4VltZO3Rx/P5UKO41XlUT3MJy9v+jGtiaQUVaakOG1DkHQg8tOMsmJGzZlOx2IDzKnG0qgG4PkFTA9B2I54ij7qn7Taw/oLf7eKUflpE+ZcfCW7EtbhnJdna9Uf3eQ9lXOC9CWFX+sq1qnYCqDyBPnJRsvcbBYaxpYenmH2mHSN73uR4TvRJBG0aBVZKyeT6nleWnsRO1VXkhe++8DUnFEGysqmw4sWJFu7ThJi9YDiQO8gSt/SHTvjqbcloZ/HMyr5m/hFu0XEQ5Hjmq1Sexko1jXGc5QBryFvdJzuHuuAv0ishzk/VhhwH37HmeV/nOd6PNk9JXaswutKwX87Dj4L/MJZFpU2bSXAlf9h6qGliyxlexER6r6REQQkREEJERBCREQQseIoh0ZTwZSD4i3zlUbmVMuNRSLq+amwIuCCDxHMaS1MbXyU3f7qM3uBPylY7g4bPjUP3Vdj+m3xaMqMfypCdLehSmuP86IDW/qFJNtej1Hu+GPRP8Ac1NM+HFPDTskWNbE4GoA4am3I8VYDqPBh2HylsyD+k7F2SjT5l2c9yrlHm/lPaSpkc4ROzB5rytpImtMreyRyUi3a239Ko5yLMrZWtwJsDce+deRvcDDZMChP22dvC9h/LJJKU4aJHBul0wpi4xNLtbJERIVOkREEJERBCREQQkREEKGbxUScQyHRmytSqG/sgWZB4i/jIjtyudFNswurEG4bKTY+Z8ZZm8Ox/pFKw0qKcyHt6j2H9uqVZtgkucwysLhlta2uunK0y1fCY5STo7O/p84JPPGWSHkVZG42CFPBU7cXu7d5NreAAHhJBIn6PNpB8Oad/XRiSPwtwI8b/7Mlk0FI5roWlvJM4iCwWSIiWVKkREEJERBCREQQkREELh754nJga3WyhB/GQvwJkE3V2p9HdnABJAXW/C9zb3Cdf0j7RJdKIPqgByOsm9r+HzkbwA9W9rgeZvoPHSaCihG4s79yy+0ah2/uzVuXurX2XtDpqea1jcgjtH/AHErLfnaHS42oAdKYFNe8at/iJHhLF2fhGoYSw1qBGY9tQgsfM2lOox4nUk3J6yeMr0MbTK9zdBkFbr5HiFjXanMqyqW9KUaKU6SEhEVczHKNABoBcnyn3svfE1KgVgPWZV0FiMxsLXJvrx98grYoMq3bUC3YFGijt5+Uk25GxDUqCuw+rW/R3+23C46wOvr7pYmpYI4nOdr6qlT1VVLO1rTl3ZWU9E9ngnsz61SREQQkREEJERBCREQQvCZw9r7s4fFsGb2xxZGAJHU3EGfG+FVkohgMyB/rFuRdSCBe3K5HlITR2k6N7V9Bw1HXbXqvE1dXNifu3suPnRUKipDHYHNusFN6mzsbY8UOvIVKZ4HxHuI7Ja+ExS1EV0N1YAg9hlUbxYo1GQuLOosQb6A2ZdSTfjfq1ne9He2jmbDsbggunYR7Q7je/eD1yts+qDJTGPpOnQqOmmAfh4FT+IETRJmkREEJERBCREQQkREEKr/AEg0iuNJPBqalfD1T5jzn3uFsA1qorOD0VNrrfg9TlbrC8Seu3bLCx2y6VcAVaauAbjMAbHsmxSpBQFUAKBYACwA6gBwjA1p3IjAz0ulgoBvzKTlrZfQnG2hufha7Fnp2Y8WQlCT1nLoT2ztRKLXuYbtNkwexrxZwuuJg9zMJTNxSDEc3JfyY28p2gtp7E9c9zzdxuhkbWCzQB3JEROF2kREEJERBCREQQkREEL4q0gykMAQQQQdQQeIMhOP3Iq03LYYoyHglS4ZewNwYd9vGTmJXnpo5xZ4UUkTZPqVX4zdfHVSM9IEqMobPT4XuBfNcgSSbo7mnCuatVgahUgKvsqDx1PtHSSyJBDs+KJ2MXJ6rhlOxhukREvqwkREEJERBCREQQkREEJERBCREQQkREEJERBCREQQkREEJERBCREQQkREEJERBCREQQkREEJERBC//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9708" name="AutoShape 12" descr="data:image/jpeg;base64,/9j/4AAQSkZJRgABAQAAAQABAAD/2wCEAAkGBhQREBQUEhQWFRIWFBQXFRQXFhUVFhUXGBUXFhYYFRgYHSYfFxojHRIYHy8gIycpLCwsGB4xNTAqNScrLCkBCQoKDgwOGg8PGi4kHyQuLS8yLCwqLyosMjQsMiwvKTQsLS0qKSw0LDQsLzUvLC8sLCwpLCwsLCwsLCwsLCosLP/AABEIAOEA4QMBIgACEQEDEQH/xAAcAAEAAgMBAQEAAAAAAAAAAAAABgcDBAUBAgj/xABIEAACAQIDBAYGCAIIBAcAAAABAgADEQQSIQUGMUETUWFxgaEHIjKRscEUI0JSYnKS0YKyFjNzk6LS4fA0Q2PxFSREU1R0wv/EABsBAAIDAQEBAAAAAAAAAAAAAAAFAwQGAgEH/8QAOBEAAQMCAwUHAwIEBwAAAAAAAQACAwQREiExBRNBUWEicZGhwdHwMoGxBkIUI5LCFVJigtLh8f/aAAwDAQACEQMRAD8AvGIiCEiJq7R2ilBC7nTQAAEszHQKqjVmJ4CC9ALjYLaiVZvT6VsRQqFEpU0I+y5NRx+bKQqns1757u56YjUYLiKaC/2kJXyYkX8RIN+y9kz/AMJqcGMDzVpRMGExi1UDobqefyPUeyZ5OlhBBsUiIgvEiIghIiIISIiCEiIghIieMbQQl4zSL7W2pUdSyEpSvYHgX6z2CRypiX5Ow/iMRz7ZjjfhDSeungmkOzXSNuXWVl3nsh+7u8b5hTqnMDoGPEdV+sSXgxlS1TKlmJip1FO+B2Fy9iIlpV0iIghIiIISIiCEMrL0j73nDYtVXVqdG6dQepcF+8Kth+YyzTKZ9NeyGXEUsQB6lRAhPU6Emx71byMgnJDLhNdktjdUhr+R+eCgVOlVxVbS71HPeSTPnFYB6LlKilWHEGZNi7WfDVRVT2h1zPtvbb4usatS2YgDSLDa3VbxgfvAABht91ZHou21UWolCoSUqoxQn7yD/LceAlpSmPRgWr4ygAPVw6VGJ/MMgHvbyMueMqcksWH21GGVOXEZ+fpZIiJYSZIiIISIiCEiIghIiIISaG3HIw9S33be8gH4zfmHF0A6Mp4EESGdpdG5rdSCu4yGvBPNQfH48uqrwVRYCZcRs2mKAcNdjymti8KyMVYWIms4Npgd6Q528FzpnwWqawENwGw1719bOF6oHImWJhTdFJ45V+Eg+wNmNVqg/YB9Y9nV3mTxRaaTYkbgxzzoUq2q9peGjgvYiJoEnSIiCEiIghIiIISaO2dj08VRajWXMjDXkQeTKeRHG83onhF161xabjVUPvf6NKuBVqodamHBHrEhXFzYAqeJ1Hs37hOBsjYZrkfWUqak2zVaiUx22BNzx5CTT0rby9LXGHUZ6dInOtyAHsQLkfaBJ07B1mQXZ9DPWRHtbMBbv5E9ukVShofYaL6JQSVD6YOlPa7uHur+3P3WpYGgEpnOzWZ6n3zyt1KOQnflUeizeoiu+EfRCz9GpN8hB9kX5aEd9usy14xhc1zOysVtGGWKodvTcnO/NIiJKl6RPlnAFzoO2aNfb+HT2q1MdmYE+U5c9rfqNl4XAaroROI++eEH/OB7lY/KeJvphSbdL4lWA95EiFRETYOF+9cb1nMeK7kTh/0zwvOpbvVh8pnpb04VuFZPE2+MumCUatPguBUwnR48QurEw0cYj+y6t3MDMt5ERbVTAg5hezwmezmbwYzo6Jt7TeqPHj5SGaUQxukdoApI2F7g0cVz9rYtKt7KrBed2zAdYty7CfdODhygqXqAtSB1sbW1sCeZHZPmmzBddM2o7VPD32vPFyZdVu3Xe2kw89S6WUSPAB7v+s/utLFCI2loJsp/hkUKMgAW2luFuyZZxt2Tam6XuKdRlU9mhHxnZm2p5BJE1wFuizkzMDy290iIk6iSIiCEiIghIiIISeGexBC/P2/B6LF4ui66nEtWVuZFRAQO7UeN5GqdQ3vfXr+Esn027FtUo4lRowNJz+Jbsl+8Fh/DK4xVHIwtqrKGU9h5HtBBU9qmKJmkOK+j7LqGyQMPMeY1UkxOCanQwmPpaMaj06pGlqoqMyMerMpA/hHXLp3c3ip4zDrWpsOFnHDIw9oN1ftKr3I23SOExOGxNM1KTBCoGgL2yn1vskBUN+znNfZ+EFBGSmWs1s5J1a3C44WF+qcOrWU+mZPBZHblbC0uhfm9pNrcjnYnorR2pvxQo3CnpW6l9nxbh7ryK4/fzEVNEIpr+EXP6j8gJHTPIrm2hPLxsOny6xr6mR/G3cs2JxtSobu7MfxMT8ZqVsSiWzsq34XIF+689eraYH2jUwtRa6IjAU2UiqoZbMwsct78hYyXZtC6umwm9uJ/GarFwv2islPHU2NlqISeADAmZap9Q96/ETT2jtSvi8RTV6VGlUpZtFp9GACoYmoAddLW7+2bXRMbchcXJ04G+gOpjSTZBp6qIRXdexPG2fMC1l49zWg5rcx/tnw+E1pkr1MzXmOfRwky9ViOBI7tJ08FvPiaXs1WI6m9Yec5cTlzGuycLrtr3MN2mynOzfSNyrpb8S/MT7x+P+m1kSncodFYcLcXJ6jYcJA590MW1NsyMVbrBiWv2NFVMwgluf2PROqHbUtO+7hi/IU422QKzBdFUKoH5VH7+U5iKTc8l8yb2+BPhNChtrpCc+jnmTox7zwPfpOmuqJSUeuzEn8x0F+4D4z5ttLZ09NO4zNtcm1tDfS3st7s+uhqYRunZjUHUc7qVbqUMuHB++zN4XsP5Z2phwuHCIqjgqgDwFpmmsp4t1E1nIBJpn7yRzuZSIiTqJIiIISIiCEiIghIiIIXK3l2CuNwz0HNs1irDijg3Vh3Ee68o/8AohWp1np4oFVpN7d75762pn7Qbj2d9xL42pj+hpluLHRR1t29gsSewGVVtbHGrUJJJ1Op+0ebft1C0TbSnDAAPqXf+KzUkboojr5dR1WgAAAFGVRwUcB/r2z7Uz5tPqnxmbJWdcS43Oq9nhnpnyYLi62sJs9TWw2c/Vs5zHldbWB94nO3opaMl9Wqqo8WmaptBEXK7CxI9Q3uDyYW9nv+UwPRD4nC0zch8QlwbXsCo4jj7Z903ewaqOGIQvaWudcjLI25HuCjkjLntIWbebBGltUqB7SpYAf9PKfNLz6tMm/+DWji6VQM7Zic3SManssOZ4CzcOyfGztoUulUgZlDAOlyVIPDKTqOB0uY+hrmRhkbgcxrbK+ljyucguK2AmVxHzivJ5NjbxSjVfUKuY2vx7gOJ8JxaG2M9UIq+qbi546KTwHDhz8o0xhLxG4rpReYcTiAguxA7/lzPhOeNo1Kpy4emznrClz4KL28fdBzw3Vesic/RdW/++vu658sJx8Xs+tha1J8VTZWNqlmsWKq2twDpwItcceU62C2jTrMApUXNrai3eG1HnIBVRYgwuAJ06q4dn1G6MzGEtbqeXf0SSDdjeEUaq9IAwtlDHiAe2craOAai5RhYj/ek1QJ1JEyZuFwuPliq0Uz4XYmGxV30K4dQym6kXBmWV/uPvBlboXPqngTyPL9pYEzlRAYX4StXS1AnjxDXikRErq0kREEJERBCREQQkRPiq9gT1An3awQofvftDRyDoD0Sd5AaofgvgZB2SdTaWFrs96tJrm7KOlSwDEtoLdvfNQYDrpP/eJ+0xlVLvJC4pa+kqZHYhGfArUKz203Ds8W0pvf+0SYsJgyanRsCrEXAPPqtyI7RKoF9FXlppohd7CB1BC0MTtGnT0Y3bkq6t4j97TWr0MS/wBg0V/Fo/7+QmTblAq9JToRXX/flOxi8FVr16KLVdEOG6RiBe5DFTYnixJHGa7ZdPThjH4buIcbuzthNshb3K5hYHnO/wBlFcZsfo6ZcsSbr3a+Zm9RrVqtenUwtJi1NsyMwGW+mpv6vLrk7w+7SsoVvXIswv8AaZdVLW0OoGk4+7mCxFSilepiHsxa9LIoHqsVsSdQCQeA8Y73gfaV9i5t7E/6hbQd3FWn0rQ8Btxfl06k9VwtobExNVs+Kq3bqBz2HZayr3Ca2ztj1M7imQAKgAdtbZbm+UD1vaElu38JXy0ugBLvWWmTlzZQw4nTQaceya+9NGtgMMpDmpUaoAapp01RQBfLlGvrWvfXQHhOxJJIA3LPQcrG/oiSCJtyQctTzW7szcXDMTUxDVcRUbUliUU+C6keM+Nt7ro+KQ0kNGmmHsppouXPnYEEEanIx1PZOZUwtWqelWntFVqBWC0gnRi6g+p69yvVw4zENl1+GXap8UX4tOhjviL816d3bCGZLvbJ3SwytmekazddUs/+HRfKSnpCq5aaBF6kUKPcBK2GyMQDw2j/AHtL/NMVXY9Y+0u0j+g//ucOixntPv8AO9SCTAOzGuh6Rtm1HFJreymIJ/Kqqxt75Xuy9n1qtYLRU59W7FVdSzdgkjp4fEUa9OqtHEuqMDlrBvWF9VOW4sRxHOaWB28adUuxsWLFmsBqzEm4HEHsHESCopR2HOd2RrbXUlN9l7Qe2OWCJn8x2YvobAC3zLgVJMbijUtmNyFC3PUJrzJhsdhnUl3cPfTIaTKR4sGB8J9mph+T1f00v880IrKfg8eIWKOy60fVC7+k+yx0KpVgRyMt7YmO6agj87a94lSZqP3qv6af+aTj0e7VV1qUlLHJY3IA48RoTqLj3iUa+SKVgLXAkdQr+zqepgkOONwB5g2/CmURESp4kREEJERBCREw4nErTUs7BVHEmAF8gvCQBcrNNLbD2oP2jL+ohfnOZtDeroxcUmy/ec5Ae4an4Tk4netq6FAiC5U3zkcGDcMvZ1yWSjnfE4tbwPEKuyvp2yNDncRwKxbzYtVrkMwFgAO4aTkf+I0/vjzmbb+KJrlwGW44H/TQifGGxOcdvOYasjbHK7eNN787f2la6lcZImmNwtblf1WJ9opyYecwVdoAlCGF6bZlbq6wOu9uE6dJAzWJsDp48pxMTtNii0WFjSLAjncknWRRbkdqzv6h/wAUv2xUvhhwOAId008ytTbtc16qVLcaynTkLMflJtsamGw9K33beINj8JEcPgKtT+rpu/aqkz6pbUxWFuiuqa+y1JXIPULt5COaKrAI3hsACM73zN+DbLJU8m7diI1W62JxmJ2liMNQxPQLSBI0uLLlU8rliW4zfq7Ex/A7Sue2iPP95z6TYwZqgr06dSqc1TLhkzMbADMc3UBoJjb6af8A1h/ukjx+1qQWAkaP9pP9qbs2fUOGIscb9QPLEpZuhVrfRx9Kt02ZxwAJQGylgulzqe600vSRs01cA7AgCkelN76hVYWFud2Ejb08ceGNI/ht/KJgxuIxtNQKmPbKxCWykg5jaxuLW11vJIaylc8PbK3XTMeVl4+lqcO7MTjw4H1X3idmVamJpqWrU8P9EoMCjsouKSi1+Ga51HZOhR3Yp83rv313+VpDdp7yYqnVem2KdyjEXViUJGmnAW8Jr4feXFuwWnWrsxOiqWLHuA1lp07DkJAPH2XTNmVQGIwON8+Hup1tbYuId8NToNUSl661HVj6oFrZrn1ja4F+c+v6JVF44vFHxy/vIPX27jFbLVr16Z/6jVV8rXmmd4K1/wCvq/reeiRlgN6353rk0FUSTuHn8eSs/B7Cam1+krubW+scsO8C3HSVPjcDUBUlGs6llNj6y52W47LgibQ3ir//ACKv95UmtidqO9PIajlBayFmK6Xt6pNha8gqBG6Fw3gOh8L+6ZbKjqoatjjTuAzFyMhe2flzWgy24ieWnsRCvoa8OksD0N7TCV6gYhUtqSbAaMdfFRK7q6kAS0dxt0QtIsxtpd27eod083u7IIFzyWc29Xsp4Cw5l2QHr3BWY289G9gxbtGg/wAVrzJS2/SbnbvsfheVdtEgOcvCaBqEcCRKg2tLizAXzsVrr6K8EqAi4Nx1ifUrndPe1lYU6hvfgev/AFliI9wCOB4R5TVLahtxqr8UokFwvqIiWlKvGOkgeP3qVqpqEZlUkUk5D8Z7T5SWbxVimFrEcRTbzFvnKeapeNdnwNfdzu5JdqTuZhY3vW9tbbNSu12OnIchNShUIM6O7+yhXqBSbDrmxvHsUYd7A3jkPYxwjCRFj3MMh0WbBVDXQ021IF1PMGaGGezjvsZ87OxfRuGE+1bPWJHAtf5zK/qikYYN9bMW8Dw8c/Faf9L1bxPub5EHyzB8MvDkumZixGHWp7ahrcDwYdzDWMU5VGI4hWI7wCZDtjbz12qUM9SnUFVipQAB6etgTb390wFNRyzsdJGR2fYn8DjZbeqqIWObHKL4ugI1A9VLEwKr7JqAdQqOB5GfdDCohuqgH73FvedZF8XvFWomrQb1q5dRQbKAGVzoSOFx8e6Zd4du1cKcOuYMTrWNh6wBUG3V9rh2SwNnVD3NYCO1e2eoAvfTTh35Ko2WiiBkbHbDrkMiTa3fx7s1KJ5I1tneRqeLoU0IyEoamgNw7WUX5aa+MwbV2zWGLqUlxFOiiqhHSAWN1FwDbtkcey5n4TkLtLs76A24A8/BW37RiZfU2OHK2tr8SFLJhx2CSvSalVBykghl0ZGHBlvx7jIxj9r4jpqdJKtNL0UZXKjJXcgXsbeqCb2/1ElNK+UZrZrDNa9r87X5SGWnkpQyTEM8xb/z5xzU0NS2dzmtBGHj8KiDbiVEqAgpXpa3GfoX4aXzAga66Eze2LuUtKz1nLVOS02ZAp/OtmJ7reMkyITwBPcLzyevr5nNtp1CvGV7hYuXC25usK63p1aoqAaLUqGqjdl29ZD23IkLTZTtSqOAb0mtUHNb6a+ItLOcyN1cSKNfFXtkrYVgw/GGGU99wJeoKl0rsDzfqpYJXsGEZ/M/JQaIMRmmqREQQtjY9MNiqYPXf3An5Sx02qy0+jGg59srTBVclVHH2W8uB+Mmy1bxbXYg4Ecl84/VkbxOx/Aj1zXU2Xs84iplB1mfeDd44Yi5Bv1Tm4LHNSYMpsRM+09svXN3MpDAGEEdpZEYcNuK5+YggjiJbm6mLNXCox46j3GVC5lw7sYA0MLSRtGy3YdRbUjwvbwjfZAdvCeFleogbldWIiaNMlgx+FFWk6Hg6svvFpSuKwrUqjI4sykgjtHyl4yO70boJi/WU5KwFs1tGHIN+8vUdSIXWdoUurqUztu3UKtMLjGpm6mxn1jdoNVN2NzPraWxqtBmVx7JsSpzDhfiOGmtjNfBYCrXbJSRna17LbQcLkmwAj/estj81m90++DyXqPpOvsujlGvH4Tv7E3Up4QCrjHTMNQl7qD2/fI6gLd84e2NrU2xB6AHIevS555RyEyf6jM1XT2gF2tzJ+cOfstT+n2Q0k95zZzsgPnl7rNi0JpuBqSrAd5BnG3W2KKNBC9ILXs2YkDN7RtqOy07FKveZLz542oeyJ0IyBIJ+1/LNbt0DXSCU6gEeNvPJcLaOz3bHYeoEuiK+ZtNDZrdvEzHtDY7V8W5ZfqvozIraWzMeXPS9/CSEzyTNrpGYcNrhuEeJN+/PwUbqNjr34uxHwt4KDUt2q5wtQupOIz0si3W+WnZRY3twJ/TNzG4SqMXUq/RRWV0pgBilgQq349oIkti0tHa8rnFzmg3vzGRw5CxB/aLfdVhsuNrQGuItbkdMXMH/MVE9upWqIKZwgZDTTo8pF6T2FwewcNLCw49XYwtc0aCdMbsqKGPG5sB4ngO2dMzkbSP1+EHXiqF/wBd/lImz/xIZT4QBfhf1J8tTmrcNKI5DJiJJFuHoPDkubtHfStQqlFBpkGzC/rdoJGgPZrOnsbeWlVtnJt9q1s471J8xcd3CQ7e0/8AnsR/av8AzGceMn0UNsNtE6FKx7ARkSFZm0t4qCXyFj1XsD8pA9p7TNR2P3vcAOAE58T2GlZCSW6qeKnbH1SInl5ZVhez5JgtOju/sGrjKy0qS5ifcBzZjyUdfgNZ6BfRQyytjbdxyXZ9HW7P03FAH+rSz1O6+g8Tp7+qWtvPuMta9ShZah1ZOCuRzH3W8j5ziYbcCvgl+oyVRe5sSrk+JHcLNPtd8a9FsjrVRgLkOuYf4rN7mM5fI1oMc7CBz+e6+abV2l/FykPaQ0ae6jGMwFWibVabofxKQPA8D4GfOFwtSqctNGY9gvJFtLEV8WBnYesy5UvZRc6ZF521JY8ge6aOw9oNTqimrXVqi2twuGGo79Iowxl+V8Kz3YLrDRSbdXcQ02WriLZhqtPiAeRY8yOoSbzwT2a2GBkLcLAnLGBgsEiIky7SIiCFU29bsmKrqSdXJ8CAR5WmHZ6Gi1Osx+qcFc6Xujg6AkWKtz7QeckXpD2CxYYhBcBQtQDlbg3drY9wkRwO02pXAsUb20YXRh2j58ZpIHiWEAfdZSpjMM5J7wtulsitisd0Yr3BUuC5JDL1i3tHXh2GT7ZW5GHokMy9LU+8+oB/CvAeZ7ZXCbUNKqKlD1MpzKpOcKbWIBPEG59/jLO3Y3mTGUriy1V/rKfNT1jrU8j4cZSrBNG0AHs/NfllfoDDI4lw7XzT5dcfeDdAi74cX5mnzH5OsdnukYpYrk2hBsQdLHtvwMsLam9FCgDmbMw+ytj7zwHvlfbZ222OrqKVIZuChRd2H4jzHabATK1H6fdUAviGHvyH2+W7lpo9vMgIjkOLuzP3+X71tK89mzX3XxNNQxQNpchDmKnqtz8Lzn9MQbEEHqOh90yM9JLCbPFvngtPFPHKLsKz3i88TFjmAe+bFPE0j7SH+Fv3kAZfipCSOC1zONtH/icH/wDao/zSUK2GPHpR+gyLb1YmnQr4aquc0kro5uBm9XUjjY9kvUbMMzTca80McXHDY+CiG9f/ABtf+1f+YzkyU43GbNq1GqN9MLuxY6UALk3014TRrYrAD2KOIb89VB/Ks0Thnqm8UpDQ3CdFxIAm7Wx6fYoqveWc+c1Klcnjp7gJypsfNfBnlp29ibmYvF26GixU/wDMb1Kf6m4+F5ZW7foZpU7NjH6Zv/bS60h3n2n8h2GSshc9LarakEGRNzyGarHdrdWrjqwRCqJf1qjmygdn32/CPG0v7dbdOhgKIp0RqbF6h9uoesnq6gNBODj/AEfMmuEcWHCk/Aditb4jxnNG1sRhDaqlSl2g+oe4NmQ+BEjE76Ynex5cxn88lhK7a887jvG2b0z8VZJaw1le727co16qjVqdK+g0zsbc+S6an3TBtbfZ6lLICLNxbLla33bAkdWokVZiTrz5SrWV2+GCPTjdJ5594MLNF08dtMHVCczLZ2tlAB0yUxyQDTrM29ytkNXxStb6ukQzHlf7K95OvcDN3Yu4NSsA1W9JTb1eLnwPs+Puk/2Zsynh6Yp0lso8STzLHmTOqSge54fJouoaY3xOW0J7ETQpikREEJERBC8ZbiRLa/o8pVCWok0mN/V4pfsH2fh2SXRJGSOjN2lRyRMkFnC6pPaWyquGbJWWxA48mF/aVuc1aeZTmQkHUXFwbcwbcvKW1vhs9auEqXGqAuDa5Fhc28JU9NiL9Q4nkL8I7pZt83NZ6sg3DslJ9k7gV65DV26JOrRqhHYOCePuk92RsKjhVy0kAvxY6s35m4n4SKbv762CpUuVFhf7Q/zdx175NMLjUqrmRgw6xy7COR7DKFYZwbSadNExoP4ci8evXX53LPaa+KwFOqLVEVvzAH3TYERcQCLFNQSMwuBiNy6DeznT8rXHua80Ku4f3a36k+YIkuiU30FO/Vg+2X4VltZO3Rx/P5UKO41XlUT3MJy9v+jGtiaQUVaakOG1DkHQg8tOMsmJGzZlOx2IDzKnG0qgG4PkFTA9B2I54ij7qn7Taw/oLf7eKUflpE+ZcfCW7EtbhnJdna9Uf3eQ9lXOC9CWFX+sq1qnYCqDyBPnJRsvcbBYaxpYenmH2mHSN73uR4TvRJBG0aBVZKyeT6nleWnsRO1VXkhe++8DUnFEGysqmw4sWJFu7ThJi9YDiQO8gSt/SHTvjqbcloZ/HMyr5m/hFu0XEQ5Hjmq1Sexko1jXGc5QBryFvdJzuHuuAv0ishzk/VhhwH37HmeV/nOd6PNk9JXaswutKwX87Dj4L/MJZFpU2bSXAlf9h6qGliyxlexER6r6REQQkREEJERBCREQQseIoh0ZTwZSD4i3zlUbmVMuNRSLq+amwIuCCDxHMaS1MbXyU3f7qM3uBPylY7g4bPjUP3Vdj+m3xaMqMfypCdLehSmuP86IDW/qFJNtej1Hu+GPRP8Ac1NM+HFPDTskWNbE4GoA4am3I8VYDqPBh2HylsyD+k7F2SjT5l2c9yrlHm/lPaSpkc4ROzB5rytpImtMreyRyUi3a239Ko5yLMrZWtwJsDce+deRvcDDZMChP22dvC9h/LJJKU4aJHBul0wpi4xNLtbJERIVOkREEJERBCREQQkREEKGbxUScQyHRmytSqG/sgWZB4i/jIjtyudFNswurEG4bKTY+Z8ZZm8Ox/pFKw0qKcyHt6j2H9uqVZtgkucwysLhlta2uunK0y1fCY5STo7O/p84JPPGWSHkVZG42CFPBU7cXu7d5NreAAHhJBIn6PNpB8Oad/XRiSPwtwI8b/7Mlk0FI5roWlvJM4iCwWSIiWVKkREEJERBCREQQkREELh754nJga3WyhB/GQvwJkE3V2p9HdnABJAXW/C9zb3Cdf0j7RJdKIPqgByOsm9r+HzkbwA9W9rgeZvoPHSaCihG4s79yy+0ah2/uzVuXurX2XtDpqea1jcgjtH/AHErLfnaHS42oAdKYFNe8at/iJHhLF2fhGoYSw1qBGY9tQgsfM2lOox4nUk3J6yeMr0MbTK9zdBkFbr5HiFjXanMqyqW9KUaKU6SEhEVczHKNABoBcnyn3svfE1KgVgPWZV0FiMxsLXJvrx98grYoMq3bUC3YFGijt5+Uk25GxDUqCuw+rW/R3+23C46wOvr7pYmpYI4nOdr6qlT1VVLO1rTl3ZWU9E9ngnsz61SREQQkREEJERBCREQQvCZw9r7s4fFsGb2xxZGAJHU3EGfG+FVkohgMyB/rFuRdSCBe3K5HlITR2k6N7V9Bw1HXbXqvE1dXNifu3suPnRUKipDHYHNusFN6mzsbY8UOvIVKZ4HxHuI7Ja+ExS1EV0N1YAg9hlUbxYo1GQuLOosQb6A2ZdSTfjfq1ne9He2jmbDsbggunYR7Q7je/eD1yts+qDJTGPpOnQqOmmAfh4FT+IETRJmkREEJERBCREQQkREEKr/AEg0iuNJPBqalfD1T5jzn3uFsA1qorOD0VNrrfg9TlbrC8Seu3bLCx2y6VcAVaauAbjMAbHsmxSpBQFUAKBYACwA6gBwjA1p3IjAz0ulgoBvzKTlrZfQnG2hufha7Fnp2Y8WQlCT1nLoT2ztRKLXuYbtNkwexrxZwuuJg9zMJTNxSDEc3JfyY28p2gtp7E9c9zzdxuhkbWCzQB3JEROF2kREEJERBCREQQkREEL4q0gykMAQQQQdQQeIMhOP3Iq03LYYoyHglS4ZewNwYd9vGTmJXnpo5xZ4UUkTZPqVX4zdfHVSM9IEqMobPT4XuBfNcgSSbo7mnCuatVgahUgKvsqDx1PtHSSyJBDs+KJ2MXJ6rhlOxhukREvqwkREEJERBCREQQkREEJERBCREQQkREEJERBCREQQkREEJERBCREQQkREEJERBCREQQkREEJERBC//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1268760"/>
            <a:ext cx="6844477" cy="3564396"/>
          </a:xfrm>
        </p:spPr>
        <p:txBody>
          <a:bodyPr>
            <a:normAutofit/>
          </a:bodyPr>
          <a:lstStyle/>
          <a:p>
            <a:pPr algn="just">
              <a:buNone/>
            </a:pPr>
            <a:r>
              <a:rPr lang="es-AR" sz="2600" dirty="0" smtClean="0"/>
              <a:t>	Se da una gran concentración en las ciudades de mayor desarrollo; en Quito y Guayaquil se asientan el 77% de los establecimientos; en Azuay, Manabí y Tungurahua el 15%; y el 8% corresponde a las 19 provincias restantes. </a:t>
            </a:r>
            <a:endParaRPr lang="es-EC" sz="2600" dirty="0"/>
          </a:p>
        </p:txBody>
      </p:sp>
      <p:pic>
        <p:nvPicPr>
          <p:cNvPr id="28674" name="Picture 2" descr="https://encrypted-tbn2.gstatic.com/images?q=tbn:ANd9GcQtBqo7SwXnpjdrf6uwBPjj1IGTaSf98KAyT4NbGNLAyvvKH9Iv2g"/>
          <p:cNvPicPr>
            <a:picLocks noChangeAspect="1" noChangeArrowheads="1"/>
          </p:cNvPicPr>
          <p:nvPr/>
        </p:nvPicPr>
        <p:blipFill>
          <a:blip r:embed="rId2" cstate="print"/>
          <a:srcRect/>
          <a:stretch>
            <a:fillRect/>
          </a:stretch>
        </p:blipFill>
        <p:spPr bwMode="auto">
          <a:xfrm>
            <a:off x="3635896" y="4581128"/>
            <a:ext cx="1512168" cy="15121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2800" dirty="0" smtClean="0"/>
              <a:t>DESARROLLO DE LAS PYMES EN EL ECUADOR.</a:t>
            </a:r>
            <a:endParaRPr lang="es-EC" sz="28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46436102"/>
              </p:ext>
            </p:extLst>
          </p:nvPr>
        </p:nvGraphicFramePr>
        <p:xfrm>
          <a:off x="323528" y="1196752"/>
          <a:ext cx="7488832" cy="4896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2800" dirty="0" smtClean="0"/>
              <a:t>TRATAMIENTO TRIBUTARIO DE LAS PYMES ECUATORIANAS</a:t>
            </a:r>
            <a:endParaRPr lang="es-EC" sz="2800" dirty="0"/>
          </a:p>
        </p:txBody>
      </p:sp>
      <p:graphicFrame>
        <p:nvGraphicFramePr>
          <p:cNvPr id="5" name="4 Marcador de contenido"/>
          <p:cNvGraphicFramePr>
            <a:graphicFrameLocks noGrp="1"/>
          </p:cNvGraphicFramePr>
          <p:nvPr>
            <p:ph idx="1"/>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1746" name="Picture 2" descr="https://encrypted-tbn2.gstatic.com/images?q=tbn:ANd9GcRT_4qLFgAu5Zi-Q1nTlN59v94divpUPlRt27K59z504lQCgCG9"/>
          <p:cNvPicPr>
            <a:picLocks noChangeAspect="1" noChangeArrowheads="1"/>
          </p:cNvPicPr>
          <p:nvPr/>
        </p:nvPicPr>
        <p:blipFill>
          <a:blip r:embed="rId7" cstate="print"/>
          <a:srcRect/>
          <a:stretch>
            <a:fillRect/>
          </a:stretch>
        </p:blipFill>
        <p:spPr bwMode="auto">
          <a:xfrm>
            <a:off x="2987824" y="3429000"/>
            <a:ext cx="679187" cy="793473"/>
          </a:xfrm>
          <a:prstGeom prst="rect">
            <a:avLst/>
          </a:prstGeom>
          <a:noFill/>
        </p:spPr>
      </p:pic>
      <p:sp>
        <p:nvSpPr>
          <p:cNvPr id="31748" name="AutoShape 4" descr="data:image/jpeg;base64,/9j/4AAQSkZJRgABAQAAAQABAAD/2wCEAAkGBhQSERUUExQWFRQVGB0YGBcYGBwcFxwfHBceGBgXGhgaHSYeFxwkGhYUHy8gIycpLCwsGSAxNTAqNSYsLCkBCQoKDgwOGg8PGiwkHyQqLCwqLC4vLCwpLCwsLywpLCwpKS0sLC8sLCwpLCwsLCwsLCwsLCwsLCkpLCwpLCwsLP/AABEIALcBEwMBIgACEQEDEQH/xAAbAAACAgMBAAAAAAAAAAAAAAAFBgMEAAIHAf/EAE0QAAIBAgQCBgUGCwUHBAMAAAECEQADBBIhMQVBBhMiUWFxMoGRobEHFEJSwdEjU2JygpKistLh8BUzc7PCFiRDY4Pi8SWTo8MXNFT/xAAaAQADAQEBAQAAAAAAAAAAAAABAgMABAUG/8QAMBEAAgIBAwIEBAYCAwAAAAAAAAECESEDEjFBUQQTImEFMnGhgZGxwdHwQvEUUuH/2gAMAwEAAhEDEQA/AEoXxI+NZ1uoI5DnWqWamWxT2To2t39dQKmdAdZrVbFWsNb5UbAQRA8t6ivXZ2q2bep03qL5rTAKk16GNWvmdbrgqNgoqu5y1lnHMojfz/rWr2IwJyGASdNANd+6h5wzfVYeo153idWUJ+nt+59Z8H8Jo+I8OlqJOtTP02/pZexbvbyxdt3MyBjlk5SfotIHaHhI8a1t4u8wYjUIAWMaAFgoJ17yBVtuK2zaKfMrIbLHWDrQQYjP6cTz10n2UJXZjygT7ai9SbliWKf6e6PQXhvDR0m56K3KUVmqacqtKLfQ2ucVYbx7B9tSLduEnSYkkQdNfASI21qkSNdRtVq3iXXN2iC0hu8yZM+sTU/+TqNJt1X8HVH4T4VOUY6abldW3j1JfvyuhZe5dVVZ0IVpymCAYiYPOJHtqTC3Ztkjv28Kq9avVxHbzTnk7QezG2+s76Vd4Xh8y+J099dnhdaU5tN2qv8AvB4Xxr4fpeH0I6kI7ZbnF8064dNy/wDeaD3Bei7XrJum5lUGAMpY7jcDYaj40N45wVsPcyEhgy5gR3a8jtXScPZ6pLYtZVWB1itAJ0EEk7RrQXpRwi0EZ1BuMxBkt6A30G5B+Br1HBbT5NSyIFvhdx0uOhB6sAldc0cyPAb0PF8+v3Uct49sO4urEqIg7NP0dKD3bLFDcywhYrI0XNGbKByEH2V5XitWWnJbX0/L3PrfgngtHxWnLz48NU7q3/1PH6xoIU9raJP2VEbrRvVkX5yxI1HuNVnHZ/rvpdacoOO2XP0H+H+H8Prx1/N0knpptK5e+HnpwRi45JG0d9bMtwAHkdtDr5d9WLlgoQDzAI8j/Oa2x5durz3FcKgCBToo2ggaAyPXvzqb1ppyt/LXT9Tq0/hnh56ei4wt6ik/maqui6fn2Bhxp515898BWt62JqEp3V3Rdqz5LVhsnKHZtFj594Vo3EKqtarQ26JPJcHET4+01IOJ+LfrH76GMhrSKxrDH9qn67/rH769HGG/GP8ArGgsmvCTWNYc/tu5+NufrVg47d5XX9v8qBZjXttjIrGsOHjt78Y3u+6soa29ZWoNjTbwp+qfZVhMGfqn2Gk7EYu+MhF27Df8xt586s8IxmJNxT1t2FM6uxGmsEEwfKl3UrNtbdDinD2j0W9hqazg4YSKMcF48l5doYaMPHw7xRM5CNo8eftoLV9jPT9xaXh8napxwY9xolh1RXyOAZ2ZoPviiH9nW/qr7B91P5vsL5fuL39iHuNSjgx2I2o3/Z6fVHsH3V7csEDsb+Zreb7G8r3BdjAshBUlSNiNx4g8qIrjcR+Oufrn76y0jGZkd2pn1ztWXcwBhj7aPm+wPK9yVuuuQGuMwBkSxOo5686ixOHuM4dmJZfRY6ka8ia8vM4wtli/VloksSZ08PDWobeLIEDEW29TfbVLFSNi10Fjm1YQZVdQJgbeJ9tVy1wKF7JCiBKKYHdqKnbGOR/fJ+r/ADqu11z/AMVPZ/3ULGz3KbWGUlgEBO8IseyIqK1w8wT3knu9w0q9dZ4/vbfsH8VQ5rkEdYg8o+16FpBdvlkFwudGckDbn3VDed2GrH1+G2vlXuW8Z7Sx+h/FWjWrveh8yPsNbeLsKeIUHR0DAHnMjy1ry1ci2bWUG2xBIjuM6HkZqybN075J5aj76jGFun6vrn7CaRuPNFYy1EklLjKz17gZ0CHQRrMa8qquR3Rr3mj1zhDncW/2/sqFODtMMqx5uP8ASaT0voWWrqq2pvPOXn69ynj+Ntdt20cA9UuVSBBju039dUreIUKREkxDTt3wBoSdN5o/hejwYMWUiBpBPjuSBG1bjooC1vRlRzEkyfRLd2g0oShB+qSQ+l43xGlHZp6kkuybSFN1rQmK6F/sFZ77n6y/wVFc6AWdy9wD85f4K29IjJSk228nPjUZNPi9ALbei1yO85Y+Gten5Nh+Nb2Ct5iF2sQDUbLTdxboelmJusc2gAUE/HyoVjuE2rS5nuuFzZZFudYnk3dWWongLg+QGVrwrV4/NztfPrtN9hNX8H0Xe8ua26kajUONjB0K94pt1C0ActTWrZ7vXR09B8Ryye0/dU6dEMQBqoP6QoKSNtYvhayj/wDsne+qP1hWU25C0eW8LBiJ7Nb4PCkkac6mHI96j3mjHBsMDHnXKlaydTdMg4Z0fxLRcsISMx109Yimfh/bEHRh6S93I+Ymmf5P8MDg1Pe7/vUuYTh2dmYMVZc0ecg6+pqfbSJbrZtjOG5l/KGo+6s4bj84Ktoy6EVBb6RJLK2joxVhHMd3hUWIxGZhctHtDcbSPXWsIY6ysFyqwxII7vCvOurWajcHtf3nhl7PqO0+qvbp0PkfhWhGYEhU7HaJJAYyYjbtR7RWlw9k+R+FMAr4jGOLNv6W2hYgeiIiCPCq68UuAeiNP+Y38VXLmAF2ygJI0U6b+iKrDo8Prt7q6HNJ5IqMmsGv9quf+GP12/jrVuIv+J/bP2vVLj4XCWutbOy5gDlidZ11I00onhMAXRXOmYA5SonUaTlbfWh5kQ7JFS5xFvxH7f8A3Gq4x5/E/tLU2DwVq8WFrEhyvpBSDGsajN3g1rxbhvze011muMqCWCgTG06uNpob4m2yKD8ctzBs6n837q2THKRIsmP0Puq3wngiYiyl5GIVxIzKJ3I1hzzBq8vRQ8rkfo/91Dcg7ZdAL86X8S3sT7q1OIT8S36q/dR0dEm/G/s/91a3OiTAS1yQO5D/ABVt0TVIAnFW/wAU36o+ytBi0n+6eO/X4UwjoUziRdjzUz7Jrc9A3/Gr+qaFx7hqXYGcPxgyXMikdnXMu+jd80cxNzXDT9Yf5bVRucEOHlCwYshJjlv99EL2DzfNs50LKMo8bbHf1UZcKgLnJJe4huEGY+4euoAJMv2j+yPV99XsfjLFlYgEiYA8N9eW48aAcXxjPDW1YW19IgaSZA19tczZei3jekSWgCTuY012322A0pf4x0gua6wA0ADQHtwCT+bRa50Nz4I4nrD2Ud8uURoTpM/k0NXhOexbkak6nw6xRvy0Y0ubCqo24/azojBvosfV1eb/AE++o8NgrOI+cWSc/olo+idYhu8EH+jXqY3sFW0BtmPVaY/CivCuFql64yqFzopMaSczE6cvSn10YJXZpt1QoW/k0i5LXc1sGYywx8CZgedN2Cw+VQByohi+yjsNwpPsBNcj4h0lxF7RrhCn6K9lfdqfWTVnkijo3EOkmHsencGYfRXtN7Bt64pW4n8pDHSxbCj6z6n9UaD1k0mmpEwrHYGtSQVb4Lj9IsSxJN65J7jA9g0FZUK4A94rK25DeXLsNeH1XyA+NMvB0hAfH76CcOSEuTyWjOAvAWhtvUrzQ8lizo/ydpGAt/nN++aX+EXgpIPPMfch+yj/AEFvAYK0PM+1qVOH3oxNod5b93+VVlwSgrf4M5V0r4m64y+EJUi7c7Q0JGbaveG9I8QABmB/OGsd86TXvSNQcffkSBdefU2/lQ3F3JGmwgD20Hl1Q0Viw3/ttdUwyqY7iR8Zq7henZbe23qIPxik5wZ138amANrXmdvvoNYxyFc54He106txJzDzU/ZNXbHSuw+gZczQAZIPlB03Nc1N85ctE+DICyd+cevtUH6chS3HX8ReFq1bLaTp+ytVl4qv1hQb5U7xTC4bKSp6w6gkf8Md1c7wnGL2YDrG9cH4g1XUTuyenxR2IcST6wrf5+v1hSr0fXrMOruczEtqNJhiBoPAURGFXx9tSyUwE8Dbs2s3VhVzGWjmfGT/AFJq585UiCQQeVAThh4+2ltOMOHBbRM0HTbsFvM6itbNR0T54BoIjzjblW3z5e+kQ8ftgg5iVg7LzkRvHKao3btxredSxUi4R2vBh36wNfVQU+wdp0c8RE6MI8v51h42kxInXT46ese2kzorji1o9YSGUjUncHtf6qqYThDC8Ad36wCQc3ZZe0deeai5NOjKKasebfSa2SArAk7AEd5HxVvZUI6Z2i2UXFnbw8s23vpG4hh8kMH7S27ikA88zA6Dul/dVIsuXY8vKP8AxUtTVcawV09JSsfL/FuvuuusopU+snUd4OutLeL445RAd1CsseGhn1EUS6NWmh+sBDyd9+S6+OlD+L4BVRLig5shEctYP2Cur/A42vWyjbxZKb6Zgxg/W319Qp0GD6ywGXTLh1QjuYNLAj82DS90f4eim3MZWacxEAAQJM90MfXT6/DRYwrsN4uKdeWWJHnHuritqKO5JOTLXDrYPB3B/E3gfa9Jt9gXtKPRkADwLx69AKc+Fv8A+lMDzt3veXpatYPMLVxRPaAPdGc6+f31WRzRFTiODlkHI25kjT0CSZ22Htp0wqjMfrAAH2cvWDQS+PwaDKZDLbk9x6wN6oPupms4Yi48+HtGk1oyyqGksMp4+3Nt/wAxv3TXFUwnfXdMZb7Dfmn4GuLkBQCapJ0bSindnljDgbCrOTSprWG76ma0AKg2ehGKSwD8lZRJcCO+sphaH/ifRi2hASVJWDOvgdOW3KgeK6N3baE+kAZEd3Mxv/4p+4zbm57f3jQrjdonDXcvpZGIHfAmNO+I9dVlDJ50Zusi9wDpI1sEMqOgGgYDeNFDf0K9430zsoykYe4jgTKsuh2iCOWopNt2XYCGImY7teUchFMB4OcbYVghtXFXKSwOW5lgZ1aOdNqbE1sv3s0U87hN4rfL3rlzbrHYwfE5vtqolwCCe+iPHeH3LTdpCFnf6OqgRO3KhJQlYAkkgCNTryoR9SyFuuCbHmcu23KsBNwhToP5fypowfycXBJxN9bQUCMgF0zEkGGUALqCQSNDvQnF8O6jE9WSGidR6JEEAj30qpKhmndvqC7mBKnX1Va4VcAZF0k3F97D1VaxlxWECAQIJ35mqWCX8PaA+uo/aFFerkD9LtHRvlXszhMOe5yf/iFcuBXqzyb3711T5W70YPDAahnP+UtcsbCEJm5fzqmpzknD5cHuG4uyKFBYAd124PXAaN9dqYeDYe/dt3IuXS4Xsk3nXtbjTn3RSkludhNOPCeIpYwd1usDXWCkKGGjBgVJUmZBUExvFUilJ5BHqLi9IMR+Pu/rn76NY7EP1drnmtoTzM9XqT6j30r3HzEnTUk6banl3Cnjg5LLaB2Cju/F5fu91Qm0hoJuwdw3Ah43hSmYcyC0ad3PlRK7xMoiIqqAJfUHnmWN+4z6/CtrmJK2kMS3V2og6kZpJ/ZoqOGo1hM3ZYKIcb8oGvfUnFpYLqSbyD8VbKq79y2tOYm3t7qtdHOIPduJnEKvWHN3zcQ6nbTLHqrTFXijsNCGS2Gmfokj3gR6694MjFr3ZAjOFAE6M/2MrH10U1boDTxZV43whme449Hq2uame4tr4FjoJq/a4UyljcCkwjoywQCbyiQdhy31gmt+ryrdFwhZtXAJjmOXft6614lipU20ftXLdmNAcv4XYkcxIO9Zeqm+gX6bS6hzgQzO53zOxB8M8R7j7ajvYOVsgiQzJ8Ks8CEW7ZmS4JPdrc1/8Vcs4b8FYuROS7aEczI2E+VXfyHM/nYNbhjuyrYWSqgkCAFk+MACVajCcPvXh1dy9aEgghRnfTVtuyDvtRThOLS2LrNAYhFAjUhR4CObe2ojxi1bvC4iM2rzMLOY6DmdvCudrgtu5K+MY2rDWwxyZSNVE9pssb97e6pODYMJZw6MfS7Ps3Pu+NULzLcZnfQsZJnxBAHdtGnKjfzeFtnMrKNFIMwdyJ3nnWi31A12BrcGKwSpJL7RPO6uw1iY17qYeKrbB7I5Esw89o9vur1GyqSeQJ+2ucdIvlBYqRYHaJ1YkQJ5QPtmioxhg2Z5HC+itZZxOXIx27gZridzBtcCjLAOvntp7DXf+Ct1vCUYqAz4Ykgd5Qz765ze4UFsW27tfaN6GrJxeRtHOBPRDa7LGQT2TzA8fdWvEcQGgLuOXeBqfdNWOJ2WzAEEcxPiZqljuG5bimfTIj7aldvJ27qVIMddWVuliRWVip1DpFjbdth1lwWwTAJygntEwM3kaCNfF5R1d12S5IBCiCvosQ2x91a/KJikF60lxcwfMBoDBzmDr50Gv8XJvqirAAUKBoAN9vOR6q69XCtHlrTSjB3zeO1fyQYjo63WNbByhBILaSJgEd/8qJ2emVuy4wty2wKqoDL6J+jPlI375rbFY9br20uKGdScs7ggSY9QOnOlbD8OU4ouMyxAUAyogSBB5aeXtpI8Nmnyk2Ot7FWmBBYAnk2h3nWazqQBKkaHQj+VAb/HXD5Hy3e1lAKqdORAcHMYOsEcu+rXBLTm1evHRTeVQBEf3czy5jkOceNLGpZQZacoxt8f3+ARxpj1hDsxMbZuyZA0CDQRB9tF/k3trdZ7VwKcrKYZUY5TIOrAkD0du8UF43ca5iAFE5VGoGus6fCjGEw/zM9aVHWQAx7s2y+Ogk+qtJ9h0qST6jPiejuHLuOpswhgjqkk6n8kRBGvq76BY7h2CS5l+bKbg1BEDXQrECTA19VGeB44XVE+kCVPqgg+wxUvEOD2gGvkRc9EH2KPYpNJGUnC+tsScYxlXdIq8UwOGvW7S4lGuASUALTOUT6LDUjSpsL8mHD7iLNpwCAY624I08W03q7hsIGUB9ABII5HKIPlE0ZwNwKi7kQNhPIV0T+Ztk4cUgQnyVcOChRYMDnmOb1tuart8kHDpnqnA+qLjZT4kczRfpRZv3LVoYYw2eXkgdkg958qUuKcN4uttuohn63SbiR1eQ66uNc8eNC8hDVv5KOHLtY9pn4ivcX8nWFIWDdQLoAjhRHqWav8CsX1tDr56yFzDNInOCYgkbA1fTHK+ikmIOxHxo0mZMQH6GYeQRauNlAUTeJ0E/k6R3eNXL/Re0yLnQgCAB1lzwiYI1058q9w9y6rGGntmARIjMdDzOmlH8fxBEVGuqBoAwEdkwYBI31gaVyPUnF5LKMZ8MB2ejNlixe2CTAnM2oEkfS7ydqk4DwbDs5Nu2o1bMSLkntGAAzDTNnJYSs6b7XuEYpLpuNbJKBwASAPoKTt4k761nCcI1pWW4JzMzLJAEMQVyvvoGeVGo1jeqylUUxYrLQU/wBhcGe09i2zEakgn94mqOE4Bg2ulPm1gwuYA21JADACiNrGvlC5pJ9KWkwdWgLrtoIgCo+FqBdfUlsq6kANH0djrz5DyFTjqbppINNRdgzj2CS0bYtoqDtaKAB6S93nXmLdFw+FJKiGsltQI7IkmqPGOJrcvZQIKnXQ8yOZ0nQbd9L+M4wRaA7IKgMIUa5RuTHgPPWuxuoohtbk0MeK4hYk9tT+bLT5Rv6qGXuJ2s0Se7UR3aQYM6jSKScb0uvXFEnIBrC7SQT8O/31RwvFrj3hblQG3zL6IysWJAOwzHfmAQBAnlnKbxBZZ0KEIerUeBz6Q9YyqEIVVGZmzd+0aAzoaXrGOY3bcXGJzKBmc5V7QLErzPKmvhmFs3cNdtXHhigNotlXNlGomJzTmlT9YEDnSPg7DpiAGUBrZIKtsf639lCqSk3boO68JUrOnWukS9Zl+dlidQi20Y6nSAFJI35ztuNa590j4X1V9xMhnJEjK3JtUgZT2gPsozw7GDBXWWyRqdWQ5pEFssnnqdNtvOlvH3LpcteEkksCCIOZizDw1Pwpt2/gyht5Or9BOk1u5w8WHIW4ivbWfpgKSMvjEiPySaCYlyuHtkDMMgPupf4Jxn5vcLutvsoFt2wRoGPbc66sYUHwoth+NC/bunKF6siAJiCCQParD10ms269gwjtYocUxZdpOkbCquOxmY2o3X76JdIcOOuAXYty13gkf130GxSFbx8DPt1HupIZplLdNDLhcXCKGAzACdBvzrKDtxETr1c+JcH3aesb71lapF98R4+VG0GuWzMZZjffOYiPKl7C387LMSuobnEbaad33CmD5UW1BHLX9tqVcHiGYIQp2iQCecQTHKPfXZqWeVCSxZPiJdm0l9lOojQ8wOelS2eE3nXPbFwHIMrKvORqPrbHyia3wV22zjOqhvrEaj7jFUb8pfsWyYDOMx3IEwCBtG5/RPjUltl6JIs1LMl+v0KV3oxiFZWfrZzCCQvnubm5E6c6b+F32Th7W30uG6rHVSdEKkkKTGvKhvSjhhsWbiA5lz2g7xAY5lMGeYDt3jSoOj13Mr4YSrWw7uGEFT1kFIHkNu8VZx2qkIpOVBPEcesWrLMEbrdADP0gIBEeA9woFcvXXshiSZOYzv65Oux99R4vDF2NqO0DJBIAbskyG0gakH1RvRPCYJgLK3YIU5mjYKsx5chQST/BDVtmr7/1UGOAcSZbiKFWGKidiJkTAgMd99aJvxRbttheQoZItjPmBIBIOgGX0QYNAuDcVtnFAFAZZVSCOzBkE6zJIH9GnG/awWRouEvBgZW9IqSNx4UkMm1VT4NMVjerRTyyyd/oqG5Hyq8MTdFpDbRWMEQXKxERBg8gRVMYm0ltTeMAjTSfoqIiRyNTDHW27OUtbyypC5gZ3EZtNR4zVNWO60T03VAXjHT1rFx0tBLjWo6xdZzkbAyIAI5A1f6KfKBaxaQ5Fu9mINuDtOkHnpEkxrOg0pN+UjgWGW2LtleruZwHCkgHMCQSmwIidK84ThUtPIEsdTcbVjp4/CKVJphbs6Xisa8AZF1I+meTD/l/1NVOG37q22a8qqQkllJKmJO28ARQvCY4le0Zgzv2t1Oigajfbu50UwfErV224SGyLluCDAbKc1sk8xsa0nlDJYBmD43hJJNwKdY1fnqY7qnxON4ddXLcvKyjUA5tD3gxIOpoLduWhmHzdP7xYhtMkjMPP0tKv28RwzMVuIyeJMjtDX0BXJKU+ZNL8GdEYQeIqX2L+AxmDto4wrqcoNxgM3IakkjyG9UG6YWXU27is690Ar38zvUlqzhlzNZt2ijrlZhcuTkOkFSkDQDnVNLeHXU2EPLs3Gn0hpBYidRz7/CaSjq0kmhY+TbtP24CnDOI4FZKkWWB1AJWY5kIYMba1vguPYb5wMi3OtuxbzEzpm0BlzGs8pofhLeFWXu2SBOoViWH1SymAAROsnaiVqzw4jMlwJcWcsuc07yBmMneoJTUkm4p/wB9h602m6k0UekOEyYlTlUF9yJkjNzO280tYvDW8moWdNSToCDmnuERMVfxfH7d/EWxbZmVJEtuSXkHx7OmuuhoVihFtibbm5C9WQpjY5hPj2QO+vSb9JxqNyeSDG2AbdzKLIM7ow5AhQSTGzNA8aV+JWhaa25JPWBxmHIwQTuBsVG+1Wmw91LdxiGEGe0p+ivaOo7+dQ4nDG7ZtgboxB7ta5pvbTs63Fbe4Vx2GuGCHXJp2cuoIgkzJ1MzIA8NSZk4rx837ihlTMsAMBqRGzHY8j4RWLZYWiCRofMQyRI57rMUJ4piRYssyQXZlUEiSomSw1gGFI2Ohrl0G9VZa56fuGVRykwh0gvMqjJCEgMO4zzJ1B0quj3WUELZJUQNMQ/rlnyD3b1T4lxMrh7IcnPA15mRJProNd4ySIEjxzNPtGnurs04tcAerFRp/q19iyLN18QJzMZLZRsAAWaBJMBQx32Bpy6MmPnA/JXTyLfeaGfJVj7Yx1wXYJu4a7bTMJBYgNlk7SiOPHbnRvh6KjuANAiKfGQ0n4UuuqQunNzdsH49CcoHaIMk+J3PhuKFHVrh55v3f/FFr4ykLOpkeQ7/ADoI7hVYxzPxipbrSSKxW1u/r9iAYtBoRMf0PdWVDZuwo7APjWV2qGOThevK/wDR1D5RjqfI/vtSfwh06nVFdwGKqRqY7UTEczTj084pbtOFuXWt5tiu+jmeY5Uo4PE27mqXGfLEtc32J1AJ030ov3JoOfOsOMN2lRGKyVUAuDE92/nFL9jiFs3ED9tVaQpJ31A25zyFEr1+0R6Gb15R7OfrpZxhHzpYBtoqTmAkmMza7Sc0LPdHrnyyqtLI543HWDbaLVsZVEzm1lgsZQoBOsTtJ7qFYW4cNg7snObl4qLh2dcqsHzb9oR65qW30qspaIXDozQSRLkQNZ7a8o220GtV8bi2vYQKoVcrzCrFvQkQABpoy6eGus084tfMiTm3F+W81gEWsWGkMM2vo9+oEL7eXnTBxPi/VdXbua5iBcgicvMTEE+PM0t2MG6NmYrzM+rwFXUwIu9tiZAjfbnp7aSUuhoPXnD1KpLC/djpw/H2Gu2wvXgllABML9cSqiCJJPnVu5xbDjMMjSDllmETsvI82oVwb5t1tnKLubMMpbLEkbmJ5Cd62DWiY6lgS0HNd2I1BGUax3eqpKdVbO+Wkm3h8FzpSgOGQkahZHhAQfBjQM9ct1kVr3UjQJm/BgQB2REzMmZkGT30a6TN/uo7+rP7qH7BS9juK3VxGRYKhtuzMaSYAzbn4106ye3Bx6NXkp8IsjiFy5adriZGaZOb0dFILawZPZMxvOtNVjoTbR84uNoZAjTaN5mkzo9Yf+0biWXAU/hM6mYQmde89oLB7xyrqimlilJJsfdKDaT9gRiejudSvWuoMTlAzaGYDGSPVVjhnDhhbbBCYMu5IkuY1La6kjSiFeGnpE7YuM9mWP4Q5mnYR6RfTXQSx9QHdRGzjsGNL1gucmeQACFnqzPeZXlyitma4SLmVpCkZJMb+WszP6NRJxGwuJX52hyPYM6FoPWa6AE7A+2o6ySiW0W3Ks/gIHHLQtArYu5lCzswO2qy0E9+0T51Z49xm5Zdlt/gQTnBU5iwaSXBI7EDWFgCD3U3YxbJZmwy4dkiDntnMATsQCY0Ag6HypP4qpAw1zs5jhk0aYOgG3P0tqCbjBvr7Fd0XL+Tfo1xgtikt3r5Ft2AJYSACNWkns6gazGutPLYvh59HrOtAOQw2XNqBPbMajnNIPRvD27d1Myr1bspbcOFDeio1kazE+vSug2sNw+4Ga0zC4iMyhpUEgSBq2pPLeuac906ws9eSyWLzVdOP73AT2VF7DkAAm4wJAAPoSPtodjsAcwYXMpK6doqRIIzajkRMjumiWJPbw/+Kf8ALoTxQszproBljkZUkH2zXotXFHmxlTZRuMcrI99rueRpfzETO42iDHsqPg10KLouKZdpXXbQQdPAHSq93BMrrJbQ8yImCd/KTr768UtEnXQeAH1W21+lpXneIltlT7HoQS22mGsU34NmEH8Gwg7THZOnOQKW8Xh3uWQhygu6xptvJJ8ATRe/iotFToxgRy8SKD8busloOphkdT9n21HwUWk/rgOu0UOlOIVsSESSqADb8nUR4VTXAMIkET5ffRDo7hhfvPduDSOWmpGp/rvre9wrtkKxgT6hp9pr0N230ojGGnJbp3z9jbg+CD4jDoM4LXF7SxmEMCWAHcATqeVP1+wQLjRGa43sXsD90+2ljhGAi/aW3JdyEXWNWIG/Kdp5TTZdYjDrmMsZYnxYlj72rn1W3Q0tkX6BYv3oeT5H+vOg2PvyYHNifeaIcSfU0Gf0hTaUfVZPUnj6hC3a0FZUIxHdtWV0b/cktN9ho+WO6BiLc/VaP1mH2ik/g+PBukJIzhp5c80e966D8qGBS7dQNMwYgfln7zSRhOFBbilV1HgZiO1Mnksk91GSTIRgtykHR6I8qAYrEM+YZSQrtGVdeQMxqaPKeyPKgl6y3UFlLZlvMkD6Wb8IGYzyBiKGi3GW6PKL66UobXwyoeILGVV1IyljrM7wJ08KIdGLzZb1nKCoJbNzBHr5nX1+dCcNYUqzEwVWR3Tv92g76Y+hylndHEEFifWAwJ9piqa0nL1PqQ0Yw08L+4JLtrOQuZVkek3ojTnAOnqojhMOqMUV0uKRIK7a8tqqXuGs7dWIkyupA23302Bq0OEXLILkoe1spkxoBOkctprkPSTW2mwjwPC2hdtk9ZnDT9HJJhAPSk+h3AxPLWtjfthsq2WJkDMbkxrH0V3BYj1GpejbIzydGDmNO8AgzOnokeurqYBBqttyQNydNCWB0G8sedHZaVA81Ju2+Ct0lP8Auy9xtP7kT+dDcUFD5iRMgQZiCy7cvOr3SL/9df8ACf8Ay1pU6TcWKtkgRCmZ7WuVtBHIjn3106qbVLucei0nbNuh9/8A9avjkVuL+qVgerL7q6gtKHyf4VWtm+yL1rsxzwM8Mdu+CQ3spwpgPk9rKyvRWAaxQq9isOmOT5yua2cO4Ay5tesXlHdm186LkUNxHBHuYpLwCMiWmtlXEyWaQRIjSPfSaibjSKaTSlkQellhGv3vm6Otpz2MoiQSBosSBpcbXu2FTY/H27922VQ5VtFcrbjKxEaeQ93jTVjMUUzhWUASrqFTsyTIMIdIHfSgbpGMYkAAWtCQVHpiSNOWaPVXJrb1pv8AY7Izg39s/uScDW2blt7nYRHAdVExDw3IHx1iuiWuAYI2WuWrnaUMVDEZpCztM1zLiOLKQIJEAtA7u0RMaU9/2dY0cLcUgErJEagkTKzz5VzaMJye6k1fXn8xp6kV6NzVduATjDDYf/G/+s1VxCCVI3OX4GrHEDHUf4w/caozg8oBmc7I3luIr13wjzOrBfHLxtoWBAPjz02127/VQbhTsUBy58xO+0AePiSNuVG+mVmLQYSIMRzkgwZG0UuWM1kKrAQyzqNjzEjXu9tcHiY7so9HwzVUEcQh0G8MNfURFU+P4W583dwB1eknnIaPVyqTCY4PcKiSJOp8B95NDuO3BF0DMCcvPfU6RG3Z1nmBW8PFxirQms07plvo0mSwDzMn2n7gKs4G+HNwDXcHzy61rwc5sMhj6MezT7K96E8PcFusVl7U6iJkakd9XSttsjJ1FUHeh9jNxLCDuct+rbZv9NE8b/cr+aPhVXosOp4phweVxrX6yvb+LCnB+CWrlixIIzJakg96MWPdJham47kjSdSOT8R3NCLzbeVPHG+i6paa4buWEDQyzJKiACNpYsBpypHu08VQjyZ1te1EXrK20r5h0X5VsQUvWypgiTPkzHf1UpcKxFy4xLsTkBXf6xJPw/aNM/yuqTcTyJ/aalbozaItvO8/6R95q0/lOfTvdXQJ8VfJZY9y8tDqQDB79aG8OsPdRmmSSGPjPZO0AGCDRXEoGSHBKsQDBA3IG5pk4L0XYYcB1Cg6hTIKiBLHLEsYnYerYSirK6k87a6fr/oSB0cOU5miASAF8Cd58qbOg/A82HFzVXua3Hn0oY5RGwgeFX7vRS+C3U3LEMI/CdZPlAJnznmdKcrOHCqFAgKIHqroeVRzxTXIgXcLlxYU/jfcTPwamXEcNQoygCSpA84098VU4/hQmKtPyYoT6mAPuy0xG0KlGOWXk8ISeilwrfK/WU+1SD8JpovscreR+FB/mgt8RSNnJI/SVgf2ppmxdoZG/NPwpoLoLN3kTOOqeoH+Hc/yx/OkbpajG+ioBma0pkkjaBGldA4n2sK3hbb/AC6UOkPDbjtZe2BPVBSx3A308dtfCquryTXGAj8m+La3ea1efNnUG3E7rJI1A+jmPqNdBe8OSt7vvrmXRDhF23irbO3YVi0DU+gQO0Rp4x410s4kd3vpW0+Bla5NGvHkPePvrQ3H5D4VP13gPbUygEbUKG3exSDXO4e3+VXsFacjU61GXivRiokDuoUbf7CD054a6XrhQv2spIQSSWzZvHZlgfClmzw29kBctqYmWBkBZXznfy7661j8cxX3eNIuK4ZdZgWBiYKonKc7ZSRoSdJ0PeImpO0dOm4y+Z4+7CHQvhhGIUxcOQEsS75ZKwAVLEbhuW610e+x6tvzT8DXOeE/PTfN1TlQ5RkJEwNSCDGxa5r4zXQ7lzssPA/CnivaiOokmqd4/L2OecU9Gz/jr+41R4o3MiEAEALHt0HtqTiw7Fr/AB7fwYVeta2Le29r/MFUeUiHVitxC7duModYUNO25jTnWn9iPis6owQWwDJBMkzCiNhoZIk7Uz8ewYa7atoACd/CTA92Y1JheENhnkNnW4QD2YiJg6eZqG22dG6kc+4ZhGtXmtPMqWB0MT4GBIgDetsSD22a1mElQ2ZZhZ2SZ+lvpTjxtU7LBQHe4JOWGMKRuRMDSilvgll7aN1YzFBqOydQJPcTI50qjJWa00JeERerhCCsQIM8u+mLgzCY7oqpi+BEXhYRwDciGK6AmdwDr6PLvo9wjoi9o9q6r/okH40Ip9hpba5B3A8GbnFLY7r7Of0Cz/6ffTauOCYa0zqwVUSCR2T2Ao1WY5nWKHdAbGbGXL0ArFxQfEw8j9GP1q34u5+a2QOfUz5ZGPxFbhISeZAzjt4Pafq8tz8GEOxEAqc3gVzsZ5RXLL/l/WldN472MZZAuZVYXJhQZIuAxBB1gwT+TSx0/wAGlu7ayLlzWVduUkzJjYbDamvIgoxWVhrKYB1r5Rujl2+wa2pbKsab+kdhz3pOwfDGsWyjIUbNqDvrAk+MH4V1niWIYE/fSdxnhUlnJOZu1GsaanWfAaUZKxYKpbmzbothFa72lzQsgcgQRqRzj4xR7idx/wC7tem257u8686XOH2bqEFUceIgfbTDheLXJh0nyjMfUs0sOxaaTdpmcO4XdDDO5I5/1P2UdW3A0rbC2yyhiGUnkd6pXLGIkz6suWP2jNWWCNgbpncjqwPS1PtIA94Pso5hSWClhBIEg7gncUGxfR29cuhzOkRtOm2ubz2G9FcNYvjcEDwQk+0iKC5bY0spJAzjhC3sO+mja+QZT8CaPY0jI35p+FCsfwJmUQpMHnoYiDv6vZVlOEEWpYlWymR5DwNZXbM62oX8QJwl3/D/ANIq50Zw1psOhe1nOVdY5ZF03HjVS43+63B3oPgKt9Er/wDuqAdy/uL91UkTiEXw1oA5bMGDBgaafnVR6iiWaedaGyKShrKiL31dtgAVp1QrYUTGzAVoiCaya3t71jELLDaVKLzdy+0/dWt4a1iVjEyO/wCT76mTNzI9Q/nWltdasxGvdWMc94v6Fv8Ax7f+qrNnEDqEGujWp07rgqvxlezb8b1oj9Yj41U4dxNlRlIDKroQDvpcBgHuMRR6IDeQgbmXGF4JBaRPihHq1q9jOkK2yAw37jyPuqhjOPWnM/NwD4OR47ARUF3pIv4kDyYj2iKmoSRRzTLWOy4gABLnZ1zADTlyMnUjQeNZheI3UQIFlpgZhAHlMTr31RXpbl1Fi368x+BArb/8hXV9G1YXyQ/xUXpt5Ap0qLeG4DiDdW64bMrBt15GRRvGcXdVIKEMdP5wKV3+UzF8uqH6H3mq935SMYfpoP8Apr9ooeXSpB327Y59BrF1QAsZWuXdCCpX8GgnUaghRttV4myyqpTQQQpkkQOzoTOgJ9tcyfp3i/xg/wDbt/w1XbptjOV9h+aFHwFbYByt2OfTbABjYuKrQhecqMx7Ud3o6g6mKA9K+A3sUbT2FJCWlt5GBR+zJ2PZ2I+lQC70txZ3xF39Yj4VUvdIsS2+IvH/AKjffW2C9SC70fxKkg2LwI3/AAb/AGCsrw8Wvfjbn67ffWUdobOnrxK4d3Y+uplxbHdifXWVldNIkSI3l7Kt2sQ31j7TWVlagFhL7d59tTLcPeaysrGJVepVesrKxjcNXl49lvI/CsrKxhYY/wC7OO9B8Afurzos8Ya3+av7orKypy4HQUfEkAwBMVzm98qeIBI6qzoSNn5GPrVlZUyiNbXykYpgdLIj8hv4q8f5QcV9e0PK0ftNZWVNt7qs7Iwh5alRp/t1iyJ61B/0l7pmoT0+xP8A/R/8Sfw17WUyV9STlFf4r7/yVr/TrFnbEMf0EH+mt+F/KBibd1WuXGuJ9JTG3OIG4ryspkiTd5Ot4LiYdVddVYAidN6uNeJB8vsrKyssiPDFa5w7rUt6kZXDafktmHq1NKli+Dng7t/rmvKyj2FaN7lV3rKyqsBA4qFxXlZQCRMKjavaylMRMaiY1lZQCRMajY17WVjGk1lZWVj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31750" name="Picture 6" descr="https://encrypted-tbn2.gstatic.com/images?q=tbn:ANd9GcSwREKIolg6lRjIZsuZu8Nhca51vzUwJH_udjoMDb5HW8GxAr7FIg"/>
          <p:cNvPicPr>
            <a:picLocks noChangeAspect="1" noChangeArrowheads="1"/>
          </p:cNvPicPr>
          <p:nvPr/>
        </p:nvPicPr>
        <p:blipFill>
          <a:blip r:embed="rId8" cstate="print"/>
          <a:srcRect/>
          <a:stretch>
            <a:fillRect/>
          </a:stretch>
        </p:blipFill>
        <p:spPr bwMode="auto">
          <a:xfrm>
            <a:off x="2915817" y="4482244"/>
            <a:ext cx="864096" cy="575555"/>
          </a:xfrm>
          <a:prstGeom prst="rect">
            <a:avLst/>
          </a:prstGeom>
          <a:noFill/>
        </p:spPr>
      </p:pic>
      <p:pic>
        <p:nvPicPr>
          <p:cNvPr id="31754" name="Picture 10" descr="https://encrypted-tbn2.gstatic.com/images?q=tbn:ANd9GcSQpRUyFt8rY3sxf5StELV38BM-Ng_dG4l4_5s9g7e3S94TK8mwYw"/>
          <p:cNvPicPr>
            <a:picLocks noChangeAspect="1" noChangeArrowheads="1"/>
          </p:cNvPicPr>
          <p:nvPr/>
        </p:nvPicPr>
        <p:blipFill>
          <a:blip r:embed="rId9" cstate="print"/>
          <a:srcRect/>
          <a:stretch>
            <a:fillRect/>
          </a:stretch>
        </p:blipFill>
        <p:spPr bwMode="auto">
          <a:xfrm>
            <a:off x="2915816" y="2636912"/>
            <a:ext cx="864096" cy="57501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88640"/>
            <a:ext cx="6965245" cy="1202485"/>
          </a:xfrm>
        </p:spPr>
        <p:txBody>
          <a:bodyPr>
            <a:normAutofit/>
          </a:bodyPr>
          <a:lstStyle/>
          <a:p>
            <a:pPr lvl="1" algn="ctr" rtl="0">
              <a:spcBef>
                <a:spcPct val="0"/>
              </a:spcBef>
            </a:pPr>
            <a:r>
              <a:rPr lang="es-AR" sz="2800" kern="1200" dirty="0" smtClean="0">
                <a:solidFill>
                  <a:schemeClr val="tx1"/>
                </a:solidFill>
                <a:latin typeface="+mj-lt"/>
                <a:ea typeface="+mj-ea"/>
                <a:cs typeface="+mj-cs"/>
              </a:rPr>
              <a:t>LAS PYMES EN EL CANTÓN LATACUNGA</a:t>
            </a:r>
            <a:endParaRPr lang="es-EC" sz="2800" kern="1200" dirty="0" smtClean="0">
              <a:solidFill>
                <a:schemeClr val="tx1"/>
              </a:solidFill>
              <a:latin typeface="+mj-lt"/>
              <a:ea typeface="+mj-ea"/>
              <a:cs typeface="+mj-cs"/>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44937799"/>
              </p:ext>
            </p:extLst>
          </p:nvPr>
        </p:nvGraphicFramePr>
        <p:xfrm>
          <a:off x="1547664" y="2060848"/>
          <a:ext cx="6768752"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3796" name="Picture 4" descr="https://encrypted-tbn0.gstatic.com/images?q=tbn:ANd9GcTRTOZJd4xzvi6tjzR4YFyPSNv-IIZz5sK0JZWpT9hM5E7CSYtW"/>
          <p:cNvPicPr>
            <a:picLocks noChangeAspect="1" noChangeArrowheads="1"/>
          </p:cNvPicPr>
          <p:nvPr/>
        </p:nvPicPr>
        <p:blipFill>
          <a:blip r:embed="rId7" cstate="print"/>
          <a:srcRect/>
          <a:stretch>
            <a:fillRect/>
          </a:stretch>
        </p:blipFill>
        <p:spPr bwMode="auto">
          <a:xfrm>
            <a:off x="179512" y="980728"/>
            <a:ext cx="1152128" cy="122413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683568" y="153229"/>
            <a:ext cx="6965245" cy="936103"/>
          </a:xfrm>
        </p:spPr>
        <p:txBody>
          <a:bodyPr>
            <a:normAutofit/>
          </a:bodyPr>
          <a:lstStyle/>
          <a:p>
            <a:pPr lvl="1" algn="ctr" rtl="0">
              <a:spcBef>
                <a:spcPct val="0"/>
              </a:spcBef>
            </a:pPr>
            <a:r>
              <a:rPr lang="es-AR" sz="2800" kern="1200" dirty="0" smtClean="0">
                <a:solidFill>
                  <a:schemeClr val="tx1"/>
                </a:solidFill>
                <a:latin typeface="+mj-lt"/>
                <a:ea typeface="+mj-ea"/>
                <a:cs typeface="+mj-cs"/>
              </a:rPr>
              <a:t>LAS PYMES EN EL CANTÓN LATACUNGA</a:t>
            </a:r>
            <a:endParaRPr lang="es-EC" sz="2800" kern="1200" dirty="0" smtClean="0">
              <a:solidFill>
                <a:schemeClr val="tx1"/>
              </a:solidFill>
              <a:latin typeface="+mj-lt"/>
              <a:ea typeface="+mj-ea"/>
              <a:cs typeface="+mj-cs"/>
            </a:endParaRP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40300252"/>
              </p:ext>
            </p:extLst>
          </p:nvPr>
        </p:nvGraphicFramePr>
        <p:xfrm>
          <a:off x="1259632" y="1916832"/>
          <a:ext cx="706940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770" name="AutoShape 2" descr="data:image/jpeg;base64,/9j/4AAQSkZJRgABAQAAAQABAAD/2wCEAAkGBhIQDxUUEBIREBEVExQVERcVFhcQGBcdFhUXFhgaEhoXHyYeGBkjGRUWIC8sIycpLC0sFSAxNTAqNSYrLCkBCQoKBQUFDQUFDSkYEhgpKSkpKSkpKSkpKSkpKSkpKSkpKSkpKSkpKSkpKSkpKSkpKSkpKSkpKSkpKSkpKSkpKf/AABEIAKgBLAMBIgACEQEDEQH/xAAcAAEAAQUBAQAAAAAAAAAAAAAABgMEBQcIAgH/xABCEAACAgECBAQDBAYHBwUAAAABAgADBAURBhIhMQcTQVEiYXEUMoGRFSNSYqHBCBckcoKSsTNCU5Siw/A0Q2Oywv/EABQBAQAAAAAAAAAAAAAAAAAAAAD/xAAUEQEAAAAAAAAAAAAAAAAAAAAA/9oADAMBAAIRAxEAPwDeMREBERAREQEREBERAREQEREBERAREQEREBERAREQEREBERAREQEREBERAREQEREBERAREQEREBERAREQEREBERAREQPNm+x5dg2x236jf03A7iRKnjh8a5aNVqXFdzy05CEvi3H2DHrS37r/AJn1l8stY0+jIoevKVHoZSLA+3Lt7k+hHcH0gW/EerW4tBuqo+0KnxXKH5HCAEs1Q2Idh35dxv6Hfob3T8+vIqS2lxZVYoZGHYg9RNVcL8dLpuY+n2XHPwQN8TIq3y2qU9qr/KDEhdtt+46dNj8LhbjHH03UsjGNjJpdx87Feyu2pKHc7vUfMUcqE7keg6e5gbXxcxLV5q3V1DMpKnfYqSrA+xBBBHylaQDTuJMerXPKouqtx9Qp85TW62KL6t1bYqdvjrVd/nWPeT+AifN59gIiICIiAiIgIiICIiAiIgIiICIiAiIgIiICIiAiIgIiICIiBE+M+ORp9tVXLWGtV28y92pqUIQNgUR2ewlhsqjf17S20rxLrfJqx8ms02X9KHC3Ctz7fr6q2BPpsCPnJNm65jUsFuyKKm7hbLEQ/UBiDLi3KQVmwkFFUvzDZhsATuD9IGH4j4nNDpj41f2nOtBNVW/KqqOhtyG/3KgfxJ6Dr21vxlg5lmXXioV1TUCn2i7zgFw8ZASAtdBPISx6c1nM223v0nPh3iF8ds64f2nOPnMT15K//YqX91a9j9WMxefqNej35eTfZVk35dykJ5tOM1dVactakXOC23X7oO+/aBmfDbiJc/TarhXXQ3xJYlY5UVkOx5AOwI2Py3kjyr0rrZ7Cq1qpZy3QAAbktv6bTnleLLloysLAw8gYWU7FWap2OObSBaKzUCLa9huvY9fX1qa3xdqubhVYL4GX5Kmtci1arw96Vkbb/AeTcAE9GO/5EJAutaTqNy3fYcnTx54TG1GpBUvmg/BzlRy7k7ffDD0O0mORxJnYq2Y2QiXZbVWfo65QK68l1UkJYpO1Vw78u/KwB29pZaJxBVbiriZWlZVOOSlKKuNfZTy/Dyli9aMuzepHcc28lnFmhDMw7Kh8Nm3PQ4712p8VTqfQhgPw394EAxfDTPtpByDgpl2ANblE5F+Ujd963DqqlfQLso29RNp49ZVFVmLkKAWOwLEDYk7dNz3mJ4Z4gXJ06nKsK189KvaSQqqwGz7k9AAwafcLjLAutFVOZjW2nsqWoxPuF2PU/IQMzERAREQEREBERAREQEREBERAREQEREBERAREQEREBERAREQNbp4Y22PZXkHFbHtybLsi5Q5yr0Ziy0uxH6pB0B5G7LsNtzJeeG6qcCzFxa1praq1EVd9gbFYb9fmZmYgYDgHMFulYjDptj1ow9mrUVuD8wykfhL7E4dxarXtrx6UusYvZYEXnYnqSW237yK5Oq16JmlbnVMDOtZ6ySB5F562Ajv5L/e3HRWJ32B3nvxB0q7yHytPvz1yiEFaY7m6uw9Apept0Vdu7Db36+oTWy0KpZiFUAliTsAB1JJPYSC4+t5msWN9gsOFpyMVOTyBrsgg7H7MHHKlY7cxBPt6gQPJ4P4nyqwcqwW19C1D3Ioce1i1FVb6FvrJPp2dYgWnN1TI0plAVaWxcTBr2HQCmwh63X0HK+/yEDLa9h5GkUHMpzMvKrqKtk05LrcLK9wGNTcoNdgB3Gx2O220mj5yCk2k7VhPMJPT4QvNufwmpOLqlygmDh6rl6hfkWItqCyi2pKgeax7jVWOUAAbDm3Mlmv6gmfd+isaxdgoOoMrDeulSAal9TY/RT+ypO/UgQPvBnDdWToWNTmVCyt184o24H6yxrk32IPQOJcf1c1k0q+VlvjUWpbRjs1fIjVndPjCeayr6AsfqZLK6wqgKAAAAAOgAHQAfKeoCIiAiIgIiICIiAiIgIiICIiAiIgIiICIiAiIgIiICIiAiIgJTvvWtGdyFRVLMT0AAG5J+QAlQmQvxRsazGpw6yVfOya8diO4r+/af8i7f4oFDg7C/SV1mp5Kc1dqtTgVONwlG5DOynpzWncn93p2Myi8HvjHfTclsVN9/s9i/acb/AhIerr+w4H7skWLjLWiogCoihUA7AKNgB+AlWBHhqeo19LMKm796jIA3/w3IvL/AJj9Ys1HMtBX9HKAe/n5FQX8RWLCfykhiBFqeF73BWy2rDpP3qsFPILfJ7z8e39xUPzlPiDglRj1NpqpjZeJu2IQNlO/V6rf2ks6779dzvv3ktiBh+FOI0z8VblBRtyl1Z+9VYh2dG+YP5gg+szEgulr9h1++ntTqFQyah6C2r4bgPmykOZOQwPb8YH2IiAiIgIiICIiAiIgIiICIiAiIgIiICIkX17xN0zBYrflV+YOhRN7mB9mCA8p+u0CURNbD+kBpW+2+Tt7+V0/13/hJDofiZpmaQtGXVznoEfelifZRYBzH6bwJRERAREQEREDVmqcRW5yaeLeVA2tPTeibgf2eyw1o+57/ChPuQDJBxGObXdLU/dWvOs/EVIoP/Ufzmd1PhfHyPL5k5TXkrlIa/1Z81T95uX72/UHfvMFxu/kZ+mZR+4uTZjWH2GVXyqT7DnRYEzkCwXbUtcsck/ZNN/VVjf4XyHH6xj78inl69iZNs7KFVT2HsiM5/wqT/KRHwfxeXSKrG62ZD25Fp92ssbr/lC/lAmsRECF8W32abkLnoztisyV6jUSWVVJCpkVg/dZDsG2+8pHqN5M0YEAg7g9QR13+kt9S09Miiymwc1diMjj5MCD/rI54Y57vp4ptO92JZZiW/WhuVT+KchgWniNtVkaXkdmTUa6t/3chGRx/AS21W66jW71xRvZk6U9qr6NdQ5StiD032YL9AJX8Vl5q8BR95tVw9vwLk/wkps0Kpstcog+clLUqd+nK7Bj099xA9aFkW2YtL5CeXe1VbXJ25XKgsNvTY7y+iICIiAiW+oajVj1Nbe61VIN3ZjsAPn/AOdZpfiv+kXsxTTaAwB282/fr80rBB/zH8IG8InKmT406w7b/aynySupQP8Ao3/My/0nx81Wlh5r1ZS+osrVD+DVcvX67wOnIkE4C8XcTVCKz/Zsr/hOQQ/v5LdOb6bA/L1k7gIiICIiAiIgIiY7iLLarCyLE++lFzp9VrYj+IgaR8YfFu17nwsGw10oSl9iHZrGHRkUjsgPQ7dzv6d9Nz6zbnc9Se8+QEREDZfhr4x34FiU5btfhEgfFu70/OsnqVHqvt229elabldQyEMrAMpHUEEbgg+oInD82DoXjdqOHi149QxmSpeVC6MzbbnYE84HQdB07AQOoonM7eP2rHscYfSrf/VjKbeOesns9Y+lC/zEDpyJzF/XNrh7Wflj1n/8z2PFXiFvuvb+GLWf+3A6akS8UsmhdLuS8ktaOTGVetj3b71CoDqWDhT09AZpFvEbiQ/7+V+GKo/7ckHhdrl+TrKNrJte7yXXBNyeUofcFvLXYLzlN+u2/T6QNzaVTdbgIuYoS96AuQFPMAzJs3X/AM/GRvw51EYmPVp2WGoy6fMSsOCq3qrsQ+M/3bBykbgHceomf4yOV+j7/sH/AKry/wBT2J33G/Lv05uXm239dpzHqGt61dZVVc+e1guDUKwsDi1e3l9N+cc3p23gdbbxvOWdQ1biPGrL32anTWCAWsNiLuTsACe5J9osyOIzYKjZqgtZC6p5lqMyg7Equ4JA9du0DqUnbvIDwFcbtT1DJxgTp17Vmt2HKLLq15LGoH+8h2O59SBt6zTh0DiVu41U/W23+bTO+CGLqiZ1TcuR9gYWpbzEmocgYbAE7K4sAHbfqfTeBsrxD5q83Tsm4H7Bj3WPkMoJ8t2Tlpss27Vhj1Ppv85Oa7AwBUgqQCCOoIPYgjuJQ1F61psN3KahW5s5uo5Qp5ubf023nMOjcLa7lUrZhrl/ZW38nbI8pQoYgBQzjYDbbtA6njec1L4XcRt97zR/ey1/lYZ6/qe1492/PK3/AJwOk94nNn9S2uftL/zM+f1L65+0v/MwHjlxy+XnNiVsRjYzcpA7PYOjs3vyndR9CfWawl1qeDZRfZVcCttbslgPU8ykg9fXrLWAiIge6rSjBlJVlIKkHYgg7ggjsQZ1N4Q8dHVMH9cd8mgiu89ubcbpZt6cwB3+amcrTd39GrDfnzLeor5ak+Rbdm/gP/tA3rERAREQEREBPFtQZSrAFSCCD6gjYg/hPcQOP+PeELNLzrKXB8vctQ3o6E/CQfcdj8xI5OyuKOEsXUqPKy6w690YfC6H3rb0P8D6gzSPEf8AR2y6mJwba8mv0Vz5Ng+XX4D9dx9IGo4kus8JdXU7HBu3+RRh+YYiZvQ/APU72HnrXiJ6mxxY23ySsnr9SIGv9N02zJuSmhDZbYwVFHck/wCg9SfQCda8HcEY+Bh00+VS1qIPNs5F5nY9WPMRuRuTtv6AS14E8MsTSV3qBtyGGz3OBzEeoQdkX5DqfUmS+BTXHUdlUfQAT1yD2E9SnSrAHnYMeZiNhy7AnoD1O5A6b+vsIHvaNp9iBjNX4gpxsa+92DJjqxtCkEgqobk+THmXof2hIf4ik5lWm4/K9NmVl0vuDtZSK0NthrYdnUHbcTL8fcLtkaXl04iAXXlbdgQvmOrVnqSdtytYHXYdJYa2Sde0oONtsfMYD2by1B+W4EDIPwlmqNqdYzFH/wAtWNkH8zWDGlcGV4txzMvKvzMhK3AtvKqlSkbv5SKAtYIHU+28lcgvilmvalGnUHa7Pt8tyO6Ups1zf5en03gWeg4za5lrn5CkafQ5/RtLdPMZTsci0fUfCPTb5HmlfFnC6Z9HLzGq9CHxrl+/TYOqsp77dNiPUTKYOElFSVVKFrrRUQD0CjYD8hK8CMcFcUWZIsoy0FOfjEJkoPusCPhtq963HX5flPWRwHT5r2Y92XgtYxe0Y1vIjse7NW4ZOY+pAG/rMf4gYr4z06pQpNmL8OUq97cZz+sB9yh+Me2xkwxshbEV0IZHUMhHYhhuCPkQYGs+MtDuTJw6MnUM2/T8q1se9SaqzzleapS1Vako5BBHf5yX2a0uFk0YhpFePZUVxHQ7jmpXdqmXb4TyAFep32I7zHeLtJOkW2L/ALTHenIrPsarVO/5FplNV0RNRGHd5jVim+rLTlAPN8B2Uk9gefr9IGU0nVa8qiu+luaqxQyHYjofcHqD6fhLuU8fHWtQiKqIo2VVAUAewA7SpAREQNQeMvhO+YTm4K82QAPPqHe0KNgye7gDbb1AG3UdefrairFWBVgSGBGxBHcEHsZ3BI7xJ4fafqPXKxkez/iLvXZ8t2XYn8dxA4+idHZH9HPTmO6XZifLnrYfxr3/AIy80vwB0ukg2C/JI9LbNl/KsL/EwNBcJcGZWp3irGrJG48yw7iuse7t6fTufQTqvg7hSrTMNMenqF6u56F3P3mb6+nsAB6TJafptWPWK6K0prHZUUIo/AesuYCIiAiIgIiICIiAiIgIiICIiAiIgIiIET4g4vuXMXC0+lMjL8vzbTY5rqoQ9AbSoJJJ7Adeu8xWdwfquTk4+VdlYNV2KXNCVU2sjeYAri1mcNsVG3QT4tn6K1fNycqq96MsUNXfVW+QtflIVau0VgsnXYg7bEfSZynxL0p+2fjL8ncVkfUPsR+MCSyB6Mn2riPMubqmHRVi1ewaweZYR8/T8ZkdU8UNOpG1d65lp+5Vi/2p3PsBXuB+JEt/DHRL6asjIy08q/NyXyGrJ3Nat9xW/e23/MesCaREQPFtQZSrAMrAhgeoII2IP4SHeGuV5a5OAx3bAyGqTfqTS/x0E/RSV/wiTSQbWsDIw9YGfRj2ZGPbjCnLSnlazmRt0sVGI59hsOhJ236QMzxpw7dqGP8AZ671x6rNxkny/Ndl2+7XuQF3Pc9flMXXw3qOFUv2TPOUKkCrRk1VhXCDYKllQVkbYbAnmG/eXI8SsPfbkzQ/7H2LK5vy8v8AnLfJ4n1DKHJp+BbRv0+0ZoGOqfvLTubHPtuAPeBneF+Iq9QxK8ioFVcHmVu6MpKsrfMMCPn3mWmF4Q4ZXTsNKFdrSCzWO3Qu7sWZtvTqeg9gO8zUBERAREQEREBERAREQEREBERAREQEREBERAREQEREBERAS3yNOqs/2lVdn95Ff/US4iBQxsKuobV1pWP3VCf6CV4iAiIgIiICIiAiIgIiICIiAiIgIiICIiAiIgIiICIiAiIgIiICIiAiIgIiICIiAiIgIiICIiAiIgIiICIiAiIgIiICIiAiIgIiI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32772" name="Picture 4" descr="https://encrypted-tbn0.gstatic.com/images?q=tbn:ANd9GcTNA8AxD2yKKZt76Xi1P3XBBT5n8q6q2vSWbIO-kc28l3JBsXzc"/>
          <p:cNvPicPr>
            <a:picLocks noChangeAspect="1" noChangeArrowheads="1"/>
          </p:cNvPicPr>
          <p:nvPr/>
        </p:nvPicPr>
        <p:blipFill>
          <a:blip r:embed="rId7" cstate="print"/>
          <a:srcRect l="11031" r="9319"/>
          <a:stretch>
            <a:fillRect/>
          </a:stretch>
        </p:blipFill>
        <p:spPr bwMode="auto">
          <a:xfrm>
            <a:off x="203307" y="836712"/>
            <a:ext cx="1377153" cy="122413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052736"/>
            <a:ext cx="6965245" cy="1202485"/>
          </a:xfrm>
        </p:spPr>
        <p:txBody>
          <a:bodyPr>
            <a:normAutofit/>
          </a:bodyPr>
          <a:lstStyle/>
          <a:p>
            <a:pPr algn="ctr"/>
            <a:r>
              <a:rPr lang="es-EC" sz="4000" b="1" dirty="0" smtClean="0"/>
              <a:t>OBJETIVO GENERAL</a:t>
            </a:r>
            <a:endParaRPr lang="es-EC" sz="4000" b="1" dirty="0"/>
          </a:p>
        </p:txBody>
      </p:sp>
      <p:sp>
        <p:nvSpPr>
          <p:cNvPr id="3" name="2 Marcador de contenido"/>
          <p:cNvSpPr>
            <a:spLocks noGrp="1"/>
          </p:cNvSpPr>
          <p:nvPr>
            <p:ph idx="1"/>
          </p:nvPr>
        </p:nvSpPr>
        <p:spPr>
          <a:xfrm>
            <a:off x="827584" y="2492896"/>
            <a:ext cx="6196405" cy="2942141"/>
          </a:xfrm>
        </p:spPr>
        <p:txBody>
          <a:bodyPr/>
          <a:lstStyle/>
          <a:p>
            <a:pPr lvl="0" algn="ctr">
              <a:buNone/>
            </a:pPr>
            <a:r>
              <a:rPr lang="es-AR" dirty="0" smtClean="0"/>
              <a:t>	Determinar el impacto económico que se generó en las Pymes del cantón Latacunga por el pago de Impuestos directos e indirectos durante el período 2008-2010, a fin de determinar  el efecto positivo o negativo que causan sobre el crecimiento y expansión  de estas entidades.</a:t>
            </a:r>
            <a:endParaRPr lang="es-EC" dirty="0" smtClean="0"/>
          </a:p>
          <a:p>
            <a:pPr algn="ctr"/>
            <a:endParaRPr lang="es-EC" dirty="0"/>
          </a:p>
        </p:txBody>
      </p:sp>
      <p:sp>
        <p:nvSpPr>
          <p:cNvPr id="3074" name="AutoShape 2" descr="data:image/jpeg;base64,/9j/4AAQSkZJRgABAQAAAQABAAD/2wCEAAkGBhMSEBQUExIWFRUVFBIUFRgXGRUXFRURExkWFxcXFhgYGyYeFxklGRIUHzIgJCcpLCwsFx4xNTAqPCYrLCkBCQoKDgwOGA8PGi0lHyQ1NTU1NS8qNS0sLzQqNS0sLCw1LykuKjQsNS8sNCwpLywwKjUvLCwsLDA1LCwsNCkqKv/AABEIAOEA4QMBIgACEQEDEQH/xAAcAAEAAgIDAQAAAAAAAAAAAAAABgcEBQIDCAH/xABJEAACAgEBBQUDCAUICgMBAAABAgADEQQFBhIhMQcTQVFhInGBCBQyUpGSodIjQmKCwRUWU3KisbLRFzNUY6OzwuHi8HOT8UT/xAAbAQEAAgMBAQAAAAAAAAAAAAAABAUBAgMGB//EAC4RAQACAQIDBwMEAwEAAAAAAAABAgMEERIhMQUTFVFhkfBBgbEUInHhocHRMv/aAAwDAQACEQMRAD8AvGIiAiIgIiICIiAiYmt2tTT/AK21K89OJlXPuBM5aPaNVozVYlg80YN9uDygZMREBERAREQEREBERAREQEREBERAREQEREBERAREQEREBI1v/vWNBontz7ZwlY8WsboB9hOfAKT6GSyjflCal+/06c+AIXHlx5Yfbj++BEdLsbUa8tdY7MxyxyT/ABM1g1mo0F4aqxkZTyIJ+w+kzd397jp1KjoR+PmJp9q7QN9hbzgekOzjfkbS03E2BdXgWAeOejAeuP8A3IkulBdiK2U7R4f1banB/dHEPxUS/YCIiAiIgIiICIiAiIgIiICIiAiIgIiICIiAiIgIiICQTta3KbX6UNUM3U5ZR4sp+ko8zyzj3ydxA8Z30MjFWBBHIg+c5aRsMD6z0X2o7l6WzSajVd2ouqqe3PQPwDJDgdSQCM9c469JEOx/cKjVI+q1FY9iw1qmWxxIAWL5PTmOQ9cwN/2Q7Dc51bpwrw93VnkSP1m/DHxPlLPnGusKAAAAAAAOQAHQAeE5QEREBERAREQEREBERAREQEREBERAREQNHvfvXXs/T99YM8TcCLkKGsKswBY8lGEbnz8gCSBKj1/ygNXk93Rp1Hhxd6+PjlM/ZLv2hs2q+s13VpYjYyrqGU45jIPKVf2t9m5fT127PpCmjiDVUqF4q258Sqo9pgfDqQfTECL7C7X9pXXBO+q42zwo1A7tsAnhLqwdc4xnmPOTDc/ttS92TWVrp+FSe9DE1ZGOTZ5r7+cp1dJrNF3dtmntrZy61mysoWLKQcEgFie86Hnyk/3X7J9bbQhbu9MrrxN3is92Tnka+QUY8C2efMeQWh/pI2Z/t+n/APsWcD2m7L/2+j74kHs7BXP/APbX8dN/lbOizsAsPL55UPUads/82BIdtduOhqyKQ+oPgQO7r+8/M/uqZCdZ8oDWF/0VWnUeTLa5+9xrn7okx2F2DaCnBvNmpb9s8FefRE5/AsZvd4uzTRajSPRXpqaW4T3TpWiMlg+icqMkZ6jxGYFZ7d7TNfqtA1dujQV24DWVlwSispYBWJxkLjOT1nb2adqum0dVtOoR1Vr7LUZRxcIsx7LDkeWOoz1mj3Y2+wZtLqRju0sqKn9WxSQQfUEESH62nitIXxLfZA9ZbH23Tqqhbp7FsQ8sr4EdQQean0POZ088bpbbs2LraluRkqvqpezJytldi5FqjwZCW9cBgeZE9Co4IBBBBAII5gg9CDA5REQEREBERAREQEREBERAREQEREBERAREQPhUH+/4z7EQEREBERA899suyBptrLanIaisWHH9IvsP9uEPvJkX3R0Pf66uv67qv32VT+BMsf5Q1PPQv451C/8AKP8AAyG9klPHtSr0YH7uW/6YFtdr26a6nZzOi4t0oNteOvdqP0ie4oufeizH7Fd6DqNG2nc5fS8Cg5+lQ4zWfhhl9yrLDdAQQRkEYI8wfCUVufWdlbwtpjyrdn04z412/pdMffkBPfmBe8REBERAREQEROvUaha0Z3YKqglmY4AA6kk9IHZEhK9sezO97s3MOeOM1uK8/wBYjkPUjEmldgYAggggEEcwQehB8RA5REQEREBERAREQEREBERAREQERECoflD/AOp0f/y2/wCBZEexBM7TX0Df4LJM/lDIPmulPiL3A88Gs55fuiV/2M64V7YoDEAOLVGeWXNbcI95PL4wPTMqPtt2OVto1lfJkRwzfVegi2hjj9ssmf2xLclf9sWlLaWsgjBsZGycDDLx5PoO5gTXZO0VvoquT6NlaOPH6QBx8M4+Ey5UvZLvrptNs4VanUJUUsPAHPPhsVbCAPIM7faJaGz9p1XoHpsSxD0ZCGH2jxgZU4WXKoyzAD1IH986Nqa4U0W2t0rrdz7kBP8ACUTtju9q2F21ByEyeI+yD14UXoBDC/wczQb27xtpkC1BDc4cpxnCKqY4mbHM9QAB1JlS9k28mo02tXSl2fTWMa8EkiuzBKsnlkjBHr6SVdtm7uotrq1OnDN3IdbFXJbu2IPEAOoBU598MyjOp7Ttr6OxbNR3dlTH6HAq5X9ll5g+/Ml/aDvP3mydPrKF46XtpdwfqENgOPSzhB9QJSF+u1WsZKAHtfkqIoJbPu/jPQeg0tOy9iJXreFkrq4bVI4g72sSUA/W9p8fDMCl9o7eo1VaoalrcsSzy7uyqt12Tpw5J5WcBPXueNu7+HDjHpiQTsw3S2Vrg9rorWrbY3cBre7rp4sVjDf63lgk9PaAIHjcyqAAAMADAA5AAQOUTX6rbtScuLiPkvP8en4zpbenTqpZ7O7AGSXBAA9/SR/1OHi4OKN/5de5ycPFwzs204u4AJJwBzJPIADzkDu7bdmq/DxWkZxxis8Hv5nOPhNJv5vpptTZVV33FpWpNxKHAscsVVW8cLwk8J8TJDjM7J/XvpoWs7saygv0x3icz5DngmbqeZd5Nj6JdOHpsy5P0fKWj2G7cuu0VlVxZu4dVrZsk924JC5PXBB+BEMrJiIgIiICIiAiIgIiIFLfKC1X6TSp4CnUv8WapQffyMrzeLduzZ40GoRjm/T0apG+reOF2X4Fqz8ZPvlBVHv9MfPT6gfdes/9U5dpWhFm7uzLh1qr0o/dtoCn+0qQLf2LtJdRpqb1+jbVXYPQOobHwziQbtr1tXzRKWsKWs5srx0KqprtHT2vYvYYHPnnoDM3sW2h3uxqBnnUbaj+47Ff7LLJJvPu+mt0ttFgGHUgHAJR+qsM+RAgeTfnZ5FxkF2ZvXOMgeWABiTDsv28+l2mgrcmmxlSxf1WRyFDY8wSD9s028e5es0dhrupf6R4WUFkf1Ujry8OsmfZF2daltSmpvraqmshhxgq1rrzUBTz4QcEn0xAvbXaNbanrfmtiMjf1WBB/AzzPvTuLrNn38HCzo7EVOnPvB4DA58eP1Z6ddwASegBJ9wnnTfjtB1DbSXUIqr81J7gMONQlqgqxU8uJlPFkc+Y+qIEl7JNwtWLl1GpQ1VVksiOMWWW4IBK9VUZJ59TiTntL3xOz9JxIpax/ZBGB3akgGzmCMgsoHI82EzNxN7BtDRrcVCuGau0LnhFiYyVJ58JBVhnoGx4SMdrGzfni1LTagI7xXySRwM1Tj6IOfapHL1nLJmpije8xDemO2SdqxuwOxHe+uyv5m1QS5Fd+84uJr8EGwsSMhs2AgZIx5cMkXa1o3t0IWteJuMgry5rZXYmefTDOjZ8MSE7obpV6OwXC12uHFhuSIOMFWwo68iepM3us1Isbk4c+PtBjn7ZUZu2KxE9zXf1+nz2WOLs60ztknb8oz2bbuX6LUfOGsQHhde6GWyHAHtNyAwVU8s/R6iTDb+9y1jN92Aeijx9yjr8ZgKpU58RIhZvDp78ravts7cTHwUHAA8uUjaWcvaNrd7basfSOXX59XbVVpooju67zPm3+h7QdHa/ALChJwONSoJ9/SdG9u3kpupWxeKsoz4/VL5wM+eBz+MhO+uztNXw9yc8uc22zdknW7NrWxsPWzd055+zgey3mOYk39Hi0mSuaOkdd/pvy3RZ1GTU0nFPWf8AThtXU6CzTMwUC0nwxI/u9sB9UliqeEKeJCenF0Kn0I/FROqzdW7vu54qw+OLHEfoZxxdOnOWHuvsNdJp+bF2Jyff0CqPfJep1dcdP2Tvaen16uWDTTe37o2iOv2Q/YHZ7qtVqWoRqg1eDZxMcIp5g4C8858J6I3U3aXRacVA8TdXfGOJsY5DwA6ASm93d57l2xW1daAGzureFgxeuzu6yCwPCSpRGGPFepzL9krHxTWJv1Rr8O88PQiIm7UiIgIiICIiAiJoNs7xtVaFRQwH0855k+AI6fjOGfPTBXivPJ1xYrZbcNVf/KBp9nRv66qv761sP8Bn3UWC7c1T9Sioe40Xqp/wGZva7Ymr2UbEytmnsrt4T9LhOa3x5jFmeX1ZFN1dqh91toUk86XIx+xc1bD+33k6Y8lcleKk7w0vS1J2tG0pN8ni4nQ6lT0XVEj3tXXkfgPtlqW2BQSTgAEknoAOZMq/5PdeNn3nz1bfhVTLI2npu8otrzjjrdM+XEpGfxm7V55357R7dTtFNRQB3Wjf9AG9pTZk/pWXIySVGPIKPWW12YdoJ2nS/eoqX1cHGFzwslgJR1BJIBwwIycEdecovZW4mrsTDIKUOMtb7J5eIT6R8fAD1k/3O2ENCxem12sesVM3JVKghuS88dBzyfHpkyvz9o4MW8b7z6c0vDosuTnEbR6rj1eqRF9tgAfPxHoOpnn9ezcu+b7/AGPZXhr5sVrUIuWYYHsqPAyxbmJySSSfE8zMPhlBqO2s1+WOOGPefn2W2Ds3HHO87/hx2Js2rTVGukFULcTDiY8T4Ay2TzOAB8J2aleeZyo6zsvq4lI8wR9sqZvbJbe87p8VjFypCI7ZZL6uVnMkgKDgcvE4kK2zu1do+GwMVzzBBIMwr9VZReynIZGII9xnLbe9VmoUKx5CfQsdKY6xSkbRDyNrWvabWneZWHuBvC2qqIt52Jj2vrL5++RLfDdSyq57KlL1sxb2eZQnmQQPXxm47JEZhbhfZXhyx5DJzyzJNvJpuFQUZjz9rwX4eJ+P2Sgvf9Jq7d1HKdt49fn5W+On6nBHeTzjpKnq9m32twit/ewKge8mW3sbZXzbRIhIZx7bN4Di5kKPIcucieyURbTUHDd7x2rg54W4iMcRwMFAvjgcJ5+X3eTei6uoafhKP7JzxIxFYzg8VbsPAdemOUm6rHn1ExjiNq8t5+fhH098OCOOZ3t5fPy694NpcOpANR7ziqILHB4BnPLqAQxHPz6dDMTejeWxl+b5AVHcuVYMSckBSwA58z7Phnnkzo3G3St2lrAoJFaYe+w59lM+fixxgD/KZuzdB/K+2AgHDXZYzED9TS1Dkox48CqufrNmT6YMddto6dEO2a9t956pZ2J7gs7jX3DCKT3C9ONhy7w/sg9PMjPhzu+dWm061oqIoVVUKqjkFVRgAegAnbOzkREQEREBERAREQMbaGr7tC3j0HqTIi/M5PU8z7zNrtbU8b8ui8h6+ZmuZJ5LtLUd/k2jpHyZXWkx93XeessDaOhF1VlTdLEdD+8CM/jKP2PtF6KNoaduXe01qw8raL0I/A2D4y+2WUbvRpgu1dSg6WO6+5rVDf42knsW88V6fdx19f8AzZPexjefutBbUqguNQzknoFdExyHX6DePhJVbtK24ku5IHh0X7BylRaDUHZxotCAhqyt4RiVsBOQ2SMcS+nKWnsnadWoqFlRyp5YPIqfEMPA8x9s07YjPW2+88E+zt2ffDNdoj9wVnyikKcgYne1UJVPN81zxRs7J1mqdk+Q0idnFUxPs+M8xdXqsKcHn6TaImejPVFt8dg0XuS2Vs5YK9SP2vOQfSbt1tdZWzvmvGRhV4gfFTk8uY8B9ISwdQC/PmT7ueJEtr7VSu2v2cWd4e8BPMLwd3wkDkDjBxz5qJ6zs2c9sU135RHKfKfnspdbXDS8Ttz+v8JXsHU16egjK1omWOcADzJJ6+HWaferftc93UiWLw5Jb2kJPTocMMYPxxM7Ubpa5+G+jSNdUMWUsNRWAfEP3OMk+hzmVrqQ5sYH2rC5Bx4uTjAx6+X8JK0+gil+9yTvZHz6zjr3dI2q3/Z9s+3WbTqUZwTm0jlw0/r9OnLIE59oWi09e0bNPo6yFrKU44ndrLv1ss7E/Sbhx09mXNuPu1TsbZzXXkCwoLL38R5Vr8SBjxJ90hHZfusu0dfbr7sharu8Cjo+qcm3n+yoZTgdSR4Ag2aA2u19SmwdkppUwdXqVc2MPAlf0j+5chFHnz8DN92MbAWvQLqWUd9qcszke13IPDWgP1cIG97e6RD5QleNRpm/3FwHvDof4iW/u5plr0enRDlVopVSPFQigGBsYiICIiAiIgIiICYe0b+FcDqfwHjMtmwMmajUniPP/wDPT/31kHXZ+7x7R1l2w13tvLXsk6mWZrpOh1nlbQtq2YOocKpJ6CUpvZqahdZxV51B1L2OwYlVryOBVPQnhHlylmb+bUbTJTbwFqhZizBxgtjgJ5dM5HvIlT6/Y1uo2gtSsrtaQ+UPEFRvaJbywJf9l4qY8U5pnr/iI+boGqva94pt0/2353evKErWdRRbxuEVlWyqxs9OLkV4ufL8Oplu42xH02l4bF4XY8RXPFjkBgkcs8s4HIZm90OjWtFQdFUAfCd5EpdX2jk1FZxztw7/AH9Flg0lMVotHVwM4zmZwlTKdDhZYF6zW6va2OSzO1ekFi4OR4gjwM01ux7AwCqXycDh6knoCPD+71nTFStp2lvvEQxLdc/F1OJw129FGnQm1sZ6L1Y+4dfjI3tfehV1Dac8SKjulrrhnDISrd2DlSQQevI48ORkh2Luc+vr4tHtam0KOa26ZVtrz9ZSSRz8ehPQmei0/ZM32nLyjy+v9KzP2lFeWPnPn9EN3s2/adQ1auqCssCa2LLkHrxYHEeg6dftmj2DsezWalKUPN3Vck8hxHAyT4zv3n2T801NunNgtatuF3AIBswCQASTgZI9TmXj2MbljTaMaixR313tAnqlfQY8if7seZnoMeOuOsUrG0Qpb3te02t1lJduMNBsi3gbHcaVkrP7apwJ8S2PiZSXY7uydTtNbGrLVabLsSPZFo5VqT4nPPHpJ/28bwGrSV6cDlexdz+xQyNw/FmU/u+slHZlsVdNsvTKBhnrW6w+JsuAc592QPcBN2jRdu2f5MTBIHzmrPqAlpGfP2gp+AnR2b6kbP3eGpKM/E1t7KvXDP3akk/RUIiknwAJnPth2pp79lWiq+uw1XUcQR0YqS/B7QBOPpH7J3diW3lv2aKD9PTMa2HnW5ZkPu5sv7hgV92nb2ptL5sVqap6lu7wOUYcNhq4SrKSGHsk55dJY3Y9vEbtG2mt5XaNu5YHr3YJCfdKsn7g85Bt8919K2tsXT6W9Aj8Ny1NUFOcHK1OM1q2eTA8JwcLynKzeE6Pba6sVNSmqsRbKmzxcFnClhPIAkOq2ZUkE558zDC9oiIZIiICIiAiIgYuqs8PLmff4D+P2TCM0Ov3oeu2xCoPC7geeM8s/DEx/wCdv7P93+U8pqtZW+Sd9+S3x6LLwxMflIHmO80x3pH1T+E4neRfI/2ZAnJWUmumyR9Gfq9OtiMjqGVgQwYAgg+BB5ETVbP3f0+m4u4pSvi+kVHM46Ak88enSdh2+nk32L/nOLbZrP1/sX800m87TWJ5fy61wWid5hkjrDTE/lWrzf7q/nj+VK/N/ur+ecOGfku/DPkyDOBnT/KVX1m+4v558/lCv6zfcH55pwT8mG0RLunwzq+fV/Wb7o/PPnz6v6x+7/5TXgn5LbaWs2rudo9S5e6o8R6vWxrsJ8yeasf6ymbHcXs90mi1R1VWruYrW6muzgXCNgni4QOIDhB5csgT789T6x+7/wB5xbVVkYJyDkdPA8j4+UtdJ2nnwftt+6vrPP3Qs+gpl5xG0qe2bsu7aW0+GscRtva1iei1sxcsx/q55emJ6qpqCqFUYCgADyA5AfZK+7Odg6XT6m40oQ1iA9SQiqQCqg9Acr4+Enm0dUaqbLAhcojuEX6TlQTwr6nGPjPW6fPXUUjJTooc2K2G3BZUHyiHBOiU+PzjJ9M0j+JMuKqlQgUD2QoUDw4QMD8J597Rd9X2hpaltorXFvHVZW5dXrZGUj2gGHPhB/EDEtPsm3q+e7PTiObaMU2+Z4R7D/vLj4hp3clcdoHZrqdMeLT1G/T55FE4r61GMV2Y9p0GOTgZwMN054G5112yNXo77lZKdXUwtDgqVrFhTiIIz7P6Gz3OfOWbv9upddaLlFl1YRR3dbmu2plLHjq9pVsDA+0pIbKqQT0lZ73bNtsVEqo2ha/MYu095KhscQWxssVOB7PMZ5gjJyYXttbd7T6oL31Qcr9FwStig9eCxCHUH0Imlp7LNnrcLjU9jqQy97bdaAVOQcO5zz88zP3D099ezdKmpBFyVKrgkEjhyFDEePCFz6zfQyREQEREBERAREQK53yo4dW5+sqN+HD/AHrNHLU2lsWm/HepxEdDkggeWQQcekwP5laX6jffs/NPO6jsnJky2vWY2nn85LzB2ljpjrW0TvCuolifzI0v1G++/wDnPn8x9L9V/vv/AJyP4Pn84/z/AMd/FMPlPz7q8iWCdxdN5P8AfafDuJpv959//tMeD5/OPf8Ao8Uw+U/Pur+JPjuHp/Oz7/8A2nw7g6f61v3l/LHhGo9Pf+mfE8Pr7IFEnn8wdP8AXt+8v5J8/mBR/SW/an5JjwjUenuz4ng9fZBIk6/0f0/0tv2p+ScT2fU/0tv/AA/yzHhOo9Pc8Swevsg8Sb/6Pav6a3/h/lkI3x0z6TUiir2iahaptOOMBmFnCVwAVwpIP1sx4TqfKPc8Swec+yUbgJ+ntPlWo+1v/GTkyoOxrfXv9VfRaqI7Vq1YXPtd2TxYJPPk4OPIEy4J6DQ4LYcMUt1Umry1y5ZtXopDtJ3D0r6l20us0tVzEm3T22rWONuZZD+oT1KkYzzyM4mr3R1p2LtZUsuR6rq6UvetuKsG0Ahgf2LeIZ+qxPjJ1vBuZbTa716f53S9j2cGU7+lrCXdU7zC2VlyWAyGHERz8K23i3R1epuC6bZ2rRSAoW1cIvMnCscKiZJOOIgZOOXKTUR6SiYGwNNZXpKK7TmxKaksIOQbFQBjnx5g85nwyREQEREBERAREQEREBERAREQEREBERAREQEREBIxv9uYu0dL3eQlyEvTZz9l8YIbHPgYcjj0PhJPKv7XktWyqx2caPhCsyM691eGJy3Af11IUMcgFcciwyJVPqdh7Q2RfVqbKGqNVyqjEqUcgFuEMp5qVDg+k9NbE2xXqtPVfUcpagceYz1U+oOQfUGeYd5N5mtrNC22vTlGAtsazhdM81z6NiWN8nfbjsmp0rElE4Lq/wBnjLK49xKqcefFAuafMT7EBERAREQEREBERAREQEREBERAREQEREBERAREQEREBOF1KupVlDKwIIIBBB6gg8iJziBDtX2Q7KsbJ0gXPhW9ta/dRwB8BN9sHdnTaKsppqVqUnLcOcsR0LMcsx95mziAiIgIiICIiAiIgIiICIiAiIgIiICIiAiIgIiICIiAiIgIiICIiAiIgIiICIiAiIgIiI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196752"/>
            <a:ext cx="7620000" cy="1143000"/>
          </a:xfrm>
        </p:spPr>
        <p:txBody>
          <a:bodyPr>
            <a:normAutofit/>
          </a:bodyPr>
          <a:lstStyle/>
          <a:p>
            <a:pPr algn="ctr"/>
            <a:r>
              <a:rPr lang="es-AR" sz="3200" dirty="0" smtClean="0"/>
              <a:t>ESTRUCTURA DE LAS PYMES DEL CANTÓN LATACUNGA</a:t>
            </a:r>
            <a:endParaRPr lang="es-EC" sz="3200" dirty="0"/>
          </a:p>
        </p:txBody>
      </p:sp>
      <p:sp>
        <p:nvSpPr>
          <p:cNvPr id="3" name="2 Marcador de contenido"/>
          <p:cNvSpPr>
            <a:spLocks noGrp="1"/>
          </p:cNvSpPr>
          <p:nvPr>
            <p:ph idx="1"/>
          </p:nvPr>
        </p:nvSpPr>
        <p:spPr>
          <a:xfrm>
            <a:off x="539552" y="2852936"/>
            <a:ext cx="7620000" cy="4800600"/>
          </a:xfrm>
        </p:spPr>
        <p:txBody>
          <a:bodyPr/>
          <a:lstStyle/>
          <a:p>
            <a:pPr marL="274320" lvl="3" indent="-274320" algn="just"/>
            <a:r>
              <a:rPr lang="es-AR" sz="2400" b="1" dirty="0" smtClean="0"/>
              <a:t>Organización Financiera Actual en las PYMES</a:t>
            </a:r>
            <a:endParaRPr lang="es-EC" sz="2400" b="1" dirty="0" smtClean="0"/>
          </a:p>
          <a:p>
            <a:pPr lvl="2" algn="just">
              <a:buNone/>
            </a:pPr>
            <a:r>
              <a:rPr lang="es-AR" dirty="0" smtClean="0"/>
              <a:t>Unidad Contable Financiera</a:t>
            </a:r>
            <a:endParaRPr lang="es-EC" dirty="0" smtClean="0"/>
          </a:p>
          <a:p>
            <a:pPr lvl="2" algn="just">
              <a:buNone/>
            </a:pPr>
            <a:r>
              <a:rPr lang="es-AR" dirty="0" smtClean="0"/>
              <a:t>Procesos Contables</a:t>
            </a:r>
          </a:p>
          <a:p>
            <a:pPr algn="just"/>
            <a:r>
              <a:rPr lang="es-AR" b="1" dirty="0" smtClean="0"/>
              <a:t>Dirección y Control Actual de las PYMES</a:t>
            </a:r>
          </a:p>
          <a:p>
            <a:pPr lvl="2" algn="just">
              <a:buNone/>
            </a:pPr>
            <a:r>
              <a:rPr lang="es-AR" dirty="0" smtClean="0"/>
              <a:t>Planificación</a:t>
            </a:r>
          </a:p>
          <a:p>
            <a:pPr lvl="2" algn="just">
              <a:buNone/>
            </a:pPr>
            <a:r>
              <a:rPr lang="es-AR" dirty="0" smtClean="0"/>
              <a:t>Evaluación de la Competencia</a:t>
            </a:r>
            <a:endParaRPr lang="es-EC" dirty="0" smtClean="0"/>
          </a:p>
          <a:p>
            <a:pPr algn="just"/>
            <a:endParaRPr lang="es-EC"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IMPUESTOS</a:t>
            </a:r>
            <a:endParaRPr lang="es-EC" dirty="0"/>
          </a:p>
        </p:txBody>
      </p:sp>
      <p:pic>
        <p:nvPicPr>
          <p:cNvPr id="36866" name="Picture 2" descr="http://4.bp.blogspot.com/-ecIZ77jkgtg/T7QjzvhQbnI/AAAAAAABrAI/84yuSxvl8JA/s1600/2651301635_9cd4babdd2.jpg"/>
          <p:cNvPicPr>
            <a:picLocks noChangeAspect="1" noChangeArrowheads="1"/>
          </p:cNvPicPr>
          <p:nvPr/>
        </p:nvPicPr>
        <p:blipFill>
          <a:blip r:embed="rId2" cstate="print"/>
          <a:srcRect/>
          <a:stretch>
            <a:fillRect/>
          </a:stretch>
        </p:blipFill>
        <p:spPr bwMode="auto">
          <a:xfrm>
            <a:off x="2843808" y="1877872"/>
            <a:ext cx="3096344" cy="38525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04664"/>
            <a:ext cx="6965245" cy="1099250"/>
          </a:xfrm>
        </p:spPr>
        <p:txBody>
          <a:bodyPr>
            <a:normAutofit/>
          </a:bodyPr>
          <a:lstStyle/>
          <a:p>
            <a:pPr algn="ctr"/>
            <a:r>
              <a:rPr lang="es-ES" sz="3200" dirty="0" smtClean="0"/>
              <a:t>ANTECEDENTES</a:t>
            </a:r>
            <a:endParaRPr lang="es-EC" sz="3200" dirty="0"/>
          </a:p>
        </p:txBody>
      </p:sp>
      <p:sp>
        <p:nvSpPr>
          <p:cNvPr id="3" name="2 Marcador de contenido"/>
          <p:cNvSpPr>
            <a:spLocks noGrp="1"/>
          </p:cNvSpPr>
          <p:nvPr>
            <p:ph idx="1"/>
          </p:nvPr>
        </p:nvSpPr>
        <p:spPr/>
        <p:txBody>
          <a:bodyPr/>
          <a:lstStyle/>
          <a:p>
            <a:pPr algn="just">
              <a:buNone/>
            </a:pPr>
            <a:r>
              <a:rPr lang="es-ES" dirty="0" smtClean="0"/>
              <a:t>	</a:t>
            </a:r>
            <a:r>
              <a:rPr lang="es-ES" sz="2600" dirty="0" smtClean="0"/>
              <a:t>Precepto Constitucional según el cual todos los ciudadanos están en el deber de contribuir al financiamiento de los gastos e inversiones del Estado dentro de los conceptos de justicia y equidad.</a:t>
            </a:r>
            <a:endParaRPr lang="es-EC" sz="2600" dirty="0" smtClean="0"/>
          </a:p>
          <a:p>
            <a:pPr algn="just"/>
            <a:endParaRPr lang="es-EC" dirty="0"/>
          </a:p>
        </p:txBody>
      </p:sp>
      <p:sp>
        <p:nvSpPr>
          <p:cNvPr id="34818" name="AutoShape 2" descr="data:image/jpeg;base64,/9j/4AAQSkZJRgABAQAAAQABAAD/2wCEAAkGBhAPEBAQEBAPDw8QEA8QDw8QEA8PDw8PFRAVFBQQFBQXGyYeFxkjGRQUHy8gIycpLCwsFR4xNTAqNSYrLCkBCQoKDgwOFw8PGiwcHBwpKSwpKSkpKSkpKSkpKSkpKSkpKSkpLCksKSkpKSkpKSk0KSkpLCkpKTUpLCwsKSkpKf/AABEIAGcB6gMBIgACEQEDEQH/xAAcAAABBQEBAQAAAAAAAAAAAAACAAEDBAUGBwj/xAA9EAACAQMCBQEGBAMHAwUAAAAAAQIDBBEFIQYSMUFRYRMiMnGBkQdCUqEUFSMWQ1NykrHBFzPxYoKi4fD/xAAZAQADAQEBAAAAAAAAAAAAAAAAAQIDBAX/xAAnEQACAQMEAgICAwEAAAAAAAAAAQIDERITITFBBFEUMjNhIkLxI//aAAwDAQACEQMRAD8A9GSDSBSCEMfA+BwkgASQcRkgkgASJEgUiRIQwkGkCkSJAA8USJDJBYEA4hh0gAdFa4lksVHhFVbsTAmtody0gIRwEkUgGq9CpF7lur0KdL4iWNE0XuWSq+pZpvYaELBHc/CTEN08RCXAI5/U6m5c4fexQ1S5Se68l/h15R5/jflkzqrfVG4IQj0zjEVLmWXgtSexSg+aRMhos0IYRI2QXd3CjBzqSUIR6tvBxPEfHUatJ0rNt1Jvl5+yXlCckilFyextcWX9u6bpupD2v5I5XNnwefXMHh77/m9EYOuW1S3mpVG3UWJ8zy2dBTqqrFTXSUE36nDXeTPR8dYLkpyXNB90jUsJymkuZU9sSl3wZN1WUIrG+Hn/AOjJvtZbTw+WLy2lsn8zmpxfR11GrXO0rcZ29pDloxVSr3l1385OG1/im6uW3UqNR6qMXj9jnrvVMtqnt6lSNab67m7uc6S5RLUrtvq5fN9wW5NdGWbOlKo8KGTorfh6EVmq23+iPb5smxVzk8Lvn7E9OxUt1+x1M9Ki9qdJenditOHZpvmlGCW+Mr9yZNIaTZy70+S3iRxi4vfJ3dLT6K+KrFfTOAa+m2jW9ZNvtyMcXcUk0c1bbryErXknGcXhxakseUzSnoCi805qS7LEkT2OkVKtWlSUJZnKK6bYzudEeLHJNW3PddErupb0Zy6ypwb+eC8V7OgqdOEF0hFR+yJ0dkeEcLe44LE2M2WIZsBsdsFsYDNjZGyM2MQmwWxNjAAhMHI4ALILY7BYANIDITYAwKCCQsDmRY+AkhkGkMB8BRQkg0hAJINIZINIAEkSxASDihDJIjjRCQALA6ENUlhCAguJ9gran3IE+Zl6EMIS3GwkOhIcoQNXoyjSfvIvVOjKMPiRLGieqtyag9gay2Q9ux9i6JiG5WxMQ3a2FLgS5Oa1anHJpcOrETD1dPmZvcOx/pr5HB4v5JHXW+qNgQhHpnGQXM8LANvFJNv5kVaXNLBynG/F8aFN0aUk5tYk0/hXdGUmluzSMW9kY/FOrfx91/Dqf9Ckm2k9pSXk42Fz7KbxtyT6ehDG+nGp7SPjcVWVKtGVWM17RP3o+TC+W512x2Re1DUY30+RvE+VpeuwfDVRq2nz5XsZSp5fdHL3FWMX7SL5X5TLl1q7hZU4rrVcpTfrkxqPJG1NYsj1PXMZSfu5ZzN5ezqPZ+6BdV/aS9CS0s3KWFv/AMDisUacse0oSk+m3dnR6bosXyuSlLPaO7ZPpemLly/djnDk1t9PJ1OlNr+lZUsv81eosvf9PgzyuVZ8g23DfLH+tKFrTW+/xyQXtqGcUISqLdc8+j9Ub9LhKOPaXVZ1Jd03n6EF3c29JKNNQW/bwU4tolSV/ZztdVVssQXpsVp2nTmk5Z7ZNa5uLX4q1XDTbUY9X9TnNS4no5xSi0svDe7wZad1yaqpZ8F+DhHqlj1LNHX6NJ4cIfPCeDi6ur1JdFsVZRq1CoJxIm1I9YteNbXGJQp/SK+41XXreXvUnyS7OO2DyqnZ1V3J4Ksuki7y6McY+z2TQOP8VFSryUk9lPud9TqqSTTymspnzBR1CrFrm3w+vdHsv4Y8Su4pyoTeZU1mOeuDajVle0jlr0la8TumwcjZGydxxiYDYTYEmMBmxmJjZGITYwmxsgAhCBHYBMZibGEAzYGQmCAFQJISQSRBYkg0hgkIAkg0gQ0MB0GkCg4gA6QaQyDQgEgkxsDpCGEivcT7BV7hQWTnr7iCMX1Jk0hpXN+1pd2W8nHvi6C25kN/a6L7mbqxXZeDZ2KYuZHGy4sXkifF68i14ew0pHbSexTitzl48YR8klDimGeo3ViGDOxktgKS3MWlxPBrqie31yEn1RWSJxZskF30CpXUZdGBdy2KlbEmK3ON1eb5zpdA/wC2vkcrq1X+p07ly44up2dJJJzqY2iv+Tz/ABmlKTZ11U5JJHZ5ArVEott4S7nmlL8Urjn3pQ5PTqjN4j/ECtcLkh/Th4XVna6qS2MY0JNmxxXx0oc1Ki99+aSPObitOrJttvL3bE13k/uVLvVIwWEckpX5O6MMdkW6tSMI8ucbGDdVsZcer647kVa+lUeFll/T+E7u5+CnPfvh4HeTewWjHlnNu/cW09030Zt2T9taNReXTk8Lvys3qX4L39Vr3VFfqbPQeDfwco2icriXtZyjhxW0Vk3wTMpVlHg8I/h8vwzpuGdMlyupJbdl59DreLfwnlQlKtbzTpc28W/ejl9CO1t4W8PZdXjD85xuznrNx2NqLz3JLO0UsSqY5c55V8MfRGs+JKNqnCOE34/2OXldSgnByxvt8jNuqqfXf1MYJo3m1Y3tV4vqVc4yl6d2c1cXtST2l16+St7eUpclOMqkn0jHc6TTuA61SHtLqtC2ptZxn3mvU1xb5ZjmukcvVmvzN58Nj0LRzeIU5Sfrsjq68dOtsKjF1px6ze+X9TIr65LMnCEIZ/ZFWXRN2VI6LXw/ggSw01be0uYxXfyirc6nOW823+yKrvF4X1Ek+wyXR0VDTbHHv3lTOd0kKWn2v93dS/8AcupzTvH22LNrcN9cfYtEO3Zs1NOeM+7OP649vmjrfwptnG7k10VN5OQtpuG8dvK7P0wes/hxpCpUHcNe9X3ivEDWMXcwqSVtjsGC2LILZ2HIO2A2JgsBDjZGyMMQmxDCyNAOMLIwAMxmPkFsTAZsYTYOQAjSHwJIJIgoQ6FgdAMJBIZBIACSDiAiSIAEgkMkEkIAh0MOgAy9XpScXjwefajpFRybeT1WVNPqUbjSlLsjKdPI0UrHl9HSMdS7GwSOxr6F4RUnorRg6KNNQ5uVmRSszoqmlSK9TS5+CNFD1DBdgBKw8G1LTp+Af5dPwQ6RWZjKza6N/ckpupDdSZsQ0ufgnp6FJhpPoMzPtterQ65fyN2jrcppZytiSz4ZWd1+xNqdrSt4c02lhG6jJLchtN7GTdV4tt5XTJzXtoSlX5uuPdf3Kmra5zyap7Re30M6dbmi/wBSOOnHFtnbYy/4twlKD28AzuYx3bMzXbxyafSUe6Mid5Obxk6GvRK/Zq32sN7L6YNnhv8ADu81BqTi6dNv4pbbGv8AhtoNpOftKy53DDSfTJ6u+JaVNcsFGKWySwioxivszOdZ8QRmcOfhXZ2iTnH2tTu5LbJ2FC1p01iEYxXhJI5ipxeuzKtXi7xkvXpx4Od05y5O0c0u4LuI+TgLjiub6FV8SVX/AORfLgJUGavHmpJexp592UnOWO6WyTPNNS1Ne0co477m3xPeyq285y+KHT5HmdfU+qf1OeT1JXR6FH+MbGpeasn8wtP0upXalN+zpPu9soHQtHjODua7xSj8Kf5mFqfEMqvuwShTWySHl0isbbs6N6zbWcVG1hFzSw6j3efJzl/rFWq251JPL6NvH0RkyqvyROs/mUtiGrlud5IgndlWV0u5BK4T7lJMWJdd4mQTrJlGddCpvLLw2DKxcjJmtp0W2jMt7ZtnZ8K8NVriahTi35f5Y+rYorcynNWLmjaTUuKkKUI+9JpPwl3bPcLGzjQpU6UfhpxUfr3MzhvhmnYwwvfqv46n/ETYydcI9nFOV+BZGYhmaGYmwGxNjAAhCGGIWRCFkaAYYfI2RMY2QWx2A2ACbBE2DkACQQKDJGOkPgYcQBJDoZDoADQcSNBoBkiCQCCQAGgogoJAAaCSATCTEA7iC6K8BZFkBEMraPgjlZx9CecyvVrCKI5WUAf4SBHO4Ifbsm4y7G2gvBLGMI9cIw73WqdFNzkljscbq3GVSvmNNuMeme5EqkYmkKUps7HXuM6VunGniU/TojzTWdbq3Eszk3/6V0RWr1+uW8lGrWfSKbfyZyucp88HbGnGnxyDXqqPzM/+Mm5+6nOT25Vnc1LXQK9w1hcsX1k+mD03hDg+1tkpy5Z1MfFJrqOMctkROpY8q1LgC9q0/bRpPD3cejMWz4SuOf34uC75PpuvOlJY54Jf5kc1qui0J5/qU/8AUjR08eGZKs3tY860+KoR5Y59Wi9CvJmvU0Gmv7yn/qRJRtKMOs4fdHK6WT3ZopW6MtUZskjZS9TYVe3X95D7j/zC3/xIjVCC7FnP0ZS05sJaYzRlqluvzoF61bL8/wCxWlT/AEK9T9mZd6J7SnOH6lj69jyTWdHqUazp1IuL5ks9ms9Uz2x69bfrf+lmdqt3Y3MeStTlPxLlxJfJlxwjwxxc78HmOu6xyuNtHalRSjhfmeN2ZMruHk6HiPg7nqudtPNNrpP4kzI/sFcdeeH7j/5ezdzn1EoyvF2ZBVvjSfAtf9Uf3AfBVZd19Ck6S7M3Kq/6mRK7K8qpvLg6o3jL+xJT4Nmnvv6dC9akuzNwrS6Ofo0pTeEjo9F4arVZJRg5t9ops2tLsI0Gm7enUx2csZO207je4opKhY2tJeU8y+rIdeEuxKhURLwz+Ec3yzumqcdnyL42vXwem6dptK2gqdGCpxXjrL1bPN5fiPqTx7lCPnuwJfiFqP66KX+UqNelH/BPx6sj1NjHlX/UC/71qWPSA/8A1Cu/8SP+kv5VMn4kz1PcbDPLv7d3Perj6AvjO76xqv7ZH8qAvizPUWMjkuGuNpVpKlcJKT2jUWyb8M642hNTV0YTg4OzGGHBbNCBNjZGFkaEJsZsZsFsTGO2A2JsZgAzYORNgZAROgwEGiSghxhwAJDoFBIQBINAIdAMNMNAJhJgAaYSZHkdSEBJkXMBzCTACTmBchhYEAE5FWsy1VaSy9jmdc4so0E0mpS8LyS2krsuMW+DSqP7+EYV9c3LzyxUIdv1HPadxBVubluTxBQliKfLv23NGd6msTm9uizk5KlS/DsddOlblXKdxZ16m7w/8z2fyIf5PXzthfJLA7uE1L+pLrtzZaQNvdPCTq9X4eyMHFe2dCbXSK9TTa6fVP6JBQ0qq3huKW222wVe8WfjePqvqBC6jn439nuTin7LuyzLS5pY9pt6SwQVNMn19u16c5HOrnfnXlLfoKV3DZcqb74QsUuGwuw1ps0suvt82D/DR6e0b+5JSvlhpxx4ys4Hjf0k87vbsu5LSGQy0+D353jzlgvToNdW198Es7pNfXwh6Vxu/eaXySDFBdkMNNh3Twu/Yf8AhoLos/IuQuHj/jKw0SUL5xwnGDedsR6fUeCYs2igqKfSDeBRt21/239UbsNTjF5Sp83fZMsx1jP+H8sb/YrSiTqSOb/h5vbkim+m+COtQqLOItLo3y5+x1TvaW7aTa6bJkqvabxlPlXVOPUrSiLVkcb/ACyrLDSeH3xgk/llWCy4OUfK3a+h2M7ig18Ms/7IlpX9Cn1Un422K0okurI4elos5N49o/nHCRPU4cq9I7vG+FnB3VvqVGO8msPomln5kd1WUpKdFe9jG2Emu2RuiuSVWkcLDhas+jlnxhksOC7ie2YNtd3h/LB6JQ1OSilOnHK+J9ixLUaaw+WLafXHQpUYeyXWqejzqHAVRRw0m++c/sFDgapFLKab8He1NZXVRk99lnZGbea3Ue6XR/Dkbow9iVWp6OKrcKSi28SePXoQw0uGcPr3XK/9zqqmtVZZTjFfTcz7jUJYkuVfPBDhEtTkzHjptOXwxSx12KUrCMW9m1nwasrprHuuX7EDnv8AC1ntknFIu8itGhCPbJJOVNfPwKpFvdJZKs6Us5cSNi1dlh3MU4uKw00/3PVbWrzU4S8xi/2PIakZY2XTpjqeocOV+e1ovvypHT4z/lY5PKWyZpNgtibBbPSOAdsFsfIDYCE2NkZsYAHyA2PkFsAGkwMikwMgBbQaEIkoJDiEADoMQhAPkSYhAAaYWRCEMSYSEIAHCQhAIdIp6lq8KEW5Z+zYhEydkWlujzXXuPKlZuFLMY930Zzu8t5NuT6tvIhHFJuT3PShFRjsafD9BOVRdHy9TWuKLSWFF+rEIwqFxMmpHl7Zz1WdupPSjJJ7Rx+VeBCMpN2NbIpV5zbS6JPCe2SanDOW2sdtt2xCFd2HZBfwcs9Uk+jXUH2W8o+PplDiIcmOwFNZXu7dsvck9jJJvb0EItk9jxt4t5befTZFp0lHdvr6ZEIm4wKVGMn7spLL8dGT1LWTXKsPHdvcQhiILeUcyWMPpnGS3QhFSzjL/VhCEVclk1Rww1jbq2tmDSUWsLPo2xCGhMtUqMtt44fXbcmjTkn1WF5WdhCNUZsWHJ7JNeuDUo1VCKfLjHgQi0Qy3a39KSl2x1zFsKd7TxtL/wCMhCNUZdlGteNdMOP2M27um28L6dBCBjRTlc46rd+pSrXibeMryIRizVENS7X/AORDWgpLmT39RCMzRFZXqzhv9ga19HOMvPjGwwiS0SU6x3vB1fmtl6SaGEdHj/c5fK+huNgNiEeqeaNkFscQ0IFsQhCYwWwGxCACKTA5hCA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4820" name="AutoShape 4" descr="data:image/jpeg;base64,/9j/4AAQSkZJRgABAQAAAQABAAD/2wCEAAkGBhAPEBAQEBAPDw8QEA8QDw8QEA8PDw8PFRAVFBQQFBQXGyYeFxkjGRQUHy8gIycpLCwsFR4xNTAqNSYrLCkBCQoKDgwOFw8PGiwcHBwpKSwpKSkpKSkpKSkpKSkpKSkpKSkpLCksKSkpKSkpKSk0KSkpLCkpKTUpLCwsKSkpKf/AABEIAGcB6gMBIgACEQEDEQH/xAAcAAABBQEBAQAAAAAAAAAAAAACAAEDBAUGBwj/xAA9EAACAQMCBQEGBAMHAwUAAAAAAQIDBBEFIQYSMUFRYRMiMnGBkQdCUqEUFSMWQ1NykrHBFzPxYoKi4fD/xAAZAQADAQEBAAAAAAAAAAAAAAAAAQIDBAX/xAAnEQACAQMEAgICAwEAAAAAAAAAAQIDERITITFBBFEUMjNhIkLxI//aAAwDAQACEQMRAD8A9GSDSBSCEMfA+BwkgASQcRkgkgASJEgUiRIQwkGkCkSJAA8USJDJBYEA4hh0gAdFa4lksVHhFVbsTAmtody0gIRwEkUgGq9CpF7lur0KdL4iWNE0XuWSq+pZpvYaELBHc/CTEN08RCXAI5/U6m5c4fexQ1S5Se68l/h15R5/jflkzqrfVG4IQj0zjEVLmWXgtSexSg+aRMhos0IYRI2QXd3CjBzqSUIR6tvBxPEfHUatJ0rNt1Jvl5+yXlCckilFyextcWX9u6bpupD2v5I5XNnwefXMHh77/m9EYOuW1S3mpVG3UWJ8zy2dBTqqrFTXSUE36nDXeTPR8dYLkpyXNB90jUsJymkuZU9sSl3wZN1WUIrG+Hn/AOjJvtZbTw+WLy2lsn8zmpxfR11GrXO0rcZ29pDloxVSr3l1385OG1/im6uW3UqNR6qMXj9jnrvVMtqnt6lSNab67m7uc6S5RLUrtvq5fN9wW5NdGWbOlKo8KGTorfh6EVmq23+iPb5smxVzk8Lvn7E9OxUt1+x1M9Ki9qdJenditOHZpvmlGCW+Mr9yZNIaTZy70+S3iRxi4vfJ3dLT6K+KrFfTOAa+m2jW9ZNvtyMcXcUk0c1bbryErXknGcXhxakseUzSnoCi805qS7LEkT2OkVKtWlSUJZnKK6bYzudEeLHJNW3PddErupb0Zy6ypwb+eC8V7OgqdOEF0hFR+yJ0dkeEcLe44LE2M2WIZsBsdsFsYDNjZGyM2MQmwWxNjAAhMHI4ALILY7BYANIDITYAwKCCQsDmRY+AkhkGkMB8BRQkg0hAJINIZINIAEkSxASDihDJIjjRCQALA6ENUlhCAguJ9gran3IE+Zl6EMIS3GwkOhIcoQNXoyjSfvIvVOjKMPiRLGieqtyag9gay2Q9ux9i6JiG5WxMQ3a2FLgS5Oa1anHJpcOrETD1dPmZvcOx/pr5HB4v5JHXW+qNgQhHpnGQXM8LANvFJNv5kVaXNLBynG/F8aFN0aUk5tYk0/hXdGUmluzSMW9kY/FOrfx91/Dqf9Ckm2k9pSXk42Fz7KbxtyT6ehDG+nGp7SPjcVWVKtGVWM17RP3o+TC+W512x2Re1DUY30+RvE+VpeuwfDVRq2nz5XsZSp5fdHL3FWMX7SL5X5TLl1q7hZU4rrVcpTfrkxqPJG1NYsj1PXMZSfu5ZzN5ezqPZ+6BdV/aS9CS0s3KWFv/AMDisUacse0oSk+m3dnR6bosXyuSlLPaO7ZPpemLly/djnDk1t9PJ1OlNr+lZUsv81eosvf9PgzyuVZ8g23DfLH+tKFrTW+/xyQXtqGcUISqLdc8+j9Ub9LhKOPaXVZ1Jd03n6EF3c29JKNNQW/bwU4tolSV/ZztdVVssQXpsVp2nTmk5Z7ZNa5uLX4q1XDTbUY9X9TnNS4no5xSi0svDe7wZad1yaqpZ8F+DhHqlj1LNHX6NJ4cIfPCeDi6ur1JdFsVZRq1CoJxIm1I9YteNbXGJQp/SK+41XXreXvUnyS7OO2DyqnZ1V3J4Ksuki7y6McY+z2TQOP8VFSryUk9lPud9TqqSTTymspnzBR1CrFrm3w+vdHsv4Y8Su4pyoTeZU1mOeuDajVle0jlr0la8TumwcjZGydxxiYDYTYEmMBmxmJjZGITYwmxsgAhCBHYBMZibGEAzYGQmCAFQJISQSRBYkg0hgkIAkg0gQ0MB0GkCg4gA6QaQyDQgEgkxsDpCGEivcT7BV7hQWTnr7iCMX1Jk0hpXN+1pd2W8nHvi6C25kN/a6L7mbqxXZeDZ2KYuZHGy4sXkifF68i14ew0pHbSexTitzl48YR8klDimGeo3ViGDOxktgKS3MWlxPBrqie31yEn1RWSJxZskF30CpXUZdGBdy2KlbEmK3ON1eb5zpdA/wC2vkcrq1X+p07ly44up2dJJJzqY2iv+Tz/ABmlKTZ11U5JJHZ5ArVEott4S7nmlL8Urjn3pQ5PTqjN4j/ECtcLkh/Th4XVna6qS2MY0JNmxxXx0oc1Ki99+aSPObitOrJttvL3bE13k/uVLvVIwWEckpX5O6MMdkW6tSMI8ucbGDdVsZcer647kVa+lUeFll/T+E7u5+CnPfvh4HeTewWjHlnNu/cW09030Zt2T9taNReXTk8Lvys3qX4L39Vr3VFfqbPQeDfwco2icriXtZyjhxW0Vk3wTMpVlHg8I/h8vwzpuGdMlyupJbdl59DreLfwnlQlKtbzTpc28W/ejl9CO1t4W8PZdXjD85xuznrNx2NqLz3JLO0UsSqY5c55V8MfRGs+JKNqnCOE34/2OXldSgnByxvt8jNuqqfXf1MYJo3m1Y3tV4vqVc4yl6d2c1cXtST2l16+St7eUpclOMqkn0jHc6TTuA61SHtLqtC2ptZxn3mvU1xb5ZjmukcvVmvzN58Nj0LRzeIU5Sfrsjq68dOtsKjF1px6ze+X9TIr65LMnCEIZ/ZFWXRN2VI6LXw/ggSw01be0uYxXfyirc6nOW823+yKrvF4X1Ek+wyXR0VDTbHHv3lTOd0kKWn2v93dS/8AcupzTvH22LNrcN9cfYtEO3Zs1NOeM+7OP649vmjrfwptnG7k10VN5OQtpuG8dvK7P0wes/hxpCpUHcNe9X3ivEDWMXcwqSVtjsGC2LILZ2HIO2A2JgsBDjZGyMMQmxDCyNAOMLIwAMxmPkFsTAZsYTYOQAjSHwJIJIgoQ6FgdAMJBIZBIACSDiAiSIAEgkMkEkIAh0MOgAy9XpScXjwefajpFRybeT1WVNPqUbjSlLsjKdPI0UrHl9HSMdS7GwSOxr6F4RUnorRg6KNNQ5uVmRSszoqmlSK9TS5+CNFD1DBdgBKw8G1LTp+Af5dPwQ6RWZjKza6N/ckpupDdSZsQ0ufgnp6FJhpPoMzPtterQ65fyN2jrcppZytiSz4ZWd1+xNqdrSt4c02lhG6jJLchtN7GTdV4tt5XTJzXtoSlX5uuPdf3Kmra5zyap7Re30M6dbmi/wBSOOnHFtnbYy/4twlKD28AzuYx3bMzXbxyafSUe6Mid5Obxk6GvRK/Zq32sN7L6YNnhv8ADu81BqTi6dNv4pbbGv8AhtoNpOftKy53DDSfTJ6u+JaVNcsFGKWySwioxivszOdZ8QRmcOfhXZ2iTnH2tTu5LbJ2FC1p01iEYxXhJI5ipxeuzKtXi7xkvXpx4Od05y5O0c0u4LuI+TgLjiub6FV8SVX/AORfLgJUGavHmpJexp592UnOWO6WyTPNNS1Ne0co477m3xPeyq285y+KHT5HmdfU+qf1OeT1JXR6FH+MbGpeasn8wtP0upXalN+zpPu9soHQtHjODua7xSj8Kf5mFqfEMqvuwShTWySHl0isbbs6N6zbWcVG1hFzSw6j3efJzl/rFWq251JPL6NvH0RkyqvyROs/mUtiGrlud5IgndlWV0u5BK4T7lJMWJdd4mQTrJlGddCpvLLw2DKxcjJmtp0W2jMt7ZtnZ8K8NVriahTi35f5Y+rYorcynNWLmjaTUuKkKUI+9JpPwl3bPcLGzjQpU6UfhpxUfr3MzhvhmnYwwvfqv46n/ETYydcI9nFOV+BZGYhmaGYmwGxNjAAhCGGIWRCFkaAYYfI2RMY2QWx2A2ACbBE2DkACQQKDJGOkPgYcQBJDoZDoADQcSNBoBkiCQCCQAGgogoJAAaCSATCTEA7iC6K8BZFkBEMraPgjlZx9CecyvVrCKI5WUAf4SBHO4Ifbsm4y7G2gvBLGMI9cIw73WqdFNzkljscbq3GVSvmNNuMeme5EqkYmkKUps7HXuM6VunGniU/TojzTWdbq3Eszk3/6V0RWr1+uW8lGrWfSKbfyZyucp88HbGnGnxyDXqqPzM/+Mm5+6nOT25Vnc1LXQK9w1hcsX1k+mD03hDg+1tkpy5Z1MfFJrqOMctkROpY8q1LgC9q0/bRpPD3cejMWz4SuOf34uC75PpuvOlJY54Jf5kc1qui0J5/qU/8AUjR08eGZKs3tY860+KoR5Y59Wi9CvJmvU0Gmv7yn/qRJRtKMOs4fdHK6WT3ZopW6MtUZskjZS9TYVe3X95D7j/zC3/xIjVCC7FnP0ZS05sJaYzRlqluvzoF61bL8/wCxWlT/AEK9T9mZd6J7SnOH6lj69jyTWdHqUazp1IuL5ks9ms9Uz2x69bfrf+lmdqt3Y3MeStTlPxLlxJfJlxwjwxxc78HmOu6xyuNtHalRSjhfmeN2ZMruHk6HiPg7nqudtPNNrpP4kzI/sFcdeeH7j/5ezdzn1EoyvF2ZBVvjSfAtf9Uf3AfBVZd19Ck6S7M3Kq/6mRK7K8qpvLg6o3jL+xJT4Nmnvv6dC9akuzNwrS6Ofo0pTeEjo9F4arVZJRg5t9ops2tLsI0Gm7enUx2csZO207je4opKhY2tJeU8y+rIdeEuxKhURLwz+Ec3yzumqcdnyL42vXwem6dptK2gqdGCpxXjrL1bPN5fiPqTx7lCPnuwJfiFqP66KX+UqNelH/BPx6sj1NjHlX/UC/71qWPSA/8A1Cu/8SP+kv5VMn4kz1PcbDPLv7d3Perj6AvjO76xqv7ZH8qAvizPUWMjkuGuNpVpKlcJKT2jUWyb8M642hNTV0YTg4OzGGHBbNCBNjZGFkaEJsZsZsFsTGO2A2JsZgAzYORNgZAROgwEGiSghxhwAJDoFBIQBINAIdAMNMNAJhJgAaYSZHkdSEBJkXMBzCTACTmBchhYEAE5FWsy1VaSy9jmdc4so0E0mpS8LyS2krsuMW+DSqP7+EYV9c3LzyxUIdv1HPadxBVubluTxBQliKfLv23NGd6msTm9uizk5KlS/DsddOlblXKdxZ16m7w/8z2fyIf5PXzthfJLA7uE1L+pLrtzZaQNvdPCTq9X4eyMHFe2dCbXSK9TTa6fVP6JBQ0qq3huKW222wVe8WfjePqvqBC6jn439nuTin7LuyzLS5pY9pt6SwQVNMn19u16c5HOrnfnXlLfoKV3DZcqb74QsUuGwuw1ps0suvt82D/DR6e0b+5JSvlhpxx4ys4Hjf0k87vbsu5LSGQy0+D353jzlgvToNdW198Es7pNfXwh6Vxu/eaXySDFBdkMNNh3Twu/Yf8AhoLos/IuQuHj/jKw0SUL5xwnGDedsR6fUeCYs2igqKfSDeBRt21/239UbsNTjF5Sp83fZMsx1jP+H8sb/YrSiTqSOb/h5vbkim+m+COtQqLOItLo3y5+x1TvaW7aTa6bJkqvabxlPlXVOPUrSiLVkcb/ACyrLDSeH3xgk/llWCy4OUfK3a+h2M7ig18Ms/7IlpX9Cn1Un422K0okurI4elos5N49o/nHCRPU4cq9I7vG+FnB3VvqVGO8msPomln5kd1WUpKdFe9jG2Emu2RuiuSVWkcLDhas+jlnxhksOC7ie2YNtd3h/LB6JQ1OSilOnHK+J9ixLUaaw+WLafXHQpUYeyXWqejzqHAVRRw0m++c/sFDgapFLKab8He1NZXVRk99lnZGbea3Ue6XR/Dkbow9iVWp6OKrcKSi28SePXoQw0uGcPr3XK/9zqqmtVZZTjFfTcz7jUJYkuVfPBDhEtTkzHjptOXwxSx12KUrCMW9m1nwasrprHuuX7EDnv8AC1ntknFIu8itGhCPbJJOVNfPwKpFvdJZKs6Us5cSNi1dlh3MU4uKw00/3PVbWrzU4S8xi/2PIakZY2XTpjqeocOV+e1ovvypHT4z/lY5PKWyZpNgtibBbPSOAdsFsfIDYCE2NkZsYAHyA2PkFsAGkwMikwMgBbQaEIkoJDiEADoMQhAPkSYhAAaYWRCEMSYSEIAHCQhAIdIp6lq8KEW5Z+zYhEydkWlujzXXuPKlZuFLMY930Zzu8t5NuT6tvIhHFJuT3PShFRjsafD9BOVRdHy9TWuKLSWFF+rEIwqFxMmpHl7Zz1WdupPSjJJ7Rx+VeBCMpN2NbIpV5zbS6JPCe2SanDOW2sdtt2xCFd2HZBfwcs9Uk+jXUH2W8o+PplDiIcmOwFNZXu7dsvck9jJJvb0EItk9jxt4t5befTZFp0lHdvr6ZEIm4wKVGMn7spLL8dGT1LWTXKsPHdvcQhiILeUcyWMPpnGS3QhFSzjL/VhCEVclk1Rww1jbq2tmDSUWsLPo2xCGhMtUqMtt44fXbcmjTkn1WF5WdhCNUZsWHJ7JNeuDUo1VCKfLjHgQi0Qy3a39KSl2x1zFsKd7TxtL/wCMhCNUZdlGteNdMOP2M27um28L6dBCBjRTlc46rd+pSrXibeMryIRizVENS7X/AORDWgpLmT39RCMzRFZXqzhv9ga19HOMvPjGwwiS0SU6x3vB1fmtl6SaGEdHj/c5fK+huNgNiEeqeaNkFscQ0IFsQhCYwWwGxCACKTA5hCA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34822" name="Picture 6" descr="http://editorialjurigforma.files.wordpress.com/2011/01/cropped-martillo160610-011.jpg"/>
          <p:cNvPicPr>
            <a:picLocks noChangeAspect="1" noChangeArrowheads="1"/>
          </p:cNvPicPr>
          <p:nvPr/>
        </p:nvPicPr>
        <p:blipFill>
          <a:blip r:embed="rId2" cstate="print"/>
          <a:srcRect/>
          <a:stretch>
            <a:fillRect/>
          </a:stretch>
        </p:blipFill>
        <p:spPr bwMode="auto">
          <a:xfrm>
            <a:off x="683568" y="4221088"/>
            <a:ext cx="7610475" cy="1600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5" y="817582"/>
            <a:ext cx="7232684" cy="1603305"/>
          </a:xfrm>
        </p:spPr>
        <p:txBody>
          <a:bodyPr>
            <a:noAutofit/>
          </a:bodyPr>
          <a:lstStyle/>
          <a:p>
            <a:r>
              <a:rPr lang="es-EC" sz="3200" b="1" dirty="0" smtClean="0"/>
              <a:t>ECUADOR EN LA COLONIA</a:t>
            </a:r>
            <a:r>
              <a:rPr lang="es-EC" sz="2400" b="1" dirty="0" smtClean="0"/>
              <a:t/>
            </a:r>
            <a:br>
              <a:rPr lang="es-EC" sz="2400" b="1" dirty="0" smtClean="0"/>
            </a:br>
            <a:r>
              <a:rPr lang="es-ES" sz="2400" dirty="0" smtClean="0"/>
              <a:t>Se fue acomodando a las normas europeas en forma gradual</a:t>
            </a:r>
            <a:r>
              <a:rPr lang="es-EC" sz="2400" dirty="0" smtClean="0"/>
              <a:t>.</a:t>
            </a:r>
            <a:endParaRPr lang="es-EC" sz="40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155850340"/>
              </p:ext>
            </p:extLst>
          </p:nvPr>
        </p:nvGraphicFramePr>
        <p:xfrm>
          <a:off x="899592" y="1988840"/>
          <a:ext cx="7272808"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124744"/>
            <a:ext cx="6965245" cy="1202485"/>
          </a:xfrm>
        </p:spPr>
        <p:txBody>
          <a:bodyPr>
            <a:normAutofit/>
          </a:bodyPr>
          <a:lstStyle/>
          <a:p>
            <a:r>
              <a:rPr lang="es-ES" sz="3600" dirty="0" smtClean="0"/>
              <a:t> CONCEPTO</a:t>
            </a:r>
            <a:endParaRPr lang="es-EC" sz="3600" dirty="0"/>
          </a:p>
        </p:txBody>
      </p:sp>
      <p:sp>
        <p:nvSpPr>
          <p:cNvPr id="3" name="2 Marcador de contenido"/>
          <p:cNvSpPr>
            <a:spLocks noGrp="1"/>
          </p:cNvSpPr>
          <p:nvPr>
            <p:ph idx="1"/>
          </p:nvPr>
        </p:nvSpPr>
        <p:spPr>
          <a:xfrm>
            <a:off x="1619672" y="2636912"/>
            <a:ext cx="6124397" cy="2952328"/>
          </a:xfrm>
        </p:spPr>
        <p:txBody>
          <a:bodyPr>
            <a:normAutofit/>
          </a:bodyPr>
          <a:lstStyle/>
          <a:p>
            <a:pPr lvl="0" algn="just">
              <a:buNone/>
            </a:pPr>
            <a:r>
              <a:rPr lang="es-ES" sz="2600" dirty="0" smtClean="0"/>
              <a:t>	Son aquella prestación exigida por el Estado en virtud de su potestad de imperio, y que el contribuyente se ve obligado a pagar por encontrarse en el caso previsto por la disposición legal que consulta la existencia del tributo· tributario).</a:t>
            </a:r>
            <a:endParaRPr lang="es-EC" sz="2600" dirty="0"/>
          </a:p>
        </p:txBody>
      </p:sp>
      <p:sp>
        <p:nvSpPr>
          <p:cNvPr id="37890" name="AutoShape 2" descr="data:image/jpeg;base64,/9j/4AAQSkZJRgABAQAAAQABAAD/2wCEAAkGBhQSEBQUEhQVFRUUFRUXFxUVFhQXFBgVFxQVGBcUGBQXHSYeGBwjGRwYHy8gIygpLC0sFiAxNTAqNSYsLCkBCQoKDgwOGg8PGiwkHyUsKSwpKSwsLCwsKSwsKSwpLCwsKSksKSksLCksKSkpLCwsKSwpLCwpKSwpKSksLCkpKf/AABEIAMUBAAMBIgACEQEDEQH/xAAcAAACAgMBAQAAAAAAAAAAAAAABgUHAQMEAgj/xABHEAACAQIDBQUEBgcFCAMBAAABAgMAEQQSIQUGMUFhBxMiUXEyQoGRI1JicoKhCBQ1c5KxsjNDY7PBNERTdLTR4fAkJcIW/8QAGgEAAgMBAQAAAAAAAAAAAAAAAAEDBAUCBv/EAC4RAAICAQQBAwMDAwUAAAAAAAABAgMRBBIhMUEFEyIyUYFCkbEUM/AjYXHB0f/aAAwDAQACEQMRAD8AvGisUUAZorFacRi0jGZ2CjzYgD5mgDfWL0t7V37w8UZZXEpHuoV1/ETl/OlGXtamY+HDpGOTSSix48CqkHhyNLl9IePuWlei9VjgO0Wdz4psCnqzMf6hUxBvjKdRJgpBztMy/IWP86eJfYXH3Ha9ZpZwW+atKkciFDIcqurJJEWsTlzqbgkA8QOFMgNLI8HqivNZpiM0ViigDNF6xRQBmisUUAZvRWKKAM0ViigDNFYrFAHqisUUAZrFFFABRRRQAUUUUAFFFFAEdtnaJiQZRd3YKik2BY8yeQAuSfIUtSQgOC5Ekpue8cXsBxyRn2R5BdddSdTW3be0i2OSMLcRKb6i+eVdNPIIG+dbJGylXAJyMbganKwIaw+Rt604c8hNNHJPtKSMBr549PZvmA+sNfEOlcW0938NilOZFuR7cYUHoSBo34vgQda94sPlYQlWQg5De1gTf2he448RppWzZndqxGQRMbBbm6sOJOfm1+Wn51MRiZLFJg5Sl4EUWIkcNZgTbMNRbUWIOoPnoaYMJtRmW5xGBcfdJ5E/XPlWN+SohRjYWcgErnAzRSE+Hn7Cm3SoLY20IjLD3pjdbyW+h7lc4Efd5lPEXYnyvlp5Q9raySc+zXxDB0iiUqQUnQGHUcGVjYt6gMKbv/6SUC30NwPdMra9SqW/KobFYsmQB7gZgfECVbTVSR7JHXyFdLl3N9THwGl1vfjkBBI6j5VxKCfYlJok4N8HHtRK/wC7k19Qsirf51N7M25FODkPiX2kYFXW/C6nXXz4UptBoC51HIWCj/U/E1xvjik0UyqTZwnhtdlZWzICTY+yG48V46m/E0oxydwbk8FkUVAbL3yw8xCZ8j/8OUGN/gGtf4VPKajjNSWUdyi4vDM0UUV0chRRRQAUUUUAFFFFABRRRQAUUUUAFFFFABRRRQAUUUUAFc+OxaxRs7kBUUsSeAAFyflXRSR2kYot3GFBsJnzSfu47MV+LZR6XoSy8Ck8LIr7R2lMLbQsbNPmMIHiEAiZSSeNwhuep6U04DakcseeNwy8iOXOxHI9P5itmyoEecJ7sUOotoTKbX1+yh+dR+N7MzG5fAy91f8AumLZB0V11VfskMPK1dqSjJx8C5nBSb5N20cKChy3UllaykgEhtSV0But9PO1YXDjne1tc1rkc8q3IHqa44dk7RU2eNXHmHhtz5nKfjaoubAyGeWOa3esYRGiv4FVlItIQACoZc5H870SsjE6hU5vB3TLNi5SMMAywAkktlVpWAQKGsR4ULHy8XXSD29BJlK4vDsoBuHtlseTLLHmT+IC4uDVsbC2UkEKxoLBR5WuebHqTqa72hB4iqdlfutTzhluq/2k4YyimNkbaaMBc6uvBTI2Q2voBJcofg49KZ4nlb/d5deauhB9CHNT+1dw8NNcqndOeLReG/3l9lviDSjjN1Mbgrth2Lp/hgBvxQN4G9UselN3XQ75GqqLfpe1kyuBdhphwD/jyggfgUteupNmgNnkYO4BChRlRAeIVbnXqdePC9Lmzt+ja2IW2XRnQHT78R8afnTHh8YkqhkcMp4FTcVmarWWSW3BYhpPbeWcO0NkJICGUN0IB/nXBC+Jwp+glOQf3UpLx28gScyfAkdKYLVqlgBrPhfKHTLycZcTWUbdmb/xEhMSpw7nQFjeFj9mUaD0axpqSQEXBvVeYzZoIIIBB4g8D0rgwEuIwZ/+M/g5wSXMVvJOcfw06VrU69PiZWu9OUluqf4LVrFLexN+Ip2Ecl4Zjwjf3vuPwf4a9KYwa04yUllGTOEoPElg9UUUV0cBRRRQAUUUUAYFZoooAKKKKACiiigAooooAxVcdopYY2ErxXDYkrbU5voyLDmdNOoqyKRO0KK0+FlPBe9B6jKrZfyJ/DTh9SI7PoZxbM2okEjMkjMuRHYO2bNGeas2t1uWuNCCRbhViRnSqfwuy1lMmSTIr6KhbwoDxAXLoC19AeB5U3YXeTFACMYYM4Au/eqIfLNm1b4Zb1zOucJcokjbVZBbXhjlLIACSbAedVfhH73C4zENf6dmYedmOWO34ctTePhnmUricSI0YWMWHGW4I1BlbxH1GWuaExOYsLACfpYmYDXLHGwclrcB4QuvHNXai0nJkMppyUUx8wy2Wt1eY1sK9VxHonfZigis0UxEHtvc/D4nV1yyAaSocsg/EOI6HSq/2rupisC5kjJZf+LEoz2/xYPZcdV16CrcryyX41BZRGZaq1U6+O19irtkb6q1lxGVSdBKmsLdDfWM9Dw86ZhrqK8by7gRz3eH6KUjUgeB/ISJwYdeI5GkSGfE7Pk7tlI1/smJMT+ZhkPA/ZOvTnWPfo2uUadVkLfp4f2Ht0vXHNhq9bJ2xHiVuhsR7SHR1PUf68K62FUXFx7JoycXgXto7JWRbOoYcfj534g9RW/ZG8s+E8MubEQjgTrOg9T/AGqj+IdalJIq4cRhPKpatRKvollGu5YmvyOuytsxYlA8LhlPlxB8iOII8jXdeqobCPFJ3uHcxS8yNUe3uyJ7w/PyNNu7u+6zMIZx3M/JTqkluLRv73nbiPLnW5p9XG3h9mLqdFKnlcoaqKxes1cKIUUUUAFFFFABRRRQAXooooAKKKKACobejZH6xAQts6+JCeGccAehBKnoxqZrywpMP+Sko5DFJbUAkkA+0LcVPUG4PUUy7O2jlVnvyseliSPnf8q5d/dnd3iCQNJF70ffVlSQD1Vkb8JrRu9Ne3lzHK3WtKMvcrUn2Y04e1a4+DdsqN8fiCjM0cagNoLM4LFfATpYEat1sPMWNsvY0eHTLEoUc+JJPmWOrHqaXZlC4jBuul+8iIHNGjL8OjRj503rWfNuU3k1aoKME0ZtWaKKRIFFFFAGKzRRQBhjaqS7S94hisdDCp+gimRW10dy4VtRyW9vXNVlb8bcOHwxCH6WU93H0Yg3e3koux9Lc6oPa4yEEHRCrDz8LXufM6XJ86p3Wc7Ea2g02+MrX46GHGK+GlF3K2NknHEa+zLyIv73z11pw2DvX3hEWIASXkw9iT7p5Hp8q17Z2csgNwCGF+HEEUhzp+rsUYFoRwt7cfVTxK9OXLyrLTVnD7NiVcZxz/iLhZK1OlK+7e9lssWIa6tbu5/dYclY+fXnTayVVsrcSo04PDI6eCorG4AOMrC4uCORBHAgjUEeY1FMMiVySw1EpOLyizCeVhmnYW+b4ZhFjGzR8ExB4jyWX8hn4cL241YEUwYAg3B4EVW2LwQYW43+VadibakwBt4pMN9T2ni+7zZPs8RyvwrY02s6jMz9XoE1vq/YtOsVy7N2kk8ayRsGVhcEG4rrrWTyYjWOGFFFFMQUUUUAFFFFABRRRQAViiigBJ7UsMf1QSIcsiSIFawNg7KjXB0IIJuKrzZEOMOqSw2PMxG9uWgerb312b3+CmS+W6Eg+TL4lPwIFUlu1vYsaKsgZL2sSCRqBYXHqBrVS6y2v+2y3VRVaszWWPeB2bNC8WKnnMpWREIsEjWOU92xCj7RQ3Ovhqzo2uL0gYWQYnDvGD/aRsFPkSPCfnY/Cm/d7H99hopObIpPRreIfA3FLT2OTyzm6vasIk6KKKuFYKK1tJatJxVNIR1Xrw7gC54CtceJBpW382v4VwsZ8U985HFYF9s9C2ij1PlUdsvbi2ySuDskooUN4dpnFytN7gukI+wDrJ6uRf0C0g7ei9r0I+BFPmJisoAGg0A6DlSbtriR51h1WOdu5nuKaVXRsRZeAfvcLA/1oYzfqUF/zqA27su9zUnuPNn2bhz9VSn8Dsv+ldm0ILiqs/hYylprMYRWsMvclkcZozfMoFyP8RB/UvO1xY8W/d3ejuSsUzZoGt3c175b8FY818jy51Ebd2XcHTXked6gcFje7LI4uhvmXy85EH8152uNauJq1Z8k1tSxz9P8F1OK55UpV3V3i7orh5mzRtbuZb3FjwQt5eR+HlTlJHVCyG1mfzB4ZHMtcs8F6knSud1qNPBZhMgsLiJcDKZMP4kY3kgv4W83Tkr8eh9dTZGwdvxYuISRNccCDoytzVlOoI8qSp4riokJLhpe/wAMbP76HRJVHJvJvJvnpWnpdY4/GXRV1Wijct8O/wCS36KhN2t6IsZHmQ2ZdHjbR0b6rDl/I8qmwa24yUllHnpRcXhhRRRXRyFFFFABRRRQBqXEA17DXqKkBHG9Yhx1jXe0Rz794vu9nYlvKGT5lSB+ZqkcBsnPDLcE3By245uC265stvhVrdqWL/8ArWUa968aWHEjvAWA/CDUBulse7QJbi3eNf6qC+v4yvy6Vm6jLmor7mjp3trciO3PxzI7RyC0kbEOvkwNm+F7kdCKsLc6TL38X1JWZfuS/SL+ZYfClLfrZ/6tjo50By4gZXA5OgFm+K2/hqd3YmP60P8AEg19Y5BY/JzUUfhbgdmJ17h1rNYFZrUM44sQbX61GvL1qZxMOYUp7UlKNap6+TlnYdohbkmwGpPIAcST0FKC4kzSPOwOaW2UEarEPYXofePVj5VnaGKMrCAeyQHl/dAkBL+bt+SN517POsf1S7D9tfk3PS6M/wCo/wAHFi+FJu2xqacMWdKUtsjiKyqH8j1K+kcezF77PK/UnlHzIb/Wp7FJSv2Uy/Q4lPKVW/iS3/5pwnjrnVf3DBh8ZNC5tHC5gaRNs4Iqcw4rVlYuKlXb2F8Joom0zWhJSiLuysYCrK3saswHGIkgGQfYJIzAeyTfgdLD3X2+SRh5zdwPo3PvgDgT9YfmNaQd0LJtLDhwCruY2vwKyIy2PmLkU0b0bsNhJAqk90TfDuOKMNRCT04oTxF15a6FtSnHcjKsklZ7Uvwx6ZK5pI64d1tv/rMZD2Esdg48/Jx0P/epd0rJlFxeGcJuLwyNdK55otKkZI65ZBaki3CYuYrCSRyifDt3cy8/ddf+HIBxX8xyqwt0t7kxkZuMkqaSRH2lbz6qeIIpNxGKGtRk2ZZFnw7ZJk0B9115xv5g+fI61oaXVOt7ZdEes0Pvx3RXJc4rNQO6286YuLMLq6nLIje0j81I/MHmKnM4863VJNZR5eUXF4Z6orF6zXRyYNFZooA0yQ3qD2raMjyNMNR22sB3kTAceI9RXUZfcWCvd7pe+xUGHU3WMZ2twzOLKPgub+OmTdVUXNIfeAVDyyLwP4mJPpbyqttl7cLTSRJFLLinlKPGFIMaBsrkyHwqAoyg1cr7JR4wtstgALcgOA9KqxhuscpFlzxBRQq9qCZocO492a2n2oZQPztXndiT/wCThz5wzf1Qf964d+MBNDhXDXeJHSS4BJAVhm0H2b1Hbq754dsRhljLynLIhMcbsFLmLLm00HhPpUV1bVqZJXJOtot6s1hDpWaulMKX978KvcPKdO6Usbc1Gp+NqYK8vGCLEXpptcoCsNmYWyZmtnls7WNwLgBVB5hVAX4E869zipTbG6MkBMmCF0Ju2GJsvUwn3G+z7J6VBjHLICVuCDZkYEOjc1ZTqprzeqqsjNyl5PT6G6EkoxOLEtSxtvS9MWLbjSxtSS51rihfI3vBOdkc30+KT60cbj8LOp/mKsOVKq/stxGXaWX68Ei/FSr/AOh+VWvItSauPKZ5ux4taIqaO9Qe0sLcEGmOePWozHw3qknhl6ifgrTaiGGRJBxjkRx+Bg3+lX9jMFFi8MUkGZJF+OuoYHkRoQfMVT28Oy8wIHO/5i1WZuRjjJgMOxOvdKD95RlP5g1vaOSmsFD1eOHGaK4xuEmwGKuNZItSeAnhJ1Prfj5Nb61P+zNopiIlljN1YX6g8wRyIOhrdvZsEYmK62WVLmNjwvaxVvssND/4qudgbaODn8QKwytllQ8YpQbG/wAdD6g86g1Wma/6OKrFfDP6l2WK6VE7UfKDUyTfhS/vQ1lBOg1uTwAAuST5AVlKLcsIs0SW7kVp8aS5A1r1hcQz6RoZLcTcLGLecmtwPsg1HYIfrLGwJiHAHw5x9eQ+6vkvTUE6CRxGMsVjU3JsFQaAkmyhRy1IFzwvy4V6DT+mrG6z9itq/WGnso/clMDGI5MxnYSsoUrhkuzKNct2Dl7HmALXPCpdu+4gYwdWngB/hz6fEVuwmBWBQikGRyA8huczWN101CjUKvpzJrW8kntBy3QqAAQLEWAup6VoxrjHpGDOyU3mTDZu8GIgmUS960LaF5Ql0NtD3kRKsvKzWI8zwqwMPiFcAqQQeBBvVdnaqroSUPW+voRx9KNm7SbDtni/s2uWjHst5sg91+eUaN0NieXDHQKWeGWVRXNgMassauhurAEGumuRmKwRXqigDQuFUEkAXPHQfn51utWaKAPDxgix4VqgwKJ7Cqv3QB/Kt9ZpYAAKKKKYBRRRQBhhS5vJubHiT3iExTqLLKo4j6rrwdeh4ciKZKK5lFSWGdQnKDzEpTaOHkhk7rELkc3ykXMcnWNjz+ydR1GtLm1za/pX0BtbY0WJjMcyB1PI8jyII1UjzGtVJvpuPNh1ZxmmhA9u15UHLvAPaA+sNfO/GsuzS+3LdHo9LovVFPELOxX7P5cu1sLf3mdf4onFvnarxxEVfP2w5+6xuGkuPDiITcagqXC3v6E19D4tgoJYgAcSTYAdSeFO6vfAq6t7buCNlivUZtABFLOQqjiSQAPnXQmOkxBy4RMw5zvcQj7vOU/d0+1Ups3c6NWEk5M8o1DP7Cn7Efsr66nrVSvRTm+eERf1ar6E7D7DmxOsalIz/eyKRp5pGbFvU2HrTnsXZa4aFYlJIW+rcblixOmnEnhU93YtXFNFY1tabTxq6KGo1U7/AKjnlNIe/e7wuZ1HhawnXlbgs1uhNm6EH3aeHbWtGIsykMLgggg8CCLEHpa9WbKlZHBDTa6pqSErcrbh1wkp8cY+jJ4vGNLX5leHpY177R8M74IiPizxqb8MpbgTyBNv/TS1t3ZkmGmtGSGiPewPxzRA2yHzKewfNStPGyNox4/CBiAQwKyIeTe8p/8AfI15+UfYtU2uuzatirIbodMgcTglw0IiQXCi7NzZ7cf/AB1pa2UwTGYWaXg2ICi/DPYrr6Oco8u76mpTe2eSE5Q978M6Kzfxhl+ZBPWuBdnHGbNBi1nglkNhoRIsjSW9SGIr0NV8LV8TGu0tlKTmuGWLOraWOqsCPUGtOMPtPGcpNswIBseVwf5jlwqI3b3kGKiW5tMoAZToWIGpHXjced6mDZva4i4Fr5uo05dDpUjK+ThiLXYqgbTXMbgG3HS1vQ14kxhcW7tlta9slgSbX069K65sIpXKHbTgMwyg34sALHS414aVglEUlbBUuSx1VbA3d3Nr2F7W+AvSAmdxJjlkTkGDDoHUMR/Fm+dNwpa3JwhEJlII72zAH2ggUBAfI5QCR5saZagJWFFFFAgooooAKKKKACi1FFAGKKzRQAUUUUAFeXjB416ooArrershinkEuFYYeTOGZct4mIYG+UWyt1HHyphi3S7xg+MfvyDcJbLAp46RXOY9XLdLUyUVxsRI7JNYbPEcQAsBYeVe6KK7IwrXNHcVsooAhsRFY9a5W1+FTmIgzDrUNNFlNTQlk5aIDeLZXfR+G3eIS0ZPDNYgofssLqfUHiBSHu/tkYLEhtRh8Qcrg/3bg2BPkVa6tVmTi9IO+exhmZreCc6+S4jLoegkUW+8o86q6yhSW79zR0NyTdUun/JJ9omAzwBlBuCOHHypF2Ltl8LipXUZo2a08flqMso8gRY5uRvfSnLcvapxOGbDSm8sFhc8WT3G6kWsfQUrbP2W7uwjOXF4RmRkNh3sVybi+hbXnoQwFVfTltcosl9Qm/bjB+BpXZ0GJPfYdwrmxI8zpq0d73+0t79akY55E8Mi57c9G/1D/MUubPw8EvslsLKCM6WvFm5/RsCU8raCpuDCTgALPGw5e0D8hJb+Va7MYk4sSp1EDk/aUqt/WRqg9qbTkmLglBHFayKLoZM6hVOgz6kaAWuwGvLvGzZHH0uIGXmEsunVgWYjjzHrXHdHeNYhaGN7iwsHkRWYAeapx00zEG5N6jse2LZJXHdJItPZU6vErKQQRxBuD6V2VWm4W1Th8U2EY/RyXeH7J4vGP6h6nyqywaq1WKyO5E99TqntYj7b7XcJhceMG6yFgyK8gC92jOAQDc3Nri5A0+Bp3vXy52kft3E/v0/pjr6S3g27Fg8NJiJyRHGLnKLsSSFVQOZLEAetSZI2iSopKg7Xdntg/wBaMjIudoxGy/TF1AJUIpN9GU3vYZhciuXYnbZs/EzLFeWJmIVTMiqhJOgzKzZb9bDrRkWGP9FI+8nbDgMHKYmaSV1NnEKhghHFWZiBceQJtbW1S26O/uE2irfqznMmrRuMsig8Dl1BF9LgkU8hhjFRSvvl2iYXZjRLiO8JluQI1DEKpALtcjS55XOlcu8navgMFlV5GkdlVwkK52COAysxJCrcEEAm9je1AYHG9FKW6najgdoP3cTskpvaKVcjNbjlIJVvQG/SpzeHb0WCw0mImJEcYBOUXYkkKqgcyWIHxoFhkgL1m9QG5m+cG0oGlgzjI+RkcAMrWB5Eggg8Qf5V43035g2ZGjzh27xiqJGAWJAuTqQABp8xQGBjorg2FtmPF4ePEQkmOVcy3Fj5EEciCCD6VAb19qGC2e/dyyM8vOKIZ3W/1jcKvoTfpQGBuoqt9mdvOz5XCv30N9M8iKU+JRiR62tViRTKyhlIZWAIIIIIIuCCNCLc6B4wbKKSN6e17A4GVonZ5ZV0ZIVDZT5M7EKD0BJHO1cWx+3TZ07hWMsF+DSqO7v1dC1vU2HWlkMMsSlfZPaPg8TjXwcTsZUzDVSEcp7YRuZFj5XsbXqS3h3ow+Cw/f4h8sZKgFQWLFrkBQvG4BPoK+a9x94YsLtdMVKWESvMxIUlrOrhfCPUUNjSyfVVcmNw2YX51o3e3hhxsCz4ds0bEjUFSCpsVKnUEGlneTthwGDkaIu80ikhlhUMFI5M5IW/mATbnTzg5wduMS1Qe0sMs0bxSXyuLE8xzDDqCAR1Fc+C7XtnYtwhMkDNoO+UBCT/AIikhfxWHWu7aEBVvXhVqDViwLmLyVfHjZMHixKR9JA+SZRpnQ6kjoy2cdaed4t3Die7x2Bb6YKCcpA71LXWx4ZhfnoRoeVIu/e3sP3ymNi0qgxyhR4Co1XxcMym40vobaWqS7Mu0GKK+HmfIpa8TN7IudULcFF+BOmtZFkZUz3Q8fwa85wvqTk/l5/9JfDbUinOXExlJl0JAKuCOPhuHW3TSu1dmxH2cSRb6xS/Lm8ZPGm/G7Ow+IA76NXtwJHiHowsR8DUUd08OhNmmA8u+kt/O9WP62vGWZ7008kXNs2NEzTys6clY+EnkAgCqT0yt0rbgsIxczOuQBO7ijPFUJzM7DkzkLpxso87DTjNuYLDP4F7yVdPBeWTqC7E5fmKgdqb3zyclgU8PfkPoLW+QNUtRqpWrbFYRf0uicZKciQ22rKBKrKjxMJEZiFGdeAJPIi6noxq1dg7XXFYeOdPZkUNrxFxqPnVKbM3GxGNcFkkCkjNNMxzZfeyIdQbcza1XhszZ6wxJGgACKALcNBapdJXKCwxeo2RnJYxn/Y+Zu0j9u4n9+n9MdXX21fsTE/eg/6mKqU7SP27if36f0x1dfbV+xMT96D/AKmKrZnPwVp2Ibl4fGyYiXFRiVYe7VEa+TO+YliB7Vgo0OmtRfbNu5DgtoquHQRpJAkmRfZVi8iHKOQ8F7U7fo5f2OM/eRf0PS5+kL+0of8AlE/zsRS8Dz8h53J7J8C2zIjPCJJcRCkjyNfOpkUMAhv4MoIGnMVWXY3IY9uQqD7Xfo3UCNz/ADUH4V9Bbpfs/B/8th/8pK+e+yX9vQffn/ypabEn2MP6RX+14X9w/wDmU19mXZjhP1CKfEwpPNiEEhMoDhVb2EVW0FltrxvztYUqfpFf7Xhf3D/5lPXZVvxhp9nQxNLGkuHjEbo7KpsmgcXOqkW1HA3FHkP0lWdrO6S7Mx8T4S8aSjvIwCfo5EYXCnjYeEjyvVj9oe1f1rdfvzxmjwjkDgGaaEsPneq+7a96o8bjYo8MwlWBCmZNQ0rsCQpHtWsouOJvarA342M0G63cEeKGHCh+hSWIv8jf5UA/BH/o6f7Li/3yf5Yrn/SO/s8F9+f+mOuT9H3eCGIYmCWREd2SRM7BcwClWAJ0JGhtxsb1H9vO9cGJmgggdZO47wuyEFAz5QEDDQkBTe3C4HnY8D/UPO522P1XddMQPaiw8zLfhn7yTLf8Vqqjs1iwU2Nkm2pMmVRnAmbSWZ2Ny31gNSRzJHEaVae62yDit1FgX2pMNMEHm4lkKD4sAKq/soweBlxj4faManvFAiMjOmWVWOaM5WGrA8+aW56gl5GztPXY0+Cd8JJhVxMeUoIcqmQZgGQqoAbwkkcwR1NS3YHtiWXA4iAsfoHHdMdQokViF9AwJt9qpTeHcfYeChM2IgjRQNB3kxdzyVF7y7E1t7MN4cNLgpnweD/Vo4XYFFsxkIjDA5+LNaw1vy1pizwU1uftWLZ20nO0sMZSuZWDKrPHKWBMuV9GPHX7Vwafdv4HY+2sn6riYsLiQQBmj7vOPqMhyhj5FSTy15du7W9uA28zQ47CwpMusV2uzpzCS2Vsw4lQdRryNlTtb7N8Js+KOXDSMpeTJ3DsHNspOdCfFYWAN7+0NRSOu2XRgN0YRs+HBTgYiOJEQ94o8RTg1vdty10FfPXZ9siGfbaQSxq8RknBRvZsqyFR8LCrq7GdoSzbIiaYliryIjNckxq1l1PG2q3+zVO9nWJWLeCMyMEAnxCksQACRKACT5nT40MS8lw9o+NXZmxpBhFWG9ooxGAoUyt4mFvetmN+N9aQuw7cODFJLisVGsoR+7jR9UzBQzuy8GNmUC+nH4PHaxhlx2ycQMO6StAySlY2VyMhuwIU6HIWNulKXYHvdDHHLg5XVHaTvYyxAD5kVWUE+8MoNuYPQ0eQXRv7aezvDRYP9bw0SQtG6LIsYCoyOct8g0DBiNRxub8q9dmuIlx2xpYw15sPnijYnWxjzRa9Cct/IDyrt7dN74RgThEkV5ZnQsqkNkjRg92twuQABz18q89jeEbB7GxGLdGOcyTKg0LRxR2FvvENbpY008PgPBUW7WNhwk8i42AtoY2BUF4zwbwtwNtPOuHaCRNfu2vlJAJGUuvusQedrX+NXBsPamB3gzjEwRRYpOADeJ4+TI/hY2OhXXkedJnahuBDs7umhkJ7wsDE5BYAAEOCNcvLXzGtKSyiWuzblNdjrsvfWIYSBYA8ziKMW4WIUDxudAbg6C5qHx20cRiXKOzMT/u+GBP8bcfixAqS7NtxZMVgYZJnyRMDlSMZXdQzDM78bG3AWuOetWtsrYMOHQJFGqgeQA+PU9azo6P5Nl/+shCPxWWVjsXs0xElu8y4eP6sdmkPq5GVfgCetPew9xMNhhdUBfm7eJz6udfgLCmO1Zq7CmMSjbqrLHyzwkQAsOFe6KKmKxX23+xvD4raIxjSuoLI8kIVSrslho3FQQBcWPPhemvendxMdhJcNISqyAeJeKsrBlax42YA251mikPJF9n+4MeyoXjSRpWkfO7sAvAWVQoJsAL8+Zrg3/7KotqTRStM8TxrkOVQwZMxYDUjKQS2uvHhRRQGRxweCWKNI00WNFRR9lAAPyApH3a7H4MFtA4xJXbVzHEQAEMlwbve7WBYDQcdb2oopgIf6Rf+14X9w/8AmUx4jsYw2Pw2GnV2w8rYaAuVVWRz3KeIobWbqCL8wTrRRXJ14RLbm9i2FwMqzO7YiVNULgKiHkyxi/iHmSbctdafMZg0ljeORQyOpVlPAqRYg/CiimcNlT479HWBpCYsVIkZPsMiyEdA9xf4g/GpfH9h2DbBLh4meN1k7wzkK8jGxUhhoMtjoBa3HzuUUYHljnuzsBMFhIsNGSyxLlzNxJuSzacLsSbUr75djmEx8jTXaCZvaePKVc+bxnQnqCCed6KKYZF/B/o8Q5wZ8ZNKo91UVDbyzEtYegqz9j7FhwsKwwII40Fgo/MknUknUk6miikDYh7z9heExUrSwu+GdjmYIFaIkm5IQ2Km/kQOlR+z/wBHuAOGxGKmmAt4Qojv0LXY29LetFFAZZaWBwEcMaRRKEjRQqqosABwAqt96uwnD4vEPPHO8BkYs6ZBIhdjdmW5BW51IueOlqzRQCZPbgdm0OylkySPK8uUOzAKtlzZQqDhxPEmoTefsJweJkaSF3wzNqyoqtETzIjNsvoDbpRRTwGWc+wv0fsJC4aeWTEAG4TKI4z94KSSOlxVoRwKqhVACgBQoAChQLAADQC2lqxRQDZWm8HYJhJpDJh5ZMMSblVAeME81U2K+gNvICtGy/0fcMsgfE4iXEDTw2EYPRmuzEehFZopDyy0cNhVjRURQqoAqqBYBQLAAcgBWy1FFM5Aii1ZooAKKKK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7892" name="AutoShape 4" descr="data:image/jpeg;base64,/9j/4AAQSkZJRgABAQAAAQABAAD/2wCEAAkGBhQSEBQUEhQVFRUUFRUXFxUVFhQXFBgVFxQVGBcUGBQXHSYeGBwjGRwYHy8gIygpLC0sFiAxNTAqNSYsLCkBCQoKDgwOGg8PGiwkHyUsKSwpKSwsLCwsKSwsKSwpLCwsKSksKSksLCksKSkpLCwsKSwpLCwpKSwpKSksLCkpKf/AABEIAMUBAAMBIgACEQEDEQH/xAAcAAACAgMBAQAAAAAAAAAAAAAABgUHAQMEAgj/xABHEAACAQIDBQUEBgcFCAMBAAABAgMAEQQSIQUGMUFhBxMiUXEyQoGRI1JicoKhCBQ1c5KxsjNDY7PBNERTdLTR4fAkJcIW/8QAGgEAAgMBAQAAAAAAAAAAAAAAAAEDBAUCBv/EAC4RAAICAQQBAwMDAwUAAAAAAAABAgMRBBIhMUEFEyIyUYFCkbEUM/AjYXHB0f/aAAwDAQACEQMRAD8AvGisUUAZorFacRi0jGZ2CjzYgD5mgDfWL0t7V37w8UZZXEpHuoV1/ETl/OlGXtamY+HDpGOTSSix48CqkHhyNLl9IePuWlei9VjgO0Wdz4psCnqzMf6hUxBvjKdRJgpBztMy/IWP86eJfYXH3Ha9ZpZwW+atKkciFDIcqurJJEWsTlzqbgkA8QOFMgNLI8HqivNZpiM0ViigDNF6xRQBmisUUAZvRWKKAM0ViigDNFYrFAHqisUUAZrFFFABRRRQAUUUUAFFFFAEdtnaJiQZRd3YKik2BY8yeQAuSfIUtSQgOC5Ekpue8cXsBxyRn2R5BdddSdTW3be0i2OSMLcRKb6i+eVdNPIIG+dbJGylXAJyMbganKwIaw+Rt604c8hNNHJPtKSMBr549PZvmA+sNfEOlcW0938NilOZFuR7cYUHoSBo34vgQda94sPlYQlWQg5De1gTf2he448RppWzZndqxGQRMbBbm6sOJOfm1+Wn51MRiZLFJg5Sl4EUWIkcNZgTbMNRbUWIOoPnoaYMJtRmW5xGBcfdJ5E/XPlWN+SohRjYWcgErnAzRSE+Hn7Cm3SoLY20IjLD3pjdbyW+h7lc4Efd5lPEXYnyvlp5Q9raySc+zXxDB0iiUqQUnQGHUcGVjYt6gMKbv/6SUC30NwPdMra9SqW/KobFYsmQB7gZgfECVbTVSR7JHXyFdLl3N9THwGl1vfjkBBI6j5VxKCfYlJok4N8HHtRK/wC7k19Qsirf51N7M25FODkPiX2kYFXW/C6nXXz4UptBoC51HIWCj/U/E1xvjik0UyqTZwnhtdlZWzICTY+yG48V46m/E0oxydwbk8FkUVAbL3yw8xCZ8j/8OUGN/gGtf4VPKajjNSWUdyi4vDM0UUV0chRRRQAUUUUAFFFFABRRRQAUUUUAFFFFABRRRQAUUUUAFc+OxaxRs7kBUUsSeAAFyflXRSR2kYot3GFBsJnzSfu47MV+LZR6XoSy8Ck8LIr7R2lMLbQsbNPmMIHiEAiZSSeNwhuep6U04DakcseeNwy8iOXOxHI9P5itmyoEecJ7sUOotoTKbX1+yh+dR+N7MzG5fAy91f8AumLZB0V11VfskMPK1dqSjJx8C5nBSb5N20cKChy3UllaykgEhtSV0But9PO1YXDjne1tc1rkc8q3IHqa44dk7RU2eNXHmHhtz5nKfjaoubAyGeWOa3esYRGiv4FVlItIQACoZc5H870SsjE6hU5vB3TLNi5SMMAywAkktlVpWAQKGsR4ULHy8XXSD29BJlK4vDsoBuHtlseTLLHmT+IC4uDVsbC2UkEKxoLBR5WuebHqTqa72hB4iqdlfutTzhluq/2k4YyimNkbaaMBc6uvBTI2Q2voBJcofg49KZ4nlb/d5deauhB9CHNT+1dw8NNcqndOeLReG/3l9lviDSjjN1Mbgrth2Lp/hgBvxQN4G9UselN3XQ75GqqLfpe1kyuBdhphwD/jyggfgUteupNmgNnkYO4BChRlRAeIVbnXqdePC9Lmzt+ja2IW2XRnQHT78R8afnTHh8YkqhkcMp4FTcVmarWWSW3BYhpPbeWcO0NkJICGUN0IB/nXBC+Jwp+glOQf3UpLx28gScyfAkdKYLVqlgBrPhfKHTLycZcTWUbdmb/xEhMSpw7nQFjeFj9mUaD0axpqSQEXBvVeYzZoIIIBB4g8D0rgwEuIwZ/+M/g5wSXMVvJOcfw06VrU69PiZWu9OUluqf4LVrFLexN+Ip2Ecl4Zjwjf3vuPwf4a9KYwa04yUllGTOEoPElg9UUUV0cBRRRQAUUUUAYFZoooAKKKKACiiigAooooAxVcdopYY2ErxXDYkrbU5voyLDmdNOoqyKRO0KK0+FlPBe9B6jKrZfyJ/DTh9SI7PoZxbM2okEjMkjMuRHYO2bNGeas2t1uWuNCCRbhViRnSqfwuy1lMmSTIr6KhbwoDxAXLoC19AeB5U3YXeTFACMYYM4Au/eqIfLNm1b4Zb1zOucJcokjbVZBbXhjlLIACSbAedVfhH73C4zENf6dmYedmOWO34ctTePhnmUricSI0YWMWHGW4I1BlbxH1GWuaExOYsLACfpYmYDXLHGwclrcB4QuvHNXai0nJkMppyUUx8wy2Wt1eY1sK9VxHonfZigis0UxEHtvc/D4nV1yyAaSocsg/EOI6HSq/2rupisC5kjJZf+LEoz2/xYPZcdV16CrcryyX41BZRGZaq1U6+O19irtkb6q1lxGVSdBKmsLdDfWM9Dw86ZhrqK8by7gRz3eH6KUjUgeB/ISJwYdeI5GkSGfE7Pk7tlI1/smJMT+ZhkPA/ZOvTnWPfo2uUadVkLfp4f2Ht0vXHNhq9bJ2xHiVuhsR7SHR1PUf68K62FUXFx7JoycXgXto7JWRbOoYcfj534g9RW/ZG8s+E8MubEQjgTrOg9T/AGqj+IdalJIq4cRhPKpatRKvollGu5YmvyOuytsxYlA8LhlPlxB8iOII8jXdeqobCPFJ3uHcxS8yNUe3uyJ7w/PyNNu7u+6zMIZx3M/JTqkluLRv73nbiPLnW5p9XG3h9mLqdFKnlcoaqKxes1cKIUUUUAFFFFABRRRQAXooooAKKKKACobejZH6xAQts6+JCeGccAehBKnoxqZrywpMP+Sko5DFJbUAkkA+0LcVPUG4PUUy7O2jlVnvyseliSPnf8q5d/dnd3iCQNJF70ffVlSQD1Vkb8JrRu9Ne3lzHK3WtKMvcrUn2Y04e1a4+DdsqN8fiCjM0cagNoLM4LFfATpYEat1sPMWNsvY0eHTLEoUc+JJPmWOrHqaXZlC4jBuul+8iIHNGjL8OjRj503rWfNuU3k1aoKME0ZtWaKKRIFFFFAGKzRRQBhjaqS7S94hisdDCp+gimRW10dy4VtRyW9vXNVlb8bcOHwxCH6WU93H0Yg3e3koux9Lc6oPa4yEEHRCrDz8LXufM6XJ86p3Wc7Ea2g02+MrX46GHGK+GlF3K2NknHEa+zLyIv73z11pw2DvX3hEWIASXkw9iT7p5Hp8q17Z2csgNwCGF+HEEUhzp+rsUYFoRwt7cfVTxK9OXLyrLTVnD7NiVcZxz/iLhZK1OlK+7e9lssWIa6tbu5/dYclY+fXnTayVVsrcSo04PDI6eCorG4AOMrC4uCORBHAgjUEeY1FMMiVySw1EpOLyizCeVhmnYW+b4ZhFjGzR8ExB4jyWX8hn4cL241YEUwYAg3B4EVW2LwQYW43+VadibakwBt4pMN9T2ni+7zZPs8RyvwrY02s6jMz9XoE1vq/YtOsVy7N2kk8ayRsGVhcEG4rrrWTyYjWOGFFFFMQUUUUAFFFFABRRRQAViiigBJ7UsMf1QSIcsiSIFawNg7KjXB0IIJuKrzZEOMOqSw2PMxG9uWgerb312b3+CmS+W6Eg+TL4lPwIFUlu1vYsaKsgZL2sSCRqBYXHqBrVS6y2v+2y3VRVaszWWPeB2bNC8WKnnMpWREIsEjWOU92xCj7RQ3Ovhqzo2uL0gYWQYnDvGD/aRsFPkSPCfnY/Cm/d7H99hopObIpPRreIfA3FLT2OTyzm6vasIk6KKKuFYKK1tJatJxVNIR1Xrw7gC54CtceJBpW382v4VwsZ8U985HFYF9s9C2ij1PlUdsvbi2ySuDskooUN4dpnFytN7gukI+wDrJ6uRf0C0g7ei9r0I+BFPmJisoAGg0A6DlSbtriR51h1WOdu5nuKaVXRsRZeAfvcLA/1oYzfqUF/zqA27su9zUnuPNn2bhz9VSn8Dsv+ldm0ILiqs/hYylprMYRWsMvclkcZozfMoFyP8RB/UvO1xY8W/d3ejuSsUzZoGt3c175b8FY818jy51Ebd2XcHTXked6gcFje7LI4uhvmXy85EH8152uNauJq1Z8k1tSxz9P8F1OK55UpV3V3i7orh5mzRtbuZb3FjwQt5eR+HlTlJHVCyG1mfzB4ZHMtcs8F6knSud1qNPBZhMgsLiJcDKZMP4kY3kgv4W83Tkr8eh9dTZGwdvxYuISRNccCDoytzVlOoI8qSp4riokJLhpe/wAMbP76HRJVHJvJvJvnpWnpdY4/GXRV1Wijct8O/wCS36KhN2t6IsZHmQ2ZdHjbR0b6rDl/I8qmwa24yUllHnpRcXhhRRRXRyFFFFABRRRQBqXEA17DXqKkBHG9Yhx1jXe0Rz794vu9nYlvKGT5lSB+ZqkcBsnPDLcE3By245uC265stvhVrdqWL/8ArWUa968aWHEjvAWA/CDUBulse7QJbi3eNf6qC+v4yvy6Vm6jLmor7mjp3trciO3PxzI7RyC0kbEOvkwNm+F7kdCKsLc6TL38X1JWZfuS/SL+ZYfClLfrZ/6tjo50By4gZXA5OgFm+K2/hqd3YmP60P8AEg19Y5BY/JzUUfhbgdmJ17h1rNYFZrUM44sQbX61GvL1qZxMOYUp7UlKNap6+TlnYdohbkmwGpPIAcST0FKC4kzSPOwOaW2UEarEPYXofePVj5VnaGKMrCAeyQHl/dAkBL+bt+SN517POsf1S7D9tfk3PS6M/wCo/wAHFi+FJu2xqacMWdKUtsjiKyqH8j1K+kcezF77PK/UnlHzIb/Wp7FJSv2Uy/Q4lPKVW/iS3/5pwnjrnVf3DBh8ZNC5tHC5gaRNs4Iqcw4rVlYuKlXb2F8Joom0zWhJSiLuysYCrK3saswHGIkgGQfYJIzAeyTfgdLD3X2+SRh5zdwPo3PvgDgT9YfmNaQd0LJtLDhwCruY2vwKyIy2PmLkU0b0bsNhJAqk90TfDuOKMNRCT04oTxF15a6FtSnHcjKsklZ7Uvwx6ZK5pI64d1tv/rMZD2Esdg48/Jx0P/epd0rJlFxeGcJuLwyNdK55otKkZI65ZBaki3CYuYrCSRyifDt3cy8/ddf+HIBxX8xyqwt0t7kxkZuMkqaSRH2lbz6qeIIpNxGKGtRk2ZZFnw7ZJk0B9115xv5g+fI61oaXVOt7ZdEes0Pvx3RXJc4rNQO6286YuLMLq6nLIje0j81I/MHmKnM4863VJNZR5eUXF4Z6orF6zXRyYNFZooA0yQ3qD2raMjyNMNR22sB3kTAceI9RXUZfcWCvd7pe+xUGHU3WMZ2twzOLKPgub+OmTdVUXNIfeAVDyyLwP4mJPpbyqttl7cLTSRJFLLinlKPGFIMaBsrkyHwqAoyg1cr7JR4wtstgALcgOA9KqxhuscpFlzxBRQq9qCZocO492a2n2oZQPztXndiT/wCThz5wzf1Qf964d+MBNDhXDXeJHSS4BJAVhm0H2b1Hbq754dsRhljLynLIhMcbsFLmLLm00HhPpUV1bVqZJXJOtot6s1hDpWaulMKX978KvcPKdO6Usbc1Gp+NqYK8vGCLEXpptcoCsNmYWyZmtnls7WNwLgBVB5hVAX4E869zipTbG6MkBMmCF0Ju2GJsvUwn3G+z7J6VBjHLICVuCDZkYEOjc1ZTqprzeqqsjNyl5PT6G6EkoxOLEtSxtvS9MWLbjSxtSS51rihfI3vBOdkc30+KT60cbj8LOp/mKsOVKq/stxGXaWX68Ei/FSr/AOh+VWvItSauPKZ5ux4taIqaO9Qe0sLcEGmOePWozHw3qknhl6ifgrTaiGGRJBxjkRx+Bg3+lX9jMFFi8MUkGZJF+OuoYHkRoQfMVT28Oy8wIHO/5i1WZuRjjJgMOxOvdKD95RlP5g1vaOSmsFD1eOHGaK4xuEmwGKuNZItSeAnhJ1Prfj5Nb61P+zNopiIlljN1YX6g8wRyIOhrdvZsEYmK62WVLmNjwvaxVvssND/4qudgbaODn8QKwytllQ8YpQbG/wAdD6g86g1Wma/6OKrFfDP6l2WK6VE7UfKDUyTfhS/vQ1lBOg1uTwAAuST5AVlKLcsIs0SW7kVp8aS5A1r1hcQz6RoZLcTcLGLecmtwPsg1HYIfrLGwJiHAHw5x9eQ+6vkvTUE6CRxGMsVjU3JsFQaAkmyhRy1IFzwvy4V6DT+mrG6z9itq/WGnso/clMDGI5MxnYSsoUrhkuzKNct2Dl7HmALXPCpdu+4gYwdWngB/hz6fEVuwmBWBQikGRyA8huczWN101CjUKvpzJrW8kntBy3QqAAQLEWAup6VoxrjHpGDOyU3mTDZu8GIgmUS960LaF5Ql0NtD3kRKsvKzWI8zwqwMPiFcAqQQeBBvVdnaqroSUPW+voRx9KNm7SbDtni/s2uWjHst5sg91+eUaN0NieXDHQKWeGWVRXNgMassauhurAEGumuRmKwRXqigDQuFUEkAXPHQfn51utWaKAPDxgix4VqgwKJ7Cqv3QB/Kt9ZpYAAKKKKYBRRRQBhhS5vJubHiT3iExTqLLKo4j6rrwdeh4ciKZKK5lFSWGdQnKDzEpTaOHkhk7rELkc3ykXMcnWNjz+ydR1GtLm1za/pX0BtbY0WJjMcyB1PI8jyII1UjzGtVJvpuPNh1ZxmmhA9u15UHLvAPaA+sNfO/GsuzS+3LdHo9LovVFPELOxX7P5cu1sLf3mdf4onFvnarxxEVfP2w5+6xuGkuPDiITcagqXC3v6E19D4tgoJYgAcSTYAdSeFO6vfAq6t7buCNlivUZtABFLOQqjiSQAPnXQmOkxBy4RMw5zvcQj7vOU/d0+1Ups3c6NWEk5M8o1DP7Cn7Efsr66nrVSvRTm+eERf1ar6E7D7DmxOsalIz/eyKRp5pGbFvU2HrTnsXZa4aFYlJIW+rcblixOmnEnhU93YtXFNFY1tabTxq6KGo1U7/AKjnlNIe/e7wuZ1HhawnXlbgs1uhNm6EH3aeHbWtGIsykMLgggg8CCLEHpa9WbKlZHBDTa6pqSErcrbh1wkp8cY+jJ4vGNLX5leHpY177R8M74IiPizxqb8MpbgTyBNv/TS1t3ZkmGmtGSGiPewPxzRA2yHzKewfNStPGyNox4/CBiAQwKyIeTe8p/8AfI15+UfYtU2uuzatirIbodMgcTglw0IiQXCi7NzZ7cf/AB1pa2UwTGYWaXg2ICi/DPYrr6Oco8u76mpTe2eSE5Q978M6Kzfxhl+ZBPWuBdnHGbNBi1nglkNhoRIsjSW9SGIr0NV8LV8TGu0tlKTmuGWLOraWOqsCPUGtOMPtPGcpNswIBseVwf5jlwqI3b3kGKiW5tMoAZToWIGpHXjced6mDZva4i4Fr5uo05dDpUjK+ThiLXYqgbTXMbgG3HS1vQ14kxhcW7tlta9slgSbX069K65sIpXKHbTgMwyg34sALHS414aVglEUlbBUuSx1VbA3d3Nr2F7W+AvSAmdxJjlkTkGDDoHUMR/Fm+dNwpa3JwhEJlII72zAH2ggUBAfI5QCR5saZagJWFFFFAgooooAKKKKACi1FFAGKKzRQAUUUUAFeXjB416ooArrershinkEuFYYeTOGZct4mIYG+UWyt1HHyphi3S7xg+MfvyDcJbLAp46RXOY9XLdLUyUVxsRI7JNYbPEcQAsBYeVe6KK7IwrXNHcVsooAhsRFY9a5W1+FTmIgzDrUNNFlNTQlk5aIDeLZXfR+G3eIS0ZPDNYgofssLqfUHiBSHu/tkYLEhtRh8Qcrg/3bg2BPkVa6tVmTi9IO+exhmZreCc6+S4jLoegkUW+8o86q6yhSW79zR0NyTdUun/JJ9omAzwBlBuCOHHypF2Ltl8LipXUZo2a08flqMso8gRY5uRvfSnLcvapxOGbDSm8sFhc8WT3G6kWsfQUrbP2W7uwjOXF4RmRkNh3sVybi+hbXnoQwFVfTltcosl9Qm/bjB+BpXZ0GJPfYdwrmxI8zpq0d73+0t79akY55E8Mi57c9G/1D/MUubPw8EvslsLKCM6WvFm5/RsCU8raCpuDCTgALPGw5e0D8hJb+Va7MYk4sSp1EDk/aUqt/WRqg9qbTkmLglBHFayKLoZM6hVOgz6kaAWuwGvLvGzZHH0uIGXmEsunVgWYjjzHrXHdHeNYhaGN7iwsHkRWYAeapx00zEG5N6jse2LZJXHdJItPZU6vErKQQRxBuD6V2VWm4W1Th8U2EY/RyXeH7J4vGP6h6nyqywaq1WKyO5E99TqntYj7b7XcJhceMG6yFgyK8gC92jOAQDc3Nri5A0+Bp3vXy52kft3E/v0/pjr6S3g27Fg8NJiJyRHGLnKLsSSFVQOZLEAetSZI2iSopKg7Xdntg/wBaMjIudoxGy/TF1AJUIpN9GU3vYZhciuXYnbZs/EzLFeWJmIVTMiqhJOgzKzZb9bDrRkWGP9FI+8nbDgMHKYmaSV1NnEKhghHFWZiBceQJtbW1S26O/uE2irfqznMmrRuMsig8Dl1BF9LgkU8hhjFRSvvl2iYXZjRLiO8JluQI1DEKpALtcjS55XOlcu8navgMFlV5GkdlVwkK52COAysxJCrcEEAm9je1AYHG9FKW6najgdoP3cTskpvaKVcjNbjlIJVvQG/SpzeHb0WCw0mImJEcYBOUXYkkKqgcyWIHxoFhkgL1m9QG5m+cG0oGlgzjI+RkcAMrWB5Eggg8Qf5V43035g2ZGjzh27xiqJGAWJAuTqQABp8xQGBjorg2FtmPF4ePEQkmOVcy3Fj5EEciCCD6VAb19qGC2e/dyyM8vOKIZ3W/1jcKvoTfpQGBuoqt9mdvOz5XCv30N9M8iKU+JRiR62tViRTKyhlIZWAIIIIIIuCCNCLc6B4wbKKSN6e17A4GVonZ5ZV0ZIVDZT5M7EKD0BJHO1cWx+3TZ07hWMsF+DSqO7v1dC1vU2HWlkMMsSlfZPaPg8TjXwcTsZUzDVSEcp7YRuZFj5XsbXqS3h3ow+Cw/f4h8sZKgFQWLFrkBQvG4BPoK+a9x94YsLtdMVKWESvMxIUlrOrhfCPUUNjSyfVVcmNw2YX51o3e3hhxsCz4ds0bEjUFSCpsVKnUEGlneTthwGDkaIu80ikhlhUMFI5M5IW/mATbnTzg5wduMS1Qe0sMs0bxSXyuLE8xzDDqCAR1Fc+C7XtnYtwhMkDNoO+UBCT/AIikhfxWHWu7aEBVvXhVqDViwLmLyVfHjZMHixKR9JA+SZRpnQ6kjoy2cdaed4t3Die7x2Bb6YKCcpA71LXWx4ZhfnoRoeVIu/e3sP3ymNi0qgxyhR4Co1XxcMym40vobaWqS7Mu0GKK+HmfIpa8TN7IudULcFF+BOmtZFkZUz3Q8fwa85wvqTk/l5/9JfDbUinOXExlJl0JAKuCOPhuHW3TSu1dmxH2cSRb6xS/Lm8ZPGm/G7Ow+IA76NXtwJHiHowsR8DUUd08OhNmmA8u+kt/O9WP62vGWZ7008kXNs2NEzTys6clY+EnkAgCqT0yt0rbgsIxczOuQBO7ijPFUJzM7DkzkLpxso87DTjNuYLDP4F7yVdPBeWTqC7E5fmKgdqb3zyclgU8PfkPoLW+QNUtRqpWrbFYRf0uicZKciQ22rKBKrKjxMJEZiFGdeAJPIi6noxq1dg7XXFYeOdPZkUNrxFxqPnVKbM3GxGNcFkkCkjNNMxzZfeyIdQbcza1XhszZ6wxJGgACKALcNBapdJXKCwxeo2RnJYxn/Y+Zu0j9u4n9+n9MdXX21fsTE/eg/6mKqU7SP27if36f0x1dfbV+xMT96D/AKmKrZnPwVp2Ibl4fGyYiXFRiVYe7VEa+TO+YliB7Vgo0OmtRfbNu5DgtoquHQRpJAkmRfZVi8iHKOQ8F7U7fo5f2OM/eRf0PS5+kL+0of8AlE/zsRS8Dz8h53J7J8C2zIjPCJJcRCkjyNfOpkUMAhv4MoIGnMVWXY3IY9uQqD7Xfo3UCNz/ADUH4V9Bbpfs/B/8th/8pK+e+yX9vQffn/ypabEn2MP6RX+14X9w/wDmU19mXZjhP1CKfEwpPNiEEhMoDhVb2EVW0FltrxvztYUqfpFf7Xhf3D/5lPXZVvxhp9nQxNLGkuHjEbo7KpsmgcXOqkW1HA3FHkP0lWdrO6S7Mx8T4S8aSjvIwCfo5EYXCnjYeEjyvVj9oe1f1rdfvzxmjwjkDgGaaEsPneq+7a96o8bjYo8MwlWBCmZNQ0rsCQpHtWsouOJvarA342M0G63cEeKGHCh+hSWIv8jf5UA/BH/o6f7Li/3yf5Yrn/SO/s8F9+f+mOuT9H3eCGIYmCWREd2SRM7BcwClWAJ0JGhtxsb1H9vO9cGJmgggdZO47wuyEFAz5QEDDQkBTe3C4HnY8D/UPO522P1XddMQPaiw8zLfhn7yTLf8Vqqjs1iwU2Nkm2pMmVRnAmbSWZ2Ny31gNSRzJHEaVae62yDit1FgX2pMNMEHm4lkKD4sAKq/soweBlxj4faManvFAiMjOmWVWOaM5WGrA8+aW56gl5GztPXY0+Cd8JJhVxMeUoIcqmQZgGQqoAbwkkcwR1NS3YHtiWXA4iAsfoHHdMdQokViF9AwJt9qpTeHcfYeChM2IgjRQNB3kxdzyVF7y7E1t7MN4cNLgpnweD/Vo4XYFFsxkIjDA5+LNaw1vy1pizwU1uftWLZ20nO0sMZSuZWDKrPHKWBMuV9GPHX7Vwafdv4HY+2sn6riYsLiQQBmj7vOPqMhyhj5FSTy15du7W9uA28zQ47CwpMusV2uzpzCS2Vsw4lQdRryNlTtb7N8Js+KOXDSMpeTJ3DsHNspOdCfFYWAN7+0NRSOu2XRgN0YRs+HBTgYiOJEQ94o8RTg1vdty10FfPXZ9siGfbaQSxq8RknBRvZsqyFR8LCrq7GdoSzbIiaYliryIjNckxq1l1PG2q3+zVO9nWJWLeCMyMEAnxCksQACRKACT5nT40MS8lw9o+NXZmxpBhFWG9ooxGAoUyt4mFvetmN+N9aQuw7cODFJLisVGsoR+7jR9UzBQzuy8GNmUC+nH4PHaxhlx2ycQMO6StAySlY2VyMhuwIU6HIWNulKXYHvdDHHLg5XVHaTvYyxAD5kVWUE+8MoNuYPQ0eQXRv7aezvDRYP9bw0SQtG6LIsYCoyOct8g0DBiNRxub8q9dmuIlx2xpYw15sPnijYnWxjzRa9Cct/IDyrt7dN74RgThEkV5ZnQsqkNkjRg92twuQABz18q89jeEbB7GxGLdGOcyTKg0LRxR2FvvENbpY008PgPBUW7WNhwk8i42AtoY2BUF4zwbwtwNtPOuHaCRNfu2vlJAJGUuvusQedrX+NXBsPamB3gzjEwRRYpOADeJ4+TI/hY2OhXXkedJnahuBDs7umhkJ7wsDE5BYAAEOCNcvLXzGtKSyiWuzblNdjrsvfWIYSBYA8ziKMW4WIUDxudAbg6C5qHx20cRiXKOzMT/u+GBP8bcfixAqS7NtxZMVgYZJnyRMDlSMZXdQzDM78bG3AWuOetWtsrYMOHQJFGqgeQA+PU9azo6P5Nl/+shCPxWWVjsXs0xElu8y4eP6sdmkPq5GVfgCetPew9xMNhhdUBfm7eJz6udfgLCmO1Zq7CmMSjbqrLHyzwkQAsOFe6KKmKxX23+xvD4raIxjSuoLI8kIVSrslho3FQQBcWPPhemvendxMdhJcNISqyAeJeKsrBlax42YA251mikPJF9n+4MeyoXjSRpWkfO7sAvAWVQoJsAL8+Zrg3/7KotqTRStM8TxrkOVQwZMxYDUjKQS2uvHhRRQGRxweCWKNI00WNFRR9lAAPyApH3a7H4MFtA4xJXbVzHEQAEMlwbve7WBYDQcdb2oopgIf6Rf+14X9w/8AmUx4jsYw2Pw2GnV2w8rYaAuVVWRz3KeIobWbqCL8wTrRRXJ14RLbm9i2FwMqzO7YiVNULgKiHkyxi/iHmSbctdafMZg0ljeORQyOpVlPAqRYg/CiimcNlT479HWBpCYsVIkZPsMiyEdA9xf4g/GpfH9h2DbBLh4meN1k7wzkK8jGxUhhoMtjoBa3HzuUUYHljnuzsBMFhIsNGSyxLlzNxJuSzacLsSbUr75djmEx8jTXaCZvaePKVc+bxnQnqCCed6KKYZF/B/o8Q5wZ8ZNKo91UVDbyzEtYegqz9j7FhwsKwwII40Fgo/MknUknUk6miikDYh7z9heExUrSwu+GdjmYIFaIkm5IQ2Km/kQOlR+z/wBHuAOGxGKmmAt4Qojv0LXY29LetFFAZZaWBwEcMaRRKEjRQqqosABwAqt96uwnD4vEPPHO8BkYs6ZBIhdjdmW5BW51IueOlqzRQCZPbgdm0OylkySPK8uUOzAKtlzZQqDhxPEmoTefsJweJkaSF3wzNqyoqtETzIjNsvoDbpRRTwGWc+wv0fsJC4aeWTEAG4TKI4z94KSSOlxVoRwKqhVACgBQoAChQLAADQC2lqxRQDZWm8HYJhJpDJh5ZMMSblVAeME81U2K+gNvICtGy/0fcMsgfE4iXEDTw2EYPRmuzEehFZopDyy0cNhVjRURQqoAqqBYBQLAAcgBWy1FFM5Aii1ZooAKKKK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37894" name="Picture 6" descr="http://clubdelasdiosas.com/wp-content/uploads/2012/01/impuestos3.jpg"/>
          <p:cNvPicPr>
            <a:picLocks noChangeAspect="1" noChangeArrowheads="1"/>
          </p:cNvPicPr>
          <p:nvPr/>
        </p:nvPicPr>
        <p:blipFill>
          <a:blip r:embed="rId2" cstate="print"/>
          <a:srcRect/>
          <a:stretch>
            <a:fillRect/>
          </a:stretch>
        </p:blipFill>
        <p:spPr bwMode="auto">
          <a:xfrm>
            <a:off x="5364088" y="764704"/>
            <a:ext cx="1781352" cy="1368152"/>
          </a:xfrm>
          <a:prstGeom prst="rect">
            <a:avLst/>
          </a:prstGeom>
          <a:ln>
            <a:noFill/>
          </a:ln>
          <a:effectLst>
            <a:softEdge rad="112500"/>
          </a:effectLst>
        </p:spPr>
      </p:pic>
      <p:pic>
        <p:nvPicPr>
          <p:cNvPr id="11266" name="Picture 2" descr="http://t3.gstatic.com/images?q=tbn:ANd9GcQUM28CdR7TopTwHa0N8jAsaa_-RAUILlt7lTfaMWKKbdrMPJX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636912"/>
            <a:ext cx="1008112" cy="6684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3"/>
            <a:ext cx="6965245" cy="811218"/>
          </a:xfrm>
        </p:spPr>
        <p:txBody>
          <a:bodyPr>
            <a:normAutofit/>
          </a:bodyPr>
          <a:lstStyle/>
          <a:p>
            <a:r>
              <a:rPr lang="es-ES" sz="3600" dirty="0" smtClean="0"/>
              <a:t>IMPORTANCIA</a:t>
            </a:r>
            <a:endParaRPr lang="es-EC"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81356558"/>
              </p:ext>
            </p:extLst>
          </p:nvPr>
        </p:nvGraphicFramePr>
        <p:xfrm>
          <a:off x="971600" y="2060848"/>
          <a:ext cx="6997392"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ruz"/>
          <p:cNvSpPr/>
          <p:nvPr/>
        </p:nvSpPr>
        <p:spPr>
          <a:xfrm>
            <a:off x="4139952" y="1700808"/>
            <a:ext cx="1008112" cy="72008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además</a:t>
            </a:r>
            <a:endParaRPr lang="es-EC"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3"/>
            <a:ext cx="6965245" cy="955234"/>
          </a:xfrm>
        </p:spPr>
        <p:txBody>
          <a:bodyPr>
            <a:normAutofit/>
          </a:bodyPr>
          <a:lstStyle/>
          <a:p>
            <a:r>
              <a:rPr lang="es-EC" sz="3200" b="1" dirty="0" smtClean="0"/>
              <a:t>FUNCIÓN DE LOS IMPUESTOS.</a:t>
            </a:r>
            <a:endParaRPr lang="es-EC" sz="3200" dirty="0"/>
          </a:p>
        </p:txBody>
      </p:sp>
      <p:graphicFrame>
        <p:nvGraphicFramePr>
          <p:cNvPr id="4" name="3 Marcador de contenido"/>
          <p:cNvGraphicFramePr>
            <a:graphicFrameLocks noGrp="1"/>
          </p:cNvGraphicFramePr>
          <p:nvPr>
            <p:ph idx="1"/>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93288" y="836712"/>
            <a:ext cx="6965245" cy="955234"/>
          </a:xfrm>
        </p:spPr>
        <p:txBody>
          <a:bodyPr>
            <a:normAutofit/>
          </a:bodyPr>
          <a:lstStyle/>
          <a:p>
            <a:pPr algn="ctr"/>
            <a:r>
              <a:rPr lang="es-ES" sz="3600" dirty="0" smtClean="0"/>
              <a:t>OTROS FINES DE IMPUESTOS</a:t>
            </a:r>
            <a:endParaRPr lang="es-EC"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08600690"/>
              </p:ext>
            </p:extLst>
          </p:nvPr>
        </p:nvGraphicFramePr>
        <p:xfrm>
          <a:off x="827584" y="1772816"/>
          <a:ext cx="6988493" cy="3402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62" name="Picture 2" descr="https://encrypted-tbn0.gstatic.com/images?q=tbn:ANd9GcRD665B2-hz27F75Wfp8CbThg5TFxH4QCu4plijhb_k0B2EnUCo3A"/>
          <p:cNvPicPr>
            <a:picLocks noChangeAspect="1" noChangeArrowheads="1"/>
          </p:cNvPicPr>
          <p:nvPr/>
        </p:nvPicPr>
        <p:blipFill>
          <a:blip r:embed="rId7" cstate="print"/>
          <a:srcRect/>
          <a:stretch>
            <a:fillRect/>
          </a:stretch>
        </p:blipFill>
        <p:spPr bwMode="auto">
          <a:xfrm>
            <a:off x="971600" y="4077072"/>
            <a:ext cx="1584176" cy="1186604"/>
          </a:xfrm>
          <a:prstGeom prst="rect">
            <a:avLst/>
          </a:prstGeom>
          <a:noFill/>
        </p:spPr>
      </p:pic>
      <p:pic>
        <p:nvPicPr>
          <p:cNvPr id="40964" name="Picture 4" descr="http://www.larepublica.ec/wp-content/uploads/2011/07/impuestos.jpg"/>
          <p:cNvPicPr>
            <a:picLocks noChangeAspect="1" noChangeArrowheads="1"/>
          </p:cNvPicPr>
          <p:nvPr/>
        </p:nvPicPr>
        <p:blipFill>
          <a:blip r:embed="rId8" cstate="print"/>
          <a:srcRect/>
          <a:stretch>
            <a:fillRect/>
          </a:stretch>
        </p:blipFill>
        <p:spPr bwMode="auto">
          <a:xfrm>
            <a:off x="3563888" y="4149080"/>
            <a:ext cx="1569486" cy="1026444"/>
          </a:xfrm>
          <a:prstGeom prst="rect">
            <a:avLst/>
          </a:prstGeom>
          <a:noFill/>
        </p:spPr>
      </p:pic>
      <p:sp>
        <p:nvSpPr>
          <p:cNvPr id="40966" name="AutoShape 6" descr="data:image/jpeg;base64,/9j/4AAQSkZJRgABAQAAAQABAAD/2wCEAAkGBhQSEBQQEBQPEBUQFA8QFBQUFA8PFBQUFRQVFBQUFBQXHCYeFxkkGRUUHy8gIycpLC0sFR8xNTAqNSYrLCkBCQoKDgwOGg8PGiwkHyQsKSwpKSksKSksLCwsLCksLCksKiksLCksLCwsLCwpLCwpKSwsLCwsKSksKSwpLCwpKf/AABEIALcBEwMBIgACEQEDEQH/xAAcAAAABwEBAAAAAAAAAAAAAAAAAQIDBAUGBwj/xAA+EAACAQIEBAQEAwUGBwEAAAABAgADEQQFEiEGMUFRE2FxgQcikaEyQrEUI1LB0TNicoLh8RYkQ1OSovAV/8QAGQEAAwEBAQAAAAAAAAAAAAAAAQIDBAAF/8QAJhEAAgICAgIDAAEFAAAAAAAAAAECEQMhEjEEQRMiURQyQmFx8P/aAAwDAQACEQMRAD8A5MGj9N5CDx5HmJxNFlnSqR1XkClUkpHkWhrNTwbxIcHiVrblD8lRR1Q87eY2I9POegcLXV0V0IZXAZWHIgi4Inl5Kk6V8MOOxSIwWJb925/cueVNifwMf4SeR6E9jtbBk4vi+hMkb2jr0OFDm0gUOZYUl28yG+vOW+HoaVHpFtRBYN5W/pHbQnFXj0dyUT68hKDHZaqG1R3v5KSPrNe6k7Dbz5mR3y5TzLMfMzg2Y+lTpX2dvcSDxDhdOmtTOoId+9us1lfKVN7ix9pWVcBcMoAv26HpOaOslcOY5alMES9CTmOFx5weJ8M3Ct8wv0HUTf4HMw6gg3vFs5osAsMCIU3iwIQCoitUCgkyDmWcpRG+56KOZ/pMvm2dvUFj8gPQdPU9YrmkDkkLxiNiqwpUwSLjURyC9STNvSpaVC9gBMVlHFuFwainW10y53qEawx89O4HtNnhcYlVA9JlqKeTKQwPuJ0ZJ9MPJPocZL/rIGNysN8y/Kw+h8jJr/SRXxB3G47Ebi/mI5xUVQVazbH9ZNwONDGxMgZlmOtTTbTrHIjax7jylJlOY/vNLbNcKR2hs43hG33/AKTm/wASeKfBH7NSPzuNTt/CD09TN5i8xVKLVSbKoLE+Siecc8zg169SsxJNRi3t0H0tJzlSGirZXZobkMeoN5T1qt+Uscze6jylXaZyyQ2BFWi1SAw2dQgxsmLMTaMhWFphwXhzgADRxHke8cQzmjidSaS1aV9JpKpNISQ6ZNQx9WkZDH0kWMjs/wAL+OvHQYPEN+9pi1Nid6iAcierAfUehnRJ5bw1ZkZXQlWQhlZTYgjcEHvO5/D/AI6XGoKVUqmIQbjkKgH508+69PSa8OW/qyU4+0bECLAhCKE0khLCJJjhkXH46nRQ1KzrTUbXY2F+w7mc3RyViay+UqcYhve1j7SozH4oYdCRSp1q9uoARfq2/wBpl8y+LdbfThKYG1tbuT9lG8n80P0ssE/w0mbZUldNLix/Kw/Ep7j+kz+UZo+GrGhW/KefQjoR5GQKXxZuQK2FKjqab6j/AOJA/WWNfGUMfT8TDNepT3CkaXHdGHnO5p9AcJR7R0XBYgMoIPOHmGL0IT9JiuHuJQqaXvtHM34hFW6qbaQx+ghcqVk2qHGp6m8RvmJ3kDNSbbcvTeWVBrr5Db6RqvQBBLHlMTdmYw2P1MbmxA23HL+krMBxDWwVY1cLUIubshuyP5MvX15+cts7qpuA49Ab3+kzVYAzFLJUtE3I7Twj8Q6WOHhsPBrAXNMm4buaZ6jy5j7y3xdfRe3+08801KMHRirKQVIJBBHIgzbZT8Sqmnw8UNe1hUHP/MP5j6T0MXlp6mWhlT7H+J82c4kWJXTbcbXvK+rnoNRaqsdaHSw/RpW57jQzF1YsG3BPSZipiCDfvcGVlk/DVFWdG+IHGQGEXCUjdqgAc35KLE/U/wA5y7XFV6pdix3MbtFlKx0qG8abj3kZUjtZ7n0gRYljjbLEFZIZYnTOTARSsSRJJSIZI6kChm0KPaIIbBREilMRFKZQQk0jJdIyDTMm0TIzHROoyUokSm0k02meQw+gj9JipDKSpBuCCQQe4I5GMKY6pkmOjovCfxWqUytLG3qpsPGA/eL/AIwPxj7+s61hsQrqroQyuAysCCCDuCD1nmJZ1L4QZ6SKmDY3C/vqYJ5Am1RR5XKn3M1YMzvjIlOCq0dIx2LFKk9VuVNWc+wvOd4PKKmYOcTiSdBJ0pc2A7KOg/WaXj5z+yrTH/WrUaRN7bEk++4EnYSkEVUUbKAB7bQ+RK5cS+D6Q5LtlbTyGigsqKLeV5TZxlFNgQVX6TU1TK/G4TUDM5bbOeVskpM1gtrA/N02mYx+nDVQ9GppqKdwLn2NtpruK8QaNJinMkL6X6zndSne5JivK06Ri8jO8b4o0/8AxRRqfMT4VQn5xYhD/eB6GSsLibte4IKuNt7/ACm33tMR+zCW/DwNN/EX8u/Ur9I0vIfFoyfLfZ0vFZsmHpqrXZ7D5Rub+faZLM8zq1zZiQOiLsB69/eAZ6rkispFzcun8wY6uHDjVSddPkSW+nOYJZXPT1/gzt2Vj5f02PoCY02WNblYdztLilVdTZB9VB+0H/5jObuSTCsf4CjPthlHM/Tf7xJpA8gZoK2SW/WQ2wij8RiuEl2dRVvQuNPSUWMpkNpM2BCkWXbpKziTKD4fiJuV5+k0YJNOvRpwTp0zNVawX1kOpXJiGETPRSNo4pjySMpj9MwSCPaYllig0DSRwyRG2MdaNMZRAEXhwoccUgxQhQxLCDqGSqTSIkkUzJSGROptJFNpCpmSabSLQxOptH1kNGkhHkJIdEhTJ+T5k+HrpXpfipsGHYjkVPkRce8r1kiksndOxjsnF+OGKyn9rw9yaZo4lBuSrI4DKQOoBYGW2GxB8NWZSjMoYq3NSRfSfMTMfDHD1UoVGY2pVCNCnqw2Zx2HIedvKaDHYi00zmp1L2NiVKvQxisbY7+sp8ZxJbYcjGM2zC17n08pjMyzXe8jZoosc3xYqEqT8tQFSe1+R9jYzHVsIykqRYqbH+skV8x1bRdDFioArkBh8oY9R0Vv6yORatGPy/GlkXOPaIAp72A1H7Sxo/LT784zWplDpI0n/wC6xa/htzPOZpSZ49iVa4MOi5F7Eg7bjaJBsLRWHfcjvFfs4ssHnzrs4FQDvsfqJbYfP6R7oex5fWZYHcwkPMd48Zyj0dZtKlcuNrb7bSC2EHQe8oKGIZPwsRJtDPCdnHuNvtK/KpdhstMHl6aiWIFuQlxRy5HUodwwtvKzK8ZS5lgxPTrLqli6Z2Xb12mrHxrQyOOcU5McNiGT8pJKnylPOvcfZB4+H8RAC1PfbtOQFbGx6TXFm/HPkhSxxDGljqTmUHA8DPC0wmEno4Q7Rsw2iZVCgggghARIYhCGJUQWsfQxlY6kRjIk0zJNMyKhkimZBjolIZIpyPSkqmshIZEqmJq+C+FWxdS7XWjTI1ty1HnoU9z1PQe0ruEeGXxlbQLqiWao/YdAP7x3t6E9J2LDUUw9NaVNQiILAD7k9zfrEUb2ysYuXQ9VdaahFAVVAVQBsANgPSUeZYq17mPYvMA2oDmv6TF8RZvYc9+RhkzXDHS2V2eZuLn3mPxWOvFZhjbkkyqercwqNjMmLWuYBW395E8W0R40PCwqVGmwOZsV0uBUUcg3MejcxJf7NrANEgkkgIdnuBc2H5tu0qMAPll3wyf+aw3lUxDfSkRM04JtIy+T42PIk6232QTSINmBB89o5Tob32ms4lx9I1fC0LUYczyt5XEiYbKaLOEbXTL3K73DW5geY52kZY3dJnmz8DInUdmdrJYxJQ3BtNa/BAO6VD7iEOBX61B9IvxyJPw8y/tMsaZkd1IM2R4GPWp9ohuE0H4mJjLHIMfBzP0ZC5G4vLDAZ6y7VPmH3+sn43K0QfKPrKbF7HZQLSkYTXQ/8DKjT4TidB8vNW2IMxnFOQqXNWhazbkSBis1ZGtZTHcPnoOzXX9JoUssVdHfFkxsofDtsdotBLnG4AVBqS1/KVBpkGxl4ZFNF4yUgFolmiisSVjqhhESY4RENGQoiCC0EcBEEUIkRayrFFLHViAI4smwodQyRTMjLH6ZkpDIm0ZMpiQqJk2iZmkUR2X4VYPTg9dv7Wo5J7hbKP0Mt88xYW4vv0iODaXg5ZQv1p6//Ml/0Mw3FWcsSxvaxuIZaSRt8aNvk/QM64lFAagRc3B9Ji83zXW2xuDvKHN84aqxuT6dpJwNmpa2PLYDvD8bStmhzTdIjYurvaR7wna5JkPEYq+w5d+8tGF6M+SaiOV8TDo1N7mQqb7kmWeSGn46GsNVNNVR15aggLaPcgD3lZRUUZFkcnZoMPWCUwW2uuoCxuR3t2kR84dBRekxpsz1lDC1wHutx2NpGxq1KlQtZnJsTpB0A2HyIB+Vfwi38O20hlGZKYA/s2ckEgG5Y22mVY1ab/7TK5ZSajRf08SVwprBiatJrOSSxJDaXuTz3sf95Z0M2q4lKHhK2qnUFVmBUW0qVAsSL31cuwkDI8netSrU9LHXUD2XdiLDoN9yJeYPKDhxbS1LqSwK/dpnnJK67spbTRtspzVai2PytYEqdmF+lvrLOjXDXA3InNMTmymrT8GqBVUm5FyChFmU9zyP+WXlfOingutRajsCygAhnQEBgwubjfY9xE5bVmyHJq6NY6kSux7aRc8o5geJqVX5b6KgAJQ87HkfSQs/xX7s6Y9loqyv1io4HMAFvp/rK3EZfcE29IXCGN1VqtNtnKjSOhAO5H2vNPWwPy2A26t09oYv0DLCjkGfYMo95VWm74xy35CQNxvMLNcHo8jMvsP4bFMh2PtJVfFh9yLGV6mPCCUFdkaXYcSYqJYwnDbGNtFmIYx0Iwrw4jVBGoFkQRxY2DFqZZijojgjSmOAybCOKY8kjqY6rSbQyJlIy2yfBmtWp0V51XRPqbE+wufaUlNp0P4PYZGxj1HtelSug82bST7Db/NItbKR26Or5wNNAU02CqAPQCw+05BxhhagBa7e4UD+s67mda95zbjXItS6jqN+pZvsBtJT/qPTwqoUcixZ33gp4whdIO0XjaJVivYxkLNypxMkrUtCatc2tvvG6FIu2kbnoOp9POOiiWYKNyZe5Xw/tdxYDrsfm6LDKcYRMzTlIqFwNjZgVI6EFSPUHlNBkWS67lAzEcyq6yOwIG4EtBS16QLm2w1Wbbyv+kYqUdD0zRo0vFLOGCg09YGk7BCLHf8ALY3AIsZhlm+TXRq+GuidRwi01s+hBsbtdSRfzMp6uZLVxYSlT8RCpudTUr2J316Tt0uR1jVGmmIqul62pl1JSq1PFBZTcor7aiV1WuLm1tyZY5LRUMxC2toUgbXTfby/raJxULb2xlBk5sHWpgnD1f2fVzP9tt31bfW0rsww2IOlajviL3YnxKyM63+bQtypIN/l5+W4l8tI2Kk7dPI8xt7CRcc5Tw1vdmq3A7LofxLf+n0EjDJseSspMTw94Yp16Rp1KNUar0zUqOO6N+UHyh08W1mODw9ZyAFarUC2UAXtzsB1t9pdVuDf+Zo4WkVXEZmzV3awP7PhSSwt/eYK7ewHnLn4l0KGBpUcvwwtZBVqMSdRG4UN3JIZj7TVJN7q/wDYkJ74rRieHHrDF+LqLMQNROlxc8159PKdSOVtVTUyoCexen9rETlXBoL4nVfZd7TsuDqgIfmF1G4HS/QnvBl09mzD1aZm8uyrwMUrlfxaqdy+q2rysOoAmmxFRbcz9CR9pWJR8erqJDKnTpfoD+sk5hU0rvtIxtmiZmuI6d0INiCDYictxFPSxHYmdEzTNUs1zynPsdVDVGK8pqxWeXnoaWPLGUEfUSkjIAxBimiCYEKxto00WxjbGVSEYUEK8KMAjAxYMRDEsxR5TFgxkGLBk2hh4GKVozqig0WjiUlSWuS5xUw1Va1I6WX6EHmrDqDKRGkim8lKI8XWzunC/EK41dYNmWwdDzU9PUHvJ3E2CDUiQL2vOI5PnNTD1BVotpYAg9mB5q3lPQlNUr4JKlMC1Wmjj/MoP16e0z8aR6GPPbV9nnHiKjao3qZTshHLfymt45wOio3r/OUlPJq2gP4blT1seUvimuAc+N8iRwrw6+Kcvr8KmmzPYMSf4VU8z/WbjEcJ0W0k1ca7JuniPTNMNcG+hFBXryJ9JF4JpWw4XkVdgQdrE7i9+4vNcMOWA52tuT6WP6zHmzy5sXDhTVsxuYU2DL4SojNfYs1ta/jFhyN+n05iRqWXNq8d38RiqgEDQEHRVXoAeu9+c6fkfDNKoRiKyK5HyqCLgkH8TDqQBbf3mlr4NShpsqMjAqUKqVIO1ivaZudaHnkSkcr4c4CWpUbF4n/qF2pot1spOzsRya17W5C3WOcQ8HeGj18K9UNRBZqbaagqIBdrEi+qwvve9uhsZscFjQuIr4X/ALBplb/9uqgdR6g6l9h3lXxvnqYbDOLg1KytSpIPxOzLpBt/CL3J8rdpZNuSBy+tmIyfF1KxLfIQDpDLqBP+U/hPQgn3POW7cPhizsbMyFL62VlU8whGy+28p+C6egBX6ahc3FybEn3m0FMEc77en+85tRl9UZHKUuzO5jhaq1jjaFUrXUUxocLbw1VaaLTdbDRsBy5kXsN5hs7zCtiqusrULOEU3ufwqFsSfQ7ToHEldFpsSR8lOpq9GUqFPqekxVKrSFE1gx8Spc6d9V+reQvveXUup1vopgTk3Fssvh/w7UfEimwKBR4jkfwggBR5kn9Z1vFYMJTsAFAHtM7wdl1alS8arZXrKlh+ZVFyNXYm97dI7nmbMqnUTFlLk7Z6UVxWuhzhhiWrqfyupHoy/wCkq+O84FKme/IesicG8ToMRUpsf7RQwv3W9x9D9pl/iDmXiV9N7hf1hxr0wZp0mzLVcSzm7E+kREwwZsPIbb2x1Fjl4hTFEybAE0acxxmjLNGihWNsY2TFMYgmVRNgghXgjAI8MGJhygBYMWDGxFLAxhwRUQDDvEOHlMeQyMpjyGJJBRLRp2H4VcUK2FbCVGAagSyAn8VNjfb/AAsT7ETjKGSKVS24JHptM842isJU7OmYjIxj8foG9Om2uoelgdl9/wCU2ePy1EpaAosOQtOXcD8cHBvoqDXRc/Nbd0v+Ze47r9PPsmExVOtTWrTZXVxdWG4I8pnWPiqs9NeSsjTro5NnmEqqWagKtM91FgR2IOxEs8jFbFYckV6tE7q2laSOCOe5Xb2tN3jcuDXuJg88D4Wp4lC43uy9G/1i1Wmiqpu0a3hXMqWHophKzpTalsrOwUVN76tTbaiSb9+fXabn/G+FwtPW9RXO+inTIqO56BQP15ShymhRxlEOVVtQ3uAfUGVedcLJhR4mHVFOxK2sPYrYjbsZN4t2yE8CvRksPmuJqYnEY+pVfD+Ob+ErEDSBpQHa3yrbfb7yLkpWriamKq6qwVgiGozPyG5uf/t5r8BkmEr0nZ71SbgqSUCn/CDe/qTM7VzqlgL0KlE1aLctBCupF7EE/mFz6gkGWkpS1Ht61+CqCgrfSLPFG510ri25HbsZEx2f1kemlOm1Z6110I2nUV31WA7HfkNrnrLjC5JWVVqoCVddWhtKmxFwGAJF9+80OV5EKVI1agUVnWxt+RTv4antyv3PoJDFBxlbRWeLnHZTNkVE09WNAqkWbwgSKam3XrUbzO3lJGV5KjjxEprTpCxVQqrqIPM7fh295S5tjiXFIn8TKt/UgTomJoCnRAUWVQAPQC0vuRRRjBaRk804gdCfnYHteYfPuLGcFDveSuMM0CubTEVKpY3Mtjx3tmfNl46DTEMGDgkEbgxVfEM7amNyY1aLAmjRhcm+wopVg0xaiBsQMQEw7RLRQCWaMsYtjGmMokKxJiTDJiLyiEDghXghOGIcKCUAKEUIkGHAEXeGDEXirxQjgMcVowDFhorRxLRo8pkNHjq1JFxGTJYaajg7jipgm0m9SixuydVPVk8+45H7zIo8cDSbQ8ZNO0ejsoz2hik10nVx1tzB7MOYMx/HLgKfecry7NqlBxUouyMO3IjsR1Em5vxTVxItUKjva4vElBs2Y/IS7N38KMzD+NQvurBl9G5/eajicAId77ThmAx70HFSizU2HUHn5Ecj7zR4z4g1KtLRUUF7W1A2B87dJ0o60Uj5MXK2V2Lz9qFdjTOzGzDv2PrKvNcwOIPLmV/WMMbks1iW37xQaUSSojPyLbS6O65djEFCkWYbBQZMzrGIKexHKcLGeVRT8PWdPK3l2vD/AOI64TRrLACwvcke8TgV/lR12T+Kc1vUIQ8uvaXVH4plsOKdYNrUWuBcN5+UwFVyxud4gCUWOKVEJ+TJytEnMsca1Qu3XpIwWK0w43WkQlJydsSIoQjDE4FirQ7xGqJLwUCxwtGmaJZ42zR1EVsUzRsmEWibyiQthmJhmFCAEEEEJwzBDgjgAIqJhiAIcO8K8F4DhV4YMReGJ1HDqmOq0YUxxTEYyJCtHA8YBh6pJoYf1Qi8a1Qtc6jh3XC1xvVBedR1juqDVG9UPVBR1itcK8K8K8NHWKhxGqEWnUdY5eEWjZeJLQ0CxzVCLRotC1Q8QWOlogtEFoktGSBYstEExN4UagBkwRMMQgDgghwBDAghgQ4DiNBBBKCggggnBBBBBOOBeHeCCccLBiw0EEVjIVqh64IItBBrg1QQTqADVD1QQQBD1Q9UEEBwNUGqCCccFqiS0EEIAtUItBBCASWidUEEYALwrwQTjgXggghOBFQoIDhUMQQQBHFIggggGo//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40968" name="AutoShape 8" descr="data:image/jpeg;base64,/9j/4AAQSkZJRgABAQAAAQABAAD/2wCEAAkGBhQSEBQQEBQPEBUQFA8QFBQUFA8PFBQUFRQVFBQUFBQXHCYeFxkkGRUUHy8gIycpLC0sFR8xNTAqNSYrLCkBCQoKDgwOGg8PGiwkHyQsKSwpKSksKSksLCwsLCksLCksKiksLCksLCwsLCwpLCwpKSwsLCwsKSksKSwpLCwpKf/AABEIALcBEwMBIgACEQEDEQH/xAAcAAAABwEBAAAAAAAAAAAAAAAAAQIDBAUGBwj/xAA+EAACAQIEBAQEAwUGBwEAAAABAgADEQQFEiEGMUFRE2FxgQcikaEyQrEUI1LB0TNicoLh8RYkQ1OSovAV/8QAGQEAAwEBAQAAAAAAAAAAAAAAAQIDBAAF/8QAJhEAAgICAgIDAAEFAAAAAAAAAAECEQMhEjEEQRMiURQyQmFx8P/aAAwDAQACEQMRAD8A5MGj9N5CDx5HmJxNFlnSqR1XkClUkpHkWhrNTwbxIcHiVrblD8lRR1Q87eY2I9POegcLXV0V0IZXAZWHIgi4Inl5Kk6V8MOOxSIwWJb925/cueVNifwMf4SeR6E9jtbBk4vi+hMkb2jr0OFDm0gUOZYUl28yG+vOW+HoaVHpFtRBYN5W/pHbQnFXj0dyUT68hKDHZaqG1R3v5KSPrNe6k7Dbz5mR3y5TzLMfMzg2Y+lTpX2dvcSDxDhdOmtTOoId+9us1lfKVN7ix9pWVcBcMoAv26HpOaOslcOY5alMES9CTmOFx5weJ8M3Ct8wv0HUTf4HMw6gg3vFs5osAsMCIU3iwIQCoitUCgkyDmWcpRG+56KOZ/pMvm2dvUFj8gPQdPU9YrmkDkkLxiNiqwpUwSLjURyC9STNvSpaVC9gBMVlHFuFwainW10y53qEawx89O4HtNnhcYlVA9JlqKeTKQwPuJ0ZJ9MPJPocZL/rIGNysN8y/Kw+h8jJr/SRXxB3G47Ebi/mI5xUVQVazbH9ZNwONDGxMgZlmOtTTbTrHIjax7jylJlOY/vNLbNcKR2hs43hG33/AKTm/wASeKfBH7NSPzuNTt/CD09TN5i8xVKLVSbKoLE+Siecc8zg169SsxJNRi3t0H0tJzlSGirZXZobkMeoN5T1qt+Uscze6jylXaZyyQ2BFWi1SAw2dQgxsmLMTaMhWFphwXhzgADRxHke8cQzmjidSaS1aV9JpKpNISQ6ZNQx9WkZDH0kWMjs/wAL+OvHQYPEN+9pi1Nid6iAcierAfUehnRJ5bw1ZkZXQlWQhlZTYgjcEHvO5/D/AI6XGoKVUqmIQbjkKgH508+69PSa8OW/qyU4+0bECLAhCKE0khLCJJjhkXH46nRQ1KzrTUbXY2F+w7mc3RyViay+UqcYhve1j7SozH4oYdCRSp1q9uoARfq2/wBpl8y+LdbfThKYG1tbuT9lG8n80P0ssE/w0mbZUldNLix/Kw/Ep7j+kz+UZo+GrGhW/KefQjoR5GQKXxZuQK2FKjqab6j/AOJA/WWNfGUMfT8TDNepT3CkaXHdGHnO5p9AcJR7R0XBYgMoIPOHmGL0IT9JiuHuJQqaXvtHM34hFW6qbaQx+ghcqVk2qHGp6m8RvmJ3kDNSbbcvTeWVBrr5Db6RqvQBBLHlMTdmYw2P1MbmxA23HL+krMBxDWwVY1cLUIubshuyP5MvX15+cts7qpuA49Ab3+kzVYAzFLJUtE3I7Twj8Q6WOHhsPBrAXNMm4buaZ6jy5j7y3xdfRe3+08801KMHRirKQVIJBBHIgzbZT8Sqmnw8UNe1hUHP/MP5j6T0MXlp6mWhlT7H+J82c4kWJXTbcbXvK+rnoNRaqsdaHSw/RpW57jQzF1YsG3BPSZipiCDfvcGVlk/DVFWdG+IHGQGEXCUjdqgAc35KLE/U/wA5y7XFV6pdix3MbtFlKx0qG8abj3kZUjtZ7n0gRYljjbLEFZIZYnTOTARSsSRJJSIZI6kChm0KPaIIbBREilMRFKZQQk0jJdIyDTMm0TIzHROoyUokSm0k02meQw+gj9JipDKSpBuCCQQe4I5GMKY6pkmOjovCfxWqUytLG3qpsPGA/eL/AIwPxj7+s61hsQrqroQyuAysCCCDuCD1nmJZ1L4QZ6SKmDY3C/vqYJ5Am1RR5XKn3M1YMzvjIlOCq0dIx2LFKk9VuVNWc+wvOd4PKKmYOcTiSdBJ0pc2A7KOg/WaXj5z+yrTH/WrUaRN7bEk++4EnYSkEVUUbKAB7bQ+RK5cS+D6Q5LtlbTyGigsqKLeV5TZxlFNgQVX6TU1TK/G4TUDM5bbOeVskpM1gtrA/N02mYx+nDVQ9GppqKdwLn2NtpruK8QaNJinMkL6X6zndSne5JivK06Ri8jO8b4o0/8AxRRqfMT4VQn5xYhD/eB6GSsLibte4IKuNt7/ACm33tMR+zCW/DwNN/EX8u/Ur9I0vIfFoyfLfZ0vFZsmHpqrXZ7D5Rub+faZLM8zq1zZiQOiLsB69/eAZ6rkispFzcun8wY6uHDjVSddPkSW+nOYJZXPT1/gzt2Vj5f02PoCY02WNblYdztLilVdTZB9VB+0H/5jObuSTCsf4CjPthlHM/Tf7xJpA8gZoK2SW/WQ2wij8RiuEl2dRVvQuNPSUWMpkNpM2BCkWXbpKziTKD4fiJuV5+k0YJNOvRpwTp0zNVawX1kOpXJiGETPRSNo4pjySMpj9MwSCPaYllig0DSRwyRG2MdaNMZRAEXhwoccUgxQhQxLCDqGSqTSIkkUzJSGROptJFNpCpmSabSLQxOptH1kNGkhHkJIdEhTJ+T5k+HrpXpfipsGHYjkVPkRce8r1kiksndOxjsnF+OGKyn9rw9yaZo4lBuSrI4DKQOoBYGW2GxB8NWZSjMoYq3NSRfSfMTMfDHD1UoVGY2pVCNCnqw2Zx2HIedvKaDHYi00zmp1L2NiVKvQxisbY7+sp8ZxJbYcjGM2zC17n08pjMyzXe8jZoosc3xYqEqT8tQFSe1+R9jYzHVsIykqRYqbH+skV8x1bRdDFioArkBh8oY9R0Vv6yORatGPy/GlkXOPaIAp72A1H7Sxo/LT784zWplDpI0n/wC6xa/htzPOZpSZ49iVa4MOi5F7Eg7bjaJBsLRWHfcjvFfs4ssHnzrs4FQDvsfqJbYfP6R7oex5fWZYHcwkPMd48Zyj0dZtKlcuNrb7bSC2EHQe8oKGIZPwsRJtDPCdnHuNvtK/KpdhstMHl6aiWIFuQlxRy5HUodwwtvKzK8ZS5lgxPTrLqli6Z2Xb12mrHxrQyOOcU5McNiGT8pJKnylPOvcfZB4+H8RAC1PfbtOQFbGx6TXFm/HPkhSxxDGljqTmUHA8DPC0wmEno4Q7Rsw2iZVCgggghARIYhCGJUQWsfQxlY6kRjIk0zJNMyKhkimZBjolIZIpyPSkqmshIZEqmJq+C+FWxdS7XWjTI1ty1HnoU9z1PQe0ruEeGXxlbQLqiWao/YdAP7x3t6E9J2LDUUw9NaVNQiILAD7k9zfrEUb2ysYuXQ9VdaahFAVVAVQBsANgPSUeZYq17mPYvMA2oDmv6TF8RZvYc9+RhkzXDHS2V2eZuLn3mPxWOvFZhjbkkyqercwqNjMmLWuYBW395E8W0R40PCwqVGmwOZsV0uBUUcg3MejcxJf7NrANEgkkgIdnuBc2H5tu0qMAPll3wyf+aw3lUxDfSkRM04JtIy+T42PIk6232QTSINmBB89o5Tob32ms4lx9I1fC0LUYczyt5XEiYbKaLOEbXTL3K73DW5geY52kZY3dJnmz8DInUdmdrJYxJQ3BtNa/BAO6VD7iEOBX61B9IvxyJPw8y/tMsaZkd1IM2R4GPWp9ohuE0H4mJjLHIMfBzP0ZC5G4vLDAZ6y7VPmH3+sn43K0QfKPrKbF7HZQLSkYTXQ/8DKjT4TidB8vNW2IMxnFOQqXNWhazbkSBis1ZGtZTHcPnoOzXX9JoUssVdHfFkxsofDtsdotBLnG4AVBqS1/KVBpkGxl4ZFNF4yUgFolmiisSVjqhhESY4RENGQoiCC0EcBEEUIkRayrFFLHViAI4smwodQyRTMjLH6ZkpDIm0ZMpiQqJk2iZmkUR2X4VYPTg9dv7Wo5J7hbKP0Mt88xYW4vv0iODaXg5ZQv1p6//Ml/0Mw3FWcsSxvaxuIZaSRt8aNvk/QM64lFAagRc3B9Ji83zXW2xuDvKHN84aqxuT6dpJwNmpa2PLYDvD8bStmhzTdIjYurvaR7wna5JkPEYq+w5d+8tGF6M+SaiOV8TDo1N7mQqb7kmWeSGn46GsNVNNVR15aggLaPcgD3lZRUUZFkcnZoMPWCUwW2uuoCxuR3t2kR84dBRekxpsz1lDC1wHutx2NpGxq1KlQtZnJsTpB0A2HyIB+Vfwi38O20hlGZKYA/s2ckEgG5Y22mVY1ab/7TK5ZSajRf08SVwprBiatJrOSSxJDaXuTz3sf95Z0M2q4lKHhK2qnUFVmBUW0qVAsSL31cuwkDI8netSrU9LHXUD2XdiLDoN9yJeYPKDhxbS1LqSwK/dpnnJK67spbTRtspzVai2PytYEqdmF+lvrLOjXDXA3InNMTmymrT8GqBVUm5FyChFmU9zyP+WXlfOingutRajsCygAhnQEBgwubjfY9xE5bVmyHJq6NY6kSux7aRc8o5geJqVX5b6KgAJQ87HkfSQs/xX7s6Y9loqyv1io4HMAFvp/rK3EZfcE29IXCGN1VqtNtnKjSOhAO5H2vNPWwPy2A26t09oYv0DLCjkGfYMo95VWm74xy35CQNxvMLNcHo8jMvsP4bFMh2PtJVfFh9yLGV6mPCCUFdkaXYcSYqJYwnDbGNtFmIYx0Iwrw4jVBGoFkQRxY2DFqZZijojgjSmOAybCOKY8kjqY6rSbQyJlIy2yfBmtWp0V51XRPqbE+wufaUlNp0P4PYZGxj1HtelSug82bST7Db/NItbKR26Or5wNNAU02CqAPQCw+05BxhhagBa7e4UD+s67mda95zbjXItS6jqN+pZvsBtJT/qPTwqoUcixZ33gp4whdIO0XjaJVivYxkLNypxMkrUtCatc2tvvG6FIu2kbnoOp9POOiiWYKNyZe5Xw/tdxYDrsfm6LDKcYRMzTlIqFwNjZgVI6EFSPUHlNBkWS67lAzEcyq6yOwIG4EtBS16QLm2w1Wbbyv+kYqUdD0zRo0vFLOGCg09YGk7BCLHf8ALY3AIsZhlm+TXRq+GuidRwi01s+hBsbtdSRfzMp6uZLVxYSlT8RCpudTUr2J316Tt0uR1jVGmmIqul62pl1JSq1PFBZTcor7aiV1WuLm1tyZY5LRUMxC2toUgbXTfby/raJxULb2xlBk5sHWpgnD1f2fVzP9tt31bfW0rsww2IOlajviL3YnxKyM63+bQtypIN/l5+W4l8tI2Kk7dPI8xt7CRcc5Tw1vdmq3A7LofxLf+n0EjDJseSspMTw94Yp16Rp1KNUar0zUqOO6N+UHyh08W1mODw9ZyAFarUC2UAXtzsB1t9pdVuDf+Zo4WkVXEZmzV3awP7PhSSwt/eYK7ewHnLn4l0KGBpUcvwwtZBVqMSdRG4UN3JIZj7TVJN7q/wDYkJ74rRieHHrDF+LqLMQNROlxc8159PKdSOVtVTUyoCexen9rETlXBoL4nVfZd7TsuDqgIfmF1G4HS/QnvBl09mzD1aZm8uyrwMUrlfxaqdy+q2rysOoAmmxFRbcz9CR9pWJR8erqJDKnTpfoD+sk5hU0rvtIxtmiZmuI6d0INiCDYictxFPSxHYmdEzTNUs1zynPsdVDVGK8pqxWeXnoaWPLGUEfUSkjIAxBimiCYEKxto00WxjbGVSEYUEK8KMAjAxYMRDEsxR5TFgxkGLBk2hh4GKVozqig0WjiUlSWuS5xUw1Va1I6WX6EHmrDqDKRGkim8lKI8XWzunC/EK41dYNmWwdDzU9PUHvJ3E2CDUiQL2vOI5PnNTD1BVotpYAg9mB5q3lPQlNUr4JKlMC1Wmjj/MoP16e0z8aR6GPPbV9nnHiKjao3qZTshHLfymt45wOio3r/OUlPJq2gP4blT1seUvimuAc+N8iRwrw6+Kcvr8KmmzPYMSf4VU8z/WbjEcJ0W0k1ca7JuniPTNMNcG+hFBXryJ9JF4JpWw4XkVdgQdrE7i9+4vNcMOWA52tuT6WP6zHmzy5sXDhTVsxuYU2DL4SojNfYs1ta/jFhyN+n05iRqWXNq8d38RiqgEDQEHRVXoAeu9+c6fkfDNKoRiKyK5HyqCLgkH8TDqQBbf3mlr4NShpsqMjAqUKqVIO1ivaZudaHnkSkcr4c4CWpUbF4n/qF2pot1spOzsRya17W5C3WOcQ8HeGj18K9UNRBZqbaagqIBdrEi+qwvve9uhsZscFjQuIr4X/ALBplb/9uqgdR6g6l9h3lXxvnqYbDOLg1KytSpIPxOzLpBt/CL3J8rdpZNuSBy+tmIyfF1KxLfIQDpDLqBP+U/hPQgn3POW7cPhizsbMyFL62VlU8whGy+28p+C6egBX6ahc3FybEn3m0FMEc77en+85tRl9UZHKUuzO5jhaq1jjaFUrXUUxocLbw1VaaLTdbDRsBy5kXsN5hs7zCtiqusrULOEU3ufwqFsSfQ7ToHEldFpsSR8lOpq9GUqFPqekxVKrSFE1gx8Spc6d9V+reQvveXUup1vopgTk3Fssvh/w7UfEimwKBR4jkfwggBR5kn9Z1vFYMJTsAFAHtM7wdl1alS8arZXrKlh+ZVFyNXYm97dI7nmbMqnUTFlLk7Z6UVxWuhzhhiWrqfyupHoy/wCkq+O84FKme/IesicG8ToMRUpsf7RQwv3W9x9D9pl/iDmXiV9N7hf1hxr0wZp0mzLVcSzm7E+kREwwZsPIbb2x1Fjl4hTFEybAE0acxxmjLNGihWNsY2TFMYgmVRNgghXgjAI8MGJhygBYMWDGxFLAxhwRUQDDvEOHlMeQyMpjyGJJBRLRp2H4VcUK2FbCVGAagSyAn8VNjfb/AAsT7ETjKGSKVS24JHptM842isJU7OmYjIxj8foG9Om2uoelgdl9/wCU2ePy1EpaAosOQtOXcD8cHBvoqDXRc/Nbd0v+Ze47r9PPsmExVOtTWrTZXVxdWG4I8pnWPiqs9NeSsjTro5NnmEqqWagKtM91FgR2IOxEs8jFbFYckV6tE7q2laSOCOe5Xb2tN3jcuDXuJg88D4Wp4lC43uy9G/1i1Wmiqpu0a3hXMqWHophKzpTalsrOwUVN76tTbaiSb9+fXabn/G+FwtPW9RXO+inTIqO56BQP15ShymhRxlEOVVtQ3uAfUGVedcLJhR4mHVFOxK2sPYrYjbsZN4t2yE8CvRksPmuJqYnEY+pVfD+Ob+ErEDSBpQHa3yrbfb7yLkpWriamKq6qwVgiGozPyG5uf/t5r8BkmEr0nZ71SbgqSUCn/CDe/qTM7VzqlgL0KlE1aLctBCupF7EE/mFz6gkGWkpS1Ht61+CqCgrfSLPFG510ri25HbsZEx2f1kemlOm1Z6110I2nUV31WA7HfkNrnrLjC5JWVVqoCVddWhtKmxFwGAJF9+80OV5EKVI1agUVnWxt+RTv4antyv3PoJDFBxlbRWeLnHZTNkVE09WNAqkWbwgSKam3XrUbzO3lJGV5KjjxEprTpCxVQqrqIPM7fh295S5tjiXFIn8TKt/UgTomJoCnRAUWVQAPQC0vuRRRjBaRk804gdCfnYHteYfPuLGcFDveSuMM0CubTEVKpY3Mtjx3tmfNl46DTEMGDgkEbgxVfEM7amNyY1aLAmjRhcm+wopVg0xaiBsQMQEw7RLRQCWaMsYtjGmMokKxJiTDJiLyiEDghXghOGIcKCUAKEUIkGHAEXeGDEXirxQjgMcVowDFhorRxLRo8pkNHjq1JFxGTJYaajg7jipgm0m9SixuydVPVk8+45H7zIo8cDSbQ8ZNO0ejsoz2hik10nVx1tzB7MOYMx/HLgKfecry7NqlBxUouyMO3IjsR1Em5vxTVxItUKjva4vElBs2Y/IS7N38KMzD+NQvurBl9G5/eajicAId77ThmAx70HFSizU2HUHn5Ecj7zR4z4g1KtLRUUF7W1A2B87dJ0o60Uj5MXK2V2Lz9qFdjTOzGzDv2PrKvNcwOIPLmV/WMMbks1iW37xQaUSSojPyLbS6O65djEFCkWYbBQZMzrGIKexHKcLGeVRT8PWdPK3l2vD/AOI64TRrLACwvcke8TgV/lR12T+Kc1vUIQ8uvaXVH4plsOKdYNrUWuBcN5+UwFVyxud4gCUWOKVEJ+TJytEnMsca1Qu3XpIwWK0w43WkQlJydsSIoQjDE4FirQ7xGqJLwUCxwtGmaJZ42zR1EVsUzRsmEWibyiQthmJhmFCAEEEEJwzBDgjgAIqJhiAIcO8K8F4DhV4YMReGJ1HDqmOq0YUxxTEYyJCtHA8YBh6pJoYf1Qi8a1Qtc6jh3XC1xvVBedR1juqDVG9UPVBR1itcK8K8K8NHWKhxGqEWnUdY5eEWjZeJLQ0CxzVCLRotC1Q8QWOlogtEFoktGSBYstEExN4UagBkwRMMQgDgghwBDAghgQ4DiNBBBKCggggnBBBBBOOBeHeCCccLBiw0EEVjIVqh64IItBBrg1QQTqADVD1QQQBD1Q9UEEBwNUGqCCccFqiS0EEIAtUItBBCASWidUEEYALwrwQTjgXggghOBFQoIDhUMQQQBHFIggggGo//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40970" name="Picture 10" descr="https://encrypted-tbn3.gstatic.com/images?q=tbn:ANd9GcRZf7o4f2QrTpDMnsV5FO2eNkF54rFmrwd3gFZZckJXs7YPs6bl"/>
          <p:cNvPicPr>
            <a:picLocks noChangeAspect="1" noChangeArrowheads="1"/>
          </p:cNvPicPr>
          <p:nvPr/>
        </p:nvPicPr>
        <p:blipFill>
          <a:blip r:embed="rId9" cstate="print"/>
          <a:srcRect/>
          <a:stretch>
            <a:fillRect/>
          </a:stretch>
        </p:blipFill>
        <p:spPr bwMode="auto">
          <a:xfrm>
            <a:off x="6156176" y="4110426"/>
            <a:ext cx="1557251" cy="103939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16632"/>
            <a:ext cx="6965245" cy="1099250"/>
          </a:xfrm>
        </p:spPr>
        <p:txBody>
          <a:bodyPr>
            <a:normAutofit/>
          </a:bodyPr>
          <a:lstStyle/>
          <a:p>
            <a:pPr algn="ctr"/>
            <a:r>
              <a:rPr lang="es-ES" sz="3200" dirty="0" smtClean="0"/>
              <a:t>PRINCIPIOS QUE RIGEN A LOS IMPUESTOS</a:t>
            </a:r>
            <a:endParaRPr lang="es-EC" sz="3200" dirty="0"/>
          </a:p>
        </p:txBody>
      </p:sp>
      <p:graphicFrame>
        <p:nvGraphicFramePr>
          <p:cNvPr id="4" name="3 Marcador de contenido"/>
          <p:cNvGraphicFramePr>
            <a:graphicFrameLocks noGrp="1"/>
          </p:cNvGraphicFramePr>
          <p:nvPr>
            <p:ph idx="1"/>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692696"/>
            <a:ext cx="6965245" cy="1027242"/>
          </a:xfrm>
        </p:spPr>
        <p:txBody>
          <a:bodyPr>
            <a:noAutofit/>
          </a:bodyPr>
          <a:lstStyle/>
          <a:p>
            <a:pPr algn="ctr"/>
            <a:r>
              <a:rPr lang="es-ES" sz="3200" dirty="0" smtClean="0"/>
              <a:t>EFECTOS ECONÓMICOS DE LOS IMPUESTOS</a:t>
            </a:r>
            <a:endParaRPr lang="es-EC" sz="32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280249018"/>
              </p:ext>
            </p:extLst>
          </p:nvPr>
        </p:nvGraphicFramePr>
        <p:xfrm>
          <a:off x="899592" y="2060848"/>
          <a:ext cx="6984776"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7704" y="836712"/>
            <a:ext cx="6965245" cy="955234"/>
          </a:xfrm>
        </p:spPr>
        <p:txBody>
          <a:bodyPr>
            <a:normAutofit/>
          </a:bodyPr>
          <a:lstStyle/>
          <a:p>
            <a:r>
              <a:rPr lang="es-AR" sz="3600" b="1" dirty="0" smtClean="0"/>
              <a:t>OBJETIVOS ESPECÍFICOS</a:t>
            </a:r>
            <a:endParaRPr lang="es-EC" sz="3600" dirty="0"/>
          </a:p>
        </p:txBody>
      </p:sp>
      <p:sp>
        <p:nvSpPr>
          <p:cNvPr id="3" name="2 Marcador de contenido"/>
          <p:cNvSpPr>
            <a:spLocks noGrp="1"/>
          </p:cNvSpPr>
          <p:nvPr>
            <p:ph idx="1"/>
          </p:nvPr>
        </p:nvSpPr>
        <p:spPr>
          <a:xfrm>
            <a:off x="1835696" y="2204864"/>
            <a:ext cx="6349320" cy="3312368"/>
          </a:xfrm>
        </p:spPr>
        <p:txBody>
          <a:bodyPr>
            <a:normAutofit fontScale="92500"/>
          </a:bodyPr>
          <a:lstStyle/>
          <a:p>
            <a:pPr lvl="0" algn="just"/>
            <a:r>
              <a:rPr lang="es-MX" sz="2800" dirty="0" smtClean="0"/>
              <a:t>Identificar conceptos sobre Pymes e Impuestos que sirvan de guía para el correcto desarrollo de la investigación a ejecutarse.</a:t>
            </a:r>
          </a:p>
          <a:p>
            <a:pPr lvl="0" algn="just"/>
            <a:endParaRPr lang="es-EC" sz="2800" dirty="0" smtClean="0"/>
          </a:p>
          <a:p>
            <a:pPr lvl="0" algn="just"/>
            <a:r>
              <a:rPr lang="es-AR" sz="2800" dirty="0" smtClean="0"/>
              <a:t>Identificar las obligaciones tributarias que deben cumplir las Pymes en el Ecuador.</a:t>
            </a:r>
            <a:endParaRPr lang="es-EC" sz="2800" dirty="0" smtClean="0"/>
          </a:p>
          <a:p>
            <a:pPr algn="just"/>
            <a:endParaRPr lang="es-EC" sz="2800" dirty="0"/>
          </a:p>
        </p:txBody>
      </p:sp>
      <p:sp>
        <p:nvSpPr>
          <p:cNvPr id="2050" name="AutoShape 2" descr="data:image/jpeg;base64,/9j/4AAQSkZJRgABAQAAAQABAAD/2wCEAAkGBhMSEBQUExIWFRUVFBIUFRgXGRUXFRURExkWFxcXFhgYGyYeFxklGRIUHzIgJCcpLCwsFx4xNTAqPCYrLCkBCQoKDgwOGA8PGi0lHyQ1NTU1NS8qNS0sLzQqNS0sLCw1LykuKjQsNS8sNCwpLywwKjUvLCwsLDA1LCwsNCkqKv/AABEIAOEA4QMBIgACEQEDEQH/xAAcAAEAAgIDAQAAAAAAAAAAAAAABgcEBQIDCAH/xABJEAACAgEBBQUDCAUICgMBAAABAgADEQQFBhIhMQcTQVFhInGBCBQyUpGSodIjQmKCwRUWU3KisbLRFzNUY6OzwuHi8HOT8UT/xAAbAQEAAgMBAQAAAAAAAAAAAAAABAUBAgMGB//EAC4RAQACAQIDBwMEAwEAAAAAAAABAgMEERIhMQUTFVFhkfBBgbEUInHhocHRMv/aAAwDAQACEQMRAD8AvGIiAiIgIiICIiAiYmt2tTT/AK21K89OJlXPuBM5aPaNVozVYlg80YN9uDygZMREBERAREQEREBERAREQEREBERAREQEREBERAREQEREBI1v/vWNBontz7ZwlY8WsboB9hOfAKT6GSyjflCal+/06c+AIXHlx5Yfbj++BEdLsbUa8tdY7MxyxyT/ABM1g1mo0F4aqxkZTyIJ+w+kzd397jp1KjoR+PmJp9q7QN9hbzgekOzjfkbS03E2BdXgWAeOejAeuP8A3IkulBdiK2U7R4f1banB/dHEPxUS/YCIiAiIgIiICIiAiIgIiICIiAiIgIiICIiAiIgIiICQTta3KbX6UNUM3U5ZR4sp+ko8zyzj3ydxA8Z30MjFWBBHIg+c5aRsMD6z0X2o7l6WzSajVd2ouqqe3PQPwDJDgdSQCM9c469JEOx/cKjVI+q1FY9iw1qmWxxIAWL5PTmOQ9cwN/2Q7Dc51bpwrw93VnkSP1m/DHxPlLPnGusKAAAAAAAOQAHQAeE5QEREBERAREQEREBERAREQEREBERAREQNHvfvXXs/T99YM8TcCLkKGsKswBY8lGEbnz8gCSBKj1/ygNXk93Rp1Hhxd6+PjlM/ZLv2hs2q+s13VpYjYyrqGU45jIPKVf2t9m5fT127PpCmjiDVUqF4q258Sqo9pgfDqQfTECL7C7X9pXXBO+q42zwo1A7tsAnhLqwdc4xnmPOTDc/ttS92TWVrp+FSe9DE1ZGOTZ5r7+cp1dJrNF3dtmntrZy61mysoWLKQcEgFie86Hnyk/3X7J9bbQhbu9MrrxN3is92Tnka+QUY8C2efMeQWh/pI2Z/t+n/APsWcD2m7L/2+j74kHs7BXP/APbX8dN/lbOizsAsPL55UPUads/82BIdtduOhqyKQ+oPgQO7r+8/M/uqZCdZ8oDWF/0VWnUeTLa5+9xrn7okx2F2DaCnBvNmpb9s8FefRE5/AsZvd4uzTRajSPRXpqaW4T3TpWiMlg+icqMkZ6jxGYFZ7d7TNfqtA1dujQV24DWVlwSispYBWJxkLjOT1nb2adqum0dVtOoR1Vr7LUZRxcIsx7LDkeWOoz1mj3Y2+wZtLqRju0sqKn9WxSQQfUEESH62nitIXxLfZA9ZbH23Tqqhbp7FsQ8sr4EdQQean0POZ088bpbbs2LraluRkqvqpezJytldi5FqjwZCW9cBgeZE9Co4IBBBBAII5gg9CDA5REQEREBERAREQEREBERAREQEREBERAREQPhUH+/4z7EQEREBERA899suyBptrLanIaisWHH9IvsP9uEPvJkX3R0Pf66uv67qv32VT+BMsf5Q1PPQv451C/8AKP8AAyG9klPHtSr0YH7uW/6YFtdr26a6nZzOi4t0oNteOvdqP0ie4oufeizH7Fd6DqNG2nc5fS8Cg5+lQ4zWfhhl9yrLDdAQQRkEYI8wfCUVufWdlbwtpjyrdn04z412/pdMffkBPfmBe8REBERAREQEROvUaha0Z3YKqglmY4AA6kk9IHZEhK9sezO97s3MOeOM1uK8/wBYjkPUjEmldgYAggggEEcwQehB8RA5REQEREBERAREQEREBERAREQERECoflD/AOp0f/y2/wCBZEexBM7TX0Df4LJM/lDIPmulPiL3A88Gs55fuiV/2M64V7YoDEAOLVGeWXNbcI95PL4wPTMqPtt2OVto1lfJkRwzfVegi2hjj9ssmf2xLclf9sWlLaWsgjBsZGycDDLx5PoO5gTXZO0VvoquT6NlaOPH6QBx8M4+Ey5UvZLvrptNs4VanUJUUsPAHPPhsVbCAPIM7faJaGz9p1XoHpsSxD0ZCGH2jxgZU4WXKoyzAD1IH986Nqa4U0W2t0rrdz7kBP8ACUTtju9q2F21ByEyeI+yD14UXoBDC/wczQb27xtpkC1BDc4cpxnCKqY4mbHM9QAB1JlS9k28mo02tXSl2fTWMa8EkiuzBKsnlkjBHr6SVdtm7uotrq1OnDN3IdbFXJbu2IPEAOoBU598MyjOp7Ttr6OxbNR3dlTH6HAq5X9ll5g+/Ml/aDvP3mydPrKF46XtpdwfqENgOPSzhB9QJSF+u1WsZKAHtfkqIoJbPu/jPQeg0tOy9iJXreFkrq4bVI4g72sSUA/W9p8fDMCl9o7eo1VaoalrcsSzy7uyqt12Tpw5J5WcBPXueNu7+HDjHpiQTsw3S2Vrg9rorWrbY3cBre7rp4sVjDf63lgk9PaAIHjcyqAAAMADAA5AAQOUTX6rbtScuLiPkvP8en4zpbenTqpZ7O7AGSXBAA9/SR/1OHi4OKN/5de5ycPFwzs204u4AJJwBzJPIADzkDu7bdmq/DxWkZxxis8Hv5nOPhNJv5vpptTZVV33FpWpNxKHAscsVVW8cLwk8J8TJDjM7J/XvpoWs7saygv0x3icz5DngmbqeZd5Nj6JdOHpsy5P0fKWj2G7cuu0VlVxZu4dVrZsk924JC5PXBB+BEMrJiIgIiICIiAiIgIiIFLfKC1X6TSp4CnUv8WapQffyMrzeLduzZ40GoRjm/T0apG+reOF2X4Fqz8ZPvlBVHv9MfPT6gfdes/9U5dpWhFm7uzLh1qr0o/dtoCn+0qQLf2LtJdRpqb1+jbVXYPQOobHwziQbtr1tXzRKWsKWs5srx0KqprtHT2vYvYYHPnnoDM3sW2h3uxqBnnUbaj+47Ff7LLJJvPu+mt0ttFgGHUgHAJR+qsM+RAgeTfnZ5FxkF2ZvXOMgeWABiTDsv28+l2mgrcmmxlSxf1WRyFDY8wSD9s028e5es0dhrupf6R4WUFkf1Ujry8OsmfZF2daltSmpvraqmshhxgq1rrzUBTz4QcEn0xAvbXaNbanrfmtiMjf1WBB/AzzPvTuLrNn38HCzo7EVOnPvB4DA58eP1Z6ddwASegBJ9wnnTfjtB1DbSXUIqr81J7gMONQlqgqxU8uJlPFkc+Y+qIEl7JNwtWLl1GpQ1VVksiOMWWW4IBK9VUZJ59TiTntL3xOz9JxIpax/ZBGB3akgGzmCMgsoHI82EzNxN7BtDRrcVCuGau0LnhFiYyVJ58JBVhnoGx4SMdrGzfni1LTagI7xXySRwM1Tj6IOfapHL1nLJmpije8xDemO2SdqxuwOxHe+uyv5m1QS5Fd+84uJr8EGwsSMhs2AgZIx5cMkXa1o3t0IWteJuMgry5rZXYmefTDOjZ8MSE7obpV6OwXC12uHFhuSIOMFWwo68iepM3us1Isbk4c+PtBjn7ZUZu2KxE9zXf1+nz2WOLs60ztknb8oz2bbuX6LUfOGsQHhde6GWyHAHtNyAwVU8s/R6iTDb+9y1jN92Aeijx9yjr8ZgKpU58RIhZvDp78ravts7cTHwUHAA8uUjaWcvaNrd7basfSOXX59XbVVpooju67zPm3+h7QdHa/ALChJwONSoJ9/SdG9u3kpupWxeKsoz4/VL5wM+eBz+MhO+uztNXw9yc8uc22zdknW7NrWxsPWzd055+zgey3mOYk39Hi0mSuaOkdd/pvy3RZ1GTU0nFPWf8AThtXU6CzTMwUC0nwxI/u9sB9UliqeEKeJCenF0Kn0I/FROqzdW7vu54qw+OLHEfoZxxdOnOWHuvsNdJp+bF2Jyff0CqPfJep1dcdP2Tvaen16uWDTTe37o2iOv2Q/YHZ7qtVqWoRqg1eDZxMcIp5g4C8858J6I3U3aXRacVA8TdXfGOJsY5DwA6ASm93d57l2xW1daAGzureFgxeuzu6yCwPCSpRGGPFepzL9krHxTWJv1Rr8O88PQiIm7UiIgIiICIiAiJoNs7xtVaFRQwH0855k+AI6fjOGfPTBXivPJ1xYrZbcNVf/KBp9nRv66qv761sP8Bn3UWC7c1T9Sioe40Xqp/wGZva7Ymr2UbEytmnsrt4T9LhOa3x5jFmeX1ZFN1dqh91toUk86XIx+xc1bD+33k6Y8lcleKk7w0vS1J2tG0pN8ni4nQ6lT0XVEj3tXXkfgPtlqW2BQSTgAEknoAOZMq/5PdeNn3nz1bfhVTLI2npu8otrzjjrdM+XEpGfxm7V55357R7dTtFNRQB3Wjf9AG9pTZk/pWXIySVGPIKPWW12YdoJ2nS/eoqX1cHGFzwslgJR1BJIBwwIycEdecovZW4mrsTDIKUOMtb7J5eIT6R8fAD1k/3O2ENCxem12sesVM3JVKghuS88dBzyfHpkyvz9o4MW8b7z6c0vDosuTnEbR6rj1eqRF9tgAfPxHoOpnn9ezcu+b7/AGPZXhr5sVrUIuWYYHsqPAyxbmJySSSfE8zMPhlBqO2s1+WOOGPefn2W2Ds3HHO87/hx2Js2rTVGukFULcTDiY8T4Ay2TzOAB8J2aleeZyo6zsvq4lI8wR9sqZvbJbe87p8VjFypCI7ZZL6uVnMkgKDgcvE4kK2zu1do+GwMVzzBBIMwr9VZReynIZGII9xnLbe9VmoUKx5CfQsdKY6xSkbRDyNrWvabWneZWHuBvC2qqIt52Jj2vrL5++RLfDdSyq57KlL1sxb2eZQnmQQPXxm47JEZhbhfZXhyx5DJzyzJNvJpuFQUZjz9rwX4eJ+P2Sgvf9Jq7d1HKdt49fn5W+On6nBHeTzjpKnq9m32twit/ewKge8mW3sbZXzbRIhIZx7bN4Di5kKPIcucieyURbTUHDd7x2rg54W4iMcRwMFAvjgcJ5+X3eTei6uoafhKP7JzxIxFYzg8VbsPAdemOUm6rHn1ExjiNq8t5+fhH098OCOOZ3t5fPy694NpcOpANR7ziqILHB4BnPLqAQxHPz6dDMTejeWxl+b5AVHcuVYMSckBSwA58z7Phnnkzo3G3St2lrAoJFaYe+w59lM+fixxgD/KZuzdB/K+2AgHDXZYzED9TS1Dkox48CqufrNmT6YMddto6dEO2a9t956pZ2J7gs7jX3DCKT3C9ONhy7w/sg9PMjPhzu+dWm061oqIoVVUKqjkFVRgAegAnbOzkREQEREBERAREQMbaGr7tC3j0HqTIi/M5PU8z7zNrtbU8b8ui8h6+ZmuZJ5LtLUd/k2jpHyZXWkx93XeessDaOhF1VlTdLEdD+8CM/jKP2PtF6KNoaduXe01qw8raL0I/A2D4y+2WUbvRpgu1dSg6WO6+5rVDf42knsW88V6fdx19f8AzZPexjefutBbUqguNQzknoFdExyHX6DePhJVbtK24ku5IHh0X7BylRaDUHZxotCAhqyt4RiVsBOQ2SMcS+nKWnsnadWoqFlRyp5YPIqfEMPA8x9s07YjPW2+88E+zt2ffDNdoj9wVnyikKcgYne1UJVPN81zxRs7J1mqdk+Q0idnFUxPs+M8xdXqsKcHn6TaImejPVFt8dg0XuS2Vs5YK9SP2vOQfSbt1tdZWzvmvGRhV4gfFTk8uY8B9ISwdQC/PmT7ueJEtr7VSu2v2cWd4e8BPMLwd3wkDkDjBxz5qJ6zs2c9sU135RHKfKfnspdbXDS8Ttz+v8JXsHU16egjK1omWOcADzJJ6+HWaferftc93UiWLw5Jb2kJPTocMMYPxxM7Ubpa5+G+jSNdUMWUsNRWAfEP3OMk+hzmVrqQ5sYH2rC5Bx4uTjAx6+X8JK0+gil+9yTvZHz6zjr3dI2q3/Z9s+3WbTqUZwTm0jlw0/r9OnLIE59oWi09e0bNPo6yFrKU44ndrLv1ss7E/Sbhx09mXNuPu1TsbZzXXkCwoLL38R5Vr8SBjxJ90hHZfusu0dfbr7sharu8Cjo+qcm3n+yoZTgdSR4Ag2aA2u19SmwdkppUwdXqVc2MPAlf0j+5chFHnz8DN92MbAWvQLqWUd9qcszke13IPDWgP1cIG97e6RD5QleNRpm/3FwHvDof4iW/u5plr0enRDlVopVSPFQigGBsYiICIiAiIgIiICYe0b+FcDqfwHjMtmwMmajUniPP/wDPT/31kHXZ+7x7R1l2w13tvLXsk6mWZrpOh1nlbQtq2YOocKpJ6CUpvZqahdZxV51B1L2OwYlVryOBVPQnhHlylmb+bUbTJTbwFqhZizBxgtjgJ5dM5HvIlT6/Y1uo2gtSsrtaQ+UPEFRvaJbywJf9l4qY8U5pnr/iI+boGqva94pt0/2353evKErWdRRbxuEVlWyqxs9OLkV4ufL8Oplu42xH02l4bF4XY8RXPFjkBgkcs8s4HIZm90OjWtFQdFUAfCd5EpdX2jk1FZxztw7/AH9Flg0lMVotHVwM4zmZwlTKdDhZYF6zW6va2OSzO1ekFi4OR4gjwM01ux7AwCqXycDh6knoCPD+71nTFStp2lvvEQxLdc/F1OJw129FGnQm1sZ6L1Y+4dfjI3tfehV1Dac8SKjulrrhnDISrd2DlSQQevI48ORkh2Luc+vr4tHtam0KOa26ZVtrz9ZSSRz8ehPQmei0/ZM32nLyjy+v9KzP2lFeWPnPn9EN3s2/adQ1auqCssCa2LLkHrxYHEeg6dftmj2DsezWalKUPN3Vck8hxHAyT4zv3n2T801NunNgtatuF3AIBswCQASTgZI9TmXj2MbljTaMaixR313tAnqlfQY8if7seZnoMeOuOsUrG0Qpb3te02t1lJduMNBsi3gbHcaVkrP7apwJ8S2PiZSXY7uydTtNbGrLVabLsSPZFo5VqT4nPPHpJ/28bwGrSV6cDlexdz+xQyNw/FmU/u+slHZlsVdNsvTKBhnrW6w+JsuAc592QPcBN2jRdu2f5MTBIHzmrPqAlpGfP2gp+AnR2b6kbP3eGpKM/E1t7KvXDP3akk/RUIiknwAJnPth2pp79lWiq+uw1XUcQR0YqS/B7QBOPpH7J3diW3lv2aKD9PTMa2HnW5ZkPu5sv7hgV92nb2ptL5sVqap6lu7wOUYcNhq4SrKSGHsk55dJY3Y9vEbtG2mt5XaNu5YHr3YJCfdKsn7g85Bt8919K2tsXT6W9Aj8Ny1NUFOcHK1OM1q2eTA8JwcLynKzeE6Pba6sVNSmqsRbKmzxcFnClhPIAkOq2ZUkE558zDC9oiIZIiICIiAiIgYuqs8PLmff4D+P2TCM0Ov3oeu2xCoPC7geeM8s/DEx/wCdv7P93+U8pqtZW+Sd9+S3x6LLwxMflIHmO80x3pH1T+E4neRfI/2ZAnJWUmumyR9Gfq9OtiMjqGVgQwYAgg+BB5ETVbP3f0+m4u4pSvi+kVHM46Ak88enSdh2+nk32L/nOLbZrP1/sX800m87TWJ5fy61wWid5hkjrDTE/lWrzf7q/nj+VK/N/ur+ecOGfku/DPkyDOBnT/KVX1m+4v558/lCv6zfcH55pwT8mG0RLunwzq+fV/Wb7o/PPnz6v6x+7/5TXgn5LbaWs2rudo9S5e6o8R6vWxrsJ8yeasf6ymbHcXs90mi1R1VWruYrW6muzgXCNgni4QOIDhB5csgT789T6x+7/wB5xbVVkYJyDkdPA8j4+UtdJ2nnwftt+6vrPP3Qs+gpl5xG0qe2bsu7aW0+GscRtva1iei1sxcsx/q55emJ6qpqCqFUYCgADyA5AfZK+7Odg6XT6m40oQ1iA9SQiqQCqg9Acr4+Enm0dUaqbLAhcojuEX6TlQTwr6nGPjPW6fPXUUjJTooc2K2G3BZUHyiHBOiU+PzjJ9M0j+JMuKqlQgUD2QoUDw4QMD8J597Rd9X2hpaltorXFvHVZW5dXrZGUj2gGHPhB/EDEtPsm3q+e7PTiObaMU2+Z4R7D/vLj4hp3clcdoHZrqdMeLT1G/T55FE4r61GMV2Y9p0GOTgZwMN054G5112yNXo77lZKdXUwtDgqVrFhTiIIz7P6Gz3OfOWbv9upddaLlFl1YRR3dbmu2plLHjq9pVsDA+0pIbKqQT0lZ73bNtsVEqo2ha/MYu095KhscQWxssVOB7PMZ5gjJyYXttbd7T6oL31Qcr9FwStig9eCxCHUH0Imlp7LNnrcLjU9jqQy97bdaAVOQcO5zz88zP3D099ezdKmpBFyVKrgkEjhyFDEePCFz6zfQyREQEREBERAREQK53yo4dW5+sqN+HD/AHrNHLU2lsWm/HepxEdDkggeWQQcekwP5laX6jffs/NPO6jsnJky2vWY2nn85LzB2ljpjrW0TvCuolifzI0v1G++/wDnPn8x9L9V/vv/AJyP4Pn84/z/AMd/FMPlPz7q8iWCdxdN5P8AfafDuJpv959//tMeD5/OPf8Ao8Uw+U/Pur+JPjuHp/Oz7/8A2nw7g6f61v3l/LHhGo9Pf+mfE8Pr7IFEnn8wdP8AXt+8v5J8/mBR/SW/an5JjwjUenuz4ng9fZBIk6/0f0/0tv2p+ScT2fU/0tv/AA/yzHhOo9Pc8Swevsg8Sb/6Pav6a3/h/lkI3x0z6TUiir2iahaptOOMBmFnCVwAVwpIP1sx4TqfKPc8Swec+yUbgJ+ntPlWo+1v/GTkyoOxrfXv9VfRaqI7Vq1YXPtd2TxYJPPk4OPIEy4J6DQ4LYcMUt1Umry1y5ZtXopDtJ3D0r6l20us0tVzEm3T22rWONuZZD+oT1KkYzzyM4mr3R1p2LtZUsuR6rq6UvetuKsG0Ahgf2LeIZ+qxPjJ1vBuZbTa716f53S9j2cGU7+lrCXdU7zC2VlyWAyGHERz8K23i3R1epuC6bZ2rRSAoW1cIvMnCscKiZJOOIgZOOXKTUR6SiYGwNNZXpKK7TmxKaksIOQbFQBjnx5g85nwyREQEREBERAREQEREBERAREQEREBERAREQEREBIxv9uYu0dL3eQlyEvTZz9l8YIbHPgYcjj0PhJPKv7XktWyqx2caPhCsyM691eGJy3Af11IUMcgFcciwyJVPqdh7Q2RfVqbKGqNVyqjEqUcgFuEMp5qVDg+k9NbE2xXqtPVfUcpagceYz1U+oOQfUGeYd5N5mtrNC22vTlGAtsazhdM81z6NiWN8nfbjsmp0rElE4Lq/wBnjLK49xKqcefFAuafMT7EBERAREQEREBERAREQEREBERAREQEREBERAREQEREBOF1KupVlDKwIIIBBB6gg8iJziBDtX2Q7KsbJ0gXPhW9ta/dRwB8BN9sHdnTaKsppqVqUnLcOcsR0LMcsx95mziAiIgIiICIiAiIgIiICIiAiIgIiICIiAiIgIiICIiAiIgIiICIiAiIgIiICIiAiIgIiI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054" name="AutoShape 6" descr="data:image/jpeg;base64,/9j/4AAQSkZJRgABAQAAAQABAAD/2wCEAAkGBhMSEBQUExIWFRUVFBIUFRgXGRUXFRURExkWFxcXFhgYGyYeFxklGRIUHzIgJCcpLCwsFx4xNTAqPCYrLCkBCQoKDgwOGA8PGi0lHyQ1NTU1NS8qNS0sLzQqNS0sLCw1LykuKjQsNS8sNCwpLywwKjUvLCwsLDA1LCwsNCkqKv/AABEIAOEA4QMBIgACEQEDEQH/xAAcAAEAAgIDAQAAAAAAAAAAAAAABgcEBQIDCAH/xABJEAACAgEBBQUDCAUICgMBAAABAgADEQQFBhIhMQcTQVFhInGBCBQyUpGSodIjQmKCwRUWU3KisbLRFzNUY6OzwuHi8HOT8UT/xAAbAQEAAgMBAQAAAAAAAAAAAAAABAUBAgMGB//EAC4RAQACAQIDBwMEAwEAAAAAAAABAgMEERIhMQUTFVFhkfBBgbEUInHhocHRMv/aAAwDAQACEQMRAD8AvGIiAiIgIiICIiAiYmt2tTT/AK21K89OJlXPuBM5aPaNVozVYlg80YN9uDygZMREBERAREQEREBERAREQEREBERAREQEREBERAREQEREBI1v/vWNBontz7ZwlY8WsboB9hOfAKT6GSyjflCal+/06c+AIXHlx5Yfbj++BEdLsbUa8tdY7MxyxyT/ABM1g1mo0F4aqxkZTyIJ+w+kzd397jp1KjoR+PmJp9q7QN9hbzgekOzjfkbS03E2BdXgWAeOejAeuP8A3IkulBdiK2U7R4f1banB/dHEPxUS/YCIiAiIgIiICIiAiIgIiICIiAiIgIiICIiAiIgIiICQTta3KbX6UNUM3U5ZR4sp+ko8zyzj3ydxA8Z30MjFWBBHIg+c5aRsMD6z0X2o7l6WzSajVd2ouqqe3PQPwDJDgdSQCM9c469JEOx/cKjVI+q1FY9iw1qmWxxIAWL5PTmOQ9cwN/2Q7Dc51bpwrw93VnkSP1m/DHxPlLPnGusKAAAAAAAOQAHQAeE5QEREBERAREQEREBERAREQEREBERAREQNHvfvXXs/T99YM8TcCLkKGsKswBY8lGEbnz8gCSBKj1/ygNXk93Rp1Hhxd6+PjlM/ZLv2hs2q+s13VpYjYyrqGU45jIPKVf2t9m5fT127PpCmjiDVUqF4q258Sqo9pgfDqQfTECL7C7X9pXXBO+q42zwo1A7tsAnhLqwdc4xnmPOTDc/ttS92TWVrp+FSe9DE1ZGOTZ5r7+cp1dJrNF3dtmntrZy61mysoWLKQcEgFie86Hnyk/3X7J9bbQhbu9MrrxN3is92Tnka+QUY8C2efMeQWh/pI2Z/t+n/APsWcD2m7L/2+j74kHs7BXP/APbX8dN/lbOizsAsPL55UPUads/82BIdtduOhqyKQ+oPgQO7r+8/M/uqZCdZ8oDWF/0VWnUeTLa5+9xrn7okx2F2DaCnBvNmpb9s8FefRE5/AsZvd4uzTRajSPRXpqaW4T3TpWiMlg+icqMkZ6jxGYFZ7d7TNfqtA1dujQV24DWVlwSispYBWJxkLjOT1nb2adqum0dVtOoR1Vr7LUZRxcIsx7LDkeWOoz1mj3Y2+wZtLqRju0sqKn9WxSQQfUEESH62nitIXxLfZA9ZbH23Tqqhbp7FsQ8sr4EdQQean0POZ088bpbbs2LraluRkqvqpezJytldi5FqjwZCW9cBgeZE9Co4IBBBBAII5gg9CDA5REQEREBERAREQEREBERAREQEREBERAREQPhUH+/4z7EQEREBERA899suyBptrLanIaisWHH9IvsP9uEPvJkX3R0Pf66uv67qv32VT+BMsf5Q1PPQv451C/8AKP8AAyG9klPHtSr0YH7uW/6YFtdr26a6nZzOi4t0oNteOvdqP0ie4oufeizH7Fd6DqNG2nc5fS8Cg5+lQ4zWfhhl9yrLDdAQQRkEYI8wfCUVufWdlbwtpjyrdn04z412/pdMffkBPfmBe8REBERAREQEROvUaha0Z3YKqglmY4AA6kk9IHZEhK9sezO97s3MOeOM1uK8/wBYjkPUjEmldgYAggggEEcwQehB8RA5REQEREBERAREQEREBERAREQERECoflD/AOp0f/y2/wCBZEexBM7TX0Df4LJM/lDIPmulPiL3A88Gs55fuiV/2M64V7YoDEAOLVGeWXNbcI95PL4wPTMqPtt2OVto1lfJkRwzfVegi2hjj9ssmf2xLclf9sWlLaWsgjBsZGycDDLx5PoO5gTXZO0VvoquT6NlaOPH6QBx8M4+Ey5UvZLvrptNs4VanUJUUsPAHPPhsVbCAPIM7faJaGz9p1XoHpsSxD0ZCGH2jxgZU4WXKoyzAD1IH986Nqa4U0W2t0rrdz7kBP8ACUTtju9q2F21ByEyeI+yD14UXoBDC/wczQb27xtpkC1BDc4cpxnCKqY4mbHM9QAB1JlS9k28mo02tXSl2fTWMa8EkiuzBKsnlkjBHr6SVdtm7uotrq1OnDN3IdbFXJbu2IPEAOoBU598MyjOp7Ttr6OxbNR3dlTH6HAq5X9ll5g+/Ml/aDvP3mydPrKF46XtpdwfqENgOPSzhB9QJSF+u1WsZKAHtfkqIoJbPu/jPQeg0tOy9iJXreFkrq4bVI4g72sSUA/W9p8fDMCl9o7eo1VaoalrcsSzy7uyqt12Tpw5J5WcBPXueNu7+HDjHpiQTsw3S2Vrg9rorWrbY3cBre7rp4sVjDf63lgk9PaAIHjcyqAAAMADAA5AAQOUTX6rbtScuLiPkvP8en4zpbenTqpZ7O7AGSXBAA9/SR/1OHi4OKN/5de5ycPFwzs204u4AJJwBzJPIADzkDu7bdmq/DxWkZxxis8Hv5nOPhNJv5vpptTZVV33FpWpNxKHAscsVVW8cLwk8J8TJDjM7J/XvpoWs7saygv0x3icz5DngmbqeZd5Nj6JdOHpsy5P0fKWj2G7cuu0VlVxZu4dVrZsk924JC5PXBB+BEMrJiIgIiICIiAiIgIiIFLfKC1X6TSp4CnUv8WapQffyMrzeLduzZ40GoRjm/T0apG+reOF2X4Fqz8ZPvlBVHv9MfPT6gfdes/9U5dpWhFm7uzLh1qr0o/dtoCn+0qQLf2LtJdRpqb1+jbVXYPQOobHwziQbtr1tXzRKWsKWs5srx0KqprtHT2vYvYYHPnnoDM3sW2h3uxqBnnUbaj+47Ff7LLJJvPu+mt0ttFgGHUgHAJR+qsM+RAgeTfnZ5FxkF2ZvXOMgeWABiTDsv28+l2mgrcmmxlSxf1WRyFDY8wSD9s028e5es0dhrupf6R4WUFkf1Ujry8OsmfZF2daltSmpvraqmshhxgq1rrzUBTz4QcEn0xAvbXaNbanrfmtiMjf1WBB/AzzPvTuLrNn38HCzo7EVOnPvB4DA58eP1Z6ddwASegBJ9wnnTfjtB1DbSXUIqr81J7gMONQlqgqxU8uJlPFkc+Y+qIEl7JNwtWLl1GpQ1VVksiOMWWW4IBK9VUZJ59TiTntL3xOz9JxIpax/ZBGB3akgGzmCMgsoHI82EzNxN7BtDRrcVCuGau0LnhFiYyVJ58JBVhnoGx4SMdrGzfni1LTagI7xXySRwM1Tj6IOfapHL1nLJmpije8xDemO2SdqxuwOxHe+uyv5m1QS5Fd+84uJr8EGwsSMhs2AgZIx5cMkXa1o3t0IWteJuMgry5rZXYmefTDOjZ8MSE7obpV6OwXC12uHFhuSIOMFWwo68iepM3us1Isbk4c+PtBjn7ZUZu2KxE9zXf1+nz2WOLs60ztknb8oz2bbuX6LUfOGsQHhde6GWyHAHtNyAwVU8s/R6iTDb+9y1jN92Aeijx9yjr8ZgKpU58RIhZvDp78ravts7cTHwUHAA8uUjaWcvaNrd7basfSOXX59XbVVpooju67zPm3+h7QdHa/ALChJwONSoJ9/SdG9u3kpupWxeKsoz4/VL5wM+eBz+MhO+uztNXw9yc8uc22zdknW7NrWxsPWzd055+zgey3mOYk39Hi0mSuaOkdd/pvy3RZ1GTU0nFPWf8AThtXU6CzTMwUC0nwxI/u9sB9UliqeEKeJCenF0Kn0I/FROqzdW7vu54qw+OLHEfoZxxdOnOWHuvsNdJp+bF2Jyff0CqPfJep1dcdP2Tvaen16uWDTTe37o2iOv2Q/YHZ7qtVqWoRqg1eDZxMcIp5g4C8858J6I3U3aXRacVA8TdXfGOJsY5DwA6ASm93d57l2xW1daAGzureFgxeuzu6yCwPCSpRGGPFepzL9krHxTWJv1Rr8O88PQiIm7UiIgIiICIiAiJoNs7xtVaFRQwH0855k+AI6fjOGfPTBXivPJ1xYrZbcNVf/KBp9nRv66qv761sP8Bn3UWC7c1T9Sioe40Xqp/wGZva7Ymr2UbEytmnsrt4T9LhOa3x5jFmeX1ZFN1dqh91toUk86XIx+xc1bD+33k6Y8lcleKk7w0vS1J2tG0pN8ni4nQ6lT0XVEj3tXXkfgPtlqW2BQSTgAEknoAOZMq/5PdeNn3nz1bfhVTLI2npu8otrzjjrdM+XEpGfxm7V55357R7dTtFNRQB3Wjf9AG9pTZk/pWXIySVGPIKPWW12YdoJ2nS/eoqX1cHGFzwslgJR1BJIBwwIycEdecovZW4mrsTDIKUOMtb7J5eIT6R8fAD1k/3O2ENCxem12sesVM3JVKghuS88dBzyfHpkyvz9o4MW8b7z6c0vDosuTnEbR6rj1eqRF9tgAfPxHoOpnn9ezcu+b7/AGPZXhr5sVrUIuWYYHsqPAyxbmJySSSfE8zMPhlBqO2s1+WOOGPefn2W2Ds3HHO87/hx2Js2rTVGukFULcTDiY8T4Ay2TzOAB8J2aleeZyo6zsvq4lI8wR9sqZvbJbe87p8VjFypCI7ZZL6uVnMkgKDgcvE4kK2zu1do+GwMVzzBBIMwr9VZReynIZGII9xnLbe9VmoUKx5CfQsdKY6xSkbRDyNrWvabWneZWHuBvC2qqIt52Jj2vrL5++RLfDdSyq57KlL1sxb2eZQnmQQPXxm47JEZhbhfZXhyx5DJzyzJNvJpuFQUZjz9rwX4eJ+P2Sgvf9Jq7d1HKdt49fn5W+On6nBHeTzjpKnq9m32twit/ewKge8mW3sbZXzbRIhIZx7bN4Di5kKPIcucieyURbTUHDd7x2rg54W4iMcRwMFAvjgcJ5+X3eTei6uoafhKP7JzxIxFYzg8VbsPAdemOUm6rHn1ExjiNq8t5+fhH098OCOOZ3t5fPy694NpcOpANR7ziqILHB4BnPLqAQxHPz6dDMTejeWxl+b5AVHcuVYMSckBSwA58z7Phnnkzo3G3St2lrAoJFaYe+w59lM+fixxgD/KZuzdB/K+2AgHDXZYzED9TS1Dkox48CqufrNmT6YMddto6dEO2a9t956pZ2J7gs7jX3DCKT3C9ONhy7w/sg9PMjPhzu+dWm061oqIoVVUKqjkFVRgAegAnbOzkREQEREBERAREQMbaGr7tC3j0HqTIi/M5PU8z7zNrtbU8b8ui8h6+ZmuZJ5LtLUd/k2jpHyZXWkx93XeessDaOhF1VlTdLEdD+8CM/jKP2PtF6KNoaduXe01qw8raL0I/A2D4y+2WUbvRpgu1dSg6WO6+5rVDf42knsW88V6fdx19f8AzZPexjefutBbUqguNQzknoFdExyHX6DePhJVbtK24ku5IHh0X7BylRaDUHZxotCAhqyt4RiVsBOQ2SMcS+nKWnsnadWoqFlRyp5YPIqfEMPA8x9s07YjPW2+88E+zt2ffDNdoj9wVnyikKcgYne1UJVPN81zxRs7J1mqdk+Q0idnFUxPs+M8xdXqsKcHn6TaImejPVFt8dg0XuS2Vs5YK9SP2vOQfSbt1tdZWzvmvGRhV4gfFTk8uY8B9ISwdQC/PmT7ueJEtr7VSu2v2cWd4e8BPMLwd3wkDkDjBxz5qJ6zs2c9sU135RHKfKfnspdbXDS8Ttz+v8JXsHU16egjK1omWOcADzJJ6+HWaferftc93UiWLw5Jb2kJPTocMMYPxxM7Ubpa5+G+jSNdUMWUsNRWAfEP3OMk+hzmVrqQ5sYH2rC5Bx4uTjAx6+X8JK0+gil+9yTvZHz6zjr3dI2q3/Z9s+3WbTqUZwTm0jlw0/r9OnLIE59oWi09e0bNPo6yFrKU44ndrLv1ss7E/Sbhx09mXNuPu1TsbZzXXkCwoLL38R5Vr8SBjxJ90hHZfusu0dfbr7sharu8Cjo+qcm3n+yoZTgdSR4Ag2aA2u19SmwdkppUwdXqVc2MPAlf0j+5chFHnz8DN92MbAWvQLqWUd9qcszke13IPDWgP1cIG97e6RD5QleNRpm/3FwHvDof4iW/u5plr0enRDlVopVSPFQigGBsYiICIiAiIgIiICYe0b+FcDqfwHjMtmwMmajUniPP/wDPT/31kHXZ+7x7R1l2w13tvLXsk6mWZrpOh1nlbQtq2YOocKpJ6CUpvZqahdZxV51B1L2OwYlVryOBVPQnhHlylmb+bUbTJTbwFqhZizBxgtjgJ5dM5HvIlT6/Y1uo2gtSsrtaQ+UPEFRvaJbywJf9l4qY8U5pnr/iI+boGqva94pt0/2353evKErWdRRbxuEVlWyqxs9OLkV4ufL8Oplu42xH02l4bF4XY8RXPFjkBgkcs8s4HIZm90OjWtFQdFUAfCd5EpdX2jk1FZxztw7/AH9Flg0lMVotHVwM4zmZwlTKdDhZYF6zW6va2OSzO1ekFi4OR4gjwM01ux7AwCqXycDh6knoCPD+71nTFStp2lvvEQxLdc/F1OJw129FGnQm1sZ6L1Y+4dfjI3tfehV1Dac8SKjulrrhnDISrd2DlSQQevI48ORkh2Luc+vr4tHtam0KOa26ZVtrz9ZSSRz8ehPQmei0/ZM32nLyjy+v9KzP2lFeWPnPn9EN3s2/adQ1auqCssCa2LLkHrxYHEeg6dftmj2DsezWalKUPN3Vck8hxHAyT4zv3n2T801NunNgtatuF3AIBswCQASTgZI9TmXj2MbljTaMaixR313tAnqlfQY8if7seZnoMeOuOsUrG0Qpb3te02t1lJduMNBsi3gbHcaVkrP7apwJ8S2PiZSXY7uydTtNbGrLVabLsSPZFo5VqT4nPPHpJ/28bwGrSV6cDlexdz+xQyNw/FmU/u+slHZlsVdNsvTKBhnrW6w+JsuAc592QPcBN2jRdu2f5MTBIHzmrPqAlpGfP2gp+AnR2b6kbP3eGpKM/E1t7KvXDP3akk/RUIiknwAJnPth2pp79lWiq+uw1XUcQR0YqS/B7QBOPpH7J3diW3lv2aKD9PTMa2HnW5ZkPu5sv7hgV92nb2ptL5sVqap6lu7wOUYcNhq4SrKSGHsk55dJY3Y9vEbtG2mt5XaNu5YHr3YJCfdKsn7g85Bt8919K2tsXT6W9Aj8Ny1NUFOcHK1OM1q2eTA8JwcLynKzeE6Pba6sVNSmqsRbKmzxcFnClhPIAkOq2ZUkE558zDC9oiIZIiICIiAiIgYuqs8PLmff4D+P2TCM0Ov3oeu2xCoPC7geeM8s/DEx/wCdv7P93+U8pqtZW+Sd9+S3x6LLwxMflIHmO80x3pH1T+E4neRfI/2ZAnJWUmumyR9Gfq9OtiMjqGVgQwYAgg+BB5ETVbP3f0+m4u4pSvi+kVHM46Ak88enSdh2+nk32L/nOLbZrP1/sX800m87TWJ5fy61wWid5hkjrDTE/lWrzf7q/nj+VK/N/ur+ecOGfku/DPkyDOBnT/KVX1m+4v558/lCv6zfcH55pwT8mG0RLunwzq+fV/Wb7o/PPnz6v6x+7/5TXgn5LbaWs2rudo9S5e6o8R6vWxrsJ8yeasf6ymbHcXs90mi1R1VWruYrW6muzgXCNgni4QOIDhB5csgT789T6x+7/wB5xbVVkYJyDkdPA8j4+UtdJ2nnwftt+6vrPP3Qs+gpl5xG0qe2bsu7aW0+GscRtva1iei1sxcsx/q55emJ6qpqCqFUYCgADyA5AfZK+7Odg6XT6m40oQ1iA9SQiqQCqg9Acr4+Enm0dUaqbLAhcojuEX6TlQTwr6nGPjPW6fPXUUjJTooc2K2G3BZUHyiHBOiU+PzjJ9M0j+JMuKqlQgUD2QoUDw4QMD8J597Rd9X2hpaltorXFvHVZW5dXrZGUj2gGHPhB/EDEtPsm3q+e7PTiObaMU2+Z4R7D/vLj4hp3clcdoHZrqdMeLT1G/T55FE4r61GMV2Y9p0GOTgZwMN054G5112yNXo77lZKdXUwtDgqVrFhTiIIz7P6Gz3OfOWbv9upddaLlFl1YRR3dbmu2plLHjq9pVsDA+0pIbKqQT0lZ73bNtsVEqo2ha/MYu095KhscQWxssVOB7PMZ5gjJyYXttbd7T6oL31Qcr9FwStig9eCxCHUH0Imlp7LNnrcLjU9jqQy97bdaAVOQcO5zz88zP3D099ezdKmpBFyVKrgkEjhyFDEePCFz6zfQyREQEREBERAREQK53yo4dW5+sqN+HD/AHrNHLU2lsWm/HepxEdDkggeWQQcekwP5laX6jffs/NPO6jsnJky2vWY2nn85LzB2ljpjrW0TvCuolifzI0v1G++/wDnPn8x9L9V/vv/AJyP4Pn84/z/AMd/FMPlPz7q8iWCdxdN5P8AfafDuJpv959//tMeD5/OPf8Ao8Uw+U/Pur+JPjuHp/Oz7/8A2nw7g6f61v3l/LHhGo9Pf+mfE8Pr7IFEnn8wdP8AXt+8v5J8/mBR/SW/an5JjwjUenuz4ng9fZBIk6/0f0/0tv2p+ScT2fU/0tv/AA/yzHhOo9Pc8Swevsg8Sb/6Pav6a3/h/lkI3x0z6TUiir2iahaptOOMBmFnCVwAVwpIP1sx4TqfKPc8Swec+yUbgJ+ntPlWo+1v/GTkyoOxrfXv9VfRaqI7Vq1YXPtd2TxYJPPk4OPIEy4J6DQ4LYcMUt1Umry1y5ZtXopDtJ3D0r6l20us0tVzEm3T22rWONuZZD+oT1KkYzzyM4mr3R1p2LtZUsuR6rq6UvetuKsG0Ahgf2LeIZ+qxPjJ1vBuZbTa716f53S9j2cGU7+lrCXdU7zC2VlyWAyGHERz8K23i3R1epuC6bZ2rRSAoW1cIvMnCscKiZJOOIgZOOXKTUR6SiYGwNNZXpKK7TmxKaksIOQbFQBjnx5g85nwyREQEREBERAREQEREBERAREQEREBERAREQEREBIxv9uYu0dL3eQlyEvTZz9l8YIbHPgYcjj0PhJPKv7XktWyqx2caPhCsyM691eGJy3Af11IUMcgFcciwyJVPqdh7Q2RfVqbKGqNVyqjEqUcgFuEMp5qVDg+k9NbE2xXqtPVfUcpagceYz1U+oOQfUGeYd5N5mtrNC22vTlGAtsazhdM81z6NiWN8nfbjsmp0rElE4Lq/wBnjLK49xKqcefFAuafMT7EBERAREQEREBERAREQEREBERAREQEREBERAREQEREBOF1KupVlDKwIIIBBB6gg8iJziBDtX2Q7KsbJ0gXPhW9ta/dRwB8BN9sHdnTaKsppqVqUnLcOcsR0LMcsx95mziAiIgIiICIiAiIgIiICIiAiIgIiICIiAiIgIiICIiAiIgIiICIiAiIgIiICIiAiIgIiI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2056" name="Picture 8" descr="https://encrypted-tbn0.gstatic.com/images?q=tbn:ANd9GcSs_ff2prf61YVtv2doh06dXH40CpLI0z4_AaGxEAI2aloWIMHt-A"/>
          <p:cNvPicPr>
            <a:picLocks noChangeAspect="1" noChangeArrowheads="1"/>
          </p:cNvPicPr>
          <p:nvPr/>
        </p:nvPicPr>
        <p:blipFill>
          <a:blip r:embed="rId2" cstate="print"/>
          <a:srcRect/>
          <a:stretch>
            <a:fillRect/>
          </a:stretch>
        </p:blipFill>
        <p:spPr bwMode="auto">
          <a:xfrm>
            <a:off x="307975" y="1124744"/>
            <a:ext cx="1440160" cy="144016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692696"/>
            <a:ext cx="6965245" cy="1202485"/>
          </a:xfrm>
        </p:spPr>
        <p:txBody>
          <a:bodyPr>
            <a:normAutofit/>
          </a:bodyPr>
          <a:lstStyle/>
          <a:p>
            <a:r>
              <a:rPr lang="es-ES" sz="3200" dirty="0" smtClean="0"/>
              <a:t>EFECTOS ECONÓMICOS DE LOS IMPUESTOS</a:t>
            </a:r>
            <a:endParaRPr lang="es-EC"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045559304"/>
              </p:ext>
            </p:extLst>
          </p:nvPr>
        </p:nvGraphicFramePr>
        <p:xfrm>
          <a:off x="827584" y="2060848"/>
          <a:ext cx="720080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t>EFECTOS ECONÓMICOS DE LOS IMPUESTOS</a:t>
            </a:r>
            <a:endParaRPr lang="es-EC"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305357308"/>
              </p:ext>
            </p:extLst>
          </p:nvPr>
        </p:nvGraphicFramePr>
        <p:xfrm>
          <a:off x="467545" y="1628801"/>
          <a:ext cx="7704856"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redondeado"/>
          <p:cNvSpPr/>
          <p:nvPr/>
        </p:nvSpPr>
        <p:spPr>
          <a:xfrm>
            <a:off x="3131840" y="4725144"/>
            <a:ext cx="4896544" cy="122413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buFont typeface="Arial" pitchFamily="34" charset="0"/>
              <a:buChar char="•"/>
            </a:pPr>
            <a:r>
              <a:rPr lang="es-ES" sz="1600" dirty="0" smtClean="0"/>
              <a:t>Los impuestos reales que gravan permanentemente el rédito de los capitales durablemente invertidos </a:t>
            </a:r>
            <a:endParaRPr lang="es-EC"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3200" kern="1200" dirty="0" smtClean="0">
                <a:solidFill>
                  <a:schemeClr val="tx1"/>
                </a:solidFill>
                <a:latin typeface="+mj-lt"/>
                <a:ea typeface="+mj-ea"/>
                <a:cs typeface="+mj-cs"/>
              </a:rPr>
              <a:t>ELEMENTOS DEL IMPUESTO</a:t>
            </a:r>
            <a:endParaRPr lang="es-EC" sz="3200" kern="1200" dirty="0" smtClean="0">
              <a:solidFill>
                <a:schemeClr val="tx1"/>
              </a:solidFill>
              <a:latin typeface="+mj-lt"/>
              <a:ea typeface="+mj-ea"/>
              <a:cs typeface="+mj-cs"/>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148598132"/>
              </p:ext>
            </p:extLst>
          </p:nvPr>
        </p:nvGraphicFramePr>
        <p:xfrm>
          <a:off x="899592" y="1412776"/>
          <a:ext cx="684076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866474" y="6526"/>
            <a:ext cx="7001325" cy="6844946"/>
            <a:chOff x="866474" y="6526"/>
            <a:chExt cx="7001325" cy="6844946"/>
          </a:xfrm>
        </p:grpSpPr>
        <p:sp>
          <p:nvSpPr>
            <p:cNvPr id="7" name="6 Forma libre"/>
            <p:cNvSpPr/>
            <p:nvPr/>
          </p:nvSpPr>
          <p:spPr>
            <a:xfrm>
              <a:off x="866474" y="3144563"/>
              <a:ext cx="1596075" cy="609005"/>
            </a:xfrm>
            <a:custGeom>
              <a:avLst/>
              <a:gdLst>
                <a:gd name="connsiteX0" fmla="*/ 0 w 1596075"/>
                <a:gd name="connsiteY0" fmla="*/ 60901 h 609005"/>
                <a:gd name="connsiteX1" fmla="*/ 17838 w 1596075"/>
                <a:gd name="connsiteY1" fmla="*/ 17837 h 609005"/>
                <a:gd name="connsiteX2" fmla="*/ 60902 w 1596075"/>
                <a:gd name="connsiteY2" fmla="*/ 0 h 609005"/>
                <a:gd name="connsiteX3" fmla="*/ 1535174 w 1596075"/>
                <a:gd name="connsiteY3" fmla="*/ 0 h 609005"/>
                <a:gd name="connsiteX4" fmla="*/ 1578238 w 1596075"/>
                <a:gd name="connsiteY4" fmla="*/ 17838 h 609005"/>
                <a:gd name="connsiteX5" fmla="*/ 1596075 w 1596075"/>
                <a:gd name="connsiteY5" fmla="*/ 60902 h 609005"/>
                <a:gd name="connsiteX6" fmla="*/ 1596075 w 1596075"/>
                <a:gd name="connsiteY6" fmla="*/ 548104 h 609005"/>
                <a:gd name="connsiteX7" fmla="*/ 1578237 w 1596075"/>
                <a:gd name="connsiteY7" fmla="*/ 591168 h 609005"/>
                <a:gd name="connsiteX8" fmla="*/ 1535173 w 1596075"/>
                <a:gd name="connsiteY8" fmla="*/ 609005 h 609005"/>
                <a:gd name="connsiteX9" fmla="*/ 60901 w 1596075"/>
                <a:gd name="connsiteY9" fmla="*/ 609005 h 609005"/>
                <a:gd name="connsiteX10" fmla="*/ 17837 w 1596075"/>
                <a:gd name="connsiteY10" fmla="*/ 591167 h 609005"/>
                <a:gd name="connsiteX11" fmla="*/ 0 w 1596075"/>
                <a:gd name="connsiteY11" fmla="*/ 548103 h 609005"/>
                <a:gd name="connsiteX12" fmla="*/ 0 w 1596075"/>
                <a:gd name="connsiteY12" fmla="*/ 60901 h 60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075" h="609005">
                  <a:moveTo>
                    <a:pt x="0" y="60901"/>
                  </a:moveTo>
                  <a:cubicBezTo>
                    <a:pt x="0" y="44749"/>
                    <a:pt x="6416" y="29259"/>
                    <a:pt x="17838" y="17837"/>
                  </a:cubicBezTo>
                  <a:cubicBezTo>
                    <a:pt x="29259" y="6416"/>
                    <a:pt x="44750" y="0"/>
                    <a:pt x="60902" y="0"/>
                  </a:cubicBezTo>
                  <a:lnTo>
                    <a:pt x="1535174" y="0"/>
                  </a:lnTo>
                  <a:cubicBezTo>
                    <a:pt x="1551326" y="0"/>
                    <a:pt x="1566816" y="6416"/>
                    <a:pt x="1578238" y="17838"/>
                  </a:cubicBezTo>
                  <a:cubicBezTo>
                    <a:pt x="1589659" y="29259"/>
                    <a:pt x="1596075" y="44750"/>
                    <a:pt x="1596075" y="60902"/>
                  </a:cubicBezTo>
                  <a:lnTo>
                    <a:pt x="1596075" y="548104"/>
                  </a:lnTo>
                  <a:cubicBezTo>
                    <a:pt x="1596075" y="564256"/>
                    <a:pt x="1589659" y="579746"/>
                    <a:pt x="1578237" y="591168"/>
                  </a:cubicBezTo>
                  <a:cubicBezTo>
                    <a:pt x="1566816" y="602589"/>
                    <a:pt x="1551325" y="609005"/>
                    <a:pt x="1535173" y="609005"/>
                  </a:cubicBezTo>
                  <a:lnTo>
                    <a:pt x="60901" y="609005"/>
                  </a:lnTo>
                  <a:cubicBezTo>
                    <a:pt x="44749" y="609005"/>
                    <a:pt x="29259" y="602589"/>
                    <a:pt x="17837" y="591167"/>
                  </a:cubicBezTo>
                  <a:cubicBezTo>
                    <a:pt x="6416" y="579746"/>
                    <a:pt x="0" y="564255"/>
                    <a:pt x="0" y="548103"/>
                  </a:cubicBezTo>
                  <a:lnTo>
                    <a:pt x="0" y="6090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4822" tIns="24822" rIns="24822" bIns="24822" numCol="1" spcCol="1270" anchor="ctr" anchorCtr="0">
              <a:noAutofit/>
            </a:bodyPr>
            <a:lstStyle/>
            <a:p>
              <a:pPr lvl="0" algn="ctr" defTabSz="488950">
                <a:lnSpc>
                  <a:spcPct val="90000"/>
                </a:lnSpc>
                <a:spcBef>
                  <a:spcPct val="0"/>
                </a:spcBef>
                <a:spcAft>
                  <a:spcPct val="35000"/>
                </a:spcAft>
              </a:pPr>
              <a:r>
                <a:rPr lang="es-EC" sz="1100" b="0" kern="1200" dirty="0" smtClean="0"/>
                <a:t>CLASIFICACIÓN DE LOS IMPUESTOS</a:t>
              </a:r>
              <a:endParaRPr lang="es-EC" sz="1100" b="0" kern="1200" dirty="0"/>
            </a:p>
          </p:txBody>
        </p:sp>
        <p:sp>
          <p:nvSpPr>
            <p:cNvPr id="8" name="7 Forma libre"/>
            <p:cNvSpPr/>
            <p:nvPr/>
          </p:nvSpPr>
          <p:spPr>
            <a:xfrm rot="16657482">
              <a:off x="1203805" y="2004520"/>
              <a:ext cx="2902616" cy="12139"/>
            </a:xfrm>
            <a:custGeom>
              <a:avLst/>
              <a:gdLst>
                <a:gd name="connsiteX0" fmla="*/ 0 w 2902616"/>
                <a:gd name="connsiteY0" fmla="*/ 6069 h 12139"/>
                <a:gd name="connsiteX1" fmla="*/ 2902616 w 2902616"/>
                <a:gd name="connsiteY1" fmla="*/ 6069 h 12139"/>
              </a:gdLst>
              <a:ahLst/>
              <a:cxnLst>
                <a:cxn ang="0">
                  <a:pos x="connsiteX0" y="connsiteY0"/>
                </a:cxn>
                <a:cxn ang="0">
                  <a:pos x="connsiteX1" y="connsiteY1"/>
                </a:cxn>
              </a:cxnLst>
              <a:rect l="l" t="t" r="r" b="b"/>
              <a:pathLst>
                <a:path w="2902616" h="12139">
                  <a:moveTo>
                    <a:pt x="0" y="6069"/>
                  </a:moveTo>
                  <a:lnTo>
                    <a:pt x="2902616" y="6069"/>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1391442" tIns="-66496" rIns="1391443" bIns="-66496" numCol="1" spcCol="1270" anchor="ctr" anchorCtr="0">
              <a:noAutofit/>
            </a:bodyPr>
            <a:lstStyle/>
            <a:p>
              <a:pPr lvl="0" algn="ctr" defTabSz="355600">
                <a:lnSpc>
                  <a:spcPct val="90000"/>
                </a:lnSpc>
                <a:spcBef>
                  <a:spcPct val="0"/>
                </a:spcBef>
                <a:spcAft>
                  <a:spcPct val="35000"/>
                </a:spcAft>
              </a:pPr>
              <a:endParaRPr lang="es-EC" sz="800" b="0" kern="1200"/>
            </a:p>
          </p:txBody>
        </p:sp>
        <p:sp>
          <p:nvSpPr>
            <p:cNvPr id="9" name="8 Forma libre"/>
            <p:cNvSpPr/>
            <p:nvPr/>
          </p:nvSpPr>
          <p:spPr>
            <a:xfrm>
              <a:off x="2847679" y="380998"/>
              <a:ext cx="1391272" cy="382230"/>
            </a:xfrm>
            <a:custGeom>
              <a:avLst/>
              <a:gdLst>
                <a:gd name="connsiteX0" fmla="*/ 0 w 1391272"/>
                <a:gd name="connsiteY0" fmla="*/ 38223 h 382230"/>
                <a:gd name="connsiteX1" fmla="*/ 11195 w 1391272"/>
                <a:gd name="connsiteY1" fmla="*/ 11195 h 382230"/>
                <a:gd name="connsiteX2" fmla="*/ 38223 w 1391272"/>
                <a:gd name="connsiteY2" fmla="*/ 0 h 382230"/>
                <a:gd name="connsiteX3" fmla="*/ 1353049 w 1391272"/>
                <a:gd name="connsiteY3" fmla="*/ 0 h 382230"/>
                <a:gd name="connsiteX4" fmla="*/ 1380077 w 1391272"/>
                <a:gd name="connsiteY4" fmla="*/ 11195 h 382230"/>
                <a:gd name="connsiteX5" fmla="*/ 1391272 w 1391272"/>
                <a:gd name="connsiteY5" fmla="*/ 38223 h 382230"/>
                <a:gd name="connsiteX6" fmla="*/ 1391272 w 1391272"/>
                <a:gd name="connsiteY6" fmla="*/ 344007 h 382230"/>
                <a:gd name="connsiteX7" fmla="*/ 1380077 w 1391272"/>
                <a:gd name="connsiteY7" fmla="*/ 371035 h 382230"/>
                <a:gd name="connsiteX8" fmla="*/ 1353049 w 1391272"/>
                <a:gd name="connsiteY8" fmla="*/ 382230 h 382230"/>
                <a:gd name="connsiteX9" fmla="*/ 38223 w 1391272"/>
                <a:gd name="connsiteY9" fmla="*/ 382230 h 382230"/>
                <a:gd name="connsiteX10" fmla="*/ 11195 w 1391272"/>
                <a:gd name="connsiteY10" fmla="*/ 371035 h 382230"/>
                <a:gd name="connsiteX11" fmla="*/ 0 w 1391272"/>
                <a:gd name="connsiteY11" fmla="*/ 344007 h 382230"/>
                <a:gd name="connsiteX12" fmla="*/ 0 w 1391272"/>
                <a:gd name="connsiteY12" fmla="*/ 38223 h 38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1272" h="382230">
                  <a:moveTo>
                    <a:pt x="0" y="38223"/>
                  </a:moveTo>
                  <a:cubicBezTo>
                    <a:pt x="0" y="28086"/>
                    <a:pt x="4027" y="18363"/>
                    <a:pt x="11195" y="11195"/>
                  </a:cubicBezTo>
                  <a:cubicBezTo>
                    <a:pt x="18363" y="4027"/>
                    <a:pt x="28085" y="0"/>
                    <a:pt x="38223" y="0"/>
                  </a:cubicBezTo>
                  <a:lnTo>
                    <a:pt x="1353049" y="0"/>
                  </a:lnTo>
                  <a:cubicBezTo>
                    <a:pt x="1363186" y="0"/>
                    <a:pt x="1372909" y="4027"/>
                    <a:pt x="1380077" y="11195"/>
                  </a:cubicBezTo>
                  <a:cubicBezTo>
                    <a:pt x="1387245" y="18363"/>
                    <a:pt x="1391272" y="28085"/>
                    <a:pt x="1391272" y="38223"/>
                  </a:cubicBezTo>
                  <a:lnTo>
                    <a:pt x="1391272" y="344007"/>
                  </a:lnTo>
                  <a:cubicBezTo>
                    <a:pt x="1391272" y="354144"/>
                    <a:pt x="1387245" y="363867"/>
                    <a:pt x="1380077" y="371035"/>
                  </a:cubicBezTo>
                  <a:cubicBezTo>
                    <a:pt x="1372909" y="378203"/>
                    <a:pt x="1363187" y="382230"/>
                    <a:pt x="1353049" y="382230"/>
                  </a:cubicBezTo>
                  <a:lnTo>
                    <a:pt x="38223" y="382230"/>
                  </a:lnTo>
                  <a:cubicBezTo>
                    <a:pt x="28086" y="382230"/>
                    <a:pt x="18363" y="378203"/>
                    <a:pt x="11195" y="371035"/>
                  </a:cubicBezTo>
                  <a:cubicBezTo>
                    <a:pt x="4027" y="363867"/>
                    <a:pt x="0" y="354145"/>
                    <a:pt x="0" y="344007"/>
                  </a:cubicBezTo>
                  <a:lnTo>
                    <a:pt x="0" y="38223"/>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6910" tIns="16910" rIns="16910" bIns="16910" numCol="1" spcCol="1270" anchor="ctr" anchorCtr="0">
              <a:noAutofit/>
            </a:bodyPr>
            <a:lstStyle/>
            <a:p>
              <a:pPr lvl="0" algn="ctr" defTabSz="400050">
                <a:lnSpc>
                  <a:spcPct val="90000"/>
                </a:lnSpc>
                <a:spcBef>
                  <a:spcPct val="0"/>
                </a:spcBef>
                <a:spcAft>
                  <a:spcPct val="35000"/>
                </a:spcAft>
              </a:pPr>
              <a:r>
                <a:rPr lang="es-EC" sz="900" b="0" kern="1200" dirty="0" smtClean="0"/>
                <a:t>POR SU ORIGEN</a:t>
              </a:r>
              <a:endParaRPr lang="es-EC" sz="900" b="0" kern="1200" dirty="0"/>
            </a:p>
          </p:txBody>
        </p:sp>
        <p:sp>
          <p:nvSpPr>
            <p:cNvPr id="10" name="9 Forma libre"/>
            <p:cNvSpPr/>
            <p:nvPr/>
          </p:nvSpPr>
          <p:spPr>
            <a:xfrm rot="19002351">
              <a:off x="4172605" y="398874"/>
              <a:ext cx="487556" cy="12139"/>
            </a:xfrm>
            <a:custGeom>
              <a:avLst/>
              <a:gdLst>
                <a:gd name="connsiteX0" fmla="*/ 0 w 487556"/>
                <a:gd name="connsiteY0" fmla="*/ 6069 h 12139"/>
                <a:gd name="connsiteX1" fmla="*/ 487556 w 487556"/>
                <a:gd name="connsiteY1" fmla="*/ 6069 h 12139"/>
              </a:gdLst>
              <a:ahLst/>
              <a:cxnLst>
                <a:cxn ang="0">
                  <a:pos x="connsiteX0" y="connsiteY0"/>
                </a:cxn>
                <a:cxn ang="0">
                  <a:pos x="connsiteX1" y="connsiteY1"/>
                </a:cxn>
              </a:cxnLst>
              <a:rect l="l" t="t" r="r" b="b"/>
              <a:pathLst>
                <a:path w="487556" h="12139">
                  <a:moveTo>
                    <a:pt x="0" y="6069"/>
                  </a:moveTo>
                  <a:lnTo>
                    <a:pt x="487556" y="6069"/>
                  </a:lnTo>
                </a:path>
              </a:pathLst>
            </a:custGeom>
            <a:noFill/>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244288" tIns="-6120" rIns="244290" bIns="-6119" numCol="1" spcCol="1270" anchor="ctr" anchorCtr="0">
              <a:noAutofit/>
            </a:bodyPr>
            <a:lstStyle/>
            <a:p>
              <a:pPr lvl="0" algn="ctr" defTabSz="266700">
                <a:lnSpc>
                  <a:spcPct val="90000"/>
                </a:lnSpc>
                <a:spcBef>
                  <a:spcPct val="0"/>
                </a:spcBef>
                <a:spcAft>
                  <a:spcPct val="35000"/>
                </a:spcAft>
              </a:pPr>
              <a:endParaRPr lang="es-EC" sz="600" b="0" kern="1200"/>
            </a:p>
          </p:txBody>
        </p:sp>
        <p:sp>
          <p:nvSpPr>
            <p:cNvPr id="11" name="10 Forma libre"/>
            <p:cNvSpPr/>
            <p:nvPr/>
          </p:nvSpPr>
          <p:spPr>
            <a:xfrm>
              <a:off x="4593815" y="6526"/>
              <a:ext cx="924992" cy="462496"/>
            </a:xfrm>
            <a:custGeom>
              <a:avLst/>
              <a:gdLst>
                <a:gd name="connsiteX0" fmla="*/ 0 w 924992"/>
                <a:gd name="connsiteY0" fmla="*/ 46250 h 462496"/>
                <a:gd name="connsiteX1" fmla="*/ 13546 w 924992"/>
                <a:gd name="connsiteY1" fmla="*/ 13546 h 462496"/>
                <a:gd name="connsiteX2" fmla="*/ 46250 w 924992"/>
                <a:gd name="connsiteY2" fmla="*/ 0 h 462496"/>
                <a:gd name="connsiteX3" fmla="*/ 878742 w 924992"/>
                <a:gd name="connsiteY3" fmla="*/ 0 h 462496"/>
                <a:gd name="connsiteX4" fmla="*/ 911446 w 924992"/>
                <a:gd name="connsiteY4" fmla="*/ 13546 h 462496"/>
                <a:gd name="connsiteX5" fmla="*/ 924992 w 924992"/>
                <a:gd name="connsiteY5" fmla="*/ 46250 h 462496"/>
                <a:gd name="connsiteX6" fmla="*/ 924992 w 924992"/>
                <a:gd name="connsiteY6" fmla="*/ 416246 h 462496"/>
                <a:gd name="connsiteX7" fmla="*/ 911446 w 924992"/>
                <a:gd name="connsiteY7" fmla="*/ 448950 h 462496"/>
                <a:gd name="connsiteX8" fmla="*/ 878742 w 924992"/>
                <a:gd name="connsiteY8" fmla="*/ 462496 h 462496"/>
                <a:gd name="connsiteX9" fmla="*/ 46250 w 924992"/>
                <a:gd name="connsiteY9" fmla="*/ 462496 h 462496"/>
                <a:gd name="connsiteX10" fmla="*/ 13546 w 924992"/>
                <a:gd name="connsiteY10" fmla="*/ 448950 h 462496"/>
                <a:gd name="connsiteX11" fmla="*/ 0 w 924992"/>
                <a:gd name="connsiteY11" fmla="*/ 416246 h 462496"/>
                <a:gd name="connsiteX12" fmla="*/ 0 w 924992"/>
                <a:gd name="connsiteY12" fmla="*/ 46250 h 46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992" h="462496">
                  <a:moveTo>
                    <a:pt x="0" y="46250"/>
                  </a:moveTo>
                  <a:cubicBezTo>
                    <a:pt x="0" y="33984"/>
                    <a:pt x="4873" y="22220"/>
                    <a:pt x="13546" y="13546"/>
                  </a:cubicBezTo>
                  <a:cubicBezTo>
                    <a:pt x="22220" y="4872"/>
                    <a:pt x="33983" y="0"/>
                    <a:pt x="46250" y="0"/>
                  </a:cubicBezTo>
                  <a:lnTo>
                    <a:pt x="878742" y="0"/>
                  </a:lnTo>
                  <a:cubicBezTo>
                    <a:pt x="891008" y="0"/>
                    <a:pt x="902772" y="4873"/>
                    <a:pt x="911446" y="13546"/>
                  </a:cubicBezTo>
                  <a:cubicBezTo>
                    <a:pt x="920120" y="22220"/>
                    <a:pt x="924992" y="33983"/>
                    <a:pt x="924992" y="46250"/>
                  </a:cubicBezTo>
                  <a:lnTo>
                    <a:pt x="924992" y="416246"/>
                  </a:lnTo>
                  <a:cubicBezTo>
                    <a:pt x="924992" y="428512"/>
                    <a:pt x="920119" y="440276"/>
                    <a:pt x="911446" y="448950"/>
                  </a:cubicBezTo>
                  <a:cubicBezTo>
                    <a:pt x="902772" y="457624"/>
                    <a:pt x="891009" y="462496"/>
                    <a:pt x="878742" y="462496"/>
                  </a:cubicBezTo>
                  <a:lnTo>
                    <a:pt x="46250" y="462496"/>
                  </a:lnTo>
                  <a:cubicBezTo>
                    <a:pt x="33984" y="462496"/>
                    <a:pt x="22220" y="457623"/>
                    <a:pt x="13546" y="448950"/>
                  </a:cubicBezTo>
                  <a:cubicBezTo>
                    <a:pt x="4872" y="440276"/>
                    <a:pt x="0" y="428513"/>
                    <a:pt x="0" y="416246"/>
                  </a:cubicBezTo>
                  <a:lnTo>
                    <a:pt x="0" y="462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9261" tIns="19261" rIns="19261" bIns="19261" numCol="1" spcCol="1270" anchor="ctr" anchorCtr="0">
              <a:noAutofit/>
            </a:bodyPr>
            <a:lstStyle/>
            <a:p>
              <a:pPr lvl="0" algn="ctr" defTabSz="400050">
                <a:lnSpc>
                  <a:spcPct val="90000"/>
                </a:lnSpc>
                <a:spcBef>
                  <a:spcPct val="0"/>
                </a:spcBef>
                <a:spcAft>
                  <a:spcPct val="35000"/>
                </a:spcAft>
              </a:pPr>
              <a:r>
                <a:rPr lang="es-EC" sz="900" b="0" kern="1200" dirty="0" smtClean="0"/>
                <a:t> INTERNOS</a:t>
              </a:r>
              <a:endParaRPr lang="es-EC" sz="900" b="0" kern="1200" dirty="0"/>
            </a:p>
          </p:txBody>
        </p:sp>
        <p:sp>
          <p:nvSpPr>
            <p:cNvPr id="12" name="11 Forma libre"/>
            <p:cNvSpPr/>
            <p:nvPr/>
          </p:nvSpPr>
          <p:spPr>
            <a:xfrm>
              <a:off x="5518808" y="231705"/>
              <a:ext cx="369997" cy="12139"/>
            </a:xfrm>
            <a:custGeom>
              <a:avLst/>
              <a:gdLst>
                <a:gd name="connsiteX0" fmla="*/ 0 w 369997"/>
                <a:gd name="connsiteY0" fmla="*/ 6069 h 12139"/>
                <a:gd name="connsiteX1" fmla="*/ 369997 w 369997"/>
                <a:gd name="connsiteY1" fmla="*/ 6069 h 12139"/>
              </a:gdLst>
              <a:ahLst/>
              <a:cxnLst>
                <a:cxn ang="0">
                  <a:pos x="connsiteX0" y="connsiteY0"/>
                </a:cxn>
                <a:cxn ang="0">
                  <a:pos x="connsiteX1" y="connsiteY1"/>
                </a:cxn>
              </a:cxnLst>
              <a:rect l="l" t="t" r="r" b="b"/>
              <a:pathLst>
                <a:path w="369997" h="12139">
                  <a:moveTo>
                    <a:pt x="0" y="6069"/>
                  </a:moveTo>
                  <a:lnTo>
                    <a:pt x="369997" y="6069"/>
                  </a:lnTo>
                </a:path>
              </a:pathLst>
            </a:custGeom>
            <a:noFill/>
          </p:spPr>
          <p:style>
            <a:lnRef idx="2">
              <a:schemeClr val="accent5">
                <a:hueOff val="0"/>
                <a:satOff val="0"/>
                <a:lumOff val="0"/>
                <a:alphaOff val="0"/>
              </a:schemeClr>
            </a:lnRef>
            <a:fillRef idx="0">
              <a:scrgbClr r="0" g="0" b="0"/>
            </a:fillRef>
            <a:effectRef idx="0">
              <a:schemeClr val="accent2">
                <a:tint val="50000"/>
                <a:hueOff val="0"/>
                <a:satOff val="0"/>
                <a:lumOff val="0"/>
                <a:alphaOff val="0"/>
              </a:schemeClr>
            </a:effectRef>
            <a:fontRef idx="minor">
              <a:schemeClr val="tx1">
                <a:hueOff val="0"/>
                <a:satOff val="0"/>
                <a:lumOff val="0"/>
                <a:alphaOff val="0"/>
              </a:schemeClr>
            </a:fontRef>
          </p:style>
          <p:txBody>
            <a:bodyPr spcFirstLastPara="0" vert="horz" wrap="square" lIns="188449" tIns="-3181" rIns="188449" bIns="-3179" numCol="1" spcCol="1270" anchor="ctr" anchorCtr="0">
              <a:noAutofit/>
            </a:bodyPr>
            <a:lstStyle/>
            <a:p>
              <a:pPr lvl="0" algn="ctr" defTabSz="266700">
                <a:lnSpc>
                  <a:spcPct val="90000"/>
                </a:lnSpc>
                <a:spcBef>
                  <a:spcPct val="0"/>
                </a:spcBef>
                <a:spcAft>
                  <a:spcPct val="35000"/>
                </a:spcAft>
              </a:pPr>
              <a:endParaRPr lang="es-EC" sz="600" b="0" kern="1200"/>
            </a:p>
          </p:txBody>
        </p:sp>
        <p:sp>
          <p:nvSpPr>
            <p:cNvPr id="13" name="12 Forma libre"/>
            <p:cNvSpPr/>
            <p:nvPr/>
          </p:nvSpPr>
          <p:spPr>
            <a:xfrm>
              <a:off x="5888805" y="6526"/>
              <a:ext cx="1392900" cy="462496"/>
            </a:xfrm>
            <a:custGeom>
              <a:avLst/>
              <a:gdLst>
                <a:gd name="connsiteX0" fmla="*/ 0 w 1392900"/>
                <a:gd name="connsiteY0" fmla="*/ 46250 h 462496"/>
                <a:gd name="connsiteX1" fmla="*/ 13546 w 1392900"/>
                <a:gd name="connsiteY1" fmla="*/ 13546 h 462496"/>
                <a:gd name="connsiteX2" fmla="*/ 46250 w 1392900"/>
                <a:gd name="connsiteY2" fmla="*/ 0 h 462496"/>
                <a:gd name="connsiteX3" fmla="*/ 1346650 w 1392900"/>
                <a:gd name="connsiteY3" fmla="*/ 0 h 462496"/>
                <a:gd name="connsiteX4" fmla="*/ 1379354 w 1392900"/>
                <a:gd name="connsiteY4" fmla="*/ 13546 h 462496"/>
                <a:gd name="connsiteX5" fmla="*/ 1392900 w 1392900"/>
                <a:gd name="connsiteY5" fmla="*/ 46250 h 462496"/>
                <a:gd name="connsiteX6" fmla="*/ 1392900 w 1392900"/>
                <a:gd name="connsiteY6" fmla="*/ 416246 h 462496"/>
                <a:gd name="connsiteX7" fmla="*/ 1379354 w 1392900"/>
                <a:gd name="connsiteY7" fmla="*/ 448950 h 462496"/>
                <a:gd name="connsiteX8" fmla="*/ 1346650 w 1392900"/>
                <a:gd name="connsiteY8" fmla="*/ 462496 h 462496"/>
                <a:gd name="connsiteX9" fmla="*/ 46250 w 1392900"/>
                <a:gd name="connsiteY9" fmla="*/ 462496 h 462496"/>
                <a:gd name="connsiteX10" fmla="*/ 13546 w 1392900"/>
                <a:gd name="connsiteY10" fmla="*/ 448950 h 462496"/>
                <a:gd name="connsiteX11" fmla="*/ 0 w 1392900"/>
                <a:gd name="connsiteY11" fmla="*/ 416246 h 462496"/>
                <a:gd name="connsiteX12" fmla="*/ 0 w 1392900"/>
                <a:gd name="connsiteY12" fmla="*/ 46250 h 46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2900" h="462496">
                  <a:moveTo>
                    <a:pt x="0" y="46250"/>
                  </a:moveTo>
                  <a:cubicBezTo>
                    <a:pt x="0" y="33984"/>
                    <a:pt x="4873" y="22220"/>
                    <a:pt x="13546" y="13546"/>
                  </a:cubicBezTo>
                  <a:cubicBezTo>
                    <a:pt x="22220" y="4872"/>
                    <a:pt x="33983" y="0"/>
                    <a:pt x="46250" y="0"/>
                  </a:cubicBezTo>
                  <a:lnTo>
                    <a:pt x="1346650" y="0"/>
                  </a:lnTo>
                  <a:cubicBezTo>
                    <a:pt x="1358916" y="0"/>
                    <a:pt x="1370680" y="4873"/>
                    <a:pt x="1379354" y="13546"/>
                  </a:cubicBezTo>
                  <a:cubicBezTo>
                    <a:pt x="1388028" y="22220"/>
                    <a:pt x="1392900" y="33983"/>
                    <a:pt x="1392900" y="46250"/>
                  </a:cubicBezTo>
                  <a:lnTo>
                    <a:pt x="1392900" y="416246"/>
                  </a:lnTo>
                  <a:cubicBezTo>
                    <a:pt x="1392900" y="428512"/>
                    <a:pt x="1388027" y="440276"/>
                    <a:pt x="1379354" y="448950"/>
                  </a:cubicBezTo>
                  <a:cubicBezTo>
                    <a:pt x="1370680" y="457624"/>
                    <a:pt x="1358917" y="462496"/>
                    <a:pt x="1346650" y="462496"/>
                  </a:cubicBezTo>
                  <a:lnTo>
                    <a:pt x="46250" y="462496"/>
                  </a:lnTo>
                  <a:cubicBezTo>
                    <a:pt x="33984" y="462496"/>
                    <a:pt x="22220" y="457623"/>
                    <a:pt x="13546" y="448950"/>
                  </a:cubicBezTo>
                  <a:cubicBezTo>
                    <a:pt x="4872" y="440276"/>
                    <a:pt x="0" y="428513"/>
                    <a:pt x="0" y="416246"/>
                  </a:cubicBezTo>
                  <a:lnTo>
                    <a:pt x="0" y="462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9261" tIns="19261" rIns="19261" bIns="19261" numCol="1" spcCol="1270" anchor="ctr" anchorCtr="0">
              <a:noAutofit/>
            </a:bodyPr>
            <a:lstStyle/>
            <a:p>
              <a:pPr lvl="0" algn="ctr" defTabSz="400050">
                <a:lnSpc>
                  <a:spcPct val="90000"/>
                </a:lnSpc>
                <a:spcBef>
                  <a:spcPct val="0"/>
                </a:spcBef>
                <a:spcAft>
                  <a:spcPct val="35000"/>
                </a:spcAft>
              </a:pPr>
              <a:r>
                <a:rPr lang="es-EC" sz="900" b="0" kern="1200" dirty="0" smtClean="0"/>
                <a:t>Dentro  del territorio nacional</a:t>
              </a:r>
              <a:endParaRPr lang="es-EC" sz="900" b="0" kern="1200" dirty="0"/>
            </a:p>
          </p:txBody>
        </p:sp>
        <p:sp>
          <p:nvSpPr>
            <p:cNvPr id="14" name="13 Forma libre"/>
            <p:cNvSpPr/>
            <p:nvPr/>
          </p:nvSpPr>
          <p:spPr>
            <a:xfrm rot="1746128">
              <a:off x="4213314" y="664810"/>
              <a:ext cx="406137" cy="12139"/>
            </a:xfrm>
            <a:custGeom>
              <a:avLst/>
              <a:gdLst>
                <a:gd name="connsiteX0" fmla="*/ 0 w 406137"/>
                <a:gd name="connsiteY0" fmla="*/ 6069 h 12139"/>
                <a:gd name="connsiteX1" fmla="*/ 406137 w 406137"/>
                <a:gd name="connsiteY1" fmla="*/ 6069 h 12139"/>
              </a:gdLst>
              <a:ahLst/>
              <a:cxnLst>
                <a:cxn ang="0">
                  <a:pos x="connsiteX0" y="connsiteY0"/>
                </a:cxn>
                <a:cxn ang="0">
                  <a:pos x="connsiteX1" y="connsiteY1"/>
                </a:cxn>
              </a:cxnLst>
              <a:rect l="l" t="t" r="r" b="b"/>
              <a:pathLst>
                <a:path w="406137" h="12139">
                  <a:moveTo>
                    <a:pt x="0" y="6069"/>
                  </a:moveTo>
                  <a:lnTo>
                    <a:pt x="406137" y="6069"/>
                  </a:lnTo>
                </a:path>
              </a:pathLst>
            </a:custGeom>
            <a:noFill/>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205615" tIns="-4085" rIns="205615" bIns="-4083" numCol="1" spcCol="1270" anchor="ctr" anchorCtr="0">
              <a:noAutofit/>
            </a:bodyPr>
            <a:lstStyle/>
            <a:p>
              <a:pPr lvl="0" algn="ctr" defTabSz="266700">
                <a:lnSpc>
                  <a:spcPct val="90000"/>
                </a:lnSpc>
                <a:spcBef>
                  <a:spcPct val="0"/>
                </a:spcBef>
                <a:spcAft>
                  <a:spcPct val="35000"/>
                </a:spcAft>
              </a:pPr>
              <a:endParaRPr lang="es-EC" sz="600" b="0" kern="1200"/>
            </a:p>
          </p:txBody>
        </p:sp>
        <p:sp>
          <p:nvSpPr>
            <p:cNvPr id="15" name="14 Forma libre"/>
            <p:cNvSpPr/>
            <p:nvPr/>
          </p:nvSpPr>
          <p:spPr>
            <a:xfrm>
              <a:off x="4593815" y="538397"/>
              <a:ext cx="924992" cy="462496"/>
            </a:xfrm>
            <a:custGeom>
              <a:avLst/>
              <a:gdLst>
                <a:gd name="connsiteX0" fmla="*/ 0 w 924992"/>
                <a:gd name="connsiteY0" fmla="*/ 46250 h 462496"/>
                <a:gd name="connsiteX1" fmla="*/ 13546 w 924992"/>
                <a:gd name="connsiteY1" fmla="*/ 13546 h 462496"/>
                <a:gd name="connsiteX2" fmla="*/ 46250 w 924992"/>
                <a:gd name="connsiteY2" fmla="*/ 0 h 462496"/>
                <a:gd name="connsiteX3" fmla="*/ 878742 w 924992"/>
                <a:gd name="connsiteY3" fmla="*/ 0 h 462496"/>
                <a:gd name="connsiteX4" fmla="*/ 911446 w 924992"/>
                <a:gd name="connsiteY4" fmla="*/ 13546 h 462496"/>
                <a:gd name="connsiteX5" fmla="*/ 924992 w 924992"/>
                <a:gd name="connsiteY5" fmla="*/ 46250 h 462496"/>
                <a:gd name="connsiteX6" fmla="*/ 924992 w 924992"/>
                <a:gd name="connsiteY6" fmla="*/ 416246 h 462496"/>
                <a:gd name="connsiteX7" fmla="*/ 911446 w 924992"/>
                <a:gd name="connsiteY7" fmla="*/ 448950 h 462496"/>
                <a:gd name="connsiteX8" fmla="*/ 878742 w 924992"/>
                <a:gd name="connsiteY8" fmla="*/ 462496 h 462496"/>
                <a:gd name="connsiteX9" fmla="*/ 46250 w 924992"/>
                <a:gd name="connsiteY9" fmla="*/ 462496 h 462496"/>
                <a:gd name="connsiteX10" fmla="*/ 13546 w 924992"/>
                <a:gd name="connsiteY10" fmla="*/ 448950 h 462496"/>
                <a:gd name="connsiteX11" fmla="*/ 0 w 924992"/>
                <a:gd name="connsiteY11" fmla="*/ 416246 h 462496"/>
                <a:gd name="connsiteX12" fmla="*/ 0 w 924992"/>
                <a:gd name="connsiteY12" fmla="*/ 46250 h 46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992" h="462496">
                  <a:moveTo>
                    <a:pt x="0" y="46250"/>
                  </a:moveTo>
                  <a:cubicBezTo>
                    <a:pt x="0" y="33984"/>
                    <a:pt x="4873" y="22220"/>
                    <a:pt x="13546" y="13546"/>
                  </a:cubicBezTo>
                  <a:cubicBezTo>
                    <a:pt x="22220" y="4872"/>
                    <a:pt x="33983" y="0"/>
                    <a:pt x="46250" y="0"/>
                  </a:cubicBezTo>
                  <a:lnTo>
                    <a:pt x="878742" y="0"/>
                  </a:lnTo>
                  <a:cubicBezTo>
                    <a:pt x="891008" y="0"/>
                    <a:pt x="902772" y="4873"/>
                    <a:pt x="911446" y="13546"/>
                  </a:cubicBezTo>
                  <a:cubicBezTo>
                    <a:pt x="920120" y="22220"/>
                    <a:pt x="924992" y="33983"/>
                    <a:pt x="924992" y="46250"/>
                  </a:cubicBezTo>
                  <a:lnTo>
                    <a:pt x="924992" y="416246"/>
                  </a:lnTo>
                  <a:cubicBezTo>
                    <a:pt x="924992" y="428512"/>
                    <a:pt x="920119" y="440276"/>
                    <a:pt x="911446" y="448950"/>
                  </a:cubicBezTo>
                  <a:cubicBezTo>
                    <a:pt x="902772" y="457624"/>
                    <a:pt x="891009" y="462496"/>
                    <a:pt x="878742" y="462496"/>
                  </a:cubicBezTo>
                  <a:lnTo>
                    <a:pt x="46250" y="462496"/>
                  </a:lnTo>
                  <a:cubicBezTo>
                    <a:pt x="33984" y="462496"/>
                    <a:pt x="22220" y="457623"/>
                    <a:pt x="13546" y="448950"/>
                  </a:cubicBezTo>
                  <a:cubicBezTo>
                    <a:pt x="4872" y="440276"/>
                    <a:pt x="0" y="428513"/>
                    <a:pt x="0" y="416246"/>
                  </a:cubicBezTo>
                  <a:lnTo>
                    <a:pt x="0" y="462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9261" tIns="19261" rIns="19261" bIns="19261" numCol="1" spcCol="1270" anchor="ctr" anchorCtr="0">
              <a:noAutofit/>
            </a:bodyPr>
            <a:lstStyle/>
            <a:p>
              <a:pPr lvl="0" algn="ctr" defTabSz="400050">
                <a:lnSpc>
                  <a:spcPct val="90000"/>
                </a:lnSpc>
                <a:spcBef>
                  <a:spcPct val="0"/>
                </a:spcBef>
                <a:spcAft>
                  <a:spcPct val="35000"/>
                </a:spcAft>
              </a:pPr>
              <a:r>
                <a:rPr lang="es-EC" sz="900" b="0" kern="1200" dirty="0" smtClean="0"/>
                <a:t>EXTERNOS</a:t>
              </a:r>
              <a:endParaRPr lang="es-EC" sz="900" b="0" kern="1200" dirty="0"/>
            </a:p>
          </p:txBody>
        </p:sp>
        <p:sp>
          <p:nvSpPr>
            <p:cNvPr id="16" name="15 Forma libre"/>
            <p:cNvSpPr/>
            <p:nvPr/>
          </p:nvSpPr>
          <p:spPr>
            <a:xfrm>
              <a:off x="5518808" y="763576"/>
              <a:ext cx="369997" cy="12139"/>
            </a:xfrm>
            <a:custGeom>
              <a:avLst/>
              <a:gdLst>
                <a:gd name="connsiteX0" fmla="*/ 0 w 369997"/>
                <a:gd name="connsiteY0" fmla="*/ 6069 h 12139"/>
                <a:gd name="connsiteX1" fmla="*/ 369997 w 369997"/>
                <a:gd name="connsiteY1" fmla="*/ 6069 h 12139"/>
              </a:gdLst>
              <a:ahLst/>
              <a:cxnLst>
                <a:cxn ang="0">
                  <a:pos x="connsiteX0" y="connsiteY0"/>
                </a:cxn>
                <a:cxn ang="0">
                  <a:pos x="connsiteX1" y="connsiteY1"/>
                </a:cxn>
              </a:cxnLst>
              <a:rect l="l" t="t" r="r" b="b"/>
              <a:pathLst>
                <a:path w="369997" h="12139">
                  <a:moveTo>
                    <a:pt x="0" y="6069"/>
                  </a:moveTo>
                  <a:lnTo>
                    <a:pt x="369997" y="6069"/>
                  </a:lnTo>
                </a:path>
              </a:pathLst>
            </a:custGeom>
            <a:noFill/>
          </p:spPr>
          <p:style>
            <a:lnRef idx="2">
              <a:schemeClr val="accent5">
                <a:hueOff val="0"/>
                <a:satOff val="0"/>
                <a:lumOff val="0"/>
                <a:alphaOff val="0"/>
              </a:schemeClr>
            </a:lnRef>
            <a:fillRef idx="0">
              <a:scrgbClr r="0" g="0" b="0"/>
            </a:fillRef>
            <a:effectRef idx="0">
              <a:schemeClr val="accent2">
                <a:tint val="50000"/>
                <a:hueOff val="0"/>
                <a:satOff val="0"/>
                <a:lumOff val="0"/>
                <a:alphaOff val="0"/>
              </a:schemeClr>
            </a:effectRef>
            <a:fontRef idx="minor">
              <a:schemeClr val="tx1">
                <a:hueOff val="0"/>
                <a:satOff val="0"/>
                <a:lumOff val="0"/>
                <a:alphaOff val="0"/>
              </a:schemeClr>
            </a:fontRef>
          </p:style>
          <p:txBody>
            <a:bodyPr spcFirstLastPara="0" vert="horz" wrap="square" lIns="188449" tIns="-3181" rIns="188449" bIns="-3179" numCol="1" spcCol="1270" anchor="ctr" anchorCtr="0">
              <a:noAutofit/>
            </a:bodyPr>
            <a:lstStyle/>
            <a:p>
              <a:pPr lvl="0" algn="ctr" defTabSz="266700">
                <a:lnSpc>
                  <a:spcPct val="90000"/>
                </a:lnSpc>
                <a:spcBef>
                  <a:spcPct val="0"/>
                </a:spcBef>
                <a:spcAft>
                  <a:spcPct val="35000"/>
                </a:spcAft>
              </a:pPr>
              <a:endParaRPr lang="es-EC" sz="600" b="0" kern="1200"/>
            </a:p>
          </p:txBody>
        </p:sp>
        <p:sp>
          <p:nvSpPr>
            <p:cNvPr id="17" name="16 Forma libre"/>
            <p:cNvSpPr/>
            <p:nvPr/>
          </p:nvSpPr>
          <p:spPr>
            <a:xfrm>
              <a:off x="5888805" y="538397"/>
              <a:ext cx="924992" cy="462496"/>
            </a:xfrm>
            <a:custGeom>
              <a:avLst/>
              <a:gdLst>
                <a:gd name="connsiteX0" fmla="*/ 0 w 924992"/>
                <a:gd name="connsiteY0" fmla="*/ 46250 h 462496"/>
                <a:gd name="connsiteX1" fmla="*/ 13546 w 924992"/>
                <a:gd name="connsiteY1" fmla="*/ 13546 h 462496"/>
                <a:gd name="connsiteX2" fmla="*/ 46250 w 924992"/>
                <a:gd name="connsiteY2" fmla="*/ 0 h 462496"/>
                <a:gd name="connsiteX3" fmla="*/ 878742 w 924992"/>
                <a:gd name="connsiteY3" fmla="*/ 0 h 462496"/>
                <a:gd name="connsiteX4" fmla="*/ 911446 w 924992"/>
                <a:gd name="connsiteY4" fmla="*/ 13546 h 462496"/>
                <a:gd name="connsiteX5" fmla="*/ 924992 w 924992"/>
                <a:gd name="connsiteY5" fmla="*/ 46250 h 462496"/>
                <a:gd name="connsiteX6" fmla="*/ 924992 w 924992"/>
                <a:gd name="connsiteY6" fmla="*/ 416246 h 462496"/>
                <a:gd name="connsiteX7" fmla="*/ 911446 w 924992"/>
                <a:gd name="connsiteY7" fmla="*/ 448950 h 462496"/>
                <a:gd name="connsiteX8" fmla="*/ 878742 w 924992"/>
                <a:gd name="connsiteY8" fmla="*/ 462496 h 462496"/>
                <a:gd name="connsiteX9" fmla="*/ 46250 w 924992"/>
                <a:gd name="connsiteY9" fmla="*/ 462496 h 462496"/>
                <a:gd name="connsiteX10" fmla="*/ 13546 w 924992"/>
                <a:gd name="connsiteY10" fmla="*/ 448950 h 462496"/>
                <a:gd name="connsiteX11" fmla="*/ 0 w 924992"/>
                <a:gd name="connsiteY11" fmla="*/ 416246 h 462496"/>
                <a:gd name="connsiteX12" fmla="*/ 0 w 924992"/>
                <a:gd name="connsiteY12" fmla="*/ 46250 h 46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992" h="462496">
                  <a:moveTo>
                    <a:pt x="0" y="46250"/>
                  </a:moveTo>
                  <a:cubicBezTo>
                    <a:pt x="0" y="33984"/>
                    <a:pt x="4873" y="22220"/>
                    <a:pt x="13546" y="13546"/>
                  </a:cubicBezTo>
                  <a:cubicBezTo>
                    <a:pt x="22220" y="4872"/>
                    <a:pt x="33983" y="0"/>
                    <a:pt x="46250" y="0"/>
                  </a:cubicBezTo>
                  <a:lnTo>
                    <a:pt x="878742" y="0"/>
                  </a:lnTo>
                  <a:cubicBezTo>
                    <a:pt x="891008" y="0"/>
                    <a:pt x="902772" y="4873"/>
                    <a:pt x="911446" y="13546"/>
                  </a:cubicBezTo>
                  <a:cubicBezTo>
                    <a:pt x="920120" y="22220"/>
                    <a:pt x="924992" y="33983"/>
                    <a:pt x="924992" y="46250"/>
                  </a:cubicBezTo>
                  <a:lnTo>
                    <a:pt x="924992" y="416246"/>
                  </a:lnTo>
                  <a:cubicBezTo>
                    <a:pt x="924992" y="428512"/>
                    <a:pt x="920119" y="440276"/>
                    <a:pt x="911446" y="448950"/>
                  </a:cubicBezTo>
                  <a:cubicBezTo>
                    <a:pt x="902772" y="457624"/>
                    <a:pt x="891009" y="462496"/>
                    <a:pt x="878742" y="462496"/>
                  </a:cubicBezTo>
                  <a:lnTo>
                    <a:pt x="46250" y="462496"/>
                  </a:lnTo>
                  <a:cubicBezTo>
                    <a:pt x="33984" y="462496"/>
                    <a:pt x="22220" y="457623"/>
                    <a:pt x="13546" y="448950"/>
                  </a:cubicBezTo>
                  <a:cubicBezTo>
                    <a:pt x="4872" y="440276"/>
                    <a:pt x="0" y="428513"/>
                    <a:pt x="0" y="416246"/>
                  </a:cubicBezTo>
                  <a:lnTo>
                    <a:pt x="0" y="462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9261" tIns="19261" rIns="19261" bIns="19261" numCol="1" spcCol="1270" anchor="ctr" anchorCtr="0">
              <a:noAutofit/>
            </a:bodyPr>
            <a:lstStyle/>
            <a:p>
              <a:pPr lvl="0" algn="ctr" defTabSz="400050">
                <a:lnSpc>
                  <a:spcPct val="90000"/>
                </a:lnSpc>
                <a:spcBef>
                  <a:spcPct val="0"/>
                </a:spcBef>
                <a:spcAft>
                  <a:spcPct val="35000"/>
                </a:spcAft>
              </a:pPr>
              <a:r>
                <a:rPr lang="es-EC" sz="900" b="0" kern="1200" dirty="0" smtClean="0"/>
                <a:t>Por ingreso al país</a:t>
              </a:r>
              <a:endParaRPr lang="es-EC" sz="900" b="0" kern="1200" dirty="0"/>
            </a:p>
          </p:txBody>
        </p:sp>
        <p:sp>
          <p:nvSpPr>
            <p:cNvPr id="18" name="17 Forma libre"/>
            <p:cNvSpPr/>
            <p:nvPr/>
          </p:nvSpPr>
          <p:spPr>
            <a:xfrm rot="16867476">
              <a:off x="1688723" y="2502189"/>
              <a:ext cx="1917647" cy="12139"/>
            </a:xfrm>
            <a:custGeom>
              <a:avLst/>
              <a:gdLst>
                <a:gd name="connsiteX0" fmla="*/ 0 w 1917647"/>
                <a:gd name="connsiteY0" fmla="*/ 6069 h 12139"/>
                <a:gd name="connsiteX1" fmla="*/ 1917647 w 1917647"/>
                <a:gd name="connsiteY1" fmla="*/ 6069 h 12139"/>
              </a:gdLst>
              <a:ahLst/>
              <a:cxnLst>
                <a:cxn ang="0">
                  <a:pos x="connsiteX0" y="connsiteY0"/>
                </a:cxn>
                <a:cxn ang="0">
                  <a:pos x="connsiteX1" y="connsiteY1"/>
                </a:cxn>
              </a:cxnLst>
              <a:rect l="l" t="t" r="r" b="b"/>
              <a:pathLst>
                <a:path w="1917647" h="12139">
                  <a:moveTo>
                    <a:pt x="0" y="6069"/>
                  </a:moveTo>
                  <a:lnTo>
                    <a:pt x="1917647" y="6069"/>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923581" tIns="-41871" rIns="923583" bIns="-41873" numCol="1" spcCol="1270" anchor="ctr" anchorCtr="0">
              <a:noAutofit/>
            </a:bodyPr>
            <a:lstStyle/>
            <a:p>
              <a:pPr lvl="0" algn="ctr" defTabSz="311150">
                <a:lnSpc>
                  <a:spcPct val="90000"/>
                </a:lnSpc>
                <a:spcBef>
                  <a:spcPct val="0"/>
                </a:spcBef>
                <a:spcAft>
                  <a:spcPct val="35000"/>
                </a:spcAft>
              </a:pPr>
              <a:endParaRPr lang="es-EC" sz="700" b="0" kern="1200"/>
            </a:p>
          </p:txBody>
        </p:sp>
        <p:sp>
          <p:nvSpPr>
            <p:cNvPr id="19" name="18 Forma libre"/>
            <p:cNvSpPr/>
            <p:nvPr/>
          </p:nvSpPr>
          <p:spPr>
            <a:xfrm>
              <a:off x="2832546" y="1336203"/>
              <a:ext cx="1253309" cy="462496"/>
            </a:xfrm>
            <a:custGeom>
              <a:avLst/>
              <a:gdLst>
                <a:gd name="connsiteX0" fmla="*/ 0 w 1253309"/>
                <a:gd name="connsiteY0" fmla="*/ 46250 h 462496"/>
                <a:gd name="connsiteX1" fmla="*/ 13546 w 1253309"/>
                <a:gd name="connsiteY1" fmla="*/ 13546 h 462496"/>
                <a:gd name="connsiteX2" fmla="*/ 46250 w 1253309"/>
                <a:gd name="connsiteY2" fmla="*/ 0 h 462496"/>
                <a:gd name="connsiteX3" fmla="*/ 1207059 w 1253309"/>
                <a:gd name="connsiteY3" fmla="*/ 0 h 462496"/>
                <a:gd name="connsiteX4" fmla="*/ 1239763 w 1253309"/>
                <a:gd name="connsiteY4" fmla="*/ 13546 h 462496"/>
                <a:gd name="connsiteX5" fmla="*/ 1253309 w 1253309"/>
                <a:gd name="connsiteY5" fmla="*/ 46250 h 462496"/>
                <a:gd name="connsiteX6" fmla="*/ 1253309 w 1253309"/>
                <a:gd name="connsiteY6" fmla="*/ 416246 h 462496"/>
                <a:gd name="connsiteX7" fmla="*/ 1239763 w 1253309"/>
                <a:gd name="connsiteY7" fmla="*/ 448950 h 462496"/>
                <a:gd name="connsiteX8" fmla="*/ 1207059 w 1253309"/>
                <a:gd name="connsiteY8" fmla="*/ 462496 h 462496"/>
                <a:gd name="connsiteX9" fmla="*/ 46250 w 1253309"/>
                <a:gd name="connsiteY9" fmla="*/ 462496 h 462496"/>
                <a:gd name="connsiteX10" fmla="*/ 13546 w 1253309"/>
                <a:gd name="connsiteY10" fmla="*/ 448950 h 462496"/>
                <a:gd name="connsiteX11" fmla="*/ 0 w 1253309"/>
                <a:gd name="connsiteY11" fmla="*/ 416246 h 462496"/>
                <a:gd name="connsiteX12" fmla="*/ 0 w 1253309"/>
                <a:gd name="connsiteY12" fmla="*/ 46250 h 46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3309" h="462496">
                  <a:moveTo>
                    <a:pt x="0" y="46250"/>
                  </a:moveTo>
                  <a:cubicBezTo>
                    <a:pt x="0" y="33984"/>
                    <a:pt x="4873" y="22220"/>
                    <a:pt x="13546" y="13546"/>
                  </a:cubicBezTo>
                  <a:cubicBezTo>
                    <a:pt x="22220" y="4872"/>
                    <a:pt x="33983" y="0"/>
                    <a:pt x="46250" y="0"/>
                  </a:cubicBezTo>
                  <a:lnTo>
                    <a:pt x="1207059" y="0"/>
                  </a:lnTo>
                  <a:cubicBezTo>
                    <a:pt x="1219325" y="0"/>
                    <a:pt x="1231089" y="4873"/>
                    <a:pt x="1239763" y="13546"/>
                  </a:cubicBezTo>
                  <a:cubicBezTo>
                    <a:pt x="1248437" y="22220"/>
                    <a:pt x="1253309" y="33983"/>
                    <a:pt x="1253309" y="46250"/>
                  </a:cubicBezTo>
                  <a:lnTo>
                    <a:pt x="1253309" y="416246"/>
                  </a:lnTo>
                  <a:cubicBezTo>
                    <a:pt x="1253309" y="428512"/>
                    <a:pt x="1248436" y="440276"/>
                    <a:pt x="1239763" y="448950"/>
                  </a:cubicBezTo>
                  <a:cubicBezTo>
                    <a:pt x="1231089" y="457624"/>
                    <a:pt x="1219326" y="462496"/>
                    <a:pt x="1207059" y="462496"/>
                  </a:cubicBezTo>
                  <a:lnTo>
                    <a:pt x="46250" y="462496"/>
                  </a:lnTo>
                  <a:cubicBezTo>
                    <a:pt x="33984" y="462496"/>
                    <a:pt x="22220" y="457623"/>
                    <a:pt x="13546" y="448950"/>
                  </a:cubicBezTo>
                  <a:cubicBezTo>
                    <a:pt x="4872" y="440276"/>
                    <a:pt x="0" y="428513"/>
                    <a:pt x="0" y="416246"/>
                  </a:cubicBezTo>
                  <a:lnTo>
                    <a:pt x="0" y="462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9261" tIns="19261" rIns="19261" bIns="19261" numCol="1" spcCol="1270" anchor="ctr" anchorCtr="0">
              <a:noAutofit/>
            </a:bodyPr>
            <a:lstStyle/>
            <a:p>
              <a:pPr lvl="0" algn="ctr" defTabSz="400050">
                <a:lnSpc>
                  <a:spcPct val="90000"/>
                </a:lnSpc>
                <a:spcBef>
                  <a:spcPct val="0"/>
                </a:spcBef>
                <a:spcAft>
                  <a:spcPct val="35000"/>
                </a:spcAft>
              </a:pPr>
              <a:r>
                <a:rPr lang="es-EC" sz="900" b="0" kern="1200" dirty="0" smtClean="0"/>
                <a:t>CRITERIO ADMINISTRATIVO</a:t>
              </a:r>
              <a:endParaRPr lang="es-EC" sz="900" b="0" kern="1200" dirty="0"/>
            </a:p>
          </p:txBody>
        </p:sp>
        <p:sp>
          <p:nvSpPr>
            <p:cNvPr id="20" name="19 Forma libre"/>
            <p:cNvSpPr/>
            <p:nvPr/>
          </p:nvSpPr>
          <p:spPr>
            <a:xfrm rot="19457599">
              <a:off x="4043028" y="1428414"/>
              <a:ext cx="455652" cy="12139"/>
            </a:xfrm>
            <a:custGeom>
              <a:avLst/>
              <a:gdLst>
                <a:gd name="connsiteX0" fmla="*/ 0 w 455652"/>
                <a:gd name="connsiteY0" fmla="*/ 6069 h 12139"/>
                <a:gd name="connsiteX1" fmla="*/ 455652 w 455652"/>
                <a:gd name="connsiteY1" fmla="*/ 6069 h 12139"/>
              </a:gdLst>
              <a:ahLst/>
              <a:cxnLst>
                <a:cxn ang="0">
                  <a:pos x="connsiteX0" y="connsiteY0"/>
                </a:cxn>
                <a:cxn ang="0">
                  <a:pos x="connsiteX1" y="connsiteY1"/>
                </a:cxn>
              </a:cxnLst>
              <a:rect l="l" t="t" r="r" b="b"/>
              <a:pathLst>
                <a:path w="455652" h="12139">
                  <a:moveTo>
                    <a:pt x="0" y="6069"/>
                  </a:moveTo>
                  <a:lnTo>
                    <a:pt x="455652" y="6069"/>
                  </a:lnTo>
                </a:path>
              </a:pathLst>
            </a:custGeom>
            <a:noFill/>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229134" tIns="-5322" rIns="229135" bIns="-5322" numCol="1" spcCol="1270" anchor="ctr" anchorCtr="0">
              <a:noAutofit/>
            </a:bodyPr>
            <a:lstStyle/>
            <a:p>
              <a:pPr lvl="0" algn="ctr" defTabSz="266700">
                <a:lnSpc>
                  <a:spcPct val="90000"/>
                </a:lnSpc>
                <a:spcBef>
                  <a:spcPct val="0"/>
                </a:spcBef>
                <a:spcAft>
                  <a:spcPct val="35000"/>
                </a:spcAft>
              </a:pPr>
              <a:endParaRPr lang="es-EC" sz="600" b="0" kern="1200"/>
            </a:p>
          </p:txBody>
        </p:sp>
        <p:sp>
          <p:nvSpPr>
            <p:cNvPr id="21" name="20 Forma libre"/>
            <p:cNvSpPr/>
            <p:nvPr/>
          </p:nvSpPr>
          <p:spPr>
            <a:xfrm>
              <a:off x="4455852" y="1070268"/>
              <a:ext cx="924992" cy="462496"/>
            </a:xfrm>
            <a:custGeom>
              <a:avLst/>
              <a:gdLst>
                <a:gd name="connsiteX0" fmla="*/ 0 w 924992"/>
                <a:gd name="connsiteY0" fmla="*/ 46250 h 462496"/>
                <a:gd name="connsiteX1" fmla="*/ 13546 w 924992"/>
                <a:gd name="connsiteY1" fmla="*/ 13546 h 462496"/>
                <a:gd name="connsiteX2" fmla="*/ 46250 w 924992"/>
                <a:gd name="connsiteY2" fmla="*/ 0 h 462496"/>
                <a:gd name="connsiteX3" fmla="*/ 878742 w 924992"/>
                <a:gd name="connsiteY3" fmla="*/ 0 h 462496"/>
                <a:gd name="connsiteX4" fmla="*/ 911446 w 924992"/>
                <a:gd name="connsiteY4" fmla="*/ 13546 h 462496"/>
                <a:gd name="connsiteX5" fmla="*/ 924992 w 924992"/>
                <a:gd name="connsiteY5" fmla="*/ 46250 h 462496"/>
                <a:gd name="connsiteX6" fmla="*/ 924992 w 924992"/>
                <a:gd name="connsiteY6" fmla="*/ 416246 h 462496"/>
                <a:gd name="connsiteX7" fmla="*/ 911446 w 924992"/>
                <a:gd name="connsiteY7" fmla="*/ 448950 h 462496"/>
                <a:gd name="connsiteX8" fmla="*/ 878742 w 924992"/>
                <a:gd name="connsiteY8" fmla="*/ 462496 h 462496"/>
                <a:gd name="connsiteX9" fmla="*/ 46250 w 924992"/>
                <a:gd name="connsiteY9" fmla="*/ 462496 h 462496"/>
                <a:gd name="connsiteX10" fmla="*/ 13546 w 924992"/>
                <a:gd name="connsiteY10" fmla="*/ 448950 h 462496"/>
                <a:gd name="connsiteX11" fmla="*/ 0 w 924992"/>
                <a:gd name="connsiteY11" fmla="*/ 416246 h 462496"/>
                <a:gd name="connsiteX12" fmla="*/ 0 w 924992"/>
                <a:gd name="connsiteY12" fmla="*/ 46250 h 46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992" h="462496">
                  <a:moveTo>
                    <a:pt x="0" y="46250"/>
                  </a:moveTo>
                  <a:cubicBezTo>
                    <a:pt x="0" y="33984"/>
                    <a:pt x="4873" y="22220"/>
                    <a:pt x="13546" y="13546"/>
                  </a:cubicBezTo>
                  <a:cubicBezTo>
                    <a:pt x="22220" y="4872"/>
                    <a:pt x="33983" y="0"/>
                    <a:pt x="46250" y="0"/>
                  </a:cubicBezTo>
                  <a:lnTo>
                    <a:pt x="878742" y="0"/>
                  </a:lnTo>
                  <a:cubicBezTo>
                    <a:pt x="891008" y="0"/>
                    <a:pt x="902772" y="4873"/>
                    <a:pt x="911446" y="13546"/>
                  </a:cubicBezTo>
                  <a:cubicBezTo>
                    <a:pt x="920120" y="22220"/>
                    <a:pt x="924992" y="33983"/>
                    <a:pt x="924992" y="46250"/>
                  </a:cubicBezTo>
                  <a:lnTo>
                    <a:pt x="924992" y="416246"/>
                  </a:lnTo>
                  <a:cubicBezTo>
                    <a:pt x="924992" y="428512"/>
                    <a:pt x="920119" y="440276"/>
                    <a:pt x="911446" y="448950"/>
                  </a:cubicBezTo>
                  <a:cubicBezTo>
                    <a:pt x="902772" y="457624"/>
                    <a:pt x="891009" y="462496"/>
                    <a:pt x="878742" y="462496"/>
                  </a:cubicBezTo>
                  <a:lnTo>
                    <a:pt x="46250" y="462496"/>
                  </a:lnTo>
                  <a:cubicBezTo>
                    <a:pt x="33984" y="462496"/>
                    <a:pt x="22220" y="457623"/>
                    <a:pt x="13546" y="448950"/>
                  </a:cubicBezTo>
                  <a:cubicBezTo>
                    <a:pt x="4872" y="440276"/>
                    <a:pt x="0" y="428513"/>
                    <a:pt x="0" y="416246"/>
                  </a:cubicBezTo>
                  <a:lnTo>
                    <a:pt x="0" y="462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9261" tIns="19261" rIns="19261" bIns="19261" numCol="1" spcCol="1270" anchor="ctr" anchorCtr="0">
              <a:noAutofit/>
            </a:bodyPr>
            <a:lstStyle/>
            <a:p>
              <a:pPr lvl="0" algn="ctr" defTabSz="400050">
                <a:lnSpc>
                  <a:spcPct val="90000"/>
                </a:lnSpc>
                <a:spcBef>
                  <a:spcPct val="0"/>
                </a:spcBef>
                <a:spcAft>
                  <a:spcPct val="35000"/>
                </a:spcAft>
              </a:pPr>
              <a:r>
                <a:rPr lang="es-EC" sz="900" b="0" kern="1200" dirty="0" smtClean="0"/>
                <a:t>DIRECTOS</a:t>
              </a:r>
              <a:endParaRPr lang="es-EC" sz="900" b="0" kern="1200" dirty="0"/>
            </a:p>
          </p:txBody>
        </p:sp>
        <p:sp>
          <p:nvSpPr>
            <p:cNvPr id="22" name="21 Forma libre"/>
            <p:cNvSpPr/>
            <p:nvPr/>
          </p:nvSpPr>
          <p:spPr>
            <a:xfrm>
              <a:off x="5380845" y="1295447"/>
              <a:ext cx="369997" cy="12139"/>
            </a:xfrm>
            <a:custGeom>
              <a:avLst/>
              <a:gdLst>
                <a:gd name="connsiteX0" fmla="*/ 0 w 369997"/>
                <a:gd name="connsiteY0" fmla="*/ 6069 h 12139"/>
                <a:gd name="connsiteX1" fmla="*/ 369997 w 369997"/>
                <a:gd name="connsiteY1" fmla="*/ 6069 h 12139"/>
              </a:gdLst>
              <a:ahLst/>
              <a:cxnLst>
                <a:cxn ang="0">
                  <a:pos x="connsiteX0" y="connsiteY0"/>
                </a:cxn>
                <a:cxn ang="0">
                  <a:pos x="connsiteX1" y="connsiteY1"/>
                </a:cxn>
              </a:cxnLst>
              <a:rect l="l" t="t" r="r" b="b"/>
              <a:pathLst>
                <a:path w="369997" h="12139">
                  <a:moveTo>
                    <a:pt x="0" y="6069"/>
                  </a:moveTo>
                  <a:lnTo>
                    <a:pt x="369997" y="6069"/>
                  </a:lnTo>
                </a:path>
              </a:pathLst>
            </a:custGeom>
            <a:noFill/>
          </p:spPr>
          <p:style>
            <a:lnRef idx="2">
              <a:schemeClr val="accent5">
                <a:hueOff val="0"/>
                <a:satOff val="0"/>
                <a:lumOff val="0"/>
                <a:alphaOff val="0"/>
              </a:schemeClr>
            </a:lnRef>
            <a:fillRef idx="0">
              <a:scrgbClr r="0" g="0" b="0"/>
            </a:fillRef>
            <a:effectRef idx="0">
              <a:schemeClr val="accent2">
                <a:tint val="50000"/>
                <a:hueOff val="0"/>
                <a:satOff val="0"/>
                <a:lumOff val="0"/>
                <a:alphaOff val="0"/>
              </a:schemeClr>
            </a:effectRef>
            <a:fontRef idx="minor">
              <a:schemeClr val="tx1">
                <a:hueOff val="0"/>
                <a:satOff val="0"/>
                <a:lumOff val="0"/>
                <a:alphaOff val="0"/>
              </a:schemeClr>
            </a:fontRef>
          </p:style>
          <p:txBody>
            <a:bodyPr spcFirstLastPara="0" vert="horz" wrap="square" lIns="188449" tIns="-3181" rIns="188449" bIns="-3179" numCol="1" spcCol="1270" anchor="ctr" anchorCtr="0">
              <a:noAutofit/>
            </a:bodyPr>
            <a:lstStyle/>
            <a:p>
              <a:pPr lvl="0" algn="ctr" defTabSz="266700">
                <a:lnSpc>
                  <a:spcPct val="90000"/>
                </a:lnSpc>
                <a:spcBef>
                  <a:spcPct val="0"/>
                </a:spcBef>
                <a:spcAft>
                  <a:spcPct val="35000"/>
                </a:spcAft>
              </a:pPr>
              <a:endParaRPr lang="es-EC" sz="600" b="0" kern="1200"/>
            </a:p>
          </p:txBody>
        </p:sp>
        <p:sp>
          <p:nvSpPr>
            <p:cNvPr id="23" name="22 Forma libre"/>
            <p:cNvSpPr/>
            <p:nvPr/>
          </p:nvSpPr>
          <p:spPr>
            <a:xfrm>
              <a:off x="5750842" y="1070268"/>
              <a:ext cx="1387553" cy="462496"/>
            </a:xfrm>
            <a:custGeom>
              <a:avLst/>
              <a:gdLst>
                <a:gd name="connsiteX0" fmla="*/ 0 w 1387553"/>
                <a:gd name="connsiteY0" fmla="*/ 46250 h 462496"/>
                <a:gd name="connsiteX1" fmla="*/ 13546 w 1387553"/>
                <a:gd name="connsiteY1" fmla="*/ 13546 h 462496"/>
                <a:gd name="connsiteX2" fmla="*/ 46250 w 1387553"/>
                <a:gd name="connsiteY2" fmla="*/ 0 h 462496"/>
                <a:gd name="connsiteX3" fmla="*/ 1341303 w 1387553"/>
                <a:gd name="connsiteY3" fmla="*/ 0 h 462496"/>
                <a:gd name="connsiteX4" fmla="*/ 1374007 w 1387553"/>
                <a:gd name="connsiteY4" fmla="*/ 13546 h 462496"/>
                <a:gd name="connsiteX5" fmla="*/ 1387553 w 1387553"/>
                <a:gd name="connsiteY5" fmla="*/ 46250 h 462496"/>
                <a:gd name="connsiteX6" fmla="*/ 1387553 w 1387553"/>
                <a:gd name="connsiteY6" fmla="*/ 416246 h 462496"/>
                <a:gd name="connsiteX7" fmla="*/ 1374007 w 1387553"/>
                <a:gd name="connsiteY7" fmla="*/ 448950 h 462496"/>
                <a:gd name="connsiteX8" fmla="*/ 1341303 w 1387553"/>
                <a:gd name="connsiteY8" fmla="*/ 462496 h 462496"/>
                <a:gd name="connsiteX9" fmla="*/ 46250 w 1387553"/>
                <a:gd name="connsiteY9" fmla="*/ 462496 h 462496"/>
                <a:gd name="connsiteX10" fmla="*/ 13546 w 1387553"/>
                <a:gd name="connsiteY10" fmla="*/ 448950 h 462496"/>
                <a:gd name="connsiteX11" fmla="*/ 0 w 1387553"/>
                <a:gd name="connsiteY11" fmla="*/ 416246 h 462496"/>
                <a:gd name="connsiteX12" fmla="*/ 0 w 1387553"/>
                <a:gd name="connsiteY12" fmla="*/ 46250 h 46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7553" h="462496">
                  <a:moveTo>
                    <a:pt x="0" y="46250"/>
                  </a:moveTo>
                  <a:cubicBezTo>
                    <a:pt x="0" y="33984"/>
                    <a:pt x="4873" y="22220"/>
                    <a:pt x="13546" y="13546"/>
                  </a:cubicBezTo>
                  <a:cubicBezTo>
                    <a:pt x="22220" y="4872"/>
                    <a:pt x="33983" y="0"/>
                    <a:pt x="46250" y="0"/>
                  </a:cubicBezTo>
                  <a:lnTo>
                    <a:pt x="1341303" y="0"/>
                  </a:lnTo>
                  <a:cubicBezTo>
                    <a:pt x="1353569" y="0"/>
                    <a:pt x="1365333" y="4873"/>
                    <a:pt x="1374007" y="13546"/>
                  </a:cubicBezTo>
                  <a:cubicBezTo>
                    <a:pt x="1382681" y="22220"/>
                    <a:pt x="1387553" y="33983"/>
                    <a:pt x="1387553" y="46250"/>
                  </a:cubicBezTo>
                  <a:lnTo>
                    <a:pt x="1387553" y="416246"/>
                  </a:lnTo>
                  <a:cubicBezTo>
                    <a:pt x="1387553" y="428512"/>
                    <a:pt x="1382680" y="440276"/>
                    <a:pt x="1374007" y="448950"/>
                  </a:cubicBezTo>
                  <a:cubicBezTo>
                    <a:pt x="1365333" y="457624"/>
                    <a:pt x="1353570" y="462496"/>
                    <a:pt x="1341303" y="462496"/>
                  </a:cubicBezTo>
                  <a:lnTo>
                    <a:pt x="46250" y="462496"/>
                  </a:lnTo>
                  <a:cubicBezTo>
                    <a:pt x="33984" y="462496"/>
                    <a:pt x="22220" y="457623"/>
                    <a:pt x="13546" y="448950"/>
                  </a:cubicBezTo>
                  <a:cubicBezTo>
                    <a:pt x="4872" y="440276"/>
                    <a:pt x="0" y="428513"/>
                    <a:pt x="0" y="416246"/>
                  </a:cubicBezTo>
                  <a:lnTo>
                    <a:pt x="0" y="462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9261" tIns="19261" rIns="19261" bIns="19261" numCol="1" spcCol="1270" anchor="ctr" anchorCtr="0">
              <a:noAutofit/>
            </a:bodyPr>
            <a:lstStyle/>
            <a:p>
              <a:pPr lvl="0" algn="ctr" defTabSz="400050">
                <a:lnSpc>
                  <a:spcPct val="90000"/>
                </a:lnSpc>
                <a:spcBef>
                  <a:spcPct val="0"/>
                </a:spcBef>
                <a:spcAft>
                  <a:spcPct val="35000"/>
                </a:spcAft>
              </a:pPr>
              <a:r>
                <a:rPr lang="es-EC" sz="900" b="0" kern="1200" dirty="0" smtClean="0"/>
                <a:t>Afecta a ingresos o propiedades</a:t>
              </a:r>
              <a:endParaRPr lang="es-EC" sz="900" b="0" kern="1200" dirty="0"/>
            </a:p>
          </p:txBody>
        </p:sp>
        <p:sp>
          <p:nvSpPr>
            <p:cNvPr id="24" name="23 Forma libre"/>
            <p:cNvSpPr/>
            <p:nvPr/>
          </p:nvSpPr>
          <p:spPr>
            <a:xfrm rot="2176447">
              <a:off x="4042617" y="1693381"/>
              <a:ext cx="446206" cy="12139"/>
            </a:xfrm>
            <a:custGeom>
              <a:avLst/>
              <a:gdLst>
                <a:gd name="connsiteX0" fmla="*/ 0 w 446206"/>
                <a:gd name="connsiteY0" fmla="*/ 6069 h 12139"/>
                <a:gd name="connsiteX1" fmla="*/ 446206 w 446206"/>
                <a:gd name="connsiteY1" fmla="*/ 6069 h 12139"/>
              </a:gdLst>
              <a:ahLst/>
              <a:cxnLst>
                <a:cxn ang="0">
                  <a:pos x="connsiteX0" y="connsiteY0"/>
                </a:cxn>
                <a:cxn ang="0">
                  <a:pos x="connsiteX1" y="connsiteY1"/>
                </a:cxn>
              </a:cxnLst>
              <a:rect l="l" t="t" r="r" b="b"/>
              <a:pathLst>
                <a:path w="446206" h="12139">
                  <a:moveTo>
                    <a:pt x="0" y="6069"/>
                  </a:moveTo>
                  <a:lnTo>
                    <a:pt x="446206" y="6069"/>
                  </a:lnTo>
                </a:path>
              </a:pathLst>
            </a:custGeom>
            <a:noFill/>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224648" tIns="-5087" rIns="224648" bIns="-5086" numCol="1" spcCol="1270" anchor="ctr" anchorCtr="0">
              <a:noAutofit/>
            </a:bodyPr>
            <a:lstStyle/>
            <a:p>
              <a:pPr lvl="0" algn="ctr" defTabSz="266700">
                <a:lnSpc>
                  <a:spcPct val="90000"/>
                </a:lnSpc>
                <a:spcBef>
                  <a:spcPct val="0"/>
                </a:spcBef>
                <a:spcAft>
                  <a:spcPct val="35000"/>
                </a:spcAft>
              </a:pPr>
              <a:endParaRPr lang="es-EC" sz="600" b="0" kern="1200"/>
            </a:p>
          </p:txBody>
        </p:sp>
        <p:sp>
          <p:nvSpPr>
            <p:cNvPr id="25" name="24 Forma libre"/>
            <p:cNvSpPr/>
            <p:nvPr/>
          </p:nvSpPr>
          <p:spPr>
            <a:xfrm>
              <a:off x="4445585" y="1600201"/>
              <a:ext cx="924992" cy="462496"/>
            </a:xfrm>
            <a:custGeom>
              <a:avLst/>
              <a:gdLst>
                <a:gd name="connsiteX0" fmla="*/ 0 w 924992"/>
                <a:gd name="connsiteY0" fmla="*/ 46250 h 462496"/>
                <a:gd name="connsiteX1" fmla="*/ 13546 w 924992"/>
                <a:gd name="connsiteY1" fmla="*/ 13546 h 462496"/>
                <a:gd name="connsiteX2" fmla="*/ 46250 w 924992"/>
                <a:gd name="connsiteY2" fmla="*/ 0 h 462496"/>
                <a:gd name="connsiteX3" fmla="*/ 878742 w 924992"/>
                <a:gd name="connsiteY3" fmla="*/ 0 h 462496"/>
                <a:gd name="connsiteX4" fmla="*/ 911446 w 924992"/>
                <a:gd name="connsiteY4" fmla="*/ 13546 h 462496"/>
                <a:gd name="connsiteX5" fmla="*/ 924992 w 924992"/>
                <a:gd name="connsiteY5" fmla="*/ 46250 h 462496"/>
                <a:gd name="connsiteX6" fmla="*/ 924992 w 924992"/>
                <a:gd name="connsiteY6" fmla="*/ 416246 h 462496"/>
                <a:gd name="connsiteX7" fmla="*/ 911446 w 924992"/>
                <a:gd name="connsiteY7" fmla="*/ 448950 h 462496"/>
                <a:gd name="connsiteX8" fmla="*/ 878742 w 924992"/>
                <a:gd name="connsiteY8" fmla="*/ 462496 h 462496"/>
                <a:gd name="connsiteX9" fmla="*/ 46250 w 924992"/>
                <a:gd name="connsiteY9" fmla="*/ 462496 h 462496"/>
                <a:gd name="connsiteX10" fmla="*/ 13546 w 924992"/>
                <a:gd name="connsiteY10" fmla="*/ 448950 h 462496"/>
                <a:gd name="connsiteX11" fmla="*/ 0 w 924992"/>
                <a:gd name="connsiteY11" fmla="*/ 416246 h 462496"/>
                <a:gd name="connsiteX12" fmla="*/ 0 w 924992"/>
                <a:gd name="connsiteY12" fmla="*/ 46250 h 46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992" h="462496">
                  <a:moveTo>
                    <a:pt x="0" y="46250"/>
                  </a:moveTo>
                  <a:cubicBezTo>
                    <a:pt x="0" y="33984"/>
                    <a:pt x="4873" y="22220"/>
                    <a:pt x="13546" y="13546"/>
                  </a:cubicBezTo>
                  <a:cubicBezTo>
                    <a:pt x="22220" y="4872"/>
                    <a:pt x="33983" y="0"/>
                    <a:pt x="46250" y="0"/>
                  </a:cubicBezTo>
                  <a:lnTo>
                    <a:pt x="878742" y="0"/>
                  </a:lnTo>
                  <a:cubicBezTo>
                    <a:pt x="891008" y="0"/>
                    <a:pt x="902772" y="4873"/>
                    <a:pt x="911446" y="13546"/>
                  </a:cubicBezTo>
                  <a:cubicBezTo>
                    <a:pt x="920120" y="22220"/>
                    <a:pt x="924992" y="33983"/>
                    <a:pt x="924992" y="46250"/>
                  </a:cubicBezTo>
                  <a:lnTo>
                    <a:pt x="924992" y="416246"/>
                  </a:lnTo>
                  <a:cubicBezTo>
                    <a:pt x="924992" y="428512"/>
                    <a:pt x="920119" y="440276"/>
                    <a:pt x="911446" y="448950"/>
                  </a:cubicBezTo>
                  <a:cubicBezTo>
                    <a:pt x="902772" y="457624"/>
                    <a:pt x="891009" y="462496"/>
                    <a:pt x="878742" y="462496"/>
                  </a:cubicBezTo>
                  <a:lnTo>
                    <a:pt x="46250" y="462496"/>
                  </a:lnTo>
                  <a:cubicBezTo>
                    <a:pt x="33984" y="462496"/>
                    <a:pt x="22220" y="457623"/>
                    <a:pt x="13546" y="448950"/>
                  </a:cubicBezTo>
                  <a:cubicBezTo>
                    <a:pt x="4872" y="440276"/>
                    <a:pt x="0" y="428513"/>
                    <a:pt x="0" y="416246"/>
                  </a:cubicBezTo>
                  <a:lnTo>
                    <a:pt x="0" y="462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9261" tIns="19261" rIns="19261" bIns="19261" numCol="1" spcCol="1270" anchor="ctr" anchorCtr="0">
              <a:noAutofit/>
            </a:bodyPr>
            <a:lstStyle/>
            <a:p>
              <a:pPr lvl="0" algn="ctr" defTabSz="400050">
                <a:lnSpc>
                  <a:spcPct val="90000"/>
                </a:lnSpc>
                <a:spcBef>
                  <a:spcPct val="0"/>
                </a:spcBef>
                <a:spcAft>
                  <a:spcPct val="35000"/>
                </a:spcAft>
              </a:pPr>
              <a:r>
                <a:rPr lang="es-EC" sz="900" b="0" kern="1200" dirty="0" smtClean="0"/>
                <a:t>INDIRECTOS</a:t>
              </a:r>
              <a:endParaRPr lang="es-EC" sz="900" b="0" kern="1200" dirty="0"/>
            </a:p>
          </p:txBody>
        </p:sp>
        <p:sp>
          <p:nvSpPr>
            <p:cNvPr id="26" name="25 Forma libre"/>
            <p:cNvSpPr/>
            <p:nvPr/>
          </p:nvSpPr>
          <p:spPr>
            <a:xfrm rot="21596864">
              <a:off x="5370578" y="1825206"/>
              <a:ext cx="380264" cy="12139"/>
            </a:xfrm>
            <a:custGeom>
              <a:avLst/>
              <a:gdLst>
                <a:gd name="connsiteX0" fmla="*/ 0 w 380264"/>
                <a:gd name="connsiteY0" fmla="*/ 6069 h 12139"/>
                <a:gd name="connsiteX1" fmla="*/ 380264 w 380264"/>
                <a:gd name="connsiteY1" fmla="*/ 6069 h 12139"/>
              </a:gdLst>
              <a:ahLst/>
              <a:cxnLst>
                <a:cxn ang="0">
                  <a:pos x="connsiteX0" y="connsiteY0"/>
                </a:cxn>
                <a:cxn ang="0">
                  <a:pos x="connsiteX1" y="connsiteY1"/>
                </a:cxn>
              </a:cxnLst>
              <a:rect l="l" t="t" r="r" b="b"/>
              <a:pathLst>
                <a:path w="380264" h="12139">
                  <a:moveTo>
                    <a:pt x="0" y="6069"/>
                  </a:moveTo>
                  <a:lnTo>
                    <a:pt x="380264" y="6069"/>
                  </a:lnTo>
                </a:path>
              </a:pathLst>
            </a:custGeom>
            <a:noFill/>
          </p:spPr>
          <p:style>
            <a:lnRef idx="2">
              <a:schemeClr val="accent5">
                <a:hueOff val="0"/>
                <a:satOff val="0"/>
                <a:lumOff val="0"/>
                <a:alphaOff val="0"/>
              </a:schemeClr>
            </a:lnRef>
            <a:fillRef idx="0">
              <a:scrgbClr r="0" g="0" b="0"/>
            </a:fillRef>
            <a:effectRef idx="0">
              <a:schemeClr val="accent2">
                <a:tint val="50000"/>
                <a:hueOff val="0"/>
                <a:satOff val="0"/>
                <a:lumOff val="0"/>
                <a:alphaOff val="0"/>
              </a:schemeClr>
            </a:effectRef>
            <a:fontRef idx="minor">
              <a:schemeClr val="tx1">
                <a:hueOff val="0"/>
                <a:satOff val="0"/>
                <a:lumOff val="0"/>
                <a:alphaOff val="0"/>
              </a:schemeClr>
            </a:fontRef>
          </p:style>
          <p:txBody>
            <a:bodyPr spcFirstLastPara="0" vert="horz" wrap="square" lIns="193324" tIns="-3438" rIns="193326" bIns="-3437" numCol="1" spcCol="1270" anchor="ctr" anchorCtr="0">
              <a:noAutofit/>
            </a:bodyPr>
            <a:lstStyle/>
            <a:p>
              <a:pPr lvl="0" algn="ctr" defTabSz="266700">
                <a:lnSpc>
                  <a:spcPct val="90000"/>
                </a:lnSpc>
                <a:spcBef>
                  <a:spcPct val="0"/>
                </a:spcBef>
                <a:spcAft>
                  <a:spcPct val="35000"/>
                </a:spcAft>
              </a:pPr>
              <a:endParaRPr lang="es-EC" sz="600" b="0" kern="1200"/>
            </a:p>
          </p:txBody>
        </p:sp>
        <p:sp>
          <p:nvSpPr>
            <p:cNvPr id="27" name="26 Forma libre"/>
            <p:cNvSpPr/>
            <p:nvPr/>
          </p:nvSpPr>
          <p:spPr>
            <a:xfrm>
              <a:off x="5750842" y="1599854"/>
              <a:ext cx="924992" cy="462496"/>
            </a:xfrm>
            <a:custGeom>
              <a:avLst/>
              <a:gdLst>
                <a:gd name="connsiteX0" fmla="*/ 0 w 924992"/>
                <a:gd name="connsiteY0" fmla="*/ 46250 h 462496"/>
                <a:gd name="connsiteX1" fmla="*/ 13546 w 924992"/>
                <a:gd name="connsiteY1" fmla="*/ 13546 h 462496"/>
                <a:gd name="connsiteX2" fmla="*/ 46250 w 924992"/>
                <a:gd name="connsiteY2" fmla="*/ 0 h 462496"/>
                <a:gd name="connsiteX3" fmla="*/ 878742 w 924992"/>
                <a:gd name="connsiteY3" fmla="*/ 0 h 462496"/>
                <a:gd name="connsiteX4" fmla="*/ 911446 w 924992"/>
                <a:gd name="connsiteY4" fmla="*/ 13546 h 462496"/>
                <a:gd name="connsiteX5" fmla="*/ 924992 w 924992"/>
                <a:gd name="connsiteY5" fmla="*/ 46250 h 462496"/>
                <a:gd name="connsiteX6" fmla="*/ 924992 w 924992"/>
                <a:gd name="connsiteY6" fmla="*/ 416246 h 462496"/>
                <a:gd name="connsiteX7" fmla="*/ 911446 w 924992"/>
                <a:gd name="connsiteY7" fmla="*/ 448950 h 462496"/>
                <a:gd name="connsiteX8" fmla="*/ 878742 w 924992"/>
                <a:gd name="connsiteY8" fmla="*/ 462496 h 462496"/>
                <a:gd name="connsiteX9" fmla="*/ 46250 w 924992"/>
                <a:gd name="connsiteY9" fmla="*/ 462496 h 462496"/>
                <a:gd name="connsiteX10" fmla="*/ 13546 w 924992"/>
                <a:gd name="connsiteY10" fmla="*/ 448950 h 462496"/>
                <a:gd name="connsiteX11" fmla="*/ 0 w 924992"/>
                <a:gd name="connsiteY11" fmla="*/ 416246 h 462496"/>
                <a:gd name="connsiteX12" fmla="*/ 0 w 924992"/>
                <a:gd name="connsiteY12" fmla="*/ 46250 h 46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992" h="462496">
                  <a:moveTo>
                    <a:pt x="0" y="46250"/>
                  </a:moveTo>
                  <a:cubicBezTo>
                    <a:pt x="0" y="33984"/>
                    <a:pt x="4873" y="22220"/>
                    <a:pt x="13546" y="13546"/>
                  </a:cubicBezTo>
                  <a:cubicBezTo>
                    <a:pt x="22220" y="4872"/>
                    <a:pt x="33983" y="0"/>
                    <a:pt x="46250" y="0"/>
                  </a:cubicBezTo>
                  <a:lnTo>
                    <a:pt x="878742" y="0"/>
                  </a:lnTo>
                  <a:cubicBezTo>
                    <a:pt x="891008" y="0"/>
                    <a:pt x="902772" y="4873"/>
                    <a:pt x="911446" y="13546"/>
                  </a:cubicBezTo>
                  <a:cubicBezTo>
                    <a:pt x="920120" y="22220"/>
                    <a:pt x="924992" y="33983"/>
                    <a:pt x="924992" y="46250"/>
                  </a:cubicBezTo>
                  <a:lnTo>
                    <a:pt x="924992" y="416246"/>
                  </a:lnTo>
                  <a:cubicBezTo>
                    <a:pt x="924992" y="428512"/>
                    <a:pt x="920119" y="440276"/>
                    <a:pt x="911446" y="448950"/>
                  </a:cubicBezTo>
                  <a:cubicBezTo>
                    <a:pt x="902772" y="457624"/>
                    <a:pt x="891009" y="462496"/>
                    <a:pt x="878742" y="462496"/>
                  </a:cubicBezTo>
                  <a:lnTo>
                    <a:pt x="46250" y="462496"/>
                  </a:lnTo>
                  <a:cubicBezTo>
                    <a:pt x="33984" y="462496"/>
                    <a:pt x="22220" y="457623"/>
                    <a:pt x="13546" y="448950"/>
                  </a:cubicBezTo>
                  <a:cubicBezTo>
                    <a:pt x="4872" y="440276"/>
                    <a:pt x="0" y="428513"/>
                    <a:pt x="0" y="416246"/>
                  </a:cubicBezTo>
                  <a:lnTo>
                    <a:pt x="0" y="462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9261" tIns="19261" rIns="19261" bIns="19261" numCol="1" spcCol="1270" anchor="ctr" anchorCtr="0">
              <a:noAutofit/>
            </a:bodyPr>
            <a:lstStyle/>
            <a:p>
              <a:pPr lvl="0" algn="ctr" defTabSz="400050">
                <a:lnSpc>
                  <a:spcPct val="90000"/>
                </a:lnSpc>
                <a:spcBef>
                  <a:spcPct val="0"/>
                </a:spcBef>
                <a:spcAft>
                  <a:spcPct val="35000"/>
                </a:spcAft>
              </a:pPr>
              <a:r>
                <a:rPr lang="es-EC" sz="900" b="0" kern="1200" dirty="0" smtClean="0"/>
                <a:t>Afecta al consumo</a:t>
              </a:r>
              <a:endParaRPr lang="es-EC" sz="900" b="0" kern="1200" dirty="0"/>
            </a:p>
          </p:txBody>
        </p:sp>
        <p:sp>
          <p:nvSpPr>
            <p:cNvPr id="28" name="27 Forma libre"/>
            <p:cNvSpPr/>
            <p:nvPr/>
          </p:nvSpPr>
          <p:spPr>
            <a:xfrm rot="17330952">
              <a:off x="2074935" y="2901092"/>
              <a:ext cx="1145224" cy="12139"/>
            </a:xfrm>
            <a:custGeom>
              <a:avLst/>
              <a:gdLst>
                <a:gd name="connsiteX0" fmla="*/ 0 w 1145224"/>
                <a:gd name="connsiteY0" fmla="*/ 6069 h 12139"/>
                <a:gd name="connsiteX1" fmla="*/ 1145224 w 1145224"/>
                <a:gd name="connsiteY1" fmla="*/ 6069 h 12139"/>
              </a:gdLst>
              <a:ahLst/>
              <a:cxnLst>
                <a:cxn ang="0">
                  <a:pos x="connsiteX0" y="connsiteY0"/>
                </a:cxn>
                <a:cxn ang="0">
                  <a:pos x="connsiteX1" y="connsiteY1"/>
                </a:cxn>
              </a:cxnLst>
              <a:rect l="l" t="t" r="r" b="b"/>
              <a:pathLst>
                <a:path w="1145224" h="12139">
                  <a:moveTo>
                    <a:pt x="0" y="6069"/>
                  </a:moveTo>
                  <a:lnTo>
                    <a:pt x="1145224" y="6069"/>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556681" tIns="-22561" rIns="556681" bIns="-22562" numCol="1" spcCol="1270" anchor="ctr" anchorCtr="0">
              <a:noAutofit/>
            </a:bodyPr>
            <a:lstStyle/>
            <a:p>
              <a:pPr lvl="0" algn="ctr" defTabSz="266700">
                <a:lnSpc>
                  <a:spcPct val="90000"/>
                </a:lnSpc>
                <a:spcBef>
                  <a:spcPct val="0"/>
                </a:spcBef>
                <a:spcAft>
                  <a:spcPct val="35000"/>
                </a:spcAft>
              </a:pPr>
              <a:endParaRPr lang="es-EC" sz="600" b="0" kern="1200"/>
            </a:p>
          </p:txBody>
        </p:sp>
        <p:sp>
          <p:nvSpPr>
            <p:cNvPr id="29" name="28 Forma libre"/>
            <p:cNvSpPr/>
            <p:nvPr/>
          </p:nvSpPr>
          <p:spPr>
            <a:xfrm>
              <a:off x="2832546" y="2134010"/>
              <a:ext cx="1229796" cy="462496"/>
            </a:xfrm>
            <a:custGeom>
              <a:avLst/>
              <a:gdLst>
                <a:gd name="connsiteX0" fmla="*/ 0 w 1229796"/>
                <a:gd name="connsiteY0" fmla="*/ 46250 h 462496"/>
                <a:gd name="connsiteX1" fmla="*/ 13546 w 1229796"/>
                <a:gd name="connsiteY1" fmla="*/ 13546 h 462496"/>
                <a:gd name="connsiteX2" fmla="*/ 46250 w 1229796"/>
                <a:gd name="connsiteY2" fmla="*/ 0 h 462496"/>
                <a:gd name="connsiteX3" fmla="*/ 1183546 w 1229796"/>
                <a:gd name="connsiteY3" fmla="*/ 0 h 462496"/>
                <a:gd name="connsiteX4" fmla="*/ 1216250 w 1229796"/>
                <a:gd name="connsiteY4" fmla="*/ 13546 h 462496"/>
                <a:gd name="connsiteX5" fmla="*/ 1229796 w 1229796"/>
                <a:gd name="connsiteY5" fmla="*/ 46250 h 462496"/>
                <a:gd name="connsiteX6" fmla="*/ 1229796 w 1229796"/>
                <a:gd name="connsiteY6" fmla="*/ 416246 h 462496"/>
                <a:gd name="connsiteX7" fmla="*/ 1216250 w 1229796"/>
                <a:gd name="connsiteY7" fmla="*/ 448950 h 462496"/>
                <a:gd name="connsiteX8" fmla="*/ 1183546 w 1229796"/>
                <a:gd name="connsiteY8" fmla="*/ 462496 h 462496"/>
                <a:gd name="connsiteX9" fmla="*/ 46250 w 1229796"/>
                <a:gd name="connsiteY9" fmla="*/ 462496 h 462496"/>
                <a:gd name="connsiteX10" fmla="*/ 13546 w 1229796"/>
                <a:gd name="connsiteY10" fmla="*/ 448950 h 462496"/>
                <a:gd name="connsiteX11" fmla="*/ 0 w 1229796"/>
                <a:gd name="connsiteY11" fmla="*/ 416246 h 462496"/>
                <a:gd name="connsiteX12" fmla="*/ 0 w 1229796"/>
                <a:gd name="connsiteY12" fmla="*/ 46250 h 46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9796" h="462496">
                  <a:moveTo>
                    <a:pt x="0" y="46250"/>
                  </a:moveTo>
                  <a:cubicBezTo>
                    <a:pt x="0" y="33984"/>
                    <a:pt x="4873" y="22220"/>
                    <a:pt x="13546" y="13546"/>
                  </a:cubicBezTo>
                  <a:cubicBezTo>
                    <a:pt x="22220" y="4872"/>
                    <a:pt x="33983" y="0"/>
                    <a:pt x="46250" y="0"/>
                  </a:cubicBezTo>
                  <a:lnTo>
                    <a:pt x="1183546" y="0"/>
                  </a:lnTo>
                  <a:cubicBezTo>
                    <a:pt x="1195812" y="0"/>
                    <a:pt x="1207576" y="4873"/>
                    <a:pt x="1216250" y="13546"/>
                  </a:cubicBezTo>
                  <a:cubicBezTo>
                    <a:pt x="1224924" y="22220"/>
                    <a:pt x="1229796" y="33983"/>
                    <a:pt x="1229796" y="46250"/>
                  </a:cubicBezTo>
                  <a:lnTo>
                    <a:pt x="1229796" y="416246"/>
                  </a:lnTo>
                  <a:cubicBezTo>
                    <a:pt x="1229796" y="428512"/>
                    <a:pt x="1224923" y="440276"/>
                    <a:pt x="1216250" y="448950"/>
                  </a:cubicBezTo>
                  <a:cubicBezTo>
                    <a:pt x="1207576" y="457624"/>
                    <a:pt x="1195813" y="462496"/>
                    <a:pt x="1183546" y="462496"/>
                  </a:cubicBezTo>
                  <a:lnTo>
                    <a:pt x="46250" y="462496"/>
                  </a:lnTo>
                  <a:cubicBezTo>
                    <a:pt x="33984" y="462496"/>
                    <a:pt x="22220" y="457623"/>
                    <a:pt x="13546" y="448950"/>
                  </a:cubicBezTo>
                  <a:cubicBezTo>
                    <a:pt x="4872" y="440276"/>
                    <a:pt x="0" y="428513"/>
                    <a:pt x="0" y="416246"/>
                  </a:cubicBezTo>
                  <a:lnTo>
                    <a:pt x="0" y="462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9261" tIns="19261" rIns="19261" bIns="19261" numCol="1" spcCol="1270" anchor="ctr" anchorCtr="0">
              <a:noAutofit/>
            </a:bodyPr>
            <a:lstStyle/>
            <a:p>
              <a:pPr lvl="0" algn="ctr" defTabSz="400050">
                <a:lnSpc>
                  <a:spcPct val="90000"/>
                </a:lnSpc>
                <a:spcBef>
                  <a:spcPct val="0"/>
                </a:spcBef>
                <a:spcAft>
                  <a:spcPct val="35000"/>
                </a:spcAft>
              </a:pPr>
              <a:r>
                <a:rPr lang="es-EC" sz="900" b="0" kern="1200" dirty="0" smtClean="0"/>
                <a:t>CAPACIDAD CONTRIBUTIVA</a:t>
              </a:r>
              <a:endParaRPr lang="es-EC" sz="900" b="0" kern="1200" dirty="0"/>
            </a:p>
          </p:txBody>
        </p:sp>
        <p:sp>
          <p:nvSpPr>
            <p:cNvPr id="30" name="29 Forma libre"/>
            <p:cNvSpPr/>
            <p:nvPr/>
          </p:nvSpPr>
          <p:spPr>
            <a:xfrm rot="21596176">
              <a:off x="4062342" y="2358982"/>
              <a:ext cx="369997" cy="12139"/>
            </a:xfrm>
            <a:custGeom>
              <a:avLst/>
              <a:gdLst>
                <a:gd name="connsiteX0" fmla="*/ 0 w 369997"/>
                <a:gd name="connsiteY0" fmla="*/ 6069 h 12139"/>
                <a:gd name="connsiteX1" fmla="*/ 369997 w 369997"/>
                <a:gd name="connsiteY1" fmla="*/ 6069 h 12139"/>
              </a:gdLst>
              <a:ahLst/>
              <a:cxnLst>
                <a:cxn ang="0">
                  <a:pos x="connsiteX0" y="connsiteY0"/>
                </a:cxn>
                <a:cxn ang="0">
                  <a:pos x="connsiteX1" y="connsiteY1"/>
                </a:cxn>
              </a:cxnLst>
              <a:rect l="l" t="t" r="r" b="b"/>
              <a:pathLst>
                <a:path w="369997" h="12139">
                  <a:moveTo>
                    <a:pt x="0" y="6069"/>
                  </a:moveTo>
                  <a:lnTo>
                    <a:pt x="369997" y="6069"/>
                  </a:lnTo>
                </a:path>
              </a:pathLst>
            </a:custGeom>
            <a:noFill/>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188448" tIns="-3180" rIns="188449" bIns="-3181" numCol="1" spcCol="1270" anchor="ctr" anchorCtr="0">
              <a:noAutofit/>
            </a:bodyPr>
            <a:lstStyle/>
            <a:p>
              <a:pPr lvl="0" algn="ctr" defTabSz="266700">
                <a:lnSpc>
                  <a:spcPct val="90000"/>
                </a:lnSpc>
                <a:spcBef>
                  <a:spcPct val="0"/>
                </a:spcBef>
                <a:spcAft>
                  <a:spcPct val="35000"/>
                </a:spcAft>
              </a:pPr>
              <a:endParaRPr lang="es-EC" sz="600" b="0" kern="1200"/>
            </a:p>
          </p:txBody>
        </p:sp>
        <p:sp>
          <p:nvSpPr>
            <p:cNvPr id="31" name="30 Forma libre"/>
            <p:cNvSpPr/>
            <p:nvPr/>
          </p:nvSpPr>
          <p:spPr>
            <a:xfrm>
              <a:off x="4432339" y="2133598"/>
              <a:ext cx="1092638" cy="462496"/>
            </a:xfrm>
            <a:custGeom>
              <a:avLst/>
              <a:gdLst>
                <a:gd name="connsiteX0" fmla="*/ 0 w 1092638"/>
                <a:gd name="connsiteY0" fmla="*/ 46250 h 462496"/>
                <a:gd name="connsiteX1" fmla="*/ 13546 w 1092638"/>
                <a:gd name="connsiteY1" fmla="*/ 13546 h 462496"/>
                <a:gd name="connsiteX2" fmla="*/ 46250 w 1092638"/>
                <a:gd name="connsiteY2" fmla="*/ 0 h 462496"/>
                <a:gd name="connsiteX3" fmla="*/ 1046388 w 1092638"/>
                <a:gd name="connsiteY3" fmla="*/ 0 h 462496"/>
                <a:gd name="connsiteX4" fmla="*/ 1079092 w 1092638"/>
                <a:gd name="connsiteY4" fmla="*/ 13546 h 462496"/>
                <a:gd name="connsiteX5" fmla="*/ 1092638 w 1092638"/>
                <a:gd name="connsiteY5" fmla="*/ 46250 h 462496"/>
                <a:gd name="connsiteX6" fmla="*/ 1092638 w 1092638"/>
                <a:gd name="connsiteY6" fmla="*/ 416246 h 462496"/>
                <a:gd name="connsiteX7" fmla="*/ 1079092 w 1092638"/>
                <a:gd name="connsiteY7" fmla="*/ 448950 h 462496"/>
                <a:gd name="connsiteX8" fmla="*/ 1046388 w 1092638"/>
                <a:gd name="connsiteY8" fmla="*/ 462496 h 462496"/>
                <a:gd name="connsiteX9" fmla="*/ 46250 w 1092638"/>
                <a:gd name="connsiteY9" fmla="*/ 462496 h 462496"/>
                <a:gd name="connsiteX10" fmla="*/ 13546 w 1092638"/>
                <a:gd name="connsiteY10" fmla="*/ 448950 h 462496"/>
                <a:gd name="connsiteX11" fmla="*/ 0 w 1092638"/>
                <a:gd name="connsiteY11" fmla="*/ 416246 h 462496"/>
                <a:gd name="connsiteX12" fmla="*/ 0 w 1092638"/>
                <a:gd name="connsiteY12" fmla="*/ 46250 h 46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2638" h="462496">
                  <a:moveTo>
                    <a:pt x="0" y="46250"/>
                  </a:moveTo>
                  <a:cubicBezTo>
                    <a:pt x="0" y="33984"/>
                    <a:pt x="4873" y="22220"/>
                    <a:pt x="13546" y="13546"/>
                  </a:cubicBezTo>
                  <a:cubicBezTo>
                    <a:pt x="22220" y="4872"/>
                    <a:pt x="33983" y="0"/>
                    <a:pt x="46250" y="0"/>
                  </a:cubicBezTo>
                  <a:lnTo>
                    <a:pt x="1046388" y="0"/>
                  </a:lnTo>
                  <a:cubicBezTo>
                    <a:pt x="1058654" y="0"/>
                    <a:pt x="1070418" y="4873"/>
                    <a:pt x="1079092" y="13546"/>
                  </a:cubicBezTo>
                  <a:cubicBezTo>
                    <a:pt x="1087766" y="22220"/>
                    <a:pt x="1092638" y="33983"/>
                    <a:pt x="1092638" y="46250"/>
                  </a:cubicBezTo>
                  <a:lnTo>
                    <a:pt x="1092638" y="416246"/>
                  </a:lnTo>
                  <a:cubicBezTo>
                    <a:pt x="1092638" y="428512"/>
                    <a:pt x="1087765" y="440276"/>
                    <a:pt x="1079092" y="448950"/>
                  </a:cubicBezTo>
                  <a:cubicBezTo>
                    <a:pt x="1070418" y="457624"/>
                    <a:pt x="1058655" y="462496"/>
                    <a:pt x="1046388" y="462496"/>
                  </a:cubicBezTo>
                  <a:lnTo>
                    <a:pt x="46250" y="462496"/>
                  </a:lnTo>
                  <a:cubicBezTo>
                    <a:pt x="33984" y="462496"/>
                    <a:pt x="22220" y="457623"/>
                    <a:pt x="13546" y="448950"/>
                  </a:cubicBezTo>
                  <a:cubicBezTo>
                    <a:pt x="4872" y="440276"/>
                    <a:pt x="0" y="428513"/>
                    <a:pt x="0" y="416246"/>
                  </a:cubicBezTo>
                  <a:lnTo>
                    <a:pt x="0" y="462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9261" tIns="19261" rIns="19261" bIns="19261" numCol="1" spcCol="1270" anchor="ctr" anchorCtr="0">
              <a:noAutofit/>
            </a:bodyPr>
            <a:lstStyle/>
            <a:p>
              <a:pPr lvl="0" algn="ctr" defTabSz="400050">
                <a:lnSpc>
                  <a:spcPct val="90000"/>
                </a:lnSpc>
                <a:spcBef>
                  <a:spcPct val="0"/>
                </a:spcBef>
                <a:spcAft>
                  <a:spcPct val="35000"/>
                </a:spcAft>
              </a:pPr>
              <a:r>
                <a:rPr lang="es-EC" sz="900" b="0" kern="1200" dirty="0" smtClean="0"/>
                <a:t>CAPACIDAD CONTRIBUCIÓN</a:t>
              </a:r>
              <a:endParaRPr lang="es-EC" sz="900" b="0" kern="1200" dirty="0"/>
            </a:p>
          </p:txBody>
        </p:sp>
        <p:sp>
          <p:nvSpPr>
            <p:cNvPr id="32" name="31 Forma libre"/>
            <p:cNvSpPr/>
            <p:nvPr/>
          </p:nvSpPr>
          <p:spPr>
            <a:xfrm rot="19337792">
              <a:off x="2413723" y="3299996"/>
              <a:ext cx="467648" cy="12139"/>
            </a:xfrm>
            <a:custGeom>
              <a:avLst/>
              <a:gdLst>
                <a:gd name="connsiteX0" fmla="*/ 0 w 467648"/>
                <a:gd name="connsiteY0" fmla="*/ 6069 h 12139"/>
                <a:gd name="connsiteX1" fmla="*/ 467648 w 467648"/>
                <a:gd name="connsiteY1" fmla="*/ 6069 h 12139"/>
              </a:gdLst>
              <a:ahLst/>
              <a:cxnLst>
                <a:cxn ang="0">
                  <a:pos x="connsiteX0" y="connsiteY0"/>
                </a:cxn>
                <a:cxn ang="0">
                  <a:pos x="connsiteX1" y="connsiteY1"/>
                </a:cxn>
              </a:cxnLst>
              <a:rect l="l" t="t" r="r" b="b"/>
              <a:pathLst>
                <a:path w="467648" h="12139">
                  <a:moveTo>
                    <a:pt x="0" y="6069"/>
                  </a:moveTo>
                  <a:lnTo>
                    <a:pt x="467648" y="6069"/>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234833" tIns="-5623" rIns="234832" bIns="-5621" numCol="1" spcCol="1270" anchor="ctr" anchorCtr="0">
              <a:noAutofit/>
            </a:bodyPr>
            <a:lstStyle/>
            <a:p>
              <a:pPr lvl="0" algn="ctr" defTabSz="266700">
                <a:lnSpc>
                  <a:spcPct val="90000"/>
                </a:lnSpc>
                <a:spcBef>
                  <a:spcPct val="0"/>
                </a:spcBef>
                <a:spcAft>
                  <a:spcPct val="35000"/>
                </a:spcAft>
              </a:pPr>
              <a:endParaRPr lang="es-EC" sz="600" b="0" kern="1200"/>
            </a:p>
          </p:txBody>
        </p:sp>
        <p:sp>
          <p:nvSpPr>
            <p:cNvPr id="33" name="32 Forma libre"/>
            <p:cNvSpPr/>
            <p:nvPr/>
          </p:nvSpPr>
          <p:spPr>
            <a:xfrm>
              <a:off x="2832546" y="2931816"/>
              <a:ext cx="1244235" cy="462496"/>
            </a:xfrm>
            <a:custGeom>
              <a:avLst/>
              <a:gdLst>
                <a:gd name="connsiteX0" fmla="*/ 0 w 1244235"/>
                <a:gd name="connsiteY0" fmla="*/ 46250 h 462496"/>
                <a:gd name="connsiteX1" fmla="*/ 13546 w 1244235"/>
                <a:gd name="connsiteY1" fmla="*/ 13546 h 462496"/>
                <a:gd name="connsiteX2" fmla="*/ 46250 w 1244235"/>
                <a:gd name="connsiteY2" fmla="*/ 0 h 462496"/>
                <a:gd name="connsiteX3" fmla="*/ 1197985 w 1244235"/>
                <a:gd name="connsiteY3" fmla="*/ 0 h 462496"/>
                <a:gd name="connsiteX4" fmla="*/ 1230689 w 1244235"/>
                <a:gd name="connsiteY4" fmla="*/ 13546 h 462496"/>
                <a:gd name="connsiteX5" fmla="*/ 1244235 w 1244235"/>
                <a:gd name="connsiteY5" fmla="*/ 46250 h 462496"/>
                <a:gd name="connsiteX6" fmla="*/ 1244235 w 1244235"/>
                <a:gd name="connsiteY6" fmla="*/ 416246 h 462496"/>
                <a:gd name="connsiteX7" fmla="*/ 1230689 w 1244235"/>
                <a:gd name="connsiteY7" fmla="*/ 448950 h 462496"/>
                <a:gd name="connsiteX8" fmla="*/ 1197985 w 1244235"/>
                <a:gd name="connsiteY8" fmla="*/ 462496 h 462496"/>
                <a:gd name="connsiteX9" fmla="*/ 46250 w 1244235"/>
                <a:gd name="connsiteY9" fmla="*/ 462496 h 462496"/>
                <a:gd name="connsiteX10" fmla="*/ 13546 w 1244235"/>
                <a:gd name="connsiteY10" fmla="*/ 448950 h 462496"/>
                <a:gd name="connsiteX11" fmla="*/ 0 w 1244235"/>
                <a:gd name="connsiteY11" fmla="*/ 416246 h 462496"/>
                <a:gd name="connsiteX12" fmla="*/ 0 w 1244235"/>
                <a:gd name="connsiteY12" fmla="*/ 46250 h 46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4235" h="462496">
                  <a:moveTo>
                    <a:pt x="0" y="46250"/>
                  </a:moveTo>
                  <a:cubicBezTo>
                    <a:pt x="0" y="33984"/>
                    <a:pt x="4873" y="22220"/>
                    <a:pt x="13546" y="13546"/>
                  </a:cubicBezTo>
                  <a:cubicBezTo>
                    <a:pt x="22220" y="4872"/>
                    <a:pt x="33983" y="0"/>
                    <a:pt x="46250" y="0"/>
                  </a:cubicBezTo>
                  <a:lnTo>
                    <a:pt x="1197985" y="0"/>
                  </a:lnTo>
                  <a:cubicBezTo>
                    <a:pt x="1210251" y="0"/>
                    <a:pt x="1222015" y="4873"/>
                    <a:pt x="1230689" y="13546"/>
                  </a:cubicBezTo>
                  <a:cubicBezTo>
                    <a:pt x="1239363" y="22220"/>
                    <a:pt x="1244235" y="33983"/>
                    <a:pt x="1244235" y="46250"/>
                  </a:cubicBezTo>
                  <a:lnTo>
                    <a:pt x="1244235" y="416246"/>
                  </a:lnTo>
                  <a:cubicBezTo>
                    <a:pt x="1244235" y="428512"/>
                    <a:pt x="1239362" y="440276"/>
                    <a:pt x="1230689" y="448950"/>
                  </a:cubicBezTo>
                  <a:cubicBezTo>
                    <a:pt x="1222015" y="457624"/>
                    <a:pt x="1210252" y="462496"/>
                    <a:pt x="1197985" y="462496"/>
                  </a:cubicBezTo>
                  <a:lnTo>
                    <a:pt x="46250" y="462496"/>
                  </a:lnTo>
                  <a:cubicBezTo>
                    <a:pt x="33984" y="462496"/>
                    <a:pt x="22220" y="457623"/>
                    <a:pt x="13546" y="448950"/>
                  </a:cubicBezTo>
                  <a:cubicBezTo>
                    <a:pt x="4872" y="440276"/>
                    <a:pt x="0" y="428513"/>
                    <a:pt x="0" y="416246"/>
                  </a:cubicBezTo>
                  <a:lnTo>
                    <a:pt x="0" y="462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9261" tIns="19261" rIns="19261" bIns="19261" numCol="1" spcCol="1270" anchor="ctr" anchorCtr="0">
              <a:noAutofit/>
            </a:bodyPr>
            <a:lstStyle/>
            <a:p>
              <a:pPr lvl="0" algn="ctr" defTabSz="400050">
                <a:lnSpc>
                  <a:spcPct val="90000"/>
                </a:lnSpc>
                <a:spcBef>
                  <a:spcPct val="0"/>
                </a:spcBef>
                <a:spcAft>
                  <a:spcPct val="35000"/>
                </a:spcAft>
              </a:pPr>
              <a:r>
                <a:rPr lang="es-EC" sz="900" b="0" kern="1200" dirty="0" smtClean="0"/>
                <a:t>POR EL SUJETO</a:t>
              </a:r>
              <a:endParaRPr lang="es-EC" sz="900" b="0" kern="1200" dirty="0"/>
            </a:p>
          </p:txBody>
        </p:sp>
        <p:sp>
          <p:nvSpPr>
            <p:cNvPr id="34" name="33 Forma libre"/>
            <p:cNvSpPr/>
            <p:nvPr/>
          </p:nvSpPr>
          <p:spPr>
            <a:xfrm rot="19457599">
              <a:off x="4033953" y="3024027"/>
              <a:ext cx="455652" cy="12139"/>
            </a:xfrm>
            <a:custGeom>
              <a:avLst/>
              <a:gdLst>
                <a:gd name="connsiteX0" fmla="*/ 0 w 455652"/>
                <a:gd name="connsiteY0" fmla="*/ 6069 h 12139"/>
                <a:gd name="connsiteX1" fmla="*/ 455652 w 455652"/>
                <a:gd name="connsiteY1" fmla="*/ 6069 h 12139"/>
              </a:gdLst>
              <a:ahLst/>
              <a:cxnLst>
                <a:cxn ang="0">
                  <a:pos x="connsiteX0" y="connsiteY0"/>
                </a:cxn>
                <a:cxn ang="0">
                  <a:pos x="connsiteX1" y="connsiteY1"/>
                </a:cxn>
              </a:cxnLst>
              <a:rect l="l" t="t" r="r" b="b"/>
              <a:pathLst>
                <a:path w="455652" h="12139">
                  <a:moveTo>
                    <a:pt x="0" y="6069"/>
                  </a:moveTo>
                  <a:lnTo>
                    <a:pt x="455652" y="6069"/>
                  </a:lnTo>
                </a:path>
              </a:pathLst>
            </a:custGeom>
            <a:noFill/>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229135" tIns="-5322" rIns="229135" bIns="-5321" numCol="1" spcCol="1270" anchor="ctr" anchorCtr="0">
              <a:noAutofit/>
            </a:bodyPr>
            <a:lstStyle/>
            <a:p>
              <a:pPr lvl="0" algn="ctr" defTabSz="266700">
                <a:lnSpc>
                  <a:spcPct val="90000"/>
                </a:lnSpc>
                <a:spcBef>
                  <a:spcPct val="0"/>
                </a:spcBef>
                <a:spcAft>
                  <a:spcPct val="35000"/>
                </a:spcAft>
              </a:pPr>
              <a:endParaRPr lang="es-EC" sz="600" b="0" kern="1200"/>
            </a:p>
          </p:txBody>
        </p:sp>
        <p:sp>
          <p:nvSpPr>
            <p:cNvPr id="35" name="34 Forma libre"/>
            <p:cNvSpPr/>
            <p:nvPr/>
          </p:nvSpPr>
          <p:spPr>
            <a:xfrm>
              <a:off x="4446778" y="2665880"/>
              <a:ext cx="924992" cy="462496"/>
            </a:xfrm>
            <a:custGeom>
              <a:avLst/>
              <a:gdLst>
                <a:gd name="connsiteX0" fmla="*/ 0 w 924992"/>
                <a:gd name="connsiteY0" fmla="*/ 46250 h 462496"/>
                <a:gd name="connsiteX1" fmla="*/ 13546 w 924992"/>
                <a:gd name="connsiteY1" fmla="*/ 13546 h 462496"/>
                <a:gd name="connsiteX2" fmla="*/ 46250 w 924992"/>
                <a:gd name="connsiteY2" fmla="*/ 0 h 462496"/>
                <a:gd name="connsiteX3" fmla="*/ 878742 w 924992"/>
                <a:gd name="connsiteY3" fmla="*/ 0 h 462496"/>
                <a:gd name="connsiteX4" fmla="*/ 911446 w 924992"/>
                <a:gd name="connsiteY4" fmla="*/ 13546 h 462496"/>
                <a:gd name="connsiteX5" fmla="*/ 924992 w 924992"/>
                <a:gd name="connsiteY5" fmla="*/ 46250 h 462496"/>
                <a:gd name="connsiteX6" fmla="*/ 924992 w 924992"/>
                <a:gd name="connsiteY6" fmla="*/ 416246 h 462496"/>
                <a:gd name="connsiteX7" fmla="*/ 911446 w 924992"/>
                <a:gd name="connsiteY7" fmla="*/ 448950 h 462496"/>
                <a:gd name="connsiteX8" fmla="*/ 878742 w 924992"/>
                <a:gd name="connsiteY8" fmla="*/ 462496 h 462496"/>
                <a:gd name="connsiteX9" fmla="*/ 46250 w 924992"/>
                <a:gd name="connsiteY9" fmla="*/ 462496 h 462496"/>
                <a:gd name="connsiteX10" fmla="*/ 13546 w 924992"/>
                <a:gd name="connsiteY10" fmla="*/ 448950 h 462496"/>
                <a:gd name="connsiteX11" fmla="*/ 0 w 924992"/>
                <a:gd name="connsiteY11" fmla="*/ 416246 h 462496"/>
                <a:gd name="connsiteX12" fmla="*/ 0 w 924992"/>
                <a:gd name="connsiteY12" fmla="*/ 46250 h 46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992" h="462496">
                  <a:moveTo>
                    <a:pt x="0" y="46250"/>
                  </a:moveTo>
                  <a:cubicBezTo>
                    <a:pt x="0" y="33984"/>
                    <a:pt x="4873" y="22220"/>
                    <a:pt x="13546" y="13546"/>
                  </a:cubicBezTo>
                  <a:cubicBezTo>
                    <a:pt x="22220" y="4872"/>
                    <a:pt x="33983" y="0"/>
                    <a:pt x="46250" y="0"/>
                  </a:cubicBezTo>
                  <a:lnTo>
                    <a:pt x="878742" y="0"/>
                  </a:lnTo>
                  <a:cubicBezTo>
                    <a:pt x="891008" y="0"/>
                    <a:pt x="902772" y="4873"/>
                    <a:pt x="911446" y="13546"/>
                  </a:cubicBezTo>
                  <a:cubicBezTo>
                    <a:pt x="920120" y="22220"/>
                    <a:pt x="924992" y="33983"/>
                    <a:pt x="924992" y="46250"/>
                  </a:cubicBezTo>
                  <a:lnTo>
                    <a:pt x="924992" y="416246"/>
                  </a:lnTo>
                  <a:cubicBezTo>
                    <a:pt x="924992" y="428512"/>
                    <a:pt x="920119" y="440276"/>
                    <a:pt x="911446" y="448950"/>
                  </a:cubicBezTo>
                  <a:cubicBezTo>
                    <a:pt x="902772" y="457624"/>
                    <a:pt x="891009" y="462496"/>
                    <a:pt x="878742" y="462496"/>
                  </a:cubicBezTo>
                  <a:lnTo>
                    <a:pt x="46250" y="462496"/>
                  </a:lnTo>
                  <a:cubicBezTo>
                    <a:pt x="33984" y="462496"/>
                    <a:pt x="22220" y="457623"/>
                    <a:pt x="13546" y="448950"/>
                  </a:cubicBezTo>
                  <a:cubicBezTo>
                    <a:pt x="4872" y="440276"/>
                    <a:pt x="0" y="428513"/>
                    <a:pt x="0" y="416246"/>
                  </a:cubicBezTo>
                  <a:lnTo>
                    <a:pt x="0" y="462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9261" tIns="19261" rIns="19261" bIns="19261" numCol="1" spcCol="1270" anchor="ctr" anchorCtr="0">
              <a:noAutofit/>
            </a:bodyPr>
            <a:lstStyle/>
            <a:p>
              <a:pPr lvl="0" algn="ctr" defTabSz="400050">
                <a:lnSpc>
                  <a:spcPct val="90000"/>
                </a:lnSpc>
                <a:spcBef>
                  <a:spcPct val="0"/>
                </a:spcBef>
                <a:spcAft>
                  <a:spcPct val="35000"/>
                </a:spcAft>
              </a:pPr>
              <a:r>
                <a:rPr lang="es-EC" sz="900" b="0" kern="1200" dirty="0" smtClean="0"/>
                <a:t>REALES</a:t>
              </a:r>
              <a:endParaRPr lang="es-EC" sz="900" b="0" kern="1200" dirty="0"/>
            </a:p>
          </p:txBody>
        </p:sp>
        <p:sp>
          <p:nvSpPr>
            <p:cNvPr id="36" name="35 Forma libre"/>
            <p:cNvSpPr/>
            <p:nvPr/>
          </p:nvSpPr>
          <p:spPr>
            <a:xfrm>
              <a:off x="5371771" y="2891059"/>
              <a:ext cx="369997" cy="12139"/>
            </a:xfrm>
            <a:custGeom>
              <a:avLst/>
              <a:gdLst>
                <a:gd name="connsiteX0" fmla="*/ 0 w 369997"/>
                <a:gd name="connsiteY0" fmla="*/ 6069 h 12139"/>
                <a:gd name="connsiteX1" fmla="*/ 369997 w 369997"/>
                <a:gd name="connsiteY1" fmla="*/ 6069 h 12139"/>
              </a:gdLst>
              <a:ahLst/>
              <a:cxnLst>
                <a:cxn ang="0">
                  <a:pos x="connsiteX0" y="connsiteY0"/>
                </a:cxn>
                <a:cxn ang="0">
                  <a:pos x="connsiteX1" y="connsiteY1"/>
                </a:cxn>
              </a:cxnLst>
              <a:rect l="l" t="t" r="r" b="b"/>
              <a:pathLst>
                <a:path w="369997" h="12139">
                  <a:moveTo>
                    <a:pt x="0" y="6069"/>
                  </a:moveTo>
                  <a:lnTo>
                    <a:pt x="369997" y="6069"/>
                  </a:lnTo>
                </a:path>
              </a:pathLst>
            </a:custGeom>
            <a:noFill/>
          </p:spPr>
          <p:style>
            <a:lnRef idx="2">
              <a:schemeClr val="accent5">
                <a:hueOff val="0"/>
                <a:satOff val="0"/>
                <a:lumOff val="0"/>
                <a:alphaOff val="0"/>
              </a:schemeClr>
            </a:lnRef>
            <a:fillRef idx="0">
              <a:scrgbClr r="0" g="0" b="0"/>
            </a:fillRef>
            <a:effectRef idx="0">
              <a:schemeClr val="accent2">
                <a:tint val="50000"/>
                <a:hueOff val="0"/>
                <a:satOff val="0"/>
                <a:lumOff val="0"/>
                <a:alphaOff val="0"/>
              </a:schemeClr>
            </a:effectRef>
            <a:fontRef idx="minor">
              <a:schemeClr val="tx1">
                <a:hueOff val="0"/>
                <a:satOff val="0"/>
                <a:lumOff val="0"/>
                <a:alphaOff val="0"/>
              </a:schemeClr>
            </a:fontRef>
          </p:style>
          <p:txBody>
            <a:bodyPr spcFirstLastPara="0" vert="horz" wrap="square" lIns="188449" tIns="-3180" rIns="188449" bIns="-3180" numCol="1" spcCol="1270" anchor="ctr" anchorCtr="0">
              <a:noAutofit/>
            </a:bodyPr>
            <a:lstStyle/>
            <a:p>
              <a:pPr lvl="0" algn="ctr" defTabSz="266700">
                <a:lnSpc>
                  <a:spcPct val="90000"/>
                </a:lnSpc>
                <a:spcBef>
                  <a:spcPct val="0"/>
                </a:spcBef>
                <a:spcAft>
                  <a:spcPct val="35000"/>
                </a:spcAft>
              </a:pPr>
              <a:endParaRPr lang="es-EC" sz="600" b="0" kern="1200"/>
            </a:p>
          </p:txBody>
        </p:sp>
        <p:sp>
          <p:nvSpPr>
            <p:cNvPr id="37" name="36 Forma libre"/>
            <p:cNvSpPr/>
            <p:nvPr/>
          </p:nvSpPr>
          <p:spPr>
            <a:xfrm>
              <a:off x="5741768" y="2665880"/>
              <a:ext cx="2126031" cy="462496"/>
            </a:xfrm>
            <a:custGeom>
              <a:avLst/>
              <a:gdLst>
                <a:gd name="connsiteX0" fmla="*/ 0 w 2126031"/>
                <a:gd name="connsiteY0" fmla="*/ 46250 h 462496"/>
                <a:gd name="connsiteX1" fmla="*/ 13546 w 2126031"/>
                <a:gd name="connsiteY1" fmla="*/ 13546 h 462496"/>
                <a:gd name="connsiteX2" fmla="*/ 46250 w 2126031"/>
                <a:gd name="connsiteY2" fmla="*/ 0 h 462496"/>
                <a:gd name="connsiteX3" fmla="*/ 2079781 w 2126031"/>
                <a:gd name="connsiteY3" fmla="*/ 0 h 462496"/>
                <a:gd name="connsiteX4" fmla="*/ 2112485 w 2126031"/>
                <a:gd name="connsiteY4" fmla="*/ 13546 h 462496"/>
                <a:gd name="connsiteX5" fmla="*/ 2126031 w 2126031"/>
                <a:gd name="connsiteY5" fmla="*/ 46250 h 462496"/>
                <a:gd name="connsiteX6" fmla="*/ 2126031 w 2126031"/>
                <a:gd name="connsiteY6" fmla="*/ 416246 h 462496"/>
                <a:gd name="connsiteX7" fmla="*/ 2112485 w 2126031"/>
                <a:gd name="connsiteY7" fmla="*/ 448950 h 462496"/>
                <a:gd name="connsiteX8" fmla="*/ 2079781 w 2126031"/>
                <a:gd name="connsiteY8" fmla="*/ 462496 h 462496"/>
                <a:gd name="connsiteX9" fmla="*/ 46250 w 2126031"/>
                <a:gd name="connsiteY9" fmla="*/ 462496 h 462496"/>
                <a:gd name="connsiteX10" fmla="*/ 13546 w 2126031"/>
                <a:gd name="connsiteY10" fmla="*/ 448950 h 462496"/>
                <a:gd name="connsiteX11" fmla="*/ 0 w 2126031"/>
                <a:gd name="connsiteY11" fmla="*/ 416246 h 462496"/>
                <a:gd name="connsiteX12" fmla="*/ 0 w 2126031"/>
                <a:gd name="connsiteY12" fmla="*/ 46250 h 46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6031" h="462496">
                  <a:moveTo>
                    <a:pt x="0" y="46250"/>
                  </a:moveTo>
                  <a:cubicBezTo>
                    <a:pt x="0" y="33984"/>
                    <a:pt x="4873" y="22220"/>
                    <a:pt x="13546" y="13546"/>
                  </a:cubicBezTo>
                  <a:cubicBezTo>
                    <a:pt x="22220" y="4872"/>
                    <a:pt x="33983" y="0"/>
                    <a:pt x="46250" y="0"/>
                  </a:cubicBezTo>
                  <a:lnTo>
                    <a:pt x="2079781" y="0"/>
                  </a:lnTo>
                  <a:cubicBezTo>
                    <a:pt x="2092047" y="0"/>
                    <a:pt x="2103811" y="4873"/>
                    <a:pt x="2112485" y="13546"/>
                  </a:cubicBezTo>
                  <a:cubicBezTo>
                    <a:pt x="2121159" y="22220"/>
                    <a:pt x="2126031" y="33983"/>
                    <a:pt x="2126031" y="46250"/>
                  </a:cubicBezTo>
                  <a:lnTo>
                    <a:pt x="2126031" y="416246"/>
                  </a:lnTo>
                  <a:cubicBezTo>
                    <a:pt x="2126031" y="428512"/>
                    <a:pt x="2121158" y="440276"/>
                    <a:pt x="2112485" y="448950"/>
                  </a:cubicBezTo>
                  <a:cubicBezTo>
                    <a:pt x="2103811" y="457624"/>
                    <a:pt x="2092048" y="462496"/>
                    <a:pt x="2079781" y="462496"/>
                  </a:cubicBezTo>
                  <a:lnTo>
                    <a:pt x="46250" y="462496"/>
                  </a:lnTo>
                  <a:cubicBezTo>
                    <a:pt x="33984" y="462496"/>
                    <a:pt x="22220" y="457623"/>
                    <a:pt x="13546" y="448950"/>
                  </a:cubicBezTo>
                  <a:cubicBezTo>
                    <a:pt x="4872" y="440276"/>
                    <a:pt x="0" y="428513"/>
                    <a:pt x="0" y="416246"/>
                  </a:cubicBezTo>
                  <a:lnTo>
                    <a:pt x="0" y="462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9261" tIns="19261" rIns="19261" bIns="19261" numCol="1" spcCol="1270" anchor="ctr" anchorCtr="0">
              <a:noAutofit/>
            </a:bodyPr>
            <a:lstStyle/>
            <a:p>
              <a:pPr lvl="0" algn="ctr" defTabSz="400050">
                <a:lnSpc>
                  <a:spcPct val="90000"/>
                </a:lnSpc>
                <a:spcBef>
                  <a:spcPct val="0"/>
                </a:spcBef>
                <a:spcAft>
                  <a:spcPct val="35000"/>
                </a:spcAft>
              </a:pPr>
              <a:r>
                <a:rPr lang="es-EC" sz="900" b="0" kern="1200" dirty="0" smtClean="0"/>
                <a:t>No toma en cuenta características personales</a:t>
              </a:r>
              <a:endParaRPr lang="es-EC" sz="900" b="0" kern="1200" dirty="0"/>
            </a:p>
          </p:txBody>
        </p:sp>
        <p:sp>
          <p:nvSpPr>
            <p:cNvPr id="38" name="37 Forma libre"/>
            <p:cNvSpPr/>
            <p:nvPr/>
          </p:nvSpPr>
          <p:spPr>
            <a:xfrm rot="2142401">
              <a:off x="4033953" y="3289962"/>
              <a:ext cx="455652" cy="12139"/>
            </a:xfrm>
            <a:custGeom>
              <a:avLst/>
              <a:gdLst>
                <a:gd name="connsiteX0" fmla="*/ 0 w 455652"/>
                <a:gd name="connsiteY0" fmla="*/ 6069 h 12139"/>
                <a:gd name="connsiteX1" fmla="*/ 455652 w 455652"/>
                <a:gd name="connsiteY1" fmla="*/ 6069 h 12139"/>
              </a:gdLst>
              <a:ahLst/>
              <a:cxnLst>
                <a:cxn ang="0">
                  <a:pos x="connsiteX0" y="connsiteY0"/>
                </a:cxn>
                <a:cxn ang="0">
                  <a:pos x="connsiteX1" y="connsiteY1"/>
                </a:cxn>
              </a:cxnLst>
              <a:rect l="l" t="t" r="r" b="b"/>
              <a:pathLst>
                <a:path w="455652" h="12139">
                  <a:moveTo>
                    <a:pt x="0" y="6069"/>
                  </a:moveTo>
                  <a:lnTo>
                    <a:pt x="455652" y="6069"/>
                  </a:lnTo>
                </a:path>
              </a:pathLst>
            </a:custGeom>
            <a:noFill/>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229135" tIns="-5323" rIns="229135" bIns="-5322" numCol="1" spcCol="1270" anchor="ctr" anchorCtr="0">
              <a:noAutofit/>
            </a:bodyPr>
            <a:lstStyle/>
            <a:p>
              <a:pPr lvl="0" algn="ctr" defTabSz="266700">
                <a:lnSpc>
                  <a:spcPct val="90000"/>
                </a:lnSpc>
                <a:spcBef>
                  <a:spcPct val="0"/>
                </a:spcBef>
                <a:spcAft>
                  <a:spcPct val="35000"/>
                </a:spcAft>
              </a:pPr>
              <a:endParaRPr lang="es-EC" sz="600" b="0" kern="1200"/>
            </a:p>
          </p:txBody>
        </p:sp>
        <p:sp>
          <p:nvSpPr>
            <p:cNvPr id="39" name="38 Forma libre"/>
            <p:cNvSpPr/>
            <p:nvPr/>
          </p:nvSpPr>
          <p:spPr>
            <a:xfrm>
              <a:off x="4446778" y="3197751"/>
              <a:ext cx="924992" cy="462496"/>
            </a:xfrm>
            <a:custGeom>
              <a:avLst/>
              <a:gdLst>
                <a:gd name="connsiteX0" fmla="*/ 0 w 924992"/>
                <a:gd name="connsiteY0" fmla="*/ 46250 h 462496"/>
                <a:gd name="connsiteX1" fmla="*/ 13546 w 924992"/>
                <a:gd name="connsiteY1" fmla="*/ 13546 h 462496"/>
                <a:gd name="connsiteX2" fmla="*/ 46250 w 924992"/>
                <a:gd name="connsiteY2" fmla="*/ 0 h 462496"/>
                <a:gd name="connsiteX3" fmla="*/ 878742 w 924992"/>
                <a:gd name="connsiteY3" fmla="*/ 0 h 462496"/>
                <a:gd name="connsiteX4" fmla="*/ 911446 w 924992"/>
                <a:gd name="connsiteY4" fmla="*/ 13546 h 462496"/>
                <a:gd name="connsiteX5" fmla="*/ 924992 w 924992"/>
                <a:gd name="connsiteY5" fmla="*/ 46250 h 462496"/>
                <a:gd name="connsiteX6" fmla="*/ 924992 w 924992"/>
                <a:gd name="connsiteY6" fmla="*/ 416246 h 462496"/>
                <a:gd name="connsiteX7" fmla="*/ 911446 w 924992"/>
                <a:gd name="connsiteY7" fmla="*/ 448950 h 462496"/>
                <a:gd name="connsiteX8" fmla="*/ 878742 w 924992"/>
                <a:gd name="connsiteY8" fmla="*/ 462496 h 462496"/>
                <a:gd name="connsiteX9" fmla="*/ 46250 w 924992"/>
                <a:gd name="connsiteY9" fmla="*/ 462496 h 462496"/>
                <a:gd name="connsiteX10" fmla="*/ 13546 w 924992"/>
                <a:gd name="connsiteY10" fmla="*/ 448950 h 462496"/>
                <a:gd name="connsiteX11" fmla="*/ 0 w 924992"/>
                <a:gd name="connsiteY11" fmla="*/ 416246 h 462496"/>
                <a:gd name="connsiteX12" fmla="*/ 0 w 924992"/>
                <a:gd name="connsiteY12" fmla="*/ 46250 h 46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992" h="462496">
                  <a:moveTo>
                    <a:pt x="0" y="46250"/>
                  </a:moveTo>
                  <a:cubicBezTo>
                    <a:pt x="0" y="33984"/>
                    <a:pt x="4873" y="22220"/>
                    <a:pt x="13546" y="13546"/>
                  </a:cubicBezTo>
                  <a:cubicBezTo>
                    <a:pt x="22220" y="4872"/>
                    <a:pt x="33983" y="0"/>
                    <a:pt x="46250" y="0"/>
                  </a:cubicBezTo>
                  <a:lnTo>
                    <a:pt x="878742" y="0"/>
                  </a:lnTo>
                  <a:cubicBezTo>
                    <a:pt x="891008" y="0"/>
                    <a:pt x="902772" y="4873"/>
                    <a:pt x="911446" y="13546"/>
                  </a:cubicBezTo>
                  <a:cubicBezTo>
                    <a:pt x="920120" y="22220"/>
                    <a:pt x="924992" y="33983"/>
                    <a:pt x="924992" y="46250"/>
                  </a:cubicBezTo>
                  <a:lnTo>
                    <a:pt x="924992" y="416246"/>
                  </a:lnTo>
                  <a:cubicBezTo>
                    <a:pt x="924992" y="428512"/>
                    <a:pt x="920119" y="440276"/>
                    <a:pt x="911446" y="448950"/>
                  </a:cubicBezTo>
                  <a:cubicBezTo>
                    <a:pt x="902772" y="457624"/>
                    <a:pt x="891009" y="462496"/>
                    <a:pt x="878742" y="462496"/>
                  </a:cubicBezTo>
                  <a:lnTo>
                    <a:pt x="46250" y="462496"/>
                  </a:lnTo>
                  <a:cubicBezTo>
                    <a:pt x="33984" y="462496"/>
                    <a:pt x="22220" y="457623"/>
                    <a:pt x="13546" y="448950"/>
                  </a:cubicBezTo>
                  <a:cubicBezTo>
                    <a:pt x="4872" y="440276"/>
                    <a:pt x="0" y="428513"/>
                    <a:pt x="0" y="416246"/>
                  </a:cubicBezTo>
                  <a:lnTo>
                    <a:pt x="0" y="462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9261" tIns="19261" rIns="19261" bIns="19261" numCol="1" spcCol="1270" anchor="ctr" anchorCtr="0">
              <a:noAutofit/>
            </a:bodyPr>
            <a:lstStyle/>
            <a:p>
              <a:pPr lvl="0" algn="ctr" defTabSz="400050">
                <a:lnSpc>
                  <a:spcPct val="90000"/>
                </a:lnSpc>
                <a:spcBef>
                  <a:spcPct val="0"/>
                </a:spcBef>
                <a:spcAft>
                  <a:spcPct val="35000"/>
                </a:spcAft>
              </a:pPr>
              <a:r>
                <a:rPr lang="es-EC" sz="900" b="0" kern="1200" dirty="0" smtClean="0"/>
                <a:t>PERSONALES</a:t>
              </a:r>
              <a:endParaRPr lang="es-EC" sz="900" b="0" kern="1200" dirty="0"/>
            </a:p>
          </p:txBody>
        </p:sp>
        <p:sp>
          <p:nvSpPr>
            <p:cNvPr id="40" name="39 Forma libre"/>
            <p:cNvSpPr/>
            <p:nvPr/>
          </p:nvSpPr>
          <p:spPr>
            <a:xfrm>
              <a:off x="5371771" y="3422930"/>
              <a:ext cx="369997" cy="12139"/>
            </a:xfrm>
            <a:custGeom>
              <a:avLst/>
              <a:gdLst>
                <a:gd name="connsiteX0" fmla="*/ 0 w 369997"/>
                <a:gd name="connsiteY0" fmla="*/ 6069 h 12139"/>
                <a:gd name="connsiteX1" fmla="*/ 369997 w 369997"/>
                <a:gd name="connsiteY1" fmla="*/ 6069 h 12139"/>
              </a:gdLst>
              <a:ahLst/>
              <a:cxnLst>
                <a:cxn ang="0">
                  <a:pos x="connsiteX0" y="connsiteY0"/>
                </a:cxn>
                <a:cxn ang="0">
                  <a:pos x="connsiteX1" y="connsiteY1"/>
                </a:cxn>
              </a:cxnLst>
              <a:rect l="l" t="t" r="r" b="b"/>
              <a:pathLst>
                <a:path w="369997" h="12139">
                  <a:moveTo>
                    <a:pt x="0" y="6069"/>
                  </a:moveTo>
                  <a:lnTo>
                    <a:pt x="369997" y="6069"/>
                  </a:lnTo>
                </a:path>
              </a:pathLst>
            </a:custGeom>
            <a:noFill/>
          </p:spPr>
          <p:style>
            <a:lnRef idx="2">
              <a:schemeClr val="accent5">
                <a:hueOff val="0"/>
                <a:satOff val="0"/>
                <a:lumOff val="0"/>
                <a:alphaOff val="0"/>
              </a:schemeClr>
            </a:lnRef>
            <a:fillRef idx="0">
              <a:scrgbClr r="0" g="0" b="0"/>
            </a:fillRef>
            <a:effectRef idx="0">
              <a:schemeClr val="accent2">
                <a:tint val="50000"/>
                <a:hueOff val="0"/>
                <a:satOff val="0"/>
                <a:lumOff val="0"/>
                <a:alphaOff val="0"/>
              </a:schemeClr>
            </a:effectRef>
            <a:fontRef idx="minor">
              <a:schemeClr val="tx1">
                <a:hueOff val="0"/>
                <a:satOff val="0"/>
                <a:lumOff val="0"/>
                <a:alphaOff val="0"/>
              </a:schemeClr>
            </a:fontRef>
          </p:style>
          <p:txBody>
            <a:bodyPr spcFirstLastPara="0" vert="horz" wrap="square" lIns="188449" tIns="-3180" rIns="188449" bIns="-3180" numCol="1" spcCol="1270" anchor="ctr" anchorCtr="0">
              <a:noAutofit/>
            </a:bodyPr>
            <a:lstStyle/>
            <a:p>
              <a:pPr lvl="0" algn="ctr" defTabSz="266700">
                <a:lnSpc>
                  <a:spcPct val="90000"/>
                </a:lnSpc>
                <a:spcBef>
                  <a:spcPct val="0"/>
                </a:spcBef>
                <a:spcAft>
                  <a:spcPct val="35000"/>
                </a:spcAft>
              </a:pPr>
              <a:endParaRPr lang="es-EC" sz="600" b="0" kern="1200"/>
            </a:p>
          </p:txBody>
        </p:sp>
        <p:sp>
          <p:nvSpPr>
            <p:cNvPr id="41" name="40 Forma libre"/>
            <p:cNvSpPr/>
            <p:nvPr/>
          </p:nvSpPr>
          <p:spPr>
            <a:xfrm>
              <a:off x="5741768" y="3197751"/>
              <a:ext cx="1826583" cy="462496"/>
            </a:xfrm>
            <a:custGeom>
              <a:avLst/>
              <a:gdLst>
                <a:gd name="connsiteX0" fmla="*/ 0 w 1826583"/>
                <a:gd name="connsiteY0" fmla="*/ 46250 h 462496"/>
                <a:gd name="connsiteX1" fmla="*/ 13546 w 1826583"/>
                <a:gd name="connsiteY1" fmla="*/ 13546 h 462496"/>
                <a:gd name="connsiteX2" fmla="*/ 46250 w 1826583"/>
                <a:gd name="connsiteY2" fmla="*/ 0 h 462496"/>
                <a:gd name="connsiteX3" fmla="*/ 1780333 w 1826583"/>
                <a:gd name="connsiteY3" fmla="*/ 0 h 462496"/>
                <a:gd name="connsiteX4" fmla="*/ 1813037 w 1826583"/>
                <a:gd name="connsiteY4" fmla="*/ 13546 h 462496"/>
                <a:gd name="connsiteX5" fmla="*/ 1826583 w 1826583"/>
                <a:gd name="connsiteY5" fmla="*/ 46250 h 462496"/>
                <a:gd name="connsiteX6" fmla="*/ 1826583 w 1826583"/>
                <a:gd name="connsiteY6" fmla="*/ 416246 h 462496"/>
                <a:gd name="connsiteX7" fmla="*/ 1813037 w 1826583"/>
                <a:gd name="connsiteY7" fmla="*/ 448950 h 462496"/>
                <a:gd name="connsiteX8" fmla="*/ 1780333 w 1826583"/>
                <a:gd name="connsiteY8" fmla="*/ 462496 h 462496"/>
                <a:gd name="connsiteX9" fmla="*/ 46250 w 1826583"/>
                <a:gd name="connsiteY9" fmla="*/ 462496 h 462496"/>
                <a:gd name="connsiteX10" fmla="*/ 13546 w 1826583"/>
                <a:gd name="connsiteY10" fmla="*/ 448950 h 462496"/>
                <a:gd name="connsiteX11" fmla="*/ 0 w 1826583"/>
                <a:gd name="connsiteY11" fmla="*/ 416246 h 462496"/>
                <a:gd name="connsiteX12" fmla="*/ 0 w 1826583"/>
                <a:gd name="connsiteY12" fmla="*/ 46250 h 46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6583" h="462496">
                  <a:moveTo>
                    <a:pt x="0" y="46250"/>
                  </a:moveTo>
                  <a:cubicBezTo>
                    <a:pt x="0" y="33984"/>
                    <a:pt x="4873" y="22220"/>
                    <a:pt x="13546" y="13546"/>
                  </a:cubicBezTo>
                  <a:cubicBezTo>
                    <a:pt x="22220" y="4872"/>
                    <a:pt x="33983" y="0"/>
                    <a:pt x="46250" y="0"/>
                  </a:cubicBezTo>
                  <a:lnTo>
                    <a:pt x="1780333" y="0"/>
                  </a:lnTo>
                  <a:cubicBezTo>
                    <a:pt x="1792599" y="0"/>
                    <a:pt x="1804363" y="4873"/>
                    <a:pt x="1813037" y="13546"/>
                  </a:cubicBezTo>
                  <a:cubicBezTo>
                    <a:pt x="1821711" y="22220"/>
                    <a:pt x="1826583" y="33983"/>
                    <a:pt x="1826583" y="46250"/>
                  </a:cubicBezTo>
                  <a:lnTo>
                    <a:pt x="1826583" y="416246"/>
                  </a:lnTo>
                  <a:cubicBezTo>
                    <a:pt x="1826583" y="428512"/>
                    <a:pt x="1821710" y="440276"/>
                    <a:pt x="1813037" y="448950"/>
                  </a:cubicBezTo>
                  <a:cubicBezTo>
                    <a:pt x="1804363" y="457624"/>
                    <a:pt x="1792600" y="462496"/>
                    <a:pt x="1780333" y="462496"/>
                  </a:cubicBezTo>
                  <a:lnTo>
                    <a:pt x="46250" y="462496"/>
                  </a:lnTo>
                  <a:cubicBezTo>
                    <a:pt x="33984" y="462496"/>
                    <a:pt x="22220" y="457623"/>
                    <a:pt x="13546" y="448950"/>
                  </a:cubicBezTo>
                  <a:cubicBezTo>
                    <a:pt x="4872" y="440276"/>
                    <a:pt x="0" y="428513"/>
                    <a:pt x="0" y="416246"/>
                  </a:cubicBezTo>
                  <a:lnTo>
                    <a:pt x="0" y="462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9261" tIns="19261" rIns="19261" bIns="19261" numCol="1" spcCol="1270" anchor="ctr" anchorCtr="0">
              <a:noAutofit/>
            </a:bodyPr>
            <a:lstStyle/>
            <a:p>
              <a:pPr lvl="0" algn="ctr" defTabSz="400050">
                <a:lnSpc>
                  <a:spcPct val="90000"/>
                </a:lnSpc>
                <a:spcBef>
                  <a:spcPct val="0"/>
                </a:spcBef>
                <a:spcAft>
                  <a:spcPct val="35000"/>
                </a:spcAft>
              </a:pPr>
              <a:r>
                <a:rPr lang="es-EC" sz="900" b="0" kern="1200" dirty="0" smtClean="0"/>
                <a:t>Mide capacidad contributiva</a:t>
              </a:r>
              <a:endParaRPr lang="es-EC" sz="900" b="0" kern="1200" dirty="0"/>
            </a:p>
          </p:txBody>
        </p:sp>
        <p:sp>
          <p:nvSpPr>
            <p:cNvPr id="42" name="41 Forma libre"/>
            <p:cNvSpPr/>
            <p:nvPr/>
          </p:nvSpPr>
          <p:spPr>
            <a:xfrm rot="4252737">
              <a:off x="2145127" y="3889001"/>
              <a:ext cx="944095" cy="12139"/>
            </a:xfrm>
            <a:custGeom>
              <a:avLst/>
              <a:gdLst>
                <a:gd name="connsiteX0" fmla="*/ 0 w 944095"/>
                <a:gd name="connsiteY0" fmla="*/ 6069 h 12139"/>
                <a:gd name="connsiteX1" fmla="*/ 944095 w 944095"/>
                <a:gd name="connsiteY1" fmla="*/ 6069 h 12139"/>
              </a:gdLst>
              <a:ahLst/>
              <a:cxnLst>
                <a:cxn ang="0">
                  <a:pos x="connsiteX0" y="connsiteY0"/>
                </a:cxn>
                <a:cxn ang="0">
                  <a:pos x="connsiteX1" y="connsiteY1"/>
                </a:cxn>
              </a:cxnLst>
              <a:rect l="l" t="t" r="r" b="b"/>
              <a:pathLst>
                <a:path w="944095" h="12139">
                  <a:moveTo>
                    <a:pt x="0" y="6069"/>
                  </a:moveTo>
                  <a:lnTo>
                    <a:pt x="944095" y="6069"/>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461145" tIns="-17534" rIns="461145" bIns="-17532" numCol="1" spcCol="1270" anchor="ctr" anchorCtr="0">
              <a:noAutofit/>
            </a:bodyPr>
            <a:lstStyle/>
            <a:p>
              <a:pPr lvl="0" algn="ctr" defTabSz="266700">
                <a:lnSpc>
                  <a:spcPct val="90000"/>
                </a:lnSpc>
                <a:spcBef>
                  <a:spcPct val="0"/>
                </a:spcBef>
                <a:spcAft>
                  <a:spcPct val="35000"/>
                </a:spcAft>
              </a:pPr>
              <a:endParaRPr lang="es-EC" sz="600" b="0" kern="1200"/>
            </a:p>
          </p:txBody>
        </p:sp>
        <p:sp>
          <p:nvSpPr>
            <p:cNvPr id="43" name="42 Forma libre"/>
            <p:cNvSpPr/>
            <p:nvPr/>
          </p:nvSpPr>
          <p:spPr>
            <a:xfrm>
              <a:off x="2771801" y="4109827"/>
              <a:ext cx="1382198" cy="462496"/>
            </a:xfrm>
            <a:custGeom>
              <a:avLst/>
              <a:gdLst>
                <a:gd name="connsiteX0" fmla="*/ 0 w 1382198"/>
                <a:gd name="connsiteY0" fmla="*/ 46250 h 462496"/>
                <a:gd name="connsiteX1" fmla="*/ 13546 w 1382198"/>
                <a:gd name="connsiteY1" fmla="*/ 13546 h 462496"/>
                <a:gd name="connsiteX2" fmla="*/ 46250 w 1382198"/>
                <a:gd name="connsiteY2" fmla="*/ 0 h 462496"/>
                <a:gd name="connsiteX3" fmla="*/ 1335948 w 1382198"/>
                <a:gd name="connsiteY3" fmla="*/ 0 h 462496"/>
                <a:gd name="connsiteX4" fmla="*/ 1368652 w 1382198"/>
                <a:gd name="connsiteY4" fmla="*/ 13546 h 462496"/>
                <a:gd name="connsiteX5" fmla="*/ 1382198 w 1382198"/>
                <a:gd name="connsiteY5" fmla="*/ 46250 h 462496"/>
                <a:gd name="connsiteX6" fmla="*/ 1382198 w 1382198"/>
                <a:gd name="connsiteY6" fmla="*/ 416246 h 462496"/>
                <a:gd name="connsiteX7" fmla="*/ 1368652 w 1382198"/>
                <a:gd name="connsiteY7" fmla="*/ 448950 h 462496"/>
                <a:gd name="connsiteX8" fmla="*/ 1335948 w 1382198"/>
                <a:gd name="connsiteY8" fmla="*/ 462496 h 462496"/>
                <a:gd name="connsiteX9" fmla="*/ 46250 w 1382198"/>
                <a:gd name="connsiteY9" fmla="*/ 462496 h 462496"/>
                <a:gd name="connsiteX10" fmla="*/ 13546 w 1382198"/>
                <a:gd name="connsiteY10" fmla="*/ 448950 h 462496"/>
                <a:gd name="connsiteX11" fmla="*/ 0 w 1382198"/>
                <a:gd name="connsiteY11" fmla="*/ 416246 h 462496"/>
                <a:gd name="connsiteX12" fmla="*/ 0 w 1382198"/>
                <a:gd name="connsiteY12" fmla="*/ 46250 h 46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2198" h="462496">
                  <a:moveTo>
                    <a:pt x="0" y="46250"/>
                  </a:moveTo>
                  <a:cubicBezTo>
                    <a:pt x="0" y="33984"/>
                    <a:pt x="4873" y="22220"/>
                    <a:pt x="13546" y="13546"/>
                  </a:cubicBezTo>
                  <a:cubicBezTo>
                    <a:pt x="22220" y="4872"/>
                    <a:pt x="33983" y="0"/>
                    <a:pt x="46250" y="0"/>
                  </a:cubicBezTo>
                  <a:lnTo>
                    <a:pt x="1335948" y="0"/>
                  </a:lnTo>
                  <a:cubicBezTo>
                    <a:pt x="1348214" y="0"/>
                    <a:pt x="1359978" y="4873"/>
                    <a:pt x="1368652" y="13546"/>
                  </a:cubicBezTo>
                  <a:cubicBezTo>
                    <a:pt x="1377326" y="22220"/>
                    <a:pt x="1382198" y="33983"/>
                    <a:pt x="1382198" y="46250"/>
                  </a:cubicBezTo>
                  <a:lnTo>
                    <a:pt x="1382198" y="416246"/>
                  </a:lnTo>
                  <a:cubicBezTo>
                    <a:pt x="1382198" y="428512"/>
                    <a:pt x="1377325" y="440276"/>
                    <a:pt x="1368652" y="448950"/>
                  </a:cubicBezTo>
                  <a:cubicBezTo>
                    <a:pt x="1359978" y="457624"/>
                    <a:pt x="1348215" y="462496"/>
                    <a:pt x="1335948" y="462496"/>
                  </a:cubicBezTo>
                  <a:lnTo>
                    <a:pt x="46250" y="462496"/>
                  </a:lnTo>
                  <a:cubicBezTo>
                    <a:pt x="33984" y="462496"/>
                    <a:pt x="22220" y="457623"/>
                    <a:pt x="13546" y="448950"/>
                  </a:cubicBezTo>
                  <a:cubicBezTo>
                    <a:pt x="4872" y="440276"/>
                    <a:pt x="0" y="428513"/>
                    <a:pt x="0" y="416246"/>
                  </a:cubicBezTo>
                  <a:lnTo>
                    <a:pt x="0" y="462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9261" tIns="19261" rIns="19261" bIns="19261" numCol="1" spcCol="1270" anchor="ctr" anchorCtr="0">
              <a:noAutofit/>
            </a:bodyPr>
            <a:lstStyle/>
            <a:p>
              <a:pPr lvl="0" algn="ctr" defTabSz="400050">
                <a:lnSpc>
                  <a:spcPct val="90000"/>
                </a:lnSpc>
                <a:spcBef>
                  <a:spcPct val="0"/>
                </a:spcBef>
                <a:spcAft>
                  <a:spcPct val="35000"/>
                </a:spcAft>
              </a:pPr>
              <a:r>
                <a:rPr lang="es-EC" sz="900" b="0" kern="1200" dirty="0" smtClean="0"/>
                <a:t>ACTIVIDAD GRAVADA</a:t>
              </a:r>
              <a:endParaRPr lang="es-EC" sz="900" b="0" kern="1200" dirty="0"/>
            </a:p>
          </p:txBody>
        </p:sp>
        <p:sp>
          <p:nvSpPr>
            <p:cNvPr id="44" name="43 Forma libre"/>
            <p:cNvSpPr/>
            <p:nvPr/>
          </p:nvSpPr>
          <p:spPr>
            <a:xfrm rot="19457599">
              <a:off x="4111172" y="4202038"/>
              <a:ext cx="455652" cy="12139"/>
            </a:xfrm>
            <a:custGeom>
              <a:avLst/>
              <a:gdLst>
                <a:gd name="connsiteX0" fmla="*/ 0 w 455652"/>
                <a:gd name="connsiteY0" fmla="*/ 6069 h 12139"/>
                <a:gd name="connsiteX1" fmla="*/ 455652 w 455652"/>
                <a:gd name="connsiteY1" fmla="*/ 6069 h 12139"/>
              </a:gdLst>
              <a:ahLst/>
              <a:cxnLst>
                <a:cxn ang="0">
                  <a:pos x="connsiteX0" y="connsiteY0"/>
                </a:cxn>
                <a:cxn ang="0">
                  <a:pos x="connsiteX1" y="connsiteY1"/>
                </a:cxn>
              </a:cxnLst>
              <a:rect l="l" t="t" r="r" b="b"/>
              <a:pathLst>
                <a:path w="455652" h="12139">
                  <a:moveTo>
                    <a:pt x="0" y="6069"/>
                  </a:moveTo>
                  <a:lnTo>
                    <a:pt x="455652" y="6069"/>
                  </a:lnTo>
                </a:path>
              </a:pathLst>
            </a:custGeom>
            <a:noFill/>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229134" tIns="-5322" rIns="229135" bIns="-5321" numCol="1" spcCol="1270" anchor="ctr" anchorCtr="0">
              <a:noAutofit/>
            </a:bodyPr>
            <a:lstStyle/>
            <a:p>
              <a:pPr lvl="0" algn="ctr" defTabSz="266700">
                <a:lnSpc>
                  <a:spcPct val="90000"/>
                </a:lnSpc>
                <a:spcBef>
                  <a:spcPct val="0"/>
                </a:spcBef>
                <a:spcAft>
                  <a:spcPct val="35000"/>
                </a:spcAft>
              </a:pPr>
              <a:endParaRPr lang="es-EC" sz="600" b="0" kern="1200"/>
            </a:p>
          </p:txBody>
        </p:sp>
        <p:sp>
          <p:nvSpPr>
            <p:cNvPr id="45" name="44 Forma libre"/>
            <p:cNvSpPr/>
            <p:nvPr/>
          </p:nvSpPr>
          <p:spPr>
            <a:xfrm>
              <a:off x="4523997" y="3843891"/>
              <a:ext cx="924992" cy="462496"/>
            </a:xfrm>
            <a:custGeom>
              <a:avLst/>
              <a:gdLst>
                <a:gd name="connsiteX0" fmla="*/ 0 w 924992"/>
                <a:gd name="connsiteY0" fmla="*/ 46250 h 462496"/>
                <a:gd name="connsiteX1" fmla="*/ 13546 w 924992"/>
                <a:gd name="connsiteY1" fmla="*/ 13546 h 462496"/>
                <a:gd name="connsiteX2" fmla="*/ 46250 w 924992"/>
                <a:gd name="connsiteY2" fmla="*/ 0 h 462496"/>
                <a:gd name="connsiteX3" fmla="*/ 878742 w 924992"/>
                <a:gd name="connsiteY3" fmla="*/ 0 h 462496"/>
                <a:gd name="connsiteX4" fmla="*/ 911446 w 924992"/>
                <a:gd name="connsiteY4" fmla="*/ 13546 h 462496"/>
                <a:gd name="connsiteX5" fmla="*/ 924992 w 924992"/>
                <a:gd name="connsiteY5" fmla="*/ 46250 h 462496"/>
                <a:gd name="connsiteX6" fmla="*/ 924992 w 924992"/>
                <a:gd name="connsiteY6" fmla="*/ 416246 h 462496"/>
                <a:gd name="connsiteX7" fmla="*/ 911446 w 924992"/>
                <a:gd name="connsiteY7" fmla="*/ 448950 h 462496"/>
                <a:gd name="connsiteX8" fmla="*/ 878742 w 924992"/>
                <a:gd name="connsiteY8" fmla="*/ 462496 h 462496"/>
                <a:gd name="connsiteX9" fmla="*/ 46250 w 924992"/>
                <a:gd name="connsiteY9" fmla="*/ 462496 h 462496"/>
                <a:gd name="connsiteX10" fmla="*/ 13546 w 924992"/>
                <a:gd name="connsiteY10" fmla="*/ 448950 h 462496"/>
                <a:gd name="connsiteX11" fmla="*/ 0 w 924992"/>
                <a:gd name="connsiteY11" fmla="*/ 416246 h 462496"/>
                <a:gd name="connsiteX12" fmla="*/ 0 w 924992"/>
                <a:gd name="connsiteY12" fmla="*/ 46250 h 46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992" h="462496">
                  <a:moveTo>
                    <a:pt x="0" y="46250"/>
                  </a:moveTo>
                  <a:cubicBezTo>
                    <a:pt x="0" y="33984"/>
                    <a:pt x="4873" y="22220"/>
                    <a:pt x="13546" y="13546"/>
                  </a:cubicBezTo>
                  <a:cubicBezTo>
                    <a:pt x="22220" y="4872"/>
                    <a:pt x="33983" y="0"/>
                    <a:pt x="46250" y="0"/>
                  </a:cubicBezTo>
                  <a:lnTo>
                    <a:pt x="878742" y="0"/>
                  </a:lnTo>
                  <a:cubicBezTo>
                    <a:pt x="891008" y="0"/>
                    <a:pt x="902772" y="4873"/>
                    <a:pt x="911446" y="13546"/>
                  </a:cubicBezTo>
                  <a:cubicBezTo>
                    <a:pt x="920120" y="22220"/>
                    <a:pt x="924992" y="33983"/>
                    <a:pt x="924992" y="46250"/>
                  </a:cubicBezTo>
                  <a:lnTo>
                    <a:pt x="924992" y="416246"/>
                  </a:lnTo>
                  <a:cubicBezTo>
                    <a:pt x="924992" y="428512"/>
                    <a:pt x="920119" y="440276"/>
                    <a:pt x="911446" y="448950"/>
                  </a:cubicBezTo>
                  <a:cubicBezTo>
                    <a:pt x="902772" y="457624"/>
                    <a:pt x="891009" y="462496"/>
                    <a:pt x="878742" y="462496"/>
                  </a:cubicBezTo>
                  <a:lnTo>
                    <a:pt x="46250" y="462496"/>
                  </a:lnTo>
                  <a:cubicBezTo>
                    <a:pt x="33984" y="462496"/>
                    <a:pt x="22220" y="457623"/>
                    <a:pt x="13546" y="448950"/>
                  </a:cubicBezTo>
                  <a:cubicBezTo>
                    <a:pt x="4872" y="440276"/>
                    <a:pt x="0" y="428513"/>
                    <a:pt x="0" y="416246"/>
                  </a:cubicBezTo>
                  <a:lnTo>
                    <a:pt x="0" y="462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9261" tIns="19261" rIns="19261" bIns="19261" numCol="1" spcCol="1270" anchor="ctr" anchorCtr="0">
              <a:noAutofit/>
            </a:bodyPr>
            <a:lstStyle/>
            <a:p>
              <a:pPr lvl="0" algn="ctr" defTabSz="400050">
                <a:lnSpc>
                  <a:spcPct val="90000"/>
                </a:lnSpc>
                <a:spcBef>
                  <a:spcPct val="0"/>
                </a:spcBef>
                <a:spcAft>
                  <a:spcPct val="35000"/>
                </a:spcAft>
              </a:pPr>
              <a:r>
                <a:rPr lang="es-EC" sz="900" b="0" kern="1200" dirty="0" smtClean="0"/>
                <a:t>GENERALES</a:t>
              </a:r>
              <a:endParaRPr lang="es-EC" sz="900" b="0" kern="1200" dirty="0"/>
            </a:p>
          </p:txBody>
        </p:sp>
        <p:sp>
          <p:nvSpPr>
            <p:cNvPr id="46" name="45 Forma libre"/>
            <p:cNvSpPr/>
            <p:nvPr/>
          </p:nvSpPr>
          <p:spPr>
            <a:xfrm>
              <a:off x="5448989" y="4069070"/>
              <a:ext cx="369997" cy="12139"/>
            </a:xfrm>
            <a:custGeom>
              <a:avLst/>
              <a:gdLst>
                <a:gd name="connsiteX0" fmla="*/ 0 w 369997"/>
                <a:gd name="connsiteY0" fmla="*/ 6069 h 12139"/>
                <a:gd name="connsiteX1" fmla="*/ 369997 w 369997"/>
                <a:gd name="connsiteY1" fmla="*/ 6069 h 12139"/>
              </a:gdLst>
              <a:ahLst/>
              <a:cxnLst>
                <a:cxn ang="0">
                  <a:pos x="connsiteX0" y="connsiteY0"/>
                </a:cxn>
                <a:cxn ang="0">
                  <a:pos x="connsiteX1" y="connsiteY1"/>
                </a:cxn>
              </a:cxnLst>
              <a:rect l="l" t="t" r="r" b="b"/>
              <a:pathLst>
                <a:path w="369997" h="12139">
                  <a:moveTo>
                    <a:pt x="0" y="6069"/>
                  </a:moveTo>
                  <a:lnTo>
                    <a:pt x="369997" y="6069"/>
                  </a:lnTo>
                </a:path>
              </a:pathLst>
            </a:custGeom>
            <a:noFill/>
          </p:spPr>
          <p:style>
            <a:lnRef idx="2">
              <a:schemeClr val="accent5">
                <a:hueOff val="0"/>
                <a:satOff val="0"/>
                <a:lumOff val="0"/>
                <a:alphaOff val="0"/>
              </a:schemeClr>
            </a:lnRef>
            <a:fillRef idx="0">
              <a:scrgbClr r="0" g="0" b="0"/>
            </a:fillRef>
            <a:effectRef idx="0">
              <a:schemeClr val="accent2">
                <a:tint val="50000"/>
                <a:hueOff val="0"/>
                <a:satOff val="0"/>
                <a:lumOff val="0"/>
                <a:alphaOff val="0"/>
              </a:schemeClr>
            </a:effectRef>
            <a:fontRef idx="minor">
              <a:schemeClr val="tx1">
                <a:hueOff val="0"/>
                <a:satOff val="0"/>
                <a:lumOff val="0"/>
                <a:alphaOff val="0"/>
              </a:schemeClr>
            </a:fontRef>
          </p:style>
          <p:txBody>
            <a:bodyPr spcFirstLastPara="0" vert="horz" wrap="square" lIns="188449" tIns="-3181" rIns="188449" bIns="-3179" numCol="1" spcCol="1270" anchor="ctr" anchorCtr="0">
              <a:noAutofit/>
            </a:bodyPr>
            <a:lstStyle/>
            <a:p>
              <a:pPr lvl="0" algn="ctr" defTabSz="266700">
                <a:lnSpc>
                  <a:spcPct val="90000"/>
                </a:lnSpc>
                <a:spcBef>
                  <a:spcPct val="0"/>
                </a:spcBef>
                <a:spcAft>
                  <a:spcPct val="35000"/>
                </a:spcAft>
              </a:pPr>
              <a:endParaRPr lang="es-EC" sz="600" b="0" kern="1200"/>
            </a:p>
          </p:txBody>
        </p:sp>
        <p:sp>
          <p:nvSpPr>
            <p:cNvPr id="47" name="46 Forma libre"/>
            <p:cNvSpPr/>
            <p:nvPr/>
          </p:nvSpPr>
          <p:spPr>
            <a:xfrm>
              <a:off x="5818987" y="3843891"/>
              <a:ext cx="2002507" cy="462496"/>
            </a:xfrm>
            <a:custGeom>
              <a:avLst/>
              <a:gdLst>
                <a:gd name="connsiteX0" fmla="*/ 0 w 2002507"/>
                <a:gd name="connsiteY0" fmla="*/ 46250 h 462496"/>
                <a:gd name="connsiteX1" fmla="*/ 13546 w 2002507"/>
                <a:gd name="connsiteY1" fmla="*/ 13546 h 462496"/>
                <a:gd name="connsiteX2" fmla="*/ 46250 w 2002507"/>
                <a:gd name="connsiteY2" fmla="*/ 0 h 462496"/>
                <a:gd name="connsiteX3" fmla="*/ 1956257 w 2002507"/>
                <a:gd name="connsiteY3" fmla="*/ 0 h 462496"/>
                <a:gd name="connsiteX4" fmla="*/ 1988961 w 2002507"/>
                <a:gd name="connsiteY4" fmla="*/ 13546 h 462496"/>
                <a:gd name="connsiteX5" fmla="*/ 2002507 w 2002507"/>
                <a:gd name="connsiteY5" fmla="*/ 46250 h 462496"/>
                <a:gd name="connsiteX6" fmla="*/ 2002507 w 2002507"/>
                <a:gd name="connsiteY6" fmla="*/ 416246 h 462496"/>
                <a:gd name="connsiteX7" fmla="*/ 1988961 w 2002507"/>
                <a:gd name="connsiteY7" fmla="*/ 448950 h 462496"/>
                <a:gd name="connsiteX8" fmla="*/ 1956257 w 2002507"/>
                <a:gd name="connsiteY8" fmla="*/ 462496 h 462496"/>
                <a:gd name="connsiteX9" fmla="*/ 46250 w 2002507"/>
                <a:gd name="connsiteY9" fmla="*/ 462496 h 462496"/>
                <a:gd name="connsiteX10" fmla="*/ 13546 w 2002507"/>
                <a:gd name="connsiteY10" fmla="*/ 448950 h 462496"/>
                <a:gd name="connsiteX11" fmla="*/ 0 w 2002507"/>
                <a:gd name="connsiteY11" fmla="*/ 416246 h 462496"/>
                <a:gd name="connsiteX12" fmla="*/ 0 w 2002507"/>
                <a:gd name="connsiteY12" fmla="*/ 46250 h 46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2507" h="462496">
                  <a:moveTo>
                    <a:pt x="0" y="46250"/>
                  </a:moveTo>
                  <a:cubicBezTo>
                    <a:pt x="0" y="33984"/>
                    <a:pt x="4873" y="22220"/>
                    <a:pt x="13546" y="13546"/>
                  </a:cubicBezTo>
                  <a:cubicBezTo>
                    <a:pt x="22220" y="4872"/>
                    <a:pt x="33983" y="0"/>
                    <a:pt x="46250" y="0"/>
                  </a:cubicBezTo>
                  <a:lnTo>
                    <a:pt x="1956257" y="0"/>
                  </a:lnTo>
                  <a:cubicBezTo>
                    <a:pt x="1968523" y="0"/>
                    <a:pt x="1980287" y="4873"/>
                    <a:pt x="1988961" y="13546"/>
                  </a:cubicBezTo>
                  <a:cubicBezTo>
                    <a:pt x="1997635" y="22220"/>
                    <a:pt x="2002507" y="33983"/>
                    <a:pt x="2002507" y="46250"/>
                  </a:cubicBezTo>
                  <a:lnTo>
                    <a:pt x="2002507" y="416246"/>
                  </a:lnTo>
                  <a:cubicBezTo>
                    <a:pt x="2002507" y="428512"/>
                    <a:pt x="1997634" y="440276"/>
                    <a:pt x="1988961" y="448950"/>
                  </a:cubicBezTo>
                  <a:cubicBezTo>
                    <a:pt x="1980287" y="457624"/>
                    <a:pt x="1968524" y="462496"/>
                    <a:pt x="1956257" y="462496"/>
                  </a:cubicBezTo>
                  <a:lnTo>
                    <a:pt x="46250" y="462496"/>
                  </a:lnTo>
                  <a:cubicBezTo>
                    <a:pt x="33984" y="462496"/>
                    <a:pt x="22220" y="457623"/>
                    <a:pt x="13546" y="448950"/>
                  </a:cubicBezTo>
                  <a:cubicBezTo>
                    <a:pt x="4872" y="440276"/>
                    <a:pt x="0" y="428513"/>
                    <a:pt x="0" y="416246"/>
                  </a:cubicBezTo>
                  <a:lnTo>
                    <a:pt x="0" y="462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9261" tIns="19261" rIns="19261" bIns="19261" numCol="1" spcCol="1270" anchor="ctr" anchorCtr="0">
              <a:noAutofit/>
            </a:bodyPr>
            <a:lstStyle/>
            <a:p>
              <a:pPr lvl="0" algn="ctr" defTabSz="400050">
                <a:lnSpc>
                  <a:spcPct val="90000"/>
                </a:lnSpc>
                <a:spcBef>
                  <a:spcPct val="0"/>
                </a:spcBef>
                <a:spcAft>
                  <a:spcPct val="35000"/>
                </a:spcAft>
              </a:pPr>
              <a:r>
                <a:rPr lang="es-EC" sz="900" b="0" kern="1200" dirty="0" smtClean="0"/>
                <a:t>Grava toda las actividades económicas</a:t>
              </a:r>
              <a:endParaRPr lang="es-EC" sz="900" b="0" kern="1200" dirty="0"/>
            </a:p>
          </p:txBody>
        </p:sp>
        <p:sp>
          <p:nvSpPr>
            <p:cNvPr id="48" name="47 Forma libre"/>
            <p:cNvSpPr/>
            <p:nvPr/>
          </p:nvSpPr>
          <p:spPr>
            <a:xfrm rot="2142401">
              <a:off x="4111172" y="4467973"/>
              <a:ext cx="455652" cy="12139"/>
            </a:xfrm>
            <a:custGeom>
              <a:avLst/>
              <a:gdLst>
                <a:gd name="connsiteX0" fmla="*/ 0 w 455652"/>
                <a:gd name="connsiteY0" fmla="*/ 6069 h 12139"/>
                <a:gd name="connsiteX1" fmla="*/ 455652 w 455652"/>
                <a:gd name="connsiteY1" fmla="*/ 6069 h 12139"/>
              </a:gdLst>
              <a:ahLst/>
              <a:cxnLst>
                <a:cxn ang="0">
                  <a:pos x="connsiteX0" y="connsiteY0"/>
                </a:cxn>
                <a:cxn ang="0">
                  <a:pos x="connsiteX1" y="connsiteY1"/>
                </a:cxn>
              </a:cxnLst>
              <a:rect l="l" t="t" r="r" b="b"/>
              <a:pathLst>
                <a:path w="455652" h="12139">
                  <a:moveTo>
                    <a:pt x="0" y="6069"/>
                  </a:moveTo>
                  <a:lnTo>
                    <a:pt x="455652" y="6069"/>
                  </a:lnTo>
                </a:path>
              </a:pathLst>
            </a:custGeom>
            <a:noFill/>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229134" tIns="-5322" rIns="229135" bIns="-5321" numCol="1" spcCol="1270" anchor="ctr" anchorCtr="0">
              <a:noAutofit/>
            </a:bodyPr>
            <a:lstStyle/>
            <a:p>
              <a:pPr lvl="0" algn="ctr" defTabSz="266700">
                <a:lnSpc>
                  <a:spcPct val="90000"/>
                </a:lnSpc>
                <a:spcBef>
                  <a:spcPct val="0"/>
                </a:spcBef>
                <a:spcAft>
                  <a:spcPct val="35000"/>
                </a:spcAft>
              </a:pPr>
              <a:endParaRPr lang="es-EC" sz="600" b="0" kern="1200"/>
            </a:p>
          </p:txBody>
        </p:sp>
        <p:sp>
          <p:nvSpPr>
            <p:cNvPr id="49" name="48 Forma libre"/>
            <p:cNvSpPr/>
            <p:nvPr/>
          </p:nvSpPr>
          <p:spPr>
            <a:xfrm>
              <a:off x="4523997" y="4375762"/>
              <a:ext cx="924992" cy="462496"/>
            </a:xfrm>
            <a:custGeom>
              <a:avLst/>
              <a:gdLst>
                <a:gd name="connsiteX0" fmla="*/ 0 w 924992"/>
                <a:gd name="connsiteY0" fmla="*/ 46250 h 462496"/>
                <a:gd name="connsiteX1" fmla="*/ 13546 w 924992"/>
                <a:gd name="connsiteY1" fmla="*/ 13546 h 462496"/>
                <a:gd name="connsiteX2" fmla="*/ 46250 w 924992"/>
                <a:gd name="connsiteY2" fmla="*/ 0 h 462496"/>
                <a:gd name="connsiteX3" fmla="*/ 878742 w 924992"/>
                <a:gd name="connsiteY3" fmla="*/ 0 h 462496"/>
                <a:gd name="connsiteX4" fmla="*/ 911446 w 924992"/>
                <a:gd name="connsiteY4" fmla="*/ 13546 h 462496"/>
                <a:gd name="connsiteX5" fmla="*/ 924992 w 924992"/>
                <a:gd name="connsiteY5" fmla="*/ 46250 h 462496"/>
                <a:gd name="connsiteX6" fmla="*/ 924992 w 924992"/>
                <a:gd name="connsiteY6" fmla="*/ 416246 h 462496"/>
                <a:gd name="connsiteX7" fmla="*/ 911446 w 924992"/>
                <a:gd name="connsiteY7" fmla="*/ 448950 h 462496"/>
                <a:gd name="connsiteX8" fmla="*/ 878742 w 924992"/>
                <a:gd name="connsiteY8" fmla="*/ 462496 h 462496"/>
                <a:gd name="connsiteX9" fmla="*/ 46250 w 924992"/>
                <a:gd name="connsiteY9" fmla="*/ 462496 h 462496"/>
                <a:gd name="connsiteX10" fmla="*/ 13546 w 924992"/>
                <a:gd name="connsiteY10" fmla="*/ 448950 h 462496"/>
                <a:gd name="connsiteX11" fmla="*/ 0 w 924992"/>
                <a:gd name="connsiteY11" fmla="*/ 416246 h 462496"/>
                <a:gd name="connsiteX12" fmla="*/ 0 w 924992"/>
                <a:gd name="connsiteY12" fmla="*/ 46250 h 46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992" h="462496">
                  <a:moveTo>
                    <a:pt x="0" y="46250"/>
                  </a:moveTo>
                  <a:cubicBezTo>
                    <a:pt x="0" y="33984"/>
                    <a:pt x="4873" y="22220"/>
                    <a:pt x="13546" y="13546"/>
                  </a:cubicBezTo>
                  <a:cubicBezTo>
                    <a:pt x="22220" y="4872"/>
                    <a:pt x="33983" y="0"/>
                    <a:pt x="46250" y="0"/>
                  </a:cubicBezTo>
                  <a:lnTo>
                    <a:pt x="878742" y="0"/>
                  </a:lnTo>
                  <a:cubicBezTo>
                    <a:pt x="891008" y="0"/>
                    <a:pt x="902772" y="4873"/>
                    <a:pt x="911446" y="13546"/>
                  </a:cubicBezTo>
                  <a:cubicBezTo>
                    <a:pt x="920120" y="22220"/>
                    <a:pt x="924992" y="33983"/>
                    <a:pt x="924992" y="46250"/>
                  </a:cubicBezTo>
                  <a:lnTo>
                    <a:pt x="924992" y="416246"/>
                  </a:lnTo>
                  <a:cubicBezTo>
                    <a:pt x="924992" y="428512"/>
                    <a:pt x="920119" y="440276"/>
                    <a:pt x="911446" y="448950"/>
                  </a:cubicBezTo>
                  <a:cubicBezTo>
                    <a:pt x="902772" y="457624"/>
                    <a:pt x="891009" y="462496"/>
                    <a:pt x="878742" y="462496"/>
                  </a:cubicBezTo>
                  <a:lnTo>
                    <a:pt x="46250" y="462496"/>
                  </a:lnTo>
                  <a:cubicBezTo>
                    <a:pt x="33984" y="462496"/>
                    <a:pt x="22220" y="457623"/>
                    <a:pt x="13546" y="448950"/>
                  </a:cubicBezTo>
                  <a:cubicBezTo>
                    <a:pt x="4872" y="440276"/>
                    <a:pt x="0" y="428513"/>
                    <a:pt x="0" y="416246"/>
                  </a:cubicBezTo>
                  <a:lnTo>
                    <a:pt x="0" y="462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9261" tIns="19261" rIns="19261" bIns="19261" numCol="1" spcCol="1270" anchor="ctr" anchorCtr="0">
              <a:noAutofit/>
            </a:bodyPr>
            <a:lstStyle/>
            <a:p>
              <a:pPr lvl="0" algn="ctr" defTabSz="400050">
                <a:lnSpc>
                  <a:spcPct val="90000"/>
                </a:lnSpc>
                <a:spcBef>
                  <a:spcPct val="0"/>
                </a:spcBef>
                <a:spcAft>
                  <a:spcPct val="35000"/>
                </a:spcAft>
              </a:pPr>
              <a:r>
                <a:rPr lang="es-EC" sz="900" b="0" kern="1200" dirty="0" smtClean="0"/>
                <a:t>ESPECIALES</a:t>
              </a:r>
              <a:endParaRPr lang="es-EC" sz="900" b="0" kern="1200" dirty="0"/>
            </a:p>
          </p:txBody>
        </p:sp>
        <p:sp>
          <p:nvSpPr>
            <p:cNvPr id="50" name="49 Forma libre"/>
            <p:cNvSpPr/>
            <p:nvPr/>
          </p:nvSpPr>
          <p:spPr>
            <a:xfrm>
              <a:off x="5448989" y="4600941"/>
              <a:ext cx="369997" cy="12139"/>
            </a:xfrm>
            <a:custGeom>
              <a:avLst/>
              <a:gdLst>
                <a:gd name="connsiteX0" fmla="*/ 0 w 369997"/>
                <a:gd name="connsiteY0" fmla="*/ 6069 h 12139"/>
                <a:gd name="connsiteX1" fmla="*/ 369997 w 369997"/>
                <a:gd name="connsiteY1" fmla="*/ 6069 h 12139"/>
              </a:gdLst>
              <a:ahLst/>
              <a:cxnLst>
                <a:cxn ang="0">
                  <a:pos x="connsiteX0" y="connsiteY0"/>
                </a:cxn>
                <a:cxn ang="0">
                  <a:pos x="connsiteX1" y="connsiteY1"/>
                </a:cxn>
              </a:cxnLst>
              <a:rect l="l" t="t" r="r" b="b"/>
              <a:pathLst>
                <a:path w="369997" h="12139">
                  <a:moveTo>
                    <a:pt x="0" y="6069"/>
                  </a:moveTo>
                  <a:lnTo>
                    <a:pt x="369997" y="6069"/>
                  </a:lnTo>
                </a:path>
              </a:pathLst>
            </a:custGeom>
            <a:noFill/>
          </p:spPr>
          <p:style>
            <a:lnRef idx="2">
              <a:schemeClr val="accent5">
                <a:hueOff val="0"/>
                <a:satOff val="0"/>
                <a:lumOff val="0"/>
                <a:alphaOff val="0"/>
              </a:schemeClr>
            </a:lnRef>
            <a:fillRef idx="0">
              <a:scrgbClr r="0" g="0" b="0"/>
            </a:fillRef>
            <a:effectRef idx="0">
              <a:schemeClr val="accent2">
                <a:tint val="50000"/>
                <a:hueOff val="0"/>
                <a:satOff val="0"/>
                <a:lumOff val="0"/>
                <a:alphaOff val="0"/>
              </a:schemeClr>
            </a:effectRef>
            <a:fontRef idx="minor">
              <a:schemeClr val="tx1">
                <a:hueOff val="0"/>
                <a:satOff val="0"/>
                <a:lumOff val="0"/>
                <a:alphaOff val="0"/>
              </a:schemeClr>
            </a:fontRef>
          </p:style>
          <p:txBody>
            <a:bodyPr spcFirstLastPara="0" vert="horz" wrap="square" lIns="188449" tIns="-3181" rIns="188449" bIns="-3179" numCol="1" spcCol="1270" anchor="ctr" anchorCtr="0">
              <a:noAutofit/>
            </a:bodyPr>
            <a:lstStyle/>
            <a:p>
              <a:pPr lvl="0" algn="ctr" defTabSz="266700">
                <a:lnSpc>
                  <a:spcPct val="90000"/>
                </a:lnSpc>
                <a:spcBef>
                  <a:spcPct val="0"/>
                </a:spcBef>
                <a:spcAft>
                  <a:spcPct val="35000"/>
                </a:spcAft>
              </a:pPr>
              <a:endParaRPr lang="es-EC" sz="600" b="0" kern="1200"/>
            </a:p>
          </p:txBody>
        </p:sp>
        <p:sp>
          <p:nvSpPr>
            <p:cNvPr id="51" name="50 Forma libre"/>
            <p:cNvSpPr/>
            <p:nvPr/>
          </p:nvSpPr>
          <p:spPr>
            <a:xfrm>
              <a:off x="5818987" y="4375762"/>
              <a:ext cx="1539955" cy="462496"/>
            </a:xfrm>
            <a:custGeom>
              <a:avLst/>
              <a:gdLst>
                <a:gd name="connsiteX0" fmla="*/ 0 w 1539955"/>
                <a:gd name="connsiteY0" fmla="*/ 46250 h 462496"/>
                <a:gd name="connsiteX1" fmla="*/ 13546 w 1539955"/>
                <a:gd name="connsiteY1" fmla="*/ 13546 h 462496"/>
                <a:gd name="connsiteX2" fmla="*/ 46250 w 1539955"/>
                <a:gd name="connsiteY2" fmla="*/ 0 h 462496"/>
                <a:gd name="connsiteX3" fmla="*/ 1493705 w 1539955"/>
                <a:gd name="connsiteY3" fmla="*/ 0 h 462496"/>
                <a:gd name="connsiteX4" fmla="*/ 1526409 w 1539955"/>
                <a:gd name="connsiteY4" fmla="*/ 13546 h 462496"/>
                <a:gd name="connsiteX5" fmla="*/ 1539955 w 1539955"/>
                <a:gd name="connsiteY5" fmla="*/ 46250 h 462496"/>
                <a:gd name="connsiteX6" fmla="*/ 1539955 w 1539955"/>
                <a:gd name="connsiteY6" fmla="*/ 416246 h 462496"/>
                <a:gd name="connsiteX7" fmla="*/ 1526409 w 1539955"/>
                <a:gd name="connsiteY7" fmla="*/ 448950 h 462496"/>
                <a:gd name="connsiteX8" fmla="*/ 1493705 w 1539955"/>
                <a:gd name="connsiteY8" fmla="*/ 462496 h 462496"/>
                <a:gd name="connsiteX9" fmla="*/ 46250 w 1539955"/>
                <a:gd name="connsiteY9" fmla="*/ 462496 h 462496"/>
                <a:gd name="connsiteX10" fmla="*/ 13546 w 1539955"/>
                <a:gd name="connsiteY10" fmla="*/ 448950 h 462496"/>
                <a:gd name="connsiteX11" fmla="*/ 0 w 1539955"/>
                <a:gd name="connsiteY11" fmla="*/ 416246 h 462496"/>
                <a:gd name="connsiteX12" fmla="*/ 0 w 1539955"/>
                <a:gd name="connsiteY12" fmla="*/ 46250 h 46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9955" h="462496">
                  <a:moveTo>
                    <a:pt x="0" y="46250"/>
                  </a:moveTo>
                  <a:cubicBezTo>
                    <a:pt x="0" y="33984"/>
                    <a:pt x="4873" y="22220"/>
                    <a:pt x="13546" y="13546"/>
                  </a:cubicBezTo>
                  <a:cubicBezTo>
                    <a:pt x="22220" y="4872"/>
                    <a:pt x="33983" y="0"/>
                    <a:pt x="46250" y="0"/>
                  </a:cubicBezTo>
                  <a:lnTo>
                    <a:pt x="1493705" y="0"/>
                  </a:lnTo>
                  <a:cubicBezTo>
                    <a:pt x="1505971" y="0"/>
                    <a:pt x="1517735" y="4873"/>
                    <a:pt x="1526409" y="13546"/>
                  </a:cubicBezTo>
                  <a:cubicBezTo>
                    <a:pt x="1535083" y="22220"/>
                    <a:pt x="1539955" y="33983"/>
                    <a:pt x="1539955" y="46250"/>
                  </a:cubicBezTo>
                  <a:lnTo>
                    <a:pt x="1539955" y="416246"/>
                  </a:lnTo>
                  <a:cubicBezTo>
                    <a:pt x="1539955" y="428512"/>
                    <a:pt x="1535082" y="440276"/>
                    <a:pt x="1526409" y="448950"/>
                  </a:cubicBezTo>
                  <a:cubicBezTo>
                    <a:pt x="1517735" y="457624"/>
                    <a:pt x="1505972" y="462496"/>
                    <a:pt x="1493705" y="462496"/>
                  </a:cubicBezTo>
                  <a:lnTo>
                    <a:pt x="46250" y="462496"/>
                  </a:lnTo>
                  <a:cubicBezTo>
                    <a:pt x="33984" y="462496"/>
                    <a:pt x="22220" y="457623"/>
                    <a:pt x="13546" y="448950"/>
                  </a:cubicBezTo>
                  <a:cubicBezTo>
                    <a:pt x="4872" y="440276"/>
                    <a:pt x="0" y="428513"/>
                    <a:pt x="0" y="416246"/>
                  </a:cubicBezTo>
                  <a:lnTo>
                    <a:pt x="0" y="462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9261" tIns="19261" rIns="19261" bIns="19261" numCol="1" spcCol="1270" anchor="ctr" anchorCtr="0">
              <a:noAutofit/>
            </a:bodyPr>
            <a:lstStyle/>
            <a:p>
              <a:pPr lvl="0" algn="ctr" defTabSz="400050">
                <a:lnSpc>
                  <a:spcPct val="90000"/>
                </a:lnSpc>
                <a:spcBef>
                  <a:spcPct val="0"/>
                </a:spcBef>
                <a:spcAft>
                  <a:spcPct val="35000"/>
                </a:spcAft>
              </a:pPr>
              <a:r>
                <a:rPr lang="es-EC" sz="900" b="0" kern="1200" dirty="0" smtClean="0"/>
                <a:t>Grava determinada  actividad económica</a:t>
              </a:r>
              <a:endParaRPr lang="es-EC" sz="900" b="0" kern="1200" dirty="0"/>
            </a:p>
          </p:txBody>
        </p:sp>
        <p:sp>
          <p:nvSpPr>
            <p:cNvPr id="52" name="51 Forma libre"/>
            <p:cNvSpPr/>
            <p:nvPr/>
          </p:nvSpPr>
          <p:spPr>
            <a:xfrm rot="4860870">
              <a:off x="1627150" y="4420872"/>
              <a:ext cx="1980049" cy="12139"/>
            </a:xfrm>
            <a:custGeom>
              <a:avLst/>
              <a:gdLst>
                <a:gd name="connsiteX0" fmla="*/ 0 w 1980049"/>
                <a:gd name="connsiteY0" fmla="*/ 6069 h 12139"/>
                <a:gd name="connsiteX1" fmla="*/ 1980049 w 1980049"/>
                <a:gd name="connsiteY1" fmla="*/ 6069 h 12139"/>
              </a:gdLst>
              <a:ahLst/>
              <a:cxnLst>
                <a:cxn ang="0">
                  <a:pos x="connsiteX0" y="connsiteY0"/>
                </a:cxn>
                <a:cxn ang="0">
                  <a:pos x="connsiteX1" y="connsiteY1"/>
                </a:cxn>
              </a:cxnLst>
              <a:rect l="l" t="t" r="r" b="b"/>
              <a:pathLst>
                <a:path w="1980049" h="12139">
                  <a:moveTo>
                    <a:pt x="0" y="6069"/>
                  </a:moveTo>
                  <a:lnTo>
                    <a:pt x="1980049" y="6069"/>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953223" tIns="-43433" rIns="953223" bIns="-43431" numCol="1" spcCol="1270" anchor="ctr" anchorCtr="0">
              <a:noAutofit/>
            </a:bodyPr>
            <a:lstStyle/>
            <a:p>
              <a:pPr lvl="0" algn="ctr" defTabSz="311150">
                <a:lnSpc>
                  <a:spcPct val="90000"/>
                </a:lnSpc>
                <a:spcBef>
                  <a:spcPct val="0"/>
                </a:spcBef>
                <a:spcAft>
                  <a:spcPct val="35000"/>
                </a:spcAft>
              </a:pPr>
              <a:endParaRPr lang="es-EC" sz="700" b="0" kern="1200"/>
            </a:p>
          </p:txBody>
        </p:sp>
        <p:sp>
          <p:nvSpPr>
            <p:cNvPr id="53" name="52 Forma libre"/>
            <p:cNvSpPr/>
            <p:nvPr/>
          </p:nvSpPr>
          <p:spPr>
            <a:xfrm>
              <a:off x="2771801" y="5173568"/>
              <a:ext cx="924992" cy="462496"/>
            </a:xfrm>
            <a:custGeom>
              <a:avLst/>
              <a:gdLst>
                <a:gd name="connsiteX0" fmla="*/ 0 w 924992"/>
                <a:gd name="connsiteY0" fmla="*/ 46250 h 462496"/>
                <a:gd name="connsiteX1" fmla="*/ 13546 w 924992"/>
                <a:gd name="connsiteY1" fmla="*/ 13546 h 462496"/>
                <a:gd name="connsiteX2" fmla="*/ 46250 w 924992"/>
                <a:gd name="connsiteY2" fmla="*/ 0 h 462496"/>
                <a:gd name="connsiteX3" fmla="*/ 878742 w 924992"/>
                <a:gd name="connsiteY3" fmla="*/ 0 h 462496"/>
                <a:gd name="connsiteX4" fmla="*/ 911446 w 924992"/>
                <a:gd name="connsiteY4" fmla="*/ 13546 h 462496"/>
                <a:gd name="connsiteX5" fmla="*/ 924992 w 924992"/>
                <a:gd name="connsiteY5" fmla="*/ 46250 h 462496"/>
                <a:gd name="connsiteX6" fmla="*/ 924992 w 924992"/>
                <a:gd name="connsiteY6" fmla="*/ 416246 h 462496"/>
                <a:gd name="connsiteX7" fmla="*/ 911446 w 924992"/>
                <a:gd name="connsiteY7" fmla="*/ 448950 h 462496"/>
                <a:gd name="connsiteX8" fmla="*/ 878742 w 924992"/>
                <a:gd name="connsiteY8" fmla="*/ 462496 h 462496"/>
                <a:gd name="connsiteX9" fmla="*/ 46250 w 924992"/>
                <a:gd name="connsiteY9" fmla="*/ 462496 h 462496"/>
                <a:gd name="connsiteX10" fmla="*/ 13546 w 924992"/>
                <a:gd name="connsiteY10" fmla="*/ 448950 h 462496"/>
                <a:gd name="connsiteX11" fmla="*/ 0 w 924992"/>
                <a:gd name="connsiteY11" fmla="*/ 416246 h 462496"/>
                <a:gd name="connsiteX12" fmla="*/ 0 w 924992"/>
                <a:gd name="connsiteY12" fmla="*/ 46250 h 46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992" h="462496">
                  <a:moveTo>
                    <a:pt x="0" y="46250"/>
                  </a:moveTo>
                  <a:cubicBezTo>
                    <a:pt x="0" y="33984"/>
                    <a:pt x="4873" y="22220"/>
                    <a:pt x="13546" y="13546"/>
                  </a:cubicBezTo>
                  <a:cubicBezTo>
                    <a:pt x="22220" y="4872"/>
                    <a:pt x="33983" y="0"/>
                    <a:pt x="46250" y="0"/>
                  </a:cubicBezTo>
                  <a:lnTo>
                    <a:pt x="878742" y="0"/>
                  </a:lnTo>
                  <a:cubicBezTo>
                    <a:pt x="891008" y="0"/>
                    <a:pt x="902772" y="4873"/>
                    <a:pt x="911446" y="13546"/>
                  </a:cubicBezTo>
                  <a:cubicBezTo>
                    <a:pt x="920120" y="22220"/>
                    <a:pt x="924992" y="33983"/>
                    <a:pt x="924992" y="46250"/>
                  </a:cubicBezTo>
                  <a:lnTo>
                    <a:pt x="924992" y="416246"/>
                  </a:lnTo>
                  <a:cubicBezTo>
                    <a:pt x="924992" y="428512"/>
                    <a:pt x="920119" y="440276"/>
                    <a:pt x="911446" y="448950"/>
                  </a:cubicBezTo>
                  <a:cubicBezTo>
                    <a:pt x="902772" y="457624"/>
                    <a:pt x="891009" y="462496"/>
                    <a:pt x="878742" y="462496"/>
                  </a:cubicBezTo>
                  <a:lnTo>
                    <a:pt x="46250" y="462496"/>
                  </a:lnTo>
                  <a:cubicBezTo>
                    <a:pt x="33984" y="462496"/>
                    <a:pt x="22220" y="457623"/>
                    <a:pt x="13546" y="448950"/>
                  </a:cubicBezTo>
                  <a:cubicBezTo>
                    <a:pt x="4872" y="440276"/>
                    <a:pt x="0" y="428513"/>
                    <a:pt x="0" y="416246"/>
                  </a:cubicBezTo>
                  <a:lnTo>
                    <a:pt x="0" y="462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9261" tIns="19261" rIns="19261" bIns="19261" numCol="1" spcCol="1270" anchor="ctr" anchorCtr="0">
              <a:noAutofit/>
            </a:bodyPr>
            <a:lstStyle/>
            <a:p>
              <a:pPr lvl="0" algn="ctr" defTabSz="400050">
                <a:lnSpc>
                  <a:spcPct val="90000"/>
                </a:lnSpc>
                <a:spcBef>
                  <a:spcPct val="0"/>
                </a:spcBef>
                <a:spcAft>
                  <a:spcPct val="35000"/>
                </a:spcAft>
              </a:pPr>
              <a:r>
                <a:rPr lang="es-EC" sz="900" b="0" kern="1200" dirty="0" smtClean="0"/>
                <a:t>POR EL PLAZO</a:t>
              </a:r>
              <a:endParaRPr lang="es-EC" sz="900" b="0" kern="1200" dirty="0"/>
            </a:p>
          </p:txBody>
        </p:sp>
        <p:sp>
          <p:nvSpPr>
            <p:cNvPr id="54" name="53 Forma libre"/>
            <p:cNvSpPr/>
            <p:nvPr/>
          </p:nvSpPr>
          <p:spPr>
            <a:xfrm rot="19457599">
              <a:off x="3653966" y="5265779"/>
              <a:ext cx="455652" cy="12139"/>
            </a:xfrm>
            <a:custGeom>
              <a:avLst/>
              <a:gdLst>
                <a:gd name="connsiteX0" fmla="*/ 0 w 455652"/>
                <a:gd name="connsiteY0" fmla="*/ 6069 h 12139"/>
                <a:gd name="connsiteX1" fmla="*/ 455652 w 455652"/>
                <a:gd name="connsiteY1" fmla="*/ 6069 h 12139"/>
              </a:gdLst>
              <a:ahLst/>
              <a:cxnLst>
                <a:cxn ang="0">
                  <a:pos x="connsiteX0" y="connsiteY0"/>
                </a:cxn>
                <a:cxn ang="0">
                  <a:pos x="connsiteX1" y="connsiteY1"/>
                </a:cxn>
              </a:cxnLst>
              <a:rect l="l" t="t" r="r" b="b"/>
              <a:pathLst>
                <a:path w="455652" h="12139">
                  <a:moveTo>
                    <a:pt x="0" y="6069"/>
                  </a:moveTo>
                  <a:lnTo>
                    <a:pt x="455652" y="6069"/>
                  </a:lnTo>
                </a:path>
              </a:pathLst>
            </a:custGeom>
            <a:noFill/>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229134" tIns="-5323" rIns="229135" bIns="-5321" numCol="1" spcCol="1270" anchor="ctr" anchorCtr="0">
              <a:noAutofit/>
            </a:bodyPr>
            <a:lstStyle/>
            <a:p>
              <a:pPr lvl="0" algn="ctr" defTabSz="266700">
                <a:lnSpc>
                  <a:spcPct val="90000"/>
                </a:lnSpc>
                <a:spcBef>
                  <a:spcPct val="0"/>
                </a:spcBef>
                <a:spcAft>
                  <a:spcPct val="35000"/>
                </a:spcAft>
              </a:pPr>
              <a:endParaRPr lang="es-EC" sz="600" b="0" kern="1200"/>
            </a:p>
          </p:txBody>
        </p:sp>
        <p:sp>
          <p:nvSpPr>
            <p:cNvPr id="55" name="54 Forma libre"/>
            <p:cNvSpPr/>
            <p:nvPr/>
          </p:nvSpPr>
          <p:spPr>
            <a:xfrm>
              <a:off x="4066791" y="4907633"/>
              <a:ext cx="924992" cy="462496"/>
            </a:xfrm>
            <a:custGeom>
              <a:avLst/>
              <a:gdLst>
                <a:gd name="connsiteX0" fmla="*/ 0 w 924992"/>
                <a:gd name="connsiteY0" fmla="*/ 46250 h 462496"/>
                <a:gd name="connsiteX1" fmla="*/ 13546 w 924992"/>
                <a:gd name="connsiteY1" fmla="*/ 13546 h 462496"/>
                <a:gd name="connsiteX2" fmla="*/ 46250 w 924992"/>
                <a:gd name="connsiteY2" fmla="*/ 0 h 462496"/>
                <a:gd name="connsiteX3" fmla="*/ 878742 w 924992"/>
                <a:gd name="connsiteY3" fmla="*/ 0 h 462496"/>
                <a:gd name="connsiteX4" fmla="*/ 911446 w 924992"/>
                <a:gd name="connsiteY4" fmla="*/ 13546 h 462496"/>
                <a:gd name="connsiteX5" fmla="*/ 924992 w 924992"/>
                <a:gd name="connsiteY5" fmla="*/ 46250 h 462496"/>
                <a:gd name="connsiteX6" fmla="*/ 924992 w 924992"/>
                <a:gd name="connsiteY6" fmla="*/ 416246 h 462496"/>
                <a:gd name="connsiteX7" fmla="*/ 911446 w 924992"/>
                <a:gd name="connsiteY7" fmla="*/ 448950 h 462496"/>
                <a:gd name="connsiteX8" fmla="*/ 878742 w 924992"/>
                <a:gd name="connsiteY8" fmla="*/ 462496 h 462496"/>
                <a:gd name="connsiteX9" fmla="*/ 46250 w 924992"/>
                <a:gd name="connsiteY9" fmla="*/ 462496 h 462496"/>
                <a:gd name="connsiteX10" fmla="*/ 13546 w 924992"/>
                <a:gd name="connsiteY10" fmla="*/ 448950 h 462496"/>
                <a:gd name="connsiteX11" fmla="*/ 0 w 924992"/>
                <a:gd name="connsiteY11" fmla="*/ 416246 h 462496"/>
                <a:gd name="connsiteX12" fmla="*/ 0 w 924992"/>
                <a:gd name="connsiteY12" fmla="*/ 46250 h 46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992" h="462496">
                  <a:moveTo>
                    <a:pt x="0" y="46250"/>
                  </a:moveTo>
                  <a:cubicBezTo>
                    <a:pt x="0" y="33984"/>
                    <a:pt x="4873" y="22220"/>
                    <a:pt x="13546" y="13546"/>
                  </a:cubicBezTo>
                  <a:cubicBezTo>
                    <a:pt x="22220" y="4872"/>
                    <a:pt x="33983" y="0"/>
                    <a:pt x="46250" y="0"/>
                  </a:cubicBezTo>
                  <a:lnTo>
                    <a:pt x="878742" y="0"/>
                  </a:lnTo>
                  <a:cubicBezTo>
                    <a:pt x="891008" y="0"/>
                    <a:pt x="902772" y="4873"/>
                    <a:pt x="911446" y="13546"/>
                  </a:cubicBezTo>
                  <a:cubicBezTo>
                    <a:pt x="920120" y="22220"/>
                    <a:pt x="924992" y="33983"/>
                    <a:pt x="924992" y="46250"/>
                  </a:cubicBezTo>
                  <a:lnTo>
                    <a:pt x="924992" y="416246"/>
                  </a:lnTo>
                  <a:cubicBezTo>
                    <a:pt x="924992" y="428512"/>
                    <a:pt x="920119" y="440276"/>
                    <a:pt x="911446" y="448950"/>
                  </a:cubicBezTo>
                  <a:cubicBezTo>
                    <a:pt x="902772" y="457624"/>
                    <a:pt x="891009" y="462496"/>
                    <a:pt x="878742" y="462496"/>
                  </a:cubicBezTo>
                  <a:lnTo>
                    <a:pt x="46250" y="462496"/>
                  </a:lnTo>
                  <a:cubicBezTo>
                    <a:pt x="33984" y="462496"/>
                    <a:pt x="22220" y="457623"/>
                    <a:pt x="13546" y="448950"/>
                  </a:cubicBezTo>
                  <a:cubicBezTo>
                    <a:pt x="4872" y="440276"/>
                    <a:pt x="0" y="428513"/>
                    <a:pt x="0" y="416246"/>
                  </a:cubicBezTo>
                  <a:lnTo>
                    <a:pt x="0" y="462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9261" tIns="19261" rIns="19261" bIns="19261" numCol="1" spcCol="1270" anchor="ctr" anchorCtr="0">
              <a:noAutofit/>
            </a:bodyPr>
            <a:lstStyle/>
            <a:p>
              <a:pPr lvl="0" algn="ctr" defTabSz="400050">
                <a:lnSpc>
                  <a:spcPct val="90000"/>
                </a:lnSpc>
                <a:spcBef>
                  <a:spcPct val="0"/>
                </a:spcBef>
                <a:spcAft>
                  <a:spcPct val="35000"/>
                </a:spcAft>
              </a:pPr>
              <a:r>
                <a:rPr lang="es-EC" sz="900" b="0" kern="1200" dirty="0" smtClean="0"/>
                <a:t>TRANSITORIOS</a:t>
              </a:r>
              <a:endParaRPr lang="es-EC" sz="900" b="0" kern="1200" dirty="0"/>
            </a:p>
          </p:txBody>
        </p:sp>
        <p:sp>
          <p:nvSpPr>
            <p:cNvPr id="56" name="55 Forma libre"/>
            <p:cNvSpPr/>
            <p:nvPr/>
          </p:nvSpPr>
          <p:spPr>
            <a:xfrm>
              <a:off x="4991784" y="5132812"/>
              <a:ext cx="369997" cy="12139"/>
            </a:xfrm>
            <a:custGeom>
              <a:avLst/>
              <a:gdLst>
                <a:gd name="connsiteX0" fmla="*/ 0 w 369997"/>
                <a:gd name="connsiteY0" fmla="*/ 6069 h 12139"/>
                <a:gd name="connsiteX1" fmla="*/ 369997 w 369997"/>
                <a:gd name="connsiteY1" fmla="*/ 6069 h 12139"/>
              </a:gdLst>
              <a:ahLst/>
              <a:cxnLst>
                <a:cxn ang="0">
                  <a:pos x="connsiteX0" y="connsiteY0"/>
                </a:cxn>
                <a:cxn ang="0">
                  <a:pos x="connsiteX1" y="connsiteY1"/>
                </a:cxn>
              </a:cxnLst>
              <a:rect l="l" t="t" r="r" b="b"/>
              <a:pathLst>
                <a:path w="369997" h="12139">
                  <a:moveTo>
                    <a:pt x="0" y="6069"/>
                  </a:moveTo>
                  <a:lnTo>
                    <a:pt x="369997" y="6069"/>
                  </a:lnTo>
                </a:path>
              </a:pathLst>
            </a:custGeom>
            <a:noFill/>
          </p:spPr>
          <p:style>
            <a:lnRef idx="2">
              <a:schemeClr val="accent5">
                <a:hueOff val="0"/>
                <a:satOff val="0"/>
                <a:lumOff val="0"/>
                <a:alphaOff val="0"/>
              </a:schemeClr>
            </a:lnRef>
            <a:fillRef idx="0">
              <a:scrgbClr r="0" g="0" b="0"/>
            </a:fillRef>
            <a:effectRef idx="0">
              <a:schemeClr val="accent2">
                <a:tint val="50000"/>
                <a:hueOff val="0"/>
                <a:satOff val="0"/>
                <a:lumOff val="0"/>
                <a:alphaOff val="0"/>
              </a:schemeClr>
            </a:effectRef>
            <a:fontRef idx="minor">
              <a:schemeClr val="tx1">
                <a:hueOff val="0"/>
                <a:satOff val="0"/>
                <a:lumOff val="0"/>
                <a:alphaOff val="0"/>
              </a:schemeClr>
            </a:fontRef>
          </p:style>
          <p:txBody>
            <a:bodyPr spcFirstLastPara="0" vert="horz" wrap="square" lIns="188449" tIns="-3181" rIns="188449" bIns="-3179" numCol="1" spcCol="1270" anchor="ctr" anchorCtr="0">
              <a:noAutofit/>
            </a:bodyPr>
            <a:lstStyle/>
            <a:p>
              <a:pPr lvl="0" algn="ctr" defTabSz="266700">
                <a:lnSpc>
                  <a:spcPct val="90000"/>
                </a:lnSpc>
                <a:spcBef>
                  <a:spcPct val="0"/>
                </a:spcBef>
                <a:spcAft>
                  <a:spcPct val="35000"/>
                </a:spcAft>
              </a:pPr>
              <a:endParaRPr lang="es-EC" sz="600" b="0" kern="1200"/>
            </a:p>
          </p:txBody>
        </p:sp>
        <p:sp>
          <p:nvSpPr>
            <p:cNvPr id="57" name="56 Forma libre"/>
            <p:cNvSpPr/>
            <p:nvPr/>
          </p:nvSpPr>
          <p:spPr>
            <a:xfrm>
              <a:off x="5361781" y="4907633"/>
              <a:ext cx="924992" cy="462496"/>
            </a:xfrm>
            <a:custGeom>
              <a:avLst/>
              <a:gdLst>
                <a:gd name="connsiteX0" fmla="*/ 0 w 924992"/>
                <a:gd name="connsiteY0" fmla="*/ 46250 h 462496"/>
                <a:gd name="connsiteX1" fmla="*/ 13546 w 924992"/>
                <a:gd name="connsiteY1" fmla="*/ 13546 h 462496"/>
                <a:gd name="connsiteX2" fmla="*/ 46250 w 924992"/>
                <a:gd name="connsiteY2" fmla="*/ 0 h 462496"/>
                <a:gd name="connsiteX3" fmla="*/ 878742 w 924992"/>
                <a:gd name="connsiteY3" fmla="*/ 0 h 462496"/>
                <a:gd name="connsiteX4" fmla="*/ 911446 w 924992"/>
                <a:gd name="connsiteY4" fmla="*/ 13546 h 462496"/>
                <a:gd name="connsiteX5" fmla="*/ 924992 w 924992"/>
                <a:gd name="connsiteY5" fmla="*/ 46250 h 462496"/>
                <a:gd name="connsiteX6" fmla="*/ 924992 w 924992"/>
                <a:gd name="connsiteY6" fmla="*/ 416246 h 462496"/>
                <a:gd name="connsiteX7" fmla="*/ 911446 w 924992"/>
                <a:gd name="connsiteY7" fmla="*/ 448950 h 462496"/>
                <a:gd name="connsiteX8" fmla="*/ 878742 w 924992"/>
                <a:gd name="connsiteY8" fmla="*/ 462496 h 462496"/>
                <a:gd name="connsiteX9" fmla="*/ 46250 w 924992"/>
                <a:gd name="connsiteY9" fmla="*/ 462496 h 462496"/>
                <a:gd name="connsiteX10" fmla="*/ 13546 w 924992"/>
                <a:gd name="connsiteY10" fmla="*/ 448950 h 462496"/>
                <a:gd name="connsiteX11" fmla="*/ 0 w 924992"/>
                <a:gd name="connsiteY11" fmla="*/ 416246 h 462496"/>
                <a:gd name="connsiteX12" fmla="*/ 0 w 924992"/>
                <a:gd name="connsiteY12" fmla="*/ 46250 h 46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992" h="462496">
                  <a:moveTo>
                    <a:pt x="0" y="46250"/>
                  </a:moveTo>
                  <a:cubicBezTo>
                    <a:pt x="0" y="33984"/>
                    <a:pt x="4873" y="22220"/>
                    <a:pt x="13546" y="13546"/>
                  </a:cubicBezTo>
                  <a:cubicBezTo>
                    <a:pt x="22220" y="4872"/>
                    <a:pt x="33983" y="0"/>
                    <a:pt x="46250" y="0"/>
                  </a:cubicBezTo>
                  <a:lnTo>
                    <a:pt x="878742" y="0"/>
                  </a:lnTo>
                  <a:cubicBezTo>
                    <a:pt x="891008" y="0"/>
                    <a:pt x="902772" y="4873"/>
                    <a:pt x="911446" y="13546"/>
                  </a:cubicBezTo>
                  <a:cubicBezTo>
                    <a:pt x="920120" y="22220"/>
                    <a:pt x="924992" y="33983"/>
                    <a:pt x="924992" y="46250"/>
                  </a:cubicBezTo>
                  <a:lnTo>
                    <a:pt x="924992" y="416246"/>
                  </a:lnTo>
                  <a:cubicBezTo>
                    <a:pt x="924992" y="428512"/>
                    <a:pt x="920119" y="440276"/>
                    <a:pt x="911446" y="448950"/>
                  </a:cubicBezTo>
                  <a:cubicBezTo>
                    <a:pt x="902772" y="457624"/>
                    <a:pt x="891009" y="462496"/>
                    <a:pt x="878742" y="462496"/>
                  </a:cubicBezTo>
                  <a:lnTo>
                    <a:pt x="46250" y="462496"/>
                  </a:lnTo>
                  <a:cubicBezTo>
                    <a:pt x="33984" y="462496"/>
                    <a:pt x="22220" y="457623"/>
                    <a:pt x="13546" y="448950"/>
                  </a:cubicBezTo>
                  <a:cubicBezTo>
                    <a:pt x="4872" y="440276"/>
                    <a:pt x="0" y="428513"/>
                    <a:pt x="0" y="416246"/>
                  </a:cubicBezTo>
                  <a:lnTo>
                    <a:pt x="0" y="462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9261" tIns="19261" rIns="19261" bIns="19261" numCol="1" spcCol="1270" anchor="ctr" anchorCtr="0">
              <a:noAutofit/>
            </a:bodyPr>
            <a:lstStyle/>
            <a:p>
              <a:pPr lvl="0" algn="ctr" defTabSz="400050">
                <a:lnSpc>
                  <a:spcPct val="90000"/>
                </a:lnSpc>
                <a:spcBef>
                  <a:spcPct val="0"/>
                </a:spcBef>
                <a:spcAft>
                  <a:spcPct val="35000"/>
                </a:spcAft>
              </a:pPr>
              <a:r>
                <a:rPr lang="es-EC" sz="900" b="0" kern="1200" dirty="0" smtClean="0"/>
                <a:t>Para un fin especifico</a:t>
              </a:r>
            </a:p>
          </p:txBody>
        </p:sp>
        <p:sp>
          <p:nvSpPr>
            <p:cNvPr id="58" name="57 Forma libre"/>
            <p:cNvSpPr/>
            <p:nvPr/>
          </p:nvSpPr>
          <p:spPr>
            <a:xfrm rot="2142401">
              <a:off x="3653966" y="5531715"/>
              <a:ext cx="455652" cy="12139"/>
            </a:xfrm>
            <a:custGeom>
              <a:avLst/>
              <a:gdLst>
                <a:gd name="connsiteX0" fmla="*/ 0 w 455652"/>
                <a:gd name="connsiteY0" fmla="*/ 6069 h 12139"/>
                <a:gd name="connsiteX1" fmla="*/ 455652 w 455652"/>
                <a:gd name="connsiteY1" fmla="*/ 6069 h 12139"/>
              </a:gdLst>
              <a:ahLst/>
              <a:cxnLst>
                <a:cxn ang="0">
                  <a:pos x="connsiteX0" y="connsiteY0"/>
                </a:cxn>
                <a:cxn ang="0">
                  <a:pos x="connsiteX1" y="connsiteY1"/>
                </a:cxn>
              </a:cxnLst>
              <a:rect l="l" t="t" r="r" b="b"/>
              <a:pathLst>
                <a:path w="455652" h="12139">
                  <a:moveTo>
                    <a:pt x="0" y="6069"/>
                  </a:moveTo>
                  <a:lnTo>
                    <a:pt x="455652" y="6069"/>
                  </a:lnTo>
                </a:path>
              </a:pathLst>
            </a:custGeom>
            <a:noFill/>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229135" tIns="-5322" rIns="229134" bIns="-5322" numCol="1" spcCol="1270" anchor="ctr" anchorCtr="0">
              <a:noAutofit/>
            </a:bodyPr>
            <a:lstStyle/>
            <a:p>
              <a:pPr lvl="0" algn="ctr" defTabSz="266700">
                <a:lnSpc>
                  <a:spcPct val="90000"/>
                </a:lnSpc>
                <a:spcBef>
                  <a:spcPct val="0"/>
                </a:spcBef>
                <a:spcAft>
                  <a:spcPct val="35000"/>
                </a:spcAft>
              </a:pPr>
              <a:endParaRPr lang="es-EC" sz="600" b="0" kern="1200"/>
            </a:p>
          </p:txBody>
        </p:sp>
        <p:sp>
          <p:nvSpPr>
            <p:cNvPr id="59" name="58 Forma libre"/>
            <p:cNvSpPr/>
            <p:nvPr/>
          </p:nvSpPr>
          <p:spPr>
            <a:xfrm>
              <a:off x="4066791" y="5439504"/>
              <a:ext cx="924992" cy="462496"/>
            </a:xfrm>
            <a:custGeom>
              <a:avLst/>
              <a:gdLst>
                <a:gd name="connsiteX0" fmla="*/ 0 w 924992"/>
                <a:gd name="connsiteY0" fmla="*/ 46250 h 462496"/>
                <a:gd name="connsiteX1" fmla="*/ 13546 w 924992"/>
                <a:gd name="connsiteY1" fmla="*/ 13546 h 462496"/>
                <a:gd name="connsiteX2" fmla="*/ 46250 w 924992"/>
                <a:gd name="connsiteY2" fmla="*/ 0 h 462496"/>
                <a:gd name="connsiteX3" fmla="*/ 878742 w 924992"/>
                <a:gd name="connsiteY3" fmla="*/ 0 h 462496"/>
                <a:gd name="connsiteX4" fmla="*/ 911446 w 924992"/>
                <a:gd name="connsiteY4" fmla="*/ 13546 h 462496"/>
                <a:gd name="connsiteX5" fmla="*/ 924992 w 924992"/>
                <a:gd name="connsiteY5" fmla="*/ 46250 h 462496"/>
                <a:gd name="connsiteX6" fmla="*/ 924992 w 924992"/>
                <a:gd name="connsiteY6" fmla="*/ 416246 h 462496"/>
                <a:gd name="connsiteX7" fmla="*/ 911446 w 924992"/>
                <a:gd name="connsiteY7" fmla="*/ 448950 h 462496"/>
                <a:gd name="connsiteX8" fmla="*/ 878742 w 924992"/>
                <a:gd name="connsiteY8" fmla="*/ 462496 h 462496"/>
                <a:gd name="connsiteX9" fmla="*/ 46250 w 924992"/>
                <a:gd name="connsiteY9" fmla="*/ 462496 h 462496"/>
                <a:gd name="connsiteX10" fmla="*/ 13546 w 924992"/>
                <a:gd name="connsiteY10" fmla="*/ 448950 h 462496"/>
                <a:gd name="connsiteX11" fmla="*/ 0 w 924992"/>
                <a:gd name="connsiteY11" fmla="*/ 416246 h 462496"/>
                <a:gd name="connsiteX12" fmla="*/ 0 w 924992"/>
                <a:gd name="connsiteY12" fmla="*/ 46250 h 46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992" h="462496">
                  <a:moveTo>
                    <a:pt x="0" y="46250"/>
                  </a:moveTo>
                  <a:cubicBezTo>
                    <a:pt x="0" y="33984"/>
                    <a:pt x="4873" y="22220"/>
                    <a:pt x="13546" y="13546"/>
                  </a:cubicBezTo>
                  <a:cubicBezTo>
                    <a:pt x="22220" y="4872"/>
                    <a:pt x="33983" y="0"/>
                    <a:pt x="46250" y="0"/>
                  </a:cubicBezTo>
                  <a:lnTo>
                    <a:pt x="878742" y="0"/>
                  </a:lnTo>
                  <a:cubicBezTo>
                    <a:pt x="891008" y="0"/>
                    <a:pt x="902772" y="4873"/>
                    <a:pt x="911446" y="13546"/>
                  </a:cubicBezTo>
                  <a:cubicBezTo>
                    <a:pt x="920120" y="22220"/>
                    <a:pt x="924992" y="33983"/>
                    <a:pt x="924992" y="46250"/>
                  </a:cubicBezTo>
                  <a:lnTo>
                    <a:pt x="924992" y="416246"/>
                  </a:lnTo>
                  <a:cubicBezTo>
                    <a:pt x="924992" y="428512"/>
                    <a:pt x="920119" y="440276"/>
                    <a:pt x="911446" y="448950"/>
                  </a:cubicBezTo>
                  <a:cubicBezTo>
                    <a:pt x="902772" y="457624"/>
                    <a:pt x="891009" y="462496"/>
                    <a:pt x="878742" y="462496"/>
                  </a:cubicBezTo>
                  <a:lnTo>
                    <a:pt x="46250" y="462496"/>
                  </a:lnTo>
                  <a:cubicBezTo>
                    <a:pt x="33984" y="462496"/>
                    <a:pt x="22220" y="457623"/>
                    <a:pt x="13546" y="448950"/>
                  </a:cubicBezTo>
                  <a:cubicBezTo>
                    <a:pt x="4872" y="440276"/>
                    <a:pt x="0" y="428513"/>
                    <a:pt x="0" y="416246"/>
                  </a:cubicBezTo>
                  <a:lnTo>
                    <a:pt x="0" y="462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9261" tIns="19261" rIns="19261" bIns="19261" numCol="1" spcCol="1270" anchor="ctr" anchorCtr="0">
              <a:noAutofit/>
            </a:bodyPr>
            <a:lstStyle/>
            <a:p>
              <a:pPr lvl="0" algn="ctr" defTabSz="400050">
                <a:lnSpc>
                  <a:spcPct val="90000"/>
                </a:lnSpc>
                <a:spcBef>
                  <a:spcPct val="0"/>
                </a:spcBef>
                <a:spcAft>
                  <a:spcPct val="35000"/>
                </a:spcAft>
              </a:pPr>
              <a:r>
                <a:rPr lang="es-EC" sz="900" b="0" kern="1200" dirty="0" smtClean="0"/>
                <a:t>PERMANENTES</a:t>
              </a:r>
              <a:endParaRPr lang="es-EC" sz="900" b="0" kern="1200" dirty="0"/>
            </a:p>
          </p:txBody>
        </p:sp>
        <p:sp>
          <p:nvSpPr>
            <p:cNvPr id="60" name="59 Forma libre"/>
            <p:cNvSpPr/>
            <p:nvPr/>
          </p:nvSpPr>
          <p:spPr>
            <a:xfrm rot="20708553">
              <a:off x="4984334" y="5607548"/>
              <a:ext cx="445640" cy="12139"/>
            </a:xfrm>
            <a:custGeom>
              <a:avLst/>
              <a:gdLst>
                <a:gd name="connsiteX0" fmla="*/ 0 w 445640"/>
                <a:gd name="connsiteY0" fmla="*/ 6069 h 12139"/>
                <a:gd name="connsiteX1" fmla="*/ 445640 w 445640"/>
                <a:gd name="connsiteY1" fmla="*/ 6069 h 12139"/>
              </a:gdLst>
              <a:ahLst/>
              <a:cxnLst>
                <a:cxn ang="0">
                  <a:pos x="connsiteX0" y="connsiteY0"/>
                </a:cxn>
                <a:cxn ang="0">
                  <a:pos x="connsiteX1" y="connsiteY1"/>
                </a:cxn>
              </a:cxnLst>
              <a:rect l="l" t="t" r="r" b="b"/>
              <a:pathLst>
                <a:path w="445640" h="12139">
                  <a:moveTo>
                    <a:pt x="0" y="6069"/>
                  </a:moveTo>
                  <a:lnTo>
                    <a:pt x="445640" y="6069"/>
                  </a:lnTo>
                </a:path>
              </a:pathLst>
            </a:custGeom>
            <a:noFill/>
          </p:spPr>
          <p:style>
            <a:lnRef idx="2">
              <a:schemeClr val="accent5">
                <a:hueOff val="0"/>
                <a:satOff val="0"/>
                <a:lumOff val="0"/>
                <a:alphaOff val="0"/>
              </a:schemeClr>
            </a:lnRef>
            <a:fillRef idx="0">
              <a:scrgbClr r="0" g="0" b="0"/>
            </a:fillRef>
            <a:effectRef idx="0">
              <a:schemeClr val="accent2">
                <a:tint val="50000"/>
                <a:hueOff val="0"/>
                <a:satOff val="0"/>
                <a:lumOff val="0"/>
                <a:alphaOff val="0"/>
              </a:schemeClr>
            </a:effectRef>
            <a:fontRef idx="minor">
              <a:schemeClr val="tx1">
                <a:hueOff val="0"/>
                <a:satOff val="0"/>
                <a:lumOff val="0"/>
                <a:alphaOff val="0"/>
              </a:schemeClr>
            </a:fontRef>
          </p:style>
          <p:txBody>
            <a:bodyPr spcFirstLastPara="0" vert="horz" wrap="square" lIns="224379" tIns="-5072" rIns="224378" bIns="-5072" numCol="1" spcCol="1270" anchor="ctr" anchorCtr="0">
              <a:noAutofit/>
            </a:bodyPr>
            <a:lstStyle/>
            <a:p>
              <a:pPr lvl="0" algn="ctr" defTabSz="266700">
                <a:lnSpc>
                  <a:spcPct val="90000"/>
                </a:lnSpc>
                <a:spcBef>
                  <a:spcPct val="0"/>
                </a:spcBef>
                <a:spcAft>
                  <a:spcPct val="35000"/>
                </a:spcAft>
              </a:pPr>
              <a:endParaRPr lang="es-EC" sz="600" b="0" kern="1200"/>
            </a:p>
          </p:txBody>
        </p:sp>
        <p:sp>
          <p:nvSpPr>
            <p:cNvPr id="61" name="60 Forma libre"/>
            <p:cNvSpPr/>
            <p:nvPr/>
          </p:nvSpPr>
          <p:spPr>
            <a:xfrm>
              <a:off x="5375200" y="5373216"/>
              <a:ext cx="924992" cy="462496"/>
            </a:xfrm>
            <a:custGeom>
              <a:avLst/>
              <a:gdLst>
                <a:gd name="connsiteX0" fmla="*/ 0 w 924992"/>
                <a:gd name="connsiteY0" fmla="*/ 46250 h 462496"/>
                <a:gd name="connsiteX1" fmla="*/ 13546 w 924992"/>
                <a:gd name="connsiteY1" fmla="*/ 13546 h 462496"/>
                <a:gd name="connsiteX2" fmla="*/ 46250 w 924992"/>
                <a:gd name="connsiteY2" fmla="*/ 0 h 462496"/>
                <a:gd name="connsiteX3" fmla="*/ 878742 w 924992"/>
                <a:gd name="connsiteY3" fmla="*/ 0 h 462496"/>
                <a:gd name="connsiteX4" fmla="*/ 911446 w 924992"/>
                <a:gd name="connsiteY4" fmla="*/ 13546 h 462496"/>
                <a:gd name="connsiteX5" fmla="*/ 924992 w 924992"/>
                <a:gd name="connsiteY5" fmla="*/ 46250 h 462496"/>
                <a:gd name="connsiteX6" fmla="*/ 924992 w 924992"/>
                <a:gd name="connsiteY6" fmla="*/ 416246 h 462496"/>
                <a:gd name="connsiteX7" fmla="*/ 911446 w 924992"/>
                <a:gd name="connsiteY7" fmla="*/ 448950 h 462496"/>
                <a:gd name="connsiteX8" fmla="*/ 878742 w 924992"/>
                <a:gd name="connsiteY8" fmla="*/ 462496 h 462496"/>
                <a:gd name="connsiteX9" fmla="*/ 46250 w 924992"/>
                <a:gd name="connsiteY9" fmla="*/ 462496 h 462496"/>
                <a:gd name="connsiteX10" fmla="*/ 13546 w 924992"/>
                <a:gd name="connsiteY10" fmla="*/ 448950 h 462496"/>
                <a:gd name="connsiteX11" fmla="*/ 0 w 924992"/>
                <a:gd name="connsiteY11" fmla="*/ 416246 h 462496"/>
                <a:gd name="connsiteX12" fmla="*/ 0 w 924992"/>
                <a:gd name="connsiteY12" fmla="*/ 46250 h 46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992" h="462496">
                  <a:moveTo>
                    <a:pt x="0" y="46250"/>
                  </a:moveTo>
                  <a:cubicBezTo>
                    <a:pt x="0" y="33984"/>
                    <a:pt x="4873" y="22220"/>
                    <a:pt x="13546" y="13546"/>
                  </a:cubicBezTo>
                  <a:cubicBezTo>
                    <a:pt x="22220" y="4872"/>
                    <a:pt x="33983" y="0"/>
                    <a:pt x="46250" y="0"/>
                  </a:cubicBezTo>
                  <a:lnTo>
                    <a:pt x="878742" y="0"/>
                  </a:lnTo>
                  <a:cubicBezTo>
                    <a:pt x="891008" y="0"/>
                    <a:pt x="902772" y="4873"/>
                    <a:pt x="911446" y="13546"/>
                  </a:cubicBezTo>
                  <a:cubicBezTo>
                    <a:pt x="920120" y="22220"/>
                    <a:pt x="924992" y="33983"/>
                    <a:pt x="924992" y="46250"/>
                  </a:cubicBezTo>
                  <a:lnTo>
                    <a:pt x="924992" y="416246"/>
                  </a:lnTo>
                  <a:cubicBezTo>
                    <a:pt x="924992" y="428512"/>
                    <a:pt x="920119" y="440276"/>
                    <a:pt x="911446" y="448950"/>
                  </a:cubicBezTo>
                  <a:cubicBezTo>
                    <a:pt x="902772" y="457624"/>
                    <a:pt x="891009" y="462496"/>
                    <a:pt x="878742" y="462496"/>
                  </a:cubicBezTo>
                  <a:lnTo>
                    <a:pt x="46250" y="462496"/>
                  </a:lnTo>
                  <a:cubicBezTo>
                    <a:pt x="33984" y="462496"/>
                    <a:pt x="22220" y="457623"/>
                    <a:pt x="13546" y="448950"/>
                  </a:cubicBezTo>
                  <a:cubicBezTo>
                    <a:pt x="4872" y="440276"/>
                    <a:pt x="0" y="428513"/>
                    <a:pt x="0" y="416246"/>
                  </a:cubicBezTo>
                  <a:lnTo>
                    <a:pt x="0" y="462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9261" tIns="19261" rIns="19261" bIns="19261" numCol="1" spcCol="1270" anchor="ctr" anchorCtr="0">
              <a:noAutofit/>
            </a:bodyPr>
            <a:lstStyle/>
            <a:p>
              <a:pPr lvl="0" algn="ctr" defTabSz="400050">
                <a:lnSpc>
                  <a:spcPct val="90000"/>
                </a:lnSpc>
                <a:spcBef>
                  <a:spcPct val="0"/>
                </a:spcBef>
                <a:spcAft>
                  <a:spcPct val="35000"/>
                </a:spcAft>
              </a:pPr>
              <a:r>
                <a:rPr lang="es-EC" sz="900" b="0" kern="1200" dirty="0" smtClean="0"/>
                <a:t>Forma indefinida</a:t>
              </a:r>
              <a:endParaRPr lang="es-EC" sz="900" b="0" kern="1200" dirty="0"/>
            </a:p>
          </p:txBody>
        </p:sp>
        <p:sp>
          <p:nvSpPr>
            <p:cNvPr id="62" name="61 Forma libre"/>
            <p:cNvSpPr/>
            <p:nvPr/>
          </p:nvSpPr>
          <p:spPr>
            <a:xfrm rot="5049133">
              <a:off x="1099531" y="4952743"/>
              <a:ext cx="3035287" cy="12139"/>
            </a:xfrm>
            <a:custGeom>
              <a:avLst/>
              <a:gdLst>
                <a:gd name="connsiteX0" fmla="*/ 0 w 3035287"/>
                <a:gd name="connsiteY0" fmla="*/ 6069 h 12139"/>
                <a:gd name="connsiteX1" fmla="*/ 3035287 w 3035287"/>
                <a:gd name="connsiteY1" fmla="*/ 6069 h 12139"/>
              </a:gdLst>
              <a:ahLst/>
              <a:cxnLst>
                <a:cxn ang="0">
                  <a:pos x="connsiteX0" y="connsiteY0"/>
                </a:cxn>
                <a:cxn ang="0">
                  <a:pos x="connsiteX1" y="connsiteY1"/>
                </a:cxn>
              </a:cxnLst>
              <a:rect l="l" t="t" r="r" b="b"/>
              <a:pathLst>
                <a:path w="3035287" h="12139">
                  <a:moveTo>
                    <a:pt x="0" y="6069"/>
                  </a:moveTo>
                  <a:lnTo>
                    <a:pt x="3035287" y="6069"/>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1454461" tIns="-69814" rIns="1454461" bIns="-69812" numCol="1" spcCol="1270" anchor="ctr" anchorCtr="0">
              <a:noAutofit/>
            </a:bodyPr>
            <a:lstStyle/>
            <a:p>
              <a:pPr lvl="0" algn="ctr" defTabSz="355600">
                <a:lnSpc>
                  <a:spcPct val="90000"/>
                </a:lnSpc>
                <a:spcBef>
                  <a:spcPct val="0"/>
                </a:spcBef>
                <a:spcAft>
                  <a:spcPct val="35000"/>
                </a:spcAft>
              </a:pPr>
              <a:endParaRPr lang="es-EC" sz="800" b="0" kern="1200"/>
            </a:p>
          </p:txBody>
        </p:sp>
        <p:sp>
          <p:nvSpPr>
            <p:cNvPr id="63" name="62 Forma libre"/>
            <p:cNvSpPr/>
            <p:nvPr/>
          </p:nvSpPr>
          <p:spPr>
            <a:xfrm>
              <a:off x="2771801" y="6237310"/>
              <a:ext cx="1382198" cy="462496"/>
            </a:xfrm>
            <a:custGeom>
              <a:avLst/>
              <a:gdLst>
                <a:gd name="connsiteX0" fmla="*/ 0 w 1382198"/>
                <a:gd name="connsiteY0" fmla="*/ 46250 h 462496"/>
                <a:gd name="connsiteX1" fmla="*/ 13546 w 1382198"/>
                <a:gd name="connsiteY1" fmla="*/ 13546 h 462496"/>
                <a:gd name="connsiteX2" fmla="*/ 46250 w 1382198"/>
                <a:gd name="connsiteY2" fmla="*/ 0 h 462496"/>
                <a:gd name="connsiteX3" fmla="*/ 1335948 w 1382198"/>
                <a:gd name="connsiteY3" fmla="*/ 0 h 462496"/>
                <a:gd name="connsiteX4" fmla="*/ 1368652 w 1382198"/>
                <a:gd name="connsiteY4" fmla="*/ 13546 h 462496"/>
                <a:gd name="connsiteX5" fmla="*/ 1382198 w 1382198"/>
                <a:gd name="connsiteY5" fmla="*/ 46250 h 462496"/>
                <a:gd name="connsiteX6" fmla="*/ 1382198 w 1382198"/>
                <a:gd name="connsiteY6" fmla="*/ 416246 h 462496"/>
                <a:gd name="connsiteX7" fmla="*/ 1368652 w 1382198"/>
                <a:gd name="connsiteY7" fmla="*/ 448950 h 462496"/>
                <a:gd name="connsiteX8" fmla="*/ 1335948 w 1382198"/>
                <a:gd name="connsiteY8" fmla="*/ 462496 h 462496"/>
                <a:gd name="connsiteX9" fmla="*/ 46250 w 1382198"/>
                <a:gd name="connsiteY9" fmla="*/ 462496 h 462496"/>
                <a:gd name="connsiteX10" fmla="*/ 13546 w 1382198"/>
                <a:gd name="connsiteY10" fmla="*/ 448950 h 462496"/>
                <a:gd name="connsiteX11" fmla="*/ 0 w 1382198"/>
                <a:gd name="connsiteY11" fmla="*/ 416246 h 462496"/>
                <a:gd name="connsiteX12" fmla="*/ 0 w 1382198"/>
                <a:gd name="connsiteY12" fmla="*/ 46250 h 46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2198" h="462496">
                  <a:moveTo>
                    <a:pt x="0" y="46250"/>
                  </a:moveTo>
                  <a:cubicBezTo>
                    <a:pt x="0" y="33984"/>
                    <a:pt x="4873" y="22220"/>
                    <a:pt x="13546" y="13546"/>
                  </a:cubicBezTo>
                  <a:cubicBezTo>
                    <a:pt x="22220" y="4872"/>
                    <a:pt x="33983" y="0"/>
                    <a:pt x="46250" y="0"/>
                  </a:cubicBezTo>
                  <a:lnTo>
                    <a:pt x="1335948" y="0"/>
                  </a:lnTo>
                  <a:cubicBezTo>
                    <a:pt x="1348214" y="0"/>
                    <a:pt x="1359978" y="4873"/>
                    <a:pt x="1368652" y="13546"/>
                  </a:cubicBezTo>
                  <a:cubicBezTo>
                    <a:pt x="1377326" y="22220"/>
                    <a:pt x="1382198" y="33983"/>
                    <a:pt x="1382198" y="46250"/>
                  </a:cubicBezTo>
                  <a:lnTo>
                    <a:pt x="1382198" y="416246"/>
                  </a:lnTo>
                  <a:cubicBezTo>
                    <a:pt x="1382198" y="428512"/>
                    <a:pt x="1377325" y="440276"/>
                    <a:pt x="1368652" y="448950"/>
                  </a:cubicBezTo>
                  <a:cubicBezTo>
                    <a:pt x="1359978" y="457624"/>
                    <a:pt x="1348215" y="462496"/>
                    <a:pt x="1335948" y="462496"/>
                  </a:cubicBezTo>
                  <a:lnTo>
                    <a:pt x="46250" y="462496"/>
                  </a:lnTo>
                  <a:cubicBezTo>
                    <a:pt x="33984" y="462496"/>
                    <a:pt x="22220" y="457623"/>
                    <a:pt x="13546" y="448950"/>
                  </a:cubicBezTo>
                  <a:cubicBezTo>
                    <a:pt x="4872" y="440276"/>
                    <a:pt x="0" y="428513"/>
                    <a:pt x="0" y="416246"/>
                  </a:cubicBezTo>
                  <a:lnTo>
                    <a:pt x="0" y="462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9261" tIns="19261" rIns="19261" bIns="19261" numCol="1" spcCol="1270" anchor="ctr" anchorCtr="0">
              <a:noAutofit/>
            </a:bodyPr>
            <a:lstStyle/>
            <a:p>
              <a:pPr lvl="0" algn="ctr" defTabSz="400050">
                <a:lnSpc>
                  <a:spcPct val="90000"/>
                </a:lnSpc>
                <a:spcBef>
                  <a:spcPct val="0"/>
                </a:spcBef>
                <a:spcAft>
                  <a:spcPct val="35000"/>
                </a:spcAft>
              </a:pPr>
              <a:r>
                <a:rPr lang="es-EC" sz="900" b="0" kern="1200" dirty="0" smtClean="0"/>
                <a:t>CARGA ECONÓMICA</a:t>
              </a:r>
              <a:endParaRPr lang="es-EC" sz="900" b="0" kern="1200" dirty="0"/>
            </a:p>
          </p:txBody>
        </p:sp>
        <p:sp>
          <p:nvSpPr>
            <p:cNvPr id="64" name="63 Forma libre"/>
            <p:cNvSpPr/>
            <p:nvPr/>
          </p:nvSpPr>
          <p:spPr>
            <a:xfrm rot="19113959">
              <a:off x="4082101" y="6272386"/>
              <a:ext cx="574537" cy="12139"/>
            </a:xfrm>
            <a:custGeom>
              <a:avLst/>
              <a:gdLst>
                <a:gd name="connsiteX0" fmla="*/ 0 w 574537"/>
                <a:gd name="connsiteY0" fmla="*/ 6069 h 12139"/>
                <a:gd name="connsiteX1" fmla="*/ 574537 w 574537"/>
                <a:gd name="connsiteY1" fmla="*/ 6069 h 12139"/>
              </a:gdLst>
              <a:ahLst/>
              <a:cxnLst>
                <a:cxn ang="0">
                  <a:pos x="connsiteX0" y="connsiteY0"/>
                </a:cxn>
                <a:cxn ang="0">
                  <a:pos x="connsiteX1" y="connsiteY1"/>
                </a:cxn>
              </a:cxnLst>
              <a:rect l="l" t="t" r="r" b="b"/>
              <a:pathLst>
                <a:path w="574537" h="12139">
                  <a:moveTo>
                    <a:pt x="0" y="6069"/>
                  </a:moveTo>
                  <a:lnTo>
                    <a:pt x="574537" y="6069"/>
                  </a:lnTo>
                </a:path>
              </a:pathLst>
            </a:custGeom>
            <a:noFill/>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285605" tIns="-8294" rIns="285605" bIns="-8294" numCol="1" spcCol="1270" anchor="ctr" anchorCtr="0">
              <a:noAutofit/>
            </a:bodyPr>
            <a:lstStyle/>
            <a:p>
              <a:pPr lvl="0" algn="ctr" defTabSz="266700">
                <a:lnSpc>
                  <a:spcPct val="90000"/>
                </a:lnSpc>
                <a:spcBef>
                  <a:spcPct val="0"/>
                </a:spcBef>
                <a:spcAft>
                  <a:spcPct val="35000"/>
                </a:spcAft>
              </a:pPr>
              <a:endParaRPr lang="es-EC" sz="600" b="0" kern="1200"/>
            </a:p>
          </p:txBody>
        </p:sp>
        <p:sp>
          <p:nvSpPr>
            <p:cNvPr id="65" name="64 Forma libre"/>
            <p:cNvSpPr/>
            <p:nvPr/>
          </p:nvSpPr>
          <p:spPr>
            <a:xfrm>
              <a:off x="4584741" y="5857106"/>
              <a:ext cx="924992" cy="462496"/>
            </a:xfrm>
            <a:custGeom>
              <a:avLst/>
              <a:gdLst>
                <a:gd name="connsiteX0" fmla="*/ 0 w 924992"/>
                <a:gd name="connsiteY0" fmla="*/ 46250 h 462496"/>
                <a:gd name="connsiteX1" fmla="*/ 13546 w 924992"/>
                <a:gd name="connsiteY1" fmla="*/ 13546 h 462496"/>
                <a:gd name="connsiteX2" fmla="*/ 46250 w 924992"/>
                <a:gd name="connsiteY2" fmla="*/ 0 h 462496"/>
                <a:gd name="connsiteX3" fmla="*/ 878742 w 924992"/>
                <a:gd name="connsiteY3" fmla="*/ 0 h 462496"/>
                <a:gd name="connsiteX4" fmla="*/ 911446 w 924992"/>
                <a:gd name="connsiteY4" fmla="*/ 13546 h 462496"/>
                <a:gd name="connsiteX5" fmla="*/ 924992 w 924992"/>
                <a:gd name="connsiteY5" fmla="*/ 46250 h 462496"/>
                <a:gd name="connsiteX6" fmla="*/ 924992 w 924992"/>
                <a:gd name="connsiteY6" fmla="*/ 416246 h 462496"/>
                <a:gd name="connsiteX7" fmla="*/ 911446 w 924992"/>
                <a:gd name="connsiteY7" fmla="*/ 448950 h 462496"/>
                <a:gd name="connsiteX8" fmla="*/ 878742 w 924992"/>
                <a:gd name="connsiteY8" fmla="*/ 462496 h 462496"/>
                <a:gd name="connsiteX9" fmla="*/ 46250 w 924992"/>
                <a:gd name="connsiteY9" fmla="*/ 462496 h 462496"/>
                <a:gd name="connsiteX10" fmla="*/ 13546 w 924992"/>
                <a:gd name="connsiteY10" fmla="*/ 448950 h 462496"/>
                <a:gd name="connsiteX11" fmla="*/ 0 w 924992"/>
                <a:gd name="connsiteY11" fmla="*/ 416246 h 462496"/>
                <a:gd name="connsiteX12" fmla="*/ 0 w 924992"/>
                <a:gd name="connsiteY12" fmla="*/ 46250 h 46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992" h="462496">
                  <a:moveTo>
                    <a:pt x="0" y="46250"/>
                  </a:moveTo>
                  <a:cubicBezTo>
                    <a:pt x="0" y="33984"/>
                    <a:pt x="4873" y="22220"/>
                    <a:pt x="13546" y="13546"/>
                  </a:cubicBezTo>
                  <a:cubicBezTo>
                    <a:pt x="22220" y="4872"/>
                    <a:pt x="33983" y="0"/>
                    <a:pt x="46250" y="0"/>
                  </a:cubicBezTo>
                  <a:lnTo>
                    <a:pt x="878742" y="0"/>
                  </a:lnTo>
                  <a:cubicBezTo>
                    <a:pt x="891008" y="0"/>
                    <a:pt x="902772" y="4873"/>
                    <a:pt x="911446" y="13546"/>
                  </a:cubicBezTo>
                  <a:cubicBezTo>
                    <a:pt x="920120" y="22220"/>
                    <a:pt x="924992" y="33983"/>
                    <a:pt x="924992" y="46250"/>
                  </a:cubicBezTo>
                  <a:lnTo>
                    <a:pt x="924992" y="416246"/>
                  </a:lnTo>
                  <a:cubicBezTo>
                    <a:pt x="924992" y="428512"/>
                    <a:pt x="920119" y="440276"/>
                    <a:pt x="911446" y="448950"/>
                  </a:cubicBezTo>
                  <a:cubicBezTo>
                    <a:pt x="902772" y="457624"/>
                    <a:pt x="891009" y="462496"/>
                    <a:pt x="878742" y="462496"/>
                  </a:cubicBezTo>
                  <a:lnTo>
                    <a:pt x="46250" y="462496"/>
                  </a:lnTo>
                  <a:cubicBezTo>
                    <a:pt x="33984" y="462496"/>
                    <a:pt x="22220" y="457623"/>
                    <a:pt x="13546" y="448950"/>
                  </a:cubicBezTo>
                  <a:cubicBezTo>
                    <a:pt x="4872" y="440276"/>
                    <a:pt x="0" y="428513"/>
                    <a:pt x="0" y="416246"/>
                  </a:cubicBezTo>
                  <a:lnTo>
                    <a:pt x="0" y="462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9261" tIns="19261" rIns="19261" bIns="19261" numCol="1" spcCol="1270" anchor="ctr" anchorCtr="0">
              <a:noAutofit/>
            </a:bodyPr>
            <a:lstStyle/>
            <a:p>
              <a:pPr lvl="0" algn="ctr" defTabSz="400050">
                <a:lnSpc>
                  <a:spcPct val="90000"/>
                </a:lnSpc>
                <a:spcBef>
                  <a:spcPct val="0"/>
                </a:spcBef>
                <a:spcAft>
                  <a:spcPct val="35000"/>
                </a:spcAft>
              </a:pPr>
              <a:r>
                <a:rPr lang="es-EC" sz="900" b="0" kern="1200" dirty="0" smtClean="0"/>
                <a:t>REGRESIVOS</a:t>
              </a:r>
              <a:endParaRPr lang="es-EC" sz="900" b="0" kern="1200" dirty="0"/>
            </a:p>
          </p:txBody>
        </p:sp>
        <p:sp>
          <p:nvSpPr>
            <p:cNvPr id="66" name="65 Forma libre"/>
            <p:cNvSpPr/>
            <p:nvPr/>
          </p:nvSpPr>
          <p:spPr>
            <a:xfrm>
              <a:off x="5509734" y="6082284"/>
              <a:ext cx="369997" cy="12139"/>
            </a:xfrm>
            <a:custGeom>
              <a:avLst/>
              <a:gdLst>
                <a:gd name="connsiteX0" fmla="*/ 0 w 369997"/>
                <a:gd name="connsiteY0" fmla="*/ 6069 h 12139"/>
                <a:gd name="connsiteX1" fmla="*/ 369997 w 369997"/>
                <a:gd name="connsiteY1" fmla="*/ 6069 h 12139"/>
              </a:gdLst>
              <a:ahLst/>
              <a:cxnLst>
                <a:cxn ang="0">
                  <a:pos x="connsiteX0" y="connsiteY0"/>
                </a:cxn>
                <a:cxn ang="0">
                  <a:pos x="connsiteX1" y="connsiteY1"/>
                </a:cxn>
              </a:cxnLst>
              <a:rect l="l" t="t" r="r" b="b"/>
              <a:pathLst>
                <a:path w="369997" h="12139">
                  <a:moveTo>
                    <a:pt x="0" y="6069"/>
                  </a:moveTo>
                  <a:lnTo>
                    <a:pt x="369997" y="6069"/>
                  </a:lnTo>
                </a:path>
              </a:pathLst>
            </a:custGeom>
            <a:noFill/>
          </p:spPr>
          <p:style>
            <a:lnRef idx="2">
              <a:schemeClr val="accent5">
                <a:hueOff val="0"/>
                <a:satOff val="0"/>
                <a:lumOff val="0"/>
                <a:alphaOff val="0"/>
              </a:schemeClr>
            </a:lnRef>
            <a:fillRef idx="0">
              <a:scrgbClr r="0" g="0" b="0"/>
            </a:fillRef>
            <a:effectRef idx="0">
              <a:schemeClr val="accent2">
                <a:tint val="50000"/>
                <a:hueOff val="0"/>
                <a:satOff val="0"/>
                <a:lumOff val="0"/>
                <a:alphaOff val="0"/>
              </a:schemeClr>
            </a:effectRef>
            <a:fontRef idx="minor">
              <a:schemeClr val="tx1">
                <a:hueOff val="0"/>
                <a:satOff val="0"/>
                <a:lumOff val="0"/>
                <a:alphaOff val="0"/>
              </a:schemeClr>
            </a:fontRef>
          </p:style>
          <p:txBody>
            <a:bodyPr spcFirstLastPara="0" vert="horz" wrap="square" lIns="188448" tIns="-3180" rIns="188450" bIns="-3180" numCol="1" spcCol="1270" anchor="ctr" anchorCtr="0">
              <a:noAutofit/>
            </a:bodyPr>
            <a:lstStyle/>
            <a:p>
              <a:pPr lvl="0" algn="ctr" defTabSz="266700">
                <a:lnSpc>
                  <a:spcPct val="90000"/>
                </a:lnSpc>
                <a:spcBef>
                  <a:spcPct val="0"/>
                </a:spcBef>
                <a:spcAft>
                  <a:spcPct val="35000"/>
                </a:spcAft>
              </a:pPr>
              <a:endParaRPr lang="es-EC" sz="600" b="0" kern="1200"/>
            </a:p>
          </p:txBody>
        </p:sp>
        <p:sp>
          <p:nvSpPr>
            <p:cNvPr id="67" name="66 Forma libre"/>
            <p:cNvSpPr/>
            <p:nvPr/>
          </p:nvSpPr>
          <p:spPr>
            <a:xfrm>
              <a:off x="5879731" y="5857106"/>
              <a:ext cx="1240517" cy="462496"/>
            </a:xfrm>
            <a:custGeom>
              <a:avLst/>
              <a:gdLst>
                <a:gd name="connsiteX0" fmla="*/ 0 w 1240517"/>
                <a:gd name="connsiteY0" fmla="*/ 46250 h 462496"/>
                <a:gd name="connsiteX1" fmla="*/ 13546 w 1240517"/>
                <a:gd name="connsiteY1" fmla="*/ 13546 h 462496"/>
                <a:gd name="connsiteX2" fmla="*/ 46250 w 1240517"/>
                <a:gd name="connsiteY2" fmla="*/ 0 h 462496"/>
                <a:gd name="connsiteX3" fmla="*/ 1194267 w 1240517"/>
                <a:gd name="connsiteY3" fmla="*/ 0 h 462496"/>
                <a:gd name="connsiteX4" fmla="*/ 1226971 w 1240517"/>
                <a:gd name="connsiteY4" fmla="*/ 13546 h 462496"/>
                <a:gd name="connsiteX5" fmla="*/ 1240517 w 1240517"/>
                <a:gd name="connsiteY5" fmla="*/ 46250 h 462496"/>
                <a:gd name="connsiteX6" fmla="*/ 1240517 w 1240517"/>
                <a:gd name="connsiteY6" fmla="*/ 416246 h 462496"/>
                <a:gd name="connsiteX7" fmla="*/ 1226971 w 1240517"/>
                <a:gd name="connsiteY7" fmla="*/ 448950 h 462496"/>
                <a:gd name="connsiteX8" fmla="*/ 1194267 w 1240517"/>
                <a:gd name="connsiteY8" fmla="*/ 462496 h 462496"/>
                <a:gd name="connsiteX9" fmla="*/ 46250 w 1240517"/>
                <a:gd name="connsiteY9" fmla="*/ 462496 h 462496"/>
                <a:gd name="connsiteX10" fmla="*/ 13546 w 1240517"/>
                <a:gd name="connsiteY10" fmla="*/ 448950 h 462496"/>
                <a:gd name="connsiteX11" fmla="*/ 0 w 1240517"/>
                <a:gd name="connsiteY11" fmla="*/ 416246 h 462496"/>
                <a:gd name="connsiteX12" fmla="*/ 0 w 1240517"/>
                <a:gd name="connsiteY12" fmla="*/ 46250 h 46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517" h="462496">
                  <a:moveTo>
                    <a:pt x="0" y="46250"/>
                  </a:moveTo>
                  <a:cubicBezTo>
                    <a:pt x="0" y="33984"/>
                    <a:pt x="4873" y="22220"/>
                    <a:pt x="13546" y="13546"/>
                  </a:cubicBezTo>
                  <a:cubicBezTo>
                    <a:pt x="22220" y="4872"/>
                    <a:pt x="33983" y="0"/>
                    <a:pt x="46250" y="0"/>
                  </a:cubicBezTo>
                  <a:lnTo>
                    <a:pt x="1194267" y="0"/>
                  </a:lnTo>
                  <a:cubicBezTo>
                    <a:pt x="1206533" y="0"/>
                    <a:pt x="1218297" y="4873"/>
                    <a:pt x="1226971" y="13546"/>
                  </a:cubicBezTo>
                  <a:cubicBezTo>
                    <a:pt x="1235645" y="22220"/>
                    <a:pt x="1240517" y="33983"/>
                    <a:pt x="1240517" y="46250"/>
                  </a:cubicBezTo>
                  <a:lnTo>
                    <a:pt x="1240517" y="416246"/>
                  </a:lnTo>
                  <a:cubicBezTo>
                    <a:pt x="1240517" y="428512"/>
                    <a:pt x="1235644" y="440276"/>
                    <a:pt x="1226971" y="448950"/>
                  </a:cubicBezTo>
                  <a:cubicBezTo>
                    <a:pt x="1218297" y="457624"/>
                    <a:pt x="1206534" y="462496"/>
                    <a:pt x="1194267" y="462496"/>
                  </a:cubicBezTo>
                  <a:lnTo>
                    <a:pt x="46250" y="462496"/>
                  </a:lnTo>
                  <a:cubicBezTo>
                    <a:pt x="33984" y="462496"/>
                    <a:pt x="22220" y="457623"/>
                    <a:pt x="13546" y="448950"/>
                  </a:cubicBezTo>
                  <a:cubicBezTo>
                    <a:pt x="4872" y="440276"/>
                    <a:pt x="0" y="428513"/>
                    <a:pt x="0" y="416246"/>
                  </a:cubicBezTo>
                  <a:lnTo>
                    <a:pt x="0" y="462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9261" tIns="19261" rIns="19261" bIns="19261" numCol="1" spcCol="1270" anchor="ctr" anchorCtr="0">
              <a:noAutofit/>
            </a:bodyPr>
            <a:lstStyle/>
            <a:p>
              <a:pPr lvl="0" algn="ctr" defTabSz="400050">
                <a:lnSpc>
                  <a:spcPct val="90000"/>
                </a:lnSpc>
                <a:spcBef>
                  <a:spcPct val="0"/>
                </a:spcBef>
                <a:spcAft>
                  <a:spcPct val="35000"/>
                </a:spcAft>
              </a:pPr>
              <a:r>
                <a:rPr lang="es-EC" sz="900" b="0" kern="1200" dirty="0" smtClean="0"/>
                <a:t>No guarda relación con la riqueza</a:t>
              </a:r>
              <a:endParaRPr lang="es-EC" sz="900" b="0" kern="1200" dirty="0"/>
            </a:p>
          </p:txBody>
        </p:sp>
        <p:sp>
          <p:nvSpPr>
            <p:cNvPr id="68" name="67 Forma libre"/>
            <p:cNvSpPr/>
            <p:nvPr/>
          </p:nvSpPr>
          <p:spPr>
            <a:xfrm rot="1163847">
              <a:off x="4141039" y="6538322"/>
              <a:ext cx="456662" cy="12139"/>
            </a:xfrm>
            <a:custGeom>
              <a:avLst/>
              <a:gdLst>
                <a:gd name="connsiteX0" fmla="*/ 0 w 456662"/>
                <a:gd name="connsiteY0" fmla="*/ 6069 h 12139"/>
                <a:gd name="connsiteX1" fmla="*/ 456662 w 456662"/>
                <a:gd name="connsiteY1" fmla="*/ 6069 h 12139"/>
              </a:gdLst>
              <a:ahLst/>
              <a:cxnLst>
                <a:cxn ang="0">
                  <a:pos x="connsiteX0" y="connsiteY0"/>
                </a:cxn>
                <a:cxn ang="0">
                  <a:pos x="connsiteX1" y="connsiteY1"/>
                </a:cxn>
              </a:cxnLst>
              <a:rect l="l" t="t" r="r" b="b"/>
              <a:pathLst>
                <a:path w="456662" h="12139">
                  <a:moveTo>
                    <a:pt x="0" y="6069"/>
                  </a:moveTo>
                  <a:lnTo>
                    <a:pt x="456662" y="6069"/>
                  </a:lnTo>
                </a:path>
              </a:pathLst>
            </a:custGeom>
            <a:noFill/>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229615" tIns="-5348" rIns="229613" bIns="-5347" numCol="1" spcCol="1270" anchor="ctr" anchorCtr="0">
              <a:noAutofit/>
            </a:bodyPr>
            <a:lstStyle/>
            <a:p>
              <a:pPr lvl="0" algn="ctr" defTabSz="266700">
                <a:lnSpc>
                  <a:spcPct val="90000"/>
                </a:lnSpc>
                <a:spcBef>
                  <a:spcPct val="0"/>
                </a:spcBef>
                <a:spcAft>
                  <a:spcPct val="35000"/>
                </a:spcAft>
              </a:pPr>
              <a:endParaRPr lang="es-EC" sz="600" b="0" kern="1200"/>
            </a:p>
          </p:txBody>
        </p:sp>
        <p:sp>
          <p:nvSpPr>
            <p:cNvPr id="69" name="68 Forma libre"/>
            <p:cNvSpPr/>
            <p:nvPr/>
          </p:nvSpPr>
          <p:spPr>
            <a:xfrm>
              <a:off x="4584741" y="6388976"/>
              <a:ext cx="924992" cy="462496"/>
            </a:xfrm>
            <a:custGeom>
              <a:avLst/>
              <a:gdLst>
                <a:gd name="connsiteX0" fmla="*/ 0 w 924992"/>
                <a:gd name="connsiteY0" fmla="*/ 46250 h 462496"/>
                <a:gd name="connsiteX1" fmla="*/ 13546 w 924992"/>
                <a:gd name="connsiteY1" fmla="*/ 13546 h 462496"/>
                <a:gd name="connsiteX2" fmla="*/ 46250 w 924992"/>
                <a:gd name="connsiteY2" fmla="*/ 0 h 462496"/>
                <a:gd name="connsiteX3" fmla="*/ 878742 w 924992"/>
                <a:gd name="connsiteY3" fmla="*/ 0 h 462496"/>
                <a:gd name="connsiteX4" fmla="*/ 911446 w 924992"/>
                <a:gd name="connsiteY4" fmla="*/ 13546 h 462496"/>
                <a:gd name="connsiteX5" fmla="*/ 924992 w 924992"/>
                <a:gd name="connsiteY5" fmla="*/ 46250 h 462496"/>
                <a:gd name="connsiteX6" fmla="*/ 924992 w 924992"/>
                <a:gd name="connsiteY6" fmla="*/ 416246 h 462496"/>
                <a:gd name="connsiteX7" fmla="*/ 911446 w 924992"/>
                <a:gd name="connsiteY7" fmla="*/ 448950 h 462496"/>
                <a:gd name="connsiteX8" fmla="*/ 878742 w 924992"/>
                <a:gd name="connsiteY8" fmla="*/ 462496 h 462496"/>
                <a:gd name="connsiteX9" fmla="*/ 46250 w 924992"/>
                <a:gd name="connsiteY9" fmla="*/ 462496 h 462496"/>
                <a:gd name="connsiteX10" fmla="*/ 13546 w 924992"/>
                <a:gd name="connsiteY10" fmla="*/ 448950 h 462496"/>
                <a:gd name="connsiteX11" fmla="*/ 0 w 924992"/>
                <a:gd name="connsiteY11" fmla="*/ 416246 h 462496"/>
                <a:gd name="connsiteX12" fmla="*/ 0 w 924992"/>
                <a:gd name="connsiteY12" fmla="*/ 46250 h 46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992" h="462496">
                  <a:moveTo>
                    <a:pt x="0" y="46250"/>
                  </a:moveTo>
                  <a:cubicBezTo>
                    <a:pt x="0" y="33984"/>
                    <a:pt x="4873" y="22220"/>
                    <a:pt x="13546" y="13546"/>
                  </a:cubicBezTo>
                  <a:cubicBezTo>
                    <a:pt x="22220" y="4872"/>
                    <a:pt x="33983" y="0"/>
                    <a:pt x="46250" y="0"/>
                  </a:cubicBezTo>
                  <a:lnTo>
                    <a:pt x="878742" y="0"/>
                  </a:lnTo>
                  <a:cubicBezTo>
                    <a:pt x="891008" y="0"/>
                    <a:pt x="902772" y="4873"/>
                    <a:pt x="911446" y="13546"/>
                  </a:cubicBezTo>
                  <a:cubicBezTo>
                    <a:pt x="920120" y="22220"/>
                    <a:pt x="924992" y="33983"/>
                    <a:pt x="924992" y="46250"/>
                  </a:cubicBezTo>
                  <a:lnTo>
                    <a:pt x="924992" y="416246"/>
                  </a:lnTo>
                  <a:cubicBezTo>
                    <a:pt x="924992" y="428512"/>
                    <a:pt x="920119" y="440276"/>
                    <a:pt x="911446" y="448950"/>
                  </a:cubicBezTo>
                  <a:cubicBezTo>
                    <a:pt x="902772" y="457624"/>
                    <a:pt x="891009" y="462496"/>
                    <a:pt x="878742" y="462496"/>
                  </a:cubicBezTo>
                  <a:lnTo>
                    <a:pt x="46250" y="462496"/>
                  </a:lnTo>
                  <a:cubicBezTo>
                    <a:pt x="33984" y="462496"/>
                    <a:pt x="22220" y="457623"/>
                    <a:pt x="13546" y="448950"/>
                  </a:cubicBezTo>
                  <a:cubicBezTo>
                    <a:pt x="4872" y="440276"/>
                    <a:pt x="0" y="428513"/>
                    <a:pt x="0" y="416246"/>
                  </a:cubicBezTo>
                  <a:lnTo>
                    <a:pt x="0" y="462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9261" tIns="19261" rIns="19261" bIns="19261" numCol="1" spcCol="1270" anchor="ctr" anchorCtr="0">
              <a:noAutofit/>
            </a:bodyPr>
            <a:lstStyle/>
            <a:p>
              <a:pPr lvl="0" algn="ctr" defTabSz="400050">
                <a:lnSpc>
                  <a:spcPct val="90000"/>
                </a:lnSpc>
                <a:spcBef>
                  <a:spcPct val="0"/>
                </a:spcBef>
                <a:spcAft>
                  <a:spcPct val="35000"/>
                </a:spcAft>
              </a:pPr>
              <a:r>
                <a:rPr lang="es-EC" sz="900" b="0" kern="1200" dirty="0" smtClean="0"/>
                <a:t>PROGRESIVOS</a:t>
              </a:r>
              <a:endParaRPr lang="es-EC" sz="900" b="0" kern="1200" dirty="0"/>
            </a:p>
          </p:txBody>
        </p:sp>
        <p:sp>
          <p:nvSpPr>
            <p:cNvPr id="70" name="69 Forma libre"/>
            <p:cNvSpPr/>
            <p:nvPr/>
          </p:nvSpPr>
          <p:spPr>
            <a:xfrm>
              <a:off x="5509734" y="6614155"/>
              <a:ext cx="369997" cy="12139"/>
            </a:xfrm>
            <a:custGeom>
              <a:avLst/>
              <a:gdLst>
                <a:gd name="connsiteX0" fmla="*/ 0 w 369997"/>
                <a:gd name="connsiteY0" fmla="*/ 6069 h 12139"/>
                <a:gd name="connsiteX1" fmla="*/ 369997 w 369997"/>
                <a:gd name="connsiteY1" fmla="*/ 6069 h 12139"/>
              </a:gdLst>
              <a:ahLst/>
              <a:cxnLst>
                <a:cxn ang="0">
                  <a:pos x="connsiteX0" y="connsiteY0"/>
                </a:cxn>
                <a:cxn ang="0">
                  <a:pos x="connsiteX1" y="connsiteY1"/>
                </a:cxn>
              </a:cxnLst>
              <a:rect l="l" t="t" r="r" b="b"/>
              <a:pathLst>
                <a:path w="369997" h="12139">
                  <a:moveTo>
                    <a:pt x="0" y="6069"/>
                  </a:moveTo>
                  <a:lnTo>
                    <a:pt x="369997" y="6069"/>
                  </a:lnTo>
                </a:path>
              </a:pathLst>
            </a:custGeom>
            <a:noFill/>
          </p:spPr>
          <p:style>
            <a:lnRef idx="2">
              <a:schemeClr val="accent5">
                <a:hueOff val="0"/>
                <a:satOff val="0"/>
                <a:lumOff val="0"/>
                <a:alphaOff val="0"/>
              </a:schemeClr>
            </a:lnRef>
            <a:fillRef idx="0">
              <a:scrgbClr r="0" g="0" b="0"/>
            </a:fillRef>
            <a:effectRef idx="0">
              <a:schemeClr val="accent2">
                <a:tint val="50000"/>
                <a:hueOff val="0"/>
                <a:satOff val="0"/>
                <a:lumOff val="0"/>
                <a:alphaOff val="0"/>
              </a:schemeClr>
            </a:effectRef>
            <a:fontRef idx="minor">
              <a:schemeClr val="tx1">
                <a:hueOff val="0"/>
                <a:satOff val="0"/>
                <a:lumOff val="0"/>
                <a:alphaOff val="0"/>
              </a:schemeClr>
            </a:fontRef>
          </p:style>
          <p:txBody>
            <a:bodyPr spcFirstLastPara="0" vert="horz" wrap="square" lIns="188448" tIns="-3180" rIns="188450" bIns="-3180" numCol="1" spcCol="1270" anchor="ctr" anchorCtr="0">
              <a:noAutofit/>
            </a:bodyPr>
            <a:lstStyle/>
            <a:p>
              <a:pPr lvl="0" algn="ctr" defTabSz="266700">
                <a:lnSpc>
                  <a:spcPct val="90000"/>
                </a:lnSpc>
                <a:spcBef>
                  <a:spcPct val="0"/>
                </a:spcBef>
                <a:spcAft>
                  <a:spcPct val="35000"/>
                </a:spcAft>
              </a:pPr>
              <a:endParaRPr lang="es-EC" sz="600" b="0" kern="1200"/>
            </a:p>
          </p:txBody>
        </p:sp>
        <p:sp>
          <p:nvSpPr>
            <p:cNvPr id="71" name="70 Forma libre"/>
            <p:cNvSpPr/>
            <p:nvPr/>
          </p:nvSpPr>
          <p:spPr>
            <a:xfrm>
              <a:off x="5879731" y="6388976"/>
              <a:ext cx="924992" cy="462496"/>
            </a:xfrm>
            <a:custGeom>
              <a:avLst/>
              <a:gdLst>
                <a:gd name="connsiteX0" fmla="*/ 0 w 924992"/>
                <a:gd name="connsiteY0" fmla="*/ 46250 h 462496"/>
                <a:gd name="connsiteX1" fmla="*/ 13546 w 924992"/>
                <a:gd name="connsiteY1" fmla="*/ 13546 h 462496"/>
                <a:gd name="connsiteX2" fmla="*/ 46250 w 924992"/>
                <a:gd name="connsiteY2" fmla="*/ 0 h 462496"/>
                <a:gd name="connsiteX3" fmla="*/ 878742 w 924992"/>
                <a:gd name="connsiteY3" fmla="*/ 0 h 462496"/>
                <a:gd name="connsiteX4" fmla="*/ 911446 w 924992"/>
                <a:gd name="connsiteY4" fmla="*/ 13546 h 462496"/>
                <a:gd name="connsiteX5" fmla="*/ 924992 w 924992"/>
                <a:gd name="connsiteY5" fmla="*/ 46250 h 462496"/>
                <a:gd name="connsiteX6" fmla="*/ 924992 w 924992"/>
                <a:gd name="connsiteY6" fmla="*/ 416246 h 462496"/>
                <a:gd name="connsiteX7" fmla="*/ 911446 w 924992"/>
                <a:gd name="connsiteY7" fmla="*/ 448950 h 462496"/>
                <a:gd name="connsiteX8" fmla="*/ 878742 w 924992"/>
                <a:gd name="connsiteY8" fmla="*/ 462496 h 462496"/>
                <a:gd name="connsiteX9" fmla="*/ 46250 w 924992"/>
                <a:gd name="connsiteY9" fmla="*/ 462496 h 462496"/>
                <a:gd name="connsiteX10" fmla="*/ 13546 w 924992"/>
                <a:gd name="connsiteY10" fmla="*/ 448950 h 462496"/>
                <a:gd name="connsiteX11" fmla="*/ 0 w 924992"/>
                <a:gd name="connsiteY11" fmla="*/ 416246 h 462496"/>
                <a:gd name="connsiteX12" fmla="*/ 0 w 924992"/>
                <a:gd name="connsiteY12" fmla="*/ 46250 h 46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992" h="462496">
                  <a:moveTo>
                    <a:pt x="0" y="46250"/>
                  </a:moveTo>
                  <a:cubicBezTo>
                    <a:pt x="0" y="33984"/>
                    <a:pt x="4873" y="22220"/>
                    <a:pt x="13546" y="13546"/>
                  </a:cubicBezTo>
                  <a:cubicBezTo>
                    <a:pt x="22220" y="4872"/>
                    <a:pt x="33983" y="0"/>
                    <a:pt x="46250" y="0"/>
                  </a:cubicBezTo>
                  <a:lnTo>
                    <a:pt x="878742" y="0"/>
                  </a:lnTo>
                  <a:cubicBezTo>
                    <a:pt x="891008" y="0"/>
                    <a:pt x="902772" y="4873"/>
                    <a:pt x="911446" y="13546"/>
                  </a:cubicBezTo>
                  <a:cubicBezTo>
                    <a:pt x="920120" y="22220"/>
                    <a:pt x="924992" y="33983"/>
                    <a:pt x="924992" y="46250"/>
                  </a:cubicBezTo>
                  <a:lnTo>
                    <a:pt x="924992" y="416246"/>
                  </a:lnTo>
                  <a:cubicBezTo>
                    <a:pt x="924992" y="428512"/>
                    <a:pt x="920119" y="440276"/>
                    <a:pt x="911446" y="448950"/>
                  </a:cubicBezTo>
                  <a:cubicBezTo>
                    <a:pt x="902772" y="457624"/>
                    <a:pt x="891009" y="462496"/>
                    <a:pt x="878742" y="462496"/>
                  </a:cubicBezTo>
                  <a:lnTo>
                    <a:pt x="46250" y="462496"/>
                  </a:lnTo>
                  <a:cubicBezTo>
                    <a:pt x="33984" y="462496"/>
                    <a:pt x="22220" y="457623"/>
                    <a:pt x="13546" y="448950"/>
                  </a:cubicBezTo>
                  <a:cubicBezTo>
                    <a:pt x="4872" y="440276"/>
                    <a:pt x="0" y="428513"/>
                    <a:pt x="0" y="416246"/>
                  </a:cubicBezTo>
                  <a:lnTo>
                    <a:pt x="0" y="462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9261" tIns="19261" rIns="19261" bIns="19261" numCol="1" spcCol="1270" anchor="ctr" anchorCtr="0">
              <a:noAutofit/>
            </a:bodyPr>
            <a:lstStyle/>
            <a:p>
              <a:pPr lvl="0" algn="ctr" defTabSz="400050">
                <a:lnSpc>
                  <a:spcPct val="90000"/>
                </a:lnSpc>
                <a:spcBef>
                  <a:spcPct val="0"/>
                </a:spcBef>
                <a:spcAft>
                  <a:spcPct val="35000"/>
                </a:spcAft>
              </a:pPr>
              <a:r>
                <a:rPr lang="es-EC" sz="900" b="0" kern="1200" dirty="0" smtClean="0"/>
                <a:t>Capacidad económica</a:t>
              </a:r>
              <a:endParaRPr lang="es-EC" sz="900" b="0" kern="1200" dirty="0"/>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404664"/>
            <a:ext cx="7005369" cy="811217"/>
          </a:xfrm>
        </p:spPr>
        <p:txBody>
          <a:bodyPr>
            <a:noAutofit/>
          </a:bodyPr>
          <a:lstStyle/>
          <a:p>
            <a:r>
              <a:rPr lang="es-ES" sz="3200" dirty="0" smtClean="0"/>
              <a:t>IMPUESTO AL VALOR AGREGADO</a:t>
            </a:r>
            <a:endParaRPr lang="es-EC" sz="32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761308369"/>
              </p:ext>
            </p:extLst>
          </p:nvPr>
        </p:nvGraphicFramePr>
        <p:xfrm>
          <a:off x="827584" y="1465387"/>
          <a:ext cx="7056783" cy="5112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https://encrypted-tbn2.gstatic.com/images?q=tbn:ANd9GcQkL-jbpYcry5wDeQGOR5lFJtWNnzpNcqw4r2DEd03xrgcfd6YAxQ"/>
          <p:cNvPicPr>
            <a:picLocks noChangeAspect="1" noChangeArrowheads="1"/>
          </p:cNvPicPr>
          <p:nvPr/>
        </p:nvPicPr>
        <p:blipFill>
          <a:blip r:embed="rId7" cstate="print"/>
          <a:srcRect/>
          <a:stretch>
            <a:fillRect/>
          </a:stretch>
        </p:blipFill>
        <p:spPr bwMode="auto">
          <a:xfrm>
            <a:off x="4139952" y="3831801"/>
            <a:ext cx="604542" cy="37677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3"/>
            <a:ext cx="6965245" cy="811218"/>
          </a:xfrm>
        </p:spPr>
        <p:txBody>
          <a:bodyPr>
            <a:normAutofit/>
          </a:bodyPr>
          <a:lstStyle/>
          <a:p>
            <a:r>
              <a:rPr lang="es-ES" sz="3600" b="1" dirty="0"/>
              <a:t>BASE </a:t>
            </a:r>
            <a:r>
              <a:rPr lang="es-ES" sz="3600" b="1" dirty="0" smtClean="0"/>
              <a:t>IMPONIBLE</a:t>
            </a:r>
            <a:endParaRPr lang="es-EC"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71094560"/>
              </p:ext>
            </p:extLst>
          </p:nvPr>
        </p:nvGraphicFramePr>
        <p:xfrm>
          <a:off x="971600" y="1556792"/>
          <a:ext cx="705678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42841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3"/>
            <a:ext cx="6965245" cy="811218"/>
          </a:xfrm>
        </p:spPr>
        <p:txBody>
          <a:bodyPr>
            <a:normAutofit/>
          </a:bodyPr>
          <a:lstStyle/>
          <a:p>
            <a:r>
              <a:rPr lang="es-ES" sz="3600" b="1" dirty="0"/>
              <a:t>DECLARACIÓN</a:t>
            </a:r>
            <a:endParaRPr lang="es-EC"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101634300"/>
              </p:ext>
            </p:extLst>
          </p:nvPr>
        </p:nvGraphicFramePr>
        <p:xfrm>
          <a:off x="827584" y="1772816"/>
          <a:ext cx="705678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56372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b="1" dirty="0"/>
              <a:t>TARIFA 12 % - 0</a:t>
            </a:r>
            <a:r>
              <a:rPr lang="es-ES" sz="3600" b="1" dirty="0" smtClean="0"/>
              <a:t>%</a:t>
            </a:r>
            <a:endParaRPr lang="es-EC" sz="3600" dirty="0"/>
          </a:p>
        </p:txBody>
      </p:sp>
      <p:sp>
        <p:nvSpPr>
          <p:cNvPr id="4" name="3 Marcador de contenido"/>
          <p:cNvSpPr>
            <a:spLocks noGrp="1"/>
          </p:cNvSpPr>
          <p:nvPr>
            <p:ph sz="half" idx="1"/>
          </p:nvPr>
        </p:nvSpPr>
        <p:spPr>
          <a:xfrm>
            <a:off x="467544" y="2267712"/>
            <a:ext cx="3657600" cy="4590288"/>
          </a:xfrm>
        </p:spPr>
        <p:txBody>
          <a:bodyPr>
            <a:normAutofit/>
          </a:bodyPr>
          <a:lstStyle/>
          <a:p>
            <a:pPr marL="0" lvl="0" indent="0" algn="ctr">
              <a:buNone/>
            </a:pPr>
            <a:r>
              <a:rPr lang="es-ES" sz="2400" b="1" dirty="0" smtClean="0"/>
              <a:t> NO OBJETOS DE IVA</a:t>
            </a:r>
          </a:p>
          <a:p>
            <a:pPr lvl="0" algn="ctr"/>
            <a:r>
              <a:rPr lang="es-ES" sz="2400" dirty="0" smtClean="0"/>
              <a:t>Aportes </a:t>
            </a:r>
            <a:r>
              <a:rPr lang="es-ES" sz="2400" dirty="0"/>
              <a:t>en especie a sociedades.</a:t>
            </a:r>
            <a:endParaRPr lang="es-EC" sz="2400" dirty="0"/>
          </a:p>
          <a:p>
            <a:pPr lvl="0" algn="ctr"/>
            <a:r>
              <a:rPr lang="es-ES" sz="2400" dirty="0"/>
              <a:t>Adjudicaciones por herencia o por liquidación de sociedades, inclusive de la sociedad conyugal</a:t>
            </a:r>
            <a:r>
              <a:rPr lang="es-ES" sz="2400" dirty="0" smtClean="0"/>
              <a:t>.</a:t>
            </a:r>
            <a:endParaRPr lang="es-EC" sz="2400" dirty="0"/>
          </a:p>
          <a:p>
            <a:pPr algn="ctr"/>
            <a:r>
              <a:rPr lang="es-ES" sz="2400" dirty="0"/>
              <a:t>Donaciones</a:t>
            </a:r>
            <a:endParaRPr lang="es-EC" sz="2400" dirty="0"/>
          </a:p>
          <a:p>
            <a:pPr lvl="0"/>
            <a:endParaRPr lang="es-EC" sz="2400" dirty="0"/>
          </a:p>
        </p:txBody>
      </p:sp>
      <p:sp>
        <p:nvSpPr>
          <p:cNvPr id="5" name="4 Marcador de contenido"/>
          <p:cNvSpPr>
            <a:spLocks noGrp="1"/>
          </p:cNvSpPr>
          <p:nvPr>
            <p:ph sz="half" idx="2"/>
          </p:nvPr>
        </p:nvSpPr>
        <p:spPr>
          <a:xfrm>
            <a:off x="4427984" y="2267712"/>
            <a:ext cx="3657600" cy="4590288"/>
          </a:xfrm>
        </p:spPr>
        <p:txBody>
          <a:bodyPr>
            <a:normAutofit/>
          </a:bodyPr>
          <a:lstStyle/>
          <a:p>
            <a:pPr marL="0" indent="0" algn="ctr">
              <a:buNone/>
            </a:pPr>
            <a:r>
              <a:rPr lang="es-EC" sz="2400" b="1" dirty="0" smtClean="0"/>
              <a:t>TARIFA 0%</a:t>
            </a:r>
          </a:p>
          <a:p>
            <a:pPr algn="ctr">
              <a:buFont typeface="Courier New" pitchFamily="49" charset="0"/>
              <a:buChar char="o"/>
            </a:pPr>
            <a:r>
              <a:rPr lang="es-ES" sz="2400" dirty="0"/>
              <a:t>Productos </a:t>
            </a:r>
            <a:r>
              <a:rPr lang="es-ES" sz="2400" dirty="0" smtClean="0"/>
              <a:t>alimenticios</a:t>
            </a:r>
          </a:p>
          <a:p>
            <a:pPr algn="ctr">
              <a:buFont typeface="Courier New" pitchFamily="49" charset="0"/>
              <a:buChar char="o"/>
            </a:pPr>
            <a:r>
              <a:rPr lang="es-ES" sz="2400" dirty="0" smtClean="0"/>
              <a:t>Transporte nacional</a:t>
            </a:r>
          </a:p>
          <a:p>
            <a:pPr algn="ctr">
              <a:buFont typeface="Courier New" pitchFamily="49" charset="0"/>
              <a:buChar char="o"/>
            </a:pPr>
            <a:r>
              <a:rPr lang="es-ES" sz="2400" dirty="0"/>
              <a:t>S</a:t>
            </a:r>
            <a:r>
              <a:rPr lang="es-ES" sz="2400" dirty="0" smtClean="0"/>
              <a:t>alud</a:t>
            </a:r>
          </a:p>
          <a:p>
            <a:pPr lvl="0" algn="ctr">
              <a:buFont typeface="Courier New" pitchFamily="49" charset="0"/>
              <a:buChar char="o"/>
            </a:pPr>
            <a:r>
              <a:rPr lang="es-ES" sz="2400" dirty="0" smtClean="0"/>
              <a:t>Alquiler </a:t>
            </a:r>
            <a:r>
              <a:rPr lang="es-ES" sz="2400" dirty="0"/>
              <a:t>o arrendamiento de inmuebles </a:t>
            </a:r>
            <a:r>
              <a:rPr lang="es-ES" sz="2400" dirty="0" smtClean="0"/>
              <a:t>para </a:t>
            </a:r>
            <a:r>
              <a:rPr lang="es-ES" sz="2400" dirty="0"/>
              <a:t>vivienda</a:t>
            </a:r>
            <a:r>
              <a:rPr lang="es-ES" sz="2400" dirty="0" smtClean="0"/>
              <a:t>.</a:t>
            </a:r>
          </a:p>
          <a:p>
            <a:pPr lvl="0" algn="ctr">
              <a:buFont typeface="Courier New" pitchFamily="49" charset="0"/>
              <a:buChar char="o"/>
            </a:pPr>
            <a:r>
              <a:rPr lang="es-ES" sz="2400" dirty="0"/>
              <a:t>Los servicios públicos</a:t>
            </a:r>
            <a:endParaRPr lang="es-EC" sz="2400" dirty="0"/>
          </a:p>
          <a:p>
            <a:pPr algn="ctr">
              <a:buFont typeface="Courier New" pitchFamily="49" charset="0"/>
              <a:buChar char="o"/>
            </a:pPr>
            <a:endParaRPr lang="es-EC" sz="2400" b="1" dirty="0"/>
          </a:p>
        </p:txBody>
      </p:sp>
      <p:pic>
        <p:nvPicPr>
          <p:cNvPr id="12290" name="Picture 2" descr="http://t0.gstatic.com/images?q=tbn:ANd9GcSZkN9d5YfXSnQxZbxgLNi7O1ts7LRet4cxtnZYvUC3ktGWKY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16632"/>
            <a:ext cx="1944216"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813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b="1"/>
              <a:t>CRÉDITO TRIBUTARIO</a:t>
            </a:r>
            <a:endParaRPr lang="es-EC"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183415839"/>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56320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8563" y="1196752"/>
            <a:ext cx="6965245" cy="955234"/>
          </a:xfrm>
        </p:spPr>
        <p:txBody>
          <a:bodyPr>
            <a:normAutofit/>
          </a:bodyPr>
          <a:lstStyle/>
          <a:p>
            <a:r>
              <a:rPr lang="es-ES" sz="4000" dirty="0"/>
              <a:t>IMPUESTO A LA RENTA</a:t>
            </a:r>
            <a:endParaRPr lang="es-EC" sz="40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931539818"/>
              </p:ext>
            </p:extLst>
          </p:nvPr>
        </p:nvGraphicFramePr>
        <p:xfrm>
          <a:off x="1331640" y="2132856"/>
          <a:ext cx="6422951"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https://encrypted-tbn2.gstatic.com/images?q=tbn:ANd9GcQkL-jbpYcry5wDeQGOR5lFJtWNnzpNcqw4r2DEd03xrgcfd6YAxQ"/>
          <p:cNvPicPr>
            <a:picLocks noChangeAspect="1" noChangeArrowheads="1"/>
          </p:cNvPicPr>
          <p:nvPr/>
        </p:nvPicPr>
        <p:blipFill>
          <a:blip r:embed="rId7" cstate="print"/>
          <a:srcRect/>
          <a:stretch>
            <a:fillRect/>
          </a:stretch>
        </p:blipFill>
        <p:spPr bwMode="auto">
          <a:xfrm>
            <a:off x="7754591" y="3530691"/>
            <a:ext cx="604542" cy="376774"/>
          </a:xfrm>
          <a:prstGeom prst="rect">
            <a:avLst/>
          </a:prstGeom>
          <a:noFill/>
        </p:spPr>
      </p:pic>
      <p:sp>
        <p:nvSpPr>
          <p:cNvPr id="3" name="AutoShape 2" descr="data:image/jpeg;base64,/9j/4AAQSkZJRgABAQAAAQABAAD/2wCEAAkGBhASDxAQEhIREA8PDw8QEBAPDxQQDw8QFBAVFBQQEhQXHCYeGBkjGRIUHy8gIycpLCwsFR4xNTAqNSYrLCkBCQoKDgwOGg8PGS4lHyQsLCkpKikqNCksLDAsLCwsLCkpLCwtLCwqLDQsLCwpKSwpKSwpLCwpLCwsLCwpLCwsLP/AABEIAKYBMAMBIgACEQEDEQH/xAAbAAEAAgMBAQAAAAAAAAAAAAAABAUBAwYCB//EADsQAAIBAgMGAgkDAgUFAAAAAAABAgMRBAUhEjFBUWFxE4EGIjJCUpGhscEUctHh8AcjM2KCFUOSovH/xAAaAQEAAwEBAQAAAAAAAAAAAAAAAQMEAgUG/8QAJhEBAAICAgICAgIDAQAAAAAAAAECAxEEIRIxQVEToSIyQmGRBf/aAAwDAQACEQMRAD8A+4gAAAAAAAAAAAAAAAAAAAaMTjIU1eckuS4vsuJEzERuRvBzuL9I5PSmtlfFLWT8tyJuXZ5Gdoz9SfD4ZPpyfQz15WK1vGJdeMrUAGlyAAAAAAAAAAAAAAAAAAAAAAAAAAAAAAAAAAAAAAAAGrE4mNOLnN7MY72zacj6WZltTVGL9Wm7z6ztu8l9X0Kc+X8VPJMRuUvG+kcnpTWyviesn2W5fUqJzbd23Jve27sg0a7XVcv4JdOomtP6o8LJlvkndpXxEQ9GGZFyp0tMtz6ULRnecOfvx/lHR0K8ZxUotST4o4c34TGzpy2ou3NP2Zd0bsHMtTq3cK7U36dqCvy7OIVdPZn8L4/tfEsD16XreN1lVMaAAdoAAAAAAAAAAAAAAAAAAAAAAAAAAAAAAAAAABAznMlRoyn7z9WC5ye7yW/yOAlNttt3bd23vbe9ll6Q5p41Z2f+XTvGHJv3peb+iKq54fKzfkvqPULqxqHu5mM2ndaM1qRm5mdp1HFJ6PR/Rm5lWbqOKa0eq+q7ETAm3PLZ48VPVanlxbOUvfi23b0XGA9JqkVszj4lt0r7MrddNSop0OZtSLKZbY53WUTES6fB5/Tm7NOm+G01svpctDhSfgM4nTsn68Phe9ftf4N+HnfGT/quafTqwR8HjoVFeLvzT9pd0SD1K2i0bhUAAkAAAAAAAAAAAAAAAAAAAAAAAAAAAKT0ozXwqWxF2qVbpc4x96X48+hcVqqjFyk7Rim23wS3s+dZpj3WqyqPc3aK+GC3L892zFzM346aj3LqsdorZGx9KU6coxk4zavCUW4tSWq1Xy8zdI8NnixOlzi16QYqG6q3bhUjGflqrkil6aVl7UKcuylB/dr6Gv0mwmxVcl7NX1l+73l+f+RSvC1dlTVOo4O9pKEnF2dt6R6Fa0tG9Oe/h3eTZ7GupersSha8draunxWi4/gs1I+bZTmbpVoy4ezNf7Xv+Wj8jsqOcQfFFGTH4z0mJXKmbaWLkuq5MrqWKT4m5VCnTpdUMRGW7fxXE2FHGpxJ1DMOEv8AyX5RxNROBhO+qd0ZOR6p1XFqUW1Jbmt5e4D0gTtGro/jXsvuuH2KAF2LNfFO6yiaxLuYyT1WqMnIYHNKlLc7x4we7y5HR4HM4VVo7S4xe9fyezh5VMvXqfpTNZhMABqcgAAAAAAAAAAAAAAAAAAAAAAa682oycY7Ukm1FWTk+C1E9Dm/S/NNFQi99pVO3ux/PkuZybZY4nAYiVRupGUZTbk5SWnW3M30sBGPC75vX/4fOZ7zkvNpasGC2T16UsjTNnQzoJ8CNUwMXwKO4b44MT/l+nMZjlyrxUG7WkpbS3pJ6pd1dfIsaWzGKjG0YxSUUtyS0SJVfAwXTsQp4aPBssi++mzj4Iwx9z9tk4Rl7UYy/dFS+5Hl6OYWevhRi+dNypv/ANWkeZbUd1n9DbUxz8OyupPTquZ3EzHpdatLf2hzeJpyw85OFTxKMXb19JrW2jWktexb4THKSTOOzzN1Or4cX6lJ2bW6c1o32WqXmT8qxWiNVqfx3LwM0085inp18apsjMqaGIJkKxnmFaxoYpx3eae5llh8XGWm6XJ/go41DZCZxNdi/BXYfMGtJarnxX8lhCaaunddCuY0lkzGTTurprc1o0YBCV1l/pA1aNXVfGlr/wAlx7l7TqqSUotNPc07o4gkYTHTpu8Xpxi9Yvuvyehg5tq9X7j9q7U+nZAr8vziFTT2Z/C3v/a+JYHrUvW8brKqY0AA7QAAAAAAAAAAAAAAAAGJSsm+CVzJqxUbwmlvcJfYi06jaY7lzWKxDnNyfHcuS4I0tGdpC6PmZv5TuXvV1Eah4cSNiJW0W8l2ItRFd566WxKjzjMYUIbc7tt2jFe1OXJfl8DjcR6S4qcvV2KceEYwUn5ylq/oTPSybni5Re6nGEYro4qbfm5fRHjK8t2nu0W/r0NOOta18pU2yWtbUSmZbUryinOS5+zw6kirNX2eLW7oSsS40qcpy3RWvNvhFdWc1hMRKdVzlvnw4K25LstBX+W5XTbx1Cizz0adOanRf+XJ22Hd+HLkn8PfduPWB8Wm0qkWk90lrB+Z19anda67imzipZRgvfev7Y6/exqrlm0algz8elYm0dJ+GnoidTmUeHxWzFXTa6Eulm1Li3H90X+Cu1ZYNrmEzfCRW0MZCXszi+0lf5EuEyqYdJaZuo4hxd0/4fciKYc5cLNEaF9h8bGWj9WX0fZkg52FZ8ifhsc1o9V9V5lc1Sswlw57upp/WQ01dm1ey9lcWztMDllOmk4q8vjerfbl5F2Dj2zS5tbSmwOQTlZz9SPL33/B0dKnspLV2Vrt3fmz0D2cOCmKP4qZtMgAL0AAAAAAAAAAAAAAARsfidiDa3vSPc5taKxNpTWJtOoSQUkM4qLfsvyt9jfDO+cPk7/czRy8U/K+eNkj4U2bYd0qlvcldwfDrHuiD+qR0+JxVCrBwnez5rVPg01uZxuZYGVObUXtx3qUeK69TxOVgrS3lSdxP6acd761aE6FdHplD+pafFdyxwuOT/P8mXtprkU/pPkDqSjXgvXilGpH4oLdJdVf5djbluAUYL+7vmX7XEr80oy8KSprVq3q6NRe/Z6nXnMxFXW4ruzjfSDHeJPYj/pwflKXGXZbl58yJgKXrx7kmeXrhL5o94SlsSu+HI3R1XUM1eRS07mU6cNDn8fT2qjfBaLyL6tjItOyd7aXsVjpIjHuPbnlZotEVrKLTp6WIlalYtlSIOYQt56ourbtiV8nYvMgxt4yp31j6y/a9/yf3OfkmzfgKvh1Iz4J2l1i9/8APkWWjcES7OEiTQkr25kGBuhIySsWPhHuMDNKW1FPnv7mxRK9pYjE7f0axu3QSftUvUfZey/l9jiki39GsZsV1F+zVWw/3b4v53XmauLk8Mkf76c2jcO0AB7igAAAAAAAAAAAAAADDkBko81xG1PZ4Q08+Ja4rE7MHLilp34HPnn83JqIpDZxabnylgwZB5b0GCFmEvZXdk0qM3qWnFf7fyyi/au89NPhpm+hl8d9jRhrt2RbQp2SRVMdq6o1acKcW3pFPvdvcl1CaaTTunuaOS9Ic2dasowf+VSb2Wvfnuc/wumvEtsjxjaSfHR9+DOr45iu3UZO9NWc5Vo6kFqtZxXFcZLqc82d3UicJmCUK1SHCM5Jdr6fRl/HvNupYuVSInyj5eWzxI8OoYczVpliWxMSpxl7STtuvwNSqHtVCJh3EvLy+m+DXZ/yapZQnul80SoyNkZEbmHTZg4SjCMZNNxVrriuH0JMZEeMzbGRxLqJWeWVdXHnqu/9/YsCho1bNNb07l7GaaTW5pMrt7dQyZTtqtGtU+T5mAcpd/luMVWlCpxktVyktGvmSjl/RLG+tOi+Prx7rSS+z+Z1B9DgyfkxxZntGpAAXoAAAAAAAwAuYcjDNcmBl1DXKoYkzTNkDTjlKVrblra+tyA4tcH8ifJmmcjJm4sZJ8ttGPkTSNaRDIq9N5HdZ8mePmicV5pLZXP5RvTY6ivs8ePTuVfpBQexGovcdpftdtfJ/cm0pRTfN77m9pNW0aas1vTTM0W7RvyjSuyqhaKk97+iInpLmexDwou1SovWa3wpvR+b1Xa/QuHHZg9lOTSbUU7OT4Rv+TkKuV4mpOU6kXtSd3yXRdEtPI6pEb3LmZ1GlXSoHTZNg7RTfF38hgcjtrL+n9S2jFJWIy331CKw8zenTj2OOxtJTnObXtSb3c3oXGaZtGV4Qaa96S3PouhWN3PW/wDP4046ze3uWfNk8uoVlTAR7dnY0SwDW5v7lz4TZj9Mz0Jx0n4Z1HLDz6P6Hi0lvT+5fPCHh4PoVzxqSKRVjbGuizlgP7sap5UuXyVim3F+pEeNY3Rqnl5U+F19Tz+hqLr9Ci3FvDraVTqFxlle8XHjHVdn/X7nPKNRb4vy1JeBx2zNN3WtndW04/30MuTFaI7h3EuiuYueU2/ZTfZXN9PLqsuFu7/gqpivf+sOtwzg8W6dSFRe5JPuuK81c+g06qaT5pNdmcXluSVYz25TWm5RhZLzerfU6nCza36ns8TDbFE+U+/hVadp4PMZHo2uQAAAAADAA8tGuaNxhxAiyRqmia6ZrlRIFfMj1CznhiJicA5Jq7V+RE710ILR5cCDVyDGRd6WKm18FanCrHtdra+pq2sxh7VGhXXOlOdGXyltL6niZOFlmZn22RlosfCXIzskKnmVX3sJiIvp4cl5NSNWd4WvXoOlSjKn4q2akp+rKNN+1GNnve6/K/MojiZJtFfF3OSkR1Lj8b/i1ThiKkIUJVaEJbMakZK9S2+aXw3vbok+JIp/4q4aS/0MVfkowf12kb8L/hxCO9J+RbYb0Qpx9xfI9SeBhn4/bL+ayjfp5Un/AKODqX4OtUUV8op/c0VZY7EaVGoQf/bprZj58ZebOzpZKluib1lnQux8XFjndauZyWn3LjsNkklvJtPLLcDpll/Q9LA9DQ4c9HAGxYAv1gehlYEkUH/TjKy46D9EZWDIHPrLD0srXI6FYQ9rB9AOejlS5G2OUx5F8sJ0PawoFJDKIfCiRTy2C91fItlhjZHDgQaeGXL6EinQXIlRw5sVEnQ0Qom+FI2RpmxQGhiET2ASAAAAAAAAAAAAAAYaAA8umjy6CAA1vDI8yw6AIHl0EY/TIAkY/Toz4CAAx4CM/p0AQHgIz4CAJDwEZ8FGAQPSoo9KiAB6VFGVSAA9KkZVMAkZ2TNgAMgAAAAAAAAA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4" descr="data:image/jpeg;base64,/9j/4AAQSkZJRgABAQAAAQABAAD/2wCEAAkGBhASDxAQEhIREA8PDw8QEBAPDxQQDw8QFBAVFBQQEhQXHCYeGBkjGRIUHy8gIycpLCwsFR4xNTAqNSYrLCkBCQoKDgwOGg8PGS4lHyQsLCkpKikqNCksLDAsLCwsLCkpLCwtLCwqLDQsLCwpKSwpKSwpLCwpLCwsLCwpLCwsLP/AABEIAKYBMAMBIgACEQEDEQH/xAAbAAEAAgMBAQAAAAAAAAAAAAAABAUBAwYCB//EADsQAAIBAgMGAgkDAgUFAAAAAAABAgMRBAUhEjFBUWFxE4EGIjJCUpGhscEUctHh8AcjM2KCFUOSovH/xAAaAQEAAwEBAQAAAAAAAAAAAAAAAQMEAgUG/8QAJhEBAAICAgICAgIDAQAAAAAAAAECAxEEIRIxQVEToSIyQmGRBf/aAAwDAQACEQMRAD8A+4gAAAAAAAAAAAAAAAAAAAaMTjIU1eckuS4vsuJEzERuRvBzuL9I5PSmtlfFLWT8tyJuXZ5Gdoz9SfD4ZPpyfQz15WK1vGJdeMrUAGlyAAAAAAAAAAAAAAAAAAAAAAAAAAAAAAAAAAAAAAAAGrE4mNOLnN7MY72zacj6WZltTVGL9Wm7z6ztu8l9X0Kc+X8VPJMRuUvG+kcnpTWyviesn2W5fUqJzbd23Jve27sg0a7XVcv4JdOomtP6o8LJlvkndpXxEQ9GGZFyp0tMtz6ULRnecOfvx/lHR0K8ZxUotST4o4c34TGzpy2ou3NP2Zd0bsHMtTq3cK7U36dqCvy7OIVdPZn8L4/tfEsD16XreN1lVMaAAdoAAAAAAAAAAAAAAAAAAAAAAAAAAAAAAAAAABAznMlRoyn7z9WC5ye7yW/yOAlNttt3bd23vbe9ll6Q5p41Z2f+XTvGHJv3peb+iKq54fKzfkvqPULqxqHu5mM2ndaM1qRm5mdp1HFJ6PR/Rm5lWbqOKa0eq+q7ETAm3PLZ48VPVanlxbOUvfi23b0XGA9JqkVszj4lt0r7MrddNSop0OZtSLKZbY53WUTES6fB5/Tm7NOm+G01svpctDhSfgM4nTsn68Phe9ftf4N+HnfGT/quafTqwR8HjoVFeLvzT9pd0SD1K2i0bhUAAkAAAAAAAAAAAAAAAAAAAAAAAAAAAKT0ozXwqWxF2qVbpc4x96X48+hcVqqjFyk7Rim23wS3s+dZpj3WqyqPc3aK+GC3L892zFzM346aj3LqsdorZGx9KU6coxk4zavCUW4tSWq1Xy8zdI8NnixOlzi16QYqG6q3bhUjGflqrkil6aVl7UKcuylB/dr6Gv0mwmxVcl7NX1l+73l+f+RSvC1dlTVOo4O9pKEnF2dt6R6Fa0tG9Oe/h3eTZ7GupersSha8draunxWi4/gs1I+bZTmbpVoy4ezNf7Xv+Wj8jsqOcQfFFGTH4z0mJXKmbaWLkuq5MrqWKT4m5VCnTpdUMRGW7fxXE2FHGpxJ1DMOEv8AyX5RxNROBhO+qd0ZOR6p1XFqUW1Jbmt5e4D0gTtGro/jXsvuuH2KAF2LNfFO6yiaxLuYyT1WqMnIYHNKlLc7x4we7y5HR4HM4VVo7S4xe9fyezh5VMvXqfpTNZhMABqcgAAAAAAAAAAAAAAAAAAAAAAa682oycY7Ukm1FWTk+C1E9Dm/S/NNFQi99pVO3ux/PkuZybZY4nAYiVRupGUZTbk5SWnW3M30sBGPC75vX/4fOZ7zkvNpasGC2T16UsjTNnQzoJ8CNUwMXwKO4b44MT/l+nMZjlyrxUG7WkpbS3pJ6pd1dfIsaWzGKjG0YxSUUtyS0SJVfAwXTsQp4aPBssi++mzj4Iwx9z9tk4Rl7UYy/dFS+5Hl6OYWevhRi+dNypv/ANWkeZbUd1n9DbUxz8OyupPTquZ3EzHpdatLf2hzeJpyw85OFTxKMXb19JrW2jWktexb4THKSTOOzzN1Or4cX6lJ2bW6c1o32WqXmT8qxWiNVqfx3LwM0085inp18apsjMqaGIJkKxnmFaxoYpx3eae5llh8XGWm6XJ/go41DZCZxNdi/BXYfMGtJarnxX8lhCaaunddCuY0lkzGTTurprc1o0YBCV1l/pA1aNXVfGlr/wAlx7l7TqqSUotNPc07o4gkYTHTpu8Xpxi9Yvuvyehg5tq9X7j9q7U+nZAr8vziFTT2Z/C3v/a+JYHrUvW8brKqY0AA7QAAAAAAAAAAAAAAAAGJSsm+CVzJqxUbwmlvcJfYi06jaY7lzWKxDnNyfHcuS4I0tGdpC6PmZv5TuXvV1Eah4cSNiJW0W8l2ItRFd566WxKjzjMYUIbc7tt2jFe1OXJfl8DjcR6S4qcvV2KceEYwUn5ylq/oTPSybni5Re6nGEYro4qbfm5fRHjK8t2nu0W/r0NOOta18pU2yWtbUSmZbUryinOS5+zw6kirNX2eLW7oSsS40qcpy3RWvNvhFdWc1hMRKdVzlvnw4K25LstBX+W5XTbx1Cizz0adOanRf+XJ22Hd+HLkn8PfduPWB8Wm0qkWk90lrB+Z19anda67imzipZRgvfev7Y6/exqrlm0algz8elYm0dJ+GnoidTmUeHxWzFXTa6Eulm1Li3H90X+Cu1ZYNrmEzfCRW0MZCXszi+0lf5EuEyqYdJaZuo4hxd0/4fciKYc5cLNEaF9h8bGWj9WX0fZkg52FZ8ifhsc1o9V9V5lc1Sswlw57upp/WQ01dm1ey9lcWztMDllOmk4q8vjerfbl5F2Dj2zS5tbSmwOQTlZz9SPL33/B0dKnspLV2Vrt3fmz0D2cOCmKP4qZtMgAL0AAAAAAAAAAAAAAARsfidiDa3vSPc5taKxNpTWJtOoSQUkM4qLfsvyt9jfDO+cPk7/czRy8U/K+eNkj4U2bYd0qlvcldwfDrHuiD+qR0+JxVCrBwnez5rVPg01uZxuZYGVObUXtx3qUeK69TxOVgrS3lSdxP6acd761aE6FdHplD+pafFdyxwuOT/P8mXtprkU/pPkDqSjXgvXilGpH4oLdJdVf5djbluAUYL+7vmX7XEr80oy8KSprVq3q6NRe/Z6nXnMxFXW4ruzjfSDHeJPYj/pwflKXGXZbl58yJgKXrx7kmeXrhL5o94SlsSu+HI3R1XUM1eRS07mU6cNDn8fT2qjfBaLyL6tjItOyd7aXsVjpIjHuPbnlZotEVrKLTp6WIlalYtlSIOYQt56ourbtiV8nYvMgxt4yp31j6y/a9/yf3OfkmzfgKvh1Iz4J2l1i9/8APkWWjcES7OEiTQkr25kGBuhIySsWPhHuMDNKW1FPnv7mxRK9pYjE7f0axu3QSftUvUfZey/l9jiki39GsZsV1F+zVWw/3b4v53XmauLk8Mkf76c2jcO0AB7igAAAAAAAAAAAAAADDkBko81xG1PZ4Q08+Ja4rE7MHLilp34HPnn83JqIpDZxabnylgwZB5b0GCFmEvZXdk0qM3qWnFf7fyyi/au89NPhpm+hl8d9jRhrt2RbQp2SRVMdq6o1acKcW3pFPvdvcl1CaaTTunuaOS9Ic2dasowf+VSb2Wvfnuc/wumvEtsjxjaSfHR9+DOr45iu3UZO9NWc5Vo6kFqtZxXFcZLqc82d3UicJmCUK1SHCM5Jdr6fRl/HvNupYuVSInyj5eWzxI8OoYczVpliWxMSpxl7STtuvwNSqHtVCJh3EvLy+m+DXZ/yapZQnul80SoyNkZEbmHTZg4SjCMZNNxVrriuH0JMZEeMzbGRxLqJWeWVdXHnqu/9/YsCho1bNNb07l7GaaTW5pMrt7dQyZTtqtGtU+T5mAcpd/luMVWlCpxktVyktGvmSjl/RLG+tOi+Prx7rSS+z+Z1B9DgyfkxxZntGpAAXoAAAAAAAwAuYcjDNcmBl1DXKoYkzTNkDTjlKVrblra+tyA4tcH8ifJmmcjJm4sZJ8ttGPkTSNaRDIq9N5HdZ8mePmicV5pLZXP5RvTY6ivs8ePTuVfpBQexGovcdpftdtfJ/cm0pRTfN77m9pNW0aas1vTTM0W7RvyjSuyqhaKk97+iInpLmexDwou1SovWa3wpvR+b1Xa/QuHHZg9lOTSbUU7OT4Rv+TkKuV4mpOU6kXtSd3yXRdEtPI6pEb3LmZ1GlXSoHTZNg7RTfF38hgcjtrL+n9S2jFJWIy331CKw8zenTj2OOxtJTnObXtSb3c3oXGaZtGV4Qaa96S3PouhWN3PW/wDP4046ze3uWfNk8uoVlTAR7dnY0SwDW5v7lz4TZj9Mz0Jx0n4Z1HLDz6P6Hi0lvT+5fPCHh4PoVzxqSKRVjbGuizlgP7sap5UuXyVim3F+pEeNY3Rqnl5U+F19Tz+hqLr9Ci3FvDraVTqFxlle8XHjHVdn/X7nPKNRb4vy1JeBx2zNN3WtndW04/30MuTFaI7h3EuiuYueU2/ZTfZXN9PLqsuFu7/gqpivf+sOtwzg8W6dSFRe5JPuuK81c+g06qaT5pNdmcXluSVYz25TWm5RhZLzerfU6nCza36ns8TDbFE+U+/hVadp4PMZHo2uQAAAAADAA8tGuaNxhxAiyRqmia6ZrlRIFfMj1CznhiJicA5Jq7V+RE710ILR5cCDVyDGRd6WKm18FanCrHtdra+pq2sxh7VGhXXOlOdGXyltL6niZOFlmZn22RlosfCXIzskKnmVX3sJiIvp4cl5NSNWd4WvXoOlSjKn4q2akp+rKNN+1GNnve6/K/MojiZJtFfF3OSkR1Lj8b/i1ThiKkIUJVaEJbMakZK9S2+aXw3vbok+JIp/4q4aS/0MVfkowf12kb8L/hxCO9J+RbYb0Qpx9xfI9SeBhn4/bL+ayjfp5Un/AKODqX4OtUUV8op/c0VZY7EaVGoQf/bprZj58ZebOzpZKluib1lnQux8XFjndauZyWn3LjsNkklvJtPLLcDpll/Q9LA9DQ4c9HAGxYAv1gehlYEkUH/TjKy46D9EZWDIHPrLD0srXI6FYQ9rB9AOejlS5G2OUx5F8sJ0PawoFJDKIfCiRTy2C91fItlhjZHDgQaeGXL6EinQXIlRw5sVEnQ0Qom+FI2RpmxQGhiET2ASAAAAAAAAAAAAAAYaAA8umjy6CAA1vDI8yw6AIHl0EY/TIAkY/Toz4CAAx4CM/p0AQHgIz4CAJDwEZ8FGAQPSoo9KiAB6VFGVSAA9KkZVMAkZ2TNgAMgAAAAAAAAAD//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331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752" y="4653135"/>
            <a:ext cx="3384376" cy="184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1017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764704"/>
            <a:ext cx="6965245" cy="1202485"/>
          </a:xfrm>
        </p:spPr>
        <p:txBody>
          <a:bodyPr>
            <a:normAutofit/>
          </a:bodyPr>
          <a:lstStyle/>
          <a:p>
            <a:r>
              <a:rPr lang="es-AR" sz="3600" b="1" dirty="0" smtClean="0"/>
              <a:t>OBJETIVOS ESPECÍFICOS</a:t>
            </a:r>
            <a:endParaRPr lang="es-EC" sz="3600" dirty="0"/>
          </a:p>
        </p:txBody>
      </p:sp>
      <p:sp>
        <p:nvSpPr>
          <p:cNvPr id="3" name="2 Marcador de contenido"/>
          <p:cNvSpPr>
            <a:spLocks noGrp="1"/>
          </p:cNvSpPr>
          <p:nvPr>
            <p:ph idx="1"/>
          </p:nvPr>
        </p:nvSpPr>
        <p:spPr>
          <a:xfrm>
            <a:off x="1691680" y="2060848"/>
            <a:ext cx="6340421" cy="3888432"/>
          </a:xfrm>
        </p:spPr>
        <p:txBody>
          <a:bodyPr/>
          <a:lstStyle/>
          <a:p>
            <a:pPr lvl="0" algn="just"/>
            <a:r>
              <a:rPr lang="es-AR" dirty="0" smtClean="0"/>
              <a:t>Recolectar información mediante una muestra obtenida de pequeñas y medianas empresas del cantón Latacunga sobre el cumplimiento de sus obligaciones tributarias.</a:t>
            </a:r>
          </a:p>
          <a:p>
            <a:pPr lvl="0" algn="just"/>
            <a:endParaRPr lang="es-EC" dirty="0" smtClean="0"/>
          </a:p>
          <a:p>
            <a:pPr lvl="0" algn="just"/>
            <a:r>
              <a:rPr lang="es-AR" dirty="0" smtClean="0"/>
              <a:t>Analizar los efectos económicos ocasionados por el pago de impuestos directos e indirectos por las pymes del cantón Latacunga.</a:t>
            </a:r>
            <a:endParaRPr lang="es-EC" dirty="0" smtClean="0"/>
          </a:p>
          <a:p>
            <a:endParaRPr lang="es-EC" dirty="0"/>
          </a:p>
        </p:txBody>
      </p:sp>
      <p:pic>
        <p:nvPicPr>
          <p:cNvPr id="4" name="Picture 8" descr="https://encrypted-tbn0.gstatic.com/images?q=tbn:ANd9GcSs_ff2prf61YVtv2doh06dXH40CpLI0z4_AaGxEAI2aloWIMHt-A"/>
          <p:cNvPicPr>
            <a:picLocks noChangeAspect="1" noChangeArrowheads="1"/>
          </p:cNvPicPr>
          <p:nvPr/>
        </p:nvPicPr>
        <p:blipFill>
          <a:blip r:embed="rId2" cstate="print"/>
          <a:srcRect/>
          <a:stretch>
            <a:fillRect/>
          </a:stretch>
        </p:blipFill>
        <p:spPr bwMode="auto">
          <a:xfrm>
            <a:off x="323528" y="836712"/>
            <a:ext cx="1368152" cy="1368152"/>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1124744"/>
            <a:ext cx="6965245" cy="1202485"/>
          </a:xfrm>
        </p:spPr>
        <p:txBody>
          <a:bodyPr>
            <a:normAutofit/>
          </a:bodyPr>
          <a:lstStyle/>
          <a:p>
            <a:r>
              <a:rPr lang="es-ES" sz="3600" b="1" dirty="0"/>
              <a:t>BASE </a:t>
            </a:r>
            <a:r>
              <a:rPr lang="es-ES" sz="3600" b="1" dirty="0" smtClean="0"/>
              <a:t>IMPONIBLE</a:t>
            </a:r>
            <a:endParaRPr lang="es-EC" sz="3600" dirty="0"/>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val="2657823489"/>
              </p:ext>
            </p:extLst>
          </p:nvPr>
        </p:nvGraphicFramePr>
        <p:xfrm>
          <a:off x="1259632" y="1556792"/>
          <a:ext cx="6624736"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128" y="26938"/>
            <a:ext cx="2619375" cy="1743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4212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b="1" dirty="0"/>
              <a:t>PERSONAS OBLIGADAS AL </a:t>
            </a:r>
            <a:r>
              <a:rPr lang="es-ES" sz="3200" b="1" dirty="0" smtClean="0"/>
              <a:t>PAGO</a:t>
            </a:r>
            <a:endParaRPr lang="es-EC" sz="3200" dirty="0"/>
          </a:p>
        </p:txBody>
      </p:sp>
      <p:graphicFrame>
        <p:nvGraphicFramePr>
          <p:cNvPr id="4" name="3 Marcador de contenido"/>
          <p:cNvGraphicFramePr>
            <a:graphicFrameLocks noGrp="1"/>
          </p:cNvGraphicFramePr>
          <p:nvPr>
            <p:ph sz="half" idx="1"/>
            <p:extLst>
              <p:ext uri="{D42A27DB-BD31-4B8C-83A1-F6EECF244321}">
                <p14:modId xmlns:p14="http://schemas.microsoft.com/office/powerpoint/2010/main" val="3995326363"/>
              </p:ext>
            </p:extLst>
          </p:nvPr>
        </p:nvGraphicFramePr>
        <p:xfrm>
          <a:off x="323528" y="1484784"/>
          <a:ext cx="475252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contenido"/>
          <p:cNvSpPr>
            <a:spLocks noGrp="1"/>
          </p:cNvSpPr>
          <p:nvPr>
            <p:ph sz="half" idx="2"/>
          </p:nvPr>
        </p:nvSpPr>
        <p:spPr>
          <a:xfrm>
            <a:off x="5508104" y="3140968"/>
            <a:ext cx="2952328" cy="1584176"/>
          </a:xfrm>
        </p:spPr>
        <p:txBody>
          <a:bodyPr>
            <a:normAutofit/>
          </a:bodyPr>
          <a:lstStyle/>
          <a:p>
            <a:r>
              <a:rPr lang="es-ES" sz="1400" dirty="0"/>
              <a:t>Capital superior a los USD 60.000</a:t>
            </a:r>
          </a:p>
          <a:p>
            <a:r>
              <a:rPr lang="es-ES" sz="1400" dirty="0"/>
              <a:t>Ingresos brutos anuales de su actividad económica sean superiores a USD 100.000</a:t>
            </a:r>
          </a:p>
          <a:p>
            <a:r>
              <a:rPr lang="es-ES" sz="1400" dirty="0"/>
              <a:t>Gastos anuales sean superiores a USD 80.000;.</a:t>
            </a:r>
            <a:endParaRPr lang="es-EC" sz="1400" dirty="0"/>
          </a:p>
          <a:p>
            <a:endParaRPr lang="es-EC" sz="1400" dirty="0"/>
          </a:p>
        </p:txBody>
      </p:sp>
    </p:spTree>
    <p:extLst>
      <p:ext uri="{BB962C8B-B14F-4D97-AF65-F5344CB8AC3E}">
        <p14:creationId xmlns:p14="http://schemas.microsoft.com/office/powerpoint/2010/main" val="24409805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600" dirty="0"/>
              <a:t>Fechas de declaración del Impuesto a la Renta</a:t>
            </a:r>
            <a:endParaRPr lang="es-EC" sz="36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057" t="35079" r="33178" b="15635"/>
          <a:stretch/>
        </p:blipFill>
        <p:spPr bwMode="auto">
          <a:xfrm>
            <a:off x="1475656" y="1772816"/>
            <a:ext cx="5313028" cy="4577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9698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692696"/>
            <a:ext cx="6965245" cy="883226"/>
          </a:xfrm>
        </p:spPr>
        <p:txBody>
          <a:bodyPr>
            <a:normAutofit/>
          </a:bodyPr>
          <a:lstStyle/>
          <a:p>
            <a:r>
              <a:rPr lang="es-ES" sz="3600" b="1" dirty="0"/>
              <a:t>EXENCIONES</a:t>
            </a:r>
            <a:endParaRPr lang="es-EC" sz="3600"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510937638"/>
              </p:ext>
            </p:extLst>
          </p:nvPr>
        </p:nvGraphicFramePr>
        <p:xfrm>
          <a:off x="827584" y="1628800"/>
          <a:ext cx="741682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93601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88640"/>
            <a:ext cx="7037253" cy="1152129"/>
          </a:xfrm>
        </p:spPr>
        <p:txBody>
          <a:bodyPr>
            <a:noAutofit/>
          </a:bodyPr>
          <a:lstStyle/>
          <a:p>
            <a:r>
              <a:rPr lang="es-ES" sz="2400" dirty="0" smtClean="0"/>
              <a:t>Exoneración de pago del Impuesto a la Renta para el desarrollo de inversiones nuevas y productivas</a:t>
            </a:r>
            <a:endParaRPr lang="es-EC" sz="2400" dirty="0"/>
          </a:p>
        </p:txBody>
      </p:sp>
      <p:sp>
        <p:nvSpPr>
          <p:cNvPr id="3" name="2 Marcador de contenido"/>
          <p:cNvSpPr>
            <a:spLocks noGrp="1"/>
          </p:cNvSpPr>
          <p:nvPr>
            <p:ph idx="1"/>
          </p:nvPr>
        </p:nvSpPr>
        <p:spPr>
          <a:xfrm>
            <a:off x="971600" y="1412776"/>
            <a:ext cx="6768752" cy="4248472"/>
          </a:xfrm>
        </p:spPr>
        <p:txBody>
          <a:bodyPr>
            <a:noAutofit/>
          </a:bodyPr>
          <a:lstStyle/>
          <a:p>
            <a:pPr marL="365760" lvl="1" indent="0">
              <a:buNone/>
            </a:pPr>
            <a:r>
              <a:rPr lang="es-EC" dirty="0" smtClean="0"/>
              <a:t>a. Producción </a:t>
            </a:r>
            <a:r>
              <a:rPr lang="es-EC" dirty="0"/>
              <a:t>de alimentos frescos, congelados e industrializados;</a:t>
            </a:r>
          </a:p>
          <a:p>
            <a:pPr marL="365760" lvl="1" indent="0">
              <a:buNone/>
            </a:pPr>
            <a:r>
              <a:rPr lang="es-EC" dirty="0"/>
              <a:t>b. Cadena forestal y agroforestal y sus productos elaborados;</a:t>
            </a:r>
          </a:p>
          <a:p>
            <a:pPr marL="365760" lvl="1" indent="0">
              <a:buNone/>
            </a:pPr>
            <a:r>
              <a:rPr lang="es-EC" dirty="0"/>
              <a:t>c. Metalmecánica;</a:t>
            </a:r>
          </a:p>
          <a:p>
            <a:pPr marL="365760" lvl="1" indent="0">
              <a:buNone/>
            </a:pPr>
            <a:r>
              <a:rPr lang="es-EC" dirty="0"/>
              <a:t>d. Petroquímica;</a:t>
            </a:r>
          </a:p>
          <a:p>
            <a:pPr marL="365760" lvl="1" indent="0">
              <a:buNone/>
            </a:pPr>
            <a:r>
              <a:rPr lang="es-EC" dirty="0"/>
              <a:t>e. Farmacéutica;</a:t>
            </a:r>
          </a:p>
          <a:p>
            <a:pPr marL="365760" lvl="1" indent="0">
              <a:buNone/>
            </a:pPr>
            <a:r>
              <a:rPr lang="es-EC" dirty="0"/>
              <a:t>f. Turismo;</a:t>
            </a:r>
          </a:p>
          <a:p>
            <a:pPr marL="365760" lvl="1" indent="0">
              <a:buNone/>
            </a:pPr>
            <a:r>
              <a:rPr lang="es-EC" dirty="0"/>
              <a:t>g. Energías renovables incluida la bioenergía o energía a partir de biomasa;</a:t>
            </a:r>
          </a:p>
          <a:p>
            <a:pPr marL="365760" lvl="1" indent="0">
              <a:buNone/>
            </a:pPr>
            <a:r>
              <a:rPr lang="es-EC" dirty="0"/>
              <a:t>h. Servicios Logísticos de comercio exterior;</a:t>
            </a:r>
          </a:p>
          <a:p>
            <a:pPr marL="365760" lvl="1" indent="0">
              <a:buNone/>
            </a:pPr>
            <a:r>
              <a:rPr lang="es-EC" dirty="0"/>
              <a:t>i. Biotecnología y Software aplicados; y,</a:t>
            </a:r>
          </a:p>
          <a:p>
            <a:pPr marL="365760" lvl="1" indent="0">
              <a:buNone/>
            </a:pPr>
            <a:r>
              <a:rPr lang="es-EC" dirty="0"/>
              <a:t>j. Los sectores de sustitución estratégica de importaciones y fomento de exportaciones, determinados por el Presidente de la República.</a:t>
            </a:r>
          </a:p>
          <a:p>
            <a:pPr marL="365760" lvl="1" indent="0">
              <a:buNone/>
            </a:pPr>
            <a:endParaRPr lang="es-EC" dirty="0"/>
          </a:p>
        </p:txBody>
      </p:sp>
    </p:spTree>
    <p:extLst>
      <p:ext uri="{BB962C8B-B14F-4D97-AF65-F5344CB8AC3E}">
        <p14:creationId xmlns:p14="http://schemas.microsoft.com/office/powerpoint/2010/main" val="12150233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692696"/>
            <a:ext cx="6965245" cy="883226"/>
          </a:xfrm>
        </p:spPr>
        <p:txBody>
          <a:bodyPr>
            <a:normAutofit/>
          </a:bodyPr>
          <a:lstStyle/>
          <a:p>
            <a:r>
              <a:rPr lang="es-ES" sz="3600" b="1" dirty="0" smtClean="0"/>
              <a:t>DEDUCCIONES</a:t>
            </a:r>
            <a:endParaRPr lang="es-EC" sz="3600"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3115935865"/>
              </p:ext>
            </p:extLst>
          </p:nvPr>
        </p:nvGraphicFramePr>
        <p:xfrm>
          <a:off x="827584" y="1844824"/>
          <a:ext cx="734481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78590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1124744"/>
            <a:ext cx="6821229" cy="1512168"/>
          </a:xfrm>
        </p:spPr>
        <p:txBody>
          <a:bodyPr>
            <a:noAutofit/>
          </a:bodyPr>
          <a:lstStyle/>
          <a:p>
            <a:pPr algn="ctr"/>
            <a:r>
              <a:rPr lang="es-ES" sz="2600" b="1" dirty="0" smtClean="0"/>
              <a:t>Durante </a:t>
            </a:r>
            <a:r>
              <a:rPr lang="es-ES" sz="2600" b="1" dirty="0"/>
              <a:t>el plazo de 5 años, las Medianas empresas, tendrán derecho a la deducción del 100% adicional de los gastos incurridos en los siguientes </a:t>
            </a:r>
            <a:r>
              <a:rPr lang="es-ES" sz="2600" b="1" dirty="0" smtClean="0"/>
              <a:t>rubros:</a:t>
            </a:r>
            <a:endParaRPr lang="es-EC" sz="2600" b="1" dirty="0"/>
          </a:p>
        </p:txBody>
      </p:sp>
      <p:sp>
        <p:nvSpPr>
          <p:cNvPr id="3" name="2 Marcador de contenido"/>
          <p:cNvSpPr>
            <a:spLocks noGrp="1"/>
          </p:cNvSpPr>
          <p:nvPr>
            <p:ph idx="1"/>
          </p:nvPr>
        </p:nvSpPr>
        <p:spPr>
          <a:xfrm>
            <a:off x="971600" y="3140968"/>
            <a:ext cx="7128792" cy="1584176"/>
          </a:xfrm>
        </p:spPr>
        <p:txBody>
          <a:bodyPr>
            <a:noAutofit/>
          </a:bodyPr>
          <a:lstStyle/>
          <a:p>
            <a:pPr algn="just"/>
            <a:r>
              <a:rPr lang="es-ES" sz="2400" dirty="0" smtClean="0">
                <a:effectLst>
                  <a:glow rad="101600">
                    <a:schemeClr val="accent2">
                      <a:satMod val="175000"/>
                      <a:alpha val="40000"/>
                    </a:schemeClr>
                  </a:glow>
                </a:effectLst>
              </a:rPr>
              <a:t>Capacitación </a:t>
            </a:r>
            <a:r>
              <a:rPr lang="es-ES" sz="2400" dirty="0">
                <a:effectLst>
                  <a:glow rad="101600">
                    <a:schemeClr val="accent2">
                      <a:satMod val="175000"/>
                      <a:alpha val="40000"/>
                    </a:schemeClr>
                  </a:glow>
                </a:effectLst>
              </a:rPr>
              <a:t>técnica </a:t>
            </a:r>
            <a:r>
              <a:rPr lang="es-ES" sz="2400" dirty="0"/>
              <a:t>dirigida a investigación, desarrollo e innovación tecnológica, que mejore la </a:t>
            </a:r>
            <a:r>
              <a:rPr lang="es-ES" sz="2400" dirty="0" smtClean="0"/>
              <a:t>productividad.-  </a:t>
            </a:r>
            <a:r>
              <a:rPr lang="es-ES" sz="2400" dirty="0">
                <a:effectLst>
                  <a:glow rad="101600">
                    <a:schemeClr val="accent2">
                      <a:satMod val="175000"/>
                      <a:alpha val="40000"/>
                    </a:schemeClr>
                  </a:glow>
                </a:effectLst>
              </a:rPr>
              <a:t>1% del valor de los gastos efectuados por conceptos de sueldos y </a:t>
            </a:r>
            <a:r>
              <a:rPr lang="es-ES" sz="2400" dirty="0" smtClean="0">
                <a:effectLst>
                  <a:glow rad="101600">
                    <a:schemeClr val="accent2">
                      <a:satMod val="175000"/>
                      <a:alpha val="40000"/>
                    </a:schemeClr>
                  </a:glow>
                </a:effectLst>
              </a:rPr>
              <a:t>salarios</a:t>
            </a:r>
            <a:r>
              <a:rPr lang="es-ES" sz="2400" dirty="0" smtClean="0"/>
              <a:t>.</a:t>
            </a:r>
            <a:endParaRPr lang="es-EC" sz="2400" dirty="0"/>
          </a:p>
        </p:txBody>
      </p:sp>
    </p:spTree>
    <p:extLst>
      <p:ext uri="{BB962C8B-B14F-4D97-AF65-F5344CB8AC3E}">
        <p14:creationId xmlns:p14="http://schemas.microsoft.com/office/powerpoint/2010/main" val="9089680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268760"/>
            <a:ext cx="7272808" cy="4454309"/>
          </a:xfrm>
        </p:spPr>
        <p:txBody>
          <a:bodyPr>
            <a:noAutofit/>
          </a:bodyPr>
          <a:lstStyle/>
          <a:p>
            <a:pPr algn="just"/>
            <a:r>
              <a:rPr lang="es-ES" sz="2600" dirty="0">
                <a:effectLst>
                  <a:glow rad="139700">
                    <a:schemeClr val="accent1">
                      <a:satMod val="175000"/>
                      <a:alpha val="40000"/>
                    </a:schemeClr>
                  </a:glow>
                </a:effectLst>
              </a:rPr>
              <a:t>Gastos </a:t>
            </a:r>
            <a:r>
              <a:rPr lang="es-ES" sz="2600" dirty="0" smtClean="0">
                <a:effectLst>
                  <a:glow rad="139700">
                    <a:schemeClr val="accent1">
                      <a:satMod val="175000"/>
                      <a:alpha val="40000"/>
                    </a:schemeClr>
                  </a:glow>
                </a:effectLst>
              </a:rPr>
              <a:t>en </a:t>
            </a:r>
            <a:r>
              <a:rPr lang="es-ES" sz="2600" dirty="0">
                <a:effectLst>
                  <a:glow rad="139700">
                    <a:schemeClr val="accent1">
                      <a:satMod val="175000"/>
                      <a:alpha val="40000"/>
                    </a:schemeClr>
                  </a:glow>
                </a:effectLst>
              </a:rPr>
              <a:t>mejora de la productividad </a:t>
            </a:r>
            <a:r>
              <a:rPr lang="es-ES" sz="2600" dirty="0"/>
              <a:t>a través de las siguientes actividades: </a:t>
            </a:r>
            <a:r>
              <a:rPr lang="es-ES" sz="2600" dirty="0">
                <a:effectLst>
                  <a:glow rad="101600">
                    <a:schemeClr val="accent1">
                      <a:satMod val="175000"/>
                      <a:alpha val="40000"/>
                    </a:schemeClr>
                  </a:glow>
                </a:effectLst>
              </a:rPr>
              <a:t>asistencia técnica </a:t>
            </a:r>
            <a:r>
              <a:rPr lang="es-ES" sz="2600" dirty="0"/>
              <a:t>en desarrollo de productos mediante estudios, </a:t>
            </a:r>
            <a:r>
              <a:rPr lang="es-ES" sz="2600" dirty="0">
                <a:effectLst>
                  <a:glow rad="139700">
                    <a:schemeClr val="accent1">
                      <a:satMod val="175000"/>
                      <a:alpha val="40000"/>
                    </a:schemeClr>
                  </a:glow>
                </a:effectLst>
              </a:rPr>
              <a:t>análisis de mercado y competitividad;</a:t>
            </a:r>
            <a:r>
              <a:rPr lang="es-ES" sz="2600" dirty="0"/>
              <a:t> asistencia tecnológica a través de contrataciones de servicios profesionales para diseño de procesos, productos, </a:t>
            </a:r>
            <a:r>
              <a:rPr lang="es-ES" sz="2600" dirty="0">
                <a:effectLst>
                  <a:glow rad="101600">
                    <a:schemeClr val="accent1">
                      <a:satMod val="175000"/>
                      <a:alpha val="40000"/>
                    </a:schemeClr>
                  </a:glow>
                </a:effectLst>
              </a:rPr>
              <a:t>adaptación e implementación de procesos, </a:t>
            </a:r>
            <a:r>
              <a:rPr lang="es-ES" sz="2600" dirty="0">
                <a:effectLst>
                  <a:glow rad="139700">
                    <a:schemeClr val="accent1">
                      <a:satMod val="175000"/>
                      <a:alpha val="40000"/>
                    </a:schemeClr>
                  </a:glow>
                </a:effectLst>
              </a:rPr>
              <a:t>de diseño de empaques, de desarrollo de software </a:t>
            </a:r>
            <a:r>
              <a:rPr lang="es-ES" sz="2600" dirty="0" smtClean="0">
                <a:effectLst>
                  <a:glow rad="139700">
                    <a:schemeClr val="accent1">
                      <a:satMod val="175000"/>
                      <a:alpha val="40000"/>
                    </a:schemeClr>
                  </a:glow>
                </a:effectLst>
              </a:rPr>
              <a:t>especializado,</a:t>
            </a:r>
            <a:r>
              <a:rPr lang="es-ES" sz="2600" dirty="0" smtClean="0"/>
              <a:t> </a:t>
            </a:r>
            <a:r>
              <a:rPr lang="es-ES" sz="2600" dirty="0"/>
              <a:t>que no </a:t>
            </a:r>
            <a:r>
              <a:rPr lang="es-ES" sz="2600" dirty="0">
                <a:effectLst>
                  <a:glow rad="101600">
                    <a:schemeClr val="accent1">
                      <a:satMod val="175000"/>
                      <a:alpha val="40000"/>
                    </a:schemeClr>
                  </a:glow>
                </a:effectLst>
              </a:rPr>
              <a:t>superen el 1% de las ventas; </a:t>
            </a:r>
            <a:r>
              <a:rPr lang="es-ES" sz="2600" dirty="0"/>
              <a:t>y,</a:t>
            </a:r>
            <a:endParaRPr lang="es-EC" sz="2600" dirty="0"/>
          </a:p>
          <a:p>
            <a:pPr algn="just"/>
            <a:endParaRPr lang="es-EC" sz="2600" dirty="0"/>
          </a:p>
        </p:txBody>
      </p:sp>
    </p:spTree>
    <p:extLst>
      <p:ext uri="{BB962C8B-B14F-4D97-AF65-F5344CB8AC3E}">
        <p14:creationId xmlns:p14="http://schemas.microsoft.com/office/powerpoint/2010/main" val="19157386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1268760"/>
            <a:ext cx="6768752" cy="4896544"/>
          </a:xfrm>
        </p:spPr>
        <p:txBody>
          <a:bodyPr>
            <a:normAutofit/>
          </a:bodyPr>
          <a:lstStyle/>
          <a:p>
            <a:pPr algn="just"/>
            <a:r>
              <a:rPr lang="es-ES" sz="2600" dirty="0">
                <a:effectLst>
                  <a:glow rad="101600">
                    <a:schemeClr val="accent2">
                      <a:satMod val="175000"/>
                      <a:alpha val="40000"/>
                    </a:schemeClr>
                  </a:glow>
                </a:effectLst>
              </a:rPr>
              <a:t>Gastos de viaje, estadía y promoción comercial para el acceso a mercados internacionales, </a:t>
            </a:r>
            <a:r>
              <a:rPr lang="es-ES" sz="2600" dirty="0"/>
              <a:t>tales como ruedas de negocios, participación en ferias internacionales, entre otros costos o gastos de similar naturaleza, y que el beneficio no supere el </a:t>
            </a:r>
            <a:r>
              <a:rPr lang="es-ES" sz="2600" dirty="0">
                <a:effectLst>
                  <a:glow rad="139700">
                    <a:schemeClr val="accent2">
                      <a:satMod val="175000"/>
                      <a:alpha val="40000"/>
                    </a:schemeClr>
                  </a:glow>
                </a:effectLst>
              </a:rPr>
              <a:t>50% del valor total de los costos y gastos destinados a la promoción y publicidad</a:t>
            </a:r>
            <a:endParaRPr lang="es-EC" sz="2600" dirty="0">
              <a:effectLst>
                <a:glow rad="139700">
                  <a:schemeClr val="accent2">
                    <a:satMod val="175000"/>
                    <a:alpha val="40000"/>
                  </a:schemeClr>
                </a:glow>
              </a:effectLst>
            </a:endParaRPr>
          </a:p>
          <a:p>
            <a:pPr algn="just"/>
            <a:endParaRPr lang="es-EC" sz="2600" dirty="0"/>
          </a:p>
        </p:txBody>
      </p:sp>
    </p:spTree>
    <p:extLst>
      <p:ext uri="{BB962C8B-B14F-4D97-AF65-F5344CB8AC3E}">
        <p14:creationId xmlns:p14="http://schemas.microsoft.com/office/powerpoint/2010/main" val="24678716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620688"/>
            <a:ext cx="6965245" cy="955234"/>
          </a:xfrm>
        </p:spPr>
        <p:txBody>
          <a:bodyPr>
            <a:normAutofit/>
          </a:bodyPr>
          <a:lstStyle/>
          <a:p>
            <a:r>
              <a:rPr lang="es-ES" sz="3600" b="1" dirty="0"/>
              <a:t>Determinación del anticipo</a:t>
            </a:r>
            <a:endParaRPr lang="es-EC"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26077213"/>
              </p:ext>
            </p:extLst>
          </p:nvPr>
        </p:nvGraphicFramePr>
        <p:xfrm>
          <a:off x="827584" y="1484784"/>
          <a:ext cx="741682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5874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4495" y="1131418"/>
            <a:ext cx="7620000" cy="1143000"/>
          </a:xfrm>
        </p:spPr>
        <p:txBody>
          <a:bodyPr>
            <a:normAutofit/>
          </a:bodyPr>
          <a:lstStyle/>
          <a:p>
            <a:pPr algn="ctr"/>
            <a:r>
              <a:rPr lang="es-EC" sz="4000" b="1" dirty="0" smtClean="0"/>
              <a:t>PYMES</a:t>
            </a:r>
            <a:endParaRPr lang="es-EC" sz="4000" b="1" dirty="0"/>
          </a:p>
        </p:txBody>
      </p:sp>
      <p:sp>
        <p:nvSpPr>
          <p:cNvPr id="4" name="AutoShape 2" descr="data:image/jpeg;base64,/9j/4AAQSkZJRgABAQAAAQABAAD/2wCEAAkGBhMSERQUExQWFRQWFBcWFBgWFRgXGBwYFRgVFxgcFxQXGyYeFxojGRUUHy8gJCcpLCwsFx4xNTAqNSYrLCkBCQoKDgwOGg8PGjAkHCUpLiotLDEsLCwsLDQsLCwsNCwsKSkuLCwsLDQsLCwsLCwsLCwsLCwsKSwsLCksLCwsKf/AABEIALEBHQMBIgACEQEDEQH/xAAcAAEAAgMBAQEAAAAAAAAAAAAABQYDBAcBAgj/xABNEAABAwIDBAUECw8EAQUAAAABAAIDBBEFEiEGMUFREyJhcZEHFDKBFzRCUlSSobHB0dIVFiMzQ1NiZHJzgpOisvAkdOHxsyVEY5Sj/8QAGwEBAAIDAQEAAAAAAAAAAAAAAAMEAQIFBgf/xAA6EQACAgIABAMDCgYABwAAAAAAAQIDBBEFEiExE0FRMmFxFSI0UoGRobHB0RQjM3Ki4SRCgsLw8fL/2gAMAwEAAhEDEQA/AO4oiIAiIgCIiAIiIAiIgC+XutvX0tfEHWikPJjvmKIwyqVXlaoGOc3O9xabXawkEjk7isbfK/QHjJe35sqg7G7W0tLTllRTdK4uzNdladDw63JbW022NFUU744aUxSEjK/KwWsbnUa7l0/4WPNy8r+OzmvKfLvmXwOs4FjsVXCJoSSxxI1FiCN4IUiCuR+TXaoxtbS9E9wdI5xkG5twN/gumQVt1Sur8ObiXabVZBSJFF8RvuvtQkwREQBERAEREAREQBERAEREAREQBERAEREAREQBERAEREAXl145yrmI428uIYcrQbXG82VLMza8SKlPz8iammVr1Esl16qg3Fpvfn5PqUrQ4+HaP6rvkVPG4zj3S5fZfvJrMOyC33JpY54w5paRcEEHuOi8ZMF93XZKZwzyhbOwUU8UcGYBzMzgXZra2FuSidp8LbTVLomZsoa1zc285hfwVm8pUXS4tHGN5bG31krB5VKUtq2PO50dh/DYLuU2P5ib7pnBvrX8xpdmv1NzAp2wwMbHcB3WdfeXHerXhNaTZUPAH5oGfokj/PFXPA49y49u1ZLfqdmlp1x16FzpH3W2tSjbottRkoREQBERAEREAREQBERAEREAREQBERAEREAREQBERAEREBAY1izg4xt006x4+pQaksepi2XNbRw39qjl874nZbPJkrH2fT4HfxYxVacQi8uj3AC5IA5k2HiVzlt9EWW0l1N/D8RyjKTx07lPUtXmsuUYttlHHIRHeS2m/q3/AGuKtuyeOidjJALXuCORG/VfTMGi2vDrdi10PMW3VzukoPZTcSc6XHiWjNkmYQBxEYBIHgvPKRVTSuY6SmdCxpcGlxuTfu3BfOxZL8Zc7fZ9Q4/1WVi8ofWpJL3NnNI5DXVd6UlC2EdeSOQoc9Vkt+b/AAKjsrJ+DcOTr+Kv+BncuV4Piohz3aTmtYdo5nkr3sTjhnz3blLCBobix3KDKpkpynroT4d8HCMN9TpVIdFsqMFeyKMvke1jBvc4gD5VTNovK7Gy7KVvSu9+dGD6XKrXVOx/NRasuhWtyZfqquZE3NI5rG83EAfKssUocAWm4IuCNQQeRX5uxjG5qt5fPIZDrpfqtvwDdwXbNg5iMOp8xOjOPvQTbfwsrF+K6Ypt9SCjKV0mkuxaF4SqhtB5S6WmBa13TScGx6gHtfuXNcb8oFZWEtDixh/Jw3JP7Thqta8WyfXsja3Krh07v3HT9pPKLS0l25ull95Hr8Y7mrl+N+UOtqHfjTCy/VZF1bd7958bLBhmwdbN6MBY0+6k6o+XVfW0+x76FsRfI15fcHKNGka27dFfqqorko73I511uROLlrUTq/k/xt9RQxvldmeCWOcdL5ePerKJguebEYhkoIm7us75SrVRV91yrklZJL1OtS264t+hOosUL7hZVGShERAEREAREQBERAEREAREQBERAatdTNe0tdu+X1Kq4hTdCC5zgGD3RNlObTVFUyK9JG2SW4FnmwAPGw39y41tI6qkrRBVy3dmY05fQbnsdGjvUFvB6c/rZ0a813+7zNZZ88X2Vv8AImsV28jZcQjpHe+OjR6t5VUrMQqKk3c5z+QFw0dw3K31GyFPTXv1iDbPIePYP+1qtDScrXMPINPzBWMPFxMFbx69v6z6v/X2aK13j5L/AJ09L0RVn4Q9rC91gBw4q37H4myGlBkeGC79519QGq08XprU8pPBv0haFJsg4hpmmZGHNzBp1dY7ri+i6fiq+vdr11Kvgui3+Ut9PNmDBcf80qHzRt6QlrgL6NBcT1rcRbuWLEsdqax3WcXDgxgsweofSrdhuydLHqR0p3gudcDuaPpW9URBosxrW/stA+ZYnl1qW4x2/ViGHZKOpS0vRHPPuNIGOe4BoAvY7/Ad6kdmscFMyYgZ5HFojZwPMm3AKfqMNc8OGl3NI1PFZcKwfomtGVuYDV1he/HrLR5fPBqxefYkjh+HYnW/LuRjsAxDEXB0xDWj0c5ytaOyMX071Y8O8lNMyxmlfLxs3qN7iNSQsj8Xjp8pmflvo0m5vbtWYbbUdvx48Co3fdJfMWl7kSKimL3N7fvZD+UPAov9HFAxkQc98emm8NsSfFY6nBa2SNlO+dsUEQDGiO93BumZ3O63q7aDD5XRufO0mJxczQ2ueYXy7aiiv7YHxSs89qikovp7jHJS5N7XX3nuDeT+jabyZ5jyecrfij61cqSCGEWiiYwdjRfxVTg2uohvqB8UrYdtxQgH/UA9zTqopeNP2kyaPgw9nRP1WIE8VR/KLd1NGfey/wBzQFIO2+ob+m89oZoorafa+jng6OMvL+ljdq21msddx8FJRVZGyMuV9yO+2uVco8y7Gxs3ERSQ9oJ1G7XkVacKWMVEErGSskZkl0iucuY8gOd1vUUFiq023Jt+ZZgkopLyJ6lWwsFMNFnWhuEREAREQBERAEREAREQBERAEREB44Liu1UebHLc5Yt37LV2tcfxunJ2hYDfrSRkW5ZR9SuYj1KXwZSzFuMf7kbnlThBhDuLZtP4tNVq4RsVEwRueC6TKHG5sATroBv9auGM0LJQ5sjQ5pIJHaDcFeQxa8NBc9gHbyAUSukq1BMmdEXY5yRgp8NB0NjfeDu8FR8XwLp8YfA9xaCLgge5a1ujQpubynU0bi0RyPDTbNoAbcW6rB7JFAZ+ndTPEwbkDwWk29ZU9Fd1e2o+RXvtps1Fy8zaw/ZOGmdmZnc+1szzwPYNFu1FMeikPKNxFt+g5qKf5S6R29kvqyn6VZNmsWhqmF8JJynK9rhYi/McioLIWp89iZPXOprlraOf7FbJ+fNfJJI8Ma7KMp1cTcnU8lI7eRNpaeKmiZI1pOYyEktI97mO831sumU9GyNmWNrWNuTZosLnebKleVb2mz9+PmCsQudl8d9t9iCdKqpeu+u5U6DGI5KZsNRHUTdG45DFuIO5rj2cF4ZsOtbzSqGlh1t5435WUnsriz6XDJ5mBpPTtADt26xXzD5QK6QEx08bm3tcR3F+RNlZfNzS5V0T+toqrlcY8z6temyLFRQbvM6k9vSWJ9S+3mld6OHVI7pCfnU3HtJijjpTRjvaB8638OxHEC8dM2FsfusoGb+G3FRztcev/eSwpjL/AOSqNZT6/wDp1R2fhDu4r4eKS5/0VUOzOPDXgrHju3D6abowwPs0G5cR6XZZaMXlIn+D37g76ltGVrXMo9P7jWUaU3Hf+JDmegG+lqrX4vaFEV0kbiOijcwfpG58VdGbcVLt1ISD2H6lsQY/VSuDTRta0uGZzuA4mxHJbeNOHVx/yNHRCfRP/EpNVjT5GU7HWtTk9GQLGxN+HHtXUdntu4KmRsYbIyR24OGhIGvWGnBUrb1ovDZoBs7cLX1Vzw+pIZGN3UbfQXvZQZE4SrjLXfZPjQnC2UebtovNPLotgFQGHVV1NwvXOOkZUREAREQBERAEREBXtoNqXU0jWNgdIC29wSLdm4qM9kF/wV/ifsq5kLXlkt/0hgqnsgv+Cv8AE/ZXvsgP+Cv8T9lWB9Wf8svnzwrPQEB7ID/gr/E/ZXvsgP8Agr/E/ZU954U89Kx0BH4Jta+om6MwOjGUnMSeFtNyhcSwYux2KUDqtg6RzhoLgkAE9qtPnhWnX1FTf8AyFwtvkfYnw3DsUlcnFvXmtEdkU0t+T2KlmqxzRWilNvyT/wC0qIqKnFbm1NTOHNsjj9K15cUxlo0o4Dp7nM7f/Fqto0vfdfejV3LXZ/cU7ybYWyestLHnjEbybg5Q64tc8966W7A6Rmgp4tdd11T6ObFoGZIKFkTCS4hrSbucdSS5xWGqxHGrm8RHYGNt8quXRnbLakkv7ipTKNUdOLf2FqmwilcCDBHY3GjdfUtbYrZ/zOOQF2Z8j7m24NHojv1VVdimMX9B38pp+Wy1psWxfUESjujA8LBaKixxcedafvN5ZFfMpcj2vcdeY6/+FaeN4QyaFwfGH5WuewG/p20IHNcrZieL8DP8QfUvv7rYxzqPiD6kjiST3zL7zEsyLWnF/cbmz2BSVGDysAOYzl0dwRq0ajdz0Uns5hclNTtY8Fry4ueORO4Kqz4tifouM47AzKP6Qtf7pYgDq6e5HEE/Qp7KZzTXMtN7IK74QafK960dIY0ngde9Z20LjwPgVy4YpXD3c/gV8HGq4flpx63KBYMvrIn+UI+cWX6r2IfJXMqHEdGAzM22pLBYDlYqflpjyb4BcbON1P5+bl6TuKxHE5j+Vkt+05Syw5ySTl26EKzq4ttRfXqdh6B3+EJ5k4rjgxKX87IP43fWvRikv52T47vrWvyc/rfgbfKS+q/vLxtfgjpamjiAPXzX13NDrk37ACpvE7wZeoXA6Cx5c7ArlRxGUkEyPuPROc3F+XJWHZLE6uJ+drJJoHuyvFy4X5gm+UhbW4slWlzdv3MU5cZWP5r6/sXKn2my/kHn+I/ZW+zbx43Ur/jH7KkYJ7H/AI/zVb0dYuZs6hB+yC/4K/xP2V77ID/gr/E/ZU956f8AAE89KwCB9kF/wV/ifsp7ID/gr/E/ZU954U89KdAR2CbXPnmEZp3RgtJzEnhw3BWQPCjPOyssc6GSQRY43LIgPCFryxrZXhCAjH0q881W5XSiON77XytLrc7C6583yufqp+OFHOyMPaLePh3ZCbrW9fAuvmqeankqX7LX6qfjhPZa/Vj8cLT+Ir9Sz8k5f1PxX7l081PJZG06rGEeU+mlIbK10LibdbVl+HWG6/ap/aHGHU9O6aOPpQ2xcAbdQ73DnwW6si1tMqzxLq5qucdN9v8A32NkwLwiyo3stj4MfjhTWy22TK174+j6N7RmaC6+Zu4+C1jdCT0mS28OyaoOc49F70S85UY+HVThhuqPiXlCiimkjbAZAx2XOH2BI32Het5zjD2iDHxrchtVLeiwx3HE+KyOndwJ8VU4vKQ1zg1tK4ucQGjpN5OikNo9r20kwidAXkxh5IfaxPDctPGg1vZYfDclSUHHq+vdeX2kwah/vj4r6FY/3x8VUfZIj+Cu/mLdwXbWOonZD0Bjz3AcX31Gu5YV9bekzM+GZUIuUodF71+5OyVb/fO8Vqvmf74+KlhRbu9VPGdtYoJ5IhA5/RnKXB9rnjp2aKSc4wW5FbHxrciXLUtsmGTOHErL52ew94VVPlEj+Cv/AJildndpWVkj4xC6MtZmBL739S0jdBvSZYt4bk1wc5x6L3r9yRfN+iz4jVgdL+gz4gXm02JMoo43OjMnSPLLB1rWaTf5FXvv/i+DP/mLMr4xemzWnh190OeEdr7CbfGw74oz3sCxOo4DqaeI/wAAUR9/cXwZ/wDMXn39RfBn/wAxYWVBf835kj4PlfU/FEpJh9Od9PF8QL7gIjbljaI23vlZoL8Tbmocbbw3A83fqQPxnM2VvfhYubDTS3rF1JG5WLo9lW/CsxteJHW/h+hqUryVMU8V7KCxfHqejOV95JbXEbOH7buCgpPKfNf8HBE1vAEkn1myjldCL02WKOG5N65ox6e/odDFMvTSrn9N5VZwevCxzbbmkg39YVy2c2ygrOq3qSgXMbt/eOYSF8JPSYv4bkUR5px6eq6m95t2J5seSkW2X0GBTHPI0UvYssUFlvdGEDUB8xsssiIgCIiA0sb9rzfu3fMVwBm5d/xv2vN+7d8xXAWblz8vuj1fAPYn8UZIYHONmtLjxsLr7fQygXMUg59U6f8ACmdj82ecMNnGHq65b6nQHmrJTdJE9sssgjiabvL5bgt4ty361xotKqFOPM2T5nFJ493hRhvt6+Zzs6jmPnV+8n+0d4300t3BrS5l9fwe5zPVvHeqLO9pe8sFml7iwH3pOildlpC2WUjhTv8AnatKG1YtFriUI2YsnLyW17mY9pcF81qHMb+Ld14TzYeHqOnqWphmJOp5o5m743XI5tOjh4XVzxWk87pywfjY7yQ9unXZftCoQdcf58qzdB1z6fYa8PyVl4+p9X2f/nvOubSbRCGkfMw/jGgQ8bl44dwuuSDt1PHtPE+s6rYqcRkkjije67IgRHzF99+a8oKJ00rImek91u4e6cewBYtsdslozhYkcKuW35tt+5dvwLJsJhALjVSeiw5YQeL+Lv4foWLyjuvWtd76Bp+ZTM9SxjWxxC0bG5Wcb66uJ5uOqgNt3XnhPOmb9Cs21+HVo5WDlPJ4g5+Wnr4FfX3BUGN7JG+kx7XDvBXkbMzgOZsvHDeOO5UOq6npnp/NZ2mDFW3LrgtDekuN2XLmHyLi81QZHvedS9znHvJ/6VwZiOXDHS3FzEKXTfmDsuo55OKp0Udy1oGpIAVvJnzcujhcIx/B8Ry9dfceKxbBS5ap7uUD1XnCxI5Ejw0Ups5JlfMeVO9QU+2jo8Q+i2fAs/lInz09Mf8A53j+hyoStW1Muajpz+sv/scqq9twRzBHit8n+oyvwf6JH7fzZsMoJSARG8g7iGmxXow6b8zJ8QqwU22UYiijfFNeNgZmZNlBtfc3gvsbYw+8qv8A7CyoVa9oxPKzVJpUpr4leiw2bOz8FJ6bfcHmF1PEMX6OKokGpiZp+0QA351WcKx2Ook6Jjahri1xaXTXF2gm1h3LY82M1PURb3Pju3Xe5hvbv0Ks1QUYtwezjZ19lt9cMiHLp+u+jf8Ao5+SSS5xJc45nE63J1KmMB2Ykqml4eyOJrspkfrryDRv8QodrvHcRyPEFb2F41NTkmF1s3pNcLsd3t4HtCoQceb53Y9RkK11tUtKXlvsfWM4JJTZTIWFr7hj2G7SRvHY5aMNWY3tkY7K+M5mkHlvHcQrQ3baNzC2akYRfM3Idzt17PvrZb1EYKgWgEBcdeikiDZO23B3qU/hRlL5kjmvMvor/wCIqb9WtaLpRYxnbG/dnja+37Q1UtDNdUOnq3l3WFi0BtgLABvC3BWjC5iV0lvzPGSabbXYnAV6vhhX2smAiIgCIiA0sb9rzfu3fMVwBm5d/wAb9rzfu3fMVwBm5c/M7o9VwD2J/FB7Qd9tOa+AxnZdTmzjW3mcWMeWRXaHi7bk8lLsq239r0/8r/lR147sjzJlzL4rDGs8Nxb+4qUTS8hrAXuO5rRdx7gFbKPDDTQFj7dNKQZQPcRt1aw9pJJPqW/DiBYCI2RxX3mNmVx9fBaxiJPE9v1q1Vjqt7b6nDz+LSyYeHBaj5+rNrCnkOBG8G4UDtpgwhmEjABFOC4D3r/dtty3q24VQ7lHeUyPLFSftv8AmK2yY7r36GnBrZQylFdn0f3bKIrLgcXQQdLp0tQDlPFkI0JBG4uIKrL9x7j8ys5bdlP+4b/c5VcWKc/gdvjdkoY6UfN6ZtR9ZaG3TbVEQ/V2/Qp3Cqa6h/KK21ZGOVO35wrOV7H2nH4H9K/6X+hXKf8AGR/vGf3BSm12HGCsmZwLs7e52vz3HqUZTfjI/wB4z+4KybbQ5sktvRlkgeSdT1i9v91lRjHdbfoz0lt3JlVxfaSa/UrrqpxibF7gPMlv0iLaqV2Ioulro+IjDpHeoEDv1KhFati2dGwyaB01QyFl95a0FzwOQ0CUrnmkY4hYqMacl5/myryuu99+L3/3FSGA75/9u9aE/pv/AHj/AO9ykNn98/8At3pV/UXxNs/6LP8AtJHaH2nB/uX/APjcq2SrJtF7Tg/3L/8AxuVac24tzFltk/1GQcH+iR+382SlNsxVPa17Yeq4XaS9gJHcTdZBsfWfmf8A9Y/rQ7RAtja+na8sYGB3SObcC+8AI3aCMf8AtW/zXfUspU66tmJWcQ5nywjr4/7JPZ3Z6phn6SSPI1sUgvnYbEtIGgPNWbDIHb2g3FtRwKpJ2qa0G1Mw21/GO+pT21cRNECzM0RvZI4NcbhsgPEbwDZWapwjB8nXXU4+Zj5F18P4jUeb5vTr+pK4xsTFUnOQ6GU3u6MDK483M5qq12wFTGbMdHKNCAHBj7HiWusAq8Zn+/f8cq0YJj0L4Ww1Dix7AQ2R13Nc0m9nW1BChUqrH85aOhKrNw606586Xlr/AHsrVVRyRPLJWOY7k4Wv3Hc4doWLkbkEG4I0IPAjtVo2lxiJ1P0DZDO4ua9rstmxgbwHHUk8lV7qvbFRlpPZ1MS6y6pTsjyv0Og4LiHnFPHK/wDGBxikPvi0Atd35SB6lasMGioezshZRxk6Z6h7m9rQ1rbjsu0j1K34RVXsurU24Js8PmxjHInGHbZaY19rDTuuFmUhUCIiAIiIDTxhhMEoAuSxwAG8mxXE27LVgHtWX4o+td2yrRr47gqC2lWPbOlhcRniJqKT36nKMIwmeJlQZY3MBisC62pudBrvW3S01yp7EcPub2F78l5QYdqpK4KEdIr5eTLJs8SS0z2kwq6kYcGHJS1DS6KSbAFuVSNpKABVjymYRNM2nEMT5MrnF2UDS4I11V9DV8yNWk4KceVljGveParIrbRwp+y9ZY3ppBod4HLvU86nc1sDXAte2FrXA20NyeHeFecWpsw3BVl+HdbQW7lHVQq3tFvM4lPLgoSSWns3cDi3KF2/wOomq2vihfIzoWtu0Ai9x2q1YRS2sp4M0W9lasWmV8TKli2eJFbetdTi0OzVWHsJp5AA9hJNhoHDXerDiVG6cVcTBme53Sx9rmONw3tIsrVi9HfgPWLqBbhxzcdN1tPC25aQpjGLj6ljI4lZdZCzSTj27lNOztVb2vJu3dX1aXVmooOiNFD+bd0kun5SQG1zx0upf7m3uSLniT1j4nVacmFcALDsWKqFW9ozm8TsyoKEkkt76bKnUbNVed/+nksXvIPVsbuJ0N+RW3g+DzxGZ0kTmNMDmguy7zuGh3q1w4ZcC9zbcCbgdwO5Y6jCRe9h4LEcaMZc2ya7jNttTrcV1WvMhcYw+WakiEUbnltQ5xDbXALHAHUqD+9ur+DyeDftK70eH6rfloNNwWbMeM5bbNMXi1mNUq1FNL4nOPvdqvzD/wCn7Sfe7VfmH/0/aVrq8IBPojwWBuFAe5Hgo/4OPqWfl636i/ErMuzdVYjzd+79H7S6BFKGnI9uYdExj230ItqO8KJGH/ojwC26alItZS10Kveilm8SsylFNJae+myAxTYeRt3U34aM+5vaRt/clp32UBJRyA2Mbx/CV1SGlJHduPLu5HtWvV08nv3/AMxw+lRyxIvs9FunjlsI6nFS/BnNYaCV5s2N5J4ZDdTFFsqQQ6qIYzf0TTmleORtowXGu9WBwkHu5P5j/rWEUx5JDFjF7fUXccumtQio+/uzWqJy94Ng1rQGsY30WNG4D61P4IDcKPpsOJIVmwugyq2cFvZN0e5bSxQssFlQBERAEREAWKWK6yogIubDwV5Dh4ClLIAgMcMVllREAXhC9RAak9PdaZw0KXXmVAaUFJbgtvJovqy9QGjPSXWqMM1UvZMqAjfMAvh2GhSqZUBGx4evl+HXUoAlkBFx4eAspogt/KvUBCyYXdfH3ICnMoTIEBBfckclkjwpTOQJlQGhHRhfMtACpGyEICBkwgFfDcGCsGQJkCAiYMLAUhDT2WcNXqA8AXqIgCIiAIiIAiIgCIiAIiIAiIgCIiAIiIAiIgCIiAIiIAiIgCIiAIiIAiIgCIiAIiIAiIgC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29"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1447"/>
          <a:stretch/>
        </p:blipFill>
        <p:spPr bwMode="auto">
          <a:xfrm>
            <a:off x="2325959" y="2274418"/>
            <a:ext cx="4838329" cy="250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79331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b="1" dirty="0"/>
              <a:t>RETENCIONES EN LA FUENTE</a:t>
            </a:r>
            <a:endParaRPr lang="es-EC"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869085099"/>
              </p:ext>
            </p:extLst>
          </p:nvPr>
        </p:nvGraphicFramePr>
        <p:xfrm>
          <a:off x="1259632" y="1988840"/>
          <a:ext cx="6687845" cy="3734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73841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3"/>
            <a:ext cx="6965245" cy="811218"/>
          </a:xfrm>
        </p:spPr>
        <p:txBody>
          <a:bodyPr>
            <a:normAutofit/>
          </a:bodyPr>
          <a:lstStyle/>
          <a:p>
            <a:r>
              <a:rPr lang="es-ES" sz="3600" b="1" dirty="0" smtClean="0"/>
              <a:t>SANCIONES</a:t>
            </a:r>
            <a:endParaRPr lang="es-EC" sz="36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52187157"/>
              </p:ext>
            </p:extLst>
          </p:nvPr>
        </p:nvGraphicFramePr>
        <p:xfrm>
          <a:off x="1475656" y="1700808"/>
          <a:ext cx="6349320" cy="4238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03335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60648"/>
            <a:ext cx="6965245" cy="811218"/>
          </a:xfrm>
        </p:spPr>
        <p:txBody>
          <a:bodyPr>
            <a:normAutofit/>
          </a:bodyPr>
          <a:lstStyle/>
          <a:p>
            <a:r>
              <a:rPr lang="es-ES" sz="3200" b="1" dirty="0" smtClean="0"/>
              <a:t> </a:t>
            </a:r>
            <a:r>
              <a:rPr lang="es-ES" sz="3200" b="1" dirty="0"/>
              <a:t>RECLAMOS DE DEVOLUCIÓN</a:t>
            </a:r>
            <a:endParaRPr lang="es-EC"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754990247"/>
              </p:ext>
            </p:extLst>
          </p:nvPr>
        </p:nvGraphicFramePr>
        <p:xfrm>
          <a:off x="755576" y="1484784"/>
          <a:ext cx="756084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1115616" y="3728820"/>
            <a:ext cx="1440160" cy="307777"/>
          </a:xfrm>
          <a:prstGeom prst="rect">
            <a:avLst/>
          </a:prstGeom>
          <a:noFill/>
        </p:spPr>
        <p:txBody>
          <a:bodyPr wrap="square" rtlCol="0">
            <a:spAutoFit/>
          </a:bodyPr>
          <a:lstStyle/>
          <a:p>
            <a:r>
              <a:rPr lang="es-EC" sz="1400" dirty="0" smtClean="0"/>
              <a:t>Hasta 3 años</a:t>
            </a:r>
            <a:endParaRPr lang="es-EC" sz="1400" dirty="0"/>
          </a:p>
        </p:txBody>
      </p:sp>
    </p:spTree>
    <p:extLst>
      <p:ext uri="{BB962C8B-B14F-4D97-AF65-F5344CB8AC3E}">
        <p14:creationId xmlns:p14="http://schemas.microsoft.com/office/powerpoint/2010/main" val="21720656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764704"/>
            <a:ext cx="6965245" cy="1202485"/>
          </a:xfrm>
        </p:spPr>
        <p:txBody>
          <a:bodyPr>
            <a:normAutofit/>
          </a:bodyPr>
          <a:lstStyle/>
          <a:p>
            <a:r>
              <a:rPr lang="es-ES" sz="3200" dirty="0"/>
              <a:t>IMPUESTO A LA PROPIEDAD DE VEHÍCULOS</a:t>
            </a:r>
            <a:endParaRPr lang="es-EC" sz="3200" dirty="0"/>
          </a:p>
        </p:txBody>
      </p:sp>
      <p:sp>
        <p:nvSpPr>
          <p:cNvPr id="3" name="2 Marcador de contenido"/>
          <p:cNvSpPr>
            <a:spLocks noGrp="1"/>
          </p:cNvSpPr>
          <p:nvPr>
            <p:ph sz="half" idx="1"/>
          </p:nvPr>
        </p:nvSpPr>
        <p:spPr>
          <a:xfrm>
            <a:off x="1043608" y="2144866"/>
            <a:ext cx="2769496" cy="3240360"/>
          </a:xfrm>
        </p:spPr>
        <p:txBody>
          <a:bodyPr>
            <a:normAutofit lnSpcReduction="10000"/>
          </a:bodyPr>
          <a:lstStyle/>
          <a:p>
            <a:r>
              <a:rPr lang="es-ES" dirty="0" smtClean="0"/>
              <a:t>Es </a:t>
            </a:r>
            <a:r>
              <a:rPr lang="es-ES" dirty="0"/>
              <a:t>un impuesto que debe ser pagado en forma anual por los propietarios de </a:t>
            </a:r>
            <a:r>
              <a:rPr lang="es-ES" dirty="0" smtClean="0"/>
              <a:t>los vehículos.</a:t>
            </a:r>
          </a:p>
        </p:txBody>
      </p:sp>
      <p:sp>
        <p:nvSpPr>
          <p:cNvPr id="4" name="3 Marcador de contenido"/>
          <p:cNvSpPr>
            <a:spLocks noGrp="1"/>
          </p:cNvSpPr>
          <p:nvPr>
            <p:ph sz="half" idx="2"/>
          </p:nvPr>
        </p:nvSpPr>
        <p:spPr>
          <a:xfrm>
            <a:off x="4644008" y="2204864"/>
            <a:ext cx="3076912" cy="2952328"/>
          </a:xfrm>
        </p:spPr>
        <p:txBody>
          <a:bodyPr>
            <a:normAutofit lnSpcReduction="10000"/>
          </a:bodyPr>
          <a:lstStyle/>
          <a:p>
            <a:r>
              <a:rPr lang="es-ES" dirty="0"/>
              <a:t>La base imponible </a:t>
            </a:r>
            <a:r>
              <a:rPr lang="es-ES" dirty="0" smtClean="0"/>
              <a:t>corresponde </a:t>
            </a:r>
            <a:r>
              <a:rPr lang="es-ES" dirty="0"/>
              <a:t>al avalúo del vehículo determinado por el SRI.</a:t>
            </a:r>
            <a:endParaRPr lang="es-EC" dirty="0"/>
          </a:p>
          <a:p>
            <a:endParaRPr lang="es-EC"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992984"/>
            <a:ext cx="305752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869160"/>
            <a:ext cx="2628900" cy="1743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3454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064998" y="908720"/>
            <a:ext cx="6965245"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600" dirty="0"/>
              <a:t>IMPUESTO A LOS CONSUMOS ESPECIALES </a:t>
            </a:r>
            <a:endParaRPr lang="es-EC" sz="3600" dirty="0"/>
          </a:p>
        </p:txBody>
      </p:sp>
      <p:sp>
        <p:nvSpPr>
          <p:cNvPr id="5" name="4 Marcador de contenido"/>
          <p:cNvSpPr>
            <a:spLocks noGrp="1"/>
          </p:cNvSpPr>
          <p:nvPr>
            <p:ph idx="1"/>
          </p:nvPr>
        </p:nvSpPr>
        <p:spPr>
          <a:xfrm>
            <a:off x="410243" y="2492896"/>
            <a:ext cx="7620000" cy="4800600"/>
          </a:xfrm>
        </p:spPr>
        <p:txBody>
          <a:bodyPr>
            <a:normAutofit/>
          </a:bodyPr>
          <a:lstStyle/>
          <a:p>
            <a:pPr marL="0" indent="0" algn="ctr">
              <a:buNone/>
            </a:pPr>
            <a:r>
              <a:rPr lang="es-ES" sz="2400" b="1" dirty="0"/>
              <a:t>SUJETOS PASIVOS DEL </a:t>
            </a:r>
            <a:r>
              <a:rPr lang="es-ES" sz="2400" b="1" dirty="0" smtClean="0"/>
              <a:t>ICE</a:t>
            </a:r>
            <a:endParaRPr lang="es-EC" sz="2400" dirty="0" smtClean="0"/>
          </a:p>
          <a:p>
            <a:pPr marL="0" indent="0">
              <a:buNone/>
            </a:pPr>
            <a:endParaRPr lang="es-ES" sz="2400" dirty="0" smtClean="0"/>
          </a:p>
          <a:p>
            <a:pPr marL="457200" indent="-457200" algn="just">
              <a:buAutoNum type="arabicPeriod"/>
            </a:pPr>
            <a:r>
              <a:rPr lang="es-ES" sz="2400" dirty="0" smtClean="0"/>
              <a:t>Las </a:t>
            </a:r>
            <a:r>
              <a:rPr lang="es-ES" sz="2400" dirty="0" smtClean="0"/>
              <a:t>personas naturales y sociedades fabricantes de bienes gravados con este </a:t>
            </a:r>
            <a:r>
              <a:rPr lang="es-ES" sz="2400" dirty="0" smtClean="0"/>
              <a:t>impuesto</a:t>
            </a:r>
            <a:endParaRPr lang="es-EC" sz="2400" dirty="0" smtClean="0"/>
          </a:p>
          <a:p>
            <a:pPr marL="0" indent="0" algn="just">
              <a:buNone/>
            </a:pPr>
            <a:r>
              <a:rPr lang="es-ES" sz="2400" dirty="0" smtClean="0"/>
              <a:t>2</a:t>
            </a:r>
            <a:r>
              <a:rPr lang="es-ES" sz="2400" dirty="0"/>
              <a:t>. Quienes realicen importaciones de bienes gravados por este impuesto</a:t>
            </a:r>
            <a:endParaRPr lang="es-EC" sz="2400" dirty="0"/>
          </a:p>
          <a:p>
            <a:pPr marL="0" indent="0" algn="just">
              <a:buNone/>
            </a:pPr>
            <a:r>
              <a:rPr lang="es-ES" sz="2400" dirty="0"/>
              <a:t>3. Quienes presten servicios gravados</a:t>
            </a:r>
            <a:endParaRPr lang="es-EC" sz="2400" dirty="0"/>
          </a:p>
          <a:p>
            <a:endParaRPr lang="es-EC" sz="24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1333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2134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3"/>
            <a:ext cx="6861353" cy="811218"/>
          </a:xfrm>
        </p:spPr>
        <p:txBody>
          <a:bodyPr>
            <a:normAutofit/>
          </a:bodyPr>
          <a:lstStyle/>
          <a:p>
            <a:r>
              <a:rPr lang="es-ES" sz="3200" b="1" dirty="0"/>
              <a:t>BASE IMPONIBLE</a:t>
            </a:r>
            <a:endParaRPr lang="es-EC" sz="3200" dirty="0"/>
          </a:p>
        </p:txBody>
      </p:sp>
      <p:sp>
        <p:nvSpPr>
          <p:cNvPr id="3" name="2 Marcador de contenido"/>
          <p:cNvSpPr>
            <a:spLocks noGrp="1"/>
          </p:cNvSpPr>
          <p:nvPr>
            <p:ph idx="1"/>
          </p:nvPr>
        </p:nvSpPr>
        <p:spPr>
          <a:xfrm>
            <a:off x="1475656" y="1628800"/>
            <a:ext cx="6196405" cy="1656184"/>
          </a:xfrm>
        </p:spPr>
        <p:txBody>
          <a:bodyPr/>
          <a:lstStyle/>
          <a:p>
            <a:pPr marL="0" indent="0" algn="just">
              <a:buNone/>
            </a:pPr>
            <a:r>
              <a:rPr lang="es-ES" dirty="0"/>
              <a:t>C</a:t>
            </a:r>
            <a:r>
              <a:rPr lang="es-ES" dirty="0" smtClean="0"/>
              <a:t>on </a:t>
            </a:r>
            <a:r>
              <a:rPr lang="es-ES" dirty="0"/>
              <a:t>base en el precio venta al público sugerido por el fabricante o importador, menos el IVA </a:t>
            </a:r>
            <a:endParaRPr lang="es-EC" dirty="0"/>
          </a:p>
        </p:txBody>
      </p:sp>
      <p:sp>
        <p:nvSpPr>
          <p:cNvPr id="4" name="3 Rectángulo"/>
          <p:cNvSpPr/>
          <p:nvPr/>
        </p:nvSpPr>
        <p:spPr>
          <a:xfrm>
            <a:off x="1619672" y="3573016"/>
            <a:ext cx="6120680" cy="1138773"/>
          </a:xfrm>
          <a:prstGeom prst="rect">
            <a:avLst/>
          </a:prstGeom>
        </p:spPr>
        <p:txBody>
          <a:bodyPr wrap="square">
            <a:spAutoFit/>
          </a:bodyPr>
          <a:lstStyle/>
          <a:p>
            <a:pPr algn="ctr"/>
            <a:r>
              <a:rPr lang="es-ES" sz="3200" b="1" dirty="0">
                <a:latin typeface="+mj-lt"/>
                <a:ea typeface="+mj-ea"/>
                <a:cs typeface="+mj-cs"/>
              </a:rPr>
              <a:t>PERÍODO TRIBUTARIO</a:t>
            </a:r>
          </a:p>
          <a:p>
            <a:endParaRPr lang="es-ES" b="1" dirty="0"/>
          </a:p>
          <a:p>
            <a:endParaRPr lang="es-EC" dirty="0"/>
          </a:p>
        </p:txBody>
      </p:sp>
      <p:sp>
        <p:nvSpPr>
          <p:cNvPr id="5" name="4 Rectángulo"/>
          <p:cNvSpPr/>
          <p:nvPr/>
        </p:nvSpPr>
        <p:spPr>
          <a:xfrm>
            <a:off x="1475656" y="4293096"/>
            <a:ext cx="6408712" cy="1569660"/>
          </a:xfrm>
          <a:prstGeom prst="rect">
            <a:avLst/>
          </a:prstGeom>
        </p:spPr>
        <p:txBody>
          <a:bodyPr wrap="square">
            <a:spAutoFit/>
          </a:bodyPr>
          <a:lstStyle/>
          <a:p>
            <a:pPr algn="just"/>
            <a:r>
              <a:rPr lang="es-ES" sz="2400" dirty="0"/>
              <a:t>Los fabricantes de bienes gravados con ICE, así como quienes prestan servicios sujetos al impuesto presentarán mensualmente una declaración</a:t>
            </a:r>
            <a:endParaRPr lang="es-EC" sz="2400" dirty="0"/>
          </a:p>
        </p:txBody>
      </p:sp>
    </p:spTree>
    <p:extLst>
      <p:ext uri="{BB962C8B-B14F-4D97-AF65-F5344CB8AC3E}">
        <p14:creationId xmlns:p14="http://schemas.microsoft.com/office/powerpoint/2010/main" val="29742961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628800"/>
            <a:ext cx="6965245" cy="1202485"/>
          </a:xfrm>
        </p:spPr>
        <p:txBody>
          <a:bodyPr>
            <a:normAutofit/>
          </a:bodyPr>
          <a:lstStyle/>
          <a:p>
            <a:r>
              <a:rPr lang="es-ES" sz="3600" b="1" dirty="0"/>
              <a:t>INFRACCIONES Y SANCIONES</a:t>
            </a:r>
            <a:r>
              <a:rPr lang="es-ES" sz="3600" dirty="0"/>
              <a:t> </a:t>
            </a:r>
            <a:r>
              <a:rPr lang="es-EC" sz="3600" dirty="0"/>
              <a:t/>
            </a:r>
            <a:br>
              <a:rPr lang="es-EC" sz="3600" dirty="0"/>
            </a:br>
            <a:endParaRPr lang="es-EC"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076761734"/>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91001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124744"/>
            <a:ext cx="6965245" cy="1202485"/>
          </a:xfrm>
        </p:spPr>
        <p:txBody>
          <a:bodyPr>
            <a:normAutofit/>
          </a:bodyPr>
          <a:lstStyle/>
          <a:p>
            <a:r>
              <a:rPr lang="es-ES" sz="3600" dirty="0"/>
              <a:t>IMPUESTO A LA SALIDA DE DIVISAS</a:t>
            </a:r>
            <a:endParaRPr lang="es-EC" sz="3600" dirty="0"/>
          </a:p>
        </p:txBody>
      </p:sp>
      <p:sp>
        <p:nvSpPr>
          <p:cNvPr id="3" name="2 Marcador de contenido"/>
          <p:cNvSpPr>
            <a:spLocks noGrp="1"/>
          </p:cNvSpPr>
          <p:nvPr>
            <p:ph idx="1"/>
          </p:nvPr>
        </p:nvSpPr>
        <p:spPr>
          <a:xfrm>
            <a:off x="1864174" y="2951229"/>
            <a:ext cx="6196405" cy="2173839"/>
          </a:xfrm>
        </p:spPr>
        <p:txBody>
          <a:bodyPr/>
          <a:lstStyle/>
          <a:p>
            <a:pPr marL="0" indent="0" algn="just">
              <a:buNone/>
            </a:pPr>
            <a:r>
              <a:rPr lang="es-ES" dirty="0" smtClean="0"/>
              <a:t>Se </a:t>
            </a:r>
            <a:r>
              <a:rPr lang="es-ES" dirty="0"/>
              <a:t>carga sobre el valor de todas las operaciones y transacciones monetarias que se realicen al exterior, con o sin intervención de las instituciones que integran el sistema financiero</a:t>
            </a:r>
            <a:endParaRPr lang="es-EC" dirty="0"/>
          </a:p>
        </p:txBody>
      </p:sp>
      <p:pic>
        <p:nvPicPr>
          <p:cNvPr id="4" name="Picture 2" descr="https://encrypted-tbn2.gstatic.com/images?q=tbn:ANd9GcQkL-jbpYcry5wDeQGOR5lFJtWNnzpNcqw4r2DEd03xrgcfd6YAxQ"/>
          <p:cNvPicPr>
            <a:picLocks noChangeAspect="1" noChangeArrowheads="1"/>
          </p:cNvPicPr>
          <p:nvPr/>
        </p:nvPicPr>
        <p:blipFill>
          <a:blip r:embed="rId2" cstate="print"/>
          <a:srcRect/>
          <a:stretch>
            <a:fillRect/>
          </a:stretch>
        </p:blipFill>
        <p:spPr bwMode="auto">
          <a:xfrm>
            <a:off x="1259632" y="2997112"/>
            <a:ext cx="604542" cy="376774"/>
          </a:xfrm>
          <a:prstGeom prst="rect">
            <a:avLst/>
          </a:prstGeom>
          <a:noFill/>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291856"/>
            <a:ext cx="3672408" cy="2434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16032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836712"/>
            <a:ext cx="7620000" cy="1143000"/>
          </a:xfrm>
        </p:spPr>
        <p:txBody>
          <a:bodyPr>
            <a:normAutofit/>
          </a:bodyPr>
          <a:lstStyle/>
          <a:p>
            <a:r>
              <a:rPr lang="es-ES" sz="3600" b="1" dirty="0"/>
              <a:t>SUJETO PASIVO</a:t>
            </a:r>
            <a:endParaRPr lang="es-EC" sz="3600" dirty="0"/>
          </a:p>
        </p:txBody>
      </p:sp>
      <p:sp>
        <p:nvSpPr>
          <p:cNvPr id="3" name="2 Marcador de contenido"/>
          <p:cNvSpPr>
            <a:spLocks noGrp="1"/>
          </p:cNvSpPr>
          <p:nvPr>
            <p:ph idx="1"/>
          </p:nvPr>
        </p:nvSpPr>
        <p:spPr>
          <a:xfrm>
            <a:off x="1403648" y="2204864"/>
            <a:ext cx="6196405" cy="3603812"/>
          </a:xfrm>
        </p:spPr>
        <p:txBody>
          <a:bodyPr>
            <a:normAutofit/>
          </a:bodyPr>
          <a:lstStyle/>
          <a:p>
            <a:pPr algn="ctr"/>
            <a:r>
              <a:rPr lang="es-ES" sz="2400" dirty="0" smtClean="0"/>
              <a:t>Personas naturales</a:t>
            </a:r>
          </a:p>
          <a:p>
            <a:pPr algn="ctr"/>
            <a:r>
              <a:rPr lang="es-ES" sz="2400" dirty="0" smtClean="0"/>
              <a:t>Sucesiones indivisas</a:t>
            </a:r>
          </a:p>
          <a:p>
            <a:pPr algn="ctr"/>
            <a:r>
              <a:rPr lang="es-ES" sz="2400" dirty="0" smtClean="0"/>
              <a:t>Sociedades </a:t>
            </a:r>
            <a:r>
              <a:rPr lang="es-ES" sz="2400" dirty="0"/>
              <a:t>privadas, nacionales y extranjeras. </a:t>
            </a:r>
            <a:endParaRPr lang="es-ES" sz="2400" dirty="0" smtClean="0"/>
          </a:p>
          <a:p>
            <a:pPr algn="ctr"/>
            <a:r>
              <a:rPr lang="es-ES" sz="2400" dirty="0"/>
              <a:t>Las Instituciones Financieras </a:t>
            </a:r>
            <a:r>
              <a:rPr lang="es-ES" sz="2400" dirty="0" smtClean="0"/>
              <a:t>= agentes de retención</a:t>
            </a:r>
            <a:endParaRPr lang="es-EC" sz="2400" dirty="0"/>
          </a:p>
        </p:txBody>
      </p:sp>
    </p:spTree>
    <p:extLst>
      <p:ext uri="{BB962C8B-B14F-4D97-AF65-F5344CB8AC3E}">
        <p14:creationId xmlns:p14="http://schemas.microsoft.com/office/powerpoint/2010/main" val="26680427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404664"/>
            <a:ext cx="6965245" cy="1202485"/>
          </a:xfrm>
        </p:spPr>
        <p:txBody>
          <a:bodyPr>
            <a:normAutofit/>
          </a:bodyPr>
          <a:lstStyle/>
          <a:p>
            <a:r>
              <a:rPr lang="es-ES" sz="3600" b="1" dirty="0" smtClean="0"/>
              <a:t>EXONERACIONES</a:t>
            </a:r>
            <a:endParaRPr lang="es-EC" sz="40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872510299"/>
              </p:ext>
            </p:extLst>
          </p:nvPr>
        </p:nvGraphicFramePr>
        <p:xfrm>
          <a:off x="971600" y="1412776"/>
          <a:ext cx="741682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1258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404664"/>
            <a:ext cx="6965245" cy="883226"/>
          </a:xfrm>
        </p:spPr>
        <p:txBody>
          <a:bodyPr>
            <a:normAutofit/>
          </a:bodyPr>
          <a:lstStyle/>
          <a:p>
            <a:r>
              <a:rPr lang="es-AR" sz="3200" b="1" dirty="0"/>
              <a:t>ORIGEN Y EVOLUCIÓN DE LAS PYMES</a:t>
            </a:r>
            <a:endParaRPr lang="es-EC"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059542401"/>
              </p:ext>
            </p:extLst>
          </p:nvPr>
        </p:nvGraphicFramePr>
        <p:xfrm>
          <a:off x="467544" y="1556792"/>
          <a:ext cx="756084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8" name="Picture 4" descr="https://encrypted-tbn3.gstatic.com/images?q=tbn:ANd9GcQOuHTQH_kp6Kw9HcgPjS6woEJdKlQTd504WdEbx5yJsIPr9E06"/>
          <p:cNvPicPr>
            <a:picLocks noChangeAspect="1" noChangeArrowheads="1"/>
          </p:cNvPicPr>
          <p:nvPr/>
        </p:nvPicPr>
        <p:blipFill>
          <a:blip r:embed="rId7" cstate="print"/>
          <a:srcRect/>
          <a:stretch>
            <a:fillRect/>
          </a:stretch>
        </p:blipFill>
        <p:spPr bwMode="auto">
          <a:xfrm>
            <a:off x="3347864" y="4797152"/>
            <a:ext cx="1732806" cy="866403"/>
          </a:xfrm>
          <a:prstGeom prst="rect">
            <a:avLst/>
          </a:prstGeom>
          <a:ln>
            <a:noFill/>
          </a:ln>
          <a:effectLst>
            <a:softEdge rad="112500"/>
          </a:effectLst>
        </p:spPr>
      </p:pic>
    </p:spTree>
    <p:extLst>
      <p:ext uri="{BB962C8B-B14F-4D97-AF65-F5344CB8AC3E}">
        <p14:creationId xmlns:p14="http://schemas.microsoft.com/office/powerpoint/2010/main" val="27634444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052736"/>
            <a:ext cx="6965245" cy="1202485"/>
          </a:xfrm>
        </p:spPr>
        <p:txBody>
          <a:bodyPr>
            <a:normAutofit/>
          </a:bodyPr>
          <a:lstStyle/>
          <a:p>
            <a:r>
              <a:rPr lang="es-EC" sz="3200" b="1" dirty="0"/>
              <a:t>IMPUESTOS SOBRE ACTIVOS </a:t>
            </a:r>
            <a:r>
              <a:rPr lang="es-EC" sz="3200" b="1" dirty="0" smtClean="0"/>
              <a:t>TOTALES</a:t>
            </a:r>
            <a:endParaRPr lang="es-EC" sz="3200" dirty="0"/>
          </a:p>
        </p:txBody>
      </p:sp>
      <p:sp>
        <p:nvSpPr>
          <p:cNvPr id="3" name="2 Marcador de contenido"/>
          <p:cNvSpPr>
            <a:spLocks noGrp="1"/>
          </p:cNvSpPr>
          <p:nvPr>
            <p:ph idx="1"/>
          </p:nvPr>
        </p:nvSpPr>
        <p:spPr>
          <a:xfrm>
            <a:off x="1259632" y="2348880"/>
            <a:ext cx="6196405" cy="3603812"/>
          </a:xfrm>
        </p:spPr>
        <p:txBody>
          <a:bodyPr>
            <a:normAutofit/>
          </a:bodyPr>
          <a:lstStyle/>
          <a:p>
            <a:pPr algn="just"/>
            <a:r>
              <a:rPr lang="es-ES" sz="2400" dirty="0"/>
              <a:t>Los municipios ecuatorianos fijan una tarifa de: 0.15% de los activos totales de una compañía, refiriéndose a los estados financieros del año anterior, para determinar la base </a:t>
            </a:r>
            <a:r>
              <a:rPr lang="es-ES" sz="2400" dirty="0" smtClean="0"/>
              <a:t>tributable.</a:t>
            </a:r>
            <a:endParaRPr lang="es-EC" sz="24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581128"/>
            <a:ext cx="2996566" cy="2137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98212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628800"/>
            <a:ext cx="6965245" cy="955234"/>
          </a:xfrm>
        </p:spPr>
        <p:txBody>
          <a:bodyPr>
            <a:normAutofit/>
          </a:bodyPr>
          <a:lstStyle/>
          <a:p>
            <a:r>
              <a:rPr lang="es-EC" sz="3600" b="1" dirty="0"/>
              <a:t>IMPUESTO </a:t>
            </a:r>
            <a:r>
              <a:rPr lang="es-EC" sz="3600" b="1" dirty="0" smtClean="0"/>
              <a:t>PREDIAL</a:t>
            </a:r>
            <a:endParaRPr lang="es-EC" sz="3600" dirty="0"/>
          </a:p>
        </p:txBody>
      </p:sp>
      <p:sp>
        <p:nvSpPr>
          <p:cNvPr id="3" name="2 Marcador de contenido"/>
          <p:cNvSpPr>
            <a:spLocks noGrp="1"/>
          </p:cNvSpPr>
          <p:nvPr>
            <p:ph idx="1"/>
          </p:nvPr>
        </p:nvSpPr>
        <p:spPr>
          <a:xfrm>
            <a:off x="1403648" y="2852936"/>
            <a:ext cx="6484437" cy="2060857"/>
          </a:xfrm>
        </p:spPr>
        <p:txBody>
          <a:bodyPr>
            <a:noAutofit/>
          </a:bodyPr>
          <a:lstStyle/>
          <a:p>
            <a:pPr marL="0" indent="0" algn="just">
              <a:buNone/>
            </a:pPr>
            <a:r>
              <a:rPr lang="es-ES" sz="2800" dirty="0" smtClean="0"/>
              <a:t>Establece </a:t>
            </a:r>
            <a:r>
              <a:rPr lang="es-ES" sz="2800" dirty="0"/>
              <a:t>una tarifa sobre todos los edificios y propiedades localizados dentro de sus límites, sobre la base del valor comercial de la tierra determinado por cada municipio</a:t>
            </a:r>
            <a:endParaRPr lang="es-EC" sz="28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5237918"/>
            <a:ext cx="3019425"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41222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556792"/>
            <a:ext cx="6965245" cy="2808312"/>
          </a:xfrm>
        </p:spPr>
        <p:txBody>
          <a:bodyPr>
            <a:noAutofit/>
          </a:bodyPr>
          <a:lstStyle/>
          <a:p>
            <a:r>
              <a:rPr lang="es-EC" sz="3600" b="1" dirty="0"/>
              <a:t>ANÁLISIS DE LA RECAUDACIÓN DE IMPUESTOS DIRECTOS E INDIRECTOS EN LAS PYMES DE LA CIUDAD DE LATACUNGA.</a:t>
            </a:r>
            <a:r>
              <a:rPr lang="es-EC" sz="2400" b="1" dirty="0"/>
              <a:t/>
            </a:r>
            <a:br>
              <a:rPr lang="es-EC" sz="2400" b="1" dirty="0"/>
            </a:br>
            <a:endParaRPr lang="es-EC" sz="2400" dirty="0"/>
          </a:p>
        </p:txBody>
      </p:sp>
    </p:spTree>
    <p:extLst>
      <p:ext uri="{BB962C8B-B14F-4D97-AF65-F5344CB8AC3E}">
        <p14:creationId xmlns:p14="http://schemas.microsoft.com/office/powerpoint/2010/main" val="13684495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81375" y="367207"/>
            <a:ext cx="6965245" cy="1027242"/>
          </a:xfrm>
        </p:spPr>
        <p:txBody>
          <a:bodyPr>
            <a:normAutofit/>
          </a:bodyPr>
          <a:lstStyle/>
          <a:p>
            <a:r>
              <a:rPr lang="es-EC" sz="3600" dirty="0" smtClean="0"/>
              <a:t>MÉTODOS DE INVESTIGACIÓN</a:t>
            </a:r>
            <a:endParaRPr lang="es-EC" sz="36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62214730"/>
              </p:ext>
            </p:extLst>
          </p:nvPr>
        </p:nvGraphicFramePr>
        <p:xfrm>
          <a:off x="683568" y="1988840"/>
          <a:ext cx="720080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3200" dirty="0" smtClean="0"/>
              <a:t>TAMAÑO DE LA MUESTRA</a:t>
            </a:r>
            <a:endParaRPr lang="es-EC" sz="3200" dirty="0"/>
          </a:p>
        </p:txBody>
      </p:sp>
      <p:sp>
        <p:nvSpPr>
          <p:cNvPr id="3" name="2 Marcador de contenido"/>
          <p:cNvSpPr>
            <a:spLocks noGrp="1"/>
          </p:cNvSpPr>
          <p:nvPr>
            <p:ph idx="1"/>
          </p:nvPr>
        </p:nvSpPr>
        <p:spPr/>
        <p:txBody>
          <a:bodyPr>
            <a:normAutofit/>
          </a:bodyPr>
          <a:lstStyle/>
          <a:p>
            <a:pPr algn="just"/>
            <a:r>
              <a:rPr lang="es-ES" sz="2400" dirty="0" smtClean="0"/>
              <a:t>En este caso la población objeto de estudio está constituido por las Pequeñas y Medianas Empresas del cantón Latacunga, resumida en 220 empresas principales. Se utilizo la siguiente formula:</a:t>
            </a:r>
          </a:p>
          <a:p>
            <a:endParaRPr lang="es-EC" dirty="0" smtClean="0"/>
          </a:p>
          <a:p>
            <a:endParaRPr lang="es-EC" dirty="0"/>
          </a:p>
        </p:txBody>
      </p:sp>
      <p:pic>
        <p:nvPicPr>
          <p:cNvPr id="4" name="3 Imagen"/>
          <p:cNvPicPr/>
          <p:nvPr/>
        </p:nvPicPr>
        <p:blipFill rotWithShape="1">
          <a:blip r:embed="rId2" cstate="print">
            <a:extLst>
              <a:ext uri="{28A0092B-C50C-407E-A947-70E740481C1C}">
                <a14:useLocalDpi xmlns:a14="http://schemas.microsoft.com/office/drawing/2010/main" val="0"/>
              </a:ext>
            </a:extLst>
          </a:blip>
          <a:srcRect l="40928" t="63679" r="36009" b="19131"/>
          <a:stretch/>
        </p:blipFill>
        <p:spPr>
          <a:xfrm>
            <a:off x="2555776" y="4221088"/>
            <a:ext cx="3456384" cy="13681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Grp="1" noChangeAspect="1" noChangeArrowheads="1"/>
          </p:cNvPicPr>
          <p:nvPr>
            <p:ph idx="1"/>
          </p:nvPr>
        </p:nvPicPr>
        <p:blipFill>
          <a:blip r:embed="rId2" cstate="print"/>
          <a:srcRect l="26923" t="35873" r="21941" b="22785"/>
          <a:stretch>
            <a:fillRect/>
          </a:stretch>
        </p:blipFill>
        <p:spPr bwMode="auto">
          <a:xfrm>
            <a:off x="409938" y="1700808"/>
            <a:ext cx="7762462"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043608" y="5013176"/>
            <a:ext cx="6965245" cy="1202485"/>
          </a:xfrm>
        </p:spPr>
        <p:txBody>
          <a:bodyPr>
            <a:normAutofit/>
          </a:bodyPr>
          <a:lstStyle/>
          <a:p>
            <a:r>
              <a:rPr lang="es-ES" sz="2000" dirty="0" smtClean="0"/>
              <a:t>Para la presente investigación la muestra poblacional corresponde a 52 pequeñas y medianas empresas del cantón Latacunga.</a:t>
            </a:r>
            <a:endParaRPr lang="es-EC" sz="4000" dirty="0"/>
          </a:p>
        </p:txBody>
      </p:sp>
      <p:pic>
        <p:nvPicPr>
          <p:cNvPr id="45058" name="Picture 2"/>
          <p:cNvPicPr>
            <a:picLocks noGrp="1" noChangeAspect="1" noChangeArrowheads="1"/>
          </p:cNvPicPr>
          <p:nvPr>
            <p:ph idx="4294967295"/>
          </p:nvPr>
        </p:nvPicPr>
        <p:blipFill>
          <a:blip r:embed="rId2" cstate="print"/>
          <a:srcRect l="38371" t="27605" r="34899" b="24852"/>
          <a:stretch>
            <a:fillRect/>
          </a:stretch>
        </p:blipFill>
        <p:spPr bwMode="auto">
          <a:xfrm>
            <a:off x="1691680" y="476672"/>
            <a:ext cx="4752528" cy="47543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564904"/>
            <a:ext cx="6965245" cy="1202485"/>
          </a:xfrm>
        </p:spPr>
        <p:txBody>
          <a:bodyPr>
            <a:normAutofit fontScale="90000"/>
          </a:bodyPr>
          <a:lstStyle/>
          <a:p>
            <a:pPr algn="ctr"/>
            <a:r>
              <a:rPr lang="es-EC" dirty="0" smtClean="0"/>
              <a:t>RESULTADOS  OBTENIDOS ESTUDIO DE MERCADO</a:t>
            </a:r>
            <a:endParaRPr lang="es-EC" dirty="0"/>
          </a:p>
        </p:txBody>
      </p:sp>
    </p:spTree>
    <p:extLst>
      <p:ext uri="{BB962C8B-B14F-4D97-AF65-F5344CB8AC3E}">
        <p14:creationId xmlns:p14="http://schemas.microsoft.com/office/powerpoint/2010/main" val="21768242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16632"/>
            <a:ext cx="6965245" cy="883226"/>
          </a:xfrm>
        </p:spPr>
        <p:txBody>
          <a:bodyPr>
            <a:normAutofit/>
          </a:bodyPr>
          <a:lstStyle/>
          <a:p>
            <a:pPr algn="ctr"/>
            <a:r>
              <a:rPr lang="es-ES" sz="2400" b="1" dirty="0" smtClean="0"/>
              <a:t>ACTIVIDAD DE LA EMPRESA O NEGOCIO</a:t>
            </a:r>
            <a:endParaRPr lang="es-EC" sz="2400" dirty="0"/>
          </a:p>
        </p:txBody>
      </p:sp>
      <p:graphicFrame>
        <p:nvGraphicFramePr>
          <p:cNvPr id="8" name="7 Marcador de contenido"/>
          <p:cNvGraphicFramePr>
            <a:graphicFrameLocks noGrp="1"/>
          </p:cNvGraphicFramePr>
          <p:nvPr>
            <p:ph sz="half" idx="2"/>
            <p:extLst>
              <p:ext uri="{D42A27DB-BD31-4B8C-83A1-F6EECF244321}">
                <p14:modId xmlns:p14="http://schemas.microsoft.com/office/powerpoint/2010/main" val="268487335"/>
              </p:ext>
            </p:extLst>
          </p:nvPr>
        </p:nvGraphicFramePr>
        <p:xfrm>
          <a:off x="4788024" y="2708920"/>
          <a:ext cx="3167335" cy="27995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2 Objeto"/>
          <p:cNvGraphicFramePr>
            <a:graphicFrameLocks noChangeAspect="1"/>
          </p:cNvGraphicFramePr>
          <p:nvPr>
            <p:extLst>
              <p:ext uri="{D42A27DB-BD31-4B8C-83A1-F6EECF244321}">
                <p14:modId xmlns:p14="http://schemas.microsoft.com/office/powerpoint/2010/main" val="548613847"/>
              </p:ext>
            </p:extLst>
          </p:nvPr>
        </p:nvGraphicFramePr>
        <p:xfrm>
          <a:off x="539552" y="908720"/>
          <a:ext cx="4861529" cy="1798736"/>
        </p:xfrm>
        <a:graphic>
          <a:graphicData uri="http://schemas.openxmlformats.org/presentationml/2006/ole">
            <mc:AlternateContent xmlns:mc="http://schemas.openxmlformats.org/markup-compatibility/2006">
              <mc:Choice xmlns:v="urn:schemas-microsoft-com:vml" Requires="v">
                <p:oleObj spid="_x0000_s2104" name="Documento" r:id="rId4" imgW="5153793" imgH="1906483" progId="Word.Document.12">
                  <p:embed/>
                </p:oleObj>
              </mc:Choice>
              <mc:Fallback>
                <p:oleObj name="Documento" r:id="rId4" imgW="5153793" imgH="1906483" progId="Word.Document.12">
                  <p:embed/>
                  <p:pic>
                    <p:nvPicPr>
                      <p:cNvPr id="0" name=""/>
                      <p:cNvPicPr/>
                      <p:nvPr/>
                    </p:nvPicPr>
                    <p:blipFill>
                      <a:blip r:embed="rId5"/>
                      <a:stretch>
                        <a:fillRect/>
                      </a:stretch>
                    </p:blipFill>
                    <p:spPr>
                      <a:xfrm>
                        <a:off x="539552" y="908720"/>
                        <a:ext cx="4861529" cy="1798736"/>
                      </a:xfrm>
                      <a:prstGeom prst="rect">
                        <a:avLst/>
                      </a:prstGeom>
                    </p:spPr>
                  </p:pic>
                </p:oleObj>
              </mc:Fallback>
            </mc:AlternateContent>
          </a:graphicData>
        </a:graphic>
      </p:graphicFrame>
      <p:sp>
        <p:nvSpPr>
          <p:cNvPr id="7" name="6 Rectángulo"/>
          <p:cNvSpPr/>
          <p:nvPr/>
        </p:nvSpPr>
        <p:spPr>
          <a:xfrm>
            <a:off x="467544" y="3140968"/>
            <a:ext cx="3384376" cy="2739211"/>
          </a:xfrm>
          <a:prstGeom prst="rect">
            <a:avLst/>
          </a:prstGeom>
        </p:spPr>
        <p:txBody>
          <a:bodyPr wrap="square">
            <a:spAutoFit/>
          </a:bodyPr>
          <a:lstStyle/>
          <a:p>
            <a:pPr algn="just"/>
            <a:r>
              <a:rPr lang="es-ES" sz="1400" dirty="0"/>
              <a:t>De las 52 Pymes encuestadas en el cantón Latacunga el 36,54% que corresponde a 19 empresas se dedican a actividades de servicio, el 53,85% que corresponde a 28 empresas realizan actividades de comercio misma que predomina en el cantón además dentro de los ingresos tributarios del Ecuador este sector es el principal aportante y el 9,62% se dedican al sector industrial. Cabe señalar también que existe una gran participación de </a:t>
            </a:r>
            <a:r>
              <a:rPr lang="es-ES" sz="1600" b="1" u="sng" dirty="0"/>
              <a:t>empresas de tipo familiar</a:t>
            </a:r>
            <a:r>
              <a:rPr lang="es-ES" sz="1400" b="1" u="sng" dirty="0"/>
              <a:t>.</a:t>
            </a:r>
            <a:endParaRPr lang="es-EC" sz="1400" b="1" u="sng" dirty="0"/>
          </a:p>
        </p:txBody>
      </p:sp>
      <p:graphicFrame>
        <p:nvGraphicFramePr>
          <p:cNvPr id="11" name="10 Objeto"/>
          <p:cNvGraphicFramePr>
            <a:graphicFrameLocks noChangeAspect="1"/>
          </p:cNvGraphicFramePr>
          <p:nvPr>
            <p:extLst>
              <p:ext uri="{D42A27DB-BD31-4B8C-83A1-F6EECF244321}">
                <p14:modId xmlns:p14="http://schemas.microsoft.com/office/powerpoint/2010/main" val="3288854100"/>
              </p:ext>
            </p:extLst>
          </p:nvPr>
        </p:nvGraphicFramePr>
        <p:xfrm>
          <a:off x="4283968" y="5445224"/>
          <a:ext cx="5153025" cy="530225"/>
        </p:xfrm>
        <a:graphic>
          <a:graphicData uri="http://schemas.openxmlformats.org/presentationml/2006/ole">
            <mc:AlternateContent xmlns:mc="http://schemas.openxmlformats.org/markup-compatibility/2006">
              <mc:Choice xmlns:v="urn:schemas-microsoft-com:vml" Requires="v">
                <p:oleObj spid="_x0000_s2105" name="Documento" r:id="rId6" imgW="5153793" imgH="531061" progId="Word.Document.12">
                  <p:embed/>
                </p:oleObj>
              </mc:Choice>
              <mc:Fallback>
                <p:oleObj name="Documento" r:id="rId6" imgW="5153793" imgH="531061" progId="Word.Document.12">
                  <p:embed/>
                  <p:pic>
                    <p:nvPicPr>
                      <p:cNvPr id="0" name=""/>
                      <p:cNvPicPr/>
                      <p:nvPr/>
                    </p:nvPicPr>
                    <p:blipFill>
                      <a:blip r:embed="rId7"/>
                      <a:stretch>
                        <a:fillRect/>
                      </a:stretch>
                    </p:blipFill>
                    <p:spPr>
                      <a:xfrm>
                        <a:off x="4283968" y="5445224"/>
                        <a:ext cx="5153025" cy="5302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313526"/>
            <a:ext cx="6965245" cy="595194"/>
          </a:xfrm>
        </p:spPr>
        <p:txBody>
          <a:bodyPr>
            <a:normAutofit/>
          </a:bodyPr>
          <a:lstStyle/>
          <a:p>
            <a:pPr algn="ctr"/>
            <a:r>
              <a:rPr lang="es-ES" sz="3200" b="1" dirty="0"/>
              <a:t>TIPO DE </a:t>
            </a:r>
            <a:r>
              <a:rPr lang="es-ES" sz="3200" b="1" dirty="0" smtClean="0"/>
              <a:t>CONTRIBUYENTE</a:t>
            </a:r>
            <a:endParaRPr lang="es-EC" sz="32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04" y="908720"/>
            <a:ext cx="5256584" cy="2921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5475" y="3573016"/>
            <a:ext cx="4499992" cy="265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6 Objeto"/>
          <p:cNvGraphicFramePr>
            <a:graphicFrameLocks noChangeAspect="1"/>
          </p:cNvGraphicFramePr>
          <p:nvPr>
            <p:extLst>
              <p:ext uri="{D42A27DB-BD31-4B8C-83A1-F6EECF244321}">
                <p14:modId xmlns:p14="http://schemas.microsoft.com/office/powerpoint/2010/main" val="1306246221"/>
              </p:ext>
            </p:extLst>
          </p:nvPr>
        </p:nvGraphicFramePr>
        <p:xfrm>
          <a:off x="2915816" y="6334170"/>
          <a:ext cx="5153025" cy="530225"/>
        </p:xfrm>
        <a:graphic>
          <a:graphicData uri="http://schemas.openxmlformats.org/presentationml/2006/ole">
            <mc:AlternateContent xmlns:mc="http://schemas.openxmlformats.org/markup-compatibility/2006">
              <mc:Choice xmlns:v="urn:schemas-microsoft-com:vml" Requires="v">
                <p:oleObj spid="_x0000_s3103" name="Documento" r:id="rId5" imgW="5153793" imgH="530340" progId="Word.Document.12">
                  <p:embed/>
                </p:oleObj>
              </mc:Choice>
              <mc:Fallback>
                <p:oleObj name="Documento" r:id="rId5" imgW="5153793" imgH="530340" progId="Word.Document.12">
                  <p:embed/>
                  <p:pic>
                    <p:nvPicPr>
                      <p:cNvPr id="0" name="10 Obje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6334170"/>
                        <a:ext cx="51530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17496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CONCEPTO</a:t>
            </a:r>
            <a:endParaRPr lang="es-EC" b="1" dirty="0"/>
          </a:p>
        </p:txBody>
      </p:sp>
      <p:sp>
        <p:nvSpPr>
          <p:cNvPr id="3" name="2 Marcador de contenido"/>
          <p:cNvSpPr>
            <a:spLocks noGrp="1"/>
          </p:cNvSpPr>
          <p:nvPr>
            <p:ph idx="1"/>
          </p:nvPr>
        </p:nvSpPr>
        <p:spPr>
          <a:xfrm>
            <a:off x="1259632" y="1700808"/>
            <a:ext cx="6628453" cy="4035860"/>
          </a:xfrm>
        </p:spPr>
        <p:txBody>
          <a:bodyPr>
            <a:normAutofit/>
          </a:bodyPr>
          <a:lstStyle/>
          <a:p>
            <a:pPr algn="just">
              <a:buNone/>
            </a:pPr>
            <a:r>
              <a:rPr lang="es-AR" sz="3200" dirty="0" smtClean="0"/>
              <a:t>	Conjunto de pequeñas y medianas empresas que de acuerdo a su volumen de ventas, capital social, cantidad de trabajadores, y su nivel de producción o activos presentan características propias de este tipo de entidades económicas. </a:t>
            </a:r>
            <a:endParaRPr lang="es-EC" sz="3200" dirty="0"/>
          </a:p>
        </p:txBody>
      </p:sp>
      <p:pic>
        <p:nvPicPr>
          <p:cNvPr id="5122" name="Picture 2" descr="https://encrypted-tbn2.gstatic.com/images?q=tbn:ANd9GcQkL-jbpYcry5wDeQGOR5lFJtWNnzpNcqw4r2DEd03xrgcfd6YAxQ"/>
          <p:cNvPicPr>
            <a:picLocks noChangeAspect="1" noChangeArrowheads="1"/>
          </p:cNvPicPr>
          <p:nvPr/>
        </p:nvPicPr>
        <p:blipFill>
          <a:blip r:embed="rId2" cstate="print"/>
          <a:srcRect/>
          <a:stretch>
            <a:fillRect/>
          </a:stretch>
        </p:blipFill>
        <p:spPr bwMode="auto">
          <a:xfrm>
            <a:off x="683568" y="1484784"/>
            <a:ext cx="604542" cy="376774"/>
          </a:xfrm>
          <a:prstGeom prst="rect">
            <a:avLst/>
          </a:prstGeom>
          <a:noFill/>
        </p:spPr>
      </p:pic>
    </p:spTree>
    <p:extLst>
      <p:ext uri="{BB962C8B-B14F-4D97-AF65-F5344CB8AC3E}">
        <p14:creationId xmlns:p14="http://schemas.microsoft.com/office/powerpoint/2010/main" val="31139379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 </a:t>
            </a:r>
            <a:r>
              <a:rPr lang="es-ES" sz="3200" b="1" dirty="0"/>
              <a:t>2.1. ¿Qué impuestos declara la empresa?</a:t>
            </a:r>
            <a:endParaRPr lang="es-EC" sz="3200" dirty="0"/>
          </a:p>
        </p:txBody>
      </p:sp>
      <p:graphicFrame>
        <p:nvGraphicFramePr>
          <p:cNvPr id="7" name="6 Objeto"/>
          <p:cNvGraphicFramePr>
            <a:graphicFrameLocks noChangeAspect="1"/>
          </p:cNvGraphicFramePr>
          <p:nvPr>
            <p:extLst>
              <p:ext uri="{D42A27DB-BD31-4B8C-83A1-F6EECF244321}">
                <p14:modId xmlns:p14="http://schemas.microsoft.com/office/powerpoint/2010/main" val="1844682366"/>
              </p:ext>
            </p:extLst>
          </p:nvPr>
        </p:nvGraphicFramePr>
        <p:xfrm>
          <a:off x="1619672" y="1340768"/>
          <a:ext cx="5146675" cy="4295775"/>
        </p:xfrm>
        <a:graphic>
          <a:graphicData uri="http://schemas.openxmlformats.org/presentationml/2006/ole">
            <mc:AlternateContent xmlns:mc="http://schemas.openxmlformats.org/markup-compatibility/2006">
              <mc:Choice xmlns:v="urn:schemas-microsoft-com:vml" Requires="v">
                <p:oleObj spid="_x0000_s6170" name="Documento" r:id="rId3" imgW="5147306" imgH="4296076" progId="Word.Document.12">
                  <p:embed/>
                </p:oleObj>
              </mc:Choice>
              <mc:Fallback>
                <p:oleObj name="Documento" r:id="rId3" imgW="5147306" imgH="4296076" progId="Word.Document.12">
                  <p:embed/>
                  <p:pic>
                    <p:nvPicPr>
                      <p:cNvPr id="0" name=""/>
                      <p:cNvPicPr/>
                      <p:nvPr/>
                    </p:nvPicPr>
                    <p:blipFill>
                      <a:blip r:embed="rId4"/>
                      <a:stretch>
                        <a:fillRect/>
                      </a:stretch>
                    </p:blipFill>
                    <p:spPr>
                      <a:xfrm>
                        <a:off x="1619672" y="1340768"/>
                        <a:ext cx="5146675" cy="4295775"/>
                      </a:xfrm>
                      <a:prstGeom prst="rect">
                        <a:avLst/>
                      </a:prstGeom>
                    </p:spPr>
                  </p:pic>
                </p:oleObj>
              </mc:Fallback>
            </mc:AlternateContent>
          </a:graphicData>
        </a:graphic>
      </p:graphicFrame>
      <p:sp>
        <p:nvSpPr>
          <p:cNvPr id="8" name="7 Rectángulo"/>
          <p:cNvSpPr/>
          <p:nvPr/>
        </p:nvSpPr>
        <p:spPr>
          <a:xfrm>
            <a:off x="611560" y="5805264"/>
            <a:ext cx="7416824" cy="923330"/>
          </a:xfrm>
          <a:prstGeom prst="rect">
            <a:avLst/>
          </a:prstGeom>
        </p:spPr>
        <p:txBody>
          <a:bodyPr wrap="square">
            <a:spAutoFit/>
          </a:bodyPr>
          <a:lstStyle/>
          <a:p>
            <a:r>
              <a:rPr lang="es-ES" dirty="0"/>
              <a:t>Como vemos el Impuesto a la Renta, el Anticipo, el IVA, y Retenciones son los impuestos que más declaran las Pymes y a la vez </a:t>
            </a:r>
            <a:r>
              <a:rPr lang="es-ES" b="1" dirty="0"/>
              <a:t>coincide con los 4 principales ingresos tributarios que tiene el estado </a:t>
            </a:r>
            <a:r>
              <a:rPr lang="es-ES" b="1" dirty="0" smtClean="0"/>
              <a:t>ecuatoriano.</a:t>
            </a:r>
            <a:endParaRPr lang="es-EC" b="1" dirty="0"/>
          </a:p>
        </p:txBody>
      </p:sp>
    </p:spTree>
    <p:extLst>
      <p:ext uri="{BB962C8B-B14F-4D97-AF65-F5344CB8AC3E}">
        <p14:creationId xmlns:p14="http://schemas.microsoft.com/office/powerpoint/2010/main" val="3035165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2800" b="1" dirty="0"/>
              <a:t>2.2. El monto mensual de ventas de su empresa o negocio oscila entre</a:t>
            </a:r>
            <a:r>
              <a:rPr lang="es-EC" sz="2800" b="1" dirty="0" smtClean="0"/>
              <a:t>:</a:t>
            </a:r>
            <a:endParaRPr lang="es-EC"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1" y="1340768"/>
            <a:ext cx="6086557" cy="355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646518" y="5373216"/>
            <a:ext cx="7056784" cy="1323439"/>
          </a:xfrm>
          <a:prstGeom prst="rect">
            <a:avLst/>
          </a:prstGeom>
        </p:spPr>
        <p:txBody>
          <a:bodyPr wrap="square">
            <a:spAutoFit/>
          </a:bodyPr>
          <a:lstStyle/>
          <a:p>
            <a:r>
              <a:rPr lang="es-ES" sz="1600" dirty="0"/>
              <a:t>El promedio de ventas mensual de las Pymes del cantón Latacunga está repartido en:   29% de las Pymes vende un promedio de $1 a $ 5000, el 27% tienen un promedio de $ 5001 a $ 10000, el 12% de $ 10001 a $ 50000, el 13% de la Pymes de $ 50000,00 a $ 100000, el 6% corresponde a $ 100001 a $ 20000, y el 13% de la pymes encuestadas un promedio de $ 200001 en adelante.</a:t>
            </a:r>
            <a:endParaRPr lang="es-EC" sz="1600" dirty="0"/>
          </a:p>
        </p:txBody>
      </p:sp>
    </p:spTree>
    <p:extLst>
      <p:ext uri="{BB962C8B-B14F-4D97-AF65-F5344CB8AC3E}">
        <p14:creationId xmlns:p14="http://schemas.microsoft.com/office/powerpoint/2010/main" val="42002430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7620000" cy="1143000"/>
          </a:xfrm>
        </p:spPr>
        <p:txBody>
          <a:bodyPr/>
          <a:lstStyle/>
          <a:p>
            <a:pPr algn="ctr"/>
            <a:r>
              <a:rPr lang="es-EC" sz="1100" dirty="0"/>
              <a:t> </a:t>
            </a:r>
            <a:br>
              <a:rPr lang="es-EC" sz="1100" dirty="0"/>
            </a:br>
            <a:r>
              <a:rPr lang="es-EC" sz="3200" b="1" dirty="0"/>
              <a:t>2.3 ¿</a:t>
            </a:r>
            <a:r>
              <a:rPr lang="es-EC" sz="3200" b="1" dirty="0" smtClean="0"/>
              <a:t>Quién </a:t>
            </a:r>
            <a:r>
              <a:rPr lang="es-EC" sz="3200" b="1" dirty="0"/>
              <a:t>se encarga de realizar su declaración de impuestos?</a:t>
            </a:r>
            <a:endParaRPr lang="es-EC" sz="32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591493"/>
            <a:ext cx="5153025"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251" r="7629"/>
          <a:stretch/>
        </p:blipFill>
        <p:spPr bwMode="auto">
          <a:xfrm>
            <a:off x="4644008" y="3933056"/>
            <a:ext cx="3718499" cy="2678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79512" y="3933056"/>
            <a:ext cx="4248472" cy="2308324"/>
          </a:xfrm>
          <a:prstGeom prst="rect">
            <a:avLst/>
          </a:prstGeom>
        </p:spPr>
        <p:txBody>
          <a:bodyPr wrap="square">
            <a:spAutoFit/>
          </a:bodyPr>
          <a:lstStyle/>
          <a:p>
            <a:pPr algn="just"/>
            <a:r>
              <a:rPr lang="es-ES" dirty="0" smtClean="0"/>
              <a:t>El 60</a:t>
            </a:r>
            <a:r>
              <a:rPr lang="es-ES" dirty="0"/>
              <a:t>% de las pymes contratan los servicios de contador externo esto indica que más de la mitad de las Pymes ponen el manejo de sus impuestos en manos de personas ajenas a la institución y a la vez puede ser un agravante para tener conocimientos claros acerca del manejo y concepto adecuado de  </a:t>
            </a:r>
            <a:r>
              <a:rPr lang="es-ES" dirty="0" smtClean="0"/>
              <a:t>impuestos.</a:t>
            </a:r>
            <a:endParaRPr lang="es-EC" dirty="0"/>
          </a:p>
        </p:txBody>
      </p:sp>
    </p:spTree>
    <p:extLst>
      <p:ext uri="{BB962C8B-B14F-4D97-AF65-F5344CB8AC3E}">
        <p14:creationId xmlns:p14="http://schemas.microsoft.com/office/powerpoint/2010/main" val="23949040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2656"/>
            <a:ext cx="7620000" cy="1143000"/>
          </a:xfrm>
        </p:spPr>
        <p:txBody>
          <a:bodyPr/>
          <a:lstStyle/>
          <a:p>
            <a:pPr lvl="1" algn="ctr" rtl="0">
              <a:spcBef>
                <a:spcPct val="0"/>
              </a:spcBef>
            </a:pPr>
            <a:r>
              <a:rPr lang="es-EC" sz="2800" b="1" kern="1200" spc="-100" dirty="0" smtClean="0">
                <a:solidFill>
                  <a:schemeClr val="tx2"/>
                </a:solidFill>
                <a:latin typeface="+mj-lt"/>
                <a:ea typeface="+mj-ea"/>
                <a:cs typeface="+mj-cs"/>
              </a:rPr>
              <a:t>2.4 ¿Qué </a:t>
            </a:r>
            <a:r>
              <a:rPr lang="es-EC" sz="2800" b="1" kern="1200" spc="-100" dirty="0">
                <a:solidFill>
                  <a:schemeClr val="tx2"/>
                </a:solidFill>
                <a:latin typeface="+mj-lt"/>
                <a:ea typeface="+mj-ea"/>
                <a:cs typeface="+mj-cs"/>
              </a:rPr>
              <a:t>impuesto considera usted es el más fuerte en cuanto pago y declaración y porque?</a:t>
            </a:r>
          </a:p>
        </p:txBody>
      </p:sp>
      <p:graphicFrame>
        <p:nvGraphicFramePr>
          <p:cNvPr id="3" name="2 Gráfico"/>
          <p:cNvGraphicFramePr/>
          <p:nvPr>
            <p:extLst>
              <p:ext uri="{D42A27DB-BD31-4B8C-83A1-F6EECF244321}">
                <p14:modId xmlns:p14="http://schemas.microsoft.com/office/powerpoint/2010/main" val="3342829090"/>
              </p:ext>
            </p:extLst>
          </p:nvPr>
        </p:nvGraphicFramePr>
        <p:xfrm>
          <a:off x="559040" y="1797640"/>
          <a:ext cx="7560840" cy="2966442"/>
        </p:xfrm>
        <a:graphic>
          <a:graphicData uri="http://schemas.openxmlformats.org/drawingml/2006/chart">
            <c:chart xmlns:c="http://schemas.openxmlformats.org/drawingml/2006/chart" xmlns:r="http://schemas.openxmlformats.org/officeDocument/2006/relationships" r:id="rId2"/>
          </a:graphicData>
        </a:graphic>
      </p:graphicFrame>
      <p:sp>
        <p:nvSpPr>
          <p:cNvPr id="4" name="3 Rectángulo"/>
          <p:cNvSpPr/>
          <p:nvPr/>
        </p:nvSpPr>
        <p:spPr>
          <a:xfrm>
            <a:off x="467544" y="4795897"/>
            <a:ext cx="7416824" cy="2062103"/>
          </a:xfrm>
          <a:prstGeom prst="rect">
            <a:avLst/>
          </a:prstGeom>
        </p:spPr>
        <p:txBody>
          <a:bodyPr wrap="square">
            <a:spAutoFit/>
          </a:bodyPr>
          <a:lstStyle/>
          <a:p>
            <a:pPr algn="just"/>
            <a:r>
              <a:rPr lang="es-ES" sz="1600" dirty="0" smtClean="0"/>
              <a:t>Se </a:t>
            </a:r>
            <a:r>
              <a:rPr lang="es-ES" sz="1600" dirty="0"/>
              <a:t>determina que </a:t>
            </a:r>
            <a:r>
              <a:rPr lang="es-ES" sz="1400" dirty="0"/>
              <a:t>21</a:t>
            </a:r>
            <a:r>
              <a:rPr lang="es-ES" sz="1600" dirty="0"/>
              <a:t> empresas consideran como un impuesto fuerte al Impuesto al Valor Agregado siendo estas comunes las pymes</a:t>
            </a:r>
            <a:r>
              <a:rPr lang="es-ES" sz="1600" b="1" dirty="0"/>
              <a:t> que prestan servicios además mencionan que el valor a pagar del IVA es alto y sube su precio de venta</a:t>
            </a:r>
            <a:r>
              <a:rPr lang="es-ES" sz="1600" dirty="0"/>
              <a:t>, 34 empresas señalan el Impuesto a  la Renta debido a que grava a sus ingresos- ventas, 52 consideran al Anticipo a la Renta debido al </a:t>
            </a:r>
            <a:r>
              <a:rPr lang="es-ES" sz="1600" b="1" dirty="0"/>
              <a:t>cambio de fórmulas para su cálculo</a:t>
            </a:r>
            <a:r>
              <a:rPr lang="es-ES" sz="1600" dirty="0"/>
              <a:t>, 1 considera fuerte  a las retenciones de la Renta porque la </a:t>
            </a:r>
            <a:r>
              <a:rPr lang="es-ES" sz="1600" b="1" dirty="0"/>
              <a:t>mayoría de sus  proveedores lo retinen</a:t>
            </a:r>
            <a:r>
              <a:rPr lang="es-ES" sz="1600" dirty="0"/>
              <a:t>, 3 empresas  han señalado al Impuesto a la salida de divisas debido  a que deben importar para obtener su mercadería.</a:t>
            </a:r>
            <a:endParaRPr lang="es-EC" sz="1600" dirty="0"/>
          </a:p>
        </p:txBody>
      </p:sp>
    </p:spTree>
    <p:extLst>
      <p:ext uri="{BB962C8B-B14F-4D97-AF65-F5344CB8AC3E}">
        <p14:creationId xmlns:p14="http://schemas.microsoft.com/office/powerpoint/2010/main" val="2700481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476672"/>
            <a:ext cx="7620000" cy="1143000"/>
          </a:xfrm>
        </p:spPr>
        <p:txBody>
          <a:bodyPr/>
          <a:lstStyle/>
          <a:p>
            <a:pPr lvl="1" algn="ctr" rtl="0">
              <a:spcBef>
                <a:spcPct val="0"/>
              </a:spcBef>
            </a:pPr>
            <a:r>
              <a:rPr lang="es-EC" sz="2800" b="1" kern="1200" spc="-100" dirty="0" smtClean="0">
                <a:solidFill>
                  <a:schemeClr val="tx2"/>
                </a:solidFill>
                <a:latin typeface="+mj-lt"/>
                <a:ea typeface="+mj-ea"/>
                <a:cs typeface="+mj-cs"/>
              </a:rPr>
              <a:t>2.5 De </a:t>
            </a:r>
            <a:r>
              <a:rPr lang="es-EC" sz="2800" b="1" kern="1200" spc="-100" dirty="0">
                <a:solidFill>
                  <a:schemeClr val="tx2"/>
                </a:solidFill>
                <a:latin typeface="+mj-lt"/>
                <a:ea typeface="+mj-ea"/>
                <a:cs typeface="+mj-cs"/>
              </a:rPr>
              <a:t>acuerdo a la actividad o giro de  su empresa ¿Qué impuesto considera usted el más </a:t>
            </a:r>
            <a:r>
              <a:rPr lang="es-EC" sz="2800" b="1" kern="1200" spc="-100" dirty="0" smtClean="0">
                <a:solidFill>
                  <a:schemeClr val="tx2"/>
                </a:solidFill>
                <a:latin typeface="+mj-lt"/>
                <a:ea typeface="+mj-ea"/>
                <a:cs typeface="+mj-cs"/>
              </a:rPr>
              <a:t>justo, </a:t>
            </a:r>
            <a:r>
              <a:rPr lang="es-EC" sz="2800" b="1" kern="1200" spc="-100" dirty="0">
                <a:solidFill>
                  <a:schemeClr val="tx2"/>
                </a:solidFill>
                <a:latin typeface="+mj-lt"/>
                <a:ea typeface="+mj-ea"/>
                <a:cs typeface="+mj-cs"/>
              </a:rPr>
              <a:t>refiriéndose a su pago y declaración?</a:t>
            </a:r>
            <a:r>
              <a:rPr lang="es-EC" dirty="0"/>
              <a:t/>
            </a:r>
            <a:br>
              <a:rPr lang="es-EC" dirty="0"/>
            </a:br>
            <a:endParaRPr lang="es-EC"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16832"/>
            <a:ext cx="6984775" cy="3886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9655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just"/>
            <a:r>
              <a:rPr lang="es-EC" sz="2800" b="1" dirty="0"/>
              <a:t>2.5 De acuerdo a la actividad o giro de  su empresa ¿Qué impuesto considera usted el más </a:t>
            </a:r>
            <a:r>
              <a:rPr lang="es-EC" sz="2800" b="1" dirty="0" smtClean="0"/>
              <a:t>injusto</a:t>
            </a:r>
            <a:r>
              <a:rPr lang="es-EC" sz="2800" b="1" dirty="0"/>
              <a:t>, refiriéndose a su pago y declaración?</a:t>
            </a:r>
            <a:endParaRPr lang="es-EC" sz="2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72816"/>
            <a:ext cx="6696743" cy="444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219798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48680"/>
            <a:ext cx="7620000" cy="1143000"/>
          </a:xfrm>
        </p:spPr>
        <p:txBody>
          <a:bodyPr/>
          <a:lstStyle/>
          <a:p>
            <a:pPr lvl="1" algn="ctr" rtl="0">
              <a:spcBef>
                <a:spcPct val="0"/>
              </a:spcBef>
            </a:pPr>
            <a:r>
              <a:rPr lang="es-EC" sz="2800" b="1" kern="1200" spc="-100" dirty="0" smtClean="0">
                <a:solidFill>
                  <a:schemeClr val="tx2"/>
                </a:solidFill>
                <a:latin typeface="+mj-lt"/>
                <a:ea typeface="+mj-ea"/>
                <a:cs typeface="+mj-cs"/>
              </a:rPr>
              <a:t>2.6 Durante </a:t>
            </a:r>
            <a:r>
              <a:rPr lang="es-EC" sz="2800" b="1" kern="1200" spc="-100" dirty="0">
                <a:solidFill>
                  <a:schemeClr val="tx2"/>
                </a:solidFill>
                <a:latin typeface="+mj-lt"/>
                <a:ea typeface="+mj-ea"/>
                <a:cs typeface="+mj-cs"/>
              </a:rPr>
              <a:t>estos 3 últimos años, las retenciones en la fuente del  Impuesto a la Renta y del IVA, se han realizado de conformidad a lo establecido a la ley es decir.</a:t>
            </a:r>
            <a:r>
              <a:rPr lang="es-EC" dirty="0"/>
              <a:t/>
            </a:r>
            <a:br>
              <a:rPr lang="es-EC" dirty="0"/>
            </a:br>
            <a:endParaRPr lang="es-EC"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071688"/>
            <a:ext cx="7474126" cy="438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68486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rtl="0">
              <a:spcBef>
                <a:spcPct val="0"/>
              </a:spcBef>
            </a:pPr>
            <a:r>
              <a:rPr lang="es-EC" sz="2800" b="1" kern="1200" spc="-100" dirty="0" smtClean="0">
                <a:solidFill>
                  <a:schemeClr val="tx2"/>
                </a:solidFill>
                <a:latin typeface="+mj-lt"/>
                <a:ea typeface="+mj-ea"/>
                <a:cs typeface="+mj-cs"/>
              </a:rPr>
              <a:t>2.7 ¿Si </a:t>
            </a:r>
            <a:r>
              <a:rPr lang="es-EC" sz="2800" b="1" kern="1200" spc="-100" dirty="0">
                <a:solidFill>
                  <a:schemeClr val="tx2"/>
                </a:solidFill>
                <a:latin typeface="+mj-lt"/>
                <a:ea typeface="+mj-ea"/>
                <a:cs typeface="+mj-cs"/>
              </a:rPr>
              <a:t>por alguna circunstancia no se realizó el comprobante de retención quien asume ese valor?</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495" y="3919207"/>
            <a:ext cx="4824536" cy="28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9"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31887" t="37873" r="28043" b="27887"/>
          <a:stretch/>
        </p:blipFill>
        <p:spPr bwMode="auto">
          <a:xfrm>
            <a:off x="755577" y="1595502"/>
            <a:ext cx="4752528" cy="2283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34898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7620000" cy="1143000"/>
          </a:xfrm>
        </p:spPr>
        <p:txBody>
          <a:bodyPr/>
          <a:lstStyle/>
          <a:p>
            <a:pPr lvl="1" algn="ctr" rtl="0">
              <a:spcBef>
                <a:spcPct val="0"/>
              </a:spcBef>
            </a:pPr>
            <a:r>
              <a:rPr lang="es-EC" sz="2800" b="1" kern="1200" spc="-100" dirty="0" smtClean="0">
                <a:solidFill>
                  <a:schemeClr val="tx2"/>
                </a:solidFill>
                <a:latin typeface="+mj-lt"/>
                <a:ea typeface="+mj-ea"/>
                <a:cs typeface="+mj-cs"/>
              </a:rPr>
              <a:t>2.8 ¿Cuál </a:t>
            </a:r>
            <a:r>
              <a:rPr lang="es-EC" sz="2800" b="1" kern="1200" spc="-100" dirty="0">
                <a:solidFill>
                  <a:schemeClr val="tx2"/>
                </a:solidFill>
                <a:latin typeface="+mj-lt"/>
                <a:ea typeface="+mj-ea"/>
                <a:cs typeface="+mj-cs"/>
              </a:rPr>
              <a:t>es el monto aproximado que usted declara  por sus impuestos percibidos de forma mensual?</a:t>
            </a:r>
            <a:r>
              <a:rPr lang="es-EC" dirty="0"/>
              <a:t/>
            </a:r>
            <a:br>
              <a:rPr lang="es-EC" dirty="0"/>
            </a:br>
            <a:endParaRPr lang="es-EC"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76631"/>
            <a:ext cx="7272807" cy="3771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475656" y="5589240"/>
            <a:ext cx="5616624" cy="923330"/>
          </a:xfrm>
          <a:prstGeom prst="rect">
            <a:avLst/>
          </a:prstGeom>
        </p:spPr>
        <p:txBody>
          <a:bodyPr wrap="square">
            <a:spAutoFit/>
          </a:bodyPr>
          <a:lstStyle/>
          <a:p>
            <a:pPr algn="just"/>
            <a:r>
              <a:rPr lang="es-ES" dirty="0"/>
              <a:t>Vemos que estos valores no saldrán del bolsillo del contribuyente ya que son valores que se obtienen del consumidor final.</a:t>
            </a:r>
            <a:endParaRPr lang="es-EC" dirty="0"/>
          </a:p>
        </p:txBody>
      </p:sp>
    </p:spTree>
    <p:extLst>
      <p:ext uri="{BB962C8B-B14F-4D97-AF65-F5344CB8AC3E}">
        <p14:creationId xmlns:p14="http://schemas.microsoft.com/office/powerpoint/2010/main" val="8690767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04664"/>
            <a:ext cx="7620000" cy="1143000"/>
          </a:xfrm>
        </p:spPr>
        <p:txBody>
          <a:bodyPr/>
          <a:lstStyle/>
          <a:p>
            <a:pPr lvl="1" algn="ctr"/>
            <a:r>
              <a:rPr lang="es-EC" sz="2800" b="1" kern="1200" spc="-100" dirty="0" smtClean="0">
                <a:solidFill>
                  <a:schemeClr val="tx2"/>
                </a:solidFill>
                <a:latin typeface="+mj-lt"/>
                <a:ea typeface="+mj-ea"/>
                <a:cs typeface="+mj-cs"/>
              </a:rPr>
              <a:t>2.9 ¿Cuál </a:t>
            </a:r>
            <a:r>
              <a:rPr lang="es-EC" sz="2800" b="1" kern="1200" spc="-100" dirty="0">
                <a:solidFill>
                  <a:schemeClr val="tx2"/>
                </a:solidFill>
                <a:latin typeface="+mj-lt"/>
                <a:ea typeface="+mj-ea"/>
                <a:cs typeface="+mj-cs"/>
              </a:rPr>
              <a:t>es el monto aproximado que usted declara  por sus impuestos retenidos de forma mensual?</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36788"/>
            <a:ext cx="6097091" cy="309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971600" y="5589240"/>
            <a:ext cx="6120680" cy="646331"/>
          </a:xfrm>
          <a:prstGeom prst="rect">
            <a:avLst/>
          </a:prstGeom>
        </p:spPr>
        <p:txBody>
          <a:bodyPr wrap="square">
            <a:spAutoFit/>
          </a:bodyPr>
          <a:lstStyle/>
          <a:p>
            <a:r>
              <a:rPr lang="es-ES" dirty="0"/>
              <a:t>E</a:t>
            </a:r>
            <a:r>
              <a:rPr lang="es-ES" dirty="0" smtClean="0"/>
              <a:t>n </a:t>
            </a:r>
            <a:r>
              <a:rPr lang="es-ES" dirty="0"/>
              <a:t>caso de manejar adecuadamente las retenciones son valores que no salen del flujo de la empresa.</a:t>
            </a:r>
            <a:endParaRPr lang="es-EC" dirty="0"/>
          </a:p>
        </p:txBody>
      </p:sp>
    </p:spTree>
    <p:extLst>
      <p:ext uri="{BB962C8B-B14F-4D97-AF65-F5344CB8AC3E}">
        <p14:creationId xmlns:p14="http://schemas.microsoft.com/office/powerpoint/2010/main" val="1110829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AR" sz="2800" b="1" dirty="0" smtClean="0"/>
              <a:t>CARACTERÍSTICAS DE LAS PEQUEÑAS Y MEDIANAS EMPRESAS</a:t>
            </a:r>
            <a:endParaRPr lang="es-EC" sz="28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64387519"/>
              </p:ext>
            </p:extLst>
          </p:nvPr>
        </p:nvGraphicFramePr>
        <p:xfrm>
          <a:off x="467544" y="1700808"/>
          <a:ext cx="734481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09785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7620000" cy="1143000"/>
          </a:xfrm>
        </p:spPr>
        <p:txBody>
          <a:bodyPr/>
          <a:lstStyle/>
          <a:p>
            <a:pPr lvl="1" algn="ctr" rtl="0">
              <a:spcBef>
                <a:spcPct val="0"/>
              </a:spcBef>
            </a:pPr>
            <a:r>
              <a:rPr lang="es-EC" sz="2800" b="1" kern="1200" spc="-100" dirty="0">
                <a:solidFill>
                  <a:schemeClr val="tx2"/>
                </a:solidFill>
                <a:latin typeface="+mj-lt"/>
                <a:ea typeface="+mj-ea"/>
                <a:cs typeface="+mj-cs"/>
              </a:rPr>
              <a:t>2.10 ¿Cuál es el monto aproximado que usted paga  por sus impuestos directos de forma anual?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017" y="1395375"/>
            <a:ext cx="7056784" cy="40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827583" y="5589240"/>
            <a:ext cx="6921217" cy="646331"/>
          </a:xfrm>
          <a:prstGeom prst="rect">
            <a:avLst/>
          </a:prstGeom>
        </p:spPr>
        <p:txBody>
          <a:bodyPr wrap="square">
            <a:spAutoFit/>
          </a:bodyPr>
          <a:lstStyle/>
          <a:p>
            <a:r>
              <a:rPr lang="es-ES" dirty="0"/>
              <a:t>V</a:t>
            </a:r>
            <a:r>
              <a:rPr lang="es-ES" dirty="0" smtClean="0"/>
              <a:t>alor </a:t>
            </a:r>
            <a:r>
              <a:rPr lang="es-ES" dirty="0"/>
              <a:t>que se debe tomar en cuenta entre los desembolsos de la empresa pues estos si afectan a la liquidez de la empresa.</a:t>
            </a:r>
            <a:endParaRPr lang="es-EC" dirty="0"/>
          </a:p>
        </p:txBody>
      </p:sp>
    </p:spTree>
    <p:extLst>
      <p:ext uri="{BB962C8B-B14F-4D97-AF65-F5344CB8AC3E}">
        <p14:creationId xmlns:p14="http://schemas.microsoft.com/office/powerpoint/2010/main" val="42606113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rtl="0">
              <a:spcBef>
                <a:spcPct val="0"/>
              </a:spcBef>
            </a:pPr>
            <a:r>
              <a:rPr lang="es-EC" sz="2800" b="1" kern="1200" spc="-100" dirty="0">
                <a:solidFill>
                  <a:schemeClr val="tx2"/>
                </a:solidFill>
                <a:latin typeface="+mj-lt"/>
                <a:ea typeface="+mj-ea"/>
                <a:cs typeface="+mj-cs"/>
              </a:rPr>
              <a:t>2.11 ¿Usted posee liquidez para la fecha de pago de sus impuestos?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400" y="1412776"/>
            <a:ext cx="5082808" cy="2909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425368" y="4314452"/>
            <a:ext cx="7848872" cy="2308324"/>
          </a:xfrm>
          <a:prstGeom prst="rect">
            <a:avLst/>
          </a:prstGeom>
        </p:spPr>
        <p:txBody>
          <a:bodyPr wrap="square">
            <a:spAutoFit/>
          </a:bodyPr>
          <a:lstStyle/>
          <a:p>
            <a:pPr algn="just"/>
            <a:r>
              <a:rPr lang="es-ES" dirty="0"/>
              <a:t>El 53% que corresponde  28 pequeñas y medianas empresas poseen liquidez a la fecha de pago de sus impuestos, el 47% de las pymes que corresponde a 24 empresas poseen liquidez a veces, </a:t>
            </a:r>
            <a:r>
              <a:rPr lang="es-ES" b="1" dirty="0"/>
              <a:t>manifestando entre sus alternativas de financiamiento Tarjeta de crédito, Sobregiro, Recuperación cartera, Retrasar declaración, Préstamo bancario, Préstamo familiar. </a:t>
            </a:r>
            <a:r>
              <a:rPr lang="es-ES" dirty="0"/>
              <a:t>Situación que no se debe dar pues las pymes declaran mensualmente impuestos que generalmente son de </a:t>
            </a:r>
            <a:r>
              <a:rPr lang="es-ES" b="1" dirty="0"/>
              <a:t>percepción y retención</a:t>
            </a:r>
            <a:r>
              <a:rPr lang="es-ES" dirty="0"/>
              <a:t>, incurrir en alguna forma de </a:t>
            </a:r>
            <a:r>
              <a:rPr lang="es-ES" b="1" dirty="0"/>
              <a:t>financiamiento representa un gasto para la institución.</a:t>
            </a:r>
            <a:endParaRPr lang="es-EC" b="1" dirty="0"/>
          </a:p>
        </p:txBody>
      </p:sp>
    </p:spTree>
    <p:extLst>
      <p:ext uri="{BB962C8B-B14F-4D97-AF65-F5344CB8AC3E}">
        <p14:creationId xmlns:p14="http://schemas.microsoft.com/office/powerpoint/2010/main" val="12318471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rtl="0">
              <a:spcBef>
                <a:spcPct val="0"/>
              </a:spcBef>
            </a:pPr>
            <a:r>
              <a:rPr lang="es-EC" sz="2800" b="1" kern="1200" spc="-100" dirty="0">
                <a:solidFill>
                  <a:schemeClr val="tx2"/>
                </a:solidFill>
                <a:latin typeface="+mj-lt"/>
                <a:ea typeface="+mj-ea"/>
                <a:cs typeface="+mj-cs"/>
              </a:rPr>
              <a:t>2.12 Las políticas fiscales y tributarias han afectado a la empresa ocasionando factores negativos como: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4149080"/>
            <a:ext cx="4824536" cy="261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572" t="33582" r="26575" b="33209"/>
          <a:stretch/>
        </p:blipFill>
        <p:spPr bwMode="auto">
          <a:xfrm>
            <a:off x="494436" y="1665349"/>
            <a:ext cx="5445457" cy="242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6071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rtl="0">
              <a:spcBef>
                <a:spcPct val="0"/>
              </a:spcBef>
            </a:pPr>
            <a:r>
              <a:rPr lang="es-EC" sz="2800" b="1" kern="1200" spc="-100" dirty="0">
                <a:solidFill>
                  <a:schemeClr val="tx2"/>
                </a:solidFill>
                <a:latin typeface="+mj-lt"/>
                <a:ea typeface="+mj-ea"/>
                <a:cs typeface="+mj-cs"/>
              </a:rPr>
              <a:t>2.13 Las políticas fiscales y tributarias han afectado a la empresa ocasionando factores positivos como:   </a:t>
            </a:r>
          </a:p>
        </p:txBody>
      </p:sp>
      <p:graphicFrame>
        <p:nvGraphicFramePr>
          <p:cNvPr id="3" name="2 Tabla"/>
          <p:cNvGraphicFramePr>
            <a:graphicFrameLocks noGrp="1"/>
          </p:cNvGraphicFramePr>
          <p:nvPr>
            <p:extLst>
              <p:ext uri="{D42A27DB-BD31-4B8C-83A1-F6EECF244321}">
                <p14:modId xmlns:p14="http://schemas.microsoft.com/office/powerpoint/2010/main" val="1632794747"/>
              </p:ext>
            </p:extLst>
          </p:nvPr>
        </p:nvGraphicFramePr>
        <p:xfrm>
          <a:off x="611560" y="1628800"/>
          <a:ext cx="4291330" cy="2205423"/>
        </p:xfrm>
        <a:graphic>
          <a:graphicData uri="http://schemas.openxmlformats.org/drawingml/2006/table">
            <a:tbl>
              <a:tblPr firstRow="1" firstCol="1" bandRow="1">
                <a:tableStyleId>{5C22544A-7EE6-4342-B048-85BDC9FD1C3A}</a:tableStyleId>
              </a:tblPr>
              <a:tblGrid>
                <a:gridCol w="2072005"/>
                <a:gridCol w="1088390"/>
                <a:gridCol w="1130935"/>
              </a:tblGrid>
              <a:tr h="198120">
                <a:tc>
                  <a:txBody>
                    <a:bodyPr/>
                    <a:lstStyle/>
                    <a:p>
                      <a:pPr>
                        <a:lnSpc>
                          <a:spcPct val="150000"/>
                        </a:lnSpc>
                        <a:spcAft>
                          <a:spcPts val="0"/>
                        </a:spcAft>
                      </a:pPr>
                      <a:r>
                        <a:rPr lang="es-EC" sz="1200" dirty="0">
                          <a:effectLst/>
                        </a:rPr>
                        <a:t>FACTORES</a:t>
                      </a:r>
                      <a:endParaRPr lang="es-EC" sz="1200" dirty="0">
                        <a:effectLst/>
                        <a:latin typeface="Times New Roman"/>
                        <a:ea typeface="Times New Roman"/>
                      </a:endParaRPr>
                    </a:p>
                  </a:txBody>
                  <a:tcPr marL="44450" marR="44450" marT="0" marB="0" anchor="b"/>
                </a:tc>
                <a:tc>
                  <a:txBody>
                    <a:bodyPr/>
                    <a:lstStyle/>
                    <a:p>
                      <a:pPr algn="ctr">
                        <a:lnSpc>
                          <a:spcPct val="150000"/>
                        </a:lnSpc>
                        <a:spcAft>
                          <a:spcPts val="0"/>
                        </a:spcAft>
                      </a:pPr>
                      <a:r>
                        <a:rPr lang="es-EC" sz="1200">
                          <a:effectLst/>
                        </a:rPr>
                        <a:t>FRECUENCIA</a:t>
                      </a:r>
                      <a:endParaRPr lang="es-EC" sz="1200">
                        <a:effectLst/>
                        <a:latin typeface="Times New Roman"/>
                        <a:ea typeface="Times New Roman"/>
                      </a:endParaRPr>
                    </a:p>
                  </a:txBody>
                  <a:tcPr marL="44450" marR="44450" marT="0" marB="0" anchor="ctr"/>
                </a:tc>
                <a:tc>
                  <a:txBody>
                    <a:bodyPr/>
                    <a:lstStyle/>
                    <a:p>
                      <a:pPr algn="ctr">
                        <a:lnSpc>
                          <a:spcPct val="150000"/>
                        </a:lnSpc>
                        <a:spcAft>
                          <a:spcPts val="0"/>
                        </a:spcAft>
                      </a:pPr>
                      <a:r>
                        <a:rPr lang="es-EC" sz="1200">
                          <a:effectLst/>
                        </a:rPr>
                        <a:t>PORCENTAJE</a:t>
                      </a:r>
                      <a:endParaRPr lang="es-EC" sz="1200">
                        <a:effectLst/>
                        <a:latin typeface="Times New Roman"/>
                        <a:ea typeface="Times New Roman"/>
                      </a:endParaRPr>
                    </a:p>
                  </a:txBody>
                  <a:tcPr marL="44450" marR="44450" marT="0" marB="0" anchor="ctr"/>
                </a:tc>
              </a:tr>
              <a:tr h="198120">
                <a:tc>
                  <a:txBody>
                    <a:bodyPr/>
                    <a:lstStyle/>
                    <a:p>
                      <a:pPr>
                        <a:lnSpc>
                          <a:spcPct val="150000"/>
                        </a:lnSpc>
                        <a:spcAft>
                          <a:spcPts val="0"/>
                        </a:spcAft>
                      </a:pPr>
                      <a:r>
                        <a:rPr lang="es-EC" sz="1200">
                          <a:effectLst/>
                        </a:rPr>
                        <a:t>Incremento de la producción</a:t>
                      </a:r>
                      <a:endParaRPr lang="es-EC" sz="1200">
                        <a:effectLst/>
                        <a:latin typeface="Times New Roman"/>
                        <a:ea typeface="Times New Roman"/>
                      </a:endParaRPr>
                    </a:p>
                  </a:txBody>
                  <a:tcPr marL="44450" marR="44450" marT="0" marB="0" anchor="b"/>
                </a:tc>
                <a:tc>
                  <a:txBody>
                    <a:bodyPr/>
                    <a:lstStyle/>
                    <a:p>
                      <a:pPr algn="ctr">
                        <a:lnSpc>
                          <a:spcPct val="150000"/>
                        </a:lnSpc>
                        <a:spcAft>
                          <a:spcPts val="0"/>
                        </a:spcAft>
                      </a:pPr>
                      <a:r>
                        <a:rPr lang="es-EC" sz="1200">
                          <a:effectLst/>
                        </a:rPr>
                        <a:t>1</a:t>
                      </a:r>
                      <a:endParaRPr lang="es-EC" sz="1200">
                        <a:effectLst/>
                        <a:latin typeface="Times New Roman"/>
                        <a:ea typeface="Times New Roman"/>
                      </a:endParaRPr>
                    </a:p>
                  </a:txBody>
                  <a:tcPr marL="44450" marR="44450" marT="0" marB="0" anchor="ctr"/>
                </a:tc>
                <a:tc>
                  <a:txBody>
                    <a:bodyPr/>
                    <a:lstStyle/>
                    <a:p>
                      <a:pPr algn="ctr">
                        <a:lnSpc>
                          <a:spcPct val="150000"/>
                        </a:lnSpc>
                        <a:spcAft>
                          <a:spcPts val="0"/>
                        </a:spcAft>
                      </a:pPr>
                      <a:r>
                        <a:rPr lang="es-EC" sz="1200">
                          <a:effectLst/>
                        </a:rPr>
                        <a:t>2%</a:t>
                      </a:r>
                      <a:endParaRPr lang="es-EC" sz="1200">
                        <a:effectLst/>
                        <a:latin typeface="Times New Roman"/>
                        <a:ea typeface="Times New Roman"/>
                      </a:endParaRPr>
                    </a:p>
                  </a:txBody>
                  <a:tcPr marL="44450" marR="44450" marT="0" marB="0" anchor="ctr"/>
                </a:tc>
              </a:tr>
              <a:tr h="198120">
                <a:tc>
                  <a:txBody>
                    <a:bodyPr/>
                    <a:lstStyle/>
                    <a:p>
                      <a:pPr>
                        <a:lnSpc>
                          <a:spcPct val="150000"/>
                        </a:lnSpc>
                        <a:spcAft>
                          <a:spcPts val="0"/>
                        </a:spcAft>
                      </a:pPr>
                      <a:r>
                        <a:rPr lang="es-EC" sz="1200">
                          <a:effectLst/>
                        </a:rPr>
                        <a:t>Incremento del personal</a:t>
                      </a:r>
                      <a:endParaRPr lang="es-EC" sz="1200">
                        <a:effectLst/>
                        <a:latin typeface="Times New Roman"/>
                        <a:ea typeface="Times New Roman"/>
                      </a:endParaRPr>
                    </a:p>
                  </a:txBody>
                  <a:tcPr marL="44450" marR="44450" marT="0" marB="0" anchor="b"/>
                </a:tc>
                <a:tc>
                  <a:txBody>
                    <a:bodyPr/>
                    <a:lstStyle/>
                    <a:p>
                      <a:pPr algn="ctr">
                        <a:lnSpc>
                          <a:spcPct val="150000"/>
                        </a:lnSpc>
                        <a:spcAft>
                          <a:spcPts val="0"/>
                        </a:spcAft>
                      </a:pPr>
                      <a:r>
                        <a:rPr lang="es-EC" sz="1200">
                          <a:effectLst/>
                        </a:rPr>
                        <a:t>0</a:t>
                      </a:r>
                      <a:endParaRPr lang="es-EC" sz="1200">
                        <a:effectLst/>
                        <a:latin typeface="Times New Roman"/>
                        <a:ea typeface="Times New Roman"/>
                      </a:endParaRPr>
                    </a:p>
                  </a:txBody>
                  <a:tcPr marL="44450" marR="44450" marT="0" marB="0" anchor="ctr"/>
                </a:tc>
                <a:tc>
                  <a:txBody>
                    <a:bodyPr/>
                    <a:lstStyle/>
                    <a:p>
                      <a:pPr algn="ctr">
                        <a:lnSpc>
                          <a:spcPct val="150000"/>
                        </a:lnSpc>
                        <a:spcAft>
                          <a:spcPts val="0"/>
                        </a:spcAft>
                      </a:pPr>
                      <a:r>
                        <a:rPr lang="es-EC" sz="1200">
                          <a:effectLst/>
                        </a:rPr>
                        <a:t>0%</a:t>
                      </a:r>
                      <a:endParaRPr lang="es-EC" sz="1200">
                        <a:effectLst/>
                        <a:latin typeface="Times New Roman"/>
                        <a:ea typeface="Times New Roman"/>
                      </a:endParaRPr>
                    </a:p>
                  </a:txBody>
                  <a:tcPr marL="44450" marR="44450" marT="0" marB="0" anchor="ctr"/>
                </a:tc>
              </a:tr>
              <a:tr h="198120">
                <a:tc>
                  <a:txBody>
                    <a:bodyPr/>
                    <a:lstStyle/>
                    <a:p>
                      <a:pPr>
                        <a:lnSpc>
                          <a:spcPct val="150000"/>
                        </a:lnSpc>
                        <a:spcAft>
                          <a:spcPts val="0"/>
                        </a:spcAft>
                      </a:pPr>
                      <a:r>
                        <a:rPr lang="es-EC" sz="1200">
                          <a:effectLst/>
                        </a:rPr>
                        <a:t>Apertura nuevas agencias</a:t>
                      </a:r>
                      <a:endParaRPr lang="es-EC" sz="1200">
                        <a:effectLst/>
                        <a:latin typeface="Times New Roman"/>
                        <a:ea typeface="Times New Roman"/>
                      </a:endParaRPr>
                    </a:p>
                  </a:txBody>
                  <a:tcPr marL="44450" marR="44450" marT="0" marB="0" anchor="b"/>
                </a:tc>
                <a:tc>
                  <a:txBody>
                    <a:bodyPr/>
                    <a:lstStyle/>
                    <a:p>
                      <a:pPr algn="ctr">
                        <a:lnSpc>
                          <a:spcPct val="150000"/>
                        </a:lnSpc>
                        <a:spcAft>
                          <a:spcPts val="0"/>
                        </a:spcAft>
                      </a:pPr>
                      <a:r>
                        <a:rPr lang="es-EC" sz="1200">
                          <a:effectLst/>
                        </a:rPr>
                        <a:t>0</a:t>
                      </a:r>
                      <a:endParaRPr lang="es-EC" sz="1200">
                        <a:effectLst/>
                        <a:latin typeface="Times New Roman"/>
                        <a:ea typeface="Times New Roman"/>
                      </a:endParaRPr>
                    </a:p>
                  </a:txBody>
                  <a:tcPr marL="44450" marR="44450" marT="0" marB="0" anchor="ctr"/>
                </a:tc>
                <a:tc>
                  <a:txBody>
                    <a:bodyPr/>
                    <a:lstStyle/>
                    <a:p>
                      <a:pPr algn="ctr">
                        <a:lnSpc>
                          <a:spcPct val="150000"/>
                        </a:lnSpc>
                        <a:spcAft>
                          <a:spcPts val="0"/>
                        </a:spcAft>
                      </a:pPr>
                      <a:r>
                        <a:rPr lang="es-EC" sz="1200">
                          <a:effectLst/>
                        </a:rPr>
                        <a:t>0%</a:t>
                      </a:r>
                      <a:endParaRPr lang="es-EC" sz="1200">
                        <a:effectLst/>
                        <a:latin typeface="Times New Roman"/>
                        <a:ea typeface="Times New Roman"/>
                      </a:endParaRPr>
                    </a:p>
                  </a:txBody>
                  <a:tcPr marL="44450" marR="44450" marT="0" marB="0" anchor="ctr"/>
                </a:tc>
              </a:tr>
              <a:tr h="198120">
                <a:tc>
                  <a:txBody>
                    <a:bodyPr/>
                    <a:lstStyle/>
                    <a:p>
                      <a:pPr>
                        <a:lnSpc>
                          <a:spcPct val="150000"/>
                        </a:lnSpc>
                        <a:spcAft>
                          <a:spcPts val="0"/>
                        </a:spcAft>
                      </a:pPr>
                      <a:r>
                        <a:rPr lang="es-EC" sz="1200">
                          <a:effectLst/>
                        </a:rPr>
                        <a:t>Disminución pago impuestos</a:t>
                      </a:r>
                      <a:endParaRPr lang="es-EC" sz="1200">
                        <a:effectLst/>
                        <a:latin typeface="Times New Roman"/>
                        <a:ea typeface="Times New Roman"/>
                      </a:endParaRPr>
                    </a:p>
                  </a:txBody>
                  <a:tcPr marL="44450" marR="44450" marT="0" marB="0" anchor="b"/>
                </a:tc>
                <a:tc>
                  <a:txBody>
                    <a:bodyPr/>
                    <a:lstStyle/>
                    <a:p>
                      <a:pPr algn="ctr">
                        <a:lnSpc>
                          <a:spcPct val="150000"/>
                        </a:lnSpc>
                        <a:spcAft>
                          <a:spcPts val="0"/>
                        </a:spcAft>
                      </a:pPr>
                      <a:r>
                        <a:rPr lang="es-EC" sz="1200">
                          <a:effectLst/>
                        </a:rPr>
                        <a:t>1</a:t>
                      </a:r>
                      <a:endParaRPr lang="es-EC" sz="1200">
                        <a:effectLst/>
                        <a:latin typeface="Times New Roman"/>
                        <a:ea typeface="Times New Roman"/>
                      </a:endParaRPr>
                    </a:p>
                  </a:txBody>
                  <a:tcPr marL="44450" marR="44450" marT="0" marB="0" anchor="ctr"/>
                </a:tc>
                <a:tc>
                  <a:txBody>
                    <a:bodyPr/>
                    <a:lstStyle/>
                    <a:p>
                      <a:pPr algn="ctr">
                        <a:lnSpc>
                          <a:spcPct val="150000"/>
                        </a:lnSpc>
                        <a:spcAft>
                          <a:spcPts val="0"/>
                        </a:spcAft>
                      </a:pPr>
                      <a:r>
                        <a:rPr lang="es-EC" sz="1200">
                          <a:effectLst/>
                        </a:rPr>
                        <a:t>2%</a:t>
                      </a:r>
                      <a:endParaRPr lang="es-EC" sz="1200">
                        <a:effectLst/>
                        <a:latin typeface="Times New Roman"/>
                        <a:ea typeface="Times New Roman"/>
                      </a:endParaRPr>
                    </a:p>
                  </a:txBody>
                  <a:tcPr marL="44450" marR="44450" marT="0" marB="0" anchor="ctr"/>
                </a:tc>
              </a:tr>
              <a:tr h="198120">
                <a:tc>
                  <a:txBody>
                    <a:bodyPr/>
                    <a:lstStyle/>
                    <a:p>
                      <a:pPr>
                        <a:lnSpc>
                          <a:spcPct val="150000"/>
                        </a:lnSpc>
                        <a:spcAft>
                          <a:spcPts val="0"/>
                        </a:spcAft>
                      </a:pPr>
                      <a:r>
                        <a:rPr lang="es-EC" sz="1200">
                          <a:effectLst/>
                        </a:rPr>
                        <a:t>Otros</a:t>
                      </a:r>
                      <a:endParaRPr lang="es-EC" sz="1200">
                        <a:effectLst/>
                        <a:latin typeface="Times New Roman"/>
                        <a:ea typeface="Times New Roman"/>
                      </a:endParaRPr>
                    </a:p>
                  </a:txBody>
                  <a:tcPr marL="44450" marR="44450" marT="0" marB="0" anchor="b"/>
                </a:tc>
                <a:tc>
                  <a:txBody>
                    <a:bodyPr/>
                    <a:lstStyle/>
                    <a:p>
                      <a:pPr algn="ctr">
                        <a:lnSpc>
                          <a:spcPct val="150000"/>
                        </a:lnSpc>
                        <a:spcAft>
                          <a:spcPts val="0"/>
                        </a:spcAft>
                      </a:pPr>
                      <a:r>
                        <a:rPr lang="es-EC" sz="1200">
                          <a:effectLst/>
                        </a:rPr>
                        <a:t>0</a:t>
                      </a:r>
                      <a:endParaRPr lang="es-EC" sz="1200">
                        <a:effectLst/>
                        <a:latin typeface="Times New Roman"/>
                        <a:ea typeface="Times New Roman"/>
                      </a:endParaRPr>
                    </a:p>
                  </a:txBody>
                  <a:tcPr marL="44450" marR="44450" marT="0" marB="0" anchor="ctr"/>
                </a:tc>
                <a:tc>
                  <a:txBody>
                    <a:bodyPr/>
                    <a:lstStyle/>
                    <a:p>
                      <a:pPr algn="ctr">
                        <a:lnSpc>
                          <a:spcPct val="150000"/>
                        </a:lnSpc>
                        <a:spcAft>
                          <a:spcPts val="0"/>
                        </a:spcAft>
                      </a:pPr>
                      <a:r>
                        <a:rPr lang="es-EC" sz="1200" dirty="0">
                          <a:effectLst/>
                        </a:rPr>
                        <a:t>0%</a:t>
                      </a:r>
                      <a:endParaRPr lang="es-EC" sz="1200" dirty="0">
                        <a:effectLst/>
                        <a:latin typeface="Times New Roman"/>
                        <a:ea typeface="Times New Roman"/>
                      </a:endParaRPr>
                    </a:p>
                  </a:txBody>
                  <a:tcPr marL="44450" marR="44450" marT="0" marB="0" anchor="ctr"/>
                </a:tc>
              </a:tr>
              <a:tr h="198120">
                <a:tc>
                  <a:txBody>
                    <a:bodyPr/>
                    <a:lstStyle/>
                    <a:p>
                      <a:pPr>
                        <a:lnSpc>
                          <a:spcPct val="150000"/>
                        </a:lnSpc>
                        <a:spcAft>
                          <a:spcPts val="0"/>
                        </a:spcAft>
                      </a:pPr>
                      <a:r>
                        <a:rPr lang="es-EC" sz="1200">
                          <a:effectLst/>
                        </a:rPr>
                        <a:t>Todos</a:t>
                      </a:r>
                      <a:endParaRPr lang="es-EC" sz="1200">
                        <a:effectLst/>
                        <a:latin typeface="Times New Roman"/>
                        <a:ea typeface="Times New Roman"/>
                      </a:endParaRPr>
                    </a:p>
                  </a:txBody>
                  <a:tcPr marL="44450" marR="44450" marT="0" marB="0" anchor="b"/>
                </a:tc>
                <a:tc>
                  <a:txBody>
                    <a:bodyPr/>
                    <a:lstStyle/>
                    <a:p>
                      <a:pPr algn="ctr">
                        <a:lnSpc>
                          <a:spcPct val="150000"/>
                        </a:lnSpc>
                        <a:spcAft>
                          <a:spcPts val="0"/>
                        </a:spcAft>
                      </a:pPr>
                      <a:r>
                        <a:rPr lang="es-EC" sz="1200">
                          <a:effectLst/>
                        </a:rPr>
                        <a:t>0</a:t>
                      </a:r>
                      <a:endParaRPr lang="es-EC" sz="1200">
                        <a:effectLst/>
                        <a:latin typeface="Times New Roman"/>
                        <a:ea typeface="Times New Roman"/>
                      </a:endParaRPr>
                    </a:p>
                  </a:txBody>
                  <a:tcPr marL="44450" marR="44450" marT="0" marB="0" anchor="ctr"/>
                </a:tc>
                <a:tc>
                  <a:txBody>
                    <a:bodyPr/>
                    <a:lstStyle/>
                    <a:p>
                      <a:pPr algn="ctr">
                        <a:lnSpc>
                          <a:spcPct val="150000"/>
                        </a:lnSpc>
                        <a:spcAft>
                          <a:spcPts val="0"/>
                        </a:spcAft>
                      </a:pPr>
                      <a:r>
                        <a:rPr lang="es-EC" sz="1200">
                          <a:effectLst/>
                        </a:rPr>
                        <a:t>0%</a:t>
                      </a:r>
                      <a:endParaRPr lang="es-EC" sz="1200">
                        <a:effectLst/>
                        <a:latin typeface="Times New Roman"/>
                        <a:ea typeface="Times New Roman"/>
                      </a:endParaRPr>
                    </a:p>
                  </a:txBody>
                  <a:tcPr marL="44450" marR="44450" marT="0" marB="0" anchor="ctr"/>
                </a:tc>
              </a:tr>
              <a:tr h="198120">
                <a:tc>
                  <a:txBody>
                    <a:bodyPr/>
                    <a:lstStyle/>
                    <a:p>
                      <a:pPr>
                        <a:lnSpc>
                          <a:spcPct val="150000"/>
                        </a:lnSpc>
                        <a:spcAft>
                          <a:spcPts val="0"/>
                        </a:spcAft>
                      </a:pPr>
                      <a:r>
                        <a:rPr lang="es-EC" sz="1200">
                          <a:effectLst/>
                        </a:rPr>
                        <a:t>Ninguno</a:t>
                      </a:r>
                      <a:endParaRPr lang="es-EC" sz="1200">
                        <a:effectLst/>
                        <a:latin typeface="Times New Roman"/>
                        <a:ea typeface="Times New Roman"/>
                      </a:endParaRPr>
                    </a:p>
                  </a:txBody>
                  <a:tcPr marL="44450" marR="44450" marT="0" marB="0" anchor="b"/>
                </a:tc>
                <a:tc>
                  <a:txBody>
                    <a:bodyPr/>
                    <a:lstStyle/>
                    <a:p>
                      <a:pPr algn="ctr">
                        <a:lnSpc>
                          <a:spcPct val="150000"/>
                        </a:lnSpc>
                        <a:spcAft>
                          <a:spcPts val="0"/>
                        </a:spcAft>
                      </a:pPr>
                      <a:r>
                        <a:rPr lang="es-EC" sz="1200">
                          <a:effectLst/>
                        </a:rPr>
                        <a:t>50</a:t>
                      </a:r>
                      <a:endParaRPr lang="es-EC" sz="1200">
                        <a:effectLst/>
                        <a:latin typeface="Times New Roman"/>
                        <a:ea typeface="Times New Roman"/>
                      </a:endParaRPr>
                    </a:p>
                  </a:txBody>
                  <a:tcPr marL="44450" marR="44450" marT="0" marB="0" anchor="ctr"/>
                </a:tc>
                <a:tc>
                  <a:txBody>
                    <a:bodyPr/>
                    <a:lstStyle/>
                    <a:p>
                      <a:pPr algn="ctr">
                        <a:lnSpc>
                          <a:spcPct val="150000"/>
                        </a:lnSpc>
                        <a:spcAft>
                          <a:spcPts val="0"/>
                        </a:spcAft>
                      </a:pPr>
                      <a:r>
                        <a:rPr lang="es-EC" sz="1200">
                          <a:effectLst/>
                        </a:rPr>
                        <a:t>96%</a:t>
                      </a:r>
                      <a:endParaRPr lang="es-EC" sz="1200">
                        <a:effectLst/>
                        <a:latin typeface="Times New Roman"/>
                        <a:ea typeface="Times New Roman"/>
                      </a:endParaRPr>
                    </a:p>
                  </a:txBody>
                  <a:tcPr marL="44450" marR="44450" marT="0" marB="0" anchor="ctr"/>
                </a:tc>
              </a:tr>
              <a:tr h="198120">
                <a:tc>
                  <a:txBody>
                    <a:bodyPr/>
                    <a:lstStyle/>
                    <a:p>
                      <a:pPr>
                        <a:lnSpc>
                          <a:spcPct val="150000"/>
                        </a:lnSpc>
                        <a:spcAft>
                          <a:spcPts val="0"/>
                        </a:spcAft>
                      </a:pPr>
                      <a:r>
                        <a:rPr lang="es-EC" sz="1200">
                          <a:effectLst/>
                        </a:rPr>
                        <a:t>TOTAL</a:t>
                      </a:r>
                      <a:endParaRPr lang="es-EC" sz="1200">
                        <a:effectLst/>
                        <a:latin typeface="Times New Roman"/>
                        <a:ea typeface="Times New Roman"/>
                      </a:endParaRPr>
                    </a:p>
                  </a:txBody>
                  <a:tcPr marL="44450" marR="44450" marT="0" marB="0" anchor="b"/>
                </a:tc>
                <a:tc>
                  <a:txBody>
                    <a:bodyPr/>
                    <a:lstStyle/>
                    <a:p>
                      <a:pPr algn="ctr">
                        <a:lnSpc>
                          <a:spcPct val="150000"/>
                        </a:lnSpc>
                        <a:spcAft>
                          <a:spcPts val="0"/>
                        </a:spcAft>
                      </a:pPr>
                      <a:r>
                        <a:rPr lang="es-EC" sz="1200">
                          <a:effectLst/>
                        </a:rPr>
                        <a:t>52</a:t>
                      </a:r>
                      <a:endParaRPr lang="es-EC" sz="1200">
                        <a:effectLst/>
                        <a:latin typeface="Times New Roman"/>
                        <a:ea typeface="Times New Roman"/>
                      </a:endParaRPr>
                    </a:p>
                  </a:txBody>
                  <a:tcPr marL="44450" marR="44450" marT="0" marB="0" anchor="ctr"/>
                </a:tc>
                <a:tc>
                  <a:txBody>
                    <a:bodyPr/>
                    <a:lstStyle/>
                    <a:p>
                      <a:pPr algn="ctr">
                        <a:lnSpc>
                          <a:spcPct val="150000"/>
                        </a:lnSpc>
                        <a:spcAft>
                          <a:spcPts val="0"/>
                        </a:spcAft>
                      </a:pPr>
                      <a:r>
                        <a:rPr lang="es-EC" sz="1200" dirty="0">
                          <a:effectLst/>
                        </a:rPr>
                        <a:t>100%</a:t>
                      </a:r>
                      <a:endParaRPr lang="es-EC" sz="1200" dirty="0">
                        <a:effectLst/>
                        <a:latin typeface="Times New Roman"/>
                        <a:ea typeface="Times New Roman"/>
                      </a:endParaRPr>
                    </a:p>
                  </a:txBody>
                  <a:tcPr marL="44450" marR="44450" marT="0" marB="0" anchor="ctr"/>
                </a:tc>
              </a:tr>
            </a:tbl>
          </a:graphicData>
        </a:graphic>
      </p:graphicFrame>
      <p:graphicFrame>
        <p:nvGraphicFramePr>
          <p:cNvPr id="4" name="3 Gráfico"/>
          <p:cNvGraphicFramePr/>
          <p:nvPr>
            <p:extLst>
              <p:ext uri="{D42A27DB-BD31-4B8C-83A1-F6EECF244321}">
                <p14:modId xmlns:p14="http://schemas.microsoft.com/office/powerpoint/2010/main" val="2027725169"/>
              </p:ext>
            </p:extLst>
          </p:nvPr>
        </p:nvGraphicFramePr>
        <p:xfrm>
          <a:off x="3563888" y="4265712"/>
          <a:ext cx="4680520" cy="2592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9312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rtl="0">
              <a:spcBef>
                <a:spcPct val="0"/>
              </a:spcBef>
            </a:pPr>
            <a:r>
              <a:rPr lang="es-EC" sz="2800" b="1" kern="1200" spc="-100" dirty="0" smtClean="0">
                <a:solidFill>
                  <a:schemeClr val="tx2"/>
                </a:solidFill>
                <a:latin typeface="+mj-lt"/>
                <a:ea typeface="+mj-ea"/>
                <a:cs typeface="+mj-cs"/>
              </a:rPr>
              <a:t>2.14 La </a:t>
            </a:r>
            <a:r>
              <a:rPr lang="es-EC" sz="2800" b="1" kern="1200" spc="-100" dirty="0">
                <a:solidFill>
                  <a:schemeClr val="tx2"/>
                </a:solidFill>
                <a:latin typeface="+mj-lt"/>
                <a:ea typeface="+mj-ea"/>
                <a:cs typeface="+mj-cs"/>
              </a:rPr>
              <a:t>cantidad de dinero que usted paga por concepto de impuestos directos invertiría en: </a:t>
            </a:r>
            <a:r>
              <a:rPr lang="es-EC" dirty="0"/>
              <a:t/>
            </a:r>
            <a:br>
              <a:rPr lang="es-EC" dirty="0"/>
            </a:br>
            <a:endParaRPr lang="es-EC" dirty="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244" t="48507" r="31295" b="28172"/>
          <a:stretch/>
        </p:blipFill>
        <p:spPr bwMode="auto">
          <a:xfrm>
            <a:off x="755575" y="1340768"/>
            <a:ext cx="4777875"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356992"/>
            <a:ext cx="5263211"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09082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r>
              <a:rPr lang="es-EC" sz="2800" b="1" kern="1200" spc="-100" dirty="0">
                <a:solidFill>
                  <a:schemeClr val="tx2"/>
                </a:solidFill>
                <a:latin typeface="+mj-lt"/>
                <a:ea typeface="+mj-ea"/>
                <a:cs typeface="+mj-cs"/>
              </a:rPr>
              <a:t>2.15</a:t>
            </a:r>
            <a:r>
              <a:rPr lang="es-EC" sz="2800" b="1" dirty="0" smtClean="0"/>
              <a:t> </a:t>
            </a:r>
            <a:r>
              <a:rPr lang="es-EC" sz="2800" b="1" kern="1200" spc="-100" dirty="0">
                <a:solidFill>
                  <a:schemeClr val="tx2"/>
                </a:solidFill>
                <a:latin typeface="+mj-lt"/>
                <a:ea typeface="+mj-ea"/>
                <a:cs typeface="+mj-cs"/>
              </a:rPr>
              <a:t>¿Ha recibido cursos o capacitaciones sobre impuestos y declaraciones durante el último año?</a:t>
            </a:r>
          </a:p>
        </p:txBody>
      </p:sp>
      <p:pic>
        <p:nvPicPr>
          <p:cNvPr id="1638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31993" t="36754" r="28358" b="37873"/>
          <a:stretch/>
        </p:blipFill>
        <p:spPr bwMode="auto">
          <a:xfrm>
            <a:off x="467544" y="1556792"/>
            <a:ext cx="5158854" cy="185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888" y="3412888"/>
            <a:ext cx="4923432" cy="299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79708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7620000" cy="1143000"/>
          </a:xfrm>
        </p:spPr>
        <p:txBody>
          <a:bodyPr/>
          <a:lstStyle/>
          <a:p>
            <a:pPr algn="ctr"/>
            <a:r>
              <a:rPr lang="es-ES" sz="2800" b="1" dirty="0"/>
              <a:t>2.16 Conoce usted las nuevas sanciones emitidas por el SRI en el caso de no cumplir con las disposiciones tributarias y declaraciones, señale </a:t>
            </a:r>
            <a:r>
              <a:rPr lang="es-ES" sz="2800" b="1" dirty="0" smtClean="0"/>
              <a:t>cuáles</a:t>
            </a:r>
            <a:endParaRPr lang="es-EC" sz="2800" dirty="0"/>
          </a:p>
        </p:txBody>
      </p:sp>
      <p:pic>
        <p:nvPicPr>
          <p:cNvPr id="17409"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31782" t="53172" r="28778" b="21455"/>
          <a:stretch/>
        </p:blipFill>
        <p:spPr bwMode="auto">
          <a:xfrm>
            <a:off x="251520" y="1916832"/>
            <a:ext cx="5131558" cy="1856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221088"/>
            <a:ext cx="3663950"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67414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1786210"/>
          </a:xfrm>
        </p:spPr>
        <p:txBody>
          <a:bodyPr/>
          <a:lstStyle/>
          <a:p>
            <a:pPr lvl="1" algn="ctr" rtl="0">
              <a:spcBef>
                <a:spcPct val="0"/>
              </a:spcBef>
            </a:pPr>
            <a:r>
              <a:rPr lang="es-EC" sz="2800" b="1" kern="1200" spc="-100" dirty="0" smtClean="0">
                <a:solidFill>
                  <a:schemeClr val="tx2"/>
                </a:solidFill>
                <a:latin typeface="+mj-lt"/>
                <a:ea typeface="+mj-ea"/>
                <a:cs typeface="+mj-cs"/>
              </a:rPr>
              <a:t>2.17 ¿Conoce </a:t>
            </a:r>
            <a:r>
              <a:rPr lang="es-EC" sz="2800" b="1" kern="1200" spc="-100" dirty="0">
                <a:solidFill>
                  <a:schemeClr val="tx2"/>
                </a:solidFill>
                <a:latin typeface="+mj-lt"/>
                <a:ea typeface="+mj-ea"/>
                <a:cs typeface="+mj-cs"/>
              </a:rPr>
              <a:t>usted algunas medidas o incentivos  tributarios que proporciona el Estado en la creación de nuevas empresas y en el pago de impuestos que en cierta forma le amparen o favorezcan para disminuir sus impuestos?</a:t>
            </a:r>
          </a:p>
        </p:txBody>
      </p:sp>
      <p:graphicFrame>
        <p:nvGraphicFramePr>
          <p:cNvPr id="3" name="2 Gráfico"/>
          <p:cNvGraphicFramePr/>
          <p:nvPr>
            <p:extLst>
              <p:ext uri="{D42A27DB-BD31-4B8C-83A1-F6EECF244321}">
                <p14:modId xmlns:p14="http://schemas.microsoft.com/office/powerpoint/2010/main" val="1235465463"/>
              </p:ext>
            </p:extLst>
          </p:nvPr>
        </p:nvGraphicFramePr>
        <p:xfrm>
          <a:off x="2267744" y="2362200"/>
          <a:ext cx="4304506" cy="2506960"/>
        </p:xfrm>
        <a:graphic>
          <a:graphicData uri="http://schemas.openxmlformats.org/drawingml/2006/chart">
            <c:chart xmlns:c="http://schemas.openxmlformats.org/drawingml/2006/chart" xmlns:r="http://schemas.openxmlformats.org/officeDocument/2006/relationships" r:id="rId2"/>
          </a:graphicData>
        </a:graphic>
      </p:graphicFrame>
      <p:sp>
        <p:nvSpPr>
          <p:cNvPr id="4" name="3 Rectángulo"/>
          <p:cNvSpPr/>
          <p:nvPr/>
        </p:nvSpPr>
        <p:spPr>
          <a:xfrm>
            <a:off x="395536" y="5157192"/>
            <a:ext cx="7632848" cy="1477328"/>
          </a:xfrm>
          <a:prstGeom prst="rect">
            <a:avLst/>
          </a:prstGeom>
        </p:spPr>
        <p:txBody>
          <a:bodyPr wrap="square">
            <a:spAutoFit/>
          </a:bodyPr>
          <a:lstStyle/>
          <a:p>
            <a:pPr algn="just"/>
            <a:r>
              <a:rPr lang="es-ES" dirty="0"/>
              <a:t>De las pymes encuestadas el 12% que corresponde a 6 entidades mencionan que conocen sobre los incentivos tributarios pero no señalan de forma precisa, mientras que el 88% que corresponde a 46 pymes indican que no tienen conocimiento, </a:t>
            </a:r>
            <a:r>
              <a:rPr lang="es-ES" b="1" dirty="0"/>
              <a:t>lo que puede ser un agravante pues alguna medida puede favorecer a impulsar su actividad económica.</a:t>
            </a:r>
            <a:endParaRPr lang="es-EC" b="1" dirty="0"/>
          </a:p>
        </p:txBody>
      </p:sp>
    </p:spTree>
    <p:extLst>
      <p:ext uri="{BB962C8B-B14F-4D97-AF65-F5344CB8AC3E}">
        <p14:creationId xmlns:p14="http://schemas.microsoft.com/office/powerpoint/2010/main" val="33741036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3200" dirty="0"/>
              <a:t>RECAUDACIÓN TRIBUTARIA PERÍODO 2008-2010</a:t>
            </a:r>
            <a:endParaRPr lang="es-EC" sz="3200" dirty="0"/>
          </a:p>
        </p:txBody>
      </p:sp>
      <p:pic>
        <p:nvPicPr>
          <p:cNvPr id="1843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30314" t="28544" r="25736" b="42912"/>
          <a:stretch/>
        </p:blipFill>
        <p:spPr bwMode="auto">
          <a:xfrm>
            <a:off x="1475656" y="1268760"/>
            <a:ext cx="5718412" cy="208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559" y="3573016"/>
            <a:ext cx="5388605"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36259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988840"/>
            <a:ext cx="7620000" cy="2151112"/>
          </a:xfrm>
        </p:spPr>
        <p:txBody>
          <a:bodyPr/>
          <a:lstStyle/>
          <a:p>
            <a:r>
              <a:rPr lang="es-EC" sz="3600" b="1" dirty="0"/>
              <a:t>ANÁLISIS DEL IMPACTO DE LA APLICACIÓN DE IMPUESTO DIRECTOS E INDIRECTOS EN LAS </a:t>
            </a:r>
            <a:r>
              <a:rPr lang="es-EC" sz="3600" b="1" dirty="0" smtClean="0"/>
              <a:t>PYMES</a:t>
            </a:r>
            <a:endParaRPr lang="es-EC" sz="3600" dirty="0"/>
          </a:p>
        </p:txBody>
      </p:sp>
      <p:pic>
        <p:nvPicPr>
          <p:cNvPr id="19458" name="Picture 2" descr="http://t1.gstatic.com/images?q=tbn:ANd9GcSh8KblnwWO0glAiRZgTw9jsHHpsOxFTQZGoRsn3WMMXEiWjPNSv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488083"/>
            <a:ext cx="3291830" cy="2279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075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332656"/>
            <a:ext cx="6965245" cy="1027242"/>
          </a:xfrm>
        </p:spPr>
        <p:txBody>
          <a:bodyPr>
            <a:noAutofit/>
          </a:bodyPr>
          <a:lstStyle/>
          <a:p>
            <a:pPr algn="ctr"/>
            <a:r>
              <a:rPr lang="es-AR" sz="3200" b="1" dirty="0" smtClean="0"/>
              <a:t>CARACTERÍSTICAS DE LAS PEQUEÑAS Y MEDIANAS EMPRESAS</a:t>
            </a:r>
            <a:endParaRPr lang="es-EC"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13365241"/>
              </p:ext>
            </p:extLst>
          </p:nvPr>
        </p:nvGraphicFramePr>
        <p:xfrm>
          <a:off x="611560" y="1484784"/>
          <a:ext cx="7344816" cy="4464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506" name="Picture 2" descr="https://encrypted-tbn3.gstatic.com/images?q=tbn:ANd9GcT6YTXGNyTe0uLz6iP1pHsYEqoNWJf3YWqeOT5vl6ICjC88Dia-Qw"/>
          <p:cNvPicPr>
            <a:picLocks noChangeAspect="1" noChangeArrowheads="1"/>
          </p:cNvPicPr>
          <p:nvPr/>
        </p:nvPicPr>
        <p:blipFill>
          <a:blip r:embed="rId7" cstate="print"/>
          <a:srcRect t="12600" r="39115"/>
          <a:stretch>
            <a:fillRect/>
          </a:stretch>
        </p:blipFill>
        <p:spPr bwMode="auto">
          <a:xfrm>
            <a:off x="323528" y="3289547"/>
            <a:ext cx="1728192" cy="499493"/>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S" sz="3600" dirty="0"/>
              <a:t>EFECTOS ECONÓMICOS EN LAS PYMES DEL CANTÓN LATACUNGA.</a:t>
            </a:r>
            <a:endParaRPr lang="es-EC" sz="3600" dirty="0"/>
          </a:p>
        </p:txBody>
      </p:sp>
      <p:sp>
        <p:nvSpPr>
          <p:cNvPr id="4" name="3 Marcador de contenido"/>
          <p:cNvSpPr>
            <a:spLocks noGrp="1"/>
          </p:cNvSpPr>
          <p:nvPr>
            <p:ph idx="1"/>
          </p:nvPr>
        </p:nvSpPr>
        <p:spPr>
          <a:xfrm>
            <a:off x="395536" y="1844824"/>
            <a:ext cx="7620000" cy="4637112"/>
          </a:xfrm>
        </p:spPr>
        <p:txBody>
          <a:bodyPr>
            <a:noAutofit/>
          </a:bodyPr>
          <a:lstStyle/>
          <a:p>
            <a:pPr marL="114300" lvl="0" indent="0" algn="just">
              <a:buNone/>
            </a:pPr>
            <a:r>
              <a:rPr lang="es-ES" sz="2600" dirty="0" smtClean="0"/>
              <a:t>Los </a:t>
            </a:r>
            <a:r>
              <a:rPr lang="es-ES" sz="2600" u="sng" dirty="0"/>
              <a:t>impuestos más declarados son</a:t>
            </a:r>
            <a:r>
              <a:rPr lang="es-ES" sz="2600" dirty="0"/>
              <a:t>: el Impuesto al valor Agregado, retenciones en la fuente, Impuesto a la Renta, anticipo a la renta y Retenciones en la Fuente, como vemos el </a:t>
            </a:r>
            <a:r>
              <a:rPr lang="es-ES" sz="2600" u="sng" dirty="0"/>
              <a:t>Impuesto a la Renta</a:t>
            </a:r>
            <a:r>
              <a:rPr lang="es-ES" sz="2600" dirty="0"/>
              <a:t> es el único impuesto que tiene efecto de </a:t>
            </a:r>
            <a:r>
              <a:rPr lang="es-ES" sz="2600" b="1" dirty="0"/>
              <a:t>percusión</a:t>
            </a:r>
            <a:r>
              <a:rPr lang="es-ES" sz="2600" dirty="0"/>
              <a:t>, mientras las </a:t>
            </a:r>
            <a:r>
              <a:rPr lang="es-ES" sz="2600" u="sng" dirty="0"/>
              <a:t>otras declaraciones </a:t>
            </a:r>
            <a:r>
              <a:rPr lang="es-ES" sz="2600" dirty="0"/>
              <a:t>mencionadas como mayormente declaradas tienen efecto netamente de</a:t>
            </a:r>
            <a:r>
              <a:rPr lang="es-ES" sz="2600" b="1" dirty="0"/>
              <a:t> traslación</a:t>
            </a:r>
            <a:r>
              <a:rPr lang="es-ES" sz="2600" dirty="0"/>
              <a:t>. Por lo que el flujo de efectivo de la empresa no se ve afectado pues más bien las pymes actúan como </a:t>
            </a:r>
            <a:r>
              <a:rPr lang="es-ES" sz="2600" dirty="0" smtClean="0"/>
              <a:t>agentes </a:t>
            </a:r>
            <a:r>
              <a:rPr lang="es-ES" sz="2600" dirty="0"/>
              <a:t>de percepción y retención</a:t>
            </a:r>
            <a:r>
              <a:rPr lang="es-ES" sz="2600" dirty="0" smtClean="0"/>
              <a:t>.</a:t>
            </a:r>
            <a:endParaRPr lang="es-EC" sz="2600" dirty="0"/>
          </a:p>
        </p:txBody>
      </p:sp>
    </p:spTree>
    <p:extLst>
      <p:ext uri="{BB962C8B-B14F-4D97-AF65-F5344CB8AC3E}">
        <p14:creationId xmlns:p14="http://schemas.microsoft.com/office/powerpoint/2010/main" val="21606322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3600" dirty="0"/>
              <a:t>EFECTOS ECONÓMICOS EN LAS PYMES DEL CANTÓN LATACUNGA.</a:t>
            </a:r>
            <a:endParaRPr lang="es-EC" sz="3600" dirty="0"/>
          </a:p>
        </p:txBody>
      </p:sp>
      <p:sp>
        <p:nvSpPr>
          <p:cNvPr id="3" name="2 Marcador de contenido"/>
          <p:cNvSpPr>
            <a:spLocks noGrp="1"/>
          </p:cNvSpPr>
          <p:nvPr>
            <p:ph idx="1"/>
          </p:nvPr>
        </p:nvSpPr>
        <p:spPr>
          <a:xfrm>
            <a:off x="395536" y="1700808"/>
            <a:ext cx="7620000" cy="4493096"/>
          </a:xfrm>
        </p:spPr>
        <p:txBody>
          <a:bodyPr>
            <a:noAutofit/>
          </a:bodyPr>
          <a:lstStyle/>
          <a:p>
            <a:pPr marL="114300" lvl="0" indent="0" algn="just">
              <a:buNone/>
            </a:pPr>
            <a:r>
              <a:rPr lang="es-ES" sz="2600" dirty="0" smtClean="0"/>
              <a:t>El </a:t>
            </a:r>
            <a:r>
              <a:rPr lang="es-ES" sz="2600" dirty="0"/>
              <a:t>46% de las PYMES encuestadas, de acuerdo a su volumen de ventas mensual tiene que declarar al fisco por </a:t>
            </a:r>
            <a:r>
              <a:rPr lang="es-ES" sz="2600" u="sng" dirty="0"/>
              <a:t>impuestos percibidos </a:t>
            </a:r>
            <a:r>
              <a:rPr lang="es-ES" sz="2600" dirty="0"/>
              <a:t>(IVA) una cantidad promedio de 250 dólares, resaltando que dicho valor resulta de la </a:t>
            </a:r>
            <a:r>
              <a:rPr lang="es-ES" sz="2600" b="1" dirty="0"/>
              <a:t>traslación</a:t>
            </a:r>
            <a:r>
              <a:rPr lang="es-ES" sz="2600" dirty="0"/>
              <a:t> de impuestos, más no grava a la utilidad obtenida por la empresa más bien la persona que paga este impuesto es el </a:t>
            </a:r>
            <a:r>
              <a:rPr lang="es-ES" sz="2600" b="1" dirty="0"/>
              <a:t>consumidor final</a:t>
            </a:r>
            <a:r>
              <a:rPr lang="es-ES" sz="2600" dirty="0"/>
              <a:t>. Cabe mencionar además que este valor puede ser compensado con compras y ventas de la empresa, lo que no involucra a disminuir los fondos de la empresa.</a:t>
            </a:r>
            <a:endParaRPr lang="es-EC" sz="2600" dirty="0"/>
          </a:p>
        </p:txBody>
      </p:sp>
    </p:spTree>
    <p:extLst>
      <p:ext uri="{BB962C8B-B14F-4D97-AF65-F5344CB8AC3E}">
        <p14:creationId xmlns:p14="http://schemas.microsoft.com/office/powerpoint/2010/main" val="15671286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3600" dirty="0"/>
              <a:t>EFECTOS ECONÓMICOS EN LAS PYMES DEL CANTÓN LATACUNGA</a:t>
            </a:r>
            <a:endParaRPr lang="es-EC" sz="3600" dirty="0"/>
          </a:p>
        </p:txBody>
      </p:sp>
      <p:sp>
        <p:nvSpPr>
          <p:cNvPr id="3" name="2 Marcador de contenido"/>
          <p:cNvSpPr>
            <a:spLocks noGrp="1"/>
          </p:cNvSpPr>
          <p:nvPr>
            <p:ph idx="1"/>
          </p:nvPr>
        </p:nvSpPr>
        <p:spPr>
          <a:xfrm>
            <a:off x="251520" y="1772816"/>
            <a:ext cx="7620000" cy="4032448"/>
          </a:xfrm>
        </p:spPr>
        <p:txBody>
          <a:bodyPr>
            <a:normAutofit/>
          </a:bodyPr>
          <a:lstStyle/>
          <a:p>
            <a:pPr lvl="0" algn="just"/>
            <a:r>
              <a:rPr lang="es-ES" sz="2600" dirty="0" smtClean="0"/>
              <a:t>Por </a:t>
            </a:r>
            <a:r>
              <a:rPr lang="es-ES" sz="2600" u="sng" dirty="0" smtClean="0"/>
              <a:t>impuestos </a:t>
            </a:r>
            <a:r>
              <a:rPr lang="es-ES" sz="2600" u="sng" dirty="0"/>
              <a:t>percibidos </a:t>
            </a:r>
            <a:r>
              <a:rPr lang="es-ES" sz="2600" dirty="0"/>
              <a:t>(IVA) </a:t>
            </a:r>
            <a:r>
              <a:rPr lang="es-ES" sz="2600" dirty="0" smtClean="0"/>
              <a:t>declaran una </a:t>
            </a:r>
            <a:r>
              <a:rPr lang="es-ES" sz="2600" dirty="0"/>
              <a:t>cantidad promedio de 250 dólares, resaltando que dicho valor resulta de la </a:t>
            </a:r>
            <a:r>
              <a:rPr lang="es-ES" sz="2600" b="1" dirty="0"/>
              <a:t>traslación </a:t>
            </a:r>
            <a:r>
              <a:rPr lang="es-ES" sz="2600" dirty="0"/>
              <a:t>de impuestos, más no grava a la utilidad obtenida por la empresa más bien la persona que paga este impuesto es el </a:t>
            </a:r>
            <a:r>
              <a:rPr lang="es-ES" sz="2600" b="1" dirty="0"/>
              <a:t>consumidor final</a:t>
            </a:r>
            <a:r>
              <a:rPr lang="es-ES" sz="2600" dirty="0"/>
              <a:t>. Cabe mencionar además que este valor puede ser compensado con compras y ventas de la empresa, lo que no involucra a disminuir los fondos de la empresa.</a:t>
            </a:r>
            <a:endParaRPr lang="es-EC" sz="2600" dirty="0"/>
          </a:p>
          <a:p>
            <a:pPr algn="just"/>
            <a:endParaRPr lang="es-EC" sz="2600" dirty="0"/>
          </a:p>
        </p:txBody>
      </p:sp>
    </p:spTree>
    <p:extLst>
      <p:ext uri="{BB962C8B-B14F-4D97-AF65-F5344CB8AC3E}">
        <p14:creationId xmlns:p14="http://schemas.microsoft.com/office/powerpoint/2010/main" val="11061979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lvl="0" algn="just"/>
            <a:r>
              <a:rPr lang="es-EC" sz="2600" dirty="0" smtClean="0"/>
              <a:t>El </a:t>
            </a:r>
            <a:r>
              <a:rPr lang="es-EC" sz="2600" dirty="0"/>
              <a:t>48% de las PYMES, que declaran al fisco una cantidad promedio de 250 dólares, por concepto de </a:t>
            </a:r>
            <a:r>
              <a:rPr lang="es-EC" sz="2600" u="sng" dirty="0"/>
              <a:t>impuestos retenidos </a:t>
            </a:r>
            <a:r>
              <a:rPr lang="es-EC" sz="2600" dirty="0"/>
              <a:t>como resultado de su volumen de gastos mensuales resulta de la </a:t>
            </a:r>
            <a:r>
              <a:rPr lang="es-EC" sz="2600" b="1" dirty="0"/>
              <a:t>traslación</a:t>
            </a:r>
            <a:r>
              <a:rPr lang="es-EC" sz="2600" dirty="0"/>
              <a:t> de impuestos, ya que los valores a recaudar son producto de las retenciones efectuadas a proveedores. En caso de realizar las retenciones de forma ordenada y como está reglamentado ningún valor debe asumir la empresa por lo que estas cantidades se deben reservar durante todo el mes y cancelarlos al SRI.</a:t>
            </a:r>
          </a:p>
          <a:p>
            <a:pPr algn="just"/>
            <a:endParaRPr lang="es-EC" sz="2600" dirty="0"/>
          </a:p>
        </p:txBody>
      </p:sp>
      <p:sp>
        <p:nvSpPr>
          <p:cNvPr id="4" name="1 Título"/>
          <p:cNvSpPr>
            <a:spLocks noGrp="1"/>
          </p:cNvSpPr>
          <p:nvPr>
            <p:ph type="title"/>
          </p:nvPr>
        </p:nvSpPr>
        <p:spPr/>
        <p:txBody>
          <a:bodyPr/>
          <a:lstStyle/>
          <a:p>
            <a:pPr algn="ctr"/>
            <a:r>
              <a:rPr lang="es-ES" sz="3600" dirty="0"/>
              <a:t>EFECTOS ECONÓMICOS EN LAS PYMES DEL CANTÓN LATACUNGA</a:t>
            </a:r>
            <a:endParaRPr lang="es-EC" sz="3600" dirty="0"/>
          </a:p>
        </p:txBody>
      </p:sp>
    </p:spTree>
    <p:extLst>
      <p:ext uri="{BB962C8B-B14F-4D97-AF65-F5344CB8AC3E}">
        <p14:creationId xmlns:p14="http://schemas.microsoft.com/office/powerpoint/2010/main" val="15453437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204864"/>
            <a:ext cx="7620000" cy="3340968"/>
          </a:xfrm>
        </p:spPr>
        <p:txBody>
          <a:bodyPr>
            <a:noAutofit/>
          </a:bodyPr>
          <a:lstStyle/>
          <a:p>
            <a:pPr marL="0" lvl="0" indent="0" algn="just">
              <a:buNone/>
            </a:pPr>
            <a:r>
              <a:rPr lang="es-EC" sz="2600" dirty="0" smtClean="0">
                <a:ea typeface="Calibri"/>
              </a:rPr>
              <a:t>Por </a:t>
            </a:r>
            <a:r>
              <a:rPr lang="es-EC" sz="2600" u="sng" dirty="0" smtClean="0">
                <a:ea typeface="Times New Roman"/>
              </a:rPr>
              <a:t>impuestos </a:t>
            </a:r>
            <a:r>
              <a:rPr lang="es-EC" sz="2600" u="sng" dirty="0">
                <a:ea typeface="Times New Roman"/>
              </a:rPr>
              <a:t>directos </a:t>
            </a:r>
            <a:r>
              <a:rPr lang="es-EC" sz="2600" dirty="0">
                <a:ea typeface="Times New Roman"/>
              </a:rPr>
              <a:t>declarados y pagados con mayor prevalencia es del 40% con un promedio de desembolso de 750 dólares,  mismo valor que las pymes deben tomar en cuenta en su proyección de gastos porque estos impuestos tienen efectos de </a:t>
            </a:r>
            <a:r>
              <a:rPr lang="es-EC" sz="2600" b="1" dirty="0">
                <a:ea typeface="Times New Roman"/>
              </a:rPr>
              <a:t>percusión </a:t>
            </a:r>
            <a:r>
              <a:rPr lang="es-EC" sz="2600" dirty="0">
                <a:ea typeface="Times New Roman"/>
              </a:rPr>
              <a:t>ya que afecta directamente a los ingresos del </a:t>
            </a:r>
            <a:r>
              <a:rPr lang="es-EC" sz="2600" dirty="0" smtClean="0">
                <a:ea typeface="Times New Roman"/>
              </a:rPr>
              <a:t>sujeto</a:t>
            </a:r>
            <a:endParaRPr lang="es-EC" sz="2600" dirty="0"/>
          </a:p>
        </p:txBody>
      </p:sp>
      <p:sp>
        <p:nvSpPr>
          <p:cNvPr id="4" name="1 Título"/>
          <p:cNvSpPr>
            <a:spLocks noGrp="1"/>
          </p:cNvSpPr>
          <p:nvPr>
            <p:ph type="title"/>
          </p:nvPr>
        </p:nvSpPr>
        <p:spPr>
          <a:xfrm>
            <a:off x="467544" y="404664"/>
            <a:ext cx="7620000" cy="1143000"/>
          </a:xfrm>
        </p:spPr>
        <p:txBody>
          <a:bodyPr/>
          <a:lstStyle/>
          <a:p>
            <a:pPr algn="ctr"/>
            <a:r>
              <a:rPr lang="es-ES" sz="3600" dirty="0"/>
              <a:t>EFECTOS ECONÓMICOS EN LAS PYMES DEL CANTÓN LATACUNGA</a:t>
            </a:r>
            <a:endParaRPr lang="es-EC" sz="3600" dirty="0"/>
          </a:p>
        </p:txBody>
      </p:sp>
    </p:spTree>
    <p:extLst>
      <p:ext uri="{BB962C8B-B14F-4D97-AF65-F5344CB8AC3E}">
        <p14:creationId xmlns:p14="http://schemas.microsoft.com/office/powerpoint/2010/main" val="16365925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708920"/>
            <a:ext cx="7620000" cy="4800600"/>
          </a:xfrm>
        </p:spPr>
        <p:txBody>
          <a:bodyPr>
            <a:noAutofit/>
          </a:bodyPr>
          <a:lstStyle/>
          <a:p>
            <a:pPr lvl="0" algn="just"/>
            <a:r>
              <a:rPr lang="es-ES" sz="2600" dirty="0"/>
              <a:t>Además el 65% de las pymes señalan que las políticas fiscales y tributarias han ocasionado </a:t>
            </a:r>
            <a:r>
              <a:rPr lang="es-ES" sz="2600" u="sng" dirty="0"/>
              <a:t>factores negativos </a:t>
            </a:r>
            <a:r>
              <a:rPr lang="es-ES" sz="2600" dirty="0"/>
              <a:t>en el giro de su negocio e incluso para poder afrontar los impuestos se han visto obligados a </a:t>
            </a:r>
            <a:r>
              <a:rPr lang="es-ES" sz="2600" b="1" dirty="0"/>
              <a:t>incrementar precios de venta</a:t>
            </a:r>
            <a:r>
              <a:rPr lang="es-ES" sz="2600" dirty="0"/>
              <a:t>, mismo factor que provoca que exista el efecto de </a:t>
            </a:r>
            <a:r>
              <a:rPr lang="es-ES" sz="2600" b="1" dirty="0"/>
              <a:t>traslación </a:t>
            </a:r>
            <a:r>
              <a:rPr lang="es-ES" sz="2600" dirty="0"/>
              <a:t>de la carga impositiva.  </a:t>
            </a:r>
            <a:endParaRPr lang="es-EC" sz="2600" dirty="0"/>
          </a:p>
          <a:p>
            <a:pPr algn="just"/>
            <a:endParaRPr lang="es-EC" sz="2600" dirty="0"/>
          </a:p>
        </p:txBody>
      </p:sp>
      <p:sp>
        <p:nvSpPr>
          <p:cNvPr id="4" name="1 Título"/>
          <p:cNvSpPr>
            <a:spLocks noGrp="1"/>
          </p:cNvSpPr>
          <p:nvPr>
            <p:ph type="title"/>
          </p:nvPr>
        </p:nvSpPr>
        <p:spPr>
          <a:xfrm>
            <a:off x="467544" y="764704"/>
            <a:ext cx="7620000" cy="1143000"/>
          </a:xfrm>
        </p:spPr>
        <p:txBody>
          <a:bodyPr/>
          <a:lstStyle/>
          <a:p>
            <a:pPr algn="ctr"/>
            <a:r>
              <a:rPr lang="es-ES" sz="3600" dirty="0"/>
              <a:t>EFECTOS ECONÓMICOS EN LAS PYMES DEL CANTÓN LATACUNGA</a:t>
            </a:r>
            <a:endParaRPr lang="es-EC" sz="3600" dirty="0"/>
          </a:p>
        </p:txBody>
      </p:sp>
    </p:spTree>
    <p:extLst>
      <p:ext uri="{BB962C8B-B14F-4D97-AF65-F5344CB8AC3E}">
        <p14:creationId xmlns:p14="http://schemas.microsoft.com/office/powerpoint/2010/main" val="34623473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a:t>Variación Oferta - Demanda</a:t>
            </a:r>
            <a:endParaRPr lang="es-EC" dirty="0"/>
          </a:p>
        </p:txBody>
      </p:sp>
      <p:pic>
        <p:nvPicPr>
          <p:cNvPr id="4" name="3 Marcador de contenido"/>
          <p:cNvPicPr>
            <a:picLocks noGrp="1"/>
          </p:cNvPicPr>
          <p:nvPr>
            <p:ph idx="1"/>
          </p:nvPr>
        </p:nvPicPr>
        <p:blipFill rotWithShape="1">
          <a:blip r:embed="rId2" cstate="print"/>
          <a:srcRect l="25836" t="29037" r="10563" b="15249"/>
          <a:stretch/>
        </p:blipFill>
        <p:spPr bwMode="auto">
          <a:xfrm>
            <a:off x="1165506" y="1962704"/>
            <a:ext cx="6203387" cy="4075591"/>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1629842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057400"/>
            <a:ext cx="7620000" cy="4800600"/>
          </a:xfrm>
        </p:spPr>
        <p:txBody>
          <a:bodyPr>
            <a:normAutofit/>
          </a:bodyPr>
          <a:lstStyle/>
          <a:p>
            <a:pPr marL="114300" indent="0" algn="just">
              <a:buNone/>
            </a:pPr>
            <a:r>
              <a:rPr lang="es-EC" sz="2600" dirty="0"/>
              <a:t>El 37% señala que ha </a:t>
            </a:r>
            <a:r>
              <a:rPr lang="es-EC" sz="2600" u="sng" dirty="0"/>
              <a:t>reducido la inversión</a:t>
            </a:r>
            <a:r>
              <a:rPr lang="es-EC" sz="2600" dirty="0"/>
              <a:t>, debido a que baja la cantidad de dinero con la que cuenta la entidad para realizar las actividades concernientes al giro del negocio, como es el caso de adquirir nueva mercadería principalmente pues existe mayor número de pymes que se dedica a actividades de comercialización.  Cabe mencionar que esto se puede </a:t>
            </a:r>
            <a:r>
              <a:rPr lang="es-EC" sz="2600" b="1" dirty="0"/>
              <a:t>ver distorsionado por mala concepción de los impuestos </a:t>
            </a:r>
            <a:r>
              <a:rPr lang="es-EC" sz="2600" dirty="0"/>
              <a:t>por parte de los contribuyentes </a:t>
            </a:r>
            <a:endParaRPr lang="es-EC" sz="2600" dirty="0"/>
          </a:p>
        </p:txBody>
      </p:sp>
      <p:sp>
        <p:nvSpPr>
          <p:cNvPr id="4" name="1 Título"/>
          <p:cNvSpPr>
            <a:spLocks noGrp="1"/>
          </p:cNvSpPr>
          <p:nvPr>
            <p:ph type="title"/>
          </p:nvPr>
        </p:nvSpPr>
        <p:spPr>
          <a:xfrm>
            <a:off x="395536" y="548680"/>
            <a:ext cx="7620000" cy="1143000"/>
          </a:xfrm>
        </p:spPr>
        <p:txBody>
          <a:bodyPr/>
          <a:lstStyle/>
          <a:p>
            <a:pPr algn="ctr"/>
            <a:r>
              <a:rPr lang="es-ES" sz="3600" dirty="0"/>
              <a:t>EFECTOS ECONÓMICOS EN LAS PYMES DEL CANTÓN LATACUNGA</a:t>
            </a:r>
            <a:endParaRPr lang="es-EC" sz="3600" dirty="0"/>
          </a:p>
        </p:txBody>
      </p:sp>
    </p:spTree>
    <p:extLst>
      <p:ext uri="{BB962C8B-B14F-4D97-AF65-F5344CB8AC3E}">
        <p14:creationId xmlns:p14="http://schemas.microsoft.com/office/powerpoint/2010/main" val="20693525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2348880"/>
            <a:ext cx="7620000" cy="4800600"/>
          </a:xfrm>
        </p:spPr>
        <p:txBody>
          <a:bodyPr>
            <a:normAutofit/>
          </a:bodyPr>
          <a:lstStyle/>
          <a:p>
            <a:pPr marL="114300" lvl="0" indent="0" algn="just">
              <a:buNone/>
            </a:pPr>
            <a:r>
              <a:rPr lang="es-ES" sz="2600" dirty="0" smtClean="0"/>
              <a:t>En </a:t>
            </a:r>
            <a:r>
              <a:rPr lang="es-ES" sz="2600" dirty="0"/>
              <a:t>algunas entidades por su actividad, dirección, u otros factores no se realiza el comprobante de retención a todas sus facturas de compra y dichos </a:t>
            </a:r>
            <a:r>
              <a:rPr lang="es-ES" sz="2600" b="1" dirty="0"/>
              <a:t>valores tienen que ser asumidos </a:t>
            </a:r>
            <a:r>
              <a:rPr lang="es-ES" sz="2600" dirty="0"/>
              <a:t>por alguien. En el cual el 62% de las pymes, los valores son asumidos por la propia empresa, dichos valores resulta otro </a:t>
            </a:r>
            <a:r>
              <a:rPr lang="es-ES" sz="2600" b="1" dirty="0"/>
              <a:t>costo adicional  para el giro del </a:t>
            </a:r>
            <a:r>
              <a:rPr lang="es-ES" sz="2600" b="1" dirty="0" smtClean="0"/>
              <a:t>negocio.</a:t>
            </a:r>
            <a:endParaRPr lang="es-EC" sz="2600" dirty="0"/>
          </a:p>
        </p:txBody>
      </p:sp>
      <p:sp>
        <p:nvSpPr>
          <p:cNvPr id="4" name="1 Título"/>
          <p:cNvSpPr>
            <a:spLocks noGrp="1"/>
          </p:cNvSpPr>
          <p:nvPr>
            <p:ph type="title"/>
          </p:nvPr>
        </p:nvSpPr>
        <p:spPr>
          <a:xfrm>
            <a:off x="395536" y="548680"/>
            <a:ext cx="7620000" cy="1143000"/>
          </a:xfrm>
        </p:spPr>
        <p:txBody>
          <a:bodyPr/>
          <a:lstStyle/>
          <a:p>
            <a:pPr algn="ctr"/>
            <a:r>
              <a:rPr lang="es-ES" sz="3600" dirty="0"/>
              <a:t>EFECTOS ECONÓMICOS EN LAS PYMES DEL CANTÓN LATACUNGA</a:t>
            </a:r>
            <a:endParaRPr lang="es-EC" sz="3600" dirty="0"/>
          </a:p>
        </p:txBody>
      </p:sp>
    </p:spTree>
    <p:extLst>
      <p:ext uri="{BB962C8B-B14F-4D97-AF65-F5344CB8AC3E}">
        <p14:creationId xmlns:p14="http://schemas.microsoft.com/office/powerpoint/2010/main" val="10687674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790" t="27984" r="25736" b="11941"/>
          <a:stretch/>
        </p:blipFill>
        <p:spPr bwMode="auto">
          <a:xfrm>
            <a:off x="1043608" y="1700808"/>
            <a:ext cx="6477704" cy="49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Título"/>
          <p:cNvSpPr>
            <a:spLocks noGrp="1"/>
          </p:cNvSpPr>
          <p:nvPr>
            <p:ph type="title"/>
          </p:nvPr>
        </p:nvSpPr>
        <p:spPr/>
        <p:txBody>
          <a:bodyPr/>
          <a:lstStyle/>
          <a:p>
            <a:pPr algn="ctr"/>
            <a:r>
              <a:rPr lang="es-ES" sz="3600" dirty="0"/>
              <a:t>Montos Asumidos Retenciones No Realizadas</a:t>
            </a:r>
            <a:endParaRPr lang="es-EC" sz="3600" dirty="0"/>
          </a:p>
        </p:txBody>
      </p:sp>
    </p:spTree>
    <p:extLst>
      <p:ext uri="{BB962C8B-B14F-4D97-AF65-F5344CB8AC3E}">
        <p14:creationId xmlns:p14="http://schemas.microsoft.com/office/powerpoint/2010/main" val="20755736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1082</TotalTime>
  <Words>4699</Words>
  <Application>Microsoft Office PowerPoint</Application>
  <PresentationFormat>Presentación en pantalla (4:3)</PresentationFormat>
  <Paragraphs>447</Paragraphs>
  <Slides>108</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108</vt:i4>
      </vt:variant>
    </vt:vector>
  </HeadingPairs>
  <TitlesOfParts>
    <vt:vector size="110" baseType="lpstr">
      <vt:lpstr>Adyacencia</vt:lpstr>
      <vt:lpstr>Documento</vt:lpstr>
      <vt:lpstr>EFECTOS ECONÓMICOS DE LA APLICACIÓN DE IMPUESTOS DIRECTOS E INDIRECTOS EN LAS PYMES DEL CANTÓN  LATACUNGA PERÍODO 2008 - 2010</vt:lpstr>
      <vt:lpstr>OBJETIVO GENERAL</vt:lpstr>
      <vt:lpstr>OBJETIVOS ESPECÍFICOS</vt:lpstr>
      <vt:lpstr>OBJETIVOS ESPECÍFICOS</vt:lpstr>
      <vt:lpstr>PYMES</vt:lpstr>
      <vt:lpstr>ORIGEN Y EVOLUCIÓN DE LAS PYMES</vt:lpstr>
      <vt:lpstr>CONCEPTO</vt:lpstr>
      <vt:lpstr>CARACTERÍSTICAS DE LAS PEQUEÑAS Y MEDIANAS EMPRESAS</vt:lpstr>
      <vt:lpstr>CARACTERÍSTICAS DE LAS PEQUEÑAS Y MEDIANAS EMPRESAS</vt:lpstr>
      <vt:lpstr>FUNCIONES DE LAS PYMES </vt:lpstr>
      <vt:lpstr>VENTAJAS</vt:lpstr>
      <vt:lpstr>DESVENTAJAS </vt:lpstr>
      <vt:lpstr>IMPORTANCIA  DE LAS PYMES</vt:lpstr>
      <vt:lpstr>Presentación de PowerPoint</vt:lpstr>
      <vt:lpstr>Presentación de PowerPoint</vt:lpstr>
      <vt:lpstr>DESARROLLO DE LAS PYMES EN EL ECUADOR.</vt:lpstr>
      <vt:lpstr>TRATAMIENTO TRIBUTARIO DE LAS PYMES ECUATORIANAS</vt:lpstr>
      <vt:lpstr>LAS PYMES EN EL CANTÓN LATACUNGA</vt:lpstr>
      <vt:lpstr>LAS PYMES EN EL CANTÓN LATACUNGA</vt:lpstr>
      <vt:lpstr>ESTRUCTURA DE LAS PYMES DEL CANTÓN LATACUNGA</vt:lpstr>
      <vt:lpstr>IMPUESTOS</vt:lpstr>
      <vt:lpstr>ANTECEDENTES</vt:lpstr>
      <vt:lpstr>ECUADOR EN LA COLONIA Se fue acomodando a las normas europeas en forma gradual.</vt:lpstr>
      <vt:lpstr> CONCEPTO</vt:lpstr>
      <vt:lpstr>IMPORTANCIA</vt:lpstr>
      <vt:lpstr>FUNCIÓN DE LOS IMPUESTOS.</vt:lpstr>
      <vt:lpstr>OTROS FINES DE IMPUESTOS</vt:lpstr>
      <vt:lpstr>PRINCIPIOS QUE RIGEN A LOS IMPUESTOS</vt:lpstr>
      <vt:lpstr>EFECTOS ECONÓMICOS DE LOS IMPUESTOS</vt:lpstr>
      <vt:lpstr>EFECTOS ECONÓMICOS DE LOS IMPUESTOS</vt:lpstr>
      <vt:lpstr>EFECTOS ECONÓMICOS DE LOS IMPUESTOS</vt:lpstr>
      <vt:lpstr>ELEMENTOS DEL IMPUESTO</vt:lpstr>
      <vt:lpstr>Presentación de PowerPoint</vt:lpstr>
      <vt:lpstr>IMPUESTO AL VALOR AGREGADO</vt:lpstr>
      <vt:lpstr>BASE IMPONIBLE</vt:lpstr>
      <vt:lpstr>DECLARACIÓN</vt:lpstr>
      <vt:lpstr>TARIFA 12 % - 0%</vt:lpstr>
      <vt:lpstr>CRÉDITO TRIBUTARIO</vt:lpstr>
      <vt:lpstr>IMPUESTO A LA RENTA</vt:lpstr>
      <vt:lpstr>BASE IMPONIBLE</vt:lpstr>
      <vt:lpstr>PERSONAS OBLIGADAS AL PAGO</vt:lpstr>
      <vt:lpstr>Fechas de declaración del Impuesto a la Renta</vt:lpstr>
      <vt:lpstr>EXENCIONES</vt:lpstr>
      <vt:lpstr>Exoneración de pago del Impuesto a la Renta para el desarrollo de inversiones nuevas y productivas</vt:lpstr>
      <vt:lpstr>DEDUCCIONES</vt:lpstr>
      <vt:lpstr>Durante el plazo de 5 años, las Medianas empresas, tendrán derecho a la deducción del 100% adicional de los gastos incurridos en los siguientes rubros:</vt:lpstr>
      <vt:lpstr>Presentación de PowerPoint</vt:lpstr>
      <vt:lpstr>Presentación de PowerPoint</vt:lpstr>
      <vt:lpstr>Determinación del anticipo</vt:lpstr>
      <vt:lpstr>RETENCIONES EN LA FUENTE</vt:lpstr>
      <vt:lpstr>SANCIONES</vt:lpstr>
      <vt:lpstr> RECLAMOS DE DEVOLUCIÓN</vt:lpstr>
      <vt:lpstr>IMPUESTO A LA PROPIEDAD DE VEHÍCULOS</vt:lpstr>
      <vt:lpstr>Presentación de PowerPoint</vt:lpstr>
      <vt:lpstr>BASE IMPONIBLE</vt:lpstr>
      <vt:lpstr>INFRACCIONES Y SANCIONES  </vt:lpstr>
      <vt:lpstr>IMPUESTO A LA SALIDA DE DIVISAS</vt:lpstr>
      <vt:lpstr>SUJETO PASIVO</vt:lpstr>
      <vt:lpstr>EXONERACIONES</vt:lpstr>
      <vt:lpstr>IMPUESTOS SOBRE ACTIVOS TOTALES</vt:lpstr>
      <vt:lpstr>IMPUESTO PREDIAL</vt:lpstr>
      <vt:lpstr>ANÁLISIS DE LA RECAUDACIÓN DE IMPUESTOS DIRECTOS E INDIRECTOS EN LAS PYMES DE LA CIUDAD DE LATACUNGA. </vt:lpstr>
      <vt:lpstr>MÉTODOS DE INVESTIGACIÓN</vt:lpstr>
      <vt:lpstr>TAMAÑO DE LA MUESTRA</vt:lpstr>
      <vt:lpstr>Presentación de PowerPoint</vt:lpstr>
      <vt:lpstr>Para la presente investigación la muestra poblacional corresponde a 52 pequeñas y medianas empresas del cantón Latacunga.</vt:lpstr>
      <vt:lpstr>RESULTADOS  OBTENIDOS ESTUDIO DE MERCADO</vt:lpstr>
      <vt:lpstr>ACTIVIDAD DE LA EMPRESA O NEGOCIO</vt:lpstr>
      <vt:lpstr>TIPO DE CONTRIBUYENTE</vt:lpstr>
      <vt:lpstr> 2.1. ¿Qué impuestos declara la empresa?</vt:lpstr>
      <vt:lpstr>2.2. El monto mensual de ventas de su empresa o negocio oscila entre:</vt:lpstr>
      <vt:lpstr>  2.3 ¿Quién se encarga de realizar su declaración de impuestos?</vt:lpstr>
      <vt:lpstr>2.4 ¿Qué impuesto considera usted es el más fuerte en cuanto pago y declaración y porque?</vt:lpstr>
      <vt:lpstr>2.5 De acuerdo a la actividad o giro de  su empresa ¿Qué impuesto considera usted el más justo, refiriéndose a su pago y declaración? </vt:lpstr>
      <vt:lpstr>2.5 De acuerdo a la actividad o giro de  su empresa ¿Qué impuesto considera usted el más injusto, refiriéndose a su pago y declaración?</vt:lpstr>
      <vt:lpstr>2.6 Durante estos 3 últimos años, las retenciones en la fuente del  Impuesto a la Renta y del IVA, se han realizado de conformidad a lo establecido a la ley es decir. </vt:lpstr>
      <vt:lpstr>2.7 ¿Si por alguna circunstancia no se realizó el comprobante de retención quien asume ese valor?</vt:lpstr>
      <vt:lpstr>2.8 ¿Cuál es el monto aproximado que usted declara  por sus impuestos percibidos de forma mensual? </vt:lpstr>
      <vt:lpstr>2.9 ¿Cuál es el monto aproximado que usted declara  por sus impuestos retenidos de forma mensual?</vt:lpstr>
      <vt:lpstr>2.10 ¿Cuál es el monto aproximado que usted paga  por sus impuestos directos de forma anual? </vt:lpstr>
      <vt:lpstr>2.11 ¿Usted posee liquidez para la fecha de pago de sus impuestos?</vt:lpstr>
      <vt:lpstr>2.12 Las políticas fiscales y tributarias han afectado a la empresa ocasionando factores negativos como:  </vt:lpstr>
      <vt:lpstr>2.13 Las políticas fiscales y tributarias han afectado a la empresa ocasionando factores positivos como:   </vt:lpstr>
      <vt:lpstr>2.14 La cantidad de dinero que usted paga por concepto de impuestos directos invertiría en:  </vt:lpstr>
      <vt:lpstr>2.15 ¿Ha recibido cursos o capacitaciones sobre impuestos y declaraciones durante el último año?</vt:lpstr>
      <vt:lpstr>2.16 Conoce usted las nuevas sanciones emitidas por el SRI en el caso de no cumplir con las disposiciones tributarias y declaraciones, señale cuáles</vt:lpstr>
      <vt:lpstr>2.17 ¿Conoce usted algunas medidas o incentivos  tributarios que proporciona el Estado en la creación de nuevas empresas y en el pago de impuestos que en cierta forma le amparen o favorezcan para disminuir sus impuestos?</vt:lpstr>
      <vt:lpstr>RECAUDACIÓN TRIBUTARIA PERÍODO 2008-2010</vt:lpstr>
      <vt:lpstr>ANÁLISIS DEL IMPACTO DE LA APLICACIÓN DE IMPUESTO DIRECTOS E INDIRECTOS EN LAS PYMES</vt:lpstr>
      <vt:lpstr>EFECTOS ECONÓMICOS EN LAS PYMES DEL CANTÓN LATACUNGA.</vt:lpstr>
      <vt:lpstr>EFECTOS ECONÓMICOS EN LAS PYMES DEL CANTÓN LATACUNGA.</vt:lpstr>
      <vt:lpstr>EFECTOS ECONÓMICOS EN LAS PYMES DEL CANTÓN LATACUNGA</vt:lpstr>
      <vt:lpstr>EFECTOS ECONÓMICOS EN LAS PYMES DEL CANTÓN LATACUNGA</vt:lpstr>
      <vt:lpstr>EFECTOS ECONÓMICOS EN LAS PYMES DEL CANTÓN LATACUNGA</vt:lpstr>
      <vt:lpstr>EFECTOS ECONÓMICOS EN LAS PYMES DEL CANTÓN LATACUNGA</vt:lpstr>
      <vt:lpstr>Variación Oferta - Demanda</vt:lpstr>
      <vt:lpstr>EFECTOS ECONÓMICOS EN LAS PYMES DEL CANTÓN LATACUNGA</vt:lpstr>
      <vt:lpstr>EFECTOS ECONÓMICOS EN LAS PYMES DEL CANTÓN LATACUNGA</vt:lpstr>
      <vt:lpstr>Montos Asumidos Retenciones No Realizadas</vt:lpstr>
      <vt:lpstr>Variación Utilidad – Impuestos Asumidos</vt:lpstr>
      <vt:lpstr>POSIBLES AGRAVANTES EN EL MANEJO DE IMPUESTOS</vt:lpstr>
      <vt:lpstr>POSIBLES AGRAVANTES EN EL MANEJO DE IMPUESTOS</vt:lpstr>
      <vt:lpstr>Panorama real manejo de impuestos</vt:lpstr>
      <vt:lpstr>Panorama actual manejo de impuestos</vt:lpstr>
      <vt:lpstr>CONCLUSIONES</vt:lpstr>
      <vt:lpstr>CONCLUSIONES</vt:lpstr>
      <vt:lpstr>RECOMENDACIONES</vt:lpstr>
      <vt:lpstr>RECOMENDACIONES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Esteban</dc:creator>
  <cp:lastModifiedBy>Juan Esteban</cp:lastModifiedBy>
  <cp:revision>101</cp:revision>
  <dcterms:created xsi:type="dcterms:W3CDTF">2013-02-11T18:11:16Z</dcterms:created>
  <dcterms:modified xsi:type="dcterms:W3CDTF">2013-02-20T04:01:10Z</dcterms:modified>
</cp:coreProperties>
</file>