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6" r:id="rId49"/>
    <p:sldId id="305" r:id="rId50"/>
    <p:sldId id="307" r:id="rId5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E3B8C-C7F3-4323-A85F-C4D0E60BC603}" type="datetimeFigureOut">
              <a:rPr lang="es-EC" smtClean="0"/>
              <a:t>27/11/2012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DA950-1834-4C55-BCA2-6FB9F9B2542E}" type="slidenum">
              <a:rPr lang="es-EC" smtClean="0"/>
              <a:t>‹Nº›</a:t>
            </a:fld>
            <a:endParaRPr lang="es-EC"/>
          </a:p>
        </p:txBody>
      </p:sp>
    </p:spTree>
    <p:extLst>
      <p:ext uri="{BB962C8B-B14F-4D97-AF65-F5344CB8AC3E}">
        <p14:creationId xmlns:p14="http://schemas.microsoft.com/office/powerpoint/2010/main" val="192241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756A4-BCF5-499B-A439-2A6293115BE9}" type="slidenum">
              <a:rPr lang="en-US"/>
              <a:pPr/>
              <a:t>17</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C2388-1A8E-4A19-8E0D-493DC07AC820}" type="slidenum">
              <a:rPr lang="en-US"/>
              <a:pPr/>
              <a:t>18</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BB755-ACE5-4A5F-BEA5-AAC8245799CF}" type="slidenum">
              <a:rPr lang="en-US"/>
              <a:pPr/>
              <a:t>19</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79D8B6-2CF7-4F69-AA60-A258BD615337}" type="slidenum">
              <a:rPr lang="en-US"/>
              <a:pPr/>
              <a:t>20</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425F7-E678-4330-A218-E8F494655AFD}" type="slidenum">
              <a:rPr lang="en-US"/>
              <a:pPr/>
              <a:t>21</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BE8A0-AC39-4A82-A7FE-D09F1410CFA1}" type="slidenum">
              <a:rPr lang="en-US"/>
              <a:pPr/>
              <a:t>22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6FEE0-2DC6-4424-B2E0-27DAA8869E1C}" type="slidenum">
              <a:rPr lang="en-US"/>
              <a:pPr/>
              <a:t>23</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BD58A8FB-97AE-405F-B9DE-759F387C4A76}" type="datetimeFigureOut">
              <a:rPr lang="es-EC" smtClean="0"/>
              <a:t>27/11/2012</a:t>
            </a:fld>
            <a:endParaRPr lang="es-EC"/>
          </a:p>
        </p:txBody>
      </p:sp>
      <p:sp>
        <p:nvSpPr>
          <p:cNvPr id="8" name="Slide Number Placeholder 7"/>
          <p:cNvSpPr>
            <a:spLocks noGrp="1"/>
          </p:cNvSpPr>
          <p:nvPr>
            <p:ph type="sldNum" sz="quarter" idx="11"/>
          </p:nvPr>
        </p:nvSpPr>
        <p:spPr/>
        <p:txBody>
          <a:bodyPr/>
          <a:lstStyle/>
          <a:p>
            <a:fld id="{9EEBAF92-8339-421C-A870-54E1D16B3DA1}"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D58A8FB-97AE-405F-B9DE-759F387C4A76}" type="datetimeFigureOut">
              <a:rPr lang="es-EC" smtClean="0"/>
              <a:t>27/11/2012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EEBAF92-8339-421C-A870-54E1D16B3DA1}"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D58A8FB-97AE-405F-B9DE-759F387C4A76}" type="datetimeFigureOut">
              <a:rPr lang="es-EC" smtClean="0"/>
              <a:t>27/11/2012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EEBAF92-8339-421C-A870-54E1D16B3DA1}"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BD58A8FB-97AE-405F-B9DE-759F387C4A76}" type="datetimeFigureOut">
              <a:rPr lang="es-EC" smtClean="0"/>
              <a:t>27/11/2012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EEBAF92-8339-421C-A870-54E1D16B3DA1}"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58A8FB-97AE-405F-B9DE-759F387C4A76}" type="datetimeFigureOut">
              <a:rPr lang="es-EC" smtClean="0"/>
              <a:t>27/11/2012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EEBAF92-8339-421C-A870-54E1D16B3DA1}" type="slidenum">
              <a:rPr lang="es-EC" smtClean="0"/>
              <a:t>‹Nº›</a:t>
            </a:fld>
            <a:endParaRPr lang="es-EC"/>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BD58A8FB-97AE-405F-B9DE-759F387C4A76}" type="datetimeFigureOut">
              <a:rPr lang="es-EC" smtClean="0"/>
              <a:t>27/11/2012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EEBAF92-8339-421C-A870-54E1D16B3DA1}" type="slidenum">
              <a:rPr lang="es-EC" smtClean="0"/>
              <a:t>‹Nº›</a:t>
            </a:fld>
            <a:endParaRPr lang="es-EC"/>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BD58A8FB-97AE-405F-B9DE-759F387C4A76}" type="datetimeFigureOut">
              <a:rPr lang="es-EC" smtClean="0"/>
              <a:t>27/11/2012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EEBAF92-8339-421C-A870-54E1D16B3DA1}" type="slidenum">
              <a:rPr lang="es-EC" smtClean="0"/>
              <a:t>‹Nº›</a:t>
            </a:fld>
            <a:endParaRPr lang="es-EC"/>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D58A8FB-97AE-405F-B9DE-759F387C4A76}" type="datetimeFigureOut">
              <a:rPr lang="es-EC" smtClean="0"/>
              <a:t>27/11/2012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EEBAF92-8339-421C-A870-54E1D16B3DA1}"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8A8FB-97AE-405F-B9DE-759F387C4A76}" type="datetimeFigureOut">
              <a:rPr lang="es-EC" smtClean="0"/>
              <a:t>27/11/2012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EEBAF92-8339-421C-A870-54E1D16B3DA1}"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58A8FB-97AE-405F-B9DE-759F387C4A76}" type="datetimeFigureOut">
              <a:rPr lang="es-EC" smtClean="0"/>
              <a:t>27/11/2012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EEBAF92-8339-421C-A870-54E1D16B3DA1}"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58A8FB-97AE-405F-B9DE-759F387C4A76}" type="datetimeFigureOut">
              <a:rPr lang="es-EC" smtClean="0"/>
              <a:t>27/11/2012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EEBAF92-8339-421C-A870-54E1D16B3DA1}"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D58A8FB-97AE-405F-B9DE-759F387C4A76}" type="datetimeFigureOut">
              <a:rPr lang="es-EC" smtClean="0"/>
              <a:t>27/11/2012</a:t>
            </a:fld>
            <a:endParaRPr lang="es-EC"/>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EEBAF92-8339-421C-A870-54E1D16B3DA1}" type="slidenum">
              <a:rPr lang="es-EC" smtClean="0"/>
              <a:t>‹Nº›</a:t>
            </a:fld>
            <a:endParaRPr lang="es-EC"/>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s.wikipedia.org/wiki/Energ%C3%ADa_mec%C3%A1nica" TargetMode="External"/><Relationship Id="rId2" Type="http://schemas.openxmlformats.org/officeDocument/2006/relationships/hyperlink" Target="http://es.wikipedia.org/wiki/M%C3%A1quina"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es.wikipedia.org/wiki/Fluido_incompresible" TargetMode="External"/><Relationship Id="rId4" Type="http://schemas.openxmlformats.org/officeDocument/2006/relationships/hyperlink" Target="http://es.wikipedia.org/wiki/Energ%C3%ADa_hidr%C3%A1ulic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s.wikipedia.org/wiki/M%C3%A1quina_hidr%C3%A1uli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s.wikipedia.org/w/index.php?title=ITO&amp;action=edit&amp;redlink=1" TargetMode="External"/><Relationship Id="rId2" Type="http://schemas.openxmlformats.org/officeDocument/2006/relationships/hyperlink" Target="http://es.wikipedia.org/wiki/Electrodo"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hyperlink" Target="http://es.wikipedia.org/wiki/Ley_de_Ohm" TargetMode="External"/><Relationship Id="rId2" Type="http://schemas.openxmlformats.org/officeDocument/2006/relationships/hyperlink" Target="http://es.wikipedia.org/wiki/Ley_de_Joule"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1266"/>
            <a:ext cx="8136904" cy="6730102"/>
          </a:xfrm>
        </p:spPr>
        <p:txBody>
          <a:bodyPr>
            <a:noAutofit/>
          </a:bodyPr>
          <a:lstStyle/>
          <a:p>
            <a:r>
              <a:rPr lang="es-EC" sz="1200" b="1" dirty="0" smtClean="0">
                <a:latin typeface="+mn-lt"/>
              </a:rPr>
              <a:t/>
            </a:r>
            <a:br>
              <a:rPr lang="es-EC" sz="1200" b="1" dirty="0" smtClean="0">
                <a:latin typeface="+mn-lt"/>
              </a:rPr>
            </a:br>
            <a:r>
              <a:rPr lang="es-EC" sz="1200" b="1" dirty="0" smtClean="0">
                <a:latin typeface="+mn-lt"/>
              </a:rPr>
              <a:t/>
            </a:r>
            <a:br>
              <a:rPr lang="es-EC" sz="1200" b="1" dirty="0" smtClean="0">
                <a:latin typeface="+mn-lt"/>
              </a:rPr>
            </a:br>
            <a:r>
              <a:rPr lang="es-EC" sz="2000" b="1" dirty="0" smtClean="0">
                <a:latin typeface="Arial" pitchFamily="34" charset="0"/>
                <a:cs typeface="Arial" pitchFamily="34" charset="0"/>
              </a:rPr>
              <a:t>ESCUELA POLITÉCNICA </a:t>
            </a:r>
            <a:r>
              <a:rPr lang="es-EC" sz="2000" b="1" dirty="0">
                <a:latin typeface="Arial" pitchFamily="34" charset="0"/>
                <a:cs typeface="Arial" pitchFamily="34" charset="0"/>
              </a:rPr>
              <a:t>DEL EJÉRCITO</a:t>
            </a:r>
            <a:r>
              <a:rPr lang="es-EC" sz="2000" dirty="0">
                <a:latin typeface="Arial" pitchFamily="34" charset="0"/>
                <a:cs typeface="Arial" pitchFamily="34" charset="0"/>
              </a:rPr>
              <a:t/>
            </a:r>
            <a:br>
              <a:rPr lang="es-EC" sz="2000" dirty="0">
                <a:latin typeface="Arial" pitchFamily="34" charset="0"/>
                <a:cs typeface="Arial" pitchFamily="34" charset="0"/>
              </a:rPr>
            </a:br>
            <a:r>
              <a:rPr lang="es-EC" sz="2000" b="1" dirty="0">
                <a:latin typeface="Arial" pitchFamily="34" charset="0"/>
                <a:cs typeface="Arial" pitchFamily="34" charset="0"/>
              </a:rPr>
              <a:t> </a:t>
            </a:r>
            <a:r>
              <a:rPr lang="es-EC" sz="2000" dirty="0">
                <a:latin typeface="Arial" pitchFamily="34" charset="0"/>
                <a:cs typeface="Arial" pitchFamily="34" charset="0"/>
              </a:rPr>
              <a:t/>
            </a:r>
            <a:br>
              <a:rPr lang="es-EC" sz="2000" dirty="0">
                <a:latin typeface="Arial" pitchFamily="34" charset="0"/>
                <a:cs typeface="Arial" pitchFamily="34" charset="0"/>
              </a:rPr>
            </a:br>
            <a:r>
              <a:rPr lang="es-EC" sz="2000" b="1" dirty="0">
                <a:latin typeface="Arial" pitchFamily="34" charset="0"/>
                <a:cs typeface="Arial" pitchFamily="34" charset="0"/>
              </a:rPr>
              <a:t>EXTENSIÓN LATACUNGA</a:t>
            </a:r>
            <a:r>
              <a:rPr lang="es-EC" sz="2000" dirty="0">
                <a:latin typeface="Arial" pitchFamily="34" charset="0"/>
                <a:cs typeface="Arial" pitchFamily="34" charset="0"/>
              </a:rPr>
              <a:t/>
            </a:r>
            <a:br>
              <a:rPr lang="es-EC" sz="2000" dirty="0">
                <a:latin typeface="Arial" pitchFamily="34" charset="0"/>
                <a:cs typeface="Arial" pitchFamily="34" charset="0"/>
              </a:rPr>
            </a:br>
            <a:r>
              <a:rPr lang="es-EC" sz="2000" b="1" dirty="0">
                <a:latin typeface="Arial" pitchFamily="34" charset="0"/>
                <a:cs typeface="Arial" pitchFamily="34" charset="0"/>
              </a:rPr>
              <a:t> </a:t>
            </a:r>
            <a:r>
              <a:rPr lang="es-EC" sz="2000" b="1" dirty="0" smtClean="0">
                <a:latin typeface="Arial" pitchFamily="34" charset="0"/>
                <a:cs typeface="Arial" pitchFamily="34" charset="0"/>
              </a:rPr>
              <a:t/>
            </a:r>
            <a:br>
              <a:rPr lang="es-EC" sz="2000" b="1" dirty="0" smtClean="0">
                <a:latin typeface="Arial" pitchFamily="34" charset="0"/>
                <a:cs typeface="Arial" pitchFamily="34" charset="0"/>
              </a:rPr>
            </a:br>
            <a:r>
              <a:rPr lang="es-EC" sz="1400" b="1" dirty="0">
                <a:latin typeface="Arial" pitchFamily="34" charset="0"/>
                <a:cs typeface="Arial" pitchFamily="34" charset="0"/>
              </a:rPr>
              <a:t/>
            </a:r>
            <a:br>
              <a:rPr lang="es-EC" sz="1400" b="1" dirty="0">
                <a:latin typeface="Arial" pitchFamily="34" charset="0"/>
                <a:cs typeface="Arial" pitchFamily="34" charset="0"/>
              </a:rPr>
            </a:br>
            <a:r>
              <a:rPr lang="es-EC" sz="1400" b="1" dirty="0" smtClean="0">
                <a:latin typeface="Arial" pitchFamily="34" charset="0"/>
                <a:cs typeface="Arial" pitchFamily="34" charset="0"/>
              </a:rPr>
              <a:t/>
            </a:r>
            <a:br>
              <a:rPr lang="es-EC" sz="1400" b="1" dirty="0" smtClean="0">
                <a:latin typeface="Arial" pitchFamily="34" charset="0"/>
                <a:cs typeface="Arial" pitchFamily="34" charset="0"/>
              </a:rPr>
            </a:br>
            <a:r>
              <a:rPr lang="es-EC" sz="1400" b="1" dirty="0">
                <a:latin typeface="Arial" pitchFamily="34" charset="0"/>
                <a:cs typeface="Arial" pitchFamily="34" charset="0"/>
              </a:rPr>
              <a:t/>
            </a:r>
            <a:br>
              <a:rPr lang="es-EC" sz="1400" b="1" dirty="0">
                <a:latin typeface="Arial" pitchFamily="34" charset="0"/>
                <a:cs typeface="Arial" pitchFamily="34" charset="0"/>
              </a:rPr>
            </a:br>
            <a:r>
              <a:rPr lang="es-EC" sz="1400" b="1" dirty="0" smtClean="0">
                <a:latin typeface="Arial" pitchFamily="34" charset="0"/>
                <a:cs typeface="Arial" pitchFamily="34" charset="0"/>
              </a:rPr>
              <a:t/>
            </a:r>
            <a:br>
              <a:rPr lang="es-EC" sz="1400" b="1" dirty="0" smtClean="0">
                <a:latin typeface="Arial" pitchFamily="34" charset="0"/>
                <a:cs typeface="Arial" pitchFamily="34" charset="0"/>
              </a:rPr>
            </a:br>
            <a:r>
              <a:rPr lang="es-EC" sz="1400" b="1" dirty="0">
                <a:latin typeface="Arial" pitchFamily="34" charset="0"/>
                <a:cs typeface="Arial" pitchFamily="34" charset="0"/>
              </a:rPr>
              <a:t/>
            </a:r>
            <a:br>
              <a:rPr lang="es-EC" sz="1400" b="1" dirty="0">
                <a:latin typeface="Arial" pitchFamily="34" charset="0"/>
                <a:cs typeface="Arial" pitchFamily="34" charset="0"/>
              </a:rPr>
            </a:br>
            <a:r>
              <a:rPr lang="es-EC" sz="1400" b="1" dirty="0" smtClean="0">
                <a:latin typeface="Arial" pitchFamily="34" charset="0"/>
                <a:cs typeface="Arial" pitchFamily="34" charset="0"/>
              </a:rPr>
              <a:t/>
            </a:r>
            <a:br>
              <a:rPr lang="es-EC" sz="1400" b="1" dirty="0" smtClean="0">
                <a:latin typeface="Arial" pitchFamily="34" charset="0"/>
                <a:cs typeface="Arial" pitchFamily="34" charset="0"/>
              </a:rPr>
            </a:br>
            <a:r>
              <a:rPr lang="es-EC" sz="1400" b="1" dirty="0">
                <a:latin typeface="Arial" pitchFamily="34" charset="0"/>
                <a:cs typeface="Arial" pitchFamily="34" charset="0"/>
              </a:rPr>
              <a:t/>
            </a:r>
            <a:br>
              <a:rPr lang="es-EC" sz="1400" b="1" dirty="0">
                <a:latin typeface="Arial" pitchFamily="34" charset="0"/>
                <a:cs typeface="Arial" pitchFamily="34" charset="0"/>
              </a:rPr>
            </a:br>
            <a:r>
              <a:rPr lang="es-EC" sz="1600" b="1" dirty="0" smtClean="0">
                <a:latin typeface="Arial" pitchFamily="34" charset="0"/>
                <a:cs typeface="Arial" pitchFamily="34" charset="0"/>
              </a:rPr>
              <a:t>CARRERA </a:t>
            </a:r>
            <a:r>
              <a:rPr lang="es-EC" sz="1600" b="1" dirty="0">
                <a:latin typeface="Arial" pitchFamily="34" charset="0"/>
                <a:cs typeface="Arial" pitchFamily="34" charset="0"/>
              </a:rPr>
              <a:t>DE INGENIERÍA </a:t>
            </a:r>
            <a:r>
              <a:rPr lang="es-EC" sz="1600" b="1" dirty="0" smtClean="0">
                <a:latin typeface="Arial" pitchFamily="34" charset="0"/>
                <a:cs typeface="Arial" pitchFamily="34" charset="0"/>
              </a:rPr>
              <a:t>AUTOMOTRIZ</a:t>
            </a:r>
            <a:br>
              <a:rPr lang="es-EC" sz="1600" b="1" dirty="0" smtClean="0">
                <a:latin typeface="Arial" pitchFamily="34" charset="0"/>
                <a:cs typeface="Arial" pitchFamily="34" charset="0"/>
              </a:rPr>
            </a:br>
            <a:r>
              <a:rPr lang="es-EC" sz="1600" dirty="0">
                <a:latin typeface="Arial" pitchFamily="34" charset="0"/>
                <a:cs typeface="Arial" pitchFamily="34" charset="0"/>
              </a:rPr>
              <a:t/>
            </a:r>
            <a:br>
              <a:rPr lang="es-EC" sz="1600" dirty="0">
                <a:latin typeface="Arial" pitchFamily="34" charset="0"/>
                <a:cs typeface="Arial" pitchFamily="34" charset="0"/>
              </a:rPr>
            </a:br>
            <a:r>
              <a:rPr lang="es-EC" sz="1600" b="1" dirty="0">
                <a:latin typeface="Arial" pitchFamily="34" charset="0"/>
                <a:cs typeface="Arial" pitchFamily="34" charset="0"/>
              </a:rPr>
              <a:t>“DISEÑO Y CONSTRUCCIÓN DE UN SISTEMA DE MEDICIÓN ELECTRÓNICO PARA BOMBAS HIDRÁULICAS DE LAS EXCAVADORAS DAEWOO Y DOOSAN”</a:t>
            </a:r>
            <a:r>
              <a:rPr lang="es-EC" sz="1600" dirty="0">
                <a:latin typeface="Arial" pitchFamily="34" charset="0"/>
                <a:cs typeface="Arial" pitchFamily="34" charset="0"/>
              </a:rPr>
              <a:t/>
            </a:r>
            <a:br>
              <a:rPr lang="es-EC" sz="1600" dirty="0">
                <a:latin typeface="Arial" pitchFamily="34" charset="0"/>
                <a:cs typeface="Arial" pitchFamily="34" charset="0"/>
              </a:rPr>
            </a:br>
            <a:r>
              <a:rPr lang="es-EC" sz="1600" b="1" dirty="0">
                <a:latin typeface="Arial" pitchFamily="34" charset="0"/>
                <a:cs typeface="Arial" pitchFamily="34" charset="0"/>
              </a:rPr>
              <a:t> </a:t>
            </a:r>
            <a:r>
              <a:rPr lang="es-EC" sz="1600" dirty="0">
                <a:latin typeface="Arial" pitchFamily="34" charset="0"/>
                <a:cs typeface="Arial" pitchFamily="34" charset="0"/>
              </a:rPr>
              <a:t/>
            </a:r>
            <a:br>
              <a:rPr lang="es-EC" sz="1600" dirty="0">
                <a:latin typeface="Arial" pitchFamily="34" charset="0"/>
                <a:cs typeface="Arial" pitchFamily="34" charset="0"/>
              </a:rPr>
            </a:br>
            <a:r>
              <a:rPr lang="es-EC" sz="1600" b="1" dirty="0">
                <a:latin typeface="Arial" pitchFamily="34" charset="0"/>
                <a:cs typeface="Arial" pitchFamily="34" charset="0"/>
              </a:rPr>
              <a:t> </a:t>
            </a:r>
            <a:r>
              <a:rPr lang="es-EC" sz="1600" dirty="0">
                <a:latin typeface="Arial" pitchFamily="34" charset="0"/>
                <a:cs typeface="Arial" pitchFamily="34" charset="0"/>
              </a:rPr>
              <a:t/>
            </a:r>
            <a:br>
              <a:rPr lang="es-EC" sz="1600" dirty="0">
                <a:latin typeface="Arial" pitchFamily="34" charset="0"/>
                <a:cs typeface="Arial" pitchFamily="34" charset="0"/>
              </a:rPr>
            </a:br>
            <a:r>
              <a:rPr lang="es-EC" sz="1600" b="1" dirty="0">
                <a:latin typeface="Arial" pitchFamily="34" charset="0"/>
                <a:cs typeface="Arial" pitchFamily="34" charset="0"/>
              </a:rPr>
              <a:t>Tesis presentada como requisito previo a la obtención del grado de</a:t>
            </a:r>
            <a:r>
              <a:rPr lang="es-EC" sz="1600" dirty="0">
                <a:latin typeface="Arial" pitchFamily="34" charset="0"/>
                <a:cs typeface="Arial" pitchFamily="34" charset="0"/>
              </a:rPr>
              <a:t/>
            </a:r>
            <a:br>
              <a:rPr lang="es-EC" sz="1600" dirty="0">
                <a:latin typeface="Arial" pitchFamily="34" charset="0"/>
                <a:cs typeface="Arial" pitchFamily="34" charset="0"/>
              </a:rPr>
            </a:br>
            <a:r>
              <a:rPr lang="es-EC" sz="1600" b="1" dirty="0">
                <a:latin typeface="Arial" pitchFamily="34" charset="0"/>
                <a:cs typeface="Arial" pitchFamily="34" charset="0"/>
              </a:rPr>
              <a:t> </a:t>
            </a:r>
            <a:r>
              <a:rPr lang="es-EC" sz="1600" dirty="0">
                <a:latin typeface="Arial" pitchFamily="34" charset="0"/>
                <a:cs typeface="Arial" pitchFamily="34" charset="0"/>
              </a:rPr>
              <a:t/>
            </a:r>
            <a:br>
              <a:rPr lang="es-EC" sz="1600" dirty="0">
                <a:latin typeface="Arial" pitchFamily="34" charset="0"/>
                <a:cs typeface="Arial" pitchFamily="34" charset="0"/>
              </a:rPr>
            </a:br>
            <a:r>
              <a:rPr lang="es-EC" sz="1600" b="1" dirty="0">
                <a:latin typeface="Arial" pitchFamily="34" charset="0"/>
                <a:cs typeface="Arial" pitchFamily="34" charset="0"/>
              </a:rPr>
              <a:t> </a:t>
            </a:r>
            <a:r>
              <a:rPr lang="es-EC" sz="1600" dirty="0">
                <a:latin typeface="Arial" pitchFamily="34" charset="0"/>
                <a:cs typeface="Arial" pitchFamily="34" charset="0"/>
              </a:rPr>
              <a:t/>
            </a:r>
            <a:br>
              <a:rPr lang="es-EC" sz="1600" dirty="0">
                <a:latin typeface="Arial" pitchFamily="34" charset="0"/>
                <a:cs typeface="Arial" pitchFamily="34" charset="0"/>
              </a:rPr>
            </a:br>
            <a:r>
              <a:rPr lang="es-EC" sz="1600" b="1" dirty="0">
                <a:latin typeface="Arial" pitchFamily="34" charset="0"/>
                <a:cs typeface="Arial" pitchFamily="34" charset="0"/>
              </a:rPr>
              <a:t>INGENIERO </a:t>
            </a:r>
            <a:r>
              <a:rPr lang="es-EC" sz="1600" b="1" dirty="0" smtClean="0">
                <a:latin typeface="Arial" pitchFamily="34" charset="0"/>
                <a:cs typeface="Arial" pitchFamily="34" charset="0"/>
              </a:rPr>
              <a:t>AUTOMOTRIZ</a:t>
            </a: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b="1" dirty="0" smtClean="0">
                <a:latin typeface="Arial" pitchFamily="34" charset="0"/>
                <a:cs typeface="Arial" pitchFamily="34" charset="0"/>
              </a:rPr>
              <a:t> </a:t>
            </a: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b="1" dirty="0">
                <a:latin typeface="Arial" pitchFamily="34" charset="0"/>
                <a:cs typeface="Arial" pitchFamily="34" charset="0"/>
              </a:rPr>
              <a:t> </a:t>
            </a:r>
            <a:r>
              <a:rPr lang="es-EC" sz="1600" dirty="0">
                <a:latin typeface="Arial" pitchFamily="34" charset="0"/>
                <a:cs typeface="Arial" pitchFamily="34" charset="0"/>
              </a:rPr>
              <a:t/>
            </a:r>
            <a:br>
              <a:rPr lang="es-EC" sz="1600" dirty="0">
                <a:latin typeface="Arial" pitchFamily="34" charset="0"/>
                <a:cs typeface="Arial" pitchFamily="34" charset="0"/>
              </a:rPr>
            </a:br>
            <a:r>
              <a:rPr lang="es-EC" sz="1600" b="1" dirty="0">
                <a:latin typeface="Arial" pitchFamily="34" charset="0"/>
                <a:cs typeface="Arial" pitchFamily="34" charset="0"/>
              </a:rPr>
              <a:t>DIEGO JAVIER ARIAS PALMA</a:t>
            </a:r>
            <a:r>
              <a:rPr lang="es-EC" sz="1600" dirty="0">
                <a:latin typeface="Arial" pitchFamily="34" charset="0"/>
                <a:cs typeface="Arial" pitchFamily="34" charset="0"/>
              </a:rPr>
              <a:t/>
            </a:r>
            <a:br>
              <a:rPr lang="es-EC" sz="1600" dirty="0">
                <a:latin typeface="Arial" pitchFamily="34" charset="0"/>
                <a:cs typeface="Arial" pitchFamily="34" charset="0"/>
              </a:rPr>
            </a:br>
            <a:r>
              <a:rPr lang="es-EC" sz="1600" b="1" dirty="0">
                <a:latin typeface="Arial" pitchFamily="34" charset="0"/>
                <a:cs typeface="Arial" pitchFamily="34" charset="0"/>
              </a:rPr>
              <a:t>JUAN FRANCISCO COSTA IZURIETA</a:t>
            </a:r>
            <a:r>
              <a:rPr lang="es-EC" sz="1600" dirty="0">
                <a:latin typeface="Arial" pitchFamily="34" charset="0"/>
                <a:cs typeface="Arial" pitchFamily="34" charset="0"/>
              </a:rPr>
              <a:t/>
            </a:r>
            <a:br>
              <a:rPr lang="es-EC" sz="1600" dirty="0">
                <a:latin typeface="Arial" pitchFamily="34" charset="0"/>
                <a:cs typeface="Arial" pitchFamily="34" charset="0"/>
              </a:rPr>
            </a:br>
            <a:r>
              <a:rPr lang="es-EC" sz="1400" b="1" dirty="0">
                <a:latin typeface="Arial" pitchFamily="34" charset="0"/>
                <a:cs typeface="Arial" pitchFamily="34" charset="0"/>
              </a:rPr>
              <a:t> </a:t>
            </a:r>
            <a:r>
              <a:rPr lang="es-EC" sz="1400" dirty="0">
                <a:latin typeface="Arial" pitchFamily="34" charset="0"/>
                <a:cs typeface="Arial" pitchFamily="34" charset="0"/>
              </a:rPr>
              <a:t/>
            </a:r>
            <a:br>
              <a:rPr lang="es-EC" sz="1400" dirty="0">
                <a:latin typeface="Arial" pitchFamily="34" charset="0"/>
                <a:cs typeface="Arial" pitchFamily="34" charset="0"/>
              </a:rPr>
            </a:br>
            <a:endParaRPr lang="es-EC" sz="1400" dirty="0">
              <a:latin typeface="Arial" pitchFamily="34" charset="0"/>
              <a:cs typeface="Arial"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3904603" y="1196752"/>
            <a:ext cx="1656184" cy="1665637"/>
          </a:xfrm>
          <a:prstGeom prst="rect">
            <a:avLst/>
          </a:prstGeom>
          <a:noFill/>
          <a:ln>
            <a:noFill/>
          </a:ln>
        </p:spPr>
      </p:pic>
    </p:spTree>
    <p:extLst>
      <p:ext uri="{BB962C8B-B14F-4D97-AF65-F5344CB8AC3E}">
        <p14:creationId xmlns:p14="http://schemas.microsoft.com/office/powerpoint/2010/main" val="1982404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000" dirty="0" smtClean="0"/>
              <a:t>1.4  JUSTIFICACION É IMPORTANCIA.</a:t>
            </a:r>
            <a:endParaRPr lang="es-EC" sz="4000" dirty="0"/>
          </a:p>
        </p:txBody>
      </p:sp>
      <p:sp>
        <p:nvSpPr>
          <p:cNvPr id="3" name="2 Marcador de contenido"/>
          <p:cNvSpPr>
            <a:spLocks noGrp="1"/>
          </p:cNvSpPr>
          <p:nvPr>
            <p:ph idx="1"/>
          </p:nvPr>
        </p:nvSpPr>
        <p:spPr/>
        <p:txBody>
          <a:bodyPr/>
          <a:lstStyle/>
          <a:p>
            <a:pPr algn="just"/>
            <a:r>
              <a:rPr lang="es-EC" dirty="0"/>
              <a:t>Es una herramienta adecuada a las nuevas normas de seguridad ambiental que existen en los campos mineros y forestales pues mediante la calibración con nuestra herramienta no es necesario el desconectar </a:t>
            </a:r>
            <a:r>
              <a:rPr lang="es-EC" dirty="0" err="1"/>
              <a:t>néplos</a:t>
            </a:r>
            <a:r>
              <a:rPr lang="es-EC" dirty="0"/>
              <a:t> y </a:t>
            </a:r>
            <a:r>
              <a:rPr lang="es-EC" dirty="0" err="1"/>
              <a:t>racords</a:t>
            </a:r>
            <a:r>
              <a:rPr lang="es-EC" dirty="0"/>
              <a:t>, mangueras, lo cual produce derrame de aceite.</a:t>
            </a:r>
          </a:p>
          <a:p>
            <a:pPr marL="0" indent="0" algn="just">
              <a:buNone/>
            </a:pPr>
            <a:endParaRPr lang="es-EC" dirty="0"/>
          </a:p>
          <a:p>
            <a:pPr algn="just"/>
            <a:r>
              <a:rPr lang="es-EC" dirty="0"/>
              <a:t>Con nuestra herramienta podemos trabajar en cualquier lugar sin necesidad de transportarla la excavadora a talleres así disminuyendo el costo de transporte y tiempo en la calibración.</a:t>
            </a:r>
          </a:p>
          <a:p>
            <a:endParaRPr lang="es-EC" dirty="0"/>
          </a:p>
        </p:txBody>
      </p:sp>
    </p:spTree>
    <p:extLst>
      <p:ext uri="{BB962C8B-B14F-4D97-AF65-F5344CB8AC3E}">
        <p14:creationId xmlns:p14="http://schemas.microsoft.com/office/powerpoint/2010/main" val="4196653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C" sz="3200" dirty="0"/>
              <a:t>Debido a que es una herramienta electrónica es de bajo peso y de pequeñas dimensiones logrando una herramienta de fácil transportación logrando solucionar el problema sin tener encuentra el lugar donde se encuentre la maquinaria operando.</a:t>
            </a:r>
          </a:p>
          <a:p>
            <a:pPr marL="0" indent="0">
              <a:buNone/>
            </a:pPr>
            <a:endParaRPr lang="es-EC" dirty="0"/>
          </a:p>
        </p:txBody>
      </p:sp>
    </p:spTree>
    <p:extLst>
      <p:ext uri="{BB962C8B-B14F-4D97-AF65-F5344CB8AC3E}">
        <p14:creationId xmlns:p14="http://schemas.microsoft.com/office/powerpoint/2010/main" val="1496981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000" dirty="0" smtClean="0"/>
              <a:t>1.5  OBJETIVOS GENERALES Y ESPECIFICOS.</a:t>
            </a:r>
            <a:endParaRPr lang="es-EC" sz="4000" dirty="0"/>
          </a:p>
        </p:txBody>
      </p:sp>
      <p:sp>
        <p:nvSpPr>
          <p:cNvPr id="3" name="2 Marcador de contenido"/>
          <p:cNvSpPr>
            <a:spLocks noGrp="1"/>
          </p:cNvSpPr>
          <p:nvPr>
            <p:ph idx="1"/>
          </p:nvPr>
        </p:nvSpPr>
        <p:spPr>
          <a:xfrm>
            <a:off x="395536" y="2332037"/>
            <a:ext cx="8229600" cy="4525963"/>
          </a:xfrm>
        </p:spPr>
        <p:txBody>
          <a:bodyPr/>
          <a:lstStyle/>
          <a:p>
            <a:r>
              <a:rPr lang="en-US" sz="3200" b="1" dirty="0" smtClean="0"/>
              <a:t>1.5.1 OBJETIVO GENERAL.</a:t>
            </a:r>
          </a:p>
          <a:p>
            <a:pPr algn="just"/>
            <a:r>
              <a:rPr lang="es-EC" sz="3200" dirty="0"/>
              <a:t>DISEÑAR Y CONSTRUIR UN SISTEMA DE MEDICIÓN PARA BOMBAS HIDRÁULICAS DE EXCAVADORAS DAEWOO Y DOOSAN. </a:t>
            </a:r>
          </a:p>
          <a:p>
            <a:endParaRPr lang="es-EC" b="1" dirty="0"/>
          </a:p>
        </p:txBody>
      </p:sp>
    </p:spTree>
    <p:extLst>
      <p:ext uri="{BB962C8B-B14F-4D97-AF65-F5344CB8AC3E}">
        <p14:creationId xmlns:p14="http://schemas.microsoft.com/office/powerpoint/2010/main" val="3747255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24744"/>
            <a:ext cx="8229600" cy="4525963"/>
          </a:xfrm>
        </p:spPr>
        <p:txBody>
          <a:bodyPr>
            <a:normAutofit fontScale="92500"/>
          </a:bodyPr>
          <a:lstStyle/>
          <a:p>
            <a:pPr lvl="2"/>
            <a:r>
              <a:rPr lang="es-EC" sz="4000" b="1" dirty="0" smtClean="0"/>
              <a:t>1.5.2 OBJETIVOS ESPECÍFICOS</a:t>
            </a:r>
          </a:p>
          <a:p>
            <a:pPr marL="914400" lvl="2" indent="0">
              <a:buNone/>
            </a:pPr>
            <a:endParaRPr lang="es-EC" b="1" dirty="0"/>
          </a:p>
          <a:p>
            <a:pPr marL="914400" lvl="2" indent="0">
              <a:buNone/>
            </a:pPr>
            <a:r>
              <a:rPr lang="es-EC" dirty="0"/>
              <a:t> </a:t>
            </a:r>
          </a:p>
          <a:p>
            <a:pPr lvl="1" algn="just">
              <a:buFont typeface="Arial" pitchFamily="34" charset="0"/>
              <a:buChar char="•"/>
            </a:pPr>
            <a:r>
              <a:rPr lang="es-EC" sz="2400" dirty="0"/>
              <a:t>Estudiar el diseño y elección de elementos electrónicos adecuados para la elaboración de sistemas electrónico de medición.</a:t>
            </a:r>
          </a:p>
          <a:p>
            <a:pPr lvl="1" algn="just">
              <a:buFont typeface="Arial" pitchFamily="34" charset="0"/>
              <a:buChar char="•"/>
            </a:pPr>
            <a:r>
              <a:rPr lang="es-EC" sz="2400" dirty="0"/>
              <a:t>Diseñar el sistema de medición electrónico de bombas hidráulicas de las excavadoras Daewoo y Doosan.</a:t>
            </a:r>
          </a:p>
          <a:p>
            <a:pPr lvl="1" algn="just">
              <a:buFont typeface="Arial" pitchFamily="34" charset="0"/>
              <a:buChar char="•"/>
            </a:pPr>
            <a:r>
              <a:rPr lang="es-EC" sz="2400" dirty="0"/>
              <a:t>Construir e implementar el sistema de medición electrónico de bombas hidráulicas de las excavadoras Daewoo y Doosan un manual de funcionamiento para el fácil manejo de la herramienta de medición de bombas hidráulicas.</a:t>
            </a:r>
          </a:p>
          <a:p>
            <a:endParaRPr lang="es-EC" dirty="0"/>
          </a:p>
        </p:txBody>
      </p:sp>
    </p:spTree>
    <p:extLst>
      <p:ext uri="{BB962C8B-B14F-4D97-AF65-F5344CB8AC3E}">
        <p14:creationId xmlns:p14="http://schemas.microsoft.com/office/powerpoint/2010/main" val="513973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1.6  HIPOTESIS.</a:t>
            </a:r>
            <a:endParaRPr lang="es-EC" dirty="0"/>
          </a:p>
        </p:txBody>
      </p:sp>
      <p:sp>
        <p:nvSpPr>
          <p:cNvPr id="3" name="2 Marcador de contenido"/>
          <p:cNvSpPr>
            <a:spLocks noGrp="1"/>
          </p:cNvSpPr>
          <p:nvPr>
            <p:ph idx="1"/>
          </p:nvPr>
        </p:nvSpPr>
        <p:spPr/>
        <p:txBody>
          <a:bodyPr/>
          <a:lstStyle/>
          <a:p>
            <a:pPr marL="0" indent="0">
              <a:buNone/>
            </a:pPr>
            <a:endParaRPr lang="es-EC" dirty="0"/>
          </a:p>
          <a:p>
            <a:pPr algn="just"/>
            <a:r>
              <a:rPr lang="es-EC" dirty="0"/>
              <a:t>Con esta herramienta electrónica de medición para bombas hidráulicas de excavadoras Daewoo y Doosan se podrá calibrar las bombas de una forma eficiente, con datos reales y con disminución de recursos, pensando siempre en precautelar los riesgos laborales y conservando el medio ambiente.</a:t>
            </a:r>
          </a:p>
          <a:p>
            <a:endParaRPr lang="es-EC" dirty="0"/>
          </a:p>
        </p:txBody>
      </p:sp>
    </p:spTree>
    <p:extLst>
      <p:ext uri="{BB962C8B-B14F-4D97-AF65-F5344CB8AC3E}">
        <p14:creationId xmlns:p14="http://schemas.microsoft.com/office/powerpoint/2010/main" val="1682929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29000"/>
            <a:ext cx="8229600" cy="1600200"/>
          </a:xfrm>
        </p:spPr>
        <p:txBody>
          <a:bodyPr/>
          <a:lstStyle/>
          <a:p>
            <a:r>
              <a:rPr lang="es-EC" b="1" dirty="0">
                <a:effectLst/>
              </a:rPr>
              <a:t>CAPÍTULO II</a:t>
            </a:r>
            <a:br>
              <a:rPr lang="es-EC" b="1" dirty="0">
                <a:effectLst/>
              </a:rPr>
            </a:br>
            <a:r>
              <a:rPr lang="es-EC" dirty="0">
                <a:effectLst/>
              </a:rPr>
              <a:t> </a:t>
            </a:r>
            <a:br>
              <a:rPr lang="es-EC" dirty="0">
                <a:effectLst/>
              </a:rPr>
            </a:br>
            <a:r>
              <a:rPr lang="es-EC" b="1" dirty="0">
                <a:effectLst/>
              </a:rPr>
              <a:t>MARCO TEÓRICO</a:t>
            </a:r>
            <a:br>
              <a:rPr lang="es-EC" b="1" dirty="0">
                <a:effectLst/>
              </a:rPr>
            </a:br>
            <a:endParaRPr lang="es-EC" dirty="0"/>
          </a:p>
        </p:txBody>
      </p:sp>
    </p:spTree>
    <p:extLst>
      <p:ext uri="{BB962C8B-B14F-4D97-AF65-F5344CB8AC3E}">
        <p14:creationId xmlns:p14="http://schemas.microsoft.com/office/powerpoint/2010/main" val="261317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060848"/>
            <a:ext cx="8229600" cy="1600200"/>
          </a:xfrm>
        </p:spPr>
        <p:txBody>
          <a:bodyPr/>
          <a:lstStyle/>
          <a:p>
            <a:r>
              <a:rPr lang="es-EC" dirty="0" smtClean="0">
                <a:effectLst/>
              </a:rPr>
              <a:t>2.1 </a:t>
            </a:r>
            <a:r>
              <a:rPr lang="es-EC" dirty="0">
                <a:effectLst/>
              </a:rPr>
              <a:t>SIMBOLIGÍA HIDRÁULICA</a:t>
            </a:r>
            <a:endParaRPr lang="es-EC" dirty="0"/>
          </a:p>
        </p:txBody>
      </p:sp>
    </p:spTree>
    <p:extLst>
      <p:ext uri="{BB962C8B-B14F-4D97-AF65-F5344CB8AC3E}">
        <p14:creationId xmlns:p14="http://schemas.microsoft.com/office/powerpoint/2010/main" val="528058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1295400" y="1524000"/>
            <a:ext cx="15240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47" name="Text Box 3"/>
          <p:cNvSpPr txBox="1">
            <a:spLocks noChangeArrowheads="1"/>
          </p:cNvSpPr>
          <p:nvPr/>
        </p:nvSpPr>
        <p:spPr bwMode="auto">
          <a:xfrm>
            <a:off x="3581400" y="1295400"/>
            <a:ext cx="4343400" cy="369332"/>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dirty="0" smtClean="0"/>
              <a:t>LINEA DE PRESION PRINCIPAL</a:t>
            </a:r>
            <a:endParaRPr lang="es-ES_tradnl" dirty="0"/>
          </a:p>
        </p:txBody>
      </p:sp>
      <p:sp>
        <p:nvSpPr>
          <p:cNvPr id="6151" name="Line 7"/>
          <p:cNvSpPr>
            <a:spLocks noChangeShapeType="1"/>
          </p:cNvSpPr>
          <p:nvPr/>
        </p:nvSpPr>
        <p:spPr bwMode="auto">
          <a:xfrm>
            <a:off x="1295400" y="2286000"/>
            <a:ext cx="1524000" cy="0"/>
          </a:xfrm>
          <a:prstGeom prst="line">
            <a:avLst/>
          </a:prstGeom>
          <a:noFill/>
          <a:ln w="38100">
            <a:solidFill>
              <a:schemeClr val="accent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52" name="Text Box 8"/>
          <p:cNvSpPr txBox="1">
            <a:spLocks noChangeArrowheads="1"/>
          </p:cNvSpPr>
          <p:nvPr/>
        </p:nvSpPr>
        <p:spPr bwMode="auto">
          <a:xfrm>
            <a:off x="3581400" y="2057400"/>
            <a:ext cx="4343400" cy="369332"/>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dirty="0"/>
              <a:t>LINEA DE PRESION PILOTO</a:t>
            </a:r>
          </a:p>
        </p:txBody>
      </p:sp>
      <p:sp>
        <p:nvSpPr>
          <p:cNvPr id="6153" name="Line 9"/>
          <p:cNvSpPr>
            <a:spLocks noChangeShapeType="1"/>
          </p:cNvSpPr>
          <p:nvPr/>
        </p:nvSpPr>
        <p:spPr bwMode="auto">
          <a:xfrm>
            <a:off x="1295400" y="2971800"/>
            <a:ext cx="1524000" cy="0"/>
          </a:xfrm>
          <a:prstGeom prst="line">
            <a:avLst/>
          </a:prstGeom>
          <a:noFill/>
          <a:ln w="38100">
            <a:solidFill>
              <a:schemeClr val="accent1"/>
            </a:solidFill>
            <a:prstDash val="lgDash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54" name="Text Box 10"/>
          <p:cNvSpPr txBox="1">
            <a:spLocks noChangeArrowheads="1"/>
          </p:cNvSpPr>
          <p:nvPr/>
        </p:nvSpPr>
        <p:spPr bwMode="auto">
          <a:xfrm>
            <a:off x="3581400" y="2743200"/>
            <a:ext cx="5257800" cy="707886"/>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2000"/>
              <a:t>LINEA QUE ENCIERRA UN CONJUNTO O BLOQUE</a:t>
            </a:r>
          </a:p>
        </p:txBody>
      </p:sp>
      <p:sp>
        <p:nvSpPr>
          <p:cNvPr id="6155" name="Line 11"/>
          <p:cNvSpPr>
            <a:spLocks noChangeShapeType="1"/>
          </p:cNvSpPr>
          <p:nvPr/>
        </p:nvSpPr>
        <p:spPr bwMode="auto">
          <a:xfrm>
            <a:off x="1295400" y="3632200"/>
            <a:ext cx="15240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56" name="Text Box 12"/>
          <p:cNvSpPr txBox="1">
            <a:spLocks noChangeArrowheads="1"/>
          </p:cNvSpPr>
          <p:nvPr/>
        </p:nvSpPr>
        <p:spPr bwMode="auto">
          <a:xfrm>
            <a:off x="3581400" y="3648075"/>
            <a:ext cx="4876800" cy="369332"/>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LINEAS DE CORRIENTE ELECTRICA</a:t>
            </a:r>
          </a:p>
        </p:txBody>
      </p:sp>
      <p:sp>
        <p:nvSpPr>
          <p:cNvPr id="6157" name="Line 13"/>
          <p:cNvSpPr>
            <a:spLocks noChangeShapeType="1"/>
          </p:cNvSpPr>
          <p:nvPr/>
        </p:nvSpPr>
        <p:spPr bwMode="auto">
          <a:xfrm flipV="1">
            <a:off x="1828800" y="3556000"/>
            <a:ext cx="152400" cy="15240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58" name="Line 14"/>
          <p:cNvSpPr>
            <a:spLocks noChangeShapeType="1"/>
          </p:cNvSpPr>
          <p:nvPr/>
        </p:nvSpPr>
        <p:spPr bwMode="auto">
          <a:xfrm flipV="1">
            <a:off x="1917700" y="3556000"/>
            <a:ext cx="152400" cy="15240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59" name="Text Box 15"/>
          <p:cNvSpPr txBox="1">
            <a:spLocks noChangeArrowheads="1"/>
          </p:cNvSpPr>
          <p:nvPr/>
        </p:nvSpPr>
        <p:spPr bwMode="auto">
          <a:xfrm>
            <a:off x="1524000" y="128588"/>
            <a:ext cx="64008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4800" b="1">
                <a:solidFill>
                  <a:schemeClr val="folHlink"/>
                </a:solidFill>
              </a:rPr>
              <a:t>CONEXIONES</a:t>
            </a:r>
          </a:p>
        </p:txBody>
      </p:sp>
      <p:sp>
        <p:nvSpPr>
          <p:cNvPr id="6160" name="Line 16"/>
          <p:cNvSpPr>
            <a:spLocks noChangeShapeType="1"/>
          </p:cNvSpPr>
          <p:nvPr/>
        </p:nvSpPr>
        <p:spPr bwMode="auto">
          <a:xfrm>
            <a:off x="1524000" y="4572000"/>
            <a:ext cx="0" cy="60960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61" name="Line 17"/>
          <p:cNvSpPr>
            <a:spLocks noChangeShapeType="1"/>
          </p:cNvSpPr>
          <p:nvPr/>
        </p:nvSpPr>
        <p:spPr bwMode="auto">
          <a:xfrm>
            <a:off x="1219200" y="48768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64" name="Text Box 20"/>
          <p:cNvSpPr txBox="1">
            <a:spLocks noChangeArrowheads="1"/>
          </p:cNvSpPr>
          <p:nvPr/>
        </p:nvSpPr>
        <p:spPr bwMode="auto">
          <a:xfrm>
            <a:off x="3581400" y="4648200"/>
            <a:ext cx="3124200" cy="369332"/>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LINEAS SE CONECTAN</a:t>
            </a:r>
          </a:p>
        </p:txBody>
      </p:sp>
      <p:sp>
        <p:nvSpPr>
          <p:cNvPr id="6165" name="Line 21"/>
          <p:cNvSpPr>
            <a:spLocks noChangeShapeType="1"/>
          </p:cNvSpPr>
          <p:nvPr/>
        </p:nvSpPr>
        <p:spPr bwMode="auto">
          <a:xfrm>
            <a:off x="2667000" y="4572000"/>
            <a:ext cx="0" cy="68580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66" name="Line 22"/>
          <p:cNvSpPr>
            <a:spLocks noChangeShapeType="1"/>
          </p:cNvSpPr>
          <p:nvPr/>
        </p:nvSpPr>
        <p:spPr bwMode="auto">
          <a:xfrm>
            <a:off x="2209800" y="4876800"/>
            <a:ext cx="9144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67" name="Oval 23"/>
          <p:cNvSpPr>
            <a:spLocks noChangeArrowheads="1"/>
          </p:cNvSpPr>
          <p:nvPr/>
        </p:nvSpPr>
        <p:spPr bwMode="auto">
          <a:xfrm>
            <a:off x="2562225" y="4772025"/>
            <a:ext cx="209550" cy="200025"/>
          </a:xfrm>
          <a:prstGeom prst="ellipse">
            <a:avLst/>
          </a:prstGeom>
          <a:solidFill>
            <a:schemeClr val="accent1"/>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6168" name="Line 24"/>
          <p:cNvSpPr>
            <a:spLocks noChangeShapeType="1"/>
          </p:cNvSpPr>
          <p:nvPr/>
        </p:nvSpPr>
        <p:spPr bwMode="auto">
          <a:xfrm>
            <a:off x="1524000" y="6096000"/>
            <a:ext cx="304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69" name="AutoShape 25"/>
          <p:cNvSpPr>
            <a:spLocks noChangeArrowheads="1"/>
          </p:cNvSpPr>
          <p:nvPr/>
        </p:nvSpPr>
        <p:spPr bwMode="auto">
          <a:xfrm>
            <a:off x="1828800" y="5994400"/>
            <a:ext cx="304800" cy="2286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6170" name="Line 26"/>
          <p:cNvSpPr>
            <a:spLocks noChangeShapeType="1"/>
          </p:cNvSpPr>
          <p:nvPr/>
        </p:nvSpPr>
        <p:spPr bwMode="auto">
          <a:xfrm>
            <a:off x="2044700" y="6096000"/>
            <a:ext cx="304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71" name="Line 27"/>
          <p:cNvSpPr>
            <a:spLocks noChangeShapeType="1"/>
          </p:cNvSpPr>
          <p:nvPr/>
        </p:nvSpPr>
        <p:spPr bwMode="auto">
          <a:xfrm>
            <a:off x="1981200" y="5638800"/>
            <a:ext cx="0" cy="83820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72" name="Text Box 28"/>
          <p:cNvSpPr txBox="1">
            <a:spLocks noChangeArrowheads="1"/>
          </p:cNvSpPr>
          <p:nvPr/>
        </p:nvSpPr>
        <p:spPr bwMode="auto">
          <a:xfrm>
            <a:off x="3619500" y="5791200"/>
            <a:ext cx="3619500" cy="369332"/>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LINEAS NO SE CONECTAN</a:t>
            </a:r>
          </a:p>
        </p:txBody>
      </p:sp>
      <p:sp>
        <p:nvSpPr>
          <p:cNvPr id="6173" name="Line 29"/>
          <p:cNvSpPr>
            <a:spLocks noChangeShapeType="1"/>
          </p:cNvSpPr>
          <p:nvPr/>
        </p:nvSpPr>
        <p:spPr bwMode="auto">
          <a:xfrm>
            <a:off x="1352550" y="3981450"/>
            <a:ext cx="57150" cy="128588"/>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74" name="Line 30"/>
          <p:cNvSpPr>
            <a:spLocks noChangeShapeType="1"/>
          </p:cNvSpPr>
          <p:nvPr/>
        </p:nvSpPr>
        <p:spPr bwMode="auto">
          <a:xfrm flipV="1">
            <a:off x="1416050" y="3886200"/>
            <a:ext cx="76200" cy="22860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76" name="Line 32"/>
          <p:cNvSpPr>
            <a:spLocks noChangeShapeType="1"/>
          </p:cNvSpPr>
          <p:nvPr/>
        </p:nvSpPr>
        <p:spPr bwMode="auto">
          <a:xfrm flipH="1">
            <a:off x="971550" y="3987800"/>
            <a:ext cx="381000" cy="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77" name="Line 33"/>
          <p:cNvSpPr>
            <a:spLocks noChangeShapeType="1"/>
          </p:cNvSpPr>
          <p:nvPr/>
        </p:nvSpPr>
        <p:spPr bwMode="auto">
          <a:xfrm>
            <a:off x="1498600" y="3892550"/>
            <a:ext cx="57150" cy="128588"/>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78" name="Line 34"/>
          <p:cNvSpPr>
            <a:spLocks noChangeShapeType="1"/>
          </p:cNvSpPr>
          <p:nvPr/>
        </p:nvSpPr>
        <p:spPr bwMode="auto">
          <a:xfrm flipH="1">
            <a:off x="1555750" y="4019550"/>
            <a:ext cx="381000" cy="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79" name="Line 35"/>
          <p:cNvSpPr>
            <a:spLocks noChangeShapeType="1"/>
          </p:cNvSpPr>
          <p:nvPr/>
        </p:nvSpPr>
        <p:spPr bwMode="auto">
          <a:xfrm>
            <a:off x="1981200" y="4006850"/>
            <a:ext cx="69850" cy="17780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80" name="Line 36"/>
          <p:cNvSpPr>
            <a:spLocks noChangeShapeType="1"/>
          </p:cNvSpPr>
          <p:nvPr/>
        </p:nvSpPr>
        <p:spPr bwMode="auto">
          <a:xfrm flipV="1">
            <a:off x="2051050" y="3917950"/>
            <a:ext cx="76200" cy="22860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81" name="Line 37"/>
          <p:cNvSpPr>
            <a:spLocks noChangeShapeType="1"/>
          </p:cNvSpPr>
          <p:nvPr/>
        </p:nvSpPr>
        <p:spPr bwMode="auto">
          <a:xfrm flipH="1">
            <a:off x="1606550" y="4019550"/>
            <a:ext cx="381000" cy="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82" name="Line 38"/>
          <p:cNvSpPr>
            <a:spLocks noChangeShapeType="1"/>
          </p:cNvSpPr>
          <p:nvPr/>
        </p:nvSpPr>
        <p:spPr bwMode="auto">
          <a:xfrm>
            <a:off x="2133600" y="3924300"/>
            <a:ext cx="57150" cy="128588"/>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83" name="Line 39"/>
          <p:cNvSpPr>
            <a:spLocks noChangeShapeType="1"/>
          </p:cNvSpPr>
          <p:nvPr/>
        </p:nvSpPr>
        <p:spPr bwMode="auto">
          <a:xfrm flipH="1">
            <a:off x="2190750" y="4051300"/>
            <a:ext cx="381000" cy="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94" name="Line 50"/>
          <p:cNvSpPr>
            <a:spLocks noChangeShapeType="1"/>
          </p:cNvSpPr>
          <p:nvPr/>
        </p:nvSpPr>
        <p:spPr bwMode="auto">
          <a:xfrm>
            <a:off x="2578100" y="4044950"/>
            <a:ext cx="57150" cy="128588"/>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95" name="Line 51"/>
          <p:cNvSpPr>
            <a:spLocks noChangeShapeType="1"/>
          </p:cNvSpPr>
          <p:nvPr/>
        </p:nvSpPr>
        <p:spPr bwMode="auto">
          <a:xfrm flipV="1">
            <a:off x="2635250" y="3943350"/>
            <a:ext cx="76200" cy="22860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96" name="Line 52"/>
          <p:cNvSpPr>
            <a:spLocks noChangeShapeType="1"/>
          </p:cNvSpPr>
          <p:nvPr/>
        </p:nvSpPr>
        <p:spPr bwMode="auto">
          <a:xfrm>
            <a:off x="2717800" y="3949700"/>
            <a:ext cx="57150" cy="128588"/>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97" name="Line 53"/>
          <p:cNvSpPr>
            <a:spLocks noChangeShapeType="1"/>
          </p:cNvSpPr>
          <p:nvPr/>
        </p:nvSpPr>
        <p:spPr bwMode="auto">
          <a:xfrm flipH="1">
            <a:off x="2774950" y="4076700"/>
            <a:ext cx="381000" cy="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6198" name="AutoShape 54"/>
          <p:cNvSpPr>
            <a:spLocks/>
          </p:cNvSpPr>
          <p:nvPr/>
        </p:nvSpPr>
        <p:spPr bwMode="auto">
          <a:xfrm>
            <a:off x="3352800" y="3581400"/>
            <a:ext cx="76200" cy="609600"/>
          </a:xfrm>
          <a:prstGeom prst="rightBrace">
            <a:avLst>
              <a:gd name="adj1" fmla="val 66667"/>
              <a:gd name="adj2" fmla="val 50000"/>
            </a:avLst>
          </a:prstGeom>
          <a:noFill/>
          <a:ln w="2857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Tree>
    <p:extLst>
      <p:ext uri="{BB962C8B-B14F-4D97-AF65-F5344CB8AC3E}">
        <p14:creationId xmlns:p14="http://schemas.microsoft.com/office/powerpoint/2010/main" val="3975102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2"/>
          <p:cNvSpPr>
            <a:spLocks noChangeArrowheads="1"/>
          </p:cNvSpPr>
          <p:nvPr/>
        </p:nvSpPr>
        <p:spPr bwMode="auto">
          <a:xfrm>
            <a:off x="2362200" y="1295400"/>
            <a:ext cx="914400" cy="838200"/>
          </a:xfrm>
          <a:prstGeom prst="ellipse">
            <a:avLst/>
          </a:prstGeom>
          <a:noFill/>
          <a:ln w="571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2051" name="AutoShape 3"/>
          <p:cNvSpPr>
            <a:spLocks noChangeArrowheads="1"/>
          </p:cNvSpPr>
          <p:nvPr/>
        </p:nvSpPr>
        <p:spPr bwMode="auto">
          <a:xfrm>
            <a:off x="2692400" y="1371600"/>
            <a:ext cx="228600" cy="152400"/>
          </a:xfrm>
          <a:prstGeom prst="triangle">
            <a:avLst>
              <a:gd name="adj" fmla="val 50000"/>
            </a:avLst>
          </a:prstGeom>
          <a:solidFill>
            <a:srgbClr val="FF99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2052" name="Text Box 4"/>
          <p:cNvSpPr txBox="1">
            <a:spLocks noChangeArrowheads="1"/>
          </p:cNvSpPr>
          <p:nvPr/>
        </p:nvSpPr>
        <p:spPr bwMode="auto">
          <a:xfrm>
            <a:off x="4114800" y="1295400"/>
            <a:ext cx="2971800" cy="677863"/>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s-ES_tradnl" sz="1800"/>
              <a:t>BOMBA DE CAUDAL FIJO</a:t>
            </a:r>
          </a:p>
          <a:p>
            <a:pPr>
              <a:lnSpc>
                <a:spcPct val="80000"/>
              </a:lnSpc>
              <a:spcBef>
                <a:spcPct val="50000"/>
              </a:spcBef>
            </a:pPr>
            <a:r>
              <a:rPr lang="es-ES_tradnl" sz="1800"/>
              <a:t>CAUDAL UNIDIRECCIONAL</a:t>
            </a:r>
          </a:p>
        </p:txBody>
      </p:sp>
      <p:sp>
        <p:nvSpPr>
          <p:cNvPr id="2053" name="Oval 5"/>
          <p:cNvSpPr>
            <a:spLocks noChangeArrowheads="1"/>
          </p:cNvSpPr>
          <p:nvPr/>
        </p:nvSpPr>
        <p:spPr bwMode="auto">
          <a:xfrm>
            <a:off x="2362200" y="2743200"/>
            <a:ext cx="914400" cy="838200"/>
          </a:xfrm>
          <a:prstGeom prst="ellipse">
            <a:avLst/>
          </a:prstGeom>
          <a:noFill/>
          <a:ln w="571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2054" name="AutoShape 6"/>
          <p:cNvSpPr>
            <a:spLocks noChangeArrowheads="1"/>
          </p:cNvSpPr>
          <p:nvPr/>
        </p:nvSpPr>
        <p:spPr bwMode="auto">
          <a:xfrm>
            <a:off x="2692400" y="2819400"/>
            <a:ext cx="228600" cy="152400"/>
          </a:xfrm>
          <a:prstGeom prst="triangle">
            <a:avLst>
              <a:gd name="adj" fmla="val 50000"/>
            </a:avLst>
          </a:prstGeom>
          <a:solidFill>
            <a:srgbClr val="FF99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2055" name="AutoShape 7"/>
          <p:cNvSpPr>
            <a:spLocks noChangeArrowheads="1"/>
          </p:cNvSpPr>
          <p:nvPr/>
        </p:nvSpPr>
        <p:spPr bwMode="auto">
          <a:xfrm rot="10800000">
            <a:off x="2692400" y="3390900"/>
            <a:ext cx="228600" cy="152400"/>
          </a:xfrm>
          <a:prstGeom prst="triangle">
            <a:avLst>
              <a:gd name="adj" fmla="val 50000"/>
            </a:avLst>
          </a:prstGeom>
          <a:solidFill>
            <a:srgbClr val="FF99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s-AR"/>
          </a:p>
        </p:txBody>
      </p:sp>
      <p:sp>
        <p:nvSpPr>
          <p:cNvPr id="2057" name="Text Box 9"/>
          <p:cNvSpPr txBox="1">
            <a:spLocks noChangeArrowheads="1"/>
          </p:cNvSpPr>
          <p:nvPr/>
        </p:nvSpPr>
        <p:spPr bwMode="auto">
          <a:xfrm>
            <a:off x="4114800" y="2751138"/>
            <a:ext cx="2590800" cy="895630"/>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s-ES_tradnl" sz="1800"/>
              <a:t>BOMBA DE CAUDAL FIJO</a:t>
            </a:r>
          </a:p>
          <a:p>
            <a:pPr>
              <a:lnSpc>
                <a:spcPct val="80000"/>
              </a:lnSpc>
              <a:spcBef>
                <a:spcPct val="50000"/>
              </a:spcBef>
            </a:pPr>
            <a:r>
              <a:rPr lang="es-ES_tradnl" sz="1800"/>
              <a:t>CAUDAL BIDIRECCIONAL</a:t>
            </a:r>
          </a:p>
        </p:txBody>
      </p:sp>
      <p:sp>
        <p:nvSpPr>
          <p:cNvPr id="2058" name="Line 10"/>
          <p:cNvSpPr>
            <a:spLocks noChangeShapeType="1"/>
          </p:cNvSpPr>
          <p:nvPr/>
        </p:nvSpPr>
        <p:spPr bwMode="auto">
          <a:xfrm>
            <a:off x="1676400" y="16002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2059" name="Line 11"/>
          <p:cNvSpPr>
            <a:spLocks noChangeShapeType="1"/>
          </p:cNvSpPr>
          <p:nvPr/>
        </p:nvSpPr>
        <p:spPr bwMode="auto">
          <a:xfrm>
            <a:off x="1676400" y="17526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2060" name="AutoShape 12"/>
          <p:cNvSpPr>
            <a:spLocks noChangeArrowheads="1"/>
          </p:cNvSpPr>
          <p:nvPr/>
        </p:nvSpPr>
        <p:spPr bwMode="auto">
          <a:xfrm>
            <a:off x="1676400" y="1295400"/>
            <a:ext cx="533400" cy="228600"/>
          </a:xfrm>
          <a:prstGeom prst="curvedDownArrow">
            <a:avLst>
              <a:gd name="adj1" fmla="val 46667"/>
              <a:gd name="adj2" fmla="val 93333"/>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2061" name="Line 13"/>
          <p:cNvSpPr>
            <a:spLocks noChangeShapeType="1"/>
          </p:cNvSpPr>
          <p:nvPr/>
        </p:nvSpPr>
        <p:spPr bwMode="auto">
          <a:xfrm>
            <a:off x="1676400" y="31242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2062" name="Line 14"/>
          <p:cNvSpPr>
            <a:spLocks noChangeShapeType="1"/>
          </p:cNvSpPr>
          <p:nvPr/>
        </p:nvSpPr>
        <p:spPr bwMode="auto">
          <a:xfrm>
            <a:off x="1676400" y="32766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2063" name="AutoShape 15"/>
          <p:cNvSpPr>
            <a:spLocks noChangeArrowheads="1"/>
          </p:cNvSpPr>
          <p:nvPr/>
        </p:nvSpPr>
        <p:spPr bwMode="auto">
          <a:xfrm>
            <a:off x="1676400" y="2819400"/>
            <a:ext cx="533400" cy="228600"/>
          </a:xfrm>
          <a:prstGeom prst="curvedDownArrow">
            <a:avLst>
              <a:gd name="adj1" fmla="val 46667"/>
              <a:gd name="adj2" fmla="val 93333"/>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2065" name="Oval 17"/>
          <p:cNvSpPr>
            <a:spLocks noChangeArrowheads="1"/>
          </p:cNvSpPr>
          <p:nvPr/>
        </p:nvSpPr>
        <p:spPr bwMode="auto">
          <a:xfrm>
            <a:off x="2362200" y="5867400"/>
            <a:ext cx="914400" cy="838200"/>
          </a:xfrm>
          <a:prstGeom prst="ellipse">
            <a:avLst/>
          </a:prstGeom>
          <a:noFill/>
          <a:ln w="571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2066" name="AutoShape 18"/>
          <p:cNvSpPr>
            <a:spLocks noChangeArrowheads="1"/>
          </p:cNvSpPr>
          <p:nvPr/>
        </p:nvSpPr>
        <p:spPr bwMode="auto">
          <a:xfrm>
            <a:off x="2692400" y="5943600"/>
            <a:ext cx="228600" cy="152400"/>
          </a:xfrm>
          <a:prstGeom prst="triangle">
            <a:avLst>
              <a:gd name="adj" fmla="val 50000"/>
            </a:avLst>
          </a:prstGeom>
          <a:solidFill>
            <a:srgbClr val="FF99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2067" name="AutoShape 19"/>
          <p:cNvSpPr>
            <a:spLocks noChangeArrowheads="1"/>
          </p:cNvSpPr>
          <p:nvPr/>
        </p:nvSpPr>
        <p:spPr bwMode="auto">
          <a:xfrm rot="10800000">
            <a:off x="2692400" y="6515100"/>
            <a:ext cx="228600" cy="152400"/>
          </a:xfrm>
          <a:prstGeom prst="triangle">
            <a:avLst>
              <a:gd name="adj" fmla="val 50000"/>
            </a:avLst>
          </a:prstGeom>
          <a:solidFill>
            <a:srgbClr val="FF99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s-AR"/>
          </a:p>
        </p:txBody>
      </p:sp>
      <p:sp>
        <p:nvSpPr>
          <p:cNvPr id="2068" name="Line 20"/>
          <p:cNvSpPr>
            <a:spLocks noChangeShapeType="1"/>
          </p:cNvSpPr>
          <p:nvPr/>
        </p:nvSpPr>
        <p:spPr bwMode="auto">
          <a:xfrm>
            <a:off x="1676400" y="62484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2069" name="Line 21"/>
          <p:cNvSpPr>
            <a:spLocks noChangeShapeType="1"/>
          </p:cNvSpPr>
          <p:nvPr/>
        </p:nvSpPr>
        <p:spPr bwMode="auto">
          <a:xfrm>
            <a:off x="1676400" y="64008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2070" name="AutoShape 22"/>
          <p:cNvSpPr>
            <a:spLocks noChangeArrowheads="1"/>
          </p:cNvSpPr>
          <p:nvPr/>
        </p:nvSpPr>
        <p:spPr bwMode="auto">
          <a:xfrm>
            <a:off x="1676400" y="5943600"/>
            <a:ext cx="533400" cy="228600"/>
          </a:xfrm>
          <a:prstGeom prst="curvedDownArrow">
            <a:avLst>
              <a:gd name="adj1" fmla="val 46667"/>
              <a:gd name="adj2" fmla="val 93333"/>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2072" name="Oval 24"/>
          <p:cNvSpPr>
            <a:spLocks noChangeArrowheads="1"/>
          </p:cNvSpPr>
          <p:nvPr/>
        </p:nvSpPr>
        <p:spPr bwMode="auto">
          <a:xfrm>
            <a:off x="2362200" y="4419600"/>
            <a:ext cx="914400" cy="838200"/>
          </a:xfrm>
          <a:prstGeom prst="ellipse">
            <a:avLst/>
          </a:prstGeom>
          <a:noFill/>
          <a:ln w="571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2073" name="AutoShape 25"/>
          <p:cNvSpPr>
            <a:spLocks noChangeArrowheads="1"/>
          </p:cNvSpPr>
          <p:nvPr/>
        </p:nvSpPr>
        <p:spPr bwMode="auto">
          <a:xfrm>
            <a:off x="2692400" y="4495800"/>
            <a:ext cx="228600" cy="152400"/>
          </a:xfrm>
          <a:prstGeom prst="triangle">
            <a:avLst>
              <a:gd name="adj" fmla="val 50000"/>
            </a:avLst>
          </a:prstGeom>
          <a:solidFill>
            <a:srgbClr val="FF99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2075" name="Line 27"/>
          <p:cNvSpPr>
            <a:spLocks noChangeShapeType="1"/>
          </p:cNvSpPr>
          <p:nvPr/>
        </p:nvSpPr>
        <p:spPr bwMode="auto">
          <a:xfrm>
            <a:off x="1676400" y="48006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2076" name="Line 28"/>
          <p:cNvSpPr>
            <a:spLocks noChangeShapeType="1"/>
          </p:cNvSpPr>
          <p:nvPr/>
        </p:nvSpPr>
        <p:spPr bwMode="auto">
          <a:xfrm>
            <a:off x="1676400" y="49530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2077" name="AutoShape 29"/>
          <p:cNvSpPr>
            <a:spLocks noChangeArrowheads="1"/>
          </p:cNvSpPr>
          <p:nvPr/>
        </p:nvSpPr>
        <p:spPr bwMode="auto">
          <a:xfrm>
            <a:off x="1676400" y="4495800"/>
            <a:ext cx="533400" cy="228600"/>
          </a:xfrm>
          <a:prstGeom prst="curvedDownArrow">
            <a:avLst>
              <a:gd name="adj1" fmla="val 46667"/>
              <a:gd name="adj2" fmla="val 93333"/>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2079" name="Text Box 31"/>
          <p:cNvSpPr txBox="1">
            <a:spLocks noChangeArrowheads="1"/>
          </p:cNvSpPr>
          <p:nvPr/>
        </p:nvSpPr>
        <p:spPr bwMode="auto">
          <a:xfrm>
            <a:off x="4191000" y="4343400"/>
            <a:ext cx="2971800" cy="895630"/>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s-ES_tradnl" sz="1800"/>
              <a:t>BOMBA DE CAUDAL VARIABLE</a:t>
            </a:r>
          </a:p>
          <a:p>
            <a:pPr>
              <a:lnSpc>
                <a:spcPct val="80000"/>
              </a:lnSpc>
              <a:spcBef>
                <a:spcPct val="50000"/>
              </a:spcBef>
            </a:pPr>
            <a:r>
              <a:rPr lang="es-ES_tradnl" sz="1800"/>
              <a:t>CAUDAL UNIDIRECCIONALL</a:t>
            </a:r>
          </a:p>
        </p:txBody>
      </p:sp>
      <p:sp>
        <p:nvSpPr>
          <p:cNvPr id="2080" name="Text Box 32"/>
          <p:cNvSpPr txBox="1">
            <a:spLocks noChangeArrowheads="1"/>
          </p:cNvSpPr>
          <p:nvPr/>
        </p:nvSpPr>
        <p:spPr bwMode="auto">
          <a:xfrm>
            <a:off x="4114800" y="5753100"/>
            <a:ext cx="3048000" cy="895630"/>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s-ES_tradnl" sz="1800"/>
              <a:t>BOMBA DE CAUDAL VARIABLE</a:t>
            </a:r>
          </a:p>
          <a:p>
            <a:pPr>
              <a:lnSpc>
                <a:spcPct val="80000"/>
              </a:lnSpc>
              <a:spcBef>
                <a:spcPct val="50000"/>
              </a:spcBef>
            </a:pPr>
            <a:r>
              <a:rPr lang="es-ES_tradnl" sz="1800"/>
              <a:t>CAUDAL BIDIRECCIONAL</a:t>
            </a:r>
          </a:p>
        </p:txBody>
      </p:sp>
      <p:sp>
        <p:nvSpPr>
          <p:cNvPr id="2081" name="Line 33"/>
          <p:cNvSpPr>
            <a:spLocks noChangeShapeType="1"/>
          </p:cNvSpPr>
          <p:nvPr/>
        </p:nvSpPr>
        <p:spPr bwMode="auto">
          <a:xfrm flipV="1">
            <a:off x="2286000" y="4191000"/>
            <a:ext cx="1295400" cy="1295400"/>
          </a:xfrm>
          <a:prstGeom prst="line">
            <a:avLst/>
          </a:prstGeom>
          <a:noFill/>
          <a:ln w="28575">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2082" name="Line 34"/>
          <p:cNvSpPr>
            <a:spLocks noChangeShapeType="1"/>
          </p:cNvSpPr>
          <p:nvPr/>
        </p:nvSpPr>
        <p:spPr bwMode="auto">
          <a:xfrm flipV="1">
            <a:off x="2286000" y="5562600"/>
            <a:ext cx="1295400" cy="1295400"/>
          </a:xfrm>
          <a:prstGeom prst="line">
            <a:avLst/>
          </a:prstGeom>
          <a:noFill/>
          <a:ln w="28575">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2083" name="Text Box 35"/>
          <p:cNvSpPr txBox="1">
            <a:spLocks noChangeArrowheads="1"/>
          </p:cNvSpPr>
          <p:nvPr/>
        </p:nvSpPr>
        <p:spPr bwMode="auto">
          <a:xfrm>
            <a:off x="5105400" y="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ES_tradnl"/>
          </a:p>
        </p:txBody>
      </p:sp>
      <p:sp>
        <p:nvSpPr>
          <p:cNvPr id="2085" name="Text Box 37"/>
          <p:cNvSpPr txBox="1">
            <a:spLocks noChangeArrowheads="1"/>
          </p:cNvSpPr>
          <p:nvPr/>
        </p:nvSpPr>
        <p:spPr bwMode="auto">
          <a:xfrm>
            <a:off x="1524000" y="76200"/>
            <a:ext cx="6400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4800" b="1">
                <a:solidFill>
                  <a:schemeClr val="folHlink"/>
                </a:solidFill>
              </a:rPr>
              <a:t>BOMBAS</a:t>
            </a:r>
          </a:p>
        </p:txBody>
      </p:sp>
    </p:spTree>
    <p:extLst>
      <p:ext uri="{BB962C8B-B14F-4D97-AF65-F5344CB8AC3E}">
        <p14:creationId xmlns:p14="http://schemas.microsoft.com/office/powerpoint/2010/main" val="387146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Oval 2"/>
          <p:cNvSpPr>
            <a:spLocks noChangeArrowheads="1"/>
          </p:cNvSpPr>
          <p:nvPr/>
        </p:nvSpPr>
        <p:spPr bwMode="auto">
          <a:xfrm>
            <a:off x="2362200" y="1295400"/>
            <a:ext cx="914400" cy="838200"/>
          </a:xfrm>
          <a:prstGeom prst="ellipse">
            <a:avLst/>
          </a:prstGeom>
          <a:noFill/>
          <a:ln w="571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1027" name="AutoShape 3"/>
          <p:cNvSpPr>
            <a:spLocks noChangeArrowheads="1"/>
          </p:cNvSpPr>
          <p:nvPr/>
        </p:nvSpPr>
        <p:spPr bwMode="auto">
          <a:xfrm rot="10800000">
            <a:off x="2692400" y="1371600"/>
            <a:ext cx="228600" cy="152400"/>
          </a:xfrm>
          <a:prstGeom prst="triangle">
            <a:avLst>
              <a:gd name="adj" fmla="val 50000"/>
            </a:avLst>
          </a:prstGeom>
          <a:solidFill>
            <a:srgbClr val="FF99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s-AR"/>
          </a:p>
        </p:txBody>
      </p:sp>
      <p:sp>
        <p:nvSpPr>
          <p:cNvPr id="1028" name="Text Box 4"/>
          <p:cNvSpPr txBox="1">
            <a:spLocks noChangeArrowheads="1"/>
          </p:cNvSpPr>
          <p:nvPr/>
        </p:nvSpPr>
        <p:spPr bwMode="auto">
          <a:xfrm>
            <a:off x="3962400" y="1371600"/>
            <a:ext cx="2971800" cy="677863"/>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s-ES_tradnl" sz="1800"/>
              <a:t>MOTOR DE CAUDAL FIJO</a:t>
            </a:r>
          </a:p>
          <a:p>
            <a:pPr>
              <a:lnSpc>
                <a:spcPct val="80000"/>
              </a:lnSpc>
              <a:spcBef>
                <a:spcPct val="50000"/>
              </a:spcBef>
            </a:pPr>
            <a:r>
              <a:rPr lang="es-ES_tradnl" sz="1800"/>
              <a:t>CAUDAL UNIDIRECCIONAL</a:t>
            </a:r>
          </a:p>
        </p:txBody>
      </p:sp>
      <p:sp>
        <p:nvSpPr>
          <p:cNvPr id="1029" name="Oval 5"/>
          <p:cNvSpPr>
            <a:spLocks noChangeArrowheads="1"/>
          </p:cNvSpPr>
          <p:nvPr/>
        </p:nvSpPr>
        <p:spPr bwMode="auto">
          <a:xfrm>
            <a:off x="2362200" y="2819400"/>
            <a:ext cx="914400" cy="838200"/>
          </a:xfrm>
          <a:prstGeom prst="ellipse">
            <a:avLst/>
          </a:prstGeom>
          <a:noFill/>
          <a:ln w="571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1030" name="AutoShape 6"/>
          <p:cNvSpPr>
            <a:spLocks noChangeArrowheads="1"/>
          </p:cNvSpPr>
          <p:nvPr/>
        </p:nvSpPr>
        <p:spPr bwMode="auto">
          <a:xfrm rot="10800000">
            <a:off x="2692400" y="2895600"/>
            <a:ext cx="228600" cy="152400"/>
          </a:xfrm>
          <a:prstGeom prst="triangle">
            <a:avLst>
              <a:gd name="adj" fmla="val 50000"/>
            </a:avLst>
          </a:prstGeom>
          <a:solidFill>
            <a:srgbClr val="FF99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s-AR"/>
          </a:p>
        </p:txBody>
      </p:sp>
      <p:sp>
        <p:nvSpPr>
          <p:cNvPr id="1031" name="AutoShape 7"/>
          <p:cNvSpPr>
            <a:spLocks noChangeArrowheads="1"/>
          </p:cNvSpPr>
          <p:nvPr/>
        </p:nvSpPr>
        <p:spPr bwMode="auto">
          <a:xfrm>
            <a:off x="2692400" y="3441700"/>
            <a:ext cx="228600" cy="152400"/>
          </a:xfrm>
          <a:prstGeom prst="triangle">
            <a:avLst>
              <a:gd name="adj" fmla="val 50000"/>
            </a:avLst>
          </a:prstGeom>
          <a:solidFill>
            <a:srgbClr val="FF99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1032" name="Text Box 8"/>
          <p:cNvSpPr txBox="1">
            <a:spLocks noChangeArrowheads="1"/>
          </p:cNvSpPr>
          <p:nvPr/>
        </p:nvSpPr>
        <p:spPr bwMode="auto">
          <a:xfrm>
            <a:off x="4038600" y="2903538"/>
            <a:ext cx="2590800" cy="677862"/>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s-ES_tradnl" sz="1800"/>
              <a:t>MOTOR DE CAUDAL FIJO</a:t>
            </a:r>
          </a:p>
          <a:p>
            <a:pPr>
              <a:lnSpc>
                <a:spcPct val="80000"/>
              </a:lnSpc>
              <a:spcBef>
                <a:spcPct val="50000"/>
              </a:spcBef>
            </a:pPr>
            <a:r>
              <a:rPr lang="es-ES_tradnl" sz="1800"/>
              <a:t>CAUDAL BIRIRECCIONAL</a:t>
            </a:r>
          </a:p>
        </p:txBody>
      </p:sp>
      <p:sp>
        <p:nvSpPr>
          <p:cNvPr id="1033" name="Line 9"/>
          <p:cNvSpPr>
            <a:spLocks noChangeShapeType="1"/>
          </p:cNvSpPr>
          <p:nvPr/>
        </p:nvSpPr>
        <p:spPr bwMode="auto">
          <a:xfrm>
            <a:off x="1676400" y="16002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1034" name="Line 10"/>
          <p:cNvSpPr>
            <a:spLocks noChangeShapeType="1"/>
          </p:cNvSpPr>
          <p:nvPr/>
        </p:nvSpPr>
        <p:spPr bwMode="auto">
          <a:xfrm>
            <a:off x="1676400" y="17526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1035" name="AutoShape 11"/>
          <p:cNvSpPr>
            <a:spLocks noChangeArrowheads="1"/>
          </p:cNvSpPr>
          <p:nvPr/>
        </p:nvSpPr>
        <p:spPr bwMode="auto">
          <a:xfrm>
            <a:off x="1676400" y="1295400"/>
            <a:ext cx="533400" cy="228600"/>
          </a:xfrm>
          <a:prstGeom prst="curvedDownArrow">
            <a:avLst>
              <a:gd name="adj1" fmla="val 46667"/>
              <a:gd name="adj2" fmla="val 93333"/>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1036" name="Line 12"/>
          <p:cNvSpPr>
            <a:spLocks noChangeShapeType="1"/>
          </p:cNvSpPr>
          <p:nvPr/>
        </p:nvSpPr>
        <p:spPr bwMode="auto">
          <a:xfrm>
            <a:off x="1676400" y="32004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1037" name="Line 13"/>
          <p:cNvSpPr>
            <a:spLocks noChangeShapeType="1"/>
          </p:cNvSpPr>
          <p:nvPr/>
        </p:nvSpPr>
        <p:spPr bwMode="auto">
          <a:xfrm>
            <a:off x="1676400" y="33528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1038" name="AutoShape 14"/>
          <p:cNvSpPr>
            <a:spLocks noChangeArrowheads="1"/>
          </p:cNvSpPr>
          <p:nvPr/>
        </p:nvSpPr>
        <p:spPr bwMode="auto">
          <a:xfrm>
            <a:off x="1676400" y="2895600"/>
            <a:ext cx="533400" cy="228600"/>
          </a:xfrm>
          <a:prstGeom prst="curvedDownArrow">
            <a:avLst>
              <a:gd name="adj1" fmla="val 46667"/>
              <a:gd name="adj2" fmla="val 93333"/>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1040" name="Oval 16"/>
          <p:cNvSpPr>
            <a:spLocks noChangeArrowheads="1"/>
          </p:cNvSpPr>
          <p:nvPr/>
        </p:nvSpPr>
        <p:spPr bwMode="auto">
          <a:xfrm>
            <a:off x="2362200" y="5867400"/>
            <a:ext cx="914400" cy="838200"/>
          </a:xfrm>
          <a:prstGeom prst="ellipse">
            <a:avLst/>
          </a:prstGeom>
          <a:noFill/>
          <a:ln w="571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1041" name="AutoShape 17"/>
          <p:cNvSpPr>
            <a:spLocks noChangeArrowheads="1"/>
          </p:cNvSpPr>
          <p:nvPr/>
        </p:nvSpPr>
        <p:spPr bwMode="auto">
          <a:xfrm rot="10800000">
            <a:off x="2692400" y="5943600"/>
            <a:ext cx="228600" cy="152400"/>
          </a:xfrm>
          <a:prstGeom prst="triangle">
            <a:avLst>
              <a:gd name="adj" fmla="val 50000"/>
            </a:avLst>
          </a:prstGeom>
          <a:solidFill>
            <a:srgbClr val="FF99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s-AR"/>
          </a:p>
        </p:txBody>
      </p:sp>
      <p:sp>
        <p:nvSpPr>
          <p:cNvPr id="1042" name="AutoShape 18"/>
          <p:cNvSpPr>
            <a:spLocks noChangeArrowheads="1"/>
          </p:cNvSpPr>
          <p:nvPr/>
        </p:nvSpPr>
        <p:spPr bwMode="auto">
          <a:xfrm>
            <a:off x="2692400" y="6489700"/>
            <a:ext cx="228600" cy="152400"/>
          </a:xfrm>
          <a:prstGeom prst="triangle">
            <a:avLst>
              <a:gd name="adj" fmla="val 50000"/>
            </a:avLst>
          </a:prstGeom>
          <a:solidFill>
            <a:srgbClr val="FF99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1043" name="Line 19"/>
          <p:cNvSpPr>
            <a:spLocks noChangeShapeType="1"/>
          </p:cNvSpPr>
          <p:nvPr/>
        </p:nvSpPr>
        <p:spPr bwMode="auto">
          <a:xfrm>
            <a:off x="1676400" y="62484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1044" name="Line 20"/>
          <p:cNvSpPr>
            <a:spLocks noChangeShapeType="1"/>
          </p:cNvSpPr>
          <p:nvPr/>
        </p:nvSpPr>
        <p:spPr bwMode="auto">
          <a:xfrm>
            <a:off x="1676400" y="64008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1045" name="AutoShape 21"/>
          <p:cNvSpPr>
            <a:spLocks noChangeArrowheads="1"/>
          </p:cNvSpPr>
          <p:nvPr/>
        </p:nvSpPr>
        <p:spPr bwMode="auto">
          <a:xfrm>
            <a:off x="1676400" y="5943600"/>
            <a:ext cx="533400" cy="228600"/>
          </a:xfrm>
          <a:prstGeom prst="curvedDownArrow">
            <a:avLst>
              <a:gd name="adj1" fmla="val 46667"/>
              <a:gd name="adj2" fmla="val 93333"/>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1047" name="Oval 23"/>
          <p:cNvSpPr>
            <a:spLocks noChangeArrowheads="1"/>
          </p:cNvSpPr>
          <p:nvPr/>
        </p:nvSpPr>
        <p:spPr bwMode="auto">
          <a:xfrm>
            <a:off x="2362200" y="4419600"/>
            <a:ext cx="914400" cy="838200"/>
          </a:xfrm>
          <a:prstGeom prst="ellipse">
            <a:avLst/>
          </a:prstGeom>
          <a:noFill/>
          <a:ln w="571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1048" name="AutoShape 24"/>
          <p:cNvSpPr>
            <a:spLocks noChangeArrowheads="1"/>
          </p:cNvSpPr>
          <p:nvPr/>
        </p:nvSpPr>
        <p:spPr bwMode="auto">
          <a:xfrm rot="10800000">
            <a:off x="2692400" y="4495800"/>
            <a:ext cx="228600" cy="152400"/>
          </a:xfrm>
          <a:prstGeom prst="triangle">
            <a:avLst>
              <a:gd name="adj" fmla="val 50000"/>
            </a:avLst>
          </a:prstGeom>
          <a:solidFill>
            <a:srgbClr val="FF99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s-AR"/>
          </a:p>
        </p:txBody>
      </p:sp>
      <p:sp>
        <p:nvSpPr>
          <p:cNvPr id="1049" name="Line 25"/>
          <p:cNvSpPr>
            <a:spLocks noChangeShapeType="1"/>
          </p:cNvSpPr>
          <p:nvPr/>
        </p:nvSpPr>
        <p:spPr bwMode="auto">
          <a:xfrm>
            <a:off x="1676400" y="48006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1050" name="Line 26"/>
          <p:cNvSpPr>
            <a:spLocks noChangeShapeType="1"/>
          </p:cNvSpPr>
          <p:nvPr/>
        </p:nvSpPr>
        <p:spPr bwMode="auto">
          <a:xfrm>
            <a:off x="1676400" y="4953000"/>
            <a:ext cx="685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1051" name="AutoShape 27"/>
          <p:cNvSpPr>
            <a:spLocks noChangeArrowheads="1"/>
          </p:cNvSpPr>
          <p:nvPr/>
        </p:nvSpPr>
        <p:spPr bwMode="auto">
          <a:xfrm>
            <a:off x="1676400" y="4495800"/>
            <a:ext cx="533400" cy="228600"/>
          </a:xfrm>
          <a:prstGeom prst="curvedDownArrow">
            <a:avLst>
              <a:gd name="adj1" fmla="val 46667"/>
              <a:gd name="adj2" fmla="val 93333"/>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1052" name="Text Box 28"/>
          <p:cNvSpPr txBox="1">
            <a:spLocks noChangeArrowheads="1"/>
          </p:cNvSpPr>
          <p:nvPr/>
        </p:nvSpPr>
        <p:spPr bwMode="auto">
          <a:xfrm>
            <a:off x="4114800" y="4343400"/>
            <a:ext cx="3048000" cy="895630"/>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s-ES_tradnl" sz="1800"/>
              <a:t>MOTOR DE CAUDAL VARIABLE</a:t>
            </a:r>
          </a:p>
          <a:p>
            <a:pPr>
              <a:lnSpc>
                <a:spcPct val="80000"/>
              </a:lnSpc>
              <a:spcBef>
                <a:spcPct val="50000"/>
              </a:spcBef>
            </a:pPr>
            <a:r>
              <a:rPr lang="es-ES_tradnl" sz="1800"/>
              <a:t>CAUDAL UNIDIRECCIONALL</a:t>
            </a:r>
          </a:p>
        </p:txBody>
      </p:sp>
      <p:sp>
        <p:nvSpPr>
          <p:cNvPr id="1053" name="Text Box 29"/>
          <p:cNvSpPr txBox="1">
            <a:spLocks noChangeArrowheads="1"/>
          </p:cNvSpPr>
          <p:nvPr/>
        </p:nvSpPr>
        <p:spPr bwMode="auto">
          <a:xfrm>
            <a:off x="4114800" y="5791200"/>
            <a:ext cx="3048000" cy="895630"/>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s-ES_tradnl" sz="1800"/>
              <a:t>MOTOR DE CAUDAL VARIABLE</a:t>
            </a:r>
          </a:p>
          <a:p>
            <a:pPr>
              <a:lnSpc>
                <a:spcPct val="80000"/>
              </a:lnSpc>
              <a:spcBef>
                <a:spcPct val="50000"/>
              </a:spcBef>
            </a:pPr>
            <a:r>
              <a:rPr lang="es-ES_tradnl" sz="1800"/>
              <a:t>CAUDAL BIRIRECCIONAL</a:t>
            </a:r>
          </a:p>
        </p:txBody>
      </p:sp>
      <p:sp>
        <p:nvSpPr>
          <p:cNvPr id="1054" name="Line 30"/>
          <p:cNvSpPr>
            <a:spLocks noChangeShapeType="1"/>
          </p:cNvSpPr>
          <p:nvPr/>
        </p:nvSpPr>
        <p:spPr bwMode="auto">
          <a:xfrm flipV="1">
            <a:off x="2286000" y="4191000"/>
            <a:ext cx="1295400" cy="1295400"/>
          </a:xfrm>
          <a:prstGeom prst="line">
            <a:avLst/>
          </a:prstGeom>
          <a:noFill/>
          <a:ln w="28575">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1055" name="Line 31"/>
          <p:cNvSpPr>
            <a:spLocks noChangeShapeType="1"/>
          </p:cNvSpPr>
          <p:nvPr/>
        </p:nvSpPr>
        <p:spPr bwMode="auto">
          <a:xfrm flipV="1">
            <a:off x="2286000" y="5562600"/>
            <a:ext cx="1295400" cy="1295400"/>
          </a:xfrm>
          <a:prstGeom prst="line">
            <a:avLst/>
          </a:prstGeom>
          <a:noFill/>
          <a:ln w="28575">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1056" name="Text Box 32"/>
          <p:cNvSpPr txBox="1">
            <a:spLocks noChangeArrowheads="1"/>
          </p:cNvSpPr>
          <p:nvPr/>
        </p:nvSpPr>
        <p:spPr bwMode="auto">
          <a:xfrm>
            <a:off x="5105400" y="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ES_tradnl"/>
          </a:p>
        </p:txBody>
      </p:sp>
      <p:sp>
        <p:nvSpPr>
          <p:cNvPr id="1058" name="Text Box 34"/>
          <p:cNvSpPr txBox="1">
            <a:spLocks noChangeArrowheads="1"/>
          </p:cNvSpPr>
          <p:nvPr/>
        </p:nvSpPr>
        <p:spPr bwMode="auto">
          <a:xfrm>
            <a:off x="1524000" y="76200"/>
            <a:ext cx="6400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4800" b="1">
                <a:solidFill>
                  <a:schemeClr val="folHlink"/>
                </a:solidFill>
              </a:rPr>
              <a:t>MOTORES</a:t>
            </a:r>
          </a:p>
        </p:txBody>
      </p:sp>
    </p:spTree>
    <p:extLst>
      <p:ext uri="{BB962C8B-B14F-4D97-AF65-F5344CB8AC3E}">
        <p14:creationId xmlns:p14="http://schemas.microsoft.com/office/powerpoint/2010/main" val="4012871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573016"/>
            <a:ext cx="8229600" cy="1600200"/>
          </a:xfrm>
        </p:spPr>
        <p:txBody>
          <a:bodyPr/>
          <a:lstStyle/>
          <a:p>
            <a:r>
              <a:rPr lang="es-EC" b="1" dirty="0">
                <a:effectLst/>
              </a:rPr>
              <a:t>CAPÍTULO I</a:t>
            </a:r>
            <a:br>
              <a:rPr lang="es-EC" b="1" dirty="0">
                <a:effectLst/>
              </a:rPr>
            </a:br>
            <a:r>
              <a:rPr lang="es-EC" dirty="0">
                <a:effectLst/>
              </a:rPr>
              <a:t> </a:t>
            </a:r>
            <a:br>
              <a:rPr lang="es-EC" dirty="0">
                <a:effectLst/>
              </a:rPr>
            </a:br>
            <a:r>
              <a:rPr lang="es-EC" b="1" dirty="0">
                <a:effectLst/>
              </a:rPr>
              <a:t>INTRODUCCIÓN</a:t>
            </a:r>
            <a:br>
              <a:rPr lang="es-EC" b="1" dirty="0">
                <a:effectLst/>
              </a:rPr>
            </a:br>
            <a:endParaRPr lang="es-EC" dirty="0"/>
          </a:p>
        </p:txBody>
      </p:sp>
    </p:spTree>
    <p:extLst>
      <p:ext uri="{BB962C8B-B14F-4D97-AF65-F5344CB8AC3E}">
        <p14:creationId xmlns:p14="http://schemas.microsoft.com/office/powerpoint/2010/main" val="2091420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676400" y="1447800"/>
            <a:ext cx="838200" cy="685800"/>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7172" name="Line 4"/>
          <p:cNvSpPr>
            <a:spLocks noChangeShapeType="1"/>
          </p:cNvSpPr>
          <p:nvPr/>
        </p:nvSpPr>
        <p:spPr bwMode="auto">
          <a:xfrm>
            <a:off x="990600" y="1752600"/>
            <a:ext cx="685800" cy="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grpSp>
        <p:nvGrpSpPr>
          <p:cNvPr id="7173" name="Group 5"/>
          <p:cNvGrpSpPr>
            <a:grpSpLocks/>
          </p:cNvGrpSpPr>
          <p:nvPr/>
        </p:nvGrpSpPr>
        <p:grpSpPr bwMode="auto">
          <a:xfrm>
            <a:off x="1371600" y="1219200"/>
            <a:ext cx="685800" cy="533400"/>
            <a:chOff x="864" y="768"/>
            <a:chExt cx="432" cy="336"/>
          </a:xfrm>
        </p:grpSpPr>
        <p:sp>
          <p:nvSpPr>
            <p:cNvPr id="7174" name="Line 6"/>
            <p:cNvSpPr>
              <a:spLocks noChangeShapeType="1"/>
            </p:cNvSpPr>
            <p:nvPr/>
          </p:nvSpPr>
          <p:spPr bwMode="auto">
            <a:xfrm flipV="1">
              <a:off x="864" y="768"/>
              <a:ext cx="0" cy="336"/>
            </a:xfrm>
            <a:prstGeom prst="line">
              <a:avLst/>
            </a:prstGeom>
            <a:noFill/>
            <a:ln w="38100">
              <a:solidFill>
                <a:srgbClr val="FF66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75" name="Line 7"/>
            <p:cNvSpPr>
              <a:spLocks noChangeShapeType="1"/>
            </p:cNvSpPr>
            <p:nvPr/>
          </p:nvSpPr>
          <p:spPr bwMode="auto">
            <a:xfrm>
              <a:off x="864" y="768"/>
              <a:ext cx="432" cy="0"/>
            </a:xfrm>
            <a:prstGeom prst="line">
              <a:avLst/>
            </a:prstGeom>
            <a:noFill/>
            <a:ln w="38100">
              <a:solidFill>
                <a:srgbClr val="FF66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76" name="Line 8"/>
            <p:cNvSpPr>
              <a:spLocks noChangeShapeType="1"/>
            </p:cNvSpPr>
            <p:nvPr/>
          </p:nvSpPr>
          <p:spPr bwMode="auto">
            <a:xfrm>
              <a:off x="1296" y="768"/>
              <a:ext cx="0" cy="144"/>
            </a:xfrm>
            <a:prstGeom prst="line">
              <a:avLst/>
            </a:prstGeom>
            <a:noFill/>
            <a:ln w="38100">
              <a:solidFill>
                <a:srgbClr val="FF66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grpSp>
      <p:sp>
        <p:nvSpPr>
          <p:cNvPr id="7177" name="Line 9"/>
          <p:cNvSpPr>
            <a:spLocks noChangeShapeType="1"/>
          </p:cNvSpPr>
          <p:nvPr/>
        </p:nvSpPr>
        <p:spPr bwMode="auto">
          <a:xfrm>
            <a:off x="1676400" y="1600200"/>
            <a:ext cx="838200" cy="0"/>
          </a:xfrm>
          <a:prstGeom prst="line">
            <a:avLst/>
          </a:prstGeom>
          <a:noFill/>
          <a:ln w="38100">
            <a:solidFill>
              <a:srgbClr val="FF66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78" name="Line 10"/>
          <p:cNvSpPr>
            <a:spLocks noChangeShapeType="1"/>
          </p:cNvSpPr>
          <p:nvPr/>
        </p:nvSpPr>
        <p:spPr bwMode="auto">
          <a:xfrm>
            <a:off x="1981200" y="2133600"/>
            <a:ext cx="76200" cy="76200"/>
          </a:xfrm>
          <a:prstGeom prst="line">
            <a:avLst/>
          </a:prstGeom>
          <a:noFill/>
          <a:ln w="1905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79" name="Line 11"/>
          <p:cNvSpPr>
            <a:spLocks noChangeShapeType="1"/>
          </p:cNvSpPr>
          <p:nvPr/>
        </p:nvSpPr>
        <p:spPr bwMode="auto">
          <a:xfrm flipH="1">
            <a:off x="1981200" y="2209800"/>
            <a:ext cx="76200" cy="76200"/>
          </a:xfrm>
          <a:prstGeom prst="line">
            <a:avLst/>
          </a:prstGeom>
          <a:noFill/>
          <a:ln w="1905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80" name="Line 12"/>
          <p:cNvSpPr>
            <a:spLocks noChangeShapeType="1"/>
          </p:cNvSpPr>
          <p:nvPr/>
        </p:nvSpPr>
        <p:spPr bwMode="auto">
          <a:xfrm>
            <a:off x="1981200" y="2286000"/>
            <a:ext cx="76200" cy="76200"/>
          </a:xfrm>
          <a:prstGeom prst="line">
            <a:avLst/>
          </a:prstGeom>
          <a:noFill/>
          <a:ln w="1905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81" name="Line 13"/>
          <p:cNvSpPr>
            <a:spLocks noChangeShapeType="1"/>
          </p:cNvSpPr>
          <p:nvPr/>
        </p:nvSpPr>
        <p:spPr bwMode="auto">
          <a:xfrm flipH="1">
            <a:off x="1981200" y="2362200"/>
            <a:ext cx="76200" cy="76200"/>
          </a:xfrm>
          <a:prstGeom prst="line">
            <a:avLst/>
          </a:prstGeom>
          <a:noFill/>
          <a:ln w="1905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82" name="Line 14"/>
          <p:cNvSpPr>
            <a:spLocks noChangeShapeType="1"/>
          </p:cNvSpPr>
          <p:nvPr/>
        </p:nvSpPr>
        <p:spPr bwMode="auto">
          <a:xfrm>
            <a:off x="2514600" y="1727200"/>
            <a:ext cx="762000" cy="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83" name="Text Box 15"/>
          <p:cNvSpPr txBox="1">
            <a:spLocks noChangeArrowheads="1"/>
          </p:cNvSpPr>
          <p:nvPr/>
        </p:nvSpPr>
        <p:spPr bwMode="auto">
          <a:xfrm>
            <a:off x="3733800" y="1447800"/>
            <a:ext cx="4648200" cy="650875"/>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800"/>
              <a:t>VALVULA DE ALIVIO O SEGURIDAD. REGULA TODO LO QUE ESTA ANTES DE LA VALVULA</a:t>
            </a:r>
          </a:p>
        </p:txBody>
      </p:sp>
      <p:sp>
        <p:nvSpPr>
          <p:cNvPr id="7184" name="Rectangle 16"/>
          <p:cNvSpPr>
            <a:spLocks noChangeArrowheads="1"/>
          </p:cNvSpPr>
          <p:nvPr/>
        </p:nvSpPr>
        <p:spPr bwMode="auto">
          <a:xfrm>
            <a:off x="914400" y="44196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7185" name="Rectangle 17"/>
          <p:cNvSpPr>
            <a:spLocks noChangeArrowheads="1"/>
          </p:cNvSpPr>
          <p:nvPr/>
        </p:nvSpPr>
        <p:spPr bwMode="auto">
          <a:xfrm>
            <a:off x="1816100" y="44196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7186" name="Rectangle 18"/>
          <p:cNvSpPr>
            <a:spLocks noChangeArrowheads="1"/>
          </p:cNvSpPr>
          <p:nvPr/>
        </p:nvSpPr>
        <p:spPr bwMode="auto">
          <a:xfrm>
            <a:off x="2730500" y="44196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7187" name="Text Box 19"/>
          <p:cNvSpPr txBox="1">
            <a:spLocks noChangeArrowheads="1"/>
          </p:cNvSpPr>
          <p:nvPr/>
        </p:nvSpPr>
        <p:spPr bwMode="auto">
          <a:xfrm>
            <a:off x="3962400" y="4495800"/>
            <a:ext cx="4648200" cy="369332"/>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VALVULA DE TRES POSICIONES</a:t>
            </a:r>
          </a:p>
        </p:txBody>
      </p:sp>
      <p:sp>
        <p:nvSpPr>
          <p:cNvPr id="7188" name="Rectangle 20"/>
          <p:cNvSpPr>
            <a:spLocks noChangeArrowheads="1"/>
          </p:cNvSpPr>
          <p:nvPr/>
        </p:nvSpPr>
        <p:spPr bwMode="auto">
          <a:xfrm>
            <a:off x="850900" y="58039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7189" name="Rectangle 21"/>
          <p:cNvSpPr>
            <a:spLocks noChangeArrowheads="1"/>
          </p:cNvSpPr>
          <p:nvPr/>
        </p:nvSpPr>
        <p:spPr bwMode="auto">
          <a:xfrm>
            <a:off x="1752600" y="58039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7190" name="Rectangle 22"/>
          <p:cNvSpPr>
            <a:spLocks noChangeArrowheads="1"/>
          </p:cNvSpPr>
          <p:nvPr/>
        </p:nvSpPr>
        <p:spPr bwMode="auto">
          <a:xfrm>
            <a:off x="2667000" y="58039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7191" name="Line 23"/>
          <p:cNvSpPr>
            <a:spLocks noChangeShapeType="1"/>
          </p:cNvSpPr>
          <p:nvPr/>
        </p:nvSpPr>
        <p:spPr bwMode="auto">
          <a:xfrm>
            <a:off x="1143000" y="5803900"/>
            <a:ext cx="0" cy="609600"/>
          </a:xfrm>
          <a:prstGeom prst="line">
            <a:avLst/>
          </a:prstGeom>
          <a:noFill/>
          <a:ln w="9525">
            <a:solidFill>
              <a:srgbClr val="FF66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92" name="Line 24"/>
          <p:cNvSpPr>
            <a:spLocks noChangeShapeType="1"/>
          </p:cNvSpPr>
          <p:nvPr/>
        </p:nvSpPr>
        <p:spPr bwMode="auto">
          <a:xfrm>
            <a:off x="1524000" y="5803900"/>
            <a:ext cx="0" cy="15240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93" name="Line 25"/>
          <p:cNvSpPr>
            <a:spLocks noChangeShapeType="1"/>
          </p:cNvSpPr>
          <p:nvPr/>
        </p:nvSpPr>
        <p:spPr bwMode="auto">
          <a:xfrm>
            <a:off x="1447800" y="5969000"/>
            <a:ext cx="152400" cy="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94" name="Line 26"/>
          <p:cNvSpPr>
            <a:spLocks noChangeShapeType="1"/>
          </p:cNvSpPr>
          <p:nvPr/>
        </p:nvSpPr>
        <p:spPr bwMode="auto">
          <a:xfrm>
            <a:off x="1524000" y="6261100"/>
            <a:ext cx="0" cy="15240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95" name="Line 27"/>
          <p:cNvSpPr>
            <a:spLocks noChangeShapeType="1"/>
          </p:cNvSpPr>
          <p:nvPr/>
        </p:nvSpPr>
        <p:spPr bwMode="auto">
          <a:xfrm>
            <a:off x="1447800" y="6261100"/>
            <a:ext cx="152400" cy="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96" name="Line 28"/>
          <p:cNvSpPr>
            <a:spLocks noChangeShapeType="1"/>
          </p:cNvSpPr>
          <p:nvPr/>
        </p:nvSpPr>
        <p:spPr bwMode="auto">
          <a:xfrm>
            <a:off x="2438400" y="5803900"/>
            <a:ext cx="0" cy="15240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97" name="Line 29"/>
          <p:cNvSpPr>
            <a:spLocks noChangeShapeType="1"/>
          </p:cNvSpPr>
          <p:nvPr/>
        </p:nvSpPr>
        <p:spPr bwMode="auto">
          <a:xfrm>
            <a:off x="2362200" y="5969000"/>
            <a:ext cx="152400" cy="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98" name="Line 30"/>
          <p:cNvSpPr>
            <a:spLocks noChangeShapeType="1"/>
          </p:cNvSpPr>
          <p:nvPr/>
        </p:nvSpPr>
        <p:spPr bwMode="auto">
          <a:xfrm>
            <a:off x="2438400" y="6261100"/>
            <a:ext cx="0" cy="15240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199" name="Line 31"/>
          <p:cNvSpPr>
            <a:spLocks noChangeShapeType="1"/>
          </p:cNvSpPr>
          <p:nvPr/>
        </p:nvSpPr>
        <p:spPr bwMode="auto">
          <a:xfrm>
            <a:off x="2362200" y="6261100"/>
            <a:ext cx="152400" cy="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00" name="Line 32"/>
          <p:cNvSpPr>
            <a:spLocks noChangeShapeType="1"/>
          </p:cNvSpPr>
          <p:nvPr/>
        </p:nvSpPr>
        <p:spPr bwMode="auto">
          <a:xfrm>
            <a:off x="3276600" y="5803900"/>
            <a:ext cx="0" cy="609600"/>
          </a:xfrm>
          <a:prstGeom prst="line">
            <a:avLst/>
          </a:prstGeom>
          <a:noFill/>
          <a:ln w="9525">
            <a:solidFill>
              <a:srgbClr val="FF66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01" name="Line 33"/>
          <p:cNvSpPr>
            <a:spLocks noChangeShapeType="1"/>
          </p:cNvSpPr>
          <p:nvPr/>
        </p:nvSpPr>
        <p:spPr bwMode="auto">
          <a:xfrm>
            <a:off x="2971800" y="5803900"/>
            <a:ext cx="0" cy="15240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02" name="Line 34"/>
          <p:cNvSpPr>
            <a:spLocks noChangeShapeType="1"/>
          </p:cNvSpPr>
          <p:nvPr/>
        </p:nvSpPr>
        <p:spPr bwMode="auto">
          <a:xfrm>
            <a:off x="2895600" y="5969000"/>
            <a:ext cx="152400" cy="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03" name="Line 35"/>
          <p:cNvSpPr>
            <a:spLocks noChangeShapeType="1"/>
          </p:cNvSpPr>
          <p:nvPr/>
        </p:nvSpPr>
        <p:spPr bwMode="auto">
          <a:xfrm>
            <a:off x="2971800" y="6261100"/>
            <a:ext cx="0" cy="15240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04" name="Line 36"/>
          <p:cNvSpPr>
            <a:spLocks noChangeShapeType="1"/>
          </p:cNvSpPr>
          <p:nvPr/>
        </p:nvSpPr>
        <p:spPr bwMode="auto">
          <a:xfrm>
            <a:off x="2895600" y="6261100"/>
            <a:ext cx="152400" cy="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05" name="Line 37"/>
          <p:cNvSpPr>
            <a:spLocks noChangeShapeType="1"/>
          </p:cNvSpPr>
          <p:nvPr/>
        </p:nvSpPr>
        <p:spPr bwMode="auto">
          <a:xfrm>
            <a:off x="2057400" y="5803900"/>
            <a:ext cx="0" cy="15240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06" name="Line 38"/>
          <p:cNvSpPr>
            <a:spLocks noChangeShapeType="1"/>
          </p:cNvSpPr>
          <p:nvPr/>
        </p:nvSpPr>
        <p:spPr bwMode="auto">
          <a:xfrm>
            <a:off x="1981200" y="5969000"/>
            <a:ext cx="152400" cy="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07" name="Line 39"/>
          <p:cNvSpPr>
            <a:spLocks noChangeShapeType="1"/>
          </p:cNvSpPr>
          <p:nvPr/>
        </p:nvSpPr>
        <p:spPr bwMode="auto">
          <a:xfrm>
            <a:off x="2057400" y="6261100"/>
            <a:ext cx="0" cy="15240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08" name="Line 40"/>
          <p:cNvSpPr>
            <a:spLocks noChangeShapeType="1"/>
          </p:cNvSpPr>
          <p:nvPr/>
        </p:nvSpPr>
        <p:spPr bwMode="auto">
          <a:xfrm>
            <a:off x="1981200" y="6261100"/>
            <a:ext cx="152400" cy="0"/>
          </a:xfrm>
          <a:prstGeom prst="line">
            <a:avLst/>
          </a:prstGeom>
          <a:noFill/>
          <a:ln w="952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09" name="Text Box 41"/>
          <p:cNvSpPr txBox="1">
            <a:spLocks noChangeArrowheads="1"/>
          </p:cNvSpPr>
          <p:nvPr/>
        </p:nvSpPr>
        <p:spPr bwMode="auto">
          <a:xfrm>
            <a:off x="3962400" y="5651500"/>
            <a:ext cx="4648200" cy="784830"/>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VALVULA DE TRES POSICIONES, </a:t>
            </a:r>
          </a:p>
          <a:p>
            <a:pPr>
              <a:spcBef>
                <a:spcPct val="50000"/>
              </a:spcBef>
            </a:pPr>
            <a:r>
              <a:rPr lang="es-ES_tradnl"/>
              <a:t>4 VIAS (entradas y salidas)</a:t>
            </a:r>
          </a:p>
        </p:txBody>
      </p:sp>
      <p:sp>
        <p:nvSpPr>
          <p:cNvPr id="7210" name="Text Box 42"/>
          <p:cNvSpPr txBox="1">
            <a:spLocks noChangeArrowheads="1"/>
          </p:cNvSpPr>
          <p:nvPr/>
        </p:nvSpPr>
        <p:spPr bwMode="auto">
          <a:xfrm>
            <a:off x="1016000" y="551180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400"/>
              <a:t>1</a:t>
            </a:r>
          </a:p>
        </p:txBody>
      </p:sp>
      <p:sp>
        <p:nvSpPr>
          <p:cNvPr id="7211" name="Text Box 43"/>
          <p:cNvSpPr txBox="1">
            <a:spLocks noChangeArrowheads="1"/>
          </p:cNvSpPr>
          <p:nvPr/>
        </p:nvSpPr>
        <p:spPr bwMode="auto">
          <a:xfrm>
            <a:off x="1409700" y="54991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400"/>
              <a:t>2</a:t>
            </a:r>
          </a:p>
        </p:txBody>
      </p:sp>
      <p:sp>
        <p:nvSpPr>
          <p:cNvPr id="7212" name="Text Box 44"/>
          <p:cNvSpPr txBox="1">
            <a:spLocks noChangeArrowheads="1"/>
          </p:cNvSpPr>
          <p:nvPr/>
        </p:nvSpPr>
        <p:spPr bwMode="auto">
          <a:xfrm>
            <a:off x="990600" y="64770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400"/>
              <a:t>3</a:t>
            </a:r>
          </a:p>
        </p:txBody>
      </p:sp>
      <p:sp>
        <p:nvSpPr>
          <p:cNvPr id="7213" name="Text Box 45"/>
          <p:cNvSpPr txBox="1">
            <a:spLocks noChangeArrowheads="1"/>
          </p:cNvSpPr>
          <p:nvPr/>
        </p:nvSpPr>
        <p:spPr bwMode="auto">
          <a:xfrm>
            <a:off x="1397000" y="64643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400"/>
              <a:t>4</a:t>
            </a:r>
          </a:p>
        </p:txBody>
      </p:sp>
      <p:sp>
        <p:nvSpPr>
          <p:cNvPr id="7214" name="Text Box 46"/>
          <p:cNvSpPr txBox="1">
            <a:spLocks noChangeArrowheads="1"/>
          </p:cNvSpPr>
          <p:nvPr/>
        </p:nvSpPr>
        <p:spPr bwMode="auto">
          <a:xfrm>
            <a:off x="1905000" y="551180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400"/>
              <a:t>1</a:t>
            </a:r>
          </a:p>
        </p:txBody>
      </p:sp>
      <p:sp>
        <p:nvSpPr>
          <p:cNvPr id="7215" name="Text Box 47"/>
          <p:cNvSpPr txBox="1">
            <a:spLocks noChangeArrowheads="1"/>
          </p:cNvSpPr>
          <p:nvPr/>
        </p:nvSpPr>
        <p:spPr bwMode="auto">
          <a:xfrm>
            <a:off x="2298700" y="54991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400"/>
              <a:t>2</a:t>
            </a:r>
          </a:p>
        </p:txBody>
      </p:sp>
      <p:sp>
        <p:nvSpPr>
          <p:cNvPr id="7216" name="Text Box 48"/>
          <p:cNvSpPr txBox="1">
            <a:spLocks noChangeArrowheads="1"/>
          </p:cNvSpPr>
          <p:nvPr/>
        </p:nvSpPr>
        <p:spPr bwMode="auto">
          <a:xfrm>
            <a:off x="2806700" y="551180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400"/>
              <a:t>1</a:t>
            </a:r>
          </a:p>
        </p:txBody>
      </p:sp>
      <p:sp>
        <p:nvSpPr>
          <p:cNvPr id="7217" name="Text Box 49"/>
          <p:cNvSpPr txBox="1">
            <a:spLocks noChangeArrowheads="1"/>
          </p:cNvSpPr>
          <p:nvPr/>
        </p:nvSpPr>
        <p:spPr bwMode="auto">
          <a:xfrm>
            <a:off x="3200400" y="54991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400"/>
              <a:t>2</a:t>
            </a:r>
          </a:p>
        </p:txBody>
      </p:sp>
      <p:sp>
        <p:nvSpPr>
          <p:cNvPr id="7218" name="Text Box 50"/>
          <p:cNvSpPr txBox="1">
            <a:spLocks noChangeArrowheads="1"/>
          </p:cNvSpPr>
          <p:nvPr/>
        </p:nvSpPr>
        <p:spPr bwMode="auto">
          <a:xfrm>
            <a:off x="1917700" y="6451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400"/>
              <a:t>3</a:t>
            </a:r>
          </a:p>
        </p:txBody>
      </p:sp>
      <p:sp>
        <p:nvSpPr>
          <p:cNvPr id="7219" name="Text Box 51"/>
          <p:cNvSpPr txBox="1">
            <a:spLocks noChangeArrowheads="1"/>
          </p:cNvSpPr>
          <p:nvPr/>
        </p:nvSpPr>
        <p:spPr bwMode="auto">
          <a:xfrm>
            <a:off x="2324100" y="64389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400"/>
              <a:t>4</a:t>
            </a:r>
          </a:p>
        </p:txBody>
      </p:sp>
      <p:sp>
        <p:nvSpPr>
          <p:cNvPr id="7220" name="Text Box 52"/>
          <p:cNvSpPr txBox="1">
            <a:spLocks noChangeArrowheads="1"/>
          </p:cNvSpPr>
          <p:nvPr/>
        </p:nvSpPr>
        <p:spPr bwMode="auto">
          <a:xfrm>
            <a:off x="2794000" y="64389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400"/>
              <a:t>3</a:t>
            </a:r>
          </a:p>
        </p:txBody>
      </p:sp>
      <p:sp>
        <p:nvSpPr>
          <p:cNvPr id="7221" name="Text Box 53"/>
          <p:cNvSpPr txBox="1">
            <a:spLocks noChangeArrowheads="1"/>
          </p:cNvSpPr>
          <p:nvPr/>
        </p:nvSpPr>
        <p:spPr bwMode="auto">
          <a:xfrm>
            <a:off x="3200400" y="64262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400"/>
              <a:t>4</a:t>
            </a:r>
          </a:p>
        </p:txBody>
      </p:sp>
      <p:sp>
        <p:nvSpPr>
          <p:cNvPr id="7222" name="Rectangle 54"/>
          <p:cNvSpPr>
            <a:spLocks noChangeArrowheads="1"/>
          </p:cNvSpPr>
          <p:nvPr/>
        </p:nvSpPr>
        <p:spPr bwMode="auto">
          <a:xfrm>
            <a:off x="1676400" y="2895600"/>
            <a:ext cx="838200" cy="685800"/>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7223" name="Line 55"/>
          <p:cNvSpPr>
            <a:spLocks noChangeShapeType="1"/>
          </p:cNvSpPr>
          <p:nvPr/>
        </p:nvSpPr>
        <p:spPr bwMode="auto">
          <a:xfrm>
            <a:off x="990600" y="3200400"/>
            <a:ext cx="685800" cy="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28" name="Line 60"/>
          <p:cNvSpPr>
            <a:spLocks noChangeShapeType="1"/>
          </p:cNvSpPr>
          <p:nvPr/>
        </p:nvSpPr>
        <p:spPr bwMode="auto">
          <a:xfrm>
            <a:off x="1701800" y="3200400"/>
            <a:ext cx="838200" cy="0"/>
          </a:xfrm>
          <a:prstGeom prst="line">
            <a:avLst/>
          </a:prstGeom>
          <a:noFill/>
          <a:ln w="38100">
            <a:solidFill>
              <a:srgbClr val="FF66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29" name="Line 61"/>
          <p:cNvSpPr>
            <a:spLocks noChangeShapeType="1"/>
          </p:cNvSpPr>
          <p:nvPr/>
        </p:nvSpPr>
        <p:spPr bwMode="auto">
          <a:xfrm>
            <a:off x="1981200" y="3581400"/>
            <a:ext cx="76200" cy="76200"/>
          </a:xfrm>
          <a:prstGeom prst="line">
            <a:avLst/>
          </a:prstGeom>
          <a:noFill/>
          <a:ln w="1905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30" name="Line 62"/>
          <p:cNvSpPr>
            <a:spLocks noChangeShapeType="1"/>
          </p:cNvSpPr>
          <p:nvPr/>
        </p:nvSpPr>
        <p:spPr bwMode="auto">
          <a:xfrm flipH="1">
            <a:off x="1981200" y="3657600"/>
            <a:ext cx="76200" cy="76200"/>
          </a:xfrm>
          <a:prstGeom prst="line">
            <a:avLst/>
          </a:prstGeom>
          <a:noFill/>
          <a:ln w="1905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31" name="Line 63"/>
          <p:cNvSpPr>
            <a:spLocks noChangeShapeType="1"/>
          </p:cNvSpPr>
          <p:nvPr/>
        </p:nvSpPr>
        <p:spPr bwMode="auto">
          <a:xfrm>
            <a:off x="1981200" y="3733800"/>
            <a:ext cx="76200" cy="76200"/>
          </a:xfrm>
          <a:prstGeom prst="line">
            <a:avLst/>
          </a:prstGeom>
          <a:noFill/>
          <a:ln w="1905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32" name="Line 64"/>
          <p:cNvSpPr>
            <a:spLocks noChangeShapeType="1"/>
          </p:cNvSpPr>
          <p:nvPr/>
        </p:nvSpPr>
        <p:spPr bwMode="auto">
          <a:xfrm flipH="1">
            <a:off x="1981200" y="3810000"/>
            <a:ext cx="76200" cy="76200"/>
          </a:xfrm>
          <a:prstGeom prst="line">
            <a:avLst/>
          </a:prstGeom>
          <a:noFill/>
          <a:ln w="1905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33" name="Line 65"/>
          <p:cNvSpPr>
            <a:spLocks noChangeShapeType="1"/>
          </p:cNvSpPr>
          <p:nvPr/>
        </p:nvSpPr>
        <p:spPr bwMode="auto">
          <a:xfrm>
            <a:off x="2514600" y="3175000"/>
            <a:ext cx="762000" cy="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34" name="Text Box 66"/>
          <p:cNvSpPr txBox="1">
            <a:spLocks noChangeArrowheads="1"/>
          </p:cNvSpPr>
          <p:nvPr/>
        </p:nvSpPr>
        <p:spPr bwMode="auto">
          <a:xfrm>
            <a:off x="3733800" y="2895600"/>
            <a:ext cx="4648200" cy="650875"/>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800"/>
              <a:t>VALVULA DE SEGURIDAD. REGULA TODO LO QUE ESTA DESPUES DE LA VALVULA</a:t>
            </a:r>
          </a:p>
        </p:txBody>
      </p:sp>
      <p:sp>
        <p:nvSpPr>
          <p:cNvPr id="7235" name="Line 67"/>
          <p:cNvSpPr>
            <a:spLocks noChangeShapeType="1"/>
          </p:cNvSpPr>
          <p:nvPr/>
        </p:nvSpPr>
        <p:spPr bwMode="auto">
          <a:xfrm flipV="1">
            <a:off x="2133600" y="2743200"/>
            <a:ext cx="0" cy="152400"/>
          </a:xfrm>
          <a:prstGeom prst="line">
            <a:avLst/>
          </a:prstGeom>
          <a:noFill/>
          <a:ln w="38100">
            <a:solidFill>
              <a:srgbClr val="FF66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36" name="Line 68"/>
          <p:cNvSpPr>
            <a:spLocks noChangeShapeType="1"/>
          </p:cNvSpPr>
          <p:nvPr/>
        </p:nvSpPr>
        <p:spPr bwMode="auto">
          <a:xfrm>
            <a:off x="2133600" y="2743200"/>
            <a:ext cx="685800" cy="0"/>
          </a:xfrm>
          <a:prstGeom prst="line">
            <a:avLst/>
          </a:prstGeom>
          <a:noFill/>
          <a:ln w="38100">
            <a:solidFill>
              <a:srgbClr val="FF66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37" name="Line 69"/>
          <p:cNvSpPr>
            <a:spLocks noChangeShapeType="1"/>
          </p:cNvSpPr>
          <p:nvPr/>
        </p:nvSpPr>
        <p:spPr bwMode="auto">
          <a:xfrm>
            <a:off x="2819400" y="2743200"/>
            <a:ext cx="0" cy="457200"/>
          </a:xfrm>
          <a:prstGeom prst="line">
            <a:avLst/>
          </a:prstGeom>
          <a:noFill/>
          <a:ln w="38100">
            <a:solidFill>
              <a:srgbClr val="FF66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7238" name="Text Box 70"/>
          <p:cNvSpPr txBox="1">
            <a:spLocks noChangeArrowheads="1"/>
          </p:cNvSpPr>
          <p:nvPr/>
        </p:nvSpPr>
        <p:spPr bwMode="auto">
          <a:xfrm>
            <a:off x="1524000" y="76200"/>
            <a:ext cx="6400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4800" b="1">
                <a:solidFill>
                  <a:schemeClr val="folHlink"/>
                </a:solidFill>
              </a:rPr>
              <a:t>VALVULAS</a:t>
            </a:r>
          </a:p>
        </p:txBody>
      </p:sp>
    </p:spTree>
    <p:extLst>
      <p:ext uri="{BB962C8B-B14F-4D97-AF65-F5344CB8AC3E}">
        <p14:creationId xmlns:p14="http://schemas.microsoft.com/office/powerpoint/2010/main" val="2415361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Rectangle 18"/>
          <p:cNvSpPr>
            <a:spLocks noChangeArrowheads="1"/>
          </p:cNvSpPr>
          <p:nvPr/>
        </p:nvSpPr>
        <p:spPr bwMode="auto">
          <a:xfrm>
            <a:off x="914400" y="16764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5139" name="Rectangle 19"/>
          <p:cNvSpPr>
            <a:spLocks noChangeArrowheads="1"/>
          </p:cNvSpPr>
          <p:nvPr/>
        </p:nvSpPr>
        <p:spPr bwMode="auto">
          <a:xfrm>
            <a:off x="1816100" y="16764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5140" name="Rectangle 20"/>
          <p:cNvSpPr>
            <a:spLocks noChangeArrowheads="1"/>
          </p:cNvSpPr>
          <p:nvPr/>
        </p:nvSpPr>
        <p:spPr bwMode="auto">
          <a:xfrm>
            <a:off x="2730500" y="16764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5141" name="Text Box 21"/>
          <p:cNvSpPr txBox="1">
            <a:spLocks noChangeArrowheads="1"/>
          </p:cNvSpPr>
          <p:nvPr/>
        </p:nvSpPr>
        <p:spPr bwMode="auto">
          <a:xfrm>
            <a:off x="3962400" y="1752600"/>
            <a:ext cx="4648200" cy="369332"/>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VALVULA DE INFINITAS POSICIONES</a:t>
            </a:r>
          </a:p>
        </p:txBody>
      </p:sp>
      <p:sp>
        <p:nvSpPr>
          <p:cNvPr id="5180" name="Line 60"/>
          <p:cNvSpPr>
            <a:spLocks noChangeShapeType="1"/>
          </p:cNvSpPr>
          <p:nvPr/>
        </p:nvSpPr>
        <p:spPr bwMode="auto">
          <a:xfrm>
            <a:off x="914400" y="1524000"/>
            <a:ext cx="2743200" cy="0"/>
          </a:xfrm>
          <a:prstGeom prst="line">
            <a:avLst/>
          </a:prstGeom>
          <a:noFill/>
          <a:ln w="2857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5181" name="Line 61"/>
          <p:cNvSpPr>
            <a:spLocks noChangeShapeType="1"/>
          </p:cNvSpPr>
          <p:nvPr/>
        </p:nvSpPr>
        <p:spPr bwMode="auto">
          <a:xfrm>
            <a:off x="914400" y="2438400"/>
            <a:ext cx="2743200" cy="0"/>
          </a:xfrm>
          <a:prstGeom prst="line">
            <a:avLst/>
          </a:prstGeom>
          <a:noFill/>
          <a:ln w="2857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5182" name="Line 62"/>
          <p:cNvSpPr>
            <a:spLocks noChangeShapeType="1"/>
          </p:cNvSpPr>
          <p:nvPr/>
        </p:nvSpPr>
        <p:spPr bwMode="auto">
          <a:xfrm>
            <a:off x="1066800" y="3505200"/>
            <a:ext cx="838200" cy="0"/>
          </a:xfrm>
          <a:prstGeom prst="line">
            <a:avLst/>
          </a:prstGeom>
          <a:noFill/>
          <a:ln w="2857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5183" name="Line 63"/>
          <p:cNvSpPr>
            <a:spLocks noChangeShapeType="1"/>
          </p:cNvSpPr>
          <p:nvPr/>
        </p:nvSpPr>
        <p:spPr bwMode="auto">
          <a:xfrm flipV="1">
            <a:off x="1905000" y="3276600"/>
            <a:ext cx="304800" cy="228600"/>
          </a:xfrm>
          <a:prstGeom prst="line">
            <a:avLst/>
          </a:prstGeom>
          <a:noFill/>
          <a:ln w="2857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5184" name="Line 64"/>
          <p:cNvSpPr>
            <a:spLocks noChangeShapeType="1"/>
          </p:cNvSpPr>
          <p:nvPr/>
        </p:nvSpPr>
        <p:spPr bwMode="auto">
          <a:xfrm>
            <a:off x="1905000" y="3505200"/>
            <a:ext cx="304800" cy="152400"/>
          </a:xfrm>
          <a:prstGeom prst="line">
            <a:avLst/>
          </a:prstGeom>
          <a:noFill/>
          <a:ln w="2857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5185" name="Oval 65"/>
          <p:cNvSpPr>
            <a:spLocks noChangeArrowheads="1"/>
          </p:cNvSpPr>
          <p:nvPr/>
        </p:nvSpPr>
        <p:spPr bwMode="auto">
          <a:xfrm>
            <a:off x="2057400" y="3390900"/>
            <a:ext cx="190500" cy="190500"/>
          </a:xfrm>
          <a:prstGeom prst="ellipse">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5186" name="Line 66"/>
          <p:cNvSpPr>
            <a:spLocks noChangeShapeType="1"/>
          </p:cNvSpPr>
          <p:nvPr/>
        </p:nvSpPr>
        <p:spPr bwMode="auto">
          <a:xfrm>
            <a:off x="2276475" y="3495675"/>
            <a:ext cx="914400" cy="0"/>
          </a:xfrm>
          <a:prstGeom prst="line">
            <a:avLst/>
          </a:prstGeom>
          <a:noFill/>
          <a:ln w="2857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5187" name="Text Box 67"/>
          <p:cNvSpPr txBox="1">
            <a:spLocks noChangeArrowheads="1"/>
          </p:cNvSpPr>
          <p:nvPr/>
        </p:nvSpPr>
        <p:spPr bwMode="auto">
          <a:xfrm>
            <a:off x="3962400" y="3048000"/>
            <a:ext cx="4648200" cy="646331"/>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VALVULA CHECK DE UNA VIA, O VALVULA DE SUCCION</a:t>
            </a:r>
          </a:p>
        </p:txBody>
      </p:sp>
      <p:sp>
        <p:nvSpPr>
          <p:cNvPr id="5188" name="Line 68"/>
          <p:cNvSpPr>
            <a:spLocks noChangeShapeType="1"/>
          </p:cNvSpPr>
          <p:nvPr/>
        </p:nvSpPr>
        <p:spPr bwMode="auto">
          <a:xfrm>
            <a:off x="1143000" y="5410200"/>
            <a:ext cx="838200" cy="0"/>
          </a:xfrm>
          <a:prstGeom prst="line">
            <a:avLst/>
          </a:prstGeom>
          <a:noFill/>
          <a:ln w="2857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5189" name="Line 69"/>
          <p:cNvSpPr>
            <a:spLocks noChangeShapeType="1"/>
          </p:cNvSpPr>
          <p:nvPr/>
        </p:nvSpPr>
        <p:spPr bwMode="auto">
          <a:xfrm flipV="1">
            <a:off x="1981200" y="5181600"/>
            <a:ext cx="304800" cy="228600"/>
          </a:xfrm>
          <a:prstGeom prst="line">
            <a:avLst/>
          </a:prstGeom>
          <a:noFill/>
          <a:ln w="2857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5190" name="Line 70"/>
          <p:cNvSpPr>
            <a:spLocks noChangeShapeType="1"/>
          </p:cNvSpPr>
          <p:nvPr/>
        </p:nvSpPr>
        <p:spPr bwMode="auto">
          <a:xfrm>
            <a:off x="1981200" y="5410200"/>
            <a:ext cx="304800" cy="152400"/>
          </a:xfrm>
          <a:prstGeom prst="line">
            <a:avLst/>
          </a:prstGeom>
          <a:noFill/>
          <a:ln w="2857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5191" name="Oval 71"/>
          <p:cNvSpPr>
            <a:spLocks noChangeArrowheads="1"/>
          </p:cNvSpPr>
          <p:nvPr/>
        </p:nvSpPr>
        <p:spPr bwMode="auto">
          <a:xfrm>
            <a:off x="2286000" y="5295900"/>
            <a:ext cx="190500" cy="190500"/>
          </a:xfrm>
          <a:prstGeom prst="ellipse">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5192" name="Line 72"/>
          <p:cNvSpPr>
            <a:spLocks noChangeShapeType="1"/>
          </p:cNvSpPr>
          <p:nvPr/>
        </p:nvSpPr>
        <p:spPr bwMode="auto">
          <a:xfrm>
            <a:off x="2743200" y="5334000"/>
            <a:ext cx="914400" cy="0"/>
          </a:xfrm>
          <a:prstGeom prst="line">
            <a:avLst/>
          </a:prstGeom>
          <a:noFill/>
          <a:ln w="2857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5193" name="Text Box 73"/>
          <p:cNvSpPr txBox="1">
            <a:spLocks noChangeArrowheads="1"/>
          </p:cNvSpPr>
          <p:nvPr/>
        </p:nvSpPr>
        <p:spPr bwMode="auto">
          <a:xfrm>
            <a:off x="4038600" y="5095875"/>
            <a:ext cx="4648200" cy="369332"/>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VALVULA CHECK DE DOS VIAS</a:t>
            </a:r>
          </a:p>
        </p:txBody>
      </p:sp>
      <p:grpSp>
        <p:nvGrpSpPr>
          <p:cNvPr id="5196" name="Group 76"/>
          <p:cNvGrpSpPr>
            <a:grpSpLocks/>
          </p:cNvGrpSpPr>
          <p:nvPr/>
        </p:nvGrpSpPr>
        <p:grpSpPr bwMode="auto">
          <a:xfrm rot="10800000">
            <a:off x="2438400" y="5181600"/>
            <a:ext cx="304800" cy="381000"/>
            <a:chOff x="1344" y="3648"/>
            <a:chExt cx="192" cy="240"/>
          </a:xfrm>
        </p:grpSpPr>
        <p:sp>
          <p:nvSpPr>
            <p:cNvPr id="5194" name="Line 74"/>
            <p:cNvSpPr>
              <a:spLocks noChangeShapeType="1"/>
            </p:cNvSpPr>
            <p:nvPr/>
          </p:nvSpPr>
          <p:spPr bwMode="auto">
            <a:xfrm flipV="1">
              <a:off x="1344" y="3648"/>
              <a:ext cx="192" cy="144"/>
            </a:xfrm>
            <a:prstGeom prst="line">
              <a:avLst/>
            </a:prstGeom>
            <a:noFill/>
            <a:ln w="2857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5195" name="Line 75"/>
            <p:cNvSpPr>
              <a:spLocks noChangeShapeType="1"/>
            </p:cNvSpPr>
            <p:nvPr/>
          </p:nvSpPr>
          <p:spPr bwMode="auto">
            <a:xfrm>
              <a:off x="1344" y="3792"/>
              <a:ext cx="192" cy="96"/>
            </a:xfrm>
            <a:prstGeom prst="line">
              <a:avLst/>
            </a:prstGeom>
            <a:noFill/>
            <a:ln w="28575">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grpSp>
      <p:sp>
        <p:nvSpPr>
          <p:cNvPr id="5197" name="Line 77"/>
          <p:cNvSpPr>
            <a:spLocks noChangeShapeType="1"/>
          </p:cNvSpPr>
          <p:nvPr/>
        </p:nvSpPr>
        <p:spPr bwMode="auto">
          <a:xfrm>
            <a:off x="2362200" y="5562600"/>
            <a:ext cx="0" cy="45720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5198" name="Line 78"/>
          <p:cNvSpPr>
            <a:spLocks noChangeShapeType="1"/>
          </p:cNvSpPr>
          <p:nvPr/>
        </p:nvSpPr>
        <p:spPr bwMode="auto">
          <a:xfrm>
            <a:off x="2362200" y="4724400"/>
            <a:ext cx="0" cy="45720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5199" name="Text Box 79"/>
          <p:cNvSpPr txBox="1">
            <a:spLocks noChangeArrowheads="1"/>
          </p:cNvSpPr>
          <p:nvPr/>
        </p:nvSpPr>
        <p:spPr bwMode="auto">
          <a:xfrm>
            <a:off x="1524000" y="76200"/>
            <a:ext cx="6400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4800" b="1" dirty="0">
                <a:solidFill>
                  <a:schemeClr val="folHlink"/>
                </a:solidFill>
              </a:rPr>
              <a:t>VALVULAS</a:t>
            </a:r>
          </a:p>
        </p:txBody>
      </p:sp>
    </p:spTree>
    <p:extLst>
      <p:ext uri="{BB962C8B-B14F-4D97-AF65-F5344CB8AC3E}">
        <p14:creationId xmlns:p14="http://schemas.microsoft.com/office/powerpoint/2010/main" val="3543216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1981200" y="9144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196" name="Rectangle 4"/>
          <p:cNvSpPr>
            <a:spLocks noChangeArrowheads="1"/>
          </p:cNvSpPr>
          <p:nvPr/>
        </p:nvSpPr>
        <p:spPr bwMode="auto">
          <a:xfrm>
            <a:off x="2882900" y="9144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197" name="Rectangle 5"/>
          <p:cNvSpPr>
            <a:spLocks noChangeArrowheads="1"/>
          </p:cNvSpPr>
          <p:nvPr/>
        </p:nvSpPr>
        <p:spPr bwMode="auto">
          <a:xfrm>
            <a:off x="3797300" y="9144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198" name="Text Box 6"/>
          <p:cNvSpPr txBox="1">
            <a:spLocks noChangeArrowheads="1"/>
          </p:cNvSpPr>
          <p:nvPr/>
        </p:nvSpPr>
        <p:spPr bwMode="auto">
          <a:xfrm>
            <a:off x="5638800" y="990600"/>
            <a:ext cx="2819400" cy="369332"/>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t>POR SOLENOIDE</a:t>
            </a:r>
          </a:p>
        </p:txBody>
      </p:sp>
      <p:sp>
        <p:nvSpPr>
          <p:cNvPr id="8218" name="Text Box 26"/>
          <p:cNvSpPr txBox="1">
            <a:spLocks noChangeArrowheads="1"/>
          </p:cNvSpPr>
          <p:nvPr/>
        </p:nvSpPr>
        <p:spPr bwMode="auto">
          <a:xfrm>
            <a:off x="762000" y="762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4000" b="1">
                <a:solidFill>
                  <a:schemeClr val="folHlink"/>
                </a:solidFill>
              </a:rPr>
              <a:t>ACCIONAMIENTO DE VALVULAS</a:t>
            </a:r>
          </a:p>
        </p:txBody>
      </p:sp>
      <p:sp>
        <p:nvSpPr>
          <p:cNvPr id="8219" name="Rectangle 27"/>
          <p:cNvSpPr>
            <a:spLocks noChangeArrowheads="1"/>
          </p:cNvSpPr>
          <p:nvPr/>
        </p:nvSpPr>
        <p:spPr bwMode="auto">
          <a:xfrm>
            <a:off x="1600200" y="1092200"/>
            <a:ext cx="381000" cy="228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20" name="Line 28"/>
          <p:cNvSpPr>
            <a:spLocks noChangeShapeType="1"/>
          </p:cNvSpPr>
          <p:nvPr/>
        </p:nvSpPr>
        <p:spPr bwMode="auto">
          <a:xfrm>
            <a:off x="1676400" y="1092200"/>
            <a:ext cx="152400" cy="20320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8221" name="Rectangle 29"/>
          <p:cNvSpPr>
            <a:spLocks noChangeArrowheads="1"/>
          </p:cNvSpPr>
          <p:nvPr/>
        </p:nvSpPr>
        <p:spPr bwMode="auto">
          <a:xfrm>
            <a:off x="1981200" y="18288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22" name="Rectangle 30"/>
          <p:cNvSpPr>
            <a:spLocks noChangeArrowheads="1"/>
          </p:cNvSpPr>
          <p:nvPr/>
        </p:nvSpPr>
        <p:spPr bwMode="auto">
          <a:xfrm>
            <a:off x="2882900" y="18288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23" name="Rectangle 31"/>
          <p:cNvSpPr>
            <a:spLocks noChangeArrowheads="1"/>
          </p:cNvSpPr>
          <p:nvPr/>
        </p:nvSpPr>
        <p:spPr bwMode="auto">
          <a:xfrm>
            <a:off x="3797300" y="18288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24" name="Text Box 32"/>
          <p:cNvSpPr txBox="1">
            <a:spLocks noChangeArrowheads="1"/>
          </p:cNvSpPr>
          <p:nvPr/>
        </p:nvSpPr>
        <p:spPr bwMode="auto">
          <a:xfrm>
            <a:off x="5257800" y="1752600"/>
            <a:ext cx="3657600" cy="646331"/>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t>POR SOLENOIDE INFINATAMENTE VARIABLE</a:t>
            </a:r>
          </a:p>
        </p:txBody>
      </p:sp>
      <p:sp>
        <p:nvSpPr>
          <p:cNvPr id="8225" name="Rectangle 33"/>
          <p:cNvSpPr>
            <a:spLocks noChangeArrowheads="1"/>
          </p:cNvSpPr>
          <p:nvPr/>
        </p:nvSpPr>
        <p:spPr bwMode="auto">
          <a:xfrm>
            <a:off x="1600200" y="2006600"/>
            <a:ext cx="381000" cy="228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26" name="Line 34"/>
          <p:cNvSpPr>
            <a:spLocks noChangeShapeType="1"/>
          </p:cNvSpPr>
          <p:nvPr/>
        </p:nvSpPr>
        <p:spPr bwMode="auto">
          <a:xfrm>
            <a:off x="1676400" y="2006600"/>
            <a:ext cx="152400" cy="20320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8227" name="Line 35"/>
          <p:cNvSpPr>
            <a:spLocks noChangeShapeType="1"/>
          </p:cNvSpPr>
          <p:nvPr/>
        </p:nvSpPr>
        <p:spPr bwMode="auto">
          <a:xfrm flipV="1">
            <a:off x="1638300" y="1778000"/>
            <a:ext cx="228600" cy="609600"/>
          </a:xfrm>
          <a:prstGeom prst="line">
            <a:avLst/>
          </a:prstGeom>
          <a:noFill/>
          <a:ln w="28575">
            <a:solidFill>
              <a:srgbClr val="FF66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8228" name="Rectangle 36"/>
          <p:cNvSpPr>
            <a:spLocks noChangeArrowheads="1"/>
          </p:cNvSpPr>
          <p:nvPr/>
        </p:nvSpPr>
        <p:spPr bwMode="auto">
          <a:xfrm>
            <a:off x="1981200" y="40386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29" name="Rectangle 37"/>
          <p:cNvSpPr>
            <a:spLocks noChangeArrowheads="1"/>
          </p:cNvSpPr>
          <p:nvPr/>
        </p:nvSpPr>
        <p:spPr bwMode="auto">
          <a:xfrm>
            <a:off x="2882900" y="40386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30" name="Rectangle 38"/>
          <p:cNvSpPr>
            <a:spLocks noChangeArrowheads="1"/>
          </p:cNvSpPr>
          <p:nvPr/>
        </p:nvSpPr>
        <p:spPr bwMode="auto">
          <a:xfrm>
            <a:off x="3797300" y="40386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31" name="Line 39"/>
          <p:cNvSpPr>
            <a:spLocks noChangeShapeType="1"/>
          </p:cNvSpPr>
          <p:nvPr/>
        </p:nvSpPr>
        <p:spPr bwMode="auto">
          <a:xfrm flipV="1">
            <a:off x="1676400" y="4273550"/>
            <a:ext cx="76200" cy="76200"/>
          </a:xfrm>
          <a:prstGeom prst="line">
            <a:avLst/>
          </a:prstGeom>
          <a:noFill/>
          <a:ln w="127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8234" name="Line 42"/>
          <p:cNvSpPr>
            <a:spLocks noChangeShapeType="1"/>
          </p:cNvSpPr>
          <p:nvPr/>
        </p:nvSpPr>
        <p:spPr bwMode="auto">
          <a:xfrm>
            <a:off x="1752600" y="4273550"/>
            <a:ext cx="76200" cy="76200"/>
          </a:xfrm>
          <a:prstGeom prst="line">
            <a:avLst/>
          </a:prstGeom>
          <a:noFill/>
          <a:ln w="1905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8236" name="Line 44"/>
          <p:cNvSpPr>
            <a:spLocks noChangeShapeType="1"/>
          </p:cNvSpPr>
          <p:nvPr/>
        </p:nvSpPr>
        <p:spPr bwMode="auto">
          <a:xfrm flipV="1">
            <a:off x="1828800" y="4273550"/>
            <a:ext cx="76200" cy="76200"/>
          </a:xfrm>
          <a:prstGeom prst="line">
            <a:avLst/>
          </a:prstGeom>
          <a:noFill/>
          <a:ln w="127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8237" name="Line 45"/>
          <p:cNvSpPr>
            <a:spLocks noChangeShapeType="1"/>
          </p:cNvSpPr>
          <p:nvPr/>
        </p:nvSpPr>
        <p:spPr bwMode="auto">
          <a:xfrm>
            <a:off x="1905000" y="4273550"/>
            <a:ext cx="76200" cy="76200"/>
          </a:xfrm>
          <a:prstGeom prst="line">
            <a:avLst/>
          </a:prstGeom>
          <a:noFill/>
          <a:ln w="1905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8242" name="Text Box 50"/>
          <p:cNvSpPr txBox="1">
            <a:spLocks noChangeArrowheads="1"/>
          </p:cNvSpPr>
          <p:nvPr/>
        </p:nvSpPr>
        <p:spPr bwMode="auto">
          <a:xfrm>
            <a:off x="5715000" y="4114800"/>
            <a:ext cx="2819400" cy="369332"/>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t>POR RESORTE</a:t>
            </a:r>
          </a:p>
        </p:txBody>
      </p:sp>
      <p:sp>
        <p:nvSpPr>
          <p:cNvPr id="8243" name="Rectangle 51"/>
          <p:cNvSpPr>
            <a:spLocks noChangeArrowheads="1"/>
          </p:cNvSpPr>
          <p:nvPr/>
        </p:nvSpPr>
        <p:spPr bwMode="auto">
          <a:xfrm>
            <a:off x="1981200" y="50292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44" name="Rectangle 52"/>
          <p:cNvSpPr>
            <a:spLocks noChangeArrowheads="1"/>
          </p:cNvSpPr>
          <p:nvPr/>
        </p:nvSpPr>
        <p:spPr bwMode="auto">
          <a:xfrm>
            <a:off x="2882900" y="50292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45" name="Rectangle 53"/>
          <p:cNvSpPr>
            <a:spLocks noChangeArrowheads="1"/>
          </p:cNvSpPr>
          <p:nvPr/>
        </p:nvSpPr>
        <p:spPr bwMode="auto">
          <a:xfrm>
            <a:off x="3797300" y="50292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50" name="Text Box 58"/>
          <p:cNvSpPr txBox="1">
            <a:spLocks noChangeArrowheads="1"/>
          </p:cNvSpPr>
          <p:nvPr/>
        </p:nvSpPr>
        <p:spPr bwMode="auto">
          <a:xfrm>
            <a:off x="5715000" y="5105400"/>
            <a:ext cx="2819400" cy="369332"/>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t>POR PALANCA</a:t>
            </a:r>
          </a:p>
        </p:txBody>
      </p:sp>
      <p:sp>
        <p:nvSpPr>
          <p:cNvPr id="8251" name="Line 59"/>
          <p:cNvSpPr>
            <a:spLocks noChangeShapeType="1"/>
          </p:cNvSpPr>
          <p:nvPr/>
        </p:nvSpPr>
        <p:spPr bwMode="auto">
          <a:xfrm flipH="1">
            <a:off x="1524000" y="5334000"/>
            <a:ext cx="457200" cy="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8252" name="Line 60"/>
          <p:cNvSpPr>
            <a:spLocks noChangeShapeType="1"/>
          </p:cNvSpPr>
          <p:nvPr/>
        </p:nvSpPr>
        <p:spPr bwMode="auto">
          <a:xfrm flipV="1">
            <a:off x="1371600" y="4953000"/>
            <a:ext cx="304800" cy="68580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8253" name="Oval 61"/>
          <p:cNvSpPr>
            <a:spLocks noChangeArrowheads="1"/>
          </p:cNvSpPr>
          <p:nvPr/>
        </p:nvSpPr>
        <p:spPr bwMode="auto">
          <a:xfrm>
            <a:off x="1651000" y="4800600"/>
            <a:ext cx="76200" cy="152400"/>
          </a:xfrm>
          <a:prstGeom prst="ellipse">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54" name="Rectangle 62"/>
          <p:cNvSpPr>
            <a:spLocks noChangeArrowheads="1"/>
          </p:cNvSpPr>
          <p:nvPr/>
        </p:nvSpPr>
        <p:spPr bwMode="auto">
          <a:xfrm>
            <a:off x="1993900" y="60960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55" name="Rectangle 63"/>
          <p:cNvSpPr>
            <a:spLocks noChangeArrowheads="1"/>
          </p:cNvSpPr>
          <p:nvPr/>
        </p:nvSpPr>
        <p:spPr bwMode="auto">
          <a:xfrm>
            <a:off x="2895600" y="60960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56" name="Rectangle 64"/>
          <p:cNvSpPr>
            <a:spLocks noChangeArrowheads="1"/>
          </p:cNvSpPr>
          <p:nvPr/>
        </p:nvSpPr>
        <p:spPr bwMode="auto">
          <a:xfrm>
            <a:off x="3810000" y="60960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57" name="Text Box 65"/>
          <p:cNvSpPr txBox="1">
            <a:spLocks noChangeArrowheads="1"/>
          </p:cNvSpPr>
          <p:nvPr/>
        </p:nvSpPr>
        <p:spPr bwMode="auto">
          <a:xfrm>
            <a:off x="5727700" y="6172200"/>
            <a:ext cx="2819400" cy="369332"/>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t>POR PEDAL</a:t>
            </a:r>
          </a:p>
        </p:txBody>
      </p:sp>
      <p:sp>
        <p:nvSpPr>
          <p:cNvPr id="8258" name="Line 66"/>
          <p:cNvSpPr>
            <a:spLocks noChangeShapeType="1"/>
          </p:cNvSpPr>
          <p:nvPr/>
        </p:nvSpPr>
        <p:spPr bwMode="auto">
          <a:xfrm flipH="1">
            <a:off x="1536700" y="6400800"/>
            <a:ext cx="457200" cy="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8259" name="Line 67"/>
          <p:cNvSpPr>
            <a:spLocks noChangeShapeType="1"/>
          </p:cNvSpPr>
          <p:nvPr/>
        </p:nvSpPr>
        <p:spPr bwMode="auto">
          <a:xfrm flipV="1">
            <a:off x="1384300" y="6019800"/>
            <a:ext cx="304800" cy="68580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8261" name="Line 69"/>
          <p:cNvSpPr>
            <a:spLocks noChangeShapeType="1"/>
          </p:cNvSpPr>
          <p:nvPr/>
        </p:nvSpPr>
        <p:spPr bwMode="auto">
          <a:xfrm flipH="1" flipV="1">
            <a:off x="1295400" y="6629400"/>
            <a:ext cx="76200" cy="7620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8262" name="Rectangle 70"/>
          <p:cNvSpPr>
            <a:spLocks noChangeArrowheads="1"/>
          </p:cNvSpPr>
          <p:nvPr/>
        </p:nvSpPr>
        <p:spPr bwMode="auto">
          <a:xfrm>
            <a:off x="1981200" y="30480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63" name="Rectangle 71"/>
          <p:cNvSpPr>
            <a:spLocks noChangeArrowheads="1"/>
          </p:cNvSpPr>
          <p:nvPr/>
        </p:nvSpPr>
        <p:spPr bwMode="auto">
          <a:xfrm>
            <a:off x="2882900" y="30480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64" name="Rectangle 72"/>
          <p:cNvSpPr>
            <a:spLocks noChangeArrowheads="1"/>
          </p:cNvSpPr>
          <p:nvPr/>
        </p:nvSpPr>
        <p:spPr bwMode="auto">
          <a:xfrm>
            <a:off x="3797300" y="3048000"/>
            <a:ext cx="914400" cy="6096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8269" name="Text Box 77"/>
          <p:cNvSpPr txBox="1">
            <a:spLocks noChangeArrowheads="1"/>
          </p:cNvSpPr>
          <p:nvPr/>
        </p:nvSpPr>
        <p:spPr bwMode="auto">
          <a:xfrm>
            <a:off x="5715000" y="3124200"/>
            <a:ext cx="3124200" cy="369332"/>
          </a:xfrm>
          <a:prstGeom prst="rect">
            <a:avLst/>
          </a:prstGeom>
          <a:solidFill>
            <a:srgbClr val="FFFF99"/>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a:t>POR PRESION PILOTO</a:t>
            </a:r>
          </a:p>
        </p:txBody>
      </p:sp>
      <p:sp>
        <p:nvSpPr>
          <p:cNvPr id="8270" name="Line 78"/>
          <p:cNvSpPr>
            <a:spLocks noChangeShapeType="1"/>
          </p:cNvSpPr>
          <p:nvPr/>
        </p:nvSpPr>
        <p:spPr bwMode="auto">
          <a:xfrm>
            <a:off x="1524000" y="3352800"/>
            <a:ext cx="457200" cy="0"/>
          </a:xfrm>
          <a:prstGeom prst="line">
            <a:avLst/>
          </a:prstGeom>
          <a:noFill/>
          <a:ln w="38100">
            <a:solidFill>
              <a:srgbClr val="FF66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Tree>
    <p:extLst>
      <p:ext uri="{BB962C8B-B14F-4D97-AF65-F5344CB8AC3E}">
        <p14:creationId xmlns:p14="http://schemas.microsoft.com/office/powerpoint/2010/main" val="3211067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 name="Oval 51"/>
          <p:cNvSpPr>
            <a:spLocks noChangeArrowheads="1"/>
          </p:cNvSpPr>
          <p:nvPr/>
        </p:nvSpPr>
        <p:spPr bwMode="auto">
          <a:xfrm>
            <a:off x="1371600" y="838200"/>
            <a:ext cx="838200" cy="838200"/>
          </a:xfrm>
          <a:prstGeom prst="ellipse">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9268" name="Oval 52"/>
          <p:cNvSpPr>
            <a:spLocks noChangeArrowheads="1"/>
          </p:cNvSpPr>
          <p:nvPr/>
        </p:nvSpPr>
        <p:spPr bwMode="auto">
          <a:xfrm>
            <a:off x="1600200" y="1066800"/>
            <a:ext cx="381000" cy="381000"/>
          </a:xfrm>
          <a:prstGeom prst="ellipse">
            <a:avLst/>
          </a:prstGeom>
          <a:noFill/>
          <a:ln w="38100">
            <a:solidFill>
              <a:schemeClr val="accent1"/>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9269" name="Line 53"/>
          <p:cNvSpPr>
            <a:spLocks noChangeShapeType="1"/>
          </p:cNvSpPr>
          <p:nvPr/>
        </p:nvSpPr>
        <p:spPr bwMode="auto">
          <a:xfrm flipH="1">
            <a:off x="1498600" y="1384300"/>
            <a:ext cx="152400" cy="15240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9270" name="Line 54"/>
          <p:cNvSpPr>
            <a:spLocks noChangeShapeType="1"/>
          </p:cNvSpPr>
          <p:nvPr/>
        </p:nvSpPr>
        <p:spPr bwMode="auto">
          <a:xfrm>
            <a:off x="1981200" y="1371600"/>
            <a:ext cx="152400" cy="15240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9271" name="Line 55"/>
          <p:cNvSpPr>
            <a:spLocks noChangeShapeType="1"/>
          </p:cNvSpPr>
          <p:nvPr/>
        </p:nvSpPr>
        <p:spPr bwMode="auto">
          <a:xfrm>
            <a:off x="1803400" y="838200"/>
            <a:ext cx="0" cy="22860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9272" name="Text Box 56"/>
          <p:cNvSpPr txBox="1">
            <a:spLocks noChangeArrowheads="1"/>
          </p:cNvSpPr>
          <p:nvPr/>
        </p:nvSpPr>
        <p:spPr bwMode="auto">
          <a:xfrm>
            <a:off x="3429000" y="914400"/>
            <a:ext cx="3810000" cy="369332"/>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CONVERTIDOR DE TORQUE</a:t>
            </a:r>
          </a:p>
        </p:txBody>
      </p:sp>
      <p:sp>
        <p:nvSpPr>
          <p:cNvPr id="9273" name="AutoShape 57"/>
          <p:cNvSpPr>
            <a:spLocks noChangeArrowheads="1"/>
          </p:cNvSpPr>
          <p:nvPr/>
        </p:nvSpPr>
        <p:spPr bwMode="auto">
          <a:xfrm>
            <a:off x="1371600" y="1828800"/>
            <a:ext cx="914400" cy="990600"/>
          </a:xfrm>
          <a:prstGeom prst="diamond">
            <a:avLst/>
          </a:prstGeom>
          <a:noFill/>
          <a:ln w="381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9274" name="Line 58"/>
          <p:cNvSpPr>
            <a:spLocks noChangeShapeType="1"/>
          </p:cNvSpPr>
          <p:nvPr/>
        </p:nvSpPr>
        <p:spPr bwMode="auto">
          <a:xfrm>
            <a:off x="1358900" y="2324100"/>
            <a:ext cx="914400" cy="0"/>
          </a:xfrm>
          <a:prstGeom prst="line">
            <a:avLst/>
          </a:prstGeom>
          <a:noFill/>
          <a:ln w="38100">
            <a:solidFill>
              <a:schemeClr val="accent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9275" name="Text Box 59"/>
          <p:cNvSpPr txBox="1">
            <a:spLocks noChangeArrowheads="1"/>
          </p:cNvSpPr>
          <p:nvPr/>
        </p:nvSpPr>
        <p:spPr bwMode="auto">
          <a:xfrm>
            <a:off x="3429000" y="2057400"/>
            <a:ext cx="3810000" cy="369332"/>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FILTRO</a:t>
            </a:r>
          </a:p>
        </p:txBody>
      </p:sp>
      <p:sp>
        <p:nvSpPr>
          <p:cNvPr id="9276" name="AutoShape 60"/>
          <p:cNvSpPr>
            <a:spLocks noChangeArrowheads="1"/>
          </p:cNvSpPr>
          <p:nvPr/>
        </p:nvSpPr>
        <p:spPr bwMode="auto">
          <a:xfrm>
            <a:off x="1371600" y="3048000"/>
            <a:ext cx="914400" cy="990600"/>
          </a:xfrm>
          <a:prstGeom prst="diamond">
            <a:avLst/>
          </a:prstGeom>
          <a:noFill/>
          <a:ln w="381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9277" name="Line 61"/>
          <p:cNvSpPr>
            <a:spLocks noChangeShapeType="1"/>
          </p:cNvSpPr>
          <p:nvPr/>
        </p:nvSpPr>
        <p:spPr bwMode="auto">
          <a:xfrm flipH="1">
            <a:off x="1409700" y="3543300"/>
            <a:ext cx="304800" cy="0"/>
          </a:xfrm>
          <a:prstGeom prst="line">
            <a:avLst/>
          </a:prstGeom>
          <a:noFill/>
          <a:ln w="3810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9279" name="Line 63"/>
          <p:cNvSpPr>
            <a:spLocks noChangeShapeType="1"/>
          </p:cNvSpPr>
          <p:nvPr/>
        </p:nvSpPr>
        <p:spPr bwMode="auto">
          <a:xfrm rot="10800000" flipH="1">
            <a:off x="1938338" y="3544888"/>
            <a:ext cx="304800" cy="0"/>
          </a:xfrm>
          <a:prstGeom prst="line">
            <a:avLst/>
          </a:prstGeom>
          <a:noFill/>
          <a:ln w="3810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9280" name="Text Box 64"/>
          <p:cNvSpPr txBox="1">
            <a:spLocks noChangeArrowheads="1"/>
          </p:cNvSpPr>
          <p:nvPr/>
        </p:nvSpPr>
        <p:spPr bwMode="auto">
          <a:xfrm>
            <a:off x="3429000" y="3276600"/>
            <a:ext cx="3810000" cy="369332"/>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ENFRIADOR</a:t>
            </a:r>
          </a:p>
        </p:txBody>
      </p:sp>
      <p:sp>
        <p:nvSpPr>
          <p:cNvPr id="9282" name="Line 66"/>
          <p:cNvSpPr>
            <a:spLocks noChangeShapeType="1"/>
          </p:cNvSpPr>
          <p:nvPr/>
        </p:nvSpPr>
        <p:spPr bwMode="auto">
          <a:xfrm flipH="1">
            <a:off x="1447800" y="4267200"/>
            <a:ext cx="381000" cy="38100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9283" name="Line 67"/>
          <p:cNvSpPr>
            <a:spLocks noChangeShapeType="1"/>
          </p:cNvSpPr>
          <p:nvPr/>
        </p:nvSpPr>
        <p:spPr bwMode="auto">
          <a:xfrm>
            <a:off x="1828800" y="4267200"/>
            <a:ext cx="381000" cy="38100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9284" name="Line 68"/>
          <p:cNvSpPr>
            <a:spLocks noChangeShapeType="1"/>
          </p:cNvSpPr>
          <p:nvPr/>
        </p:nvSpPr>
        <p:spPr bwMode="auto">
          <a:xfrm flipH="1">
            <a:off x="1447800" y="4648200"/>
            <a:ext cx="685800" cy="0"/>
          </a:xfrm>
          <a:prstGeom prst="line">
            <a:avLst/>
          </a:prstGeom>
          <a:noFill/>
          <a:ln w="38100">
            <a:solidFill>
              <a:schemeClr val="accent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9285" name="Text Box 69"/>
          <p:cNvSpPr txBox="1">
            <a:spLocks noChangeArrowheads="1"/>
          </p:cNvSpPr>
          <p:nvPr/>
        </p:nvSpPr>
        <p:spPr bwMode="auto">
          <a:xfrm>
            <a:off x="3429000" y="4267200"/>
            <a:ext cx="3810000" cy="369332"/>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COLADOR O STRAINER</a:t>
            </a:r>
          </a:p>
        </p:txBody>
      </p:sp>
      <p:sp>
        <p:nvSpPr>
          <p:cNvPr id="9286" name="Rectangle 70"/>
          <p:cNvSpPr>
            <a:spLocks noChangeArrowheads="1"/>
          </p:cNvSpPr>
          <p:nvPr/>
        </p:nvSpPr>
        <p:spPr bwMode="auto">
          <a:xfrm>
            <a:off x="1066800" y="6172200"/>
            <a:ext cx="1676400" cy="609600"/>
          </a:xfrm>
          <a:prstGeom prst="rect">
            <a:avLst/>
          </a:prstGeom>
          <a:noFill/>
          <a:ln w="381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9287" name="Line 71"/>
          <p:cNvSpPr>
            <a:spLocks noChangeShapeType="1"/>
          </p:cNvSpPr>
          <p:nvPr/>
        </p:nvSpPr>
        <p:spPr bwMode="auto">
          <a:xfrm>
            <a:off x="1371600" y="6248400"/>
            <a:ext cx="0" cy="45720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9288" name="Line 72"/>
          <p:cNvSpPr>
            <a:spLocks noChangeShapeType="1"/>
          </p:cNvSpPr>
          <p:nvPr/>
        </p:nvSpPr>
        <p:spPr bwMode="auto">
          <a:xfrm>
            <a:off x="1371600" y="6477000"/>
            <a:ext cx="17526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9289" name="Text Box 73"/>
          <p:cNvSpPr txBox="1">
            <a:spLocks noChangeArrowheads="1"/>
          </p:cNvSpPr>
          <p:nvPr/>
        </p:nvSpPr>
        <p:spPr bwMode="auto">
          <a:xfrm>
            <a:off x="3505200" y="6248400"/>
            <a:ext cx="3810000" cy="369332"/>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CILINDRO O ACTUADOR</a:t>
            </a:r>
          </a:p>
        </p:txBody>
      </p:sp>
      <p:sp>
        <p:nvSpPr>
          <p:cNvPr id="9290" name="Line 74"/>
          <p:cNvSpPr>
            <a:spLocks noChangeShapeType="1"/>
          </p:cNvSpPr>
          <p:nvPr/>
        </p:nvSpPr>
        <p:spPr bwMode="auto">
          <a:xfrm>
            <a:off x="1066800" y="5486400"/>
            <a:ext cx="1828800" cy="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C"/>
          </a:p>
        </p:txBody>
      </p:sp>
      <p:sp>
        <p:nvSpPr>
          <p:cNvPr id="9292" name="AutoShape 76"/>
          <p:cNvSpPr>
            <a:spLocks noChangeArrowheads="1"/>
          </p:cNvSpPr>
          <p:nvPr/>
        </p:nvSpPr>
        <p:spPr bwMode="auto">
          <a:xfrm>
            <a:off x="1676400" y="5534025"/>
            <a:ext cx="609600" cy="2286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AR"/>
          </a:p>
        </p:txBody>
      </p:sp>
      <p:sp>
        <p:nvSpPr>
          <p:cNvPr id="9293" name="AutoShape 77"/>
          <p:cNvSpPr>
            <a:spLocks noChangeArrowheads="1"/>
          </p:cNvSpPr>
          <p:nvPr/>
        </p:nvSpPr>
        <p:spPr bwMode="auto">
          <a:xfrm rot="10800000">
            <a:off x="1676400" y="5214938"/>
            <a:ext cx="609600" cy="2286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s-AR"/>
          </a:p>
        </p:txBody>
      </p:sp>
      <p:sp>
        <p:nvSpPr>
          <p:cNvPr id="9294" name="Text Box 78"/>
          <p:cNvSpPr txBox="1">
            <a:spLocks noChangeArrowheads="1"/>
          </p:cNvSpPr>
          <p:nvPr/>
        </p:nvSpPr>
        <p:spPr bwMode="auto">
          <a:xfrm>
            <a:off x="3276600" y="5029200"/>
            <a:ext cx="5867400" cy="925513"/>
          </a:xfrm>
          <a:prstGeom prst="rect">
            <a:avLst/>
          </a:prstGeom>
          <a:solidFill>
            <a:srgbClr val="FFFF9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1800"/>
              <a:t>ORIFICIO U OBSTRUCCION. SE CREA PRESION DIFERENCIAL ENTRE LOS DOS LADOS DEL ORIFICIO. P1 &gt;  P2 CUANDO EL ACEITE FLUYE. PI = P2 CUANDO EL ACEITE ESTA ESTATICO</a:t>
            </a:r>
          </a:p>
        </p:txBody>
      </p:sp>
      <p:sp>
        <p:nvSpPr>
          <p:cNvPr id="9295" name="Text Box 79"/>
          <p:cNvSpPr txBox="1">
            <a:spLocks noChangeArrowheads="1"/>
          </p:cNvSpPr>
          <p:nvPr/>
        </p:nvSpPr>
        <p:spPr bwMode="auto">
          <a:xfrm>
            <a:off x="1143000" y="5029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P1</a:t>
            </a:r>
          </a:p>
        </p:txBody>
      </p:sp>
      <p:sp>
        <p:nvSpPr>
          <p:cNvPr id="9296" name="Text Box 80"/>
          <p:cNvSpPr txBox="1">
            <a:spLocks noChangeArrowheads="1"/>
          </p:cNvSpPr>
          <p:nvPr/>
        </p:nvSpPr>
        <p:spPr bwMode="auto">
          <a:xfrm>
            <a:off x="2286000" y="5029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a:t>P2</a:t>
            </a:r>
          </a:p>
        </p:txBody>
      </p:sp>
    </p:spTree>
    <p:extLst>
      <p:ext uri="{BB962C8B-B14F-4D97-AF65-F5344CB8AC3E}">
        <p14:creationId xmlns:p14="http://schemas.microsoft.com/office/powerpoint/2010/main" val="1623387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140968"/>
            <a:ext cx="8229600" cy="1600200"/>
          </a:xfrm>
        </p:spPr>
        <p:txBody>
          <a:bodyPr/>
          <a:lstStyle/>
          <a:p>
            <a:r>
              <a:rPr lang="es-EC" b="1" dirty="0">
                <a:effectLst/>
              </a:rPr>
              <a:t>2.4 </a:t>
            </a:r>
            <a:r>
              <a:rPr lang="es-EC" b="1" dirty="0" smtClean="0">
                <a:effectLst/>
              </a:rPr>
              <a:t> PARTES </a:t>
            </a:r>
            <a:r>
              <a:rPr lang="es-EC" b="1" dirty="0">
                <a:effectLst/>
              </a:rPr>
              <a:t>DE UN SISTEMA HIDRÁULICO</a:t>
            </a:r>
            <a:br>
              <a:rPr lang="es-EC" b="1" dirty="0">
                <a:effectLst/>
              </a:rPr>
            </a:br>
            <a:endParaRPr lang="es-EC" dirty="0"/>
          </a:p>
        </p:txBody>
      </p:sp>
    </p:spTree>
    <p:extLst>
      <p:ext uri="{BB962C8B-B14F-4D97-AF65-F5344CB8AC3E}">
        <p14:creationId xmlns:p14="http://schemas.microsoft.com/office/powerpoint/2010/main" val="2715152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effectLst/>
              </a:rPr>
              <a:t>2.4.1BOMBA</a:t>
            </a:r>
            <a:br>
              <a:rPr lang="es-EC" b="1" dirty="0">
                <a:effectLst/>
              </a:rPr>
            </a:br>
            <a:endParaRPr lang="es-EC" dirty="0"/>
          </a:p>
        </p:txBody>
      </p:sp>
      <p:sp>
        <p:nvSpPr>
          <p:cNvPr id="3" name="2 Marcador de contenido"/>
          <p:cNvSpPr>
            <a:spLocks noGrp="1"/>
          </p:cNvSpPr>
          <p:nvPr>
            <p:ph idx="1"/>
          </p:nvPr>
        </p:nvSpPr>
        <p:spPr/>
        <p:txBody>
          <a:bodyPr/>
          <a:lstStyle/>
          <a:p>
            <a:pPr algn="just"/>
            <a:r>
              <a:rPr lang="es-ES" dirty="0"/>
              <a:t>Una bomba hidráulica es una </a:t>
            </a:r>
            <a:r>
              <a:rPr lang="es-ES" u="sng" dirty="0">
                <a:hlinkClick r:id="rId2" tooltip="Máquina"/>
              </a:rPr>
              <a:t>máquina</a:t>
            </a:r>
            <a:r>
              <a:rPr lang="es-ES" dirty="0"/>
              <a:t> generadora que transforma la energía (generalmente </a:t>
            </a:r>
            <a:r>
              <a:rPr lang="es-ES" u="sng" dirty="0">
                <a:hlinkClick r:id="rId3" tooltip="Energía mecánica"/>
              </a:rPr>
              <a:t>energía mecánica</a:t>
            </a:r>
            <a:r>
              <a:rPr lang="es-ES" dirty="0"/>
              <a:t>) con la que es accionada en </a:t>
            </a:r>
            <a:r>
              <a:rPr lang="es-ES" u="sng" dirty="0">
                <a:hlinkClick r:id="rId4" tooltip="Energía hidráulica"/>
              </a:rPr>
              <a:t>energía hidráulica</a:t>
            </a:r>
            <a:r>
              <a:rPr lang="es-ES" dirty="0"/>
              <a:t> del </a:t>
            </a:r>
            <a:r>
              <a:rPr lang="es-ES" u="sng" dirty="0">
                <a:hlinkClick r:id="rId5" tooltip="Fluido incompresible"/>
              </a:rPr>
              <a:t>fluido incompresible</a:t>
            </a:r>
            <a:r>
              <a:rPr lang="es-ES" dirty="0"/>
              <a:t> que mueve. </a:t>
            </a:r>
            <a:endParaRPr lang="es-ES" dirty="0" smtClean="0"/>
          </a:p>
          <a:p>
            <a:pPr marL="0" indent="0">
              <a:buNone/>
            </a:pPr>
            <a:endParaRPr lang="es-EC" dirty="0"/>
          </a:p>
        </p:txBody>
      </p:sp>
      <p:pic>
        <p:nvPicPr>
          <p:cNvPr id="5" name="4 Imagen" descr="http://images.autoline.es/s/recambios-hidraulica-bomba-hidraulica-DOOSAN-DX-225---1_big--1208131808299695740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3212976"/>
            <a:ext cx="3240360" cy="2664296"/>
          </a:xfrm>
          <a:prstGeom prst="rect">
            <a:avLst/>
          </a:prstGeom>
          <a:noFill/>
          <a:ln>
            <a:noFill/>
          </a:ln>
        </p:spPr>
      </p:pic>
    </p:spTree>
    <p:extLst>
      <p:ext uri="{BB962C8B-B14F-4D97-AF65-F5344CB8AC3E}">
        <p14:creationId xmlns:p14="http://schemas.microsoft.com/office/powerpoint/2010/main" val="1940803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8229600" cy="1600200"/>
          </a:xfrm>
        </p:spPr>
        <p:txBody>
          <a:bodyPr/>
          <a:lstStyle/>
          <a:p>
            <a:r>
              <a:rPr lang="es-EC" sz="4000" b="1" dirty="0">
                <a:effectLst/>
              </a:rPr>
              <a:t>2.4.2CONTROL DE PRESIÓN Y CAUDAL</a:t>
            </a:r>
            <a:r>
              <a:rPr lang="es-EC" b="1" dirty="0">
                <a:effectLst/>
              </a:rPr>
              <a:t/>
            </a:r>
            <a:br>
              <a:rPr lang="es-EC" b="1" dirty="0">
                <a:effectLst/>
              </a:rPr>
            </a:br>
            <a:endParaRPr lang="es-EC" dirty="0"/>
          </a:p>
        </p:txBody>
      </p:sp>
      <p:sp>
        <p:nvSpPr>
          <p:cNvPr id="3" name="2 Marcador de contenido"/>
          <p:cNvSpPr>
            <a:spLocks noGrp="1"/>
          </p:cNvSpPr>
          <p:nvPr>
            <p:ph idx="1"/>
          </p:nvPr>
        </p:nvSpPr>
        <p:spPr>
          <a:xfrm>
            <a:off x="467544" y="2132856"/>
            <a:ext cx="8229600" cy="2260847"/>
          </a:xfrm>
        </p:spPr>
        <p:txBody>
          <a:bodyPr>
            <a:normAutofit/>
          </a:bodyPr>
          <a:lstStyle/>
          <a:p>
            <a:pPr algn="just"/>
            <a:r>
              <a:rPr lang="es-EC" sz="3200" dirty="0"/>
              <a:t>Constituido en este caso por las válvulas  limitadora de presión y la válvula distribuidora 4/3. La válvula de estrangulamiento y la válvula </a:t>
            </a:r>
            <a:r>
              <a:rPr lang="es-EC" sz="3200" dirty="0" err="1"/>
              <a:t>check</a:t>
            </a:r>
            <a:r>
              <a:rPr lang="es-EC" sz="3200" dirty="0"/>
              <a:t>.</a:t>
            </a:r>
          </a:p>
        </p:txBody>
      </p:sp>
    </p:spTree>
    <p:extLst>
      <p:ext uri="{BB962C8B-B14F-4D97-AF65-F5344CB8AC3E}">
        <p14:creationId xmlns:p14="http://schemas.microsoft.com/office/powerpoint/2010/main" val="794595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effectLst/>
              </a:rPr>
              <a:t>2.4.3 ACTUADOR</a:t>
            </a:r>
            <a:endParaRPr lang="es-EC" b="1" dirty="0"/>
          </a:p>
        </p:txBody>
      </p:sp>
      <p:sp>
        <p:nvSpPr>
          <p:cNvPr id="3" name="2 Marcador de contenido"/>
          <p:cNvSpPr>
            <a:spLocks noGrp="1"/>
          </p:cNvSpPr>
          <p:nvPr>
            <p:ph idx="1"/>
          </p:nvPr>
        </p:nvSpPr>
        <p:spPr/>
        <p:txBody>
          <a:bodyPr/>
          <a:lstStyle/>
          <a:p>
            <a:pPr algn="just"/>
            <a:r>
              <a:rPr lang="es-ES" dirty="0"/>
              <a:t>Constituido por el cilindro el cual es un conversor de energía de fluido en energía mecánica (movimiento lineal que desplaza una fuerza, es decir que realiza un trabajo).</a:t>
            </a:r>
            <a:endParaRPr lang="es-EC" dirty="0"/>
          </a:p>
          <a:p>
            <a:pPr marL="0" indent="0" algn="just">
              <a:buNone/>
            </a:pPr>
            <a:endParaRPr lang="es-EC" dirty="0"/>
          </a:p>
        </p:txBody>
      </p:sp>
      <p:pic>
        <p:nvPicPr>
          <p:cNvPr id="4" name="3 Imagen" descr="http://images.autoline.es/s/recambios-hidraulica-cilindro-hidraulico-DOOSAN-DX-140-160-W---1_big--100329133649275511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924944"/>
            <a:ext cx="3816424" cy="3096344"/>
          </a:xfrm>
          <a:prstGeom prst="rect">
            <a:avLst/>
          </a:prstGeom>
          <a:noFill/>
          <a:ln>
            <a:noFill/>
          </a:ln>
        </p:spPr>
      </p:pic>
    </p:spTree>
    <p:extLst>
      <p:ext uri="{BB962C8B-B14F-4D97-AF65-F5344CB8AC3E}">
        <p14:creationId xmlns:p14="http://schemas.microsoft.com/office/powerpoint/2010/main" val="2584264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52736"/>
            <a:ext cx="8229600" cy="1600200"/>
          </a:xfrm>
        </p:spPr>
        <p:txBody>
          <a:bodyPr/>
          <a:lstStyle/>
          <a:p>
            <a:r>
              <a:rPr lang="es-EC" sz="4000" b="1" dirty="0">
                <a:effectLst/>
              </a:rPr>
              <a:t>2.4.4 TANQUE DE ACEITE HIDRÁULICO</a:t>
            </a:r>
            <a:br>
              <a:rPr lang="es-EC" sz="4000" b="1" dirty="0">
                <a:effectLst/>
              </a:rPr>
            </a:br>
            <a:endParaRPr lang="es-EC" sz="4000" dirty="0"/>
          </a:p>
        </p:txBody>
      </p:sp>
      <p:sp>
        <p:nvSpPr>
          <p:cNvPr id="3" name="2 Marcador de contenido"/>
          <p:cNvSpPr>
            <a:spLocks noGrp="1"/>
          </p:cNvSpPr>
          <p:nvPr>
            <p:ph idx="1"/>
          </p:nvPr>
        </p:nvSpPr>
        <p:spPr>
          <a:xfrm>
            <a:off x="467544" y="2332037"/>
            <a:ext cx="8229600" cy="4525963"/>
          </a:xfrm>
        </p:spPr>
        <p:txBody>
          <a:bodyPr/>
          <a:lstStyle/>
          <a:p>
            <a:r>
              <a:rPr lang="es-EC" dirty="0"/>
              <a:t>El depósito, o más comúnmente llamado tanque, cumple diferentes funciones. En primer término es el depósito de aspiración e impulsión del sistema de bombeo, además sirve de almacén y reserva de aceite. Por otra parte tiene como misiones la separación, en lo posible, del aire del líquido hidráulico, la refrigeración del aceite por simple transmisión de calor por sus paredes al exterior, la toma de contacto del aceite con la presión atmosférica y, por último, su estructura sirve de soporte de la bomba, del motor de accionamiento y de otros elementos auxiliares.</a:t>
            </a:r>
          </a:p>
          <a:p>
            <a:pPr marL="0" indent="0">
              <a:buNone/>
            </a:pPr>
            <a:endParaRPr lang="es-EC" dirty="0"/>
          </a:p>
        </p:txBody>
      </p:sp>
    </p:spTree>
    <p:extLst>
      <p:ext uri="{BB962C8B-B14F-4D97-AF65-F5344CB8AC3E}">
        <p14:creationId xmlns:p14="http://schemas.microsoft.com/office/powerpoint/2010/main" val="3273462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000" b="1" dirty="0" smtClean="0">
                <a:effectLst/>
              </a:rPr>
              <a:t>2.5 </a:t>
            </a:r>
            <a:r>
              <a:rPr lang="es-EC" sz="4000" b="1" dirty="0">
                <a:effectLst/>
              </a:rPr>
              <a:t>FILTROS DE ACEITE HIDRÁULICO</a:t>
            </a:r>
            <a:endParaRPr lang="es-EC" sz="4000" b="1" dirty="0"/>
          </a:p>
        </p:txBody>
      </p:sp>
      <p:sp>
        <p:nvSpPr>
          <p:cNvPr id="3" name="2 Marcador de contenido"/>
          <p:cNvSpPr>
            <a:spLocks noGrp="1"/>
          </p:cNvSpPr>
          <p:nvPr>
            <p:ph idx="1"/>
          </p:nvPr>
        </p:nvSpPr>
        <p:spPr/>
        <p:txBody>
          <a:bodyPr/>
          <a:lstStyle/>
          <a:p>
            <a:pPr algn="just"/>
            <a:r>
              <a:rPr lang="es-ES" sz="2000" dirty="0"/>
              <a:t>Un </a:t>
            </a:r>
            <a:r>
              <a:rPr lang="es-ES" sz="2000" b="1" dirty="0"/>
              <a:t>filtro hidráulico</a:t>
            </a:r>
            <a:r>
              <a:rPr lang="es-ES" sz="2000" dirty="0"/>
              <a:t> es el componente principal del sistema de filtración de una </a:t>
            </a:r>
            <a:r>
              <a:rPr lang="es-ES" sz="2000" u="sng" dirty="0">
                <a:hlinkClick r:id="rId2" tooltip="Máquina hidráulica"/>
              </a:rPr>
              <a:t>máquina hidráulica</a:t>
            </a:r>
            <a:r>
              <a:rPr lang="es-ES" sz="2000" dirty="0"/>
              <a:t>, de lubricación o de engrase. Estos sistemas se emplean para el control de la contaminación por partículas sólidas de origen externo y las generadas internamente por procesos de desgaste o de erosión de las superficies de la maquinaria, permitiendo preservar la vida útil tanto de los componentes del equipo como del fluido hidráulico.</a:t>
            </a:r>
            <a:endParaRPr lang="es-EC" sz="2000" dirty="0"/>
          </a:p>
          <a:p>
            <a:pPr marL="0" indent="0" algn="just">
              <a:buNone/>
            </a:pPr>
            <a:endParaRPr lang="es-EC" dirty="0"/>
          </a:p>
        </p:txBody>
      </p:sp>
      <p:pic>
        <p:nvPicPr>
          <p:cNvPr id="4" name="3 Imagen" descr="C:\Users\DIEGO\Pictures\130220124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3717032"/>
            <a:ext cx="3384376" cy="2776590"/>
          </a:xfrm>
          <a:prstGeom prst="rect">
            <a:avLst/>
          </a:prstGeom>
          <a:noFill/>
          <a:ln>
            <a:noFill/>
          </a:ln>
        </p:spPr>
      </p:pic>
    </p:spTree>
    <p:extLst>
      <p:ext uri="{BB962C8B-B14F-4D97-AF65-F5344CB8AC3E}">
        <p14:creationId xmlns:p14="http://schemas.microsoft.com/office/powerpoint/2010/main" val="3497459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229600" cy="1600200"/>
          </a:xfrm>
        </p:spPr>
        <p:txBody>
          <a:bodyPr/>
          <a:lstStyle/>
          <a:p>
            <a:r>
              <a:rPr lang="es-EC" b="1" dirty="0">
                <a:effectLst/>
              </a:rPr>
              <a:t>1.1 ÁREA DE INFLUENCIA</a:t>
            </a:r>
            <a:br>
              <a:rPr lang="es-EC" b="1" dirty="0">
                <a:effectLst/>
              </a:rPr>
            </a:br>
            <a:endParaRPr lang="es-EC" dirty="0"/>
          </a:p>
        </p:txBody>
      </p:sp>
      <p:sp>
        <p:nvSpPr>
          <p:cNvPr id="3" name="2 Marcador de contenido"/>
          <p:cNvSpPr>
            <a:spLocks noGrp="1"/>
          </p:cNvSpPr>
          <p:nvPr>
            <p:ph idx="1"/>
          </p:nvPr>
        </p:nvSpPr>
        <p:spPr>
          <a:xfrm>
            <a:off x="467544" y="2132856"/>
            <a:ext cx="8229600" cy="4525963"/>
          </a:xfrm>
        </p:spPr>
        <p:txBody>
          <a:bodyPr/>
          <a:lstStyle/>
          <a:p>
            <a:pPr lvl="0" algn="just"/>
            <a:r>
              <a:rPr lang="es-EC" dirty="0"/>
              <a:t>En excavadoras marca Daewoo y Doosan en todos sus modelos</a:t>
            </a:r>
          </a:p>
          <a:p>
            <a:pPr lvl="0" algn="just"/>
            <a:r>
              <a:rPr lang="es-EC" dirty="0"/>
              <a:t>En talleres especializados en la reparación de equipos camineros.</a:t>
            </a:r>
          </a:p>
          <a:p>
            <a:pPr lvl="0" algn="just"/>
            <a:r>
              <a:rPr lang="es-EC" dirty="0"/>
              <a:t>Empresas propietarias de excavadoras en el campo agrícola, de construcción y minera.</a:t>
            </a:r>
          </a:p>
          <a:p>
            <a:pPr lvl="0" algn="just"/>
            <a:r>
              <a:rPr lang="es-EC" dirty="0"/>
              <a:t>En capacitación para el aprendizaje del comportamientos del funcionamiento del sistema hidráulico de excavadoras. </a:t>
            </a:r>
          </a:p>
          <a:p>
            <a:pPr marL="0" indent="0">
              <a:buNone/>
            </a:pPr>
            <a:endParaRPr lang="es-EC" dirty="0"/>
          </a:p>
        </p:txBody>
      </p:sp>
    </p:spTree>
    <p:extLst>
      <p:ext uri="{BB962C8B-B14F-4D97-AF65-F5344CB8AC3E}">
        <p14:creationId xmlns:p14="http://schemas.microsoft.com/office/powerpoint/2010/main" val="2064248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000" dirty="0" smtClean="0">
                <a:effectLst/>
              </a:rPr>
              <a:t>2.6 BOMBA  HIDRÁULICA  </a:t>
            </a:r>
            <a:r>
              <a:rPr lang="es-EC" sz="4000" dirty="0">
                <a:effectLst/>
              </a:rPr>
              <a:t>KAWASAKY SERIE K3V</a:t>
            </a:r>
            <a:endParaRPr lang="es-EC" sz="4000" dirty="0"/>
          </a:p>
        </p:txBody>
      </p:sp>
      <p:sp>
        <p:nvSpPr>
          <p:cNvPr id="3" name="2 Marcador de contenido"/>
          <p:cNvSpPr>
            <a:spLocks noGrp="1"/>
          </p:cNvSpPr>
          <p:nvPr>
            <p:ph idx="1"/>
          </p:nvPr>
        </p:nvSpPr>
        <p:spPr/>
        <p:txBody>
          <a:bodyPr/>
          <a:lstStyle/>
          <a:p>
            <a:pPr algn="just"/>
            <a:r>
              <a:rPr lang="es-EC" sz="2000" dirty="0"/>
              <a:t>Las bombas de la serie K3V son muy populares por su fuente de energía fiable para maquinas de la construcción principalmente excavadoras.</a:t>
            </a:r>
          </a:p>
          <a:p>
            <a:pPr algn="just"/>
            <a:r>
              <a:rPr lang="es-EC" sz="2000" dirty="0"/>
              <a:t>Varios diseños de grupo rotativo están disponibles para responder a las aplicaciones necesarias para este modelo de bomba.</a:t>
            </a:r>
          </a:p>
          <a:p>
            <a:pPr algn="just"/>
            <a:r>
              <a:rPr lang="es-EC" sz="2000" dirty="0"/>
              <a:t>Tipo en </a:t>
            </a:r>
            <a:r>
              <a:rPr lang="es-EC" sz="2000" dirty="0" err="1"/>
              <a:t>Tandem</a:t>
            </a:r>
            <a:r>
              <a:rPr lang="es-EC" sz="2000" dirty="0"/>
              <a:t> con toma de fuerza y tipo paralelo se han unido a la serie. Es decir esta bomba de dos cuerpos cado uno genera caudal y presión independientes</a:t>
            </a:r>
            <a:r>
              <a:rPr lang="es-EC" sz="2000" dirty="0" smtClean="0"/>
              <a:t>.</a:t>
            </a:r>
          </a:p>
          <a:p>
            <a:pPr marL="0" indent="0" algn="just">
              <a:buNone/>
            </a:pPr>
            <a:endParaRPr lang="es-EC" sz="2000" dirty="0"/>
          </a:p>
          <a:p>
            <a:pPr marL="0" indent="0">
              <a:buNone/>
            </a:pPr>
            <a:endParaRPr lang="es-EC" dirty="0"/>
          </a:p>
        </p:txBody>
      </p:sp>
      <p:pic>
        <p:nvPicPr>
          <p:cNvPr id="4" name="3 Imagen" descr="http://img.directindustry.es/images_di/photo-m2/bombas-hidraulicas-de-pistones-axiales-de-alta-presion-para-vehiculos-moviles-7291-2516993.jpg"/>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05064"/>
            <a:ext cx="4032448" cy="2664296"/>
          </a:xfrm>
          <a:prstGeom prst="rect">
            <a:avLst/>
          </a:prstGeom>
          <a:noFill/>
          <a:ln>
            <a:noFill/>
          </a:ln>
        </p:spPr>
      </p:pic>
    </p:spTree>
    <p:extLst>
      <p:ext uri="{BB962C8B-B14F-4D97-AF65-F5344CB8AC3E}">
        <p14:creationId xmlns:p14="http://schemas.microsoft.com/office/powerpoint/2010/main" val="3582713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52736"/>
            <a:ext cx="8229600" cy="1600200"/>
          </a:xfrm>
        </p:spPr>
        <p:txBody>
          <a:bodyPr/>
          <a:lstStyle/>
          <a:p>
            <a:r>
              <a:rPr lang="es-EC" sz="4000" b="1" dirty="0" smtClean="0">
                <a:effectLst/>
              </a:rPr>
              <a:t>2.6.1 </a:t>
            </a:r>
            <a:r>
              <a:rPr lang="es-EC" sz="4000" b="1" dirty="0">
                <a:effectLst/>
              </a:rPr>
              <a:t>CARACTERISTICAS PRINCIPALES</a:t>
            </a:r>
            <a:br>
              <a:rPr lang="es-EC" sz="4000" b="1" dirty="0">
                <a:effectLst/>
              </a:rPr>
            </a:br>
            <a:endParaRPr lang="es-EC" sz="4000" dirty="0"/>
          </a:p>
        </p:txBody>
      </p:sp>
      <p:sp>
        <p:nvSpPr>
          <p:cNvPr id="3" name="2 Marcador de contenido"/>
          <p:cNvSpPr>
            <a:spLocks noGrp="1"/>
          </p:cNvSpPr>
          <p:nvPr>
            <p:ph idx="1"/>
          </p:nvPr>
        </p:nvSpPr>
        <p:spPr/>
        <p:txBody>
          <a:bodyPr/>
          <a:lstStyle/>
          <a:p>
            <a:pPr marL="0" indent="0">
              <a:buNone/>
            </a:pPr>
            <a:r>
              <a:rPr lang="es-EC" dirty="0"/>
              <a:t> </a:t>
            </a:r>
          </a:p>
          <a:p>
            <a:pPr lvl="0" algn="just"/>
            <a:r>
              <a:rPr lang="es-ES" sz="3200" dirty="0"/>
              <a:t>Potencia </a:t>
            </a:r>
            <a:r>
              <a:rPr lang="es-ES" sz="3200" dirty="0" smtClean="0"/>
              <a:t>constante.</a:t>
            </a:r>
            <a:endParaRPr lang="es-EC" sz="3200" dirty="0"/>
          </a:p>
          <a:p>
            <a:pPr lvl="0" algn="just"/>
            <a:r>
              <a:rPr lang="es-ES" sz="3200" dirty="0"/>
              <a:t>Eficacia alta y capacidad de la uno </a:t>
            </a:r>
            <a:r>
              <a:rPr lang="es-ES" sz="3200" dirty="0" smtClean="0"/>
              <a:t>mismo-succión.</a:t>
            </a:r>
            <a:endParaRPr lang="es-EC" sz="3200" dirty="0"/>
          </a:p>
          <a:p>
            <a:pPr lvl="0" algn="just"/>
            <a:r>
              <a:rPr lang="es-ES" sz="3200" dirty="0"/>
              <a:t>Larga vida, de poco ruido. </a:t>
            </a:r>
            <a:endParaRPr lang="es-EC" sz="3200" dirty="0"/>
          </a:p>
          <a:p>
            <a:pPr lvl="0" algn="just"/>
            <a:r>
              <a:rPr lang="es-ES" sz="3200" dirty="0"/>
              <a:t>Modos de control </a:t>
            </a:r>
            <a:r>
              <a:rPr lang="es-ES" sz="3200" dirty="0" smtClean="0"/>
              <a:t>múltiples.</a:t>
            </a:r>
            <a:endParaRPr lang="es-EC" sz="3200" dirty="0"/>
          </a:p>
          <a:p>
            <a:pPr marL="0" indent="0">
              <a:buNone/>
            </a:pPr>
            <a:endParaRPr lang="es-EC" dirty="0"/>
          </a:p>
        </p:txBody>
      </p:sp>
    </p:spTree>
    <p:extLst>
      <p:ext uri="{BB962C8B-B14F-4D97-AF65-F5344CB8AC3E}">
        <p14:creationId xmlns:p14="http://schemas.microsoft.com/office/powerpoint/2010/main" val="2207263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8720"/>
            <a:ext cx="8229600" cy="1600200"/>
          </a:xfrm>
        </p:spPr>
        <p:txBody>
          <a:bodyPr/>
          <a:lstStyle/>
          <a:p>
            <a:r>
              <a:rPr lang="es-EC" sz="4000" b="1" dirty="0" smtClean="0">
                <a:effectLst/>
              </a:rPr>
              <a:t>2.6.2 </a:t>
            </a:r>
            <a:r>
              <a:rPr lang="es-EC" sz="4000" b="1" dirty="0">
                <a:effectLst/>
              </a:rPr>
              <a:t>PARTE DE UNA BOMBA KAWASAKY K3V</a:t>
            </a:r>
            <a:br>
              <a:rPr lang="es-EC" sz="4000" b="1" dirty="0">
                <a:effectLst/>
              </a:rPr>
            </a:br>
            <a:endParaRPr lang="es-EC" sz="4000"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5125" y="1711349"/>
            <a:ext cx="7813750" cy="4525963"/>
          </a:xfrm>
          <a:prstGeom prst="rect">
            <a:avLst/>
          </a:prstGeom>
          <a:noFill/>
          <a:ln>
            <a:noFill/>
          </a:ln>
        </p:spPr>
      </p:pic>
    </p:spTree>
    <p:extLst>
      <p:ext uri="{BB962C8B-B14F-4D97-AF65-F5344CB8AC3E}">
        <p14:creationId xmlns:p14="http://schemas.microsoft.com/office/powerpoint/2010/main" val="2851976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600200"/>
          </a:xfrm>
        </p:spPr>
        <p:txBody>
          <a:bodyPr/>
          <a:lstStyle/>
          <a:p>
            <a:r>
              <a:rPr lang="es-EC" sz="4000" b="1" dirty="0" smtClean="0">
                <a:effectLst/>
              </a:rPr>
              <a:t>2.6.3 </a:t>
            </a:r>
            <a:r>
              <a:rPr lang="es-EC" sz="4000" b="1" dirty="0">
                <a:effectLst/>
              </a:rPr>
              <a:t>GRUPO ROTATIVO DE LA BOMBA</a:t>
            </a:r>
            <a:r>
              <a:rPr lang="es-EC" b="1" dirty="0">
                <a:effectLst/>
              </a:rPr>
              <a:t/>
            </a:r>
            <a:br>
              <a:rPr lang="es-EC" b="1" dirty="0">
                <a:effectLst/>
              </a:rPr>
            </a:br>
            <a:endParaRPr lang="es-EC" dirty="0"/>
          </a:p>
        </p:txBody>
      </p:sp>
      <p:sp>
        <p:nvSpPr>
          <p:cNvPr id="3" name="2 Marcador de contenido"/>
          <p:cNvSpPr>
            <a:spLocks noGrp="1"/>
          </p:cNvSpPr>
          <p:nvPr>
            <p:ph idx="1"/>
          </p:nvPr>
        </p:nvSpPr>
        <p:spPr/>
        <p:txBody>
          <a:bodyPr/>
          <a:lstStyle/>
          <a:p>
            <a:pPr algn="just"/>
            <a:r>
              <a:rPr lang="es-EC" dirty="0"/>
              <a:t>Es un grupo conformado por un </a:t>
            </a:r>
            <a:r>
              <a:rPr lang="es-EC" dirty="0" err="1"/>
              <a:t>block</a:t>
            </a:r>
            <a:r>
              <a:rPr lang="es-EC" dirty="0"/>
              <a:t> y varios pistones axiales, es aquí donde se genera toda la presión de la bomba.</a:t>
            </a:r>
          </a:p>
          <a:p>
            <a:pPr marL="0" indent="0">
              <a:buNone/>
            </a:pP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708920"/>
            <a:ext cx="6696744" cy="2952328"/>
          </a:xfrm>
          <a:prstGeom prst="rect">
            <a:avLst/>
          </a:prstGeom>
          <a:noFill/>
          <a:ln>
            <a:noFill/>
          </a:ln>
        </p:spPr>
      </p:pic>
    </p:spTree>
    <p:extLst>
      <p:ext uri="{BB962C8B-B14F-4D97-AF65-F5344CB8AC3E}">
        <p14:creationId xmlns:p14="http://schemas.microsoft.com/office/powerpoint/2010/main" val="2669427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600200"/>
          </a:xfrm>
        </p:spPr>
        <p:txBody>
          <a:bodyPr/>
          <a:lstStyle/>
          <a:p>
            <a:r>
              <a:rPr lang="es-EC" sz="4000" b="1" dirty="0" smtClean="0">
                <a:effectLst/>
              </a:rPr>
              <a:t>2.6.4 </a:t>
            </a:r>
            <a:r>
              <a:rPr lang="es-EC" sz="4000" b="1" dirty="0">
                <a:effectLst/>
              </a:rPr>
              <a:t>REGULADORES</a:t>
            </a:r>
            <a:r>
              <a:rPr lang="es-EC" b="1" dirty="0">
                <a:effectLst/>
              </a:rPr>
              <a:t/>
            </a:r>
            <a:br>
              <a:rPr lang="es-EC" b="1" dirty="0">
                <a:effectLst/>
              </a:rPr>
            </a:br>
            <a:endParaRPr lang="es-EC" dirty="0"/>
          </a:p>
        </p:txBody>
      </p:sp>
      <p:sp>
        <p:nvSpPr>
          <p:cNvPr id="3" name="2 Marcador de contenido"/>
          <p:cNvSpPr>
            <a:spLocks noGrp="1"/>
          </p:cNvSpPr>
          <p:nvPr>
            <p:ph idx="1"/>
          </p:nvPr>
        </p:nvSpPr>
        <p:spPr/>
        <p:txBody>
          <a:bodyPr/>
          <a:lstStyle/>
          <a:p>
            <a:pPr algn="just"/>
            <a:r>
              <a:rPr lang="es-EC" dirty="0"/>
              <a:t>El regulador es un conjunto de válvulas en las que restringen el paso de caudal hidráulico en estos a la ves se puede modificar la presión de salida de la bomba.</a:t>
            </a:r>
          </a:p>
          <a:p>
            <a:pPr marL="0" indent="0">
              <a:buNone/>
            </a:pP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790286" y="2852936"/>
            <a:ext cx="5229986" cy="3672408"/>
          </a:xfrm>
          <a:prstGeom prst="rect">
            <a:avLst/>
          </a:prstGeom>
          <a:noFill/>
          <a:ln>
            <a:noFill/>
          </a:ln>
        </p:spPr>
      </p:pic>
    </p:spTree>
    <p:extLst>
      <p:ext uri="{BB962C8B-B14F-4D97-AF65-F5344CB8AC3E}">
        <p14:creationId xmlns:p14="http://schemas.microsoft.com/office/powerpoint/2010/main" val="4236954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492896"/>
            <a:ext cx="8229600" cy="1600200"/>
          </a:xfrm>
        </p:spPr>
        <p:txBody>
          <a:bodyPr/>
          <a:lstStyle/>
          <a:p>
            <a:r>
              <a:rPr lang="es-EC" b="1" dirty="0">
                <a:effectLst/>
              </a:rPr>
              <a:t>CAPÍTULO III</a:t>
            </a:r>
            <a:br>
              <a:rPr lang="es-EC" b="1" dirty="0">
                <a:effectLst/>
              </a:rPr>
            </a:br>
            <a:endParaRPr lang="es-EC" dirty="0"/>
          </a:p>
        </p:txBody>
      </p:sp>
    </p:spTree>
    <p:extLst>
      <p:ext uri="{BB962C8B-B14F-4D97-AF65-F5344CB8AC3E}">
        <p14:creationId xmlns:p14="http://schemas.microsoft.com/office/powerpoint/2010/main" val="297996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80728"/>
            <a:ext cx="8229600" cy="1600200"/>
          </a:xfrm>
        </p:spPr>
        <p:txBody>
          <a:bodyPr/>
          <a:lstStyle/>
          <a:p>
            <a:r>
              <a:rPr lang="es-EC" sz="4000" b="1" dirty="0" smtClean="0">
                <a:effectLst/>
              </a:rPr>
              <a:t>3.1 MICROCONTROLADOR</a:t>
            </a:r>
            <a:r>
              <a:rPr lang="es-EC" b="1" dirty="0">
                <a:effectLst/>
              </a:rPr>
              <a:t/>
            </a:r>
            <a:br>
              <a:rPr lang="es-EC" b="1" dirty="0">
                <a:effectLst/>
              </a:rPr>
            </a:br>
            <a:endParaRPr lang="es-EC" dirty="0"/>
          </a:p>
        </p:txBody>
      </p:sp>
      <p:sp>
        <p:nvSpPr>
          <p:cNvPr id="3" name="2 Marcador de contenido"/>
          <p:cNvSpPr>
            <a:spLocks noGrp="1"/>
          </p:cNvSpPr>
          <p:nvPr>
            <p:ph idx="1"/>
          </p:nvPr>
        </p:nvSpPr>
        <p:spPr>
          <a:xfrm>
            <a:off x="467544" y="2132856"/>
            <a:ext cx="8229600" cy="4525963"/>
          </a:xfrm>
        </p:spPr>
        <p:txBody>
          <a:bodyPr>
            <a:normAutofit/>
          </a:bodyPr>
          <a:lstStyle/>
          <a:p>
            <a:pPr algn="just"/>
            <a:r>
              <a:rPr lang="es-EC" sz="3200" dirty="0" smtClean="0"/>
              <a:t>Al </a:t>
            </a:r>
            <a:r>
              <a:rPr lang="es-EC" sz="3200" dirty="0"/>
              <a:t>estar dispuestos dentro de una capsula todos los Micro controladores son muy parecidos en su estructura. Es decir, todos tienen: procesador, memoria de datos e instrucciones, líneas de entrada y salida E/S, oscilador de reloj (</a:t>
            </a:r>
            <a:r>
              <a:rPr lang="es-EC" sz="3200" dirty="0" err="1"/>
              <a:t>Timer</a:t>
            </a:r>
            <a:r>
              <a:rPr lang="es-EC" sz="3200" dirty="0"/>
              <a:t>) y módulos controladores de periféricos.</a:t>
            </a:r>
          </a:p>
          <a:p>
            <a:pPr algn="just"/>
            <a:endParaRPr lang="es-EC" sz="3200" dirty="0"/>
          </a:p>
          <a:p>
            <a:endParaRPr lang="es-EC" dirty="0"/>
          </a:p>
        </p:txBody>
      </p:sp>
    </p:spTree>
    <p:extLst>
      <p:ext uri="{BB962C8B-B14F-4D97-AF65-F5344CB8AC3E}">
        <p14:creationId xmlns:p14="http://schemas.microsoft.com/office/powerpoint/2010/main" val="555560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1600200"/>
          </a:xfrm>
        </p:spPr>
        <p:txBody>
          <a:bodyPr/>
          <a:lstStyle/>
          <a:p>
            <a:r>
              <a:rPr lang="es-EC" b="1" dirty="0" smtClean="0">
                <a:effectLst/>
              </a:rPr>
              <a:t>3.1.1 </a:t>
            </a:r>
            <a:r>
              <a:rPr lang="es-EC" b="1" dirty="0">
                <a:effectLst/>
              </a:rPr>
              <a:t>PIC 16F873.</a:t>
            </a:r>
            <a:br>
              <a:rPr lang="es-EC" b="1" dirty="0">
                <a:effectLst/>
              </a:rPr>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86656130"/>
              </p:ext>
            </p:extLst>
          </p:nvPr>
        </p:nvGraphicFramePr>
        <p:xfrm>
          <a:off x="395536" y="1340771"/>
          <a:ext cx="8352928" cy="5112567"/>
        </p:xfrm>
        <a:graphic>
          <a:graphicData uri="http://schemas.openxmlformats.org/drawingml/2006/table">
            <a:tbl>
              <a:tblPr firstRow="1" firstCol="1" bandRow="1" bandCol="1">
                <a:tableStyleId>{5C22544A-7EE6-4342-B048-85BDC9FD1C3A}</a:tableStyleId>
              </a:tblPr>
              <a:tblGrid>
                <a:gridCol w="4868352"/>
                <a:gridCol w="3484576"/>
              </a:tblGrid>
              <a:tr h="419980">
                <a:tc>
                  <a:txBody>
                    <a:bodyPr/>
                    <a:lstStyle/>
                    <a:p>
                      <a:pPr algn="just">
                        <a:lnSpc>
                          <a:spcPct val="115000"/>
                        </a:lnSpc>
                        <a:spcAft>
                          <a:spcPts val="1000"/>
                        </a:spcAft>
                      </a:pPr>
                      <a:r>
                        <a:rPr lang="es-EC" sz="1200">
                          <a:effectLst/>
                        </a:rPr>
                        <a:t>CARACTERISTICAS.</a:t>
                      </a:r>
                      <a:endParaRPr lang="es-EC" sz="1200">
                        <a:effectLst/>
                        <a:latin typeface="Arial"/>
                        <a:ea typeface="Calibri"/>
                        <a:cs typeface="Times New Roman"/>
                      </a:endParaRPr>
                    </a:p>
                  </a:txBody>
                  <a:tcPr marL="68580" marR="68580" marT="0" marB="0"/>
                </a:tc>
                <a:tc>
                  <a:txBody>
                    <a:bodyPr/>
                    <a:lstStyle/>
                    <a:p>
                      <a:pPr algn="just">
                        <a:lnSpc>
                          <a:spcPct val="115000"/>
                        </a:lnSpc>
                        <a:spcAft>
                          <a:spcPts val="1000"/>
                        </a:spcAft>
                      </a:pPr>
                      <a:r>
                        <a:rPr lang="es-EC" sz="1200">
                          <a:effectLst/>
                        </a:rPr>
                        <a:t>DESCRIPCIÓN.</a:t>
                      </a:r>
                      <a:endParaRPr lang="es-EC" sz="1200">
                        <a:effectLst/>
                        <a:latin typeface="Arial"/>
                        <a:ea typeface="Calibri"/>
                        <a:cs typeface="Times New Roman"/>
                      </a:endParaRPr>
                    </a:p>
                  </a:txBody>
                  <a:tcPr marL="68580" marR="68580" marT="0" marB="0"/>
                </a:tc>
              </a:tr>
              <a:tr h="427693">
                <a:tc>
                  <a:txBody>
                    <a:bodyPr/>
                    <a:lstStyle/>
                    <a:p>
                      <a:pPr algn="just">
                        <a:lnSpc>
                          <a:spcPct val="115000"/>
                        </a:lnSpc>
                        <a:spcAft>
                          <a:spcPts val="1000"/>
                        </a:spcAft>
                      </a:pPr>
                      <a:r>
                        <a:rPr lang="es-EC" sz="1200">
                          <a:effectLst/>
                        </a:rPr>
                        <a:t>Frecuencia de Operación</a:t>
                      </a:r>
                      <a:endParaRPr lang="es-EC" sz="1200">
                        <a:effectLst/>
                        <a:latin typeface="Arial"/>
                        <a:ea typeface="Calibri"/>
                        <a:cs typeface="Times New Roman"/>
                      </a:endParaRPr>
                    </a:p>
                  </a:txBody>
                  <a:tcPr marL="68580" marR="68580" marT="0" marB="0"/>
                </a:tc>
                <a:tc>
                  <a:txBody>
                    <a:bodyPr/>
                    <a:lstStyle/>
                    <a:p>
                      <a:pPr algn="just">
                        <a:lnSpc>
                          <a:spcPct val="115000"/>
                        </a:lnSpc>
                        <a:spcAft>
                          <a:spcPts val="1000"/>
                        </a:spcAft>
                      </a:pPr>
                      <a:r>
                        <a:rPr lang="es-EC" sz="1200">
                          <a:effectLst/>
                        </a:rPr>
                        <a:t>20 MHz</a:t>
                      </a:r>
                      <a:endParaRPr lang="es-EC" sz="1200">
                        <a:effectLst/>
                        <a:latin typeface="Arial"/>
                        <a:ea typeface="Calibri"/>
                        <a:cs typeface="Times New Roman"/>
                      </a:endParaRPr>
                    </a:p>
                  </a:txBody>
                  <a:tcPr marL="68580" marR="68580" marT="0" marB="0"/>
                </a:tc>
              </a:tr>
              <a:tr h="419980">
                <a:tc>
                  <a:txBody>
                    <a:bodyPr/>
                    <a:lstStyle/>
                    <a:p>
                      <a:pPr algn="just">
                        <a:lnSpc>
                          <a:spcPct val="115000"/>
                        </a:lnSpc>
                        <a:spcAft>
                          <a:spcPts val="1000"/>
                        </a:spcAft>
                      </a:pPr>
                      <a:r>
                        <a:rPr lang="es-EC" sz="1200">
                          <a:effectLst/>
                        </a:rPr>
                        <a:t>Memoria FLASH</a:t>
                      </a:r>
                      <a:endParaRPr lang="es-EC" sz="1200">
                        <a:effectLst/>
                        <a:latin typeface="Arial"/>
                        <a:ea typeface="Calibri"/>
                        <a:cs typeface="Times New Roman"/>
                      </a:endParaRPr>
                    </a:p>
                  </a:txBody>
                  <a:tcPr marL="68580" marR="68580" marT="0" marB="0"/>
                </a:tc>
                <a:tc>
                  <a:txBody>
                    <a:bodyPr/>
                    <a:lstStyle/>
                    <a:p>
                      <a:pPr algn="just">
                        <a:lnSpc>
                          <a:spcPct val="115000"/>
                        </a:lnSpc>
                        <a:spcAft>
                          <a:spcPts val="1000"/>
                        </a:spcAft>
                      </a:pPr>
                      <a:r>
                        <a:rPr lang="es-EC" sz="1200">
                          <a:effectLst/>
                        </a:rPr>
                        <a:t>4k</a:t>
                      </a:r>
                      <a:endParaRPr lang="es-EC" sz="1200">
                        <a:effectLst/>
                        <a:latin typeface="Arial"/>
                        <a:ea typeface="Calibri"/>
                        <a:cs typeface="Times New Roman"/>
                      </a:endParaRPr>
                    </a:p>
                  </a:txBody>
                  <a:tcPr marL="68580" marR="68580" marT="0" marB="0"/>
                </a:tc>
              </a:tr>
              <a:tr h="419980">
                <a:tc>
                  <a:txBody>
                    <a:bodyPr/>
                    <a:lstStyle/>
                    <a:p>
                      <a:pPr algn="just">
                        <a:lnSpc>
                          <a:spcPct val="115000"/>
                        </a:lnSpc>
                        <a:spcAft>
                          <a:spcPts val="1000"/>
                        </a:spcAft>
                      </a:pPr>
                      <a:r>
                        <a:rPr lang="es-EC" sz="1200">
                          <a:effectLst/>
                        </a:rPr>
                        <a:t>Memoria de Datos (bytes)</a:t>
                      </a:r>
                      <a:endParaRPr lang="es-EC" sz="1200">
                        <a:effectLst/>
                        <a:latin typeface="Arial"/>
                        <a:ea typeface="Calibri"/>
                        <a:cs typeface="Times New Roman"/>
                      </a:endParaRPr>
                    </a:p>
                  </a:txBody>
                  <a:tcPr marL="68580" marR="68580" marT="0" marB="0"/>
                </a:tc>
                <a:tc>
                  <a:txBody>
                    <a:bodyPr/>
                    <a:lstStyle/>
                    <a:p>
                      <a:pPr algn="just">
                        <a:lnSpc>
                          <a:spcPct val="115000"/>
                        </a:lnSpc>
                        <a:spcAft>
                          <a:spcPts val="1000"/>
                        </a:spcAft>
                      </a:pPr>
                      <a:r>
                        <a:rPr lang="es-EC" sz="1200">
                          <a:effectLst/>
                        </a:rPr>
                        <a:t>192</a:t>
                      </a:r>
                      <a:endParaRPr lang="es-EC" sz="1200">
                        <a:effectLst/>
                        <a:latin typeface="Arial"/>
                        <a:ea typeface="Calibri"/>
                        <a:cs typeface="Times New Roman"/>
                      </a:endParaRPr>
                    </a:p>
                  </a:txBody>
                  <a:tcPr marL="68580" marR="68580" marT="0" marB="0"/>
                </a:tc>
              </a:tr>
              <a:tr h="422278">
                <a:tc>
                  <a:txBody>
                    <a:bodyPr/>
                    <a:lstStyle/>
                    <a:p>
                      <a:pPr algn="just">
                        <a:lnSpc>
                          <a:spcPct val="115000"/>
                        </a:lnSpc>
                        <a:spcAft>
                          <a:spcPts val="1000"/>
                        </a:spcAft>
                      </a:pPr>
                      <a:r>
                        <a:rPr lang="es-EC" sz="1200">
                          <a:effectLst/>
                        </a:rPr>
                        <a:t>Memoria de Datos EEPROM (bytes)</a:t>
                      </a:r>
                      <a:endParaRPr lang="es-EC" sz="1200">
                        <a:effectLst/>
                        <a:latin typeface="Arial"/>
                        <a:ea typeface="Calibri"/>
                        <a:cs typeface="Times New Roman"/>
                      </a:endParaRPr>
                    </a:p>
                  </a:txBody>
                  <a:tcPr marL="68580" marR="68580" marT="0" marB="0"/>
                </a:tc>
                <a:tc>
                  <a:txBody>
                    <a:bodyPr/>
                    <a:lstStyle/>
                    <a:p>
                      <a:pPr algn="just">
                        <a:lnSpc>
                          <a:spcPct val="115000"/>
                        </a:lnSpc>
                        <a:spcAft>
                          <a:spcPts val="1000"/>
                        </a:spcAft>
                      </a:pPr>
                      <a:r>
                        <a:rPr lang="es-EC" sz="1200">
                          <a:effectLst/>
                        </a:rPr>
                        <a:t>128</a:t>
                      </a:r>
                      <a:endParaRPr lang="es-EC" sz="1200">
                        <a:effectLst/>
                        <a:latin typeface="Arial"/>
                        <a:ea typeface="Calibri"/>
                        <a:cs typeface="Times New Roman"/>
                      </a:endParaRPr>
                    </a:p>
                  </a:txBody>
                  <a:tcPr marL="68580" marR="68580" marT="0" marB="0"/>
                </a:tc>
              </a:tr>
              <a:tr h="469650">
                <a:tc>
                  <a:txBody>
                    <a:bodyPr/>
                    <a:lstStyle/>
                    <a:p>
                      <a:pPr algn="just">
                        <a:lnSpc>
                          <a:spcPct val="115000"/>
                        </a:lnSpc>
                        <a:spcAft>
                          <a:spcPts val="1000"/>
                        </a:spcAft>
                      </a:pPr>
                      <a:r>
                        <a:rPr lang="es-EC" sz="1200">
                          <a:effectLst/>
                        </a:rPr>
                        <a:t>Interrupciones</a:t>
                      </a:r>
                      <a:endParaRPr lang="es-EC" sz="1200">
                        <a:effectLst/>
                        <a:latin typeface="Arial"/>
                        <a:ea typeface="Calibri"/>
                        <a:cs typeface="Times New Roman"/>
                      </a:endParaRPr>
                    </a:p>
                  </a:txBody>
                  <a:tcPr marL="68580" marR="68580" marT="0" marB="0"/>
                </a:tc>
                <a:tc>
                  <a:txBody>
                    <a:bodyPr/>
                    <a:lstStyle/>
                    <a:p>
                      <a:pPr algn="just">
                        <a:lnSpc>
                          <a:spcPct val="115000"/>
                        </a:lnSpc>
                        <a:spcAft>
                          <a:spcPts val="1000"/>
                        </a:spcAft>
                      </a:pPr>
                      <a:r>
                        <a:rPr lang="es-EC" sz="1200">
                          <a:effectLst/>
                        </a:rPr>
                        <a:t>13</a:t>
                      </a:r>
                      <a:endParaRPr lang="es-EC" sz="1200">
                        <a:effectLst/>
                        <a:latin typeface="Arial"/>
                        <a:ea typeface="Calibri"/>
                        <a:cs typeface="Times New Roman"/>
                      </a:endParaRPr>
                    </a:p>
                  </a:txBody>
                  <a:tcPr marL="68580" marR="68580" marT="0" marB="0"/>
                </a:tc>
              </a:tr>
              <a:tr h="419980">
                <a:tc>
                  <a:txBody>
                    <a:bodyPr/>
                    <a:lstStyle/>
                    <a:p>
                      <a:pPr algn="just">
                        <a:lnSpc>
                          <a:spcPct val="115000"/>
                        </a:lnSpc>
                        <a:spcAft>
                          <a:spcPts val="1000"/>
                        </a:spcAft>
                      </a:pPr>
                      <a:r>
                        <a:rPr lang="es-EC" sz="1200">
                          <a:effectLst/>
                        </a:rPr>
                        <a:t>Puertos E/S</a:t>
                      </a:r>
                      <a:endParaRPr lang="es-EC" sz="1200">
                        <a:effectLst/>
                        <a:latin typeface="Arial"/>
                        <a:ea typeface="Calibri"/>
                        <a:cs typeface="Times New Roman"/>
                      </a:endParaRPr>
                    </a:p>
                  </a:txBody>
                  <a:tcPr marL="68580" marR="68580" marT="0" marB="0"/>
                </a:tc>
                <a:tc>
                  <a:txBody>
                    <a:bodyPr/>
                    <a:lstStyle/>
                    <a:p>
                      <a:pPr algn="just">
                        <a:lnSpc>
                          <a:spcPct val="115000"/>
                        </a:lnSpc>
                        <a:spcAft>
                          <a:spcPts val="1000"/>
                        </a:spcAft>
                      </a:pPr>
                      <a:r>
                        <a:rPr lang="es-EC" sz="1200">
                          <a:effectLst/>
                        </a:rPr>
                        <a:t>Puertos A, B, C</a:t>
                      </a:r>
                      <a:endParaRPr lang="es-EC" sz="1200">
                        <a:effectLst/>
                        <a:latin typeface="Arial"/>
                        <a:ea typeface="Calibri"/>
                        <a:cs typeface="Times New Roman"/>
                      </a:endParaRPr>
                    </a:p>
                  </a:txBody>
                  <a:tcPr marL="68580" marR="68580" marT="0" marB="0"/>
                </a:tc>
              </a:tr>
              <a:tr h="419980">
                <a:tc>
                  <a:txBody>
                    <a:bodyPr/>
                    <a:lstStyle/>
                    <a:p>
                      <a:pPr algn="just">
                        <a:lnSpc>
                          <a:spcPct val="115000"/>
                        </a:lnSpc>
                        <a:spcAft>
                          <a:spcPts val="1000"/>
                        </a:spcAft>
                      </a:pPr>
                      <a:r>
                        <a:rPr lang="es-EC" sz="1200">
                          <a:effectLst/>
                        </a:rPr>
                        <a:t>Temporizadores</a:t>
                      </a:r>
                      <a:endParaRPr lang="es-EC" sz="1200">
                        <a:effectLst/>
                        <a:latin typeface="Arial"/>
                        <a:ea typeface="Calibri"/>
                        <a:cs typeface="Times New Roman"/>
                      </a:endParaRPr>
                    </a:p>
                  </a:txBody>
                  <a:tcPr marL="44450" marR="44450" marT="0" marB="0"/>
                </a:tc>
                <a:tc>
                  <a:txBody>
                    <a:bodyPr/>
                    <a:lstStyle/>
                    <a:p>
                      <a:pPr algn="just">
                        <a:lnSpc>
                          <a:spcPct val="115000"/>
                        </a:lnSpc>
                        <a:spcAft>
                          <a:spcPts val="1000"/>
                        </a:spcAft>
                      </a:pPr>
                      <a:r>
                        <a:rPr lang="es-EC" sz="1200">
                          <a:effectLst/>
                        </a:rPr>
                        <a:t>3</a:t>
                      </a:r>
                      <a:endParaRPr lang="es-EC" sz="1200">
                        <a:effectLst/>
                        <a:latin typeface="Arial"/>
                        <a:ea typeface="Calibri"/>
                        <a:cs typeface="Times New Roman"/>
                      </a:endParaRPr>
                    </a:p>
                  </a:txBody>
                  <a:tcPr marL="44450" marR="44450" marT="0" marB="0"/>
                </a:tc>
              </a:tr>
              <a:tr h="433106">
                <a:tc>
                  <a:txBody>
                    <a:bodyPr/>
                    <a:lstStyle/>
                    <a:p>
                      <a:pPr algn="just">
                        <a:lnSpc>
                          <a:spcPct val="115000"/>
                        </a:lnSpc>
                        <a:spcAft>
                          <a:spcPts val="1000"/>
                        </a:spcAft>
                      </a:pPr>
                      <a:r>
                        <a:rPr lang="es-EC" sz="1200">
                          <a:effectLst/>
                        </a:rPr>
                        <a:t>Módulos de Captura/Comparación/PWM</a:t>
                      </a:r>
                      <a:endParaRPr lang="es-EC" sz="1200">
                        <a:effectLst/>
                        <a:latin typeface="Arial"/>
                        <a:ea typeface="Calibri"/>
                        <a:cs typeface="Times New Roman"/>
                      </a:endParaRPr>
                    </a:p>
                  </a:txBody>
                  <a:tcPr marL="44450" marR="44450" marT="0" marB="0"/>
                </a:tc>
                <a:tc>
                  <a:txBody>
                    <a:bodyPr/>
                    <a:lstStyle/>
                    <a:p>
                      <a:pPr algn="just">
                        <a:lnSpc>
                          <a:spcPct val="115000"/>
                        </a:lnSpc>
                        <a:spcAft>
                          <a:spcPts val="1000"/>
                        </a:spcAft>
                      </a:pPr>
                      <a:r>
                        <a:rPr lang="es-EC" sz="1200">
                          <a:effectLst/>
                        </a:rPr>
                        <a:t>2</a:t>
                      </a:r>
                      <a:endParaRPr lang="es-EC" sz="1200">
                        <a:effectLst/>
                        <a:latin typeface="Arial"/>
                        <a:ea typeface="Calibri"/>
                        <a:cs typeface="Times New Roman"/>
                      </a:endParaRPr>
                    </a:p>
                  </a:txBody>
                  <a:tcPr marL="44450" marR="44450" marT="0" marB="0"/>
                </a:tc>
              </a:tr>
              <a:tr h="419980">
                <a:tc>
                  <a:txBody>
                    <a:bodyPr/>
                    <a:lstStyle/>
                    <a:p>
                      <a:pPr algn="just">
                        <a:lnSpc>
                          <a:spcPct val="115000"/>
                        </a:lnSpc>
                        <a:spcAft>
                          <a:spcPts val="1000"/>
                        </a:spcAft>
                      </a:pPr>
                      <a:r>
                        <a:rPr lang="es-EC" sz="1200">
                          <a:effectLst/>
                        </a:rPr>
                        <a:t>Comunicación serial tipo</a:t>
                      </a:r>
                      <a:endParaRPr lang="es-EC" sz="1200">
                        <a:effectLst/>
                        <a:latin typeface="Arial"/>
                        <a:ea typeface="Calibri"/>
                        <a:cs typeface="Times New Roman"/>
                      </a:endParaRPr>
                    </a:p>
                  </a:txBody>
                  <a:tcPr marL="44450" marR="44450" marT="0" marB="0"/>
                </a:tc>
                <a:tc>
                  <a:txBody>
                    <a:bodyPr/>
                    <a:lstStyle/>
                    <a:p>
                      <a:pPr algn="just">
                        <a:lnSpc>
                          <a:spcPct val="115000"/>
                        </a:lnSpc>
                        <a:spcAft>
                          <a:spcPts val="1000"/>
                        </a:spcAft>
                      </a:pPr>
                      <a:r>
                        <a:rPr lang="es-EC" sz="1200">
                          <a:effectLst/>
                        </a:rPr>
                        <a:t>MSSP, USART</a:t>
                      </a:r>
                      <a:endParaRPr lang="es-EC" sz="1200">
                        <a:effectLst/>
                        <a:latin typeface="Arial"/>
                        <a:ea typeface="Calibri"/>
                        <a:cs typeface="Times New Roman"/>
                      </a:endParaRPr>
                    </a:p>
                  </a:txBody>
                  <a:tcPr marL="44450" marR="44450" marT="0" marB="0"/>
                </a:tc>
              </a:tr>
              <a:tr h="419980">
                <a:tc>
                  <a:txBody>
                    <a:bodyPr/>
                    <a:lstStyle/>
                    <a:p>
                      <a:pPr algn="just">
                        <a:lnSpc>
                          <a:spcPct val="115000"/>
                        </a:lnSpc>
                        <a:spcAft>
                          <a:spcPts val="1000"/>
                        </a:spcAft>
                      </a:pPr>
                      <a:r>
                        <a:rPr lang="es-EC" sz="1200">
                          <a:effectLst/>
                        </a:rPr>
                        <a:t>Módulo Análogo-Digital (10 bits)</a:t>
                      </a:r>
                      <a:endParaRPr lang="es-EC" sz="1200">
                        <a:effectLst/>
                        <a:latin typeface="Arial"/>
                        <a:ea typeface="Calibri"/>
                        <a:cs typeface="Times New Roman"/>
                      </a:endParaRPr>
                    </a:p>
                  </a:txBody>
                  <a:tcPr marL="44450" marR="44450" marT="0" marB="0"/>
                </a:tc>
                <a:tc>
                  <a:txBody>
                    <a:bodyPr/>
                    <a:lstStyle/>
                    <a:p>
                      <a:pPr algn="just">
                        <a:lnSpc>
                          <a:spcPct val="115000"/>
                        </a:lnSpc>
                        <a:spcAft>
                          <a:spcPts val="1000"/>
                        </a:spcAft>
                      </a:pPr>
                      <a:r>
                        <a:rPr lang="es-EC" sz="1200">
                          <a:effectLst/>
                        </a:rPr>
                        <a:t>5 Canales de Entrada</a:t>
                      </a:r>
                      <a:endParaRPr lang="es-EC" sz="1200">
                        <a:effectLst/>
                        <a:latin typeface="Arial"/>
                        <a:ea typeface="Calibri"/>
                        <a:cs typeface="Times New Roman"/>
                      </a:endParaRPr>
                    </a:p>
                  </a:txBody>
                  <a:tcPr marL="44450" marR="44450" marT="0" marB="0"/>
                </a:tc>
              </a:tr>
              <a:tr h="419980">
                <a:tc>
                  <a:txBody>
                    <a:bodyPr/>
                    <a:lstStyle/>
                    <a:p>
                      <a:pPr algn="just">
                        <a:lnSpc>
                          <a:spcPct val="115000"/>
                        </a:lnSpc>
                        <a:spcAft>
                          <a:spcPts val="1000"/>
                        </a:spcAft>
                      </a:pPr>
                      <a:r>
                        <a:rPr lang="es-EC" sz="1200">
                          <a:effectLst/>
                        </a:rPr>
                        <a:t>Conjunto de Instrucciones</a:t>
                      </a:r>
                      <a:endParaRPr lang="es-EC" sz="1200">
                        <a:effectLst/>
                        <a:latin typeface="Arial"/>
                        <a:ea typeface="Calibri"/>
                        <a:cs typeface="Times New Roman"/>
                      </a:endParaRPr>
                    </a:p>
                  </a:txBody>
                  <a:tcPr marL="44450" marR="44450" marT="0" marB="0"/>
                </a:tc>
                <a:tc>
                  <a:txBody>
                    <a:bodyPr/>
                    <a:lstStyle/>
                    <a:p>
                      <a:pPr algn="just">
                        <a:lnSpc>
                          <a:spcPct val="115000"/>
                        </a:lnSpc>
                        <a:spcAft>
                          <a:spcPts val="1000"/>
                        </a:spcAft>
                      </a:pPr>
                      <a:r>
                        <a:rPr lang="es-EC" sz="1200" dirty="0">
                          <a:effectLst/>
                        </a:rPr>
                        <a:t>35</a:t>
                      </a:r>
                      <a:endParaRPr lang="es-EC" sz="1200" dirty="0">
                        <a:effectLst/>
                        <a:latin typeface="Arial"/>
                        <a:ea typeface="Calibri"/>
                        <a:cs typeface="Times New Roman"/>
                      </a:endParaRPr>
                    </a:p>
                  </a:txBody>
                  <a:tcPr marL="44450" marR="44450" marT="0" marB="0"/>
                </a:tc>
              </a:tr>
            </a:tbl>
          </a:graphicData>
        </a:graphic>
      </p:graphicFrame>
    </p:spTree>
    <p:extLst>
      <p:ext uri="{BB962C8B-B14F-4D97-AF65-F5344CB8AC3E}">
        <p14:creationId xmlns:p14="http://schemas.microsoft.com/office/powerpoint/2010/main" val="3328742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l="21333" t="32578" r="17467" b="22777"/>
          <a:stretch>
            <a:fillRect/>
          </a:stretch>
        </p:blipFill>
        <p:spPr bwMode="auto">
          <a:xfrm>
            <a:off x="611560" y="620688"/>
            <a:ext cx="7704856" cy="5544616"/>
          </a:xfrm>
          <a:prstGeom prst="rect">
            <a:avLst/>
          </a:prstGeom>
          <a:noFill/>
          <a:ln>
            <a:noFill/>
          </a:ln>
        </p:spPr>
      </p:pic>
    </p:spTree>
    <p:extLst>
      <p:ext uri="{BB962C8B-B14F-4D97-AF65-F5344CB8AC3E}">
        <p14:creationId xmlns:p14="http://schemas.microsoft.com/office/powerpoint/2010/main" val="3431343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229600" cy="1600200"/>
          </a:xfrm>
        </p:spPr>
        <p:txBody>
          <a:bodyPr/>
          <a:lstStyle/>
          <a:p>
            <a:r>
              <a:rPr lang="es-EC" sz="4000" b="1" dirty="0" smtClean="0">
                <a:effectLst/>
              </a:rPr>
              <a:t>3.1.2 CONEXIONES </a:t>
            </a:r>
            <a:r>
              <a:rPr lang="es-EC" sz="4000" b="1" dirty="0">
                <a:effectLst/>
              </a:rPr>
              <a:t>BÁSICAS</a:t>
            </a:r>
            <a:r>
              <a:rPr lang="es-EC" b="1" dirty="0">
                <a:effectLst/>
              </a:rPr>
              <a:t/>
            </a:r>
            <a:br>
              <a:rPr lang="es-EC" b="1" dirty="0">
                <a:effectLst/>
              </a:rPr>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34376176"/>
              </p:ext>
            </p:extLst>
          </p:nvPr>
        </p:nvGraphicFramePr>
        <p:xfrm>
          <a:off x="395536" y="1772816"/>
          <a:ext cx="8208912" cy="1512170"/>
        </p:xfrm>
        <a:graphic>
          <a:graphicData uri="http://schemas.openxmlformats.org/drawingml/2006/table">
            <a:tbl>
              <a:tblPr firstRow="1" firstCol="1" lastRow="1" lastCol="1" bandRow="1" bandCol="1">
                <a:tableStyleId>{5C22544A-7EE6-4342-B048-85BDC9FD1C3A}</a:tableStyleId>
              </a:tblPr>
              <a:tblGrid>
                <a:gridCol w="1533654"/>
                <a:gridCol w="807283"/>
                <a:gridCol w="1510668"/>
                <a:gridCol w="1168630"/>
                <a:gridCol w="3188677"/>
              </a:tblGrid>
              <a:tr h="302434">
                <a:tc>
                  <a:txBody>
                    <a:bodyPr/>
                    <a:lstStyle/>
                    <a:p>
                      <a:pPr algn="just">
                        <a:lnSpc>
                          <a:spcPct val="115000"/>
                        </a:lnSpc>
                        <a:spcAft>
                          <a:spcPts val="0"/>
                        </a:spcAft>
                      </a:pPr>
                      <a:r>
                        <a:rPr lang="es-EC" sz="1200" dirty="0">
                          <a:effectLst/>
                        </a:rPr>
                        <a:t>MCLR</a:t>
                      </a:r>
                      <a:endParaRPr lang="es-EC" sz="1200" dirty="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1</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Entrada</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Digital</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Reset del Microcontrolador</a:t>
                      </a:r>
                      <a:endParaRPr lang="es-EC" sz="1200">
                        <a:effectLst/>
                        <a:latin typeface="Arial"/>
                        <a:ea typeface="Calibri"/>
                        <a:cs typeface="Times New Roman"/>
                      </a:endParaRPr>
                    </a:p>
                  </a:txBody>
                  <a:tcPr marL="68580" marR="68580" marT="0" marB="0"/>
                </a:tc>
              </a:tr>
              <a:tr h="302434">
                <a:tc>
                  <a:txBody>
                    <a:bodyPr/>
                    <a:lstStyle/>
                    <a:p>
                      <a:pPr algn="just">
                        <a:lnSpc>
                          <a:spcPct val="115000"/>
                        </a:lnSpc>
                        <a:spcAft>
                          <a:spcPts val="0"/>
                        </a:spcAft>
                      </a:pPr>
                      <a:r>
                        <a:rPr lang="es-EC" sz="1200">
                          <a:effectLst/>
                        </a:rPr>
                        <a:t>VDD</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20</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Alimentación</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Alimentación Positiva 5v</a:t>
                      </a:r>
                      <a:endParaRPr lang="es-EC" sz="1200">
                        <a:effectLst/>
                        <a:latin typeface="Arial"/>
                        <a:ea typeface="Calibri"/>
                        <a:cs typeface="Times New Roman"/>
                      </a:endParaRPr>
                    </a:p>
                  </a:txBody>
                  <a:tcPr marL="68580" marR="68580" marT="0" marB="0"/>
                </a:tc>
              </a:tr>
              <a:tr h="302434">
                <a:tc>
                  <a:txBody>
                    <a:bodyPr/>
                    <a:lstStyle/>
                    <a:p>
                      <a:pPr algn="just">
                        <a:lnSpc>
                          <a:spcPct val="115000"/>
                        </a:lnSpc>
                        <a:spcAft>
                          <a:spcPts val="0"/>
                        </a:spcAft>
                      </a:pPr>
                      <a:r>
                        <a:rPr lang="es-EC" sz="1200" dirty="0">
                          <a:effectLst/>
                        </a:rPr>
                        <a:t>VSS</a:t>
                      </a:r>
                      <a:endParaRPr lang="es-EC" sz="1200" dirty="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19,8</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Alimentación</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Referencia o Tierra</a:t>
                      </a:r>
                      <a:endParaRPr lang="es-EC" sz="1200">
                        <a:effectLst/>
                        <a:latin typeface="Arial"/>
                        <a:ea typeface="Calibri"/>
                        <a:cs typeface="Times New Roman"/>
                      </a:endParaRPr>
                    </a:p>
                  </a:txBody>
                  <a:tcPr marL="68580" marR="68580" marT="0" marB="0"/>
                </a:tc>
              </a:tr>
              <a:tr h="302434">
                <a:tc>
                  <a:txBody>
                    <a:bodyPr/>
                    <a:lstStyle/>
                    <a:p>
                      <a:pPr algn="just">
                        <a:lnSpc>
                          <a:spcPct val="115000"/>
                        </a:lnSpc>
                        <a:spcAft>
                          <a:spcPts val="0"/>
                        </a:spcAft>
                      </a:pPr>
                      <a:r>
                        <a:rPr lang="es-EC" sz="1200">
                          <a:effectLst/>
                        </a:rPr>
                        <a:t>OSC1</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9</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Entrada</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Oscilador</a:t>
                      </a:r>
                      <a:endParaRPr lang="es-EC" sz="1200">
                        <a:effectLst/>
                        <a:latin typeface="Arial"/>
                        <a:ea typeface="Calibri"/>
                        <a:cs typeface="Times New Roman"/>
                      </a:endParaRPr>
                    </a:p>
                  </a:txBody>
                  <a:tcPr marL="68580" marR="68580" marT="0" marB="0"/>
                </a:tc>
              </a:tr>
              <a:tr h="302434">
                <a:tc>
                  <a:txBody>
                    <a:bodyPr/>
                    <a:lstStyle/>
                    <a:p>
                      <a:pPr algn="just">
                        <a:lnSpc>
                          <a:spcPct val="115000"/>
                        </a:lnSpc>
                        <a:spcAft>
                          <a:spcPts val="0"/>
                        </a:spcAft>
                      </a:pPr>
                      <a:r>
                        <a:rPr lang="es-EC" sz="1200">
                          <a:effectLst/>
                        </a:rPr>
                        <a:t>OSC2</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10</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Entrada</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dirty="0">
                          <a:effectLst/>
                        </a:rPr>
                        <a:t>Oscilador</a:t>
                      </a:r>
                      <a:endParaRPr lang="es-EC" sz="1200" dirty="0">
                        <a:effectLst/>
                        <a:latin typeface="Arial"/>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747541144"/>
              </p:ext>
            </p:extLst>
          </p:nvPr>
        </p:nvGraphicFramePr>
        <p:xfrm>
          <a:off x="395536" y="3933056"/>
          <a:ext cx="8208912" cy="1512168"/>
        </p:xfrm>
        <a:graphic>
          <a:graphicData uri="http://schemas.openxmlformats.org/drawingml/2006/table">
            <a:tbl>
              <a:tblPr firstRow="1" firstCol="1" lastRow="1" lastCol="1" bandRow="1" bandCol="1">
                <a:tableStyleId>{5C22544A-7EE6-4342-B048-85BDC9FD1C3A}</a:tableStyleId>
              </a:tblPr>
              <a:tblGrid>
                <a:gridCol w="1562157"/>
                <a:gridCol w="814639"/>
                <a:gridCol w="1462856"/>
                <a:gridCol w="1104268"/>
                <a:gridCol w="3264992"/>
              </a:tblGrid>
              <a:tr h="378042">
                <a:tc>
                  <a:txBody>
                    <a:bodyPr/>
                    <a:lstStyle/>
                    <a:p>
                      <a:pPr algn="just">
                        <a:lnSpc>
                          <a:spcPct val="115000"/>
                        </a:lnSpc>
                        <a:spcAft>
                          <a:spcPts val="0"/>
                        </a:spcAft>
                      </a:pPr>
                      <a:r>
                        <a:rPr lang="es-EC" sz="1200">
                          <a:effectLst/>
                        </a:rPr>
                        <a:t>VDD</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14</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Alimentación</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Alimentación Positiva 5v</a:t>
                      </a:r>
                      <a:endParaRPr lang="es-EC" sz="1200">
                        <a:effectLst/>
                        <a:latin typeface="Arial"/>
                        <a:ea typeface="Calibri"/>
                        <a:cs typeface="Times New Roman"/>
                      </a:endParaRPr>
                    </a:p>
                  </a:txBody>
                  <a:tcPr marL="68580" marR="68580" marT="0" marB="0"/>
                </a:tc>
              </a:tr>
              <a:tr h="378042">
                <a:tc>
                  <a:txBody>
                    <a:bodyPr/>
                    <a:lstStyle/>
                    <a:p>
                      <a:pPr algn="just">
                        <a:lnSpc>
                          <a:spcPct val="115000"/>
                        </a:lnSpc>
                        <a:spcAft>
                          <a:spcPts val="0"/>
                        </a:spcAft>
                      </a:pPr>
                      <a:r>
                        <a:rPr lang="es-EC" sz="1200">
                          <a:effectLst/>
                        </a:rPr>
                        <a:t>VSS</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5</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Alimentación</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Referencia o Tierra</a:t>
                      </a:r>
                      <a:endParaRPr lang="es-EC" sz="1200">
                        <a:effectLst/>
                        <a:latin typeface="Arial"/>
                        <a:ea typeface="Calibri"/>
                        <a:cs typeface="Times New Roman"/>
                      </a:endParaRPr>
                    </a:p>
                  </a:txBody>
                  <a:tcPr marL="68580" marR="68580" marT="0" marB="0"/>
                </a:tc>
              </a:tr>
              <a:tr h="378042">
                <a:tc>
                  <a:txBody>
                    <a:bodyPr/>
                    <a:lstStyle/>
                    <a:p>
                      <a:pPr algn="just">
                        <a:lnSpc>
                          <a:spcPct val="115000"/>
                        </a:lnSpc>
                        <a:spcAft>
                          <a:spcPts val="0"/>
                        </a:spcAft>
                      </a:pPr>
                      <a:r>
                        <a:rPr lang="es-EC" sz="1200">
                          <a:effectLst/>
                        </a:rPr>
                        <a:t>OSC1</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15</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Entrada</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Oscilador</a:t>
                      </a:r>
                      <a:endParaRPr lang="es-EC" sz="1200">
                        <a:effectLst/>
                        <a:latin typeface="Arial"/>
                        <a:ea typeface="Calibri"/>
                        <a:cs typeface="Times New Roman"/>
                      </a:endParaRPr>
                    </a:p>
                  </a:txBody>
                  <a:tcPr marL="68580" marR="68580" marT="0" marB="0"/>
                </a:tc>
              </a:tr>
              <a:tr h="378042">
                <a:tc>
                  <a:txBody>
                    <a:bodyPr/>
                    <a:lstStyle/>
                    <a:p>
                      <a:pPr algn="just">
                        <a:lnSpc>
                          <a:spcPct val="115000"/>
                        </a:lnSpc>
                        <a:spcAft>
                          <a:spcPts val="0"/>
                        </a:spcAft>
                      </a:pPr>
                      <a:r>
                        <a:rPr lang="es-EC" sz="1200">
                          <a:effectLst/>
                        </a:rPr>
                        <a:t>OSC2</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16</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Entrada</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t>
                      </a:r>
                      <a:endParaRPr lang="es-EC" sz="1200">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dirty="0">
                          <a:effectLst/>
                        </a:rPr>
                        <a:t>Oscilador</a:t>
                      </a:r>
                      <a:endParaRPr lang="es-EC" sz="12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27622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24744"/>
            <a:ext cx="8229600" cy="1052736"/>
          </a:xfrm>
        </p:spPr>
        <p:txBody>
          <a:bodyPr/>
          <a:lstStyle/>
          <a:p>
            <a:r>
              <a:rPr lang="es-EC" sz="4000" b="1" dirty="0" smtClean="0">
                <a:effectLst/>
              </a:rPr>
              <a:t/>
            </a:r>
            <a:br>
              <a:rPr lang="es-EC" sz="4000" b="1" dirty="0" smtClean="0">
                <a:effectLst/>
              </a:rPr>
            </a:br>
            <a:r>
              <a:rPr lang="es-EC" sz="4000" b="1" dirty="0">
                <a:effectLst/>
              </a:rPr>
              <a:t/>
            </a:r>
            <a:br>
              <a:rPr lang="es-EC" sz="4000" b="1" dirty="0">
                <a:effectLst/>
              </a:rPr>
            </a:br>
            <a:r>
              <a:rPr lang="es-EC" sz="4000" b="1" dirty="0" smtClean="0">
                <a:effectLst/>
              </a:rPr>
              <a:t/>
            </a:r>
            <a:br>
              <a:rPr lang="es-EC" sz="4000" b="1" dirty="0" smtClean="0">
                <a:effectLst/>
              </a:rPr>
            </a:br>
            <a:r>
              <a:rPr lang="es-EC" sz="4000" b="1" dirty="0">
                <a:effectLst/>
              </a:rPr>
              <a:t/>
            </a:r>
            <a:br>
              <a:rPr lang="es-EC" sz="4000" b="1" dirty="0">
                <a:effectLst/>
              </a:rPr>
            </a:br>
            <a:r>
              <a:rPr lang="es-EC" sz="4000" b="1" dirty="0" smtClean="0">
                <a:effectLst/>
              </a:rPr>
              <a:t/>
            </a:r>
            <a:br>
              <a:rPr lang="es-EC" sz="4000" b="1" dirty="0" smtClean="0">
                <a:effectLst/>
              </a:rPr>
            </a:br>
            <a:r>
              <a:rPr lang="es-EC" sz="4000" b="1" dirty="0">
                <a:effectLst/>
              </a:rPr>
              <a:t/>
            </a:r>
            <a:br>
              <a:rPr lang="es-EC" sz="4000" b="1" dirty="0">
                <a:effectLst/>
              </a:rPr>
            </a:br>
            <a:r>
              <a:rPr lang="es-EC" sz="4000" b="1" dirty="0" smtClean="0">
                <a:effectLst/>
              </a:rPr>
              <a:t/>
            </a:r>
            <a:br>
              <a:rPr lang="es-EC" sz="4000" b="1" dirty="0" smtClean="0">
                <a:effectLst/>
              </a:rPr>
            </a:br>
            <a:r>
              <a:rPr lang="es-EC" sz="4000" b="1" dirty="0">
                <a:effectLst/>
              </a:rPr>
              <a:t/>
            </a:r>
            <a:br>
              <a:rPr lang="es-EC" sz="4000" b="1" dirty="0">
                <a:effectLst/>
              </a:rPr>
            </a:br>
            <a:r>
              <a:rPr lang="es-EC" sz="4000" b="1" dirty="0" smtClean="0">
                <a:effectLst/>
              </a:rPr>
              <a:t/>
            </a:r>
            <a:br>
              <a:rPr lang="es-EC" sz="4000" b="1" dirty="0" smtClean="0">
                <a:effectLst/>
              </a:rPr>
            </a:br>
            <a:r>
              <a:rPr lang="es-EC" sz="4000" b="1" dirty="0" smtClean="0">
                <a:effectLst/>
              </a:rPr>
              <a:t>1.2 </a:t>
            </a:r>
            <a:r>
              <a:rPr lang="es-EC" sz="4000" b="1" dirty="0">
                <a:effectLst/>
              </a:rPr>
              <a:t>ANTECEDENTES</a:t>
            </a:r>
            <a:r>
              <a:rPr lang="es-EC" b="1" dirty="0">
                <a:effectLst/>
              </a:rPr>
              <a:t/>
            </a:r>
            <a:br>
              <a:rPr lang="es-EC" b="1" dirty="0">
                <a:effectLst/>
              </a:rPr>
            </a:br>
            <a:endParaRPr lang="es-EC" dirty="0"/>
          </a:p>
        </p:txBody>
      </p:sp>
      <p:sp>
        <p:nvSpPr>
          <p:cNvPr id="3" name="2 Marcador de contenido"/>
          <p:cNvSpPr>
            <a:spLocks noGrp="1"/>
          </p:cNvSpPr>
          <p:nvPr>
            <p:ph idx="1"/>
          </p:nvPr>
        </p:nvSpPr>
        <p:spPr>
          <a:xfrm>
            <a:off x="6540" y="1988840"/>
            <a:ext cx="9144000" cy="3528392"/>
          </a:xfrm>
        </p:spPr>
        <p:txBody>
          <a:bodyPr>
            <a:normAutofit lnSpcReduction="10000"/>
          </a:bodyPr>
          <a:lstStyle/>
          <a:p>
            <a:pPr algn="just"/>
            <a:r>
              <a:rPr lang="es-EC" dirty="0"/>
              <a:t>La mecánica de maquinaria pesada es una de las más amplias actividades a nivel mundial, el continuo cambio tecnológico en la industria requiere que el Ingeniero Automotriz continúe aprendiendo y actualizando sus conocimientos y sus habilidades, de aquí que muchas industrias tienden a  ser eficaces al resolver los diferentes problemas que existen en la optimización de tiempo y recursos al reparar o calibrar sistemas hidráulicos de diferentes tipos de excavadoras.</a:t>
            </a:r>
          </a:p>
          <a:p>
            <a:pPr marL="0" indent="0" algn="just">
              <a:buNone/>
            </a:pPr>
            <a:r>
              <a:rPr lang="es-EC" sz="2900" dirty="0"/>
              <a:t> </a:t>
            </a:r>
          </a:p>
          <a:p>
            <a:pPr algn="just"/>
            <a:endParaRPr lang="es-EC" sz="2900" dirty="0"/>
          </a:p>
          <a:p>
            <a:endParaRPr lang="es-EC" dirty="0"/>
          </a:p>
        </p:txBody>
      </p:sp>
    </p:spTree>
    <p:extLst>
      <p:ext uri="{BB962C8B-B14F-4D97-AF65-F5344CB8AC3E}">
        <p14:creationId xmlns:p14="http://schemas.microsoft.com/office/powerpoint/2010/main" val="12067434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35671"/>
            <a:ext cx="8229600" cy="936104"/>
          </a:xfrm>
        </p:spPr>
        <p:txBody>
          <a:bodyPr/>
          <a:lstStyle/>
          <a:p>
            <a:r>
              <a:rPr lang="es-EC" sz="4000" b="1" dirty="0" smtClean="0">
                <a:effectLst/>
              </a:rPr>
              <a:t>3.1.3 PANTALLA </a:t>
            </a:r>
            <a:r>
              <a:rPr lang="es-EC" sz="4000" b="1" dirty="0">
                <a:effectLst/>
              </a:rPr>
              <a:t>DE CRISTAL LÍQUIDO (LCD).</a:t>
            </a:r>
            <a:br>
              <a:rPr lang="es-EC" sz="4000" b="1" dirty="0">
                <a:effectLst/>
              </a:rPr>
            </a:br>
            <a:endParaRPr lang="es-EC" sz="4000" dirty="0"/>
          </a:p>
        </p:txBody>
      </p:sp>
      <p:sp>
        <p:nvSpPr>
          <p:cNvPr id="3" name="2 Marcador de contenido"/>
          <p:cNvSpPr>
            <a:spLocks noGrp="1"/>
          </p:cNvSpPr>
          <p:nvPr>
            <p:ph idx="1"/>
          </p:nvPr>
        </p:nvSpPr>
        <p:spPr/>
        <p:txBody>
          <a:bodyPr>
            <a:normAutofit/>
          </a:bodyPr>
          <a:lstStyle/>
          <a:p>
            <a:pPr algn="just"/>
            <a:r>
              <a:rPr lang="es-EC" sz="1900" dirty="0"/>
              <a:t>Donde:</a:t>
            </a:r>
          </a:p>
          <a:p>
            <a:pPr lvl="0" algn="just"/>
            <a:r>
              <a:rPr lang="es-EC" sz="1900" dirty="0"/>
              <a:t>Film de filtro vertical para polarizar la luz que entra.</a:t>
            </a:r>
          </a:p>
          <a:p>
            <a:pPr lvl="0" algn="just"/>
            <a:r>
              <a:rPr lang="es-EC" sz="1900" dirty="0"/>
              <a:t>Sustrato de vidrio con </a:t>
            </a:r>
            <a:r>
              <a:rPr lang="es-EC" sz="1900" u="sng" dirty="0">
                <a:hlinkClick r:id="rId2" tooltip="Electrodo"/>
              </a:rPr>
              <a:t>electrodos</a:t>
            </a:r>
            <a:r>
              <a:rPr lang="es-EC" sz="1900" dirty="0"/>
              <a:t> de Óxido de Indio </a:t>
            </a:r>
            <a:r>
              <a:rPr lang="es-EC" sz="1900" u="sng" dirty="0">
                <a:hlinkClick r:id="rId3" tooltip="ITO (aún no redactado)"/>
              </a:rPr>
              <a:t>ITO</a:t>
            </a:r>
            <a:r>
              <a:rPr lang="es-EC" sz="1900" dirty="0"/>
              <a:t>. Las formas de los electrodos determinan las formas negras que aparecen cuando la pantalla se enciende y apaga. Los cantos verticales de la superficie son suaves.</a:t>
            </a:r>
          </a:p>
          <a:p>
            <a:pPr lvl="0" algn="just"/>
            <a:r>
              <a:rPr lang="es-EC" sz="1900" dirty="0"/>
              <a:t>Cristales líquidos "</a:t>
            </a:r>
            <a:r>
              <a:rPr lang="es-EC" sz="1900" dirty="0" err="1"/>
              <a:t>TwistedNematic</a:t>
            </a:r>
            <a:r>
              <a:rPr lang="es-EC" sz="1900" dirty="0"/>
              <a:t>" (TN).</a:t>
            </a:r>
          </a:p>
          <a:p>
            <a:pPr lvl="0" algn="just"/>
            <a:r>
              <a:rPr lang="es-EC" sz="1900" dirty="0"/>
              <a:t>Sustrato de vidrio con film electrodo común (ITO) con los cantos horizontales para alinearse con el filtro horizontal.</a:t>
            </a:r>
          </a:p>
          <a:p>
            <a:pPr lvl="0" algn="just"/>
            <a:r>
              <a:rPr lang="es-EC" sz="1900" dirty="0"/>
              <a:t>Film de filtro horizontal para bloquear/permitir el paso de luz.</a:t>
            </a:r>
          </a:p>
          <a:p>
            <a:pPr lvl="0" algn="just"/>
            <a:r>
              <a:rPr lang="es-EC" sz="1900" dirty="0"/>
              <a:t>Superficie reflectante para enviar devolver la luz al espectador. En un LCD retro iluminado, esta capa es remplazada por una fuente luminosa.</a:t>
            </a:r>
          </a:p>
          <a:p>
            <a:pPr marL="0" indent="0">
              <a:buNone/>
            </a:pPr>
            <a:endParaRPr lang="es-EC" dirty="0"/>
          </a:p>
        </p:txBody>
      </p:sp>
      <p:pic>
        <p:nvPicPr>
          <p:cNvPr id="4" name="3 Imagen"/>
          <p:cNvPicPr/>
          <p:nvPr/>
        </p:nvPicPr>
        <p:blipFill>
          <a:blip r:embed="rId4">
            <a:extLst>
              <a:ext uri="{28A0092B-C50C-407E-A947-70E740481C1C}">
                <a14:useLocalDpi xmlns:a14="http://schemas.microsoft.com/office/drawing/2010/main" val="0"/>
              </a:ext>
            </a:extLst>
          </a:blip>
          <a:srcRect l="72137" t="38063" r="4231" b="35538"/>
          <a:stretch>
            <a:fillRect/>
          </a:stretch>
        </p:blipFill>
        <p:spPr bwMode="auto">
          <a:xfrm>
            <a:off x="3419872" y="5229200"/>
            <a:ext cx="2095500" cy="1512168"/>
          </a:xfrm>
          <a:prstGeom prst="rect">
            <a:avLst/>
          </a:prstGeom>
          <a:noFill/>
          <a:ln>
            <a:noFill/>
          </a:ln>
        </p:spPr>
      </p:pic>
    </p:spTree>
    <p:extLst>
      <p:ext uri="{BB962C8B-B14F-4D97-AF65-F5344CB8AC3E}">
        <p14:creationId xmlns:p14="http://schemas.microsoft.com/office/powerpoint/2010/main" val="3613156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600200"/>
          </a:xfrm>
        </p:spPr>
        <p:txBody>
          <a:bodyPr/>
          <a:lstStyle/>
          <a:p>
            <a:r>
              <a:rPr lang="es-EC" b="1" dirty="0" smtClean="0">
                <a:effectLst/>
              </a:rPr>
              <a:t>3.1.4 RESISTENCIAS</a:t>
            </a:r>
            <a:r>
              <a:rPr lang="es-EC" b="1" dirty="0">
                <a:effectLst/>
              </a:rPr>
              <a:t>.</a:t>
            </a:r>
            <a:br>
              <a:rPr lang="es-EC" b="1" dirty="0">
                <a:effectLst/>
              </a:rPr>
            </a:br>
            <a:endParaRPr lang="es-EC" dirty="0"/>
          </a:p>
        </p:txBody>
      </p:sp>
      <p:sp>
        <p:nvSpPr>
          <p:cNvPr id="3" name="2 Marcador de contenido"/>
          <p:cNvSpPr>
            <a:spLocks noGrp="1"/>
          </p:cNvSpPr>
          <p:nvPr>
            <p:ph idx="1"/>
          </p:nvPr>
        </p:nvSpPr>
        <p:spPr/>
        <p:txBody>
          <a:bodyPr/>
          <a:lstStyle/>
          <a:p>
            <a:pPr algn="just"/>
            <a:r>
              <a:rPr lang="es-EC" dirty="0"/>
              <a:t>Una resistencia ideal es un elemento pasivo que disipa energía en forma de calor según la </a:t>
            </a:r>
            <a:r>
              <a:rPr lang="es-EC" u="sng" dirty="0">
                <a:hlinkClick r:id="rId2" tooltip="Ley de Joule"/>
              </a:rPr>
              <a:t>ley de Joule</a:t>
            </a:r>
            <a:r>
              <a:rPr lang="es-EC" dirty="0"/>
              <a:t>. También establece una relación de proporcionalidad entre la intensidad de corriente que la atraviesa y la tensión medida entre sus extremos, relación conocida como </a:t>
            </a:r>
            <a:r>
              <a:rPr lang="es-EC" u="sng" dirty="0">
                <a:hlinkClick r:id="rId3" tooltip="Ley de Ohm"/>
              </a:rPr>
              <a:t>ley de Ohm</a:t>
            </a:r>
            <a:r>
              <a:rPr lang="es-EC" dirty="0"/>
              <a:t>: Volt = </a:t>
            </a:r>
            <a:r>
              <a:rPr lang="es-EC" dirty="0" err="1"/>
              <a:t>Int</a:t>
            </a:r>
            <a:r>
              <a:rPr lang="es-EC" dirty="0"/>
              <a:t> x </a:t>
            </a:r>
            <a:r>
              <a:rPr lang="es-EC" dirty="0" err="1"/>
              <a:t>Resist</a:t>
            </a:r>
            <a:r>
              <a:rPr lang="es-EC" dirty="0"/>
              <a:t>. </a:t>
            </a:r>
          </a:p>
          <a:p>
            <a:pPr marL="0" indent="0">
              <a:buNone/>
            </a:pPr>
            <a:endParaRPr lang="es-EC" dirty="0"/>
          </a:p>
        </p:txBody>
      </p:sp>
      <p:pic>
        <p:nvPicPr>
          <p:cNvPr id="4" name="3 Imagen" descr="G:\TESIS\TESIS ING AUTOMOTRIZ (GALLO-ESCOLA)\ca`pitulo 2\resistencias\Resistencia_eléctrica_files\200px-Resistencia.png"/>
          <p:cNvPicPr/>
          <p:nvPr/>
        </p:nvPicPr>
        <p:blipFill>
          <a:blip r:embed="rId4">
            <a:extLst>
              <a:ext uri="{28A0092B-C50C-407E-A947-70E740481C1C}">
                <a14:useLocalDpi xmlns:a14="http://schemas.microsoft.com/office/drawing/2010/main" val="0"/>
              </a:ext>
            </a:extLst>
          </a:blip>
          <a:srcRect/>
          <a:stretch>
            <a:fillRect/>
          </a:stretch>
        </p:blipFill>
        <p:spPr bwMode="auto">
          <a:xfrm>
            <a:off x="3503295" y="3789040"/>
            <a:ext cx="2137410" cy="1934845"/>
          </a:xfrm>
          <a:prstGeom prst="rect">
            <a:avLst/>
          </a:prstGeom>
          <a:noFill/>
          <a:ln>
            <a:noFill/>
          </a:ln>
        </p:spPr>
      </p:pic>
    </p:spTree>
    <p:extLst>
      <p:ext uri="{BB962C8B-B14F-4D97-AF65-F5344CB8AC3E}">
        <p14:creationId xmlns:p14="http://schemas.microsoft.com/office/powerpoint/2010/main" val="1557159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600200"/>
          </a:xfrm>
        </p:spPr>
        <p:txBody>
          <a:bodyPr/>
          <a:lstStyle/>
          <a:p>
            <a:r>
              <a:rPr lang="es-EC" sz="4000" b="1" dirty="0" smtClean="0">
                <a:effectLst/>
              </a:rPr>
              <a:t>3.1.5 </a:t>
            </a:r>
            <a:r>
              <a:rPr lang="es-EC" sz="4000" b="1" dirty="0">
                <a:effectLst/>
              </a:rPr>
              <a:t>CÓDIGO DE COLORES</a:t>
            </a:r>
            <a:r>
              <a:rPr lang="es-EC" sz="4000" dirty="0">
                <a:effectLst/>
              </a:rPr>
              <a:t/>
            </a:r>
            <a:br>
              <a:rPr lang="es-EC" sz="4000" dirty="0">
                <a:effectLst/>
              </a:rPr>
            </a:br>
            <a:endParaRPr lang="es-EC" sz="4000"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8936" y="1916104"/>
            <a:ext cx="6303424" cy="4321208"/>
          </a:xfrm>
          <a:prstGeom prst="rect">
            <a:avLst/>
          </a:prstGeom>
          <a:noFill/>
          <a:ln>
            <a:noFill/>
          </a:ln>
        </p:spPr>
      </p:pic>
    </p:spTree>
    <p:extLst>
      <p:ext uri="{BB962C8B-B14F-4D97-AF65-F5344CB8AC3E}">
        <p14:creationId xmlns:p14="http://schemas.microsoft.com/office/powerpoint/2010/main" val="2044450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600200"/>
          </a:xfrm>
        </p:spPr>
        <p:txBody>
          <a:bodyPr/>
          <a:lstStyle/>
          <a:p>
            <a:r>
              <a:rPr lang="es-EC" sz="4000" b="1" dirty="0" smtClean="0">
                <a:effectLst/>
              </a:rPr>
              <a:t>3.1.6 PULSADORES</a:t>
            </a:r>
            <a:r>
              <a:rPr lang="es-EC" sz="4000" b="1" dirty="0">
                <a:effectLst/>
              </a:rPr>
              <a:t>.</a:t>
            </a:r>
            <a:br>
              <a:rPr lang="es-EC" sz="4000" b="1" dirty="0">
                <a:effectLst/>
              </a:rPr>
            </a:br>
            <a:endParaRPr lang="es-EC" sz="4000" dirty="0"/>
          </a:p>
        </p:txBody>
      </p:sp>
      <p:sp>
        <p:nvSpPr>
          <p:cNvPr id="3" name="2 Marcador de contenido"/>
          <p:cNvSpPr>
            <a:spLocks noGrp="1"/>
          </p:cNvSpPr>
          <p:nvPr>
            <p:ph idx="1"/>
          </p:nvPr>
        </p:nvSpPr>
        <p:spPr>
          <a:xfrm>
            <a:off x="467544" y="1125735"/>
            <a:ext cx="8229600" cy="4525963"/>
          </a:xfrm>
        </p:spPr>
        <p:txBody>
          <a:bodyPr/>
          <a:lstStyle/>
          <a:p>
            <a:pPr algn="just"/>
            <a:r>
              <a:rPr lang="es-EC" dirty="0"/>
              <a:t>Es un elemento que permite o interrumpe el paso de corriente mientras esta accionado, cuando ya no actúa sobre el circuito regresa a su posición de reposo. </a:t>
            </a:r>
          </a:p>
          <a:p>
            <a:pPr algn="just"/>
            <a:r>
              <a:rPr lang="es-EC" dirty="0"/>
              <a:t>Un pulsador puede ser NA (Normalmente abierto) o NC (Normalmente cerrado).</a:t>
            </a:r>
          </a:p>
          <a:p>
            <a:pPr algn="just"/>
            <a:r>
              <a:rPr lang="es-EC" dirty="0"/>
              <a:t>Como se ve en la figura 3.5, un pulsador consta de un botón pulsador, una lámina conductora que establece el contacto entre los terminales y un muelle que hace recobrar la posición primaria del botón pulsador.</a:t>
            </a:r>
          </a:p>
          <a:p>
            <a:pPr marL="0" indent="0">
              <a:buNone/>
            </a:pP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183235" y="4653136"/>
            <a:ext cx="2828925" cy="1838325"/>
          </a:xfrm>
          <a:prstGeom prst="rect">
            <a:avLst/>
          </a:prstGeom>
          <a:noFill/>
          <a:ln>
            <a:noFill/>
          </a:ln>
        </p:spPr>
      </p:pic>
    </p:spTree>
    <p:extLst>
      <p:ext uri="{BB962C8B-B14F-4D97-AF65-F5344CB8AC3E}">
        <p14:creationId xmlns:p14="http://schemas.microsoft.com/office/powerpoint/2010/main" val="3589326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000" b="1" dirty="0" smtClean="0">
                <a:effectLst/>
              </a:rPr>
              <a:t>3.1.6 POTENCIÓMETRO</a:t>
            </a:r>
            <a:r>
              <a:rPr lang="es-EC" sz="4000" b="1" dirty="0">
                <a:effectLst/>
              </a:rPr>
              <a:t>.</a:t>
            </a:r>
            <a:br>
              <a:rPr lang="es-EC" sz="4000" b="1" dirty="0">
                <a:effectLst/>
              </a:rPr>
            </a:br>
            <a:endParaRPr lang="es-EC" sz="4000" dirty="0"/>
          </a:p>
        </p:txBody>
      </p:sp>
      <p:sp>
        <p:nvSpPr>
          <p:cNvPr id="3" name="2 Marcador de contenido"/>
          <p:cNvSpPr>
            <a:spLocks noGrp="1"/>
          </p:cNvSpPr>
          <p:nvPr>
            <p:ph idx="1"/>
          </p:nvPr>
        </p:nvSpPr>
        <p:spPr/>
        <p:txBody>
          <a:bodyPr/>
          <a:lstStyle/>
          <a:p>
            <a:pPr algn="just"/>
            <a:r>
              <a:rPr lang="es-EC" dirty="0"/>
              <a:t>El potenciómetro es un resistor cuyo valor de resistencia puede ser modificado, de esta manera se puede controlar el flujo de corriente que pasa por un circuito si se conecta el potenciómetro en paralelo, o la diferencia de potencial si se conecta en serie con el circuito. La siguiente figura muestra un modelo de potenciómetro.</a:t>
            </a:r>
          </a:p>
          <a:p>
            <a:pPr marL="0" indent="0">
              <a:buNone/>
            </a:pPr>
            <a:endParaRPr lang="es-EC" dirty="0"/>
          </a:p>
        </p:txBody>
      </p:sp>
      <p:pic>
        <p:nvPicPr>
          <p:cNvPr id="4" name="3 Imagen" descr="E:\TESIS\TESIS ING AUTOMOTRIZ (GALLO-ESCOLA)\ca`pitulo 2\potenciometro\Potenciómetro_files\220px-Faders.jpg"/>
          <p:cNvPicPr/>
          <p:nvPr/>
        </p:nvPicPr>
        <p:blipFill>
          <a:blip r:embed="rId2">
            <a:extLst>
              <a:ext uri="{28A0092B-C50C-407E-A947-70E740481C1C}">
                <a14:useLocalDpi xmlns:a14="http://schemas.microsoft.com/office/drawing/2010/main" val="0"/>
              </a:ext>
            </a:extLst>
          </a:blip>
          <a:srcRect/>
          <a:stretch>
            <a:fillRect/>
          </a:stretch>
        </p:blipFill>
        <p:spPr bwMode="auto">
          <a:xfrm>
            <a:off x="2892548" y="3933056"/>
            <a:ext cx="3335636" cy="2448272"/>
          </a:xfrm>
          <a:prstGeom prst="rect">
            <a:avLst/>
          </a:prstGeom>
          <a:noFill/>
          <a:ln>
            <a:noFill/>
          </a:ln>
        </p:spPr>
      </p:pic>
    </p:spTree>
    <p:extLst>
      <p:ext uri="{BB962C8B-B14F-4D97-AF65-F5344CB8AC3E}">
        <p14:creationId xmlns:p14="http://schemas.microsoft.com/office/powerpoint/2010/main" val="2231636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000" b="1" dirty="0" smtClean="0">
                <a:effectLst/>
              </a:rPr>
              <a:t>3.1.7 BATERIAS </a:t>
            </a:r>
            <a:r>
              <a:rPr lang="es-EC" sz="4000" b="1" dirty="0">
                <a:effectLst/>
              </a:rPr>
              <a:t>DE LIPO</a:t>
            </a:r>
            <a:r>
              <a:rPr lang="es-EC" b="1" dirty="0">
                <a:effectLst/>
              </a:rPr>
              <a:t/>
            </a:r>
            <a:br>
              <a:rPr lang="es-EC" b="1" dirty="0">
                <a:effectLst/>
              </a:rPr>
            </a:br>
            <a:endParaRPr lang="es-EC" dirty="0"/>
          </a:p>
        </p:txBody>
      </p:sp>
      <p:sp>
        <p:nvSpPr>
          <p:cNvPr id="3" name="2 Marcador de contenido"/>
          <p:cNvSpPr>
            <a:spLocks noGrp="1"/>
          </p:cNvSpPr>
          <p:nvPr>
            <p:ph idx="1"/>
          </p:nvPr>
        </p:nvSpPr>
        <p:spPr/>
        <p:txBody>
          <a:bodyPr/>
          <a:lstStyle/>
          <a:p>
            <a:pPr algn="just"/>
            <a:r>
              <a:rPr lang="es-EC" dirty="0"/>
              <a:t>Las baterías </a:t>
            </a:r>
            <a:r>
              <a:rPr lang="es-EC" dirty="0" err="1"/>
              <a:t>LiPo</a:t>
            </a:r>
            <a:r>
              <a:rPr lang="es-EC" dirty="0"/>
              <a:t> (</a:t>
            </a:r>
            <a:r>
              <a:rPr lang="es-EC" dirty="0" err="1"/>
              <a:t>LithiumPolymer</a:t>
            </a:r>
            <a:r>
              <a:rPr lang="es-EC" dirty="0"/>
              <a:t>) son una línea de evolución de las archiconocidas Li-Ion, en las que se ha sustituido el electrolito líquido orgánico por un compuesto sólido, abaratando costes de producción. Se fabrican en formato rectangular, en lugar de cilíndrico, por lo que al construir un pack de baterías se ahorra mucho espacio que con el formato cilíndrico se desaprovecha entre batería y batería, además de tener un peso considerablemente menor al de las baterías basadas en Níquel, lo que redunda en un mejor rendimiento en aplicaciones de aeromodelismo.</a:t>
            </a:r>
            <a:endParaRPr lang="es-EC" dirty="0"/>
          </a:p>
        </p:txBody>
      </p:sp>
    </p:spTree>
    <p:extLst>
      <p:ext uri="{BB962C8B-B14F-4D97-AF65-F5344CB8AC3E}">
        <p14:creationId xmlns:p14="http://schemas.microsoft.com/office/powerpoint/2010/main" val="3193439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600200"/>
          </a:xfrm>
        </p:spPr>
        <p:txBody>
          <a:bodyPr/>
          <a:lstStyle/>
          <a:p>
            <a:r>
              <a:rPr lang="es-EC" sz="4000" b="1" dirty="0" smtClean="0">
                <a:effectLst/>
              </a:rPr>
              <a:t>3.1.8 ALMACENAMIENTO</a:t>
            </a:r>
            <a:r>
              <a:rPr lang="es-EC" b="1" dirty="0">
                <a:effectLst/>
              </a:rPr>
              <a:t/>
            </a:r>
            <a:br>
              <a:rPr lang="es-EC" b="1" dirty="0">
                <a:effectLst/>
              </a:rPr>
            </a:br>
            <a:endParaRPr lang="es-EC" dirty="0"/>
          </a:p>
        </p:txBody>
      </p:sp>
      <p:sp>
        <p:nvSpPr>
          <p:cNvPr id="3" name="2 Marcador de contenido"/>
          <p:cNvSpPr>
            <a:spLocks noGrp="1"/>
          </p:cNvSpPr>
          <p:nvPr>
            <p:ph idx="1"/>
          </p:nvPr>
        </p:nvSpPr>
        <p:spPr>
          <a:xfrm>
            <a:off x="467544" y="2060848"/>
            <a:ext cx="8229600" cy="4525963"/>
          </a:xfrm>
        </p:spPr>
        <p:txBody>
          <a:bodyPr/>
          <a:lstStyle/>
          <a:p>
            <a:pPr algn="just"/>
            <a:r>
              <a:rPr lang="es-EC" dirty="0"/>
              <a:t>Si tenemos previsto no utilizar nuestras baterías durante un período prolongado (más de una o dos semanas puede servir como referencia) es recomendable mantenerlas en tensión de almacenaje, esto es, alrededor de 3.85v por celda. Las baterías que no se utilizan durante mucho tiempo y permanecen cargadas sufren a nivel interno la segregación de una sustancia que impide que posteriormente rindan como deben.</a:t>
            </a:r>
            <a:endParaRPr lang="es-EC" dirty="0"/>
          </a:p>
        </p:txBody>
      </p:sp>
    </p:spTree>
    <p:extLst>
      <p:ext uri="{BB962C8B-B14F-4D97-AF65-F5344CB8AC3E}">
        <p14:creationId xmlns:p14="http://schemas.microsoft.com/office/powerpoint/2010/main" val="1536925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000" dirty="0" smtClean="0">
                <a:effectLst/>
              </a:rPr>
              <a:t>3.1.9 RECICLAJE</a:t>
            </a:r>
            <a:endParaRPr lang="es-EC" sz="4000" dirty="0"/>
          </a:p>
        </p:txBody>
      </p:sp>
      <p:sp>
        <p:nvSpPr>
          <p:cNvPr id="3" name="2 Marcador de contenido"/>
          <p:cNvSpPr>
            <a:spLocks noGrp="1"/>
          </p:cNvSpPr>
          <p:nvPr>
            <p:ph idx="1"/>
          </p:nvPr>
        </p:nvSpPr>
        <p:spPr>
          <a:xfrm>
            <a:off x="467544" y="1988840"/>
            <a:ext cx="8229600" cy="4525963"/>
          </a:xfrm>
        </p:spPr>
        <p:txBody>
          <a:bodyPr/>
          <a:lstStyle/>
          <a:p>
            <a:pPr algn="just"/>
            <a:r>
              <a:rPr lang="es-EC" dirty="0"/>
              <a:t>Al estar compuestas de sustancias tóxicas, es recomendable que se desechen en un punto limpio, previa descarga completa de la batería. A tal efecto podemos sumergirla en agua con sal durante unas horas para que quede totalmente descargada. Para los modelos pequeños también podrían utilizarse los contenedores de pilas que pueden encontrarse en algunos municipios.</a:t>
            </a:r>
          </a:p>
          <a:p>
            <a:pPr marL="0" indent="0">
              <a:buNone/>
            </a:pPr>
            <a:endParaRPr lang="es-EC" dirty="0"/>
          </a:p>
        </p:txBody>
      </p:sp>
    </p:spTree>
    <p:extLst>
      <p:ext uri="{BB962C8B-B14F-4D97-AF65-F5344CB8AC3E}">
        <p14:creationId xmlns:p14="http://schemas.microsoft.com/office/powerpoint/2010/main" val="557665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276872"/>
            <a:ext cx="8229600" cy="1600200"/>
          </a:xfrm>
        </p:spPr>
        <p:txBody>
          <a:bodyPr/>
          <a:lstStyle/>
          <a:p>
            <a:r>
              <a:rPr lang="es-EC" b="1" dirty="0">
                <a:effectLst/>
              </a:rPr>
              <a:t>CAPITULO IV</a:t>
            </a:r>
            <a:br>
              <a:rPr lang="es-EC" b="1" dirty="0">
                <a:effectLst/>
              </a:rPr>
            </a:br>
            <a:endParaRPr lang="es-EC" dirty="0"/>
          </a:p>
        </p:txBody>
      </p:sp>
    </p:spTree>
    <p:extLst>
      <p:ext uri="{BB962C8B-B14F-4D97-AF65-F5344CB8AC3E}">
        <p14:creationId xmlns:p14="http://schemas.microsoft.com/office/powerpoint/2010/main" val="122252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501008"/>
            <a:ext cx="8229600" cy="1600200"/>
          </a:xfrm>
        </p:spPr>
        <p:txBody>
          <a:bodyPr/>
          <a:lstStyle/>
          <a:p>
            <a:r>
              <a:rPr lang="es-EC" sz="4000" b="1" dirty="0">
                <a:effectLst/>
              </a:rPr>
              <a:t>CONSTRUCCIÓN Y PRUEBA DE OPERACIÓN DEL SISTEMA DE PRUEBAS PARA BOMBAS HIDRÚLICAS</a:t>
            </a:r>
            <a:br>
              <a:rPr lang="es-EC" sz="4000" b="1" dirty="0">
                <a:effectLst/>
              </a:rPr>
            </a:br>
            <a:endParaRPr lang="es-EC" sz="4000" dirty="0"/>
          </a:p>
        </p:txBody>
      </p:sp>
    </p:spTree>
    <p:extLst>
      <p:ext uri="{BB962C8B-B14F-4D97-AF65-F5344CB8AC3E}">
        <p14:creationId xmlns:p14="http://schemas.microsoft.com/office/powerpoint/2010/main" val="242096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229600" cy="4525963"/>
          </a:xfrm>
        </p:spPr>
        <p:txBody>
          <a:bodyPr/>
          <a:lstStyle/>
          <a:p>
            <a:pPr algn="just"/>
            <a:r>
              <a:rPr lang="es-EC" dirty="0"/>
              <a:t>Tomando en cuenta las necesidades de mecánicos en el área de calibración y reparación  de excavadoras hemos buscado la forma de realizar este trabajo de forma óptima, en la actualidad este trabajo se lo realizaba de forma compleja debido que para calibrar la maquina esta debe estar encendida y por ende a altas temperaturas y en lugares en los cuales la maquina se encuentra trabajando por lo que es difícil el acceso de varias herramientas y el con el riesgos de contaminar el lugar donde se encuentra la maquina operando.</a:t>
            </a:r>
          </a:p>
          <a:p>
            <a:endParaRPr lang="es-EC" dirty="0"/>
          </a:p>
        </p:txBody>
      </p:sp>
    </p:spTree>
    <p:extLst>
      <p:ext uri="{BB962C8B-B14F-4D97-AF65-F5344CB8AC3E}">
        <p14:creationId xmlns:p14="http://schemas.microsoft.com/office/powerpoint/2010/main" val="17939358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600200"/>
          </a:xfrm>
        </p:spPr>
        <p:txBody>
          <a:bodyPr/>
          <a:lstStyle/>
          <a:p>
            <a:r>
              <a:rPr lang="es-EC" sz="2400" b="1" dirty="0" smtClean="0">
                <a:effectLst/>
              </a:rPr>
              <a:t>4..1DIAGRAMA </a:t>
            </a:r>
            <a:r>
              <a:rPr lang="es-EC" sz="2400" b="1" dirty="0">
                <a:effectLst/>
              </a:rPr>
              <a:t>DE FLUJOS DE GESTIÓN DE MÓDULO CIPA</a:t>
            </a:r>
            <a:r>
              <a:rPr lang="es-EC" sz="3200" b="1" dirty="0">
                <a:effectLst/>
              </a:rPr>
              <a:t>.</a:t>
            </a:r>
            <a:br>
              <a:rPr lang="es-EC" sz="3200" b="1" dirty="0">
                <a:effectLst/>
              </a:rPr>
            </a:br>
            <a:endParaRPr lang="es-EC"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268760"/>
            <a:ext cx="4104456"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559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C" dirty="0"/>
              <a:t>Para calibrar en la actualidad todo tipo de excavadoras es necesario manómetros de varias escalas, mangueras, </a:t>
            </a:r>
            <a:r>
              <a:rPr lang="es-EC" dirty="0" err="1"/>
              <a:t>racords</a:t>
            </a:r>
            <a:r>
              <a:rPr lang="es-EC" dirty="0"/>
              <a:t> y acoples y un sinfín de herramientas necesarios para el desmontaje de sensores y mangueras.  Por medio de nuestro sistema convertimos las unidades que nos entregan los sensores en unidades de presión y revoluciones con las cuales podemos llegar a calibrar de forma exacta las bombas hidráulicas de las excavadoras Daewoo y Doosan.</a:t>
            </a:r>
          </a:p>
          <a:p>
            <a:pPr marL="0" indent="0">
              <a:buNone/>
            </a:pPr>
            <a:endParaRPr lang="es-EC" dirty="0"/>
          </a:p>
        </p:txBody>
      </p:sp>
    </p:spTree>
    <p:extLst>
      <p:ext uri="{BB962C8B-B14F-4D97-AF65-F5344CB8AC3E}">
        <p14:creationId xmlns:p14="http://schemas.microsoft.com/office/powerpoint/2010/main" val="3620808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0"/>
            <a:ext cx="8507288" cy="1600200"/>
          </a:xfrm>
        </p:spPr>
        <p:txBody>
          <a:bodyPr/>
          <a:lstStyle/>
          <a:p>
            <a:r>
              <a:rPr lang="en-US" sz="4000" dirty="0" smtClean="0"/>
              <a:t>1.3 PLANTEAMIENTO DEL PROBLEMA</a:t>
            </a:r>
            <a:endParaRPr lang="es-EC" sz="4000" dirty="0"/>
          </a:p>
        </p:txBody>
      </p:sp>
      <p:sp>
        <p:nvSpPr>
          <p:cNvPr id="3" name="2 Marcador de contenido"/>
          <p:cNvSpPr>
            <a:spLocks noGrp="1"/>
          </p:cNvSpPr>
          <p:nvPr>
            <p:ph idx="1"/>
          </p:nvPr>
        </p:nvSpPr>
        <p:spPr>
          <a:xfrm>
            <a:off x="467544" y="2298113"/>
            <a:ext cx="8229600" cy="4525963"/>
          </a:xfrm>
        </p:spPr>
        <p:txBody>
          <a:bodyPr/>
          <a:lstStyle/>
          <a:p>
            <a:pPr algn="just"/>
            <a:r>
              <a:rPr lang="es-EC" dirty="0"/>
              <a:t>Trabajar a altas temperaturas es uno de los principales inconvenientes que tienen los técnicos especializados al momento de calibrar las bombas hidráulicas de las excavadoras presentándose un riesgo de sufrir quemaduras de segundo o tercer grado  al realizar este trabajo, pues la maquina se encuentra encendida y a su temperatura de trabajo.</a:t>
            </a:r>
          </a:p>
          <a:p>
            <a:pPr marL="0" indent="0">
              <a:buNone/>
            </a:pPr>
            <a:endParaRPr lang="es-EC" dirty="0"/>
          </a:p>
        </p:txBody>
      </p:sp>
    </p:spTree>
    <p:extLst>
      <p:ext uri="{BB962C8B-B14F-4D97-AF65-F5344CB8AC3E}">
        <p14:creationId xmlns:p14="http://schemas.microsoft.com/office/powerpoint/2010/main" val="105661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C" sz="3200" dirty="0"/>
              <a:t>Para poder conectar </a:t>
            </a:r>
            <a:r>
              <a:rPr lang="es-EC" sz="3200" dirty="0" err="1"/>
              <a:t>racord</a:t>
            </a:r>
            <a:r>
              <a:rPr lang="es-EC" sz="3200" dirty="0"/>
              <a:t> o </a:t>
            </a:r>
            <a:r>
              <a:rPr lang="es-EC" sz="3200" dirty="0" err="1"/>
              <a:t>neplos</a:t>
            </a:r>
            <a:r>
              <a:rPr lang="es-EC" sz="3200" dirty="0"/>
              <a:t> siempre existe perdida de aceite pues cuando se desconecta tapones, mangueras y sensores que se encuentran presurizados. Las cuales ocasionan contaminación al medio donde se encuentre la maquina operando.</a:t>
            </a:r>
          </a:p>
          <a:p>
            <a:endParaRPr lang="es-EC" dirty="0"/>
          </a:p>
        </p:txBody>
      </p:sp>
    </p:spTree>
    <p:extLst>
      <p:ext uri="{BB962C8B-B14F-4D97-AF65-F5344CB8AC3E}">
        <p14:creationId xmlns:p14="http://schemas.microsoft.com/office/powerpoint/2010/main" val="2522933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C" sz="3200" dirty="0"/>
              <a:t>El realizar esta calibración mediante varias escalas de manómetros y utilizando varios tipos de herramientas es un trabajo que ocupa mucho tiempo y recursos, y por ende perdida económicas innecesarias para el personal de mantenimiento y el dueño de la maquinaria.</a:t>
            </a:r>
          </a:p>
          <a:p>
            <a:endParaRPr lang="es-EC" dirty="0"/>
          </a:p>
        </p:txBody>
      </p:sp>
    </p:spTree>
    <p:extLst>
      <p:ext uri="{BB962C8B-B14F-4D97-AF65-F5344CB8AC3E}">
        <p14:creationId xmlns:p14="http://schemas.microsoft.com/office/powerpoint/2010/main" val="35030360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552</TotalTime>
  <Words>2070</Words>
  <Application>Microsoft Office PowerPoint</Application>
  <PresentationFormat>Presentación en pantalla (4:3)</PresentationFormat>
  <Paragraphs>230</Paragraphs>
  <Slides>50</Slides>
  <Notes>7</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Ejecutivo</vt:lpstr>
      <vt:lpstr>  ESCUELA POLITÉCNICA DEL EJÉRCITO   EXTENSIÓN LATACUNGA          CARRERA DE INGENIERÍA AUTOMOTRIZ  “DISEÑO Y CONSTRUCCIÓN DE UN SISTEMA DE MEDICIÓN ELECTRÓNICO PARA BOMBAS HIDRÁULICAS DE LAS EXCAVADORAS DAEWOO Y DOOSAN”     Tesis presentada como requisito previo a la obtención del grado de     INGENIERO AUTOMOTRIZ     DIEGO JAVIER ARIAS PALMA JUAN FRANCISCO COSTA IZURIETA   </vt:lpstr>
      <vt:lpstr>CAPÍTULO I   INTRODUCCIÓN </vt:lpstr>
      <vt:lpstr>1.1 ÁREA DE INFLUENCIA </vt:lpstr>
      <vt:lpstr>         1.2 ANTECEDENTES </vt:lpstr>
      <vt:lpstr>Presentación de PowerPoint</vt:lpstr>
      <vt:lpstr>Presentación de PowerPoint</vt:lpstr>
      <vt:lpstr>1.3 PLANTEAMIENTO DEL PROBLEMA</vt:lpstr>
      <vt:lpstr>Presentación de PowerPoint</vt:lpstr>
      <vt:lpstr>Presentación de PowerPoint</vt:lpstr>
      <vt:lpstr>1.4  JUSTIFICACION É IMPORTANCIA.</vt:lpstr>
      <vt:lpstr>Presentación de PowerPoint</vt:lpstr>
      <vt:lpstr>1.5  OBJETIVOS GENERALES Y ESPECIFICOS.</vt:lpstr>
      <vt:lpstr>Presentación de PowerPoint</vt:lpstr>
      <vt:lpstr>1.6  HIPOTESIS.</vt:lpstr>
      <vt:lpstr>CAPÍTULO II   MARCO TEÓRICO </vt:lpstr>
      <vt:lpstr>2.1 SIMBOLIGÍA HIDRÁULICA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2.4  PARTES DE UN SISTEMA HIDRÁULICO </vt:lpstr>
      <vt:lpstr>2.4.1BOMBA </vt:lpstr>
      <vt:lpstr>2.4.2CONTROL DE PRESIÓN Y CAUDAL </vt:lpstr>
      <vt:lpstr>2.4.3 ACTUADOR</vt:lpstr>
      <vt:lpstr>2.4.4 TANQUE DE ACEITE HIDRÁULICO </vt:lpstr>
      <vt:lpstr>2.5 FILTROS DE ACEITE HIDRÁULICO</vt:lpstr>
      <vt:lpstr>2.6 BOMBA  HIDRÁULICA  KAWASAKY SERIE K3V</vt:lpstr>
      <vt:lpstr>2.6.1 CARACTERISTICAS PRINCIPALES </vt:lpstr>
      <vt:lpstr>2.6.2 PARTE DE UNA BOMBA KAWASAKY K3V </vt:lpstr>
      <vt:lpstr>2.6.3 GRUPO ROTATIVO DE LA BOMBA </vt:lpstr>
      <vt:lpstr>2.6.4 REGULADORES </vt:lpstr>
      <vt:lpstr>CAPÍTULO III </vt:lpstr>
      <vt:lpstr>3.1 MICROCONTROLADOR </vt:lpstr>
      <vt:lpstr>3.1.1 PIC 16F873. </vt:lpstr>
      <vt:lpstr>Presentación de PowerPoint</vt:lpstr>
      <vt:lpstr>3.1.2 CONEXIONES BÁSICAS </vt:lpstr>
      <vt:lpstr>3.1.3 PANTALLA DE CRISTAL LÍQUIDO (LCD). </vt:lpstr>
      <vt:lpstr>3.1.4 RESISTENCIAS. </vt:lpstr>
      <vt:lpstr>3.1.5 CÓDIGO DE COLORES </vt:lpstr>
      <vt:lpstr>3.1.6 PULSADORES. </vt:lpstr>
      <vt:lpstr>3.1.6 POTENCIÓMETRO. </vt:lpstr>
      <vt:lpstr>3.1.7 BATERIAS DE LIPO </vt:lpstr>
      <vt:lpstr>3.1.8 ALMACENAMIENTO </vt:lpstr>
      <vt:lpstr>3.1.9 RECICLAJE</vt:lpstr>
      <vt:lpstr>CAPITULO IV </vt:lpstr>
      <vt:lpstr>CONSTRUCCIÓN Y PRUEBA DE OPERACIÓN DEL SISTEMA DE PRUEBAS PARA BOMBAS HIDRÚLICAS </vt:lpstr>
      <vt:lpstr>4..1DIAGRAMA DE FLUJOS DE GESTIÓN DE MÓDULO CIPA.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EXTENSIÓN LATACUNGA          CARRERA DE INGENIERÍA AUTOMOTRIZ  “DISEÑO Y CONSTRUCCIÓN DE UN SISTEMA DE MEDICIÓN ELECTRÓNICO PARA BOMBAS HIDRÁULICAS DE LAS EXCAVADORAS DAEWOO Y DOOSAN”     Tesis presentada como requisito previo a la obtención del grado de     INGENIERO AUTOMOTRIZ     DIEGO JAVIER ARIAS PALMA JUAN FRANCISCO COSTA IZURIETA</dc:title>
  <dc:creator>DIEGO</dc:creator>
  <cp:lastModifiedBy>DIEGO</cp:lastModifiedBy>
  <cp:revision>27</cp:revision>
  <dcterms:created xsi:type="dcterms:W3CDTF">2012-11-27T05:43:00Z</dcterms:created>
  <dcterms:modified xsi:type="dcterms:W3CDTF">2012-11-28T05:33:28Z</dcterms:modified>
</cp:coreProperties>
</file>