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91" r:id="rId29"/>
    <p:sldId id="292" r:id="rId30"/>
    <p:sldId id="293" r:id="rId31"/>
    <p:sldId id="294" r:id="rId32"/>
    <p:sldId id="295" r:id="rId33"/>
    <p:sldId id="296" r:id="rId34"/>
    <p:sldId id="297" r:id="rId35"/>
    <p:sldId id="298" r:id="rId36"/>
    <p:sldId id="299" r:id="rId37"/>
    <p:sldId id="306" r:id="rId38"/>
    <p:sldId id="307" r:id="rId39"/>
    <p:sldId id="308" r:id="rId40"/>
    <p:sldId id="309" r:id="rId41"/>
    <p:sldId id="300" r:id="rId42"/>
    <p:sldId id="301" r:id="rId43"/>
    <p:sldId id="302" r:id="rId44"/>
    <p:sldId id="303" r:id="rId45"/>
    <p:sldId id="304" r:id="rId46"/>
    <p:sldId id="305"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EE5C51-032F-492C-B9EB-104638B0D636}" type="datetimeFigureOut">
              <a:rPr lang="es-EC" smtClean="0"/>
              <a:pPr/>
              <a:t>12/12/2012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65EE1E0-A04B-46C0-8EDA-AAFAEE071D76}"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E5C51-032F-492C-B9EB-104638B0D636}" type="datetimeFigureOut">
              <a:rPr lang="es-EC" smtClean="0"/>
              <a:pPr/>
              <a:t>12/12/2012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EE1E0-A04B-46C0-8EDA-AAFAEE071D76}"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ctrTitle"/>
          </p:nvPr>
        </p:nvSpPr>
        <p:spPr>
          <a:xfrm>
            <a:off x="1714480" y="1214422"/>
            <a:ext cx="6429420" cy="1012823"/>
          </a:xfrm>
        </p:spPr>
        <p:txBody>
          <a:bodyPr>
            <a:normAutofit/>
          </a:bodyPr>
          <a:lstStyle/>
          <a:p>
            <a:r>
              <a:rPr lang="es-EC" sz="4000" dirty="0" smtClean="0">
                <a:latin typeface="Arial Rounded MT Bold" pitchFamily="34" charset="0"/>
              </a:rPr>
              <a:t>PREDEFENSA DE TESIS</a:t>
            </a:r>
            <a:endParaRPr lang="es-EC" sz="4000" dirty="0">
              <a:latin typeface="Arial Rounded MT Bold" pitchFamily="34" charset="0"/>
            </a:endParaRPr>
          </a:p>
        </p:txBody>
      </p:sp>
      <p:sp>
        <p:nvSpPr>
          <p:cNvPr id="3" name="2 Subtítulo"/>
          <p:cNvSpPr>
            <a:spLocks noGrp="1"/>
          </p:cNvSpPr>
          <p:nvPr>
            <p:ph type="subTitle" idx="1"/>
          </p:nvPr>
        </p:nvSpPr>
        <p:spPr>
          <a:xfrm>
            <a:off x="1643042" y="2571744"/>
            <a:ext cx="6557986" cy="4143404"/>
          </a:xfrm>
        </p:spPr>
        <p:txBody>
          <a:bodyPr>
            <a:normAutofit fontScale="92500"/>
          </a:bodyPr>
          <a:lstStyle/>
          <a:p>
            <a:r>
              <a:rPr lang="es-EC" sz="3600" dirty="0" smtClean="0">
                <a:solidFill>
                  <a:schemeClr val="tx1"/>
                </a:solidFill>
                <a:latin typeface="Arial Rounded MT Bold" pitchFamily="34" charset="0"/>
              </a:rPr>
              <a:t>JENDRY GUANO</a:t>
            </a:r>
          </a:p>
          <a:p>
            <a:endParaRPr lang="es-EC" sz="3600" dirty="0" smtClean="0">
              <a:solidFill>
                <a:schemeClr val="tx1"/>
              </a:solidFill>
              <a:latin typeface="Arial Rounded MT Bold" pitchFamily="34" charset="0"/>
            </a:endParaRPr>
          </a:p>
          <a:p>
            <a:pPr algn="just"/>
            <a:r>
              <a:rPr lang="es-EC" sz="3600" dirty="0" smtClean="0">
                <a:solidFill>
                  <a:schemeClr val="tx1"/>
                </a:solidFill>
                <a:latin typeface="Arial Rounded MT Bold" pitchFamily="34" charset="0"/>
              </a:rPr>
              <a:t>TEMA: </a:t>
            </a:r>
            <a:r>
              <a:rPr lang="es-MX" sz="3600" dirty="0">
                <a:solidFill>
                  <a:schemeClr val="tx1"/>
                </a:solidFill>
                <a:latin typeface="Arial Rounded MT Bold" pitchFamily="34" charset="0"/>
              </a:rPr>
              <a:t>Proyecto de Factibilidad para la creación de un Centro de Acopio y Comercialización de Cereales en la Ciudad de Salcedo.</a:t>
            </a:r>
            <a:endParaRPr lang="es-EC" sz="3600" dirty="0">
              <a:solidFill>
                <a:schemeClr val="tx1"/>
              </a:solidFill>
              <a:latin typeface="Arial Rounded MT Bold" pitchFamily="34" charset="0"/>
            </a:endParaRPr>
          </a:p>
          <a:p>
            <a:endParaRPr lang="es-EC" dirty="0">
              <a:latin typeface="Arial Rounded MT Bold"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928678"/>
            <a:ext cx="8229600" cy="1143000"/>
          </a:xfrm>
        </p:spPr>
        <p:txBody>
          <a:bodyPr>
            <a:normAutofit/>
          </a:bodyPr>
          <a:lstStyle/>
          <a:p>
            <a:pPr lvl="1" algn="ctr" rtl="0">
              <a:spcBef>
                <a:spcPct val="0"/>
              </a:spcBef>
            </a:pPr>
            <a:r>
              <a:rPr lang="es-ES" sz="4400" b="1" dirty="0">
                <a:latin typeface="Arial Rounded MT Bold" pitchFamily="34" charset="0"/>
              </a:rPr>
              <a:t>FODA DEL </a:t>
            </a:r>
            <a:r>
              <a:rPr lang="es-ES" sz="4400" b="1" dirty="0" smtClean="0">
                <a:latin typeface="Arial Rounded MT Bold" pitchFamily="34" charset="0"/>
              </a:rPr>
              <a:t>PROYECTO</a:t>
            </a:r>
            <a:endParaRPr lang="es-EC" sz="4400" dirty="0">
              <a:latin typeface="Arial Rounded MT Bold" pitchFamily="34" charset="0"/>
            </a:endParaRPr>
          </a:p>
        </p:txBody>
      </p:sp>
      <p:sp>
        <p:nvSpPr>
          <p:cNvPr id="3" name="2 Marcador de contenido"/>
          <p:cNvSpPr>
            <a:spLocks noGrp="1"/>
          </p:cNvSpPr>
          <p:nvPr>
            <p:ph idx="1"/>
          </p:nvPr>
        </p:nvSpPr>
        <p:spPr>
          <a:xfrm>
            <a:off x="857224" y="2260623"/>
            <a:ext cx="7858180" cy="4525963"/>
          </a:xfrm>
        </p:spPr>
        <p:txBody>
          <a:bodyPr>
            <a:normAutofit fontScale="92500" lnSpcReduction="20000"/>
          </a:bodyPr>
          <a:lstStyle/>
          <a:p>
            <a:pPr lvl="2" algn="just">
              <a:buNone/>
            </a:pPr>
            <a:r>
              <a:rPr lang="es-ES" sz="3900" b="1" dirty="0" smtClean="0">
                <a:latin typeface="Arial Rounded MT Bold" pitchFamily="34" charset="0"/>
              </a:rPr>
              <a:t>Fortalezas</a:t>
            </a:r>
            <a:endParaRPr lang="es-EC" sz="3900" dirty="0" smtClean="0">
              <a:latin typeface="Arial Rounded MT Bold" pitchFamily="34" charset="0"/>
            </a:endParaRPr>
          </a:p>
          <a:p>
            <a:pPr lvl="0" algn="just"/>
            <a:r>
              <a:rPr lang="es-ES" dirty="0" smtClean="0"/>
              <a:t>Salcedo y la provincia de Cotopaxi son grandes productores de cereales.</a:t>
            </a:r>
            <a:endParaRPr lang="es-EC" dirty="0" smtClean="0"/>
          </a:p>
          <a:p>
            <a:pPr lvl="0" algn="just"/>
            <a:r>
              <a:rPr lang="es-ES" dirty="0" smtClean="0"/>
              <a:t>Conocimiento del mercado productor y comercializador de cereales.</a:t>
            </a:r>
            <a:endParaRPr lang="es-EC" dirty="0" smtClean="0"/>
          </a:p>
          <a:p>
            <a:pPr lvl="0" algn="just"/>
            <a:r>
              <a:rPr lang="es-ES" dirty="0" smtClean="0"/>
              <a:t>Facilidad para administrar la tecnología en la empresa.</a:t>
            </a:r>
            <a:endParaRPr lang="es-EC" dirty="0" smtClean="0"/>
          </a:p>
          <a:p>
            <a:pPr lvl="0" algn="just"/>
            <a:r>
              <a:rPr lang="es-ES" dirty="0" smtClean="0"/>
              <a:t>Ubicación del proyecto en la zona de proveedores y clientes principales.</a:t>
            </a:r>
            <a:endParaRPr lang="es-EC" dirty="0" smtClean="0"/>
          </a:p>
          <a:p>
            <a:pPr lvl="0" algn="just"/>
            <a:r>
              <a:rPr lang="es-ES" dirty="0" smtClean="0"/>
              <a:t>Contar con mano de obra calificada.</a:t>
            </a:r>
            <a:endParaRPr lang="es-EC" dirty="0" smtClean="0"/>
          </a:p>
          <a:p>
            <a:endParaRPr lang="es-EC"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Marcador de contenido"/>
          <p:cNvSpPr>
            <a:spLocks noGrp="1"/>
          </p:cNvSpPr>
          <p:nvPr>
            <p:ph idx="1"/>
          </p:nvPr>
        </p:nvSpPr>
        <p:spPr>
          <a:xfrm>
            <a:off x="857224" y="1071546"/>
            <a:ext cx="8001056" cy="5500726"/>
          </a:xfrm>
        </p:spPr>
        <p:txBody>
          <a:bodyPr>
            <a:normAutofit fontScale="85000" lnSpcReduction="20000"/>
          </a:bodyPr>
          <a:lstStyle/>
          <a:p>
            <a:pPr lvl="2" algn="just">
              <a:buNone/>
            </a:pPr>
            <a:r>
              <a:rPr lang="es-ES" sz="4200" b="1" dirty="0" smtClean="0">
                <a:latin typeface="Arial Rounded MT Bold" pitchFamily="34" charset="0"/>
              </a:rPr>
              <a:t>Oportunidades</a:t>
            </a:r>
            <a:endParaRPr lang="es-EC" sz="4200" dirty="0" smtClean="0">
              <a:latin typeface="Arial Rounded MT Bold" pitchFamily="34" charset="0"/>
            </a:endParaRPr>
          </a:p>
          <a:p>
            <a:pPr lvl="0" algn="just"/>
            <a:r>
              <a:rPr lang="es-ES" dirty="0" smtClean="0"/>
              <a:t>El PIB está creciendo, lo que implica un repunte de la economía en el Ecuador.</a:t>
            </a:r>
            <a:endParaRPr lang="es-EC" dirty="0" smtClean="0"/>
          </a:p>
          <a:p>
            <a:pPr lvl="0" algn="just"/>
            <a:r>
              <a:rPr lang="es-ES" dirty="0" smtClean="0"/>
              <a:t>La inflación se encuentra estable, pese a un crecimiento en el año 2011 de 5.64%.</a:t>
            </a:r>
            <a:endParaRPr lang="es-EC" dirty="0" smtClean="0"/>
          </a:p>
          <a:p>
            <a:pPr lvl="0" algn="just"/>
            <a:r>
              <a:rPr lang="es-ES" dirty="0" smtClean="0"/>
              <a:t>Las tasas de interés han disminuido, por lo que se pueden obtener créditos bancarios o del estado para iniciar el proyecto.</a:t>
            </a:r>
            <a:endParaRPr lang="es-EC" dirty="0" smtClean="0"/>
          </a:p>
          <a:p>
            <a:pPr lvl="0" algn="just"/>
            <a:r>
              <a:rPr lang="es-ES" dirty="0" smtClean="0"/>
              <a:t>Las empresas comercializadoras de la provincia de Cotopaxi, serán los principales clientes.</a:t>
            </a:r>
            <a:endParaRPr lang="es-EC" dirty="0" smtClean="0"/>
          </a:p>
          <a:p>
            <a:pPr lvl="0" algn="just"/>
            <a:r>
              <a:rPr lang="es-ES" dirty="0" smtClean="0"/>
              <a:t>Cultura de la población por una vida mas saludable a través de buena alimentación.</a:t>
            </a:r>
            <a:endParaRPr lang="es-EC" dirty="0" smtClean="0"/>
          </a:p>
          <a:p>
            <a:pPr lvl="0" algn="just"/>
            <a:r>
              <a:rPr lang="es-ES" dirty="0" smtClean="0"/>
              <a:t>Crecimiento poblacional.</a:t>
            </a:r>
            <a:endParaRPr lang="es-EC" dirty="0" smtClean="0"/>
          </a:p>
          <a:p>
            <a:pPr lvl="0" algn="just"/>
            <a:r>
              <a:rPr lang="es-ES" dirty="0" smtClean="0"/>
              <a:t>Innovación tecnológica.</a:t>
            </a:r>
            <a:endParaRPr lang="es-EC" dirty="0" smtClean="0"/>
          </a:p>
          <a:p>
            <a:endParaRPr lang="es-EC"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a:bodyPr>
          <a:lstStyle/>
          <a:p>
            <a:pPr lvl="2" algn="just">
              <a:buNone/>
            </a:pPr>
            <a:r>
              <a:rPr lang="es-ES" sz="3600" b="1" dirty="0" smtClean="0">
                <a:latin typeface="Arial Rounded MT Bold" pitchFamily="34" charset="0"/>
              </a:rPr>
              <a:t>Debilidades</a:t>
            </a:r>
            <a:endParaRPr lang="es-EC" sz="3600" dirty="0" smtClean="0">
              <a:latin typeface="Arial Rounded MT Bold" pitchFamily="34" charset="0"/>
            </a:endParaRPr>
          </a:p>
          <a:p>
            <a:pPr lvl="0" algn="just"/>
            <a:r>
              <a:rPr lang="es-ES" dirty="0" smtClean="0"/>
              <a:t>Período de puesta en marcha del proyecto, hasta alcanzar niveles de equilibrio financiero.</a:t>
            </a:r>
            <a:endParaRPr lang="es-EC" dirty="0" smtClean="0"/>
          </a:p>
          <a:p>
            <a:pPr lvl="0" algn="just"/>
            <a:r>
              <a:rPr lang="es-ES" dirty="0" smtClean="0"/>
              <a:t>Empresa nueva, sin aplicación de publicidad.</a:t>
            </a:r>
            <a:endParaRPr lang="es-EC" dirty="0" smtClean="0"/>
          </a:p>
          <a:p>
            <a:pPr lvl="0" algn="just"/>
            <a:r>
              <a:rPr lang="es-ES" dirty="0" smtClean="0"/>
              <a:t>Inicio de un proceso de involucramiento y compromiso del personal con la empresa.</a:t>
            </a:r>
            <a:endParaRPr lang="es-EC" dirty="0" smtClean="0"/>
          </a:p>
          <a:p>
            <a:pPr lvl="0" algn="just"/>
            <a:r>
              <a:rPr lang="es-ES" dirty="0" smtClean="0"/>
              <a:t>Mejorar el proceso de producción y comercialización que se formule.</a:t>
            </a:r>
            <a:endParaRPr lang="es-EC" dirty="0" smtClean="0"/>
          </a:p>
          <a:p>
            <a:endParaRPr lang="es-EC"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92500" lnSpcReduction="20000"/>
          </a:bodyPr>
          <a:lstStyle/>
          <a:p>
            <a:pPr lvl="2" algn="just">
              <a:buNone/>
            </a:pPr>
            <a:r>
              <a:rPr lang="es-ES" sz="3900" b="1" dirty="0" smtClean="0">
                <a:latin typeface="Arial Rounded MT Bold" pitchFamily="34" charset="0"/>
              </a:rPr>
              <a:t>Amenazas</a:t>
            </a:r>
            <a:endParaRPr lang="es-EC" sz="3900" dirty="0" smtClean="0">
              <a:latin typeface="Arial Rounded MT Bold" pitchFamily="34" charset="0"/>
            </a:endParaRPr>
          </a:p>
          <a:p>
            <a:pPr lvl="0" algn="just"/>
            <a:r>
              <a:rPr lang="es-ES" dirty="0" smtClean="0"/>
              <a:t>Inestabilidad política con futuras elecciones del 2013.</a:t>
            </a:r>
            <a:endParaRPr lang="es-EC" dirty="0" smtClean="0"/>
          </a:p>
          <a:p>
            <a:pPr lvl="0" algn="just"/>
            <a:r>
              <a:rPr lang="es-ES" dirty="0" smtClean="0"/>
              <a:t>Fenómenos climáticos inesperados como sequías o lluvias torrenciales.</a:t>
            </a:r>
            <a:endParaRPr lang="es-EC" dirty="0" smtClean="0"/>
          </a:p>
          <a:p>
            <a:pPr lvl="0" algn="just"/>
            <a:r>
              <a:rPr lang="es-ES" dirty="0" smtClean="0"/>
              <a:t>Crisis económicas internacionales que pueden afectar a las empresas y a la economía del Ecuador.</a:t>
            </a:r>
            <a:endParaRPr lang="es-EC" dirty="0" smtClean="0"/>
          </a:p>
          <a:p>
            <a:pPr lvl="0" algn="just"/>
            <a:r>
              <a:rPr lang="es-ES" dirty="0" smtClean="0"/>
              <a:t>Baja de los precios del petróleo.</a:t>
            </a:r>
            <a:endParaRPr lang="es-EC" dirty="0" smtClean="0"/>
          </a:p>
          <a:p>
            <a:pPr lvl="0" algn="just"/>
            <a:r>
              <a:rPr lang="es-ES" dirty="0" smtClean="0"/>
              <a:t>Alza del salario básico.</a:t>
            </a:r>
            <a:endParaRPr lang="es-EC" dirty="0" smtClean="0"/>
          </a:p>
          <a:p>
            <a:endParaRPr lang="es-EC"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24"/>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642918"/>
            <a:ext cx="8229600" cy="1143000"/>
          </a:xfrm>
        </p:spPr>
        <p:txBody>
          <a:bodyPr>
            <a:normAutofit/>
          </a:bodyPr>
          <a:lstStyle/>
          <a:p>
            <a:pPr lvl="0"/>
            <a:r>
              <a:rPr lang="es-ES" b="1" cap="all" dirty="0" smtClean="0">
                <a:latin typeface="Arial Rounded MT Bold" pitchFamily="34" charset="0"/>
              </a:rPr>
              <a:t>ESTUDIO DE MERCADO</a:t>
            </a:r>
            <a:endParaRPr lang="es-EC" dirty="0">
              <a:latin typeface="Arial Rounded MT Bold" pitchFamily="34" charset="0"/>
            </a:endParaRPr>
          </a:p>
        </p:txBody>
      </p:sp>
      <p:sp>
        <p:nvSpPr>
          <p:cNvPr id="6" name="5 Marcador de contenido"/>
          <p:cNvSpPr>
            <a:spLocks noGrp="1"/>
          </p:cNvSpPr>
          <p:nvPr>
            <p:ph idx="1"/>
          </p:nvPr>
        </p:nvSpPr>
        <p:spPr>
          <a:xfrm>
            <a:off x="457200" y="1814514"/>
            <a:ext cx="8229600" cy="971544"/>
          </a:xfrm>
        </p:spPr>
        <p:txBody>
          <a:bodyPr>
            <a:normAutofit lnSpcReduction="10000"/>
          </a:bodyPr>
          <a:lstStyle/>
          <a:p>
            <a:r>
              <a:rPr lang="es-ES" dirty="0" smtClean="0"/>
              <a:t>Trata de determinar el espacio que ocupa un bien o un servicio en un mercado específico. </a:t>
            </a:r>
            <a:endParaRPr lang="es-EC" dirty="0"/>
          </a:p>
        </p:txBody>
      </p:sp>
      <p:pic>
        <p:nvPicPr>
          <p:cNvPr id="7" name="Picture 2"/>
          <p:cNvPicPr>
            <a:picLocks noChangeAspect="1" noChangeArrowheads="1"/>
          </p:cNvPicPr>
          <p:nvPr/>
        </p:nvPicPr>
        <p:blipFill>
          <a:blip r:embed="rId3"/>
          <a:srcRect/>
          <a:stretch>
            <a:fillRect/>
          </a:stretch>
        </p:blipFill>
        <p:spPr bwMode="auto">
          <a:xfrm>
            <a:off x="2000232" y="2881335"/>
            <a:ext cx="5038725" cy="3762375"/>
          </a:xfrm>
          <a:prstGeom prst="rect">
            <a:avLst/>
          </a:prstGeom>
          <a:noFill/>
          <a:ln w="9525">
            <a:noFill/>
            <a:miter lim="800000"/>
            <a:headEnd/>
            <a:tailEnd/>
          </a:ln>
          <a:effectLst/>
        </p:spPr>
      </p:pic>
      <p:pic>
        <p:nvPicPr>
          <p:cNvPr id="20482" name="Picture 2" descr="http://t1.gstatic.com/images?q=tbn:ANd9GcQjoXVpQPzepL9ctYbCKjgZqO3ZFBFlRWMxS3Bzw_dENDaV4cUzwnTdsA"/>
          <p:cNvPicPr>
            <a:picLocks noChangeAspect="1" noChangeArrowheads="1"/>
          </p:cNvPicPr>
          <p:nvPr/>
        </p:nvPicPr>
        <p:blipFill>
          <a:blip r:embed="rId4"/>
          <a:srcRect/>
          <a:stretch>
            <a:fillRect/>
          </a:stretch>
        </p:blipFill>
        <p:spPr bwMode="auto">
          <a:xfrm>
            <a:off x="7502306" y="5143512"/>
            <a:ext cx="1641726" cy="1500198"/>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1071554"/>
            <a:ext cx="8229600" cy="1143000"/>
          </a:xfrm>
        </p:spPr>
        <p:txBody>
          <a:bodyPr>
            <a:normAutofit/>
          </a:bodyPr>
          <a:lstStyle/>
          <a:p>
            <a:pPr lvl="1" algn="ctr" rtl="0">
              <a:spcBef>
                <a:spcPct val="0"/>
              </a:spcBef>
            </a:pPr>
            <a:r>
              <a:rPr lang="es-MX" sz="4400" b="1" cap="all" dirty="0" smtClean="0">
                <a:latin typeface="Arial Rounded MT Bold" pitchFamily="34" charset="0"/>
              </a:rPr>
              <a:t>Objetivos del estudio</a:t>
            </a:r>
            <a:endParaRPr lang="es-EC" sz="4400" dirty="0">
              <a:latin typeface="Arial Rounded MT Bold" pitchFamily="34" charset="0"/>
            </a:endParaRPr>
          </a:p>
        </p:txBody>
      </p:sp>
      <p:sp>
        <p:nvSpPr>
          <p:cNvPr id="7" name="6 Marcador de contenido"/>
          <p:cNvSpPr>
            <a:spLocks noGrp="1"/>
          </p:cNvSpPr>
          <p:nvPr>
            <p:ph idx="1"/>
          </p:nvPr>
        </p:nvSpPr>
        <p:spPr>
          <a:xfrm>
            <a:off x="557242" y="2528894"/>
            <a:ext cx="8229600" cy="3614750"/>
          </a:xfrm>
        </p:spPr>
        <p:txBody>
          <a:bodyPr/>
          <a:lstStyle/>
          <a:p>
            <a:pPr lvl="2">
              <a:buNone/>
            </a:pPr>
            <a:r>
              <a:rPr lang="es-MX" sz="3600" b="1" dirty="0" smtClean="0">
                <a:latin typeface="Arial Rounded MT Bold" pitchFamily="34" charset="0"/>
              </a:rPr>
              <a:t>Objetivo General</a:t>
            </a:r>
            <a:endParaRPr lang="es-EC" sz="3600" dirty="0" smtClean="0">
              <a:latin typeface="Arial Rounded MT Bold" pitchFamily="34" charset="0"/>
            </a:endParaRPr>
          </a:p>
          <a:p>
            <a:r>
              <a:rPr lang="es-MX" dirty="0" smtClean="0"/>
              <a:t>Determinar la cantidad de cereales, que los habitantes del Cantón Salcedo están dispuestos a comprar en un tiempo aproximado de 4 meses.</a:t>
            </a:r>
            <a:endParaRPr lang="es-EC" sz="2800" dirty="0" smtClean="0"/>
          </a:p>
          <a:p>
            <a:endParaRPr lang="es-EC"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lvl="2">
              <a:buNone/>
            </a:pPr>
            <a:r>
              <a:rPr lang="es-MX" sz="3600" b="1" dirty="0" smtClean="0">
                <a:latin typeface="Arial Rounded MT Bold" pitchFamily="34" charset="0"/>
              </a:rPr>
              <a:t>Objetivos Específicos</a:t>
            </a:r>
            <a:endParaRPr lang="es-EC" sz="3600" dirty="0" smtClean="0">
              <a:latin typeface="Arial Rounded MT Bold" pitchFamily="34" charset="0"/>
            </a:endParaRPr>
          </a:p>
          <a:p>
            <a:pPr lvl="0"/>
            <a:r>
              <a:rPr lang="es-MX" dirty="0" smtClean="0"/>
              <a:t>Establecer estrategias promocionales.</a:t>
            </a:r>
            <a:endParaRPr lang="es-EC" sz="2800" dirty="0" smtClean="0"/>
          </a:p>
          <a:p>
            <a:pPr lvl="0"/>
            <a:r>
              <a:rPr lang="es-MX" dirty="0" smtClean="0"/>
              <a:t>Determinar el canal óptimo de distribución.</a:t>
            </a:r>
            <a:endParaRPr lang="es-EC" sz="2800" dirty="0" smtClean="0"/>
          </a:p>
          <a:p>
            <a:pPr lvl="0"/>
            <a:r>
              <a:rPr lang="es-MX" dirty="0" smtClean="0"/>
              <a:t>Especificar los atributos de los productos.</a:t>
            </a:r>
            <a:endParaRPr lang="es-EC" sz="2800" dirty="0" smtClean="0"/>
          </a:p>
          <a:p>
            <a:pPr lvl="0"/>
            <a:r>
              <a:rPr lang="es-MX" dirty="0" smtClean="0"/>
              <a:t>Determinar la estructura del mercado.</a:t>
            </a:r>
            <a:endParaRPr lang="es-EC" sz="2800" dirty="0" smtClean="0"/>
          </a:p>
          <a:p>
            <a:pPr lvl="0"/>
            <a:r>
              <a:rPr lang="es-MX" dirty="0" smtClean="0"/>
              <a:t>Conocer las preferencias de los consumidores. </a:t>
            </a:r>
            <a:endParaRPr lang="es-EC" sz="2800" dirty="0" smtClean="0"/>
          </a:p>
          <a:p>
            <a:endParaRPr lang="es-EC"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85804" y="642926"/>
            <a:ext cx="8229600" cy="1143000"/>
          </a:xfrm>
        </p:spPr>
        <p:txBody>
          <a:bodyPr/>
          <a:lstStyle/>
          <a:p>
            <a:r>
              <a:rPr lang="es-ES" b="1" cap="all" dirty="0" smtClean="0"/>
              <a:t>Resultado de las encuestas</a:t>
            </a:r>
            <a:endParaRPr lang="es-EC" dirty="0"/>
          </a:p>
        </p:txBody>
      </p:sp>
      <p:sp>
        <p:nvSpPr>
          <p:cNvPr id="3" name="2 Marcador de contenido"/>
          <p:cNvSpPr>
            <a:spLocks noGrp="1"/>
          </p:cNvSpPr>
          <p:nvPr>
            <p:ph idx="1"/>
          </p:nvPr>
        </p:nvSpPr>
        <p:spPr>
          <a:xfrm>
            <a:off x="457200" y="1600200"/>
            <a:ext cx="4686304" cy="4829195"/>
          </a:xfrm>
        </p:spPr>
        <p:txBody>
          <a:bodyPr>
            <a:normAutofit/>
          </a:bodyPr>
          <a:lstStyle/>
          <a:p>
            <a:pPr marL="457200" indent="-457200" algn="just">
              <a:buAutoNum type="arabicPeriod"/>
            </a:pPr>
            <a:r>
              <a:rPr lang="es-MX" sz="2400" dirty="0" smtClean="0"/>
              <a:t>¿Ud. Realiza las compras de víveres y alimentos en su hogar?</a:t>
            </a:r>
          </a:p>
          <a:p>
            <a:pPr marL="457200" indent="-457200" algn="just">
              <a:buNone/>
            </a:pPr>
            <a:endParaRPr lang="es-MX" sz="2400" dirty="0" smtClean="0"/>
          </a:p>
          <a:p>
            <a:pPr marL="457200" indent="-457200" algn="just">
              <a:buNone/>
            </a:pPr>
            <a:endParaRPr lang="es-MX" sz="2400" dirty="0" smtClean="0"/>
          </a:p>
          <a:p>
            <a:pPr algn="just">
              <a:buNone/>
            </a:pPr>
            <a:r>
              <a:rPr lang="es-MX" sz="2400" dirty="0" smtClean="0"/>
              <a:t>2. ¿Qué posición tiene en su hogar?</a:t>
            </a:r>
          </a:p>
          <a:p>
            <a:pPr algn="just">
              <a:buNone/>
            </a:pPr>
            <a:endParaRPr lang="es-MX" sz="2400" dirty="0" smtClean="0"/>
          </a:p>
          <a:p>
            <a:pPr algn="just">
              <a:buNone/>
            </a:pPr>
            <a:endParaRPr lang="es-EC" sz="2400" dirty="0" smtClean="0"/>
          </a:p>
          <a:p>
            <a:pPr algn="just">
              <a:buNone/>
            </a:pPr>
            <a:r>
              <a:rPr lang="es-MX" sz="2400" dirty="0" smtClean="0"/>
              <a:t>3. ¿Cuáles de los siguientes productos utiliza en la alimentación de su familia y cuántas libras?</a:t>
            </a:r>
            <a:endParaRPr lang="es-EC" sz="2400" dirty="0" smtClean="0"/>
          </a:p>
          <a:p>
            <a:endParaRPr lang="es-EC" dirty="0" smtClean="0"/>
          </a:p>
          <a:p>
            <a:pPr>
              <a:buNone/>
            </a:pPr>
            <a:endParaRPr lang="es-EC" dirty="0" smtClean="0"/>
          </a:p>
        </p:txBody>
      </p:sp>
      <p:pic>
        <p:nvPicPr>
          <p:cNvPr id="6" name="Picture 2"/>
          <p:cNvPicPr>
            <a:picLocks noChangeAspect="1" noChangeArrowheads="1"/>
          </p:cNvPicPr>
          <p:nvPr/>
        </p:nvPicPr>
        <p:blipFill>
          <a:blip r:embed="rId3"/>
          <a:srcRect/>
          <a:stretch>
            <a:fillRect/>
          </a:stretch>
        </p:blipFill>
        <p:spPr bwMode="auto">
          <a:xfrm>
            <a:off x="5214942" y="1714488"/>
            <a:ext cx="3462538" cy="114300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214942" y="3000372"/>
            <a:ext cx="3500462" cy="14954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5214942" y="4572008"/>
            <a:ext cx="3500462" cy="214314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5 Marcador de contenido"/>
          <p:cNvSpPr>
            <a:spLocks noGrp="1"/>
          </p:cNvSpPr>
          <p:nvPr>
            <p:ph idx="1"/>
          </p:nvPr>
        </p:nvSpPr>
        <p:spPr>
          <a:xfrm>
            <a:off x="457200" y="1600200"/>
            <a:ext cx="4186238" cy="4525963"/>
          </a:xfrm>
        </p:spPr>
        <p:txBody>
          <a:bodyPr>
            <a:normAutofit/>
          </a:bodyPr>
          <a:lstStyle/>
          <a:p>
            <a:pPr>
              <a:buNone/>
            </a:pPr>
            <a:r>
              <a:rPr lang="es-MX" dirty="0" smtClean="0"/>
              <a:t>4</a:t>
            </a:r>
            <a:r>
              <a:rPr lang="es-MX" sz="2400" dirty="0" smtClean="0"/>
              <a:t>. ¿En qué condición compra los productos que mencionó?</a:t>
            </a:r>
          </a:p>
          <a:p>
            <a:pPr>
              <a:buNone/>
            </a:pPr>
            <a:endParaRPr lang="es-MX" sz="2400" dirty="0" smtClean="0"/>
          </a:p>
          <a:p>
            <a:pPr>
              <a:buNone/>
            </a:pPr>
            <a:r>
              <a:rPr lang="es-MX" sz="2400" dirty="0" smtClean="0"/>
              <a:t>5. ¿Con que frecuencia compra los cereales?</a:t>
            </a:r>
          </a:p>
          <a:p>
            <a:pPr>
              <a:buNone/>
            </a:pPr>
            <a:endParaRPr lang="es-MX" sz="2400" dirty="0" smtClean="0"/>
          </a:p>
          <a:p>
            <a:pPr>
              <a:buNone/>
            </a:pPr>
            <a:endParaRPr lang="es-EC" sz="2400" dirty="0" smtClean="0"/>
          </a:p>
          <a:p>
            <a:pPr>
              <a:buNone/>
            </a:pPr>
            <a:r>
              <a:rPr lang="es-MX" sz="2400" dirty="0" smtClean="0"/>
              <a:t>6. ¿Cuánto destina mensualmente en la compra de los cereales? </a:t>
            </a:r>
            <a:endParaRPr lang="es-EC" sz="2400" dirty="0" smtClean="0"/>
          </a:p>
        </p:txBody>
      </p:sp>
      <p:pic>
        <p:nvPicPr>
          <p:cNvPr id="3075" name="Picture 3"/>
          <p:cNvPicPr>
            <a:picLocks noChangeAspect="1" noChangeArrowheads="1"/>
          </p:cNvPicPr>
          <p:nvPr/>
        </p:nvPicPr>
        <p:blipFill>
          <a:blip r:embed="rId3"/>
          <a:srcRect/>
          <a:stretch>
            <a:fillRect/>
          </a:stretch>
        </p:blipFill>
        <p:spPr bwMode="auto">
          <a:xfrm>
            <a:off x="4857752" y="1714488"/>
            <a:ext cx="3968860" cy="121444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857752" y="3071810"/>
            <a:ext cx="4000528" cy="1723498"/>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5286380" y="4929198"/>
            <a:ext cx="3071834" cy="1413742"/>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a:xfrm>
            <a:off x="457200" y="1643051"/>
            <a:ext cx="4114800" cy="4857784"/>
          </a:xfrm>
        </p:spPr>
        <p:txBody>
          <a:bodyPr>
            <a:normAutofit fontScale="92500" lnSpcReduction="20000"/>
          </a:bodyPr>
          <a:lstStyle/>
          <a:p>
            <a:pPr algn="just">
              <a:buNone/>
            </a:pPr>
            <a:r>
              <a:rPr lang="es-MX" sz="2800" dirty="0" smtClean="0"/>
              <a:t>7. ¿Dónde realizó la última compra de los cereales?</a:t>
            </a:r>
          </a:p>
          <a:p>
            <a:pPr algn="just">
              <a:buNone/>
            </a:pPr>
            <a:endParaRPr lang="es-MX" sz="2800" dirty="0" smtClean="0"/>
          </a:p>
          <a:p>
            <a:pPr algn="just">
              <a:buNone/>
            </a:pPr>
            <a:r>
              <a:rPr lang="es-ES" sz="2800" dirty="0" smtClean="0"/>
              <a:t>8. ¿Prefiere comprar estos productos previamente enfundados?</a:t>
            </a:r>
          </a:p>
          <a:p>
            <a:pPr algn="just">
              <a:buNone/>
            </a:pPr>
            <a:endParaRPr lang="es-ES" sz="2800" dirty="0" smtClean="0"/>
          </a:p>
          <a:p>
            <a:pPr algn="just">
              <a:buNone/>
            </a:pPr>
            <a:endParaRPr lang="es-ES" sz="2800" dirty="0" smtClean="0"/>
          </a:p>
          <a:p>
            <a:pPr algn="just">
              <a:buNone/>
            </a:pPr>
            <a:r>
              <a:rPr lang="es-ES" sz="2800" dirty="0" smtClean="0"/>
              <a:t>9. ¿Cuál de las razones citadas a continuación, constituye en el principal motivo para que usted consuma los cereales? </a:t>
            </a:r>
            <a:endParaRPr lang="es-EC" sz="2800" dirty="0" smtClean="0"/>
          </a:p>
          <a:p>
            <a:endParaRPr lang="es-EC" dirty="0" smtClean="0"/>
          </a:p>
          <a:p>
            <a:endParaRPr lang="es-EC" dirty="0"/>
          </a:p>
        </p:txBody>
      </p:sp>
      <p:pic>
        <p:nvPicPr>
          <p:cNvPr id="4098" name="Picture 2"/>
          <p:cNvPicPr>
            <a:picLocks noChangeAspect="1" noChangeArrowheads="1"/>
          </p:cNvPicPr>
          <p:nvPr/>
        </p:nvPicPr>
        <p:blipFill>
          <a:blip r:embed="rId3"/>
          <a:srcRect/>
          <a:stretch>
            <a:fillRect/>
          </a:stretch>
        </p:blipFill>
        <p:spPr bwMode="auto">
          <a:xfrm>
            <a:off x="4714876" y="1428736"/>
            <a:ext cx="3429024" cy="203359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4714876" y="3571876"/>
            <a:ext cx="3429024" cy="857256"/>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4714876" y="4572008"/>
            <a:ext cx="3429024" cy="1714512"/>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1214430"/>
            <a:ext cx="8229600" cy="1143000"/>
          </a:xfrm>
        </p:spPr>
        <p:txBody>
          <a:bodyPr/>
          <a:lstStyle/>
          <a:p>
            <a:r>
              <a:rPr lang="es-EC" dirty="0" smtClean="0">
                <a:latin typeface="Arial Rounded MT Bold" pitchFamily="34" charset="0"/>
              </a:rPr>
              <a:t>DEFINICIÓN DEL TEMA</a:t>
            </a:r>
            <a:endParaRPr lang="es-EC" dirty="0">
              <a:latin typeface="Arial Rounded MT Bold" pitchFamily="34" charset="0"/>
            </a:endParaRPr>
          </a:p>
        </p:txBody>
      </p:sp>
      <p:sp>
        <p:nvSpPr>
          <p:cNvPr id="3" name="2 Marcador de contenido"/>
          <p:cNvSpPr>
            <a:spLocks noGrp="1"/>
          </p:cNvSpPr>
          <p:nvPr>
            <p:ph idx="1"/>
          </p:nvPr>
        </p:nvSpPr>
        <p:spPr>
          <a:xfrm>
            <a:off x="771556" y="2743208"/>
            <a:ext cx="8229600" cy="3114684"/>
          </a:xfrm>
        </p:spPr>
        <p:txBody>
          <a:bodyPr>
            <a:normAutofit fontScale="92500"/>
          </a:bodyPr>
          <a:lstStyle/>
          <a:p>
            <a:pPr algn="just"/>
            <a:r>
              <a:rPr lang="es-MX" dirty="0"/>
              <a:t>El </a:t>
            </a:r>
            <a:r>
              <a:rPr lang="es-MX" dirty="0" smtClean="0"/>
              <a:t>tema </a:t>
            </a:r>
            <a:r>
              <a:rPr lang="es-MX" dirty="0"/>
              <a:t>comprende el desarrollo de un proyecto de factibilidad técnica, financiera y de </a:t>
            </a:r>
            <a:r>
              <a:rPr lang="es-MX" dirty="0" smtClean="0"/>
              <a:t>mercadeo </a:t>
            </a:r>
            <a:r>
              <a:rPr lang="es-MX" dirty="0"/>
              <a:t>para determinar si es procedente o no realizar la inversión en el sector de cereales dentro de la ciudad de Salcedo para satisfacer las necesidades de los </a:t>
            </a:r>
            <a:r>
              <a:rPr lang="es-MX" dirty="0" smtClean="0"/>
              <a:t>clientes.</a:t>
            </a:r>
            <a:endParaRPr lang="es-EC"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Marcador de contenido"/>
          <p:cNvSpPr>
            <a:spLocks noGrp="1"/>
          </p:cNvSpPr>
          <p:nvPr>
            <p:ph idx="1"/>
          </p:nvPr>
        </p:nvSpPr>
        <p:spPr>
          <a:xfrm>
            <a:off x="571472" y="1214422"/>
            <a:ext cx="4114800" cy="5357850"/>
          </a:xfrm>
        </p:spPr>
        <p:txBody>
          <a:bodyPr>
            <a:normAutofit fontScale="92500" lnSpcReduction="20000"/>
          </a:bodyPr>
          <a:lstStyle/>
          <a:p>
            <a:pPr algn="just">
              <a:buNone/>
            </a:pPr>
            <a:r>
              <a:rPr lang="es-ES" sz="2800" dirty="0" smtClean="0"/>
              <a:t>10. En que grado de satisfacción se halla usted con relación a los lugares en dónde compra los cereales?</a:t>
            </a:r>
          </a:p>
          <a:p>
            <a:pPr algn="just">
              <a:buNone/>
            </a:pPr>
            <a:endParaRPr lang="es-EC" sz="2800" dirty="0" smtClean="0"/>
          </a:p>
          <a:p>
            <a:pPr algn="just">
              <a:buNone/>
            </a:pPr>
            <a:r>
              <a:rPr lang="es-ES" sz="2800" dirty="0" smtClean="0"/>
              <a:t>11. ¿Qué espera usted de los productos y lugares en donde compra?</a:t>
            </a:r>
          </a:p>
          <a:p>
            <a:pPr algn="just">
              <a:buNone/>
            </a:pPr>
            <a:endParaRPr lang="es-ES" sz="2800" dirty="0" smtClean="0"/>
          </a:p>
          <a:p>
            <a:pPr algn="just">
              <a:buNone/>
            </a:pPr>
            <a:endParaRPr lang="es-ES" sz="2800" dirty="0" smtClean="0"/>
          </a:p>
          <a:p>
            <a:pPr algn="just">
              <a:buNone/>
            </a:pPr>
            <a:r>
              <a:rPr lang="es-MX" sz="2800" dirty="0" smtClean="0"/>
              <a:t>12. ¿Desearía un local que venda cereales empacados en Salcedo?</a:t>
            </a:r>
            <a:endParaRPr lang="es-EC" sz="2800" dirty="0" smtClean="0"/>
          </a:p>
          <a:p>
            <a:endParaRPr lang="es-EC" dirty="0"/>
          </a:p>
        </p:txBody>
      </p:sp>
      <p:pic>
        <p:nvPicPr>
          <p:cNvPr id="1026" name="Picture 2"/>
          <p:cNvPicPr>
            <a:picLocks noChangeAspect="1" noChangeArrowheads="1"/>
          </p:cNvPicPr>
          <p:nvPr/>
        </p:nvPicPr>
        <p:blipFill>
          <a:blip r:embed="rId3"/>
          <a:srcRect/>
          <a:stretch>
            <a:fillRect/>
          </a:stretch>
        </p:blipFill>
        <p:spPr bwMode="auto">
          <a:xfrm>
            <a:off x="4786314" y="1296065"/>
            <a:ext cx="3786214" cy="156143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429256" y="2928934"/>
            <a:ext cx="2286016" cy="2228578"/>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786314" y="5214950"/>
            <a:ext cx="3786214" cy="1000132"/>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857240"/>
            <a:ext cx="8229600" cy="1143000"/>
          </a:xfrm>
        </p:spPr>
        <p:txBody>
          <a:bodyPr>
            <a:normAutofit/>
          </a:bodyPr>
          <a:lstStyle/>
          <a:p>
            <a:pPr lvl="1" algn="ctr" rtl="0">
              <a:spcBef>
                <a:spcPct val="0"/>
              </a:spcBef>
            </a:pPr>
            <a:r>
              <a:rPr lang="es-ES" sz="4400" b="1" cap="all" dirty="0">
                <a:latin typeface="Arial Rounded MT Bold" pitchFamily="34" charset="0"/>
              </a:rPr>
              <a:t>OFERTA DE </a:t>
            </a:r>
            <a:r>
              <a:rPr lang="es-ES" sz="4400" b="1" cap="all" dirty="0" smtClean="0">
                <a:latin typeface="Arial Rounded MT Bold" pitchFamily="34" charset="0"/>
              </a:rPr>
              <a:t>MERCADO</a:t>
            </a:r>
            <a:endParaRPr lang="es-EC" sz="4400" dirty="0">
              <a:latin typeface="Arial Rounded MT Bold" pitchFamily="34" charset="0"/>
            </a:endParaRPr>
          </a:p>
        </p:txBody>
      </p:sp>
      <p:pic>
        <p:nvPicPr>
          <p:cNvPr id="2050" name="Picture 2"/>
          <p:cNvPicPr>
            <a:picLocks noGrp="1" noChangeAspect="1" noChangeArrowheads="1"/>
          </p:cNvPicPr>
          <p:nvPr>
            <p:ph idx="1"/>
          </p:nvPr>
        </p:nvPicPr>
        <p:blipFill>
          <a:blip r:embed="rId3"/>
          <a:srcRect/>
          <a:stretch>
            <a:fillRect/>
          </a:stretch>
        </p:blipFill>
        <p:spPr bwMode="auto">
          <a:xfrm>
            <a:off x="1428728" y="2007968"/>
            <a:ext cx="6129368" cy="413567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642910" y="1142984"/>
            <a:ext cx="8229600" cy="1143000"/>
          </a:xfrm>
        </p:spPr>
        <p:txBody>
          <a:bodyPr/>
          <a:lstStyle/>
          <a:p>
            <a:pPr lvl="2"/>
            <a:r>
              <a:rPr lang="es-MX" sz="3600" b="1" dirty="0"/>
              <a:t>Precio</a:t>
            </a:r>
            <a:r>
              <a:rPr lang="es-EC" sz="1600" dirty="0"/>
              <a:t/>
            </a:r>
            <a:br>
              <a:rPr lang="es-EC" sz="1600" dirty="0"/>
            </a:br>
            <a:r>
              <a:rPr lang="es-EC" sz="2400" dirty="0" smtClean="0"/>
              <a:t>Es </a:t>
            </a:r>
            <a:r>
              <a:rPr lang="es-MX" sz="2400" dirty="0" smtClean="0"/>
              <a:t>un </a:t>
            </a:r>
            <a:r>
              <a:rPr lang="es-MX" sz="2400" dirty="0"/>
              <a:t>valor, expresado en unidades </a:t>
            </a:r>
            <a:r>
              <a:rPr lang="es-MX" sz="2400" dirty="0" smtClean="0"/>
              <a:t>monetarias.</a:t>
            </a:r>
            <a:endParaRPr lang="es-EC" sz="2400" dirty="0"/>
          </a:p>
        </p:txBody>
      </p:sp>
      <p:pic>
        <p:nvPicPr>
          <p:cNvPr id="3074" name="Picture 2"/>
          <p:cNvPicPr>
            <a:picLocks noChangeAspect="1" noChangeArrowheads="1"/>
          </p:cNvPicPr>
          <p:nvPr/>
        </p:nvPicPr>
        <p:blipFill>
          <a:blip r:embed="rId3"/>
          <a:srcRect/>
          <a:stretch>
            <a:fillRect/>
          </a:stretch>
        </p:blipFill>
        <p:spPr bwMode="auto">
          <a:xfrm>
            <a:off x="1785918" y="2571744"/>
            <a:ext cx="6019922" cy="378621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714364"/>
            <a:ext cx="8229600" cy="1143000"/>
          </a:xfrm>
        </p:spPr>
        <p:txBody>
          <a:bodyPr>
            <a:normAutofit/>
          </a:bodyPr>
          <a:lstStyle/>
          <a:p>
            <a:pPr lvl="1" algn="ctr" rtl="0">
              <a:spcBef>
                <a:spcPct val="0"/>
              </a:spcBef>
            </a:pPr>
            <a:r>
              <a:rPr lang="es-ES" sz="4400" b="1" cap="all" dirty="0">
                <a:latin typeface="Arial Rounded MT Bold" pitchFamily="34" charset="0"/>
              </a:rPr>
              <a:t>demanda DE MERCADO </a:t>
            </a:r>
            <a:endParaRPr lang="es-EC" sz="4400" dirty="0">
              <a:latin typeface="Arial Rounded MT Bold" pitchFamily="34" charset="0"/>
            </a:endParaRPr>
          </a:p>
        </p:txBody>
      </p:sp>
      <p:sp>
        <p:nvSpPr>
          <p:cNvPr id="3" name="2 Marcador de contenido"/>
          <p:cNvSpPr>
            <a:spLocks noGrp="1"/>
          </p:cNvSpPr>
          <p:nvPr>
            <p:ph idx="1"/>
          </p:nvPr>
        </p:nvSpPr>
        <p:spPr>
          <a:xfrm>
            <a:off x="457200" y="1885952"/>
            <a:ext cx="8229600" cy="1543048"/>
          </a:xfrm>
        </p:spPr>
        <p:txBody>
          <a:bodyPr>
            <a:normAutofit/>
          </a:bodyPr>
          <a:lstStyle/>
          <a:p>
            <a:pPr algn="just"/>
            <a:r>
              <a:rPr lang="es-MX" sz="2400" dirty="0" smtClean="0"/>
              <a:t>Cantidad y calidad de bienes ó servicios que pueden ser adquiridos en los diferentes precios del mercado por un consumidor </a:t>
            </a:r>
            <a:endParaRPr lang="es-EC" sz="2400" dirty="0"/>
          </a:p>
        </p:txBody>
      </p:sp>
      <p:pic>
        <p:nvPicPr>
          <p:cNvPr id="4098" name="Picture 2"/>
          <p:cNvPicPr>
            <a:picLocks noChangeAspect="1" noChangeArrowheads="1"/>
          </p:cNvPicPr>
          <p:nvPr/>
        </p:nvPicPr>
        <p:blipFill>
          <a:blip r:embed="rId3"/>
          <a:srcRect/>
          <a:stretch>
            <a:fillRect/>
          </a:stretch>
        </p:blipFill>
        <p:spPr bwMode="auto">
          <a:xfrm>
            <a:off x="2643173" y="3143248"/>
            <a:ext cx="4886089" cy="35719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857240"/>
            <a:ext cx="8229600" cy="1143000"/>
          </a:xfrm>
        </p:spPr>
        <p:txBody>
          <a:bodyPr>
            <a:normAutofit/>
          </a:bodyPr>
          <a:lstStyle/>
          <a:p>
            <a:pPr lvl="0"/>
            <a:r>
              <a:rPr lang="es-MX" b="1" cap="all" dirty="0" smtClean="0">
                <a:latin typeface="Arial Rounded MT Bold" pitchFamily="34" charset="0"/>
              </a:rPr>
              <a:t>Estudio Técnico</a:t>
            </a:r>
            <a:endParaRPr lang="es-EC" dirty="0">
              <a:latin typeface="Arial Rounded MT Bold" pitchFamily="34" charset="0"/>
            </a:endParaRPr>
          </a:p>
        </p:txBody>
      </p:sp>
      <p:sp>
        <p:nvSpPr>
          <p:cNvPr id="3" name="2 Marcador de contenido"/>
          <p:cNvSpPr>
            <a:spLocks noGrp="1"/>
          </p:cNvSpPr>
          <p:nvPr>
            <p:ph idx="1"/>
          </p:nvPr>
        </p:nvSpPr>
        <p:spPr>
          <a:xfrm>
            <a:off x="457200" y="2100266"/>
            <a:ext cx="8229600" cy="1828800"/>
          </a:xfrm>
        </p:spPr>
        <p:txBody>
          <a:bodyPr/>
          <a:lstStyle/>
          <a:p>
            <a:pPr lvl="1"/>
            <a:r>
              <a:rPr lang="es-MX" b="1" dirty="0" smtClean="0"/>
              <a:t>INGENIERÍA DEL PROYECTO</a:t>
            </a:r>
            <a:endParaRPr lang="es-EC" sz="2400" dirty="0" smtClean="0"/>
          </a:p>
          <a:p>
            <a:pPr marL="342900" lvl="2" indent="-342900"/>
            <a:r>
              <a:rPr lang="es-MX" b="1" dirty="0" smtClean="0"/>
              <a:t>Tamaño Óptimo</a:t>
            </a:r>
            <a:endParaRPr lang="es-EC" sz="2000" dirty="0" smtClean="0"/>
          </a:p>
          <a:p>
            <a:pPr marL="342900" lvl="2" indent="-342900"/>
            <a:r>
              <a:rPr lang="es-MX" b="1" dirty="0" smtClean="0"/>
              <a:t>Localización</a:t>
            </a:r>
            <a:endParaRPr lang="es-EC" sz="2000" dirty="0" smtClean="0"/>
          </a:p>
          <a:p>
            <a:pPr marL="342900" lvl="3" indent="-342900">
              <a:buNone/>
            </a:pPr>
            <a:endParaRPr lang="es-EC" sz="1800" dirty="0" smtClean="0"/>
          </a:p>
          <a:p>
            <a:endParaRPr lang="es-EC" dirty="0"/>
          </a:p>
        </p:txBody>
      </p:sp>
      <p:pic>
        <p:nvPicPr>
          <p:cNvPr id="5122" name="Picture 2"/>
          <p:cNvPicPr>
            <a:picLocks noChangeAspect="1" noChangeArrowheads="1"/>
          </p:cNvPicPr>
          <p:nvPr/>
        </p:nvPicPr>
        <p:blipFill>
          <a:blip r:embed="rId3"/>
          <a:srcRect/>
          <a:stretch>
            <a:fillRect/>
          </a:stretch>
        </p:blipFill>
        <p:spPr bwMode="auto">
          <a:xfrm>
            <a:off x="1928794" y="3608107"/>
            <a:ext cx="5500726" cy="282128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557242" y="1000116"/>
            <a:ext cx="8229600" cy="1143000"/>
          </a:xfrm>
        </p:spPr>
        <p:txBody>
          <a:bodyPr>
            <a:normAutofit/>
          </a:bodyPr>
          <a:lstStyle/>
          <a:p>
            <a:pPr algn="just"/>
            <a:r>
              <a:rPr lang="es-MX" sz="2800" dirty="0" smtClean="0"/>
              <a:t>Urbanización Nuevos Horizontes, entre las calles Cotopaxi y El Corazón, consta de un terreno de 400 m</a:t>
            </a:r>
            <a:r>
              <a:rPr lang="es-MX" sz="2800" baseline="30000" dirty="0" smtClean="0"/>
              <a:t>2 </a:t>
            </a:r>
            <a:endParaRPr lang="es-EC" sz="2800" dirty="0"/>
          </a:p>
        </p:txBody>
      </p:sp>
      <p:pic>
        <p:nvPicPr>
          <p:cNvPr id="6146" name="Imagen 24"/>
          <p:cNvPicPr>
            <a:picLocks noChangeArrowheads="1"/>
          </p:cNvPicPr>
          <p:nvPr/>
        </p:nvPicPr>
        <p:blipFill>
          <a:blip r:embed="rId3"/>
          <a:srcRect/>
          <a:stretch>
            <a:fillRect/>
          </a:stretch>
        </p:blipFill>
        <p:spPr bwMode="auto">
          <a:xfrm>
            <a:off x="6143636" y="2643182"/>
            <a:ext cx="3000364" cy="4143404"/>
          </a:xfrm>
          <a:prstGeom prst="rect">
            <a:avLst/>
          </a:prstGeom>
          <a:noFill/>
          <a:ln w="9525">
            <a:noFill/>
            <a:miter lim="800000"/>
            <a:headEnd/>
            <a:tailEnd/>
          </a:ln>
        </p:spPr>
      </p:pic>
      <p:pic>
        <p:nvPicPr>
          <p:cNvPr id="6147" name="Picture 3"/>
          <p:cNvPicPr>
            <a:picLocks noChangeAspect="1" noChangeArrowheads="1"/>
          </p:cNvPicPr>
          <p:nvPr/>
        </p:nvPicPr>
        <p:blipFill>
          <a:blip r:embed="rId4"/>
          <a:srcRect/>
          <a:stretch>
            <a:fillRect/>
          </a:stretch>
        </p:blipFill>
        <p:spPr bwMode="auto">
          <a:xfrm>
            <a:off x="881071" y="2285992"/>
            <a:ext cx="5320482" cy="450059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500034" y="1214422"/>
            <a:ext cx="4000528" cy="4786322"/>
          </a:xfrm>
        </p:spPr>
        <p:txBody>
          <a:bodyPr>
            <a:noAutofit/>
          </a:bodyPr>
          <a:lstStyle/>
          <a:p>
            <a:pPr lvl="2" algn="ctr" rtl="0">
              <a:spcBef>
                <a:spcPct val="0"/>
              </a:spcBef>
            </a:pPr>
            <a:r>
              <a:rPr lang="es-MX" sz="4000" b="1" dirty="0" smtClean="0">
                <a:latin typeface="Arial Rounded MT Bold" pitchFamily="34" charset="0"/>
              </a:rPr>
              <a:t>DESCRIPCIÓN DEL PROCESO</a:t>
            </a:r>
            <a:br>
              <a:rPr lang="es-MX" sz="4000" b="1" dirty="0" smtClean="0">
                <a:latin typeface="Arial Rounded MT Bold" pitchFamily="34" charset="0"/>
              </a:rPr>
            </a:br>
            <a:r>
              <a:rPr lang="es-MX" sz="4000" b="1" dirty="0" smtClean="0">
                <a:latin typeface="Arial Rounded MT Bold" pitchFamily="34" charset="0"/>
              </a:rPr>
              <a:t/>
            </a:r>
            <a:br>
              <a:rPr lang="es-MX" sz="4000" b="1" dirty="0" smtClean="0">
                <a:latin typeface="Arial Rounded MT Bold" pitchFamily="34" charset="0"/>
              </a:rPr>
            </a:br>
            <a:r>
              <a:rPr lang="es-MX" sz="4000" b="1" dirty="0" smtClean="0">
                <a:latin typeface="Arial Rounded MT Bold" pitchFamily="34" charset="0"/>
              </a:rPr>
              <a:t/>
            </a:r>
            <a:br>
              <a:rPr lang="es-MX" sz="4000" b="1" dirty="0" smtClean="0">
                <a:latin typeface="Arial Rounded MT Bold" pitchFamily="34" charset="0"/>
              </a:rPr>
            </a:br>
            <a:r>
              <a:rPr lang="es-MX" sz="2000" b="1" dirty="0"/>
              <a:t>DIAGRAMA DE PROCESOS</a:t>
            </a:r>
            <a:r>
              <a:rPr lang="es-MX" sz="2000" b="1" dirty="0" smtClean="0"/>
              <a:t>.</a:t>
            </a:r>
            <a:br>
              <a:rPr lang="es-MX" sz="2000" b="1" dirty="0" smtClean="0"/>
            </a:br>
            <a:r>
              <a:rPr lang="es-MX" sz="2000" b="1" dirty="0" smtClean="0"/>
              <a:t/>
            </a:r>
            <a:br>
              <a:rPr lang="es-MX" sz="2000" b="1" dirty="0" smtClean="0"/>
            </a:br>
            <a:r>
              <a:rPr lang="es-MX" sz="2000" b="1" dirty="0" smtClean="0"/>
              <a:t> </a:t>
            </a:r>
            <a:r>
              <a:rPr lang="es-MX" sz="2000" b="1" dirty="0"/>
              <a:t>Harina de trigo</a:t>
            </a:r>
            <a:r>
              <a:rPr lang="es-EC" sz="2000" dirty="0"/>
              <a:t/>
            </a:r>
            <a:br>
              <a:rPr lang="es-EC" sz="2000" dirty="0"/>
            </a:br>
            <a:endParaRPr lang="es-EC" sz="2000" dirty="0">
              <a:latin typeface="Arial Rounded MT Bold"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193" name="Object 1"/>
          <p:cNvGraphicFramePr>
            <a:graphicFrameLocks noChangeAspect="1"/>
          </p:cNvGraphicFramePr>
          <p:nvPr/>
        </p:nvGraphicFramePr>
        <p:xfrm>
          <a:off x="5000629" y="285728"/>
          <a:ext cx="3714776" cy="6429420"/>
        </p:xfrm>
        <a:graphic>
          <a:graphicData uri="http://schemas.openxmlformats.org/presentationml/2006/ole">
            <p:oleObj spid="_x0000_s8193" name="Visio" r:id="rId4" imgW="3596640" imgH="8686800" progId="Visio.Drawing.11">
              <p:embed/>
            </p:oleObj>
          </a:graphicData>
        </a:graphic>
      </p:graphicFrame>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169" name="Object 1"/>
          <p:cNvGraphicFramePr>
            <a:graphicFrameLocks noChangeAspect="1"/>
          </p:cNvGraphicFramePr>
          <p:nvPr/>
        </p:nvGraphicFramePr>
        <p:xfrm>
          <a:off x="1071538" y="857232"/>
          <a:ext cx="2571768" cy="5786478"/>
        </p:xfrm>
        <a:graphic>
          <a:graphicData uri="http://schemas.openxmlformats.org/presentationml/2006/ole">
            <p:oleObj spid="_x0000_s7169" name="Visio" r:id="rId4" imgW="2194560" imgH="7414638" progId="Visio.Drawing.11">
              <p:embed/>
            </p:oleObj>
          </a:graphicData>
        </a:graphic>
      </p:graphicFrame>
      <p:pic>
        <p:nvPicPr>
          <p:cNvPr id="7171" name="Picture 3"/>
          <p:cNvPicPr>
            <a:picLocks noChangeAspect="1" noChangeArrowheads="1"/>
          </p:cNvPicPr>
          <p:nvPr/>
        </p:nvPicPr>
        <p:blipFill>
          <a:blip r:embed="rId5"/>
          <a:srcRect/>
          <a:stretch>
            <a:fillRect/>
          </a:stretch>
        </p:blipFill>
        <p:spPr bwMode="auto">
          <a:xfrm>
            <a:off x="4071934" y="1000108"/>
            <a:ext cx="4500594" cy="574499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700118" y="785794"/>
            <a:ext cx="8229600" cy="1143000"/>
          </a:xfrm>
        </p:spPr>
        <p:txBody>
          <a:bodyPr>
            <a:normAutofit fontScale="90000"/>
          </a:bodyPr>
          <a:lstStyle/>
          <a:p>
            <a:r>
              <a:rPr lang="es-MX" b="1" dirty="0" smtClean="0">
                <a:latin typeface="Arial Rounded MT Bold" pitchFamily="34" charset="0"/>
              </a:rPr>
              <a:t>ORGANIGRAMA ESTRUCTURAL</a:t>
            </a:r>
            <a:endParaRPr lang="es-EC" dirty="0">
              <a:latin typeface="Arial Rounded MT Bold" pitchFamily="34" charset="0"/>
            </a:endParaRPr>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2225" name="Object 1"/>
          <p:cNvGraphicFramePr>
            <a:graphicFrameLocks noChangeAspect="1"/>
          </p:cNvGraphicFramePr>
          <p:nvPr/>
        </p:nvGraphicFramePr>
        <p:xfrm>
          <a:off x="1676511" y="2000240"/>
          <a:ext cx="6110199" cy="4786322"/>
        </p:xfrm>
        <a:graphic>
          <a:graphicData uri="http://schemas.openxmlformats.org/presentationml/2006/ole">
            <p:oleObj spid="_x0000_s52225" name="Visio" r:id="rId4" imgW="6694541" imgH="4318540" progId="Visio.Drawing.11">
              <p:embed/>
            </p:oleObj>
          </a:graphicData>
        </a:graphic>
      </p:graphicFrame>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714364"/>
            <a:ext cx="8229600" cy="1143000"/>
          </a:xfrm>
        </p:spPr>
        <p:txBody>
          <a:bodyPr>
            <a:normAutofit/>
          </a:bodyPr>
          <a:lstStyle/>
          <a:p>
            <a:pPr lvl="1" algn="ctr" rtl="0">
              <a:spcBef>
                <a:spcPct val="0"/>
              </a:spcBef>
            </a:pPr>
            <a:r>
              <a:rPr lang="es-EC" sz="3600" b="1" dirty="0">
                <a:latin typeface="Arial Rounded MT Bold" pitchFamily="34" charset="0"/>
              </a:rPr>
              <a:t>PROPUESTA </a:t>
            </a:r>
            <a:r>
              <a:rPr lang="es-EC" sz="3600" b="1" dirty="0" smtClean="0">
                <a:latin typeface="Arial Rounded MT Bold" pitchFamily="34" charset="0"/>
              </a:rPr>
              <a:t>ADMINISTRATIVA</a:t>
            </a:r>
            <a:endParaRPr lang="es-EC" sz="3600" dirty="0">
              <a:latin typeface="Arial Rounded MT Bold" pitchFamily="34" charset="0"/>
            </a:endParaRPr>
          </a:p>
        </p:txBody>
      </p:sp>
      <p:sp>
        <p:nvSpPr>
          <p:cNvPr id="3" name="2 Marcador de contenido"/>
          <p:cNvSpPr>
            <a:spLocks noGrp="1"/>
          </p:cNvSpPr>
          <p:nvPr>
            <p:ph idx="1"/>
          </p:nvPr>
        </p:nvSpPr>
        <p:spPr>
          <a:xfrm>
            <a:off x="457200" y="1831995"/>
            <a:ext cx="8229600" cy="4525963"/>
          </a:xfrm>
        </p:spPr>
        <p:txBody>
          <a:bodyPr/>
          <a:lstStyle/>
          <a:p>
            <a:pPr algn="just">
              <a:buNone/>
            </a:pPr>
            <a:r>
              <a:rPr lang="es-EC" b="1" dirty="0" smtClean="0"/>
              <a:t>Misión </a:t>
            </a:r>
          </a:p>
          <a:p>
            <a:pPr algn="just">
              <a:buNone/>
            </a:pPr>
            <a:endParaRPr lang="es-EC" b="1" dirty="0" smtClean="0"/>
          </a:p>
          <a:p>
            <a:pPr algn="just"/>
            <a:r>
              <a:rPr lang="es-MX" dirty="0" smtClean="0"/>
              <a:t>“Comprar, procesar, distribuir y comercializar granos secos y sus derivados a través de los más eficientes canales de distribución, encargándose de cumplir con las respectivas normas de calidad y satisfacer las necesidades del consumidor.</a:t>
            </a:r>
            <a:endParaRPr lang="es-EC" dirty="0" smtClean="0"/>
          </a:p>
          <a:p>
            <a:endParaRPr lang="es-EC" dirty="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24"/>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1142984"/>
            <a:ext cx="8229600" cy="1143000"/>
          </a:xfrm>
        </p:spPr>
        <p:txBody>
          <a:bodyPr>
            <a:normAutofit/>
          </a:bodyPr>
          <a:lstStyle/>
          <a:p>
            <a:pPr lvl="1" algn="ctr" rtl="0">
              <a:spcBef>
                <a:spcPct val="0"/>
              </a:spcBef>
            </a:pPr>
            <a:r>
              <a:rPr lang="es-ES" sz="3600" b="1" dirty="0" smtClean="0">
                <a:latin typeface="Arial Rounded MT Bold" pitchFamily="34" charset="0"/>
              </a:rPr>
              <a:t>OBJETIVOS DEL PROYECTO</a:t>
            </a:r>
            <a:endParaRPr lang="es-EC" sz="3600" dirty="0">
              <a:latin typeface="Arial Rounded MT Bold" pitchFamily="34" charset="0"/>
            </a:endParaRPr>
          </a:p>
        </p:txBody>
      </p:sp>
      <p:sp>
        <p:nvSpPr>
          <p:cNvPr id="3" name="2 Marcador de contenido"/>
          <p:cNvSpPr>
            <a:spLocks noGrp="1"/>
          </p:cNvSpPr>
          <p:nvPr>
            <p:ph idx="1"/>
          </p:nvPr>
        </p:nvSpPr>
        <p:spPr>
          <a:xfrm>
            <a:off x="557242" y="2357430"/>
            <a:ext cx="8229600" cy="3829064"/>
          </a:xfrm>
        </p:spPr>
        <p:txBody>
          <a:bodyPr>
            <a:normAutofit/>
          </a:bodyPr>
          <a:lstStyle/>
          <a:p>
            <a:pPr>
              <a:buNone/>
            </a:pPr>
            <a:r>
              <a:rPr lang="es-ES" b="1" dirty="0" smtClean="0"/>
              <a:t>Objetivo General</a:t>
            </a:r>
          </a:p>
          <a:p>
            <a:pPr>
              <a:buNone/>
            </a:pPr>
            <a:endParaRPr lang="es-EC" dirty="0"/>
          </a:p>
          <a:p>
            <a:pPr algn="just">
              <a:buNone/>
            </a:pPr>
            <a:r>
              <a:rPr lang="es-ES" dirty="0" smtClean="0"/>
              <a:t>    Determinar </a:t>
            </a:r>
            <a:r>
              <a:rPr lang="es-ES" dirty="0"/>
              <a:t>la factibilidad para la creación de </a:t>
            </a:r>
            <a:r>
              <a:rPr lang="es-ES" dirty="0" smtClean="0"/>
              <a:t>un Centro </a:t>
            </a:r>
            <a:r>
              <a:rPr lang="es-ES" dirty="0"/>
              <a:t>de Acopio y Comercialización de cereales; para contribuir al desarrollo socioeconómico de la ciudad de Salcedo, de la provincia de Cotopaxi y del País.</a:t>
            </a:r>
            <a:endParaRPr lang="es-EC" dirty="0"/>
          </a:p>
          <a:p>
            <a:endParaRPr lang="es-EC"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Marcador de contenido"/>
          <p:cNvSpPr>
            <a:spLocks noGrp="1"/>
          </p:cNvSpPr>
          <p:nvPr>
            <p:ph idx="1"/>
          </p:nvPr>
        </p:nvSpPr>
        <p:spPr>
          <a:xfrm>
            <a:off x="700118" y="1428736"/>
            <a:ext cx="8229600" cy="4525963"/>
          </a:xfrm>
        </p:spPr>
        <p:txBody>
          <a:bodyPr/>
          <a:lstStyle/>
          <a:p>
            <a:pPr marL="342900" lvl="2" indent="-342900" algn="just"/>
            <a:r>
              <a:rPr lang="es-MX" sz="3200" b="1" dirty="0" smtClean="0"/>
              <a:t>Visión 2016</a:t>
            </a:r>
          </a:p>
          <a:p>
            <a:pPr marL="342900" lvl="2" indent="-342900" algn="just"/>
            <a:endParaRPr lang="es-EC" sz="2000" dirty="0" smtClean="0"/>
          </a:p>
          <a:p>
            <a:pPr algn="just">
              <a:buNone/>
            </a:pPr>
            <a:r>
              <a:rPr lang="es-MX" dirty="0" smtClean="0"/>
              <a:t>“Ser líder en el mercado centro del país, en la elaboración y distribución de harinas y cereales procesados con calidad e higiene, utilizando tecnología que permita mantener ventajas competitivas, significativas, sobre la competencia, brindando un servicio de calidad en la distribución de los productos”.</a:t>
            </a:r>
            <a:endParaRPr lang="es-EC" dirty="0" smtClean="0"/>
          </a:p>
          <a:p>
            <a:pPr>
              <a:buNone/>
            </a:pPr>
            <a:endParaRPr lang="es-EC" dirty="0"/>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714348" y="714356"/>
            <a:ext cx="8229600" cy="1143000"/>
          </a:xfrm>
        </p:spPr>
        <p:txBody>
          <a:bodyPr>
            <a:normAutofit/>
          </a:bodyPr>
          <a:lstStyle/>
          <a:p>
            <a:pPr lvl="2" algn="l"/>
            <a:r>
              <a:rPr lang="es-MX" sz="3200" b="1" dirty="0" smtClean="0"/>
              <a:t>Objetivos</a:t>
            </a:r>
            <a:endParaRPr lang="es-EC" sz="3200" dirty="0" smtClean="0"/>
          </a:p>
        </p:txBody>
      </p:sp>
      <p:sp>
        <p:nvSpPr>
          <p:cNvPr id="3" name="2 Marcador de contenido"/>
          <p:cNvSpPr>
            <a:spLocks noGrp="1"/>
          </p:cNvSpPr>
          <p:nvPr>
            <p:ph idx="1"/>
          </p:nvPr>
        </p:nvSpPr>
        <p:spPr>
          <a:xfrm>
            <a:off x="700118" y="2046309"/>
            <a:ext cx="8229600" cy="4525963"/>
          </a:xfrm>
        </p:spPr>
        <p:txBody>
          <a:bodyPr>
            <a:normAutofit/>
          </a:bodyPr>
          <a:lstStyle/>
          <a:p>
            <a:pPr lvl="0" algn="just"/>
            <a:r>
              <a:rPr lang="es-EC" dirty="0" smtClean="0"/>
              <a:t>Alcanzar los más altos rendimientos financieros.</a:t>
            </a:r>
            <a:endParaRPr lang="es-EC" sz="2800" dirty="0" smtClean="0"/>
          </a:p>
          <a:p>
            <a:pPr lvl="0" algn="just"/>
            <a:r>
              <a:rPr lang="es-EC" dirty="0" smtClean="0"/>
              <a:t>Elaborar y distribuir productos que tengan buena calidad.</a:t>
            </a:r>
            <a:endParaRPr lang="es-EC" sz="2800" dirty="0" smtClean="0"/>
          </a:p>
          <a:p>
            <a:pPr lvl="0" algn="just"/>
            <a:r>
              <a:rPr lang="es-EC" dirty="0" smtClean="0"/>
              <a:t>Promover la capacitación constante</a:t>
            </a:r>
            <a:endParaRPr lang="es-EC" sz="2800" dirty="0" smtClean="0"/>
          </a:p>
          <a:p>
            <a:pPr algn="just"/>
            <a:r>
              <a:rPr lang="es-EC" dirty="0" smtClean="0"/>
              <a:t>Incentivar a los empleados, trabajadores y la sociedad</a:t>
            </a:r>
            <a:endParaRPr lang="es-EC" dirty="0"/>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857240"/>
            <a:ext cx="8229600" cy="1143000"/>
          </a:xfrm>
        </p:spPr>
        <p:txBody>
          <a:bodyPr>
            <a:normAutofit/>
          </a:bodyPr>
          <a:lstStyle/>
          <a:p>
            <a:pPr lvl="2" algn="l" rtl="0">
              <a:spcBef>
                <a:spcPct val="0"/>
              </a:spcBef>
            </a:pPr>
            <a:r>
              <a:rPr lang="es-MX" sz="3200" b="1" dirty="0" smtClean="0">
                <a:latin typeface="Arial Rounded MT Bold" pitchFamily="34" charset="0"/>
              </a:rPr>
              <a:t>Estrategias</a:t>
            </a:r>
            <a:endParaRPr lang="es-EC" sz="3200" dirty="0">
              <a:latin typeface="Arial Rounded MT Bold" pitchFamily="34" charset="0"/>
            </a:endParaRPr>
          </a:p>
        </p:txBody>
      </p:sp>
      <p:sp>
        <p:nvSpPr>
          <p:cNvPr id="3" name="2 Marcador de contenido"/>
          <p:cNvSpPr>
            <a:spLocks noGrp="1"/>
          </p:cNvSpPr>
          <p:nvPr>
            <p:ph idx="1"/>
          </p:nvPr>
        </p:nvSpPr>
        <p:spPr>
          <a:xfrm>
            <a:off x="700118" y="2117747"/>
            <a:ext cx="8229600" cy="4525963"/>
          </a:xfrm>
        </p:spPr>
        <p:txBody>
          <a:bodyPr/>
          <a:lstStyle/>
          <a:p>
            <a:pPr algn="just"/>
            <a:r>
              <a:rPr lang="es-MX" dirty="0" smtClean="0"/>
              <a:t>Invertir de manera adecuada los recursos financieros.</a:t>
            </a:r>
          </a:p>
          <a:p>
            <a:pPr algn="just"/>
            <a:r>
              <a:rPr lang="es-MX" dirty="0" smtClean="0"/>
              <a:t>Minimizar los costos de operación mediante la adquisición de materia prima e insumos a bajo costo.</a:t>
            </a:r>
          </a:p>
          <a:p>
            <a:pPr algn="just"/>
            <a:r>
              <a:rPr lang="es-MX" dirty="0" smtClean="0"/>
              <a:t>Capacitar al personal de la empresa.</a:t>
            </a:r>
          </a:p>
          <a:p>
            <a:pPr algn="just"/>
            <a:r>
              <a:rPr lang="es-MX" dirty="0" smtClean="0"/>
              <a:t>Dar importancia a los trabajadores </a:t>
            </a:r>
            <a:endParaRPr lang="es-EC" dirty="0"/>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714364"/>
            <a:ext cx="8229600" cy="1143000"/>
          </a:xfrm>
        </p:spPr>
        <p:txBody>
          <a:bodyPr/>
          <a:lstStyle/>
          <a:p>
            <a:r>
              <a:rPr lang="es-MX" b="1" cap="all" dirty="0" smtClean="0">
                <a:latin typeface="Arial Rounded MT Bold" pitchFamily="34" charset="0"/>
              </a:rPr>
              <a:t>Estudio Financiero</a:t>
            </a:r>
            <a:endParaRPr lang="es-EC" dirty="0">
              <a:latin typeface="Arial Rounded MT Bold" pitchFamily="34" charset="0"/>
            </a:endParaRPr>
          </a:p>
        </p:txBody>
      </p:sp>
      <p:sp>
        <p:nvSpPr>
          <p:cNvPr id="3" name="2 Marcador de contenido"/>
          <p:cNvSpPr>
            <a:spLocks noGrp="1"/>
          </p:cNvSpPr>
          <p:nvPr>
            <p:ph idx="1"/>
          </p:nvPr>
        </p:nvSpPr>
        <p:spPr/>
        <p:txBody>
          <a:bodyPr/>
          <a:lstStyle/>
          <a:p>
            <a:pPr>
              <a:buNone/>
            </a:pPr>
            <a:r>
              <a:rPr lang="es-MX" b="1" dirty="0" smtClean="0"/>
              <a:t>INVERSIÓN DEL PROYECTO</a:t>
            </a:r>
          </a:p>
          <a:p>
            <a:r>
              <a:rPr lang="es-MX" dirty="0" smtClean="0"/>
              <a:t>Inversiones en activo fijo, diferido y el capital de trabajo.</a:t>
            </a:r>
          </a:p>
          <a:p>
            <a:pPr>
              <a:buNone/>
            </a:pPr>
            <a:r>
              <a:rPr lang="es-MX" b="1" dirty="0" smtClean="0"/>
              <a:t>Depreciaciones, Mantenimiento y Seguros</a:t>
            </a:r>
          </a:p>
          <a:p>
            <a:r>
              <a:rPr lang="es-MX" dirty="0" smtClean="0"/>
              <a:t>Pérdida o disminución en el valor material o funcional del activo.</a:t>
            </a:r>
          </a:p>
          <a:p>
            <a:pPr>
              <a:buNone/>
            </a:pPr>
            <a:endParaRPr lang="es-EC" dirty="0"/>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3238501" y="832145"/>
            <a:ext cx="3905267" cy="5883003"/>
          </a:xfrm>
          <a:prstGeom prst="rect">
            <a:avLst/>
          </a:prstGeom>
          <a:noFill/>
          <a:ln w="9525">
            <a:noFill/>
            <a:miter lim="800000"/>
            <a:headEnd/>
            <a:tailEnd/>
          </a:ln>
          <a:effectLst/>
        </p:spPr>
      </p:pic>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628680" y="714364"/>
            <a:ext cx="8229600" cy="1143000"/>
          </a:xfrm>
        </p:spPr>
        <p:txBody>
          <a:bodyPr/>
          <a:lstStyle/>
          <a:p>
            <a:pPr algn="l"/>
            <a:r>
              <a:rPr lang="es-MX" b="1" dirty="0" smtClean="0">
                <a:latin typeface="Arial Rounded MT Bold" pitchFamily="34" charset="0"/>
              </a:rPr>
              <a:t>Financiamiento</a:t>
            </a:r>
            <a:endParaRPr lang="es-EC" dirty="0">
              <a:latin typeface="Arial Rounded MT Bold" pitchFamily="34" charset="0"/>
            </a:endParaRPr>
          </a:p>
        </p:txBody>
      </p:sp>
      <p:pic>
        <p:nvPicPr>
          <p:cNvPr id="56323" name="Picture 3"/>
          <p:cNvPicPr>
            <a:picLocks noChangeAspect="1" noChangeArrowheads="1"/>
          </p:cNvPicPr>
          <p:nvPr/>
        </p:nvPicPr>
        <p:blipFill>
          <a:blip r:embed="rId3"/>
          <a:srcRect/>
          <a:stretch>
            <a:fillRect/>
          </a:stretch>
        </p:blipFill>
        <p:spPr bwMode="auto">
          <a:xfrm>
            <a:off x="1714480" y="1819295"/>
            <a:ext cx="6193079" cy="4395787"/>
          </a:xfrm>
          <a:prstGeom prst="rect">
            <a:avLst/>
          </a:prstGeom>
          <a:noFill/>
          <a:ln w="9525">
            <a:noFill/>
            <a:miter lim="800000"/>
            <a:headEnd/>
            <a:tailEnd/>
          </a:ln>
          <a:effectLst/>
        </p:spPr>
      </p:pic>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771556" y="571488"/>
            <a:ext cx="8229600" cy="1143000"/>
          </a:xfrm>
        </p:spPr>
        <p:txBody>
          <a:bodyPr>
            <a:normAutofit/>
          </a:bodyPr>
          <a:lstStyle/>
          <a:p>
            <a:r>
              <a:rPr lang="es-MX" b="1" dirty="0" smtClean="0">
                <a:latin typeface="Arial Rounded MT Bold" pitchFamily="34" charset="0"/>
              </a:rPr>
              <a:t>Tabla de Amortización</a:t>
            </a:r>
            <a:endParaRPr lang="es-EC" dirty="0">
              <a:latin typeface="Arial Rounded MT Bold" pitchFamily="34" charset="0"/>
            </a:endParaRPr>
          </a:p>
        </p:txBody>
      </p:sp>
      <p:pic>
        <p:nvPicPr>
          <p:cNvPr id="57347" name="Picture 3"/>
          <p:cNvPicPr>
            <a:picLocks noChangeAspect="1" noChangeArrowheads="1"/>
          </p:cNvPicPr>
          <p:nvPr/>
        </p:nvPicPr>
        <p:blipFill>
          <a:blip r:embed="rId3"/>
          <a:srcRect/>
          <a:stretch>
            <a:fillRect/>
          </a:stretch>
        </p:blipFill>
        <p:spPr bwMode="auto">
          <a:xfrm>
            <a:off x="1971670" y="1545069"/>
            <a:ext cx="5886478" cy="5098641"/>
          </a:xfrm>
          <a:prstGeom prst="rect">
            <a:avLst/>
          </a:prstGeom>
          <a:noFill/>
          <a:ln w="9525">
            <a:noFill/>
            <a:miter lim="800000"/>
            <a:headEnd/>
            <a:tailEnd/>
          </a:ln>
          <a:effectLst/>
        </p:spPr>
      </p:pic>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628680" y="642926"/>
            <a:ext cx="8229600" cy="1143000"/>
          </a:xfrm>
        </p:spPr>
        <p:txBody>
          <a:bodyPr>
            <a:normAutofit/>
          </a:bodyPr>
          <a:lstStyle/>
          <a:p>
            <a:r>
              <a:rPr lang="es-MX" b="1" dirty="0" smtClean="0"/>
              <a:t>COSTO DE OPORTUNIDAD</a:t>
            </a:r>
            <a:endParaRPr lang="es-EC" dirty="0"/>
          </a:p>
        </p:txBody>
      </p:sp>
      <p:sp>
        <p:nvSpPr>
          <p:cNvPr id="3" name="2 Marcador de contenido"/>
          <p:cNvSpPr>
            <a:spLocks noGrp="1"/>
          </p:cNvSpPr>
          <p:nvPr>
            <p:ph idx="1"/>
          </p:nvPr>
        </p:nvSpPr>
        <p:spPr>
          <a:xfrm>
            <a:off x="457200" y="1743076"/>
            <a:ext cx="8229600" cy="1614486"/>
          </a:xfrm>
        </p:spPr>
        <p:txBody>
          <a:bodyPr>
            <a:normAutofit fontScale="92500"/>
          </a:bodyPr>
          <a:lstStyle/>
          <a:p>
            <a:pPr algn="just"/>
            <a:r>
              <a:rPr lang="es-MX" dirty="0" smtClean="0"/>
              <a:t>Es la tasa porcentual que se deja de percibir por realizar otra actividad o negocio diferente a la que ofrece el mercado en otras actividades.</a:t>
            </a:r>
            <a:endParaRPr lang="es-EC" dirty="0" smtClean="0"/>
          </a:p>
          <a:p>
            <a:endParaRPr lang="es-EC" dirty="0"/>
          </a:p>
        </p:txBody>
      </p:sp>
      <p:pic>
        <p:nvPicPr>
          <p:cNvPr id="59394" name="Picture 2"/>
          <p:cNvPicPr>
            <a:picLocks noChangeAspect="1" noChangeArrowheads="1"/>
          </p:cNvPicPr>
          <p:nvPr/>
        </p:nvPicPr>
        <p:blipFill>
          <a:blip r:embed="rId3"/>
          <a:srcRect/>
          <a:stretch>
            <a:fillRect/>
          </a:stretch>
        </p:blipFill>
        <p:spPr bwMode="auto">
          <a:xfrm>
            <a:off x="1108189" y="3500438"/>
            <a:ext cx="7607215" cy="1857388"/>
          </a:xfrm>
          <a:prstGeom prst="rect">
            <a:avLst/>
          </a:prstGeom>
          <a:noFill/>
          <a:ln w="9525">
            <a:noFill/>
            <a:miter lim="800000"/>
            <a:headEnd/>
            <a:tailEnd/>
          </a:ln>
          <a:effectLst/>
        </p:spPr>
      </p:pic>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85804" y="785802"/>
            <a:ext cx="8229600" cy="1143000"/>
          </a:xfrm>
        </p:spPr>
        <p:txBody>
          <a:bodyPr>
            <a:normAutofit/>
          </a:bodyPr>
          <a:lstStyle/>
          <a:p>
            <a:pPr lvl="1" algn="ctr" rtl="0">
              <a:spcBef>
                <a:spcPct val="0"/>
              </a:spcBef>
            </a:pPr>
            <a:r>
              <a:rPr lang="es-MX" sz="3600" b="1" dirty="0"/>
              <a:t>TASA INTERNA DE </a:t>
            </a:r>
            <a:r>
              <a:rPr lang="es-MX" sz="3600" b="1" dirty="0" smtClean="0"/>
              <a:t>RETORNO</a:t>
            </a:r>
            <a:endParaRPr lang="es-EC" sz="3600" dirty="0"/>
          </a:p>
        </p:txBody>
      </p:sp>
      <p:sp>
        <p:nvSpPr>
          <p:cNvPr id="3" name="2 Marcador de contenido"/>
          <p:cNvSpPr>
            <a:spLocks noGrp="1"/>
          </p:cNvSpPr>
          <p:nvPr>
            <p:ph idx="1"/>
          </p:nvPr>
        </p:nvSpPr>
        <p:spPr>
          <a:xfrm>
            <a:off x="557242" y="2100266"/>
            <a:ext cx="8229600" cy="3829064"/>
          </a:xfrm>
        </p:spPr>
        <p:txBody>
          <a:bodyPr/>
          <a:lstStyle/>
          <a:p>
            <a:r>
              <a:rPr lang="es-MX" dirty="0" smtClean="0"/>
              <a:t>En el proyecto se tiene una tasa interna de retorno financiera de 18.70%, y una tasa interna financiera del inversionista de 28.69%, como ambas son mayores que el costo de oportunidad, entonces el proyecto es factible de ejecución porque es atractivo para tener rentabilidad.</a:t>
            </a:r>
            <a:endParaRPr lang="es-EC" dirty="0" smtClean="0"/>
          </a:p>
          <a:p>
            <a:endParaRPr lang="es-EC" dirty="0"/>
          </a:p>
        </p:txBody>
      </p:sp>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714364"/>
            <a:ext cx="8229600" cy="1143000"/>
          </a:xfrm>
        </p:spPr>
        <p:txBody>
          <a:bodyPr>
            <a:normAutofit/>
          </a:bodyPr>
          <a:lstStyle/>
          <a:p>
            <a:pPr lvl="1" algn="ctr" rtl="0">
              <a:spcBef>
                <a:spcPct val="0"/>
              </a:spcBef>
            </a:pPr>
            <a:r>
              <a:rPr lang="es-MX" sz="4000" b="1" dirty="0"/>
              <a:t>VALOR ACTUAL </a:t>
            </a:r>
            <a:r>
              <a:rPr lang="es-MX" sz="4000" b="1" dirty="0" smtClean="0"/>
              <a:t>NETO</a:t>
            </a:r>
            <a:endParaRPr lang="es-EC" sz="4000" dirty="0"/>
          </a:p>
        </p:txBody>
      </p:sp>
      <p:sp>
        <p:nvSpPr>
          <p:cNvPr id="3" name="2 Marcador de contenido"/>
          <p:cNvSpPr>
            <a:spLocks noGrp="1"/>
          </p:cNvSpPr>
          <p:nvPr>
            <p:ph idx="1"/>
          </p:nvPr>
        </p:nvSpPr>
        <p:spPr>
          <a:xfrm>
            <a:off x="914400" y="4357694"/>
            <a:ext cx="8229600" cy="2114552"/>
          </a:xfrm>
        </p:spPr>
        <p:txBody>
          <a:bodyPr/>
          <a:lstStyle/>
          <a:p>
            <a:r>
              <a:rPr lang="es-MX" dirty="0" smtClean="0"/>
              <a:t>En el proyecto se tiene un valor actual neto de 48.232,85 dólares, que implica ser favorable para ejecutar la inversión, ya que es un valor positivo.</a:t>
            </a:r>
            <a:endParaRPr lang="es-EC" dirty="0" smtClean="0"/>
          </a:p>
          <a:p>
            <a:endParaRPr lang="es-EC" dirty="0"/>
          </a:p>
        </p:txBody>
      </p:sp>
      <p:pic>
        <p:nvPicPr>
          <p:cNvPr id="60418" name="Picture 2"/>
          <p:cNvPicPr>
            <a:picLocks noChangeAspect="1" noChangeArrowheads="1"/>
          </p:cNvPicPr>
          <p:nvPr/>
        </p:nvPicPr>
        <p:blipFill>
          <a:blip r:embed="rId3"/>
          <a:srcRect/>
          <a:stretch>
            <a:fillRect/>
          </a:stretch>
        </p:blipFill>
        <p:spPr bwMode="auto">
          <a:xfrm>
            <a:off x="857224" y="1785926"/>
            <a:ext cx="7921680" cy="2571768"/>
          </a:xfrm>
          <a:prstGeom prst="rect">
            <a:avLst/>
          </a:prstGeom>
          <a:noFill/>
          <a:ln w="9525">
            <a:noFill/>
            <a:miter lim="800000"/>
            <a:headEnd/>
            <a:tailEnd/>
          </a:ln>
          <a:effectLst/>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Marcador de contenido"/>
          <p:cNvSpPr>
            <a:spLocks noGrp="1"/>
          </p:cNvSpPr>
          <p:nvPr>
            <p:ph idx="1"/>
          </p:nvPr>
        </p:nvSpPr>
        <p:spPr>
          <a:xfrm>
            <a:off x="700118" y="1357298"/>
            <a:ext cx="8229600" cy="5143536"/>
          </a:xfrm>
        </p:spPr>
        <p:txBody>
          <a:bodyPr>
            <a:noAutofit/>
          </a:bodyPr>
          <a:lstStyle/>
          <a:p>
            <a:pPr lvl="2" algn="just">
              <a:buNone/>
            </a:pPr>
            <a:r>
              <a:rPr lang="es-ES" sz="3200" b="1" dirty="0"/>
              <a:t>Objetivos </a:t>
            </a:r>
            <a:r>
              <a:rPr lang="es-ES" sz="3200" b="1" dirty="0" smtClean="0"/>
              <a:t>Específicos</a:t>
            </a:r>
            <a:endParaRPr lang="es-EC" sz="3200" dirty="0" smtClean="0"/>
          </a:p>
          <a:p>
            <a:pPr algn="just">
              <a:buNone/>
            </a:pPr>
            <a:endParaRPr lang="es-EC" dirty="0" smtClean="0"/>
          </a:p>
          <a:p>
            <a:pPr lvl="0" algn="just"/>
            <a:r>
              <a:rPr lang="es-ES" dirty="0" smtClean="0"/>
              <a:t>Analizar </a:t>
            </a:r>
            <a:r>
              <a:rPr lang="es-ES" dirty="0"/>
              <a:t>los factores internos y externos para determinar las fortalezas, debilidades, oportunidades y amenazas que impactan en el proyecto.</a:t>
            </a:r>
            <a:endParaRPr lang="es-EC" dirty="0"/>
          </a:p>
          <a:p>
            <a:pPr lvl="0" algn="just"/>
            <a:r>
              <a:rPr lang="es-ES" dirty="0"/>
              <a:t>Elaborar el estudio de mercado con la finalidad de conocer la oferta, demanda y la demanda insatisfecha</a:t>
            </a:r>
            <a:r>
              <a:rPr lang="es-ES" dirty="0" smtClean="0"/>
              <a:t>.</a:t>
            </a:r>
            <a:endParaRPr lang="es-EC"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857240"/>
            <a:ext cx="8229600" cy="1143000"/>
          </a:xfrm>
        </p:spPr>
        <p:txBody>
          <a:bodyPr/>
          <a:lstStyle/>
          <a:p>
            <a:r>
              <a:rPr lang="es-MX" b="1" dirty="0" smtClean="0"/>
              <a:t>BENEFICIO COSTO</a:t>
            </a:r>
            <a:endParaRPr lang="es-EC" dirty="0"/>
          </a:p>
        </p:txBody>
      </p:sp>
      <p:sp>
        <p:nvSpPr>
          <p:cNvPr id="3" name="2 Marcador de contenido"/>
          <p:cNvSpPr>
            <a:spLocks noGrp="1"/>
          </p:cNvSpPr>
          <p:nvPr>
            <p:ph idx="1"/>
          </p:nvPr>
        </p:nvSpPr>
        <p:spPr>
          <a:xfrm>
            <a:off x="914400" y="4071942"/>
            <a:ext cx="8229600" cy="2114552"/>
          </a:xfrm>
        </p:spPr>
        <p:txBody>
          <a:bodyPr/>
          <a:lstStyle/>
          <a:p>
            <a:r>
              <a:rPr lang="es-MX" dirty="0" smtClean="0"/>
              <a:t>Se calcula dividiendo los ingresos de los flujos para la inversión. En éste proyecto  se tiene un beneficio costo de 1.25 dólares, es favorable ya que es un indicador mayor que 1.</a:t>
            </a:r>
            <a:endParaRPr lang="es-EC" dirty="0" smtClean="0"/>
          </a:p>
          <a:p>
            <a:endParaRPr lang="es-EC" dirty="0"/>
          </a:p>
        </p:txBody>
      </p:sp>
      <p:pic>
        <p:nvPicPr>
          <p:cNvPr id="61442" name="Picture 2"/>
          <p:cNvPicPr>
            <a:picLocks noChangeAspect="1" noChangeArrowheads="1"/>
          </p:cNvPicPr>
          <p:nvPr/>
        </p:nvPicPr>
        <p:blipFill>
          <a:blip r:embed="rId3"/>
          <a:srcRect/>
          <a:stretch>
            <a:fillRect/>
          </a:stretch>
        </p:blipFill>
        <p:spPr bwMode="auto">
          <a:xfrm>
            <a:off x="1981040" y="2143116"/>
            <a:ext cx="4948414" cy="1500198"/>
          </a:xfrm>
          <a:prstGeom prst="rect">
            <a:avLst/>
          </a:prstGeom>
          <a:noFill/>
          <a:ln w="9525">
            <a:noFill/>
            <a:miter lim="800000"/>
            <a:headEnd/>
            <a:tailEnd/>
          </a:ln>
          <a:effectLst/>
        </p:spPr>
      </p:pic>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r>
              <a:rPr lang="es-MX" b="1" dirty="0" smtClean="0"/>
              <a:t>DECISIÓN FINANCIERA</a:t>
            </a:r>
            <a:endParaRPr lang="es-EC" dirty="0"/>
          </a:p>
        </p:txBody>
      </p:sp>
      <p:sp>
        <p:nvSpPr>
          <p:cNvPr id="3" name="2 Marcador de contenido"/>
          <p:cNvSpPr>
            <a:spLocks noGrp="1"/>
          </p:cNvSpPr>
          <p:nvPr>
            <p:ph idx="1"/>
          </p:nvPr>
        </p:nvSpPr>
        <p:spPr/>
        <p:txBody>
          <a:bodyPr/>
          <a:lstStyle/>
          <a:p>
            <a:pPr algn="just"/>
            <a:r>
              <a:rPr lang="es-MX" dirty="0" smtClean="0"/>
              <a:t>De acuerdo a la evaluación financiera realizada, se concluye que el proyecto es factible de ejecución, ya que presenta resultados favorables como son un VAN  mayor que cero, una TIR superior al costo de oportunidad, un Período de Recuperación de la Inversión menor a los cinco años de vida útil del proyecto, y una tasa de beneficio costo superior a uno.</a:t>
            </a:r>
            <a:endParaRPr lang="es-EC" dirty="0" smtClean="0"/>
          </a:p>
          <a:p>
            <a:endParaRPr lang="es-EC" dirty="0"/>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8370" name="Picture 2"/>
          <p:cNvPicPr>
            <a:picLocks noChangeAspect="1" noChangeArrowheads="1"/>
          </p:cNvPicPr>
          <p:nvPr/>
        </p:nvPicPr>
        <p:blipFill>
          <a:blip r:embed="rId3"/>
          <a:srcRect/>
          <a:stretch>
            <a:fillRect/>
          </a:stretch>
        </p:blipFill>
        <p:spPr bwMode="auto">
          <a:xfrm>
            <a:off x="1285852" y="1571612"/>
            <a:ext cx="7500990" cy="4338659"/>
          </a:xfrm>
          <a:prstGeom prst="rect">
            <a:avLst/>
          </a:prstGeom>
          <a:noFill/>
          <a:ln w="9525">
            <a:noFill/>
            <a:miter lim="800000"/>
            <a:headEnd/>
            <a:tailEnd/>
          </a:ln>
          <a:effectLst/>
        </p:spPr>
      </p:pic>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628680" y="857240"/>
            <a:ext cx="8229600" cy="1143000"/>
          </a:xfrm>
        </p:spPr>
        <p:txBody>
          <a:bodyPr>
            <a:normAutofit/>
          </a:bodyPr>
          <a:lstStyle/>
          <a:p>
            <a:pPr lvl="1" algn="ctr" rtl="0">
              <a:spcBef>
                <a:spcPct val="0"/>
              </a:spcBef>
            </a:pPr>
            <a:r>
              <a:rPr lang="es-MX" sz="4000" b="1" dirty="0" smtClean="0">
                <a:latin typeface="Arial Rounded MT Bold" pitchFamily="34" charset="0"/>
              </a:rPr>
              <a:t>CONCLUSIONES</a:t>
            </a:r>
            <a:endParaRPr lang="es-EC" sz="4000" dirty="0">
              <a:latin typeface="Arial Rounded MT Bold" pitchFamily="34" charset="0"/>
            </a:endParaRPr>
          </a:p>
        </p:txBody>
      </p:sp>
      <p:sp>
        <p:nvSpPr>
          <p:cNvPr id="3" name="2 Marcador de contenido"/>
          <p:cNvSpPr>
            <a:spLocks noGrp="1"/>
          </p:cNvSpPr>
          <p:nvPr>
            <p:ph idx="1"/>
          </p:nvPr>
        </p:nvSpPr>
        <p:spPr>
          <a:xfrm>
            <a:off x="700118" y="2028828"/>
            <a:ext cx="8229600" cy="3686188"/>
          </a:xfrm>
        </p:spPr>
        <p:txBody>
          <a:bodyPr>
            <a:normAutofit/>
          </a:bodyPr>
          <a:lstStyle/>
          <a:p>
            <a:pPr lvl="0" algn="just"/>
            <a:r>
              <a:rPr lang="es-MX" dirty="0" smtClean="0"/>
              <a:t>El proyecto se enmarca claramente dentro de las políticas del buen vivir del gobierno nacional, ya que busca explotar los recursos primarios y a través de su procesamiento industrializarlas y satisfacer internamente las necesidades alimentarias con productos nacionales.</a:t>
            </a:r>
            <a:endParaRPr lang="es-EC" sz="2800" dirty="0" smtClean="0"/>
          </a:p>
          <a:p>
            <a:endParaRPr lang="es-EC" dirty="0"/>
          </a:p>
        </p:txBody>
      </p:sp>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Marcador de contenido"/>
          <p:cNvSpPr>
            <a:spLocks noGrp="1"/>
          </p:cNvSpPr>
          <p:nvPr>
            <p:ph idx="1"/>
          </p:nvPr>
        </p:nvSpPr>
        <p:spPr>
          <a:xfrm>
            <a:off x="714348" y="1142984"/>
            <a:ext cx="8229600" cy="4983179"/>
          </a:xfrm>
        </p:spPr>
        <p:txBody>
          <a:bodyPr>
            <a:normAutofit/>
          </a:bodyPr>
          <a:lstStyle/>
          <a:p>
            <a:pPr algn="just"/>
            <a:r>
              <a:rPr lang="es-MX" dirty="0" smtClean="0"/>
              <a:t>El FODA del proyecto concluye las siguientes fortalezas: </a:t>
            </a:r>
          </a:p>
          <a:p>
            <a:pPr algn="just"/>
            <a:r>
              <a:rPr lang="es-MX" dirty="0" smtClean="0"/>
              <a:t>Salcedo y la provincia de Cotopaxi son grandes productores de cereales, </a:t>
            </a:r>
          </a:p>
          <a:p>
            <a:pPr algn="just"/>
            <a:r>
              <a:rPr lang="es-MX" dirty="0" smtClean="0"/>
              <a:t>Disponibilidad </a:t>
            </a:r>
            <a:r>
              <a:rPr lang="es-MX" dirty="0" smtClean="0"/>
              <a:t>de capital para iniciar el proyecto, </a:t>
            </a:r>
          </a:p>
          <a:p>
            <a:pPr algn="just"/>
            <a:r>
              <a:rPr lang="es-MX" dirty="0" smtClean="0"/>
              <a:t>Ubicación del proyecto en la zona de proveedores y clientes principales, </a:t>
            </a:r>
          </a:p>
          <a:p>
            <a:pPr algn="just"/>
            <a:r>
              <a:rPr lang="es-MX" dirty="0" smtClean="0"/>
              <a:t>Contar con mano de obra calificada. </a:t>
            </a:r>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85804" y="928678"/>
            <a:ext cx="8229600" cy="1143000"/>
          </a:xfrm>
        </p:spPr>
        <p:txBody>
          <a:bodyPr/>
          <a:lstStyle/>
          <a:p>
            <a:pPr lvl="1" algn="ctr" rtl="0">
              <a:spcBef>
                <a:spcPct val="0"/>
              </a:spcBef>
            </a:pPr>
            <a:r>
              <a:rPr lang="es-MX" sz="3600" b="1" dirty="0" smtClean="0"/>
              <a:t>RECOMENDACIONES</a:t>
            </a:r>
            <a:r>
              <a:rPr lang="es-EC" sz="2400" dirty="0" smtClean="0"/>
              <a:t/>
            </a:r>
            <a:br>
              <a:rPr lang="es-EC" sz="2400" dirty="0" smtClean="0"/>
            </a:br>
            <a:endParaRPr lang="es-EC" dirty="0"/>
          </a:p>
        </p:txBody>
      </p:sp>
      <p:sp>
        <p:nvSpPr>
          <p:cNvPr id="3" name="2 Marcador de contenido"/>
          <p:cNvSpPr>
            <a:spLocks noGrp="1"/>
          </p:cNvSpPr>
          <p:nvPr>
            <p:ph idx="1"/>
          </p:nvPr>
        </p:nvSpPr>
        <p:spPr>
          <a:xfrm>
            <a:off x="714348" y="2046309"/>
            <a:ext cx="8229600" cy="4525963"/>
          </a:xfrm>
        </p:spPr>
        <p:txBody>
          <a:bodyPr>
            <a:normAutofit fontScale="85000" lnSpcReduction="10000"/>
          </a:bodyPr>
          <a:lstStyle/>
          <a:p>
            <a:pPr lvl="0" algn="just"/>
            <a:r>
              <a:rPr lang="es-MX" dirty="0" smtClean="0"/>
              <a:t>Se deben aprovechar las oportunidades y fortalezas que presenta el proyecto para buscar mayor productividad en su ejecución.</a:t>
            </a:r>
            <a:endParaRPr lang="es-EC" sz="2800" dirty="0" smtClean="0"/>
          </a:p>
          <a:p>
            <a:pPr lvl="0" algn="just"/>
            <a:r>
              <a:rPr lang="es-MX" dirty="0" smtClean="0"/>
              <a:t>Se recomienda socializar el proyecto de inversión analizado para potenciar su factibilidad con la captación de posibles inversionistas.</a:t>
            </a:r>
            <a:endParaRPr lang="es-EC" sz="2800" dirty="0" smtClean="0"/>
          </a:p>
          <a:p>
            <a:pPr lvl="0" algn="just"/>
            <a:r>
              <a:rPr lang="es-MX" dirty="0" smtClean="0"/>
              <a:t>Es necesario desarrollar el plan de promoción y publicidad para la ejecución del proyecto.</a:t>
            </a:r>
            <a:endParaRPr lang="es-EC" sz="2800" dirty="0" smtClean="0"/>
          </a:p>
          <a:p>
            <a:pPr lvl="0" algn="just"/>
            <a:r>
              <a:rPr lang="es-MX" dirty="0" smtClean="0"/>
              <a:t>Se debe actualizar continuamente el proyecto de acuerdo a los cambios de medio ambiente externo con la finalidad de fijar objetivos claros y alcanzables.</a:t>
            </a:r>
            <a:endParaRPr lang="es-EC" sz="2800" dirty="0" smtClean="0"/>
          </a:p>
          <a:p>
            <a:endParaRPr lang="es-EC" dirty="0"/>
          </a:p>
        </p:txBody>
      </p:sp>
    </p:spTree>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4 Rectángulo"/>
          <p:cNvSpPr/>
          <p:nvPr/>
        </p:nvSpPr>
        <p:spPr>
          <a:xfrm>
            <a:off x="1571604" y="1928802"/>
            <a:ext cx="5976959" cy="1754326"/>
          </a:xfrm>
          <a:prstGeom prst="rect">
            <a:avLst/>
          </a:prstGeom>
          <a:noFill/>
        </p:spPr>
        <p:txBody>
          <a:bodyPr wrap="square" lIns="91440" tIns="45720" rIns="91440" bIns="45720">
            <a:spAutoFit/>
          </a:bodyPr>
          <a:lstStyle/>
          <a:p>
            <a:pPr algn="ctr"/>
            <a:r>
              <a:rPr lang="es-ES" sz="5400" b="1" cap="none" spc="100" dirty="0" smtClean="0">
                <a:ln w="18000">
                  <a:solidFill>
                    <a:schemeClr val="tx2"/>
                  </a:solidFill>
                  <a:prstDash val="solid"/>
                </a:ln>
                <a:solidFill>
                  <a:schemeClr val="tx2">
                    <a:lumMod val="20000"/>
                    <a:lumOff val="80000"/>
                  </a:schemeClr>
                </a:solidFill>
                <a:effectLst>
                  <a:outerShdw blurRad="25000" dist="20000" dir="16020000" algn="tl">
                    <a:schemeClr val="accent1">
                      <a:satMod val="200000"/>
                      <a:shade val="1000"/>
                      <a:alpha val="60000"/>
                    </a:schemeClr>
                  </a:outerShdw>
                </a:effectLst>
              </a:rPr>
              <a:t>GRACIAS POR SU </a:t>
            </a:r>
          </a:p>
          <a:p>
            <a:pPr algn="ctr"/>
            <a:r>
              <a:rPr lang="es-ES" sz="5400" b="1" cap="none" spc="100" dirty="0" smtClean="0">
                <a:ln w="18000">
                  <a:solidFill>
                    <a:schemeClr val="tx2"/>
                  </a:solidFill>
                  <a:prstDash val="solid"/>
                </a:ln>
                <a:solidFill>
                  <a:schemeClr val="tx2">
                    <a:lumMod val="20000"/>
                    <a:lumOff val="80000"/>
                  </a:schemeClr>
                </a:solidFill>
                <a:effectLst>
                  <a:outerShdw blurRad="25000" dist="20000" dir="16020000" algn="tl">
                    <a:schemeClr val="accent1">
                      <a:satMod val="200000"/>
                      <a:shade val="1000"/>
                      <a:alpha val="60000"/>
                    </a:schemeClr>
                  </a:outerShdw>
                </a:effectLst>
              </a:rPr>
              <a:t>ATENCIÓN</a:t>
            </a:r>
            <a:endParaRPr lang="es-ES" sz="5400" b="1" cap="none" spc="100" dirty="0">
              <a:ln w="18000">
                <a:solidFill>
                  <a:schemeClr val="tx2"/>
                </a:solidFill>
                <a:prstDash val="solid"/>
              </a:ln>
              <a:solidFill>
                <a:schemeClr val="tx2">
                  <a:lumMod val="20000"/>
                  <a:lumOff val="800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Marcador de contenido"/>
          <p:cNvSpPr>
            <a:spLocks noGrp="1"/>
          </p:cNvSpPr>
          <p:nvPr>
            <p:ph idx="1"/>
          </p:nvPr>
        </p:nvSpPr>
        <p:spPr>
          <a:xfrm>
            <a:off x="457200" y="1600200"/>
            <a:ext cx="8543956" cy="5043510"/>
          </a:xfrm>
        </p:spPr>
        <p:txBody>
          <a:bodyPr>
            <a:normAutofit lnSpcReduction="10000"/>
          </a:bodyPr>
          <a:lstStyle/>
          <a:p>
            <a:pPr lvl="0" algn="just"/>
            <a:r>
              <a:rPr lang="es-ES" dirty="0" smtClean="0"/>
              <a:t>Diseñar el estudio técnico para establecer la localización y tamaño óptimo del Centro de Acopio y Comercialización de cereales.</a:t>
            </a:r>
            <a:endParaRPr lang="es-EC" dirty="0" smtClean="0"/>
          </a:p>
          <a:p>
            <a:pPr lvl="0"/>
            <a:r>
              <a:rPr lang="es-MX" dirty="0" smtClean="0"/>
              <a:t>Desarrollar el estudio financiero donde se pueda analizar: la inversión, financiamiento, presupuestos, capital del trabajo, </a:t>
            </a:r>
            <a:r>
              <a:rPr lang="es-ES" dirty="0"/>
              <a:t>depreciaciones y estados financieros para periodos de cinco años, con la finalidad de identificar la situación financiera de la empresa durante la ejecución del proyecto</a:t>
            </a:r>
            <a:r>
              <a:rPr lang="es-ES" dirty="0" smtClean="0"/>
              <a:t>.</a:t>
            </a:r>
            <a:endParaRPr lang="es-EC"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lvl="0"/>
            <a:r>
              <a:rPr lang="es-ES" dirty="0" smtClean="0"/>
              <a:t>Evaluar el proyecto que permitirá valorar la factibilidad económica-financiera del mismo con el fin de determinar su posible aplicación en este mercado.</a:t>
            </a:r>
            <a:endParaRPr lang="es-EC" dirty="0" smtClean="0"/>
          </a:p>
          <a:p>
            <a:pPr algn="just"/>
            <a:endParaRPr lang="es-EC" dirty="0" smtClean="0"/>
          </a:p>
          <a:p>
            <a:endParaRPr lang="es-EC" dirty="0"/>
          </a:p>
        </p:txBody>
      </p:sp>
      <p:pic>
        <p:nvPicPr>
          <p:cNvPr id="32770" name="Picture 2" descr="http://us.123rf.com/400wm/400/400/mnsanthoshkumar/mnsanthoshkumar1204/mnsanthoshkumar120400015/13171427-legumbres-y-cereales-de-la-india-en-la-exhibicion-en-una-tienda-en-el-mercado-de-bangalore.jpg"/>
          <p:cNvPicPr>
            <a:picLocks noChangeAspect="1" noChangeArrowheads="1"/>
          </p:cNvPicPr>
          <p:nvPr/>
        </p:nvPicPr>
        <p:blipFill>
          <a:blip r:embed="rId3"/>
          <a:srcRect/>
          <a:stretch>
            <a:fillRect/>
          </a:stretch>
        </p:blipFill>
        <p:spPr bwMode="auto">
          <a:xfrm>
            <a:off x="4714876" y="3786190"/>
            <a:ext cx="4098900" cy="2500330"/>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57200" y="857232"/>
            <a:ext cx="8229600" cy="1143000"/>
          </a:xfrm>
        </p:spPr>
        <p:txBody>
          <a:bodyPr>
            <a:normAutofit/>
          </a:bodyPr>
          <a:lstStyle/>
          <a:p>
            <a:r>
              <a:rPr lang="es-ES" b="1" dirty="0" smtClean="0"/>
              <a:t>ESTUDIO DEL MERCADO</a:t>
            </a:r>
            <a:endParaRPr lang="es-EC" dirty="0"/>
          </a:p>
        </p:txBody>
      </p:sp>
      <p:sp>
        <p:nvSpPr>
          <p:cNvPr id="3" name="2 Marcador de contenido"/>
          <p:cNvSpPr>
            <a:spLocks noGrp="1"/>
          </p:cNvSpPr>
          <p:nvPr>
            <p:ph idx="1"/>
          </p:nvPr>
        </p:nvSpPr>
        <p:spPr>
          <a:xfrm>
            <a:off x="771556" y="2189185"/>
            <a:ext cx="8229600" cy="4525963"/>
          </a:xfrm>
        </p:spPr>
        <p:txBody>
          <a:bodyPr>
            <a:normAutofit lnSpcReduction="10000"/>
          </a:bodyPr>
          <a:lstStyle/>
          <a:p>
            <a:r>
              <a:rPr lang="es-ES" dirty="0" smtClean="0"/>
              <a:t>El </a:t>
            </a:r>
            <a:r>
              <a:rPr lang="es-ES" dirty="0"/>
              <a:t>objetivo aquí es estimar las ventas. </a:t>
            </a:r>
            <a:endParaRPr lang="es-ES" dirty="0" smtClean="0"/>
          </a:p>
          <a:p>
            <a:r>
              <a:rPr lang="es-ES" dirty="0" smtClean="0"/>
              <a:t>Lo </a:t>
            </a:r>
            <a:r>
              <a:rPr lang="es-ES" dirty="0"/>
              <a:t>primero es definir el producto o servicio: </a:t>
            </a:r>
            <a:endParaRPr lang="es-ES" dirty="0" smtClean="0"/>
          </a:p>
          <a:p>
            <a:pPr lvl="1"/>
            <a:r>
              <a:rPr lang="es-ES" dirty="0" smtClean="0"/>
              <a:t>¿</a:t>
            </a:r>
            <a:r>
              <a:rPr lang="es-ES" dirty="0"/>
              <a:t>Qué es?, </a:t>
            </a:r>
            <a:endParaRPr lang="es-ES" dirty="0" smtClean="0"/>
          </a:p>
          <a:p>
            <a:pPr lvl="1"/>
            <a:r>
              <a:rPr lang="es-ES" dirty="0" smtClean="0"/>
              <a:t>¿</a:t>
            </a:r>
            <a:r>
              <a:rPr lang="es-ES" dirty="0"/>
              <a:t>Para que sirve?, </a:t>
            </a:r>
            <a:endParaRPr lang="es-ES" dirty="0" smtClean="0"/>
          </a:p>
          <a:p>
            <a:pPr lvl="1"/>
            <a:r>
              <a:rPr lang="es-ES" dirty="0" smtClean="0"/>
              <a:t>¿</a:t>
            </a:r>
            <a:r>
              <a:rPr lang="es-ES" dirty="0"/>
              <a:t>Cuál es su "unidad": </a:t>
            </a:r>
            <a:r>
              <a:rPr lang="es-ES" dirty="0" smtClean="0"/>
              <a:t>litros, libras, </a:t>
            </a:r>
            <a:r>
              <a:rPr lang="es-ES" dirty="0"/>
              <a:t>kilos, etc</a:t>
            </a:r>
            <a:r>
              <a:rPr lang="es-ES" dirty="0" smtClean="0"/>
              <a:t>.?</a:t>
            </a:r>
          </a:p>
          <a:p>
            <a:r>
              <a:rPr lang="es-ES" dirty="0"/>
              <a:t>D</a:t>
            </a:r>
            <a:r>
              <a:rPr lang="es-ES" dirty="0" smtClean="0"/>
              <a:t>espués </a:t>
            </a:r>
            <a:r>
              <a:rPr lang="es-ES" dirty="0"/>
              <a:t>se debe ver cual es la demanda de este producto, a quien lo compra y cuanto se compra en la ciudad, o en le área donde esta situado el "mercado</a:t>
            </a:r>
            <a:r>
              <a:rPr lang="es-ES" dirty="0" smtClean="0"/>
              <a:t>".</a:t>
            </a:r>
            <a:endParaRPr lang="es-EC" dirty="0" smtClean="0"/>
          </a:p>
          <a:p>
            <a:endParaRPr lang="es-EC"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r>
              <a:rPr lang="es-ES" dirty="0" smtClean="0"/>
              <a:t>Una vez determinada, se debe estudiar la OFERTA, es decir, la competencia. </a:t>
            </a:r>
            <a:endParaRPr lang="es-EC" dirty="0" smtClean="0"/>
          </a:p>
          <a:p>
            <a:endParaRPr lang="es-EC" dirty="0" smtClean="0"/>
          </a:p>
          <a:p>
            <a:pPr lvl="1"/>
            <a:r>
              <a:rPr lang="es-ES" dirty="0" smtClean="0"/>
              <a:t>¿De dónde obtiene el mercado para ese producto?</a:t>
            </a:r>
            <a:endParaRPr lang="es-EC" dirty="0" smtClean="0"/>
          </a:p>
          <a:p>
            <a:pPr lvl="1"/>
            <a:r>
              <a:rPr lang="es-ES" dirty="0" smtClean="0"/>
              <a:t>¿Cuántas tiendas hay?</a:t>
            </a:r>
            <a:endParaRPr lang="es-EC" dirty="0" smtClean="0"/>
          </a:p>
          <a:p>
            <a:pPr lvl="1"/>
            <a:r>
              <a:rPr lang="es-ES" dirty="0" smtClean="0"/>
              <a:t>¿Se importa de otros lugares?</a:t>
            </a:r>
            <a:endParaRPr lang="es-EC" dirty="0" smtClean="0"/>
          </a:p>
          <a:p>
            <a:endParaRPr lang="es-EC" dirty="0" smtClean="0"/>
          </a:p>
          <a:p>
            <a:endParaRPr lang="es-EC"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title"/>
          </p:nvPr>
        </p:nvSpPr>
        <p:spPr>
          <a:xfrm>
            <a:off x="485804" y="642926"/>
            <a:ext cx="8229600" cy="1143000"/>
          </a:xfrm>
        </p:spPr>
        <p:txBody>
          <a:bodyPr>
            <a:normAutofit/>
          </a:bodyPr>
          <a:lstStyle/>
          <a:p>
            <a:r>
              <a:rPr lang="es-ES" b="1" dirty="0"/>
              <a:t>ESTUDIO </a:t>
            </a:r>
            <a:r>
              <a:rPr lang="es-ES" b="1" dirty="0" smtClean="0"/>
              <a:t>TÉCNICO</a:t>
            </a:r>
            <a:endParaRPr lang="es-EC" dirty="0"/>
          </a:p>
        </p:txBody>
      </p:sp>
      <p:sp>
        <p:nvSpPr>
          <p:cNvPr id="3" name="2 Marcador de contenido"/>
          <p:cNvSpPr>
            <a:spLocks noGrp="1"/>
          </p:cNvSpPr>
          <p:nvPr>
            <p:ph idx="1"/>
          </p:nvPr>
        </p:nvSpPr>
        <p:spPr>
          <a:xfrm>
            <a:off x="700118" y="1743076"/>
            <a:ext cx="8229600" cy="4543444"/>
          </a:xfrm>
        </p:spPr>
        <p:txBody>
          <a:bodyPr>
            <a:normAutofit/>
          </a:bodyPr>
          <a:lstStyle/>
          <a:p>
            <a:pPr>
              <a:buNone/>
            </a:pPr>
            <a:r>
              <a:rPr lang="es-ES" dirty="0"/>
              <a:t>El estudio técnico comprende</a:t>
            </a:r>
            <a:r>
              <a:rPr lang="es-ES" dirty="0" smtClean="0"/>
              <a:t>:</a:t>
            </a:r>
            <a:endParaRPr lang="es-EC" dirty="0"/>
          </a:p>
          <a:p>
            <a:pPr lvl="0"/>
            <a:r>
              <a:rPr lang="es-ES" dirty="0"/>
              <a:t>Donde ubicar la empresa, o las instalaciones del proyecto.</a:t>
            </a:r>
            <a:endParaRPr lang="es-EC" dirty="0"/>
          </a:p>
          <a:p>
            <a:pPr lvl="0"/>
            <a:r>
              <a:rPr lang="es-ES" dirty="0"/>
              <a:t>Donde obtener los materiales o materia prima.</a:t>
            </a:r>
            <a:endParaRPr lang="es-EC" dirty="0"/>
          </a:p>
          <a:p>
            <a:pPr lvl="0"/>
            <a:r>
              <a:rPr lang="es-ES" dirty="0"/>
              <a:t>Que maquinas y procesos usar.</a:t>
            </a:r>
            <a:endParaRPr lang="es-EC" dirty="0"/>
          </a:p>
          <a:p>
            <a:pPr lvl="0"/>
            <a:r>
              <a:rPr lang="es-ES" dirty="0"/>
              <a:t>Que personal es necesario para llevar a cabo este proyecto.</a:t>
            </a:r>
            <a:endParaRPr lang="es-EC" dirty="0"/>
          </a:p>
          <a:p>
            <a:endParaRPr lang="es-EC"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1561</Words>
  <Application>Microsoft Office PowerPoint</Application>
  <PresentationFormat>Presentación en pantalla (4:3)</PresentationFormat>
  <Paragraphs>157</Paragraphs>
  <Slides>46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48" baseType="lpstr">
      <vt:lpstr>Tema de Office</vt:lpstr>
      <vt:lpstr>Visio</vt:lpstr>
      <vt:lpstr>PREDEFENSA DE TESIS</vt:lpstr>
      <vt:lpstr>DEFINICIÓN DEL TEMA</vt:lpstr>
      <vt:lpstr>OBJETIVOS DEL PROYECTO</vt:lpstr>
      <vt:lpstr>Diapositiva 4</vt:lpstr>
      <vt:lpstr>Diapositiva 5</vt:lpstr>
      <vt:lpstr>Diapositiva 6</vt:lpstr>
      <vt:lpstr>ESTUDIO DEL MERCADO</vt:lpstr>
      <vt:lpstr>Diapositiva 8</vt:lpstr>
      <vt:lpstr>ESTUDIO TÉCNICO</vt:lpstr>
      <vt:lpstr>FODA DEL PROYECTO</vt:lpstr>
      <vt:lpstr>Diapositiva 11</vt:lpstr>
      <vt:lpstr>Diapositiva 12</vt:lpstr>
      <vt:lpstr>Diapositiva 13</vt:lpstr>
      <vt:lpstr>ESTUDIO DE MERCADO</vt:lpstr>
      <vt:lpstr>Objetivos del estudio</vt:lpstr>
      <vt:lpstr>Diapositiva 16</vt:lpstr>
      <vt:lpstr>Resultado de las encuestas</vt:lpstr>
      <vt:lpstr>Diapositiva 18</vt:lpstr>
      <vt:lpstr>Diapositiva 19</vt:lpstr>
      <vt:lpstr>Diapositiva 20</vt:lpstr>
      <vt:lpstr>OFERTA DE MERCADO</vt:lpstr>
      <vt:lpstr>Precio Es un valor, expresado en unidades monetarias.</vt:lpstr>
      <vt:lpstr>demanda DE MERCADO </vt:lpstr>
      <vt:lpstr>Estudio Técnico</vt:lpstr>
      <vt:lpstr>Urbanización Nuevos Horizontes, entre las calles Cotopaxi y El Corazón, consta de un terreno de 400 m2 </vt:lpstr>
      <vt:lpstr>DESCRIPCIÓN DEL PROCESO   DIAGRAMA DE PROCESOS.   Harina de trigo </vt:lpstr>
      <vt:lpstr>Diapositiva 27</vt:lpstr>
      <vt:lpstr>ORGANIGRAMA ESTRUCTURAL</vt:lpstr>
      <vt:lpstr>PROPUESTA ADMINISTRATIVA</vt:lpstr>
      <vt:lpstr>Diapositiva 30</vt:lpstr>
      <vt:lpstr>Objetivos</vt:lpstr>
      <vt:lpstr>Estrategias</vt:lpstr>
      <vt:lpstr>Estudio Financiero</vt:lpstr>
      <vt:lpstr>Diapositiva 34</vt:lpstr>
      <vt:lpstr>Financiamiento</vt:lpstr>
      <vt:lpstr>Tabla de Amortización</vt:lpstr>
      <vt:lpstr>COSTO DE OPORTUNIDAD</vt:lpstr>
      <vt:lpstr>TASA INTERNA DE RETORNO</vt:lpstr>
      <vt:lpstr>VALOR ACTUAL NETO</vt:lpstr>
      <vt:lpstr>BENEFICIO COSTO</vt:lpstr>
      <vt:lpstr>DECISIÓN FINANCIERA</vt:lpstr>
      <vt:lpstr>Diapositiva 42</vt:lpstr>
      <vt:lpstr>CONCLUSIONES</vt:lpstr>
      <vt:lpstr>Diapositiva 44</vt:lpstr>
      <vt:lpstr>RECOMENDACIONES </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PREDEFENSA DE TESIS</dc:title>
  <dc:creator>Personal</dc:creator>
  <cp:lastModifiedBy>Personal</cp:lastModifiedBy>
  <cp:revision>48</cp:revision>
  <dcterms:created xsi:type="dcterms:W3CDTF">2012-10-16T02:36:35Z</dcterms:created>
  <dcterms:modified xsi:type="dcterms:W3CDTF">2012-12-13T05:13:45Z</dcterms:modified>
</cp:coreProperties>
</file>