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diagrams/layout3.xml" ContentType="application/vnd.openxmlformats-officedocument.drawingml.diagramLayou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charts/chart6.xml" ContentType="application/vnd.openxmlformats-officedocument.drawingml.char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sldIdLst>
    <p:sldId id="256" r:id="rId2"/>
    <p:sldId id="259" r:id="rId3"/>
    <p:sldId id="260" r:id="rId4"/>
    <p:sldId id="265" r:id="rId5"/>
    <p:sldId id="266" r:id="rId6"/>
    <p:sldId id="267" r:id="rId7"/>
    <p:sldId id="268" r:id="rId8"/>
    <p:sldId id="269" r:id="rId9"/>
    <p:sldId id="275" r:id="rId10"/>
    <p:sldId id="270" r:id="rId11"/>
    <p:sldId id="271" r:id="rId12"/>
    <p:sldId id="276" r:id="rId13"/>
    <p:sldId id="272" r:id="rId14"/>
    <p:sldId id="273" r:id="rId15"/>
    <p:sldId id="274"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003A"/>
    <a:srgbClr val="0066CC"/>
    <a:srgbClr val="006699"/>
    <a:srgbClr val="CC9900"/>
    <a:srgbClr val="666699"/>
    <a:srgbClr val="003366"/>
    <a:srgbClr val="663300"/>
    <a:srgbClr val="66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I:\Otr0s\TESIS\Cart3ra\Balanc3s%20d3%20comprobac!&#243;n%20(Autoguardad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I:\Otr0s\TESIS\Cart3ra%20%20S@c.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I:\Otr0s\TESIS\Cart3ra\Balanc3s%20d3%20comprobac!&#243;n%20(Autoguardad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autoTitleDeleted val="1"/>
    <c:view3D>
      <c:rotX val="30"/>
      <c:perspective val="30"/>
    </c:view3D>
    <c:plotArea>
      <c:layout/>
      <c:pie3DChart>
        <c:varyColors val="1"/>
        <c:ser>
          <c:idx val="0"/>
          <c:order val="0"/>
          <c:explosion val="25"/>
          <c:dLbls>
            <c:dLbl>
              <c:idx val="1"/>
              <c:layout>
                <c:manualLayout>
                  <c:x val="-5.6092689609019454E-3"/>
                  <c:y val="1.6112569262175969E-2"/>
                </c:manualLayout>
              </c:layout>
              <c:dLblPos val="bestFit"/>
              <c:showVal val="1"/>
            </c:dLbl>
            <c:dLbl>
              <c:idx val="3"/>
              <c:layout>
                <c:manualLayout>
                  <c:x val="2.697179784797878E-2"/>
                  <c:y val="-8.6670676582095499E-2"/>
                </c:manualLayout>
              </c:layout>
              <c:dLblPos val="bestFit"/>
              <c:showVal val="1"/>
            </c:dLbl>
            <c:txPr>
              <a:bodyPr/>
              <a:lstStyle/>
              <a:p>
                <a:pPr>
                  <a:defRPr lang="es-EC"/>
                </a:pPr>
                <a:endParaRPr lang="es-ES"/>
              </a:p>
            </c:txPr>
            <c:dLblPos val="bestFit"/>
            <c:showVal val="1"/>
          </c:dLbls>
          <c:cat>
            <c:strRef>
              <c:f>Participación!$B$13:$B$18</c:f>
              <c:strCache>
                <c:ptCount val="6"/>
                <c:pt idx="0">
                  <c:v>Fondos Disponibles</c:v>
                </c:pt>
                <c:pt idx="1">
                  <c:v>Inversiones</c:v>
                </c:pt>
                <c:pt idx="2">
                  <c:v>Cartera de Créditos</c:v>
                </c:pt>
                <c:pt idx="3">
                  <c:v>Cuentas por Cobrar</c:v>
                </c:pt>
                <c:pt idx="4">
                  <c:v>Propiedades y Equipo</c:v>
                </c:pt>
                <c:pt idx="5">
                  <c:v>Otros Activos</c:v>
                </c:pt>
              </c:strCache>
            </c:strRef>
          </c:cat>
          <c:val>
            <c:numRef>
              <c:f>Participación!$D$13:$D$18</c:f>
              <c:numCache>
                <c:formatCode>#,##0.00</c:formatCode>
                <c:ptCount val="6"/>
                <c:pt idx="0">
                  <c:v>10.492821723685765</c:v>
                </c:pt>
                <c:pt idx="1">
                  <c:v>2.3394306572014232</c:v>
                </c:pt>
                <c:pt idx="2">
                  <c:v>53.882135426658628</c:v>
                </c:pt>
                <c:pt idx="3">
                  <c:v>3.5217976169964449</c:v>
                </c:pt>
                <c:pt idx="4">
                  <c:v>9.0732287163870549</c:v>
                </c:pt>
                <c:pt idx="5">
                  <c:v>20.69058585907073</c:v>
                </c:pt>
              </c:numCache>
            </c:numRef>
          </c:val>
        </c:ser>
        <c:dLbls>
          <c:showVal val="1"/>
        </c:dLbls>
      </c:pie3DChart>
    </c:plotArea>
    <c:legend>
      <c:legendPos val="b"/>
      <c:layout/>
      <c:txPr>
        <a:bodyPr/>
        <a:lstStyle/>
        <a:p>
          <a:pPr rtl="0">
            <a:defRPr lang="es-EC"/>
          </a:pPr>
          <a:endParaRPr lang="es-ES"/>
        </a:p>
      </c:txPr>
    </c:legend>
    <c:plotVisOnly val="1"/>
    <c:dispBlanksAs val="zero"/>
  </c:chart>
  <c:spPr>
    <a:effectLst>
      <a:innerShdw blurRad="63500" dist="50800" dir="13500000">
        <a:prstClr val="black">
          <a:alpha val="50000"/>
        </a:prstClr>
      </a:innerShdw>
    </a:effectLst>
  </c:spPr>
  <c:txPr>
    <a:bodyPr/>
    <a:lstStyle/>
    <a:p>
      <a:pPr>
        <a:defRPr sz="1000">
          <a:latin typeface="Arial" pitchFamily="34" charset="0"/>
          <a:cs typeface="Arial" pitchFamily="34" charset="0"/>
        </a:defRPr>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autoTitleDeleted val="1"/>
    <c:view3D>
      <c:rAngAx val="1"/>
    </c:view3D>
    <c:plotArea>
      <c:layout/>
      <c:bar3DChart>
        <c:barDir val="col"/>
        <c:grouping val="clustered"/>
        <c:ser>
          <c:idx val="0"/>
          <c:order val="0"/>
          <c:tx>
            <c:strRef>
              <c:f>'Cartera por destinos'!$B$2</c:f>
              <c:strCache>
                <c:ptCount val="1"/>
                <c:pt idx="0">
                  <c:v>Cartera $ 2010</c:v>
                </c:pt>
              </c:strCache>
            </c:strRef>
          </c:tx>
          <c:spPr>
            <a:solidFill>
              <a:schemeClr val="accent5">
                <a:lumMod val="75000"/>
              </a:schemeClr>
            </a:solidFill>
          </c:spPr>
          <c:dLbls>
            <c:dLbl>
              <c:idx val="0"/>
              <c:layout>
                <c:manualLayout>
                  <c:x val="0"/>
                  <c:y val="0.26280246101336846"/>
                </c:manualLayout>
              </c:layout>
              <c:showVal val="1"/>
            </c:dLbl>
            <c:dLbl>
              <c:idx val="3"/>
              <c:layout>
                <c:manualLayout>
                  <c:x val="-3.0076311635423472E-5"/>
                  <c:y val="0.26297559613558941"/>
                </c:manualLayout>
              </c:layout>
              <c:showVal val="1"/>
            </c:dLbl>
            <c:txPr>
              <a:bodyPr rot="-5400000" vert="horz"/>
              <a:lstStyle/>
              <a:p>
                <a:pPr>
                  <a:defRPr lang="es-EC"/>
                </a:pPr>
                <a:endParaRPr lang="es-ES"/>
              </a:p>
            </c:txPr>
            <c:showVal val="1"/>
          </c:dLbls>
          <c:cat>
            <c:strRef>
              <c:f>'Cartera por destinos'!$A$3:$A$6</c:f>
              <c:strCache>
                <c:ptCount val="4"/>
                <c:pt idx="0">
                  <c:v>Comercial</c:v>
                </c:pt>
                <c:pt idx="1">
                  <c:v>Consumo</c:v>
                </c:pt>
                <c:pt idx="2">
                  <c:v>Vivienda</c:v>
                </c:pt>
                <c:pt idx="3">
                  <c:v>Microempresa</c:v>
                </c:pt>
              </c:strCache>
            </c:strRef>
          </c:cat>
          <c:val>
            <c:numRef>
              <c:f>'Cartera por destinos'!$B$3:$B$6</c:f>
              <c:numCache>
                <c:formatCode>#,##0.00</c:formatCode>
                <c:ptCount val="4"/>
                <c:pt idx="0">
                  <c:v>-5570.88</c:v>
                </c:pt>
                <c:pt idx="1">
                  <c:v>159752.16</c:v>
                </c:pt>
                <c:pt idx="2">
                  <c:v>12624.240000000014</c:v>
                </c:pt>
                <c:pt idx="3">
                  <c:v>7655584.3400000008</c:v>
                </c:pt>
              </c:numCache>
            </c:numRef>
          </c:val>
        </c:ser>
        <c:ser>
          <c:idx val="1"/>
          <c:order val="1"/>
          <c:tx>
            <c:strRef>
              <c:f>'Cartera por destinos'!$C$2</c:f>
              <c:strCache>
                <c:ptCount val="1"/>
                <c:pt idx="0">
                  <c:v>Cartera $ 2011</c:v>
                </c:pt>
              </c:strCache>
            </c:strRef>
          </c:tx>
          <c:spPr>
            <a:solidFill>
              <a:schemeClr val="accent4">
                <a:lumMod val="75000"/>
              </a:schemeClr>
            </a:solidFill>
          </c:spPr>
          <c:dLbls>
            <c:dLbl>
              <c:idx val="0"/>
              <c:layout>
                <c:manualLayout>
                  <c:x val="1.4981270462852561E-2"/>
                  <c:y val="-3.8647331234407992E-3"/>
                </c:manualLayout>
              </c:layout>
              <c:showVal val="1"/>
            </c:dLbl>
            <c:dLbl>
              <c:idx val="1"/>
              <c:layout>
                <c:manualLayout>
                  <c:x val="1.4981270462852561E-2"/>
                  <c:y val="0"/>
                </c:manualLayout>
              </c:layout>
              <c:showVal val="1"/>
            </c:dLbl>
            <c:dLbl>
              <c:idx val="2"/>
              <c:layout>
                <c:manualLayout>
                  <c:x val="9.9875136419016568E-3"/>
                  <c:y val="0"/>
                </c:manualLayout>
              </c:layout>
              <c:showVal val="1"/>
            </c:dLbl>
            <c:dLbl>
              <c:idx val="3"/>
              <c:layout>
                <c:manualLayout>
                  <c:x val="7.7977975173032423E-3"/>
                  <c:y val="0.24280694700396493"/>
                </c:manualLayout>
              </c:layout>
              <c:showVal val="1"/>
            </c:dLbl>
            <c:txPr>
              <a:bodyPr rot="-5400000" vert="horz"/>
              <a:lstStyle/>
              <a:p>
                <a:pPr>
                  <a:defRPr lang="es-EC"/>
                </a:pPr>
                <a:endParaRPr lang="es-ES"/>
              </a:p>
            </c:txPr>
            <c:showVal val="1"/>
          </c:dLbls>
          <c:cat>
            <c:strRef>
              <c:f>'Cartera por destinos'!$A$3:$A$6</c:f>
              <c:strCache>
                <c:ptCount val="4"/>
                <c:pt idx="0">
                  <c:v>Comercial</c:v>
                </c:pt>
                <c:pt idx="1">
                  <c:v>Consumo</c:v>
                </c:pt>
                <c:pt idx="2">
                  <c:v>Vivienda</c:v>
                </c:pt>
                <c:pt idx="3">
                  <c:v>Microempresa</c:v>
                </c:pt>
              </c:strCache>
            </c:strRef>
          </c:cat>
          <c:val>
            <c:numRef>
              <c:f>'Cartera por destinos'!$C$3:$C$6</c:f>
              <c:numCache>
                <c:formatCode>#,##0.00</c:formatCode>
                <c:ptCount val="4"/>
                <c:pt idx="0">
                  <c:v>76252.19</c:v>
                </c:pt>
                <c:pt idx="1">
                  <c:v>90051.439999999988</c:v>
                </c:pt>
                <c:pt idx="2">
                  <c:v>131146.79</c:v>
                </c:pt>
                <c:pt idx="3">
                  <c:v>9705230.4000000004</c:v>
                </c:pt>
              </c:numCache>
            </c:numRef>
          </c:val>
        </c:ser>
        <c:dLbls>
          <c:showVal val="1"/>
        </c:dLbls>
        <c:shape val="box"/>
        <c:axId val="59398400"/>
        <c:axId val="59404288"/>
        <c:axId val="0"/>
      </c:bar3DChart>
      <c:catAx>
        <c:axId val="59398400"/>
        <c:scaling>
          <c:orientation val="minMax"/>
        </c:scaling>
        <c:axPos val="b"/>
        <c:majorTickMark val="none"/>
        <c:tickLblPos val="nextTo"/>
        <c:txPr>
          <a:bodyPr/>
          <a:lstStyle/>
          <a:p>
            <a:pPr>
              <a:defRPr lang="es-EC"/>
            </a:pPr>
            <a:endParaRPr lang="es-ES"/>
          </a:p>
        </c:txPr>
        <c:crossAx val="59404288"/>
        <c:crosses val="autoZero"/>
        <c:auto val="1"/>
        <c:lblAlgn val="ctr"/>
        <c:lblOffset val="100"/>
      </c:catAx>
      <c:valAx>
        <c:axId val="59404288"/>
        <c:scaling>
          <c:orientation val="minMax"/>
        </c:scaling>
        <c:axPos val="l"/>
        <c:majorGridlines/>
        <c:title>
          <c:tx>
            <c:rich>
              <a:bodyPr/>
              <a:lstStyle/>
              <a:p>
                <a:pPr>
                  <a:defRPr lang="es-EC"/>
                </a:pPr>
                <a:r>
                  <a:rPr lang="en-US"/>
                  <a:t>Dólares</a:t>
                </a:r>
              </a:p>
            </c:rich>
          </c:tx>
          <c:layout>
            <c:manualLayout>
              <c:xMode val="edge"/>
              <c:yMode val="edge"/>
              <c:x val="3.40997375328084E-2"/>
              <c:y val="0.43547061825605826"/>
            </c:manualLayout>
          </c:layout>
        </c:title>
        <c:numFmt formatCode="#,##0.00" sourceLinked="1"/>
        <c:tickLblPos val="nextTo"/>
        <c:txPr>
          <a:bodyPr/>
          <a:lstStyle/>
          <a:p>
            <a:pPr>
              <a:defRPr lang="es-EC"/>
            </a:pPr>
            <a:endParaRPr lang="es-ES"/>
          </a:p>
        </c:txPr>
        <c:crossAx val="59398400"/>
        <c:crosses val="autoZero"/>
        <c:crossBetween val="between"/>
      </c:valAx>
    </c:plotArea>
    <c:legend>
      <c:legendPos val="b"/>
      <c:layout/>
      <c:txPr>
        <a:bodyPr/>
        <a:lstStyle/>
        <a:p>
          <a:pPr>
            <a:defRPr lang="es-EC"/>
          </a:pPr>
          <a:endParaRPr lang="es-ES"/>
        </a:p>
      </c:txPr>
    </c:legend>
    <c:plotVisOnly val="1"/>
    <c:dispBlanksAs val="gap"/>
  </c:chart>
  <c:spPr>
    <a:effectLst>
      <a:innerShdw blurRad="63500" dist="50800" dir="13500000">
        <a:prstClr val="black">
          <a:alpha val="50000"/>
        </a:prstClr>
      </a:innerShdw>
    </a:effectLst>
  </c:spPr>
  <c:txPr>
    <a:bodyPr/>
    <a:lstStyle/>
    <a:p>
      <a:pPr>
        <a:defRPr sz="1000">
          <a:latin typeface="Arial" pitchFamily="34" charset="0"/>
          <a:cs typeface="Arial" pitchFamily="34" charset="0"/>
        </a:defRPr>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style val="9"/>
  <c:chart>
    <c:autoTitleDeleted val="1"/>
    <c:plotArea>
      <c:layout/>
      <c:lineChart>
        <c:grouping val="stacked"/>
        <c:ser>
          <c:idx val="0"/>
          <c:order val="0"/>
          <c:tx>
            <c:strRef>
              <c:f>'Cartera por destinos'!$D$2</c:f>
              <c:strCache>
                <c:ptCount val="1"/>
                <c:pt idx="0">
                  <c:v>% Crecimiento</c:v>
                </c:pt>
              </c:strCache>
            </c:strRef>
          </c:tx>
          <c:spPr>
            <a:ln w="19050" cap="flat" cmpd="sng" algn="ctr">
              <a:solidFill>
                <a:schemeClr val="lt1"/>
              </a:solidFill>
              <a:prstDash val="solid"/>
            </a:ln>
            <a:effectLst>
              <a:glow rad="63500">
                <a:schemeClr val="accent4">
                  <a:tint val="30000"/>
                  <a:shade val="95000"/>
                  <a:satMod val="300000"/>
                  <a:alpha val="50000"/>
                </a:schemeClr>
              </a:glow>
            </a:effectLst>
          </c:spPr>
          <c:marker>
            <c:spPr>
              <a:solidFill>
                <a:schemeClr val="accent4"/>
              </a:solidFill>
              <a:ln w="19050" cap="flat" cmpd="sng" algn="ctr">
                <a:solidFill>
                  <a:schemeClr val="lt1"/>
                </a:solidFill>
                <a:prstDash val="solid"/>
              </a:ln>
              <a:effectLst>
                <a:glow rad="63500">
                  <a:schemeClr val="accent4">
                    <a:tint val="30000"/>
                    <a:shade val="95000"/>
                    <a:satMod val="300000"/>
                    <a:alpha val="50000"/>
                  </a:schemeClr>
                </a:glow>
              </a:effectLst>
            </c:spPr>
          </c:marker>
          <c:dLbls>
            <c:showVal val="1"/>
          </c:dLbls>
          <c:cat>
            <c:strRef>
              <c:f>'Cartera por destinos'!$A$3:$A$6</c:f>
              <c:strCache>
                <c:ptCount val="4"/>
                <c:pt idx="0">
                  <c:v>Comercial</c:v>
                </c:pt>
                <c:pt idx="1">
                  <c:v>Consumo</c:v>
                </c:pt>
                <c:pt idx="2">
                  <c:v>Vivienda</c:v>
                </c:pt>
                <c:pt idx="3">
                  <c:v>Microempresa</c:v>
                </c:pt>
              </c:strCache>
            </c:strRef>
          </c:cat>
          <c:val>
            <c:numRef>
              <c:f>'Cartera por destinos'!$D$3:$D$6</c:f>
              <c:numCache>
                <c:formatCode>#,##0.00</c:formatCode>
                <c:ptCount val="4"/>
                <c:pt idx="0">
                  <c:v>1268.7638218737436</c:v>
                </c:pt>
                <c:pt idx="1">
                  <c:v>-43.630533696696155</c:v>
                </c:pt>
                <c:pt idx="2">
                  <c:v>938.84899209774221</c:v>
                </c:pt>
                <c:pt idx="3">
                  <c:v>26.773215067211975</c:v>
                </c:pt>
              </c:numCache>
            </c:numRef>
          </c:val>
        </c:ser>
        <c:dLbls>
          <c:showVal val="1"/>
        </c:dLbls>
        <c:marker val="1"/>
        <c:axId val="59052416"/>
        <c:axId val="59053952"/>
      </c:lineChart>
      <c:catAx>
        <c:axId val="59052416"/>
        <c:scaling>
          <c:orientation val="minMax"/>
        </c:scaling>
        <c:axPos val="b"/>
        <c:majorTickMark val="none"/>
        <c:tickLblPos val="nextTo"/>
        <c:txPr>
          <a:bodyPr/>
          <a:lstStyle/>
          <a:p>
            <a:pPr>
              <a:defRPr lang="es-EC"/>
            </a:pPr>
            <a:endParaRPr lang="es-ES"/>
          </a:p>
        </c:txPr>
        <c:crossAx val="59053952"/>
        <c:crosses val="autoZero"/>
        <c:auto val="1"/>
        <c:lblAlgn val="ctr"/>
        <c:lblOffset val="100"/>
      </c:catAx>
      <c:valAx>
        <c:axId val="59053952"/>
        <c:scaling>
          <c:orientation val="minMax"/>
        </c:scaling>
        <c:axPos val="l"/>
        <c:majorGridlines/>
        <c:numFmt formatCode="#,##0.00" sourceLinked="1"/>
        <c:majorTickMark val="none"/>
        <c:tickLblPos val="nextTo"/>
        <c:spPr>
          <a:ln w="9525">
            <a:noFill/>
          </a:ln>
        </c:spPr>
        <c:txPr>
          <a:bodyPr/>
          <a:lstStyle/>
          <a:p>
            <a:pPr>
              <a:defRPr lang="es-EC"/>
            </a:pPr>
            <a:endParaRPr lang="es-ES"/>
          </a:p>
        </c:txPr>
        <c:crossAx val="59052416"/>
        <c:crosses val="autoZero"/>
        <c:crossBetween val="between"/>
      </c:valAx>
    </c:plotArea>
    <c:legend>
      <c:legendPos val="b"/>
      <c:layout/>
      <c:txPr>
        <a:bodyPr/>
        <a:lstStyle/>
        <a:p>
          <a:pPr>
            <a:defRPr lang="es-EC"/>
          </a:pPr>
          <a:endParaRPr lang="es-ES"/>
        </a:p>
      </c:txPr>
    </c:legend>
    <c:plotVisOnly val="1"/>
    <c:dispBlanksAs val="zero"/>
  </c:chart>
  <c:spPr>
    <a:effectLst>
      <a:innerShdw blurRad="63500" dist="50800" dir="13500000">
        <a:prstClr val="black">
          <a:alpha val="50000"/>
        </a:prstClr>
      </a:innerShdw>
    </a:effectLst>
  </c:spPr>
  <c:txPr>
    <a:bodyPr/>
    <a:lstStyle/>
    <a:p>
      <a:pPr>
        <a:defRPr sz="1000">
          <a:latin typeface="Arial" pitchFamily="34" charset="0"/>
          <a:cs typeface="Arial" pitchFamily="34" charset="0"/>
        </a:defRPr>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autoTitleDeleted val="1"/>
    <c:view3D>
      <c:rAngAx val="1"/>
    </c:view3D>
    <c:plotArea>
      <c:layout/>
      <c:bar3DChart>
        <c:barDir val="col"/>
        <c:grouping val="clustered"/>
        <c:ser>
          <c:idx val="0"/>
          <c:order val="0"/>
          <c:tx>
            <c:strRef>
              <c:f>'Cartera por vencimientos'!$B$4</c:f>
              <c:strCache>
                <c:ptCount val="1"/>
                <c:pt idx="0">
                  <c:v>Cartera $ 2010</c:v>
                </c:pt>
              </c:strCache>
            </c:strRef>
          </c:tx>
          <c:spPr>
            <a:solidFill>
              <a:schemeClr val="accent5">
                <a:lumMod val="75000"/>
              </a:schemeClr>
            </a:solidFill>
          </c:spPr>
          <c:dLbls>
            <c:dLbl>
              <c:idx val="0"/>
              <c:layout>
                <c:manualLayout>
                  <c:x val="-2.7777688685045173E-3"/>
                  <c:y val="0.21724088286432963"/>
                </c:manualLayout>
              </c:layout>
              <c:showVal val="1"/>
            </c:dLbl>
            <c:txPr>
              <a:bodyPr rot="-5400000" vert="horz"/>
              <a:lstStyle/>
              <a:p>
                <a:pPr>
                  <a:defRPr lang="es-EC"/>
                </a:pPr>
                <a:endParaRPr lang="es-ES"/>
              </a:p>
            </c:txPr>
            <c:showVal val="1"/>
          </c:dLbls>
          <c:cat>
            <c:strRef>
              <c:f>'Cartera por vencimientos'!$A$5:$A$7</c:f>
              <c:strCache>
                <c:ptCount val="3"/>
                <c:pt idx="0">
                  <c:v>Por Vencer</c:v>
                </c:pt>
                <c:pt idx="1">
                  <c:v>Que no Devenga Interés</c:v>
                </c:pt>
                <c:pt idx="2">
                  <c:v>Vencidos</c:v>
                </c:pt>
              </c:strCache>
            </c:strRef>
          </c:cat>
          <c:val>
            <c:numRef>
              <c:f>'Cartera por vencimientos'!$B$5:$B$7</c:f>
              <c:numCache>
                <c:formatCode>#,##0.00</c:formatCode>
                <c:ptCount val="3"/>
                <c:pt idx="0">
                  <c:v>7503906.6199999992</c:v>
                </c:pt>
                <c:pt idx="1">
                  <c:v>259536.82999999868</c:v>
                </c:pt>
                <c:pt idx="2">
                  <c:v>58949.410000000033</c:v>
                </c:pt>
              </c:numCache>
            </c:numRef>
          </c:val>
        </c:ser>
        <c:ser>
          <c:idx val="1"/>
          <c:order val="1"/>
          <c:tx>
            <c:strRef>
              <c:f>'Cartera por vencimientos'!$C$4</c:f>
              <c:strCache>
                <c:ptCount val="1"/>
                <c:pt idx="0">
                  <c:v>Cartera $ 2011</c:v>
                </c:pt>
              </c:strCache>
            </c:strRef>
          </c:tx>
          <c:spPr>
            <a:solidFill>
              <a:schemeClr val="accent4">
                <a:lumMod val="75000"/>
              </a:schemeClr>
            </a:solidFill>
          </c:spPr>
          <c:dLbls>
            <c:dLbl>
              <c:idx val="0"/>
              <c:layout>
                <c:manualLayout>
                  <c:x val="0"/>
                  <c:y val="0.21061873594914571"/>
                </c:manualLayout>
              </c:layout>
              <c:showVal val="1"/>
            </c:dLbl>
            <c:txPr>
              <a:bodyPr rot="-5400000" vert="horz"/>
              <a:lstStyle/>
              <a:p>
                <a:pPr>
                  <a:defRPr lang="es-EC"/>
                </a:pPr>
                <a:endParaRPr lang="es-ES"/>
              </a:p>
            </c:txPr>
            <c:showVal val="1"/>
          </c:dLbls>
          <c:cat>
            <c:strRef>
              <c:f>'Cartera por vencimientos'!$A$5:$A$7</c:f>
              <c:strCache>
                <c:ptCount val="3"/>
                <c:pt idx="0">
                  <c:v>Por Vencer</c:v>
                </c:pt>
                <c:pt idx="1">
                  <c:v>Que no Devenga Interés</c:v>
                </c:pt>
                <c:pt idx="2">
                  <c:v>Vencidos</c:v>
                </c:pt>
              </c:strCache>
            </c:strRef>
          </c:cat>
          <c:val>
            <c:numRef>
              <c:f>'Cartera por vencimientos'!$C$5:$C$7</c:f>
              <c:numCache>
                <c:formatCode>#,##0.00</c:formatCode>
                <c:ptCount val="3"/>
                <c:pt idx="0">
                  <c:v>9210253.9200000018</c:v>
                </c:pt>
                <c:pt idx="1">
                  <c:v>503945.07000000007</c:v>
                </c:pt>
                <c:pt idx="2">
                  <c:v>288481.83</c:v>
                </c:pt>
              </c:numCache>
            </c:numRef>
          </c:val>
        </c:ser>
        <c:dLbls>
          <c:showVal val="1"/>
        </c:dLbls>
        <c:shape val="box"/>
        <c:axId val="59091584"/>
        <c:axId val="59101568"/>
        <c:axId val="0"/>
      </c:bar3DChart>
      <c:catAx>
        <c:axId val="59091584"/>
        <c:scaling>
          <c:orientation val="minMax"/>
        </c:scaling>
        <c:axPos val="b"/>
        <c:majorTickMark val="none"/>
        <c:tickLblPos val="nextTo"/>
        <c:txPr>
          <a:bodyPr/>
          <a:lstStyle/>
          <a:p>
            <a:pPr>
              <a:defRPr lang="es-EC"/>
            </a:pPr>
            <a:endParaRPr lang="es-ES"/>
          </a:p>
        </c:txPr>
        <c:crossAx val="59101568"/>
        <c:crosses val="autoZero"/>
        <c:auto val="1"/>
        <c:lblAlgn val="ctr"/>
        <c:lblOffset val="100"/>
      </c:catAx>
      <c:valAx>
        <c:axId val="59101568"/>
        <c:scaling>
          <c:orientation val="minMax"/>
        </c:scaling>
        <c:axPos val="l"/>
        <c:majorGridlines/>
        <c:title>
          <c:tx>
            <c:rich>
              <a:bodyPr/>
              <a:lstStyle/>
              <a:p>
                <a:pPr>
                  <a:defRPr lang="es-EC"/>
                </a:pPr>
                <a:r>
                  <a:rPr lang="es-EC"/>
                  <a:t>Dólares</a:t>
                </a:r>
              </a:p>
            </c:rich>
          </c:tx>
          <c:layout/>
        </c:title>
        <c:numFmt formatCode="#,##0.00" sourceLinked="1"/>
        <c:tickLblPos val="nextTo"/>
        <c:txPr>
          <a:bodyPr/>
          <a:lstStyle/>
          <a:p>
            <a:pPr>
              <a:defRPr lang="es-EC"/>
            </a:pPr>
            <a:endParaRPr lang="es-ES"/>
          </a:p>
        </c:txPr>
        <c:crossAx val="59091584"/>
        <c:crosses val="autoZero"/>
        <c:crossBetween val="between"/>
      </c:valAx>
    </c:plotArea>
    <c:legend>
      <c:legendPos val="b"/>
      <c:layout/>
      <c:txPr>
        <a:bodyPr/>
        <a:lstStyle/>
        <a:p>
          <a:pPr>
            <a:defRPr lang="es-EC"/>
          </a:pPr>
          <a:endParaRPr lang="es-ES"/>
        </a:p>
      </c:txPr>
    </c:legend>
    <c:plotVisOnly val="1"/>
    <c:dispBlanksAs val="gap"/>
  </c:chart>
  <c:spPr>
    <a:effectLst>
      <a:innerShdw blurRad="63500" dist="50800" dir="13500000">
        <a:prstClr val="black">
          <a:alpha val="50000"/>
        </a:prstClr>
      </a:innerShdw>
    </a:effectLst>
  </c:spPr>
  <c:txPr>
    <a:bodyPr/>
    <a:lstStyle/>
    <a:p>
      <a:pPr>
        <a:defRPr sz="1000">
          <a:latin typeface="Arial" pitchFamily="34" charset="0"/>
          <a:cs typeface="Arial" pitchFamily="34" charset="0"/>
        </a:defRPr>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style val="9"/>
  <c:chart>
    <c:autoTitleDeleted val="1"/>
    <c:plotArea>
      <c:layout/>
      <c:lineChart>
        <c:grouping val="standard"/>
        <c:ser>
          <c:idx val="0"/>
          <c:order val="0"/>
          <c:tx>
            <c:strRef>
              <c:f>'Cartera por vencimientos'!$D$4</c:f>
              <c:strCache>
                <c:ptCount val="1"/>
                <c:pt idx="0">
                  <c:v>% Crecimieto</c:v>
                </c:pt>
              </c:strCache>
            </c:strRef>
          </c:tx>
          <c:dLbls>
            <c:showVal val="1"/>
          </c:dLbls>
          <c:cat>
            <c:strRef>
              <c:f>'Cartera por vencimientos'!$A$5:$A$7</c:f>
              <c:strCache>
                <c:ptCount val="3"/>
                <c:pt idx="0">
                  <c:v>Por Vencer</c:v>
                </c:pt>
                <c:pt idx="1">
                  <c:v>Que no Devenga Interés</c:v>
                </c:pt>
                <c:pt idx="2">
                  <c:v>Vencidos</c:v>
                </c:pt>
              </c:strCache>
            </c:strRef>
          </c:cat>
          <c:val>
            <c:numRef>
              <c:f>'Cartera por vencimientos'!$D$5:$D$7</c:f>
              <c:numCache>
                <c:formatCode>0.00</c:formatCode>
                <c:ptCount val="3"/>
                <c:pt idx="0">
                  <c:v>22.739452746548206</c:v>
                </c:pt>
                <c:pt idx="1">
                  <c:v>94.170927494182678</c:v>
                </c:pt>
                <c:pt idx="2">
                  <c:v>389.37186987961348</c:v>
                </c:pt>
              </c:numCache>
            </c:numRef>
          </c:val>
        </c:ser>
        <c:dLbls>
          <c:showVal val="1"/>
        </c:dLbls>
        <c:marker val="1"/>
        <c:axId val="59466112"/>
        <c:axId val="59467648"/>
      </c:lineChart>
      <c:catAx>
        <c:axId val="59466112"/>
        <c:scaling>
          <c:orientation val="minMax"/>
        </c:scaling>
        <c:axPos val="b"/>
        <c:tickLblPos val="nextTo"/>
        <c:txPr>
          <a:bodyPr/>
          <a:lstStyle/>
          <a:p>
            <a:pPr>
              <a:defRPr lang="es-EC"/>
            </a:pPr>
            <a:endParaRPr lang="es-ES"/>
          </a:p>
        </c:txPr>
        <c:crossAx val="59467648"/>
        <c:crosses val="autoZero"/>
        <c:auto val="1"/>
        <c:lblAlgn val="ctr"/>
        <c:lblOffset val="100"/>
      </c:catAx>
      <c:valAx>
        <c:axId val="59467648"/>
        <c:scaling>
          <c:orientation val="minMax"/>
        </c:scaling>
        <c:axPos val="l"/>
        <c:majorGridlines/>
        <c:numFmt formatCode="0.00" sourceLinked="1"/>
        <c:tickLblPos val="nextTo"/>
        <c:txPr>
          <a:bodyPr/>
          <a:lstStyle/>
          <a:p>
            <a:pPr>
              <a:defRPr lang="es-EC"/>
            </a:pPr>
            <a:endParaRPr lang="es-ES"/>
          </a:p>
        </c:txPr>
        <c:crossAx val="59466112"/>
        <c:crosses val="autoZero"/>
        <c:crossBetween val="between"/>
      </c:valAx>
    </c:plotArea>
    <c:legend>
      <c:legendPos val="b"/>
      <c:layout/>
      <c:txPr>
        <a:bodyPr/>
        <a:lstStyle/>
        <a:p>
          <a:pPr>
            <a:defRPr lang="es-EC"/>
          </a:pPr>
          <a:endParaRPr lang="es-ES"/>
        </a:p>
      </c:txPr>
    </c:legend>
    <c:plotVisOnly val="1"/>
    <c:dispBlanksAs val="gap"/>
  </c:chart>
  <c:spPr>
    <a:effectLst>
      <a:innerShdw blurRad="63500" dist="50800" dir="13500000">
        <a:prstClr val="black">
          <a:alpha val="50000"/>
        </a:prstClr>
      </a:innerShdw>
    </a:effectLst>
  </c:spPr>
  <c:txPr>
    <a:bodyPr/>
    <a:lstStyle/>
    <a:p>
      <a:pPr>
        <a:defRPr sz="1000">
          <a:latin typeface="Arial" pitchFamily="34" charset="0"/>
          <a:cs typeface="Arial" pitchFamily="34" charset="0"/>
        </a:defRPr>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dPt>
            <c:idx val="0"/>
            <c:spPr>
              <a:solidFill>
                <a:schemeClr val="accent5">
                  <a:lumMod val="75000"/>
                </a:schemeClr>
              </a:solidFill>
            </c:spPr>
          </c:dPt>
          <c:dPt>
            <c:idx val="1"/>
            <c:spPr>
              <a:solidFill>
                <a:schemeClr val="accent3">
                  <a:lumMod val="75000"/>
                </a:schemeClr>
              </a:solidFill>
            </c:spPr>
          </c:dPt>
          <c:dPt>
            <c:idx val="2"/>
            <c:spPr>
              <a:solidFill>
                <a:schemeClr val="accent4">
                  <a:lumMod val="75000"/>
                </a:schemeClr>
              </a:solidFill>
            </c:spPr>
          </c:dPt>
          <c:dLbls>
            <c:dLblPos val="inEnd"/>
            <c:showVal val="1"/>
          </c:dLbls>
          <c:cat>
            <c:strRef>
              <c:f>'Recuperación de Cartera'!$A$4:$A$6</c:f>
              <c:strCache>
                <c:ptCount val="3"/>
                <c:pt idx="0">
                  <c:v>Consumo</c:v>
                </c:pt>
                <c:pt idx="1">
                  <c:v>Vivienda</c:v>
                </c:pt>
                <c:pt idx="2">
                  <c:v>Microempresa</c:v>
                </c:pt>
              </c:strCache>
            </c:strRef>
          </c:cat>
          <c:val>
            <c:numRef>
              <c:f>'Recuperación de Cartera'!$E$4:$E$6</c:f>
              <c:numCache>
                <c:formatCode>0.00</c:formatCode>
                <c:ptCount val="3"/>
                <c:pt idx="0">
                  <c:v>80.770885889066449</c:v>
                </c:pt>
                <c:pt idx="1">
                  <c:v>1.0054219330407275</c:v>
                </c:pt>
                <c:pt idx="2">
                  <c:v>53.603502442436032</c:v>
                </c:pt>
              </c:numCache>
            </c:numRef>
          </c:val>
        </c:ser>
        <c:dLbls>
          <c:showVal val="1"/>
        </c:dLbls>
      </c:pie3DChart>
    </c:plotArea>
    <c:legend>
      <c:legendPos val="r"/>
      <c:layout/>
      <c:txPr>
        <a:bodyPr/>
        <a:lstStyle/>
        <a:p>
          <a:pPr rtl="0">
            <a:defRPr/>
          </a:pPr>
          <a:endParaRPr lang="es-ES"/>
        </a:p>
      </c:txPr>
    </c:legend>
    <c:plotVisOnly val="1"/>
    <c:dispBlanksAs val="zero"/>
  </c:chart>
  <c:spPr>
    <a:effectLst>
      <a:innerShdw blurRad="63500" dist="50800" dir="13500000">
        <a:prstClr val="black">
          <a:alpha val="50000"/>
        </a:prstClr>
      </a:innerShdw>
    </a:effectLst>
  </c:spPr>
  <c:txPr>
    <a:bodyPr/>
    <a:lstStyle/>
    <a:p>
      <a:pPr>
        <a:defRPr sz="1200">
          <a:latin typeface="Arial" pitchFamily="34" charset="0"/>
          <a:cs typeface="Arial" pitchFamily="34" charset="0"/>
        </a:defRPr>
      </a:pPr>
      <a:endParaRPr lang="es-E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dPt>
            <c:idx val="0"/>
            <c:spPr>
              <a:solidFill>
                <a:schemeClr val="accent5">
                  <a:lumMod val="75000"/>
                </a:schemeClr>
              </a:solidFill>
            </c:spPr>
          </c:dPt>
          <c:dPt>
            <c:idx val="1"/>
            <c:spPr>
              <a:solidFill>
                <a:schemeClr val="bg1">
                  <a:lumMod val="65000"/>
                </a:schemeClr>
              </a:solidFill>
            </c:spPr>
          </c:dPt>
          <c:dPt>
            <c:idx val="2"/>
            <c:spPr>
              <a:solidFill>
                <a:schemeClr val="accent3">
                  <a:lumMod val="75000"/>
                </a:schemeClr>
              </a:solidFill>
            </c:spPr>
          </c:dPt>
          <c:dLbls>
            <c:dLblPos val="inEnd"/>
            <c:showVal val="1"/>
          </c:dLbls>
          <c:cat>
            <c:strRef>
              <c:f>'Recuperación de Cartera'!$A$26:$A$29</c:f>
              <c:strCache>
                <c:ptCount val="4"/>
                <c:pt idx="0">
                  <c:v>Comercial </c:v>
                </c:pt>
                <c:pt idx="1">
                  <c:v>Consumo</c:v>
                </c:pt>
                <c:pt idx="2">
                  <c:v>Vivienda</c:v>
                </c:pt>
                <c:pt idx="3">
                  <c:v>Microempresa</c:v>
                </c:pt>
              </c:strCache>
            </c:strRef>
          </c:cat>
          <c:val>
            <c:numRef>
              <c:f>'Recuperación de Cartera'!$F$26:$F$29</c:f>
              <c:numCache>
                <c:formatCode>0.00</c:formatCode>
                <c:ptCount val="4"/>
                <c:pt idx="0">
                  <c:v>91.224770497310871</c:v>
                </c:pt>
                <c:pt idx="1">
                  <c:v>28.455027824990992</c:v>
                </c:pt>
                <c:pt idx="2">
                  <c:v>69.421609777988962</c:v>
                </c:pt>
                <c:pt idx="3">
                  <c:v>60.612763582568505</c:v>
                </c:pt>
              </c:numCache>
            </c:numRef>
          </c:val>
        </c:ser>
        <c:dLbls>
          <c:showVal val="1"/>
        </c:dLbls>
      </c:pie3DChart>
    </c:plotArea>
    <c:legend>
      <c:legendPos val="r"/>
      <c:layout/>
      <c:txPr>
        <a:bodyPr/>
        <a:lstStyle/>
        <a:p>
          <a:pPr rtl="0">
            <a:defRPr/>
          </a:pPr>
          <a:endParaRPr lang="es-ES"/>
        </a:p>
      </c:txPr>
    </c:legend>
    <c:plotVisOnly val="1"/>
    <c:dispBlanksAs val="zero"/>
  </c:chart>
  <c:spPr>
    <a:effectLst>
      <a:innerShdw blurRad="63500" dist="50800" dir="13500000">
        <a:prstClr val="black">
          <a:alpha val="50000"/>
        </a:prstClr>
      </a:innerShdw>
    </a:effectLst>
  </c:spPr>
  <c:txPr>
    <a:bodyPr/>
    <a:lstStyle/>
    <a:p>
      <a:pPr>
        <a:defRPr sz="1200">
          <a:latin typeface="Arial" pitchFamily="34" charset="0"/>
          <a:cs typeface="Arial" pitchFamily="34" charset="0"/>
        </a:defRPr>
      </a:pPr>
      <a:endParaRPr lang="es-E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dPt>
            <c:idx val="0"/>
            <c:spPr>
              <a:solidFill>
                <a:schemeClr val="accent5">
                  <a:lumMod val="75000"/>
                </a:schemeClr>
              </a:solidFill>
            </c:spPr>
          </c:dPt>
          <c:dPt>
            <c:idx val="1"/>
            <c:spPr>
              <a:solidFill>
                <a:schemeClr val="bg1">
                  <a:lumMod val="65000"/>
                </a:schemeClr>
              </a:solidFill>
            </c:spPr>
          </c:dPt>
          <c:dPt>
            <c:idx val="2"/>
            <c:spPr>
              <a:solidFill>
                <a:schemeClr val="accent3">
                  <a:lumMod val="75000"/>
                </a:schemeClr>
              </a:solidFill>
            </c:spPr>
          </c:dPt>
          <c:dLbls>
            <c:dLblPos val="inEnd"/>
            <c:showVal val="1"/>
          </c:dLbls>
          <c:cat>
            <c:strRef>
              <c:f>'Recuperación de Cartera'!$A$49:$A$52</c:f>
              <c:strCache>
                <c:ptCount val="4"/>
                <c:pt idx="0">
                  <c:v>Comercial</c:v>
                </c:pt>
                <c:pt idx="1">
                  <c:v>Consumo</c:v>
                </c:pt>
                <c:pt idx="2">
                  <c:v>Vivienda</c:v>
                </c:pt>
                <c:pt idx="3">
                  <c:v>Microempresa</c:v>
                </c:pt>
              </c:strCache>
            </c:strRef>
          </c:cat>
          <c:val>
            <c:numRef>
              <c:f>'Recuperación de Cartera'!$F$49:$F$52</c:f>
              <c:numCache>
                <c:formatCode>0.00</c:formatCode>
                <c:ptCount val="4"/>
                <c:pt idx="0">
                  <c:v>41.690934410373302</c:v>
                </c:pt>
                <c:pt idx="1">
                  <c:v>42.445904173106157</c:v>
                </c:pt>
                <c:pt idx="2">
                  <c:v>40.475481020807855</c:v>
                </c:pt>
                <c:pt idx="3">
                  <c:v>78.700965007703644</c:v>
                </c:pt>
              </c:numCache>
            </c:numRef>
          </c:val>
        </c:ser>
        <c:dLbls>
          <c:showVal val="1"/>
        </c:dLbls>
      </c:pie3DChart>
    </c:plotArea>
    <c:legend>
      <c:legendPos val="r"/>
      <c:layout/>
      <c:txPr>
        <a:bodyPr/>
        <a:lstStyle/>
        <a:p>
          <a:pPr rtl="0">
            <a:defRPr/>
          </a:pPr>
          <a:endParaRPr lang="es-ES"/>
        </a:p>
      </c:txPr>
    </c:legend>
    <c:plotVisOnly val="1"/>
    <c:dispBlanksAs val="zero"/>
  </c:chart>
  <c:spPr>
    <a:effectLst>
      <a:innerShdw blurRad="63500" dist="50800" dir="13500000">
        <a:prstClr val="black">
          <a:alpha val="50000"/>
        </a:prstClr>
      </a:innerShdw>
    </a:effectLst>
  </c:spPr>
  <c:txPr>
    <a:bodyPr/>
    <a:lstStyle/>
    <a:p>
      <a:pPr>
        <a:defRPr sz="1400">
          <a:latin typeface="Arial" pitchFamily="34" charset="0"/>
          <a:cs typeface="Arial" pitchFamily="34" charset="0"/>
        </a:defRPr>
      </a:pPr>
      <a:endParaRPr lang="es-E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s-ES"/>
  <c:chart>
    <c:view3D>
      <c:rotX val="30"/>
      <c:perspective val="30"/>
    </c:view3D>
    <c:plotArea>
      <c:layout/>
      <c:pie3DChart>
        <c:varyColors val="1"/>
        <c:ser>
          <c:idx val="0"/>
          <c:order val="0"/>
          <c:explosion val="25"/>
          <c:dPt>
            <c:idx val="0"/>
            <c:spPr>
              <a:solidFill>
                <a:schemeClr val="accent5">
                  <a:lumMod val="50000"/>
                </a:schemeClr>
              </a:solidFill>
            </c:spPr>
          </c:dPt>
          <c:dPt>
            <c:idx val="1"/>
            <c:spPr>
              <a:solidFill>
                <a:srgbClr val="002060"/>
              </a:solidFill>
            </c:spPr>
          </c:dPt>
          <c:dPt>
            <c:idx val="2"/>
            <c:spPr>
              <a:solidFill>
                <a:schemeClr val="accent3">
                  <a:lumMod val="50000"/>
                </a:schemeClr>
              </a:solidFill>
            </c:spPr>
          </c:dPt>
          <c:dLbls>
            <c:txPr>
              <a:bodyPr/>
              <a:lstStyle/>
              <a:p>
                <a:pPr>
                  <a:defRPr lang="es-EC" sz="1200"/>
                </a:pPr>
                <a:endParaRPr lang="es-ES"/>
              </a:p>
            </c:txPr>
            <c:dLblPos val="outEnd"/>
            <c:showVal val="1"/>
          </c:dLbls>
          <c:cat>
            <c:strRef>
              <c:f>Participación!$B$24:$B$27</c:f>
              <c:strCache>
                <c:ptCount val="4"/>
                <c:pt idx="0">
                  <c:v>Obligaciones con el Público</c:v>
                </c:pt>
                <c:pt idx="1">
                  <c:v>Cuentas por Pagar</c:v>
                </c:pt>
                <c:pt idx="2">
                  <c:v>Obligaciones Financieras</c:v>
                </c:pt>
                <c:pt idx="3">
                  <c:v>Otros Pasivos</c:v>
                </c:pt>
              </c:strCache>
            </c:strRef>
          </c:cat>
          <c:val>
            <c:numRef>
              <c:f>Participación!$D$30:$D$33</c:f>
              <c:numCache>
                <c:formatCode>#,##0.00</c:formatCode>
                <c:ptCount val="4"/>
                <c:pt idx="0">
                  <c:v>78.811292265299556</c:v>
                </c:pt>
                <c:pt idx="1">
                  <c:v>3.0616212849963476</c:v>
                </c:pt>
                <c:pt idx="2">
                  <c:v>18.121147083529486</c:v>
                </c:pt>
                <c:pt idx="3">
                  <c:v>5.9393661758144131E-3</c:v>
                </c:pt>
              </c:numCache>
            </c:numRef>
          </c:val>
        </c:ser>
        <c:dLbls>
          <c:showVal val="1"/>
        </c:dLbls>
      </c:pie3DChart>
    </c:plotArea>
    <c:legend>
      <c:legendPos val="b"/>
      <c:layout/>
      <c:txPr>
        <a:bodyPr/>
        <a:lstStyle/>
        <a:p>
          <a:pPr rtl="0">
            <a:defRPr lang="es-EC" sz="1200"/>
          </a:pPr>
          <a:endParaRPr lang="es-ES"/>
        </a:p>
      </c:txPr>
    </c:legend>
    <c:plotVisOnly val="1"/>
    <c:dispBlanksAs val="zero"/>
  </c:chart>
  <c:spPr>
    <a:effectLst>
      <a:innerShdw blurRad="63500" dist="50800" dir="13500000">
        <a:prstClr val="black">
          <a:alpha val="50000"/>
        </a:prstClr>
      </a:innerShdw>
    </a:effectLst>
  </c:spPr>
  <c:txPr>
    <a:bodyPr/>
    <a:lstStyle/>
    <a:p>
      <a:pPr>
        <a:defRPr sz="1000">
          <a:latin typeface="Arial" pitchFamily="34" charset="0"/>
          <a:cs typeface="Arial" pitchFamily="34" charset="0"/>
        </a:defRPr>
      </a:pPr>
      <a:endParaRPr lang="es-E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CDAA72-E458-4248-9EEE-EABA1AFCC221}" type="doc">
      <dgm:prSet loTypeId="urn:microsoft.com/office/officeart/2005/8/layout/hierarchy2" loCatId="hierarchy" qsTypeId="urn:microsoft.com/office/officeart/2005/8/quickstyle/3d1" qsCatId="3D" csTypeId="urn:microsoft.com/office/officeart/2005/8/colors/colorful2" csCatId="colorful" phldr="1"/>
      <dgm:spPr/>
      <dgm:t>
        <a:bodyPr/>
        <a:lstStyle/>
        <a:p>
          <a:endParaRPr lang="es-EC"/>
        </a:p>
      </dgm:t>
    </dgm:pt>
    <dgm:pt modelId="{657FA49F-FE6B-4D83-8A13-2B9A0059DAED}">
      <dgm:prSet phldrT="[Texto]" custT="1"/>
      <dgm:spPr/>
      <dgm:t>
        <a:bodyPr/>
        <a:lstStyle/>
        <a:p>
          <a:pPr algn="ctr"/>
          <a:r>
            <a:rPr lang="es-EC" sz="1200" b="1">
              <a:latin typeface="Arial" pitchFamily="34" charset="0"/>
              <a:cs typeface="Arial" pitchFamily="34" charset="0"/>
            </a:rPr>
            <a:t>Los Tres Pilares del Método de Basilea II</a:t>
          </a:r>
        </a:p>
      </dgm:t>
    </dgm:pt>
    <dgm:pt modelId="{B30FD841-EFF2-4B77-AEA4-0DB573B6FD97}" type="parTrans" cxnId="{EE55BED1-99AC-4907-B8F0-6840DD944ED8}">
      <dgm:prSet/>
      <dgm:spPr/>
      <dgm:t>
        <a:bodyPr/>
        <a:lstStyle/>
        <a:p>
          <a:pPr algn="ctr"/>
          <a:endParaRPr lang="es-EC" sz="1200"/>
        </a:p>
      </dgm:t>
    </dgm:pt>
    <dgm:pt modelId="{D262FA3C-9255-4D26-9C0B-130C1D69C26F}" type="sibTrans" cxnId="{EE55BED1-99AC-4907-B8F0-6840DD944ED8}">
      <dgm:prSet/>
      <dgm:spPr/>
      <dgm:t>
        <a:bodyPr/>
        <a:lstStyle/>
        <a:p>
          <a:pPr algn="ctr"/>
          <a:endParaRPr lang="es-EC" sz="1200"/>
        </a:p>
      </dgm:t>
    </dgm:pt>
    <dgm:pt modelId="{DBD1004F-76F1-47BF-94EE-27D7B70B7BEA}">
      <dgm:prSet phldrT="[Texto]" custT="1"/>
      <dgm:spPr/>
      <dgm:t>
        <a:bodyPr/>
        <a:lstStyle/>
        <a:p>
          <a:pPr algn="ctr"/>
          <a:r>
            <a:rPr lang="es-EC" sz="1200" dirty="0">
              <a:latin typeface="Arial" pitchFamily="34" charset="0"/>
              <a:cs typeface="Arial" pitchFamily="34" charset="0"/>
            </a:rPr>
            <a:t>1.- Requisitos Mínimos de </a:t>
          </a:r>
          <a:r>
            <a:rPr lang="es-EC" sz="1200" dirty="0" smtClean="0">
              <a:latin typeface="Arial" pitchFamily="34" charset="0"/>
              <a:cs typeface="Arial" pitchFamily="34" charset="0"/>
            </a:rPr>
            <a:t>Capital (8%)</a:t>
          </a:r>
          <a:endParaRPr lang="es-EC" sz="1200" dirty="0">
            <a:latin typeface="Arial" pitchFamily="34" charset="0"/>
            <a:cs typeface="Arial" pitchFamily="34" charset="0"/>
          </a:endParaRPr>
        </a:p>
      </dgm:t>
    </dgm:pt>
    <dgm:pt modelId="{DDBF2DBC-DADC-40D9-BC4F-B0B21AAF81E8}" type="parTrans" cxnId="{08DA8B18-F053-4B48-AEDC-7368A2F3D21C}">
      <dgm:prSet custT="1"/>
      <dgm:spPr/>
      <dgm:t>
        <a:bodyPr/>
        <a:lstStyle/>
        <a:p>
          <a:pPr algn="ctr"/>
          <a:endParaRPr lang="es-EC" sz="1200"/>
        </a:p>
      </dgm:t>
    </dgm:pt>
    <dgm:pt modelId="{FD2D94D8-7A57-481A-977A-73DEC8642FA1}" type="sibTrans" cxnId="{08DA8B18-F053-4B48-AEDC-7368A2F3D21C}">
      <dgm:prSet/>
      <dgm:spPr/>
      <dgm:t>
        <a:bodyPr/>
        <a:lstStyle/>
        <a:p>
          <a:pPr algn="ctr"/>
          <a:endParaRPr lang="es-EC" sz="1200"/>
        </a:p>
      </dgm:t>
    </dgm:pt>
    <dgm:pt modelId="{7A41356D-1E71-4698-9AD3-2FAD3CAE1D44}">
      <dgm:prSet phldrT="[Texto]" custT="1"/>
      <dgm:spPr/>
      <dgm:t>
        <a:bodyPr/>
        <a:lstStyle/>
        <a:p>
          <a:pPr algn="ctr"/>
          <a:r>
            <a:rPr lang="es-EC" sz="1200">
              <a:latin typeface="Arial" pitchFamily="34" charset="0"/>
              <a:cs typeface="Arial" pitchFamily="34" charset="0"/>
            </a:rPr>
            <a:t>2.- Proceso de Revisión Supervisora</a:t>
          </a:r>
        </a:p>
      </dgm:t>
    </dgm:pt>
    <dgm:pt modelId="{A431FC2C-AD2C-406D-8081-8914BB1D5230}" type="parTrans" cxnId="{205AA9B0-36C7-4F40-AD51-859ACAE3CEAB}">
      <dgm:prSet custT="1"/>
      <dgm:spPr/>
      <dgm:t>
        <a:bodyPr/>
        <a:lstStyle/>
        <a:p>
          <a:pPr algn="ctr"/>
          <a:endParaRPr lang="es-EC" sz="1200"/>
        </a:p>
      </dgm:t>
    </dgm:pt>
    <dgm:pt modelId="{05956CE8-0413-4DF4-B85C-4167CB2BEC45}" type="sibTrans" cxnId="{205AA9B0-36C7-4F40-AD51-859ACAE3CEAB}">
      <dgm:prSet/>
      <dgm:spPr/>
      <dgm:t>
        <a:bodyPr/>
        <a:lstStyle/>
        <a:p>
          <a:pPr algn="ctr"/>
          <a:endParaRPr lang="es-EC" sz="1200"/>
        </a:p>
      </dgm:t>
    </dgm:pt>
    <dgm:pt modelId="{0415E494-0CA4-4385-B907-B336A21ACD93}">
      <dgm:prSet custT="1"/>
      <dgm:spPr/>
      <dgm:t>
        <a:bodyPr/>
        <a:lstStyle/>
        <a:p>
          <a:pPr algn="ctr"/>
          <a:r>
            <a:rPr lang="es-EC" sz="1200">
              <a:latin typeface="Arial" pitchFamily="34" charset="0"/>
              <a:cs typeface="Arial" pitchFamily="34" charset="0"/>
            </a:rPr>
            <a:t>3.- Disciplina de Mercado</a:t>
          </a:r>
        </a:p>
      </dgm:t>
    </dgm:pt>
    <dgm:pt modelId="{C4303080-9629-4CB7-A85C-5BF4D7849BC2}" type="parTrans" cxnId="{8DF1D88A-4B8A-4E5D-B9B0-CE4AADF5318C}">
      <dgm:prSet custT="1"/>
      <dgm:spPr/>
      <dgm:t>
        <a:bodyPr/>
        <a:lstStyle/>
        <a:p>
          <a:pPr algn="ctr"/>
          <a:endParaRPr lang="es-EC" sz="1200"/>
        </a:p>
      </dgm:t>
    </dgm:pt>
    <dgm:pt modelId="{7357BB38-AB10-41D1-B837-546E1436CD74}" type="sibTrans" cxnId="{8DF1D88A-4B8A-4E5D-B9B0-CE4AADF5318C}">
      <dgm:prSet/>
      <dgm:spPr/>
      <dgm:t>
        <a:bodyPr/>
        <a:lstStyle/>
        <a:p>
          <a:pPr algn="ctr"/>
          <a:endParaRPr lang="es-EC" sz="1200"/>
        </a:p>
      </dgm:t>
    </dgm:pt>
    <dgm:pt modelId="{79AF2112-E10E-4DB5-B6A2-F6766327C14C}">
      <dgm:prSet custT="1"/>
      <dgm:spPr/>
      <dgm:t>
        <a:bodyPr/>
        <a:lstStyle/>
        <a:p>
          <a:pPr algn="ctr"/>
          <a:r>
            <a:rPr lang="es-EC" sz="1200" dirty="0">
              <a:latin typeface="Arial" pitchFamily="34" charset="0"/>
              <a:cs typeface="Arial" pitchFamily="34" charset="0"/>
            </a:rPr>
            <a:t>Riesgo de </a:t>
          </a:r>
          <a:r>
            <a:rPr lang="es-EC" sz="1200" dirty="0" smtClean="0">
              <a:latin typeface="Arial" pitchFamily="34" charset="0"/>
              <a:cs typeface="Arial" pitchFamily="34" charset="0"/>
            </a:rPr>
            <a:t>Crédito</a:t>
          </a:r>
          <a:endParaRPr lang="es-EC" sz="1200" dirty="0">
            <a:latin typeface="Arial" pitchFamily="34" charset="0"/>
            <a:cs typeface="Arial" pitchFamily="34" charset="0"/>
          </a:endParaRPr>
        </a:p>
      </dgm:t>
    </dgm:pt>
    <dgm:pt modelId="{7A1A7162-AD3B-4AD4-A265-4A66BF2DA3CB}" type="parTrans" cxnId="{9567CDDB-167F-48BD-8E51-4E1BC2F9FFA9}">
      <dgm:prSet custT="1"/>
      <dgm:spPr/>
      <dgm:t>
        <a:bodyPr/>
        <a:lstStyle/>
        <a:p>
          <a:pPr algn="ctr"/>
          <a:endParaRPr lang="es-EC" sz="1200"/>
        </a:p>
      </dgm:t>
    </dgm:pt>
    <dgm:pt modelId="{DB88AA44-58B2-4E2E-8DAC-CCBCA84EB71E}" type="sibTrans" cxnId="{9567CDDB-167F-48BD-8E51-4E1BC2F9FFA9}">
      <dgm:prSet/>
      <dgm:spPr/>
      <dgm:t>
        <a:bodyPr/>
        <a:lstStyle/>
        <a:p>
          <a:pPr algn="ctr"/>
          <a:endParaRPr lang="es-EC" sz="1200"/>
        </a:p>
      </dgm:t>
    </dgm:pt>
    <dgm:pt modelId="{55FA6A30-CE74-45C7-898E-4843EA2311BB}">
      <dgm:prSet custT="1"/>
      <dgm:spPr/>
      <dgm:t>
        <a:bodyPr/>
        <a:lstStyle/>
        <a:p>
          <a:pPr algn="ctr"/>
          <a:r>
            <a:rPr lang="es-EC" sz="1200">
              <a:latin typeface="Arial" pitchFamily="34" charset="0"/>
              <a:cs typeface="Arial" pitchFamily="34" charset="0"/>
            </a:rPr>
            <a:t>Riesgo Operacional</a:t>
          </a:r>
        </a:p>
      </dgm:t>
    </dgm:pt>
    <dgm:pt modelId="{2187BF3C-F45E-43FD-8EFF-7A0240C267D9}" type="parTrans" cxnId="{53EBC777-909C-430B-802A-F45C46DEB69C}">
      <dgm:prSet custT="1"/>
      <dgm:spPr/>
      <dgm:t>
        <a:bodyPr/>
        <a:lstStyle/>
        <a:p>
          <a:pPr algn="ctr"/>
          <a:endParaRPr lang="es-EC" sz="1200"/>
        </a:p>
      </dgm:t>
    </dgm:pt>
    <dgm:pt modelId="{2B20A9DF-31DD-4D37-9453-CFBD12018961}" type="sibTrans" cxnId="{53EBC777-909C-430B-802A-F45C46DEB69C}">
      <dgm:prSet/>
      <dgm:spPr/>
      <dgm:t>
        <a:bodyPr/>
        <a:lstStyle/>
        <a:p>
          <a:pPr algn="ctr"/>
          <a:endParaRPr lang="es-EC" sz="1200"/>
        </a:p>
      </dgm:t>
    </dgm:pt>
    <dgm:pt modelId="{2B1D16B1-9F34-42FF-B47C-388C7A3E12F7}">
      <dgm:prSet custT="1"/>
      <dgm:spPr/>
      <dgm:t>
        <a:bodyPr/>
        <a:lstStyle/>
        <a:p>
          <a:pPr algn="ctr"/>
          <a:r>
            <a:rPr lang="es-EC" sz="1200">
              <a:latin typeface="Arial" pitchFamily="34" charset="0"/>
              <a:cs typeface="Arial" pitchFamily="34" charset="0"/>
            </a:rPr>
            <a:t>Riesgo de Mercado</a:t>
          </a:r>
        </a:p>
      </dgm:t>
    </dgm:pt>
    <dgm:pt modelId="{B7F9BC1F-6133-4548-907C-DBBEE8EA4B7D}" type="parTrans" cxnId="{B5506FA9-67EC-4CB3-B00F-9A862DF3B0E8}">
      <dgm:prSet custT="1"/>
      <dgm:spPr/>
      <dgm:t>
        <a:bodyPr/>
        <a:lstStyle/>
        <a:p>
          <a:pPr algn="ctr"/>
          <a:endParaRPr lang="es-EC" sz="1200"/>
        </a:p>
      </dgm:t>
    </dgm:pt>
    <dgm:pt modelId="{875FFF03-CC0D-42AD-AFCA-A07D50AFD535}" type="sibTrans" cxnId="{B5506FA9-67EC-4CB3-B00F-9A862DF3B0E8}">
      <dgm:prSet/>
      <dgm:spPr/>
      <dgm:t>
        <a:bodyPr/>
        <a:lstStyle/>
        <a:p>
          <a:pPr algn="ctr"/>
          <a:endParaRPr lang="es-EC" sz="1200"/>
        </a:p>
      </dgm:t>
    </dgm:pt>
    <dgm:pt modelId="{EE743AA4-5D24-442D-B1AF-1A79B22C4B07}" type="pres">
      <dgm:prSet presAssocID="{DDCDAA72-E458-4248-9EEE-EABA1AFCC221}" presName="diagram" presStyleCnt="0">
        <dgm:presLayoutVars>
          <dgm:chPref val="1"/>
          <dgm:dir/>
          <dgm:animOne val="branch"/>
          <dgm:animLvl val="lvl"/>
          <dgm:resizeHandles val="exact"/>
        </dgm:presLayoutVars>
      </dgm:prSet>
      <dgm:spPr/>
      <dgm:t>
        <a:bodyPr/>
        <a:lstStyle/>
        <a:p>
          <a:endParaRPr lang="es-EC"/>
        </a:p>
      </dgm:t>
    </dgm:pt>
    <dgm:pt modelId="{3A795016-44A4-4320-844B-5F1A732DC338}" type="pres">
      <dgm:prSet presAssocID="{657FA49F-FE6B-4D83-8A13-2B9A0059DAED}" presName="root1" presStyleCnt="0"/>
      <dgm:spPr/>
      <dgm:t>
        <a:bodyPr/>
        <a:lstStyle/>
        <a:p>
          <a:endParaRPr lang="es-EC"/>
        </a:p>
      </dgm:t>
    </dgm:pt>
    <dgm:pt modelId="{C64AC370-48EF-475B-A67A-B481B6BA28E0}" type="pres">
      <dgm:prSet presAssocID="{657FA49F-FE6B-4D83-8A13-2B9A0059DAED}" presName="LevelOneTextNode" presStyleLbl="node0" presStyleIdx="0" presStyleCnt="1" custScaleX="126194" custScaleY="131038">
        <dgm:presLayoutVars>
          <dgm:chPref val="3"/>
        </dgm:presLayoutVars>
      </dgm:prSet>
      <dgm:spPr/>
      <dgm:t>
        <a:bodyPr/>
        <a:lstStyle/>
        <a:p>
          <a:endParaRPr lang="es-EC"/>
        </a:p>
      </dgm:t>
    </dgm:pt>
    <dgm:pt modelId="{BEBCD8A8-D359-42F0-BC16-C9ABCA4B998C}" type="pres">
      <dgm:prSet presAssocID="{657FA49F-FE6B-4D83-8A13-2B9A0059DAED}" presName="level2hierChild" presStyleCnt="0"/>
      <dgm:spPr/>
      <dgm:t>
        <a:bodyPr/>
        <a:lstStyle/>
        <a:p>
          <a:endParaRPr lang="es-EC"/>
        </a:p>
      </dgm:t>
    </dgm:pt>
    <dgm:pt modelId="{5D5FDFC5-F680-4320-B8C9-87C5186EA405}" type="pres">
      <dgm:prSet presAssocID="{DDBF2DBC-DADC-40D9-BC4F-B0B21AAF81E8}" presName="conn2-1" presStyleLbl="parChTrans1D2" presStyleIdx="0" presStyleCnt="3"/>
      <dgm:spPr/>
      <dgm:t>
        <a:bodyPr/>
        <a:lstStyle/>
        <a:p>
          <a:endParaRPr lang="es-EC"/>
        </a:p>
      </dgm:t>
    </dgm:pt>
    <dgm:pt modelId="{6029AD97-B96F-43C8-9936-26EAF5B28798}" type="pres">
      <dgm:prSet presAssocID="{DDBF2DBC-DADC-40D9-BC4F-B0B21AAF81E8}" presName="connTx" presStyleLbl="parChTrans1D2" presStyleIdx="0" presStyleCnt="3"/>
      <dgm:spPr/>
      <dgm:t>
        <a:bodyPr/>
        <a:lstStyle/>
        <a:p>
          <a:endParaRPr lang="es-EC"/>
        </a:p>
      </dgm:t>
    </dgm:pt>
    <dgm:pt modelId="{6C1A7CC1-77DD-478A-B0DA-CA0C848B928E}" type="pres">
      <dgm:prSet presAssocID="{DBD1004F-76F1-47BF-94EE-27D7B70B7BEA}" presName="root2" presStyleCnt="0"/>
      <dgm:spPr/>
      <dgm:t>
        <a:bodyPr/>
        <a:lstStyle/>
        <a:p>
          <a:endParaRPr lang="es-EC"/>
        </a:p>
      </dgm:t>
    </dgm:pt>
    <dgm:pt modelId="{5C6B8331-E81F-4F3C-8819-3853006CB1D0}" type="pres">
      <dgm:prSet presAssocID="{DBD1004F-76F1-47BF-94EE-27D7B70B7BEA}" presName="LevelTwoTextNode" presStyleLbl="node2" presStyleIdx="0" presStyleCnt="3">
        <dgm:presLayoutVars>
          <dgm:chPref val="3"/>
        </dgm:presLayoutVars>
      </dgm:prSet>
      <dgm:spPr/>
      <dgm:t>
        <a:bodyPr/>
        <a:lstStyle/>
        <a:p>
          <a:endParaRPr lang="es-EC"/>
        </a:p>
      </dgm:t>
    </dgm:pt>
    <dgm:pt modelId="{087117E3-AF89-4C84-B680-5280FAC520BF}" type="pres">
      <dgm:prSet presAssocID="{DBD1004F-76F1-47BF-94EE-27D7B70B7BEA}" presName="level3hierChild" presStyleCnt="0"/>
      <dgm:spPr/>
      <dgm:t>
        <a:bodyPr/>
        <a:lstStyle/>
        <a:p>
          <a:endParaRPr lang="es-EC"/>
        </a:p>
      </dgm:t>
    </dgm:pt>
    <dgm:pt modelId="{D1EA0BDF-9A31-4A72-A26B-F32B8EF84D0B}" type="pres">
      <dgm:prSet presAssocID="{7A1A7162-AD3B-4AD4-A265-4A66BF2DA3CB}" presName="conn2-1" presStyleLbl="parChTrans1D3" presStyleIdx="0" presStyleCnt="3"/>
      <dgm:spPr/>
      <dgm:t>
        <a:bodyPr/>
        <a:lstStyle/>
        <a:p>
          <a:endParaRPr lang="es-EC"/>
        </a:p>
      </dgm:t>
    </dgm:pt>
    <dgm:pt modelId="{C4405577-5CD1-4D8C-B209-BB673631A7DA}" type="pres">
      <dgm:prSet presAssocID="{7A1A7162-AD3B-4AD4-A265-4A66BF2DA3CB}" presName="connTx" presStyleLbl="parChTrans1D3" presStyleIdx="0" presStyleCnt="3"/>
      <dgm:spPr/>
      <dgm:t>
        <a:bodyPr/>
        <a:lstStyle/>
        <a:p>
          <a:endParaRPr lang="es-EC"/>
        </a:p>
      </dgm:t>
    </dgm:pt>
    <dgm:pt modelId="{928F8407-7D05-48CE-92BA-385B6CCC24F8}" type="pres">
      <dgm:prSet presAssocID="{79AF2112-E10E-4DB5-B6A2-F6766327C14C}" presName="root2" presStyleCnt="0"/>
      <dgm:spPr/>
      <dgm:t>
        <a:bodyPr/>
        <a:lstStyle/>
        <a:p>
          <a:endParaRPr lang="es-EC"/>
        </a:p>
      </dgm:t>
    </dgm:pt>
    <dgm:pt modelId="{F3B7C8E5-E0F0-4F81-A4FA-C34A8DBCFF1F}" type="pres">
      <dgm:prSet presAssocID="{79AF2112-E10E-4DB5-B6A2-F6766327C14C}" presName="LevelTwoTextNode" presStyleLbl="node3" presStyleIdx="0" presStyleCnt="3">
        <dgm:presLayoutVars>
          <dgm:chPref val="3"/>
        </dgm:presLayoutVars>
      </dgm:prSet>
      <dgm:spPr/>
      <dgm:t>
        <a:bodyPr/>
        <a:lstStyle/>
        <a:p>
          <a:endParaRPr lang="es-EC"/>
        </a:p>
      </dgm:t>
    </dgm:pt>
    <dgm:pt modelId="{435A660F-E996-4951-BFAF-F8C3FD5B6D75}" type="pres">
      <dgm:prSet presAssocID="{79AF2112-E10E-4DB5-B6A2-F6766327C14C}" presName="level3hierChild" presStyleCnt="0"/>
      <dgm:spPr/>
      <dgm:t>
        <a:bodyPr/>
        <a:lstStyle/>
        <a:p>
          <a:endParaRPr lang="es-EC"/>
        </a:p>
      </dgm:t>
    </dgm:pt>
    <dgm:pt modelId="{AF71A73D-7631-4CF6-BF34-96BA91B4739C}" type="pres">
      <dgm:prSet presAssocID="{2187BF3C-F45E-43FD-8EFF-7A0240C267D9}" presName="conn2-1" presStyleLbl="parChTrans1D3" presStyleIdx="1" presStyleCnt="3"/>
      <dgm:spPr/>
      <dgm:t>
        <a:bodyPr/>
        <a:lstStyle/>
        <a:p>
          <a:endParaRPr lang="es-EC"/>
        </a:p>
      </dgm:t>
    </dgm:pt>
    <dgm:pt modelId="{DA8F2F86-FECA-4745-B9EB-4A76F9B92B59}" type="pres">
      <dgm:prSet presAssocID="{2187BF3C-F45E-43FD-8EFF-7A0240C267D9}" presName="connTx" presStyleLbl="parChTrans1D3" presStyleIdx="1" presStyleCnt="3"/>
      <dgm:spPr/>
      <dgm:t>
        <a:bodyPr/>
        <a:lstStyle/>
        <a:p>
          <a:endParaRPr lang="es-EC"/>
        </a:p>
      </dgm:t>
    </dgm:pt>
    <dgm:pt modelId="{4649D48F-D579-462C-A07D-D527C4F07285}" type="pres">
      <dgm:prSet presAssocID="{55FA6A30-CE74-45C7-898E-4843EA2311BB}" presName="root2" presStyleCnt="0"/>
      <dgm:spPr/>
      <dgm:t>
        <a:bodyPr/>
        <a:lstStyle/>
        <a:p>
          <a:endParaRPr lang="es-EC"/>
        </a:p>
      </dgm:t>
    </dgm:pt>
    <dgm:pt modelId="{1ACDE4F9-5A5E-4AE5-A4EB-8815E10290FA}" type="pres">
      <dgm:prSet presAssocID="{55FA6A30-CE74-45C7-898E-4843EA2311BB}" presName="LevelTwoTextNode" presStyleLbl="node3" presStyleIdx="1" presStyleCnt="3">
        <dgm:presLayoutVars>
          <dgm:chPref val="3"/>
        </dgm:presLayoutVars>
      </dgm:prSet>
      <dgm:spPr/>
      <dgm:t>
        <a:bodyPr/>
        <a:lstStyle/>
        <a:p>
          <a:endParaRPr lang="es-EC"/>
        </a:p>
      </dgm:t>
    </dgm:pt>
    <dgm:pt modelId="{4BA63A50-365C-4966-814D-D4EFAD51BE85}" type="pres">
      <dgm:prSet presAssocID="{55FA6A30-CE74-45C7-898E-4843EA2311BB}" presName="level3hierChild" presStyleCnt="0"/>
      <dgm:spPr/>
      <dgm:t>
        <a:bodyPr/>
        <a:lstStyle/>
        <a:p>
          <a:endParaRPr lang="es-EC"/>
        </a:p>
      </dgm:t>
    </dgm:pt>
    <dgm:pt modelId="{50AEE9DD-6700-4764-8550-6620B40EFEAE}" type="pres">
      <dgm:prSet presAssocID="{B7F9BC1F-6133-4548-907C-DBBEE8EA4B7D}" presName="conn2-1" presStyleLbl="parChTrans1D3" presStyleIdx="2" presStyleCnt="3"/>
      <dgm:spPr/>
      <dgm:t>
        <a:bodyPr/>
        <a:lstStyle/>
        <a:p>
          <a:endParaRPr lang="es-EC"/>
        </a:p>
      </dgm:t>
    </dgm:pt>
    <dgm:pt modelId="{6325D47F-439C-4FDE-80AA-A073BF20B9AF}" type="pres">
      <dgm:prSet presAssocID="{B7F9BC1F-6133-4548-907C-DBBEE8EA4B7D}" presName="connTx" presStyleLbl="parChTrans1D3" presStyleIdx="2" presStyleCnt="3"/>
      <dgm:spPr/>
      <dgm:t>
        <a:bodyPr/>
        <a:lstStyle/>
        <a:p>
          <a:endParaRPr lang="es-EC"/>
        </a:p>
      </dgm:t>
    </dgm:pt>
    <dgm:pt modelId="{0C06E30D-5DBC-4342-885F-32791060B33B}" type="pres">
      <dgm:prSet presAssocID="{2B1D16B1-9F34-42FF-B47C-388C7A3E12F7}" presName="root2" presStyleCnt="0"/>
      <dgm:spPr/>
      <dgm:t>
        <a:bodyPr/>
        <a:lstStyle/>
        <a:p>
          <a:endParaRPr lang="es-EC"/>
        </a:p>
      </dgm:t>
    </dgm:pt>
    <dgm:pt modelId="{B7ADCF98-93CD-4BDE-862A-F792827C59C9}" type="pres">
      <dgm:prSet presAssocID="{2B1D16B1-9F34-42FF-B47C-388C7A3E12F7}" presName="LevelTwoTextNode" presStyleLbl="node3" presStyleIdx="2" presStyleCnt="3">
        <dgm:presLayoutVars>
          <dgm:chPref val="3"/>
        </dgm:presLayoutVars>
      </dgm:prSet>
      <dgm:spPr/>
      <dgm:t>
        <a:bodyPr/>
        <a:lstStyle/>
        <a:p>
          <a:endParaRPr lang="es-EC"/>
        </a:p>
      </dgm:t>
    </dgm:pt>
    <dgm:pt modelId="{05D27182-A6F5-4F78-84B1-43C07F72BEDB}" type="pres">
      <dgm:prSet presAssocID="{2B1D16B1-9F34-42FF-B47C-388C7A3E12F7}" presName="level3hierChild" presStyleCnt="0"/>
      <dgm:spPr/>
      <dgm:t>
        <a:bodyPr/>
        <a:lstStyle/>
        <a:p>
          <a:endParaRPr lang="es-EC"/>
        </a:p>
      </dgm:t>
    </dgm:pt>
    <dgm:pt modelId="{B348C833-DD50-4380-8DFE-61DDBE3E8FD4}" type="pres">
      <dgm:prSet presAssocID="{A431FC2C-AD2C-406D-8081-8914BB1D5230}" presName="conn2-1" presStyleLbl="parChTrans1D2" presStyleIdx="1" presStyleCnt="3"/>
      <dgm:spPr/>
      <dgm:t>
        <a:bodyPr/>
        <a:lstStyle/>
        <a:p>
          <a:endParaRPr lang="es-EC"/>
        </a:p>
      </dgm:t>
    </dgm:pt>
    <dgm:pt modelId="{454E5123-9BC8-4C22-951D-C739B8303C6B}" type="pres">
      <dgm:prSet presAssocID="{A431FC2C-AD2C-406D-8081-8914BB1D5230}" presName="connTx" presStyleLbl="parChTrans1D2" presStyleIdx="1" presStyleCnt="3"/>
      <dgm:spPr/>
      <dgm:t>
        <a:bodyPr/>
        <a:lstStyle/>
        <a:p>
          <a:endParaRPr lang="es-EC"/>
        </a:p>
      </dgm:t>
    </dgm:pt>
    <dgm:pt modelId="{A67E01E4-020E-428B-9F66-11CAA3C08DB4}" type="pres">
      <dgm:prSet presAssocID="{7A41356D-1E71-4698-9AD3-2FAD3CAE1D44}" presName="root2" presStyleCnt="0"/>
      <dgm:spPr/>
      <dgm:t>
        <a:bodyPr/>
        <a:lstStyle/>
        <a:p>
          <a:endParaRPr lang="es-EC"/>
        </a:p>
      </dgm:t>
    </dgm:pt>
    <dgm:pt modelId="{00A5E1A7-5E5F-4669-89F6-89895E9775C2}" type="pres">
      <dgm:prSet presAssocID="{7A41356D-1E71-4698-9AD3-2FAD3CAE1D44}" presName="LevelTwoTextNode" presStyleLbl="node2" presStyleIdx="1" presStyleCnt="3">
        <dgm:presLayoutVars>
          <dgm:chPref val="3"/>
        </dgm:presLayoutVars>
      </dgm:prSet>
      <dgm:spPr/>
      <dgm:t>
        <a:bodyPr/>
        <a:lstStyle/>
        <a:p>
          <a:endParaRPr lang="es-EC"/>
        </a:p>
      </dgm:t>
    </dgm:pt>
    <dgm:pt modelId="{238C2288-B0F9-49D9-BA44-767BAF917C4B}" type="pres">
      <dgm:prSet presAssocID="{7A41356D-1E71-4698-9AD3-2FAD3CAE1D44}" presName="level3hierChild" presStyleCnt="0"/>
      <dgm:spPr/>
      <dgm:t>
        <a:bodyPr/>
        <a:lstStyle/>
        <a:p>
          <a:endParaRPr lang="es-EC"/>
        </a:p>
      </dgm:t>
    </dgm:pt>
    <dgm:pt modelId="{E6B2E3F9-12AA-4B50-816B-3DD1FC3A5255}" type="pres">
      <dgm:prSet presAssocID="{C4303080-9629-4CB7-A85C-5BF4D7849BC2}" presName="conn2-1" presStyleLbl="parChTrans1D2" presStyleIdx="2" presStyleCnt="3"/>
      <dgm:spPr/>
      <dgm:t>
        <a:bodyPr/>
        <a:lstStyle/>
        <a:p>
          <a:endParaRPr lang="es-EC"/>
        </a:p>
      </dgm:t>
    </dgm:pt>
    <dgm:pt modelId="{FAB1776F-8F73-4A4A-A510-FEEB065DCCD5}" type="pres">
      <dgm:prSet presAssocID="{C4303080-9629-4CB7-A85C-5BF4D7849BC2}" presName="connTx" presStyleLbl="parChTrans1D2" presStyleIdx="2" presStyleCnt="3"/>
      <dgm:spPr/>
      <dgm:t>
        <a:bodyPr/>
        <a:lstStyle/>
        <a:p>
          <a:endParaRPr lang="es-EC"/>
        </a:p>
      </dgm:t>
    </dgm:pt>
    <dgm:pt modelId="{E58AE1D1-E6AF-4A2E-9B8F-C0A76BD883A7}" type="pres">
      <dgm:prSet presAssocID="{0415E494-0CA4-4385-B907-B336A21ACD93}" presName="root2" presStyleCnt="0"/>
      <dgm:spPr/>
      <dgm:t>
        <a:bodyPr/>
        <a:lstStyle/>
        <a:p>
          <a:endParaRPr lang="es-EC"/>
        </a:p>
      </dgm:t>
    </dgm:pt>
    <dgm:pt modelId="{7B679489-7539-47E7-9636-DBA1B8FA1675}" type="pres">
      <dgm:prSet presAssocID="{0415E494-0CA4-4385-B907-B336A21ACD93}" presName="LevelTwoTextNode" presStyleLbl="node2" presStyleIdx="2" presStyleCnt="3">
        <dgm:presLayoutVars>
          <dgm:chPref val="3"/>
        </dgm:presLayoutVars>
      </dgm:prSet>
      <dgm:spPr/>
      <dgm:t>
        <a:bodyPr/>
        <a:lstStyle/>
        <a:p>
          <a:endParaRPr lang="es-EC"/>
        </a:p>
      </dgm:t>
    </dgm:pt>
    <dgm:pt modelId="{19700939-2EA9-4CAF-BAA2-8040841D9FAC}" type="pres">
      <dgm:prSet presAssocID="{0415E494-0CA4-4385-B907-B336A21ACD93}" presName="level3hierChild" presStyleCnt="0"/>
      <dgm:spPr/>
      <dgm:t>
        <a:bodyPr/>
        <a:lstStyle/>
        <a:p>
          <a:endParaRPr lang="es-EC"/>
        </a:p>
      </dgm:t>
    </dgm:pt>
  </dgm:ptLst>
  <dgm:cxnLst>
    <dgm:cxn modelId="{4BAE122E-F4C5-45A7-B089-5A766B134E6F}" type="presOf" srcId="{2187BF3C-F45E-43FD-8EFF-7A0240C267D9}" destId="{DA8F2F86-FECA-4745-B9EB-4A76F9B92B59}" srcOrd="1" destOrd="0" presId="urn:microsoft.com/office/officeart/2005/8/layout/hierarchy2"/>
    <dgm:cxn modelId="{8DF1D88A-4B8A-4E5D-B9B0-CE4AADF5318C}" srcId="{657FA49F-FE6B-4D83-8A13-2B9A0059DAED}" destId="{0415E494-0CA4-4385-B907-B336A21ACD93}" srcOrd="2" destOrd="0" parTransId="{C4303080-9629-4CB7-A85C-5BF4D7849BC2}" sibTransId="{7357BB38-AB10-41D1-B837-546E1436CD74}"/>
    <dgm:cxn modelId="{6F71644B-AFA7-4871-A5FC-8B32733682DE}" type="presOf" srcId="{7A41356D-1E71-4698-9AD3-2FAD3CAE1D44}" destId="{00A5E1A7-5E5F-4669-89F6-89895E9775C2}" srcOrd="0" destOrd="0" presId="urn:microsoft.com/office/officeart/2005/8/layout/hierarchy2"/>
    <dgm:cxn modelId="{08DA8B18-F053-4B48-AEDC-7368A2F3D21C}" srcId="{657FA49F-FE6B-4D83-8A13-2B9A0059DAED}" destId="{DBD1004F-76F1-47BF-94EE-27D7B70B7BEA}" srcOrd="0" destOrd="0" parTransId="{DDBF2DBC-DADC-40D9-BC4F-B0B21AAF81E8}" sibTransId="{FD2D94D8-7A57-481A-977A-73DEC8642FA1}"/>
    <dgm:cxn modelId="{B5506FA9-67EC-4CB3-B00F-9A862DF3B0E8}" srcId="{DBD1004F-76F1-47BF-94EE-27D7B70B7BEA}" destId="{2B1D16B1-9F34-42FF-B47C-388C7A3E12F7}" srcOrd="2" destOrd="0" parTransId="{B7F9BC1F-6133-4548-907C-DBBEE8EA4B7D}" sibTransId="{875FFF03-CC0D-42AD-AFCA-A07D50AFD535}"/>
    <dgm:cxn modelId="{1251935D-7114-475D-BFA7-7E76492F2625}" type="presOf" srcId="{79AF2112-E10E-4DB5-B6A2-F6766327C14C}" destId="{F3B7C8E5-E0F0-4F81-A4FA-C34A8DBCFF1F}" srcOrd="0" destOrd="0" presId="urn:microsoft.com/office/officeart/2005/8/layout/hierarchy2"/>
    <dgm:cxn modelId="{050F13B9-AC35-4176-928A-51FEF19515B5}" type="presOf" srcId="{DDBF2DBC-DADC-40D9-BC4F-B0B21AAF81E8}" destId="{6029AD97-B96F-43C8-9936-26EAF5B28798}" srcOrd="1" destOrd="0" presId="urn:microsoft.com/office/officeart/2005/8/layout/hierarchy2"/>
    <dgm:cxn modelId="{B7D48A28-6F7A-4B2E-9187-FF0FDE7F28A8}" type="presOf" srcId="{A431FC2C-AD2C-406D-8081-8914BB1D5230}" destId="{454E5123-9BC8-4C22-951D-C739B8303C6B}" srcOrd="1" destOrd="0" presId="urn:microsoft.com/office/officeart/2005/8/layout/hierarchy2"/>
    <dgm:cxn modelId="{8699C77D-EFA2-43D1-95D5-184206C71AE7}" type="presOf" srcId="{C4303080-9629-4CB7-A85C-5BF4D7849BC2}" destId="{FAB1776F-8F73-4A4A-A510-FEEB065DCCD5}" srcOrd="1" destOrd="0" presId="urn:microsoft.com/office/officeart/2005/8/layout/hierarchy2"/>
    <dgm:cxn modelId="{EE55BED1-99AC-4907-B8F0-6840DD944ED8}" srcId="{DDCDAA72-E458-4248-9EEE-EABA1AFCC221}" destId="{657FA49F-FE6B-4D83-8A13-2B9A0059DAED}" srcOrd="0" destOrd="0" parTransId="{B30FD841-EFF2-4B77-AEA4-0DB573B6FD97}" sibTransId="{D262FA3C-9255-4D26-9C0B-130C1D69C26F}"/>
    <dgm:cxn modelId="{205AA9B0-36C7-4F40-AD51-859ACAE3CEAB}" srcId="{657FA49F-FE6B-4D83-8A13-2B9A0059DAED}" destId="{7A41356D-1E71-4698-9AD3-2FAD3CAE1D44}" srcOrd="1" destOrd="0" parTransId="{A431FC2C-AD2C-406D-8081-8914BB1D5230}" sibTransId="{05956CE8-0413-4DF4-B85C-4167CB2BEC45}"/>
    <dgm:cxn modelId="{543A3854-89A8-4DAE-87B8-785162EBC9B8}" type="presOf" srcId="{B7F9BC1F-6133-4548-907C-DBBEE8EA4B7D}" destId="{6325D47F-439C-4FDE-80AA-A073BF20B9AF}" srcOrd="1" destOrd="0" presId="urn:microsoft.com/office/officeart/2005/8/layout/hierarchy2"/>
    <dgm:cxn modelId="{64275BAD-8153-43FB-BC17-6D71A5FA94A0}" type="presOf" srcId="{2B1D16B1-9F34-42FF-B47C-388C7A3E12F7}" destId="{B7ADCF98-93CD-4BDE-862A-F792827C59C9}" srcOrd="0" destOrd="0" presId="urn:microsoft.com/office/officeart/2005/8/layout/hierarchy2"/>
    <dgm:cxn modelId="{52F68BEC-A13C-4603-BC37-3450C90672BD}" type="presOf" srcId="{C4303080-9629-4CB7-A85C-5BF4D7849BC2}" destId="{E6B2E3F9-12AA-4B50-816B-3DD1FC3A5255}" srcOrd="0" destOrd="0" presId="urn:microsoft.com/office/officeart/2005/8/layout/hierarchy2"/>
    <dgm:cxn modelId="{643002F6-6405-447E-ACAC-B573377A248F}" type="presOf" srcId="{55FA6A30-CE74-45C7-898E-4843EA2311BB}" destId="{1ACDE4F9-5A5E-4AE5-A4EB-8815E10290FA}" srcOrd="0" destOrd="0" presId="urn:microsoft.com/office/officeart/2005/8/layout/hierarchy2"/>
    <dgm:cxn modelId="{743D06BD-B8E4-43A6-9AED-9360411463E8}" type="presOf" srcId="{2187BF3C-F45E-43FD-8EFF-7A0240C267D9}" destId="{AF71A73D-7631-4CF6-BF34-96BA91B4739C}" srcOrd="0" destOrd="0" presId="urn:microsoft.com/office/officeart/2005/8/layout/hierarchy2"/>
    <dgm:cxn modelId="{E77B76A1-DAF8-419C-B20D-C0148C1DD530}" type="presOf" srcId="{657FA49F-FE6B-4D83-8A13-2B9A0059DAED}" destId="{C64AC370-48EF-475B-A67A-B481B6BA28E0}" srcOrd="0" destOrd="0" presId="urn:microsoft.com/office/officeart/2005/8/layout/hierarchy2"/>
    <dgm:cxn modelId="{427122AD-608B-4BBA-BF0A-97E5E05A9EA8}" type="presOf" srcId="{DDBF2DBC-DADC-40D9-BC4F-B0B21AAF81E8}" destId="{5D5FDFC5-F680-4320-B8C9-87C5186EA405}" srcOrd="0" destOrd="0" presId="urn:microsoft.com/office/officeart/2005/8/layout/hierarchy2"/>
    <dgm:cxn modelId="{3EFB12F6-D25E-4128-83EE-E8806499DDB7}" type="presOf" srcId="{7A1A7162-AD3B-4AD4-A265-4A66BF2DA3CB}" destId="{C4405577-5CD1-4D8C-B209-BB673631A7DA}" srcOrd="1" destOrd="0" presId="urn:microsoft.com/office/officeart/2005/8/layout/hierarchy2"/>
    <dgm:cxn modelId="{47FF41A6-12CD-45C3-BA56-39BABED2F589}" type="presOf" srcId="{DBD1004F-76F1-47BF-94EE-27D7B70B7BEA}" destId="{5C6B8331-E81F-4F3C-8819-3853006CB1D0}" srcOrd="0" destOrd="0" presId="urn:microsoft.com/office/officeart/2005/8/layout/hierarchy2"/>
    <dgm:cxn modelId="{52448EB2-FD7C-4BDC-9C7A-0B58290E0757}" type="presOf" srcId="{B7F9BC1F-6133-4548-907C-DBBEE8EA4B7D}" destId="{50AEE9DD-6700-4764-8550-6620B40EFEAE}" srcOrd="0" destOrd="0" presId="urn:microsoft.com/office/officeart/2005/8/layout/hierarchy2"/>
    <dgm:cxn modelId="{61549D61-D0E6-4A05-9073-2E568ADBE884}" type="presOf" srcId="{0415E494-0CA4-4385-B907-B336A21ACD93}" destId="{7B679489-7539-47E7-9636-DBA1B8FA1675}" srcOrd="0" destOrd="0" presId="urn:microsoft.com/office/officeart/2005/8/layout/hierarchy2"/>
    <dgm:cxn modelId="{B1CD8960-857F-4CAB-A7CA-57F83C373B49}" type="presOf" srcId="{DDCDAA72-E458-4248-9EEE-EABA1AFCC221}" destId="{EE743AA4-5D24-442D-B1AF-1A79B22C4B07}" srcOrd="0" destOrd="0" presId="urn:microsoft.com/office/officeart/2005/8/layout/hierarchy2"/>
    <dgm:cxn modelId="{9567CDDB-167F-48BD-8E51-4E1BC2F9FFA9}" srcId="{DBD1004F-76F1-47BF-94EE-27D7B70B7BEA}" destId="{79AF2112-E10E-4DB5-B6A2-F6766327C14C}" srcOrd="0" destOrd="0" parTransId="{7A1A7162-AD3B-4AD4-A265-4A66BF2DA3CB}" sibTransId="{DB88AA44-58B2-4E2E-8DAC-CCBCA84EB71E}"/>
    <dgm:cxn modelId="{F0C9DF0D-881C-4869-B359-DDB724D0E268}" type="presOf" srcId="{A431FC2C-AD2C-406D-8081-8914BB1D5230}" destId="{B348C833-DD50-4380-8DFE-61DDBE3E8FD4}" srcOrd="0" destOrd="0" presId="urn:microsoft.com/office/officeart/2005/8/layout/hierarchy2"/>
    <dgm:cxn modelId="{53EBC777-909C-430B-802A-F45C46DEB69C}" srcId="{DBD1004F-76F1-47BF-94EE-27D7B70B7BEA}" destId="{55FA6A30-CE74-45C7-898E-4843EA2311BB}" srcOrd="1" destOrd="0" parTransId="{2187BF3C-F45E-43FD-8EFF-7A0240C267D9}" sibTransId="{2B20A9DF-31DD-4D37-9453-CFBD12018961}"/>
    <dgm:cxn modelId="{DADB562D-1C92-46C9-B3FF-BCADEE890F81}" type="presOf" srcId="{7A1A7162-AD3B-4AD4-A265-4A66BF2DA3CB}" destId="{D1EA0BDF-9A31-4A72-A26B-F32B8EF84D0B}" srcOrd="0" destOrd="0" presId="urn:microsoft.com/office/officeart/2005/8/layout/hierarchy2"/>
    <dgm:cxn modelId="{3688495D-BF16-41AD-9D98-E19743E9E358}" type="presParOf" srcId="{EE743AA4-5D24-442D-B1AF-1A79B22C4B07}" destId="{3A795016-44A4-4320-844B-5F1A732DC338}" srcOrd="0" destOrd="0" presId="urn:microsoft.com/office/officeart/2005/8/layout/hierarchy2"/>
    <dgm:cxn modelId="{1D09F256-B6B1-4411-8BAC-436ABFD7EFA9}" type="presParOf" srcId="{3A795016-44A4-4320-844B-5F1A732DC338}" destId="{C64AC370-48EF-475B-A67A-B481B6BA28E0}" srcOrd="0" destOrd="0" presId="urn:microsoft.com/office/officeart/2005/8/layout/hierarchy2"/>
    <dgm:cxn modelId="{6462B6E2-242F-4775-B674-78B6623C2417}" type="presParOf" srcId="{3A795016-44A4-4320-844B-5F1A732DC338}" destId="{BEBCD8A8-D359-42F0-BC16-C9ABCA4B998C}" srcOrd="1" destOrd="0" presId="urn:microsoft.com/office/officeart/2005/8/layout/hierarchy2"/>
    <dgm:cxn modelId="{C77D9240-C0FD-4020-86BF-6E3981C5FCD2}" type="presParOf" srcId="{BEBCD8A8-D359-42F0-BC16-C9ABCA4B998C}" destId="{5D5FDFC5-F680-4320-B8C9-87C5186EA405}" srcOrd="0" destOrd="0" presId="urn:microsoft.com/office/officeart/2005/8/layout/hierarchy2"/>
    <dgm:cxn modelId="{8A508FED-D1EF-4A18-9171-D4DD35C96B73}" type="presParOf" srcId="{5D5FDFC5-F680-4320-B8C9-87C5186EA405}" destId="{6029AD97-B96F-43C8-9936-26EAF5B28798}" srcOrd="0" destOrd="0" presId="urn:microsoft.com/office/officeart/2005/8/layout/hierarchy2"/>
    <dgm:cxn modelId="{E3218E17-5DEA-4320-B38A-5B9D7CD24D15}" type="presParOf" srcId="{BEBCD8A8-D359-42F0-BC16-C9ABCA4B998C}" destId="{6C1A7CC1-77DD-478A-B0DA-CA0C848B928E}" srcOrd="1" destOrd="0" presId="urn:microsoft.com/office/officeart/2005/8/layout/hierarchy2"/>
    <dgm:cxn modelId="{1057AF9B-FEAC-4488-A57A-2B963D4750A1}" type="presParOf" srcId="{6C1A7CC1-77DD-478A-B0DA-CA0C848B928E}" destId="{5C6B8331-E81F-4F3C-8819-3853006CB1D0}" srcOrd="0" destOrd="0" presId="urn:microsoft.com/office/officeart/2005/8/layout/hierarchy2"/>
    <dgm:cxn modelId="{2DEF991D-1C49-4F89-85EE-A0D8F0AD58BC}" type="presParOf" srcId="{6C1A7CC1-77DD-478A-B0DA-CA0C848B928E}" destId="{087117E3-AF89-4C84-B680-5280FAC520BF}" srcOrd="1" destOrd="0" presId="urn:microsoft.com/office/officeart/2005/8/layout/hierarchy2"/>
    <dgm:cxn modelId="{70E727E4-ACBC-4808-A42B-61B75522F6E8}" type="presParOf" srcId="{087117E3-AF89-4C84-B680-5280FAC520BF}" destId="{D1EA0BDF-9A31-4A72-A26B-F32B8EF84D0B}" srcOrd="0" destOrd="0" presId="urn:microsoft.com/office/officeart/2005/8/layout/hierarchy2"/>
    <dgm:cxn modelId="{807B9646-A09A-45E6-80E5-F5C4CF4D7673}" type="presParOf" srcId="{D1EA0BDF-9A31-4A72-A26B-F32B8EF84D0B}" destId="{C4405577-5CD1-4D8C-B209-BB673631A7DA}" srcOrd="0" destOrd="0" presId="urn:microsoft.com/office/officeart/2005/8/layout/hierarchy2"/>
    <dgm:cxn modelId="{870F2FA2-D4B2-46AB-90A2-A9445DA0871C}" type="presParOf" srcId="{087117E3-AF89-4C84-B680-5280FAC520BF}" destId="{928F8407-7D05-48CE-92BA-385B6CCC24F8}" srcOrd="1" destOrd="0" presId="urn:microsoft.com/office/officeart/2005/8/layout/hierarchy2"/>
    <dgm:cxn modelId="{4EFD51B6-B944-4B13-8FD6-25521530E4AD}" type="presParOf" srcId="{928F8407-7D05-48CE-92BA-385B6CCC24F8}" destId="{F3B7C8E5-E0F0-4F81-A4FA-C34A8DBCFF1F}" srcOrd="0" destOrd="0" presId="urn:microsoft.com/office/officeart/2005/8/layout/hierarchy2"/>
    <dgm:cxn modelId="{58CDC984-6C42-45C1-BB0A-73EEB4CA3473}" type="presParOf" srcId="{928F8407-7D05-48CE-92BA-385B6CCC24F8}" destId="{435A660F-E996-4951-BFAF-F8C3FD5B6D75}" srcOrd="1" destOrd="0" presId="urn:microsoft.com/office/officeart/2005/8/layout/hierarchy2"/>
    <dgm:cxn modelId="{06617DDC-0BDF-403C-AE60-C9503A0F4279}" type="presParOf" srcId="{087117E3-AF89-4C84-B680-5280FAC520BF}" destId="{AF71A73D-7631-4CF6-BF34-96BA91B4739C}" srcOrd="2" destOrd="0" presId="urn:microsoft.com/office/officeart/2005/8/layout/hierarchy2"/>
    <dgm:cxn modelId="{94E208A8-525D-4A39-B7CC-F2BF84BF8B6A}" type="presParOf" srcId="{AF71A73D-7631-4CF6-BF34-96BA91B4739C}" destId="{DA8F2F86-FECA-4745-B9EB-4A76F9B92B59}" srcOrd="0" destOrd="0" presId="urn:microsoft.com/office/officeart/2005/8/layout/hierarchy2"/>
    <dgm:cxn modelId="{3EFAFF36-CD6B-4AEB-B359-6180DDAB2B2A}" type="presParOf" srcId="{087117E3-AF89-4C84-B680-5280FAC520BF}" destId="{4649D48F-D579-462C-A07D-D527C4F07285}" srcOrd="3" destOrd="0" presId="urn:microsoft.com/office/officeart/2005/8/layout/hierarchy2"/>
    <dgm:cxn modelId="{FF38ACE6-5827-48AE-9D31-29BA5795F278}" type="presParOf" srcId="{4649D48F-D579-462C-A07D-D527C4F07285}" destId="{1ACDE4F9-5A5E-4AE5-A4EB-8815E10290FA}" srcOrd="0" destOrd="0" presId="urn:microsoft.com/office/officeart/2005/8/layout/hierarchy2"/>
    <dgm:cxn modelId="{60677042-5D3C-47DC-BD57-CB7CF3A9D216}" type="presParOf" srcId="{4649D48F-D579-462C-A07D-D527C4F07285}" destId="{4BA63A50-365C-4966-814D-D4EFAD51BE85}" srcOrd="1" destOrd="0" presId="urn:microsoft.com/office/officeart/2005/8/layout/hierarchy2"/>
    <dgm:cxn modelId="{D3E0D8F7-A727-4603-A65C-13416EE19B5E}" type="presParOf" srcId="{087117E3-AF89-4C84-B680-5280FAC520BF}" destId="{50AEE9DD-6700-4764-8550-6620B40EFEAE}" srcOrd="4" destOrd="0" presId="urn:microsoft.com/office/officeart/2005/8/layout/hierarchy2"/>
    <dgm:cxn modelId="{0B27005E-95C1-47FC-B9A0-69F4078CB426}" type="presParOf" srcId="{50AEE9DD-6700-4764-8550-6620B40EFEAE}" destId="{6325D47F-439C-4FDE-80AA-A073BF20B9AF}" srcOrd="0" destOrd="0" presId="urn:microsoft.com/office/officeart/2005/8/layout/hierarchy2"/>
    <dgm:cxn modelId="{FFD42186-5A7E-4AD2-9D81-62582CA56395}" type="presParOf" srcId="{087117E3-AF89-4C84-B680-5280FAC520BF}" destId="{0C06E30D-5DBC-4342-885F-32791060B33B}" srcOrd="5" destOrd="0" presId="urn:microsoft.com/office/officeart/2005/8/layout/hierarchy2"/>
    <dgm:cxn modelId="{C71D3407-70E3-4C7E-BF2A-E0775BFE3A9C}" type="presParOf" srcId="{0C06E30D-5DBC-4342-885F-32791060B33B}" destId="{B7ADCF98-93CD-4BDE-862A-F792827C59C9}" srcOrd="0" destOrd="0" presId="urn:microsoft.com/office/officeart/2005/8/layout/hierarchy2"/>
    <dgm:cxn modelId="{836136E5-CB1C-4C04-B812-5CDDD49CEE01}" type="presParOf" srcId="{0C06E30D-5DBC-4342-885F-32791060B33B}" destId="{05D27182-A6F5-4F78-84B1-43C07F72BEDB}" srcOrd="1" destOrd="0" presId="urn:microsoft.com/office/officeart/2005/8/layout/hierarchy2"/>
    <dgm:cxn modelId="{C478781E-A429-4A92-81E5-F0C886284B8D}" type="presParOf" srcId="{BEBCD8A8-D359-42F0-BC16-C9ABCA4B998C}" destId="{B348C833-DD50-4380-8DFE-61DDBE3E8FD4}" srcOrd="2" destOrd="0" presId="urn:microsoft.com/office/officeart/2005/8/layout/hierarchy2"/>
    <dgm:cxn modelId="{4FFD5AFC-A0BF-4B4C-B2CF-F8FAC6F33C2C}" type="presParOf" srcId="{B348C833-DD50-4380-8DFE-61DDBE3E8FD4}" destId="{454E5123-9BC8-4C22-951D-C739B8303C6B}" srcOrd="0" destOrd="0" presId="urn:microsoft.com/office/officeart/2005/8/layout/hierarchy2"/>
    <dgm:cxn modelId="{0C1D66EE-29F6-4DAC-9A0B-BB7A1936944C}" type="presParOf" srcId="{BEBCD8A8-D359-42F0-BC16-C9ABCA4B998C}" destId="{A67E01E4-020E-428B-9F66-11CAA3C08DB4}" srcOrd="3" destOrd="0" presId="urn:microsoft.com/office/officeart/2005/8/layout/hierarchy2"/>
    <dgm:cxn modelId="{8C091D08-8A4E-4911-BEEF-D14AEEEAC55E}" type="presParOf" srcId="{A67E01E4-020E-428B-9F66-11CAA3C08DB4}" destId="{00A5E1A7-5E5F-4669-89F6-89895E9775C2}" srcOrd="0" destOrd="0" presId="urn:microsoft.com/office/officeart/2005/8/layout/hierarchy2"/>
    <dgm:cxn modelId="{624D0081-EA31-43C9-A8D3-6E291A62C9B7}" type="presParOf" srcId="{A67E01E4-020E-428B-9F66-11CAA3C08DB4}" destId="{238C2288-B0F9-49D9-BA44-767BAF917C4B}" srcOrd="1" destOrd="0" presId="urn:microsoft.com/office/officeart/2005/8/layout/hierarchy2"/>
    <dgm:cxn modelId="{B32B4A0A-EF3B-47EA-8075-D6E825B02399}" type="presParOf" srcId="{BEBCD8A8-D359-42F0-BC16-C9ABCA4B998C}" destId="{E6B2E3F9-12AA-4B50-816B-3DD1FC3A5255}" srcOrd="4" destOrd="0" presId="urn:microsoft.com/office/officeart/2005/8/layout/hierarchy2"/>
    <dgm:cxn modelId="{7ACDBA4E-A41B-4003-BD78-335590D05271}" type="presParOf" srcId="{E6B2E3F9-12AA-4B50-816B-3DD1FC3A5255}" destId="{FAB1776F-8F73-4A4A-A510-FEEB065DCCD5}" srcOrd="0" destOrd="0" presId="urn:microsoft.com/office/officeart/2005/8/layout/hierarchy2"/>
    <dgm:cxn modelId="{BA5C852B-936A-41F7-BBEA-BA03D0C6018D}" type="presParOf" srcId="{BEBCD8A8-D359-42F0-BC16-C9ABCA4B998C}" destId="{E58AE1D1-E6AF-4A2E-9B8F-C0A76BD883A7}" srcOrd="5" destOrd="0" presId="urn:microsoft.com/office/officeart/2005/8/layout/hierarchy2"/>
    <dgm:cxn modelId="{6825F000-5849-4947-9232-267FC1C03064}" type="presParOf" srcId="{E58AE1D1-E6AF-4A2E-9B8F-C0A76BD883A7}" destId="{7B679489-7539-47E7-9636-DBA1B8FA1675}" srcOrd="0" destOrd="0" presId="urn:microsoft.com/office/officeart/2005/8/layout/hierarchy2"/>
    <dgm:cxn modelId="{5E3CF204-8B20-4BAC-8B8C-8012BB60F173}" type="presParOf" srcId="{E58AE1D1-E6AF-4A2E-9B8F-C0A76BD883A7}" destId="{19700939-2EA9-4CAF-BAA2-8040841D9FAC}"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3C5167D4-2468-4E92-8E3E-519FE2BF1921}" type="doc">
      <dgm:prSet loTypeId="urn:microsoft.com/office/officeart/2005/8/layout/bProcess4" loCatId="process" qsTypeId="urn:microsoft.com/office/officeart/2005/8/quickstyle/simple1" qsCatId="simple" csTypeId="urn:microsoft.com/office/officeart/2005/8/colors/colorful3" csCatId="colorful" phldr="1"/>
      <dgm:spPr/>
      <dgm:t>
        <a:bodyPr/>
        <a:lstStyle/>
        <a:p>
          <a:endParaRPr lang="es-ES"/>
        </a:p>
      </dgm:t>
    </dgm:pt>
    <dgm:pt modelId="{FA56FECE-284F-44D7-A5DC-262EE199E329}">
      <dgm:prSet phldrT="[Texto]" custT="1"/>
      <dgm:spPr/>
      <dgm:t>
        <a:bodyPr/>
        <a:lstStyle/>
        <a:p>
          <a:r>
            <a:rPr lang="es-ES" sz="1600" b="1" dirty="0" smtClean="0">
              <a:latin typeface="Arial Narrow" pitchFamily="34" charset="0"/>
            </a:rPr>
            <a:t>Promoción de los Productos Crediticios</a:t>
          </a:r>
          <a:endParaRPr lang="es-ES" sz="1600" dirty="0">
            <a:latin typeface="Arial Narrow" pitchFamily="34" charset="0"/>
          </a:endParaRPr>
        </a:p>
      </dgm:t>
    </dgm:pt>
    <dgm:pt modelId="{94E930DF-F8B0-44FC-BCC1-EF6FB71B58B1}" type="parTrans" cxnId="{D7DD091B-3E66-445E-859E-B588CA276679}">
      <dgm:prSet/>
      <dgm:spPr/>
      <dgm:t>
        <a:bodyPr/>
        <a:lstStyle/>
        <a:p>
          <a:endParaRPr lang="es-ES" sz="1600">
            <a:latin typeface="Arial Narrow" pitchFamily="34" charset="0"/>
          </a:endParaRPr>
        </a:p>
      </dgm:t>
    </dgm:pt>
    <dgm:pt modelId="{1ABEAB64-9D14-49BF-A55E-F1C6CF3560BB}" type="sibTrans" cxnId="{D7DD091B-3E66-445E-859E-B588CA276679}">
      <dgm:prSet/>
      <dgm:spPr/>
      <dgm:t>
        <a:bodyPr/>
        <a:lstStyle/>
        <a:p>
          <a:endParaRPr lang="es-ES" sz="1600">
            <a:latin typeface="Arial Narrow" pitchFamily="34" charset="0"/>
          </a:endParaRPr>
        </a:p>
      </dgm:t>
    </dgm:pt>
    <dgm:pt modelId="{98413448-F2CD-43A2-BCAE-9EEFB5AA2118}">
      <dgm:prSet phldrT="[Texto]" custT="1"/>
      <dgm:spPr/>
      <dgm:t>
        <a:bodyPr/>
        <a:lstStyle/>
        <a:p>
          <a:r>
            <a:rPr lang="es-ES" sz="1600" b="1" dirty="0" smtClean="0">
              <a:latin typeface="Arial Narrow" pitchFamily="34" charset="0"/>
            </a:rPr>
            <a:t>Solicitud de Crédito </a:t>
          </a:r>
          <a:endParaRPr lang="es-ES" sz="1600" dirty="0">
            <a:latin typeface="Arial Narrow" pitchFamily="34" charset="0"/>
          </a:endParaRPr>
        </a:p>
      </dgm:t>
    </dgm:pt>
    <dgm:pt modelId="{44CFB1A8-AED4-439A-A03E-6F2909AFB0D8}" type="parTrans" cxnId="{AC18AE2F-FC98-4C84-933F-9253D23CF766}">
      <dgm:prSet/>
      <dgm:spPr/>
      <dgm:t>
        <a:bodyPr/>
        <a:lstStyle/>
        <a:p>
          <a:endParaRPr lang="es-ES" sz="1600">
            <a:latin typeface="Arial Narrow" pitchFamily="34" charset="0"/>
          </a:endParaRPr>
        </a:p>
      </dgm:t>
    </dgm:pt>
    <dgm:pt modelId="{1BD2F6BE-612E-4840-81EB-7EFDB5130A5B}" type="sibTrans" cxnId="{AC18AE2F-FC98-4C84-933F-9253D23CF766}">
      <dgm:prSet/>
      <dgm:spPr/>
      <dgm:t>
        <a:bodyPr/>
        <a:lstStyle/>
        <a:p>
          <a:endParaRPr lang="es-ES" sz="1600">
            <a:latin typeface="Arial Narrow" pitchFamily="34" charset="0"/>
          </a:endParaRPr>
        </a:p>
      </dgm:t>
    </dgm:pt>
    <dgm:pt modelId="{39A8F27A-EBB7-4506-BACD-5DFFEC71F99C}">
      <dgm:prSet phldrT="[Texto]" custT="1"/>
      <dgm:spPr/>
      <dgm:t>
        <a:bodyPr/>
        <a:lstStyle/>
        <a:p>
          <a:r>
            <a:rPr lang="es-ES" sz="1600" b="1" dirty="0" smtClean="0">
              <a:latin typeface="Arial Narrow" pitchFamily="34" charset="0"/>
            </a:rPr>
            <a:t>Verificar que la Solicitud este Correctamente Llenada</a:t>
          </a:r>
          <a:endParaRPr lang="es-ES" sz="1600" dirty="0">
            <a:latin typeface="Arial Narrow" pitchFamily="34" charset="0"/>
          </a:endParaRPr>
        </a:p>
      </dgm:t>
    </dgm:pt>
    <dgm:pt modelId="{60A13AE1-ADE4-458D-AE69-2926CAC0783D}" type="parTrans" cxnId="{2E1019A8-D219-42D7-A155-89756865CC31}">
      <dgm:prSet/>
      <dgm:spPr/>
      <dgm:t>
        <a:bodyPr/>
        <a:lstStyle/>
        <a:p>
          <a:endParaRPr lang="es-ES" sz="1600">
            <a:latin typeface="Arial Narrow" pitchFamily="34" charset="0"/>
          </a:endParaRPr>
        </a:p>
      </dgm:t>
    </dgm:pt>
    <dgm:pt modelId="{12B19ADF-1493-4352-A3AD-2C1F2BD7B36B}" type="sibTrans" cxnId="{2E1019A8-D219-42D7-A155-89756865CC31}">
      <dgm:prSet/>
      <dgm:spPr/>
      <dgm:t>
        <a:bodyPr/>
        <a:lstStyle/>
        <a:p>
          <a:endParaRPr lang="es-ES" sz="1600">
            <a:latin typeface="Arial Narrow" pitchFamily="34" charset="0"/>
          </a:endParaRPr>
        </a:p>
      </dgm:t>
    </dgm:pt>
    <dgm:pt modelId="{DFFB2235-D43A-4DBD-B176-4BE149C3A191}">
      <dgm:prSet phldrT="[Texto]" custT="1"/>
      <dgm:spPr/>
      <dgm:t>
        <a:bodyPr/>
        <a:lstStyle/>
        <a:p>
          <a:r>
            <a:rPr lang="es-ES" sz="1600" b="1" dirty="0" smtClean="0">
              <a:latin typeface="Arial Narrow" pitchFamily="34" charset="0"/>
            </a:rPr>
            <a:t>Entrevista, Registros de Datos y Validación de la Información</a:t>
          </a:r>
          <a:endParaRPr lang="es-ES" sz="1600" dirty="0">
            <a:latin typeface="Arial Narrow" pitchFamily="34" charset="0"/>
          </a:endParaRPr>
        </a:p>
      </dgm:t>
    </dgm:pt>
    <dgm:pt modelId="{BD9F7597-9C1D-4231-9FA0-F5F5D84F8DC5}" type="parTrans" cxnId="{3D99F204-D5F5-446B-9810-3FFE243A5453}">
      <dgm:prSet/>
      <dgm:spPr/>
      <dgm:t>
        <a:bodyPr/>
        <a:lstStyle/>
        <a:p>
          <a:endParaRPr lang="es-ES" sz="1600">
            <a:latin typeface="Arial Narrow" pitchFamily="34" charset="0"/>
          </a:endParaRPr>
        </a:p>
      </dgm:t>
    </dgm:pt>
    <dgm:pt modelId="{1EC06893-44E3-4538-8CF9-1AA0BCA68CB6}" type="sibTrans" cxnId="{3D99F204-D5F5-446B-9810-3FFE243A5453}">
      <dgm:prSet/>
      <dgm:spPr/>
      <dgm:t>
        <a:bodyPr/>
        <a:lstStyle/>
        <a:p>
          <a:endParaRPr lang="es-ES" sz="1600">
            <a:latin typeface="Arial Narrow" pitchFamily="34" charset="0"/>
          </a:endParaRPr>
        </a:p>
      </dgm:t>
    </dgm:pt>
    <dgm:pt modelId="{60336089-C4DA-4357-98D0-DD46AEA0258F}">
      <dgm:prSet phldrT="[Texto]" custT="1"/>
      <dgm:spPr/>
      <dgm:t>
        <a:bodyPr/>
        <a:lstStyle/>
        <a:p>
          <a:r>
            <a:rPr lang="es-ES" sz="1600" b="1" dirty="0" smtClean="0">
              <a:latin typeface="Arial Narrow" pitchFamily="34" charset="0"/>
            </a:rPr>
            <a:t>Análisis y Evaluación de Crédito</a:t>
          </a:r>
          <a:endParaRPr lang="es-ES" sz="1600" dirty="0">
            <a:latin typeface="Arial Narrow" pitchFamily="34" charset="0"/>
          </a:endParaRPr>
        </a:p>
      </dgm:t>
    </dgm:pt>
    <dgm:pt modelId="{C135E332-E2D6-4E43-A4B6-C709A72EBC5C}" type="parTrans" cxnId="{B41EEFCB-9A52-4283-8D1D-A1AB9BB13CB8}">
      <dgm:prSet/>
      <dgm:spPr/>
      <dgm:t>
        <a:bodyPr/>
        <a:lstStyle/>
        <a:p>
          <a:endParaRPr lang="es-ES" sz="1600">
            <a:latin typeface="Arial Narrow" pitchFamily="34" charset="0"/>
          </a:endParaRPr>
        </a:p>
      </dgm:t>
    </dgm:pt>
    <dgm:pt modelId="{3D27486F-3551-404E-878B-884EB0F4A754}" type="sibTrans" cxnId="{B41EEFCB-9A52-4283-8D1D-A1AB9BB13CB8}">
      <dgm:prSet/>
      <dgm:spPr/>
      <dgm:t>
        <a:bodyPr/>
        <a:lstStyle/>
        <a:p>
          <a:endParaRPr lang="es-ES" sz="1600">
            <a:latin typeface="Arial Narrow" pitchFamily="34" charset="0"/>
          </a:endParaRPr>
        </a:p>
      </dgm:t>
    </dgm:pt>
    <dgm:pt modelId="{137E921F-C9CF-422F-806C-70128D90D3CE}">
      <dgm:prSet phldrT="[Texto]" custT="1"/>
      <dgm:spPr/>
      <dgm:t>
        <a:bodyPr/>
        <a:lstStyle/>
        <a:p>
          <a:r>
            <a:rPr lang="es-ES" sz="1600" b="1" dirty="0" smtClean="0">
              <a:latin typeface="Arial Narrow" pitchFamily="34" charset="0"/>
            </a:rPr>
            <a:t>Comunicar a los Socios de la Decisión del Comité de Crédito. </a:t>
          </a:r>
          <a:endParaRPr lang="es-ES" sz="1600" dirty="0">
            <a:latin typeface="Arial Narrow" pitchFamily="34" charset="0"/>
          </a:endParaRPr>
        </a:p>
      </dgm:t>
    </dgm:pt>
    <dgm:pt modelId="{F873B94B-A2A9-4DDF-BEC9-8F87A6BE2507}" type="parTrans" cxnId="{37B6F354-D3E2-4912-AD08-48BDBBB071C8}">
      <dgm:prSet/>
      <dgm:spPr/>
      <dgm:t>
        <a:bodyPr/>
        <a:lstStyle/>
        <a:p>
          <a:endParaRPr lang="es-ES" sz="1600">
            <a:latin typeface="Arial Narrow" pitchFamily="34" charset="0"/>
          </a:endParaRPr>
        </a:p>
      </dgm:t>
    </dgm:pt>
    <dgm:pt modelId="{C1D236E2-4E0B-49C1-9CF0-D077970361DF}" type="sibTrans" cxnId="{37B6F354-D3E2-4912-AD08-48BDBBB071C8}">
      <dgm:prSet/>
      <dgm:spPr/>
      <dgm:t>
        <a:bodyPr/>
        <a:lstStyle/>
        <a:p>
          <a:endParaRPr lang="es-ES" sz="1600">
            <a:latin typeface="Arial Narrow" pitchFamily="34" charset="0"/>
          </a:endParaRPr>
        </a:p>
      </dgm:t>
    </dgm:pt>
    <dgm:pt modelId="{94665522-BBC3-4633-8FD2-8B317B080FD2}">
      <dgm:prSet phldrT="[Texto]" custT="1"/>
      <dgm:spPr/>
      <dgm:t>
        <a:bodyPr/>
        <a:lstStyle/>
        <a:p>
          <a:r>
            <a:rPr lang="es-ES" sz="1600" b="1" dirty="0" smtClean="0">
              <a:latin typeface="Arial Narrow" pitchFamily="34" charset="0"/>
            </a:rPr>
            <a:t>Formalización del Crédito</a:t>
          </a:r>
          <a:endParaRPr lang="es-ES" sz="1600" dirty="0">
            <a:latin typeface="Arial Narrow" pitchFamily="34" charset="0"/>
          </a:endParaRPr>
        </a:p>
      </dgm:t>
    </dgm:pt>
    <dgm:pt modelId="{E0F49B0C-66C2-4ED1-A1C9-2439D9AF00BE}" type="parTrans" cxnId="{34F585CE-F3ED-4914-9DDB-601E05302648}">
      <dgm:prSet/>
      <dgm:spPr/>
      <dgm:t>
        <a:bodyPr/>
        <a:lstStyle/>
        <a:p>
          <a:endParaRPr lang="es-ES" sz="1600">
            <a:latin typeface="Arial Narrow" pitchFamily="34" charset="0"/>
          </a:endParaRPr>
        </a:p>
      </dgm:t>
    </dgm:pt>
    <dgm:pt modelId="{29FBE5EB-FB2E-49D0-8C2B-33C1C04C735E}" type="sibTrans" cxnId="{34F585CE-F3ED-4914-9DDB-601E05302648}">
      <dgm:prSet/>
      <dgm:spPr/>
      <dgm:t>
        <a:bodyPr/>
        <a:lstStyle/>
        <a:p>
          <a:endParaRPr lang="es-ES" sz="1600">
            <a:latin typeface="Arial Narrow" pitchFamily="34" charset="0"/>
          </a:endParaRPr>
        </a:p>
      </dgm:t>
    </dgm:pt>
    <dgm:pt modelId="{E69112AD-5C41-48FA-86DD-FF623E2070F3}">
      <dgm:prSet phldrT="[Texto]" custT="1"/>
      <dgm:spPr/>
      <dgm:t>
        <a:bodyPr/>
        <a:lstStyle/>
        <a:p>
          <a:r>
            <a:rPr lang="es-ES" sz="1600" b="1" dirty="0" smtClean="0">
              <a:latin typeface="Arial Narrow" pitchFamily="34" charset="0"/>
            </a:rPr>
            <a:t>Desembolso del Crédito</a:t>
          </a:r>
          <a:endParaRPr lang="es-ES" sz="1600" dirty="0">
            <a:latin typeface="Arial Narrow" pitchFamily="34" charset="0"/>
          </a:endParaRPr>
        </a:p>
      </dgm:t>
    </dgm:pt>
    <dgm:pt modelId="{EA43532A-6DB5-40BD-8E37-4BAA0A0FDFCC}" type="parTrans" cxnId="{61B41D54-2D8C-4A05-9B58-8034DBA8B3F6}">
      <dgm:prSet/>
      <dgm:spPr/>
      <dgm:t>
        <a:bodyPr/>
        <a:lstStyle/>
        <a:p>
          <a:endParaRPr lang="es-ES" sz="1600">
            <a:latin typeface="Arial Narrow" pitchFamily="34" charset="0"/>
          </a:endParaRPr>
        </a:p>
      </dgm:t>
    </dgm:pt>
    <dgm:pt modelId="{E885362B-364A-4410-9654-3B2DD37C10C0}" type="sibTrans" cxnId="{61B41D54-2D8C-4A05-9B58-8034DBA8B3F6}">
      <dgm:prSet/>
      <dgm:spPr/>
      <dgm:t>
        <a:bodyPr/>
        <a:lstStyle/>
        <a:p>
          <a:endParaRPr lang="es-ES" sz="1600">
            <a:latin typeface="Arial Narrow" pitchFamily="34" charset="0"/>
          </a:endParaRPr>
        </a:p>
      </dgm:t>
    </dgm:pt>
    <dgm:pt modelId="{EBABD43F-1431-4001-8112-78C08E8CF776}">
      <dgm:prSet phldrT="[Texto]" custT="1"/>
      <dgm:spPr/>
      <dgm:t>
        <a:bodyPr/>
        <a:lstStyle/>
        <a:p>
          <a:r>
            <a:rPr lang="es-ES" sz="1600" b="1" dirty="0" smtClean="0">
              <a:latin typeface="Arial Narrow" pitchFamily="34" charset="0"/>
            </a:rPr>
            <a:t>Archivo de Documentos</a:t>
          </a:r>
          <a:endParaRPr lang="es-ES" sz="1600" dirty="0">
            <a:latin typeface="Arial Narrow" pitchFamily="34" charset="0"/>
          </a:endParaRPr>
        </a:p>
      </dgm:t>
    </dgm:pt>
    <dgm:pt modelId="{44ABEC42-D7A3-4A65-9533-BFEA7BB82712}" type="parTrans" cxnId="{6DB4829D-75CC-4C57-90B5-6A6291254BC0}">
      <dgm:prSet/>
      <dgm:spPr/>
      <dgm:t>
        <a:bodyPr/>
        <a:lstStyle/>
        <a:p>
          <a:endParaRPr lang="es-ES" sz="1600">
            <a:latin typeface="Arial Narrow" pitchFamily="34" charset="0"/>
          </a:endParaRPr>
        </a:p>
      </dgm:t>
    </dgm:pt>
    <dgm:pt modelId="{4C4F23D5-082F-456B-B7E8-1C53639E495B}" type="sibTrans" cxnId="{6DB4829D-75CC-4C57-90B5-6A6291254BC0}">
      <dgm:prSet/>
      <dgm:spPr/>
      <dgm:t>
        <a:bodyPr/>
        <a:lstStyle/>
        <a:p>
          <a:endParaRPr lang="es-ES" sz="1600">
            <a:latin typeface="Arial Narrow" pitchFamily="34" charset="0"/>
          </a:endParaRPr>
        </a:p>
      </dgm:t>
    </dgm:pt>
    <dgm:pt modelId="{F4698FB8-34CE-452E-AB41-CEBD469A731A}" type="pres">
      <dgm:prSet presAssocID="{3C5167D4-2468-4E92-8E3E-519FE2BF1921}" presName="Name0" presStyleCnt="0">
        <dgm:presLayoutVars>
          <dgm:dir/>
          <dgm:resizeHandles/>
        </dgm:presLayoutVars>
      </dgm:prSet>
      <dgm:spPr/>
      <dgm:t>
        <a:bodyPr/>
        <a:lstStyle/>
        <a:p>
          <a:endParaRPr lang="es-ES"/>
        </a:p>
      </dgm:t>
    </dgm:pt>
    <dgm:pt modelId="{938D105A-B1CC-4B7A-A9B3-531945CFC434}" type="pres">
      <dgm:prSet presAssocID="{FA56FECE-284F-44D7-A5DC-262EE199E329}" presName="compNode" presStyleCnt="0"/>
      <dgm:spPr/>
    </dgm:pt>
    <dgm:pt modelId="{B78820B9-5D1D-4482-B00A-A1074104643E}" type="pres">
      <dgm:prSet presAssocID="{FA56FECE-284F-44D7-A5DC-262EE199E329}" presName="dummyConnPt" presStyleCnt="0"/>
      <dgm:spPr/>
    </dgm:pt>
    <dgm:pt modelId="{FFD4DB18-E6B8-4966-AD48-33158A20FDD0}" type="pres">
      <dgm:prSet presAssocID="{FA56FECE-284F-44D7-A5DC-262EE199E329}" presName="node" presStyleLbl="node1" presStyleIdx="0" presStyleCnt="9">
        <dgm:presLayoutVars>
          <dgm:bulletEnabled val="1"/>
        </dgm:presLayoutVars>
      </dgm:prSet>
      <dgm:spPr/>
      <dgm:t>
        <a:bodyPr/>
        <a:lstStyle/>
        <a:p>
          <a:endParaRPr lang="es-ES"/>
        </a:p>
      </dgm:t>
    </dgm:pt>
    <dgm:pt modelId="{2CA497C2-6C52-4A21-993B-423635339DB7}" type="pres">
      <dgm:prSet presAssocID="{1ABEAB64-9D14-49BF-A55E-F1C6CF3560BB}" presName="sibTrans" presStyleLbl="bgSibTrans2D1" presStyleIdx="0" presStyleCnt="8"/>
      <dgm:spPr/>
      <dgm:t>
        <a:bodyPr/>
        <a:lstStyle/>
        <a:p>
          <a:endParaRPr lang="es-ES"/>
        </a:p>
      </dgm:t>
    </dgm:pt>
    <dgm:pt modelId="{E62AF882-9868-4494-9BDD-2E5312C3DE89}" type="pres">
      <dgm:prSet presAssocID="{98413448-F2CD-43A2-BCAE-9EEFB5AA2118}" presName="compNode" presStyleCnt="0"/>
      <dgm:spPr/>
    </dgm:pt>
    <dgm:pt modelId="{209AC3A4-4C28-4283-9393-E5D8EF6A8322}" type="pres">
      <dgm:prSet presAssocID="{98413448-F2CD-43A2-BCAE-9EEFB5AA2118}" presName="dummyConnPt" presStyleCnt="0"/>
      <dgm:spPr/>
    </dgm:pt>
    <dgm:pt modelId="{E4E566AA-B065-42DD-99AA-3DA346F004FE}" type="pres">
      <dgm:prSet presAssocID="{98413448-F2CD-43A2-BCAE-9EEFB5AA2118}" presName="node" presStyleLbl="node1" presStyleIdx="1" presStyleCnt="9">
        <dgm:presLayoutVars>
          <dgm:bulletEnabled val="1"/>
        </dgm:presLayoutVars>
      </dgm:prSet>
      <dgm:spPr/>
      <dgm:t>
        <a:bodyPr/>
        <a:lstStyle/>
        <a:p>
          <a:endParaRPr lang="es-ES"/>
        </a:p>
      </dgm:t>
    </dgm:pt>
    <dgm:pt modelId="{6A8261C5-D558-4BC6-A2F7-0E131650B4A3}" type="pres">
      <dgm:prSet presAssocID="{1BD2F6BE-612E-4840-81EB-7EFDB5130A5B}" presName="sibTrans" presStyleLbl="bgSibTrans2D1" presStyleIdx="1" presStyleCnt="8"/>
      <dgm:spPr/>
      <dgm:t>
        <a:bodyPr/>
        <a:lstStyle/>
        <a:p>
          <a:endParaRPr lang="es-ES"/>
        </a:p>
      </dgm:t>
    </dgm:pt>
    <dgm:pt modelId="{8B65A2EA-2C36-47BA-8CF7-90172A34BEBA}" type="pres">
      <dgm:prSet presAssocID="{39A8F27A-EBB7-4506-BACD-5DFFEC71F99C}" presName="compNode" presStyleCnt="0"/>
      <dgm:spPr/>
    </dgm:pt>
    <dgm:pt modelId="{BC546D2A-AEE4-407B-890E-AEDDBA62881E}" type="pres">
      <dgm:prSet presAssocID="{39A8F27A-EBB7-4506-BACD-5DFFEC71F99C}" presName="dummyConnPt" presStyleCnt="0"/>
      <dgm:spPr/>
    </dgm:pt>
    <dgm:pt modelId="{C9716B47-82F0-4A5C-8BA3-864690B73EF8}" type="pres">
      <dgm:prSet presAssocID="{39A8F27A-EBB7-4506-BACD-5DFFEC71F99C}" presName="node" presStyleLbl="node1" presStyleIdx="2" presStyleCnt="9">
        <dgm:presLayoutVars>
          <dgm:bulletEnabled val="1"/>
        </dgm:presLayoutVars>
      </dgm:prSet>
      <dgm:spPr/>
      <dgm:t>
        <a:bodyPr/>
        <a:lstStyle/>
        <a:p>
          <a:endParaRPr lang="es-ES"/>
        </a:p>
      </dgm:t>
    </dgm:pt>
    <dgm:pt modelId="{09EE2661-B7CC-49D5-AA15-97B783BFC57F}" type="pres">
      <dgm:prSet presAssocID="{12B19ADF-1493-4352-A3AD-2C1F2BD7B36B}" presName="sibTrans" presStyleLbl="bgSibTrans2D1" presStyleIdx="2" presStyleCnt="8"/>
      <dgm:spPr/>
      <dgm:t>
        <a:bodyPr/>
        <a:lstStyle/>
        <a:p>
          <a:endParaRPr lang="es-ES"/>
        </a:p>
      </dgm:t>
    </dgm:pt>
    <dgm:pt modelId="{CBEDC634-D498-4952-90D4-942B0F034A8B}" type="pres">
      <dgm:prSet presAssocID="{DFFB2235-D43A-4DBD-B176-4BE149C3A191}" presName="compNode" presStyleCnt="0"/>
      <dgm:spPr/>
    </dgm:pt>
    <dgm:pt modelId="{A2DBF711-A25B-47BB-A255-3CCCBE3D2E69}" type="pres">
      <dgm:prSet presAssocID="{DFFB2235-D43A-4DBD-B176-4BE149C3A191}" presName="dummyConnPt" presStyleCnt="0"/>
      <dgm:spPr/>
    </dgm:pt>
    <dgm:pt modelId="{F1C848C0-9DD6-4E27-B9B8-1E74ABEABDD2}" type="pres">
      <dgm:prSet presAssocID="{DFFB2235-D43A-4DBD-B176-4BE149C3A191}" presName="node" presStyleLbl="node1" presStyleIdx="3" presStyleCnt="9">
        <dgm:presLayoutVars>
          <dgm:bulletEnabled val="1"/>
        </dgm:presLayoutVars>
      </dgm:prSet>
      <dgm:spPr/>
      <dgm:t>
        <a:bodyPr/>
        <a:lstStyle/>
        <a:p>
          <a:endParaRPr lang="es-ES"/>
        </a:p>
      </dgm:t>
    </dgm:pt>
    <dgm:pt modelId="{3FF82A34-5F26-420F-B5C2-B44320C258DF}" type="pres">
      <dgm:prSet presAssocID="{1EC06893-44E3-4538-8CF9-1AA0BCA68CB6}" presName="sibTrans" presStyleLbl="bgSibTrans2D1" presStyleIdx="3" presStyleCnt="8"/>
      <dgm:spPr/>
      <dgm:t>
        <a:bodyPr/>
        <a:lstStyle/>
        <a:p>
          <a:endParaRPr lang="es-ES"/>
        </a:p>
      </dgm:t>
    </dgm:pt>
    <dgm:pt modelId="{D2E4C508-088C-4811-ABBD-66A0338D42DF}" type="pres">
      <dgm:prSet presAssocID="{60336089-C4DA-4357-98D0-DD46AEA0258F}" presName="compNode" presStyleCnt="0"/>
      <dgm:spPr/>
    </dgm:pt>
    <dgm:pt modelId="{E84AD927-D1AC-444E-8724-4DD7A1F5832C}" type="pres">
      <dgm:prSet presAssocID="{60336089-C4DA-4357-98D0-DD46AEA0258F}" presName="dummyConnPt" presStyleCnt="0"/>
      <dgm:spPr/>
    </dgm:pt>
    <dgm:pt modelId="{51D8F2EF-79E4-456F-89B3-8D18D3062289}" type="pres">
      <dgm:prSet presAssocID="{60336089-C4DA-4357-98D0-DD46AEA0258F}" presName="node" presStyleLbl="node1" presStyleIdx="4" presStyleCnt="9">
        <dgm:presLayoutVars>
          <dgm:bulletEnabled val="1"/>
        </dgm:presLayoutVars>
      </dgm:prSet>
      <dgm:spPr/>
      <dgm:t>
        <a:bodyPr/>
        <a:lstStyle/>
        <a:p>
          <a:endParaRPr lang="es-ES"/>
        </a:p>
      </dgm:t>
    </dgm:pt>
    <dgm:pt modelId="{95CB97DD-0429-4627-8D91-B64B17795923}" type="pres">
      <dgm:prSet presAssocID="{3D27486F-3551-404E-878B-884EB0F4A754}" presName="sibTrans" presStyleLbl="bgSibTrans2D1" presStyleIdx="4" presStyleCnt="8"/>
      <dgm:spPr/>
      <dgm:t>
        <a:bodyPr/>
        <a:lstStyle/>
        <a:p>
          <a:endParaRPr lang="es-ES"/>
        </a:p>
      </dgm:t>
    </dgm:pt>
    <dgm:pt modelId="{369F4DD3-9ABF-4F66-BD51-83D729905842}" type="pres">
      <dgm:prSet presAssocID="{137E921F-C9CF-422F-806C-70128D90D3CE}" presName="compNode" presStyleCnt="0"/>
      <dgm:spPr/>
    </dgm:pt>
    <dgm:pt modelId="{3EF94099-7F7E-493A-8B81-E2EDB588D2FD}" type="pres">
      <dgm:prSet presAssocID="{137E921F-C9CF-422F-806C-70128D90D3CE}" presName="dummyConnPt" presStyleCnt="0"/>
      <dgm:spPr/>
    </dgm:pt>
    <dgm:pt modelId="{FAA64323-ACAE-4D7E-845F-67DA59A56B58}" type="pres">
      <dgm:prSet presAssocID="{137E921F-C9CF-422F-806C-70128D90D3CE}" presName="node" presStyleLbl="node1" presStyleIdx="5" presStyleCnt="9">
        <dgm:presLayoutVars>
          <dgm:bulletEnabled val="1"/>
        </dgm:presLayoutVars>
      </dgm:prSet>
      <dgm:spPr/>
      <dgm:t>
        <a:bodyPr/>
        <a:lstStyle/>
        <a:p>
          <a:endParaRPr lang="es-ES"/>
        </a:p>
      </dgm:t>
    </dgm:pt>
    <dgm:pt modelId="{A9233097-2A9D-4AE0-924A-AE0554201C89}" type="pres">
      <dgm:prSet presAssocID="{C1D236E2-4E0B-49C1-9CF0-D077970361DF}" presName="sibTrans" presStyleLbl="bgSibTrans2D1" presStyleIdx="5" presStyleCnt="8"/>
      <dgm:spPr/>
      <dgm:t>
        <a:bodyPr/>
        <a:lstStyle/>
        <a:p>
          <a:endParaRPr lang="es-ES"/>
        </a:p>
      </dgm:t>
    </dgm:pt>
    <dgm:pt modelId="{22EC26C7-D63D-40DF-8E0B-9FF914E6B50B}" type="pres">
      <dgm:prSet presAssocID="{94665522-BBC3-4633-8FD2-8B317B080FD2}" presName="compNode" presStyleCnt="0"/>
      <dgm:spPr/>
    </dgm:pt>
    <dgm:pt modelId="{590D5C94-998E-4896-A79A-0CC77F0A7782}" type="pres">
      <dgm:prSet presAssocID="{94665522-BBC3-4633-8FD2-8B317B080FD2}" presName="dummyConnPt" presStyleCnt="0"/>
      <dgm:spPr/>
    </dgm:pt>
    <dgm:pt modelId="{2FB04A52-2E30-4C6D-BE52-AB5AA4E51A37}" type="pres">
      <dgm:prSet presAssocID="{94665522-BBC3-4633-8FD2-8B317B080FD2}" presName="node" presStyleLbl="node1" presStyleIdx="6" presStyleCnt="9">
        <dgm:presLayoutVars>
          <dgm:bulletEnabled val="1"/>
        </dgm:presLayoutVars>
      </dgm:prSet>
      <dgm:spPr/>
      <dgm:t>
        <a:bodyPr/>
        <a:lstStyle/>
        <a:p>
          <a:endParaRPr lang="es-ES"/>
        </a:p>
      </dgm:t>
    </dgm:pt>
    <dgm:pt modelId="{BAF046DE-2D6E-4854-BCAB-CFA9E84D7436}" type="pres">
      <dgm:prSet presAssocID="{29FBE5EB-FB2E-49D0-8C2B-33C1C04C735E}" presName="sibTrans" presStyleLbl="bgSibTrans2D1" presStyleIdx="6" presStyleCnt="8"/>
      <dgm:spPr/>
      <dgm:t>
        <a:bodyPr/>
        <a:lstStyle/>
        <a:p>
          <a:endParaRPr lang="es-ES"/>
        </a:p>
      </dgm:t>
    </dgm:pt>
    <dgm:pt modelId="{18D78268-ACF1-42A5-A7B5-901F8AF4C380}" type="pres">
      <dgm:prSet presAssocID="{E69112AD-5C41-48FA-86DD-FF623E2070F3}" presName="compNode" presStyleCnt="0"/>
      <dgm:spPr/>
    </dgm:pt>
    <dgm:pt modelId="{BF3EA23B-B334-404E-8173-4FFC31FA5882}" type="pres">
      <dgm:prSet presAssocID="{E69112AD-5C41-48FA-86DD-FF623E2070F3}" presName="dummyConnPt" presStyleCnt="0"/>
      <dgm:spPr/>
    </dgm:pt>
    <dgm:pt modelId="{1923BFC3-9515-4F39-BD1B-A4B8245FD50D}" type="pres">
      <dgm:prSet presAssocID="{E69112AD-5C41-48FA-86DD-FF623E2070F3}" presName="node" presStyleLbl="node1" presStyleIdx="7" presStyleCnt="9">
        <dgm:presLayoutVars>
          <dgm:bulletEnabled val="1"/>
        </dgm:presLayoutVars>
      </dgm:prSet>
      <dgm:spPr/>
      <dgm:t>
        <a:bodyPr/>
        <a:lstStyle/>
        <a:p>
          <a:endParaRPr lang="es-ES"/>
        </a:p>
      </dgm:t>
    </dgm:pt>
    <dgm:pt modelId="{8A708804-EF36-449F-913A-155A200444D6}" type="pres">
      <dgm:prSet presAssocID="{E885362B-364A-4410-9654-3B2DD37C10C0}" presName="sibTrans" presStyleLbl="bgSibTrans2D1" presStyleIdx="7" presStyleCnt="8"/>
      <dgm:spPr/>
      <dgm:t>
        <a:bodyPr/>
        <a:lstStyle/>
        <a:p>
          <a:endParaRPr lang="es-ES"/>
        </a:p>
      </dgm:t>
    </dgm:pt>
    <dgm:pt modelId="{A3156257-707F-4305-BCEA-8F556B4B013A}" type="pres">
      <dgm:prSet presAssocID="{EBABD43F-1431-4001-8112-78C08E8CF776}" presName="compNode" presStyleCnt="0"/>
      <dgm:spPr/>
    </dgm:pt>
    <dgm:pt modelId="{75899479-D2CB-40F3-8586-F93EE27210B4}" type="pres">
      <dgm:prSet presAssocID="{EBABD43F-1431-4001-8112-78C08E8CF776}" presName="dummyConnPt" presStyleCnt="0"/>
      <dgm:spPr/>
    </dgm:pt>
    <dgm:pt modelId="{109D7E5D-F6DA-4FD9-A2C6-71019392CF62}" type="pres">
      <dgm:prSet presAssocID="{EBABD43F-1431-4001-8112-78C08E8CF776}" presName="node" presStyleLbl="node1" presStyleIdx="8" presStyleCnt="9">
        <dgm:presLayoutVars>
          <dgm:bulletEnabled val="1"/>
        </dgm:presLayoutVars>
      </dgm:prSet>
      <dgm:spPr/>
      <dgm:t>
        <a:bodyPr/>
        <a:lstStyle/>
        <a:p>
          <a:endParaRPr lang="es-ES"/>
        </a:p>
      </dgm:t>
    </dgm:pt>
  </dgm:ptLst>
  <dgm:cxnLst>
    <dgm:cxn modelId="{CD6C8A18-E632-4333-9C51-3C1DA32461BD}" type="presOf" srcId="{C1D236E2-4E0B-49C1-9CF0-D077970361DF}" destId="{A9233097-2A9D-4AE0-924A-AE0554201C89}" srcOrd="0" destOrd="0" presId="urn:microsoft.com/office/officeart/2005/8/layout/bProcess4"/>
    <dgm:cxn modelId="{07CAECC7-DB56-4BB6-AA96-54680086205E}" type="presOf" srcId="{3D27486F-3551-404E-878B-884EB0F4A754}" destId="{95CB97DD-0429-4627-8D91-B64B17795923}" srcOrd="0" destOrd="0" presId="urn:microsoft.com/office/officeart/2005/8/layout/bProcess4"/>
    <dgm:cxn modelId="{A015A394-A805-4F9B-94ED-CD9273789E94}" type="presOf" srcId="{1ABEAB64-9D14-49BF-A55E-F1C6CF3560BB}" destId="{2CA497C2-6C52-4A21-993B-423635339DB7}" srcOrd="0" destOrd="0" presId="urn:microsoft.com/office/officeart/2005/8/layout/bProcess4"/>
    <dgm:cxn modelId="{2E1019A8-D219-42D7-A155-89756865CC31}" srcId="{3C5167D4-2468-4E92-8E3E-519FE2BF1921}" destId="{39A8F27A-EBB7-4506-BACD-5DFFEC71F99C}" srcOrd="2" destOrd="0" parTransId="{60A13AE1-ADE4-458D-AE69-2926CAC0783D}" sibTransId="{12B19ADF-1493-4352-A3AD-2C1F2BD7B36B}"/>
    <dgm:cxn modelId="{61B41D54-2D8C-4A05-9B58-8034DBA8B3F6}" srcId="{3C5167D4-2468-4E92-8E3E-519FE2BF1921}" destId="{E69112AD-5C41-48FA-86DD-FF623E2070F3}" srcOrd="7" destOrd="0" parTransId="{EA43532A-6DB5-40BD-8E37-4BAA0A0FDFCC}" sibTransId="{E885362B-364A-4410-9654-3B2DD37C10C0}"/>
    <dgm:cxn modelId="{6A00BF20-4559-4076-9261-0FB33994AA2C}" type="presOf" srcId="{E69112AD-5C41-48FA-86DD-FF623E2070F3}" destId="{1923BFC3-9515-4F39-BD1B-A4B8245FD50D}" srcOrd="0" destOrd="0" presId="urn:microsoft.com/office/officeart/2005/8/layout/bProcess4"/>
    <dgm:cxn modelId="{ACA6A47E-7106-46A9-8EB0-AC3DC74990E8}" type="presOf" srcId="{12B19ADF-1493-4352-A3AD-2C1F2BD7B36B}" destId="{09EE2661-B7CC-49D5-AA15-97B783BFC57F}" srcOrd="0" destOrd="0" presId="urn:microsoft.com/office/officeart/2005/8/layout/bProcess4"/>
    <dgm:cxn modelId="{7BD915AD-B83C-4E96-BDA0-C9BD4371C5EF}" type="presOf" srcId="{E885362B-364A-4410-9654-3B2DD37C10C0}" destId="{8A708804-EF36-449F-913A-155A200444D6}" srcOrd="0" destOrd="0" presId="urn:microsoft.com/office/officeart/2005/8/layout/bProcess4"/>
    <dgm:cxn modelId="{36CFA8AA-7765-4FE2-AAF6-1CDA8B0140B0}" type="presOf" srcId="{1BD2F6BE-612E-4840-81EB-7EFDB5130A5B}" destId="{6A8261C5-D558-4BC6-A2F7-0E131650B4A3}" srcOrd="0" destOrd="0" presId="urn:microsoft.com/office/officeart/2005/8/layout/bProcess4"/>
    <dgm:cxn modelId="{E9A57F8B-B4BB-4534-861E-FE0A2D684AEF}" type="presOf" srcId="{137E921F-C9CF-422F-806C-70128D90D3CE}" destId="{FAA64323-ACAE-4D7E-845F-67DA59A56B58}" srcOrd="0" destOrd="0" presId="urn:microsoft.com/office/officeart/2005/8/layout/bProcess4"/>
    <dgm:cxn modelId="{F1EB8A4D-D1A9-49E7-8A3D-1B889FBEF08B}" type="presOf" srcId="{98413448-F2CD-43A2-BCAE-9EEFB5AA2118}" destId="{E4E566AA-B065-42DD-99AA-3DA346F004FE}" srcOrd="0" destOrd="0" presId="urn:microsoft.com/office/officeart/2005/8/layout/bProcess4"/>
    <dgm:cxn modelId="{37B6F354-D3E2-4912-AD08-48BDBBB071C8}" srcId="{3C5167D4-2468-4E92-8E3E-519FE2BF1921}" destId="{137E921F-C9CF-422F-806C-70128D90D3CE}" srcOrd="5" destOrd="0" parTransId="{F873B94B-A2A9-4DDF-BEC9-8F87A6BE2507}" sibTransId="{C1D236E2-4E0B-49C1-9CF0-D077970361DF}"/>
    <dgm:cxn modelId="{FBBF6E0F-BC76-4B3E-8EFE-EC74D2EB0A67}" type="presOf" srcId="{39A8F27A-EBB7-4506-BACD-5DFFEC71F99C}" destId="{C9716B47-82F0-4A5C-8BA3-864690B73EF8}" srcOrd="0" destOrd="0" presId="urn:microsoft.com/office/officeart/2005/8/layout/bProcess4"/>
    <dgm:cxn modelId="{D7DD091B-3E66-445E-859E-B588CA276679}" srcId="{3C5167D4-2468-4E92-8E3E-519FE2BF1921}" destId="{FA56FECE-284F-44D7-A5DC-262EE199E329}" srcOrd="0" destOrd="0" parTransId="{94E930DF-F8B0-44FC-BCC1-EF6FB71B58B1}" sibTransId="{1ABEAB64-9D14-49BF-A55E-F1C6CF3560BB}"/>
    <dgm:cxn modelId="{5AEC9C08-E568-4296-96F8-2A467F6DCC3F}" type="presOf" srcId="{29FBE5EB-FB2E-49D0-8C2B-33C1C04C735E}" destId="{BAF046DE-2D6E-4854-BCAB-CFA9E84D7436}" srcOrd="0" destOrd="0" presId="urn:microsoft.com/office/officeart/2005/8/layout/bProcess4"/>
    <dgm:cxn modelId="{34F585CE-F3ED-4914-9DDB-601E05302648}" srcId="{3C5167D4-2468-4E92-8E3E-519FE2BF1921}" destId="{94665522-BBC3-4633-8FD2-8B317B080FD2}" srcOrd="6" destOrd="0" parTransId="{E0F49B0C-66C2-4ED1-A1C9-2439D9AF00BE}" sibTransId="{29FBE5EB-FB2E-49D0-8C2B-33C1C04C735E}"/>
    <dgm:cxn modelId="{AC18AE2F-FC98-4C84-933F-9253D23CF766}" srcId="{3C5167D4-2468-4E92-8E3E-519FE2BF1921}" destId="{98413448-F2CD-43A2-BCAE-9EEFB5AA2118}" srcOrd="1" destOrd="0" parTransId="{44CFB1A8-AED4-439A-A03E-6F2909AFB0D8}" sibTransId="{1BD2F6BE-612E-4840-81EB-7EFDB5130A5B}"/>
    <dgm:cxn modelId="{9909F2A0-CFEB-4390-ADDA-A08D503E6C1C}" type="presOf" srcId="{DFFB2235-D43A-4DBD-B176-4BE149C3A191}" destId="{F1C848C0-9DD6-4E27-B9B8-1E74ABEABDD2}" srcOrd="0" destOrd="0" presId="urn:microsoft.com/office/officeart/2005/8/layout/bProcess4"/>
    <dgm:cxn modelId="{3D99F204-D5F5-446B-9810-3FFE243A5453}" srcId="{3C5167D4-2468-4E92-8E3E-519FE2BF1921}" destId="{DFFB2235-D43A-4DBD-B176-4BE149C3A191}" srcOrd="3" destOrd="0" parTransId="{BD9F7597-9C1D-4231-9FA0-F5F5D84F8DC5}" sibTransId="{1EC06893-44E3-4538-8CF9-1AA0BCA68CB6}"/>
    <dgm:cxn modelId="{B41EEFCB-9A52-4283-8D1D-A1AB9BB13CB8}" srcId="{3C5167D4-2468-4E92-8E3E-519FE2BF1921}" destId="{60336089-C4DA-4357-98D0-DD46AEA0258F}" srcOrd="4" destOrd="0" parTransId="{C135E332-E2D6-4E43-A4B6-C709A72EBC5C}" sibTransId="{3D27486F-3551-404E-878B-884EB0F4A754}"/>
    <dgm:cxn modelId="{43102D0A-D42C-4BDD-8F49-EF786595B8AC}" type="presOf" srcId="{60336089-C4DA-4357-98D0-DD46AEA0258F}" destId="{51D8F2EF-79E4-456F-89B3-8D18D3062289}" srcOrd="0" destOrd="0" presId="urn:microsoft.com/office/officeart/2005/8/layout/bProcess4"/>
    <dgm:cxn modelId="{0EAD2274-1104-4A7A-A37F-C5C1254334C2}" type="presOf" srcId="{1EC06893-44E3-4538-8CF9-1AA0BCA68CB6}" destId="{3FF82A34-5F26-420F-B5C2-B44320C258DF}" srcOrd="0" destOrd="0" presId="urn:microsoft.com/office/officeart/2005/8/layout/bProcess4"/>
    <dgm:cxn modelId="{6DB4829D-75CC-4C57-90B5-6A6291254BC0}" srcId="{3C5167D4-2468-4E92-8E3E-519FE2BF1921}" destId="{EBABD43F-1431-4001-8112-78C08E8CF776}" srcOrd="8" destOrd="0" parTransId="{44ABEC42-D7A3-4A65-9533-BFEA7BB82712}" sibTransId="{4C4F23D5-082F-456B-B7E8-1C53639E495B}"/>
    <dgm:cxn modelId="{4B764994-CAD0-4C13-8B9A-4093FC8CC1EF}" type="presOf" srcId="{3C5167D4-2468-4E92-8E3E-519FE2BF1921}" destId="{F4698FB8-34CE-452E-AB41-CEBD469A731A}" srcOrd="0" destOrd="0" presId="urn:microsoft.com/office/officeart/2005/8/layout/bProcess4"/>
    <dgm:cxn modelId="{AD92C6F6-7296-4483-9A1D-8818660E6B39}" type="presOf" srcId="{EBABD43F-1431-4001-8112-78C08E8CF776}" destId="{109D7E5D-F6DA-4FD9-A2C6-71019392CF62}" srcOrd="0" destOrd="0" presId="urn:microsoft.com/office/officeart/2005/8/layout/bProcess4"/>
    <dgm:cxn modelId="{691AD02D-45BF-4AF3-86C0-48E9AE5268A7}" type="presOf" srcId="{94665522-BBC3-4633-8FD2-8B317B080FD2}" destId="{2FB04A52-2E30-4C6D-BE52-AB5AA4E51A37}" srcOrd="0" destOrd="0" presId="urn:microsoft.com/office/officeart/2005/8/layout/bProcess4"/>
    <dgm:cxn modelId="{5B405F33-2D80-4381-8EB6-3C371AC6E589}" type="presOf" srcId="{FA56FECE-284F-44D7-A5DC-262EE199E329}" destId="{FFD4DB18-E6B8-4966-AD48-33158A20FDD0}" srcOrd="0" destOrd="0" presId="urn:microsoft.com/office/officeart/2005/8/layout/bProcess4"/>
    <dgm:cxn modelId="{27BF69A7-AE42-4943-861F-A93C447F9173}" type="presParOf" srcId="{F4698FB8-34CE-452E-AB41-CEBD469A731A}" destId="{938D105A-B1CC-4B7A-A9B3-531945CFC434}" srcOrd="0" destOrd="0" presId="urn:microsoft.com/office/officeart/2005/8/layout/bProcess4"/>
    <dgm:cxn modelId="{9DFFA2F3-C083-4887-B81E-B04B048900FF}" type="presParOf" srcId="{938D105A-B1CC-4B7A-A9B3-531945CFC434}" destId="{B78820B9-5D1D-4482-B00A-A1074104643E}" srcOrd="0" destOrd="0" presId="urn:microsoft.com/office/officeart/2005/8/layout/bProcess4"/>
    <dgm:cxn modelId="{2910ED0B-46BE-4C54-B365-58D1462F5921}" type="presParOf" srcId="{938D105A-B1CC-4B7A-A9B3-531945CFC434}" destId="{FFD4DB18-E6B8-4966-AD48-33158A20FDD0}" srcOrd="1" destOrd="0" presId="urn:microsoft.com/office/officeart/2005/8/layout/bProcess4"/>
    <dgm:cxn modelId="{2868985D-BB09-4FCB-BCB7-399DB9C98EF7}" type="presParOf" srcId="{F4698FB8-34CE-452E-AB41-CEBD469A731A}" destId="{2CA497C2-6C52-4A21-993B-423635339DB7}" srcOrd="1" destOrd="0" presId="urn:microsoft.com/office/officeart/2005/8/layout/bProcess4"/>
    <dgm:cxn modelId="{2C43EFA4-09C4-45B1-84B4-A6E5297930A0}" type="presParOf" srcId="{F4698FB8-34CE-452E-AB41-CEBD469A731A}" destId="{E62AF882-9868-4494-9BDD-2E5312C3DE89}" srcOrd="2" destOrd="0" presId="urn:microsoft.com/office/officeart/2005/8/layout/bProcess4"/>
    <dgm:cxn modelId="{1E466513-0D62-4477-B095-5FEA7B998D67}" type="presParOf" srcId="{E62AF882-9868-4494-9BDD-2E5312C3DE89}" destId="{209AC3A4-4C28-4283-9393-E5D8EF6A8322}" srcOrd="0" destOrd="0" presId="urn:microsoft.com/office/officeart/2005/8/layout/bProcess4"/>
    <dgm:cxn modelId="{8E9747B4-2430-4C73-AD88-7CC183D21F86}" type="presParOf" srcId="{E62AF882-9868-4494-9BDD-2E5312C3DE89}" destId="{E4E566AA-B065-42DD-99AA-3DA346F004FE}" srcOrd="1" destOrd="0" presId="urn:microsoft.com/office/officeart/2005/8/layout/bProcess4"/>
    <dgm:cxn modelId="{03E8B012-8A18-4AB7-ABE9-44E8D1A2533A}" type="presParOf" srcId="{F4698FB8-34CE-452E-AB41-CEBD469A731A}" destId="{6A8261C5-D558-4BC6-A2F7-0E131650B4A3}" srcOrd="3" destOrd="0" presId="urn:microsoft.com/office/officeart/2005/8/layout/bProcess4"/>
    <dgm:cxn modelId="{925A1AB8-CE58-4075-B43A-F9F1F3DBB8D7}" type="presParOf" srcId="{F4698FB8-34CE-452E-AB41-CEBD469A731A}" destId="{8B65A2EA-2C36-47BA-8CF7-90172A34BEBA}" srcOrd="4" destOrd="0" presId="urn:microsoft.com/office/officeart/2005/8/layout/bProcess4"/>
    <dgm:cxn modelId="{38F26C83-9C8E-4A9D-8751-9D83BB820289}" type="presParOf" srcId="{8B65A2EA-2C36-47BA-8CF7-90172A34BEBA}" destId="{BC546D2A-AEE4-407B-890E-AEDDBA62881E}" srcOrd="0" destOrd="0" presId="urn:microsoft.com/office/officeart/2005/8/layout/bProcess4"/>
    <dgm:cxn modelId="{0C75F4B1-8ED5-4D4F-892A-0C8151252ABB}" type="presParOf" srcId="{8B65A2EA-2C36-47BA-8CF7-90172A34BEBA}" destId="{C9716B47-82F0-4A5C-8BA3-864690B73EF8}" srcOrd="1" destOrd="0" presId="urn:microsoft.com/office/officeart/2005/8/layout/bProcess4"/>
    <dgm:cxn modelId="{0DCF14F6-7F4B-4854-B413-D906AD07823A}" type="presParOf" srcId="{F4698FB8-34CE-452E-AB41-CEBD469A731A}" destId="{09EE2661-B7CC-49D5-AA15-97B783BFC57F}" srcOrd="5" destOrd="0" presId="urn:microsoft.com/office/officeart/2005/8/layout/bProcess4"/>
    <dgm:cxn modelId="{F875E24C-6A90-41FA-B2A2-1A7551A118FE}" type="presParOf" srcId="{F4698FB8-34CE-452E-AB41-CEBD469A731A}" destId="{CBEDC634-D498-4952-90D4-942B0F034A8B}" srcOrd="6" destOrd="0" presId="urn:microsoft.com/office/officeart/2005/8/layout/bProcess4"/>
    <dgm:cxn modelId="{FCECAE8F-BC73-42F5-9F0C-9AC0A8B56879}" type="presParOf" srcId="{CBEDC634-D498-4952-90D4-942B0F034A8B}" destId="{A2DBF711-A25B-47BB-A255-3CCCBE3D2E69}" srcOrd="0" destOrd="0" presId="urn:microsoft.com/office/officeart/2005/8/layout/bProcess4"/>
    <dgm:cxn modelId="{A14787EC-2D1B-40AE-A389-944B2A0960E5}" type="presParOf" srcId="{CBEDC634-D498-4952-90D4-942B0F034A8B}" destId="{F1C848C0-9DD6-4E27-B9B8-1E74ABEABDD2}" srcOrd="1" destOrd="0" presId="urn:microsoft.com/office/officeart/2005/8/layout/bProcess4"/>
    <dgm:cxn modelId="{15E5A6AE-3C6F-41CE-AC67-8A80A687D938}" type="presParOf" srcId="{F4698FB8-34CE-452E-AB41-CEBD469A731A}" destId="{3FF82A34-5F26-420F-B5C2-B44320C258DF}" srcOrd="7" destOrd="0" presId="urn:microsoft.com/office/officeart/2005/8/layout/bProcess4"/>
    <dgm:cxn modelId="{7B64FFCE-13EA-44B3-9D10-CE5BE0B4DEC3}" type="presParOf" srcId="{F4698FB8-34CE-452E-AB41-CEBD469A731A}" destId="{D2E4C508-088C-4811-ABBD-66A0338D42DF}" srcOrd="8" destOrd="0" presId="urn:microsoft.com/office/officeart/2005/8/layout/bProcess4"/>
    <dgm:cxn modelId="{789F9908-73AD-4A56-9A00-E19B2E53B9C7}" type="presParOf" srcId="{D2E4C508-088C-4811-ABBD-66A0338D42DF}" destId="{E84AD927-D1AC-444E-8724-4DD7A1F5832C}" srcOrd="0" destOrd="0" presId="urn:microsoft.com/office/officeart/2005/8/layout/bProcess4"/>
    <dgm:cxn modelId="{F36C8CB9-EC7F-45DE-A3E5-9919B040B0A8}" type="presParOf" srcId="{D2E4C508-088C-4811-ABBD-66A0338D42DF}" destId="{51D8F2EF-79E4-456F-89B3-8D18D3062289}" srcOrd="1" destOrd="0" presId="urn:microsoft.com/office/officeart/2005/8/layout/bProcess4"/>
    <dgm:cxn modelId="{04640D09-06E3-402F-BDFB-B9DAFF6AD4A8}" type="presParOf" srcId="{F4698FB8-34CE-452E-AB41-CEBD469A731A}" destId="{95CB97DD-0429-4627-8D91-B64B17795923}" srcOrd="9" destOrd="0" presId="urn:microsoft.com/office/officeart/2005/8/layout/bProcess4"/>
    <dgm:cxn modelId="{F416BC46-A042-4D38-8F1D-90D4389BF81F}" type="presParOf" srcId="{F4698FB8-34CE-452E-AB41-CEBD469A731A}" destId="{369F4DD3-9ABF-4F66-BD51-83D729905842}" srcOrd="10" destOrd="0" presId="urn:microsoft.com/office/officeart/2005/8/layout/bProcess4"/>
    <dgm:cxn modelId="{2166DC77-76AB-4E29-9E5D-A26F9D1E35E5}" type="presParOf" srcId="{369F4DD3-9ABF-4F66-BD51-83D729905842}" destId="{3EF94099-7F7E-493A-8B81-E2EDB588D2FD}" srcOrd="0" destOrd="0" presId="urn:microsoft.com/office/officeart/2005/8/layout/bProcess4"/>
    <dgm:cxn modelId="{9B778B4C-02DE-4028-834B-D0DEC5B845D7}" type="presParOf" srcId="{369F4DD3-9ABF-4F66-BD51-83D729905842}" destId="{FAA64323-ACAE-4D7E-845F-67DA59A56B58}" srcOrd="1" destOrd="0" presId="urn:microsoft.com/office/officeart/2005/8/layout/bProcess4"/>
    <dgm:cxn modelId="{AD7D0581-D8D6-4BF1-9E72-1217ACD40DDF}" type="presParOf" srcId="{F4698FB8-34CE-452E-AB41-CEBD469A731A}" destId="{A9233097-2A9D-4AE0-924A-AE0554201C89}" srcOrd="11" destOrd="0" presId="urn:microsoft.com/office/officeart/2005/8/layout/bProcess4"/>
    <dgm:cxn modelId="{48DCF1E4-17B2-4A54-AE05-820842E98B8A}" type="presParOf" srcId="{F4698FB8-34CE-452E-AB41-CEBD469A731A}" destId="{22EC26C7-D63D-40DF-8E0B-9FF914E6B50B}" srcOrd="12" destOrd="0" presId="urn:microsoft.com/office/officeart/2005/8/layout/bProcess4"/>
    <dgm:cxn modelId="{A8FA4E5C-CA85-4180-A4A1-BB44EE785848}" type="presParOf" srcId="{22EC26C7-D63D-40DF-8E0B-9FF914E6B50B}" destId="{590D5C94-998E-4896-A79A-0CC77F0A7782}" srcOrd="0" destOrd="0" presId="urn:microsoft.com/office/officeart/2005/8/layout/bProcess4"/>
    <dgm:cxn modelId="{EF29B0DB-E991-4F5B-87E8-384DFDEF85E3}" type="presParOf" srcId="{22EC26C7-D63D-40DF-8E0B-9FF914E6B50B}" destId="{2FB04A52-2E30-4C6D-BE52-AB5AA4E51A37}" srcOrd="1" destOrd="0" presId="urn:microsoft.com/office/officeart/2005/8/layout/bProcess4"/>
    <dgm:cxn modelId="{CC8C7199-5ED6-4178-BB81-2594D5892AF0}" type="presParOf" srcId="{F4698FB8-34CE-452E-AB41-CEBD469A731A}" destId="{BAF046DE-2D6E-4854-BCAB-CFA9E84D7436}" srcOrd="13" destOrd="0" presId="urn:microsoft.com/office/officeart/2005/8/layout/bProcess4"/>
    <dgm:cxn modelId="{42986919-EA37-4B76-B333-A34F255B1FBA}" type="presParOf" srcId="{F4698FB8-34CE-452E-AB41-CEBD469A731A}" destId="{18D78268-ACF1-42A5-A7B5-901F8AF4C380}" srcOrd="14" destOrd="0" presId="urn:microsoft.com/office/officeart/2005/8/layout/bProcess4"/>
    <dgm:cxn modelId="{2CA8AB91-B353-48D1-AFF7-83E47692ED1D}" type="presParOf" srcId="{18D78268-ACF1-42A5-A7B5-901F8AF4C380}" destId="{BF3EA23B-B334-404E-8173-4FFC31FA5882}" srcOrd="0" destOrd="0" presId="urn:microsoft.com/office/officeart/2005/8/layout/bProcess4"/>
    <dgm:cxn modelId="{099E4AD3-A7A2-4A77-A608-F9437E561EAB}" type="presParOf" srcId="{18D78268-ACF1-42A5-A7B5-901F8AF4C380}" destId="{1923BFC3-9515-4F39-BD1B-A4B8245FD50D}" srcOrd="1" destOrd="0" presId="urn:microsoft.com/office/officeart/2005/8/layout/bProcess4"/>
    <dgm:cxn modelId="{A6B22238-79ED-4166-8637-A72BA56F8D6B}" type="presParOf" srcId="{F4698FB8-34CE-452E-AB41-CEBD469A731A}" destId="{8A708804-EF36-449F-913A-155A200444D6}" srcOrd="15" destOrd="0" presId="urn:microsoft.com/office/officeart/2005/8/layout/bProcess4"/>
    <dgm:cxn modelId="{99DDA485-CBCA-4472-B4EC-C6ED09F3F6E1}" type="presParOf" srcId="{F4698FB8-34CE-452E-AB41-CEBD469A731A}" destId="{A3156257-707F-4305-BCEA-8F556B4B013A}" srcOrd="16" destOrd="0" presId="urn:microsoft.com/office/officeart/2005/8/layout/bProcess4"/>
    <dgm:cxn modelId="{3B479176-CC0A-49A0-B417-C76FEC0073B4}" type="presParOf" srcId="{A3156257-707F-4305-BCEA-8F556B4B013A}" destId="{75899479-D2CB-40F3-8586-F93EE27210B4}" srcOrd="0" destOrd="0" presId="urn:microsoft.com/office/officeart/2005/8/layout/bProcess4"/>
    <dgm:cxn modelId="{E3D7598F-1EDC-4A87-8692-DDD6EC7E24A7}" type="presParOf" srcId="{A3156257-707F-4305-BCEA-8F556B4B013A}" destId="{109D7E5D-F6DA-4FD9-A2C6-71019392CF62}" srcOrd="1" destOrd="0" presId="urn:microsoft.com/office/officeart/2005/8/layout/bProcess4"/>
  </dgm:cxnLst>
  <dgm:bg/>
  <dgm:whole/>
</dgm:dataModel>
</file>

<file path=ppt/diagrams/data3.xml><?xml version="1.0" encoding="utf-8"?>
<dgm:dataModel xmlns:dgm="http://schemas.openxmlformats.org/drawingml/2006/diagram" xmlns:a="http://schemas.openxmlformats.org/drawingml/2006/main">
  <dgm:ptLst>
    <dgm:pt modelId="{8426FD46-2809-4AD7-9979-13047AF2E053}" type="doc">
      <dgm:prSet loTypeId="urn:microsoft.com/office/officeart/2005/8/layout/process5" loCatId="process" qsTypeId="urn:microsoft.com/office/officeart/2005/8/quickstyle/simple1" qsCatId="simple" csTypeId="urn:microsoft.com/office/officeart/2005/8/colors/colorful4" csCatId="colorful" phldr="1"/>
      <dgm:spPr/>
      <dgm:t>
        <a:bodyPr/>
        <a:lstStyle/>
        <a:p>
          <a:endParaRPr lang="es-ES"/>
        </a:p>
      </dgm:t>
    </dgm:pt>
    <dgm:pt modelId="{3E7A9B1D-6A3F-462D-B97F-DD7BEEA002C8}">
      <dgm:prSet phldrT="[Texto]" custT="1"/>
      <dgm:spPr/>
      <dgm:t>
        <a:bodyPr/>
        <a:lstStyle/>
        <a:p>
          <a:r>
            <a:rPr lang="es-ES" sz="1400" b="1" dirty="0" smtClean="0"/>
            <a:t>Seguimiento del Crédito</a:t>
          </a:r>
          <a:endParaRPr lang="es-ES" sz="1400" dirty="0"/>
        </a:p>
      </dgm:t>
    </dgm:pt>
    <dgm:pt modelId="{DEF78B87-3FE4-4B9D-95C7-B1D1CAF3334B}" type="parTrans" cxnId="{D7F3C57F-1FE4-4D9F-830C-9BDD3361619C}">
      <dgm:prSet/>
      <dgm:spPr/>
      <dgm:t>
        <a:bodyPr/>
        <a:lstStyle/>
        <a:p>
          <a:endParaRPr lang="es-ES" sz="1400"/>
        </a:p>
      </dgm:t>
    </dgm:pt>
    <dgm:pt modelId="{C68CF80B-8382-4CD6-978E-90967BF7B06A}" type="sibTrans" cxnId="{D7F3C57F-1FE4-4D9F-830C-9BDD3361619C}">
      <dgm:prSet custT="1"/>
      <dgm:spPr/>
      <dgm:t>
        <a:bodyPr/>
        <a:lstStyle/>
        <a:p>
          <a:endParaRPr lang="es-ES" sz="1400"/>
        </a:p>
      </dgm:t>
    </dgm:pt>
    <dgm:pt modelId="{36756D50-EC3C-457E-A759-E43E0382D0D9}">
      <dgm:prSet phldrT="[Texto]" custT="1"/>
      <dgm:spPr/>
      <dgm:t>
        <a:bodyPr/>
        <a:lstStyle/>
        <a:p>
          <a:r>
            <a:rPr lang="es-ES" sz="1400" b="1" dirty="0" smtClean="0"/>
            <a:t>Reporte de Morosidad y Créditos vencidos</a:t>
          </a:r>
          <a:endParaRPr lang="es-ES" sz="1400" dirty="0"/>
        </a:p>
      </dgm:t>
    </dgm:pt>
    <dgm:pt modelId="{06E89265-088D-4545-A136-9D60EE29F71F}" type="parTrans" cxnId="{0244EDEA-6D9D-4122-B4CD-4439ACD47BDB}">
      <dgm:prSet/>
      <dgm:spPr/>
      <dgm:t>
        <a:bodyPr/>
        <a:lstStyle/>
        <a:p>
          <a:endParaRPr lang="es-ES" sz="1400"/>
        </a:p>
      </dgm:t>
    </dgm:pt>
    <dgm:pt modelId="{5D08FD8A-C6EC-4880-8FDA-1ECBB9AA8375}" type="sibTrans" cxnId="{0244EDEA-6D9D-4122-B4CD-4439ACD47BDB}">
      <dgm:prSet custT="1"/>
      <dgm:spPr/>
      <dgm:t>
        <a:bodyPr/>
        <a:lstStyle/>
        <a:p>
          <a:endParaRPr lang="es-ES" sz="1400"/>
        </a:p>
      </dgm:t>
    </dgm:pt>
    <dgm:pt modelId="{95595408-AD44-4C1A-878C-906234F3CBCF}">
      <dgm:prSet phldrT="[Texto]" custT="1"/>
      <dgm:spPr/>
      <dgm:t>
        <a:bodyPr/>
        <a:lstStyle/>
        <a:p>
          <a:r>
            <a:rPr lang="es-ES" sz="1400" b="1" dirty="0" smtClean="0"/>
            <a:t>Cobranza Morosa</a:t>
          </a:r>
          <a:endParaRPr lang="es-ES" sz="1400" dirty="0"/>
        </a:p>
      </dgm:t>
    </dgm:pt>
    <dgm:pt modelId="{5011CE27-E3B0-4CD9-9CA0-FE6BE393F00A}" type="parTrans" cxnId="{0AC3CBE3-0E76-4490-86B8-96855C41BA61}">
      <dgm:prSet/>
      <dgm:spPr/>
      <dgm:t>
        <a:bodyPr/>
        <a:lstStyle/>
        <a:p>
          <a:endParaRPr lang="es-ES" sz="1400"/>
        </a:p>
      </dgm:t>
    </dgm:pt>
    <dgm:pt modelId="{5D4D1C15-ED20-44CB-8303-C874BAE3C51B}" type="sibTrans" cxnId="{0AC3CBE3-0E76-4490-86B8-96855C41BA61}">
      <dgm:prSet custT="1"/>
      <dgm:spPr/>
      <dgm:t>
        <a:bodyPr/>
        <a:lstStyle/>
        <a:p>
          <a:endParaRPr lang="es-ES" sz="1400"/>
        </a:p>
      </dgm:t>
    </dgm:pt>
    <dgm:pt modelId="{20AE166A-2CBD-4C02-9E0D-8CBF17762B5B}">
      <dgm:prSet phldrT="[Texto]" custT="1"/>
      <dgm:spPr/>
      <dgm:t>
        <a:bodyPr/>
        <a:lstStyle/>
        <a:p>
          <a:r>
            <a:rPr lang="es-ES" sz="1400" b="1" dirty="0" smtClean="0"/>
            <a:t>Refinanciación,  Renovación o Reestructuración</a:t>
          </a:r>
          <a:endParaRPr lang="es-ES" sz="1400" dirty="0"/>
        </a:p>
      </dgm:t>
    </dgm:pt>
    <dgm:pt modelId="{E0E60566-7064-44EA-BCB5-7668094BA4EF}" type="parTrans" cxnId="{4265CA6D-23F0-44CF-971D-3B0B79003999}">
      <dgm:prSet/>
      <dgm:spPr/>
      <dgm:t>
        <a:bodyPr/>
        <a:lstStyle/>
        <a:p>
          <a:endParaRPr lang="es-ES" sz="1400"/>
        </a:p>
      </dgm:t>
    </dgm:pt>
    <dgm:pt modelId="{2DB72B76-1EF2-4E4C-BDF8-66A626E5B651}" type="sibTrans" cxnId="{4265CA6D-23F0-44CF-971D-3B0B79003999}">
      <dgm:prSet custT="1"/>
      <dgm:spPr/>
      <dgm:t>
        <a:bodyPr/>
        <a:lstStyle/>
        <a:p>
          <a:endParaRPr lang="es-ES" sz="1400"/>
        </a:p>
      </dgm:t>
    </dgm:pt>
    <dgm:pt modelId="{F77CFE70-FA28-4C13-9D61-A5BC6E4F9A82}">
      <dgm:prSet custT="1"/>
      <dgm:spPr/>
      <dgm:t>
        <a:bodyPr/>
        <a:lstStyle/>
        <a:p>
          <a:r>
            <a:rPr lang="es-ES" sz="1400" b="1" dirty="0" smtClean="0"/>
            <a:t>Cobranza Extrajudicial</a:t>
          </a:r>
          <a:endParaRPr lang="es-ES" sz="1400" dirty="0"/>
        </a:p>
      </dgm:t>
    </dgm:pt>
    <dgm:pt modelId="{37DD6519-2439-4954-95C3-B32FD8A598F3}" type="parTrans" cxnId="{1A6FB33F-9601-43BA-8440-98284AF90E42}">
      <dgm:prSet/>
      <dgm:spPr/>
      <dgm:t>
        <a:bodyPr/>
        <a:lstStyle/>
        <a:p>
          <a:endParaRPr lang="es-ES" sz="1400"/>
        </a:p>
      </dgm:t>
    </dgm:pt>
    <dgm:pt modelId="{BF9B4AD3-0DD0-4B43-86EB-EDBC8BF4BE8B}" type="sibTrans" cxnId="{1A6FB33F-9601-43BA-8440-98284AF90E42}">
      <dgm:prSet custT="1"/>
      <dgm:spPr/>
      <dgm:t>
        <a:bodyPr/>
        <a:lstStyle/>
        <a:p>
          <a:endParaRPr lang="es-ES" sz="1400"/>
        </a:p>
      </dgm:t>
    </dgm:pt>
    <dgm:pt modelId="{81803BB3-39F2-4816-88E5-9FC1DADF604C}">
      <dgm:prSet custT="1"/>
      <dgm:spPr/>
      <dgm:t>
        <a:bodyPr/>
        <a:lstStyle/>
        <a:p>
          <a:r>
            <a:rPr lang="es-ES" sz="1400" b="1" dirty="0" smtClean="0"/>
            <a:t>Cobranza Judicial</a:t>
          </a:r>
          <a:endParaRPr lang="es-ES" sz="1400" dirty="0"/>
        </a:p>
      </dgm:t>
    </dgm:pt>
    <dgm:pt modelId="{08AB2C17-CF05-48EC-B417-C89CD47BF225}" type="parTrans" cxnId="{F57685CE-49AB-4EF9-B332-A05BFEB22647}">
      <dgm:prSet/>
      <dgm:spPr/>
      <dgm:t>
        <a:bodyPr/>
        <a:lstStyle/>
        <a:p>
          <a:endParaRPr lang="es-ES" sz="1400"/>
        </a:p>
      </dgm:t>
    </dgm:pt>
    <dgm:pt modelId="{AD6A1433-23F2-41CA-AF4D-194D57E93DBF}" type="sibTrans" cxnId="{F57685CE-49AB-4EF9-B332-A05BFEB22647}">
      <dgm:prSet/>
      <dgm:spPr/>
      <dgm:t>
        <a:bodyPr/>
        <a:lstStyle/>
        <a:p>
          <a:endParaRPr lang="es-ES" sz="1400"/>
        </a:p>
      </dgm:t>
    </dgm:pt>
    <dgm:pt modelId="{8D7F65A8-131C-4CCC-A81E-30915A61A204}" type="pres">
      <dgm:prSet presAssocID="{8426FD46-2809-4AD7-9979-13047AF2E053}" presName="diagram" presStyleCnt="0">
        <dgm:presLayoutVars>
          <dgm:dir/>
          <dgm:resizeHandles val="exact"/>
        </dgm:presLayoutVars>
      </dgm:prSet>
      <dgm:spPr/>
      <dgm:t>
        <a:bodyPr/>
        <a:lstStyle/>
        <a:p>
          <a:endParaRPr lang="es-ES"/>
        </a:p>
      </dgm:t>
    </dgm:pt>
    <dgm:pt modelId="{C0272924-0F46-4770-BA5A-2D38BFED563C}" type="pres">
      <dgm:prSet presAssocID="{3E7A9B1D-6A3F-462D-B97F-DD7BEEA002C8}" presName="node" presStyleLbl="node1" presStyleIdx="0" presStyleCnt="6">
        <dgm:presLayoutVars>
          <dgm:bulletEnabled val="1"/>
        </dgm:presLayoutVars>
      </dgm:prSet>
      <dgm:spPr/>
      <dgm:t>
        <a:bodyPr/>
        <a:lstStyle/>
        <a:p>
          <a:endParaRPr lang="es-ES"/>
        </a:p>
      </dgm:t>
    </dgm:pt>
    <dgm:pt modelId="{0AFEFBC2-F3B8-4F48-A827-593CE4223ACC}" type="pres">
      <dgm:prSet presAssocID="{C68CF80B-8382-4CD6-978E-90967BF7B06A}" presName="sibTrans" presStyleLbl="sibTrans2D1" presStyleIdx="0" presStyleCnt="5"/>
      <dgm:spPr/>
      <dgm:t>
        <a:bodyPr/>
        <a:lstStyle/>
        <a:p>
          <a:endParaRPr lang="es-ES"/>
        </a:p>
      </dgm:t>
    </dgm:pt>
    <dgm:pt modelId="{9B9E62C1-EFAF-4E70-8586-5220E2D69B4F}" type="pres">
      <dgm:prSet presAssocID="{C68CF80B-8382-4CD6-978E-90967BF7B06A}" presName="connectorText" presStyleLbl="sibTrans2D1" presStyleIdx="0" presStyleCnt="5"/>
      <dgm:spPr/>
      <dgm:t>
        <a:bodyPr/>
        <a:lstStyle/>
        <a:p>
          <a:endParaRPr lang="es-ES"/>
        </a:p>
      </dgm:t>
    </dgm:pt>
    <dgm:pt modelId="{5B66E4B3-E53E-4FEC-B69A-4351A0EBE238}" type="pres">
      <dgm:prSet presAssocID="{36756D50-EC3C-457E-A759-E43E0382D0D9}" presName="node" presStyleLbl="node1" presStyleIdx="1" presStyleCnt="6">
        <dgm:presLayoutVars>
          <dgm:bulletEnabled val="1"/>
        </dgm:presLayoutVars>
      </dgm:prSet>
      <dgm:spPr/>
      <dgm:t>
        <a:bodyPr/>
        <a:lstStyle/>
        <a:p>
          <a:endParaRPr lang="es-ES"/>
        </a:p>
      </dgm:t>
    </dgm:pt>
    <dgm:pt modelId="{E399F92C-053E-460D-9C97-DAB4F264650E}" type="pres">
      <dgm:prSet presAssocID="{5D08FD8A-C6EC-4880-8FDA-1ECBB9AA8375}" presName="sibTrans" presStyleLbl="sibTrans2D1" presStyleIdx="1" presStyleCnt="5"/>
      <dgm:spPr/>
      <dgm:t>
        <a:bodyPr/>
        <a:lstStyle/>
        <a:p>
          <a:endParaRPr lang="es-ES"/>
        </a:p>
      </dgm:t>
    </dgm:pt>
    <dgm:pt modelId="{CA3A2025-15A5-4A67-9651-E659D866075C}" type="pres">
      <dgm:prSet presAssocID="{5D08FD8A-C6EC-4880-8FDA-1ECBB9AA8375}" presName="connectorText" presStyleLbl="sibTrans2D1" presStyleIdx="1" presStyleCnt="5"/>
      <dgm:spPr/>
      <dgm:t>
        <a:bodyPr/>
        <a:lstStyle/>
        <a:p>
          <a:endParaRPr lang="es-ES"/>
        </a:p>
      </dgm:t>
    </dgm:pt>
    <dgm:pt modelId="{99C31F5A-263A-4535-A082-5CD4079EFD32}" type="pres">
      <dgm:prSet presAssocID="{95595408-AD44-4C1A-878C-906234F3CBCF}" presName="node" presStyleLbl="node1" presStyleIdx="2" presStyleCnt="6">
        <dgm:presLayoutVars>
          <dgm:bulletEnabled val="1"/>
        </dgm:presLayoutVars>
      </dgm:prSet>
      <dgm:spPr/>
      <dgm:t>
        <a:bodyPr/>
        <a:lstStyle/>
        <a:p>
          <a:endParaRPr lang="es-ES"/>
        </a:p>
      </dgm:t>
    </dgm:pt>
    <dgm:pt modelId="{37ED8FBA-360E-4244-9FF6-1421BCDD60E8}" type="pres">
      <dgm:prSet presAssocID="{5D4D1C15-ED20-44CB-8303-C874BAE3C51B}" presName="sibTrans" presStyleLbl="sibTrans2D1" presStyleIdx="2" presStyleCnt="5"/>
      <dgm:spPr/>
      <dgm:t>
        <a:bodyPr/>
        <a:lstStyle/>
        <a:p>
          <a:endParaRPr lang="es-ES"/>
        </a:p>
      </dgm:t>
    </dgm:pt>
    <dgm:pt modelId="{CC0FA5F8-BA5A-40EA-A19A-7C74D6950B6B}" type="pres">
      <dgm:prSet presAssocID="{5D4D1C15-ED20-44CB-8303-C874BAE3C51B}" presName="connectorText" presStyleLbl="sibTrans2D1" presStyleIdx="2" presStyleCnt="5"/>
      <dgm:spPr/>
      <dgm:t>
        <a:bodyPr/>
        <a:lstStyle/>
        <a:p>
          <a:endParaRPr lang="es-ES"/>
        </a:p>
      </dgm:t>
    </dgm:pt>
    <dgm:pt modelId="{89970938-F785-4408-8293-D2F1A7D5EA99}" type="pres">
      <dgm:prSet presAssocID="{20AE166A-2CBD-4C02-9E0D-8CBF17762B5B}" presName="node" presStyleLbl="node1" presStyleIdx="3" presStyleCnt="6">
        <dgm:presLayoutVars>
          <dgm:bulletEnabled val="1"/>
        </dgm:presLayoutVars>
      </dgm:prSet>
      <dgm:spPr/>
      <dgm:t>
        <a:bodyPr/>
        <a:lstStyle/>
        <a:p>
          <a:endParaRPr lang="es-ES"/>
        </a:p>
      </dgm:t>
    </dgm:pt>
    <dgm:pt modelId="{1395831A-F8D0-4E95-A433-931A0FD6ED6E}" type="pres">
      <dgm:prSet presAssocID="{2DB72B76-1EF2-4E4C-BDF8-66A626E5B651}" presName="sibTrans" presStyleLbl="sibTrans2D1" presStyleIdx="3" presStyleCnt="5"/>
      <dgm:spPr/>
      <dgm:t>
        <a:bodyPr/>
        <a:lstStyle/>
        <a:p>
          <a:endParaRPr lang="es-ES"/>
        </a:p>
      </dgm:t>
    </dgm:pt>
    <dgm:pt modelId="{9A58C25E-0C40-45D5-BF89-FE94742B85CF}" type="pres">
      <dgm:prSet presAssocID="{2DB72B76-1EF2-4E4C-BDF8-66A626E5B651}" presName="connectorText" presStyleLbl="sibTrans2D1" presStyleIdx="3" presStyleCnt="5"/>
      <dgm:spPr/>
      <dgm:t>
        <a:bodyPr/>
        <a:lstStyle/>
        <a:p>
          <a:endParaRPr lang="es-ES"/>
        </a:p>
      </dgm:t>
    </dgm:pt>
    <dgm:pt modelId="{0C63E82B-1108-42DD-BE94-804A81527F6D}" type="pres">
      <dgm:prSet presAssocID="{F77CFE70-FA28-4C13-9D61-A5BC6E4F9A82}" presName="node" presStyleLbl="node1" presStyleIdx="4" presStyleCnt="6">
        <dgm:presLayoutVars>
          <dgm:bulletEnabled val="1"/>
        </dgm:presLayoutVars>
      </dgm:prSet>
      <dgm:spPr/>
      <dgm:t>
        <a:bodyPr/>
        <a:lstStyle/>
        <a:p>
          <a:endParaRPr lang="es-ES"/>
        </a:p>
      </dgm:t>
    </dgm:pt>
    <dgm:pt modelId="{2A7EA8A5-226C-4CFF-99C1-DC27C3A2F3F4}" type="pres">
      <dgm:prSet presAssocID="{BF9B4AD3-0DD0-4B43-86EB-EDBC8BF4BE8B}" presName="sibTrans" presStyleLbl="sibTrans2D1" presStyleIdx="4" presStyleCnt="5"/>
      <dgm:spPr/>
      <dgm:t>
        <a:bodyPr/>
        <a:lstStyle/>
        <a:p>
          <a:endParaRPr lang="es-ES"/>
        </a:p>
      </dgm:t>
    </dgm:pt>
    <dgm:pt modelId="{65C9D058-3449-4A69-B0F8-CA3D9CD41E17}" type="pres">
      <dgm:prSet presAssocID="{BF9B4AD3-0DD0-4B43-86EB-EDBC8BF4BE8B}" presName="connectorText" presStyleLbl="sibTrans2D1" presStyleIdx="4" presStyleCnt="5"/>
      <dgm:spPr/>
      <dgm:t>
        <a:bodyPr/>
        <a:lstStyle/>
        <a:p>
          <a:endParaRPr lang="es-ES"/>
        </a:p>
      </dgm:t>
    </dgm:pt>
    <dgm:pt modelId="{69555357-DFD5-4B71-8346-CAB72A99B513}" type="pres">
      <dgm:prSet presAssocID="{81803BB3-39F2-4816-88E5-9FC1DADF604C}" presName="node" presStyleLbl="node1" presStyleIdx="5" presStyleCnt="6">
        <dgm:presLayoutVars>
          <dgm:bulletEnabled val="1"/>
        </dgm:presLayoutVars>
      </dgm:prSet>
      <dgm:spPr/>
      <dgm:t>
        <a:bodyPr/>
        <a:lstStyle/>
        <a:p>
          <a:endParaRPr lang="es-ES"/>
        </a:p>
      </dgm:t>
    </dgm:pt>
  </dgm:ptLst>
  <dgm:cxnLst>
    <dgm:cxn modelId="{4265CA6D-23F0-44CF-971D-3B0B79003999}" srcId="{8426FD46-2809-4AD7-9979-13047AF2E053}" destId="{20AE166A-2CBD-4C02-9E0D-8CBF17762B5B}" srcOrd="3" destOrd="0" parTransId="{E0E60566-7064-44EA-BCB5-7668094BA4EF}" sibTransId="{2DB72B76-1EF2-4E4C-BDF8-66A626E5B651}"/>
    <dgm:cxn modelId="{1A6FB33F-9601-43BA-8440-98284AF90E42}" srcId="{8426FD46-2809-4AD7-9979-13047AF2E053}" destId="{F77CFE70-FA28-4C13-9D61-A5BC6E4F9A82}" srcOrd="4" destOrd="0" parTransId="{37DD6519-2439-4954-95C3-B32FD8A598F3}" sibTransId="{BF9B4AD3-0DD0-4B43-86EB-EDBC8BF4BE8B}"/>
    <dgm:cxn modelId="{78A5009C-5D5C-4D62-894E-C333D8E171BD}" type="presOf" srcId="{BF9B4AD3-0DD0-4B43-86EB-EDBC8BF4BE8B}" destId="{65C9D058-3449-4A69-B0F8-CA3D9CD41E17}" srcOrd="1" destOrd="0" presId="urn:microsoft.com/office/officeart/2005/8/layout/process5"/>
    <dgm:cxn modelId="{A22769D3-3559-4647-B01D-F435FAC8B56C}" type="presOf" srcId="{C68CF80B-8382-4CD6-978E-90967BF7B06A}" destId="{9B9E62C1-EFAF-4E70-8586-5220E2D69B4F}" srcOrd="1" destOrd="0" presId="urn:microsoft.com/office/officeart/2005/8/layout/process5"/>
    <dgm:cxn modelId="{CC35FC1F-54DB-4866-AA07-FCFF0275A1AA}" type="presOf" srcId="{F77CFE70-FA28-4C13-9D61-A5BC6E4F9A82}" destId="{0C63E82B-1108-42DD-BE94-804A81527F6D}" srcOrd="0" destOrd="0" presId="urn:microsoft.com/office/officeart/2005/8/layout/process5"/>
    <dgm:cxn modelId="{0244EDEA-6D9D-4122-B4CD-4439ACD47BDB}" srcId="{8426FD46-2809-4AD7-9979-13047AF2E053}" destId="{36756D50-EC3C-457E-A759-E43E0382D0D9}" srcOrd="1" destOrd="0" parTransId="{06E89265-088D-4545-A136-9D60EE29F71F}" sibTransId="{5D08FD8A-C6EC-4880-8FDA-1ECBB9AA8375}"/>
    <dgm:cxn modelId="{D326B0FE-A5EB-4E8D-B2C0-4A1F061515BC}" type="presOf" srcId="{2DB72B76-1EF2-4E4C-BDF8-66A626E5B651}" destId="{1395831A-F8D0-4E95-A433-931A0FD6ED6E}" srcOrd="0" destOrd="0" presId="urn:microsoft.com/office/officeart/2005/8/layout/process5"/>
    <dgm:cxn modelId="{5AE0BCF0-50C6-4480-9E35-7BFEE1C0662B}" type="presOf" srcId="{BF9B4AD3-0DD0-4B43-86EB-EDBC8BF4BE8B}" destId="{2A7EA8A5-226C-4CFF-99C1-DC27C3A2F3F4}" srcOrd="0" destOrd="0" presId="urn:microsoft.com/office/officeart/2005/8/layout/process5"/>
    <dgm:cxn modelId="{2C98BA4F-7676-4B37-BB0F-D5E88D061D2D}" type="presOf" srcId="{C68CF80B-8382-4CD6-978E-90967BF7B06A}" destId="{0AFEFBC2-F3B8-4F48-A827-593CE4223ACC}" srcOrd="0" destOrd="0" presId="urn:microsoft.com/office/officeart/2005/8/layout/process5"/>
    <dgm:cxn modelId="{3B3CCE6C-ED92-4DA1-AA62-E6EA0E59E0BC}" type="presOf" srcId="{5D4D1C15-ED20-44CB-8303-C874BAE3C51B}" destId="{37ED8FBA-360E-4244-9FF6-1421BCDD60E8}" srcOrd="0" destOrd="0" presId="urn:microsoft.com/office/officeart/2005/8/layout/process5"/>
    <dgm:cxn modelId="{DACA9ECD-C797-4A9D-86AC-3E2D02D881A7}" type="presOf" srcId="{8426FD46-2809-4AD7-9979-13047AF2E053}" destId="{8D7F65A8-131C-4CCC-A81E-30915A61A204}" srcOrd="0" destOrd="0" presId="urn:microsoft.com/office/officeart/2005/8/layout/process5"/>
    <dgm:cxn modelId="{2DC934A5-59F8-4A77-93AC-8D850F0B0347}" type="presOf" srcId="{95595408-AD44-4C1A-878C-906234F3CBCF}" destId="{99C31F5A-263A-4535-A082-5CD4079EFD32}" srcOrd="0" destOrd="0" presId="urn:microsoft.com/office/officeart/2005/8/layout/process5"/>
    <dgm:cxn modelId="{E410FABA-5DB3-4BD7-A23B-C3371FE75EC0}" type="presOf" srcId="{5D4D1C15-ED20-44CB-8303-C874BAE3C51B}" destId="{CC0FA5F8-BA5A-40EA-A19A-7C74D6950B6B}" srcOrd="1" destOrd="0" presId="urn:microsoft.com/office/officeart/2005/8/layout/process5"/>
    <dgm:cxn modelId="{0AC3CBE3-0E76-4490-86B8-96855C41BA61}" srcId="{8426FD46-2809-4AD7-9979-13047AF2E053}" destId="{95595408-AD44-4C1A-878C-906234F3CBCF}" srcOrd="2" destOrd="0" parTransId="{5011CE27-E3B0-4CD9-9CA0-FE6BE393F00A}" sibTransId="{5D4D1C15-ED20-44CB-8303-C874BAE3C51B}"/>
    <dgm:cxn modelId="{223B01D5-2A48-4BB9-B46A-CFFB7DA32EC3}" type="presOf" srcId="{3E7A9B1D-6A3F-462D-B97F-DD7BEEA002C8}" destId="{C0272924-0F46-4770-BA5A-2D38BFED563C}" srcOrd="0" destOrd="0" presId="urn:microsoft.com/office/officeart/2005/8/layout/process5"/>
    <dgm:cxn modelId="{D7F3C57F-1FE4-4D9F-830C-9BDD3361619C}" srcId="{8426FD46-2809-4AD7-9979-13047AF2E053}" destId="{3E7A9B1D-6A3F-462D-B97F-DD7BEEA002C8}" srcOrd="0" destOrd="0" parTransId="{DEF78B87-3FE4-4B9D-95C7-B1D1CAF3334B}" sibTransId="{C68CF80B-8382-4CD6-978E-90967BF7B06A}"/>
    <dgm:cxn modelId="{3E9018E4-035C-4266-B3D2-C3DADE7C0ACC}" type="presOf" srcId="{2DB72B76-1EF2-4E4C-BDF8-66A626E5B651}" destId="{9A58C25E-0C40-45D5-BF89-FE94742B85CF}" srcOrd="1" destOrd="0" presId="urn:microsoft.com/office/officeart/2005/8/layout/process5"/>
    <dgm:cxn modelId="{06FED57D-0FAE-4696-A2F5-6F42CB4C4355}" type="presOf" srcId="{36756D50-EC3C-457E-A759-E43E0382D0D9}" destId="{5B66E4B3-E53E-4FEC-B69A-4351A0EBE238}" srcOrd="0" destOrd="0" presId="urn:microsoft.com/office/officeart/2005/8/layout/process5"/>
    <dgm:cxn modelId="{F57685CE-49AB-4EF9-B332-A05BFEB22647}" srcId="{8426FD46-2809-4AD7-9979-13047AF2E053}" destId="{81803BB3-39F2-4816-88E5-9FC1DADF604C}" srcOrd="5" destOrd="0" parTransId="{08AB2C17-CF05-48EC-B417-C89CD47BF225}" sibTransId="{AD6A1433-23F2-41CA-AF4D-194D57E93DBF}"/>
    <dgm:cxn modelId="{21DDB1EF-68FA-4242-AEAF-C89EA36EBAF9}" type="presOf" srcId="{81803BB3-39F2-4816-88E5-9FC1DADF604C}" destId="{69555357-DFD5-4B71-8346-CAB72A99B513}" srcOrd="0" destOrd="0" presId="urn:microsoft.com/office/officeart/2005/8/layout/process5"/>
    <dgm:cxn modelId="{3BF6AA3B-1731-44BD-8C0C-5B25D1DDA8BB}" type="presOf" srcId="{5D08FD8A-C6EC-4880-8FDA-1ECBB9AA8375}" destId="{CA3A2025-15A5-4A67-9651-E659D866075C}" srcOrd="1" destOrd="0" presId="urn:microsoft.com/office/officeart/2005/8/layout/process5"/>
    <dgm:cxn modelId="{E2F0D8E9-F24B-452E-A8E4-1326047E0417}" type="presOf" srcId="{20AE166A-2CBD-4C02-9E0D-8CBF17762B5B}" destId="{89970938-F785-4408-8293-D2F1A7D5EA99}" srcOrd="0" destOrd="0" presId="urn:microsoft.com/office/officeart/2005/8/layout/process5"/>
    <dgm:cxn modelId="{6CA1AD26-3C72-4038-8D90-5FE21C7FDE01}" type="presOf" srcId="{5D08FD8A-C6EC-4880-8FDA-1ECBB9AA8375}" destId="{E399F92C-053E-460D-9C97-DAB4F264650E}" srcOrd="0" destOrd="0" presId="urn:microsoft.com/office/officeart/2005/8/layout/process5"/>
    <dgm:cxn modelId="{4BFA72F9-CF55-4A9E-B4D2-1D1D427E73F7}" type="presParOf" srcId="{8D7F65A8-131C-4CCC-A81E-30915A61A204}" destId="{C0272924-0F46-4770-BA5A-2D38BFED563C}" srcOrd="0" destOrd="0" presId="urn:microsoft.com/office/officeart/2005/8/layout/process5"/>
    <dgm:cxn modelId="{4224582A-4503-4678-BC18-3192A3AF87EB}" type="presParOf" srcId="{8D7F65A8-131C-4CCC-A81E-30915A61A204}" destId="{0AFEFBC2-F3B8-4F48-A827-593CE4223ACC}" srcOrd="1" destOrd="0" presId="urn:microsoft.com/office/officeart/2005/8/layout/process5"/>
    <dgm:cxn modelId="{6584E97F-8633-4520-A117-5E9BB1A85574}" type="presParOf" srcId="{0AFEFBC2-F3B8-4F48-A827-593CE4223ACC}" destId="{9B9E62C1-EFAF-4E70-8586-5220E2D69B4F}" srcOrd="0" destOrd="0" presId="urn:microsoft.com/office/officeart/2005/8/layout/process5"/>
    <dgm:cxn modelId="{F3FE7C98-44C1-4FDD-87B1-3BB6A1C3B6C8}" type="presParOf" srcId="{8D7F65A8-131C-4CCC-A81E-30915A61A204}" destId="{5B66E4B3-E53E-4FEC-B69A-4351A0EBE238}" srcOrd="2" destOrd="0" presId="urn:microsoft.com/office/officeart/2005/8/layout/process5"/>
    <dgm:cxn modelId="{2B1378D1-AD4E-4138-A9BD-8B36BD0CE4D3}" type="presParOf" srcId="{8D7F65A8-131C-4CCC-A81E-30915A61A204}" destId="{E399F92C-053E-460D-9C97-DAB4F264650E}" srcOrd="3" destOrd="0" presId="urn:microsoft.com/office/officeart/2005/8/layout/process5"/>
    <dgm:cxn modelId="{E8779951-CE35-4E92-A778-BD631DB28B5E}" type="presParOf" srcId="{E399F92C-053E-460D-9C97-DAB4F264650E}" destId="{CA3A2025-15A5-4A67-9651-E659D866075C}" srcOrd="0" destOrd="0" presId="urn:microsoft.com/office/officeart/2005/8/layout/process5"/>
    <dgm:cxn modelId="{B3E0FE10-B236-4820-B702-3BE9387D896F}" type="presParOf" srcId="{8D7F65A8-131C-4CCC-A81E-30915A61A204}" destId="{99C31F5A-263A-4535-A082-5CD4079EFD32}" srcOrd="4" destOrd="0" presId="urn:microsoft.com/office/officeart/2005/8/layout/process5"/>
    <dgm:cxn modelId="{2513640C-C7AC-4482-AE46-425D848DA52F}" type="presParOf" srcId="{8D7F65A8-131C-4CCC-A81E-30915A61A204}" destId="{37ED8FBA-360E-4244-9FF6-1421BCDD60E8}" srcOrd="5" destOrd="0" presId="urn:microsoft.com/office/officeart/2005/8/layout/process5"/>
    <dgm:cxn modelId="{DFEA1DD1-1976-461B-B4AA-C4BF5C6FDD7A}" type="presParOf" srcId="{37ED8FBA-360E-4244-9FF6-1421BCDD60E8}" destId="{CC0FA5F8-BA5A-40EA-A19A-7C74D6950B6B}" srcOrd="0" destOrd="0" presId="urn:microsoft.com/office/officeart/2005/8/layout/process5"/>
    <dgm:cxn modelId="{3A4BC235-75E0-4860-9935-668D6E5BA797}" type="presParOf" srcId="{8D7F65A8-131C-4CCC-A81E-30915A61A204}" destId="{89970938-F785-4408-8293-D2F1A7D5EA99}" srcOrd="6" destOrd="0" presId="urn:microsoft.com/office/officeart/2005/8/layout/process5"/>
    <dgm:cxn modelId="{DAD7E018-BA68-4D80-9975-4D76D6D081A7}" type="presParOf" srcId="{8D7F65A8-131C-4CCC-A81E-30915A61A204}" destId="{1395831A-F8D0-4E95-A433-931A0FD6ED6E}" srcOrd="7" destOrd="0" presId="urn:microsoft.com/office/officeart/2005/8/layout/process5"/>
    <dgm:cxn modelId="{BB68F90B-19FC-4589-8F02-C81AAA9CD51F}" type="presParOf" srcId="{1395831A-F8D0-4E95-A433-931A0FD6ED6E}" destId="{9A58C25E-0C40-45D5-BF89-FE94742B85CF}" srcOrd="0" destOrd="0" presId="urn:microsoft.com/office/officeart/2005/8/layout/process5"/>
    <dgm:cxn modelId="{51999AEC-4A8E-4258-BCDA-AFA1547FBF79}" type="presParOf" srcId="{8D7F65A8-131C-4CCC-A81E-30915A61A204}" destId="{0C63E82B-1108-42DD-BE94-804A81527F6D}" srcOrd="8" destOrd="0" presId="urn:microsoft.com/office/officeart/2005/8/layout/process5"/>
    <dgm:cxn modelId="{25D3B980-7487-4AA7-85DC-622D85C48F7D}" type="presParOf" srcId="{8D7F65A8-131C-4CCC-A81E-30915A61A204}" destId="{2A7EA8A5-226C-4CFF-99C1-DC27C3A2F3F4}" srcOrd="9" destOrd="0" presId="urn:microsoft.com/office/officeart/2005/8/layout/process5"/>
    <dgm:cxn modelId="{2A8EEAE0-DB57-4CBC-9531-085DF0E1674C}" type="presParOf" srcId="{2A7EA8A5-226C-4CFF-99C1-DC27C3A2F3F4}" destId="{65C9D058-3449-4A69-B0F8-CA3D9CD41E17}" srcOrd="0" destOrd="0" presId="urn:microsoft.com/office/officeart/2005/8/layout/process5"/>
    <dgm:cxn modelId="{1ED876B9-30F7-4DEC-9280-62A0D9C99AA7}" type="presParOf" srcId="{8D7F65A8-131C-4CCC-A81E-30915A61A204}" destId="{69555357-DFD5-4B71-8346-CAB72A99B513}" srcOrd="10" destOrd="0" presId="urn:microsoft.com/office/officeart/2005/8/layout/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8" name="7 Marcador de número de diapositiva"/>
          <p:cNvSpPr>
            <a:spLocks noGrp="1"/>
          </p:cNvSpPr>
          <p:nvPr>
            <p:ph type="sldNum" sz="quarter" idx="11"/>
          </p:nvPr>
        </p:nvSpPr>
        <p:spPr/>
        <p:txBody>
          <a:bodyPr/>
          <a:lstStyle/>
          <a:p>
            <a:fld id="{B73DA332-0F5C-4CB8-8E3A-B7F34D0C4EA2}" type="slidenum">
              <a:rPr lang="es-ES" smtClean="0"/>
              <a:pPr/>
              <a:t>‹Nº›</a:t>
            </a:fld>
            <a:endParaRPr lang="es-ES"/>
          </a:p>
        </p:txBody>
      </p:sp>
      <p:sp>
        <p:nvSpPr>
          <p:cNvPr id="9" name="8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5261AE-5E13-47C8-A75D-515DF4532D96}" type="datetimeFigureOut">
              <a:rPr lang="es-ES" smtClean="0"/>
              <a:pPr/>
              <a:t>11/12/2012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fld id="{B73DA332-0F5C-4CB8-8E3A-B7F34D0C4EA2}"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405261AE-5E13-47C8-A75D-515DF4532D96}" type="datetimeFigureOut">
              <a:rPr lang="es-ES" smtClean="0"/>
              <a:pPr/>
              <a:t>11/12/2012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73DA332-0F5C-4CB8-8E3A-B7F34D0C4EA2}"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05261AE-5E13-47C8-A75D-515DF4532D96}" type="datetimeFigureOut">
              <a:rPr lang="es-ES" smtClean="0"/>
              <a:pPr/>
              <a:t>11/12/2012</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73DA332-0F5C-4CB8-8E3A-B7F34D0C4EA2}"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1.gif"/><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gi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5.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3 Imagen"/>
          <p:cNvPicPr/>
          <p:nvPr/>
        </p:nvPicPr>
        <p:blipFill>
          <a:blip r:embed="rId3"/>
          <a:srcRect/>
          <a:stretch>
            <a:fillRect/>
          </a:stretch>
        </p:blipFill>
        <p:spPr bwMode="auto">
          <a:xfrm>
            <a:off x="5143504" y="214290"/>
            <a:ext cx="3571900" cy="11430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1 Título"/>
          <p:cNvSpPr>
            <a:spLocks noGrp="1"/>
          </p:cNvSpPr>
          <p:nvPr>
            <p:ph type="ctrTitle"/>
          </p:nvPr>
        </p:nvSpPr>
        <p:spPr>
          <a:xfrm>
            <a:off x="857224" y="1030281"/>
            <a:ext cx="7772400" cy="1470025"/>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400" cap="none" dirty="0">
                <a:ln w="50800"/>
                <a:solidFill>
                  <a:schemeClr val="bg1">
                    <a:lumMod val="95000"/>
                    <a:lumOff val="5000"/>
                  </a:schemeClr>
                </a:solidFill>
                <a:effectLst/>
                <a:latin typeface="Arial" pitchFamily="34" charset="0"/>
                <a:cs typeface="Arial" pitchFamily="34" charset="0"/>
              </a:rPr>
              <a:t/>
            </a:r>
            <a:br>
              <a:rPr lang="es-ES" sz="2400" cap="none" dirty="0">
                <a:ln w="50800"/>
                <a:solidFill>
                  <a:schemeClr val="bg1">
                    <a:lumMod val="95000"/>
                    <a:lumOff val="5000"/>
                  </a:schemeClr>
                </a:solidFill>
                <a:effectLst/>
                <a:latin typeface="Arial" pitchFamily="34" charset="0"/>
                <a:cs typeface="Arial" pitchFamily="34" charset="0"/>
              </a:rPr>
            </a:br>
            <a:r>
              <a:rPr lang="es-ES" sz="2800" cap="none" dirty="0" smtClean="0">
                <a:ln w="50800"/>
                <a:solidFill>
                  <a:schemeClr val="bg1"/>
                </a:solidFill>
                <a:effectLst/>
                <a:latin typeface="Arial" pitchFamily="34" charset="0"/>
                <a:cs typeface="Arial" pitchFamily="34" charset="0"/>
              </a:rPr>
              <a:t>ESCUELA POLITÉCNICA DEL EJÉRCITO EXTENSIÓN LATACUNGA</a:t>
            </a:r>
            <a:endParaRPr lang="es-ES" sz="2800" cap="none" dirty="0">
              <a:ln w="50800"/>
              <a:solidFill>
                <a:schemeClr val="bg1"/>
              </a:solidFill>
              <a:effectLst/>
              <a:latin typeface="Arial" pitchFamily="34" charset="0"/>
              <a:cs typeface="Arial" pitchFamily="34" charset="0"/>
            </a:endParaRPr>
          </a:p>
        </p:txBody>
      </p:sp>
      <p:sp>
        <p:nvSpPr>
          <p:cNvPr id="3" name="2 Subtítulo"/>
          <p:cNvSpPr>
            <a:spLocks noGrp="1"/>
          </p:cNvSpPr>
          <p:nvPr>
            <p:ph type="subTitle" idx="1"/>
          </p:nvPr>
        </p:nvSpPr>
        <p:spPr>
          <a:xfrm>
            <a:off x="500034" y="4319606"/>
            <a:ext cx="8143932" cy="1752600"/>
          </a:xfrm>
        </p:spPr>
        <p:txBody>
          <a:bodyPr>
            <a:noAutofit/>
          </a:bodyPr>
          <a:lstStyle/>
          <a:p>
            <a:endParaRPr lang="es-ES" b="1" dirty="0" smtClean="0">
              <a:solidFill>
                <a:srgbClr val="002060"/>
              </a:solidFill>
              <a:latin typeface="Arial Rounded MT Bold" pitchFamily="34" charset="0"/>
            </a:endParaRPr>
          </a:p>
          <a:p>
            <a:endParaRPr lang="es-ES" sz="2400" b="1" dirty="0" smtClean="0">
              <a:solidFill>
                <a:schemeClr val="bg1">
                  <a:lumMod val="50000"/>
                </a:schemeClr>
              </a:solidFill>
              <a:latin typeface="Arial Rounded MT Bold" pitchFamily="34" charset="0"/>
            </a:endParaRPr>
          </a:p>
          <a:p>
            <a:pPr algn="r"/>
            <a:r>
              <a:rPr lang="es-ES" sz="1800" b="1" dirty="0" smtClean="0">
                <a:solidFill>
                  <a:srgbClr val="003366"/>
                </a:solidFill>
                <a:latin typeface="Arial Rounded MT Bold" pitchFamily="34" charset="0"/>
              </a:rPr>
              <a:t>María Alexandra De La Cruz Tapia</a:t>
            </a:r>
            <a:endParaRPr lang="es-ES" sz="1800" dirty="0">
              <a:solidFill>
                <a:srgbClr val="003366"/>
              </a:solidFill>
              <a:latin typeface="Arial Rounded MT Bold" pitchFamily="34" charset="0"/>
            </a:endParaRPr>
          </a:p>
        </p:txBody>
      </p:sp>
      <p:sp>
        <p:nvSpPr>
          <p:cNvPr id="5" name="4 Rectángulo"/>
          <p:cNvSpPr/>
          <p:nvPr/>
        </p:nvSpPr>
        <p:spPr>
          <a:xfrm>
            <a:off x="857224" y="3643314"/>
            <a:ext cx="7215238" cy="1631216"/>
          </a:xfrm>
          <a:prstGeom prst="rect">
            <a:avLst/>
          </a:prstGeom>
        </p:spPr>
        <p:txBody>
          <a:bodyPr wrap="square">
            <a:spAutoFit/>
          </a:bodyPr>
          <a:lstStyle/>
          <a:p>
            <a:pPr algn="just"/>
            <a:r>
              <a:rPr lang="es-ES" sz="2000" b="1" dirty="0" smtClean="0">
                <a:solidFill>
                  <a:schemeClr val="accent2">
                    <a:lumMod val="50000"/>
                  </a:schemeClr>
                </a:solidFill>
                <a:latin typeface="Arial Narrow" pitchFamily="34" charset="0"/>
              </a:rPr>
              <a:t>“ANÁLISIS Y EVALUACIÓN DEL RIESGO CREDITICIO EN LA  COOPERATIVA DE AHORRO Y CRÉDITO INDÍGENA </a:t>
            </a:r>
            <a:r>
              <a:rPr lang="es-ES" sz="2000" b="1" dirty="0" smtClean="0">
                <a:solidFill>
                  <a:schemeClr val="accent2">
                    <a:lumMod val="50000"/>
                  </a:schemeClr>
                </a:solidFill>
                <a:latin typeface="Arial Narrow" pitchFamily="34" charset="0"/>
              </a:rPr>
              <a:t>SAC EN </a:t>
            </a:r>
            <a:r>
              <a:rPr lang="es-ES" sz="2000" b="1" dirty="0" smtClean="0">
                <a:solidFill>
                  <a:schemeClr val="accent2">
                    <a:lumMod val="50000"/>
                  </a:schemeClr>
                </a:solidFill>
                <a:latin typeface="Arial Narrow" pitchFamily="34" charset="0"/>
              </a:rPr>
              <a:t>LOS AÑOS 2010 – 2011, UTILIZANDO EL MÉTODO DE BASILEA II Y DISEÑO DE UN MANUAL DE POLÍTICAS Y PROCESOS PARA MEJORAR LA GESTIÓN DEL RIESGO CREDITICIO DE LA INSTITUCIÓN”</a:t>
            </a:r>
            <a:endParaRPr lang="es-ES" sz="2000" dirty="0">
              <a:solidFill>
                <a:schemeClr val="accent2">
                  <a:lumMod val="50000"/>
                </a:schemeClr>
              </a:solidFill>
              <a:latin typeface="Arial Narrow" pitchFamily="34" charset="0"/>
            </a:endParaRPr>
          </a:p>
        </p:txBody>
      </p:sp>
      <p:sp>
        <p:nvSpPr>
          <p:cNvPr id="6" name="5 Rectángulo"/>
          <p:cNvSpPr/>
          <p:nvPr/>
        </p:nvSpPr>
        <p:spPr>
          <a:xfrm>
            <a:off x="2143108" y="2428868"/>
            <a:ext cx="4572000" cy="830997"/>
          </a:xfrm>
          <a:prstGeom prst="rect">
            <a:avLst/>
          </a:prstGeom>
        </p:spPr>
        <p:txBody>
          <a:bodyPr>
            <a:spAutoFit/>
          </a:bodyPr>
          <a:lstStyle/>
          <a:p>
            <a:pPr algn="ctr"/>
            <a:r>
              <a:rPr lang="es-ES" sz="2400" b="1" dirty="0" smtClean="0">
                <a:solidFill>
                  <a:srgbClr val="00003A"/>
                </a:solidFill>
                <a:latin typeface="Arial Rounded MT Bold" pitchFamily="34" charset="0"/>
              </a:rPr>
              <a:t>INGENIERÍA EN FINANZAS </a:t>
            </a:r>
          </a:p>
          <a:p>
            <a:pPr algn="ctr"/>
            <a:r>
              <a:rPr lang="es-ES" sz="2400" b="1" dirty="0" smtClean="0">
                <a:solidFill>
                  <a:srgbClr val="00003A"/>
                </a:solidFill>
                <a:latin typeface="Arial Rounded MT Bold" pitchFamily="34" charset="0"/>
              </a:rPr>
              <a:t>Y AUDITORÍA </a:t>
            </a:r>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3073" name="Object 1"/>
          <p:cNvGraphicFramePr>
            <a:graphicFrameLocks noChangeAspect="1"/>
          </p:cNvGraphicFramePr>
          <p:nvPr/>
        </p:nvGraphicFramePr>
        <p:xfrm>
          <a:off x="285720" y="214289"/>
          <a:ext cx="1500198" cy="957269"/>
        </p:xfrm>
        <a:graphic>
          <a:graphicData uri="http://schemas.openxmlformats.org/presentationml/2006/ole">
            <p:oleObj spid="_x0000_s3073" name="Imagen de mapa de bits" r:id="rId4" imgW="1380952" imgH="876190" progId="PBrush">
              <p:embed/>
            </p:oleObj>
          </a:graphicData>
        </a:graphic>
      </p:graphicFrame>
      <p:pic>
        <p:nvPicPr>
          <p:cNvPr id="7" name="Picture 2"/>
          <p:cNvPicPr>
            <a:picLocks noChangeAspect="1" noChangeArrowheads="1"/>
          </p:cNvPicPr>
          <p:nvPr/>
        </p:nvPicPr>
        <p:blipFill>
          <a:blip r:embed="rId5"/>
          <a:srcRect/>
          <a:stretch>
            <a:fillRect/>
          </a:stretch>
        </p:blipFill>
        <p:spPr bwMode="auto">
          <a:xfrm>
            <a:off x="0" y="5357826"/>
            <a:ext cx="809626" cy="8096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85728"/>
            <a:ext cx="7467600" cy="1143000"/>
          </a:xfrm>
        </p:spPr>
        <p:txBody>
          <a:bodyPr/>
          <a:lstStyle/>
          <a:p>
            <a:pPr lvl="2" algn="ctr" rtl="0">
              <a:spcBef>
                <a:spcPct val="0"/>
              </a:spcBef>
            </a:pPr>
            <a:r>
              <a:rPr lang="es-ES" sz="2400" b="1" dirty="0">
                <a:solidFill>
                  <a:srgbClr val="006699"/>
                </a:solidFill>
                <a:latin typeface="Arial Narrow" pitchFamily="34" charset="0"/>
              </a:rPr>
              <a:t>CARTERA DE CRÉDITOS BRUTA POR DESTINOS</a:t>
            </a:r>
            <a:r>
              <a:rPr lang="es-ES" b="1" dirty="0">
                <a:solidFill>
                  <a:srgbClr val="006699"/>
                </a:solidFill>
              </a:rPr>
              <a:t/>
            </a:r>
            <a:br>
              <a:rPr lang="es-ES" b="1" dirty="0">
                <a:solidFill>
                  <a:srgbClr val="006699"/>
                </a:solidFill>
              </a:rPr>
            </a:br>
            <a:endParaRPr lang="es-ES" dirty="0">
              <a:solidFill>
                <a:srgbClr val="006699"/>
              </a:solidFill>
            </a:endParaRPr>
          </a:p>
        </p:txBody>
      </p:sp>
      <p:graphicFrame>
        <p:nvGraphicFramePr>
          <p:cNvPr id="4" name="3 Gráfico"/>
          <p:cNvGraphicFramePr/>
          <p:nvPr/>
        </p:nvGraphicFramePr>
        <p:xfrm>
          <a:off x="285720" y="1428736"/>
          <a:ext cx="5143536" cy="32147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4143372" y="4572008"/>
          <a:ext cx="4286280" cy="2051052"/>
        </p:xfrm>
        <a:graphic>
          <a:graphicData uri="http://schemas.openxmlformats.org/drawingml/2006/chart">
            <c:chart xmlns:c="http://schemas.openxmlformats.org/drawingml/2006/chart" xmlns:r="http://schemas.openxmlformats.org/officeDocument/2006/relationships" r:id="rId3"/>
          </a:graphicData>
        </a:graphic>
      </p:graphicFrame>
      <p:sp>
        <p:nvSpPr>
          <p:cNvPr id="6" name="5 Rectángulo"/>
          <p:cNvSpPr/>
          <p:nvPr/>
        </p:nvSpPr>
        <p:spPr>
          <a:xfrm>
            <a:off x="5357818" y="1142984"/>
            <a:ext cx="3500462" cy="1077218"/>
          </a:xfrm>
          <a:prstGeom prst="rect">
            <a:avLst/>
          </a:prstGeom>
        </p:spPr>
        <p:txBody>
          <a:bodyPr wrap="square">
            <a:spAutoFit/>
          </a:bodyPr>
          <a:lstStyle/>
          <a:p>
            <a:r>
              <a:rPr lang="es-ES" sz="1600" dirty="0" smtClean="0">
                <a:latin typeface="Arial Narrow" pitchFamily="34" charset="0"/>
              </a:rPr>
              <a:t>Cuenta con una cartera de créditos bruta de $ </a:t>
            </a:r>
            <a:r>
              <a:rPr lang="es-EC" sz="1600" dirty="0" smtClean="0">
                <a:latin typeface="Arial Narrow" pitchFamily="34" charset="0"/>
              </a:rPr>
              <a:t>7.827.963,74 dólares </a:t>
            </a:r>
            <a:r>
              <a:rPr lang="es-ES" sz="1600" dirty="0" smtClean="0">
                <a:latin typeface="Arial Narrow" pitchFamily="34" charset="0"/>
              </a:rPr>
              <a:t>al final del año 2010 </a:t>
            </a:r>
            <a:r>
              <a:rPr lang="es-EC" sz="1600" dirty="0" smtClean="0">
                <a:latin typeface="Arial Narrow" pitchFamily="34" charset="0"/>
              </a:rPr>
              <a:t> y para el año 2011 con una cartera bruta de $ 10.002.680,82 </a:t>
            </a:r>
            <a:endParaRPr lang="es-ES" sz="1600" dirty="0">
              <a:latin typeface="Arial Narrow" pitchFamily="34" charset="0"/>
            </a:endParaRPr>
          </a:p>
        </p:txBody>
      </p:sp>
      <p:sp>
        <p:nvSpPr>
          <p:cNvPr id="7" name="6 Rectángulo"/>
          <p:cNvSpPr/>
          <p:nvPr/>
        </p:nvSpPr>
        <p:spPr>
          <a:xfrm>
            <a:off x="5429256" y="2357430"/>
            <a:ext cx="3357586" cy="584775"/>
          </a:xfrm>
          <a:prstGeom prst="rect">
            <a:avLst/>
          </a:prstGeom>
        </p:spPr>
        <p:txBody>
          <a:bodyPr wrap="square">
            <a:spAutoFit/>
          </a:bodyPr>
          <a:lstStyle/>
          <a:p>
            <a:pPr algn="just"/>
            <a:r>
              <a:rPr lang="es-ES" sz="1600" dirty="0" smtClean="0">
                <a:latin typeface="Arial Narrow" pitchFamily="34" charset="0"/>
              </a:rPr>
              <a:t>La tasa de crecimiento del total de la cartera bruta  fue de  27,87%.</a:t>
            </a:r>
            <a:endParaRPr lang="es-ES" sz="1600" dirty="0">
              <a:latin typeface="Arial Narrow" pitchFamily="34" charset="0"/>
            </a:endParaRPr>
          </a:p>
        </p:txBody>
      </p:sp>
      <p:sp>
        <p:nvSpPr>
          <p:cNvPr id="8" name="7 Rectángulo"/>
          <p:cNvSpPr/>
          <p:nvPr/>
        </p:nvSpPr>
        <p:spPr>
          <a:xfrm>
            <a:off x="214282" y="5643578"/>
            <a:ext cx="3643338" cy="584775"/>
          </a:xfrm>
          <a:prstGeom prst="rect">
            <a:avLst/>
          </a:prstGeom>
        </p:spPr>
        <p:txBody>
          <a:bodyPr wrap="square">
            <a:spAutoFit/>
          </a:bodyPr>
          <a:lstStyle/>
          <a:p>
            <a:pPr algn="just"/>
            <a:r>
              <a:rPr lang="es-ES" sz="1600" dirty="0" smtClean="0">
                <a:latin typeface="Arial Narrow" pitchFamily="34" charset="0"/>
              </a:rPr>
              <a:t>A diciembre del 2011, el  97,03% de la cartera está conformada  por  microcrédito.</a:t>
            </a:r>
            <a:endParaRPr lang="es-ES" sz="1600" dirty="0">
              <a:latin typeface="Arial Narrow" pitchFamily="34" charset="0"/>
            </a:endParaRPr>
          </a:p>
        </p:txBody>
      </p:sp>
      <p:sp>
        <p:nvSpPr>
          <p:cNvPr id="9" name="8 Rectángulo"/>
          <p:cNvSpPr/>
          <p:nvPr/>
        </p:nvSpPr>
        <p:spPr>
          <a:xfrm>
            <a:off x="928662" y="1071546"/>
            <a:ext cx="4572000" cy="338554"/>
          </a:xfrm>
          <a:prstGeom prst="rect">
            <a:avLst/>
          </a:prstGeom>
        </p:spPr>
        <p:txBody>
          <a:bodyPr>
            <a:spAutoFit/>
          </a:bodyPr>
          <a:lstStyle/>
          <a:p>
            <a:pPr algn="ctr"/>
            <a:r>
              <a:rPr lang="es-EC" sz="1600" b="1" dirty="0" smtClean="0">
                <a:solidFill>
                  <a:srgbClr val="00003A"/>
                </a:solidFill>
                <a:latin typeface="Arial Narrow" pitchFamily="34" charset="0"/>
              </a:rPr>
              <a:t>Cartera de Créditos Bruta por su Destino</a:t>
            </a:r>
            <a:endParaRPr lang="es-ES" sz="1600" dirty="0">
              <a:solidFill>
                <a:srgbClr val="00003A"/>
              </a:solidFill>
              <a:latin typeface="Arial Narrow" pitchFamily="34" charset="0"/>
            </a:endParaRPr>
          </a:p>
        </p:txBody>
      </p:sp>
      <p:sp>
        <p:nvSpPr>
          <p:cNvPr id="10" name="9 Rectángulo"/>
          <p:cNvSpPr/>
          <p:nvPr/>
        </p:nvSpPr>
        <p:spPr>
          <a:xfrm>
            <a:off x="4857752" y="4214818"/>
            <a:ext cx="3233578" cy="338554"/>
          </a:xfrm>
          <a:prstGeom prst="rect">
            <a:avLst/>
          </a:prstGeom>
        </p:spPr>
        <p:txBody>
          <a:bodyPr wrap="none">
            <a:spAutoFit/>
          </a:bodyPr>
          <a:lstStyle/>
          <a:p>
            <a:pPr algn="ctr"/>
            <a:r>
              <a:rPr lang="es-EC" sz="1600" b="1" dirty="0" smtClean="0">
                <a:solidFill>
                  <a:srgbClr val="00003A"/>
                </a:solidFill>
                <a:latin typeface="Arial Narrow" pitchFamily="34" charset="0"/>
              </a:rPr>
              <a:t>Crecimiento de la Cartera de Créditos </a:t>
            </a:r>
            <a:endParaRPr lang="es-ES" sz="1600" dirty="0">
              <a:solidFill>
                <a:srgbClr val="00003A"/>
              </a:solidFill>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85728"/>
            <a:ext cx="7467600" cy="1143000"/>
          </a:xfrm>
        </p:spPr>
        <p:txBody>
          <a:bodyPr>
            <a:normAutofit/>
          </a:bodyPr>
          <a:lstStyle/>
          <a:p>
            <a:pPr algn="ctr"/>
            <a:r>
              <a:rPr lang="es-ES" sz="2400" b="1" dirty="0" smtClean="0">
                <a:solidFill>
                  <a:schemeClr val="accent2">
                    <a:lumMod val="75000"/>
                  </a:schemeClr>
                </a:solidFill>
                <a:latin typeface="Arial Narrow" pitchFamily="34" charset="0"/>
              </a:rPr>
              <a:t>CARTERA DE CRÉDITOS BRUTA POR VENCIMIENTOS</a:t>
            </a:r>
            <a:endParaRPr lang="es-ES" sz="2400" dirty="0">
              <a:solidFill>
                <a:schemeClr val="accent2">
                  <a:lumMod val="75000"/>
                </a:schemeClr>
              </a:solidFill>
              <a:latin typeface="Arial Narrow" pitchFamily="34" charset="0"/>
            </a:endParaRPr>
          </a:p>
        </p:txBody>
      </p:sp>
      <p:graphicFrame>
        <p:nvGraphicFramePr>
          <p:cNvPr id="4" name="3 Gráfico"/>
          <p:cNvGraphicFramePr/>
          <p:nvPr/>
        </p:nvGraphicFramePr>
        <p:xfrm>
          <a:off x="500034" y="1500174"/>
          <a:ext cx="4948238" cy="2786082"/>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357158" y="4786322"/>
            <a:ext cx="3857652" cy="1815882"/>
          </a:xfrm>
          <a:prstGeom prst="rect">
            <a:avLst/>
          </a:prstGeom>
        </p:spPr>
        <p:txBody>
          <a:bodyPr wrap="square">
            <a:spAutoFit/>
          </a:bodyPr>
          <a:lstStyle/>
          <a:p>
            <a:pPr algn="just"/>
            <a:r>
              <a:rPr lang="es-ES" sz="1600" dirty="0" smtClean="0">
                <a:latin typeface="Arial Narrow" pitchFamily="34" charset="0"/>
              </a:rPr>
              <a:t>La cartera de créditos por vencer tuvo una participación del 92,08%, seguida por los créditos que no devengan intereses con 5,04% y los créditos vencidos que tuvieron una contribución de 2,88%, lo que nos indica que los créditos improductivos que maneja la Cooperativa obtuvieron una participación total de 7,92%</a:t>
            </a:r>
            <a:endParaRPr lang="es-ES" sz="1600" dirty="0">
              <a:latin typeface="Arial Narrow" pitchFamily="34" charset="0"/>
            </a:endParaRPr>
          </a:p>
        </p:txBody>
      </p:sp>
      <p:sp>
        <p:nvSpPr>
          <p:cNvPr id="7" name="6 Rectángulo"/>
          <p:cNvSpPr/>
          <p:nvPr/>
        </p:nvSpPr>
        <p:spPr>
          <a:xfrm>
            <a:off x="928662" y="1214422"/>
            <a:ext cx="4572000" cy="338554"/>
          </a:xfrm>
          <a:prstGeom prst="rect">
            <a:avLst/>
          </a:prstGeom>
        </p:spPr>
        <p:txBody>
          <a:bodyPr>
            <a:spAutoFit/>
          </a:bodyPr>
          <a:lstStyle/>
          <a:p>
            <a:pPr algn="ctr"/>
            <a:r>
              <a:rPr lang="es-ES" sz="1600" b="1" dirty="0" smtClean="0">
                <a:solidFill>
                  <a:srgbClr val="00003A"/>
                </a:solidFill>
                <a:latin typeface="Arial Narrow" pitchFamily="34" charset="0"/>
              </a:rPr>
              <a:t>Cartera de Créditos Bruta por Vencimientos</a:t>
            </a:r>
            <a:endParaRPr lang="es-ES" sz="1600" dirty="0">
              <a:solidFill>
                <a:srgbClr val="00003A"/>
              </a:solidFill>
              <a:latin typeface="Arial Narrow" pitchFamily="34" charset="0"/>
            </a:endParaRPr>
          </a:p>
        </p:txBody>
      </p:sp>
      <p:sp>
        <p:nvSpPr>
          <p:cNvPr id="8" name="7 Rectángulo"/>
          <p:cNvSpPr/>
          <p:nvPr/>
        </p:nvSpPr>
        <p:spPr>
          <a:xfrm>
            <a:off x="4071934" y="3643314"/>
            <a:ext cx="4572000" cy="584775"/>
          </a:xfrm>
          <a:prstGeom prst="rect">
            <a:avLst/>
          </a:prstGeom>
        </p:spPr>
        <p:txBody>
          <a:bodyPr>
            <a:spAutoFit/>
          </a:bodyPr>
          <a:lstStyle/>
          <a:p>
            <a:pPr algn="ctr"/>
            <a:r>
              <a:rPr lang="es-ES" sz="1600" b="1" dirty="0" smtClean="0">
                <a:solidFill>
                  <a:srgbClr val="00003A"/>
                </a:solidFill>
                <a:latin typeface="Arial Narrow" pitchFamily="34" charset="0"/>
              </a:rPr>
              <a:t>Crecimiento  de la Cartera de Créditos por Vencimientos</a:t>
            </a:r>
          </a:p>
        </p:txBody>
      </p:sp>
      <p:graphicFrame>
        <p:nvGraphicFramePr>
          <p:cNvPr id="9" name="8 Gráfico"/>
          <p:cNvGraphicFramePr/>
          <p:nvPr/>
        </p:nvGraphicFramePr>
        <p:xfrm>
          <a:off x="4429124" y="4357694"/>
          <a:ext cx="4181475" cy="2152650"/>
        </p:xfrm>
        <a:graphic>
          <a:graphicData uri="http://schemas.openxmlformats.org/drawingml/2006/chart">
            <c:chart xmlns:c="http://schemas.openxmlformats.org/drawingml/2006/chart" xmlns:r="http://schemas.openxmlformats.org/officeDocument/2006/relationships" r:id="rId3"/>
          </a:graphicData>
        </a:graphic>
      </p:graphicFrame>
      <p:sp>
        <p:nvSpPr>
          <p:cNvPr id="10" name="9 Rectángulo"/>
          <p:cNvSpPr/>
          <p:nvPr/>
        </p:nvSpPr>
        <p:spPr>
          <a:xfrm>
            <a:off x="5429256" y="1857364"/>
            <a:ext cx="3429024" cy="830997"/>
          </a:xfrm>
          <a:prstGeom prst="rect">
            <a:avLst/>
          </a:prstGeom>
        </p:spPr>
        <p:txBody>
          <a:bodyPr wrap="square">
            <a:spAutoFit/>
          </a:bodyPr>
          <a:lstStyle/>
          <a:p>
            <a:pPr algn="just"/>
            <a:r>
              <a:rPr lang="es-ES" sz="1600" dirty="0" smtClean="0">
                <a:latin typeface="Arial Narrow" pitchFamily="34" charset="0"/>
              </a:rPr>
              <a:t>El monto de créditos vencido en el año 2011 creció 4.89 veces más de lo esperado en el año anterior</a:t>
            </a:r>
            <a:endParaRPr lang="es-ES" sz="1600"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solidFill>
                  <a:schemeClr val="accent2">
                    <a:lumMod val="50000"/>
                  </a:schemeClr>
                </a:solidFill>
                <a:latin typeface="Arial Narrow" pitchFamily="34" charset="0"/>
              </a:rPr>
              <a:t>CRÉDITOS RECUPERADOS</a:t>
            </a:r>
            <a:endParaRPr lang="es-ES" sz="2800" b="1" dirty="0">
              <a:solidFill>
                <a:schemeClr val="accent2">
                  <a:lumMod val="50000"/>
                </a:schemeClr>
              </a:solidFill>
              <a:latin typeface="Arial Narrow" pitchFamily="34" charset="0"/>
            </a:endParaRPr>
          </a:p>
        </p:txBody>
      </p:sp>
      <p:graphicFrame>
        <p:nvGraphicFramePr>
          <p:cNvPr id="4" name="3 Gráfico"/>
          <p:cNvGraphicFramePr/>
          <p:nvPr/>
        </p:nvGraphicFramePr>
        <p:xfrm>
          <a:off x="857224" y="1928802"/>
          <a:ext cx="3500462" cy="2357454"/>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357158" y="1500174"/>
            <a:ext cx="4572000" cy="584775"/>
          </a:xfrm>
          <a:prstGeom prst="rect">
            <a:avLst/>
          </a:prstGeom>
        </p:spPr>
        <p:txBody>
          <a:bodyPr>
            <a:spAutoFit/>
          </a:bodyPr>
          <a:lstStyle/>
          <a:p>
            <a:pPr algn="ctr"/>
            <a:r>
              <a:rPr lang="es-ES" sz="1600" b="1" dirty="0" smtClean="0">
                <a:solidFill>
                  <a:srgbClr val="00003A"/>
                </a:solidFill>
                <a:latin typeface="Arial Narrow" pitchFamily="34" charset="0"/>
              </a:rPr>
              <a:t>Cartera de Créditos por Vencer Recuperada a Diciembre 2011</a:t>
            </a:r>
            <a:endParaRPr lang="es-ES" sz="1600" dirty="0">
              <a:solidFill>
                <a:srgbClr val="00003A"/>
              </a:solidFill>
              <a:latin typeface="Arial Narrow" pitchFamily="34" charset="0"/>
            </a:endParaRPr>
          </a:p>
        </p:txBody>
      </p:sp>
      <p:sp>
        <p:nvSpPr>
          <p:cNvPr id="6" name="5 Rectángulo"/>
          <p:cNvSpPr/>
          <p:nvPr/>
        </p:nvSpPr>
        <p:spPr>
          <a:xfrm>
            <a:off x="5286380" y="1714488"/>
            <a:ext cx="3429024" cy="1323439"/>
          </a:xfrm>
          <a:prstGeom prst="rect">
            <a:avLst/>
          </a:prstGeom>
        </p:spPr>
        <p:txBody>
          <a:bodyPr wrap="square">
            <a:spAutoFit/>
          </a:bodyPr>
          <a:lstStyle/>
          <a:p>
            <a:pPr algn="just">
              <a:buBlip>
                <a:blip r:embed="rId3"/>
              </a:buBlip>
            </a:pPr>
            <a:r>
              <a:rPr lang="es-ES" sz="1600" dirty="0" smtClean="0">
                <a:latin typeface="Arial Narrow" pitchFamily="34" charset="0"/>
              </a:rPr>
              <a:t> Los créditos otorgados se encuentran concentrados en plazos mayores a 180 días.</a:t>
            </a:r>
          </a:p>
          <a:p>
            <a:pPr algn="just">
              <a:buBlip>
                <a:blip r:embed="rId3"/>
              </a:buBlip>
            </a:pPr>
            <a:r>
              <a:rPr lang="es-ES" sz="1600" dirty="0" smtClean="0">
                <a:latin typeface="Arial Narrow" pitchFamily="34" charset="0"/>
              </a:rPr>
              <a:t> Del monto total de créditos otorgados se recupero el 53,50%.</a:t>
            </a:r>
            <a:endParaRPr lang="es-ES" sz="1600" dirty="0">
              <a:latin typeface="Arial Narrow" pitchFamily="34" charset="0"/>
            </a:endParaRPr>
          </a:p>
        </p:txBody>
      </p:sp>
      <p:graphicFrame>
        <p:nvGraphicFramePr>
          <p:cNvPr id="7" name="6 Gráfico"/>
          <p:cNvGraphicFramePr/>
          <p:nvPr/>
        </p:nvGraphicFramePr>
        <p:xfrm>
          <a:off x="571472" y="4714884"/>
          <a:ext cx="3759454" cy="1956816"/>
        </p:xfrm>
        <a:graphic>
          <a:graphicData uri="http://schemas.openxmlformats.org/drawingml/2006/chart">
            <c:chart xmlns:c="http://schemas.openxmlformats.org/drawingml/2006/chart" xmlns:r="http://schemas.openxmlformats.org/officeDocument/2006/relationships" r:id="rId4"/>
          </a:graphicData>
        </a:graphic>
      </p:graphicFrame>
      <p:sp>
        <p:nvSpPr>
          <p:cNvPr id="8" name="7 Rectángulo"/>
          <p:cNvSpPr/>
          <p:nvPr/>
        </p:nvSpPr>
        <p:spPr>
          <a:xfrm>
            <a:off x="500034" y="4143380"/>
            <a:ext cx="4572000" cy="584775"/>
          </a:xfrm>
          <a:prstGeom prst="rect">
            <a:avLst/>
          </a:prstGeom>
        </p:spPr>
        <p:txBody>
          <a:bodyPr>
            <a:spAutoFit/>
          </a:bodyPr>
          <a:lstStyle/>
          <a:p>
            <a:pPr algn="ctr"/>
            <a:r>
              <a:rPr lang="es-ES" sz="1600" b="1" dirty="0" smtClean="0">
                <a:solidFill>
                  <a:srgbClr val="00003A"/>
                </a:solidFill>
                <a:latin typeface="Arial Narrow" pitchFamily="34" charset="0"/>
              </a:rPr>
              <a:t>Cartera de Créditos que no Devenga Intereses Recuperada a Diciembre 2011</a:t>
            </a:r>
          </a:p>
        </p:txBody>
      </p:sp>
      <p:sp>
        <p:nvSpPr>
          <p:cNvPr id="9" name="8 Rectángulo"/>
          <p:cNvSpPr/>
          <p:nvPr/>
        </p:nvSpPr>
        <p:spPr>
          <a:xfrm>
            <a:off x="5286380" y="5286388"/>
            <a:ext cx="3571900" cy="584775"/>
          </a:xfrm>
          <a:prstGeom prst="rect">
            <a:avLst/>
          </a:prstGeom>
        </p:spPr>
        <p:txBody>
          <a:bodyPr wrap="square">
            <a:spAutoFit/>
          </a:bodyPr>
          <a:lstStyle/>
          <a:p>
            <a:pPr algn="just">
              <a:buBlip>
                <a:blip r:embed="rId5"/>
              </a:buBlip>
            </a:pPr>
            <a:r>
              <a:rPr lang="es-ES" sz="1600" dirty="0" smtClean="0">
                <a:latin typeface="Arial Narrow" pitchFamily="34" charset="0"/>
              </a:rPr>
              <a:t> Del monto total de créditos que no devengan intereses  se recupero el 59,88%.</a:t>
            </a:r>
            <a:endParaRPr lang="es-ES" sz="1600" dirty="0">
              <a:latin typeface="Arial Narrow" pitchFamily="34" charset="0"/>
            </a:endParaRPr>
          </a:p>
        </p:txBody>
      </p:sp>
      <p:pic>
        <p:nvPicPr>
          <p:cNvPr id="29698" name="Picture 2" descr="I:\Otr0s\TESIS\Basilea =)\Imagenes Crédito\images.jpg"/>
          <p:cNvPicPr>
            <a:picLocks noChangeAspect="1" noChangeArrowheads="1"/>
          </p:cNvPicPr>
          <p:nvPr/>
        </p:nvPicPr>
        <p:blipFill>
          <a:blip r:embed="rId6"/>
          <a:srcRect/>
          <a:stretch>
            <a:fillRect/>
          </a:stretch>
        </p:blipFill>
        <p:spPr bwMode="auto">
          <a:xfrm>
            <a:off x="5500694" y="3286124"/>
            <a:ext cx="2390363" cy="159067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285728"/>
            <a:ext cx="7467600" cy="1143000"/>
          </a:xfrm>
        </p:spPr>
        <p:txBody>
          <a:bodyPr>
            <a:normAutofit fontScale="90000"/>
          </a:bodyPr>
          <a:lstStyle/>
          <a:p>
            <a:pPr algn="ctr"/>
            <a:r>
              <a:rPr lang="es-EC" sz="3100" b="1" dirty="0" smtClean="0">
                <a:solidFill>
                  <a:srgbClr val="006666"/>
                </a:solidFill>
                <a:latin typeface="Arial Narrow" pitchFamily="34" charset="0"/>
                <a:ea typeface="Times New Roman"/>
              </a:rPr>
              <a:t>CARTERA DE CRÉDITOS VENCIDA RECUPERADA</a:t>
            </a:r>
            <a:r>
              <a:rPr lang="es-ES" sz="4800" dirty="0" smtClean="0">
                <a:solidFill>
                  <a:srgbClr val="006666"/>
                </a:solidFill>
                <a:latin typeface="Times New Roman"/>
                <a:ea typeface="Times New Roman"/>
              </a:rPr>
              <a:t/>
            </a:r>
            <a:br>
              <a:rPr lang="es-ES" sz="4800" dirty="0" smtClean="0">
                <a:solidFill>
                  <a:srgbClr val="006666"/>
                </a:solidFill>
                <a:latin typeface="Times New Roman"/>
                <a:ea typeface="Times New Roman"/>
              </a:rPr>
            </a:br>
            <a:endParaRPr lang="es-ES" dirty="0">
              <a:solidFill>
                <a:srgbClr val="006666"/>
              </a:solidFill>
            </a:endParaRPr>
          </a:p>
        </p:txBody>
      </p:sp>
      <p:graphicFrame>
        <p:nvGraphicFramePr>
          <p:cNvPr id="5" name="4 Gráfico"/>
          <p:cNvGraphicFramePr/>
          <p:nvPr/>
        </p:nvGraphicFramePr>
        <p:xfrm>
          <a:off x="4143372" y="3857628"/>
          <a:ext cx="4221179" cy="23558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Tabla"/>
          <p:cNvGraphicFramePr>
            <a:graphicFrameLocks noGrp="1"/>
          </p:cNvGraphicFramePr>
          <p:nvPr/>
        </p:nvGraphicFramePr>
        <p:xfrm>
          <a:off x="571472" y="1071546"/>
          <a:ext cx="6643734" cy="2243328"/>
        </p:xfrm>
        <a:graphic>
          <a:graphicData uri="http://schemas.openxmlformats.org/drawingml/2006/table">
            <a:tbl>
              <a:tblPr/>
              <a:tblGrid>
                <a:gridCol w="1884059"/>
                <a:gridCol w="1720227"/>
                <a:gridCol w="1720227"/>
                <a:gridCol w="1319221"/>
              </a:tblGrid>
              <a:tr h="532219">
                <a:tc>
                  <a:txBody>
                    <a:bodyPr/>
                    <a:lstStyle/>
                    <a:p>
                      <a:pPr algn="ctr">
                        <a:lnSpc>
                          <a:spcPct val="115000"/>
                        </a:lnSpc>
                        <a:spcAft>
                          <a:spcPts val="0"/>
                        </a:spcAft>
                      </a:pPr>
                      <a:r>
                        <a:rPr lang="es-EC" sz="1600" b="1" dirty="0">
                          <a:solidFill>
                            <a:srgbClr val="000000"/>
                          </a:solidFill>
                          <a:latin typeface="Arial"/>
                          <a:ea typeface="Times New Roman"/>
                        </a:rPr>
                        <a:t>Cartera de Créditos Vencida</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600" b="1">
                          <a:solidFill>
                            <a:srgbClr val="000000"/>
                          </a:solidFill>
                          <a:latin typeface="Arial"/>
                          <a:ea typeface="Times New Roman"/>
                        </a:rPr>
                        <a:t>Cartera de Créditos          Ene - Dic 2011</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600" b="1">
                          <a:solidFill>
                            <a:srgbClr val="000000"/>
                          </a:solidFill>
                          <a:latin typeface="Arial"/>
                          <a:ea typeface="Times New Roman"/>
                        </a:rPr>
                        <a:t>Cartera de Créditos         Diciembre 2011</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600" b="1">
                          <a:solidFill>
                            <a:srgbClr val="000000"/>
                          </a:solidFill>
                          <a:latin typeface="Arial"/>
                          <a:ea typeface="Times New Roman"/>
                        </a:rPr>
                        <a:t>% Recuperado</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9">
                <a:tc>
                  <a:txBody>
                    <a:bodyPr/>
                    <a:lstStyle/>
                    <a:p>
                      <a:pPr>
                        <a:lnSpc>
                          <a:spcPct val="115000"/>
                        </a:lnSpc>
                        <a:spcAft>
                          <a:spcPts val="0"/>
                        </a:spcAft>
                      </a:pPr>
                      <a:r>
                        <a:rPr lang="es-EC" sz="1600">
                          <a:solidFill>
                            <a:srgbClr val="000000"/>
                          </a:solidFill>
                          <a:latin typeface="Arial"/>
                          <a:ea typeface="Times New Roman"/>
                        </a:rPr>
                        <a:t>Comercial</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130.248,34</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54.301,75</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41,69</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9">
                <a:tc>
                  <a:txBody>
                    <a:bodyPr/>
                    <a:lstStyle/>
                    <a:p>
                      <a:pPr>
                        <a:lnSpc>
                          <a:spcPct val="115000"/>
                        </a:lnSpc>
                        <a:spcAft>
                          <a:spcPts val="0"/>
                        </a:spcAft>
                      </a:pPr>
                      <a:r>
                        <a:rPr lang="es-EC" sz="1600">
                          <a:solidFill>
                            <a:srgbClr val="000000"/>
                          </a:solidFill>
                          <a:latin typeface="Arial"/>
                          <a:ea typeface="Times New Roman"/>
                        </a:rPr>
                        <a:t>Consumo</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64.182,40</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27.242,80</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42,45</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9">
                <a:tc>
                  <a:txBody>
                    <a:bodyPr/>
                    <a:lstStyle/>
                    <a:p>
                      <a:pPr>
                        <a:lnSpc>
                          <a:spcPct val="115000"/>
                        </a:lnSpc>
                        <a:spcAft>
                          <a:spcPts val="0"/>
                        </a:spcAft>
                      </a:pPr>
                      <a:r>
                        <a:rPr lang="es-EC" sz="1600">
                          <a:solidFill>
                            <a:srgbClr val="000000"/>
                          </a:solidFill>
                          <a:latin typeface="Arial"/>
                          <a:ea typeface="Times New Roman"/>
                        </a:rPr>
                        <a:t>Vivienda</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17.753,39</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7.185,77</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40,48</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9">
                <a:tc>
                  <a:txBody>
                    <a:bodyPr/>
                    <a:lstStyle/>
                    <a:p>
                      <a:pPr>
                        <a:lnSpc>
                          <a:spcPct val="115000"/>
                        </a:lnSpc>
                        <a:spcAft>
                          <a:spcPts val="0"/>
                        </a:spcAft>
                      </a:pPr>
                      <a:r>
                        <a:rPr lang="es-EC" sz="1600">
                          <a:solidFill>
                            <a:srgbClr val="000000"/>
                          </a:solidFill>
                          <a:latin typeface="Arial"/>
                          <a:ea typeface="Times New Roman"/>
                        </a:rPr>
                        <a:t>Microempresa</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774.814,54</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609.786,52</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78,70</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459">
                <a:tc>
                  <a:txBody>
                    <a:bodyPr/>
                    <a:lstStyle/>
                    <a:p>
                      <a:pPr>
                        <a:lnSpc>
                          <a:spcPct val="115000"/>
                        </a:lnSpc>
                        <a:spcAft>
                          <a:spcPts val="0"/>
                        </a:spcAft>
                      </a:pPr>
                      <a:r>
                        <a:rPr lang="es-EC" sz="1600" b="1">
                          <a:solidFill>
                            <a:srgbClr val="000000"/>
                          </a:solidFill>
                          <a:latin typeface="Arial"/>
                          <a:ea typeface="Times New Roman"/>
                        </a:rPr>
                        <a:t>Total</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986.998,67</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698.516,84</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dirty="0">
                          <a:solidFill>
                            <a:srgbClr val="000000"/>
                          </a:solidFill>
                          <a:latin typeface="Arial"/>
                          <a:ea typeface="Times New Roman"/>
                        </a:rPr>
                        <a:t>70,77</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500034" y="4572008"/>
            <a:ext cx="3429024" cy="1200329"/>
          </a:xfrm>
          <a:prstGeom prst="rect">
            <a:avLst/>
          </a:prstGeom>
        </p:spPr>
        <p:txBody>
          <a:bodyPr wrap="square">
            <a:spAutoFit/>
          </a:bodyPr>
          <a:lstStyle/>
          <a:p>
            <a:pPr algn="just"/>
            <a:r>
              <a:rPr lang="es-ES" dirty="0" smtClean="0">
                <a:latin typeface="Arial Narrow" pitchFamily="34" charset="0"/>
              </a:rPr>
              <a:t> Los créditos vencidos para la microempresa se encuentran concentrados en plazos de más de 30 y 180 días.</a:t>
            </a:r>
            <a:endParaRPr lang="es-ES" dirty="0">
              <a:latin typeface="Arial Narrow" pitchFamily="34" charset="0"/>
            </a:endParaRPr>
          </a:p>
        </p:txBody>
      </p:sp>
      <p:sp>
        <p:nvSpPr>
          <p:cNvPr id="8" name="7 Rectángulo"/>
          <p:cNvSpPr/>
          <p:nvPr/>
        </p:nvSpPr>
        <p:spPr>
          <a:xfrm>
            <a:off x="3714744" y="3643314"/>
            <a:ext cx="4572000" cy="584775"/>
          </a:xfrm>
          <a:prstGeom prst="rect">
            <a:avLst/>
          </a:prstGeom>
        </p:spPr>
        <p:txBody>
          <a:bodyPr>
            <a:spAutoFit/>
          </a:bodyPr>
          <a:lstStyle/>
          <a:p>
            <a:pPr algn="ctr"/>
            <a:r>
              <a:rPr lang="es-ES" sz="1600" b="1" dirty="0" smtClean="0">
                <a:solidFill>
                  <a:srgbClr val="00003A"/>
                </a:solidFill>
                <a:latin typeface="Arial Narrow" pitchFamily="34" charset="0"/>
              </a:rPr>
              <a:t>Cartera de Créditos Vencida Recuperada a Diciembre 2011</a:t>
            </a:r>
            <a:endParaRPr lang="es-ES" sz="1600" dirty="0">
              <a:solidFill>
                <a:srgbClr val="00003A"/>
              </a:solidFill>
              <a:latin typeface="Arial Narrow"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solidFill>
                  <a:schemeClr val="accent4">
                    <a:lumMod val="75000"/>
                  </a:schemeClr>
                </a:solidFill>
                <a:latin typeface="Arial Narrow" pitchFamily="34" charset="0"/>
              </a:rPr>
              <a:t>PROVISIONES</a:t>
            </a:r>
            <a:endParaRPr lang="es-ES" sz="2800" b="1" dirty="0">
              <a:solidFill>
                <a:schemeClr val="accent4">
                  <a:lumMod val="75000"/>
                </a:schemeClr>
              </a:solidFill>
              <a:latin typeface="Arial Narrow" pitchFamily="34" charset="0"/>
            </a:endParaRPr>
          </a:p>
        </p:txBody>
      </p:sp>
      <p:graphicFrame>
        <p:nvGraphicFramePr>
          <p:cNvPr id="4" name="3 Tabla"/>
          <p:cNvGraphicFramePr>
            <a:graphicFrameLocks noGrp="1"/>
          </p:cNvGraphicFramePr>
          <p:nvPr/>
        </p:nvGraphicFramePr>
        <p:xfrm>
          <a:off x="1571604" y="2786058"/>
          <a:ext cx="6215106" cy="2471752"/>
        </p:xfrm>
        <a:graphic>
          <a:graphicData uri="http://schemas.openxmlformats.org/drawingml/2006/table">
            <a:tbl>
              <a:tblPr/>
              <a:tblGrid>
                <a:gridCol w="1095569"/>
                <a:gridCol w="2690645"/>
                <a:gridCol w="1214446"/>
                <a:gridCol w="1214446"/>
              </a:tblGrid>
              <a:tr h="308969">
                <a:tc>
                  <a:txBody>
                    <a:bodyPr/>
                    <a:lstStyle/>
                    <a:p>
                      <a:pPr algn="r">
                        <a:lnSpc>
                          <a:spcPct val="115000"/>
                        </a:lnSpc>
                        <a:spcAft>
                          <a:spcPts val="0"/>
                        </a:spcAft>
                      </a:pPr>
                      <a:r>
                        <a:rPr lang="es-EC" sz="1400" b="1" dirty="0">
                          <a:solidFill>
                            <a:srgbClr val="000000"/>
                          </a:solidFill>
                          <a:latin typeface="Arial"/>
                          <a:ea typeface="Times New Roman"/>
                        </a:rPr>
                        <a:t>Código</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b="1" dirty="0">
                          <a:solidFill>
                            <a:srgbClr val="000000"/>
                          </a:solidFill>
                          <a:latin typeface="Arial"/>
                          <a:ea typeface="Times New Roman"/>
                        </a:rPr>
                        <a:t>Cuenta</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b="1">
                          <a:solidFill>
                            <a:srgbClr val="000000"/>
                          </a:solidFill>
                          <a:latin typeface="Arial"/>
                          <a:ea typeface="Times New Roman"/>
                        </a:rPr>
                        <a:t>2010</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b="1">
                          <a:solidFill>
                            <a:srgbClr val="000000"/>
                          </a:solidFill>
                          <a:latin typeface="Arial"/>
                          <a:ea typeface="Times New Roman"/>
                        </a:rPr>
                        <a:t>2011</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938">
                <a:tc>
                  <a:txBody>
                    <a:bodyPr/>
                    <a:lstStyle/>
                    <a:p>
                      <a:pPr algn="r">
                        <a:lnSpc>
                          <a:spcPct val="115000"/>
                        </a:lnSpc>
                        <a:spcAft>
                          <a:spcPts val="0"/>
                        </a:spcAft>
                      </a:pPr>
                      <a:r>
                        <a:rPr lang="es-EC" sz="1400">
                          <a:latin typeface="Arial"/>
                          <a:ea typeface="Times New Roman"/>
                        </a:rPr>
                        <a:t>1499</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C" sz="1400" dirty="0">
                          <a:latin typeface="Arial"/>
                          <a:ea typeface="Times New Roman"/>
                        </a:rPr>
                        <a:t>(Provisiones para Créditos incobrables)</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-126.677,86</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-156.851,74</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969">
                <a:tc>
                  <a:txBody>
                    <a:bodyPr/>
                    <a:lstStyle/>
                    <a:p>
                      <a:pPr algn="r">
                        <a:lnSpc>
                          <a:spcPct val="115000"/>
                        </a:lnSpc>
                        <a:spcAft>
                          <a:spcPts val="0"/>
                        </a:spcAft>
                      </a:pPr>
                      <a:r>
                        <a:rPr lang="es-EC" sz="1400">
                          <a:latin typeface="Arial"/>
                          <a:ea typeface="Times New Roman"/>
                        </a:rPr>
                        <a:t>149905</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C" sz="1400" dirty="0">
                          <a:latin typeface="Arial"/>
                          <a:ea typeface="Times New Roman"/>
                        </a:rPr>
                        <a:t>(Créditos comercial)</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-9.005,45</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-9.005,45</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969">
                <a:tc>
                  <a:txBody>
                    <a:bodyPr/>
                    <a:lstStyle/>
                    <a:p>
                      <a:pPr algn="r">
                        <a:lnSpc>
                          <a:spcPct val="115000"/>
                        </a:lnSpc>
                        <a:spcAft>
                          <a:spcPts val="0"/>
                        </a:spcAft>
                      </a:pPr>
                      <a:r>
                        <a:rPr lang="es-EC" sz="1400">
                          <a:latin typeface="Arial"/>
                          <a:ea typeface="Times New Roman"/>
                        </a:rPr>
                        <a:t>149910</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C" sz="1400" dirty="0">
                          <a:latin typeface="Arial"/>
                          <a:ea typeface="Times New Roman"/>
                        </a:rPr>
                        <a:t>(Créditos de consumo)</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-7.177,09</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-15.782,25</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969">
                <a:tc>
                  <a:txBody>
                    <a:bodyPr/>
                    <a:lstStyle/>
                    <a:p>
                      <a:pPr algn="r">
                        <a:lnSpc>
                          <a:spcPct val="115000"/>
                        </a:lnSpc>
                        <a:spcAft>
                          <a:spcPts val="0"/>
                        </a:spcAft>
                      </a:pPr>
                      <a:r>
                        <a:rPr lang="es-EC" sz="1400">
                          <a:latin typeface="Arial"/>
                          <a:ea typeface="Times New Roman"/>
                        </a:rPr>
                        <a:t>149915</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C" sz="1400" dirty="0">
                          <a:latin typeface="Arial"/>
                          <a:ea typeface="Times New Roman"/>
                        </a:rPr>
                        <a:t>(Créditos de vivienda)</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-7.438,34</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-8.638,34</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938">
                <a:tc>
                  <a:txBody>
                    <a:bodyPr/>
                    <a:lstStyle/>
                    <a:p>
                      <a:pPr algn="r">
                        <a:lnSpc>
                          <a:spcPct val="115000"/>
                        </a:lnSpc>
                        <a:spcAft>
                          <a:spcPts val="0"/>
                        </a:spcAft>
                      </a:pPr>
                      <a:r>
                        <a:rPr lang="es-EC" sz="1400">
                          <a:latin typeface="Arial"/>
                          <a:ea typeface="Times New Roman"/>
                        </a:rPr>
                        <a:t>149920</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s-EC" sz="1400" dirty="0">
                          <a:latin typeface="Arial"/>
                          <a:ea typeface="Times New Roman"/>
                        </a:rPr>
                        <a:t>(Créditos para la microempresa)</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a:solidFill>
                            <a:srgbClr val="000000"/>
                          </a:solidFill>
                          <a:latin typeface="Arial"/>
                          <a:ea typeface="Times New Roman"/>
                        </a:rPr>
                        <a:t>-103.056,98</a:t>
                      </a:r>
                      <a:endParaRPr lang="es-ES" sz="1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C" sz="1400" dirty="0">
                          <a:solidFill>
                            <a:srgbClr val="000000"/>
                          </a:solidFill>
                          <a:latin typeface="Arial"/>
                          <a:ea typeface="Times New Roman"/>
                        </a:rPr>
                        <a:t>-123.425,70</a:t>
                      </a:r>
                      <a:endParaRPr lang="es-ES" sz="1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Rectángulo"/>
          <p:cNvSpPr/>
          <p:nvPr/>
        </p:nvSpPr>
        <p:spPr>
          <a:xfrm>
            <a:off x="1214414" y="1500174"/>
            <a:ext cx="6215106" cy="923330"/>
          </a:xfrm>
          <a:prstGeom prst="rect">
            <a:avLst/>
          </a:prstGeom>
        </p:spPr>
        <p:txBody>
          <a:bodyPr wrap="square">
            <a:spAutoFit/>
          </a:bodyPr>
          <a:lstStyle/>
          <a:p>
            <a:pPr algn="just"/>
            <a:r>
              <a:rPr lang="es-EC" dirty="0" smtClean="0">
                <a:latin typeface="Arial Narrow" pitchFamily="34" charset="0"/>
              </a:rPr>
              <a:t>La Cooperativa efectúa las provisiones con el fin de cubrir adecuadamente las eventuales pérdidas que pueden derivarse de la falta de recuperación de la cartera que se encuentra  en riesgo. </a:t>
            </a:r>
            <a:endParaRPr lang="es-ES" dirty="0">
              <a:latin typeface="Arial Narrow" pitchFamily="34" charset="0"/>
            </a:endParaRPr>
          </a:p>
        </p:txBody>
      </p:sp>
      <p:pic>
        <p:nvPicPr>
          <p:cNvPr id="23553" name="Picture 1" descr="I:\Otr0s\TESIS\Basilea =)\Imagenes Crédito\images8.jpg"/>
          <p:cNvPicPr>
            <a:picLocks noChangeAspect="1" noChangeArrowheads="1"/>
          </p:cNvPicPr>
          <p:nvPr/>
        </p:nvPicPr>
        <p:blipFill>
          <a:blip r:embed="rId2"/>
          <a:srcRect/>
          <a:stretch>
            <a:fillRect/>
          </a:stretch>
        </p:blipFill>
        <p:spPr bwMode="auto">
          <a:xfrm>
            <a:off x="3286116" y="5357826"/>
            <a:ext cx="1761135" cy="126581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solidFill>
                  <a:srgbClr val="CC9900"/>
                </a:solidFill>
                <a:latin typeface="Arial Narrow" pitchFamily="34" charset="0"/>
              </a:rPr>
              <a:t>EXAMEN ESPECIAL</a:t>
            </a:r>
            <a:endParaRPr lang="es-ES" sz="3200" b="1" dirty="0">
              <a:solidFill>
                <a:srgbClr val="CC9900"/>
              </a:solidFill>
              <a:latin typeface="Arial Narrow" pitchFamily="34" charset="0"/>
            </a:endParaRPr>
          </a:p>
        </p:txBody>
      </p:sp>
      <p:sp>
        <p:nvSpPr>
          <p:cNvPr id="6" name="5 CuadroTexto"/>
          <p:cNvSpPr txBox="1"/>
          <p:nvPr/>
        </p:nvSpPr>
        <p:spPr>
          <a:xfrm>
            <a:off x="571472" y="1785926"/>
            <a:ext cx="2071702" cy="584775"/>
          </a:xfrm>
          <a:prstGeom prst="rect">
            <a:avLst/>
          </a:prstGeom>
          <a:noFill/>
        </p:spPr>
        <p:txBody>
          <a:bodyPr wrap="square" rtlCol="0">
            <a:spAutoFit/>
          </a:bodyPr>
          <a:lstStyle/>
          <a:p>
            <a:pPr marL="0" lvl="2" algn="ctr"/>
            <a:r>
              <a:rPr lang="es-EC" sz="1600" b="1" dirty="0" smtClean="0">
                <a:latin typeface="Arial Narrow" pitchFamily="34" charset="0"/>
                <a:ea typeface="Times New Roman" pitchFamily="18" charset="0"/>
                <a:cs typeface="Times New Roman" pitchFamily="18" charset="0"/>
              </a:rPr>
              <a:t>R</a:t>
            </a:r>
            <a:r>
              <a:rPr lang="es-EC" sz="1600" b="1" dirty="0" smtClean="0" bmk="">
                <a:latin typeface="Arial Narrow" pitchFamily="34" charset="0"/>
                <a:ea typeface="Times New Roman" pitchFamily="18" charset="0"/>
                <a:cs typeface="Times New Roman" pitchFamily="18" charset="0"/>
              </a:rPr>
              <a:t>EQUISITOS DE CRÉDITO</a:t>
            </a:r>
            <a:endParaRPr lang="es-ES" sz="1600" b="1" dirty="0" smtClean="0">
              <a:latin typeface="Arial Narrow" pitchFamily="34" charset="0"/>
              <a:ea typeface="Times New Roman" pitchFamily="18" charset="0"/>
              <a:cs typeface="Times New Roman" pitchFamily="18" charset="0"/>
            </a:endParaRPr>
          </a:p>
        </p:txBody>
      </p:sp>
      <p:sp>
        <p:nvSpPr>
          <p:cNvPr id="7" name="6 Rectángulo"/>
          <p:cNvSpPr/>
          <p:nvPr/>
        </p:nvSpPr>
        <p:spPr>
          <a:xfrm>
            <a:off x="3143240" y="1357298"/>
            <a:ext cx="4572000" cy="584775"/>
          </a:xfrm>
          <a:prstGeom prst="rect">
            <a:avLst/>
          </a:prstGeom>
        </p:spPr>
        <p:txBody>
          <a:bodyPr>
            <a:spAutoFit/>
          </a:bodyPr>
          <a:lstStyle/>
          <a:p>
            <a:pPr algn="just">
              <a:buBlip>
                <a:blip r:embed="rId2"/>
              </a:buBlip>
            </a:pPr>
            <a:r>
              <a:rPr lang="es-ES" sz="1600" dirty="0" smtClean="0">
                <a:latin typeface="Arial Narrow" pitchFamily="34" charset="0"/>
              </a:rPr>
              <a:t> Se constato que no todos los socios cumplen con 1 de los 7 requisitos que se consideran obligatorios .</a:t>
            </a:r>
            <a:endParaRPr lang="es-ES" sz="1600" dirty="0">
              <a:latin typeface="Arial Narrow" pitchFamily="34" charset="0"/>
            </a:endParaRPr>
          </a:p>
        </p:txBody>
      </p:sp>
      <p:sp>
        <p:nvSpPr>
          <p:cNvPr id="8" name="7 Flecha derecha"/>
          <p:cNvSpPr/>
          <p:nvPr/>
        </p:nvSpPr>
        <p:spPr>
          <a:xfrm>
            <a:off x="2552688" y="1958676"/>
            <a:ext cx="357190" cy="28575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9" name="8 Rectángulo"/>
          <p:cNvSpPr/>
          <p:nvPr/>
        </p:nvSpPr>
        <p:spPr>
          <a:xfrm>
            <a:off x="3143240" y="1928802"/>
            <a:ext cx="4786346" cy="1077218"/>
          </a:xfrm>
          <a:prstGeom prst="rect">
            <a:avLst/>
          </a:prstGeom>
        </p:spPr>
        <p:txBody>
          <a:bodyPr wrap="square">
            <a:spAutoFit/>
          </a:bodyPr>
          <a:lstStyle/>
          <a:p>
            <a:pPr algn="just">
              <a:buBlip>
                <a:blip r:embed="rId2"/>
              </a:buBlip>
            </a:pPr>
            <a:r>
              <a:rPr lang="es-ES" sz="1600" dirty="0" smtClean="0">
                <a:latin typeface="Arial Narrow" pitchFamily="34" charset="0"/>
              </a:rPr>
              <a:t> La Cooperativa no cumple con el Artículo 19 de su Reglamento Interno, en donde la Comisión de Crédito cuidará que se hayan cumplido con todos los requisitos para su aprobación.</a:t>
            </a:r>
            <a:endParaRPr lang="es-ES" sz="1600" dirty="0">
              <a:latin typeface="Arial Narrow" pitchFamily="34" charset="0"/>
            </a:endParaRPr>
          </a:p>
        </p:txBody>
      </p:sp>
      <p:sp>
        <p:nvSpPr>
          <p:cNvPr id="10" name="9 CuadroTexto"/>
          <p:cNvSpPr txBox="1"/>
          <p:nvPr/>
        </p:nvSpPr>
        <p:spPr>
          <a:xfrm>
            <a:off x="428596" y="3643314"/>
            <a:ext cx="2071702" cy="338554"/>
          </a:xfrm>
          <a:prstGeom prst="rect">
            <a:avLst/>
          </a:prstGeom>
          <a:noFill/>
        </p:spPr>
        <p:txBody>
          <a:bodyPr wrap="square" rtlCol="0">
            <a:spAutoFit/>
          </a:bodyPr>
          <a:lstStyle/>
          <a:p>
            <a:pPr marL="0" lvl="2" algn="ctr"/>
            <a:r>
              <a:rPr lang="es-EC" sz="1600" b="1" dirty="0" smtClean="0">
                <a:latin typeface="Arial Narrow" pitchFamily="34" charset="0"/>
                <a:ea typeface="Times New Roman" pitchFamily="18" charset="0"/>
                <a:cs typeface="Times New Roman" pitchFamily="18" charset="0"/>
              </a:rPr>
              <a:t>TASAS DE INTERÉS</a:t>
            </a:r>
            <a:endParaRPr lang="es-ES" sz="1600" b="1" dirty="0" smtClean="0">
              <a:latin typeface="Arial Narrow" pitchFamily="34" charset="0"/>
              <a:ea typeface="Times New Roman" pitchFamily="18" charset="0"/>
              <a:cs typeface="Times New Roman" pitchFamily="18" charset="0"/>
            </a:endParaRPr>
          </a:p>
        </p:txBody>
      </p:sp>
      <p:sp>
        <p:nvSpPr>
          <p:cNvPr id="11" name="10 Flecha derecha"/>
          <p:cNvSpPr/>
          <p:nvPr/>
        </p:nvSpPr>
        <p:spPr>
          <a:xfrm>
            <a:off x="2500298" y="3643314"/>
            <a:ext cx="357190" cy="28575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graphicFrame>
        <p:nvGraphicFramePr>
          <p:cNvPr id="12" name="11 Tabla"/>
          <p:cNvGraphicFramePr>
            <a:graphicFrameLocks noGrp="1"/>
          </p:cNvGraphicFramePr>
          <p:nvPr/>
        </p:nvGraphicFramePr>
        <p:xfrm>
          <a:off x="3214678" y="3214686"/>
          <a:ext cx="5238750" cy="1892808"/>
        </p:xfrm>
        <a:graphic>
          <a:graphicData uri="http://schemas.openxmlformats.org/drawingml/2006/table">
            <a:tbl>
              <a:tblPr/>
              <a:tblGrid>
                <a:gridCol w="1076325"/>
                <a:gridCol w="1260475"/>
                <a:gridCol w="1350010"/>
                <a:gridCol w="1551940"/>
              </a:tblGrid>
              <a:tr h="511175">
                <a:tc>
                  <a:txBody>
                    <a:bodyPr/>
                    <a:lstStyle/>
                    <a:p>
                      <a:pPr algn="ctr">
                        <a:lnSpc>
                          <a:spcPct val="150000"/>
                        </a:lnSpc>
                        <a:spcAft>
                          <a:spcPts val="0"/>
                        </a:spcAft>
                      </a:pPr>
                      <a:r>
                        <a:rPr lang="es-ES" sz="1200" b="1" dirty="0">
                          <a:latin typeface="Arial"/>
                          <a:ea typeface="Times New Roman"/>
                        </a:rPr>
                        <a:t>Segmento</a:t>
                      </a:r>
                      <a:endParaRPr lang="es-E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latin typeface="Arial"/>
                          <a:ea typeface="Times New Roman"/>
                        </a:rPr>
                        <a:t>Tasa de Interés Cooperativa</a:t>
                      </a:r>
                      <a:endParaRPr lang="es-ES" sz="1200">
                        <a:latin typeface="Times New Roman"/>
                        <a:ea typeface="Times New Roman"/>
                      </a:endParaRPr>
                    </a:p>
                    <a:p>
                      <a:pPr algn="ctr">
                        <a:lnSpc>
                          <a:spcPct val="115000"/>
                        </a:lnSpc>
                        <a:spcAft>
                          <a:spcPts val="0"/>
                        </a:spcAft>
                      </a:pPr>
                      <a:r>
                        <a:rPr lang="es-ES" sz="1200" b="1">
                          <a:latin typeface="Arial"/>
                          <a:ea typeface="Times New Roman"/>
                        </a:rPr>
                        <a:t>Dic. 2011</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 sz="1200" b="1">
                          <a:latin typeface="Arial"/>
                          <a:ea typeface="Times New Roman"/>
                        </a:rPr>
                        <a:t>Segmento</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b="1">
                          <a:latin typeface="Arial"/>
                          <a:ea typeface="Times New Roman"/>
                        </a:rPr>
                        <a:t>Tasa de Interés Sistema Financiero</a:t>
                      </a:r>
                      <a:endParaRPr lang="es-ES" sz="1200">
                        <a:latin typeface="Times New Roman"/>
                        <a:ea typeface="Times New Roman"/>
                      </a:endParaRPr>
                    </a:p>
                    <a:p>
                      <a:pPr algn="ctr">
                        <a:lnSpc>
                          <a:spcPct val="115000"/>
                        </a:lnSpc>
                        <a:spcAft>
                          <a:spcPts val="0"/>
                        </a:spcAft>
                      </a:pPr>
                      <a:r>
                        <a:rPr lang="es-ES" sz="1200" b="1">
                          <a:latin typeface="Arial"/>
                          <a:ea typeface="Times New Roman"/>
                        </a:rPr>
                        <a:t>Dic. 2011</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s-ES" sz="1200">
                          <a:latin typeface="Arial"/>
                          <a:ea typeface="Times New Roman"/>
                        </a:rPr>
                        <a:t>Consumo</a:t>
                      </a:r>
                      <a:endParaRPr lang="es-ES" sz="1200">
                        <a:latin typeface="Times New Roman"/>
                        <a:ea typeface="Times New Roman"/>
                      </a:endParaRPr>
                    </a:p>
                    <a:p>
                      <a:pPr>
                        <a:lnSpc>
                          <a:spcPct val="115000"/>
                        </a:lnSpc>
                        <a:spcAft>
                          <a:spcPts val="0"/>
                        </a:spcAft>
                      </a:pPr>
                      <a:r>
                        <a:rPr lang="es-ES" sz="1200">
                          <a:latin typeface="Arial"/>
                          <a:ea typeface="Times New Roman"/>
                        </a:rPr>
                        <a:t>Vivienda</a:t>
                      </a:r>
                      <a:endParaRPr lang="es-ES" sz="1200">
                        <a:latin typeface="Times New Roman"/>
                        <a:ea typeface="Times New Roman"/>
                      </a:endParaRPr>
                    </a:p>
                    <a:p>
                      <a:pPr>
                        <a:lnSpc>
                          <a:spcPct val="115000"/>
                        </a:lnSpc>
                        <a:spcAft>
                          <a:spcPts val="0"/>
                        </a:spcAft>
                      </a:pPr>
                      <a:r>
                        <a:rPr lang="es-ES" sz="1200">
                          <a:latin typeface="Arial"/>
                          <a:ea typeface="Times New Roman"/>
                        </a:rPr>
                        <a:t>Microcrédito</a:t>
                      </a:r>
                      <a:endParaRPr lang="es-ES" sz="1200">
                        <a:latin typeface="Times New Roman"/>
                        <a:ea typeface="Times New Roman"/>
                      </a:endParaRPr>
                    </a:p>
                    <a:p>
                      <a:pPr>
                        <a:lnSpc>
                          <a:spcPct val="115000"/>
                        </a:lnSpc>
                        <a:spcAft>
                          <a:spcPts val="0"/>
                        </a:spcAft>
                      </a:pPr>
                      <a:r>
                        <a:rPr lang="es-ES" sz="1200">
                          <a:latin typeface="Arial"/>
                          <a:ea typeface="Times New Roman"/>
                        </a:rPr>
                        <a:t>Emergente</a:t>
                      </a:r>
                      <a:endParaRPr lang="es-E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latin typeface="Arial"/>
                          <a:ea typeface="Times New Roman"/>
                        </a:rPr>
                        <a:t>18%</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18%</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18%</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22%</a:t>
                      </a: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200" dirty="0">
                          <a:latin typeface="Arial"/>
                          <a:ea typeface="Times New Roman"/>
                        </a:rPr>
                        <a:t>Consumo</a:t>
                      </a:r>
                      <a:endParaRPr lang="es-ES" sz="1200" dirty="0">
                        <a:latin typeface="Times New Roman"/>
                        <a:ea typeface="Times New Roman"/>
                      </a:endParaRPr>
                    </a:p>
                    <a:p>
                      <a:pPr>
                        <a:lnSpc>
                          <a:spcPct val="115000"/>
                        </a:lnSpc>
                        <a:spcAft>
                          <a:spcPts val="0"/>
                        </a:spcAft>
                      </a:pPr>
                      <a:r>
                        <a:rPr lang="es-ES" sz="1200" dirty="0">
                          <a:latin typeface="Arial"/>
                          <a:ea typeface="Times New Roman"/>
                        </a:rPr>
                        <a:t>Vivienda</a:t>
                      </a:r>
                      <a:endParaRPr lang="es-ES" sz="1200" dirty="0">
                        <a:latin typeface="Times New Roman"/>
                        <a:ea typeface="Times New Roman"/>
                      </a:endParaRPr>
                    </a:p>
                    <a:p>
                      <a:pPr>
                        <a:lnSpc>
                          <a:spcPct val="115000"/>
                        </a:lnSpc>
                        <a:spcAft>
                          <a:spcPts val="0"/>
                        </a:spcAft>
                      </a:pPr>
                      <a:r>
                        <a:rPr lang="es-ES" sz="1200" dirty="0">
                          <a:latin typeface="Arial"/>
                          <a:ea typeface="Times New Roman"/>
                        </a:rPr>
                        <a:t>Microcrédito</a:t>
                      </a:r>
                      <a:endParaRPr lang="es-ES" sz="1200" dirty="0">
                        <a:latin typeface="Times New Roman"/>
                        <a:ea typeface="Times New Roman"/>
                      </a:endParaRPr>
                    </a:p>
                    <a:p>
                      <a:pPr>
                        <a:lnSpc>
                          <a:spcPct val="115000"/>
                        </a:lnSpc>
                        <a:spcAft>
                          <a:spcPts val="0"/>
                        </a:spcAft>
                      </a:pPr>
                      <a:r>
                        <a:rPr lang="es-ES" sz="1200" dirty="0">
                          <a:latin typeface="Arial"/>
                          <a:ea typeface="Times New Roman"/>
                        </a:rPr>
                        <a:t>Minorista</a:t>
                      </a:r>
                      <a:endParaRPr lang="es-ES" sz="1200" dirty="0">
                        <a:latin typeface="Times New Roman"/>
                        <a:ea typeface="Times New Roman"/>
                      </a:endParaRPr>
                    </a:p>
                    <a:p>
                      <a:pPr>
                        <a:lnSpc>
                          <a:spcPct val="115000"/>
                        </a:lnSpc>
                        <a:spcAft>
                          <a:spcPts val="0"/>
                        </a:spcAft>
                      </a:pPr>
                      <a:r>
                        <a:rPr lang="es-ES" sz="1200" dirty="0" err="1">
                          <a:latin typeface="Arial"/>
                          <a:ea typeface="Times New Roman"/>
                        </a:rPr>
                        <a:t>Acum</a:t>
                      </a:r>
                      <a:r>
                        <a:rPr lang="es-ES" sz="1200" dirty="0">
                          <a:latin typeface="Arial"/>
                          <a:ea typeface="Times New Roman"/>
                        </a:rPr>
                        <a:t>. Simple</a:t>
                      </a:r>
                      <a:endParaRPr lang="es-ES" sz="1200" dirty="0">
                        <a:latin typeface="Times New Roman"/>
                        <a:ea typeface="Times New Roman"/>
                      </a:endParaRPr>
                    </a:p>
                    <a:p>
                      <a:pPr>
                        <a:lnSpc>
                          <a:spcPct val="115000"/>
                        </a:lnSpc>
                        <a:spcAft>
                          <a:spcPts val="0"/>
                        </a:spcAft>
                      </a:pPr>
                      <a:r>
                        <a:rPr lang="es-ES" sz="1200" dirty="0" err="1">
                          <a:latin typeface="Arial"/>
                          <a:ea typeface="Times New Roman"/>
                        </a:rPr>
                        <a:t>Acum</a:t>
                      </a:r>
                      <a:r>
                        <a:rPr lang="es-ES" sz="1200" dirty="0">
                          <a:latin typeface="Arial"/>
                          <a:ea typeface="Times New Roman"/>
                        </a:rPr>
                        <a:t>.  Ampliada</a:t>
                      </a: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200" dirty="0">
                          <a:latin typeface="Arial"/>
                          <a:ea typeface="Times New Roman"/>
                        </a:rPr>
                        <a:t>15.91%</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10.64%</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28.82%</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25.20%</a:t>
                      </a:r>
                      <a:endParaRPr lang="es-ES" sz="1200" dirty="0">
                        <a:latin typeface="Times New Roman"/>
                        <a:ea typeface="Times New Roman"/>
                      </a:endParaRPr>
                    </a:p>
                    <a:p>
                      <a:pPr algn="ctr">
                        <a:lnSpc>
                          <a:spcPct val="115000"/>
                        </a:lnSpc>
                        <a:spcAft>
                          <a:spcPts val="0"/>
                        </a:spcAft>
                      </a:pPr>
                      <a:r>
                        <a:rPr lang="es-ES" sz="1200" dirty="0">
                          <a:latin typeface="Arial"/>
                          <a:ea typeface="Times New Roman"/>
                        </a:rPr>
                        <a:t>22.44%</a:t>
                      </a:r>
                      <a:endParaRPr lang="es-E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2530" name="Picture 2" descr="I:\Otr0s\TESIS\Basilea =)\Imagenes Crédito\índice.1jpg.jpg"/>
          <p:cNvPicPr>
            <a:picLocks noChangeAspect="1" noChangeArrowheads="1"/>
          </p:cNvPicPr>
          <p:nvPr/>
        </p:nvPicPr>
        <p:blipFill>
          <a:blip r:embed="rId3"/>
          <a:srcRect/>
          <a:stretch>
            <a:fillRect/>
          </a:stretch>
        </p:blipFill>
        <p:spPr bwMode="auto">
          <a:xfrm>
            <a:off x="7983180" y="1000108"/>
            <a:ext cx="1089414" cy="1643050"/>
          </a:xfrm>
          <a:prstGeom prst="rect">
            <a:avLst/>
          </a:prstGeom>
          <a:noFill/>
        </p:spPr>
      </p:pic>
      <p:sp>
        <p:nvSpPr>
          <p:cNvPr id="15" name="14 CuadroTexto"/>
          <p:cNvSpPr txBox="1"/>
          <p:nvPr/>
        </p:nvSpPr>
        <p:spPr>
          <a:xfrm>
            <a:off x="571472" y="5929330"/>
            <a:ext cx="2071702" cy="584775"/>
          </a:xfrm>
          <a:prstGeom prst="rect">
            <a:avLst/>
          </a:prstGeom>
          <a:noFill/>
        </p:spPr>
        <p:txBody>
          <a:bodyPr wrap="square" rtlCol="0">
            <a:spAutoFit/>
          </a:bodyPr>
          <a:lstStyle/>
          <a:p>
            <a:pPr marL="0" lvl="2" algn="ctr"/>
            <a:r>
              <a:rPr lang="es-EC" sz="1600" b="1" dirty="0" smtClean="0">
                <a:latin typeface="Arial Narrow" pitchFamily="34" charset="0"/>
                <a:ea typeface="Times New Roman" pitchFamily="18" charset="0"/>
                <a:cs typeface="Times New Roman" pitchFamily="18" charset="0"/>
              </a:rPr>
              <a:t>CRÉDITOS VENCIDOS Y JUDICIALES</a:t>
            </a:r>
            <a:endParaRPr lang="es-ES" sz="1600" b="1" dirty="0" smtClean="0">
              <a:latin typeface="Arial Narrow" pitchFamily="34" charset="0"/>
              <a:ea typeface="Times New Roman" pitchFamily="18" charset="0"/>
              <a:cs typeface="Times New Roman" pitchFamily="18" charset="0"/>
            </a:endParaRPr>
          </a:p>
        </p:txBody>
      </p:sp>
      <p:sp>
        <p:nvSpPr>
          <p:cNvPr id="16" name="15 Flecha derecha"/>
          <p:cNvSpPr/>
          <p:nvPr/>
        </p:nvSpPr>
        <p:spPr>
          <a:xfrm>
            <a:off x="2643174" y="6143644"/>
            <a:ext cx="357190" cy="28575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17" name="16 Rectángulo"/>
          <p:cNvSpPr/>
          <p:nvPr/>
        </p:nvSpPr>
        <p:spPr>
          <a:xfrm>
            <a:off x="3357554" y="5357826"/>
            <a:ext cx="4572000" cy="830997"/>
          </a:xfrm>
          <a:prstGeom prst="rect">
            <a:avLst/>
          </a:prstGeom>
        </p:spPr>
        <p:txBody>
          <a:bodyPr>
            <a:spAutoFit/>
          </a:bodyPr>
          <a:lstStyle/>
          <a:p>
            <a:pPr algn="just">
              <a:buBlip>
                <a:blip r:embed="rId4"/>
              </a:buBlip>
            </a:pPr>
            <a:r>
              <a:rPr lang="es-EC" sz="1600" dirty="0" smtClean="0">
                <a:latin typeface="Arial Narrow" pitchFamily="34" charset="0"/>
              </a:rPr>
              <a:t> Dentro de los créditos que han vencido en el año 2011, se encuentran créditos que fueron otorgados desde el 2009.</a:t>
            </a:r>
            <a:endParaRPr lang="es-ES" sz="1600" dirty="0">
              <a:latin typeface="Arial Narrow" pitchFamily="34" charset="0"/>
            </a:endParaRPr>
          </a:p>
        </p:txBody>
      </p:sp>
      <p:sp>
        <p:nvSpPr>
          <p:cNvPr id="18" name="17 Rectángulo"/>
          <p:cNvSpPr/>
          <p:nvPr/>
        </p:nvSpPr>
        <p:spPr>
          <a:xfrm>
            <a:off x="3357554" y="6130373"/>
            <a:ext cx="4572000" cy="584775"/>
          </a:xfrm>
          <a:prstGeom prst="rect">
            <a:avLst/>
          </a:prstGeom>
        </p:spPr>
        <p:txBody>
          <a:bodyPr>
            <a:spAutoFit/>
          </a:bodyPr>
          <a:lstStyle/>
          <a:p>
            <a:pPr>
              <a:buBlip>
                <a:blip r:embed="rId4"/>
              </a:buBlip>
            </a:pPr>
            <a:r>
              <a:rPr lang="es-EC" sz="1600" dirty="0" smtClean="0">
                <a:latin typeface="Arial Narrow" pitchFamily="34" charset="0"/>
              </a:rPr>
              <a:t>Entre los trámites judiciales tenemos créditos desde el año 2008 .</a:t>
            </a:r>
            <a:endParaRPr lang="es-ES" sz="1600"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85728"/>
            <a:ext cx="7467600" cy="1143000"/>
          </a:xfrm>
        </p:spPr>
        <p:txBody>
          <a:bodyPr>
            <a:normAutofit/>
          </a:bodyPr>
          <a:lstStyle/>
          <a:p>
            <a:pPr lvl="1" algn="ctr" rtl="0">
              <a:spcBef>
                <a:spcPct val="0"/>
              </a:spcBef>
            </a:pPr>
            <a:r>
              <a:rPr lang="es-ES" sz="2400" b="1" dirty="0" smtClean="0">
                <a:solidFill>
                  <a:schemeClr val="accent2">
                    <a:lumMod val="75000"/>
                  </a:schemeClr>
                </a:solidFill>
                <a:latin typeface="Arial Narrow" pitchFamily="34" charset="0"/>
              </a:rPr>
              <a:t>RIESGOS FINANCIEROS</a:t>
            </a:r>
            <a:br>
              <a:rPr lang="es-ES" sz="2400" b="1" dirty="0" smtClean="0">
                <a:solidFill>
                  <a:schemeClr val="accent2">
                    <a:lumMod val="75000"/>
                  </a:schemeClr>
                </a:solidFill>
                <a:latin typeface="Arial Narrow" pitchFamily="34" charset="0"/>
              </a:rPr>
            </a:br>
            <a:endParaRPr lang="es-ES" sz="2400" dirty="0">
              <a:solidFill>
                <a:schemeClr val="accent2">
                  <a:lumMod val="75000"/>
                </a:schemeClr>
              </a:solidFill>
              <a:latin typeface="Arial Narrow" pitchFamily="34" charset="0"/>
            </a:endParaRPr>
          </a:p>
        </p:txBody>
      </p:sp>
      <p:sp>
        <p:nvSpPr>
          <p:cNvPr id="4" name="3 CuadroTexto"/>
          <p:cNvSpPr txBox="1"/>
          <p:nvPr/>
        </p:nvSpPr>
        <p:spPr>
          <a:xfrm>
            <a:off x="785786" y="1142984"/>
            <a:ext cx="1928826" cy="646331"/>
          </a:xfrm>
          <a:prstGeom prst="rect">
            <a:avLst/>
          </a:prstGeom>
          <a:noFill/>
        </p:spPr>
        <p:txBody>
          <a:bodyPr wrap="square" rtlCol="0">
            <a:spAutoFit/>
          </a:bodyPr>
          <a:lstStyle/>
          <a:p>
            <a:pPr algn="ctr"/>
            <a:r>
              <a:rPr lang="es-ES" b="1" dirty="0" smtClean="0">
                <a:solidFill>
                  <a:srgbClr val="006666"/>
                </a:solidFill>
              </a:rPr>
              <a:t>RIESGO DE LÍQUIDEZ</a:t>
            </a:r>
            <a:endParaRPr lang="es-ES" b="1" dirty="0">
              <a:solidFill>
                <a:srgbClr val="006666"/>
              </a:solidFill>
            </a:endParaRPr>
          </a:p>
        </p:txBody>
      </p:sp>
      <p:sp>
        <p:nvSpPr>
          <p:cNvPr id="6" name="5 Flecha derecha"/>
          <p:cNvSpPr/>
          <p:nvPr/>
        </p:nvSpPr>
        <p:spPr>
          <a:xfrm>
            <a:off x="2643174" y="1357298"/>
            <a:ext cx="285752" cy="28575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7" name="6 Rectángulo"/>
          <p:cNvSpPr/>
          <p:nvPr/>
        </p:nvSpPr>
        <p:spPr>
          <a:xfrm>
            <a:off x="3143240" y="1137336"/>
            <a:ext cx="4572000" cy="1077218"/>
          </a:xfrm>
          <a:prstGeom prst="rect">
            <a:avLst/>
          </a:prstGeom>
        </p:spPr>
        <p:txBody>
          <a:bodyPr>
            <a:spAutoFit/>
          </a:bodyPr>
          <a:lstStyle/>
          <a:p>
            <a:pPr algn="just"/>
            <a:r>
              <a:rPr lang="es-ES" sz="1600" dirty="0" smtClean="0">
                <a:latin typeface="Arial Narrow" pitchFamily="34" charset="0"/>
              </a:rPr>
              <a:t>El importante crecimiento de los depósitos a la vista ha contribuido positivamente al calce de plazos entre activos y pasivos, que se encuentran concentrados en plazos mayores a 90 días.</a:t>
            </a:r>
            <a:endParaRPr lang="es-ES" sz="1600" dirty="0">
              <a:latin typeface="Arial Narrow" pitchFamily="34" charset="0"/>
            </a:endParaRPr>
          </a:p>
        </p:txBody>
      </p:sp>
      <p:graphicFrame>
        <p:nvGraphicFramePr>
          <p:cNvPr id="8" name="7 Gráfico"/>
          <p:cNvGraphicFramePr/>
          <p:nvPr/>
        </p:nvGraphicFramePr>
        <p:xfrm>
          <a:off x="3786182" y="2428868"/>
          <a:ext cx="4576780" cy="2300297"/>
        </p:xfrm>
        <a:graphic>
          <a:graphicData uri="http://schemas.openxmlformats.org/drawingml/2006/chart">
            <c:chart xmlns:c="http://schemas.openxmlformats.org/drawingml/2006/chart" xmlns:r="http://schemas.openxmlformats.org/officeDocument/2006/relationships" r:id="rId2"/>
          </a:graphicData>
        </a:graphic>
      </p:graphicFrame>
      <p:sp>
        <p:nvSpPr>
          <p:cNvPr id="9" name="8 Rectángulo"/>
          <p:cNvSpPr/>
          <p:nvPr/>
        </p:nvSpPr>
        <p:spPr>
          <a:xfrm>
            <a:off x="4857752" y="2071678"/>
            <a:ext cx="2309030" cy="338554"/>
          </a:xfrm>
          <a:prstGeom prst="rect">
            <a:avLst/>
          </a:prstGeom>
        </p:spPr>
        <p:txBody>
          <a:bodyPr wrap="none">
            <a:spAutoFit/>
          </a:bodyPr>
          <a:lstStyle/>
          <a:p>
            <a:pPr algn="ctr"/>
            <a:r>
              <a:rPr lang="es-ES" sz="1600" b="1" dirty="0" smtClean="0">
                <a:solidFill>
                  <a:schemeClr val="accent4">
                    <a:lumMod val="75000"/>
                  </a:schemeClr>
                </a:solidFill>
                <a:latin typeface="Arial Narrow" pitchFamily="34" charset="0"/>
              </a:rPr>
              <a:t>Estructura del Pasivo 2011</a:t>
            </a:r>
            <a:endParaRPr lang="es-ES" sz="1600" dirty="0">
              <a:solidFill>
                <a:schemeClr val="accent4">
                  <a:lumMod val="75000"/>
                </a:schemeClr>
              </a:solidFill>
              <a:latin typeface="Arial Narrow" pitchFamily="34" charset="0"/>
            </a:endParaRPr>
          </a:p>
        </p:txBody>
      </p:sp>
      <p:sp>
        <p:nvSpPr>
          <p:cNvPr id="10" name="9 CuadroTexto"/>
          <p:cNvSpPr txBox="1"/>
          <p:nvPr/>
        </p:nvSpPr>
        <p:spPr>
          <a:xfrm>
            <a:off x="857224" y="2282603"/>
            <a:ext cx="1928826" cy="646331"/>
          </a:xfrm>
          <a:prstGeom prst="rect">
            <a:avLst/>
          </a:prstGeom>
          <a:noFill/>
        </p:spPr>
        <p:txBody>
          <a:bodyPr wrap="square" rtlCol="0">
            <a:spAutoFit/>
          </a:bodyPr>
          <a:lstStyle/>
          <a:p>
            <a:pPr algn="ctr"/>
            <a:r>
              <a:rPr lang="es-ES" b="1" dirty="0" smtClean="0">
                <a:solidFill>
                  <a:srgbClr val="00003A"/>
                </a:solidFill>
              </a:rPr>
              <a:t>RIESGO DE MERCADO</a:t>
            </a:r>
            <a:endParaRPr lang="es-ES" b="1" dirty="0">
              <a:solidFill>
                <a:srgbClr val="00003A"/>
              </a:solidFill>
            </a:endParaRPr>
          </a:p>
        </p:txBody>
      </p:sp>
      <p:sp>
        <p:nvSpPr>
          <p:cNvPr id="12" name="11 Flecha abajo"/>
          <p:cNvSpPr/>
          <p:nvPr/>
        </p:nvSpPr>
        <p:spPr>
          <a:xfrm>
            <a:off x="1643042" y="3000372"/>
            <a:ext cx="357190" cy="28575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30721" name="Rectangle 1"/>
          <p:cNvSpPr>
            <a:spLocks noChangeArrowheads="1"/>
          </p:cNvSpPr>
          <p:nvPr/>
        </p:nvSpPr>
        <p:spPr bwMode="auto">
          <a:xfrm>
            <a:off x="571472" y="3357562"/>
            <a:ext cx="307183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Se encuentra en una posición de riesgo medio, ya que tiene un nivel limitado de financiamiento externo y cuenta actualmente con un margen de autonomía en la decisión sobre la oferta de sus tasas de interés activas y pasivas.</a:t>
            </a:r>
            <a:endParaRPr kumimoji="0" lang="es-EC" sz="1600" b="0" i="0" u="none" strike="noStrike" cap="none" normalizeH="0" baseline="0" dirty="0" smtClean="0">
              <a:ln>
                <a:noFill/>
              </a:ln>
              <a:solidFill>
                <a:schemeClr val="tx1"/>
              </a:solidFill>
              <a:effectLst/>
              <a:latin typeface="Arial Narrow" pitchFamily="34" charset="0"/>
            </a:endParaRPr>
          </a:p>
        </p:txBody>
      </p:sp>
      <p:sp>
        <p:nvSpPr>
          <p:cNvPr id="14" name="13 CuadroTexto"/>
          <p:cNvSpPr txBox="1"/>
          <p:nvPr/>
        </p:nvSpPr>
        <p:spPr>
          <a:xfrm>
            <a:off x="857224" y="5286388"/>
            <a:ext cx="1928826" cy="646331"/>
          </a:xfrm>
          <a:prstGeom prst="rect">
            <a:avLst/>
          </a:prstGeom>
          <a:noFill/>
        </p:spPr>
        <p:txBody>
          <a:bodyPr wrap="square" rtlCol="0">
            <a:spAutoFit/>
          </a:bodyPr>
          <a:lstStyle/>
          <a:p>
            <a:pPr algn="ctr"/>
            <a:r>
              <a:rPr lang="es-ES" b="1" dirty="0" smtClean="0">
                <a:solidFill>
                  <a:srgbClr val="0070C0"/>
                </a:solidFill>
              </a:rPr>
              <a:t>RIESGO OPERATIVO</a:t>
            </a:r>
            <a:endParaRPr lang="es-ES" b="1" dirty="0">
              <a:solidFill>
                <a:srgbClr val="0070C0"/>
              </a:solidFill>
            </a:endParaRPr>
          </a:p>
        </p:txBody>
      </p:sp>
      <p:sp>
        <p:nvSpPr>
          <p:cNvPr id="15" name="14 Flecha derecha"/>
          <p:cNvSpPr/>
          <p:nvPr/>
        </p:nvSpPr>
        <p:spPr>
          <a:xfrm>
            <a:off x="2928926" y="5500702"/>
            <a:ext cx="285752" cy="28575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7" name="16 Rectángulo"/>
          <p:cNvSpPr/>
          <p:nvPr/>
        </p:nvSpPr>
        <p:spPr>
          <a:xfrm>
            <a:off x="3500430" y="5143512"/>
            <a:ext cx="4572000" cy="584775"/>
          </a:xfrm>
          <a:prstGeom prst="rect">
            <a:avLst/>
          </a:prstGeom>
        </p:spPr>
        <p:txBody>
          <a:bodyPr>
            <a:spAutoFit/>
          </a:bodyPr>
          <a:lstStyle/>
          <a:p>
            <a:pPr algn="just"/>
            <a:r>
              <a:rPr lang="es-ES" sz="1600" dirty="0" smtClean="0">
                <a:latin typeface="Arial Narrow" pitchFamily="34" charset="0"/>
              </a:rPr>
              <a:t>Fallas en los procesos, personal y sistemas internos inadecuados o deficientes o a su vez por factores externos.</a:t>
            </a:r>
            <a:endParaRPr lang="es-ES" sz="1600" dirty="0">
              <a:latin typeface="Arial Narrow" pitchFamily="34" charset="0"/>
            </a:endParaRPr>
          </a:p>
        </p:txBody>
      </p:sp>
      <p:sp>
        <p:nvSpPr>
          <p:cNvPr id="18" name="17 Rectángulo"/>
          <p:cNvSpPr/>
          <p:nvPr/>
        </p:nvSpPr>
        <p:spPr>
          <a:xfrm>
            <a:off x="3500430" y="5812713"/>
            <a:ext cx="4572000" cy="830997"/>
          </a:xfrm>
          <a:prstGeom prst="rect">
            <a:avLst/>
          </a:prstGeom>
        </p:spPr>
        <p:txBody>
          <a:bodyPr>
            <a:spAutoFit/>
          </a:bodyPr>
          <a:lstStyle/>
          <a:p>
            <a:r>
              <a:rPr lang="es-ES" sz="1600" dirty="0" smtClean="0">
                <a:latin typeface="Arial Narrow" pitchFamily="34" charset="0"/>
              </a:rPr>
              <a:t>El capital regulatorio necesario para el riesgo operativo es de $ </a:t>
            </a:r>
            <a:r>
              <a:rPr lang="es-EC" sz="1600" dirty="0" smtClean="0">
                <a:latin typeface="Arial Narrow" pitchFamily="34" charset="0"/>
              </a:rPr>
              <a:t>351.804,15 dólares y su activo equivalente ponderado por riesgo es de $ 4.397..551, 88  dólares.</a:t>
            </a:r>
            <a:endParaRPr lang="es-ES" sz="1600" dirty="0">
              <a:latin typeface="Arial Narrow" pitchFamily="34" charset="0"/>
            </a:endParaRPr>
          </a:p>
        </p:txBody>
      </p:sp>
      <p:pic>
        <p:nvPicPr>
          <p:cNvPr id="30722" name="Picture 2" descr="I:\Otr0s\TESIS\Basilea =)\Imagenes Crédito\images39.jpg"/>
          <p:cNvPicPr>
            <a:picLocks noChangeAspect="1" noChangeArrowheads="1"/>
          </p:cNvPicPr>
          <p:nvPr/>
        </p:nvPicPr>
        <p:blipFill>
          <a:blip r:embed="rId3"/>
          <a:srcRect/>
          <a:stretch>
            <a:fillRect/>
          </a:stretch>
        </p:blipFill>
        <p:spPr bwMode="auto">
          <a:xfrm>
            <a:off x="7572396" y="71414"/>
            <a:ext cx="1357322" cy="101798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solidFill>
                  <a:srgbClr val="006699"/>
                </a:solidFill>
                <a:latin typeface="Arial Narrow" pitchFamily="34" charset="0"/>
              </a:rPr>
              <a:t>RIESGO DE CRÉDITO SEGÚN BASILEA II</a:t>
            </a:r>
            <a:endParaRPr lang="es-ES" sz="2800" b="1" dirty="0">
              <a:solidFill>
                <a:srgbClr val="006699"/>
              </a:solidFill>
              <a:latin typeface="Arial Narrow" pitchFamily="34" charset="0"/>
            </a:endParaRPr>
          </a:p>
        </p:txBody>
      </p:sp>
      <p:graphicFrame>
        <p:nvGraphicFramePr>
          <p:cNvPr id="5" name="4 Tabla"/>
          <p:cNvGraphicFramePr>
            <a:graphicFrameLocks noGrp="1"/>
          </p:cNvGraphicFramePr>
          <p:nvPr/>
        </p:nvGraphicFramePr>
        <p:xfrm>
          <a:off x="642910" y="2214554"/>
          <a:ext cx="7500990" cy="3785616"/>
        </p:xfrm>
        <a:graphic>
          <a:graphicData uri="http://schemas.openxmlformats.org/drawingml/2006/table">
            <a:tbl>
              <a:tblPr/>
              <a:tblGrid>
                <a:gridCol w="1876988"/>
                <a:gridCol w="741215"/>
                <a:gridCol w="704634"/>
                <a:gridCol w="756893"/>
                <a:gridCol w="760376"/>
                <a:gridCol w="864897"/>
                <a:gridCol w="1110515"/>
                <a:gridCol w="685472"/>
              </a:tblGrid>
              <a:tr h="0">
                <a:tc>
                  <a:txBody>
                    <a:bodyPr/>
                    <a:lstStyle/>
                    <a:p>
                      <a:pPr algn="ctr">
                        <a:lnSpc>
                          <a:spcPct val="115000"/>
                        </a:lnSpc>
                        <a:spcAft>
                          <a:spcPts val="0"/>
                        </a:spcAft>
                      </a:pPr>
                      <a:r>
                        <a:rPr lang="es-ES" sz="1200" b="1" dirty="0" err="1">
                          <a:solidFill>
                            <a:schemeClr val="bg1"/>
                          </a:solidFill>
                          <a:latin typeface="Arial"/>
                          <a:ea typeface="Times New Roman"/>
                        </a:rPr>
                        <a:t>Mody´s</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b="1" dirty="0" err="1">
                          <a:solidFill>
                            <a:schemeClr val="bg1"/>
                          </a:solidFill>
                          <a:latin typeface="Arial"/>
                          <a:ea typeface="Times New Roman"/>
                        </a:rPr>
                        <a:t>Aaa</a:t>
                      </a:r>
                      <a:r>
                        <a:rPr lang="es-ES" sz="1200" b="1" dirty="0">
                          <a:solidFill>
                            <a:schemeClr val="bg1"/>
                          </a:solidFill>
                          <a:latin typeface="Arial"/>
                          <a:ea typeface="Times New Roman"/>
                        </a:rPr>
                        <a:t> hasta Aa3</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b="1" dirty="0">
                          <a:solidFill>
                            <a:schemeClr val="bg1"/>
                          </a:solidFill>
                          <a:latin typeface="Arial"/>
                          <a:ea typeface="Times New Roman"/>
                        </a:rPr>
                        <a:t>A1 hasta A3</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b="1">
                          <a:solidFill>
                            <a:schemeClr val="bg1"/>
                          </a:solidFill>
                          <a:latin typeface="Arial"/>
                          <a:ea typeface="Times New Roman"/>
                        </a:rPr>
                        <a:t>Baa1 hasta Baa3</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b="1">
                          <a:solidFill>
                            <a:schemeClr val="bg1"/>
                          </a:solidFill>
                          <a:latin typeface="Arial"/>
                          <a:ea typeface="Times New Roman"/>
                        </a:rPr>
                        <a:t>Ba1 hasta Ba3</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a:lnSpc>
                          <a:spcPct val="115000"/>
                        </a:lnSpc>
                        <a:spcAft>
                          <a:spcPts val="0"/>
                        </a:spcAft>
                      </a:pPr>
                      <a:r>
                        <a:rPr lang="es-ES" sz="1200" b="1">
                          <a:solidFill>
                            <a:schemeClr val="bg1"/>
                          </a:solidFill>
                          <a:latin typeface="Arial"/>
                          <a:ea typeface="Times New Roman"/>
                        </a:rPr>
                        <a:t>Inferior a B3</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rowSpan="2">
                  <a:txBody>
                    <a:bodyPr/>
                    <a:lstStyle/>
                    <a:p>
                      <a:pPr algn="ctr">
                        <a:lnSpc>
                          <a:spcPct val="115000"/>
                        </a:lnSpc>
                        <a:spcAft>
                          <a:spcPts val="0"/>
                        </a:spcAft>
                      </a:pPr>
                      <a:endParaRPr lang="es-ES" sz="1200">
                        <a:solidFill>
                          <a:schemeClr val="bg1"/>
                        </a:solidFill>
                        <a:latin typeface="Times New Roman"/>
                        <a:ea typeface="Times New Roman"/>
                      </a:endParaRPr>
                    </a:p>
                    <a:p>
                      <a:pPr algn="ctr">
                        <a:lnSpc>
                          <a:spcPct val="115000"/>
                        </a:lnSpc>
                        <a:spcAft>
                          <a:spcPts val="0"/>
                        </a:spcAft>
                      </a:pPr>
                      <a:r>
                        <a:rPr lang="es-ES" sz="1200" b="1">
                          <a:solidFill>
                            <a:schemeClr val="bg1"/>
                          </a:solidFill>
                          <a:latin typeface="Arial"/>
                          <a:ea typeface="Times New Roman"/>
                        </a:rPr>
                        <a:t>No calificado</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c rowSpan="2">
                  <a:txBody>
                    <a:bodyPr/>
                    <a:lstStyle/>
                    <a:p>
                      <a:pPr algn="ctr">
                        <a:lnSpc>
                          <a:spcPct val="115000"/>
                        </a:lnSpc>
                        <a:spcAft>
                          <a:spcPts val="0"/>
                        </a:spcAft>
                      </a:pPr>
                      <a:endParaRPr lang="es-ES" sz="1200">
                        <a:solidFill>
                          <a:schemeClr val="bg1"/>
                        </a:solidFill>
                        <a:latin typeface="Times New Roman"/>
                        <a:ea typeface="Times New Roman"/>
                      </a:endParaRPr>
                    </a:p>
                    <a:p>
                      <a:pPr algn="ctr">
                        <a:lnSpc>
                          <a:spcPct val="115000"/>
                        </a:lnSpc>
                        <a:spcAft>
                          <a:spcPts val="0"/>
                        </a:spcAft>
                      </a:pPr>
                      <a:r>
                        <a:rPr lang="es-ES" sz="1200" b="1">
                          <a:solidFill>
                            <a:schemeClr val="bg1"/>
                          </a:solidFill>
                          <a:latin typeface="Arial"/>
                          <a:ea typeface="Times New Roman"/>
                        </a:rPr>
                        <a:t>Única</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BB59"/>
                    </a:solidFill>
                  </a:tcPr>
                </a:tc>
              </a:tr>
              <a:tr h="0">
                <a:tc>
                  <a:txBody>
                    <a:bodyPr/>
                    <a:lstStyle/>
                    <a:p>
                      <a:pPr algn="ctr">
                        <a:lnSpc>
                          <a:spcPct val="115000"/>
                        </a:lnSpc>
                        <a:spcAft>
                          <a:spcPts val="0"/>
                        </a:spcAft>
                      </a:pPr>
                      <a:r>
                        <a:rPr lang="es-ES" sz="1200" b="1">
                          <a:solidFill>
                            <a:schemeClr val="bg1"/>
                          </a:solidFill>
                          <a:latin typeface="Arial"/>
                          <a:ea typeface="Times New Roman"/>
                        </a:rPr>
                        <a:t>Estándar and Poor´s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ctr">
                        <a:lnSpc>
                          <a:spcPct val="115000"/>
                        </a:lnSpc>
                        <a:spcAft>
                          <a:spcPts val="0"/>
                        </a:spcAft>
                      </a:pPr>
                      <a:r>
                        <a:rPr lang="es-ES" sz="1200" b="1">
                          <a:solidFill>
                            <a:schemeClr val="bg1"/>
                          </a:solidFill>
                          <a:latin typeface="Arial"/>
                          <a:ea typeface="Times New Roman"/>
                        </a:rPr>
                        <a:t>AAA hasta AA-</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ctr">
                        <a:lnSpc>
                          <a:spcPct val="115000"/>
                        </a:lnSpc>
                        <a:spcAft>
                          <a:spcPts val="0"/>
                        </a:spcAft>
                      </a:pPr>
                      <a:r>
                        <a:rPr lang="es-ES" sz="1200" b="1" dirty="0">
                          <a:solidFill>
                            <a:schemeClr val="bg1"/>
                          </a:solidFill>
                          <a:latin typeface="Arial"/>
                          <a:ea typeface="Times New Roman"/>
                        </a:rPr>
                        <a:t>A+ hasta A</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ctr">
                        <a:lnSpc>
                          <a:spcPct val="115000"/>
                        </a:lnSpc>
                        <a:spcAft>
                          <a:spcPts val="0"/>
                        </a:spcAft>
                      </a:pPr>
                      <a:r>
                        <a:rPr lang="es-ES" sz="1200" b="1" dirty="0">
                          <a:solidFill>
                            <a:schemeClr val="bg1"/>
                          </a:solidFill>
                          <a:latin typeface="Arial"/>
                          <a:ea typeface="Times New Roman"/>
                        </a:rPr>
                        <a:t>BBB+ hasta BBB-</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ctr">
                        <a:lnSpc>
                          <a:spcPct val="115000"/>
                        </a:lnSpc>
                        <a:spcAft>
                          <a:spcPts val="0"/>
                        </a:spcAft>
                      </a:pPr>
                      <a:r>
                        <a:rPr lang="es-ES" sz="1200" b="1" dirty="0">
                          <a:solidFill>
                            <a:schemeClr val="bg1"/>
                          </a:solidFill>
                          <a:latin typeface="Arial"/>
                          <a:ea typeface="Times New Roman"/>
                        </a:rPr>
                        <a:t>BB+ hasta B-</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a:txBody>
                    <a:bodyPr/>
                    <a:lstStyle/>
                    <a:p>
                      <a:pPr algn="ctr">
                        <a:lnSpc>
                          <a:spcPct val="115000"/>
                        </a:lnSpc>
                        <a:spcAft>
                          <a:spcPts val="0"/>
                        </a:spcAft>
                      </a:pPr>
                      <a:r>
                        <a:rPr lang="es-ES" sz="1200" b="1">
                          <a:solidFill>
                            <a:schemeClr val="bg1"/>
                          </a:solidFill>
                          <a:latin typeface="Arial"/>
                          <a:ea typeface="Times New Roman"/>
                        </a:rPr>
                        <a:t>Inferior a B-</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64A2"/>
                    </a:solidFill>
                  </a:tcPr>
                </a:tc>
                <a:tc vMerge="1">
                  <a:txBody>
                    <a:bodyPr/>
                    <a:lstStyle/>
                    <a:p>
                      <a:endParaRPr lang="es-ES"/>
                    </a:p>
                  </a:txBody>
                  <a:tcPr/>
                </a:tc>
                <a:tc vMerge="1">
                  <a:txBody>
                    <a:bodyPr/>
                    <a:lstStyle/>
                    <a:p>
                      <a:endParaRPr lang="es-ES"/>
                    </a:p>
                  </a:txBody>
                  <a:tcPr/>
                </a:tc>
              </a:tr>
              <a:tr h="0">
                <a:tc>
                  <a:txBody>
                    <a:bodyPr/>
                    <a:lstStyle/>
                    <a:p>
                      <a:pPr algn="just">
                        <a:lnSpc>
                          <a:spcPct val="115000"/>
                        </a:lnSpc>
                        <a:spcAft>
                          <a:spcPts val="0"/>
                        </a:spcAft>
                      </a:pPr>
                      <a:r>
                        <a:rPr lang="es-ES" sz="1200">
                          <a:solidFill>
                            <a:schemeClr val="bg1"/>
                          </a:solidFill>
                          <a:latin typeface="Arial"/>
                          <a:ea typeface="Times New Roman"/>
                        </a:rPr>
                        <a:t>Estados Soberanos y Bancos Centrales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50%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dirty="0">
                          <a:solidFill>
                            <a:schemeClr val="bg1"/>
                          </a:solidFill>
                          <a:latin typeface="Arial"/>
                          <a:ea typeface="Times New Roman"/>
                        </a:rPr>
                        <a:t>100%</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dirty="0">
                          <a:solidFill>
                            <a:schemeClr val="bg1"/>
                          </a:solidFill>
                          <a:latin typeface="Arial"/>
                          <a:ea typeface="Times New Roman"/>
                        </a:rPr>
                        <a:t>150%</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100%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ctr">
                        <a:lnSpc>
                          <a:spcPct val="115000"/>
                        </a:lnSpc>
                        <a:spcAft>
                          <a:spcPts val="0"/>
                        </a:spcAft>
                      </a:pPr>
                      <a:r>
                        <a:rPr lang="es-ES" sz="1200">
                          <a:solidFill>
                            <a:schemeClr val="bg1"/>
                          </a:solidFill>
                          <a:latin typeface="Arial"/>
                          <a:ea typeface="Times New Roman"/>
                        </a:rPr>
                        <a:t>                         1</a:t>
                      </a:r>
                      <a:endParaRPr lang="es-ES" sz="1200">
                        <a:solidFill>
                          <a:schemeClr val="bg1"/>
                        </a:solidFill>
                        <a:latin typeface="Times New Roman"/>
                        <a:ea typeface="Times New Roman"/>
                      </a:endParaRPr>
                    </a:p>
                    <a:p>
                      <a:pPr algn="just">
                        <a:lnSpc>
                          <a:spcPct val="115000"/>
                        </a:lnSpc>
                        <a:spcAft>
                          <a:spcPts val="0"/>
                        </a:spcAft>
                      </a:pPr>
                      <a:r>
                        <a:rPr lang="es-ES" sz="1200">
                          <a:solidFill>
                            <a:schemeClr val="bg1"/>
                          </a:solidFill>
                          <a:latin typeface="Arial"/>
                          <a:ea typeface="Times New Roman"/>
                        </a:rPr>
                        <a:t>Interbancarios      2</a:t>
                      </a:r>
                      <a:endParaRPr lang="es-ES" sz="1200">
                        <a:solidFill>
                          <a:schemeClr val="bg1"/>
                        </a:solidFill>
                        <a:latin typeface="Times New Roman"/>
                        <a:ea typeface="Times New Roman"/>
                      </a:endParaRPr>
                    </a:p>
                    <a:p>
                      <a:pPr algn="just">
                        <a:lnSpc>
                          <a:spcPct val="115000"/>
                        </a:lnSpc>
                        <a:spcAft>
                          <a:spcPts val="0"/>
                        </a:spcAft>
                      </a:pPr>
                      <a:r>
                        <a:rPr lang="es-ES" sz="1200">
                          <a:solidFill>
                            <a:schemeClr val="bg1"/>
                          </a:solidFill>
                          <a:latin typeface="Arial"/>
                          <a:ea typeface="Times New Roman"/>
                        </a:rPr>
                        <a:t>                             CP</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50%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50%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100%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50%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100%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100%</a:t>
                      </a:r>
                      <a:endParaRPr lang="es-ES" sz="1200">
                        <a:solidFill>
                          <a:schemeClr val="bg1"/>
                        </a:solidFill>
                        <a:latin typeface="Times New Roman"/>
                        <a:ea typeface="Times New Roman"/>
                      </a:endParaRPr>
                    </a:p>
                    <a:p>
                      <a:pPr algn="ctr">
                        <a:lnSpc>
                          <a:spcPct val="115000"/>
                        </a:lnSpc>
                        <a:spcAft>
                          <a:spcPts val="0"/>
                        </a:spcAft>
                      </a:pPr>
                      <a:r>
                        <a:rPr lang="es-ES" sz="1200">
                          <a:solidFill>
                            <a:schemeClr val="bg1"/>
                          </a:solidFill>
                          <a:latin typeface="Arial"/>
                          <a:ea typeface="Times New Roman"/>
                        </a:rPr>
                        <a:t>50%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dirty="0">
                          <a:solidFill>
                            <a:schemeClr val="bg1"/>
                          </a:solidFill>
                          <a:latin typeface="Arial"/>
                          <a:ea typeface="Times New Roman"/>
                        </a:rPr>
                        <a:t>150%</a:t>
                      </a:r>
                      <a:endParaRPr lang="es-ES" sz="1200" dirty="0">
                        <a:solidFill>
                          <a:schemeClr val="bg1"/>
                        </a:solidFill>
                        <a:latin typeface="Times New Roman"/>
                        <a:ea typeface="Times New Roman"/>
                      </a:endParaRPr>
                    </a:p>
                    <a:p>
                      <a:pPr algn="ctr">
                        <a:lnSpc>
                          <a:spcPct val="115000"/>
                        </a:lnSpc>
                        <a:spcAft>
                          <a:spcPts val="0"/>
                        </a:spcAft>
                      </a:pPr>
                      <a:r>
                        <a:rPr lang="es-ES" sz="1200" dirty="0">
                          <a:solidFill>
                            <a:schemeClr val="bg1"/>
                          </a:solidFill>
                          <a:latin typeface="Arial"/>
                          <a:ea typeface="Times New Roman"/>
                        </a:rPr>
                        <a:t>150%</a:t>
                      </a:r>
                      <a:endParaRPr lang="es-ES" sz="1200" dirty="0">
                        <a:solidFill>
                          <a:schemeClr val="bg1"/>
                        </a:solidFill>
                        <a:latin typeface="Times New Roman"/>
                        <a:ea typeface="Times New Roman"/>
                      </a:endParaRPr>
                    </a:p>
                    <a:p>
                      <a:pPr algn="ctr">
                        <a:lnSpc>
                          <a:spcPct val="115000"/>
                        </a:lnSpc>
                        <a:spcAft>
                          <a:spcPts val="0"/>
                        </a:spcAft>
                      </a:pPr>
                      <a:r>
                        <a:rPr lang="es-ES" sz="1200" dirty="0">
                          <a:solidFill>
                            <a:schemeClr val="bg1"/>
                          </a:solidFill>
                          <a:latin typeface="Arial"/>
                          <a:ea typeface="Times New Roman"/>
                        </a:rPr>
                        <a:t>150%</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dirty="0">
                          <a:solidFill>
                            <a:schemeClr val="bg1"/>
                          </a:solidFill>
                          <a:latin typeface="Arial"/>
                          <a:ea typeface="Times New Roman"/>
                        </a:rPr>
                        <a:t>100%</a:t>
                      </a:r>
                      <a:endParaRPr lang="es-ES" sz="1200" dirty="0">
                        <a:solidFill>
                          <a:schemeClr val="bg1"/>
                        </a:solidFill>
                        <a:latin typeface="Times New Roman"/>
                        <a:ea typeface="Times New Roman"/>
                      </a:endParaRPr>
                    </a:p>
                    <a:p>
                      <a:pPr algn="ctr">
                        <a:lnSpc>
                          <a:spcPct val="115000"/>
                        </a:lnSpc>
                        <a:spcAft>
                          <a:spcPts val="0"/>
                        </a:spcAft>
                      </a:pPr>
                      <a:r>
                        <a:rPr lang="es-ES" sz="1200" dirty="0">
                          <a:solidFill>
                            <a:schemeClr val="bg1"/>
                          </a:solidFill>
                          <a:latin typeface="Arial"/>
                          <a:ea typeface="Times New Roman"/>
                        </a:rPr>
                        <a:t>50%</a:t>
                      </a:r>
                      <a:endParaRPr lang="es-ES" sz="1200" dirty="0">
                        <a:solidFill>
                          <a:schemeClr val="bg1"/>
                        </a:solidFill>
                        <a:latin typeface="Times New Roman"/>
                        <a:ea typeface="Times New Roman"/>
                      </a:endParaRPr>
                    </a:p>
                    <a:p>
                      <a:pPr algn="ctr">
                        <a:lnSpc>
                          <a:spcPct val="115000"/>
                        </a:lnSpc>
                        <a:spcAft>
                          <a:spcPts val="0"/>
                        </a:spcAft>
                      </a:pPr>
                      <a:r>
                        <a:rPr lang="es-ES" sz="1200" dirty="0">
                          <a:solidFill>
                            <a:schemeClr val="bg1"/>
                          </a:solidFill>
                          <a:latin typeface="Arial"/>
                          <a:ea typeface="Times New Roman"/>
                        </a:rPr>
                        <a:t>20%</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0">
                <a:tc>
                  <a:txBody>
                    <a:bodyPr/>
                    <a:lstStyle/>
                    <a:p>
                      <a:pPr algn="just">
                        <a:lnSpc>
                          <a:spcPct val="115000"/>
                        </a:lnSpc>
                        <a:spcAft>
                          <a:spcPts val="0"/>
                        </a:spcAft>
                      </a:pPr>
                      <a:r>
                        <a:rPr lang="es-ES" sz="1200">
                          <a:solidFill>
                            <a:schemeClr val="bg1"/>
                          </a:solidFill>
                          <a:latin typeface="Arial"/>
                          <a:ea typeface="Times New Roman"/>
                        </a:rPr>
                        <a:t>Minoristas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dirty="0">
                          <a:solidFill>
                            <a:schemeClr val="bg1"/>
                          </a:solidFill>
                          <a:latin typeface="Arial"/>
                          <a:ea typeface="Times New Roman"/>
                        </a:rPr>
                        <a:t>-</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b="1" dirty="0">
                          <a:solidFill>
                            <a:schemeClr val="bg1"/>
                          </a:solidFill>
                          <a:latin typeface="Arial"/>
                          <a:ea typeface="Times New Roman"/>
                        </a:rPr>
                        <a:t>75%</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1849B"/>
                    </a:solidFill>
                  </a:tcPr>
                </a:tc>
              </a:tr>
              <a:tr h="0">
                <a:tc>
                  <a:txBody>
                    <a:bodyPr/>
                    <a:lstStyle/>
                    <a:p>
                      <a:pPr algn="just">
                        <a:lnSpc>
                          <a:spcPct val="115000"/>
                        </a:lnSpc>
                        <a:spcAft>
                          <a:spcPts val="0"/>
                        </a:spcAft>
                      </a:pPr>
                      <a:r>
                        <a:rPr lang="es-ES" sz="1200">
                          <a:solidFill>
                            <a:schemeClr val="bg1"/>
                          </a:solidFill>
                          <a:latin typeface="Arial"/>
                          <a:ea typeface="Times New Roman"/>
                        </a:rPr>
                        <a:t>Minoristas con bienes raíces Residenciales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es-ES" sz="1200" dirty="0">
                        <a:solidFill>
                          <a:schemeClr val="bg1"/>
                        </a:solidFill>
                        <a:latin typeface="Arial"/>
                        <a:ea typeface="Times New Roman"/>
                      </a:endParaRPr>
                    </a:p>
                    <a:p>
                      <a:pPr algn="ctr">
                        <a:lnSpc>
                          <a:spcPct val="115000"/>
                        </a:lnSpc>
                        <a:spcAft>
                          <a:spcPts val="0"/>
                        </a:spcAft>
                      </a:pPr>
                      <a:r>
                        <a:rPr lang="es-ES" sz="1200" dirty="0">
                          <a:solidFill>
                            <a:schemeClr val="bg1"/>
                          </a:solidFill>
                          <a:latin typeface="Arial"/>
                          <a:ea typeface="Times New Roman"/>
                        </a:rPr>
                        <a:t>35%</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0">
                <a:tc>
                  <a:txBody>
                    <a:bodyPr/>
                    <a:lstStyle/>
                    <a:p>
                      <a:pPr algn="just">
                        <a:lnSpc>
                          <a:spcPct val="115000"/>
                        </a:lnSpc>
                        <a:spcAft>
                          <a:spcPts val="0"/>
                        </a:spcAft>
                      </a:pPr>
                      <a:r>
                        <a:rPr lang="es-ES" sz="1200">
                          <a:solidFill>
                            <a:schemeClr val="bg1"/>
                          </a:solidFill>
                          <a:latin typeface="Arial"/>
                          <a:ea typeface="Times New Roman"/>
                        </a:rPr>
                        <a:t>Minoristas con bienes raíces Comerciales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endParaRPr lang="es-ES" sz="1200" dirty="0">
                        <a:solidFill>
                          <a:schemeClr val="bg1"/>
                        </a:solidFill>
                        <a:latin typeface="Arial"/>
                        <a:ea typeface="Times New Roman"/>
                      </a:endParaRPr>
                    </a:p>
                    <a:p>
                      <a:pPr algn="ctr">
                        <a:lnSpc>
                          <a:spcPct val="115000"/>
                        </a:lnSpc>
                        <a:spcAft>
                          <a:spcPts val="0"/>
                        </a:spcAft>
                      </a:pPr>
                      <a:r>
                        <a:rPr lang="es-ES" sz="1200" dirty="0">
                          <a:solidFill>
                            <a:schemeClr val="bg1"/>
                          </a:solidFill>
                          <a:latin typeface="Arial"/>
                          <a:ea typeface="Times New Roman"/>
                        </a:rPr>
                        <a:t>100%</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0">
                <a:tc>
                  <a:txBody>
                    <a:bodyPr/>
                    <a:lstStyle/>
                    <a:p>
                      <a:pPr algn="just">
                        <a:lnSpc>
                          <a:spcPct val="115000"/>
                        </a:lnSpc>
                        <a:spcAft>
                          <a:spcPts val="0"/>
                        </a:spcAft>
                      </a:pPr>
                      <a:r>
                        <a:rPr lang="es-ES" sz="1200">
                          <a:solidFill>
                            <a:schemeClr val="bg1"/>
                          </a:solidFill>
                          <a:latin typeface="Arial"/>
                          <a:ea typeface="Times New Roman"/>
                        </a:rPr>
                        <a:t>Titularizaciones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20%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50%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100%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350%</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2">
                  <a:txBody>
                    <a:bodyPr/>
                    <a:lstStyle/>
                    <a:p>
                      <a:pPr algn="ctr">
                        <a:lnSpc>
                          <a:spcPct val="115000"/>
                        </a:lnSpc>
                        <a:spcAft>
                          <a:spcPts val="0"/>
                        </a:spcAft>
                      </a:pPr>
                      <a:r>
                        <a:rPr lang="es-ES" sz="1200">
                          <a:solidFill>
                            <a:schemeClr val="bg1"/>
                          </a:solidFill>
                          <a:latin typeface="Arial"/>
                          <a:ea typeface="Times New Roman"/>
                        </a:rPr>
                        <a:t>Deducción</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hMerge="1">
                  <a:txBody>
                    <a:bodyPr/>
                    <a:lstStyle/>
                    <a:p>
                      <a:endParaRPr lang="es-ES"/>
                    </a:p>
                  </a:txBody>
                  <a:tcPr/>
                </a:tc>
                <a:tc>
                  <a:txBody>
                    <a:bodyPr/>
                    <a:lstStyle/>
                    <a:p>
                      <a:pPr algn="ctr">
                        <a:lnSpc>
                          <a:spcPct val="115000"/>
                        </a:lnSpc>
                        <a:spcAft>
                          <a:spcPts val="0"/>
                        </a:spcAft>
                      </a:pPr>
                      <a:endParaRPr lang="es-ES" sz="1200" dirty="0">
                        <a:solidFill>
                          <a:schemeClr val="bg1"/>
                        </a:solidFill>
                        <a:latin typeface="Arial"/>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0">
                <a:tc>
                  <a:txBody>
                    <a:bodyPr/>
                    <a:lstStyle/>
                    <a:p>
                      <a:pPr algn="just">
                        <a:lnSpc>
                          <a:spcPct val="115000"/>
                        </a:lnSpc>
                        <a:spcAft>
                          <a:spcPts val="0"/>
                        </a:spcAft>
                      </a:pPr>
                      <a:r>
                        <a:rPr lang="es-ES" sz="1200">
                          <a:solidFill>
                            <a:schemeClr val="bg1"/>
                          </a:solidFill>
                          <a:latin typeface="Arial"/>
                          <a:ea typeface="Times New Roman"/>
                        </a:rPr>
                        <a:t>Otros Activos</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a:solidFill>
                            <a:schemeClr val="bg1"/>
                          </a:solidFill>
                          <a:latin typeface="Arial"/>
                          <a:ea typeface="Times New Roman"/>
                        </a:rPr>
                        <a:t>-</a:t>
                      </a:r>
                      <a:endParaRPr lang="es-ES" sz="120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es-ES" sz="1200" dirty="0">
                          <a:solidFill>
                            <a:schemeClr val="bg1"/>
                          </a:solidFill>
                          <a:latin typeface="Arial"/>
                          <a:ea typeface="Times New Roman"/>
                        </a:rPr>
                        <a:t>100%</a:t>
                      </a:r>
                      <a:endParaRPr lang="es-ES" sz="1200" dirty="0">
                        <a:solidFill>
                          <a:schemeClr val="bg1"/>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bl>
          </a:graphicData>
        </a:graphic>
      </p:graphicFrame>
      <p:sp>
        <p:nvSpPr>
          <p:cNvPr id="6" name="5 Rectángulo"/>
          <p:cNvSpPr/>
          <p:nvPr/>
        </p:nvSpPr>
        <p:spPr>
          <a:xfrm>
            <a:off x="2857488" y="1643050"/>
            <a:ext cx="3005951" cy="369332"/>
          </a:xfrm>
          <a:prstGeom prst="rect">
            <a:avLst/>
          </a:prstGeom>
        </p:spPr>
        <p:txBody>
          <a:bodyPr wrap="none">
            <a:spAutoFit/>
          </a:bodyPr>
          <a:lstStyle/>
          <a:p>
            <a:r>
              <a:rPr lang="es-EC" b="1" dirty="0" smtClean="0">
                <a:solidFill>
                  <a:srgbClr val="00003A"/>
                </a:solidFill>
              </a:rPr>
              <a:t>Categorías de Exposición</a:t>
            </a:r>
            <a:endParaRPr lang="es-ES" dirty="0">
              <a:solidFill>
                <a:srgbClr val="00003A"/>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rot="10800000" flipV="1">
            <a:off x="571472" y="662684"/>
            <a:ext cx="250033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rgbClr val="00003A"/>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s-ES" sz="1600" b="1" i="0" u="none" strike="noStrike" cap="none" normalizeH="0" baseline="0" dirty="0" smtClean="0">
                <a:ln>
                  <a:noFill/>
                </a:ln>
                <a:solidFill>
                  <a:srgbClr val="00003A"/>
                </a:solidFill>
                <a:effectLst/>
                <a:latin typeface="Arial" pitchFamily="34" charset="0"/>
                <a:cs typeface="Arial" pitchFamily="34" charset="0"/>
              </a:rPr>
              <a:t>CARTERA MINORISTAS</a:t>
            </a:r>
          </a:p>
          <a:p>
            <a:pPr marL="0" marR="0" lvl="0" indent="0" algn="ctr" defTabSz="914400" rtl="0" eaLnBrk="0" fontAlgn="base" latinLnBrk="0" hangingPunct="0">
              <a:lnSpc>
                <a:spcPct val="100000"/>
              </a:lnSpc>
              <a:spcBef>
                <a:spcPct val="0"/>
              </a:spcBef>
              <a:spcAft>
                <a:spcPct val="0"/>
              </a:spcAft>
              <a:buClrTx/>
              <a:buSzTx/>
              <a:tabLst/>
            </a:pPr>
            <a:r>
              <a:rPr lang="es-ES" sz="1600" b="1" dirty="0" smtClean="0">
                <a:solidFill>
                  <a:srgbClr val="00003A"/>
                </a:solidFill>
                <a:latin typeface="Arial" pitchFamily="34" charset="0"/>
                <a:cs typeface="Arial" pitchFamily="34" charset="0"/>
              </a:rPr>
              <a:t>75%</a:t>
            </a:r>
            <a:endParaRPr kumimoji="0" lang="es-ES" sz="1600" b="0" i="0" u="none" strike="noStrike" cap="none" normalizeH="0" baseline="0" dirty="0" smtClean="0">
              <a:ln>
                <a:noFill/>
              </a:ln>
              <a:solidFill>
                <a:srgbClr val="00003A"/>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rgbClr val="00003A"/>
              </a:solidFill>
              <a:effectLst/>
              <a:latin typeface="Arial" pitchFamily="34" charset="0"/>
            </a:endParaRPr>
          </a:p>
        </p:txBody>
      </p:sp>
      <p:sp>
        <p:nvSpPr>
          <p:cNvPr id="6" name="5 Rectángulo"/>
          <p:cNvSpPr/>
          <p:nvPr/>
        </p:nvSpPr>
        <p:spPr>
          <a:xfrm>
            <a:off x="3500430" y="785794"/>
            <a:ext cx="4572000" cy="830997"/>
          </a:xfrm>
          <a:prstGeom prst="rect">
            <a:avLst/>
          </a:prstGeom>
        </p:spPr>
        <p:txBody>
          <a:bodyPr>
            <a:spAutoFit/>
          </a:bodyPr>
          <a:lstStyle/>
          <a:p>
            <a:pPr algn="just"/>
            <a:r>
              <a:rPr lang="es-ES" sz="1600" dirty="0" smtClean="0">
                <a:latin typeface="Arial Narrow" pitchFamily="34" charset="0"/>
                <a:cs typeface="Arial" pitchFamily="34" charset="0"/>
              </a:rPr>
              <a:t>Están orientados a personas físicas o empresas pequeñas, sean productos de crédito, líneas de crédito, tarjetas y arrendamientos financieros.</a:t>
            </a:r>
            <a:endParaRPr lang="es-ES" sz="1600" dirty="0">
              <a:latin typeface="Arial Narrow" pitchFamily="34" charset="0"/>
            </a:endParaRPr>
          </a:p>
        </p:txBody>
      </p:sp>
      <p:sp>
        <p:nvSpPr>
          <p:cNvPr id="7" name="6 Flecha derecha"/>
          <p:cNvSpPr/>
          <p:nvPr/>
        </p:nvSpPr>
        <p:spPr>
          <a:xfrm>
            <a:off x="3214678" y="1071546"/>
            <a:ext cx="285752" cy="35719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8" name="7 Rectángulo"/>
          <p:cNvSpPr/>
          <p:nvPr/>
        </p:nvSpPr>
        <p:spPr>
          <a:xfrm>
            <a:off x="571472" y="2214554"/>
            <a:ext cx="2596352" cy="584775"/>
          </a:xfrm>
          <a:prstGeom prst="rect">
            <a:avLst/>
          </a:prstGeom>
        </p:spPr>
        <p:txBody>
          <a:bodyPr wrap="none">
            <a:spAutoFit/>
          </a:bodyPr>
          <a:lstStyle/>
          <a:p>
            <a:pPr algn="ctr"/>
            <a:r>
              <a:rPr lang="es-ES" sz="1600" b="1" dirty="0" smtClean="0">
                <a:solidFill>
                  <a:srgbClr val="006666"/>
                </a:solidFill>
                <a:latin typeface="Arial" pitchFamily="34" charset="0"/>
                <a:cs typeface="Arial" pitchFamily="34" charset="0"/>
              </a:rPr>
              <a:t>PRÉSTAMOS MOROSOS</a:t>
            </a:r>
          </a:p>
          <a:p>
            <a:pPr algn="ctr"/>
            <a:r>
              <a:rPr lang="es-ES" sz="1600" b="1" dirty="0" smtClean="0">
                <a:solidFill>
                  <a:srgbClr val="006666"/>
                </a:solidFill>
                <a:latin typeface="Arial" pitchFamily="34" charset="0"/>
                <a:cs typeface="Arial" pitchFamily="34" charset="0"/>
              </a:rPr>
              <a:t>50%</a:t>
            </a:r>
          </a:p>
        </p:txBody>
      </p:sp>
      <p:sp>
        <p:nvSpPr>
          <p:cNvPr id="10" name="9 Rectángulo"/>
          <p:cNvSpPr/>
          <p:nvPr/>
        </p:nvSpPr>
        <p:spPr>
          <a:xfrm>
            <a:off x="4357686" y="2000240"/>
            <a:ext cx="3357586" cy="1077218"/>
          </a:xfrm>
          <a:prstGeom prst="rect">
            <a:avLst/>
          </a:prstGeom>
        </p:spPr>
        <p:txBody>
          <a:bodyPr wrap="square">
            <a:spAutoFit/>
          </a:bodyPr>
          <a:lstStyle/>
          <a:p>
            <a:pPr>
              <a:buBlip>
                <a:blip r:embed="rId2"/>
              </a:buBlip>
            </a:pPr>
            <a:r>
              <a:rPr lang="es-EC" sz="1600" dirty="0" smtClean="0">
                <a:latin typeface="Arial Narrow" pitchFamily="34" charset="0"/>
              </a:rPr>
              <a:t> Está en función de la relación previsión / crédito  (156.851.74/288481.83 = 54.37%)</a:t>
            </a:r>
          </a:p>
          <a:p>
            <a:pPr>
              <a:buBlip>
                <a:blip r:embed="rId2"/>
              </a:buBlip>
            </a:pPr>
            <a:r>
              <a:rPr lang="es-EC" sz="1600" dirty="0" smtClean="0">
                <a:latin typeface="Arial Narrow" pitchFamily="34" charset="0"/>
              </a:rPr>
              <a:t> Mayor al 50% de saldo pendiente del préstamo, se pondera el 50%.</a:t>
            </a:r>
            <a:endParaRPr lang="es-ES" sz="1600" dirty="0">
              <a:latin typeface="Arial Narrow" pitchFamily="34" charset="0"/>
            </a:endParaRPr>
          </a:p>
        </p:txBody>
      </p:sp>
      <p:graphicFrame>
        <p:nvGraphicFramePr>
          <p:cNvPr id="12" name="11 Tabla"/>
          <p:cNvGraphicFramePr>
            <a:graphicFrameLocks noGrp="1"/>
          </p:cNvGraphicFramePr>
          <p:nvPr/>
        </p:nvGraphicFramePr>
        <p:xfrm>
          <a:off x="285720" y="3643314"/>
          <a:ext cx="5117465" cy="2734056"/>
        </p:xfrm>
        <a:graphic>
          <a:graphicData uri="http://schemas.openxmlformats.org/drawingml/2006/table">
            <a:tbl>
              <a:tblPr/>
              <a:tblGrid>
                <a:gridCol w="1833245"/>
                <a:gridCol w="1196340"/>
                <a:gridCol w="1060450"/>
                <a:gridCol w="1027430"/>
              </a:tblGrid>
              <a:tr h="190500">
                <a:tc gridSpan="4">
                  <a:txBody>
                    <a:bodyPr/>
                    <a:lstStyle/>
                    <a:p>
                      <a:pPr algn="ctr">
                        <a:lnSpc>
                          <a:spcPct val="115000"/>
                        </a:lnSpc>
                        <a:spcAft>
                          <a:spcPts val="0"/>
                        </a:spcAft>
                      </a:pPr>
                      <a:r>
                        <a:rPr lang="es-EC" sz="1200" b="1" dirty="0">
                          <a:solidFill>
                            <a:schemeClr val="accent2">
                              <a:lumMod val="75000"/>
                            </a:schemeClr>
                          </a:solidFill>
                          <a:latin typeface="Arial"/>
                          <a:ea typeface="Times New Roman"/>
                        </a:rPr>
                        <a:t>RIESGO CREDITICIO - MÉTODO ESTÁNDAR</a:t>
                      </a:r>
                      <a:endParaRPr lang="es-ES" sz="1200" dirty="0">
                        <a:solidFill>
                          <a:schemeClr val="accent2">
                            <a:lumMod val="75000"/>
                          </a:schemeClr>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hMerge="1">
                  <a:txBody>
                    <a:bodyPr/>
                    <a:lstStyle/>
                    <a:p>
                      <a:endParaRPr lang="es-ES"/>
                    </a:p>
                  </a:txBody>
                  <a:tcPr/>
                </a:tc>
              </a:tr>
              <a:tr h="190500">
                <a:tc rowSpan="2">
                  <a:txBody>
                    <a:bodyPr/>
                    <a:lstStyle/>
                    <a:p>
                      <a:pPr algn="ctr">
                        <a:lnSpc>
                          <a:spcPct val="115000"/>
                        </a:lnSpc>
                        <a:spcAft>
                          <a:spcPts val="0"/>
                        </a:spcAft>
                      </a:pPr>
                      <a:r>
                        <a:rPr lang="es-EC" sz="1200" b="1">
                          <a:solidFill>
                            <a:srgbClr val="000000"/>
                          </a:solidFill>
                          <a:latin typeface="Arial"/>
                          <a:ea typeface="Times New Roman"/>
                        </a:rPr>
                        <a:t>Inversión Crediticia</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es-EC" sz="1200" b="1">
                          <a:solidFill>
                            <a:srgbClr val="000000"/>
                          </a:solidFill>
                          <a:latin typeface="Arial"/>
                          <a:ea typeface="Times New Roman"/>
                        </a:rPr>
                        <a:t>Año 2011</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290830">
                <a:tc vMerge="1">
                  <a:txBody>
                    <a:bodyPr/>
                    <a:lstStyle/>
                    <a:p>
                      <a:endParaRPr lang="es-ES"/>
                    </a:p>
                  </a:txBody>
                  <a:tcPr/>
                </a:tc>
                <a:tc>
                  <a:txBody>
                    <a:bodyPr/>
                    <a:lstStyle/>
                    <a:p>
                      <a:pPr algn="ctr">
                        <a:lnSpc>
                          <a:spcPct val="115000"/>
                        </a:lnSpc>
                        <a:spcAft>
                          <a:spcPts val="0"/>
                        </a:spcAft>
                      </a:pPr>
                      <a:r>
                        <a:rPr lang="es-EC" sz="1200" b="1">
                          <a:solidFill>
                            <a:srgbClr val="000000"/>
                          </a:solidFill>
                          <a:latin typeface="Arial"/>
                          <a:ea typeface="Times New Roman"/>
                        </a:rPr>
                        <a:t>Cartera en Dólares</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b="1">
                          <a:solidFill>
                            <a:srgbClr val="000000"/>
                          </a:solidFill>
                          <a:latin typeface="Arial"/>
                          <a:ea typeface="Times New Roman"/>
                        </a:rPr>
                        <a:t>Factor de Ponderación</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C" sz="1200" b="1">
                          <a:solidFill>
                            <a:srgbClr val="000000"/>
                          </a:solidFill>
                          <a:latin typeface="Arial"/>
                          <a:ea typeface="Times New Roman"/>
                        </a:rPr>
                        <a:t>Activo Ponderado</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C" sz="1200" dirty="0">
                          <a:solidFill>
                            <a:srgbClr val="000000"/>
                          </a:solidFill>
                          <a:latin typeface="Arial"/>
                          <a:ea typeface="Times New Roman"/>
                        </a:rPr>
                        <a:t>Fondos Disponibles</a:t>
                      </a:r>
                      <a:endParaRPr lang="es-E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1.917.342,89</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0,00</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0,00</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algn="l" rtl="0" eaLnBrk="1" latinLnBrk="0" hangingPunct="1">
                        <a:lnSpc>
                          <a:spcPct val="115000"/>
                        </a:lnSpc>
                        <a:spcAft>
                          <a:spcPts val="0"/>
                        </a:spcAft>
                      </a:pPr>
                      <a:r>
                        <a:rPr kumimoji="0" lang="es-ES" sz="1200" kern="1200" dirty="0" smtClean="0">
                          <a:solidFill>
                            <a:srgbClr val="000000"/>
                          </a:solidFill>
                          <a:latin typeface="Arial"/>
                          <a:ea typeface="Times New Roman"/>
                          <a:cs typeface="+mn-cs"/>
                        </a:rPr>
                        <a:t>Cartera Comercial</a:t>
                      </a:r>
                      <a:endParaRPr kumimoji="0" lang="es-ES" sz="1200" kern="1200" dirty="0">
                        <a:solidFill>
                          <a:srgbClr val="000000"/>
                        </a:solidFill>
                        <a:latin typeface="Arial"/>
                        <a:ea typeface="Times New Roman"/>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305,60</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0,75</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229,20</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C" sz="1200" dirty="0">
                          <a:solidFill>
                            <a:srgbClr val="000000"/>
                          </a:solidFill>
                          <a:latin typeface="Arial"/>
                          <a:ea typeface="Times New Roman"/>
                        </a:rPr>
                        <a:t>Cartera de Consumo</a:t>
                      </a:r>
                      <a:endParaRPr lang="es-E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53.111,84</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0,75</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39.833,88</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C" sz="1200">
                          <a:solidFill>
                            <a:srgbClr val="000000"/>
                          </a:solidFill>
                          <a:latin typeface="Arial"/>
                          <a:ea typeface="Times New Roman"/>
                        </a:rPr>
                        <a:t>Cartera de Vivienda</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120.579,17</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0,75</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90.434,38</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C" sz="1200" dirty="0">
                          <a:solidFill>
                            <a:srgbClr val="000000"/>
                          </a:solidFill>
                          <a:latin typeface="Arial"/>
                          <a:ea typeface="Times New Roman"/>
                        </a:rPr>
                        <a:t>Cartera para la Microempresa</a:t>
                      </a:r>
                      <a:endParaRPr lang="es-E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9.540.202,38</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0,75</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7.155.151,79</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pPr>
                      <a:r>
                        <a:rPr lang="es-EC" sz="1200">
                          <a:solidFill>
                            <a:srgbClr val="000000"/>
                          </a:solidFill>
                          <a:latin typeface="Arial"/>
                          <a:ea typeface="Times New Roman"/>
                        </a:rPr>
                        <a:t>Créditos Vencidos</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288.481,83</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0,50</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144.240,92</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0"/>
                        </a:spcAft>
                        <a:tabLst>
                          <a:tab pos="847725" algn="ctr"/>
                        </a:tabLst>
                      </a:pPr>
                      <a:r>
                        <a:rPr lang="es-EC" sz="1200" b="1">
                          <a:solidFill>
                            <a:srgbClr val="000000"/>
                          </a:solidFill>
                          <a:latin typeface="Arial"/>
                          <a:ea typeface="Times New Roman"/>
                        </a:rPr>
                        <a:t>Total	</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11.631.541,88</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a:solidFill>
                            <a:srgbClr val="000000"/>
                          </a:solidFill>
                          <a:latin typeface="Arial"/>
                          <a:ea typeface="Times New Roman"/>
                        </a:rPr>
                        <a:t> </a:t>
                      </a:r>
                      <a:endParaRPr lang="es-ES"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200" b="1" dirty="0">
                          <a:solidFill>
                            <a:srgbClr val="000000"/>
                          </a:solidFill>
                          <a:latin typeface="Arial"/>
                          <a:ea typeface="Times New Roman"/>
                        </a:rPr>
                        <a:t>7.429.890,1</a:t>
                      </a:r>
                      <a:r>
                        <a:rPr lang="es-ES" sz="1200" dirty="0">
                          <a:solidFill>
                            <a:srgbClr val="000000"/>
                          </a:solidFill>
                          <a:latin typeface="Arial"/>
                          <a:ea typeface="Times New Roman"/>
                        </a:rPr>
                        <a:t>6</a:t>
                      </a:r>
                      <a:endParaRPr lang="es-ES"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r>
            </a:tbl>
          </a:graphicData>
        </a:graphic>
      </p:graphicFrame>
      <p:sp>
        <p:nvSpPr>
          <p:cNvPr id="3277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sp>
        <p:nvSpPr>
          <p:cNvPr id="32779" name="Rectangle 11"/>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endParaRPr>
          </a:p>
        </p:txBody>
      </p:sp>
      <p:sp>
        <p:nvSpPr>
          <p:cNvPr id="23" name="22 Rectángulo"/>
          <p:cNvSpPr/>
          <p:nvPr/>
        </p:nvSpPr>
        <p:spPr>
          <a:xfrm>
            <a:off x="6786578" y="4286256"/>
            <a:ext cx="1891030" cy="369332"/>
          </a:xfrm>
          <a:prstGeom prst="rect">
            <a:avLst/>
          </a:prstGeom>
        </p:spPr>
        <p:txBody>
          <a:bodyPr wrap="none">
            <a:spAutoFit/>
          </a:bodyPr>
          <a:lstStyle/>
          <a:p>
            <a:pPr algn="ctr"/>
            <a:r>
              <a:rPr lang="es-ES" b="1" dirty="0" err="1" smtClean="0">
                <a:solidFill>
                  <a:schemeClr val="bg1"/>
                </a:solidFill>
                <a:latin typeface="Arial Narrow" pitchFamily="34" charset="0"/>
              </a:rPr>
              <a:t>RWAm</a:t>
            </a:r>
            <a:r>
              <a:rPr lang="es-ES" b="1" dirty="0" smtClean="0">
                <a:solidFill>
                  <a:schemeClr val="bg1"/>
                </a:solidFill>
                <a:latin typeface="Arial Narrow" pitchFamily="34" charset="0"/>
              </a:rPr>
              <a:t>= </a:t>
            </a:r>
            <a:r>
              <a:rPr lang="es-ES" dirty="0" err="1" smtClean="0">
                <a:solidFill>
                  <a:schemeClr val="bg1"/>
                </a:solidFill>
                <a:latin typeface="Arial Narrow" pitchFamily="34" charset="0"/>
              </a:rPr>
              <a:t>Rcm</a:t>
            </a:r>
            <a:r>
              <a:rPr lang="es-ES" dirty="0" smtClean="0">
                <a:solidFill>
                  <a:schemeClr val="bg1"/>
                </a:solidFill>
                <a:latin typeface="Arial Narrow" pitchFamily="34" charset="0"/>
              </a:rPr>
              <a:t> * 0.09</a:t>
            </a:r>
            <a:endParaRPr lang="es-ES" dirty="0">
              <a:solidFill>
                <a:schemeClr val="bg1"/>
              </a:solidFill>
              <a:latin typeface="Arial Narrow" pitchFamily="34" charset="0"/>
            </a:endParaRPr>
          </a:p>
        </p:txBody>
      </p:sp>
      <p:sp>
        <p:nvSpPr>
          <p:cNvPr id="28" name="27 CuadroTexto"/>
          <p:cNvSpPr txBox="1"/>
          <p:nvPr/>
        </p:nvSpPr>
        <p:spPr>
          <a:xfrm>
            <a:off x="6500826" y="3714752"/>
            <a:ext cx="2000264" cy="369332"/>
          </a:xfrm>
          <a:prstGeom prst="rect">
            <a:avLst/>
          </a:prstGeom>
          <a:noFill/>
        </p:spPr>
        <p:txBody>
          <a:bodyPr wrap="square" rtlCol="0">
            <a:spAutoFit/>
          </a:bodyPr>
          <a:lstStyle/>
          <a:p>
            <a:r>
              <a:rPr lang="es-ES" b="1" dirty="0" smtClean="0">
                <a:solidFill>
                  <a:srgbClr val="0066CC"/>
                </a:solidFill>
                <a:latin typeface="Arial Narrow" pitchFamily="34" charset="0"/>
              </a:rPr>
              <a:t>Formula:</a:t>
            </a:r>
            <a:endParaRPr lang="es-ES" b="1" dirty="0">
              <a:solidFill>
                <a:srgbClr val="0066CC"/>
              </a:solidFill>
              <a:latin typeface="Arial Narrow" pitchFamily="34" charset="0"/>
            </a:endParaRPr>
          </a:p>
        </p:txBody>
      </p:sp>
      <p:sp>
        <p:nvSpPr>
          <p:cNvPr id="29" name="28 Flecha derecha"/>
          <p:cNvSpPr/>
          <p:nvPr/>
        </p:nvSpPr>
        <p:spPr>
          <a:xfrm>
            <a:off x="3571868" y="2285992"/>
            <a:ext cx="428628" cy="42862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28662" y="571480"/>
            <a:ext cx="6572296" cy="923330"/>
          </a:xfrm>
          <a:prstGeom prst="rect">
            <a:avLst/>
          </a:prstGeom>
        </p:spPr>
        <p:txBody>
          <a:bodyPr wrap="square">
            <a:spAutoFit/>
          </a:bodyPr>
          <a:lstStyle/>
          <a:p>
            <a:pPr algn="just"/>
            <a:r>
              <a:rPr lang="es-EC" dirty="0" smtClean="0">
                <a:latin typeface="Arial Narrow" pitchFamily="34" charset="0"/>
              </a:rPr>
              <a:t>La filosofía latente en el enfoque de “rating interno” o IRB recogido en Basilea II es que una entidad crediticia debe tener cubiertas la pérdida esperada y la pérdida no esperada en donde:</a:t>
            </a:r>
            <a:endParaRPr lang="es-ES" dirty="0">
              <a:latin typeface="Arial Narrow" pitchFamily="34" charset="0"/>
            </a:endParaRPr>
          </a:p>
        </p:txBody>
      </p:sp>
      <p:sp>
        <p:nvSpPr>
          <p:cNvPr id="5" name="4 Rectángulo"/>
          <p:cNvSpPr/>
          <p:nvPr/>
        </p:nvSpPr>
        <p:spPr>
          <a:xfrm>
            <a:off x="357158" y="1928802"/>
            <a:ext cx="3714776" cy="646331"/>
          </a:xfrm>
          <a:prstGeom prst="rect">
            <a:avLst/>
          </a:prstGeom>
        </p:spPr>
        <p:txBody>
          <a:bodyPr wrap="square">
            <a:spAutoFit/>
          </a:bodyPr>
          <a:lstStyle/>
          <a:p>
            <a:pPr algn="ctr"/>
            <a:r>
              <a:rPr lang="es-ES" b="1" dirty="0" smtClean="0">
                <a:solidFill>
                  <a:schemeClr val="accent2">
                    <a:lumMod val="75000"/>
                  </a:schemeClr>
                </a:solidFill>
                <a:latin typeface="Arial Narrow" pitchFamily="34" charset="0"/>
              </a:rPr>
              <a:t>LAS PÉRDIDAS ESPERADAS SE CUBREN CON PROVISIONES</a:t>
            </a:r>
            <a:endParaRPr lang="es-ES" b="1" dirty="0">
              <a:solidFill>
                <a:schemeClr val="accent2">
                  <a:lumMod val="75000"/>
                </a:schemeClr>
              </a:solidFill>
              <a:latin typeface="Arial Narrow" pitchFamily="34" charset="0"/>
            </a:endParaRPr>
          </a:p>
        </p:txBody>
      </p:sp>
      <p:sp>
        <p:nvSpPr>
          <p:cNvPr id="6" name="5 Rectángulo"/>
          <p:cNvSpPr/>
          <p:nvPr/>
        </p:nvSpPr>
        <p:spPr>
          <a:xfrm>
            <a:off x="357158" y="4214818"/>
            <a:ext cx="3571900" cy="646331"/>
          </a:xfrm>
          <a:prstGeom prst="rect">
            <a:avLst/>
          </a:prstGeom>
        </p:spPr>
        <p:txBody>
          <a:bodyPr wrap="square">
            <a:spAutoFit/>
          </a:bodyPr>
          <a:lstStyle/>
          <a:p>
            <a:pPr algn="ctr"/>
            <a:r>
              <a:rPr lang="es-ES" b="1" dirty="0" smtClean="0">
                <a:solidFill>
                  <a:srgbClr val="00003A"/>
                </a:solidFill>
                <a:latin typeface="Arial Narrow" pitchFamily="34" charset="0"/>
              </a:rPr>
              <a:t>LAS PÉRDIDAS INESPERADAS CON CAPITAL</a:t>
            </a:r>
            <a:endParaRPr lang="es-ES" b="1" dirty="0">
              <a:solidFill>
                <a:srgbClr val="00003A"/>
              </a:solidFill>
            </a:endParaRPr>
          </a:p>
        </p:txBody>
      </p:sp>
      <p:sp>
        <p:nvSpPr>
          <p:cNvPr id="12" name="11 Rectángulo"/>
          <p:cNvSpPr/>
          <p:nvPr/>
        </p:nvSpPr>
        <p:spPr>
          <a:xfrm>
            <a:off x="1500166" y="3857628"/>
            <a:ext cx="1595309" cy="369332"/>
          </a:xfrm>
          <a:prstGeom prst="rect">
            <a:avLst/>
          </a:prstGeom>
        </p:spPr>
        <p:txBody>
          <a:bodyPr wrap="none">
            <a:spAutoFit/>
          </a:bodyPr>
          <a:lstStyle/>
          <a:p>
            <a:r>
              <a:rPr lang="es-ES" b="1" dirty="0" smtClean="0">
                <a:solidFill>
                  <a:srgbClr val="666699"/>
                </a:solidFill>
                <a:latin typeface="Arial Narrow" pitchFamily="34" charset="0"/>
              </a:rPr>
              <a:t>El= - 156.851,74</a:t>
            </a:r>
            <a:endParaRPr lang="es-ES" b="1" dirty="0">
              <a:solidFill>
                <a:srgbClr val="666699"/>
              </a:solidFill>
              <a:latin typeface="Arial Narrow" pitchFamily="34" charset="0"/>
            </a:endParaRPr>
          </a:p>
        </p:txBody>
      </p:sp>
      <p:sp>
        <p:nvSpPr>
          <p:cNvPr id="33798" name="Rectangle 6"/>
          <p:cNvSpPr>
            <a:spLocks noChangeArrowheads="1"/>
          </p:cNvSpPr>
          <p:nvPr/>
        </p:nvSpPr>
        <p:spPr bwMode="auto">
          <a:xfrm>
            <a:off x="642910" y="2714620"/>
            <a:ext cx="35719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Las probabilidades de incumplimiento (PD),  pérdidas en caso de incumplimiento (LGD) y la  exposición al incumplimiento (EAD).</a:t>
            </a:r>
            <a:endParaRPr kumimoji="0" lang="es-EC" sz="1600" b="0" i="0" u="none" strike="noStrike" cap="none" normalizeH="0" baseline="0" dirty="0" smtClean="0">
              <a:ln>
                <a:noFill/>
              </a:ln>
              <a:solidFill>
                <a:schemeClr val="tx1"/>
              </a:solidFill>
              <a:effectLst/>
              <a:latin typeface="Arial Narrow" pitchFamily="34" charset="0"/>
            </a:endParaRPr>
          </a:p>
        </p:txBody>
      </p:sp>
      <p:sp>
        <p:nvSpPr>
          <p:cNvPr id="14" name="13 Rectángulo"/>
          <p:cNvSpPr/>
          <p:nvPr/>
        </p:nvSpPr>
        <p:spPr>
          <a:xfrm>
            <a:off x="285720" y="5143512"/>
            <a:ext cx="3929090" cy="830997"/>
          </a:xfrm>
          <a:prstGeom prst="rect">
            <a:avLst/>
          </a:prstGeom>
        </p:spPr>
        <p:txBody>
          <a:bodyPr wrap="square">
            <a:spAutoFit/>
          </a:bodyPr>
          <a:lstStyle/>
          <a:p>
            <a:pPr algn="just"/>
            <a:r>
              <a:rPr lang="es-ES" sz="1600" dirty="0" smtClean="0">
                <a:latin typeface="Arial Narrow" pitchFamily="34" charset="0"/>
              </a:rPr>
              <a:t>Esta dada por los montos en que se divide los préstamos (E),  menos sus correspondientes provisiones (Prov.)</a:t>
            </a:r>
            <a:endParaRPr lang="es-ES" sz="1600" dirty="0">
              <a:latin typeface="Arial Narrow" pitchFamily="34" charset="0"/>
            </a:endParaRPr>
          </a:p>
        </p:txBody>
      </p:sp>
      <p:sp>
        <p:nvSpPr>
          <p:cNvPr id="33799" name="Rectangle 7"/>
          <p:cNvSpPr>
            <a:spLocks noChangeArrowheads="1"/>
          </p:cNvSpPr>
          <p:nvPr/>
        </p:nvSpPr>
        <p:spPr bwMode="auto">
          <a:xfrm>
            <a:off x="714348" y="6215082"/>
            <a:ext cx="285748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b="1" i="0" u="none" strike="noStrike" cap="none" normalizeH="0" baseline="0" dirty="0" smtClean="0">
                <a:ln>
                  <a:noFill/>
                </a:ln>
                <a:solidFill>
                  <a:srgbClr val="006666"/>
                </a:solidFill>
                <a:effectLst/>
                <a:latin typeface="Arial Narrow" pitchFamily="34" charset="0"/>
                <a:ea typeface="Times New Roman" pitchFamily="18" charset="0"/>
                <a:cs typeface="Arial" pitchFamily="34" charset="0"/>
              </a:rPr>
              <a:t>UL= $9.845.829,08</a:t>
            </a:r>
            <a:endParaRPr kumimoji="0" lang="es-ES" b="0" i="0" u="none" strike="noStrike" cap="none" normalizeH="0" baseline="0" dirty="0" smtClean="0">
              <a:ln>
                <a:noFill/>
              </a:ln>
              <a:solidFill>
                <a:srgbClr val="006666"/>
              </a:solidFill>
              <a:effectLst/>
              <a:latin typeface="Arial Narrow" pitchFamily="34" charset="0"/>
            </a:endParaRPr>
          </a:p>
        </p:txBody>
      </p:sp>
      <p:pic>
        <p:nvPicPr>
          <p:cNvPr id="17" name="16 Imagen"/>
          <p:cNvPicPr/>
          <p:nvPr/>
        </p:nvPicPr>
        <p:blipFill>
          <a:blip r:embed="rId2"/>
          <a:srcRect/>
          <a:stretch>
            <a:fillRect/>
          </a:stretch>
        </p:blipFill>
        <p:spPr bwMode="auto">
          <a:xfrm>
            <a:off x="4357686" y="1857364"/>
            <a:ext cx="4500594" cy="2428892"/>
          </a:xfrm>
          <a:prstGeom prst="rect">
            <a:avLst/>
          </a:prstGeom>
          <a:noFill/>
          <a:ln w="9525">
            <a:noFill/>
            <a:miter lim="800000"/>
            <a:headEnd/>
            <a:tailEnd/>
          </a:ln>
        </p:spPr>
      </p:pic>
      <p:sp>
        <p:nvSpPr>
          <p:cNvPr id="18" name="17 Rectángulo"/>
          <p:cNvSpPr/>
          <p:nvPr/>
        </p:nvSpPr>
        <p:spPr>
          <a:xfrm>
            <a:off x="4286248" y="4500570"/>
            <a:ext cx="4572000" cy="830997"/>
          </a:xfrm>
          <a:prstGeom prst="rect">
            <a:avLst/>
          </a:prstGeom>
        </p:spPr>
        <p:txBody>
          <a:bodyPr>
            <a:spAutoFit/>
          </a:bodyPr>
          <a:lstStyle/>
          <a:p>
            <a:pPr algn="just"/>
            <a:r>
              <a:rPr lang="es-ES" sz="1600" dirty="0" smtClean="0">
                <a:latin typeface="Arial Narrow" pitchFamily="34" charset="0"/>
              </a:rPr>
              <a:t>De acuerdo al patrimonio mínimo establecido para el Ecuador el capital requerido por pérdidas inesperadas es de $ 668.690,11 dólares </a:t>
            </a:r>
            <a:endParaRPr lang="es-ES" sz="1600" dirty="0">
              <a:latin typeface="Arial Narrow" pitchFamily="34" charset="0"/>
            </a:endParaRPr>
          </a:p>
        </p:txBody>
      </p:sp>
      <p:sp>
        <p:nvSpPr>
          <p:cNvPr id="19" name="18 Rectángulo"/>
          <p:cNvSpPr/>
          <p:nvPr/>
        </p:nvSpPr>
        <p:spPr>
          <a:xfrm>
            <a:off x="4357686" y="5357826"/>
            <a:ext cx="4572000" cy="1323439"/>
          </a:xfrm>
          <a:prstGeom prst="rect">
            <a:avLst/>
          </a:prstGeom>
        </p:spPr>
        <p:txBody>
          <a:bodyPr>
            <a:spAutoFit/>
          </a:bodyPr>
          <a:lstStyle/>
          <a:p>
            <a:pPr algn="just"/>
            <a:r>
              <a:rPr lang="es-EC" sz="1600" dirty="0" smtClean="0">
                <a:latin typeface="Arial Narrow" pitchFamily="34" charset="0"/>
              </a:rPr>
              <a:t>El Patrimonio Técnico es el valor que alcanzaría para cubrir el riesgo en el caso de existir pérdidas no esperadas, es decir distintas a las pérdidas estimadas por incobrabilidad o esperadas, las que se reservan en una cuenta de provisiones. </a:t>
            </a:r>
            <a:endParaRPr lang="es-ES" sz="1600"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7572428" cy="1143000"/>
          </a:xfrm>
        </p:spPr>
        <p:txBody>
          <a:bodyPr>
            <a:normAutofit fontScale="90000"/>
          </a:bodyPr>
          <a:lstStyle/>
          <a:p>
            <a:pPr algn="just"/>
            <a:r>
              <a:rPr lang="es-ES" dirty="0" smtClean="0"/>
              <a:t/>
            </a:r>
            <a:br>
              <a:rPr lang="es-ES" dirty="0" smtClean="0"/>
            </a:br>
            <a:r>
              <a:rPr lang="es-ES" b="1" dirty="0" smtClean="0">
                <a:solidFill>
                  <a:srgbClr val="002060"/>
                </a:solidFill>
              </a:rPr>
              <a:t>CONTENIDO</a:t>
            </a:r>
            <a:br>
              <a:rPr lang="es-ES" b="1" dirty="0" smtClean="0">
                <a:solidFill>
                  <a:srgbClr val="002060"/>
                </a:solidFill>
              </a:rPr>
            </a:br>
            <a:r>
              <a:rPr lang="es-ES" b="1" dirty="0" smtClean="0"/>
              <a:t/>
            </a:r>
            <a:br>
              <a:rPr lang="es-ES" b="1" dirty="0" smtClean="0"/>
            </a:br>
            <a:r>
              <a:rPr lang="es-ES" b="1" dirty="0" smtClean="0"/>
              <a:t/>
            </a:r>
            <a:br>
              <a:rPr lang="es-ES" b="1" dirty="0" smtClean="0"/>
            </a:br>
            <a:endParaRPr lang="es-ES" dirty="0"/>
          </a:p>
        </p:txBody>
      </p:sp>
      <p:sp>
        <p:nvSpPr>
          <p:cNvPr id="3" name="2 Rectángulo"/>
          <p:cNvSpPr/>
          <p:nvPr/>
        </p:nvSpPr>
        <p:spPr>
          <a:xfrm>
            <a:off x="857224" y="2143116"/>
            <a:ext cx="7500990" cy="646331"/>
          </a:xfrm>
          <a:prstGeom prst="rect">
            <a:avLst/>
          </a:prstGeom>
        </p:spPr>
        <p:txBody>
          <a:bodyPr wrap="square">
            <a:spAutoFit/>
          </a:bodyPr>
          <a:lstStyle/>
          <a:p>
            <a:r>
              <a:rPr lang="es-ES" b="1" dirty="0" smtClean="0"/>
              <a:t/>
            </a:r>
            <a:br>
              <a:rPr lang="es-ES" b="1" dirty="0" smtClean="0"/>
            </a:br>
            <a:endParaRPr lang="es-ES" dirty="0"/>
          </a:p>
        </p:txBody>
      </p:sp>
      <p:sp>
        <p:nvSpPr>
          <p:cNvPr id="4" name="3 Rectángulo"/>
          <p:cNvSpPr/>
          <p:nvPr/>
        </p:nvSpPr>
        <p:spPr>
          <a:xfrm>
            <a:off x="714348" y="1428736"/>
            <a:ext cx="7500990" cy="3785652"/>
          </a:xfrm>
          <a:prstGeom prst="rect">
            <a:avLst/>
          </a:prstGeom>
        </p:spPr>
        <p:txBody>
          <a:bodyPr wrap="square">
            <a:spAutoFit/>
          </a:bodyPr>
          <a:lstStyle/>
          <a:p>
            <a:pPr algn="just"/>
            <a:r>
              <a:rPr lang="es-AR" sz="2400" b="1" dirty="0" smtClean="0">
                <a:solidFill>
                  <a:schemeClr val="accent2">
                    <a:lumMod val="75000"/>
                  </a:schemeClr>
                </a:solidFill>
                <a:latin typeface="Arial Narrow" pitchFamily="34" charset="0"/>
              </a:rPr>
              <a:t>Capítulo  I:</a:t>
            </a:r>
            <a:r>
              <a:rPr lang="es-AR" sz="2400" b="1" dirty="0" smtClean="0">
                <a:latin typeface="Arial Narrow" pitchFamily="34" charset="0"/>
              </a:rPr>
              <a:t> </a:t>
            </a:r>
            <a:r>
              <a:rPr lang="es-ES" sz="2400" dirty="0" smtClean="0">
                <a:latin typeface="Arial Narrow" pitchFamily="34" charset="0"/>
              </a:rPr>
              <a:t>Generalidades.</a:t>
            </a:r>
          </a:p>
          <a:p>
            <a:pPr algn="just"/>
            <a:endParaRPr lang="es-ES" sz="2400" b="1" dirty="0" smtClean="0">
              <a:latin typeface="Arial Narrow" pitchFamily="34" charset="0"/>
            </a:endParaRPr>
          </a:p>
          <a:p>
            <a:pPr algn="just"/>
            <a:r>
              <a:rPr lang="es-ES" sz="2400" b="1" dirty="0" smtClean="0">
                <a:solidFill>
                  <a:schemeClr val="accent1">
                    <a:lumMod val="75000"/>
                  </a:schemeClr>
                </a:solidFill>
                <a:latin typeface="Arial Narrow" pitchFamily="34" charset="0"/>
              </a:rPr>
              <a:t>Capítulo II:</a:t>
            </a:r>
            <a:r>
              <a:rPr lang="es-ES" sz="2400" b="1" dirty="0" smtClean="0">
                <a:latin typeface="Arial Narrow" pitchFamily="34" charset="0"/>
              </a:rPr>
              <a:t> </a:t>
            </a:r>
            <a:r>
              <a:rPr lang="es-ES" sz="2400" dirty="0" smtClean="0">
                <a:latin typeface="Arial Narrow" pitchFamily="34" charset="0"/>
              </a:rPr>
              <a:t>Análisis y Evaluación de la Gestión del Riesgo de la  Cartera de Créditos utilizando el Método de Basilea II.</a:t>
            </a:r>
          </a:p>
          <a:p>
            <a:pPr algn="just"/>
            <a:r>
              <a:rPr lang="es-ES" sz="2400" dirty="0" smtClean="0">
                <a:latin typeface="Arial Narrow" pitchFamily="34" charset="0"/>
              </a:rPr>
              <a:t/>
            </a:r>
            <a:br>
              <a:rPr lang="es-ES" sz="2400" dirty="0" smtClean="0">
                <a:latin typeface="Arial Narrow" pitchFamily="34" charset="0"/>
              </a:rPr>
            </a:br>
            <a:r>
              <a:rPr lang="es-ES" sz="2400" b="1" dirty="0" smtClean="0">
                <a:solidFill>
                  <a:srgbClr val="002060"/>
                </a:solidFill>
                <a:latin typeface="Arial Narrow" pitchFamily="34" charset="0"/>
              </a:rPr>
              <a:t>Capítulo III: </a:t>
            </a:r>
            <a:r>
              <a:rPr lang="es-ES" sz="2400" dirty="0" smtClean="0">
                <a:latin typeface="Arial Narrow" pitchFamily="34" charset="0"/>
              </a:rPr>
              <a:t>Diseño de un Manual de políticas y procesos para mejorar la Gestión del Riesgo Crediticio de la Cooperativa de Ahorro y Crédito Indígena SAC-AIET.</a:t>
            </a:r>
          </a:p>
          <a:p>
            <a:pPr algn="just"/>
            <a:r>
              <a:rPr lang="es-ES" sz="2400" dirty="0" smtClean="0">
                <a:latin typeface="Arial Narrow" pitchFamily="34" charset="0"/>
              </a:rPr>
              <a:t/>
            </a:r>
            <a:br>
              <a:rPr lang="es-ES" sz="2400" dirty="0" smtClean="0">
                <a:latin typeface="Arial Narrow" pitchFamily="34" charset="0"/>
              </a:rPr>
            </a:br>
            <a:r>
              <a:rPr lang="es-ES" sz="2400" b="1" dirty="0" smtClean="0">
                <a:solidFill>
                  <a:srgbClr val="006666"/>
                </a:solidFill>
                <a:latin typeface="Arial Narrow" pitchFamily="34" charset="0"/>
              </a:rPr>
              <a:t>Capítulo IV: </a:t>
            </a:r>
            <a:r>
              <a:rPr lang="es-ES" sz="2400" dirty="0" smtClean="0">
                <a:latin typeface="Arial Narrow" pitchFamily="34" charset="0"/>
              </a:rPr>
              <a:t>Conclusiones y Recomendaciones.</a:t>
            </a:r>
            <a:endParaRPr lang="es-ES" sz="2400" dirty="0">
              <a:latin typeface="Arial Narrow" pitchFamily="34" charset="0"/>
            </a:endParaRPr>
          </a:p>
        </p:txBody>
      </p:sp>
      <p:pic>
        <p:nvPicPr>
          <p:cNvPr id="9"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286512" y="4929198"/>
            <a:ext cx="2619375" cy="174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dirty="0" smtClean="0"/>
              <a:t>Capital Regulatorio y Económico</a:t>
            </a:r>
            <a:endParaRPr lang="es-ES" b="1" dirty="0"/>
          </a:p>
        </p:txBody>
      </p:sp>
      <p:pic>
        <p:nvPicPr>
          <p:cNvPr id="35841" name="Picture 1"/>
          <p:cNvPicPr>
            <a:picLocks noChangeAspect="1" noChangeArrowheads="1"/>
          </p:cNvPicPr>
          <p:nvPr/>
        </p:nvPicPr>
        <p:blipFill>
          <a:blip r:embed="rId2"/>
          <a:srcRect/>
          <a:stretch>
            <a:fillRect/>
          </a:stretch>
        </p:blipFill>
        <p:spPr bwMode="auto">
          <a:xfrm>
            <a:off x="2500298" y="1357298"/>
            <a:ext cx="4319605" cy="50998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solidFill>
                  <a:srgbClr val="666699"/>
                </a:solidFill>
                <a:latin typeface="Arial Narrow" pitchFamily="34" charset="0"/>
              </a:rPr>
              <a:t>INDICADORES DE MOROSIDAD</a:t>
            </a:r>
            <a:endParaRPr lang="es-ES" sz="2800" b="1" dirty="0">
              <a:solidFill>
                <a:srgbClr val="666699"/>
              </a:solidFill>
              <a:latin typeface="Arial Narrow" pitchFamily="34" charset="0"/>
            </a:endParaRPr>
          </a:p>
        </p:txBody>
      </p:sp>
      <p:graphicFrame>
        <p:nvGraphicFramePr>
          <p:cNvPr id="4" name="3 Tabla"/>
          <p:cNvGraphicFramePr>
            <a:graphicFrameLocks noGrp="1"/>
          </p:cNvGraphicFramePr>
          <p:nvPr/>
        </p:nvGraphicFramePr>
        <p:xfrm>
          <a:off x="2643174" y="2714620"/>
          <a:ext cx="6000792" cy="1510401"/>
        </p:xfrm>
        <a:graphic>
          <a:graphicData uri="http://schemas.openxmlformats.org/drawingml/2006/table">
            <a:tbl>
              <a:tblPr/>
              <a:tblGrid>
                <a:gridCol w="3217260"/>
                <a:gridCol w="1392212"/>
                <a:gridCol w="1391320"/>
              </a:tblGrid>
              <a:tr h="390927">
                <a:tc>
                  <a:txBody>
                    <a:bodyPr/>
                    <a:lstStyle/>
                    <a:p>
                      <a:pPr algn="ctr">
                        <a:lnSpc>
                          <a:spcPct val="115000"/>
                        </a:lnSpc>
                        <a:spcAft>
                          <a:spcPts val="0"/>
                        </a:spcAft>
                      </a:pPr>
                      <a:r>
                        <a:rPr lang="es-ES" sz="1600" b="1" dirty="0">
                          <a:solidFill>
                            <a:srgbClr val="000000"/>
                          </a:solidFill>
                          <a:latin typeface="Arial"/>
                          <a:ea typeface="Times New Roman"/>
                        </a:rPr>
                        <a:t>Indicadores</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b="1">
                          <a:solidFill>
                            <a:srgbClr val="000000"/>
                          </a:solidFill>
                          <a:latin typeface="Arial"/>
                          <a:ea typeface="Times New Roman"/>
                        </a:rPr>
                        <a:t>2010</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600" b="1">
                          <a:solidFill>
                            <a:srgbClr val="000000"/>
                          </a:solidFill>
                          <a:latin typeface="Arial"/>
                          <a:ea typeface="Times New Roman"/>
                        </a:rPr>
                        <a:t>2011</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158">
                <a:tc>
                  <a:txBody>
                    <a:bodyPr/>
                    <a:lstStyle/>
                    <a:p>
                      <a:pPr>
                        <a:lnSpc>
                          <a:spcPct val="115000"/>
                        </a:lnSpc>
                        <a:spcAft>
                          <a:spcPts val="0"/>
                        </a:spcAft>
                      </a:pPr>
                      <a:r>
                        <a:rPr lang="es-ES" sz="1600" dirty="0">
                          <a:solidFill>
                            <a:srgbClr val="000000"/>
                          </a:solidFill>
                          <a:latin typeface="Arial"/>
                          <a:ea typeface="Times New Roman"/>
                        </a:rPr>
                        <a:t>Morosidad de la Cartera</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dirty="0" smtClean="0">
                          <a:solidFill>
                            <a:srgbClr val="000000"/>
                          </a:solidFill>
                          <a:latin typeface="Arial"/>
                          <a:ea typeface="Times New Roman"/>
                        </a:rPr>
                        <a:t>0,77</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dirty="0" smtClean="0">
                          <a:solidFill>
                            <a:srgbClr val="000000"/>
                          </a:solidFill>
                          <a:latin typeface="Arial"/>
                          <a:ea typeface="Times New Roman"/>
                        </a:rPr>
                        <a:t>2,93</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158">
                <a:tc>
                  <a:txBody>
                    <a:bodyPr/>
                    <a:lstStyle/>
                    <a:p>
                      <a:pPr>
                        <a:lnSpc>
                          <a:spcPct val="115000"/>
                        </a:lnSpc>
                        <a:spcAft>
                          <a:spcPts val="0"/>
                        </a:spcAft>
                      </a:pPr>
                      <a:r>
                        <a:rPr lang="es-ES" sz="1600">
                          <a:solidFill>
                            <a:srgbClr val="000000"/>
                          </a:solidFill>
                          <a:latin typeface="Arial"/>
                          <a:ea typeface="Times New Roman"/>
                        </a:rPr>
                        <a:t>Morosidad Global de la Cartera</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dirty="0" smtClean="0">
                          <a:solidFill>
                            <a:srgbClr val="000000"/>
                          </a:solidFill>
                          <a:latin typeface="Arial"/>
                          <a:ea typeface="Times New Roman"/>
                        </a:rPr>
                        <a:t>4,14</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dirty="0" smtClean="0">
                          <a:solidFill>
                            <a:srgbClr val="000000"/>
                          </a:solidFill>
                          <a:latin typeface="Arial"/>
                          <a:ea typeface="Times New Roman"/>
                        </a:rPr>
                        <a:t>8,05</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158">
                <a:tc>
                  <a:txBody>
                    <a:bodyPr/>
                    <a:lstStyle/>
                    <a:p>
                      <a:pPr>
                        <a:lnSpc>
                          <a:spcPct val="115000"/>
                        </a:lnSpc>
                        <a:spcAft>
                          <a:spcPts val="0"/>
                        </a:spcAft>
                      </a:pPr>
                      <a:r>
                        <a:rPr lang="es-ES" sz="1600" dirty="0">
                          <a:solidFill>
                            <a:srgbClr val="000000"/>
                          </a:solidFill>
                          <a:latin typeface="Arial"/>
                          <a:ea typeface="Times New Roman"/>
                        </a:rPr>
                        <a:t>Cobertura de la Cartera</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a:solidFill>
                            <a:srgbClr val="000000"/>
                          </a:solidFill>
                          <a:latin typeface="Arial"/>
                          <a:ea typeface="Times New Roman"/>
                        </a:rPr>
                        <a:t>-39,77</a:t>
                      </a:r>
                      <a:endParaRPr lang="es-ES"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 sz="1600" dirty="0">
                          <a:solidFill>
                            <a:srgbClr val="000000"/>
                          </a:solidFill>
                          <a:latin typeface="Arial"/>
                          <a:ea typeface="Times New Roman"/>
                        </a:rPr>
                        <a:t>-19,79</a:t>
                      </a:r>
                      <a:endParaRPr lang="es-ES"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Rectángulo"/>
          <p:cNvSpPr/>
          <p:nvPr/>
        </p:nvSpPr>
        <p:spPr>
          <a:xfrm>
            <a:off x="1428728" y="1285860"/>
            <a:ext cx="5715040" cy="1200329"/>
          </a:xfrm>
          <a:prstGeom prst="rect">
            <a:avLst/>
          </a:prstGeom>
        </p:spPr>
        <p:txBody>
          <a:bodyPr wrap="square">
            <a:spAutoFit/>
          </a:bodyPr>
          <a:lstStyle/>
          <a:p>
            <a:pPr algn="just"/>
            <a:r>
              <a:rPr lang="es-ES" dirty="0" smtClean="0">
                <a:latin typeface="Arial Narrow" pitchFamily="34" charset="0"/>
              </a:rPr>
              <a:t>El índice de morosidad de la Cooperativa presento niveles más altos en el 2011 llegando al 8,05% evidenciándose un  crecimiento de la cartera vencida, en comparación al 4,14% alcanzado en el 2010</a:t>
            </a:r>
            <a:endParaRPr lang="es-ES" dirty="0">
              <a:latin typeface="Arial Narrow" pitchFamily="34" charset="0"/>
            </a:endParaRPr>
          </a:p>
        </p:txBody>
      </p:sp>
      <p:sp>
        <p:nvSpPr>
          <p:cNvPr id="6" name="5 Rectángulo"/>
          <p:cNvSpPr/>
          <p:nvPr/>
        </p:nvSpPr>
        <p:spPr>
          <a:xfrm>
            <a:off x="1071538" y="4500570"/>
            <a:ext cx="2571768" cy="2062103"/>
          </a:xfrm>
          <a:prstGeom prst="rect">
            <a:avLst/>
          </a:prstGeom>
        </p:spPr>
        <p:txBody>
          <a:bodyPr wrap="square">
            <a:spAutoFit/>
          </a:bodyPr>
          <a:lstStyle/>
          <a:p>
            <a:pPr algn="just"/>
            <a:r>
              <a:rPr lang="es-EC" sz="1600" dirty="0" smtClean="0">
                <a:latin typeface="Arial Narrow" pitchFamily="34" charset="0"/>
              </a:rPr>
              <a:t>Las carteras de crédito presentaron su índice de morosidad en el siguiente orden: microempresa con 6,65%, consumo 66,73%, comercial 100,00% de morosidad y la cartera de vivienda con 8,05%.</a:t>
            </a:r>
            <a:endParaRPr lang="es-ES" sz="1600" dirty="0">
              <a:latin typeface="Arial Narrow" pitchFamily="34" charset="0"/>
            </a:endParaRPr>
          </a:p>
        </p:txBody>
      </p:sp>
      <p:pic>
        <p:nvPicPr>
          <p:cNvPr id="36865" name="Picture 1" descr="I:\Otr0s\TESIS\Basilea =)\Imagenes Crédito\images8.jpg"/>
          <p:cNvPicPr>
            <a:picLocks noChangeAspect="1" noChangeArrowheads="1"/>
          </p:cNvPicPr>
          <p:nvPr/>
        </p:nvPicPr>
        <p:blipFill>
          <a:blip r:embed="rId2"/>
          <a:srcRect/>
          <a:stretch>
            <a:fillRect/>
          </a:stretch>
        </p:blipFill>
        <p:spPr bwMode="auto">
          <a:xfrm>
            <a:off x="4643438" y="4572008"/>
            <a:ext cx="2894010" cy="2080070"/>
          </a:xfrm>
          <a:prstGeom prst="rect">
            <a:avLst/>
          </a:prstGeom>
          <a:noFill/>
        </p:spPr>
      </p:pic>
      <p:pic>
        <p:nvPicPr>
          <p:cNvPr id="36866" name="Picture 2" descr="I:\Otr0s\TESIS\Basilea =)\Imagenes Crédito\images37.jpg"/>
          <p:cNvPicPr>
            <a:picLocks noChangeAspect="1" noChangeArrowheads="1"/>
          </p:cNvPicPr>
          <p:nvPr/>
        </p:nvPicPr>
        <p:blipFill>
          <a:blip r:embed="rId3"/>
          <a:srcRect/>
          <a:stretch>
            <a:fillRect/>
          </a:stretch>
        </p:blipFill>
        <p:spPr bwMode="auto">
          <a:xfrm>
            <a:off x="571472" y="2643182"/>
            <a:ext cx="1930402" cy="144593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solidFill>
                  <a:srgbClr val="006666"/>
                </a:solidFill>
                <a:latin typeface="Arial Narrow" pitchFamily="34" charset="0"/>
              </a:rPr>
              <a:t>INFORME DE RESULTADOS</a:t>
            </a:r>
            <a:endParaRPr lang="es-ES" sz="3200" b="1" dirty="0">
              <a:solidFill>
                <a:srgbClr val="006666"/>
              </a:solidFill>
              <a:latin typeface="Arial Narrow" pitchFamily="34" charset="0"/>
            </a:endParaRPr>
          </a:p>
        </p:txBody>
      </p:sp>
      <p:sp>
        <p:nvSpPr>
          <p:cNvPr id="4" name="3 Rectángulo"/>
          <p:cNvSpPr/>
          <p:nvPr/>
        </p:nvSpPr>
        <p:spPr>
          <a:xfrm>
            <a:off x="1285852" y="1285860"/>
            <a:ext cx="6429420" cy="1323439"/>
          </a:xfrm>
          <a:prstGeom prst="rect">
            <a:avLst/>
          </a:prstGeom>
        </p:spPr>
        <p:txBody>
          <a:bodyPr wrap="square">
            <a:spAutoFit/>
          </a:bodyPr>
          <a:lstStyle/>
          <a:p>
            <a:pPr algn="just"/>
            <a:r>
              <a:rPr lang="es-EC" sz="1600" dirty="0" smtClean="0">
                <a:latin typeface="Arial Narrow" pitchFamily="34" charset="0"/>
              </a:rPr>
              <a:t>El examen del riesgo crediticio  realizado comprendió el análisis y la evaluación de la Cartera de Créditos de la Cooperativa de Ahorro y Crédito Indígena SAC – AIET correspondiente a los  período  2010 – 2011. Donde se evaluó que las operaciones hayan sido ejecutadas de conformidad a las disposiciones legales vigentes y demás normas aplicables. </a:t>
            </a:r>
            <a:endParaRPr lang="es-ES" sz="1600" dirty="0">
              <a:latin typeface="Arial Narrow" pitchFamily="34" charset="0"/>
            </a:endParaRPr>
          </a:p>
        </p:txBody>
      </p:sp>
      <p:sp>
        <p:nvSpPr>
          <p:cNvPr id="37889" name="Rectangle 1"/>
          <p:cNvSpPr>
            <a:spLocks noChangeArrowheads="1"/>
          </p:cNvSpPr>
          <p:nvPr/>
        </p:nvSpPr>
        <p:spPr bwMode="auto">
          <a:xfrm>
            <a:off x="1357290" y="2643182"/>
            <a:ext cx="635798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s-EC" sz="1600" dirty="0" smtClean="0">
                <a:latin typeface="Arial Narrow" pitchFamily="34" charset="0"/>
              </a:rPr>
              <a:t>Cabe recalcar que el trabajo no incluye una revisión integral de todas las operaciones, por tanto, el presente informe no puede ser considerado como una exposición de todas las eventuales deficiencias y enumeración de todas las medidas que podrían adoptarse para corregirlas.</a:t>
            </a:r>
          </a:p>
        </p:txBody>
      </p:sp>
      <p:pic>
        <p:nvPicPr>
          <p:cNvPr id="37891" name="Picture 3" descr="I:\Otr0s\TESIS\Basilea =)\Imagenes Crédito\images78.jpg"/>
          <p:cNvPicPr>
            <a:picLocks noChangeAspect="1" noChangeArrowheads="1"/>
          </p:cNvPicPr>
          <p:nvPr/>
        </p:nvPicPr>
        <p:blipFill>
          <a:blip r:embed="rId2"/>
          <a:srcRect/>
          <a:stretch>
            <a:fillRect/>
          </a:stretch>
        </p:blipFill>
        <p:spPr bwMode="auto">
          <a:xfrm>
            <a:off x="3000364" y="3857628"/>
            <a:ext cx="3175000" cy="2565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1538" y="285728"/>
            <a:ext cx="7467600" cy="1143000"/>
          </a:xfrm>
        </p:spPr>
        <p:txBody>
          <a:bodyPr>
            <a:normAutofit/>
          </a:bodyPr>
          <a:lstStyle/>
          <a:p>
            <a:pPr algn="ctr"/>
            <a:r>
              <a:rPr lang="es-ES" sz="3200" b="1" dirty="0" smtClean="0">
                <a:solidFill>
                  <a:srgbClr val="006666"/>
                </a:solidFill>
                <a:latin typeface="Arial Narrow" pitchFamily="34" charset="0"/>
              </a:rPr>
              <a:t>INFORME DE RESULTADOS</a:t>
            </a:r>
            <a:endParaRPr lang="es-ES" sz="3200" dirty="0"/>
          </a:p>
        </p:txBody>
      </p:sp>
      <p:sp>
        <p:nvSpPr>
          <p:cNvPr id="38913" name="Rectangle 1"/>
          <p:cNvSpPr>
            <a:spLocks noChangeArrowheads="1"/>
          </p:cNvSpPr>
          <p:nvPr/>
        </p:nvSpPr>
        <p:spPr bwMode="auto">
          <a:xfrm>
            <a:off x="2357422" y="1643050"/>
            <a:ext cx="592935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Después de haber realizado el análisis y evaluación del Riesgo Crediticio en la Cooperativa de Ahorro y Crédito Indígena SAC - AIET del año 2010 - 2011 utilizando el Método de Basilea II, se constato serias inconsistencias y falencias en el proceso de recuperación y  otorgamiento de los créditos, como la mala gestión de cobro,  la falta de análisis de los sujetos de crédito, el incumplimiento de los requisitos de crédito, tasas de interés que no están acorde a las dictados por el Banco Central, todo esto  debido al inadecuado control interno de sus operaciones, lo que ha generado que la morosidad de la cartera de créditos sea mayor a la presentada en el año 2010, creando mayor incertidumbre en cuanto al riesgo crediticio. Además las provisiones constituidas son relativamente bajas e inadecuadas para hacer frente a una pérdida en caso de incumplimiento por parte del deudor. </a:t>
            </a:r>
            <a:endParaRPr kumimoji="0" lang="es-ES" sz="1600" b="0" i="0" u="none" strike="noStrike" cap="none" normalizeH="0" baseline="0" dirty="0" smtClean="0">
              <a:ln>
                <a:noFill/>
              </a:ln>
              <a:solidFill>
                <a:schemeClr val="tx1"/>
              </a:solidFill>
              <a:effectLst/>
              <a:latin typeface="Arial Narrow" pitchFamily="34" charset="0"/>
            </a:endParaRPr>
          </a:p>
        </p:txBody>
      </p:sp>
      <p:sp>
        <p:nvSpPr>
          <p:cNvPr id="5" name="4 Rectángulo"/>
          <p:cNvSpPr/>
          <p:nvPr/>
        </p:nvSpPr>
        <p:spPr>
          <a:xfrm>
            <a:off x="3714744" y="4857760"/>
            <a:ext cx="4572000" cy="1569660"/>
          </a:xfrm>
          <a:prstGeom prst="rect">
            <a:avLst/>
          </a:prstGeom>
        </p:spPr>
        <p:txBody>
          <a:bodyPr>
            <a:spAutoFit/>
          </a:bodyPr>
          <a:lstStyle/>
          <a:p>
            <a:pPr algn="just"/>
            <a:r>
              <a:rPr lang="es-ES" sz="1600" dirty="0" smtClean="0">
                <a:latin typeface="Arial Narrow" pitchFamily="34" charset="0"/>
                <a:ea typeface="Times New Roman" pitchFamily="18" charset="0"/>
                <a:cs typeface="Arial" pitchFamily="34" charset="0"/>
              </a:rPr>
              <a:t>La Alta Dirección de la Cooperativa en busca de mejorar sus servicios, será el encargado de  monitorear el cumplimiento de las normas, leyes, reglamentos y políticas tanto internas como externas, así como de verificar que se esté llevando un adecuado control interno en cada una de sus operaciones y actividades.</a:t>
            </a:r>
          </a:p>
        </p:txBody>
      </p:sp>
      <p:sp>
        <p:nvSpPr>
          <p:cNvPr id="6" name="5 CuadroTexto"/>
          <p:cNvSpPr txBox="1"/>
          <p:nvPr/>
        </p:nvSpPr>
        <p:spPr>
          <a:xfrm>
            <a:off x="1142976" y="5357826"/>
            <a:ext cx="2286016" cy="369332"/>
          </a:xfrm>
          <a:prstGeom prst="rect">
            <a:avLst/>
          </a:prstGeom>
          <a:noFill/>
        </p:spPr>
        <p:txBody>
          <a:bodyPr wrap="square" rtlCol="0">
            <a:spAutoFit/>
          </a:bodyPr>
          <a:lstStyle/>
          <a:p>
            <a:r>
              <a:rPr lang="es-ES" b="1" dirty="0" smtClean="0">
                <a:solidFill>
                  <a:schemeClr val="accent2">
                    <a:lumMod val="75000"/>
                  </a:schemeClr>
                </a:solidFill>
              </a:rPr>
              <a:t>RECOMENDACIÓN</a:t>
            </a:r>
            <a:endParaRPr lang="es-ES" b="1" dirty="0">
              <a:solidFill>
                <a:schemeClr val="accent2">
                  <a:lumMod val="75000"/>
                </a:schemeClr>
              </a:solidFill>
            </a:endParaRPr>
          </a:p>
        </p:txBody>
      </p:sp>
      <p:pic>
        <p:nvPicPr>
          <p:cNvPr id="38914" name="Picture 2"/>
          <p:cNvPicPr>
            <a:picLocks noChangeAspect="1" noChangeArrowheads="1"/>
          </p:cNvPicPr>
          <p:nvPr/>
        </p:nvPicPr>
        <p:blipFill>
          <a:blip r:embed="rId2"/>
          <a:srcRect/>
          <a:stretch>
            <a:fillRect/>
          </a:stretch>
        </p:blipFill>
        <p:spPr bwMode="auto">
          <a:xfrm>
            <a:off x="214282" y="2500306"/>
            <a:ext cx="2064923" cy="15716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28612"/>
            <a:ext cx="7467600" cy="1143000"/>
          </a:xfrm>
        </p:spPr>
        <p:txBody>
          <a:bodyPr>
            <a:noAutofit/>
          </a:bodyPr>
          <a:lstStyle/>
          <a:p>
            <a:pPr algn="ctr"/>
            <a:r>
              <a:rPr lang="es-ES" sz="2800" b="1" dirty="0" smtClean="0">
                <a:solidFill>
                  <a:srgbClr val="002060"/>
                </a:solidFill>
                <a:latin typeface="Arial Narrow" pitchFamily="34" charset="0"/>
              </a:rPr>
              <a:t>Capítulo III:</a:t>
            </a:r>
            <a:br>
              <a:rPr lang="es-ES" sz="2800" b="1" dirty="0" smtClean="0">
                <a:solidFill>
                  <a:srgbClr val="002060"/>
                </a:solidFill>
                <a:latin typeface="Arial Narrow" pitchFamily="34" charset="0"/>
              </a:rPr>
            </a:br>
            <a:r>
              <a:rPr lang="es-ES" sz="2800" dirty="0" smtClean="0">
                <a:latin typeface="Arial Narrow" pitchFamily="34" charset="0"/>
              </a:rPr>
              <a:t>Diseño de un Manual de políticas y procesos para mejorar la Gestión del Riesgo Crediticio de la Cooperativa de Ahorro y Crédito Indígena SAC-AIET.</a:t>
            </a:r>
            <a:endParaRPr lang="es-ES" sz="2800" dirty="0"/>
          </a:p>
        </p:txBody>
      </p:sp>
      <p:sp>
        <p:nvSpPr>
          <p:cNvPr id="4" name="3 CuadroTexto"/>
          <p:cNvSpPr txBox="1"/>
          <p:nvPr/>
        </p:nvSpPr>
        <p:spPr>
          <a:xfrm>
            <a:off x="714348" y="2273850"/>
            <a:ext cx="2428892" cy="369332"/>
          </a:xfrm>
          <a:prstGeom prst="rect">
            <a:avLst/>
          </a:prstGeom>
          <a:noFill/>
        </p:spPr>
        <p:txBody>
          <a:bodyPr wrap="square" rtlCol="0">
            <a:spAutoFit/>
          </a:bodyPr>
          <a:lstStyle/>
          <a:p>
            <a:r>
              <a:rPr lang="es-ES" b="1" dirty="0" smtClean="0">
                <a:solidFill>
                  <a:srgbClr val="006699"/>
                </a:solidFill>
              </a:rPr>
              <a:t>TIPOS DE CRÉDITO</a:t>
            </a:r>
            <a:endParaRPr lang="es-ES" b="1" dirty="0">
              <a:solidFill>
                <a:srgbClr val="006699"/>
              </a:solidFill>
            </a:endParaRPr>
          </a:p>
        </p:txBody>
      </p:sp>
      <p:sp>
        <p:nvSpPr>
          <p:cNvPr id="6" name="5 Rectángulo"/>
          <p:cNvSpPr/>
          <p:nvPr/>
        </p:nvSpPr>
        <p:spPr>
          <a:xfrm>
            <a:off x="3357554" y="2211165"/>
            <a:ext cx="4214842" cy="646331"/>
          </a:xfrm>
          <a:prstGeom prst="rect">
            <a:avLst/>
          </a:prstGeom>
        </p:spPr>
        <p:txBody>
          <a:bodyPr wrap="square">
            <a:spAutoFit/>
          </a:bodyPr>
          <a:lstStyle/>
          <a:p>
            <a:pPr algn="just"/>
            <a:r>
              <a:rPr lang="es-EC" dirty="0" smtClean="0"/>
              <a:t>Comerciales, de Consumo, Vivienda y Microempresa, </a:t>
            </a:r>
            <a:endParaRPr lang="es-ES" dirty="0"/>
          </a:p>
        </p:txBody>
      </p:sp>
      <p:graphicFrame>
        <p:nvGraphicFramePr>
          <p:cNvPr id="7" name="6 Tabla"/>
          <p:cNvGraphicFramePr>
            <a:graphicFrameLocks noGrp="1"/>
          </p:cNvGraphicFramePr>
          <p:nvPr/>
        </p:nvGraphicFramePr>
        <p:xfrm>
          <a:off x="1071538" y="3500438"/>
          <a:ext cx="6786610" cy="2926080"/>
        </p:xfrm>
        <a:graphic>
          <a:graphicData uri="http://schemas.openxmlformats.org/drawingml/2006/table">
            <a:tbl>
              <a:tblPr/>
              <a:tblGrid>
                <a:gridCol w="3371979"/>
                <a:gridCol w="3414631"/>
              </a:tblGrid>
              <a:tr h="193969">
                <a:tc>
                  <a:txBody>
                    <a:bodyPr/>
                    <a:lstStyle/>
                    <a:p>
                      <a:pPr algn="ctr">
                        <a:lnSpc>
                          <a:spcPct val="150000"/>
                        </a:lnSpc>
                        <a:spcAft>
                          <a:spcPts val="0"/>
                        </a:spcAft>
                      </a:pPr>
                      <a:r>
                        <a:rPr lang="es-EC" sz="1600" b="1" dirty="0">
                          <a:solidFill>
                            <a:schemeClr val="accent2">
                              <a:lumMod val="75000"/>
                            </a:schemeClr>
                          </a:solidFill>
                          <a:latin typeface="Arial"/>
                          <a:ea typeface="Times New Roman"/>
                        </a:rPr>
                        <a:t>Monto</a:t>
                      </a:r>
                      <a:endParaRPr lang="es-ES" sz="1600" dirty="0">
                        <a:solidFill>
                          <a:schemeClr val="accent2">
                            <a:lumMod val="75000"/>
                          </a:schemeClr>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C" sz="1600" b="1" dirty="0">
                          <a:solidFill>
                            <a:schemeClr val="accent2">
                              <a:lumMod val="75000"/>
                            </a:schemeClr>
                          </a:solidFill>
                          <a:latin typeface="Arial"/>
                          <a:ea typeface="Times New Roman"/>
                        </a:rPr>
                        <a:t>Plazos</a:t>
                      </a:r>
                      <a:endParaRPr lang="es-ES" sz="1600" dirty="0">
                        <a:solidFill>
                          <a:schemeClr val="accent2">
                            <a:lumMod val="75000"/>
                          </a:schemeClr>
                        </a:solidFill>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0543">
                <a:tc>
                  <a:txBody>
                    <a:bodyPr/>
                    <a:lstStyle/>
                    <a:p>
                      <a:pPr algn="just">
                        <a:lnSpc>
                          <a:spcPct val="150000"/>
                        </a:lnSpc>
                        <a:spcAft>
                          <a:spcPts val="0"/>
                        </a:spcAft>
                      </a:pPr>
                      <a:r>
                        <a:rPr lang="es-EC" sz="1400">
                          <a:latin typeface="Arial"/>
                          <a:ea typeface="Times New Roman"/>
                        </a:rPr>
                        <a:t>De $200 hasta $500 sin garante.</a:t>
                      </a:r>
                      <a:endParaRPr lang="es-ES" sz="1400">
                        <a:latin typeface="Times New Roman"/>
                        <a:ea typeface="Times New Roman"/>
                      </a:endParaRPr>
                    </a:p>
                    <a:p>
                      <a:pPr algn="just">
                        <a:lnSpc>
                          <a:spcPct val="150000"/>
                        </a:lnSpc>
                        <a:spcAft>
                          <a:spcPts val="0"/>
                        </a:spcAft>
                      </a:pPr>
                      <a:r>
                        <a:rPr lang="es-EC" sz="1400">
                          <a:latin typeface="Arial"/>
                          <a:ea typeface="Times New Roman"/>
                        </a:rPr>
                        <a:t>De $501 hasta $1500 un garante.</a:t>
                      </a:r>
                      <a:endParaRPr lang="es-ES" sz="1400">
                        <a:latin typeface="Times New Roman"/>
                        <a:ea typeface="Times New Roman"/>
                      </a:endParaRPr>
                    </a:p>
                    <a:p>
                      <a:pPr algn="just">
                        <a:lnSpc>
                          <a:spcPct val="150000"/>
                        </a:lnSpc>
                        <a:spcAft>
                          <a:spcPts val="0"/>
                        </a:spcAft>
                      </a:pPr>
                      <a:r>
                        <a:rPr lang="es-EC" sz="1400">
                          <a:latin typeface="Arial"/>
                          <a:ea typeface="Times New Roman"/>
                        </a:rPr>
                        <a:t>De $1501 hasta $3000 dos garantes.</a:t>
                      </a:r>
                      <a:endParaRPr lang="es-ES" sz="1400">
                        <a:latin typeface="Times New Roman"/>
                        <a:ea typeface="Times New Roman"/>
                      </a:endParaRPr>
                    </a:p>
                    <a:p>
                      <a:pPr algn="just">
                        <a:lnSpc>
                          <a:spcPct val="150000"/>
                        </a:lnSpc>
                        <a:spcAft>
                          <a:spcPts val="0"/>
                        </a:spcAft>
                      </a:pPr>
                      <a:r>
                        <a:rPr lang="es-EC" sz="1400">
                          <a:latin typeface="Arial"/>
                          <a:ea typeface="Times New Roman"/>
                        </a:rPr>
                        <a:t>De $3001 hasta $ 8000 dos garantes.</a:t>
                      </a:r>
                      <a:endParaRPr lang="es-ES" sz="1400">
                        <a:latin typeface="Times New Roman"/>
                        <a:ea typeface="Times New Roman"/>
                      </a:endParaRPr>
                    </a:p>
                    <a:p>
                      <a:pPr algn="just">
                        <a:lnSpc>
                          <a:spcPct val="150000"/>
                        </a:lnSpc>
                        <a:spcAft>
                          <a:spcPts val="0"/>
                        </a:spcAft>
                      </a:pPr>
                      <a:r>
                        <a:rPr lang="es-EC" sz="1400">
                          <a:latin typeface="Arial"/>
                          <a:ea typeface="Times New Roman"/>
                        </a:rPr>
                        <a:t>De $8001 hasta $15000 hipotecario</a:t>
                      </a:r>
                      <a:endParaRPr lang="es-E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C" sz="1400" dirty="0">
                          <a:latin typeface="Arial"/>
                          <a:ea typeface="Times New Roman"/>
                        </a:rPr>
                        <a:t>6 meses</a:t>
                      </a:r>
                      <a:endParaRPr lang="es-ES" sz="1400" dirty="0">
                        <a:latin typeface="Times New Roman"/>
                        <a:ea typeface="Times New Roman"/>
                      </a:endParaRPr>
                    </a:p>
                    <a:p>
                      <a:pPr algn="just">
                        <a:lnSpc>
                          <a:spcPct val="150000"/>
                        </a:lnSpc>
                        <a:spcAft>
                          <a:spcPts val="0"/>
                        </a:spcAft>
                      </a:pPr>
                      <a:r>
                        <a:rPr lang="es-EC" sz="1400" dirty="0">
                          <a:latin typeface="Arial"/>
                          <a:ea typeface="Times New Roman"/>
                        </a:rPr>
                        <a:t>12 a 18 meses</a:t>
                      </a:r>
                      <a:endParaRPr lang="es-ES" sz="1400" dirty="0">
                        <a:latin typeface="Times New Roman"/>
                        <a:ea typeface="Times New Roman"/>
                      </a:endParaRPr>
                    </a:p>
                    <a:p>
                      <a:pPr algn="just">
                        <a:lnSpc>
                          <a:spcPct val="150000"/>
                        </a:lnSpc>
                        <a:spcAft>
                          <a:spcPts val="0"/>
                        </a:spcAft>
                      </a:pPr>
                      <a:r>
                        <a:rPr lang="es-EC" sz="1400" dirty="0">
                          <a:latin typeface="Arial"/>
                          <a:ea typeface="Times New Roman"/>
                        </a:rPr>
                        <a:t>18 a 24 meses, copia de escritura y certificado de registro de la propiedad.</a:t>
                      </a:r>
                      <a:endParaRPr lang="es-ES" sz="1400" dirty="0">
                        <a:latin typeface="Times New Roman"/>
                        <a:ea typeface="Times New Roman"/>
                      </a:endParaRPr>
                    </a:p>
                    <a:p>
                      <a:pPr algn="just">
                        <a:lnSpc>
                          <a:spcPct val="150000"/>
                        </a:lnSpc>
                        <a:spcAft>
                          <a:spcPts val="0"/>
                        </a:spcAft>
                      </a:pPr>
                      <a:r>
                        <a:rPr lang="es-EC" sz="1400" dirty="0">
                          <a:latin typeface="Arial"/>
                          <a:ea typeface="Times New Roman"/>
                        </a:rPr>
                        <a:t>24 a 36 meses, escritura original del socio y garantes, certificado del registro de la propiedad.</a:t>
                      </a:r>
                      <a:endParaRPr lang="es-ES" sz="1400" dirty="0">
                        <a:latin typeface="Times New Roman"/>
                        <a:ea typeface="Times New Roman"/>
                      </a:endParaRPr>
                    </a:p>
                    <a:p>
                      <a:pPr algn="just">
                        <a:lnSpc>
                          <a:spcPct val="150000"/>
                        </a:lnSpc>
                        <a:spcAft>
                          <a:spcPts val="0"/>
                        </a:spcAft>
                      </a:pPr>
                      <a:r>
                        <a:rPr lang="es-EC" sz="1400" dirty="0">
                          <a:latin typeface="Arial"/>
                          <a:ea typeface="Times New Roman"/>
                        </a:rPr>
                        <a:t>Máximo 36 meses</a:t>
                      </a:r>
                      <a:endParaRPr lang="es-E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7 CuadroTexto"/>
          <p:cNvSpPr txBox="1"/>
          <p:nvPr/>
        </p:nvSpPr>
        <p:spPr>
          <a:xfrm>
            <a:off x="3786182" y="3000372"/>
            <a:ext cx="2428892" cy="369332"/>
          </a:xfrm>
          <a:prstGeom prst="rect">
            <a:avLst/>
          </a:prstGeom>
          <a:noFill/>
        </p:spPr>
        <p:txBody>
          <a:bodyPr wrap="square" rtlCol="0">
            <a:spAutoFit/>
          </a:bodyPr>
          <a:lstStyle/>
          <a:p>
            <a:pPr algn="ctr"/>
            <a:r>
              <a:rPr lang="es-ES" b="1" dirty="0" smtClean="0">
                <a:solidFill>
                  <a:srgbClr val="00003A"/>
                </a:solidFill>
              </a:rPr>
              <a:t>PLAZOS Y MONTOS</a:t>
            </a:r>
            <a:endParaRPr lang="es-ES" b="1" dirty="0">
              <a:solidFill>
                <a:srgbClr val="00003A"/>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14348" y="1142984"/>
            <a:ext cx="2428892" cy="369332"/>
          </a:xfrm>
          <a:prstGeom prst="rect">
            <a:avLst/>
          </a:prstGeom>
          <a:noFill/>
        </p:spPr>
        <p:txBody>
          <a:bodyPr wrap="square" rtlCol="0">
            <a:spAutoFit/>
          </a:bodyPr>
          <a:lstStyle/>
          <a:p>
            <a:r>
              <a:rPr lang="es-ES" b="1" dirty="0" smtClean="0">
                <a:solidFill>
                  <a:srgbClr val="CC9900"/>
                </a:solidFill>
              </a:rPr>
              <a:t>TASAS DE INTERÉS</a:t>
            </a:r>
            <a:endParaRPr lang="es-ES" b="1" dirty="0">
              <a:solidFill>
                <a:srgbClr val="CC9900"/>
              </a:solidFill>
            </a:endParaRPr>
          </a:p>
        </p:txBody>
      </p:sp>
      <p:sp>
        <p:nvSpPr>
          <p:cNvPr id="5" name="4 Rectángulo"/>
          <p:cNvSpPr/>
          <p:nvPr/>
        </p:nvSpPr>
        <p:spPr>
          <a:xfrm>
            <a:off x="3643306" y="642918"/>
            <a:ext cx="4572000" cy="1323439"/>
          </a:xfrm>
          <a:prstGeom prst="rect">
            <a:avLst/>
          </a:prstGeom>
        </p:spPr>
        <p:txBody>
          <a:bodyPr>
            <a:spAutoFit/>
          </a:bodyPr>
          <a:lstStyle/>
          <a:p>
            <a:pPr algn="just"/>
            <a:r>
              <a:rPr lang="es-EC" sz="1600" dirty="0" smtClean="0">
                <a:latin typeface="Arial Narrow" pitchFamily="34" charset="0"/>
              </a:rPr>
              <a:t>De acuerdo al artículo 79 de la </a:t>
            </a:r>
            <a:r>
              <a:rPr lang="es-ES" sz="1600" dirty="0" smtClean="0">
                <a:latin typeface="Arial Narrow" pitchFamily="34" charset="0"/>
              </a:rPr>
              <a:t>Ley Orgánica de la Economía Popular y Solidaria y del Sector Financiero Popular y  Solidario </a:t>
            </a:r>
            <a:r>
              <a:rPr lang="es-EC" sz="1600" dirty="0" smtClean="0">
                <a:latin typeface="Arial Narrow" pitchFamily="34" charset="0"/>
              </a:rPr>
              <a:t>las tasas de interés máximas activas que fijarán en sus operaciones serán las determinadas por el Banco Central del Ecuador</a:t>
            </a:r>
            <a:endParaRPr lang="es-ES" sz="1600" dirty="0">
              <a:latin typeface="Arial Narrow" pitchFamily="34" charset="0"/>
            </a:endParaRPr>
          </a:p>
        </p:txBody>
      </p:sp>
      <p:sp>
        <p:nvSpPr>
          <p:cNvPr id="7" name="6 CuadroTexto"/>
          <p:cNvSpPr txBox="1"/>
          <p:nvPr/>
        </p:nvSpPr>
        <p:spPr>
          <a:xfrm>
            <a:off x="785786" y="2500306"/>
            <a:ext cx="2714644" cy="646331"/>
          </a:xfrm>
          <a:prstGeom prst="rect">
            <a:avLst/>
          </a:prstGeom>
          <a:noFill/>
        </p:spPr>
        <p:txBody>
          <a:bodyPr wrap="square" rtlCol="0">
            <a:spAutoFit/>
          </a:bodyPr>
          <a:lstStyle/>
          <a:p>
            <a:pPr algn="ctr"/>
            <a:r>
              <a:rPr lang="es-ES" b="1" dirty="0" smtClean="0">
                <a:solidFill>
                  <a:srgbClr val="006666"/>
                </a:solidFill>
                <a:latin typeface="Arial Narrow" pitchFamily="34" charset="0"/>
              </a:rPr>
              <a:t>POLÍTICAS CLIENTES INTERNOS</a:t>
            </a:r>
            <a:endParaRPr lang="es-ES" b="1" dirty="0">
              <a:solidFill>
                <a:srgbClr val="006666"/>
              </a:solidFill>
              <a:latin typeface="Arial Narrow" pitchFamily="34" charset="0"/>
            </a:endParaRPr>
          </a:p>
        </p:txBody>
      </p:sp>
      <p:sp>
        <p:nvSpPr>
          <p:cNvPr id="8" name="7 CuadroTexto"/>
          <p:cNvSpPr txBox="1"/>
          <p:nvPr/>
        </p:nvSpPr>
        <p:spPr>
          <a:xfrm>
            <a:off x="5357818" y="2571744"/>
            <a:ext cx="2714644" cy="646331"/>
          </a:xfrm>
          <a:prstGeom prst="rect">
            <a:avLst/>
          </a:prstGeom>
          <a:noFill/>
        </p:spPr>
        <p:txBody>
          <a:bodyPr wrap="square" rtlCol="0">
            <a:spAutoFit/>
          </a:bodyPr>
          <a:lstStyle/>
          <a:p>
            <a:pPr algn="ctr"/>
            <a:r>
              <a:rPr lang="es-ES" b="1" dirty="0" smtClean="0">
                <a:solidFill>
                  <a:srgbClr val="006699"/>
                </a:solidFill>
                <a:latin typeface="Arial Narrow" pitchFamily="34" charset="0"/>
              </a:rPr>
              <a:t>POLÍTICAS CLIENTES EXTERNOS</a:t>
            </a:r>
            <a:endParaRPr lang="es-ES" b="1" dirty="0">
              <a:solidFill>
                <a:srgbClr val="006699"/>
              </a:solidFill>
              <a:latin typeface="Arial Narrow" pitchFamily="34" charset="0"/>
            </a:endParaRPr>
          </a:p>
        </p:txBody>
      </p:sp>
      <p:sp>
        <p:nvSpPr>
          <p:cNvPr id="9" name="8 Rectángulo"/>
          <p:cNvSpPr/>
          <p:nvPr/>
        </p:nvSpPr>
        <p:spPr>
          <a:xfrm>
            <a:off x="500034" y="3357562"/>
            <a:ext cx="3714776" cy="1077218"/>
          </a:xfrm>
          <a:prstGeom prst="rect">
            <a:avLst/>
          </a:prstGeom>
        </p:spPr>
        <p:txBody>
          <a:bodyPr wrap="square">
            <a:spAutoFit/>
          </a:bodyPr>
          <a:lstStyle/>
          <a:p>
            <a:pPr algn="just"/>
            <a:r>
              <a:rPr lang="es-ES" sz="1600" dirty="0" smtClean="0">
                <a:latin typeface="Arial Narrow" pitchFamily="34" charset="0"/>
              </a:rPr>
              <a:t>Análisis exhaustivo del sujeto de crédito, el que deberá ser capaz de contraer obligaciones,  se analizará la no concentración del crédito,  contar con procesos adecuados,</a:t>
            </a:r>
            <a:endParaRPr lang="es-ES" sz="1600" dirty="0">
              <a:latin typeface="Arial Narrow" pitchFamily="34" charset="0"/>
            </a:endParaRPr>
          </a:p>
        </p:txBody>
      </p:sp>
      <p:sp>
        <p:nvSpPr>
          <p:cNvPr id="40961" name="Rectangle 1"/>
          <p:cNvSpPr>
            <a:spLocks noChangeArrowheads="1"/>
          </p:cNvSpPr>
          <p:nvPr/>
        </p:nvSpPr>
        <p:spPr bwMode="auto">
          <a:xfrm>
            <a:off x="4786314" y="3214686"/>
            <a:ext cx="392909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Blip>
                <a:blip r:embed="rId2"/>
              </a:buBlip>
              <a:tabLst/>
            </a:pPr>
            <a:r>
              <a:rPr kumimoji="0" lang="es-ES" sz="1600" b="0" i="0" u="none" strike="noStrike" cap="none" normalizeH="0" baseline="0" dirty="0" smtClean="0">
                <a:ln>
                  <a:noFill/>
                </a:ln>
                <a:solidFill>
                  <a:schemeClr val="tx1"/>
                </a:solidFill>
                <a:effectLst/>
                <a:latin typeface="Arial Narrow" pitchFamily="34" charset="0"/>
                <a:cs typeface="Arial" pitchFamily="34" charset="0"/>
              </a:rPr>
              <a:t> El Consejo de Administración será el encargado de determinar el cupo de crédito que se destinará para las personas vinculadas.</a:t>
            </a:r>
          </a:p>
          <a:p>
            <a:pPr marL="0" marR="0" lvl="0" indent="0" algn="just" defTabSz="914400" rtl="0" eaLnBrk="1" fontAlgn="base" latinLnBrk="0" hangingPunct="1">
              <a:lnSpc>
                <a:spcPct val="100000"/>
              </a:lnSpc>
              <a:spcBef>
                <a:spcPct val="0"/>
              </a:spcBef>
              <a:spcAft>
                <a:spcPct val="0"/>
              </a:spcAft>
              <a:buClrTx/>
              <a:buSzTx/>
              <a:buBlip>
                <a:blip r:embed="rId2"/>
              </a:buBlip>
              <a:tabLst/>
            </a:pPr>
            <a:r>
              <a:rPr lang="es-ES" sz="1600" dirty="0" smtClean="0">
                <a:latin typeface="Arial Narrow" pitchFamily="34" charset="0"/>
                <a:cs typeface="Arial" pitchFamily="34" charset="0"/>
              </a:rPr>
              <a:t> Mantener un registro actualizado de las personas vinculadas, incluyendo el parentesco y participación accionaria de los empleados, funcionarios y personas</a:t>
            </a:r>
          </a:p>
        </p:txBody>
      </p:sp>
      <p:sp>
        <p:nvSpPr>
          <p:cNvPr id="11" name="10 CuadroTexto"/>
          <p:cNvSpPr txBox="1"/>
          <p:nvPr/>
        </p:nvSpPr>
        <p:spPr>
          <a:xfrm>
            <a:off x="642910" y="5072074"/>
            <a:ext cx="2714644" cy="369332"/>
          </a:xfrm>
          <a:prstGeom prst="rect">
            <a:avLst/>
          </a:prstGeom>
          <a:noFill/>
        </p:spPr>
        <p:txBody>
          <a:bodyPr wrap="square" rtlCol="0">
            <a:spAutoFit/>
          </a:bodyPr>
          <a:lstStyle/>
          <a:p>
            <a:pPr algn="ctr"/>
            <a:r>
              <a:rPr lang="es-ES" b="1" dirty="0" smtClean="0">
                <a:solidFill>
                  <a:srgbClr val="00003A"/>
                </a:solidFill>
                <a:latin typeface="Arial Narrow" pitchFamily="34" charset="0"/>
              </a:rPr>
              <a:t>POLÍTICAS DE COBRANZA</a:t>
            </a:r>
            <a:endParaRPr lang="es-ES" b="1" dirty="0">
              <a:solidFill>
                <a:srgbClr val="00003A"/>
              </a:solidFill>
              <a:latin typeface="Arial Narrow" pitchFamily="34" charset="0"/>
            </a:endParaRPr>
          </a:p>
        </p:txBody>
      </p:sp>
      <p:sp>
        <p:nvSpPr>
          <p:cNvPr id="12" name="11 Rectángulo"/>
          <p:cNvSpPr/>
          <p:nvPr/>
        </p:nvSpPr>
        <p:spPr>
          <a:xfrm>
            <a:off x="2357422" y="5429264"/>
            <a:ext cx="4572000" cy="830997"/>
          </a:xfrm>
          <a:prstGeom prst="rect">
            <a:avLst/>
          </a:prstGeom>
        </p:spPr>
        <p:txBody>
          <a:bodyPr>
            <a:spAutoFit/>
          </a:bodyPr>
          <a:lstStyle/>
          <a:p>
            <a:pPr algn="just"/>
            <a:r>
              <a:rPr lang="es-ES" sz="1600" dirty="0" smtClean="0">
                <a:latin typeface="Arial Narrow" pitchFamily="34" charset="0"/>
              </a:rPr>
              <a:t>Llevar un control y seguimiento los créditos vencidos mediante la verificación de los informes de recuperación de cartera suministrados por contabilidad.</a:t>
            </a:r>
            <a:endParaRPr lang="es-ES" sz="1600" dirty="0">
              <a:latin typeface="Arial Narrow" pitchFamily="34" charset="0"/>
            </a:endParaRPr>
          </a:p>
        </p:txBody>
      </p:sp>
      <p:sp>
        <p:nvSpPr>
          <p:cNvPr id="13" name="12 Flecha derecha"/>
          <p:cNvSpPr/>
          <p:nvPr/>
        </p:nvSpPr>
        <p:spPr>
          <a:xfrm>
            <a:off x="3214678" y="1214422"/>
            <a:ext cx="285752" cy="285752"/>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4" name="13 Flecha derecha"/>
          <p:cNvSpPr/>
          <p:nvPr/>
        </p:nvSpPr>
        <p:spPr>
          <a:xfrm>
            <a:off x="1857356" y="5572140"/>
            <a:ext cx="285752" cy="28575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pic>
        <p:nvPicPr>
          <p:cNvPr id="40962" name="Picture 2"/>
          <p:cNvPicPr>
            <a:picLocks noChangeAspect="1" noChangeArrowheads="1"/>
          </p:cNvPicPr>
          <p:nvPr/>
        </p:nvPicPr>
        <p:blipFill>
          <a:blip r:embed="rId3"/>
          <a:srcRect/>
          <a:stretch>
            <a:fillRect/>
          </a:stretch>
        </p:blipFill>
        <p:spPr bwMode="auto">
          <a:xfrm>
            <a:off x="3428992" y="2019298"/>
            <a:ext cx="1866900" cy="1123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solidFill>
                  <a:schemeClr val="accent5">
                    <a:lumMod val="75000"/>
                  </a:schemeClr>
                </a:solidFill>
                <a:latin typeface="Arial Narrow" pitchFamily="34" charset="0"/>
              </a:rPr>
              <a:t>PROCESO DE CONCESIÓN CRÉDITO</a:t>
            </a:r>
            <a:endParaRPr lang="es-ES" sz="2800" b="1" dirty="0">
              <a:solidFill>
                <a:schemeClr val="accent5">
                  <a:lumMod val="75000"/>
                </a:schemeClr>
              </a:solidFill>
              <a:latin typeface="Arial Narrow" pitchFamily="34" charset="0"/>
            </a:endParaRPr>
          </a:p>
        </p:txBody>
      </p:sp>
      <p:graphicFrame>
        <p:nvGraphicFramePr>
          <p:cNvPr id="4" name="3 Diagrama"/>
          <p:cNvGraphicFramePr/>
          <p:nvPr/>
        </p:nvGraphicFramePr>
        <p:xfrm>
          <a:off x="2000232" y="1500174"/>
          <a:ext cx="6929454" cy="4032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987" name="Picture 3" descr="I:\Otr0s\TESIS\Basilea =)\Imagenes Crédito\images9.jpg"/>
          <p:cNvPicPr>
            <a:picLocks noChangeAspect="1" noChangeArrowheads="1"/>
          </p:cNvPicPr>
          <p:nvPr/>
        </p:nvPicPr>
        <p:blipFill>
          <a:blip r:embed="rId6"/>
          <a:srcRect/>
          <a:stretch>
            <a:fillRect/>
          </a:stretch>
        </p:blipFill>
        <p:spPr bwMode="auto">
          <a:xfrm>
            <a:off x="142844" y="1928802"/>
            <a:ext cx="1714512" cy="1357322"/>
          </a:xfrm>
          <a:prstGeom prst="rect">
            <a:avLst/>
          </a:prstGeom>
          <a:noFill/>
        </p:spPr>
      </p:pic>
      <p:pic>
        <p:nvPicPr>
          <p:cNvPr id="41989" name="Picture 5" descr="I:\Otr0s\TESIS\Basilea =)\Imagenes Crédito\images25.jpg"/>
          <p:cNvPicPr>
            <a:picLocks noChangeAspect="1" noChangeArrowheads="1"/>
          </p:cNvPicPr>
          <p:nvPr/>
        </p:nvPicPr>
        <p:blipFill>
          <a:blip r:embed="rId7"/>
          <a:srcRect/>
          <a:stretch>
            <a:fillRect/>
          </a:stretch>
        </p:blipFill>
        <p:spPr bwMode="auto">
          <a:xfrm>
            <a:off x="214282" y="3786190"/>
            <a:ext cx="1714512" cy="171451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285728"/>
            <a:ext cx="7467600" cy="1143000"/>
          </a:xfrm>
        </p:spPr>
        <p:txBody>
          <a:bodyPr>
            <a:normAutofit/>
          </a:bodyPr>
          <a:lstStyle/>
          <a:p>
            <a:pPr lvl="0" algn="ctr"/>
            <a:r>
              <a:rPr lang="es-ES" sz="3200" b="1" dirty="0" smtClean="0">
                <a:solidFill>
                  <a:srgbClr val="00003A"/>
                </a:solidFill>
                <a:latin typeface="Arial Narrow" pitchFamily="34" charset="0"/>
              </a:rPr>
              <a:t>ANÁLISIS Y EVALUACIÓN DE CRÉDITO</a:t>
            </a:r>
            <a:endParaRPr lang="es-ES" sz="3200" dirty="0">
              <a:solidFill>
                <a:srgbClr val="00003A"/>
              </a:solidFill>
              <a:latin typeface="Arial Narrow" pitchFamily="34" charset="0"/>
            </a:endParaRPr>
          </a:p>
        </p:txBody>
      </p:sp>
      <p:sp>
        <p:nvSpPr>
          <p:cNvPr id="4" name="3 Rectángulo"/>
          <p:cNvSpPr/>
          <p:nvPr/>
        </p:nvSpPr>
        <p:spPr>
          <a:xfrm>
            <a:off x="857224" y="1500174"/>
            <a:ext cx="3500462" cy="1323439"/>
          </a:xfrm>
          <a:prstGeom prst="rect">
            <a:avLst/>
          </a:prstGeom>
        </p:spPr>
        <p:txBody>
          <a:bodyPr wrap="square">
            <a:spAutoFit/>
          </a:bodyPr>
          <a:lstStyle/>
          <a:p>
            <a:pPr algn="just"/>
            <a:r>
              <a:rPr lang="es-EC" sz="1600" dirty="0" smtClean="0">
                <a:latin typeface="Arial Narrow" pitchFamily="34" charset="0"/>
              </a:rPr>
              <a:t>Ayudará para que el  prestamista pueda centrarse sólo en los hechos relacionados con el riesgo de crédito y en la información precisa sobre la cual se pueda basar las decisiones de crédito. </a:t>
            </a:r>
            <a:endParaRPr lang="es-ES" sz="1600" dirty="0">
              <a:latin typeface="Arial Narrow" pitchFamily="34" charset="0"/>
            </a:endParaRPr>
          </a:p>
        </p:txBody>
      </p:sp>
      <p:pic>
        <p:nvPicPr>
          <p:cNvPr id="5" name="4 Imagen"/>
          <p:cNvPicPr/>
          <p:nvPr/>
        </p:nvPicPr>
        <p:blipFill>
          <a:blip r:embed="rId2"/>
          <a:srcRect/>
          <a:stretch>
            <a:fillRect/>
          </a:stretch>
        </p:blipFill>
        <p:spPr bwMode="auto">
          <a:xfrm>
            <a:off x="4643438" y="1285860"/>
            <a:ext cx="3771900" cy="3000396"/>
          </a:xfrm>
          <a:prstGeom prst="rect">
            <a:avLst/>
          </a:prstGeom>
          <a:noFill/>
          <a:ln w="9525">
            <a:noFill/>
            <a:miter lim="800000"/>
            <a:headEnd/>
            <a:tailEnd/>
          </a:ln>
        </p:spPr>
      </p:pic>
      <p:sp>
        <p:nvSpPr>
          <p:cNvPr id="43009" name="Rectangle 1"/>
          <p:cNvSpPr>
            <a:spLocks noChangeArrowheads="1"/>
          </p:cNvSpPr>
          <p:nvPr/>
        </p:nvSpPr>
        <p:spPr bwMode="auto">
          <a:xfrm>
            <a:off x="928662" y="4786322"/>
            <a:ext cx="721523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Para calcular el número de puntos obtenidos en cada una de las 5C`s de crédito, se tomarán en cuenta a cada uno de los factores y </a:t>
            </a:r>
            <a:r>
              <a:rPr kumimoji="0" lang="es-ES" sz="16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subfactores</a:t>
            </a: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de evaluación y a la calificación que está dada para cada nivel, en donde el carácter (200%) deberá sumar un total de 70 puntos, el capital (100%) 20 puntos, la capacidad de pago (350%) 20 puntos, las condiciones (100%) 40 puntos y el colateral (200%) 10 puntos,  tomando en cuenta que la máxima calificación a darse es 10 puntos. </a:t>
            </a:r>
            <a:endParaRPr kumimoji="0" lang="es-ES" sz="1600" b="0" i="0" u="none" strike="noStrike" cap="none" normalizeH="0" baseline="0" dirty="0" smtClean="0">
              <a:ln>
                <a:noFill/>
              </a:ln>
              <a:solidFill>
                <a:schemeClr val="tx1"/>
              </a:solidFill>
              <a:effectLst/>
              <a:latin typeface="Arial Narrow" pitchFamily="34" charset="0"/>
            </a:endParaRPr>
          </a:p>
        </p:txBody>
      </p:sp>
      <p:pic>
        <p:nvPicPr>
          <p:cNvPr id="43010" name="Picture 2" descr="I:\Otr0s\TESIS\Basilea =)\Imagenes Crédito\081605_credscorecalc_cs_es.jpg"/>
          <p:cNvPicPr>
            <a:picLocks noChangeAspect="1" noChangeArrowheads="1"/>
          </p:cNvPicPr>
          <p:nvPr/>
        </p:nvPicPr>
        <p:blipFill>
          <a:blip r:embed="rId3"/>
          <a:srcRect/>
          <a:stretch>
            <a:fillRect/>
          </a:stretch>
        </p:blipFill>
        <p:spPr bwMode="auto">
          <a:xfrm>
            <a:off x="1500166" y="2786058"/>
            <a:ext cx="2071702" cy="17582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solidFill>
                  <a:srgbClr val="0066CC"/>
                </a:solidFill>
                <a:latin typeface="Arial Narrow" pitchFamily="34" charset="0"/>
              </a:rPr>
              <a:t>PROCESO DE RECUPERACIÓN DEL CRÉDITO</a:t>
            </a:r>
            <a:endParaRPr lang="es-ES" sz="3200" dirty="0">
              <a:solidFill>
                <a:srgbClr val="0066CC"/>
              </a:solidFill>
            </a:endParaRPr>
          </a:p>
        </p:txBody>
      </p:sp>
      <p:graphicFrame>
        <p:nvGraphicFramePr>
          <p:cNvPr id="4" name="3 Diagrama"/>
          <p:cNvGraphicFramePr/>
          <p:nvPr/>
        </p:nvGraphicFramePr>
        <p:xfrm>
          <a:off x="1524000" y="1397000"/>
          <a:ext cx="640558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4034" name="Picture 2" descr="I:\Otr0s\TESIS\Basilea =)\Imagenes Crédito\images4.jpg"/>
          <p:cNvPicPr>
            <a:picLocks noChangeAspect="1" noChangeArrowheads="1"/>
          </p:cNvPicPr>
          <p:nvPr/>
        </p:nvPicPr>
        <p:blipFill>
          <a:blip r:embed="rId6"/>
          <a:srcRect/>
          <a:stretch>
            <a:fillRect/>
          </a:stretch>
        </p:blipFill>
        <p:spPr bwMode="auto">
          <a:xfrm>
            <a:off x="2928926" y="5000636"/>
            <a:ext cx="3357586" cy="1713768"/>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142976" y="1720840"/>
            <a:ext cx="6786610" cy="1477328"/>
          </a:xfrm>
          <a:prstGeom prst="rect">
            <a:avLst/>
          </a:prstGeom>
        </p:spPr>
        <p:txBody>
          <a:bodyPr wrap="square">
            <a:spAutoFit/>
          </a:bodyPr>
          <a:lstStyle/>
          <a:p>
            <a:pPr algn="ctr"/>
            <a:r>
              <a:rPr lang="es-ES" dirty="0" smtClean="0">
                <a:latin typeface="Arial Narrow" pitchFamily="34" charset="0"/>
              </a:rPr>
              <a:t>La gestión de riesgos, se entiende como un conjunto de políticas y procedimientos utilizados por la entidad para identificar, regular, monitorear y controlar su exposición a diferentes riesgos. Pero hay que tomar en cuenta que el manejo del riesgo no puede prevenir pérdidas, pero puede asegurar que la Institución conoce el riesgo y está de acuerdo en asumirlos. </a:t>
            </a:r>
            <a:endParaRPr lang="es-ES" dirty="0">
              <a:latin typeface="Arial Narrow" pitchFamily="34" charset="0"/>
            </a:endParaRPr>
          </a:p>
        </p:txBody>
      </p:sp>
      <p:pic>
        <p:nvPicPr>
          <p:cNvPr id="45058" name="Picture 2" descr="I:\Otr0s\TESIS\Basilea =)\Imagenes Crédito\Credito_y_Cobranza.png"/>
          <p:cNvPicPr>
            <a:picLocks noChangeAspect="1" noChangeArrowheads="1"/>
          </p:cNvPicPr>
          <p:nvPr/>
        </p:nvPicPr>
        <p:blipFill>
          <a:blip r:embed="rId2"/>
          <a:srcRect/>
          <a:stretch>
            <a:fillRect/>
          </a:stretch>
        </p:blipFill>
        <p:spPr bwMode="auto">
          <a:xfrm>
            <a:off x="3286117" y="3898881"/>
            <a:ext cx="2500330" cy="250033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285984" y="428604"/>
            <a:ext cx="4286280" cy="954107"/>
          </a:xfrm>
          <a:prstGeom prst="rect">
            <a:avLst/>
          </a:prstGeom>
        </p:spPr>
        <p:txBody>
          <a:bodyPr wrap="square">
            <a:spAutoFit/>
          </a:bodyPr>
          <a:lstStyle/>
          <a:p>
            <a:pPr algn="ctr"/>
            <a:r>
              <a:rPr lang="es-AR" sz="2800" b="1" dirty="0" smtClean="0">
                <a:solidFill>
                  <a:schemeClr val="accent2">
                    <a:lumMod val="75000"/>
                  </a:schemeClr>
                </a:solidFill>
                <a:latin typeface="Arial Narrow" pitchFamily="34" charset="0"/>
              </a:rPr>
              <a:t>CAPÍTULO  I</a:t>
            </a:r>
          </a:p>
          <a:p>
            <a:pPr algn="ctr"/>
            <a:r>
              <a:rPr lang="es-AR" sz="2800" b="1" dirty="0" smtClean="0">
                <a:latin typeface="Arial Narrow" pitchFamily="34" charset="0"/>
              </a:rPr>
              <a:t> </a:t>
            </a:r>
            <a:r>
              <a:rPr lang="es-ES" sz="2800" dirty="0" smtClean="0">
                <a:latin typeface="Arial Narrow" pitchFamily="34" charset="0"/>
              </a:rPr>
              <a:t>GENERALIDADES.</a:t>
            </a:r>
          </a:p>
        </p:txBody>
      </p:sp>
      <p:sp>
        <p:nvSpPr>
          <p:cNvPr id="4" name="3 Rectángulo"/>
          <p:cNvSpPr/>
          <p:nvPr/>
        </p:nvSpPr>
        <p:spPr>
          <a:xfrm>
            <a:off x="571472" y="1571612"/>
            <a:ext cx="5786478" cy="923330"/>
          </a:xfrm>
          <a:prstGeom prst="rect">
            <a:avLst/>
          </a:prstGeom>
        </p:spPr>
        <p:txBody>
          <a:bodyPr wrap="square">
            <a:spAutoFit/>
          </a:bodyPr>
          <a:lstStyle/>
          <a:p>
            <a:pPr algn="just"/>
            <a:r>
              <a:rPr lang="es-ES" dirty="0" smtClean="0">
                <a:solidFill>
                  <a:srgbClr val="00003A"/>
                </a:solidFill>
                <a:latin typeface="Arial Narrow" pitchFamily="34" charset="0"/>
              </a:rPr>
              <a:t>Las Cooperativas son actores claves del desarrollo local, puesto que son dinamizadoras de la economía y generadoras de empleo productivo en sus localidades. </a:t>
            </a:r>
            <a:endParaRPr lang="es-ES" dirty="0">
              <a:latin typeface="Arial Narrow" pitchFamily="34" charset="0"/>
            </a:endParaRPr>
          </a:p>
        </p:txBody>
      </p:sp>
      <p:sp>
        <p:nvSpPr>
          <p:cNvPr id="6" name="5 Rectángulo"/>
          <p:cNvSpPr/>
          <p:nvPr/>
        </p:nvSpPr>
        <p:spPr>
          <a:xfrm>
            <a:off x="785786" y="2845354"/>
            <a:ext cx="1236236" cy="369332"/>
          </a:xfrm>
          <a:prstGeom prst="rect">
            <a:avLst/>
          </a:prstGeom>
        </p:spPr>
        <p:txBody>
          <a:bodyPr wrap="none">
            <a:spAutoFit/>
          </a:bodyPr>
          <a:lstStyle/>
          <a:p>
            <a:r>
              <a:rPr lang="es-ES" b="1" dirty="0" smtClean="0">
                <a:ln w="11430"/>
                <a:solidFill>
                  <a:schemeClr val="accent4">
                    <a:lumMod val="60000"/>
                    <a:lumOff val="40000"/>
                  </a:schemeClr>
                </a:solidFill>
                <a:effectLst>
                  <a:outerShdw blurRad="50800" dist="39000" dir="5460000" algn="tl">
                    <a:srgbClr val="000000">
                      <a:alpha val="38000"/>
                    </a:srgbClr>
                  </a:outerShdw>
                </a:effectLst>
              </a:rPr>
              <a:t>Objetivos</a:t>
            </a:r>
            <a:endParaRPr lang="es-ES" dirty="0">
              <a:solidFill>
                <a:schemeClr val="accent4">
                  <a:lumMod val="60000"/>
                  <a:lumOff val="40000"/>
                </a:schemeClr>
              </a:solidFill>
            </a:endParaRPr>
          </a:p>
        </p:txBody>
      </p:sp>
      <p:sp>
        <p:nvSpPr>
          <p:cNvPr id="7" name="6 Rectángulo"/>
          <p:cNvSpPr/>
          <p:nvPr/>
        </p:nvSpPr>
        <p:spPr>
          <a:xfrm>
            <a:off x="2500298" y="2571744"/>
            <a:ext cx="4572000" cy="923330"/>
          </a:xfrm>
          <a:prstGeom prst="rect">
            <a:avLst/>
          </a:prstGeom>
        </p:spPr>
        <p:txBody>
          <a:bodyPr>
            <a:spAutoFit/>
          </a:bodyPr>
          <a:lstStyle/>
          <a:p>
            <a:pPr algn="just"/>
            <a:r>
              <a:rPr lang="es-ES" dirty="0" smtClean="0">
                <a:solidFill>
                  <a:schemeClr val="bg1"/>
                </a:solidFill>
                <a:latin typeface="Arial Narrow" pitchFamily="34" charset="0"/>
              </a:rPr>
              <a:t>Realizar un Análisis y Evaluación del Riesgo Crediticio en la Cooperativa. </a:t>
            </a:r>
          </a:p>
          <a:p>
            <a:pPr algn="just"/>
            <a:r>
              <a:rPr lang="es-ES" dirty="0" smtClean="0">
                <a:solidFill>
                  <a:schemeClr val="bg1"/>
                </a:solidFill>
                <a:latin typeface="Arial Narrow" pitchFamily="34" charset="0"/>
              </a:rPr>
              <a:t>Diseño de un Manual de Políticas y Procesos </a:t>
            </a:r>
          </a:p>
        </p:txBody>
      </p:sp>
      <p:sp>
        <p:nvSpPr>
          <p:cNvPr id="8" name="7 Rectángulo"/>
          <p:cNvSpPr/>
          <p:nvPr/>
        </p:nvSpPr>
        <p:spPr>
          <a:xfrm>
            <a:off x="785786" y="3929066"/>
            <a:ext cx="1595309" cy="369332"/>
          </a:xfrm>
          <a:prstGeom prst="rect">
            <a:avLst/>
          </a:prstGeom>
        </p:spPr>
        <p:txBody>
          <a:bodyPr wrap="none">
            <a:spAutoFit/>
          </a:bodyPr>
          <a:lstStyle/>
          <a:p>
            <a:r>
              <a:rPr lang="es-ES" b="1" dirty="0" smtClean="0">
                <a:ln w="11430"/>
                <a:solidFill>
                  <a:schemeClr val="accent4">
                    <a:lumMod val="60000"/>
                    <a:lumOff val="40000"/>
                  </a:schemeClr>
                </a:solidFill>
                <a:effectLst>
                  <a:outerShdw blurRad="50800" dist="39000" dir="5460000" algn="tl">
                    <a:srgbClr val="000000">
                      <a:alpha val="38000"/>
                    </a:srgbClr>
                  </a:outerShdw>
                </a:effectLst>
              </a:rPr>
              <a:t>Justificación</a:t>
            </a:r>
            <a:endParaRPr lang="es-ES" dirty="0">
              <a:solidFill>
                <a:schemeClr val="accent4">
                  <a:lumMod val="60000"/>
                  <a:lumOff val="40000"/>
                </a:schemeClr>
              </a:solidFill>
            </a:endParaRPr>
          </a:p>
        </p:txBody>
      </p:sp>
      <p:sp>
        <p:nvSpPr>
          <p:cNvPr id="9" name="8 Flecha derecha"/>
          <p:cNvSpPr/>
          <p:nvPr/>
        </p:nvSpPr>
        <p:spPr>
          <a:xfrm>
            <a:off x="2143108" y="2928934"/>
            <a:ext cx="357190" cy="21431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0" name="9 Flecha derecha"/>
          <p:cNvSpPr/>
          <p:nvPr/>
        </p:nvSpPr>
        <p:spPr>
          <a:xfrm>
            <a:off x="2428860" y="4000504"/>
            <a:ext cx="357190" cy="21431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 name="10 CuadroTexto"/>
          <p:cNvSpPr txBox="1"/>
          <p:nvPr/>
        </p:nvSpPr>
        <p:spPr>
          <a:xfrm>
            <a:off x="7429520" y="2428868"/>
            <a:ext cx="1285884" cy="1077218"/>
          </a:xfrm>
          <a:prstGeom prst="rect">
            <a:avLst/>
          </a:prstGeom>
          <a:noFill/>
        </p:spPr>
        <p:txBody>
          <a:bodyPr wrap="square" rtlCol="0">
            <a:spAutoFit/>
          </a:bodyPr>
          <a:lstStyle/>
          <a:p>
            <a:pPr algn="ctr"/>
            <a:r>
              <a:rPr lang="es-ES" sz="1600" b="1" dirty="0" smtClean="0">
                <a:solidFill>
                  <a:srgbClr val="006666"/>
                </a:solidFill>
                <a:latin typeface="Arial Narrow" pitchFamily="34" charset="0"/>
              </a:rPr>
              <a:t>MEJORAR LA GESTIÓN DEL RIESGO CREDITICIO</a:t>
            </a:r>
            <a:endParaRPr lang="es-ES" sz="1600" b="1" dirty="0">
              <a:solidFill>
                <a:srgbClr val="006666"/>
              </a:solidFill>
              <a:latin typeface="Arial Narrow" pitchFamily="34" charset="0"/>
            </a:endParaRPr>
          </a:p>
        </p:txBody>
      </p:sp>
      <p:sp>
        <p:nvSpPr>
          <p:cNvPr id="12" name="11 Cerrar llave"/>
          <p:cNvSpPr/>
          <p:nvPr/>
        </p:nvSpPr>
        <p:spPr>
          <a:xfrm>
            <a:off x="7143768" y="2571744"/>
            <a:ext cx="214314" cy="928694"/>
          </a:xfrm>
          <a:prstGeom prst="rightBrace">
            <a:avLst/>
          </a:prstGeom>
          <a:ln/>
        </p:spPr>
        <p:style>
          <a:lnRef idx="1">
            <a:schemeClr val="accent6"/>
          </a:lnRef>
          <a:fillRef idx="0">
            <a:schemeClr val="accent6"/>
          </a:fillRef>
          <a:effectRef idx="0">
            <a:schemeClr val="accent6"/>
          </a:effectRef>
          <a:fontRef idx="minor">
            <a:schemeClr val="tx1"/>
          </a:fontRef>
        </p:style>
        <p:txBody>
          <a:bodyPr rtlCol="0" anchor="ctr"/>
          <a:lstStyle/>
          <a:p>
            <a:pPr algn="ctr"/>
            <a:endParaRPr lang="es-ES" dirty="0">
              <a:solidFill>
                <a:srgbClr val="002060"/>
              </a:solidFill>
            </a:endParaRPr>
          </a:p>
        </p:txBody>
      </p:sp>
      <p:sp>
        <p:nvSpPr>
          <p:cNvPr id="13" name="12 Rectángulo"/>
          <p:cNvSpPr/>
          <p:nvPr/>
        </p:nvSpPr>
        <p:spPr>
          <a:xfrm>
            <a:off x="2857488" y="3786190"/>
            <a:ext cx="4572000" cy="923330"/>
          </a:xfrm>
          <a:prstGeom prst="rect">
            <a:avLst/>
          </a:prstGeom>
        </p:spPr>
        <p:txBody>
          <a:bodyPr>
            <a:spAutoFit/>
          </a:bodyPr>
          <a:lstStyle/>
          <a:p>
            <a:pPr algn="just"/>
            <a:r>
              <a:rPr lang="es-ES" dirty="0" smtClean="0">
                <a:latin typeface="Arial Narrow" pitchFamily="34" charset="0"/>
              </a:rPr>
              <a:t>La actividad crediticia puede constituirse como una principal fuente de ingreso y a su vez la causa de una quiebra bancaria.</a:t>
            </a:r>
            <a:endParaRPr lang="es-ES" dirty="0">
              <a:latin typeface="Arial Narrow" pitchFamily="34" charset="0"/>
            </a:endParaRPr>
          </a:p>
        </p:txBody>
      </p:sp>
      <p:sp>
        <p:nvSpPr>
          <p:cNvPr id="14" name="13 Rectángulo"/>
          <p:cNvSpPr/>
          <p:nvPr/>
        </p:nvSpPr>
        <p:spPr>
          <a:xfrm>
            <a:off x="714348" y="5214950"/>
            <a:ext cx="3500462" cy="830997"/>
          </a:xfrm>
          <a:prstGeom prst="rect">
            <a:avLst/>
          </a:prstGeom>
        </p:spPr>
        <p:txBody>
          <a:bodyPr wrap="square">
            <a:spAutoFit/>
          </a:bodyPr>
          <a:lstStyle/>
          <a:p>
            <a:pPr algn="ctr"/>
            <a:r>
              <a:rPr lang="es-ES" sz="1600" b="1" dirty="0" smtClean="0">
                <a:solidFill>
                  <a:srgbClr val="666699"/>
                </a:solidFill>
              </a:rPr>
              <a:t>IDENTIFICAR, MEDIR, CONTROLAR Y MONITOREAR LAS EXPOSICIONES DE RIESGO</a:t>
            </a:r>
            <a:endParaRPr lang="es-ES" sz="1600" b="1" dirty="0">
              <a:solidFill>
                <a:srgbClr val="666699"/>
              </a:solidFill>
            </a:endParaRPr>
          </a:p>
        </p:txBody>
      </p:sp>
      <p:sp>
        <p:nvSpPr>
          <p:cNvPr id="16" name="15 Rectángulo"/>
          <p:cNvSpPr/>
          <p:nvPr/>
        </p:nvSpPr>
        <p:spPr>
          <a:xfrm>
            <a:off x="4357686" y="5286388"/>
            <a:ext cx="4572000" cy="830997"/>
          </a:xfrm>
          <a:prstGeom prst="rect">
            <a:avLst/>
          </a:prstGeom>
        </p:spPr>
        <p:txBody>
          <a:bodyPr>
            <a:spAutoFit/>
          </a:bodyPr>
          <a:lstStyle/>
          <a:p>
            <a:pPr algn="ctr"/>
            <a:r>
              <a:rPr lang="es-ES" sz="1600" b="1" dirty="0" smtClean="0">
                <a:solidFill>
                  <a:srgbClr val="006699"/>
                </a:solidFill>
              </a:rPr>
              <a:t>MANTENER UNA ADECUADA COBERTURA DE PROVISIONES O DE PATRIMONIO TÉCNICO. </a:t>
            </a:r>
            <a:endParaRPr lang="es-ES" sz="1600" b="1" dirty="0">
              <a:solidFill>
                <a:srgbClr val="006699"/>
              </a:solidFill>
            </a:endParaRPr>
          </a:p>
        </p:txBody>
      </p:sp>
      <p:pic>
        <p:nvPicPr>
          <p:cNvPr id="22529" name="Picture 1"/>
          <p:cNvPicPr>
            <a:picLocks noChangeAspect="1" noChangeArrowheads="1"/>
          </p:cNvPicPr>
          <p:nvPr/>
        </p:nvPicPr>
        <p:blipFill>
          <a:blip r:embed="rId2"/>
          <a:srcRect/>
          <a:stretch>
            <a:fillRect/>
          </a:stretch>
        </p:blipFill>
        <p:spPr bwMode="auto">
          <a:xfrm>
            <a:off x="6429388" y="428604"/>
            <a:ext cx="2478595" cy="17337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sz="4800" b="1" dirty="0" smtClean="0">
                <a:solidFill>
                  <a:srgbClr val="006666"/>
                </a:solidFill>
                <a:latin typeface="Arial Narrow" pitchFamily="34" charset="0"/>
              </a:rPr>
              <a:t>Capítulo IV</a:t>
            </a:r>
            <a:br>
              <a:rPr lang="es-ES" sz="4800" b="1" dirty="0" smtClean="0">
                <a:solidFill>
                  <a:srgbClr val="006666"/>
                </a:solidFill>
                <a:latin typeface="Arial Narrow" pitchFamily="34" charset="0"/>
              </a:rPr>
            </a:br>
            <a:r>
              <a:rPr lang="es-ES" sz="4800" b="1" dirty="0" smtClean="0">
                <a:solidFill>
                  <a:srgbClr val="006666"/>
                </a:solidFill>
                <a:latin typeface="Arial Narrow" pitchFamily="34" charset="0"/>
              </a:rPr>
              <a:t> </a:t>
            </a:r>
            <a:r>
              <a:rPr lang="es-ES" sz="4800" dirty="0" smtClean="0">
                <a:latin typeface="Arial Narrow" pitchFamily="34" charset="0"/>
              </a:rPr>
              <a:t>Conclusiones y Recomendaciones.</a:t>
            </a:r>
            <a:endParaRPr lang="es-ES" dirty="0"/>
          </a:p>
        </p:txBody>
      </p:sp>
      <p:sp>
        <p:nvSpPr>
          <p:cNvPr id="46081" name="Rectangle 1"/>
          <p:cNvSpPr>
            <a:spLocks noChangeArrowheads="1"/>
          </p:cNvSpPr>
          <p:nvPr/>
        </p:nvSpPr>
        <p:spPr bwMode="auto">
          <a:xfrm>
            <a:off x="714348" y="1571612"/>
            <a:ext cx="7358114"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El riesgo crediticio se encuentra inmerso  en toda Institución Financiera, por lo que se considera importante que se realicen  evaluaciones y análisis periódicos de la gestión del riesgo crediticio, mediante la utilización de métodos e indicadores financieros como los índices de morosidad, que permitirá mantener un control más efectivo del estado de la cartera de crédito, identificando  los riesgos  a los que se encuentra expuesta. </a:t>
            </a:r>
            <a:endParaRPr kumimoji="0" lang="es-ES" sz="1600" b="0" i="0" u="none" strike="noStrike" cap="none" normalizeH="0" baseline="0" dirty="0" smtClean="0">
              <a:ln>
                <a:noFill/>
              </a:ln>
              <a:solidFill>
                <a:schemeClr val="tx1"/>
              </a:solidFill>
              <a:effectLst/>
              <a:latin typeface="Arial Narrow" pitchFamily="34" charset="0"/>
            </a:endParaRPr>
          </a:p>
        </p:txBody>
      </p:sp>
      <p:sp>
        <p:nvSpPr>
          <p:cNvPr id="5" name="4 Rectángulo"/>
          <p:cNvSpPr/>
          <p:nvPr/>
        </p:nvSpPr>
        <p:spPr>
          <a:xfrm>
            <a:off x="1428728" y="3000372"/>
            <a:ext cx="6572296" cy="1077218"/>
          </a:xfrm>
          <a:prstGeom prst="rect">
            <a:avLst/>
          </a:prstGeom>
        </p:spPr>
        <p:txBody>
          <a:bodyPr wrap="square">
            <a:spAutoFit/>
          </a:bodyPr>
          <a:lstStyle/>
          <a:p>
            <a:pPr algn="just"/>
            <a:r>
              <a:rPr lang="es-ES" sz="1600" dirty="0" smtClean="0">
                <a:latin typeface="Arial Narrow" pitchFamily="34" charset="0"/>
              </a:rPr>
              <a:t>El método de Basilea II por medio de sus tres pilares permitirá tener un capital mínimo o patrimonio técnico adecuado para cubrir el riesgo crediticio, una supervisión adecuada de sus operaciones y una apropiada transparencia de la información, que garantice la calidad del servicio que se está prestando.</a:t>
            </a:r>
            <a:endParaRPr lang="es-ES" sz="1600" dirty="0">
              <a:latin typeface="Arial Narrow" pitchFamily="34" charset="0"/>
            </a:endParaRPr>
          </a:p>
        </p:txBody>
      </p:sp>
      <p:sp>
        <p:nvSpPr>
          <p:cNvPr id="6" name="5 Rectángulo"/>
          <p:cNvSpPr/>
          <p:nvPr/>
        </p:nvSpPr>
        <p:spPr>
          <a:xfrm>
            <a:off x="1928794" y="4143380"/>
            <a:ext cx="6000792" cy="830997"/>
          </a:xfrm>
          <a:prstGeom prst="rect">
            <a:avLst/>
          </a:prstGeom>
        </p:spPr>
        <p:txBody>
          <a:bodyPr wrap="square">
            <a:spAutoFit/>
          </a:bodyPr>
          <a:lstStyle/>
          <a:p>
            <a:pPr algn="just"/>
            <a:r>
              <a:rPr lang="es-ES" sz="1600" dirty="0" smtClean="0">
                <a:latin typeface="Arial Narrow" pitchFamily="34" charset="0"/>
              </a:rPr>
              <a:t>El uso de un Manual de Políticas y Procesos permitirá a los empleados y funcionarios conocer que procedimientos y actividades se deben llevar a cabo al momento de conceder y recuperar los créditos. </a:t>
            </a:r>
            <a:endParaRPr lang="es-ES" sz="1600" dirty="0">
              <a:latin typeface="Arial Narrow" pitchFamily="34" charset="0"/>
            </a:endParaRPr>
          </a:p>
        </p:txBody>
      </p:sp>
      <p:sp>
        <p:nvSpPr>
          <p:cNvPr id="46082" name="Rectangle 2"/>
          <p:cNvSpPr>
            <a:spLocks noChangeArrowheads="1"/>
          </p:cNvSpPr>
          <p:nvPr/>
        </p:nvSpPr>
        <p:spPr bwMode="auto">
          <a:xfrm>
            <a:off x="2500298" y="5000636"/>
            <a:ext cx="571504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Finalmente es importante mantener una estrecha relación entre el capital mínimo, la eficacia de sus procesos y el control interno de la Cooperativa, pues mediante estas tres variables se puede mejorar la gestión del riesgo, tomando en cuenta que el riesgo se puede controlar y entender, más no prevenirlo.</a:t>
            </a:r>
            <a:endParaRPr kumimoji="0" lang="es-ES" sz="1600" b="0" i="0" u="none" strike="noStrike" cap="none" normalizeH="0" baseline="0" dirty="0" smtClean="0">
              <a:ln>
                <a:noFill/>
              </a:ln>
              <a:solidFill>
                <a:schemeClr val="tx1"/>
              </a:solidFill>
              <a:effectLst/>
              <a:latin typeface="Arial Narrow" pitchFamily="34" charset="0"/>
            </a:endParaRPr>
          </a:p>
        </p:txBody>
      </p:sp>
      <p:sp>
        <p:nvSpPr>
          <p:cNvPr id="8" name="7 Flecha derecha"/>
          <p:cNvSpPr/>
          <p:nvPr/>
        </p:nvSpPr>
        <p:spPr>
          <a:xfrm>
            <a:off x="214282" y="1785926"/>
            <a:ext cx="357190"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derecha"/>
          <p:cNvSpPr/>
          <p:nvPr/>
        </p:nvSpPr>
        <p:spPr>
          <a:xfrm>
            <a:off x="928662" y="3286124"/>
            <a:ext cx="357190" cy="57150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10" name="9 Flecha derecha"/>
          <p:cNvSpPr/>
          <p:nvPr/>
        </p:nvSpPr>
        <p:spPr>
          <a:xfrm>
            <a:off x="1428728" y="4286256"/>
            <a:ext cx="357190" cy="57150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11" name="10 Flecha derecha"/>
          <p:cNvSpPr/>
          <p:nvPr/>
        </p:nvSpPr>
        <p:spPr>
          <a:xfrm>
            <a:off x="1857356" y="5500702"/>
            <a:ext cx="357190" cy="57150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 name="11 Rectángulo"/>
          <p:cNvSpPr/>
          <p:nvPr/>
        </p:nvSpPr>
        <p:spPr>
          <a:xfrm>
            <a:off x="-71470" y="6191928"/>
            <a:ext cx="2709396" cy="523220"/>
          </a:xfrm>
          <a:prstGeom prst="rect">
            <a:avLst/>
          </a:prstGeom>
        </p:spPr>
        <p:txBody>
          <a:bodyPr wrap="none">
            <a:spAutoFit/>
          </a:bodyPr>
          <a:lstStyle/>
          <a:p>
            <a:r>
              <a:rPr lang="es-ES" sz="2800" b="1" dirty="0" smtClean="0">
                <a:solidFill>
                  <a:srgbClr val="00003A"/>
                </a:solidFill>
                <a:latin typeface="Arial Narrow" pitchFamily="34" charset="0"/>
              </a:rPr>
              <a:t> CONCLUSIONES </a:t>
            </a:r>
            <a:endParaRPr lang="es-ES" sz="2800" b="1" dirty="0">
              <a:solidFill>
                <a:srgbClr val="00003A"/>
              </a:solidFill>
              <a:latin typeface="Arial Narrow" pitchFamily="34" charset="0"/>
            </a:endParaRPr>
          </a:p>
        </p:txBody>
      </p:sp>
      <p:pic>
        <p:nvPicPr>
          <p:cNvPr id="46083" name="Picture 3"/>
          <p:cNvPicPr>
            <a:picLocks noChangeAspect="1" noChangeArrowheads="1"/>
          </p:cNvPicPr>
          <p:nvPr/>
        </p:nvPicPr>
        <p:blipFill>
          <a:blip r:embed="rId2"/>
          <a:srcRect/>
          <a:stretch>
            <a:fillRect/>
          </a:stretch>
        </p:blipFill>
        <p:spPr bwMode="auto">
          <a:xfrm>
            <a:off x="142844" y="4572008"/>
            <a:ext cx="1214414" cy="15363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1538" y="1357298"/>
            <a:ext cx="6929486" cy="1323439"/>
          </a:xfrm>
          <a:prstGeom prst="rect">
            <a:avLst/>
          </a:prstGeom>
        </p:spPr>
        <p:txBody>
          <a:bodyPr wrap="square">
            <a:spAutoFit/>
          </a:bodyPr>
          <a:lstStyle/>
          <a:p>
            <a:pPr algn="just"/>
            <a:r>
              <a:rPr lang="es-ES" sz="1600" dirty="0" smtClean="0">
                <a:latin typeface="Arial Narrow" pitchFamily="34" charset="0"/>
              </a:rPr>
              <a:t>Velar por el cumplimiento de las políticas internas, el adecuado manejo del control interno y de la divulgación  de las políticas y procedimientos para cada uno de los Departamentos que conforman la Cooperativa, con el fin de que sus servicios sean eficientes, eficaces, confiables y transparentes, satisfaciendo de esta forma las necesidades tanto de sus clientes y a nivel administrativo</a:t>
            </a:r>
            <a:endParaRPr lang="es-ES" sz="1600" dirty="0">
              <a:latin typeface="Arial Narrow" pitchFamily="34" charset="0"/>
            </a:endParaRPr>
          </a:p>
        </p:txBody>
      </p:sp>
      <p:sp>
        <p:nvSpPr>
          <p:cNvPr id="47105" name="Rectangle 1"/>
          <p:cNvSpPr>
            <a:spLocks noChangeArrowheads="1"/>
          </p:cNvSpPr>
          <p:nvPr/>
        </p:nvSpPr>
        <p:spPr bwMode="auto">
          <a:xfrm>
            <a:off x="1500166" y="2786058"/>
            <a:ext cx="657229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Utilizar indicadores cuantitativos para la medición del riesgo crediticio, además de llevar un reporte de datos históricos de la cartera y la morosidad, de modo que se tenga una visión clara de la evolución de estos dos elementos, junto con una buena base de datos, personal calificado y el apoyo del Gerente General y Directivos, para una correcta toma de decisiones.</a:t>
            </a:r>
            <a:endParaRPr kumimoji="0" lang="es-ES" sz="1600" b="0" i="0" u="none" strike="noStrike" cap="none" normalizeH="0" baseline="0" dirty="0" smtClean="0">
              <a:ln>
                <a:noFill/>
              </a:ln>
              <a:solidFill>
                <a:schemeClr val="tx1"/>
              </a:solidFill>
              <a:effectLst/>
              <a:latin typeface="Arial Narrow" pitchFamily="34" charset="0"/>
            </a:endParaRPr>
          </a:p>
        </p:txBody>
      </p:sp>
      <p:sp>
        <p:nvSpPr>
          <p:cNvPr id="6" name="5 Rectángulo"/>
          <p:cNvSpPr/>
          <p:nvPr/>
        </p:nvSpPr>
        <p:spPr>
          <a:xfrm>
            <a:off x="2000232" y="4214818"/>
            <a:ext cx="5929354" cy="584775"/>
          </a:xfrm>
          <a:prstGeom prst="rect">
            <a:avLst/>
          </a:prstGeom>
        </p:spPr>
        <p:txBody>
          <a:bodyPr wrap="square">
            <a:spAutoFit/>
          </a:bodyPr>
          <a:lstStyle/>
          <a:p>
            <a:pPr algn="just"/>
            <a:r>
              <a:rPr lang="es-ES" sz="1600" dirty="0" smtClean="0">
                <a:latin typeface="Arial Narrow" pitchFamily="34" charset="0"/>
              </a:rPr>
              <a:t>Mantener un manual de políticas y procesos definidos que permitan identificar, medir, controlar y monitorear de mejor manera el riesgo. </a:t>
            </a:r>
            <a:endParaRPr lang="es-ES" sz="1600" dirty="0">
              <a:latin typeface="Arial Narrow" pitchFamily="34" charset="0"/>
            </a:endParaRPr>
          </a:p>
        </p:txBody>
      </p:sp>
      <p:sp>
        <p:nvSpPr>
          <p:cNvPr id="7" name="6 CuadroTexto"/>
          <p:cNvSpPr txBox="1"/>
          <p:nvPr/>
        </p:nvSpPr>
        <p:spPr>
          <a:xfrm>
            <a:off x="785786" y="642918"/>
            <a:ext cx="5000660" cy="461665"/>
          </a:xfrm>
          <a:prstGeom prst="rect">
            <a:avLst/>
          </a:prstGeom>
          <a:noFill/>
        </p:spPr>
        <p:txBody>
          <a:bodyPr wrap="square" rtlCol="0">
            <a:spAutoFit/>
          </a:bodyPr>
          <a:lstStyle/>
          <a:p>
            <a:r>
              <a:rPr lang="es-ES" sz="2400" b="1" dirty="0" smtClean="0">
                <a:solidFill>
                  <a:srgbClr val="00003A"/>
                </a:solidFill>
                <a:latin typeface="Arial Narrow" pitchFamily="34" charset="0"/>
              </a:rPr>
              <a:t>RECOMENDACIONES</a:t>
            </a:r>
            <a:endParaRPr lang="es-ES" sz="2400" b="1" dirty="0">
              <a:solidFill>
                <a:srgbClr val="00003A"/>
              </a:solidFill>
              <a:latin typeface="Arial Narrow" pitchFamily="34" charset="0"/>
            </a:endParaRPr>
          </a:p>
        </p:txBody>
      </p:sp>
      <p:sp>
        <p:nvSpPr>
          <p:cNvPr id="8" name="7 Flecha derecha"/>
          <p:cNvSpPr/>
          <p:nvPr/>
        </p:nvSpPr>
        <p:spPr>
          <a:xfrm>
            <a:off x="500034" y="1643050"/>
            <a:ext cx="500066" cy="571504"/>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ES"/>
          </a:p>
        </p:txBody>
      </p:sp>
      <p:sp>
        <p:nvSpPr>
          <p:cNvPr id="9" name="8 Flecha derecha"/>
          <p:cNvSpPr/>
          <p:nvPr/>
        </p:nvSpPr>
        <p:spPr>
          <a:xfrm>
            <a:off x="1000100" y="3071810"/>
            <a:ext cx="500066" cy="571504"/>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0" name="9 Flecha derecha"/>
          <p:cNvSpPr/>
          <p:nvPr/>
        </p:nvSpPr>
        <p:spPr>
          <a:xfrm>
            <a:off x="1428728" y="4286256"/>
            <a:ext cx="500066" cy="571504"/>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ES"/>
          </a:p>
        </p:txBody>
      </p:sp>
      <p:sp>
        <p:nvSpPr>
          <p:cNvPr id="11" name="10 Flecha derecha"/>
          <p:cNvSpPr/>
          <p:nvPr/>
        </p:nvSpPr>
        <p:spPr>
          <a:xfrm>
            <a:off x="1714480" y="5143512"/>
            <a:ext cx="500066" cy="57150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47106" name="Rectangle 2"/>
          <p:cNvSpPr>
            <a:spLocks noChangeArrowheads="1"/>
          </p:cNvSpPr>
          <p:nvPr/>
        </p:nvSpPr>
        <p:spPr bwMode="auto">
          <a:xfrm>
            <a:off x="2500298" y="4929198"/>
            <a:ext cx="542928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16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Capacitar al personal de la Cooperativa para ejecutar de manera eficiente sus procesos operativos. Además la Alta dirección se encargará de que cada empleado y funcionario conozca y cumplan con los reglamentos, manuales y demás disposiciones normativas que se manejan en la Cooperativa.</a:t>
            </a:r>
            <a:endParaRPr kumimoji="0" lang="es-ES" sz="1600" b="0" i="0" u="none" strike="noStrike" cap="none" normalizeH="0" baseline="0" dirty="0" smtClean="0">
              <a:ln>
                <a:noFill/>
              </a:ln>
              <a:solidFill>
                <a:schemeClr val="tx1"/>
              </a:solidFill>
              <a:effectLst/>
              <a:latin typeface="Arial Narrow" pitchFamily="34" charset="0"/>
            </a:endParaRPr>
          </a:p>
        </p:txBody>
      </p:sp>
      <p:pic>
        <p:nvPicPr>
          <p:cNvPr id="47107" name="Picture 3"/>
          <p:cNvPicPr>
            <a:picLocks noChangeAspect="1" noChangeArrowheads="1"/>
          </p:cNvPicPr>
          <p:nvPr/>
        </p:nvPicPr>
        <p:blipFill>
          <a:blip r:embed="rId2"/>
          <a:srcRect/>
          <a:stretch>
            <a:fillRect/>
          </a:stretch>
        </p:blipFill>
        <p:spPr bwMode="auto">
          <a:xfrm>
            <a:off x="0" y="5357802"/>
            <a:ext cx="1689412"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28662" y="1285860"/>
            <a:ext cx="7467600" cy="1143000"/>
          </a:xfrm>
        </p:spPr>
        <p:txBody>
          <a:bodyPr>
            <a:normAutofit/>
          </a:bodyPr>
          <a:lstStyle/>
          <a:p>
            <a:pPr algn="ctr"/>
            <a:r>
              <a:rPr lang="es-ES" sz="4800" b="1" dirty="0" smtClean="0">
                <a:solidFill>
                  <a:srgbClr val="006666"/>
                </a:solidFill>
                <a:latin typeface="Broadway" pitchFamily="82" charset="0"/>
              </a:rPr>
              <a:t>GRACIAS….!!!!! </a:t>
            </a:r>
            <a:endParaRPr lang="es-ES" sz="4800" b="1" dirty="0">
              <a:solidFill>
                <a:srgbClr val="006666"/>
              </a:solidFill>
              <a:latin typeface="Broadway" pitchFamily="82" charset="0"/>
            </a:endParaRPr>
          </a:p>
        </p:txBody>
      </p:sp>
      <p:pic>
        <p:nvPicPr>
          <p:cNvPr id="48130" name="Picture 2"/>
          <p:cNvPicPr>
            <a:picLocks noChangeAspect="1" noChangeArrowheads="1"/>
          </p:cNvPicPr>
          <p:nvPr/>
        </p:nvPicPr>
        <p:blipFill>
          <a:blip r:embed="rId2"/>
          <a:srcRect/>
          <a:stretch>
            <a:fillRect/>
          </a:stretch>
        </p:blipFill>
        <p:spPr bwMode="auto">
          <a:xfrm>
            <a:off x="2143108" y="2643182"/>
            <a:ext cx="2357453"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8131" name="Picture 3"/>
          <p:cNvPicPr>
            <a:picLocks noChangeAspect="1" noChangeArrowheads="1"/>
          </p:cNvPicPr>
          <p:nvPr/>
        </p:nvPicPr>
        <p:blipFill>
          <a:blip r:embed="rId3"/>
          <a:srcRect/>
          <a:stretch>
            <a:fillRect/>
          </a:stretch>
        </p:blipFill>
        <p:spPr bwMode="auto">
          <a:xfrm>
            <a:off x="4500562" y="2643182"/>
            <a:ext cx="2656286" cy="3500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428992" y="857232"/>
            <a:ext cx="4857784" cy="2308324"/>
          </a:xfrm>
          <a:prstGeom prst="rect">
            <a:avLst/>
          </a:prstGeom>
        </p:spPr>
        <p:txBody>
          <a:bodyPr wrap="square">
            <a:spAutoFit/>
          </a:bodyPr>
          <a:lstStyle/>
          <a:p>
            <a:pPr algn="just"/>
            <a:endParaRPr lang="es-ES" dirty="0" smtClean="0">
              <a:latin typeface="Arial Narrow" pitchFamily="34" charset="0"/>
            </a:endParaRPr>
          </a:p>
          <a:p>
            <a:pPr algn="just"/>
            <a:r>
              <a:rPr lang="es-ES" dirty="0" smtClean="0">
                <a:latin typeface="Arial Narrow" pitchFamily="34" charset="0"/>
              </a:rPr>
              <a:t>Se creo en Abril de 1982, en la Parroquia </a:t>
            </a:r>
            <a:r>
              <a:rPr lang="es-ES" dirty="0" err="1" smtClean="0">
                <a:latin typeface="Arial Narrow" pitchFamily="34" charset="0"/>
              </a:rPr>
              <a:t>Pilahuín</a:t>
            </a:r>
            <a:r>
              <a:rPr lang="es-ES" dirty="0" smtClean="0">
                <a:latin typeface="Arial Narrow" pitchFamily="34" charset="0"/>
              </a:rPr>
              <a:t> del Cantón Ambato, Provincia de Tungurahua, para analizar su situación económica. Luego de varias deliberaciones, deciden crear el SERVICIO DE AHORRO Y CREDITO (SAC - AIET), con el propósito de luchar por una vida digna, libre de explotación y marginamiento. </a:t>
            </a:r>
            <a:endParaRPr lang="es-ES" dirty="0">
              <a:latin typeface="Arial Narrow" pitchFamily="34" charset="0"/>
            </a:endParaRPr>
          </a:p>
        </p:txBody>
      </p:sp>
      <p:sp>
        <p:nvSpPr>
          <p:cNvPr id="5" name="4 Título"/>
          <p:cNvSpPr>
            <a:spLocks noGrp="1"/>
          </p:cNvSpPr>
          <p:nvPr>
            <p:ph type="title"/>
          </p:nvPr>
        </p:nvSpPr>
        <p:spPr>
          <a:xfrm>
            <a:off x="928662" y="142852"/>
            <a:ext cx="7467600" cy="1143000"/>
          </a:xfrm>
        </p:spPr>
        <p:txBody>
          <a:bodyPr>
            <a:normAutofit/>
          </a:bodyPr>
          <a:lstStyle/>
          <a:p>
            <a:pPr algn="ctr"/>
            <a:r>
              <a:rPr lang="es-ES" sz="3200" b="1" dirty="0" smtClean="0">
                <a:solidFill>
                  <a:srgbClr val="002060"/>
                </a:solidFill>
                <a:latin typeface="Arial Narrow" pitchFamily="34" charset="0"/>
              </a:rPr>
              <a:t>ASPECTOS INSTITUCIONALES</a:t>
            </a:r>
            <a:endParaRPr lang="es-ES" sz="3200" b="1" dirty="0">
              <a:solidFill>
                <a:srgbClr val="002060"/>
              </a:solidFill>
              <a:latin typeface="Arial Narrow" pitchFamily="34" charset="0"/>
            </a:endParaRPr>
          </a:p>
        </p:txBody>
      </p:sp>
      <p:sp>
        <p:nvSpPr>
          <p:cNvPr id="6" name="5 Rectángulo"/>
          <p:cNvSpPr/>
          <p:nvPr/>
        </p:nvSpPr>
        <p:spPr>
          <a:xfrm>
            <a:off x="642910" y="1857364"/>
            <a:ext cx="2105769" cy="369332"/>
          </a:xfrm>
          <a:prstGeom prst="rect">
            <a:avLst/>
          </a:prstGeom>
        </p:spPr>
        <p:txBody>
          <a:bodyPr wrap="none">
            <a:spAutoFit/>
          </a:bodyPr>
          <a:lstStyle/>
          <a:p>
            <a:pPr algn="just"/>
            <a:r>
              <a:rPr lang="es-ES" b="1" dirty="0" smtClean="0">
                <a:solidFill>
                  <a:schemeClr val="accent1">
                    <a:lumMod val="75000"/>
                  </a:schemeClr>
                </a:solidFill>
                <a:latin typeface="Arial Narrow" pitchFamily="34" charset="0"/>
              </a:rPr>
              <a:t>RESENA HISTÓRICA </a:t>
            </a:r>
          </a:p>
        </p:txBody>
      </p:sp>
      <p:sp>
        <p:nvSpPr>
          <p:cNvPr id="7" name="6 Flecha derecha"/>
          <p:cNvSpPr/>
          <p:nvPr/>
        </p:nvSpPr>
        <p:spPr>
          <a:xfrm>
            <a:off x="3000364" y="1857364"/>
            <a:ext cx="357190" cy="285752"/>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8" name="7 Rectángulo"/>
          <p:cNvSpPr/>
          <p:nvPr/>
        </p:nvSpPr>
        <p:spPr>
          <a:xfrm>
            <a:off x="357158" y="3500438"/>
            <a:ext cx="4000528" cy="2800767"/>
          </a:xfrm>
          <a:prstGeom prst="rect">
            <a:avLst/>
          </a:prstGeom>
        </p:spPr>
        <p:txBody>
          <a:bodyPr wrap="square">
            <a:spAutoFit/>
          </a:bodyPr>
          <a:lstStyle/>
          <a:p>
            <a:pPr algn="just"/>
            <a:r>
              <a:rPr lang="es-ES" sz="1600" b="1" dirty="0" smtClean="0">
                <a:solidFill>
                  <a:schemeClr val="accent2">
                    <a:lumMod val="75000"/>
                  </a:schemeClr>
                </a:solidFill>
                <a:latin typeface="Arial Narrow" pitchFamily="34" charset="0"/>
              </a:rPr>
              <a:t>MISIÓN</a:t>
            </a:r>
          </a:p>
          <a:p>
            <a:pPr algn="just"/>
            <a:endParaRPr lang="es-ES" sz="1600" b="1" dirty="0" smtClean="0">
              <a:latin typeface="Arial Narrow" pitchFamily="34" charset="0"/>
            </a:endParaRPr>
          </a:p>
          <a:p>
            <a:pPr algn="just"/>
            <a:r>
              <a:rPr lang="es-ES" sz="1600" dirty="0" smtClean="0">
                <a:latin typeface="Arial Narrow" pitchFamily="34" charset="0"/>
              </a:rPr>
              <a:t>La Cooperativa de Ahorro y Crédito Indígena SAC - AIET es una Cooperativa de intermediación financiera con enfoque social, orientado a mejorar las condiciones de vida y satisfacer necesidades y expectativas de la población. Mediante la prestación e innovación de los servicios financieros integrales de calidad, buscando permanentemente el desarrollo integral y equitativo de su talento humano y un modelo de administración eficiente. </a:t>
            </a:r>
            <a:endParaRPr lang="es-ES" sz="1600" dirty="0">
              <a:latin typeface="Arial Narrow" pitchFamily="34" charset="0"/>
            </a:endParaRPr>
          </a:p>
        </p:txBody>
      </p:sp>
      <p:sp>
        <p:nvSpPr>
          <p:cNvPr id="9" name="8 Rectángulo"/>
          <p:cNvSpPr/>
          <p:nvPr/>
        </p:nvSpPr>
        <p:spPr>
          <a:xfrm>
            <a:off x="4929190" y="3214686"/>
            <a:ext cx="3786182" cy="2800767"/>
          </a:xfrm>
          <a:prstGeom prst="rect">
            <a:avLst/>
          </a:prstGeom>
        </p:spPr>
        <p:txBody>
          <a:bodyPr wrap="square">
            <a:spAutoFit/>
          </a:bodyPr>
          <a:lstStyle/>
          <a:p>
            <a:pPr algn="just"/>
            <a:endParaRPr lang="es-ES" sz="1600" dirty="0" smtClean="0">
              <a:latin typeface="Arial Narrow" pitchFamily="34" charset="0"/>
            </a:endParaRPr>
          </a:p>
          <a:p>
            <a:pPr algn="just"/>
            <a:r>
              <a:rPr lang="es-ES" sz="1600" b="1" dirty="0" smtClean="0">
                <a:solidFill>
                  <a:srgbClr val="006666"/>
                </a:solidFill>
                <a:latin typeface="Arial Narrow" pitchFamily="34" charset="0"/>
              </a:rPr>
              <a:t>VISIÓN</a:t>
            </a:r>
          </a:p>
          <a:p>
            <a:pPr algn="just"/>
            <a:endParaRPr lang="es-ES" sz="1600" b="1" dirty="0" smtClean="0">
              <a:latin typeface="Arial Narrow" pitchFamily="34" charset="0"/>
            </a:endParaRPr>
          </a:p>
          <a:p>
            <a:pPr algn="just"/>
            <a:r>
              <a:rPr lang="es-ES" sz="1600" dirty="0" smtClean="0">
                <a:latin typeface="Arial Narrow" pitchFamily="34" charset="0"/>
              </a:rPr>
              <a:t>En el año 2014, la Cooperativa SAC – AIET es una institución consolidada y reconocida a nivel nacional, como proveedora de servicios financieros. Solvente y sólida, ofrece servicios ágiles y oportunos a sus socios y clientes, a través de recursos tecnológicos, personal capacitado, comprometido y procesos internos establecidos. </a:t>
            </a:r>
            <a:endParaRPr lang="es-ES" sz="1600" dirty="0">
              <a:latin typeface="Arial Narrow" pitchFamily="34" charset="0"/>
            </a:endParaRPr>
          </a:p>
        </p:txBody>
      </p:sp>
      <p:pic>
        <p:nvPicPr>
          <p:cNvPr id="17409" name="Picture 1"/>
          <p:cNvPicPr>
            <a:picLocks noChangeAspect="1" noChangeArrowheads="1"/>
          </p:cNvPicPr>
          <p:nvPr/>
        </p:nvPicPr>
        <p:blipFill>
          <a:blip r:embed="rId2"/>
          <a:srcRect/>
          <a:stretch>
            <a:fillRect/>
          </a:stretch>
        </p:blipFill>
        <p:spPr bwMode="auto">
          <a:xfrm>
            <a:off x="1285852" y="2357430"/>
            <a:ext cx="2037271" cy="13557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286380" y="785794"/>
            <a:ext cx="3357586" cy="400110"/>
          </a:xfrm>
          <a:prstGeom prst="rect">
            <a:avLst/>
          </a:prstGeom>
          <a:noFill/>
        </p:spPr>
        <p:txBody>
          <a:bodyPr wrap="square" rtlCol="0">
            <a:spAutoFit/>
          </a:bodyPr>
          <a:lstStyle/>
          <a:p>
            <a:r>
              <a:rPr lang="es-ES" sz="2000" b="1" dirty="0" smtClean="0">
                <a:solidFill>
                  <a:srgbClr val="006666"/>
                </a:solidFill>
                <a:latin typeface="Arial Narrow" pitchFamily="34" charset="0"/>
              </a:rPr>
              <a:t>OBJETIVOS INSTITUCIONALES</a:t>
            </a:r>
            <a:endParaRPr lang="es-ES" sz="2000" b="1" dirty="0">
              <a:solidFill>
                <a:srgbClr val="006666"/>
              </a:solidFill>
              <a:latin typeface="Arial Narrow" pitchFamily="34" charset="0"/>
            </a:endParaRPr>
          </a:p>
        </p:txBody>
      </p:sp>
      <p:sp>
        <p:nvSpPr>
          <p:cNvPr id="24577" name="Rectangle 1"/>
          <p:cNvSpPr>
            <a:spLocks noChangeArrowheads="1"/>
          </p:cNvSpPr>
          <p:nvPr/>
        </p:nvSpPr>
        <p:spPr bwMode="auto">
          <a:xfrm>
            <a:off x="357158" y="285728"/>
            <a:ext cx="44291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ES" sz="1600" b="0" i="0" u="none" strike="noStrike" cap="none" normalizeH="0" baseline="0" dirty="0" smtClean="0">
                <a:ln>
                  <a:noFill/>
                </a:ln>
                <a:solidFill>
                  <a:schemeClr val="tx1"/>
                </a:solidFill>
                <a:effectLst/>
                <a:latin typeface="Arial" pitchFamily="34" charset="0"/>
                <a:cs typeface="Arial" pitchFamily="34" charset="0"/>
              </a:rPr>
              <a:t>Los objetivos Institucionales de orientan al desarrollo social y económico de los grupos humanos constituidos por personas naturales o jurídicas, principalmente indígenas y campesinos, a través de planes, programas y proyectos que impulsen al desarrollo social de sus asociados.</a:t>
            </a:r>
            <a:endParaRPr kumimoji="0" lang="es-ES" sz="1600" b="0" i="0" u="none" strike="noStrike" cap="none" normalizeH="0" baseline="0" dirty="0" smtClean="0">
              <a:ln>
                <a:noFill/>
              </a:ln>
              <a:solidFill>
                <a:schemeClr val="tx1"/>
              </a:solidFill>
              <a:effectLst/>
              <a:latin typeface="Arial" pitchFamily="34" charset="0"/>
            </a:endParaRPr>
          </a:p>
        </p:txBody>
      </p:sp>
      <p:pic>
        <p:nvPicPr>
          <p:cNvPr id="24579" name="Picture 3"/>
          <p:cNvPicPr>
            <a:picLocks noChangeAspect="1" noChangeArrowheads="1"/>
          </p:cNvPicPr>
          <p:nvPr/>
        </p:nvPicPr>
        <p:blipFill>
          <a:blip r:embed="rId2"/>
          <a:srcRect/>
          <a:stretch>
            <a:fillRect/>
          </a:stretch>
        </p:blipFill>
        <p:spPr bwMode="auto">
          <a:xfrm>
            <a:off x="0" y="2857496"/>
            <a:ext cx="5076825" cy="3571875"/>
          </a:xfrm>
          <a:prstGeom prst="rect">
            <a:avLst/>
          </a:prstGeom>
          <a:noFill/>
          <a:ln w="9525">
            <a:noFill/>
            <a:miter lim="800000"/>
            <a:headEnd/>
            <a:tailEnd/>
          </a:ln>
          <a:effectLst/>
        </p:spPr>
      </p:pic>
      <p:sp>
        <p:nvSpPr>
          <p:cNvPr id="9" name="8 CuadroTexto"/>
          <p:cNvSpPr txBox="1"/>
          <p:nvPr/>
        </p:nvSpPr>
        <p:spPr>
          <a:xfrm>
            <a:off x="1714480" y="2285992"/>
            <a:ext cx="2286016" cy="400110"/>
          </a:xfrm>
          <a:prstGeom prst="rect">
            <a:avLst/>
          </a:prstGeom>
          <a:noFill/>
        </p:spPr>
        <p:txBody>
          <a:bodyPr wrap="square" rtlCol="0">
            <a:spAutoFit/>
          </a:bodyPr>
          <a:lstStyle/>
          <a:p>
            <a:r>
              <a:rPr lang="es-ES" sz="2000" b="1" dirty="0" smtClean="0">
                <a:solidFill>
                  <a:srgbClr val="00003A"/>
                </a:solidFill>
                <a:latin typeface="Arial Narrow" pitchFamily="34" charset="0"/>
              </a:rPr>
              <a:t>ORGANIGRAMA</a:t>
            </a:r>
          </a:p>
        </p:txBody>
      </p:sp>
      <p:sp>
        <p:nvSpPr>
          <p:cNvPr id="10" name="9 CuadroTexto"/>
          <p:cNvSpPr txBox="1"/>
          <p:nvPr/>
        </p:nvSpPr>
        <p:spPr>
          <a:xfrm>
            <a:off x="3286116" y="6072206"/>
            <a:ext cx="1785950" cy="646331"/>
          </a:xfrm>
          <a:prstGeom prst="rect">
            <a:avLst/>
          </a:prstGeom>
          <a:noFill/>
        </p:spPr>
        <p:txBody>
          <a:bodyPr wrap="square" rtlCol="0">
            <a:spAutoFit/>
          </a:bodyPr>
          <a:lstStyle/>
          <a:p>
            <a:pPr algn="ctr"/>
            <a:r>
              <a:rPr lang="es-ES" dirty="0" smtClean="0">
                <a:solidFill>
                  <a:schemeClr val="accent2">
                    <a:lumMod val="75000"/>
                  </a:schemeClr>
                </a:solidFill>
                <a:latin typeface="Arial Narrow" pitchFamily="34" charset="0"/>
              </a:rPr>
              <a:t>Departamento de Evaluación</a:t>
            </a:r>
            <a:endParaRPr lang="es-ES" dirty="0">
              <a:solidFill>
                <a:schemeClr val="accent2">
                  <a:lumMod val="75000"/>
                </a:schemeClr>
              </a:solidFill>
              <a:latin typeface="Arial Narrow" pitchFamily="34" charset="0"/>
            </a:endParaRPr>
          </a:p>
        </p:txBody>
      </p:sp>
      <p:sp>
        <p:nvSpPr>
          <p:cNvPr id="11" name="10 Rectángulo"/>
          <p:cNvSpPr/>
          <p:nvPr/>
        </p:nvSpPr>
        <p:spPr>
          <a:xfrm>
            <a:off x="5214942" y="2857496"/>
            <a:ext cx="3643338" cy="1477328"/>
          </a:xfrm>
          <a:prstGeom prst="rect">
            <a:avLst/>
          </a:prstGeom>
        </p:spPr>
        <p:txBody>
          <a:bodyPr wrap="square">
            <a:spAutoFit/>
          </a:bodyPr>
          <a:lstStyle/>
          <a:p>
            <a:pPr algn="just"/>
            <a:r>
              <a:rPr lang="es-ES" dirty="0" smtClean="0">
                <a:latin typeface="Arial Narrow" pitchFamily="34" charset="0"/>
              </a:rPr>
              <a:t>Cumplirá el objetivo de crédito, al proporcionar a los socios de la Cooperativa, los recursos financieros necesarios y adecuados a sus posibilidades de pago.</a:t>
            </a:r>
            <a:endParaRPr lang="es-ES" dirty="0">
              <a:latin typeface="Arial Narrow" pitchFamily="34" charset="0"/>
            </a:endParaRPr>
          </a:p>
        </p:txBody>
      </p:sp>
      <p:sp>
        <p:nvSpPr>
          <p:cNvPr id="12" name="11 CuadroTexto"/>
          <p:cNvSpPr txBox="1"/>
          <p:nvPr/>
        </p:nvSpPr>
        <p:spPr>
          <a:xfrm>
            <a:off x="5143504" y="2214554"/>
            <a:ext cx="3786214" cy="369332"/>
          </a:xfrm>
          <a:prstGeom prst="rect">
            <a:avLst/>
          </a:prstGeom>
          <a:noFill/>
        </p:spPr>
        <p:txBody>
          <a:bodyPr wrap="square" rtlCol="0">
            <a:spAutoFit/>
          </a:bodyPr>
          <a:lstStyle/>
          <a:p>
            <a:pPr algn="ctr"/>
            <a:r>
              <a:rPr lang="es-ES" b="1" dirty="0" smtClean="0">
                <a:solidFill>
                  <a:schemeClr val="accent4">
                    <a:lumMod val="60000"/>
                    <a:lumOff val="40000"/>
                  </a:schemeClr>
                </a:solidFill>
              </a:rPr>
              <a:t>DEPARTAMENTO DE CRÉDITOS</a:t>
            </a:r>
            <a:endParaRPr lang="es-ES" b="1" dirty="0">
              <a:solidFill>
                <a:schemeClr val="accent4">
                  <a:lumMod val="60000"/>
                  <a:lumOff val="40000"/>
                </a:schemeClr>
              </a:solidFill>
            </a:endParaRPr>
          </a:p>
        </p:txBody>
      </p:sp>
      <p:sp>
        <p:nvSpPr>
          <p:cNvPr id="13" name="12 Flecha izquierda"/>
          <p:cNvSpPr/>
          <p:nvPr/>
        </p:nvSpPr>
        <p:spPr>
          <a:xfrm>
            <a:off x="4857752" y="785794"/>
            <a:ext cx="285752" cy="428628"/>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14" name="13 CuadroTexto"/>
          <p:cNvSpPr txBox="1"/>
          <p:nvPr/>
        </p:nvSpPr>
        <p:spPr>
          <a:xfrm>
            <a:off x="5286380" y="4572008"/>
            <a:ext cx="2214578" cy="369332"/>
          </a:xfrm>
          <a:prstGeom prst="rect">
            <a:avLst/>
          </a:prstGeom>
          <a:noFill/>
        </p:spPr>
        <p:txBody>
          <a:bodyPr wrap="square" rtlCol="0">
            <a:spAutoFit/>
          </a:bodyPr>
          <a:lstStyle/>
          <a:p>
            <a:r>
              <a:rPr lang="es-ES" b="1" dirty="0" smtClean="0">
                <a:solidFill>
                  <a:srgbClr val="006699"/>
                </a:solidFill>
              </a:rPr>
              <a:t>FUNCIONES</a:t>
            </a:r>
            <a:endParaRPr lang="es-ES" b="1" dirty="0">
              <a:solidFill>
                <a:srgbClr val="006699"/>
              </a:solidFill>
            </a:endParaRPr>
          </a:p>
        </p:txBody>
      </p:sp>
      <p:sp>
        <p:nvSpPr>
          <p:cNvPr id="15" name="14 Rectángulo"/>
          <p:cNvSpPr/>
          <p:nvPr/>
        </p:nvSpPr>
        <p:spPr>
          <a:xfrm>
            <a:off x="5357818" y="5072074"/>
            <a:ext cx="3500462" cy="1200329"/>
          </a:xfrm>
          <a:prstGeom prst="rect">
            <a:avLst/>
          </a:prstGeom>
        </p:spPr>
        <p:txBody>
          <a:bodyPr wrap="square">
            <a:spAutoFit/>
          </a:bodyPr>
          <a:lstStyle/>
          <a:p>
            <a:pPr algn="just">
              <a:buFont typeface="Wingdings" pitchFamily="2" charset="2"/>
              <a:buChar char="q"/>
            </a:pPr>
            <a:r>
              <a:rPr lang="es-ES" dirty="0" smtClean="0">
                <a:latin typeface="Arial Narrow" pitchFamily="34" charset="0"/>
              </a:rPr>
              <a:t> Recibir , analizar, evaluar y aprobar las solicitudes  de crédito.</a:t>
            </a:r>
          </a:p>
          <a:p>
            <a:pPr algn="just">
              <a:buFont typeface="Wingdings" pitchFamily="2" charset="2"/>
              <a:buChar char="q"/>
            </a:pPr>
            <a:r>
              <a:rPr lang="es-ES" dirty="0" smtClean="0">
                <a:latin typeface="Arial Narrow" pitchFamily="34" charset="0"/>
              </a:rPr>
              <a:t> Seguimiento y Control para su recuperación.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85728"/>
            <a:ext cx="7467600" cy="1143000"/>
          </a:xfrm>
        </p:spPr>
        <p:txBody>
          <a:bodyPr>
            <a:normAutofit/>
          </a:bodyPr>
          <a:lstStyle/>
          <a:p>
            <a:pPr algn="ctr"/>
            <a:r>
              <a:rPr lang="es-ES" sz="2800" b="1" dirty="0" smtClean="0">
                <a:solidFill>
                  <a:schemeClr val="accent5"/>
                </a:solidFill>
                <a:latin typeface="Arial Narrow" pitchFamily="34" charset="0"/>
              </a:rPr>
              <a:t>MARCO TEÓRICO</a:t>
            </a:r>
            <a:endParaRPr lang="es-ES" sz="2800" b="1" dirty="0">
              <a:solidFill>
                <a:schemeClr val="accent5"/>
              </a:solidFill>
              <a:latin typeface="Arial Narrow" pitchFamily="34" charset="0"/>
            </a:endParaRPr>
          </a:p>
        </p:txBody>
      </p:sp>
      <p:sp>
        <p:nvSpPr>
          <p:cNvPr id="4" name="3 Rectángulo"/>
          <p:cNvSpPr/>
          <p:nvPr/>
        </p:nvSpPr>
        <p:spPr>
          <a:xfrm>
            <a:off x="928662" y="2000240"/>
            <a:ext cx="3071834" cy="2031325"/>
          </a:xfrm>
          <a:prstGeom prst="rect">
            <a:avLst/>
          </a:prstGeom>
        </p:spPr>
        <p:txBody>
          <a:bodyPr wrap="square">
            <a:spAutoFit/>
          </a:bodyPr>
          <a:lstStyle/>
          <a:p>
            <a:pPr algn="just"/>
            <a:r>
              <a:rPr lang="es-ES" dirty="0" smtClean="0">
                <a:latin typeface="Arial Narrow" pitchFamily="34" charset="0"/>
              </a:rPr>
              <a:t>Es un convenio jurídico entre el deudor y el acreedor, en donde el deudor tiene la obligación de pagar sus deudas contraídas con la institución financiera y el acreedor tiene el derecho de exigir el pago de la obligación. </a:t>
            </a:r>
            <a:endParaRPr lang="es-ES" dirty="0">
              <a:latin typeface="Arial Narrow" pitchFamily="34" charset="0"/>
            </a:endParaRPr>
          </a:p>
        </p:txBody>
      </p:sp>
      <p:sp>
        <p:nvSpPr>
          <p:cNvPr id="5" name="4 CuadroTexto"/>
          <p:cNvSpPr txBox="1"/>
          <p:nvPr/>
        </p:nvSpPr>
        <p:spPr>
          <a:xfrm>
            <a:off x="928662" y="1500174"/>
            <a:ext cx="1643074" cy="369332"/>
          </a:xfrm>
          <a:prstGeom prst="rect">
            <a:avLst/>
          </a:prstGeom>
          <a:noFill/>
        </p:spPr>
        <p:txBody>
          <a:bodyPr wrap="square" rtlCol="0">
            <a:spAutoFit/>
          </a:bodyPr>
          <a:lstStyle/>
          <a:p>
            <a:r>
              <a:rPr lang="es-ES" b="1" dirty="0" smtClean="0">
                <a:solidFill>
                  <a:srgbClr val="006666"/>
                </a:solidFill>
                <a:latin typeface="Arial Narrow" pitchFamily="34" charset="0"/>
              </a:rPr>
              <a:t>CRÉDITO</a:t>
            </a:r>
            <a:endParaRPr lang="es-ES" b="1" dirty="0">
              <a:solidFill>
                <a:srgbClr val="006666"/>
              </a:solidFill>
              <a:latin typeface="Arial Narrow" pitchFamily="34" charset="0"/>
            </a:endParaRPr>
          </a:p>
        </p:txBody>
      </p:sp>
      <p:sp>
        <p:nvSpPr>
          <p:cNvPr id="6" name="5 CuadroTexto"/>
          <p:cNvSpPr txBox="1"/>
          <p:nvPr/>
        </p:nvSpPr>
        <p:spPr>
          <a:xfrm>
            <a:off x="5286380" y="1500174"/>
            <a:ext cx="1643074" cy="369332"/>
          </a:xfrm>
          <a:prstGeom prst="rect">
            <a:avLst/>
          </a:prstGeom>
          <a:noFill/>
        </p:spPr>
        <p:txBody>
          <a:bodyPr wrap="square" rtlCol="0">
            <a:spAutoFit/>
          </a:bodyPr>
          <a:lstStyle/>
          <a:p>
            <a:r>
              <a:rPr lang="es-ES" b="1" dirty="0" smtClean="0">
                <a:solidFill>
                  <a:srgbClr val="00003A"/>
                </a:solidFill>
                <a:latin typeface="Agency FB" pitchFamily="34" charset="0"/>
              </a:rPr>
              <a:t>TIPOS DE CRÉDITO</a:t>
            </a:r>
            <a:endParaRPr lang="es-ES" b="1" dirty="0">
              <a:solidFill>
                <a:srgbClr val="00003A"/>
              </a:solidFill>
              <a:latin typeface="Agency FB" pitchFamily="34" charset="0"/>
            </a:endParaRPr>
          </a:p>
        </p:txBody>
      </p:sp>
      <p:sp>
        <p:nvSpPr>
          <p:cNvPr id="7" name="6 CuadroTexto"/>
          <p:cNvSpPr txBox="1"/>
          <p:nvPr/>
        </p:nvSpPr>
        <p:spPr>
          <a:xfrm>
            <a:off x="4643438" y="2071678"/>
            <a:ext cx="3143272" cy="1200329"/>
          </a:xfrm>
          <a:prstGeom prst="rect">
            <a:avLst/>
          </a:prstGeom>
          <a:noFill/>
        </p:spPr>
        <p:txBody>
          <a:bodyPr wrap="square" rtlCol="0">
            <a:spAutoFit/>
          </a:bodyPr>
          <a:lstStyle/>
          <a:p>
            <a:pPr>
              <a:buFont typeface="Wingdings" pitchFamily="2" charset="2"/>
              <a:buChar char="q"/>
            </a:pPr>
            <a:r>
              <a:rPr lang="es-ES" dirty="0" smtClean="0">
                <a:latin typeface="Arial Narrow" pitchFamily="34" charset="0"/>
              </a:rPr>
              <a:t> Comerciales</a:t>
            </a:r>
          </a:p>
          <a:p>
            <a:pPr>
              <a:buFont typeface="Wingdings" pitchFamily="2" charset="2"/>
              <a:buChar char="q"/>
            </a:pPr>
            <a:r>
              <a:rPr lang="es-ES" dirty="0" smtClean="0">
                <a:latin typeface="Arial Narrow" pitchFamily="34" charset="0"/>
              </a:rPr>
              <a:t>Consumo</a:t>
            </a:r>
          </a:p>
          <a:p>
            <a:pPr>
              <a:buFont typeface="Wingdings" pitchFamily="2" charset="2"/>
              <a:buChar char="q"/>
            </a:pPr>
            <a:r>
              <a:rPr lang="es-ES" dirty="0" smtClean="0">
                <a:latin typeface="Arial Narrow" pitchFamily="34" charset="0"/>
              </a:rPr>
              <a:t>Vivienda</a:t>
            </a:r>
          </a:p>
          <a:p>
            <a:pPr>
              <a:buFont typeface="Wingdings" pitchFamily="2" charset="2"/>
              <a:buChar char="q"/>
            </a:pPr>
            <a:r>
              <a:rPr lang="es-ES" dirty="0" smtClean="0">
                <a:latin typeface="Arial Narrow" pitchFamily="34" charset="0"/>
              </a:rPr>
              <a:t>Microempresa</a:t>
            </a:r>
            <a:endParaRPr lang="es-ES" dirty="0">
              <a:latin typeface="Arial Narrow" pitchFamily="34" charset="0"/>
            </a:endParaRPr>
          </a:p>
        </p:txBody>
      </p:sp>
      <p:sp>
        <p:nvSpPr>
          <p:cNvPr id="8" name="7 Cerrar llave"/>
          <p:cNvSpPr/>
          <p:nvPr/>
        </p:nvSpPr>
        <p:spPr>
          <a:xfrm>
            <a:off x="6143636" y="2071678"/>
            <a:ext cx="214314" cy="1214446"/>
          </a:xfrm>
          <a:prstGeom prst="rightBrace">
            <a:avLst/>
          </a:prstGeom>
        </p:spPr>
        <p:style>
          <a:lnRef idx="1">
            <a:schemeClr val="accent5"/>
          </a:lnRef>
          <a:fillRef idx="0">
            <a:schemeClr val="accent5"/>
          </a:fillRef>
          <a:effectRef idx="0">
            <a:schemeClr val="accent5"/>
          </a:effectRef>
          <a:fontRef idx="minor">
            <a:schemeClr val="tx1"/>
          </a:fontRef>
        </p:style>
        <p:txBody>
          <a:bodyPr rtlCol="0" anchor="ctr"/>
          <a:lstStyle/>
          <a:p>
            <a:pPr algn="ctr"/>
            <a:endParaRPr lang="es-ES"/>
          </a:p>
        </p:txBody>
      </p:sp>
      <p:sp>
        <p:nvSpPr>
          <p:cNvPr id="9" name="8 CuadroTexto"/>
          <p:cNvSpPr txBox="1"/>
          <p:nvPr/>
        </p:nvSpPr>
        <p:spPr>
          <a:xfrm>
            <a:off x="6500826" y="2219918"/>
            <a:ext cx="2071670" cy="923330"/>
          </a:xfrm>
          <a:prstGeom prst="rect">
            <a:avLst/>
          </a:prstGeom>
          <a:noFill/>
        </p:spPr>
        <p:txBody>
          <a:bodyPr wrap="square" rtlCol="0">
            <a:spAutoFit/>
          </a:bodyPr>
          <a:lstStyle/>
          <a:p>
            <a:pPr>
              <a:buFontTx/>
              <a:buChar char="-"/>
            </a:pPr>
            <a:r>
              <a:rPr lang="es-ES" dirty="0" smtClean="0">
                <a:latin typeface="Arial Narrow" pitchFamily="34" charset="0"/>
              </a:rPr>
              <a:t> Por Vencer</a:t>
            </a:r>
          </a:p>
          <a:p>
            <a:pPr>
              <a:buFontTx/>
              <a:buChar char="-"/>
            </a:pPr>
            <a:r>
              <a:rPr lang="es-ES" dirty="0" smtClean="0">
                <a:latin typeface="Arial Narrow" pitchFamily="34" charset="0"/>
              </a:rPr>
              <a:t> No devengan Interés</a:t>
            </a:r>
          </a:p>
          <a:p>
            <a:pPr>
              <a:buFontTx/>
              <a:buChar char="-"/>
            </a:pPr>
            <a:r>
              <a:rPr lang="es-ES" dirty="0" smtClean="0">
                <a:latin typeface="Arial Narrow" pitchFamily="34" charset="0"/>
              </a:rPr>
              <a:t> Vencidos</a:t>
            </a:r>
            <a:endParaRPr lang="es-ES" dirty="0">
              <a:latin typeface="Arial Narrow" pitchFamily="34" charset="0"/>
            </a:endParaRPr>
          </a:p>
        </p:txBody>
      </p:sp>
      <p:sp>
        <p:nvSpPr>
          <p:cNvPr id="10" name="9 Flecha abajo"/>
          <p:cNvSpPr/>
          <p:nvPr/>
        </p:nvSpPr>
        <p:spPr>
          <a:xfrm>
            <a:off x="6929454" y="3429000"/>
            <a:ext cx="285752" cy="35719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11" name="10 CuadroTexto"/>
          <p:cNvSpPr txBox="1"/>
          <p:nvPr/>
        </p:nvSpPr>
        <p:spPr>
          <a:xfrm>
            <a:off x="6000760" y="3929066"/>
            <a:ext cx="2071702" cy="369332"/>
          </a:xfrm>
          <a:prstGeom prst="rect">
            <a:avLst/>
          </a:prstGeom>
          <a:noFill/>
        </p:spPr>
        <p:txBody>
          <a:bodyPr wrap="square" rtlCol="0">
            <a:spAutoFit/>
          </a:bodyPr>
          <a:lstStyle/>
          <a:p>
            <a:pPr algn="ctr"/>
            <a:r>
              <a:rPr lang="es-ES" b="1" dirty="0" smtClean="0">
                <a:solidFill>
                  <a:schemeClr val="accent4">
                    <a:lumMod val="60000"/>
                    <a:lumOff val="40000"/>
                  </a:schemeClr>
                </a:solidFill>
                <a:latin typeface="Arial Narrow" pitchFamily="34" charset="0"/>
              </a:rPr>
              <a:t>PROVISIONES</a:t>
            </a:r>
            <a:endParaRPr lang="es-ES" b="1" dirty="0">
              <a:solidFill>
                <a:schemeClr val="accent4">
                  <a:lumMod val="60000"/>
                  <a:lumOff val="40000"/>
                </a:schemeClr>
              </a:solidFill>
              <a:latin typeface="Arial Narrow" pitchFamily="34" charset="0"/>
            </a:endParaRPr>
          </a:p>
        </p:txBody>
      </p:sp>
      <p:sp>
        <p:nvSpPr>
          <p:cNvPr id="12" name="11 Rectángulo"/>
          <p:cNvSpPr/>
          <p:nvPr/>
        </p:nvSpPr>
        <p:spPr>
          <a:xfrm>
            <a:off x="5643570" y="4357694"/>
            <a:ext cx="3000364" cy="830997"/>
          </a:xfrm>
          <a:prstGeom prst="rect">
            <a:avLst/>
          </a:prstGeom>
        </p:spPr>
        <p:txBody>
          <a:bodyPr wrap="square">
            <a:spAutoFit/>
          </a:bodyPr>
          <a:lstStyle/>
          <a:p>
            <a:pPr algn="just"/>
            <a:r>
              <a:rPr lang="es-ES" sz="1600" dirty="0" smtClean="0">
                <a:latin typeface="Arial Narrow" pitchFamily="34" charset="0"/>
              </a:rPr>
              <a:t>Reservas constituidas  por la Institución Financiera  por créditos no recuperados</a:t>
            </a:r>
            <a:endParaRPr lang="es-ES" sz="1600" dirty="0">
              <a:latin typeface="Arial Narrow" pitchFamily="34" charset="0"/>
            </a:endParaRPr>
          </a:p>
        </p:txBody>
      </p:sp>
      <p:sp>
        <p:nvSpPr>
          <p:cNvPr id="13" name="12 Flecha abajo"/>
          <p:cNvSpPr/>
          <p:nvPr/>
        </p:nvSpPr>
        <p:spPr>
          <a:xfrm>
            <a:off x="6858016" y="5000636"/>
            <a:ext cx="285752" cy="35719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S"/>
          </a:p>
        </p:txBody>
      </p:sp>
      <p:sp>
        <p:nvSpPr>
          <p:cNvPr id="14" name="13 CuadroTexto"/>
          <p:cNvSpPr txBox="1"/>
          <p:nvPr/>
        </p:nvSpPr>
        <p:spPr>
          <a:xfrm>
            <a:off x="6286512" y="5572140"/>
            <a:ext cx="1500198" cy="584775"/>
          </a:xfrm>
          <a:prstGeom prst="rect">
            <a:avLst/>
          </a:prstGeom>
          <a:noFill/>
        </p:spPr>
        <p:txBody>
          <a:bodyPr wrap="square" rtlCol="0">
            <a:spAutoFit/>
          </a:bodyPr>
          <a:lstStyle/>
          <a:p>
            <a:pPr algn="ctr"/>
            <a:r>
              <a:rPr lang="es-ES" sz="1600" b="1" dirty="0" smtClean="0">
                <a:solidFill>
                  <a:schemeClr val="accent2">
                    <a:lumMod val="75000"/>
                  </a:schemeClr>
                </a:solidFill>
                <a:latin typeface="Arial Narrow" pitchFamily="34" charset="0"/>
              </a:rPr>
              <a:t>PÉRDIDAS ESPERADAS</a:t>
            </a:r>
            <a:endParaRPr lang="es-ES" sz="1600" b="1" dirty="0">
              <a:solidFill>
                <a:schemeClr val="accent2">
                  <a:lumMod val="75000"/>
                </a:schemeClr>
              </a:solidFill>
              <a:latin typeface="Arial Narrow" pitchFamily="34" charset="0"/>
            </a:endParaRPr>
          </a:p>
        </p:txBody>
      </p:sp>
      <p:sp>
        <p:nvSpPr>
          <p:cNvPr id="15" name="14 CuadroTexto"/>
          <p:cNvSpPr txBox="1"/>
          <p:nvPr/>
        </p:nvSpPr>
        <p:spPr>
          <a:xfrm>
            <a:off x="1071538" y="4214818"/>
            <a:ext cx="2643206" cy="369332"/>
          </a:xfrm>
          <a:prstGeom prst="rect">
            <a:avLst/>
          </a:prstGeom>
          <a:noFill/>
        </p:spPr>
        <p:txBody>
          <a:bodyPr wrap="square" rtlCol="0">
            <a:spAutoFit/>
          </a:bodyPr>
          <a:lstStyle/>
          <a:p>
            <a:r>
              <a:rPr lang="es-ES" b="1" dirty="0" smtClean="0">
                <a:solidFill>
                  <a:schemeClr val="accent1"/>
                </a:solidFill>
                <a:latin typeface="Arial Narrow" pitchFamily="34" charset="0"/>
              </a:rPr>
              <a:t>RIESGO DE CRÉDITO</a:t>
            </a:r>
            <a:endParaRPr lang="es-ES" b="1" dirty="0">
              <a:solidFill>
                <a:schemeClr val="accent1"/>
              </a:solidFill>
              <a:latin typeface="Arial Narrow" pitchFamily="34" charset="0"/>
            </a:endParaRPr>
          </a:p>
        </p:txBody>
      </p:sp>
      <p:sp>
        <p:nvSpPr>
          <p:cNvPr id="16" name="15 Rectángulo"/>
          <p:cNvSpPr/>
          <p:nvPr/>
        </p:nvSpPr>
        <p:spPr>
          <a:xfrm>
            <a:off x="1000100" y="4857760"/>
            <a:ext cx="2214578" cy="1077218"/>
          </a:xfrm>
          <a:prstGeom prst="rect">
            <a:avLst/>
          </a:prstGeom>
        </p:spPr>
        <p:txBody>
          <a:bodyPr wrap="square">
            <a:spAutoFit/>
          </a:bodyPr>
          <a:lstStyle/>
          <a:p>
            <a:pPr algn="just"/>
            <a:r>
              <a:rPr lang="es-ES" sz="1600" dirty="0" smtClean="0">
                <a:latin typeface="Arial Narrow" pitchFamily="34" charset="0"/>
              </a:rPr>
              <a:t>Posibilidad de pérdida por incumplimiento  de la contraparte en el pago de sus obligaciones.</a:t>
            </a:r>
            <a:endParaRPr lang="es-ES" sz="1600" dirty="0">
              <a:latin typeface="Arial Narrow" pitchFamily="34" charset="0"/>
            </a:endParaRPr>
          </a:p>
        </p:txBody>
      </p:sp>
      <p:pic>
        <p:nvPicPr>
          <p:cNvPr id="17" name="Picture 4"/>
          <p:cNvPicPr>
            <a:picLocks noChangeAspect="1" noChangeArrowheads="1"/>
          </p:cNvPicPr>
          <p:nvPr/>
        </p:nvPicPr>
        <p:blipFill>
          <a:blip r:embed="rId2"/>
          <a:srcRect/>
          <a:stretch>
            <a:fillRect/>
          </a:stretch>
        </p:blipFill>
        <p:spPr bwMode="auto">
          <a:xfrm>
            <a:off x="3357554" y="4214818"/>
            <a:ext cx="2277422" cy="1641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3200" b="1" dirty="0" smtClean="0">
                <a:solidFill>
                  <a:srgbClr val="006666"/>
                </a:solidFill>
                <a:latin typeface="Arial Narrow" pitchFamily="34" charset="0"/>
              </a:rPr>
              <a:t>MÉTODO DE BASILEA II</a:t>
            </a:r>
            <a:endParaRPr lang="es-ES" sz="3200" b="1" dirty="0">
              <a:solidFill>
                <a:srgbClr val="006666"/>
              </a:solidFill>
              <a:latin typeface="Arial Narrow" pitchFamily="34" charset="0"/>
            </a:endParaRPr>
          </a:p>
        </p:txBody>
      </p:sp>
      <p:sp>
        <p:nvSpPr>
          <p:cNvPr id="4" name="3 Rectángulo"/>
          <p:cNvSpPr/>
          <p:nvPr/>
        </p:nvSpPr>
        <p:spPr>
          <a:xfrm>
            <a:off x="642910" y="1357298"/>
            <a:ext cx="4000528" cy="1200329"/>
          </a:xfrm>
          <a:prstGeom prst="rect">
            <a:avLst/>
          </a:prstGeom>
        </p:spPr>
        <p:txBody>
          <a:bodyPr wrap="square">
            <a:spAutoFit/>
          </a:bodyPr>
          <a:lstStyle/>
          <a:p>
            <a:pPr algn="just"/>
            <a:r>
              <a:rPr lang="es-ES" dirty="0" smtClean="0">
                <a:latin typeface="Arial Narrow" pitchFamily="34" charset="0"/>
              </a:rPr>
              <a:t>Publicado en junio de 2004 como un nuevo estándar para la medición de riesgo y para procurar una mejor asignación del capital para cubrir dichos riesgos</a:t>
            </a:r>
            <a:endParaRPr lang="es-ES" dirty="0">
              <a:latin typeface="Arial Narrow" pitchFamily="34" charset="0"/>
            </a:endParaRPr>
          </a:p>
        </p:txBody>
      </p:sp>
      <p:graphicFrame>
        <p:nvGraphicFramePr>
          <p:cNvPr id="5" name="4 Diagrama"/>
          <p:cNvGraphicFramePr/>
          <p:nvPr/>
        </p:nvGraphicFramePr>
        <p:xfrm>
          <a:off x="571472" y="2143116"/>
          <a:ext cx="4286280" cy="2928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6215074" y="1214422"/>
            <a:ext cx="2571768" cy="338554"/>
          </a:xfrm>
          <a:prstGeom prst="rect">
            <a:avLst/>
          </a:prstGeom>
          <a:noFill/>
        </p:spPr>
        <p:txBody>
          <a:bodyPr wrap="square" rtlCol="0">
            <a:spAutoFit/>
          </a:bodyPr>
          <a:lstStyle/>
          <a:p>
            <a:pPr algn="ctr"/>
            <a:r>
              <a:rPr lang="es-ES" sz="1600" b="1" dirty="0" smtClean="0">
                <a:solidFill>
                  <a:schemeClr val="accent2">
                    <a:lumMod val="75000"/>
                  </a:schemeClr>
                </a:solidFill>
              </a:rPr>
              <a:t>RIESGO DE CRÉDITO</a:t>
            </a:r>
            <a:endParaRPr lang="es-ES" sz="1600" b="1" dirty="0">
              <a:solidFill>
                <a:schemeClr val="accent2">
                  <a:lumMod val="75000"/>
                </a:schemeClr>
              </a:solidFill>
            </a:endParaRPr>
          </a:p>
        </p:txBody>
      </p:sp>
      <p:sp>
        <p:nvSpPr>
          <p:cNvPr id="7" name="6 CuadroTexto"/>
          <p:cNvSpPr txBox="1"/>
          <p:nvPr/>
        </p:nvSpPr>
        <p:spPr>
          <a:xfrm>
            <a:off x="5000628" y="1714488"/>
            <a:ext cx="3929090" cy="830997"/>
          </a:xfrm>
          <a:prstGeom prst="rect">
            <a:avLst/>
          </a:prstGeom>
          <a:noFill/>
        </p:spPr>
        <p:txBody>
          <a:bodyPr wrap="square" rtlCol="0">
            <a:spAutoFit/>
          </a:bodyPr>
          <a:lstStyle/>
          <a:p>
            <a:pPr algn="just">
              <a:buFont typeface="Wingdings" pitchFamily="2" charset="2"/>
              <a:buChar char="q"/>
            </a:pPr>
            <a:r>
              <a:rPr lang="es-ES" sz="1600" dirty="0" smtClean="0"/>
              <a:t> </a:t>
            </a:r>
            <a:r>
              <a:rPr lang="es-ES" sz="1600" dirty="0" smtClean="0">
                <a:solidFill>
                  <a:srgbClr val="00003A"/>
                </a:solidFill>
              </a:rPr>
              <a:t>Estándar.- </a:t>
            </a:r>
            <a:r>
              <a:rPr lang="es-ES" sz="1600" dirty="0" smtClean="0"/>
              <a:t>Modelos internos de rating.</a:t>
            </a:r>
          </a:p>
          <a:p>
            <a:pPr algn="just">
              <a:buFont typeface="Wingdings" pitchFamily="2" charset="2"/>
              <a:buChar char="q"/>
            </a:pPr>
            <a:r>
              <a:rPr lang="es-ES" sz="1600" dirty="0" smtClean="0"/>
              <a:t> </a:t>
            </a:r>
            <a:r>
              <a:rPr lang="es-ES" sz="1600" dirty="0" smtClean="0">
                <a:solidFill>
                  <a:srgbClr val="00003A"/>
                </a:solidFill>
              </a:rPr>
              <a:t>Calificaciones Internas.- </a:t>
            </a:r>
            <a:r>
              <a:rPr lang="es-ES" sz="1600" dirty="0" smtClean="0"/>
              <a:t>Utilizan sus propias calificaciones.</a:t>
            </a:r>
            <a:endParaRPr lang="es-ES" sz="1600" dirty="0"/>
          </a:p>
        </p:txBody>
      </p:sp>
      <p:pic>
        <p:nvPicPr>
          <p:cNvPr id="37890" name="Picture 2"/>
          <p:cNvPicPr>
            <a:picLocks noChangeAspect="1" noChangeArrowheads="1"/>
          </p:cNvPicPr>
          <p:nvPr/>
        </p:nvPicPr>
        <p:blipFill>
          <a:blip r:embed="rId6"/>
          <a:srcRect/>
          <a:stretch>
            <a:fillRect/>
          </a:stretch>
        </p:blipFill>
        <p:spPr bwMode="auto">
          <a:xfrm>
            <a:off x="6286512" y="3000372"/>
            <a:ext cx="1928826" cy="2835896"/>
          </a:xfrm>
          <a:prstGeom prst="rect">
            <a:avLst/>
          </a:prstGeom>
          <a:noFill/>
          <a:ln w="9525">
            <a:noFill/>
            <a:miter lim="800000"/>
            <a:headEnd/>
            <a:tailEnd/>
          </a:ln>
          <a:effectLst/>
        </p:spPr>
      </p:pic>
      <p:sp>
        <p:nvSpPr>
          <p:cNvPr id="9" name="8 Rectángulo"/>
          <p:cNvSpPr/>
          <p:nvPr/>
        </p:nvSpPr>
        <p:spPr>
          <a:xfrm>
            <a:off x="642910" y="5072074"/>
            <a:ext cx="3143272" cy="1200329"/>
          </a:xfrm>
          <a:prstGeom prst="rect">
            <a:avLst/>
          </a:prstGeom>
        </p:spPr>
        <p:txBody>
          <a:bodyPr wrap="square">
            <a:spAutoFit/>
          </a:bodyPr>
          <a:lstStyle/>
          <a:p>
            <a:pPr algn="just"/>
            <a:r>
              <a:rPr lang="es-ES" dirty="0" smtClean="0">
                <a:latin typeface="Arial Narrow" pitchFamily="34" charset="0"/>
              </a:rPr>
              <a:t>El Capital bancario ayuda a prevenir la quiebra del banco, por lo que se requiere un monto mínimo del capital.</a:t>
            </a:r>
            <a:endParaRPr lang="es-ES" dirty="0">
              <a:latin typeface="Arial Narrow" pitchFamily="34" charset="0"/>
            </a:endParaRPr>
          </a:p>
        </p:txBody>
      </p:sp>
      <p:sp>
        <p:nvSpPr>
          <p:cNvPr id="10" name="9 Flecha derecha"/>
          <p:cNvSpPr/>
          <p:nvPr/>
        </p:nvSpPr>
        <p:spPr>
          <a:xfrm>
            <a:off x="2500298" y="5929330"/>
            <a:ext cx="285752" cy="35719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1" name="10 CuadroTexto"/>
          <p:cNvSpPr txBox="1"/>
          <p:nvPr/>
        </p:nvSpPr>
        <p:spPr>
          <a:xfrm>
            <a:off x="3286116" y="6072206"/>
            <a:ext cx="2357454" cy="338554"/>
          </a:xfrm>
          <a:prstGeom prst="rect">
            <a:avLst/>
          </a:prstGeom>
          <a:noFill/>
        </p:spPr>
        <p:txBody>
          <a:bodyPr wrap="square" rtlCol="0">
            <a:spAutoFit/>
          </a:bodyPr>
          <a:lstStyle/>
          <a:p>
            <a:r>
              <a:rPr lang="es-ES" sz="1600" b="1" dirty="0" smtClean="0">
                <a:solidFill>
                  <a:srgbClr val="00003A"/>
                </a:solidFill>
                <a:latin typeface="Arial Narrow" pitchFamily="34" charset="0"/>
              </a:rPr>
              <a:t>PÉRDIDAS INESPERADAS</a:t>
            </a:r>
            <a:endParaRPr lang="es-ES" sz="1600" b="1" dirty="0">
              <a:solidFill>
                <a:srgbClr val="00003A"/>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15370" cy="1214446"/>
          </a:xfrm>
        </p:spPr>
        <p:txBody>
          <a:bodyPr>
            <a:normAutofit fontScale="90000"/>
          </a:bodyPr>
          <a:lstStyle/>
          <a:p>
            <a:pPr algn="ctr"/>
            <a:r>
              <a:rPr lang="es-ES" sz="3100" b="1" dirty="0" smtClean="0">
                <a:solidFill>
                  <a:schemeClr val="accent1">
                    <a:lumMod val="75000"/>
                  </a:schemeClr>
                </a:solidFill>
                <a:latin typeface="Arial Narrow" pitchFamily="34" charset="0"/>
              </a:rPr>
              <a:t>CAPÍTULO II</a:t>
            </a:r>
            <a:br>
              <a:rPr lang="es-ES" sz="3100" b="1" dirty="0" smtClean="0">
                <a:solidFill>
                  <a:schemeClr val="accent1">
                    <a:lumMod val="75000"/>
                  </a:schemeClr>
                </a:solidFill>
                <a:latin typeface="Arial Narrow" pitchFamily="34" charset="0"/>
              </a:rPr>
            </a:br>
            <a:r>
              <a:rPr lang="es-ES" sz="3100" dirty="0" smtClean="0">
                <a:latin typeface="Arial Narrow" pitchFamily="34" charset="0"/>
              </a:rPr>
              <a:t> ANÁLISIS Y EVALUACIÓN DE LA GESTIÓN DEL RIESGO DE LA  CARTERA DE CRÉDITOS UTILIZANDO EL MÉTODO DE BASILEA II.</a:t>
            </a:r>
            <a:r>
              <a:rPr lang="es-ES" sz="4800" dirty="0" smtClean="0">
                <a:latin typeface="Arial Narrow" pitchFamily="34" charset="0"/>
              </a:rPr>
              <a:t/>
            </a:r>
            <a:br>
              <a:rPr lang="es-ES" sz="4800" dirty="0" smtClean="0">
                <a:latin typeface="Arial Narrow" pitchFamily="34" charset="0"/>
              </a:rPr>
            </a:br>
            <a:endParaRPr lang="es-ES" dirty="0"/>
          </a:p>
        </p:txBody>
      </p:sp>
      <p:sp>
        <p:nvSpPr>
          <p:cNvPr id="7169" name="Rectangle 1"/>
          <p:cNvSpPr>
            <a:spLocks noChangeArrowheads="1"/>
          </p:cNvSpPr>
          <p:nvPr/>
        </p:nvSpPr>
        <p:spPr bwMode="auto">
          <a:xfrm>
            <a:off x="3857620" y="2000240"/>
            <a:ext cx="428624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Los créditos son otorgados y desembolsados a sus asociados, previa aprobación del Comité de Crédito de acuerdo con su Reglamento Interno. </a:t>
            </a:r>
            <a:endParaRPr kumimoji="0" lang="es-ES" b="0" i="0" u="none" strike="noStrike" cap="none" normalizeH="0" baseline="0" dirty="0" smtClean="0">
              <a:ln>
                <a:noFill/>
              </a:ln>
              <a:solidFill>
                <a:schemeClr val="tx1"/>
              </a:solidFill>
              <a:effectLst/>
              <a:latin typeface="Arial Narrow" pitchFamily="34" charset="0"/>
            </a:endParaRPr>
          </a:p>
        </p:txBody>
      </p:sp>
      <p:sp>
        <p:nvSpPr>
          <p:cNvPr id="5" name="4 CuadroTexto"/>
          <p:cNvSpPr txBox="1"/>
          <p:nvPr/>
        </p:nvSpPr>
        <p:spPr>
          <a:xfrm>
            <a:off x="1142976" y="2500306"/>
            <a:ext cx="2714644" cy="369332"/>
          </a:xfrm>
          <a:prstGeom prst="rect">
            <a:avLst/>
          </a:prstGeom>
          <a:noFill/>
        </p:spPr>
        <p:txBody>
          <a:bodyPr wrap="square" rtlCol="0">
            <a:spAutoFit/>
          </a:bodyPr>
          <a:lstStyle/>
          <a:p>
            <a:r>
              <a:rPr lang="es-ES" b="1" dirty="0" smtClean="0">
                <a:solidFill>
                  <a:schemeClr val="accent4">
                    <a:lumMod val="60000"/>
                    <a:lumOff val="40000"/>
                  </a:schemeClr>
                </a:solidFill>
                <a:latin typeface="Arial Narrow" pitchFamily="34" charset="0"/>
              </a:rPr>
              <a:t>GESTIÓN DEL RIESGO</a:t>
            </a:r>
            <a:endParaRPr lang="es-ES" b="1" dirty="0">
              <a:solidFill>
                <a:schemeClr val="accent4">
                  <a:lumMod val="60000"/>
                  <a:lumOff val="40000"/>
                </a:schemeClr>
              </a:solidFill>
              <a:latin typeface="Arial Narrow" pitchFamily="34" charset="0"/>
            </a:endParaRPr>
          </a:p>
        </p:txBody>
      </p:sp>
      <p:sp>
        <p:nvSpPr>
          <p:cNvPr id="6" name="5 Rectángulo"/>
          <p:cNvSpPr/>
          <p:nvPr/>
        </p:nvSpPr>
        <p:spPr>
          <a:xfrm>
            <a:off x="1285852" y="5643578"/>
            <a:ext cx="2357454" cy="923330"/>
          </a:xfrm>
          <a:prstGeom prst="rect">
            <a:avLst/>
          </a:prstGeom>
        </p:spPr>
        <p:txBody>
          <a:bodyPr wrap="square">
            <a:spAutoFit/>
          </a:bodyPr>
          <a:lstStyle/>
          <a:p>
            <a:pPr algn="ctr"/>
            <a:r>
              <a:rPr lang="es-ES" b="1" dirty="0" smtClean="0">
                <a:solidFill>
                  <a:srgbClr val="006699"/>
                </a:solidFill>
                <a:latin typeface="Arial Narrow" pitchFamily="34" charset="0"/>
                <a:ea typeface="Times New Roman" pitchFamily="18" charset="0"/>
                <a:cs typeface="Arial" pitchFamily="34" charset="0"/>
              </a:rPr>
              <a:t>ADECUADO NIVEL DE PROVISIONES O PATRIMONIO TÉCNICO.</a:t>
            </a:r>
            <a:endParaRPr lang="es-ES" b="1" dirty="0">
              <a:solidFill>
                <a:srgbClr val="006699"/>
              </a:solidFill>
            </a:endParaRPr>
          </a:p>
        </p:txBody>
      </p:sp>
      <p:pic>
        <p:nvPicPr>
          <p:cNvPr id="7170" name="Picture 2"/>
          <p:cNvPicPr>
            <a:picLocks noChangeAspect="1" noChangeArrowheads="1"/>
          </p:cNvPicPr>
          <p:nvPr/>
        </p:nvPicPr>
        <p:blipFill>
          <a:blip r:embed="rId2"/>
          <a:srcRect/>
          <a:stretch>
            <a:fillRect/>
          </a:stretch>
        </p:blipFill>
        <p:spPr bwMode="auto">
          <a:xfrm>
            <a:off x="357158" y="2928934"/>
            <a:ext cx="3752850" cy="2362200"/>
          </a:xfrm>
          <a:prstGeom prst="rect">
            <a:avLst/>
          </a:prstGeom>
          <a:noFill/>
          <a:ln w="9525">
            <a:noFill/>
            <a:miter lim="800000"/>
            <a:headEnd/>
            <a:tailEnd/>
          </a:ln>
          <a:effectLst/>
        </p:spPr>
      </p:pic>
      <p:sp>
        <p:nvSpPr>
          <p:cNvPr id="9" name="8 Rectángulo"/>
          <p:cNvSpPr/>
          <p:nvPr/>
        </p:nvSpPr>
        <p:spPr>
          <a:xfrm>
            <a:off x="4286248" y="3429000"/>
            <a:ext cx="4572000" cy="2031325"/>
          </a:xfrm>
          <a:prstGeom prst="rect">
            <a:avLst/>
          </a:prstGeom>
        </p:spPr>
        <p:txBody>
          <a:bodyPr>
            <a:spAutoFit/>
          </a:bodyPr>
          <a:lstStyle/>
          <a:p>
            <a:pPr algn="just">
              <a:buBlip>
                <a:blip r:embed="rId3"/>
              </a:buBlip>
            </a:pPr>
            <a:r>
              <a:rPr lang="es-ES" dirty="0" smtClean="0">
                <a:latin typeface="Arial Narrow" pitchFamily="34" charset="0"/>
                <a:ea typeface="Times New Roman" pitchFamily="18" charset="0"/>
                <a:cs typeface="Arial" pitchFamily="34" charset="0"/>
              </a:rPr>
              <a:t> La supervisión por parte de la Alta Dirección en cada una de sus operaciones,</a:t>
            </a:r>
          </a:p>
          <a:p>
            <a:pPr algn="just">
              <a:buBlip>
                <a:blip r:embed="rId3"/>
              </a:buBlip>
            </a:pPr>
            <a:r>
              <a:rPr lang="es-ES" dirty="0" smtClean="0">
                <a:latin typeface="Arial Narrow" pitchFamily="34" charset="0"/>
                <a:ea typeface="Times New Roman" pitchFamily="18" charset="0"/>
                <a:cs typeface="Arial" pitchFamily="34" charset="0"/>
              </a:rPr>
              <a:t> La evaluación rigurosa del capital,</a:t>
            </a:r>
          </a:p>
          <a:p>
            <a:pPr algn="just">
              <a:buBlip>
                <a:blip r:embed="rId3"/>
              </a:buBlip>
            </a:pPr>
            <a:r>
              <a:rPr lang="es-ES" dirty="0" smtClean="0">
                <a:latin typeface="Arial Narrow" pitchFamily="34" charset="0"/>
                <a:ea typeface="Times New Roman" pitchFamily="18" charset="0"/>
                <a:cs typeface="Arial" pitchFamily="34" charset="0"/>
              </a:rPr>
              <a:t> El  adecuado control interno y,</a:t>
            </a:r>
          </a:p>
          <a:p>
            <a:pPr algn="just">
              <a:buBlip>
                <a:blip r:embed="rId3"/>
              </a:buBlip>
            </a:pPr>
            <a:r>
              <a:rPr lang="es-ES" dirty="0" smtClean="0">
                <a:latin typeface="Arial Narrow" pitchFamily="34" charset="0"/>
                <a:ea typeface="Times New Roman" pitchFamily="18" charset="0"/>
                <a:cs typeface="Arial" pitchFamily="34" charset="0"/>
              </a:rPr>
              <a:t> Los riesgos al que pueda estar expuesta, mediante un seguimiento e información adecuados.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C" sz="2400" b="1" dirty="0" smtClean="0">
                <a:solidFill>
                  <a:srgbClr val="006666"/>
                </a:solidFill>
                <a:latin typeface="Arial Narrow" pitchFamily="34" charset="0"/>
              </a:rPr>
              <a:t>ANÁLISIS COMPARATIVO DE LA CARTERA DE CRÉDITOS DE LA COOPERATIVA DE AHORRO Y CRÉDITO INDÍGENA SAC - AIET EN LOS AÑOS 2010 – 2011</a:t>
            </a:r>
            <a:endParaRPr lang="es-ES" sz="2400" b="1" dirty="0">
              <a:solidFill>
                <a:srgbClr val="006666"/>
              </a:solidFill>
              <a:latin typeface="Arial Narrow" pitchFamily="34" charset="0"/>
            </a:endParaRPr>
          </a:p>
        </p:txBody>
      </p:sp>
      <p:graphicFrame>
        <p:nvGraphicFramePr>
          <p:cNvPr id="4" name="3 Gráfico"/>
          <p:cNvGraphicFramePr/>
          <p:nvPr/>
        </p:nvGraphicFramePr>
        <p:xfrm>
          <a:off x="2071670" y="2500306"/>
          <a:ext cx="5143536" cy="3071834"/>
        </p:xfrm>
        <a:graphic>
          <a:graphicData uri="http://schemas.openxmlformats.org/drawingml/2006/chart">
            <c:chart xmlns:c="http://schemas.openxmlformats.org/drawingml/2006/chart" xmlns:r="http://schemas.openxmlformats.org/officeDocument/2006/relationships" r:id="rId2"/>
          </a:graphicData>
        </a:graphic>
      </p:graphicFrame>
      <p:sp>
        <p:nvSpPr>
          <p:cNvPr id="5" name="4 Rectángulo"/>
          <p:cNvSpPr/>
          <p:nvPr/>
        </p:nvSpPr>
        <p:spPr>
          <a:xfrm>
            <a:off x="928662" y="5715016"/>
            <a:ext cx="7358082" cy="646331"/>
          </a:xfrm>
          <a:prstGeom prst="rect">
            <a:avLst/>
          </a:prstGeom>
        </p:spPr>
        <p:txBody>
          <a:bodyPr wrap="square">
            <a:spAutoFit/>
          </a:bodyPr>
          <a:lstStyle/>
          <a:p>
            <a:pPr algn="just"/>
            <a:r>
              <a:rPr lang="es-ES" dirty="0" smtClean="0">
                <a:latin typeface="Arial Narrow" pitchFamily="34" charset="0"/>
              </a:rPr>
              <a:t>Los activos improductivos de la Cooperativa a diciembre del 2011 constituyen el 43,78% del total de sus activos.</a:t>
            </a:r>
            <a:endParaRPr lang="es-ES" dirty="0">
              <a:latin typeface="Arial Narrow" pitchFamily="34" charset="0"/>
            </a:endParaRPr>
          </a:p>
        </p:txBody>
      </p:sp>
      <p:sp>
        <p:nvSpPr>
          <p:cNvPr id="6" name="5 Rectángulo"/>
          <p:cNvSpPr/>
          <p:nvPr/>
        </p:nvSpPr>
        <p:spPr>
          <a:xfrm>
            <a:off x="357158" y="1571612"/>
            <a:ext cx="3214710" cy="830997"/>
          </a:xfrm>
          <a:prstGeom prst="rect">
            <a:avLst/>
          </a:prstGeom>
        </p:spPr>
        <p:txBody>
          <a:bodyPr wrap="square">
            <a:spAutoFit/>
          </a:bodyPr>
          <a:lstStyle/>
          <a:p>
            <a:pPr algn="just"/>
            <a:r>
              <a:rPr lang="es-ES" sz="1600" dirty="0" smtClean="0">
                <a:latin typeface="Arial Narrow" pitchFamily="34" charset="0"/>
              </a:rPr>
              <a:t>Los Activos  llegaron a $ 18.272.900,66 dólares, 45,14% más a lo alcanzado en el año 2010.</a:t>
            </a:r>
            <a:endParaRPr lang="es-ES" sz="1600" dirty="0">
              <a:latin typeface="Arial Narrow" pitchFamily="34" charset="0"/>
            </a:endParaRPr>
          </a:p>
        </p:txBody>
      </p:sp>
      <p:sp>
        <p:nvSpPr>
          <p:cNvPr id="7" name="6 Rectángulo"/>
          <p:cNvSpPr/>
          <p:nvPr/>
        </p:nvSpPr>
        <p:spPr>
          <a:xfrm>
            <a:off x="2786082" y="2376066"/>
            <a:ext cx="4572000" cy="338554"/>
          </a:xfrm>
          <a:prstGeom prst="rect">
            <a:avLst/>
          </a:prstGeom>
        </p:spPr>
        <p:txBody>
          <a:bodyPr>
            <a:spAutoFit/>
          </a:bodyPr>
          <a:lstStyle/>
          <a:p>
            <a:r>
              <a:rPr lang="es-EC" sz="1600" b="1" dirty="0" smtClean="0">
                <a:solidFill>
                  <a:schemeClr val="accent5">
                    <a:lumMod val="75000"/>
                  </a:schemeClr>
                </a:solidFill>
                <a:latin typeface="Arial Narrow" pitchFamily="34" charset="0"/>
              </a:rPr>
              <a:t>Participación del Activo a Diciembre del 2011</a:t>
            </a:r>
            <a:endParaRPr lang="es-ES" sz="1600" dirty="0">
              <a:solidFill>
                <a:schemeClr val="accent5">
                  <a:lumMod val="75000"/>
                </a:schemeClr>
              </a:solidFill>
              <a:latin typeface="Arial Narrow" pitchFamily="34" charset="0"/>
            </a:endParaRPr>
          </a:p>
        </p:txBody>
      </p:sp>
      <p:pic>
        <p:nvPicPr>
          <p:cNvPr id="21505" name="Picture 1" descr="I:\Otr0s\TESIS\Basilea =)\Imagenes Crédito\images4.jpg"/>
          <p:cNvPicPr>
            <a:picLocks noChangeAspect="1" noChangeArrowheads="1"/>
          </p:cNvPicPr>
          <p:nvPr/>
        </p:nvPicPr>
        <p:blipFill>
          <a:blip r:embed="rId3"/>
          <a:srcRect/>
          <a:stretch>
            <a:fillRect/>
          </a:stretch>
        </p:blipFill>
        <p:spPr bwMode="auto">
          <a:xfrm>
            <a:off x="6786578" y="3071810"/>
            <a:ext cx="2036712" cy="14287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633</TotalTime>
  <Words>3353</Words>
  <Application>Microsoft Office PowerPoint</Application>
  <PresentationFormat>Presentación en pantalla (4:3)</PresentationFormat>
  <Paragraphs>433</Paragraphs>
  <Slides>32</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32</vt:i4>
      </vt:variant>
    </vt:vector>
  </HeadingPairs>
  <TitlesOfParts>
    <vt:vector size="34" baseType="lpstr">
      <vt:lpstr>Técnico</vt:lpstr>
      <vt:lpstr>Imagen de mapa de bits</vt:lpstr>
      <vt:lpstr> ESCUELA POLITÉCNICA DEL EJÉRCITO EXTENSIÓN LATACUNGA</vt:lpstr>
      <vt:lpstr> CONTENIDO   </vt:lpstr>
      <vt:lpstr>Diapositiva 3</vt:lpstr>
      <vt:lpstr>ASPECTOS INSTITUCIONALES</vt:lpstr>
      <vt:lpstr>Diapositiva 5</vt:lpstr>
      <vt:lpstr>MARCO TEÓRICO</vt:lpstr>
      <vt:lpstr>MÉTODO DE BASILEA II</vt:lpstr>
      <vt:lpstr>CAPÍTULO II  ANÁLISIS Y EVALUACIÓN DE LA GESTIÓN DEL RIESGO DE LA  CARTERA DE CRÉDITOS UTILIZANDO EL MÉTODO DE BASILEA II. </vt:lpstr>
      <vt:lpstr>ANÁLISIS COMPARATIVO DE LA CARTERA DE CRÉDITOS DE LA COOPERATIVA DE AHORRO Y CRÉDITO INDÍGENA SAC - AIET EN LOS AÑOS 2010 – 2011</vt:lpstr>
      <vt:lpstr>CARTERA DE CRÉDITOS BRUTA POR DESTINOS </vt:lpstr>
      <vt:lpstr>CARTERA DE CRÉDITOS BRUTA POR VENCIMIENTOS</vt:lpstr>
      <vt:lpstr>CRÉDITOS RECUPERADOS</vt:lpstr>
      <vt:lpstr>CARTERA DE CRÉDITOS VENCIDA RECUPERADA </vt:lpstr>
      <vt:lpstr>PROVISIONES</vt:lpstr>
      <vt:lpstr>EXAMEN ESPECIAL</vt:lpstr>
      <vt:lpstr>RIESGOS FINANCIEROS </vt:lpstr>
      <vt:lpstr>RIESGO DE CRÉDITO SEGÚN BASILEA II</vt:lpstr>
      <vt:lpstr>Diapositiva 18</vt:lpstr>
      <vt:lpstr>Diapositiva 19</vt:lpstr>
      <vt:lpstr>Capital Regulatorio y Económico</vt:lpstr>
      <vt:lpstr>INDICADORES DE MOROSIDAD</vt:lpstr>
      <vt:lpstr>INFORME DE RESULTADOS</vt:lpstr>
      <vt:lpstr>INFORME DE RESULTADOS</vt:lpstr>
      <vt:lpstr>Capítulo III: Diseño de un Manual de políticas y procesos para mejorar la Gestión del Riesgo Crediticio de la Cooperativa de Ahorro y Crédito Indígena SAC-AIET.</vt:lpstr>
      <vt:lpstr>Diapositiva 25</vt:lpstr>
      <vt:lpstr>PROCESO DE CONCESIÓN CRÉDITO</vt:lpstr>
      <vt:lpstr>ANÁLISIS Y EVALUACIÓN DE CRÉDITO</vt:lpstr>
      <vt:lpstr>PROCESO DE RECUPERACIÓN DEL CRÉDITO</vt:lpstr>
      <vt:lpstr>Diapositiva 29</vt:lpstr>
      <vt:lpstr>Capítulo IV  Conclusiones y Recomendaciones.</vt:lpstr>
      <vt:lpstr>Diapositiva 31</vt:lpstr>
      <vt:lpstr>GRACIAS….!!!!! </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ESCUELA POLITÉCNICA DEL EJÉRCITO EXTENSIÓN LATACUNGA</dc:title>
  <dc:creator>Pc</dc:creator>
  <cp:lastModifiedBy>tecnocomp</cp:lastModifiedBy>
  <cp:revision>71</cp:revision>
  <dcterms:created xsi:type="dcterms:W3CDTF">2012-10-22T19:20:34Z</dcterms:created>
  <dcterms:modified xsi:type="dcterms:W3CDTF">2012-12-11T21:47:57Z</dcterms:modified>
</cp:coreProperties>
</file>