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312" r:id="rId40"/>
    <p:sldId id="295" r:id="rId41"/>
    <p:sldId id="296" r:id="rId42"/>
    <p:sldId id="297" r:id="rId43"/>
    <p:sldId id="298" r:id="rId44"/>
    <p:sldId id="299" r:id="rId45"/>
    <p:sldId id="300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02" r:id="rId54"/>
    <p:sldId id="303" r:id="rId5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6912" autoAdjust="0"/>
    <p:restoredTop sz="94660"/>
  </p:normalViewPr>
  <p:slideViewPr>
    <p:cSldViewPr>
      <p:cViewPr>
        <p:scale>
          <a:sx n="70" d="100"/>
          <a:sy n="70" d="100"/>
        </p:scale>
        <p:origin x="-1374" y="-4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74B321-1EFE-4032-B8CB-281E0511B3B1}" type="doc">
      <dgm:prSet loTypeId="urn:microsoft.com/office/officeart/2005/8/layout/radial6" loCatId="cycle" qsTypeId="urn:microsoft.com/office/officeart/2005/8/quickstyle/3d3" qsCatId="3D" csTypeId="urn:microsoft.com/office/officeart/2005/8/colors/accent0_3" csCatId="mainScheme" phldr="1"/>
      <dgm:spPr/>
      <dgm:t>
        <a:bodyPr/>
        <a:lstStyle/>
        <a:p>
          <a:endParaRPr lang="es-ES"/>
        </a:p>
      </dgm:t>
    </dgm:pt>
    <dgm:pt modelId="{482EEC08-6A67-4D75-A592-DF6482BD4CB0}">
      <dgm:prSet phldrT="[Texto]"/>
      <dgm:spPr/>
      <dgm:t>
        <a:bodyPr/>
        <a:lstStyle/>
        <a:p>
          <a:r>
            <a:rPr lang="es-ES" dirty="0" smtClean="0">
              <a:latin typeface="Swis721 Cn BT" pitchFamily="34" charset="0"/>
            </a:rPr>
            <a:t>Problemas a solucionar</a:t>
          </a:r>
          <a:endParaRPr lang="es-ES" dirty="0">
            <a:latin typeface="Swis721 Cn BT" pitchFamily="34" charset="0"/>
          </a:endParaRPr>
        </a:p>
      </dgm:t>
    </dgm:pt>
    <dgm:pt modelId="{93FC93EB-81BD-4E27-A46C-FC793F7FA924}" type="parTrans" cxnId="{6E477D3C-3D43-4E8A-BE47-A58EE63E486B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393FA21B-3B12-437E-92C1-70DDCA5C62BA}" type="sibTrans" cxnId="{6E477D3C-3D43-4E8A-BE47-A58EE63E486B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ECE2617A-7371-42C0-84F6-24DD307C4AED}">
      <dgm:prSet phldrT="[Texto]"/>
      <dgm:spPr/>
      <dgm:t>
        <a:bodyPr/>
        <a:lstStyle/>
        <a:p>
          <a:r>
            <a:rPr lang="es-ES" dirty="0" smtClean="0">
              <a:latin typeface="Swis721 Cn BT" pitchFamily="34" charset="0"/>
            </a:rPr>
            <a:t>Falta de innovación en el medio</a:t>
          </a:r>
          <a:endParaRPr lang="es-ES" dirty="0">
            <a:latin typeface="Swis721 Cn BT" pitchFamily="34" charset="0"/>
          </a:endParaRPr>
        </a:p>
      </dgm:t>
    </dgm:pt>
    <dgm:pt modelId="{AFFBC59A-31F9-48DF-9468-56F462C7CA87}" type="parTrans" cxnId="{22DD6AE6-9A90-46FE-A597-2063726FC16B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011FF309-94B1-42F1-A79D-0DC3041D4A2B}" type="sibTrans" cxnId="{22DD6AE6-9A90-46FE-A597-2063726FC16B}">
      <dgm:prSet/>
      <dgm:spPr/>
      <dgm:t>
        <a:bodyPr/>
        <a:lstStyle/>
        <a:p>
          <a:endParaRPr lang="es-ES" dirty="0">
            <a:latin typeface="Swis721 Cn BT" pitchFamily="34" charset="0"/>
          </a:endParaRPr>
        </a:p>
      </dgm:t>
    </dgm:pt>
    <dgm:pt modelId="{7D484752-9AD5-4514-88C5-FCAE9657293B}">
      <dgm:prSet phldrT="[Texto]"/>
      <dgm:spPr/>
      <dgm:t>
        <a:bodyPr/>
        <a:lstStyle/>
        <a:p>
          <a:r>
            <a:rPr lang="es-ES" dirty="0" smtClean="0">
              <a:latin typeface="Swis721 Cn BT" pitchFamily="34" charset="0"/>
            </a:rPr>
            <a:t>Consumo de combustible elevado</a:t>
          </a:r>
          <a:endParaRPr lang="es-ES" dirty="0">
            <a:latin typeface="Swis721 Cn BT" pitchFamily="34" charset="0"/>
          </a:endParaRPr>
        </a:p>
      </dgm:t>
    </dgm:pt>
    <dgm:pt modelId="{4C017876-9C82-48C0-BD65-725F6D08B6F7}" type="parTrans" cxnId="{C7AEFA6A-D36E-4AF4-8991-E260E3734AF1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FB42298E-2C9E-45B4-BFC9-E41BC9F37D22}" type="sibTrans" cxnId="{C7AEFA6A-D36E-4AF4-8991-E260E3734AF1}">
      <dgm:prSet/>
      <dgm:spPr/>
      <dgm:t>
        <a:bodyPr/>
        <a:lstStyle/>
        <a:p>
          <a:endParaRPr lang="es-ES" dirty="0">
            <a:latin typeface="Swis721 Cn BT" pitchFamily="34" charset="0"/>
          </a:endParaRPr>
        </a:p>
      </dgm:t>
    </dgm:pt>
    <dgm:pt modelId="{72193173-2266-46D3-BB4C-E53A666DEE34}">
      <dgm:prSet phldrT="[Texto]"/>
      <dgm:spPr/>
      <dgm:t>
        <a:bodyPr/>
        <a:lstStyle/>
        <a:p>
          <a:r>
            <a:rPr lang="es-ES" dirty="0" smtClean="0">
              <a:latin typeface="Swis721 Cn BT" pitchFamily="34" charset="0"/>
            </a:rPr>
            <a:t>Motores con cilindrajes superiores a 1500cc</a:t>
          </a:r>
          <a:endParaRPr lang="es-ES" dirty="0">
            <a:latin typeface="Swis721 Cn BT" pitchFamily="34" charset="0"/>
          </a:endParaRPr>
        </a:p>
      </dgm:t>
    </dgm:pt>
    <dgm:pt modelId="{8DDBB46F-17AF-484B-AE4D-17ABA63FE57E}" type="parTrans" cxnId="{9AAAB807-003D-49E7-99F7-8531B17171BE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116CC6F7-C99B-4138-AF06-9F9B4FC0BE03}" type="sibTrans" cxnId="{9AAAB807-003D-49E7-99F7-8531B17171BE}">
      <dgm:prSet/>
      <dgm:spPr/>
      <dgm:t>
        <a:bodyPr/>
        <a:lstStyle/>
        <a:p>
          <a:endParaRPr lang="es-ES" dirty="0">
            <a:latin typeface="Swis721 Cn BT" pitchFamily="34" charset="0"/>
          </a:endParaRPr>
        </a:p>
      </dgm:t>
    </dgm:pt>
    <dgm:pt modelId="{2B2ACC2E-E044-468E-97DA-DA17B21FE630}">
      <dgm:prSet custT="1"/>
      <dgm:spPr/>
      <dgm:t>
        <a:bodyPr/>
        <a:lstStyle/>
        <a:p>
          <a:r>
            <a:rPr lang="es-ES" sz="2400" dirty="0" smtClean="0">
              <a:latin typeface="Swis721 Cn BT" pitchFamily="34" charset="0"/>
            </a:rPr>
            <a:t>Mantenimiento</a:t>
          </a:r>
          <a:endParaRPr lang="es-ES" sz="2400" dirty="0">
            <a:latin typeface="Swis721 Cn BT" pitchFamily="34" charset="0"/>
          </a:endParaRPr>
        </a:p>
      </dgm:t>
    </dgm:pt>
    <dgm:pt modelId="{ED8E9D2A-36D9-4F46-9123-7506666DAB47}" type="parTrans" cxnId="{87801C60-1A6F-4AFF-8286-194C5732FEDE}">
      <dgm:prSet/>
      <dgm:spPr/>
      <dgm:t>
        <a:bodyPr/>
        <a:lstStyle/>
        <a:p>
          <a:endParaRPr lang="es-ES">
            <a:latin typeface="Swis721 Cn BT" pitchFamily="34" charset="0"/>
          </a:endParaRPr>
        </a:p>
      </dgm:t>
    </dgm:pt>
    <dgm:pt modelId="{A2B522D0-F3B6-4E4E-94E0-7C22CFF85888}" type="sibTrans" cxnId="{87801C60-1A6F-4AFF-8286-194C5732FEDE}">
      <dgm:prSet/>
      <dgm:spPr/>
      <dgm:t>
        <a:bodyPr/>
        <a:lstStyle/>
        <a:p>
          <a:endParaRPr lang="es-ES" dirty="0">
            <a:latin typeface="Swis721 Cn BT" pitchFamily="34" charset="0"/>
          </a:endParaRPr>
        </a:p>
      </dgm:t>
    </dgm:pt>
    <dgm:pt modelId="{66383E4E-B43E-41CD-968D-71AD4E4CEC29}" type="pres">
      <dgm:prSet presAssocID="{D174B321-1EFE-4032-B8CB-281E0511B3B1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CF411E-8A67-4447-B2F9-1B3FA8696DDC}" type="pres">
      <dgm:prSet presAssocID="{482EEC08-6A67-4D75-A592-DF6482BD4CB0}" presName="centerShape" presStyleLbl="node0" presStyleIdx="0" presStyleCnt="1"/>
      <dgm:spPr/>
      <dgm:t>
        <a:bodyPr/>
        <a:lstStyle/>
        <a:p>
          <a:endParaRPr lang="es-ES"/>
        </a:p>
      </dgm:t>
    </dgm:pt>
    <dgm:pt modelId="{ECE05B3D-EB36-4DB8-8925-719740C60362}" type="pres">
      <dgm:prSet presAssocID="{ECE2617A-7371-42C0-84F6-24DD307C4AED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7873F02-F5EE-4622-8CB0-4BDAC5C18A86}" type="pres">
      <dgm:prSet presAssocID="{ECE2617A-7371-42C0-84F6-24DD307C4AED}" presName="dummy" presStyleCnt="0"/>
      <dgm:spPr/>
    </dgm:pt>
    <dgm:pt modelId="{33587128-0ADB-4037-BF46-BDE682324A0D}" type="pres">
      <dgm:prSet presAssocID="{011FF309-94B1-42F1-A79D-0DC3041D4A2B}" presName="sibTrans" presStyleLbl="sibTrans2D1" presStyleIdx="0" presStyleCnt="4"/>
      <dgm:spPr/>
      <dgm:t>
        <a:bodyPr/>
        <a:lstStyle/>
        <a:p>
          <a:endParaRPr lang="es-ES"/>
        </a:p>
      </dgm:t>
    </dgm:pt>
    <dgm:pt modelId="{7018557B-C640-4951-A57D-19C2E133D08B}" type="pres">
      <dgm:prSet presAssocID="{7D484752-9AD5-4514-88C5-FCAE9657293B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6959CD-0C92-42B5-845B-40B6C0CBE744}" type="pres">
      <dgm:prSet presAssocID="{7D484752-9AD5-4514-88C5-FCAE9657293B}" presName="dummy" presStyleCnt="0"/>
      <dgm:spPr/>
    </dgm:pt>
    <dgm:pt modelId="{E799B9A2-122F-4EEC-96B0-9A4DB2EDCE64}" type="pres">
      <dgm:prSet presAssocID="{FB42298E-2C9E-45B4-BFC9-E41BC9F37D22}" presName="sibTrans" presStyleLbl="sibTrans2D1" presStyleIdx="1" presStyleCnt="4"/>
      <dgm:spPr/>
      <dgm:t>
        <a:bodyPr/>
        <a:lstStyle/>
        <a:p>
          <a:endParaRPr lang="es-ES"/>
        </a:p>
      </dgm:t>
    </dgm:pt>
    <dgm:pt modelId="{69BD4CEF-CBC0-4EEB-A9AE-5F0A8AEA9CF1}" type="pres">
      <dgm:prSet presAssocID="{72193173-2266-46D3-BB4C-E53A666DEE3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725DB9C-701D-4E35-89F2-D560254AB379}" type="pres">
      <dgm:prSet presAssocID="{72193173-2266-46D3-BB4C-E53A666DEE34}" presName="dummy" presStyleCnt="0"/>
      <dgm:spPr/>
    </dgm:pt>
    <dgm:pt modelId="{7CF30A15-A24B-4457-8259-9576716490BE}" type="pres">
      <dgm:prSet presAssocID="{116CC6F7-C99B-4138-AF06-9F9B4FC0BE03}" presName="sibTrans" presStyleLbl="sibTrans2D1" presStyleIdx="2" presStyleCnt="4"/>
      <dgm:spPr/>
      <dgm:t>
        <a:bodyPr/>
        <a:lstStyle/>
        <a:p>
          <a:endParaRPr lang="es-ES"/>
        </a:p>
      </dgm:t>
    </dgm:pt>
    <dgm:pt modelId="{6DC44FDD-7C09-4FA9-8F05-6DED52E18397}" type="pres">
      <dgm:prSet presAssocID="{2B2ACC2E-E044-468E-97DA-DA17B21FE63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1E7835-57D3-43F6-B69D-8DB46C602254}" type="pres">
      <dgm:prSet presAssocID="{2B2ACC2E-E044-468E-97DA-DA17B21FE630}" presName="dummy" presStyleCnt="0"/>
      <dgm:spPr/>
    </dgm:pt>
    <dgm:pt modelId="{26911F77-B091-4067-A4AA-38A70C071B7D}" type="pres">
      <dgm:prSet presAssocID="{A2B522D0-F3B6-4E4E-94E0-7C22CFF85888}" presName="sibTrans" presStyleLbl="sibTrans2D1" presStyleIdx="3" presStyleCnt="4"/>
      <dgm:spPr/>
      <dgm:t>
        <a:bodyPr/>
        <a:lstStyle/>
        <a:p>
          <a:endParaRPr lang="es-ES"/>
        </a:p>
      </dgm:t>
    </dgm:pt>
  </dgm:ptLst>
  <dgm:cxnLst>
    <dgm:cxn modelId="{C7AEFA6A-D36E-4AF4-8991-E260E3734AF1}" srcId="{482EEC08-6A67-4D75-A592-DF6482BD4CB0}" destId="{7D484752-9AD5-4514-88C5-FCAE9657293B}" srcOrd="1" destOrd="0" parTransId="{4C017876-9C82-48C0-BD65-725F6D08B6F7}" sibTransId="{FB42298E-2C9E-45B4-BFC9-E41BC9F37D22}"/>
    <dgm:cxn modelId="{4122483C-78DE-45ED-A8E8-86B716C9C473}" type="presOf" srcId="{A2B522D0-F3B6-4E4E-94E0-7C22CFF85888}" destId="{26911F77-B091-4067-A4AA-38A70C071B7D}" srcOrd="0" destOrd="0" presId="urn:microsoft.com/office/officeart/2005/8/layout/radial6"/>
    <dgm:cxn modelId="{24DC8F31-AE77-4B87-AC09-9E1C371FCC77}" type="presOf" srcId="{ECE2617A-7371-42C0-84F6-24DD307C4AED}" destId="{ECE05B3D-EB36-4DB8-8925-719740C60362}" srcOrd="0" destOrd="0" presId="urn:microsoft.com/office/officeart/2005/8/layout/radial6"/>
    <dgm:cxn modelId="{7B549C74-9EEB-4AEE-B14C-3E5E1763B980}" type="presOf" srcId="{72193173-2266-46D3-BB4C-E53A666DEE34}" destId="{69BD4CEF-CBC0-4EEB-A9AE-5F0A8AEA9CF1}" srcOrd="0" destOrd="0" presId="urn:microsoft.com/office/officeart/2005/8/layout/radial6"/>
    <dgm:cxn modelId="{B773CF99-6163-4E26-B618-13218F9CE169}" type="presOf" srcId="{FB42298E-2C9E-45B4-BFC9-E41BC9F37D22}" destId="{E799B9A2-122F-4EEC-96B0-9A4DB2EDCE64}" srcOrd="0" destOrd="0" presId="urn:microsoft.com/office/officeart/2005/8/layout/radial6"/>
    <dgm:cxn modelId="{22DD6AE6-9A90-46FE-A597-2063726FC16B}" srcId="{482EEC08-6A67-4D75-A592-DF6482BD4CB0}" destId="{ECE2617A-7371-42C0-84F6-24DD307C4AED}" srcOrd="0" destOrd="0" parTransId="{AFFBC59A-31F9-48DF-9468-56F462C7CA87}" sibTransId="{011FF309-94B1-42F1-A79D-0DC3041D4A2B}"/>
    <dgm:cxn modelId="{6E477D3C-3D43-4E8A-BE47-A58EE63E486B}" srcId="{D174B321-1EFE-4032-B8CB-281E0511B3B1}" destId="{482EEC08-6A67-4D75-A592-DF6482BD4CB0}" srcOrd="0" destOrd="0" parTransId="{93FC93EB-81BD-4E27-A46C-FC793F7FA924}" sibTransId="{393FA21B-3B12-437E-92C1-70DDCA5C62BA}"/>
    <dgm:cxn modelId="{3C12BE2D-F09C-409F-834B-990B1E6E9D89}" type="presOf" srcId="{D174B321-1EFE-4032-B8CB-281E0511B3B1}" destId="{66383E4E-B43E-41CD-968D-71AD4E4CEC29}" srcOrd="0" destOrd="0" presId="urn:microsoft.com/office/officeart/2005/8/layout/radial6"/>
    <dgm:cxn modelId="{87801C60-1A6F-4AFF-8286-194C5732FEDE}" srcId="{482EEC08-6A67-4D75-A592-DF6482BD4CB0}" destId="{2B2ACC2E-E044-468E-97DA-DA17B21FE630}" srcOrd="3" destOrd="0" parTransId="{ED8E9D2A-36D9-4F46-9123-7506666DAB47}" sibTransId="{A2B522D0-F3B6-4E4E-94E0-7C22CFF85888}"/>
    <dgm:cxn modelId="{95DCA878-8ABC-421A-BD0F-01C78C4EF74B}" type="presOf" srcId="{2B2ACC2E-E044-468E-97DA-DA17B21FE630}" destId="{6DC44FDD-7C09-4FA9-8F05-6DED52E18397}" srcOrd="0" destOrd="0" presId="urn:microsoft.com/office/officeart/2005/8/layout/radial6"/>
    <dgm:cxn modelId="{88951761-90DF-4B5D-867C-EE6186953571}" type="presOf" srcId="{482EEC08-6A67-4D75-A592-DF6482BD4CB0}" destId="{5DCF411E-8A67-4447-B2F9-1B3FA8696DDC}" srcOrd="0" destOrd="0" presId="urn:microsoft.com/office/officeart/2005/8/layout/radial6"/>
    <dgm:cxn modelId="{30611F86-FCC1-434A-973D-B346ADCE2B5D}" type="presOf" srcId="{116CC6F7-C99B-4138-AF06-9F9B4FC0BE03}" destId="{7CF30A15-A24B-4457-8259-9576716490BE}" srcOrd="0" destOrd="0" presId="urn:microsoft.com/office/officeart/2005/8/layout/radial6"/>
    <dgm:cxn modelId="{9AAAB807-003D-49E7-99F7-8531B17171BE}" srcId="{482EEC08-6A67-4D75-A592-DF6482BD4CB0}" destId="{72193173-2266-46D3-BB4C-E53A666DEE34}" srcOrd="2" destOrd="0" parTransId="{8DDBB46F-17AF-484B-AE4D-17ABA63FE57E}" sibTransId="{116CC6F7-C99B-4138-AF06-9F9B4FC0BE03}"/>
    <dgm:cxn modelId="{FFDEEA6D-299C-4918-9857-E575CBAD756B}" type="presOf" srcId="{7D484752-9AD5-4514-88C5-FCAE9657293B}" destId="{7018557B-C640-4951-A57D-19C2E133D08B}" srcOrd="0" destOrd="0" presId="urn:microsoft.com/office/officeart/2005/8/layout/radial6"/>
    <dgm:cxn modelId="{C6E59B71-495C-4CFD-B214-CF6B60DA2735}" type="presOf" srcId="{011FF309-94B1-42F1-A79D-0DC3041D4A2B}" destId="{33587128-0ADB-4037-BF46-BDE682324A0D}" srcOrd="0" destOrd="0" presId="urn:microsoft.com/office/officeart/2005/8/layout/radial6"/>
    <dgm:cxn modelId="{AAB841BC-E3FB-446F-ADBA-69E3B9733262}" type="presParOf" srcId="{66383E4E-B43E-41CD-968D-71AD4E4CEC29}" destId="{5DCF411E-8A67-4447-B2F9-1B3FA8696DDC}" srcOrd="0" destOrd="0" presId="urn:microsoft.com/office/officeart/2005/8/layout/radial6"/>
    <dgm:cxn modelId="{F3E95A7F-3204-49D1-A462-89E57B7000CB}" type="presParOf" srcId="{66383E4E-B43E-41CD-968D-71AD4E4CEC29}" destId="{ECE05B3D-EB36-4DB8-8925-719740C60362}" srcOrd="1" destOrd="0" presId="urn:microsoft.com/office/officeart/2005/8/layout/radial6"/>
    <dgm:cxn modelId="{63793580-EFEF-49D3-ABFA-53A25F1F6579}" type="presParOf" srcId="{66383E4E-B43E-41CD-968D-71AD4E4CEC29}" destId="{37873F02-F5EE-4622-8CB0-4BDAC5C18A86}" srcOrd="2" destOrd="0" presId="urn:microsoft.com/office/officeart/2005/8/layout/radial6"/>
    <dgm:cxn modelId="{E148E995-1634-41E9-A48F-5227A41795DB}" type="presParOf" srcId="{66383E4E-B43E-41CD-968D-71AD4E4CEC29}" destId="{33587128-0ADB-4037-BF46-BDE682324A0D}" srcOrd="3" destOrd="0" presId="urn:microsoft.com/office/officeart/2005/8/layout/radial6"/>
    <dgm:cxn modelId="{1FFD8E1C-4DB9-429E-B804-D12E01F77E93}" type="presParOf" srcId="{66383E4E-B43E-41CD-968D-71AD4E4CEC29}" destId="{7018557B-C640-4951-A57D-19C2E133D08B}" srcOrd="4" destOrd="0" presId="urn:microsoft.com/office/officeart/2005/8/layout/radial6"/>
    <dgm:cxn modelId="{137C462E-3332-4B92-830F-D41FB892B223}" type="presParOf" srcId="{66383E4E-B43E-41CD-968D-71AD4E4CEC29}" destId="{C46959CD-0C92-42B5-845B-40B6C0CBE744}" srcOrd="5" destOrd="0" presId="urn:microsoft.com/office/officeart/2005/8/layout/radial6"/>
    <dgm:cxn modelId="{1BBF3314-F2F2-4E21-BD10-FAB5DD0B772C}" type="presParOf" srcId="{66383E4E-B43E-41CD-968D-71AD4E4CEC29}" destId="{E799B9A2-122F-4EEC-96B0-9A4DB2EDCE64}" srcOrd="6" destOrd="0" presId="urn:microsoft.com/office/officeart/2005/8/layout/radial6"/>
    <dgm:cxn modelId="{28E90895-1A9D-479F-88A8-B6B6D50ED3D8}" type="presParOf" srcId="{66383E4E-B43E-41CD-968D-71AD4E4CEC29}" destId="{69BD4CEF-CBC0-4EEB-A9AE-5F0A8AEA9CF1}" srcOrd="7" destOrd="0" presId="urn:microsoft.com/office/officeart/2005/8/layout/radial6"/>
    <dgm:cxn modelId="{AD252648-BCFC-4A28-9F3B-15923AD6D8B3}" type="presParOf" srcId="{66383E4E-B43E-41CD-968D-71AD4E4CEC29}" destId="{9725DB9C-701D-4E35-89F2-D560254AB379}" srcOrd="8" destOrd="0" presId="urn:microsoft.com/office/officeart/2005/8/layout/radial6"/>
    <dgm:cxn modelId="{B9A63220-E937-4B0A-95CC-4F75F4EB2C5A}" type="presParOf" srcId="{66383E4E-B43E-41CD-968D-71AD4E4CEC29}" destId="{7CF30A15-A24B-4457-8259-9576716490BE}" srcOrd="9" destOrd="0" presId="urn:microsoft.com/office/officeart/2005/8/layout/radial6"/>
    <dgm:cxn modelId="{DAFD2111-B864-4800-AB0C-B3A258A6B363}" type="presParOf" srcId="{66383E4E-B43E-41CD-968D-71AD4E4CEC29}" destId="{6DC44FDD-7C09-4FA9-8F05-6DED52E18397}" srcOrd="10" destOrd="0" presId="urn:microsoft.com/office/officeart/2005/8/layout/radial6"/>
    <dgm:cxn modelId="{B8CD2CF3-9C9D-468D-BE49-313FAC40B1A1}" type="presParOf" srcId="{66383E4E-B43E-41CD-968D-71AD4E4CEC29}" destId="{B91E7835-57D3-43F6-B69D-8DB46C602254}" srcOrd="11" destOrd="0" presId="urn:microsoft.com/office/officeart/2005/8/layout/radial6"/>
    <dgm:cxn modelId="{7181880A-70A0-452C-B077-CD6518CE3D92}" type="presParOf" srcId="{66383E4E-B43E-41CD-968D-71AD4E4CEC29}" destId="{26911F77-B091-4067-A4AA-38A70C071B7D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5C0FC2-0399-4467-AF17-AFE08FD1E387}" type="doc">
      <dgm:prSet loTypeId="urn:microsoft.com/office/officeart/2005/8/layout/cycle1" loCatId="cycle" qsTypeId="urn:microsoft.com/office/officeart/2005/8/quickstyle/simple4" qsCatId="simple" csTypeId="urn:microsoft.com/office/officeart/2005/8/colors/accent1_5" csCatId="accent1" phldr="1"/>
      <dgm:spPr/>
      <dgm:t>
        <a:bodyPr/>
        <a:lstStyle/>
        <a:p>
          <a:endParaRPr lang="es-ES"/>
        </a:p>
      </dgm:t>
    </dgm:pt>
    <dgm:pt modelId="{D91D31AF-9867-4F85-AFF4-56E4084FDB96}">
      <dgm:prSet phldrT="[Texto]"/>
      <dgm:spPr/>
      <dgm:t>
        <a:bodyPr/>
        <a:lstStyle/>
        <a:p>
          <a:pPr algn="ctr"/>
          <a:r>
            <a:rPr lang="es-ES" dirty="0" smtClean="0"/>
            <a:t>Excesivo consumo de combustible</a:t>
          </a:r>
          <a:endParaRPr lang="es-ES" dirty="0"/>
        </a:p>
      </dgm:t>
    </dgm:pt>
    <dgm:pt modelId="{086B8BF4-D61E-4E86-9287-14534E175273}" type="parTrans" cxnId="{836FD8FD-A7A8-492B-BE5B-CAB9F2A5850B}">
      <dgm:prSet/>
      <dgm:spPr/>
      <dgm:t>
        <a:bodyPr/>
        <a:lstStyle/>
        <a:p>
          <a:endParaRPr lang="es-ES"/>
        </a:p>
      </dgm:t>
    </dgm:pt>
    <dgm:pt modelId="{56F6325D-8235-4BB5-A9FE-2FB21C9CDBB0}" type="sibTrans" cxnId="{836FD8FD-A7A8-492B-BE5B-CAB9F2A5850B}">
      <dgm:prSet/>
      <dgm:spPr/>
      <dgm:t>
        <a:bodyPr/>
        <a:lstStyle/>
        <a:p>
          <a:endParaRPr lang="es-ES" dirty="0"/>
        </a:p>
      </dgm:t>
    </dgm:pt>
    <dgm:pt modelId="{466AE877-2EB2-4C0F-AE65-57F084405807}">
      <dgm:prSet phldrT="[Texto]"/>
      <dgm:spPr/>
      <dgm:t>
        <a:bodyPr/>
        <a:lstStyle/>
        <a:p>
          <a:pPr algn="ctr"/>
          <a:r>
            <a:rPr lang="es-ES" dirty="0" smtClean="0"/>
            <a:t>Impuesto verde</a:t>
          </a:r>
          <a:endParaRPr lang="es-ES" dirty="0"/>
        </a:p>
      </dgm:t>
    </dgm:pt>
    <dgm:pt modelId="{A6E6FE3C-3152-427F-8EE8-83CC2E0A3F3A}" type="parTrans" cxnId="{9E816594-13D3-4B19-B89B-24429726E042}">
      <dgm:prSet/>
      <dgm:spPr/>
      <dgm:t>
        <a:bodyPr/>
        <a:lstStyle/>
        <a:p>
          <a:endParaRPr lang="es-ES"/>
        </a:p>
      </dgm:t>
    </dgm:pt>
    <dgm:pt modelId="{5F49943C-1B7B-4834-8DE4-E541B5416C8B}" type="sibTrans" cxnId="{9E816594-13D3-4B19-B89B-24429726E042}">
      <dgm:prSet/>
      <dgm:spPr/>
      <dgm:t>
        <a:bodyPr/>
        <a:lstStyle/>
        <a:p>
          <a:endParaRPr lang="es-ES" dirty="0"/>
        </a:p>
      </dgm:t>
    </dgm:pt>
    <dgm:pt modelId="{A295D88D-C81A-4940-956B-E5B8490B23BC}">
      <dgm:prSet phldrT="[Texto]"/>
      <dgm:spPr/>
      <dgm:t>
        <a:bodyPr/>
        <a:lstStyle/>
        <a:p>
          <a:r>
            <a:rPr lang="es-ES" dirty="0" smtClean="0"/>
            <a:t>Mantenimiento simple y sencillo</a:t>
          </a:r>
          <a:endParaRPr lang="es-ES" dirty="0"/>
        </a:p>
      </dgm:t>
    </dgm:pt>
    <dgm:pt modelId="{FE41962B-2E60-479C-A2CD-E2370A8CBF1E}" type="parTrans" cxnId="{6F336D47-72D0-46B0-8CBC-9541F25AD854}">
      <dgm:prSet/>
      <dgm:spPr/>
      <dgm:t>
        <a:bodyPr/>
        <a:lstStyle/>
        <a:p>
          <a:endParaRPr lang="es-ES"/>
        </a:p>
      </dgm:t>
    </dgm:pt>
    <dgm:pt modelId="{F6987148-3456-4CAF-9C97-931B4CF6E61A}" type="sibTrans" cxnId="{6F336D47-72D0-46B0-8CBC-9541F25AD854}">
      <dgm:prSet/>
      <dgm:spPr/>
      <dgm:t>
        <a:bodyPr/>
        <a:lstStyle/>
        <a:p>
          <a:endParaRPr lang="es-ES" dirty="0"/>
        </a:p>
      </dgm:t>
    </dgm:pt>
    <dgm:pt modelId="{041336EA-BA77-4EFF-B320-8D16B753C2DA}">
      <dgm:prSet phldrT="[Texto]"/>
      <dgm:spPr/>
      <dgm:t>
        <a:bodyPr/>
        <a:lstStyle/>
        <a:p>
          <a:r>
            <a:rPr lang="es-ES" dirty="0" smtClean="0"/>
            <a:t>Producción en serie</a:t>
          </a:r>
          <a:endParaRPr lang="es-ES" dirty="0"/>
        </a:p>
      </dgm:t>
    </dgm:pt>
    <dgm:pt modelId="{76CF3994-65DC-43F2-B5FB-9EAA4DC63A6C}" type="parTrans" cxnId="{CD3446F9-CFE3-4C82-9390-794692030834}">
      <dgm:prSet/>
      <dgm:spPr/>
      <dgm:t>
        <a:bodyPr/>
        <a:lstStyle/>
        <a:p>
          <a:endParaRPr lang="es-ES"/>
        </a:p>
      </dgm:t>
    </dgm:pt>
    <dgm:pt modelId="{DAF23CCD-0B14-4221-A7FA-9BE29912F59C}" type="sibTrans" cxnId="{CD3446F9-CFE3-4C82-9390-794692030834}">
      <dgm:prSet/>
      <dgm:spPr/>
      <dgm:t>
        <a:bodyPr/>
        <a:lstStyle/>
        <a:p>
          <a:endParaRPr lang="es-ES" dirty="0"/>
        </a:p>
      </dgm:t>
    </dgm:pt>
    <dgm:pt modelId="{8D86D6F7-7F07-4895-9852-D596D39E0F02}" type="pres">
      <dgm:prSet presAssocID="{DE5C0FC2-0399-4467-AF17-AFE08FD1E38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EEB37042-4741-47B3-B996-5DA639D3F1E6}" type="pres">
      <dgm:prSet presAssocID="{D91D31AF-9867-4F85-AFF4-56E4084FDB96}" presName="dummy" presStyleCnt="0"/>
      <dgm:spPr/>
    </dgm:pt>
    <dgm:pt modelId="{A21F426F-BAAA-47A6-A212-7DCF4583FC7A}" type="pres">
      <dgm:prSet presAssocID="{D91D31AF-9867-4F85-AFF4-56E4084FDB96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287ED25-63EA-4582-B2B5-6B75B7A4F760}" type="pres">
      <dgm:prSet presAssocID="{56F6325D-8235-4BB5-A9FE-2FB21C9CDBB0}" presName="sibTrans" presStyleLbl="node1" presStyleIdx="0" presStyleCnt="4"/>
      <dgm:spPr/>
      <dgm:t>
        <a:bodyPr/>
        <a:lstStyle/>
        <a:p>
          <a:endParaRPr lang="es-ES"/>
        </a:p>
      </dgm:t>
    </dgm:pt>
    <dgm:pt modelId="{C4FAA48A-C54E-4151-88F7-303CFF950F79}" type="pres">
      <dgm:prSet presAssocID="{466AE877-2EB2-4C0F-AE65-57F084405807}" presName="dummy" presStyleCnt="0"/>
      <dgm:spPr/>
    </dgm:pt>
    <dgm:pt modelId="{EDD1F4FD-39E0-41EF-8777-A1D770AF26FE}" type="pres">
      <dgm:prSet presAssocID="{466AE877-2EB2-4C0F-AE65-57F084405807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9ED408A-D2F2-4806-A785-A1ED4A664EB2}" type="pres">
      <dgm:prSet presAssocID="{5F49943C-1B7B-4834-8DE4-E541B5416C8B}" presName="sibTrans" presStyleLbl="node1" presStyleIdx="1" presStyleCnt="4"/>
      <dgm:spPr/>
      <dgm:t>
        <a:bodyPr/>
        <a:lstStyle/>
        <a:p>
          <a:endParaRPr lang="es-ES"/>
        </a:p>
      </dgm:t>
    </dgm:pt>
    <dgm:pt modelId="{E6D3DC6C-1538-4F1F-93F6-1660E06152CE}" type="pres">
      <dgm:prSet presAssocID="{A295D88D-C81A-4940-956B-E5B8490B23BC}" presName="dummy" presStyleCnt="0"/>
      <dgm:spPr/>
    </dgm:pt>
    <dgm:pt modelId="{A207F716-9866-4638-91C0-72A285B1B149}" type="pres">
      <dgm:prSet presAssocID="{A295D88D-C81A-4940-956B-E5B8490B23BC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C1828B5-8129-40B0-84F3-6856A67B0019}" type="pres">
      <dgm:prSet presAssocID="{F6987148-3456-4CAF-9C97-931B4CF6E61A}" presName="sibTrans" presStyleLbl="node1" presStyleIdx="2" presStyleCnt="4"/>
      <dgm:spPr/>
      <dgm:t>
        <a:bodyPr/>
        <a:lstStyle/>
        <a:p>
          <a:endParaRPr lang="es-ES"/>
        </a:p>
      </dgm:t>
    </dgm:pt>
    <dgm:pt modelId="{92C4A964-1F32-4DD8-AF84-FE44F9D546D9}" type="pres">
      <dgm:prSet presAssocID="{041336EA-BA77-4EFF-B320-8D16B753C2DA}" presName="dummy" presStyleCnt="0"/>
      <dgm:spPr/>
    </dgm:pt>
    <dgm:pt modelId="{27CF5264-FDFE-48A6-B047-9006CAAAF3C7}" type="pres">
      <dgm:prSet presAssocID="{041336EA-BA77-4EFF-B320-8D16B753C2DA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F615932-EC7A-4B18-AF18-6DE4B34DDF84}" type="pres">
      <dgm:prSet presAssocID="{DAF23CCD-0B14-4221-A7FA-9BE29912F59C}" presName="sibTrans" presStyleLbl="node1" presStyleIdx="3" presStyleCnt="4"/>
      <dgm:spPr/>
      <dgm:t>
        <a:bodyPr/>
        <a:lstStyle/>
        <a:p>
          <a:endParaRPr lang="es-ES"/>
        </a:p>
      </dgm:t>
    </dgm:pt>
  </dgm:ptLst>
  <dgm:cxnLst>
    <dgm:cxn modelId="{E9B4A9EB-2DD4-44E5-A63E-B66AA85738D6}" type="presOf" srcId="{56F6325D-8235-4BB5-A9FE-2FB21C9CDBB0}" destId="{B287ED25-63EA-4582-B2B5-6B75B7A4F760}" srcOrd="0" destOrd="0" presId="urn:microsoft.com/office/officeart/2005/8/layout/cycle1"/>
    <dgm:cxn modelId="{038B7C93-72F1-46AC-9CE5-443A7D5A1716}" type="presOf" srcId="{DE5C0FC2-0399-4467-AF17-AFE08FD1E387}" destId="{8D86D6F7-7F07-4895-9852-D596D39E0F02}" srcOrd="0" destOrd="0" presId="urn:microsoft.com/office/officeart/2005/8/layout/cycle1"/>
    <dgm:cxn modelId="{2DF7ED14-E7CD-430B-9915-9A3073553D5B}" type="presOf" srcId="{A295D88D-C81A-4940-956B-E5B8490B23BC}" destId="{A207F716-9866-4638-91C0-72A285B1B149}" srcOrd="0" destOrd="0" presId="urn:microsoft.com/office/officeart/2005/8/layout/cycle1"/>
    <dgm:cxn modelId="{B2B36EC8-207F-4226-ABA0-D54DD390B16C}" type="presOf" srcId="{5F49943C-1B7B-4834-8DE4-E541B5416C8B}" destId="{E9ED408A-D2F2-4806-A785-A1ED4A664EB2}" srcOrd="0" destOrd="0" presId="urn:microsoft.com/office/officeart/2005/8/layout/cycle1"/>
    <dgm:cxn modelId="{50A4C9DF-141D-4E80-A2F9-3E8A51FDEFAE}" type="presOf" srcId="{D91D31AF-9867-4F85-AFF4-56E4084FDB96}" destId="{A21F426F-BAAA-47A6-A212-7DCF4583FC7A}" srcOrd="0" destOrd="0" presId="urn:microsoft.com/office/officeart/2005/8/layout/cycle1"/>
    <dgm:cxn modelId="{CD3446F9-CFE3-4C82-9390-794692030834}" srcId="{DE5C0FC2-0399-4467-AF17-AFE08FD1E387}" destId="{041336EA-BA77-4EFF-B320-8D16B753C2DA}" srcOrd="3" destOrd="0" parTransId="{76CF3994-65DC-43F2-B5FB-9EAA4DC63A6C}" sibTransId="{DAF23CCD-0B14-4221-A7FA-9BE29912F59C}"/>
    <dgm:cxn modelId="{54283E58-7E5E-4058-ACD3-BDA5ECE37A5F}" type="presOf" srcId="{DAF23CCD-0B14-4221-A7FA-9BE29912F59C}" destId="{7F615932-EC7A-4B18-AF18-6DE4B34DDF84}" srcOrd="0" destOrd="0" presId="urn:microsoft.com/office/officeart/2005/8/layout/cycle1"/>
    <dgm:cxn modelId="{9E816594-13D3-4B19-B89B-24429726E042}" srcId="{DE5C0FC2-0399-4467-AF17-AFE08FD1E387}" destId="{466AE877-2EB2-4C0F-AE65-57F084405807}" srcOrd="1" destOrd="0" parTransId="{A6E6FE3C-3152-427F-8EE8-83CC2E0A3F3A}" sibTransId="{5F49943C-1B7B-4834-8DE4-E541B5416C8B}"/>
    <dgm:cxn modelId="{CD99502F-CE8D-4393-A28B-512D1FD4CAC0}" type="presOf" srcId="{F6987148-3456-4CAF-9C97-931B4CF6E61A}" destId="{FC1828B5-8129-40B0-84F3-6856A67B0019}" srcOrd="0" destOrd="0" presId="urn:microsoft.com/office/officeart/2005/8/layout/cycle1"/>
    <dgm:cxn modelId="{9BF956DF-EC47-4DA4-A903-5D8D6C440DF8}" type="presOf" srcId="{041336EA-BA77-4EFF-B320-8D16B753C2DA}" destId="{27CF5264-FDFE-48A6-B047-9006CAAAF3C7}" srcOrd="0" destOrd="0" presId="urn:microsoft.com/office/officeart/2005/8/layout/cycle1"/>
    <dgm:cxn modelId="{92281A34-BBF6-4DF6-A41E-0F4F4A2E7C4A}" type="presOf" srcId="{466AE877-2EB2-4C0F-AE65-57F084405807}" destId="{EDD1F4FD-39E0-41EF-8777-A1D770AF26FE}" srcOrd="0" destOrd="0" presId="urn:microsoft.com/office/officeart/2005/8/layout/cycle1"/>
    <dgm:cxn modelId="{6F336D47-72D0-46B0-8CBC-9541F25AD854}" srcId="{DE5C0FC2-0399-4467-AF17-AFE08FD1E387}" destId="{A295D88D-C81A-4940-956B-E5B8490B23BC}" srcOrd="2" destOrd="0" parTransId="{FE41962B-2E60-479C-A2CD-E2370A8CBF1E}" sibTransId="{F6987148-3456-4CAF-9C97-931B4CF6E61A}"/>
    <dgm:cxn modelId="{836FD8FD-A7A8-492B-BE5B-CAB9F2A5850B}" srcId="{DE5C0FC2-0399-4467-AF17-AFE08FD1E387}" destId="{D91D31AF-9867-4F85-AFF4-56E4084FDB96}" srcOrd="0" destOrd="0" parTransId="{086B8BF4-D61E-4E86-9287-14534E175273}" sibTransId="{56F6325D-8235-4BB5-A9FE-2FB21C9CDBB0}"/>
    <dgm:cxn modelId="{954E97FF-8984-4CB1-B2AE-873B8102CCD8}" type="presParOf" srcId="{8D86D6F7-7F07-4895-9852-D596D39E0F02}" destId="{EEB37042-4741-47B3-B996-5DA639D3F1E6}" srcOrd="0" destOrd="0" presId="urn:microsoft.com/office/officeart/2005/8/layout/cycle1"/>
    <dgm:cxn modelId="{4AF42EF7-A6DB-4A1E-B8FE-25F81190BC3F}" type="presParOf" srcId="{8D86D6F7-7F07-4895-9852-D596D39E0F02}" destId="{A21F426F-BAAA-47A6-A212-7DCF4583FC7A}" srcOrd="1" destOrd="0" presId="urn:microsoft.com/office/officeart/2005/8/layout/cycle1"/>
    <dgm:cxn modelId="{D60FACA9-4796-4001-942A-7B20957A45A8}" type="presParOf" srcId="{8D86D6F7-7F07-4895-9852-D596D39E0F02}" destId="{B287ED25-63EA-4582-B2B5-6B75B7A4F760}" srcOrd="2" destOrd="0" presId="urn:microsoft.com/office/officeart/2005/8/layout/cycle1"/>
    <dgm:cxn modelId="{071868AF-2F82-42C6-9C6A-BB4F8CE70CEE}" type="presParOf" srcId="{8D86D6F7-7F07-4895-9852-D596D39E0F02}" destId="{C4FAA48A-C54E-4151-88F7-303CFF950F79}" srcOrd="3" destOrd="0" presId="urn:microsoft.com/office/officeart/2005/8/layout/cycle1"/>
    <dgm:cxn modelId="{BA8B46D7-A834-4FD5-AC88-F1D4DA5C37D0}" type="presParOf" srcId="{8D86D6F7-7F07-4895-9852-D596D39E0F02}" destId="{EDD1F4FD-39E0-41EF-8777-A1D770AF26FE}" srcOrd="4" destOrd="0" presId="urn:microsoft.com/office/officeart/2005/8/layout/cycle1"/>
    <dgm:cxn modelId="{DBB483F3-23D3-48DD-B37B-B70485A1CB88}" type="presParOf" srcId="{8D86D6F7-7F07-4895-9852-D596D39E0F02}" destId="{E9ED408A-D2F2-4806-A785-A1ED4A664EB2}" srcOrd="5" destOrd="0" presId="urn:microsoft.com/office/officeart/2005/8/layout/cycle1"/>
    <dgm:cxn modelId="{4BCB7B18-DC8B-41D0-9017-FED72739E830}" type="presParOf" srcId="{8D86D6F7-7F07-4895-9852-D596D39E0F02}" destId="{E6D3DC6C-1538-4F1F-93F6-1660E06152CE}" srcOrd="6" destOrd="0" presId="urn:microsoft.com/office/officeart/2005/8/layout/cycle1"/>
    <dgm:cxn modelId="{C8B7CEDD-6684-4AAB-A3BA-6E1BE0C2A973}" type="presParOf" srcId="{8D86D6F7-7F07-4895-9852-D596D39E0F02}" destId="{A207F716-9866-4638-91C0-72A285B1B149}" srcOrd="7" destOrd="0" presId="urn:microsoft.com/office/officeart/2005/8/layout/cycle1"/>
    <dgm:cxn modelId="{AECE79DD-603F-4EFC-BCC0-F1BFB3C70CE1}" type="presParOf" srcId="{8D86D6F7-7F07-4895-9852-D596D39E0F02}" destId="{FC1828B5-8129-40B0-84F3-6856A67B0019}" srcOrd="8" destOrd="0" presId="urn:microsoft.com/office/officeart/2005/8/layout/cycle1"/>
    <dgm:cxn modelId="{95A9C5ED-B64F-4829-95FE-7BC1AE9549A8}" type="presParOf" srcId="{8D86D6F7-7F07-4895-9852-D596D39E0F02}" destId="{92C4A964-1F32-4DD8-AF84-FE44F9D546D9}" srcOrd="9" destOrd="0" presId="urn:microsoft.com/office/officeart/2005/8/layout/cycle1"/>
    <dgm:cxn modelId="{623AB118-BC92-4D9E-A5B8-C74103CB0ABC}" type="presParOf" srcId="{8D86D6F7-7F07-4895-9852-D596D39E0F02}" destId="{27CF5264-FDFE-48A6-B047-9006CAAAF3C7}" srcOrd="10" destOrd="0" presId="urn:microsoft.com/office/officeart/2005/8/layout/cycle1"/>
    <dgm:cxn modelId="{BAE1BA96-118F-4FDF-A4F6-983426A7818B}" type="presParOf" srcId="{8D86D6F7-7F07-4895-9852-D596D39E0F02}" destId="{7F615932-EC7A-4B18-AF18-6DE4B34DDF84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1C183B-2F79-4D4A-B108-875EA070BE6E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1AA7B72A-271D-4099-B49D-8B97C268700D}">
      <dgm:prSet phldrT="[Texto]" custT="1"/>
      <dgm:spPr/>
      <dgm:t>
        <a:bodyPr/>
        <a:lstStyle/>
        <a:p>
          <a:r>
            <a:rPr lang="es-ES" sz="4000" dirty="0" smtClean="0">
              <a:latin typeface="Swis721 Cn BT" pitchFamily="34" charset="0"/>
            </a:rPr>
            <a:t>Esfuerzo Estático</a:t>
          </a:r>
          <a:endParaRPr lang="es-ES" sz="4000" dirty="0">
            <a:latin typeface="Swis721 Cn BT" pitchFamily="34" charset="0"/>
          </a:endParaRPr>
        </a:p>
      </dgm:t>
    </dgm:pt>
    <dgm:pt modelId="{20B623C2-59BD-43CD-A70C-4CA8E3E445B7}" type="sibTrans" cxnId="{63EFA6DB-80E2-4C84-BAC4-CD26D5C0E8FB}">
      <dgm:prSet/>
      <dgm:spPr/>
      <dgm:t>
        <a:bodyPr/>
        <a:lstStyle/>
        <a:p>
          <a:endParaRPr lang="es-ES"/>
        </a:p>
      </dgm:t>
    </dgm:pt>
    <dgm:pt modelId="{925F458F-A119-4D27-81C2-E2F19CFC3F76}" type="parTrans" cxnId="{63EFA6DB-80E2-4C84-BAC4-CD26D5C0E8FB}">
      <dgm:prSet/>
      <dgm:spPr/>
      <dgm:t>
        <a:bodyPr/>
        <a:lstStyle/>
        <a:p>
          <a:endParaRPr lang="es-ES"/>
        </a:p>
      </dgm:t>
    </dgm:pt>
    <dgm:pt modelId="{6D18F062-504F-4EE0-86FB-E7EE92072424}" type="pres">
      <dgm:prSet presAssocID="{031C183B-2F79-4D4A-B108-875EA070BE6E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E9D233C-B8ED-4579-A94C-6C47926B1B1F}" type="pres">
      <dgm:prSet presAssocID="{031C183B-2F79-4D4A-B108-875EA070BE6E}" presName="dummyMaxCanvas" presStyleCnt="0">
        <dgm:presLayoutVars/>
      </dgm:prSet>
      <dgm:spPr/>
    </dgm:pt>
    <dgm:pt modelId="{DA5A2674-17E0-4CE3-A02F-851C62CA29A7}" type="pres">
      <dgm:prSet presAssocID="{031C183B-2F79-4D4A-B108-875EA070BE6E}" presName="OneNode_1" presStyleLbl="node1" presStyleIdx="0" presStyleCnt="1" custLinFactY="-18750" custLinFactNeighborX="-793" custLinFactNeighborY="-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C41EEF-EBC1-46A4-BA78-F2394D9D0AD9}" type="presOf" srcId="{1AA7B72A-271D-4099-B49D-8B97C268700D}" destId="{DA5A2674-17E0-4CE3-A02F-851C62CA29A7}" srcOrd="0" destOrd="0" presId="urn:microsoft.com/office/officeart/2005/8/layout/vProcess5"/>
    <dgm:cxn modelId="{60B31BA8-66F7-45F7-A854-8B6551A77D10}" type="presOf" srcId="{031C183B-2F79-4D4A-B108-875EA070BE6E}" destId="{6D18F062-504F-4EE0-86FB-E7EE92072424}" srcOrd="0" destOrd="0" presId="urn:microsoft.com/office/officeart/2005/8/layout/vProcess5"/>
    <dgm:cxn modelId="{63EFA6DB-80E2-4C84-BAC4-CD26D5C0E8FB}" srcId="{031C183B-2F79-4D4A-B108-875EA070BE6E}" destId="{1AA7B72A-271D-4099-B49D-8B97C268700D}" srcOrd="0" destOrd="0" parTransId="{925F458F-A119-4D27-81C2-E2F19CFC3F76}" sibTransId="{20B623C2-59BD-43CD-A70C-4CA8E3E445B7}"/>
    <dgm:cxn modelId="{A8EB3F8E-AC14-4A8A-9F28-0097D045EB69}" type="presParOf" srcId="{6D18F062-504F-4EE0-86FB-E7EE92072424}" destId="{5E9D233C-B8ED-4579-A94C-6C47926B1B1F}" srcOrd="0" destOrd="0" presId="urn:microsoft.com/office/officeart/2005/8/layout/vProcess5"/>
    <dgm:cxn modelId="{A2ACACCD-7C7E-4836-B00B-A9BD36355A82}" type="presParOf" srcId="{6D18F062-504F-4EE0-86FB-E7EE92072424}" destId="{DA5A2674-17E0-4CE3-A02F-851C62CA29A7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C48C802-8D99-42C7-9CCE-3CBF097A60DC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C568AF60-8A3B-4A02-8565-2319A17A6D5F}">
      <dgm:prSet phldrT="[Texto]" custT="1"/>
      <dgm:spPr/>
      <dgm:t>
        <a:bodyPr/>
        <a:lstStyle/>
        <a:p>
          <a:r>
            <a:rPr lang="es-ES" sz="4000" dirty="0" smtClean="0">
              <a:latin typeface="Swis721 Cn BT" pitchFamily="34" charset="0"/>
            </a:rPr>
            <a:t>Esfuerzo Dinámico</a:t>
          </a:r>
          <a:endParaRPr lang="es-ES" sz="4000" dirty="0">
            <a:latin typeface="Swis721 Cn BT" pitchFamily="34" charset="0"/>
          </a:endParaRPr>
        </a:p>
      </dgm:t>
    </dgm:pt>
    <dgm:pt modelId="{542699FC-DEF5-4DC2-AD70-F4CE99E2B680}" type="parTrans" cxnId="{82857197-D0D6-4FD7-A722-F6AE15A10312}">
      <dgm:prSet/>
      <dgm:spPr/>
      <dgm:t>
        <a:bodyPr/>
        <a:lstStyle/>
        <a:p>
          <a:endParaRPr lang="es-ES"/>
        </a:p>
      </dgm:t>
    </dgm:pt>
    <dgm:pt modelId="{33DBD1DA-FB3C-466A-89D0-F0AAAD9B19D9}" type="sibTrans" cxnId="{82857197-D0D6-4FD7-A722-F6AE15A10312}">
      <dgm:prSet/>
      <dgm:spPr/>
      <dgm:t>
        <a:bodyPr/>
        <a:lstStyle/>
        <a:p>
          <a:endParaRPr lang="es-ES"/>
        </a:p>
      </dgm:t>
    </dgm:pt>
    <dgm:pt modelId="{8BABAB8D-5E60-4019-815A-FC0F0A9B21A4}" type="pres">
      <dgm:prSet presAssocID="{DC48C802-8D99-42C7-9CCE-3CBF097A60DC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D59A325-9C27-43D5-9526-C858DE891CEA}" type="pres">
      <dgm:prSet presAssocID="{DC48C802-8D99-42C7-9CCE-3CBF097A60DC}" presName="dummyMaxCanvas" presStyleCnt="0">
        <dgm:presLayoutVars/>
      </dgm:prSet>
      <dgm:spPr/>
    </dgm:pt>
    <dgm:pt modelId="{418429EE-06DA-4BB0-A124-F3B52A68F791}" type="pres">
      <dgm:prSet presAssocID="{DC48C802-8D99-42C7-9CCE-3CBF097A60DC}" presName="OneNode_1" presStyleLbl="node1" presStyleIdx="0" presStyleCnt="1" custScaleY="56699" custLinFactY="44710" custLinFactNeighborX="25000" custLinFactNeighborY="100000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60C39DEF-4461-4F25-8EFC-428365A446D3}" type="presOf" srcId="{DC48C802-8D99-42C7-9CCE-3CBF097A60DC}" destId="{8BABAB8D-5E60-4019-815A-FC0F0A9B21A4}" srcOrd="0" destOrd="0" presId="urn:microsoft.com/office/officeart/2005/8/layout/vProcess5"/>
    <dgm:cxn modelId="{743557FE-4236-4ACC-8197-8F74A6FF3C6C}" type="presOf" srcId="{C568AF60-8A3B-4A02-8565-2319A17A6D5F}" destId="{418429EE-06DA-4BB0-A124-F3B52A68F791}" srcOrd="0" destOrd="0" presId="urn:microsoft.com/office/officeart/2005/8/layout/vProcess5"/>
    <dgm:cxn modelId="{82857197-D0D6-4FD7-A722-F6AE15A10312}" srcId="{DC48C802-8D99-42C7-9CCE-3CBF097A60DC}" destId="{C568AF60-8A3B-4A02-8565-2319A17A6D5F}" srcOrd="0" destOrd="0" parTransId="{542699FC-DEF5-4DC2-AD70-F4CE99E2B680}" sibTransId="{33DBD1DA-FB3C-466A-89D0-F0AAAD9B19D9}"/>
    <dgm:cxn modelId="{7AD22623-CA12-4913-B374-E24E9DE0BA0A}" type="presParOf" srcId="{8BABAB8D-5E60-4019-815A-FC0F0A9B21A4}" destId="{3D59A325-9C27-43D5-9526-C858DE891CEA}" srcOrd="0" destOrd="0" presId="urn:microsoft.com/office/officeart/2005/8/layout/vProcess5"/>
    <dgm:cxn modelId="{EDBF14E7-ED40-47F8-B44F-750ABE64A77D}" type="presParOf" srcId="{8BABAB8D-5E60-4019-815A-FC0F0A9B21A4}" destId="{418429EE-06DA-4BB0-A124-F3B52A68F791}" srcOrd="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911F77-B091-4067-A4AA-38A70C071B7D}">
      <dsp:nvSpPr>
        <dsp:cNvPr id="0" name=""/>
        <dsp:cNvSpPr/>
      </dsp:nvSpPr>
      <dsp:spPr>
        <a:xfrm>
          <a:off x="2106719" y="739075"/>
          <a:ext cx="4930561" cy="4930561"/>
        </a:xfrm>
        <a:prstGeom prst="blockArc">
          <a:avLst>
            <a:gd name="adj1" fmla="val 10800000"/>
            <a:gd name="adj2" fmla="val 162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F30A15-A24B-4457-8259-9576716490BE}">
      <dsp:nvSpPr>
        <dsp:cNvPr id="0" name=""/>
        <dsp:cNvSpPr/>
      </dsp:nvSpPr>
      <dsp:spPr>
        <a:xfrm>
          <a:off x="2106719" y="739075"/>
          <a:ext cx="4930561" cy="4930561"/>
        </a:xfrm>
        <a:prstGeom prst="blockArc">
          <a:avLst>
            <a:gd name="adj1" fmla="val 5400000"/>
            <a:gd name="adj2" fmla="val 108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99B9A2-122F-4EEC-96B0-9A4DB2EDCE64}">
      <dsp:nvSpPr>
        <dsp:cNvPr id="0" name=""/>
        <dsp:cNvSpPr/>
      </dsp:nvSpPr>
      <dsp:spPr>
        <a:xfrm>
          <a:off x="2106719" y="739075"/>
          <a:ext cx="4930561" cy="4930561"/>
        </a:xfrm>
        <a:prstGeom prst="blockArc">
          <a:avLst>
            <a:gd name="adj1" fmla="val 0"/>
            <a:gd name="adj2" fmla="val 540000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87128-0ADB-4037-BF46-BDE682324A0D}">
      <dsp:nvSpPr>
        <dsp:cNvPr id="0" name=""/>
        <dsp:cNvSpPr/>
      </dsp:nvSpPr>
      <dsp:spPr>
        <a:xfrm>
          <a:off x="2106719" y="739075"/>
          <a:ext cx="4930561" cy="4930561"/>
        </a:xfrm>
        <a:prstGeom prst="blockArc">
          <a:avLst>
            <a:gd name="adj1" fmla="val 16200000"/>
            <a:gd name="adj2" fmla="val 0"/>
            <a:gd name="adj3" fmla="val 464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82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CF411E-8A67-4447-B2F9-1B3FA8696DDC}">
      <dsp:nvSpPr>
        <dsp:cNvPr id="0" name=""/>
        <dsp:cNvSpPr/>
      </dsp:nvSpPr>
      <dsp:spPr>
        <a:xfrm>
          <a:off x="3436813" y="2069169"/>
          <a:ext cx="2270373" cy="2270373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900" kern="1200" dirty="0" smtClean="0">
              <a:latin typeface="Swis721 Cn BT" pitchFamily="34" charset="0"/>
            </a:rPr>
            <a:t>Problemas a solucionar</a:t>
          </a:r>
          <a:endParaRPr lang="es-ES" sz="2900" kern="1200" dirty="0">
            <a:latin typeface="Swis721 Cn BT" pitchFamily="34" charset="0"/>
          </a:endParaRPr>
        </a:p>
      </dsp:txBody>
      <dsp:txXfrm>
        <a:off x="3769301" y="2401657"/>
        <a:ext cx="1605397" cy="1605397"/>
      </dsp:txXfrm>
    </dsp:sp>
    <dsp:sp modelId="{ECE05B3D-EB36-4DB8-8925-719740C60362}">
      <dsp:nvSpPr>
        <dsp:cNvPr id="0" name=""/>
        <dsp:cNvSpPr/>
      </dsp:nvSpPr>
      <dsp:spPr>
        <a:xfrm>
          <a:off x="3777369" y="1658"/>
          <a:ext cx="1589261" cy="15892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Swis721 Cn BT" pitchFamily="34" charset="0"/>
            </a:rPr>
            <a:t>Falta de innovación en el medio</a:t>
          </a:r>
          <a:endParaRPr lang="es-ES" sz="1700" kern="1200" dirty="0">
            <a:latin typeface="Swis721 Cn BT" pitchFamily="34" charset="0"/>
          </a:endParaRPr>
        </a:p>
      </dsp:txBody>
      <dsp:txXfrm>
        <a:off x="4010111" y="234400"/>
        <a:ext cx="1123777" cy="1123777"/>
      </dsp:txXfrm>
    </dsp:sp>
    <dsp:sp modelId="{7018557B-C640-4951-A57D-19C2E133D08B}">
      <dsp:nvSpPr>
        <dsp:cNvPr id="0" name=""/>
        <dsp:cNvSpPr/>
      </dsp:nvSpPr>
      <dsp:spPr>
        <a:xfrm>
          <a:off x="6185436" y="2409725"/>
          <a:ext cx="1589261" cy="15892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Swis721 Cn BT" pitchFamily="34" charset="0"/>
            </a:rPr>
            <a:t>Consumo de combustible elevado</a:t>
          </a:r>
          <a:endParaRPr lang="es-ES" sz="1700" kern="1200" dirty="0">
            <a:latin typeface="Swis721 Cn BT" pitchFamily="34" charset="0"/>
          </a:endParaRPr>
        </a:p>
      </dsp:txBody>
      <dsp:txXfrm>
        <a:off x="6418178" y="2642467"/>
        <a:ext cx="1123777" cy="1123777"/>
      </dsp:txXfrm>
    </dsp:sp>
    <dsp:sp modelId="{69BD4CEF-CBC0-4EEB-A9AE-5F0A8AEA9CF1}">
      <dsp:nvSpPr>
        <dsp:cNvPr id="0" name=""/>
        <dsp:cNvSpPr/>
      </dsp:nvSpPr>
      <dsp:spPr>
        <a:xfrm>
          <a:off x="3777369" y="4817792"/>
          <a:ext cx="1589261" cy="15892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 smtClean="0">
              <a:latin typeface="Swis721 Cn BT" pitchFamily="34" charset="0"/>
            </a:rPr>
            <a:t>Motores con cilindrajes superiores a 1500cc</a:t>
          </a:r>
          <a:endParaRPr lang="es-ES" sz="1700" kern="1200" dirty="0">
            <a:latin typeface="Swis721 Cn BT" pitchFamily="34" charset="0"/>
          </a:endParaRPr>
        </a:p>
      </dsp:txBody>
      <dsp:txXfrm>
        <a:off x="4010111" y="5050534"/>
        <a:ext cx="1123777" cy="1123777"/>
      </dsp:txXfrm>
    </dsp:sp>
    <dsp:sp modelId="{6DC44FDD-7C09-4FA9-8F05-6DED52E18397}">
      <dsp:nvSpPr>
        <dsp:cNvPr id="0" name=""/>
        <dsp:cNvSpPr/>
      </dsp:nvSpPr>
      <dsp:spPr>
        <a:xfrm>
          <a:off x="1369302" y="2409725"/>
          <a:ext cx="1589261" cy="1589261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>
              <a:latin typeface="Swis721 Cn BT" pitchFamily="34" charset="0"/>
            </a:rPr>
            <a:t>Mantenimiento</a:t>
          </a:r>
          <a:endParaRPr lang="es-ES" sz="2400" kern="1200" dirty="0">
            <a:latin typeface="Swis721 Cn BT" pitchFamily="34" charset="0"/>
          </a:endParaRPr>
        </a:p>
      </dsp:txBody>
      <dsp:txXfrm>
        <a:off x="1602044" y="2642467"/>
        <a:ext cx="1123777" cy="112377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1F426F-BAAA-47A6-A212-7DCF4583FC7A}">
      <dsp:nvSpPr>
        <dsp:cNvPr id="0" name=""/>
        <dsp:cNvSpPr/>
      </dsp:nvSpPr>
      <dsp:spPr>
        <a:xfrm>
          <a:off x="4674180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Excesivo consumo de combustible</a:t>
          </a:r>
          <a:endParaRPr lang="es-ES" sz="1900" kern="1200" dirty="0"/>
        </a:p>
      </dsp:txBody>
      <dsp:txXfrm>
        <a:off x="4674180" y="102284"/>
        <a:ext cx="1601316" cy="1601316"/>
      </dsp:txXfrm>
    </dsp:sp>
    <dsp:sp modelId="{B287ED25-63EA-4582-B2B5-6B75B7A4F760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49018"/>
            <a:gd name="adj4" fmla="val 20585536"/>
            <a:gd name="adj5" fmla="val 8054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DD1F4FD-39E0-41EF-8777-A1D770AF26FE}">
      <dsp:nvSpPr>
        <dsp:cNvPr id="0" name=""/>
        <dsp:cNvSpPr/>
      </dsp:nvSpPr>
      <dsp:spPr>
        <a:xfrm>
          <a:off x="4674180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Impuesto verde</a:t>
          </a:r>
          <a:endParaRPr lang="es-ES" sz="1900" kern="1200" dirty="0"/>
        </a:p>
      </dsp:txBody>
      <dsp:txXfrm>
        <a:off x="4674180" y="2822362"/>
        <a:ext cx="1601316" cy="1601316"/>
      </dsp:txXfrm>
    </dsp:sp>
    <dsp:sp modelId="{E9ED408A-D2F2-4806-A785-A1ED4A664EB2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5949018"/>
            <a:gd name="adj4" fmla="val 4385536"/>
            <a:gd name="adj5" fmla="val 8054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13333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13333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13333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07F716-9866-4638-91C0-72A285B1B149}">
      <dsp:nvSpPr>
        <dsp:cNvPr id="0" name=""/>
        <dsp:cNvSpPr/>
      </dsp:nvSpPr>
      <dsp:spPr>
        <a:xfrm>
          <a:off x="1954103" y="2822362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Mantenimiento simple y sencillo</a:t>
          </a:r>
          <a:endParaRPr lang="es-ES" sz="1900" kern="1200" dirty="0"/>
        </a:p>
      </dsp:txBody>
      <dsp:txXfrm>
        <a:off x="1954103" y="2822362"/>
        <a:ext cx="1601316" cy="1601316"/>
      </dsp:txXfrm>
    </dsp:sp>
    <dsp:sp modelId="{FC1828B5-8129-40B0-84F3-6856A67B0019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1349018"/>
            <a:gd name="adj4" fmla="val 9785536"/>
            <a:gd name="adj5" fmla="val 8054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26667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26667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26667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7CF5264-FDFE-48A6-B047-9006CAAAF3C7}">
      <dsp:nvSpPr>
        <dsp:cNvPr id="0" name=""/>
        <dsp:cNvSpPr/>
      </dsp:nvSpPr>
      <dsp:spPr>
        <a:xfrm>
          <a:off x="1954103" y="102284"/>
          <a:ext cx="1601316" cy="16013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900" kern="1200" dirty="0" smtClean="0"/>
            <a:t>Producción en serie</a:t>
          </a:r>
          <a:endParaRPr lang="es-ES" sz="1900" kern="1200" dirty="0"/>
        </a:p>
      </dsp:txBody>
      <dsp:txXfrm>
        <a:off x="1954103" y="102284"/>
        <a:ext cx="1601316" cy="1601316"/>
      </dsp:txXfrm>
    </dsp:sp>
    <dsp:sp modelId="{7F615932-EC7A-4B18-AF18-6DE4B34DDF84}">
      <dsp:nvSpPr>
        <dsp:cNvPr id="0" name=""/>
        <dsp:cNvSpPr/>
      </dsp:nvSpPr>
      <dsp:spPr>
        <a:xfrm>
          <a:off x="1853136" y="1318"/>
          <a:ext cx="4523326" cy="4523326"/>
        </a:xfrm>
        <a:prstGeom prst="circularArrow">
          <a:avLst>
            <a:gd name="adj1" fmla="val 6903"/>
            <a:gd name="adj2" fmla="val 465447"/>
            <a:gd name="adj3" fmla="val 16749018"/>
            <a:gd name="adj4" fmla="val 15185536"/>
            <a:gd name="adj5" fmla="val 8054"/>
          </a:avLst>
        </a:prstGeom>
        <a:gradFill rotWithShape="0">
          <a:gsLst>
            <a:gs pos="0">
              <a:schemeClr val="accent1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1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1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A2674-17E0-4CE3-A02F-851C62CA29A7}">
      <dsp:nvSpPr>
        <dsp:cNvPr id="0" name=""/>
        <dsp:cNvSpPr/>
      </dsp:nvSpPr>
      <dsp:spPr>
        <a:xfrm>
          <a:off x="0" y="0"/>
          <a:ext cx="5328591" cy="90010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Swis721 Cn BT" pitchFamily="34" charset="0"/>
            </a:rPr>
            <a:t>Esfuerzo Estático</a:t>
          </a:r>
          <a:endParaRPr lang="es-ES" sz="4000" kern="1200" dirty="0">
            <a:latin typeface="Swis721 Cn BT" pitchFamily="34" charset="0"/>
          </a:endParaRPr>
        </a:p>
      </dsp:txBody>
      <dsp:txXfrm>
        <a:off x="26363" y="26363"/>
        <a:ext cx="5275865" cy="847374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18429EE-06DA-4BB0-A124-F3B52A68F791}">
      <dsp:nvSpPr>
        <dsp:cNvPr id="0" name=""/>
        <dsp:cNvSpPr/>
      </dsp:nvSpPr>
      <dsp:spPr>
        <a:xfrm>
          <a:off x="0" y="1868690"/>
          <a:ext cx="4992216" cy="73937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000" kern="1200" dirty="0" smtClean="0">
              <a:latin typeface="Swis721 Cn BT" pitchFamily="34" charset="0"/>
            </a:rPr>
            <a:t>Esfuerzo Dinámico</a:t>
          </a:r>
          <a:endParaRPr lang="es-ES" sz="4000" kern="1200" dirty="0">
            <a:latin typeface="Swis721 Cn BT" pitchFamily="34" charset="0"/>
          </a:endParaRPr>
        </a:p>
      </dsp:txBody>
      <dsp:txXfrm>
        <a:off x="21655" y="1890345"/>
        <a:ext cx="4948906" cy="6960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8800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9615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920550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310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382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0764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017186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507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C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52627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41329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3012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70000"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FE62F-C475-4DCF-86D4-8F7846EB39C9}" type="datetimeFigureOut">
              <a:rPr lang="es-ES" smtClean="0"/>
              <a:pPr/>
              <a:t>29/01/2013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5D1B73-B6AC-42A5-92AF-60ABF5AE3345}" type="slidenum">
              <a:rPr lang="es-ES" smtClean="0"/>
              <a:pPr/>
              <a:t>‹Nº›</a:t>
            </a:fld>
            <a:endParaRPr lang="es-E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C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22A66D-5DA6-4667-81F2-6B402D31A2E9}" type="datetimeFigureOut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29/01/2013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7BA14-F265-4304-8206-6B941356149E}" type="slidenum">
              <a:rPr lang="es-EC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C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4933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16.pn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hyperlink" Target="AISI_1018.pdf" TargetMode="External"/><Relationship Id="rId2" Type="http://schemas.openxmlformats.org/officeDocument/2006/relationships/hyperlink" Target="Acero_y_Desarrollo_Sostenible.pdf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pagina79.pdf" TargetMode="External"/><Relationship Id="rId4" Type="http://schemas.openxmlformats.org/officeDocument/2006/relationships/hyperlink" Target="TABLA%20CADENAS.png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7" Type="http://schemas.openxmlformats.org/officeDocument/2006/relationships/image" Target="../media/image74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3.jpeg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80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9.jpeg"/><Relationship Id="rId5" Type="http://schemas.openxmlformats.org/officeDocument/2006/relationships/image" Target="../media/image78.jpeg"/><Relationship Id="rId4" Type="http://schemas.openxmlformats.org/officeDocument/2006/relationships/image" Target="../media/image77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5.jpeg"/><Relationship Id="rId5" Type="http://schemas.openxmlformats.org/officeDocument/2006/relationships/image" Target="../media/image84.jpeg"/><Relationship Id="rId4" Type="http://schemas.openxmlformats.org/officeDocument/2006/relationships/image" Target="../media/image8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7" Type="http://schemas.openxmlformats.org/officeDocument/2006/relationships/image" Target="../media/image91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0.jpeg"/><Relationship Id="rId5" Type="http://schemas.openxmlformats.org/officeDocument/2006/relationships/image" Target="../media/image89.jpeg"/><Relationship Id="rId4" Type="http://schemas.openxmlformats.org/officeDocument/2006/relationships/image" Target="../media/image8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9.png"/><Relationship Id="rId4" Type="http://schemas.openxmlformats.org/officeDocument/2006/relationships/image" Target="../media/image98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467544" y="3573016"/>
            <a:ext cx="7772400" cy="963538"/>
          </a:xfrm>
        </p:spPr>
        <p:txBody>
          <a:bodyPr>
            <a:normAutofit fontScale="90000"/>
          </a:bodyPr>
          <a:lstStyle/>
          <a:p>
            <a:pPr algn="just"/>
            <a:r>
              <a:rPr lang="es-ES" sz="2000" b="1" i="1" dirty="0" smtClean="0">
                <a:latin typeface="Swis721 Cn BT" pitchFamily="34" charset="0"/>
                <a:cs typeface="Times New Roman" pitchFamily="18" charset="0"/>
              </a:rPr>
              <a:t>Diseño y construcción de una tricimoto con motor de combustión interna de cuatro tiempos y suspensión independiente, (bi-plaza), para desplazarnos con mayor rapidez, seguridad y confort debido al congestionamiento vehicular que existe en el Ecuador.</a:t>
            </a:r>
            <a:br>
              <a:rPr lang="es-ES" sz="2000" b="1" i="1" dirty="0" smtClean="0">
                <a:latin typeface="Swis721 Cn BT" pitchFamily="34" charset="0"/>
                <a:cs typeface="Times New Roman" pitchFamily="18" charset="0"/>
              </a:rPr>
            </a:br>
            <a:r>
              <a:rPr lang="es-ES" sz="2000" b="1" i="1" dirty="0" smtClean="0">
                <a:latin typeface="Swis721 Cn BT" pitchFamily="34" charset="0"/>
                <a:cs typeface="Times New Roman" pitchFamily="18" charset="0"/>
              </a:rPr>
              <a:t> </a:t>
            </a:r>
            <a:br>
              <a:rPr lang="es-ES" sz="2000" b="1" i="1" dirty="0" smtClean="0">
                <a:latin typeface="Swis721 Cn BT" pitchFamily="34" charset="0"/>
                <a:cs typeface="Times New Roman" pitchFamily="18" charset="0"/>
              </a:rPr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31640" y="4725144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Swis721 Cn BT" pitchFamily="34" charset="0"/>
              </a:rPr>
              <a:t>DEFENSA DE TÉSIS</a:t>
            </a:r>
          </a:p>
          <a:p>
            <a:r>
              <a:rPr lang="en-US" dirty="0" smtClean="0">
                <a:solidFill>
                  <a:schemeClr val="tx1"/>
                </a:solidFill>
                <a:latin typeface="Swis721 Cn BT" pitchFamily="34" charset="0"/>
              </a:rPr>
              <a:t>NÚÑEZ VERA XAVIER ALEXANDER</a:t>
            </a:r>
          </a:p>
          <a:p>
            <a:r>
              <a:rPr lang="en-US" dirty="0" smtClean="0">
                <a:solidFill>
                  <a:schemeClr val="tx1"/>
                </a:solidFill>
                <a:latin typeface="Swis721 Cn BT" pitchFamily="34" charset="0"/>
              </a:rPr>
              <a:t>ROBALINO TELLO GALO IVÁN</a:t>
            </a:r>
            <a:endParaRPr lang="es-ES" dirty="0">
              <a:solidFill>
                <a:schemeClr val="tx1"/>
              </a:solidFill>
              <a:latin typeface="Swis721 Cn BT" pitchFamily="34" charset="0"/>
            </a:endParaRPr>
          </a:p>
        </p:txBody>
      </p:sp>
      <p:pic>
        <p:nvPicPr>
          <p:cNvPr id="5" name="4 Imagen" descr="escudo_espe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3491880" y="332656"/>
            <a:ext cx="2232248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/>
        </p:nvGraphicFramePr>
        <p:xfrm>
          <a:off x="179512" y="260648"/>
          <a:ext cx="5328592" cy="1800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Flecha abajo"/>
          <p:cNvSpPr/>
          <p:nvPr/>
        </p:nvSpPr>
        <p:spPr>
          <a:xfrm>
            <a:off x="2915816" y="1268760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 descr="Mechanical_Report_Files/Figure0006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79712" y="2276872"/>
            <a:ext cx="6948264" cy="435443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6 Diagrama"/>
          <p:cNvGraphicFramePr/>
          <p:nvPr/>
        </p:nvGraphicFramePr>
        <p:xfrm>
          <a:off x="3851920" y="3933056"/>
          <a:ext cx="4992216" cy="2608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7 Flecha arriba"/>
          <p:cNvSpPr/>
          <p:nvPr/>
        </p:nvSpPr>
        <p:spPr>
          <a:xfrm>
            <a:off x="3779912" y="4581128"/>
            <a:ext cx="1008112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9" name="8 Imagen" descr="Mechanical_Report_Files/Figure0010.pn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60648"/>
            <a:ext cx="6804248" cy="42210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3 Grupo"/>
          <p:cNvGrpSpPr/>
          <p:nvPr/>
        </p:nvGrpSpPr>
        <p:grpSpPr>
          <a:xfrm>
            <a:off x="0" y="188640"/>
            <a:ext cx="5328591" cy="900100"/>
            <a:chOff x="0" y="0"/>
            <a:chExt cx="5328591" cy="900100"/>
          </a:xfrm>
        </p:grpSpPr>
        <p:sp>
          <p:nvSpPr>
            <p:cNvPr id="5" name="4 Rectángulo redondeado"/>
            <p:cNvSpPr/>
            <p:nvPr/>
          </p:nvSpPr>
          <p:spPr>
            <a:xfrm>
              <a:off x="0" y="0"/>
              <a:ext cx="5328591" cy="90010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" name="5 Rectángulo"/>
            <p:cNvSpPr/>
            <p:nvPr/>
          </p:nvSpPr>
          <p:spPr>
            <a:xfrm>
              <a:off x="26363" y="26363"/>
              <a:ext cx="5275865" cy="84737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smtClean="0">
                  <a:latin typeface="Swis721 Cn BT" pitchFamily="34" charset="0"/>
                </a:rPr>
                <a:t>Esfuerzo Estático</a:t>
              </a:r>
              <a:endParaRPr lang="es-ES" sz="4000" kern="1200" dirty="0">
                <a:latin typeface="Swis721 Cn BT" pitchFamily="34" charset="0"/>
              </a:endParaRPr>
            </a:p>
          </p:txBody>
        </p:sp>
      </p:grpSp>
      <p:sp>
        <p:nvSpPr>
          <p:cNvPr id="7" name="6 Flecha abajo"/>
          <p:cNvSpPr/>
          <p:nvPr/>
        </p:nvSpPr>
        <p:spPr>
          <a:xfrm>
            <a:off x="4067944" y="1268760"/>
            <a:ext cx="1152128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8" name="7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276872"/>
            <a:ext cx="6162278" cy="427672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5 Grupo"/>
          <p:cNvGrpSpPr/>
          <p:nvPr/>
        </p:nvGrpSpPr>
        <p:grpSpPr>
          <a:xfrm>
            <a:off x="3923928" y="5805264"/>
            <a:ext cx="4992216" cy="739373"/>
            <a:chOff x="0" y="1868690"/>
            <a:chExt cx="4992216" cy="739373"/>
          </a:xfrm>
        </p:grpSpPr>
        <p:sp>
          <p:nvSpPr>
            <p:cNvPr id="7" name="6 Rectángulo redondeado"/>
            <p:cNvSpPr/>
            <p:nvPr/>
          </p:nvSpPr>
          <p:spPr>
            <a:xfrm>
              <a:off x="0" y="1868690"/>
              <a:ext cx="4992216" cy="739373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7 Rectángulo"/>
            <p:cNvSpPr/>
            <p:nvPr/>
          </p:nvSpPr>
          <p:spPr>
            <a:xfrm>
              <a:off x="21655" y="1890345"/>
              <a:ext cx="4948906" cy="69606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52400" tIns="152400" rIns="152400" bIns="152400" numCol="1" spcCol="1270" anchor="ctr" anchorCtr="0">
              <a:noAutofit/>
            </a:bodyPr>
            <a:lstStyle/>
            <a:p>
              <a:pPr lvl="0" algn="ctr" defTabSz="1778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4000" kern="1200" dirty="0" smtClean="0">
                  <a:latin typeface="Swis721 Cn BT" pitchFamily="34" charset="0"/>
                </a:rPr>
                <a:t>Esfuerzo Dinámico</a:t>
              </a:r>
              <a:endParaRPr lang="es-ES" sz="4000" kern="1200" dirty="0">
                <a:latin typeface="Swis721 Cn BT" pitchFamily="34" charset="0"/>
              </a:endParaRPr>
            </a:p>
          </p:txBody>
        </p:sp>
      </p:grpSp>
      <p:sp>
        <p:nvSpPr>
          <p:cNvPr id="9" name="8 Flecha arriba"/>
          <p:cNvSpPr/>
          <p:nvPr/>
        </p:nvSpPr>
        <p:spPr>
          <a:xfrm>
            <a:off x="3779912" y="4581128"/>
            <a:ext cx="1008112" cy="108012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2" name="11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6480720" cy="42484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2721694"/>
            <a:ext cx="71287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Cálculos de Diseño.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60648"/>
            <a:ext cx="8229600" cy="1143000"/>
          </a:xfrm>
        </p:spPr>
        <p:txBody>
          <a:bodyPr/>
          <a:lstStyle/>
          <a:p>
            <a:pPr algn="l"/>
            <a:r>
              <a:rPr lang="es-ES" dirty="0" smtClean="0">
                <a:latin typeface="Swis721 Cn BT" pitchFamily="34" charset="0"/>
              </a:rPr>
              <a:t>Centro de Gravedad.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652998"/>
            <a:ext cx="4896544" cy="308837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5 Imagen" descr="Tri (4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8027" y="1196752"/>
            <a:ext cx="4187949" cy="243861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6 CuadroTexto"/>
          <p:cNvSpPr txBox="1"/>
          <p:nvPr/>
        </p:nvSpPr>
        <p:spPr>
          <a:xfrm>
            <a:off x="5220072" y="299695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 smtClean="0">
                <a:latin typeface="Swis721 Cn BT" pitchFamily="34" charset="0"/>
              </a:rPr>
              <a:t>Nomenclatura</a:t>
            </a:r>
            <a:endParaRPr lang="es-ES" sz="2400" b="1" dirty="0">
              <a:latin typeface="Swis721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Swis721 Cn BT" pitchFamily="34" charset="0"/>
              </a:rPr>
              <a:t>Determinación de Cargas sobre el Eje </a:t>
            </a:r>
            <a:r>
              <a:rPr lang="es-ES" dirty="0">
                <a:latin typeface="Swis721 Cn BT" pitchFamily="34" charset="0"/>
              </a:rPr>
              <a:t>P</a:t>
            </a:r>
            <a:r>
              <a:rPr lang="es-ES" dirty="0" smtClean="0">
                <a:latin typeface="Swis721 Cn BT" pitchFamily="34" charset="0"/>
              </a:rPr>
              <a:t>osterior y Delantero.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312368" cy="442255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 descr="Tri (4)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2492896"/>
            <a:ext cx="4896544" cy="28803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5085184"/>
            <a:ext cx="8229600" cy="1143000"/>
          </a:xfrm>
        </p:spPr>
        <p:txBody>
          <a:bodyPr>
            <a:normAutofit/>
          </a:bodyPr>
          <a:lstStyle/>
          <a:p>
            <a:r>
              <a:rPr lang="es-ES" sz="4800" dirty="0" smtClean="0">
                <a:latin typeface="Swis721 Cn BT" pitchFamily="34" charset="0"/>
              </a:rPr>
              <a:t>Distribución de Masas.</a:t>
            </a:r>
            <a:endParaRPr lang="es-ES" sz="4800" dirty="0">
              <a:latin typeface="Swis721 Cn BT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052736"/>
            <a:ext cx="5472608" cy="33123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Transferencia de Pesos.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Swis721 Cn BT" pitchFamily="34" charset="0"/>
              </a:rPr>
              <a:t>Nomenclatura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7" name="6 Marcador de texto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Swis721 Cn BT" pitchFamily="34" charset="0"/>
              </a:rPr>
              <a:t>Aceleración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276871"/>
            <a:ext cx="3323456" cy="37220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123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2276872"/>
            <a:ext cx="4896543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Transferencia de Pesos.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827584" y="1556792"/>
            <a:ext cx="4040188" cy="783778"/>
          </a:xfrm>
        </p:spPr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Nomenclatura</a:t>
            </a:r>
          </a:p>
          <a:p>
            <a:endParaRPr lang="es-ES" dirty="0">
              <a:latin typeface="Swis721 Cn BT" pitchFamily="34" charset="0"/>
            </a:endParaRPr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4008" y="1268760"/>
            <a:ext cx="4041775" cy="639762"/>
          </a:xfrm>
        </p:spPr>
        <p:txBody>
          <a:bodyPr/>
          <a:lstStyle/>
          <a:p>
            <a:pPr algn="ctr"/>
            <a:r>
              <a:rPr lang="es-ES" dirty="0" smtClean="0">
                <a:latin typeface="Swis721 Cn BT" pitchFamily="34" charset="0"/>
              </a:rPr>
              <a:t>Frenado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348880"/>
            <a:ext cx="3456384" cy="3683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7" name="Picture 3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8" y="2420888"/>
            <a:ext cx="4608511" cy="36004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Objetivos Específicos.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0" algn="just"/>
            <a:r>
              <a:rPr lang="es-ES" sz="3000" dirty="0">
                <a:latin typeface="Swis721 Cn BT" pitchFamily="34" charset="0"/>
              </a:rPr>
              <a:t>Diseñar el bastidor en un programa CAD y simular cargas reales a situaciones extremas para analizar si es fiable el prototipo.</a:t>
            </a:r>
          </a:p>
          <a:p>
            <a:pPr lvl="0" algn="just"/>
            <a:r>
              <a:rPr lang="es-ES" sz="3000" dirty="0">
                <a:latin typeface="Swis721 Cn BT" pitchFamily="34" charset="0"/>
              </a:rPr>
              <a:t>Modelar todos los sistemas en un programa CAD.</a:t>
            </a:r>
          </a:p>
          <a:p>
            <a:pPr lvl="0" algn="just"/>
            <a:r>
              <a:rPr lang="es-ES" sz="3000" dirty="0">
                <a:latin typeface="Swis721 Cn BT" pitchFamily="34" charset="0"/>
              </a:rPr>
              <a:t>Realizar los cálculos que correspondan para la construcción de los sistemas complementarios del prototipo.</a:t>
            </a:r>
          </a:p>
          <a:p>
            <a:pPr lvl="0" algn="just"/>
            <a:r>
              <a:rPr lang="es-ES" sz="3000" dirty="0">
                <a:latin typeface="Swis721 Cn BT" pitchFamily="34" charset="0"/>
              </a:rPr>
              <a:t>Seleccionar correctamente el material y construir el prototipo en base a lo diseñado.</a:t>
            </a:r>
          </a:p>
          <a:p>
            <a:pPr lvl="0" algn="just"/>
            <a:r>
              <a:rPr lang="es-ES" sz="3000" dirty="0">
                <a:latin typeface="Swis721 Cn BT" pitchFamily="34" charset="0"/>
              </a:rPr>
              <a:t>Realizar pruebas de funcionamiento del prototipo.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508518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Swis721 Cn BT" pitchFamily="34" charset="0"/>
              </a:rPr>
              <a:t>Carga Transferida en cada Rueda Delantera.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11959"/>
            <a:ext cx="8040893" cy="37691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323528" y="3284984"/>
            <a:ext cx="4032448" cy="864096"/>
          </a:xfrm>
        </p:spPr>
        <p:txBody>
          <a:bodyPr>
            <a:noAutofit/>
          </a:bodyPr>
          <a:lstStyle/>
          <a:p>
            <a:r>
              <a:rPr lang="es-ES" sz="3600" dirty="0" smtClean="0">
                <a:latin typeface="Swis721 Cn BT" pitchFamily="34" charset="0"/>
              </a:rPr>
              <a:t>Cálculo de Transferencia de Pesos </a:t>
            </a:r>
            <a:r>
              <a:rPr lang="es-ES" sz="3600" dirty="0">
                <a:latin typeface="Swis721 Cn BT" pitchFamily="34" charset="0"/>
              </a:rPr>
              <a:t>T</a:t>
            </a:r>
            <a:r>
              <a:rPr lang="es-ES" sz="3600" dirty="0" smtClean="0">
                <a:latin typeface="Swis721 Cn BT" pitchFamily="34" charset="0"/>
              </a:rPr>
              <a:t>ransversales.</a:t>
            </a:r>
            <a:endParaRPr lang="es-ES" sz="3600" dirty="0">
              <a:latin typeface="Swis721 Cn BT" pitchFamily="34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528" y="188640"/>
            <a:ext cx="5562600" cy="1933575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7 Imagen"/>
          <p:cNvPicPr/>
          <p:nvPr/>
        </p:nvPicPr>
        <p:blipFill>
          <a:blip r:embed="rId3" cstate="print"/>
          <a:srcRect l="36855" t="21036" r="25719" b="8507"/>
          <a:stretch>
            <a:fillRect/>
          </a:stretch>
        </p:blipFill>
        <p:spPr bwMode="auto">
          <a:xfrm>
            <a:off x="4644008" y="2348880"/>
            <a:ext cx="4248472" cy="396044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2074" y="4581128"/>
            <a:ext cx="1954692" cy="150723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64088" y="3645024"/>
            <a:ext cx="3779912" cy="2736304"/>
          </a:xfrm>
        </p:spPr>
        <p:txBody>
          <a:bodyPr>
            <a:normAutofit fontScale="70000" lnSpcReduction="20000"/>
          </a:bodyPr>
          <a:lstStyle/>
          <a:p>
            <a:r>
              <a:rPr lang="es-ES" sz="5100" b="1" dirty="0" smtClean="0">
                <a:latin typeface="Swis721 Cn BT" pitchFamily="34" charset="0"/>
              </a:rPr>
              <a:t>Cálculo de la Fuerza a la Resistencia a la Rodadura en el Eje de Tracción</a:t>
            </a:r>
            <a:endParaRPr lang="es-ES" sz="5100" b="1" dirty="0">
              <a:latin typeface="Swis721 Cn BT" pitchFamily="34" charset="0"/>
            </a:endParaRPr>
          </a:p>
          <a:p>
            <a:r>
              <a:rPr lang="es-ES" sz="2400" dirty="0">
                <a:latin typeface="Swis721 Cn BT" pitchFamily="34" charset="0"/>
              </a:rPr>
              <a:t> </a:t>
            </a:r>
          </a:p>
          <a:p>
            <a:endParaRPr lang="es-E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4149080"/>
            <a:ext cx="2466975" cy="220980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32656"/>
            <a:ext cx="6609953" cy="2999281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71800" y="4293096"/>
            <a:ext cx="2448272" cy="199628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310332"/>
            <a:ext cx="3008313" cy="742404"/>
          </a:xfrm>
        </p:spPr>
        <p:txBody>
          <a:bodyPr>
            <a:noAutofit/>
          </a:bodyPr>
          <a:lstStyle/>
          <a:p>
            <a:pPr algn="ctr"/>
            <a:r>
              <a:rPr lang="es-ES" sz="3200" dirty="0" smtClean="0">
                <a:latin typeface="Swis721 Cn BT" pitchFamily="34" charset="0"/>
              </a:rPr>
              <a:t>Análisis de Suspensión.</a:t>
            </a:r>
            <a:endParaRPr lang="es-ES" sz="3200" dirty="0">
              <a:latin typeface="Swis721 Cn BT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24744"/>
            <a:ext cx="511175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792560"/>
            <a:ext cx="4781550" cy="4876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476672"/>
            <a:ext cx="5688632" cy="295232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5 Imagen"/>
          <p:cNvPicPr/>
          <p:nvPr/>
        </p:nvPicPr>
        <p:blipFill>
          <a:blip r:embed="rId3" cstate="print"/>
          <a:srcRect l="16762" t="41049" r="11366" b="14839"/>
          <a:stretch>
            <a:fillRect/>
          </a:stretch>
        </p:blipFill>
        <p:spPr bwMode="auto">
          <a:xfrm>
            <a:off x="4716016" y="4293096"/>
            <a:ext cx="4226731" cy="180020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7 CuadroTexto"/>
          <p:cNvSpPr txBox="1"/>
          <p:nvPr/>
        </p:nvSpPr>
        <p:spPr>
          <a:xfrm>
            <a:off x="395536" y="4149080"/>
            <a:ext cx="424847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b="1" dirty="0" smtClean="0">
                <a:latin typeface="Swis721 Cn BT" pitchFamily="34" charset="0"/>
              </a:rPr>
              <a:t>Análisis de la Geometría de las Mesas para Determinar el Centro de Rodadura.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latin typeface="Swis721 Cn BT" pitchFamily="34" charset="0"/>
              </a:rPr>
              <a:t>Límite de Vuelco.</a:t>
            </a:r>
            <a:endParaRPr lang="es-ES" sz="5400" dirty="0">
              <a:latin typeface="Swis721 Cn BT" pitchFamily="34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8804" y="1916832"/>
            <a:ext cx="4943706" cy="4104456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403711" cy="324036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107504" y="1412776"/>
            <a:ext cx="2952328" cy="4032448"/>
          </a:xfrm>
        </p:spPr>
        <p:txBody>
          <a:bodyPr>
            <a:noAutofit/>
          </a:bodyPr>
          <a:lstStyle/>
          <a:p>
            <a:pPr algn="just"/>
            <a:r>
              <a:rPr lang="es-ES" dirty="0" smtClean="0">
                <a:latin typeface="Swis721 Cn BT" pitchFamily="34" charset="0"/>
              </a:rPr>
              <a:t>Determinación del Ancho de Vía en Función de la Distancia entre Ejes y los Ángulos de Curvatura.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87216" y="260648"/>
            <a:ext cx="5677272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3802941"/>
            <a:ext cx="3409181" cy="2794411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043608" y="2420888"/>
            <a:ext cx="7272808" cy="923330"/>
          </a:xfrm>
          <a:prstGeom prst="rect">
            <a:avLst/>
          </a:prstGeom>
          <a:noFill/>
          <a:ln>
            <a:solidFill>
              <a:schemeClr val="bg1"/>
            </a:solidFill>
          </a:ln>
          <a:effectLst>
            <a:outerShdw blurRad="50800" dist="50800" dir="5400000" algn="ctr" rotWithShape="0">
              <a:schemeClr val="bg2">
                <a:lumMod val="90000"/>
              </a:scheme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endParaRPr lang="es-ES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Swis721 Cn BT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971601" y="2996952"/>
            <a:ext cx="7201651" cy="1754326"/>
          </a:xfrm>
          <a:prstGeom prst="rect">
            <a:avLst/>
          </a:prstGeom>
          <a:noFill/>
          <a:effectLst>
            <a:outerShdw blurRad="50800" dist="50800" dir="5400000" algn="ctr" rotWithShape="0">
              <a:schemeClr val="bg1"/>
            </a:outerShdw>
          </a:effectLst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Determinación del Freno.</a:t>
            </a:r>
          </a:p>
          <a:p>
            <a:pPr algn="ctr"/>
            <a:endParaRPr lang="es-ES" sz="5400" b="1" cap="none" spc="0" dirty="0">
              <a:ln w="18415" cmpd="sng">
                <a:solidFill>
                  <a:schemeClr val="tx1"/>
                </a:solidFill>
                <a:prstDash val="solid"/>
              </a:ln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 smtClean="0">
                <a:latin typeface="Swis721 Cn BT" pitchFamily="34" charset="0"/>
              </a:rPr>
              <a:t>Análisis para la Selección del Disco de Freno.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b="1" dirty="0" smtClean="0">
                <a:latin typeface="Swis721 Cn BT" pitchFamily="34" charset="0"/>
              </a:rPr>
              <a:t>Cálculo de la Fuerza Ejercida Sobre el Eje del Cilindro.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80927"/>
            <a:ext cx="2880320" cy="352839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2852936"/>
            <a:ext cx="2808312" cy="340384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04248" y="3650310"/>
            <a:ext cx="2016224" cy="209477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b="1" dirty="0"/>
              <a:t/>
            </a:r>
            <a:br>
              <a:rPr lang="es-ES" b="1" dirty="0"/>
            </a:b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683568" y="332656"/>
            <a:ext cx="8229600" cy="1224136"/>
          </a:xfrm>
        </p:spPr>
        <p:txBody>
          <a:bodyPr>
            <a:normAutofit/>
          </a:bodyPr>
          <a:lstStyle/>
          <a:p>
            <a:r>
              <a:rPr lang="es-ES" sz="2800" dirty="0" smtClean="0">
                <a:latin typeface="Swis721 Cn BT" pitchFamily="34" charset="0"/>
              </a:rPr>
              <a:t>Cálculo del Par Generado por el Disco de Frenos por la Acción de la Fuerza Generada en este por Tracción.</a:t>
            </a:r>
            <a:endParaRPr lang="es-ES" sz="2800" dirty="0">
              <a:latin typeface="Swis721 Cn BT" pitchFamily="34" charset="0"/>
            </a:endParaRPr>
          </a:p>
        </p:txBody>
      </p:sp>
      <p:pic>
        <p:nvPicPr>
          <p:cNvPr id="4" name="3 Imagen" descr="http://www.aficionadosalamecanica.com/images-frenos/fuerzas-frenado.jpg"/>
          <p:cNvPicPr/>
          <p:nvPr/>
        </p:nvPicPr>
        <p:blipFill>
          <a:blip r:embed="rId2" cstate="print"/>
          <a:srcRect l="11694" t="4523" r="8868" b="5026"/>
          <a:stretch>
            <a:fillRect/>
          </a:stretch>
        </p:blipFill>
        <p:spPr bwMode="auto">
          <a:xfrm>
            <a:off x="1403648" y="1412776"/>
            <a:ext cx="3381375" cy="34099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8219" y="6425902"/>
            <a:ext cx="1000125" cy="17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7508" y="5229200"/>
            <a:ext cx="6162684" cy="9361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1340768"/>
            <a:ext cx="2228850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Diagrama"/>
          <p:cNvGraphicFramePr/>
          <p:nvPr/>
        </p:nvGraphicFramePr>
        <p:xfrm>
          <a:off x="0" y="188640"/>
          <a:ext cx="9144000" cy="64087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Frenos Posteriores.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4" name="3 Marcador de contenido" descr="http://www.aficionadosalamecanica.com/images-frenos/fuerzas-frenado.jpg"/>
          <p:cNvPicPr>
            <a:picLocks noGrp="1"/>
          </p:cNvPicPr>
          <p:nvPr>
            <p:ph idx="1"/>
          </p:nvPr>
        </p:nvPicPr>
        <p:blipFill>
          <a:blip r:embed="rId2" cstate="print"/>
          <a:srcRect l="11694" t="4523" r="8868" b="5026"/>
          <a:stretch>
            <a:fillRect/>
          </a:stretch>
        </p:blipFill>
        <p:spPr bwMode="auto">
          <a:xfrm>
            <a:off x="1134554" y="1523278"/>
            <a:ext cx="3581462" cy="32738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85123" y="1283171"/>
            <a:ext cx="2219325" cy="48101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14095" y="6133678"/>
            <a:ext cx="1038225" cy="2476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6195" y="5168230"/>
            <a:ext cx="5495925" cy="7810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1331640" y="1844824"/>
            <a:ext cx="640871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4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ANÁLISIS DEL SISTEMA </a:t>
            </a:r>
          </a:p>
          <a:p>
            <a:pPr algn="ctr"/>
            <a:r>
              <a:rPr lang="es-ES" sz="4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DE TRANSMISIÓN Y DETERMINACIÓN</a:t>
            </a:r>
          </a:p>
          <a:p>
            <a:pPr algn="ctr"/>
            <a:r>
              <a:rPr lang="es-ES" sz="4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 DE MOMENTOS SOBRE </a:t>
            </a:r>
            <a:br>
              <a:rPr lang="es-ES" sz="4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</a:br>
            <a:r>
              <a:rPr lang="es-ES" sz="4400" b="1" i="1" cap="none" spc="0" dirty="0" smtClean="0">
                <a:ln w="900" cmpd="sng">
                  <a:solidFill>
                    <a:schemeClr val="bg1">
                      <a:alpha val="55000"/>
                    </a:schemeClr>
                  </a:solidFill>
                  <a:prstDash val="solid"/>
                </a:ln>
                <a:effectLst>
                  <a:innerShdw blurRad="101600" dist="76200" dir="5400000">
                    <a:schemeClr val="bg2">
                      <a:lumMod val="90000"/>
                      <a:alpha val="74000"/>
                    </a:schemeClr>
                  </a:innerShdw>
                </a:effectLst>
                <a:latin typeface="Swis721 Cn BT" pitchFamily="34" charset="0"/>
              </a:rPr>
              <a:t>EL EJE DE TRANSMISIÓN.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Swis721 Cn BT" pitchFamily="34" charset="0"/>
              </a:rPr>
              <a:t>Cadena – Catarina.</a:t>
            </a:r>
            <a:r>
              <a:rPr lang="es-ES" dirty="0">
                <a:latin typeface="Swis721 Cn BT" pitchFamily="34" charset="0"/>
              </a:rPr>
              <a:t/>
            </a:r>
            <a:br>
              <a:rPr lang="es-ES" dirty="0">
                <a:latin typeface="Swis721 Cn BT" pitchFamily="34" charset="0"/>
              </a:rPr>
            </a:br>
            <a:endParaRPr lang="es-ES" dirty="0">
              <a:latin typeface="Swis721 Cn BT" pitchFamily="34" charset="0"/>
            </a:endParaRPr>
          </a:p>
        </p:txBody>
      </p:sp>
      <p:pic>
        <p:nvPicPr>
          <p:cNvPr id="4" name="3 Marcador de contenido"/>
          <p:cNvPicPr>
            <a:picLocks noGrp="1"/>
          </p:cNvPicPr>
          <p:nvPr>
            <p:ph idx="1"/>
          </p:nvPr>
        </p:nvPicPr>
        <p:blipFill>
          <a:blip r:embed="rId2" cstate="print"/>
          <a:srcRect b="9398"/>
          <a:stretch>
            <a:fillRect/>
          </a:stretch>
        </p:blipFill>
        <p:spPr bwMode="auto">
          <a:xfrm>
            <a:off x="323528" y="2276872"/>
            <a:ext cx="5220072" cy="252028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01047" y="1466428"/>
            <a:ext cx="3019425" cy="491490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5112568" cy="31683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789040"/>
            <a:ext cx="5148064" cy="2726833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4710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5121" y="764704"/>
            <a:ext cx="3381375" cy="5616624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80728"/>
            <a:ext cx="8091860" cy="39604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1196752"/>
            <a:ext cx="3635896" cy="1575048"/>
          </a:xfrm>
        </p:spPr>
        <p:txBody>
          <a:bodyPr>
            <a:normAutofit fontScale="90000"/>
          </a:bodyPr>
          <a:lstStyle/>
          <a:p>
            <a:r>
              <a:rPr lang="es-ES" dirty="0" smtClean="0">
                <a:latin typeface="Swis721 Cn BT" pitchFamily="34" charset="0"/>
              </a:rPr>
              <a:t>Cálculo de la </a:t>
            </a:r>
            <a:br>
              <a:rPr lang="es-ES" dirty="0" smtClean="0">
                <a:latin typeface="Swis721 Cn BT" pitchFamily="34" charset="0"/>
              </a:rPr>
            </a:br>
            <a:r>
              <a:rPr lang="es-ES" dirty="0" smtClean="0">
                <a:latin typeface="Swis721 Cn BT" pitchFamily="34" charset="0"/>
              </a:rPr>
              <a:t>Potencia de Diseño.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4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7485" y="3789040"/>
            <a:ext cx="5928691" cy="28509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260648"/>
            <a:ext cx="4877998" cy="4189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6" name="5 Flecha abajo"/>
          <p:cNvSpPr/>
          <p:nvPr/>
        </p:nvSpPr>
        <p:spPr>
          <a:xfrm>
            <a:off x="1475656" y="3068960"/>
            <a:ext cx="936104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>
                <a:latin typeface="Swis721 Cn BT" pitchFamily="34" charset="0"/>
              </a:rPr>
              <a:t>Determinación de la Tensión de la Cadena.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501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19872" y="1502886"/>
            <a:ext cx="2232248" cy="207013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789040"/>
            <a:ext cx="7488832" cy="266429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tx2">
                <a:lumMod val="75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Marcador de texto"/>
          <p:cNvSpPr>
            <a:spLocks noGrp="1"/>
          </p:cNvSpPr>
          <p:nvPr>
            <p:ph type="body" idx="1"/>
          </p:nvPr>
        </p:nvSpPr>
        <p:spPr>
          <a:xfrm>
            <a:off x="323528" y="1124744"/>
            <a:ext cx="4040188" cy="639762"/>
          </a:xfrm>
        </p:spPr>
        <p:txBody>
          <a:bodyPr>
            <a:noAutofit/>
          </a:bodyPr>
          <a:lstStyle/>
          <a:p>
            <a:r>
              <a:rPr lang="es-ES" sz="3200" b="0" dirty="0" smtClean="0">
                <a:latin typeface="Swis721 Cn BT" pitchFamily="34" charset="0"/>
              </a:rPr>
              <a:t>Determinación del Ángulo de Inclinación de la Cadena</a:t>
            </a:r>
            <a:r>
              <a:rPr lang="es-ES" sz="3200" dirty="0" smtClean="0">
                <a:latin typeface="Swis721 Cn BT" pitchFamily="34" charset="0"/>
              </a:rPr>
              <a:t>.</a:t>
            </a:r>
            <a:endParaRPr lang="es-ES" sz="3200" dirty="0">
              <a:latin typeface="Swis721 Cn BT" pitchFamily="34" charset="0"/>
            </a:endParaRPr>
          </a:p>
        </p:txBody>
      </p:sp>
      <p:sp>
        <p:nvSpPr>
          <p:cNvPr id="8" name="7 Marcador de texto"/>
          <p:cNvSpPr>
            <a:spLocks noGrp="1"/>
          </p:cNvSpPr>
          <p:nvPr>
            <p:ph type="body" sz="quarter" idx="3"/>
          </p:nvPr>
        </p:nvSpPr>
        <p:spPr>
          <a:xfrm>
            <a:off x="4778697" y="6029598"/>
            <a:ext cx="4041775" cy="639762"/>
          </a:xfrm>
        </p:spPr>
        <p:txBody>
          <a:bodyPr>
            <a:noAutofit/>
          </a:bodyPr>
          <a:lstStyle/>
          <a:p>
            <a:r>
              <a:rPr lang="es-ES" sz="3200" b="0" dirty="0" smtClean="0">
                <a:latin typeface="Swis721 Cn BT" pitchFamily="34" charset="0"/>
              </a:rPr>
              <a:t>Cálculo de Fuerzas sobre el Eje de Transmisión.</a:t>
            </a:r>
            <a:endParaRPr lang="es-ES" sz="3200" b="0" dirty="0">
              <a:latin typeface="Swis721 Cn BT" pitchFamily="34" charset="0"/>
            </a:endParaRPr>
          </a:p>
        </p:txBody>
      </p:sp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71711" y="404664"/>
            <a:ext cx="4520769" cy="4594076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024" y="2204864"/>
            <a:ext cx="3923928" cy="2880320"/>
          </a:xfrm>
          <a:prstGeom prst="rect">
            <a:avLst/>
          </a:prstGeom>
          <a:ln w="38100" cap="sq">
            <a:solidFill>
              <a:schemeClr val="tx2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C" dirty="0" smtClean="0">
                <a:latin typeface="Swis721 Cn BT" pitchFamily="34" charset="0"/>
              </a:rPr>
              <a:t>CUADRO DE MATERIALES Y CARACTERÍSTICAS MECÁNICAS</a:t>
            </a:r>
            <a:endParaRPr lang="es-EC" dirty="0">
              <a:latin typeface="Swis721 Cn BT" pitchFamily="34" charset="0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9420705"/>
              </p:ext>
            </p:extLst>
          </p:nvPr>
        </p:nvGraphicFramePr>
        <p:xfrm>
          <a:off x="467544" y="1916832"/>
          <a:ext cx="7931223" cy="3032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43741"/>
                <a:gridCol w="2643741"/>
                <a:gridCol w="264374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ELEMENTO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MATERIAL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/>
                        <a:t>NORMA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BASTIDOR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TUBO ACERO ESTRUCTURAL</a:t>
                      </a:r>
                      <a:r>
                        <a:rPr lang="es-EC" baseline="0" dirty="0" smtClean="0"/>
                        <a:t> 1X0.081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hlinkClick r:id="rId2" action="ppaction://hlinkfile"/>
                        </a:rPr>
                        <a:t>ASTM A-36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MESA DE SUSPENSIÓN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/>
                        <a:t>TUBO ACERO ESTRUCTURAL</a:t>
                      </a:r>
                      <a:r>
                        <a:rPr lang="es-EC" baseline="0" dirty="0" smtClean="0"/>
                        <a:t> 1X0.133</a:t>
                      </a:r>
                      <a:endParaRPr lang="es-EC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dirty="0" smtClean="0">
                          <a:hlinkClick r:id="rId2" action="ppaction://hlinkfile"/>
                        </a:rPr>
                        <a:t>ASTM A-36</a:t>
                      </a:r>
                      <a:endParaRPr lang="es-EC" dirty="0" smtClean="0"/>
                    </a:p>
                    <a:p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EJE DE TRANSMISIÓN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EJE ACERO BONIFICADO 2</a:t>
                      </a:r>
                      <a:r>
                        <a:rPr lang="es-EC" baseline="0" dirty="0" smtClean="0"/>
                        <a:t> 1/4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hlinkClick r:id="rId3" action="ppaction://hlinkfile"/>
                        </a:rPr>
                        <a:t>AISI 1018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CADENA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ESLABONES ACERO P5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hlinkClick r:id="rId4" action="ppaction://hlinkfile"/>
                        </a:rPr>
                        <a:t>520 O´RING </a:t>
                      </a:r>
                      <a:endParaRPr lang="es-EC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C" dirty="0" smtClean="0"/>
                        <a:t>PERNOS DE FIJACION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dirty="0" smtClean="0"/>
                        <a:t>ACERO AL CARBONO</a:t>
                      </a:r>
                      <a:endParaRPr lang="es-EC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C" dirty="0" smtClean="0">
                          <a:hlinkClick r:id="rId5" action="ppaction://hlinkfile"/>
                        </a:rPr>
                        <a:t>GRADO</a:t>
                      </a:r>
                      <a:endParaRPr lang="es-EC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14767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852325" y="2852936"/>
            <a:ext cx="775212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s-ES" sz="5400" b="1" i="1" dirty="0">
                <a:ln w="900" cmpd="sng">
                  <a:solidFill>
                    <a:prstClr val="white">
                      <a:alpha val="55000"/>
                    </a:prst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EEECE1">
                      <a:lumMod val="90000"/>
                      <a:alpha val="74000"/>
                    </a:srgbClr>
                  </a:innerShdw>
                </a:effectLst>
                <a:latin typeface="Swis721 Cn BT" pitchFamily="34" charset="0"/>
              </a:rPr>
              <a:t>Construcción del Prototipo.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Alternativas de Solución </a:t>
            </a:r>
            <a:endParaRPr lang="es-ES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2564904"/>
            <a:ext cx="40324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4000" dirty="0" smtClean="0">
                <a:latin typeface="Swis721 Cn BT" pitchFamily="34" charset="0"/>
              </a:rPr>
              <a:t>Desmontaje del Motor y Sistemas del Fiat.</a:t>
            </a:r>
            <a:endParaRPr lang="es-ES" sz="4000" dirty="0">
              <a:latin typeface="Swis721 Cn B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l="3897" t="2915" b="2717"/>
          <a:stretch>
            <a:fillRect/>
          </a:stretch>
        </p:blipFill>
        <p:spPr bwMode="auto">
          <a:xfrm>
            <a:off x="4620716" y="116632"/>
            <a:ext cx="3551684" cy="6552728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67544" y="2996952"/>
            <a:ext cx="3322712" cy="1143000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Swis721 Cn BT" pitchFamily="34" charset="0"/>
              </a:rPr>
              <a:t>Construcción del Bastidor.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5850" y="44624"/>
            <a:ext cx="2876550" cy="627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>
              <a:prstClr val="black">
                <a:alpha val="50000"/>
              </a:prstClr>
            </a:innerShdw>
          </a:effectLst>
        </p:spPr>
      </p:pic>
      <p:pic>
        <p:nvPicPr>
          <p:cNvPr id="4" name="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9006" y="6237312"/>
            <a:ext cx="857250" cy="39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188640"/>
            <a:ext cx="3826768" cy="2074242"/>
          </a:xfrm>
        </p:spPr>
        <p:txBody>
          <a:bodyPr>
            <a:normAutofit/>
          </a:bodyPr>
          <a:lstStyle/>
          <a:p>
            <a:r>
              <a:rPr lang="es-ES" dirty="0" smtClean="0">
                <a:latin typeface="Swis721 Cn BT" pitchFamily="34" charset="0"/>
              </a:rPr>
              <a:t>Construcción de la Suspensión.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2951"/>
          <a:stretch>
            <a:fillRect/>
          </a:stretch>
        </p:blipFill>
        <p:spPr bwMode="auto">
          <a:xfrm>
            <a:off x="4886275" y="205928"/>
            <a:ext cx="3286125" cy="6535440"/>
          </a:xfrm>
          <a:prstGeom prst="rect">
            <a:avLst/>
          </a:prstGeom>
          <a:ln>
            <a:solidFill>
              <a:schemeClr val="tx2">
                <a:lumMod val="75000"/>
              </a:schemeClr>
            </a:solidFill>
          </a:ln>
          <a:effectLst>
            <a:innerShdw blurRad="63500" dist="50800" dir="108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51520" y="2780928"/>
            <a:ext cx="4499992" cy="1143000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Swis721 Cn BT" pitchFamily="34" charset="0"/>
              </a:rPr>
              <a:t>Construcción de los Ejes Piñón Catarina.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b="3986"/>
          <a:stretch>
            <a:fillRect/>
          </a:stretch>
        </p:blipFill>
        <p:spPr bwMode="auto">
          <a:xfrm>
            <a:off x="4932040" y="116632"/>
            <a:ext cx="3600400" cy="6580112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54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2996952"/>
            <a:ext cx="4752528" cy="1143000"/>
          </a:xfrm>
        </p:spPr>
        <p:txBody>
          <a:bodyPr>
            <a:noAutofit/>
          </a:bodyPr>
          <a:lstStyle/>
          <a:p>
            <a:r>
              <a:rPr lang="es-ES" dirty="0" smtClean="0">
                <a:latin typeface="Swis721 Cn BT" pitchFamily="34" charset="0"/>
              </a:rPr>
              <a:t>Construcción de la Carrocería.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3" name="2 Imagen"/>
          <p:cNvPicPr/>
          <p:nvPr/>
        </p:nvPicPr>
        <p:blipFill>
          <a:blip r:embed="rId2" cstate="print"/>
          <a:srcRect t="1548" b="1548"/>
          <a:stretch>
            <a:fillRect/>
          </a:stretch>
        </p:blipFill>
        <p:spPr bwMode="auto">
          <a:xfrm>
            <a:off x="5292055" y="72008"/>
            <a:ext cx="3456409" cy="6669360"/>
          </a:xfrm>
          <a:prstGeom prst="rect">
            <a:avLst/>
          </a:prstGeom>
          <a:noFill/>
          <a:ln w="9525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>
            <a:innerShdw blurRad="63500" dist="50800" dir="81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2852936"/>
            <a:ext cx="8229600" cy="1143000"/>
          </a:xfrm>
        </p:spPr>
        <p:txBody>
          <a:bodyPr/>
          <a:lstStyle/>
          <a:p>
            <a:r>
              <a:rPr lang="es-ES" b="1" i="1" dirty="0" smtClean="0">
                <a:ln w="900" cmpd="sng">
                  <a:solidFill>
                    <a:prstClr val="white">
                      <a:alpha val="55000"/>
                    </a:prstClr>
                  </a:solidFill>
                  <a:prstDash val="solid"/>
                </a:ln>
                <a:solidFill>
                  <a:prstClr val="black"/>
                </a:solidFill>
                <a:effectLst>
                  <a:innerShdw blurRad="101600" dist="76200" dir="5400000">
                    <a:srgbClr val="EEECE1">
                      <a:lumMod val="90000"/>
                      <a:alpha val="74000"/>
                    </a:srgbClr>
                  </a:innerShdw>
                </a:effectLst>
                <a:latin typeface="Swis721 Cn BT" pitchFamily="34" charset="0"/>
              </a:rPr>
              <a:t>ANEXOS.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J:\fotos tesis\sueldas y bastidor ++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4664"/>
            <a:ext cx="2771800" cy="2078850"/>
          </a:xfrm>
          <a:prstGeom prst="rect">
            <a:avLst/>
          </a:prstGeom>
          <a:noFill/>
        </p:spPr>
      </p:pic>
      <p:pic>
        <p:nvPicPr>
          <p:cNvPr id="1027" name="Picture 3" descr="J:\fotos tesis\sueldas y bastidor ++\IMG22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91880" y="404664"/>
            <a:ext cx="2664296" cy="2160240"/>
          </a:xfrm>
          <a:prstGeom prst="rect">
            <a:avLst/>
          </a:prstGeom>
          <a:noFill/>
        </p:spPr>
      </p:pic>
      <p:pic>
        <p:nvPicPr>
          <p:cNvPr id="1028" name="Picture 4" descr="J:\fotos tesis\sueldas y bastidor ++\IMG1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212976"/>
            <a:ext cx="2808312" cy="2376264"/>
          </a:xfrm>
          <a:prstGeom prst="rect">
            <a:avLst/>
          </a:prstGeom>
          <a:noFill/>
        </p:spPr>
      </p:pic>
      <p:pic>
        <p:nvPicPr>
          <p:cNvPr id="1029" name="Picture 5" descr="J:\fotos tesis\sueldas y bastidor ++\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3284984"/>
            <a:ext cx="2592287" cy="2304256"/>
          </a:xfrm>
          <a:prstGeom prst="rect">
            <a:avLst/>
          </a:prstGeom>
          <a:noFill/>
        </p:spPr>
      </p:pic>
      <p:pic>
        <p:nvPicPr>
          <p:cNvPr id="1030" name="Picture 6" descr="J:\fotos tesis\sueldas y bastidor ++\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0" y="404664"/>
            <a:ext cx="2520280" cy="2160240"/>
          </a:xfrm>
          <a:prstGeom prst="rect">
            <a:avLst/>
          </a:prstGeom>
          <a:noFill/>
        </p:spPr>
      </p:pic>
      <p:pic>
        <p:nvPicPr>
          <p:cNvPr id="1031" name="Picture 7" descr="J:\fotos tesis\fotos 'x'\IMG24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79704" y="3284984"/>
            <a:ext cx="2340768" cy="2304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J:\fotos tesis\fotos 'x'\IMG2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04664"/>
            <a:ext cx="2843808" cy="2132856"/>
          </a:xfrm>
          <a:prstGeom prst="rect">
            <a:avLst/>
          </a:prstGeom>
          <a:noFill/>
        </p:spPr>
      </p:pic>
      <p:pic>
        <p:nvPicPr>
          <p:cNvPr id="2051" name="Picture 3" descr="J:\fotos tesis\fotos prototipo\IMG43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5896" y="404664"/>
            <a:ext cx="2520280" cy="2160240"/>
          </a:xfrm>
          <a:prstGeom prst="rect">
            <a:avLst/>
          </a:prstGeom>
          <a:noFill/>
        </p:spPr>
      </p:pic>
      <p:pic>
        <p:nvPicPr>
          <p:cNvPr id="2052" name="Picture 4" descr="J:\fotos tesis\fotos prototipo\IMG43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2924944"/>
            <a:ext cx="2939819" cy="2204864"/>
          </a:xfrm>
          <a:prstGeom prst="rect">
            <a:avLst/>
          </a:prstGeom>
          <a:noFill/>
        </p:spPr>
      </p:pic>
      <p:pic>
        <p:nvPicPr>
          <p:cNvPr id="2053" name="Picture 5" descr="J:\fotos tesis\fotos eje ++\-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35896" y="2852936"/>
            <a:ext cx="2520280" cy="2294874"/>
          </a:xfrm>
          <a:prstGeom prst="rect">
            <a:avLst/>
          </a:prstGeom>
          <a:noFill/>
        </p:spPr>
      </p:pic>
      <p:pic>
        <p:nvPicPr>
          <p:cNvPr id="2054" name="Picture 6" descr="J:\fotos tesis\fotos eje ++\IMG416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4208" y="476672"/>
            <a:ext cx="2496277" cy="1944216"/>
          </a:xfrm>
          <a:prstGeom prst="rect">
            <a:avLst/>
          </a:prstGeom>
          <a:noFill/>
        </p:spPr>
      </p:pic>
      <p:pic>
        <p:nvPicPr>
          <p:cNvPr id="2055" name="Picture 7" descr="J:\fotos tesis\fotos eje ++\IMG373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52936"/>
            <a:ext cx="2448272" cy="22322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:\fotos tesis\fotos eje ++\IMG37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692696"/>
            <a:ext cx="3227851" cy="2420888"/>
          </a:xfrm>
          <a:prstGeom prst="rect">
            <a:avLst/>
          </a:prstGeom>
          <a:noFill/>
        </p:spPr>
      </p:pic>
      <p:pic>
        <p:nvPicPr>
          <p:cNvPr id="3075" name="Picture 3" descr="J:\fotos tesis\fotos eje ++\IMG3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9" y="692696"/>
            <a:ext cx="2880320" cy="2376264"/>
          </a:xfrm>
          <a:prstGeom prst="rect">
            <a:avLst/>
          </a:prstGeom>
          <a:noFill/>
        </p:spPr>
      </p:pic>
      <p:pic>
        <p:nvPicPr>
          <p:cNvPr id="3076" name="Picture 4" descr="J:\fotos tesis\fotos eje ++\+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3429000"/>
            <a:ext cx="3240360" cy="2186862"/>
          </a:xfrm>
          <a:prstGeom prst="rect">
            <a:avLst/>
          </a:prstGeom>
          <a:noFill/>
        </p:spPr>
      </p:pic>
      <p:pic>
        <p:nvPicPr>
          <p:cNvPr id="3077" name="Picture 5" descr="J:\fotos tesis\fotos caja cambios\IMG42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1920" y="3429000"/>
            <a:ext cx="2880320" cy="2132856"/>
          </a:xfrm>
          <a:prstGeom prst="rect">
            <a:avLst/>
          </a:prstGeom>
          <a:noFill/>
        </p:spPr>
      </p:pic>
      <p:pic>
        <p:nvPicPr>
          <p:cNvPr id="3078" name="Picture 6" descr="J:\fotos tesis\fotos bomba - frnos\IMG48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04248" y="1916832"/>
            <a:ext cx="2123728" cy="32849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J:\fotos tesis\demontaje de motor fiat ++\IMG1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692696"/>
            <a:ext cx="3075806" cy="3933056"/>
          </a:xfrm>
          <a:prstGeom prst="rect">
            <a:avLst/>
          </a:prstGeom>
          <a:noFill/>
        </p:spPr>
      </p:pic>
      <p:pic>
        <p:nvPicPr>
          <p:cNvPr id="4099" name="Picture 3" descr="J:\fotos tesis\bujes- platinas - rotulas ++\2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7904" y="692696"/>
            <a:ext cx="3515883" cy="2636912"/>
          </a:xfrm>
          <a:prstGeom prst="rect">
            <a:avLst/>
          </a:prstGeom>
          <a:noFill/>
        </p:spPr>
      </p:pic>
      <p:pic>
        <p:nvPicPr>
          <p:cNvPr id="4100" name="Picture 4" descr="J:\fotos tesis\bujes- platinas - rotulas ++\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7904" y="3501008"/>
            <a:ext cx="3131840" cy="2348880"/>
          </a:xfrm>
          <a:prstGeom prst="rect">
            <a:avLst/>
          </a:prstGeom>
          <a:noFill/>
        </p:spPr>
      </p:pic>
      <p:pic>
        <p:nvPicPr>
          <p:cNvPr id="4101" name="Picture 5" descr="J:\fotos tesis\bujes- platinas - rotulas ++\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3212976"/>
            <a:ext cx="2427734" cy="3068960"/>
          </a:xfrm>
          <a:prstGeom prst="rect">
            <a:avLst/>
          </a:prstGeom>
          <a:noFill/>
        </p:spPr>
      </p:pic>
      <p:pic>
        <p:nvPicPr>
          <p:cNvPr id="4102" name="Picture 6" descr="J:\fotos tesis\bujes- platinas - rotulas ++\1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020272" y="332656"/>
            <a:ext cx="1923678" cy="3384376"/>
          </a:xfrm>
          <a:prstGeom prst="rect">
            <a:avLst/>
          </a:prstGeom>
          <a:noFill/>
        </p:spPr>
      </p:pic>
      <p:pic>
        <p:nvPicPr>
          <p:cNvPr id="4103" name="Picture 7" descr="J:\fotos tesis\basculante- bases susp ++\3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1560" y="4509120"/>
            <a:ext cx="2699792" cy="20248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Modelado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66606" y="260648"/>
            <a:ext cx="2609850" cy="36576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03848" y="3573016"/>
            <a:ext cx="2575560" cy="284797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4" name="3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1124744"/>
            <a:ext cx="3581400" cy="210502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071" t="21282" r="20586" b="9813"/>
          <a:stretch>
            <a:fillRect/>
          </a:stretch>
        </p:blipFill>
        <p:spPr bwMode="auto">
          <a:xfrm>
            <a:off x="251520" y="260648"/>
            <a:ext cx="432048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 l="36718" t="38188" r="35057" b="25391"/>
          <a:stretch>
            <a:fillRect/>
          </a:stretch>
        </p:blipFill>
        <p:spPr bwMode="auto">
          <a:xfrm>
            <a:off x="4788023" y="260648"/>
            <a:ext cx="4069425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 l="36718" t="39172" r="35057" b="25391"/>
          <a:stretch>
            <a:fillRect/>
          </a:stretch>
        </p:blipFill>
        <p:spPr bwMode="auto">
          <a:xfrm>
            <a:off x="251520" y="3573016"/>
            <a:ext cx="4248472" cy="292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 l="36718" t="39172" r="35057" b="25318"/>
          <a:stretch>
            <a:fillRect/>
          </a:stretch>
        </p:blipFill>
        <p:spPr bwMode="auto">
          <a:xfrm>
            <a:off x="4860032" y="3573016"/>
            <a:ext cx="4032448" cy="2880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37353" t="38016" r="34976" b="25563"/>
          <a:stretch>
            <a:fillRect/>
          </a:stretch>
        </p:blipFill>
        <p:spPr bwMode="auto">
          <a:xfrm>
            <a:off x="323528" y="476672"/>
            <a:ext cx="3960440" cy="293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/>
          <a:srcRect l="36718" t="38188" r="35057" b="25391"/>
          <a:stretch>
            <a:fillRect/>
          </a:stretch>
        </p:blipFill>
        <p:spPr bwMode="auto">
          <a:xfrm>
            <a:off x="4644008" y="476673"/>
            <a:ext cx="3960440" cy="28930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 l="36718" t="38188" r="35057" b="24406"/>
          <a:stretch>
            <a:fillRect/>
          </a:stretch>
        </p:blipFill>
        <p:spPr bwMode="auto">
          <a:xfrm>
            <a:off x="323528" y="3501008"/>
            <a:ext cx="3960440" cy="2950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 l="36718" t="38188" r="35057" b="25391"/>
          <a:stretch>
            <a:fillRect/>
          </a:stretch>
        </p:blipFill>
        <p:spPr bwMode="auto">
          <a:xfrm>
            <a:off x="4616762" y="3573016"/>
            <a:ext cx="3987686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Conclusiones.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539552" y="1844824"/>
            <a:ext cx="82809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/>
          </a:p>
        </p:txBody>
      </p:sp>
      <p:sp>
        <p:nvSpPr>
          <p:cNvPr id="5" name="4 CuadroTexto"/>
          <p:cNvSpPr txBox="1"/>
          <p:nvPr/>
        </p:nvSpPr>
        <p:spPr>
          <a:xfrm>
            <a:off x="539552" y="1700808"/>
            <a:ext cx="835292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 La tricimoto cumple con los parámetros de diseño para el cual fué construido.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 Se logró probar que el diseño en AutoDesk Inventor y simulado en Ansys, nos dio un factor de seguridad din</a:t>
            </a:r>
            <a:r>
              <a:rPr lang="es-ES" dirty="0" smtClean="0">
                <a:latin typeface="Swis721 BT" pitchFamily="34" charset="0"/>
              </a:rPr>
              <a:t>ámico en el bastidor </a:t>
            </a:r>
            <a:r>
              <a:rPr lang="en-US" dirty="0" smtClean="0">
                <a:latin typeface="Swis721 BT" pitchFamily="34" charset="0"/>
              </a:rPr>
              <a:t>de 3.97 y en el eje de 2.21 que en terminos de diseño la estructura es fiable.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 Se seleccionó los materiales de acuerdo a las simulaciones del diseño y modelado de partes para la construcción de la trimoto, tubo de acero estructural cedula 40 de 1´ de diámetro por 3 mm para las partes que están sometidas a mayores esfuerzos.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Para el eje se seleccionó </a:t>
            </a:r>
            <a:r>
              <a:rPr lang="en-US" dirty="0" smtClean="0">
                <a:latin typeface="Swis721 BT" pitchFamily="34" charset="0"/>
              </a:rPr>
              <a:t>acero</a:t>
            </a:r>
            <a:r>
              <a:rPr lang="en-US" dirty="0" smtClean="0">
                <a:latin typeface="Swis721 BT" pitchFamily="34" charset="0"/>
              </a:rPr>
              <a:t> </a:t>
            </a:r>
            <a:r>
              <a:rPr lang="en-US" dirty="0" smtClean="0">
                <a:latin typeface="Swis721 BT" pitchFamily="34" charset="0"/>
              </a:rPr>
              <a:t>bonificado</a:t>
            </a:r>
            <a:r>
              <a:rPr lang="en-US" dirty="0" smtClean="0">
                <a:latin typeface="Swis721 BT" pitchFamily="34" charset="0"/>
              </a:rPr>
              <a:t> </a:t>
            </a:r>
            <a:r>
              <a:rPr lang="en-US" dirty="0" smtClean="0">
                <a:latin typeface="Swis721 BT" pitchFamily="34" charset="0"/>
              </a:rPr>
              <a:t>AISI</a:t>
            </a:r>
            <a:r>
              <a:rPr lang="en-US" dirty="0" smtClean="0">
                <a:latin typeface="Swis721 BT" pitchFamily="34" charset="0"/>
              </a:rPr>
              <a:t> </a:t>
            </a:r>
            <a:r>
              <a:rPr lang="en-US" dirty="0" smtClean="0">
                <a:latin typeface="Swis721 BT" pitchFamily="34" charset="0"/>
              </a:rPr>
              <a:t>1018.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Se realizaron pruebas de rutas confirmando el ahorro de combustible.</a:t>
            </a:r>
          </a:p>
          <a:p>
            <a:pPr algn="just">
              <a:buFont typeface="Arial" pitchFamily="34" charset="0"/>
              <a:buChar char="•"/>
            </a:pPr>
            <a:r>
              <a:rPr lang="en-US" dirty="0" smtClean="0">
                <a:latin typeface="Swis721 BT" pitchFamily="34" charset="0"/>
              </a:rPr>
              <a:t>Dentro del presupuesto económico tuvimos aumentar de lo provisto debido a circunstancias de mercado , tal es el caso del piñon que se importo desde Colombia.</a:t>
            </a:r>
            <a:endParaRPr lang="es-ES" dirty="0">
              <a:latin typeface="Swis721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Recomendaciones.</a:t>
            </a:r>
            <a:endParaRPr lang="es-ES" dirty="0">
              <a:latin typeface="Swis721 Cn BT" pitchFamily="34" charset="0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395536" y="2348880"/>
            <a:ext cx="842493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Arial" pitchFamily="34" charset="0"/>
              <a:buChar char="•"/>
            </a:pPr>
            <a:r>
              <a:rPr lang="es-ES" dirty="0" smtClean="0"/>
              <a:t> </a:t>
            </a:r>
            <a:r>
              <a:rPr lang="es-ES" sz="2400" dirty="0" smtClean="0">
                <a:latin typeface="Swis721 Cn BT" pitchFamily="34" charset="0"/>
              </a:rPr>
              <a:t>Se recomienda tener cuidado con la instalación de las cañerías de freno ya que al doblarlas pueden deformarse a tal punto de obstruir el paso del liquido de freno.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Swis721 Cn BT" pitchFamily="34" charset="0"/>
              </a:rPr>
              <a:t> Realizar una revisión periódica del sistema de frenos antes de emprender un viaje para evitar cualquier tipo de accidente.</a:t>
            </a:r>
          </a:p>
          <a:p>
            <a:pPr algn="just">
              <a:buFont typeface="Arial" pitchFamily="34" charset="0"/>
              <a:buChar char="•"/>
            </a:pPr>
            <a:r>
              <a:rPr lang="es-ES" sz="2400" dirty="0" smtClean="0">
                <a:latin typeface="Swis721 Cn BT" pitchFamily="34" charset="0"/>
              </a:rPr>
              <a:t>Se debe tener en cuenta la correcta presión en las llantas, ya que al tener tres su presión debe ser la ideal para evitar volcamiento.</a:t>
            </a:r>
            <a:endParaRPr lang="es-ES" sz="2400" dirty="0">
              <a:latin typeface="Swis721 Cn BT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2802201" cy="181927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5" name="4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476672"/>
            <a:ext cx="2619375" cy="254317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5 Imagen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620688"/>
            <a:ext cx="2057400" cy="196215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7" name="6 Imagen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4365104"/>
            <a:ext cx="2096062" cy="1905000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8" name="7 Imagen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4365104"/>
            <a:ext cx="2047247" cy="2276475"/>
          </a:xfrm>
          <a:prstGeom prst="rect">
            <a:avLst/>
          </a:prstGeom>
          <a:ln>
            <a:noFill/>
          </a:ln>
          <a:effectLst>
            <a:innerShdw blurRad="114300">
              <a:prstClr val="black"/>
            </a:innerShdw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9" name="8 Imagen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31840" y="3717032"/>
            <a:ext cx="2952328" cy="24482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776864" cy="583264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71650" y="1057275"/>
            <a:ext cx="5600700" cy="47434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latin typeface="Swis721 Cn BT" pitchFamily="34" charset="0"/>
              </a:rPr>
              <a:t>Diseño del Eje.</a:t>
            </a:r>
            <a:endParaRPr lang="es-ES" dirty="0">
              <a:latin typeface="Swis721 Cn BT" pitchFamily="34" charset="0"/>
            </a:endParaRPr>
          </a:p>
        </p:txBody>
      </p:sp>
      <p:pic>
        <p:nvPicPr>
          <p:cNvPr id="4" name="3 Imagen"/>
          <p:cNvPicPr/>
          <p:nvPr/>
        </p:nvPicPr>
        <p:blipFill>
          <a:blip r:embed="rId2" cstate="print"/>
          <a:srcRect l="24225" t="16338" b="30563"/>
          <a:stretch>
            <a:fillRect/>
          </a:stretch>
        </p:blipFill>
        <p:spPr bwMode="auto">
          <a:xfrm>
            <a:off x="611561" y="1268760"/>
            <a:ext cx="7848871" cy="51845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462</TotalTime>
  <Words>686</Words>
  <Application>Microsoft Office PowerPoint</Application>
  <PresentationFormat>Presentación en pantalla (4:3)</PresentationFormat>
  <Paragraphs>97</Paragraphs>
  <Slides>53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53</vt:i4>
      </vt:variant>
    </vt:vector>
  </HeadingPairs>
  <TitlesOfParts>
    <vt:vector size="55" baseType="lpstr">
      <vt:lpstr>Tema de Office</vt:lpstr>
      <vt:lpstr>1_Tema de Office</vt:lpstr>
      <vt:lpstr>Diseño y construcción de una tricimoto con motor de combustión interna de cuatro tiempos y suspensión independiente, (bi-plaza), para desplazarnos con mayor rapidez, seguridad y confort debido al congestionamiento vehicular que existe en el Ecuador.    </vt:lpstr>
      <vt:lpstr>Objetivos Específicos.</vt:lpstr>
      <vt:lpstr>Presentación de PowerPoint</vt:lpstr>
      <vt:lpstr>Alternativas de Solución </vt:lpstr>
      <vt:lpstr>Modelado</vt:lpstr>
      <vt:lpstr>Presentación de PowerPoint</vt:lpstr>
      <vt:lpstr>Presentación de PowerPoint</vt:lpstr>
      <vt:lpstr>Presentación de PowerPoint</vt:lpstr>
      <vt:lpstr>Diseño del Eje.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Centro de Gravedad.</vt:lpstr>
      <vt:lpstr>Determinación de Cargas sobre el Eje Posterior y Delantero.</vt:lpstr>
      <vt:lpstr>Distribución de Masas.</vt:lpstr>
      <vt:lpstr>Transferencia de Pesos.</vt:lpstr>
      <vt:lpstr>Transferencia de Pesos.</vt:lpstr>
      <vt:lpstr>Carga Transferida en cada Rueda Delantera.</vt:lpstr>
      <vt:lpstr>Cálculo de Transferencia de Pesos Transversales.</vt:lpstr>
      <vt:lpstr>Presentación de PowerPoint</vt:lpstr>
      <vt:lpstr>Análisis de Suspensión.</vt:lpstr>
      <vt:lpstr>Presentación de PowerPoint</vt:lpstr>
      <vt:lpstr>Límite de Vuelco.</vt:lpstr>
      <vt:lpstr> </vt:lpstr>
      <vt:lpstr>Presentación de PowerPoint</vt:lpstr>
      <vt:lpstr>Análisis para la Selección del Disco de Freno.</vt:lpstr>
      <vt:lpstr> </vt:lpstr>
      <vt:lpstr>Frenos Posteriores.</vt:lpstr>
      <vt:lpstr>Presentación de PowerPoint</vt:lpstr>
      <vt:lpstr>Cadena – Catarina. </vt:lpstr>
      <vt:lpstr>Presentación de PowerPoint</vt:lpstr>
      <vt:lpstr>Presentación de PowerPoint</vt:lpstr>
      <vt:lpstr>Cálculo de la  Potencia de Diseño.</vt:lpstr>
      <vt:lpstr>Determinación de la Tensión de la Cadena.</vt:lpstr>
      <vt:lpstr>Presentación de PowerPoint</vt:lpstr>
      <vt:lpstr>CUADRO DE MATERIALES Y CARACTERÍSTICAS MECÁNICAS</vt:lpstr>
      <vt:lpstr>Presentación de PowerPoint</vt:lpstr>
      <vt:lpstr>Presentación de PowerPoint</vt:lpstr>
      <vt:lpstr>Construcción del Bastidor.</vt:lpstr>
      <vt:lpstr>Construcción de la Suspensión.</vt:lpstr>
      <vt:lpstr>Construcción de los Ejes Piñón Catarina.</vt:lpstr>
      <vt:lpstr>Construcción de la Carrocería.</vt:lpstr>
      <vt:lpstr>ANEXOS.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Conclusiones.</vt:lpstr>
      <vt:lpstr>Recomendaciones.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XAVIER NUÑEZ</dc:creator>
  <cp:lastModifiedBy>MS-19</cp:lastModifiedBy>
  <cp:revision>47</cp:revision>
  <dcterms:created xsi:type="dcterms:W3CDTF">2013-01-26T23:07:10Z</dcterms:created>
  <dcterms:modified xsi:type="dcterms:W3CDTF">2013-01-29T16:01:23Z</dcterms:modified>
</cp:coreProperties>
</file>