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338" r:id="rId5"/>
    <p:sldId id="339" r:id="rId6"/>
    <p:sldId id="349" r:id="rId7"/>
    <p:sldId id="345" r:id="rId8"/>
    <p:sldId id="346" r:id="rId9"/>
    <p:sldId id="348" r:id="rId10"/>
    <p:sldId id="340" r:id="rId11"/>
    <p:sldId id="268" r:id="rId12"/>
    <p:sldId id="282" r:id="rId13"/>
    <p:sldId id="283" r:id="rId14"/>
    <p:sldId id="318" r:id="rId15"/>
    <p:sldId id="353" r:id="rId16"/>
    <p:sldId id="319" r:id="rId17"/>
    <p:sldId id="320" r:id="rId18"/>
    <p:sldId id="321" r:id="rId19"/>
    <p:sldId id="322" r:id="rId20"/>
    <p:sldId id="324" r:id="rId21"/>
    <p:sldId id="323" r:id="rId22"/>
    <p:sldId id="354" r:id="rId23"/>
    <p:sldId id="356" r:id="rId24"/>
    <p:sldId id="355" r:id="rId25"/>
    <p:sldId id="260" r:id="rId26"/>
    <p:sldId id="261" r:id="rId27"/>
    <p:sldId id="262" r:id="rId28"/>
    <p:sldId id="263" r:id="rId29"/>
    <p:sldId id="264" r:id="rId30"/>
    <p:sldId id="265" r:id="rId31"/>
    <p:sldId id="266" r:id="rId32"/>
    <p:sldId id="267" r:id="rId33"/>
    <p:sldId id="302" r:id="rId34"/>
    <p:sldId id="361" r:id="rId35"/>
    <p:sldId id="299" r:id="rId36"/>
    <p:sldId id="300" r:id="rId37"/>
    <p:sldId id="276" r:id="rId38"/>
    <p:sldId id="284" r:id="rId39"/>
    <p:sldId id="311" r:id="rId40"/>
    <p:sldId id="278" r:id="rId41"/>
    <p:sldId id="326" r:id="rId42"/>
    <p:sldId id="303" r:id="rId43"/>
    <p:sldId id="357" r:id="rId44"/>
    <p:sldId id="312" r:id="rId45"/>
    <p:sldId id="277" r:id="rId46"/>
    <p:sldId id="315" r:id="rId47"/>
    <p:sldId id="328" r:id="rId48"/>
    <p:sldId id="329" r:id="rId49"/>
    <p:sldId id="330" r:id="rId50"/>
    <p:sldId id="335" r:id="rId51"/>
    <p:sldId id="337" r:id="rId52"/>
    <p:sldId id="336" r:id="rId53"/>
    <p:sldId id="333" r:id="rId54"/>
    <p:sldId id="279" r:id="rId55"/>
    <p:sldId id="342" r:id="rId56"/>
    <p:sldId id="359" r:id="rId57"/>
    <p:sldId id="358" r:id="rId58"/>
    <p:sldId id="360" r:id="rId59"/>
    <p:sldId id="285" r:id="rId60"/>
    <p:sldId id="286" r:id="rId61"/>
    <p:sldId id="287" r:id="rId62"/>
    <p:sldId id="288" r:id="rId63"/>
    <p:sldId id="351" r:id="rId64"/>
    <p:sldId id="352" r:id="rId65"/>
    <p:sldId id="344" r:id="rId66"/>
    <p:sldId id="362" r:id="rId67"/>
    <p:sldId id="316" r:id="rId68"/>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49" autoAdjust="0"/>
  </p:normalViewPr>
  <p:slideViewPr>
    <p:cSldViewPr>
      <p:cViewPr varScale="1">
        <p:scale>
          <a:sx n="69" d="100"/>
          <a:sy n="69" d="100"/>
        </p:scale>
        <p:origin x="-141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fld id="{E1FA6950-909D-453E-B1A8-21964610F977}" type="datetimeFigureOut">
              <a:rPr lang="es-EC" smtClean="0"/>
              <a:pPr/>
              <a:t>04/06/2013</a:t>
            </a:fld>
            <a:endParaRPr lang="es-EC"/>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EC"/>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7D873E1B-1B46-428C-BDC3-160FED8A8351}" type="slidenum">
              <a:rPr lang="es-EC" smtClean="0"/>
              <a:pPr/>
              <a:t>‹Nº›</a:t>
            </a:fld>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E1FA6950-909D-453E-B1A8-21964610F977}" type="datetimeFigureOut">
              <a:rPr lang="es-EC" smtClean="0"/>
              <a:pPr/>
              <a:t>04/06/2013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D873E1B-1B46-428C-BDC3-160FED8A8351}"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E1FA6950-909D-453E-B1A8-21964610F977}" type="datetimeFigureOut">
              <a:rPr lang="es-EC" smtClean="0"/>
              <a:pPr/>
              <a:t>04/06/2013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D873E1B-1B46-428C-BDC3-160FED8A8351}"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4"/>
          </p:nvPr>
        </p:nvSpPr>
        <p:spPr/>
        <p:txBody>
          <a:bodyPr rtlCol="0"/>
          <a:lstStyle/>
          <a:p>
            <a:fld id="{E1FA6950-909D-453E-B1A8-21964610F977}" type="datetimeFigureOut">
              <a:rPr lang="es-EC" smtClean="0"/>
              <a:pPr/>
              <a:t>04/06/2013</a:t>
            </a:fld>
            <a:endParaRPr lang="es-EC"/>
          </a:p>
        </p:txBody>
      </p:sp>
      <p:sp>
        <p:nvSpPr>
          <p:cNvPr id="9" name="8 Marcador de número de diapositiva"/>
          <p:cNvSpPr>
            <a:spLocks noGrp="1"/>
          </p:cNvSpPr>
          <p:nvPr>
            <p:ph type="sldNum" sz="quarter" idx="15"/>
          </p:nvPr>
        </p:nvSpPr>
        <p:spPr/>
        <p:txBody>
          <a:bodyPr rtlCol="0"/>
          <a:lstStyle/>
          <a:p>
            <a:fld id="{7D873E1B-1B46-428C-BDC3-160FED8A8351}" type="slidenum">
              <a:rPr lang="es-EC" smtClean="0"/>
              <a:pPr/>
              <a:t>‹Nº›</a:t>
            </a:fld>
            <a:endParaRPr lang="es-EC"/>
          </a:p>
        </p:txBody>
      </p:sp>
      <p:sp>
        <p:nvSpPr>
          <p:cNvPr id="10" name="9 Marcador de pie de página"/>
          <p:cNvSpPr>
            <a:spLocks noGrp="1"/>
          </p:cNvSpPr>
          <p:nvPr>
            <p:ph type="ftr" sz="quarter" idx="16"/>
          </p:nvPr>
        </p:nvSpPr>
        <p:spPr/>
        <p:txBody>
          <a:bodyPr rtlCol="0"/>
          <a:lstStyle/>
          <a:p>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fld id="{E1FA6950-909D-453E-B1A8-21964610F977}" type="datetimeFigureOut">
              <a:rPr lang="es-EC" smtClean="0"/>
              <a:pPr/>
              <a:t>04/06/2013</a:t>
            </a:fld>
            <a:endParaRPr lang="es-EC"/>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EC"/>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7D873E1B-1B46-428C-BDC3-160FED8A8351}" type="slidenum">
              <a:rPr lang="es-EC" smtClean="0"/>
              <a:pPr/>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E1FA6950-909D-453E-B1A8-21964610F977}" type="datetimeFigureOut">
              <a:rPr lang="es-EC" smtClean="0"/>
              <a:pPr/>
              <a:t>04/06/2013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D873E1B-1B46-428C-BDC3-160FED8A8351}" type="slidenum">
              <a:rPr lang="es-EC" smtClean="0"/>
              <a:pPr/>
              <a:t>‹Nº›</a:t>
            </a:fld>
            <a:endParaRPr lang="es-EC"/>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E1FA6950-909D-453E-B1A8-21964610F977}" type="datetimeFigureOut">
              <a:rPr lang="es-EC" smtClean="0"/>
              <a:pPr/>
              <a:t>04/06/2013</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7D873E1B-1B46-428C-BDC3-160FED8A8351}" type="slidenum">
              <a:rPr lang="es-EC" smtClean="0"/>
              <a:pPr/>
              <a:t>‹Nº›</a:t>
            </a:fld>
            <a:endParaRPr lang="es-EC"/>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E1FA6950-909D-453E-B1A8-21964610F977}" type="datetimeFigureOut">
              <a:rPr lang="es-EC" smtClean="0"/>
              <a:pPr/>
              <a:t>04/06/2013</a:t>
            </a:fld>
            <a:endParaRPr lang="es-EC"/>
          </a:p>
        </p:txBody>
      </p:sp>
      <p:sp>
        <p:nvSpPr>
          <p:cNvPr id="7" name="6 Marcador de número de diapositiva"/>
          <p:cNvSpPr>
            <a:spLocks noGrp="1"/>
          </p:cNvSpPr>
          <p:nvPr>
            <p:ph type="sldNum" sz="quarter" idx="11"/>
          </p:nvPr>
        </p:nvSpPr>
        <p:spPr/>
        <p:txBody>
          <a:bodyPr rtlCol="0"/>
          <a:lstStyle/>
          <a:p>
            <a:fld id="{7D873E1B-1B46-428C-BDC3-160FED8A8351}" type="slidenum">
              <a:rPr lang="es-EC" smtClean="0"/>
              <a:pPr/>
              <a:t>‹Nº›</a:t>
            </a:fld>
            <a:endParaRPr lang="es-EC"/>
          </a:p>
        </p:txBody>
      </p:sp>
      <p:sp>
        <p:nvSpPr>
          <p:cNvPr id="8" name="7 Marcador de pie de página"/>
          <p:cNvSpPr>
            <a:spLocks noGrp="1"/>
          </p:cNvSpPr>
          <p:nvPr>
            <p:ph type="ftr" sz="quarter" idx="12"/>
          </p:nvPr>
        </p:nvSpPr>
        <p:spPr/>
        <p:txBody>
          <a:bodyPr rtlCol="0"/>
          <a:lstStyle/>
          <a:p>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1FA6950-909D-453E-B1A8-21964610F977}" type="datetimeFigureOut">
              <a:rPr lang="es-EC" smtClean="0"/>
              <a:pPr/>
              <a:t>04/06/2013</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7D873E1B-1B46-428C-BDC3-160FED8A8351}"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4"/>
          </p:nvPr>
        </p:nvSpPr>
        <p:spPr/>
        <p:txBody>
          <a:bodyPr rtlCol="0"/>
          <a:lstStyle/>
          <a:p>
            <a:fld id="{E1FA6950-909D-453E-B1A8-21964610F977}" type="datetimeFigureOut">
              <a:rPr lang="es-EC" smtClean="0"/>
              <a:pPr/>
              <a:t>04/06/2013</a:t>
            </a:fld>
            <a:endParaRPr lang="es-EC"/>
          </a:p>
        </p:txBody>
      </p:sp>
      <p:sp>
        <p:nvSpPr>
          <p:cNvPr id="22" name="21 Marcador de número de diapositiva"/>
          <p:cNvSpPr>
            <a:spLocks noGrp="1"/>
          </p:cNvSpPr>
          <p:nvPr>
            <p:ph type="sldNum" sz="quarter" idx="15"/>
          </p:nvPr>
        </p:nvSpPr>
        <p:spPr/>
        <p:txBody>
          <a:bodyPr rtlCol="0"/>
          <a:lstStyle/>
          <a:p>
            <a:fld id="{7D873E1B-1B46-428C-BDC3-160FED8A8351}" type="slidenum">
              <a:rPr lang="es-EC" smtClean="0"/>
              <a:pPr/>
              <a:t>‹Nº›</a:t>
            </a:fld>
            <a:endParaRPr lang="es-EC"/>
          </a:p>
        </p:txBody>
      </p:sp>
      <p:sp>
        <p:nvSpPr>
          <p:cNvPr id="23" name="22 Marcador de pie de página"/>
          <p:cNvSpPr>
            <a:spLocks noGrp="1"/>
          </p:cNvSpPr>
          <p:nvPr>
            <p:ph type="ftr" sz="quarter" idx="16"/>
          </p:nvPr>
        </p:nvSpPr>
        <p:spPr/>
        <p:txBody>
          <a:bodyPr rtlCol="0"/>
          <a:lstStyle/>
          <a:p>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Marcador de fecha"/>
          <p:cNvSpPr>
            <a:spLocks noGrp="1"/>
          </p:cNvSpPr>
          <p:nvPr>
            <p:ph type="dt" sz="half" idx="10"/>
          </p:nvPr>
        </p:nvSpPr>
        <p:spPr/>
        <p:txBody>
          <a:bodyPr rtlCol="0"/>
          <a:lstStyle/>
          <a:p>
            <a:fld id="{E1FA6950-909D-453E-B1A8-21964610F977}" type="datetimeFigureOut">
              <a:rPr lang="es-EC" smtClean="0"/>
              <a:pPr/>
              <a:t>04/06/2013</a:t>
            </a:fld>
            <a:endParaRPr lang="es-EC"/>
          </a:p>
        </p:txBody>
      </p:sp>
      <p:sp>
        <p:nvSpPr>
          <p:cNvPr id="18" name="17 Marcador de número de diapositiva"/>
          <p:cNvSpPr>
            <a:spLocks noGrp="1"/>
          </p:cNvSpPr>
          <p:nvPr>
            <p:ph type="sldNum" sz="quarter" idx="11"/>
          </p:nvPr>
        </p:nvSpPr>
        <p:spPr/>
        <p:txBody>
          <a:bodyPr rtlCol="0"/>
          <a:lstStyle/>
          <a:p>
            <a:fld id="{7D873E1B-1B46-428C-BDC3-160FED8A8351}" type="slidenum">
              <a:rPr lang="es-EC" smtClean="0"/>
              <a:pPr/>
              <a:t>‹Nº›</a:t>
            </a:fld>
            <a:endParaRPr lang="es-EC"/>
          </a:p>
        </p:txBody>
      </p:sp>
      <p:sp>
        <p:nvSpPr>
          <p:cNvPr id="21" name="20 Marcador de pie de página"/>
          <p:cNvSpPr>
            <a:spLocks noGrp="1"/>
          </p:cNvSpPr>
          <p:nvPr>
            <p:ph type="ftr" sz="quarter" idx="12"/>
          </p:nvPr>
        </p:nvSpPr>
        <p:spPr/>
        <p:txBody>
          <a:bodyPr rtlCol="0"/>
          <a:lstStyle/>
          <a:p>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E1FA6950-909D-453E-B1A8-21964610F977}" type="datetimeFigureOut">
              <a:rPr lang="es-EC" smtClean="0"/>
              <a:pPr/>
              <a:t>04/06/2013</a:t>
            </a:fld>
            <a:endParaRPr lang="es-EC"/>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EC"/>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D873E1B-1B46-428C-BDC3-160FED8A8351}"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slide" Target="slide13.xml"/><Relationship Id="rId7" Type="http://schemas.openxmlformats.org/officeDocument/2006/relationships/image" Target="../media/image12.png"/><Relationship Id="rId2" Type="http://schemas.openxmlformats.org/officeDocument/2006/relationships/slide" Target="slide12.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1.pn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8" Type="http://schemas.openxmlformats.org/officeDocument/2006/relationships/slide" Target="slide20.xml"/><Relationship Id="rId3" Type="http://schemas.microsoft.com/office/2007/relationships/hdphoto" Target="../media/hdphoto11.wdp"/><Relationship Id="rId7" Type="http://schemas.openxmlformats.org/officeDocument/2006/relationships/slide" Target="slide21.xml"/><Relationship Id="rId12" Type="http://schemas.openxmlformats.org/officeDocument/2006/relationships/slide" Target="slide19.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slide" Target="slide11.xml"/><Relationship Id="rId5" Type="http://schemas.openxmlformats.org/officeDocument/2006/relationships/slide" Target="slide17.xml"/><Relationship Id="rId10" Type="http://schemas.openxmlformats.org/officeDocument/2006/relationships/slide" Target="slide22.xml"/><Relationship Id="rId4" Type="http://schemas.openxmlformats.org/officeDocument/2006/relationships/slide" Target="slide14.xml"/><Relationship Id="rId9" Type="http://schemas.openxmlformats.org/officeDocument/2006/relationships/slide" Target="slide23.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slide" Target="slide11.xml"/><Relationship Id="rId4" Type="http://schemas.openxmlformats.org/officeDocument/2006/relationships/slide" Target="slide24.xml"/></Relationships>
</file>

<file path=ppt/slides/_rels/slide14.xml.rels><?xml version="1.0" encoding="UTF-8" standalone="yes"?>
<Relationships xmlns="http://schemas.openxmlformats.org/package/2006/relationships"><Relationship Id="rId8" Type="http://schemas.openxmlformats.org/officeDocument/2006/relationships/slide" Target="slide15.xml"/><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jpeg"/><Relationship Id="rId5" Type="http://schemas.microsoft.com/office/2007/relationships/hdphoto" Target="../media/hdphoto13.wdp"/><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slide" Target="slide26.xml"/><Relationship Id="rId3" Type="http://schemas.microsoft.com/office/2007/relationships/hdphoto" Target="../media/hdphoto15.wdp"/><Relationship Id="rId7" Type="http://schemas.microsoft.com/office/2007/relationships/hdphoto" Target="../media/hdphoto17.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6.wdp"/><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2.jpeg"/><Relationship Id="rId5" Type="http://schemas.microsoft.com/office/2007/relationships/hdphoto" Target="../media/hdphoto19.wdp"/><Relationship Id="rId10" Type="http://schemas.openxmlformats.org/officeDocument/2006/relationships/slide" Target="slide27.xml"/><Relationship Id="rId4" Type="http://schemas.openxmlformats.org/officeDocument/2006/relationships/image" Target="../media/image21.jpeg"/><Relationship Id="rId9" Type="http://schemas.microsoft.com/office/2007/relationships/hdphoto" Target="../media/hdphoto21.wdp"/></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hdphoto" Target="../media/hdphoto22.wdp"/><Relationship Id="rId7" Type="http://schemas.microsoft.com/office/2007/relationships/hdphoto" Target="../media/hdphoto20.wdp"/><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2.jpeg"/><Relationship Id="rId5" Type="http://schemas.microsoft.com/office/2007/relationships/hdphoto" Target="../media/hdphoto23.wdp"/><Relationship Id="rId10" Type="http://schemas.openxmlformats.org/officeDocument/2006/relationships/slide" Target="slide30.xml"/><Relationship Id="rId4" Type="http://schemas.openxmlformats.org/officeDocument/2006/relationships/image" Target="../media/image25.jpeg"/><Relationship Id="rId9" Type="http://schemas.microsoft.com/office/2007/relationships/hdphoto" Target="../media/hdphoto21.wdp"/></Relationships>
</file>

<file path=ppt/slides/_rels/slide18.xml.rels><?xml version="1.0" encoding="UTF-8" standalone="yes"?>
<Relationships xmlns="http://schemas.openxmlformats.org/package/2006/relationships"><Relationship Id="rId8" Type="http://schemas.openxmlformats.org/officeDocument/2006/relationships/slide" Target="slide29.xml"/><Relationship Id="rId3" Type="http://schemas.microsoft.com/office/2007/relationships/hdphoto" Target="../media/hdphoto24.wdp"/><Relationship Id="rId7" Type="http://schemas.microsoft.com/office/2007/relationships/hdphoto" Target="../media/hdphoto26.wdp"/><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8.jpeg"/><Relationship Id="rId5" Type="http://schemas.microsoft.com/office/2007/relationships/hdphoto" Target="../media/hdphoto25.wdp"/><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microsoft.com/office/2007/relationships/hdphoto" Target="../media/hdphoto27.wdp"/><Relationship Id="rId7" Type="http://schemas.microsoft.com/office/2007/relationships/hdphoto" Target="../media/hdphoto29.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1.jpeg"/><Relationship Id="rId5" Type="http://schemas.microsoft.com/office/2007/relationships/hdphoto" Target="../media/hdphoto28.wdp"/><Relationship Id="rId10" Type="http://schemas.openxmlformats.org/officeDocument/2006/relationships/slide" Target="slide28.xml"/><Relationship Id="rId4" Type="http://schemas.openxmlformats.org/officeDocument/2006/relationships/image" Target="../media/image30.jpeg"/><Relationship Id="rId9" Type="http://schemas.microsoft.com/office/2007/relationships/hdphoto" Target="../media/hdphoto30.wdp"/></Relationships>
</file>

<file path=ppt/slides/_rels/slide2.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4.xml"/><Relationship Id="rId7" Type="http://schemas.openxmlformats.org/officeDocument/2006/relationships/slide" Target="slide33.xml"/><Relationship Id="rId12" Type="http://schemas.openxmlformats.org/officeDocument/2006/relationships/slide" Target="slide65.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32.xml"/><Relationship Id="rId11" Type="http://schemas.openxmlformats.org/officeDocument/2006/relationships/slide" Target="slide63.xml"/><Relationship Id="rId5" Type="http://schemas.openxmlformats.org/officeDocument/2006/relationships/slide" Target="slide11.xml"/><Relationship Id="rId10" Type="http://schemas.openxmlformats.org/officeDocument/2006/relationships/slide" Target="slide61.xml"/><Relationship Id="rId4" Type="http://schemas.openxmlformats.org/officeDocument/2006/relationships/slide" Target="slide10.xml"/><Relationship Id="rId9" Type="http://schemas.openxmlformats.org/officeDocument/2006/relationships/slide" Target="slide59.xml"/></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3" Type="http://schemas.microsoft.com/office/2007/relationships/hdphoto" Target="../media/hdphoto34.wdp"/><Relationship Id="rId7" Type="http://schemas.microsoft.com/office/2007/relationships/hdphoto" Target="../media/hdphoto36.wdp"/><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5.jpeg"/><Relationship Id="rId5" Type="http://schemas.microsoft.com/office/2007/relationships/hdphoto" Target="../media/hdphoto35.wdp"/><Relationship Id="rId10" Type="http://schemas.openxmlformats.org/officeDocument/2006/relationships/slide" Target="slide12.xml"/><Relationship Id="rId4" Type="http://schemas.openxmlformats.org/officeDocument/2006/relationships/image" Target="../media/image34.jpeg"/><Relationship Id="rId9" Type="http://schemas.microsoft.com/office/2007/relationships/hdphoto" Target="../media/hdphoto37.wdp"/></Relationships>
</file>

<file path=ppt/slides/_rels/slide21.xml.rels><?xml version="1.0" encoding="UTF-8" standalone="yes"?>
<Relationships xmlns="http://schemas.openxmlformats.org/package/2006/relationships"><Relationship Id="rId8" Type="http://schemas.openxmlformats.org/officeDocument/2006/relationships/slide" Target="slide31.xml"/><Relationship Id="rId3" Type="http://schemas.microsoft.com/office/2007/relationships/hdphoto" Target="../media/hdphoto31.wdp"/><Relationship Id="rId7" Type="http://schemas.microsoft.com/office/2007/relationships/hdphoto" Target="../media/hdphoto33.wdp"/><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9.jpeg"/><Relationship Id="rId5" Type="http://schemas.microsoft.com/office/2007/relationships/hdphoto" Target="../media/hdphoto32.wdp"/><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slide" Target="slide12.xml"/><Relationship Id="rId5" Type="http://schemas.microsoft.com/office/2007/relationships/hdphoto" Target="../media/hdphoto39.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slide" Target="slide12.xml"/></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3" Type="http://schemas.microsoft.com/office/2007/relationships/hdphoto" Target="../media/hdphoto41.wdp"/><Relationship Id="rId7" Type="http://schemas.microsoft.com/office/2007/relationships/hdphoto" Target="../media/hdphoto43.wdp"/><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5.jpeg"/><Relationship Id="rId5" Type="http://schemas.microsoft.com/office/2007/relationships/hdphoto" Target="../media/hdphoto42.wdp"/><Relationship Id="rId10" Type="http://schemas.openxmlformats.org/officeDocument/2006/relationships/slide" Target="slide11.xml"/><Relationship Id="rId4" Type="http://schemas.openxmlformats.org/officeDocument/2006/relationships/image" Target="../media/image44.png"/><Relationship Id="rId9" Type="http://schemas.microsoft.com/office/2007/relationships/hdphoto" Target="../media/hdphoto44.wdp"/></Relationships>
</file>

<file path=ppt/slides/_rels/slide2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27.xml"/><Relationship Id="rId7" Type="http://schemas.openxmlformats.org/officeDocument/2006/relationships/slide" Target="slide31.xml"/><Relationship Id="rId2" Type="http://schemas.openxmlformats.org/officeDocument/2006/relationships/slide" Target="slide26.xml"/><Relationship Id="rId1" Type="http://schemas.openxmlformats.org/officeDocument/2006/relationships/slideLayout" Target="../slideLayouts/slideLayout7.xml"/><Relationship Id="rId6" Type="http://schemas.openxmlformats.org/officeDocument/2006/relationships/slide" Target="slide30.xml"/><Relationship Id="rId5" Type="http://schemas.openxmlformats.org/officeDocument/2006/relationships/slide" Target="slide29.xml"/><Relationship Id="rId4" Type="http://schemas.openxmlformats.org/officeDocument/2006/relationships/slide" Target="slide28.xml"/></Relationships>
</file>

<file path=ppt/slides/_rels/slide26.xml.rels><?xml version="1.0" encoding="UTF-8" standalone="yes"?>
<Relationships xmlns="http://schemas.openxmlformats.org/package/2006/relationships"><Relationship Id="rId8" Type="http://schemas.microsoft.com/office/2007/relationships/hdphoto" Target="../media/hdphoto47.wdp"/><Relationship Id="rId13"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49.png"/><Relationship Id="rId12" Type="http://schemas.microsoft.com/office/2007/relationships/hdphoto" Target="../media/hdphoto49.wdp"/><Relationship Id="rId2" Type="http://schemas.openxmlformats.org/officeDocument/2006/relationships/slide" Target="slide12.xml"/><Relationship Id="rId16" Type="http://schemas.microsoft.com/office/2007/relationships/hdphoto" Target="../media/hdphoto51.wdp"/><Relationship Id="rId1" Type="http://schemas.openxmlformats.org/officeDocument/2006/relationships/slideLayout" Target="../slideLayouts/slideLayout7.xml"/><Relationship Id="rId6" Type="http://schemas.microsoft.com/office/2007/relationships/hdphoto" Target="../media/hdphoto46.wdp"/><Relationship Id="rId11" Type="http://schemas.openxmlformats.org/officeDocument/2006/relationships/image" Target="../media/image51.png"/><Relationship Id="rId5" Type="http://schemas.openxmlformats.org/officeDocument/2006/relationships/image" Target="../media/image48.png"/><Relationship Id="rId15" Type="http://schemas.openxmlformats.org/officeDocument/2006/relationships/image" Target="../media/image53.png"/><Relationship Id="rId10" Type="http://schemas.microsoft.com/office/2007/relationships/hdphoto" Target="../media/hdphoto48.wdp"/><Relationship Id="rId4" Type="http://schemas.microsoft.com/office/2007/relationships/hdphoto" Target="../media/hdphoto45.wdp"/><Relationship Id="rId9" Type="http://schemas.openxmlformats.org/officeDocument/2006/relationships/image" Target="../media/image50.png"/><Relationship Id="rId14" Type="http://schemas.microsoft.com/office/2007/relationships/hdphoto" Target="../media/hdphoto50.wdp"/></Relationships>
</file>

<file path=ppt/slides/_rels/slide27.xml.rels><?xml version="1.0" encoding="UTF-8" standalone="yes"?>
<Relationships xmlns="http://schemas.openxmlformats.org/package/2006/relationships"><Relationship Id="rId8" Type="http://schemas.microsoft.com/office/2007/relationships/hdphoto" Target="../media/hdphoto50.wdp"/><Relationship Id="rId13" Type="http://schemas.openxmlformats.org/officeDocument/2006/relationships/image" Target="../media/image51.png"/><Relationship Id="rId7" Type="http://schemas.openxmlformats.org/officeDocument/2006/relationships/image" Target="../media/image52.png"/><Relationship Id="rId12" Type="http://schemas.microsoft.com/office/2007/relationships/hdphoto" Target="../media/hdphoto48.wdp"/><Relationship Id="rId2" Type="http://schemas.openxmlformats.org/officeDocument/2006/relationships/image" Target="../media/image47.png"/><Relationship Id="rId1" Type="http://schemas.openxmlformats.org/officeDocument/2006/relationships/slideLayout" Target="../slideLayouts/slideLayout7.xml"/><Relationship Id="rId6" Type="http://schemas.microsoft.com/office/2007/relationships/hdphoto" Target="../media/hdphoto52.wdp"/><Relationship Id="rId11" Type="http://schemas.openxmlformats.org/officeDocument/2006/relationships/image" Target="../media/image50.png"/><Relationship Id="rId5" Type="http://schemas.openxmlformats.org/officeDocument/2006/relationships/image" Target="../media/image54.png"/><Relationship Id="rId15" Type="http://schemas.openxmlformats.org/officeDocument/2006/relationships/slide" Target="slide12.xml"/><Relationship Id="rId10" Type="http://schemas.microsoft.com/office/2007/relationships/hdphoto" Target="../media/hdphoto51.wdp"/><Relationship Id="rId4" Type="http://schemas.microsoft.com/office/2007/relationships/hdphoto" Target="../media/hdphoto45.wdp"/><Relationship Id="rId9" Type="http://schemas.openxmlformats.org/officeDocument/2006/relationships/image" Target="../media/image53.png"/><Relationship Id="rId14" Type="http://schemas.microsoft.com/office/2007/relationships/hdphoto" Target="../media/hdphoto49.wdp"/></Relationships>
</file>

<file path=ppt/slides/_rels/slide28.xml.rels><?xml version="1.0" encoding="UTF-8" standalone="yes"?>
<Relationships xmlns="http://schemas.openxmlformats.org/package/2006/relationships"><Relationship Id="rId8" Type="http://schemas.microsoft.com/office/2007/relationships/hdphoto" Target="../media/hdphoto46.wdp"/><Relationship Id="rId13" Type="http://schemas.openxmlformats.org/officeDocument/2006/relationships/image" Target="../media/image50.png"/><Relationship Id="rId7" Type="http://schemas.openxmlformats.org/officeDocument/2006/relationships/image" Target="../media/image48.png"/><Relationship Id="rId12" Type="http://schemas.microsoft.com/office/2007/relationships/hdphoto" Target="../media/hdphoto49.wdp"/><Relationship Id="rId2" Type="http://schemas.openxmlformats.org/officeDocument/2006/relationships/image" Target="../media/image47.png"/><Relationship Id="rId1" Type="http://schemas.openxmlformats.org/officeDocument/2006/relationships/slideLayout" Target="../slideLayouts/slideLayout7.xml"/><Relationship Id="rId6" Type="http://schemas.microsoft.com/office/2007/relationships/hdphoto" Target="../media/hdphoto47.wdp"/><Relationship Id="rId11" Type="http://schemas.openxmlformats.org/officeDocument/2006/relationships/image" Target="../media/image51.png"/><Relationship Id="rId5" Type="http://schemas.openxmlformats.org/officeDocument/2006/relationships/image" Target="../media/image49.png"/><Relationship Id="rId15" Type="http://schemas.openxmlformats.org/officeDocument/2006/relationships/slide" Target="slide12.xml"/><Relationship Id="rId10" Type="http://schemas.microsoft.com/office/2007/relationships/hdphoto" Target="../media/hdphoto51.wdp"/><Relationship Id="rId4" Type="http://schemas.microsoft.com/office/2007/relationships/hdphoto" Target="../media/hdphoto45.wdp"/><Relationship Id="rId9" Type="http://schemas.openxmlformats.org/officeDocument/2006/relationships/image" Target="../media/image53.png"/><Relationship Id="rId14" Type="http://schemas.microsoft.com/office/2007/relationships/hdphoto" Target="../media/hdphoto48.wdp"/></Relationships>
</file>

<file path=ppt/slides/_rels/slide29.xml.rels><?xml version="1.0" encoding="UTF-8" standalone="yes"?>
<Relationships xmlns="http://schemas.openxmlformats.org/package/2006/relationships"><Relationship Id="rId8" Type="http://schemas.microsoft.com/office/2007/relationships/hdphoto" Target="../media/hdphoto52.wdp"/><Relationship Id="rId13" Type="http://schemas.openxmlformats.org/officeDocument/2006/relationships/image" Target="../media/image51.png"/><Relationship Id="rId7" Type="http://schemas.openxmlformats.org/officeDocument/2006/relationships/image" Target="../media/image54.png"/><Relationship Id="rId12" Type="http://schemas.microsoft.com/office/2007/relationships/hdphoto" Target="../media/hdphoto51.wdp"/><Relationship Id="rId17" Type="http://schemas.openxmlformats.org/officeDocument/2006/relationships/slide" Target="slide12.xml"/><Relationship Id="rId2" Type="http://schemas.openxmlformats.org/officeDocument/2006/relationships/image" Target="../media/image55.png"/><Relationship Id="rId16" Type="http://schemas.microsoft.com/office/2007/relationships/hdphoto" Target="../media/hdphoto48.wdp"/><Relationship Id="rId1" Type="http://schemas.openxmlformats.org/officeDocument/2006/relationships/slideLayout" Target="../slideLayouts/slideLayout7.xml"/><Relationship Id="rId6" Type="http://schemas.microsoft.com/office/2007/relationships/hdphoto" Target="../media/hdphoto47.wdp"/><Relationship Id="rId11"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50.png"/><Relationship Id="rId10" Type="http://schemas.microsoft.com/office/2007/relationships/hdphoto" Target="../media/hdphoto54.wdp"/><Relationship Id="rId4" Type="http://schemas.microsoft.com/office/2007/relationships/hdphoto" Target="../media/hdphoto53.wdp"/><Relationship Id="rId9" Type="http://schemas.openxmlformats.org/officeDocument/2006/relationships/image" Target="../media/image56.png"/><Relationship Id="rId14" Type="http://schemas.microsoft.com/office/2007/relationships/hdphoto" Target="../media/hdphoto49.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50.wdp"/><Relationship Id="rId13" Type="http://schemas.openxmlformats.org/officeDocument/2006/relationships/image" Target="../media/image51.png"/><Relationship Id="rId7" Type="http://schemas.openxmlformats.org/officeDocument/2006/relationships/image" Target="../media/image52.png"/><Relationship Id="rId12" Type="http://schemas.microsoft.com/office/2007/relationships/hdphoto" Target="../media/hdphoto48.wdp"/><Relationship Id="rId2" Type="http://schemas.openxmlformats.org/officeDocument/2006/relationships/image" Target="../media/image47.png"/><Relationship Id="rId1" Type="http://schemas.openxmlformats.org/officeDocument/2006/relationships/slideLayout" Target="../slideLayouts/slideLayout7.xml"/><Relationship Id="rId6" Type="http://schemas.microsoft.com/office/2007/relationships/hdphoto" Target="../media/hdphoto46.wdp"/><Relationship Id="rId11" Type="http://schemas.openxmlformats.org/officeDocument/2006/relationships/image" Target="../media/image50.png"/><Relationship Id="rId5" Type="http://schemas.openxmlformats.org/officeDocument/2006/relationships/image" Target="../media/image48.png"/><Relationship Id="rId15" Type="http://schemas.openxmlformats.org/officeDocument/2006/relationships/slide" Target="slide12.xml"/><Relationship Id="rId10" Type="http://schemas.microsoft.com/office/2007/relationships/hdphoto" Target="../media/hdphoto51.wdp"/><Relationship Id="rId4" Type="http://schemas.microsoft.com/office/2007/relationships/hdphoto" Target="../media/hdphoto45.wdp"/><Relationship Id="rId9" Type="http://schemas.openxmlformats.org/officeDocument/2006/relationships/image" Target="../media/image53.png"/><Relationship Id="rId14" Type="http://schemas.microsoft.com/office/2007/relationships/hdphoto" Target="../media/hdphoto49.wdp"/></Relationships>
</file>

<file path=ppt/slides/_rels/slide31.xml.rels><?xml version="1.0" encoding="UTF-8" standalone="yes"?>
<Relationships xmlns="http://schemas.openxmlformats.org/package/2006/relationships"><Relationship Id="rId8" Type="http://schemas.microsoft.com/office/2007/relationships/hdphoto" Target="../media/hdphoto52.wdp"/><Relationship Id="rId13" Type="http://schemas.openxmlformats.org/officeDocument/2006/relationships/image" Target="../media/image50.png"/><Relationship Id="rId7" Type="http://schemas.openxmlformats.org/officeDocument/2006/relationships/image" Target="../media/image54.png"/><Relationship Id="rId12" Type="http://schemas.microsoft.com/office/2007/relationships/hdphoto" Target="../media/hdphoto51.wdp"/><Relationship Id="rId17" Type="http://schemas.openxmlformats.org/officeDocument/2006/relationships/slide" Target="slide12.xml"/><Relationship Id="rId2" Type="http://schemas.openxmlformats.org/officeDocument/2006/relationships/image" Target="../media/image55.png"/><Relationship Id="rId16" Type="http://schemas.microsoft.com/office/2007/relationships/hdphoto" Target="../media/hdphoto49.wdp"/><Relationship Id="rId1" Type="http://schemas.openxmlformats.org/officeDocument/2006/relationships/slideLayout" Target="../slideLayouts/slideLayout7.xml"/><Relationship Id="rId6" Type="http://schemas.microsoft.com/office/2007/relationships/hdphoto" Target="../media/hdphoto47.wdp"/><Relationship Id="rId11"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51.png"/><Relationship Id="rId10" Type="http://schemas.microsoft.com/office/2007/relationships/hdphoto" Target="../media/hdphoto50.wdp"/><Relationship Id="rId4" Type="http://schemas.microsoft.com/office/2007/relationships/hdphoto" Target="../media/hdphoto53.wdp"/><Relationship Id="rId9" Type="http://schemas.openxmlformats.org/officeDocument/2006/relationships/image" Target="../media/image52.png"/><Relationship Id="rId14" Type="http://schemas.microsoft.com/office/2007/relationships/hdphoto" Target="../media/hdphoto48.wdp"/></Relationships>
</file>

<file path=ppt/slides/_rels/slide32.xml.rels><?xml version="1.0" encoding="UTF-8" standalone="yes"?>
<Relationships xmlns="http://schemas.openxmlformats.org/package/2006/relationships"><Relationship Id="rId8" Type="http://schemas.microsoft.com/office/2007/relationships/hdphoto" Target="../media/hdphoto57.wdp"/><Relationship Id="rId3" Type="http://schemas.openxmlformats.org/officeDocument/2006/relationships/image" Target="../media/image57.jpeg"/><Relationship Id="rId7" Type="http://schemas.openxmlformats.org/officeDocument/2006/relationships/image" Target="../media/image59.jpeg"/><Relationship Id="rId12" Type="http://schemas.microsoft.com/office/2007/relationships/hdphoto" Target="../media/hdphoto59.wdp"/><Relationship Id="rId2" Type="http://schemas.openxmlformats.org/officeDocument/2006/relationships/slide" Target="slide2.xml"/><Relationship Id="rId1" Type="http://schemas.openxmlformats.org/officeDocument/2006/relationships/slideLayout" Target="../slideLayouts/slideLayout7.xml"/><Relationship Id="rId6" Type="http://schemas.microsoft.com/office/2007/relationships/hdphoto" Target="../media/hdphoto56.wdp"/><Relationship Id="rId11" Type="http://schemas.openxmlformats.org/officeDocument/2006/relationships/image" Target="../media/image61.jpeg"/><Relationship Id="rId5" Type="http://schemas.openxmlformats.org/officeDocument/2006/relationships/image" Target="../media/image58.jpeg"/><Relationship Id="rId10" Type="http://schemas.microsoft.com/office/2007/relationships/hdphoto" Target="../media/hdphoto58.wdp"/><Relationship Id="rId4" Type="http://schemas.microsoft.com/office/2007/relationships/hdphoto" Target="../media/hdphoto55.wdp"/><Relationship Id="rId9"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65.jpeg"/><Relationship Id="rId3" Type="http://schemas.microsoft.com/office/2007/relationships/hdphoto" Target="../media/hdphoto60.wdp"/><Relationship Id="rId7" Type="http://schemas.microsoft.com/office/2007/relationships/hdphoto" Target="../media/hdphoto62.wdp"/><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4.jpeg"/><Relationship Id="rId5" Type="http://schemas.microsoft.com/office/2007/relationships/hdphoto" Target="../media/hdphoto61.wdp"/><Relationship Id="rId10" Type="http://schemas.openxmlformats.org/officeDocument/2006/relationships/slide" Target="slide35.xml"/><Relationship Id="rId4" Type="http://schemas.openxmlformats.org/officeDocument/2006/relationships/image" Target="../media/image63.jpeg"/><Relationship Id="rId9" Type="http://schemas.microsoft.com/office/2007/relationships/hdphoto" Target="../media/hdphoto63.wdp"/></Relationships>
</file>

<file path=ppt/slides/_rels/slide35.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8" Type="http://schemas.openxmlformats.org/officeDocument/2006/relationships/slide" Target="slide2.xml"/><Relationship Id="rId3" Type="http://schemas.microsoft.com/office/2007/relationships/hdphoto" Target="../media/hdphoto65.wdp"/><Relationship Id="rId7" Type="http://schemas.microsoft.com/office/2007/relationships/hdphoto" Target="../media/hdphoto67.wdp"/><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microsoft.com/office/2007/relationships/hdphoto" Target="../media/hdphoto66.wdp"/><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40.xml"/><Relationship Id="rId7" Type="http://schemas.openxmlformats.org/officeDocument/2006/relationships/slide" Target="slide54.xml"/><Relationship Id="rId2" Type="http://schemas.openxmlformats.org/officeDocument/2006/relationships/slide" Target="slide38.xml"/><Relationship Id="rId1" Type="http://schemas.openxmlformats.org/officeDocument/2006/relationships/slideLayout" Target="../slideLayouts/slideLayout7.xml"/><Relationship Id="rId6" Type="http://schemas.openxmlformats.org/officeDocument/2006/relationships/slide" Target="slide52.xml"/><Relationship Id="rId5" Type="http://schemas.openxmlformats.org/officeDocument/2006/relationships/slide" Target="slide50.xml"/><Relationship Id="rId4" Type="http://schemas.openxmlformats.org/officeDocument/2006/relationships/slide" Target="slide45.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39.xml"/><Relationship Id="rId1" Type="http://schemas.openxmlformats.org/officeDocument/2006/relationships/slideLayout" Target="../slideLayouts/slideLayout7.xml"/><Relationship Id="rId4" Type="http://schemas.microsoft.com/office/2007/relationships/hdphoto" Target="../media/hdphoto68.wdp"/></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 Target="slide37.xml"/><Relationship Id="rId1" Type="http://schemas.openxmlformats.org/officeDocument/2006/relationships/slideLayout" Target="../slideLayouts/slideLayout7.xml"/><Relationship Id="rId6" Type="http://schemas.microsoft.com/office/2007/relationships/hdphoto" Target="../media/hdphoto70.wdp"/><Relationship Id="rId5" Type="http://schemas.openxmlformats.org/officeDocument/2006/relationships/image" Target="../media/image72.png"/><Relationship Id="rId4" Type="http://schemas.microsoft.com/office/2007/relationships/hdphoto" Target="../media/hdphoto69.wdp"/></Relationships>
</file>

<file path=ppt/slides/_rels/slide4.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41.xml"/><Relationship Id="rId1" Type="http://schemas.openxmlformats.org/officeDocument/2006/relationships/slideLayout" Target="../slideLayouts/slideLayout7.xml"/><Relationship Id="rId4" Type="http://schemas.microsoft.com/office/2007/relationships/hdphoto" Target="../media/hdphoto71.wdp"/></Relationships>
</file>

<file path=ppt/slides/_rels/slide41.xml.rels><?xml version="1.0" encoding="UTF-8" standalone="yes"?>
<Relationships xmlns="http://schemas.openxmlformats.org/package/2006/relationships"><Relationship Id="rId3" Type="http://schemas.microsoft.com/office/2007/relationships/hdphoto" Target="../media/hdphoto72.wdp"/><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slide" Target="slide42.xml"/><Relationship Id="rId5" Type="http://schemas.microsoft.com/office/2007/relationships/hdphoto" Target="../media/hdphoto73.wdp"/><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hdphoto" Target="../media/hdphoto74.wdp"/><Relationship Id="rId7" Type="http://schemas.microsoft.com/office/2007/relationships/hdphoto" Target="../media/hdphoto76.wdp"/><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8.png"/><Relationship Id="rId5" Type="http://schemas.microsoft.com/office/2007/relationships/hdphoto" Target="../media/hdphoto75.wdp"/><Relationship Id="rId10" Type="http://schemas.openxmlformats.org/officeDocument/2006/relationships/slide" Target="slide43.xml"/><Relationship Id="rId4" Type="http://schemas.openxmlformats.org/officeDocument/2006/relationships/image" Target="../media/image77.png"/><Relationship Id="rId9" Type="http://schemas.microsoft.com/office/2007/relationships/hdphoto" Target="../media/hdphoto77.wdp"/></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78.wdp"/><Relationship Id="rId7" Type="http://schemas.microsoft.com/office/2007/relationships/hdphoto" Target="../media/hdphoto80.wdp"/><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2.png"/><Relationship Id="rId5" Type="http://schemas.microsoft.com/office/2007/relationships/hdphoto" Target="../media/hdphoto79.wdp"/><Relationship Id="rId10" Type="http://schemas.openxmlformats.org/officeDocument/2006/relationships/slide" Target="slide44.xml"/><Relationship Id="rId4" Type="http://schemas.openxmlformats.org/officeDocument/2006/relationships/image" Target="../media/image81.png"/><Relationship Id="rId9" Type="http://schemas.microsoft.com/office/2007/relationships/hdphoto" Target="../media/hdphoto81.wdp"/></Relationships>
</file>

<file path=ppt/slides/_rels/slide44.xml.rels><?xml version="1.0" encoding="UTF-8" standalone="yes"?>
<Relationships xmlns="http://schemas.openxmlformats.org/package/2006/relationships"><Relationship Id="rId3" Type="http://schemas.microsoft.com/office/2007/relationships/hdphoto" Target="../media/hdphoto82.wdp"/><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slide" Target="slide37.xml"/></Relationships>
</file>

<file path=ppt/slides/_rels/slide45.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slide" Target="slide47.xml"/><Relationship Id="rId3" Type="http://schemas.microsoft.com/office/2007/relationships/hdphoto" Target="../media/hdphoto83.wdp"/><Relationship Id="rId7" Type="http://schemas.microsoft.com/office/2007/relationships/hdphoto" Target="../media/hdphoto85.wdp"/><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7.jpeg"/><Relationship Id="rId5" Type="http://schemas.microsoft.com/office/2007/relationships/hdphoto" Target="../media/hdphoto84.wdp"/><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microsoft.com/office/2007/relationships/hdphoto" Target="../media/hdphoto86.wdp"/><Relationship Id="rId2" Type="http://schemas.openxmlformats.org/officeDocument/2006/relationships/image" Target="../media/image88.jpeg"/><Relationship Id="rId1" Type="http://schemas.openxmlformats.org/officeDocument/2006/relationships/slideLayout" Target="../slideLayouts/slideLayout7.xml"/><Relationship Id="rId6" Type="http://schemas.microsoft.com/office/2007/relationships/hdphoto" Target="../media/hdphoto87.wdp"/><Relationship Id="rId5" Type="http://schemas.openxmlformats.org/officeDocument/2006/relationships/image" Target="../media/image89.jpeg"/><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90.jpeg"/><Relationship Id="rId1" Type="http://schemas.openxmlformats.org/officeDocument/2006/relationships/slideLayout" Target="../slideLayouts/slideLayout7.xml"/><Relationship Id="rId6" Type="http://schemas.microsoft.com/office/2007/relationships/hdphoto" Target="../media/hdphoto89.wdp"/><Relationship Id="rId5" Type="http://schemas.openxmlformats.org/officeDocument/2006/relationships/image" Target="../media/image91.jpeg"/><Relationship Id="rId4" Type="http://schemas.openxmlformats.org/officeDocument/2006/relationships/slide" Target="slide49.xml"/></Relationships>
</file>

<file path=ppt/slides/_rels/slide49.xml.rels><?xml version="1.0" encoding="UTF-8" standalone="yes"?>
<Relationships xmlns="http://schemas.openxmlformats.org/package/2006/relationships"><Relationship Id="rId8" Type="http://schemas.microsoft.com/office/2007/relationships/hdphoto" Target="../media/hdphoto92.wdp"/><Relationship Id="rId3" Type="http://schemas.microsoft.com/office/2007/relationships/hdphoto" Target="../media/hdphoto90.wdp"/><Relationship Id="rId7" Type="http://schemas.openxmlformats.org/officeDocument/2006/relationships/image" Target="../media/image94.jpeg"/><Relationship Id="rId2" Type="http://schemas.openxmlformats.org/officeDocument/2006/relationships/image" Target="../media/image92.jpeg"/><Relationship Id="rId1" Type="http://schemas.openxmlformats.org/officeDocument/2006/relationships/slideLayout" Target="../slideLayouts/slideLayout7.xml"/><Relationship Id="rId6" Type="http://schemas.microsoft.com/office/2007/relationships/hdphoto" Target="../media/hdphoto91.wdp"/><Relationship Id="rId4" Type="http://schemas.openxmlformats.org/officeDocument/2006/relationships/image" Target="../media/image93.jpeg"/><Relationship Id="rId9" Type="http://schemas.openxmlformats.org/officeDocument/2006/relationships/slide" Target="slide37.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slide" Target="slide6.xml"/></Relationships>
</file>

<file path=ppt/slides/_rels/slide50.xml.rels><?xml version="1.0" encoding="UTF-8" standalone="yes"?>
<Relationships xmlns="http://schemas.openxmlformats.org/package/2006/relationships"><Relationship Id="rId2" Type="http://schemas.openxmlformats.org/officeDocument/2006/relationships/slide" Target="slide5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93.wdp"/><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slide" Target="slide37.xml"/></Relationships>
</file>

<file path=ppt/slides/_rels/slide52.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 Target="slide37.xml"/><Relationship Id="rId1" Type="http://schemas.openxmlformats.org/officeDocument/2006/relationships/slideLayout" Target="../slideLayouts/slideLayout7.xml"/><Relationship Id="rId6" Type="http://schemas.microsoft.com/office/2007/relationships/hdphoto" Target="../media/hdphoto95.wdp"/><Relationship Id="rId5" Type="http://schemas.openxmlformats.org/officeDocument/2006/relationships/image" Target="../media/image97.png"/><Relationship Id="rId4" Type="http://schemas.microsoft.com/office/2007/relationships/hdphoto" Target="../media/hdphoto94.wdp"/></Relationships>
</file>

<file path=ppt/slides/_rels/slide54.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96.wdp"/><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slide" Target="slide56.xml"/></Relationships>
</file>

<file path=ppt/slides/_rels/slide56.xml.rels><?xml version="1.0" encoding="UTF-8" standalone="yes"?>
<Relationships xmlns="http://schemas.openxmlformats.org/package/2006/relationships"><Relationship Id="rId3" Type="http://schemas.microsoft.com/office/2007/relationships/hdphoto" Target="../media/hdphoto97.wdp"/><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8" Type="http://schemas.openxmlformats.org/officeDocument/2006/relationships/slide" Target="slide58.xml"/><Relationship Id="rId3" Type="http://schemas.microsoft.com/office/2007/relationships/hdphoto" Target="../media/hdphoto98.wdp"/><Relationship Id="rId7" Type="http://schemas.microsoft.com/office/2007/relationships/hdphoto" Target="../media/hdphoto100.wdp"/><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2.jpeg"/><Relationship Id="rId5" Type="http://schemas.microsoft.com/office/2007/relationships/hdphoto" Target="../media/hdphoto99.wdp"/><Relationship Id="rId4" Type="http://schemas.openxmlformats.org/officeDocument/2006/relationships/image" Target="../media/image101.jpeg"/></Relationships>
</file>

<file path=ppt/slides/_rels/slide58.xml.rels><?xml version="1.0" encoding="UTF-8" standalone="yes"?>
<Relationships xmlns="http://schemas.openxmlformats.org/package/2006/relationships"><Relationship Id="rId3" Type="http://schemas.microsoft.com/office/2007/relationships/hdphoto" Target="../media/hdphoto85.wdp"/><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slide" Target="slide37.xml"/></Relationships>
</file>

<file path=ppt/slides/_rels/slide59.xml.rels><?xml version="1.0" encoding="UTF-8" standalone="yes"?>
<Relationships xmlns="http://schemas.openxmlformats.org/package/2006/relationships"><Relationship Id="rId2" Type="http://schemas.openxmlformats.org/officeDocument/2006/relationships/slide" Target="slide6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slide" Target="slide7.xml"/></Relationships>
</file>

<file path=ppt/slides/_rels/slide6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slide" Target="slide6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 Target="slide64.xml"/><Relationship Id="rId1" Type="http://schemas.openxmlformats.org/officeDocument/2006/relationships/slideLayout" Target="../slideLayouts/slideLayout7.xml"/><Relationship Id="rId4" Type="http://schemas.microsoft.com/office/2007/relationships/hdphoto" Target="../media/hdphoto101.wdp"/></Relationships>
</file>

<file path=ppt/slides/_rels/slide64.xml.rels><?xml version="1.0" encoding="UTF-8" standalone="yes"?>
<Relationships xmlns="http://schemas.openxmlformats.org/package/2006/relationships"><Relationship Id="rId3" Type="http://schemas.microsoft.com/office/2007/relationships/hdphoto" Target="../media/hdphoto102.wdp"/><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65.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slideLayout" Target="../slideLayouts/slideLayout7.xml"/><Relationship Id="rId1" Type="http://schemas.openxmlformats.org/officeDocument/2006/relationships/video" Target="file:///C:\Users\HP\Videos\Nueva%20carpeta\EXPOSICION\TESIS%20FINAL%202013.wmv" TargetMode="External"/><Relationship Id="rId4" Type="http://schemas.openxmlformats.org/officeDocument/2006/relationships/image" Target="../media/image105.png"/></Relationships>
</file>

<file path=ppt/slides/_rels/slide66.xml.rels><?xml version="1.0" encoding="UTF-8" standalone="yes"?>
<Relationships xmlns="http://schemas.openxmlformats.org/package/2006/relationships"><Relationship Id="rId3" Type="http://schemas.microsoft.com/office/2007/relationships/hdphoto" Target="../media/hdphoto103.wdp"/><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slide" Target="slide67.xml"/><Relationship Id="rId5" Type="http://schemas.microsoft.com/office/2007/relationships/hdphoto" Target="../media/hdphoto104.wdp"/><Relationship Id="rId4" Type="http://schemas.openxmlformats.org/officeDocument/2006/relationships/image" Target="../media/image10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CORR4TESIS\Nueva carpeta\ciguenal.jpg"/>
          <p:cNvPicPr>
            <a:picLocks noChangeAspect="1" noChangeArrowheads="1"/>
          </p:cNvPicPr>
          <p:nvPr/>
        </p:nvPicPr>
        <p:blipFill>
          <a:blip r:embed="rId2" cstate="print">
            <a:lum bright="16000" contrast="-51000"/>
            <a:extLst>
              <a:ext uri="{BEBA8EAE-BF5A-486C-A8C5-ECC9F3942E4B}">
                <a14:imgProps xmlns="" xmlns:a14="http://schemas.microsoft.com/office/drawing/2010/main">
                  <a14:imgLayer r:embed="rId3">
                    <a14:imgEffect>
                      <a14:sharpenSoften amount="30000"/>
                    </a14:imgEffect>
                  </a14:imgLayer>
                </a14:imgProps>
              </a:ext>
            </a:extLst>
          </a:blip>
          <a:srcRect/>
          <a:stretch>
            <a:fillRect/>
          </a:stretch>
        </p:blipFill>
        <p:spPr bwMode="auto">
          <a:xfrm>
            <a:off x="0" y="0"/>
            <a:ext cx="9144000" cy="6869005"/>
          </a:xfrm>
          <a:prstGeom prst="rect">
            <a:avLst/>
          </a:prstGeom>
          <a:noFill/>
        </p:spPr>
      </p:pic>
      <p:sp>
        <p:nvSpPr>
          <p:cNvPr id="4" name="3 CuadroTexto"/>
          <p:cNvSpPr txBox="1"/>
          <p:nvPr/>
        </p:nvSpPr>
        <p:spPr>
          <a:xfrm>
            <a:off x="0" y="260648"/>
            <a:ext cx="7920880" cy="4031873"/>
          </a:xfrm>
          <a:prstGeom prst="rect">
            <a:avLst/>
          </a:prstGeom>
          <a:noFill/>
        </p:spPr>
        <p:txBody>
          <a:bodyPr wrap="square" rtlCol="0">
            <a:spAutoFit/>
          </a:bodyPr>
          <a:lstStyle/>
          <a:p>
            <a:pPr algn="ctr"/>
            <a:r>
              <a:rPr lang="es-EC" sz="3200" b="1" dirty="0" smtClean="0">
                <a:solidFill>
                  <a:srgbClr val="002060"/>
                </a:solidFill>
                <a:latin typeface="Arial" pitchFamily="34" charset="0"/>
                <a:cs typeface="Arial" pitchFamily="34" charset="0"/>
              </a:rPr>
              <a:t>ESCUELA POLITÉCNICA DEL EJÉRCITO </a:t>
            </a:r>
          </a:p>
          <a:p>
            <a:pPr algn="ctr"/>
            <a:r>
              <a:rPr lang="es-EC" sz="3200" b="1" dirty="0" smtClean="0">
                <a:solidFill>
                  <a:srgbClr val="002060"/>
                </a:solidFill>
                <a:latin typeface="Arial" pitchFamily="34" charset="0"/>
                <a:cs typeface="Arial" pitchFamily="34" charset="0"/>
              </a:rPr>
              <a:t>EXTENSIÓN LATACUNGA</a:t>
            </a:r>
          </a:p>
          <a:p>
            <a:pPr algn="ctr"/>
            <a:endParaRPr lang="es-EC" sz="3200" b="1" dirty="0" smtClean="0">
              <a:solidFill>
                <a:srgbClr val="002060"/>
              </a:solidFill>
              <a:latin typeface="Arial" pitchFamily="34" charset="0"/>
              <a:cs typeface="Arial" pitchFamily="34" charset="0"/>
            </a:endParaRPr>
          </a:p>
          <a:p>
            <a:pPr algn="ctr"/>
            <a:r>
              <a:rPr lang="es-EC" sz="3200" b="1" dirty="0" smtClean="0">
                <a:latin typeface="Arial" pitchFamily="34" charset="0"/>
                <a:cs typeface="Arial" pitchFamily="34" charset="0"/>
              </a:rPr>
              <a:t>“ESTUDIO Y CLASIFICACIÓN DE DESECHOS PRODUCTO DE LA RECTIFICACIÓN DE UN MOTOR DE COMBUSTIÓN INTERNA”</a:t>
            </a:r>
            <a:endParaRPr lang="es-EC" sz="3200" b="1" dirty="0">
              <a:latin typeface="Arial" pitchFamily="34" charset="0"/>
              <a:cs typeface="Arial" pitchFamily="34" charset="0"/>
            </a:endParaRPr>
          </a:p>
        </p:txBody>
      </p:sp>
      <p:pic>
        <p:nvPicPr>
          <p:cNvPr id="1027" name="Picture 3" descr="J:\CORR4TESIS\Nueva carpeta\logo_espe.jpg"/>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sharpenSoften amount="30000"/>
                    </a14:imgEffect>
                  </a14:imgLayer>
                </a14:imgProps>
              </a:ext>
            </a:extLst>
          </a:blip>
          <a:srcRect/>
          <a:stretch>
            <a:fillRect/>
          </a:stretch>
        </p:blipFill>
        <p:spPr bwMode="auto">
          <a:xfrm>
            <a:off x="6619502" y="0"/>
            <a:ext cx="2524498" cy="2348880"/>
          </a:xfrm>
          <a:prstGeom prst="rect">
            <a:avLst/>
          </a:prstGeom>
          <a:ln>
            <a:noFill/>
          </a:ln>
          <a:effectLst>
            <a:softEdge rad="112500"/>
          </a:effectLst>
        </p:spPr>
      </p:pic>
      <p:sp>
        <p:nvSpPr>
          <p:cNvPr id="7" name="6 CuadroTexto"/>
          <p:cNvSpPr txBox="1"/>
          <p:nvPr/>
        </p:nvSpPr>
        <p:spPr>
          <a:xfrm>
            <a:off x="755576" y="4437112"/>
            <a:ext cx="7704856" cy="2246769"/>
          </a:xfrm>
          <a:prstGeom prst="rect">
            <a:avLst/>
          </a:prstGeom>
          <a:noFill/>
        </p:spPr>
        <p:txBody>
          <a:bodyPr wrap="square" rtlCol="0">
            <a:spAutoFit/>
          </a:bodyPr>
          <a:lstStyle/>
          <a:p>
            <a:pPr algn="ctr"/>
            <a:r>
              <a:rPr lang="es-EC" sz="2800" b="1" i="1" dirty="0" smtClean="0">
                <a:solidFill>
                  <a:schemeClr val="bg1"/>
                </a:solidFill>
                <a:latin typeface="Arial" pitchFamily="34" charset="0"/>
                <a:cs typeface="Arial" pitchFamily="34" charset="0"/>
              </a:rPr>
              <a:t>REALIZADO POR:</a:t>
            </a:r>
          </a:p>
          <a:p>
            <a:pPr algn="ctr"/>
            <a:r>
              <a:rPr lang="es-EC" sz="2800" b="1" i="1" dirty="0" smtClean="0">
                <a:solidFill>
                  <a:schemeClr val="bg1"/>
                </a:solidFill>
                <a:latin typeface="Arial" pitchFamily="34" charset="0"/>
                <a:cs typeface="Arial" pitchFamily="34" charset="0"/>
              </a:rPr>
              <a:t>ALEX BLADIMIR ANRANGO CATUCUAMBA</a:t>
            </a:r>
          </a:p>
          <a:p>
            <a:pPr algn="ctr"/>
            <a:endParaRPr lang="es-EC" sz="2800" b="1" i="1" dirty="0" smtClean="0">
              <a:solidFill>
                <a:schemeClr val="bg1"/>
              </a:solidFill>
              <a:latin typeface="Arial" pitchFamily="34" charset="0"/>
              <a:cs typeface="Arial" pitchFamily="34" charset="0"/>
            </a:endParaRPr>
          </a:p>
          <a:p>
            <a:pPr algn="ctr"/>
            <a:r>
              <a:rPr lang="es-EC" sz="2800" b="1" i="1" dirty="0" smtClean="0">
                <a:solidFill>
                  <a:srgbClr val="002060"/>
                </a:solidFill>
                <a:latin typeface="Arial" pitchFamily="34" charset="0"/>
                <a:cs typeface="Arial" pitchFamily="34" charset="0"/>
              </a:rPr>
              <a:t>AÑO:</a:t>
            </a:r>
          </a:p>
          <a:p>
            <a:pPr algn="ctr"/>
            <a:r>
              <a:rPr lang="es-EC" sz="2800" b="1" i="1" dirty="0" smtClean="0">
                <a:solidFill>
                  <a:srgbClr val="002060"/>
                </a:solidFill>
                <a:latin typeface="Arial" pitchFamily="34" charset="0"/>
                <a:cs typeface="Arial" pitchFamily="34" charset="0"/>
              </a:rPr>
              <a:t>2013</a:t>
            </a:r>
            <a:endParaRPr lang="es-EC" sz="2800" b="1" i="1" dirty="0">
              <a:solidFill>
                <a:srgbClr val="002060"/>
              </a:solidFill>
              <a:latin typeface="Arial" pitchFamily="34" charset="0"/>
              <a:cs typeface="Arial" pitchFamily="34" charset="0"/>
            </a:endParaRPr>
          </a:p>
        </p:txBody>
      </p:sp>
      <p:sp>
        <p:nvSpPr>
          <p:cNvPr id="6" name="5 Botón de acción: Hacia delante o Siguiente">
            <a:hlinkClick r:id="rId6"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1560" y="404664"/>
            <a:ext cx="7992888" cy="2677656"/>
          </a:xfrm>
          <a:prstGeom prst="rect">
            <a:avLst/>
          </a:prstGeom>
          <a:noFill/>
        </p:spPr>
        <p:txBody>
          <a:bodyPr wrap="square" rtlCol="0">
            <a:spAutoFit/>
          </a:bodyPr>
          <a:lstStyle/>
          <a:p>
            <a:pPr algn="ctr"/>
            <a:r>
              <a:rPr lang="es-EC" sz="3600" b="1" dirty="0" smtClean="0">
                <a:latin typeface="Arial" pitchFamily="34" charset="0"/>
                <a:cs typeface="Arial" pitchFamily="34" charset="0"/>
              </a:rPr>
              <a:t>DETERMINACIÓN DE PROBLEMAS</a:t>
            </a:r>
          </a:p>
          <a:p>
            <a:endParaRPr lang="es-EC" i="1" dirty="0">
              <a:solidFill>
                <a:schemeClr val="tx2"/>
              </a:solidFill>
              <a:latin typeface="Arial" pitchFamily="34" charset="0"/>
              <a:cs typeface="Arial" pitchFamily="34" charset="0"/>
            </a:endParaRPr>
          </a:p>
          <a:p>
            <a:pPr algn="just"/>
            <a:r>
              <a:rPr lang="es-EC" sz="2400" i="1" dirty="0" smtClean="0">
                <a:latin typeface="Arial" pitchFamily="34" charset="0"/>
                <a:cs typeface="Arial" pitchFamily="34" charset="0"/>
              </a:rPr>
              <a:t>Dentro del  proceso de rectificación de un motor existe un factor común, la contaminación. Además se presentan muchas dificultades en lo que se refiere a la Clasificación y Almacenamiento de estos desechos. </a:t>
            </a:r>
            <a:endParaRPr lang="es-EC" sz="2400" i="1" dirty="0" smtClean="0">
              <a:solidFill>
                <a:schemeClr val="tx2"/>
              </a:solidFill>
              <a:latin typeface="Arial" pitchFamily="34" charset="0"/>
              <a:cs typeface="Arial" pitchFamily="34" charset="0"/>
            </a:endParaRPr>
          </a:p>
          <a:p>
            <a:endParaRPr lang="es-EC" dirty="0"/>
          </a:p>
        </p:txBody>
      </p:sp>
      <p:sp>
        <p:nvSpPr>
          <p:cNvPr id="3" name="2 Botón de acción: Inicio">
            <a:hlinkClick r:id="rId2" action="ppaction://hlinksldjump" highlightClick="1"/>
          </p:cNvPr>
          <p:cNvSpPr/>
          <p:nvPr/>
        </p:nvSpPr>
        <p:spPr>
          <a:xfrm>
            <a:off x="8532440" y="6237312"/>
            <a:ext cx="611560" cy="620688"/>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pic>
        <p:nvPicPr>
          <p:cNvPr id="1027" name="Picture 3"/>
          <p:cNvPicPr>
            <a:picLocks noChangeAspect="1" noChangeArrowheads="1"/>
          </p:cNvPicPr>
          <p:nvPr/>
        </p:nvPicPr>
        <p:blipFill>
          <a:blip r:embed="rId3" cstate="print"/>
          <a:srcRect/>
          <a:stretch>
            <a:fillRect/>
          </a:stretch>
        </p:blipFill>
        <p:spPr bwMode="auto">
          <a:xfrm>
            <a:off x="539552" y="3140968"/>
            <a:ext cx="8270782" cy="295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404664"/>
            <a:ext cx="8442684" cy="6186309"/>
          </a:xfrm>
          <a:prstGeom prst="rect">
            <a:avLst/>
          </a:prstGeom>
          <a:noFill/>
        </p:spPr>
        <p:txBody>
          <a:bodyPr wrap="square" rtlCol="0">
            <a:spAutoFit/>
          </a:bodyPr>
          <a:lstStyle/>
          <a:p>
            <a:pPr algn="ctr"/>
            <a:r>
              <a:rPr lang="es-EC" sz="3600" b="1" dirty="0" smtClean="0">
                <a:latin typeface="Arial" pitchFamily="34" charset="0"/>
                <a:cs typeface="Arial" pitchFamily="34" charset="0"/>
              </a:rPr>
              <a:t>TÉRMINOS GENERALES</a:t>
            </a:r>
          </a:p>
          <a:p>
            <a:pPr algn="just"/>
            <a:endParaRPr lang="es-EC" b="1" dirty="0" smtClean="0">
              <a:latin typeface="Arial" pitchFamily="34" charset="0"/>
              <a:cs typeface="Arial" pitchFamily="34" charset="0"/>
            </a:endParaRPr>
          </a:p>
          <a:p>
            <a:pPr algn="just"/>
            <a:r>
              <a:rPr lang="es-EC" sz="2400" b="1" i="1" dirty="0" smtClean="0">
                <a:latin typeface="Arial" pitchFamily="34" charset="0"/>
                <a:cs typeface="Arial" pitchFamily="34" charset="0"/>
              </a:rPr>
              <a:t>Desechos</a:t>
            </a:r>
            <a:r>
              <a:rPr lang="es-EC" sz="2400" b="1" dirty="0" smtClean="0">
                <a:latin typeface="Arial" pitchFamily="34" charset="0"/>
                <a:cs typeface="Arial" pitchFamily="34" charset="0"/>
              </a:rPr>
              <a:t>:</a:t>
            </a:r>
            <a:r>
              <a:rPr lang="es-EC" sz="2400" dirty="0" smtClean="0">
                <a:latin typeface="Arial" pitchFamily="34" charset="0"/>
                <a:cs typeface="Arial" pitchFamily="34" charset="0"/>
              </a:rPr>
              <a:t> Son   el resultado   </a:t>
            </a:r>
            <a:r>
              <a:rPr lang="es-EC" sz="2400" dirty="0">
                <a:latin typeface="Arial" pitchFamily="34" charset="0"/>
                <a:cs typeface="Arial" pitchFamily="34" charset="0"/>
              </a:rPr>
              <a:t>de   actividades   domésticas,   comerciales,   industriales,  institucionales, de prestación de servicios, entre otras</a:t>
            </a:r>
            <a:r>
              <a:rPr lang="es-EC" dirty="0">
                <a:latin typeface="Arial" pitchFamily="34" charset="0"/>
                <a:cs typeface="Arial" pitchFamily="34" charset="0"/>
              </a:rPr>
              <a:t>.</a:t>
            </a:r>
          </a:p>
          <a:p>
            <a:pPr algn="just"/>
            <a:r>
              <a:rPr lang="es-EC" dirty="0">
                <a:latin typeface="Arial" pitchFamily="34" charset="0"/>
                <a:cs typeface="Arial" pitchFamily="34" charset="0"/>
              </a:rPr>
              <a:t> </a:t>
            </a:r>
          </a:p>
          <a:p>
            <a:pPr algn="just"/>
            <a:r>
              <a:rPr lang="es-EC" b="1" i="1" dirty="0" smtClean="0">
                <a:latin typeface="Arial" pitchFamily="34" charset="0"/>
                <a:cs typeface="Arial" pitchFamily="34" charset="0"/>
              </a:rPr>
              <a:t>Residuos No Peligrosos  </a:t>
            </a:r>
            <a:r>
              <a:rPr lang="es-EC" b="1" dirty="0" smtClean="0">
                <a:latin typeface="Arial" pitchFamily="34" charset="0"/>
                <a:cs typeface="Arial" pitchFamily="34" charset="0"/>
              </a:rPr>
              <a:t>		</a:t>
            </a:r>
            <a:r>
              <a:rPr lang="es-EC" b="1" i="1" dirty="0" smtClean="0">
                <a:latin typeface="Arial" pitchFamily="34" charset="0"/>
                <a:cs typeface="Arial" pitchFamily="34" charset="0"/>
              </a:rPr>
              <a:t>Residuos Peligrosos</a:t>
            </a:r>
            <a:endParaRPr lang="es-EC" b="1" i="1" dirty="0">
              <a:latin typeface="Arial" pitchFamily="34" charset="0"/>
              <a:cs typeface="Arial" pitchFamily="34" charset="0"/>
            </a:endParaRPr>
          </a:p>
          <a:p>
            <a:pPr lvl="0" algn="just">
              <a:buFontTx/>
              <a:buChar char="-"/>
            </a:pPr>
            <a:r>
              <a:rPr lang="es-EC" dirty="0">
                <a:latin typeface="Arial" pitchFamily="34" charset="0"/>
                <a:cs typeface="Arial" pitchFamily="34" charset="0"/>
              </a:rPr>
              <a:t>Biodegradables </a:t>
            </a:r>
            <a:r>
              <a:rPr lang="es-EC" dirty="0" smtClean="0">
                <a:latin typeface="Arial" pitchFamily="34" charset="0"/>
                <a:cs typeface="Arial" pitchFamily="34" charset="0"/>
              </a:rPr>
              <a:t>				- Corrosivo </a:t>
            </a:r>
            <a:r>
              <a:rPr lang="es-EC" dirty="0">
                <a:latin typeface="Arial" pitchFamily="34" charset="0"/>
                <a:cs typeface="Arial" pitchFamily="34" charset="0"/>
              </a:rPr>
              <a:t>	- Reactivo 	</a:t>
            </a:r>
          </a:p>
          <a:p>
            <a:pPr algn="just">
              <a:buFontTx/>
              <a:buChar char="-"/>
            </a:pPr>
            <a:r>
              <a:rPr lang="es-EC" dirty="0">
                <a:latin typeface="Arial" pitchFamily="34" charset="0"/>
                <a:cs typeface="Arial" pitchFamily="34" charset="0"/>
              </a:rPr>
              <a:t>Reciclables </a:t>
            </a:r>
            <a:r>
              <a:rPr lang="es-EC" dirty="0" smtClean="0">
                <a:latin typeface="Arial" pitchFamily="34" charset="0"/>
                <a:cs typeface="Arial" pitchFamily="34" charset="0"/>
              </a:rPr>
              <a:t>				- Explosivo </a:t>
            </a:r>
            <a:r>
              <a:rPr lang="es-EC" dirty="0">
                <a:latin typeface="Arial" pitchFamily="34" charset="0"/>
                <a:cs typeface="Arial" pitchFamily="34" charset="0"/>
              </a:rPr>
              <a:t>	- Toxico	</a:t>
            </a:r>
          </a:p>
          <a:p>
            <a:pPr algn="just">
              <a:buFontTx/>
              <a:buChar char="-"/>
            </a:pPr>
            <a:r>
              <a:rPr lang="es-EC" dirty="0">
                <a:latin typeface="Arial" pitchFamily="34" charset="0"/>
                <a:cs typeface="Arial" pitchFamily="34" charset="0"/>
              </a:rPr>
              <a:t>Ordinarios e </a:t>
            </a:r>
            <a:r>
              <a:rPr lang="es-EC" dirty="0" smtClean="0">
                <a:latin typeface="Arial" pitchFamily="34" charset="0"/>
                <a:cs typeface="Arial" pitchFamily="34" charset="0"/>
              </a:rPr>
              <a:t>Inertes 			- Inflamable</a:t>
            </a:r>
            <a:r>
              <a:rPr lang="es-EC" dirty="0">
                <a:latin typeface="Arial" pitchFamily="34" charset="0"/>
                <a:cs typeface="Arial" pitchFamily="34" charset="0"/>
              </a:rPr>
              <a:t>	- Infeccioso</a:t>
            </a:r>
          </a:p>
          <a:p>
            <a:pPr lvl="8" algn="just"/>
            <a:r>
              <a:rPr lang="es-EC" dirty="0" smtClean="0">
                <a:latin typeface="Arial" pitchFamily="34" charset="0"/>
                <a:cs typeface="Arial" pitchFamily="34" charset="0"/>
              </a:rPr>
              <a:t>	- Radiactivo</a:t>
            </a:r>
            <a:endParaRPr lang="es-EC" dirty="0">
              <a:latin typeface="Arial" pitchFamily="34" charset="0"/>
              <a:cs typeface="Arial" pitchFamily="34" charset="0"/>
            </a:endParaRPr>
          </a:p>
          <a:p>
            <a:pPr algn="just"/>
            <a:endParaRPr lang="es-EC" sz="2400" i="1" dirty="0" smtClean="0">
              <a:latin typeface="Arial" pitchFamily="34" charset="0"/>
              <a:cs typeface="Arial" pitchFamily="34" charset="0"/>
            </a:endParaRPr>
          </a:p>
          <a:p>
            <a:pPr algn="just">
              <a:buFont typeface="Wingdings" pitchFamily="2" charset="2"/>
              <a:buChar char="q"/>
            </a:pPr>
            <a:r>
              <a:rPr lang="es-EC" sz="2400" b="1" i="1" dirty="0" smtClean="0">
                <a:latin typeface="Arial" pitchFamily="34" charset="0"/>
                <a:cs typeface="Arial" pitchFamily="34" charset="0"/>
                <a:hlinkClick r:id="rId2" action="ppaction://hlinksldjump"/>
              </a:rPr>
              <a:t> Elementos a ser Rectificados</a:t>
            </a:r>
            <a:endParaRPr lang="es-EC" sz="2400" b="1" i="1" dirty="0" smtClean="0">
              <a:latin typeface="Arial" pitchFamily="34" charset="0"/>
              <a:cs typeface="Arial" pitchFamily="34" charset="0"/>
            </a:endParaRPr>
          </a:p>
          <a:p>
            <a:pPr algn="just">
              <a:buFont typeface="Wingdings" pitchFamily="2" charset="2"/>
              <a:buChar char="q"/>
            </a:pPr>
            <a:r>
              <a:rPr lang="es-EC" sz="2400" b="1" i="1" dirty="0" smtClean="0">
                <a:latin typeface="Arial" pitchFamily="34" charset="0"/>
                <a:cs typeface="Arial" pitchFamily="34" charset="0"/>
                <a:hlinkClick r:id="rId3" action="ppaction://hlinksldjump"/>
              </a:rPr>
              <a:t> Elementos a ser Cambiados</a:t>
            </a:r>
            <a:endParaRPr lang="es-EC" sz="2400" b="1" i="1" dirty="0" smtClean="0">
              <a:latin typeface="Arial" pitchFamily="34" charset="0"/>
              <a:cs typeface="Arial" pitchFamily="34" charset="0"/>
            </a:endParaRPr>
          </a:p>
          <a:p>
            <a:pPr algn="just"/>
            <a:endParaRPr lang="es-EC" sz="2400" i="1" dirty="0" smtClean="0">
              <a:latin typeface="Arial" pitchFamily="34" charset="0"/>
              <a:cs typeface="Arial" pitchFamily="34" charset="0"/>
            </a:endParaRPr>
          </a:p>
          <a:p>
            <a:pPr algn="just"/>
            <a:endParaRPr lang="es-EC" sz="2400" b="1" i="1" dirty="0" smtClean="0">
              <a:latin typeface="Arial" pitchFamily="34" charset="0"/>
              <a:cs typeface="Arial" pitchFamily="34" charset="0"/>
            </a:endParaRPr>
          </a:p>
          <a:p>
            <a:pPr algn="just"/>
            <a:endParaRPr lang="es-EC" sz="2400" i="1" dirty="0" smtClean="0">
              <a:latin typeface="Arial" pitchFamily="34" charset="0"/>
              <a:cs typeface="Arial" pitchFamily="34" charset="0"/>
            </a:endParaRPr>
          </a:p>
          <a:p>
            <a:endParaRPr lang="es-EC" dirty="0"/>
          </a:p>
        </p:txBody>
      </p:sp>
      <p:sp>
        <p:nvSpPr>
          <p:cNvPr id="5" name="4 Botón de acción: Inicio">
            <a:hlinkClick r:id="rId4" action="ppaction://hlinksldjump" highlightClick="1"/>
          </p:cNvPr>
          <p:cNvSpPr/>
          <p:nvPr/>
        </p:nvSpPr>
        <p:spPr>
          <a:xfrm>
            <a:off x="8532440" y="6237312"/>
            <a:ext cx="611560" cy="620688"/>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pic>
        <p:nvPicPr>
          <p:cNvPr id="6" name="Picture 7"/>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sharpenSoften amount="30000"/>
                    </a14:imgEffect>
                  </a14:imgLayer>
                </a14:imgProps>
              </a:ext>
            </a:extLst>
          </a:blip>
          <a:srcRect/>
          <a:stretch>
            <a:fillRect/>
          </a:stretch>
        </p:blipFill>
        <p:spPr bwMode="auto">
          <a:xfrm>
            <a:off x="3191111" y="3078862"/>
            <a:ext cx="1152128" cy="837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noChangeArrowheads="1"/>
          </p:cNvPicPr>
          <p:nvPr/>
        </p:nvPicPr>
        <p:blipFill>
          <a:blip r:embed="rId7" cstate="print">
            <a:lum contrast="53000"/>
            <a:extLst>
              <a:ext uri="{BEBA8EAE-BF5A-486C-A8C5-ECC9F3942E4B}">
                <a14:imgProps xmlns="" xmlns:a14="http://schemas.microsoft.com/office/drawing/2010/main">
                  <a14:imgLayer r:embed="rId8">
                    <a14:imgEffect>
                      <a14:sharpenSoften amount="30000"/>
                    </a14:imgEffect>
                  </a14:imgLayer>
                </a14:imgProps>
              </a:ext>
            </a:extLst>
          </a:blip>
          <a:srcRect/>
          <a:stretch>
            <a:fillRect/>
          </a:stretch>
        </p:blipFill>
        <p:spPr bwMode="auto">
          <a:xfrm>
            <a:off x="7020272" y="3916773"/>
            <a:ext cx="1080120" cy="857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0000"/>
                    </a14:imgEffect>
                    <a14:imgEffect>
                      <a14:brightnessContrast bright="14000" contrast="-64000"/>
                    </a14:imgEffect>
                  </a14:imgLayer>
                </a14:imgProps>
              </a:ext>
              <a:ext uri="{28A0092B-C50C-407E-A947-70E740481C1C}">
                <a14:useLocalDpi xmlns="" xmlns:a14="http://schemas.microsoft.com/office/drawing/2010/main" val="0"/>
              </a:ext>
            </a:extLst>
          </a:blip>
          <a:srcRect/>
          <a:stretch>
            <a:fillRect/>
          </a:stretch>
        </p:blipFill>
        <p:spPr bwMode="auto">
          <a:xfrm>
            <a:off x="28047" y="0"/>
            <a:ext cx="9115953"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2" name="1 Rectángulo"/>
          <p:cNvSpPr/>
          <p:nvPr/>
        </p:nvSpPr>
        <p:spPr>
          <a:xfrm>
            <a:off x="3347864" y="1196752"/>
            <a:ext cx="2232248" cy="648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Arial" pitchFamily="34" charset="0"/>
                <a:cs typeface="Arial" pitchFamily="34" charset="0"/>
              </a:rPr>
              <a:t>ELEMENTOS A SER RECTIFICADOS</a:t>
            </a:r>
            <a:endParaRPr lang="es-EC" sz="1600" b="1" dirty="0">
              <a:latin typeface="Arial" pitchFamily="34" charset="0"/>
              <a:cs typeface="Arial" pitchFamily="34" charset="0"/>
            </a:endParaRPr>
          </a:p>
        </p:txBody>
      </p:sp>
      <p:sp>
        <p:nvSpPr>
          <p:cNvPr id="4" name="3 Rectángulo"/>
          <p:cNvSpPr/>
          <p:nvPr/>
        </p:nvSpPr>
        <p:spPr>
          <a:xfrm>
            <a:off x="2411760" y="2420888"/>
            <a:ext cx="864096" cy="648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Arial" pitchFamily="34" charset="0"/>
                <a:cs typeface="Arial" pitchFamily="34" charset="0"/>
              </a:rPr>
              <a:t>FIJOS</a:t>
            </a:r>
            <a:endParaRPr lang="es-EC" sz="1600" b="1" dirty="0">
              <a:latin typeface="Arial" pitchFamily="34" charset="0"/>
              <a:cs typeface="Arial" pitchFamily="34" charset="0"/>
            </a:endParaRPr>
          </a:p>
        </p:txBody>
      </p:sp>
      <p:sp>
        <p:nvSpPr>
          <p:cNvPr id="5" name="4 Rectángulo"/>
          <p:cNvSpPr/>
          <p:nvPr/>
        </p:nvSpPr>
        <p:spPr>
          <a:xfrm>
            <a:off x="6012160" y="2420888"/>
            <a:ext cx="1368152" cy="648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Arial" pitchFamily="34" charset="0"/>
                <a:cs typeface="Arial" pitchFamily="34" charset="0"/>
              </a:rPr>
              <a:t>MÓVILES</a:t>
            </a:r>
            <a:endParaRPr lang="es-EC" sz="1600" b="1" dirty="0">
              <a:latin typeface="Arial" pitchFamily="34" charset="0"/>
              <a:cs typeface="Arial" pitchFamily="34" charset="0"/>
            </a:endParaRPr>
          </a:p>
        </p:txBody>
      </p:sp>
      <p:sp>
        <p:nvSpPr>
          <p:cNvPr id="6" name="5 Rectángulo"/>
          <p:cNvSpPr/>
          <p:nvPr/>
        </p:nvSpPr>
        <p:spPr>
          <a:xfrm>
            <a:off x="179512" y="3717032"/>
            <a:ext cx="864096" cy="648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Arial" pitchFamily="34" charset="0"/>
                <a:cs typeface="Arial" pitchFamily="34" charset="0"/>
                <a:hlinkClick r:id="rId4" action="ppaction://hlinksldjump"/>
              </a:rPr>
              <a:t>Block</a:t>
            </a:r>
            <a:endParaRPr lang="es-EC" sz="1600" b="1" dirty="0">
              <a:latin typeface="Arial" pitchFamily="34" charset="0"/>
              <a:cs typeface="Arial" pitchFamily="34" charset="0"/>
            </a:endParaRPr>
          </a:p>
        </p:txBody>
      </p:sp>
      <p:sp>
        <p:nvSpPr>
          <p:cNvPr id="7" name="6 Rectángulo"/>
          <p:cNvSpPr/>
          <p:nvPr/>
        </p:nvSpPr>
        <p:spPr>
          <a:xfrm>
            <a:off x="1187624" y="3717032"/>
            <a:ext cx="864096" cy="648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Arial" pitchFamily="34" charset="0"/>
                <a:cs typeface="Arial" pitchFamily="34" charset="0"/>
                <a:hlinkClick r:id="rId5" action="ppaction://hlinksldjump"/>
              </a:rPr>
              <a:t>Culata</a:t>
            </a:r>
            <a:endParaRPr lang="es-EC" sz="1600" b="1" dirty="0">
              <a:latin typeface="Arial" pitchFamily="34" charset="0"/>
              <a:cs typeface="Arial" pitchFamily="34" charset="0"/>
            </a:endParaRPr>
          </a:p>
        </p:txBody>
      </p:sp>
      <p:sp>
        <p:nvSpPr>
          <p:cNvPr id="8" name="7 Rectángulo"/>
          <p:cNvSpPr/>
          <p:nvPr/>
        </p:nvSpPr>
        <p:spPr>
          <a:xfrm>
            <a:off x="2195736" y="3717032"/>
            <a:ext cx="1152128" cy="7920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Arial" pitchFamily="34" charset="0"/>
                <a:cs typeface="Arial" pitchFamily="34" charset="0"/>
                <a:hlinkClick r:id="rId6" action="ppaction://hlinksldjump"/>
              </a:rPr>
              <a:t>Asientos de Válvulas</a:t>
            </a:r>
            <a:endParaRPr lang="es-EC" sz="1600" b="1" dirty="0">
              <a:latin typeface="Arial" pitchFamily="34" charset="0"/>
              <a:cs typeface="Arial" pitchFamily="34" charset="0"/>
            </a:endParaRPr>
          </a:p>
        </p:txBody>
      </p:sp>
      <p:sp>
        <p:nvSpPr>
          <p:cNvPr id="9" name="8 Rectángulo"/>
          <p:cNvSpPr/>
          <p:nvPr/>
        </p:nvSpPr>
        <p:spPr>
          <a:xfrm>
            <a:off x="4644008" y="3717032"/>
            <a:ext cx="1152128" cy="648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Arial" pitchFamily="34" charset="0"/>
                <a:cs typeface="Arial" pitchFamily="34" charset="0"/>
                <a:hlinkClick r:id="rId7" action="ppaction://hlinksldjump"/>
              </a:rPr>
              <a:t>Cigüeñal</a:t>
            </a:r>
            <a:endParaRPr lang="es-EC" sz="1600" b="1" dirty="0">
              <a:latin typeface="Arial" pitchFamily="34" charset="0"/>
              <a:cs typeface="Arial" pitchFamily="34" charset="0"/>
            </a:endParaRPr>
          </a:p>
        </p:txBody>
      </p:sp>
      <p:sp>
        <p:nvSpPr>
          <p:cNvPr id="10" name="9 Rectángulo"/>
          <p:cNvSpPr/>
          <p:nvPr/>
        </p:nvSpPr>
        <p:spPr>
          <a:xfrm>
            <a:off x="5940152" y="3717032"/>
            <a:ext cx="1008112" cy="648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Arial" pitchFamily="34" charset="0"/>
                <a:cs typeface="Arial" pitchFamily="34" charset="0"/>
                <a:hlinkClick r:id="rId8" action="ppaction://hlinksldjump"/>
              </a:rPr>
              <a:t>Válvulas</a:t>
            </a:r>
            <a:endParaRPr lang="es-EC" sz="1600" b="1" dirty="0">
              <a:latin typeface="Arial" pitchFamily="34" charset="0"/>
              <a:cs typeface="Arial" pitchFamily="34" charset="0"/>
            </a:endParaRPr>
          </a:p>
        </p:txBody>
      </p:sp>
      <p:sp>
        <p:nvSpPr>
          <p:cNvPr id="11" name="10 Rectángulo"/>
          <p:cNvSpPr/>
          <p:nvPr/>
        </p:nvSpPr>
        <p:spPr>
          <a:xfrm>
            <a:off x="7092280" y="3717032"/>
            <a:ext cx="864096" cy="7920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Arial" pitchFamily="34" charset="0"/>
                <a:cs typeface="Arial" pitchFamily="34" charset="0"/>
                <a:hlinkClick r:id="rId9" action="ppaction://hlinksldjump"/>
              </a:rPr>
              <a:t>Árbol de Levas</a:t>
            </a:r>
            <a:endParaRPr lang="es-EC" sz="1600" b="1" dirty="0">
              <a:latin typeface="Arial" pitchFamily="34" charset="0"/>
              <a:cs typeface="Arial" pitchFamily="34" charset="0"/>
            </a:endParaRPr>
          </a:p>
        </p:txBody>
      </p:sp>
      <p:sp>
        <p:nvSpPr>
          <p:cNvPr id="12" name="11 Rectángulo"/>
          <p:cNvSpPr/>
          <p:nvPr/>
        </p:nvSpPr>
        <p:spPr>
          <a:xfrm>
            <a:off x="8100392" y="3717032"/>
            <a:ext cx="864096" cy="7920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Arial" pitchFamily="34" charset="0"/>
                <a:cs typeface="Arial" pitchFamily="34" charset="0"/>
                <a:hlinkClick r:id="rId10" action="ppaction://hlinksldjump"/>
              </a:rPr>
              <a:t>Brazo de Biela</a:t>
            </a:r>
            <a:endParaRPr lang="es-EC" sz="1600" b="1" dirty="0">
              <a:latin typeface="Arial" pitchFamily="34" charset="0"/>
              <a:cs typeface="Arial" pitchFamily="34" charset="0"/>
            </a:endParaRPr>
          </a:p>
        </p:txBody>
      </p:sp>
      <p:cxnSp>
        <p:nvCxnSpPr>
          <p:cNvPr id="14" name="13 Conector recto de flecha"/>
          <p:cNvCxnSpPr>
            <a:stCxn id="2" idx="2"/>
            <a:endCxn id="4" idx="0"/>
          </p:cNvCxnSpPr>
          <p:nvPr/>
        </p:nvCxnSpPr>
        <p:spPr>
          <a:xfrm flipH="1">
            <a:off x="2843808" y="1844824"/>
            <a:ext cx="1620180" cy="5760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15 Conector recto de flecha"/>
          <p:cNvCxnSpPr>
            <a:stCxn id="2" idx="2"/>
            <a:endCxn id="5" idx="0"/>
          </p:cNvCxnSpPr>
          <p:nvPr/>
        </p:nvCxnSpPr>
        <p:spPr>
          <a:xfrm>
            <a:off x="4463988" y="1844824"/>
            <a:ext cx="2232248" cy="5760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17 Conector recto de flecha"/>
          <p:cNvCxnSpPr>
            <a:stCxn id="4" idx="2"/>
            <a:endCxn id="6" idx="0"/>
          </p:cNvCxnSpPr>
          <p:nvPr/>
        </p:nvCxnSpPr>
        <p:spPr>
          <a:xfrm flipH="1">
            <a:off x="611560" y="3068960"/>
            <a:ext cx="2232248" cy="6480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19 Conector recto de flecha"/>
          <p:cNvCxnSpPr>
            <a:stCxn id="4" idx="2"/>
            <a:endCxn id="7" idx="0"/>
          </p:cNvCxnSpPr>
          <p:nvPr/>
        </p:nvCxnSpPr>
        <p:spPr>
          <a:xfrm flipH="1">
            <a:off x="1619672" y="3068960"/>
            <a:ext cx="1224136" cy="6480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21 Conector recto de flecha"/>
          <p:cNvCxnSpPr>
            <a:stCxn id="4" idx="2"/>
            <a:endCxn id="8" idx="0"/>
          </p:cNvCxnSpPr>
          <p:nvPr/>
        </p:nvCxnSpPr>
        <p:spPr>
          <a:xfrm flipH="1">
            <a:off x="2771800" y="3068960"/>
            <a:ext cx="72008" cy="6480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23 Conector recto de flecha"/>
          <p:cNvCxnSpPr>
            <a:stCxn id="5" idx="2"/>
            <a:endCxn id="9" idx="0"/>
          </p:cNvCxnSpPr>
          <p:nvPr/>
        </p:nvCxnSpPr>
        <p:spPr>
          <a:xfrm flipH="1">
            <a:off x="5220072" y="3068960"/>
            <a:ext cx="1476164" cy="6480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25 Conector recto de flecha"/>
          <p:cNvCxnSpPr>
            <a:stCxn id="5" idx="2"/>
            <a:endCxn id="10" idx="0"/>
          </p:cNvCxnSpPr>
          <p:nvPr/>
        </p:nvCxnSpPr>
        <p:spPr>
          <a:xfrm flipH="1">
            <a:off x="6444208" y="3068960"/>
            <a:ext cx="252028" cy="6480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27 Conector recto de flecha"/>
          <p:cNvCxnSpPr>
            <a:stCxn id="5" idx="2"/>
            <a:endCxn id="11" idx="0"/>
          </p:cNvCxnSpPr>
          <p:nvPr/>
        </p:nvCxnSpPr>
        <p:spPr>
          <a:xfrm>
            <a:off x="6696236" y="3068960"/>
            <a:ext cx="828092" cy="6480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29 Conector recto de flecha"/>
          <p:cNvCxnSpPr>
            <a:stCxn id="5" idx="2"/>
            <a:endCxn id="12" idx="0"/>
          </p:cNvCxnSpPr>
          <p:nvPr/>
        </p:nvCxnSpPr>
        <p:spPr>
          <a:xfrm>
            <a:off x="6696236" y="3068960"/>
            <a:ext cx="1836204" cy="6480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2" name="31 Botón de acción: Hacia atrás o Anterior">
            <a:hlinkClick r:id="rId11" action="ppaction://hlinksldjump" highlightClick="1"/>
          </p:cNvPr>
          <p:cNvSpPr/>
          <p:nvPr/>
        </p:nvSpPr>
        <p:spPr>
          <a:xfrm>
            <a:off x="8460432" y="6353944"/>
            <a:ext cx="683568" cy="504056"/>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
        <p:nvSpPr>
          <p:cNvPr id="48" name="47 Rectángulo"/>
          <p:cNvSpPr/>
          <p:nvPr/>
        </p:nvSpPr>
        <p:spPr>
          <a:xfrm>
            <a:off x="3419872" y="3717032"/>
            <a:ext cx="1152128" cy="7920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Arial" pitchFamily="34" charset="0"/>
                <a:cs typeface="Arial" pitchFamily="34" charset="0"/>
                <a:hlinkClick r:id="rId12" action="ppaction://hlinksldjump"/>
              </a:rPr>
              <a:t>Guías de Válvulas</a:t>
            </a:r>
            <a:endParaRPr lang="es-EC" sz="1600" b="1" dirty="0">
              <a:latin typeface="Arial" pitchFamily="34" charset="0"/>
              <a:cs typeface="Arial" pitchFamily="34" charset="0"/>
            </a:endParaRPr>
          </a:p>
        </p:txBody>
      </p:sp>
      <p:cxnSp>
        <p:nvCxnSpPr>
          <p:cNvPr id="52" name="51 Conector recto de flecha"/>
          <p:cNvCxnSpPr>
            <a:stCxn id="4" idx="2"/>
            <a:endCxn id="48" idx="0"/>
          </p:cNvCxnSpPr>
          <p:nvPr/>
        </p:nvCxnSpPr>
        <p:spPr>
          <a:xfrm>
            <a:off x="2843808" y="3068960"/>
            <a:ext cx="1152128" cy="6480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0000"/>
                    </a14:imgEffect>
                    <a14:imgEffect>
                      <a14:brightnessContrast bright="14000" contrast="-64000"/>
                    </a14:imgEffect>
                  </a14:imgLayer>
                </a14:imgProps>
              </a:ext>
              <a:ext uri="{28A0092B-C50C-407E-A947-70E740481C1C}">
                <a14:useLocalDpi xmlns="" xmlns:a14="http://schemas.microsoft.com/office/drawing/2010/main" val="0"/>
              </a:ext>
            </a:extLst>
          </a:blip>
          <a:srcRect/>
          <a:stretch>
            <a:fillRect/>
          </a:stretch>
        </p:blipFill>
        <p:spPr bwMode="auto">
          <a:xfrm>
            <a:off x="28047" y="0"/>
            <a:ext cx="9115953"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2" name="1 Rectángulo"/>
          <p:cNvSpPr/>
          <p:nvPr/>
        </p:nvSpPr>
        <p:spPr>
          <a:xfrm>
            <a:off x="3491880" y="1844824"/>
            <a:ext cx="2232248" cy="648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Arial" pitchFamily="34" charset="0"/>
                <a:cs typeface="Arial" pitchFamily="34" charset="0"/>
                <a:hlinkClick r:id="rId4" action="ppaction://hlinksldjump"/>
              </a:rPr>
              <a:t>ELEMENTOS A SER CAMBIADOS</a:t>
            </a:r>
            <a:endParaRPr lang="es-EC" sz="1600" b="1" dirty="0">
              <a:latin typeface="Arial" pitchFamily="34" charset="0"/>
              <a:cs typeface="Arial" pitchFamily="34" charset="0"/>
            </a:endParaRPr>
          </a:p>
        </p:txBody>
      </p:sp>
      <p:sp>
        <p:nvSpPr>
          <p:cNvPr id="21" name="20 Rectángulo"/>
          <p:cNvSpPr/>
          <p:nvPr/>
        </p:nvSpPr>
        <p:spPr>
          <a:xfrm>
            <a:off x="683568" y="3645024"/>
            <a:ext cx="1728192" cy="648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Arial" pitchFamily="34" charset="0"/>
                <a:cs typeface="Arial" pitchFamily="34" charset="0"/>
              </a:rPr>
              <a:t>Pistones y Bulones</a:t>
            </a:r>
            <a:endParaRPr lang="es-EC" sz="1600" b="1" dirty="0">
              <a:latin typeface="Arial" pitchFamily="34" charset="0"/>
              <a:cs typeface="Arial" pitchFamily="34" charset="0"/>
            </a:endParaRPr>
          </a:p>
        </p:txBody>
      </p:sp>
      <p:sp>
        <p:nvSpPr>
          <p:cNvPr id="29" name="28 Rectángulo"/>
          <p:cNvSpPr/>
          <p:nvPr/>
        </p:nvSpPr>
        <p:spPr>
          <a:xfrm>
            <a:off x="2699792" y="3645024"/>
            <a:ext cx="1728192" cy="648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Arial" pitchFamily="34" charset="0"/>
                <a:cs typeface="Arial" pitchFamily="34" charset="0"/>
              </a:rPr>
              <a:t>Segmentos de Pistón</a:t>
            </a:r>
            <a:endParaRPr lang="es-EC" sz="1600" b="1" dirty="0">
              <a:latin typeface="Arial" pitchFamily="34" charset="0"/>
              <a:cs typeface="Arial" pitchFamily="34" charset="0"/>
            </a:endParaRPr>
          </a:p>
        </p:txBody>
      </p:sp>
      <p:sp>
        <p:nvSpPr>
          <p:cNvPr id="31" name="30 Rectángulo"/>
          <p:cNvSpPr/>
          <p:nvPr/>
        </p:nvSpPr>
        <p:spPr>
          <a:xfrm>
            <a:off x="4716016" y="3645024"/>
            <a:ext cx="1728192" cy="7920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Arial" pitchFamily="34" charset="0"/>
                <a:cs typeface="Arial" pitchFamily="34" charset="0"/>
              </a:rPr>
              <a:t>Cojinetes de Bancada y Biela</a:t>
            </a:r>
            <a:endParaRPr lang="es-EC" sz="1600" b="1" dirty="0">
              <a:latin typeface="Arial" pitchFamily="34" charset="0"/>
              <a:cs typeface="Arial" pitchFamily="34" charset="0"/>
            </a:endParaRPr>
          </a:p>
        </p:txBody>
      </p:sp>
      <p:sp>
        <p:nvSpPr>
          <p:cNvPr id="32" name="31 Rectángulo"/>
          <p:cNvSpPr/>
          <p:nvPr/>
        </p:nvSpPr>
        <p:spPr>
          <a:xfrm>
            <a:off x="6660232" y="3645024"/>
            <a:ext cx="1728192" cy="6480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b="1" dirty="0" smtClean="0">
                <a:latin typeface="Arial" pitchFamily="34" charset="0"/>
                <a:cs typeface="Arial" pitchFamily="34" charset="0"/>
              </a:rPr>
              <a:t>Propulsores</a:t>
            </a:r>
            <a:endParaRPr lang="es-EC" sz="1600" b="1" dirty="0">
              <a:latin typeface="Arial" pitchFamily="34" charset="0"/>
              <a:cs typeface="Arial" pitchFamily="34" charset="0"/>
            </a:endParaRPr>
          </a:p>
        </p:txBody>
      </p:sp>
      <p:cxnSp>
        <p:nvCxnSpPr>
          <p:cNvPr id="34" name="33 Conector recto de flecha"/>
          <p:cNvCxnSpPr>
            <a:stCxn id="2" idx="2"/>
            <a:endCxn id="21" idx="0"/>
          </p:cNvCxnSpPr>
          <p:nvPr/>
        </p:nvCxnSpPr>
        <p:spPr>
          <a:xfrm flipH="1">
            <a:off x="1547664" y="2492896"/>
            <a:ext cx="3060340" cy="11521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 name="35 Conector recto de flecha"/>
          <p:cNvCxnSpPr>
            <a:stCxn id="2" idx="2"/>
            <a:endCxn id="29" idx="0"/>
          </p:cNvCxnSpPr>
          <p:nvPr/>
        </p:nvCxnSpPr>
        <p:spPr>
          <a:xfrm flipH="1">
            <a:off x="3563888" y="2492896"/>
            <a:ext cx="1044116" cy="11521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8" name="37 Conector recto de flecha"/>
          <p:cNvCxnSpPr>
            <a:stCxn id="2" idx="2"/>
          </p:cNvCxnSpPr>
          <p:nvPr/>
        </p:nvCxnSpPr>
        <p:spPr>
          <a:xfrm>
            <a:off x="4608004" y="2492896"/>
            <a:ext cx="828092" cy="11521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 name="39 Conector recto de flecha"/>
          <p:cNvCxnSpPr>
            <a:stCxn id="2" idx="2"/>
            <a:endCxn id="32" idx="0"/>
          </p:cNvCxnSpPr>
          <p:nvPr/>
        </p:nvCxnSpPr>
        <p:spPr>
          <a:xfrm>
            <a:off x="4608004" y="2492896"/>
            <a:ext cx="2916324" cy="11521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1" name="40 Botón de acción: Hacia atrás o Anterior">
            <a:hlinkClick r:id="rId5" action="ppaction://hlinksldjump" highlightClick="1"/>
          </p:cNvPr>
          <p:cNvSpPr/>
          <p:nvPr/>
        </p:nvSpPr>
        <p:spPr>
          <a:xfrm>
            <a:off x="8495928" y="6353944"/>
            <a:ext cx="648072" cy="504056"/>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Pictures\RECT\TESIS\Foto-0038.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a:stretch>
            <a:fillRect/>
          </a:stretch>
        </p:blipFill>
        <p:spPr bwMode="auto">
          <a:xfrm>
            <a:off x="0" y="476672"/>
            <a:ext cx="5004048" cy="37530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3 Imagen" descr="C:\Users\HP\Pictures\RECT\SAM_0659.JPG"/>
          <p:cNvPicPr/>
          <p:nvPr/>
        </p:nvPicPr>
        <p:blipFill>
          <a:blip r:embed="rId4" cstate="print">
            <a:extLst>
              <a:ext uri="{BEBA8EAE-BF5A-486C-A8C5-ECC9F3942E4B}">
                <a14:imgProps xmlns="" xmlns:a14="http://schemas.microsoft.com/office/drawing/2010/main">
                  <a14:imgLayer r:embed="rId5">
                    <a14:imgEffect>
                      <a14:sharpenSoften amount="30000"/>
                    </a14:imgEffect>
                  </a14:imgLayer>
                </a14:imgProps>
              </a:ext>
            </a:extLst>
          </a:blip>
          <a:srcRect l="9397" t="6767" r="7732" b="4987"/>
          <a:stretch>
            <a:fillRect/>
          </a:stretch>
        </p:blipFill>
        <p:spPr bwMode="auto">
          <a:xfrm rot="5400000">
            <a:off x="3883360" y="1597360"/>
            <a:ext cx="6381328" cy="4139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CuadroTexto"/>
          <p:cNvSpPr txBox="1"/>
          <p:nvPr/>
        </p:nvSpPr>
        <p:spPr>
          <a:xfrm>
            <a:off x="395536" y="0"/>
            <a:ext cx="4140968" cy="461665"/>
          </a:xfrm>
          <a:prstGeom prst="rect">
            <a:avLst/>
          </a:prstGeom>
          <a:noFill/>
        </p:spPr>
        <p:txBody>
          <a:bodyPr wrap="square" rtlCol="0">
            <a:spAutoFit/>
          </a:bodyPr>
          <a:lstStyle/>
          <a:p>
            <a:r>
              <a:rPr lang="es-EC" sz="2400" b="1" i="1" dirty="0" smtClean="0">
                <a:latin typeface="Arial" pitchFamily="34" charset="0"/>
                <a:cs typeface="Arial" pitchFamily="34" charset="0"/>
              </a:rPr>
              <a:t>Rectificación de Cilindros</a:t>
            </a:r>
            <a:endParaRPr lang="es-EC" sz="2400" dirty="0"/>
          </a:p>
        </p:txBody>
      </p:sp>
      <p:sp>
        <p:nvSpPr>
          <p:cNvPr id="6" name="5 Rectángulo"/>
          <p:cNvSpPr/>
          <p:nvPr/>
        </p:nvSpPr>
        <p:spPr>
          <a:xfrm>
            <a:off x="5147393" y="0"/>
            <a:ext cx="3996607" cy="461665"/>
          </a:xfrm>
          <a:prstGeom prst="rect">
            <a:avLst/>
          </a:prstGeom>
        </p:spPr>
        <p:txBody>
          <a:bodyPr wrap="none">
            <a:spAutoFit/>
          </a:bodyPr>
          <a:lstStyle/>
          <a:p>
            <a:r>
              <a:rPr lang="es-EC" sz="2400" b="1" i="1" dirty="0" smtClean="0">
                <a:latin typeface="Arial" pitchFamily="34" charset="0"/>
                <a:cs typeface="Arial" pitchFamily="34" charset="0"/>
              </a:rPr>
              <a:t>Rectificadora de Cilindros</a:t>
            </a:r>
            <a:endParaRPr lang="es-EC" sz="2400" dirty="0"/>
          </a:p>
        </p:txBody>
      </p:sp>
      <p:pic>
        <p:nvPicPr>
          <p:cNvPr id="9" name="8 Imagen" descr="Image"/>
          <p:cNvPicPr/>
          <p:nvPr/>
        </p:nvPicPr>
        <p:blipFill>
          <a:blip r:embed="rId6" cstate="print">
            <a:extLst>
              <a:ext uri="{BEBA8EAE-BF5A-486C-A8C5-ECC9F3942E4B}">
                <a14:imgProps xmlns="" xmlns:a14="http://schemas.microsoft.com/office/drawing/2010/main">
                  <a14:imgLayer r:embed="rId7">
                    <a14:imgEffect>
                      <a14:sharpenSoften amount="30000"/>
                    </a14:imgEffect>
                  </a14:imgLayer>
                </a14:imgProps>
              </a:ext>
            </a:extLst>
          </a:blip>
          <a:srcRect/>
          <a:stretch>
            <a:fillRect/>
          </a:stretch>
        </p:blipFill>
        <p:spPr bwMode="auto">
          <a:xfrm>
            <a:off x="0" y="3933057"/>
            <a:ext cx="5004048" cy="29249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9 Botón de acción: Hacia delante o Siguiente">
            <a:hlinkClick r:id="rId8"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0" y="0"/>
            <a:ext cx="2983509" cy="461665"/>
          </a:xfrm>
          <a:prstGeom prst="rect">
            <a:avLst/>
          </a:prstGeom>
        </p:spPr>
        <p:txBody>
          <a:bodyPr wrap="none">
            <a:spAutoFit/>
          </a:bodyPr>
          <a:lstStyle/>
          <a:p>
            <a:r>
              <a:rPr lang="es-EC" sz="2400" b="1" i="1" dirty="0" smtClean="0">
                <a:latin typeface="Arial" pitchFamily="34" charset="0"/>
                <a:cs typeface="Arial" pitchFamily="34" charset="0"/>
              </a:rPr>
              <a:t>Pulido de Cilindros</a:t>
            </a:r>
            <a:endParaRPr lang="es-EC" sz="2400" dirty="0"/>
          </a:p>
        </p:txBody>
      </p:sp>
      <p:sp>
        <p:nvSpPr>
          <p:cNvPr id="8" name="7 Rectángulo"/>
          <p:cNvSpPr/>
          <p:nvPr/>
        </p:nvSpPr>
        <p:spPr>
          <a:xfrm>
            <a:off x="5364088" y="332656"/>
            <a:ext cx="3275256" cy="461665"/>
          </a:xfrm>
          <a:prstGeom prst="rect">
            <a:avLst/>
          </a:prstGeom>
        </p:spPr>
        <p:txBody>
          <a:bodyPr wrap="none">
            <a:spAutoFit/>
          </a:bodyPr>
          <a:lstStyle/>
          <a:p>
            <a:r>
              <a:rPr lang="es-EC" sz="2400" b="1" i="1" dirty="0" smtClean="0">
                <a:latin typeface="Arial" pitchFamily="34" charset="0"/>
                <a:cs typeface="Arial" pitchFamily="34" charset="0"/>
              </a:rPr>
              <a:t>Pulidora de Cilindros</a:t>
            </a:r>
            <a:endParaRPr lang="es-EC" sz="2400" dirty="0"/>
          </a:p>
        </p:txBody>
      </p:sp>
      <p:pic>
        <p:nvPicPr>
          <p:cNvPr id="9218" name="Picture 2" descr="C:\Users\HP\Pictures\RECT\TESIS\Nueva carpeta\Foto-0043.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a:stretch>
            <a:fillRect/>
          </a:stretch>
        </p:blipFill>
        <p:spPr bwMode="auto">
          <a:xfrm>
            <a:off x="0" y="548680"/>
            <a:ext cx="4427984" cy="2970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19" name="Picture 3" descr="C:\Users\HP\Pictures\RECT\TESIS\Nueva carpeta\Foto-0009.jpg"/>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sharpenSoften amount="30000"/>
                    </a14:imgEffect>
                  </a14:imgLayer>
                </a14:imgProps>
              </a:ext>
            </a:extLst>
          </a:blip>
          <a:srcRect/>
          <a:stretch>
            <a:fillRect/>
          </a:stretch>
        </p:blipFill>
        <p:spPr bwMode="auto">
          <a:xfrm>
            <a:off x="0" y="3501008"/>
            <a:ext cx="4392488" cy="3356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21" name="Picture 5"/>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sharpenSoften amount="30000"/>
                    </a14:imgEffect>
                  </a14:imgLayer>
                </a14:imgProps>
              </a:ext>
            </a:extLst>
          </a:blip>
          <a:srcRect/>
          <a:stretch>
            <a:fillRect/>
          </a:stretch>
        </p:blipFill>
        <p:spPr bwMode="auto">
          <a:xfrm>
            <a:off x="4427984" y="1268760"/>
            <a:ext cx="4716016" cy="4437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9 Botón de acción: Final">
            <a:hlinkClick r:id="rId8" action="ppaction://hlinksldjump" highlightClick="1"/>
          </p:cNvPr>
          <p:cNvSpPr/>
          <p:nvPr/>
        </p:nvSpPr>
        <p:spPr>
          <a:xfrm>
            <a:off x="8567936" y="6381328"/>
            <a:ext cx="576064" cy="47667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rc_mi" descr="http://www.bradanovic.cl/automania/crxenfermo3.jpg"/>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a:stretch>
            <a:fillRect/>
          </a:stretch>
        </p:blipFill>
        <p:spPr bwMode="auto">
          <a:xfrm>
            <a:off x="323528" y="1052736"/>
            <a:ext cx="4211960"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rc_mi" descr="http://i1216.photobucket.com/albums/dd379/tynky3/20120430_202957.jpg"/>
          <p:cNvPicPr/>
          <p:nvPr/>
        </p:nvPicPr>
        <p:blipFill>
          <a:blip r:embed="rId4" cstate="print">
            <a:extLst>
              <a:ext uri="{BEBA8EAE-BF5A-486C-A8C5-ECC9F3942E4B}">
                <a14:imgProps xmlns="" xmlns:a14="http://schemas.microsoft.com/office/drawing/2010/main">
                  <a14:imgLayer r:embed="rId5">
                    <a14:imgEffect>
                      <a14:sharpenSoften amount="30000"/>
                    </a14:imgEffect>
                  </a14:imgLayer>
                </a14:imgProps>
              </a:ext>
            </a:extLst>
          </a:blip>
          <a:srcRect/>
          <a:stretch>
            <a:fillRect/>
          </a:stretch>
        </p:blipFill>
        <p:spPr bwMode="auto">
          <a:xfrm>
            <a:off x="323528" y="4005064"/>
            <a:ext cx="4211960" cy="2852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3 Rectángulo"/>
          <p:cNvSpPr/>
          <p:nvPr/>
        </p:nvSpPr>
        <p:spPr>
          <a:xfrm>
            <a:off x="0" y="0"/>
            <a:ext cx="4371710" cy="830997"/>
          </a:xfrm>
          <a:prstGeom prst="rect">
            <a:avLst/>
          </a:prstGeom>
        </p:spPr>
        <p:txBody>
          <a:bodyPr wrap="none">
            <a:spAutoFit/>
          </a:bodyPr>
          <a:lstStyle/>
          <a:p>
            <a:pPr algn="ctr"/>
            <a:r>
              <a:rPr lang="es-EC" sz="2400" b="1" i="1" dirty="0" smtClean="0">
                <a:latin typeface="Arial" pitchFamily="34" charset="0"/>
                <a:cs typeface="Arial" pitchFamily="34" charset="0"/>
              </a:rPr>
              <a:t>Rectificación de Sup. Planas</a:t>
            </a:r>
          </a:p>
          <a:p>
            <a:pPr algn="ctr"/>
            <a:r>
              <a:rPr lang="es-EC" sz="2400" b="1" i="1" dirty="0" smtClean="0">
                <a:latin typeface="Arial" pitchFamily="34" charset="0"/>
                <a:cs typeface="Arial" pitchFamily="34" charset="0"/>
              </a:rPr>
              <a:t>Block</a:t>
            </a:r>
            <a:endParaRPr lang="es-EC" sz="2400" dirty="0"/>
          </a:p>
        </p:txBody>
      </p:sp>
      <p:pic>
        <p:nvPicPr>
          <p:cNvPr id="5" name="4 Imagen" descr="C:\Users\HP\Pictures\RECT\SAM_0661.JPG"/>
          <p:cNvPicPr/>
          <p:nvPr/>
        </p:nvPicPr>
        <p:blipFill>
          <a:blip r:embed="rId6" cstate="print">
            <a:extLst>
              <a:ext uri="{BEBA8EAE-BF5A-486C-A8C5-ECC9F3942E4B}">
                <a14:imgProps xmlns="" xmlns:a14="http://schemas.microsoft.com/office/drawing/2010/main">
                  <a14:imgLayer r:embed="rId7">
                    <a14:imgEffect>
                      <a14:sharpenSoften amount="30000"/>
                    </a14:imgEffect>
                  </a14:imgLayer>
                </a14:imgProps>
              </a:ext>
            </a:extLst>
          </a:blip>
          <a:srcRect l="13302" r="9061"/>
          <a:stretch>
            <a:fillRect/>
          </a:stretch>
        </p:blipFill>
        <p:spPr bwMode="auto">
          <a:xfrm rot="5400000">
            <a:off x="4553744" y="638944"/>
            <a:ext cx="4104456" cy="4211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5 Rectángulo"/>
          <p:cNvSpPr/>
          <p:nvPr/>
        </p:nvSpPr>
        <p:spPr>
          <a:xfrm>
            <a:off x="5004048" y="0"/>
            <a:ext cx="3996607" cy="461665"/>
          </a:xfrm>
          <a:prstGeom prst="rect">
            <a:avLst/>
          </a:prstGeom>
        </p:spPr>
        <p:txBody>
          <a:bodyPr wrap="none">
            <a:spAutoFit/>
          </a:bodyPr>
          <a:lstStyle/>
          <a:p>
            <a:r>
              <a:rPr lang="es-EC" sz="2400" b="1" i="1" dirty="0" smtClean="0">
                <a:latin typeface="Arial" pitchFamily="34" charset="0"/>
                <a:cs typeface="Arial" pitchFamily="34" charset="0"/>
              </a:rPr>
              <a:t>Rectificadora de Cilindros</a:t>
            </a:r>
            <a:endParaRPr lang="es-EC" sz="2400" dirty="0"/>
          </a:p>
        </p:txBody>
      </p:sp>
      <p:pic>
        <p:nvPicPr>
          <p:cNvPr id="11266" name="Picture 2" descr="C:\Users\HP\Pictures\RECT\TESIS\Nueva carpeta\Foto-0006.jpg"/>
          <p:cNvPicPr>
            <a:picLocks noChangeAspect="1" noChangeArrowheads="1"/>
          </p:cNvPicPr>
          <p:nvPr/>
        </p:nvPicPr>
        <p:blipFill rotWithShape="1">
          <a:blip r:embed="rId8" cstate="print">
            <a:extLst>
              <a:ext uri="{BEBA8EAE-BF5A-486C-A8C5-ECC9F3942E4B}">
                <a14:imgProps xmlns="" xmlns:a14="http://schemas.microsoft.com/office/drawing/2010/main">
                  <a14:imgLayer r:embed="rId9">
                    <a14:imgEffect>
                      <a14:sharpenSoften amount="30000"/>
                    </a14:imgEffect>
                  </a14:imgLayer>
                </a14:imgProps>
              </a:ext>
            </a:extLst>
          </a:blip>
          <a:srcRect t="14159"/>
          <a:stretch/>
        </p:blipFill>
        <p:spPr bwMode="auto">
          <a:xfrm>
            <a:off x="4499992" y="4447308"/>
            <a:ext cx="4211960" cy="2410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8 Botón de acción: Final">
            <a:hlinkClick r:id="rId10" action="ppaction://hlinksldjump" highlightClick="1"/>
          </p:cNvPr>
          <p:cNvSpPr/>
          <p:nvPr/>
        </p:nvSpPr>
        <p:spPr>
          <a:xfrm>
            <a:off x="8567936" y="6381328"/>
            <a:ext cx="576064" cy="47667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http://img8.imageshack.us/img8/4201/p1010031djj.jpg"/>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t="12476" r="22001"/>
          <a:stretch>
            <a:fillRect/>
          </a:stretch>
        </p:blipFill>
        <p:spPr bwMode="auto">
          <a:xfrm>
            <a:off x="0" y="3861048"/>
            <a:ext cx="4788024" cy="2996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rc_mi" descr="http://img407.imageshack.us/img407/5638/ranger001ac8.jpg"/>
          <p:cNvPicPr/>
          <p:nvPr/>
        </p:nvPicPr>
        <p:blipFill>
          <a:blip r:embed="rId4" cstate="print">
            <a:extLst>
              <a:ext uri="{BEBA8EAE-BF5A-486C-A8C5-ECC9F3942E4B}">
                <a14:imgProps xmlns="" xmlns:a14="http://schemas.microsoft.com/office/drawing/2010/main">
                  <a14:imgLayer r:embed="rId5">
                    <a14:imgEffect>
                      <a14:sharpenSoften amount="30000"/>
                    </a14:imgEffect>
                  </a14:imgLayer>
                </a14:imgProps>
              </a:ext>
            </a:extLst>
          </a:blip>
          <a:srcRect t="14634"/>
          <a:stretch>
            <a:fillRect/>
          </a:stretch>
        </p:blipFill>
        <p:spPr bwMode="auto">
          <a:xfrm>
            <a:off x="0" y="980728"/>
            <a:ext cx="4788024" cy="2808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7 Rectángulo"/>
          <p:cNvSpPr/>
          <p:nvPr/>
        </p:nvSpPr>
        <p:spPr>
          <a:xfrm>
            <a:off x="0" y="0"/>
            <a:ext cx="4371710" cy="830997"/>
          </a:xfrm>
          <a:prstGeom prst="rect">
            <a:avLst/>
          </a:prstGeom>
        </p:spPr>
        <p:txBody>
          <a:bodyPr wrap="none">
            <a:spAutoFit/>
          </a:bodyPr>
          <a:lstStyle/>
          <a:p>
            <a:pPr algn="ctr"/>
            <a:r>
              <a:rPr lang="es-EC" sz="2400" b="1" i="1" dirty="0" smtClean="0">
                <a:latin typeface="Arial" pitchFamily="34" charset="0"/>
                <a:cs typeface="Arial" pitchFamily="34" charset="0"/>
              </a:rPr>
              <a:t>Rectificación de Sup. Planas</a:t>
            </a:r>
          </a:p>
          <a:p>
            <a:pPr algn="ctr"/>
            <a:r>
              <a:rPr lang="es-EC" sz="2400" b="1" i="1" dirty="0" smtClean="0">
                <a:latin typeface="Arial" pitchFamily="34" charset="0"/>
                <a:cs typeface="Arial" pitchFamily="34" charset="0"/>
              </a:rPr>
              <a:t>Culatas</a:t>
            </a:r>
            <a:endParaRPr lang="es-EC" sz="2400" dirty="0"/>
          </a:p>
        </p:txBody>
      </p:sp>
      <p:sp>
        <p:nvSpPr>
          <p:cNvPr id="9" name="8 Rectángulo"/>
          <p:cNvSpPr/>
          <p:nvPr/>
        </p:nvSpPr>
        <p:spPr>
          <a:xfrm>
            <a:off x="5147393" y="0"/>
            <a:ext cx="3996607" cy="461665"/>
          </a:xfrm>
          <a:prstGeom prst="rect">
            <a:avLst/>
          </a:prstGeom>
        </p:spPr>
        <p:txBody>
          <a:bodyPr wrap="none">
            <a:spAutoFit/>
          </a:bodyPr>
          <a:lstStyle/>
          <a:p>
            <a:r>
              <a:rPr lang="es-EC" sz="2400" b="1" i="1" dirty="0" smtClean="0">
                <a:latin typeface="Arial" pitchFamily="34" charset="0"/>
                <a:cs typeface="Arial" pitchFamily="34" charset="0"/>
              </a:rPr>
              <a:t>Rectificadora de Cilindros</a:t>
            </a:r>
            <a:endParaRPr lang="es-EC" sz="2400" dirty="0"/>
          </a:p>
        </p:txBody>
      </p:sp>
      <p:pic>
        <p:nvPicPr>
          <p:cNvPr id="11" name="10 Imagen" descr="C:\Users\HP\Pictures\RECT\SAM_0661.JPG"/>
          <p:cNvPicPr/>
          <p:nvPr/>
        </p:nvPicPr>
        <p:blipFill>
          <a:blip r:embed="rId6" cstate="print">
            <a:extLst>
              <a:ext uri="{BEBA8EAE-BF5A-486C-A8C5-ECC9F3942E4B}">
                <a14:imgProps xmlns="" xmlns:a14="http://schemas.microsoft.com/office/drawing/2010/main">
                  <a14:imgLayer r:embed="rId7">
                    <a14:imgEffect>
                      <a14:sharpenSoften amount="30000"/>
                    </a14:imgEffect>
                  </a14:imgLayer>
                </a14:imgProps>
              </a:ext>
            </a:extLst>
          </a:blip>
          <a:srcRect l="13302" r="9061"/>
          <a:stretch>
            <a:fillRect/>
          </a:stretch>
        </p:blipFill>
        <p:spPr bwMode="auto">
          <a:xfrm rot="5400000">
            <a:off x="4902130" y="577311"/>
            <a:ext cx="4104456" cy="4332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2" descr="C:\Users\HP\Pictures\RECT\TESIS\Nueva carpeta\Foto-0006.jpg"/>
          <p:cNvPicPr>
            <a:picLocks noChangeAspect="1" noChangeArrowheads="1"/>
          </p:cNvPicPr>
          <p:nvPr/>
        </p:nvPicPr>
        <p:blipFill rotWithShape="1">
          <a:blip r:embed="rId8" cstate="print">
            <a:extLst>
              <a:ext uri="{BEBA8EAE-BF5A-486C-A8C5-ECC9F3942E4B}">
                <a14:imgProps xmlns="" xmlns:a14="http://schemas.microsoft.com/office/drawing/2010/main">
                  <a14:imgLayer r:embed="rId9">
                    <a14:imgEffect>
                      <a14:sharpenSoften amount="30000"/>
                    </a14:imgEffect>
                  </a14:imgLayer>
                </a14:imgProps>
              </a:ext>
            </a:extLst>
          </a:blip>
          <a:srcRect t="14159"/>
          <a:stretch/>
        </p:blipFill>
        <p:spPr bwMode="auto">
          <a:xfrm>
            <a:off x="4788024" y="4447308"/>
            <a:ext cx="4355976" cy="2410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14 Botón de acción: Final">
            <a:hlinkClick r:id="rId10" action="ppaction://hlinksldjump" highlightClick="1"/>
          </p:cNvPr>
          <p:cNvSpPr/>
          <p:nvPr/>
        </p:nvSpPr>
        <p:spPr>
          <a:xfrm>
            <a:off x="8567936" y="6381328"/>
            <a:ext cx="576064" cy="47667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79512" y="0"/>
            <a:ext cx="3917867" cy="461665"/>
          </a:xfrm>
          <a:prstGeom prst="rect">
            <a:avLst/>
          </a:prstGeom>
        </p:spPr>
        <p:txBody>
          <a:bodyPr wrap="none">
            <a:spAutoFit/>
          </a:bodyPr>
          <a:lstStyle/>
          <a:p>
            <a:r>
              <a:rPr lang="es-EC" sz="2400" b="1" i="1" dirty="0" smtClean="0">
                <a:latin typeface="Arial" pitchFamily="34" charset="0"/>
                <a:cs typeface="Arial" pitchFamily="34" charset="0"/>
              </a:rPr>
              <a:t>Rectificación de Asientos</a:t>
            </a:r>
            <a:endParaRPr lang="es-EC" sz="2400" dirty="0"/>
          </a:p>
        </p:txBody>
      </p:sp>
      <p:pic>
        <p:nvPicPr>
          <p:cNvPr id="6" name="5 Imagen" descr="C:\Users\HP\Pictures\RECT\SAM_0662.JPG"/>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l="20772" r="31457"/>
          <a:stretch>
            <a:fillRect/>
          </a:stretch>
        </p:blipFill>
        <p:spPr bwMode="auto">
          <a:xfrm>
            <a:off x="5076056" y="1484784"/>
            <a:ext cx="4067944" cy="46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Rectángulo"/>
          <p:cNvSpPr/>
          <p:nvPr/>
        </p:nvSpPr>
        <p:spPr>
          <a:xfrm>
            <a:off x="5190867" y="620688"/>
            <a:ext cx="3953133" cy="461665"/>
          </a:xfrm>
          <a:prstGeom prst="rect">
            <a:avLst/>
          </a:prstGeom>
        </p:spPr>
        <p:txBody>
          <a:bodyPr wrap="none">
            <a:spAutoFit/>
          </a:bodyPr>
          <a:lstStyle/>
          <a:p>
            <a:r>
              <a:rPr lang="es-EC" sz="2400" b="1" i="1" dirty="0" smtClean="0">
                <a:latin typeface="Arial" pitchFamily="34" charset="0"/>
                <a:cs typeface="Arial" pitchFamily="34" charset="0"/>
              </a:rPr>
              <a:t>Rectificadora de Asientos</a:t>
            </a:r>
            <a:endParaRPr lang="es-EC" sz="2400" dirty="0"/>
          </a:p>
        </p:txBody>
      </p:sp>
      <p:pic>
        <p:nvPicPr>
          <p:cNvPr id="1026" name="Picture 2" descr="C:\Users\HP\Pictures\RECT\TESIS\Foto-0063.jpg"/>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sharpenSoften amount="30000"/>
                    </a14:imgEffect>
                  </a14:imgLayer>
                </a14:imgProps>
              </a:ext>
            </a:extLst>
          </a:blip>
          <a:srcRect/>
          <a:stretch>
            <a:fillRect/>
          </a:stretch>
        </p:blipFill>
        <p:spPr bwMode="auto">
          <a:xfrm>
            <a:off x="0" y="620688"/>
            <a:ext cx="5076056" cy="3419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descr="C:\Users\HP\Pictures\RECT\TESIS\Foto-0072.jpg"/>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sharpenSoften amount="30000"/>
                    </a14:imgEffect>
                  </a14:imgLayer>
                </a14:imgProps>
              </a:ext>
            </a:extLst>
          </a:blip>
          <a:srcRect t="26172"/>
          <a:stretch>
            <a:fillRect/>
          </a:stretch>
        </p:blipFill>
        <p:spPr bwMode="auto">
          <a:xfrm>
            <a:off x="0" y="3861048"/>
            <a:ext cx="5076055" cy="2996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8 Botón de acción: Final">
            <a:hlinkClick r:id="rId8" action="ppaction://hlinksldjump" highlightClick="1"/>
          </p:cNvPr>
          <p:cNvSpPr/>
          <p:nvPr/>
        </p:nvSpPr>
        <p:spPr>
          <a:xfrm>
            <a:off x="8567936" y="6381328"/>
            <a:ext cx="576064" cy="47667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Pictures\RECT\TESIS\Foto-0035.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l="17177" t="16796" r="18694"/>
          <a:stretch>
            <a:fillRect/>
          </a:stretch>
        </p:blipFill>
        <p:spPr bwMode="auto">
          <a:xfrm>
            <a:off x="4716016" y="3789040"/>
            <a:ext cx="4427984" cy="3068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rc_mi" descr="http://www.valvulasautomotor.com.ar/Tapas-de-cilindro/TAPA-DE-CILINDROS-HONDA-CBR-900-RR/Estado-de-las-guias-de-valvulas.JPG"/>
          <p:cNvPicPr/>
          <p:nvPr/>
        </p:nvPicPr>
        <p:blipFill>
          <a:blip r:embed="rId4" cstate="print">
            <a:extLst>
              <a:ext uri="{BEBA8EAE-BF5A-486C-A8C5-ECC9F3942E4B}">
                <a14:imgProps xmlns="" xmlns:a14="http://schemas.microsoft.com/office/drawing/2010/main">
                  <a14:imgLayer r:embed="rId5">
                    <a14:imgEffect>
                      <a14:sharpenSoften amount="30000"/>
                    </a14:imgEffect>
                  </a14:imgLayer>
                </a14:imgProps>
              </a:ext>
            </a:extLst>
          </a:blip>
          <a:srcRect/>
          <a:stretch>
            <a:fillRect/>
          </a:stretch>
        </p:blipFill>
        <p:spPr bwMode="auto">
          <a:xfrm>
            <a:off x="0" y="3789040"/>
            <a:ext cx="4716016" cy="3068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Rectángulo"/>
          <p:cNvSpPr/>
          <p:nvPr/>
        </p:nvSpPr>
        <p:spPr>
          <a:xfrm>
            <a:off x="0" y="0"/>
            <a:ext cx="4953600" cy="461665"/>
          </a:xfrm>
          <a:prstGeom prst="rect">
            <a:avLst/>
          </a:prstGeom>
        </p:spPr>
        <p:txBody>
          <a:bodyPr wrap="none">
            <a:spAutoFit/>
          </a:bodyPr>
          <a:lstStyle/>
          <a:p>
            <a:r>
              <a:rPr lang="es-EC" sz="2400" b="1" i="1" dirty="0" smtClean="0">
                <a:latin typeface="Arial" pitchFamily="34" charset="0"/>
                <a:cs typeface="Arial" pitchFamily="34" charset="0"/>
              </a:rPr>
              <a:t>Rectificación y Cambio de Guías</a:t>
            </a:r>
            <a:endParaRPr lang="es-EC" sz="2400" dirty="0"/>
          </a:p>
        </p:txBody>
      </p:sp>
      <p:pic>
        <p:nvPicPr>
          <p:cNvPr id="3" name="Picture 2" descr="C:\Users\HP\Pictures\RECT\TESIS\Foto-0070.jpg"/>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sharpenSoften amount="30000"/>
                    </a14:imgEffect>
                  </a14:imgLayer>
                </a14:imgProps>
              </a:ext>
            </a:extLst>
          </a:blip>
          <a:srcRect/>
          <a:stretch>
            <a:fillRect/>
          </a:stretch>
        </p:blipFill>
        <p:spPr bwMode="auto">
          <a:xfrm>
            <a:off x="4716016" y="575555"/>
            <a:ext cx="4427984" cy="3213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descr="C:\Users\HP\Pictures\RECT\TESIS\Foto-0066.jpg"/>
          <p:cNvPicPr>
            <a:picLocks noChangeAspect="1" noChangeArrowheads="1"/>
          </p:cNvPicPr>
          <p:nvPr/>
        </p:nvPicPr>
        <p:blipFill>
          <a:blip r:embed="rId8" cstate="print">
            <a:extLst>
              <a:ext uri="{BEBA8EAE-BF5A-486C-A8C5-ECC9F3942E4B}">
                <a14:imgProps xmlns="" xmlns:a14="http://schemas.microsoft.com/office/drawing/2010/main">
                  <a14:imgLayer r:embed="rId9">
                    <a14:imgEffect>
                      <a14:sharpenSoften amount="30000"/>
                    </a14:imgEffect>
                  </a14:imgLayer>
                </a14:imgProps>
              </a:ext>
            </a:extLst>
          </a:blip>
          <a:srcRect/>
          <a:stretch>
            <a:fillRect/>
          </a:stretch>
        </p:blipFill>
        <p:spPr bwMode="auto">
          <a:xfrm>
            <a:off x="0" y="620688"/>
            <a:ext cx="4716016" cy="3131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9 Botón de acción: Final">
            <a:hlinkClick r:id="rId10" action="ppaction://hlinksldjump" highlightClick="1"/>
          </p:cNvPr>
          <p:cNvSpPr/>
          <p:nvPr/>
        </p:nvSpPr>
        <p:spPr>
          <a:xfrm>
            <a:off x="8567936" y="6381328"/>
            <a:ext cx="576064" cy="47667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90552" y="188640"/>
            <a:ext cx="8136904" cy="6494085"/>
          </a:xfrm>
          <a:prstGeom prst="rect">
            <a:avLst/>
          </a:prstGeom>
          <a:noFill/>
        </p:spPr>
        <p:txBody>
          <a:bodyPr wrap="square" rtlCol="0">
            <a:spAutoFit/>
          </a:bodyPr>
          <a:lstStyle/>
          <a:p>
            <a:pPr algn="ctr"/>
            <a:r>
              <a:rPr lang="es-EC" sz="3600" b="1" dirty="0" smtClean="0">
                <a:latin typeface="Arial" pitchFamily="34" charset="0"/>
                <a:cs typeface="Arial" pitchFamily="34" charset="0"/>
              </a:rPr>
              <a:t>INDICE DE CONTENIDOS</a:t>
            </a:r>
          </a:p>
          <a:p>
            <a:pPr algn="ctr"/>
            <a:endParaRPr lang="es-EC" sz="3600" dirty="0">
              <a:latin typeface="Arial" pitchFamily="34" charset="0"/>
              <a:cs typeface="Arial" pitchFamily="34" charset="0"/>
            </a:endParaRPr>
          </a:p>
          <a:p>
            <a:pPr>
              <a:buFont typeface="Wingdings" pitchFamily="2" charset="2"/>
              <a:buChar char="q"/>
            </a:pPr>
            <a:r>
              <a:rPr lang="es-EC" sz="2800" i="1" dirty="0" smtClean="0">
                <a:solidFill>
                  <a:schemeClr val="tx2"/>
                </a:solidFill>
                <a:latin typeface="Arial" pitchFamily="34" charset="0"/>
                <a:cs typeface="Arial" pitchFamily="34" charset="0"/>
                <a:hlinkClick r:id="rId2" action="ppaction://hlinksldjump"/>
              </a:rPr>
              <a:t>OBJETIVO </a:t>
            </a:r>
            <a:endParaRPr lang="es-EC" sz="2800" i="1" dirty="0" smtClean="0">
              <a:solidFill>
                <a:schemeClr val="tx2"/>
              </a:solidFill>
              <a:latin typeface="Arial" pitchFamily="34" charset="0"/>
              <a:cs typeface="Arial" pitchFamily="34" charset="0"/>
            </a:endParaRPr>
          </a:p>
          <a:p>
            <a:pPr>
              <a:buFont typeface="Wingdings" pitchFamily="2" charset="2"/>
              <a:buChar char="q"/>
            </a:pPr>
            <a:r>
              <a:rPr lang="es-EC" sz="2800" i="1" dirty="0" smtClean="0">
                <a:solidFill>
                  <a:schemeClr val="tx2"/>
                </a:solidFill>
                <a:latin typeface="Arial" pitchFamily="34" charset="0"/>
                <a:cs typeface="Arial" pitchFamily="34" charset="0"/>
                <a:hlinkClick r:id="rId3" action="ppaction://hlinksldjump"/>
              </a:rPr>
              <a:t>DETALLES DE LA EMPRESA</a:t>
            </a:r>
            <a:endParaRPr lang="es-EC" sz="2800" i="1" dirty="0" smtClean="0">
              <a:solidFill>
                <a:schemeClr val="tx2"/>
              </a:solidFill>
              <a:latin typeface="Arial" pitchFamily="34" charset="0"/>
              <a:cs typeface="Arial" pitchFamily="34" charset="0"/>
            </a:endParaRPr>
          </a:p>
          <a:p>
            <a:pPr>
              <a:buFont typeface="Wingdings" pitchFamily="2" charset="2"/>
              <a:buChar char="q"/>
            </a:pPr>
            <a:r>
              <a:rPr lang="es-EC" sz="2800" i="1" dirty="0" smtClean="0">
                <a:solidFill>
                  <a:schemeClr val="tx2"/>
                </a:solidFill>
                <a:latin typeface="Arial" pitchFamily="34" charset="0"/>
                <a:cs typeface="Arial" pitchFamily="34" charset="0"/>
                <a:hlinkClick r:id="rId4" action="ppaction://hlinksldjump"/>
              </a:rPr>
              <a:t>DETERMINACIÓN DE PROBLEMAS</a:t>
            </a:r>
            <a:endParaRPr lang="es-EC" sz="2800" i="1" dirty="0" smtClean="0">
              <a:solidFill>
                <a:schemeClr val="tx2"/>
              </a:solidFill>
              <a:latin typeface="Arial" pitchFamily="34" charset="0"/>
              <a:cs typeface="Arial" pitchFamily="34" charset="0"/>
            </a:endParaRPr>
          </a:p>
          <a:p>
            <a:pPr>
              <a:buFont typeface="Wingdings" pitchFamily="2" charset="2"/>
              <a:buChar char="q"/>
            </a:pPr>
            <a:r>
              <a:rPr lang="es-EC" sz="2800" i="1" dirty="0" smtClean="0">
                <a:solidFill>
                  <a:schemeClr val="tx2"/>
                </a:solidFill>
                <a:latin typeface="Arial" pitchFamily="34" charset="0"/>
                <a:cs typeface="Arial" pitchFamily="34" charset="0"/>
                <a:hlinkClick r:id="rId5" action="ppaction://hlinksldjump"/>
              </a:rPr>
              <a:t>TÉRMINOS GENERALES</a:t>
            </a:r>
            <a:endParaRPr lang="es-EC" sz="2800" i="1" dirty="0" smtClean="0">
              <a:solidFill>
                <a:schemeClr val="tx2"/>
              </a:solidFill>
              <a:latin typeface="Arial" pitchFamily="34" charset="0"/>
              <a:cs typeface="Arial" pitchFamily="34" charset="0"/>
            </a:endParaRPr>
          </a:p>
          <a:p>
            <a:pPr>
              <a:buFont typeface="Wingdings" pitchFamily="2" charset="2"/>
              <a:buChar char="q"/>
            </a:pPr>
            <a:r>
              <a:rPr lang="es-EC" sz="2800" i="1" dirty="0" smtClean="0">
                <a:solidFill>
                  <a:schemeClr val="tx2"/>
                </a:solidFill>
                <a:latin typeface="Arial" pitchFamily="34" charset="0"/>
                <a:cs typeface="Arial" pitchFamily="34" charset="0"/>
                <a:hlinkClick r:id="rId6" action="ppaction://hlinksldjump"/>
              </a:rPr>
              <a:t>NORMATIVA AMBIENTAL</a:t>
            </a:r>
            <a:endParaRPr lang="es-EC" sz="2800" i="1" dirty="0" smtClean="0">
              <a:solidFill>
                <a:schemeClr val="tx2"/>
              </a:solidFill>
              <a:latin typeface="Arial" pitchFamily="34" charset="0"/>
              <a:cs typeface="Arial" pitchFamily="34" charset="0"/>
            </a:endParaRPr>
          </a:p>
          <a:p>
            <a:pPr>
              <a:buFont typeface="Wingdings" pitchFamily="2" charset="2"/>
              <a:buChar char="q"/>
            </a:pPr>
            <a:r>
              <a:rPr lang="es-EC" sz="2800" i="1" dirty="0" smtClean="0">
                <a:solidFill>
                  <a:schemeClr val="tx2"/>
                </a:solidFill>
                <a:latin typeface="Arial" pitchFamily="34" charset="0"/>
                <a:cs typeface="Arial" pitchFamily="34" charset="0"/>
                <a:hlinkClick r:id="rId7" action="ppaction://hlinksldjump"/>
              </a:rPr>
              <a:t>MUESTRA DE INFORMACIÓN</a:t>
            </a:r>
            <a:endParaRPr lang="es-EC" sz="2800" i="1" dirty="0" smtClean="0">
              <a:solidFill>
                <a:schemeClr val="tx2"/>
              </a:solidFill>
              <a:latin typeface="Arial" pitchFamily="34" charset="0"/>
              <a:cs typeface="Arial" pitchFamily="34" charset="0"/>
            </a:endParaRPr>
          </a:p>
          <a:p>
            <a:pPr>
              <a:buFont typeface="Wingdings" pitchFamily="2" charset="2"/>
              <a:buChar char="q"/>
            </a:pPr>
            <a:r>
              <a:rPr lang="es-EC" sz="2800" i="1" dirty="0" smtClean="0">
                <a:solidFill>
                  <a:schemeClr val="tx2"/>
                </a:solidFill>
                <a:latin typeface="Arial" pitchFamily="34" charset="0"/>
                <a:cs typeface="Arial" pitchFamily="34" charset="0"/>
                <a:hlinkClick r:id="rId8" action="ppaction://hlinksldjump"/>
              </a:rPr>
              <a:t>IMPLEMENTACIÓN DEL PLAN AMBIENTAL</a:t>
            </a:r>
            <a:endParaRPr lang="es-EC" sz="2800" i="1" dirty="0" smtClean="0">
              <a:solidFill>
                <a:schemeClr val="tx2"/>
              </a:solidFill>
              <a:latin typeface="Arial" pitchFamily="34" charset="0"/>
              <a:cs typeface="Arial" pitchFamily="34" charset="0"/>
            </a:endParaRPr>
          </a:p>
          <a:p>
            <a:pPr>
              <a:buFont typeface="Wingdings" pitchFamily="2" charset="2"/>
              <a:buChar char="q"/>
            </a:pPr>
            <a:r>
              <a:rPr lang="es-EC" sz="2800" i="1" dirty="0" smtClean="0">
                <a:solidFill>
                  <a:schemeClr val="tx2"/>
                </a:solidFill>
                <a:latin typeface="Arial" pitchFamily="34" charset="0"/>
                <a:cs typeface="Arial" pitchFamily="34" charset="0"/>
                <a:hlinkClick r:id="rId9" action="ppaction://hlinksldjump"/>
              </a:rPr>
              <a:t>CONCLUSIONES</a:t>
            </a:r>
            <a:r>
              <a:rPr lang="es-EC" sz="2800" i="1" dirty="0" smtClean="0">
                <a:solidFill>
                  <a:schemeClr val="tx2"/>
                </a:solidFill>
                <a:latin typeface="Arial" pitchFamily="34" charset="0"/>
                <a:cs typeface="Arial" pitchFamily="34" charset="0"/>
              </a:rPr>
              <a:t> </a:t>
            </a:r>
          </a:p>
          <a:p>
            <a:pPr>
              <a:buFont typeface="Wingdings" pitchFamily="2" charset="2"/>
              <a:buChar char="q"/>
            </a:pPr>
            <a:r>
              <a:rPr lang="es-EC" sz="2800" i="1" dirty="0" smtClean="0">
                <a:solidFill>
                  <a:schemeClr val="tx2"/>
                </a:solidFill>
                <a:latin typeface="Arial" pitchFamily="34" charset="0"/>
                <a:cs typeface="Arial" pitchFamily="34" charset="0"/>
                <a:hlinkClick r:id="rId10" action="ppaction://hlinksldjump"/>
              </a:rPr>
              <a:t>RECOMENDACIONES</a:t>
            </a:r>
            <a:endParaRPr lang="es-EC" sz="2800" i="1" dirty="0" smtClean="0">
              <a:solidFill>
                <a:schemeClr val="tx2"/>
              </a:solidFill>
              <a:latin typeface="Arial" pitchFamily="34" charset="0"/>
              <a:cs typeface="Arial" pitchFamily="34" charset="0"/>
            </a:endParaRPr>
          </a:p>
          <a:p>
            <a:pPr>
              <a:buFont typeface="Wingdings" pitchFamily="2" charset="2"/>
              <a:buChar char="q"/>
            </a:pPr>
            <a:r>
              <a:rPr lang="es-EC" sz="2800" i="1" dirty="0" smtClean="0">
                <a:solidFill>
                  <a:schemeClr val="tx2"/>
                </a:solidFill>
                <a:latin typeface="Arial" pitchFamily="34" charset="0"/>
                <a:cs typeface="Arial" pitchFamily="34" charset="0"/>
                <a:hlinkClick r:id="rId11" action="ppaction://hlinksldjump"/>
              </a:rPr>
              <a:t>INFORMATIVO TÉCNICO </a:t>
            </a:r>
            <a:endParaRPr lang="es-EC" sz="2800" i="1" dirty="0" smtClean="0">
              <a:solidFill>
                <a:schemeClr val="tx2"/>
              </a:solidFill>
              <a:latin typeface="Arial" pitchFamily="34" charset="0"/>
              <a:cs typeface="Arial" pitchFamily="34" charset="0"/>
              <a:hlinkClick r:id="rId12" action="ppaction://hlinksldjump"/>
            </a:endParaRPr>
          </a:p>
          <a:p>
            <a:pPr>
              <a:buFont typeface="Wingdings" pitchFamily="2" charset="2"/>
              <a:buChar char="q"/>
            </a:pPr>
            <a:r>
              <a:rPr lang="es-EC" sz="2800" i="1" dirty="0" smtClean="0">
                <a:solidFill>
                  <a:schemeClr val="tx2"/>
                </a:solidFill>
                <a:latin typeface="Arial" pitchFamily="34" charset="0"/>
                <a:cs typeface="Arial" pitchFamily="34" charset="0"/>
                <a:hlinkClick r:id="rId12" action="ppaction://hlinksldjump"/>
              </a:rPr>
              <a:t>VIDEO DE IMPLEMENTACIÓN</a:t>
            </a:r>
            <a:endParaRPr lang="es-EC" sz="2800" i="1" dirty="0" smtClean="0">
              <a:solidFill>
                <a:schemeClr val="tx2"/>
              </a:solidFill>
              <a:latin typeface="Arial" pitchFamily="34" charset="0"/>
              <a:cs typeface="Arial" pitchFamily="34" charset="0"/>
            </a:endParaRPr>
          </a:p>
          <a:p>
            <a:endParaRPr lang="es-EC" sz="3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Imagen"/>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a:stretch>
            <a:fillRect/>
          </a:stretch>
        </p:blipFill>
        <p:spPr bwMode="auto">
          <a:xfrm>
            <a:off x="4644008" y="692696"/>
            <a:ext cx="4499992" cy="2664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2 Imagen" descr="Imagen"/>
          <p:cNvPicPr/>
          <p:nvPr/>
        </p:nvPicPr>
        <p:blipFill>
          <a:blip r:embed="rId4" cstate="print">
            <a:extLst>
              <a:ext uri="{BEBA8EAE-BF5A-486C-A8C5-ECC9F3942E4B}">
                <a14:imgProps xmlns="" xmlns:a14="http://schemas.microsoft.com/office/drawing/2010/main">
                  <a14:imgLayer r:embed="rId5">
                    <a14:imgEffect>
                      <a14:sharpenSoften amount="30000"/>
                    </a14:imgEffect>
                  </a14:imgLayer>
                </a14:imgProps>
              </a:ext>
            </a:extLst>
          </a:blip>
          <a:srcRect/>
          <a:stretch>
            <a:fillRect/>
          </a:stretch>
        </p:blipFill>
        <p:spPr bwMode="auto">
          <a:xfrm>
            <a:off x="0" y="692696"/>
            <a:ext cx="4644008" cy="2672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descr="C:\Users\HP\Pictures\RECT\SAM_0686.JPG"/>
          <p:cNvPicPr/>
          <p:nvPr/>
        </p:nvPicPr>
        <p:blipFill>
          <a:blip r:embed="rId6" cstate="print">
            <a:extLst>
              <a:ext uri="{BEBA8EAE-BF5A-486C-A8C5-ECC9F3942E4B}">
                <a14:imgProps xmlns="" xmlns:a14="http://schemas.microsoft.com/office/drawing/2010/main">
                  <a14:imgLayer r:embed="rId7">
                    <a14:imgEffect>
                      <a14:sharpenSoften amount="30000"/>
                    </a14:imgEffect>
                  </a14:imgLayer>
                </a14:imgProps>
              </a:ext>
            </a:extLst>
          </a:blip>
          <a:srcRect l="30121" t="8622" r="19943" b="5824"/>
          <a:stretch>
            <a:fillRect/>
          </a:stretch>
        </p:blipFill>
        <p:spPr bwMode="auto">
          <a:xfrm rot="5400000">
            <a:off x="5431532" y="3145532"/>
            <a:ext cx="2996952" cy="4427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Rectángulo"/>
          <p:cNvSpPr/>
          <p:nvPr/>
        </p:nvSpPr>
        <p:spPr>
          <a:xfrm>
            <a:off x="0" y="0"/>
            <a:ext cx="5636479" cy="461665"/>
          </a:xfrm>
          <a:prstGeom prst="rect">
            <a:avLst/>
          </a:prstGeom>
        </p:spPr>
        <p:txBody>
          <a:bodyPr wrap="none">
            <a:spAutoFit/>
          </a:bodyPr>
          <a:lstStyle/>
          <a:p>
            <a:r>
              <a:rPr lang="es-EC" sz="2400" b="1" i="1" dirty="0" smtClean="0">
                <a:latin typeface="Arial" pitchFamily="34" charset="0"/>
                <a:cs typeface="Arial" pitchFamily="34" charset="0"/>
              </a:rPr>
              <a:t>Rectificación de Ángulos de Válvulas</a:t>
            </a:r>
            <a:endParaRPr lang="es-EC" sz="2400" dirty="0"/>
          </a:p>
        </p:txBody>
      </p:sp>
      <p:sp>
        <p:nvSpPr>
          <p:cNvPr id="8" name="7 Rectángulo"/>
          <p:cNvSpPr/>
          <p:nvPr/>
        </p:nvSpPr>
        <p:spPr>
          <a:xfrm>
            <a:off x="4385966" y="3356992"/>
            <a:ext cx="4758034" cy="400110"/>
          </a:xfrm>
          <a:prstGeom prst="rect">
            <a:avLst/>
          </a:prstGeom>
        </p:spPr>
        <p:txBody>
          <a:bodyPr wrap="none">
            <a:spAutoFit/>
          </a:bodyPr>
          <a:lstStyle/>
          <a:p>
            <a:r>
              <a:rPr lang="es-EC" sz="2000" b="1" i="1" dirty="0" smtClean="0">
                <a:latin typeface="Arial" pitchFamily="34" charset="0"/>
                <a:cs typeface="Arial" pitchFamily="34" charset="0"/>
              </a:rPr>
              <a:t>Rectificadora de Ángulos de Válvulas</a:t>
            </a:r>
            <a:endParaRPr lang="es-EC" sz="2000" dirty="0"/>
          </a:p>
        </p:txBody>
      </p:sp>
      <p:pic>
        <p:nvPicPr>
          <p:cNvPr id="10242" name="Picture 2" descr="C:\Users\HP\Pictures\RECT\TESIS\Nueva carpeta\Foto-0004.jpg"/>
          <p:cNvPicPr>
            <a:picLocks noChangeAspect="1" noChangeArrowheads="1"/>
          </p:cNvPicPr>
          <p:nvPr/>
        </p:nvPicPr>
        <p:blipFill>
          <a:blip r:embed="rId8" cstate="print">
            <a:extLst>
              <a:ext uri="{BEBA8EAE-BF5A-486C-A8C5-ECC9F3942E4B}">
                <a14:imgProps xmlns="" xmlns:a14="http://schemas.microsoft.com/office/drawing/2010/main">
                  <a14:imgLayer r:embed="rId9">
                    <a14:imgEffect>
                      <a14:sharpenSoften amount="30000"/>
                    </a14:imgEffect>
                  </a14:imgLayer>
                </a14:imgProps>
              </a:ext>
            </a:extLst>
          </a:blip>
          <a:srcRect/>
          <a:stretch>
            <a:fillRect/>
          </a:stretch>
        </p:blipFill>
        <p:spPr bwMode="auto">
          <a:xfrm>
            <a:off x="0" y="3284984"/>
            <a:ext cx="4427984" cy="3573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11 Botón de acción: Hacia atrás o Anterior">
            <a:hlinkClick r:id="rId10" action="ppaction://hlinksldjump" highlightClick="1"/>
          </p:cNvPr>
          <p:cNvSpPr/>
          <p:nvPr/>
        </p:nvSpPr>
        <p:spPr>
          <a:xfrm>
            <a:off x="8495928" y="6353944"/>
            <a:ext cx="648072" cy="504056"/>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Image"/>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l="17828" t="50000" r="8662" b="11741"/>
          <a:stretch>
            <a:fillRect/>
          </a:stretch>
        </p:blipFill>
        <p:spPr bwMode="auto">
          <a:xfrm>
            <a:off x="0" y="1124744"/>
            <a:ext cx="4860032" cy="2304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3 Imagen" descr="Image"/>
          <p:cNvPicPr/>
          <p:nvPr/>
        </p:nvPicPr>
        <p:blipFill>
          <a:blip r:embed="rId4" cstate="print">
            <a:extLst>
              <a:ext uri="{BEBA8EAE-BF5A-486C-A8C5-ECC9F3942E4B}">
                <a14:imgProps xmlns="" xmlns:a14="http://schemas.microsoft.com/office/drawing/2010/main">
                  <a14:imgLayer r:embed="rId5">
                    <a14:imgEffect>
                      <a14:sharpenSoften amount="30000"/>
                    </a14:imgEffect>
                  </a14:imgLayer>
                </a14:imgProps>
              </a:ext>
            </a:extLst>
          </a:blip>
          <a:srcRect l="6374" t="8778" b="8688"/>
          <a:stretch>
            <a:fillRect/>
          </a:stretch>
        </p:blipFill>
        <p:spPr bwMode="auto">
          <a:xfrm>
            <a:off x="0" y="3429000"/>
            <a:ext cx="4860032"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Rectángulo"/>
          <p:cNvSpPr/>
          <p:nvPr/>
        </p:nvSpPr>
        <p:spPr>
          <a:xfrm>
            <a:off x="0" y="0"/>
            <a:ext cx="4270721" cy="461665"/>
          </a:xfrm>
          <a:prstGeom prst="rect">
            <a:avLst/>
          </a:prstGeom>
        </p:spPr>
        <p:txBody>
          <a:bodyPr wrap="none">
            <a:spAutoFit/>
          </a:bodyPr>
          <a:lstStyle/>
          <a:p>
            <a:r>
              <a:rPr lang="es-EC" sz="2400" b="1" i="1" dirty="0" smtClean="0">
                <a:latin typeface="Arial" pitchFamily="34" charset="0"/>
                <a:cs typeface="Arial" pitchFamily="34" charset="0"/>
              </a:rPr>
              <a:t>Rectificación de Cigüeñales</a:t>
            </a:r>
            <a:endParaRPr lang="es-EC" sz="2400" dirty="0"/>
          </a:p>
        </p:txBody>
      </p:sp>
      <p:pic>
        <p:nvPicPr>
          <p:cNvPr id="3074" name="Picture 2" descr="C:\Users\HP\Pictures\RECT\TESIS\Foto-0004.jpg"/>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sharpenSoften amount="30000"/>
                    </a14:imgEffect>
                  </a14:imgLayer>
                </a14:imgProps>
              </a:ext>
            </a:extLst>
          </a:blip>
          <a:srcRect l="8333"/>
          <a:stretch>
            <a:fillRect/>
          </a:stretch>
        </p:blipFill>
        <p:spPr bwMode="auto">
          <a:xfrm>
            <a:off x="4860032" y="1988840"/>
            <a:ext cx="4283968" cy="388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Rectángulo"/>
          <p:cNvSpPr/>
          <p:nvPr/>
        </p:nvSpPr>
        <p:spPr>
          <a:xfrm>
            <a:off x="4838013" y="836712"/>
            <a:ext cx="4305987" cy="461665"/>
          </a:xfrm>
          <a:prstGeom prst="rect">
            <a:avLst/>
          </a:prstGeom>
        </p:spPr>
        <p:txBody>
          <a:bodyPr wrap="none">
            <a:spAutoFit/>
          </a:bodyPr>
          <a:lstStyle/>
          <a:p>
            <a:r>
              <a:rPr lang="es-EC" sz="2400" b="1" i="1" dirty="0" smtClean="0">
                <a:latin typeface="Arial" pitchFamily="34" charset="0"/>
                <a:cs typeface="Arial" pitchFamily="34" charset="0"/>
              </a:rPr>
              <a:t>Rectificadora de Cigüeñales</a:t>
            </a:r>
            <a:endParaRPr lang="es-EC" sz="2400" dirty="0"/>
          </a:p>
        </p:txBody>
      </p:sp>
      <p:sp>
        <p:nvSpPr>
          <p:cNvPr id="9" name="8 Botón de acción: Final">
            <a:hlinkClick r:id="rId8" action="ppaction://hlinksldjump" highlightClick="1"/>
          </p:cNvPr>
          <p:cNvSpPr/>
          <p:nvPr/>
        </p:nvSpPr>
        <p:spPr>
          <a:xfrm>
            <a:off x="8567936" y="6381328"/>
            <a:ext cx="576064" cy="47667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260648"/>
            <a:ext cx="4834978" cy="461665"/>
          </a:xfrm>
          <a:prstGeom prst="rect">
            <a:avLst/>
          </a:prstGeom>
        </p:spPr>
        <p:txBody>
          <a:bodyPr wrap="none">
            <a:spAutoFit/>
          </a:bodyPr>
          <a:lstStyle/>
          <a:p>
            <a:r>
              <a:rPr lang="es-EC" sz="2400" b="1" i="1" dirty="0" smtClean="0">
                <a:latin typeface="Arial" pitchFamily="34" charset="0"/>
                <a:cs typeface="Arial" pitchFamily="34" charset="0"/>
              </a:rPr>
              <a:t>Rectificación de Brazo de Biela</a:t>
            </a:r>
            <a:endParaRPr lang="es-EC" sz="2400" dirty="0"/>
          </a:p>
        </p:txBody>
      </p:sp>
      <p:pic>
        <p:nvPicPr>
          <p:cNvPr id="1026"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40000"/>
                    </a14:imgEffect>
                  </a14:imgLayer>
                </a14:imgProps>
              </a:ext>
            </a:extLst>
          </a:blip>
          <a:srcRect b="12105"/>
          <a:stretch>
            <a:fillRect/>
          </a:stretch>
        </p:blipFill>
        <p:spPr bwMode="auto">
          <a:xfrm>
            <a:off x="5292080" y="1556792"/>
            <a:ext cx="3044832" cy="46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3 Imagen"/>
          <p:cNvPicPr/>
          <p:nvPr/>
        </p:nvPicPr>
        <p:blipFill>
          <a:blip r:embed="rId4" cstate="print">
            <a:extLst>
              <a:ext uri="{BEBA8EAE-BF5A-486C-A8C5-ECC9F3942E4B}">
                <a14:imgProps xmlns="" xmlns:a14="http://schemas.microsoft.com/office/drawing/2010/main">
                  <a14:imgLayer r:embed="rId5">
                    <a14:imgEffect>
                      <a14:sharpenSoften amount="30000"/>
                    </a14:imgEffect>
                  </a14:imgLayer>
                </a14:imgProps>
              </a:ext>
            </a:extLst>
          </a:blip>
          <a:srcRect l="21935" t="34571" r="37627" b="30626"/>
          <a:stretch>
            <a:fillRect/>
          </a:stretch>
        </p:blipFill>
        <p:spPr bwMode="auto">
          <a:xfrm rot="16200000">
            <a:off x="287524" y="2240868"/>
            <a:ext cx="4248472"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Botón de acción: Hacia atrás o Anterior">
            <a:hlinkClick r:id="rId6" action="ppaction://hlinksldjump" highlightClick="1"/>
          </p:cNvPr>
          <p:cNvSpPr/>
          <p:nvPr/>
        </p:nvSpPr>
        <p:spPr>
          <a:xfrm>
            <a:off x="8495928" y="6353944"/>
            <a:ext cx="648072" cy="504056"/>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
        <p:nvSpPr>
          <p:cNvPr id="6" name="5 Rectángulo"/>
          <p:cNvSpPr/>
          <p:nvPr/>
        </p:nvSpPr>
        <p:spPr>
          <a:xfrm>
            <a:off x="4187194" y="908720"/>
            <a:ext cx="4956806" cy="461665"/>
          </a:xfrm>
          <a:prstGeom prst="rect">
            <a:avLst/>
          </a:prstGeom>
        </p:spPr>
        <p:txBody>
          <a:bodyPr wrap="none">
            <a:spAutoFit/>
          </a:bodyPr>
          <a:lstStyle/>
          <a:p>
            <a:r>
              <a:rPr lang="es-EC" sz="2400" b="1" i="1" dirty="0" smtClean="0">
                <a:latin typeface="Arial" pitchFamily="34" charset="0"/>
                <a:cs typeface="Arial" pitchFamily="34" charset="0"/>
              </a:rPr>
              <a:t>Rectificadora de Brazos de Biela</a:t>
            </a:r>
            <a:endParaRPr lang="es-EC"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rc_mi" descr="http://www.mercadoracing.org/imagenes-anuncios/6/369945/se-vende-arbol-de-levas-272-para-106.jpg"/>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t="22540" b="32698"/>
          <a:stretch>
            <a:fillRect/>
          </a:stretch>
        </p:blipFill>
        <p:spPr bwMode="auto">
          <a:xfrm>
            <a:off x="1115616" y="1844824"/>
            <a:ext cx="6840760" cy="3312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2 Rectángulo"/>
          <p:cNvSpPr/>
          <p:nvPr/>
        </p:nvSpPr>
        <p:spPr>
          <a:xfrm>
            <a:off x="1619672" y="476672"/>
            <a:ext cx="5945858" cy="461665"/>
          </a:xfrm>
          <a:prstGeom prst="rect">
            <a:avLst/>
          </a:prstGeom>
        </p:spPr>
        <p:txBody>
          <a:bodyPr wrap="none">
            <a:spAutoFit/>
          </a:bodyPr>
          <a:lstStyle/>
          <a:p>
            <a:r>
              <a:rPr lang="es-EC" sz="2400" b="1" i="1" dirty="0" smtClean="0">
                <a:latin typeface="Arial" pitchFamily="34" charset="0"/>
                <a:cs typeface="Arial" pitchFamily="34" charset="0"/>
              </a:rPr>
              <a:t>Reacondicionamiento de Ejes de Levas</a:t>
            </a:r>
            <a:endParaRPr lang="es-EC" sz="2400" dirty="0"/>
          </a:p>
        </p:txBody>
      </p:sp>
      <p:sp>
        <p:nvSpPr>
          <p:cNvPr id="4" name="3 Botón de acción: Hacia atrás o Anterior">
            <a:hlinkClick r:id="rId4" action="ppaction://hlinksldjump" highlightClick="1"/>
          </p:cNvPr>
          <p:cNvSpPr/>
          <p:nvPr/>
        </p:nvSpPr>
        <p:spPr>
          <a:xfrm>
            <a:off x="8495928" y="6353944"/>
            <a:ext cx="648072" cy="504056"/>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G:\IMAGS CAP1\piston2_2.jpg"/>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a:stretch>
            <a:fillRect/>
          </a:stretch>
        </p:blipFill>
        <p:spPr bwMode="auto">
          <a:xfrm>
            <a:off x="0" y="0"/>
            <a:ext cx="4427984" cy="29249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2 Imagen"/>
          <p:cNvPicPr/>
          <p:nvPr/>
        </p:nvPicPr>
        <p:blipFill>
          <a:blip r:embed="rId4" cstate="print">
            <a:extLst>
              <a:ext uri="{BEBA8EAE-BF5A-486C-A8C5-ECC9F3942E4B}">
                <a14:imgProps xmlns="" xmlns:a14="http://schemas.microsoft.com/office/drawing/2010/main">
                  <a14:imgLayer r:embed="rId5">
                    <a14:imgEffect>
                      <a14:sharpenSoften amount="30000"/>
                    </a14:imgEffect>
                  </a14:imgLayer>
                </a14:imgProps>
              </a:ext>
            </a:extLst>
          </a:blip>
          <a:srcRect/>
          <a:stretch>
            <a:fillRect/>
          </a:stretch>
        </p:blipFill>
        <p:spPr bwMode="auto">
          <a:xfrm>
            <a:off x="4932040" y="0"/>
            <a:ext cx="4211960" cy="2996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3 Imagen" descr="G:\IMAGS CAP1\casquetes1.jpg"/>
          <p:cNvPicPr/>
          <p:nvPr/>
        </p:nvPicPr>
        <p:blipFill>
          <a:blip r:embed="rId6" cstate="print">
            <a:extLst>
              <a:ext uri="{BEBA8EAE-BF5A-486C-A8C5-ECC9F3942E4B}">
                <a14:imgProps xmlns="" xmlns:a14="http://schemas.microsoft.com/office/drawing/2010/main">
                  <a14:imgLayer r:embed="rId7">
                    <a14:imgEffect>
                      <a14:sharpenSoften amount="30000"/>
                    </a14:imgEffect>
                  </a14:imgLayer>
                </a14:imgProps>
              </a:ext>
            </a:extLst>
          </a:blip>
          <a:srcRect/>
          <a:stretch>
            <a:fillRect/>
          </a:stretch>
        </p:blipFill>
        <p:spPr bwMode="auto">
          <a:xfrm>
            <a:off x="0" y="3861048"/>
            <a:ext cx="4355976" cy="2996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rc_mi" descr="http://4.bp.blogspot.com/-tkhfEPqkYdQ/UQfsph1B1xI/AAAAAAAACWM/TGP1gFkhodo/s400/taques+hidr%C3%A1ulicos.jpg"/>
          <p:cNvPicPr/>
          <p:nvPr/>
        </p:nvPicPr>
        <p:blipFill>
          <a:blip r:embed="rId8" cstate="print">
            <a:extLst>
              <a:ext uri="{BEBA8EAE-BF5A-486C-A8C5-ECC9F3942E4B}">
                <a14:imgProps xmlns="" xmlns:a14="http://schemas.microsoft.com/office/drawing/2010/main">
                  <a14:imgLayer r:embed="rId9">
                    <a14:imgEffect>
                      <a14:sharpenSoften amount="30000"/>
                    </a14:imgEffect>
                  </a14:imgLayer>
                </a14:imgProps>
              </a:ext>
            </a:extLst>
          </a:blip>
          <a:srcRect l="9997" t="15480" r="11787" b="18266"/>
          <a:stretch>
            <a:fillRect/>
          </a:stretch>
        </p:blipFill>
        <p:spPr bwMode="auto">
          <a:xfrm>
            <a:off x="4860032" y="3861048"/>
            <a:ext cx="4283968" cy="2996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5 Rectángulo"/>
          <p:cNvSpPr/>
          <p:nvPr/>
        </p:nvSpPr>
        <p:spPr>
          <a:xfrm>
            <a:off x="2699792" y="3140968"/>
            <a:ext cx="3741730" cy="461665"/>
          </a:xfrm>
          <a:prstGeom prst="rect">
            <a:avLst/>
          </a:prstGeom>
        </p:spPr>
        <p:txBody>
          <a:bodyPr wrap="none">
            <a:spAutoFit/>
          </a:bodyPr>
          <a:lstStyle/>
          <a:p>
            <a:r>
              <a:rPr lang="es-EC" sz="2400" b="1" i="1" dirty="0" smtClean="0">
                <a:latin typeface="Arial" pitchFamily="34" charset="0"/>
                <a:cs typeface="Arial" pitchFamily="34" charset="0"/>
              </a:rPr>
              <a:t>Elementos de Recambio</a:t>
            </a:r>
            <a:endParaRPr lang="es-EC" sz="2400" dirty="0"/>
          </a:p>
        </p:txBody>
      </p:sp>
      <p:sp>
        <p:nvSpPr>
          <p:cNvPr id="9" name="8 Botón de acción: Hacia atrás o Anterior">
            <a:hlinkClick r:id="rId10" action="ppaction://hlinksldjump" highlightClick="1"/>
          </p:cNvPr>
          <p:cNvSpPr/>
          <p:nvPr/>
        </p:nvSpPr>
        <p:spPr>
          <a:xfrm>
            <a:off x="8495928" y="6353944"/>
            <a:ext cx="648072" cy="504056"/>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517803"/>
            <a:ext cx="7560840" cy="6771084"/>
          </a:xfrm>
          <a:prstGeom prst="rect">
            <a:avLst/>
          </a:prstGeom>
          <a:noFill/>
        </p:spPr>
        <p:txBody>
          <a:bodyPr wrap="square" rtlCol="0">
            <a:spAutoFit/>
          </a:bodyPr>
          <a:lstStyle/>
          <a:p>
            <a:pPr algn="ctr"/>
            <a:r>
              <a:rPr lang="es-EC" sz="3600" b="1" dirty="0" smtClean="0">
                <a:latin typeface="Arial" pitchFamily="34" charset="0"/>
                <a:cs typeface="Arial" pitchFamily="34" charset="0"/>
              </a:rPr>
              <a:t>PROCESOS DE RECTIFICACIÓN</a:t>
            </a:r>
          </a:p>
          <a:p>
            <a:pPr algn="ctr"/>
            <a:endParaRPr lang="es-EC" sz="3600" b="1" i="1" dirty="0" smtClean="0">
              <a:solidFill>
                <a:schemeClr val="tx2"/>
              </a:solidFill>
              <a:latin typeface="Arial" pitchFamily="34" charset="0"/>
              <a:cs typeface="Arial" pitchFamily="34" charset="0"/>
            </a:endParaRPr>
          </a:p>
          <a:p>
            <a:r>
              <a:rPr lang="es-EC" sz="2800" i="1" dirty="0" smtClean="0">
                <a:latin typeface="Arial" pitchFamily="34" charset="0"/>
                <a:cs typeface="Arial" pitchFamily="34" charset="0"/>
              </a:rPr>
              <a:t>Reacondicionamiento de Blocks</a:t>
            </a:r>
          </a:p>
          <a:p>
            <a:pPr>
              <a:buFont typeface="Wingdings" pitchFamily="2" charset="2"/>
              <a:buChar char="q"/>
            </a:pPr>
            <a:r>
              <a:rPr lang="es-EC" sz="2800" i="1" dirty="0" smtClean="0">
                <a:solidFill>
                  <a:schemeClr val="tx2"/>
                </a:solidFill>
                <a:latin typeface="Arial" pitchFamily="34" charset="0"/>
                <a:cs typeface="Arial" pitchFamily="34" charset="0"/>
                <a:hlinkClick r:id="rId2" action="ppaction://hlinksldjump"/>
              </a:rPr>
              <a:t>Cilindros y Camisas</a:t>
            </a:r>
            <a:endParaRPr lang="es-EC" sz="2800" i="1" dirty="0" smtClean="0">
              <a:solidFill>
                <a:schemeClr val="tx2"/>
              </a:solidFill>
              <a:latin typeface="Arial" pitchFamily="34" charset="0"/>
              <a:cs typeface="Arial" pitchFamily="34" charset="0"/>
            </a:endParaRPr>
          </a:p>
          <a:p>
            <a:pPr>
              <a:buFont typeface="Wingdings" pitchFamily="2" charset="2"/>
              <a:buChar char="q"/>
            </a:pPr>
            <a:r>
              <a:rPr lang="es-EC" sz="2800" i="1" dirty="0" smtClean="0">
                <a:solidFill>
                  <a:schemeClr val="tx2"/>
                </a:solidFill>
                <a:latin typeface="Arial" pitchFamily="34" charset="0"/>
                <a:cs typeface="Arial" pitchFamily="34" charset="0"/>
                <a:hlinkClick r:id="rId3" action="ppaction://hlinksldjump"/>
              </a:rPr>
              <a:t>Superficie Plana y Línea de Bancada</a:t>
            </a:r>
            <a:endParaRPr lang="es-EC" sz="2800" i="1" dirty="0" smtClean="0">
              <a:solidFill>
                <a:schemeClr val="tx2"/>
              </a:solidFill>
              <a:latin typeface="Arial" pitchFamily="34" charset="0"/>
              <a:cs typeface="Arial" pitchFamily="34" charset="0"/>
            </a:endParaRPr>
          </a:p>
          <a:p>
            <a:endParaRPr lang="es-EC" sz="2800" i="1" dirty="0" smtClean="0">
              <a:latin typeface="Arial" pitchFamily="34" charset="0"/>
              <a:cs typeface="Arial" pitchFamily="34" charset="0"/>
            </a:endParaRPr>
          </a:p>
          <a:p>
            <a:r>
              <a:rPr lang="es-EC" sz="2800" i="1" dirty="0" smtClean="0">
                <a:latin typeface="Arial" pitchFamily="34" charset="0"/>
                <a:cs typeface="Arial" pitchFamily="34" charset="0"/>
              </a:rPr>
              <a:t>Reacondicionamiento  de Culatas</a:t>
            </a:r>
          </a:p>
          <a:p>
            <a:pPr>
              <a:buFont typeface="Wingdings" pitchFamily="2" charset="2"/>
              <a:buChar char="q"/>
            </a:pPr>
            <a:r>
              <a:rPr lang="es-EC" sz="2800" i="1" dirty="0" smtClean="0">
                <a:solidFill>
                  <a:schemeClr val="tx2"/>
                </a:solidFill>
                <a:latin typeface="Arial" pitchFamily="34" charset="0"/>
                <a:cs typeface="Arial" pitchFamily="34" charset="0"/>
                <a:hlinkClick r:id="rId4" action="ppaction://hlinksldjump"/>
              </a:rPr>
              <a:t>Guías</a:t>
            </a:r>
            <a:endParaRPr lang="es-EC" sz="2800" i="1" dirty="0" smtClean="0">
              <a:solidFill>
                <a:schemeClr val="tx2"/>
              </a:solidFill>
              <a:latin typeface="Arial" pitchFamily="34" charset="0"/>
              <a:cs typeface="Arial" pitchFamily="34" charset="0"/>
            </a:endParaRPr>
          </a:p>
          <a:p>
            <a:pPr>
              <a:buFont typeface="Wingdings" pitchFamily="2" charset="2"/>
              <a:buChar char="q"/>
            </a:pPr>
            <a:r>
              <a:rPr lang="es-EC" sz="2800" i="1" dirty="0" smtClean="0">
                <a:solidFill>
                  <a:schemeClr val="tx2"/>
                </a:solidFill>
                <a:latin typeface="Arial" pitchFamily="34" charset="0"/>
                <a:cs typeface="Arial" pitchFamily="34" charset="0"/>
                <a:hlinkClick r:id="rId5" action="ppaction://hlinksldjump"/>
              </a:rPr>
              <a:t>Asientos</a:t>
            </a:r>
            <a:endParaRPr lang="es-EC" sz="2800" i="1" dirty="0" smtClean="0">
              <a:solidFill>
                <a:schemeClr val="tx2"/>
              </a:solidFill>
              <a:latin typeface="Arial" pitchFamily="34" charset="0"/>
              <a:cs typeface="Arial" pitchFamily="34" charset="0"/>
            </a:endParaRPr>
          </a:p>
          <a:p>
            <a:pPr>
              <a:buFont typeface="Wingdings" pitchFamily="2" charset="2"/>
              <a:buChar char="q"/>
            </a:pPr>
            <a:r>
              <a:rPr lang="es-EC" sz="2800" i="1" dirty="0" smtClean="0">
                <a:solidFill>
                  <a:schemeClr val="tx2"/>
                </a:solidFill>
                <a:latin typeface="Arial" pitchFamily="34" charset="0"/>
                <a:cs typeface="Arial" pitchFamily="34" charset="0"/>
                <a:hlinkClick r:id="rId6" action="ppaction://hlinksldjump"/>
              </a:rPr>
              <a:t>Superficie Plana</a:t>
            </a:r>
            <a:endParaRPr lang="es-EC" sz="2800" i="1" dirty="0" smtClean="0">
              <a:solidFill>
                <a:schemeClr val="tx2"/>
              </a:solidFill>
              <a:latin typeface="Arial" pitchFamily="34" charset="0"/>
              <a:cs typeface="Arial" pitchFamily="34" charset="0"/>
            </a:endParaRPr>
          </a:p>
          <a:p>
            <a:endParaRPr lang="es-EC" sz="2800" i="1" dirty="0" smtClean="0">
              <a:latin typeface="Arial" pitchFamily="34" charset="0"/>
              <a:cs typeface="Arial" pitchFamily="34" charset="0"/>
            </a:endParaRPr>
          </a:p>
          <a:p>
            <a:r>
              <a:rPr lang="es-EC" sz="2800" i="1" dirty="0" smtClean="0">
                <a:latin typeface="Arial" pitchFamily="34" charset="0"/>
                <a:cs typeface="Arial" pitchFamily="34" charset="0"/>
              </a:rPr>
              <a:t>Reacondicionamiento de Cigüeñales</a:t>
            </a:r>
          </a:p>
          <a:p>
            <a:pPr>
              <a:buFont typeface="Wingdings" pitchFamily="2" charset="2"/>
              <a:buChar char="q"/>
            </a:pPr>
            <a:r>
              <a:rPr lang="es-EC" sz="2800" i="1" dirty="0" smtClean="0">
                <a:solidFill>
                  <a:schemeClr val="tx2"/>
                </a:solidFill>
                <a:latin typeface="Arial" pitchFamily="34" charset="0"/>
                <a:cs typeface="Arial" pitchFamily="34" charset="0"/>
                <a:hlinkClick r:id="rId7" action="ppaction://hlinksldjump"/>
              </a:rPr>
              <a:t>Muñones de Cigüeñal</a:t>
            </a:r>
            <a:endParaRPr lang="es-EC" sz="2800" i="1" dirty="0" smtClean="0">
              <a:solidFill>
                <a:schemeClr val="tx2"/>
              </a:solidFill>
              <a:latin typeface="Arial" pitchFamily="34" charset="0"/>
              <a:cs typeface="Arial" pitchFamily="34" charset="0"/>
            </a:endParaRPr>
          </a:p>
          <a:p>
            <a:pPr algn="ctr"/>
            <a:r>
              <a:rPr lang="es-EC" i="1" dirty="0" smtClean="0">
                <a:solidFill>
                  <a:schemeClr val="tx2"/>
                </a:solidFill>
                <a:latin typeface="Arial" pitchFamily="34" charset="0"/>
                <a:cs typeface="Arial" pitchFamily="34" charset="0"/>
              </a:rPr>
              <a:t> </a:t>
            </a:r>
          </a:p>
          <a:p>
            <a:endParaRPr lang="es-EC" dirty="0" smtClean="0"/>
          </a:p>
          <a:p>
            <a:endParaRPr lang="es-EC" dirty="0"/>
          </a:p>
        </p:txBody>
      </p:sp>
      <p:sp>
        <p:nvSpPr>
          <p:cNvPr id="3" name="2 Botón de acción: Inicio">
            <a:hlinkClick r:id="rId8" action="ppaction://hlinksldjump" highlightClick="1"/>
          </p:cNvPr>
          <p:cNvSpPr/>
          <p:nvPr/>
        </p:nvSpPr>
        <p:spPr>
          <a:xfrm>
            <a:off x="8532440" y="6237312"/>
            <a:ext cx="611560" cy="620688"/>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Elipse"/>
          <p:cNvSpPr/>
          <p:nvPr/>
        </p:nvSpPr>
        <p:spPr>
          <a:xfrm>
            <a:off x="251520" y="332656"/>
            <a:ext cx="1368152" cy="122413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000" dirty="0" smtClean="0">
                <a:latin typeface="Arial" pitchFamily="34" charset="0"/>
                <a:cs typeface="Arial" pitchFamily="34" charset="0"/>
              </a:rPr>
              <a:t>Recepción de Bloques de Motor</a:t>
            </a:r>
            <a:endParaRPr lang="es-EC" sz="1000" dirty="0">
              <a:latin typeface="Arial" pitchFamily="34" charset="0"/>
              <a:cs typeface="Arial" pitchFamily="34" charset="0"/>
            </a:endParaRPr>
          </a:p>
        </p:txBody>
      </p:sp>
      <p:sp>
        <p:nvSpPr>
          <p:cNvPr id="22" name="21 Rectángulo"/>
          <p:cNvSpPr/>
          <p:nvPr/>
        </p:nvSpPr>
        <p:spPr>
          <a:xfrm>
            <a:off x="2123728" y="332656"/>
            <a:ext cx="1152128" cy="115212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000" dirty="0" smtClean="0">
                <a:latin typeface="Arial" pitchFamily="34" charset="0"/>
                <a:cs typeface="Arial" pitchFamily="34" charset="0"/>
              </a:rPr>
              <a:t>Inspección de medidas - Cilindros</a:t>
            </a:r>
            <a:endParaRPr lang="es-EC" sz="1000" dirty="0">
              <a:latin typeface="Arial" pitchFamily="34" charset="0"/>
              <a:cs typeface="Arial" pitchFamily="34" charset="0"/>
            </a:endParaRPr>
          </a:p>
        </p:txBody>
      </p:sp>
      <p:sp>
        <p:nvSpPr>
          <p:cNvPr id="23" name="22 Elipse"/>
          <p:cNvSpPr/>
          <p:nvPr/>
        </p:nvSpPr>
        <p:spPr>
          <a:xfrm>
            <a:off x="3779912" y="332656"/>
            <a:ext cx="1368152" cy="129614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000" dirty="0" smtClean="0">
                <a:latin typeface="Arial" pitchFamily="34" charset="0"/>
                <a:cs typeface="Arial" pitchFamily="34" charset="0"/>
              </a:rPr>
              <a:t>Elaboración de hoja de trabajo</a:t>
            </a:r>
            <a:endParaRPr lang="es-EC" sz="1000" dirty="0">
              <a:latin typeface="Arial" pitchFamily="34" charset="0"/>
              <a:cs typeface="Arial" pitchFamily="34" charset="0"/>
            </a:endParaRPr>
          </a:p>
        </p:txBody>
      </p:sp>
      <p:sp>
        <p:nvSpPr>
          <p:cNvPr id="24" name="23 Retraso"/>
          <p:cNvSpPr/>
          <p:nvPr/>
        </p:nvSpPr>
        <p:spPr>
          <a:xfrm>
            <a:off x="5652120" y="332656"/>
            <a:ext cx="1296144" cy="1080120"/>
          </a:xfrm>
          <a:prstGeom prst="flowChartDela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000" dirty="0" smtClean="0">
                <a:latin typeface="Arial" pitchFamily="34" charset="0"/>
                <a:cs typeface="Arial" pitchFamily="34" charset="0"/>
              </a:rPr>
              <a:t>Espera turno de rectificación</a:t>
            </a:r>
            <a:endParaRPr lang="es-EC" sz="1000" dirty="0">
              <a:latin typeface="Arial" pitchFamily="34" charset="0"/>
              <a:cs typeface="Arial" pitchFamily="34" charset="0"/>
            </a:endParaRPr>
          </a:p>
        </p:txBody>
      </p:sp>
      <p:sp>
        <p:nvSpPr>
          <p:cNvPr id="25" name="24 Elipse"/>
          <p:cNvSpPr/>
          <p:nvPr/>
        </p:nvSpPr>
        <p:spPr>
          <a:xfrm>
            <a:off x="7524328" y="332656"/>
            <a:ext cx="1368152" cy="122413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000" dirty="0" smtClean="0">
                <a:latin typeface="Arial" pitchFamily="34" charset="0"/>
                <a:cs typeface="Arial" pitchFamily="34" charset="0"/>
              </a:rPr>
              <a:t>Encamisado de Cilindros</a:t>
            </a:r>
            <a:endParaRPr lang="es-EC" sz="1000" dirty="0">
              <a:latin typeface="Arial" pitchFamily="34" charset="0"/>
              <a:cs typeface="Arial" pitchFamily="34" charset="0"/>
            </a:endParaRPr>
          </a:p>
        </p:txBody>
      </p:sp>
      <p:sp>
        <p:nvSpPr>
          <p:cNvPr id="26" name="25 Elipse"/>
          <p:cNvSpPr/>
          <p:nvPr/>
        </p:nvSpPr>
        <p:spPr>
          <a:xfrm>
            <a:off x="5436096" y="1844824"/>
            <a:ext cx="1440160" cy="129614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000" dirty="0" smtClean="0">
                <a:latin typeface="Arial" pitchFamily="34" charset="0"/>
                <a:cs typeface="Arial" pitchFamily="34" charset="0"/>
              </a:rPr>
              <a:t>Rectificación de Cilindros</a:t>
            </a:r>
            <a:endParaRPr lang="es-EC" sz="1000" dirty="0">
              <a:latin typeface="Arial" pitchFamily="34" charset="0"/>
              <a:cs typeface="Arial" pitchFamily="34" charset="0"/>
            </a:endParaRPr>
          </a:p>
        </p:txBody>
      </p:sp>
      <p:sp>
        <p:nvSpPr>
          <p:cNvPr id="27" name="26 Elipse"/>
          <p:cNvSpPr/>
          <p:nvPr/>
        </p:nvSpPr>
        <p:spPr>
          <a:xfrm>
            <a:off x="7380312" y="5085184"/>
            <a:ext cx="1368152" cy="136815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000" dirty="0" smtClean="0">
                <a:latin typeface="Arial" pitchFamily="34" charset="0"/>
                <a:cs typeface="Arial" pitchFamily="34" charset="0"/>
              </a:rPr>
              <a:t>Rectificación de Camisas</a:t>
            </a:r>
            <a:endParaRPr lang="es-EC" sz="1000" dirty="0">
              <a:latin typeface="Arial" pitchFamily="34" charset="0"/>
              <a:cs typeface="Arial" pitchFamily="34" charset="0"/>
            </a:endParaRPr>
          </a:p>
        </p:txBody>
      </p:sp>
      <p:sp>
        <p:nvSpPr>
          <p:cNvPr id="28" name="27 Elipse"/>
          <p:cNvSpPr/>
          <p:nvPr/>
        </p:nvSpPr>
        <p:spPr>
          <a:xfrm>
            <a:off x="7668344" y="2708920"/>
            <a:ext cx="1296144" cy="129614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000" dirty="0" smtClean="0">
                <a:latin typeface="Arial" pitchFamily="34" charset="0"/>
                <a:cs typeface="Arial" pitchFamily="34" charset="0"/>
              </a:rPr>
              <a:t>Cambio de Camisas</a:t>
            </a:r>
            <a:endParaRPr lang="es-EC" sz="1000" dirty="0">
              <a:latin typeface="Arial" pitchFamily="34" charset="0"/>
              <a:cs typeface="Arial" pitchFamily="34" charset="0"/>
            </a:endParaRPr>
          </a:p>
        </p:txBody>
      </p:sp>
      <p:sp>
        <p:nvSpPr>
          <p:cNvPr id="31" name="30 Elipse"/>
          <p:cNvSpPr/>
          <p:nvPr/>
        </p:nvSpPr>
        <p:spPr>
          <a:xfrm>
            <a:off x="5436096" y="3501008"/>
            <a:ext cx="1512168" cy="136815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000" dirty="0" smtClean="0">
                <a:latin typeface="Arial" pitchFamily="34" charset="0"/>
                <a:cs typeface="Arial" pitchFamily="34" charset="0"/>
              </a:rPr>
              <a:t>Cambio Juego de Pistones</a:t>
            </a:r>
            <a:endParaRPr lang="es-EC" sz="1000" dirty="0">
              <a:latin typeface="Arial" pitchFamily="34" charset="0"/>
              <a:cs typeface="Arial" pitchFamily="34" charset="0"/>
            </a:endParaRPr>
          </a:p>
        </p:txBody>
      </p:sp>
      <p:sp>
        <p:nvSpPr>
          <p:cNvPr id="32" name="31 Elipse"/>
          <p:cNvSpPr/>
          <p:nvPr/>
        </p:nvSpPr>
        <p:spPr>
          <a:xfrm>
            <a:off x="1619672" y="5157192"/>
            <a:ext cx="1368152" cy="129614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000" dirty="0" smtClean="0">
                <a:latin typeface="Arial" pitchFamily="34" charset="0"/>
                <a:cs typeface="Arial" pitchFamily="34" charset="0"/>
              </a:rPr>
              <a:t>Limpieza de Piezas Rectificadas</a:t>
            </a:r>
            <a:endParaRPr lang="es-EC" sz="1000" dirty="0">
              <a:latin typeface="Arial" pitchFamily="34" charset="0"/>
              <a:cs typeface="Arial" pitchFamily="34" charset="0"/>
            </a:endParaRPr>
          </a:p>
        </p:txBody>
      </p:sp>
      <p:sp>
        <p:nvSpPr>
          <p:cNvPr id="34" name="33 Combinar"/>
          <p:cNvSpPr/>
          <p:nvPr/>
        </p:nvSpPr>
        <p:spPr>
          <a:xfrm>
            <a:off x="395536" y="3429000"/>
            <a:ext cx="1584176" cy="1368152"/>
          </a:xfrm>
          <a:prstGeom prst="flowChartMerg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000" dirty="0" smtClean="0">
                <a:latin typeface="Arial" pitchFamily="34" charset="0"/>
                <a:cs typeface="Arial" pitchFamily="34" charset="0"/>
              </a:rPr>
              <a:t>Almacenamiento de Piezas Rectificadas</a:t>
            </a:r>
            <a:endParaRPr lang="es-EC" sz="1000" dirty="0">
              <a:latin typeface="Arial" pitchFamily="34" charset="0"/>
              <a:cs typeface="Arial" pitchFamily="34" charset="0"/>
            </a:endParaRPr>
          </a:p>
        </p:txBody>
      </p:sp>
      <p:sp>
        <p:nvSpPr>
          <p:cNvPr id="35" name="34 Elipse"/>
          <p:cNvSpPr/>
          <p:nvPr/>
        </p:nvSpPr>
        <p:spPr>
          <a:xfrm>
            <a:off x="2267744" y="3284984"/>
            <a:ext cx="1368152" cy="136815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000" dirty="0" smtClean="0">
                <a:latin typeface="Arial" pitchFamily="34" charset="0"/>
                <a:cs typeface="Arial" pitchFamily="34" charset="0"/>
              </a:rPr>
              <a:t>Entrega al cliente</a:t>
            </a:r>
            <a:endParaRPr lang="es-EC" sz="1000" dirty="0">
              <a:latin typeface="Arial" pitchFamily="34" charset="0"/>
              <a:cs typeface="Arial" pitchFamily="34" charset="0"/>
            </a:endParaRPr>
          </a:p>
        </p:txBody>
      </p:sp>
      <p:cxnSp>
        <p:nvCxnSpPr>
          <p:cNvPr id="39" name="38 Conector recto de flecha"/>
          <p:cNvCxnSpPr>
            <a:endCxn id="22" idx="1"/>
          </p:cNvCxnSpPr>
          <p:nvPr/>
        </p:nvCxnSpPr>
        <p:spPr>
          <a:xfrm>
            <a:off x="1691680" y="908720"/>
            <a:ext cx="432048" cy="0"/>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41" name="40 Conector recto de flecha"/>
          <p:cNvCxnSpPr/>
          <p:nvPr/>
        </p:nvCxnSpPr>
        <p:spPr>
          <a:xfrm>
            <a:off x="3275856" y="908720"/>
            <a:ext cx="432048" cy="0"/>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42" name="41 Conector recto de flecha"/>
          <p:cNvCxnSpPr/>
          <p:nvPr/>
        </p:nvCxnSpPr>
        <p:spPr>
          <a:xfrm>
            <a:off x="5148064" y="908720"/>
            <a:ext cx="432048" cy="0"/>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43" name="42 Conector recto de flecha"/>
          <p:cNvCxnSpPr/>
          <p:nvPr/>
        </p:nvCxnSpPr>
        <p:spPr>
          <a:xfrm>
            <a:off x="6948264" y="908720"/>
            <a:ext cx="432048" cy="0"/>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45" name="44 Conector recto de flecha"/>
          <p:cNvCxnSpPr/>
          <p:nvPr/>
        </p:nvCxnSpPr>
        <p:spPr>
          <a:xfrm>
            <a:off x="6156176" y="1412776"/>
            <a:ext cx="0" cy="360040"/>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47" name="46 Conector recto de flecha"/>
          <p:cNvCxnSpPr/>
          <p:nvPr/>
        </p:nvCxnSpPr>
        <p:spPr>
          <a:xfrm>
            <a:off x="8244408" y="1556792"/>
            <a:ext cx="0" cy="864096"/>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49" name="48 Conector recto de flecha"/>
          <p:cNvCxnSpPr/>
          <p:nvPr/>
        </p:nvCxnSpPr>
        <p:spPr>
          <a:xfrm>
            <a:off x="6156176" y="3140968"/>
            <a:ext cx="0" cy="360040"/>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50" name="49 Conector recto de flecha"/>
          <p:cNvCxnSpPr/>
          <p:nvPr/>
        </p:nvCxnSpPr>
        <p:spPr>
          <a:xfrm>
            <a:off x="8316416" y="4077072"/>
            <a:ext cx="0" cy="1008112"/>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52" name="51 Conector recto de flecha"/>
          <p:cNvCxnSpPr/>
          <p:nvPr/>
        </p:nvCxnSpPr>
        <p:spPr>
          <a:xfrm>
            <a:off x="6156176" y="4869160"/>
            <a:ext cx="0" cy="360040"/>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56" name="55 Conector recto de flecha"/>
          <p:cNvCxnSpPr>
            <a:endCxn id="53" idx="3"/>
          </p:cNvCxnSpPr>
          <p:nvPr/>
        </p:nvCxnSpPr>
        <p:spPr>
          <a:xfrm flipH="1">
            <a:off x="4716016" y="5877272"/>
            <a:ext cx="648072" cy="0"/>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57" name="56 Conector recto de flecha"/>
          <p:cNvCxnSpPr>
            <a:stCxn id="53" idx="1"/>
          </p:cNvCxnSpPr>
          <p:nvPr/>
        </p:nvCxnSpPr>
        <p:spPr>
          <a:xfrm flipH="1">
            <a:off x="2987824" y="5877272"/>
            <a:ext cx="576064" cy="0"/>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59" name="58 Conector recto"/>
          <p:cNvCxnSpPr/>
          <p:nvPr/>
        </p:nvCxnSpPr>
        <p:spPr>
          <a:xfrm flipH="1">
            <a:off x="1187624" y="5805264"/>
            <a:ext cx="288032" cy="0"/>
          </a:xfrm>
          <a:prstGeom prst="line">
            <a:avLst/>
          </a:prstGeom>
        </p:spPr>
        <p:style>
          <a:lnRef idx="1">
            <a:schemeClr val="accent1"/>
          </a:lnRef>
          <a:fillRef idx="2">
            <a:schemeClr val="accent1"/>
          </a:fillRef>
          <a:effectRef idx="1">
            <a:schemeClr val="accent1"/>
          </a:effectRef>
          <a:fontRef idx="minor">
            <a:schemeClr val="dk1"/>
          </a:fontRef>
        </p:style>
      </p:cxnSp>
      <p:cxnSp>
        <p:nvCxnSpPr>
          <p:cNvPr id="61" name="60 Conector recto de flecha"/>
          <p:cNvCxnSpPr/>
          <p:nvPr/>
        </p:nvCxnSpPr>
        <p:spPr>
          <a:xfrm flipV="1">
            <a:off x="1187624" y="5013176"/>
            <a:ext cx="0" cy="792088"/>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65" name="64 Conector recto de flecha"/>
          <p:cNvCxnSpPr/>
          <p:nvPr/>
        </p:nvCxnSpPr>
        <p:spPr>
          <a:xfrm>
            <a:off x="1691680" y="3933056"/>
            <a:ext cx="504056" cy="0"/>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sp>
        <p:nvSpPr>
          <p:cNvPr id="67" name="66 Elipse"/>
          <p:cNvSpPr/>
          <p:nvPr/>
        </p:nvSpPr>
        <p:spPr>
          <a:xfrm>
            <a:off x="3923928" y="2564904"/>
            <a:ext cx="1368152" cy="136815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000" dirty="0" smtClean="0">
                <a:latin typeface="Arial" pitchFamily="34" charset="0"/>
                <a:cs typeface="Arial" pitchFamily="34" charset="0"/>
              </a:rPr>
              <a:t>Lavado de Piezas</a:t>
            </a:r>
            <a:endParaRPr lang="es-EC" sz="1000" dirty="0">
              <a:latin typeface="Arial" pitchFamily="34" charset="0"/>
              <a:cs typeface="Arial" pitchFamily="34" charset="0"/>
            </a:endParaRPr>
          </a:p>
        </p:txBody>
      </p:sp>
      <p:cxnSp>
        <p:nvCxnSpPr>
          <p:cNvPr id="68" name="67 Conector recto de flecha"/>
          <p:cNvCxnSpPr/>
          <p:nvPr/>
        </p:nvCxnSpPr>
        <p:spPr>
          <a:xfrm>
            <a:off x="4427984" y="1628800"/>
            <a:ext cx="0" cy="864096"/>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72" name="71 Conector recto de flecha"/>
          <p:cNvCxnSpPr/>
          <p:nvPr/>
        </p:nvCxnSpPr>
        <p:spPr>
          <a:xfrm flipV="1">
            <a:off x="4572000" y="1340768"/>
            <a:ext cx="1008112" cy="1152128"/>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sp>
        <p:nvSpPr>
          <p:cNvPr id="36" name="35 Botón de acción: Hacia atrás o Anterior">
            <a:hlinkClick r:id="rId2" action="ppaction://hlinksldjump" highlightClick="1"/>
          </p:cNvPr>
          <p:cNvSpPr/>
          <p:nvPr/>
        </p:nvSpPr>
        <p:spPr>
          <a:xfrm>
            <a:off x="8532440" y="6309320"/>
            <a:ext cx="611560" cy="54868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pic>
        <p:nvPicPr>
          <p:cNvPr id="1026" name="Picture 2"/>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harpenSoften amount="30000"/>
                    </a14:imgEffect>
                  </a14:imgLayer>
                </a14:imgProps>
              </a:ext>
            </a:extLst>
          </a:blip>
          <a:srcRect/>
          <a:stretch>
            <a:fillRect/>
          </a:stretch>
        </p:blipFill>
        <p:spPr bwMode="auto">
          <a:xfrm>
            <a:off x="179512" y="1412776"/>
            <a:ext cx="1368152" cy="1008112"/>
          </a:xfrm>
          <a:prstGeom prst="rect">
            <a:avLst/>
          </a:prstGeom>
          <a:ln>
            <a:noFill/>
          </a:ln>
          <a:effectLst>
            <a:softEdge rad="112500"/>
          </a:effectLst>
        </p:spPr>
      </p:pic>
      <p:pic>
        <p:nvPicPr>
          <p:cNvPr id="1027" name="Picture 3"/>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sharpenSoften amount="30000"/>
                    </a14:imgEffect>
                  </a14:imgLayer>
                </a14:imgProps>
              </a:ext>
            </a:extLst>
          </a:blip>
          <a:srcRect/>
          <a:stretch>
            <a:fillRect/>
          </a:stretch>
        </p:blipFill>
        <p:spPr bwMode="auto">
          <a:xfrm>
            <a:off x="3203848" y="1340768"/>
            <a:ext cx="1173934" cy="1008112"/>
          </a:xfrm>
          <a:prstGeom prst="rect">
            <a:avLst/>
          </a:prstGeom>
          <a:ln>
            <a:noFill/>
          </a:ln>
          <a:effectLst>
            <a:softEdge rad="112500"/>
          </a:effectLst>
        </p:spPr>
      </p:pic>
      <p:pic>
        <p:nvPicPr>
          <p:cNvPr id="46" name="Picture 6"/>
          <p:cNvPicPr>
            <a:picLocks noChangeAspect="1" noChangeArrowheads="1"/>
          </p:cNvPicPr>
          <p:nvPr/>
        </p:nvPicPr>
        <p:blipFill>
          <a:blip r:embed="rId7" cstate="print">
            <a:extLst>
              <a:ext uri="{BEBA8EAE-BF5A-486C-A8C5-ECC9F3942E4B}">
                <a14:imgProps xmlns="" xmlns:a14="http://schemas.microsoft.com/office/drawing/2010/main">
                  <a14:imgLayer r:embed="rId8">
                    <a14:imgEffect>
                      <a14:sharpenSoften amount="30000"/>
                    </a14:imgEffect>
                  </a14:imgLayer>
                </a14:imgProps>
              </a:ext>
            </a:extLst>
          </a:blip>
          <a:srcRect/>
          <a:stretch>
            <a:fillRect/>
          </a:stretch>
        </p:blipFill>
        <p:spPr bwMode="auto">
          <a:xfrm>
            <a:off x="1835696" y="1268760"/>
            <a:ext cx="1080120" cy="1131304"/>
          </a:xfrm>
          <a:prstGeom prst="rect">
            <a:avLst/>
          </a:prstGeom>
          <a:ln>
            <a:noFill/>
          </a:ln>
          <a:effectLst>
            <a:softEdge rad="112500"/>
          </a:effectLst>
        </p:spPr>
      </p:pic>
      <p:pic>
        <p:nvPicPr>
          <p:cNvPr id="1028" name="Picture 4"/>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sharpenSoften amount="30000"/>
                    </a14:imgEffect>
                  </a14:imgLayer>
                </a14:imgProps>
              </a:ext>
            </a:extLst>
          </a:blip>
          <a:srcRect/>
          <a:stretch>
            <a:fillRect/>
          </a:stretch>
        </p:blipFill>
        <p:spPr bwMode="auto">
          <a:xfrm>
            <a:off x="3347864" y="4005064"/>
            <a:ext cx="1224136" cy="1148736"/>
          </a:xfrm>
          <a:prstGeom prst="rect">
            <a:avLst/>
          </a:prstGeom>
          <a:ln>
            <a:noFill/>
          </a:ln>
          <a:effectLst>
            <a:softEdge rad="112500"/>
          </a:effectLst>
        </p:spPr>
      </p:pic>
      <p:pic>
        <p:nvPicPr>
          <p:cNvPr id="1029" name="Picture 5"/>
          <p:cNvPicPr>
            <a:picLocks noChangeAspect="1" noChangeArrowheads="1"/>
          </p:cNvPicPr>
          <p:nvPr/>
        </p:nvPicPr>
        <p:blipFill>
          <a:blip r:embed="rId11" cstate="print">
            <a:extLst>
              <a:ext uri="{BEBA8EAE-BF5A-486C-A8C5-ECC9F3942E4B}">
                <a14:imgProps xmlns="" xmlns:a14="http://schemas.microsoft.com/office/drawing/2010/main">
                  <a14:imgLayer r:embed="rId12">
                    <a14:imgEffect>
                      <a14:sharpenSoften amount="30000"/>
                    </a14:imgEffect>
                  </a14:imgLayer>
                </a14:imgProps>
              </a:ext>
            </a:extLst>
          </a:blip>
          <a:srcRect/>
          <a:stretch>
            <a:fillRect/>
          </a:stretch>
        </p:blipFill>
        <p:spPr bwMode="auto">
          <a:xfrm>
            <a:off x="179512" y="4653136"/>
            <a:ext cx="1296144" cy="924797"/>
          </a:xfrm>
          <a:prstGeom prst="rect">
            <a:avLst/>
          </a:prstGeom>
          <a:ln>
            <a:noFill/>
          </a:ln>
          <a:effectLst>
            <a:softEdge rad="112500"/>
          </a:effectLst>
        </p:spPr>
      </p:pic>
      <p:pic>
        <p:nvPicPr>
          <p:cNvPr id="1030" name="Picture 6"/>
          <p:cNvPicPr>
            <a:picLocks noChangeAspect="1" noChangeArrowheads="1"/>
          </p:cNvPicPr>
          <p:nvPr/>
        </p:nvPicPr>
        <p:blipFill>
          <a:blip r:embed="rId13" cstate="print">
            <a:extLst>
              <a:ext uri="{BEBA8EAE-BF5A-486C-A8C5-ECC9F3942E4B}">
                <a14:imgProps xmlns="" xmlns:a14="http://schemas.microsoft.com/office/drawing/2010/main">
                  <a14:imgLayer r:embed="rId14">
                    <a14:imgEffect>
                      <a14:sharpenSoften amount="30000"/>
                    </a14:imgEffect>
                  </a14:imgLayer>
                </a14:imgProps>
              </a:ext>
            </a:extLst>
          </a:blip>
          <a:srcRect/>
          <a:stretch>
            <a:fillRect/>
          </a:stretch>
        </p:blipFill>
        <p:spPr bwMode="auto">
          <a:xfrm>
            <a:off x="7020272" y="1268760"/>
            <a:ext cx="1331640" cy="936104"/>
          </a:xfrm>
          <a:prstGeom prst="rect">
            <a:avLst/>
          </a:prstGeom>
          <a:ln>
            <a:noFill/>
          </a:ln>
          <a:effectLst>
            <a:softEdge rad="112500"/>
          </a:effectLst>
        </p:spPr>
      </p:pic>
      <p:pic>
        <p:nvPicPr>
          <p:cNvPr id="1031" name="Picture 7"/>
          <p:cNvPicPr>
            <a:picLocks noChangeAspect="1" noChangeArrowheads="1"/>
          </p:cNvPicPr>
          <p:nvPr/>
        </p:nvPicPr>
        <p:blipFill>
          <a:blip r:embed="rId15" cstate="print">
            <a:extLst>
              <a:ext uri="{BEBA8EAE-BF5A-486C-A8C5-ECC9F3942E4B}">
                <a14:imgProps xmlns="" xmlns:a14="http://schemas.microsoft.com/office/drawing/2010/main">
                  <a14:imgLayer r:embed="rId16">
                    <a14:imgEffect>
                      <a14:sharpenSoften amount="30000"/>
                    </a14:imgEffect>
                  </a14:imgLayer>
                </a14:imgProps>
              </a:ext>
            </a:extLst>
          </a:blip>
          <a:srcRect/>
          <a:stretch>
            <a:fillRect/>
          </a:stretch>
        </p:blipFill>
        <p:spPr bwMode="auto">
          <a:xfrm>
            <a:off x="6588224" y="2852936"/>
            <a:ext cx="1228725" cy="1038225"/>
          </a:xfrm>
          <a:prstGeom prst="rect">
            <a:avLst/>
          </a:prstGeom>
          <a:ln>
            <a:noFill/>
          </a:ln>
          <a:effectLst>
            <a:softEdge rad="112500"/>
          </a:effectLst>
        </p:spPr>
      </p:pic>
      <p:sp>
        <p:nvSpPr>
          <p:cNvPr id="44" name="43 Elipse"/>
          <p:cNvSpPr/>
          <p:nvPr/>
        </p:nvSpPr>
        <p:spPr>
          <a:xfrm>
            <a:off x="5364088" y="5229200"/>
            <a:ext cx="1512168" cy="136815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000" dirty="0" smtClean="0">
                <a:latin typeface="Arial" pitchFamily="34" charset="0"/>
                <a:cs typeface="Arial" pitchFamily="34" charset="0"/>
              </a:rPr>
              <a:t>Pulido de Cilindros o Camisas</a:t>
            </a:r>
            <a:endParaRPr lang="es-EC" sz="1000" dirty="0">
              <a:latin typeface="Arial" pitchFamily="34" charset="0"/>
              <a:cs typeface="Arial" pitchFamily="34" charset="0"/>
            </a:endParaRPr>
          </a:p>
        </p:txBody>
      </p:sp>
      <p:cxnSp>
        <p:nvCxnSpPr>
          <p:cNvPr id="51" name="50 Conector recto de flecha"/>
          <p:cNvCxnSpPr>
            <a:stCxn id="27" idx="1"/>
            <a:endCxn id="31" idx="5"/>
          </p:cNvCxnSpPr>
          <p:nvPr/>
        </p:nvCxnSpPr>
        <p:spPr>
          <a:xfrm flipH="1" flipV="1">
            <a:off x="6726812" y="4668799"/>
            <a:ext cx="853861" cy="6167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 name="52 Rectángulo"/>
          <p:cNvSpPr/>
          <p:nvPr/>
        </p:nvSpPr>
        <p:spPr>
          <a:xfrm>
            <a:off x="3563888" y="5301208"/>
            <a:ext cx="1152128" cy="115212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000" dirty="0" smtClean="0">
                <a:latin typeface="Arial" pitchFamily="34" charset="0"/>
                <a:cs typeface="Arial" pitchFamily="34" charset="0"/>
              </a:rPr>
              <a:t>Comprobación manual de Holguras</a:t>
            </a:r>
            <a:endParaRPr lang="es-EC"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Elipse"/>
          <p:cNvSpPr/>
          <p:nvPr/>
        </p:nvSpPr>
        <p:spPr>
          <a:xfrm>
            <a:off x="323528" y="692696"/>
            <a:ext cx="1368152" cy="122413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000" dirty="0" smtClean="0">
                <a:latin typeface="Arial" pitchFamily="34" charset="0"/>
                <a:cs typeface="Arial" pitchFamily="34" charset="0"/>
              </a:rPr>
              <a:t>Recepción de Bloques de Motor</a:t>
            </a:r>
            <a:endParaRPr lang="es-EC" sz="1000" dirty="0">
              <a:latin typeface="Arial" pitchFamily="34" charset="0"/>
              <a:cs typeface="Arial" pitchFamily="34" charset="0"/>
            </a:endParaRPr>
          </a:p>
        </p:txBody>
      </p:sp>
      <p:sp>
        <p:nvSpPr>
          <p:cNvPr id="4" name="3 Rectángulo"/>
          <p:cNvSpPr/>
          <p:nvPr/>
        </p:nvSpPr>
        <p:spPr>
          <a:xfrm>
            <a:off x="2123728" y="764704"/>
            <a:ext cx="1152128" cy="115212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000" dirty="0" smtClean="0">
                <a:latin typeface="Arial" pitchFamily="34" charset="0"/>
                <a:cs typeface="Arial" pitchFamily="34" charset="0"/>
              </a:rPr>
              <a:t>Inspección del medidas del Block</a:t>
            </a:r>
            <a:endParaRPr lang="es-EC" sz="1000" dirty="0">
              <a:latin typeface="Arial" pitchFamily="34" charset="0"/>
              <a:cs typeface="Arial" pitchFamily="34" charset="0"/>
            </a:endParaRPr>
          </a:p>
        </p:txBody>
      </p:sp>
      <p:sp>
        <p:nvSpPr>
          <p:cNvPr id="5" name="4 Elipse"/>
          <p:cNvSpPr/>
          <p:nvPr/>
        </p:nvSpPr>
        <p:spPr>
          <a:xfrm>
            <a:off x="3779912" y="692696"/>
            <a:ext cx="1368152" cy="129614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000" dirty="0" smtClean="0">
                <a:latin typeface="Arial" pitchFamily="34" charset="0"/>
                <a:cs typeface="Arial" pitchFamily="34" charset="0"/>
              </a:rPr>
              <a:t>Elaboración de hoja de trabajo</a:t>
            </a:r>
            <a:endParaRPr lang="es-EC" sz="1000" dirty="0">
              <a:latin typeface="Arial" pitchFamily="34" charset="0"/>
              <a:cs typeface="Arial" pitchFamily="34" charset="0"/>
            </a:endParaRPr>
          </a:p>
        </p:txBody>
      </p:sp>
      <p:sp>
        <p:nvSpPr>
          <p:cNvPr id="6" name="5 Retraso"/>
          <p:cNvSpPr/>
          <p:nvPr/>
        </p:nvSpPr>
        <p:spPr>
          <a:xfrm>
            <a:off x="5652120" y="764704"/>
            <a:ext cx="1296144" cy="1080120"/>
          </a:xfrm>
          <a:prstGeom prst="flowChartDelay">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000" dirty="0" smtClean="0">
                <a:latin typeface="Arial" pitchFamily="34" charset="0"/>
                <a:cs typeface="Arial" pitchFamily="34" charset="0"/>
              </a:rPr>
              <a:t>Espera turno de rectificación</a:t>
            </a:r>
            <a:endParaRPr lang="es-EC" sz="1000" dirty="0">
              <a:latin typeface="Arial" pitchFamily="34" charset="0"/>
              <a:cs typeface="Arial" pitchFamily="34" charset="0"/>
            </a:endParaRPr>
          </a:p>
        </p:txBody>
      </p:sp>
      <p:sp>
        <p:nvSpPr>
          <p:cNvPr id="7" name="6 Elipse"/>
          <p:cNvSpPr/>
          <p:nvPr/>
        </p:nvSpPr>
        <p:spPr>
          <a:xfrm>
            <a:off x="7380312" y="692696"/>
            <a:ext cx="1368152" cy="122413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000" dirty="0" smtClean="0">
                <a:latin typeface="Arial" pitchFamily="34" charset="0"/>
                <a:cs typeface="Arial" pitchFamily="34" charset="0"/>
              </a:rPr>
              <a:t>Reacondicionamiento de la línea de bancada</a:t>
            </a:r>
            <a:endParaRPr lang="es-EC" sz="1000" dirty="0">
              <a:latin typeface="Arial" pitchFamily="34" charset="0"/>
              <a:cs typeface="Arial" pitchFamily="34" charset="0"/>
            </a:endParaRPr>
          </a:p>
        </p:txBody>
      </p:sp>
      <p:sp>
        <p:nvSpPr>
          <p:cNvPr id="8" name="7 Elipse"/>
          <p:cNvSpPr/>
          <p:nvPr/>
        </p:nvSpPr>
        <p:spPr>
          <a:xfrm>
            <a:off x="5508104" y="2636912"/>
            <a:ext cx="1440160" cy="129614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000" dirty="0" smtClean="0">
                <a:latin typeface="Arial" pitchFamily="34" charset="0"/>
                <a:cs typeface="Arial" pitchFamily="34" charset="0"/>
              </a:rPr>
              <a:t>Rectificación de la Sup. Plana Block</a:t>
            </a:r>
            <a:endParaRPr lang="es-EC" sz="1000" dirty="0">
              <a:latin typeface="Arial" pitchFamily="34" charset="0"/>
              <a:cs typeface="Arial" pitchFamily="34" charset="0"/>
            </a:endParaRPr>
          </a:p>
        </p:txBody>
      </p:sp>
      <p:sp>
        <p:nvSpPr>
          <p:cNvPr id="11" name="10 Rectángulo"/>
          <p:cNvSpPr/>
          <p:nvPr/>
        </p:nvSpPr>
        <p:spPr>
          <a:xfrm>
            <a:off x="5580112" y="4869160"/>
            <a:ext cx="1296144" cy="115212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000" dirty="0" smtClean="0">
                <a:latin typeface="Arial" pitchFamily="34" charset="0"/>
                <a:cs typeface="Arial" pitchFamily="34" charset="0"/>
              </a:rPr>
              <a:t>Inspección de medidas  de rectificación</a:t>
            </a:r>
            <a:endParaRPr lang="es-EC" sz="1000" dirty="0">
              <a:latin typeface="Arial" pitchFamily="34" charset="0"/>
              <a:cs typeface="Arial" pitchFamily="34" charset="0"/>
            </a:endParaRPr>
          </a:p>
        </p:txBody>
      </p:sp>
      <p:sp>
        <p:nvSpPr>
          <p:cNvPr id="12" name="11 Elipse"/>
          <p:cNvSpPr/>
          <p:nvPr/>
        </p:nvSpPr>
        <p:spPr>
          <a:xfrm>
            <a:off x="3419872" y="4869160"/>
            <a:ext cx="1440160" cy="136815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000" dirty="0" smtClean="0">
                <a:latin typeface="Arial" pitchFamily="34" charset="0"/>
                <a:cs typeface="Arial" pitchFamily="34" charset="0"/>
              </a:rPr>
              <a:t>Comprobación manual de Holguras</a:t>
            </a:r>
            <a:endParaRPr lang="es-EC" sz="1000" dirty="0">
              <a:latin typeface="Arial" pitchFamily="34" charset="0"/>
              <a:cs typeface="Arial" pitchFamily="34" charset="0"/>
            </a:endParaRPr>
          </a:p>
        </p:txBody>
      </p:sp>
      <p:sp>
        <p:nvSpPr>
          <p:cNvPr id="14" name="13 Elipse"/>
          <p:cNvSpPr/>
          <p:nvPr/>
        </p:nvSpPr>
        <p:spPr>
          <a:xfrm>
            <a:off x="1547664" y="4941168"/>
            <a:ext cx="1368152" cy="129614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000" dirty="0" smtClean="0">
                <a:latin typeface="Arial" pitchFamily="34" charset="0"/>
                <a:cs typeface="Arial" pitchFamily="34" charset="0"/>
              </a:rPr>
              <a:t>Limpieza de Piezas Rectificadas</a:t>
            </a:r>
            <a:endParaRPr lang="es-EC" sz="1000" dirty="0">
              <a:latin typeface="Arial" pitchFamily="34" charset="0"/>
              <a:cs typeface="Arial" pitchFamily="34" charset="0"/>
            </a:endParaRPr>
          </a:p>
        </p:txBody>
      </p:sp>
      <p:sp>
        <p:nvSpPr>
          <p:cNvPr id="15" name="14 Combinar"/>
          <p:cNvSpPr/>
          <p:nvPr/>
        </p:nvSpPr>
        <p:spPr>
          <a:xfrm>
            <a:off x="395536" y="3429000"/>
            <a:ext cx="1584176" cy="1368152"/>
          </a:xfrm>
          <a:prstGeom prst="flowChartMerg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000" dirty="0" smtClean="0">
                <a:latin typeface="Arial" pitchFamily="34" charset="0"/>
                <a:cs typeface="Arial" pitchFamily="34" charset="0"/>
              </a:rPr>
              <a:t>Almacenamiento de Piezas Rectificadas</a:t>
            </a:r>
            <a:endParaRPr lang="es-EC" sz="1000" dirty="0">
              <a:latin typeface="Arial" pitchFamily="34" charset="0"/>
              <a:cs typeface="Arial" pitchFamily="34" charset="0"/>
            </a:endParaRPr>
          </a:p>
        </p:txBody>
      </p:sp>
      <p:sp>
        <p:nvSpPr>
          <p:cNvPr id="16" name="15 Elipse"/>
          <p:cNvSpPr/>
          <p:nvPr/>
        </p:nvSpPr>
        <p:spPr>
          <a:xfrm>
            <a:off x="2267744" y="3212976"/>
            <a:ext cx="1368152" cy="136815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000" dirty="0" smtClean="0">
                <a:latin typeface="Arial" pitchFamily="34" charset="0"/>
                <a:cs typeface="Arial" pitchFamily="34" charset="0"/>
              </a:rPr>
              <a:t>Entrega al cliente</a:t>
            </a:r>
            <a:endParaRPr lang="es-EC" sz="1000" dirty="0">
              <a:latin typeface="Arial" pitchFamily="34" charset="0"/>
              <a:cs typeface="Arial" pitchFamily="34" charset="0"/>
            </a:endParaRPr>
          </a:p>
        </p:txBody>
      </p:sp>
      <p:cxnSp>
        <p:nvCxnSpPr>
          <p:cNvPr id="17" name="16 Conector recto de flecha"/>
          <p:cNvCxnSpPr>
            <a:endCxn id="4" idx="1"/>
          </p:cNvCxnSpPr>
          <p:nvPr/>
        </p:nvCxnSpPr>
        <p:spPr>
          <a:xfrm>
            <a:off x="1691680" y="1340768"/>
            <a:ext cx="432048" cy="0"/>
          </a:xfrm>
          <a:prstGeom prst="straightConnector1">
            <a:avLst/>
          </a:prstGeom>
          <a:ln>
            <a:tailEnd type="arrow"/>
          </a:ln>
        </p:spPr>
        <p:style>
          <a:lnRef idx="1">
            <a:schemeClr val="accent2"/>
          </a:lnRef>
          <a:fillRef idx="2">
            <a:schemeClr val="accent2"/>
          </a:fillRef>
          <a:effectRef idx="1">
            <a:schemeClr val="accent2"/>
          </a:effectRef>
          <a:fontRef idx="minor">
            <a:schemeClr val="dk1"/>
          </a:fontRef>
        </p:style>
      </p:cxnSp>
      <p:cxnSp>
        <p:nvCxnSpPr>
          <p:cNvPr id="18" name="17 Conector recto de flecha"/>
          <p:cNvCxnSpPr/>
          <p:nvPr/>
        </p:nvCxnSpPr>
        <p:spPr>
          <a:xfrm>
            <a:off x="3347864" y="1340768"/>
            <a:ext cx="432048" cy="0"/>
          </a:xfrm>
          <a:prstGeom prst="straightConnector1">
            <a:avLst/>
          </a:prstGeom>
          <a:ln>
            <a:tailEnd type="arrow"/>
          </a:ln>
        </p:spPr>
        <p:style>
          <a:lnRef idx="1">
            <a:schemeClr val="accent2"/>
          </a:lnRef>
          <a:fillRef idx="2">
            <a:schemeClr val="accent2"/>
          </a:fillRef>
          <a:effectRef idx="1">
            <a:schemeClr val="accent2"/>
          </a:effectRef>
          <a:fontRef idx="minor">
            <a:schemeClr val="dk1"/>
          </a:fontRef>
        </p:style>
      </p:cxnSp>
      <p:cxnSp>
        <p:nvCxnSpPr>
          <p:cNvPr id="19" name="18 Conector recto de flecha"/>
          <p:cNvCxnSpPr/>
          <p:nvPr/>
        </p:nvCxnSpPr>
        <p:spPr>
          <a:xfrm>
            <a:off x="5148064" y="1340768"/>
            <a:ext cx="432048" cy="0"/>
          </a:xfrm>
          <a:prstGeom prst="straightConnector1">
            <a:avLst/>
          </a:prstGeom>
          <a:ln>
            <a:tailEnd type="arrow"/>
          </a:ln>
        </p:spPr>
        <p:style>
          <a:lnRef idx="1">
            <a:schemeClr val="accent2"/>
          </a:lnRef>
          <a:fillRef idx="2">
            <a:schemeClr val="accent2"/>
          </a:fillRef>
          <a:effectRef idx="1">
            <a:schemeClr val="accent2"/>
          </a:effectRef>
          <a:fontRef idx="minor">
            <a:schemeClr val="dk1"/>
          </a:fontRef>
        </p:style>
      </p:cxnSp>
      <p:cxnSp>
        <p:nvCxnSpPr>
          <p:cNvPr id="20" name="19 Conector recto de flecha"/>
          <p:cNvCxnSpPr/>
          <p:nvPr/>
        </p:nvCxnSpPr>
        <p:spPr>
          <a:xfrm>
            <a:off x="6948264" y="1268760"/>
            <a:ext cx="432048" cy="0"/>
          </a:xfrm>
          <a:prstGeom prst="straightConnector1">
            <a:avLst/>
          </a:prstGeom>
          <a:ln>
            <a:tailEnd type="arrow"/>
          </a:ln>
        </p:spPr>
        <p:style>
          <a:lnRef idx="1">
            <a:schemeClr val="accent2"/>
          </a:lnRef>
          <a:fillRef idx="2">
            <a:schemeClr val="accent2"/>
          </a:fillRef>
          <a:effectRef idx="1">
            <a:schemeClr val="accent2"/>
          </a:effectRef>
          <a:fontRef idx="minor">
            <a:schemeClr val="dk1"/>
          </a:fontRef>
        </p:style>
      </p:cxnSp>
      <p:cxnSp>
        <p:nvCxnSpPr>
          <p:cNvPr id="21" name="20 Conector recto de flecha"/>
          <p:cNvCxnSpPr/>
          <p:nvPr/>
        </p:nvCxnSpPr>
        <p:spPr>
          <a:xfrm>
            <a:off x="6228184" y="1916832"/>
            <a:ext cx="0" cy="648072"/>
          </a:xfrm>
          <a:prstGeom prst="straightConnector1">
            <a:avLst/>
          </a:prstGeom>
          <a:ln>
            <a:tailEnd type="arrow"/>
          </a:ln>
        </p:spPr>
        <p:style>
          <a:lnRef idx="1">
            <a:schemeClr val="accent2"/>
          </a:lnRef>
          <a:fillRef idx="2">
            <a:schemeClr val="accent2"/>
          </a:fillRef>
          <a:effectRef idx="1">
            <a:schemeClr val="accent2"/>
          </a:effectRef>
          <a:fontRef idx="minor">
            <a:schemeClr val="dk1"/>
          </a:fontRef>
        </p:style>
      </p:cxnSp>
      <p:cxnSp>
        <p:nvCxnSpPr>
          <p:cNvPr id="23" name="22 Conector recto de flecha"/>
          <p:cNvCxnSpPr/>
          <p:nvPr/>
        </p:nvCxnSpPr>
        <p:spPr>
          <a:xfrm>
            <a:off x="6228184" y="4005064"/>
            <a:ext cx="0" cy="720080"/>
          </a:xfrm>
          <a:prstGeom prst="straightConnector1">
            <a:avLst/>
          </a:prstGeom>
          <a:ln>
            <a:tailEnd type="arrow"/>
          </a:ln>
        </p:spPr>
        <p:style>
          <a:lnRef idx="1">
            <a:schemeClr val="accent2"/>
          </a:lnRef>
          <a:fillRef idx="2">
            <a:schemeClr val="accent2"/>
          </a:fillRef>
          <a:effectRef idx="1">
            <a:schemeClr val="accent2"/>
          </a:effectRef>
          <a:fontRef idx="minor">
            <a:schemeClr val="dk1"/>
          </a:fontRef>
        </p:style>
      </p:cxnSp>
      <p:cxnSp>
        <p:nvCxnSpPr>
          <p:cNvPr id="27" name="26 Conector recto de flecha"/>
          <p:cNvCxnSpPr/>
          <p:nvPr/>
        </p:nvCxnSpPr>
        <p:spPr>
          <a:xfrm flipH="1">
            <a:off x="5004048" y="5445224"/>
            <a:ext cx="576064" cy="0"/>
          </a:xfrm>
          <a:prstGeom prst="straightConnector1">
            <a:avLst/>
          </a:prstGeom>
          <a:ln>
            <a:tailEnd type="arrow"/>
          </a:ln>
        </p:spPr>
        <p:style>
          <a:lnRef idx="1">
            <a:schemeClr val="accent2"/>
          </a:lnRef>
          <a:fillRef idx="2">
            <a:schemeClr val="accent2"/>
          </a:fillRef>
          <a:effectRef idx="1">
            <a:schemeClr val="accent2"/>
          </a:effectRef>
          <a:fontRef idx="minor">
            <a:schemeClr val="dk1"/>
          </a:fontRef>
        </p:style>
      </p:cxnSp>
      <p:cxnSp>
        <p:nvCxnSpPr>
          <p:cNvPr id="28" name="27 Conector recto de flecha"/>
          <p:cNvCxnSpPr/>
          <p:nvPr/>
        </p:nvCxnSpPr>
        <p:spPr>
          <a:xfrm flipH="1">
            <a:off x="2987824" y="5517232"/>
            <a:ext cx="432048" cy="0"/>
          </a:xfrm>
          <a:prstGeom prst="straightConnector1">
            <a:avLst/>
          </a:prstGeom>
          <a:ln>
            <a:tailEnd type="arrow"/>
          </a:ln>
        </p:spPr>
        <p:style>
          <a:lnRef idx="1">
            <a:schemeClr val="accent2"/>
          </a:lnRef>
          <a:fillRef idx="2">
            <a:schemeClr val="accent2"/>
          </a:fillRef>
          <a:effectRef idx="1">
            <a:schemeClr val="accent2"/>
          </a:effectRef>
          <a:fontRef idx="minor">
            <a:schemeClr val="dk1"/>
          </a:fontRef>
        </p:style>
      </p:cxnSp>
      <p:cxnSp>
        <p:nvCxnSpPr>
          <p:cNvPr id="29" name="28 Conector recto"/>
          <p:cNvCxnSpPr/>
          <p:nvPr/>
        </p:nvCxnSpPr>
        <p:spPr>
          <a:xfrm flipH="1">
            <a:off x="1187624" y="5517232"/>
            <a:ext cx="288032" cy="0"/>
          </a:xfrm>
          <a:prstGeom prst="line">
            <a:avLst/>
          </a:prstGeom>
        </p:spPr>
        <p:style>
          <a:lnRef idx="1">
            <a:schemeClr val="accent2"/>
          </a:lnRef>
          <a:fillRef idx="2">
            <a:schemeClr val="accent2"/>
          </a:fillRef>
          <a:effectRef idx="1">
            <a:schemeClr val="accent2"/>
          </a:effectRef>
          <a:fontRef idx="minor">
            <a:schemeClr val="dk1"/>
          </a:fontRef>
        </p:style>
      </p:cxnSp>
      <p:cxnSp>
        <p:nvCxnSpPr>
          <p:cNvPr id="30" name="29 Conector recto de flecha"/>
          <p:cNvCxnSpPr/>
          <p:nvPr/>
        </p:nvCxnSpPr>
        <p:spPr>
          <a:xfrm flipV="1">
            <a:off x="1187624" y="5013176"/>
            <a:ext cx="0" cy="504056"/>
          </a:xfrm>
          <a:prstGeom prst="straightConnector1">
            <a:avLst/>
          </a:prstGeom>
          <a:ln>
            <a:tailEnd type="arrow"/>
          </a:ln>
        </p:spPr>
        <p:style>
          <a:lnRef idx="1">
            <a:schemeClr val="accent2"/>
          </a:lnRef>
          <a:fillRef idx="2">
            <a:schemeClr val="accent2"/>
          </a:fillRef>
          <a:effectRef idx="1">
            <a:schemeClr val="accent2"/>
          </a:effectRef>
          <a:fontRef idx="minor">
            <a:schemeClr val="dk1"/>
          </a:fontRef>
        </p:style>
      </p:cxnSp>
      <p:cxnSp>
        <p:nvCxnSpPr>
          <p:cNvPr id="31" name="30 Conector recto"/>
          <p:cNvCxnSpPr/>
          <p:nvPr/>
        </p:nvCxnSpPr>
        <p:spPr>
          <a:xfrm flipV="1">
            <a:off x="1187624" y="2564904"/>
            <a:ext cx="0" cy="720080"/>
          </a:xfrm>
          <a:prstGeom prst="line">
            <a:avLst/>
          </a:prstGeom>
        </p:spPr>
        <p:style>
          <a:lnRef idx="1">
            <a:schemeClr val="accent2"/>
          </a:lnRef>
          <a:fillRef idx="2">
            <a:schemeClr val="accent2"/>
          </a:fillRef>
          <a:effectRef idx="1">
            <a:schemeClr val="accent2"/>
          </a:effectRef>
          <a:fontRef idx="minor">
            <a:schemeClr val="dk1"/>
          </a:fontRef>
        </p:style>
      </p:cxnSp>
      <p:cxnSp>
        <p:nvCxnSpPr>
          <p:cNvPr id="37" name="36 Conector recto"/>
          <p:cNvCxnSpPr/>
          <p:nvPr/>
        </p:nvCxnSpPr>
        <p:spPr>
          <a:xfrm>
            <a:off x="8100392" y="1988840"/>
            <a:ext cx="0" cy="3384376"/>
          </a:xfrm>
          <a:prstGeom prst="line">
            <a:avLst/>
          </a:prstGeom>
        </p:spPr>
        <p:style>
          <a:lnRef idx="1">
            <a:schemeClr val="accent2"/>
          </a:lnRef>
          <a:fillRef idx="2">
            <a:schemeClr val="accent2"/>
          </a:fillRef>
          <a:effectRef idx="1">
            <a:schemeClr val="accent2"/>
          </a:effectRef>
          <a:fontRef idx="minor">
            <a:schemeClr val="dk1"/>
          </a:fontRef>
        </p:style>
      </p:cxnSp>
      <p:cxnSp>
        <p:nvCxnSpPr>
          <p:cNvPr id="38" name="37 Conector recto de flecha"/>
          <p:cNvCxnSpPr/>
          <p:nvPr/>
        </p:nvCxnSpPr>
        <p:spPr>
          <a:xfrm flipH="1">
            <a:off x="7020272" y="5373216"/>
            <a:ext cx="1080120" cy="0"/>
          </a:xfrm>
          <a:prstGeom prst="straightConnector1">
            <a:avLst/>
          </a:prstGeom>
          <a:ln>
            <a:tailEnd type="arrow"/>
          </a:ln>
        </p:spPr>
        <p:style>
          <a:lnRef idx="1">
            <a:schemeClr val="accent2"/>
          </a:lnRef>
          <a:fillRef idx="2">
            <a:schemeClr val="accent2"/>
          </a:fillRef>
          <a:effectRef idx="1">
            <a:schemeClr val="accent2"/>
          </a:effectRef>
          <a:fontRef idx="minor">
            <a:schemeClr val="dk1"/>
          </a:fontRef>
        </p:style>
      </p:cxnSp>
      <p:sp>
        <p:nvSpPr>
          <p:cNvPr id="44" name="43 Elipse"/>
          <p:cNvSpPr/>
          <p:nvPr/>
        </p:nvSpPr>
        <p:spPr>
          <a:xfrm>
            <a:off x="3779912" y="2420888"/>
            <a:ext cx="1368152" cy="136815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000" dirty="0" smtClean="0">
                <a:latin typeface="Arial" pitchFamily="34" charset="0"/>
                <a:cs typeface="Arial" pitchFamily="34" charset="0"/>
              </a:rPr>
              <a:t>Lavado de Piezas</a:t>
            </a:r>
            <a:endParaRPr lang="es-EC" sz="1000" dirty="0">
              <a:latin typeface="Arial" pitchFamily="34" charset="0"/>
              <a:cs typeface="Arial" pitchFamily="34" charset="0"/>
            </a:endParaRPr>
          </a:p>
        </p:txBody>
      </p:sp>
      <p:cxnSp>
        <p:nvCxnSpPr>
          <p:cNvPr id="45" name="44 Conector recto de flecha"/>
          <p:cNvCxnSpPr/>
          <p:nvPr/>
        </p:nvCxnSpPr>
        <p:spPr>
          <a:xfrm>
            <a:off x="4427984" y="1988840"/>
            <a:ext cx="0" cy="360040"/>
          </a:xfrm>
          <a:prstGeom prst="straightConnector1">
            <a:avLst/>
          </a:prstGeom>
          <a:ln>
            <a:tailEnd type="arrow"/>
          </a:ln>
        </p:spPr>
        <p:style>
          <a:lnRef idx="1">
            <a:schemeClr val="accent2"/>
          </a:lnRef>
          <a:fillRef idx="2">
            <a:schemeClr val="accent2"/>
          </a:fillRef>
          <a:effectRef idx="1">
            <a:schemeClr val="accent2"/>
          </a:effectRef>
          <a:fontRef idx="minor">
            <a:schemeClr val="dk1"/>
          </a:fontRef>
        </p:style>
      </p:cxnSp>
      <p:cxnSp>
        <p:nvCxnSpPr>
          <p:cNvPr id="48" name="47 Conector recto de flecha"/>
          <p:cNvCxnSpPr/>
          <p:nvPr/>
        </p:nvCxnSpPr>
        <p:spPr>
          <a:xfrm flipV="1">
            <a:off x="4716016" y="1484784"/>
            <a:ext cx="864096" cy="864096"/>
          </a:xfrm>
          <a:prstGeom prst="straightConnector1">
            <a:avLst/>
          </a:prstGeom>
          <a:ln>
            <a:tailEnd type="arrow"/>
          </a:ln>
        </p:spPr>
        <p:style>
          <a:lnRef idx="1">
            <a:schemeClr val="accent2"/>
          </a:lnRef>
          <a:fillRef idx="2">
            <a:schemeClr val="accent2"/>
          </a:fillRef>
          <a:effectRef idx="1">
            <a:schemeClr val="accent2"/>
          </a:effectRef>
          <a:fontRef idx="minor">
            <a:schemeClr val="dk1"/>
          </a:fontRef>
        </p:style>
      </p:cxnSp>
      <p:cxnSp>
        <p:nvCxnSpPr>
          <p:cNvPr id="50" name="49 Conector recto"/>
          <p:cNvCxnSpPr/>
          <p:nvPr/>
        </p:nvCxnSpPr>
        <p:spPr>
          <a:xfrm>
            <a:off x="1187624" y="2564904"/>
            <a:ext cx="1728192" cy="0"/>
          </a:xfrm>
          <a:prstGeom prst="line">
            <a:avLst/>
          </a:prstGeom>
        </p:spPr>
        <p:style>
          <a:lnRef idx="1">
            <a:schemeClr val="accent2"/>
          </a:lnRef>
          <a:fillRef idx="2">
            <a:schemeClr val="accent2"/>
          </a:fillRef>
          <a:effectRef idx="1">
            <a:schemeClr val="accent2"/>
          </a:effectRef>
          <a:fontRef idx="minor">
            <a:schemeClr val="dk1"/>
          </a:fontRef>
        </p:style>
      </p:cxnSp>
      <p:cxnSp>
        <p:nvCxnSpPr>
          <p:cNvPr id="52" name="51 Conector recto de flecha"/>
          <p:cNvCxnSpPr/>
          <p:nvPr/>
        </p:nvCxnSpPr>
        <p:spPr>
          <a:xfrm>
            <a:off x="2915816" y="2564904"/>
            <a:ext cx="0" cy="504056"/>
          </a:xfrm>
          <a:prstGeom prst="straightConnector1">
            <a:avLst/>
          </a:prstGeom>
          <a:ln>
            <a:tailEnd type="arrow"/>
          </a:ln>
        </p:spPr>
        <p:style>
          <a:lnRef idx="1">
            <a:schemeClr val="accent2"/>
          </a:lnRef>
          <a:fillRef idx="2">
            <a:schemeClr val="accent2"/>
          </a:fillRef>
          <a:effectRef idx="1">
            <a:schemeClr val="accent2"/>
          </a:effectRef>
          <a:fontRef idx="minor">
            <a:schemeClr val="dk1"/>
          </a:fontRef>
        </p:style>
      </p:cxnSp>
      <p:pic>
        <p:nvPicPr>
          <p:cNvPr id="33" name="Picture 2"/>
          <p:cNvPicPr>
            <a:picLocks noChangeAspect="1" noChangeArrowheads="1"/>
          </p:cNvPicPr>
          <p:nvPr/>
        </p:nvPicPr>
        <p:blipFill>
          <a:blip r:embed="rId2" cstate="print">
            <a:extLst>
              <a:ext uri="{BEBA8EAE-BF5A-486C-A8C5-ECC9F3942E4B}">
                <a14:imgProps xmlns="" xmlns:a14="http://schemas.microsoft.com/office/drawing/2010/main">
                  <a14:imgLayer r:embed="rId4">
                    <a14:imgEffect>
                      <a14:sharpenSoften amount="30000"/>
                    </a14:imgEffect>
                  </a14:imgLayer>
                </a14:imgProps>
              </a:ext>
            </a:extLst>
          </a:blip>
          <a:srcRect/>
          <a:stretch>
            <a:fillRect/>
          </a:stretch>
        </p:blipFill>
        <p:spPr bwMode="auto">
          <a:xfrm>
            <a:off x="251520" y="1772816"/>
            <a:ext cx="1368152" cy="1008112"/>
          </a:xfrm>
          <a:prstGeom prst="rect">
            <a:avLst/>
          </a:prstGeom>
          <a:ln>
            <a:noFill/>
          </a:ln>
          <a:effectLst>
            <a:softEdge rad="112500"/>
          </a:effectLst>
        </p:spPr>
      </p:pic>
      <p:pic>
        <p:nvPicPr>
          <p:cNvPr id="2050" name="Picture 2"/>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sharpenSoften amount="30000"/>
                    </a14:imgEffect>
                  </a14:imgLayer>
                </a14:imgProps>
              </a:ext>
            </a:extLst>
          </a:blip>
          <a:srcRect/>
          <a:stretch>
            <a:fillRect/>
          </a:stretch>
        </p:blipFill>
        <p:spPr bwMode="auto">
          <a:xfrm>
            <a:off x="2987824" y="1628800"/>
            <a:ext cx="1096516" cy="990600"/>
          </a:xfrm>
          <a:prstGeom prst="rect">
            <a:avLst/>
          </a:prstGeom>
          <a:ln>
            <a:noFill/>
          </a:ln>
          <a:effectLst>
            <a:softEdge rad="112500"/>
          </a:effectLst>
        </p:spPr>
      </p:pic>
      <p:pic>
        <p:nvPicPr>
          <p:cNvPr id="35" name="Picture 6"/>
          <p:cNvPicPr>
            <a:picLocks noChangeAspect="1" noChangeArrowheads="1"/>
          </p:cNvPicPr>
          <p:nvPr/>
        </p:nvPicPr>
        <p:blipFill>
          <a:blip r:embed="rId7" cstate="print">
            <a:extLst>
              <a:ext uri="{BEBA8EAE-BF5A-486C-A8C5-ECC9F3942E4B}">
                <a14:imgProps xmlns="" xmlns:a14="http://schemas.microsoft.com/office/drawing/2010/main">
                  <a14:imgLayer r:embed="rId8">
                    <a14:imgEffect>
                      <a14:sharpenSoften amount="30000"/>
                    </a14:imgEffect>
                  </a14:imgLayer>
                </a14:imgProps>
              </a:ext>
            </a:extLst>
          </a:blip>
          <a:srcRect/>
          <a:stretch>
            <a:fillRect/>
          </a:stretch>
        </p:blipFill>
        <p:spPr bwMode="auto">
          <a:xfrm>
            <a:off x="6516216" y="1628800"/>
            <a:ext cx="1331640" cy="936104"/>
          </a:xfrm>
          <a:prstGeom prst="rect">
            <a:avLst/>
          </a:prstGeom>
          <a:ln>
            <a:noFill/>
          </a:ln>
          <a:effectLst>
            <a:softEdge rad="112500"/>
          </a:effectLst>
        </p:spPr>
      </p:pic>
      <p:pic>
        <p:nvPicPr>
          <p:cNvPr id="36" name="Picture 7"/>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sharpenSoften amount="30000"/>
                    </a14:imgEffect>
                  </a14:imgLayer>
                </a14:imgProps>
              </a:ext>
            </a:extLst>
          </a:blip>
          <a:srcRect/>
          <a:stretch>
            <a:fillRect/>
          </a:stretch>
        </p:blipFill>
        <p:spPr bwMode="auto">
          <a:xfrm>
            <a:off x="6732240" y="3429000"/>
            <a:ext cx="1228725" cy="1038225"/>
          </a:xfrm>
          <a:prstGeom prst="rect">
            <a:avLst/>
          </a:prstGeom>
          <a:ln>
            <a:noFill/>
          </a:ln>
          <a:effectLst>
            <a:softEdge rad="112500"/>
          </a:effectLst>
        </p:spPr>
      </p:pic>
      <p:pic>
        <p:nvPicPr>
          <p:cNvPr id="39" name="Picture 4"/>
          <p:cNvPicPr>
            <a:picLocks noChangeAspect="1" noChangeArrowheads="1"/>
          </p:cNvPicPr>
          <p:nvPr/>
        </p:nvPicPr>
        <p:blipFill>
          <a:blip r:embed="rId11" cstate="print">
            <a:extLst>
              <a:ext uri="{BEBA8EAE-BF5A-486C-A8C5-ECC9F3942E4B}">
                <a14:imgProps xmlns="" xmlns:a14="http://schemas.microsoft.com/office/drawing/2010/main">
                  <a14:imgLayer r:embed="rId12">
                    <a14:imgEffect>
                      <a14:sharpenSoften amount="30000"/>
                    </a14:imgEffect>
                  </a14:imgLayer>
                </a14:imgProps>
              </a:ext>
            </a:extLst>
          </a:blip>
          <a:srcRect/>
          <a:stretch>
            <a:fillRect/>
          </a:stretch>
        </p:blipFill>
        <p:spPr bwMode="auto">
          <a:xfrm>
            <a:off x="3419872" y="3789040"/>
            <a:ext cx="1224136" cy="1148736"/>
          </a:xfrm>
          <a:prstGeom prst="rect">
            <a:avLst/>
          </a:prstGeom>
          <a:ln>
            <a:noFill/>
          </a:ln>
          <a:effectLst>
            <a:softEdge rad="112500"/>
          </a:effectLst>
        </p:spPr>
      </p:pic>
      <p:pic>
        <p:nvPicPr>
          <p:cNvPr id="40" name="Picture 5"/>
          <p:cNvPicPr>
            <a:picLocks noChangeAspect="1" noChangeArrowheads="1"/>
          </p:cNvPicPr>
          <p:nvPr/>
        </p:nvPicPr>
        <p:blipFill>
          <a:blip r:embed="rId13" cstate="print">
            <a:extLst>
              <a:ext uri="{BEBA8EAE-BF5A-486C-A8C5-ECC9F3942E4B}">
                <a14:imgProps xmlns="" xmlns:a14="http://schemas.microsoft.com/office/drawing/2010/main">
                  <a14:imgLayer r:embed="rId14">
                    <a14:imgEffect>
                      <a14:sharpenSoften amount="30000"/>
                    </a14:imgEffect>
                  </a14:imgLayer>
                </a14:imgProps>
              </a:ext>
            </a:extLst>
          </a:blip>
          <a:srcRect/>
          <a:stretch>
            <a:fillRect/>
          </a:stretch>
        </p:blipFill>
        <p:spPr bwMode="auto">
          <a:xfrm>
            <a:off x="251520" y="4293096"/>
            <a:ext cx="1296144" cy="924797"/>
          </a:xfrm>
          <a:prstGeom prst="rect">
            <a:avLst/>
          </a:prstGeom>
          <a:ln>
            <a:noFill/>
          </a:ln>
          <a:effectLst>
            <a:softEdge rad="112500"/>
          </a:effectLst>
        </p:spPr>
      </p:pic>
      <p:sp>
        <p:nvSpPr>
          <p:cNvPr id="41" name="40 Botón de acción: Hacia atrás o Anterior">
            <a:hlinkClick r:id="rId15" action="ppaction://hlinksldjump" highlightClick="1"/>
          </p:cNvPr>
          <p:cNvSpPr/>
          <p:nvPr/>
        </p:nvSpPr>
        <p:spPr>
          <a:xfrm>
            <a:off x="8532440" y="6309320"/>
            <a:ext cx="611560" cy="54868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lipse"/>
          <p:cNvSpPr/>
          <p:nvPr/>
        </p:nvSpPr>
        <p:spPr>
          <a:xfrm>
            <a:off x="251520" y="332656"/>
            <a:ext cx="1368152" cy="122413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000" dirty="0" smtClean="0">
                <a:latin typeface="Arial" pitchFamily="34" charset="0"/>
                <a:cs typeface="Arial" pitchFamily="34" charset="0"/>
              </a:rPr>
              <a:t>Recepción de Culatas</a:t>
            </a:r>
            <a:endParaRPr lang="es-EC" sz="1000" dirty="0">
              <a:latin typeface="Arial" pitchFamily="34" charset="0"/>
              <a:cs typeface="Arial" pitchFamily="34" charset="0"/>
            </a:endParaRPr>
          </a:p>
        </p:txBody>
      </p:sp>
      <p:sp>
        <p:nvSpPr>
          <p:cNvPr id="3" name="2 Rectángulo"/>
          <p:cNvSpPr/>
          <p:nvPr/>
        </p:nvSpPr>
        <p:spPr>
          <a:xfrm>
            <a:off x="2123728" y="332656"/>
            <a:ext cx="1152128" cy="115212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000" dirty="0" smtClean="0">
                <a:latin typeface="Arial" pitchFamily="34" charset="0"/>
                <a:cs typeface="Arial" pitchFamily="34" charset="0"/>
              </a:rPr>
              <a:t>Inspección del estado de guías</a:t>
            </a:r>
            <a:endParaRPr lang="es-EC" sz="1000" dirty="0">
              <a:latin typeface="Arial" pitchFamily="34" charset="0"/>
              <a:cs typeface="Arial" pitchFamily="34" charset="0"/>
            </a:endParaRPr>
          </a:p>
        </p:txBody>
      </p:sp>
      <p:sp>
        <p:nvSpPr>
          <p:cNvPr id="4" name="3 Elipse"/>
          <p:cNvSpPr/>
          <p:nvPr/>
        </p:nvSpPr>
        <p:spPr>
          <a:xfrm>
            <a:off x="3779912" y="332656"/>
            <a:ext cx="1368152" cy="129614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000" dirty="0" smtClean="0">
                <a:latin typeface="Arial" pitchFamily="34" charset="0"/>
                <a:cs typeface="Arial" pitchFamily="34" charset="0"/>
              </a:rPr>
              <a:t>Elaboración de hoja de trabajo</a:t>
            </a:r>
            <a:endParaRPr lang="es-EC" sz="1000" dirty="0">
              <a:latin typeface="Arial" pitchFamily="34" charset="0"/>
              <a:cs typeface="Arial" pitchFamily="34" charset="0"/>
            </a:endParaRPr>
          </a:p>
        </p:txBody>
      </p:sp>
      <p:sp>
        <p:nvSpPr>
          <p:cNvPr id="5" name="4 Retraso"/>
          <p:cNvSpPr/>
          <p:nvPr/>
        </p:nvSpPr>
        <p:spPr>
          <a:xfrm>
            <a:off x="5652120" y="332656"/>
            <a:ext cx="1296144" cy="1080120"/>
          </a:xfrm>
          <a:prstGeom prst="flowChartDelay">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000" dirty="0" smtClean="0">
                <a:latin typeface="Arial" pitchFamily="34" charset="0"/>
                <a:cs typeface="Arial" pitchFamily="34" charset="0"/>
              </a:rPr>
              <a:t>Espera turno de reacondicionamiento</a:t>
            </a:r>
            <a:endParaRPr lang="es-EC" sz="1000" dirty="0">
              <a:latin typeface="Arial" pitchFamily="34" charset="0"/>
              <a:cs typeface="Arial" pitchFamily="34" charset="0"/>
            </a:endParaRPr>
          </a:p>
        </p:txBody>
      </p:sp>
      <p:sp>
        <p:nvSpPr>
          <p:cNvPr id="6" name="5 Elipse"/>
          <p:cNvSpPr/>
          <p:nvPr/>
        </p:nvSpPr>
        <p:spPr>
          <a:xfrm>
            <a:off x="7380312" y="332656"/>
            <a:ext cx="1368152" cy="1224136"/>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000" dirty="0" smtClean="0">
                <a:latin typeface="Arial" pitchFamily="34" charset="0"/>
                <a:cs typeface="Arial" pitchFamily="34" charset="0"/>
              </a:rPr>
              <a:t>Extracción de Guías usadas</a:t>
            </a:r>
            <a:endParaRPr lang="es-EC" sz="1000" dirty="0">
              <a:latin typeface="Arial" pitchFamily="34" charset="0"/>
              <a:cs typeface="Arial" pitchFamily="34" charset="0"/>
            </a:endParaRPr>
          </a:p>
        </p:txBody>
      </p:sp>
      <p:sp>
        <p:nvSpPr>
          <p:cNvPr id="8" name="7 Elipse"/>
          <p:cNvSpPr/>
          <p:nvPr/>
        </p:nvSpPr>
        <p:spPr>
          <a:xfrm>
            <a:off x="7380312" y="4725144"/>
            <a:ext cx="1368152" cy="1368152"/>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000" dirty="0" smtClean="0">
                <a:latin typeface="Arial" pitchFamily="34" charset="0"/>
                <a:cs typeface="Arial" pitchFamily="34" charset="0"/>
              </a:rPr>
              <a:t>Adecuación manual  de guías</a:t>
            </a:r>
            <a:endParaRPr lang="es-EC" sz="1000" dirty="0">
              <a:latin typeface="Arial" pitchFamily="34" charset="0"/>
              <a:cs typeface="Arial" pitchFamily="34" charset="0"/>
            </a:endParaRPr>
          </a:p>
        </p:txBody>
      </p:sp>
      <p:sp>
        <p:nvSpPr>
          <p:cNvPr id="9" name="8 Elipse"/>
          <p:cNvSpPr/>
          <p:nvPr/>
        </p:nvSpPr>
        <p:spPr>
          <a:xfrm>
            <a:off x="7452320" y="2636912"/>
            <a:ext cx="1296144" cy="129614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000" dirty="0" smtClean="0">
                <a:latin typeface="Arial" pitchFamily="34" charset="0"/>
                <a:cs typeface="Arial" pitchFamily="34" charset="0"/>
              </a:rPr>
              <a:t>Cambio de Guías y Válvulas</a:t>
            </a:r>
            <a:endParaRPr lang="es-EC" sz="1000" dirty="0">
              <a:latin typeface="Arial" pitchFamily="34" charset="0"/>
              <a:cs typeface="Arial" pitchFamily="34" charset="0"/>
            </a:endParaRPr>
          </a:p>
        </p:txBody>
      </p:sp>
      <p:sp>
        <p:nvSpPr>
          <p:cNvPr id="10" name="9 Rectángulo"/>
          <p:cNvSpPr/>
          <p:nvPr/>
        </p:nvSpPr>
        <p:spPr>
          <a:xfrm>
            <a:off x="5508104" y="5013176"/>
            <a:ext cx="1296144" cy="115212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000" dirty="0" smtClean="0">
                <a:latin typeface="Arial" pitchFamily="34" charset="0"/>
                <a:cs typeface="Arial" pitchFamily="34" charset="0"/>
              </a:rPr>
              <a:t>Inspección de medidas  de reacondicionamiento</a:t>
            </a:r>
            <a:endParaRPr lang="es-EC" sz="1000" dirty="0">
              <a:latin typeface="Arial" pitchFamily="34" charset="0"/>
              <a:cs typeface="Arial" pitchFamily="34" charset="0"/>
            </a:endParaRPr>
          </a:p>
        </p:txBody>
      </p:sp>
      <p:sp>
        <p:nvSpPr>
          <p:cNvPr id="13" name="12 Elipse"/>
          <p:cNvSpPr/>
          <p:nvPr/>
        </p:nvSpPr>
        <p:spPr>
          <a:xfrm>
            <a:off x="3491880" y="4941168"/>
            <a:ext cx="1368152" cy="129614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000" dirty="0" smtClean="0">
                <a:latin typeface="Arial" pitchFamily="34" charset="0"/>
                <a:cs typeface="Arial" pitchFamily="34" charset="0"/>
              </a:rPr>
              <a:t>Limpieza de Piezas Reacondicionadas</a:t>
            </a:r>
            <a:endParaRPr lang="es-EC" sz="1000" dirty="0">
              <a:latin typeface="Arial" pitchFamily="34" charset="0"/>
              <a:cs typeface="Arial" pitchFamily="34" charset="0"/>
            </a:endParaRPr>
          </a:p>
        </p:txBody>
      </p:sp>
      <p:sp>
        <p:nvSpPr>
          <p:cNvPr id="14" name="13 Combinar"/>
          <p:cNvSpPr/>
          <p:nvPr/>
        </p:nvSpPr>
        <p:spPr>
          <a:xfrm>
            <a:off x="971600" y="5085184"/>
            <a:ext cx="1584176" cy="1368152"/>
          </a:xfrm>
          <a:prstGeom prst="flowChartMerg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000" dirty="0" smtClean="0">
                <a:latin typeface="Arial" pitchFamily="34" charset="0"/>
                <a:cs typeface="Arial" pitchFamily="34" charset="0"/>
              </a:rPr>
              <a:t>Almacenamiento de Piezas Reacondicionadas</a:t>
            </a:r>
            <a:endParaRPr lang="es-EC" sz="1000" dirty="0">
              <a:latin typeface="Arial" pitchFamily="34" charset="0"/>
              <a:cs typeface="Arial" pitchFamily="34" charset="0"/>
            </a:endParaRPr>
          </a:p>
        </p:txBody>
      </p:sp>
      <p:sp>
        <p:nvSpPr>
          <p:cNvPr id="15" name="14 Elipse"/>
          <p:cNvSpPr/>
          <p:nvPr/>
        </p:nvSpPr>
        <p:spPr>
          <a:xfrm>
            <a:off x="1043608" y="2924944"/>
            <a:ext cx="1368152" cy="1368152"/>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000" dirty="0" smtClean="0">
                <a:latin typeface="Arial" pitchFamily="34" charset="0"/>
                <a:cs typeface="Arial" pitchFamily="34" charset="0"/>
              </a:rPr>
              <a:t>Entrega al cliente</a:t>
            </a:r>
            <a:endParaRPr lang="es-EC" sz="1000" dirty="0">
              <a:latin typeface="Arial" pitchFamily="34" charset="0"/>
              <a:cs typeface="Arial" pitchFamily="34" charset="0"/>
            </a:endParaRPr>
          </a:p>
        </p:txBody>
      </p:sp>
      <p:cxnSp>
        <p:nvCxnSpPr>
          <p:cNvPr id="16" name="15 Conector recto de flecha"/>
          <p:cNvCxnSpPr>
            <a:endCxn id="3" idx="1"/>
          </p:cNvCxnSpPr>
          <p:nvPr/>
        </p:nvCxnSpPr>
        <p:spPr>
          <a:xfrm>
            <a:off x="1691680" y="908720"/>
            <a:ext cx="432048" cy="0"/>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17" name="16 Conector recto de flecha"/>
          <p:cNvCxnSpPr/>
          <p:nvPr/>
        </p:nvCxnSpPr>
        <p:spPr>
          <a:xfrm>
            <a:off x="3275856" y="908720"/>
            <a:ext cx="432048" cy="0"/>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18" name="17 Conector recto de flecha"/>
          <p:cNvCxnSpPr/>
          <p:nvPr/>
        </p:nvCxnSpPr>
        <p:spPr>
          <a:xfrm>
            <a:off x="5148064" y="908720"/>
            <a:ext cx="432048" cy="0"/>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19" name="18 Conector recto de flecha"/>
          <p:cNvCxnSpPr/>
          <p:nvPr/>
        </p:nvCxnSpPr>
        <p:spPr>
          <a:xfrm>
            <a:off x="6948264" y="908720"/>
            <a:ext cx="432048" cy="0"/>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1" name="20 Conector recto de flecha"/>
          <p:cNvCxnSpPr/>
          <p:nvPr/>
        </p:nvCxnSpPr>
        <p:spPr>
          <a:xfrm>
            <a:off x="8100392" y="1556792"/>
            <a:ext cx="0" cy="864096"/>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3" name="22 Conector recto de flecha"/>
          <p:cNvCxnSpPr/>
          <p:nvPr/>
        </p:nvCxnSpPr>
        <p:spPr>
          <a:xfrm>
            <a:off x="8100392" y="3933056"/>
            <a:ext cx="0" cy="720080"/>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5" name="24 Conector recto de flecha"/>
          <p:cNvCxnSpPr/>
          <p:nvPr/>
        </p:nvCxnSpPr>
        <p:spPr>
          <a:xfrm flipH="1">
            <a:off x="6876256" y="5517232"/>
            <a:ext cx="432048" cy="0"/>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6" name="25 Conector recto de flecha"/>
          <p:cNvCxnSpPr/>
          <p:nvPr/>
        </p:nvCxnSpPr>
        <p:spPr>
          <a:xfrm flipH="1">
            <a:off x="4932040" y="5589240"/>
            <a:ext cx="432048" cy="0"/>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sp>
        <p:nvSpPr>
          <p:cNvPr id="32" name="31 Elipse"/>
          <p:cNvSpPr/>
          <p:nvPr/>
        </p:nvSpPr>
        <p:spPr>
          <a:xfrm>
            <a:off x="3779912" y="2564904"/>
            <a:ext cx="1368152" cy="1368152"/>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000" dirty="0" smtClean="0">
                <a:latin typeface="Arial" pitchFamily="34" charset="0"/>
                <a:cs typeface="Arial" pitchFamily="34" charset="0"/>
              </a:rPr>
              <a:t>Lavado de Piezas</a:t>
            </a:r>
            <a:endParaRPr lang="es-EC" sz="1000" dirty="0">
              <a:latin typeface="Arial" pitchFamily="34" charset="0"/>
              <a:cs typeface="Arial" pitchFamily="34" charset="0"/>
            </a:endParaRPr>
          </a:p>
        </p:txBody>
      </p:sp>
      <p:cxnSp>
        <p:nvCxnSpPr>
          <p:cNvPr id="33" name="32 Conector recto de flecha"/>
          <p:cNvCxnSpPr/>
          <p:nvPr/>
        </p:nvCxnSpPr>
        <p:spPr>
          <a:xfrm>
            <a:off x="4427984" y="1628800"/>
            <a:ext cx="0" cy="792088"/>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35" name="34 Conector recto de flecha"/>
          <p:cNvCxnSpPr/>
          <p:nvPr/>
        </p:nvCxnSpPr>
        <p:spPr>
          <a:xfrm flipH="1">
            <a:off x="2411760" y="5661248"/>
            <a:ext cx="936104" cy="0"/>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40" name="39 Conector recto de flecha"/>
          <p:cNvCxnSpPr/>
          <p:nvPr/>
        </p:nvCxnSpPr>
        <p:spPr>
          <a:xfrm flipV="1">
            <a:off x="1691680" y="4293096"/>
            <a:ext cx="0" cy="504056"/>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43" name="42 Conector recto de flecha"/>
          <p:cNvCxnSpPr/>
          <p:nvPr/>
        </p:nvCxnSpPr>
        <p:spPr>
          <a:xfrm flipV="1">
            <a:off x="4644008" y="1124744"/>
            <a:ext cx="864096" cy="1296144"/>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pic>
        <p:nvPicPr>
          <p:cNvPr id="28" name="Picture 2"/>
          <p:cNvPicPr>
            <a:picLocks noChangeAspect="1" noChangeArrowheads="1"/>
          </p:cNvPicPr>
          <p:nvPr/>
        </p:nvPicPr>
        <p:blipFill>
          <a:blip r:embed="rId2" cstate="print">
            <a:extLst>
              <a:ext uri="{BEBA8EAE-BF5A-486C-A8C5-ECC9F3942E4B}">
                <a14:imgProps xmlns="" xmlns:a14="http://schemas.microsoft.com/office/drawing/2010/main">
                  <a14:imgLayer r:embed="rId4">
                    <a14:imgEffect>
                      <a14:sharpenSoften amount="30000"/>
                    </a14:imgEffect>
                  </a14:imgLayer>
                </a14:imgProps>
              </a:ext>
            </a:extLst>
          </a:blip>
          <a:srcRect/>
          <a:stretch>
            <a:fillRect/>
          </a:stretch>
        </p:blipFill>
        <p:spPr bwMode="auto">
          <a:xfrm>
            <a:off x="539552" y="1628800"/>
            <a:ext cx="1368152" cy="1008112"/>
          </a:xfrm>
          <a:prstGeom prst="rect">
            <a:avLst/>
          </a:prstGeom>
          <a:ln>
            <a:noFill/>
          </a:ln>
          <a:effectLst>
            <a:softEdge rad="112500"/>
          </a:effectLst>
        </p:spPr>
      </p:pic>
      <p:pic>
        <p:nvPicPr>
          <p:cNvPr id="29" name="Picture 6"/>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sharpenSoften amount="30000"/>
                    </a14:imgEffect>
                  </a14:imgLayer>
                </a14:imgProps>
              </a:ext>
            </a:extLst>
          </a:blip>
          <a:srcRect/>
          <a:stretch>
            <a:fillRect/>
          </a:stretch>
        </p:blipFill>
        <p:spPr bwMode="auto">
          <a:xfrm>
            <a:off x="2267744" y="1340768"/>
            <a:ext cx="1080120" cy="1131304"/>
          </a:xfrm>
          <a:prstGeom prst="rect">
            <a:avLst/>
          </a:prstGeom>
          <a:ln>
            <a:noFill/>
          </a:ln>
          <a:effectLst>
            <a:softEdge rad="112500"/>
          </a:effectLst>
        </p:spPr>
      </p:pic>
      <p:pic>
        <p:nvPicPr>
          <p:cNvPr id="30" name="Picture 3"/>
          <p:cNvPicPr>
            <a:picLocks noChangeAspect="1" noChangeArrowheads="1"/>
          </p:cNvPicPr>
          <p:nvPr/>
        </p:nvPicPr>
        <p:blipFill>
          <a:blip r:embed="rId7" cstate="print">
            <a:extLst>
              <a:ext uri="{BEBA8EAE-BF5A-486C-A8C5-ECC9F3942E4B}">
                <a14:imgProps xmlns="" xmlns:a14="http://schemas.microsoft.com/office/drawing/2010/main">
                  <a14:imgLayer r:embed="rId8">
                    <a14:imgEffect>
                      <a14:sharpenSoften amount="30000"/>
                    </a14:imgEffect>
                  </a14:imgLayer>
                </a14:imgProps>
              </a:ext>
            </a:extLst>
          </a:blip>
          <a:srcRect/>
          <a:stretch>
            <a:fillRect/>
          </a:stretch>
        </p:blipFill>
        <p:spPr bwMode="auto">
          <a:xfrm>
            <a:off x="4860032" y="1628800"/>
            <a:ext cx="1173934" cy="1008112"/>
          </a:xfrm>
          <a:prstGeom prst="rect">
            <a:avLst/>
          </a:prstGeom>
          <a:ln>
            <a:noFill/>
          </a:ln>
          <a:effectLst>
            <a:softEdge rad="112500"/>
          </a:effectLst>
        </p:spPr>
      </p:pic>
      <p:pic>
        <p:nvPicPr>
          <p:cNvPr id="31" name="Picture 7"/>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sharpenSoften amount="30000"/>
                    </a14:imgEffect>
                  </a14:imgLayer>
                </a14:imgProps>
              </a:ext>
            </a:extLst>
          </a:blip>
          <a:srcRect/>
          <a:stretch>
            <a:fillRect/>
          </a:stretch>
        </p:blipFill>
        <p:spPr bwMode="auto">
          <a:xfrm>
            <a:off x="6444208" y="3284984"/>
            <a:ext cx="1228725" cy="1038225"/>
          </a:xfrm>
          <a:prstGeom prst="rect">
            <a:avLst/>
          </a:prstGeom>
          <a:ln>
            <a:noFill/>
          </a:ln>
          <a:effectLst>
            <a:softEdge rad="112500"/>
          </a:effectLst>
        </p:spPr>
      </p:pic>
      <p:pic>
        <p:nvPicPr>
          <p:cNvPr id="34" name="Picture 5"/>
          <p:cNvPicPr>
            <a:picLocks noChangeAspect="1" noChangeArrowheads="1"/>
          </p:cNvPicPr>
          <p:nvPr/>
        </p:nvPicPr>
        <p:blipFill>
          <a:blip r:embed="rId11" cstate="print">
            <a:extLst>
              <a:ext uri="{BEBA8EAE-BF5A-486C-A8C5-ECC9F3942E4B}">
                <a14:imgProps xmlns="" xmlns:a14="http://schemas.microsoft.com/office/drawing/2010/main">
                  <a14:imgLayer r:embed="rId12">
                    <a14:imgEffect>
                      <a14:sharpenSoften amount="30000"/>
                    </a14:imgEffect>
                  </a14:imgLayer>
                </a14:imgProps>
              </a:ext>
            </a:extLst>
          </a:blip>
          <a:srcRect/>
          <a:stretch>
            <a:fillRect/>
          </a:stretch>
        </p:blipFill>
        <p:spPr bwMode="auto">
          <a:xfrm>
            <a:off x="323528" y="5661248"/>
            <a:ext cx="1296144" cy="924797"/>
          </a:xfrm>
          <a:prstGeom prst="rect">
            <a:avLst/>
          </a:prstGeom>
          <a:ln>
            <a:noFill/>
          </a:ln>
          <a:effectLst>
            <a:softEdge rad="112500"/>
          </a:effectLst>
        </p:spPr>
      </p:pic>
      <p:pic>
        <p:nvPicPr>
          <p:cNvPr id="36" name="Picture 4"/>
          <p:cNvPicPr>
            <a:picLocks noChangeAspect="1" noChangeArrowheads="1"/>
          </p:cNvPicPr>
          <p:nvPr/>
        </p:nvPicPr>
        <p:blipFill>
          <a:blip r:embed="rId13" cstate="print">
            <a:extLst>
              <a:ext uri="{BEBA8EAE-BF5A-486C-A8C5-ECC9F3942E4B}">
                <a14:imgProps xmlns="" xmlns:a14="http://schemas.microsoft.com/office/drawing/2010/main">
                  <a14:imgLayer r:embed="rId14">
                    <a14:imgEffect>
                      <a14:sharpenSoften amount="30000"/>
                    </a14:imgEffect>
                  </a14:imgLayer>
                </a14:imgProps>
              </a:ext>
            </a:extLst>
          </a:blip>
          <a:srcRect/>
          <a:stretch>
            <a:fillRect/>
          </a:stretch>
        </p:blipFill>
        <p:spPr bwMode="auto">
          <a:xfrm>
            <a:off x="2267744" y="3356992"/>
            <a:ext cx="1224136" cy="1148736"/>
          </a:xfrm>
          <a:prstGeom prst="rect">
            <a:avLst/>
          </a:prstGeom>
          <a:ln>
            <a:noFill/>
          </a:ln>
          <a:effectLst>
            <a:softEdge rad="112500"/>
          </a:effectLst>
        </p:spPr>
      </p:pic>
      <p:sp>
        <p:nvSpPr>
          <p:cNvPr id="37" name="36 Botón de acción: Hacia atrás o Anterior">
            <a:hlinkClick r:id="rId15" action="ppaction://hlinksldjump" highlightClick="1"/>
          </p:cNvPr>
          <p:cNvSpPr/>
          <p:nvPr/>
        </p:nvSpPr>
        <p:spPr>
          <a:xfrm>
            <a:off x="8532440" y="6309320"/>
            <a:ext cx="611560" cy="54868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lipse"/>
          <p:cNvSpPr/>
          <p:nvPr/>
        </p:nvSpPr>
        <p:spPr>
          <a:xfrm>
            <a:off x="251520" y="332656"/>
            <a:ext cx="1368152" cy="12241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000" dirty="0" smtClean="0">
                <a:latin typeface="Arial" pitchFamily="34" charset="0"/>
                <a:cs typeface="Arial" pitchFamily="34" charset="0"/>
              </a:rPr>
              <a:t>Recepción de Culatas</a:t>
            </a:r>
            <a:endParaRPr lang="es-EC" sz="1000" dirty="0">
              <a:latin typeface="Arial" pitchFamily="34" charset="0"/>
              <a:cs typeface="Arial" pitchFamily="34" charset="0"/>
            </a:endParaRPr>
          </a:p>
        </p:txBody>
      </p:sp>
      <p:sp>
        <p:nvSpPr>
          <p:cNvPr id="3" name="2 Rectángulo"/>
          <p:cNvSpPr/>
          <p:nvPr/>
        </p:nvSpPr>
        <p:spPr>
          <a:xfrm>
            <a:off x="2123728" y="332656"/>
            <a:ext cx="1152128" cy="11521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000" dirty="0" smtClean="0">
                <a:latin typeface="Arial" pitchFamily="34" charset="0"/>
                <a:cs typeface="Arial" pitchFamily="34" charset="0"/>
              </a:rPr>
              <a:t>Inspección del estado de asientos</a:t>
            </a:r>
            <a:endParaRPr lang="es-EC" sz="1000" dirty="0">
              <a:latin typeface="Arial" pitchFamily="34" charset="0"/>
              <a:cs typeface="Arial" pitchFamily="34" charset="0"/>
            </a:endParaRPr>
          </a:p>
        </p:txBody>
      </p:sp>
      <p:sp>
        <p:nvSpPr>
          <p:cNvPr id="4" name="3 Elipse"/>
          <p:cNvSpPr/>
          <p:nvPr/>
        </p:nvSpPr>
        <p:spPr>
          <a:xfrm>
            <a:off x="3779912" y="332656"/>
            <a:ext cx="1368152" cy="129614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000" dirty="0" smtClean="0">
                <a:latin typeface="Arial" pitchFamily="34" charset="0"/>
                <a:cs typeface="Arial" pitchFamily="34" charset="0"/>
              </a:rPr>
              <a:t>Elaboración de hoja de trabajo</a:t>
            </a:r>
            <a:endParaRPr lang="es-EC" sz="1000" dirty="0">
              <a:latin typeface="Arial" pitchFamily="34" charset="0"/>
              <a:cs typeface="Arial" pitchFamily="34" charset="0"/>
            </a:endParaRPr>
          </a:p>
        </p:txBody>
      </p:sp>
      <p:sp>
        <p:nvSpPr>
          <p:cNvPr id="5" name="4 Retraso"/>
          <p:cNvSpPr/>
          <p:nvPr/>
        </p:nvSpPr>
        <p:spPr>
          <a:xfrm>
            <a:off x="5652120" y="332656"/>
            <a:ext cx="1296144" cy="1080120"/>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000" dirty="0" smtClean="0">
                <a:latin typeface="Arial" pitchFamily="34" charset="0"/>
                <a:cs typeface="Arial" pitchFamily="34" charset="0"/>
              </a:rPr>
              <a:t>Espera turno de reacondicionamiento</a:t>
            </a:r>
            <a:endParaRPr lang="es-EC" sz="1000" dirty="0">
              <a:latin typeface="Arial" pitchFamily="34" charset="0"/>
              <a:cs typeface="Arial" pitchFamily="34" charset="0"/>
            </a:endParaRPr>
          </a:p>
        </p:txBody>
      </p:sp>
      <p:sp>
        <p:nvSpPr>
          <p:cNvPr id="6" name="5 Elipse"/>
          <p:cNvSpPr/>
          <p:nvPr/>
        </p:nvSpPr>
        <p:spPr>
          <a:xfrm>
            <a:off x="7380312" y="332656"/>
            <a:ext cx="1368152" cy="122413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000" dirty="0" smtClean="0">
                <a:latin typeface="Arial" pitchFamily="34" charset="0"/>
                <a:cs typeface="Arial" pitchFamily="34" charset="0"/>
              </a:rPr>
              <a:t>Extracción de Asientos usados</a:t>
            </a:r>
            <a:endParaRPr lang="es-EC" sz="1000" dirty="0">
              <a:latin typeface="Arial" pitchFamily="34" charset="0"/>
              <a:cs typeface="Arial" pitchFamily="34" charset="0"/>
            </a:endParaRPr>
          </a:p>
        </p:txBody>
      </p:sp>
      <p:sp>
        <p:nvSpPr>
          <p:cNvPr id="7" name="6 Elipse"/>
          <p:cNvSpPr/>
          <p:nvPr/>
        </p:nvSpPr>
        <p:spPr>
          <a:xfrm>
            <a:off x="7164288" y="5301208"/>
            <a:ext cx="1368152" cy="136815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000" dirty="0" smtClean="0">
                <a:latin typeface="Arial" pitchFamily="34" charset="0"/>
                <a:cs typeface="Arial" pitchFamily="34" charset="0"/>
              </a:rPr>
              <a:t>Rectificación de Asientos</a:t>
            </a:r>
            <a:endParaRPr lang="es-EC" sz="1000" dirty="0">
              <a:latin typeface="Arial" pitchFamily="34" charset="0"/>
              <a:cs typeface="Arial" pitchFamily="34" charset="0"/>
            </a:endParaRPr>
          </a:p>
        </p:txBody>
      </p:sp>
      <p:sp>
        <p:nvSpPr>
          <p:cNvPr id="8" name="7 Elipse"/>
          <p:cNvSpPr/>
          <p:nvPr/>
        </p:nvSpPr>
        <p:spPr>
          <a:xfrm>
            <a:off x="7452320" y="1916832"/>
            <a:ext cx="1296144" cy="129614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000" dirty="0" smtClean="0">
                <a:latin typeface="Arial" pitchFamily="34" charset="0"/>
                <a:cs typeface="Arial" pitchFamily="34" charset="0"/>
              </a:rPr>
              <a:t>Elaboración de Asientos</a:t>
            </a:r>
            <a:endParaRPr lang="es-EC" sz="1000" dirty="0">
              <a:latin typeface="Arial" pitchFamily="34" charset="0"/>
              <a:cs typeface="Arial" pitchFamily="34" charset="0"/>
            </a:endParaRPr>
          </a:p>
        </p:txBody>
      </p:sp>
      <p:sp>
        <p:nvSpPr>
          <p:cNvPr id="9" name="8 Rectángulo"/>
          <p:cNvSpPr/>
          <p:nvPr/>
        </p:nvSpPr>
        <p:spPr>
          <a:xfrm>
            <a:off x="5292080" y="5445224"/>
            <a:ext cx="1296144" cy="11521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000" dirty="0" smtClean="0">
                <a:latin typeface="Arial" pitchFamily="34" charset="0"/>
                <a:cs typeface="Arial" pitchFamily="34" charset="0"/>
              </a:rPr>
              <a:t>Inspección de medidas  de Rectificación</a:t>
            </a:r>
            <a:endParaRPr lang="es-EC" sz="1000" dirty="0">
              <a:latin typeface="Arial" pitchFamily="34" charset="0"/>
              <a:cs typeface="Arial" pitchFamily="34" charset="0"/>
            </a:endParaRPr>
          </a:p>
        </p:txBody>
      </p:sp>
      <p:sp>
        <p:nvSpPr>
          <p:cNvPr id="10" name="9 Elipse"/>
          <p:cNvSpPr/>
          <p:nvPr/>
        </p:nvSpPr>
        <p:spPr>
          <a:xfrm>
            <a:off x="3347864" y="5373216"/>
            <a:ext cx="1368152" cy="129614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000" dirty="0" smtClean="0">
                <a:latin typeface="Arial" pitchFamily="34" charset="0"/>
                <a:cs typeface="Arial" pitchFamily="34" charset="0"/>
              </a:rPr>
              <a:t>Comprobación manual de </a:t>
            </a:r>
            <a:r>
              <a:rPr lang="es-EC" sz="1000" dirty="0">
                <a:latin typeface="Arial" pitchFamily="34" charset="0"/>
                <a:cs typeface="Arial" pitchFamily="34" charset="0"/>
              </a:rPr>
              <a:t>H</a:t>
            </a:r>
            <a:r>
              <a:rPr lang="es-EC" sz="1000" dirty="0" smtClean="0">
                <a:latin typeface="Arial" pitchFamily="34" charset="0"/>
                <a:cs typeface="Arial" pitchFamily="34" charset="0"/>
              </a:rPr>
              <a:t>olguras</a:t>
            </a:r>
            <a:endParaRPr lang="es-EC" sz="1000" dirty="0">
              <a:latin typeface="Arial" pitchFamily="34" charset="0"/>
              <a:cs typeface="Arial" pitchFamily="34" charset="0"/>
            </a:endParaRPr>
          </a:p>
        </p:txBody>
      </p:sp>
      <p:sp>
        <p:nvSpPr>
          <p:cNvPr id="11" name="10 Combinar"/>
          <p:cNvSpPr/>
          <p:nvPr/>
        </p:nvSpPr>
        <p:spPr>
          <a:xfrm>
            <a:off x="323528" y="3645024"/>
            <a:ext cx="1584176" cy="1368152"/>
          </a:xfrm>
          <a:prstGeom prst="flowChartMerg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000" dirty="0" smtClean="0">
                <a:latin typeface="Arial" pitchFamily="34" charset="0"/>
                <a:cs typeface="Arial" pitchFamily="34" charset="0"/>
              </a:rPr>
              <a:t>Almacenamiento de Piezas Reacondicionadas</a:t>
            </a:r>
            <a:endParaRPr lang="es-EC" sz="1000" dirty="0">
              <a:latin typeface="Arial" pitchFamily="34" charset="0"/>
              <a:cs typeface="Arial" pitchFamily="34" charset="0"/>
            </a:endParaRPr>
          </a:p>
        </p:txBody>
      </p:sp>
      <p:sp>
        <p:nvSpPr>
          <p:cNvPr id="12" name="11 Elipse"/>
          <p:cNvSpPr/>
          <p:nvPr/>
        </p:nvSpPr>
        <p:spPr>
          <a:xfrm>
            <a:off x="1907704" y="2492896"/>
            <a:ext cx="1368152" cy="136815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000" dirty="0" smtClean="0">
                <a:latin typeface="Arial" pitchFamily="34" charset="0"/>
                <a:cs typeface="Arial" pitchFamily="34" charset="0"/>
              </a:rPr>
              <a:t>Entrega al cliente</a:t>
            </a:r>
            <a:endParaRPr lang="es-EC" sz="1000" dirty="0">
              <a:latin typeface="Arial" pitchFamily="34" charset="0"/>
              <a:cs typeface="Arial" pitchFamily="34" charset="0"/>
            </a:endParaRPr>
          </a:p>
        </p:txBody>
      </p:sp>
      <p:cxnSp>
        <p:nvCxnSpPr>
          <p:cNvPr id="13" name="12 Conector recto de flecha"/>
          <p:cNvCxnSpPr>
            <a:endCxn id="3" idx="1"/>
          </p:cNvCxnSpPr>
          <p:nvPr/>
        </p:nvCxnSpPr>
        <p:spPr>
          <a:xfrm>
            <a:off x="1691680" y="908720"/>
            <a:ext cx="432048" cy="0"/>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14" name="13 Conector recto de flecha"/>
          <p:cNvCxnSpPr/>
          <p:nvPr/>
        </p:nvCxnSpPr>
        <p:spPr>
          <a:xfrm>
            <a:off x="3275856" y="908720"/>
            <a:ext cx="432048" cy="0"/>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15" name="14 Conector recto de flecha"/>
          <p:cNvCxnSpPr/>
          <p:nvPr/>
        </p:nvCxnSpPr>
        <p:spPr>
          <a:xfrm>
            <a:off x="5148064" y="908720"/>
            <a:ext cx="432048" cy="0"/>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16" name="15 Conector recto de flecha"/>
          <p:cNvCxnSpPr/>
          <p:nvPr/>
        </p:nvCxnSpPr>
        <p:spPr>
          <a:xfrm>
            <a:off x="6948264" y="908720"/>
            <a:ext cx="432048" cy="0"/>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17" name="16 Conector recto de flecha"/>
          <p:cNvCxnSpPr/>
          <p:nvPr/>
        </p:nvCxnSpPr>
        <p:spPr>
          <a:xfrm>
            <a:off x="8100392" y="1556792"/>
            <a:ext cx="0" cy="360040"/>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18" name="17 Conector recto de flecha"/>
          <p:cNvCxnSpPr/>
          <p:nvPr/>
        </p:nvCxnSpPr>
        <p:spPr>
          <a:xfrm>
            <a:off x="8100392" y="3212976"/>
            <a:ext cx="0" cy="360040"/>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19" name="18 Conector recto de flecha"/>
          <p:cNvCxnSpPr/>
          <p:nvPr/>
        </p:nvCxnSpPr>
        <p:spPr>
          <a:xfrm flipH="1">
            <a:off x="6660232" y="6021288"/>
            <a:ext cx="432048" cy="0"/>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20" name="19 Conector recto de flecha"/>
          <p:cNvCxnSpPr/>
          <p:nvPr/>
        </p:nvCxnSpPr>
        <p:spPr>
          <a:xfrm flipH="1">
            <a:off x="4788024" y="6021288"/>
            <a:ext cx="432048" cy="0"/>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sp>
        <p:nvSpPr>
          <p:cNvPr id="21" name="20 Elipse"/>
          <p:cNvSpPr/>
          <p:nvPr/>
        </p:nvSpPr>
        <p:spPr>
          <a:xfrm>
            <a:off x="3779912" y="2564904"/>
            <a:ext cx="1368152" cy="136815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000" dirty="0" smtClean="0">
                <a:latin typeface="Arial" pitchFamily="34" charset="0"/>
                <a:cs typeface="Arial" pitchFamily="34" charset="0"/>
              </a:rPr>
              <a:t>Lavado de Piezas</a:t>
            </a:r>
            <a:endParaRPr lang="es-EC" sz="1000" dirty="0">
              <a:latin typeface="Arial" pitchFamily="34" charset="0"/>
              <a:cs typeface="Arial" pitchFamily="34" charset="0"/>
            </a:endParaRPr>
          </a:p>
        </p:txBody>
      </p:sp>
      <p:cxnSp>
        <p:nvCxnSpPr>
          <p:cNvPr id="22" name="21 Conector recto de flecha"/>
          <p:cNvCxnSpPr/>
          <p:nvPr/>
        </p:nvCxnSpPr>
        <p:spPr>
          <a:xfrm>
            <a:off x="4427984" y="1628800"/>
            <a:ext cx="0" cy="792088"/>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23" name="22 Conector recto de flecha"/>
          <p:cNvCxnSpPr/>
          <p:nvPr/>
        </p:nvCxnSpPr>
        <p:spPr>
          <a:xfrm flipH="1">
            <a:off x="2843808" y="6021288"/>
            <a:ext cx="432048" cy="0"/>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24" name="23 Conector recto de flecha"/>
          <p:cNvCxnSpPr/>
          <p:nvPr/>
        </p:nvCxnSpPr>
        <p:spPr>
          <a:xfrm flipV="1">
            <a:off x="1115616" y="5157192"/>
            <a:ext cx="0" cy="864096"/>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cxnSp>
        <p:nvCxnSpPr>
          <p:cNvPr id="25" name="24 Conector recto de flecha"/>
          <p:cNvCxnSpPr/>
          <p:nvPr/>
        </p:nvCxnSpPr>
        <p:spPr>
          <a:xfrm flipV="1">
            <a:off x="4644008" y="1124744"/>
            <a:ext cx="864096" cy="1296144"/>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sp>
        <p:nvSpPr>
          <p:cNvPr id="29" name="28 Elipse"/>
          <p:cNvSpPr/>
          <p:nvPr/>
        </p:nvSpPr>
        <p:spPr>
          <a:xfrm>
            <a:off x="7380312" y="3573016"/>
            <a:ext cx="1368152" cy="136815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000" dirty="0" smtClean="0">
                <a:latin typeface="Arial" pitchFamily="34" charset="0"/>
                <a:cs typeface="Arial" pitchFamily="34" charset="0"/>
              </a:rPr>
              <a:t>Cambio de Asientos y Válvulas</a:t>
            </a:r>
            <a:endParaRPr lang="es-EC" sz="1000" dirty="0">
              <a:latin typeface="Arial" pitchFamily="34" charset="0"/>
              <a:cs typeface="Arial" pitchFamily="34" charset="0"/>
            </a:endParaRPr>
          </a:p>
        </p:txBody>
      </p:sp>
      <p:cxnSp>
        <p:nvCxnSpPr>
          <p:cNvPr id="30" name="29 Conector recto de flecha"/>
          <p:cNvCxnSpPr/>
          <p:nvPr/>
        </p:nvCxnSpPr>
        <p:spPr>
          <a:xfrm>
            <a:off x="8100392" y="4941168"/>
            <a:ext cx="0" cy="360040"/>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sp>
        <p:nvSpPr>
          <p:cNvPr id="31" name="30 Elipse"/>
          <p:cNvSpPr/>
          <p:nvPr/>
        </p:nvSpPr>
        <p:spPr>
          <a:xfrm>
            <a:off x="1403648" y="5373216"/>
            <a:ext cx="1368152" cy="129614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000" dirty="0" smtClean="0">
                <a:latin typeface="Arial" pitchFamily="34" charset="0"/>
                <a:cs typeface="Arial" pitchFamily="34" charset="0"/>
              </a:rPr>
              <a:t>Limpieza de Piezas Reacondicionadas</a:t>
            </a:r>
            <a:endParaRPr lang="es-EC" sz="1000" dirty="0">
              <a:latin typeface="Arial" pitchFamily="34" charset="0"/>
              <a:cs typeface="Arial" pitchFamily="34" charset="0"/>
            </a:endParaRPr>
          </a:p>
        </p:txBody>
      </p:sp>
      <p:cxnSp>
        <p:nvCxnSpPr>
          <p:cNvPr id="34" name="33 Conector recto"/>
          <p:cNvCxnSpPr/>
          <p:nvPr/>
        </p:nvCxnSpPr>
        <p:spPr>
          <a:xfrm flipH="1">
            <a:off x="1115616" y="6021288"/>
            <a:ext cx="216024" cy="0"/>
          </a:xfrm>
          <a:prstGeom prst="line">
            <a:avLst/>
          </a:prstGeom>
        </p:spPr>
        <p:style>
          <a:lnRef idx="1">
            <a:schemeClr val="accent3"/>
          </a:lnRef>
          <a:fillRef idx="2">
            <a:schemeClr val="accent3"/>
          </a:fillRef>
          <a:effectRef idx="1">
            <a:schemeClr val="accent3"/>
          </a:effectRef>
          <a:fontRef idx="minor">
            <a:schemeClr val="dk1"/>
          </a:fontRef>
        </p:style>
      </p:cxnSp>
      <p:cxnSp>
        <p:nvCxnSpPr>
          <p:cNvPr id="37" name="36 Conector recto"/>
          <p:cNvCxnSpPr/>
          <p:nvPr/>
        </p:nvCxnSpPr>
        <p:spPr>
          <a:xfrm flipV="1">
            <a:off x="1115616" y="2996952"/>
            <a:ext cx="0" cy="504056"/>
          </a:xfrm>
          <a:prstGeom prst="line">
            <a:avLst/>
          </a:prstGeom>
        </p:spPr>
        <p:style>
          <a:lnRef idx="1">
            <a:schemeClr val="accent3"/>
          </a:lnRef>
          <a:fillRef idx="2">
            <a:schemeClr val="accent3"/>
          </a:fillRef>
          <a:effectRef idx="1">
            <a:schemeClr val="accent3"/>
          </a:effectRef>
          <a:fontRef idx="minor">
            <a:schemeClr val="dk1"/>
          </a:fontRef>
        </p:style>
      </p:cxnSp>
      <p:cxnSp>
        <p:nvCxnSpPr>
          <p:cNvPr id="38" name="37 Conector recto de flecha"/>
          <p:cNvCxnSpPr/>
          <p:nvPr/>
        </p:nvCxnSpPr>
        <p:spPr>
          <a:xfrm>
            <a:off x="1115616" y="2996952"/>
            <a:ext cx="576064" cy="0"/>
          </a:xfrm>
          <a:prstGeom prst="straightConnector1">
            <a:avLst/>
          </a:prstGeom>
          <a:ln>
            <a:tailEnd type="arrow"/>
          </a:ln>
        </p:spPr>
        <p:style>
          <a:lnRef idx="1">
            <a:schemeClr val="accent3"/>
          </a:lnRef>
          <a:fillRef idx="2">
            <a:schemeClr val="accent3"/>
          </a:fillRef>
          <a:effectRef idx="1">
            <a:schemeClr val="accent3"/>
          </a:effectRef>
          <a:fontRef idx="minor">
            <a:schemeClr val="dk1"/>
          </a:fontRef>
        </p:style>
      </p:cxnSp>
      <p:pic>
        <p:nvPicPr>
          <p:cNvPr id="3074" name="Picture 2"/>
          <p:cNvPicPr>
            <a:picLocks noChangeAspect="1" noChangeArrowheads="1"/>
          </p:cNvPicPr>
          <p:nvPr/>
        </p:nvPicPr>
        <p:blipFill>
          <a:blip r:embed="rId2" cstate="print">
            <a:extLst>
              <a:ext uri="{BEBA8EAE-BF5A-486C-A8C5-ECC9F3942E4B}">
                <a14:imgProps xmlns="" xmlns:a14="http://schemas.microsoft.com/office/drawing/2010/main">
                  <a14:imgLayer r:embed="rId4">
                    <a14:imgEffect>
                      <a14:sharpenSoften amount="30000"/>
                    </a14:imgEffect>
                  </a14:imgLayer>
                </a14:imgProps>
              </a:ext>
            </a:extLst>
          </a:blip>
          <a:srcRect/>
          <a:stretch>
            <a:fillRect/>
          </a:stretch>
        </p:blipFill>
        <p:spPr bwMode="auto">
          <a:xfrm>
            <a:off x="395536" y="1484784"/>
            <a:ext cx="1502776" cy="720080"/>
          </a:xfrm>
          <a:prstGeom prst="rect">
            <a:avLst/>
          </a:prstGeom>
          <a:ln>
            <a:noFill/>
          </a:ln>
          <a:effectLst>
            <a:softEdge rad="112500"/>
          </a:effectLst>
        </p:spPr>
      </p:pic>
      <p:pic>
        <p:nvPicPr>
          <p:cNvPr id="35" name="Picture 6"/>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sharpenSoften amount="30000"/>
                    </a14:imgEffect>
                  </a14:imgLayer>
                </a14:imgProps>
              </a:ext>
            </a:extLst>
          </a:blip>
          <a:srcRect/>
          <a:stretch>
            <a:fillRect/>
          </a:stretch>
        </p:blipFill>
        <p:spPr bwMode="auto">
          <a:xfrm>
            <a:off x="2555776" y="1196752"/>
            <a:ext cx="1080120" cy="1131304"/>
          </a:xfrm>
          <a:prstGeom prst="rect">
            <a:avLst/>
          </a:prstGeom>
          <a:ln>
            <a:noFill/>
          </a:ln>
          <a:effectLst>
            <a:softEdge rad="112500"/>
          </a:effectLst>
        </p:spPr>
      </p:pic>
      <p:pic>
        <p:nvPicPr>
          <p:cNvPr id="39" name="Picture 2"/>
          <p:cNvPicPr>
            <a:picLocks noChangeAspect="1" noChangeArrowheads="1"/>
          </p:cNvPicPr>
          <p:nvPr/>
        </p:nvPicPr>
        <p:blipFill>
          <a:blip r:embed="rId7" cstate="print">
            <a:extLst>
              <a:ext uri="{BEBA8EAE-BF5A-486C-A8C5-ECC9F3942E4B}">
                <a14:imgProps xmlns="" xmlns:a14="http://schemas.microsoft.com/office/drawing/2010/main">
                  <a14:imgLayer r:embed="rId8">
                    <a14:imgEffect>
                      <a14:sharpenSoften amount="30000"/>
                    </a14:imgEffect>
                  </a14:imgLayer>
                </a14:imgProps>
              </a:ext>
            </a:extLst>
          </a:blip>
          <a:srcRect/>
          <a:stretch>
            <a:fillRect/>
          </a:stretch>
        </p:blipFill>
        <p:spPr bwMode="auto">
          <a:xfrm>
            <a:off x="4860032" y="1556792"/>
            <a:ext cx="1096516" cy="990600"/>
          </a:xfrm>
          <a:prstGeom prst="rect">
            <a:avLst/>
          </a:prstGeom>
          <a:ln>
            <a:noFill/>
          </a:ln>
          <a:effectLst>
            <a:softEdge rad="112500"/>
          </a:effectLst>
        </p:spPr>
      </p:pic>
      <p:pic>
        <p:nvPicPr>
          <p:cNvPr id="3075" name="Picture 3"/>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sharpenSoften amount="30000"/>
                    </a14:imgEffect>
                  </a14:imgLayer>
                </a14:imgProps>
              </a:ext>
            </a:extLst>
          </a:blip>
          <a:srcRect/>
          <a:stretch>
            <a:fillRect/>
          </a:stretch>
        </p:blipFill>
        <p:spPr bwMode="auto">
          <a:xfrm>
            <a:off x="6372200" y="1340768"/>
            <a:ext cx="1512168" cy="931222"/>
          </a:xfrm>
          <a:prstGeom prst="rect">
            <a:avLst/>
          </a:prstGeom>
          <a:ln>
            <a:noFill/>
          </a:ln>
          <a:effectLst>
            <a:softEdge rad="112500"/>
          </a:effectLst>
        </p:spPr>
      </p:pic>
      <p:pic>
        <p:nvPicPr>
          <p:cNvPr id="40" name="Picture 7"/>
          <p:cNvPicPr>
            <a:picLocks noChangeAspect="1" noChangeArrowheads="1"/>
          </p:cNvPicPr>
          <p:nvPr/>
        </p:nvPicPr>
        <p:blipFill>
          <a:blip r:embed="rId11" cstate="print">
            <a:extLst>
              <a:ext uri="{BEBA8EAE-BF5A-486C-A8C5-ECC9F3942E4B}">
                <a14:imgProps xmlns="" xmlns:a14="http://schemas.microsoft.com/office/drawing/2010/main">
                  <a14:imgLayer r:embed="rId12">
                    <a14:imgEffect>
                      <a14:sharpenSoften amount="30000"/>
                    </a14:imgEffect>
                  </a14:imgLayer>
                </a14:imgProps>
              </a:ext>
            </a:extLst>
          </a:blip>
          <a:srcRect/>
          <a:stretch>
            <a:fillRect/>
          </a:stretch>
        </p:blipFill>
        <p:spPr bwMode="auto">
          <a:xfrm>
            <a:off x="6165390" y="2924944"/>
            <a:ext cx="1363528" cy="1152128"/>
          </a:xfrm>
          <a:prstGeom prst="rect">
            <a:avLst/>
          </a:prstGeom>
          <a:ln>
            <a:noFill/>
          </a:ln>
          <a:effectLst>
            <a:softEdge rad="112500"/>
          </a:effectLst>
        </p:spPr>
      </p:pic>
      <p:pic>
        <p:nvPicPr>
          <p:cNvPr id="41" name="Picture 5"/>
          <p:cNvPicPr>
            <a:picLocks noChangeAspect="1" noChangeArrowheads="1"/>
          </p:cNvPicPr>
          <p:nvPr/>
        </p:nvPicPr>
        <p:blipFill>
          <a:blip r:embed="rId13" cstate="print">
            <a:extLst>
              <a:ext uri="{BEBA8EAE-BF5A-486C-A8C5-ECC9F3942E4B}">
                <a14:imgProps xmlns="" xmlns:a14="http://schemas.microsoft.com/office/drawing/2010/main">
                  <a14:imgLayer r:embed="rId14">
                    <a14:imgEffect>
                      <a14:sharpenSoften amount="30000"/>
                    </a14:imgEffect>
                  </a14:imgLayer>
                </a14:imgProps>
              </a:ext>
            </a:extLst>
          </a:blip>
          <a:srcRect/>
          <a:stretch>
            <a:fillRect/>
          </a:stretch>
        </p:blipFill>
        <p:spPr bwMode="auto">
          <a:xfrm>
            <a:off x="1187624" y="4509120"/>
            <a:ext cx="1296144" cy="924797"/>
          </a:xfrm>
          <a:prstGeom prst="rect">
            <a:avLst/>
          </a:prstGeom>
          <a:ln>
            <a:noFill/>
          </a:ln>
          <a:effectLst>
            <a:softEdge rad="112500"/>
          </a:effectLst>
        </p:spPr>
      </p:pic>
      <p:pic>
        <p:nvPicPr>
          <p:cNvPr id="42" name="Picture 4"/>
          <p:cNvPicPr>
            <a:picLocks noChangeAspect="1" noChangeArrowheads="1"/>
          </p:cNvPicPr>
          <p:nvPr/>
        </p:nvPicPr>
        <p:blipFill>
          <a:blip r:embed="rId15" cstate="print">
            <a:extLst>
              <a:ext uri="{BEBA8EAE-BF5A-486C-A8C5-ECC9F3942E4B}">
                <a14:imgProps xmlns="" xmlns:a14="http://schemas.microsoft.com/office/drawing/2010/main">
                  <a14:imgLayer r:embed="rId16">
                    <a14:imgEffect>
                      <a14:sharpenSoften amount="30000"/>
                    </a14:imgEffect>
                  </a14:imgLayer>
                </a14:imgProps>
              </a:ext>
            </a:extLst>
          </a:blip>
          <a:srcRect/>
          <a:stretch>
            <a:fillRect/>
          </a:stretch>
        </p:blipFill>
        <p:spPr bwMode="auto">
          <a:xfrm>
            <a:off x="2627784" y="3501008"/>
            <a:ext cx="1224136" cy="1148736"/>
          </a:xfrm>
          <a:prstGeom prst="rect">
            <a:avLst/>
          </a:prstGeom>
          <a:ln>
            <a:noFill/>
          </a:ln>
          <a:effectLst>
            <a:softEdge rad="112500"/>
          </a:effectLst>
        </p:spPr>
      </p:pic>
      <p:sp>
        <p:nvSpPr>
          <p:cNvPr id="43" name="42 Botón de acción: Hacia atrás o Anterior">
            <a:hlinkClick r:id="rId17" action="ppaction://hlinksldjump" highlightClick="1"/>
          </p:cNvPr>
          <p:cNvSpPr/>
          <p:nvPr/>
        </p:nvSpPr>
        <p:spPr>
          <a:xfrm>
            <a:off x="8532440" y="6309320"/>
            <a:ext cx="611560" cy="54868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1560" y="404664"/>
            <a:ext cx="7992888" cy="4985980"/>
          </a:xfrm>
          <a:prstGeom prst="rect">
            <a:avLst/>
          </a:prstGeom>
          <a:noFill/>
        </p:spPr>
        <p:txBody>
          <a:bodyPr wrap="square" rtlCol="0">
            <a:spAutoFit/>
          </a:bodyPr>
          <a:lstStyle/>
          <a:p>
            <a:pPr algn="ctr"/>
            <a:r>
              <a:rPr lang="es-EC" sz="3600" b="1" dirty="0" smtClean="0">
                <a:latin typeface="Arial" pitchFamily="34" charset="0"/>
                <a:cs typeface="Arial" pitchFamily="34" charset="0"/>
              </a:rPr>
              <a:t>OBJETIVO</a:t>
            </a:r>
          </a:p>
          <a:p>
            <a:endParaRPr lang="es-EC" i="1" dirty="0">
              <a:solidFill>
                <a:schemeClr val="tx2"/>
              </a:solidFill>
              <a:latin typeface="Arial" pitchFamily="34" charset="0"/>
              <a:cs typeface="Arial" pitchFamily="34" charset="0"/>
            </a:endParaRPr>
          </a:p>
          <a:p>
            <a:endParaRPr lang="es-EC" sz="2400" i="1" dirty="0" smtClean="0">
              <a:latin typeface="Arial" pitchFamily="34" charset="0"/>
              <a:cs typeface="Arial" pitchFamily="34" charset="0"/>
            </a:endParaRPr>
          </a:p>
          <a:p>
            <a:pPr algn="just"/>
            <a:r>
              <a:rPr lang="es-EC" sz="2800" i="1" dirty="0" smtClean="0">
                <a:latin typeface="Arial" pitchFamily="34" charset="0"/>
                <a:cs typeface="Arial" pitchFamily="34" charset="0"/>
              </a:rPr>
              <a:t>Realizar</a:t>
            </a:r>
            <a:r>
              <a:rPr lang="es-EC" sz="2800" i="1" dirty="0">
                <a:latin typeface="Arial" pitchFamily="34" charset="0"/>
                <a:cs typeface="Arial" pitchFamily="34" charset="0"/>
              </a:rPr>
              <a:t> </a:t>
            </a:r>
            <a:r>
              <a:rPr lang="es-EC" sz="2800" i="1" dirty="0" smtClean="0">
                <a:latin typeface="Arial" pitchFamily="34" charset="0"/>
                <a:cs typeface="Arial" pitchFamily="34" charset="0"/>
              </a:rPr>
              <a:t>el Estudio y Clasificación de los desechos obtenidos en la rectificación de un MCI, utilizando métodos y normas ambientales, para poder implementar una propuesta de  Plan de </a:t>
            </a:r>
            <a:r>
              <a:rPr lang="es-EC" sz="2800" i="1" dirty="0">
                <a:latin typeface="Arial" pitchFamily="34" charset="0"/>
                <a:cs typeface="Arial" pitchFamily="34" charset="0"/>
              </a:rPr>
              <a:t>M</a:t>
            </a:r>
            <a:r>
              <a:rPr lang="es-EC" sz="2800" i="1" dirty="0" smtClean="0">
                <a:latin typeface="Arial" pitchFamily="34" charset="0"/>
                <a:cs typeface="Arial" pitchFamily="34" charset="0"/>
              </a:rPr>
              <a:t>anejo Ambiental de reciclaje, dentro de una empresa rectificadora de motores.</a:t>
            </a:r>
          </a:p>
          <a:p>
            <a:endParaRPr lang="es-EC" i="1" dirty="0" smtClean="0">
              <a:latin typeface="Arial" pitchFamily="34" charset="0"/>
              <a:cs typeface="Arial" pitchFamily="34" charset="0"/>
            </a:endParaRPr>
          </a:p>
          <a:p>
            <a:endParaRPr lang="es-EC" i="1" dirty="0" smtClean="0">
              <a:latin typeface="Arial" pitchFamily="34" charset="0"/>
              <a:cs typeface="Arial" pitchFamily="34" charset="0"/>
            </a:endParaRPr>
          </a:p>
          <a:p>
            <a:endParaRPr lang="es-EC" i="1" dirty="0" smtClean="0">
              <a:solidFill>
                <a:schemeClr val="tx2"/>
              </a:solidFill>
              <a:latin typeface="Arial" pitchFamily="34" charset="0"/>
              <a:cs typeface="Arial" pitchFamily="34" charset="0"/>
            </a:endParaRPr>
          </a:p>
          <a:p>
            <a:endParaRPr lang="es-EC" dirty="0"/>
          </a:p>
        </p:txBody>
      </p:sp>
      <p:sp>
        <p:nvSpPr>
          <p:cNvPr id="3" name="2 Botón de acción: Inicio">
            <a:hlinkClick r:id="rId2" action="ppaction://hlinksldjump" highlightClick="1"/>
          </p:cNvPr>
          <p:cNvSpPr/>
          <p:nvPr/>
        </p:nvSpPr>
        <p:spPr>
          <a:xfrm>
            <a:off x="8532440" y="6237312"/>
            <a:ext cx="611560" cy="620688"/>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pic>
        <p:nvPicPr>
          <p:cNvPr id="4" name="3 Imagen" descr="C:\Users\HP\Documents\ALEX\HP\CORR4TESIS\Nueva carpeta\p2.jpg"/>
          <p:cNvPicPr/>
          <p:nvPr/>
        </p:nvPicPr>
        <p:blipFill>
          <a:blip r:embed="rId3" cstate="print"/>
          <a:srcRect l="34453" t="34842" r="40245" b="29638"/>
          <a:stretch>
            <a:fillRect/>
          </a:stretch>
        </p:blipFill>
        <p:spPr bwMode="auto">
          <a:xfrm>
            <a:off x="3275856" y="4365104"/>
            <a:ext cx="2664296"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lipse"/>
          <p:cNvSpPr/>
          <p:nvPr/>
        </p:nvSpPr>
        <p:spPr>
          <a:xfrm>
            <a:off x="251520" y="332656"/>
            <a:ext cx="1368152" cy="122413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000" dirty="0" smtClean="0">
                <a:latin typeface="Arial" pitchFamily="34" charset="0"/>
                <a:cs typeface="Arial" pitchFamily="34" charset="0"/>
              </a:rPr>
              <a:t>Recepción de Culatas</a:t>
            </a:r>
            <a:endParaRPr lang="es-EC" sz="1000" dirty="0">
              <a:latin typeface="Arial" pitchFamily="34" charset="0"/>
              <a:cs typeface="Arial" pitchFamily="34" charset="0"/>
            </a:endParaRPr>
          </a:p>
        </p:txBody>
      </p:sp>
      <p:sp>
        <p:nvSpPr>
          <p:cNvPr id="3" name="2 Rectángulo"/>
          <p:cNvSpPr/>
          <p:nvPr/>
        </p:nvSpPr>
        <p:spPr>
          <a:xfrm>
            <a:off x="2123728" y="332656"/>
            <a:ext cx="1152128" cy="115212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000" dirty="0" smtClean="0">
                <a:latin typeface="Arial" pitchFamily="34" charset="0"/>
                <a:cs typeface="Arial" pitchFamily="34" charset="0"/>
              </a:rPr>
              <a:t>Inspección del Sup. Plana</a:t>
            </a:r>
            <a:endParaRPr lang="es-EC" sz="1000" dirty="0">
              <a:latin typeface="Arial" pitchFamily="34" charset="0"/>
              <a:cs typeface="Arial" pitchFamily="34" charset="0"/>
            </a:endParaRPr>
          </a:p>
        </p:txBody>
      </p:sp>
      <p:sp>
        <p:nvSpPr>
          <p:cNvPr id="4" name="3 Elipse"/>
          <p:cNvSpPr/>
          <p:nvPr/>
        </p:nvSpPr>
        <p:spPr>
          <a:xfrm>
            <a:off x="3779912" y="332656"/>
            <a:ext cx="1368152" cy="129614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000" dirty="0" smtClean="0">
                <a:latin typeface="Arial" pitchFamily="34" charset="0"/>
                <a:cs typeface="Arial" pitchFamily="34" charset="0"/>
              </a:rPr>
              <a:t>Elaboración de hoja de trabajo</a:t>
            </a:r>
            <a:endParaRPr lang="es-EC" sz="1000" dirty="0">
              <a:latin typeface="Arial" pitchFamily="34" charset="0"/>
              <a:cs typeface="Arial" pitchFamily="34" charset="0"/>
            </a:endParaRPr>
          </a:p>
        </p:txBody>
      </p:sp>
      <p:sp>
        <p:nvSpPr>
          <p:cNvPr id="5" name="4 Retraso"/>
          <p:cNvSpPr/>
          <p:nvPr/>
        </p:nvSpPr>
        <p:spPr>
          <a:xfrm>
            <a:off x="5652120" y="332656"/>
            <a:ext cx="1296144" cy="1080120"/>
          </a:xfrm>
          <a:prstGeom prst="flowChartDelay">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000" dirty="0" smtClean="0">
                <a:latin typeface="Arial" pitchFamily="34" charset="0"/>
                <a:cs typeface="Arial" pitchFamily="34" charset="0"/>
              </a:rPr>
              <a:t>Espera turno de Rectificación</a:t>
            </a:r>
            <a:endParaRPr lang="es-EC" sz="1000" dirty="0">
              <a:latin typeface="Arial" pitchFamily="34" charset="0"/>
              <a:cs typeface="Arial" pitchFamily="34" charset="0"/>
            </a:endParaRPr>
          </a:p>
        </p:txBody>
      </p:sp>
      <p:sp>
        <p:nvSpPr>
          <p:cNvPr id="6" name="5 Elipse"/>
          <p:cNvSpPr/>
          <p:nvPr/>
        </p:nvSpPr>
        <p:spPr>
          <a:xfrm>
            <a:off x="7380312" y="332656"/>
            <a:ext cx="1368152" cy="122413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000" dirty="0" smtClean="0">
                <a:latin typeface="Arial" pitchFamily="34" charset="0"/>
                <a:cs typeface="Arial" pitchFamily="34" charset="0"/>
              </a:rPr>
              <a:t>Rectificación de Sup. Plana</a:t>
            </a:r>
            <a:endParaRPr lang="es-EC" sz="1000" dirty="0">
              <a:latin typeface="Arial" pitchFamily="34" charset="0"/>
              <a:cs typeface="Arial" pitchFamily="34" charset="0"/>
            </a:endParaRPr>
          </a:p>
        </p:txBody>
      </p:sp>
      <p:sp>
        <p:nvSpPr>
          <p:cNvPr id="9" name="8 Rectángulo"/>
          <p:cNvSpPr/>
          <p:nvPr/>
        </p:nvSpPr>
        <p:spPr>
          <a:xfrm>
            <a:off x="7380312" y="3068960"/>
            <a:ext cx="1296144" cy="115212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000" dirty="0" smtClean="0">
                <a:latin typeface="Arial" pitchFamily="34" charset="0"/>
                <a:cs typeface="Arial" pitchFamily="34" charset="0"/>
              </a:rPr>
              <a:t>Inspección de medidas  de reacondicionamiento</a:t>
            </a:r>
            <a:endParaRPr lang="es-EC" sz="1000" dirty="0">
              <a:latin typeface="Arial" pitchFamily="34" charset="0"/>
              <a:cs typeface="Arial" pitchFamily="34" charset="0"/>
            </a:endParaRPr>
          </a:p>
        </p:txBody>
      </p:sp>
      <p:sp>
        <p:nvSpPr>
          <p:cNvPr id="10" name="9 Elipse"/>
          <p:cNvSpPr/>
          <p:nvPr/>
        </p:nvSpPr>
        <p:spPr>
          <a:xfrm>
            <a:off x="3923928" y="4797152"/>
            <a:ext cx="1368152" cy="129614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000" dirty="0" smtClean="0">
                <a:latin typeface="Arial" pitchFamily="34" charset="0"/>
                <a:cs typeface="Arial" pitchFamily="34" charset="0"/>
              </a:rPr>
              <a:t>Limpieza de Piezas Reacondicionadas</a:t>
            </a:r>
            <a:endParaRPr lang="es-EC" sz="1000" dirty="0">
              <a:latin typeface="Arial" pitchFamily="34" charset="0"/>
              <a:cs typeface="Arial" pitchFamily="34" charset="0"/>
            </a:endParaRPr>
          </a:p>
        </p:txBody>
      </p:sp>
      <p:sp>
        <p:nvSpPr>
          <p:cNvPr id="11" name="10 Combinar"/>
          <p:cNvSpPr/>
          <p:nvPr/>
        </p:nvSpPr>
        <p:spPr>
          <a:xfrm>
            <a:off x="1115616" y="5013176"/>
            <a:ext cx="1584176" cy="1368152"/>
          </a:xfrm>
          <a:prstGeom prst="flowChartMerg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000" dirty="0" smtClean="0">
                <a:latin typeface="Arial" pitchFamily="34" charset="0"/>
                <a:cs typeface="Arial" pitchFamily="34" charset="0"/>
              </a:rPr>
              <a:t>Almacenamiento de Piezas Reacondicionadas</a:t>
            </a:r>
            <a:endParaRPr lang="es-EC" sz="1000" dirty="0">
              <a:latin typeface="Arial" pitchFamily="34" charset="0"/>
              <a:cs typeface="Arial" pitchFamily="34" charset="0"/>
            </a:endParaRPr>
          </a:p>
        </p:txBody>
      </p:sp>
      <p:sp>
        <p:nvSpPr>
          <p:cNvPr id="12" name="11 Elipse"/>
          <p:cNvSpPr/>
          <p:nvPr/>
        </p:nvSpPr>
        <p:spPr>
          <a:xfrm>
            <a:off x="1259632" y="2636912"/>
            <a:ext cx="1368152" cy="136815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000" dirty="0" smtClean="0">
                <a:latin typeface="Arial" pitchFamily="34" charset="0"/>
                <a:cs typeface="Arial" pitchFamily="34" charset="0"/>
              </a:rPr>
              <a:t>Entrega al cliente</a:t>
            </a:r>
            <a:endParaRPr lang="es-EC" sz="1000" dirty="0">
              <a:latin typeface="Arial" pitchFamily="34" charset="0"/>
              <a:cs typeface="Arial" pitchFamily="34" charset="0"/>
            </a:endParaRPr>
          </a:p>
        </p:txBody>
      </p:sp>
      <p:cxnSp>
        <p:nvCxnSpPr>
          <p:cNvPr id="13" name="12 Conector recto de flecha"/>
          <p:cNvCxnSpPr>
            <a:endCxn id="3" idx="1"/>
          </p:cNvCxnSpPr>
          <p:nvPr/>
        </p:nvCxnSpPr>
        <p:spPr>
          <a:xfrm>
            <a:off x="1691680" y="908720"/>
            <a:ext cx="432048" cy="0"/>
          </a:xfrm>
          <a:prstGeom prst="straightConnector1">
            <a:avLst/>
          </a:prstGeom>
          <a:ln>
            <a:tailEnd type="arrow"/>
          </a:ln>
        </p:spPr>
        <p:style>
          <a:lnRef idx="1">
            <a:schemeClr val="accent5"/>
          </a:lnRef>
          <a:fillRef idx="2">
            <a:schemeClr val="accent5"/>
          </a:fillRef>
          <a:effectRef idx="1">
            <a:schemeClr val="accent5"/>
          </a:effectRef>
          <a:fontRef idx="minor">
            <a:schemeClr val="dk1"/>
          </a:fontRef>
        </p:style>
      </p:cxnSp>
      <p:cxnSp>
        <p:nvCxnSpPr>
          <p:cNvPr id="14" name="13 Conector recto de flecha"/>
          <p:cNvCxnSpPr/>
          <p:nvPr/>
        </p:nvCxnSpPr>
        <p:spPr>
          <a:xfrm>
            <a:off x="3275856" y="908720"/>
            <a:ext cx="432048" cy="0"/>
          </a:xfrm>
          <a:prstGeom prst="straightConnector1">
            <a:avLst/>
          </a:prstGeom>
          <a:ln>
            <a:tailEnd type="arrow"/>
          </a:ln>
        </p:spPr>
        <p:style>
          <a:lnRef idx="1">
            <a:schemeClr val="accent5"/>
          </a:lnRef>
          <a:fillRef idx="2">
            <a:schemeClr val="accent5"/>
          </a:fillRef>
          <a:effectRef idx="1">
            <a:schemeClr val="accent5"/>
          </a:effectRef>
          <a:fontRef idx="minor">
            <a:schemeClr val="dk1"/>
          </a:fontRef>
        </p:style>
      </p:cxnSp>
      <p:cxnSp>
        <p:nvCxnSpPr>
          <p:cNvPr id="15" name="14 Conector recto de flecha"/>
          <p:cNvCxnSpPr/>
          <p:nvPr/>
        </p:nvCxnSpPr>
        <p:spPr>
          <a:xfrm>
            <a:off x="5148064" y="908720"/>
            <a:ext cx="432048" cy="0"/>
          </a:xfrm>
          <a:prstGeom prst="straightConnector1">
            <a:avLst/>
          </a:prstGeom>
          <a:ln>
            <a:tailEnd type="arrow"/>
          </a:ln>
        </p:spPr>
        <p:style>
          <a:lnRef idx="1">
            <a:schemeClr val="accent5"/>
          </a:lnRef>
          <a:fillRef idx="2">
            <a:schemeClr val="accent5"/>
          </a:fillRef>
          <a:effectRef idx="1">
            <a:schemeClr val="accent5"/>
          </a:effectRef>
          <a:fontRef idx="minor">
            <a:schemeClr val="dk1"/>
          </a:fontRef>
        </p:style>
      </p:cxnSp>
      <p:cxnSp>
        <p:nvCxnSpPr>
          <p:cNvPr id="16" name="15 Conector recto de flecha"/>
          <p:cNvCxnSpPr/>
          <p:nvPr/>
        </p:nvCxnSpPr>
        <p:spPr>
          <a:xfrm>
            <a:off x="6948264" y="908720"/>
            <a:ext cx="432048" cy="0"/>
          </a:xfrm>
          <a:prstGeom prst="straightConnector1">
            <a:avLst/>
          </a:prstGeom>
          <a:ln>
            <a:tailEnd type="arrow"/>
          </a:ln>
        </p:spPr>
        <p:style>
          <a:lnRef idx="1">
            <a:schemeClr val="accent5"/>
          </a:lnRef>
          <a:fillRef idx="2">
            <a:schemeClr val="accent5"/>
          </a:fillRef>
          <a:effectRef idx="1">
            <a:schemeClr val="accent5"/>
          </a:effectRef>
          <a:fontRef idx="minor">
            <a:schemeClr val="dk1"/>
          </a:fontRef>
        </p:style>
      </p:cxnSp>
      <p:cxnSp>
        <p:nvCxnSpPr>
          <p:cNvPr id="17" name="16 Conector recto de flecha"/>
          <p:cNvCxnSpPr/>
          <p:nvPr/>
        </p:nvCxnSpPr>
        <p:spPr>
          <a:xfrm>
            <a:off x="8100392" y="1556792"/>
            <a:ext cx="0" cy="1296144"/>
          </a:xfrm>
          <a:prstGeom prst="straightConnector1">
            <a:avLst/>
          </a:prstGeom>
          <a:ln>
            <a:tailEnd type="arrow"/>
          </a:ln>
        </p:spPr>
        <p:style>
          <a:lnRef idx="1">
            <a:schemeClr val="accent5"/>
          </a:lnRef>
          <a:fillRef idx="2">
            <a:schemeClr val="accent5"/>
          </a:fillRef>
          <a:effectRef idx="1">
            <a:schemeClr val="accent5"/>
          </a:effectRef>
          <a:fontRef idx="minor">
            <a:schemeClr val="dk1"/>
          </a:fontRef>
        </p:style>
      </p:cxnSp>
      <p:cxnSp>
        <p:nvCxnSpPr>
          <p:cNvPr id="20" name="19 Conector recto de flecha"/>
          <p:cNvCxnSpPr/>
          <p:nvPr/>
        </p:nvCxnSpPr>
        <p:spPr>
          <a:xfrm flipH="1">
            <a:off x="5580112" y="5445224"/>
            <a:ext cx="1728192" cy="0"/>
          </a:xfrm>
          <a:prstGeom prst="straightConnector1">
            <a:avLst/>
          </a:prstGeom>
          <a:ln>
            <a:tailEnd type="arrow"/>
          </a:ln>
        </p:spPr>
        <p:style>
          <a:lnRef idx="1">
            <a:schemeClr val="accent5"/>
          </a:lnRef>
          <a:fillRef idx="2">
            <a:schemeClr val="accent5"/>
          </a:fillRef>
          <a:effectRef idx="1">
            <a:schemeClr val="accent5"/>
          </a:effectRef>
          <a:fontRef idx="minor">
            <a:schemeClr val="dk1"/>
          </a:fontRef>
        </p:style>
      </p:cxnSp>
      <p:sp>
        <p:nvSpPr>
          <p:cNvPr id="21" name="20 Elipse"/>
          <p:cNvSpPr/>
          <p:nvPr/>
        </p:nvSpPr>
        <p:spPr>
          <a:xfrm>
            <a:off x="3779912" y="2564904"/>
            <a:ext cx="1368152" cy="136815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000" dirty="0" smtClean="0">
                <a:latin typeface="Arial" pitchFamily="34" charset="0"/>
                <a:cs typeface="Arial" pitchFamily="34" charset="0"/>
              </a:rPr>
              <a:t>Lavado de Piezas</a:t>
            </a:r>
            <a:endParaRPr lang="es-EC" sz="1000" dirty="0">
              <a:latin typeface="Arial" pitchFamily="34" charset="0"/>
              <a:cs typeface="Arial" pitchFamily="34" charset="0"/>
            </a:endParaRPr>
          </a:p>
        </p:txBody>
      </p:sp>
      <p:cxnSp>
        <p:nvCxnSpPr>
          <p:cNvPr id="22" name="21 Conector recto de flecha"/>
          <p:cNvCxnSpPr/>
          <p:nvPr/>
        </p:nvCxnSpPr>
        <p:spPr>
          <a:xfrm>
            <a:off x="4427984" y="1628800"/>
            <a:ext cx="0" cy="792088"/>
          </a:xfrm>
          <a:prstGeom prst="straightConnector1">
            <a:avLst/>
          </a:prstGeom>
          <a:ln>
            <a:tailEnd type="arrow"/>
          </a:ln>
        </p:spPr>
        <p:style>
          <a:lnRef idx="1">
            <a:schemeClr val="accent5"/>
          </a:lnRef>
          <a:fillRef idx="2">
            <a:schemeClr val="accent5"/>
          </a:fillRef>
          <a:effectRef idx="1">
            <a:schemeClr val="accent5"/>
          </a:effectRef>
          <a:fontRef idx="minor">
            <a:schemeClr val="dk1"/>
          </a:fontRef>
        </p:style>
      </p:cxnSp>
      <p:cxnSp>
        <p:nvCxnSpPr>
          <p:cNvPr id="23" name="22 Conector recto de flecha"/>
          <p:cNvCxnSpPr/>
          <p:nvPr/>
        </p:nvCxnSpPr>
        <p:spPr>
          <a:xfrm flipH="1">
            <a:off x="2843808" y="5517232"/>
            <a:ext cx="936104" cy="0"/>
          </a:xfrm>
          <a:prstGeom prst="straightConnector1">
            <a:avLst/>
          </a:prstGeom>
          <a:ln>
            <a:tailEnd type="arrow"/>
          </a:ln>
        </p:spPr>
        <p:style>
          <a:lnRef idx="1">
            <a:schemeClr val="accent5"/>
          </a:lnRef>
          <a:fillRef idx="2">
            <a:schemeClr val="accent5"/>
          </a:fillRef>
          <a:effectRef idx="1">
            <a:schemeClr val="accent5"/>
          </a:effectRef>
          <a:fontRef idx="minor">
            <a:schemeClr val="dk1"/>
          </a:fontRef>
        </p:style>
      </p:cxnSp>
      <p:cxnSp>
        <p:nvCxnSpPr>
          <p:cNvPr id="24" name="23 Conector recto de flecha"/>
          <p:cNvCxnSpPr/>
          <p:nvPr/>
        </p:nvCxnSpPr>
        <p:spPr>
          <a:xfrm flipV="1">
            <a:off x="1907704" y="4221088"/>
            <a:ext cx="0" cy="792088"/>
          </a:xfrm>
          <a:prstGeom prst="straightConnector1">
            <a:avLst/>
          </a:prstGeom>
          <a:ln>
            <a:tailEnd type="arrow"/>
          </a:ln>
        </p:spPr>
        <p:style>
          <a:lnRef idx="1">
            <a:schemeClr val="accent5"/>
          </a:lnRef>
          <a:fillRef idx="2">
            <a:schemeClr val="accent5"/>
          </a:fillRef>
          <a:effectRef idx="1">
            <a:schemeClr val="accent5"/>
          </a:effectRef>
          <a:fontRef idx="minor">
            <a:schemeClr val="dk1"/>
          </a:fontRef>
        </p:style>
      </p:cxnSp>
      <p:cxnSp>
        <p:nvCxnSpPr>
          <p:cNvPr id="25" name="24 Conector recto de flecha"/>
          <p:cNvCxnSpPr/>
          <p:nvPr/>
        </p:nvCxnSpPr>
        <p:spPr>
          <a:xfrm flipV="1">
            <a:off x="4644008" y="1124744"/>
            <a:ext cx="864096" cy="1296144"/>
          </a:xfrm>
          <a:prstGeom prst="straightConnector1">
            <a:avLst/>
          </a:prstGeom>
          <a:ln>
            <a:tailEnd type="arrow"/>
          </a:ln>
        </p:spPr>
        <p:style>
          <a:lnRef idx="1">
            <a:schemeClr val="accent5"/>
          </a:lnRef>
          <a:fillRef idx="2">
            <a:schemeClr val="accent5"/>
          </a:fillRef>
          <a:effectRef idx="1">
            <a:schemeClr val="accent5"/>
          </a:effectRef>
          <a:fontRef idx="minor">
            <a:schemeClr val="dk1"/>
          </a:fontRef>
        </p:style>
      </p:cxnSp>
      <p:sp>
        <p:nvSpPr>
          <p:cNvPr id="27" name="26 Elipse"/>
          <p:cNvSpPr/>
          <p:nvPr/>
        </p:nvSpPr>
        <p:spPr>
          <a:xfrm>
            <a:off x="7380312" y="4725144"/>
            <a:ext cx="1368152" cy="136815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000" dirty="0" smtClean="0">
                <a:latin typeface="Arial" pitchFamily="34" charset="0"/>
                <a:cs typeface="Arial" pitchFamily="34" charset="0"/>
              </a:rPr>
              <a:t>Comprobación manual de </a:t>
            </a:r>
            <a:r>
              <a:rPr lang="es-EC" sz="1000" dirty="0">
                <a:latin typeface="Arial" pitchFamily="34" charset="0"/>
                <a:cs typeface="Arial" pitchFamily="34" charset="0"/>
              </a:rPr>
              <a:t> H</a:t>
            </a:r>
            <a:r>
              <a:rPr lang="es-EC" sz="1000" dirty="0" smtClean="0">
                <a:latin typeface="Arial" pitchFamily="34" charset="0"/>
                <a:cs typeface="Arial" pitchFamily="34" charset="0"/>
              </a:rPr>
              <a:t>olguras</a:t>
            </a:r>
            <a:endParaRPr lang="es-EC" sz="1000" dirty="0">
              <a:latin typeface="Arial" pitchFamily="34" charset="0"/>
              <a:cs typeface="Arial" pitchFamily="34" charset="0"/>
            </a:endParaRPr>
          </a:p>
        </p:txBody>
      </p:sp>
      <p:cxnSp>
        <p:nvCxnSpPr>
          <p:cNvPr id="28" name="27 Conector recto de flecha"/>
          <p:cNvCxnSpPr/>
          <p:nvPr/>
        </p:nvCxnSpPr>
        <p:spPr>
          <a:xfrm>
            <a:off x="8100392" y="4221088"/>
            <a:ext cx="0" cy="360040"/>
          </a:xfrm>
          <a:prstGeom prst="straightConnector1">
            <a:avLst/>
          </a:prstGeom>
          <a:ln>
            <a:tailEnd type="arrow"/>
          </a:ln>
        </p:spPr>
        <p:style>
          <a:lnRef idx="1">
            <a:schemeClr val="accent5"/>
          </a:lnRef>
          <a:fillRef idx="2">
            <a:schemeClr val="accent5"/>
          </a:fillRef>
          <a:effectRef idx="1">
            <a:schemeClr val="accent5"/>
          </a:effectRef>
          <a:fontRef idx="minor">
            <a:schemeClr val="dk1"/>
          </a:fontRef>
        </p:style>
      </p:cxnSp>
      <p:pic>
        <p:nvPicPr>
          <p:cNvPr id="29" name="Picture 2"/>
          <p:cNvPicPr>
            <a:picLocks noChangeAspect="1" noChangeArrowheads="1"/>
          </p:cNvPicPr>
          <p:nvPr/>
        </p:nvPicPr>
        <p:blipFill>
          <a:blip r:embed="rId2" cstate="print">
            <a:extLst>
              <a:ext uri="{BEBA8EAE-BF5A-486C-A8C5-ECC9F3942E4B}">
                <a14:imgProps xmlns="" xmlns:a14="http://schemas.microsoft.com/office/drawing/2010/main">
                  <a14:imgLayer r:embed="rId4">
                    <a14:imgEffect>
                      <a14:sharpenSoften amount="30000"/>
                    </a14:imgEffect>
                  </a14:imgLayer>
                </a14:imgProps>
              </a:ext>
            </a:extLst>
          </a:blip>
          <a:srcRect/>
          <a:stretch>
            <a:fillRect/>
          </a:stretch>
        </p:blipFill>
        <p:spPr bwMode="auto">
          <a:xfrm>
            <a:off x="539552" y="1484784"/>
            <a:ext cx="1368152" cy="1008112"/>
          </a:xfrm>
          <a:prstGeom prst="rect">
            <a:avLst/>
          </a:prstGeom>
          <a:ln>
            <a:noFill/>
          </a:ln>
          <a:effectLst>
            <a:softEdge rad="112500"/>
          </a:effectLst>
        </p:spPr>
      </p:pic>
      <p:pic>
        <p:nvPicPr>
          <p:cNvPr id="30" name="Picture 3"/>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sharpenSoften amount="30000"/>
                    </a14:imgEffect>
                  </a14:imgLayer>
                </a14:imgProps>
              </a:ext>
            </a:extLst>
          </a:blip>
          <a:srcRect/>
          <a:stretch>
            <a:fillRect/>
          </a:stretch>
        </p:blipFill>
        <p:spPr bwMode="auto">
          <a:xfrm>
            <a:off x="2771800" y="1340768"/>
            <a:ext cx="1173934" cy="1008112"/>
          </a:xfrm>
          <a:prstGeom prst="rect">
            <a:avLst/>
          </a:prstGeom>
          <a:ln>
            <a:noFill/>
          </a:ln>
          <a:effectLst>
            <a:softEdge rad="112500"/>
          </a:effectLst>
        </p:spPr>
      </p:pic>
      <p:pic>
        <p:nvPicPr>
          <p:cNvPr id="31" name="Picture 6"/>
          <p:cNvPicPr>
            <a:picLocks noChangeAspect="1" noChangeArrowheads="1"/>
          </p:cNvPicPr>
          <p:nvPr/>
        </p:nvPicPr>
        <p:blipFill>
          <a:blip r:embed="rId7" cstate="print">
            <a:extLst>
              <a:ext uri="{BEBA8EAE-BF5A-486C-A8C5-ECC9F3942E4B}">
                <a14:imgProps xmlns="" xmlns:a14="http://schemas.microsoft.com/office/drawing/2010/main">
                  <a14:imgLayer r:embed="rId8">
                    <a14:imgEffect>
                      <a14:sharpenSoften amount="30000"/>
                    </a14:imgEffect>
                  </a14:imgLayer>
                </a14:imgProps>
              </a:ext>
            </a:extLst>
          </a:blip>
          <a:srcRect/>
          <a:stretch>
            <a:fillRect/>
          </a:stretch>
        </p:blipFill>
        <p:spPr bwMode="auto">
          <a:xfrm>
            <a:off x="5796136" y="1340768"/>
            <a:ext cx="1331640" cy="936104"/>
          </a:xfrm>
          <a:prstGeom prst="rect">
            <a:avLst/>
          </a:prstGeom>
          <a:ln>
            <a:noFill/>
          </a:ln>
          <a:effectLst>
            <a:softEdge rad="112500"/>
          </a:effectLst>
        </p:spPr>
      </p:pic>
      <p:pic>
        <p:nvPicPr>
          <p:cNvPr id="32" name="Picture 7"/>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sharpenSoften amount="30000"/>
                    </a14:imgEffect>
                  </a14:imgLayer>
                </a14:imgProps>
              </a:ext>
            </a:extLst>
          </a:blip>
          <a:srcRect/>
          <a:stretch>
            <a:fillRect/>
          </a:stretch>
        </p:blipFill>
        <p:spPr bwMode="auto">
          <a:xfrm>
            <a:off x="7524328" y="1484784"/>
            <a:ext cx="1363528" cy="1152128"/>
          </a:xfrm>
          <a:prstGeom prst="rect">
            <a:avLst/>
          </a:prstGeom>
          <a:ln>
            <a:noFill/>
          </a:ln>
          <a:effectLst>
            <a:softEdge rad="112500"/>
          </a:effectLst>
        </p:spPr>
      </p:pic>
      <p:pic>
        <p:nvPicPr>
          <p:cNvPr id="33" name="Picture 4"/>
          <p:cNvPicPr>
            <a:picLocks noChangeAspect="1" noChangeArrowheads="1"/>
          </p:cNvPicPr>
          <p:nvPr/>
        </p:nvPicPr>
        <p:blipFill>
          <a:blip r:embed="rId11" cstate="print">
            <a:extLst>
              <a:ext uri="{BEBA8EAE-BF5A-486C-A8C5-ECC9F3942E4B}">
                <a14:imgProps xmlns="" xmlns:a14="http://schemas.microsoft.com/office/drawing/2010/main">
                  <a14:imgLayer r:embed="rId12">
                    <a14:imgEffect>
                      <a14:sharpenSoften amount="30000"/>
                    </a14:imgEffect>
                  </a14:imgLayer>
                </a14:imgProps>
              </a:ext>
            </a:extLst>
          </a:blip>
          <a:srcRect/>
          <a:stretch>
            <a:fillRect/>
          </a:stretch>
        </p:blipFill>
        <p:spPr bwMode="auto">
          <a:xfrm>
            <a:off x="2411760" y="3212976"/>
            <a:ext cx="1224136" cy="1148736"/>
          </a:xfrm>
          <a:prstGeom prst="rect">
            <a:avLst/>
          </a:prstGeom>
          <a:ln>
            <a:noFill/>
          </a:ln>
          <a:effectLst>
            <a:softEdge rad="112500"/>
          </a:effectLst>
        </p:spPr>
      </p:pic>
      <p:pic>
        <p:nvPicPr>
          <p:cNvPr id="34" name="Picture 5"/>
          <p:cNvPicPr>
            <a:picLocks noChangeAspect="1" noChangeArrowheads="1"/>
          </p:cNvPicPr>
          <p:nvPr/>
        </p:nvPicPr>
        <p:blipFill>
          <a:blip r:embed="rId13" cstate="print">
            <a:extLst>
              <a:ext uri="{BEBA8EAE-BF5A-486C-A8C5-ECC9F3942E4B}">
                <a14:imgProps xmlns="" xmlns:a14="http://schemas.microsoft.com/office/drawing/2010/main">
                  <a14:imgLayer r:embed="rId14">
                    <a14:imgEffect>
                      <a14:sharpenSoften amount="30000"/>
                    </a14:imgEffect>
                  </a14:imgLayer>
                </a14:imgProps>
              </a:ext>
            </a:extLst>
          </a:blip>
          <a:srcRect/>
          <a:stretch>
            <a:fillRect/>
          </a:stretch>
        </p:blipFill>
        <p:spPr bwMode="auto">
          <a:xfrm>
            <a:off x="2051720" y="5661248"/>
            <a:ext cx="1296144" cy="924797"/>
          </a:xfrm>
          <a:prstGeom prst="rect">
            <a:avLst/>
          </a:prstGeom>
          <a:ln>
            <a:noFill/>
          </a:ln>
          <a:effectLst>
            <a:softEdge rad="112500"/>
          </a:effectLst>
        </p:spPr>
      </p:pic>
      <p:sp>
        <p:nvSpPr>
          <p:cNvPr id="35" name="34 Botón de acción: Hacia atrás o Anterior">
            <a:hlinkClick r:id="rId15" action="ppaction://hlinksldjump" highlightClick="1"/>
          </p:cNvPr>
          <p:cNvSpPr/>
          <p:nvPr/>
        </p:nvSpPr>
        <p:spPr>
          <a:xfrm>
            <a:off x="8532440" y="6309320"/>
            <a:ext cx="611560" cy="54868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3 Elipse"/>
          <p:cNvSpPr/>
          <p:nvPr/>
        </p:nvSpPr>
        <p:spPr>
          <a:xfrm>
            <a:off x="251520" y="332656"/>
            <a:ext cx="1368152" cy="122413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000" dirty="0" smtClean="0">
                <a:latin typeface="Arial" pitchFamily="34" charset="0"/>
                <a:cs typeface="Arial" pitchFamily="34" charset="0"/>
              </a:rPr>
              <a:t>Recepción Cigüeñales</a:t>
            </a:r>
            <a:endParaRPr lang="es-EC" sz="1000" dirty="0">
              <a:latin typeface="Arial" pitchFamily="34" charset="0"/>
              <a:cs typeface="Arial" pitchFamily="34" charset="0"/>
            </a:endParaRPr>
          </a:p>
        </p:txBody>
      </p:sp>
      <p:sp>
        <p:nvSpPr>
          <p:cNvPr id="35" name="34 Rectángulo"/>
          <p:cNvSpPr/>
          <p:nvPr/>
        </p:nvSpPr>
        <p:spPr>
          <a:xfrm>
            <a:off x="2123728" y="332656"/>
            <a:ext cx="1152128" cy="115212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000" dirty="0" smtClean="0">
                <a:latin typeface="Arial" pitchFamily="34" charset="0"/>
                <a:cs typeface="Arial" pitchFamily="34" charset="0"/>
              </a:rPr>
              <a:t>Inspección de medidas de los muñones</a:t>
            </a:r>
            <a:endParaRPr lang="es-EC" sz="1000" dirty="0">
              <a:latin typeface="Arial" pitchFamily="34" charset="0"/>
              <a:cs typeface="Arial" pitchFamily="34" charset="0"/>
            </a:endParaRPr>
          </a:p>
        </p:txBody>
      </p:sp>
      <p:sp>
        <p:nvSpPr>
          <p:cNvPr id="36" name="35 Elipse"/>
          <p:cNvSpPr/>
          <p:nvPr/>
        </p:nvSpPr>
        <p:spPr>
          <a:xfrm>
            <a:off x="3779912" y="332656"/>
            <a:ext cx="1368152" cy="129614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000" dirty="0" smtClean="0">
                <a:latin typeface="Arial" pitchFamily="34" charset="0"/>
                <a:cs typeface="Arial" pitchFamily="34" charset="0"/>
              </a:rPr>
              <a:t>Elaboración de hoja de trabajo</a:t>
            </a:r>
            <a:endParaRPr lang="es-EC" sz="1000" dirty="0">
              <a:latin typeface="Arial" pitchFamily="34" charset="0"/>
              <a:cs typeface="Arial" pitchFamily="34" charset="0"/>
            </a:endParaRPr>
          </a:p>
        </p:txBody>
      </p:sp>
      <p:sp>
        <p:nvSpPr>
          <p:cNvPr id="37" name="36 Retraso"/>
          <p:cNvSpPr/>
          <p:nvPr/>
        </p:nvSpPr>
        <p:spPr>
          <a:xfrm>
            <a:off x="5652120" y="332656"/>
            <a:ext cx="1296144" cy="1080120"/>
          </a:xfrm>
          <a:prstGeom prst="flowChartDelay">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000" dirty="0" smtClean="0">
                <a:latin typeface="Arial" pitchFamily="34" charset="0"/>
                <a:cs typeface="Arial" pitchFamily="34" charset="0"/>
              </a:rPr>
              <a:t>Espera turno de rectificación</a:t>
            </a:r>
            <a:endParaRPr lang="es-EC" sz="1000" dirty="0">
              <a:latin typeface="Arial" pitchFamily="34" charset="0"/>
              <a:cs typeface="Arial" pitchFamily="34" charset="0"/>
            </a:endParaRPr>
          </a:p>
        </p:txBody>
      </p:sp>
      <p:sp>
        <p:nvSpPr>
          <p:cNvPr id="38" name="37 Elipse"/>
          <p:cNvSpPr/>
          <p:nvPr/>
        </p:nvSpPr>
        <p:spPr>
          <a:xfrm>
            <a:off x="7380312" y="332656"/>
            <a:ext cx="1368152" cy="122413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000" dirty="0" smtClean="0">
                <a:latin typeface="Arial" pitchFamily="34" charset="0"/>
                <a:cs typeface="Arial" pitchFamily="34" charset="0"/>
              </a:rPr>
              <a:t>Rectificación de muñones de Biela</a:t>
            </a:r>
            <a:endParaRPr lang="es-EC" sz="1000" dirty="0">
              <a:latin typeface="Arial" pitchFamily="34" charset="0"/>
              <a:cs typeface="Arial" pitchFamily="34" charset="0"/>
            </a:endParaRPr>
          </a:p>
        </p:txBody>
      </p:sp>
      <p:sp>
        <p:nvSpPr>
          <p:cNvPr id="39" name="38 Elipse"/>
          <p:cNvSpPr/>
          <p:nvPr/>
        </p:nvSpPr>
        <p:spPr>
          <a:xfrm>
            <a:off x="5436096" y="2348880"/>
            <a:ext cx="1440160" cy="129614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000" dirty="0" smtClean="0">
                <a:latin typeface="Arial" pitchFamily="34" charset="0"/>
                <a:cs typeface="Arial" pitchFamily="34" charset="0"/>
              </a:rPr>
              <a:t>Rectificación de muñones de Bancada</a:t>
            </a:r>
            <a:endParaRPr lang="es-EC" sz="1000" dirty="0">
              <a:latin typeface="Arial" pitchFamily="34" charset="0"/>
              <a:cs typeface="Arial" pitchFamily="34" charset="0"/>
            </a:endParaRPr>
          </a:p>
        </p:txBody>
      </p:sp>
      <p:sp>
        <p:nvSpPr>
          <p:cNvPr id="40" name="39 Elipse"/>
          <p:cNvSpPr/>
          <p:nvPr/>
        </p:nvSpPr>
        <p:spPr>
          <a:xfrm>
            <a:off x="5580112" y="4149080"/>
            <a:ext cx="1368152" cy="136815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000" dirty="0" smtClean="0">
                <a:latin typeface="Arial" pitchFamily="34" charset="0"/>
                <a:cs typeface="Arial" pitchFamily="34" charset="0"/>
              </a:rPr>
              <a:t>Comprobación manual  de </a:t>
            </a:r>
            <a:r>
              <a:rPr lang="es-EC" sz="1000" dirty="0">
                <a:latin typeface="Arial" pitchFamily="34" charset="0"/>
                <a:cs typeface="Arial" pitchFamily="34" charset="0"/>
              </a:rPr>
              <a:t>H</a:t>
            </a:r>
            <a:r>
              <a:rPr lang="es-EC" sz="1000" dirty="0" smtClean="0">
                <a:latin typeface="Arial" pitchFamily="34" charset="0"/>
                <a:cs typeface="Arial" pitchFamily="34" charset="0"/>
              </a:rPr>
              <a:t>olguras </a:t>
            </a:r>
            <a:endParaRPr lang="es-EC" sz="1000" dirty="0">
              <a:latin typeface="Arial" pitchFamily="34" charset="0"/>
              <a:cs typeface="Arial" pitchFamily="34" charset="0"/>
            </a:endParaRPr>
          </a:p>
        </p:txBody>
      </p:sp>
      <p:sp>
        <p:nvSpPr>
          <p:cNvPr id="42" name="41 Rectángulo"/>
          <p:cNvSpPr/>
          <p:nvPr/>
        </p:nvSpPr>
        <p:spPr>
          <a:xfrm>
            <a:off x="7452320" y="2420888"/>
            <a:ext cx="1296144" cy="115212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000" dirty="0" smtClean="0">
                <a:latin typeface="Arial" pitchFamily="34" charset="0"/>
                <a:cs typeface="Arial" pitchFamily="34" charset="0"/>
              </a:rPr>
              <a:t>Inspección de medidas  de rectificación</a:t>
            </a:r>
            <a:endParaRPr lang="es-EC" sz="1000" dirty="0">
              <a:latin typeface="Arial" pitchFamily="34" charset="0"/>
              <a:cs typeface="Arial" pitchFamily="34" charset="0"/>
            </a:endParaRPr>
          </a:p>
        </p:txBody>
      </p:sp>
      <p:sp>
        <p:nvSpPr>
          <p:cNvPr id="45" name="44 Elipse"/>
          <p:cNvSpPr/>
          <p:nvPr/>
        </p:nvSpPr>
        <p:spPr>
          <a:xfrm>
            <a:off x="3707904" y="4221088"/>
            <a:ext cx="1368152" cy="129614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000" dirty="0" smtClean="0">
                <a:latin typeface="Arial" pitchFamily="34" charset="0"/>
                <a:cs typeface="Arial" pitchFamily="34" charset="0"/>
              </a:rPr>
              <a:t>Asentamiento de Biela y Bancada</a:t>
            </a:r>
            <a:endParaRPr lang="es-EC" sz="1000" dirty="0">
              <a:latin typeface="Arial" pitchFamily="34" charset="0"/>
              <a:cs typeface="Arial" pitchFamily="34" charset="0"/>
            </a:endParaRPr>
          </a:p>
        </p:txBody>
      </p:sp>
      <p:sp>
        <p:nvSpPr>
          <p:cNvPr id="46" name="45 Combinar"/>
          <p:cNvSpPr/>
          <p:nvPr/>
        </p:nvSpPr>
        <p:spPr>
          <a:xfrm>
            <a:off x="251520" y="4293096"/>
            <a:ext cx="1584176" cy="1368152"/>
          </a:xfrm>
          <a:prstGeom prst="flowChartMerg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000" dirty="0" smtClean="0">
                <a:latin typeface="Arial" pitchFamily="34" charset="0"/>
                <a:cs typeface="Arial" pitchFamily="34" charset="0"/>
              </a:rPr>
              <a:t>Almacenamiento de Piezas Rectificadas</a:t>
            </a:r>
            <a:endParaRPr lang="es-EC" sz="1000" dirty="0">
              <a:latin typeface="Arial" pitchFamily="34" charset="0"/>
              <a:cs typeface="Arial" pitchFamily="34" charset="0"/>
            </a:endParaRPr>
          </a:p>
        </p:txBody>
      </p:sp>
      <p:sp>
        <p:nvSpPr>
          <p:cNvPr id="47" name="46 Elipse"/>
          <p:cNvSpPr/>
          <p:nvPr/>
        </p:nvSpPr>
        <p:spPr>
          <a:xfrm>
            <a:off x="1907704" y="2492896"/>
            <a:ext cx="1368152" cy="136815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000" dirty="0" smtClean="0">
                <a:latin typeface="Arial" pitchFamily="34" charset="0"/>
                <a:cs typeface="Arial" pitchFamily="34" charset="0"/>
              </a:rPr>
              <a:t>Entrega al cliente</a:t>
            </a:r>
            <a:endParaRPr lang="es-EC" sz="1000" dirty="0">
              <a:latin typeface="Arial" pitchFamily="34" charset="0"/>
              <a:cs typeface="Arial" pitchFamily="34" charset="0"/>
            </a:endParaRPr>
          </a:p>
        </p:txBody>
      </p:sp>
      <p:cxnSp>
        <p:nvCxnSpPr>
          <p:cNvPr id="48" name="47 Conector recto de flecha"/>
          <p:cNvCxnSpPr>
            <a:endCxn id="35" idx="1"/>
          </p:cNvCxnSpPr>
          <p:nvPr/>
        </p:nvCxnSpPr>
        <p:spPr>
          <a:xfrm>
            <a:off x="1691680" y="908720"/>
            <a:ext cx="432048" cy="0"/>
          </a:xfrm>
          <a:prstGeom prst="straightConnector1">
            <a:avLst/>
          </a:prstGeom>
          <a:ln>
            <a:tailEnd type="arrow"/>
          </a:ln>
        </p:spPr>
        <p:style>
          <a:lnRef idx="1">
            <a:schemeClr val="accent4"/>
          </a:lnRef>
          <a:fillRef idx="2">
            <a:schemeClr val="accent4"/>
          </a:fillRef>
          <a:effectRef idx="1">
            <a:schemeClr val="accent4"/>
          </a:effectRef>
          <a:fontRef idx="minor">
            <a:schemeClr val="dk1"/>
          </a:fontRef>
        </p:style>
      </p:cxnSp>
      <p:cxnSp>
        <p:nvCxnSpPr>
          <p:cNvPr id="49" name="48 Conector recto de flecha"/>
          <p:cNvCxnSpPr/>
          <p:nvPr/>
        </p:nvCxnSpPr>
        <p:spPr>
          <a:xfrm>
            <a:off x="3275856" y="908720"/>
            <a:ext cx="432048" cy="0"/>
          </a:xfrm>
          <a:prstGeom prst="straightConnector1">
            <a:avLst/>
          </a:prstGeom>
          <a:ln>
            <a:tailEnd type="arrow"/>
          </a:ln>
        </p:spPr>
        <p:style>
          <a:lnRef idx="1">
            <a:schemeClr val="accent4"/>
          </a:lnRef>
          <a:fillRef idx="2">
            <a:schemeClr val="accent4"/>
          </a:fillRef>
          <a:effectRef idx="1">
            <a:schemeClr val="accent4"/>
          </a:effectRef>
          <a:fontRef idx="minor">
            <a:schemeClr val="dk1"/>
          </a:fontRef>
        </p:style>
      </p:cxnSp>
      <p:cxnSp>
        <p:nvCxnSpPr>
          <p:cNvPr id="50" name="49 Conector recto de flecha"/>
          <p:cNvCxnSpPr/>
          <p:nvPr/>
        </p:nvCxnSpPr>
        <p:spPr>
          <a:xfrm>
            <a:off x="5148064" y="908720"/>
            <a:ext cx="432048" cy="0"/>
          </a:xfrm>
          <a:prstGeom prst="straightConnector1">
            <a:avLst/>
          </a:prstGeom>
          <a:ln>
            <a:tailEnd type="arrow"/>
          </a:ln>
        </p:spPr>
        <p:style>
          <a:lnRef idx="1">
            <a:schemeClr val="accent4"/>
          </a:lnRef>
          <a:fillRef idx="2">
            <a:schemeClr val="accent4"/>
          </a:fillRef>
          <a:effectRef idx="1">
            <a:schemeClr val="accent4"/>
          </a:effectRef>
          <a:fontRef idx="minor">
            <a:schemeClr val="dk1"/>
          </a:fontRef>
        </p:style>
      </p:cxnSp>
      <p:cxnSp>
        <p:nvCxnSpPr>
          <p:cNvPr id="51" name="50 Conector recto de flecha"/>
          <p:cNvCxnSpPr/>
          <p:nvPr/>
        </p:nvCxnSpPr>
        <p:spPr>
          <a:xfrm>
            <a:off x="6948264" y="908720"/>
            <a:ext cx="432048" cy="0"/>
          </a:xfrm>
          <a:prstGeom prst="straightConnector1">
            <a:avLst/>
          </a:prstGeom>
          <a:ln>
            <a:tailEnd type="arrow"/>
          </a:ln>
        </p:spPr>
        <p:style>
          <a:lnRef idx="1">
            <a:schemeClr val="accent4"/>
          </a:lnRef>
          <a:fillRef idx="2">
            <a:schemeClr val="accent4"/>
          </a:fillRef>
          <a:effectRef idx="1">
            <a:schemeClr val="accent4"/>
          </a:effectRef>
          <a:fontRef idx="minor">
            <a:schemeClr val="dk1"/>
          </a:fontRef>
        </p:style>
      </p:cxnSp>
      <p:cxnSp>
        <p:nvCxnSpPr>
          <p:cNvPr id="52" name="51 Conector recto de flecha"/>
          <p:cNvCxnSpPr/>
          <p:nvPr/>
        </p:nvCxnSpPr>
        <p:spPr>
          <a:xfrm>
            <a:off x="6156176" y="1412776"/>
            <a:ext cx="0" cy="792088"/>
          </a:xfrm>
          <a:prstGeom prst="straightConnector1">
            <a:avLst/>
          </a:prstGeom>
          <a:ln>
            <a:tailEnd type="arrow"/>
          </a:ln>
        </p:spPr>
        <p:style>
          <a:lnRef idx="1">
            <a:schemeClr val="accent4"/>
          </a:lnRef>
          <a:fillRef idx="2">
            <a:schemeClr val="accent4"/>
          </a:fillRef>
          <a:effectRef idx="1">
            <a:schemeClr val="accent4"/>
          </a:effectRef>
          <a:fontRef idx="minor">
            <a:schemeClr val="dk1"/>
          </a:fontRef>
        </p:style>
      </p:cxnSp>
      <p:cxnSp>
        <p:nvCxnSpPr>
          <p:cNvPr id="53" name="52 Conector recto de flecha"/>
          <p:cNvCxnSpPr/>
          <p:nvPr/>
        </p:nvCxnSpPr>
        <p:spPr>
          <a:xfrm>
            <a:off x="8100392" y="1556792"/>
            <a:ext cx="0" cy="864096"/>
          </a:xfrm>
          <a:prstGeom prst="straightConnector1">
            <a:avLst/>
          </a:prstGeom>
          <a:ln>
            <a:tailEnd type="arrow"/>
          </a:ln>
        </p:spPr>
        <p:style>
          <a:lnRef idx="1">
            <a:schemeClr val="accent4"/>
          </a:lnRef>
          <a:fillRef idx="2">
            <a:schemeClr val="accent4"/>
          </a:fillRef>
          <a:effectRef idx="1">
            <a:schemeClr val="accent4"/>
          </a:effectRef>
          <a:fontRef idx="minor">
            <a:schemeClr val="dk1"/>
          </a:fontRef>
        </p:style>
      </p:cxnSp>
      <p:cxnSp>
        <p:nvCxnSpPr>
          <p:cNvPr id="57" name="56 Conector recto de flecha"/>
          <p:cNvCxnSpPr/>
          <p:nvPr/>
        </p:nvCxnSpPr>
        <p:spPr>
          <a:xfrm flipH="1">
            <a:off x="7092280" y="4941168"/>
            <a:ext cx="1008112" cy="0"/>
          </a:xfrm>
          <a:prstGeom prst="straightConnector1">
            <a:avLst/>
          </a:prstGeom>
          <a:ln>
            <a:tailEnd type="arrow"/>
          </a:ln>
        </p:spPr>
        <p:style>
          <a:lnRef idx="1">
            <a:schemeClr val="accent4"/>
          </a:lnRef>
          <a:fillRef idx="2">
            <a:schemeClr val="accent4"/>
          </a:fillRef>
          <a:effectRef idx="1">
            <a:schemeClr val="accent4"/>
          </a:effectRef>
          <a:fontRef idx="minor">
            <a:schemeClr val="dk1"/>
          </a:fontRef>
        </p:style>
      </p:cxnSp>
      <p:cxnSp>
        <p:nvCxnSpPr>
          <p:cNvPr id="59" name="58 Conector recto de flecha"/>
          <p:cNvCxnSpPr/>
          <p:nvPr/>
        </p:nvCxnSpPr>
        <p:spPr>
          <a:xfrm flipH="1">
            <a:off x="5076056" y="4869160"/>
            <a:ext cx="432048" cy="0"/>
          </a:xfrm>
          <a:prstGeom prst="straightConnector1">
            <a:avLst/>
          </a:prstGeom>
          <a:ln>
            <a:tailEnd type="arrow"/>
          </a:ln>
        </p:spPr>
        <p:style>
          <a:lnRef idx="1">
            <a:schemeClr val="accent4"/>
          </a:lnRef>
          <a:fillRef idx="2">
            <a:schemeClr val="accent4"/>
          </a:fillRef>
          <a:effectRef idx="1">
            <a:schemeClr val="accent4"/>
          </a:effectRef>
          <a:fontRef idx="minor">
            <a:schemeClr val="dk1"/>
          </a:fontRef>
        </p:style>
      </p:cxnSp>
      <p:sp>
        <p:nvSpPr>
          <p:cNvPr id="64" name="63 Elipse"/>
          <p:cNvSpPr/>
          <p:nvPr/>
        </p:nvSpPr>
        <p:spPr>
          <a:xfrm>
            <a:off x="3779912" y="2060848"/>
            <a:ext cx="1368152" cy="136815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000" dirty="0" smtClean="0">
                <a:latin typeface="Arial" pitchFamily="34" charset="0"/>
                <a:cs typeface="Arial" pitchFamily="34" charset="0"/>
              </a:rPr>
              <a:t>Lavado de Piezas</a:t>
            </a:r>
            <a:endParaRPr lang="es-EC" sz="1000" dirty="0">
              <a:latin typeface="Arial" pitchFamily="34" charset="0"/>
              <a:cs typeface="Arial" pitchFamily="34" charset="0"/>
            </a:endParaRPr>
          </a:p>
        </p:txBody>
      </p:sp>
      <p:cxnSp>
        <p:nvCxnSpPr>
          <p:cNvPr id="65" name="64 Conector recto de flecha"/>
          <p:cNvCxnSpPr/>
          <p:nvPr/>
        </p:nvCxnSpPr>
        <p:spPr>
          <a:xfrm>
            <a:off x="4427984" y="1628800"/>
            <a:ext cx="0" cy="360040"/>
          </a:xfrm>
          <a:prstGeom prst="straightConnector1">
            <a:avLst/>
          </a:prstGeom>
          <a:ln>
            <a:tailEnd type="arrow"/>
          </a:ln>
        </p:spPr>
        <p:style>
          <a:lnRef idx="1">
            <a:schemeClr val="accent4"/>
          </a:lnRef>
          <a:fillRef idx="2">
            <a:schemeClr val="accent4"/>
          </a:fillRef>
          <a:effectRef idx="1">
            <a:schemeClr val="accent4"/>
          </a:effectRef>
          <a:fontRef idx="minor">
            <a:schemeClr val="dk1"/>
          </a:fontRef>
        </p:style>
      </p:cxnSp>
      <p:cxnSp>
        <p:nvCxnSpPr>
          <p:cNvPr id="66" name="65 Conector recto de flecha"/>
          <p:cNvCxnSpPr/>
          <p:nvPr/>
        </p:nvCxnSpPr>
        <p:spPr>
          <a:xfrm flipV="1">
            <a:off x="4716016" y="1052736"/>
            <a:ext cx="864096" cy="936104"/>
          </a:xfrm>
          <a:prstGeom prst="straightConnector1">
            <a:avLst/>
          </a:prstGeom>
          <a:ln>
            <a:tailEnd type="arrow"/>
          </a:ln>
        </p:spPr>
        <p:style>
          <a:lnRef idx="1">
            <a:schemeClr val="accent4"/>
          </a:lnRef>
          <a:fillRef idx="2">
            <a:schemeClr val="accent4"/>
          </a:fillRef>
          <a:effectRef idx="1">
            <a:schemeClr val="accent4"/>
          </a:effectRef>
          <a:fontRef idx="minor">
            <a:schemeClr val="dk1"/>
          </a:fontRef>
        </p:style>
      </p:cxnSp>
      <p:cxnSp>
        <p:nvCxnSpPr>
          <p:cNvPr id="67" name="66 Conector recto de flecha"/>
          <p:cNvCxnSpPr/>
          <p:nvPr/>
        </p:nvCxnSpPr>
        <p:spPr>
          <a:xfrm>
            <a:off x="6876256" y="2996952"/>
            <a:ext cx="432048" cy="0"/>
          </a:xfrm>
          <a:prstGeom prst="straightConnector1">
            <a:avLst/>
          </a:prstGeom>
          <a:ln>
            <a:tailEnd type="arrow"/>
          </a:ln>
        </p:spPr>
        <p:style>
          <a:lnRef idx="1">
            <a:schemeClr val="accent4"/>
          </a:lnRef>
          <a:fillRef idx="2">
            <a:schemeClr val="accent4"/>
          </a:fillRef>
          <a:effectRef idx="1">
            <a:schemeClr val="accent4"/>
          </a:effectRef>
          <a:fontRef idx="minor">
            <a:schemeClr val="dk1"/>
          </a:fontRef>
        </p:style>
      </p:cxnSp>
      <p:cxnSp>
        <p:nvCxnSpPr>
          <p:cNvPr id="70" name="69 Conector recto"/>
          <p:cNvCxnSpPr/>
          <p:nvPr/>
        </p:nvCxnSpPr>
        <p:spPr>
          <a:xfrm>
            <a:off x="8100392" y="3717032"/>
            <a:ext cx="0" cy="1224136"/>
          </a:xfrm>
          <a:prstGeom prst="line">
            <a:avLst/>
          </a:prstGeom>
        </p:spPr>
        <p:style>
          <a:lnRef idx="1">
            <a:schemeClr val="accent4"/>
          </a:lnRef>
          <a:fillRef idx="2">
            <a:schemeClr val="accent4"/>
          </a:fillRef>
          <a:effectRef idx="1">
            <a:schemeClr val="accent4"/>
          </a:effectRef>
          <a:fontRef idx="minor">
            <a:schemeClr val="dk1"/>
          </a:fontRef>
        </p:style>
      </p:cxnSp>
      <p:cxnSp>
        <p:nvCxnSpPr>
          <p:cNvPr id="72" name="71 Conector recto de flecha"/>
          <p:cNvCxnSpPr/>
          <p:nvPr/>
        </p:nvCxnSpPr>
        <p:spPr>
          <a:xfrm>
            <a:off x="6228184" y="3717032"/>
            <a:ext cx="0" cy="360040"/>
          </a:xfrm>
          <a:prstGeom prst="straightConnector1">
            <a:avLst/>
          </a:prstGeom>
          <a:ln>
            <a:tailEnd type="arrow"/>
          </a:ln>
        </p:spPr>
        <p:style>
          <a:lnRef idx="1">
            <a:schemeClr val="accent4"/>
          </a:lnRef>
          <a:fillRef idx="2">
            <a:schemeClr val="accent4"/>
          </a:fillRef>
          <a:effectRef idx="1">
            <a:schemeClr val="accent4"/>
          </a:effectRef>
          <a:fontRef idx="minor">
            <a:schemeClr val="dk1"/>
          </a:fontRef>
        </p:style>
      </p:cxnSp>
      <p:sp>
        <p:nvSpPr>
          <p:cNvPr id="78" name="77 Elipse"/>
          <p:cNvSpPr/>
          <p:nvPr/>
        </p:nvSpPr>
        <p:spPr>
          <a:xfrm>
            <a:off x="1907704" y="4221088"/>
            <a:ext cx="1368152" cy="129614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000" dirty="0" smtClean="0">
                <a:latin typeface="Arial" pitchFamily="34" charset="0"/>
                <a:cs typeface="Arial" pitchFamily="34" charset="0"/>
              </a:rPr>
              <a:t>Limpieza de Piezas Rectificadas</a:t>
            </a:r>
            <a:endParaRPr lang="es-EC" sz="1000" dirty="0">
              <a:latin typeface="Arial" pitchFamily="34" charset="0"/>
              <a:cs typeface="Arial" pitchFamily="34" charset="0"/>
            </a:endParaRPr>
          </a:p>
        </p:txBody>
      </p:sp>
      <p:cxnSp>
        <p:nvCxnSpPr>
          <p:cNvPr id="79" name="78 Conector recto de flecha"/>
          <p:cNvCxnSpPr/>
          <p:nvPr/>
        </p:nvCxnSpPr>
        <p:spPr>
          <a:xfrm flipH="1">
            <a:off x="3275856" y="4869160"/>
            <a:ext cx="432048" cy="0"/>
          </a:xfrm>
          <a:prstGeom prst="straightConnector1">
            <a:avLst/>
          </a:prstGeom>
          <a:ln>
            <a:tailEnd type="arrow"/>
          </a:ln>
        </p:spPr>
        <p:style>
          <a:lnRef idx="1">
            <a:schemeClr val="accent4"/>
          </a:lnRef>
          <a:fillRef idx="2">
            <a:schemeClr val="accent4"/>
          </a:fillRef>
          <a:effectRef idx="1">
            <a:schemeClr val="accent4"/>
          </a:effectRef>
          <a:fontRef idx="minor">
            <a:schemeClr val="dk1"/>
          </a:fontRef>
        </p:style>
      </p:cxnSp>
      <p:cxnSp>
        <p:nvCxnSpPr>
          <p:cNvPr id="80" name="79 Conector recto de flecha"/>
          <p:cNvCxnSpPr/>
          <p:nvPr/>
        </p:nvCxnSpPr>
        <p:spPr>
          <a:xfrm flipH="1">
            <a:off x="1619672" y="4797152"/>
            <a:ext cx="288032" cy="0"/>
          </a:xfrm>
          <a:prstGeom prst="straightConnector1">
            <a:avLst/>
          </a:prstGeom>
          <a:ln>
            <a:tailEnd type="arrow"/>
          </a:ln>
        </p:spPr>
        <p:style>
          <a:lnRef idx="1">
            <a:schemeClr val="accent4"/>
          </a:lnRef>
          <a:fillRef idx="2">
            <a:schemeClr val="accent4"/>
          </a:fillRef>
          <a:effectRef idx="1">
            <a:schemeClr val="accent4"/>
          </a:effectRef>
          <a:fontRef idx="minor">
            <a:schemeClr val="dk1"/>
          </a:fontRef>
        </p:style>
      </p:cxnSp>
      <p:cxnSp>
        <p:nvCxnSpPr>
          <p:cNvPr id="83" name="82 Conector recto"/>
          <p:cNvCxnSpPr/>
          <p:nvPr/>
        </p:nvCxnSpPr>
        <p:spPr>
          <a:xfrm flipV="1">
            <a:off x="971600" y="3068960"/>
            <a:ext cx="0" cy="1152128"/>
          </a:xfrm>
          <a:prstGeom prst="line">
            <a:avLst/>
          </a:prstGeom>
        </p:spPr>
        <p:style>
          <a:lnRef idx="1">
            <a:schemeClr val="accent4"/>
          </a:lnRef>
          <a:fillRef idx="2">
            <a:schemeClr val="accent4"/>
          </a:fillRef>
          <a:effectRef idx="1">
            <a:schemeClr val="accent4"/>
          </a:effectRef>
          <a:fontRef idx="minor">
            <a:schemeClr val="dk1"/>
          </a:fontRef>
        </p:style>
      </p:cxnSp>
      <p:cxnSp>
        <p:nvCxnSpPr>
          <p:cNvPr id="85" name="84 Conector recto de flecha"/>
          <p:cNvCxnSpPr/>
          <p:nvPr/>
        </p:nvCxnSpPr>
        <p:spPr>
          <a:xfrm>
            <a:off x="971600" y="3068960"/>
            <a:ext cx="792088" cy="0"/>
          </a:xfrm>
          <a:prstGeom prst="straightConnector1">
            <a:avLst/>
          </a:prstGeom>
          <a:ln>
            <a:tailEnd type="arrow"/>
          </a:ln>
        </p:spPr>
        <p:style>
          <a:lnRef idx="1">
            <a:schemeClr val="accent4"/>
          </a:lnRef>
          <a:fillRef idx="2">
            <a:schemeClr val="accent4"/>
          </a:fillRef>
          <a:effectRef idx="1">
            <a:schemeClr val="accent4"/>
          </a:effectRef>
          <a:fontRef idx="minor">
            <a:schemeClr val="dk1"/>
          </a:fontRef>
        </p:style>
      </p:cxnSp>
      <p:pic>
        <p:nvPicPr>
          <p:cNvPr id="33" name="Picture 2"/>
          <p:cNvPicPr>
            <a:picLocks noChangeAspect="1" noChangeArrowheads="1"/>
          </p:cNvPicPr>
          <p:nvPr/>
        </p:nvPicPr>
        <p:blipFill>
          <a:blip r:embed="rId2" cstate="print">
            <a:extLst>
              <a:ext uri="{BEBA8EAE-BF5A-486C-A8C5-ECC9F3942E4B}">
                <a14:imgProps xmlns="" xmlns:a14="http://schemas.microsoft.com/office/drawing/2010/main">
                  <a14:imgLayer r:embed="rId4">
                    <a14:imgEffect>
                      <a14:sharpenSoften amount="30000"/>
                    </a14:imgEffect>
                  </a14:imgLayer>
                </a14:imgProps>
              </a:ext>
            </a:extLst>
          </a:blip>
          <a:srcRect/>
          <a:stretch>
            <a:fillRect/>
          </a:stretch>
        </p:blipFill>
        <p:spPr bwMode="auto">
          <a:xfrm>
            <a:off x="395536" y="1484784"/>
            <a:ext cx="1502776" cy="720080"/>
          </a:xfrm>
          <a:prstGeom prst="rect">
            <a:avLst/>
          </a:prstGeom>
          <a:ln>
            <a:noFill/>
          </a:ln>
          <a:effectLst>
            <a:softEdge rad="112500"/>
          </a:effectLst>
        </p:spPr>
      </p:pic>
      <p:pic>
        <p:nvPicPr>
          <p:cNvPr id="41" name="Picture 6"/>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sharpenSoften amount="30000"/>
                    </a14:imgEffect>
                  </a14:imgLayer>
                </a14:imgProps>
              </a:ext>
            </a:extLst>
          </a:blip>
          <a:srcRect/>
          <a:stretch>
            <a:fillRect/>
          </a:stretch>
        </p:blipFill>
        <p:spPr bwMode="auto">
          <a:xfrm>
            <a:off x="2555776" y="1196752"/>
            <a:ext cx="1080120" cy="1131304"/>
          </a:xfrm>
          <a:prstGeom prst="rect">
            <a:avLst/>
          </a:prstGeom>
          <a:ln>
            <a:noFill/>
          </a:ln>
          <a:effectLst>
            <a:softEdge rad="112500"/>
          </a:effectLst>
        </p:spPr>
      </p:pic>
      <p:pic>
        <p:nvPicPr>
          <p:cNvPr id="43" name="Picture 2"/>
          <p:cNvPicPr>
            <a:picLocks noChangeAspect="1" noChangeArrowheads="1"/>
          </p:cNvPicPr>
          <p:nvPr/>
        </p:nvPicPr>
        <p:blipFill>
          <a:blip r:embed="rId7" cstate="print">
            <a:extLst>
              <a:ext uri="{BEBA8EAE-BF5A-486C-A8C5-ECC9F3942E4B}">
                <a14:imgProps xmlns="" xmlns:a14="http://schemas.microsoft.com/office/drawing/2010/main">
                  <a14:imgLayer r:embed="rId8">
                    <a14:imgEffect>
                      <a14:sharpenSoften amount="30000"/>
                    </a14:imgEffect>
                  </a14:imgLayer>
                </a14:imgProps>
              </a:ext>
            </a:extLst>
          </a:blip>
          <a:srcRect/>
          <a:stretch>
            <a:fillRect/>
          </a:stretch>
        </p:blipFill>
        <p:spPr bwMode="auto">
          <a:xfrm>
            <a:off x="4860032" y="1268760"/>
            <a:ext cx="1096516" cy="990600"/>
          </a:xfrm>
          <a:prstGeom prst="rect">
            <a:avLst/>
          </a:prstGeom>
          <a:ln>
            <a:noFill/>
          </a:ln>
          <a:effectLst>
            <a:softEdge rad="112500"/>
          </a:effectLst>
        </p:spPr>
      </p:pic>
      <p:pic>
        <p:nvPicPr>
          <p:cNvPr id="44" name="Picture 6"/>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sharpenSoften amount="30000"/>
                    </a14:imgEffect>
                  </a14:imgLayer>
                </a14:imgProps>
              </a:ext>
            </a:extLst>
          </a:blip>
          <a:srcRect/>
          <a:stretch>
            <a:fillRect/>
          </a:stretch>
        </p:blipFill>
        <p:spPr bwMode="auto">
          <a:xfrm>
            <a:off x="6660232" y="1340768"/>
            <a:ext cx="1331640" cy="936104"/>
          </a:xfrm>
          <a:prstGeom prst="rect">
            <a:avLst/>
          </a:prstGeom>
          <a:ln>
            <a:noFill/>
          </a:ln>
          <a:effectLst>
            <a:softEdge rad="112500"/>
          </a:effectLst>
        </p:spPr>
      </p:pic>
      <p:pic>
        <p:nvPicPr>
          <p:cNvPr id="54" name="Picture 7"/>
          <p:cNvPicPr>
            <a:picLocks noChangeAspect="1" noChangeArrowheads="1"/>
          </p:cNvPicPr>
          <p:nvPr/>
        </p:nvPicPr>
        <p:blipFill>
          <a:blip r:embed="rId11" cstate="print">
            <a:extLst>
              <a:ext uri="{BEBA8EAE-BF5A-486C-A8C5-ECC9F3942E4B}">
                <a14:imgProps xmlns="" xmlns:a14="http://schemas.microsoft.com/office/drawing/2010/main">
                  <a14:imgLayer r:embed="rId12">
                    <a14:imgEffect>
                      <a14:sharpenSoften amount="30000"/>
                    </a14:imgEffect>
                  </a14:imgLayer>
                </a14:imgProps>
              </a:ext>
            </a:extLst>
          </a:blip>
          <a:srcRect/>
          <a:stretch>
            <a:fillRect/>
          </a:stretch>
        </p:blipFill>
        <p:spPr bwMode="auto">
          <a:xfrm>
            <a:off x="6732240" y="3284984"/>
            <a:ext cx="1363528" cy="1152128"/>
          </a:xfrm>
          <a:prstGeom prst="rect">
            <a:avLst/>
          </a:prstGeom>
          <a:ln>
            <a:noFill/>
          </a:ln>
          <a:effectLst>
            <a:softEdge rad="112500"/>
          </a:effectLst>
        </p:spPr>
      </p:pic>
      <p:pic>
        <p:nvPicPr>
          <p:cNvPr id="55" name="Picture 4"/>
          <p:cNvPicPr>
            <a:picLocks noChangeAspect="1" noChangeArrowheads="1"/>
          </p:cNvPicPr>
          <p:nvPr/>
        </p:nvPicPr>
        <p:blipFill>
          <a:blip r:embed="rId13" cstate="print">
            <a:extLst>
              <a:ext uri="{BEBA8EAE-BF5A-486C-A8C5-ECC9F3942E4B}">
                <a14:imgProps xmlns="" xmlns:a14="http://schemas.microsoft.com/office/drawing/2010/main">
                  <a14:imgLayer r:embed="rId14">
                    <a14:imgEffect>
                      <a14:sharpenSoften amount="30000"/>
                    </a14:imgEffect>
                  </a14:imgLayer>
                </a14:imgProps>
              </a:ext>
            </a:extLst>
          </a:blip>
          <a:srcRect/>
          <a:stretch>
            <a:fillRect/>
          </a:stretch>
        </p:blipFill>
        <p:spPr bwMode="auto">
          <a:xfrm>
            <a:off x="2987824" y="3212976"/>
            <a:ext cx="1224136" cy="1148736"/>
          </a:xfrm>
          <a:prstGeom prst="rect">
            <a:avLst/>
          </a:prstGeom>
          <a:ln>
            <a:noFill/>
          </a:ln>
          <a:effectLst>
            <a:softEdge rad="112500"/>
          </a:effectLst>
        </p:spPr>
      </p:pic>
      <p:pic>
        <p:nvPicPr>
          <p:cNvPr id="56" name="Picture 5"/>
          <p:cNvPicPr>
            <a:picLocks noChangeAspect="1" noChangeArrowheads="1"/>
          </p:cNvPicPr>
          <p:nvPr/>
        </p:nvPicPr>
        <p:blipFill>
          <a:blip r:embed="rId15" cstate="print">
            <a:extLst>
              <a:ext uri="{BEBA8EAE-BF5A-486C-A8C5-ECC9F3942E4B}">
                <a14:imgProps xmlns="" xmlns:a14="http://schemas.microsoft.com/office/drawing/2010/main">
                  <a14:imgLayer r:embed="rId16">
                    <a14:imgEffect>
                      <a14:sharpenSoften amount="30000"/>
                    </a14:imgEffect>
                  </a14:imgLayer>
                </a14:imgProps>
              </a:ext>
            </a:extLst>
          </a:blip>
          <a:srcRect/>
          <a:stretch>
            <a:fillRect/>
          </a:stretch>
        </p:blipFill>
        <p:spPr bwMode="auto">
          <a:xfrm>
            <a:off x="899592" y="5445224"/>
            <a:ext cx="1296144" cy="924797"/>
          </a:xfrm>
          <a:prstGeom prst="rect">
            <a:avLst/>
          </a:prstGeom>
          <a:ln>
            <a:noFill/>
          </a:ln>
          <a:effectLst>
            <a:softEdge rad="112500"/>
          </a:effectLst>
        </p:spPr>
      </p:pic>
      <p:sp>
        <p:nvSpPr>
          <p:cNvPr id="58" name="57 Botón de acción: Hacia atrás o Anterior">
            <a:hlinkClick r:id="rId17" action="ppaction://hlinksldjump" highlightClick="1"/>
          </p:cNvPr>
          <p:cNvSpPr/>
          <p:nvPr/>
        </p:nvSpPr>
        <p:spPr>
          <a:xfrm>
            <a:off x="8532440" y="6309320"/>
            <a:ext cx="611560" cy="54868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548680"/>
            <a:ext cx="7704856" cy="1200329"/>
          </a:xfrm>
          <a:prstGeom prst="rect">
            <a:avLst/>
          </a:prstGeom>
          <a:noFill/>
        </p:spPr>
        <p:txBody>
          <a:bodyPr wrap="square" rtlCol="0">
            <a:spAutoFit/>
          </a:bodyPr>
          <a:lstStyle/>
          <a:p>
            <a:pPr algn="ctr"/>
            <a:r>
              <a:rPr lang="es-EC" sz="3600" b="1" dirty="0" smtClean="0">
                <a:latin typeface="Arial" pitchFamily="34" charset="0"/>
                <a:cs typeface="Arial" pitchFamily="34" charset="0"/>
              </a:rPr>
              <a:t>NORMATIVA AMBIENTAL</a:t>
            </a:r>
          </a:p>
          <a:p>
            <a:pPr algn="ctr"/>
            <a:endParaRPr lang="es-EC" sz="3600" b="1" dirty="0"/>
          </a:p>
        </p:txBody>
      </p:sp>
      <p:sp>
        <p:nvSpPr>
          <p:cNvPr id="3" name="2 Rectángulo"/>
          <p:cNvSpPr/>
          <p:nvPr/>
        </p:nvSpPr>
        <p:spPr>
          <a:xfrm>
            <a:off x="3059832" y="1628800"/>
            <a:ext cx="2592288"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400" dirty="0" smtClean="0">
                <a:latin typeface="Arial" pitchFamily="34" charset="0"/>
                <a:cs typeface="Arial" pitchFamily="34" charset="0"/>
              </a:rPr>
              <a:t>Legislación Ambiental</a:t>
            </a:r>
            <a:endParaRPr lang="es-EC" sz="2400" dirty="0">
              <a:latin typeface="Arial" pitchFamily="34" charset="0"/>
              <a:cs typeface="Arial" pitchFamily="34" charset="0"/>
            </a:endParaRPr>
          </a:p>
        </p:txBody>
      </p:sp>
      <p:sp>
        <p:nvSpPr>
          <p:cNvPr id="4" name="3 Rectángulo"/>
          <p:cNvSpPr/>
          <p:nvPr/>
        </p:nvSpPr>
        <p:spPr>
          <a:xfrm>
            <a:off x="971600" y="2852936"/>
            <a:ext cx="1944216"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400" dirty="0" smtClean="0">
                <a:latin typeface="Arial" pitchFamily="34" charset="0"/>
                <a:cs typeface="Arial" pitchFamily="34" charset="0"/>
              </a:rPr>
              <a:t>Internacional</a:t>
            </a:r>
            <a:endParaRPr lang="es-EC" sz="2400" dirty="0">
              <a:latin typeface="Arial" pitchFamily="34" charset="0"/>
              <a:cs typeface="Arial" pitchFamily="34" charset="0"/>
            </a:endParaRPr>
          </a:p>
        </p:txBody>
      </p:sp>
      <p:sp>
        <p:nvSpPr>
          <p:cNvPr id="5" name="4 Rectángulo"/>
          <p:cNvSpPr/>
          <p:nvPr/>
        </p:nvSpPr>
        <p:spPr>
          <a:xfrm>
            <a:off x="5724128" y="2852936"/>
            <a:ext cx="2016224"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400" dirty="0" smtClean="0">
                <a:latin typeface="Arial" pitchFamily="34" charset="0"/>
                <a:cs typeface="Arial" pitchFamily="34" charset="0"/>
              </a:rPr>
              <a:t>Nacional</a:t>
            </a:r>
            <a:endParaRPr lang="es-EC" sz="2400" dirty="0">
              <a:latin typeface="Arial" pitchFamily="34" charset="0"/>
              <a:cs typeface="Arial" pitchFamily="34" charset="0"/>
            </a:endParaRPr>
          </a:p>
        </p:txBody>
      </p:sp>
      <p:sp>
        <p:nvSpPr>
          <p:cNvPr id="6" name="5 Rectángulo"/>
          <p:cNvSpPr/>
          <p:nvPr/>
        </p:nvSpPr>
        <p:spPr>
          <a:xfrm>
            <a:off x="395536" y="4077072"/>
            <a:ext cx="1080120"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1600" dirty="0" smtClean="0">
                <a:latin typeface="Arial" pitchFamily="34" charset="0"/>
                <a:cs typeface="Arial" pitchFamily="34" charset="0"/>
              </a:rPr>
              <a:t>Convenio Basilea</a:t>
            </a:r>
            <a:endParaRPr lang="es-EC" sz="1600" dirty="0">
              <a:latin typeface="Arial" pitchFamily="34" charset="0"/>
              <a:cs typeface="Arial" pitchFamily="34" charset="0"/>
            </a:endParaRPr>
          </a:p>
        </p:txBody>
      </p:sp>
      <p:sp>
        <p:nvSpPr>
          <p:cNvPr id="7" name="6 Rectángulo"/>
          <p:cNvSpPr/>
          <p:nvPr/>
        </p:nvSpPr>
        <p:spPr>
          <a:xfrm>
            <a:off x="1835696" y="4077072"/>
            <a:ext cx="792088"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1600" dirty="0" smtClean="0">
                <a:latin typeface="Arial" pitchFamily="34" charset="0"/>
                <a:cs typeface="Arial" pitchFamily="34" charset="0"/>
              </a:rPr>
              <a:t>ISO 14000</a:t>
            </a:r>
            <a:endParaRPr lang="es-EC" sz="1600" dirty="0">
              <a:latin typeface="Arial" pitchFamily="34" charset="0"/>
              <a:cs typeface="Arial" pitchFamily="34" charset="0"/>
            </a:endParaRPr>
          </a:p>
        </p:txBody>
      </p:sp>
      <p:sp>
        <p:nvSpPr>
          <p:cNvPr id="8" name="7 Rectángulo"/>
          <p:cNvSpPr/>
          <p:nvPr/>
        </p:nvSpPr>
        <p:spPr>
          <a:xfrm>
            <a:off x="4572000" y="4077072"/>
            <a:ext cx="936104"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1600" dirty="0" smtClean="0">
                <a:latin typeface="Arial" pitchFamily="34" charset="0"/>
                <a:cs typeface="Arial" pitchFamily="34" charset="0"/>
              </a:rPr>
              <a:t>Normas INEN</a:t>
            </a:r>
            <a:endParaRPr lang="es-EC" sz="1600" dirty="0">
              <a:latin typeface="Arial" pitchFamily="34" charset="0"/>
              <a:cs typeface="Arial" pitchFamily="34" charset="0"/>
            </a:endParaRPr>
          </a:p>
        </p:txBody>
      </p:sp>
      <p:sp>
        <p:nvSpPr>
          <p:cNvPr id="9" name="8 Rectángulo"/>
          <p:cNvSpPr/>
          <p:nvPr/>
        </p:nvSpPr>
        <p:spPr>
          <a:xfrm>
            <a:off x="5724128" y="4077072"/>
            <a:ext cx="1440160"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1600" dirty="0" smtClean="0">
                <a:latin typeface="Arial" pitchFamily="34" charset="0"/>
                <a:cs typeface="Arial" pitchFamily="34" charset="0"/>
              </a:rPr>
              <a:t>Constitución Política</a:t>
            </a:r>
            <a:endParaRPr lang="es-EC" sz="1600" dirty="0">
              <a:latin typeface="Arial" pitchFamily="34" charset="0"/>
              <a:cs typeface="Arial" pitchFamily="34" charset="0"/>
            </a:endParaRPr>
          </a:p>
        </p:txBody>
      </p:sp>
      <p:sp>
        <p:nvSpPr>
          <p:cNvPr id="10" name="9 Rectángulo"/>
          <p:cNvSpPr/>
          <p:nvPr/>
        </p:nvSpPr>
        <p:spPr>
          <a:xfrm>
            <a:off x="7308304" y="4077072"/>
            <a:ext cx="1224136"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1600" dirty="0" smtClean="0">
                <a:latin typeface="Arial" pitchFamily="34" charset="0"/>
                <a:cs typeface="Arial" pitchFamily="34" charset="0"/>
              </a:rPr>
              <a:t>Ordenanza Municipal</a:t>
            </a:r>
            <a:endParaRPr lang="es-EC" sz="1600" dirty="0">
              <a:latin typeface="Arial" pitchFamily="34" charset="0"/>
              <a:cs typeface="Arial" pitchFamily="34" charset="0"/>
            </a:endParaRPr>
          </a:p>
        </p:txBody>
      </p:sp>
      <p:sp>
        <p:nvSpPr>
          <p:cNvPr id="11" name="10 Rectángulo"/>
          <p:cNvSpPr/>
          <p:nvPr/>
        </p:nvSpPr>
        <p:spPr>
          <a:xfrm>
            <a:off x="3707904" y="5373216"/>
            <a:ext cx="1224136"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1600" dirty="0" smtClean="0">
                <a:latin typeface="Arial" pitchFamily="34" charset="0"/>
                <a:cs typeface="Arial" pitchFamily="34" charset="0"/>
              </a:rPr>
              <a:t>NTE 2266:2010</a:t>
            </a:r>
            <a:endParaRPr lang="es-EC" sz="1600" dirty="0">
              <a:latin typeface="Arial" pitchFamily="34" charset="0"/>
              <a:cs typeface="Arial" pitchFamily="34" charset="0"/>
            </a:endParaRPr>
          </a:p>
        </p:txBody>
      </p:sp>
      <p:sp>
        <p:nvSpPr>
          <p:cNvPr id="13" name="12 Rectángulo"/>
          <p:cNvSpPr/>
          <p:nvPr/>
        </p:nvSpPr>
        <p:spPr>
          <a:xfrm>
            <a:off x="5148064" y="5373216"/>
            <a:ext cx="1224136"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1600" dirty="0" smtClean="0">
                <a:latin typeface="Arial" pitchFamily="34" charset="0"/>
                <a:cs typeface="Arial" pitchFamily="34" charset="0"/>
              </a:rPr>
              <a:t>NTE 2288:2010</a:t>
            </a:r>
            <a:endParaRPr lang="es-EC" sz="1600" dirty="0">
              <a:latin typeface="Arial" pitchFamily="34" charset="0"/>
              <a:cs typeface="Arial" pitchFamily="34" charset="0"/>
            </a:endParaRPr>
          </a:p>
        </p:txBody>
      </p:sp>
      <p:sp>
        <p:nvSpPr>
          <p:cNvPr id="14" name="13 Rectángulo"/>
          <p:cNvSpPr/>
          <p:nvPr/>
        </p:nvSpPr>
        <p:spPr>
          <a:xfrm>
            <a:off x="7308304" y="5373216"/>
            <a:ext cx="1224136"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latin typeface="Arial" pitchFamily="34" charset="0"/>
                <a:cs typeface="Arial" pitchFamily="34" charset="0"/>
              </a:rPr>
              <a:t>Febrero 2010</a:t>
            </a:r>
            <a:endParaRPr lang="es-EC" dirty="0">
              <a:latin typeface="Arial" pitchFamily="34" charset="0"/>
              <a:cs typeface="Arial" pitchFamily="34" charset="0"/>
            </a:endParaRPr>
          </a:p>
        </p:txBody>
      </p:sp>
      <p:cxnSp>
        <p:nvCxnSpPr>
          <p:cNvPr id="16" name="15 Conector recto de flecha"/>
          <p:cNvCxnSpPr>
            <a:stCxn id="3" idx="2"/>
            <a:endCxn id="4" idx="3"/>
          </p:cNvCxnSpPr>
          <p:nvPr/>
        </p:nvCxnSpPr>
        <p:spPr>
          <a:xfrm flipH="1">
            <a:off x="2915816" y="2348880"/>
            <a:ext cx="1440160"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a:stCxn id="3" idx="2"/>
            <a:endCxn id="5" idx="1"/>
          </p:cNvCxnSpPr>
          <p:nvPr/>
        </p:nvCxnSpPr>
        <p:spPr>
          <a:xfrm>
            <a:off x="4355976" y="2348880"/>
            <a:ext cx="1368152"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a:stCxn id="5" idx="2"/>
            <a:endCxn id="8" idx="0"/>
          </p:cNvCxnSpPr>
          <p:nvPr/>
        </p:nvCxnSpPr>
        <p:spPr>
          <a:xfrm flipH="1">
            <a:off x="5040052" y="3573016"/>
            <a:ext cx="1692188"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a:stCxn id="5" idx="2"/>
            <a:endCxn id="9" idx="0"/>
          </p:cNvCxnSpPr>
          <p:nvPr/>
        </p:nvCxnSpPr>
        <p:spPr>
          <a:xfrm flipH="1">
            <a:off x="6444208" y="3573016"/>
            <a:ext cx="288032"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a:stCxn id="5" idx="2"/>
            <a:endCxn id="10" idx="0"/>
          </p:cNvCxnSpPr>
          <p:nvPr/>
        </p:nvCxnSpPr>
        <p:spPr>
          <a:xfrm>
            <a:off x="6732240" y="3573016"/>
            <a:ext cx="1188132"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a:stCxn id="8" idx="2"/>
            <a:endCxn id="11" idx="0"/>
          </p:cNvCxnSpPr>
          <p:nvPr/>
        </p:nvCxnSpPr>
        <p:spPr>
          <a:xfrm flipH="1">
            <a:off x="4319972" y="4797152"/>
            <a:ext cx="72008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37 Conector recto de flecha"/>
          <p:cNvCxnSpPr>
            <a:stCxn id="8" idx="2"/>
            <a:endCxn id="13" idx="0"/>
          </p:cNvCxnSpPr>
          <p:nvPr/>
        </p:nvCxnSpPr>
        <p:spPr>
          <a:xfrm>
            <a:off x="5040052" y="4797152"/>
            <a:ext cx="72008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41 Conector recto de flecha"/>
          <p:cNvCxnSpPr>
            <a:stCxn id="10" idx="2"/>
            <a:endCxn id="14" idx="0"/>
          </p:cNvCxnSpPr>
          <p:nvPr/>
        </p:nvCxnSpPr>
        <p:spPr>
          <a:xfrm>
            <a:off x="7920372" y="4797152"/>
            <a:ext cx="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61 Rectángulo"/>
          <p:cNvSpPr/>
          <p:nvPr/>
        </p:nvSpPr>
        <p:spPr>
          <a:xfrm>
            <a:off x="3203848" y="4077072"/>
            <a:ext cx="1152128" cy="7200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1600" dirty="0" smtClean="0">
                <a:latin typeface="Arial" pitchFamily="34" charset="0"/>
                <a:cs typeface="Arial" pitchFamily="34" charset="0"/>
              </a:rPr>
              <a:t>Ley de Gestión Ambiental</a:t>
            </a:r>
            <a:endParaRPr lang="es-EC" sz="1600" dirty="0">
              <a:latin typeface="Arial" pitchFamily="34" charset="0"/>
              <a:cs typeface="Arial" pitchFamily="34" charset="0"/>
            </a:endParaRPr>
          </a:p>
        </p:txBody>
      </p:sp>
      <p:cxnSp>
        <p:nvCxnSpPr>
          <p:cNvPr id="74" name="73 Conector recto de flecha"/>
          <p:cNvCxnSpPr>
            <a:stCxn id="4" idx="2"/>
            <a:endCxn id="6" idx="0"/>
          </p:cNvCxnSpPr>
          <p:nvPr/>
        </p:nvCxnSpPr>
        <p:spPr>
          <a:xfrm flipH="1">
            <a:off x="935596" y="3573016"/>
            <a:ext cx="1008112"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75 Conector recto de flecha"/>
          <p:cNvCxnSpPr>
            <a:stCxn id="4" idx="2"/>
            <a:endCxn id="7" idx="0"/>
          </p:cNvCxnSpPr>
          <p:nvPr/>
        </p:nvCxnSpPr>
        <p:spPr>
          <a:xfrm>
            <a:off x="1943708" y="3573016"/>
            <a:ext cx="288032"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24 Botón de acción: Inicio">
            <a:hlinkClick r:id="rId2" action="ppaction://hlinksldjump" highlightClick="1"/>
          </p:cNvPr>
          <p:cNvSpPr/>
          <p:nvPr/>
        </p:nvSpPr>
        <p:spPr>
          <a:xfrm>
            <a:off x="8532440" y="6237312"/>
            <a:ext cx="611560" cy="620688"/>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pic>
        <p:nvPicPr>
          <p:cNvPr id="27" name="26 Imagen" descr="G:\TESIS 2013\mas 2013 tesiis\26 Vivienda_clip_image002_0018.jpg"/>
          <p:cNvPicPr/>
          <p:nvPr/>
        </p:nvPicPr>
        <p:blipFill>
          <a:blip r:embed="rId3" cstate="print">
            <a:extLst>
              <a:ext uri="{BEBA8EAE-BF5A-486C-A8C5-ECC9F3942E4B}">
                <a14:imgProps xmlns="" xmlns:a14="http://schemas.microsoft.com/office/drawing/2010/main">
                  <a14:imgLayer r:embed="rId4">
                    <a14:imgEffect>
                      <a14:sharpenSoften amount="30000"/>
                    </a14:imgEffect>
                  </a14:imgLayer>
                </a14:imgProps>
              </a:ext>
              <a:ext uri="{28A0092B-C50C-407E-A947-70E740481C1C}">
                <a14:useLocalDpi xmlns="" xmlns:a14="http://schemas.microsoft.com/office/drawing/2010/main" val="0"/>
              </a:ext>
            </a:extLst>
          </a:blip>
          <a:srcRect/>
          <a:stretch>
            <a:fillRect/>
          </a:stretch>
        </p:blipFill>
        <p:spPr bwMode="auto">
          <a:xfrm>
            <a:off x="6794617" y="1575648"/>
            <a:ext cx="1907080" cy="989255"/>
          </a:xfrm>
          <a:prstGeom prst="rect">
            <a:avLst/>
          </a:prstGeom>
          <a:noFill/>
          <a:ln>
            <a:noFill/>
          </a:ln>
        </p:spPr>
      </p:pic>
      <p:pic>
        <p:nvPicPr>
          <p:cNvPr id="5122" name="Picture 2" descr="G:\TESIS 2013\mas 2013 tesiis\images.jpg"/>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sharpenSoften amount="30000"/>
                    </a14:imgEffect>
                  </a14:imgLayer>
                </a14:imgProps>
              </a:ext>
              <a:ext uri="{28A0092B-C50C-407E-A947-70E740481C1C}">
                <a14:useLocalDpi xmlns="" xmlns:a14="http://schemas.microsoft.com/office/drawing/2010/main" val="0"/>
              </a:ext>
            </a:extLst>
          </a:blip>
          <a:srcRect/>
          <a:stretch>
            <a:fillRect/>
          </a:stretch>
        </p:blipFill>
        <p:spPr bwMode="auto">
          <a:xfrm>
            <a:off x="6896" y="5005004"/>
            <a:ext cx="2398481" cy="728252"/>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28 Imagen" descr="G:\TESIS 2013\mas 2013 tesiis\inen_001.jpg"/>
          <p:cNvPicPr/>
          <p:nvPr/>
        </p:nvPicPr>
        <p:blipFill>
          <a:blip r:embed="rId7" cstate="print">
            <a:extLst>
              <a:ext uri="{BEBA8EAE-BF5A-486C-A8C5-ECC9F3942E4B}">
                <a14:imgProps xmlns="" xmlns:a14="http://schemas.microsoft.com/office/drawing/2010/main">
                  <a14:imgLayer r:embed="rId8">
                    <a14:imgEffect>
                      <a14:sharpenSoften amount="30000"/>
                    </a14:imgEffect>
                  </a14:imgLayer>
                </a14:imgProps>
              </a:ext>
              <a:ext uri="{28A0092B-C50C-407E-A947-70E740481C1C}">
                <a14:useLocalDpi xmlns="" xmlns:a14="http://schemas.microsoft.com/office/drawing/2010/main" val="0"/>
              </a:ext>
            </a:extLst>
          </a:blip>
          <a:srcRect/>
          <a:stretch>
            <a:fillRect/>
          </a:stretch>
        </p:blipFill>
        <p:spPr bwMode="auto">
          <a:xfrm>
            <a:off x="4226545" y="6174966"/>
            <a:ext cx="2001639" cy="683034"/>
          </a:xfrm>
          <a:prstGeom prst="rect">
            <a:avLst/>
          </a:prstGeom>
          <a:noFill/>
          <a:ln>
            <a:noFill/>
          </a:ln>
        </p:spPr>
      </p:pic>
      <p:pic>
        <p:nvPicPr>
          <p:cNvPr id="30" name="29 Imagen" descr="G:\TESIS 2013\mas 2013 tesiis\ISO-1400-Series.jpg"/>
          <p:cNvPicPr/>
          <p:nvPr/>
        </p:nvPicPr>
        <p:blipFill>
          <a:blip r:embed="rId9" cstate="print">
            <a:extLst>
              <a:ext uri="{BEBA8EAE-BF5A-486C-A8C5-ECC9F3942E4B}">
                <a14:imgProps xmlns="" xmlns:a14="http://schemas.microsoft.com/office/drawing/2010/main">
                  <a14:imgLayer r:embed="rId10">
                    <a14:imgEffect>
                      <a14:sharpenSoften amount="30000"/>
                    </a14:imgEffect>
                  </a14:imgLayer>
                </a14:imgProps>
              </a:ext>
              <a:ext uri="{28A0092B-C50C-407E-A947-70E740481C1C}">
                <a14:useLocalDpi xmlns="" xmlns:a14="http://schemas.microsoft.com/office/drawing/2010/main" val="0"/>
              </a:ext>
            </a:extLst>
          </a:blip>
          <a:srcRect/>
          <a:stretch>
            <a:fillRect/>
          </a:stretch>
        </p:blipFill>
        <p:spPr bwMode="auto">
          <a:xfrm>
            <a:off x="2231740" y="5803750"/>
            <a:ext cx="975187" cy="818519"/>
          </a:xfrm>
          <a:prstGeom prst="rect">
            <a:avLst/>
          </a:prstGeom>
          <a:noFill/>
          <a:ln>
            <a:noFill/>
          </a:ln>
        </p:spPr>
      </p:pic>
      <p:pic>
        <p:nvPicPr>
          <p:cNvPr id="31" name="30 Imagen" descr="G:\TESIS 2013\mas 2013 tesiis\image-3407-3590_full.jpg"/>
          <p:cNvPicPr/>
          <p:nvPr/>
        </p:nvPicPr>
        <p:blipFill>
          <a:blip r:embed="rId11" cstate="print">
            <a:extLst>
              <a:ext uri="{BEBA8EAE-BF5A-486C-A8C5-ECC9F3942E4B}">
                <a14:imgProps xmlns="" xmlns:a14="http://schemas.microsoft.com/office/drawing/2010/main">
                  <a14:imgLayer r:embed="rId12">
                    <a14:imgEffect>
                      <a14:sharpenSoften amount="30000"/>
                    </a14:imgEffect>
                  </a14:imgLayer>
                </a14:imgProps>
              </a:ext>
              <a:ext uri="{28A0092B-C50C-407E-A947-70E740481C1C}">
                <a14:useLocalDpi xmlns="" xmlns:a14="http://schemas.microsoft.com/office/drawing/2010/main" val="0"/>
              </a:ext>
            </a:extLst>
          </a:blip>
          <a:srcRect/>
          <a:stretch>
            <a:fillRect/>
          </a:stretch>
        </p:blipFill>
        <p:spPr bwMode="auto">
          <a:xfrm>
            <a:off x="729886" y="1512589"/>
            <a:ext cx="1213822" cy="1052313"/>
          </a:xfrm>
          <a:prstGeom prst="rect">
            <a:avLst/>
          </a:prstGeom>
          <a:noFill/>
          <a:ln>
            <a:noFill/>
          </a:ln>
        </p:spPr>
      </p:pic>
      <p:cxnSp>
        <p:nvCxnSpPr>
          <p:cNvPr id="35" name="34 Conector recto de flecha"/>
          <p:cNvCxnSpPr>
            <a:stCxn id="5" idx="2"/>
            <a:endCxn id="62" idx="0"/>
          </p:cNvCxnSpPr>
          <p:nvPr/>
        </p:nvCxnSpPr>
        <p:spPr>
          <a:xfrm flipH="1">
            <a:off x="3779912" y="3573016"/>
            <a:ext cx="2952328"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764704"/>
            <a:ext cx="7704856" cy="3877985"/>
          </a:xfrm>
          <a:prstGeom prst="rect">
            <a:avLst/>
          </a:prstGeom>
          <a:noFill/>
        </p:spPr>
        <p:txBody>
          <a:bodyPr wrap="square" rtlCol="0">
            <a:spAutoFit/>
          </a:bodyPr>
          <a:lstStyle/>
          <a:p>
            <a:pPr algn="ctr"/>
            <a:r>
              <a:rPr lang="es-EC" sz="3600" b="1" dirty="0" smtClean="0">
                <a:latin typeface="Arial" pitchFamily="34" charset="0"/>
                <a:cs typeface="Arial" pitchFamily="34" charset="0"/>
              </a:rPr>
              <a:t>MUESTRA DE INFORMACIÓN</a:t>
            </a:r>
          </a:p>
          <a:p>
            <a:endParaRPr lang="es-EC" i="1" dirty="0" smtClean="0">
              <a:solidFill>
                <a:schemeClr val="tx2"/>
              </a:solidFill>
              <a:latin typeface="Arial" pitchFamily="34" charset="0"/>
              <a:cs typeface="Arial" pitchFamily="34" charset="0"/>
            </a:endParaRPr>
          </a:p>
          <a:p>
            <a:pPr algn="just"/>
            <a:endParaRPr lang="es-EC" sz="2400" dirty="0" smtClean="0">
              <a:latin typeface="Arial" pitchFamily="34" charset="0"/>
              <a:cs typeface="Arial" pitchFamily="34" charset="0"/>
            </a:endParaRPr>
          </a:p>
          <a:p>
            <a:pPr algn="just"/>
            <a:r>
              <a:rPr lang="es-EC" sz="2800" i="1" dirty="0" smtClean="0">
                <a:latin typeface="Arial" pitchFamily="34" charset="0"/>
                <a:cs typeface="Arial" pitchFamily="34" charset="0"/>
              </a:rPr>
              <a:t>Las cantidades de materiales sólidos son recolectadas cada día después de la jornada de trabajo, durante un mes. Con el fin de obtener resultados exactos y coherentes, los cuales fueron tabulados en registros y representados a través graficas estadísticas.</a:t>
            </a:r>
            <a:endParaRPr lang="es-EC" sz="2000" i="1" dirty="0"/>
          </a:p>
        </p:txBody>
      </p:sp>
      <p:sp>
        <p:nvSpPr>
          <p:cNvPr id="7" name="6 Botón de acción: Hacia delante o Siguiente">
            <a:hlinkClick r:id="rId2"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F:\Images\Foto-0002.jpg"/>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 uri="{28A0092B-C50C-407E-A947-70E740481C1C}">
                <a14:useLocalDpi xmlns="" xmlns:a14="http://schemas.microsoft.com/office/drawing/2010/main" val="0"/>
              </a:ext>
            </a:extLst>
          </a:blip>
          <a:srcRect/>
          <a:stretch>
            <a:fillRect/>
          </a:stretch>
        </p:blipFill>
        <p:spPr bwMode="auto">
          <a:xfrm>
            <a:off x="0" y="-1"/>
            <a:ext cx="4932040" cy="3501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2 Imagen" descr="F:\Images\Foto-0008.jpg"/>
          <p:cNvPicPr/>
          <p:nvPr/>
        </p:nvPicPr>
        <p:blipFill>
          <a:blip r:embed="rId4" cstate="print">
            <a:extLst>
              <a:ext uri="{BEBA8EAE-BF5A-486C-A8C5-ECC9F3942E4B}">
                <a14:imgProps xmlns="" xmlns:a14="http://schemas.microsoft.com/office/drawing/2010/main">
                  <a14:imgLayer r:embed="rId5">
                    <a14:imgEffect>
                      <a14:sharpenSoften amount="30000"/>
                    </a14:imgEffect>
                  </a14:imgLayer>
                </a14:imgProps>
              </a:ext>
              <a:ext uri="{28A0092B-C50C-407E-A947-70E740481C1C}">
                <a14:useLocalDpi xmlns="" xmlns:a14="http://schemas.microsoft.com/office/drawing/2010/main" val="0"/>
              </a:ext>
            </a:extLst>
          </a:blip>
          <a:srcRect/>
          <a:stretch>
            <a:fillRect/>
          </a:stretch>
        </p:blipFill>
        <p:spPr bwMode="auto">
          <a:xfrm>
            <a:off x="4932040" y="0"/>
            <a:ext cx="4211960" cy="3501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3 Imagen" descr="F:\Images\Foto-0013.jpg"/>
          <p:cNvPicPr/>
          <p:nvPr/>
        </p:nvPicPr>
        <p:blipFill>
          <a:blip r:embed="rId6" cstate="print">
            <a:extLst>
              <a:ext uri="{BEBA8EAE-BF5A-486C-A8C5-ECC9F3942E4B}">
                <a14:imgProps xmlns="" xmlns:a14="http://schemas.microsoft.com/office/drawing/2010/main">
                  <a14:imgLayer r:embed="rId7">
                    <a14:imgEffect>
                      <a14:sharpenSoften amount="30000"/>
                    </a14:imgEffect>
                  </a14:imgLayer>
                </a14:imgProps>
              </a:ext>
              <a:ext uri="{28A0092B-C50C-407E-A947-70E740481C1C}">
                <a14:useLocalDpi xmlns="" xmlns:a14="http://schemas.microsoft.com/office/drawing/2010/main" val="0"/>
              </a:ext>
            </a:extLst>
          </a:blip>
          <a:srcRect/>
          <a:stretch>
            <a:fillRect/>
          </a:stretch>
        </p:blipFill>
        <p:spPr bwMode="auto">
          <a:xfrm>
            <a:off x="4932040" y="3501008"/>
            <a:ext cx="4211960" cy="3356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descr="F:\Images\Foto-0036.jpg"/>
          <p:cNvPicPr/>
          <p:nvPr/>
        </p:nvPicPr>
        <p:blipFill>
          <a:blip r:embed="rId8" cstate="print">
            <a:extLst>
              <a:ext uri="{BEBA8EAE-BF5A-486C-A8C5-ECC9F3942E4B}">
                <a14:imgProps xmlns="" xmlns:a14="http://schemas.microsoft.com/office/drawing/2010/main">
                  <a14:imgLayer r:embed="rId9">
                    <a14:imgEffect>
                      <a14:sharpenSoften amount="30000"/>
                    </a14:imgEffect>
                  </a14:imgLayer>
                </a14:imgProps>
              </a:ext>
              <a:ext uri="{28A0092B-C50C-407E-A947-70E740481C1C}">
                <a14:useLocalDpi xmlns="" xmlns:a14="http://schemas.microsoft.com/office/drawing/2010/main" val="0"/>
              </a:ext>
            </a:extLst>
          </a:blip>
          <a:srcRect/>
          <a:stretch>
            <a:fillRect/>
          </a:stretch>
        </p:blipFill>
        <p:spPr bwMode="auto">
          <a:xfrm>
            <a:off x="0" y="3501008"/>
            <a:ext cx="4932040" cy="3356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5 Botón de acción: Hacia delante o Siguiente">
            <a:hlinkClick r:id="rId10"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extLst>
      <p:ext uri="{BB962C8B-B14F-4D97-AF65-F5344CB8AC3E}">
        <p14:creationId xmlns="" xmlns:p14="http://schemas.microsoft.com/office/powerpoint/2010/main" val="23987094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2" cstate="print">
            <a:lum bright="-18000" contrast="29000"/>
            <a:extLst>
              <a:ext uri="{BEBA8EAE-BF5A-486C-A8C5-ECC9F3942E4B}">
                <a14:imgProps xmlns="" xmlns:a14="http://schemas.microsoft.com/office/drawing/2010/main">
                  <a14:imgLayer r:embed="rId3">
                    <a14:imgEffect>
                      <a14:sharpenSoften amount="25000"/>
                    </a14:imgEffect>
                  </a14:imgLayer>
                </a14:imgProps>
              </a:ext>
            </a:extLst>
          </a:blip>
          <a:srcRect l="15216" t="23250" r="55452" b="12766"/>
          <a:stretch>
            <a:fillRect/>
          </a:stretch>
        </p:blipFill>
        <p:spPr bwMode="auto">
          <a:xfrm>
            <a:off x="0" y="0"/>
            <a:ext cx="8532440" cy="6385831"/>
          </a:xfrm>
          <a:prstGeom prst="rect">
            <a:avLst/>
          </a:prstGeom>
          <a:noFill/>
          <a:ln w="9525">
            <a:noFill/>
            <a:miter lim="800000"/>
            <a:headEnd/>
            <a:tailEnd/>
          </a:ln>
        </p:spPr>
      </p:pic>
      <p:sp>
        <p:nvSpPr>
          <p:cNvPr id="3" name="2 Botón de acción: Hacia delante o Siguiente">
            <a:hlinkClick r:id="rId4"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25000"/>
                    </a14:imgEffect>
                  </a14:imgLayer>
                </a14:imgProps>
              </a:ext>
            </a:extLst>
          </a:blip>
          <a:srcRect l="32372" t="32110" r="27781" b="35406"/>
          <a:stretch>
            <a:fillRect/>
          </a:stretch>
        </p:blipFill>
        <p:spPr bwMode="auto">
          <a:xfrm>
            <a:off x="0" y="0"/>
            <a:ext cx="5184576" cy="2376264"/>
          </a:xfrm>
          <a:prstGeom prst="rect">
            <a:avLst/>
          </a:prstGeom>
          <a:noFill/>
          <a:ln w="9525">
            <a:noFill/>
            <a:miter lim="800000"/>
            <a:headEnd/>
            <a:tailEnd/>
          </a:ln>
        </p:spPr>
      </p:pic>
      <p:pic>
        <p:nvPicPr>
          <p:cNvPr id="92165" name="Picture 5"/>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sharpenSoften amount="25000"/>
                    </a14:imgEffect>
                  </a14:imgLayer>
                </a14:imgProps>
              </a:ext>
            </a:extLst>
          </a:blip>
          <a:srcRect l="33479" t="27188" r="28334" b="36391"/>
          <a:stretch>
            <a:fillRect/>
          </a:stretch>
        </p:blipFill>
        <p:spPr bwMode="auto">
          <a:xfrm>
            <a:off x="4175448" y="1844824"/>
            <a:ext cx="4968552" cy="2664296"/>
          </a:xfrm>
          <a:prstGeom prst="rect">
            <a:avLst/>
          </a:prstGeom>
          <a:noFill/>
          <a:ln w="9525">
            <a:noFill/>
            <a:miter lim="800000"/>
            <a:headEnd/>
            <a:tailEnd/>
          </a:ln>
        </p:spPr>
      </p:pic>
      <p:pic>
        <p:nvPicPr>
          <p:cNvPr id="7" name="Picture 4"/>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sharpenSoften amount="25000"/>
                    </a14:imgEffect>
                  </a14:imgLayer>
                </a14:imgProps>
              </a:ext>
            </a:extLst>
          </a:blip>
          <a:srcRect l="33397" t="44468" r="28970" b="16532"/>
          <a:stretch>
            <a:fillRect/>
          </a:stretch>
        </p:blipFill>
        <p:spPr bwMode="auto">
          <a:xfrm>
            <a:off x="0" y="4005064"/>
            <a:ext cx="4896544" cy="2852936"/>
          </a:xfrm>
          <a:prstGeom prst="rect">
            <a:avLst/>
          </a:prstGeom>
          <a:noFill/>
          <a:ln w="9525">
            <a:noFill/>
            <a:miter lim="800000"/>
            <a:headEnd/>
            <a:tailEnd/>
          </a:ln>
        </p:spPr>
      </p:pic>
      <p:sp>
        <p:nvSpPr>
          <p:cNvPr id="6" name="5 Botón de acción: Inicio">
            <a:hlinkClick r:id="rId8" action="ppaction://hlinksldjump" highlightClick="1"/>
          </p:cNvPr>
          <p:cNvSpPr/>
          <p:nvPr/>
        </p:nvSpPr>
        <p:spPr>
          <a:xfrm>
            <a:off x="8532440" y="6237312"/>
            <a:ext cx="611560" cy="620688"/>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764704"/>
            <a:ext cx="7920880" cy="7386638"/>
          </a:xfrm>
          <a:prstGeom prst="rect">
            <a:avLst/>
          </a:prstGeom>
          <a:noFill/>
        </p:spPr>
        <p:txBody>
          <a:bodyPr wrap="square" rtlCol="0">
            <a:spAutoFit/>
          </a:bodyPr>
          <a:lstStyle/>
          <a:p>
            <a:pPr algn="ctr"/>
            <a:r>
              <a:rPr lang="es-EC" sz="3600" b="1" dirty="0" smtClean="0">
                <a:latin typeface="Arial" pitchFamily="34" charset="0"/>
                <a:cs typeface="Arial" pitchFamily="34" charset="0"/>
              </a:rPr>
              <a:t>IMPLEMENTACIÓN DEL PLAN AMBIENTAL</a:t>
            </a:r>
          </a:p>
          <a:p>
            <a:pPr algn="ctr"/>
            <a:endParaRPr lang="es-EC" sz="3600" b="1" dirty="0" smtClean="0">
              <a:solidFill>
                <a:srgbClr val="FF0000"/>
              </a:solidFill>
              <a:latin typeface="Arial" pitchFamily="34" charset="0"/>
              <a:cs typeface="Arial" pitchFamily="34" charset="0"/>
            </a:endParaRPr>
          </a:p>
          <a:p>
            <a:pPr>
              <a:buFont typeface="Wingdings" pitchFamily="2" charset="2"/>
              <a:buChar char="q"/>
            </a:pPr>
            <a:r>
              <a:rPr lang="es-EC" sz="3600" i="1" dirty="0" smtClean="0">
                <a:solidFill>
                  <a:schemeClr val="tx2"/>
                </a:solidFill>
                <a:latin typeface="Arial" pitchFamily="34" charset="0"/>
                <a:cs typeface="Arial" pitchFamily="34" charset="0"/>
                <a:hlinkClick r:id="rId2" action="ppaction://hlinksldjump"/>
              </a:rPr>
              <a:t>Rutas de Recolección de Residuos</a:t>
            </a:r>
            <a:endParaRPr lang="es-EC" sz="3600" i="1" dirty="0" smtClean="0">
              <a:solidFill>
                <a:schemeClr val="tx2"/>
              </a:solidFill>
              <a:latin typeface="Arial" pitchFamily="34" charset="0"/>
              <a:cs typeface="Arial" pitchFamily="34" charset="0"/>
            </a:endParaRPr>
          </a:p>
          <a:p>
            <a:pPr>
              <a:buFont typeface="Wingdings" pitchFamily="2" charset="2"/>
              <a:buChar char="q"/>
            </a:pPr>
            <a:r>
              <a:rPr lang="es-EC" sz="3600" i="1" dirty="0" smtClean="0">
                <a:solidFill>
                  <a:schemeClr val="tx2"/>
                </a:solidFill>
                <a:latin typeface="Arial" pitchFamily="34" charset="0"/>
                <a:cs typeface="Arial" pitchFamily="34" charset="0"/>
                <a:hlinkClick r:id="rId3" action="ppaction://hlinksldjump"/>
              </a:rPr>
              <a:t>Separación en la Fuente</a:t>
            </a:r>
            <a:endParaRPr lang="es-EC" sz="3600" i="1" dirty="0" smtClean="0">
              <a:solidFill>
                <a:schemeClr val="tx2"/>
              </a:solidFill>
              <a:latin typeface="Arial" pitchFamily="34" charset="0"/>
              <a:cs typeface="Arial" pitchFamily="34" charset="0"/>
            </a:endParaRPr>
          </a:p>
          <a:p>
            <a:pPr>
              <a:buFont typeface="Wingdings" pitchFamily="2" charset="2"/>
              <a:buChar char="q"/>
            </a:pPr>
            <a:r>
              <a:rPr lang="es-EC" sz="3600" i="1" dirty="0" smtClean="0">
                <a:solidFill>
                  <a:schemeClr val="tx2"/>
                </a:solidFill>
                <a:latin typeface="Arial" pitchFamily="34" charset="0"/>
                <a:cs typeface="Arial" pitchFamily="34" charset="0"/>
                <a:hlinkClick r:id="rId4" action="ppaction://hlinksldjump"/>
              </a:rPr>
              <a:t>Almacenamiento</a:t>
            </a:r>
            <a:endParaRPr lang="es-EC" sz="3600" i="1" dirty="0" smtClean="0">
              <a:solidFill>
                <a:schemeClr val="tx2"/>
              </a:solidFill>
              <a:latin typeface="Arial" pitchFamily="34" charset="0"/>
              <a:cs typeface="Arial" pitchFamily="34" charset="0"/>
            </a:endParaRPr>
          </a:p>
          <a:p>
            <a:pPr>
              <a:buFont typeface="Wingdings" pitchFamily="2" charset="2"/>
              <a:buChar char="q"/>
            </a:pPr>
            <a:r>
              <a:rPr lang="es-EC" sz="3600" i="1" dirty="0" smtClean="0">
                <a:solidFill>
                  <a:schemeClr val="tx2"/>
                </a:solidFill>
                <a:latin typeface="Arial" pitchFamily="34" charset="0"/>
                <a:cs typeface="Arial" pitchFamily="34" charset="0"/>
              </a:rPr>
              <a:t> </a:t>
            </a:r>
            <a:r>
              <a:rPr lang="es-EC" sz="3600" i="1" dirty="0" smtClean="0">
                <a:solidFill>
                  <a:schemeClr val="tx2"/>
                </a:solidFill>
                <a:latin typeface="Arial" pitchFamily="34" charset="0"/>
                <a:cs typeface="Arial" pitchFamily="34" charset="0"/>
                <a:hlinkClick r:id="rId5" action="ppaction://hlinksldjump"/>
              </a:rPr>
              <a:t>Equipo de Protección Personal</a:t>
            </a:r>
            <a:endParaRPr lang="es-EC" sz="3600" i="1" dirty="0" smtClean="0">
              <a:solidFill>
                <a:schemeClr val="tx2"/>
              </a:solidFill>
              <a:latin typeface="Arial" pitchFamily="34" charset="0"/>
              <a:cs typeface="Arial" pitchFamily="34" charset="0"/>
            </a:endParaRPr>
          </a:p>
          <a:p>
            <a:pPr>
              <a:buFont typeface="Wingdings" pitchFamily="2" charset="2"/>
              <a:buChar char="q"/>
            </a:pPr>
            <a:r>
              <a:rPr lang="es-EC" sz="3600" i="1" dirty="0" smtClean="0">
                <a:solidFill>
                  <a:schemeClr val="tx2"/>
                </a:solidFill>
                <a:latin typeface="Arial" pitchFamily="34" charset="0"/>
                <a:cs typeface="Arial" pitchFamily="34" charset="0"/>
              </a:rPr>
              <a:t> </a:t>
            </a:r>
            <a:r>
              <a:rPr lang="es-EC" sz="3600" i="1" dirty="0" smtClean="0">
                <a:solidFill>
                  <a:schemeClr val="tx2"/>
                </a:solidFill>
                <a:latin typeface="Arial" pitchFamily="34" charset="0"/>
                <a:cs typeface="Arial" pitchFamily="34" charset="0"/>
                <a:hlinkClick r:id="rId6" action="ppaction://hlinksldjump"/>
              </a:rPr>
              <a:t>Equipo Contra Incendios</a:t>
            </a:r>
            <a:endParaRPr lang="es-EC" sz="3600" i="1" dirty="0" smtClean="0">
              <a:solidFill>
                <a:schemeClr val="tx2"/>
              </a:solidFill>
              <a:latin typeface="Arial" pitchFamily="34" charset="0"/>
              <a:cs typeface="Arial" pitchFamily="34" charset="0"/>
            </a:endParaRPr>
          </a:p>
          <a:p>
            <a:pPr>
              <a:buFont typeface="Wingdings" pitchFamily="2" charset="2"/>
              <a:buChar char="q"/>
            </a:pPr>
            <a:r>
              <a:rPr lang="es-EC" sz="3600" i="1" dirty="0" smtClean="0">
                <a:solidFill>
                  <a:schemeClr val="tx2"/>
                </a:solidFill>
                <a:latin typeface="Arial" pitchFamily="34" charset="0"/>
                <a:cs typeface="Arial" pitchFamily="34" charset="0"/>
                <a:hlinkClick r:id="rId7" action="ppaction://hlinksldjump"/>
              </a:rPr>
              <a:t>Gestión Externa</a:t>
            </a:r>
            <a:endParaRPr lang="es-EC" sz="3600" i="1" dirty="0" smtClean="0">
              <a:solidFill>
                <a:schemeClr val="tx2"/>
              </a:solidFill>
              <a:latin typeface="Arial" pitchFamily="34" charset="0"/>
              <a:cs typeface="Arial" pitchFamily="34" charset="0"/>
            </a:endParaRPr>
          </a:p>
          <a:p>
            <a:pPr algn="ctr"/>
            <a:endParaRPr lang="es-EC" sz="3600" b="1" dirty="0" smtClean="0">
              <a:solidFill>
                <a:schemeClr val="tx2"/>
              </a:solidFill>
              <a:latin typeface="Arial" pitchFamily="34" charset="0"/>
              <a:cs typeface="Arial" pitchFamily="34" charset="0"/>
            </a:endParaRPr>
          </a:p>
          <a:p>
            <a:pPr algn="ctr"/>
            <a:endParaRPr lang="es-EC" sz="3600" b="1" dirty="0" smtClean="0">
              <a:solidFill>
                <a:schemeClr val="tx2"/>
              </a:solidFill>
              <a:latin typeface="Arial" pitchFamily="34" charset="0"/>
              <a:cs typeface="Arial" pitchFamily="34" charset="0"/>
            </a:endParaRPr>
          </a:p>
          <a:p>
            <a:pPr algn="ctr"/>
            <a:endParaRPr lang="es-EC" sz="3600" b="1" dirty="0" smtClean="0">
              <a:solidFill>
                <a:schemeClr val="tx2"/>
              </a:solidFill>
              <a:latin typeface="Arial" pitchFamily="34" charset="0"/>
              <a:cs typeface="Arial" pitchFamily="34" charset="0"/>
            </a:endParaRPr>
          </a:p>
          <a:p>
            <a:endParaRPr lang="es-EC" i="1" dirty="0" smtClean="0">
              <a:solidFill>
                <a:schemeClr val="tx2"/>
              </a:solidFill>
              <a:latin typeface="Arial" pitchFamily="34" charset="0"/>
              <a:cs typeface="Arial" pitchFamily="34" charset="0"/>
            </a:endParaRPr>
          </a:p>
          <a:p>
            <a:pPr algn="just"/>
            <a:endParaRPr lang="es-EC" sz="2400" i="1" dirty="0" smtClean="0">
              <a:latin typeface="Arial" pitchFamily="34" charset="0"/>
              <a:cs typeface="Arial" pitchFamily="34" charset="0"/>
            </a:endParaRPr>
          </a:p>
        </p:txBody>
      </p:sp>
      <p:sp>
        <p:nvSpPr>
          <p:cNvPr id="3" name="2 Botón de acción: Inicio">
            <a:hlinkClick r:id="rId8" action="ppaction://hlinksldjump" highlightClick="1"/>
          </p:cNvPr>
          <p:cNvSpPr/>
          <p:nvPr/>
        </p:nvSpPr>
        <p:spPr>
          <a:xfrm>
            <a:off x="8532440" y="6237312"/>
            <a:ext cx="611560" cy="620688"/>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05665" y="476672"/>
            <a:ext cx="7704856" cy="3693319"/>
          </a:xfrm>
          <a:prstGeom prst="rect">
            <a:avLst/>
          </a:prstGeom>
          <a:noFill/>
        </p:spPr>
        <p:txBody>
          <a:bodyPr wrap="square" rtlCol="0">
            <a:spAutoFit/>
          </a:bodyPr>
          <a:lstStyle/>
          <a:p>
            <a:pPr algn="ctr"/>
            <a:r>
              <a:rPr lang="es-EC" sz="3600" b="1" dirty="0" smtClean="0">
                <a:latin typeface="Arial" pitchFamily="34" charset="0"/>
                <a:cs typeface="Arial" pitchFamily="34" charset="0"/>
              </a:rPr>
              <a:t>RUTAS DE RECOLECCIÓN DE RESIDUOS</a:t>
            </a:r>
          </a:p>
          <a:p>
            <a:endParaRPr lang="es-EC" i="1" dirty="0" smtClean="0">
              <a:solidFill>
                <a:schemeClr val="tx2"/>
              </a:solidFill>
              <a:latin typeface="Arial" pitchFamily="34" charset="0"/>
              <a:cs typeface="Arial" pitchFamily="34" charset="0"/>
            </a:endParaRPr>
          </a:p>
          <a:p>
            <a:pPr algn="just"/>
            <a:r>
              <a:rPr lang="es-EC" sz="2400" i="1" dirty="0" smtClean="0">
                <a:latin typeface="Arial" pitchFamily="34" charset="0"/>
                <a:cs typeface="Arial" pitchFamily="34" charset="0"/>
              </a:rPr>
              <a:t>Se deben diseñar rutas de recolección interna de residuos según la distribución de los puntos de generación y que cubran la totalidad de la empresa, estableciendo horarios y frecuencias. </a:t>
            </a:r>
          </a:p>
          <a:p>
            <a:pPr algn="just"/>
            <a:endParaRPr lang="es-EC" sz="2400" i="1" dirty="0" smtClean="0">
              <a:latin typeface="Arial" pitchFamily="34" charset="0"/>
              <a:cs typeface="Arial" pitchFamily="34" charset="0"/>
            </a:endParaRPr>
          </a:p>
          <a:p>
            <a:pPr algn="just"/>
            <a:endParaRPr lang="es-EC" sz="2400" i="1" dirty="0" smtClean="0">
              <a:latin typeface="Arial" pitchFamily="34" charset="0"/>
              <a:cs typeface="Arial" pitchFamily="34" charset="0"/>
            </a:endParaRPr>
          </a:p>
        </p:txBody>
      </p:sp>
      <p:sp>
        <p:nvSpPr>
          <p:cNvPr id="4" name="3 Botón de acción: Hacia delante o Siguiente">
            <a:hlinkClick r:id="rId2"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pic>
        <p:nvPicPr>
          <p:cNvPr id="2050" name="Picture 2"/>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harpenSoften amount="30000"/>
                    </a14:imgEffect>
                  </a14:imgLayer>
                </a14:imgProps>
              </a:ext>
              <a:ext uri="{28A0092B-C50C-407E-A947-70E740481C1C}">
                <a14:useLocalDpi xmlns="" xmlns:a14="http://schemas.microsoft.com/office/drawing/2010/main" val="0"/>
              </a:ext>
            </a:extLst>
          </a:blip>
          <a:srcRect/>
          <a:stretch>
            <a:fillRect/>
          </a:stretch>
        </p:blipFill>
        <p:spPr bwMode="auto">
          <a:xfrm>
            <a:off x="982648" y="3584461"/>
            <a:ext cx="7150889" cy="29216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otón de acción: Hacia atrás o Anterior">
            <a:hlinkClick r:id="rId2" action="ppaction://hlinksldjump" highlightClick="1"/>
          </p:cNvPr>
          <p:cNvSpPr/>
          <p:nvPr/>
        </p:nvSpPr>
        <p:spPr>
          <a:xfrm>
            <a:off x="8532440" y="6309320"/>
            <a:ext cx="611560" cy="54868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pic>
        <p:nvPicPr>
          <p:cNvPr id="1026" name="Picture 2" descr="D:\RICARDO\QUINTO_NIVEL\Mecanica_de _Fluidos_II\FGFGFG.jp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harpenSoften amount="30000"/>
                    </a14:imgEffect>
                  </a14:imgLayer>
                </a14:imgProps>
              </a:ext>
              <a:ext uri="{28A0092B-C50C-407E-A947-70E740481C1C}">
                <a14:useLocalDpi xmlns="" xmlns:a14="http://schemas.microsoft.com/office/drawing/2010/main" val="0"/>
              </a:ext>
            </a:extLst>
          </a:blip>
          <a:srcRect/>
          <a:stretch>
            <a:fillRect/>
          </a:stretch>
        </p:blipFill>
        <p:spPr bwMode="auto">
          <a:xfrm>
            <a:off x="1763688" y="188283"/>
            <a:ext cx="5868144" cy="407924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2"/>
          <p:cNvPicPr>
            <a:picLocks noChangeAspect="1" noChangeArrowheads="1"/>
          </p:cNvPicPr>
          <p:nvPr/>
        </p:nvPicPr>
        <p:blipFill rotWithShape="1">
          <a:blip r:embed="rId5" cstate="print">
            <a:extLst>
              <a:ext uri="{BEBA8EAE-BF5A-486C-A8C5-ECC9F3942E4B}">
                <a14:imgProps xmlns="" xmlns:a14="http://schemas.microsoft.com/office/drawing/2010/main">
                  <a14:imgLayer r:embed="rId6">
                    <a14:imgEffect>
                      <a14:sharpenSoften amount="30000"/>
                    </a14:imgEffect>
                  </a14:imgLayer>
                </a14:imgProps>
              </a:ext>
              <a:ext uri="{28A0092B-C50C-407E-A947-70E740481C1C}">
                <a14:useLocalDpi xmlns="" xmlns:a14="http://schemas.microsoft.com/office/drawing/2010/main" val="0"/>
              </a:ext>
            </a:extLst>
          </a:blip>
          <a:srcRect l="27692" t="36923" r="27783" b="34039"/>
          <a:stretch/>
        </p:blipFill>
        <p:spPr bwMode="auto">
          <a:xfrm>
            <a:off x="1477210" y="4317192"/>
            <a:ext cx="6898881" cy="25408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1560" y="404664"/>
            <a:ext cx="7992888" cy="5570756"/>
          </a:xfrm>
          <a:prstGeom prst="rect">
            <a:avLst/>
          </a:prstGeom>
          <a:noFill/>
        </p:spPr>
        <p:txBody>
          <a:bodyPr wrap="square" rtlCol="0">
            <a:spAutoFit/>
          </a:bodyPr>
          <a:lstStyle/>
          <a:p>
            <a:pPr algn="ctr"/>
            <a:r>
              <a:rPr lang="es-EC" sz="3600" b="1" dirty="0" smtClean="0">
                <a:latin typeface="Arial" pitchFamily="34" charset="0"/>
                <a:cs typeface="Arial" pitchFamily="34" charset="0"/>
              </a:rPr>
              <a:t>DETALLES DE LA EMPRESA</a:t>
            </a:r>
          </a:p>
          <a:p>
            <a:endParaRPr lang="es-EC" i="1" dirty="0">
              <a:solidFill>
                <a:schemeClr val="tx2"/>
              </a:solidFill>
              <a:latin typeface="Arial" pitchFamily="34" charset="0"/>
              <a:cs typeface="Arial" pitchFamily="34" charset="0"/>
            </a:endParaRPr>
          </a:p>
          <a:p>
            <a:endParaRPr lang="es-EC" sz="2400" i="1" dirty="0" smtClean="0">
              <a:latin typeface="Arial" pitchFamily="34" charset="0"/>
              <a:cs typeface="Arial" pitchFamily="34" charset="0"/>
            </a:endParaRPr>
          </a:p>
          <a:p>
            <a:pPr algn="just"/>
            <a:r>
              <a:rPr lang="es-EC" sz="2800" i="1" dirty="0" smtClean="0">
                <a:latin typeface="Arial" pitchFamily="34" charset="0"/>
                <a:cs typeface="Arial" pitchFamily="34" charset="0"/>
              </a:rPr>
              <a:t>La Rectificadora de Motores Aldas es una empresa que se dedica a la rectificación de motores diesel y gasolina, fue fundada el 12 de Julio del 2001, sus instalaciones están ubicadas en la ciudad de Latacunga Panamericana norte Km 1, sector la Estación (Av. Gral. Eloy Alfaro) cuenta con una área aproximada de 225 metros cuadrados. </a:t>
            </a:r>
          </a:p>
          <a:p>
            <a:endParaRPr lang="es-EC" i="1" dirty="0" smtClean="0">
              <a:latin typeface="Arial" pitchFamily="34" charset="0"/>
              <a:cs typeface="Arial" pitchFamily="34" charset="0"/>
            </a:endParaRPr>
          </a:p>
          <a:p>
            <a:endParaRPr lang="es-EC" i="1" dirty="0" smtClean="0">
              <a:solidFill>
                <a:schemeClr val="tx2"/>
              </a:solidFill>
              <a:latin typeface="Arial" pitchFamily="34" charset="0"/>
              <a:cs typeface="Arial" pitchFamily="34" charset="0"/>
            </a:endParaRPr>
          </a:p>
          <a:p>
            <a:endParaRPr lang="es-EC" dirty="0"/>
          </a:p>
        </p:txBody>
      </p:sp>
      <p:sp>
        <p:nvSpPr>
          <p:cNvPr id="4" name="3 Botón de acción: Hacia delante o Siguiente">
            <a:hlinkClick r:id="rId2"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764704"/>
            <a:ext cx="7704856" cy="2646878"/>
          </a:xfrm>
          <a:prstGeom prst="rect">
            <a:avLst/>
          </a:prstGeom>
          <a:noFill/>
        </p:spPr>
        <p:txBody>
          <a:bodyPr wrap="square" rtlCol="0">
            <a:spAutoFit/>
          </a:bodyPr>
          <a:lstStyle/>
          <a:p>
            <a:pPr algn="ctr"/>
            <a:r>
              <a:rPr lang="es-EC" sz="3600" b="1" dirty="0" smtClean="0">
                <a:latin typeface="Arial" pitchFamily="34" charset="0"/>
                <a:cs typeface="Arial" pitchFamily="34" charset="0"/>
              </a:rPr>
              <a:t>SEPARACIÓN EN LA FUENTE</a:t>
            </a:r>
          </a:p>
          <a:p>
            <a:endParaRPr lang="es-EC" i="1" dirty="0" smtClean="0">
              <a:solidFill>
                <a:schemeClr val="tx2"/>
              </a:solidFill>
              <a:latin typeface="Arial" pitchFamily="34" charset="0"/>
              <a:cs typeface="Arial" pitchFamily="34" charset="0"/>
            </a:endParaRPr>
          </a:p>
          <a:p>
            <a:pPr algn="just"/>
            <a:r>
              <a:rPr lang="es-EC" sz="2800" i="1" dirty="0" smtClean="0">
                <a:latin typeface="Arial" pitchFamily="34" charset="0"/>
                <a:cs typeface="Arial" pitchFamily="34" charset="0"/>
              </a:rPr>
              <a:t>Consiste en la separación inicial de manera selectiva de los residuos procedentes de cada una de los centros generadores de la organización, de acuerdo al tipo de material.</a:t>
            </a:r>
            <a:endParaRPr lang="es-EC" sz="2000" i="1" dirty="0"/>
          </a:p>
        </p:txBody>
      </p:sp>
      <p:sp>
        <p:nvSpPr>
          <p:cNvPr id="7" name="6 Botón de acción: Hacia delante o Siguiente">
            <a:hlinkClick r:id="rId2"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pic>
        <p:nvPicPr>
          <p:cNvPr id="4" name="3 Imagen"/>
          <p:cNvPicPr/>
          <p:nvPr/>
        </p:nvPicPr>
        <p:blipFill>
          <a:blip r:embed="rId3" cstate="print">
            <a:lum bright="-3000" contrast="4000"/>
            <a:extLst>
              <a:ext uri="{BEBA8EAE-BF5A-486C-A8C5-ECC9F3942E4B}">
                <a14:imgProps xmlns="" xmlns:a14="http://schemas.microsoft.com/office/drawing/2010/main">
                  <a14:imgLayer r:embed="rId4">
                    <a14:imgEffect>
                      <a14:sharpenSoften amount="30000"/>
                    </a14:imgEffect>
                  </a14:imgLayer>
                </a14:imgProps>
              </a:ext>
            </a:extLst>
          </a:blip>
          <a:srcRect/>
          <a:stretch>
            <a:fillRect/>
          </a:stretch>
        </p:blipFill>
        <p:spPr bwMode="auto">
          <a:xfrm>
            <a:off x="1619672" y="3839611"/>
            <a:ext cx="6336704" cy="2736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cstate="print">
            <a:lum bright="-11000" contrast="18000"/>
            <a:extLst>
              <a:ext uri="{BEBA8EAE-BF5A-486C-A8C5-ECC9F3942E4B}">
                <a14:imgProps xmlns="" xmlns:a14="http://schemas.microsoft.com/office/drawing/2010/main">
                  <a14:imgLayer r:embed="rId3">
                    <a14:imgEffect>
                      <a14:sharpenSoften amount="30000"/>
                    </a14:imgEffect>
                  </a14:imgLayer>
                </a14:imgProps>
              </a:ext>
            </a:extLst>
          </a:blip>
          <a:srcRect/>
          <a:stretch>
            <a:fillRect/>
          </a:stretch>
        </p:blipFill>
        <p:spPr bwMode="auto">
          <a:xfrm>
            <a:off x="17695" y="0"/>
            <a:ext cx="3528392" cy="2376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sharpenSoften amount="90000"/>
                    </a14:imgEffect>
                  </a14:imgLayer>
                </a14:imgProps>
              </a:ext>
              <a:ext uri="{28A0092B-C50C-407E-A947-70E740481C1C}">
                <a14:useLocalDpi xmlns="" xmlns:a14="http://schemas.microsoft.com/office/drawing/2010/main" val="0"/>
              </a:ext>
            </a:extLst>
          </a:blip>
          <a:srcRect/>
          <a:stretch>
            <a:fillRect/>
          </a:stretch>
        </p:blipFill>
        <p:spPr bwMode="auto">
          <a:xfrm>
            <a:off x="2973049" y="2376265"/>
            <a:ext cx="6170951" cy="4481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5 Botón de acción: Hacia delante o Siguiente">
            <a:hlinkClick r:id="rId6"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90000"/>
                    </a14:imgEffect>
                  </a14:imgLayer>
                </a14:imgProps>
              </a:ext>
              <a:ext uri="{28A0092B-C50C-407E-A947-70E740481C1C}">
                <a14:useLocalDpi xmlns="" xmlns:a14="http://schemas.microsoft.com/office/drawing/2010/main" val="0"/>
              </a:ext>
            </a:extLst>
          </a:blip>
          <a:srcRect/>
          <a:stretch>
            <a:fillRect/>
          </a:stretch>
        </p:blipFill>
        <p:spPr bwMode="auto">
          <a:xfrm>
            <a:off x="13675" y="0"/>
            <a:ext cx="4558325" cy="3450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sharpenSoften amount="90000"/>
                    </a14:imgEffect>
                  </a14:imgLayer>
                </a14:imgProps>
              </a:ext>
              <a:ext uri="{28A0092B-C50C-407E-A947-70E740481C1C}">
                <a14:useLocalDpi xmlns="" xmlns:a14="http://schemas.microsoft.com/office/drawing/2010/main" val="0"/>
              </a:ext>
            </a:extLst>
          </a:blip>
          <a:srcRect/>
          <a:stretch>
            <a:fillRect/>
          </a:stretch>
        </p:blipFill>
        <p:spPr bwMode="auto">
          <a:xfrm>
            <a:off x="4572001" y="-37605"/>
            <a:ext cx="4572000" cy="35254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sharpenSoften amount="90000"/>
                    </a14:imgEffect>
                  </a14:imgLayer>
                </a14:imgProps>
              </a:ext>
              <a:ext uri="{28A0092B-C50C-407E-A947-70E740481C1C}">
                <a14:useLocalDpi xmlns="" xmlns:a14="http://schemas.microsoft.com/office/drawing/2010/main" val="0"/>
              </a:ext>
            </a:extLst>
          </a:blip>
          <a:srcRect/>
          <a:stretch>
            <a:fillRect/>
          </a:stretch>
        </p:blipFill>
        <p:spPr bwMode="auto">
          <a:xfrm>
            <a:off x="13674" y="3462816"/>
            <a:ext cx="4558326" cy="339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cstate="print">
            <a:extLst>
              <a:ext uri="{BEBA8EAE-BF5A-486C-A8C5-ECC9F3942E4B}">
                <a14:imgProps xmlns="" xmlns:a14="http://schemas.microsoft.com/office/drawing/2010/main">
                  <a14:imgLayer r:embed="rId9">
                    <a14:imgEffect>
                      <a14:sharpenSoften amount="90000"/>
                    </a14:imgEffect>
                  </a14:imgLayer>
                </a14:imgProps>
              </a:ext>
              <a:ext uri="{28A0092B-C50C-407E-A947-70E740481C1C}">
                <a14:useLocalDpi xmlns="" xmlns:a14="http://schemas.microsoft.com/office/drawing/2010/main" val="0"/>
              </a:ext>
            </a:extLst>
          </a:blip>
          <a:srcRect/>
          <a:stretch>
            <a:fillRect/>
          </a:stretch>
        </p:blipFill>
        <p:spPr bwMode="auto">
          <a:xfrm>
            <a:off x="4557433" y="3445724"/>
            <a:ext cx="4586567" cy="34106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7 Botón de acción: Hacia delante o Siguiente">
            <a:hlinkClick r:id="rId10"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90000"/>
                    </a14:imgEffect>
                  </a14:imgLayer>
                </a14:imgProps>
              </a:ext>
              <a:ext uri="{28A0092B-C50C-407E-A947-70E740481C1C}">
                <a14:useLocalDpi xmlns="" xmlns:a14="http://schemas.microsoft.com/office/drawing/2010/main" val="0"/>
              </a:ext>
            </a:extLst>
          </a:blip>
          <a:srcRect/>
          <a:stretch>
            <a:fillRect/>
          </a:stretch>
        </p:blipFill>
        <p:spPr bwMode="auto">
          <a:xfrm>
            <a:off x="0" y="0"/>
            <a:ext cx="4644008" cy="35010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sharpenSoften amount="90000"/>
                    </a14:imgEffect>
                  </a14:imgLayer>
                </a14:imgProps>
              </a:ext>
              <a:ext uri="{28A0092B-C50C-407E-A947-70E740481C1C}">
                <a14:useLocalDpi xmlns="" xmlns:a14="http://schemas.microsoft.com/office/drawing/2010/main" val="0"/>
              </a:ext>
            </a:extLst>
          </a:blip>
          <a:srcRect/>
          <a:stretch>
            <a:fillRect/>
          </a:stretch>
        </p:blipFill>
        <p:spPr bwMode="auto">
          <a:xfrm>
            <a:off x="4644009" y="0"/>
            <a:ext cx="4484712" cy="35010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sharpenSoften amount="90000"/>
                    </a14:imgEffect>
                  </a14:imgLayer>
                </a14:imgProps>
              </a:ext>
              <a:ext uri="{28A0092B-C50C-407E-A947-70E740481C1C}">
                <a14:useLocalDpi xmlns="" xmlns:a14="http://schemas.microsoft.com/office/drawing/2010/main" val="0"/>
              </a:ext>
            </a:extLst>
          </a:blip>
          <a:srcRect/>
          <a:stretch>
            <a:fillRect/>
          </a:stretch>
        </p:blipFill>
        <p:spPr bwMode="auto">
          <a:xfrm>
            <a:off x="1" y="3494760"/>
            <a:ext cx="4644007" cy="33632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cstate="print">
            <a:extLst>
              <a:ext uri="{BEBA8EAE-BF5A-486C-A8C5-ECC9F3942E4B}">
                <a14:imgProps xmlns="" xmlns:a14="http://schemas.microsoft.com/office/drawing/2010/main">
                  <a14:imgLayer r:embed="rId9">
                    <a14:imgEffect>
                      <a14:sharpenSoften amount="90000"/>
                    </a14:imgEffect>
                  </a14:imgLayer>
                </a14:imgProps>
              </a:ext>
              <a:ext uri="{28A0092B-C50C-407E-A947-70E740481C1C}">
                <a14:useLocalDpi xmlns="" xmlns:a14="http://schemas.microsoft.com/office/drawing/2010/main" val="0"/>
              </a:ext>
            </a:extLst>
          </a:blip>
          <a:srcRect/>
          <a:stretch>
            <a:fillRect/>
          </a:stretch>
        </p:blipFill>
        <p:spPr bwMode="auto">
          <a:xfrm>
            <a:off x="4644009" y="3501008"/>
            <a:ext cx="4499991" cy="3355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5 Botón de acción: Hacia delante o Siguiente">
            <a:hlinkClick r:id="rId10"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extLst>
      <p:ext uri="{BB962C8B-B14F-4D97-AF65-F5344CB8AC3E}">
        <p14:creationId xmlns="" xmlns:p14="http://schemas.microsoft.com/office/powerpoint/2010/main" val="19396194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Pictures\RECT\TESIS\Foto-0009.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l="10626" t="18500" r="4326" b="24800"/>
          <a:stretch>
            <a:fillRect/>
          </a:stretch>
        </p:blipFill>
        <p:spPr bwMode="auto">
          <a:xfrm>
            <a:off x="683568" y="1268760"/>
            <a:ext cx="7776864" cy="432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3 Botón de acción: Hacia atrás o Anterior">
            <a:hlinkClick r:id="rId4" action="ppaction://hlinksldjump" highlightClick="1"/>
          </p:cNvPr>
          <p:cNvSpPr/>
          <p:nvPr/>
        </p:nvSpPr>
        <p:spPr>
          <a:xfrm>
            <a:off x="8532440" y="6309320"/>
            <a:ext cx="611560" cy="54868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764704"/>
            <a:ext cx="7704856" cy="4924425"/>
          </a:xfrm>
          <a:prstGeom prst="rect">
            <a:avLst/>
          </a:prstGeom>
          <a:noFill/>
        </p:spPr>
        <p:txBody>
          <a:bodyPr wrap="square" rtlCol="0">
            <a:spAutoFit/>
          </a:bodyPr>
          <a:lstStyle/>
          <a:p>
            <a:pPr algn="ctr"/>
            <a:r>
              <a:rPr lang="es-EC" sz="3600" b="1" dirty="0" smtClean="0">
                <a:latin typeface="Arial" pitchFamily="34" charset="0"/>
                <a:cs typeface="Arial" pitchFamily="34" charset="0"/>
              </a:rPr>
              <a:t>ALMACENAMIENTO DE RESIDUOS</a:t>
            </a:r>
          </a:p>
          <a:p>
            <a:endParaRPr lang="es-EC" i="1" dirty="0" smtClean="0">
              <a:solidFill>
                <a:schemeClr val="tx2"/>
              </a:solidFill>
              <a:latin typeface="Arial" pitchFamily="34" charset="0"/>
              <a:cs typeface="Arial" pitchFamily="34" charset="0"/>
            </a:endParaRPr>
          </a:p>
          <a:p>
            <a:pPr algn="just"/>
            <a:r>
              <a:rPr lang="es-EC" sz="2800" i="1" dirty="0" smtClean="0">
                <a:latin typeface="Arial" pitchFamily="34" charset="0"/>
                <a:cs typeface="Arial" pitchFamily="34" charset="0"/>
              </a:rPr>
              <a:t>Los sitios de almacenamiento para residuos peligrosos y no peligrosos están diseñados para acopiar los residuos en un sitio seguro por un periodo de tiempo determinado, a la espera de su gestión externa.</a:t>
            </a:r>
          </a:p>
          <a:p>
            <a:pPr algn="just"/>
            <a:endParaRPr lang="es-EC" sz="2800" i="1" dirty="0" smtClean="0">
              <a:latin typeface="Arial" pitchFamily="34" charset="0"/>
              <a:cs typeface="Arial" pitchFamily="34" charset="0"/>
            </a:endParaRPr>
          </a:p>
          <a:p>
            <a:pPr algn="just"/>
            <a:r>
              <a:rPr lang="es-EC" sz="2800" i="1" dirty="0" smtClean="0">
                <a:latin typeface="Arial" pitchFamily="34" charset="0"/>
                <a:cs typeface="Arial" pitchFamily="34" charset="0"/>
              </a:rPr>
              <a:t>En conformidad con lo establecido en las Normas vigentes sobre la materia.</a:t>
            </a:r>
            <a:endParaRPr lang="es-EC" sz="2800" i="1" dirty="0">
              <a:latin typeface="Arial" pitchFamily="34" charset="0"/>
              <a:cs typeface="Arial" pitchFamily="34" charset="0"/>
            </a:endParaRPr>
          </a:p>
        </p:txBody>
      </p:sp>
      <p:sp>
        <p:nvSpPr>
          <p:cNvPr id="5" name="4 Botón de acción: Hacia delante o Siguiente">
            <a:hlinkClick r:id="rId2"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P\Pictures\RECT\TESIS\Foto-0029.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l="8344" t="13860" r="10626" b="4380"/>
          <a:stretch>
            <a:fillRect/>
          </a:stretch>
        </p:blipFill>
        <p:spPr bwMode="auto">
          <a:xfrm rot="5400000">
            <a:off x="3742622" y="1519502"/>
            <a:ext cx="5043132" cy="381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descr="C:\Users\HP\Pictures\RECT\SAM_0683.JPG"/>
          <p:cNvPicPr/>
          <p:nvPr/>
        </p:nvPicPr>
        <p:blipFill>
          <a:blip r:embed="rId4" cstate="print">
            <a:extLst>
              <a:ext uri="{BEBA8EAE-BF5A-486C-A8C5-ECC9F3942E4B}">
                <a14:imgProps xmlns="" xmlns:a14="http://schemas.microsoft.com/office/drawing/2010/main">
                  <a14:imgLayer r:embed="rId5">
                    <a14:imgEffect>
                      <a14:sharpenSoften amount="30000"/>
                    </a14:imgEffect>
                  </a14:imgLayer>
                </a14:imgProps>
              </a:ext>
            </a:extLst>
          </a:blip>
          <a:srcRect l="21212"/>
          <a:stretch>
            <a:fillRect/>
          </a:stretch>
        </p:blipFill>
        <p:spPr bwMode="auto">
          <a:xfrm>
            <a:off x="251520" y="3356992"/>
            <a:ext cx="3600400"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6 Imagen" descr="C:\Users\HP\Pictures\RECT\SAM_0700.JPG"/>
          <p:cNvPicPr/>
          <p:nvPr/>
        </p:nvPicPr>
        <p:blipFill>
          <a:blip r:embed="rId6" cstate="print">
            <a:extLst>
              <a:ext uri="{BEBA8EAE-BF5A-486C-A8C5-ECC9F3942E4B}">
                <a14:imgProps xmlns="" xmlns:a14="http://schemas.microsoft.com/office/drawing/2010/main">
                  <a14:imgLayer r:embed="rId7">
                    <a14:imgEffect>
                      <a14:sharpenSoften amount="30000"/>
                    </a14:imgEffect>
                  </a14:imgLayer>
                </a14:imgProps>
              </a:ext>
            </a:extLst>
          </a:blip>
          <a:srcRect/>
          <a:stretch>
            <a:fillRect/>
          </a:stretch>
        </p:blipFill>
        <p:spPr bwMode="auto">
          <a:xfrm>
            <a:off x="251520" y="908720"/>
            <a:ext cx="3672408"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7 Rectángulo"/>
          <p:cNvSpPr/>
          <p:nvPr/>
        </p:nvSpPr>
        <p:spPr>
          <a:xfrm>
            <a:off x="1187624" y="188640"/>
            <a:ext cx="1576072" cy="584775"/>
          </a:xfrm>
          <a:prstGeom prst="rect">
            <a:avLst/>
          </a:prstGeom>
        </p:spPr>
        <p:txBody>
          <a:bodyPr wrap="none">
            <a:spAutoFit/>
          </a:bodyPr>
          <a:lstStyle/>
          <a:p>
            <a:r>
              <a:rPr lang="es-EC" sz="3200" b="1" dirty="0" smtClean="0">
                <a:latin typeface="Arial" pitchFamily="34" charset="0"/>
                <a:cs typeface="Arial" pitchFamily="34" charset="0"/>
              </a:rPr>
              <a:t>ANTES</a:t>
            </a:r>
            <a:endParaRPr lang="es-EC" sz="3200" dirty="0"/>
          </a:p>
        </p:txBody>
      </p:sp>
      <p:sp>
        <p:nvSpPr>
          <p:cNvPr id="9" name="8 Rectángulo"/>
          <p:cNvSpPr/>
          <p:nvPr/>
        </p:nvSpPr>
        <p:spPr>
          <a:xfrm>
            <a:off x="5580112" y="188640"/>
            <a:ext cx="2148345" cy="584775"/>
          </a:xfrm>
          <a:prstGeom prst="rect">
            <a:avLst/>
          </a:prstGeom>
        </p:spPr>
        <p:txBody>
          <a:bodyPr wrap="none">
            <a:spAutoFit/>
          </a:bodyPr>
          <a:lstStyle/>
          <a:p>
            <a:r>
              <a:rPr lang="es-EC" sz="3200" b="1" dirty="0" smtClean="0">
                <a:latin typeface="Arial" pitchFamily="34" charset="0"/>
                <a:cs typeface="Arial" pitchFamily="34" charset="0"/>
              </a:rPr>
              <a:t>DESPUÉS</a:t>
            </a:r>
            <a:endParaRPr lang="es-EC" sz="3200" dirty="0"/>
          </a:p>
        </p:txBody>
      </p:sp>
      <p:sp>
        <p:nvSpPr>
          <p:cNvPr id="10" name="9 Botón de acción: Hacia delante o Siguiente">
            <a:hlinkClick r:id="rId8"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P\Pictures\RECT\TESIS\Foto-0013.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l="16756" r="11960"/>
          <a:stretch>
            <a:fillRect/>
          </a:stretch>
        </p:blipFill>
        <p:spPr bwMode="auto">
          <a:xfrm rot="5400000">
            <a:off x="4588034" y="1024041"/>
            <a:ext cx="4311719" cy="47758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2 Botón de acción: Hacia delante o Siguiente">
            <a:hlinkClick r:id="rId4"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pic>
        <p:nvPicPr>
          <p:cNvPr id="4" name="3 Imagen" descr="C:\Users\HP\Pictures\RECT\SAM_0714.JPG"/>
          <p:cNvPicPr/>
          <p:nvPr/>
        </p:nvPicPr>
        <p:blipFill>
          <a:blip r:embed="rId5" cstate="print">
            <a:extLst>
              <a:ext uri="{BEBA8EAE-BF5A-486C-A8C5-ECC9F3942E4B}">
                <a14:imgProps xmlns="" xmlns:a14="http://schemas.microsoft.com/office/drawing/2010/main">
                  <a14:imgLayer r:embed="rId6">
                    <a14:imgEffect>
                      <a14:sharpenSoften amount="30000"/>
                    </a14:imgEffect>
                  </a14:imgLayer>
                </a14:imgProps>
              </a:ext>
            </a:extLst>
          </a:blip>
          <a:srcRect r="14034"/>
          <a:stretch>
            <a:fillRect/>
          </a:stretch>
        </p:blipFill>
        <p:spPr bwMode="auto">
          <a:xfrm>
            <a:off x="0" y="2120280"/>
            <a:ext cx="4283968" cy="25833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Rectángulo"/>
          <p:cNvSpPr/>
          <p:nvPr/>
        </p:nvSpPr>
        <p:spPr>
          <a:xfrm>
            <a:off x="1115616" y="404664"/>
            <a:ext cx="1576072" cy="584775"/>
          </a:xfrm>
          <a:prstGeom prst="rect">
            <a:avLst/>
          </a:prstGeom>
        </p:spPr>
        <p:txBody>
          <a:bodyPr wrap="none">
            <a:spAutoFit/>
          </a:bodyPr>
          <a:lstStyle/>
          <a:p>
            <a:r>
              <a:rPr lang="es-EC" sz="3200" b="1" dirty="0" smtClean="0">
                <a:latin typeface="Arial" pitchFamily="34" charset="0"/>
                <a:cs typeface="Arial" pitchFamily="34" charset="0"/>
              </a:rPr>
              <a:t>ANTES</a:t>
            </a:r>
            <a:endParaRPr lang="es-EC" sz="3200" dirty="0"/>
          </a:p>
        </p:txBody>
      </p:sp>
      <p:sp>
        <p:nvSpPr>
          <p:cNvPr id="6" name="5 Rectángulo"/>
          <p:cNvSpPr/>
          <p:nvPr/>
        </p:nvSpPr>
        <p:spPr>
          <a:xfrm>
            <a:off x="5940152" y="476672"/>
            <a:ext cx="2148345" cy="584775"/>
          </a:xfrm>
          <a:prstGeom prst="rect">
            <a:avLst/>
          </a:prstGeom>
        </p:spPr>
        <p:txBody>
          <a:bodyPr wrap="none">
            <a:spAutoFit/>
          </a:bodyPr>
          <a:lstStyle/>
          <a:p>
            <a:r>
              <a:rPr lang="es-EC" sz="3200" b="1" dirty="0" smtClean="0">
                <a:latin typeface="Arial" pitchFamily="34" charset="0"/>
                <a:cs typeface="Arial" pitchFamily="34" charset="0"/>
              </a:rPr>
              <a:t>DESPUÉS</a:t>
            </a:r>
            <a:endParaRPr lang="es-EC" sz="3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P\Pictures\RECT\TESIS\Foto-0017.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l="3499" r="22113"/>
          <a:stretch>
            <a:fillRect/>
          </a:stretch>
        </p:blipFill>
        <p:spPr bwMode="auto">
          <a:xfrm rot="5400000">
            <a:off x="4576653" y="786987"/>
            <a:ext cx="4274662" cy="4860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2 Botón de acción: Hacia delante o Siguiente">
            <a:hlinkClick r:id="rId4"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pic>
        <p:nvPicPr>
          <p:cNvPr id="4" name="3 Imagen" descr="C:\Users\HP\Pictures\RECT\SAM_0684.JPG"/>
          <p:cNvPicPr/>
          <p:nvPr/>
        </p:nvPicPr>
        <p:blipFill>
          <a:blip r:embed="rId5" cstate="print">
            <a:extLst>
              <a:ext uri="{BEBA8EAE-BF5A-486C-A8C5-ECC9F3942E4B}">
                <a14:imgProps xmlns="" xmlns:a14="http://schemas.microsoft.com/office/drawing/2010/main">
                  <a14:imgLayer r:embed="rId6">
                    <a14:imgEffect>
                      <a14:sharpenSoften amount="30000"/>
                    </a14:imgEffect>
                  </a14:imgLayer>
                </a14:imgProps>
              </a:ext>
            </a:extLst>
          </a:blip>
          <a:srcRect/>
          <a:stretch>
            <a:fillRect/>
          </a:stretch>
        </p:blipFill>
        <p:spPr bwMode="auto">
          <a:xfrm>
            <a:off x="0" y="1700808"/>
            <a:ext cx="4211960" cy="3168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Rectángulo"/>
          <p:cNvSpPr/>
          <p:nvPr/>
        </p:nvSpPr>
        <p:spPr>
          <a:xfrm>
            <a:off x="1619672" y="836712"/>
            <a:ext cx="1576072" cy="584775"/>
          </a:xfrm>
          <a:prstGeom prst="rect">
            <a:avLst/>
          </a:prstGeom>
        </p:spPr>
        <p:txBody>
          <a:bodyPr wrap="none">
            <a:spAutoFit/>
          </a:bodyPr>
          <a:lstStyle/>
          <a:p>
            <a:r>
              <a:rPr lang="es-EC" sz="3200" b="1" dirty="0" smtClean="0">
                <a:latin typeface="Arial" pitchFamily="34" charset="0"/>
                <a:cs typeface="Arial" pitchFamily="34" charset="0"/>
              </a:rPr>
              <a:t>ANTES</a:t>
            </a:r>
            <a:endParaRPr lang="es-EC" sz="3200" dirty="0"/>
          </a:p>
        </p:txBody>
      </p:sp>
      <p:sp>
        <p:nvSpPr>
          <p:cNvPr id="6" name="5 Rectángulo"/>
          <p:cNvSpPr/>
          <p:nvPr/>
        </p:nvSpPr>
        <p:spPr>
          <a:xfrm>
            <a:off x="5940152" y="476672"/>
            <a:ext cx="2148345" cy="584775"/>
          </a:xfrm>
          <a:prstGeom prst="rect">
            <a:avLst/>
          </a:prstGeom>
        </p:spPr>
        <p:txBody>
          <a:bodyPr wrap="none">
            <a:spAutoFit/>
          </a:bodyPr>
          <a:lstStyle/>
          <a:p>
            <a:r>
              <a:rPr lang="es-EC" sz="3200" b="1" dirty="0" smtClean="0">
                <a:latin typeface="Arial" pitchFamily="34" charset="0"/>
                <a:cs typeface="Arial" pitchFamily="34" charset="0"/>
              </a:rPr>
              <a:t>DESPUÉS</a:t>
            </a:r>
            <a:endParaRPr lang="es-EC" sz="32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P\Pictures\RECT\TESIS\Foto-0020.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r="3937"/>
          <a:stretch>
            <a:fillRect/>
          </a:stretch>
        </p:blipFill>
        <p:spPr bwMode="auto">
          <a:xfrm>
            <a:off x="4566239" y="1772816"/>
            <a:ext cx="4560474" cy="3419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3 Imagen" descr="C:\Users\HP\Pictures\RECT\SAM_0724.JPG"/>
          <p:cNvPicPr/>
          <p:nvPr/>
        </p:nvPicPr>
        <p:blipFill>
          <a:blip r:embed="rId4" cstate="print">
            <a:extLst>
              <a:ext uri="{BEBA8EAE-BF5A-486C-A8C5-ECC9F3942E4B}">
                <a14:imgProps xmlns="" xmlns:a14="http://schemas.microsoft.com/office/drawing/2010/main">
                  <a14:imgLayer r:embed="rId6">
                    <a14:imgEffect>
                      <a14:sharpenSoften amount="30000"/>
                    </a14:imgEffect>
                  </a14:imgLayer>
                </a14:imgProps>
              </a:ext>
            </a:extLst>
          </a:blip>
          <a:srcRect/>
          <a:stretch>
            <a:fillRect/>
          </a:stretch>
        </p:blipFill>
        <p:spPr bwMode="auto">
          <a:xfrm>
            <a:off x="0" y="764704"/>
            <a:ext cx="4499992"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Rectángulo"/>
          <p:cNvSpPr/>
          <p:nvPr/>
        </p:nvSpPr>
        <p:spPr>
          <a:xfrm>
            <a:off x="1115465" y="27529"/>
            <a:ext cx="1576072" cy="584775"/>
          </a:xfrm>
          <a:prstGeom prst="rect">
            <a:avLst/>
          </a:prstGeom>
        </p:spPr>
        <p:txBody>
          <a:bodyPr wrap="none">
            <a:spAutoFit/>
          </a:bodyPr>
          <a:lstStyle/>
          <a:p>
            <a:r>
              <a:rPr lang="es-EC" sz="3200" b="1" dirty="0" smtClean="0">
                <a:latin typeface="Arial" pitchFamily="34" charset="0"/>
                <a:cs typeface="Arial" pitchFamily="34" charset="0"/>
              </a:rPr>
              <a:t>ANTES</a:t>
            </a:r>
            <a:endParaRPr lang="es-EC" dirty="0"/>
          </a:p>
        </p:txBody>
      </p:sp>
      <p:sp>
        <p:nvSpPr>
          <p:cNvPr id="6" name="5 Rectángulo"/>
          <p:cNvSpPr/>
          <p:nvPr/>
        </p:nvSpPr>
        <p:spPr>
          <a:xfrm>
            <a:off x="5875103" y="908720"/>
            <a:ext cx="2148345" cy="584775"/>
          </a:xfrm>
          <a:prstGeom prst="rect">
            <a:avLst/>
          </a:prstGeom>
        </p:spPr>
        <p:txBody>
          <a:bodyPr wrap="none">
            <a:spAutoFit/>
          </a:bodyPr>
          <a:lstStyle/>
          <a:p>
            <a:r>
              <a:rPr lang="es-EC" sz="3200" b="1" dirty="0" smtClean="0">
                <a:latin typeface="Arial" pitchFamily="34" charset="0"/>
                <a:cs typeface="Arial" pitchFamily="34" charset="0"/>
              </a:rPr>
              <a:t>DESPUÉS</a:t>
            </a:r>
            <a:endParaRPr lang="es-EC" dirty="0"/>
          </a:p>
        </p:txBody>
      </p:sp>
      <p:pic>
        <p:nvPicPr>
          <p:cNvPr id="7" name="Picture 2" descr="C:\Users\HP\Pictures\RECT\TESIS\Foto-0032.jpg"/>
          <p:cNvPicPr>
            <a:picLocks noChangeAspect="1" noChangeArrowheads="1"/>
          </p:cNvPicPr>
          <p:nvPr/>
        </p:nvPicPr>
        <p:blipFill>
          <a:blip r:embed="rId7" cstate="print">
            <a:extLst>
              <a:ext uri="{BEBA8EAE-BF5A-486C-A8C5-ECC9F3942E4B}">
                <a14:imgProps xmlns="" xmlns:a14="http://schemas.microsoft.com/office/drawing/2010/main">
                  <a14:imgLayer r:embed="rId8">
                    <a14:imgEffect>
                      <a14:sharpenSoften amount="30000"/>
                    </a14:imgEffect>
                  </a14:imgLayer>
                </a14:imgProps>
              </a:ext>
            </a:extLst>
          </a:blip>
          <a:srcRect l="16889" t="3974" r="25490" b="25821"/>
          <a:stretch>
            <a:fillRect/>
          </a:stretch>
        </p:blipFill>
        <p:spPr bwMode="auto">
          <a:xfrm>
            <a:off x="0" y="3789041"/>
            <a:ext cx="4499992" cy="3068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7 Botón de acción: Hacia atrás o Anterior">
            <a:hlinkClick r:id="rId9" action="ppaction://hlinksldjump" highlightClick="1"/>
          </p:cNvPr>
          <p:cNvSpPr/>
          <p:nvPr/>
        </p:nvSpPr>
        <p:spPr>
          <a:xfrm>
            <a:off x="8532440" y="6309320"/>
            <a:ext cx="611560" cy="54868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HP\Pictures\RECT\SAM_0725.JPG"/>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l="22727" t="3935" r="4723" b="5731"/>
          <a:stretch>
            <a:fillRect/>
          </a:stretch>
        </p:blipFill>
        <p:spPr bwMode="auto">
          <a:xfrm>
            <a:off x="827584" y="1340768"/>
            <a:ext cx="7344816" cy="4824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2 Rectángulo"/>
          <p:cNvSpPr/>
          <p:nvPr/>
        </p:nvSpPr>
        <p:spPr>
          <a:xfrm>
            <a:off x="898461" y="404664"/>
            <a:ext cx="7340472" cy="646331"/>
          </a:xfrm>
          <a:prstGeom prst="rect">
            <a:avLst/>
          </a:prstGeom>
        </p:spPr>
        <p:txBody>
          <a:bodyPr wrap="none">
            <a:spAutoFit/>
          </a:bodyPr>
          <a:lstStyle/>
          <a:p>
            <a:pPr algn="ctr"/>
            <a:r>
              <a:rPr lang="es-EC" sz="3600" b="1" dirty="0" smtClean="0">
                <a:latin typeface="Arial" pitchFamily="34" charset="0"/>
                <a:cs typeface="Arial" pitchFamily="34" charset="0"/>
              </a:rPr>
              <a:t>Instalaciones de la Rectificadora</a:t>
            </a:r>
          </a:p>
        </p:txBody>
      </p:sp>
      <p:sp>
        <p:nvSpPr>
          <p:cNvPr id="4" name="3 Botón de acción: Hacia delante o Siguiente">
            <a:hlinkClick r:id="rId4"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764704"/>
            <a:ext cx="7704856" cy="4431983"/>
          </a:xfrm>
          <a:prstGeom prst="rect">
            <a:avLst/>
          </a:prstGeom>
          <a:noFill/>
        </p:spPr>
        <p:txBody>
          <a:bodyPr wrap="square" rtlCol="0">
            <a:spAutoFit/>
          </a:bodyPr>
          <a:lstStyle/>
          <a:p>
            <a:pPr algn="ctr"/>
            <a:r>
              <a:rPr lang="es-EC" sz="3600" b="1" dirty="0" smtClean="0">
                <a:latin typeface="Arial" pitchFamily="34" charset="0"/>
                <a:cs typeface="Arial" pitchFamily="34" charset="0"/>
              </a:rPr>
              <a:t>EQUIPOS DE PROTECCIÓN PERSONAL</a:t>
            </a:r>
          </a:p>
          <a:p>
            <a:endParaRPr lang="es-EC" i="1" dirty="0" smtClean="0">
              <a:solidFill>
                <a:schemeClr val="tx2"/>
              </a:solidFill>
              <a:latin typeface="Arial" pitchFamily="34" charset="0"/>
              <a:cs typeface="Arial" pitchFamily="34" charset="0"/>
            </a:endParaRPr>
          </a:p>
          <a:p>
            <a:pPr algn="just"/>
            <a:endParaRPr lang="es-EC" sz="2400" dirty="0" smtClean="0">
              <a:latin typeface="Arial" pitchFamily="34" charset="0"/>
              <a:cs typeface="Arial" pitchFamily="34" charset="0"/>
            </a:endParaRPr>
          </a:p>
          <a:p>
            <a:pPr algn="just"/>
            <a:r>
              <a:rPr lang="es-EC" sz="2800" i="1" dirty="0" smtClean="0">
                <a:latin typeface="Arial" pitchFamily="34" charset="0"/>
                <a:cs typeface="Arial" pitchFamily="34" charset="0"/>
              </a:rPr>
              <a:t>De acuerdo a lo establecido en los reglamentos </a:t>
            </a:r>
            <a:r>
              <a:rPr lang="es-EC" sz="2800" i="1" smtClean="0">
                <a:latin typeface="Arial" pitchFamily="34" charset="0"/>
                <a:cs typeface="Arial" pitchFamily="34" charset="0"/>
              </a:rPr>
              <a:t>de las </a:t>
            </a:r>
            <a:r>
              <a:rPr lang="es-EC" sz="2800" i="1" dirty="0" smtClean="0">
                <a:latin typeface="Arial" pitchFamily="34" charset="0"/>
                <a:cs typeface="Arial" pitchFamily="34" charset="0"/>
              </a:rPr>
              <a:t>normas ambientales vigentes en nuestro país y a nivel internacional, para el manejo de residuos peligrosos y no peligrosos, el operario debe usar elementos de protección personal.</a:t>
            </a:r>
            <a:endParaRPr lang="es-EC" sz="2000" i="1" dirty="0"/>
          </a:p>
        </p:txBody>
      </p:sp>
      <p:sp>
        <p:nvSpPr>
          <p:cNvPr id="5" name="4 Botón de acción: Hacia delante o Siguiente">
            <a:hlinkClick r:id="rId2"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proteccion personal.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a:stretch>
            <a:fillRect/>
          </a:stretch>
        </p:blipFill>
        <p:spPr bwMode="auto">
          <a:xfrm>
            <a:off x="1274137" y="207043"/>
            <a:ext cx="6394207" cy="44320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3 Botón de acción: Hacia atrás o Anterior">
            <a:hlinkClick r:id="rId4" action="ppaction://hlinksldjump" highlightClick="1"/>
          </p:cNvPr>
          <p:cNvSpPr/>
          <p:nvPr/>
        </p:nvSpPr>
        <p:spPr>
          <a:xfrm>
            <a:off x="8532440" y="6309320"/>
            <a:ext cx="611560" cy="54868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
        <p:nvSpPr>
          <p:cNvPr id="2" name="1 CuadroTexto"/>
          <p:cNvSpPr txBox="1"/>
          <p:nvPr/>
        </p:nvSpPr>
        <p:spPr>
          <a:xfrm>
            <a:off x="392204" y="4835603"/>
            <a:ext cx="7128792" cy="2062103"/>
          </a:xfrm>
          <a:prstGeom prst="rect">
            <a:avLst/>
          </a:prstGeom>
          <a:noFill/>
        </p:spPr>
        <p:txBody>
          <a:bodyPr wrap="square" rtlCol="0">
            <a:spAutoFit/>
          </a:bodyPr>
          <a:lstStyle/>
          <a:p>
            <a:r>
              <a:rPr lang="es-EC" sz="1600" b="1" dirty="0">
                <a:latin typeface="Arial" pitchFamily="34" charset="0"/>
                <a:cs typeface="Arial" pitchFamily="34" charset="0"/>
              </a:rPr>
              <a:t>NTE INEN </a:t>
            </a:r>
            <a:r>
              <a:rPr lang="es-EC" sz="1600" b="1" dirty="0" smtClean="0">
                <a:latin typeface="Arial" pitchFamily="34" charset="0"/>
                <a:cs typeface="Arial" pitchFamily="34" charset="0"/>
              </a:rPr>
              <a:t>1920 </a:t>
            </a:r>
            <a:r>
              <a:rPr lang="es-EC" sz="1600" dirty="0" smtClean="0">
                <a:latin typeface="Arial" pitchFamily="34" charset="0"/>
                <a:cs typeface="Arial" pitchFamily="34" charset="0"/>
              </a:rPr>
              <a:t>(Calzado de </a:t>
            </a:r>
            <a:r>
              <a:rPr lang="es-EC" sz="1600" dirty="0">
                <a:latin typeface="Arial" pitchFamily="34" charset="0"/>
                <a:cs typeface="Arial" pitchFamily="34" charset="0"/>
              </a:rPr>
              <a:t>cuero de uso </a:t>
            </a:r>
            <a:r>
              <a:rPr lang="es-EC" sz="1600" dirty="0" smtClean="0">
                <a:latin typeface="Arial" pitchFamily="34" charset="0"/>
                <a:cs typeface="Arial" pitchFamily="34" charset="0"/>
              </a:rPr>
              <a:t>general)</a:t>
            </a:r>
          </a:p>
          <a:p>
            <a:r>
              <a:rPr lang="es-EC" sz="1600" b="1" dirty="0" smtClean="0">
                <a:latin typeface="Arial" pitchFamily="34" charset="0"/>
                <a:cs typeface="Arial" pitchFamily="34" charset="0"/>
              </a:rPr>
              <a:t>NTE INEN </a:t>
            </a:r>
            <a:r>
              <a:rPr lang="es-EC" sz="1600" b="1" dirty="0">
                <a:latin typeface="Arial" pitchFamily="34" charset="0"/>
                <a:cs typeface="Arial" pitchFamily="34" charset="0"/>
              </a:rPr>
              <a:t>876 </a:t>
            </a:r>
            <a:r>
              <a:rPr lang="es-EC" sz="1600" dirty="0">
                <a:latin typeface="Arial" pitchFamily="34" charset="0"/>
                <a:cs typeface="Arial" pitchFamily="34" charset="0"/>
              </a:rPr>
              <a:t>(Guantes de cuero para uso </a:t>
            </a:r>
            <a:r>
              <a:rPr lang="es-EC" sz="1600" dirty="0" smtClean="0">
                <a:latin typeface="Arial" pitchFamily="34" charset="0"/>
                <a:cs typeface="Arial" pitchFamily="34" charset="0"/>
              </a:rPr>
              <a:t>industrial)</a:t>
            </a:r>
          </a:p>
          <a:p>
            <a:r>
              <a:rPr lang="es-EC" sz="1600" b="1" dirty="0" smtClean="0">
                <a:latin typeface="Arial" pitchFamily="34" charset="0"/>
                <a:cs typeface="Arial" pitchFamily="34" charset="0"/>
              </a:rPr>
              <a:t>NORMA </a:t>
            </a:r>
            <a:r>
              <a:rPr lang="es-EC" sz="1600" b="1" dirty="0">
                <a:latin typeface="Arial" pitchFamily="34" charset="0"/>
                <a:cs typeface="Arial" pitchFamily="34" charset="0"/>
              </a:rPr>
              <a:t>ANSI Z89.1 + </a:t>
            </a:r>
            <a:r>
              <a:rPr lang="es-EC" sz="1600" dirty="0" smtClean="0">
                <a:latin typeface="Arial" pitchFamily="34" charset="0"/>
                <a:cs typeface="Arial" pitchFamily="34" charset="0"/>
              </a:rPr>
              <a:t>(Protección de la cabeza -casco) </a:t>
            </a:r>
          </a:p>
          <a:p>
            <a:r>
              <a:rPr lang="es-EC" sz="1600" b="1" dirty="0" smtClean="0">
                <a:latin typeface="Arial" pitchFamily="34" charset="0"/>
                <a:cs typeface="Arial" pitchFamily="34" charset="0"/>
              </a:rPr>
              <a:t>NORMA </a:t>
            </a:r>
            <a:r>
              <a:rPr lang="es-EC" sz="1600" b="1" dirty="0">
                <a:latin typeface="Arial" pitchFamily="34" charset="0"/>
                <a:cs typeface="Arial" pitchFamily="34" charset="0"/>
              </a:rPr>
              <a:t>EN 352-1</a:t>
            </a:r>
            <a:r>
              <a:rPr lang="es-EC" sz="1600" b="1" dirty="0" smtClean="0">
                <a:latin typeface="Arial" pitchFamily="34" charset="0"/>
                <a:cs typeface="Arial" pitchFamily="34" charset="0"/>
              </a:rPr>
              <a:t>+ </a:t>
            </a:r>
            <a:r>
              <a:rPr lang="es-EC" sz="1600" dirty="0" smtClean="0">
                <a:latin typeface="Arial" pitchFamily="34" charset="0"/>
                <a:cs typeface="Arial" pitchFamily="34" charset="0"/>
              </a:rPr>
              <a:t>(Protección auditiva - orejeras) </a:t>
            </a:r>
          </a:p>
          <a:p>
            <a:r>
              <a:rPr lang="es-EC" sz="1600" b="1" dirty="0" smtClean="0">
                <a:latin typeface="Arial" pitchFamily="34" charset="0"/>
                <a:cs typeface="Arial" pitchFamily="34" charset="0"/>
              </a:rPr>
              <a:t>NORMA </a:t>
            </a:r>
            <a:r>
              <a:rPr lang="es-EC" sz="1600" b="1" dirty="0">
                <a:latin typeface="Arial" pitchFamily="34" charset="0"/>
                <a:cs typeface="Arial" pitchFamily="34" charset="0"/>
              </a:rPr>
              <a:t>ANSI Z87+ </a:t>
            </a:r>
            <a:r>
              <a:rPr lang="es-EC" sz="1600" dirty="0" smtClean="0">
                <a:latin typeface="Arial" pitchFamily="34" charset="0"/>
                <a:cs typeface="Arial" pitchFamily="34" charset="0"/>
              </a:rPr>
              <a:t>(Protección visual - gafas)</a:t>
            </a:r>
          </a:p>
          <a:p>
            <a:r>
              <a:rPr lang="es-EC" sz="1600" b="1" dirty="0" smtClean="0">
                <a:latin typeface="Arial" pitchFamily="34" charset="0"/>
                <a:cs typeface="Arial" pitchFamily="34" charset="0"/>
              </a:rPr>
              <a:t>NORMA </a:t>
            </a:r>
            <a:r>
              <a:rPr lang="es-EC" sz="1600" b="1" dirty="0">
                <a:latin typeface="Arial" pitchFamily="34" charset="0"/>
                <a:cs typeface="Arial" pitchFamily="34" charset="0"/>
              </a:rPr>
              <a:t>NIOSH N95 </a:t>
            </a:r>
            <a:r>
              <a:rPr lang="es-EC" sz="1600" b="1" dirty="0" smtClean="0">
                <a:latin typeface="Arial" pitchFamily="34" charset="0"/>
                <a:cs typeface="Arial" pitchFamily="34" charset="0"/>
              </a:rPr>
              <a:t> </a:t>
            </a:r>
            <a:r>
              <a:rPr lang="es-EC" sz="1600" dirty="0" smtClean="0">
                <a:latin typeface="Arial" pitchFamily="34" charset="0"/>
                <a:cs typeface="Arial" pitchFamily="34" charset="0"/>
              </a:rPr>
              <a:t>(Protección respiratoria - mascarilla)</a:t>
            </a:r>
          </a:p>
          <a:p>
            <a:r>
              <a:rPr lang="es-EC" sz="1600" b="1" dirty="0" smtClean="0">
                <a:latin typeface="Arial" pitchFamily="34" charset="0"/>
                <a:cs typeface="Arial" pitchFamily="34" charset="0"/>
              </a:rPr>
              <a:t>NORMA </a:t>
            </a:r>
            <a:r>
              <a:rPr lang="es-EC" sz="1600" b="1" dirty="0">
                <a:latin typeface="Arial" pitchFamily="34" charset="0"/>
                <a:cs typeface="Arial" pitchFamily="34" charset="0"/>
              </a:rPr>
              <a:t>ANSI Z.87.1.+ </a:t>
            </a:r>
            <a:r>
              <a:rPr lang="es-EC" sz="1600" b="1" dirty="0" smtClean="0">
                <a:latin typeface="Arial" pitchFamily="34" charset="0"/>
                <a:cs typeface="Arial" pitchFamily="34" charset="0"/>
              </a:rPr>
              <a:t> </a:t>
            </a:r>
            <a:r>
              <a:rPr lang="es-EC" sz="1600" dirty="0" smtClean="0">
                <a:latin typeface="Arial" pitchFamily="34" charset="0"/>
                <a:cs typeface="Arial" pitchFamily="34" charset="0"/>
              </a:rPr>
              <a:t>(Casco para soldar)</a:t>
            </a:r>
          </a:p>
          <a:p>
            <a:r>
              <a:rPr lang="es-EC" sz="1600" b="1" dirty="0" smtClean="0">
                <a:latin typeface="Arial" pitchFamily="34" charset="0"/>
                <a:cs typeface="Arial" pitchFamily="34" charset="0"/>
              </a:rPr>
              <a:t>NORMA </a:t>
            </a:r>
            <a:r>
              <a:rPr lang="es-EC" sz="1600" b="1" dirty="0">
                <a:latin typeface="Arial" pitchFamily="34" charset="0"/>
                <a:cs typeface="Arial" pitchFamily="34" charset="0"/>
              </a:rPr>
              <a:t>ANSI Z359.1 </a:t>
            </a:r>
            <a:r>
              <a:rPr lang="es-EC" sz="1600" b="1" dirty="0" smtClean="0">
                <a:latin typeface="Arial" pitchFamily="34" charset="0"/>
                <a:cs typeface="Arial" pitchFamily="34" charset="0"/>
              </a:rPr>
              <a:t> </a:t>
            </a:r>
            <a:r>
              <a:rPr lang="es-EC" sz="1600" dirty="0" smtClean="0">
                <a:latin typeface="Arial" pitchFamily="34" charset="0"/>
                <a:cs typeface="Arial" pitchFamily="34" charset="0"/>
              </a:rPr>
              <a:t>(Fajas antilumbago)</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764704"/>
            <a:ext cx="7704856" cy="6001643"/>
          </a:xfrm>
          <a:prstGeom prst="rect">
            <a:avLst/>
          </a:prstGeom>
          <a:noFill/>
        </p:spPr>
        <p:txBody>
          <a:bodyPr wrap="square" rtlCol="0">
            <a:spAutoFit/>
          </a:bodyPr>
          <a:lstStyle/>
          <a:p>
            <a:pPr algn="ctr"/>
            <a:r>
              <a:rPr lang="es-EC" sz="3600" b="1" dirty="0" smtClean="0">
                <a:latin typeface="Arial" pitchFamily="34" charset="0"/>
                <a:cs typeface="Arial" pitchFamily="34" charset="0"/>
              </a:rPr>
              <a:t>EQUIPOS CONTRA INCENDIOS</a:t>
            </a:r>
          </a:p>
          <a:p>
            <a:endParaRPr lang="es-EC" i="1" dirty="0" smtClean="0">
              <a:solidFill>
                <a:schemeClr val="tx2"/>
              </a:solidFill>
              <a:latin typeface="Arial" pitchFamily="34" charset="0"/>
              <a:cs typeface="Arial" pitchFamily="34" charset="0"/>
            </a:endParaRPr>
          </a:p>
          <a:p>
            <a:pPr algn="just"/>
            <a:r>
              <a:rPr lang="es-EC" sz="2400" i="1" dirty="0" smtClean="0">
                <a:latin typeface="Arial" pitchFamily="34" charset="0"/>
                <a:cs typeface="Arial" pitchFamily="34" charset="0"/>
              </a:rPr>
              <a:t>Las normas ambientales exigen que en el lugar de almacenamiento de residuos, se debe contar con un equipo contra incendios con las siguientes características: </a:t>
            </a:r>
          </a:p>
          <a:p>
            <a:pPr algn="just"/>
            <a:endParaRPr lang="es-EC" sz="2400" i="1" dirty="0" smtClean="0">
              <a:latin typeface="Arial" pitchFamily="34" charset="0"/>
              <a:cs typeface="Arial" pitchFamily="34" charset="0"/>
            </a:endParaRPr>
          </a:p>
          <a:p>
            <a:pPr algn="just">
              <a:buFont typeface="Wingdings" pitchFamily="2" charset="2"/>
              <a:buChar char="q"/>
            </a:pPr>
            <a:r>
              <a:rPr lang="es-EC" sz="2400" i="1" dirty="0" smtClean="0">
                <a:latin typeface="Arial" pitchFamily="34" charset="0"/>
                <a:cs typeface="Arial" pitchFamily="34" charset="0"/>
              </a:rPr>
              <a:t>Debe ser polvo químico.</a:t>
            </a:r>
          </a:p>
          <a:p>
            <a:pPr algn="just">
              <a:buFont typeface="Wingdings" pitchFamily="2" charset="2"/>
              <a:buChar char="q"/>
            </a:pPr>
            <a:r>
              <a:rPr lang="es-EC" sz="2400" i="1" dirty="0" smtClean="0">
                <a:latin typeface="Arial" pitchFamily="34" charset="0"/>
                <a:cs typeface="Arial" pitchFamily="34" charset="0"/>
              </a:rPr>
              <a:t>Presión mínima de 20lb.</a:t>
            </a:r>
          </a:p>
          <a:p>
            <a:pPr algn="just">
              <a:buFont typeface="Wingdings" pitchFamily="2" charset="2"/>
              <a:buChar char="q"/>
            </a:pPr>
            <a:r>
              <a:rPr lang="es-EC" sz="2400" i="1" dirty="0" smtClean="0">
                <a:latin typeface="Arial" pitchFamily="34" charset="0"/>
                <a:cs typeface="Arial" pitchFamily="34" charset="0"/>
              </a:rPr>
              <a:t>Ubicación mínima a 10m del sitio de almacenamiento.</a:t>
            </a:r>
          </a:p>
          <a:p>
            <a:pPr algn="just">
              <a:buFont typeface="Wingdings" pitchFamily="2" charset="2"/>
              <a:buChar char="q"/>
            </a:pPr>
            <a:endParaRPr lang="es-EC" sz="2400" i="1" dirty="0">
              <a:latin typeface="Arial" pitchFamily="34" charset="0"/>
              <a:cs typeface="Arial" pitchFamily="34" charset="0"/>
            </a:endParaRPr>
          </a:p>
          <a:p>
            <a:pPr algn="just"/>
            <a:r>
              <a:rPr lang="es-EC" sz="2400" b="1" i="1" dirty="0" smtClean="0">
                <a:latin typeface="Arial" pitchFamily="34" charset="0"/>
                <a:cs typeface="Arial" pitchFamily="34" charset="0"/>
              </a:rPr>
              <a:t>A:</a:t>
            </a:r>
            <a:r>
              <a:rPr lang="es-EC" sz="2400" b="1" dirty="0" smtClean="0">
                <a:latin typeface="Arial" pitchFamily="34" charset="0"/>
                <a:cs typeface="Arial" pitchFamily="34" charset="0"/>
              </a:rPr>
              <a:t> </a:t>
            </a:r>
            <a:r>
              <a:rPr lang="es-EC" sz="2400" dirty="0" smtClean="0">
                <a:latin typeface="Arial" pitchFamily="34" charset="0"/>
                <a:cs typeface="Arial" pitchFamily="34" charset="0"/>
              </a:rPr>
              <a:t>Papel, Madera, </a:t>
            </a:r>
            <a:r>
              <a:rPr lang="es-EC" sz="2400" dirty="0">
                <a:latin typeface="Arial" pitchFamily="34" charset="0"/>
                <a:cs typeface="Arial" pitchFamily="34" charset="0"/>
              </a:rPr>
              <a:t>T</a:t>
            </a:r>
            <a:r>
              <a:rPr lang="es-EC" sz="2400" dirty="0" smtClean="0">
                <a:latin typeface="Arial" pitchFamily="34" charset="0"/>
                <a:cs typeface="Arial" pitchFamily="34" charset="0"/>
              </a:rPr>
              <a:t>extiles</a:t>
            </a:r>
          </a:p>
          <a:p>
            <a:pPr algn="just"/>
            <a:r>
              <a:rPr lang="es-EC" sz="2400" b="1" i="1" dirty="0" smtClean="0">
                <a:latin typeface="Arial" pitchFamily="34" charset="0"/>
                <a:cs typeface="Arial" pitchFamily="34" charset="0"/>
              </a:rPr>
              <a:t>B:</a:t>
            </a:r>
            <a:r>
              <a:rPr lang="es-EC" sz="2400" b="1" dirty="0" smtClean="0">
                <a:latin typeface="Arial" pitchFamily="34" charset="0"/>
                <a:cs typeface="Arial" pitchFamily="34" charset="0"/>
              </a:rPr>
              <a:t> </a:t>
            </a:r>
            <a:r>
              <a:rPr lang="es-EC" sz="2400" dirty="0" smtClean="0">
                <a:latin typeface="Arial" pitchFamily="34" charset="0"/>
                <a:cs typeface="Arial" pitchFamily="34" charset="0"/>
              </a:rPr>
              <a:t>Líquidos inflamables</a:t>
            </a:r>
          </a:p>
          <a:p>
            <a:pPr algn="just"/>
            <a:r>
              <a:rPr lang="es-EC" sz="2400" b="1" i="1" dirty="0" smtClean="0">
                <a:latin typeface="Arial" pitchFamily="34" charset="0"/>
                <a:cs typeface="Arial" pitchFamily="34" charset="0"/>
              </a:rPr>
              <a:t>C:</a:t>
            </a:r>
            <a:r>
              <a:rPr lang="es-EC" sz="2400" b="1" dirty="0" smtClean="0">
                <a:latin typeface="Arial" pitchFamily="34" charset="0"/>
                <a:cs typeface="Arial" pitchFamily="34" charset="0"/>
              </a:rPr>
              <a:t> </a:t>
            </a:r>
            <a:r>
              <a:rPr lang="es-EC" sz="2400" dirty="0" smtClean="0">
                <a:latin typeface="Arial" pitchFamily="34" charset="0"/>
                <a:cs typeface="Arial" pitchFamily="34" charset="0"/>
              </a:rPr>
              <a:t>Gases inflamables</a:t>
            </a:r>
          </a:p>
          <a:p>
            <a:pPr algn="just"/>
            <a:endParaRPr lang="es-EC" i="1" dirty="0"/>
          </a:p>
        </p:txBody>
      </p:sp>
      <p:sp>
        <p:nvSpPr>
          <p:cNvPr id="5" name="4 Botón de acción: Hacia delante o Siguiente">
            <a:hlinkClick r:id="rId2"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otón de acción: Hacia atrás o Anterior">
            <a:hlinkClick r:id="rId2" action="ppaction://hlinksldjump" highlightClick="1"/>
          </p:cNvPr>
          <p:cNvSpPr/>
          <p:nvPr/>
        </p:nvSpPr>
        <p:spPr>
          <a:xfrm>
            <a:off x="8532440" y="6309320"/>
            <a:ext cx="611560" cy="54868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pic>
        <p:nvPicPr>
          <p:cNvPr id="7170" name="Picture 2" descr="C:\Users\HP\Pictures\RECT\TESIS\Nueva carpeta\Foto-0054.jp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harpenSoften amount="31000"/>
                    </a14:imgEffect>
                  </a14:imgLayer>
                </a14:imgProps>
              </a:ext>
            </a:extLst>
          </a:blip>
          <a:srcRect/>
          <a:stretch>
            <a:fillRect/>
          </a:stretch>
        </p:blipFill>
        <p:spPr bwMode="auto">
          <a:xfrm>
            <a:off x="1403648" y="2371192"/>
            <a:ext cx="6336704" cy="4212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6" name="Picture 2"/>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sharpenSoften amount="30000"/>
                    </a14:imgEffect>
                  </a14:imgLayer>
                </a14:imgProps>
              </a:ext>
              <a:ext uri="{28A0092B-C50C-407E-A947-70E740481C1C}">
                <a14:useLocalDpi xmlns="" xmlns:a14="http://schemas.microsoft.com/office/drawing/2010/main" val="0"/>
              </a:ext>
            </a:extLst>
          </a:blip>
          <a:srcRect/>
          <a:stretch>
            <a:fillRect/>
          </a:stretch>
        </p:blipFill>
        <p:spPr bwMode="auto">
          <a:xfrm>
            <a:off x="1187624" y="292722"/>
            <a:ext cx="6768752" cy="2078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764704"/>
            <a:ext cx="7704856" cy="5293757"/>
          </a:xfrm>
          <a:prstGeom prst="rect">
            <a:avLst/>
          </a:prstGeom>
          <a:noFill/>
        </p:spPr>
        <p:txBody>
          <a:bodyPr wrap="square" rtlCol="0">
            <a:spAutoFit/>
          </a:bodyPr>
          <a:lstStyle/>
          <a:p>
            <a:pPr algn="ctr"/>
            <a:r>
              <a:rPr lang="es-EC" sz="3600" b="1" dirty="0" smtClean="0">
                <a:latin typeface="Arial" pitchFamily="34" charset="0"/>
                <a:cs typeface="Arial" pitchFamily="34" charset="0"/>
              </a:rPr>
              <a:t>GESTIÓN EXTERNA DE RESIDUOS</a:t>
            </a:r>
          </a:p>
          <a:p>
            <a:endParaRPr lang="es-EC" i="1" dirty="0" smtClean="0">
              <a:solidFill>
                <a:schemeClr val="tx2"/>
              </a:solidFill>
              <a:latin typeface="Arial" pitchFamily="34" charset="0"/>
              <a:cs typeface="Arial" pitchFamily="34" charset="0"/>
            </a:endParaRPr>
          </a:p>
          <a:p>
            <a:pPr algn="just"/>
            <a:endParaRPr lang="es-EC" sz="2400" dirty="0" smtClean="0">
              <a:latin typeface="Arial" pitchFamily="34" charset="0"/>
              <a:cs typeface="Arial" pitchFamily="34" charset="0"/>
            </a:endParaRPr>
          </a:p>
          <a:p>
            <a:pPr algn="just"/>
            <a:r>
              <a:rPr lang="es-EC" sz="2800" i="1" dirty="0" smtClean="0">
                <a:latin typeface="Arial" pitchFamily="34" charset="0"/>
                <a:cs typeface="Arial" pitchFamily="34" charset="0"/>
              </a:rPr>
              <a:t>Estos procesos deben ser seleccionados en función de las características de los residuos, las posibilidades de las empresas, las alternativas existentes y las preferencias, en cumplimiento con la Normativa Ambiental y sanitaria vigente, y propendiendo siempre por la opción o estrategia que genere un menor impacto ambiental.</a:t>
            </a:r>
            <a:endParaRPr lang="es-EC" sz="2000" i="1" dirty="0"/>
          </a:p>
        </p:txBody>
      </p:sp>
      <p:sp>
        <p:nvSpPr>
          <p:cNvPr id="5" name="4 Botón de acción: Hacia delante o Siguiente">
            <a:hlinkClick r:id="rId2"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2.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a:stretch>
            <a:fillRect/>
          </a:stretch>
        </p:blipFill>
        <p:spPr bwMode="auto">
          <a:xfrm>
            <a:off x="1710080" y="908721"/>
            <a:ext cx="5904656" cy="4032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1 Rectángulo"/>
          <p:cNvSpPr/>
          <p:nvPr/>
        </p:nvSpPr>
        <p:spPr>
          <a:xfrm>
            <a:off x="3605068" y="188640"/>
            <a:ext cx="2114681" cy="584775"/>
          </a:xfrm>
          <a:prstGeom prst="rect">
            <a:avLst/>
          </a:prstGeom>
        </p:spPr>
        <p:txBody>
          <a:bodyPr wrap="none">
            <a:spAutoFit/>
          </a:bodyPr>
          <a:lstStyle/>
          <a:p>
            <a:r>
              <a:rPr lang="es-EC" sz="3200" b="1" dirty="0" smtClean="0">
                <a:latin typeface="Arial" pitchFamily="34" charset="0"/>
                <a:cs typeface="Arial" pitchFamily="34" charset="0"/>
              </a:rPr>
              <a:t>METALES</a:t>
            </a:r>
            <a:endParaRPr lang="es-EC" sz="3200" dirty="0"/>
          </a:p>
        </p:txBody>
      </p:sp>
      <p:sp>
        <p:nvSpPr>
          <p:cNvPr id="3" name="2 Rectángulo"/>
          <p:cNvSpPr/>
          <p:nvPr/>
        </p:nvSpPr>
        <p:spPr>
          <a:xfrm>
            <a:off x="1628872" y="5198665"/>
            <a:ext cx="6067072" cy="1384995"/>
          </a:xfrm>
          <a:prstGeom prst="rect">
            <a:avLst/>
          </a:prstGeom>
        </p:spPr>
        <p:txBody>
          <a:bodyPr wrap="square">
            <a:spAutoFit/>
          </a:bodyPr>
          <a:lstStyle/>
          <a:p>
            <a:pPr algn="ctr"/>
            <a:r>
              <a:rPr lang="es-EC" sz="2800" b="1" dirty="0" smtClean="0">
                <a:latin typeface="Arial" pitchFamily="34" charset="0"/>
                <a:cs typeface="Arial" pitchFamily="34" charset="0"/>
              </a:rPr>
              <a:t>NOVACERO</a:t>
            </a:r>
          </a:p>
          <a:p>
            <a:pPr algn="just"/>
            <a:r>
              <a:rPr lang="es-EC" sz="2800" dirty="0" smtClean="0">
                <a:latin typeface="Arial" pitchFamily="34" charset="0"/>
                <a:cs typeface="Arial" pitchFamily="34" charset="0"/>
              </a:rPr>
              <a:t>Reprocesa </a:t>
            </a:r>
            <a:r>
              <a:rPr lang="es-EC" sz="2800" dirty="0">
                <a:latin typeface="Arial" pitchFamily="34" charset="0"/>
                <a:cs typeface="Arial" pitchFamily="34" charset="0"/>
              </a:rPr>
              <a:t>toda clase de </a:t>
            </a:r>
            <a:r>
              <a:rPr lang="es-EC" sz="2800" dirty="0" smtClean="0">
                <a:latin typeface="Arial" pitchFamily="34" charset="0"/>
                <a:cs typeface="Arial" pitchFamily="34" charset="0"/>
              </a:rPr>
              <a:t>chatarra metálica reciclable</a:t>
            </a:r>
            <a:endParaRPr lang="es-EC" sz="2800" dirty="0">
              <a:latin typeface="Arial" pitchFamily="34" charset="0"/>
              <a:cs typeface="Arial" pitchFamily="34" charset="0"/>
            </a:endParaRPr>
          </a:p>
        </p:txBody>
      </p:sp>
      <p:sp>
        <p:nvSpPr>
          <p:cNvPr id="6" name="5 Botón de acción: Hacia delante o Siguiente">
            <a:hlinkClick r:id="rId4"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TESIS 2013\mas 2013 tesiis\s2.jpg"/>
          <p:cNvPicPr>
            <a:picLocks noChangeAspect="1" noChangeArrowheads="1"/>
          </p:cNvPicPr>
          <p:nvPr/>
        </p:nvPicPr>
        <p:blipFill rotWithShape="1">
          <a:blip r:embed="rId2" cstate="print">
            <a:extLst>
              <a:ext uri="{BEBA8EAE-BF5A-486C-A8C5-ECC9F3942E4B}">
                <a14:imgProps xmlns="" xmlns:a14="http://schemas.microsoft.com/office/drawing/2010/main">
                  <a14:imgLayer r:embed="rId3">
                    <a14:imgEffect>
                      <a14:sharpenSoften amount="30000"/>
                    </a14:imgEffect>
                  </a14:imgLayer>
                </a14:imgProps>
              </a:ext>
              <a:ext uri="{28A0092B-C50C-407E-A947-70E740481C1C}">
                <a14:useLocalDpi xmlns="" xmlns:a14="http://schemas.microsoft.com/office/drawing/2010/main" val="0"/>
              </a:ext>
            </a:extLst>
          </a:blip>
          <a:srcRect l="8596" t="26819" r="48419" b="28591"/>
          <a:stretch/>
        </p:blipFill>
        <p:spPr bwMode="auto">
          <a:xfrm>
            <a:off x="1403773" y="692696"/>
            <a:ext cx="6144350" cy="3599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2" name="1 CuadroTexto"/>
          <p:cNvSpPr txBox="1"/>
          <p:nvPr/>
        </p:nvSpPr>
        <p:spPr>
          <a:xfrm>
            <a:off x="1091572" y="4581128"/>
            <a:ext cx="6768752" cy="1569660"/>
          </a:xfrm>
          <a:prstGeom prst="rect">
            <a:avLst/>
          </a:prstGeom>
          <a:noFill/>
        </p:spPr>
        <p:txBody>
          <a:bodyPr wrap="square" rtlCol="0">
            <a:spAutoFit/>
          </a:bodyPr>
          <a:lstStyle/>
          <a:p>
            <a:pPr algn="just"/>
            <a:r>
              <a:rPr lang="es-EC" sz="2400" dirty="0">
                <a:latin typeface="Arial" pitchFamily="34" charset="0"/>
                <a:cs typeface="Arial" pitchFamily="34" charset="0"/>
              </a:rPr>
              <a:t>Grupo Reciclaje tiene la proyección de distribución internacional de sus productos realizados con materiales reciclados y productos amigables con el ambiente.</a:t>
            </a:r>
          </a:p>
        </p:txBody>
      </p:sp>
      <p:sp>
        <p:nvSpPr>
          <p:cNvPr id="4" name="3 Botón de acción: Hacia delante o Siguiente">
            <a:hlinkClick r:id="rId4"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extLst>
      <p:ext uri="{BB962C8B-B14F-4D97-AF65-F5344CB8AC3E}">
        <p14:creationId xmlns="" xmlns:p14="http://schemas.microsoft.com/office/powerpoint/2010/main" val="22200561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G:\TESIS 2013\mas 2013 tesiis\s6.jpg"/>
          <p:cNvPicPr/>
          <p:nvPr/>
        </p:nvPicPr>
        <p:blipFill rotWithShape="1">
          <a:blip r:embed="rId2" cstate="print">
            <a:extLst>
              <a:ext uri="{BEBA8EAE-BF5A-486C-A8C5-ECC9F3942E4B}">
                <a14:imgProps xmlns="" xmlns:a14="http://schemas.microsoft.com/office/drawing/2010/main">
                  <a14:imgLayer r:embed="rId3">
                    <a14:imgEffect>
                      <a14:sharpenSoften amount="30000"/>
                    </a14:imgEffect>
                  </a14:imgLayer>
                </a14:imgProps>
              </a:ext>
              <a:ext uri="{28A0092B-C50C-407E-A947-70E740481C1C}">
                <a14:useLocalDpi xmlns="" xmlns:a14="http://schemas.microsoft.com/office/drawing/2010/main" val="0"/>
              </a:ext>
            </a:extLst>
          </a:blip>
          <a:srcRect l="8489" t="31262" r="48047" b="33569"/>
          <a:stretch/>
        </p:blipFill>
        <p:spPr bwMode="auto">
          <a:xfrm>
            <a:off x="2565084" y="1099468"/>
            <a:ext cx="3960441" cy="187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 xmlns:a14="http://schemas.microsoft.com/office/drawing/2010/main"/>
            </a:ext>
          </a:extLst>
        </p:spPr>
      </p:pic>
      <p:sp>
        <p:nvSpPr>
          <p:cNvPr id="5" name="4 Rectángulo"/>
          <p:cNvSpPr/>
          <p:nvPr/>
        </p:nvSpPr>
        <p:spPr>
          <a:xfrm>
            <a:off x="3635896" y="378242"/>
            <a:ext cx="1353832" cy="523220"/>
          </a:xfrm>
          <a:prstGeom prst="rect">
            <a:avLst/>
          </a:prstGeom>
        </p:spPr>
        <p:txBody>
          <a:bodyPr wrap="none">
            <a:spAutoFit/>
          </a:bodyPr>
          <a:lstStyle/>
          <a:p>
            <a:r>
              <a:rPr lang="es-EC" sz="2800" b="1" dirty="0" smtClean="0">
                <a:latin typeface="Arial" pitchFamily="34" charset="0"/>
                <a:cs typeface="Arial" pitchFamily="34" charset="0"/>
              </a:rPr>
              <a:t>PAPEL</a:t>
            </a:r>
            <a:endParaRPr lang="es-EC" sz="2800" dirty="0"/>
          </a:p>
        </p:txBody>
      </p:sp>
      <p:pic>
        <p:nvPicPr>
          <p:cNvPr id="6" name="5 Imagen" descr="G:\TESIS 2013\mas 2013 tesiis\s7.jpg"/>
          <p:cNvPicPr/>
          <p:nvPr/>
        </p:nvPicPr>
        <p:blipFill rotWithShape="1">
          <a:blip r:embed="rId4" cstate="print">
            <a:extLst>
              <a:ext uri="{BEBA8EAE-BF5A-486C-A8C5-ECC9F3942E4B}">
                <a14:imgProps xmlns="" xmlns:a14="http://schemas.microsoft.com/office/drawing/2010/main">
                  <a14:imgLayer r:embed="rId5">
                    <a14:imgEffect>
                      <a14:sharpenSoften amount="30000"/>
                    </a14:imgEffect>
                  </a14:imgLayer>
                </a14:imgProps>
              </a:ext>
              <a:ext uri="{28A0092B-C50C-407E-A947-70E740481C1C}">
                <a14:useLocalDpi xmlns="" xmlns:a14="http://schemas.microsoft.com/office/drawing/2010/main" val="0"/>
              </a:ext>
            </a:extLst>
          </a:blip>
          <a:srcRect l="8659" t="29758" r="49915" b="38379"/>
          <a:stretch/>
        </p:blipFill>
        <p:spPr bwMode="auto">
          <a:xfrm>
            <a:off x="-21170" y="4077072"/>
            <a:ext cx="3801082"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 xmlns:a14="http://schemas.microsoft.com/office/drawing/2010/main"/>
            </a:ext>
          </a:extLst>
        </p:spPr>
      </p:pic>
      <p:sp>
        <p:nvSpPr>
          <p:cNvPr id="8" name="7 Rectángulo"/>
          <p:cNvSpPr/>
          <p:nvPr/>
        </p:nvSpPr>
        <p:spPr>
          <a:xfrm>
            <a:off x="683568" y="3181553"/>
            <a:ext cx="1721946" cy="523220"/>
          </a:xfrm>
          <a:prstGeom prst="rect">
            <a:avLst/>
          </a:prstGeom>
        </p:spPr>
        <p:txBody>
          <a:bodyPr wrap="none">
            <a:spAutoFit/>
          </a:bodyPr>
          <a:lstStyle/>
          <a:p>
            <a:r>
              <a:rPr lang="es-EC" sz="2800" b="1" dirty="0" smtClean="0">
                <a:latin typeface="Arial" pitchFamily="34" charset="0"/>
                <a:cs typeface="Arial" pitchFamily="34" charset="0"/>
              </a:rPr>
              <a:t>CARTÓN</a:t>
            </a:r>
            <a:endParaRPr lang="es-EC" sz="2800" dirty="0"/>
          </a:p>
        </p:txBody>
      </p:sp>
      <p:sp>
        <p:nvSpPr>
          <p:cNvPr id="9" name="8 Rectángulo"/>
          <p:cNvSpPr/>
          <p:nvPr/>
        </p:nvSpPr>
        <p:spPr>
          <a:xfrm>
            <a:off x="6537226" y="3068960"/>
            <a:ext cx="1999265" cy="523220"/>
          </a:xfrm>
          <a:prstGeom prst="rect">
            <a:avLst/>
          </a:prstGeom>
        </p:spPr>
        <p:txBody>
          <a:bodyPr wrap="none">
            <a:spAutoFit/>
          </a:bodyPr>
          <a:lstStyle/>
          <a:p>
            <a:r>
              <a:rPr lang="es-EC" sz="2800" b="1" dirty="0" smtClean="0">
                <a:latin typeface="Arial" pitchFamily="34" charset="0"/>
                <a:cs typeface="Arial" pitchFamily="34" charset="0"/>
              </a:rPr>
              <a:t>PLÁSTICO</a:t>
            </a:r>
            <a:endParaRPr lang="es-EC" sz="2800" dirty="0"/>
          </a:p>
        </p:txBody>
      </p:sp>
      <p:pic>
        <p:nvPicPr>
          <p:cNvPr id="11" name="10 Imagen" descr="G:\TESIS 2013\mas 2013 tesiis\s10.jpg"/>
          <p:cNvPicPr/>
          <p:nvPr/>
        </p:nvPicPr>
        <p:blipFill rotWithShape="1">
          <a:blip r:embed="rId6" cstate="print">
            <a:extLst>
              <a:ext uri="{BEBA8EAE-BF5A-486C-A8C5-ECC9F3942E4B}">
                <a14:imgProps xmlns="" xmlns:a14="http://schemas.microsoft.com/office/drawing/2010/main">
                  <a14:imgLayer r:embed="rId7">
                    <a14:imgEffect>
                      <a14:sharpenSoften amount="30000"/>
                    </a14:imgEffect>
                  </a14:imgLayer>
                </a14:imgProps>
              </a:ext>
              <a:ext uri="{28A0092B-C50C-407E-A947-70E740481C1C}">
                <a14:useLocalDpi xmlns="" xmlns:a14="http://schemas.microsoft.com/office/drawing/2010/main" val="0"/>
              </a:ext>
            </a:extLst>
          </a:blip>
          <a:srcRect l="8489" t="30666" r="48727" b="32353"/>
          <a:stretch/>
        </p:blipFill>
        <p:spPr bwMode="auto">
          <a:xfrm>
            <a:off x="5312194" y="4023837"/>
            <a:ext cx="3831805" cy="21934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 xmlns:a14="http://schemas.microsoft.com/office/drawing/2010/main"/>
            </a:ext>
          </a:extLst>
        </p:spPr>
      </p:pic>
      <p:sp>
        <p:nvSpPr>
          <p:cNvPr id="10" name="9 Botón de acción: Hacia delante o Siguiente">
            <a:hlinkClick r:id="rId8"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extLst>
      <p:ext uri="{BB962C8B-B14F-4D97-AF65-F5344CB8AC3E}">
        <p14:creationId xmlns="" xmlns:p14="http://schemas.microsoft.com/office/powerpoint/2010/main" val="22049144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HP\Pictures\RECT\SAM_0700.JPG"/>
          <p:cNvPicPr/>
          <p:nvPr/>
        </p:nvPicPr>
        <p:blipFill rotWithShape="1">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l="35578" t="47242" r="35644" b="23686"/>
          <a:stretch/>
        </p:blipFill>
        <p:spPr bwMode="auto">
          <a:xfrm>
            <a:off x="2699792" y="1412776"/>
            <a:ext cx="3488435" cy="21728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2 Rectángulo"/>
          <p:cNvSpPr/>
          <p:nvPr/>
        </p:nvSpPr>
        <p:spPr>
          <a:xfrm>
            <a:off x="3275856" y="692696"/>
            <a:ext cx="1898277" cy="523220"/>
          </a:xfrm>
          <a:prstGeom prst="rect">
            <a:avLst/>
          </a:prstGeom>
        </p:spPr>
        <p:txBody>
          <a:bodyPr wrap="none">
            <a:spAutoFit/>
          </a:bodyPr>
          <a:lstStyle/>
          <a:p>
            <a:r>
              <a:rPr lang="es-EC" sz="2800" b="1" dirty="0" smtClean="0">
                <a:latin typeface="Arial" pitchFamily="34" charset="0"/>
                <a:cs typeface="Arial" pitchFamily="34" charset="0"/>
              </a:rPr>
              <a:t>TEXTILES</a:t>
            </a:r>
            <a:endParaRPr lang="es-EC" sz="2800" dirty="0"/>
          </a:p>
        </p:txBody>
      </p:sp>
      <p:sp>
        <p:nvSpPr>
          <p:cNvPr id="4" name="3 CuadroTexto"/>
          <p:cNvSpPr txBox="1"/>
          <p:nvPr/>
        </p:nvSpPr>
        <p:spPr>
          <a:xfrm>
            <a:off x="1254952" y="4099868"/>
            <a:ext cx="6768752" cy="1384995"/>
          </a:xfrm>
          <a:prstGeom prst="rect">
            <a:avLst/>
          </a:prstGeom>
          <a:noFill/>
        </p:spPr>
        <p:txBody>
          <a:bodyPr wrap="square" rtlCol="0">
            <a:spAutoFit/>
          </a:bodyPr>
          <a:lstStyle/>
          <a:p>
            <a:pPr algn="ctr"/>
            <a:r>
              <a:rPr lang="es-EC" sz="2800" b="1" dirty="0" smtClean="0">
                <a:latin typeface="Arial" pitchFamily="34" charset="0"/>
                <a:cs typeface="Arial" pitchFamily="34" charset="0"/>
              </a:rPr>
              <a:t>INCINEROX</a:t>
            </a:r>
          </a:p>
          <a:p>
            <a:pPr algn="just"/>
            <a:r>
              <a:rPr lang="es-EC" sz="2800" dirty="0" smtClean="0">
                <a:latin typeface="Arial" pitchFamily="34" charset="0"/>
                <a:cs typeface="Arial" pitchFamily="34" charset="0"/>
              </a:rPr>
              <a:t>Incinera toda clase de desechos peligrosos no reutilizables.</a:t>
            </a:r>
            <a:endParaRPr lang="es-EC" sz="2800" dirty="0">
              <a:latin typeface="Arial" pitchFamily="34" charset="0"/>
              <a:cs typeface="Arial" pitchFamily="34" charset="0"/>
            </a:endParaRPr>
          </a:p>
        </p:txBody>
      </p:sp>
      <p:sp>
        <p:nvSpPr>
          <p:cNvPr id="5" name="4 Botón de acción: Hacia atrás o Anterior">
            <a:hlinkClick r:id="rId4" action="ppaction://hlinksldjump" highlightClick="1"/>
          </p:cNvPr>
          <p:cNvSpPr/>
          <p:nvPr/>
        </p:nvSpPr>
        <p:spPr>
          <a:xfrm>
            <a:off x="8532440" y="6309320"/>
            <a:ext cx="611560" cy="548680"/>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extLst>
      <p:ext uri="{BB962C8B-B14F-4D97-AF65-F5344CB8AC3E}">
        <p14:creationId xmlns="" xmlns:p14="http://schemas.microsoft.com/office/powerpoint/2010/main" val="13374629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764704"/>
            <a:ext cx="7704856" cy="5355312"/>
          </a:xfrm>
          <a:prstGeom prst="rect">
            <a:avLst/>
          </a:prstGeom>
          <a:noFill/>
        </p:spPr>
        <p:txBody>
          <a:bodyPr wrap="square" rtlCol="0">
            <a:spAutoFit/>
          </a:bodyPr>
          <a:lstStyle/>
          <a:p>
            <a:pPr algn="ctr"/>
            <a:r>
              <a:rPr lang="es-EC" sz="3600" b="1" dirty="0" smtClean="0">
                <a:latin typeface="Arial" pitchFamily="34" charset="0"/>
                <a:cs typeface="Arial" pitchFamily="34" charset="0"/>
              </a:rPr>
              <a:t>CONCLUSIONES</a:t>
            </a:r>
          </a:p>
          <a:p>
            <a:endParaRPr lang="es-EC" i="1" dirty="0" smtClean="0">
              <a:solidFill>
                <a:schemeClr val="tx2"/>
              </a:solidFill>
              <a:latin typeface="Arial" pitchFamily="34" charset="0"/>
              <a:cs typeface="Arial" pitchFamily="34" charset="0"/>
            </a:endParaRPr>
          </a:p>
          <a:p>
            <a:pPr algn="just"/>
            <a:endParaRPr lang="es-EC" sz="2400" dirty="0" smtClean="0">
              <a:latin typeface="Arial" pitchFamily="34" charset="0"/>
              <a:cs typeface="Arial" pitchFamily="34" charset="0"/>
            </a:endParaRPr>
          </a:p>
          <a:p>
            <a:pPr algn="just">
              <a:buFont typeface="Wingdings" pitchFamily="2" charset="2"/>
              <a:buChar char="Ø"/>
            </a:pPr>
            <a:r>
              <a:rPr lang="es-EC" sz="2400" i="1" dirty="0" smtClean="0">
                <a:latin typeface="Arial" pitchFamily="34" charset="0"/>
                <a:cs typeface="Arial" pitchFamily="34" charset="0"/>
              </a:rPr>
              <a:t>La normativa ambiental vigente tiene leyes y reglamentos que protegen los derechos de las personas a vivir en un ambiente sano, libre de contaminación, pero sobre todo incita a proteger y conservar los recursos naturales de la sociedad.</a:t>
            </a:r>
          </a:p>
          <a:p>
            <a:pPr algn="just"/>
            <a:endParaRPr lang="es-EC" sz="2400" i="1" dirty="0" smtClean="0">
              <a:latin typeface="Arial" pitchFamily="34" charset="0"/>
              <a:cs typeface="Arial" pitchFamily="34" charset="0"/>
            </a:endParaRPr>
          </a:p>
          <a:p>
            <a:pPr algn="just">
              <a:buFont typeface="Wingdings" pitchFamily="2" charset="2"/>
              <a:buChar char="Ø"/>
            </a:pPr>
            <a:r>
              <a:rPr lang="es-EC" sz="2400" i="1" dirty="0" smtClean="0">
                <a:latin typeface="Arial" pitchFamily="34" charset="0"/>
                <a:cs typeface="Arial" pitchFamily="34" charset="0"/>
              </a:rPr>
              <a:t>Se determino que la mayoría de las piezas de un motor de combustión interna están construidas  a base de aleaciones de hierro, acero y aluminio, entre los materiales mas principales.</a:t>
            </a:r>
          </a:p>
          <a:p>
            <a:pPr algn="just">
              <a:buFont typeface="Wingdings" pitchFamily="2" charset="2"/>
              <a:buChar char="Ø"/>
            </a:pPr>
            <a:endParaRPr lang="es-EC" sz="2400" i="1" dirty="0" smtClean="0">
              <a:latin typeface="Arial" pitchFamily="34" charset="0"/>
              <a:cs typeface="Arial" pitchFamily="34" charset="0"/>
            </a:endParaRPr>
          </a:p>
        </p:txBody>
      </p:sp>
      <p:sp>
        <p:nvSpPr>
          <p:cNvPr id="3" name="2 Botón de acción: Hacia delante o Siguiente">
            <a:hlinkClick r:id="rId2"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Pictures\RECT\TESIS\Nueva carpeta\Foto-0024.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a:stretch>
            <a:fillRect/>
          </a:stretch>
        </p:blipFill>
        <p:spPr bwMode="auto">
          <a:xfrm>
            <a:off x="1259632" y="1196752"/>
            <a:ext cx="6696744" cy="5022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2 Rectángulo"/>
          <p:cNvSpPr/>
          <p:nvPr/>
        </p:nvSpPr>
        <p:spPr>
          <a:xfrm>
            <a:off x="195914" y="332656"/>
            <a:ext cx="8614282" cy="646331"/>
          </a:xfrm>
          <a:prstGeom prst="rect">
            <a:avLst/>
          </a:prstGeom>
        </p:spPr>
        <p:txBody>
          <a:bodyPr wrap="none">
            <a:spAutoFit/>
          </a:bodyPr>
          <a:lstStyle/>
          <a:p>
            <a:pPr algn="ctr"/>
            <a:r>
              <a:rPr lang="es-EC" sz="3600" b="1" dirty="0" smtClean="0">
                <a:latin typeface="Arial" pitchFamily="34" charset="0"/>
                <a:cs typeface="Arial" pitchFamily="34" charset="0"/>
              </a:rPr>
              <a:t>Gerente y Jefe de Taller de la Empresa</a:t>
            </a:r>
          </a:p>
        </p:txBody>
      </p:sp>
      <p:sp>
        <p:nvSpPr>
          <p:cNvPr id="4" name="3 Botón de acción: Hacia delante o Siguiente">
            <a:hlinkClick r:id="rId4"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764704"/>
            <a:ext cx="7704856" cy="6278642"/>
          </a:xfrm>
          <a:prstGeom prst="rect">
            <a:avLst/>
          </a:prstGeom>
          <a:noFill/>
        </p:spPr>
        <p:txBody>
          <a:bodyPr wrap="square" rtlCol="0">
            <a:spAutoFit/>
          </a:bodyPr>
          <a:lstStyle/>
          <a:p>
            <a:pPr algn="just"/>
            <a:endParaRPr lang="es-EC" i="1" dirty="0" smtClean="0">
              <a:solidFill>
                <a:schemeClr val="tx2"/>
              </a:solidFill>
              <a:latin typeface="Arial" pitchFamily="34" charset="0"/>
              <a:cs typeface="Arial" pitchFamily="34" charset="0"/>
            </a:endParaRPr>
          </a:p>
          <a:p>
            <a:pPr algn="just">
              <a:buFont typeface="Wingdings" pitchFamily="2" charset="2"/>
              <a:buChar char="Ø"/>
            </a:pPr>
            <a:r>
              <a:rPr lang="es-EC" sz="2400" i="1" dirty="0" smtClean="0">
                <a:latin typeface="Arial" pitchFamily="34" charset="0"/>
                <a:cs typeface="Arial" pitchFamily="34" charset="0"/>
              </a:rPr>
              <a:t>La propuesta de implementación de un plan de manejo ambiental para los desechos obtenidos en la rectificación de motores de combustión interna, es fundamental para garantizar la protección medioambiental y mejorar la  imagen corporativa de la empresa.</a:t>
            </a:r>
          </a:p>
          <a:p>
            <a:pPr algn="just">
              <a:buFont typeface="Wingdings" pitchFamily="2" charset="2"/>
              <a:buChar char="Ø"/>
            </a:pPr>
            <a:endParaRPr lang="es-EC" sz="2400" i="1" dirty="0" smtClean="0">
              <a:latin typeface="Arial" pitchFamily="34" charset="0"/>
              <a:cs typeface="Arial" pitchFamily="34" charset="0"/>
            </a:endParaRPr>
          </a:p>
          <a:p>
            <a:pPr algn="just">
              <a:buFont typeface="Wingdings" pitchFamily="2" charset="2"/>
              <a:buChar char="Ø"/>
            </a:pPr>
            <a:r>
              <a:rPr lang="es-EC" sz="2400" i="1" dirty="0" smtClean="0">
                <a:latin typeface="Arial" pitchFamily="34" charset="0"/>
                <a:cs typeface="Arial" pitchFamily="34" charset="0"/>
              </a:rPr>
              <a:t>Los seminarios de capacitación dirigidos a los operarios de las rectificadoras de motores darán a conocer la manera de clasificar y almacenar adecuadamente los residuos contaminantes generados en el taller bajo el control de normas ambientales.</a:t>
            </a:r>
          </a:p>
          <a:p>
            <a:pPr algn="just">
              <a:buFont typeface="Wingdings" pitchFamily="2" charset="2"/>
              <a:buChar char="Ø"/>
            </a:pPr>
            <a:endParaRPr lang="es-EC" sz="2400" i="1" dirty="0" smtClean="0">
              <a:latin typeface="Arial" pitchFamily="34" charset="0"/>
              <a:cs typeface="Arial" pitchFamily="34" charset="0"/>
            </a:endParaRPr>
          </a:p>
          <a:p>
            <a:pPr algn="just">
              <a:buFont typeface="Wingdings" pitchFamily="2" charset="2"/>
              <a:buChar char="Ø"/>
            </a:pPr>
            <a:endParaRPr lang="es-EC" sz="2400" i="1" dirty="0">
              <a:latin typeface="Arial" pitchFamily="34" charset="0"/>
              <a:cs typeface="Arial" pitchFamily="34" charset="0"/>
            </a:endParaRPr>
          </a:p>
          <a:p>
            <a:pPr algn="just">
              <a:buFont typeface="Wingdings" pitchFamily="2" charset="2"/>
              <a:buChar char="Ø"/>
            </a:pPr>
            <a:endParaRPr lang="es-EC" sz="2400" i="1" dirty="0">
              <a:latin typeface="Arial" pitchFamily="34" charset="0"/>
              <a:cs typeface="Arial" pitchFamily="34" charset="0"/>
            </a:endParaRPr>
          </a:p>
          <a:p>
            <a:pPr algn="just">
              <a:buFont typeface="Wingdings" pitchFamily="2" charset="2"/>
              <a:buChar char="Ø"/>
            </a:pPr>
            <a:endParaRPr lang="es-EC" sz="2400" i="1" dirty="0">
              <a:latin typeface="Arial" pitchFamily="34" charset="0"/>
              <a:cs typeface="Arial" pitchFamily="34" charset="0"/>
            </a:endParaRPr>
          </a:p>
        </p:txBody>
      </p:sp>
      <p:sp>
        <p:nvSpPr>
          <p:cNvPr id="3" name="2 Botón de acción: Inicio">
            <a:hlinkClick r:id="rId2" action="ppaction://hlinksldjump" highlightClick="1"/>
          </p:cNvPr>
          <p:cNvSpPr/>
          <p:nvPr/>
        </p:nvSpPr>
        <p:spPr>
          <a:xfrm>
            <a:off x="8532440" y="6237312"/>
            <a:ext cx="611560" cy="620688"/>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764704"/>
            <a:ext cx="7704856" cy="4616648"/>
          </a:xfrm>
          <a:prstGeom prst="rect">
            <a:avLst/>
          </a:prstGeom>
          <a:noFill/>
        </p:spPr>
        <p:txBody>
          <a:bodyPr wrap="square" rtlCol="0">
            <a:spAutoFit/>
          </a:bodyPr>
          <a:lstStyle/>
          <a:p>
            <a:pPr algn="ctr"/>
            <a:r>
              <a:rPr lang="es-EC" sz="3600" b="1" dirty="0" smtClean="0">
                <a:latin typeface="Arial" pitchFamily="34" charset="0"/>
                <a:cs typeface="Arial" pitchFamily="34" charset="0"/>
              </a:rPr>
              <a:t>RECOMENDACIONES</a:t>
            </a:r>
          </a:p>
          <a:p>
            <a:endParaRPr lang="es-EC" i="1" dirty="0" smtClean="0">
              <a:solidFill>
                <a:schemeClr val="tx2"/>
              </a:solidFill>
              <a:latin typeface="Arial" pitchFamily="34" charset="0"/>
              <a:cs typeface="Arial" pitchFamily="34" charset="0"/>
            </a:endParaRPr>
          </a:p>
          <a:p>
            <a:pPr algn="just"/>
            <a:endParaRPr lang="es-EC" sz="2400" dirty="0" smtClean="0">
              <a:latin typeface="Arial" pitchFamily="34" charset="0"/>
              <a:cs typeface="Arial" pitchFamily="34" charset="0"/>
            </a:endParaRPr>
          </a:p>
          <a:p>
            <a:pPr lvl="0" algn="just">
              <a:buFont typeface="Wingdings" pitchFamily="2" charset="2"/>
              <a:buChar char="Ø"/>
            </a:pPr>
            <a:r>
              <a:rPr lang="es-EC" sz="2400" i="1" dirty="0" smtClean="0">
                <a:latin typeface="Arial" pitchFamily="34" charset="0"/>
                <a:cs typeface="Arial" pitchFamily="34" charset="0"/>
              </a:rPr>
              <a:t> Antes de someter a las piezas usadas de un motor a cualquier proceso de separación, clasificación y almacenamiento, es recomendable conocer el material del que están hechos. </a:t>
            </a:r>
          </a:p>
          <a:p>
            <a:pPr algn="just">
              <a:buFont typeface="Wingdings" pitchFamily="2" charset="2"/>
              <a:buChar char="Ø"/>
            </a:pPr>
            <a:endParaRPr lang="es-EC" sz="2400" i="1" dirty="0" smtClean="0">
              <a:latin typeface="Arial" pitchFamily="34" charset="0"/>
              <a:cs typeface="Arial" pitchFamily="34" charset="0"/>
            </a:endParaRPr>
          </a:p>
          <a:p>
            <a:pPr algn="just">
              <a:buFont typeface="Wingdings" pitchFamily="2" charset="2"/>
              <a:buChar char="Ø"/>
            </a:pPr>
            <a:r>
              <a:rPr lang="es-EC" sz="2400" i="1" dirty="0" smtClean="0">
                <a:latin typeface="Arial" pitchFamily="34" charset="0"/>
                <a:cs typeface="Arial" pitchFamily="34" charset="0"/>
              </a:rPr>
              <a:t>Para llevar un mejor registro de las cantidades de los residuos recolectados en cada jornada, es recomendable establecer, horarios, frecuencias y responsabilidades dentro de la empresa.</a:t>
            </a:r>
            <a:endParaRPr lang="es-EC" sz="2400" i="1" dirty="0">
              <a:latin typeface="Arial" pitchFamily="34" charset="0"/>
              <a:cs typeface="Arial" pitchFamily="34" charset="0"/>
            </a:endParaRPr>
          </a:p>
        </p:txBody>
      </p:sp>
      <p:sp>
        <p:nvSpPr>
          <p:cNvPr id="3" name="2 Botón de acción: Hacia delante o Siguiente">
            <a:hlinkClick r:id="rId2"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764704"/>
            <a:ext cx="7704856" cy="4801314"/>
          </a:xfrm>
          <a:prstGeom prst="rect">
            <a:avLst/>
          </a:prstGeom>
          <a:noFill/>
        </p:spPr>
        <p:txBody>
          <a:bodyPr wrap="square" rtlCol="0">
            <a:spAutoFit/>
          </a:bodyPr>
          <a:lstStyle/>
          <a:p>
            <a:pPr algn="just"/>
            <a:endParaRPr lang="es-EC" i="1" dirty="0" smtClean="0">
              <a:solidFill>
                <a:schemeClr val="tx2"/>
              </a:solidFill>
              <a:latin typeface="Arial" pitchFamily="34" charset="0"/>
              <a:cs typeface="Arial" pitchFamily="34" charset="0"/>
            </a:endParaRPr>
          </a:p>
          <a:p>
            <a:pPr algn="just">
              <a:buFont typeface="Wingdings" pitchFamily="2" charset="2"/>
              <a:buChar char="Ø"/>
            </a:pPr>
            <a:r>
              <a:rPr lang="es-EC" sz="2400" i="1" dirty="0" smtClean="0">
                <a:latin typeface="Arial" pitchFamily="34" charset="0"/>
                <a:cs typeface="Arial" pitchFamily="34" charset="0"/>
              </a:rPr>
              <a:t>Tomando en cuenta la contaminación ambiental producida por las industrias automotrices, se debe incentivar a todas las empresas involucradas en este problema medioambiental a que se una a esta campaña de reducción y prevención de contaminación por la acción de residuos peligrosos y no peligrosos. </a:t>
            </a:r>
          </a:p>
          <a:p>
            <a:pPr algn="just">
              <a:buFont typeface="Wingdings" pitchFamily="2" charset="2"/>
              <a:buChar char="Ø"/>
            </a:pPr>
            <a:endParaRPr lang="es-EC" sz="2400" i="1" dirty="0">
              <a:latin typeface="Arial" pitchFamily="34" charset="0"/>
              <a:cs typeface="Arial" pitchFamily="34" charset="0"/>
            </a:endParaRPr>
          </a:p>
          <a:p>
            <a:pPr algn="just">
              <a:buFont typeface="Wingdings" pitchFamily="2" charset="2"/>
              <a:buChar char="Ø"/>
            </a:pPr>
            <a:r>
              <a:rPr lang="es-EC" sz="2400" i="1" dirty="0" smtClean="0">
                <a:latin typeface="Arial" pitchFamily="34" charset="0"/>
                <a:cs typeface="Arial" pitchFamily="34" charset="0"/>
              </a:rPr>
              <a:t>Se sugiere mantener la capacitación continua del personal en todo lo que se refiere al manejo adecuado de los residuos peligrosos y no peligrosos, para crear una concientización social de desarrollo de políticas de reciclaje.</a:t>
            </a:r>
            <a:endParaRPr lang="es-EC" sz="2400" i="1" dirty="0">
              <a:latin typeface="Arial" pitchFamily="34" charset="0"/>
              <a:cs typeface="Arial" pitchFamily="34" charset="0"/>
            </a:endParaRPr>
          </a:p>
        </p:txBody>
      </p:sp>
      <p:sp>
        <p:nvSpPr>
          <p:cNvPr id="3" name="2 Botón de acción: Inicio">
            <a:hlinkClick r:id="rId2" action="ppaction://hlinksldjump" highlightClick="1"/>
          </p:cNvPr>
          <p:cNvSpPr/>
          <p:nvPr/>
        </p:nvSpPr>
        <p:spPr>
          <a:xfrm>
            <a:off x="8532440" y="6237312"/>
            <a:ext cx="611560" cy="620688"/>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otón de acción: Hacia delante o Siguiente">
            <a:hlinkClick r:id="rId2"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pic>
        <p:nvPicPr>
          <p:cNvPr id="1026" name="Picture 2"/>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harpenSoften amount="30000"/>
                    </a14:imgEffect>
                  </a14:imgLayer>
                </a14:imgProps>
              </a:ext>
            </a:extLst>
          </a:blip>
          <a:srcRect/>
          <a:stretch>
            <a:fillRect/>
          </a:stretch>
        </p:blipFill>
        <p:spPr bwMode="auto">
          <a:xfrm>
            <a:off x="0" y="-1"/>
            <a:ext cx="8532440" cy="64124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0000"/>
                    </a14:imgEffect>
                  </a14:imgLayer>
                </a14:imgProps>
              </a:ext>
            </a:extLst>
          </a:blip>
          <a:srcRect/>
          <a:stretch>
            <a:fillRect/>
          </a:stretch>
        </p:blipFill>
        <p:spPr bwMode="auto">
          <a:xfrm>
            <a:off x="0" y="-1"/>
            <a:ext cx="8532440" cy="6386243"/>
          </a:xfrm>
          <a:prstGeom prst="rect">
            <a:avLst/>
          </a:prstGeom>
          <a:noFill/>
          <a:ln w="9525">
            <a:noFill/>
            <a:miter lim="800000"/>
            <a:headEnd/>
            <a:tailEnd/>
          </a:ln>
        </p:spPr>
      </p:pic>
      <p:sp>
        <p:nvSpPr>
          <p:cNvPr id="5" name="4 Botón de acción: Inicio">
            <a:hlinkClick r:id="rId4" action="ppaction://hlinksldjump" highlightClick="1"/>
          </p:cNvPr>
          <p:cNvSpPr/>
          <p:nvPr/>
        </p:nvSpPr>
        <p:spPr>
          <a:xfrm>
            <a:off x="8532440" y="6237312"/>
            <a:ext cx="611560" cy="620688"/>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476672"/>
            <a:ext cx="7704856" cy="1292662"/>
          </a:xfrm>
          <a:prstGeom prst="rect">
            <a:avLst/>
          </a:prstGeom>
          <a:noFill/>
        </p:spPr>
        <p:txBody>
          <a:bodyPr wrap="square" rtlCol="0">
            <a:spAutoFit/>
          </a:bodyPr>
          <a:lstStyle/>
          <a:p>
            <a:pPr algn="ctr"/>
            <a:r>
              <a:rPr lang="es-EC" sz="3600" b="1" dirty="0" smtClean="0">
                <a:latin typeface="Arial" pitchFamily="34" charset="0"/>
                <a:cs typeface="Arial" pitchFamily="34" charset="0"/>
              </a:rPr>
              <a:t>VIDEO</a:t>
            </a:r>
          </a:p>
          <a:p>
            <a:endParaRPr lang="es-EC" i="1" dirty="0" smtClean="0">
              <a:solidFill>
                <a:schemeClr val="tx2"/>
              </a:solidFill>
              <a:latin typeface="Arial" pitchFamily="34" charset="0"/>
              <a:cs typeface="Arial" pitchFamily="34" charset="0"/>
            </a:endParaRPr>
          </a:p>
          <a:p>
            <a:pPr algn="just"/>
            <a:endParaRPr lang="es-EC" sz="2400" dirty="0" smtClean="0">
              <a:latin typeface="Arial" pitchFamily="34" charset="0"/>
              <a:cs typeface="Arial" pitchFamily="34" charset="0"/>
            </a:endParaRPr>
          </a:p>
        </p:txBody>
      </p:sp>
      <p:sp>
        <p:nvSpPr>
          <p:cNvPr id="3" name="2 Botón de acción: Hacia delante o Siguiente">
            <a:hlinkClick r:id="rId3"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pic>
        <p:nvPicPr>
          <p:cNvPr id="5" name="TESIS FINAL 2013.wmv">
            <a:hlinkClick r:id="" action="ppaction://media"/>
          </p:cNvPr>
          <p:cNvPicPr>
            <a:picLocks noRot="1" noChangeAspect="1"/>
          </p:cNvPicPr>
          <p:nvPr>
            <a:videoFile r:link="rId1"/>
          </p:nvPr>
        </p:nvPicPr>
        <p:blipFill>
          <a:blip r:embed="rId4" cstate="print"/>
          <a:stretch>
            <a:fillRect/>
          </a:stretch>
        </p:blipFill>
        <p:spPr>
          <a:xfrm>
            <a:off x="539552" y="1412776"/>
            <a:ext cx="813435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F:\Images\Foto-0048.jpg"/>
          <p:cNvPicPr/>
          <p:nvPr/>
        </p:nvPicPr>
        <p:blipFill rotWithShape="1">
          <a:blip r:embed="rId2" cstate="print">
            <a:extLst>
              <a:ext uri="{BEBA8EAE-BF5A-486C-A8C5-ECC9F3942E4B}">
                <a14:imgProps xmlns="" xmlns:a14="http://schemas.microsoft.com/office/drawing/2010/main">
                  <a14:imgLayer r:embed="rId3">
                    <a14:imgEffect>
                      <a14:sharpenSoften amount="30000"/>
                    </a14:imgEffect>
                  </a14:imgLayer>
                </a14:imgProps>
              </a:ext>
              <a:ext uri="{28A0092B-C50C-407E-A947-70E740481C1C}">
                <a14:useLocalDpi xmlns="" xmlns:a14="http://schemas.microsoft.com/office/drawing/2010/main" val="0"/>
              </a:ext>
            </a:extLst>
          </a:blip>
          <a:srcRect r="24627" b="24963"/>
          <a:stretch/>
        </p:blipFill>
        <p:spPr bwMode="auto">
          <a:xfrm>
            <a:off x="10272" y="1124744"/>
            <a:ext cx="4201688" cy="2894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2 Imagen" descr="F:\Images\Foto-0051.jpg"/>
          <p:cNvPicPr/>
          <p:nvPr/>
        </p:nvPicPr>
        <p:blipFill rotWithShape="1">
          <a:blip r:embed="rId4" cstate="print">
            <a:extLst>
              <a:ext uri="{BEBA8EAE-BF5A-486C-A8C5-ECC9F3942E4B}">
                <a14:imgProps xmlns="" xmlns:a14="http://schemas.microsoft.com/office/drawing/2010/main">
                  <a14:imgLayer r:embed="rId5">
                    <a14:imgEffect>
                      <a14:sharpenSoften amount="30000"/>
                    </a14:imgEffect>
                  </a14:imgLayer>
                </a14:imgProps>
              </a:ext>
              <a:ext uri="{28A0092B-C50C-407E-A947-70E740481C1C}">
                <a14:useLocalDpi xmlns="" xmlns:a14="http://schemas.microsoft.com/office/drawing/2010/main" val="0"/>
              </a:ext>
            </a:extLst>
          </a:blip>
          <a:srcRect b="27728"/>
          <a:stretch/>
        </p:blipFill>
        <p:spPr bwMode="auto">
          <a:xfrm>
            <a:off x="4211960" y="4019650"/>
            <a:ext cx="4932041" cy="28383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3 Rectángulo"/>
          <p:cNvSpPr/>
          <p:nvPr/>
        </p:nvSpPr>
        <p:spPr>
          <a:xfrm>
            <a:off x="1115616" y="404664"/>
            <a:ext cx="2218813" cy="523220"/>
          </a:xfrm>
          <a:prstGeom prst="rect">
            <a:avLst/>
          </a:prstGeom>
        </p:spPr>
        <p:txBody>
          <a:bodyPr wrap="none">
            <a:spAutoFit/>
          </a:bodyPr>
          <a:lstStyle/>
          <a:p>
            <a:r>
              <a:rPr lang="es-EC" sz="2800" b="1" dirty="0" smtClean="0">
                <a:latin typeface="Arial" pitchFamily="34" charset="0"/>
                <a:cs typeface="Arial" pitchFamily="34" charset="0"/>
              </a:rPr>
              <a:t>LOCAL N° 2</a:t>
            </a:r>
            <a:endParaRPr lang="es-EC" sz="2800" dirty="0"/>
          </a:p>
        </p:txBody>
      </p:sp>
      <p:sp>
        <p:nvSpPr>
          <p:cNvPr id="5" name="4 Rectángulo"/>
          <p:cNvSpPr/>
          <p:nvPr/>
        </p:nvSpPr>
        <p:spPr>
          <a:xfrm>
            <a:off x="5270427" y="3140968"/>
            <a:ext cx="3215945" cy="523220"/>
          </a:xfrm>
          <a:prstGeom prst="rect">
            <a:avLst/>
          </a:prstGeom>
        </p:spPr>
        <p:txBody>
          <a:bodyPr wrap="none">
            <a:spAutoFit/>
          </a:bodyPr>
          <a:lstStyle/>
          <a:p>
            <a:r>
              <a:rPr lang="es-EC" sz="2800" b="1" dirty="0" smtClean="0">
                <a:latin typeface="Arial" pitchFamily="34" charset="0"/>
                <a:cs typeface="Arial" pitchFamily="34" charset="0"/>
              </a:rPr>
              <a:t>PRÓXIMO LOCAL</a:t>
            </a:r>
            <a:endParaRPr lang="es-EC" sz="2800" dirty="0"/>
          </a:p>
        </p:txBody>
      </p:sp>
      <p:sp>
        <p:nvSpPr>
          <p:cNvPr id="6" name="5 Rectángulo"/>
          <p:cNvSpPr/>
          <p:nvPr/>
        </p:nvSpPr>
        <p:spPr>
          <a:xfrm>
            <a:off x="4397548" y="1406185"/>
            <a:ext cx="4560864" cy="461665"/>
          </a:xfrm>
          <a:prstGeom prst="rect">
            <a:avLst/>
          </a:prstGeom>
        </p:spPr>
        <p:txBody>
          <a:bodyPr wrap="none">
            <a:spAutoFit/>
          </a:bodyPr>
          <a:lstStyle/>
          <a:p>
            <a:r>
              <a:rPr lang="es-EC" sz="2400" b="1" dirty="0" smtClean="0">
                <a:latin typeface="Arial" pitchFamily="34" charset="0"/>
                <a:cs typeface="Arial" pitchFamily="34" charset="0"/>
              </a:rPr>
              <a:t>Latacunga, Sector la Estación</a:t>
            </a:r>
            <a:endParaRPr lang="es-EC" sz="2400" dirty="0"/>
          </a:p>
        </p:txBody>
      </p:sp>
      <p:sp>
        <p:nvSpPr>
          <p:cNvPr id="7" name="6 Botón de acción: Hacia delante o Siguiente">
            <a:hlinkClick r:id="rId6"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extLst>
      <p:ext uri="{BB962C8B-B14F-4D97-AF65-F5344CB8AC3E}">
        <p14:creationId xmlns="" xmlns:p14="http://schemas.microsoft.com/office/powerpoint/2010/main" val="33465796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835696" y="1556792"/>
            <a:ext cx="5688632" cy="3416320"/>
          </a:xfrm>
          <a:prstGeom prst="rect">
            <a:avLst/>
          </a:prstGeom>
          <a:noFill/>
        </p:spPr>
        <p:txBody>
          <a:bodyPr wrap="square" rtlCol="0">
            <a:spAutoFit/>
          </a:bodyPr>
          <a:lstStyle/>
          <a:p>
            <a:pPr algn="ctr"/>
            <a:r>
              <a:rPr lang="es-EC" sz="6600" b="1" dirty="0" smtClean="0">
                <a:latin typeface="Arial" pitchFamily="34" charset="0"/>
                <a:cs typeface="Arial" pitchFamily="34" charset="0"/>
              </a:rPr>
              <a:t>GRACIAS POR LA ATENCIÓN</a:t>
            </a:r>
            <a:endParaRPr lang="es-EC" sz="6000" b="1" dirty="0" smtClean="0">
              <a:latin typeface="Arial" pitchFamily="34" charset="0"/>
              <a:cs typeface="Arial" pitchFamily="34" charset="0"/>
            </a:endParaRPr>
          </a:p>
          <a:p>
            <a:endParaRPr lang="es-EC"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P\Pictures\RECT\TESIS\Nueva carpeta\Foto-0015.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40000"/>
                    </a14:imgEffect>
                  </a14:imgLayer>
                </a14:imgProps>
              </a:ext>
            </a:extLst>
          </a:blip>
          <a:srcRect/>
          <a:stretch>
            <a:fillRect/>
          </a:stretch>
        </p:blipFill>
        <p:spPr bwMode="auto">
          <a:xfrm>
            <a:off x="1187624" y="1196752"/>
            <a:ext cx="6696744" cy="5022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2 CuadroTexto"/>
          <p:cNvSpPr txBox="1"/>
          <p:nvPr/>
        </p:nvSpPr>
        <p:spPr>
          <a:xfrm>
            <a:off x="1403648" y="404664"/>
            <a:ext cx="6336704" cy="923330"/>
          </a:xfrm>
          <a:prstGeom prst="rect">
            <a:avLst/>
          </a:prstGeom>
          <a:noFill/>
        </p:spPr>
        <p:txBody>
          <a:bodyPr wrap="square" rtlCol="0">
            <a:spAutoFit/>
          </a:bodyPr>
          <a:lstStyle/>
          <a:p>
            <a:pPr algn="ctr"/>
            <a:r>
              <a:rPr lang="es-EC" sz="3600" b="1" dirty="0" smtClean="0">
                <a:latin typeface="Arial" pitchFamily="34" charset="0"/>
                <a:cs typeface="Arial" pitchFamily="34" charset="0"/>
              </a:rPr>
              <a:t>Personal Cabezotes</a:t>
            </a:r>
          </a:p>
          <a:p>
            <a:endParaRPr lang="es-EC" dirty="0"/>
          </a:p>
        </p:txBody>
      </p:sp>
      <p:sp>
        <p:nvSpPr>
          <p:cNvPr id="4" name="3 Botón de acción: Hacia delante o Siguiente">
            <a:hlinkClick r:id="rId4"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P\Pictures\RECT\TESIS\Nueva carpeta\Foto-0016.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35000"/>
                    </a14:imgEffect>
                  </a14:imgLayer>
                </a14:imgProps>
              </a:ext>
            </a:extLst>
          </a:blip>
          <a:srcRect/>
          <a:stretch>
            <a:fillRect/>
          </a:stretch>
        </p:blipFill>
        <p:spPr bwMode="auto">
          <a:xfrm>
            <a:off x="1475656" y="1268760"/>
            <a:ext cx="6480720" cy="4860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2 Rectángulo"/>
          <p:cNvSpPr/>
          <p:nvPr/>
        </p:nvSpPr>
        <p:spPr>
          <a:xfrm>
            <a:off x="2205410" y="404664"/>
            <a:ext cx="4724370" cy="646331"/>
          </a:xfrm>
          <a:prstGeom prst="rect">
            <a:avLst/>
          </a:prstGeom>
        </p:spPr>
        <p:txBody>
          <a:bodyPr wrap="none">
            <a:spAutoFit/>
          </a:bodyPr>
          <a:lstStyle/>
          <a:p>
            <a:pPr algn="ctr"/>
            <a:r>
              <a:rPr lang="es-EC" sz="3600" b="1" dirty="0" smtClean="0">
                <a:latin typeface="Arial" pitchFamily="34" charset="0"/>
                <a:cs typeface="Arial" pitchFamily="34" charset="0"/>
              </a:rPr>
              <a:t>Personal Cigüeñales</a:t>
            </a:r>
          </a:p>
        </p:txBody>
      </p:sp>
      <p:sp>
        <p:nvSpPr>
          <p:cNvPr id="4" name="3 Botón de acción: Hacia delante o Siguiente">
            <a:hlinkClick r:id="rId4" action="ppaction://hlinksldjump" highlightClick="1"/>
          </p:cNvPr>
          <p:cNvSpPr/>
          <p:nvPr/>
        </p:nvSpPr>
        <p:spPr>
          <a:xfrm>
            <a:off x="8567936" y="6353944"/>
            <a:ext cx="576064" cy="504056"/>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P\Pictures\RECT\TESIS\Nueva carpeta\Foto-0011.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40000"/>
                    </a14:imgEffect>
                  </a14:imgLayer>
                </a14:imgProps>
              </a:ext>
            </a:extLst>
          </a:blip>
          <a:srcRect/>
          <a:stretch>
            <a:fillRect/>
          </a:stretch>
        </p:blipFill>
        <p:spPr bwMode="auto">
          <a:xfrm rot="5400000">
            <a:off x="1907704" y="1772816"/>
            <a:ext cx="5184576" cy="388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2 Rectángulo"/>
          <p:cNvSpPr/>
          <p:nvPr/>
        </p:nvSpPr>
        <p:spPr>
          <a:xfrm>
            <a:off x="2408609" y="332656"/>
            <a:ext cx="4262705" cy="646331"/>
          </a:xfrm>
          <a:prstGeom prst="rect">
            <a:avLst/>
          </a:prstGeom>
        </p:spPr>
        <p:txBody>
          <a:bodyPr wrap="none">
            <a:spAutoFit/>
          </a:bodyPr>
          <a:lstStyle/>
          <a:p>
            <a:pPr algn="ctr"/>
            <a:r>
              <a:rPr lang="es-EC" sz="3600" b="1" dirty="0" smtClean="0">
                <a:latin typeface="Arial" pitchFamily="34" charset="0"/>
                <a:cs typeface="Arial" pitchFamily="34" charset="0"/>
              </a:rPr>
              <a:t>Personal Cilindros</a:t>
            </a:r>
          </a:p>
        </p:txBody>
      </p:sp>
      <p:sp>
        <p:nvSpPr>
          <p:cNvPr id="4" name="3 Botón de acción: Inicio">
            <a:hlinkClick r:id="rId4" action="ppaction://hlinksldjump" highlightClick="1"/>
          </p:cNvPr>
          <p:cNvSpPr/>
          <p:nvPr/>
        </p:nvSpPr>
        <p:spPr>
          <a:xfrm>
            <a:off x="8532440" y="6237312"/>
            <a:ext cx="611560" cy="620688"/>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rado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5277</TotalTime>
  <Words>1544</Words>
  <Application>Microsoft Office PowerPoint</Application>
  <PresentationFormat>Presentación en pantalla (4:3)</PresentationFormat>
  <Paragraphs>294</Paragraphs>
  <Slides>67</Slides>
  <Notes>0</Notes>
  <HiddenSlides>0</HiddenSlides>
  <MMClips>1</MMClips>
  <ScaleCrop>false</ScaleCrop>
  <HeadingPairs>
    <vt:vector size="4" baseType="variant">
      <vt:variant>
        <vt:lpstr>Tema</vt:lpstr>
      </vt:variant>
      <vt:variant>
        <vt:i4>1</vt:i4>
      </vt:variant>
      <vt:variant>
        <vt:lpstr>Títulos de diapositiva</vt:lpstr>
      </vt:variant>
      <vt:variant>
        <vt:i4>67</vt:i4>
      </vt:variant>
    </vt:vector>
  </HeadingPairs>
  <TitlesOfParts>
    <vt:vector size="68" baseType="lpstr">
      <vt:lpstr>Mirador</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HP</dc:creator>
  <cp:lastModifiedBy>HP</cp:lastModifiedBy>
  <cp:revision>388</cp:revision>
  <dcterms:created xsi:type="dcterms:W3CDTF">2013-01-29T17:36:57Z</dcterms:created>
  <dcterms:modified xsi:type="dcterms:W3CDTF">2013-06-04T15:07:49Z</dcterms:modified>
</cp:coreProperties>
</file>