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87" r:id="rId5"/>
    <p:sldId id="259" r:id="rId6"/>
    <p:sldId id="260" r:id="rId7"/>
    <p:sldId id="261" r:id="rId8"/>
    <p:sldId id="262" r:id="rId9"/>
    <p:sldId id="271" r:id="rId10"/>
    <p:sldId id="263" r:id="rId11"/>
    <p:sldId id="264" r:id="rId12"/>
    <p:sldId id="265" r:id="rId13"/>
    <p:sldId id="266" r:id="rId14"/>
    <p:sldId id="267" r:id="rId15"/>
    <p:sldId id="289" r:id="rId16"/>
    <p:sldId id="290" r:id="rId17"/>
    <p:sldId id="291" r:id="rId18"/>
    <p:sldId id="292" r:id="rId19"/>
    <p:sldId id="293" r:id="rId20"/>
    <p:sldId id="294" r:id="rId21"/>
    <p:sldId id="295" r:id="rId22"/>
    <p:sldId id="296"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69" r:id="rId36"/>
    <p:sldId id="285" r:id="rId37"/>
    <p:sldId id="270" r:id="rId38"/>
    <p:sldId id="286" r:id="rId39"/>
    <p:sldId id="288"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660"/>
  </p:normalViewPr>
  <p:slideViewPr>
    <p:cSldViewPr>
      <p:cViewPr>
        <p:scale>
          <a:sx n="71" d="100"/>
          <a:sy n="71" d="100"/>
        </p:scale>
        <p:origin x="-1098"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27784201-701A-44DD-978E-1A6C894E502F}" type="datetimeFigureOut">
              <a:rPr lang="es-ES" smtClean="0"/>
              <a:pPr/>
              <a:t>30/05/2013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2694C4A-EF81-472B-96EB-DE57DA185394}"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7784201-701A-44DD-978E-1A6C894E502F}" type="datetimeFigureOut">
              <a:rPr lang="es-ES" smtClean="0"/>
              <a:pPr/>
              <a:t>30/05/2013</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2694C4A-EF81-472B-96EB-DE57DA185394}"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ec/url?sa=i&amp;rct=j&amp;q=espe+latacunga&amp;source=images&amp;cd=&amp;cad=rja&amp;docid=lY1TTVYQwcBQEM&amp;tbnid=pV-uL14D01CHIM:&amp;ved=0CAUQjRw&amp;url=http://360.espe.edu.ec/html/Latacunga.html&amp;ei=emWlUbGqNIe29QSJuYDQCw&amp;bvm=bv.47008514,d.eWU&amp;psig=AFQjCNGE42vN9LQGZPAy79MBlrd4am8lZQ&amp;ust=1369880303299258"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ec/url?sa=i&amp;rct=j&amp;q=espe+latacunga&amp;source=images&amp;cd=&amp;cad=rja&amp;docid=zkBV8DsI6IdJPM&amp;tbnid=CI62JW985BA0xM:&amp;ved=0CAUQjRw&amp;url=http://www.espe.edu.ec/portal/files/publicaciones/convocatoria_inicial.html&amp;ei=hn-lUYP3DIX89QSZ1ICwDQ&amp;bvm=bv.47008514,d.eWU&amp;psig=AFQjCNFgkK0Yw2b04vhhbRyx_zUGFrkvMw&amp;ust=136988697457069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195736" y="1916832"/>
            <a:ext cx="5832648" cy="1829761"/>
          </a:xfrm>
        </p:spPr>
        <p:txBody>
          <a:bodyPr>
            <a:normAutofit fontScale="90000"/>
          </a:bodyPr>
          <a:lstStyle/>
          <a:p>
            <a:pPr algn="ctr"/>
            <a:r>
              <a:rPr lang="es-EC" sz="2600" dirty="0" smtClean="0">
                <a:latin typeface="Arial Black" pitchFamily="34" charset="0"/>
              </a:rPr>
              <a:t>“DISEÑO Y CONSTRUCCIÓN DE UN SISTEMA DE CONTROL DE ASIENTOS DE POTENCIA CON GRABACIÓN DE POSICIONES PARA DIFERENTES USUARIOS Y VISUALIZACIÓN EN TIEMPO REAL”</a:t>
            </a:r>
            <a:r>
              <a:rPr lang="es-ES" dirty="0" smtClean="0"/>
              <a:t/>
            </a:r>
            <a:br>
              <a:rPr lang="es-ES" dirty="0" smtClean="0"/>
            </a:br>
            <a:endParaRPr lang="es-ES" dirty="0"/>
          </a:p>
        </p:txBody>
      </p:sp>
      <p:sp>
        <p:nvSpPr>
          <p:cNvPr id="3" name="2 Subtítulo"/>
          <p:cNvSpPr>
            <a:spLocks noGrp="1"/>
          </p:cNvSpPr>
          <p:nvPr>
            <p:ph type="subTitle" idx="1"/>
          </p:nvPr>
        </p:nvSpPr>
        <p:spPr>
          <a:xfrm>
            <a:off x="755576" y="5445224"/>
            <a:ext cx="2950096" cy="969521"/>
          </a:xfrm>
        </p:spPr>
        <p:txBody>
          <a:bodyPr>
            <a:normAutofit/>
          </a:bodyPr>
          <a:lstStyle/>
          <a:p>
            <a:pPr algn="ctr"/>
            <a:r>
              <a:rPr lang="es-ES" sz="2000" dirty="0" smtClean="0">
                <a:latin typeface="Arial Black" pitchFamily="34" charset="0"/>
              </a:rPr>
              <a:t>Ing. Juan Rocha</a:t>
            </a:r>
          </a:p>
          <a:p>
            <a:pPr algn="ctr"/>
            <a:r>
              <a:rPr lang="es-ES" sz="2000" dirty="0" smtClean="0">
                <a:latin typeface="Arial Black" pitchFamily="34" charset="0"/>
              </a:rPr>
              <a:t>Director</a:t>
            </a:r>
            <a:endParaRPr lang="es-ES" sz="2000" dirty="0">
              <a:latin typeface="Arial Black" pitchFamily="34" charset="0"/>
            </a:endParaRPr>
          </a:p>
        </p:txBody>
      </p:sp>
      <p:sp>
        <p:nvSpPr>
          <p:cNvPr id="6" name="5 CuadroTexto"/>
          <p:cNvSpPr txBox="1"/>
          <p:nvPr/>
        </p:nvSpPr>
        <p:spPr>
          <a:xfrm>
            <a:off x="5724128" y="3861048"/>
            <a:ext cx="2952328" cy="400110"/>
          </a:xfrm>
          <a:prstGeom prst="rect">
            <a:avLst/>
          </a:prstGeom>
          <a:noFill/>
        </p:spPr>
        <p:txBody>
          <a:bodyPr wrap="square" rtlCol="0">
            <a:spAutoFit/>
          </a:bodyPr>
          <a:lstStyle/>
          <a:p>
            <a:endParaRPr lang="es-ES" sz="2000" dirty="0">
              <a:latin typeface="Arial Black" pitchFamily="34" charset="0"/>
            </a:endParaRPr>
          </a:p>
        </p:txBody>
      </p:sp>
      <p:sp>
        <p:nvSpPr>
          <p:cNvPr id="7" name="6 Rectángulo"/>
          <p:cNvSpPr/>
          <p:nvPr/>
        </p:nvSpPr>
        <p:spPr>
          <a:xfrm>
            <a:off x="4553859" y="5373216"/>
            <a:ext cx="2730235" cy="707886"/>
          </a:xfrm>
          <a:prstGeom prst="rect">
            <a:avLst/>
          </a:prstGeom>
        </p:spPr>
        <p:txBody>
          <a:bodyPr wrap="none">
            <a:spAutoFit/>
          </a:bodyPr>
          <a:lstStyle/>
          <a:p>
            <a:pPr algn="ctr"/>
            <a:r>
              <a:rPr lang="es-ES" sz="2000" dirty="0" smtClean="0">
                <a:solidFill>
                  <a:schemeClr val="tx2">
                    <a:lumMod val="75000"/>
                  </a:schemeClr>
                </a:solidFill>
                <a:latin typeface="Arial Black" pitchFamily="34" charset="0"/>
              </a:rPr>
              <a:t>Ing. Sixto Reinoso</a:t>
            </a:r>
          </a:p>
          <a:p>
            <a:pPr algn="ctr"/>
            <a:r>
              <a:rPr lang="es-ES" sz="2000" dirty="0" smtClean="0">
                <a:solidFill>
                  <a:schemeClr val="tx2">
                    <a:lumMod val="75000"/>
                  </a:schemeClr>
                </a:solidFill>
                <a:latin typeface="Arial Black" pitchFamily="34" charset="0"/>
              </a:rPr>
              <a:t>Codirector</a:t>
            </a:r>
            <a:endParaRPr lang="es-ES" sz="2000" dirty="0">
              <a:solidFill>
                <a:schemeClr val="tx2">
                  <a:lumMod val="75000"/>
                </a:schemeClr>
              </a:solidFill>
              <a:latin typeface="Arial Black" pitchFamily="34" charset="0"/>
            </a:endParaRPr>
          </a:p>
        </p:txBody>
      </p:sp>
      <p:pic>
        <p:nvPicPr>
          <p:cNvPr id="15366" name="Picture 6" descr="http://t2.gstatic.com/images?q=tbn:ANd9GcTusxhBK2f7tj8N97h0u8jQE7dz8XXQsAQwj9689NtqW7YxqxGSAQ">
            <a:hlinkClick r:id="rId3"/>
          </p:cNvPr>
          <p:cNvPicPr>
            <a:picLocks noChangeAspect="1" noChangeArrowheads="1"/>
          </p:cNvPicPr>
          <p:nvPr/>
        </p:nvPicPr>
        <p:blipFill>
          <a:blip r:embed="rId4" cstate="print"/>
          <a:srcRect/>
          <a:stretch>
            <a:fillRect/>
          </a:stretch>
        </p:blipFill>
        <p:spPr bwMode="auto">
          <a:xfrm>
            <a:off x="7239000" y="4953000"/>
            <a:ext cx="1905000" cy="1905000"/>
          </a:xfrm>
          <a:prstGeom prst="rect">
            <a:avLst/>
          </a:prstGeom>
          <a:noFill/>
        </p:spPr>
      </p:pic>
      <p:sp>
        <p:nvSpPr>
          <p:cNvPr id="9" name="8 CuadroTexto"/>
          <p:cNvSpPr txBox="1"/>
          <p:nvPr/>
        </p:nvSpPr>
        <p:spPr>
          <a:xfrm>
            <a:off x="2123728" y="3933056"/>
            <a:ext cx="4896544" cy="1061829"/>
          </a:xfrm>
          <a:prstGeom prst="rect">
            <a:avLst/>
          </a:prstGeom>
          <a:noFill/>
        </p:spPr>
        <p:txBody>
          <a:bodyPr wrap="square" rtlCol="0">
            <a:spAutoFit/>
          </a:bodyPr>
          <a:lstStyle/>
          <a:p>
            <a:r>
              <a:rPr lang="es-ES" sz="2100" dirty="0" smtClean="0">
                <a:solidFill>
                  <a:schemeClr val="tx2">
                    <a:lumMod val="75000"/>
                  </a:schemeClr>
                </a:solidFill>
                <a:latin typeface="Arial Black" pitchFamily="34" charset="0"/>
              </a:rPr>
              <a:t>Autores</a:t>
            </a:r>
          </a:p>
          <a:p>
            <a:r>
              <a:rPr lang="es-ES" sz="2100" dirty="0" smtClean="0">
                <a:solidFill>
                  <a:schemeClr val="tx2">
                    <a:lumMod val="75000"/>
                  </a:schemeClr>
                </a:solidFill>
                <a:latin typeface="Arial Black" pitchFamily="34" charset="0"/>
              </a:rPr>
              <a:t>Jorge Alfonso Lara Benavides</a:t>
            </a:r>
          </a:p>
          <a:p>
            <a:r>
              <a:rPr lang="es-ES" sz="2100" dirty="0" smtClean="0">
                <a:solidFill>
                  <a:schemeClr val="tx2">
                    <a:lumMod val="75000"/>
                  </a:schemeClr>
                </a:solidFill>
                <a:latin typeface="Arial Black" pitchFamily="34" charset="0"/>
              </a:rPr>
              <a:t>Cristian Andrés Toapanta Tingo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SUBSISTEMA DE SENSADO</a:t>
            </a:r>
            <a:endParaRPr lang="es-ES" dirty="0"/>
          </a:p>
        </p:txBody>
      </p:sp>
      <p:sp>
        <p:nvSpPr>
          <p:cNvPr id="3" name="2 Marcador de contenido"/>
          <p:cNvSpPr>
            <a:spLocks noGrp="1"/>
          </p:cNvSpPr>
          <p:nvPr>
            <p:ph idx="1"/>
          </p:nvPr>
        </p:nvSpPr>
        <p:spPr>
          <a:xfrm>
            <a:off x="683568" y="1628800"/>
            <a:ext cx="8229600" cy="4709120"/>
          </a:xfrm>
        </p:spPr>
        <p:txBody>
          <a:bodyPr>
            <a:normAutofit fontScale="92500" lnSpcReduction="10000"/>
          </a:bodyPr>
          <a:lstStyle/>
          <a:p>
            <a:r>
              <a:rPr lang="es-ES" dirty="0"/>
              <a:t>Se encarga de la </a:t>
            </a:r>
            <a:r>
              <a:rPr lang="es-ES" dirty="0" smtClean="0"/>
              <a:t>adquisición </a:t>
            </a:r>
            <a:r>
              <a:rPr lang="es-ES" dirty="0"/>
              <a:t>de las señales lógicas proporcionadas por los sensores de final de carrera ubicados estratégicamente en los puntos de desplazamiento mínimo de los tres ejes de movimiento. Así, el subsistema de </a:t>
            </a:r>
            <a:r>
              <a:rPr lang="es-ES" dirty="0" err="1"/>
              <a:t>sensado</a:t>
            </a:r>
            <a:r>
              <a:rPr lang="es-ES" dirty="0"/>
              <a:t> permite que el subsistema de procesamiento conozca los puntos de enceramiento. Con esto se asegura la inicialización del asiento y se garantiza que, siempre que éste se posicione autónomamente, lo haga en referencia a puntos preestablecidos.</a:t>
            </a:r>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708392" cy="1143000"/>
          </a:xfrm>
        </p:spPr>
        <p:txBody>
          <a:bodyPr>
            <a:normAutofit fontScale="90000"/>
          </a:bodyPr>
          <a:lstStyle/>
          <a:p>
            <a:pPr algn="ctr"/>
            <a:r>
              <a:rPr lang="es-ES" dirty="0" smtClean="0"/>
              <a:t>SUBSISTEMA DE PROCESAMIENTO</a:t>
            </a:r>
            <a:endParaRPr lang="es-ES" dirty="0"/>
          </a:p>
        </p:txBody>
      </p:sp>
      <p:sp>
        <p:nvSpPr>
          <p:cNvPr id="3" name="2 Marcador de contenido"/>
          <p:cNvSpPr>
            <a:spLocks noGrp="1"/>
          </p:cNvSpPr>
          <p:nvPr>
            <p:ph idx="1"/>
          </p:nvPr>
        </p:nvSpPr>
        <p:spPr/>
        <p:txBody>
          <a:bodyPr>
            <a:normAutofit fontScale="77500" lnSpcReduction="20000"/>
          </a:bodyPr>
          <a:lstStyle/>
          <a:p>
            <a:pPr lvl="0"/>
            <a:r>
              <a:rPr lang="es-EC" dirty="0"/>
              <a:t>Manejar el circuito de control del panel táctil y leer los voltajes de respuesta de éste, según la posición bidimensional del punto donde el usuario ha ejercido presión.</a:t>
            </a:r>
            <a:endParaRPr lang="es-ES" dirty="0"/>
          </a:p>
          <a:p>
            <a:pPr lvl="0"/>
            <a:r>
              <a:rPr lang="es-EC" dirty="0"/>
              <a:t>Establecer comunicación serial asincrónica con el lector biométrico, para poder enviarle comandos y leer información de él.</a:t>
            </a:r>
            <a:endParaRPr lang="es-ES" dirty="0"/>
          </a:p>
          <a:p>
            <a:pPr lvl="0"/>
            <a:r>
              <a:rPr lang="es-EC" dirty="0"/>
              <a:t>Establecer comunicación paralela con el módulo de visualización gráfica para manejar las visualizaciones en éste.</a:t>
            </a:r>
            <a:endParaRPr lang="es-ES" dirty="0"/>
          </a:p>
          <a:p>
            <a:pPr lvl="0"/>
            <a:r>
              <a:rPr lang="es-EC" dirty="0"/>
              <a:t>Controlar las señales lógicas de activación de los actuadores, con las temporizaciones y combinaciones pertinentes, para asegurar el desplazamiento del asiento.</a:t>
            </a:r>
            <a:endParaRPr lang="es-ES" dirty="0"/>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SUBSISTEMA DE INTERFAZ CON EL USUARIO</a:t>
            </a:r>
            <a:endParaRPr lang="es-ES" dirty="0"/>
          </a:p>
        </p:txBody>
      </p:sp>
      <p:sp>
        <p:nvSpPr>
          <p:cNvPr id="3" name="2 Marcador de contenido"/>
          <p:cNvSpPr>
            <a:spLocks noGrp="1"/>
          </p:cNvSpPr>
          <p:nvPr>
            <p:ph idx="1"/>
          </p:nvPr>
        </p:nvSpPr>
        <p:spPr/>
        <p:txBody>
          <a:bodyPr>
            <a:normAutofit fontScale="92500"/>
          </a:bodyPr>
          <a:lstStyle/>
          <a:p>
            <a:r>
              <a:rPr lang="es-ES" dirty="0"/>
              <a:t>Es la interfaz humano – máquina del módulo de control. Consta del lector biométrico con su respectivo circuito de acople de voltajes, el módulo de visualización GLCD y el panel táctil con su circuito manejador</a:t>
            </a:r>
            <a:r>
              <a:rPr lang="es-ES" dirty="0" smtClean="0"/>
              <a:t>.</a:t>
            </a:r>
          </a:p>
          <a:p>
            <a:r>
              <a:rPr lang="es-ES" dirty="0"/>
              <a:t>Es importante resaltar que si bien el lector biométrico realiza localmente la autenticación de los usuarios, el microcontrolador maneja la base de datos de nombres y posiciones para cada usuario.</a:t>
            </a:r>
          </a:p>
          <a:p>
            <a:endParaRPr lang="es-ES" dirty="0"/>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SUBSISTEMA DE RESPUESTA</a:t>
            </a:r>
            <a:endParaRPr lang="es-ES" dirty="0"/>
          </a:p>
        </p:txBody>
      </p:sp>
      <p:sp>
        <p:nvSpPr>
          <p:cNvPr id="3" name="2 Marcador de contenido"/>
          <p:cNvSpPr>
            <a:spLocks noGrp="1"/>
          </p:cNvSpPr>
          <p:nvPr>
            <p:ph idx="1"/>
          </p:nvPr>
        </p:nvSpPr>
        <p:spPr/>
        <p:txBody>
          <a:bodyPr/>
          <a:lstStyle/>
          <a:p>
            <a:r>
              <a:rPr lang="es-ES" dirty="0"/>
              <a:t>Comprende los relevadores de potencia con sus correspondientes interfaces. Su función es transformar las salidas digitales provenientes del microcontrolador, en suministros de corriente considerable. De esta manera se puede administrar el suplemento de potencia necesario para activar / desactivar los actuadores inmersos en el movimiento del asiento.</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SUBSISTEMA DE ALIMENTACION</a:t>
            </a:r>
            <a:endParaRPr lang="es-ES" dirty="0"/>
          </a:p>
        </p:txBody>
      </p:sp>
      <p:sp>
        <p:nvSpPr>
          <p:cNvPr id="3" name="2 Marcador de contenido"/>
          <p:cNvSpPr>
            <a:spLocks noGrp="1"/>
          </p:cNvSpPr>
          <p:nvPr>
            <p:ph idx="1"/>
          </p:nvPr>
        </p:nvSpPr>
        <p:spPr>
          <a:xfrm>
            <a:off x="1475656" y="1772816"/>
            <a:ext cx="7498080" cy="4800600"/>
          </a:xfrm>
        </p:spPr>
        <p:txBody>
          <a:bodyPr/>
          <a:lstStyle/>
          <a:p>
            <a:r>
              <a:rPr lang="es-ES" dirty="0"/>
              <a:t>Se basa principalmente en un regulador que suministra el voltaje y amperaje requeridos por los componentes lógicos del sistema de control. Posee protecciones que garantizan la protección de la circuitería ante interferencia, conexión inversa y </a:t>
            </a:r>
            <a:r>
              <a:rPr lang="es-ES" dirty="0" err="1"/>
              <a:t>sobrevoltaje</a:t>
            </a:r>
            <a:r>
              <a:rPr lang="es-ES" dirty="0"/>
              <a:t>. </a:t>
            </a:r>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MONTAJE DEL SISTEMA ELECTROMECANICO</a:t>
            </a:r>
            <a:endParaRPr lang="es-ES" dirty="0"/>
          </a:p>
        </p:txBody>
      </p:sp>
      <p:sp>
        <p:nvSpPr>
          <p:cNvPr id="3" name="2 Marcador de contenido"/>
          <p:cNvSpPr>
            <a:spLocks noGrp="1"/>
          </p:cNvSpPr>
          <p:nvPr>
            <p:ph idx="1"/>
          </p:nvPr>
        </p:nvSpPr>
        <p:spPr>
          <a:xfrm>
            <a:off x="1187624" y="1447800"/>
            <a:ext cx="7746064" cy="4800600"/>
          </a:xfrm>
        </p:spPr>
        <p:txBody>
          <a:bodyPr/>
          <a:lstStyle/>
          <a:p>
            <a:r>
              <a:rPr lang="es-ES" dirty="0" smtClean="0"/>
              <a:t>El montaje empezó por la realización de las conexiones eléctricas de los actuadores.</a:t>
            </a:r>
          </a:p>
          <a:p>
            <a:pPr>
              <a:buNone/>
            </a:pPr>
            <a:endParaRPr lang="es-ES" dirty="0" smtClean="0"/>
          </a:p>
          <a:p>
            <a:endParaRPr lang="es-ES" dirty="0"/>
          </a:p>
        </p:txBody>
      </p:sp>
      <p:pic>
        <p:nvPicPr>
          <p:cNvPr id="4" name="3 Imagen" descr="C:\Users\Xavier\Desktop\proyecto asiento potencia\trabajo escrito\FOTOS\IMG_1288.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979712" y="2564904"/>
            <a:ext cx="6192688" cy="4032448"/>
          </a:xfrm>
          <a:prstGeom prst="rect">
            <a:avLst/>
          </a:prstGeom>
          <a:noFill/>
          <a:ln>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332656"/>
            <a:ext cx="8460432" cy="4800600"/>
          </a:xfrm>
        </p:spPr>
        <p:txBody>
          <a:bodyPr/>
          <a:lstStyle/>
          <a:p>
            <a:r>
              <a:rPr lang="es-ES" dirty="0" smtClean="0"/>
              <a:t>Posteriormente, se colocaron los </a:t>
            </a:r>
            <a:r>
              <a:rPr lang="es-ES" dirty="0" err="1" smtClean="0"/>
              <a:t>preactuadores</a:t>
            </a:r>
            <a:r>
              <a:rPr lang="es-ES" dirty="0" smtClean="0"/>
              <a:t> (relés automotrices) sobre el chasís del asiento, para asegurar que el cableado de potencia tenga la menor extensión posible</a:t>
            </a:r>
            <a:endParaRPr lang="es-ES" dirty="0"/>
          </a:p>
        </p:txBody>
      </p:sp>
      <p:pic>
        <p:nvPicPr>
          <p:cNvPr id="4" name="3 Imagen" descr="C:\Users\Xavier\Desktop\proyecto asiento potencia\trabajo escrito\FOTOS\IMG_1595.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979712" y="2492896"/>
            <a:ext cx="6048672" cy="41044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315416"/>
            <a:ext cx="8388424" cy="4320480"/>
          </a:xfrm>
        </p:spPr>
        <p:txBody>
          <a:bodyPr/>
          <a:lstStyle/>
          <a:p>
            <a:pPr>
              <a:buNone/>
            </a:pPr>
            <a:endParaRPr lang="es-ES" dirty="0" smtClean="0"/>
          </a:p>
          <a:p>
            <a:r>
              <a:rPr lang="es-ES" sz="2800" dirty="0" smtClean="0"/>
              <a:t>Una vez instalados los sensores ópticos, se los calibró para que puedan dar señal cuando cada uno de los actuadores está en su posición mínima. Se procuró que la mecánica del sistema se encuentre en la posición más baja (desplazamientos verticales), y en la posición más retrasada (desplazamiento horizontal).</a:t>
            </a:r>
          </a:p>
          <a:p>
            <a:endParaRPr lang="es-ES" dirty="0"/>
          </a:p>
        </p:txBody>
      </p:sp>
      <p:pic>
        <p:nvPicPr>
          <p:cNvPr id="4" name="3 Imagen" descr="C:\Users\Xavier\Desktop\proyecto asiento potencia\trabajo escrito\FOTOS\IMG_159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67744" y="2924944"/>
            <a:ext cx="5472608" cy="37444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88640"/>
            <a:ext cx="8280920" cy="4800600"/>
          </a:xfrm>
        </p:spPr>
        <p:txBody>
          <a:bodyPr/>
          <a:lstStyle/>
          <a:p>
            <a:r>
              <a:rPr lang="es-ES" dirty="0" smtClean="0"/>
              <a:t>Se instaló el mecanismo en el vehículo, conectando únicamente los cables de alimentación (masa y corriente), y el cable de señal de contacto. El resto del cableado se lo realizó previamente sobre el chasís del asiento.</a:t>
            </a:r>
          </a:p>
          <a:p>
            <a:endParaRPr lang="es-ES" dirty="0"/>
          </a:p>
        </p:txBody>
      </p:sp>
      <p:pic>
        <p:nvPicPr>
          <p:cNvPr id="4" name="3 Imagen" descr="C:\Users\Xavier\Desktop\proyecto asiento potencia\trabajo escrito\FOTOS\IMG_1617.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979712" y="2780928"/>
            <a:ext cx="5760640" cy="3816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88640"/>
            <a:ext cx="7848872" cy="4800600"/>
          </a:xfrm>
        </p:spPr>
        <p:txBody>
          <a:bodyPr/>
          <a:lstStyle/>
          <a:p>
            <a:r>
              <a:rPr lang="es-ES" dirty="0" smtClean="0"/>
              <a:t>Por último, se colocó la butaca sobre el mecanismo electromecánico, asegurándolo con pernos.</a:t>
            </a:r>
          </a:p>
          <a:p>
            <a:endParaRPr lang="es-ES" dirty="0"/>
          </a:p>
        </p:txBody>
      </p:sp>
      <p:pic>
        <p:nvPicPr>
          <p:cNvPr id="4" name="3 Imagen" descr="C:\Users\Xavier\Desktop\proyecto asiento potencia\trabajo escrito\FOTOS\IMG_1625.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915816" y="1844824"/>
            <a:ext cx="3960440" cy="4536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CARACTERISTICAS DEL SISTEMA</a:t>
            </a:r>
            <a:endParaRPr lang="es-ES" dirty="0"/>
          </a:p>
        </p:txBody>
      </p:sp>
      <p:sp>
        <p:nvSpPr>
          <p:cNvPr id="3" name="2 Marcador de contenido"/>
          <p:cNvSpPr>
            <a:spLocks noGrp="1"/>
          </p:cNvSpPr>
          <p:nvPr>
            <p:ph idx="1"/>
          </p:nvPr>
        </p:nvSpPr>
        <p:spPr>
          <a:xfrm>
            <a:off x="914400" y="1268760"/>
            <a:ext cx="8229600" cy="4525963"/>
          </a:xfrm>
        </p:spPr>
        <p:txBody>
          <a:bodyPr>
            <a:normAutofit/>
          </a:bodyPr>
          <a:lstStyle/>
          <a:p>
            <a:r>
              <a:rPr lang="es-ES" dirty="0" smtClean="0"/>
              <a:t> </a:t>
            </a:r>
            <a:r>
              <a:rPr lang="es-ES" dirty="0"/>
              <a:t>El </a:t>
            </a:r>
            <a:r>
              <a:rPr lang="es-ES" dirty="0" smtClean="0"/>
              <a:t>dispositivo </a:t>
            </a:r>
            <a:r>
              <a:rPr lang="es-ES" dirty="0"/>
              <a:t>permite controlar electrónicamente tres ejes de desplazamiento en un asiento electromecánico. Posee hardware y firmware que le conceden funciones de identificación de hasta diez usuarios a través de su huella dactilar, y de control de movimientos mediante una interfaz humano – máquina formada por una pantalla gráfica y un panel táctil. </a:t>
            </a: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MONTAJE DEL SISTEMA ELECTRONICO</a:t>
            </a:r>
            <a:endParaRPr lang="es-ES" dirty="0"/>
          </a:p>
        </p:txBody>
      </p:sp>
      <p:sp>
        <p:nvSpPr>
          <p:cNvPr id="3" name="2 Marcador de contenido"/>
          <p:cNvSpPr>
            <a:spLocks noGrp="1"/>
          </p:cNvSpPr>
          <p:nvPr>
            <p:ph idx="1"/>
          </p:nvPr>
        </p:nvSpPr>
        <p:spPr>
          <a:xfrm>
            <a:off x="791072" y="1412776"/>
            <a:ext cx="8352928" cy="4800600"/>
          </a:xfrm>
        </p:spPr>
        <p:txBody>
          <a:bodyPr/>
          <a:lstStyle/>
          <a:p>
            <a:r>
              <a:rPr lang="es-ES" dirty="0" smtClean="0"/>
              <a:t>Luego de realizada la placa de circuito impreso, se la colocó en una caja plástica destinada para </a:t>
            </a:r>
            <a:r>
              <a:rPr lang="es-ES" dirty="0" err="1" smtClean="0"/>
              <a:t>prototipaje</a:t>
            </a:r>
            <a:r>
              <a:rPr lang="es-ES" dirty="0" smtClean="0"/>
              <a:t> electrónico.</a:t>
            </a:r>
          </a:p>
          <a:p>
            <a:endParaRPr lang="es-ES" dirty="0"/>
          </a:p>
        </p:txBody>
      </p:sp>
      <p:pic>
        <p:nvPicPr>
          <p:cNvPr id="4" name="3 Imagen" descr="C:\Users\Xavier\Desktop\proyecto asiento potencia\trabajo escrito\FOTOS\IMG_1240.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95736" y="3068960"/>
            <a:ext cx="5544616" cy="35283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60648"/>
            <a:ext cx="7848872" cy="4800600"/>
          </a:xfrm>
        </p:spPr>
        <p:txBody>
          <a:bodyPr/>
          <a:lstStyle/>
          <a:p>
            <a:r>
              <a:rPr lang="es-ES" dirty="0" smtClean="0"/>
              <a:t>Se colocaron además los diversos módulos que forman parte del sistema, tales como panel táctil, pantalla GLCD y lector biométrico</a:t>
            </a:r>
            <a:endParaRPr lang="es-ES" dirty="0"/>
          </a:p>
        </p:txBody>
      </p:sp>
      <p:pic>
        <p:nvPicPr>
          <p:cNvPr id="4" name="3 Imagen" descr="C:\Users\Xavier\Desktop\proyecto asiento potencia\trabajo escrito\FOTOS\IMG_128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339752" y="2420888"/>
            <a:ext cx="5400600" cy="39604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60648"/>
            <a:ext cx="7920880" cy="1656184"/>
          </a:xfrm>
        </p:spPr>
        <p:txBody>
          <a:bodyPr/>
          <a:lstStyle/>
          <a:p>
            <a:r>
              <a:rPr lang="es-ES" dirty="0" smtClean="0"/>
              <a:t>Para finalizar, se realizó el montaje del módulo electrónico en el tablero de instrumentos del vehículo.</a:t>
            </a:r>
          </a:p>
          <a:p>
            <a:endParaRPr lang="es-ES" dirty="0"/>
          </a:p>
        </p:txBody>
      </p:sp>
      <p:pic>
        <p:nvPicPr>
          <p:cNvPr id="4" name="3 Marcador de contenido" descr="C:\Users\HOME\Pictures\Otros\SDC12539.JPG"/>
          <p:cNvPicPr>
            <a:picLocks/>
          </p:cNvPicPr>
          <p:nvPr/>
        </p:nvPicPr>
        <p:blipFill>
          <a:blip r:embed="rId2" cstate="print"/>
          <a:srcRect/>
          <a:stretch>
            <a:fillRect/>
          </a:stretch>
        </p:blipFill>
        <p:spPr bwMode="auto">
          <a:xfrm>
            <a:off x="1835696" y="2060848"/>
            <a:ext cx="6048672" cy="4104456"/>
          </a:xfrm>
          <a:prstGeom prst="rect">
            <a:avLst/>
          </a:prstGeom>
          <a:noFill/>
          <a:ln w="9525">
            <a:solidFill>
              <a:schemeClr val="accent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764704"/>
            <a:ext cx="7498080" cy="1143000"/>
          </a:xfrm>
        </p:spPr>
        <p:txBody>
          <a:bodyPr>
            <a:noAutofit/>
          </a:bodyPr>
          <a:lstStyle/>
          <a:p>
            <a:pPr algn="ctr"/>
            <a:r>
              <a:rPr lang="es-ES" sz="4000" dirty="0" smtClean="0"/>
              <a:t>FUNCIONAMIENTO DEL SISTEMA DE CONTROL DE ASIENTOS DE POTENCIA </a:t>
            </a:r>
            <a:endParaRPr lang="es-ES" sz="4000" dirty="0"/>
          </a:p>
        </p:txBody>
      </p:sp>
      <p:sp>
        <p:nvSpPr>
          <p:cNvPr id="3" name="2 Marcador de contenido"/>
          <p:cNvSpPr>
            <a:spLocks noGrp="1"/>
          </p:cNvSpPr>
          <p:nvPr>
            <p:ph idx="1"/>
          </p:nvPr>
        </p:nvSpPr>
        <p:spPr>
          <a:xfrm>
            <a:off x="1331640" y="2780928"/>
            <a:ext cx="7498080" cy="4800600"/>
          </a:xfrm>
        </p:spPr>
        <p:txBody>
          <a:bodyPr/>
          <a:lstStyle/>
          <a:p>
            <a:r>
              <a:rPr lang="es-EC" dirty="0" smtClean="0"/>
              <a:t>A continuación se describe el uso del sistema de control de asientos de potencia con grabación para diferentes usuarios.  </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9104" y="188640"/>
            <a:ext cx="8064896" cy="2088232"/>
          </a:xfrm>
        </p:spPr>
        <p:txBody>
          <a:bodyPr/>
          <a:lstStyle/>
          <a:p>
            <a:pPr lvl="0"/>
            <a:r>
              <a:rPr lang="es-ES" dirty="0" smtClean="0"/>
              <a:t>Escoger entre los seis tipos de movimientos del asiento que se presentan en la máscara con los botones virtuales, o bien, la identificación biométrica del usuario.</a:t>
            </a:r>
          </a:p>
          <a:p>
            <a:endParaRPr lang="es-ES" dirty="0"/>
          </a:p>
        </p:txBody>
      </p:sp>
      <p:pic>
        <p:nvPicPr>
          <p:cNvPr id="4" name="3 Imagen" descr="C:\Users\HOME\Pictures\IMG-20130512-00083.jpg"/>
          <p:cNvPicPr/>
          <p:nvPr/>
        </p:nvPicPr>
        <p:blipFill>
          <a:blip r:embed="rId2" cstate="print"/>
          <a:srcRect l="9792" t="11138" b="9706"/>
          <a:stretch>
            <a:fillRect/>
          </a:stretch>
        </p:blipFill>
        <p:spPr bwMode="auto">
          <a:xfrm>
            <a:off x="1979712" y="2276872"/>
            <a:ext cx="6120680" cy="403244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332656"/>
            <a:ext cx="7498080" cy="6264696"/>
          </a:xfrm>
        </p:spPr>
        <p:txBody>
          <a:bodyPr>
            <a:normAutofit/>
          </a:bodyPr>
          <a:lstStyle/>
          <a:p>
            <a:pPr lvl="0"/>
            <a:r>
              <a:rPr lang="es-ES" dirty="0" smtClean="0"/>
              <a:t>Si escogió presionar sobre el botón de identificar huella hay que seguir los siguientes pasos: </a:t>
            </a:r>
          </a:p>
          <a:p>
            <a:pPr lvl="2"/>
            <a:r>
              <a:rPr lang="es-ES" dirty="0" smtClean="0"/>
              <a:t>Esperar un momento mientras se inicia el biométrico</a:t>
            </a:r>
            <a:endParaRPr lang="es-ES" sz="2800" dirty="0" smtClean="0"/>
          </a:p>
          <a:p>
            <a:pPr lvl="2"/>
            <a:r>
              <a:rPr lang="es-ES" dirty="0" smtClean="0"/>
              <a:t>Una vez que en la pantalla táctil salga el texto deslice su dedo, proceder a deslizar su huella sobre el lector biométrico.</a:t>
            </a:r>
            <a:endParaRPr lang="es-ES" sz="2800" dirty="0" smtClean="0"/>
          </a:p>
          <a:p>
            <a:pPr lvl="2"/>
            <a:r>
              <a:rPr lang="es-ES" dirty="0" smtClean="0"/>
              <a:t>Esperar a que el sistema procese la lectura de la huella digital</a:t>
            </a:r>
            <a:endParaRPr lang="es-ES" sz="2800" dirty="0" smtClean="0"/>
          </a:p>
          <a:p>
            <a:pPr lvl="2"/>
            <a:r>
              <a:rPr lang="es-ES" dirty="0" smtClean="0"/>
              <a:t>Luego del tiempo de espera para el proceso de lectura de la huella digital, se pueden suscitar los casos mostrados en las pantallas expuestas a continuación:</a:t>
            </a:r>
            <a:endParaRPr lang="es-ES" sz="2800" dirty="0" smtClean="0"/>
          </a:p>
          <a:p>
            <a:pPr lvl="0"/>
            <a:endParaRPr lang="es-ES" dirty="0" smtClean="0"/>
          </a:p>
          <a:p>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7096" y="332656"/>
            <a:ext cx="8136904" cy="1728192"/>
          </a:xfrm>
        </p:spPr>
        <p:txBody>
          <a:bodyPr/>
          <a:lstStyle/>
          <a:p>
            <a:pPr lvl="0"/>
            <a:r>
              <a:rPr lang="es-ES" dirty="0" smtClean="0"/>
              <a:t>La figura corresponde a un proceso de lectura exitoso de la huella de un usuario registrado previamente en el sistema. </a:t>
            </a:r>
          </a:p>
          <a:p>
            <a:endParaRPr lang="es-ES" dirty="0"/>
          </a:p>
        </p:txBody>
      </p:sp>
      <p:pic>
        <p:nvPicPr>
          <p:cNvPr id="4" name="3 Imagen" descr="C:\Users\HOME\Pictures\IMG-20130512-00128.jpg"/>
          <p:cNvPicPr/>
          <p:nvPr/>
        </p:nvPicPr>
        <p:blipFill>
          <a:blip r:embed="rId2" cstate="print"/>
          <a:srcRect l="19415" t="6221" r="1375" b="26959"/>
          <a:stretch>
            <a:fillRect/>
          </a:stretch>
        </p:blipFill>
        <p:spPr bwMode="auto">
          <a:xfrm>
            <a:off x="1619672" y="2132856"/>
            <a:ext cx="6984776" cy="432048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88640"/>
            <a:ext cx="7498080" cy="4800600"/>
          </a:xfrm>
        </p:spPr>
        <p:txBody>
          <a:bodyPr/>
          <a:lstStyle/>
          <a:p>
            <a:pPr lvl="0"/>
            <a:r>
              <a:rPr lang="es-ES" dirty="0" smtClean="0"/>
              <a:t>La figura muestra un proceso de lectura exitoso de la huella de un usuario nuevo. </a:t>
            </a:r>
          </a:p>
          <a:p>
            <a:endParaRPr lang="es-ES" dirty="0"/>
          </a:p>
        </p:txBody>
      </p:sp>
      <p:pic>
        <p:nvPicPr>
          <p:cNvPr id="4" name="3 Imagen" descr="C:\Users\HOME\Pictures\IMG-20130512-00134.jpg"/>
          <p:cNvPicPr/>
          <p:nvPr/>
        </p:nvPicPr>
        <p:blipFill>
          <a:blip r:embed="rId2" cstate="print"/>
          <a:srcRect l="19058" t="14687" r="12371" b="29451"/>
          <a:stretch>
            <a:fillRect/>
          </a:stretch>
        </p:blipFill>
        <p:spPr bwMode="auto">
          <a:xfrm>
            <a:off x="1547664" y="1556792"/>
            <a:ext cx="6984776" cy="453650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260648"/>
            <a:ext cx="8136904" cy="2520280"/>
          </a:xfrm>
        </p:spPr>
        <p:txBody>
          <a:bodyPr>
            <a:normAutofit lnSpcReduction="10000"/>
          </a:bodyPr>
          <a:lstStyle/>
          <a:p>
            <a:r>
              <a:rPr lang="es-ES" dirty="0" smtClean="0"/>
              <a:t>Para la autenticación de un nuevo usuario, se necesita leer dos veces su huella dactilar. La figura corresponde a un proceso de grabación exitoso, después de que el usuario deslizó correctamente su huella en el lector. </a:t>
            </a:r>
            <a:endParaRPr lang="es-ES" dirty="0"/>
          </a:p>
        </p:txBody>
      </p:sp>
      <p:pic>
        <p:nvPicPr>
          <p:cNvPr id="4" name="3 Imagen" descr="F:\IMG-20130512-00137.jpg"/>
          <p:cNvPicPr/>
          <p:nvPr/>
        </p:nvPicPr>
        <p:blipFill>
          <a:blip r:embed="rId2" cstate="print"/>
          <a:srcRect l="24742" t="22197" r="5326" b="25400"/>
          <a:stretch>
            <a:fillRect/>
          </a:stretch>
        </p:blipFill>
        <p:spPr bwMode="auto">
          <a:xfrm>
            <a:off x="1403648" y="2636912"/>
            <a:ext cx="6984776" cy="396044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60648"/>
            <a:ext cx="7498080" cy="1944216"/>
          </a:xfrm>
        </p:spPr>
        <p:txBody>
          <a:bodyPr/>
          <a:lstStyle/>
          <a:p>
            <a:r>
              <a:rPr lang="es-ES" dirty="0" smtClean="0"/>
              <a:t>En la figura se representa un ingreso fallido, ya que las huellas ingresadas en la primera y segunda lectura, no coinciden. </a:t>
            </a:r>
          </a:p>
          <a:p>
            <a:endParaRPr lang="es-ES" dirty="0"/>
          </a:p>
        </p:txBody>
      </p:sp>
      <p:pic>
        <p:nvPicPr>
          <p:cNvPr id="4" name="3 Imagen" descr="F:\IMG-20130512-00132.jpg"/>
          <p:cNvPicPr/>
          <p:nvPr/>
        </p:nvPicPr>
        <p:blipFill>
          <a:blip r:embed="rId2" cstate="print"/>
          <a:srcRect l="13746" t="5721" r="3093" b="22426"/>
          <a:stretch>
            <a:fillRect/>
          </a:stretch>
        </p:blipFill>
        <p:spPr bwMode="auto">
          <a:xfrm>
            <a:off x="1691680" y="1988840"/>
            <a:ext cx="6624736" cy="41764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DESCRIPCIÓN GENERAL</a:t>
            </a:r>
            <a:endParaRPr lang="es-ES" dirty="0"/>
          </a:p>
        </p:txBody>
      </p:sp>
      <p:sp>
        <p:nvSpPr>
          <p:cNvPr id="3" name="2 Marcador de contenido"/>
          <p:cNvSpPr>
            <a:spLocks noGrp="1"/>
          </p:cNvSpPr>
          <p:nvPr>
            <p:ph idx="1"/>
          </p:nvPr>
        </p:nvSpPr>
        <p:spPr>
          <a:xfrm>
            <a:off x="636712" y="1124744"/>
            <a:ext cx="8507288" cy="5544616"/>
          </a:xfrm>
        </p:spPr>
        <p:txBody>
          <a:bodyPr>
            <a:noAutofit/>
          </a:bodyPr>
          <a:lstStyle/>
          <a:p>
            <a:pPr>
              <a:buNone/>
            </a:pPr>
            <a:r>
              <a:rPr lang="es-ES" sz="2000" dirty="0"/>
              <a:t> </a:t>
            </a:r>
          </a:p>
          <a:p>
            <a:pPr lvl="0"/>
            <a:r>
              <a:rPr lang="es-EC" dirty="0"/>
              <a:t>Procesar de manera precisa y con alta velocidad, los parámetros implicados en el movimiento del asiento de potencia.</a:t>
            </a:r>
            <a:endParaRPr lang="es-ES" dirty="0"/>
          </a:p>
          <a:p>
            <a:pPr>
              <a:buNone/>
            </a:pPr>
            <a:r>
              <a:rPr lang="es-EC" dirty="0"/>
              <a:t> </a:t>
            </a:r>
            <a:endParaRPr lang="es-ES" dirty="0"/>
          </a:p>
          <a:p>
            <a:pPr lvl="0"/>
            <a:r>
              <a:rPr lang="es-EC" dirty="0"/>
              <a:t>Verificar la identificación de los usuarios mediante su autenticación biométrica dactilar, para modificar el posicionamiento del asiento y configurar posiciones favoritas para cada persona.</a:t>
            </a:r>
            <a:endParaRPr lang="es-ES" dirty="0"/>
          </a:p>
          <a:p>
            <a:pPr>
              <a:buNone/>
            </a:pPr>
            <a:r>
              <a:rPr lang="es-EC" sz="1900" dirty="0"/>
              <a:t> </a:t>
            </a:r>
            <a:endParaRPr lang="es-ES" sz="19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60648"/>
            <a:ext cx="8136904" cy="2448272"/>
          </a:xfrm>
        </p:spPr>
        <p:txBody>
          <a:bodyPr/>
          <a:lstStyle/>
          <a:p>
            <a:pPr lvl="0"/>
            <a:r>
              <a:rPr lang="es-ES" dirty="0" smtClean="0"/>
              <a:t>En la siguiente figura se puede ver la pantalla indicada cuando el lector estuvo esperando demasiado tiempo por la lectura de una huella dactilar, pero ésta no se efectuó. </a:t>
            </a:r>
            <a:endParaRPr lang="es-ES" dirty="0"/>
          </a:p>
        </p:txBody>
      </p:sp>
      <p:pic>
        <p:nvPicPr>
          <p:cNvPr id="4" name="3 Imagen" descr="F:\IMG-20130512-00095.jpg"/>
          <p:cNvPicPr/>
          <p:nvPr/>
        </p:nvPicPr>
        <p:blipFill>
          <a:blip r:embed="rId2" cstate="print"/>
          <a:srcRect l="10481" t="12128" r="8935" b="17849"/>
          <a:stretch>
            <a:fillRect/>
          </a:stretch>
        </p:blipFill>
        <p:spPr bwMode="auto">
          <a:xfrm>
            <a:off x="1763688" y="2492896"/>
            <a:ext cx="6552728" cy="396044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88640"/>
            <a:ext cx="8064896" cy="4800600"/>
          </a:xfrm>
        </p:spPr>
        <p:txBody>
          <a:bodyPr/>
          <a:lstStyle/>
          <a:p>
            <a:pPr lvl="0"/>
            <a:r>
              <a:rPr lang="es-ES" sz="2600" dirty="0" smtClean="0"/>
              <a:t>Una vez que el sistema identifica la huella, indistintamente de si es usuario guardado o es nuevo, siempre llegará a la pantalla de configuración que se observa en la figura.</a:t>
            </a:r>
          </a:p>
          <a:p>
            <a:pPr lvl="0"/>
            <a:r>
              <a:rPr lang="es-ES" sz="2600" dirty="0" smtClean="0"/>
              <a:t> En esta interfaz también se puede modificar la posición actual del asiento, pero además se puede configurar la información referente al usuario autenticado. </a:t>
            </a:r>
          </a:p>
          <a:p>
            <a:endParaRPr lang="es-ES" dirty="0"/>
          </a:p>
        </p:txBody>
      </p:sp>
      <p:pic>
        <p:nvPicPr>
          <p:cNvPr id="4" name="3 Imagen" descr="F:\IMG-20130512-00115.jpg"/>
          <p:cNvPicPr/>
          <p:nvPr/>
        </p:nvPicPr>
        <p:blipFill>
          <a:blip r:embed="rId2" cstate="print"/>
          <a:srcRect l="18213" t="13501" r="8419" b="26087"/>
          <a:stretch>
            <a:fillRect/>
          </a:stretch>
        </p:blipFill>
        <p:spPr bwMode="auto">
          <a:xfrm>
            <a:off x="1763688" y="3140968"/>
            <a:ext cx="6264696" cy="352839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60648"/>
            <a:ext cx="8064896" cy="2808312"/>
          </a:xfrm>
        </p:spPr>
        <p:txBody>
          <a:bodyPr/>
          <a:lstStyle/>
          <a:p>
            <a:pPr lvl="0"/>
            <a:r>
              <a:rPr lang="es-ES" dirty="0" smtClean="0"/>
              <a:t>Si presiona en el botón de edición de nombre, aparece la interfaz con el teclado QWERTY que permite modificar en memoria no volátil el nombre que pertenece a un registro de usuario.</a:t>
            </a:r>
            <a:endParaRPr lang="es-ES" dirty="0"/>
          </a:p>
        </p:txBody>
      </p:sp>
      <p:pic>
        <p:nvPicPr>
          <p:cNvPr id="4" name="3 Imagen" descr="F:\IMG-20130512-00114.jpg"/>
          <p:cNvPicPr/>
          <p:nvPr/>
        </p:nvPicPr>
        <p:blipFill>
          <a:blip r:embed="rId2" cstate="print"/>
          <a:srcRect l="18900" t="17620" r="9794" b="22654"/>
          <a:stretch>
            <a:fillRect/>
          </a:stretch>
        </p:blipFill>
        <p:spPr bwMode="auto">
          <a:xfrm>
            <a:off x="1691680" y="2852936"/>
            <a:ext cx="6408712" cy="374441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332656"/>
            <a:ext cx="7992888" cy="2952328"/>
          </a:xfrm>
        </p:spPr>
        <p:txBody>
          <a:bodyPr/>
          <a:lstStyle/>
          <a:p>
            <a:pPr lvl="0"/>
            <a:r>
              <a:rPr lang="es-ES" dirty="0" smtClean="0"/>
              <a:t>Si se presiona el botón de guardar posición en la misma pantalla de configuración, los valores de los contadores de posición actuales se almacenan en memoria no volátil y se puede observar la figura 4.24.</a:t>
            </a:r>
          </a:p>
          <a:p>
            <a:endParaRPr lang="es-ES" dirty="0"/>
          </a:p>
        </p:txBody>
      </p:sp>
      <p:pic>
        <p:nvPicPr>
          <p:cNvPr id="4" name="3 Imagen" descr="F:\IMG-20130512-00138.jpg"/>
          <p:cNvPicPr/>
          <p:nvPr/>
        </p:nvPicPr>
        <p:blipFill>
          <a:blip r:embed="rId2" cstate="print"/>
          <a:srcRect l="31443" t="23766" b="16819"/>
          <a:stretch>
            <a:fillRect/>
          </a:stretch>
        </p:blipFill>
        <p:spPr bwMode="auto">
          <a:xfrm>
            <a:off x="1619672" y="2924944"/>
            <a:ext cx="6480720" cy="3600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60648"/>
            <a:ext cx="7992888" cy="4800600"/>
          </a:xfrm>
        </p:spPr>
        <p:txBody>
          <a:bodyPr>
            <a:normAutofit/>
          </a:bodyPr>
          <a:lstStyle/>
          <a:p>
            <a:pPr lvl="0"/>
            <a:r>
              <a:rPr lang="es-ES" dirty="0" smtClean="0"/>
              <a:t>La figura aparece únicamente cuando se ha leído la huella de un usuario y ésta no aparece en la base de datos del sistema. Indica los botones correspondientes a las diez localidades de memoria disponibles.</a:t>
            </a:r>
          </a:p>
          <a:p>
            <a:endParaRPr lang="es-ES" dirty="0"/>
          </a:p>
        </p:txBody>
      </p:sp>
      <p:pic>
        <p:nvPicPr>
          <p:cNvPr id="4" name="3 Imagen" descr="F:\IMG-20130512-00089.jpg"/>
          <p:cNvPicPr/>
          <p:nvPr/>
        </p:nvPicPr>
        <p:blipFill>
          <a:blip r:embed="rId2" cstate="print"/>
          <a:srcRect l="16323" b="23455"/>
          <a:stretch>
            <a:fillRect/>
          </a:stretch>
        </p:blipFill>
        <p:spPr bwMode="auto">
          <a:xfrm>
            <a:off x="1691680" y="2924944"/>
            <a:ext cx="6336704" cy="3600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85000" lnSpcReduction="20000"/>
          </a:bodyPr>
          <a:lstStyle/>
          <a:p>
            <a:pPr lvl="0"/>
            <a:r>
              <a:rPr lang="es-EC" dirty="0"/>
              <a:t>Se realizo el diseño y construcción de un prototipo electrónico versátil y eficiente, que controla los movimientos de un asiento de potencia, reconoce a los usuarios a través de su huella dactilar y graba las posiciones deseadas en memoria no volátil.</a:t>
            </a:r>
            <a:endParaRPr lang="es-ES" dirty="0"/>
          </a:p>
          <a:p>
            <a:pPr>
              <a:buNone/>
            </a:pPr>
            <a:r>
              <a:rPr lang="es-EC" dirty="0"/>
              <a:t> </a:t>
            </a:r>
            <a:endParaRPr lang="es-ES" dirty="0"/>
          </a:p>
          <a:p>
            <a:pPr lvl="0"/>
            <a:r>
              <a:rPr lang="es-EC" dirty="0"/>
              <a:t>El microcontrolador seleccionado AT mega optimiza el consumo de energía en comparación con la velocidad de procesamiento, facilitando así el funcionamiento del sistema y reduciendo el consumo de la batería en el vehículo.</a:t>
            </a:r>
            <a:endParaRPr lang="es-ES" dirty="0"/>
          </a:p>
          <a:p>
            <a:pPr>
              <a:buNone/>
            </a:pPr>
            <a:r>
              <a:rPr lang="es-EC" dirty="0"/>
              <a:t> </a:t>
            </a:r>
            <a:endParaRPr lang="es-ES" dirty="0"/>
          </a:p>
          <a:p>
            <a:endParaRPr lang="es-ES" dirty="0"/>
          </a:p>
          <a:p>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836712"/>
            <a:ext cx="7498080" cy="5411688"/>
          </a:xfrm>
        </p:spPr>
        <p:txBody>
          <a:bodyPr>
            <a:normAutofit fontScale="85000" lnSpcReduction="20000"/>
          </a:bodyPr>
          <a:lstStyle/>
          <a:p>
            <a:pPr lvl="0"/>
            <a:r>
              <a:rPr lang="es-EC" dirty="0" smtClean="0"/>
              <a:t> La interfaz humano – máquina realizada es intuitiva y permite que el usuario pueda acceder a todas las funciones del sistema con gran facilidad y rapidez.</a:t>
            </a:r>
            <a:endParaRPr lang="es-ES" dirty="0" smtClean="0"/>
          </a:p>
          <a:p>
            <a:pPr>
              <a:buNone/>
            </a:pPr>
            <a:r>
              <a:rPr lang="es-EC" dirty="0" smtClean="0"/>
              <a:t> </a:t>
            </a:r>
            <a:endParaRPr lang="es-ES" dirty="0" smtClean="0"/>
          </a:p>
          <a:p>
            <a:pPr lvl="0"/>
            <a:r>
              <a:rPr lang="es-EC" dirty="0" smtClean="0"/>
              <a:t>Al tener presente las condiciones a las que son sometidos hoy en día los automóviles (vibraciones, golpes, aceleraciones), el sistema funciono en perfectas condiciones comprobando así la fiabilidad del proyecto.</a:t>
            </a:r>
            <a:endParaRPr lang="es-ES" dirty="0" smtClean="0"/>
          </a:p>
          <a:p>
            <a:pPr>
              <a:buNone/>
            </a:pPr>
            <a:r>
              <a:rPr lang="es-ES" dirty="0" smtClean="0"/>
              <a:t> </a:t>
            </a:r>
          </a:p>
          <a:p>
            <a:pPr lvl="0"/>
            <a:r>
              <a:rPr lang="es-EC" dirty="0" smtClean="0"/>
              <a:t>Los desplazamientos realizados por el asiento se caracterizan por tener una buena precisión, ya que las cotas alcanzadas poseen un bajo porcentaje de error (6%).</a:t>
            </a:r>
            <a:endParaRPr lang="es-ES" dirty="0" smtClean="0"/>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a:xfrm>
            <a:off x="457200" y="1600200"/>
            <a:ext cx="8229600" cy="4781128"/>
          </a:xfrm>
        </p:spPr>
        <p:txBody>
          <a:bodyPr>
            <a:normAutofit fontScale="85000" lnSpcReduction="20000"/>
          </a:bodyPr>
          <a:lstStyle/>
          <a:p>
            <a:pPr lvl="0"/>
            <a:r>
              <a:rPr lang="es-ES" dirty="0"/>
              <a:t>Comprobar la correcta programación del microcontrolador, así como la comunicación entre componentes eléctricos para así disminuir tiempo perdido en la construcción del mismo.</a:t>
            </a:r>
          </a:p>
          <a:p>
            <a:pPr>
              <a:buNone/>
            </a:pPr>
            <a:endParaRPr lang="es-ES" dirty="0"/>
          </a:p>
          <a:p>
            <a:pPr lvl="0"/>
            <a:r>
              <a:rPr lang="es-ES" dirty="0"/>
              <a:t>Tener precaución con los voltajes de los componentes electrónicos ya que pueden estar propensos a fallas o daños.</a:t>
            </a:r>
          </a:p>
          <a:p>
            <a:pPr>
              <a:buNone/>
            </a:pPr>
            <a:endParaRPr lang="es-ES" dirty="0"/>
          </a:p>
          <a:p>
            <a:pPr lvl="0"/>
            <a:r>
              <a:rPr lang="es-EC" dirty="0"/>
              <a:t>Se recomienda el uso de un lápiz óptico para la manipulación de la LCD ya que facilita el manejo de la misma.</a:t>
            </a:r>
            <a:endParaRPr lang="es-ES" dirty="0"/>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404664"/>
            <a:ext cx="7498080" cy="6264696"/>
          </a:xfrm>
        </p:spPr>
        <p:txBody>
          <a:bodyPr>
            <a:normAutofit fontScale="77500" lnSpcReduction="20000"/>
          </a:bodyPr>
          <a:lstStyle/>
          <a:p>
            <a:pPr lvl="0"/>
            <a:r>
              <a:rPr lang="es-EC" dirty="0" smtClean="0"/>
              <a:t>Lubricar periódicamente las articulaciones, rieles, actuadores mecánicos y cables de transmisión de movimiento para asegurar el correcto funcionamiento del posicionamiento y disminuir el consumo de corriente del mecanismo.</a:t>
            </a:r>
            <a:endParaRPr lang="es-ES" dirty="0" smtClean="0"/>
          </a:p>
          <a:p>
            <a:pPr>
              <a:buNone/>
            </a:pPr>
            <a:endParaRPr lang="es-ES" dirty="0" smtClean="0"/>
          </a:p>
          <a:p>
            <a:pPr lvl="0"/>
            <a:r>
              <a:rPr lang="es-EC" dirty="0" smtClean="0"/>
              <a:t>Evitar el contacto con los sensores del sistema electrónico ya que su </a:t>
            </a:r>
            <a:r>
              <a:rPr lang="es-EC" dirty="0" err="1" smtClean="0"/>
              <a:t>descalibración</a:t>
            </a:r>
            <a:r>
              <a:rPr lang="es-EC" dirty="0" smtClean="0"/>
              <a:t> podría generar variaciones en las cotas de posicionamiento para cada usuario. </a:t>
            </a:r>
            <a:endParaRPr lang="es-ES" dirty="0" smtClean="0"/>
          </a:p>
          <a:p>
            <a:pPr>
              <a:buNone/>
            </a:pPr>
            <a:endParaRPr lang="es-ES" dirty="0" smtClean="0"/>
          </a:p>
          <a:p>
            <a:pPr lvl="0"/>
            <a:r>
              <a:rPr lang="es-EC" dirty="0" smtClean="0"/>
              <a:t>Es necesario que el vehículo donde se instale el componente posea una batería en buen estado, ya que cuando el sistema se encuentra funcionando en contacto y sin encender el vehículo, el alto consumo de los actuadores podría bajar abruptamente el voltaje, reiniciando y </a:t>
            </a:r>
            <a:r>
              <a:rPr lang="es-EC" dirty="0" err="1" smtClean="0"/>
              <a:t>desconfigurando</a:t>
            </a:r>
            <a:r>
              <a:rPr lang="es-EC" dirty="0" smtClean="0"/>
              <a:t> otros sistemas electrónicos del automóvil.</a:t>
            </a:r>
            <a:endParaRPr lang="es-ES" dirty="0" smtClean="0"/>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556792"/>
            <a:ext cx="7498080" cy="1143000"/>
          </a:xfrm>
        </p:spPr>
        <p:txBody>
          <a:bodyPr>
            <a:noAutofit/>
          </a:bodyPr>
          <a:lstStyle/>
          <a:p>
            <a:pPr algn="ctr"/>
            <a:r>
              <a:rPr lang="es-ES" sz="6000" dirty="0" smtClean="0"/>
              <a:t>MUCHAS GRACIAS POR SU ATENCIÓN</a:t>
            </a:r>
            <a:endParaRPr lang="es-ES" sz="6000" dirty="0"/>
          </a:p>
        </p:txBody>
      </p:sp>
      <p:pic>
        <p:nvPicPr>
          <p:cNvPr id="41986" name="Picture 2" descr="http://www.espe.edu.ec/portal/files/fotos/logo_espe.jpg">
            <a:hlinkClick r:id="rId2"/>
          </p:cNvPr>
          <p:cNvPicPr>
            <a:picLocks noChangeAspect="1" noChangeArrowheads="1"/>
          </p:cNvPicPr>
          <p:nvPr/>
        </p:nvPicPr>
        <p:blipFill>
          <a:blip r:embed="rId3" cstate="print"/>
          <a:srcRect/>
          <a:stretch>
            <a:fillRect/>
          </a:stretch>
        </p:blipFill>
        <p:spPr bwMode="auto">
          <a:xfrm>
            <a:off x="1403648" y="4077072"/>
            <a:ext cx="6791325"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620688"/>
            <a:ext cx="7498080" cy="5627712"/>
          </a:xfrm>
        </p:spPr>
        <p:txBody>
          <a:bodyPr>
            <a:normAutofit fontScale="92500" lnSpcReduction="20000"/>
          </a:bodyPr>
          <a:lstStyle/>
          <a:p>
            <a:pPr lvl="0"/>
            <a:r>
              <a:rPr lang="es-EC" dirty="0" smtClean="0"/>
              <a:t>Manejar una base de datos de las huellas, nombres y preferencias de posicionamiento del asiento, para cada usuario.</a:t>
            </a:r>
            <a:endParaRPr lang="es-ES" dirty="0" smtClean="0"/>
          </a:p>
          <a:p>
            <a:pPr>
              <a:buNone/>
            </a:pPr>
            <a:r>
              <a:rPr lang="es-EC" dirty="0" smtClean="0"/>
              <a:t> </a:t>
            </a:r>
            <a:endParaRPr lang="es-ES" dirty="0" smtClean="0"/>
          </a:p>
          <a:p>
            <a:pPr lvl="0"/>
            <a:r>
              <a:rPr lang="es-EC" dirty="0" smtClean="0"/>
              <a:t>Utilizar una interfaz gráfica táctil amigable tanto para administrar el movimiento en tiempo real de los actuadores del asiento, como para modificar la información de la base de datos. </a:t>
            </a:r>
            <a:endParaRPr lang="es-ES" dirty="0" smtClean="0"/>
          </a:p>
          <a:p>
            <a:pPr>
              <a:buNone/>
            </a:pPr>
            <a:endParaRPr lang="es-ES" dirty="0" smtClean="0"/>
          </a:p>
          <a:p>
            <a:pPr lvl="0"/>
            <a:r>
              <a:rPr lang="es-EC" dirty="0" smtClean="0"/>
              <a:t>Manejar botones virtuales sobre el panel táctil que permitan acceder a las diferentes opciones de la interfaz gráfica.</a:t>
            </a:r>
            <a:endParaRPr lang="es-ES" dirty="0" smtClean="0"/>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REQUISITOS DEL SISTEMA EN BASE AL AMBIENTE DE TRABAJO</a:t>
            </a:r>
            <a:endParaRPr lang="es-ES" dirty="0"/>
          </a:p>
        </p:txBody>
      </p:sp>
      <p:sp>
        <p:nvSpPr>
          <p:cNvPr id="3" name="2 Marcador de contenido"/>
          <p:cNvSpPr>
            <a:spLocks noGrp="1"/>
          </p:cNvSpPr>
          <p:nvPr>
            <p:ph idx="1"/>
          </p:nvPr>
        </p:nvSpPr>
        <p:spPr>
          <a:xfrm>
            <a:off x="755576" y="1556792"/>
            <a:ext cx="8229600" cy="4709120"/>
          </a:xfrm>
        </p:spPr>
        <p:txBody>
          <a:bodyPr>
            <a:normAutofit fontScale="77500" lnSpcReduction="20000"/>
          </a:bodyPr>
          <a:lstStyle/>
          <a:p>
            <a:pPr>
              <a:buNone/>
            </a:pPr>
            <a:endParaRPr lang="es-ES" dirty="0"/>
          </a:p>
          <a:p>
            <a:pPr lvl="0"/>
            <a:r>
              <a:rPr lang="es-EC" dirty="0"/>
              <a:t>Capacidad de trabajo eficiente bajo vibraciones producidas por la inestabilidad del motor o por las irregularidades del terreno.</a:t>
            </a:r>
            <a:endParaRPr lang="es-ES" dirty="0"/>
          </a:p>
          <a:p>
            <a:pPr>
              <a:buNone/>
            </a:pPr>
            <a:endParaRPr lang="es-ES" dirty="0"/>
          </a:p>
          <a:p>
            <a:pPr lvl="0"/>
            <a:r>
              <a:rPr lang="es-EC" dirty="0"/>
              <a:t>Inmunidad a la interferencia eléctrica generada por elementos inductivos conectados en el vehículo</a:t>
            </a:r>
            <a:r>
              <a:rPr lang="es-EC" dirty="0" smtClean="0"/>
              <a:t>.</a:t>
            </a:r>
            <a:endParaRPr lang="es-ES" dirty="0" smtClean="0"/>
          </a:p>
          <a:p>
            <a:pPr lvl="0">
              <a:buNone/>
            </a:pPr>
            <a:r>
              <a:rPr lang="es-EC" dirty="0"/>
              <a:t> </a:t>
            </a:r>
            <a:endParaRPr lang="es-ES" dirty="0"/>
          </a:p>
          <a:p>
            <a:pPr lvl="0"/>
            <a:r>
              <a:rPr lang="es-EC" dirty="0"/>
              <a:t>Impacto moderado en los sistemas eléctricos del vehículo y del motor.</a:t>
            </a:r>
            <a:endParaRPr lang="es-ES" dirty="0"/>
          </a:p>
          <a:p>
            <a:pPr>
              <a:buNone/>
            </a:pPr>
            <a:endParaRPr lang="es-ES" dirty="0"/>
          </a:p>
          <a:p>
            <a:pPr lvl="0"/>
            <a:r>
              <a:rPr lang="es-EC" dirty="0"/>
              <a:t>Capacidad de funcionamiento en altas temperaturas de trabajo.</a:t>
            </a:r>
            <a:endParaRPr lang="es-ES" dirty="0"/>
          </a:p>
          <a:p>
            <a:pPr>
              <a:buNone/>
            </a:pP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REQUISITOS DEL SISTEMA EN BASE A ESPECIFICACIONES DE POTENCIA</a:t>
            </a:r>
            <a:endParaRPr lang="es-ES" dirty="0"/>
          </a:p>
        </p:txBody>
      </p:sp>
      <p:sp>
        <p:nvSpPr>
          <p:cNvPr id="3" name="2 Marcador de contenido"/>
          <p:cNvSpPr>
            <a:spLocks noGrp="1"/>
          </p:cNvSpPr>
          <p:nvPr>
            <p:ph idx="1"/>
          </p:nvPr>
        </p:nvSpPr>
        <p:spPr/>
        <p:txBody>
          <a:bodyPr>
            <a:normAutofit fontScale="70000" lnSpcReduction="20000"/>
          </a:bodyPr>
          <a:lstStyle/>
          <a:p>
            <a:pPr>
              <a:buNone/>
            </a:pPr>
            <a:endParaRPr lang="es-ES" dirty="0"/>
          </a:p>
          <a:p>
            <a:pPr lvl="0"/>
            <a:r>
              <a:rPr lang="es-EC" dirty="0"/>
              <a:t>Protección contra conexión invertida y picos de voltaje, para evitar daños prematuros y permanentes en los módulos lógicos del dispositivo.</a:t>
            </a:r>
            <a:endParaRPr lang="es-ES" dirty="0"/>
          </a:p>
          <a:p>
            <a:pPr>
              <a:buNone/>
            </a:pPr>
            <a:r>
              <a:rPr lang="es-EC" dirty="0"/>
              <a:t> </a:t>
            </a:r>
            <a:endParaRPr lang="es-ES" dirty="0"/>
          </a:p>
          <a:p>
            <a:pPr lvl="0"/>
            <a:r>
              <a:rPr lang="es-EC" dirty="0"/>
              <a:t>Manejo de potencia suficiente para conmutar los pre – actuadores y actuadores administrados por el sistema.</a:t>
            </a:r>
            <a:endParaRPr lang="es-ES" dirty="0"/>
          </a:p>
          <a:p>
            <a:pPr>
              <a:buNone/>
            </a:pPr>
            <a:r>
              <a:rPr lang="es-EC" dirty="0"/>
              <a:t> </a:t>
            </a:r>
            <a:endParaRPr lang="es-ES" dirty="0"/>
          </a:p>
          <a:p>
            <a:pPr lvl="0"/>
            <a:r>
              <a:rPr lang="es-EC" dirty="0"/>
              <a:t>Consumo eléctrico reducido en estado de espera (ausencia de señal de contacto), </a:t>
            </a:r>
            <a:r>
              <a:rPr lang="es-ES" dirty="0"/>
              <a:t>para evitar que la batería del vehículo se descargue.</a:t>
            </a:r>
          </a:p>
          <a:p>
            <a:pPr>
              <a:buNone/>
            </a:pPr>
            <a:endParaRPr lang="es-ES" dirty="0"/>
          </a:p>
          <a:p>
            <a:pPr lvl="0"/>
            <a:r>
              <a:rPr lang="es-EC" dirty="0"/>
              <a:t>Entrega de potencia eficiente por parte de los reguladores de voltaje, para permitir el funcionamiento seguro de todos los elementos electrónicos que forman parte del dispositivo.</a:t>
            </a:r>
            <a:endParaRPr lang="es-ES" dirty="0"/>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REQUISITOS EN BASE AL DESEMPEÑO SOLICITADO </a:t>
            </a:r>
            <a:endParaRPr lang="es-ES" dirty="0"/>
          </a:p>
        </p:txBody>
      </p:sp>
      <p:sp>
        <p:nvSpPr>
          <p:cNvPr id="3" name="2 Marcador de contenido"/>
          <p:cNvSpPr>
            <a:spLocks noGrp="1"/>
          </p:cNvSpPr>
          <p:nvPr>
            <p:ph idx="1"/>
          </p:nvPr>
        </p:nvSpPr>
        <p:spPr>
          <a:xfrm>
            <a:off x="971600" y="1447800"/>
            <a:ext cx="7962088" cy="5410200"/>
          </a:xfrm>
        </p:spPr>
        <p:txBody>
          <a:bodyPr>
            <a:normAutofit fontScale="62500" lnSpcReduction="20000"/>
          </a:bodyPr>
          <a:lstStyle/>
          <a:p>
            <a:pPr>
              <a:buNone/>
            </a:pPr>
            <a:endParaRPr lang="es-ES" sz="3600" dirty="0"/>
          </a:p>
          <a:p>
            <a:pPr lvl="0"/>
            <a:r>
              <a:rPr lang="es-EC" sz="3600" dirty="0"/>
              <a:t>Interfaz gráfica explícita y legible para el control táctil de las opciones de ajuste.</a:t>
            </a:r>
            <a:endParaRPr lang="es-ES" sz="3600" dirty="0"/>
          </a:p>
          <a:p>
            <a:pPr>
              <a:buNone/>
            </a:pPr>
            <a:r>
              <a:rPr lang="es-EC" sz="3600" dirty="0"/>
              <a:t> </a:t>
            </a:r>
            <a:endParaRPr lang="es-ES" sz="3600" dirty="0"/>
          </a:p>
          <a:p>
            <a:pPr lvl="0"/>
            <a:r>
              <a:rPr lang="es-EC" sz="3600" dirty="0"/>
              <a:t>Exactitud en la base de tiempo utilizada como referencia para los movimientos temporizados de los actuadores.</a:t>
            </a:r>
            <a:endParaRPr lang="es-ES" sz="3600" dirty="0"/>
          </a:p>
          <a:p>
            <a:pPr>
              <a:buNone/>
            </a:pPr>
            <a:r>
              <a:rPr lang="es-EC" sz="3600" dirty="0"/>
              <a:t> </a:t>
            </a:r>
            <a:endParaRPr lang="es-ES" sz="3600" dirty="0"/>
          </a:p>
          <a:p>
            <a:pPr lvl="0"/>
            <a:r>
              <a:rPr lang="es-EC" sz="3600" dirty="0"/>
              <a:t>Eficiencia en la lectura biométrica de huella dactilar, que asegure que el sistema pueda autenticar rápidamente a los usuarios.</a:t>
            </a:r>
            <a:endParaRPr lang="es-ES" sz="3600" dirty="0"/>
          </a:p>
          <a:p>
            <a:pPr>
              <a:buNone/>
            </a:pPr>
            <a:r>
              <a:rPr lang="es-EC" sz="3600" dirty="0"/>
              <a:t> </a:t>
            </a:r>
            <a:endParaRPr lang="es-ES" sz="3600" dirty="0"/>
          </a:p>
          <a:p>
            <a:pPr lvl="0"/>
            <a:r>
              <a:rPr lang="es-EC" sz="3600" dirty="0"/>
              <a:t>Alta velocidad de adquisición, procesamiento y ejecución de tareas.</a:t>
            </a:r>
            <a:endParaRPr lang="es-ES" sz="3600" dirty="0"/>
          </a:p>
          <a:p>
            <a:pPr>
              <a:buNone/>
            </a:pPr>
            <a:endParaRPr lang="es-ES" sz="3600" dirty="0"/>
          </a:p>
          <a:p>
            <a:pPr lvl="0"/>
            <a:r>
              <a:rPr lang="es-EC" sz="3600" dirty="0"/>
              <a:t>Robustez en el manejo de datos y eventos que impida que el sistema se congele.</a:t>
            </a:r>
            <a:endParaRPr lang="es-ES" sz="3600" dirty="0"/>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8568952" cy="1143000"/>
          </a:xfrm>
        </p:spPr>
        <p:txBody>
          <a:bodyPr>
            <a:noAutofit/>
          </a:bodyPr>
          <a:lstStyle/>
          <a:p>
            <a:r>
              <a:rPr lang="es-ES" sz="4000" dirty="0" smtClean="0"/>
              <a:t>DISEÑO DEL SISTEMA DE CONTROL</a:t>
            </a:r>
            <a:endParaRPr lang="es-ES" sz="4000" dirty="0"/>
          </a:p>
        </p:txBody>
      </p:sp>
      <p:pic>
        <p:nvPicPr>
          <p:cNvPr id="1026" name="Picture 2"/>
          <p:cNvPicPr>
            <a:picLocks noGrp="1" noChangeAspect="1" noChangeArrowheads="1"/>
          </p:cNvPicPr>
          <p:nvPr>
            <p:ph idx="1"/>
          </p:nvPr>
        </p:nvPicPr>
        <p:blipFill>
          <a:blip r:embed="rId2" cstate="print"/>
          <a:stretch>
            <a:fillRect/>
          </a:stretch>
        </p:blipFill>
        <p:spPr bwMode="auto">
          <a:xfrm>
            <a:off x="395536" y="1412776"/>
            <a:ext cx="8538914"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Diagrama Esquemático General</a:t>
            </a:r>
            <a:endParaRPr lang="es-ES" dirty="0"/>
          </a:p>
        </p:txBody>
      </p:sp>
      <p:sp>
        <p:nvSpPr>
          <p:cNvPr id="3" name="2 Marcador de contenido"/>
          <p:cNvSpPr>
            <a:spLocks noGrp="1"/>
          </p:cNvSpPr>
          <p:nvPr>
            <p:ph idx="1"/>
          </p:nvPr>
        </p:nvSpPr>
        <p:spPr/>
        <p:txBody>
          <a:bodyPr/>
          <a:lstStyle/>
          <a:p>
            <a:endParaRPr lang="es-ES"/>
          </a:p>
        </p:txBody>
      </p:sp>
      <p:pic>
        <p:nvPicPr>
          <p:cNvPr id="40962" name="Picture 2" descr="C:\Users\HOME\Pictures\Otros\Subsistemas.png"/>
          <p:cNvPicPr>
            <a:picLocks noChangeAspect="1" noChangeArrowheads="1"/>
          </p:cNvPicPr>
          <p:nvPr/>
        </p:nvPicPr>
        <p:blipFill>
          <a:blip r:embed="rId2" cstate="print"/>
          <a:srcRect/>
          <a:stretch>
            <a:fillRect/>
          </a:stretch>
        </p:blipFill>
        <p:spPr bwMode="auto">
          <a:xfrm>
            <a:off x="719064" y="1412776"/>
            <a:ext cx="8424936" cy="50405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347</TotalTime>
  <Words>1499</Words>
  <Application>Microsoft Office PowerPoint</Application>
  <PresentationFormat>Presentación en pantalla (4:3)</PresentationFormat>
  <Paragraphs>118</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Solsticio</vt:lpstr>
      <vt:lpstr>“DISEÑO Y CONSTRUCCIÓN DE UN SISTEMA DE CONTROL DE ASIENTOS DE POTENCIA CON GRABACIÓN DE POSICIONES PARA DIFERENTES USUARIOS Y VISUALIZACIÓN EN TIEMPO REAL” </vt:lpstr>
      <vt:lpstr>CARACTERISTICAS DEL SISTEMA</vt:lpstr>
      <vt:lpstr>DESCRIPCIÓN GENERAL</vt:lpstr>
      <vt:lpstr>Diapositiva 4</vt:lpstr>
      <vt:lpstr>REQUISITOS DEL SISTEMA EN BASE AL AMBIENTE DE TRABAJO</vt:lpstr>
      <vt:lpstr>REQUISITOS DEL SISTEMA EN BASE A ESPECIFICACIONES DE POTENCIA</vt:lpstr>
      <vt:lpstr>REQUISITOS EN BASE AL DESEMPEÑO SOLICITADO </vt:lpstr>
      <vt:lpstr>DISEÑO DEL SISTEMA DE CONTROL</vt:lpstr>
      <vt:lpstr>Diagrama Esquemático General</vt:lpstr>
      <vt:lpstr>SUBSISTEMA DE SENSADO</vt:lpstr>
      <vt:lpstr>SUBSISTEMA DE PROCESAMIENTO</vt:lpstr>
      <vt:lpstr>SUBSISTEMA DE INTERFAZ CON EL USUARIO</vt:lpstr>
      <vt:lpstr>SUBSISTEMA DE RESPUESTA</vt:lpstr>
      <vt:lpstr>SUBSISTEMA DE ALIMENTACION</vt:lpstr>
      <vt:lpstr>MONTAJE DEL SISTEMA ELECTROMECANICO</vt:lpstr>
      <vt:lpstr>Diapositiva 16</vt:lpstr>
      <vt:lpstr>Diapositiva 17</vt:lpstr>
      <vt:lpstr>Diapositiva 18</vt:lpstr>
      <vt:lpstr>Diapositiva 19</vt:lpstr>
      <vt:lpstr>MONTAJE DEL SISTEMA ELECTRONICO</vt:lpstr>
      <vt:lpstr>Diapositiva 21</vt:lpstr>
      <vt:lpstr>Diapositiva 22</vt:lpstr>
      <vt:lpstr>FUNCIONAMIENTO DEL SISTEMA DE CONTROL DE ASIENTOS DE POTENCIA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CONCLUSIONES</vt:lpstr>
      <vt:lpstr>Diapositiva 36</vt:lpstr>
      <vt:lpstr>RECOMENDACIONES</vt:lpstr>
      <vt:lpstr>Diapositiva 38</vt:lpstr>
      <vt:lpstr>MUCHAS 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HOME</dc:creator>
  <cp:lastModifiedBy>Windows 7</cp:lastModifiedBy>
  <cp:revision>37</cp:revision>
  <dcterms:created xsi:type="dcterms:W3CDTF">2013-05-07T22:05:24Z</dcterms:created>
  <dcterms:modified xsi:type="dcterms:W3CDTF">2013-05-30T15:24:56Z</dcterms:modified>
</cp:coreProperties>
</file>