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  <p:sldMasterId id="2147483686" r:id="rId2"/>
  </p:sldMasterIdLst>
  <p:notesMasterIdLst>
    <p:notesMasterId r:id="rId46"/>
  </p:notesMasterIdLst>
  <p:sldIdLst>
    <p:sldId id="289" r:id="rId3"/>
    <p:sldId id="290" r:id="rId4"/>
    <p:sldId id="312" r:id="rId5"/>
    <p:sldId id="313" r:id="rId6"/>
    <p:sldId id="314" r:id="rId7"/>
    <p:sldId id="315" r:id="rId8"/>
    <p:sldId id="325" r:id="rId9"/>
    <p:sldId id="297" r:id="rId10"/>
    <p:sldId id="298" r:id="rId11"/>
    <p:sldId id="302" r:id="rId12"/>
    <p:sldId id="306" r:id="rId13"/>
    <p:sldId id="303" r:id="rId14"/>
    <p:sldId id="332" r:id="rId15"/>
    <p:sldId id="346" r:id="rId16"/>
    <p:sldId id="327" r:id="rId17"/>
    <p:sldId id="318" r:id="rId18"/>
    <p:sldId id="265" r:id="rId19"/>
    <p:sldId id="319" r:id="rId20"/>
    <p:sldId id="320" r:id="rId21"/>
    <p:sldId id="321" r:id="rId22"/>
    <p:sldId id="268" r:id="rId23"/>
    <p:sldId id="322" r:id="rId24"/>
    <p:sldId id="301" r:id="rId25"/>
    <p:sldId id="271" r:id="rId26"/>
    <p:sldId id="287" r:id="rId27"/>
    <p:sldId id="288" r:id="rId28"/>
    <p:sldId id="323" r:id="rId29"/>
    <p:sldId id="331" r:id="rId30"/>
    <p:sldId id="328" r:id="rId31"/>
    <p:sldId id="329" r:id="rId32"/>
    <p:sldId id="330" r:id="rId33"/>
    <p:sldId id="333" r:id="rId34"/>
    <p:sldId id="334" r:id="rId35"/>
    <p:sldId id="335" r:id="rId36"/>
    <p:sldId id="336" r:id="rId37"/>
    <p:sldId id="337" r:id="rId38"/>
    <p:sldId id="344" r:id="rId39"/>
    <p:sldId id="343" r:id="rId40"/>
    <p:sldId id="339" r:id="rId41"/>
    <p:sldId id="340" r:id="rId42"/>
    <p:sldId id="342" r:id="rId43"/>
    <p:sldId id="345" r:id="rId44"/>
    <p:sldId id="284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00CC"/>
    <a:srgbClr val="66FF66"/>
    <a:srgbClr val="FFFF66"/>
    <a:srgbClr val="339933"/>
    <a:srgbClr val="36963F"/>
    <a:srgbClr val="FF99FF"/>
    <a:srgbClr val="00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94763" autoAdjust="0"/>
  </p:normalViewPr>
  <p:slideViewPr>
    <p:cSldViewPr>
      <p:cViewPr>
        <p:scale>
          <a:sx n="54" d="100"/>
          <a:sy n="54" d="100"/>
        </p:scale>
        <p:origin x="-97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A8D57-0311-4FF4-A88E-95F6E3165FE8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41945-4991-4BCC-B3EF-44DEEEC048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7437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sz="1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765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876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028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15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7876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6617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24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7499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41945-4991-4BCC-B3EF-44DEEEC04846}" type="slidenum">
              <a:rPr lang="es-EC" smtClean="0"/>
              <a:pPr/>
              <a:t>28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089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CorelDRAW" r:id="rId3" imgW="7762646" imgH="4551274" progId="">
                  <p:embed/>
                </p:oleObj>
              </mc:Choice>
              <mc:Fallback>
                <p:oleObj name="CorelDRAW" r:id="rId3" imgW="7762646" imgH="4551274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" y="153988"/>
            <a:ext cx="3059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5663898"/>
            <a:ext cx="2133600" cy="233362"/>
          </a:xfrm>
        </p:spPr>
        <p:txBody>
          <a:bodyPr/>
          <a:lstStyle/>
          <a:p>
            <a:pPr>
              <a:defRPr/>
            </a:pPr>
            <a:fld id="{F17614D3-6EE8-437E-99FF-831267469657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243888" y="5663898"/>
            <a:ext cx="720725" cy="233362"/>
          </a:xfrm>
        </p:spPr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067944" y="5663898"/>
            <a:ext cx="1366838" cy="214312"/>
          </a:xfrm>
        </p:spPr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EF329-4A83-4A00-BA9C-7F0A5836684A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7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4EFAB-DB9C-40AE-9FFB-9AF2512079F3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8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20A17-AFC2-4C48-8F2F-98A7F5BB1F9E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42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29589-FEE4-48FA-81B2-595281F3EC33}" type="datetime1">
              <a:rPr lang="es-ES" smtClean="0">
                <a:solidFill>
                  <a:srgbClr val="000000"/>
                </a:solidFill>
              </a:rPr>
              <a:pPr/>
              <a:t>30/01/2013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14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CorelDRAW" r:id="rId3" imgW="7762646" imgH="4551274" progId="">
                  <p:embed/>
                </p:oleObj>
              </mc:Choice>
              <mc:Fallback>
                <p:oleObj name="CorelDRAW" r:id="rId3" imgW="7762646" imgH="4551274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>
              <a:solidFill>
                <a:srgbClr val="000000"/>
              </a:solidFill>
            </a:endParaRPr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" y="153988"/>
            <a:ext cx="3059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5663898"/>
            <a:ext cx="2133600" cy="233362"/>
          </a:xfrm>
        </p:spPr>
        <p:txBody>
          <a:bodyPr/>
          <a:lstStyle/>
          <a:p>
            <a:pPr>
              <a:defRPr/>
            </a:pPr>
            <a:fld id="{F17614D3-6EE8-437E-99FF-831267469657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243888" y="5663898"/>
            <a:ext cx="720725" cy="233362"/>
          </a:xfrm>
        </p:spPr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067944" y="5663898"/>
            <a:ext cx="1366838" cy="214312"/>
          </a:xfrm>
        </p:spPr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0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EC3E4-6226-4407-AA54-63D501C1D5FD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69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25D0C-54AC-40E1-AE35-3184962402BE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097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6AB2DB-63E9-4882-8356-02C16BF1EAC2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8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4B240-2F1D-4F16-BEA5-CADB194F91BF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43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161DF-185D-4219-BF17-48C8C5092B5D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9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EC3E4-6226-4407-AA54-63D501C1D5FD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58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 userDrawn="1"/>
        </p:nvSpPr>
        <p:spPr bwMode="auto">
          <a:xfrm>
            <a:off x="357188" y="1428750"/>
            <a:ext cx="2286000" cy="1981200"/>
          </a:xfrm>
          <a:prstGeom prst="rightArrowCallout">
            <a:avLst>
              <a:gd name="adj1" fmla="val 25000"/>
              <a:gd name="adj2" fmla="val 25000"/>
              <a:gd name="adj3" fmla="val 19231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 userDrawn="1"/>
        </p:nvSpPr>
        <p:spPr bwMode="auto">
          <a:xfrm>
            <a:off x="4786313" y="4305306"/>
            <a:ext cx="1714500" cy="571500"/>
          </a:xfrm>
          <a:prstGeom prst="downArrowCallout">
            <a:avLst>
              <a:gd name="adj1" fmla="val 59091"/>
              <a:gd name="adj2" fmla="val 59091"/>
              <a:gd name="adj3" fmla="val 16667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r>
              <a:rPr lang="es-E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PRODUCTOS</a:t>
            </a: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 userDrawn="1"/>
        </p:nvSpPr>
        <p:spPr bwMode="auto">
          <a:xfrm>
            <a:off x="2714625" y="5000625"/>
            <a:ext cx="5638800" cy="8858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376238">
              <a:defRPr/>
            </a:pPr>
            <a:endParaRPr lang="es-E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2857488" y="785794"/>
            <a:ext cx="5572164" cy="3357586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292100" eaLnBrk="0" hangingPunct="0">
              <a:buFont typeface="Wingdings" pitchFamily="2" charset="2"/>
              <a:buNone/>
              <a:defRPr/>
            </a:pPr>
            <a:endParaRPr lang="es-ES" sz="1600" b="1" dirty="0">
              <a:solidFill>
                <a:srgbClr val="000000"/>
              </a:solidFill>
              <a:latin typeface="Albertus" pitchFamily="34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27DF3F-0C1E-488A-B59F-9E9A67B0DC5F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62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9C40C-EFC4-4500-9C1D-3D54858BE0DA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80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DACEE-0E64-4A21-ABEE-4CA83CFD7EE3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5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EF329-4A83-4A00-BA9C-7F0A5836684A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11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4EFAB-DB9C-40AE-9FFB-9AF2512079F3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1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20A17-AFC2-4C48-8F2F-98A7F5BB1F9E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972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29589-FEE4-48FA-81B2-595281F3EC33}" type="datetime1">
              <a:rPr lang="es-ES" smtClean="0">
                <a:solidFill>
                  <a:srgbClr val="000000"/>
                </a:solidFill>
              </a:rPr>
              <a:pPr/>
              <a:t>30/01/2013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7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25D0C-54AC-40E1-AE35-3184962402BE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89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6AB2DB-63E9-4882-8356-02C16BF1EAC2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2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4B240-2F1D-4F16-BEA5-CADB194F91BF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9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161DF-185D-4219-BF17-48C8C5092B5D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 userDrawn="1"/>
        </p:nvSpPr>
        <p:spPr bwMode="auto">
          <a:xfrm>
            <a:off x="357188" y="1428750"/>
            <a:ext cx="2286000" cy="1981200"/>
          </a:xfrm>
          <a:prstGeom prst="rightArrowCallout">
            <a:avLst>
              <a:gd name="adj1" fmla="val 25000"/>
              <a:gd name="adj2" fmla="val 25000"/>
              <a:gd name="adj3" fmla="val 19231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 userDrawn="1"/>
        </p:nvSpPr>
        <p:spPr bwMode="auto">
          <a:xfrm>
            <a:off x="4786313" y="4305306"/>
            <a:ext cx="1714500" cy="571500"/>
          </a:xfrm>
          <a:prstGeom prst="downArrowCallout">
            <a:avLst>
              <a:gd name="adj1" fmla="val 59091"/>
              <a:gd name="adj2" fmla="val 59091"/>
              <a:gd name="adj3" fmla="val 16667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r>
              <a:rPr lang="es-E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PRODUCTOS</a:t>
            </a:r>
          </a:p>
          <a:p>
            <a:pPr algn="ctr" eaLnBrk="0" hangingPunct="0">
              <a:defRPr/>
            </a:pPr>
            <a:endParaRPr lang="es-E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 userDrawn="1"/>
        </p:nvSpPr>
        <p:spPr bwMode="auto">
          <a:xfrm>
            <a:off x="2714625" y="5000625"/>
            <a:ext cx="5638800" cy="8858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376238">
              <a:defRPr/>
            </a:pPr>
            <a:endParaRPr lang="es-ES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2857488" y="785794"/>
            <a:ext cx="5572164" cy="3357586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292100" eaLnBrk="0" hangingPunct="0">
              <a:buFont typeface="Wingdings" pitchFamily="2" charset="2"/>
              <a:buNone/>
              <a:defRPr/>
            </a:pPr>
            <a:endParaRPr lang="es-ES" sz="1600" b="1" dirty="0">
              <a:solidFill>
                <a:srgbClr val="000000"/>
              </a:solidFill>
              <a:latin typeface="Albertus" pitchFamily="34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27DF3F-0C1E-488A-B59F-9E9A67B0DC5F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90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9C40C-EFC4-4500-9C1D-3D54858BE0DA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1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DACEE-0E64-4A21-ABEE-4CA83CFD7EE3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95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3078" name="Picture 25" descr="LOGO-OFICIAL-transparent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43663" y="5876925"/>
            <a:ext cx="27003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7082"/>
            <a:ext cx="2133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B8DE5A9-56E7-435A-8078-F136AE6987FE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667082"/>
            <a:ext cx="72072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3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39952" y="6667660"/>
            <a:ext cx="1366838" cy="214312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5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pic>
        <p:nvPicPr>
          <p:cNvPr id="3078" name="Picture 25" descr="LOGO-OFICIAL-transparent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43663" y="5876925"/>
            <a:ext cx="27003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7082"/>
            <a:ext cx="2133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B8DE5A9-56E7-435A-8078-F136AE6987FE}" type="datetime1">
              <a:rPr lang="es-ES" smtClean="0">
                <a:solidFill>
                  <a:srgbClr val="000000"/>
                </a:solidFill>
              </a:rPr>
              <a:pPr>
                <a:defRPr/>
              </a:pPr>
              <a:t>30/01/2013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667082"/>
            <a:ext cx="72072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0374E5-917D-4731-BC3B-8DADEE1F32AC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3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39952" y="6667660"/>
            <a:ext cx="1366838" cy="214312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" smtClean="0">
                <a:solidFill>
                  <a:srgbClr val="000000"/>
                </a:solidFill>
              </a:rPr>
              <a:t>FASE III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4/obligaciones/obligaciones.shtml" TargetMode="External"/><Relationship Id="rId2" Type="http://schemas.openxmlformats.org/officeDocument/2006/relationships/hyperlink" Target="http://www.monografias.com/trabajos12/cntbtres/cntbtres.shtml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755576" y="0"/>
            <a:ext cx="8136904" cy="68275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sz="2000" b="1" dirty="0" smtClean="0">
              <a:solidFill>
                <a:srgbClr val="000000"/>
              </a:solidFill>
            </a:endParaRPr>
          </a:p>
          <a:p>
            <a:pPr algn="r"/>
            <a:r>
              <a:rPr lang="es-ES" sz="2800" b="1" dirty="0" smtClean="0">
                <a:solidFill>
                  <a:srgbClr val="000000"/>
                </a:solidFill>
              </a:rPr>
              <a:t>TEMA</a:t>
            </a:r>
          </a:p>
          <a:p>
            <a:pPr algn="r"/>
            <a:endParaRPr lang="es-ES" sz="2800" b="1" dirty="0" smtClean="0">
              <a:solidFill>
                <a:srgbClr val="000000"/>
              </a:solidFill>
            </a:endParaRPr>
          </a:p>
          <a:p>
            <a:pPr algn="just"/>
            <a:r>
              <a:rPr lang="es-ES" sz="2000" dirty="0" smtClean="0">
                <a:solidFill>
                  <a:srgbClr val="000000"/>
                </a:solidFill>
              </a:rPr>
              <a:t>“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EMPLEO DEL TIEMPO LIBRE Y SU RELACIÓN CON LAS ACTIVIDADES FÍSICO- RECREATIVAS QUE REALIZAN  LOS ESTUDIANTES DE LA CARRERA DE EDUCACIÓN INFANTIL MODALIDAD PRESENCIAL DEL CAMPUS POLITÉCNICO DE  LA ESPE DURANTE EL SEMESTRE DE MARZO-AGOSTO 2012. PROPUESTA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ALTERNATIVA</a:t>
            </a:r>
            <a:r>
              <a:rPr lang="es-ES" sz="2000" dirty="0" smtClean="0">
                <a:solidFill>
                  <a:srgbClr val="000000"/>
                </a:solidFill>
              </a:rPr>
              <a:t>.”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 smtClean="0">
              <a:solidFill>
                <a:srgbClr val="000000"/>
              </a:solidFill>
            </a:endParaRPr>
          </a:p>
          <a:p>
            <a:pPr algn="ctr"/>
            <a:r>
              <a:rPr lang="es-ES" sz="2000" b="1" dirty="0"/>
              <a:t>Tesis profesional para obtener el grado de Maestría en Recreación y </a:t>
            </a:r>
            <a:r>
              <a:rPr lang="es-EC" sz="2000" b="1" dirty="0"/>
              <a:t>Tiempo Libre</a:t>
            </a:r>
            <a:r>
              <a:rPr lang="es-EC" sz="2000" b="1" dirty="0" smtClean="0"/>
              <a:t>.</a:t>
            </a:r>
            <a:endParaRPr lang="es-ES" sz="2000" b="1" dirty="0" smtClean="0">
              <a:solidFill>
                <a:srgbClr val="00000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0000"/>
                </a:solidFill>
              </a:rPr>
              <a:t>Autora</a:t>
            </a:r>
            <a:endParaRPr lang="es-ES" sz="2000" dirty="0" smtClean="0">
              <a:solidFill>
                <a:srgbClr val="000000"/>
              </a:solidFill>
            </a:endParaRPr>
          </a:p>
          <a:p>
            <a:pPr algn="ctr"/>
            <a:r>
              <a:rPr lang="es-ES" sz="2000" dirty="0" smtClean="0"/>
              <a:t>Lic. Mery Alexandra Gallardo Cueva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b="1" dirty="0" smtClean="0"/>
              <a:t>Tutor   </a:t>
            </a:r>
            <a:endParaRPr lang="es-ES" sz="2000" dirty="0" smtClean="0"/>
          </a:p>
          <a:p>
            <a:pPr algn="ctr">
              <a:spcBef>
                <a:spcPts val="50"/>
              </a:spcBef>
              <a:spcAft>
                <a:spcPts val="50"/>
              </a:spcAft>
            </a:pPr>
            <a:r>
              <a:rPr lang="es-ES" sz="2000" dirty="0" err="1" smtClean="0"/>
              <a:t>Msc.</a:t>
            </a:r>
            <a:r>
              <a:rPr lang="es-ES" sz="2000" dirty="0" smtClean="0"/>
              <a:t> José Luis Cervantes Guzmán (México)</a:t>
            </a:r>
          </a:p>
          <a:p>
            <a:pPr algn="ctr"/>
            <a:endParaRPr lang="es-ES" sz="2000" dirty="0" smtClean="0"/>
          </a:p>
          <a:p>
            <a:pPr algn="ctr"/>
            <a:endParaRPr lang="es-ES" sz="2000" dirty="0" smtClean="0"/>
          </a:p>
          <a:p>
            <a:pPr algn="ctr"/>
            <a:endParaRPr lang="es-E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1022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1878" y="1141657"/>
            <a:ext cx="8174578" cy="4524315"/>
          </a:xfrm>
          <a:prstGeom prst="rect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r>
              <a:rPr lang="es-ES" sz="3200" dirty="0" smtClean="0"/>
              <a:t>Friedman, G </a:t>
            </a:r>
            <a:r>
              <a:rPr lang="es-ES" sz="3200" dirty="0"/>
              <a:t>(1958); establece la Teoría de la Compensación, donde considera al tiempo libre como </a:t>
            </a:r>
            <a:r>
              <a:rPr lang="es-ES" sz="3200" dirty="0" smtClean="0"/>
              <a:t>un elemento</a:t>
            </a:r>
            <a:r>
              <a:rPr lang="es-ES" sz="3200" dirty="0"/>
              <a:t> compensador, no sólo de la vida social sino mayormente de la vida del trabajo, argumenta que tanto el tiempo libre como la recreación son compensaciones, </a:t>
            </a:r>
            <a:r>
              <a:rPr lang="es-ES" sz="3200" dirty="0" smtClean="0"/>
              <a:t>reequilibrio </a:t>
            </a:r>
            <a:r>
              <a:rPr lang="es-ES" sz="3200" dirty="0"/>
              <a:t>de la </a:t>
            </a:r>
            <a:r>
              <a:rPr lang="es-ES" sz="3200" dirty="0" smtClean="0"/>
              <a:t>fatiga, monotonía (…).</a:t>
            </a:r>
            <a:endParaRPr lang="es-ES" sz="3200" dirty="0"/>
          </a:p>
        </p:txBody>
      </p:sp>
      <p:sp>
        <p:nvSpPr>
          <p:cNvPr id="4" name="3 Rectángulo"/>
          <p:cNvSpPr/>
          <p:nvPr/>
        </p:nvSpPr>
        <p:spPr>
          <a:xfrm>
            <a:off x="755576" y="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/>
              <a:t>Teorías del tiempo libre</a:t>
            </a:r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9678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268760"/>
            <a:ext cx="8064896" cy="440120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r>
              <a:rPr lang="es-EC" sz="2800" dirty="0"/>
              <a:t>Teoría Funcionalista o Teoría de las “3D</a:t>
            </a:r>
            <a:r>
              <a:rPr lang="es-EC" sz="2800" dirty="0" smtClean="0"/>
              <a:t>”, (Descanso, Desarrollo y Diversión). El </a:t>
            </a:r>
            <a:r>
              <a:rPr lang="es-EC" sz="2800" dirty="0"/>
              <a:t>descanso nos libra de la </a:t>
            </a:r>
            <a:r>
              <a:rPr lang="es-EC" sz="2800" dirty="0" smtClean="0"/>
              <a:t>fatiga, </a:t>
            </a:r>
            <a:r>
              <a:rPr lang="es-EC" sz="2800" dirty="0"/>
              <a:t>en este sentido el tiempo libre protege del </a:t>
            </a:r>
            <a:r>
              <a:rPr lang="es-EC" sz="2800" dirty="0" smtClean="0"/>
              <a:t>desgaste </a:t>
            </a:r>
            <a:r>
              <a:rPr lang="es-EC" sz="2800" dirty="0"/>
              <a:t>y trastornos provocados por el cumplimiento de las obligaciones cotidianas, en especial por el trabajo. La función de la diversión es liberar del aburrimiento y monotonía de las tareas cotidianas; en el desarrollo de la personalidad</a:t>
            </a:r>
            <a:r>
              <a:rPr lang="es-EC" sz="2800" dirty="0" smtClean="0"/>
              <a:t>,</a:t>
            </a:r>
            <a:r>
              <a:rPr lang="es-EC" sz="2800" dirty="0"/>
              <a:t> Dumazedier, J (1964)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528" y="0"/>
            <a:ext cx="8640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b="1" dirty="0"/>
              <a:t>Teorías </a:t>
            </a:r>
            <a:r>
              <a:rPr lang="es-EC" sz="3600" b="1" dirty="0" smtClean="0"/>
              <a:t>(continuación</a:t>
            </a:r>
            <a:r>
              <a:rPr lang="es-EC" sz="2800" b="1" dirty="0" smtClean="0"/>
              <a:t>)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35790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-4181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sz="3200" b="1" dirty="0" smtClean="0"/>
              <a:t>ACTIVIDAD FISICA</a:t>
            </a:r>
            <a:endParaRPr lang="es-EC" sz="3200" b="1" dirty="0"/>
          </a:p>
        </p:txBody>
      </p:sp>
      <p:sp>
        <p:nvSpPr>
          <p:cNvPr id="3" name="2 Rectángulo"/>
          <p:cNvSpPr/>
          <p:nvPr/>
        </p:nvSpPr>
        <p:spPr>
          <a:xfrm>
            <a:off x="359024" y="1214422"/>
            <a:ext cx="8784976" cy="403187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r>
              <a:rPr lang="es-EC" sz="3200" dirty="0" smtClean="0"/>
              <a:t>(Caspersen,1985), ‘’Es cualquier movimiento que contribuye al gasto energético total del ser humano’’</a:t>
            </a:r>
          </a:p>
          <a:p>
            <a:endParaRPr lang="es-EC" sz="3200" dirty="0" smtClean="0"/>
          </a:p>
          <a:p>
            <a:r>
              <a:rPr lang="es-EC" sz="3200" dirty="0" smtClean="0"/>
              <a:t>La OMS (2002), define: ‘Todos los movimientos que forman parte de la vida diaria, incluyendo el trabajo, la recreación y las actividades deportivas.’’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8464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80120" y="1484784"/>
            <a:ext cx="8136904" cy="378565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 wrap="square">
            <a:spAutoFit/>
          </a:bodyPr>
          <a:lstStyle/>
          <a:p>
            <a:r>
              <a:rPr lang="es-ES" sz="4000" dirty="0" smtClean="0"/>
              <a:t>Conjunto de acciones planificadas llevadas a cabo por la persona de carácter individual o grupal, que tienen como finalidad alcanzar los objetivos de satisfacción personal. (</a:t>
            </a:r>
            <a:r>
              <a:rPr lang="es-ES" sz="2800" dirty="0" smtClean="0"/>
              <a:t>Aquino, 2008</a:t>
            </a:r>
            <a:r>
              <a:rPr lang="es-ES" sz="4000" dirty="0" smtClean="0"/>
              <a:t>)</a:t>
            </a:r>
            <a:endParaRPr lang="es-EC" sz="4000" dirty="0"/>
          </a:p>
        </p:txBody>
      </p:sp>
      <p:sp>
        <p:nvSpPr>
          <p:cNvPr id="3" name="2 Rectángulo"/>
          <p:cNvSpPr/>
          <p:nvPr/>
        </p:nvSpPr>
        <p:spPr>
          <a:xfrm>
            <a:off x="0" y="-993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b="1" dirty="0" smtClean="0"/>
              <a:t>ACTIVIDADES RECREATIVAS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20567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69330" y="79103"/>
            <a:ext cx="5963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200" b="1" dirty="0"/>
              <a:t>ACTIVIDADES RECREATIVAS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90636" y="1268760"/>
            <a:ext cx="7920880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3200" dirty="0" smtClean="0"/>
              <a:t>La Recreación se ha convertido en una necesidad que mejora ampliamente la calidad de vida. </a:t>
            </a:r>
            <a:r>
              <a:rPr lang="es-ES" sz="3200" dirty="0"/>
              <a:t>(</a:t>
            </a:r>
            <a:r>
              <a:rPr lang="es-ES" sz="3200" dirty="0" smtClean="0"/>
              <a:t>Aguilar, 2006)</a:t>
            </a:r>
            <a:endParaRPr lang="es-EC" sz="3200" dirty="0"/>
          </a:p>
        </p:txBody>
      </p:sp>
      <p:sp>
        <p:nvSpPr>
          <p:cNvPr id="4" name="3 Rectángulo"/>
          <p:cNvSpPr/>
          <p:nvPr/>
        </p:nvSpPr>
        <p:spPr>
          <a:xfrm>
            <a:off x="590636" y="3322727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Las actividades que deben ser ejecutadas en el </a:t>
            </a:r>
            <a:r>
              <a:rPr lang="es-ES" sz="3200" dirty="0"/>
              <a:t>t</a:t>
            </a:r>
            <a:r>
              <a:rPr lang="es-ES" sz="3200" dirty="0" smtClean="0"/>
              <a:t>iemplo libre, permitirán obtener un desarrollo adecuado del ser humano y están en función de las 13 áreas de la recreación. </a:t>
            </a:r>
            <a:r>
              <a:rPr lang="es-ES" sz="3200" dirty="0"/>
              <a:t>(Aguilar, </a:t>
            </a:r>
            <a:r>
              <a:rPr lang="es-ES" sz="3200" dirty="0" smtClean="0"/>
              <a:t>2005)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0185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043608" y="1628800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es-ES" sz="40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520" y="11976"/>
            <a:ext cx="88210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C" sz="3200" b="1" spc="50" dirty="0" smtClean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HIPOTESIS CORRELACIONAL</a:t>
            </a:r>
            <a:endParaRPr lang="es-ES" sz="3200" b="1" spc="50" dirty="0">
              <a:ln w="11430"/>
              <a:solidFill>
                <a:srgbClr val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1520" y="764705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UNIDAD</a:t>
            </a:r>
            <a:r>
              <a:rPr kumimoji="0" lang="es-ES" sz="1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DE ANÁLISIS: E</a:t>
            </a:r>
            <a:r>
              <a:rPr kumimoji="0" lang="es-E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studiantes de la carrera de Educación </a:t>
            </a:r>
            <a:r>
              <a:rPr lang="es-ES" b="1" kern="0" noProof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kumimoji="0" lang="es-E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nfantil de la Escuela Politécnica del Ejército, ubicada en el cantón Rumiñahui</a:t>
            </a:r>
            <a:r>
              <a:rPr lang="es-ES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2428860" y="1628800"/>
            <a:ext cx="4214842" cy="1107289"/>
          </a:xfrm>
          <a:prstGeom prst="downArrow">
            <a:avLst>
              <a:gd name="adj1" fmla="val 50000"/>
              <a:gd name="adj2" fmla="val 4885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" name="2 Rectángulo"/>
          <p:cNvSpPr/>
          <p:nvPr/>
        </p:nvSpPr>
        <p:spPr>
          <a:xfrm>
            <a:off x="359532" y="292494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Existe relación estadísticamente significativa entre el </a:t>
            </a:r>
            <a:r>
              <a:rPr lang="es-E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empleo del tiempo libre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las </a:t>
            </a:r>
            <a:r>
              <a:rPr lang="es-E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actividades físico-recreativas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que realizan  los estudiantes de la carrera de educación infantil, modalidad presencial del campus politécnico de la ESPE, durante el semestre de marzo-agosto 2012. 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955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inta perforada"/>
          <p:cNvSpPr/>
          <p:nvPr/>
        </p:nvSpPr>
        <p:spPr>
          <a:xfrm>
            <a:off x="500034" y="836712"/>
            <a:ext cx="1928826" cy="2520850"/>
          </a:xfrm>
          <a:prstGeom prst="flowChartPunchedTap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DOCUMENTAL</a:t>
            </a:r>
          </a:p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BIBLIOGRÁ</a:t>
            </a:r>
          </a:p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FICA</a:t>
            </a:r>
          </a:p>
          <a:p>
            <a:pPr algn="ctr"/>
            <a:endParaRPr lang="es-ES_tradn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inta perforada"/>
          <p:cNvSpPr/>
          <p:nvPr/>
        </p:nvSpPr>
        <p:spPr>
          <a:xfrm>
            <a:off x="6500826" y="638588"/>
            <a:ext cx="2000264" cy="2790412"/>
          </a:xfrm>
          <a:prstGeom prst="flowChartPunchedTap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</a:p>
          <a:p>
            <a:pPr algn="ctr"/>
            <a:r>
              <a:rPr lang="es-ES_tradn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CAMPO</a:t>
            </a:r>
            <a:endParaRPr lang="es-ES_tradn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strella de 8 puntas"/>
          <p:cNvSpPr/>
          <p:nvPr/>
        </p:nvSpPr>
        <p:spPr>
          <a:xfrm>
            <a:off x="2885090" y="836712"/>
            <a:ext cx="3500462" cy="2163660"/>
          </a:xfrm>
          <a:prstGeom prst="star8">
            <a:avLst/>
          </a:prstGeom>
          <a:solidFill>
            <a:srgbClr val="3696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CORRELACIONAL</a:t>
            </a:r>
            <a:endParaRPr lang="es-ES_tradn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43934"/>
            <a:ext cx="914400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METODOLOGÍA Y DISEÑO DE 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LA </a:t>
            </a:r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INVESTIGACIÓN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357686" y="3286124"/>
            <a:ext cx="2696958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/>
              <a:t>ACTIVIDADES</a:t>
            </a:r>
            <a:endParaRPr lang="es-ES_tradnl" b="1" dirty="0"/>
          </a:p>
          <a:p>
            <a:pPr algn="ctr"/>
            <a:r>
              <a:rPr lang="es-ES_tradnl" b="1" dirty="0"/>
              <a:t>FÍSICO-</a:t>
            </a:r>
          </a:p>
          <a:p>
            <a:pPr algn="ctr"/>
            <a:r>
              <a:rPr lang="es-ES_tradnl" b="1" dirty="0" smtClean="0"/>
              <a:t>RECREATI-VAS</a:t>
            </a:r>
            <a:endParaRPr lang="es-ES_tradnl" b="1" dirty="0"/>
          </a:p>
        </p:txBody>
      </p:sp>
      <p:sp>
        <p:nvSpPr>
          <p:cNvPr id="11" name="10 Rectángulo"/>
          <p:cNvSpPr/>
          <p:nvPr/>
        </p:nvSpPr>
        <p:spPr>
          <a:xfrm>
            <a:off x="1714480" y="2786058"/>
            <a:ext cx="2571767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b="1" dirty="0"/>
              <a:t>EMPLEO</a:t>
            </a:r>
          </a:p>
          <a:p>
            <a:pPr algn="ctr"/>
            <a:r>
              <a:rPr lang="es-ES_tradnl" b="1" dirty="0"/>
              <a:t>DEL</a:t>
            </a:r>
          </a:p>
          <a:p>
            <a:pPr algn="ctr"/>
            <a:r>
              <a:rPr lang="es-ES_tradnl" b="1" dirty="0"/>
              <a:t>TIEMPO</a:t>
            </a:r>
          </a:p>
          <a:p>
            <a:pPr algn="ctr"/>
            <a:r>
              <a:rPr lang="es-ES_tradnl" b="1" dirty="0" smtClean="0"/>
              <a:t>LIBRE</a:t>
            </a:r>
          </a:p>
          <a:p>
            <a:pPr algn="ctr"/>
            <a:endParaRPr lang="es-ES_tradnl" b="1" dirty="0">
              <a:solidFill>
                <a:srgbClr val="FFFF00"/>
              </a:solidFill>
            </a:endParaRPr>
          </a:p>
        </p:txBody>
      </p:sp>
      <p:sp>
        <p:nvSpPr>
          <p:cNvPr id="13" name="12 Proceso"/>
          <p:cNvSpPr/>
          <p:nvPr/>
        </p:nvSpPr>
        <p:spPr>
          <a:xfrm>
            <a:off x="500034" y="4429132"/>
            <a:ext cx="8143932" cy="1214446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MÉTODOS</a:t>
            </a:r>
          </a:p>
          <a:p>
            <a:pPr algn="ctr"/>
            <a:endParaRPr lang="es-ES" b="1" dirty="0" smtClean="0">
              <a:solidFill>
                <a:schemeClr val="tx1"/>
              </a:solidFill>
            </a:endParaRPr>
          </a:p>
          <a:p>
            <a:pPr algn="ctr"/>
            <a:r>
              <a:rPr lang="es-ES" b="1" dirty="0" smtClean="0">
                <a:solidFill>
                  <a:srgbClr val="0000CC"/>
                </a:solidFill>
              </a:rPr>
              <a:t>DEDUCTIVO, ANALÍTICO, SINTÉTICO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23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82041"/>
              </p:ext>
            </p:extLst>
          </p:nvPr>
        </p:nvGraphicFramePr>
        <p:xfrm>
          <a:off x="410563" y="908720"/>
          <a:ext cx="8215370" cy="5012073"/>
        </p:xfrm>
        <a:graphic>
          <a:graphicData uri="http://schemas.openxmlformats.org/drawingml/2006/table">
            <a:tbl>
              <a:tblPr/>
              <a:tblGrid>
                <a:gridCol w="2442379"/>
                <a:gridCol w="1922566"/>
                <a:gridCol w="1939505"/>
                <a:gridCol w="1910920"/>
              </a:tblGrid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Grado o nivel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Mujeres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Varones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Primer nivel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Segundo nivel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Tercer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Cuarto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Quinto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Sexto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Séptimo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Octavo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Noveno nivel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general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270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s-ES_tradnl" sz="18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279</a:t>
                      </a:r>
                      <a:endParaRPr lang="es-ES_tradnl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0" y="0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POBLACION Y MUESTRA</a:t>
            </a:r>
            <a:endParaRPr lang="es-ES_tradnl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ergamino vertical"/>
          <p:cNvSpPr/>
          <p:nvPr/>
        </p:nvSpPr>
        <p:spPr>
          <a:xfrm>
            <a:off x="201924" y="1052736"/>
            <a:ext cx="2643206" cy="3929090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TIEMPO LIBRE</a:t>
            </a:r>
          </a:p>
          <a:p>
            <a:pPr algn="ctr"/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heurón"/>
          <p:cNvSpPr/>
          <p:nvPr/>
        </p:nvSpPr>
        <p:spPr>
          <a:xfrm>
            <a:off x="2730539" y="2124306"/>
            <a:ext cx="1214446" cy="1785950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48641"/>
              </p:ext>
            </p:extLst>
          </p:nvPr>
        </p:nvGraphicFramePr>
        <p:xfrm>
          <a:off x="4211960" y="768679"/>
          <a:ext cx="4643470" cy="5092040"/>
        </p:xfrm>
        <a:graphic>
          <a:graphicData uri="http://schemas.openxmlformats.org/drawingml/2006/table">
            <a:tbl>
              <a:tblPr/>
              <a:tblGrid>
                <a:gridCol w="2321735"/>
                <a:gridCol w="2321735"/>
              </a:tblGrid>
              <a:tr h="416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DIMENSIONES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INDICADORES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836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0" lang="es-EC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Cantidad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Tiempo libre diario</a:t>
                      </a:r>
                      <a:endParaRPr kumimoji="0" lang="es-ES_tradnl" sz="18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90 minutos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0" lang="es-EC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Cantidad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Tiempo libre de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fin de semana</a:t>
                      </a:r>
                      <a:endParaRPr kumimoji="0" lang="es-ES_tradnl" sz="18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0</a:t>
                      </a:r>
                      <a:r>
                        <a:rPr lang="es-ES_tradnl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más de 7 horas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023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0" lang="es-ES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S" sz="18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Empleo</a:t>
                      </a:r>
                      <a:endParaRPr kumimoji="0" lang="es-ES_tradnl" sz="1800" b="1" kern="120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del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Tiempo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s-EC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libre</a:t>
                      </a:r>
                      <a:endParaRPr kumimoji="0" lang="es-ES_tradnl" sz="18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_tradnl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Actividades socioculturales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físico-recreativas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96883" y="183904"/>
            <a:ext cx="8978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>OPERACIONALIZACION DE LAS VARIABLES</a:t>
            </a:r>
            <a:endParaRPr lang="es-ES_tradnl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ergamino vertical"/>
          <p:cNvSpPr/>
          <p:nvPr/>
        </p:nvSpPr>
        <p:spPr>
          <a:xfrm>
            <a:off x="142844" y="892951"/>
            <a:ext cx="2643206" cy="3760185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C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ACTIVIDADES FÍSICO-RECREATIVAS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heurón"/>
          <p:cNvSpPr/>
          <p:nvPr/>
        </p:nvSpPr>
        <p:spPr>
          <a:xfrm>
            <a:off x="2627784" y="2132856"/>
            <a:ext cx="1143008" cy="1785950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12158"/>
              </p:ext>
            </p:extLst>
          </p:nvPr>
        </p:nvGraphicFramePr>
        <p:xfrm>
          <a:off x="3953212" y="707415"/>
          <a:ext cx="4929222" cy="4018788"/>
        </p:xfrm>
        <a:graphic>
          <a:graphicData uri="http://schemas.openxmlformats.org/drawingml/2006/table">
            <a:tbl>
              <a:tblPr lastRow="1" bandRow="1"/>
              <a:tblGrid>
                <a:gridCol w="2464611"/>
                <a:gridCol w="2464611"/>
              </a:tblGrid>
              <a:tr h="16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DIMENSIONES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INDICADORES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53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Tipo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Elección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Placer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Práctica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Satisfacción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Aeróbica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Anaeróbica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Voluntaria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voluntaria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Placentera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placentera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Voluntaria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voluntaria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Satisfactoria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satisfactoria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Participación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participación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11663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>
                <a:latin typeface="Arial" pitchFamily="34" charset="0"/>
                <a:cs typeface="Arial" pitchFamily="34" charset="0"/>
              </a:rPr>
              <a:t>OPERACIONALIZACION DE LAS VARIABLES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104683" y="5000691"/>
            <a:ext cx="701167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INSTRUMENTO: CUESTIONARIO ESTRUCTURADO</a:t>
            </a:r>
            <a:endParaRPr lang="es-MX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100619" y="5526859"/>
            <a:ext cx="1296060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s-MX" b="1" dirty="0" smtClean="0"/>
              <a:t>PILOTAJE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572000" y="5514619"/>
            <a:ext cx="350179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s-MX" b="1" dirty="0" smtClean="0"/>
              <a:t>APLICACIÓN POR ENCUESTA</a:t>
            </a:r>
            <a:endParaRPr lang="es-MX" b="1" dirty="0"/>
          </a:p>
        </p:txBody>
      </p:sp>
      <p:cxnSp>
        <p:nvCxnSpPr>
          <p:cNvPr id="12" name="11 Conector angular"/>
          <p:cNvCxnSpPr>
            <a:stCxn id="2" idx="1"/>
            <a:endCxn id="7" idx="1"/>
          </p:cNvCxnSpPr>
          <p:nvPr/>
        </p:nvCxnSpPr>
        <p:spPr>
          <a:xfrm rot="10800000" flipV="1">
            <a:off x="1100619" y="5185357"/>
            <a:ext cx="4064" cy="526168"/>
          </a:xfrm>
          <a:prstGeom prst="bentConnector3">
            <a:avLst>
              <a:gd name="adj1" fmla="val 5725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>
            <a:stCxn id="2" idx="3"/>
            <a:endCxn id="8" idx="3"/>
          </p:cNvCxnSpPr>
          <p:nvPr/>
        </p:nvCxnSpPr>
        <p:spPr>
          <a:xfrm flipH="1">
            <a:off x="8073792" y="5185357"/>
            <a:ext cx="42569" cy="513928"/>
          </a:xfrm>
          <a:prstGeom prst="bentConnector3">
            <a:avLst>
              <a:gd name="adj1" fmla="val -53701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5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043608" y="1628800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endParaRPr lang="es-ES" sz="40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51520" y="11976"/>
            <a:ext cx="88210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C" sz="3200" b="1" spc="50" dirty="0" smtClean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PLANTEAMIENTO DEL PROBLEMA</a:t>
            </a:r>
            <a:endParaRPr lang="es-ES" sz="3200" b="1" spc="50" dirty="0">
              <a:ln w="11430"/>
              <a:solidFill>
                <a:srgbClr val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5370" y="1124745"/>
            <a:ext cx="3000396" cy="4507705"/>
          </a:xfrm>
          <a:prstGeom prst="chevron">
            <a:avLst>
              <a:gd name="adj" fmla="val 25000"/>
            </a:avLst>
          </a:prstGeom>
          <a:blipFill>
            <a:blip r:embed="rId3" cstate="print"/>
            <a:tile tx="0" ty="0" sx="100000" sy="100000" flip="none" algn="tl"/>
          </a:blip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      </a:t>
            </a: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POSIBLES    RAZONES       Poco     tiempo libre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   Actividades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físico-      recreativas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 que no son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t>de su interés o        preferencia</a:t>
            </a: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214678" y="1628800"/>
            <a:ext cx="2000264" cy="3871903"/>
          </a:xfrm>
          <a:prstGeom prst="can">
            <a:avLst>
              <a:gd name="adj" fmla="val 39766"/>
            </a:avLst>
          </a:prstGeom>
          <a:gradFill flip="none" rotWithShape="1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6200000" scaled="1"/>
            <a:tileRect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</a:rPr>
              <a:t>FALTA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</a:rPr>
              <a:t> 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</a:rPr>
              <a:t>ACTIVIDAD     FISICA</a:t>
            </a:r>
            <a:endParaRPr kumimoji="0" lang="es-ES_tradnl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5214942" y="1124745"/>
            <a:ext cx="3749546" cy="4507706"/>
          </a:xfrm>
          <a:prstGeom prst="leftArrowCallout">
            <a:avLst>
              <a:gd name="adj1" fmla="val 32381"/>
              <a:gd name="adj2" fmla="val 32381"/>
              <a:gd name="adj3" fmla="val 16667"/>
              <a:gd name="adj4" fmla="val 66667"/>
            </a:avLst>
          </a:prstGeom>
          <a:blipFill>
            <a:blip r:embed="rId3" cstate="print"/>
            <a:tile tx="0" ty="0" sx="100000" sy="100000" flip="none" algn="tl"/>
          </a:blip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POSIBLES SOLUCIONES	</a:t>
            </a: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Organizar mejor sus actividades diarias y de fin de semana.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Poder elegir y practicar libremente actividades físico-recreativas de su interés.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.	</a:t>
            </a: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456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perforada"/>
          <p:cNvSpPr/>
          <p:nvPr/>
        </p:nvSpPr>
        <p:spPr>
          <a:xfrm>
            <a:off x="428596" y="1928802"/>
            <a:ext cx="8286808" cy="928694"/>
          </a:xfrm>
          <a:prstGeom prst="flowChartPunchedTap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TABULACIÓN DE CADA ÍTEM O REACTIVO</a:t>
            </a:r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2571736" y="2857496"/>
            <a:ext cx="4357718" cy="642942"/>
          </a:xfrm>
          <a:prstGeom prst="downArrow">
            <a:avLst>
              <a:gd name="adj1" fmla="val 50000"/>
              <a:gd name="adj2" fmla="val 44101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CC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6" name="5 Cinta perforada"/>
          <p:cNvSpPr/>
          <p:nvPr/>
        </p:nvSpPr>
        <p:spPr>
          <a:xfrm>
            <a:off x="357158" y="3500438"/>
            <a:ext cx="8510646" cy="928694"/>
          </a:xfrm>
          <a:prstGeom prst="flowChartPunchedTap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GRAFICACIÓN DE CADA ÍTEM O REACTIVO</a:t>
            </a:r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2571736" y="4429132"/>
            <a:ext cx="4357718" cy="607223"/>
          </a:xfrm>
          <a:prstGeom prst="downArrow">
            <a:avLst>
              <a:gd name="adj1" fmla="val 50000"/>
              <a:gd name="adj2" fmla="val 44101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" name="7 Cinta perforada"/>
          <p:cNvSpPr/>
          <p:nvPr/>
        </p:nvSpPr>
        <p:spPr>
          <a:xfrm>
            <a:off x="357158" y="5054213"/>
            <a:ext cx="8663046" cy="1143008"/>
          </a:xfrm>
          <a:prstGeom prst="flowChartPunchedTap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ANÁLISIS, DISCUSIÓN E  INTERPRETACIÓN DE CADA ÍTEM O REACTIVO</a:t>
            </a:r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93900" y="1214422"/>
            <a:ext cx="5686685" cy="43088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MX" sz="2200" b="1" dirty="0" smtClean="0"/>
              <a:t>PROCESAMIENTO DE LA INFORMACIÓN</a:t>
            </a:r>
            <a:endParaRPr lang="es-MX" sz="2200" b="1" dirty="0"/>
          </a:p>
        </p:txBody>
      </p:sp>
      <p:sp>
        <p:nvSpPr>
          <p:cNvPr id="3" name="2 Rectángulo"/>
          <p:cNvSpPr/>
          <p:nvPr/>
        </p:nvSpPr>
        <p:spPr>
          <a:xfrm>
            <a:off x="179512" y="40442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b="1" dirty="0">
                <a:latin typeface="Arial" pitchFamily="34" charset="0"/>
                <a:cs typeface="Arial" pitchFamily="34" charset="0"/>
              </a:rPr>
              <a:t>TÉCNICA GENERAL: ENCUESTA-</a:t>
            </a:r>
          </a:p>
          <a:p>
            <a:pPr algn="ctr"/>
            <a:r>
              <a:rPr lang="es-ES_tradnl" sz="2400" b="1" dirty="0">
                <a:latin typeface="Arial" pitchFamily="34" charset="0"/>
                <a:cs typeface="Arial" pitchFamily="34" charset="0"/>
              </a:rPr>
              <a:t>APLICACIÓN A LA MUESTRA PARA RECABAR DATOS</a:t>
            </a:r>
          </a:p>
        </p:txBody>
      </p:sp>
    </p:spTree>
    <p:extLst>
      <p:ext uri="{BB962C8B-B14F-4D97-AF65-F5344CB8AC3E}">
        <p14:creationId xmlns:p14="http://schemas.microsoft.com/office/powerpoint/2010/main" val="42254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macenamiento de acceso directo"/>
          <p:cNvSpPr/>
          <p:nvPr/>
        </p:nvSpPr>
        <p:spPr>
          <a:xfrm>
            <a:off x="357158" y="1976058"/>
            <a:ext cx="3429024" cy="3143272"/>
          </a:xfrm>
          <a:prstGeom prst="flowChartMagneticDrum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TRES</a:t>
            </a:r>
          </a:p>
          <a:p>
            <a:pPr algn="ctr"/>
            <a:r>
              <a:rPr lang="es-ES_tradn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MOMENTOS</a:t>
            </a:r>
            <a:endParaRPr lang="es-ES_tradn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3224016" y="1930431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Cinta perforada"/>
          <p:cNvSpPr/>
          <p:nvPr/>
        </p:nvSpPr>
        <p:spPr>
          <a:xfrm>
            <a:off x="5000628" y="954107"/>
            <a:ext cx="3643338" cy="1571636"/>
          </a:xfrm>
          <a:prstGeom prst="flowChartPunchedTap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1ro. Análisis e interpretación descriptiva</a:t>
            </a:r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2938264" y="342020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10 Cinta perforada"/>
          <p:cNvSpPr/>
          <p:nvPr/>
        </p:nvSpPr>
        <p:spPr>
          <a:xfrm>
            <a:off x="5000628" y="2644811"/>
            <a:ext cx="3500462" cy="1428760"/>
          </a:xfrm>
          <a:prstGeom prst="flowChartPunchedTap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2do. Análisis e interpretación correlativa</a:t>
            </a:r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152578" y="4276392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Cinta perforada"/>
          <p:cNvSpPr/>
          <p:nvPr/>
        </p:nvSpPr>
        <p:spPr>
          <a:xfrm>
            <a:off x="5012206" y="4246155"/>
            <a:ext cx="3714776" cy="1428760"/>
          </a:xfrm>
          <a:prstGeom prst="flowChartPunchedTape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3ro. Discusión general </a:t>
            </a:r>
          </a:p>
          <a:p>
            <a:pPr algn="ctr"/>
            <a:r>
              <a:rPr lang="es-ES_tradn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 confirmación de la Hipótesis</a:t>
            </a:r>
            <a:endParaRPr lang="es-ES_tradn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8" y="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ANÁLISIS E INTERPRETACIÓN DE RESULTADOS</a:t>
            </a:r>
            <a:endParaRPr lang="es-ES_trad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COMPROBACIÓN DE LA HIPÓTESIS</a:t>
            </a:r>
            <a:endParaRPr lang="es-ES_tradn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0064"/>
              </p:ext>
            </p:extLst>
          </p:nvPr>
        </p:nvGraphicFramePr>
        <p:xfrm>
          <a:off x="857224" y="1527811"/>
          <a:ext cx="7572428" cy="1758314"/>
        </p:xfrm>
        <a:graphic>
          <a:graphicData uri="http://schemas.openxmlformats.org/drawingml/2006/table">
            <a:tbl>
              <a:tblPr/>
              <a:tblGrid>
                <a:gridCol w="1143008"/>
                <a:gridCol w="1071570"/>
                <a:gridCol w="1357322"/>
                <a:gridCol w="1139172"/>
                <a:gridCol w="1413322"/>
                <a:gridCol w="1448034"/>
              </a:tblGrid>
              <a:tr h="93535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TOTAL TIEMPO LIBRE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SEMANAL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(lunes a viernes)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TOTAL TIEMPO LIBRE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FIN DE SEMANA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(sábado y domingo)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58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tiempo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tiempo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tiempo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tiempo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1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0-45 </a:t>
                      </a:r>
                      <a:r>
                        <a:rPr lang="es-MX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minutos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225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minutos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0-4 horas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8 horas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711579"/>
              </p:ext>
            </p:extLst>
          </p:nvPr>
        </p:nvGraphicFramePr>
        <p:xfrm>
          <a:off x="611561" y="3571877"/>
          <a:ext cx="7889530" cy="2059315"/>
        </p:xfrm>
        <a:graphic>
          <a:graphicData uri="http://schemas.openxmlformats.org/drawingml/2006/table">
            <a:tbl>
              <a:tblPr/>
              <a:tblGrid>
                <a:gridCol w="2817432"/>
                <a:gridCol w="2286016"/>
                <a:gridCol w="2786082"/>
              </a:tblGrid>
              <a:tr h="8572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ACTIVIDADES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SOCIOCULTURALES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TIEMPO LIBRE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DIARIO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TIEMPO LIBRE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DE FIN DE SEMANA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Físicas y recreativas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45,4%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54,3%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Sociales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43,8%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33,2%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Artísticas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6,7%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6,0%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Ecológicas y religiosas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2,1%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Arial"/>
                          <a:ea typeface="Times New Roman"/>
                          <a:cs typeface="Times New Roman"/>
                        </a:rPr>
                        <a:t>6,5%</a:t>
                      </a: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1807" marR="51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179512" y="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RESULTADOS DE LA INVESTIGACIÓN</a:t>
            </a:r>
          </a:p>
          <a:p>
            <a:pPr algn="ctr"/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1ER MOMENTO. </a:t>
            </a:r>
          </a:p>
          <a:p>
            <a:pPr algn="ctr"/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ANÁLISIS E INTERPRETACIÓN DESCRIPTIVA</a:t>
            </a:r>
          </a:p>
        </p:txBody>
      </p:sp>
    </p:spTree>
    <p:extLst>
      <p:ext uri="{BB962C8B-B14F-4D97-AF65-F5344CB8AC3E}">
        <p14:creationId xmlns:p14="http://schemas.microsoft.com/office/powerpoint/2010/main" val="33358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05077"/>
              </p:ext>
            </p:extLst>
          </p:nvPr>
        </p:nvGraphicFramePr>
        <p:xfrm>
          <a:off x="357442" y="4077072"/>
          <a:ext cx="8501124" cy="1785949"/>
        </p:xfrm>
        <a:graphic>
          <a:graphicData uri="http://schemas.openxmlformats.org/drawingml/2006/table">
            <a:tbl>
              <a:tblPr/>
              <a:tblGrid>
                <a:gridCol w="1322397"/>
                <a:gridCol w="1322397"/>
                <a:gridCol w="1322397"/>
                <a:gridCol w="1322397"/>
                <a:gridCol w="1568461"/>
                <a:gridCol w="1643075"/>
              </a:tblGrid>
              <a:tr h="857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Tiempo Libre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Elección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Placer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Práctica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Satisfacción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Dimensión</a:t>
                      </a:r>
                      <a:endParaRPr lang="es-ES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Interés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Diario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74,5%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67,5%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64,5%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73,0%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71,0%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0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E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fin </a:t>
                      </a: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de semana</a:t>
                      </a:r>
                      <a:endParaRPr lang="es-E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73,5%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70,0%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71.0%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72,0%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+mn-lt"/>
                          <a:ea typeface="Times New Roman"/>
                          <a:cs typeface="Times New Roman"/>
                        </a:rPr>
                        <a:t>73,5%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33225"/>
              </p:ext>
            </p:extLst>
          </p:nvPr>
        </p:nvGraphicFramePr>
        <p:xfrm>
          <a:off x="323528" y="1196752"/>
          <a:ext cx="8358243" cy="2549764"/>
        </p:xfrm>
        <a:graphic>
          <a:graphicData uri="http://schemas.openxmlformats.org/drawingml/2006/table">
            <a:tbl>
              <a:tblPr/>
              <a:tblGrid>
                <a:gridCol w="1693937"/>
                <a:gridCol w="1639609"/>
                <a:gridCol w="1636823"/>
                <a:gridCol w="1693937"/>
                <a:gridCol w="1693937"/>
              </a:tblGrid>
              <a:tr h="344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Tiempo</a:t>
                      </a:r>
                      <a:endParaRPr lang="es-ES_tradnl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Actividades Físico-Recreativas de TLD</a:t>
                      </a:r>
                      <a:endParaRPr lang="es-ES_tradnl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19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Caminar</a:t>
                      </a: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Fútbol</a:t>
                      </a: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Bailar</a:t>
                      </a: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Básquet</a:t>
                      </a: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38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 a 45 minutos</a:t>
                      </a:r>
                      <a:endParaRPr lang="es-ES_tradnl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74,2%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38,7%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38,7%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33,9%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38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Actividades Físico-Recreativas de TLDFS</a:t>
                      </a:r>
                      <a:endParaRPr lang="es-ES_tradnl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60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 a 4 horas</a:t>
                      </a:r>
                      <a:endParaRPr lang="es-ES_tradnl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41,50%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22,90%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22,90%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6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16,90%</a:t>
                      </a:r>
                      <a:endParaRPr lang="es-ES_trad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23528" y="3070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b="1" dirty="0">
                <a:latin typeface="Arial" pitchFamily="34" charset="0"/>
                <a:cs typeface="Arial" pitchFamily="34" charset="0"/>
              </a:rPr>
              <a:t>2DO MOMENTO.</a:t>
            </a:r>
          </a:p>
          <a:p>
            <a:pPr algn="ctr"/>
            <a:r>
              <a:rPr lang="es-ES_tradnl" sz="2400" b="1" dirty="0">
                <a:latin typeface="Arial" pitchFamily="34" charset="0"/>
                <a:cs typeface="Arial" pitchFamily="34" charset="0"/>
              </a:rPr>
              <a:t> ANÁLISIS E INTERPRETACIÓN CORRELATIVA</a:t>
            </a:r>
          </a:p>
        </p:txBody>
      </p:sp>
    </p:spTree>
    <p:extLst>
      <p:ext uri="{BB962C8B-B14F-4D97-AF65-F5344CB8AC3E}">
        <p14:creationId xmlns:p14="http://schemas.microsoft.com/office/powerpoint/2010/main" val="16856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 noChangeArrowheads="1"/>
          </p:cNvSpPr>
          <p:nvPr/>
        </p:nvSpPr>
        <p:spPr bwMode="auto">
          <a:xfrm>
            <a:off x="428596" y="1052736"/>
            <a:ext cx="2886104" cy="4714908"/>
          </a:xfrm>
          <a:prstGeom prst="rightArrowCallout">
            <a:avLst>
              <a:gd name="adj1" fmla="val 27692"/>
              <a:gd name="adj2" fmla="val 27692"/>
              <a:gd name="adj3" fmla="val 16667"/>
              <a:gd name="adj4" fmla="val 66667"/>
            </a:avLst>
          </a:prstGeom>
          <a:blipFill>
            <a:blip r:embed="rId3" cstate="print"/>
            <a:tile tx="0" ty="0" sx="100000" sy="100000" flip="none" algn="tl"/>
          </a:blip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EMPLEO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DEL TIEMPO LIBRE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 los estudiantes de la carrera de educación infantil, modalidad presencial del campus politécnico de la ESPE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AutoShape 15"/>
          <p:cNvSpPr>
            <a:spLocks noChangeArrowheads="1"/>
          </p:cNvSpPr>
          <p:nvPr/>
        </p:nvSpPr>
        <p:spPr bwMode="auto">
          <a:xfrm>
            <a:off x="3446377" y="1052736"/>
            <a:ext cx="2500330" cy="493873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_tradn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Relación estadística-mente significativa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AutoShape 16"/>
          <p:cNvSpPr>
            <a:spLocks noChangeArrowheads="1"/>
          </p:cNvSpPr>
          <p:nvPr/>
        </p:nvSpPr>
        <p:spPr bwMode="auto">
          <a:xfrm>
            <a:off x="6072198" y="1093224"/>
            <a:ext cx="3071801" cy="4633932"/>
          </a:xfrm>
          <a:prstGeom prst="irregularSeal1">
            <a:avLst/>
          </a:prstGeom>
          <a:blipFill>
            <a:blip r:embed="rId4" cstate="print"/>
            <a:tile tx="0" ty="0" sx="100000" sy="100000" flip="none" algn="tl"/>
          </a:blipFill>
          <a:ln w="63500" cmpd="thickThin">
            <a:solidFill>
              <a:srgbClr val="F7964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_tradn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Actividades físico-recreativas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596" y="-22050"/>
            <a:ext cx="8535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b="1" dirty="0">
                <a:latin typeface="Arial" pitchFamily="34" charset="0"/>
                <a:cs typeface="Arial" pitchFamily="34" charset="0"/>
              </a:rPr>
              <a:t>3ER MOMENTO.</a:t>
            </a:r>
          </a:p>
          <a:p>
            <a:pPr algn="ctr"/>
            <a:r>
              <a:rPr lang="es-ES_tradnl" sz="2200" b="1" dirty="0">
                <a:latin typeface="Arial" pitchFamily="34" charset="0"/>
                <a:cs typeface="Arial" pitchFamily="34" charset="0"/>
              </a:rPr>
              <a:t> DISCUSIÓN GENERAL </a:t>
            </a:r>
            <a:r>
              <a:rPr lang="es-ES_tradnl" sz="2200" b="1" dirty="0" smtClean="0">
                <a:latin typeface="Arial" pitchFamily="34" charset="0"/>
                <a:cs typeface="Arial" pitchFamily="34" charset="0"/>
              </a:rPr>
              <a:t>Y  </a:t>
            </a:r>
            <a:r>
              <a:rPr lang="es-ES_tradnl" sz="2200" b="1" dirty="0">
                <a:latin typeface="Arial" pitchFamily="34" charset="0"/>
                <a:cs typeface="Arial" pitchFamily="34" charset="0"/>
              </a:rPr>
              <a:t>CONFIRMACIÓN DE LA HIPÓTESIS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18552"/>
              </p:ext>
            </p:extLst>
          </p:nvPr>
        </p:nvGraphicFramePr>
        <p:xfrm>
          <a:off x="467544" y="1484784"/>
          <a:ext cx="8229600" cy="347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Diario 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Fin </a:t>
                      </a: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de semana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effectLst/>
                        </a:rPr>
                        <a:t>Unidad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 </a:t>
                      </a: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</a:rPr>
                        <a:t>Actividades físico-recreativas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45%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54%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99%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0,99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943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Tiempo Libre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40%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60%</a:t>
                      </a:r>
                      <a:endParaRPr lang="es-EC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100%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</a:t>
                      </a:r>
                      <a:endParaRPr lang="es-EC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1187624" y="148680"/>
            <a:ext cx="7054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>
                <a:latin typeface="Arial" pitchFamily="34" charset="0"/>
                <a:cs typeface="Arial" pitchFamily="34" charset="0"/>
              </a:rPr>
              <a:t>CONFIRMACIÓN DE LA HIPÓTESIS</a:t>
            </a:r>
            <a:endParaRPr lang="es-EC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759090" y="718827"/>
            <a:ext cx="7560840" cy="1569660"/>
          </a:xfrm>
          <a:prstGeom prst="rect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PRÁCTICA DE AFR= </a:t>
            </a:r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0,99</a:t>
            </a:r>
            <a:endParaRPr lang="es-ES" sz="16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TIEMPO LIBRE TOTAL =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ACT. F-R                            0,99</a:t>
            </a: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 =   ________________________= _______ = 0,99 </a:t>
            </a: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T L S                                  1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4429854"/>
            <a:ext cx="8143932" cy="15696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Sí EXISTE </a:t>
            </a: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Una relación positiva muy fuerte entre el empleo del tiempo libre y las actividades físico-recreativas, que realizan  los estudiantes de la carrera de educación infantil, modalidad presencial del campus politécnico de la ESPE, durante el semestre de marzo-agosto 2012. </a:t>
            </a:r>
            <a:endParaRPr lang="es-ES_tradnl" sz="1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47138"/>
              </p:ext>
            </p:extLst>
          </p:nvPr>
        </p:nvGraphicFramePr>
        <p:xfrm>
          <a:off x="1986978" y="2564904"/>
          <a:ext cx="5105063" cy="1687733"/>
        </p:xfrm>
        <a:graphic>
          <a:graphicData uri="http://schemas.openxmlformats.org/drawingml/2006/table">
            <a:tbl>
              <a:tblPr/>
              <a:tblGrid>
                <a:gridCol w="5105063"/>
              </a:tblGrid>
              <a:tr h="3161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/>
                          <a:ea typeface="Times New Roman"/>
                        </a:rPr>
                        <a:t>1.00 = correlación positiva perfecta.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/>
                          <a:ea typeface="Times New Roman"/>
                        </a:rPr>
                        <a:t>0.90 = Correlación positiva muy fuerte.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/>
                          <a:ea typeface="Times New Roman"/>
                        </a:rPr>
                        <a:t>0.75 = Correlación positiva considerable.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/>
                          <a:ea typeface="Times New Roman"/>
                        </a:rPr>
                        <a:t>-1.00 = correlación negativa perfecta.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/>
                          <a:ea typeface="Times New Roman"/>
                        </a:rPr>
                        <a:t>-0.90 = Correlación negativa muy fuerte.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"/>
                          <a:ea typeface="Times New Roman"/>
                        </a:rPr>
                        <a:t>-0.75 = Correlación negativa considerable.</a:t>
                      </a:r>
                      <a:endParaRPr lang="es-ES_tradn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66">
                            <a:tint val="66000"/>
                            <a:satMod val="160000"/>
                          </a:srgbClr>
                        </a:gs>
                        <a:gs pos="50000">
                          <a:srgbClr val="FFFF66">
                            <a:tint val="44500"/>
                            <a:satMod val="160000"/>
                          </a:srgbClr>
                        </a:gs>
                        <a:gs pos="100000">
                          <a:srgbClr val="FFFF66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442604" y="0"/>
            <a:ext cx="6193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>
                <a:latin typeface="Arial" pitchFamily="34" charset="0"/>
                <a:cs typeface="Arial" pitchFamily="34" charset="0"/>
              </a:rPr>
              <a:t>CONFIRMACIÓN DE LA HIPÓTESIS</a:t>
            </a:r>
            <a:endParaRPr lang="es-EC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0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/>
              <a:t>CONCLUSIONES</a:t>
            </a:r>
            <a:endParaRPr lang="es-EC" sz="3200" b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1366477"/>
            <a:ext cx="87154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dedica más tiempo del necesario a las tareas cotidianas.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posee muy poco tiempo libre diario luego de cumplir las tareas cotidianas.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Existe diferencia entre la disponibilidad de tiempo libre diario con el tiempo libre de fin de semana.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El 40% de los encuestados dispone de 0 a 45 minutos de tiempo libre diario, </a:t>
            </a:r>
          </a:p>
        </p:txBody>
      </p:sp>
    </p:spTree>
    <p:extLst>
      <p:ext uri="{BB962C8B-B14F-4D97-AF65-F5344CB8AC3E}">
        <p14:creationId xmlns:p14="http://schemas.microsoft.com/office/powerpoint/2010/main" val="24191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1214422"/>
            <a:ext cx="77867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400" dirty="0" smtClean="0">
                <a:latin typeface="Arial" pitchFamily="34" charset="0"/>
                <a:ea typeface="Times New Roman" pitchFamily="18" charset="0"/>
              </a:rPr>
              <a:t>El 60% dispone de 8 horas de tiempo libre en su fin de semana (sábado y domingo).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El volumen semanal de tiempo libre  que disponen  es de 12, horas15 minutos.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El 50% de los encuestados reflejan vínculos con las actividades físico-recreativas y más del 40% con las actividades sociales.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_tradnl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Las actividades físico-recreativas de su preferencia son </a:t>
            </a: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Caminar, Fútbol,  Bailar y Basquetbol.</a:t>
            </a:r>
            <a:endParaRPr lang="es-ES_tradnl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MX" dirty="0" smtClean="0">
              <a:latin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8" y="428605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/>
              <a:t>CONCLUSIONES (continuación).</a:t>
            </a:r>
            <a:endParaRPr lang="es-EC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1429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/>
              <a:t>CONCLUSIONES (continuación).</a:t>
            </a:r>
            <a:endParaRPr lang="es-EC" sz="2800" b="1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428596" y="1038936"/>
            <a:ext cx="83582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Existe preferencia por las actividades físico-recreativas que se eligieron libremente.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40% prefiere realizar actividades de tipo aérobicas tanto en su tiempo libre diario como en el de fin de semana.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intereses de los estudiantes se encuentran dirigidos a las actividades físico-recreativas y sociales.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MX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La mayoría 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 los encuestados </a:t>
            </a:r>
            <a:r>
              <a:rPr lang="es-E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si elige voluntariamente las actividades físico-recreativas en su tiempo libre tanto diario como de fin de semana</a:t>
            </a: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1" y="1052736"/>
            <a:ext cx="8136905" cy="452431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C" sz="2400" b="1" dirty="0">
                <a:latin typeface="Arial" pitchFamily="34" charset="0"/>
                <a:cs typeface="Arial" pitchFamily="34" charset="0"/>
              </a:rPr>
              <a:t>¿Cuál es la </a:t>
            </a:r>
            <a:r>
              <a:rPr lang="es-EC" sz="2400" b="1" u="sng" dirty="0">
                <a:latin typeface="Arial" pitchFamily="34" charset="0"/>
                <a:cs typeface="Arial" pitchFamily="34" charset="0"/>
              </a:rPr>
              <a:t>relación</a:t>
            </a:r>
            <a:r>
              <a:rPr lang="es-EC" sz="2400" b="1" dirty="0">
                <a:latin typeface="Arial" pitchFamily="34" charset="0"/>
                <a:cs typeface="Arial" pitchFamily="34" charset="0"/>
              </a:rPr>
              <a:t> entre el </a:t>
            </a:r>
            <a:endParaRPr lang="es-EC" sz="2400" b="1" dirty="0" smtClean="0">
              <a:latin typeface="Arial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EMPLEO DEL TIEMPO LIBRE</a:t>
            </a:r>
            <a:endParaRPr lang="es-EC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C" sz="2400" b="1" dirty="0">
                <a:latin typeface="Arial" pitchFamily="34" charset="0"/>
                <a:cs typeface="Arial" pitchFamily="34" charset="0"/>
              </a:rPr>
              <a:t> y las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ACTIVIDADES FÍSICO-RECREATIVAS,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C" sz="2400" b="1" dirty="0">
                <a:latin typeface="Arial" pitchFamily="34" charset="0"/>
                <a:cs typeface="Arial" pitchFamily="34" charset="0"/>
              </a:rPr>
              <a:t>que realizan los estudiantes de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 la carrera de Educación Infantil modalidad presencial del Campus Politécnico de la ESPE durante el semestre de marzo-agosto  2012?</a:t>
            </a:r>
            <a:endParaRPr lang="es-ES_tradn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504" y="0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PREGUNTA GENERAL DE TRABAJO</a:t>
            </a:r>
            <a:endParaRPr lang="es-ES" sz="3200" b="1" spc="50" dirty="0">
              <a:ln w="11430"/>
              <a:solidFill>
                <a:srgbClr val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5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285728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/>
              <a:t>CONCLUSIONES (continuación).</a:t>
            </a:r>
            <a:endParaRPr lang="es-EC" sz="2800" b="1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464315" y="1268760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mayoría de los estudiantes sienten placer al realizar las actividades físico-recreativas en su tiempo libre tanto diario como de fin de semana.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mayoría de los </a:t>
            </a:r>
            <a:r>
              <a:rPr lang="es-E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encuestados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practica voluntariamente las actividades físico-recreativas en su tiempo libre tanto diario como de fin de semana.</a:t>
            </a:r>
            <a:endParaRPr lang="es-ES_tradnl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 la mayoría de los estudiantes les provoca satisfacción practicar actividades físico-recreativas en su tiempo libre tanto diario como de fin de semana.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285720" y="893026"/>
            <a:ext cx="85725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la mayoría de los </a:t>
            </a:r>
            <a:r>
              <a:rPr lang="es-E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encuestados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les incentiva practicar actividades físico-recreativas en su tiempo libre tanto diario como de fin de semana.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estudiantes en su mayoría no disponen de suficiente tiempo libre tanto diario como de fin de semana pero si eligen voluntariamente las actividades físico-recreativas que desean practicar.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sz="2400" b="1" dirty="0">
                <a:latin typeface="Arial" pitchFamily="34" charset="0"/>
                <a:cs typeface="Arial" pitchFamily="34" charset="0"/>
              </a:rPr>
              <a:t>SI EXISTE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una relación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positiva muy fuerte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entre el empleo del tiempo libre y las actividades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físico-recreativas.</a:t>
            </a:r>
            <a:endParaRPr lang="es-MX" sz="2400" dirty="0"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1228" y="46365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b="1" dirty="0" smtClean="0"/>
              <a:t>CONCLUSIONES (continuación).</a:t>
            </a:r>
            <a:endParaRPr lang="es-EC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357166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/>
              <a:t>RECOMENDACIONES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893026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071546"/>
            <a:ext cx="892971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 la investigación aquí expuesta, sea tomada como referencia para que otros estudiantes de maestría puedan desarrollar una línea de investigación.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 se defina una línea de investigación de la recreación a nivel universitario, sin dejar de tomar en cuenta los otros niveles del sistema educativo ecuatoriano.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sz="2400" dirty="0" smtClean="0"/>
              <a:t>Que los estudios sobre el empleo del tiempo libre, no sólo abarquen actividades físico-recreativas, sino cualquier otro tipo de actividad de nuestra cultura.</a:t>
            </a:r>
            <a:endParaRPr lang="es-ES" sz="2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285728"/>
            <a:ext cx="6929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/>
              <a:t>RECOMENDACIONES (Continuación).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1071546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ES_tradnl" sz="2400" dirty="0" smtClean="0"/>
              <a:t>Que el perfil de tesis y su desarrollo se realice aprovechando a los Directores y tutores extranjeros especialistas en tiempo libre y recreación, cuando visitan la ESPE, unos días antes o después del desarrollo de su asignatura.</a:t>
            </a:r>
          </a:p>
          <a:p>
            <a:pPr lvl="0" algn="just">
              <a:buFont typeface="Arial" pitchFamily="34" charset="0"/>
              <a:buChar char="•"/>
            </a:pPr>
            <a:endParaRPr lang="es-ES" sz="24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S_tradnl" sz="2400" dirty="0" smtClean="0"/>
              <a:t>Que las mejores tesis sean publicadas por la ESPE para convertirlas en fuentes de consulta para las nuevas promociones de la maestría en Recreación y Tiempo Libre.</a:t>
            </a:r>
          </a:p>
          <a:p>
            <a:pPr lvl="0" algn="just">
              <a:buFont typeface="Arial" pitchFamily="34" charset="0"/>
              <a:buChar char="•"/>
            </a:pPr>
            <a:endParaRPr lang="es-ES" sz="24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S_tradnl" sz="2400" dirty="0" smtClean="0"/>
              <a:t>Que se forme una biblioteca especializada de posgrado con fuentes de recreación y tiempo libre, debido a la escasez y dificultad que fue conseguir documentos de consulta confiables.</a:t>
            </a:r>
            <a:endParaRPr lang="es-ES" sz="2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71670" y="285728"/>
            <a:ext cx="52149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/>
              <a:t>PROPUESTA</a:t>
            </a:r>
            <a:endParaRPr lang="es-ES" sz="3200" dirty="0"/>
          </a:p>
        </p:txBody>
      </p:sp>
      <p:sp>
        <p:nvSpPr>
          <p:cNvPr id="4" name="3 Bisel"/>
          <p:cNvSpPr/>
          <p:nvPr/>
        </p:nvSpPr>
        <p:spPr>
          <a:xfrm>
            <a:off x="642910" y="1000108"/>
            <a:ext cx="7858180" cy="4929222"/>
          </a:xfrm>
          <a:prstGeom prst="beve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endParaRPr lang="es-ES_tradnl" sz="2800" b="1" dirty="0" smtClean="0" bmk="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lang="es-ES_tradnl" sz="2800" b="1" dirty="0" smtClean="0" bmk="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ACTIVIDADES FÍSICO-RECREATIVAS PARA EL EMPLEO DEL TIEMPO LIBRE DE LOS</a:t>
            </a: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ESTUDIANTES DE LA CARRERA DE EDUCACIÓN INFANTIL MODALIDAD PRESENCIAL DEL CAMPUS POLITÉCNICO DE LA ESPE.</a:t>
            </a:r>
            <a:endParaRPr lang="es-ES" sz="280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91680" y="4581128"/>
            <a:ext cx="6696744" cy="144016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Rectángulo redondeado"/>
          <p:cNvSpPr/>
          <p:nvPr/>
        </p:nvSpPr>
        <p:spPr>
          <a:xfrm>
            <a:off x="3275856" y="2924944"/>
            <a:ext cx="31683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Rectángulo redondeado"/>
          <p:cNvSpPr/>
          <p:nvPr/>
        </p:nvSpPr>
        <p:spPr>
          <a:xfrm>
            <a:off x="3275856" y="932059"/>
            <a:ext cx="3168352" cy="1704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1 Rectángulo"/>
          <p:cNvSpPr/>
          <p:nvPr/>
        </p:nvSpPr>
        <p:spPr>
          <a:xfrm>
            <a:off x="2143108" y="285728"/>
            <a:ext cx="5214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b="1" dirty="0" smtClean="0"/>
              <a:t>PROPUESTA</a:t>
            </a:r>
            <a:endParaRPr lang="es-ES" sz="3600" dirty="0"/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571473" y="928671"/>
            <a:ext cx="807249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hlinkClick r:id="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I GENERALIDADES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Ubicación Geográfica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Cobertura Espacial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Cobertura Física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Población</a:t>
            </a:r>
            <a:endParaRPr kumimoji="0" lang="es-ES_tradnl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endParaRPr kumimoji="0" lang="es-ES" sz="20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 </a:t>
            </a:r>
            <a:r>
              <a:rPr kumimoji="0" lang="es-ES_tradnl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ANTECEDENTES</a:t>
            </a:r>
            <a:endParaRPr kumimoji="0" lang="es-ES" sz="20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Fundamentación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Objetivos Específicos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Beneficiarios directos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Beneficiarios indirectos</a:t>
            </a:r>
            <a:endParaRPr kumimoji="0" lang="es-ES_tradnl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endParaRPr kumimoji="0" lang="es-ES" sz="20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III  ACTIVIDADES</a:t>
            </a:r>
            <a:r>
              <a:rPr kumimoji="0" lang="es-ES_tradnl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FISICO.RECREATIVAS</a:t>
            </a:r>
            <a:endParaRPr kumimoji="0" lang="es-ES" sz="2000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Especificación operacional diaria (lunes a viernes).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Especificación operacional de fin de semana (domingo).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Duración del Proyecto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s-ES_tradnl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Financiamiento</a:t>
            </a:r>
            <a:endParaRPr kumimoji="0" lang="es-ES" b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30898" y="42842"/>
            <a:ext cx="4442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600" b="1" dirty="0" smtClean="0"/>
              <a:t>I GENERALIDADES</a:t>
            </a:r>
            <a:endParaRPr lang="es-ES" sz="3600" dirty="0"/>
          </a:p>
        </p:txBody>
      </p:sp>
      <p:sp>
        <p:nvSpPr>
          <p:cNvPr id="5" name="4 Llamada de flecha a la derecha"/>
          <p:cNvSpPr/>
          <p:nvPr/>
        </p:nvSpPr>
        <p:spPr>
          <a:xfrm>
            <a:off x="539552" y="1484784"/>
            <a:ext cx="2736304" cy="3168352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UBICACIÓN GEOGRAFICA</a:t>
            </a: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Cantón Rumiñahui</a:t>
            </a: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Provincia de Pichincha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6 Llamada de flecha a la derecha"/>
          <p:cNvSpPr/>
          <p:nvPr/>
        </p:nvSpPr>
        <p:spPr>
          <a:xfrm>
            <a:off x="3419872" y="1484784"/>
            <a:ext cx="2664296" cy="3168352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COBERTURA ESPACIAL</a:t>
            </a:r>
          </a:p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Valle de los Chillos Sangolquí, Av. Gral. Rumiñahui s/n</a:t>
            </a: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8 Llamada de flecha hacia abajo"/>
          <p:cNvSpPr/>
          <p:nvPr/>
        </p:nvSpPr>
        <p:spPr>
          <a:xfrm>
            <a:off x="6228184" y="1628800"/>
            <a:ext cx="2664296" cy="3024336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accent6">
                    <a:lumMod val="50000"/>
                  </a:schemeClr>
                </a:solidFill>
              </a:rPr>
              <a:t>COBERTURA FISICA</a:t>
            </a: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>
                <a:solidFill>
                  <a:schemeClr val="accent6">
                    <a:lumMod val="50000"/>
                  </a:schemeClr>
                </a:solidFill>
              </a:rPr>
              <a:t>ESPE Campus Sangolquí, Dpto. CCHUMS, Carrera Ed. Infantil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827584" y="4941168"/>
            <a:ext cx="7848872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POBLACION</a:t>
            </a: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279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 Estudiantes de la Carrera de Ed. Infantil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87365" y="188640"/>
            <a:ext cx="4322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600" b="1" dirty="0" smtClean="0"/>
              <a:t>II ANTECEDENTES</a:t>
            </a:r>
            <a:endParaRPr lang="es-ES" sz="36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1556792"/>
            <a:ext cx="2736304" cy="3600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FUNDAMENTACION</a:t>
            </a:r>
          </a:p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El tiempo 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libre y la recreación, constituye en la actualidad un importante 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reto.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Influencia medios tecnológicos.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Disminución de las  </a:t>
            </a:r>
            <a:r>
              <a:rPr lang="es-ES" b="1" dirty="0" err="1" smtClean="0">
                <a:solidFill>
                  <a:schemeClr val="accent6">
                    <a:lumMod val="50000"/>
                  </a:schemeClr>
                </a:solidFill>
              </a:rPr>
              <a:t>act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. físicas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3684534" y="1556792"/>
            <a:ext cx="2471642" cy="3600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OBJETIVOS</a:t>
            </a:r>
          </a:p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es-ES_tradnl" dirty="0">
                <a:solidFill>
                  <a:schemeClr val="accent6">
                    <a:lumMod val="50000"/>
                  </a:schemeClr>
                </a:solidFill>
              </a:rPr>
              <a:t>Promover la práctica de actividades </a:t>
            </a:r>
            <a:r>
              <a:rPr lang="es-ES_tradnl" dirty="0" smtClean="0">
                <a:solidFill>
                  <a:schemeClr val="accent6">
                    <a:lumMod val="50000"/>
                  </a:schemeClr>
                </a:solidFill>
              </a:rPr>
              <a:t>de los estudiantes.</a:t>
            </a:r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Vincular</a:t>
            </a:r>
            <a:r>
              <a:rPr lang="es-ES_tradnl" dirty="0" smtClean="0">
                <a:solidFill>
                  <a:schemeClr val="accent6">
                    <a:lumMod val="50000"/>
                  </a:schemeClr>
                </a:solidFill>
              </a:rPr>
              <a:t>los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con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la práctica de</a:t>
            </a:r>
            <a:r>
              <a:rPr lang="es-ES_tradnl" dirty="0">
                <a:solidFill>
                  <a:schemeClr val="accent6">
                    <a:lumMod val="50000"/>
                  </a:schemeClr>
                </a:solidFill>
              </a:rPr>
              <a:t> las actividades físico-recreativas </a:t>
            </a:r>
            <a:r>
              <a:rPr lang="es-ES_tradnl" dirty="0" smtClean="0">
                <a:solidFill>
                  <a:schemeClr val="accent6">
                    <a:lumMod val="50000"/>
                  </a:schemeClr>
                </a:solidFill>
              </a:rPr>
              <a:t> de su preferencia</a:t>
            </a: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588224" y="1556792"/>
            <a:ext cx="2232247" cy="15121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BENEFICIARIOS DIRECTOS</a:t>
            </a:r>
          </a:p>
          <a:p>
            <a:pPr algn="ctr"/>
            <a:r>
              <a:rPr lang="es-EC" b="1" dirty="0">
                <a:solidFill>
                  <a:schemeClr val="accent6">
                    <a:lumMod val="50000"/>
                  </a:schemeClr>
                </a:solidFill>
              </a:rPr>
              <a:t> Estudiantes de la  </a:t>
            </a:r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CEI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C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709894" y="3645024"/>
            <a:ext cx="2254594" cy="151216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accent6">
                    <a:lumMod val="50000"/>
                  </a:schemeClr>
                </a:solidFill>
              </a:rPr>
              <a:t>BENEFICIARIOS </a:t>
            </a:r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INDIRECTOS</a:t>
            </a:r>
          </a:p>
          <a:p>
            <a:pPr algn="ctr"/>
            <a:r>
              <a:rPr lang="es-EC" b="1" dirty="0" smtClean="0">
                <a:solidFill>
                  <a:schemeClr val="accent6">
                    <a:lumMod val="50000"/>
                  </a:schemeClr>
                </a:solidFill>
              </a:rPr>
              <a:t>Comunidad Politécnica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quina doblada"/>
          <p:cNvSpPr/>
          <p:nvPr/>
        </p:nvSpPr>
        <p:spPr>
          <a:xfrm>
            <a:off x="1000100" y="1428736"/>
            <a:ext cx="7358114" cy="4143404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</a:p>
          <a:p>
            <a:pPr algn="ctr">
              <a:lnSpc>
                <a:spcPct val="150000"/>
              </a:lnSpc>
            </a:pPr>
            <a:r>
              <a:rPr lang="es-E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FÍSICO-RECREATIVAS</a:t>
            </a:r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714744" y="500042"/>
            <a:ext cx="2852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/>
              <a:t>PROPUESTA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28992" y="500042"/>
            <a:ext cx="2709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200" b="1" dirty="0" smtClean="0"/>
              <a:t>PROPUESTA</a:t>
            </a:r>
            <a:endParaRPr lang="es-ES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52969"/>
              </p:ext>
            </p:extLst>
          </p:nvPr>
        </p:nvGraphicFramePr>
        <p:xfrm>
          <a:off x="428597" y="2143117"/>
          <a:ext cx="8143931" cy="3714774"/>
        </p:xfrm>
        <a:graphic>
          <a:graphicData uri="http://schemas.openxmlformats.org/drawingml/2006/table">
            <a:tbl>
              <a:tblPr/>
              <a:tblGrid>
                <a:gridCol w="2096852"/>
                <a:gridCol w="2102406"/>
                <a:gridCol w="2096852"/>
                <a:gridCol w="1847821"/>
              </a:tblGrid>
              <a:tr h="53068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ACTIVIDAD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RESPONSABLE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HORARIO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LUGAR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96023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Práctica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Fútbol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Entrenador de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Fútbol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5 PM a 7 PM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Canchas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ESPE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960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7 PM a 9 PM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96023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Práctica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Básquetbol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Entrenador de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Básquetbol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5 PM a 7 PM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Coliseo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ESPE</a:t>
                      </a:r>
                      <a:endParaRPr lang="es-E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960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7 PM a 9 PM</a:t>
                      </a:r>
                      <a:endParaRPr lang="es-E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1214422"/>
            <a:ext cx="8116324" cy="86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s-ES_tradnl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specificación operacional diaria (lunes a viernes).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61518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PREGUNTAS ESPECÍFICAS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596" y="1142984"/>
            <a:ext cx="8195219" cy="4524315"/>
          </a:xfrm>
          <a:prstGeom prst="rect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¿En qué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emplean  su </a:t>
            </a:r>
            <a:r>
              <a:rPr lang="es-EC" sz="2400" b="1" u="sng" dirty="0" smtClean="0">
                <a:latin typeface="Arial" pitchFamily="34" charset="0"/>
                <a:cs typeface="Arial" pitchFamily="34" charset="0"/>
              </a:rPr>
              <a:t> tiempo libre 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los estudiantes de la carrera de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Educación Infantil modalidad presencial del Campus Politécnico de  la ESPE?</a:t>
            </a:r>
          </a:p>
          <a:p>
            <a:pPr lvl="0" algn="ctr">
              <a:lnSpc>
                <a:spcPct val="150000"/>
              </a:lnSpc>
            </a:pPr>
            <a:endParaRPr lang="es-ES_tradnl" sz="2400" b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¿Cuáles son las </a:t>
            </a:r>
            <a:r>
              <a:rPr lang="es-EC" sz="2400" b="1" u="sng" dirty="0" smtClean="0">
                <a:latin typeface="Arial" pitchFamily="34" charset="0"/>
                <a:cs typeface="Arial" pitchFamily="34" charset="0"/>
              </a:rPr>
              <a:t>actividades  físico-recreativas </a:t>
            </a:r>
            <a:r>
              <a:rPr lang="es-EC" sz="2400" b="1" dirty="0" smtClean="0">
                <a:latin typeface="Arial" pitchFamily="34" charset="0"/>
                <a:cs typeface="Arial" pitchFamily="34" charset="0"/>
              </a:rPr>
              <a:t>que realizan los estudiantes de la carrera de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Educación Infantil modalidad presencial del Campus Politécnico de  la ESPE? </a:t>
            </a:r>
            <a:endParaRPr lang="es-ES_tradn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00364" y="428604"/>
            <a:ext cx="2709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200" b="1" dirty="0" smtClean="0"/>
              <a:t>PROPUESTA</a:t>
            </a:r>
            <a:endParaRPr lang="es-ES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1341"/>
              </p:ext>
            </p:extLst>
          </p:nvPr>
        </p:nvGraphicFramePr>
        <p:xfrm>
          <a:off x="928661" y="2377440"/>
          <a:ext cx="7643868" cy="3131894"/>
        </p:xfrm>
        <a:graphic>
          <a:graphicData uri="http://schemas.openxmlformats.org/drawingml/2006/table">
            <a:tbl>
              <a:tblPr/>
              <a:tblGrid>
                <a:gridCol w="1937080"/>
                <a:gridCol w="1913772"/>
                <a:gridCol w="1937080"/>
                <a:gridCol w="1855936"/>
              </a:tblGrid>
              <a:tr h="80328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ACTIVIDAD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RESPONSABLE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HORARIO</a:t>
                      </a:r>
                      <a:endParaRPr lang="es-ES" sz="2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LUGAR</a:t>
                      </a:r>
                      <a:endParaRPr lang="es-ES" sz="24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231331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Baile-terapia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Instructor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Baile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8 AM a 10 AM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Coliseo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ESPE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86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10 AM a 12 M</a:t>
                      </a:r>
                      <a:endParaRPr lang="es-ES" sz="2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1428736"/>
            <a:ext cx="86453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Especificación operacional de fin de semana (sábado).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00364" y="428604"/>
            <a:ext cx="2709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3200" b="1" dirty="0" smtClean="0"/>
              <a:t>PROPUESTA</a:t>
            </a:r>
            <a:endParaRPr lang="es-ES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63945"/>
              </p:ext>
            </p:extLst>
          </p:nvPr>
        </p:nvGraphicFramePr>
        <p:xfrm>
          <a:off x="428596" y="2357429"/>
          <a:ext cx="8286808" cy="3357587"/>
        </p:xfrm>
        <a:graphic>
          <a:graphicData uri="http://schemas.openxmlformats.org/drawingml/2006/table">
            <a:tbl>
              <a:tblPr/>
              <a:tblGrid>
                <a:gridCol w="1857388"/>
                <a:gridCol w="2714644"/>
                <a:gridCol w="1857388"/>
                <a:gridCol w="1857388"/>
              </a:tblGrid>
              <a:tr h="83939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ACTIVIDAD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DESCRIPCIÓN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HORARIO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LUGAR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1819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Caminata</a:t>
                      </a:r>
                      <a:endParaRPr lang="es-E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al </a:t>
                      </a:r>
                      <a:endParaRPr lang="es-E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aire libre</a:t>
                      </a:r>
                      <a:endParaRPr lang="es-ES" sz="24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Profesor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campamentos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8 </a:t>
                      </a:r>
                      <a:r>
                        <a:rPr lang="es-ES_tradnl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 </a:t>
                      </a:r>
                      <a:endParaRPr lang="es-ES_tradnl" sz="2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</a:t>
                      </a: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Opcional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consensual</a:t>
                      </a:r>
                      <a:endParaRPr lang="es-E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s-ES_tradnl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specificación operacional de fin de semana (domingo).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1063751"/>
            <a:ext cx="3312368" cy="36724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DURACIÓN</a:t>
            </a:r>
          </a:p>
          <a:p>
            <a:endParaRPr lang="es-ES_tradnl" b="1" dirty="0" smtClean="0">
              <a:solidFill>
                <a:schemeClr val="tx1"/>
              </a:solidFill>
            </a:endParaRPr>
          </a:p>
          <a:p>
            <a:r>
              <a:rPr lang="es-ES_tradnl" dirty="0" smtClean="0">
                <a:solidFill>
                  <a:schemeClr val="tx1"/>
                </a:solidFill>
              </a:rPr>
              <a:t>se </a:t>
            </a:r>
            <a:r>
              <a:rPr lang="es-ES_tradnl" dirty="0">
                <a:solidFill>
                  <a:schemeClr val="tx1"/>
                </a:solidFill>
              </a:rPr>
              <a:t>propone que sea equivalente al semestre académico (seis meses), con continuidad permanente en función de los resultados de participación obtenidos.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4283968" y="3573016"/>
            <a:ext cx="4392488" cy="2304257"/>
          </a:xfrm>
          <a:prstGeom prst="roundRect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FINANCIAMIENTO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Se puede tramitar a través de los convenios que tiene la ESPE con diversas instituciones privadas y gubernamentales</a:t>
            </a:r>
            <a:endParaRPr lang="es-EC" dirty="0">
              <a:solidFill>
                <a:schemeClr val="tx1"/>
              </a:solidFill>
            </a:endParaRPr>
          </a:p>
          <a:p>
            <a:pPr algn="ctr"/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283968" y="908720"/>
            <a:ext cx="4392488" cy="24482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PRESUPUESTO</a:t>
            </a:r>
            <a:endParaRPr lang="es-ES" b="1" dirty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>
                <a:solidFill>
                  <a:schemeClr val="tx1"/>
                </a:solidFill>
              </a:rPr>
              <a:t>costos serán mínimos ya que la mayoría de las actividades propuestas se realizarán en las instalaciones de la institución;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excepto la del domingo la que estará de acuerdo con la distancia que exista </a:t>
            </a:r>
            <a:r>
              <a:rPr lang="es-ES" dirty="0" smtClean="0">
                <a:solidFill>
                  <a:schemeClr val="tx1"/>
                </a:solidFill>
              </a:rPr>
              <a:t>al </a:t>
            </a:r>
            <a:r>
              <a:rPr lang="es-ES" dirty="0">
                <a:solidFill>
                  <a:schemeClr val="tx1"/>
                </a:solidFill>
              </a:rPr>
              <a:t>lugar escogido.</a:t>
            </a:r>
          </a:p>
        </p:txBody>
      </p:sp>
    </p:spTree>
    <p:extLst>
      <p:ext uri="{BB962C8B-B14F-4D97-AF65-F5344CB8AC3E}">
        <p14:creationId xmlns:p14="http://schemas.microsoft.com/office/powerpoint/2010/main" val="23148314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trella de 10 puntas"/>
          <p:cNvSpPr/>
          <p:nvPr/>
        </p:nvSpPr>
        <p:spPr>
          <a:xfrm>
            <a:off x="1532105" y="1071546"/>
            <a:ext cx="6143668" cy="4286280"/>
          </a:xfrm>
          <a:prstGeom prst="star10">
            <a:avLst/>
          </a:prstGeom>
          <a:gradFill flip="none" rotWithShape="1">
            <a:gsLst>
              <a:gs pos="0">
                <a:srgbClr val="36963F">
                  <a:tint val="66000"/>
                  <a:satMod val="160000"/>
                </a:srgbClr>
              </a:gs>
              <a:gs pos="50000">
                <a:srgbClr val="36963F">
                  <a:tint val="44500"/>
                  <a:satMod val="160000"/>
                </a:srgbClr>
              </a:gs>
              <a:gs pos="100000">
                <a:srgbClr val="36963F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6000" b="1" dirty="0" smtClean="0">
                <a:solidFill>
                  <a:schemeClr val="tx1"/>
                </a:solidFill>
                <a:latin typeface="Freestyle Script" pitchFamily="66" charset="0"/>
              </a:rPr>
              <a:t>MUCHAS</a:t>
            </a:r>
          </a:p>
          <a:p>
            <a:pPr algn="ctr"/>
            <a:r>
              <a:rPr lang="es-ES_tradnl" sz="6000" b="1" dirty="0" smtClean="0">
                <a:solidFill>
                  <a:schemeClr val="tx1"/>
                </a:solidFill>
                <a:latin typeface="Freestyle Script" pitchFamily="66" charset="0"/>
              </a:rPr>
              <a:t>GRACIAS</a:t>
            </a:r>
            <a:endParaRPr lang="es-ES_tradnl" sz="6000" b="1" dirty="0">
              <a:solidFill>
                <a:schemeClr val="tx1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bajo"/>
          <p:cNvSpPr/>
          <p:nvPr/>
        </p:nvSpPr>
        <p:spPr>
          <a:xfrm>
            <a:off x="2807804" y="1689286"/>
            <a:ext cx="3528392" cy="1152128"/>
          </a:xfrm>
          <a:prstGeom prst="downArrow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GENERAL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76325" y="1052736"/>
            <a:ext cx="2591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ESTABLECER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7524" y="292010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dirty="0"/>
              <a:t>…</a:t>
            </a:r>
            <a:r>
              <a:rPr lang="es-EC" sz="2800" b="1" dirty="0">
                <a:latin typeface="Arial" pitchFamily="34" charset="0"/>
                <a:cs typeface="Arial" pitchFamily="34" charset="0"/>
              </a:rPr>
              <a:t>el </a:t>
            </a:r>
            <a:r>
              <a:rPr lang="es-EC" sz="2800" b="1" u="sng" dirty="0">
                <a:latin typeface="Arial" pitchFamily="34" charset="0"/>
                <a:cs typeface="Arial" pitchFamily="34" charset="0"/>
              </a:rPr>
              <a:t>grado de relación </a:t>
            </a:r>
            <a:r>
              <a:rPr lang="es-EC" sz="2800" b="1" dirty="0">
                <a:latin typeface="Arial" pitchFamily="34" charset="0"/>
                <a:cs typeface="Arial" pitchFamily="34" charset="0"/>
              </a:rPr>
              <a:t>entre el </a:t>
            </a:r>
            <a:r>
              <a:rPr lang="es-EC" sz="2800" b="1" u="sng" dirty="0">
                <a:latin typeface="Arial" pitchFamily="34" charset="0"/>
                <a:cs typeface="Arial" pitchFamily="34" charset="0"/>
              </a:rPr>
              <a:t>empleo del tiempo libre</a:t>
            </a:r>
            <a:r>
              <a:rPr lang="es-EC" sz="2800" b="1" dirty="0">
                <a:latin typeface="Arial" pitchFamily="34" charset="0"/>
                <a:cs typeface="Arial" pitchFamily="34" charset="0"/>
              </a:rPr>
              <a:t>, y las </a:t>
            </a:r>
            <a:r>
              <a:rPr lang="es-EC" sz="2800" b="1" u="sng" dirty="0">
                <a:latin typeface="Arial" pitchFamily="34" charset="0"/>
                <a:cs typeface="Arial" pitchFamily="34" charset="0"/>
              </a:rPr>
              <a:t>actividades </a:t>
            </a:r>
            <a:r>
              <a:rPr lang="es-EC" sz="2800" b="1" u="sng" dirty="0" smtClean="0">
                <a:latin typeface="Arial" pitchFamily="34" charset="0"/>
                <a:cs typeface="Arial" pitchFamily="34" charset="0"/>
              </a:rPr>
              <a:t>físico-recreativas </a:t>
            </a:r>
            <a:r>
              <a:rPr lang="es-EC" sz="2800" b="1" dirty="0">
                <a:latin typeface="Arial" pitchFamily="34" charset="0"/>
                <a:cs typeface="Arial" pitchFamily="34" charset="0"/>
              </a:rPr>
              <a:t>que realizan los estudiantes de la carrera de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Educación Infantil modalidad presencial del Campus Politécnico de  la ESPE durante el semestre de marzo-agosto 2012.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OBJETIVOS ESPECIFICOS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9" y="857232"/>
            <a:ext cx="8429684" cy="5170646"/>
          </a:xfrm>
          <a:prstGeom prst="rect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► </a:t>
            </a:r>
            <a:r>
              <a:rPr lang="es-EC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Determinar el </a:t>
            </a:r>
            <a:r>
              <a:rPr lang="es-EC" sz="2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empleo </a:t>
            </a:r>
            <a:r>
              <a:rPr lang="es-EC" sz="20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tiempo libre </a:t>
            </a:r>
            <a:r>
              <a:rPr lang="es-EC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los estudiantes de la carrera de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Educación Infantil modalidad presencial del</a:t>
            </a: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Campus Politécnico de  la ESPE.</a:t>
            </a:r>
          </a:p>
          <a:p>
            <a:pPr lvl="0" algn="ctr">
              <a:lnSpc>
                <a:spcPct val="150000"/>
              </a:lnSpc>
            </a:pPr>
            <a:endParaRPr lang="es-ES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EC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► Establecer las </a:t>
            </a:r>
            <a:r>
              <a:rPr lang="es-EC" sz="20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actividades </a:t>
            </a:r>
            <a:r>
              <a:rPr lang="es-EC" sz="2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físico-recreativas  </a:t>
            </a:r>
            <a:r>
              <a:rPr lang="es-EC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las que se dedican los estudiantes de la carrera de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Educación Infantil modalidad presencial del Campus Politécnico de  la ESPE.</a:t>
            </a:r>
          </a:p>
          <a:p>
            <a:pPr lvl="0" algn="ctr">
              <a:lnSpc>
                <a:spcPct val="150000"/>
              </a:lnSpc>
            </a:pPr>
            <a:endParaRPr lang="es-ES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► Elaborar una propuesta de </a:t>
            </a:r>
            <a:r>
              <a:rPr lang="es-ES" sz="20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actividades </a:t>
            </a:r>
            <a:r>
              <a:rPr lang="es-ES" sz="2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físico-recreativas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 los estudiantes </a:t>
            </a:r>
            <a:r>
              <a:rPr lang="es-EC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carrera de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Educación Infantil modalidad presencial del Campus Politécnico  de  la ESPE.</a:t>
            </a:r>
            <a:endParaRPr lang="es-ES_tradnl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1663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DEFINICIÓN DE VARIABLES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Explosión 2"/>
          <p:cNvSpPr/>
          <p:nvPr/>
        </p:nvSpPr>
        <p:spPr>
          <a:xfrm>
            <a:off x="3995936" y="701407"/>
            <a:ext cx="4896545" cy="4117089"/>
          </a:xfrm>
          <a:prstGeom prst="irregularSeal2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DEPENDIENTE</a:t>
            </a:r>
          </a:p>
          <a:p>
            <a:pPr algn="ctr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ACTIVIDADES</a:t>
            </a:r>
            <a:endParaRPr lang="es-ES_tradnl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FÍSICO-RECREATIVAS</a:t>
            </a:r>
          </a:p>
          <a:p>
            <a:pPr algn="ctr"/>
            <a:endParaRPr lang="es-ES_tradn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Flecha izquierda y derecha"/>
          <p:cNvSpPr/>
          <p:nvPr/>
        </p:nvSpPr>
        <p:spPr>
          <a:xfrm>
            <a:off x="2600578" y="4818496"/>
            <a:ext cx="4000528" cy="114300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CORRELACIÓN</a:t>
            </a:r>
            <a:endParaRPr lang="es-ES_tradnl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xplosión 1"/>
          <p:cNvSpPr/>
          <p:nvPr/>
        </p:nvSpPr>
        <p:spPr>
          <a:xfrm>
            <a:off x="428596" y="939576"/>
            <a:ext cx="3711894" cy="4673140"/>
          </a:xfrm>
          <a:prstGeom prst="irregularSeal1">
            <a:avLst/>
          </a:prstGeom>
          <a:gradFill flip="none" rotWithShape="1">
            <a:gsLst>
              <a:gs pos="0">
                <a:srgbClr val="99CC00">
                  <a:shade val="30000"/>
                  <a:satMod val="115000"/>
                </a:srgbClr>
              </a:gs>
              <a:gs pos="50000">
                <a:srgbClr val="99CC00">
                  <a:shade val="67500"/>
                  <a:satMod val="115000"/>
                </a:srgbClr>
              </a:gs>
              <a:gs pos="100000">
                <a:srgbClr val="99CC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INDEPENDIENTE</a:t>
            </a:r>
          </a:p>
          <a:p>
            <a:pPr algn="ctr"/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TIEMPO LIBRE</a:t>
            </a:r>
          </a:p>
          <a:p>
            <a:pPr algn="ctr"/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TIEMPO LIBRE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41" y="1700808"/>
            <a:ext cx="8280920" cy="3539430"/>
          </a:xfrm>
          <a:prstGeom prst="rect">
            <a:avLst/>
          </a:prstGeom>
          <a:gradFill flip="none" rotWithShape="1">
            <a:gsLst>
              <a:gs pos="0">
                <a:srgbClr val="36963F">
                  <a:tint val="66000"/>
                  <a:satMod val="160000"/>
                </a:srgbClr>
              </a:gs>
              <a:gs pos="50000">
                <a:srgbClr val="36963F">
                  <a:tint val="44500"/>
                  <a:satMod val="160000"/>
                </a:srgbClr>
              </a:gs>
              <a:gs pos="100000">
                <a:srgbClr val="36963F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es-ES" sz="3200" dirty="0"/>
              <a:t> </a:t>
            </a:r>
            <a:r>
              <a:rPr lang="es-ES" sz="3200" dirty="0" smtClean="0"/>
              <a:t>Grushin (1966, 62) "[…] </a:t>
            </a:r>
            <a:r>
              <a:rPr lang="es-ES" sz="3200" dirty="0"/>
              <a:t>es aquella parte del tiempo que no se trabaja y que queda después de descontadas todas </a:t>
            </a:r>
            <a:r>
              <a:rPr lang="es-ES" sz="3200" dirty="0" smtClean="0"/>
              <a:t>las </a:t>
            </a:r>
            <a:r>
              <a:rPr lang="es-ES" sz="3200" dirty="0" smtClean="0">
                <a:hlinkClick r:id="rId2"/>
              </a:rPr>
              <a:t>inversiones</a:t>
            </a:r>
            <a:r>
              <a:rPr lang="es-ES" sz="3200" dirty="0" smtClean="0"/>
              <a:t> </a:t>
            </a:r>
            <a:r>
              <a:rPr lang="es-ES" sz="3200" dirty="0"/>
              <a:t>del tiempo   </a:t>
            </a:r>
            <a:r>
              <a:rPr lang="es-ES" sz="3200" dirty="0" smtClean="0"/>
              <a:t>utilitario </a:t>
            </a:r>
            <a:r>
              <a:rPr lang="es-ES" sz="3200" dirty="0"/>
              <a:t>(actividades domésticas, fisiológicas, de transporte, etc.)</a:t>
            </a:r>
            <a:r>
              <a:rPr lang="es-ES" sz="3200" dirty="0" smtClean="0"/>
              <a:t>, </a:t>
            </a:r>
            <a:r>
              <a:rPr lang="es-ES" sz="3200" dirty="0"/>
              <a:t>es decir, el tiempo libre después del cumplimiento de </a:t>
            </a:r>
            <a:r>
              <a:rPr lang="es-ES" sz="3200" dirty="0" smtClean="0"/>
              <a:t>diversas </a:t>
            </a:r>
            <a:r>
              <a:rPr lang="es-ES" sz="3200" dirty="0" smtClean="0">
                <a:hlinkClick r:id="rId3"/>
              </a:rPr>
              <a:t>obligaciones</a:t>
            </a:r>
            <a:r>
              <a:rPr lang="es-ES" sz="3200" dirty="0" smtClean="0"/>
              <a:t>."</a:t>
            </a:r>
            <a:endParaRPr lang="es-EC" sz="3200" dirty="0"/>
          </a:p>
        </p:txBody>
      </p:sp>
      <p:sp>
        <p:nvSpPr>
          <p:cNvPr id="5" name="4 Rectángulo"/>
          <p:cNvSpPr/>
          <p:nvPr/>
        </p:nvSpPr>
        <p:spPr>
          <a:xfrm>
            <a:off x="3374465" y="1052736"/>
            <a:ext cx="2323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Definiciones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7257" y="764704"/>
            <a:ext cx="8640960" cy="5262979"/>
          </a:xfrm>
          <a:prstGeom prst="rect">
            <a:avLst/>
          </a:prstGeom>
          <a:gradFill flip="none" rotWithShape="1">
            <a:gsLst>
              <a:gs pos="0">
                <a:srgbClr val="339933">
                  <a:tint val="66000"/>
                  <a:satMod val="160000"/>
                </a:srgbClr>
              </a:gs>
              <a:gs pos="50000">
                <a:srgbClr val="339933">
                  <a:tint val="44500"/>
                  <a:satMod val="160000"/>
                </a:srgbClr>
              </a:gs>
              <a:gs pos="100000">
                <a:srgbClr val="339933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es-EC" sz="2800" b="1" dirty="0"/>
              <a:t>El tiempo libre</a:t>
            </a:r>
            <a:r>
              <a:rPr lang="es-EC" sz="2800" dirty="0"/>
              <a:t> se considera y contempla como el periodo de tiempo no sujeto a obligaciones.</a:t>
            </a:r>
          </a:p>
          <a:p>
            <a:r>
              <a:rPr lang="es-EC" sz="2800" b="1" dirty="0"/>
              <a:t>El tiempo liberado</a:t>
            </a:r>
            <a:r>
              <a:rPr lang="es-EC" sz="2800" dirty="0"/>
              <a:t> es una parcela de tiempo, </a:t>
            </a:r>
            <a:r>
              <a:rPr lang="es-EC" sz="2800" dirty="0" smtClean="0"/>
              <a:t>donde la </a:t>
            </a:r>
            <a:r>
              <a:rPr lang="es-EC" sz="2800" dirty="0"/>
              <a:t>persona no tiene que realizar ninguna actividad de forma obligatoria y </a:t>
            </a:r>
            <a:r>
              <a:rPr lang="es-EC" sz="2800" dirty="0" smtClean="0"/>
              <a:t>elige </a:t>
            </a:r>
            <a:r>
              <a:rPr lang="es-EC" sz="2800" dirty="0"/>
              <a:t>libremente lo que desea realizar </a:t>
            </a:r>
            <a:br>
              <a:rPr lang="es-EC" sz="2800" dirty="0"/>
            </a:br>
            <a:r>
              <a:rPr lang="es-EC" sz="2800" b="1" dirty="0"/>
              <a:t>El ocio</a:t>
            </a:r>
            <a:r>
              <a:rPr lang="es-EC" sz="2800" dirty="0"/>
              <a:t> surge cuando se realizan las actividades satisfactorias y gratificantes que posibilita el tiempo liberado, de forma libre, decididas por uno mismo y gestionadas autónomamente (Cuenca 2000).</a:t>
            </a:r>
            <a:br>
              <a:rPr lang="es-EC" sz="2800" dirty="0"/>
            </a:br>
            <a:r>
              <a:rPr lang="es-EC" sz="2800" dirty="0"/>
              <a:t/>
            </a:r>
            <a:br>
              <a:rPr lang="es-EC" sz="2800" dirty="0"/>
            </a:br>
            <a:endParaRPr lang="es-EC" sz="2800" dirty="0"/>
          </a:p>
        </p:txBody>
      </p:sp>
      <p:sp>
        <p:nvSpPr>
          <p:cNvPr id="2" name="1 Rectángulo"/>
          <p:cNvSpPr/>
          <p:nvPr/>
        </p:nvSpPr>
        <p:spPr>
          <a:xfrm>
            <a:off x="1087378" y="30378"/>
            <a:ext cx="6365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dirty="0" smtClean="0">
                <a:latin typeface="Arial" pitchFamily="34" charset="0"/>
                <a:cs typeface="Arial" pitchFamily="34" charset="0"/>
              </a:rPr>
              <a:t>Definiciones ( continuación)</a:t>
            </a:r>
            <a:endParaRPr lang="es-ES_tradnl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2210</TotalTime>
  <Words>2226</Words>
  <Application>Microsoft Office PowerPoint</Application>
  <PresentationFormat>Presentación en pantalla (4:3)</PresentationFormat>
  <Paragraphs>567</Paragraphs>
  <Slides>43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6" baseType="lpstr">
      <vt:lpstr>Diseño predeterminado</vt:lpstr>
      <vt:lpstr>1_Diseño predeterminado</vt:lpstr>
      <vt:lpstr>CorelDRAW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CENTRAL DEL ECUADOR FACULTAD DE FILOSOFÍA, LETRAS Y CIENCIAS DE LA EDUCACIÓN  CARRERA CIENCIAS SOCIALES</dc:title>
  <dc:creator>Sharon</dc:creator>
  <cp:lastModifiedBy>Mi PC</cp:lastModifiedBy>
  <cp:revision>265</cp:revision>
  <dcterms:modified xsi:type="dcterms:W3CDTF">2013-01-30T21:26:20Z</dcterms:modified>
</cp:coreProperties>
</file>