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3" r:id="rId4"/>
    <p:sldId id="288" r:id="rId5"/>
    <p:sldId id="289" r:id="rId6"/>
    <p:sldId id="290" r:id="rId7"/>
    <p:sldId id="291" r:id="rId8"/>
    <p:sldId id="264" r:id="rId9"/>
    <p:sldId id="265" r:id="rId10"/>
    <p:sldId id="268" r:id="rId11"/>
    <p:sldId id="292" r:id="rId12"/>
    <p:sldId id="269" r:id="rId13"/>
    <p:sldId id="293" r:id="rId14"/>
    <p:sldId id="294" r:id="rId15"/>
    <p:sldId id="295" r:id="rId16"/>
    <p:sldId id="277" r:id="rId17"/>
    <p:sldId id="278" r:id="rId18"/>
    <p:sldId id="279" r:id="rId19"/>
    <p:sldId id="280" r:id="rId20"/>
    <p:sldId id="284" r:id="rId21"/>
    <p:sldId id="281" r:id="rId22"/>
    <p:sldId id="282" r:id="rId23"/>
    <p:sldId id="283" r:id="rId24"/>
    <p:sldId id="296" r:id="rId25"/>
    <p:sldId id="297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6B5"/>
    <a:srgbClr val="660066"/>
    <a:srgbClr val="336600"/>
    <a:srgbClr val="00FFFF"/>
    <a:srgbClr val="9EB786"/>
    <a:srgbClr val="FF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0" autoAdjust="0"/>
    <p:restoredTop sz="94660"/>
  </p:normalViewPr>
  <p:slideViewPr>
    <p:cSldViewPr>
      <p:cViewPr>
        <p:scale>
          <a:sx n="60" d="100"/>
          <a:sy n="60" d="100"/>
        </p:scale>
        <p:origin x="-160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74F0D-E61B-4FFC-B5A8-DF404869DB90}" type="datetimeFigureOut">
              <a:rPr lang="es-EC" smtClean="0"/>
              <a:t>19/05/2013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E1A75-2606-4EBC-BB4E-27C07C6E1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970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1A75-2606-4EBC-BB4E-27C07C6E1749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57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718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824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242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0158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55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04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187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8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9294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2018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835696" y="848901"/>
            <a:ext cx="64087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Candara" pitchFamily="34" charset="0"/>
              <a:cs typeface="Calibri" pitchFamily="34" charset="0"/>
            </a:endParaRPr>
          </a:p>
          <a:p>
            <a:pPr algn="ctr"/>
            <a:r>
              <a:rPr lang="en-US" sz="2200" b="1" dirty="0" smtClean="0">
                <a:latin typeface="Candara" pitchFamily="34" charset="0"/>
                <a:cs typeface="Calibri" pitchFamily="34" charset="0"/>
              </a:rPr>
              <a:t>DEPARTAMENTO DE CIENCIAS ECONÓMICAS ADMINISTRATIVAS Y DE COMERCIO</a:t>
            </a:r>
          </a:p>
          <a:p>
            <a:pPr algn="ctr"/>
            <a:endParaRPr lang="en-US" b="1" dirty="0" smtClean="0">
              <a:latin typeface="Candara" pitchFamily="34" charset="0"/>
              <a:cs typeface="Calibri" pitchFamily="34" charset="0"/>
            </a:endParaRPr>
          </a:p>
          <a:p>
            <a:pPr algn="ctr"/>
            <a:endParaRPr lang="en-US" b="1" dirty="0">
              <a:latin typeface="Candara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ndara" pitchFamily="34" charset="0"/>
                <a:cs typeface="Calibri" pitchFamily="34" charset="0"/>
              </a:rPr>
              <a:t>MEDICIÓN DEL NIVEL DE SATISFACCIÓN DEL PARTÍCIPE Y EL DISEÑO DEL MANUAL DE PROCESOS Y PROCEDIMIENTOS DE LA CAJA DE CESANTÍA Y JUBILACIÓN COMPLEMENTARIA </a:t>
            </a:r>
          </a:p>
          <a:p>
            <a:pPr algn="ctr"/>
            <a:r>
              <a:rPr lang="en-US" b="1" dirty="0" smtClean="0">
                <a:latin typeface="Candara" pitchFamily="34" charset="0"/>
                <a:cs typeface="Calibri" pitchFamily="34" charset="0"/>
              </a:rPr>
              <a:t>DGAC - FCPC</a:t>
            </a:r>
          </a:p>
          <a:p>
            <a:pPr algn="ctr"/>
            <a:endParaRPr lang="es-EC" b="1" dirty="0" smtClean="0">
              <a:latin typeface="Candara" pitchFamily="34" charset="0"/>
              <a:cs typeface="Calibri" pitchFamily="34" charset="0"/>
            </a:endParaRPr>
          </a:p>
          <a:p>
            <a:pPr algn="ctr"/>
            <a:endParaRPr lang="es-EC" b="1" dirty="0">
              <a:latin typeface="Candara" pitchFamily="34" charset="0"/>
              <a:cs typeface="Calibri" pitchFamily="34" charset="0"/>
            </a:endParaRPr>
          </a:p>
          <a:p>
            <a:pPr algn="ctr"/>
            <a:r>
              <a:rPr lang="es-EC" sz="2200" b="1" dirty="0" smtClean="0">
                <a:latin typeface="Candara" pitchFamily="34" charset="0"/>
                <a:cs typeface="Calibri" pitchFamily="34" charset="0"/>
              </a:rPr>
              <a:t>NADIA ANDREA REYES HIDALGO</a:t>
            </a:r>
          </a:p>
          <a:p>
            <a:pPr algn="ctr"/>
            <a:endParaRPr lang="es-EC" b="1" dirty="0">
              <a:latin typeface="Candara" pitchFamily="34" charset="0"/>
              <a:cs typeface="Calibri" pitchFamily="34" charset="0"/>
            </a:endParaRPr>
          </a:p>
          <a:p>
            <a:pPr algn="ctr"/>
            <a:r>
              <a:rPr lang="es-EC" b="1" dirty="0" smtClean="0">
                <a:latin typeface="Candara" pitchFamily="34" charset="0"/>
                <a:cs typeface="Calibri" pitchFamily="34" charset="0"/>
              </a:rPr>
              <a:t>MAYO, 2013</a:t>
            </a:r>
            <a:endParaRPr lang="es-ES" b="1" dirty="0">
              <a:latin typeface="Candara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DIAGNÓSTICO SITUACIONAL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Picture 6" descr="C:\Users\Crichy\Desktop\ccj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40" y="-27384"/>
            <a:ext cx="872640" cy="864000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2" y="1052736"/>
            <a:ext cx="7437756" cy="45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9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416824" cy="508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INVESTIGACIÓN DE MERCADO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C" sz="20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OBJETIVO</a:t>
            </a:r>
          </a:p>
          <a:p>
            <a:r>
              <a:rPr lang="es-EC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Realizar </a:t>
            </a:r>
            <a:r>
              <a:rPr lang="es-EC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un análisis de mercado mediante la aplicación de encuestas aleatorias a los socios de la Caja de Cesantía y Jubilación Complementaria para conocer los requerimientos que tienen, así como también medir el nivel de satisfacción de los mismos.</a:t>
            </a:r>
          </a:p>
          <a:p>
            <a:endParaRPr lang="es-EC" sz="2000" dirty="0">
              <a:solidFill>
                <a:srgbClr val="002060"/>
              </a:solidFill>
            </a:endParaRPr>
          </a:p>
        </p:txBody>
      </p:sp>
      <p:pic>
        <p:nvPicPr>
          <p:cNvPr id="4" name="Picture 6" descr="C:\Users\Crichy\Desktop\ccj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40" y="-27384"/>
            <a:ext cx="872640" cy="864000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7" y="2708920"/>
            <a:ext cx="4651561" cy="151216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2" y="4509120"/>
            <a:ext cx="3982968" cy="146535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12" y="3212976"/>
            <a:ext cx="2696048" cy="229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0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RESULTADOS</a:t>
            </a:r>
            <a:endParaRPr lang="es-EC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0" y="824114"/>
            <a:ext cx="6982800" cy="51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9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RESULTADOS</a:t>
            </a:r>
            <a:endParaRPr lang="es-EC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858958" cy="52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9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RESULTADOS</a:t>
            </a:r>
            <a:endParaRPr lang="es-EC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878275" cy="50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DISEÑO DEL MANUAL DE PROCESOS Y PROCEDIMIENTOS</a:t>
            </a:r>
            <a:endParaRPr lang="es-EC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17" y="1310239"/>
            <a:ext cx="5306166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CADENA DE VALOR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9111" t="4407" r="13343" b="3729"/>
          <a:stretch/>
        </p:blipFill>
        <p:spPr bwMode="auto">
          <a:xfrm>
            <a:off x="1115616" y="1124744"/>
            <a:ext cx="678704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82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502934"/>
              </p:ext>
            </p:extLst>
          </p:nvPr>
        </p:nvGraphicFramePr>
        <p:xfrm>
          <a:off x="611560" y="267995"/>
          <a:ext cx="7924800" cy="141732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251493"/>
                <a:gridCol w="3152386"/>
                <a:gridCol w="1520921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Código: CJCC-PRO-INV-01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Caja de Cesantía y Jubilación Complementaria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DGAC - FCPC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Proceso: Gestión Administrativa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5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Tipo de Proceso: Gobernante X       Operativo          Apoyo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5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Estado: Propuesto X           Aprobado             Publicado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INVENTARIO DE PROCESOS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Fecha de Elaboración: Abril 2013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Fecha de Última Revisión: Abril 2013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889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8680"/>
            <a:ext cx="847725" cy="781050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97325"/>
              </p:ext>
            </p:extLst>
          </p:nvPr>
        </p:nvGraphicFramePr>
        <p:xfrm>
          <a:off x="539552" y="1884256"/>
          <a:ext cx="7975600" cy="46863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062832"/>
                <a:gridCol w="1080120"/>
                <a:gridCol w="950653"/>
                <a:gridCol w="1351624"/>
                <a:gridCol w="1314750"/>
                <a:gridCol w="1439995"/>
                <a:gridCol w="77562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PROCESOS GOBERNANTES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Clientes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Nivel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GAD-01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Gestión Administrativa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Líder del</a:t>
                      </a:r>
                      <a:br>
                        <a:rPr lang="es-EC" sz="1000" b="1" dirty="0">
                          <a:effectLst/>
                        </a:rPr>
                      </a:br>
                      <a:r>
                        <a:rPr lang="es-EC" sz="1000" b="1" dirty="0">
                          <a:effectLst/>
                        </a:rPr>
                        <a:t>Proceso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Servicio que genera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Internos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Externos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GAD-01-GR-01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Gestión del Comité de Riesgos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Comité de Riesgos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Minimización de los Riesgos de liquidez, crédito e inversión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Gerente Administrativo,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Oficial de riesgos,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Oficial de prestaciones, Oficial de inversión, Contador General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Asamblea General, Partícipes de la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CCJC DGAC,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Superintendencia de Bancos y Seguros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Crítico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GAD-01-GI-02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Gestión del Comité de Inversiones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Comité de Inversiones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Administración de los recursos económicos de la CCJC DGAC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Gerente Administrativo, Oficial de inversión, Contador General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Asamblea General, Partícipes de la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CCJC DGAC,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Superintendencia de Bancos y Seguros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Crítico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GAD-01-GP-03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Gestión del Comité de Prestaciones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Comité de Prestaciones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Otorgamiento de Cesantías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y Jubilaciones Complementarias a los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partícipes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Gerente Administrativo, Oficial de prestaciones, Contador General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Asamblea General, Partícipes de la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CCJC DGAC,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Superintendencia de Bancos y Seguros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Crítico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ELABORADO POR: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REVISADO POR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APROBADO POR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001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effectLst/>
                        </a:rPr>
                        <a:t>Nadia Reyes Hidalgo</a:t>
                      </a:r>
                      <a:br>
                        <a:rPr lang="es-EC" sz="1000" b="0" dirty="0">
                          <a:effectLst/>
                        </a:rPr>
                      </a:br>
                      <a:r>
                        <a:rPr lang="es-EC" sz="1000" b="0" dirty="0">
                          <a:effectLst/>
                        </a:rPr>
                        <a:t>INVESTIGADORA</a:t>
                      </a:r>
                      <a:endParaRPr lang="es-EC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Oficial de Crédito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Oficial de Inversiones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Oficial de Prestaciones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Gerente Administrativo C.C.J.C DGAC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5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422057"/>
              </p:ext>
            </p:extLst>
          </p:nvPr>
        </p:nvGraphicFramePr>
        <p:xfrm>
          <a:off x="606743" y="1745901"/>
          <a:ext cx="7930514" cy="440982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64594"/>
                <a:gridCol w="1523903"/>
                <a:gridCol w="809871"/>
                <a:gridCol w="1169743"/>
                <a:gridCol w="1169743"/>
                <a:gridCol w="1169108"/>
                <a:gridCol w="723552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Código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PROCESOS OPERATIVOS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Clientes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Nivel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Gestión de Negocios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Líder del</a:t>
                      </a:r>
                      <a:br>
                        <a:rPr lang="es-EC" sz="1000">
                          <a:effectLst/>
                        </a:rPr>
                      </a:br>
                      <a:r>
                        <a:rPr lang="es-EC" sz="1000">
                          <a:effectLst/>
                        </a:rPr>
                        <a:t>Proceso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Servicio que genera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Internos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Externos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GNE-01-CR-01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Crédito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Oficial de</a:t>
                      </a:r>
                      <a:br>
                        <a:rPr lang="es-EC" sz="1000">
                          <a:effectLst/>
                        </a:rPr>
                      </a:br>
                      <a:r>
                        <a:rPr lang="es-EC" sz="1000">
                          <a:effectLst/>
                        </a:rPr>
                        <a:t>Crédito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Otorgamiento</a:t>
                      </a:r>
                      <a:br>
                        <a:rPr lang="es-EC" sz="1000">
                          <a:effectLst/>
                        </a:rPr>
                      </a:br>
                      <a:r>
                        <a:rPr lang="es-EC" sz="1000">
                          <a:effectLst/>
                        </a:rPr>
                        <a:t>de Créditos a</a:t>
                      </a:r>
                      <a:br>
                        <a:rPr lang="es-EC" sz="1000">
                          <a:effectLst/>
                        </a:rPr>
                      </a:br>
                      <a:r>
                        <a:rPr lang="es-EC" sz="1000">
                          <a:effectLst/>
                        </a:rPr>
                        <a:t>los partícipes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Gerente Administrativo,</a:t>
                      </a:r>
                      <a:br>
                        <a:rPr lang="es-EC" sz="800">
                          <a:effectLst/>
                        </a:rPr>
                      </a:br>
                      <a:r>
                        <a:rPr lang="es-EC" sz="800">
                          <a:effectLst/>
                        </a:rPr>
                        <a:t>Oficial de</a:t>
                      </a:r>
                      <a:br>
                        <a:rPr lang="es-EC" sz="800">
                          <a:effectLst/>
                        </a:rPr>
                      </a:br>
                      <a:r>
                        <a:rPr lang="es-EC" sz="800">
                          <a:effectLst/>
                        </a:rPr>
                        <a:t>prestaciones, Oficial de crédito, Oficial de inversión, Contador General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Partícipes de la CCJC DGAC,</a:t>
                      </a:r>
                      <a:br>
                        <a:rPr lang="es-EC" sz="900">
                          <a:effectLst/>
                        </a:rPr>
                      </a:br>
                      <a:r>
                        <a:rPr lang="es-EC" sz="900">
                          <a:effectLst/>
                        </a:rPr>
                        <a:t>Auditor Externo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Crítico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GNE-01-CR-01-AC-01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Atención al cliente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GNE-01-CR-01-VE-02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Verificación y Evaluación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GNE-01-CR-01-AP-03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Aprobación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GNE-01-CR-01-DE-04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Desembolso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GNE-01-CR-01-SC-05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Seguimiento y Control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GNE-01-IN-02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Inversiones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Oficial de</a:t>
                      </a:r>
                      <a:br>
                        <a:rPr lang="es-EC" sz="1000">
                          <a:effectLst/>
                        </a:rPr>
                      </a:br>
                      <a:r>
                        <a:rPr lang="es-EC" sz="1000">
                          <a:effectLst/>
                        </a:rPr>
                        <a:t>Inversión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Colocación del exceso de liquidez en inversiones</a:t>
                      </a:r>
                      <a:br>
                        <a:rPr lang="es-EC" sz="1000">
                          <a:effectLst/>
                        </a:rPr>
                      </a:br>
                      <a:r>
                        <a:rPr lang="es-EC" sz="1000">
                          <a:effectLst/>
                        </a:rPr>
                        <a:t>de instituciones del</a:t>
                      </a:r>
                      <a:br>
                        <a:rPr lang="es-EC" sz="1000">
                          <a:effectLst/>
                        </a:rPr>
                      </a:br>
                      <a:r>
                        <a:rPr lang="es-EC" sz="1000">
                          <a:effectLst/>
                        </a:rPr>
                        <a:t>sistema financiero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Gerente Administrativo,</a:t>
                      </a:r>
                      <a:br>
                        <a:rPr lang="es-EC" sz="800">
                          <a:effectLst/>
                        </a:rPr>
                      </a:br>
                      <a:r>
                        <a:rPr lang="es-EC" sz="800">
                          <a:effectLst/>
                        </a:rPr>
                        <a:t>Oficial de inversión, Contador General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Instituciones del Sistema Financiero, Superintendencia de</a:t>
                      </a:r>
                      <a:br>
                        <a:rPr lang="es-EC" sz="800">
                          <a:effectLst/>
                        </a:rPr>
                      </a:br>
                      <a:r>
                        <a:rPr lang="es-EC" sz="800">
                          <a:effectLst/>
                        </a:rPr>
                        <a:t>Bancos y Seguros, Auditor Externo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Crítico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GNE-01-IN-02-CO-01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Cotización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GNE-01-IN-02-AP-02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Aprobación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GNE-01-IN-02-IN-03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Inversión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GNE-01-IN-02-RE-04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Renovación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GNE-01-IN-02-CA-05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Cancelación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GNE-01-PR-03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Prestaciones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Oficial de Prestaciones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Otorgamiento de la Cesantía y Jubilación Complementaria a los partícipes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Gerente Administrativo,</a:t>
                      </a:r>
                      <a:br>
                        <a:rPr lang="es-EC" sz="800">
                          <a:effectLst/>
                        </a:rPr>
                      </a:br>
                      <a:r>
                        <a:rPr lang="es-EC" sz="800">
                          <a:effectLst/>
                        </a:rPr>
                        <a:t>Oficial de prestaciones, Contador General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Partícipes de la</a:t>
                      </a:r>
                      <a:br>
                        <a:rPr lang="es-EC" sz="1000">
                          <a:effectLst/>
                        </a:rPr>
                      </a:br>
                      <a:r>
                        <a:rPr lang="es-EC" sz="1000">
                          <a:effectLst/>
                        </a:rPr>
                        <a:t>CCJC DGAC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Crítico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GNE-01-PR-03-AC-01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Atención al cliente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GNE-01-PR-03-EV-02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Evaluación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GNE-01-PR-03-AD-03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Aprobación y Desembolso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ELABORADO POR: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REVISADO POR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APROBADO POR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365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Nadia Reyes Hidalgo</a:t>
                      </a:r>
                      <a:br>
                        <a:rPr lang="es-EC" sz="1000">
                          <a:effectLst/>
                        </a:rPr>
                      </a:br>
                      <a:r>
                        <a:rPr lang="es-EC" sz="1000">
                          <a:effectLst/>
                        </a:rPr>
                        <a:t>INVESTIGADORA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Oficial de Crédito</a:t>
                      </a:r>
                      <a:br>
                        <a:rPr lang="es-EC" sz="1000">
                          <a:effectLst/>
                        </a:rPr>
                      </a:br>
                      <a:r>
                        <a:rPr lang="es-EC" sz="1000">
                          <a:effectLst/>
                        </a:rPr>
                        <a:t>Oficial de Inversiones</a:t>
                      </a:r>
                      <a:br>
                        <a:rPr lang="es-EC" sz="1000">
                          <a:effectLst/>
                        </a:rPr>
                      </a:br>
                      <a:r>
                        <a:rPr lang="es-EC" sz="1000">
                          <a:effectLst/>
                        </a:rPr>
                        <a:t>Oficial de Prestaciones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Gerente Administrativo C.C.J.C DGAC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23447"/>
              </p:ext>
            </p:extLst>
          </p:nvPr>
        </p:nvGraphicFramePr>
        <p:xfrm>
          <a:off x="611560" y="211480"/>
          <a:ext cx="7924800" cy="141732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251493"/>
                <a:gridCol w="3152386"/>
                <a:gridCol w="1520921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Código: CJCC-PRO-INV-01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Caja de Cesantía y Jubilación Complementaria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DGAC - FCPC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Proceso: Gestión Administrativa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5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Tipo de Proceso: Gobernante X       Operativo          Apoyo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5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Estado: Propuesto X           Aprobado             Publicado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INVENTARIO DE PROCESOS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Fecha de Elaboración: Abril 2013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Fecha de Última Revisión: Abril 2013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8680"/>
            <a:ext cx="847725" cy="7810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506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156" y="926425"/>
            <a:ext cx="74168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b="1" i="1" u="sng" dirty="0" smtClean="0">
                <a:latin typeface="Candara" pitchFamily="34" charset="0"/>
              </a:rPr>
              <a:t>AGENDA</a:t>
            </a:r>
          </a:p>
          <a:p>
            <a:pPr>
              <a:lnSpc>
                <a:spcPct val="150000"/>
              </a:lnSpc>
            </a:pPr>
            <a:endParaRPr lang="es-EC" dirty="0">
              <a:latin typeface="Candara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dirty="0" smtClean="0">
                <a:latin typeface="Candara" pitchFamily="34" charset="0"/>
              </a:rPr>
              <a:t>INTRODUCCIÓN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dirty="0" smtClean="0">
                <a:latin typeface="Candara" pitchFamily="34" charset="0"/>
              </a:rPr>
              <a:t>OBJETIVOS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dirty="0" smtClean="0">
                <a:latin typeface="Candara" pitchFamily="34" charset="0"/>
              </a:rPr>
              <a:t>DIAGNÓSTICO SITUACIONAL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dirty="0" smtClean="0">
                <a:latin typeface="Candara" pitchFamily="34" charset="0"/>
              </a:rPr>
              <a:t>RESULTADOS DE LA INVESTIGACIÓN DE MERCADOS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dirty="0" smtClean="0">
                <a:latin typeface="Candara" pitchFamily="34" charset="0"/>
              </a:rPr>
              <a:t>DISEÑO DEL MANUAL DE PROCESOS Y PROCEDIMIENTOS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dirty="0" smtClean="0">
                <a:latin typeface="Candara" pitchFamily="34" charset="0"/>
              </a:rPr>
              <a:t>CONCLUSIONES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dirty="0" smtClean="0">
                <a:latin typeface="Candara" pitchFamily="34" charset="0"/>
              </a:rPr>
              <a:t>RECOMENDACIONES</a:t>
            </a:r>
          </a:p>
          <a:p>
            <a:pPr marL="342900" indent="-342900">
              <a:buAutoNum type="arabicPeriod"/>
            </a:pPr>
            <a:endParaRPr lang="es-EC" dirty="0" smtClean="0"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s-EC" dirty="0" smtClean="0"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s-EC" dirty="0" smtClean="0">
              <a:latin typeface="Candara" pitchFamily="34" charset="0"/>
            </a:endParaRPr>
          </a:p>
        </p:txBody>
      </p:sp>
      <p:pic>
        <p:nvPicPr>
          <p:cNvPr id="4" name="Picture 6" descr="C:\Users\Crichy\Desktop\ccj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40" y="-27384"/>
            <a:ext cx="872640" cy="864000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311781"/>
              </p:ext>
            </p:extLst>
          </p:nvPr>
        </p:nvGraphicFramePr>
        <p:xfrm>
          <a:off x="609600" y="69334"/>
          <a:ext cx="7924800" cy="154952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026296"/>
                <a:gridCol w="3187626"/>
                <a:gridCol w="1710878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Código: CJCC-PRO-INV-01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Caja de Cesantía y Jubilación Complementaria</a:t>
                      </a:r>
                      <a:br>
                        <a:rPr lang="es-EC" sz="1100">
                          <a:effectLst/>
                        </a:rPr>
                      </a:br>
                      <a:r>
                        <a:rPr lang="es-EC" sz="1100">
                          <a:effectLst/>
                        </a:rPr>
                        <a:t>DGAC - FCPC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Proceso: Gestión Administrativa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Tipo de Proceso:</a:t>
                      </a:r>
                      <a:br>
                        <a:rPr lang="es-EC" sz="1100" dirty="0">
                          <a:effectLst/>
                        </a:rPr>
                      </a:br>
                      <a:r>
                        <a:rPr lang="es-EC" sz="1100" dirty="0">
                          <a:effectLst/>
                        </a:rPr>
                        <a:t>Gobernante X           Operativo             Apoyo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Estado:</a:t>
                      </a:r>
                      <a:br>
                        <a:rPr lang="es-EC" sz="1100" dirty="0">
                          <a:effectLst/>
                        </a:rPr>
                      </a:br>
                      <a:r>
                        <a:rPr lang="es-EC" sz="1100" dirty="0">
                          <a:effectLst/>
                        </a:rPr>
                        <a:t>Propuesto X           Aprobado         </a:t>
                      </a:r>
                      <a:r>
                        <a:rPr lang="es-EC" sz="1100" dirty="0" smtClean="0">
                          <a:effectLst/>
                        </a:rPr>
                        <a:t>Publicado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INVENTARIO DE PROCESOS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Fecha de Elaboración: Abril 2013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Fecha de Última Revisión: Abril 2013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29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847725" cy="781050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85226"/>
              </p:ext>
            </p:extLst>
          </p:nvPr>
        </p:nvGraphicFramePr>
        <p:xfrm>
          <a:off x="609600" y="1653510"/>
          <a:ext cx="7924800" cy="295884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39313"/>
                <a:gridCol w="1724634"/>
                <a:gridCol w="887735"/>
                <a:gridCol w="901080"/>
                <a:gridCol w="1170514"/>
                <a:gridCol w="1077102"/>
                <a:gridCol w="724422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Código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PROCESOS DE APOYO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Clientes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Nivel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GFI-01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Gestión Financiera</a:t>
                      </a:r>
                      <a:endParaRPr lang="es-EC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Líder del</a:t>
                      </a:r>
                      <a:br>
                        <a:rPr lang="es-EC" sz="1000" dirty="0">
                          <a:effectLst/>
                        </a:rPr>
                      </a:br>
                      <a:r>
                        <a:rPr lang="es-EC" sz="1000" dirty="0">
                          <a:effectLst/>
                        </a:rPr>
                        <a:t>Proceso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Servicio que genera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Internos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Externos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GFI-01-CO-01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Contabilidad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Contador</a:t>
                      </a:r>
                      <a:br>
                        <a:rPr lang="es-EC" sz="800" dirty="0">
                          <a:effectLst/>
                        </a:rPr>
                      </a:br>
                      <a:r>
                        <a:rPr lang="es-EC" sz="800" dirty="0">
                          <a:effectLst/>
                        </a:rPr>
                        <a:t>General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Estados</a:t>
                      </a:r>
                      <a:br>
                        <a:rPr lang="es-EC" sz="800">
                          <a:effectLst/>
                        </a:rPr>
                      </a:br>
                      <a:r>
                        <a:rPr lang="es-EC" sz="800">
                          <a:effectLst/>
                        </a:rPr>
                        <a:t>Financieros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Gerente Administrativo, Oficial de Riesgos, Oficial de Inversiones,</a:t>
                      </a:r>
                      <a:br>
                        <a:rPr lang="es-EC" sz="800" dirty="0">
                          <a:effectLst/>
                        </a:rPr>
                      </a:br>
                      <a:r>
                        <a:rPr lang="es-EC" sz="800" dirty="0">
                          <a:effectLst/>
                        </a:rPr>
                        <a:t>Oficial de Prestaciones, Presidente del</a:t>
                      </a:r>
                      <a:br>
                        <a:rPr lang="es-EC" sz="800" dirty="0">
                          <a:effectLst/>
                        </a:rPr>
                      </a:br>
                      <a:r>
                        <a:rPr lang="es-EC" sz="800" dirty="0">
                          <a:effectLst/>
                        </a:rPr>
                        <a:t>Consejo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Auditor Externo,</a:t>
                      </a:r>
                      <a:br>
                        <a:rPr lang="es-EC" sz="800">
                          <a:effectLst/>
                        </a:rPr>
                      </a:br>
                      <a:r>
                        <a:rPr lang="es-EC" sz="800">
                          <a:effectLst/>
                        </a:rPr>
                        <a:t>Superintendencia de Bancos</a:t>
                      </a:r>
                      <a:br>
                        <a:rPr lang="es-EC" sz="800">
                          <a:effectLst/>
                        </a:rPr>
                      </a:br>
                      <a:r>
                        <a:rPr lang="es-EC" sz="800">
                          <a:effectLst/>
                        </a:rPr>
                        <a:t>y Seguros, SRI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Crítico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GFI-01-CO-01-PC-01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Plan de Cuentas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GFI-01-CO-01-OC-02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Registro de Operaciones Contables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GFI-01-CO-01-LD-03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Libro Diario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GFI-01-CO-01-LM-04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Libro Mayor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GFI-01-CO-01-BC-05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Balance de Comprobación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GFI-01-CO-01-HT-06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Hoja de Trabajo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GFI-01-CO-01-BG-07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Balance General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GFI-01-CO-01-ER-08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 de Resultados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GFI-01-CO-01-EP-09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 de evolución del Patrimonio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GFI-01-CO-01-FE-10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 de Flujo de efectivo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23906"/>
              </p:ext>
            </p:extLst>
          </p:nvPr>
        </p:nvGraphicFramePr>
        <p:xfrm>
          <a:off x="607640" y="4578542"/>
          <a:ext cx="7924800" cy="222504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39313"/>
                <a:gridCol w="1711925"/>
                <a:gridCol w="900444"/>
                <a:gridCol w="901080"/>
                <a:gridCol w="1170514"/>
                <a:gridCol w="1077102"/>
                <a:gridCol w="724422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2"/>
                          </a:solidFill>
                          <a:effectLst/>
                        </a:rPr>
                        <a:t>GLO-01</a:t>
                      </a:r>
                      <a:endParaRPr lang="es-EC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2"/>
                          </a:solidFill>
                          <a:effectLst/>
                        </a:rPr>
                        <a:t>Gestión de Logística</a:t>
                      </a:r>
                      <a:endParaRPr lang="es-EC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0" dirty="0">
                          <a:solidFill>
                            <a:schemeClr val="tx2"/>
                          </a:solidFill>
                          <a:effectLst/>
                        </a:rPr>
                        <a:t>Responsable de Compras</a:t>
                      </a:r>
                      <a:endParaRPr lang="es-EC" sz="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0" dirty="0">
                          <a:solidFill>
                            <a:schemeClr val="tx2"/>
                          </a:solidFill>
                          <a:effectLst/>
                        </a:rPr>
                        <a:t>Provee de insumos y/o servicios a todas las áreas de la C.C.J.C DGAC - FCPC</a:t>
                      </a:r>
                      <a:endParaRPr lang="es-EC" sz="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0" dirty="0">
                          <a:solidFill>
                            <a:schemeClr val="tx2"/>
                          </a:solidFill>
                          <a:effectLst/>
                        </a:rPr>
                        <a:t>Todas las áreas, partícipes y funcionarios de la C.C.J.C DGAC - FCPC</a:t>
                      </a:r>
                      <a:endParaRPr lang="es-EC" sz="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0" dirty="0">
                          <a:solidFill>
                            <a:schemeClr val="tx2"/>
                          </a:solidFill>
                          <a:effectLst/>
                        </a:rPr>
                        <a:t>Auditor Externo,</a:t>
                      </a:r>
                      <a:br>
                        <a:rPr lang="es-EC" sz="8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EC" sz="800" b="0" dirty="0">
                          <a:solidFill>
                            <a:schemeClr val="tx2"/>
                          </a:solidFill>
                          <a:effectLst/>
                        </a:rPr>
                        <a:t>Superintendencia de Bancos</a:t>
                      </a:r>
                      <a:br>
                        <a:rPr lang="es-EC" sz="8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EC" sz="800" b="0" dirty="0">
                          <a:solidFill>
                            <a:schemeClr val="tx2"/>
                          </a:solidFill>
                          <a:effectLst/>
                        </a:rPr>
                        <a:t>y Seguros, SRI</a:t>
                      </a:r>
                      <a:endParaRPr lang="es-EC" sz="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0" dirty="0">
                          <a:solidFill>
                            <a:schemeClr val="tx2"/>
                          </a:solidFill>
                          <a:effectLst/>
                        </a:rPr>
                        <a:t>Crítico</a:t>
                      </a:r>
                      <a:endParaRPr lang="es-EC" sz="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2"/>
                          </a:solidFill>
                          <a:effectLst/>
                        </a:rPr>
                        <a:t>GLO-01-CO-01</a:t>
                      </a:r>
                      <a:endParaRPr lang="es-EC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Compras</a:t>
                      </a:r>
                      <a:endParaRPr lang="es-EC" sz="10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2"/>
                          </a:solidFill>
                          <a:effectLst/>
                        </a:rPr>
                        <a:t>GLO-01-CO-01-RE-01</a:t>
                      </a:r>
                      <a:endParaRPr lang="es-EC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Requisición de Insumos y/o Servicios</a:t>
                      </a:r>
                      <a:endParaRPr lang="es-EC" sz="10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2"/>
                          </a:solidFill>
                          <a:effectLst/>
                        </a:rPr>
                        <a:t>GLO-01-CO-01-AE-02</a:t>
                      </a:r>
                      <a:endParaRPr lang="es-EC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Adquisición y evaluación de cotizaciones</a:t>
                      </a:r>
                      <a:endParaRPr lang="es-EC" sz="10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2"/>
                          </a:solidFill>
                          <a:effectLst/>
                        </a:rPr>
                        <a:t>GLO-01-CO-01-CE-03</a:t>
                      </a:r>
                      <a:endParaRPr lang="es-EC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Compra y Entrega</a:t>
                      </a:r>
                      <a:endParaRPr lang="es-EC" sz="10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2"/>
                          </a:solidFill>
                          <a:effectLst/>
                        </a:rPr>
                        <a:t>GLO-01-CO-01-ER-04</a:t>
                      </a:r>
                      <a:endParaRPr lang="es-EC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Entrega al requirente</a:t>
                      </a:r>
                      <a:endParaRPr lang="es-EC" sz="10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2"/>
                          </a:solidFill>
                          <a:effectLst/>
                        </a:rPr>
                        <a:t>GLO-01-CO-01-RC-05</a:t>
                      </a:r>
                      <a:endParaRPr lang="es-EC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Reclamos</a:t>
                      </a:r>
                      <a:endParaRPr lang="es-EC" sz="10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ELABORADO POR:</a:t>
                      </a:r>
                      <a:endParaRPr lang="es-EC" sz="10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REVISADO POR</a:t>
                      </a:r>
                      <a:endParaRPr lang="es-EC" sz="10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APROBADO POR</a:t>
                      </a:r>
                      <a:endParaRPr lang="es-EC" sz="10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Nadia Reyes Hidalgo</a:t>
                      </a:r>
                      <a:b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INVESTIGADORA</a:t>
                      </a:r>
                      <a:endParaRPr lang="es-EC" sz="10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Contador General</a:t>
                      </a:r>
                      <a:b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Responsable de Compras</a:t>
                      </a:r>
                      <a:endParaRPr lang="es-EC" sz="10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solidFill>
                            <a:schemeClr val="tx2"/>
                          </a:solidFill>
                          <a:effectLst/>
                        </a:rPr>
                        <a:t>Gerente Administrativo C.C.J.C DGAC</a:t>
                      </a:r>
                      <a:endParaRPr lang="es-EC" sz="10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561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9457" t="7366" r="9743" b="3389"/>
          <a:stretch/>
        </p:blipFill>
        <p:spPr bwMode="auto">
          <a:xfrm>
            <a:off x="1400082" y="1412776"/>
            <a:ext cx="6556294" cy="4525963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357963"/>
              </p:ext>
            </p:extLst>
          </p:nvPr>
        </p:nvGraphicFramePr>
        <p:xfrm>
          <a:off x="1547664" y="548680"/>
          <a:ext cx="6244590" cy="79095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240655"/>
                <a:gridCol w="1003935"/>
              </a:tblGrid>
              <a:tr h="1993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Caja de Cesantía y Jubilación Complementaria DGAC - FCPC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Proceso: Gestión de Negocios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 Proceso: Crédito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Procedimiento: Otorgamiento Crédito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7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39" y="802035"/>
            <a:ext cx="542925" cy="4953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889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7448" t="5239" r="7020" b="2710"/>
          <a:stretch/>
        </p:blipFill>
        <p:spPr bwMode="auto">
          <a:xfrm>
            <a:off x="539552" y="1163885"/>
            <a:ext cx="7776864" cy="5289451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699293"/>
              </p:ext>
            </p:extLst>
          </p:nvPr>
        </p:nvGraphicFramePr>
        <p:xfrm>
          <a:off x="1295737" y="116632"/>
          <a:ext cx="6444615" cy="79095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427345"/>
                <a:gridCol w="1017270"/>
              </a:tblGrid>
              <a:tr h="1993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Caja de Cesantía y Jubilación Complementaria DGAC - FCPC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Proceso: Gestión de Negocios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 Proceso: Inversión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Procedimiento: Inversión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1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03" y="332656"/>
            <a:ext cx="542925" cy="4953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565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9546" t="7318" r="28974" b="4242"/>
          <a:stretch/>
        </p:blipFill>
        <p:spPr bwMode="auto">
          <a:xfrm>
            <a:off x="1619672" y="1196752"/>
            <a:ext cx="5685369" cy="4853136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66166"/>
              </p:ext>
            </p:extLst>
          </p:nvPr>
        </p:nvGraphicFramePr>
        <p:xfrm>
          <a:off x="1999327" y="260648"/>
          <a:ext cx="5020945" cy="79095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297594"/>
                <a:gridCol w="723351"/>
              </a:tblGrid>
              <a:tr h="1993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Caja de Cesantía y Jubilación Complementaria DGAC - FCPC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Proceso: Gestión de Negocios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 Proceso: Prestaciones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Procedimiento: Otorgamiento de Prestaciones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5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5300"/>
            <a:ext cx="542925" cy="4953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149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4758"/>
          <a:stretch/>
        </p:blipFill>
        <p:spPr>
          <a:xfrm>
            <a:off x="179512" y="548680"/>
            <a:ext cx="8733543" cy="6153547"/>
          </a:xfrm>
        </p:spPr>
      </p:pic>
    </p:spTree>
    <p:extLst>
      <p:ext uri="{BB962C8B-B14F-4D97-AF65-F5344CB8AC3E}">
        <p14:creationId xmlns:p14="http://schemas.microsoft.com/office/powerpoint/2010/main" val="12999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30725" y="1772816"/>
            <a:ext cx="474553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</a:p>
          <a:p>
            <a:pPr algn="ctr"/>
            <a:r>
              <a:rPr lang="es-E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 SU</a:t>
            </a:r>
          </a:p>
          <a:p>
            <a:pPr algn="ctr"/>
            <a:r>
              <a:rPr lang="es-E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ATENCIÓN</a:t>
            </a:r>
            <a:endParaRPr lang="es-E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98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INTRODUCCIÓN</a:t>
            </a:r>
            <a:endParaRPr lang="es-EC" dirty="0"/>
          </a:p>
        </p:txBody>
      </p:sp>
      <p:pic>
        <p:nvPicPr>
          <p:cNvPr id="13" name="1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02" y="1600200"/>
            <a:ext cx="6097596" cy="4525963"/>
          </a:xfr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78191"/>
            <a:ext cx="7125695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9" y="692696"/>
            <a:ext cx="7387500" cy="521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60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9" y="692696"/>
            <a:ext cx="7488495" cy="512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79" y="692696"/>
            <a:ext cx="7498445" cy="52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1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8" y="908720"/>
            <a:ext cx="8253098" cy="46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3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OBJETIVO GENERAL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1600" dirty="0">
                <a:solidFill>
                  <a:schemeClr val="tx2"/>
                </a:solidFill>
              </a:rPr>
              <a:t>Realizar una investigación de mercado mediante la aplicación de encuestas aleatorias para medir el nivel de satisfacción del partícipe y diseñar un manual de procesos y procedimientos de la Caja de Cesantía y Jubilación Complementaria </a:t>
            </a:r>
            <a:r>
              <a:rPr lang="es-EC" sz="1600" dirty="0" smtClean="0">
                <a:solidFill>
                  <a:schemeClr val="tx2"/>
                </a:solidFill>
              </a:rPr>
              <a:t>que </a:t>
            </a:r>
            <a:r>
              <a:rPr lang="es-EC" sz="1600" dirty="0">
                <a:solidFill>
                  <a:schemeClr val="tx2"/>
                </a:solidFill>
              </a:rPr>
              <a:t>permita alcanzar los objetivos y metas planteadas por el Fondo Complementario.</a:t>
            </a:r>
          </a:p>
          <a:p>
            <a:endParaRPr lang="es-EC" sz="1600" dirty="0">
              <a:solidFill>
                <a:schemeClr val="tx2"/>
              </a:solidFill>
            </a:endParaRPr>
          </a:p>
        </p:txBody>
      </p:sp>
      <p:pic>
        <p:nvPicPr>
          <p:cNvPr id="4" name="Picture 6" descr="C:\Users\Crichy\Desktop\ccj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40" y="-27384"/>
            <a:ext cx="872640" cy="864000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OBJETIVOS ESPECÍFICOS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Identificar el direccionamiento estratégico actual que maneja la Caja de Cesantía y Jubilación </a:t>
            </a: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Complementaria, </a:t>
            </a:r>
            <a:r>
              <a:rPr lang="es-EC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través del análisis de </a:t>
            </a: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principios</a:t>
            </a:r>
            <a:r>
              <a:rPr lang="es-EC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valores, misión y visión mediante el diseño del mapa estratégico de la organización que </a:t>
            </a: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permitirá </a:t>
            </a:r>
            <a:r>
              <a:rPr lang="es-EC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proyectarla hacia el largo plazo</a:t>
            </a: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None/>
            </a:pPr>
            <a:endParaRPr lang="es-EC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C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Realizar un diagnóstico situacional mediante el análisis externo del mercado e interno de la organización, utilizando como herramienta </a:t>
            </a: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matrices </a:t>
            </a:r>
            <a:r>
              <a:rPr lang="es-EC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impacto, acción, síntesis y análisis competitivo, para identificar las fortalezas y debilidades que posee el Fondo Complementario, así como las oportunidades y amenazas del entorno en la actualidad.</a:t>
            </a:r>
          </a:p>
          <a:p>
            <a:pPr marL="0" lvl="0" indent="0">
              <a:buNone/>
            </a:pPr>
            <a:endParaRPr lang="es-EC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Diseñar </a:t>
            </a:r>
            <a:r>
              <a:rPr lang="es-EC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Manual de Procesos y Procedimientos para la Caja de Cesantía y Jubilación </a:t>
            </a: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Complementaria, esquematizando la </a:t>
            </a:r>
            <a:r>
              <a:rPr lang="es-EC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Cadena de Valor de la organización por medio del inventario de procesos gobernantes, operativos y de apoyo, a fin de implementar un documento normativo de gestión institucional.</a:t>
            </a:r>
          </a:p>
        </p:txBody>
      </p:sp>
      <p:pic>
        <p:nvPicPr>
          <p:cNvPr id="4" name="Picture 6" descr="C:\Users\Crichy\Desktop\ccj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40" y="-27384"/>
            <a:ext cx="872640" cy="864000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922</Words>
  <Application>Microsoft Office PowerPoint</Application>
  <PresentationFormat>Presentación en pantalla (4:3)</PresentationFormat>
  <Paragraphs>241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Diseño predeterminado</vt:lpstr>
      <vt:lpstr>CorelDRAW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OBJETIVO GENERAL</vt:lpstr>
      <vt:lpstr>OBJETIVOS ESPECÍFICOS</vt:lpstr>
      <vt:lpstr>DIAGNÓSTICO SITUACIONAL</vt:lpstr>
      <vt:lpstr>Presentación de PowerPoint</vt:lpstr>
      <vt:lpstr>INVESTIGACIÓN DE MERCADO</vt:lpstr>
      <vt:lpstr>RESULTADOS</vt:lpstr>
      <vt:lpstr>RESULTADOS</vt:lpstr>
      <vt:lpstr>RESULTADOS</vt:lpstr>
      <vt:lpstr>DISEÑO DEL MANUAL DE PROCESOS Y PROCEDIMIENTOS</vt:lpstr>
      <vt:lpstr>CADENA DE VALOR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Crichy</cp:lastModifiedBy>
  <cp:revision>46</cp:revision>
  <dcterms:created xsi:type="dcterms:W3CDTF">2008-02-13T16:07:44Z</dcterms:created>
  <dcterms:modified xsi:type="dcterms:W3CDTF">2013-05-20T02:46:12Z</dcterms:modified>
</cp:coreProperties>
</file>