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handoutMasterIdLst>
    <p:handoutMasterId r:id="rId30"/>
  </p:handoutMasterIdLst>
  <p:sldIdLst>
    <p:sldId id="258" r:id="rId2"/>
    <p:sldId id="256" r:id="rId3"/>
    <p:sldId id="259" r:id="rId4"/>
    <p:sldId id="260" r:id="rId5"/>
    <p:sldId id="261" r:id="rId6"/>
    <p:sldId id="270" r:id="rId7"/>
    <p:sldId id="262" r:id="rId8"/>
    <p:sldId id="285" r:id="rId9"/>
    <p:sldId id="265" r:id="rId10"/>
    <p:sldId id="271" r:id="rId11"/>
    <p:sldId id="263" r:id="rId12"/>
    <p:sldId id="264" r:id="rId13"/>
    <p:sldId id="284" r:id="rId14"/>
    <p:sldId id="272" r:id="rId15"/>
    <p:sldId id="267" r:id="rId16"/>
    <p:sldId id="286" r:id="rId17"/>
    <p:sldId id="273" r:id="rId18"/>
    <p:sldId id="275" r:id="rId19"/>
    <p:sldId id="274" r:id="rId20"/>
    <p:sldId id="276" r:id="rId21"/>
    <p:sldId id="277" r:id="rId22"/>
    <p:sldId id="283" r:id="rId23"/>
    <p:sldId id="279" r:id="rId24"/>
    <p:sldId id="26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C05"/>
    <a:srgbClr val="336600"/>
    <a:srgbClr val="054B05"/>
    <a:srgbClr val="003300"/>
    <a:srgbClr val="00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47" d="100"/>
          <a:sy n="47" d="100"/>
        </p:scale>
        <p:origin x="-1962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15875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Hoja1!$I$11:$I$70</c:f>
              <c:numCache>
                <c:formatCode>General</c:formatCode>
                <c:ptCount val="60"/>
                <c:pt idx="0">
                  <c:v>7.6597261628608684E-3</c:v>
                </c:pt>
                <c:pt idx="1">
                  <c:v>1.7215881410705665</c:v>
                </c:pt>
                <c:pt idx="2">
                  <c:v>3.2644238504493401</c:v>
                </c:pt>
                <c:pt idx="3">
                  <c:v>5.3871332580730921E-3</c:v>
                </c:pt>
                <c:pt idx="4">
                  <c:v>6.420737481489143E-3</c:v>
                </c:pt>
                <c:pt idx="5">
                  <c:v>3.2990955080621656</c:v>
                </c:pt>
                <c:pt idx="6">
                  <c:v>5.537886011210259E-3</c:v>
                </c:pt>
                <c:pt idx="7">
                  <c:v>1.12803208692285E-2</c:v>
                </c:pt>
                <c:pt idx="8">
                  <c:v>2.2323766527976834</c:v>
                </c:pt>
                <c:pt idx="9">
                  <c:v>1.2896267269329551E-2</c:v>
                </c:pt>
                <c:pt idx="10">
                  <c:v>9.1056386074120522E-3</c:v>
                </c:pt>
                <c:pt idx="11">
                  <c:v>7.8982137811138935E-3</c:v>
                </c:pt>
                <c:pt idx="12">
                  <c:v>2.7370690353932425E-2</c:v>
                </c:pt>
                <c:pt idx="13">
                  <c:v>5.650881289285579E-3</c:v>
                </c:pt>
                <c:pt idx="14">
                  <c:v>5.1762296475468556E-3</c:v>
                </c:pt>
                <c:pt idx="15">
                  <c:v>2.9262630512520209</c:v>
                </c:pt>
                <c:pt idx="16">
                  <c:v>6.4667900403772259E-3</c:v>
                </c:pt>
                <c:pt idx="17">
                  <c:v>4.6705795990921407E-3</c:v>
                </c:pt>
                <c:pt idx="18">
                  <c:v>2.6142705200115648</c:v>
                </c:pt>
                <c:pt idx="19">
                  <c:v>6.0193111738230907E-3</c:v>
                </c:pt>
                <c:pt idx="20">
                  <c:v>0.10743861117437285</c:v>
                </c:pt>
                <c:pt idx="21">
                  <c:v>7.3938595913659666E-3</c:v>
                </c:pt>
                <c:pt idx="22">
                  <c:v>6.7361137574489388E-3</c:v>
                </c:pt>
                <c:pt idx="23">
                  <c:v>7.7183556619364602E-3</c:v>
                </c:pt>
                <c:pt idx="24">
                  <c:v>5.7361022824377909E-3</c:v>
                </c:pt>
                <c:pt idx="25">
                  <c:v>6.461612813746161E-3</c:v>
                </c:pt>
                <c:pt idx="26">
                  <c:v>3.2631650011716613</c:v>
                </c:pt>
                <c:pt idx="27">
                  <c:v>3.26450546751281</c:v>
                </c:pt>
                <c:pt idx="28">
                  <c:v>3.3008483734058136</c:v>
                </c:pt>
                <c:pt idx="29">
                  <c:v>3.2638203925532974</c:v>
                </c:pt>
                <c:pt idx="30">
                  <c:v>7.6310156284260175E-3</c:v>
                </c:pt>
                <c:pt idx="31">
                  <c:v>3.2996267232068308</c:v>
                </c:pt>
                <c:pt idx="32">
                  <c:v>6.4421951343307761E-3</c:v>
                </c:pt>
                <c:pt idx="33">
                  <c:v>5.088514050477614E-3</c:v>
                </c:pt>
                <c:pt idx="34">
                  <c:v>2.6141052619601499</c:v>
                </c:pt>
                <c:pt idx="35">
                  <c:v>6.0179156393999613E-3</c:v>
                </c:pt>
                <c:pt idx="36">
                  <c:v>1.6634622442453086E-2</c:v>
                </c:pt>
                <c:pt idx="37">
                  <c:v>2.4161511812773666</c:v>
                </c:pt>
                <c:pt idx="38">
                  <c:v>6.449838026084018E-3</c:v>
                </c:pt>
                <c:pt idx="39">
                  <c:v>5.4792618367766844E-3</c:v>
                </c:pt>
                <c:pt idx="40">
                  <c:v>5.6181774526050205E-3</c:v>
                </c:pt>
                <c:pt idx="41">
                  <c:v>4.7547935584657331E-3</c:v>
                </c:pt>
                <c:pt idx="42">
                  <c:v>5.7480065980657054E-3</c:v>
                </c:pt>
                <c:pt idx="43">
                  <c:v>6.1979087073545172E-3</c:v>
                </c:pt>
                <c:pt idx="44">
                  <c:v>3.0994419253691996</c:v>
                </c:pt>
                <c:pt idx="45">
                  <c:v>5.961955750481287E-3</c:v>
                </c:pt>
                <c:pt idx="46">
                  <c:v>2.9255338322637487</c:v>
                </c:pt>
                <c:pt idx="47">
                  <c:v>5.7923377515748742E-3</c:v>
                </c:pt>
                <c:pt idx="48">
                  <c:v>5.5370310515687826E-3</c:v>
                </c:pt>
                <c:pt idx="49">
                  <c:v>3.2995364914057332</c:v>
                </c:pt>
                <c:pt idx="50">
                  <c:v>0.87279983905938563</c:v>
                </c:pt>
                <c:pt idx="51">
                  <c:v>5.1240606670916525E-3</c:v>
                </c:pt>
                <c:pt idx="52">
                  <c:v>6.3023616653267488E-3</c:v>
                </c:pt>
                <c:pt idx="53">
                  <c:v>5.5950112609031866E-3</c:v>
                </c:pt>
                <c:pt idx="54">
                  <c:v>6.751836796449316E-3</c:v>
                </c:pt>
                <c:pt idx="55">
                  <c:v>6.0407369634242741E-3</c:v>
                </c:pt>
                <c:pt idx="56">
                  <c:v>3.6741421221179499E-3</c:v>
                </c:pt>
                <c:pt idx="57">
                  <c:v>2.6139029006599563</c:v>
                </c:pt>
                <c:pt idx="58">
                  <c:v>5.3760859024851093E-3</c:v>
                </c:pt>
                <c:pt idx="59">
                  <c:v>7.960817623205798E-3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884096"/>
        <c:axId val="122885632"/>
      </c:lineChart>
      <c:catAx>
        <c:axId val="12288409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800"/>
            </a:pPr>
            <a:endParaRPr lang="es-EC"/>
          </a:p>
        </c:txPr>
        <c:crossAx val="122885632"/>
        <c:crosses val="autoZero"/>
        <c:auto val="1"/>
        <c:lblAlgn val="ctr"/>
        <c:lblOffset val="100"/>
        <c:noMultiLvlLbl val="0"/>
      </c:catAx>
      <c:valAx>
        <c:axId val="122885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00" b="1"/>
            </a:pPr>
            <a:endParaRPr lang="es-EC"/>
          </a:p>
        </c:txPr>
        <c:crossAx val="12288409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95000"/>
              <a:lumOff val="5000"/>
            </a:schemeClr>
          </a:solidFill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5875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Diferencias!$C$2:$C$61</c:f>
              <c:numCache>
                <c:formatCode>#,##0.0000000000000</c:formatCode>
                <c:ptCount val="60"/>
                <c:pt idx="0">
                  <c:v>0.63097615871398338</c:v>
                </c:pt>
                <c:pt idx="1">
                  <c:v>0.13574515657609679</c:v>
                </c:pt>
                <c:pt idx="2">
                  <c:v>0.24429299594025017</c:v>
                </c:pt>
                <c:pt idx="3">
                  <c:v>6.0765663047081628E-2</c:v>
                </c:pt>
                <c:pt idx="4">
                  <c:v>0.15671921569383002</c:v>
                </c:pt>
                <c:pt idx="5">
                  <c:v>0.64707236042002514</c:v>
                </c:pt>
                <c:pt idx="6">
                  <c:v>0.29378882600504569</c:v>
                </c:pt>
                <c:pt idx="7">
                  <c:v>0.44560079236015038</c:v>
                </c:pt>
                <c:pt idx="8">
                  <c:v>0.13630578166707197</c:v>
                </c:pt>
                <c:pt idx="9">
                  <c:v>0.89182529748737471</c:v>
                </c:pt>
                <c:pt idx="10">
                  <c:v>0.52372173390250587</c:v>
                </c:pt>
                <c:pt idx="11">
                  <c:v>1.2467794483820722</c:v>
                </c:pt>
                <c:pt idx="12">
                  <c:v>0.28042215214449223</c:v>
                </c:pt>
                <c:pt idx="13">
                  <c:v>0.16822744058868835</c:v>
                </c:pt>
                <c:pt idx="14">
                  <c:v>0.39138007231619637</c:v>
                </c:pt>
                <c:pt idx="15">
                  <c:v>1.3825298782845776</c:v>
                </c:pt>
                <c:pt idx="16">
                  <c:v>0.31819174530003619</c:v>
                </c:pt>
                <c:pt idx="17">
                  <c:v>0.1054796336201099</c:v>
                </c:pt>
                <c:pt idx="18">
                  <c:v>0.3342528837637625</c:v>
                </c:pt>
                <c:pt idx="19">
                  <c:v>0.70382229111023009</c:v>
                </c:pt>
                <c:pt idx="20">
                  <c:v>0.31563308458409928</c:v>
                </c:pt>
                <c:pt idx="21">
                  <c:v>0.59852759806870626</c:v>
                </c:pt>
                <c:pt idx="22">
                  <c:v>1.9910361450442333</c:v>
                </c:pt>
                <c:pt idx="23">
                  <c:v>0.65780371139560334</c:v>
                </c:pt>
                <c:pt idx="24">
                  <c:v>0.50051340056860982</c:v>
                </c:pt>
                <c:pt idx="25">
                  <c:v>0.29452912942866005</c:v>
                </c:pt>
                <c:pt idx="26">
                  <c:v>0.57080607057476918</c:v>
                </c:pt>
                <c:pt idx="27">
                  <c:v>0.24410987888376273</c:v>
                </c:pt>
                <c:pt idx="28">
                  <c:v>0.88945076481044971</c:v>
                </c:pt>
                <c:pt idx="29">
                  <c:v>0.68751955150028132</c:v>
                </c:pt>
                <c:pt idx="30">
                  <c:v>0.51298945567267606</c:v>
                </c:pt>
                <c:pt idx="31">
                  <c:v>0.92922485158584522</c:v>
                </c:pt>
                <c:pt idx="32">
                  <c:v>1.6920123934458595</c:v>
                </c:pt>
                <c:pt idx="33">
                  <c:v>1.926925817095815</c:v>
                </c:pt>
                <c:pt idx="34">
                  <c:v>0.54962123385900541</c:v>
                </c:pt>
                <c:pt idx="35">
                  <c:v>0.92451702842170635</c:v>
                </c:pt>
                <c:pt idx="36">
                  <c:v>1.5349519603487389</c:v>
                </c:pt>
                <c:pt idx="37">
                  <c:v>1.5258900653018359</c:v>
                </c:pt>
                <c:pt idx="38">
                  <c:v>0.90489963931198114</c:v>
                </c:pt>
                <c:pt idx="39">
                  <c:v>0.3063635341876807</c:v>
                </c:pt>
                <c:pt idx="40">
                  <c:v>4.9857779119542436E-2</c:v>
                </c:pt>
                <c:pt idx="41">
                  <c:v>0.6730074025557079</c:v>
                </c:pt>
                <c:pt idx="42">
                  <c:v>1.4135342257728443</c:v>
                </c:pt>
                <c:pt idx="43">
                  <c:v>0.75333498593505077</c:v>
                </c:pt>
                <c:pt idx="44">
                  <c:v>1.8309525198885834</c:v>
                </c:pt>
                <c:pt idx="45">
                  <c:v>1.0535701214846225</c:v>
                </c:pt>
                <c:pt idx="46">
                  <c:v>1.3296598226588636</c:v>
                </c:pt>
                <c:pt idx="47">
                  <c:v>1.8190074805607295</c:v>
                </c:pt>
                <c:pt idx="48">
                  <c:v>0.29117130308131589</c:v>
                </c:pt>
                <c:pt idx="49">
                  <c:v>1.114551943018331</c:v>
                </c:pt>
                <c:pt idx="50">
                  <c:v>0.75654764215706316</c:v>
                </c:pt>
                <c:pt idx="51">
                  <c:v>0.48954050917256353</c:v>
                </c:pt>
                <c:pt idx="52">
                  <c:v>0.64499507491499819</c:v>
                </c:pt>
                <c:pt idx="53">
                  <c:v>1.0484394755379736</c:v>
                </c:pt>
                <c:pt idx="54">
                  <c:v>0.33411407597204762</c:v>
                </c:pt>
                <c:pt idx="55">
                  <c:v>0.10374829432133757</c:v>
                </c:pt>
                <c:pt idx="56">
                  <c:v>0.64964514935162898</c:v>
                </c:pt>
                <c:pt idx="57">
                  <c:v>0.68351487167748826</c:v>
                </c:pt>
                <c:pt idx="58">
                  <c:v>2.9154006949014586</c:v>
                </c:pt>
                <c:pt idx="59">
                  <c:v>0.38146889174629589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114432"/>
        <c:axId val="124115968"/>
      </c:lineChart>
      <c:catAx>
        <c:axId val="12411443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bg1">
                <a:lumMod val="95000"/>
                <a:lumOff val="5000"/>
              </a:schemeClr>
            </a:solidFill>
          </a:ln>
        </c:spPr>
        <c:txPr>
          <a:bodyPr/>
          <a:lstStyle/>
          <a:p>
            <a:pPr>
              <a:defRPr sz="800" b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es-EC"/>
          </a:p>
        </c:txPr>
        <c:crossAx val="124115968"/>
        <c:crossesAt val="0"/>
        <c:auto val="1"/>
        <c:lblAlgn val="ctr"/>
        <c:lblOffset val="100"/>
        <c:noMultiLvlLbl val="0"/>
      </c:catAx>
      <c:valAx>
        <c:axId val="124115968"/>
        <c:scaling>
          <c:orientation val="minMax"/>
          <c:max val="3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spPr>
          <a:ln>
            <a:solidFill>
              <a:schemeClr val="bg1">
                <a:lumMod val="95000"/>
                <a:lumOff val="5000"/>
              </a:schemeClr>
            </a:solidFill>
          </a:ln>
        </c:spPr>
        <c:txPr>
          <a:bodyPr/>
          <a:lstStyle/>
          <a:p>
            <a:pPr>
              <a:defRPr sz="1000" b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es-EC"/>
          </a:p>
        </c:txPr>
        <c:crossAx val="124114432"/>
        <c:crosses val="autoZero"/>
        <c:crossBetween val="midCat"/>
        <c:majorUnit val="1.5"/>
      </c:valAx>
      <c:spPr>
        <a:noFill/>
        <a:ln w="3175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89CE8-1630-445C-BC9A-58141C908399}" type="doc">
      <dgm:prSet loTypeId="urn:microsoft.com/office/officeart/2011/layout/CircleProcess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FD2D3E56-7FBB-463D-831D-4C49218284FE}">
      <dgm:prSet phldrT="[Texto]" custT="1"/>
      <dgm:spPr/>
      <dgm:t>
        <a:bodyPr/>
        <a:lstStyle/>
        <a:p>
          <a:pPr algn="l"/>
          <a:r>
            <a:rPr lang="es-ES" sz="1400" dirty="0" smtClean="0">
              <a:solidFill>
                <a:schemeClr val="bg1">
                  <a:lumMod val="85000"/>
                  <a:lumOff val="15000"/>
                </a:schemeClr>
              </a:solidFill>
            </a:rPr>
            <a:t>Observar coordenadas de puntos homólogos de las hojas catastrales en ambos sistemas</a:t>
          </a:r>
          <a:endParaRPr lang="es-EC" sz="1400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46310398-F785-463C-BDC6-9BB5562169FF}" type="parTrans" cxnId="{E0D67CAF-9016-48AF-ABF6-97B21D1FB552}">
      <dgm:prSet/>
      <dgm:spPr/>
      <dgm:t>
        <a:bodyPr/>
        <a:lstStyle/>
        <a:p>
          <a:pPr algn="l"/>
          <a:endParaRPr lang="es-EC" sz="200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D65133BB-8678-4710-8890-6C366556589C}" type="sibTrans" cxnId="{E0D67CAF-9016-48AF-ABF6-97B21D1FB552}">
      <dgm:prSet/>
      <dgm:spPr/>
      <dgm:t>
        <a:bodyPr/>
        <a:lstStyle/>
        <a:p>
          <a:pPr algn="l"/>
          <a:endParaRPr lang="es-EC" sz="200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03D78258-7346-475F-A171-373EEDB8299B}">
      <dgm:prSet phldrT="[Texto]" custT="1"/>
      <dgm:spPr/>
      <dgm:t>
        <a:bodyPr/>
        <a:lstStyle/>
        <a:p>
          <a:pPr algn="l"/>
          <a:r>
            <a:rPr lang="es-ES" sz="1400" smtClean="0">
              <a:solidFill>
                <a:schemeClr val="bg1">
                  <a:lumMod val="85000"/>
                  <a:lumOff val="15000"/>
                </a:schemeClr>
              </a:solidFill>
            </a:rPr>
            <a:t>Determinar la mejor arquitectura de la RNA </a:t>
          </a:r>
          <a:endParaRPr lang="es-EC" sz="1400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F4EF40BD-5541-452C-AEC4-9D7AF764830D}" type="parTrans" cxnId="{0E659209-81B5-411A-812E-33F84015A792}">
      <dgm:prSet/>
      <dgm:spPr/>
      <dgm:t>
        <a:bodyPr/>
        <a:lstStyle/>
        <a:p>
          <a:pPr algn="l"/>
          <a:endParaRPr lang="es-EC" sz="200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69F929C8-60F8-415F-8D55-420B71E690B4}" type="sibTrans" cxnId="{0E659209-81B5-411A-812E-33F84015A792}">
      <dgm:prSet/>
      <dgm:spPr/>
      <dgm:t>
        <a:bodyPr/>
        <a:lstStyle/>
        <a:p>
          <a:pPr algn="l"/>
          <a:endParaRPr lang="es-EC" sz="200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BA914C6D-6853-4E2C-A9A9-5C16FF73E28F}">
      <dgm:prSet phldrT="[Texto]" custT="1"/>
      <dgm:spPr/>
      <dgm:t>
        <a:bodyPr/>
        <a:lstStyle/>
        <a:p>
          <a:pPr algn="l"/>
          <a:r>
            <a:rPr lang="es-ES" sz="1400" dirty="0" smtClean="0">
              <a:solidFill>
                <a:schemeClr val="bg1">
                  <a:lumMod val="85000"/>
                  <a:lumOff val="15000"/>
                </a:schemeClr>
              </a:solidFill>
            </a:rPr>
            <a:t>Transformar los puntos para determinar el error entre los valores transformados y observados</a:t>
          </a:r>
          <a:endParaRPr lang="es-EC" sz="1400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C4F1A647-9DE3-44C2-BB6A-9A64B42686EA}" type="parTrans" cxnId="{72E9002B-F6FD-4A84-87A3-6CD2B34CA207}">
      <dgm:prSet/>
      <dgm:spPr/>
      <dgm:t>
        <a:bodyPr/>
        <a:lstStyle/>
        <a:p>
          <a:pPr algn="l"/>
          <a:endParaRPr lang="es-EC" sz="200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5A2BED92-D69E-46C8-9E47-92230B3E3A5E}" type="sibTrans" cxnId="{72E9002B-F6FD-4A84-87A3-6CD2B34CA207}">
      <dgm:prSet/>
      <dgm:spPr/>
      <dgm:t>
        <a:bodyPr/>
        <a:lstStyle/>
        <a:p>
          <a:pPr algn="l"/>
          <a:endParaRPr lang="es-EC" sz="200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C4CC6DAD-634C-4D35-86C5-F0364B55DCF3}">
      <dgm:prSet phldrT="[Texto]" custT="1"/>
      <dgm:spPr/>
      <dgm:t>
        <a:bodyPr/>
        <a:lstStyle/>
        <a:p>
          <a:pPr algn="l"/>
          <a:r>
            <a:rPr lang="es-ES" sz="1400" dirty="0" smtClean="0">
              <a:solidFill>
                <a:schemeClr val="bg1">
                  <a:lumMod val="85000"/>
                  <a:lumOff val="15000"/>
                </a:schemeClr>
              </a:solidFill>
            </a:rPr>
            <a:t>Comprobar los resultados obtenidos con la RNA con una transformación bidimensional conforme.</a:t>
          </a:r>
          <a:endParaRPr lang="es-EC" sz="1400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D38CEF16-8FBF-4731-AC2D-02A351A759C5}" type="parTrans" cxnId="{40C29AC8-73A7-4808-A9E3-B6B69A1AEE2E}">
      <dgm:prSet/>
      <dgm:spPr/>
      <dgm:t>
        <a:bodyPr/>
        <a:lstStyle/>
        <a:p>
          <a:pPr algn="l"/>
          <a:endParaRPr lang="es-EC" sz="200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6EB98F92-CA08-48F0-AD30-B461D9B990E6}" type="sibTrans" cxnId="{40C29AC8-73A7-4808-A9E3-B6B69A1AEE2E}">
      <dgm:prSet/>
      <dgm:spPr/>
      <dgm:t>
        <a:bodyPr/>
        <a:lstStyle/>
        <a:p>
          <a:pPr algn="l"/>
          <a:endParaRPr lang="es-EC" sz="200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B8BC30A7-B5B0-4F13-9ADE-1FECBB49EEFF}" type="pres">
      <dgm:prSet presAssocID="{17489CE8-1630-445C-BC9A-58141C908399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47AE6313-5146-4244-8C0B-48F38444B628}" type="pres">
      <dgm:prSet presAssocID="{C4CC6DAD-634C-4D35-86C5-F0364B55DCF3}" presName="Accent4" presStyleCnt="0"/>
      <dgm:spPr/>
    </dgm:pt>
    <dgm:pt modelId="{B5F1C3FE-2BEB-45DF-B1F0-3F2908F4B90A}" type="pres">
      <dgm:prSet presAssocID="{C4CC6DAD-634C-4D35-86C5-F0364B55DCF3}" presName="Accent" presStyleLbl="node1" presStyleIdx="0" presStyleCnt="4"/>
      <dgm:spPr/>
    </dgm:pt>
    <dgm:pt modelId="{F4C5A13C-61EF-4CA7-8ECB-AE78DDE72481}" type="pres">
      <dgm:prSet presAssocID="{C4CC6DAD-634C-4D35-86C5-F0364B55DCF3}" presName="ParentBackground4" presStyleCnt="0"/>
      <dgm:spPr/>
    </dgm:pt>
    <dgm:pt modelId="{2325965F-FDF1-4E10-8EE1-37F06737DD3A}" type="pres">
      <dgm:prSet presAssocID="{C4CC6DAD-634C-4D35-86C5-F0364B55DCF3}" presName="ParentBackground" presStyleLbl="fgAcc1" presStyleIdx="0" presStyleCnt="4"/>
      <dgm:spPr/>
      <dgm:t>
        <a:bodyPr/>
        <a:lstStyle/>
        <a:p>
          <a:endParaRPr lang="es-EC"/>
        </a:p>
      </dgm:t>
    </dgm:pt>
    <dgm:pt modelId="{BBD143E7-00B6-495E-98D3-D54B288E6F2D}" type="pres">
      <dgm:prSet presAssocID="{C4CC6DAD-634C-4D35-86C5-F0364B55DCF3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FEBBC4-4974-414D-8C22-C120532AF773}" type="pres">
      <dgm:prSet presAssocID="{BA914C6D-6853-4E2C-A9A9-5C16FF73E28F}" presName="Accent3" presStyleCnt="0"/>
      <dgm:spPr/>
    </dgm:pt>
    <dgm:pt modelId="{D9A640F7-3A8B-4F56-9C05-37CAE114D562}" type="pres">
      <dgm:prSet presAssocID="{BA914C6D-6853-4E2C-A9A9-5C16FF73E28F}" presName="Accent" presStyleLbl="node1" presStyleIdx="1" presStyleCnt="4"/>
      <dgm:spPr/>
    </dgm:pt>
    <dgm:pt modelId="{2AD894F5-B05A-42E9-AB3E-D8756F906752}" type="pres">
      <dgm:prSet presAssocID="{BA914C6D-6853-4E2C-A9A9-5C16FF73E28F}" presName="ParentBackground3" presStyleCnt="0"/>
      <dgm:spPr/>
    </dgm:pt>
    <dgm:pt modelId="{C24B43C2-BC3E-42EE-A4B6-F069375BD6E9}" type="pres">
      <dgm:prSet presAssocID="{BA914C6D-6853-4E2C-A9A9-5C16FF73E28F}" presName="ParentBackground" presStyleLbl="fgAcc1" presStyleIdx="1" presStyleCnt="4"/>
      <dgm:spPr/>
      <dgm:t>
        <a:bodyPr/>
        <a:lstStyle/>
        <a:p>
          <a:endParaRPr lang="es-EC"/>
        </a:p>
      </dgm:t>
    </dgm:pt>
    <dgm:pt modelId="{30E60E31-451F-4CD0-965D-968344D7147B}" type="pres">
      <dgm:prSet presAssocID="{BA914C6D-6853-4E2C-A9A9-5C16FF73E28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8F1F83-0DA8-40D8-86D6-2861F21EFB75}" type="pres">
      <dgm:prSet presAssocID="{03D78258-7346-475F-A171-373EEDB8299B}" presName="Accent2" presStyleCnt="0"/>
      <dgm:spPr/>
    </dgm:pt>
    <dgm:pt modelId="{C87905FB-D01C-4750-9E25-05DFB0398A05}" type="pres">
      <dgm:prSet presAssocID="{03D78258-7346-475F-A171-373EEDB8299B}" presName="Accent" presStyleLbl="node1" presStyleIdx="2" presStyleCnt="4"/>
      <dgm:spPr/>
    </dgm:pt>
    <dgm:pt modelId="{F1F27452-0133-4588-ABC1-8091B7543C08}" type="pres">
      <dgm:prSet presAssocID="{03D78258-7346-475F-A171-373EEDB8299B}" presName="ParentBackground2" presStyleCnt="0"/>
      <dgm:spPr/>
    </dgm:pt>
    <dgm:pt modelId="{2E1208C9-138B-47D3-93E3-6900541026CD}" type="pres">
      <dgm:prSet presAssocID="{03D78258-7346-475F-A171-373EEDB8299B}" presName="ParentBackground" presStyleLbl="fgAcc1" presStyleIdx="2" presStyleCnt="4"/>
      <dgm:spPr/>
      <dgm:t>
        <a:bodyPr/>
        <a:lstStyle/>
        <a:p>
          <a:endParaRPr lang="es-EC"/>
        </a:p>
      </dgm:t>
    </dgm:pt>
    <dgm:pt modelId="{3CB7AEF9-D70C-47C1-AD3D-53DA7F09E50E}" type="pres">
      <dgm:prSet presAssocID="{03D78258-7346-475F-A171-373EEDB8299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CABD18-E411-49A8-86DE-1EC07DB5D78D}" type="pres">
      <dgm:prSet presAssocID="{FD2D3E56-7FBB-463D-831D-4C49218284FE}" presName="Accent1" presStyleCnt="0"/>
      <dgm:spPr/>
    </dgm:pt>
    <dgm:pt modelId="{C16A5ACE-D077-4902-A895-DE402C0ABE5D}" type="pres">
      <dgm:prSet presAssocID="{FD2D3E56-7FBB-463D-831D-4C49218284FE}" presName="Accent" presStyleLbl="node1" presStyleIdx="3" presStyleCnt="4"/>
      <dgm:spPr/>
    </dgm:pt>
    <dgm:pt modelId="{A04E0BAF-E3BF-48B9-88E4-5CAE8547097E}" type="pres">
      <dgm:prSet presAssocID="{FD2D3E56-7FBB-463D-831D-4C49218284FE}" presName="ParentBackground1" presStyleCnt="0"/>
      <dgm:spPr/>
    </dgm:pt>
    <dgm:pt modelId="{FC4D2D8C-7316-4681-86AD-5DE1E3D9F6AB}" type="pres">
      <dgm:prSet presAssocID="{FD2D3E56-7FBB-463D-831D-4C49218284FE}" presName="ParentBackground" presStyleLbl="fgAcc1" presStyleIdx="3" presStyleCnt="4"/>
      <dgm:spPr/>
      <dgm:t>
        <a:bodyPr/>
        <a:lstStyle/>
        <a:p>
          <a:endParaRPr lang="es-EC"/>
        </a:p>
      </dgm:t>
    </dgm:pt>
    <dgm:pt modelId="{A6DE4918-4F23-4A64-82C8-C060F9E912FD}" type="pres">
      <dgm:prSet presAssocID="{FD2D3E56-7FBB-463D-831D-4C49218284F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F1CA6D2-557D-4BA4-9F77-D6E7812674BF}" type="presOf" srcId="{17489CE8-1630-445C-BC9A-58141C908399}" destId="{B8BC30A7-B5B0-4F13-9ADE-1FECBB49EEFF}" srcOrd="0" destOrd="0" presId="urn:microsoft.com/office/officeart/2011/layout/CircleProcess"/>
    <dgm:cxn modelId="{FED36089-9CB4-40B3-B0DA-73757C4BDB42}" type="presOf" srcId="{C4CC6DAD-634C-4D35-86C5-F0364B55DCF3}" destId="{2325965F-FDF1-4E10-8EE1-37F06737DD3A}" srcOrd="0" destOrd="0" presId="urn:microsoft.com/office/officeart/2011/layout/CircleProcess"/>
    <dgm:cxn modelId="{5CED70BD-3C12-4C37-AAAE-0760BA834375}" type="presOf" srcId="{FD2D3E56-7FBB-463D-831D-4C49218284FE}" destId="{FC4D2D8C-7316-4681-86AD-5DE1E3D9F6AB}" srcOrd="0" destOrd="0" presId="urn:microsoft.com/office/officeart/2011/layout/CircleProcess"/>
    <dgm:cxn modelId="{0E659209-81B5-411A-812E-33F84015A792}" srcId="{17489CE8-1630-445C-BC9A-58141C908399}" destId="{03D78258-7346-475F-A171-373EEDB8299B}" srcOrd="1" destOrd="0" parTransId="{F4EF40BD-5541-452C-AEC4-9D7AF764830D}" sibTransId="{69F929C8-60F8-415F-8D55-420B71E690B4}"/>
    <dgm:cxn modelId="{6F9A49B3-7B00-41B7-98B1-75BBEDCBE9F3}" type="presOf" srcId="{C4CC6DAD-634C-4D35-86C5-F0364B55DCF3}" destId="{BBD143E7-00B6-495E-98D3-D54B288E6F2D}" srcOrd="1" destOrd="0" presId="urn:microsoft.com/office/officeart/2011/layout/CircleProcess"/>
    <dgm:cxn modelId="{72E9002B-F6FD-4A84-87A3-6CD2B34CA207}" srcId="{17489CE8-1630-445C-BC9A-58141C908399}" destId="{BA914C6D-6853-4E2C-A9A9-5C16FF73E28F}" srcOrd="2" destOrd="0" parTransId="{C4F1A647-9DE3-44C2-BB6A-9A64B42686EA}" sibTransId="{5A2BED92-D69E-46C8-9E47-92230B3E3A5E}"/>
    <dgm:cxn modelId="{E0D67CAF-9016-48AF-ABF6-97B21D1FB552}" srcId="{17489CE8-1630-445C-BC9A-58141C908399}" destId="{FD2D3E56-7FBB-463D-831D-4C49218284FE}" srcOrd="0" destOrd="0" parTransId="{46310398-F785-463C-BDC6-9BB5562169FF}" sibTransId="{D65133BB-8678-4710-8890-6C366556589C}"/>
    <dgm:cxn modelId="{40C29AC8-73A7-4808-A9E3-B6B69A1AEE2E}" srcId="{17489CE8-1630-445C-BC9A-58141C908399}" destId="{C4CC6DAD-634C-4D35-86C5-F0364B55DCF3}" srcOrd="3" destOrd="0" parTransId="{D38CEF16-8FBF-4731-AC2D-02A351A759C5}" sibTransId="{6EB98F92-CA08-48F0-AD30-B461D9B990E6}"/>
    <dgm:cxn modelId="{A0F8B324-7EFF-4237-BD09-731CE0825A52}" type="presOf" srcId="{BA914C6D-6853-4E2C-A9A9-5C16FF73E28F}" destId="{C24B43C2-BC3E-42EE-A4B6-F069375BD6E9}" srcOrd="0" destOrd="0" presId="urn:microsoft.com/office/officeart/2011/layout/CircleProcess"/>
    <dgm:cxn modelId="{47F48DA7-4EB7-4C6D-876F-6A5D2E6FA6A5}" type="presOf" srcId="{FD2D3E56-7FBB-463D-831D-4C49218284FE}" destId="{A6DE4918-4F23-4A64-82C8-C060F9E912FD}" srcOrd="1" destOrd="0" presId="urn:microsoft.com/office/officeart/2011/layout/CircleProcess"/>
    <dgm:cxn modelId="{B171DD6E-40F4-4B5B-8D47-CEBBC76B689C}" type="presOf" srcId="{BA914C6D-6853-4E2C-A9A9-5C16FF73E28F}" destId="{30E60E31-451F-4CD0-965D-968344D7147B}" srcOrd="1" destOrd="0" presId="urn:microsoft.com/office/officeart/2011/layout/CircleProcess"/>
    <dgm:cxn modelId="{3A4C3F97-2ED9-484A-91B2-B5BEA39D1B2C}" type="presOf" srcId="{03D78258-7346-475F-A171-373EEDB8299B}" destId="{3CB7AEF9-D70C-47C1-AD3D-53DA7F09E50E}" srcOrd="1" destOrd="0" presId="urn:microsoft.com/office/officeart/2011/layout/CircleProcess"/>
    <dgm:cxn modelId="{16AA6C5D-0EE9-4A7E-98B5-5116BE567DD9}" type="presOf" srcId="{03D78258-7346-475F-A171-373EEDB8299B}" destId="{2E1208C9-138B-47D3-93E3-6900541026CD}" srcOrd="0" destOrd="0" presId="urn:microsoft.com/office/officeart/2011/layout/CircleProcess"/>
    <dgm:cxn modelId="{010D5A03-D6D7-4F97-9E1B-E73FA899863D}" type="presParOf" srcId="{B8BC30A7-B5B0-4F13-9ADE-1FECBB49EEFF}" destId="{47AE6313-5146-4244-8C0B-48F38444B628}" srcOrd="0" destOrd="0" presId="urn:microsoft.com/office/officeart/2011/layout/CircleProcess"/>
    <dgm:cxn modelId="{5081FE09-291F-40AA-A74B-C7012CC090B6}" type="presParOf" srcId="{47AE6313-5146-4244-8C0B-48F38444B628}" destId="{B5F1C3FE-2BEB-45DF-B1F0-3F2908F4B90A}" srcOrd="0" destOrd="0" presId="urn:microsoft.com/office/officeart/2011/layout/CircleProcess"/>
    <dgm:cxn modelId="{3FA5AFD5-16FF-4D4C-918B-27B2B4BF42DA}" type="presParOf" srcId="{B8BC30A7-B5B0-4F13-9ADE-1FECBB49EEFF}" destId="{F4C5A13C-61EF-4CA7-8ECB-AE78DDE72481}" srcOrd="1" destOrd="0" presId="urn:microsoft.com/office/officeart/2011/layout/CircleProcess"/>
    <dgm:cxn modelId="{5FD28502-243B-4A24-B96D-9068DE535D1F}" type="presParOf" srcId="{F4C5A13C-61EF-4CA7-8ECB-AE78DDE72481}" destId="{2325965F-FDF1-4E10-8EE1-37F06737DD3A}" srcOrd="0" destOrd="0" presId="urn:microsoft.com/office/officeart/2011/layout/CircleProcess"/>
    <dgm:cxn modelId="{6CBFBAE1-1C37-4A1A-85DC-E2175843ADD1}" type="presParOf" srcId="{B8BC30A7-B5B0-4F13-9ADE-1FECBB49EEFF}" destId="{BBD143E7-00B6-495E-98D3-D54B288E6F2D}" srcOrd="2" destOrd="0" presId="urn:microsoft.com/office/officeart/2011/layout/CircleProcess"/>
    <dgm:cxn modelId="{4D7D3EB3-10F2-4256-88F9-4E97EE712C3B}" type="presParOf" srcId="{B8BC30A7-B5B0-4F13-9ADE-1FECBB49EEFF}" destId="{7BFEBBC4-4974-414D-8C22-C120532AF773}" srcOrd="3" destOrd="0" presId="urn:microsoft.com/office/officeart/2011/layout/CircleProcess"/>
    <dgm:cxn modelId="{3A410766-5803-40FC-BF48-F487137A88EE}" type="presParOf" srcId="{7BFEBBC4-4974-414D-8C22-C120532AF773}" destId="{D9A640F7-3A8B-4F56-9C05-37CAE114D562}" srcOrd="0" destOrd="0" presId="urn:microsoft.com/office/officeart/2011/layout/CircleProcess"/>
    <dgm:cxn modelId="{2517F713-DA31-4073-A631-1AA1F599B31C}" type="presParOf" srcId="{B8BC30A7-B5B0-4F13-9ADE-1FECBB49EEFF}" destId="{2AD894F5-B05A-42E9-AB3E-D8756F906752}" srcOrd="4" destOrd="0" presId="urn:microsoft.com/office/officeart/2011/layout/CircleProcess"/>
    <dgm:cxn modelId="{89467B7A-9A7B-4F13-B2E5-1DE37BF06451}" type="presParOf" srcId="{2AD894F5-B05A-42E9-AB3E-D8756F906752}" destId="{C24B43C2-BC3E-42EE-A4B6-F069375BD6E9}" srcOrd="0" destOrd="0" presId="urn:microsoft.com/office/officeart/2011/layout/CircleProcess"/>
    <dgm:cxn modelId="{DCC9B669-9133-4B58-9C21-93086B833478}" type="presParOf" srcId="{B8BC30A7-B5B0-4F13-9ADE-1FECBB49EEFF}" destId="{30E60E31-451F-4CD0-965D-968344D7147B}" srcOrd="5" destOrd="0" presId="urn:microsoft.com/office/officeart/2011/layout/CircleProcess"/>
    <dgm:cxn modelId="{6E483A07-9294-4587-BF40-1FF12E54FAF6}" type="presParOf" srcId="{B8BC30A7-B5B0-4F13-9ADE-1FECBB49EEFF}" destId="{D48F1F83-0DA8-40D8-86D6-2861F21EFB75}" srcOrd="6" destOrd="0" presId="urn:microsoft.com/office/officeart/2011/layout/CircleProcess"/>
    <dgm:cxn modelId="{3E3A9C89-4CEB-41CF-A6B9-8D369C07F704}" type="presParOf" srcId="{D48F1F83-0DA8-40D8-86D6-2861F21EFB75}" destId="{C87905FB-D01C-4750-9E25-05DFB0398A05}" srcOrd="0" destOrd="0" presId="urn:microsoft.com/office/officeart/2011/layout/CircleProcess"/>
    <dgm:cxn modelId="{461EA6C9-6DE4-4B2F-9A84-7F9B90556565}" type="presParOf" srcId="{B8BC30A7-B5B0-4F13-9ADE-1FECBB49EEFF}" destId="{F1F27452-0133-4588-ABC1-8091B7543C08}" srcOrd="7" destOrd="0" presId="urn:microsoft.com/office/officeart/2011/layout/CircleProcess"/>
    <dgm:cxn modelId="{A2169F1F-998A-48B7-BDF5-8311CDA6D82C}" type="presParOf" srcId="{F1F27452-0133-4588-ABC1-8091B7543C08}" destId="{2E1208C9-138B-47D3-93E3-6900541026CD}" srcOrd="0" destOrd="0" presId="urn:microsoft.com/office/officeart/2011/layout/CircleProcess"/>
    <dgm:cxn modelId="{9E3D8401-EADF-45DB-AF23-89EEB6E18B0A}" type="presParOf" srcId="{B8BC30A7-B5B0-4F13-9ADE-1FECBB49EEFF}" destId="{3CB7AEF9-D70C-47C1-AD3D-53DA7F09E50E}" srcOrd="8" destOrd="0" presId="urn:microsoft.com/office/officeart/2011/layout/CircleProcess"/>
    <dgm:cxn modelId="{C67B4B41-EEA1-41B4-94C2-62DD8B058AED}" type="presParOf" srcId="{B8BC30A7-B5B0-4F13-9ADE-1FECBB49EEFF}" destId="{A1CABD18-E411-49A8-86DE-1EC07DB5D78D}" srcOrd="9" destOrd="0" presId="urn:microsoft.com/office/officeart/2011/layout/CircleProcess"/>
    <dgm:cxn modelId="{BE3DE43F-BA5B-4FE1-9848-A8A88F83FD26}" type="presParOf" srcId="{A1CABD18-E411-49A8-86DE-1EC07DB5D78D}" destId="{C16A5ACE-D077-4902-A895-DE402C0ABE5D}" srcOrd="0" destOrd="0" presId="urn:microsoft.com/office/officeart/2011/layout/CircleProcess"/>
    <dgm:cxn modelId="{E8BCD59E-8474-4BC4-85F2-531EBB0AE041}" type="presParOf" srcId="{B8BC30A7-B5B0-4F13-9ADE-1FECBB49EEFF}" destId="{A04E0BAF-E3BF-48B9-88E4-5CAE8547097E}" srcOrd="10" destOrd="0" presId="urn:microsoft.com/office/officeart/2011/layout/CircleProcess"/>
    <dgm:cxn modelId="{59F396DC-A4D7-403D-8AF1-5503746108C9}" type="presParOf" srcId="{A04E0BAF-E3BF-48B9-88E4-5CAE8547097E}" destId="{FC4D2D8C-7316-4681-86AD-5DE1E3D9F6AB}" srcOrd="0" destOrd="0" presId="urn:microsoft.com/office/officeart/2011/layout/CircleProcess"/>
    <dgm:cxn modelId="{CDE83DC7-5EC2-49E5-B9B3-4D27B00992AA}" type="presParOf" srcId="{B8BC30A7-B5B0-4F13-9ADE-1FECBB49EEFF}" destId="{A6DE4918-4F23-4A64-82C8-C060F9E912FD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6ADBBF-F2DD-47C9-ADBB-0C3528F60A43}" type="doc">
      <dgm:prSet loTypeId="urn:microsoft.com/office/officeart/2005/8/layout/process2" loCatId="process" qsTypeId="urn:microsoft.com/office/officeart/2005/8/quickstyle/3d1" qsCatId="3D" csTypeId="urn:microsoft.com/office/officeart/2005/8/colors/colorful2" csCatId="colorful" phldr="1"/>
      <dgm:spPr/>
    </dgm:pt>
    <dgm:pt modelId="{A1D47D8D-294B-410F-A0BA-411B4AE8EC49}">
      <dgm:prSet phldrT="[Texto]"/>
      <dgm:spPr/>
      <dgm:t>
        <a:bodyPr/>
        <a:lstStyle/>
        <a:p>
          <a:r>
            <a:rPr lang="es-EC" dirty="0" smtClean="0"/>
            <a:t>CARTOGRAFÍA CATASTRAL GEORREFERENCIADAS EN PSAD56 Y SIRGAS.</a:t>
          </a:r>
          <a:endParaRPr lang="es-EC" dirty="0"/>
        </a:p>
      </dgm:t>
    </dgm:pt>
    <dgm:pt modelId="{F15D70B1-84A3-47D1-9E82-90CB19C8ED7E}" type="parTrans" cxnId="{B605507D-7BDF-49CD-A20B-283270F0F42C}">
      <dgm:prSet/>
      <dgm:spPr/>
      <dgm:t>
        <a:bodyPr/>
        <a:lstStyle/>
        <a:p>
          <a:endParaRPr lang="es-EC"/>
        </a:p>
      </dgm:t>
    </dgm:pt>
    <dgm:pt modelId="{1710B2AE-5C47-4918-8CAF-9958CF2ABA83}" type="sibTrans" cxnId="{B605507D-7BDF-49CD-A20B-283270F0F42C}">
      <dgm:prSet/>
      <dgm:spPr/>
      <dgm:t>
        <a:bodyPr/>
        <a:lstStyle/>
        <a:p>
          <a:endParaRPr lang="es-EC"/>
        </a:p>
      </dgm:t>
    </dgm:pt>
    <dgm:pt modelId="{8E0B3ADC-475A-4D2A-8B97-18D079E05741}">
      <dgm:prSet phldrT="[Texto]"/>
      <dgm:spPr/>
      <dgm:t>
        <a:bodyPr/>
        <a:lstStyle/>
        <a:p>
          <a:r>
            <a:rPr lang="es-EC" dirty="0" smtClean="0"/>
            <a:t>SISTEMA DE INFORMACIÓN GEOGRÁFICA PARA OBSERVACIÓN DE LAS COORDENADAS DE LOS  PUNTOS</a:t>
          </a:r>
          <a:endParaRPr lang="es-EC" dirty="0"/>
        </a:p>
      </dgm:t>
    </dgm:pt>
    <dgm:pt modelId="{BA081A70-BE28-4647-85C1-9683F3EFB0F1}" type="parTrans" cxnId="{C055C7CF-C999-4160-8B0F-0BDD2F654024}">
      <dgm:prSet/>
      <dgm:spPr/>
      <dgm:t>
        <a:bodyPr/>
        <a:lstStyle/>
        <a:p>
          <a:endParaRPr lang="es-EC"/>
        </a:p>
      </dgm:t>
    </dgm:pt>
    <dgm:pt modelId="{3E217C0B-27D3-47AC-A190-D244C267BE5E}" type="sibTrans" cxnId="{C055C7CF-C999-4160-8B0F-0BDD2F654024}">
      <dgm:prSet/>
      <dgm:spPr/>
      <dgm:t>
        <a:bodyPr/>
        <a:lstStyle/>
        <a:p>
          <a:endParaRPr lang="es-EC"/>
        </a:p>
      </dgm:t>
    </dgm:pt>
    <dgm:pt modelId="{08080A12-C32A-4633-B775-06AA931076A5}">
      <dgm:prSet phldrT="[Texto]"/>
      <dgm:spPr/>
      <dgm:t>
        <a:bodyPr/>
        <a:lstStyle/>
        <a:p>
          <a:r>
            <a:rPr lang="es-EC" dirty="0" smtClean="0"/>
            <a:t>PROGRAMA DE LA RED NEURONAL ARTIFICIAL PARA TRANSFORMAR LAS COORDENADAS</a:t>
          </a:r>
          <a:endParaRPr lang="es-EC" dirty="0"/>
        </a:p>
      </dgm:t>
    </dgm:pt>
    <dgm:pt modelId="{A81B70F4-49C4-42EA-8CC3-F8C0D2322C3F}" type="parTrans" cxnId="{5139F521-7A03-435B-A060-3618D752CDE7}">
      <dgm:prSet/>
      <dgm:spPr/>
      <dgm:t>
        <a:bodyPr/>
        <a:lstStyle/>
        <a:p>
          <a:endParaRPr lang="es-EC"/>
        </a:p>
      </dgm:t>
    </dgm:pt>
    <dgm:pt modelId="{37C00788-9736-44D9-BA23-1AFCB52BA743}" type="sibTrans" cxnId="{5139F521-7A03-435B-A060-3618D752CDE7}">
      <dgm:prSet/>
      <dgm:spPr/>
      <dgm:t>
        <a:bodyPr/>
        <a:lstStyle/>
        <a:p>
          <a:endParaRPr lang="es-EC"/>
        </a:p>
      </dgm:t>
    </dgm:pt>
    <dgm:pt modelId="{A6A5982F-0B0A-41DA-9F3A-845D19B6AE57}" type="pres">
      <dgm:prSet presAssocID="{D36ADBBF-F2DD-47C9-ADBB-0C3528F60A43}" presName="linearFlow" presStyleCnt="0">
        <dgm:presLayoutVars>
          <dgm:resizeHandles val="exact"/>
        </dgm:presLayoutVars>
      </dgm:prSet>
      <dgm:spPr/>
    </dgm:pt>
    <dgm:pt modelId="{FCBE4696-DC2E-4EE2-BC9D-58CCA3375B03}" type="pres">
      <dgm:prSet presAssocID="{A1D47D8D-294B-410F-A0BA-411B4AE8EC4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B18803-F768-40CF-87AD-A2E5F9B2D55F}" type="pres">
      <dgm:prSet presAssocID="{1710B2AE-5C47-4918-8CAF-9958CF2ABA83}" presName="sibTrans" presStyleLbl="sibTrans2D1" presStyleIdx="0" presStyleCnt="2"/>
      <dgm:spPr/>
      <dgm:t>
        <a:bodyPr/>
        <a:lstStyle/>
        <a:p>
          <a:endParaRPr lang="es-EC"/>
        </a:p>
      </dgm:t>
    </dgm:pt>
    <dgm:pt modelId="{7689AF5F-B828-4769-B4B0-2FA96AB3D1F4}" type="pres">
      <dgm:prSet presAssocID="{1710B2AE-5C47-4918-8CAF-9958CF2ABA83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6E3DBC88-BECE-4F53-AC44-0117B40703B5}" type="pres">
      <dgm:prSet presAssocID="{8E0B3ADC-475A-4D2A-8B97-18D079E0574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6BB3EE-CCF6-45F4-8B69-B141E7D1A00E}" type="pres">
      <dgm:prSet presAssocID="{3E217C0B-27D3-47AC-A190-D244C267BE5E}" presName="sibTrans" presStyleLbl="sibTrans2D1" presStyleIdx="1" presStyleCnt="2"/>
      <dgm:spPr/>
      <dgm:t>
        <a:bodyPr/>
        <a:lstStyle/>
        <a:p>
          <a:endParaRPr lang="es-EC"/>
        </a:p>
      </dgm:t>
    </dgm:pt>
    <dgm:pt modelId="{6BEF451C-1D8E-49BE-B49D-6C8298EB8996}" type="pres">
      <dgm:prSet presAssocID="{3E217C0B-27D3-47AC-A190-D244C267BE5E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89A820F2-1566-42C7-ACB9-6B8BCBB5DC34}" type="pres">
      <dgm:prSet presAssocID="{08080A12-C32A-4633-B775-06AA931076A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01B2A0E-47F6-4202-92A2-0C4DF4C9E6F0}" type="presOf" srcId="{A1D47D8D-294B-410F-A0BA-411B4AE8EC49}" destId="{FCBE4696-DC2E-4EE2-BC9D-58CCA3375B03}" srcOrd="0" destOrd="0" presId="urn:microsoft.com/office/officeart/2005/8/layout/process2"/>
    <dgm:cxn modelId="{0EDFE0AA-2FE2-420B-AEFA-EB9C676D41A1}" type="presOf" srcId="{1710B2AE-5C47-4918-8CAF-9958CF2ABA83}" destId="{ECB18803-F768-40CF-87AD-A2E5F9B2D55F}" srcOrd="0" destOrd="0" presId="urn:microsoft.com/office/officeart/2005/8/layout/process2"/>
    <dgm:cxn modelId="{24409E29-6F44-4BF2-8EBB-A99B6AAE4AA5}" type="presOf" srcId="{08080A12-C32A-4633-B775-06AA931076A5}" destId="{89A820F2-1566-42C7-ACB9-6B8BCBB5DC34}" srcOrd="0" destOrd="0" presId="urn:microsoft.com/office/officeart/2005/8/layout/process2"/>
    <dgm:cxn modelId="{74625376-5F40-4431-B2F9-9B1D91B68C86}" type="presOf" srcId="{D36ADBBF-F2DD-47C9-ADBB-0C3528F60A43}" destId="{A6A5982F-0B0A-41DA-9F3A-845D19B6AE57}" srcOrd="0" destOrd="0" presId="urn:microsoft.com/office/officeart/2005/8/layout/process2"/>
    <dgm:cxn modelId="{9EF9C2B1-1AE5-4FD0-AAC3-EBD5FE9A9B1F}" type="presOf" srcId="{3E217C0B-27D3-47AC-A190-D244C267BE5E}" destId="{6BEF451C-1D8E-49BE-B49D-6C8298EB8996}" srcOrd="1" destOrd="0" presId="urn:microsoft.com/office/officeart/2005/8/layout/process2"/>
    <dgm:cxn modelId="{B605507D-7BDF-49CD-A20B-283270F0F42C}" srcId="{D36ADBBF-F2DD-47C9-ADBB-0C3528F60A43}" destId="{A1D47D8D-294B-410F-A0BA-411B4AE8EC49}" srcOrd="0" destOrd="0" parTransId="{F15D70B1-84A3-47D1-9E82-90CB19C8ED7E}" sibTransId="{1710B2AE-5C47-4918-8CAF-9958CF2ABA83}"/>
    <dgm:cxn modelId="{C055C7CF-C999-4160-8B0F-0BDD2F654024}" srcId="{D36ADBBF-F2DD-47C9-ADBB-0C3528F60A43}" destId="{8E0B3ADC-475A-4D2A-8B97-18D079E05741}" srcOrd="1" destOrd="0" parTransId="{BA081A70-BE28-4647-85C1-9683F3EFB0F1}" sibTransId="{3E217C0B-27D3-47AC-A190-D244C267BE5E}"/>
    <dgm:cxn modelId="{58F13425-569C-4484-B342-080303A5CC16}" type="presOf" srcId="{8E0B3ADC-475A-4D2A-8B97-18D079E05741}" destId="{6E3DBC88-BECE-4F53-AC44-0117B40703B5}" srcOrd="0" destOrd="0" presId="urn:microsoft.com/office/officeart/2005/8/layout/process2"/>
    <dgm:cxn modelId="{5139F521-7A03-435B-A060-3618D752CDE7}" srcId="{D36ADBBF-F2DD-47C9-ADBB-0C3528F60A43}" destId="{08080A12-C32A-4633-B775-06AA931076A5}" srcOrd="2" destOrd="0" parTransId="{A81B70F4-49C4-42EA-8CC3-F8C0D2322C3F}" sibTransId="{37C00788-9736-44D9-BA23-1AFCB52BA743}"/>
    <dgm:cxn modelId="{70380F3B-5585-4932-BB29-8F1E284D266B}" type="presOf" srcId="{1710B2AE-5C47-4918-8CAF-9958CF2ABA83}" destId="{7689AF5F-B828-4769-B4B0-2FA96AB3D1F4}" srcOrd="1" destOrd="0" presId="urn:microsoft.com/office/officeart/2005/8/layout/process2"/>
    <dgm:cxn modelId="{61AE1897-4411-4288-8119-D71063B94D3E}" type="presOf" srcId="{3E217C0B-27D3-47AC-A190-D244C267BE5E}" destId="{C46BB3EE-CCF6-45F4-8B69-B141E7D1A00E}" srcOrd="0" destOrd="0" presId="urn:microsoft.com/office/officeart/2005/8/layout/process2"/>
    <dgm:cxn modelId="{E010B6A7-3C54-4251-A38D-97F39A2140F6}" type="presParOf" srcId="{A6A5982F-0B0A-41DA-9F3A-845D19B6AE57}" destId="{FCBE4696-DC2E-4EE2-BC9D-58CCA3375B03}" srcOrd="0" destOrd="0" presId="urn:microsoft.com/office/officeart/2005/8/layout/process2"/>
    <dgm:cxn modelId="{B09CF1A5-B03C-4306-AF16-7217DA343ECC}" type="presParOf" srcId="{A6A5982F-0B0A-41DA-9F3A-845D19B6AE57}" destId="{ECB18803-F768-40CF-87AD-A2E5F9B2D55F}" srcOrd="1" destOrd="0" presId="urn:microsoft.com/office/officeart/2005/8/layout/process2"/>
    <dgm:cxn modelId="{85BE3F27-8DAC-42A7-91A8-F46D7F43F8CC}" type="presParOf" srcId="{ECB18803-F768-40CF-87AD-A2E5F9B2D55F}" destId="{7689AF5F-B828-4769-B4B0-2FA96AB3D1F4}" srcOrd="0" destOrd="0" presId="urn:microsoft.com/office/officeart/2005/8/layout/process2"/>
    <dgm:cxn modelId="{69F53CCC-FEC1-44C4-816B-DEDAAC3CA88F}" type="presParOf" srcId="{A6A5982F-0B0A-41DA-9F3A-845D19B6AE57}" destId="{6E3DBC88-BECE-4F53-AC44-0117B40703B5}" srcOrd="2" destOrd="0" presId="urn:microsoft.com/office/officeart/2005/8/layout/process2"/>
    <dgm:cxn modelId="{59177A64-E2DB-457C-8F4A-F8E9B57CC68B}" type="presParOf" srcId="{A6A5982F-0B0A-41DA-9F3A-845D19B6AE57}" destId="{C46BB3EE-CCF6-45F4-8B69-B141E7D1A00E}" srcOrd="3" destOrd="0" presId="urn:microsoft.com/office/officeart/2005/8/layout/process2"/>
    <dgm:cxn modelId="{D654ACFB-DC6A-421F-8898-637EA65E846B}" type="presParOf" srcId="{C46BB3EE-CCF6-45F4-8B69-B141E7D1A00E}" destId="{6BEF451C-1D8E-49BE-B49D-6C8298EB8996}" srcOrd="0" destOrd="0" presId="urn:microsoft.com/office/officeart/2005/8/layout/process2"/>
    <dgm:cxn modelId="{D0E7C710-BF87-40B9-A82A-FB434BBAE046}" type="presParOf" srcId="{A6A5982F-0B0A-41DA-9F3A-845D19B6AE57}" destId="{89A820F2-1566-42C7-ACB9-6B8BCBB5DC3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1C3FE-2BEB-45DF-B1F0-3F2908F4B90A}">
      <dsp:nvSpPr>
        <dsp:cNvPr id="0" name=""/>
        <dsp:cNvSpPr/>
      </dsp:nvSpPr>
      <dsp:spPr>
        <a:xfrm>
          <a:off x="6956095" y="1004653"/>
          <a:ext cx="2081805" cy="208191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25965F-FDF1-4E10-8EE1-37F06737DD3A}">
      <dsp:nvSpPr>
        <dsp:cNvPr id="0" name=""/>
        <dsp:cNvSpPr/>
      </dsp:nvSpPr>
      <dsp:spPr>
        <a:xfrm>
          <a:off x="7025726" y="1074062"/>
          <a:ext cx="1943435" cy="194309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1">
                  <a:lumMod val="85000"/>
                  <a:lumOff val="15000"/>
                </a:schemeClr>
              </a:solidFill>
            </a:rPr>
            <a:t>Comprobar los resultados obtenidos con la RNA con una transformación bidimensional conforme.</a:t>
          </a:r>
          <a:endParaRPr lang="es-EC" sz="1400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7303360" y="1351699"/>
        <a:ext cx="1388168" cy="1387819"/>
      </dsp:txXfrm>
    </dsp:sp>
    <dsp:sp modelId="{D9A640F7-3A8B-4F56-9C05-37CAE114D562}">
      <dsp:nvSpPr>
        <dsp:cNvPr id="0" name=""/>
        <dsp:cNvSpPr/>
      </dsp:nvSpPr>
      <dsp:spPr>
        <a:xfrm rot="2700000">
          <a:off x="4795713" y="1004507"/>
          <a:ext cx="2081839" cy="2081839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2">
                <a:hueOff val="3957205"/>
                <a:satOff val="-25907"/>
                <a:lumOff val="5685"/>
                <a:alphaOff val="0"/>
              </a:schemeClr>
            </a:gs>
            <a:gs pos="100000">
              <a:schemeClr val="accent2">
                <a:hueOff val="3957205"/>
                <a:satOff val="-25907"/>
                <a:lumOff val="5685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3957205"/>
                <a:satOff val="-25907"/>
                <a:lumOff val="5685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4B43C2-BC3E-42EE-A4B6-F069375BD6E9}">
      <dsp:nvSpPr>
        <dsp:cNvPr id="0" name=""/>
        <dsp:cNvSpPr/>
      </dsp:nvSpPr>
      <dsp:spPr>
        <a:xfrm>
          <a:off x="4874289" y="1074062"/>
          <a:ext cx="1943435" cy="194309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957205"/>
              <a:satOff val="-25907"/>
              <a:lumOff val="5685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1">
                  <a:lumMod val="85000"/>
                  <a:lumOff val="15000"/>
                </a:schemeClr>
              </a:solidFill>
            </a:rPr>
            <a:t>Transformar los puntos para determinar el error entre los valores transformados y observados</a:t>
          </a:r>
          <a:endParaRPr lang="es-EC" sz="1400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5151923" y="1351699"/>
        <a:ext cx="1388168" cy="1387819"/>
      </dsp:txXfrm>
    </dsp:sp>
    <dsp:sp modelId="{C87905FB-D01C-4750-9E25-05DFB0398A05}">
      <dsp:nvSpPr>
        <dsp:cNvPr id="0" name=""/>
        <dsp:cNvSpPr/>
      </dsp:nvSpPr>
      <dsp:spPr>
        <a:xfrm rot="2700000">
          <a:off x="2653203" y="1004507"/>
          <a:ext cx="2081839" cy="2081839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2">
                <a:hueOff val="7914410"/>
                <a:satOff val="-51814"/>
                <a:lumOff val="11371"/>
                <a:alphaOff val="0"/>
              </a:schemeClr>
            </a:gs>
            <a:gs pos="100000">
              <a:schemeClr val="accent2">
                <a:hueOff val="7914410"/>
                <a:satOff val="-51814"/>
                <a:lumOff val="11371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7914410"/>
                <a:satOff val="-51814"/>
                <a:lumOff val="11371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1208C9-138B-47D3-93E3-6900541026CD}">
      <dsp:nvSpPr>
        <dsp:cNvPr id="0" name=""/>
        <dsp:cNvSpPr/>
      </dsp:nvSpPr>
      <dsp:spPr>
        <a:xfrm>
          <a:off x="2722852" y="1074062"/>
          <a:ext cx="1943435" cy="194309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7914410"/>
              <a:satOff val="-51814"/>
              <a:lumOff val="11371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bg1">
                  <a:lumMod val="85000"/>
                  <a:lumOff val="15000"/>
                </a:schemeClr>
              </a:solidFill>
            </a:rPr>
            <a:t>Determinar la mejor arquitectura de la RNA </a:t>
          </a:r>
          <a:endParaRPr lang="es-EC" sz="1400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3000485" y="1351699"/>
        <a:ext cx="1388168" cy="1387819"/>
      </dsp:txXfrm>
    </dsp:sp>
    <dsp:sp modelId="{C16A5ACE-D077-4902-A895-DE402C0ABE5D}">
      <dsp:nvSpPr>
        <dsp:cNvPr id="0" name=""/>
        <dsp:cNvSpPr/>
      </dsp:nvSpPr>
      <dsp:spPr>
        <a:xfrm rot="2700000">
          <a:off x="501766" y="1004507"/>
          <a:ext cx="2081839" cy="2081839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4D2D8C-7316-4681-86AD-5DE1E3D9F6AB}">
      <dsp:nvSpPr>
        <dsp:cNvPr id="0" name=""/>
        <dsp:cNvSpPr/>
      </dsp:nvSpPr>
      <dsp:spPr>
        <a:xfrm>
          <a:off x="571414" y="1074062"/>
          <a:ext cx="1943435" cy="194309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1871614"/>
              <a:satOff val="-77721"/>
              <a:lumOff val="17056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1">
                  <a:lumMod val="85000"/>
                  <a:lumOff val="15000"/>
                </a:schemeClr>
              </a:solidFill>
            </a:rPr>
            <a:t>Observar coordenadas de puntos homólogos de las hojas catastrales en ambos sistemas</a:t>
          </a:r>
          <a:endParaRPr lang="es-EC" sz="1400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849048" y="1351699"/>
        <a:ext cx="1388168" cy="1387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E4696-DC2E-4EE2-BC9D-58CCA3375B03}">
      <dsp:nvSpPr>
        <dsp:cNvPr id="0" name=""/>
        <dsp:cNvSpPr/>
      </dsp:nvSpPr>
      <dsp:spPr>
        <a:xfrm>
          <a:off x="283714" y="0"/>
          <a:ext cx="2924571" cy="101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CARTOGRAFÍA CATASTRAL GEORREFERENCIADAS EN PSAD56 Y SIRGAS.</a:t>
          </a:r>
          <a:endParaRPr lang="es-EC" sz="1300" kern="1200" dirty="0"/>
        </a:p>
      </dsp:txBody>
      <dsp:txXfrm>
        <a:off x="313472" y="29758"/>
        <a:ext cx="2865055" cy="956484"/>
      </dsp:txXfrm>
    </dsp:sp>
    <dsp:sp modelId="{ECB18803-F768-40CF-87AD-A2E5F9B2D55F}">
      <dsp:nvSpPr>
        <dsp:cNvPr id="0" name=""/>
        <dsp:cNvSpPr/>
      </dsp:nvSpPr>
      <dsp:spPr>
        <a:xfrm rot="5400000">
          <a:off x="1555500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-5400000">
        <a:off x="1608840" y="1079499"/>
        <a:ext cx="274320" cy="266699"/>
      </dsp:txXfrm>
    </dsp:sp>
    <dsp:sp modelId="{6E3DBC88-BECE-4F53-AC44-0117B40703B5}">
      <dsp:nvSpPr>
        <dsp:cNvPr id="0" name=""/>
        <dsp:cNvSpPr/>
      </dsp:nvSpPr>
      <dsp:spPr>
        <a:xfrm>
          <a:off x="283714" y="1523999"/>
          <a:ext cx="2924571" cy="101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5935807"/>
                <a:satOff val="-38860"/>
                <a:lumOff val="8528"/>
                <a:alphaOff val="0"/>
              </a:schemeClr>
            </a:gs>
            <a:gs pos="100000">
              <a:schemeClr val="accent2">
                <a:hueOff val="5935807"/>
                <a:satOff val="-38860"/>
                <a:lumOff val="8528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5935807"/>
                <a:satOff val="-38860"/>
                <a:lumOff val="8528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SISTEMA DE INFORMACIÓN GEOGRÁFICA PARA OBSERVACIÓN DE LAS COORDENADAS DE LOS  PUNTOS</a:t>
          </a:r>
          <a:endParaRPr lang="es-EC" sz="1300" kern="1200" dirty="0"/>
        </a:p>
      </dsp:txBody>
      <dsp:txXfrm>
        <a:off x="313472" y="1553757"/>
        <a:ext cx="2865055" cy="956484"/>
      </dsp:txXfrm>
    </dsp:sp>
    <dsp:sp modelId="{C46BB3EE-CCF6-45F4-8B69-B141E7D1A00E}">
      <dsp:nvSpPr>
        <dsp:cNvPr id="0" name=""/>
        <dsp:cNvSpPr/>
      </dsp:nvSpPr>
      <dsp:spPr>
        <a:xfrm rot="5400000">
          <a:off x="1555499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-5400000">
        <a:off x="1608839" y="2603499"/>
        <a:ext cx="274320" cy="266700"/>
      </dsp:txXfrm>
    </dsp:sp>
    <dsp:sp modelId="{89A820F2-1566-42C7-ACB9-6B8BCBB5DC34}">
      <dsp:nvSpPr>
        <dsp:cNvPr id="0" name=""/>
        <dsp:cNvSpPr/>
      </dsp:nvSpPr>
      <dsp:spPr>
        <a:xfrm>
          <a:off x="283714" y="3047999"/>
          <a:ext cx="2924571" cy="101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PROGRAMA DE LA RED NEURONAL ARTIFICIAL PARA TRANSFORMAR LAS COORDENADAS</a:t>
          </a:r>
          <a:endParaRPr lang="es-EC" sz="1300" kern="1200" dirty="0"/>
        </a:p>
      </dsp:txBody>
      <dsp:txXfrm>
        <a:off x="313472" y="3077757"/>
        <a:ext cx="2865055" cy="956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Proceso de círculos"/>
  <dgm:desc val="Se usa para mostrar pasos secuenciales en un proceso. Se limita a once formas de Nivel 1 con un número ilimitado de formas de Nivel 2. Funciona mejor con poco texto. No aparece texto sin utilizar, pero queda disponible si cambia entre diseño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C" smtClean="0"/>
              <a:t>ricardo.vinromero@gmail.com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F27EC-7BA4-4647-ACBE-91EB99FA8BB4}" type="datetimeFigureOut">
              <a:rPr lang="es-EC" smtClean="0"/>
              <a:t>03/02/2013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C" smtClean="0"/>
              <a:t>Realizado por: Ricardo Romero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6FCE0-3B03-4A82-8AD2-47762C31F0F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72348246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C" smtClean="0"/>
              <a:t>ricardo.vinromero@gmail.com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7AD81-25B0-4B09-8E0A-C0A77DE75BAC}" type="datetimeFigureOut">
              <a:rPr lang="es-EC" smtClean="0"/>
              <a:t>03/02/2013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C" smtClean="0"/>
              <a:t>Realizado por: Ricardo Romero</a:t>
            </a: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A8F59-CCD1-4DF2-B06A-CEF4D3814E7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9640820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Realizado por: Ricardo Romero</a:t>
            </a:r>
            <a:endParaRPr lang="es-EC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s-EC" smtClean="0"/>
              <a:t>ricardo.vinromero@gmail.com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0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640A-F8E0-4D0D-8F9C-5A3C5987D197}" type="datetime1">
              <a:rPr lang="es-EC" smtClean="0"/>
              <a:t>03/02/2013</a:t>
            </a:fld>
            <a:endParaRPr lang="es-EC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6DD052-1BA3-4542-834B-9472F56C9F6F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C460-770E-4682-970A-CF1131F0BAA6}" type="datetime1">
              <a:rPr lang="es-EC" smtClean="0"/>
              <a:t>03/02/2013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D052-1BA3-4542-834B-9472F56C9F6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BFA6-5D94-40EB-8B15-517AAD035273}" type="datetime1">
              <a:rPr lang="es-EC" smtClean="0"/>
              <a:t>03/02/2013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D052-1BA3-4542-834B-9472F56C9F6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950A-6C07-4B3D-9B05-9F5045E2C7A7}" type="datetime1">
              <a:rPr lang="es-EC" smtClean="0"/>
              <a:t>03/02/2013</a:t>
            </a:fld>
            <a:endParaRPr lang="es-EC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6DD052-1BA3-4542-834B-9472F56C9F6F}" type="slidenum">
              <a:rPr lang="es-EC" smtClean="0"/>
              <a:t>‹Nº›</a:t>
            </a:fld>
            <a:endParaRPr lang="es-EC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E175-410C-4A46-852D-FFB29546F052}" type="datetime1">
              <a:rPr lang="es-EC" smtClean="0"/>
              <a:t>03/02/2013</a:t>
            </a:fld>
            <a:endParaRPr lang="es-EC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6DD052-1BA3-4542-834B-9472F56C9F6F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9D9B-9495-48E2-9C23-C16BA70B46CF}" type="datetime1">
              <a:rPr lang="es-EC" smtClean="0"/>
              <a:t>03/02/2013</a:t>
            </a:fld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6DD052-1BA3-4542-834B-9472F56C9F6F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9E04-4A0E-4F61-9BB3-696CCA93851A}" type="datetime1">
              <a:rPr lang="es-EC" smtClean="0"/>
              <a:t>03/02/2013</a:t>
            </a:fld>
            <a:endParaRPr lang="es-EC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6DD052-1BA3-4542-834B-9472F56C9F6F}" type="slidenum">
              <a:rPr lang="es-EC" smtClean="0"/>
              <a:t>‹Nº›</a:t>
            </a:fld>
            <a:endParaRPr lang="es-EC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82AA-CB61-4B7E-86DA-AA420CB33C9D}" type="datetime1">
              <a:rPr lang="es-EC" smtClean="0"/>
              <a:t>03/02/2013</a:t>
            </a:fld>
            <a:endParaRPr lang="es-EC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6DD052-1BA3-4542-834B-9472F56C9F6F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61F4-3148-4FD8-B580-82178CA0525C}" type="datetime1">
              <a:rPr lang="es-EC" smtClean="0"/>
              <a:t>03/02/2013</a:t>
            </a:fld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6DD052-1BA3-4542-834B-9472F56C9F6F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9290-F25A-46EB-8AE1-217E0E5C1FAF}" type="datetime1">
              <a:rPr lang="es-EC" smtClean="0"/>
              <a:t>03/02/2013</a:t>
            </a:fld>
            <a:endParaRPr lang="es-EC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6DD052-1BA3-4542-834B-9472F56C9F6F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7FEB-383D-4806-8BEF-C28A594D82B1}" type="datetime1">
              <a:rPr lang="es-EC" smtClean="0"/>
              <a:t>03/02/2013</a:t>
            </a:fld>
            <a:endParaRPr lang="es-EC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6DD052-1BA3-4542-834B-9472F56C9F6F}" type="slidenum">
              <a:rPr lang="es-EC" smtClean="0"/>
              <a:t>‹Nº›</a:t>
            </a:fld>
            <a:endParaRPr lang="es-EC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AC75612-18B8-4745-9137-FE7349317FFF}" type="datetime1">
              <a:rPr lang="es-EC" smtClean="0"/>
              <a:t>03/02/2013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76DD052-1BA3-4542-834B-9472F56C9F6F}" type="slidenum">
              <a:rPr lang="es-EC" smtClean="0"/>
              <a:t>‹Nº›</a:t>
            </a:fld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ubtítulo"/>
          <p:cNvSpPr>
            <a:spLocks noGrp="1"/>
          </p:cNvSpPr>
          <p:nvPr>
            <p:ph type="subTitle" idx="4294967295"/>
          </p:nvPr>
        </p:nvSpPr>
        <p:spPr>
          <a:xfrm>
            <a:off x="773832" y="3068960"/>
            <a:ext cx="7596336" cy="1752600"/>
          </a:xfr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18288" indent="0" algn="ctr">
              <a:spcBef>
                <a:spcPct val="0"/>
              </a:spcBef>
              <a:buNone/>
            </a:pPr>
            <a:r>
              <a:rPr lang="es-EC" sz="2800" dirty="0">
                <a:solidFill>
                  <a:srgbClr val="054B05"/>
                </a:solidFill>
                <a:latin typeface="AR JULIAN" pitchFamily="2" charset="0"/>
                <a:ea typeface="+mj-ea"/>
                <a:cs typeface="+mj-cs"/>
              </a:rPr>
              <a:t>TRANSFORMACIÓN DE COORDENADAS PLANAS ENTRE LOS SISTEMAS GEODÉSICOS PSAD56 Y SIRGAS MEDIANTE UNA RED NEURONAL ARTIFICIAL</a:t>
            </a:r>
          </a:p>
        </p:txBody>
      </p:sp>
      <p:sp>
        <p:nvSpPr>
          <p:cNvPr id="6" name="5 Título"/>
          <p:cNvSpPr>
            <a:spLocks noGrp="1"/>
          </p:cNvSpPr>
          <p:nvPr>
            <p:ph type="ctrTitle" idx="4294967295"/>
          </p:nvPr>
        </p:nvSpPr>
        <p:spPr>
          <a:xfrm>
            <a:off x="688032" y="765175"/>
            <a:ext cx="7772400" cy="1757363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 smtClean="0">
                <a:solidFill>
                  <a:srgbClr val="003300"/>
                </a:solidFill>
                <a:latin typeface="AR JULIAN" pitchFamily="2" charset="0"/>
              </a:rPr>
              <a:t>ESCUELA  POLITÉCNICA  DEL  EJÉRCITO</a:t>
            </a:r>
            <a:br>
              <a:rPr lang="es-EC" sz="2800" b="1" dirty="0" smtClean="0">
                <a:solidFill>
                  <a:srgbClr val="003300"/>
                </a:solidFill>
                <a:latin typeface="AR JULIAN" pitchFamily="2" charset="0"/>
              </a:rPr>
            </a:br>
            <a:r>
              <a:rPr lang="es-EC" sz="2800" b="1" dirty="0" smtClean="0">
                <a:solidFill>
                  <a:srgbClr val="003300"/>
                </a:solidFill>
                <a:latin typeface="AR JULIAN" pitchFamily="2" charset="0"/>
              </a:rPr>
              <a:t/>
            </a:r>
            <a:br>
              <a:rPr lang="es-EC" sz="2800" b="1" dirty="0" smtClean="0">
                <a:solidFill>
                  <a:srgbClr val="003300"/>
                </a:solidFill>
                <a:latin typeface="AR JULIAN" pitchFamily="2" charset="0"/>
              </a:rPr>
            </a:br>
            <a:r>
              <a:rPr lang="es-EC" sz="2800" b="1" dirty="0" smtClean="0">
                <a:solidFill>
                  <a:srgbClr val="053C05"/>
                </a:solidFill>
                <a:latin typeface="AR JULIAN" pitchFamily="2" charset="0"/>
              </a:rPr>
              <a:t>CARRERA DE INGENIERÍA GEOGRÁFICA Y DEL MEDIO AMBIENTE</a:t>
            </a:r>
            <a:endParaRPr lang="es-EC" sz="2800" b="1" dirty="0">
              <a:solidFill>
                <a:srgbClr val="053C05"/>
              </a:solidFill>
              <a:latin typeface="AR JULIAN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691680" y="530120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336600"/>
                </a:solidFill>
              </a:rPr>
              <a:t>Realizado por: Ricardo V. Romero Ch.</a:t>
            </a:r>
            <a:endParaRPr lang="es-EC" b="1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6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26064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/>
              <a:t>METODOLOGÍA.</a:t>
            </a:r>
            <a:endParaRPr lang="es-EC" sz="3600" b="1" dirty="0"/>
          </a:p>
        </p:txBody>
      </p:sp>
      <p:pic>
        <p:nvPicPr>
          <p:cNvPr id="5" name="4 Imagen"/>
          <p:cNvPicPr/>
          <p:nvPr/>
        </p:nvPicPr>
        <p:blipFill rotWithShape="1">
          <a:blip r:embed="rId3"/>
          <a:srcRect l="493" t="1534" r="1421" b="1225"/>
          <a:stretch/>
        </p:blipFill>
        <p:spPr bwMode="auto">
          <a:xfrm>
            <a:off x="3667869" y="1305376"/>
            <a:ext cx="5296619" cy="55080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647564" y="196019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EC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EC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1520" y="196019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EC" sz="1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2891414837"/>
              </p:ext>
            </p:extLst>
          </p:nvPr>
        </p:nvGraphicFramePr>
        <p:xfrm>
          <a:off x="107504" y="1844824"/>
          <a:ext cx="3492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8798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83568" y="5366203"/>
            <a:ext cx="7951666" cy="10871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CuadroTexto"/>
          <p:cNvSpPr txBox="1"/>
          <p:nvPr/>
        </p:nvSpPr>
        <p:spPr>
          <a:xfrm>
            <a:off x="251520" y="26064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/>
              <a:t>AJUSTE DE MÍNIMOS CUADRADOS.</a:t>
            </a:r>
            <a:endParaRPr lang="es-EC" sz="3600" b="1" dirty="0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57200" y="1340768"/>
            <a:ext cx="8229600" cy="3816424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s-EC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MÉTODO PARAMÉTRICO 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endParaRPr lang="es-EC" sz="2600" b="1" dirty="0" smtClean="0"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  <a:p>
            <a:pPr marL="0" indent="0" algn="ctr">
              <a:lnSpc>
                <a:spcPct val="120000"/>
              </a:lnSpc>
              <a:buFont typeface="Wingdings" pitchFamily="2" charset="2"/>
              <a:buNone/>
            </a:pPr>
            <a:r>
              <a:rPr lang="es-EC" sz="33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La=F(</a:t>
            </a:r>
            <a:r>
              <a:rPr lang="es-EC" sz="33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Xa</a:t>
            </a:r>
            <a:r>
              <a:rPr lang="es-EC" sz="33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)</a:t>
            </a:r>
          </a:p>
          <a:p>
            <a:pPr marL="0" indent="0" algn="ctr">
              <a:lnSpc>
                <a:spcPct val="120000"/>
              </a:lnSpc>
              <a:buFont typeface="Wingdings" pitchFamily="2" charset="2"/>
              <a:buNone/>
            </a:pPr>
            <a:endParaRPr lang="es-EC" sz="3300" dirty="0" smtClean="0"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  <a:p>
            <a:pPr marL="0" indent="0" algn="ctr">
              <a:lnSpc>
                <a:spcPct val="120000"/>
              </a:lnSpc>
              <a:buFont typeface="Wingdings" pitchFamily="2" charset="2"/>
              <a:buNone/>
            </a:pPr>
            <a:r>
              <a:rPr lang="es-EC" sz="38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X = (A</a:t>
            </a:r>
            <a:r>
              <a:rPr lang="es-EC" sz="3800" baseline="30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T</a:t>
            </a:r>
            <a:r>
              <a:rPr lang="es-EC" sz="38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 P A)</a:t>
            </a:r>
            <a:r>
              <a:rPr lang="es-EC" sz="3800" baseline="30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-1</a:t>
            </a:r>
            <a:r>
              <a:rPr lang="es-EC" sz="38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 (A</a:t>
            </a:r>
            <a:r>
              <a:rPr lang="es-EC" sz="3800" baseline="30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T</a:t>
            </a:r>
            <a:r>
              <a:rPr lang="es-EC" sz="38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 P L)</a:t>
            </a:r>
            <a:r>
              <a:rPr lang="es-EC" sz="36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 =&gt; </a:t>
            </a:r>
            <a:r>
              <a:rPr lang="es-EC" sz="3600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Xa</a:t>
            </a:r>
            <a:r>
              <a:rPr lang="es-EC" sz="36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=</a:t>
            </a:r>
            <a:r>
              <a:rPr lang="es-EC" sz="3600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X+Xo</a:t>
            </a:r>
            <a:r>
              <a:rPr lang="es-EC" sz="36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 </a:t>
            </a:r>
          </a:p>
          <a:p>
            <a:pPr marL="0" indent="0" algn="ctr">
              <a:lnSpc>
                <a:spcPct val="120000"/>
              </a:lnSpc>
              <a:buFont typeface="Wingdings" pitchFamily="2" charset="2"/>
              <a:buNone/>
            </a:pPr>
            <a:endParaRPr lang="es-EC" sz="3100" dirty="0" smtClean="0"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r>
              <a:rPr lang="es-EC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Donde, </a:t>
            </a:r>
          </a:p>
          <a:p>
            <a:pPr marL="18288" indent="0" algn="just">
              <a:lnSpc>
                <a:spcPct val="120000"/>
              </a:lnSpc>
              <a:buNone/>
            </a:pPr>
            <a:r>
              <a:rPr lang="es-EC" sz="25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A= matriz de derivadas parciales de las ecuaciones de condición en función de los parámetros. </a:t>
            </a:r>
          </a:p>
          <a:p>
            <a:pPr marL="18288" indent="0" algn="just">
              <a:lnSpc>
                <a:spcPct val="120000"/>
              </a:lnSpc>
              <a:buNone/>
            </a:pPr>
            <a:r>
              <a:rPr lang="es-EC" sz="25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P= matriz de pesos (P= matriz identidad cuando las observaciones tienen la misma precisión) </a:t>
            </a:r>
          </a:p>
          <a:p>
            <a:pPr marL="18288" indent="0" algn="just">
              <a:lnSpc>
                <a:spcPct val="120000"/>
              </a:lnSpc>
              <a:buNone/>
            </a:pPr>
            <a:r>
              <a:rPr lang="es-EC" sz="25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L= Diferencia entre las observaciones aproximadas y las observaciones realizadas </a:t>
            </a:r>
          </a:p>
          <a:p>
            <a:pPr marL="18288" indent="0" algn="just">
              <a:lnSpc>
                <a:spcPct val="120000"/>
              </a:lnSpc>
              <a:buNone/>
            </a:pPr>
            <a:r>
              <a:rPr lang="es-EC" sz="2500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Xa</a:t>
            </a:r>
            <a:r>
              <a:rPr lang="es-EC" sz="25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= Observaciones ajustadas</a:t>
            </a:r>
          </a:p>
          <a:p>
            <a:pPr marL="18288" indent="0" algn="just">
              <a:lnSpc>
                <a:spcPct val="120000"/>
              </a:lnSpc>
              <a:buNone/>
            </a:pPr>
            <a:r>
              <a:rPr lang="es-EC" sz="25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X= Observaciones estimadas</a:t>
            </a:r>
          </a:p>
          <a:p>
            <a:pPr marL="18288" indent="0" algn="just">
              <a:lnSpc>
                <a:spcPct val="120000"/>
              </a:lnSpc>
              <a:buNone/>
            </a:pPr>
            <a:r>
              <a:rPr lang="es-EC" sz="2500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Xo</a:t>
            </a:r>
            <a:r>
              <a:rPr lang="es-EC" sz="25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= Observaciones aproximadas</a:t>
            </a:r>
            <a:endParaRPr lang="es-EC" sz="2500" dirty="0"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35134" y="5530006"/>
            <a:ext cx="2324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MODELO MATEMÁTICO:</a:t>
            </a:r>
          </a:p>
          <a:p>
            <a:endParaRPr lang="es-EC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530007"/>
            <a:ext cx="5400000" cy="77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0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412776"/>
            <a:ext cx="7200000" cy="4578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CuadroTexto"/>
          <p:cNvSpPr txBox="1"/>
          <p:nvPr/>
        </p:nvSpPr>
        <p:spPr>
          <a:xfrm>
            <a:off x="251520" y="26064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/>
              <a:t>REDES NEURONALES ARTIFICIALES.</a:t>
            </a:r>
            <a:endParaRPr lang="es-EC" sz="3600" b="1" dirty="0"/>
          </a:p>
        </p:txBody>
      </p:sp>
    </p:spTree>
    <p:extLst>
      <p:ext uri="{BB962C8B-B14F-4D97-AF65-F5344CB8AC3E}">
        <p14:creationId xmlns:p14="http://schemas.microsoft.com/office/powerpoint/2010/main" val="119794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26064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/>
              <a:t>REDES NEURONALES ARTIFICIALES.</a:t>
            </a:r>
            <a:endParaRPr lang="es-EC" sz="3600" b="1" dirty="0"/>
          </a:p>
        </p:txBody>
      </p:sp>
      <p:grpSp>
        <p:nvGrpSpPr>
          <p:cNvPr id="9" name="8 Grupo"/>
          <p:cNvGrpSpPr/>
          <p:nvPr/>
        </p:nvGrpSpPr>
        <p:grpSpPr>
          <a:xfrm>
            <a:off x="210457" y="1754713"/>
            <a:ext cx="8723086" cy="4284320"/>
            <a:chOff x="251520" y="1972737"/>
            <a:chExt cx="8723086" cy="4284320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3"/>
            <a:stretch/>
          </p:blipFill>
          <p:spPr>
            <a:xfrm>
              <a:off x="251520" y="1972737"/>
              <a:ext cx="8723086" cy="37605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7 CuadroTexto"/>
            <p:cNvSpPr txBox="1"/>
            <p:nvPr/>
          </p:nvSpPr>
          <p:spPr>
            <a:xfrm>
              <a:off x="1907704" y="5949280"/>
              <a:ext cx="59766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b="1" dirty="0" smtClean="0">
                  <a:solidFill>
                    <a:schemeClr val="bg2"/>
                  </a:solidFill>
                </a:rPr>
                <a:t>Fig. 4. Semejanzas entre una neurona biológica y una artificial</a:t>
              </a:r>
              <a:endParaRPr lang="es-EC" sz="1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383531" y="2429314"/>
            <a:ext cx="8376938" cy="3006284"/>
            <a:chOff x="383531" y="1378565"/>
            <a:chExt cx="8376938" cy="3006284"/>
          </a:xfrm>
        </p:grpSpPr>
        <p:grpSp>
          <p:nvGrpSpPr>
            <p:cNvPr id="4" name="3 Grupo"/>
            <p:cNvGrpSpPr/>
            <p:nvPr/>
          </p:nvGrpSpPr>
          <p:grpSpPr>
            <a:xfrm>
              <a:off x="383531" y="1378565"/>
              <a:ext cx="8376938" cy="2519680"/>
              <a:chOff x="251520" y="1485384"/>
              <a:chExt cx="8376938" cy="2519680"/>
            </a:xfrm>
          </p:grpSpPr>
          <p:pic>
            <p:nvPicPr>
              <p:cNvPr id="5" name="0 Imagen"/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520" y="1485384"/>
                <a:ext cx="4377055" cy="2519680"/>
              </a:xfrm>
              <a:prstGeom prst="rect">
                <a:avLst/>
              </a:prstGeom>
              <a:ln w="127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6" name="5 Flecha derecha"/>
              <p:cNvSpPr/>
              <p:nvPr/>
            </p:nvSpPr>
            <p:spPr>
              <a:xfrm>
                <a:off x="4932040" y="2420888"/>
                <a:ext cx="1080120" cy="576064"/>
              </a:xfrm>
              <a:prstGeom prst="right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6 Rectángulo"/>
                  <p:cNvSpPr/>
                  <p:nvPr/>
                </p:nvSpPr>
                <p:spPr>
                  <a:xfrm>
                    <a:off x="6300192" y="2295217"/>
                    <a:ext cx="2328266" cy="82740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EC" b="1" i="1" smtClean="0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b="1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b="1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</a:rPr>
                                <m:t>i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b="1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b="1">
                              <a:solidFill>
                                <a:schemeClr val="bg1">
                                  <a:lumMod val="95000"/>
                                  <a:lumOff val="5000"/>
                                </a:schemeClr>
                              </a:solidFill>
                            </a:rPr>
                            <m:t>f</m:t>
                          </m:r>
                          <m:d>
                            <m:dPr>
                              <m:ctrlPr>
                                <a:rPr lang="es-EC" b="1" i="1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es-EC" b="1" i="1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s-EC" b="1" i="1">
                                          <a:solidFill>
                                            <a:schemeClr val="bg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b="1">
                                          <a:solidFill>
                                            <a:schemeClr val="bg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</a:rPr>
                                        <m:t>w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b="1">
                                          <a:solidFill>
                                            <a:schemeClr val="bg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</a:rPr>
                                        <m:t>ij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n-US" b="1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s-EC" b="1" i="1">
                                          <a:solidFill>
                                            <a:schemeClr val="bg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b="1">
                                          <a:solidFill>
                                            <a:schemeClr val="bg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b="1">
                                          <a:solidFill>
                                            <a:schemeClr val="bg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</a:rPr>
                                        <m:t>j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en-US" b="1" i="1">
                                  <a:solidFill>
                                    <a:schemeClr val="bg1">
                                      <a:lumMod val="95000"/>
                                      <a:lumOff val="5000"/>
                                    </a:schemeClr>
                                  </a:solidFill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C" b="1" i="1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s-EC" b="1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b="1">
                                      <a:solidFill>
                                        <a:schemeClr val="bg1">
                                          <a:lumMod val="95000"/>
                                          <a:lumOff val="5000"/>
                                        </a:schemeClr>
                                      </a:solidFill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s-EC" b="1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8 Rectángulo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00192" y="2295217"/>
                    <a:ext cx="2328266" cy="82740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C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9 CuadroTexto"/>
            <p:cNvSpPr txBox="1"/>
            <p:nvPr/>
          </p:nvSpPr>
          <p:spPr>
            <a:xfrm>
              <a:off x="1899038" y="4077072"/>
              <a:ext cx="53459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400" b="1" dirty="0" smtClean="0">
                  <a:solidFill>
                    <a:schemeClr val="bg2"/>
                  </a:solidFill>
                </a:rPr>
                <a:t>Fig. 5. Modelo Matemático de una neurona artificial</a:t>
              </a:r>
              <a:endParaRPr lang="es-EC" sz="1400" b="1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177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26064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/>
              <a:t>REDES NEURONALES ARTIFICIALES.</a:t>
            </a:r>
            <a:endParaRPr lang="es-EC" sz="3600" b="1" dirty="0"/>
          </a:p>
        </p:txBody>
      </p:sp>
      <p:pic>
        <p:nvPicPr>
          <p:cNvPr id="71" name="7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26" y="1360809"/>
            <a:ext cx="7631147" cy="50400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1475656" y="6433591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bg2"/>
                </a:solidFill>
              </a:rPr>
              <a:t>Fig. 6. Red Neuronal Artificial utilizada en el proyecto</a:t>
            </a:r>
            <a:endParaRPr lang="es-EC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sz="5400" dirty="0" smtClean="0"/>
              <a:t>3. DISCUSIÓN DE RESULTADOS</a:t>
            </a:r>
            <a:endParaRPr lang="es-EC" sz="5400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s-EC" dirty="0" smtClean="0"/>
              <a:t> RESULTADOS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C" dirty="0" smtClean="0"/>
              <a:t>MAPA DE DISTORSIONES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0336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2241" b="2254"/>
          <a:stretch/>
        </p:blipFill>
        <p:spPr>
          <a:xfrm>
            <a:off x="108504" y="1859524"/>
            <a:ext cx="9000000" cy="4809836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251520" y="11663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/>
              <a:t>PUNTOS SELECCIONADOS PARA LA TRANSFORMACIÓN.</a:t>
            </a:r>
            <a:endParaRPr lang="es-EC" sz="36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79512" y="1316961"/>
            <a:ext cx="8784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Fig. 7. Puntos seleccionados para la transformación con mínimos cuadrados y una red neuronal   artificial</a:t>
            </a:r>
            <a:endParaRPr lang="es-EC" sz="15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11663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/>
              <a:t>RESULTADOS  OBTENIDOS CON MÍNIMOS CUADRADOS.</a:t>
            </a:r>
            <a:endParaRPr lang="es-EC" sz="3600" b="1" dirty="0"/>
          </a:p>
        </p:txBody>
      </p:sp>
      <p:graphicFrame>
        <p:nvGraphicFramePr>
          <p:cNvPr id="15" name="14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38774345"/>
              </p:ext>
            </p:extLst>
          </p:nvPr>
        </p:nvGraphicFramePr>
        <p:xfrm>
          <a:off x="611560" y="2492896"/>
          <a:ext cx="3456384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2750"/>
                <a:gridCol w="152363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Parámetro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Valor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Traslación Este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-234 m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Traslación Norte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-271.23 m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Ángulo de Rotación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2.17 E</a:t>
                      </a:r>
                      <a:r>
                        <a:rPr lang="es-EC" sz="1400" baseline="30000">
                          <a:effectLst/>
                        </a:rPr>
                        <a:t>-7 </a:t>
                      </a:r>
                      <a:r>
                        <a:rPr lang="es-EC" sz="1400">
                          <a:effectLst/>
                        </a:rPr>
                        <a:t>rad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Diferencial de escala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-9.63 E </a:t>
                      </a:r>
                      <a:r>
                        <a:rPr lang="es-EC" sz="1400" baseline="30000" dirty="0">
                          <a:effectLst/>
                        </a:rPr>
                        <a:t>-6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6" name="15 Marcador de contenido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7895184"/>
              </p:ext>
            </p:extLst>
          </p:nvPr>
        </p:nvGraphicFramePr>
        <p:xfrm>
          <a:off x="4644008" y="2492896"/>
          <a:ext cx="4176464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4"/>
                <a:gridCol w="1080120"/>
              </a:tblGrid>
              <a:tr h="2674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Variable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37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Valor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3775" marT="0" marB="0" anchor="ctr"/>
                </a:tc>
              </a:tr>
              <a:tr h="267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Media aritmética           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37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0.845 m.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3775" marT="0" marB="0" anchor="ctr"/>
                </a:tc>
              </a:tr>
              <a:tr h="267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Desviación estándar      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37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1.335 m.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3775" marT="0" marB="0" anchor="ctr"/>
                </a:tc>
              </a:tr>
              <a:tr h="267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Error mínimo                 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37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0.004 m.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3775" marT="0" marB="0" anchor="ctr"/>
                </a:tc>
              </a:tr>
              <a:tr h="267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Error máximo                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37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3.301 m.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3775" marT="0" marB="0" anchor="ctr"/>
                </a:tc>
              </a:tr>
              <a:tr h="267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Número de datos con valores superiores o iguales a 1.5 m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37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3775" marT="0" marB="0" anchor="ctr"/>
                </a:tc>
              </a:tr>
              <a:tr h="267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Porcentaje válido de los datos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37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71.67%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75" marR="43775" marT="0" marB="0" anchor="ctr"/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323528" y="161950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Tabla 1. Valores de los Parámetros de Transformación</a:t>
            </a:r>
            <a:endParaRPr lang="es-EC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572000" y="1628800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s-EC" sz="1600" dirty="0"/>
              <a:t>Tabla 2. Resultados obtenidos en la transformación de coordenadas utilizando parámetros de transformación</a:t>
            </a:r>
          </a:p>
        </p:txBody>
      </p:sp>
    </p:spTree>
    <p:extLst>
      <p:ext uri="{BB962C8B-B14F-4D97-AF65-F5344CB8AC3E}">
        <p14:creationId xmlns:p14="http://schemas.microsoft.com/office/powerpoint/2010/main" val="178215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667349543"/>
              </p:ext>
            </p:extLst>
          </p:nvPr>
        </p:nvGraphicFramePr>
        <p:xfrm>
          <a:off x="251520" y="1916832"/>
          <a:ext cx="864096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51520" y="11663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/>
              <a:t>RESULTADOS  OBTENIDOS CON MÍNIMOS CUADRADOS.</a:t>
            </a:r>
            <a:endParaRPr lang="es-EC" sz="3600" b="1" dirty="0"/>
          </a:p>
        </p:txBody>
      </p:sp>
      <p:sp>
        <p:nvSpPr>
          <p:cNvPr id="5" name="4 Rectángulo"/>
          <p:cNvSpPr/>
          <p:nvPr/>
        </p:nvSpPr>
        <p:spPr>
          <a:xfrm>
            <a:off x="107504" y="1407205"/>
            <a:ext cx="8928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Gráfico 1. Diferencias (m) </a:t>
            </a:r>
            <a:r>
              <a:rPr lang="es-EC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generadas en la posición de los 60 datos utilizando parámetros de transformación</a:t>
            </a:r>
            <a:endParaRPr lang="es-EC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7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51520" y="11663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/>
              <a:t>RESULTADOS  OBTENIDOS CON MÍNIMOS CUADRADOS.</a:t>
            </a:r>
            <a:endParaRPr lang="es-EC" sz="3600" b="1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7317"/>
            <a:ext cx="8640000" cy="4610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179512" y="1316961"/>
            <a:ext cx="8784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Fig. 8. Determinación </a:t>
            </a:r>
            <a:r>
              <a:rPr lang="es-EC" sz="15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 zonas con eventos extremos de distorsión en la zona de estudio utilizando el ajuste con mínimos cuadrados</a:t>
            </a:r>
            <a:endParaRPr lang="es-EC" sz="15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79512" y="26064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/>
              <a:t>CONTENIDO.</a:t>
            </a:r>
            <a:endParaRPr lang="es-EC" sz="36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971600" y="1456323"/>
            <a:ext cx="7200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bg2"/>
                </a:solidFill>
              </a:rPr>
              <a:t>1. GENERALIDADES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s-EC" sz="2000" dirty="0" smtClean="0">
                <a:solidFill>
                  <a:schemeClr val="bg2"/>
                </a:solidFill>
              </a:rPr>
              <a:t>PROBLEMÁTICA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s-EC" sz="2000" dirty="0" smtClean="0">
                <a:solidFill>
                  <a:schemeClr val="bg2"/>
                </a:solidFill>
              </a:rPr>
              <a:t>ANTECEDENTES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s-EC" sz="2000" dirty="0" smtClean="0">
                <a:solidFill>
                  <a:schemeClr val="bg2"/>
                </a:solidFill>
              </a:rPr>
              <a:t>OBJETIVOS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s-EC" sz="2000" dirty="0" smtClean="0">
                <a:solidFill>
                  <a:schemeClr val="bg2"/>
                </a:solidFill>
              </a:rPr>
              <a:t>UBICACIÓN</a:t>
            </a:r>
          </a:p>
          <a:p>
            <a:pPr lvl="1"/>
            <a:endParaRPr lang="es-EC" sz="2000" dirty="0" smtClean="0">
              <a:solidFill>
                <a:schemeClr val="bg2"/>
              </a:solidFill>
            </a:endParaRPr>
          </a:p>
          <a:p>
            <a:pPr marL="0" lvl="1"/>
            <a:r>
              <a:rPr lang="es-EC" sz="2000" b="1" dirty="0" smtClean="0">
                <a:solidFill>
                  <a:schemeClr val="bg2"/>
                </a:solidFill>
              </a:rPr>
              <a:t>2. METODOLOGÍA</a:t>
            </a:r>
          </a:p>
          <a:p>
            <a:pPr marL="742950" lvl="2" indent="-285750">
              <a:buFont typeface="Wingdings" pitchFamily="2" charset="2"/>
              <a:buChar char="ü"/>
            </a:pPr>
            <a:r>
              <a:rPr lang="es-EC" sz="2000" dirty="0" smtClean="0">
                <a:solidFill>
                  <a:schemeClr val="bg2"/>
                </a:solidFill>
              </a:rPr>
              <a:t>AJUSTE DE MÍNIMOS CUADRADOS</a:t>
            </a:r>
          </a:p>
          <a:p>
            <a:pPr marL="742950" lvl="2" indent="-285750">
              <a:buFont typeface="Wingdings" pitchFamily="2" charset="2"/>
              <a:buChar char="ü"/>
            </a:pPr>
            <a:r>
              <a:rPr lang="es-EC" sz="2000" dirty="0" smtClean="0">
                <a:solidFill>
                  <a:schemeClr val="bg2"/>
                </a:solidFill>
              </a:rPr>
              <a:t>REDES NEURONALES ARTIFICIALES</a:t>
            </a:r>
          </a:p>
          <a:p>
            <a:pPr marL="457200" lvl="2"/>
            <a:endParaRPr lang="es-EC" sz="2000" dirty="0" smtClean="0">
              <a:solidFill>
                <a:schemeClr val="bg2"/>
              </a:solidFill>
            </a:endParaRPr>
          </a:p>
          <a:p>
            <a:pPr marL="0" lvl="2"/>
            <a:r>
              <a:rPr lang="es-EC" sz="2000" b="1" dirty="0" smtClean="0">
                <a:solidFill>
                  <a:schemeClr val="bg2"/>
                </a:solidFill>
              </a:rPr>
              <a:t>3. DISCUSIÓN DE RESULTADOS</a:t>
            </a:r>
          </a:p>
          <a:p>
            <a:pPr marL="808038" lvl="2" indent="-342900">
              <a:buFont typeface="Wingdings" pitchFamily="2" charset="2"/>
              <a:buChar char="ü"/>
            </a:pPr>
            <a:r>
              <a:rPr lang="es-EC" sz="2000" dirty="0" smtClean="0">
                <a:solidFill>
                  <a:schemeClr val="bg2"/>
                </a:solidFill>
              </a:rPr>
              <a:t>RESULTADOS</a:t>
            </a:r>
          </a:p>
          <a:p>
            <a:pPr marL="808038" lvl="2" indent="-342900">
              <a:buFont typeface="Wingdings" pitchFamily="2" charset="2"/>
              <a:buChar char="ü"/>
            </a:pPr>
            <a:r>
              <a:rPr lang="es-EC" sz="2000" dirty="0" smtClean="0">
                <a:solidFill>
                  <a:schemeClr val="bg2"/>
                </a:solidFill>
              </a:rPr>
              <a:t>MAPA DE DISTORSIONES</a:t>
            </a:r>
          </a:p>
          <a:p>
            <a:pPr marL="0" lvl="2"/>
            <a:endParaRPr lang="es-EC" sz="2000" b="1" dirty="0" smtClean="0">
              <a:solidFill>
                <a:schemeClr val="bg2"/>
              </a:solidFill>
            </a:endParaRPr>
          </a:p>
          <a:p>
            <a:pPr marL="0" lvl="3"/>
            <a:r>
              <a:rPr lang="es-EC" sz="2000" b="1" dirty="0" smtClean="0">
                <a:solidFill>
                  <a:schemeClr val="bg2"/>
                </a:solidFill>
              </a:rPr>
              <a:t>4. 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38365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11663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/>
              <a:t>RESULTADOS  OBTENIDOS CON REDES NEURONALES ARTIFICIALES.</a:t>
            </a:r>
            <a:endParaRPr lang="es-EC" sz="3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9854"/>
            <a:ext cx="4320000" cy="3460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32000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44016" y="537321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5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Fig. 9. Presentación </a:t>
            </a:r>
            <a:r>
              <a:rPr lang="es-EC" sz="15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 los datos </a:t>
            </a:r>
            <a:r>
              <a:rPr lang="es-EC" sz="15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 las coordenadas en la simulación de la RNA</a:t>
            </a:r>
            <a:endParaRPr lang="es-EC" sz="15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572000" y="537321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5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Fig. 10. Ajuste de </a:t>
            </a:r>
            <a:r>
              <a:rPr lang="es-EC" sz="15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las coordenadas después del entrenamiento de la </a:t>
            </a:r>
            <a:r>
              <a:rPr lang="es-EC" sz="15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RNA</a:t>
            </a:r>
            <a:endParaRPr lang="es-EC" sz="15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3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531831"/>
              </p:ext>
            </p:extLst>
          </p:nvPr>
        </p:nvGraphicFramePr>
        <p:xfrm>
          <a:off x="1839684" y="2420888"/>
          <a:ext cx="5468620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8565"/>
                <a:gridCol w="171005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CARACTERÍSTICA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VALOR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Media aritmética           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0.750 m.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Desviación estándar      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0.585 m.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Error mínimo                 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0.050 m.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Error máximo                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2.915 m.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Número de datos con valores superiores o iguales a 1.5 m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Porcentaje válido de los datos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86.67%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51520" y="11663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/>
              <a:t>RESULTADOS  OBTENIDOS CON REDES NEURONALES ARTIFICIALES.</a:t>
            </a:r>
            <a:endParaRPr lang="es-EC" sz="3600" b="1" dirty="0"/>
          </a:p>
        </p:txBody>
      </p:sp>
      <p:sp>
        <p:nvSpPr>
          <p:cNvPr id="4" name="3 Rectángulo"/>
          <p:cNvSpPr/>
          <p:nvPr/>
        </p:nvSpPr>
        <p:spPr>
          <a:xfrm>
            <a:off x="1619672" y="1556792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Tabla 3. Resultados </a:t>
            </a:r>
            <a:r>
              <a:rPr lang="es-EC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obtenidos en la transformación de coordenadas utilizando una RNAM</a:t>
            </a:r>
            <a:endParaRPr lang="es-EC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6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1329495217"/>
              </p:ext>
            </p:extLst>
          </p:nvPr>
        </p:nvGraphicFramePr>
        <p:xfrm>
          <a:off x="251520" y="1772816"/>
          <a:ext cx="8640960" cy="4896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51520" y="11663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/>
              <a:t>RESULTADOS  OBTENIDOS CON REDES NEURONALES ARTIFICIALES.</a:t>
            </a:r>
            <a:endParaRPr lang="es-EC" sz="3600" b="1" dirty="0"/>
          </a:p>
        </p:txBody>
      </p:sp>
      <p:sp>
        <p:nvSpPr>
          <p:cNvPr id="4" name="3 Rectángulo"/>
          <p:cNvSpPr/>
          <p:nvPr/>
        </p:nvSpPr>
        <p:spPr>
          <a:xfrm>
            <a:off x="395536" y="1268760"/>
            <a:ext cx="835292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5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Gráfico 2. Diferencias </a:t>
            </a:r>
            <a:r>
              <a:rPr lang="es-EC" sz="15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(m) de la posición de los 60 datos </a:t>
            </a:r>
            <a:r>
              <a:rPr lang="es-EC" sz="15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utilizando una red neuronal artificial</a:t>
            </a:r>
            <a:endParaRPr lang="es-EC" sz="15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6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69"/>
            <a:ext cx="9144000" cy="647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sz="5400" dirty="0" smtClean="0"/>
              <a:t>4. CONCLUSIONES Y RECOMENDACIONES</a:t>
            </a:r>
            <a:endParaRPr lang="es-EC" sz="5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123728" y="342900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C" dirty="0" smtClean="0"/>
              <a:t>APORTE PARA FUTURAS INVESTIGACIONES</a:t>
            </a:r>
          </a:p>
        </p:txBody>
      </p:sp>
    </p:spTree>
    <p:extLst>
      <p:ext uri="{BB962C8B-B14F-4D97-AF65-F5344CB8AC3E}">
        <p14:creationId xmlns:p14="http://schemas.microsoft.com/office/powerpoint/2010/main" val="70336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016" y="260648"/>
            <a:ext cx="601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/>
              <a:t>CONCLUSIONES.</a:t>
            </a:r>
            <a:endParaRPr lang="es-EC" sz="36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51520" y="1623858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itchFamily="2" charset="2"/>
              <a:buChar char="ü"/>
            </a:pPr>
            <a:r>
              <a:rPr lang="es-EC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La transformación de coordenadas planas o proyectadas (Este, Norte) ha dado mejores resultados que los presentados en los antecedentes de la transformación empleando coordenadas cartesianas (X, Y, Z).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s-EC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es-EC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El uso de la técnica de redes neuronales </a:t>
            </a:r>
            <a:r>
              <a:rPr lang="es-EC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artificiales, </a:t>
            </a:r>
            <a:r>
              <a:rPr lang="es-EC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resultó compatible con escalas menores a 1: 2500, las mismas que servirán para proyectos de catastros que requieran precisiones decimétricas.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s-EC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es-EC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En el cálculo de parámetros transformación con el ajuste de mínimos </a:t>
            </a:r>
            <a:r>
              <a:rPr lang="es-EC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cuadrados, dio </a:t>
            </a:r>
            <a:r>
              <a:rPr lang="es-EC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como resultado que son compatibles con escalas mayores a 1:5000, pero se debe tomar en consideración que genera errores </a:t>
            </a:r>
            <a:r>
              <a:rPr lang="es-EC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sistemáticos, </a:t>
            </a:r>
            <a:r>
              <a:rPr lang="es-EC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además que hay </a:t>
            </a:r>
            <a:r>
              <a:rPr lang="es-EC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s-EC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discontinuidades en los </a:t>
            </a:r>
            <a:r>
              <a:rPr lang="es-EC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resultados.</a:t>
            </a:r>
            <a:endParaRPr lang="es-EC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s-EC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3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4016" y="260648"/>
            <a:ext cx="601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/>
              <a:t>RECOMENDACIONES.</a:t>
            </a:r>
            <a:endParaRPr lang="es-EC" sz="3600" b="1" dirty="0"/>
          </a:p>
        </p:txBody>
      </p:sp>
      <p:sp>
        <p:nvSpPr>
          <p:cNvPr id="5" name="4 Rectángulo"/>
          <p:cNvSpPr/>
          <p:nvPr/>
        </p:nvSpPr>
        <p:spPr>
          <a:xfrm>
            <a:off x="179512" y="1706032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endParaRPr lang="es-EC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31813" lvl="0" indent="-531813" algn="just">
              <a:buFont typeface="Wingdings" pitchFamily="2" charset="2"/>
              <a:buChar char="ü"/>
              <a:tabLst>
                <a:tab pos="711200" algn="l"/>
              </a:tabLst>
            </a:pPr>
            <a:r>
              <a:rPr lang="es-EC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Queda </a:t>
            </a:r>
            <a:r>
              <a:rPr lang="es-EC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abierta la posibilidad de emplear otro tipo de redes neuronales </a:t>
            </a:r>
            <a:r>
              <a:rPr lang="es-EC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artificiales, </a:t>
            </a:r>
            <a:r>
              <a:rPr lang="es-EC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 fin de lograr mejores precisiones en los resultados.</a:t>
            </a:r>
          </a:p>
          <a:p>
            <a:pPr algn="just"/>
            <a:endParaRPr lang="es-EC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endParaRPr lang="es-EC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31813" lvl="0" indent="-531813" algn="just">
              <a:buFont typeface="Wingdings" pitchFamily="2" charset="2"/>
              <a:buChar char="ü"/>
            </a:pPr>
            <a:r>
              <a:rPr lang="es-EC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Desarrollar un programa o script para un sistema de información geográfica que permita realizar la transformación de redes neuronales artificiales espacialmente </a:t>
            </a:r>
            <a:endParaRPr lang="es-EC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09338" y="2967335"/>
            <a:ext cx="3525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GRACIAS</a:t>
            </a:r>
            <a:endParaRPr lang="es-E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251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sz="5400" dirty="0" smtClean="0"/>
              <a:t>1. GENERALIDADES</a:t>
            </a:r>
            <a:endParaRPr lang="es-EC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33600" y="3429000"/>
            <a:ext cx="6172200" cy="685800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s-EC" sz="1200" dirty="0" smtClean="0"/>
              <a:t>PROBLEMÁTICA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C" sz="1200" dirty="0" smtClean="0"/>
              <a:t>ANTECEDENTES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C" sz="1200" dirty="0" smtClean="0"/>
              <a:t>OBJETIVOS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C" sz="1200" dirty="0" smtClean="0"/>
              <a:t>UBICACIÓN DE LA ZONA DE ESTUDIO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421383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26064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/>
              <a:t>PROBLEMÁTICA.</a:t>
            </a:r>
            <a:endParaRPr lang="es-EC" sz="3600" b="1" dirty="0"/>
          </a:p>
        </p:txBody>
      </p:sp>
      <p:grpSp>
        <p:nvGrpSpPr>
          <p:cNvPr id="17" name="16 Grupo"/>
          <p:cNvGrpSpPr/>
          <p:nvPr/>
        </p:nvGrpSpPr>
        <p:grpSpPr>
          <a:xfrm>
            <a:off x="801848" y="1268760"/>
            <a:ext cx="7627634" cy="5328592"/>
            <a:chOff x="832798" y="1268760"/>
            <a:chExt cx="7627634" cy="5328592"/>
          </a:xfrm>
        </p:grpSpPr>
        <p:sp>
          <p:nvSpPr>
            <p:cNvPr id="18" name="17 Forma libre"/>
            <p:cNvSpPr/>
            <p:nvPr/>
          </p:nvSpPr>
          <p:spPr>
            <a:xfrm>
              <a:off x="2589231" y="4825776"/>
              <a:ext cx="2054777" cy="1771576"/>
            </a:xfrm>
            <a:custGeom>
              <a:avLst/>
              <a:gdLst>
                <a:gd name="connsiteX0" fmla="*/ 0 w 2054777"/>
                <a:gd name="connsiteY0" fmla="*/ 885788 h 1771576"/>
                <a:gd name="connsiteX1" fmla="*/ 442894 w 2054777"/>
                <a:gd name="connsiteY1" fmla="*/ 0 h 1771576"/>
                <a:gd name="connsiteX2" fmla="*/ 1611883 w 2054777"/>
                <a:gd name="connsiteY2" fmla="*/ 0 h 1771576"/>
                <a:gd name="connsiteX3" fmla="*/ 2054777 w 2054777"/>
                <a:gd name="connsiteY3" fmla="*/ 885788 h 1771576"/>
                <a:gd name="connsiteX4" fmla="*/ 1611883 w 2054777"/>
                <a:gd name="connsiteY4" fmla="*/ 1771576 h 1771576"/>
                <a:gd name="connsiteX5" fmla="*/ 442894 w 2054777"/>
                <a:gd name="connsiteY5" fmla="*/ 1771576 h 1771576"/>
                <a:gd name="connsiteX6" fmla="*/ 0 w 2054777"/>
                <a:gd name="connsiteY6" fmla="*/ 885788 h 177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4777" h="1771576">
                  <a:moveTo>
                    <a:pt x="0" y="885788"/>
                  </a:moveTo>
                  <a:lnTo>
                    <a:pt x="442894" y="0"/>
                  </a:lnTo>
                  <a:lnTo>
                    <a:pt x="1611883" y="0"/>
                  </a:lnTo>
                  <a:lnTo>
                    <a:pt x="2054777" y="885788"/>
                  </a:lnTo>
                  <a:lnTo>
                    <a:pt x="1611883" y="1771576"/>
                  </a:lnTo>
                  <a:lnTo>
                    <a:pt x="442894" y="1771576"/>
                  </a:lnTo>
                  <a:lnTo>
                    <a:pt x="0" y="88578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8863" tIns="292695" rIns="318863" bIns="29269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/>
                <a:t>NECESIDAD DE USAR LAS TECNOLOGÍAS ESPACIALES</a:t>
              </a:r>
              <a:endParaRPr lang="es-EC" sz="1400" kern="1200" dirty="0"/>
            </a:p>
          </p:txBody>
        </p:sp>
        <p:sp>
          <p:nvSpPr>
            <p:cNvPr id="21" name="20 Hexágono"/>
            <p:cNvSpPr/>
            <p:nvPr/>
          </p:nvSpPr>
          <p:spPr>
            <a:xfrm>
              <a:off x="2637641" y="5597917"/>
              <a:ext cx="240577" cy="207347"/>
            </a:xfrm>
            <a:prstGeom prst="hexagon">
              <a:avLst>
                <a:gd name="adj" fmla="val 25000"/>
                <a:gd name="vf" fmla="val 115470"/>
              </a:avLst>
            </a:pr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23 Hexágono"/>
            <p:cNvSpPr/>
            <p:nvPr/>
          </p:nvSpPr>
          <p:spPr>
            <a:xfrm>
              <a:off x="832798" y="3874226"/>
              <a:ext cx="2054777" cy="1771576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1">
              <a:blip r:embed="rId3"/>
              <a:stretch>
                <a:fillRect/>
              </a:stretch>
            </a:blipFill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24 Hexágono"/>
            <p:cNvSpPr/>
            <p:nvPr/>
          </p:nvSpPr>
          <p:spPr>
            <a:xfrm>
              <a:off x="2226686" y="5401803"/>
              <a:ext cx="240577" cy="207347"/>
            </a:xfrm>
            <a:prstGeom prst="hexagon">
              <a:avLst>
                <a:gd name="adj" fmla="val 25000"/>
                <a:gd name="vf" fmla="val 115470"/>
              </a:avLst>
            </a:pr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2374323"/>
                <a:satOff val="-15544"/>
                <a:lumOff val="3411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25 Forma libre"/>
            <p:cNvSpPr/>
            <p:nvPr/>
          </p:nvSpPr>
          <p:spPr>
            <a:xfrm>
              <a:off x="4655072" y="3565132"/>
              <a:ext cx="2054777" cy="1771576"/>
            </a:xfrm>
            <a:custGeom>
              <a:avLst/>
              <a:gdLst>
                <a:gd name="connsiteX0" fmla="*/ 0 w 2054777"/>
                <a:gd name="connsiteY0" fmla="*/ 885788 h 1771576"/>
                <a:gd name="connsiteX1" fmla="*/ 442894 w 2054777"/>
                <a:gd name="connsiteY1" fmla="*/ 0 h 1771576"/>
                <a:gd name="connsiteX2" fmla="*/ 1611883 w 2054777"/>
                <a:gd name="connsiteY2" fmla="*/ 0 h 1771576"/>
                <a:gd name="connsiteX3" fmla="*/ 2054777 w 2054777"/>
                <a:gd name="connsiteY3" fmla="*/ 885788 h 1771576"/>
                <a:gd name="connsiteX4" fmla="*/ 1611883 w 2054777"/>
                <a:gd name="connsiteY4" fmla="*/ 1771576 h 1771576"/>
                <a:gd name="connsiteX5" fmla="*/ 442894 w 2054777"/>
                <a:gd name="connsiteY5" fmla="*/ 1771576 h 1771576"/>
                <a:gd name="connsiteX6" fmla="*/ 0 w 2054777"/>
                <a:gd name="connsiteY6" fmla="*/ 885788 h 177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4777" h="1771576">
                  <a:moveTo>
                    <a:pt x="0" y="885788"/>
                  </a:moveTo>
                  <a:lnTo>
                    <a:pt x="442894" y="0"/>
                  </a:lnTo>
                  <a:lnTo>
                    <a:pt x="1611883" y="0"/>
                  </a:lnTo>
                  <a:lnTo>
                    <a:pt x="2054777" y="885788"/>
                  </a:lnTo>
                  <a:lnTo>
                    <a:pt x="1611883" y="1771576"/>
                  </a:lnTo>
                  <a:lnTo>
                    <a:pt x="442894" y="1771576"/>
                  </a:lnTo>
                  <a:lnTo>
                    <a:pt x="0" y="88578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5935807"/>
                <a:satOff val="-38860"/>
                <a:lumOff val="8528"/>
                <a:alphaOff val="0"/>
              </a:schemeClr>
            </a:lnRef>
            <a:fillRef idx="3">
              <a:schemeClr val="accent2">
                <a:hueOff val="5935807"/>
                <a:satOff val="-38860"/>
                <a:lumOff val="8528"/>
                <a:alphaOff val="0"/>
              </a:schemeClr>
            </a:fillRef>
            <a:effectRef idx="2">
              <a:schemeClr val="accent2">
                <a:hueOff val="5935807"/>
                <a:satOff val="-38860"/>
                <a:lumOff val="85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8863" tIns="292695" rIns="318863" bIns="29269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/>
                <a:t>ESCASOS PUNTOS DE CONTROL HOMÓLOGOS ENTRE SISTEMAS</a:t>
              </a:r>
              <a:endParaRPr lang="es-EC" sz="1400" kern="1200" dirty="0"/>
            </a:p>
          </p:txBody>
        </p:sp>
        <p:sp>
          <p:nvSpPr>
            <p:cNvPr id="27" name="26 Hexágono"/>
            <p:cNvSpPr/>
            <p:nvPr/>
          </p:nvSpPr>
          <p:spPr>
            <a:xfrm>
              <a:off x="6012160" y="5085184"/>
              <a:ext cx="240577" cy="207347"/>
            </a:xfrm>
            <a:prstGeom prst="hexagon">
              <a:avLst>
                <a:gd name="adj" fmla="val 25000"/>
                <a:gd name="vf" fmla="val 115470"/>
              </a:avLst>
            </a:pr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4748646"/>
                <a:satOff val="-31088"/>
                <a:lumOff val="6822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27 Hexágono"/>
            <p:cNvSpPr/>
            <p:nvPr/>
          </p:nvSpPr>
          <p:spPr>
            <a:xfrm>
              <a:off x="6405655" y="4537744"/>
              <a:ext cx="2054777" cy="1771576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1">
              <a:blip r:embed="rId4"/>
              <a:stretch>
                <a:fillRect/>
              </a:stretch>
            </a:blipFill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5935807"/>
                <a:satOff val="-38860"/>
                <a:lumOff val="8528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28 Hexágono"/>
            <p:cNvSpPr/>
            <p:nvPr/>
          </p:nvSpPr>
          <p:spPr>
            <a:xfrm>
              <a:off x="6411415" y="5304233"/>
              <a:ext cx="240577" cy="207347"/>
            </a:xfrm>
            <a:prstGeom prst="hexagon">
              <a:avLst>
                <a:gd name="adj" fmla="val 25000"/>
                <a:gd name="vf" fmla="val 115470"/>
              </a:avLst>
            </a:pr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7122968"/>
                <a:satOff val="-46633"/>
                <a:lumOff val="10234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29 Forma libre"/>
            <p:cNvSpPr/>
            <p:nvPr/>
          </p:nvSpPr>
          <p:spPr>
            <a:xfrm>
              <a:off x="2494832" y="2236691"/>
              <a:ext cx="2054777" cy="1771576"/>
            </a:xfrm>
            <a:custGeom>
              <a:avLst/>
              <a:gdLst>
                <a:gd name="connsiteX0" fmla="*/ 0 w 2054777"/>
                <a:gd name="connsiteY0" fmla="*/ 885788 h 1771576"/>
                <a:gd name="connsiteX1" fmla="*/ 442894 w 2054777"/>
                <a:gd name="connsiteY1" fmla="*/ 0 h 1771576"/>
                <a:gd name="connsiteX2" fmla="*/ 1611883 w 2054777"/>
                <a:gd name="connsiteY2" fmla="*/ 0 h 1771576"/>
                <a:gd name="connsiteX3" fmla="*/ 2054777 w 2054777"/>
                <a:gd name="connsiteY3" fmla="*/ 885788 h 1771576"/>
                <a:gd name="connsiteX4" fmla="*/ 1611883 w 2054777"/>
                <a:gd name="connsiteY4" fmla="*/ 1771576 h 1771576"/>
                <a:gd name="connsiteX5" fmla="*/ 442894 w 2054777"/>
                <a:gd name="connsiteY5" fmla="*/ 1771576 h 1771576"/>
                <a:gd name="connsiteX6" fmla="*/ 0 w 2054777"/>
                <a:gd name="connsiteY6" fmla="*/ 885788 h 177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4777" h="1771576">
                  <a:moveTo>
                    <a:pt x="0" y="885788"/>
                  </a:moveTo>
                  <a:lnTo>
                    <a:pt x="442894" y="0"/>
                  </a:lnTo>
                  <a:lnTo>
                    <a:pt x="1611883" y="0"/>
                  </a:lnTo>
                  <a:lnTo>
                    <a:pt x="2054777" y="885788"/>
                  </a:lnTo>
                  <a:lnTo>
                    <a:pt x="1611883" y="1771576"/>
                  </a:lnTo>
                  <a:lnTo>
                    <a:pt x="442894" y="1771576"/>
                  </a:lnTo>
                  <a:lnTo>
                    <a:pt x="0" y="88578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11871614"/>
                <a:satOff val="-77721"/>
                <a:lumOff val="17056"/>
                <a:alphaOff val="0"/>
              </a:schemeClr>
            </a:lnRef>
            <a:fillRef idx="3">
              <a:schemeClr val="accent2">
                <a:hueOff val="11871614"/>
                <a:satOff val="-77721"/>
                <a:lumOff val="17056"/>
                <a:alphaOff val="0"/>
              </a:schemeClr>
            </a:fillRef>
            <a:effectRef idx="2">
              <a:schemeClr val="accent2">
                <a:hueOff val="11871614"/>
                <a:satOff val="-77721"/>
                <a:lumOff val="170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8863" tIns="292695" rIns="318863" bIns="29269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/>
                <a:t>CARTOGRAFÍA CATASTRAL  INCOMPATIBLE</a:t>
              </a:r>
              <a:endParaRPr lang="es-EC" sz="1400" kern="1200" dirty="0"/>
            </a:p>
          </p:txBody>
        </p:sp>
        <p:sp>
          <p:nvSpPr>
            <p:cNvPr id="31" name="30 Hexágono"/>
            <p:cNvSpPr/>
            <p:nvPr/>
          </p:nvSpPr>
          <p:spPr>
            <a:xfrm>
              <a:off x="3882870" y="2289257"/>
              <a:ext cx="240577" cy="207347"/>
            </a:xfrm>
            <a:prstGeom prst="hexagon">
              <a:avLst>
                <a:gd name="adj" fmla="val 25000"/>
                <a:gd name="vf" fmla="val 115470"/>
              </a:avLst>
            </a:pr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9497292"/>
                <a:satOff val="-62177"/>
                <a:lumOff val="13645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31 Hexágono"/>
            <p:cNvSpPr/>
            <p:nvPr/>
          </p:nvSpPr>
          <p:spPr>
            <a:xfrm>
              <a:off x="4245415" y="1268760"/>
              <a:ext cx="2054777" cy="1771576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1">
              <a:blip r:embed="rId5"/>
              <a:stretch>
                <a:fillRect/>
              </a:stretch>
            </a:blipFill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11871614"/>
                <a:satOff val="-77721"/>
                <a:lumOff val="17056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32 Hexágono"/>
            <p:cNvSpPr/>
            <p:nvPr/>
          </p:nvSpPr>
          <p:spPr>
            <a:xfrm>
              <a:off x="4301138" y="2060848"/>
              <a:ext cx="240577" cy="207347"/>
            </a:xfrm>
            <a:prstGeom prst="hexagon">
              <a:avLst>
                <a:gd name="adj" fmla="val 25000"/>
                <a:gd name="vf" fmla="val 115470"/>
              </a:avLst>
            </a:pr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11871614"/>
                <a:satOff val="-77721"/>
                <a:lumOff val="17056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9" name="18 Flecha derecha"/>
          <p:cNvSpPr/>
          <p:nvPr/>
        </p:nvSpPr>
        <p:spPr>
          <a:xfrm>
            <a:off x="6516216" y="1988840"/>
            <a:ext cx="648072" cy="50405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CuadroTexto"/>
          <p:cNvSpPr txBox="1"/>
          <p:nvPr/>
        </p:nvSpPr>
        <p:spPr>
          <a:xfrm>
            <a:off x="7236296" y="1916832"/>
            <a:ext cx="129614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bg2"/>
                </a:solidFill>
              </a:rPr>
              <a:t>PSAD56</a:t>
            </a:r>
          </a:p>
          <a:p>
            <a:pPr algn="ctr"/>
            <a:r>
              <a:rPr lang="es-EC" sz="1200" b="1" dirty="0" smtClean="0">
                <a:solidFill>
                  <a:schemeClr val="bg2"/>
                </a:solidFill>
              </a:rPr>
              <a:t>WGS84</a:t>
            </a:r>
            <a:endParaRPr lang="es-EC" sz="1200" b="1" dirty="0">
              <a:solidFill>
                <a:schemeClr val="bg2"/>
              </a:solidFill>
            </a:endParaRPr>
          </a:p>
          <a:p>
            <a:pPr algn="ctr"/>
            <a:r>
              <a:rPr lang="es-EC" sz="1200" b="1" dirty="0" smtClean="0">
                <a:solidFill>
                  <a:schemeClr val="bg2"/>
                </a:solidFill>
              </a:rPr>
              <a:t>SIRGAS</a:t>
            </a:r>
            <a:endParaRPr lang="es-EC" sz="1200" b="1" dirty="0">
              <a:solidFill>
                <a:schemeClr val="bg2"/>
              </a:solidFill>
            </a:endParaRPr>
          </a:p>
        </p:txBody>
      </p:sp>
      <p:sp>
        <p:nvSpPr>
          <p:cNvPr id="22" name="21 Flecha derecha"/>
          <p:cNvSpPr/>
          <p:nvPr/>
        </p:nvSpPr>
        <p:spPr>
          <a:xfrm rot="10800000">
            <a:off x="2123728" y="6021288"/>
            <a:ext cx="540000" cy="50405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22 CuadroTexto"/>
          <p:cNvSpPr txBox="1"/>
          <p:nvPr/>
        </p:nvSpPr>
        <p:spPr>
          <a:xfrm>
            <a:off x="215712" y="6063679"/>
            <a:ext cx="1764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bg2"/>
                </a:solidFill>
              </a:rPr>
              <a:t>POSICIONAMIENTO</a:t>
            </a:r>
          </a:p>
          <a:p>
            <a:pPr algn="ctr"/>
            <a:r>
              <a:rPr lang="es-EC" sz="1200" b="1" dirty="0" smtClean="0">
                <a:solidFill>
                  <a:schemeClr val="bg2"/>
                </a:solidFill>
              </a:rPr>
              <a:t>SATELITAL</a:t>
            </a:r>
            <a:endParaRPr lang="es-EC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4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26064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/>
              <a:t>ANTECEDENTES.</a:t>
            </a:r>
            <a:endParaRPr lang="es-EC" sz="3600" b="1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67544" y="1417638"/>
            <a:ext cx="8136904" cy="1003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PARÁMETROS DE TRANSFORMACIÓN- NIMA </a:t>
            </a:r>
            <a:r>
              <a:rPr lang="es-EC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(</a:t>
            </a:r>
            <a:r>
              <a:rPr lang="es-EC" sz="2800" b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N</a:t>
            </a:r>
            <a:r>
              <a:rPr lang="es-EC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ational</a:t>
            </a:r>
            <a:r>
              <a:rPr lang="es-EC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s-EC" sz="2800" b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I</a:t>
            </a:r>
            <a:r>
              <a:rPr lang="es-EC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magery</a:t>
            </a:r>
            <a:r>
              <a:rPr lang="es-EC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&amp; </a:t>
            </a:r>
            <a:r>
              <a:rPr lang="es-EC" sz="2800" b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M</a:t>
            </a:r>
            <a:r>
              <a:rPr lang="es-EC" sz="28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apping</a:t>
            </a:r>
            <a:r>
              <a:rPr lang="es-EC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s-EC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</a:t>
            </a:r>
            <a:r>
              <a:rPr lang="es-EC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gency </a:t>
            </a:r>
            <a:r>
              <a:rPr lang="es-EC" sz="2800" dirty="0" smtClean="0">
                <a:solidFill>
                  <a:schemeClr val="bg1"/>
                </a:solidFill>
              </a:rPr>
              <a:t>)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51520" y="2575445"/>
            <a:ext cx="5482952" cy="373387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None/>
            </a:pPr>
            <a:r>
              <a:rPr lang="es-EC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ΔX= -278m</a:t>
            </a:r>
          </a:p>
          <a:p>
            <a:pPr marL="0" indent="0" algn="just">
              <a:buFont typeface="Wingdings" pitchFamily="2" charset="2"/>
              <a:buNone/>
            </a:pPr>
            <a:r>
              <a:rPr lang="es-EC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ΔY=  171m</a:t>
            </a:r>
          </a:p>
          <a:p>
            <a:pPr marL="0" indent="0" algn="just">
              <a:buFont typeface="Wingdings" pitchFamily="2" charset="2"/>
              <a:buNone/>
            </a:pPr>
            <a:r>
              <a:rPr lang="es-EC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ΔZ= -367m</a:t>
            </a:r>
          </a:p>
          <a:p>
            <a:pPr marL="0" indent="0" algn="just">
              <a:buFont typeface="Wingdings" pitchFamily="2" charset="2"/>
              <a:buNone/>
            </a:pPr>
            <a:endParaRPr lang="es-EC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 typeface="Wingdings" pitchFamily="2" charset="2"/>
              <a:buNone/>
            </a:pPr>
            <a:r>
              <a:rPr lang="es-EC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CONSIDERACIONES:</a:t>
            </a:r>
          </a:p>
          <a:p>
            <a:pPr algn="just">
              <a:buFont typeface="Wingdings" pitchFamily="2" charset="2"/>
              <a:buChar char="ü"/>
            </a:pPr>
            <a:r>
              <a:rPr lang="es-EC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11 puntos del Ecuador continental.</a:t>
            </a:r>
          </a:p>
          <a:p>
            <a:pPr algn="just">
              <a:buFont typeface="Wingdings" pitchFamily="2" charset="2"/>
              <a:buChar char="ü"/>
            </a:pPr>
            <a:r>
              <a:rPr lang="es-EC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Errores de metros en algunas zonas del país.</a:t>
            </a:r>
          </a:p>
          <a:p>
            <a:pPr algn="just">
              <a:buFont typeface="Wingdings" pitchFamily="2" charset="2"/>
              <a:buChar char="ü"/>
            </a:pPr>
            <a:r>
              <a:rPr lang="es-EC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Compatible con escalas pequeñas</a:t>
            </a:r>
            <a:endParaRPr lang="es-ES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r="3331"/>
          <a:stretch/>
        </p:blipFill>
        <p:spPr bwMode="auto">
          <a:xfrm>
            <a:off x="6228184" y="2575445"/>
            <a:ext cx="2569847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048672" y="4797152"/>
            <a:ext cx="31318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b="1" dirty="0" err="1" smtClean="0">
                <a:solidFill>
                  <a:schemeClr val="bg2"/>
                </a:solidFill>
              </a:rPr>
              <a:t>Fig</a:t>
            </a:r>
            <a:r>
              <a:rPr lang="es-EC" sz="1100" b="1" dirty="0" smtClean="0">
                <a:solidFill>
                  <a:schemeClr val="bg2"/>
                </a:solidFill>
              </a:rPr>
              <a:t> 1. Traslación entre 2 sistemas de referencia</a:t>
            </a:r>
            <a:endParaRPr lang="es-EC" sz="11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4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95536" y="1268760"/>
            <a:ext cx="8363272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800" dirty="0">
                <a:solidFill>
                  <a:schemeClr val="bg1"/>
                </a:solidFill>
              </a:rPr>
              <a:t>PARÁMETROS DE TRANSFORMACIÓN- IGM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520" y="26064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/>
              <a:t>ANTECEDENTES.</a:t>
            </a:r>
            <a:endParaRPr lang="es-EC" sz="3600" b="1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51520" y="1916832"/>
            <a:ext cx="4320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3D4C53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3D4C53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3D4C53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3D4C53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3D4C5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C" sz="25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ΔX= -60.31m	        </a:t>
            </a:r>
            <a:r>
              <a:rPr lang="es-EC" sz="25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Rx</a:t>
            </a:r>
            <a:r>
              <a:rPr lang="es-EC" sz="25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=-12.324”</a:t>
            </a:r>
          </a:p>
          <a:p>
            <a:pPr marL="0" indent="0" algn="just">
              <a:buFont typeface="Arial" pitchFamily="34" charset="0"/>
              <a:buNone/>
            </a:pPr>
            <a:r>
              <a:rPr lang="es-EC" sz="25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ΔY=  245.935m       </a:t>
            </a:r>
            <a:r>
              <a:rPr lang="es-EC" sz="25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Ry</a:t>
            </a:r>
            <a:r>
              <a:rPr lang="es-EC" sz="25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= -3.755”</a:t>
            </a:r>
          </a:p>
          <a:p>
            <a:pPr marL="0" indent="0" algn="just">
              <a:buFont typeface="Arial" pitchFamily="34" charset="0"/>
              <a:buNone/>
            </a:pPr>
            <a:r>
              <a:rPr lang="es-EC" sz="25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ΔZ=  31.008m	         </a:t>
            </a:r>
            <a:r>
              <a:rPr lang="es-EC" sz="25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Rz</a:t>
            </a:r>
            <a:r>
              <a:rPr lang="es-EC" sz="25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=  7.37”</a:t>
            </a:r>
          </a:p>
          <a:p>
            <a:pPr marL="0" indent="0" algn="just">
              <a:buFont typeface="Arial" pitchFamily="34" charset="0"/>
              <a:buNone/>
            </a:pPr>
            <a:r>
              <a:rPr lang="es-EC" sz="25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δ=    0.447 ppm</a:t>
            </a:r>
          </a:p>
          <a:p>
            <a:pPr marL="0" indent="0" algn="just">
              <a:buFont typeface="Arial" pitchFamily="34" charset="0"/>
              <a:buNone/>
            </a:pPr>
            <a:endParaRPr lang="es-EC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es-EC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s-EC" sz="23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CONSIDERACIONES:</a:t>
            </a:r>
          </a:p>
          <a:p>
            <a:pPr algn="just">
              <a:buFont typeface="Wingdings" pitchFamily="2" charset="2"/>
              <a:buChar char="ü"/>
            </a:pPr>
            <a:r>
              <a:rPr lang="es-EC" sz="23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 puntos de control</a:t>
            </a:r>
          </a:p>
          <a:p>
            <a:pPr algn="just">
              <a:buFont typeface="Wingdings" pitchFamily="2" charset="2"/>
              <a:buChar char="ü"/>
            </a:pPr>
            <a:r>
              <a:rPr lang="es-EC" sz="23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Compatibles con escalas 1:25000 y menores</a:t>
            </a:r>
            <a:endParaRPr lang="es-ES" sz="2300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t="2262" r="1541" b="5464"/>
          <a:stretch/>
        </p:blipFill>
        <p:spPr>
          <a:xfrm>
            <a:off x="4716016" y="1988840"/>
            <a:ext cx="4166559" cy="2794959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55" y="4869160"/>
            <a:ext cx="39624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02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26064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/>
              <a:t>OBJETIVOS.</a:t>
            </a:r>
            <a:endParaRPr lang="es-EC" sz="3600" b="1" dirty="0"/>
          </a:p>
        </p:txBody>
      </p:sp>
      <p:sp>
        <p:nvSpPr>
          <p:cNvPr id="3" name="2 Rectángulo"/>
          <p:cNvSpPr/>
          <p:nvPr/>
        </p:nvSpPr>
        <p:spPr>
          <a:xfrm>
            <a:off x="323528" y="2050350"/>
            <a:ext cx="849694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16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Determinar una metodología que permita transformar </a:t>
            </a:r>
            <a:r>
              <a:rPr lang="es-EC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coordenadas entre </a:t>
            </a:r>
            <a:r>
              <a:rPr lang="es-EC" sz="16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sistemas de referencia proyectados, utilizando una red neuronal </a:t>
            </a:r>
            <a:r>
              <a:rPr lang="es-EC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artificial la misma </a:t>
            </a:r>
            <a:r>
              <a:rPr lang="es-EC" sz="16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que facilite la migración de información </a:t>
            </a:r>
            <a:r>
              <a:rPr lang="es-EC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catastral optimizando </a:t>
            </a:r>
            <a:r>
              <a:rPr lang="es-EC" sz="16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recursos económicos y tiempo.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365181728"/>
              </p:ext>
            </p:extLst>
          </p:nvPr>
        </p:nvGraphicFramePr>
        <p:xfrm>
          <a:off x="-252536" y="2722522"/>
          <a:ext cx="9108504" cy="4090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131840" y="141277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GENERAL</a:t>
            </a:r>
            <a:endParaRPr lang="es-EC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34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60648"/>
            <a:ext cx="91085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500" b="1" dirty="0" smtClean="0"/>
              <a:t>UBICACIÓN DE LA ZONA DE ESTUDIO.</a:t>
            </a:r>
            <a:endParaRPr lang="es-EC" sz="3500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303928"/>
              </p:ext>
            </p:extLst>
          </p:nvPr>
        </p:nvGraphicFramePr>
        <p:xfrm>
          <a:off x="5868144" y="1412776"/>
          <a:ext cx="3168352" cy="184849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720080"/>
                <a:gridCol w="720080"/>
                <a:gridCol w="792088"/>
                <a:gridCol w="936104"/>
              </a:tblGrid>
              <a:tr h="330714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2"/>
                          </a:solidFill>
                          <a:effectLst/>
                        </a:rPr>
                        <a:t>TMQ – PSAD56</a:t>
                      </a:r>
                      <a:endParaRPr lang="es-EC" sz="12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2"/>
                          </a:solidFill>
                          <a:effectLst/>
                        </a:rPr>
                        <a:t>TMQ – </a:t>
                      </a:r>
                      <a:r>
                        <a:rPr lang="es-ES" sz="1200" dirty="0" smtClean="0">
                          <a:solidFill>
                            <a:schemeClr val="bg2"/>
                          </a:solidFill>
                          <a:effectLst/>
                        </a:rPr>
                        <a:t>SIRGAS00</a:t>
                      </a:r>
                      <a:endParaRPr lang="es-EC" sz="12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54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2"/>
                          </a:solidFill>
                          <a:effectLst/>
                        </a:rPr>
                        <a:t>ESTE (m)</a:t>
                      </a:r>
                      <a:endParaRPr lang="es-EC" sz="12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2"/>
                          </a:solidFill>
                          <a:effectLst/>
                        </a:rPr>
                        <a:t>NORTE (m)</a:t>
                      </a:r>
                      <a:endParaRPr lang="es-EC" sz="12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2"/>
                          </a:solidFill>
                          <a:effectLst/>
                        </a:rPr>
                        <a:t>ESTE </a:t>
                      </a:r>
                      <a:r>
                        <a:rPr lang="es-ES" sz="1200" dirty="0" smtClean="0">
                          <a:solidFill>
                            <a:schemeClr val="bg2"/>
                          </a:solidFill>
                          <a:effectLst/>
                        </a:rPr>
                        <a:t> (</a:t>
                      </a:r>
                      <a:r>
                        <a:rPr lang="es-ES" sz="1200" dirty="0">
                          <a:solidFill>
                            <a:schemeClr val="bg2"/>
                          </a:solidFill>
                          <a:effectLst/>
                        </a:rPr>
                        <a:t>m)</a:t>
                      </a:r>
                      <a:endParaRPr lang="es-EC" sz="12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2"/>
                          </a:solidFill>
                          <a:effectLst/>
                        </a:rPr>
                        <a:t>NORTE (m)</a:t>
                      </a:r>
                      <a:endParaRPr lang="es-EC" sz="12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9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bg2"/>
                          </a:solidFill>
                          <a:effectLst/>
                        </a:rPr>
                        <a:t>501500</a:t>
                      </a:r>
                      <a:endParaRPr lang="es-EC" sz="1200" b="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2"/>
                          </a:solidFill>
                          <a:effectLst/>
                        </a:rPr>
                        <a:t>9982000</a:t>
                      </a:r>
                      <a:endParaRPr lang="es-EC" sz="12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bg2"/>
                          </a:solidFill>
                          <a:effectLst/>
                        </a:rPr>
                        <a:t>501263.3</a:t>
                      </a:r>
                      <a:endParaRPr lang="es-EC" sz="1200" b="1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2"/>
                          </a:solidFill>
                          <a:effectLst/>
                        </a:rPr>
                        <a:t>9981632.5</a:t>
                      </a:r>
                      <a:endParaRPr lang="es-EC" sz="12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9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chemeClr val="bg2"/>
                          </a:solidFill>
                          <a:effectLst/>
                        </a:rPr>
                        <a:t>502700</a:t>
                      </a:r>
                      <a:endParaRPr lang="es-EC" sz="1200" b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2"/>
                          </a:solidFill>
                          <a:effectLst/>
                        </a:rPr>
                        <a:t>9982000</a:t>
                      </a:r>
                      <a:endParaRPr lang="es-EC" sz="12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bg2"/>
                          </a:solidFill>
                          <a:effectLst/>
                        </a:rPr>
                        <a:t>502463.3</a:t>
                      </a:r>
                      <a:endParaRPr lang="es-EC" sz="1200" b="1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bg2"/>
                          </a:solidFill>
                          <a:effectLst/>
                        </a:rPr>
                        <a:t>998163.5</a:t>
                      </a:r>
                      <a:endParaRPr lang="es-EC" sz="1200" b="1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9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chemeClr val="bg2"/>
                          </a:solidFill>
                          <a:effectLst/>
                        </a:rPr>
                        <a:t>502700</a:t>
                      </a:r>
                      <a:endParaRPr lang="es-EC" sz="1200" b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2"/>
                          </a:solidFill>
                          <a:effectLst/>
                        </a:rPr>
                        <a:t>9982800</a:t>
                      </a:r>
                      <a:endParaRPr lang="es-EC" sz="12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2"/>
                          </a:solidFill>
                          <a:effectLst/>
                        </a:rPr>
                        <a:t>502463.3</a:t>
                      </a:r>
                      <a:endParaRPr lang="es-EC" sz="12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bg2"/>
                          </a:solidFill>
                          <a:effectLst/>
                        </a:rPr>
                        <a:t>9982432.5</a:t>
                      </a:r>
                      <a:endParaRPr lang="es-EC" sz="1200" b="1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9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bg2"/>
                          </a:solidFill>
                          <a:effectLst/>
                        </a:rPr>
                        <a:t>501500</a:t>
                      </a:r>
                      <a:endParaRPr lang="es-EC" sz="1200" b="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bg2"/>
                          </a:solidFill>
                          <a:effectLst/>
                        </a:rPr>
                        <a:t>9982800</a:t>
                      </a:r>
                      <a:endParaRPr lang="es-EC" sz="1200" b="1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2"/>
                          </a:solidFill>
                          <a:effectLst/>
                        </a:rPr>
                        <a:t>501263.3</a:t>
                      </a:r>
                      <a:endParaRPr lang="es-EC" sz="12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2"/>
                          </a:solidFill>
                          <a:effectLst/>
                        </a:rPr>
                        <a:t>9982432.5</a:t>
                      </a:r>
                      <a:endParaRPr lang="es-EC" sz="12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5496" y="5428381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chemeClr val="bg2"/>
                </a:solidFill>
              </a:rPr>
              <a:t>PARÁMETROS TMQ</a:t>
            </a:r>
          </a:p>
          <a:p>
            <a:pPr algn="ctr"/>
            <a:endParaRPr lang="es-EC" sz="1200" b="1" dirty="0" smtClean="0">
              <a:solidFill>
                <a:schemeClr val="bg2"/>
              </a:solidFill>
            </a:endParaRPr>
          </a:p>
          <a:p>
            <a:r>
              <a:rPr lang="es-EC" sz="1200" b="1" dirty="0" smtClean="0">
                <a:solidFill>
                  <a:schemeClr val="bg2"/>
                </a:solidFill>
              </a:rPr>
              <a:t>FALSO NORTE:</a:t>
            </a:r>
            <a:r>
              <a:rPr lang="es-EC" sz="1200" dirty="0" smtClean="0">
                <a:solidFill>
                  <a:schemeClr val="bg2"/>
                </a:solidFill>
              </a:rPr>
              <a:t> 	 10 000 000m</a:t>
            </a:r>
          </a:p>
          <a:p>
            <a:r>
              <a:rPr lang="es-EC" sz="1200" b="1" dirty="0" smtClean="0">
                <a:solidFill>
                  <a:schemeClr val="bg2"/>
                </a:solidFill>
              </a:rPr>
              <a:t>FALSO ESTE:</a:t>
            </a:r>
            <a:r>
              <a:rPr lang="es-EC" sz="1200" dirty="0" smtClean="0">
                <a:solidFill>
                  <a:schemeClr val="bg2"/>
                </a:solidFill>
              </a:rPr>
              <a:t> 	 500 000m</a:t>
            </a:r>
          </a:p>
          <a:p>
            <a:r>
              <a:rPr lang="es-EC" sz="1200" b="1" dirty="0" smtClean="0">
                <a:solidFill>
                  <a:schemeClr val="bg2"/>
                </a:solidFill>
              </a:rPr>
              <a:t>MERIDIANO CENTRAL:</a:t>
            </a:r>
            <a:r>
              <a:rPr lang="es-EC" sz="1200" dirty="0" smtClean="0">
                <a:solidFill>
                  <a:schemeClr val="bg2"/>
                </a:solidFill>
              </a:rPr>
              <a:t>  -78°30’</a:t>
            </a:r>
          </a:p>
          <a:p>
            <a:r>
              <a:rPr lang="es-EC" sz="1200" b="1" dirty="0" smtClean="0">
                <a:solidFill>
                  <a:schemeClr val="bg2"/>
                </a:solidFill>
              </a:rPr>
              <a:t>PARALELO  PRINCIPAL:  </a:t>
            </a:r>
            <a:r>
              <a:rPr lang="es-EC" sz="1200" dirty="0" smtClean="0">
                <a:solidFill>
                  <a:schemeClr val="bg2"/>
                </a:solidFill>
              </a:rPr>
              <a:t>0°0’0”</a:t>
            </a:r>
          </a:p>
          <a:p>
            <a:r>
              <a:rPr lang="es-EC" sz="1200" b="1" dirty="0" smtClean="0">
                <a:solidFill>
                  <a:schemeClr val="bg2"/>
                </a:solidFill>
              </a:rPr>
              <a:t>FACTOR ESCALA:</a:t>
            </a:r>
            <a:r>
              <a:rPr lang="es-EC" sz="1200" dirty="0" smtClean="0">
                <a:solidFill>
                  <a:schemeClr val="bg2"/>
                </a:solidFill>
              </a:rPr>
              <a:t> 	  1,0004584</a:t>
            </a:r>
            <a:endParaRPr lang="es-EC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3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sz="5400" dirty="0"/>
              <a:t>2</a:t>
            </a:r>
            <a:r>
              <a:rPr lang="es-EC" sz="5400" dirty="0" smtClean="0"/>
              <a:t>. METODOLOGÍA</a:t>
            </a:r>
            <a:endParaRPr lang="es-EC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s-EC" dirty="0" smtClean="0"/>
              <a:t>AJUSTE DE MÍNIMOS CUADRADOS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C" dirty="0" smtClean="0"/>
              <a:t>REDES NEURONALES ARTIFICIALES</a:t>
            </a:r>
          </a:p>
        </p:txBody>
      </p:sp>
    </p:spTree>
    <p:extLst>
      <p:ext uri="{BB962C8B-B14F-4D97-AF65-F5344CB8AC3E}">
        <p14:creationId xmlns:p14="http://schemas.microsoft.com/office/powerpoint/2010/main" val="195510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Words>974</Words>
  <Application>Microsoft Office PowerPoint</Application>
  <PresentationFormat>Presentación en pantalla (4:3)</PresentationFormat>
  <Paragraphs>195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Elemental</vt:lpstr>
      <vt:lpstr>ESCUELA  POLITÉCNICA  DEL  EJÉRCITO  CARRERA DE INGENIERÍA GEOGRÁFICA Y DEL MEDIO AMBIENTE</vt:lpstr>
      <vt:lpstr>Presentación de PowerPoint</vt:lpstr>
      <vt:lpstr>1. GENERALIDADES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2. METODOLOGÍA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DISCUSIÓN DE 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4. CONCLUSIONES Y RECOMENDACIONES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Romero Ch</dc:creator>
  <cp:lastModifiedBy>Romero Ch</cp:lastModifiedBy>
  <cp:revision>50</cp:revision>
  <dcterms:created xsi:type="dcterms:W3CDTF">2013-01-28T23:29:54Z</dcterms:created>
  <dcterms:modified xsi:type="dcterms:W3CDTF">2013-02-04T00:34:09Z</dcterms:modified>
</cp:coreProperties>
</file>