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4.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8.xml" ContentType="application/vnd.openxmlformats-officedocument.drawingml.chart+xml"/>
  <Override PartName="/ppt/charts/chart9.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4">
  <p:sldMasterIdLst>
    <p:sldMasterId id="2147483768" r:id="rId1"/>
  </p:sldMasterIdLst>
  <p:notesMasterIdLst>
    <p:notesMasterId r:id="rId50"/>
  </p:notesMasterIdLst>
  <p:sldIdLst>
    <p:sldId id="259" r:id="rId2"/>
    <p:sldId id="262" r:id="rId3"/>
    <p:sldId id="264" r:id="rId4"/>
    <p:sldId id="346" r:id="rId5"/>
    <p:sldId id="265" r:id="rId6"/>
    <p:sldId id="266" r:id="rId7"/>
    <p:sldId id="267" r:id="rId8"/>
    <p:sldId id="334" r:id="rId9"/>
    <p:sldId id="335" r:id="rId10"/>
    <p:sldId id="279" r:id="rId11"/>
    <p:sldId id="337" r:id="rId12"/>
    <p:sldId id="338" r:id="rId13"/>
    <p:sldId id="336" r:id="rId14"/>
    <p:sldId id="280" r:id="rId15"/>
    <p:sldId id="341" r:id="rId16"/>
    <p:sldId id="282" r:id="rId17"/>
    <p:sldId id="284" r:id="rId18"/>
    <p:sldId id="342" r:id="rId19"/>
    <p:sldId id="288" r:id="rId20"/>
    <p:sldId id="345" r:id="rId21"/>
    <p:sldId id="290" r:id="rId22"/>
    <p:sldId id="343" r:id="rId23"/>
    <p:sldId id="323" r:id="rId24"/>
    <p:sldId id="296" r:id="rId25"/>
    <p:sldId id="340" r:id="rId26"/>
    <p:sldId id="301" r:id="rId27"/>
    <p:sldId id="308" r:id="rId28"/>
    <p:sldId id="316" r:id="rId29"/>
    <p:sldId id="344" r:id="rId30"/>
    <p:sldId id="348" r:id="rId31"/>
    <p:sldId id="324" r:id="rId32"/>
    <p:sldId id="269" r:id="rId33"/>
    <p:sldId id="333" r:id="rId34"/>
    <p:sldId id="270" r:id="rId35"/>
    <p:sldId id="271" r:id="rId36"/>
    <p:sldId id="281" r:id="rId37"/>
    <p:sldId id="283" r:id="rId38"/>
    <p:sldId id="289" r:id="rId39"/>
    <p:sldId id="339" r:id="rId40"/>
    <p:sldId id="330" r:id="rId41"/>
    <p:sldId id="331" r:id="rId42"/>
    <p:sldId id="332" r:id="rId43"/>
    <p:sldId id="274" r:id="rId44"/>
    <p:sldId id="277" r:id="rId45"/>
    <p:sldId id="285" r:id="rId46"/>
    <p:sldId id="349" r:id="rId47"/>
    <p:sldId id="350" r:id="rId48"/>
    <p:sldId id="351" r:id="rId49"/>
  </p:sldIdLst>
  <p:sldSz cx="12801600" cy="9601200" type="A3"/>
  <p:notesSz cx="9869488" cy="14295438"/>
  <p:defaultTextStyle>
    <a:defPPr>
      <a:defRPr lang="es-EC"/>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1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06" autoAdjust="0"/>
  </p:normalViewPr>
  <p:slideViewPr>
    <p:cSldViewPr>
      <p:cViewPr>
        <p:scale>
          <a:sx n="78" d="100"/>
          <a:sy n="78" d="100"/>
        </p:scale>
        <p:origin x="-246" y="360"/>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207\Documents\Tesis\inec\activ.%20econ&#243;mic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ONY\Desktop\CD_Formacion_ESPE\Presentaciones\canton_und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SONY\Desktop\Coca\Gr&#225;ficos%20de%20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latin typeface="Times New Roman" pitchFamily="18" charset="0"/>
                <a:cs typeface="Times New Roman" pitchFamily="18" charset="0"/>
              </a:defRPr>
            </a:pPr>
            <a:r>
              <a:rPr lang="en-US" sz="1000" dirty="0" err="1">
                <a:latin typeface="Times New Roman" pitchFamily="18" charset="0"/>
                <a:cs typeface="Times New Roman" pitchFamily="18" charset="0"/>
              </a:rPr>
              <a:t>Cobertura</a:t>
            </a:r>
            <a:r>
              <a:rPr lang="en-US" sz="1000" dirty="0">
                <a:latin typeface="Times New Roman" pitchFamily="18" charset="0"/>
                <a:cs typeface="Times New Roman" pitchFamily="18" charset="0"/>
              </a:rPr>
              <a:t> </a:t>
            </a:r>
            <a:r>
              <a:rPr lang="en-US" sz="1000" dirty="0" err="1">
                <a:latin typeface="Times New Roman" pitchFamily="18" charset="0"/>
                <a:cs typeface="Times New Roman" pitchFamily="18" charset="0"/>
              </a:rPr>
              <a:t>Geográfica</a:t>
            </a:r>
            <a:r>
              <a:rPr lang="en-US" sz="1000" dirty="0">
                <a:latin typeface="Times New Roman" pitchFamily="18" charset="0"/>
                <a:cs typeface="Times New Roman" pitchFamily="18" charset="0"/>
              </a:rPr>
              <a:t> </a:t>
            </a:r>
            <a:r>
              <a:rPr lang="en-US" sz="1000" dirty="0" err="1">
                <a:latin typeface="Times New Roman" pitchFamily="18" charset="0"/>
                <a:cs typeface="Times New Roman" pitchFamily="18" charset="0"/>
              </a:rPr>
              <a:t>expuesta</a:t>
            </a:r>
            <a:r>
              <a:rPr lang="en-US" sz="1000" dirty="0">
                <a:latin typeface="Times New Roman" pitchFamily="18" charset="0"/>
                <a:cs typeface="Times New Roman" pitchFamily="18" charset="0"/>
              </a:rPr>
              <a:t> a </a:t>
            </a:r>
            <a:r>
              <a:rPr lang="en-US" sz="1000" dirty="0" err="1">
                <a:latin typeface="Times New Roman" pitchFamily="18" charset="0"/>
                <a:cs typeface="Times New Roman" pitchFamily="18" charset="0"/>
              </a:rPr>
              <a:t>Amenaza</a:t>
            </a:r>
            <a:r>
              <a:rPr lang="en-US" sz="1000" dirty="0">
                <a:latin typeface="Times New Roman" pitchFamily="18" charset="0"/>
                <a:cs typeface="Times New Roman" pitchFamily="18" charset="0"/>
              </a:rPr>
              <a:t> de </a:t>
            </a:r>
            <a:r>
              <a:rPr lang="en-US" sz="1000" dirty="0" err="1">
                <a:latin typeface="Times New Roman" pitchFamily="18" charset="0"/>
                <a:cs typeface="Times New Roman" pitchFamily="18" charset="0"/>
              </a:rPr>
              <a:t>Inundaciones</a:t>
            </a:r>
            <a:endParaRPr lang="en-US" sz="1000" dirty="0">
              <a:latin typeface="Times New Roman" pitchFamily="18" charset="0"/>
              <a:cs typeface="Times New Roman" pitchFamily="18" charset="0"/>
            </a:endParaRPr>
          </a:p>
        </c:rich>
      </c:tx>
      <c:layout>
        <c:manualLayout>
          <c:xMode val="edge"/>
          <c:yMode val="edge"/>
          <c:x val="0.23316523031832442"/>
          <c:y val="2.1835947015960505E-2"/>
        </c:manualLayout>
      </c:layout>
      <c:overlay val="0"/>
    </c:title>
    <c:autoTitleDeleted val="0"/>
    <c:plotArea>
      <c:layout>
        <c:manualLayout>
          <c:layoutTarget val="inner"/>
          <c:xMode val="edge"/>
          <c:yMode val="edge"/>
          <c:x val="0.28755424882244124"/>
          <c:y val="0.23467527969414692"/>
          <c:w val="0.45379025712740217"/>
          <c:h val="0.71377442403032965"/>
        </c:manualLayout>
      </c:layout>
      <c:pieChart>
        <c:varyColors val="1"/>
        <c:ser>
          <c:idx val="0"/>
          <c:order val="0"/>
          <c:tx>
            <c:strRef>
              <c:f>Hoja2!$G$23</c:f>
              <c:strCache>
                <c:ptCount val="1"/>
                <c:pt idx="0">
                  <c:v>Porcentaje (%)</c:v>
                </c:pt>
              </c:strCache>
            </c:strRef>
          </c:tx>
          <c:explosion val="3"/>
          <c:dPt>
            <c:idx val="0"/>
            <c:bubble3D val="0"/>
            <c:spPr>
              <a:solidFill>
                <a:schemeClr val="bg1">
                  <a:lumMod val="65000"/>
                </a:schemeClr>
              </a:solidFill>
            </c:spPr>
          </c:dPt>
          <c:dPt>
            <c:idx val="1"/>
            <c:bubble3D val="0"/>
            <c:spPr>
              <a:solidFill>
                <a:srgbClr val="92D050"/>
              </a:solidFill>
            </c:spPr>
          </c:dPt>
          <c:dPt>
            <c:idx val="2"/>
            <c:bubble3D val="0"/>
            <c:explosion val="0"/>
            <c:spPr>
              <a:solidFill>
                <a:srgbClr val="D6D100"/>
              </a:solidFill>
            </c:spPr>
          </c:dPt>
          <c:dPt>
            <c:idx val="3"/>
            <c:bubble3D val="0"/>
            <c:spPr>
              <a:solidFill>
                <a:srgbClr val="F9A807"/>
              </a:solidFill>
            </c:spPr>
          </c:dPt>
          <c:dPt>
            <c:idx val="4"/>
            <c:bubble3D val="0"/>
            <c:spPr>
              <a:solidFill>
                <a:srgbClr val="FF0000"/>
              </a:solidFill>
            </c:spPr>
          </c:dPt>
          <c:dLbls>
            <c:dLbl>
              <c:idx val="1"/>
              <c:layout>
                <c:manualLayout>
                  <c:x val="-9.8456693271061296E-2"/>
                  <c:y val="0.15920348498104425"/>
                </c:manualLayout>
              </c:layout>
              <c:showLegendKey val="0"/>
              <c:showVal val="0"/>
              <c:showCatName val="0"/>
              <c:showSerName val="0"/>
              <c:showPercent val="1"/>
              <c:showBubbleSize val="0"/>
            </c:dLbl>
            <c:dLbl>
              <c:idx val="2"/>
              <c:layout>
                <c:manualLayout>
                  <c:x val="-3.8144295969292849E-2"/>
                  <c:y val="-0.2073840769903762"/>
                </c:manualLayout>
              </c:layout>
              <c:showLegendKey val="0"/>
              <c:showVal val="0"/>
              <c:showCatName val="0"/>
              <c:showSerName val="0"/>
              <c:showPercent val="1"/>
              <c:showBubbleSize val="0"/>
            </c:dLbl>
            <c:dLbl>
              <c:idx val="3"/>
              <c:layout>
                <c:manualLayout>
                  <c:x val="0.13086669080050969"/>
                  <c:y val="0.11091426071741038"/>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Hoja2!$F$24:$F$28</c:f>
              <c:strCache>
                <c:ptCount val="5"/>
                <c:pt idx="0">
                  <c:v>Sin Amenaza</c:v>
                </c:pt>
                <c:pt idx="1">
                  <c:v>Baja</c:v>
                </c:pt>
                <c:pt idx="2">
                  <c:v>Media</c:v>
                </c:pt>
                <c:pt idx="3">
                  <c:v>Alta</c:v>
                </c:pt>
                <c:pt idx="4">
                  <c:v>Muy Alta</c:v>
                </c:pt>
              </c:strCache>
            </c:strRef>
          </c:cat>
          <c:val>
            <c:numRef>
              <c:f>Hoja2!$G$24:$G$28</c:f>
              <c:numCache>
                <c:formatCode>General</c:formatCode>
                <c:ptCount val="5"/>
                <c:pt idx="0">
                  <c:v>8.0000000000000043E-2</c:v>
                </c:pt>
                <c:pt idx="1">
                  <c:v>22.37</c:v>
                </c:pt>
                <c:pt idx="2">
                  <c:v>49.42</c:v>
                </c:pt>
                <c:pt idx="3">
                  <c:v>26.02</c:v>
                </c:pt>
                <c:pt idx="4">
                  <c:v>2.11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7515747809326285"/>
          <c:y val="0.33841535433070896"/>
          <c:w val="0.20789026087048529"/>
          <c:h val="0.51072287839020125"/>
        </c:manualLayout>
      </c:layout>
      <c:overlay val="0"/>
      <c:txPr>
        <a:bodyPr/>
        <a:lstStyle/>
        <a:p>
          <a:pPr>
            <a:defRPr>
              <a:latin typeface="Arial" pitchFamily="34" charset="0"/>
              <a:cs typeface="Arial" pitchFamily="34" charset="0"/>
            </a:defRPr>
          </a:pPr>
          <a:endParaRPr lang="es-EC"/>
        </a:p>
      </c:txPr>
    </c:legend>
    <c:plotVisOnly val="1"/>
    <c:dispBlanksAs val="zero"/>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000">
                <a:latin typeface="Times New Roman" pitchFamily="18" charset="0"/>
                <a:cs typeface="Times New Roman" pitchFamily="18" charset="0"/>
              </a:defRPr>
            </a:pPr>
            <a:r>
              <a:rPr lang="es-EC" sz="1000">
                <a:latin typeface="Times New Roman" pitchFamily="18" charset="0"/>
                <a:cs typeface="Times New Roman" pitchFamily="18" charset="0"/>
              </a:rPr>
              <a:t>Actividades Económicas de Puerto Francisco de Orellana</a:t>
            </a:r>
          </a:p>
        </c:rich>
      </c:tx>
      <c:layout>
        <c:manualLayout>
          <c:xMode val="edge"/>
          <c:yMode val="edge"/>
          <c:x val="0.21169150305325629"/>
          <c:y val="6.6273409646903621E-3"/>
        </c:manualLayout>
      </c:layout>
      <c:overlay val="0"/>
    </c:title>
    <c:autoTitleDeleted val="0"/>
    <c:plotArea>
      <c:layout>
        <c:manualLayout>
          <c:layoutTarget val="inner"/>
          <c:xMode val="edge"/>
          <c:yMode val="edge"/>
          <c:x val="1.6490836081387274E-2"/>
          <c:y val="0.17457738395513939"/>
          <c:w val="0.45181793301478357"/>
          <c:h val="0.73624927803244689"/>
        </c:manualLayout>
      </c:layout>
      <c:pieChart>
        <c:varyColors val="1"/>
        <c:ser>
          <c:idx val="0"/>
          <c:order val="0"/>
          <c:dLbls>
            <c:dLbl>
              <c:idx val="0"/>
              <c:layout>
                <c:manualLayout>
                  <c:x val="-7.1095281102786276E-2"/>
                  <c:y val="0.14438852845105846"/>
                </c:manualLayout>
              </c:layout>
              <c:showLegendKey val="0"/>
              <c:showVal val="0"/>
              <c:showCatName val="0"/>
              <c:showSerName val="0"/>
              <c:showPercent val="1"/>
              <c:showBubbleSize val="0"/>
            </c:dLbl>
            <c:dLbl>
              <c:idx val="1"/>
              <c:layout>
                <c:manualLayout>
                  <c:x val="-0.1149680926394701"/>
                  <c:y val="3.145216872340837E-2"/>
                </c:manualLayout>
              </c:layout>
              <c:showLegendKey val="0"/>
              <c:showVal val="0"/>
              <c:showCatName val="0"/>
              <c:showSerName val="0"/>
              <c:showPercent val="1"/>
              <c:showBubbleSize val="0"/>
            </c:dLbl>
            <c:dLbl>
              <c:idx val="2"/>
              <c:layout>
                <c:manualLayout>
                  <c:x val="-9.3210198482863382E-2"/>
                  <c:y val="-5.3747890315666527E-2"/>
                </c:manualLayout>
              </c:layout>
              <c:showLegendKey val="0"/>
              <c:showVal val="0"/>
              <c:showCatName val="0"/>
              <c:showSerName val="0"/>
              <c:showPercent val="1"/>
              <c:showBubbleSize val="0"/>
            </c:dLbl>
            <c:dLbl>
              <c:idx val="3"/>
              <c:layout>
                <c:manualLayout>
                  <c:x val="-6.5450922027315298E-2"/>
                  <c:y val="-0.1069225882217046"/>
                </c:manualLayout>
              </c:layout>
              <c:showLegendKey val="0"/>
              <c:showVal val="0"/>
              <c:showCatName val="0"/>
              <c:showSerName val="0"/>
              <c:showPercent val="1"/>
              <c:showBubbleSize val="0"/>
            </c:dLbl>
            <c:dLbl>
              <c:idx val="4"/>
              <c:layout>
                <c:manualLayout>
                  <c:x val="-3.4942990769126402E-2"/>
                  <c:y val="-0.12406188835197561"/>
                </c:manualLayout>
              </c:layout>
              <c:showLegendKey val="0"/>
              <c:showVal val="0"/>
              <c:showCatName val="0"/>
              <c:showSerName val="0"/>
              <c:showPercent val="1"/>
              <c:showBubbleSize val="0"/>
            </c:dLbl>
            <c:dLbl>
              <c:idx val="5"/>
              <c:layout>
                <c:manualLayout>
                  <c:x val="2.0568438638223541E-2"/>
                  <c:y val="-0.12786272131631468"/>
                </c:manualLayout>
              </c:layout>
              <c:showLegendKey val="0"/>
              <c:showVal val="0"/>
              <c:showCatName val="0"/>
              <c:showSerName val="0"/>
              <c:showPercent val="1"/>
              <c:showBubbleSize val="0"/>
            </c:dLbl>
            <c:dLbl>
              <c:idx val="6"/>
              <c:layout>
                <c:manualLayout>
                  <c:x val="5.9265007059901086E-2"/>
                  <c:y val="-0.11724621219413589"/>
                </c:manualLayout>
              </c:layout>
              <c:showLegendKey val="0"/>
              <c:showVal val="0"/>
              <c:showCatName val="0"/>
              <c:showSerName val="0"/>
              <c:showPercent val="1"/>
              <c:showBubbleSize val="0"/>
            </c:dLbl>
            <c:dLbl>
              <c:idx val="7"/>
              <c:layout>
                <c:manualLayout>
                  <c:x val="8.1838457591831726E-2"/>
                  <c:y val="-9.1464874959089851E-2"/>
                </c:manualLayout>
              </c:layout>
              <c:showLegendKey val="0"/>
              <c:showVal val="0"/>
              <c:showCatName val="0"/>
              <c:showSerName val="0"/>
              <c:showPercent val="1"/>
              <c:showBubbleSize val="0"/>
            </c:dLbl>
            <c:dLbl>
              <c:idx val="8"/>
              <c:layout>
                <c:manualLayout>
                  <c:x val="7.0694668820678513E-2"/>
                  <c:y val="-4.0745689184939905E-2"/>
                </c:manualLayout>
              </c:layout>
              <c:showLegendKey val="0"/>
              <c:showVal val="0"/>
              <c:showCatName val="0"/>
              <c:showSerName val="0"/>
              <c:showPercent val="1"/>
              <c:showBubbleSize val="0"/>
            </c:dLbl>
            <c:dLbl>
              <c:idx val="9"/>
              <c:layout>
                <c:manualLayout>
                  <c:x val="5.9655442908085603E-2"/>
                  <c:y val="5.5773957350685743E-3"/>
                </c:manualLayout>
              </c:layout>
              <c:showLegendKey val="0"/>
              <c:showVal val="0"/>
              <c:showCatName val="0"/>
              <c:showSerName val="0"/>
              <c:showPercent val="1"/>
              <c:showBubbleSize val="0"/>
            </c:dLbl>
            <c:dLbl>
              <c:idx val="10"/>
              <c:layout>
                <c:manualLayout>
                  <c:x val="6.8540656973613362E-2"/>
                  <c:y val="5.4124456936770433E-2"/>
                </c:manualLayout>
              </c:layout>
              <c:showLegendKey val="0"/>
              <c:showVal val="0"/>
              <c:showCatName val="0"/>
              <c:showSerName val="0"/>
              <c:showPercent val="1"/>
              <c:showBubbleSize val="0"/>
            </c:dLbl>
            <c:dLbl>
              <c:idx val="11"/>
              <c:layout>
                <c:manualLayout>
                  <c:x val="8.134210202723044E-2"/>
                  <c:y val="8.6944535356063474E-2"/>
                </c:manualLayout>
              </c:layout>
              <c:showLegendKey val="0"/>
              <c:showVal val="0"/>
              <c:showCatName val="0"/>
              <c:showSerName val="0"/>
              <c:showPercent val="1"/>
              <c:showBubbleSize val="0"/>
            </c:dLbl>
            <c:dLbl>
              <c:idx val="12"/>
              <c:layout>
                <c:manualLayout>
                  <c:x val="6.4840844813622872E-2"/>
                  <c:y val="0.15193089861322356"/>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'activ. económicas'!$A$17:$A$29</c:f>
              <c:strCache>
                <c:ptCount val="13"/>
                <c:pt idx="0">
                  <c:v>Comercio al por mayor y menor</c:v>
                </c:pt>
                <c:pt idx="1">
                  <c:v>Administracion publica y defensa</c:v>
                </c:pt>
                <c:pt idx="2">
                  <c:v>Construccion</c:v>
                </c:pt>
                <c:pt idx="3">
                  <c:v>No declarado</c:v>
                </c:pt>
                <c:pt idx="4">
                  <c:v>Transporte y almacenamiento</c:v>
                </c:pt>
                <c:pt idx="5">
                  <c:v>Agricultura, ganaderia, silvicultura y pesca</c:v>
                </c:pt>
                <c:pt idx="6">
                  <c:v>Industrias manufactureras</c:v>
                </c:pt>
                <c:pt idx="7">
                  <c:v>Explotacion de minas y canteras</c:v>
                </c:pt>
                <c:pt idx="8">
                  <c:v>Trabajador nuevo</c:v>
                </c:pt>
                <c:pt idx="9">
                  <c:v>Actividades de alojamiento y servicio de comidas</c:v>
                </c:pt>
                <c:pt idx="10">
                  <c:v>Enseñanza</c:v>
                </c:pt>
                <c:pt idx="11">
                  <c:v>Actividades de servicios administrativos y de apoyo</c:v>
                </c:pt>
                <c:pt idx="12">
                  <c:v>Otros</c:v>
                </c:pt>
              </c:strCache>
            </c:strRef>
          </c:cat>
          <c:val>
            <c:numRef>
              <c:f>'activ. económicas'!$C$17:$C$29</c:f>
              <c:numCache>
                <c:formatCode>0</c:formatCode>
                <c:ptCount val="13"/>
                <c:pt idx="0">
                  <c:v>16.91</c:v>
                </c:pt>
                <c:pt idx="1">
                  <c:v>9.9500000000000028</c:v>
                </c:pt>
                <c:pt idx="2">
                  <c:v>8.26</c:v>
                </c:pt>
                <c:pt idx="3">
                  <c:v>7.08</c:v>
                </c:pt>
                <c:pt idx="4">
                  <c:v>6.79</c:v>
                </c:pt>
                <c:pt idx="5">
                  <c:v>6.76</c:v>
                </c:pt>
                <c:pt idx="6">
                  <c:v>6.48</c:v>
                </c:pt>
                <c:pt idx="7">
                  <c:v>5.73</c:v>
                </c:pt>
                <c:pt idx="8">
                  <c:v>5.48</c:v>
                </c:pt>
                <c:pt idx="9">
                  <c:v>5.23</c:v>
                </c:pt>
                <c:pt idx="10">
                  <c:v>4.87</c:v>
                </c:pt>
                <c:pt idx="11">
                  <c:v>4.71</c:v>
                </c:pt>
                <c:pt idx="12">
                  <c:v>12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49593986683471952"/>
          <c:y val="9.007216790726956E-2"/>
          <c:w val="0.50406019004990033"/>
          <c:h val="0.8159717003121657"/>
        </c:manualLayout>
      </c:layout>
      <c:overlay val="0"/>
      <c:txPr>
        <a:bodyPr/>
        <a:lstStyle/>
        <a:p>
          <a:pPr>
            <a:defRPr sz="900">
              <a:latin typeface="Times New Roman" pitchFamily="18" charset="0"/>
              <a:cs typeface="Times New Roman" pitchFamily="18" charset="0"/>
            </a:defRPr>
          </a:pPr>
          <a:endParaRPr lang="es-EC"/>
        </a:p>
      </c:txPr>
    </c:legend>
    <c:plotVisOnly val="1"/>
    <c:dispBlanksAs val="zero"/>
    <c:showDLblsOverMax val="0"/>
  </c:chart>
  <c:spPr>
    <a:solidFill>
      <a:prstClr val="white"/>
    </a:solidFill>
    <a:ln>
      <a:solidFill>
        <a:prstClr val="black"/>
      </a:solidFill>
    </a:ln>
  </c:spPr>
  <c:txPr>
    <a:bodyPr/>
    <a:lstStyle/>
    <a:p>
      <a:pPr>
        <a:defRPr sz="9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Arial" pitchFamily="34" charset="0"/>
                <a:cs typeface="Arial" pitchFamily="34" charset="0"/>
              </a:defRPr>
            </a:pPr>
            <a:r>
              <a:rPr lang="en-US" sz="1000" dirty="0" err="1">
                <a:latin typeface="Arial" pitchFamily="34" charset="0"/>
                <a:cs typeface="Arial" pitchFamily="34" charset="0"/>
              </a:rPr>
              <a:t>Eliminación</a:t>
            </a:r>
            <a:r>
              <a:rPr lang="en-US" sz="1000" baseline="0" dirty="0">
                <a:latin typeface="Arial" pitchFamily="34" charset="0"/>
                <a:cs typeface="Arial" pitchFamily="34" charset="0"/>
              </a:rPr>
              <a:t> de </a:t>
            </a:r>
            <a:r>
              <a:rPr lang="en-US" sz="1000" baseline="0" dirty="0" err="1">
                <a:latin typeface="Arial" pitchFamily="34" charset="0"/>
                <a:cs typeface="Arial" pitchFamily="34" charset="0"/>
              </a:rPr>
              <a:t>basura</a:t>
            </a:r>
            <a:endParaRPr lang="en-US" sz="1000" dirty="0">
              <a:latin typeface="Arial" pitchFamily="34" charset="0"/>
              <a:cs typeface="Arial" pitchFamily="34" charset="0"/>
            </a:endParaRPr>
          </a:p>
        </c:rich>
      </c:tx>
      <c:layout>
        <c:manualLayout>
          <c:xMode val="edge"/>
          <c:yMode val="edge"/>
          <c:x val="0.37829407843572938"/>
          <c:y val="3.2575076300709181E-2"/>
        </c:manualLayout>
      </c:layout>
      <c:overlay val="0"/>
    </c:title>
    <c:autoTitleDeleted val="0"/>
    <c:plotArea>
      <c:layout>
        <c:manualLayout>
          <c:layoutTarget val="inner"/>
          <c:xMode val="edge"/>
          <c:yMode val="edge"/>
          <c:x val="4.5214782898518525E-2"/>
          <c:y val="0.25071346239306741"/>
          <c:w val="0.43304702537182871"/>
          <c:h val="0.7217450422863817"/>
        </c:manualLayout>
      </c:layout>
      <c:pieChart>
        <c:varyColors val="1"/>
        <c:ser>
          <c:idx val="0"/>
          <c:order val="0"/>
          <c:tx>
            <c:strRef>
              <c:f>Hoja1!$C$19</c:f>
              <c:strCache>
                <c:ptCount val="1"/>
                <c:pt idx="0">
                  <c:v>Viviendas abastecidas</c:v>
                </c:pt>
              </c:strCache>
            </c:strRef>
          </c:tx>
          <c:dPt>
            <c:idx val="0"/>
            <c:bubble3D val="0"/>
            <c:explosion val="6"/>
          </c:dPt>
          <c:dLbls>
            <c:dLbl>
              <c:idx val="0"/>
              <c:layout>
                <c:manualLayout>
                  <c:x val="-7.8513299239656942E-2"/>
                  <c:y val="-0.23666470795628158"/>
                </c:manualLayout>
              </c:layout>
              <c:showLegendKey val="0"/>
              <c:showVal val="0"/>
              <c:showCatName val="0"/>
              <c:showSerName val="0"/>
              <c:showPercent val="1"/>
              <c:showBubbleSize val="0"/>
            </c:dLbl>
            <c:dLbl>
              <c:idx val="2"/>
              <c:layout>
                <c:manualLayout>
                  <c:x val="5.1431430446194262E-2"/>
                  <c:y val="0.13960921551472741"/>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Hoja1!$B$20:$B$25</c:f>
              <c:strCache>
                <c:ptCount val="6"/>
                <c:pt idx="0">
                  <c:v>Carro recolector</c:v>
                </c:pt>
                <c:pt idx="1">
                  <c:v>La arrojan en terreno baldío o quebrada</c:v>
                </c:pt>
                <c:pt idx="2">
                  <c:v>La queman</c:v>
                </c:pt>
                <c:pt idx="3">
                  <c:v>La entierran</c:v>
                </c:pt>
                <c:pt idx="4">
                  <c:v>La arrojan al río, acequia o canal</c:v>
                </c:pt>
                <c:pt idx="5">
                  <c:v>De otra forma</c:v>
                </c:pt>
              </c:strCache>
            </c:strRef>
          </c:cat>
          <c:val>
            <c:numRef>
              <c:f>Hoja1!$C$20:$C$25</c:f>
              <c:numCache>
                <c:formatCode>General</c:formatCode>
                <c:ptCount val="6"/>
                <c:pt idx="0">
                  <c:v>90.1</c:v>
                </c:pt>
                <c:pt idx="1">
                  <c:v>0.9</c:v>
                </c:pt>
                <c:pt idx="2">
                  <c:v>6.3</c:v>
                </c:pt>
                <c:pt idx="3">
                  <c:v>1.8</c:v>
                </c:pt>
                <c:pt idx="4">
                  <c:v>0.4</c:v>
                </c:pt>
                <c:pt idx="5">
                  <c:v>0.5</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2476083575254928"/>
          <c:y val="0.18792573394622819"/>
          <c:w val="0.4687274399978355"/>
          <c:h val="0.66757237434872885"/>
        </c:manualLayout>
      </c:layout>
      <c:overlay val="0"/>
      <c:txPr>
        <a:bodyPr/>
        <a:lstStyle/>
        <a:p>
          <a:pPr>
            <a:defRPr sz="900">
              <a:latin typeface="Arial" pitchFamily="34" charset="0"/>
              <a:cs typeface="Arial" pitchFamily="34" charset="0"/>
            </a:defRPr>
          </a:pPr>
          <a:endParaRPr lang="es-EC"/>
        </a:p>
      </c:txPr>
    </c:legend>
    <c:plotVisOnly val="1"/>
    <c:dispBlanksAs val="zero"/>
    <c:showDLblsOverMax val="0"/>
  </c:chart>
  <c:spPr>
    <a:solidFill>
      <a:prstClr val="white"/>
    </a:solidFill>
    <a:ln>
      <a:solidFill>
        <a:prstClr val="black"/>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111210020705559"/>
          <c:y val="0.15568331815344735"/>
          <c:w val="0.55959946516119463"/>
          <c:h val="0.73778038939162449"/>
        </c:manualLayout>
      </c:layout>
      <c:radarChart>
        <c:radarStyle val="marker"/>
        <c:varyColors val="0"/>
        <c:ser>
          <c:idx val="0"/>
          <c:order val="0"/>
          <c:tx>
            <c:strRef>
              <c:f>Hoja1!$C$22</c:f>
              <c:strCache>
                <c:ptCount val="1"/>
                <c:pt idx="0">
                  <c:v>Fco. de Orellana</c:v>
                </c:pt>
              </c:strCache>
            </c:strRef>
          </c:tx>
          <c:spPr>
            <a:ln w="22225">
              <a:solidFill>
                <a:srgbClr val="0070C0"/>
              </a:solidFill>
            </a:ln>
          </c:spPr>
          <c:marker>
            <c:spPr>
              <a:solidFill>
                <a:srgbClr val="0070C0"/>
              </a:solidFill>
              <a:ln>
                <a:solidFill>
                  <a:srgbClr val="0070C0"/>
                </a:solidFill>
              </a:ln>
            </c:spPr>
          </c:marker>
          <c:cat>
            <c:strRef>
              <c:f>(Hoja1!$H$20,Hoja1!$I$20,Hoja1!$J$20,Hoja1!$K$20)</c:f>
              <c:strCache>
                <c:ptCount val="4"/>
                <c:pt idx="0">
                  <c:v>Pobreza (NBI)</c:v>
                </c:pt>
                <c:pt idx="1">
                  <c:v>Edad de dependencia</c:v>
                </c:pt>
                <c:pt idx="2">
                  <c:v>Tipo de Vivienda</c:v>
                </c:pt>
                <c:pt idx="3">
                  <c:v>Analfabetismo</c:v>
                </c:pt>
              </c:strCache>
            </c:strRef>
          </c:cat>
          <c:val>
            <c:numRef>
              <c:f>(Hoja1!$H$22,Hoja1!$I$22,Hoja1!$J$22,Hoja1!$K$22)</c:f>
              <c:numCache>
                <c:formatCode>0.00</c:formatCode>
                <c:ptCount val="4"/>
                <c:pt idx="0" formatCode="General">
                  <c:v>80.3</c:v>
                </c:pt>
                <c:pt idx="1">
                  <c:v>69.2</c:v>
                </c:pt>
                <c:pt idx="2">
                  <c:v>5.3</c:v>
                </c:pt>
                <c:pt idx="3">
                  <c:v>5.3</c:v>
                </c:pt>
              </c:numCache>
            </c:numRef>
          </c:val>
        </c:ser>
        <c:ser>
          <c:idx val="1"/>
          <c:order val="1"/>
          <c:tx>
            <c:strRef>
              <c:f>Hoja1!$C$24</c:f>
              <c:strCache>
                <c:ptCount val="1"/>
                <c:pt idx="0">
                  <c:v>Vulnerabilidad Baja</c:v>
                </c:pt>
              </c:strCache>
            </c:strRef>
          </c:tx>
          <c:spPr>
            <a:ln w="28575">
              <a:solidFill>
                <a:srgbClr val="92D050"/>
              </a:solidFill>
            </a:ln>
          </c:spPr>
          <c:marker>
            <c:symbol val="square"/>
            <c:size val="3"/>
            <c:spPr>
              <a:solidFill>
                <a:srgbClr val="92D050"/>
              </a:solidFill>
              <a:ln>
                <a:solidFill>
                  <a:srgbClr val="92D050"/>
                </a:solidFill>
              </a:ln>
            </c:spPr>
          </c:marker>
          <c:cat>
            <c:strRef>
              <c:f>(Hoja1!$H$20,Hoja1!$I$20,Hoja1!$J$20,Hoja1!$K$20)</c:f>
              <c:strCache>
                <c:ptCount val="4"/>
                <c:pt idx="0">
                  <c:v>Pobreza (NBI)</c:v>
                </c:pt>
                <c:pt idx="1">
                  <c:v>Edad de dependencia</c:v>
                </c:pt>
                <c:pt idx="2">
                  <c:v>Tipo de Vivienda</c:v>
                </c:pt>
                <c:pt idx="3">
                  <c:v>Analfabetismo</c:v>
                </c:pt>
              </c:strCache>
            </c:strRef>
          </c:cat>
          <c:val>
            <c:numRef>
              <c:f>(Hoja1!$H$24,Hoja1!$I$24,Hoja1!$J$24,Hoja1!$K$24)</c:f>
              <c:numCache>
                <c:formatCode>General</c:formatCode>
                <c:ptCount val="4"/>
                <c:pt idx="0">
                  <c:v>46.1</c:v>
                </c:pt>
                <c:pt idx="1">
                  <c:v>33</c:v>
                </c:pt>
                <c:pt idx="2">
                  <c:v>33</c:v>
                </c:pt>
                <c:pt idx="3">
                  <c:v>3.9</c:v>
                </c:pt>
              </c:numCache>
            </c:numRef>
          </c:val>
        </c:ser>
        <c:ser>
          <c:idx val="2"/>
          <c:order val="2"/>
          <c:tx>
            <c:strRef>
              <c:f>Hoja1!$C$26</c:f>
              <c:strCache>
                <c:ptCount val="1"/>
                <c:pt idx="0">
                  <c:v>Vulnerabilidad Alta</c:v>
                </c:pt>
              </c:strCache>
            </c:strRef>
          </c:tx>
          <c:spPr>
            <a:ln w="28575">
              <a:solidFill>
                <a:srgbClr val="FF0000"/>
              </a:solidFill>
            </a:ln>
          </c:spPr>
          <c:marker>
            <c:symbol val="triangle"/>
            <c:size val="4"/>
            <c:spPr>
              <a:solidFill>
                <a:srgbClr val="FF0000"/>
              </a:solidFill>
              <a:ln>
                <a:solidFill>
                  <a:srgbClr val="FF0000"/>
                </a:solidFill>
              </a:ln>
            </c:spPr>
          </c:marker>
          <c:cat>
            <c:strRef>
              <c:f>(Hoja1!$H$20,Hoja1!$I$20,Hoja1!$J$20,Hoja1!$K$20)</c:f>
              <c:strCache>
                <c:ptCount val="4"/>
                <c:pt idx="0">
                  <c:v>Pobreza (NBI)</c:v>
                </c:pt>
                <c:pt idx="1">
                  <c:v>Edad de dependencia</c:v>
                </c:pt>
                <c:pt idx="2">
                  <c:v>Tipo de Vivienda</c:v>
                </c:pt>
                <c:pt idx="3">
                  <c:v>Analfabetismo</c:v>
                </c:pt>
              </c:strCache>
            </c:strRef>
          </c:cat>
          <c:val>
            <c:numRef>
              <c:f>(Hoja1!$H$26,Hoja1!$I$26,Hoja1!$J$26,Hoja1!$K$26)</c:f>
              <c:numCache>
                <c:formatCode>General</c:formatCode>
                <c:ptCount val="4"/>
                <c:pt idx="0">
                  <c:v>60.05</c:v>
                </c:pt>
                <c:pt idx="1">
                  <c:v>67</c:v>
                </c:pt>
                <c:pt idx="2">
                  <c:v>67</c:v>
                </c:pt>
                <c:pt idx="3">
                  <c:v>6.7</c:v>
                </c:pt>
              </c:numCache>
            </c:numRef>
          </c:val>
        </c:ser>
        <c:dLbls>
          <c:showLegendKey val="0"/>
          <c:showVal val="0"/>
          <c:showCatName val="0"/>
          <c:showSerName val="0"/>
          <c:showPercent val="0"/>
          <c:showBubbleSize val="0"/>
        </c:dLbls>
        <c:axId val="94316032"/>
        <c:axId val="100885056"/>
      </c:radarChart>
      <c:catAx>
        <c:axId val="94316032"/>
        <c:scaling>
          <c:orientation val="minMax"/>
        </c:scaling>
        <c:delete val="0"/>
        <c:axPos val="b"/>
        <c:majorGridlines/>
        <c:majorTickMark val="out"/>
        <c:minorTickMark val="none"/>
        <c:tickLblPos val="nextTo"/>
        <c:txPr>
          <a:bodyPr/>
          <a:lstStyle/>
          <a:p>
            <a:pPr>
              <a:defRPr sz="1500" b="1">
                <a:latin typeface="Times New Roman" pitchFamily="18" charset="0"/>
                <a:cs typeface="Times New Roman" pitchFamily="18" charset="0"/>
              </a:defRPr>
            </a:pPr>
            <a:endParaRPr lang="es-EC"/>
          </a:p>
        </c:txPr>
        <c:crossAx val="100885056"/>
        <c:crosses val="autoZero"/>
        <c:auto val="1"/>
        <c:lblAlgn val="ctr"/>
        <c:lblOffset val="100"/>
        <c:noMultiLvlLbl val="0"/>
      </c:catAx>
      <c:valAx>
        <c:axId val="100885056"/>
        <c:scaling>
          <c:orientation val="minMax"/>
        </c:scaling>
        <c:delete val="0"/>
        <c:axPos val="l"/>
        <c:majorGridlines/>
        <c:numFmt formatCode="General" sourceLinked="1"/>
        <c:majorTickMark val="cross"/>
        <c:minorTickMark val="none"/>
        <c:tickLblPos val="nextTo"/>
        <c:crossAx val="94316032"/>
        <c:crosses val="autoZero"/>
        <c:crossBetween val="between"/>
      </c:valAx>
    </c:plotArea>
    <c:legend>
      <c:legendPos val="r"/>
      <c:layout>
        <c:manualLayout>
          <c:xMode val="edge"/>
          <c:yMode val="edge"/>
          <c:x val="2.1513927707268329E-3"/>
          <c:y val="0.90113220832550123"/>
          <c:w val="0.99784863980313454"/>
          <c:h val="7.7815464115696953E-2"/>
        </c:manualLayout>
      </c:layout>
      <c:overlay val="0"/>
      <c:txPr>
        <a:bodyPr/>
        <a:lstStyle/>
        <a:p>
          <a:pPr>
            <a:defRPr sz="1400">
              <a:latin typeface="Times New Roman" pitchFamily="18" charset="0"/>
              <a:cs typeface="Times New Roman" pitchFamily="18" charset="0"/>
            </a:defRPr>
          </a:pPr>
          <a:endParaRPr lang="es-EC"/>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sz="1150">
                <a:latin typeface="Arial" pitchFamily="34" charset="0"/>
                <a:cs typeface="Arial" pitchFamily="34" charset="0"/>
              </a:defRPr>
            </a:pPr>
            <a:r>
              <a:rPr lang="en-US" sz="1150" dirty="0" err="1">
                <a:latin typeface="Arial" pitchFamily="34" charset="0"/>
                <a:cs typeface="Arial" pitchFamily="34" charset="0"/>
              </a:rPr>
              <a:t>Cobertura</a:t>
            </a:r>
            <a:r>
              <a:rPr lang="en-US" sz="1150" dirty="0">
                <a:latin typeface="Arial" pitchFamily="34" charset="0"/>
                <a:cs typeface="Arial" pitchFamily="34" charset="0"/>
              </a:rPr>
              <a:t> </a:t>
            </a:r>
            <a:r>
              <a:rPr lang="en-US" sz="1150" dirty="0" err="1">
                <a:latin typeface="Arial" pitchFamily="34" charset="0"/>
                <a:cs typeface="Arial" pitchFamily="34" charset="0"/>
              </a:rPr>
              <a:t>Geográfica</a:t>
            </a:r>
            <a:r>
              <a:rPr lang="en-US" sz="1150" baseline="0" dirty="0">
                <a:latin typeface="Arial" pitchFamily="34" charset="0"/>
                <a:cs typeface="Arial" pitchFamily="34" charset="0"/>
              </a:rPr>
              <a:t> </a:t>
            </a:r>
            <a:r>
              <a:rPr lang="en-US" sz="1150" baseline="0" dirty="0" err="1">
                <a:latin typeface="Arial" pitchFamily="34" charset="0"/>
                <a:cs typeface="Arial" pitchFamily="34" charset="0"/>
              </a:rPr>
              <a:t>expuesta</a:t>
            </a:r>
            <a:r>
              <a:rPr lang="en-US" sz="1150" baseline="0" dirty="0">
                <a:latin typeface="Arial" pitchFamily="34" charset="0"/>
                <a:cs typeface="Arial" pitchFamily="34" charset="0"/>
              </a:rPr>
              <a:t> a </a:t>
            </a:r>
            <a:r>
              <a:rPr lang="en-US" sz="1150" baseline="0" dirty="0" err="1">
                <a:latin typeface="Arial" pitchFamily="34" charset="0"/>
                <a:cs typeface="Arial" pitchFamily="34" charset="0"/>
              </a:rPr>
              <a:t>Amenaza</a:t>
            </a:r>
            <a:r>
              <a:rPr lang="en-US" sz="1150" baseline="0" dirty="0">
                <a:latin typeface="Arial" pitchFamily="34" charset="0"/>
                <a:cs typeface="Arial" pitchFamily="34" charset="0"/>
              </a:rPr>
              <a:t> Sísmica</a:t>
            </a:r>
            <a:endParaRPr lang="en-US" sz="1150" dirty="0">
              <a:latin typeface="Arial" pitchFamily="34" charset="0"/>
              <a:cs typeface="Arial" pitchFamily="34" charset="0"/>
            </a:endParaRPr>
          </a:p>
        </c:rich>
      </c:tx>
      <c:layout>
        <c:manualLayout>
          <c:xMode val="edge"/>
          <c:yMode val="edge"/>
          <c:x val="0.2109976409018911"/>
          <c:y val="2.7597126532576392E-2"/>
        </c:manualLayout>
      </c:layout>
      <c:overlay val="0"/>
    </c:title>
    <c:autoTitleDeleted val="0"/>
    <c:plotArea>
      <c:layout>
        <c:manualLayout>
          <c:layoutTarget val="inner"/>
          <c:xMode val="edge"/>
          <c:yMode val="edge"/>
          <c:x val="8.4752644382124057E-2"/>
          <c:y val="0.12569416700942876"/>
          <c:w val="0.58253290523008672"/>
          <c:h val="0.87392102303001673"/>
        </c:manualLayout>
      </c:layout>
      <c:pieChart>
        <c:varyColors val="1"/>
        <c:dLbls>
          <c:showLegendKey val="0"/>
          <c:showVal val="0"/>
          <c:showCatName val="0"/>
          <c:showSerName val="0"/>
          <c:showPercent val="1"/>
          <c:showBubbleSize val="0"/>
          <c:showLeaderLines val="1"/>
        </c:dLbls>
        <c:firstSliceAng val="0"/>
      </c:pieChart>
    </c:plotArea>
    <c:legend>
      <c:legendPos val="r"/>
      <c:layout>
        <c:manualLayout>
          <c:xMode val="edge"/>
          <c:yMode val="edge"/>
          <c:x val="0.66700779239912333"/>
          <c:y val="0.40138502424039102"/>
          <c:w val="0.20788653754750774"/>
          <c:h val="0.30549497257513247"/>
        </c:manualLayout>
      </c:layout>
      <c:overlay val="0"/>
      <c:txPr>
        <a:bodyPr/>
        <a:lstStyle/>
        <a:p>
          <a:pPr>
            <a:defRPr>
              <a:latin typeface="Arial" pitchFamily="34" charset="0"/>
              <a:cs typeface="Arial" pitchFamily="34" charset="0"/>
            </a:defRPr>
          </a:pPr>
          <a:endParaRPr lang="es-EC"/>
        </a:p>
      </c:txPr>
    </c:legend>
    <c:plotVisOnly val="1"/>
    <c:dispBlanksAs val="zero"/>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Arial" pitchFamily="34" charset="0"/>
                <a:cs typeface="Arial" pitchFamily="34" charset="0"/>
              </a:rPr>
              <a:t>Cobertura Geográfica expuesta a Amenaza de Inundaciones</a:t>
            </a:r>
          </a:p>
        </c:rich>
      </c:tx>
      <c:layout>
        <c:manualLayout>
          <c:xMode val="edge"/>
          <c:yMode val="edge"/>
          <c:x val="0.15000417770869232"/>
          <c:y val="2.0187737076832732E-2"/>
        </c:manualLayout>
      </c:layout>
      <c:overlay val="0"/>
    </c:title>
    <c:autoTitleDeleted val="0"/>
    <c:plotArea>
      <c:layout>
        <c:manualLayout>
          <c:layoutTarget val="inner"/>
          <c:xMode val="edge"/>
          <c:yMode val="edge"/>
          <c:x val="9.8077883094243076E-2"/>
          <c:y val="0.23992927967337421"/>
          <c:w val="0.45379025712740217"/>
          <c:h val="0.71377442403032965"/>
        </c:manualLayout>
      </c:layout>
      <c:pieChart>
        <c:varyColors val="1"/>
        <c:ser>
          <c:idx val="0"/>
          <c:order val="0"/>
          <c:tx>
            <c:strRef>
              <c:f>Hoja2!$G$23</c:f>
              <c:strCache>
                <c:ptCount val="1"/>
                <c:pt idx="0">
                  <c:v>Porcentaje (%)</c:v>
                </c:pt>
              </c:strCache>
            </c:strRef>
          </c:tx>
          <c:explosion val="3"/>
          <c:dPt>
            <c:idx val="1"/>
            <c:bubble3D val="0"/>
            <c:spPr>
              <a:solidFill>
                <a:srgbClr val="92D050"/>
              </a:solidFill>
            </c:spPr>
          </c:dPt>
          <c:dPt>
            <c:idx val="2"/>
            <c:bubble3D val="0"/>
            <c:explosion val="0"/>
            <c:spPr>
              <a:solidFill>
                <a:srgbClr val="F4EE00"/>
              </a:solidFill>
            </c:spPr>
          </c:dPt>
          <c:dPt>
            <c:idx val="3"/>
            <c:bubble3D val="0"/>
            <c:spPr>
              <a:solidFill>
                <a:srgbClr val="F9A807"/>
              </a:solidFill>
            </c:spPr>
          </c:dPt>
          <c:dPt>
            <c:idx val="4"/>
            <c:bubble3D val="0"/>
            <c:spPr>
              <a:solidFill>
                <a:srgbClr val="FF0000"/>
              </a:solidFill>
            </c:spPr>
          </c:dPt>
          <c:dLbls>
            <c:dLbl>
              <c:idx val="1"/>
              <c:layout>
                <c:manualLayout>
                  <c:x val="-9.8456693271061296E-2"/>
                  <c:y val="0.15920348498104425"/>
                </c:manualLayout>
              </c:layout>
              <c:showLegendKey val="0"/>
              <c:showVal val="0"/>
              <c:showCatName val="0"/>
              <c:showSerName val="0"/>
              <c:showPercent val="1"/>
              <c:showBubbleSize val="0"/>
            </c:dLbl>
            <c:dLbl>
              <c:idx val="2"/>
              <c:layout>
                <c:manualLayout>
                  <c:x val="-3.8144295969292849E-2"/>
                  <c:y val="-0.2073840769903762"/>
                </c:manualLayout>
              </c:layout>
              <c:showLegendKey val="0"/>
              <c:showVal val="0"/>
              <c:showCatName val="0"/>
              <c:showSerName val="0"/>
              <c:showPercent val="1"/>
              <c:showBubbleSize val="0"/>
            </c:dLbl>
            <c:dLbl>
              <c:idx val="3"/>
              <c:layout>
                <c:manualLayout>
                  <c:x val="0.13086669080050969"/>
                  <c:y val="0.11091426071741038"/>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Hoja2!$F$24:$F$28</c:f>
              <c:strCache>
                <c:ptCount val="5"/>
                <c:pt idx="0">
                  <c:v>Sin Amenaza</c:v>
                </c:pt>
                <c:pt idx="1">
                  <c:v>Baja</c:v>
                </c:pt>
                <c:pt idx="2">
                  <c:v>Media</c:v>
                </c:pt>
                <c:pt idx="3">
                  <c:v>Alta</c:v>
                </c:pt>
                <c:pt idx="4">
                  <c:v>Muy Alta</c:v>
                </c:pt>
              </c:strCache>
            </c:strRef>
          </c:cat>
          <c:val>
            <c:numRef>
              <c:f>Hoja2!$G$24:$G$28</c:f>
              <c:numCache>
                <c:formatCode>General</c:formatCode>
                <c:ptCount val="5"/>
                <c:pt idx="0">
                  <c:v>8.0000000000000043E-2</c:v>
                </c:pt>
                <c:pt idx="1">
                  <c:v>22.37</c:v>
                </c:pt>
                <c:pt idx="2">
                  <c:v>49.42</c:v>
                </c:pt>
                <c:pt idx="3">
                  <c:v>26.02</c:v>
                </c:pt>
                <c:pt idx="4">
                  <c:v>2.11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4459300203368686"/>
          <c:y val="0.33841535433070896"/>
          <c:w val="0.33168579216451027"/>
          <c:h val="0.51072287839020125"/>
        </c:manualLayout>
      </c:layout>
      <c:overlay val="0"/>
      <c:txPr>
        <a:bodyPr/>
        <a:lstStyle/>
        <a:p>
          <a:pPr>
            <a:defRPr>
              <a:latin typeface="Arial" pitchFamily="34" charset="0"/>
              <a:cs typeface="Arial" pitchFamily="34" charset="0"/>
            </a:defRPr>
          </a:pPr>
          <a:endParaRPr lang="es-EC"/>
        </a:p>
      </c:txPr>
    </c:legend>
    <c:plotVisOnly val="1"/>
    <c:dispBlanksAs val="zero"/>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sz="1200">
                <a:latin typeface="Arial" pitchFamily="34" charset="0"/>
                <a:cs typeface="Arial" pitchFamily="34" charset="0"/>
              </a:defRPr>
            </a:pPr>
            <a:r>
              <a:rPr lang="en-US" sz="1200">
                <a:latin typeface="Arial" pitchFamily="34" charset="0"/>
                <a:cs typeface="Arial" pitchFamily="34" charset="0"/>
              </a:rPr>
              <a:t>Cobertura Geográfica</a:t>
            </a:r>
            <a:r>
              <a:rPr lang="en-US" sz="1200" baseline="0">
                <a:latin typeface="Arial" pitchFamily="34" charset="0"/>
                <a:cs typeface="Arial" pitchFamily="34" charset="0"/>
              </a:rPr>
              <a:t> expuesta a Amenaza Sísmica</a:t>
            </a:r>
            <a:endParaRPr lang="en-US" sz="1200">
              <a:latin typeface="Arial" pitchFamily="34" charset="0"/>
              <a:cs typeface="Arial" pitchFamily="34" charset="0"/>
            </a:endParaRPr>
          </a:p>
        </c:rich>
      </c:tx>
      <c:layout>
        <c:manualLayout>
          <c:xMode val="edge"/>
          <c:yMode val="edge"/>
          <c:x val="0.21002140509135386"/>
          <c:y val="4.3766404199475084E-3"/>
        </c:manualLayout>
      </c:layout>
      <c:overlay val="0"/>
    </c:title>
    <c:autoTitleDeleted val="0"/>
    <c:plotArea>
      <c:layout>
        <c:manualLayout>
          <c:layoutTarget val="inner"/>
          <c:xMode val="edge"/>
          <c:yMode val="edge"/>
          <c:x val="9.6757383482404508E-2"/>
          <c:y val="0.23094757641986766"/>
          <c:w val="0.4573566683070866"/>
          <c:h val="0.82163724271308192"/>
        </c:manualLayout>
      </c:layout>
      <c:pieChart>
        <c:varyColors val="1"/>
        <c:ser>
          <c:idx val="0"/>
          <c:order val="0"/>
          <c:tx>
            <c:strRef>
              <c:f>Hoja2!$G$3</c:f>
              <c:strCache>
                <c:ptCount val="1"/>
                <c:pt idx="0">
                  <c:v>Porcentaje (%)</c:v>
                </c:pt>
              </c:strCache>
            </c:strRef>
          </c:tx>
          <c:spPr>
            <a:ln>
              <a:noFill/>
            </a:ln>
          </c:spPr>
          <c:explosion val="11"/>
          <c:dPt>
            <c:idx val="0"/>
            <c:bubble3D val="0"/>
            <c:explosion val="0"/>
            <c:spPr>
              <a:solidFill>
                <a:srgbClr val="FFFF66"/>
              </a:solidFill>
              <a:ln>
                <a:noFill/>
              </a:ln>
            </c:spPr>
          </c:dPt>
          <c:dPt>
            <c:idx val="1"/>
            <c:bubble3D val="0"/>
            <c:spPr>
              <a:solidFill>
                <a:srgbClr val="CCFF66"/>
              </a:solidFill>
              <a:ln>
                <a:noFill/>
              </a:ln>
            </c:spPr>
          </c:dPt>
          <c:dPt>
            <c:idx val="2"/>
            <c:bubble3D val="0"/>
            <c:explosion val="0"/>
          </c:dPt>
          <c:dLbls>
            <c:dLbl>
              <c:idx val="0"/>
              <c:layout>
                <c:manualLayout>
                  <c:x val="-3.2247990485564301E-2"/>
                  <c:y val="0.15041266229554007"/>
                </c:manualLayout>
              </c:layout>
              <c:showLegendKey val="0"/>
              <c:showVal val="0"/>
              <c:showCatName val="0"/>
              <c:showSerName val="0"/>
              <c:showPercent val="1"/>
              <c:showBubbleSize val="0"/>
            </c:dLbl>
            <c:dLbl>
              <c:idx val="1"/>
              <c:layout>
                <c:manualLayout>
                  <c:x val="6.0705380577427824E-2"/>
                  <c:y val="-0.26051036396115884"/>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Hoja2!$F$4:$F$6</c:f>
              <c:strCache>
                <c:ptCount val="3"/>
                <c:pt idx="0">
                  <c:v>Baja</c:v>
                </c:pt>
                <c:pt idx="1">
                  <c:v>Muy Baja</c:v>
                </c:pt>
                <c:pt idx="2">
                  <c:v>Alta</c:v>
                </c:pt>
              </c:strCache>
            </c:strRef>
          </c:cat>
          <c:val>
            <c:numRef>
              <c:f>Hoja2!$G$4:$G$6</c:f>
              <c:numCache>
                <c:formatCode>General</c:formatCode>
                <c:ptCount val="3"/>
                <c:pt idx="0">
                  <c:v>6.56</c:v>
                </c:pt>
                <c:pt idx="1">
                  <c:v>92.69</c:v>
                </c:pt>
                <c:pt idx="2">
                  <c:v>0.75</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2802820731745879"/>
          <c:y val="0.3857165656390335"/>
          <c:w val="0.23016057932517472"/>
          <c:h val="0.25544497511940184"/>
        </c:manualLayout>
      </c:layout>
      <c:overlay val="0"/>
      <c:txPr>
        <a:bodyPr/>
        <a:lstStyle/>
        <a:p>
          <a:pPr>
            <a:defRPr>
              <a:latin typeface="Arial" pitchFamily="34" charset="0"/>
              <a:cs typeface="Arial" pitchFamily="34" charset="0"/>
            </a:defRPr>
          </a:pPr>
          <a:endParaRPr lang="es-EC"/>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Arial" pitchFamily="34" charset="0"/>
                <a:cs typeface="Arial" pitchFamily="34" charset="0"/>
              </a:defRPr>
            </a:pPr>
            <a:r>
              <a:rPr lang="en-US" sz="1200">
                <a:latin typeface="Arial" pitchFamily="34" charset="0"/>
                <a:cs typeface="Arial" pitchFamily="34" charset="0"/>
              </a:rPr>
              <a:t>Cobertura</a:t>
            </a:r>
            <a:r>
              <a:rPr lang="en-US" sz="1200" baseline="0">
                <a:latin typeface="Arial" pitchFamily="34" charset="0"/>
                <a:cs typeface="Arial" pitchFamily="34" charset="0"/>
              </a:rPr>
              <a:t> Geográfica expuesta a Amenaza de Deslizaminetos</a:t>
            </a:r>
            <a:endParaRPr lang="en-US" sz="1200">
              <a:latin typeface="Arial" pitchFamily="34" charset="0"/>
              <a:cs typeface="Arial" pitchFamily="34" charset="0"/>
            </a:endParaRPr>
          </a:p>
        </c:rich>
      </c:tx>
      <c:layout>
        <c:manualLayout>
          <c:xMode val="edge"/>
          <c:yMode val="edge"/>
          <c:x val="0.11894502469045777"/>
          <c:y val="3.8398628721736994E-2"/>
        </c:manualLayout>
      </c:layout>
      <c:overlay val="0"/>
    </c:title>
    <c:autoTitleDeleted val="0"/>
    <c:plotArea>
      <c:layout>
        <c:manualLayout>
          <c:layoutTarget val="inner"/>
          <c:xMode val="edge"/>
          <c:yMode val="edge"/>
          <c:x val="0.12603258967629047"/>
          <c:y val="0.20156969962088073"/>
          <c:w val="0.42749146981627295"/>
          <c:h val="0.71248578302712162"/>
        </c:manualLayout>
      </c:layout>
      <c:pieChart>
        <c:varyColors val="1"/>
        <c:dLbls>
          <c:showLegendKey val="0"/>
          <c:showVal val="0"/>
          <c:showCatName val="0"/>
          <c:showSerName val="0"/>
          <c:showPercent val="1"/>
          <c:showBubbleSize val="0"/>
          <c:showLeaderLines val="1"/>
        </c:dLbls>
        <c:firstSliceAng val="0"/>
      </c:pieChart>
    </c:plotArea>
    <c:legend>
      <c:legendPos val="r"/>
      <c:layout>
        <c:manualLayout>
          <c:xMode val="edge"/>
          <c:yMode val="edge"/>
          <c:x val="0.6566360454943132"/>
          <c:y val="0.40348826188393117"/>
          <c:w val="0.20468881355092675"/>
          <c:h val="0.3364260717410324"/>
        </c:manualLayout>
      </c:layout>
      <c:overlay val="0"/>
      <c:txPr>
        <a:bodyPr/>
        <a:lstStyle/>
        <a:p>
          <a:pPr>
            <a:defRPr sz="1200">
              <a:latin typeface="Arial" pitchFamily="34" charset="0"/>
              <a:cs typeface="Arial" pitchFamily="34" charset="0"/>
            </a:defRPr>
          </a:pPr>
          <a:endParaRPr lang="es-EC"/>
        </a:p>
      </c:txPr>
    </c:legend>
    <c:plotVisOnly val="1"/>
    <c:dispBlanksAs val="gap"/>
    <c:showDLblsOverMax val="0"/>
  </c:chart>
  <c:spPr>
    <a:ln>
      <a:solidFill>
        <a:schemeClr val="tx1"/>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latin typeface="Arial" pitchFamily="34" charset="0"/>
                <a:cs typeface="Arial" pitchFamily="34" charset="0"/>
              </a:defRPr>
            </a:pPr>
            <a:r>
              <a:rPr lang="en-US" sz="1000">
                <a:latin typeface="Arial" pitchFamily="34" charset="0"/>
                <a:cs typeface="Arial" pitchFamily="34" charset="0"/>
              </a:rPr>
              <a:t>Cobertura</a:t>
            </a:r>
            <a:r>
              <a:rPr lang="en-US" sz="1000" baseline="0">
                <a:latin typeface="Arial" pitchFamily="34" charset="0"/>
                <a:cs typeface="Arial" pitchFamily="34" charset="0"/>
              </a:rPr>
              <a:t> Geográfica expuesta a Amenaza de Deslizaminetos</a:t>
            </a:r>
            <a:endParaRPr lang="en-US" sz="1000">
              <a:latin typeface="Arial" pitchFamily="34" charset="0"/>
              <a:cs typeface="Arial" pitchFamily="34" charset="0"/>
            </a:endParaRPr>
          </a:p>
        </c:rich>
      </c:tx>
      <c:layout>
        <c:manualLayout>
          <c:xMode val="edge"/>
          <c:yMode val="edge"/>
          <c:x val="0.17142471963731806"/>
          <c:y val="2.4693681582485118E-2"/>
        </c:manualLayout>
      </c:layout>
      <c:overlay val="0"/>
    </c:title>
    <c:autoTitleDeleted val="0"/>
    <c:plotArea>
      <c:layout>
        <c:manualLayout>
          <c:layoutTarget val="inner"/>
          <c:xMode val="edge"/>
          <c:yMode val="edge"/>
          <c:x val="0.14053718285214348"/>
          <c:y val="0.21741739950885908"/>
          <c:w val="0.42749146981627295"/>
          <c:h val="0.71248578302712162"/>
        </c:manualLayout>
      </c:layout>
      <c:pieChart>
        <c:varyColors val="1"/>
        <c:ser>
          <c:idx val="0"/>
          <c:order val="0"/>
          <c:tx>
            <c:strRef>
              <c:f>Hoja2!$G$40</c:f>
              <c:strCache>
                <c:ptCount val="1"/>
                <c:pt idx="0">
                  <c:v>Porcentaje (%)</c:v>
                </c:pt>
              </c:strCache>
            </c:strRef>
          </c:tx>
          <c:explosion val="5"/>
          <c:dPt>
            <c:idx val="0"/>
            <c:bubble3D val="0"/>
            <c:spPr>
              <a:solidFill>
                <a:srgbClr val="FFC000"/>
              </a:solidFill>
            </c:spPr>
          </c:dPt>
          <c:dPt>
            <c:idx val="1"/>
            <c:bubble3D val="0"/>
            <c:spPr>
              <a:solidFill>
                <a:srgbClr val="92D050"/>
              </a:solidFill>
            </c:spPr>
          </c:dPt>
          <c:dPt>
            <c:idx val="2"/>
            <c:bubble3D val="0"/>
            <c:spPr>
              <a:solidFill>
                <a:srgbClr val="92D050"/>
              </a:solidFill>
            </c:spPr>
          </c:dPt>
          <c:dLbls>
            <c:dLbl>
              <c:idx val="0"/>
              <c:layout>
                <c:manualLayout>
                  <c:x val="-8.7789151356080494E-2"/>
                  <c:y val="0.15537628523714464"/>
                </c:manualLayout>
              </c:layout>
              <c:tx>
                <c:rich>
                  <a:bodyPr/>
                  <a:lstStyle/>
                  <a:p>
                    <a:r>
                      <a:rPr lang="en-US"/>
                      <a:t>27%</a:t>
                    </a:r>
                  </a:p>
                </c:rich>
              </c:tx>
              <c:showLegendKey val="0"/>
              <c:showVal val="0"/>
              <c:showCatName val="0"/>
              <c:showSerName val="0"/>
              <c:showPercent val="1"/>
              <c:showBubbleSize val="0"/>
            </c:dLbl>
            <c:dLbl>
              <c:idx val="1"/>
              <c:layout>
                <c:manualLayout>
                  <c:x val="0.11031430446194226"/>
                  <c:y val="-0.18648476327700386"/>
                </c:manualLayout>
              </c:layout>
              <c:tx>
                <c:rich>
                  <a:bodyPr/>
                  <a:lstStyle/>
                  <a:p>
                    <a:r>
                      <a:rPr lang="en-US"/>
                      <a:t>73%</a:t>
                    </a:r>
                  </a:p>
                </c:rich>
              </c:tx>
              <c:showLegendKey val="0"/>
              <c:showVal val="0"/>
              <c:showCatName val="0"/>
              <c:showSerName val="0"/>
              <c:showPercent val="1"/>
              <c:showBubbleSize val="0"/>
            </c:dLbl>
            <c:dLbl>
              <c:idx val="2"/>
              <c:layout>
                <c:manualLayout>
                  <c:x val="9.0701006124234471E-2"/>
                  <c:y val="-0.29815499978065629"/>
                </c:manualLayout>
              </c:layout>
              <c:showLegendKey val="0"/>
              <c:showVal val="0"/>
              <c:showCatName val="0"/>
              <c:showSerName val="0"/>
              <c:showPercent val="1"/>
              <c:showBubbleSize val="0"/>
            </c:dLbl>
            <c:txPr>
              <a:bodyPr/>
              <a:lstStyle/>
              <a:p>
                <a:pPr>
                  <a:defRPr b="1">
                    <a:latin typeface="Arial" pitchFamily="34" charset="0"/>
                    <a:cs typeface="Arial" pitchFamily="34" charset="0"/>
                  </a:defRPr>
                </a:pPr>
                <a:endParaRPr lang="es-EC"/>
              </a:p>
            </c:txPr>
            <c:showLegendKey val="0"/>
            <c:showVal val="0"/>
            <c:showCatName val="0"/>
            <c:showSerName val="0"/>
            <c:showPercent val="1"/>
            <c:showBubbleSize val="0"/>
            <c:showLeaderLines val="1"/>
          </c:dLbls>
          <c:cat>
            <c:strRef>
              <c:f>Hoja2!$F$42:$F$43</c:f>
              <c:strCache>
                <c:ptCount val="2"/>
                <c:pt idx="0">
                  <c:v>Media</c:v>
                </c:pt>
                <c:pt idx="1">
                  <c:v>Baja</c:v>
                </c:pt>
              </c:strCache>
            </c:strRef>
          </c:cat>
          <c:val>
            <c:numRef>
              <c:f>Hoja2!$G$42:$G$43</c:f>
              <c:numCache>
                <c:formatCode>General</c:formatCode>
                <c:ptCount val="2"/>
                <c:pt idx="0">
                  <c:v>26.38</c:v>
                </c:pt>
                <c:pt idx="1">
                  <c:v>73.62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566360454943132"/>
          <c:y val="0.40348826188393117"/>
          <c:w val="0.18503062117235344"/>
          <c:h val="0.3364260717410324"/>
        </c:manualLayout>
      </c:layout>
      <c:overlay val="0"/>
      <c:txPr>
        <a:bodyPr/>
        <a:lstStyle/>
        <a:p>
          <a:pPr>
            <a:defRPr sz="1100">
              <a:latin typeface="Arial" pitchFamily="34" charset="0"/>
              <a:cs typeface="Arial" pitchFamily="34" charset="0"/>
            </a:defRPr>
          </a:pPr>
          <a:endParaRPr lang="es-EC"/>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E8C10-C8A3-44B3-BDF5-2217460DB721}"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s-EC"/>
        </a:p>
      </dgm:t>
    </dgm:pt>
    <dgm:pt modelId="{59D84262-1B86-4802-B0CA-9CB8E058C769}">
      <dgm:prSet phldrT="[Texto]" custT="1"/>
      <dgm:spPr/>
      <dgm:t>
        <a:bodyPr/>
        <a:lstStyle/>
        <a:p>
          <a:r>
            <a:rPr lang="es-EC" sz="3000" b="1" dirty="0" smtClean="0">
              <a:latin typeface="Times New Roman" pitchFamily="18" charset="0"/>
              <a:cs typeface="Times New Roman" pitchFamily="18" charset="0"/>
            </a:rPr>
            <a:t>Problema</a:t>
          </a:r>
          <a:endParaRPr lang="es-EC" sz="3000" b="1" dirty="0">
            <a:latin typeface="Times New Roman" pitchFamily="18" charset="0"/>
            <a:cs typeface="Times New Roman" pitchFamily="18" charset="0"/>
          </a:endParaRPr>
        </a:p>
      </dgm:t>
    </dgm:pt>
    <dgm:pt modelId="{FED45827-640E-4B0C-887A-837C718544F4}" type="parTrans" cxnId="{57D9332B-24DA-483F-8DEF-47B7B2017ABF}">
      <dgm:prSet/>
      <dgm:spPr/>
      <dgm:t>
        <a:bodyPr/>
        <a:lstStyle/>
        <a:p>
          <a:endParaRPr lang="es-EC" sz="3000" b="1">
            <a:latin typeface="Times New Roman" pitchFamily="18" charset="0"/>
            <a:cs typeface="Times New Roman" pitchFamily="18" charset="0"/>
          </a:endParaRPr>
        </a:p>
      </dgm:t>
    </dgm:pt>
    <dgm:pt modelId="{E8A2D91B-083D-41AA-A009-9A4337A218C2}" type="sibTrans" cxnId="{57D9332B-24DA-483F-8DEF-47B7B2017ABF}">
      <dgm:prSet/>
      <dgm:spPr/>
      <dgm:t>
        <a:bodyPr/>
        <a:lstStyle/>
        <a:p>
          <a:endParaRPr lang="es-EC" sz="3000" b="1">
            <a:latin typeface="Times New Roman" pitchFamily="18" charset="0"/>
            <a:cs typeface="Times New Roman" pitchFamily="18" charset="0"/>
          </a:endParaRPr>
        </a:p>
      </dgm:t>
    </dgm:pt>
    <dgm:pt modelId="{CCD64C6E-8043-4E63-914E-3302FB7A9603}">
      <dgm:prSet phldrT="[Texto]" custT="1"/>
      <dgm:spPr/>
      <dgm:t>
        <a:bodyPr/>
        <a:lstStyle/>
        <a:p>
          <a:r>
            <a:rPr lang="es-EC" sz="3000" b="1" dirty="0" smtClean="0">
              <a:latin typeface="Times New Roman" pitchFamily="18" charset="0"/>
              <a:cs typeface="Times New Roman" pitchFamily="18" charset="0"/>
            </a:rPr>
            <a:t>Justificación</a:t>
          </a:r>
          <a:endParaRPr lang="es-EC" sz="3000" b="1" dirty="0">
            <a:latin typeface="Times New Roman" pitchFamily="18" charset="0"/>
            <a:cs typeface="Times New Roman" pitchFamily="18" charset="0"/>
          </a:endParaRPr>
        </a:p>
      </dgm:t>
    </dgm:pt>
    <dgm:pt modelId="{BE387EED-B86C-45DD-A354-A3D2CD7302C9}" type="parTrans" cxnId="{1977318F-A27B-4FCB-97CB-B35C860FC6AC}">
      <dgm:prSet/>
      <dgm:spPr/>
      <dgm:t>
        <a:bodyPr/>
        <a:lstStyle/>
        <a:p>
          <a:endParaRPr lang="es-EC" sz="3000" b="1">
            <a:latin typeface="Times New Roman" pitchFamily="18" charset="0"/>
            <a:cs typeface="Times New Roman" pitchFamily="18" charset="0"/>
          </a:endParaRPr>
        </a:p>
      </dgm:t>
    </dgm:pt>
    <dgm:pt modelId="{3BBA39A5-9876-4337-8A3D-889CB149D9F5}" type="sibTrans" cxnId="{1977318F-A27B-4FCB-97CB-B35C860FC6AC}">
      <dgm:prSet/>
      <dgm:spPr/>
      <dgm:t>
        <a:bodyPr/>
        <a:lstStyle/>
        <a:p>
          <a:endParaRPr lang="es-EC" sz="3000" b="1">
            <a:latin typeface="Times New Roman" pitchFamily="18" charset="0"/>
            <a:cs typeface="Times New Roman" pitchFamily="18" charset="0"/>
          </a:endParaRPr>
        </a:p>
      </dgm:t>
    </dgm:pt>
    <dgm:pt modelId="{7D73A672-83D5-4518-8F89-22F03596C04C}" type="pres">
      <dgm:prSet presAssocID="{33CE8C10-C8A3-44B3-BDF5-2217460DB721}" presName="diagram" presStyleCnt="0">
        <dgm:presLayoutVars>
          <dgm:dir/>
          <dgm:resizeHandles val="exact"/>
        </dgm:presLayoutVars>
      </dgm:prSet>
      <dgm:spPr/>
      <dgm:t>
        <a:bodyPr/>
        <a:lstStyle/>
        <a:p>
          <a:endParaRPr lang="es-EC"/>
        </a:p>
      </dgm:t>
    </dgm:pt>
    <dgm:pt modelId="{48FD7D78-A6C9-4F38-8CFB-D680DDDA81CC}" type="pres">
      <dgm:prSet presAssocID="{59D84262-1B86-4802-B0CA-9CB8E058C769}" presName="node" presStyleLbl="node1" presStyleIdx="0" presStyleCnt="2" custScaleY="25576">
        <dgm:presLayoutVars>
          <dgm:bulletEnabled val="1"/>
        </dgm:presLayoutVars>
      </dgm:prSet>
      <dgm:spPr/>
      <dgm:t>
        <a:bodyPr/>
        <a:lstStyle/>
        <a:p>
          <a:endParaRPr lang="es-EC"/>
        </a:p>
      </dgm:t>
    </dgm:pt>
    <dgm:pt modelId="{52FFCE06-4B9D-4ED8-A782-C5F4E4BBCBFB}" type="pres">
      <dgm:prSet presAssocID="{E8A2D91B-083D-41AA-A009-9A4337A218C2}" presName="sibTrans" presStyleCnt="0"/>
      <dgm:spPr/>
    </dgm:pt>
    <dgm:pt modelId="{FE3A1CAE-1F03-4A0F-A310-F27E676A3209}" type="pres">
      <dgm:prSet presAssocID="{CCD64C6E-8043-4E63-914E-3302FB7A9603}" presName="node" presStyleLbl="node1" presStyleIdx="1" presStyleCnt="2" custScaleY="25576">
        <dgm:presLayoutVars>
          <dgm:bulletEnabled val="1"/>
        </dgm:presLayoutVars>
      </dgm:prSet>
      <dgm:spPr/>
      <dgm:t>
        <a:bodyPr/>
        <a:lstStyle/>
        <a:p>
          <a:endParaRPr lang="es-EC"/>
        </a:p>
      </dgm:t>
    </dgm:pt>
  </dgm:ptLst>
  <dgm:cxnLst>
    <dgm:cxn modelId="{1977318F-A27B-4FCB-97CB-B35C860FC6AC}" srcId="{33CE8C10-C8A3-44B3-BDF5-2217460DB721}" destId="{CCD64C6E-8043-4E63-914E-3302FB7A9603}" srcOrd="1" destOrd="0" parTransId="{BE387EED-B86C-45DD-A354-A3D2CD7302C9}" sibTransId="{3BBA39A5-9876-4337-8A3D-889CB149D9F5}"/>
    <dgm:cxn modelId="{352B933A-4275-4B3F-A91E-FDD27E96A8CE}" type="presOf" srcId="{59D84262-1B86-4802-B0CA-9CB8E058C769}" destId="{48FD7D78-A6C9-4F38-8CFB-D680DDDA81CC}" srcOrd="0" destOrd="0" presId="urn:microsoft.com/office/officeart/2005/8/layout/default"/>
    <dgm:cxn modelId="{AC4C05A2-ADBD-4BC5-BCF0-F11DE8E2A922}" type="presOf" srcId="{33CE8C10-C8A3-44B3-BDF5-2217460DB721}" destId="{7D73A672-83D5-4518-8F89-22F03596C04C}" srcOrd="0" destOrd="0" presId="urn:microsoft.com/office/officeart/2005/8/layout/default"/>
    <dgm:cxn modelId="{580DF85E-20BB-4D46-8E0C-CC91DC38D9F7}" type="presOf" srcId="{CCD64C6E-8043-4E63-914E-3302FB7A9603}" destId="{FE3A1CAE-1F03-4A0F-A310-F27E676A3209}" srcOrd="0" destOrd="0" presId="urn:microsoft.com/office/officeart/2005/8/layout/default"/>
    <dgm:cxn modelId="{57D9332B-24DA-483F-8DEF-47B7B2017ABF}" srcId="{33CE8C10-C8A3-44B3-BDF5-2217460DB721}" destId="{59D84262-1B86-4802-B0CA-9CB8E058C769}" srcOrd="0" destOrd="0" parTransId="{FED45827-640E-4B0C-887A-837C718544F4}" sibTransId="{E8A2D91B-083D-41AA-A009-9A4337A218C2}"/>
    <dgm:cxn modelId="{110104D1-7E74-4880-949D-D01F7B841B4E}" type="presParOf" srcId="{7D73A672-83D5-4518-8F89-22F03596C04C}" destId="{48FD7D78-A6C9-4F38-8CFB-D680DDDA81CC}" srcOrd="0" destOrd="0" presId="urn:microsoft.com/office/officeart/2005/8/layout/default"/>
    <dgm:cxn modelId="{F085ECB7-7383-4B34-9256-C216EDC3D03F}" type="presParOf" srcId="{7D73A672-83D5-4518-8F89-22F03596C04C}" destId="{52FFCE06-4B9D-4ED8-A782-C5F4E4BBCBFB}" srcOrd="1" destOrd="0" presId="urn:microsoft.com/office/officeart/2005/8/layout/default"/>
    <dgm:cxn modelId="{2C4B609C-EDCE-49E5-83A2-344E5231133C}" type="presParOf" srcId="{7D73A672-83D5-4518-8F89-22F03596C04C}" destId="{FE3A1CAE-1F03-4A0F-A310-F27E676A3209}"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D23025-F81B-4D41-A43A-0F55DCE56CC3}" type="doc">
      <dgm:prSet loTypeId="urn:microsoft.com/office/officeart/2005/8/layout/hList1" loCatId="list" qsTypeId="urn:microsoft.com/office/officeart/2005/8/quickstyle/3d3" qsCatId="3D" csTypeId="urn:microsoft.com/office/officeart/2005/8/colors/colorful4" csCatId="colorful" phldr="1"/>
      <dgm:spPr/>
      <dgm:t>
        <a:bodyPr/>
        <a:lstStyle/>
        <a:p>
          <a:endParaRPr lang="es-EC"/>
        </a:p>
      </dgm:t>
    </dgm:pt>
    <dgm:pt modelId="{537A4B9A-2ECB-424C-AA5C-145DFD16697C}">
      <dgm:prSet phldrT="[Texto]" custT="1"/>
      <dgm:spPr/>
      <dgm:t>
        <a:bodyPr/>
        <a:lstStyle/>
        <a:p>
          <a:r>
            <a:rPr lang="en-US" sz="2400" b="1" dirty="0" smtClean="0">
              <a:latin typeface="Times New Roman" pitchFamily="18" charset="0"/>
              <a:cs typeface="Times New Roman" pitchFamily="18" charset="0"/>
            </a:rPr>
            <a:t>GENERAL</a:t>
          </a:r>
          <a:endParaRPr lang="es-EC" sz="2400" b="1" dirty="0">
            <a:latin typeface="Times New Roman" pitchFamily="18" charset="0"/>
            <a:cs typeface="Times New Roman" pitchFamily="18" charset="0"/>
          </a:endParaRPr>
        </a:p>
      </dgm:t>
    </dgm:pt>
    <dgm:pt modelId="{69962642-E96D-48C2-8550-24A362DAB6B0}" type="parTrans" cxnId="{C24DEFB8-45EF-4DF0-B0EA-0ED60DA8EF7A}">
      <dgm:prSet/>
      <dgm:spPr/>
      <dgm:t>
        <a:bodyPr/>
        <a:lstStyle/>
        <a:p>
          <a:endParaRPr lang="es-EC">
            <a:solidFill>
              <a:schemeClr val="bg1"/>
            </a:solidFill>
          </a:endParaRPr>
        </a:p>
      </dgm:t>
    </dgm:pt>
    <dgm:pt modelId="{650FE54B-311B-42C4-959C-9C613BD95F4B}" type="sibTrans" cxnId="{C24DEFB8-45EF-4DF0-B0EA-0ED60DA8EF7A}">
      <dgm:prSet/>
      <dgm:spPr/>
      <dgm:t>
        <a:bodyPr/>
        <a:lstStyle/>
        <a:p>
          <a:endParaRPr lang="es-EC">
            <a:solidFill>
              <a:schemeClr val="bg1"/>
            </a:solidFill>
          </a:endParaRPr>
        </a:p>
      </dgm:t>
    </dgm:pt>
    <dgm:pt modelId="{0201C704-CBDA-4A2C-AC84-290465B78A37}">
      <dgm:prSet phldrT="[Texto]" custT="1"/>
      <dgm:spPr>
        <a:noFill/>
        <a:ln>
          <a:noFill/>
        </a:ln>
      </dgm:spPr>
      <dgm:t>
        <a:bodyPr/>
        <a:lstStyle/>
        <a:p>
          <a:pPr algn="just"/>
          <a:r>
            <a:rPr lang="es-EC" sz="2400" dirty="0" smtClean="0">
              <a:latin typeface="Times New Roman" pitchFamily="18" charset="0"/>
              <a:cs typeface="Times New Roman" pitchFamily="18" charset="0"/>
            </a:rPr>
            <a:t>Identificar las amenazas existentes en el cantón Francisco de Orellana para el análisis de vulnerabilidades especificadas en la guía desarrollada por el Plan de las Naciones Unidas para el Desarrollo (PNUD) – Secretaría Nacional de Gestión de Riesgos (SNGR), mediante el uso de herramientas SIG.</a:t>
          </a:r>
          <a:endParaRPr lang="es-EC" sz="2400" dirty="0">
            <a:latin typeface="Times New Roman" pitchFamily="18" charset="0"/>
            <a:cs typeface="Times New Roman" pitchFamily="18" charset="0"/>
          </a:endParaRPr>
        </a:p>
      </dgm:t>
    </dgm:pt>
    <dgm:pt modelId="{3124F204-B56E-4C0A-9536-1D6ABC2A8F08}" type="parTrans" cxnId="{03D84F91-C7D7-4985-A74B-2E7D2AF00606}">
      <dgm:prSet/>
      <dgm:spPr/>
      <dgm:t>
        <a:bodyPr/>
        <a:lstStyle/>
        <a:p>
          <a:endParaRPr lang="es-EC">
            <a:solidFill>
              <a:schemeClr val="bg1"/>
            </a:solidFill>
          </a:endParaRPr>
        </a:p>
      </dgm:t>
    </dgm:pt>
    <dgm:pt modelId="{FA3E7E57-E074-42D4-AF1A-DA8CEA362652}" type="sibTrans" cxnId="{03D84F91-C7D7-4985-A74B-2E7D2AF00606}">
      <dgm:prSet/>
      <dgm:spPr/>
      <dgm:t>
        <a:bodyPr/>
        <a:lstStyle/>
        <a:p>
          <a:endParaRPr lang="es-EC">
            <a:solidFill>
              <a:schemeClr val="bg1"/>
            </a:solidFill>
          </a:endParaRPr>
        </a:p>
      </dgm:t>
    </dgm:pt>
    <dgm:pt modelId="{7808EEF5-C64E-463D-AD56-86F49F7FF4BF}">
      <dgm:prSet phldrT="[Texto]" custT="1"/>
      <dgm:spPr>
        <a:noFill/>
        <a:ln>
          <a:noFill/>
        </a:ln>
      </dgm:spPr>
      <dgm:t>
        <a:bodyPr/>
        <a:lstStyle/>
        <a:p>
          <a:pPr algn="just"/>
          <a:endParaRPr lang="es-EC" sz="2400" dirty="0">
            <a:latin typeface="Times New Roman" pitchFamily="18" charset="0"/>
            <a:cs typeface="Times New Roman" pitchFamily="18" charset="0"/>
          </a:endParaRPr>
        </a:p>
      </dgm:t>
    </dgm:pt>
    <dgm:pt modelId="{37DFB545-1F79-41E0-8AFA-B9E5CD1D7353}" type="parTrans" cxnId="{F38FAF6E-C792-4D70-949F-C54668FA9987}">
      <dgm:prSet/>
      <dgm:spPr/>
      <dgm:t>
        <a:bodyPr/>
        <a:lstStyle/>
        <a:p>
          <a:endParaRPr lang="es-EC"/>
        </a:p>
      </dgm:t>
    </dgm:pt>
    <dgm:pt modelId="{22DA73C1-AF4E-4070-8542-875552AA44C1}" type="sibTrans" cxnId="{F38FAF6E-C792-4D70-949F-C54668FA9987}">
      <dgm:prSet/>
      <dgm:spPr/>
      <dgm:t>
        <a:bodyPr/>
        <a:lstStyle/>
        <a:p>
          <a:endParaRPr lang="es-EC"/>
        </a:p>
      </dgm:t>
    </dgm:pt>
    <dgm:pt modelId="{821739F3-45F0-452F-8AB3-10662BBF7C38}" type="pres">
      <dgm:prSet presAssocID="{62D23025-F81B-4D41-A43A-0F55DCE56CC3}" presName="Name0" presStyleCnt="0">
        <dgm:presLayoutVars>
          <dgm:dir/>
          <dgm:animLvl val="lvl"/>
          <dgm:resizeHandles val="exact"/>
        </dgm:presLayoutVars>
      </dgm:prSet>
      <dgm:spPr/>
      <dgm:t>
        <a:bodyPr/>
        <a:lstStyle/>
        <a:p>
          <a:endParaRPr lang="es-EC"/>
        </a:p>
      </dgm:t>
    </dgm:pt>
    <dgm:pt modelId="{A5D67F2E-69A4-4343-8674-6EB6BF0548C8}" type="pres">
      <dgm:prSet presAssocID="{537A4B9A-2ECB-424C-AA5C-145DFD16697C}" presName="composite" presStyleCnt="0"/>
      <dgm:spPr/>
      <dgm:t>
        <a:bodyPr/>
        <a:lstStyle/>
        <a:p>
          <a:endParaRPr lang="es-EC"/>
        </a:p>
      </dgm:t>
    </dgm:pt>
    <dgm:pt modelId="{1B826681-496A-46BA-B774-82BAFAA5261C}" type="pres">
      <dgm:prSet presAssocID="{537A4B9A-2ECB-424C-AA5C-145DFD16697C}" presName="parTx" presStyleLbl="alignNode1" presStyleIdx="0" presStyleCnt="1" custScaleX="77686" custScaleY="100000" custLinFactNeighborY="-4346">
        <dgm:presLayoutVars>
          <dgm:chMax val="0"/>
          <dgm:chPref val="0"/>
          <dgm:bulletEnabled val="1"/>
        </dgm:presLayoutVars>
      </dgm:prSet>
      <dgm:spPr/>
      <dgm:t>
        <a:bodyPr/>
        <a:lstStyle/>
        <a:p>
          <a:endParaRPr lang="es-EC"/>
        </a:p>
      </dgm:t>
    </dgm:pt>
    <dgm:pt modelId="{B25B7862-90A1-4638-A275-F24226CAB26E}" type="pres">
      <dgm:prSet presAssocID="{537A4B9A-2ECB-424C-AA5C-145DFD16697C}" presName="desTx" presStyleLbl="alignAccFollowNode1" presStyleIdx="0" presStyleCnt="1" custScaleX="77686" custScaleY="111153" custLinFactNeighborY="7902">
        <dgm:presLayoutVars>
          <dgm:bulletEnabled val="1"/>
        </dgm:presLayoutVars>
      </dgm:prSet>
      <dgm:spPr/>
      <dgm:t>
        <a:bodyPr/>
        <a:lstStyle/>
        <a:p>
          <a:endParaRPr lang="es-EC"/>
        </a:p>
      </dgm:t>
    </dgm:pt>
  </dgm:ptLst>
  <dgm:cxnLst>
    <dgm:cxn modelId="{C24DEFB8-45EF-4DF0-B0EA-0ED60DA8EF7A}" srcId="{62D23025-F81B-4D41-A43A-0F55DCE56CC3}" destId="{537A4B9A-2ECB-424C-AA5C-145DFD16697C}" srcOrd="0" destOrd="0" parTransId="{69962642-E96D-48C2-8550-24A362DAB6B0}" sibTransId="{650FE54B-311B-42C4-959C-9C613BD95F4B}"/>
    <dgm:cxn modelId="{DFD87088-68DA-4D78-BE40-37F1A46CC914}" type="presOf" srcId="{7808EEF5-C64E-463D-AD56-86F49F7FF4BF}" destId="{B25B7862-90A1-4638-A275-F24226CAB26E}" srcOrd="0" destOrd="0" presId="urn:microsoft.com/office/officeart/2005/8/layout/hList1"/>
    <dgm:cxn modelId="{C891E4A8-27D3-40B3-ABB5-1520E66B29E9}" type="presOf" srcId="{0201C704-CBDA-4A2C-AC84-290465B78A37}" destId="{B25B7862-90A1-4638-A275-F24226CAB26E}" srcOrd="0" destOrd="1" presId="urn:microsoft.com/office/officeart/2005/8/layout/hList1"/>
    <dgm:cxn modelId="{81CF0A6E-B9BE-4EAD-B2F2-BE70CC3B671A}" type="presOf" srcId="{62D23025-F81B-4D41-A43A-0F55DCE56CC3}" destId="{821739F3-45F0-452F-8AB3-10662BBF7C38}" srcOrd="0" destOrd="0" presId="urn:microsoft.com/office/officeart/2005/8/layout/hList1"/>
    <dgm:cxn modelId="{F38FAF6E-C792-4D70-949F-C54668FA9987}" srcId="{537A4B9A-2ECB-424C-AA5C-145DFD16697C}" destId="{7808EEF5-C64E-463D-AD56-86F49F7FF4BF}" srcOrd="0" destOrd="0" parTransId="{37DFB545-1F79-41E0-8AFA-B9E5CD1D7353}" sibTransId="{22DA73C1-AF4E-4070-8542-875552AA44C1}"/>
    <dgm:cxn modelId="{03D84F91-C7D7-4985-A74B-2E7D2AF00606}" srcId="{537A4B9A-2ECB-424C-AA5C-145DFD16697C}" destId="{0201C704-CBDA-4A2C-AC84-290465B78A37}" srcOrd="1" destOrd="0" parTransId="{3124F204-B56E-4C0A-9536-1D6ABC2A8F08}" sibTransId="{FA3E7E57-E074-42D4-AF1A-DA8CEA362652}"/>
    <dgm:cxn modelId="{475EB452-C635-4278-909F-E87399C93AE6}" type="presOf" srcId="{537A4B9A-2ECB-424C-AA5C-145DFD16697C}" destId="{1B826681-496A-46BA-B774-82BAFAA5261C}" srcOrd="0" destOrd="0" presId="urn:microsoft.com/office/officeart/2005/8/layout/hList1"/>
    <dgm:cxn modelId="{5A5FCEC8-834D-461F-AE3D-788F9BB68001}" type="presParOf" srcId="{821739F3-45F0-452F-8AB3-10662BBF7C38}" destId="{A5D67F2E-69A4-4343-8674-6EB6BF0548C8}" srcOrd="0" destOrd="0" presId="urn:microsoft.com/office/officeart/2005/8/layout/hList1"/>
    <dgm:cxn modelId="{DD5C580F-5C2F-4641-A025-7B4FAAB8FB3F}" type="presParOf" srcId="{A5D67F2E-69A4-4343-8674-6EB6BF0548C8}" destId="{1B826681-496A-46BA-B774-82BAFAA5261C}" srcOrd="0" destOrd="0" presId="urn:microsoft.com/office/officeart/2005/8/layout/hList1"/>
    <dgm:cxn modelId="{DF1122DC-A6F6-4E72-A47C-D221C385AE2A}" type="presParOf" srcId="{A5D67F2E-69A4-4343-8674-6EB6BF0548C8}" destId="{B25B7862-90A1-4638-A275-F24226CAB26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08EB06-07FC-4FC6-821C-9ED0A782CA23}"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s-EC"/>
        </a:p>
      </dgm:t>
    </dgm:pt>
    <dgm:pt modelId="{9C7CBEAC-11CC-4C9F-9995-C8546E04D5BF}">
      <dgm:prSet phldrT="[Texto]" custT="1"/>
      <dgm:spPr/>
      <dgm:t>
        <a:bodyPr/>
        <a:lstStyle/>
        <a:p>
          <a:endParaRPr lang="es-EC" sz="2000" b="1" dirty="0">
            <a:latin typeface="Times New Roman" pitchFamily="18" charset="0"/>
            <a:cs typeface="Times New Roman" pitchFamily="18" charset="0"/>
          </a:endParaRPr>
        </a:p>
      </dgm:t>
    </dgm:pt>
    <dgm:pt modelId="{5768DA7A-524C-4142-AF78-BA5B616F8E81}" type="parTrans" cxnId="{64CA31F5-173B-4334-9633-61DA8399AE93}">
      <dgm:prSet/>
      <dgm:spPr/>
      <dgm:t>
        <a:bodyPr/>
        <a:lstStyle/>
        <a:p>
          <a:endParaRPr lang="es-EC"/>
        </a:p>
      </dgm:t>
    </dgm:pt>
    <dgm:pt modelId="{6E82C7B4-0B0A-4946-A937-1120514F0133}" type="sibTrans" cxnId="{64CA31F5-173B-4334-9633-61DA8399AE93}">
      <dgm:prSet/>
      <dgm:spPr/>
      <dgm:t>
        <a:bodyPr/>
        <a:lstStyle/>
        <a:p>
          <a:endParaRPr lang="es-EC"/>
        </a:p>
      </dgm:t>
    </dgm:pt>
    <dgm:pt modelId="{8D3256DA-2D0B-4278-922A-AD67615F19F6}">
      <dgm:prSet phldrT="[Texto]" custT="1"/>
      <dgm:spPr>
        <a:solidFill>
          <a:schemeClr val="accent3">
            <a:tint val="40000"/>
            <a:hueOff val="0"/>
            <a:satOff val="0"/>
            <a:lumOff val="0"/>
            <a:alpha val="44000"/>
          </a:schemeClr>
        </a:solidFill>
        <a:ln>
          <a:solidFill>
            <a:schemeClr val="accent3">
              <a:lumMod val="75000"/>
              <a:alpha val="90000"/>
            </a:schemeClr>
          </a:solidFill>
        </a:ln>
      </dgm:spPr>
      <dgm:t>
        <a:bodyPr/>
        <a:lstStyle/>
        <a:p>
          <a:r>
            <a:rPr lang="es-EC" sz="2000" dirty="0" smtClean="0">
              <a:latin typeface="Times New Roman" pitchFamily="18" charset="0"/>
              <a:cs typeface="Times New Roman" pitchFamily="18" charset="0"/>
            </a:rPr>
            <a:t>En la sección novena, Gestión del Riesgo, se destaca por su importancia el </a:t>
          </a:r>
          <a:r>
            <a:rPr lang="es-EC" sz="2000" b="1" dirty="0" smtClean="0">
              <a:latin typeface="Times New Roman" pitchFamily="18" charset="0"/>
              <a:cs typeface="Times New Roman" pitchFamily="18" charset="0"/>
            </a:rPr>
            <a:t>art. 389</a:t>
          </a:r>
          <a:endParaRPr lang="es-EC" sz="2000" dirty="0">
            <a:latin typeface="Times New Roman" pitchFamily="18" charset="0"/>
            <a:cs typeface="Times New Roman" pitchFamily="18" charset="0"/>
          </a:endParaRPr>
        </a:p>
      </dgm:t>
    </dgm:pt>
    <dgm:pt modelId="{303C7ACA-58F8-493F-91E3-D030F9B7BE06}" type="parTrans" cxnId="{0B8E100F-9030-44B9-9099-C3E9A383C1C1}">
      <dgm:prSet/>
      <dgm:spPr/>
      <dgm:t>
        <a:bodyPr/>
        <a:lstStyle/>
        <a:p>
          <a:endParaRPr lang="es-EC"/>
        </a:p>
      </dgm:t>
    </dgm:pt>
    <dgm:pt modelId="{13280575-1581-47D4-85DA-4A31AB1B21DA}" type="sibTrans" cxnId="{0B8E100F-9030-44B9-9099-C3E9A383C1C1}">
      <dgm:prSet/>
      <dgm:spPr/>
      <dgm:t>
        <a:bodyPr/>
        <a:lstStyle/>
        <a:p>
          <a:endParaRPr lang="es-EC"/>
        </a:p>
      </dgm:t>
    </dgm:pt>
    <dgm:pt modelId="{80C0888D-1721-43F8-B8D2-62ADD55FC58F}">
      <dgm:prSet phldrT="[Texto]" custT="1"/>
      <dgm:spPr/>
      <dgm:t>
        <a:bodyPr/>
        <a:lstStyle/>
        <a:p>
          <a:endParaRPr lang="es-EC" sz="2000" b="1" dirty="0">
            <a:latin typeface="Times New Roman" pitchFamily="18" charset="0"/>
            <a:cs typeface="Times New Roman" pitchFamily="18" charset="0"/>
          </a:endParaRPr>
        </a:p>
      </dgm:t>
    </dgm:pt>
    <dgm:pt modelId="{EBA13788-357F-4ACF-AB07-38C46A3EA8DE}" type="parTrans" cxnId="{789AC9DA-336A-4E2F-BA21-995C59ACBC41}">
      <dgm:prSet/>
      <dgm:spPr/>
      <dgm:t>
        <a:bodyPr/>
        <a:lstStyle/>
        <a:p>
          <a:endParaRPr lang="es-EC"/>
        </a:p>
      </dgm:t>
    </dgm:pt>
    <dgm:pt modelId="{B223A047-0FEC-4126-B1B8-8294EE926D3E}" type="sibTrans" cxnId="{789AC9DA-336A-4E2F-BA21-995C59ACBC41}">
      <dgm:prSet/>
      <dgm:spPr/>
      <dgm:t>
        <a:bodyPr/>
        <a:lstStyle/>
        <a:p>
          <a:endParaRPr lang="es-EC"/>
        </a:p>
      </dgm:t>
    </dgm:pt>
    <dgm:pt modelId="{F476EA46-98DB-49CA-8124-0AF5662A1190}">
      <dgm:prSet phldrT="[Texto]" custT="1"/>
      <dgm:spPr>
        <a:solidFill>
          <a:schemeClr val="accent3">
            <a:tint val="40000"/>
            <a:hueOff val="5358425"/>
            <a:satOff val="-6896"/>
            <a:lumOff val="-537"/>
            <a:alpha val="44000"/>
          </a:schemeClr>
        </a:solidFill>
        <a:ln>
          <a:solidFill>
            <a:schemeClr val="accent5">
              <a:lumMod val="75000"/>
              <a:alpha val="90000"/>
            </a:schemeClr>
          </a:solidFill>
        </a:ln>
      </dgm:spPr>
      <dgm:t>
        <a:bodyPr/>
        <a:lstStyle/>
        <a:p>
          <a:r>
            <a:rPr lang="es-ES" sz="2000" b="1" dirty="0" smtClean="0">
              <a:latin typeface="Times New Roman" pitchFamily="18" charset="0"/>
              <a:cs typeface="Times New Roman" pitchFamily="18" charset="0"/>
            </a:rPr>
            <a:t>Objetivo 4</a:t>
          </a:r>
          <a:r>
            <a:rPr lang="es-ES" sz="2000" dirty="0" smtClean="0">
              <a:latin typeface="Times New Roman" pitchFamily="18" charset="0"/>
              <a:cs typeface="Times New Roman" pitchFamily="18" charset="0"/>
            </a:rPr>
            <a:t>: Garantizar los derechos de la naturaleza y promover un ambiente sano y sustentable. La </a:t>
          </a:r>
          <a:r>
            <a:rPr lang="es-ES" sz="2000" b="1" dirty="0" smtClean="0">
              <a:latin typeface="Times New Roman" pitchFamily="18" charset="0"/>
              <a:cs typeface="Times New Roman" pitchFamily="18" charset="0"/>
            </a:rPr>
            <a:t>Política 4.6</a:t>
          </a:r>
          <a:r>
            <a:rPr lang="es-ES" sz="2000" dirty="0" smtClean="0">
              <a:latin typeface="Times New Roman" pitchFamily="18" charset="0"/>
              <a:cs typeface="Times New Roman" pitchFamily="18" charset="0"/>
            </a:rPr>
            <a:t>, Reducir la vulnerabilidad social y ambiental ante los efectos producidos por procesos naturales y antrópicos generadores de riesgos.</a:t>
          </a:r>
          <a:r>
            <a:rPr lang="es-EC" sz="2000" dirty="0" smtClean="0">
              <a:latin typeface="Times New Roman" pitchFamily="18" charset="0"/>
              <a:cs typeface="Times New Roman" pitchFamily="18" charset="0"/>
            </a:rPr>
            <a:t>	</a:t>
          </a:r>
          <a:endParaRPr lang="es-EC" sz="2000" dirty="0">
            <a:latin typeface="Times New Roman" pitchFamily="18" charset="0"/>
            <a:cs typeface="Times New Roman" pitchFamily="18" charset="0"/>
          </a:endParaRPr>
        </a:p>
      </dgm:t>
    </dgm:pt>
    <dgm:pt modelId="{648D2D72-7BEB-4D65-A910-F526838E5C11}" type="parTrans" cxnId="{46C22A19-CE3A-4D4F-90AC-87E135A6EF46}">
      <dgm:prSet/>
      <dgm:spPr/>
      <dgm:t>
        <a:bodyPr/>
        <a:lstStyle/>
        <a:p>
          <a:endParaRPr lang="es-EC"/>
        </a:p>
      </dgm:t>
    </dgm:pt>
    <dgm:pt modelId="{321C3931-88A2-4DED-A398-04E0D94A4A01}" type="sibTrans" cxnId="{46C22A19-CE3A-4D4F-90AC-87E135A6EF46}">
      <dgm:prSet/>
      <dgm:spPr/>
      <dgm:t>
        <a:bodyPr/>
        <a:lstStyle/>
        <a:p>
          <a:endParaRPr lang="es-EC"/>
        </a:p>
      </dgm:t>
    </dgm:pt>
    <dgm:pt modelId="{9E6937B5-401A-4D14-BBF7-7E05806DD1BF}">
      <dgm:prSet phldrT="[Texto]" custT="1"/>
      <dgm:spPr/>
      <dgm:t>
        <a:bodyPr/>
        <a:lstStyle/>
        <a:p>
          <a:r>
            <a:rPr lang="es-EC" sz="2000" b="1" dirty="0" smtClean="0">
              <a:latin typeface="Times New Roman" pitchFamily="18" charset="0"/>
              <a:cs typeface="Times New Roman" pitchFamily="18" charset="0"/>
            </a:rPr>
            <a:t>COOTAD</a:t>
          </a:r>
          <a:endParaRPr lang="es-EC" sz="2000" b="1" dirty="0">
            <a:latin typeface="Times New Roman" pitchFamily="18" charset="0"/>
            <a:cs typeface="Times New Roman" pitchFamily="18" charset="0"/>
          </a:endParaRPr>
        </a:p>
      </dgm:t>
    </dgm:pt>
    <dgm:pt modelId="{C97A9B93-FA2C-48FD-AC4E-121BC9C32D47}" type="parTrans" cxnId="{05C98C47-1924-4975-828F-5F074667D850}">
      <dgm:prSet/>
      <dgm:spPr/>
      <dgm:t>
        <a:bodyPr/>
        <a:lstStyle/>
        <a:p>
          <a:endParaRPr lang="es-EC"/>
        </a:p>
      </dgm:t>
    </dgm:pt>
    <dgm:pt modelId="{EFA9A43A-38B9-4CCB-A1D5-7A49337AB730}" type="sibTrans" cxnId="{05C98C47-1924-4975-828F-5F074667D850}">
      <dgm:prSet/>
      <dgm:spPr/>
      <dgm:t>
        <a:bodyPr/>
        <a:lstStyle/>
        <a:p>
          <a:endParaRPr lang="es-EC"/>
        </a:p>
      </dgm:t>
    </dgm:pt>
    <dgm:pt modelId="{E01095AE-298A-4FEC-BF05-D3324F7EF62D}">
      <dgm:prSet phldrT="[Texto]" custT="1"/>
      <dgm:spPr>
        <a:solidFill>
          <a:schemeClr val="accent3">
            <a:tint val="40000"/>
            <a:hueOff val="10716850"/>
            <a:satOff val="-13793"/>
            <a:lumOff val="-1075"/>
            <a:alpha val="44000"/>
          </a:schemeClr>
        </a:solidFill>
        <a:ln>
          <a:solidFill>
            <a:srgbClr val="7030A0">
              <a:alpha val="90000"/>
            </a:srgbClr>
          </a:solidFill>
        </a:ln>
      </dgm:spPr>
      <dgm:t>
        <a:bodyPr/>
        <a:lstStyle/>
        <a:p>
          <a:r>
            <a:rPr lang="es-EC" sz="2000" dirty="0" smtClean="0">
              <a:latin typeface="Times New Roman" pitchFamily="18" charset="0"/>
              <a:cs typeface="Times New Roman" pitchFamily="18" charset="0"/>
            </a:rPr>
            <a:t>Los artículos 54 y 140, son los relacionados con las funciones del gobierno autónomo descentralizado municipal y con el ejercicio de la competencia de gestión de riesgos</a:t>
          </a:r>
          <a:endParaRPr lang="es-EC" sz="2000" dirty="0">
            <a:latin typeface="Times New Roman" pitchFamily="18" charset="0"/>
            <a:cs typeface="Times New Roman" pitchFamily="18" charset="0"/>
          </a:endParaRPr>
        </a:p>
      </dgm:t>
    </dgm:pt>
    <dgm:pt modelId="{A3F6B25E-1361-4A65-A689-7676D5354802}" type="parTrans" cxnId="{647BF236-3E45-4693-9FB7-277C51F33FA1}">
      <dgm:prSet/>
      <dgm:spPr/>
      <dgm:t>
        <a:bodyPr/>
        <a:lstStyle/>
        <a:p>
          <a:endParaRPr lang="es-EC"/>
        </a:p>
      </dgm:t>
    </dgm:pt>
    <dgm:pt modelId="{2C10A201-0925-4CFC-8E5C-9C2D9C94300E}" type="sibTrans" cxnId="{647BF236-3E45-4693-9FB7-277C51F33FA1}">
      <dgm:prSet/>
      <dgm:spPr/>
      <dgm:t>
        <a:bodyPr/>
        <a:lstStyle/>
        <a:p>
          <a:endParaRPr lang="es-EC"/>
        </a:p>
      </dgm:t>
    </dgm:pt>
    <dgm:pt modelId="{F70C8F0B-90BD-4D2A-8A6A-830338393CCA}" type="pres">
      <dgm:prSet presAssocID="{FD08EB06-07FC-4FC6-821C-9ED0A782CA23}" presName="Name0" presStyleCnt="0">
        <dgm:presLayoutVars>
          <dgm:chPref val="3"/>
          <dgm:dir/>
          <dgm:animLvl val="lvl"/>
          <dgm:resizeHandles/>
        </dgm:presLayoutVars>
      </dgm:prSet>
      <dgm:spPr/>
      <dgm:t>
        <a:bodyPr/>
        <a:lstStyle/>
        <a:p>
          <a:endParaRPr lang="es-EC"/>
        </a:p>
      </dgm:t>
    </dgm:pt>
    <dgm:pt modelId="{F44FD6A8-C172-40F4-9AC6-59609BDEC209}" type="pres">
      <dgm:prSet presAssocID="{9C7CBEAC-11CC-4C9F-9995-C8546E04D5BF}" presName="horFlow" presStyleCnt="0"/>
      <dgm:spPr/>
    </dgm:pt>
    <dgm:pt modelId="{5DD4AEA6-1EF4-4242-B70C-F0067E0E2F83}" type="pres">
      <dgm:prSet presAssocID="{9C7CBEAC-11CC-4C9F-9995-C8546E04D5BF}" presName="bigChev" presStyleLbl="node1" presStyleIdx="0" presStyleCnt="3" custScaleX="86034" custLinFactX="-40498" custLinFactNeighborX="-100000"/>
      <dgm:spPr/>
      <dgm:t>
        <a:bodyPr/>
        <a:lstStyle/>
        <a:p>
          <a:endParaRPr lang="es-EC"/>
        </a:p>
      </dgm:t>
    </dgm:pt>
    <dgm:pt modelId="{D0B186E7-A622-42B5-A3CE-DFA8CA0B0ECF}" type="pres">
      <dgm:prSet presAssocID="{303C7ACA-58F8-493F-91E3-D030F9B7BE06}" presName="parTrans" presStyleCnt="0"/>
      <dgm:spPr/>
    </dgm:pt>
    <dgm:pt modelId="{BE04DAAB-85EE-4BCA-A0CF-C9E802E35E2A}" type="pres">
      <dgm:prSet presAssocID="{8D3256DA-2D0B-4278-922A-AD67615F19F6}" presName="node" presStyleLbl="alignAccFollowNode1" presStyleIdx="0" presStyleCnt="3" custScaleX="240128">
        <dgm:presLayoutVars>
          <dgm:bulletEnabled val="1"/>
        </dgm:presLayoutVars>
      </dgm:prSet>
      <dgm:spPr/>
      <dgm:t>
        <a:bodyPr/>
        <a:lstStyle/>
        <a:p>
          <a:endParaRPr lang="es-EC"/>
        </a:p>
      </dgm:t>
    </dgm:pt>
    <dgm:pt modelId="{8ED85FEC-0FB0-4C4E-AB6E-59B581D36C59}" type="pres">
      <dgm:prSet presAssocID="{9C7CBEAC-11CC-4C9F-9995-C8546E04D5BF}" presName="vSp" presStyleCnt="0"/>
      <dgm:spPr/>
    </dgm:pt>
    <dgm:pt modelId="{97401566-6DA3-4F33-91F5-F640A1E13A2B}" type="pres">
      <dgm:prSet presAssocID="{80C0888D-1721-43F8-B8D2-62ADD55FC58F}" presName="horFlow" presStyleCnt="0"/>
      <dgm:spPr/>
    </dgm:pt>
    <dgm:pt modelId="{2A1435BC-E411-4B6F-81C1-EC6ED329719A}" type="pres">
      <dgm:prSet presAssocID="{80C0888D-1721-43F8-B8D2-62ADD55FC58F}" presName="bigChev" presStyleLbl="node1" presStyleIdx="1" presStyleCnt="3" custScaleX="86034" custLinFactX="-40498" custLinFactNeighborX="-100000"/>
      <dgm:spPr/>
      <dgm:t>
        <a:bodyPr/>
        <a:lstStyle/>
        <a:p>
          <a:endParaRPr lang="es-EC"/>
        </a:p>
      </dgm:t>
    </dgm:pt>
    <dgm:pt modelId="{8E66A120-9A8B-4189-9BB2-16DAFCC8304B}" type="pres">
      <dgm:prSet presAssocID="{648D2D72-7BEB-4D65-A910-F526838E5C11}" presName="parTrans" presStyleCnt="0"/>
      <dgm:spPr/>
    </dgm:pt>
    <dgm:pt modelId="{F9B478CE-6706-43CF-9808-47560845623B}" type="pres">
      <dgm:prSet presAssocID="{F476EA46-98DB-49CA-8124-0AF5662A1190}" presName="node" presStyleLbl="alignAccFollowNode1" presStyleIdx="1" presStyleCnt="3" custScaleX="240128">
        <dgm:presLayoutVars>
          <dgm:bulletEnabled val="1"/>
        </dgm:presLayoutVars>
      </dgm:prSet>
      <dgm:spPr/>
      <dgm:t>
        <a:bodyPr/>
        <a:lstStyle/>
        <a:p>
          <a:endParaRPr lang="es-EC"/>
        </a:p>
      </dgm:t>
    </dgm:pt>
    <dgm:pt modelId="{DE7F1B6B-7E28-4833-9419-2D2FAF03FD80}" type="pres">
      <dgm:prSet presAssocID="{80C0888D-1721-43F8-B8D2-62ADD55FC58F}" presName="vSp" presStyleCnt="0"/>
      <dgm:spPr/>
    </dgm:pt>
    <dgm:pt modelId="{86AAF5C7-9B73-4779-9349-AF0C2BC073B8}" type="pres">
      <dgm:prSet presAssocID="{9E6937B5-401A-4D14-BBF7-7E05806DD1BF}" presName="horFlow" presStyleCnt="0"/>
      <dgm:spPr/>
    </dgm:pt>
    <dgm:pt modelId="{EEB83AF6-9563-4163-9198-C2C4B3FDE674}" type="pres">
      <dgm:prSet presAssocID="{9E6937B5-401A-4D14-BBF7-7E05806DD1BF}" presName="bigChev" presStyleLbl="node1" presStyleIdx="2" presStyleCnt="3" custScaleX="86034" custLinFactX="-40498" custLinFactNeighborX="-100000"/>
      <dgm:spPr/>
      <dgm:t>
        <a:bodyPr/>
        <a:lstStyle/>
        <a:p>
          <a:endParaRPr lang="es-EC"/>
        </a:p>
      </dgm:t>
    </dgm:pt>
    <dgm:pt modelId="{C628226A-B755-4884-A91C-508B77205C78}" type="pres">
      <dgm:prSet presAssocID="{A3F6B25E-1361-4A65-A689-7676D5354802}" presName="parTrans" presStyleCnt="0"/>
      <dgm:spPr/>
    </dgm:pt>
    <dgm:pt modelId="{4599DA5D-E3F8-4952-BFF0-3A7B3AC7FB89}" type="pres">
      <dgm:prSet presAssocID="{E01095AE-298A-4FEC-BF05-D3324F7EF62D}" presName="node" presStyleLbl="alignAccFollowNode1" presStyleIdx="2" presStyleCnt="3" custScaleX="240128">
        <dgm:presLayoutVars>
          <dgm:bulletEnabled val="1"/>
        </dgm:presLayoutVars>
      </dgm:prSet>
      <dgm:spPr/>
      <dgm:t>
        <a:bodyPr/>
        <a:lstStyle/>
        <a:p>
          <a:endParaRPr lang="es-EC"/>
        </a:p>
      </dgm:t>
    </dgm:pt>
  </dgm:ptLst>
  <dgm:cxnLst>
    <dgm:cxn modelId="{AFFF644A-91A5-4A8C-A703-8A93BDF1D6F6}" type="presOf" srcId="{9E6937B5-401A-4D14-BBF7-7E05806DD1BF}" destId="{EEB83AF6-9563-4163-9198-C2C4B3FDE674}" srcOrd="0" destOrd="0" presId="urn:microsoft.com/office/officeart/2005/8/layout/lProcess3"/>
    <dgm:cxn modelId="{A17EE02A-A672-46C0-86A9-27D4D8E36AB5}" type="presOf" srcId="{E01095AE-298A-4FEC-BF05-D3324F7EF62D}" destId="{4599DA5D-E3F8-4952-BFF0-3A7B3AC7FB89}" srcOrd="0" destOrd="0" presId="urn:microsoft.com/office/officeart/2005/8/layout/lProcess3"/>
    <dgm:cxn modelId="{C213A592-E59E-4C07-B05C-176097E65320}" type="presOf" srcId="{FD08EB06-07FC-4FC6-821C-9ED0A782CA23}" destId="{F70C8F0B-90BD-4D2A-8A6A-830338393CCA}" srcOrd="0" destOrd="0" presId="urn:microsoft.com/office/officeart/2005/8/layout/lProcess3"/>
    <dgm:cxn modelId="{EF72AE41-9B0E-4023-8CD0-B987F941A41F}" type="presOf" srcId="{80C0888D-1721-43F8-B8D2-62ADD55FC58F}" destId="{2A1435BC-E411-4B6F-81C1-EC6ED329719A}" srcOrd="0" destOrd="0" presId="urn:microsoft.com/office/officeart/2005/8/layout/lProcess3"/>
    <dgm:cxn modelId="{64CA31F5-173B-4334-9633-61DA8399AE93}" srcId="{FD08EB06-07FC-4FC6-821C-9ED0A782CA23}" destId="{9C7CBEAC-11CC-4C9F-9995-C8546E04D5BF}" srcOrd="0" destOrd="0" parTransId="{5768DA7A-524C-4142-AF78-BA5B616F8E81}" sibTransId="{6E82C7B4-0B0A-4946-A937-1120514F0133}"/>
    <dgm:cxn modelId="{47A144D7-E97A-43FC-8FF3-84669F3B31A2}" type="presOf" srcId="{F476EA46-98DB-49CA-8124-0AF5662A1190}" destId="{F9B478CE-6706-43CF-9808-47560845623B}" srcOrd="0" destOrd="0" presId="urn:microsoft.com/office/officeart/2005/8/layout/lProcess3"/>
    <dgm:cxn modelId="{46C22A19-CE3A-4D4F-90AC-87E135A6EF46}" srcId="{80C0888D-1721-43F8-B8D2-62ADD55FC58F}" destId="{F476EA46-98DB-49CA-8124-0AF5662A1190}" srcOrd="0" destOrd="0" parTransId="{648D2D72-7BEB-4D65-A910-F526838E5C11}" sibTransId="{321C3931-88A2-4DED-A398-04E0D94A4A01}"/>
    <dgm:cxn modelId="{789AC9DA-336A-4E2F-BA21-995C59ACBC41}" srcId="{FD08EB06-07FC-4FC6-821C-9ED0A782CA23}" destId="{80C0888D-1721-43F8-B8D2-62ADD55FC58F}" srcOrd="1" destOrd="0" parTransId="{EBA13788-357F-4ACF-AB07-38C46A3EA8DE}" sibTransId="{B223A047-0FEC-4126-B1B8-8294EE926D3E}"/>
    <dgm:cxn modelId="{0B8E100F-9030-44B9-9099-C3E9A383C1C1}" srcId="{9C7CBEAC-11CC-4C9F-9995-C8546E04D5BF}" destId="{8D3256DA-2D0B-4278-922A-AD67615F19F6}" srcOrd="0" destOrd="0" parTransId="{303C7ACA-58F8-493F-91E3-D030F9B7BE06}" sibTransId="{13280575-1581-47D4-85DA-4A31AB1B21DA}"/>
    <dgm:cxn modelId="{647BF236-3E45-4693-9FB7-277C51F33FA1}" srcId="{9E6937B5-401A-4D14-BBF7-7E05806DD1BF}" destId="{E01095AE-298A-4FEC-BF05-D3324F7EF62D}" srcOrd="0" destOrd="0" parTransId="{A3F6B25E-1361-4A65-A689-7676D5354802}" sibTransId="{2C10A201-0925-4CFC-8E5C-9C2D9C94300E}"/>
    <dgm:cxn modelId="{05C98C47-1924-4975-828F-5F074667D850}" srcId="{FD08EB06-07FC-4FC6-821C-9ED0A782CA23}" destId="{9E6937B5-401A-4D14-BBF7-7E05806DD1BF}" srcOrd="2" destOrd="0" parTransId="{C97A9B93-FA2C-48FD-AC4E-121BC9C32D47}" sibTransId="{EFA9A43A-38B9-4CCB-A1D5-7A49337AB730}"/>
    <dgm:cxn modelId="{4920A45C-EFF8-4873-8897-A6ACD9D0110D}" type="presOf" srcId="{8D3256DA-2D0B-4278-922A-AD67615F19F6}" destId="{BE04DAAB-85EE-4BCA-A0CF-C9E802E35E2A}" srcOrd="0" destOrd="0" presId="urn:microsoft.com/office/officeart/2005/8/layout/lProcess3"/>
    <dgm:cxn modelId="{9788DD9E-C74C-4F43-9DBF-A1399DD1802F}" type="presOf" srcId="{9C7CBEAC-11CC-4C9F-9995-C8546E04D5BF}" destId="{5DD4AEA6-1EF4-4242-B70C-F0067E0E2F83}" srcOrd="0" destOrd="0" presId="urn:microsoft.com/office/officeart/2005/8/layout/lProcess3"/>
    <dgm:cxn modelId="{E3E79A1A-6ABD-446A-9FFE-F8187C490E26}" type="presParOf" srcId="{F70C8F0B-90BD-4D2A-8A6A-830338393CCA}" destId="{F44FD6A8-C172-40F4-9AC6-59609BDEC209}" srcOrd="0" destOrd="0" presId="urn:microsoft.com/office/officeart/2005/8/layout/lProcess3"/>
    <dgm:cxn modelId="{F5EB0DEA-B778-4F58-AE5E-A37731A0CD3D}" type="presParOf" srcId="{F44FD6A8-C172-40F4-9AC6-59609BDEC209}" destId="{5DD4AEA6-1EF4-4242-B70C-F0067E0E2F83}" srcOrd="0" destOrd="0" presId="urn:microsoft.com/office/officeart/2005/8/layout/lProcess3"/>
    <dgm:cxn modelId="{1783BCA7-350F-4AE8-9980-B9ED476BF750}" type="presParOf" srcId="{F44FD6A8-C172-40F4-9AC6-59609BDEC209}" destId="{D0B186E7-A622-42B5-A3CE-DFA8CA0B0ECF}" srcOrd="1" destOrd="0" presId="urn:microsoft.com/office/officeart/2005/8/layout/lProcess3"/>
    <dgm:cxn modelId="{7FAD9138-90CA-438F-A176-810B23454D7B}" type="presParOf" srcId="{F44FD6A8-C172-40F4-9AC6-59609BDEC209}" destId="{BE04DAAB-85EE-4BCA-A0CF-C9E802E35E2A}" srcOrd="2" destOrd="0" presId="urn:microsoft.com/office/officeart/2005/8/layout/lProcess3"/>
    <dgm:cxn modelId="{70373889-3D03-42DC-99CA-459C2B9F3D97}" type="presParOf" srcId="{F70C8F0B-90BD-4D2A-8A6A-830338393CCA}" destId="{8ED85FEC-0FB0-4C4E-AB6E-59B581D36C59}" srcOrd="1" destOrd="0" presId="urn:microsoft.com/office/officeart/2005/8/layout/lProcess3"/>
    <dgm:cxn modelId="{C3E4B3CA-4133-4BC4-BD2B-E3E19EC9B30B}" type="presParOf" srcId="{F70C8F0B-90BD-4D2A-8A6A-830338393CCA}" destId="{97401566-6DA3-4F33-91F5-F640A1E13A2B}" srcOrd="2" destOrd="0" presId="urn:microsoft.com/office/officeart/2005/8/layout/lProcess3"/>
    <dgm:cxn modelId="{D1ECA37E-C8D8-4D5D-9077-067F3389D879}" type="presParOf" srcId="{97401566-6DA3-4F33-91F5-F640A1E13A2B}" destId="{2A1435BC-E411-4B6F-81C1-EC6ED329719A}" srcOrd="0" destOrd="0" presId="urn:microsoft.com/office/officeart/2005/8/layout/lProcess3"/>
    <dgm:cxn modelId="{6D75E911-C406-473A-BE19-F100BDDEF61D}" type="presParOf" srcId="{97401566-6DA3-4F33-91F5-F640A1E13A2B}" destId="{8E66A120-9A8B-4189-9BB2-16DAFCC8304B}" srcOrd="1" destOrd="0" presId="urn:microsoft.com/office/officeart/2005/8/layout/lProcess3"/>
    <dgm:cxn modelId="{CCA16EAA-16A9-43BE-8442-296C717E7D45}" type="presParOf" srcId="{97401566-6DA3-4F33-91F5-F640A1E13A2B}" destId="{F9B478CE-6706-43CF-9808-47560845623B}" srcOrd="2" destOrd="0" presId="urn:microsoft.com/office/officeart/2005/8/layout/lProcess3"/>
    <dgm:cxn modelId="{5B3FF960-1719-4206-8093-BC346665A127}" type="presParOf" srcId="{F70C8F0B-90BD-4D2A-8A6A-830338393CCA}" destId="{DE7F1B6B-7E28-4833-9419-2D2FAF03FD80}" srcOrd="3" destOrd="0" presId="urn:microsoft.com/office/officeart/2005/8/layout/lProcess3"/>
    <dgm:cxn modelId="{020AD7C0-691D-4B48-883D-46C6361DA6B1}" type="presParOf" srcId="{F70C8F0B-90BD-4D2A-8A6A-830338393CCA}" destId="{86AAF5C7-9B73-4779-9349-AF0C2BC073B8}" srcOrd="4" destOrd="0" presId="urn:microsoft.com/office/officeart/2005/8/layout/lProcess3"/>
    <dgm:cxn modelId="{01316109-65DF-4B06-8961-4C5CEF638C2D}" type="presParOf" srcId="{86AAF5C7-9B73-4779-9349-AF0C2BC073B8}" destId="{EEB83AF6-9563-4163-9198-C2C4B3FDE674}" srcOrd="0" destOrd="0" presId="urn:microsoft.com/office/officeart/2005/8/layout/lProcess3"/>
    <dgm:cxn modelId="{7221B3D9-A82A-49DE-B918-1C8A67B8C3B5}" type="presParOf" srcId="{86AAF5C7-9B73-4779-9349-AF0C2BC073B8}" destId="{C628226A-B755-4884-A91C-508B77205C78}" srcOrd="1" destOrd="0" presId="urn:microsoft.com/office/officeart/2005/8/layout/lProcess3"/>
    <dgm:cxn modelId="{2EC99FDD-7E49-408F-9B1C-E4D7BE4F7228}" type="presParOf" srcId="{86AAF5C7-9B73-4779-9349-AF0C2BC073B8}" destId="{4599DA5D-E3F8-4952-BFF0-3A7B3AC7FB89}" srcOrd="2"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1F351B-C3A4-4165-B24E-E15EF0C1999E}" type="doc">
      <dgm:prSet loTypeId="urn:microsoft.com/office/officeart/2005/8/layout/hierarchy6" loCatId="hierarchy" qsTypeId="urn:microsoft.com/office/officeart/2005/8/quickstyle/3d4" qsCatId="3D" csTypeId="urn:microsoft.com/office/officeart/2005/8/colors/colorful2" csCatId="colorful" phldr="1"/>
      <dgm:spPr/>
      <dgm:t>
        <a:bodyPr/>
        <a:lstStyle/>
        <a:p>
          <a:endParaRPr lang="es-ES"/>
        </a:p>
      </dgm:t>
    </dgm:pt>
    <dgm:pt modelId="{0C12CCA5-2240-4D35-BE56-275CF8CA8BA8}">
      <dgm:prSet phldrT="[Texto]"/>
      <dgm:spPr/>
      <dgm:t>
        <a:bodyPr/>
        <a:lstStyle/>
        <a:p>
          <a:r>
            <a:rPr lang="es-EC" b="1" dirty="0" smtClean="0">
              <a:latin typeface="Times New Roman" pitchFamily="18" charset="0"/>
              <a:cs typeface="Times New Roman" pitchFamily="18" charset="0"/>
            </a:rPr>
            <a:t>Plan de Desarrollo y Ordenamiento Territorial del cantón Francisco de Orellana. (PDOT):</a:t>
          </a:r>
          <a:endParaRPr lang="es-ES" b="1" dirty="0">
            <a:latin typeface="Times New Roman" pitchFamily="18" charset="0"/>
            <a:cs typeface="Times New Roman" pitchFamily="18" charset="0"/>
          </a:endParaRPr>
        </a:p>
      </dgm:t>
    </dgm:pt>
    <dgm:pt modelId="{ED10AAC2-40DA-485C-A32D-31C5F70393C0}" type="parTrans" cxnId="{CDA0D8AD-2653-4D58-9BDD-39C9410F2CD0}">
      <dgm:prSet/>
      <dgm:spPr/>
      <dgm:t>
        <a:bodyPr/>
        <a:lstStyle/>
        <a:p>
          <a:endParaRPr lang="es-ES"/>
        </a:p>
      </dgm:t>
    </dgm:pt>
    <dgm:pt modelId="{2AFB08B9-191A-43B0-8321-9FE7351B33E4}" type="sibTrans" cxnId="{CDA0D8AD-2653-4D58-9BDD-39C9410F2CD0}">
      <dgm:prSet/>
      <dgm:spPr/>
      <dgm:t>
        <a:bodyPr/>
        <a:lstStyle/>
        <a:p>
          <a:endParaRPr lang="es-ES"/>
        </a:p>
      </dgm:t>
    </dgm:pt>
    <dgm:pt modelId="{7F80F387-9425-4AD8-9B20-9D3A83057631}">
      <dgm:prSet custT="1"/>
      <dgm:spPr/>
      <dgm:t>
        <a:bodyPr/>
        <a:lstStyle/>
        <a:p>
          <a:r>
            <a:rPr lang="es-EC" sz="2000" dirty="0" smtClean="0">
              <a:latin typeface="Times New Roman" pitchFamily="18" charset="0"/>
              <a:cs typeface="Times New Roman" pitchFamily="18" charset="0"/>
            </a:rPr>
            <a:t>Planes y Proyectos, relacionados con la gestión del riesgo</a:t>
          </a:r>
          <a:endParaRPr lang="es-ES" sz="2000" dirty="0">
            <a:latin typeface="Times New Roman" pitchFamily="18" charset="0"/>
            <a:cs typeface="Times New Roman" pitchFamily="18" charset="0"/>
          </a:endParaRPr>
        </a:p>
      </dgm:t>
    </dgm:pt>
    <dgm:pt modelId="{88F3D16C-23DF-4FB2-81A7-DE05AB4BDCDD}" type="parTrans" cxnId="{EB254738-08AA-4668-88AF-782E201DA993}">
      <dgm:prSet/>
      <dgm:spPr/>
      <dgm:t>
        <a:bodyPr/>
        <a:lstStyle/>
        <a:p>
          <a:endParaRPr lang="es-ES"/>
        </a:p>
      </dgm:t>
    </dgm:pt>
    <dgm:pt modelId="{964D0E16-1926-4E8A-B959-094EF1B60DA8}" type="sibTrans" cxnId="{EB254738-08AA-4668-88AF-782E201DA993}">
      <dgm:prSet/>
      <dgm:spPr/>
      <dgm:t>
        <a:bodyPr/>
        <a:lstStyle/>
        <a:p>
          <a:endParaRPr lang="es-ES"/>
        </a:p>
      </dgm:t>
    </dgm:pt>
    <dgm:pt modelId="{5342D3D8-6449-4010-8CFD-B2203B5C86FA}">
      <dgm:prSet/>
      <dgm:spPr/>
      <dgm:t>
        <a:bodyPr/>
        <a:lstStyle/>
        <a:p>
          <a:r>
            <a:rPr lang="es-EC" dirty="0" smtClean="0">
              <a:latin typeface="Times New Roman" pitchFamily="18" charset="0"/>
              <a:cs typeface="Times New Roman" pitchFamily="18" charset="0"/>
            </a:rPr>
            <a:t>- Plan de contingencia para afrontar las inundaciones en la Provincia de Orellana</a:t>
          </a:r>
          <a:endParaRPr lang="es-EC" dirty="0"/>
        </a:p>
      </dgm:t>
    </dgm:pt>
    <dgm:pt modelId="{0C2D687E-73DB-47CB-BE18-6F389352EAE5}" type="parTrans" cxnId="{884FF06B-1F4A-474A-B1CD-7527567D801D}">
      <dgm:prSet/>
      <dgm:spPr/>
      <dgm:t>
        <a:bodyPr/>
        <a:lstStyle/>
        <a:p>
          <a:endParaRPr lang="es-EC"/>
        </a:p>
      </dgm:t>
    </dgm:pt>
    <dgm:pt modelId="{13B04A8B-4721-4CD8-B157-7B310AA42765}" type="sibTrans" cxnId="{884FF06B-1F4A-474A-B1CD-7527567D801D}">
      <dgm:prSet/>
      <dgm:spPr/>
      <dgm:t>
        <a:bodyPr/>
        <a:lstStyle/>
        <a:p>
          <a:endParaRPr lang="es-EC"/>
        </a:p>
      </dgm:t>
    </dgm:pt>
    <dgm:pt modelId="{4DE9D5F1-1567-406E-B377-84F9C8050BD8}">
      <dgm:prSet/>
      <dgm:spPr/>
      <dgm:t>
        <a:bodyPr/>
        <a:lstStyle/>
        <a:p>
          <a:r>
            <a:rPr lang="es-EC" dirty="0" smtClean="0">
              <a:latin typeface="Times New Roman" pitchFamily="18" charset="0"/>
              <a:cs typeface="Times New Roman" pitchFamily="18" charset="0"/>
            </a:rPr>
            <a:t>- Proyecto Sistema de alerta temprana ante inundaciones en la ciudad de Francisco de Orellana – Coca (INAMHI)</a:t>
          </a:r>
          <a:endParaRPr lang="es-EC" dirty="0"/>
        </a:p>
      </dgm:t>
    </dgm:pt>
    <dgm:pt modelId="{F1837C51-3FFC-439B-B231-BF7F4F8D0FFA}" type="parTrans" cxnId="{52F95076-99C7-4A88-B4E7-AF4563788F81}">
      <dgm:prSet/>
      <dgm:spPr/>
      <dgm:t>
        <a:bodyPr/>
        <a:lstStyle/>
        <a:p>
          <a:endParaRPr lang="es-EC"/>
        </a:p>
      </dgm:t>
    </dgm:pt>
    <dgm:pt modelId="{92494A5B-55CF-4C00-80BE-5A3AA14F4918}" type="sibTrans" cxnId="{52F95076-99C7-4A88-B4E7-AF4563788F81}">
      <dgm:prSet/>
      <dgm:spPr/>
      <dgm:t>
        <a:bodyPr/>
        <a:lstStyle/>
        <a:p>
          <a:endParaRPr lang="es-EC"/>
        </a:p>
      </dgm:t>
    </dgm:pt>
    <dgm:pt modelId="{7DE196D7-9A30-4FB7-B0CA-64F5BDF6468B}" type="pres">
      <dgm:prSet presAssocID="{D01F351B-C3A4-4165-B24E-E15EF0C1999E}" presName="mainComposite" presStyleCnt="0">
        <dgm:presLayoutVars>
          <dgm:chPref val="1"/>
          <dgm:dir/>
          <dgm:animOne val="branch"/>
          <dgm:animLvl val="lvl"/>
          <dgm:resizeHandles val="exact"/>
        </dgm:presLayoutVars>
      </dgm:prSet>
      <dgm:spPr/>
      <dgm:t>
        <a:bodyPr/>
        <a:lstStyle/>
        <a:p>
          <a:endParaRPr lang="es-EC"/>
        </a:p>
      </dgm:t>
    </dgm:pt>
    <dgm:pt modelId="{AE1B8CD8-8E82-4800-AF86-8521975E6592}" type="pres">
      <dgm:prSet presAssocID="{D01F351B-C3A4-4165-B24E-E15EF0C1999E}" presName="hierFlow" presStyleCnt="0"/>
      <dgm:spPr/>
      <dgm:t>
        <a:bodyPr/>
        <a:lstStyle/>
        <a:p>
          <a:endParaRPr lang="es-EC"/>
        </a:p>
      </dgm:t>
    </dgm:pt>
    <dgm:pt modelId="{9F1984CA-2906-4C4A-B118-EA35547D29A4}" type="pres">
      <dgm:prSet presAssocID="{D01F351B-C3A4-4165-B24E-E15EF0C1999E}" presName="hierChild1" presStyleCnt="0">
        <dgm:presLayoutVars>
          <dgm:chPref val="1"/>
          <dgm:animOne val="branch"/>
          <dgm:animLvl val="lvl"/>
        </dgm:presLayoutVars>
      </dgm:prSet>
      <dgm:spPr/>
      <dgm:t>
        <a:bodyPr/>
        <a:lstStyle/>
        <a:p>
          <a:endParaRPr lang="es-EC"/>
        </a:p>
      </dgm:t>
    </dgm:pt>
    <dgm:pt modelId="{ABCC9248-478F-46D8-8F0E-642DFFC93320}" type="pres">
      <dgm:prSet presAssocID="{0C12CCA5-2240-4D35-BE56-275CF8CA8BA8}" presName="Name14" presStyleCnt="0"/>
      <dgm:spPr/>
      <dgm:t>
        <a:bodyPr/>
        <a:lstStyle/>
        <a:p>
          <a:endParaRPr lang="es-EC"/>
        </a:p>
      </dgm:t>
    </dgm:pt>
    <dgm:pt modelId="{F6948953-362F-44B8-A96D-2883B30D200B}" type="pres">
      <dgm:prSet presAssocID="{0C12CCA5-2240-4D35-BE56-275CF8CA8BA8}" presName="level1Shape" presStyleLbl="node0" presStyleIdx="0" presStyleCnt="1">
        <dgm:presLayoutVars>
          <dgm:chPref val="3"/>
        </dgm:presLayoutVars>
      </dgm:prSet>
      <dgm:spPr/>
      <dgm:t>
        <a:bodyPr/>
        <a:lstStyle/>
        <a:p>
          <a:endParaRPr lang="es-EC"/>
        </a:p>
      </dgm:t>
    </dgm:pt>
    <dgm:pt modelId="{B3B05A5D-3A14-4618-8694-82299B8B6C22}" type="pres">
      <dgm:prSet presAssocID="{0C12CCA5-2240-4D35-BE56-275CF8CA8BA8}" presName="hierChild2" presStyleCnt="0"/>
      <dgm:spPr/>
      <dgm:t>
        <a:bodyPr/>
        <a:lstStyle/>
        <a:p>
          <a:endParaRPr lang="es-EC"/>
        </a:p>
      </dgm:t>
    </dgm:pt>
    <dgm:pt modelId="{8673CDA1-2520-48FF-B07B-DB5A2E473983}" type="pres">
      <dgm:prSet presAssocID="{88F3D16C-23DF-4FB2-81A7-DE05AB4BDCDD}" presName="Name19" presStyleLbl="parChTrans1D2" presStyleIdx="0" presStyleCnt="1"/>
      <dgm:spPr/>
      <dgm:t>
        <a:bodyPr/>
        <a:lstStyle/>
        <a:p>
          <a:endParaRPr lang="es-EC"/>
        </a:p>
      </dgm:t>
    </dgm:pt>
    <dgm:pt modelId="{0D50FA90-7633-4797-A7FB-89FDF90A8F74}" type="pres">
      <dgm:prSet presAssocID="{7F80F387-9425-4AD8-9B20-9D3A83057631}" presName="Name21" presStyleCnt="0"/>
      <dgm:spPr/>
      <dgm:t>
        <a:bodyPr/>
        <a:lstStyle/>
        <a:p>
          <a:endParaRPr lang="es-EC"/>
        </a:p>
      </dgm:t>
    </dgm:pt>
    <dgm:pt modelId="{93EBCD9A-B81B-4C88-89D2-1B954C7E85C4}" type="pres">
      <dgm:prSet presAssocID="{7F80F387-9425-4AD8-9B20-9D3A83057631}" presName="level2Shape" presStyleLbl="node2" presStyleIdx="0" presStyleCnt="1"/>
      <dgm:spPr/>
      <dgm:t>
        <a:bodyPr/>
        <a:lstStyle/>
        <a:p>
          <a:endParaRPr lang="es-EC"/>
        </a:p>
      </dgm:t>
    </dgm:pt>
    <dgm:pt modelId="{258613F1-661A-4650-BCC2-F0684AD5B5F4}" type="pres">
      <dgm:prSet presAssocID="{7F80F387-9425-4AD8-9B20-9D3A83057631}" presName="hierChild3" presStyleCnt="0"/>
      <dgm:spPr/>
      <dgm:t>
        <a:bodyPr/>
        <a:lstStyle/>
        <a:p>
          <a:endParaRPr lang="es-EC"/>
        </a:p>
      </dgm:t>
    </dgm:pt>
    <dgm:pt modelId="{909DF680-3CAF-4FF6-A9FD-1AFA437B0EF0}" type="pres">
      <dgm:prSet presAssocID="{0C2D687E-73DB-47CB-BE18-6F389352EAE5}" presName="Name19" presStyleLbl="parChTrans1D3" presStyleIdx="0" presStyleCnt="2"/>
      <dgm:spPr/>
      <dgm:t>
        <a:bodyPr/>
        <a:lstStyle/>
        <a:p>
          <a:endParaRPr lang="es-EC"/>
        </a:p>
      </dgm:t>
    </dgm:pt>
    <dgm:pt modelId="{BB0114F2-8611-4D65-84B6-9E63B2CAA9A3}" type="pres">
      <dgm:prSet presAssocID="{5342D3D8-6449-4010-8CFD-B2203B5C86FA}" presName="Name21" presStyleCnt="0"/>
      <dgm:spPr/>
      <dgm:t>
        <a:bodyPr/>
        <a:lstStyle/>
        <a:p>
          <a:endParaRPr lang="es-EC"/>
        </a:p>
      </dgm:t>
    </dgm:pt>
    <dgm:pt modelId="{9FB82F31-69FA-40AE-A96E-33FFF84832A4}" type="pres">
      <dgm:prSet presAssocID="{5342D3D8-6449-4010-8CFD-B2203B5C86FA}" presName="level2Shape" presStyleLbl="node3" presStyleIdx="0" presStyleCnt="2"/>
      <dgm:spPr/>
      <dgm:t>
        <a:bodyPr/>
        <a:lstStyle/>
        <a:p>
          <a:endParaRPr lang="es-EC"/>
        </a:p>
      </dgm:t>
    </dgm:pt>
    <dgm:pt modelId="{1E57C1FB-5F70-40F1-B3C4-F79E8C664D14}" type="pres">
      <dgm:prSet presAssocID="{5342D3D8-6449-4010-8CFD-B2203B5C86FA}" presName="hierChild3" presStyleCnt="0"/>
      <dgm:spPr/>
      <dgm:t>
        <a:bodyPr/>
        <a:lstStyle/>
        <a:p>
          <a:endParaRPr lang="es-EC"/>
        </a:p>
      </dgm:t>
    </dgm:pt>
    <dgm:pt modelId="{84AE9E69-4DC3-427D-B753-B4994C26D764}" type="pres">
      <dgm:prSet presAssocID="{F1837C51-3FFC-439B-B231-BF7F4F8D0FFA}" presName="Name19" presStyleLbl="parChTrans1D3" presStyleIdx="1" presStyleCnt="2"/>
      <dgm:spPr/>
      <dgm:t>
        <a:bodyPr/>
        <a:lstStyle/>
        <a:p>
          <a:endParaRPr lang="es-EC"/>
        </a:p>
      </dgm:t>
    </dgm:pt>
    <dgm:pt modelId="{605A19F3-E567-4738-8FCB-20C907952F9E}" type="pres">
      <dgm:prSet presAssocID="{4DE9D5F1-1567-406E-B377-84F9C8050BD8}" presName="Name21" presStyleCnt="0"/>
      <dgm:spPr/>
      <dgm:t>
        <a:bodyPr/>
        <a:lstStyle/>
        <a:p>
          <a:endParaRPr lang="es-EC"/>
        </a:p>
      </dgm:t>
    </dgm:pt>
    <dgm:pt modelId="{4338CA1D-C1D9-4D45-A3A7-47C8ED2A9911}" type="pres">
      <dgm:prSet presAssocID="{4DE9D5F1-1567-406E-B377-84F9C8050BD8}" presName="level2Shape" presStyleLbl="node3" presStyleIdx="1" presStyleCnt="2"/>
      <dgm:spPr/>
      <dgm:t>
        <a:bodyPr/>
        <a:lstStyle/>
        <a:p>
          <a:endParaRPr lang="es-EC"/>
        </a:p>
      </dgm:t>
    </dgm:pt>
    <dgm:pt modelId="{C62AA271-96B6-4D0A-9BC0-78C8DE555E25}" type="pres">
      <dgm:prSet presAssocID="{4DE9D5F1-1567-406E-B377-84F9C8050BD8}" presName="hierChild3" presStyleCnt="0"/>
      <dgm:spPr/>
      <dgm:t>
        <a:bodyPr/>
        <a:lstStyle/>
        <a:p>
          <a:endParaRPr lang="es-EC"/>
        </a:p>
      </dgm:t>
    </dgm:pt>
    <dgm:pt modelId="{504EE2D5-033C-4B9B-910D-F544660FFAD0}" type="pres">
      <dgm:prSet presAssocID="{D01F351B-C3A4-4165-B24E-E15EF0C1999E}" presName="bgShapesFlow" presStyleCnt="0"/>
      <dgm:spPr/>
      <dgm:t>
        <a:bodyPr/>
        <a:lstStyle/>
        <a:p>
          <a:endParaRPr lang="es-EC"/>
        </a:p>
      </dgm:t>
    </dgm:pt>
  </dgm:ptLst>
  <dgm:cxnLst>
    <dgm:cxn modelId="{BAF39D5C-BB78-4B6D-9C94-A76572A81FD0}" type="presOf" srcId="{5342D3D8-6449-4010-8CFD-B2203B5C86FA}" destId="{9FB82F31-69FA-40AE-A96E-33FFF84832A4}" srcOrd="0" destOrd="0" presId="urn:microsoft.com/office/officeart/2005/8/layout/hierarchy6"/>
    <dgm:cxn modelId="{9ABBEB4C-9A56-4013-9B48-D400F0FEAE5E}" type="presOf" srcId="{0C2D687E-73DB-47CB-BE18-6F389352EAE5}" destId="{909DF680-3CAF-4FF6-A9FD-1AFA437B0EF0}" srcOrd="0" destOrd="0" presId="urn:microsoft.com/office/officeart/2005/8/layout/hierarchy6"/>
    <dgm:cxn modelId="{EB254738-08AA-4668-88AF-782E201DA993}" srcId="{0C12CCA5-2240-4D35-BE56-275CF8CA8BA8}" destId="{7F80F387-9425-4AD8-9B20-9D3A83057631}" srcOrd="0" destOrd="0" parTransId="{88F3D16C-23DF-4FB2-81A7-DE05AB4BDCDD}" sibTransId="{964D0E16-1926-4E8A-B959-094EF1B60DA8}"/>
    <dgm:cxn modelId="{52F95076-99C7-4A88-B4E7-AF4563788F81}" srcId="{7F80F387-9425-4AD8-9B20-9D3A83057631}" destId="{4DE9D5F1-1567-406E-B377-84F9C8050BD8}" srcOrd="1" destOrd="0" parTransId="{F1837C51-3FFC-439B-B231-BF7F4F8D0FFA}" sibTransId="{92494A5B-55CF-4C00-80BE-5A3AA14F4918}"/>
    <dgm:cxn modelId="{884FF06B-1F4A-474A-B1CD-7527567D801D}" srcId="{7F80F387-9425-4AD8-9B20-9D3A83057631}" destId="{5342D3D8-6449-4010-8CFD-B2203B5C86FA}" srcOrd="0" destOrd="0" parTransId="{0C2D687E-73DB-47CB-BE18-6F389352EAE5}" sibTransId="{13B04A8B-4721-4CD8-B157-7B310AA42765}"/>
    <dgm:cxn modelId="{48F3FEED-E5D5-472F-9024-D08CA915F59C}" type="presOf" srcId="{0C12CCA5-2240-4D35-BE56-275CF8CA8BA8}" destId="{F6948953-362F-44B8-A96D-2883B30D200B}" srcOrd="0" destOrd="0" presId="urn:microsoft.com/office/officeart/2005/8/layout/hierarchy6"/>
    <dgm:cxn modelId="{CDA0D8AD-2653-4D58-9BDD-39C9410F2CD0}" srcId="{D01F351B-C3A4-4165-B24E-E15EF0C1999E}" destId="{0C12CCA5-2240-4D35-BE56-275CF8CA8BA8}" srcOrd="0" destOrd="0" parTransId="{ED10AAC2-40DA-485C-A32D-31C5F70393C0}" sibTransId="{2AFB08B9-191A-43B0-8321-9FE7351B33E4}"/>
    <dgm:cxn modelId="{070AE935-9DDF-4A31-9B96-A09C5F2FFCE3}" type="presOf" srcId="{D01F351B-C3A4-4165-B24E-E15EF0C1999E}" destId="{7DE196D7-9A30-4FB7-B0CA-64F5BDF6468B}" srcOrd="0" destOrd="0" presId="urn:microsoft.com/office/officeart/2005/8/layout/hierarchy6"/>
    <dgm:cxn modelId="{907B0009-4FF3-43A0-8818-8B67B58BB3FE}" type="presOf" srcId="{4DE9D5F1-1567-406E-B377-84F9C8050BD8}" destId="{4338CA1D-C1D9-4D45-A3A7-47C8ED2A9911}" srcOrd="0" destOrd="0" presId="urn:microsoft.com/office/officeart/2005/8/layout/hierarchy6"/>
    <dgm:cxn modelId="{FD1ABE41-5873-4D57-9CE5-E37DA73C4C94}" type="presOf" srcId="{F1837C51-3FFC-439B-B231-BF7F4F8D0FFA}" destId="{84AE9E69-4DC3-427D-B753-B4994C26D764}" srcOrd="0" destOrd="0" presId="urn:microsoft.com/office/officeart/2005/8/layout/hierarchy6"/>
    <dgm:cxn modelId="{8509A29F-D71E-4734-B162-84AF6F131907}" type="presOf" srcId="{88F3D16C-23DF-4FB2-81A7-DE05AB4BDCDD}" destId="{8673CDA1-2520-48FF-B07B-DB5A2E473983}" srcOrd="0" destOrd="0" presId="urn:microsoft.com/office/officeart/2005/8/layout/hierarchy6"/>
    <dgm:cxn modelId="{962924BC-000D-4EA0-A77C-546AFBEC1423}" type="presOf" srcId="{7F80F387-9425-4AD8-9B20-9D3A83057631}" destId="{93EBCD9A-B81B-4C88-89D2-1B954C7E85C4}" srcOrd="0" destOrd="0" presId="urn:microsoft.com/office/officeart/2005/8/layout/hierarchy6"/>
    <dgm:cxn modelId="{44B9C88E-825C-4065-86DF-BBDA95942ACD}" type="presParOf" srcId="{7DE196D7-9A30-4FB7-B0CA-64F5BDF6468B}" destId="{AE1B8CD8-8E82-4800-AF86-8521975E6592}" srcOrd="0" destOrd="0" presId="urn:microsoft.com/office/officeart/2005/8/layout/hierarchy6"/>
    <dgm:cxn modelId="{27770146-E551-42F7-8D7D-0F2BB9535813}" type="presParOf" srcId="{AE1B8CD8-8E82-4800-AF86-8521975E6592}" destId="{9F1984CA-2906-4C4A-B118-EA35547D29A4}" srcOrd="0" destOrd="0" presId="urn:microsoft.com/office/officeart/2005/8/layout/hierarchy6"/>
    <dgm:cxn modelId="{EB96CDE6-BFBE-4810-AE88-5E9AC887802C}" type="presParOf" srcId="{9F1984CA-2906-4C4A-B118-EA35547D29A4}" destId="{ABCC9248-478F-46D8-8F0E-642DFFC93320}" srcOrd="0" destOrd="0" presId="urn:microsoft.com/office/officeart/2005/8/layout/hierarchy6"/>
    <dgm:cxn modelId="{3A77ABB5-7008-484C-917A-F74C66265A0B}" type="presParOf" srcId="{ABCC9248-478F-46D8-8F0E-642DFFC93320}" destId="{F6948953-362F-44B8-A96D-2883B30D200B}" srcOrd="0" destOrd="0" presId="urn:microsoft.com/office/officeart/2005/8/layout/hierarchy6"/>
    <dgm:cxn modelId="{1BADB3A2-768C-48FA-935B-4E01C1F16FF9}" type="presParOf" srcId="{ABCC9248-478F-46D8-8F0E-642DFFC93320}" destId="{B3B05A5D-3A14-4618-8694-82299B8B6C22}" srcOrd="1" destOrd="0" presId="urn:microsoft.com/office/officeart/2005/8/layout/hierarchy6"/>
    <dgm:cxn modelId="{144699CC-8A2E-43C9-ADF5-CA8A6899C452}" type="presParOf" srcId="{B3B05A5D-3A14-4618-8694-82299B8B6C22}" destId="{8673CDA1-2520-48FF-B07B-DB5A2E473983}" srcOrd="0" destOrd="0" presId="urn:microsoft.com/office/officeart/2005/8/layout/hierarchy6"/>
    <dgm:cxn modelId="{5C4F4E05-C625-43BC-B3D2-2B80293640C9}" type="presParOf" srcId="{B3B05A5D-3A14-4618-8694-82299B8B6C22}" destId="{0D50FA90-7633-4797-A7FB-89FDF90A8F74}" srcOrd="1" destOrd="0" presId="urn:microsoft.com/office/officeart/2005/8/layout/hierarchy6"/>
    <dgm:cxn modelId="{EFCDB145-B14E-4D4C-9D94-D6EAC3D4D474}" type="presParOf" srcId="{0D50FA90-7633-4797-A7FB-89FDF90A8F74}" destId="{93EBCD9A-B81B-4C88-89D2-1B954C7E85C4}" srcOrd="0" destOrd="0" presId="urn:microsoft.com/office/officeart/2005/8/layout/hierarchy6"/>
    <dgm:cxn modelId="{26CB3372-BE5F-4295-BFD9-7602271FFF9B}" type="presParOf" srcId="{0D50FA90-7633-4797-A7FB-89FDF90A8F74}" destId="{258613F1-661A-4650-BCC2-F0684AD5B5F4}" srcOrd="1" destOrd="0" presId="urn:microsoft.com/office/officeart/2005/8/layout/hierarchy6"/>
    <dgm:cxn modelId="{E979872C-2B0B-4EB1-AD6F-36E38AB4AEC7}" type="presParOf" srcId="{258613F1-661A-4650-BCC2-F0684AD5B5F4}" destId="{909DF680-3CAF-4FF6-A9FD-1AFA437B0EF0}" srcOrd="0" destOrd="0" presId="urn:microsoft.com/office/officeart/2005/8/layout/hierarchy6"/>
    <dgm:cxn modelId="{2589A477-C0C6-4D15-992C-85710C284A7B}" type="presParOf" srcId="{258613F1-661A-4650-BCC2-F0684AD5B5F4}" destId="{BB0114F2-8611-4D65-84B6-9E63B2CAA9A3}" srcOrd="1" destOrd="0" presId="urn:microsoft.com/office/officeart/2005/8/layout/hierarchy6"/>
    <dgm:cxn modelId="{518481BC-6DD3-428C-B9E0-E7722D64E181}" type="presParOf" srcId="{BB0114F2-8611-4D65-84B6-9E63B2CAA9A3}" destId="{9FB82F31-69FA-40AE-A96E-33FFF84832A4}" srcOrd="0" destOrd="0" presId="urn:microsoft.com/office/officeart/2005/8/layout/hierarchy6"/>
    <dgm:cxn modelId="{7384F9F3-7C7F-454C-AAFF-1394583BDF4B}" type="presParOf" srcId="{BB0114F2-8611-4D65-84B6-9E63B2CAA9A3}" destId="{1E57C1FB-5F70-40F1-B3C4-F79E8C664D14}" srcOrd="1" destOrd="0" presId="urn:microsoft.com/office/officeart/2005/8/layout/hierarchy6"/>
    <dgm:cxn modelId="{83C57108-14CA-44CC-83D5-D8ADCFFD8061}" type="presParOf" srcId="{258613F1-661A-4650-BCC2-F0684AD5B5F4}" destId="{84AE9E69-4DC3-427D-B753-B4994C26D764}" srcOrd="2" destOrd="0" presId="urn:microsoft.com/office/officeart/2005/8/layout/hierarchy6"/>
    <dgm:cxn modelId="{96C3279D-06EA-4360-8D74-28A849025121}" type="presParOf" srcId="{258613F1-661A-4650-BCC2-F0684AD5B5F4}" destId="{605A19F3-E567-4738-8FCB-20C907952F9E}" srcOrd="3" destOrd="0" presId="urn:microsoft.com/office/officeart/2005/8/layout/hierarchy6"/>
    <dgm:cxn modelId="{024C59F7-5CC3-45B8-8DE0-6E3FDE3A551E}" type="presParOf" srcId="{605A19F3-E567-4738-8FCB-20C907952F9E}" destId="{4338CA1D-C1D9-4D45-A3A7-47C8ED2A9911}" srcOrd="0" destOrd="0" presId="urn:microsoft.com/office/officeart/2005/8/layout/hierarchy6"/>
    <dgm:cxn modelId="{CD978791-3736-4329-AAE0-8C0B195822D8}" type="presParOf" srcId="{605A19F3-E567-4738-8FCB-20C907952F9E}" destId="{C62AA271-96B6-4D0A-9BC0-78C8DE555E25}" srcOrd="1" destOrd="0" presId="urn:microsoft.com/office/officeart/2005/8/layout/hierarchy6"/>
    <dgm:cxn modelId="{C65C5A14-3942-4B20-9B5F-1CA0E656433D}" type="presParOf" srcId="{7DE196D7-9A30-4FB7-B0CA-64F5BDF6468B}" destId="{504EE2D5-033C-4B9B-910D-F544660FFAD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1F351B-C3A4-4165-B24E-E15EF0C1999E}" type="doc">
      <dgm:prSet loTypeId="urn:microsoft.com/office/officeart/2005/8/layout/hierarchy3" loCatId="hierarchy" qsTypeId="urn:microsoft.com/office/officeart/2005/8/quickstyle/simple1" qsCatId="simple" csTypeId="urn:microsoft.com/office/officeart/2005/8/colors/accent1_5" csCatId="accent1" phldr="1"/>
      <dgm:spPr/>
      <dgm:t>
        <a:bodyPr/>
        <a:lstStyle/>
        <a:p>
          <a:endParaRPr lang="es-ES"/>
        </a:p>
      </dgm:t>
    </dgm:pt>
    <dgm:pt modelId="{9C848208-4498-4CD3-B591-F05B97AF9966}">
      <dgm:prSet phldrT="[Texto]" custT="1"/>
      <dgm:spPr/>
      <dgm:t>
        <a:bodyPr/>
        <a:lstStyle/>
        <a:p>
          <a:r>
            <a:rPr lang="es-EC" sz="1400" b="1" dirty="0" smtClean="0">
              <a:latin typeface="Times New Roman" pitchFamily="18" charset="0"/>
              <a:cs typeface="Times New Roman" pitchFamily="18" charset="0"/>
            </a:rPr>
            <a:t>Indicadores estratégicos que caracterizan el desarrollo del cantón:</a:t>
          </a:r>
          <a:endParaRPr lang="es-ES" sz="1400" b="1" dirty="0">
            <a:latin typeface="Times New Roman" pitchFamily="18" charset="0"/>
            <a:cs typeface="Times New Roman" pitchFamily="18" charset="0"/>
          </a:endParaRPr>
        </a:p>
      </dgm:t>
    </dgm:pt>
    <dgm:pt modelId="{C690899B-A7C1-4CCA-AD5A-311FF16AB20E}" type="parTrans" cxnId="{5BC937BA-4BD3-47D4-BBC9-E949B5A86F35}">
      <dgm:prSet/>
      <dgm:spPr/>
      <dgm:t>
        <a:bodyPr/>
        <a:lstStyle/>
        <a:p>
          <a:endParaRPr lang="es-ES"/>
        </a:p>
      </dgm:t>
    </dgm:pt>
    <dgm:pt modelId="{C96250DD-DD70-402E-9161-B38652E175FD}" type="sibTrans" cxnId="{5BC937BA-4BD3-47D4-BBC9-E949B5A86F35}">
      <dgm:prSet/>
      <dgm:spPr/>
      <dgm:t>
        <a:bodyPr/>
        <a:lstStyle/>
        <a:p>
          <a:endParaRPr lang="es-ES"/>
        </a:p>
      </dgm:t>
    </dgm:pt>
    <dgm:pt modelId="{69A0C61E-EAF9-4AA1-9EBC-BC89FDCD8443}">
      <dgm:prSet phldrT="[Texto]"/>
      <dgm:spPr/>
      <dgm:t>
        <a:bodyPr/>
        <a:lstStyle/>
        <a:p>
          <a:r>
            <a:rPr lang="es-EC" dirty="0" smtClean="0"/>
            <a:t>Tipo de Abastecimiento de agua potable</a:t>
          </a:r>
          <a:endParaRPr lang="es-ES" dirty="0"/>
        </a:p>
      </dgm:t>
    </dgm:pt>
    <dgm:pt modelId="{11CC5BC7-DA49-4D6E-864B-3679581EEC82}" type="parTrans" cxnId="{9FBB6A5D-F5D4-4641-B46E-2AA092B12913}">
      <dgm:prSet/>
      <dgm:spPr/>
      <dgm:t>
        <a:bodyPr/>
        <a:lstStyle/>
        <a:p>
          <a:endParaRPr lang="es-ES"/>
        </a:p>
      </dgm:t>
    </dgm:pt>
    <dgm:pt modelId="{0E480DB9-320F-4ADD-B6E6-66BE5E99623C}" type="sibTrans" cxnId="{9FBB6A5D-F5D4-4641-B46E-2AA092B12913}">
      <dgm:prSet/>
      <dgm:spPr/>
      <dgm:t>
        <a:bodyPr/>
        <a:lstStyle/>
        <a:p>
          <a:endParaRPr lang="es-ES"/>
        </a:p>
      </dgm:t>
    </dgm:pt>
    <dgm:pt modelId="{23B7EEB1-50E6-4DCE-B163-CD3C2FE657D3}">
      <dgm:prSet/>
      <dgm:spPr/>
      <dgm:t>
        <a:bodyPr/>
        <a:lstStyle/>
        <a:p>
          <a:r>
            <a:rPr lang="es-EC" b="1" dirty="0" smtClean="0"/>
            <a:t>Porcentaje de población que se encuentra en situación de pobreza por </a:t>
          </a:r>
          <a:r>
            <a:rPr lang="es-EC" dirty="0" smtClean="0"/>
            <a:t>Necesidades Básicas Insatisfechas” (NBI). </a:t>
          </a:r>
          <a:endParaRPr lang="es-ES" dirty="0"/>
        </a:p>
      </dgm:t>
    </dgm:pt>
    <dgm:pt modelId="{73A54F7F-7EB8-41AF-B7BE-EFD281FD48EA}" type="parTrans" cxnId="{8E351624-4E56-457E-9F4E-8E6599B5E74D}">
      <dgm:prSet/>
      <dgm:spPr/>
      <dgm:t>
        <a:bodyPr/>
        <a:lstStyle/>
        <a:p>
          <a:endParaRPr lang="es-ES"/>
        </a:p>
      </dgm:t>
    </dgm:pt>
    <dgm:pt modelId="{60D305C5-6E6B-46BB-AB3D-AF4A3FE7F631}" type="sibTrans" cxnId="{8E351624-4E56-457E-9F4E-8E6599B5E74D}">
      <dgm:prSet/>
      <dgm:spPr/>
      <dgm:t>
        <a:bodyPr/>
        <a:lstStyle/>
        <a:p>
          <a:endParaRPr lang="es-ES"/>
        </a:p>
      </dgm:t>
    </dgm:pt>
    <dgm:pt modelId="{D5851695-7EEA-45AB-A2EF-B1C6F2086B20}" type="pres">
      <dgm:prSet presAssocID="{D01F351B-C3A4-4165-B24E-E15EF0C1999E}" presName="diagram" presStyleCnt="0">
        <dgm:presLayoutVars>
          <dgm:chPref val="1"/>
          <dgm:dir/>
          <dgm:animOne val="branch"/>
          <dgm:animLvl val="lvl"/>
          <dgm:resizeHandles/>
        </dgm:presLayoutVars>
      </dgm:prSet>
      <dgm:spPr/>
      <dgm:t>
        <a:bodyPr/>
        <a:lstStyle/>
        <a:p>
          <a:endParaRPr lang="es-EC"/>
        </a:p>
      </dgm:t>
    </dgm:pt>
    <dgm:pt modelId="{94D115F7-948C-411A-BFB2-080DB5F3D395}" type="pres">
      <dgm:prSet presAssocID="{9C848208-4498-4CD3-B591-F05B97AF9966}" presName="root" presStyleCnt="0"/>
      <dgm:spPr/>
    </dgm:pt>
    <dgm:pt modelId="{9854FBB5-2C74-4860-8695-C062EF9655B5}" type="pres">
      <dgm:prSet presAssocID="{9C848208-4498-4CD3-B591-F05B97AF9966}" presName="rootComposite" presStyleCnt="0"/>
      <dgm:spPr/>
    </dgm:pt>
    <dgm:pt modelId="{F3748571-2C69-4C5D-A8A0-0422BFC027FF}" type="pres">
      <dgm:prSet presAssocID="{9C848208-4498-4CD3-B591-F05B97AF9966}" presName="rootText" presStyleLbl="node1" presStyleIdx="0" presStyleCnt="1" custScaleX="203631" custScaleY="34623" custLinFactY="-1652" custLinFactNeighborX="-75" custLinFactNeighborY="-100000"/>
      <dgm:spPr/>
      <dgm:t>
        <a:bodyPr/>
        <a:lstStyle/>
        <a:p>
          <a:endParaRPr lang="es-EC"/>
        </a:p>
      </dgm:t>
    </dgm:pt>
    <dgm:pt modelId="{2263E072-E96D-4541-BF59-DA27699F1E5E}" type="pres">
      <dgm:prSet presAssocID="{9C848208-4498-4CD3-B591-F05B97AF9966}" presName="rootConnector" presStyleLbl="node1" presStyleIdx="0" presStyleCnt="1"/>
      <dgm:spPr/>
      <dgm:t>
        <a:bodyPr/>
        <a:lstStyle/>
        <a:p>
          <a:endParaRPr lang="es-EC"/>
        </a:p>
      </dgm:t>
    </dgm:pt>
    <dgm:pt modelId="{5AA9ECF0-4573-43CD-9D2D-7E4C3830AF83}" type="pres">
      <dgm:prSet presAssocID="{9C848208-4498-4CD3-B591-F05B97AF9966}" presName="childShape" presStyleCnt="0"/>
      <dgm:spPr/>
    </dgm:pt>
    <dgm:pt modelId="{08142D3D-2603-424A-9A30-3548B660F0C2}" type="pres">
      <dgm:prSet presAssocID="{11CC5BC7-DA49-4D6E-864B-3679581EEC82}" presName="Name13" presStyleLbl="parChTrans1D2" presStyleIdx="0" presStyleCnt="2"/>
      <dgm:spPr/>
      <dgm:t>
        <a:bodyPr/>
        <a:lstStyle/>
        <a:p>
          <a:endParaRPr lang="es-EC"/>
        </a:p>
      </dgm:t>
    </dgm:pt>
    <dgm:pt modelId="{7244A3B6-DA46-41B9-9860-9BA4978786FB}" type="pres">
      <dgm:prSet presAssocID="{69A0C61E-EAF9-4AA1-9EBC-BC89FDCD8443}" presName="childText" presStyleLbl="bgAcc1" presStyleIdx="0" presStyleCnt="2" custLinFactNeighborX="1700" custLinFactNeighborY="-53108">
        <dgm:presLayoutVars>
          <dgm:bulletEnabled val="1"/>
        </dgm:presLayoutVars>
      </dgm:prSet>
      <dgm:spPr/>
      <dgm:t>
        <a:bodyPr/>
        <a:lstStyle/>
        <a:p>
          <a:endParaRPr lang="es-EC"/>
        </a:p>
      </dgm:t>
    </dgm:pt>
    <dgm:pt modelId="{94C226DC-5262-4EBF-AD36-85781B78A780}" type="pres">
      <dgm:prSet presAssocID="{73A54F7F-7EB8-41AF-B7BE-EFD281FD48EA}" presName="Name13" presStyleLbl="parChTrans1D2" presStyleIdx="1" presStyleCnt="2"/>
      <dgm:spPr/>
      <dgm:t>
        <a:bodyPr/>
        <a:lstStyle/>
        <a:p>
          <a:endParaRPr lang="es-EC"/>
        </a:p>
      </dgm:t>
    </dgm:pt>
    <dgm:pt modelId="{D5D3FC87-17F5-4F49-A1FC-A1BAA2336972}" type="pres">
      <dgm:prSet presAssocID="{23B7EEB1-50E6-4DCE-B163-CD3C2FE657D3}" presName="childText" presStyleLbl="bgAcc1" presStyleIdx="1" presStyleCnt="2" custLinFactNeighborX="1700" custLinFactNeighborY="29731">
        <dgm:presLayoutVars>
          <dgm:bulletEnabled val="1"/>
        </dgm:presLayoutVars>
      </dgm:prSet>
      <dgm:spPr/>
      <dgm:t>
        <a:bodyPr/>
        <a:lstStyle/>
        <a:p>
          <a:endParaRPr lang="es-ES"/>
        </a:p>
      </dgm:t>
    </dgm:pt>
  </dgm:ptLst>
  <dgm:cxnLst>
    <dgm:cxn modelId="{9FBB6A5D-F5D4-4641-B46E-2AA092B12913}" srcId="{9C848208-4498-4CD3-B591-F05B97AF9966}" destId="{69A0C61E-EAF9-4AA1-9EBC-BC89FDCD8443}" srcOrd="0" destOrd="0" parTransId="{11CC5BC7-DA49-4D6E-864B-3679581EEC82}" sibTransId="{0E480DB9-320F-4ADD-B6E6-66BE5E99623C}"/>
    <dgm:cxn modelId="{2BF3B75A-34C0-4373-8506-D472BAAC12BD}" type="presOf" srcId="{9C848208-4498-4CD3-B591-F05B97AF9966}" destId="{F3748571-2C69-4C5D-A8A0-0422BFC027FF}" srcOrd="0" destOrd="0" presId="urn:microsoft.com/office/officeart/2005/8/layout/hierarchy3"/>
    <dgm:cxn modelId="{8E351624-4E56-457E-9F4E-8E6599B5E74D}" srcId="{9C848208-4498-4CD3-B591-F05B97AF9966}" destId="{23B7EEB1-50E6-4DCE-B163-CD3C2FE657D3}" srcOrd="1" destOrd="0" parTransId="{73A54F7F-7EB8-41AF-B7BE-EFD281FD48EA}" sibTransId="{60D305C5-6E6B-46BB-AB3D-AF4A3FE7F631}"/>
    <dgm:cxn modelId="{2071CE3A-1CAC-415C-A10B-DF8A197FDFC7}" type="presOf" srcId="{D01F351B-C3A4-4165-B24E-E15EF0C1999E}" destId="{D5851695-7EEA-45AB-A2EF-B1C6F2086B20}" srcOrd="0" destOrd="0" presId="urn:microsoft.com/office/officeart/2005/8/layout/hierarchy3"/>
    <dgm:cxn modelId="{52C51160-293A-412E-B815-E7D2FA4A7F2F}" type="presOf" srcId="{69A0C61E-EAF9-4AA1-9EBC-BC89FDCD8443}" destId="{7244A3B6-DA46-41B9-9860-9BA4978786FB}" srcOrd="0" destOrd="0" presId="urn:microsoft.com/office/officeart/2005/8/layout/hierarchy3"/>
    <dgm:cxn modelId="{5BC937BA-4BD3-47D4-BBC9-E949B5A86F35}" srcId="{D01F351B-C3A4-4165-B24E-E15EF0C1999E}" destId="{9C848208-4498-4CD3-B591-F05B97AF9966}" srcOrd="0" destOrd="0" parTransId="{C690899B-A7C1-4CCA-AD5A-311FF16AB20E}" sibTransId="{C96250DD-DD70-402E-9161-B38652E175FD}"/>
    <dgm:cxn modelId="{3895ED94-F1A7-49F4-A185-4C284654162B}" type="presOf" srcId="{9C848208-4498-4CD3-B591-F05B97AF9966}" destId="{2263E072-E96D-4541-BF59-DA27699F1E5E}" srcOrd="1" destOrd="0" presId="urn:microsoft.com/office/officeart/2005/8/layout/hierarchy3"/>
    <dgm:cxn modelId="{09D0C842-79DA-43A8-BA25-E2B634389550}" type="presOf" srcId="{11CC5BC7-DA49-4D6E-864B-3679581EEC82}" destId="{08142D3D-2603-424A-9A30-3548B660F0C2}" srcOrd="0" destOrd="0" presId="urn:microsoft.com/office/officeart/2005/8/layout/hierarchy3"/>
    <dgm:cxn modelId="{E2739D46-2983-45AA-9443-372224996B4E}" type="presOf" srcId="{73A54F7F-7EB8-41AF-B7BE-EFD281FD48EA}" destId="{94C226DC-5262-4EBF-AD36-85781B78A780}" srcOrd="0" destOrd="0" presId="urn:microsoft.com/office/officeart/2005/8/layout/hierarchy3"/>
    <dgm:cxn modelId="{A5E9A84E-3D0D-48C7-A28D-53D797C9E565}" type="presOf" srcId="{23B7EEB1-50E6-4DCE-B163-CD3C2FE657D3}" destId="{D5D3FC87-17F5-4F49-A1FC-A1BAA2336972}" srcOrd="0" destOrd="0" presId="urn:microsoft.com/office/officeart/2005/8/layout/hierarchy3"/>
    <dgm:cxn modelId="{77BCEAB4-B94C-44BC-A941-460FEA1945E9}" type="presParOf" srcId="{D5851695-7EEA-45AB-A2EF-B1C6F2086B20}" destId="{94D115F7-948C-411A-BFB2-080DB5F3D395}" srcOrd="0" destOrd="0" presId="urn:microsoft.com/office/officeart/2005/8/layout/hierarchy3"/>
    <dgm:cxn modelId="{FEE474A2-DE8E-49CD-A079-4C4E6AC42875}" type="presParOf" srcId="{94D115F7-948C-411A-BFB2-080DB5F3D395}" destId="{9854FBB5-2C74-4860-8695-C062EF9655B5}" srcOrd="0" destOrd="0" presId="urn:microsoft.com/office/officeart/2005/8/layout/hierarchy3"/>
    <dgm:cxn modelId="{C6252789-4521-4F45-AF3B-710BBD9CB2DA}" type="presParOf" srcId="{9854FBB5-2C74-4860-8695-C062EF9655B5}" destId="{F3748571-2C69-4C5D-A8A0-0422BFC027FF}" srcOrd="0" destOrd="0" presId="urn:microsoft.com/office/officeart/2005/8/layout/hierarchy3"/>
    <dgm:cxn modelId="{8BF34640-30B6-4F4D-BAC7-87BEE9E5C8D0}" type="presParOf" srcId="{9854FBB5-2C74-4860-8695-C062EF9655B5}" destId="{2263E072-E96D-4541-BF59-DA27699F1E5E}" srcOrd="1" destOrd="0" presId="urn:microsoft.com/office/officeart/2005/8/layout/hierarchy3"/>
    <dgm:cxn modelId="{3B72348D-B556-4449-8314-FFB6891CDC65}" type="presParOf" srcId="{94D115F7-948C-411A-BFB2-080DB5F3D395}" destId="{5AA9ECF0-4573-43CD-9D2D-7E4C3830AF83}" srcOrd="1" destOrd="0" presId="urn:microsoft.com/office/officeart/2005/8/layout/hierarchy3"/>
    <dgm:cxn modelId="{3A427F32-F5A5-441A-9D25-A955397BBC65}" type="presParOf" srcId="{5AA9ECF0-4573-43CD-9D2D-7E4C3830AF83}" destId="{08142D3D-2603-424A-9A30-3548B660F0C2}" srcOrd="0" destOrd="0" presId="urn:microsoft.com/office/officeart/2005/8/layout/hierarchy3"/>
    <dgm:cxn modelId="{94EF23DE-F2DB-4394-9FB9-04CE82F34454}" type="presParOf" srcId="{5AA9ECF0-4573-43CD-9D2D-7E4C3830AF83}" destId="{7244A3B6-DA46-41B9-9860-9BA4978786FB}" srcOrd="1" destOrd="0" presId="urn:microsoft.com/office/officeart/2005/8/layout/hierarchy3"/>
    <dgm:cxn modelId="{9939CE46-DE9D-472E-97A7-A0A9EBB349B5}" type="presParOf" srcId="{5AA9ECF0-4573-43CD-9D2D-7E4C3830AF83}" destId="{94C226DC-5262-4EBF-AD36-85781B78A780}" srcOrd="2" destOrd="0" presId="urn:microsoft.com/office/officeart/2005/8/layout/hierarchy3"/>
    <dgm:cxn modelId="{65A354B9-0556-4544-90A7-8D7E6BE04F6E}" type="presParOf" srcId="{5AA9ECF0-4573-43CD-9D2D-7E4C3830AF83}" destId="{D5D3FC87-17F5-4F49-A1FC-A1BAA233697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D4AB5B-ED7B-4414-B35B-57E6BA41AD14}" type="doc">
      <dgm:prSet loTypeId="urn:microsoft.com/office/officeart/2005/8/layout/bProcess3" loCatId="process" qsTypeId="urn:microsoft.com/office/officeart/2005/8/quickstyle/3d1" qsCatId="3D" csTypeId="urn:microsoft.com/office/officeart/2005/8/colors/colorful2" csCatId="colorful" phldr="1"/>
      <dgm:spPr/>
      <dgm:t>
        <a:bodyPr/>
        <a:lstStyle/>
        <a:p>
          <a:endParaRPr lang="es-EC"/>
        </a:p>
      </dgm:t>
    </dgm:pt>
    <dgm:pt modelId="{DFC552A8-996E-40E1-A878-CDA18BA95A75}">
      <dgm:prSet phldrT="[Texto]" custT="1"/>
      <dgm:spPr/>
      <dgm:t>
        <a:bodyPr/>
        <a:lstStyle/>
        <a:p>
          <a:r>
            <a:rPr lang="es-EC" sz="2000" dirty="0" smtClean="0">
              <a:latin typeface="Times New Roman" pitchFamily="18" charset="0"/>
              <a:cs typeface="Times New Roman" pitchFamily="18" charset="0"/>
            </a:rPr>
            <a:t>Variables que permiten describir la realidad socioeconómica de la población</a:t>
          </a:r>
          <a:endParaRPr lang="es-EC" sz="2000" dirty="0">
            <a:latin typeface="Times New Roman" pitchFamily="18" charset="0"/>
            <a:cs typeface="Times New Roman" pitchFamily="18" charset="0"/>
          </a:endParaRPr>
        </a:p>
      </dgm:t>
    </dgm:pt>
    <dgm:pt modelId="{88E16830-7D1C-4B86-B1B8-841171F165C1}" type="parTrans" cxnId="{C7699B8B-83FD-48DA-9B84-12357D16F4DD}">
      <dgm:prSet/>
      <dgm:spPr/>
      <dgm:t>
        <a:bodyPr/>
        <a:lstStyle/>
        <a:p>
          <a:endParaRPr lang="es-EC"/>
        </a:p>
      </dgm:t>
    </dgm:pt>
    <dgm:pt modelId="{B21B9443-4979-460A-81EC-0980CE858E51}" type="sibTrans" cxnId="{C7699B8B-83FD-48DA-9B84-12357D16F4DD}">
      <dgm:prSet/>
      <dgm:spPr/>
      <dgm:t>
        <a:bodyPr/>
        <a:lstStyle/>
        <a:p>
          <a:endParaRPr lang="es-EC" dirty="0"/>
        </a:p>
      </dgm:t>
    </dgm:pt>
    <dgm:pt modelId="{A802201B-377A-4C7F-86C8-5471087F733D}">
      <dgm:prSet phldrT="[Texto]" custT="1"/>
      <dgm:spPr/>
      <dgm:t>
        <a:bodyPr/>
        <a:lstStyle/>
        <a:p>
          <a:r>
            <a:rPr lang="es-EC" sz="2000" dirty="0" smtClean="0">
              <a:latin typeface="Times New Roman" pitchFamily="18" charset="0"/>
              <a:cs typeface="Times New Roman" pitchFamily="18" charset="0"/>
            </a:rPr>
            <a:t>Permite conocer la capacidad que tiene la población para reaccionar ante un evento adverso</a:t>
          </a:r>
          <a:endParaRPr lang="es-EC" sz="2000" dirty="0">
            <a:latin typeface="Times New Roman" pitchFamily="18" charset="0"/>
            <a:cs typeface="Times New Roman" pitchFamily="18" charset="0"/>
          </a:endParaRPr>
        </a:p>
      </dgm:t>
    </dgm:pt>
    <dgm:pt modelId="{9085743E-E620-44A8-9174-C2A481F8218F}" type="parTrans" cxnId="{0E312996-6A49-41D6-8F68-3DDBC4C1B604}">
      <dgm:prSet/>
      <dgm:spPr/>
      <dgm:t>
        <a:bodyPr/>
        <a:lstStyle/>
        <a:p>
          <a:endParaRPr lang="es-EC"/>
        </a:p>
      </dgm:t>
    </dgm:pt>
    <dgm:pt modelId="{0D06A467-271D-48B2-93C0-BDBC67849260}" type="sibTrans" cxnId="{0E312996-6A49-41D6-8F68-3DDBC4C1B604}">
      <dgm:prSet/>
      <dgm:spPr/>
      <dgm:t>
        <a:bodyPr/>
        <a:lstStyle/>
        <a:p>
          <a:endParaRPr lang="es-EC" dirty="0"/>
        </a:p>
      </dgm:t>
    </dgm:pt>
    <dgm:pt modelId="{B8DF7899-9AE4-4CDD-B0A4-8A8AE44FFA23}">
      <dgm:prSet phldrT="[Texto]" custT="1"/>
      <dgm:spPr/>
      <dgm:t>
        <a:bodyPr/>
        <a:lstStyle/>
        <a:p>
          <a:r>
            <a:rPr lang="es-EC" sz="2000" dirty="0" smtClean="0">
              <a:latin typeface="Times New Roman" pitchFamily="18" charset="0"/>
              <a:cs typeface="Times New Roman" pitchFamily="18" charset="0"/>
            </a:rPr>
            <a:t>Nivel de Preparación ante una posible catástrofe</a:t>
          </a:r>
          <a:endParaRPr lang="es-EC" sz="2000" dirty="0">
            <a:latin typeface="Times New Roman" pitchFamily="18" charset="0"/>
            <a:cs typeface="Times New Roman" pitchFamily="18" charset="0"/>
          </a:endParaRPr>
        </a:p>
      </dgm:t>
    </dgm:pt>
    <dgm:pt modelId="{99572CF3-4CBC-4385-8F92-DC65665F7AE9}" type="parTrans" cxnId="{C1349747-B6D6-4098-86B2-56304471197E}">
      <dgm:prSet/>
      <dgm:spPr/>
      <dgm:t>
        <a:bodyPr/>
        <a:lstStyle/>
        <a:p>
          <a:endParaRPr lang="es-EC"/>
        </a:p>
      </dgm:t>
    </dgm:pt>
    <dgm:pt modelId="{F790E56F-44F9-44B5-A543-E13E28FA474C}" type="sibTrans" cxnId="{C1349747-B6D6-4098-86B2-56304471197E}">
      <dgm:prSet/>
      <dgm:spPr/>
      <dgm:t>
        <a:bodyPr/>
        <a:lstStyle/>
        <a:p>
          <a:endParaRPr lang="es-EC" dirty="0"/>
        </a:p>
      </dgm:t>
    </dgm:pt>
    <dgm:pt modelId="{23227E31-BEA5-4788-BA71-FDD20DCC212F}">
      <dgm:prSet phldrT="[Texto]" custT="1"/>
      <dgm:spPr/>
      <dgm:t>
        <a:bodyPr/>
        <a:lstStyle/>
        <a:p>
          <a:r>
            <a:rPr lang="es-EC" sz="2000" dirty="0" smtClean="0">
              <a:latin typeface="Times New Roman" pitchFamily="18" charset="0"/>
              <a:cs typeface="Times New Roman" pitchFamily="18" charset="0"/>
            </a:rPr>
            <a:t>Obtener información directa del territorio</a:t>
          </a:r>
          <a:endParaRPr lang="es-EC" sz="2000" dirty="0">
            <a:latin typeface="Times New Roman" pitchFamily="18" charset="0"/>
            <a:cs typeface="Times New Roman" pitchFamily="18" charset="0"/>
          </a:endParaRPr>
        </a:p>
      </dgm:t>
    </dgm:pt>
    <dgm:pt modelId="{CDDC0970-0F92-49B7-9306-09A194554D45}" type="parTrans" cxnId="{7E811306-F73E-4EF7-A159-C8AB035079D2}">
      <dgm:prSet/>
      <dgm:spPr/>
      <dgm:t>
        <a:bodyPr/>
        <a:lstStyle/>
        <a:p>
          <a:endParaRPr lang="es-EC"/>
        </a:p>
      </dgm:t>
    </dgm:pt>
    <dgm:pt modelId="{E5D8CFA9-2319-4AB9-A5B9-94D27E35C30D}" type="sibTrans" cxnId="{7E811306-F73E-4EF7-A159-C8AB035079D2}">
      <dgm:prSet/>
      <dgm:spPr/>
      <dgm:t>
        <a:bodyPr/>
        <a:lstStyle/>
        <a:p>
          <a:endParaRPr lang="es-EC" dirty="0"/>
        </a:p>
      </dgm:t>
    </dgm:pt>
    <dgm:pt modelId="{D6FE1546-84E1-4351-9691-CE1F76230487}">
      <dgm:prSet phldrT="[Texto]" custT="1"/>
      <dgm:spPr/>
      <dgm:t>
        <a:bodyPr/>
        <a:lstStyle/>
        <a:p>
          <a:r>
            <a:rPr lang="es-EC" sz="2000" dirty="0" smtClean="0">
              <a:latin typeface="Times New Roman" pitchFamily="18" charset="0"/>
              <a:cs typeface="Times New Roman" pitchFamily="18" charset="0"/>
            </a:rPr>
            <a:t>Diferenciar las capacidades por tipo de amenaza.</a:t>
          </a:r>
          <a:endParaRPr lang="es-EC" sz="2000" dirty="0">
            <a:latin typeface="Times New Roman" pitchFamily="18" charset="0"/>
            <a:cs typeface="Times New Roman" pitchFamily="18" charset="0"/>
          </a:endParaRPr>
        </a:p>
      </dgm:t>
    </dgm:pt>
    <dgm:pt modelId="{8271D02F-F0E1-403C-9D73-76B470651D9A}" type="parTrans" cxnId="{87869DED-AC16-48DB-B3A0-C127B861B9CC}">
      <dgm:prSet/>
      <dgm:spPr/>
      <dgm:t>
        <a:bodyPr/>
        <a:lstStyle/>
        <a:p>
          <a:endParaRPr lang="es-EC"/>
        </a:p>
      </dgm:t>
    </dgm:pt>
    <dgm:pt modelId="{3264FB94-3EF7-41BE-9B56-AB4283268EF2}" type="sibTrans" cxnId="{87869DED-AC16-48DB-B3A0-C127B861B9CC}">
      <dgm:prSet/>
      <dgm:spPr/>
      <dgm:t>
        <a:bodyPr/>
        <a:lstStyle/>
        <a:p>
          <a:endParaRPr lang="es-EC"/>
        </a:p>
      </dgm:t>
    </dgm:pt>
    <dgm:pt modelId="{29548A48-CAB8-4EFB-A1F5-B88C54D1E9A4}" type="pres">
      <dgm:prSet presAssocID="{B7D4AB5B-ED7B-4414-B35B-57E6BA41AD14}" presName="Name0" presStyleCnt="0">
        <dgm:presLayoutVars>
          <dgm:dir/>
          <dgm:resizeHandles val="exact"/>
        </dgm:presLayoutVars>
      </dgm:prSet>
      <dgm:spPr/>
      <dgm:t>
        <a:bodyPr/>
        <a:lstStyle/>
        <a:p>
          <a:endParaRPr lang="es-EC"/>
        </a:p>
      </dgm:t>
    </dgm:pt>
    <dgm:pt modelId="{F1AA3969-4129-4718-8E5E-1CF70CB499F9}" type="pres">
      <dgm:prSet presAssocID="{DFC552A8-996E-40E1-A878-CDA18BA95A75}" presName="node" presStyleLbl="node1" presStyleIdx="0" presStyleCnt="5">
        <dgm:presLayoutVars>
          <dgm:bulletEnabled val="1"/>
        </dgm:presLayoutVars>
      </dgm:prSet>
      <dgm:spPr/>
      <dgm:t>
        <a:bodyPr/>
        <a:lstStyle/>
        <a:p>
          <a:endParaRPr lang="es-EC"/>
        </a:p>
      </dgm:t>
    </dgm:pt>
    <dgm:pt modelId="{F7EA141B-5D8C-40FF-8145-FB116075306A}" type="pres">
      <dgm:prSet presAssocID="{B21B9443-4979-460A-81EC-0980CE858E51}" presName="sibTrans" presStyleLbl="sibTrans1D1" presStyleIdx="0" presStyleCnt="4"/>
      <dgm:spPr/>
      <dgm:t>
        <a:bodyPr/>
        <a:lstStyle/>
        <a:p>
          <a:endParaRPr lang="es-EC"/>
        </a:p>
      </dgm:t>
    </dgm:pt>
    <dgm:pt modelId="{34495262-3970-4679-A42C-8C3DE4C254DB}" type="pres">
      <dgm:prSet presAssocID="{B21B9443-4979-460A-81EC-0980CE858E51}" presName="connectorText" presStyleLbl="sibTrans1D1" presStyleIdx="0" presStyleCnt="4"/>
      <dgm:spPr/>
      <dgm:t>
        <a:bodyPr/>
        <a:lstStyle/>
        <a:p>
          <a:endParaRPr lang="es-EC"/>
        </a:p>
      </dgm:t>
    </dgm:pt>
    <dgm:pt modelId="{1A54AA03-7CDC-486A-A301-02DC3A2C18AA}" type="pres">
      <dgm:prSet presAssocID="{A802201B-377A-4C7F-86C8-5471087F733D}" presName="node" presStyleLbl="node1" presStyleIdx="1" presStyleCnt="5">
        <dgm:presLayoutVars>
          <dgm:bulletEnabled val="1"/>
        </dgm:presLayoutVars>
      </dgm:prSet>
      <dgm:spPr/>
      <dgm:t>
        <a:bodyPr/>
        <a:lstStyle/>
        <a:p>
          <a:endParaRPr lang="es-EC"/>
        </a:p>
      </dgm:t>
    </dgm:pt>
    <dgm:pt modelId="{48D673EF-C3DD-40BC-BC7C-2160CF9BFAFB}" type="pres">
      <dgm:prSet presAssocID="{0D06A467-271D-48B2-93C0-BDBC67849260}" presName="sibTrans" presStyleLbl="sibTrans1D1" presStyleIdx="1" presStyleCnt="4"/>
      <dgm:spPr/>
      <dgm:t>
        <a:bodyPr/>
        <a:lstStyle/>
        <a:p>
          <a:endParaRPr lang="es-EC"/>
        </a:p>
      </dgm:t>
    </dgm:pt>
    <dgm:pt modelId="{FF2FDE1F-CB57-4CC5-8050-C00AA8AF7FD2}" type="pres">
      <dgm:prSet presAssocID="{0D06A467-271D-48B2-93C0-BDBC67849260}" presName="connectorText" presStyleLbl="sibTrans1D1" presStyleIdx="1" presStyleCnt="4"/>
      <dgm:spPr/>
      <dgm:t>
        <a:bodyPr/>
        <a:lstStyle/>
        <a:p>
          <a:endParaRPr lang="es-EC"/>
        </a:p>
      </dgm:t>
    </dgm:pt>
    <dgm:pt modelId="{2BCA88C8-EF3D-4B31-BAFA-CB1556ABEE28}" type="pres">
      <dgm:prSet presAssocID="{B8DF7899-9AE4-4CDD-B0A4-8A8AE44FFA23}" presName="node" presStyleLbl="node1" presStyleIdx="2" presStyleCnt="5">
        <dgm:presLayoutVars>
          <dgm:bulletEnabled val="1"/>
        </dgm:presLayoutVars>
      </dgm:prSet>
      <dgm:spPr/>
      <dgm:t>
        <a:bodyPr/>
        <a:lstStyle/>
        <a:p>
          <a:endParaRPr lang="es-EC"/>
        </a:p>
      </dgm:t>
    </dgm:pt>
    <dgm:pt modelId="{66140975-480E-4F26-B471-F6AC539186B6}" type="pres">
      <dgm:prSet presAssocID="{F790E56F-44F9-44B5-A543-E13E28FA474C}" presName="sibTrans" presStyleLbl="sibTrans1D1" presStyleIdx="2" presStyleCnt="4"/>
      <dgm:spPr/>
      <dgm:t>
        <a:bodyPr/>
        <a:lstStyle/>
        <a:p>
          <a:endParaRPr lang="es-EC"/>
        </a:p>
      </dgm:t>
    </dgm:pt>
    <dgm:pt modelId="{82B73C8E-E3D2-44E7-817E-F3E35177052C}" type="pres">
      <dgm:prSet presAssocID="{F790E56F-44F9-44B5-A543-E13E28FA474C}" presName="connectorText" presStyleLbl="sibTrans1D1" presStyleIdx="2" presStyleCnt="4"/>
      <dgm:spPr/>
      <dgm:t>
        <a:bodyPr/>
        <a:lstStyle/>
        <a:p>
          <a:endParaRPr lang="es-EC"/>
        </a:p>
      </dgm:t>
    </dgm:pt>
    <dgm:pt modelId="{E4497DC3-EA2D-4ED0-A2CB-1A8DDEC5B597}" type="pres">
      <dgm:prSet presAssocID="{23227E31-BEA5-4788-BA71-FDD20DCC212F}" presName="node" presStyleLbl="node1" presStyleIdx="3" presStyleCnt="5">
        <dgm:presLayoutVars>
          <dgm:bulletEnabled val="1"/>
        </dgm:presLayoutVars>
      </dgm:prSet>
      <dgm:spPr/>
      <dgm:t>
        <a:bodyPr/>
        <a:lstStyle/>
        <a:p>
          <a:endParaRPr lang="es-EC"/>
        </a:p>
      </dgm:t>
    </dgm:pt>
    <dgm:pt modelId="{1A2A6D28-2CFC-438C-8DAE-A1545F6D34E4}" type="pres">
      <dgm:prSet presAssocID="{E5D8CFA9-2319-4AB9-A5B9-94D27E35C30D}" presName="sibTrans" presStyleLbl="sibTrans1D1" presStyleIdx="3" presStyleCnt="4"/>
      <dgm:spPr/>
      <dgm:t>
        <a:bodyPr/>
        <a:lstStyle/>
        <a:p>
          <a:endParaRPr lang="es-EC"/>
        </a:p>
      </dgm:t>
    </dgm:pt>
    <dgm:pt modelId="{7039D4A3-2770-4732-8A00-98F8D8FA7C2E}" type="pres">
      <dgm:prSet presAssocID="{E5D8CFA9-2319-4AB9-A5B9-94D27E35C30D}" presName="connectorText" presStyleLbl="sibTrans1D1" presStyleIdx="3" presStyleCnt="4"/>
      <dgm:spPr/>
      <dgm:t>
        <a:bodyPr/>
        <a:lstStyle/>
        <a:p>
          <a:endParaRPr lang="es-EC"/>
        </a:p>
      </dgm:t>
    </dgm:pt>
    <dgm:pt modelId="{3DDA7EBB-8B3C-4E58-9342-15CA369D04AE}" type="pres">
      <dgm:prSet presAssocID="{D6FE1546-84E1-4351-9691-CE1F76230487}" presName="node" presStyleLbl="node1" presStyleIdx="4" presStyleCnt="5">
        <dgm:presLayoutVars>
          <dgm:bulletEnabled val="1"/>
        </dgm:presLayoutVars>
      </dgm:prSet>
      <dgm:spPr/>
      <dgm:t>
        <a:bodyPr/>
        <a:lstStyle/>
        <a:p>
          <a:endParaRPr lang="es-EC"/>
        </a:p>
      </dgm:t>
    </dgm:pt>
  </dgm:ptLst>
  <dgm:cxnLst>
    <dgm:cxn modelId="{0E312996-6A49-41D6-8F68-3DDBC4C1B604}" srcId="{B7D4AB5B-ED7B-4414-B35B-57E6BA41AD14}" destId="{A802201B-377A-4C7F-86C8-5471087F733D}" srcOrd="1" destOrd="0" parTransId="{9085743E-E620-44A8-9174-C2A481F8218F}" sibTransId="{0D06A467-271D-48B2-93C0-BDBC67849260}"/>
    <dgm:cxn modelId="{DD50723A-8FFA-4AC6-8680-7D32ACA0DD77}" type="presOf" srcId="{B21B9443-4979-460A-81EC-0980CE858E51}" destId="{F7EA141B-5D8C-40FF-8145-FB116075306A}" srcOrd="0" destOrd="0" presId="urn:microsoft.com/office/officeart/2005/8/layout/bProcess3"/>
    <dgm:cxn modelId="{EB1BF8BA-A738-4D86-9D7C-FCC9B45D3129}" type="presOf" srcId="{0D06A467-271D-48B2-93C0-BDBC67849260}" destId="{FF2FDE1F-CB57-4CC5-8050-C00AA8AF7FD2}" srcOrd="1" destOrd="0" presId="urn:microsoft.com/office/officeart/2005/8/layout/bProcess3"/>
    <dgm:cxn modelId="{A74045AC-BD34-496F-9D09-2CF4326EB997}" type="presOf" srcId="{D6FE1546-84E1-4351-9691-CE1F76230487}" destId="{3DDA7EBB-8B3C-4E58-9342-15CA369D04AE}" srcOrd="0" destOrd="0" presId="urn:microsoft.com/office/officeart/2005/8/layout/bProcess3"/>
    <dgm:cxn modelId="{D94BA3A7-8DAD-4DB9-AC9D-A80C123B2221}" type="presOf" srcId="{A802201B-377A-4C7F-86C8-5471087F733D}" destId="{1A54AA03-7CDC-486A-A301-02DC3A2C18AA}" srcOrd="0" destOrd="0" presId="urn:microsoft.com/office/officeart/2005/8/layout/bProcess3"/>
    <dgm:cxn modelId="{95ABB788-33FA-444A-A4D1-23419BB38CA2}" type="presOf" srcId="{0D06A467-271D-48B2-93C0-BDBC67849260}" destId="{48D673EF-C3DD-40BC-BC7C-2160CF9BFAFB}" srcOrd="0" destOrd="0" presId="urn:microsoft.com/office/officeart/2005/8/layout/bProcess3"/>
    <dgm:cxn modelId="{8DDF4DDA-BD18-4A73-B67E-6F0C08676788}" type="presOf" srcId="{B7D4AB5B-ED7B-4414-B35B-57E6BA41AD14}" destId="{29548A48-CAB8-4EFB-A1F5-B88C54D1E9A4}" srcOrd="0" destOrd="0" presId="urn:microsoft.com/office/officeart/2005/8/layout/bProcess3"/>
    <dgm:cxn modelId="{C1349747-B6D6-4098-86B2-56304471197E}" srcId="{B7D4AB5B-ED7B-4414-B35B-57E6BA41AD14}" destId="{B8DF7899-9AE4-4CDD-B0A4-8A8AE44FFA23}" srcOrd="2" destOrd="0" parTransId="{99572CF3-4CBC-4385-8F92-DC65665F7AE9}" sibTransId="{F790E56F-44F9-44B5-A543-E13E28FA474C}"/>
    <dgm:cxn modelId="{8E50F5D8-479E-41CB-9143-3E7F27FA13E8}" type="presOf" srcId="{23227E31-BEA5-4788-BA71-FDD20DCC212F}" destId="{E4497DC3-EA2D-4ED0-A2CB-1A8DDEC5B597}" srcOrd="0" destOrd="0" presId="urn:microsoft.com/office/officeart/2005/8/layout/bProcess3"/>
    <dgm:cxn modelId="{6838C10D-999E-4846-8BBD-06A3E196E76A}" type="presOf" srcId="{DFC552A8-996E-40E1-A878-CDA18BA95A75}" destId="{F1AA3969-4129-4718-8E5E-1CF70CB499F9}" srcOrd="0" destOrd="0" presId="urn:microsoft.com/office/officeart/2005/8/layout/bProcess3"/>
    <dgm:cxn modelId="{B1AADC26-F05A-4BDD-A43B-E6E46E94DB1C}" type="presOf" srcId="{E5D8CFA9-2319-4AB9-A5B9-94D27E35C30D}" destId="{1A2A6D28-2CFC-438C-8DAE-A1545F6D34E4}" srcOrd="0" destOrd="0" presId="urn:microsoft.com/office/officeart/2005/8/layout/bProcess3"/>
    <dgm:cxn modelId="{C7699B8B-83FD-48DA-9B84-12357D16F4DD}" srcId="{B7D4AB5B-ED7B-4414-B35B-57E6BA41AD14}" destId="{DFC552A8-996E-40E1-A878-CDA18BA95A75}" srcOrd="0" destOrd="0" parTransId="{88E16830-7D1C-4B86-B1B8-841171F165C1}" sibTransId="{B21B9443-4979-460A-81EC-0980CE858E51}"/>
    <dgm:cxn modelId="{B9604B77-8763-4D5B-A011-A9AD8922C31B}" type="presOf" srcId="{B21B9443-4979-460A-81EC-0980CE858E51}" destId="{34495262-3970-4679-A42C-8C3DE4C254DB}" srcOrd="1" destOrd="0" presId="urn:microsoft.com/office/officeart/2005/8/layout/bProcess3"/>
    <dgm:cxn modelId="{CD20EAA9-569A-4E49-9829-630BECDE306A}" type="presOf" srcId="{E5D8CFA9-2319-4AB9-A5B9-94D27E35C30D}" destId="{7039D4A3-2770-4732-8A00-98F8D8FA7C2E}" srcOrd="1" destOrd="0" presId="urn:microsoft.com/office/officeart/2005/8/layout/bProcess3"/>
    <dgm:cxn modelId="{008F9FA4-A5F6-400D-BD5D-EBA42038FC89}" type="presOf" srcId="{F790E56F-44F9-44B5-A543-E13E28FA474C}" destId="{66140975-480E-4F26-B471-F6AC539186B6}" srcOrd="0" destOrd="0" presId="urn:microsoft.com/office/officeart/2005/8/layout/bProcess3"/>
    <dgm:cxn modelId="{28E66E6E-FCE4-47CE-BB53-4E2FFEF2A509}" type="presOf" srcId="{B8DF7899-9AE4-4CDD-B0A4-8A8AE44FFA23}" destId="{2BCA88C8-EF3D-4B31-BAFA-CB1556ABEE28}" srcOrd="0" destOrd="0" presId="urn:microsoft.com/office/officeart/2005/8/layout/bProcess3"/>
    <dgm:cxn modelId="{87869DED-AC16-48DB-B3A0-C127B861B9CC}" srcId="{B7D4AB5B-ED7B-4414-B35B-57E6BA41AD14}" destId="{D6FE1546-84E1-4351-9691-CE1F76230487}" srcOrd="4" destOrd="0" parTransId="{8271D02F-F0E1-403C-9D73-76B470651D9A}" sibTransId="{3264FB94-3EF7-41BE-9B56-AB4283268EF2}"/>
    <dgm:cxn modelId="{B33A94B6-DA8D-4BD8-8A79-A8FDAF178748}" type="presOf" srcId="{F790E56F-44F9-44B5-A543-E13E28FA474C}" destId="{82B73C8E-E3D2-44E7-817E-F3E35177052C}" srcOrd="1" destOrd="0" presId="urn:microsoft.com/office/officeart/2005/8/layout/bProcess3"/>
    <dgm:cxn modelId="{7E811306-F73E-4EF7-A159-C8AB035079D2}" srcId="{B7D4AB5B-ED7B-4414-B35B-57E6BA41AD14}" destId="{23227E31-BEA5-4788-BA71-FDD20DCC212F}" srcOrd="3" destOrd="0" parTransId="{CDDC0970-0F92-49B7-9306-09A194554D45}" sibTransId="{E5D8CFA9-2319-4AB9-A5B9-94D27E35C30D}"/>
    <dgm:cxn modelId="{62E12189-DFF1-451B-B1B8-7F9819225A59}" type="presParOf" srcId="{29548A48-CAB8-4EFB-A1F5-B88C54D1E9A4}" destId="{F1AA3969-4129-4718-8E5E-1CF70CB499F9}" srcOrd="0" destOrd="0" presId="urn:microsoft.com/office/officeart/2005/8/layout/bProcess3"/>
    <dgm:cxn modelId="{35439067-8F30-4459-BE0D-79FF8C969BC2}" type="presParOf" srcId="{29548A48-CAB8-4EFB-A1F5-B88C54D1E9A4}" destId="{F7EA141B-5D8C-40FF-8145-FB116075306A}" srcOrd="1" destOrd="0" presId="urn:microsoft.com/office/officeart/2005/8/layout/bProcess3"/>
    <dgm:cxn modelId="{33A6F2B1-259E-43DB-8CA1-F32D26E49486}" type="presParOf" srcId="{F7EA141B-5D8C-40FF-8145-FB116075306A}" destId="{34495262-3970-4679-A42C-8C3DE4C254DB}" srcOrd="0" destOrd="0" presId="urn:microsoft.com/office/officeart/2005/8/layout/bProcess3"/>
    <dgm:cxn modelId="{4EE19049-4ED1-40CC-ACD2-6CAA109A307D}" type="presParOf" srcId="{29548A48-CAB8-4EFB-A1F5-B88C54D1E9A4}" destId="{1A54AA03-7CDC-486A-A301-02DC3A2C18AA}" srcOrd="2" destOrd="0" presId="urn:microsoft.com/office/officeart/2005/8/layout/bProcess3"/>
    <dgm:cxn modelId="{C2302C43-94BF-45DA-B71C-1723FDE1AA73}" type="presParOf" srcId="{29548A48-CAB8-4EFB-A1F5-B88C54D1E9A4}" destId="{48D673EF-C3DD-40BC-BC7C-2160CF9BFAFB}" srcOrd="3" destOrd="0" presId="urn:microsoft.com/office/officeart/2005/8/layout/bProcess3"/>
    <dgm:cxn modelId="{501F64EA-FB31-47A6-B6B7-3C8B8A74FE51}" type="presParOf" srcId="{48D673EF-C3DD-40BC-BC7C-2160CF9BFAFB}" destId="{FF2FDE1F-CB57-4CC5-8050-C00AA8AF7FD2}" srcOrd="0" destOrd="0" presId="urn:microsoft.com/office/officeart/2005/8/layout/bProcess3"/>
    <dgm:cxn modelId="{A0A9C396-35A4-433E-95C0-BC24CA8BC64A}" type="presParOf" srcId="{29548A48-CAB8-4EFB-A1F5-B88C54D1E9A4}" destId="{2BCA88C8-EF3D-4B31-BAFA-CB1556ABEE28}" srcOrd="4" destOrd="0" presId="urn:microsoft.com/office/officeart/2005/8/layout/bProcess3"/>
    <dgm:cxn modelId="{48FDD45C-E29E-420C-B89F-4FF9C0DFEB9D}" type="presParOf" srcId="{29548A48-CAB8-4EFB-A1F5-B88C54D1E9A4}" destId="{66140975-480E-4F26-B471-F6AC539186B6}" srcOrd="5" destOrd="0" presId="urn:microsoft.com/office/officeart/2005/8/layout/bProcess3"/>
    <dgm:cxn modelId="{580327CD-C472-4A53-99BC-84353287B460}" type="presParOf" srcId="{66140975-480E-4F26-B471-F6AC539186B6}" destId="{82B73C8E-E3D2-44E7-817E-F3E35177052C}" srcOrd="0" destOrd="0" presId="urn:microsoft.com/office/officeart/2005/8/layout/bProcess3"/>
    <dgm:cxn modelId="{78A4C0B1-F33E-48D6-AEEF-D03A286E5A7A}" type="presParOf" srcId="{29548A48-CAB8-4EFB-A1F5-B88C54D1E9A4}" destId="{E4497DC3-EA2D-4ED0-A2CB-1A8DDEC5B597}" srcOrd="6" destOrd="0" presId="urn:microsoft.com/office/officeart/2005/8/layout/bProcess3"/>
    <dgm:cxn modelId="{224EEDB0-EB05-4134-954D-A09D35CA0208}" type="presParOf" srcId="{29548A48-CAB8-4EFB-A1F5-B88C54D1E9A4}" destId="{1A2A6D28-2CFC-438C-8DAE-A1545F6D34E4}" srcOrd="7" destOrd="0" presId="urn:microsoft.com/office/officeart/2005/8/layout/bProcess3"/>
    <dgm:cxn modelId="{EB20F32A-30EE-432C-BC2D-57E2A04C1DFA}" type="presParOf" srcId="{1A2A6D28-2CFC-438C-8DAE-A1545F6D34E4}" destId="{7039D4A3-2770-4732-8A00-98F8D8FA7C2E}" srcOrd="0" destOrd="0" presId="urn:microsoft.com/office/officeart/2005/8/layout/bProcess3"/>
    <dgm:cxn modelId="{281969FD-6D4A-407D-A62C-111AA2059725}" type="presParOf" srcId="{29548A48-CAB8-4EFB-A1F5-B88C54D1E9A4}" destId="{3DDA7EBB-8B3C-4E58-9342-15CA369D04AE}"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7E62A8-31B3-40E4-A1CC-D9C7D598BF20}" type="doc">
      <dgm:prSet loTypeId="urn:microsoft.com/office/officeart/2005/8/layout/hierarchy3" loCatId="hierarchy" qsTypeId="urn:microsoft.com/office/officeart/2005/8/quickstyle/simple5" qsCatId="simple" csTypeId="urn:microsoft.com/office/officeart/2005/8/colors/colorful4" csCatId="colorful" phldr="1"/>
      <dgm:spPr/>
      <dgm:t>
        <a:bodyPr/>
        <a:lstStyle/>
        <a:p>
          <a:endParaRPr lang="es-ES"/>
        </a:p>
      </dgm:t>
    </dgm:pt>
    <dgm:pt modelId="{AD61144B-8659-4AD1-B1AE-4276090E3761}">
      <dgm:prSet phldrT="[Texto]" custT="1"/>
      <dgm:spPr/>
      <dgm:t>
        <a:bodyPr/>
        <a:lstStyle/>
        <a:p>
          <a:r>
            <a:rPr lang="es-ES" sz="1800" dirty="0" smtClean="0">
              <a:latin typeface="Times New Roman" pitchFamily="18" charset="0"/>
              <a:cs typeface="Times New Roman" pitchFamily="18" charset="0"/>
            </a:rPr>
            <a:t>SÍSMICA</a:t>
          </a:r>
          <a:endParaRPr lang="es-ES" sz="1800" dirty="0">
            <a:latin typeface="Times New Roman" pitchFamily="18" charset="0"/>
            <a:cs typeface="Times New Roman" pitchFamily="18" charset="0"/>
          </a:endParaRPr>
        </a:p>
      </dgm:t>
    </dgm:pt>
    <dgm:pt modelId="{B382F1F1-0BC1-4C36-BFD0-69BBFF6DAF13}" type="sibTrans" cxnId="{D07FA818-8991-401C-A72D-A32E9C6C9E99}">
      <dgm:prSet/>
      <dgm:spPr/>
      <dgm:t>
        <a:bodyPr/>
        <a:lstStyle/>
        <a:p>
          <a:endParaRPr lang="es-ES">
            <a:solidFill>
              <a:schemeClr val="tx1"/>
            </a:solidFill>
          </a:endParaRPr>
        </a:p>
      </dgm:t>
    </dgm:pt>
    <dgm:pt modelId="{E1D2D539-7F9E-4843-9C9E-6F973ED94054}" type="parTrans" cxnId="{D07FA818-8991-401C-A72D-A32E9C6C9E99}">
      <dgm:prSet/>
      <dgm:spPr/>
      <dgm:t>
        <a:bodyPr/>
        <a:lstStyle/>
        <a:p>
          <a:endParaRPr lang="es-ES">
            <a:solidFill>
              <a:schemeClr val="tx1"/>
            </a:solidFill>
          </a:endParaRPr>
        </a:p>
      </dgm:t>
    </dgm:pt>
    <dgm:pt modelId="{756CFDCF-BAF0-4EFE-A593-72C771A01660}">
      <dgm:prSet phldrT="[Texto]" custT="1"/>
      <dgm:spPr/>
      <dgm:t>
        <a:bodyPr/>
        <a:lstStyle/>
        <a:p>
          <a:r>
            <a:rPr lang="es-EC" sz="2000" b="1" dirty="0" smtClean="0">
              <a:latin typeface="Times New Roman" pitchFamily="18" charset="0"/>
              <a:cs typeface="Times New Roman" pitchFamily="18" charset="0"/>
            </a:rPr>
            <a:t>EXPOSICIÓN ANTE AMENAZA</a:t>
          </a:r>
          <a:endParaRPr lang="es-ES" sz="2000" b="1" dirty="0">
            <a:latin typeface="Times New Roman" pitchFamily="18" charset="0"/>
            <a:cs typeface="Times New Roman" pitchFamily="18" charset="0"/>
          </a:endParaRPr>
        </a:p>
      </dgm:t>
    </dgm:pt>
    <dgm:pt modelId="{F3647766-85F8-43A3-A667-73C3962ED5F0}" type="sibTrans" cxnId="{02A8A6BE-F073-4247-A81F-E1627E0271B4}">
      <dgm:prSet/>
      <dgm:spPr/>
      <dgm:t>
        <a:bodyPr/>
        <a:lstStyle/>
        <a:p>
          <a:endParaRPr lang="es-ES">
            <a:solidFill>
              <a:schemeClr val="tx1"/>
            </a:solidFill>
          </a:endParaRPr>
        </a:p>
      </dgm:t>
    </dgm:pt>
    <dgm:pt modelId="{3D9DD8EE-48CF-440B-A773-2CE02C02DA34}" type="parTrans" cxnId="{02A8A6BE-F073-4247-A81F-E1627E0271B4}">
      <dgm:prSet/>
      <dgm:spPr/>
      <dgm:t>
        <a:bodyPr/>
        <a:lstStyle/>
        <a:p>
          <a:endParaRPr lang="es-ES">
            <a:solidFill>
              <a:schemeClr val="tx1"/>
            </a:solidFill>
          </a:endParaRPr>
        </a:p>
      </dgm:t>
    </dgm:pt>
    <dgm:pt modelId="{168D71B7-242F-4861-8A8D-F69705F7EC45}">
      <dgm:prSet custT="1"/>
      <dgm:spPr/>
      <dgm:t>
        <a:bodyPr/>
        <a:lstStyle/>
        <a:p>
          <a:r>
            <a:rPr lang="es-ES" sz="1800" dirty="0" smtClean="0">
              <a:latin typeface="Times New Roman" pitchFamily="18" charset="0"/>
              <a:cs typeface="Times New Roman" pitchFamily="18" charset="0"/>
            </a:rPr>
            <a:t>INUNDACIONES</a:t>
          </a:r>
          <a:endParaRPr lang="es-ES" sz="1800" dirty="0">
            <a:latin typeface="Times New Roman" pitchFamily="18" charset="0"/>
            <a:cs typeface="Times New Roman" pitchFamily="18" charset="0"/>
          </a:endParaRPr>
        </a:p>
      </dgm:t>
    </dgm:pt>
    <dgm:pt modelId="{29577E3F-DE64-450E-A9BB-4C37F0EF388F}" type="parTrans" cxnId="{A1045302-FFCB-44A8-A844-F737117EDD96}">
      <dgm:prSet/>
      <dgm:spPr/>
      <dgm:t>
        <a:bodyPr/>
        <a:lstStyle/>
        <a:p>
          <a:endParaRPr lang="es-ES">
            <a:solidFill>
              <a:schemeClr val="tx1"/>
            </a:solidFill>
          </a:endParaRPr>
        </a:p>
      </dgm:t>
    </dgm:pt>
    <dgm:pt modelId="{262CD805-AFEC-4451-BD27-482B51B08DAF}" type="sibTrans" cxnId="{A1045302-FFCB-44A8-A844-F737117EDD96}">
      <dgm:prSet/>
      <dgm:spPr/>
      <dgm:t>
        <a:bodyPr/>
        <a:lstStyle/>
        <a:p>
          <a:endParaRPr lang="es-ES">
            <a:solidFill>
              <a:schemeClr val="tx1"/>
            </a:solidFill>
          </a:endParaRPr>
        </a:p>
      </dgm:t>
    </dgm:pt>
    <dgm:pt modelId="{AD857189-CC6E-4649-B2AB-E6DC46003A53}" type="pres">
      <dgm:prSet presAssocID="{897E62A8-31B3-40E4-A1CC-D9C7D598BF20}" presName="diagram" presStyleCnt="0">
        <dgm:presLayoutVars>
          <dgm:chPref val="1"/>
          <dgm:dir/>
          <dgm:animOne val="branch"/>
          <dgm:animLvl val="lvl"/>
          <dgm:resizeHandles/>
        </dgm:presLayoutVars>
      </dgm:prSet>
      <dgm:spPr/>
      <dgm:t>
        <a:bodyPr/>
        <a:lstStyle/>
        <a:p>
          <a:endParaRPr lang="es-EC"/>
        </a:p>
      </dgm:t>
    </dgm:pt>
    <dgm:pt modelId="{FC0C1ADB-3448-4D9E-A265-F75D1EF33D01}" type="pres">
      <dgm:prSet presAssocID="{756CFDCF-BAF0-4EFE-A593-72C771A01660}" presName="root" presStyleCnt="0"/>
      <dgm:spPr/>
      <dgm:t>
        <a:bodyPr/>
        <a:lstStyle/>
        <a:p>
          <a:endParaRPr lang="es-EC"/>
        </a:p>
      </dgm:t>
    </dgm:pt>
    <dgm:pt modelId="{09BC1955-3C9E-46D2-8351-9746EAB02321}" type="pres">
      <dgm:prSet presAssocID="{756CFDCF-BAF0-4EFE-A593-72C771A01660}" presName="rootComposite" presStyleCnt="0"/>
      <dgm:spPr/>
      <dgm:t>
        <a:bodyPr/>
        <a:lstStyle/>
        <a:p>
          <a:endParaRPr lang="es-EC"/>
        </a:p>
      </dgm:t>
    </dgm:pt>
    <dgm:pt modelId="{71A302B1-86D0-4B85-9F34-C968D982468B}" type="pres">
      <dgm:prSet presAssocID="{756CFDCF-BAF0-4EFE-A593-72C771A01660}" presName="rootText" presStyleLbl="node1" presStyleIdx="0" presStyleCnt="1" custScaleY="34992" custLinFactNeighborY="-83560"/>
      <dgm:spPr/>
      <dgm:t>
        <a:bodyPr/>
        <a:lstStyle/>
        <a:p>
          <a:endParaRPr lang="es-EC"/>
        </a:p>
      </dgm:t>
    </dgm:pt>
    <dgm:pt modelId="{ABA3D989-9494-466D-AB1E-E425831D8D02}" type="pres">
      <dgm:prSet presAssocID="{756CFDCF-BAF0-4EFE-A593-72C771A01660}" presName="rootConnector" presStyleLbl="node1" presStyleIdx="0" presStyleCnt="1"/>
      <dgm:spPr/>
      <dgm:t>
        <a:bodyPr/>
        <a:lstStyle/>
        <a:p>
          <a:endParaRPr lang="es-EC"/>
        </a:p>
      </dgm:t>
    </dgm:pt>
    <dgm:pt modelId="{8A959F9C-E9D1-4751-A9B1-453A2FA66C34}" type="pres">
      <dgm:prSet presAssocID="{756CFDCF-BAF0-4EFE-A593-72C771A01660}" presName="childShape" presStyleCnt="0"/>
      <dgm:spPr/>
      <dgm:t>
        <a:bodyPr/>
        <a:lstStyle/>
        <a:p>
          <a:endParaRPr lang="es-EC"/>
        </a:p>
      </dgm:t>
    </dgm:pt>
    <dgm:pt modelId="{00925542-0B4C-404B-A8A0-E0B3176D20CB}" type="pres">
      <dgm:prSet presAssocID="{E1D2D539-7F9E-4843-9C9E-6F973ED94054}" presName="Name13" presStyleLbl="parChTrans1D2" presStyleIdx="0" presStyleCnt="2"/>
      <dgm:spPr/>
      <dgm:t>
        <a:bodyPr/>
        <a:lstStyle/>
        <a:p>
          <a:endParaRPr lang="es-EC"/>
        </a:p>
      </dgm:t>
    </dgm:pt>
    <dgm:pt modelId="{90607E05-D79A-4EA5-A04C-90D8AC02200A}" type="pres">
      <dgm:prSet presAssocID="{AD61144B-8659-4AD1-B1AE-4276090E3761}" presName="childText" presStyleLbl="bgAcc1" presStyleIdx="0" presStyleCnt="2" custScaleY="26473" custLinFactNeighborX="-2941" custLinFactNeighborY="-69417">
        <dgm:presLayoutVars>
          <dgm:bulletEnabled val="1"/>
        </dgm:presLayoutVars>
      </dgm:prSet>
      <dgm:spPr/>
      <dgm:t>
        <a:bodyPr/>
        <a:lstStyle/>
        <a:p>
          <a:endParaRPr lang="es-EC"/>
        </a:p>
      </dgm:t>
    </dgm:pt>
    <dgm:pt modelId="{49A80449-85D3-4F48-AEAE-632AACEA6FB0}" type="pres">
      <dgm:prSet presAssocID="{29577E3F-DE64-450E-A9BB-4C37F0EF388F}" presName="Name13" presStyleLbl="parChTrans1D2" presStyleIdx="1" presStyleCnt="2"/>
      <dgm:spPr/>
      <dgm:t>
        <a:bodyPr/>
        <a:lstStyle/>
        <a:p>
          <a:endParaRPr lang="es-EC"/>
        </a:p>
      </dgm:t>
    </dgm:pt>
    <dgm:pt modelId="{D768AC02-AAF8-43EF-8698-BB222684AD5C}" type="pres">
      <dgm:prSet presAssocID="{168D71B7-242F-4861-8A8D-F69705F7EC45}" presName="childText" presStyleLbl="bgAcc1" presStyleIdx="1" presStyleCnt="2" custScaleY="26923" custLinFactNeighborX="-490" custLinFactNeighborY="28130">
        <dgm:presLayoutVars>
          <dgm:bulletEnabled val="1"/>
        </dgm:presLayoutVars>
      </dgm:prSet>
      <dgm:spPr/>
      <dgm:t>
        <a:bodyPr/>
        <a:lstStyle/>
        <a:p>
          <a:endParaRPr lang="es-EC"/>
        </a:p>
      </dgm:t>
    </dgm:pt>
  </dgm:ptLst>
  <dgm:cxnLst>
    <dgm:cxn modelId="{8296AE75-82C0-4D44-BD7D-A58A1D4AEDF8}" type="presOf" srcId="{168D71B7-242F-4861-8A8D-F69705F7EC45}" destId="{D768AC02-AAF8-43EF-8698-BB222684AD5C}" srcOrd="0" destOrd="0" presId="urn:microsoft.com/office/officeart/2005/8/layout/hierarchy3"/>
    <dgm:cxn modelId="{02A8A6BE-F073-4247-A81F-E1627E0271B4}" srcId="{897E62A8-31B3-40E4-A1CC-D9C7D598BF20}" destId="{756CFDCF-BAF0-4EFE-A593-72C771A01660}" srcOrd="0" destOrd="0" parTransId="{3D9DD8EE-48CF-440B-A773-2CE02C02DA34}" sibTransId="{F3647766-85F8-43A3-A667-73C3962ED5F0}"/>
    <dgm:cxn modelId="{A1045302-FFCB-44A8-A844-F737117EDD96}" srcId="{756CFDCF-BAF0-4EFE-A593-72C771A01660}" destId="{168D71B7-242F-4861-8A8D-F69705F7EC45}" srcOrd="1" destOrd="0" parTransId="{29577E3F-DE64-450E-A9BB-4C37F0EF388F}" sibTransId="{262CD805-AFEC-4451-BD27-482B51B08DAF}"/>
    <dgm:cxn modelId="{57774448-2D6C-473A-A387-5C03977E4988}" type="presOf" srcId="{756CFDCF-BAF0-4EFE-A593-72C771A01660}" destId="{ABA3D989-9494-466D-AB1E-E425831D8D02}" srcOrd="1" destOrd="0" presId="urn:microsoft.com/office/officeart/2005/8/layout/hierarchy3"/>
    <dgm:cxn modelId="{140783D0-8BC0-47C9-B40D-E0FB3CF1F420}" type="presOf" srcId="{E1D2D539-7F9E-4843-9C9E-6F973ED94054}" destId="{00925542-0B4C-404B-A8A0-E0B3176D20CB}" srcOrd="0" destOrd="0" presId="urn:microsoft.com/office/officeart/2005/8/layout/hierarchy3"/>
    <dgm:cxn modelId="{D75C02EF-16CD-4EC4-A097-A819AB674A60}" type="presOf" srcId="{756CFDCF-BAF0-4EFE-A593-72C771A01660}" destId="{71A302B1-86D0-4B85-9F34-C968D982468B}" srcOrd="0" destOrd="0" presId="urn:microsoft.com/office/officeart/2005/8/layout/hierarchy3"/>
    <dgm:cxn modelId="{D07FA818-8991-401C-A72D-A32E9C6C9E99}" srcId="{756CFDCF-BAF0-4EFE-A593-72C771A01660}" destId="{AD61144B-8659-4AD1-B1AE-4276090E3761}" srcOrd="0" destOrd="0" parTransId="{E1D2D539-7F9E-4843-9C9E-6F973ED94054}" sibTransId="{B382F1F1-0BC1-4C36-BFD0-69BBFF6DAF13}"/>
    <dgm:cxn modelId="{825FA410-3FFC-4515-B505-6C5C5F17E1AB}" type="presOf" srcId="{AD61144B-8659-4AD1-B1AE-4276090E3761}" destId="{90607E05-D79A-4EA5-A04C-90D8AC02200A}" srcOrd="0" destOrd="0" presId="urn:microsoft.com/office/officeart/2005/8/layout/hierarchy3"/>
    <dgm:cxn modelId="{03546412-3EB9-40A4-8964-ECEACD67AACC}" type="presOf" srcId="{897E62A8-31B3-40E4-A1CC-D9C7D598BF20}" destId="{AD857189-CC6E-4649-B2AB-E6DC46003A53}" srcOrd="0" destOrd="0" presId="urn:microsoft.com/office/officeart/2005/8/layout/hierarchy3"/>
    <dgm:cxn modelId="{2EA93F0C-E4F9-4F3C-ACCB-7B43194B1775}" type="presOf" srcId="{29577E3F-DE64-450E-A9BB-4C37F0EF388F}" destId="{49A80449-85D3-4F48-AEAE-632AACEA6FB0}" srcOrd="0" destOrd="0" presId="urn:microsoft.com/office/officeart/2005/8/layout/hierarchy3"/>
    <dgm:cxn modelId="{5F36960E-0D80-4529-B4A2-091B3E8FF027}" type="presParOf" srcId="{AD857189-CC6E-4649-B2AB-E6DC46003A53}" destId="{FC0C1ADB-3448-4D9E-A265-F75D1EF33D01}" srcOrd="0" destOrd="0" presId="urn:microsoft.com/office/officeart/2005/8/layout/hierarchy3"/>
    <dgm:cxn modelId="{35B1899D-8F6A-486C-9A5C-C1BDD1BB3A48}" type="presParOf" srcId="{FC0C1ADB-3448-4D9E-A265-F75D1EF33D01}" destId="{09BC1955-3C9E-46D2-8351-9746EAB02321}" srcOrd="0" destOrd="0" presId="urn:microsoft.com/office/officeart/2005/8/layout/hierarchy3"/>
    <dgm:cxn modelId="{EE979740-67C1-4AD3-ADEA-1CA9DD29EB42}" type="presParOf" srcId="{09BC1955-3C9E-46D2-8351-9746EAB02321}" destId="{71A302B1-86D0-4B85-9F34-C968D982468B}" srcOrd="0" destOrd="0" presId="urn:microsoft.com/office/officeart/2005/8/layout/hierarchy3"/>
    <dgm:cxn modelId="{F745E311-8811-488F-814B-89CBE6125B66}" type="presParOf" srcId="{09BC1955-3C9E-46D2-8351-9746EAB02321}" destId="{ABA3D989-9494-466D-AB1E-E425831D8D02}" srcOrd="1" destOrd="0" presId="urn:microsoft.com/office/officeart/2005/8/layout/hierarchy3"/>
    <dgm:cxn modelId="{1E8D4068-7565-4F24-B1A5-D95AFF58C3A2}" type="presParOf" srcId="{FC0C1ADB-3448-4D9E-A265-F75D1EF33D01}" destId="{8A959F9C-E9D1-4751-A9B1-453A2FA66C34}" srcOrd="1" destOrd="0" presId="urn:microsoft.com/office/officeart/2005/8/layout/hierarchy3"/>
    <dgm:cxn modelId="{CAECAA19-D534-4F83-8E92-2FAB8B56641D}" type="presParOf" srcId="{8A959F9C-E9D1-4751-A9B1-453A2FA66C34}" destId="{00925542-0B4C-404B-A8A0-E0B3176D20CB}" srcOrd="0" destOrd="0" presId="urn:microsoft.com/office/officeart/2005/8/layout/hierarchy3"/>
    <dgm:cxn modelId="{C8A95AC9-A514-4825-9C57-02A4B71DE50F}" type="presParOf" srcId="{8A959F9C-E9D1-4751-A9B1-453A2FA66C34}" destId="{90607E05-D79A-4EA5-A04C-90D8AC02200A}" srcOrd="1" destOrd="0" presId="urn:microsoft.com/office/officeart/2005/8/layout/hierarchy3"/>
    <dgm:cxn modelId="{B1B57EB5-60E5-4E52-85AE-320BF593E090}" type="presParOf" srcId="{8A959F9C-E9D1-4751-A9B1-453A2FA66C34}" destId="{49A80449-85D3-4F48-AEAE-632AACEA6FB0}" srcOrd="2" destOrd="0" presId="urn:microsoft.com/office/officeart/2005/8/layout/hierarchy3"/>
    <dgm:cxn modelId="{40496240-8C7C-4F0D-998C-810F5F654FCD}" type="presParOf" srcId="{8A959F9C-E9D1-4751-A9B1-453A2FA66C34}" destId="{D768AC02-AAF8-43EF-8698-BB222684AD5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7E62A8-31B3-40E4-A1CC-D9C7D598BF20}"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AD61144B-8659-4AD1-B1AE-4276090E3761}">
      <dgm:prSet phldrT="[Texto]" custT="1"/>
      <dgm:spPr/>
      <dgm:t>
        <a:bodyPr/>
        <a:lstStyle/>
        <a:p>
          <a:r>
            <a:rPr lang="es-ES" sz="1800" dirty="0" smtClean="0">
              <a:latin typeface="Times New Roman" pitchFamily="18" charset="0"/>
              <a:cs typeface="Times New Roman" pitchFamily="18" charset="0"/>
            </a:rPr>
            <a:t>VOLCÁNICA</a:t>
          </a:r>
          <a:endParaRPr lang="es-ES" sz="1800" dirty="0">
            <a:latin typeface="Times New Roman" pitchFamily="18" charset="0"/>
            <a:cs typeface="Times New Roman" pitchFamily="18" charset="0"/>
          </a:endParaRPr>
        </a:p>
      </dgm:t>
    </dgm:pt>
    <dgm:pt modelId="{B382F1F1-0BC1-4C36-BFD0-69BBFF6DAF13}" type="sibTrans" cxnId="{D07FA818-8991-401C-A72D-A32E9C6C9E99}">
      <dgm:prSet/>
      <dgm:spPr/>
      <dgm:t>
        <a:bodyPr/>
        <a:lstStyle/>
        <a:p>
          <a:endParaRPr lang="es-ES">
            <a:solidFill>
              <a:schemeClr val="tx1"/>
            </a:solidFill>
          </a:endParaRPr>
        </a:p>
      </dgm:t>
    </dgm:pt>
    <dgm:pt modelId="{E1D2D539-7F9E-4843-9C9E-6F973ED94054}" type="parTrans" cxnId="{D07FA818-8991-401C-A72D-A32E9C6C9E99}">
      <dgm:prSet/>
      <dgm:spPr/>
      <dgm:t>
        <a:bodyPr/>
        <a:lstStyle/>
        <a:p>
          <a:endParaRPr lang="es-ES">
            <a:solidFill>
              <a:schemeClr val="tx1"/>
            </a:solidFill>
          </a:endParaRPr>
        </a:p>
      </dgm:t>
    </dgm:pt>
    <dgm:pt modelId="{756CFDCF-BAF0-4EFE-A593-72C771A01660}">
      <dgm:prSet phldrT="[Texto]" custT="1"/>
      <dgm:spPr/>
      <dgm:t>
        <a:bodyPr/>
        <a:lstStyle/>
        <a:p>
          <a:r>
            <a:rPr lang="es-EC" sz="2000" b="1" smtClean="0">
              <a:latin typeface="Times New Roman" pitchFamily="18" charset="0"/>
              <a:cs typeface="Times New Roman" pitchFamily="18" charset="0"/>
            </a:rPr>
            <a:t>EXPOSICIÓN ANTE AMENAZA</a:t>
          </a:r>
          <a:endParaRPr lang="es-ES" sz="2000" b="1" dirty="0">
            <a:latin typeface="Times New Roman" pitchFamily="18" charset="0"/>
            <a:cs typeface="Times New Roman" pitchFamily="18" charset="0"/>
          </a:endParaRPr>
        </a:p>
      </dgm:t>
    </dgm:pt>
    <dgm:pt modelId="{F3647766-85F8-43A3-A667-73C3962ED5F0}" type="sibTrans" cxnId="{02A8A6BE-F073-4247-A81F-E1627E0271B4}">
      <dgm:prSet/>
      <dgm:spPr/>
      <dgm:t>
        <a:bodyPr/>
        <a:lstStyle/>
        <a:p>
          <a:endParaRPr lang="es-ES">
            <a:solidFill>
              <a:schemeClr val="tx1"/>
            </a:solidFill>
          </a:endParaRPr>
        </a:p>
      </dgm:t>
    </dgm:pt>
    <dgm:pt modelId="{3D9DD8EE-48CF-440B-A773-2CE02C02DA34}" type="parTrans" cxnId="{02A8A6BE-F073-4247-A81F-E1627E0271B4}">
      <dgm:prSet/>
      <dgm:spPr/>
      <dgm:t>
        <a:bodyPr/>
        <a:lstStyle/>
        <a:p>
          <a:endParaRPr lang="es-ES">
            <a:solidFill>
              <a:schemeClr val="tx1"/>
            </a:solidFill>
          </a:endParaRPr>
        </a:p>
      </dgm:t>
    </dgm:pt>
    <dgm:pt modelId="{168D71B7-242F-4861-8A8D-F69705F7EC45}">
      <dgm:prSet custT="1"/>
      <dgm:spPr/>
      <dgm:t>
        <a:bodyPr/>
        <a:lstStyle/>
        <a:p>
          <a:r>
            <a:rPr lang="es-ES" sz="1800" dirty="0" smtClean="0">
              <a:latin typeface="Times New Roman" pitchFamily="18" charset="0"/>
              <a:cs typeface="Times New Roman" pitchFamily="18" charset="0"/>
            </a:rPr>
            <a:t>DESLIZAMIENTOS</a:t>
          </a:r>
          <a:endParaRPr lang="es-ES" sz="1800" dirty="0">
            <a:latin typeface="Times New Roman" pitchFamily="18" charset="0"/>
            <a:cs typeface="Times New Roman" pitchFamily="18" charset="0"/>
          </a:endParaRPr>
        </a:p>
      </dgm:t>
    </dgm:pt>
    <dgm:pt modelId="{29577E3F-DE64-450E-A9BB-4C37F0EF388F}" type="parTrans" cxnId="{A1045302-FFCB-44A8-A844-F737117EDD96}">
      <dgm:prSet/>
      <dgm:spPr/>
      <dgm:t>
        <a:bodyPr/>
        <a:lstStyle/>
        <a:p>
          <a:endParaRPr lang="es-ES">
            <a:solidFill>
              <a:schemeClr val="tx1"/>
            </a:solidFill>
          </a:endParaRPr>
        </a:p>
      </dgm:t>
    </dgm:pt>
    <dgm:pt modelId="{262CD805-AFEC-4451-BD27-482B51B08DAF}" type="sibTrans" cxnId="{A1045302-FFCB-44A8-A844-F737117EDD96}">
      <dgm:prSet/>
      <dgm:spPr/>
      <dgm:t>
        <a:bodyPr/>
        <a:lstStyle/>
        <a:p>
          <a:endParaRPr lang="es-ES">
            <a:solidFill>
              <a:schemeClr val="tx1"/>
            </a:solidFill>
          </a:endParaRPr>
        </a:p>
      </dgm:t>
    </dgm:pt>
    <dgm:pt modelId="{AD857189-CC6E-4649-B2AB-E6DC46003A53}" type="pres">
      <dgm:prSet presAssocID="{897E62A8-31B3-40E4-A1CC-D9C7D598BF20}" presName="diagram" presStyleCnt="0">
        <dgm:presLayoutVars>
          <dgm:chPref val="1"/>
          <dgm:dir/>
          <dgm:animOne val="branch"/>
          <dgm:animLvl val="lvl"/>
          <dgm:resizeHandles/>
        </dgm:presLayoutVars>
      </dgm:prSet>
      <dgm:spPr/>
      <dgm:t>
        <a:bodyPr/>
        <a:lstStyle/>
        <a:p>
          <a:endParaRPr lang="es-EC"/>
        </a:p>
      </dgm:t>
    </dgm:pt>
    <dgm:pt modelId="{FC0C1ADB-3448-4D9E-A265-F75D1EF33D01}" type="pres">
      <dgm:prSet presAssocID="{756CFDCF-BAF0-4EFE-A593-72C771A01660}" presName="root" presStyleCnt="0"/>
      <dgm:spPr/>
      <dgm:t>
        <a:bodyPr/>
        <a:lstStyle/>
        <a:p>
          <a:endParaRPr lang="es-EC"/>
        </a:p>
      </dgm:t>
    </dgm:pt>
    <dgm:pt modelId="{09BC1955-3C9E-46D2-8351-9746EAB02321}" type="pres">
      <dgm:prSet presAssocID="{756CFDCF-BAF0-4EFE-A593-72C771A01660}" presName="rootComposite" presStyleCnt="0"/>
      <dgm:spPr/>
      <dgm:t>
        <a:bodyPr/>
        <a:lstStyle/>
        <a:p>
          <a:endParaRPr lang="es-EC"/>
        </a:p>
      </dgm:t>
    </dgm:pt>
    <dgm:pt modelId="{71A302B1-86D0-4B85-9F34-C968D982468B}" type="pres">
      <dgm:prSet presAssocID="{756CFDCF-BAF0-4EFE-A593-72C771A01660}" presName="rootText" presStyleLbl="node1" presStyleIdx="0" presStyleCnt="1" custScaleY="34992" custLinFactNeighborY="-83560"/>
      <dgm:spPr/>
      <dgm:t>
        <a:bodyPr/>
        <a:lstStyle/>
        <a:p>
          <a:endParaRPr lang="es-EC"/>
        </a:p>
      </dgm:t>
    </dgm:pt>
    <dgm:pt modelId="{ABA3D989-9494-466D-AB1E-E425831D8D02}" type="pres">
      <dgm:prSet presAssocID="{756CFDCF-BAF0-4EFE-A593-72C771A01660}" presName="rootConnector" presStyleLbl="node1" presStyleIdx="0" presStyleCnt="1"/>
      <dgm:spPr/>
      <dgm:t>
        <a:bodyPr/>
        <a:lstStyle/>
        <a:p>
          <a:endParaRPr lang="es-EC"/>
        </a:p>
      </dgm:t>
    </dgm:pt>
    <dgm:pt modelId="{8A959F9C-E9D1-4751-A9B1-453A2FA66C34}" type="pres">
      <dgm:prSet presAssocID="{756CFDCF-BAF0-4EFE-A593-72C771A01660}" presName="childShape" presStyleCnt="0"/>
      <dgm:spPr/>
      <dgm:t>
        <a:bodyPr/>
        <a:lstStyle/>
        <a:p>
          <a:endParaRPr lang="es-EC"/>
        </a:p>
      </dgm:t>
    </dgm:pt>
    <dgm:pt modelId="{00925542-0B4C-404B-A8A0-E0B3176D20CB}" type="pres">
      <dgm:prSet presAssocID="{E1D2D539-7F9E-4843-9C9E-6F973ED94054}" presName="Name13" presStyleLbl="parChTrans1D2" presStyleIdx="0" presStyleCnt="2"/>
      <dgm:spPr/>
      <dgm:t>
        <a:bodyPr/>
        <a:lstStyle/>
        <a:p>
          <a:endParaRPr lang="es-EC"/>
        </a:p>
      </dgm:t>
    </dgm:pt>
    <dgm:pt modelId="{90607E05-D79A-4EA5-A04C-90D8AC02200A}" type="pres">
      <dgm:prSet presAssocID="{AD61144B-8659-4AD1-B1AE-4276090E3761}" presName="childText" presStyleLbl="bgAcc1" presStyleIdx="0" presStyleCnt="2" custScaleY="26473" custLinFactNeighborX="-2941" custLinFactNeighborY="-69417">
        <dgm:presLayoutVars>
          <dgm:bulletEnabled val="1"/>
        </dgm:presLayoutVars>
      </dgm:prSet>
      <dgm:spPr/>
      <dgm:t>
        <a:bodyPr/>
        <a:lstStyle/>
        <a:p>
          <a:endParaRPr lang="es-ES"/>
        </a:p>
      </dgm:t>
    </dgm:pt>
    <dgm:pt modelId="{49A80449-85D3-4F48-AEAE-632AACEA6FB0}" type="pres">
      <dgm:prSet presAssocID="{29577E3F-DE64-450E-A9BB-4C37F0EF388F}" presName="Name13" presStyleLbl="parChTrans1D2" presStyleIdx="1" presStyleCnt="2"/>
      <dgm:spPr/>
      <dgm:t>
        <a:bodyPr/>
        <a:lstStyle/>
        <a:p>
          <a:endParaRPr lang="es-EC"/>
        </a:p>
      </dgm:t>
    </dgm:pt>
    <dgm:pt modelId="{D768AC02-AAF8-43EF-8698-BB222684AD5C}" type="pres">
      <dgm:prSet presAssocID="{168D71B7-242F-4861-8A8D-F69705F7EC45}" presName="childText" presStyleLbl="bgAcc1" presStyleIdx="1" presStyleCnt="2" custScaleY="26923" custLinFactNeighborX="0" custLinFactNeighborY="20474">
        <dgm:presLayoutVars>
          <dgm:bulletEnabled val="1"/>
        </dgm:presLayoutVars>
      </dgm:prSet>
      <dgm:spPr/>
      <dgm:t>
        <a:bodyPr/>
        <a:lstStyle/>
        <a:p>
          <a:endParaRPr lang="es-ES"/>
        </a:p>
      </dgm:t>
    </dgm:pt>
  </dgm:ptLst>
  <dgm:cxnLst>
    <dgm:cxn modelId="{3E606BAC-C4F2-428D-A552-45D25100B7BD}" type="presOf" srcId="{AD61144B-8659-4AD1-B1AE-4276090E3761}" destId="{90607E05-D79A-4EA5-A04C-90D8AC02200A}" srcOrd="0" destOrd="0" presId="urn:microsoft.com/office/officeart/2005/8/layout/hierarchy3"/>
    <dgm:cxn modelId="{02A8A6BE-F073-4247-A81F-E1627E0271B4}" srcId="{897E62A8-31B3-40E4-A1CC-D9C7D598BF20}" destId="{756CFDCF-BAF0-4EFE-A593-72C771A01660}" srcOrd="0" destOrd="0" parTransId="{3D9DD8EE-48CF-440B-A773-2CE02C02DA34}" sibTransId="{F3647766-85F8-43A3-A667-73C3962ED5F0}"/>
    <dgm:cxn modelId="{A4D61784-D186-4B86-B68C-BFB105BCAC99}" type="presOf" srcId="{756CFDCF-BAF0-4EFE-A593-72C771A01660}" destId="{ABA3D989-9494-466D-AB1E-E425831D8D02}" srcOrd="1" destOrd="0" presId="urn:microsoft.com/office/officeart/2005/8/layout/hierarchy3"/>
    <dgm:cxn modelId="{3A7C10B0-681B-407A-9FAD-755C0956A542}" type="presOf" srcId="{897E62A8-31B3-40E4-A1CC-D9C7D598BF20}" destId="{AD857189-CC6E-4649-B2AB-E6DC46003A53}" srcOrd="0" destOrd="0" presId="urn:microsoft.com/office/officeart/2005/8/layout/hierarchy3"/>
    <dgm:cxn modelId="{A1045302-FFCB-44A8-A844-F737117EDD96}" srcId="{756CFDCF-BAF0-4EFE-A593-72C771A01660}" destId="{168D71B7-242F-4861-8A8D-F69705F7EC45}" srcOrd="1" destOrd="0" parTransId="{29577E3F-DE64-450E-A9BB-4C37F0EF388F}" sibTransId="{262CD805-AFEC-4451-BD27-482B51B08DAF}"/>
    <dgm:cxn modelId="{0148F58E-09BE-446B-9461-2CC706DA11F6}" type="presOf" srcId="{168D71B7-242F-4861-8A8D-F69705F7EC45}" destId="{D768AC02-AAF8-43EF-8698-BB222684AD5C}" srcOrd="0" destOrd="0" presId="urn:microsoft.com/office/officeart/2005/8/layout/hierarchy3"/>
    <dgm:cxn modelId="{7157B519-0B1E-45DC-BF74-9E60ABF879F3}" type="presOf" srcId="{E1D2D539-7F9E-4843-9C9E-6F973ED94054}" destId="{00925542-0B4C-404B-A8A0-E0B3176D20CB}" srcOrd="0" destOrd="0" presId="urn:microsoft.com/office/officeart/2005/8/layout/hierarchy3"/>
    <dgm:cxn modelId="{1C1FC30A-294D-493E-AEBA-B695B314C161}" type="presOf" srcId="{29577E3F-DE64-450E-A9BB-4C37F0EF388F}" destId="{49A80449-85D3-4F48-AEAE-632AACEA6FB0}" srcOrd="0" destOrd="0" presId="urn:microsoft.com/office/officeart/2005/8/layout/hierarchy3"/>
    <dgm:cxn modelId="{D07FA818-8991-401C-A72D-A32E9C6C9E99}" srcId="{756CFDCF-BAF0-4EFE-A593-72C771A01660}" destId="{AD61144B-8659-4AD1-B1AE-4276090E3761}" srcOrd="0" destOrd="0" parTransId="{E1D2D539-7F9E-4843-9C9E-6F973ED94054}" sibTransId="{B382F1F1-0BC1-4C36-BFD0-69BBFF6DAF13}"/>
    <dgm:cxn modelId="{479883DB-4748-4A30-97D0-9ABDEF19C37D}" type="presOf" srcId="{756CFDCF-BAF0-4EFE-A593-72C771A01660}" destId="{71A302B1-86D0-4B85-9F34-C968D982468B}" srcOrd="0" destOrd="0" presId="urn:microsoft.com/office/officeart/2005/8/layout/hierarchy3"/>
    <dgm:cxn modelId="{05CC3CF1-1E4D-49D2-9DB2-706334376351}" type="presParOf" srcId="{AD857189-CC6E-4649-B2AB-E6DC46003A53}" destId="{FC0C1ADB-3448-4D9E-A265-F75D1EF33D01}" srcOrd="0" destOrd="0" presId="urn:microsoft.com/office/officeart/2005/8/layout/hierarchy3"/>
    <dgm:cxn modelId="{D45B3539-B799-47E7-AEC4-7987C1F59FA8}" type="presParOf" srcId="{FC0C1ADB-3448-4D9E-A265-F75D1EF33D01}" destId="{09BC1955-3C9E-46D2-8351-9746EAB02321}" srcOrd="0" destOrd="0" presId="urn:microsoft.com/office/officeart/2005/8/layout/hierarchy3"/>
    <dgm:cxn modelId="{B3654CCF-92A7-441A-88DB-DFA5CF204CA8}" type="presParOf" srcId="{09BC1955-3C9E-46D2-8351-9746EAB02321}" destId="{71A302B1-86D0-4B85-9F34-C968D982468B}" srcOrd="0" destOrd="0" presId="urn:microsoft.com/office/officeart/2005/8/layout/hierarchy3"/>
    <dgm:cxn modelId="{7DE58620-2E35-46BC-A41C-9D9FAE5E0DE1}" type="presParOf" srcId="{09BC1955-3C9E-46D2-8351-9746EAB02321}" destId="{ABA3D989-9494-466D-AB1E-E425831D8D02}" srcOrd="1" destOrd="0" presId="urn:microsoft.com/office/officeart/2005/8/layout/hierarchy3"/>
    <dgm:cxn modelId="{88449CEE-E25E-4ECD-B202-6053312903E3}" type="presParOf" srcId="{FC0C1ADB-3448-4D9E-A265-F75D1EF33D01}" destId="{8A959F9C-E9D1-4751-A9B1-453A2FA66C34}" srcOrd="1" destOrd="0" presId="urn:microsoft.com/office/officeart/2005/8/layout/hierarchy3"/>
    <dgm:cxn modelId="{52747DC1-EA81-4AC0-9803-ACDBF4AF723A}" type="presParOf" srcId="{8A959F9C-E9D1-4751-A9B1-453A2FA66C34}" destId="{00925542-0B4C-404B-A8A0-E0B3176D20CB}" srcOrd="0" destOrd="0" presId="urn:microsoft.com/office/officeart/2005/8/layout/hierarchy3"/>
    <dgm:cxn modelId="{7D7464B5-CC1F-4C9E-BFF3-4D75281E9474}" type="presParOf" srcId="{8A959F9C-E9D1-4751-A9B1-453A2FA66C34}" destId="{90607E05-D79A-4EA5-A04C-90D8AC02200A}" srcOrd="1" destOrd="0" presId="urn:microsoft.com/office/officeart/2005/8/layout/hierarchy3"/>
    <dgm:cxn modelId="{78163DA6-EACC-4004-8417-B5C4BBDC3610}" type="presParOf" srcId="{8A959F9C-E9D1-4751-A9B1-453A2FA66C34}" destId="{49A80449-85D3-4F48-AEAE-632AACEA6FB0}" srcOrd="2" destOrd="0" presId="urn:microsoft.com/office/officeart/2005/8/layout/hierarchy3"/>
    <dgm:cxn modelId="{1E843657-42D1-4FE2-8402-0F36D17814EB}" type="presParOf" srcId="{8A959F9C-E9D1-4751-A9B1-453A2FA66C34}" destId="{D768AC02-AAF8-43EF-8698-BB222684AD5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D7D78-A6C9-4F38-8CFB-D680DDDA81CC}">
      <dsp:nvSpPr>
        <dsp:cNvPr id="0" name=""/>
        <dsp:cNvSpPr/>
      </dsp:nvSpPr>
      <dsp:spPr>
        <a:xfrm>
          <a:off x="1193" y="394523"/>
          <a:ext cx="4655380" cy="714396"/>
        </a:xfrm>
        <a:prstGeom prst="rect">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b="1" kern="1200" dirty="0" smtClean="0">
              <a:latin typeface="Times New Roman" pitchFamily="18" charset="0"/>
              <a:cs typeface="Times New Roman" pitchFamily="18" charset="0"/>
            </a:rPr>
            <a:t>Problema</a:t>
          </a:r>
          <a:endParaRPr lang="es-EC" sz="3000" b="1" kern="1200" dirty="0">
            <a:latin typeface="Times New Roman" pitchFamily="18" charset="0"/>
            <a:cs typeface="Times New Roman" pitchFamily="18" charset="0"/>
          </a:endParaRPr>
        </a:p>
      </dsp:txBody>
      <dsp:txXfrm>
        <a:off x="1193" y="394523"/>
        <a:ext cx="4655380" cy="714396"/>
      </dsp:txXfrm>
    </dsp:sp>
    <dsp:sp modelId="{FE3A1CAE-1F03-4A0F-A310-F27E676A3209}">
      <dsp:nvSpPr>
        <dsp:cNvPr id="0" name=""/>
        <dsp:cNvSpPr/>
      </dsp:nvSpPr>
      <dsp:spPr>
        <a:xfrm>
          <a:off x="5122112" y="394523"/>
          <a:ext cx="4655380" cy="714396"/>
        </a:xfrm>
        <a:prstGeom prst="rect">
          <a:avLst/>
        </a:prstGeom>
        <a:solidFill>
          <a:schemeClr val="accent3">
            <a:hueOff val="11250264"/>
            <a:satOff val="-16880"/>
            <a:lumOff val="-2745"/>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b="1" kern="1200" dirty="0" smtClean="0">
              <a:latin typeface="Times New Roman" pitchFamily="18" charset="0"/>
              <a:cs typeface="Times New Roman" pitchFamily="18" charset="0"/>
            </a:rPr>
            <a:t>Justificación</a:t>
          </a:r>
          <a:endParaRPr lang="es-EC" sz="3000" b="1" kern="1200" dirty="0">
            <a:latin typeface="Times New Roman" pitchFamily="18" charset="0"/>
            <a:cs typeface="Times New Roman" pitchFamily="18" charset="0"/>
          </a:endParaRPr>
        </a:p>
      </dsp:txBody>
      <dsp:txXfrm>
        <a:off x="5122112" y="394523"/>
        <a:ext cx="4655380" cy="714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26681-496A-46BA-B774-82BAFAA5261C}">
      <dsp:nvSpPr>
        <dsp:cNvPr id="0" name=""/>
        <dsp:cNvSpPr/>
      </dsp:nvSpPr>
      <dsp:spPr>
        <a:xfrm>
          <a:off x="1354862" y="139939"/>
          <a:ext cx="9433881" cy="1872000"/>
        </a:xfrm>
        <a:prstGeom prst="rect">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itchFamily="18" charset="0"/>
              <a:cs typeface="Times New Roman" pitchFamily="18" charset="0"/>
            </a:rPr>
            <a:t>GENERAL</a:t>
          </a:r>
          <a:endParaRPr lang="es-EC" sz="2400" b="1" kern="1200" dirty="0">
            <a:latin typeface="Times New Roman" pitchFamily="18" charset="0"/>
            <a:cs typeface="Times New Roman" pitchFamily="18" charset="0"/>
          </a:endParaRPr>
        </a:p>
      </dsp:txBody>
      <dsp:txXfrm>
        <a:off x="1354862" y="139939"/>
        <a:ext cx="9433881" cy="1872000"/>
      </dsp:txXfrm>
    </dsp:sp>
    <dsp:sp modelId="{B25B7862-90A1-4638-A275-F24226CAB26E}">
      <dsp:nvSpPr>
        <dsp:cNvPr id="0" name=""/>
        <dsp:cNvSpPr/>
      </dsp:nvSpPr>
      <dsp:spPr>
        <a:xfrm>
          <a:off x="1354862" y="2155396"/>
          <a:ext cx="9433881" cy="3173195"/>
        </a:xfrm>
        <a:prstGeom prst="rect">
          <a:avLst/>
        </a:prstGeom>
        <a:no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just" defTabSz="1066800">
            <a:lnSpc>
              <a:spcPct val="90000"/>
            </a:lnSpc>
            <a:spcBef>
              <a:spcPct val="0"/>
            </a:spcBef>
            <a:spcAft>
              <a:spcPct val="15000"/>
            </a:spcAft>
            <a:buChar char="••"/>
          </a:pPr>
          <a:endParaRPr lang="es-EC" sz="2400" kern="1200" dirty="0">
            <a:latin typeface="Times New Roman" pitchFamily="18" charset="0"/>
            <a:cs typeface="Times New Roman" pitchFamily="18" charset="0"/>
          </a:endParaRPr>
        </a:p>
        <a:p>
          <a:pPr marL="228600" lvl="1" indent="-228600" algn="just" defTabSz="1066800">
            <a:lnSpc>
              <a:spcPct val="90000"/>
            </a:lnSpc>
            <a:spcBef>
              <a:spcPct val="0"/>
            </a:spcBef>
            <a:spcAft>
              <a:spcPct val="15000"/>
            </a:spcAft>
            <a:buChar char="••"/>
          </a:pPr>
          <a:r>
            <a:rPr lang="es-EC" sz="2400" kern="1200" dirty="0" smtClean="0">
              <a:latin typeface="Times New Roman" pitchFamily="18" charset="0"/>
              <a:cs typeface="Times New Roman" pitchFamily="18" charset="0"/>
            </a:rPr>
            <a:t>Identificar las amenazas existentes en el cantón Francisco de Orellana para el análisis de vulnerabilidades especificadas en la guía desarrollada por el Plan de las Naciones Unidas para el Desarrollo (PNUD) – Secretaría Nacional de Gestión de Riesgos (SNGR), mediante el uso de herramientas SIG.</a:t>
          </a:r>
          <a:endParaRPr lang="es-EC" sz="2400" kern="1200" dirty="0">
            <a:latin typeface="Times New Roman" pitchFamily="18" charset="0"/>
            <a:cs typeface="Times New Roman" pitchFamily="18" charset="0"/>
          </a:endParaRPr>
        </a:p>
      </dsp:txBody>
      <dsp:txXfrm>
        <a:off x="1354862" y="2155396"/>
        <a:ext cx="9433881" cy="3173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4AEA6-1EF4-4242-B70C-F0067E0E2F83}">
      <dsp:nvSpPr>
        <dsp:cNvPr id="0" name=""/>
        <dsp:cNvSpPr/>
      </dsp:nvSpPr>
      <dsp:spPr>
        <a:xfrm>
          <a:off x="0" y="3701"/>
          <a:ext cx="3726083" cy="1732377"/>
        </a:xfrm>
        <a:prstGeom prst="chevron">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endParaRPr lang="es-EC" sz="2000" b="1" kern="1200" dirty="0">
            <a:latin typeface="Times New Roman" pitchFamily="18" charset="0"/>
            <a:cs typeface="Times New Roman" pitchFamily="18" charset="0"/>
          </a:endParaRPr>
        </a:p>
      </dsp:txBody>
      <dsp:txXfrm>
        <a:off x="866189" y="3701"/>
        <a:ext cx="1993706" cy="1732377"/>
      </dsp:txXfrm>
    </dsp:sp>
    <dsp:sp modelId="{BE04DAAB-85EE-4BCA-A0CF-C9E802E35E2A}">
      <dsp:nvSpPr>
        <dsp:cNvPr id="0" name=""/>
        <dsp:cNvSpPr/>
      </dsp:nvSpPr>
      <dsp:spPr>
        <a:xfrm>
          <a:off x="3163065" y="150953"/>
          <a:ext cx="8631840" cy="1437873"/>
        </a:xfrm>
        <a:prstGeom prst="chevron">
          <a:avLst/>
        </a:prstGeom>
        <a:solidFill>
          <a:schemeClr val="accent3">
            <a:tint val="40000"/>
            <a:hueOff val="0"/>
            <a:satOff val="0"/>
            <a:lumOff val="0"/>
            <a:alpha val="44000"/>
          </a:schemeClr>
        </a:solidFill>
        <a:ln w="11429" cap="flat" cmpd="sng" algn="ctr">
          <a:solidFill>
            <a:schemeClr val="accent3">
              <a:lumMod val="75000"/>
              <a:alpha val="9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En la sección novena, Gestión del Riesgo, se destaca por su importancia el </a:t>
          </a:r>
          <a:r>
            <a:rPr lang="es-EC" sz="2000" b="1" kern="1200" dirty="0" smtClean="0">
              <a:latin typeface="Times New Roman" pitchFamily="18" charset="0"/>
              <a:cs typeface="Times New Roman" pitchFamily="18" charset="0"/>
            </a:rPr>
            <a:t>art. 389</a:t>
          </a:r>
          <a:endParaRPr lang="es-EC" sz="2000" kern="1200" dirty="0">
            <a:latin typeface="Times New Roman" pitchFamily="18" charset="0"/>
            <a:cs typeface="Times New Roman" pitchFamily="18" charset="0"/>
          </a:endParaRPr>
        </a:p>
      </dsp:txBody>
      <dsp:txXfrm>
        <a:off x="3882002" y="150953"/>
        <a:ext cx="7193967" cy="1437873"/>
      </dsp:txXfrm>
    </dsp:sp>
    <dsp:sp modelId="{2A1435BC-E411-4B6F-81C1-EC6ED329719A}">
      <dsp:nvSpPr>
        <dsp:cNvPr id="0" name=""/>
        <dsp:cNvSpPr/>
      </dsp:nvSpPr>
      <dsp:spPr>
        <a:xfrm>
          <a:off x="0" y="1978611"/>
          <a:ext cx="3726083" cy="1732377"/>
        </a:xfrm>
        <a:prstGeom prst="chevron">
          <a:avLst/>
        </a:prstGeom>
        <a:solidFill>
          <a:schemeClr val="accent3">
            <a:hueOff val="5625132"/>
            <a:satOff val="-8440"/>
            <a:lumOff val="-1373"/>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endParaRPr lang="es-EC" sz="2000" b="1" kern="1200" dirty="0">
            <a:latin typeface="Times New Roman" pitchFamily="18" charset="0"/>
            <a:cs typeface="Times New Roman" pitchFamily="18" charset="0"/>
          </a:endParaRPr>
        </a:p>
      </dsp:txBody>
      <dsp:txXfrm>
        <a:off x="866189" y="1978611"/>
        <a:ext cx="1993706" cy="1732377"/>
      </dsp:txXfrm>
    </dsp:sp>
    <dsp:sp modelId="{F9B478CE-6706-43CF-9808-47560845623B}">
      <dsp:nvSpPr>
        <dsp:cNvPr id="0" name=""/>
        <dsp:cNvSpPr/>
      </dsp:nvSpPr>
      <dsp:spPr>
        <a:xfrm>
          <a:off x="3163065" y="2125863"/>
          <a:ext cx="8631840" cy="1437873"/>
        </a:xfrm>
        <a:prstGeom prst="chevron">
          <a:avLst/>
        </a:prstGeom>
        <a:solidFill>
          <a:schemeClr val="accent3">
            <a:tint val="40000"/>
            <a:hueOff val="5358425"/>
            <a:satOff val="-6896"/>
            <a:lumOff val="-537"/>
            <a:alpha val="44000"/>
          </a:schemeClr>
        </a:solidFill>
        <a:ln w="11429" cap="flat" cmpd="sng" algn="ctr">
          <a:solidFill>
            <a:schemeClr val="accent5">
              <a:lumMod val="75000"/>
              <a:alpha val="9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S" sz="2000" b="1" kern="1200" dirty="0" smtClean="0">
              <a:latin typeface="Times New Roman" pitchFamily="18" charset="0"/>
              <a:cs typeface="Times New Roman" pitchFamily="18" charset="0"/>
            </a:rPr>
            <a:t>Objetivo 4</a:t>
          </a:r>
          <a:r>
            <a:rPr lang="es-ES" sz="2000" kern="1200" dirty="0" smtClean="0">
              <a:latin typeface="Times New Roman" pitchFamily="18" charset="0"/>
              <a:cs typeface="Times New Roman" pitchFamily="18" charset="0"/>
            </a:rPr>
            <a:t>: Garantizar los derechos de la naturaleza y promover un ambiente sano y sustentable. La </a:t>
          </a:r>
          <a:r>
            <a:rPr lang="es-ES" sz="2000" b="1" kern="1200" dirty="0" smtClean="0">
              <a:latin typeface="Times New Roman" pitchFamily="18" charset="0"/>
              <a:cs typeface="Times New Roman" pitchFamily="18" charset="0"/>
            </a:rPr>
            <a:t>Política 4.6</a:t>
          </a:r>
          <a:r>
            <a:rPr lang="es-ES" sz="2000" kern="1200" dirty="0" smtClean="0">
              <a:latin typeface="Times New Roman" pitchFamily="18" charset="0"/>
              <a:cs typeface="Times New Roman" pitchFamily="18" charset="0"/>
            </a:rPr>
            <a:t>, Reducir la vulnerabilidad social y ambiental ante los efectos producidos por procesos naturales y antrópicos generadores de riesgos.</a:t>
          </a:r>
          <a:r>
            <a:rPr lang="es-EC" sz="2000" kern="1200" dirty="0" smtClean="0">
              <a:latin typeface="Times New Roman" pitchFamily="18" charset="0"/>
              <a:cs typeface="Times New Roman" pitchFamily="18" charset="0"/>
            </a:rPr>
            <a:t>	</a:t>
          </a:r>
          <a:endParaRPr lang="es-EC" sz="2000" kern="1200" dirty="0">
            <a:latin typeface="Times New Roman" pitchFamily="18" charset="0"/>
            <a:cs typeface="Times New Roman" pitchFamily="18" charset="0"/>
          </a:endParaRPr>
        </a:p>
      </dsp:txBody>
      <dsp:txXfrm>
        <a:off x="3882002" y="2125863"/>
        <a:ext cx="7193967" cy="1437873"/>
      </dsp:txXfrm>
    </dsp:sp>
    <dsp:sp modelId="{EEB83AF6-9563-4163-9198-C2C4B3FDE674}">
      <dsp:nvSpPr>
        <dsp:cNvPr id="0" name=""/>
        <dsp:cNvSpPr/>
      </dsp:nvSpPr>
      <dsp:spPr>
        <a:xfrm>
          <a:off x="0" y="3953521"/>
          <a:ext cx="3726083" cy="1732377"/>
        </a:xfrm>
        <a:prstGeom prst="chevron">
          <a:avLst/>
        </a:prstGeom>
        <a:solidFill>
          <a:schemeClr val="accent3">
            <a:hueOff val="11250264"/>
            <a:satOff val="-16880"/>
            <a:lumOff val="-274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itchFamily="18" charset="0"/>
              <a:cs typeface="Times New Roman" pitchFamily="18" charset="0"/>
            </a:rPr>
            <a:t>COOTAD</a:t>
          </a:r>
          <a:endParaRPr lang="es-EC" sz="2000" b="1" kern="1200" dirty="0">
            <a:latin typeface="Times New Roman" pitchFamily="18" charset="0"/>
            <a:cs typeface="Times New Roman" pitchFamily="18" charset="0"/>
          </a:endParaRPr>
        </a:p>
      </dsp:txBody>
      <dsp:txXfrm>
        <a:off x="866189" y="3953521"/>
        <a:ext cx="1993706" cy="1732377"/>
      </dsp:txXfrm>
    </dsp:sp>
    <dsp:sp modelId="{4599DA5D-E3F8-4952-BFF0-3A7B3AC7FB89}">
      <dsp:nvSpPr>
        <dsp:cNvPr id="0" name=""/>
        <dsp:cNvSpPr/>
      </dsp:nvSpPr>
      <dsp:spPr>
        <a:xfrm>
          <a:off x="3163065" y="4100773"/>
          <a:ext cx="8631840" cy="1437873"/>
        </a:xfrm>
        <a:prstGeom prst="chevron">
          <a:avLst/>
        </a:prstGeom>
        <a:solidFill>
          <a:schemeClr val="accent3">
            <a:tint val="40000"/>
            <a:hueOff val="10716850"/>
            <a:satOff val="-13793"/>
            <a:lumOff val="-1075"/>
            <a:alpha val="44000"/>
          </a:schemeClr>
        </a:solidFill>
        <a:ln w="11429" cap="flat" cmpd="sng" algn="ctr">
          <a:solidFill>
            <a:srgbClr val="7030A0">
              <a:alpha val="90000"/>
            </a:srgb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Los artículos 54 y 140, son los relacionados con las funciones del gobierno autónomo descentralizado municipal y con el ejercicio de la competencia de gestión de riesgos</a:t>
          </a:r>
          <a:endParaRPr lang="es-EC" sz="2000" kern="1200" dirty="0">
            <a:latin typeface="Times New Roman" pitchFamily="18" charset="0"/>
            <a:cs typeface="Times New Roman" pitchFamily="18" charset="0"/>
          </a:endParaRPr>
        </a:p>
      </dsp:txBody>
      <dsp:txXfrm>
        <a:off x="3882002" y="4100773"/>
        <a:ext cx="7193967" cy="1437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48953-362F-44B8-A96D-2883B30D200B}">
      <dsp:nvSpPr>
        <dsp:cNvPr id="0" name=""/>
        <dsp:cNvSpPr/>
      </dsp:nvSpPr>
      <dsp:spPr>
        <a:xfrm>
          <a:off x="4403844" y="1887"/>
          <a:ext cx="2886409" cy="192427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itchFamily="18" charset="0"/>
              <a:cs typeface="Times New Roman" pitchFamily="18" charset="0"/>
            </a:rPr>
            <a:t>Plan de Desarrollo y Ordenamiento Territorial del cantón Francisco de Orellana. (PDOT):</a:t>
          </a:r>
          <a:endParaRPr lang="es-ES" sz="2000" b="1" kern="1200" dirty="0">
            <a:latin typeface="Times New Roman" pitchFamily="18" charset="0"/>
            <a:cs typeface="Times New Roman" pitchFamily="18" charset="0"/>
          </a:endParaRPr>
        </a:p>
      </dsp:txBody>
      <dsp:txXfrm>
        <a:off x="4460204" y="58247"/>
        <a:ext cx="2773689" cy="1811553"/>
      </dsp:txXfrm>
    </dsp:sp>
    <dsp:sp modelId="{8673CDA1-2520-48FF-B07B-DB5A2E473983}">
      <dsp:nvSpPr>
        <dsp:cNvPr id="0" name=""/>
        <dsp:cNvSpPr/>
      </dsp:nvSpPr>
      <dsp:spPr>
        <a:xfrm>
          <a:off x="5801329" y="1926160"/>
          <a:ext cx="91440" cy="769709"/>
        </a:xfrm>
        <a:custGeom>
          <a:avLst/>
          <a:gdLst/>
          <a:ahLst/>
          <a:cxnLst/>
          <a:rect l="0" t="0" r="0" b="0"/>
          <a:pathLst>
            <a:path>
              <a:moveTo>
                <a:pt x="45720" y="0"/>
              </a:moveTo>
              <a:lnTo>
                <a:pt x="45720" y="769709"/>
              </a:lnTo>
            </a:path>
          </a:pathLst>
        </a:custGeom>
        <a:noFill/>
        <a:ln w="11429" cap="flat" cmpd="sng" algn="ctr">
          <a:solidFill>
            <a:schemeClr val="accent3">
              <a:hueOff val="0"/>
              <a:satOff val="0"/>
              <a:lumOff val="0"/>
              <a:alphaOff val="0"/>
            </a:schemeClr>
          </a:solidFill>
          <a:prstDash val="sysDash"/>
        </a:ln>
        <a:effectLst/>
        <a:sp3d z="-40000" prstMaterial="matte"/>
      </dsp:spPr>
      <dsp:style>
        <a:lnRef idx="2">
          <a:scrgbClr r="0" g="0" b="0"/>
        </a:lnRef>
        <a:fillRef idx="0">
          <a:scrgbClr r="0" g="0" b="0"/>
        </a:fillRef>
        <a:effectRef idx="0">
          <a:scrgbClr r="0" g="0" b="0"/>
        </a:effectRef>
        <a:fontRef idx="minor"/>
      </dsp:style>
    </dsp:sp>
    <dsp:sp modelId="{93EBCD9A-B81B-4C88-89D2-1B954C7E85C4}">
      <dsp:nvSpPr>
        <dsp:cNvPr id="0" name=""/>
        <dsp:cNvSpPr/>
      </dsp:nvSpPr>
      <dsp:spPr>
        <a:xfrm>
          <a:off x="4403844" y="2695869"/>
          <a:ext cx="2886409" cy="192427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Planes y Proyectos, relacionados con la gestión del riesgo</a:t>
          </a:r>
          <a:endParaRPr lang="es-ES" sz="2000" kern="1200" dirty="0">
            <a:latin typeface="Times New Roman" pitchFamily="18" charset="0"/>
            <a:cs typeface="Times New Roman" pitchFamily="18" charset="0"/>
          </a:endParaRPr>
        </a:p>
      </dsp:txBody>
      <dsp:txXfrm>
        <a:off x="4460204" y="2752229"/>
        <a:ext cx="2773689" cy="1811553"/>
      </dsp:txXfrm>
    </dsp:sp>
    <dsp:sp modelId="{909DF680-3CAF-4FF6-A9FD-1AFA437B0EF0}">
      <dsp:nvSpPr>
        <dsp:cNvPr id="0" name=""/>
        <dsp:cNvSpPr/>
      </dsp:nvSpPr>
      <dsp:spPr>
        <a:xfrm>
          <a:off x="3970883" y="4620143"/>
          <a:ext cx="1876166" cy="769709"/>
        </a:xfrm>
        <a:custGeom>
          <a:avLst/>
          <a:gdLst/>
          <a:ahLst/>
          <a:cxnLst/>
          <a:rect l="0" t="0" r="0" b="0"/>
          <a:pathLst>
            <a:path>
              <a:moveTo>
                <a:pt x="1876166" y="0"/>
              </a:moveTo>
              <a:lnTo>
                <a:pt x="1876166" y="384854"/>
              </a:lnTo>
              <a:lnTo>
                <a:pt x="0" y="384854"/>
              </a:lnTo>
              <a:lnTo>
                <a:pt x="0" y="769709"/>
              </a:lnTo>
            </a:path>
          </a:pathLst>
        </a:custGeom>
        <a:noFill/>
        <a:ln w="11429" cap="flat" cmpd="sng" algn="ctr">
          <a:solidFill>
            <a:schemeClr val="accent4">
              <a:hueOff val="0"/>
              <a:satOff val="0"/>
              <a:lumOff val="0"/>
              <a:alphaOff val="0"/>
            </a:schemeClr>
          </a:solidFill>
          <a:prstDash val="sysDash"/>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FB82F31-69FA-40AE-A96E-33FFF84832A4}">
      <dsp:nvSpPr>
        <dsp:cNvPr id="0" name=""/>
        <dsp:cNvSpPr/>
      </dsp:nvSpPr>
      <dsp:spPr>
        <a:xfrm>
          <a:off x="2527678" y="5389852"/>
          <a:ext cx="2886409" cy="1924273"/>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 Plan de contingencia para afrontar las inundaciones en la Provincia de Orellana</a:t>
          </a:r>
          <a:endParaRPr lang="es-EC" sz="2000" kern="1200" dirty="0"/>
        </a:p>
      </dsp:txBody>
      <dsp:txXfrm>
        <a:off x="2584038" y="5446212"/>
        <a:ext cx="2773689" cy="1811553"/>
      </dsp:txXfrm>
    </dsp:sp>
    <dsp:sp modelId="{84AE9E69-4DC3-427D-B753-B4994C26D764}">
      <dsp:nvSpPr>
        <dsp:cNvPr id="0" name=""/>
        <dsp:cNvSpPr/>
      </dsp:nvSpPr>
      <dsp:spPr>
        <a:xfrm>
          <a:off x="5847049" y="4620143"/>
          <a:ext cx="1876166" cy="769709"/>
        </a:xfrm>
        <a:custGeom>
          <a:avLst/>
          <a:gdLst/>
          <a:ahLst/>
          <a:cxnLst/>
          <a:rect l="0" t="0" r="0" b="0"/>
          <a:pathLst>
            <a:path>
              <a:moveTo>
                <a:pt x="0" y="0"/>
              </a:moveTo>
              <a:lnTo>
                <a:pt x="0" y="384854"/>
              </a:lnTo>
              <a:lnTo>
                <a:pt x="1876166" y="384854"/>
              </a:lnTo>
              <a:lnTo>
                <a:pt x="1876166" y="769709"/>
              </a:lnTo>
            </a:path>
          </a:pathLst>
        </a:custGeom>
        <a:noFill/>
        <a:ln w="11429" cap="flat" cmpd="sng" algn="ctr">
          <a:solidFill>
            <a:schemeClr val="accent4">
              <a:hueOff val="0"/>
              <a:satOff val="0"/>
              <a:lumOff val="0"/>
              <a:alphaOff val="0"/>
            </a:schemeClr>
          </a:solidFill>
          <a:prstDash val="sysDash"/>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338CA1D-C1D9-4D45-A3A7-47C8ED2A9911}">
      <dsp:nvSpPr>
        <dsp:cNvPr id="0" name=""/>
        <dsp:cNvSpPr/>
      </dsp:nvSpPr>
      <dsp:spPr>
        <a:xfrm>
          <a:off x="6280010" y="5389852"/>
          <a:ext cx="2886409" cy="1924273"/>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 Proyecto Sistema de alerta temprana ante inundaciones en la ciudad de Francisco de Orellana – Coca (INAMHI)</a:t>
          </a:r>
          <a:endParaRPr lang="es-EC" sz="2000" kern="1200" dirty="0"/>
        </a:p>
      </dsp:txBody>
      <dsp:txXfrm>
        <a:off x="6336370" y="5446212"/>
        <a:ext cx="2773689" cy="18115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48571-2C69-4C5D-A8A0-0422BFC027FF}">
      <dsp:nvSpPr>
        <dsp:cNvPr id="0" name=""/>
        <dsp:cNvSpPr/>
      </dsp:nvSpPr>
      <dsp:spPr>
        <a:xfrm>
          <a:off x="1" y="0"/>
          <a:ext cx="6864503" cy="583579"/>
        </a:xfrm>
        <a:prstGeom prst="roundRect">
          <a:avLst>
            <a:gd name="adj" fmla="val 10000"/>
          </a:avLst>
        </a:prstGeom>
        <a:solidFill>
          <a:schemeClr val="accent1">
            <a:alpha val="9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itchFamily="18" charset="0"/>
              <a:cs typeface="Times New Roman" pitchFamily="18" charset="0"/>
            </a:rPr>
            <a:t>Indicadores estratégicos que caracterizan el desarrollo del cantón:</a:t>
          </a:r>
          <a:endParaRPr lang="es-ES" sz="1400" b="1" kern="1200" dirty="0">
            <a:latin typeface="Times New Roman" pitchFamily="18" charset="0"/>
            <a:cs typeface="Times New Roman" pitchFamily="18" charset="0"/>
          </a:endParaRPr>
        </a:p>
      </dsp:txBody>
      <dsp:txXfrm>
        <a:off x="17093" y="17092"/>
        <a:ext cx="6830319" cy="549395"/>
      </dsp:txXfrm>
    </dsp:sp>
    <dsp:sp modelId="{08142D3D-2603-424A-9A30-3548B660F0C2}">
      <dsp:nvSpPr>
        <dsp:cNvPr id="0" name=""/>
        <dsp:cNvSpPr/>
      </dsp:nvSpPr>
      <dsp:spPr>
        <a:xfrm>
          <a:off x="686451" y="583579"/>
          <a:ext cx="734824" cy="1815526"/>
        </a:xfrm>
        <a:custGeom>
          <a:avLst/>
          <a:gdLst/>
          <a:ahLst/>
          <a:cxnLst/>
          <a:rect l="0" t="0" r="0" b="0"/>
          <a:pathLst>
            <a:path>
              <a:moveTo>
                <a:pt x="0" y="0"/>
              </a:moveTo>
              <a:lnTo>
                <a:pt x="0" y="1815526"/>
              </a:lnTo>
              <a:lnTo>
                <a:pt x="734824" y="1815526"/>
              </a:lnTo>
            </a:path>
          </a:pathLst>
        </a:custGeom>
        <a:noFill/>
        <a:ln w="11429" cap="flat" cmpd="sng" algn="ctr">
          <a:solidFill>
            <a:schemeClr val="accent1">
              <a:tint val="9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7244A3B6-DA46-41B9-9860-9BA4978786FB}">
      <dsp:nvSpPr>
        <dsp:cNvPr id="0" name=""/>
        <dsp:cNvSpPr/>
      </dsp:nvSpPr>
      <dsp:spPr>
        <a:xfrm>
          <a:off x="1421276" y="1556343"/>
          <a:ext cx="2696840" cy="1685525"/>
        </a:xfrm>
        <a:prstGeom prst="roundRect">
          <a:avLst>
            <a:gd name="adj" fmla="val 10000"/>
          </a:avLst>
        </a:prstGeom>
        <a:solidFill>
          <a:schemeClr val="lt1">
            <a:alpha val="90000"/>
            <a:hueOff val="0"/>
            <a:satOff val="0"/>
            <a:lumOff val="0"/>
            <a:alphaOff val="0"/>
          </a:schemeClr>
        </a:solidFill>
        <a:ln w="11429" cap="flat" cmpd="sng" algn="ctr">
          <a:solidFill>
            <a:schemeClr val="accent1">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Tipo de Abastecimiento de agua potable</a:t>
          </a:r>
          <a:endParaRPr lang="es-ES" sz="1800" kern="1200" dirty="0"/>
        </a:p>
      </dsp:txBody>
      <dsp:txXfrm>
        <a:off x="1470643" y="1605710"/>
        <a:ext cx="2598106" cy="1586791"/>
      </dsp:txXfrm>
    </dsp:sp>
    <dsp:sp modelId="{94C226DC-5262-4EBF-AD36-85781B78A780}">
      <dsp:nvSpPr>
        <dsp:cNvPr id="0" name=""/>
        <dsp:cNvSpPr/>
      </dsp:nvSpPr>
      <dsp:spPr>
        <a:xfrm>
          <a:off x="686451" y="583579"/>
          <a:ext cx="734824" cy="5318705"/>
        </a:xfrm>
        <a:custGeom>
          <a:avLst/>
          <a:gdLst/>
          <a:ahLst/>
          <a:cxnLst/>
          <a:rect l="0" t="0" r="0" b="0"/>
          <a:pathLst>
            <a:path>
              <a:moveTo>
                <a:pt x="0" y="0"/>
              </a:moveTo>
              <a:lnTo>
                <a:pt x="0" y="5318705"/>
              </a:lnTo>
              <a:lnTo>
                <a:pt x="734824" y="5318705"/>
              </a:lnTo>
            </a:path>
          </a:pathLst>
        </a:custGeom>
        <a:noFill/>
        <a:ln w="11429" cap="flat" cmpd="sng" algn="ctr">
          <a:solidFill>
            <a:schemeClr val="accent1">
              <a:tint val="9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5D3FC87-17F5-4F49-A1FC-A1BAA2336972}">
      <dsp:nvSpPr>
        <dsp:cNvPr id="0" name=""/>
        <dsp:cNvSpPr/>
      </dsp:nvSpPr>
      <dsp:spPr>
        <a:xfrm>
          <a:off x="1421276" y="5059521"/>
          <a:ext cx="2696840" cy="1685525"/>
        </a:xfrm>
        <a:prstGeom prst="roundRect">
          <a:avLst>
            <a:gd name="adj" fmla="val 10000"/>
          </a:avLst>
        </a:prstGeom>
        <a:solidFill>
          <a:schemeClr val="lt1">
            <a:alpha val="90000"/>
            <a:hueOff val="0"/>
            <a:satOff val="0"/>
            <a:lumOff val="0"/>
            <a:alphaOff val="0"/>
          </a:schemeClr>
        </a:solidFill>
        <a:ln w="11429" cap="flat" cmpd="sng" algn="ctr">
          <a:solidFill>
            <a:schemeClr val="accent1">
              <a:alpha val="90000"/>
              <a:hueOff val="0"/>
              <a:satOff val="0"/>
              <a:lumOff val="0"/>
              <a:alphaOff val="-4000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Porcentaje de población que se encuentra en situación de pobreza por </a:t>
          </a:r>
          <a:r>
            <a:rPr lang="es-EC" sz="1800" kern="1200" dirty="0" smtClean="0"/>
            <a:t>Necesidades Básicas Insatisfechas” (NBI). </a:t>
          </a:r>
          <a:endParaRPr lang="es-ES" sz="1800" kern="1200" dirty="0"/>
        </a:p>
      </dsp:txBody>
      <dsp:txXfrm>
        <a:off x="1470643" y="5108888"/>
        <a:ext cx="2598106" cy="15867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141B-5D8C-40FF-8145-FB116075306A}">
      <dsp:nvSpPr>
        <dsp:cNvPr id="0" name=""/>
        <dsp:cNvSpPr/>
      </dsp:nvSpPr>
      <dsp:spPr>
        <a:xfrm>
          <a:off x="3443072" y="1728845"/>
          <a:ext cx="759621" cy="91440"/>
        </a:xfrm>
        <a:custGeom>
          <a:avLst/>
          <a:gdLst/>
          <a:ahLst/>
          <a:cxnLst/>
          <a:rect l="0" t="0" r="0" b="0"/>
          <a:pathLst>
            <a:path>
              <a:moveTo>
                <a:pt x="0" y="45720"/>
              </a:moveTo>
              <a:lnTo>
                <a:pt x="759621" y="45720"/>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803127" y="1770614"/>
        <a:ext cx="39511" cy="7902"/>
      </dsp:txXfrm>
    </dsp:sp>
    <dsp:sp modelId="{F1AA3969-4129-4718-8E5E-1CF70CB499F9}">
      <dsp:nvSpPr>
        <dsp:cNvPr id="0" name=""/>
        <dsp:cNvSpPr/>
      </dsp:nvSpPr>
      <dsp:spPr>
        <a:xfrm>
          <a:off x="9127" y="743842"/>
          <a:ext cx="3435745" cy="2061447"/>
        </a:xfrm>
        <a:prstGeom prst="rect">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Variables que permiten describir la realidad socioeconómica de la población</a:t>
          </a:r>
          <a:endParaRPr lang="es-EC" sz="2000" kern="1200" dirty="0">
            <a:latin typeface="Times New Roman" pitchFamily="18" charset="0"/>
            <a:cs typeface="Times New Roman" pitchFamily="18" charset="0"/>
          </a:endParaRPr>
        </a:p>
      </dsp:txBody>
      <dsp:txXfrm>
        <a:off x="9127" y="743842"/>
        <a:ext cx="3435745" cy="2061447"/>
      </dsp:txXfrm>
    </dsp:sp>
    <dsp:sp modelId="{48D673EF-C3DD-40BC-BC7C-2160CF9BFAFB}">
      <dsp:nvSpPr>
        <dsp:cNvPr id="0" name=""/>
        <dsp:cNvSpPr/>
      </dsp:nvSpPr>
      <dsp:spPr>
        <a:xfrm>
          <a:off x="7669038" y="1728845"/>
          <a:ext cx="759621" cy="91440"/>
        </a:xfrm>
        <a:custGeom>
          <a:avLst/>
          <a:gdLst/>
          <a:ahLst/>
          <a:cxnLst/>
          <a:rect l="0" t="0" r="0" b="0"/>
          <a:pathLst>
            <a:path>
              <a:moveTo>
                <a:pt x="0" y="45720"/>
              </a:moveTo>
              <a:lnTo>
                <a:pt x="759621" y="45720"/>
              </a:lnTo>
            </a:path>
          </a:pathLst>
        </a:custGeom>
        <a:noFill/>
        <a:ln w="9525" cap="flat" cmpd="sng" algn="ctr">
          <a:solidFill>
            <a:schemeClr val="accent2">
              <a:hueOff val="1560506"/>
              <a:satOff val="-1946"/>
              <a:lumOff val="458"/>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8029093" y="1770614"/>
        <a:ext cx="39511" cy="7902"/>
      </dsp:txXfrm>
    </dsp:sp>
    <dsp:sp modelId="{1A54AA03-7CDC-486A-A301-02DC3A2C18AA}">
      <dsp:nvSpPr>
        <dsp:cNvPr id="0" name=""/>
        <dsp:cNvSpPr/>
      </dsp:nvSpPr>
      <dsp:spPr>
        <a:xfrm>
          <a:off x="4235093" y="743842"/>
          <a:ext cx="3435745" cy="2061447"/>
        </a:xfrm>
        <a:prstGeom prst="rect">
          <a:avLst/>
        </a:prstGeom>
        <a:solidFill>
          <a:schemeClr val="accent2">
            <a:hueOff val="1170380"/>
            <a:satOff val="-1460"/>
            <a:lumOff val="343"/>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Permite conocer la capacidad que tiene la población para reaccionar ante un evento adverso</a:t>
          </a:r>
          <a:endParaRPr lang="es-EC" sz="2000" kern="1200" dirty="0">
            <a:latin typeface="Times New Roman" pitchFamily="18" charset="0"/>
            <a:cs typeface="Times New Roman" pitchFamily="18" charset="0"/>
          </a:endParaRPr>
        </a:p>
      </dsp:txBody>
      <dsp:txXfrm>
        <a:off x="4235093" y="743842"/>
        <a:ext cx="3435745" cy="2061447"/>
      </dsp:txXfrm>
    </dsp:sp>
    <dsp:sp modelId="{66140975-480E-4F26-B471-F6AC539186B6}">
      <dsp:nvSpPr>
        <dsp:cNvPr id="0" name=""/>
        <dsp:cNvSpPr/>
      </dsp:nvSpPr>
      <dsp:spPr>
        <a:xfrm>
          <a:off x="1726999" y="2803489"/>
          <a:ext cx="8451932" cy="759621"/>
        </a:xfrm>
        <a:custGeom>
          <a:avLst/>
          <a:gdLst/>
          <a:ahLst/>
          <a:cxnLst/>
          <a:rect l="0" t="0" r="0" b="0"/>
          <a:pathLst>
            <a:path>
              <a:moveTo>
                <a:pt x="8451932" y="0"/>
              </a:moveTo>
              <a:lnTo>
                <a:pt x="8451932" y="396910"/>
              </a:lnTo>
              <a:lnTo>
                <a:pt x="0" y="396910"/>
              </a:lnTo>
              <a:lnTo>
                <a:pt x="0" y="759621"/>
              </a:lnTo>
            </a:path>
          </a:pathLst>
        </a:custGeom>
        <a:noFill/>
        <a:ln w="9525" cap="flat" cmpd="sng" algn="ctr">
          <a:solidFill>
            <a:schemeClr val="accent2">
              <a:hueOff val="3121013"/>
              <a:satOff val="-3893"/>
              <a:lumOff val="915"/>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5740746" y="3179348"/>
        <a:ext cx="424439" cy="7902"/>
      </dsp:txXfrm>
    </dsp:sp>
    <dsp:sp modelId="{2BCA88C8-EF3D-4B31-BAFA-CB1556ABEE28}">
      <dsp:nvSpPr>
        <dsp:cNvPr id="0" name=""/>
        <dsp:cNvSpPr/>
      </dsp:nvSpPr>
      <dsp:spPr>
        <a:xfrm>
          <a:off x="8461059" y="743842"/>
          <a:ext cx="3435745" cy="2061447"/>
        </a:xfrm>
        <a:prstGeom prst="rect">
          <a:avLst/>
        </a:prstGeom>
        <a:solidFill>
          <a:schemeClr val="accent2">
            <a:hueOff val="2340759"/>
            <a:satOff val="-2919"/>
            <a:lumOff val="686"/>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Nivel de Preparación ante una posible catástrofe</a:t>
          </a:r>
          <a:endParaRPr lang="es-EC" sz="2000" kern="1200" dirty="0">
            <a:latin typeface="Times New Roman" pitchFamily="18" charset="0"/>
            <a:cs typeface="Times New Roman" pitchFamily="18" charset="0"/>
          </a:endParaRPr>
        </a:p>
      </dsp:txBody>
      <dsp:txXfrm>
        <a:off x="8461059" y="743842"/>
        <a:ext cx="3435745" cy="2061447"/>
      </dsp:txXfrm>
    </dsp:sp>
    <dsp:sp modelId="{1A2A6D28-2CFC-438C-8DAE-A1545F6D34E4}">
      <dsp:nvSpPr>
        <dsp:cNvPr id="0" name=""/>
        <dsp:cNvSpPr/>
      </dsp:nvSpPr>
      <dsp:spPr>
        <a:xfrm>
          <a:off x="3443072" y="4580514"/>
          <a:ext cx="759621" cy="91440"/>
        </a:xfrm>
        <a:custGeom>
          <a:avLst/>
          <a:gdLst/>
          <a:ahLst/>
          <a:cxnLst/>
          <a:rect l="0" t="0" r="0" b="0"/>
          <a:pathLst>
            <a:path>
              <a:moveTo>
                <a:pt x="0" y="45720"/>
              </a:moveTo>
              <a:lnTo>
                <a:pt x="759621" y="45720"/>
              </a:lnTo>
            </a:path>
          </a:pathLst>
        </a:custGeom>
        <a:noFill/>
        <a:ln w="9525" cap="flat" cmpd="sng" algn="ctr">
          <a:solidFill>
            <a:schemeClr val="accent2">
              <a:hueOff val="4681519"/>
              <a:satOff val="-5839"/>
              <a:lumOff val="137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803127" y="4622283"/>
        <a:ext cx="39511" cy="7902"/>
      </dsp:txXfrm>
    </dsp:sp>
    <dsp:sp modelId="{E4497DC3-EA2D-4ED0-A2CB-1A8DDEC5B597}">
      <dsp:nvSpPr>
        <dsp:cNvPr id="0" name=""/>
        <dsp:cNvSpPr/>
      </dsp:nvSpPr>
      <dsp:spPr>
        <a:xfrm>
          <a:off x="9127" y="3595510"/>
          <a:ext cx="3435745" cy="2061447"/>
        </a:xfrm>
        <a:prstGeom prst="rect">
          <a:avLst/>
        </a:prstGeom>
        <a:solidFill>
          <a:schemeClr val="accent2">
            <a:hueOff val="3511139"/>
            <a:satOff val="-4379"/>
            <a:lumOff val="103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Obtener información directa del territorio</a:t>
          </a:r>
          <a:endParaRPr lang="es-EC" sz="2000" kern="1200" dirty="0">
            <a:latin typeface="Times New Roman" pitchFamily="18" charset="0"/>
            <a:cs typeface="Times New Roman" pitchFamily="18" charset="0"/>
          </a:endParaRPr>
        </a:p>
      </dsp:txBody>
      <dsp:txXfrm>
        <a:off x="9127" y="3595510"/>
        <a:ext cx="3435745" cy="2061447"/>
      </dsp:txXfrm>
    </dsp:sp>
    <dsp:sp modelId="{3DDA7EBB-8B3C-4E58-9342-15CA369D04AE}">
      <dsp:nvSpPr>
        <dsp:cNvPr id="0" name=""/>
        <dsp:cNvSpPr/>
      </dsp:nvSpPr>
      <dsp:spPr>
        <a:xfrm>
          <a:off x="4235093" y="3595510"/>
          <a:ext cx="3435745" cy="2061447"/>
        </a:xfrm>
        <a:prstGeom prst="rect">
          <a:avLst/>
        </a:prstGeom>
        <a:solidFill>
          <a:schemeClr val="accent2">
            <a:hueOff val="4681519"/>
            <a:satOff val="-5839"/>
            <a:lumOff val="1373"/>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Diferenciar las capacidades por tipo de amenaza.</a:t>
          </a:r>
          <a:endParaRPr lang="es-EC" sz="2000" kern="1200" dirty="0">
            <a:latin typeface="Times New Roman" pitchFamily="18" charset="0"/>
            <a:cs typeface="Times New Roman" pitchFamily="18" charset="0"/>
          </a:endParaRPr>
        </a:p>
      </dsp:txBody>
      <dsp:txXfrm>
        <a:off x="4235093" y="3595510"/>
        <a:ext cx="3435745" cy="20614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302B1-86D0-4B85-9F34-C968D982468B}">
      <dsp:nvSpPr>
        <dsp:cNvPr id="0" name=""/>
        <dsp:cNvSpPr/>
      </dsp:nvSpPr>
      <dsp:spPr>
        <a:xfrm>
          <a:off x="0" y="105623"/>
          <a:ext cx="5141371" cy="899534"/>
        </a:xfrm>
        <a:prstGeom prst="roundRect">
          <a:avLst>
            <a:gd name="adj" fmla="val 1000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dirty="0" smtClean="0">
              <a:latin typeface="Times New Roman" pitchFamily="18" charset="0"/>
              <a:cs typeface="Times New Roman" pitchFamily="18" charset="0"/>
            </a:rPr>
            <a:t>EXPOSICIÓN ANTE AMENAZA</a:t>
          </a:r>
          <a:endParaRPr lang="es-ES" sz="2000" b="1" kern="1200" dirty="0">
            <a:latin typeface="Times New Roman" pitchFamily="18" charset="0"/>
            <a:cs typeface="Times New Roman" pitchFamily="18" charset="0"/>
          </a:endParaRPr>
        </a:p>
      </dsp:txBody>
      <dsp:txXfrm>
        <a:off x="26346" y="131969"/>
        <a:ext cx="5088679" cy="846842"/>
      </dsp:txXfrm>
    </dsp:sp>
    <dsp:sp modelId="{00925542-0B4C-404B-A8A0-E0B3176D20CB}">
      <dsp:nvSpPr>
        <dsp:cNvPr id="0" name=""/>
        <dsp:cNvSpPr/>
      </dsp:nvSpPr>
      <dsp:spPr>
        <a:xfrm>
          <a:off x="514137" y="1005157"/>
          <a:ext cx="393170" cy="1346512"/>
        </a:xfrm>
        <a:custGeom>
          <a:avLst/>
          <a:gdLst/>
          <a:ahLst/>
          <a:cxnLst/>
          <a:rect l="0" t="0" r="0" b="0"/>
          <a:pathLst>
            <a:path>
              <a:moveTo>
                <a:pt x="0" y="0"/>
              </a:moveTo>
              <a:lnTo>
                <a:pt x="0" y="1346512"/>
              </a:lnTo>
              <a:lnTo>
                <a:pt x="393170" y="1346512"/>
              </a:lnTo>
            </a:path>
          </a:pathLst>
        </a:custGeom>
        <a:noFill/>
        <a:ln w="11429" cap="flat" cmpd="sng" algn="ctr">
          <a:solidFill>
            <a:schemeClr val="accent5">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90607E05-D79A-4EA5-A04C-90D8AC02200A}">
      <dsp:nvSpPr>
        <dsp:cNvPr id="0" name=""/>
        <dsp:cNvSpPr/>
      </dsp:nvSpPr>
      <dsp:spPr>
        <a:xfrm>
          <a:off x="907308" y="2011400"/>
          <a:ext cx="4113096" cy="68053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SÍSMICA</a:t>
          </a:r>
          <a:endParaRPr lang="es-ES" sz="1800" kern="1200" dirty="0">
            <a:latin typeface="Times New Roman" pitchFamily="18" charset="0"/>
            <a:cs typeface="Times New Roman" pitchFamily="18" charset="0"/>
          </a:endParaRPr>
        </a:p>
      </dsp:txBody>
      <dsp:txXfrm>
        <a:off x="927240" y="2031332"/>
        <a:ext cx="4073232" cy="640673"/>
      </dsp:txXfrm>
    </dsp:sp>
    <dsp:sp modelId="{49A80449-85D3-4F48-AEAE-632AACEA6FB0}">
      <dsp:nvSpPr>
        <dsp:cNvPr id="0" name=""/>
        <dsp:cNvSpPr/>
      </dsp:nvSpPr>
      <dsp:spPr>
        <a:xfrm>
          <a:off x="514137" y="1005157"/>
          <a:ext cx="493982" cy="5183131"/>
        </a:xfrm>
        <a:custGeom>
          <a:avLst/>
          <a:gdLst/>
          <a:ahLst/>
          <a:cxnLst/>
          <a:rect l="0" t="0" r="0" b="0"/>
          <a:pathLst>
            <a:path>
              <a:moveTo>
                <a:pt x="0" y="0"/>
              </a:moveTo>
              <a:lnTo>
                <a:pt x="0" y="5183131"/>
              </a:lnTo>
              <a:lnTo>
                <a:pt x="493982" y="5183131"/>
              </a:lnTo>
            </a:path>
          </a:pathLst>
        </a:custGeom>
        <a:noFill/>
        <a:ln w="11429" cap="flat" cmpd="sng" algn="ctr">
          <a:solidFill>
            <a:schemeClr val="accent5">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768AC02-AAF8-43EF-8698-BB222684AD5C}">
      <dsp:nvSpPr>
        <dsp:cNvPr id="0" name=""/>
        <dsp:cNvSpPr/>
      </dsp:nvSpPr>
      <dsp:spPr>
        <a:xfrm>
          <a:off x="1008120" y="5842236"/>
          <a:ext cx="4113096" cy="692105"/>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INUNDACIONES</a:t>
          </a:r>
          <a:endParaRPr lang="es-ES" sz="1800" kern="1200" dirty="0">
            <a:latin typeface="Times New Roman" pitchFamily="18" charset="0"/>
            <a:cs typeface="Times New Roman" pitchFamily="18" charset="0"/>
          </a:endParaRPr>
        </a:p>
      </dsp:txBody>
      <dsp:txXfrm>
        <a:off x="1028391" y="5862507"/>
        <a:ext cx="4072554" cy="6515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302B1-86D0-4B85-9F34-C968D982468B}">
      <dsp:nvSpPr>
        <dsp:cNvPr id="0" name=""/>
        <dsp:cNvSpPr/>
      </dsp:nvSpPr>
      <dsp:spPr>
        <a:xfrm>
          <a:off x="0" y="105623"/>
          <a:ext cx="5141371" cy="899534"/>
        </a:xfrm>
        <a:prstGeom prst="roundRect">
          <a:avLst>
            <a:gd name="adj" fmla="val 10000"/>
          </a:avLst>
        </a:prstGeom>
        <a:solidFill>
          <a:schemeClr val="accent5">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smtClean="0">
              <a:latin typeface="Times New Roman" pitchFamily="18" charset="0"/>
              <a:cs typeface="Times New Roman" pitchFamily="18" charset="0"/>
            </a:rPr>
            <a:t>EXPOSICIÓN ANTE AMENAZA</a:t>
          </a:r>
          <a:endParaRPr lang="es-ES" sz="2000" b="1" kern="1200" dirty="0">
            <a:latin typeface="Times New Roman" pitchFamily="18" charset="0"/>
            <a:cs typeface="Times New Roman" pitchFamily="18" charset="0"/>
          </a:endParaRPr>
        </a:p>
      </dsp:txBody>
      <dsp:txXfrm>
        <a:off x="26346" y="131969"/>
        <a:ext cx="5088679" cy="846842"/>
      </dsp:txXfrm>
    </dsp:sp>
    <dsp:sp modelId="{00925542-0B4C-404B-A8A0-E0B3176D20CB}">
      <dsp:nvSpPr>
        <dsp:cNvPr id="0" name=""/>
        <dsp:cNvSpPr/>
      </dsp:nvSpPr>
      <dsp:spPr>
        <a:xfrm>
          <a:off x="514137" y="1005157"/>
          <a:ext cx="393170" cy="1346512"/>
        </a:xfrm>
        <a:custGeom>
          <a:avLst/>
          <a:gdLst/>
          <a:ahLst/>
          <a:cxnLst/>
          <a:rect l="0" t="0" r="0" b="0"/>
          <a:pathLst>
            <a:path>
              <a:moveTo>
                <a:pt x="0" y="0"/>
              </a:moveTo>
              <a:lnTo>
                <a:pt x="0" y="1346512"/>
              </a:lnTo>
              <a:lnTo>
                <a:pt x="393170" y="1346512"/>
              </a:lnTo>
            </a:path>
          </a:pathLst>
        </a:custGeom>
        <a:noFill/>
        <a:ln w="11429" cap="flat" cmpd="sng" algn="ctr">
          <a:solidFill>
            <a:schemeClr val="accent6">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90607E05-D79A-4EA5-A04C-90D8AC02200A}">
      <dsp:nvSpPr>
        <dsp:cNvPr id="0" name=""/>
        <dsp:cNvSpPr/>
      </dsp:nvSpPr>
      <dsp:spPr>
        <a:xfrm>
          <a:off x="907308" y="2011400"/>
          <a:ext cx="4113096" cy="68053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VOLCÁNICA</a:t>
          </a:r>
          <a:endParaRPr lang="es-ES" sz="1800" kern="1200" dirty="0">
            <a:latin typeface="Times New Roman" pitchFamily="18" charset="0"/>
            <a:cs typeface="Times New Roman" pitchFamily="18" charset="0"/>
          </a:endParaRPr>
        </a:p>
      </dsp:txBody>
      <dsp:txXfrm>
        <a:off x="927240" y="2031332"/>
        <a:ext cx="4073232" cy="640673"/>
      </dsp:txXfrm>
    </dsp:sp>
    <dsp:sp modelId="{49A80449-85D3-4F48-AEAE-632AACEA6FB0}">
      <dsp:nvSpPr>
        <dsp:cNvPr id="0" name=""/>
        <dsp:cNvSpPr/>
      </dsp:nvSpPr>
      <dsp:spPr>
        <a:xfrm>
          <a:off x="514137" y="1005157"/>
          <a:ext cx="514137" cy="4986320"/>
        </a:xfrm>
        <a:custGeom>
          <a:avLst/>
          <a:gdLst/>
          <a:ahLst/>
          <a:cxnLst/>
          <a:rect l="0" t="0" r="0" b="0"/>
          <a:pathLst>
            <a:path>
              <a:moveTo>
                <a:pt x="0" y="0"/>
              </a:moveTo>
              <a:lnTo>
                <a:pt x="0" y="4986320"/>
              </a:lnTo>
              <a:lnTo>
                <a:pt x="514137" y="4986320"/>
              </a:lnTo>
            </a:path>
          </a:pathLst>
        </a:custGeom>
        <a:noFill/>
        <a:ln w="11429" cap="flat" cmpd="sng" algn="ctr">
          <a:solidFill>
            <a:schemeClr val="accent6">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768AC02-AAF8-43EF-8698-BB222684AD5C}">
      <dsp:nvSpPr>
        <dsp:cNvPr id="0" name=""/>
        <dsp:cNvSpPr/>
      </dsp:nvSpPr>
      <dsp:spPr>
        <a:xfrm>
          <a:off x="1028274" y="5645424"/>
          <a:ext cx="4113096" cy="69210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DESLIZAMIENTOS</a:t>
          </a:r>
          <a:endParaRPr lang="es-ES" sz="1800" kern="1200" dirty="0">
            <a:latin typeface="Times New Roman" pitchFamily="18" charset="0"/>
            <a:cs typeface="Times New Roman" pitchFamily="18" charset="0"/>
          </a:endParaRPr>
        </a:p>
      </dsp:txBody>
      <dsp:txXfrm>
        <a:off x="1048545" y="5665695"/>
        <a:ext cx="4072554" cy="651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276778" cy="714772"/>
          </a:xfrm>
          <a:prstGeom prst="rect">
            <a:avLst/>
          </a:prstGeom>
        </p:spPr>
        <p:txBody>
          <a:bodyPr vert="horz" lIns="138081" tIns="69041" rIns="138081" bIns="69041" rtlCol="0"/>
          <a:lstStyle>
            <a:lvl1pPr algn="l">
              <a:defRPr sz="1800"/>
            </a:lvl1pPr>
          </a:lstStyle>
          <a:p>
            <a:endParaRPr lang="es-EC"/>
          </a:p>
        </p:txBody>
      </p:sp>
      <p:sp>
        <p:nvSpPr>
          <p:cNvPr id="3" name="2 Marcador de fecha"/>
          <p:cNvSpPr>
            <a:spLocks noGrp="1"/>
          </p:cNvSpPr>
          <p:nvPr>
            <p:ph type="dt" idx="1"/>
          </p:nvPr>
        </p:nvSpPr>
        <p:spPr>
          <a:xfrm>
            <a:off x="5590427" y="0"/>
            <a:ext cx="4276778" cy="714772"/>
          </a:xfrm>
          <a:prstGeom prst="rect">
            <a:avLst/>
          </a:prstGeom>
        </p:spPr>
        <p:txBody>
          <a:bodyPr vert="horz" lIns="138081" tIns="69041" rIns="138081" bIns="69041" rtlCol="0"/>
          <a:lstStyle>
            <a:lvl1pPr algn="r">
              <a:defRPr sz="1800"/>
            </a:lvl1pPr>
          </a:lstStyle>
          <a:p>
            <a:fld id="{54E65839-AD54-4F0D-A52E-2D48BCAD068D}" type="datetimeFigureOut">
              <a:rPr lang="es-EC" smtClean="0"/>
              <a:t>18/01/2013</a:t>
            </a:fld>
            <a:endParaRPr lang="es-EC"/>
          </a:p>
        </p:txBody>
      </p:sp>
      <p:sp>
        <p:nvSpPr>
          <p:cNvPr id="4" name="3 Marcador de imagen de diapositiva"/>
          <p:cNvSpPr>
            <a:spLocks noGrp="1" noRot="1" noChangeAspect="1"/>
          </p:cNvSpPr>
          <p:nvPr>
            <p:ph type="sldImg" idx="2"/>
          </p:nvPr>
        </p:nvSpPr>
        <p:spPr>
          <a:xfrm>
            <a:off x="1362075" y="1071563"/>
            <a:ext cx="7145338" cy="5360987"/>
          </a:xfrm>
          <a:prstGeom prst="rect">
            <a:avLst/>
          </a:prstGeom>
          <a:noFill/>
          <a:ln w="12700">
            <a:solidFill>
              <a:prstClr val="black"/>
            </a:solidFill>
          </a:ln>
        </p:spPr>
        <p:txBody>
          <a:bodyPr vert="horz" lIns="138081" tIns="69041" rIns="138081" bIns="69041" rtlCol="0" anchor="ctr"/>
          <a:lstStyle/>
          <a:p>
            <a:endParaRPr lang="es-EC"/>
          </a:p>
        </p:txBody>
      </p:sp>
      <p:sp>
        <p:nvSpPr>
          <p:cNvPr id="5" name="4 Marcador de notas"/>
          <p:cNvSpPr>
            <a:spLocks noGrp="1"/>
          </p:cNvSpPr>
          <p:nvPr>
            <p:ph type="body" sz="quarter" idx="3"/>
          </p:nvPr>
        </p:nvSpPr>
        <p:spPr>
          <a:xfrm>
            <a:off x="986950" y="6790334"/>
            <a:ext cx="7895590" cy="6432947"/>
          </a:xfrm>
          <a:prstGeom prst="rect">
            <a:avLst/>
          </a:prstGeom>
        </p:spPr>
        <p:txBody>
          <a:bodyPr vert="horz" lIns="138081" tIns="69041" rIns="138081" bIns="69041"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1" y="13578185"/>
            <a:ext cx="4276778" cy="714772"/>
          </a:xfrm>
          <a:prstGeom prst="rect">
            <a:avLst/>
          </a:prstGeom>
        </p:spPr>
        <p:txBody>
          <a:bodyPr vert="horz" lIns="138081" tIns="69041" rIns="138081" bIns="69041" rtlCol="0" anchor="b"/>
          <a:lstStyle>
            <a:lvl1pPr algn="l">
              <a:defRPr sz="1800"/>
            </a:lvl1pPr>
          </a:lstStyle>
          <a:p>
            <a:endParaRPr lang="es-EC"/>
          </a:p>
        </p:txBody>
      </p:sp>
      <p:sp>
        <p:nvSpPr>
          <p:cNvPr id="7" name="6 Marcador de número de diapositiva"/>
          <p:cNvSpPr>
            <a:spLocks noGrp="1"/>
          </p:cNvSpPr>
          <p:nvPr>
            <p:ph type="sldNum" sz="quarter" idx="5"/>
          </p:nvPr>
        </p:nvSpPr>
        <p:spPr>
          <a:xfrm>
            <a:off x="5590427" y="13578185"/>
            <a:ext cx="4276778" cy="714772"/>
          </a:xfrm>
          <a:prstGeom prst="rect">
            <a:avLst/>
          </a:prstGeom>
        </p:spPr>
        <p:txBody>
          <a:bodyPr vert="horz" lIns="138081" tIns="69041" rIns="138081" bIns="69041" rtlCol="0" anchor="b"/>
          <a:lstStyle>
            <a:lvl1pPr algn="r">
              <a:defRPr sz="1800"/>
            </a:lvl1pPr>
          </a:lstStyle>
          <a:p>
            <a:fld id="{D6F9145A-49CB-4396-84D4-C8C83C2BD507}" type="slidenum">
              <a:rPr lang="es-EC" smtClean="0"/>
              <a:t>‹Nº›</a:t>
            </a:fld>
            <a:endParaRPr lang="es-EC"/>
          </a:p>
        </p:txBody>
      </p:sp>
    </p:spTree>
    <p:extLst>
      <p:ext uri="{BB962C8B-B14F-4D97-AF65-F5344CB8AC3E}">
        <p14:creationId xmlns:p14="http://schemas.microsoft.com/office/powerpoint/2010/main" val="4105654599"/>
      </p:ext>
    </p:extLst>
  </p:cSld>
  <p:clrMap bg1="lt1" tx1="dk1" bg2="lt2" tx2="dk2" accent1="accent1" accent2="accent2" accent3="accent3" accent4="accent4" accent5="accent5" accent6="accent6" hlink="hlink" folHlink="folHlink"/>
  <p:notesStyle>
    <a:lvl1pPr marL="0" algn="l" defTabSz="1280160" rtl="0" eaLnBrk="1" latinLnBrk="0" hangingPunct="1">
      <a:defRPr sz="1700" kern="1200">
        <a:solidFill>
          <a:schemeClr val="tx1"/>
        </a:solidFill>
        <a:latin typeface="+mn-lt"/>
        <a:ea typeface="+mn-ea"/>
        <a:cs typeface="+mn-cs"/>
      </a:defRPr>
    </a:lvl1pPr>
    <a:lvl2pPr marL="640080" algn="l" defTabSz="1280160" rtl="0" eaLnBrk="1" latinLnBrk="0" hangingPunct="1">
      <a:defRPr sz="1700" kern="1200">
        <a:solidFill>
          <a:schemeClr val="tx1"/>
        </a:solidFill>
        <a:latin typeface="+mn-lt"/>
        <a:ea typeface="+mn-ea"/>
        <a:cs typeface="+mn-cs"/>
      </a:defRPr>
    </a:lvl2pPr>
    <a:lvl3pPr marL="1280160" algn="l" defTabSz="1280160" rtl="0" eaLnBrk="1" latinLnBrk="0" hangingPunct="1">
      <a:defRPr sz="1700" kern="1200">
        <a:solidFill>
          <a:schemeClr val="tx1"/>
        </a:solidFill>
        <a:latin typeface="+mn-lt"/>
        <a:ea typeface="+mn-ea"/>
        <a:cs typeface="+mn-cs"/>
      </a:defRPr>
    </a:lvl3pPr>
    <a:lvl4pPr marL="1920240" algn="l" defTabSz="1280160" rtl="0" eaLnBrk="1" latinLnBrk="0" hangingPunct="1">
      <a:defRPr sz="1700" kern="1200">
        <a:solidFill>
          <a:schemeClr val="tx1"/>
        </a:solidFill>
        <a:latin typeface="+mn-lt"/>
        <a:ea typeface="+mn-ea"/>
        <a:cs typeface="+mn-cs"/>
      </a:defRPr>
    </a:lvl4pPr>
    <a:lvl5pPr marL="2560320" algn="l" defTabSz="1280160" rtl="0" eaLnBrk="1" latinLnBrk="0" hangingPunct="1">
      <a:defRPr sz="1700" kern="1200">
        <a:solidFill>
          <a:schemeClr val="tx1"/>
        </a:solidFill>
        <a:latin typeface="+mn-lt"/>
        <a:ea typeface="+mn-ea"/>
        <a:cs typeface="+mn-cs"/>
      </a:defRPr>
    </a:lvl5pPr>
    <a:lvl6pPr marL="3200400" algn="l" defTabSz="1280160" rtl="0" eaLnBrk="1" latinLnBrk="0" hangingPunct="1">
      <a:defRPr sz="1700" kern="1200">
        <a:solidFill>
          <a:schemeClr val="tx1"/>
        </a:solidFill>
        <a:latin typeface="+mn-lt"/>
        <a:ea typeface="+mn-ea"/>
        <a:cs typeface="+mn-cs"/>
      </a:defRPr>
    </a:lvl6pPr>
    <a:lvl7pPr marL="3840480" algn="l" defTabSz="1280160" rtl="0" eaLnBrk="1" latinLnBrk="0" hangingPunct="1">
      <a:defRPr sz="1700" kern="1200">
        <a:solidFill>
          <a:schemeClr val="tx1"/>
        </a:solidFill>
        <a:latin typeface="+mn-lt"/>
        <a:ea typeface="+mn-ea"/>
        <a:cs typeface="+mn-cs"/>
      </a:defRPr>
    </a:lvl7pPr>
    <a:lvl8pPr marL="4480560" algn="l" defTabSz="1280160" rtl="0" eaLnBrk="1" latinLnBrk="0" hangingPunct="1">
      <a:defRPr sz="1700" kern="1200">
        <a:solidFill>
          <a:schemeClr val="tx1"/>
        </a:solidFill>
        <a:latin typeface="+mn-lt"/>
        <a:ea typeface="+mn-ea"/>
        <a:cs typeface="+mn-cs"/>
      </a:defRPr>
    </a:lvl8pPr>
    <a:lvl9pPr marL="5120640" algn="l" defTabSz="12801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6F9145A-49CB-4396-84D4-C8C83C2BD507}" type="slidenum">
              <a:rPr lang="es-EC" smtClean="0"/>
              <a:t>6</a:t>
            </a:fld>
            <a:endParaRPr lang="es-EC" dirty="0"/>
          </a:p>
        </p:txBody>
      </p:sp>
    </p:spTree>
    <p:extLst>
      <p:ext uri="{BB962C8B-B14F-4D97-AF65-F5344CB8AC3E}">
        <p14:creationId xmlns:p14="http://schemas.microsoft.com/office/powerpoint/2010/main" val="284002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6F9145A-49CB-4396-84D4-C8C83C2BD507}" type="slidenum">
              <a:rPr lang="es-EC" smtClean="0"/>
              <a:t>43</a:t>
            </a:fld>
            <a:endParaRPr lang="es-EC"/>
          </a:p>
        </p:txBody>
      </p:sp>
    </p:spTree>
    <p:extLst>
      <p:ext uri="{BB962C8B-B14F-4D97-AF65-F5344CB8AC3E}">
        <p14:creationId xmlns:p14="http://schemas.microsoft.com/office/powerpoint/2010/main" val="372385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5" name="14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9" name="18 Rectángulo"/>
          <p:cNvSpPr>
            <a:spLocks noChangeArrowheads="1"/>
          </p:cNvSpPr>
          <p:nvPr/>
        </p:nvSpPr>
        <p:spPr bwMode="white">
          <a:xfrm>
            <a:off x="12588240" y="4267"/>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6" name="15 Rectángulo"/>
          <p:cNvSpPr>
            <a:spLocks noChangeArrowheads="1"/>
          </p:cNvSpPr>
          <p:nvPr/>
        </p:nvSpPr>
        <p:spPr bwMode="white">
          <a:xfrm>
            <a:off x="0" y="0"/>
            <a:ext cx="12801600" cy="35204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2" name="11 Rectángulo"/>
          <p:cNvSpPr>
            <a:spLocks noChangeArrowheads="1"/>
          </p:cNvSpPr>
          <p:nvPr/>
        </p:nvSpPr>
        <p:spPr bwMode="auto">
          <a:xfrm>
            <a:off x="204825" y="8948319"/>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9" name="8 Subtítulo"/>
          <p:cNvSpPr>
            <a:spLocks noGrp="1"/>
          </p:cNvSpPr>
          <p:nvPr>
            <p:ph type="subTitle" idx="1"/>
          </p:nvPr>
        </p:nvSpPr>
        <p:spPr>
          <a:xfrm>
            <a:off x="1920240" y="3947160"/>
            <a:ext cx="8961120" cy="2453640"/>
          </a:xfrm>
        </p:spPr>
        <p:txBody>
          <a:bodyPr/>
          <a:lstStyle>
            <a:lvl1pPr marL="0" indent="0" algn="ctr">
              <a:buNone/>
              <a:defRPr sz="2200" b="1" cap="all" spc="350" baseline="0">
                <a:solidFill>
                  <a:schemeClr val="tx2"/>
                </a:solidFill>
              </a:defRPr>
            </a:lvl1pPr>
            <a:lvl2pPr marL="640080" indent="0" algn="ctr">
              <a:buNone/>
            </a:lvl2pPr>
            <a:lvl3pPr marL="1280160" indent="0" algn="ctr">
              <a:buNone/>
            </a:lvl3pPr>
            <a:lvl4pPr marL="1920240" indent="0" algn="ctr">
              <a:buNone/>
            </a:lvl4pPr>
            <a:lvl5pPr marL="2560320" indent="0" algn="ctr">
              <a:buNone/>
            </a:lvl5pPr>
            <a:lvl6pPr marL="3200400" indent="0" algn="ctr">
              <a:buNone/>
            </a:lvl6pPr>
            <a:lvl7pPr marL="3840480" indent="0" algn="ctr">
              <a:buNone/>
            </a:lvl7pPr>
            <a:lvl8pPr marL="4480560" indent="0" algn="ctr">
              <a:buNone/>
            </a:lvl8pPr>
            <a:lvl9pPr marL="512064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17" name="16 Marcador de pie de página"/>
          <p:cNvSpPr>
            <a:spLocks noGrp="1"/>
          </p:cNvSpPr>
          <p:nvPr>
            <p:ph type="ftr" sz="quarter" idx="11"/>
          </p:nvPr>
        </p:nvSpPr>
        <p:spPr/>
        <p:txBody>
          <a:bodyPr/>
          <a:lstStyle/>
          <a:p>
            <a:endParaRPr lang="es-EC"/>
          </a:p>
        </p:txBody>
      </p:sp>
      <p:sp>
        <p:nvSpPr>
          <p:cNvPr id="7" name="6 Conector recto"/>
          <p:cNvSpPr>
            <a:spLocks noChangeShapeType="1"/>
          </p:cNvSpPr>
          <p:nvPr/>
        </p:nvSpPr>
        <p:spPr bwMode="auto">
          <a:xfrm>
            <a:off x="217627" y="3388157"/>
            <a:ext cx="1236634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0" name="9 Rectángulo"/>
          <p:cNvSpPr>
            <a:spLocks noChangeArrowheads="1"/>
          </p:cNvSpPr>
          <p:nvPr/>
        </p:nvSpPr>
        <p:spPr bwMode="auto">
          <a:xfrm>
            <a:off x="213360" y="213360"/>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13" name="12 Elipse"/>
          <p:cNvSpPr/>
          <p:nvPr/>
        </p:nvSpPr>
        <p:spPr>
          <a:xfrm>
            <a:off x="5974080" y="2961437"/>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4" name="13 Elipse"/>
          <p:cNvSpPr/>
          <p:nvPr/>
        </p:nvSpPr>
        <p:spPr>
          <a:xfrm>
            <a:off x="6106363" y="3093720"/>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29" name="28 Marcador de número de diapositiva"/>
          <p:cNvSpPr>
            <a:spLocks noGrp="1"/>
          </p:cNvSpPr>
          <p:nvPr>
            <p:ph type="sldNum" sz="quarter" idx="12"/>
          </p:nvPr>
        </p:nvSpPr>
        <p:spPr>
          <a:xfrm>
            <a:off x="6080760" y="3079231"/>
            <a:ext cx="640080" cy="617855"/>
          </a:xfrm>
        </p:spPr>
        <p:txBody>
          <a:bodyPr/>
          <a:lstStyle>
            <a:lvl1pPr>
              <a:defRPr>
                <a:solidFill>
                  <a:schemeClr val="accent3">
                    <a:shade val="75000"/>
                  </a:schemeClr>
                </a:solidFill>
              </a:defRPr>
            </a:lvl1pPr>
          </a:lstStyle>
          <a:p>
            <a:fld id="{F1F55992-2BD3-4E5F-A9FD-53A44A889CCF}" type="slidenum">
              <a:rPr lang="es-EC" smtClean="0"/>
              <a:pPr/>
              <a:t>‹Nº›</a:t>
            </a:fld>
            <a:endParaRPr lang="es-EC"/>
          </a:p>
        </p:txBody>
      </p:sp>
      <p:sp>
        <p:nvSpPr>
          <p:cNvPr id="8" name="7 Título"/>
          <p:cNvSpPr>
            <a:spLocks noGrp="1"/>
          </p:cNvSpPr>
          <p:nvPr>
            <p:ph type="ctrTitle"/>
          </p:nvPr>
        </p:nvSpPr>
        <p:spPr>
          <a:xfrm>
            <a:off x="960120" y="533400"/>
            <a:ext cx="10881360" cy="2453640"/>
          </a:xfrm>
        </p:spPr>
        <p:txBody>
          <a:bodyPr anchor="b"/>
          <a:lstStyle>
            <a:lvl1pPr>
              <a:defRPr sz="5900">
                <a:solidFill>
                  <a:schemeClr val="accent1"/>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F55992-2BD3-4E5F-A9FD-53A44A889CCF}"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8" name="7 Rectángulo"/>
          <p:cNvSpPr>
            <a:spLocks noChangeArrowheads="1"/>
          </p:cNvSpPr>
          <p:nvPr/>
        </p:nvSpPr>
        <p:spPr bwMode="white">
          <a:xfrm>
            <a:off x="9814560" y="0"/>
            <a:ext cx="298704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9" name="8 Rectángulo"/>
          <p:cNvSpPr>
            <a:spLocks noChangeArrowheads="1"/>
          </p:cNvSpPr>
          <p:nvPr/>
        </p:nvSpPr>
        <p:spPr bwMode="white">
          <a:xfrm>
            <a:off x="0" y="0"/>
            <a:ext cx="12801600" cy="21762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0" name="9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1" name="10 Rectángulo"/>
          <p:cNvSpPr>
            <a:spLocks noChangeArrowheads="1"/>
          </p:cNvSpPr>
          <p:nvPr/>
        </p:nvSpPr>
        <p:spPr bwMode="auto">
          <a:xfrm>
            <a:off x="204825" y="8948319"/>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2" name="11 Rectángulo"/>
          <p:cNvSpPr>
            <a:spLocks noChangeArrowheads="1"/>
          </p:cNvSpPr>
          <p:nvPr/>
        </p:nvSpPr>
        <p:spPr bwMode="auto">
          <a:xfrm>
            <a:off x="213360" y="217627"/>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13" name="12 Conector recto"/>
          <p:cNvSpPr>
            <a:spLocks noChangeShapeType="1"/>
          </p:cNvSpPr>
          <p:nvPr/>
        </p:nvSpPr>
        <p:spPr bwMode="auto">
          <a:xfrm rot="5400000">
            <a:off x="5630570" y="4589374"/>
            <a:ext cx="874349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4" name="13 Elipse"/>
          <p:cNvSpPr/>
          <p:nvPr/>
        </p:nvSpPr>
        <p:spPr>
          <a:xfrm>
            <a:off x="9575597" y="4096068"/>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5" name="14 Elipse"/>
          <p:cNvSpPr/>
          <p:nvPr/>
        </p:nvSpPr>
        <p:spPr>
          <a:xfrm>
            <a:off x="9707880" y="4228351"/>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9682277" y="4213862"/>
            <a:ext cx="640080" cy="617855"/>
          </a:xfrm>
        </p:spPr>
        <p:txBody>
          <a:bodyPr/>
          <a:lstStyle/>
          <a:p>
            <a:fld id="{F1F55992-2BD3-4E5F-A9FD-53A44A889CCF}" type="slidenum">
              <a:rPr lang="es-EC" smtClean="0"/>
              <a:pPr/>
              <a:t>‹Nº›</a:t>
            </a:fld>
            <a:endParaRPr lang="es-EC"/>
          </a:p>
        </p:txBody>
      </p:sp>
      <p:sp>
        <p:nvSpPr>
          <p:cNvPr id="3" name="2 Marcador de texto vertical"/>
          <p:cNvSpPr>
            <a:spLocks noGrp="1"/>
          </p:cNvSpPr>
          <p:nvPr>
            <p:ph type="body" orient="vert" idx="1"/>
          </p:nvPr>
        </p:nvSpPr>
        <p:spPr>
          <a:xfrm>
            <a:off x="426720" y="426720"/>
            <a:ext cx="9174480" cy="814991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2" name="1 Título vertical"/>
          <p:cNvSpPr>
            <a:spLocks noGrp="1"/>
          </p:cNvSpPr>
          <p:nvPr>
            <p:ph type="title" orient="vert"/>
          </p:nvPr>
        </p:nvSpPr>
        <p:spPr>
          <a:xfrm>
            <a:off x="10347960" y="426722"/>
            <a:ext cx="2026920" cy="8192135"/>
          </a:xfrm>
        </p:spPr>
        <p:txBody>
          <a:bodyPr vert="eaVert"/>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a:xfrm>
            <a:off x="6106363" y="1436921"/>
            <a:ext cx="640080" cy="617855"/>
          </a:xfrm>
        </p:spPr>
        <p:txBody>
          <a:bodyPr/>
          <a:lstStyle/>
          <a:p>
            <a:fld id="{F1F55992-2BD3-4E5F-A9FD-53A44A889CCF}" type="slidenum">
              <a:rPr lang="es-EC" smtClean="0"/>
              <a:pPr/>
              <a:t>‹Nº›</a:t>
            </a:fld>
            <a:endParaRPr lang="es-EC"/>
          </a:p>
        </p:txBody>
      </p:sp>
      <p:sp>
        <p:nvSpPr>
          <p:cNvPr id="8" name="7 Marcador de contenido"/>
          <p:cNvSpPr>
            <a:spLocks noGrp="1"/>
          </p:cNvSpPr>
          <p:nvPr>
            <p:ph sz="quarter" idx="1"/>
          </p:nvPr>
        </p:nvSpPr>
        <p:spPr>
          <a:xfrm>
            <a:off x="422453" y="2137867"/>
            <a:ext cx="11905488" cy="6400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5" name="14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6" name="15 Rectángulo"/>
          <p:cNvSpPr>
            <a:spLocks noChangeArrowheads="1"/>
          </p:cNvSpPr>
          <p:nvPr/>
        </p:nvSpPr>
        <p:spPr bwMode="white">
          <a:xfrm>
            <a:off x="0" y="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white">
          <a:xfrm>
            <a:off x="12588240" y="2667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9" name="18 Rectángulo"/>
          <p:cNvSpPr>
            <a:spLocks noChangeArrowheads="1"/>
          </p:cNvSpPr>
          <p:nvPr/>
        </p:nvSpPr>
        <p:spPr bwMode="white">
          <a:xfrm>
            <a:off x="213360" y="3200400"/>
            <a:ext cx="12366346" cy="4267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2" name="11 Rectángulo"/>
          <p:cNvSpPr>
            <a:spLocks noChangeArrowheads="1"/>
          </p:cNvSpPr>
          <p:nvPr/>
        </p:nvSpPr>
        <p:spPr bwMode="auto">
          <a:xfrm>
            <a:off x="217627" y="199293"/>
            <a:ext cx="12366346" cy="2995574"/>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3" name="2 Marcador de texto"/>
          <p:cNvSpPr>
            <a:spLocks noGrp="1"/>
          </p:cNvSpPr>
          <p:nvPr>
            <p:ph type="body" idx="1"/>
          </p:nvPr>
        </p:nvSpPr>
        <p:spPr>
          <a:xfrm>
            <a:off x="1915796" y="3840481"/>
            <a:ext cx="9072244" cy="2342515"/>
          </a:xfrm>
        </p:spPr>
        <p:txBody>
          <a:bodyPr anchor="t"/>
          <a:lstStyle>
            <a:lvl1pPr marL="0" indent="0" algn="ctr">
              <a:buNone/>
              <a:defRPr sz="2200" b="1" cap="all" spc="350" baseline="0">
                <a:solidFill>
                  <a:schemeClr val="tx2"/>
                </a:solidFill>
              </a:defRPr>
            </a:lvl1pPr>
            <a:lvl2pPr>
              <a:buNone/>
              <a:defRPr sz="2500">
                <a:solidFill>
                  <a:schemeClr val="tx1">
                    <a:tint val="75000"/>
                  </a:schemeClr>
                </a:solidFill>
              </a:defRPr>
            </a:lvl2pPr>
            <a:lvl3pPr>
              <a:buNone/>
              <a:defRPr sz="22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3" name="12 Rectángulo"/>
          <p:cNvSpPr>
            <a:spLocks noChangeArrowheads="1"/>
          </p:cNvSpPr>
          <p:nvPr/>
        </p:nvSpPr>
        <p:spPr bwMode="auto">
          <a:xfrm>
            <a:off x="204825" y="8948319"/>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4" name="13 Rectángulo"/>
          <p:cNvSpPr>
            <a:spLocks noChangeArrowheads="1"/>
          </p:cNvSpPr>
          <p:nvPr/>
        </p:nvSpPr>
        <p:spPr bwMode="auto">
          <a:xfrm>
            <a:off x="213360" y="213360"/>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5" name="4 Marcador de pie de página"/>
          <p:cNvSpPr>
            <a:spLocks noGrp="1"/>
          </p:cNvSpPr>
          <p:nvPr>
            <p:ph type="ftr" sz="quarter" idx="11"/>
          </p:nvPr>
        </p:nvSpPr>
        <p:spPr/>
        <p:txBody>
          <a:bodyPr/>
          <a:lstStyle/>
          <a:p>
            <a:endParaRPr lang="es-EC"/>
          </a:p>
        </p:txBody>
      </p:sp>
      <p:sp>
        <p:nvSpPr>
          <p:cNvPr id="4" name="3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8" name="7 Conector recto"/>
          <p:cNvSpPr>
            <a:spLocks noChangeShapeType="1"/>
          </p:cNvSpPr>
          <p:nvPr/>
        </p:nvSpPr>
        <p:spPr bwMode="auto">
          <a:xfrm>
            <a:off x="213360" y="3413760"/>
            <a:ext cx="1236634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0" name="9 Elipse"/>
          <p:cNvSpPr/>
          <p:nvPr/>
        </p:nvSpPr>
        <p:spPr>
          <a:xfrm>
            <a:off x="5974080" y="2961437"/>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1" name="10 Elipse"/>
          <p:cNvSpPr/>
          <p:nvPr/>
        </p:nvSpPr>
        <p:spPr>
          <a:xfrm>
            <a:off x="6106363" y="3093720"/>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6080760" y="3079231"/>
            <a:ext cx="640080" cy="617855"/>
          </a:xfrm>
        </p:spPr>
        <p:txBody>
          <a:bodyPr/>
          <a:lstStyle>
            <a:lvl1pPr>
              <a:defRPr>
                <a:solidFill>
                  <a:schemeClr val="accent3">
                    <a:shade val="75000"/>
                  </a:schemeClr>
                </a:solidFill>
              </a:defRPr>
            </a:lvl1pPr>
          </a:lstStyle>
          <a:p>
            <a:fld id="{F1F55992-2BD3-4E5F-A9FD-53A44A889CCF}" type="slidenum">
              <a:rPr lang="es-EC" smtClean="0"/>
              <a:pPr/>
              <a:t>‹Nº›</a:t>
            </a:fld>
            <a:endParaRPr lang="es-EC"/>
          </a:p>
        </p:txBody>
      </p:sp>
      <p:sp>
        <p:nvSpPr>
          <p:cNvPr id="2" name="1 Título"/>
          <p:cNvSpPr>
            <a:spLocks noGrp="1"/>
          </p:cNvSpPr>
          <p:nvPr>
            <p:ph type="title"/>
          </p:nvPr>
        </p:nvSpPr>
        <p:spPr>
          <a:xfrm>
            <a:off x="1011238" y="746760"/>
            <a:ext cx="10881360" cy="2133600"/>
          </a:xfrm>
        </p:spPr>
        <p:txBody>
          <a:bodyPr anchor="b"/>
          <a:lstStyle>
            <a:lvl1pPr algn="ctr">
              <a:buNone/>
              <a:defRPr sz="5900" b="0" cap="none" baseline="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22453" y="320040"/>
            <a:ext cx="11948160" cy="1062533"/>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a:xfrm>
            <a:off x="8107680" y="8973922"/>
            <a:ext cx="4262933" cy="512064"/>
          </a:xfrm>
        </p:spPr>
        <p:txBody>
          <a:bodyPr/>
          <a:lstStyle/>
          <a:p>
            <a:fld id="{15D3FE81-8AD3-4709-860D-DD53FB07A55C}" type="datetimeFigureOut">
              <a:rPr lang="es-EC" smtClean="0"/>
              <a:pPr/>
              <a:t>18/01/2013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1F55992-2BD3-4E5F-A9FD-53A44A889CCF}" type="slidenum">
              <a:rPr lang="es-EC" smtClean="0"/>
              <a:pPr/>
              <a:t>‹Nº›</a:t>
            </a:fld>
            <a:endParaRPr lang="es-EC"/>
          </a:p>
        </p:txBody>
      </p:sp>
      <p:sp>
        <p:nvSpPr>
          <p:cNvPr id="8" name="7 Conector recto"/>
          <p:cNvSpPr>
            <a:spLocks noChangeShapeType="1"/>
          </p:cNvSpPr>
          <p:nvPr/>
        </p:nvSpPr>
        <p:spPr bwMode="auto">
          <a:xfrm flipV="1">
            <a:off x="6388313" y="2205913"/>
            <a:ext cx="12489" cy="6747380"/>
          </a:xfrm>
          <a:prstGeom prst="line">
            <a:avLst/>
          </a:prstGeom>
          <a:noFill/>
          <a:ln w="9525" cap="flat" cmpd="sng" algn="ctr">
            <a:solidFill>
              <a:schemeClr val="tx2"/>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0" name="9 Marcador de contenido"/>
          <p:cNvSpPr>
            <a:spLocks noGrp="1"/>
          </p:cNvSpPr>
          <p:nvPr>
            <p:ph sz="half" idx="1"/>
          </p:nvPr>
        </p:nvSpPr>
        <p:spPr>
          <a:xfrm>
            <a:off x="422453" y="1920240"/>
            <a:ext cx="5654040" cy="6554419"/>
          </a:xfrm>
        </p:spPr>
        <p:txBody>
          <a:bodyPr/>
          <a:lstStyle>
            <a:lvl1pPr>
              <a:defRPr sz="3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contenido"/>
          <p:cNvSpPr>
            <a:spLocks noGrp="1"/>
          </p:cNvSpPr>
          <p:nvPr>
            <p:ph sz="half" idx="2"/>
          </p:nvPr>
        </p:nvSpPr>
        <p:spPr>
          <a:xfrm>
            <a:off x="6720840" y="1920240"/>
            <a:ext cx="5654040" cy="6554419"/>
          </a:xfrm>
        </p:spPr>
        <p:txBody>
          <a:bodyPr/>
          <a:lstStyle>
            <a:lvl1pPr>
              <a:defRPr sz="3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flipV="1">
            <a:off x="6400800" y="3080385"/>
            <a:ext cx="0" cy="5863133"/>
          </a:xfrm>
          <a:prstGeom prst="line">
            <a:avLst/>
          </a:prstGeom>
          <a:noFill/>
          <a:ln w="9525" cap="flat" cmpd="sng" algn="ctr">
            <a:solidFill>
              <a:schemeClr val="tx2"/>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20" name="19 Rectángulo"/>
          <p:cNvSpPr>
            <a:spLocks noChangeArrowheads="1"/>
          </p:cNvSpPr>
          <p:nvPr/>
        </p:nvSpPr>
        <p:spPr bwMode="white">
          <a:xfrm>
            <a:off x="0" y="0"/>
            <a:ext cx="12801600" cy="20269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9" name="18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21" name="20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22" name="21 Rectángulo"/>
          <p:cNvSpPr>
            <a:spLocks noChangeArrowheads="1"/>
          </p:cNvSpPr>
          <p:nvPr/>
        </p:nvSpPr>
        <p:spPr bwMode="white">
          <a:xfrm>
            <a:off x="1258824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1" name="10 Rectángulo"/>
          <p:cNvSpPr/>
          <p:nvPr/>
        </p:nvSpPr>
        <p:spPr>
          <a:xfrm>
            <a:off x="213360" y="1920240"/>
            <a:ext cx="12366346" cy="12801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3" name="12 Rectángulo"/>
          <p:cNvSpPr>
            <a:spLocks noChangeArrowheads="1"/>
          </p:cNvSpPr>
          <p:nvPr/>
        </p:nvSpPr>
        <p:spPr bwMode="auto">
          <a:xfrm>
            <a:off x="204292" y="8948319"/>
            <a:ext cx="12366346" cy="43525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3" name="2 Marcador de texto"/>
          <p:cNvSpPr>
            <a:spLocks noGrp="1"/>
          </p:cNvSpPr>
          <p:nvPr>
            <p:ph type="body" idx="1"/>
          </p:nvPr>
        </p:nvSpPr>
        <p:spPr>
          <a:xfrm>
            <a:off x="422453" y="2133600"/>
            <a:ext cx="5656263" cy="102616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3100" b="1" dirty="0" smtClean="0">
                <a:solidFill>
                  <a:srgbClr val="FFFFFF"/>
                </a:solidFill>
              </a:defRPr>
            </a:lvl1pPr>
            <a:lvl2pPr>
              <a:buNone/>
              <a:defRPr sz="2800" b="1"/>
            </a:lvl2pPr>
            <a:lvl3pPr>
              <a:buNone/>
              <a:defRPr sz="2500" b="1"/>
            </a:lvl3pPr>
            <a:lvl4pPr>
              <a:buNone/>
              <a:defRPr sz="2200" b="1"/>
            </a:lvl4pPr>
            <a:lvl5pPr>
              <a:buNone/>
              <a:defRPr sz="22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707863" y="2133600"/>
            <a:ext cx="5658485" cy="102412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3100" b="1"/>
            </a:lvl1pPr>
            <a:lvl2pPr>
              <a:buNone/>
              <a:defRPr sz="2800" b="1"/>
            </a:lvl2pPr>
            <a:lvl3pPr>
              <a:buNone/>
              <a:defRPr sz="2500" b="1"/>
            </a:lvl3pPr>
            <a:lvl4pPr>
              <a:buNone/>
              <a:defRPr sz="2200" b="1"/>
            </a:lvl4pPr>
            <a:lvl5pPr>
              <a:buNone/>
              <a:defRPr sz="22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8" name="7 Marcador de pie de página"/>
          <p:cNvSpPr>
            <a:spLocks noGrp="1"/>
          </p:cNvSpPr>
          <p:nvPr>
            <p:ph type="ftr" sz="quarter" idx="11"/>
          </p:nvPr>
        </p:nvSpPr>
        <p:spPr>
          <a:xfrm>
            <a:off x="426720" y="8973922"/>
            <a:ext cx="5013960" cy="512064"/>
          </a:xfrm>
        </p:spPr>
        <p:txBody>
          <a:bodyPr/>
          <a:lstStyle/>
          <a:p>
            <a:endParaRPr lang="es-EC"/>
          </a:p>
        </p:txBody>
      </p:sp>
      <p:sp>
        <p:nvSpPr>
          <p:cNvPr id="15" name="14 Conector recto"/>
          <p:cNvSpPr>
            <a:spLocks noChangeShapeType="1"/>
          </p:cNvSpPr>
          <p:nvPr/>
        </p:nvSpPr>
        <p:spPr bwMode="auto">
          <a:xfrm>
            <a:off x="213360" y="1792224"/>
            <a:ext cx="1236634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auto">
          <a:xfrm>
            <a:off x="213360" y="217627"/>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24" name="23 Marcador de contenido"/>
          <p:cNvSpPr>
            <a:spLocks noGrp="1"/>
          </p:cNvSpPr>
          <p:nvPr>
            <p:ph sz="quarter" idx="2"/>
          </p:nvPr>
        </p:nvSpPr>
        <p:spPr>
          <a:xfrm>
            <a:off x="422453" y="3459936"/>
            <a:ext cx="5658307" cy="5345766"/>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contenido"/>
          <p:cNvSpPr>
            <a:spLocks noGrp="1"/>
          </p:cNvSpPr>
          <p:nvPr>
            <p:ph sz="quarter" idx="4"/>
          </p:nvPr>
        </p:nvSpPr>
        <p:spPr>
          <a:xfrm>
            <a:off x="6720840" y="3459936"/>
            <a:ext cx="5654040" cy="5351069"/>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Elipse"/>
          <p:cNvSpPr/>
          <p:nvPr/>
        </p:nvSpPr>
        <p:spPr>
          <a:xfrm>
            <a:off x="5974080" y="1338450"/>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27" name="26 Elipse"/>
          <p:cNvSpPr/>
          <p:nvPr/>
        </p:nvSpPr>
        <p:spPr>
          <a:xfrm>
            <a:off x="6106363" y="1470733"/>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9" name="8 Marcador de número de diapositiva"/>
          <p:cNvSpPr>
            <a:spLocks noGrp="1"/>
          </p:cNvSpPr>
          <p:nvPr>
            <p:ph type="sldNum" sz="quarter" idx="12"/>
          </p:nvPr>
        </p:nvSpPr>
        <p:spPr>
          <a:xfrm>
            <a:off x="6080760" y="1459383"/>
            <a:ext cx="640080" cy="617855"/>
          </a:xfrm>
        </p:spPr>
        <p:txBody>
          <a:bodyPr/>
          <a:lstStyle>
            <a:lvl1pPr algn="ctr">
              <a:defRPr/>
            </a:lvl1pPr>
          </a:lstStyle>
          <a:p>
            <a:fld id="{F1F55992-2BD3-4E5F-A9FD-53A44A889CCF}" type="slidenum">
              <a:rPr lang="es-EC" smtClean="0"/>
              <a:pPr/>
              <a:t>‹Nº›</a:t>
            </a:fld>
            <a:endParaRPr lang="es-EC"/>
          </a:p>
        </p:txBody>
      </p:sp>
      <p:sp>
        <p:nvSpPr>
          <p:cNvPr id="23" name="22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6080760" y="1450429"/>
            <a:ext cx="640080" cy="617855"/>
          </a:xfrm>
        </p:spPr>
        <p:txBody>
          <a:bodyPr/>
          <a:lstStyle/>
          <a:p>
            <a:fld id="{F1F55992-2BD3-4E5F-A9FD-53A44A889CCF}"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8" name="7 Rectángulo"/>
          <p:cNvSpPr>
            <a:spLocks noChangeArrowheads="1"/>
          </p:cNvSpPr>
          <p:nvPr/>
        </p:nvSpPr>
        <p:spPr bwMode="white">
          <a:xfrm>
            <a:off x="0" y="0"/>
            <a:ext cx="12801600" cy="21762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0" name="9 Rectángulo"/>
          <p:cNvSpPr>
            <a:spLocks noChangeArrowheads="1"/>
          </p:cNvSpPr>
          <p:nvPr/>
        </p:nvSpPr>
        <p:spPr bwMode="white">
          <a:xfrm>
            <a:off x="1258824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9" name="8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5" name="4 Rectángulo"/>
          <p:cNvSpPr>
            <a:spLocks noChangeArrowheads="1"/>
          </p:cNvSpPr>
          <p:nvPr/>
        </p:nvSpPr>
        <p:spPr bwMode="auto">
          <a:xfrm>
            <a:off x="204825" y="8948319"/>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6" name="5 Rectángulo"/>
          <p:cNvSpPr>
            <a:spLocks noChangeArrowheads="1"/>
          </p:cNvSpPr>
          <p:nvPr/>
        </p:nvSpPr>
        <p:spPr bwMode="auto">
          <a:xfrm>
            <a:off x="213360" y="221894"/>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2" name="1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a:xfrm>
            <a:off x="5974080" y="8854440"/>
            <a:ext cx="853440" cy="617854"/>
          </a:xfrm>
        </p:spPr>
        <p:txBody>
          <a:bodyPr/>
          <a:lstStyle>
            <a:lvl1pPr>
              <a:defRPr>
                <a:solidFill>
                  <a:srgbClr val="FFFFFF"/>
                </a:solidFill>
              </a:defRPr>
            </a:lvl1pPr>
          </a:lstStyle>
          <a:p>
            <a:fld id="{F1F55992-2BD3-4E5F-A9FD-53A44A889CCF}"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9" name="18 Rectángulo"/>
          <p:cNvSpPr>
            <a:spLocks noChangeArrowheads="1"/>
          </p:cNvSpPr>
          <p:nvPr/>
        </p:nvSpPr>
        <p:spPr bwMode="auto">
          <a:xfrm>
            <a:off x="213360" y="213360"/>
            <a:ext cx="12366346" cy="42672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5" name="14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white">
          <a:xfrm>
            <a:off x="1258824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6" name="15 Rectángulo"/>
          <p:cNvSpPr>
            <a:spLocks noChangeArrowheads="1"/>
          </p:cNvSpPr>
          <p:nvPr/>
        </p:nvSpPr>
        <p:spPr bwMode="white">
          <a:xfrm>
            <a:off x="0" y="0"/>
            <a:ext cx="12801600" cy="16642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7" name="16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3" name="12 Rectángulo"/>
          <p:cNvSpPr/>
          <p:nvPr/>
        </p:nvSpPr>
        <p:spPr>
          <a:xfrm>
            <a:off x="213360" y="853440"/>
            <a:ext cx="3840480" cy="82143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2" name="1 Título"/>
          <p:cNvSpPr>
            <a:spLocks noGrp="1"/>
          </p:cNvSpPr>
          <p:nvPr>
            <p:ph type="title"/>
          </p:nvPr>
        </p:nvSpPr>
        <p:spPr>
          <a:xfrm>
            <a:off x="533400" y="1280160"/>
            <a:ext cx="3307080" cy="1386840"/>
          </a:xfrm>
        </p:spPr>
        <p:txBody>
          <a:bodyPr anchor="b">
            <a:noAutofit/>
          </a:bodyPr>
          <a:lstStyle>
            <a:lvl1pPr algn="l">
              <a:buNone/>
              <a:defRPr sz="3100" b="1">
                <a:solidFill>
                  <a:srgbClr val="FFFFFF"/>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3400" y="2773681"/>
            <a:ext cx="3307080" cy="5802948"/>
          </a:xfrm>
        </p:spPr>
        <p:txBody>
          <a:bodyPr/>
          <a:lstStyle>
            <a:lvl1pPr marL="0" indent="0">
              <a:spcAft>
                <a:spcPts val="1400"/>
              </a:spcAft>
              <a:buNone/>
              <a:defRPr sz="2200">
                <a:solidFill>
                  <a:srgbClr val="FFFFFF"/>
                </a:solidFill>
              </a:defRPr>
            </a:lvl1pPr>
            <a:lvl2pPr>
              <a:buNone/>
              <a:defRPr sz="1700"/>
            </a:lvl2pPr>
            <a:lvl3pPr>
              <a:buNone/>
              <a:defRPr sz="1400"/>
            </a:lvl3pPr>
            <a:lvl4pPr>
              <a:buNone/>
              <a:defRPr sz="1300"/>
            </a:lvl4pPr>
            <a:lvl5pPr>
              <a:buNone/>
              <a:defRPr sz="1300"/>
            </a:lvl5pPr>
          </a:lstStyle>
          <a:p>
            <a:pPr lvl="0" eaLnBrk="1" latinLnBrk="0" hangingPunct="1"/>
            <a:r>
              <a:rPr kumimoji="0" lang="es-ES" smtClean="0"/>
              <a:t>Haga clic para modificar el estilo de texto del patrón</a:t>
            </a:r>
          </a:p>
        </p:txBody>
      </p:sp>
      <p:sp>
        <p:nvSpPr>
          <p:cNvPr id="8" name="7 Rectángulo"/>
          <p:cNvSpPr>
            <a:spLocks noChangeArrowheads="1"/>
          </p:cNvSpPr>
          <p:nvPr/>
        </p:nvSpPr>
        <p:spPr bwMode="auto">
          <a:xfrm>
            <a:off x="213360" y="213360"/>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9" name="8 Conector recto"/>
          <p:cNvSpPr>
            <a:spLocks noChangeShapeType="1"/>
          </p:cNvSpPr>
          <p:nvPr/>
        </p:nvSpPr>
        <p:spPr bwMode="auto">
          <a:xfrm>
            <a:off x="213360" y="746760"/>
            <a:ext cx="1236634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20" name="19 Marcador de contenido"/>
          <p:cNvSpPr>
            <a:spLocks noGrp="1"/>
          </p:cNvSpPr>
          <p:nvPr>
            <p:ph sz="quarter" idx="1"/>
          </p:nvPr>
        </p:nvSpPr>
        <p:spPr>
          <a:xfrm>
            <a:off x="4373880" y="960120"/>
            <a:ext cx="7894320" cy="757428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Elipse"/>
          <p:cNvSpPr/>
          <p:nvPr/>
        </p:nvSpPr>
        <p:spPr>
          <a:xfrm>
            <a:off x="1813560" y="320040"/>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1" name="10 Elipse"/>
          <p:cNvSpPr/>
          <p:nvPr/>
        </p:nvSpPr>
        <p:spPr>
          <a:xfrm>
            <a:off x="1945843" y="452323"/>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920240" y="437834"/>
            <a:ext cx="640080" cy="617855"/>
          </a:xfrm>
        </p:spPr>
        <p:txBody>
          <a:bodyPr/>
          <a:lstStyle>
            <a:lvl1pPr>
              <a:defRPr>
                <a:solidFill>
                  <a:schemeClr val="accent3">
                    <a:shade val="75000"/>
                  </a:schemeClr>
                </a:solidFill>
              </a:defRPr>
            </a:lvl1pPr>
          </a:lstStyle>
          <a:p>
            <a:fld id="{F1F55992-2BD3-4E5F-A9FD-53A44A889CCF}" type="slidenum">
              <a:rPr lang="es-EC" smtClean="0"/>
              <a:pPr/>
              <a:t>‹Nº›</a:t>
            </a:fld>
            <a:endParaRPr lang="es-EC"/>
          </a:p>
        </p:txBody>
      </p:sp>
      <p:sp>
        <p:nvSpPr>
          <p:cNvPr id="21" name="20 Rectángulo"/>
          <p:cNvSpPr>
            <a:spLocks noChangeArrowheads="1"/>
          </p:cNvSpPr>
          <p:nvPr/>
        </p:nvSpPr>
        <p:spPr bwMode="auto">
          <a:xfrm>
            <a:off x="209093" y="8943740"/>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5" name="4 Marcador de fecha"/>
          <p:cNvSpPr>
            <a:spLocks noGrp="1"/>
          </p:cNvSpPr>
          <p:nvPr>
            <p:ph type="dt" sz="half" idx="10"/>
          </p:nvPr>
        </p:nvSpPr>
        <p:spPr/>
        <p:txBody>
          <a:bodyPr/>
          <a:lstStyle/>
          <a:p>
            <a:fld id="{15D3FE81-8AD3-4709-860D-DD53FB07A55C}" type="datetimeFigureOut">
              <a:rPr lang="es-EC" smtClean="0"/>
              <a:pPr/>
              <a:t>18/01/2013</a:t>
            </a:fld>
            <a:endParaRPr lang="es-EC"/>
          </a:p>
        </p:txBody>
      </p:sp>
      <p:sp>
        <p:nvSpPr>
          <p:cNvPr id="6" name="5 Marcador de pie de página"/>
          <p:cNvSpPr>
            <a:spLocks noGrp="1"/>
          </p:cNvSpPr>
          <p:nvPr>
            <p:ph type="ftr" sz="quarter" idx="11"/>
          </p:nvPr>
        </p:nvSpPr>
        <p:spPr>
          <a:xfrm>
            <a:off x="422453" y="8975187"/>
            <a:ext cx="4736592" cy="512064"/>
          </a:xfrm>
        </p:spPr>
        <p:txBody>
          <a:bodyPr/>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1" name="20 Conector recto"/>
          <p:cNvSpPr>
            <a:spLocks noChangeShapeType="1"/>
          </p:cNvSpPr>
          <p:nvPr/>
        </p:nvSpPr>
        <p:spPr bwMode="auto">
          <a:xfrm>
            <a:off x="213360" y="746760"/>
            <a:ext cx="1236634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9" name="18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6" name="15 Rectángulo"/>
          <p:cNvSpPr>
            <a:spLocks noChangeArrowheads="1"/>
          </p:cNvSpPr>
          <p:nvPr/>
        </p:nvSpPr>
        <p:spPr bwMode="white">
          <a:xfrm>
            <a:off x="1258824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7" name="16 Rectángulo"/>
          <p:cNvSpPr>
            <a:spLocks noChangeArrowheads="1"/>
          </p:cNvSpPr>
          <p:nvPr/>
        </p:nvSpPr>
        <p:spPr bwMode="white">
          <a:xfrm>
            <a:off x="0" y="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20" name="19 Rectángulo"/>
          <p:cNvSpPr>
            <a:spLocks noChangeArrowheads="1"/>
          </p:cNvSpPr>
          <p:nvPr/>
        </p:nvSpPr>
        <p:spPr bwMode="auto">
          <a:xfrm>
            <a:off x="213360" y="213360"/>
            <a:ext cx="12366346" cy="42245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8" name="7 Rectángulo"/>
          <p:cNvSpPr/>
          <p:nvPr/>
        </p:nvSpPr>
        <p:spPr>
          <a:xfrm>
            <a:off x="213360" y="853440"/>
            <a:ext cx="3840480" cy="82143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5" name="14 Rectángulo"/>
          <p:cNvSpPr>
            <a:spLocks noChangeArrowheads="1"/>
          </p:cNvSpPr>
          <p:nvPr/>
        </p:nvSpPr>
        <p:spPr bwMode="auto">
          <a:xfrm>
            <a:off x="213360" y="217627"/>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12" name="11 Elipse"/>
          <p:cNvSpPr/>
          <p:nvPr/>
        </p:nvSpPr>
        <p:spPr>
          <a:xfrm>
            <a:off x="1813560" y="320040"/>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3" name="12 Elipse"/>
          <p:cNvSpPr/>
          <p:nvPr/>
        </p:nvSpPr>
        <p:spPr>
          <a:xfrm>
            <a:off x="1945843" y="452323"/>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920240" y="437834"/>
            <a:ext cx="640080" cy="617855"/>
          </a:xfrm>
        </p:spPr>
        <p:txBody>
          <a:bodyPr/>
          <a:lstStyle/>
          <a:p>
            <a:fld id="{F1F55992-2BD3-4E5F-A9FD-53A44A889CCF}" type="slidenum">
              <a:rPr lang="es-EC" smtClean="0"/>
              <a:pPr/>
              <a:t>‹Nº›</a:t>
            </a:fld>
            <a:endParaRPr lang="es-EC"/>
          </a:p>
        </p:txBody>
      </p:sp>
      <p:sp>
        <p:nvSpPr>
          <p:cNvPr id="2" name="1 Título"/>
          <p:cNvSpPr>
            <a:spLocks noGrp="1"/>
          </p:cNvSpPr>
          <p:nvPr>
            <p:ph type="title"/>
          </p:nvPr>
        </p:nvSpPr>
        <p:spPr>
          <a:xfrm>
            <a:off x="4200525" y="7040880"/>
            <a:ext cx="8214360" cy="1706880"/>
          </a:xfrm>
        </p:spPr>
        <p:txBody>
          <a:bodyPr anchor="t">
            <a:noAutofit/>
          </a:bodyPr>
          <a:lstStyle>
            <a:lvl1pPr algn="l">
              <a:buNone/>
              <a:defRPr sz="3400" b="1">
                <a:solidFill>
                  <a:schemeClr val="tx2"/>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200525" y="853440"/>
            <a:ext cx="8214360" cy="5974080"/>
          </a:xfrm>
        </p:spPr>
        <p:txBody>
          <a:bodyPr/>
          <a:lstStyle>
            <a:lvl1pPr marL="0" indent="0">
              <a:buNone/>
              <a:defRPr sz="45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33400" y="1386840"/>
            <a:ext cx="3413760" cy="7360920"/>
          </a:xfrm>
        </p:spPr>
        <p:txBody>
          <a:bodyPr/>
          <a:lstStyle>
            <a:lvl1pPr marL="0" indent="0">
              <a:spcAft>
                <a:spcPts val="1400"/>
              </a:spcAft>
              <a:buFontTx/>
              <a:buNone/>
              <a:defRPr sz="2200">
                <a:solidFill>
                  <a:srgbClr val="FFFFFF"/>
                </a:solidFill>
              </a:defRPr>
            </a:lvl1pPr>
            <a:lvl2pPr>
              <a:defRPr sz="1700"/>
            </a:lvl2pPr>
            <a:lvl3pPr>
              <a:defRPr sz="1400"/>
            </a:lvl3pPr>
            <a:lvl4pPr>
              <a:defRPr sz="1300"/>
            </a:lvl4pPr>
            <a:lvl5pPr>
              <a:defRPr sz="1300"/>
            </a:lvl5pPr>
          </a:lstStyle>
          <a:p>
            <a:pPr lvl="0" eaLnBrk="1" latinLnBrk="0" hangingPunct="1"/>
            <a:r>
              <a:rPr kumimoji="0" lang="es-ES" smtClean="0"/>
              <a:t>Haga clic para modificar el estilo de texto del patrón</a:t>
            </a:r>
          </a:p>
        </p:txBody>
      </p:sp>
      <p:sp>
        <p:nvSpPr>
          <p:cNvPr id="22" name="21 Rectángulo"/>
          <p:cNvSpPr>
            <a:spLocks noChangeArrowheads="1"/>
          </p:cNvSpPr>
          <p:nvPr/>
        </p:nvSpPr>
        <p:spPr bwMode="auto">
          <a:xfrm>
            <a:off x="209093" y="8943740"/>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5" name="4 Marcador de fecha"/>
          <p:cNvSpPr>
            <a:spLocks noGrp="1"/>
          </p:cNvSpPr>
          <p:nvPr>
            <p:ph type="dt" sz="half" idx="10"/>
          </p:nvPr>
        </p:nvSpPr>
        <p:spPr>
          <a:xfrm>
            <a:off x="8103413" y="8966978"/>
            <a:ext cx="4262933" cy="512064"/>
          </a:xfrm>
        </p:spPr>
        <p:txBody>
          <a:bodyPr/>
          <a:lstStyle/>
          <a:p>
            <a:fld id="{15D3FE81-8AD3-4709-860D-DD53FB07A55C}" type="datetimeFigureOut">
              <a:rPr lang="es-EC" smtClean="0"/>
              <a:pPr/>
              <a:t>18/01/2013</a:t>
            </a:fld>
            <a:endParaRPr lang="es-EC"/>
          </a:p>
        </p:txBody>
      </p:sp>
      <p:sp>
        <p:nvSpPr>
          <p:cNvPr id="6" name="5 Marcador de pie de página"/>
          <p:cNvSpPr>
            <a:spLocks noGrp="1"/>
          </p:cNvSpPr>
          <p:nvPr>
            <p:ph type="ftr" sz="quarter" idx="11"/>
          </p:nvPr>
        </p:nvSpPr>
        <p:spPr>
          <a:xfrm>
            <a:off x="422453" y="8975187"/>
            <a:ext cx="5018227" cy="512064"/>
          </a:xfrm>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9387840"/>
            <a:ext cx="12801600" cy="2133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6" name="15 Rectángulo"/>
          <p:cNvSpPr>
            <a:spLocks noChangeArrowheads="1"/>
          </p:cNvSpPr>
          <p:nvPr/>
        </p:nvSpPr>
        <p:spPr bwMode="white">
          <a:xfrm>
            <a:off x="0" y="1"/>
            <a:ext cx="12801600" cy="1950719"/>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8" name="17 Rectángulo"/>
          <p:cNvSpPr>
            <a:spLocks noChangeArrowheads="1"/>
          </p:cNvSpPr>
          <p:nvPr/>
        </p:nvSpPr>
        <p:spPr bwMode="white">
          <a:xfrm>
            <a:off x="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9" name="18 Rectángulo"/>
          <p:cNvSpPr>
            <a:spLocks noChangeArrowheads="1"/>
          </p:cNvSpPr>
          <p:nvPr/>
        </p:nvSpPr>
        <p:spPr bwMode="white">
          <a:xfrm>
            <a:off x="12588240" y="0"/>
            <a:ext cx="213360" cy="9601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9" name="8 Rectángulo"/>
          <p:cNvSpPr>
            <a:spLocks noChangeArrowheads="1"/>
          </p:cNvSpPr>
          <p:nvPr/>
        </p:nvSpPr>
        <p:spPr bwMode="auto">
          <a:xfrm>
            <a:off x="209093" y="8943740"/>
            <a:ext cx="12366346" cy="43338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8016" tIns="64008" rIns="128016" bIns="64008" anchor="ctr" compatLnSpc="1"/>
          <a:lstStyle/>
          <a:p>
            <a:endParaRPr kumimoji="0" lang="en-US"/>
          </a:p>
        </p:txBody>
      </p:sp>
      <p:sp>
        <p:nvSpPr>
          <p:cNvPr id="14" name="13 Marcador de fecha"/>
          <p:cNvSpPr>
            <a:spLocks noGrp="1"/>
          </p:cNvSpPr>
          <p:nvPr>
            <p:ph type="dt" sz="half" idx="2"/>
          </p:nvPr>
        </p:nvSpPr>
        <p:spPr>
          <a:xfrm>
            <a:off x="8107680" y="8966978"/>
            <a:ext cx="4262933" cy="512064"/>
          </a:xfrm>
          <a:prstGeom prst="rect">
            <a:avLst/>
          </a:prstGeom>
        </p:spPr>
        <p:txBody>
          <a:bodyPr vert="horz" lIns="128016" tIns="64008" rIns="128016" bIns="64008"/>
          <a:lstStyle>
            <a:lvl1pPr algn="r" eaLnBrk="1" latinLnBrk="0" hangingPunct="1">
              <a:defRPr kumimoji="0" sz="2000">
                <a:solidFill>
                  <a:srgbClr val="FFFFFF"/>
                </a:solidFill>
              </a:defRPr>
            </a:lvl1pPr>
          </a:lstStyle>
          <a:p>
            <a:fld id="{15D3FE81-8AD3-4709-860D-DD53FB07A55C}" type="datetimeFigureOut">
              <a:rPr lang="es-EC" smtClean="0"/>
              <a:pPr/>
              <a:t>18/01/2013</a:t>
            </a:fld>
            <a:endParaRPr lang="es-EC"/>
          </a:p>
        </p:txBody>
      </p:sp>
      <p:sp>
        <p:nvSpPr>
          <p:cNvPr id="3" name="2 Marcador de pie de página"/>
          <p:cNvSpPr>
            <a:spLocks noGrp="1"/>
          </p:cNvSpPr>
          <p:nvPr>
            <p:ph type="ftr" sz="quarter" idx="3"/>
          </p:nvPr>
        </p:nvSpPr>
        <p:spPr>
          <a:xfrm>
            <a:off x="426720" y="8975187"/>
            <a:ext cx="5013960" cy="512064"/>
          </a:xfrm>
          <a:prstGeom prst="rect">
            <a:avLst/>
          </a:prstGeom>
        </p:spPr>
        <p:txBody>
          <a:bodyPr vert="horz" lIns="128016" tIns="64008" rIns="128016" bIns="64008"/>
          <a:lstStyle>
            <a:lvl1pPr algn="l" eaLnBrk="1" latinLnBrk="0" hangingPunct="1">
              <a:defRPr kumimoji="0" sz="1700">
                <a:solidFill>
                  <a:srgbClr val="FFFFFF"/>
                </a:solidFill>
              </a:defRPr>
            </a:lvl1pPr>
          </a:lstStyle>
          <a:p>
            <a:endParaRPr lang="es-EC"/>
          </a:p>
        </p:txBody>
      </p:sp>
      <p:sp>
        <p:nvSpPr>
          <p:cNvPr id="8" name="7 Rectángulo"/>
          <p:cNvSpPr>
            <a:spLocks noChangeArrowheads="1"/>
          </p:cNvSpPr>
          <p:nvPr/>
        </p:nvSpPr>
        <p:spPr bwMode="auto">
          <a:xfrm>
            <a:off x="213360" y="217627"/>
            <a:ext cx="12366346" cy="916594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8016" tIns="64008" rIns="128016" bIns="64008" anchor="ctr" compatLnSpc="1"/>
          <a:lstStyle/>
          <a:p>
            <a:endParaRPr kumimoji="0" lang="en-US" dirty="0"/>
          </a:p>
        </p:txBody>
      </p:sp>
      <p:sp>
        <p:nvSpPr>
          <p:cNvPr id="10" name="9 Conector recto"/>
          <p:cNvSpPr>
            <a:spLocks noChangeShapeType="1"/>
          </p:cNvSpPr>
          <p:nvPr/>
        </p:nvSpPr>
        <p:spPr bwMode="auto">
          <a:xfrm>
            <a:off x="213360" y="1787440"/>
            <a:ext cx="12366346"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28016" tIns="64008" rIns="128016" bIns="64008" anchor="ctr" compatLnSpc="1"/>
          <a:lstStyle/>
          <a:p>
            <a:endParaRPr kumimoji="0" lang="en-US"/>
          </a:p>
        </p:txBody>
      </p:sp>
      <p:sp>
        <p:nvSpPr>
          <p:cNvPr id="12" name="11 Elipse"/>
          <p:cNvSpPr/>
          <p:nvPr/>
        </p:nvSpPr>
        <p:spPr>
          <a:xfrm>
            <a:off x="5974080" y="1338450"/>
            <a:ext cx="853440" cy="8534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15" name="14 Elipse"/>
          <p:cNvSpPr/>
          <p:nvPr/>
        </p:nvSpPr>
        <p:spPr>
          <a:xfrm>
            <a:off x="6106363" y="1470733"/>
            <a:ext cx="588874" cy="58887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6080760" y="1456244"/>
            <a:ext cx="640080" cy="617855"/>
          </a:xfrm>
          <a:prstGeom prst="rect">
            <a:avLst/>
          </a:prstGeom>
        </p:spPr>
        <p:txBody>
          <a:bodyPr vert="horz" lIns="64008" tIns="64008" rIns="64008" bIns="64008" anchor="ctr">
            <a:normAutofit/>
          </a:bodyPr>
          <a:lstStyle>
            <a:lvl1pPr algn="ctr" eaLnBrk="1" latinLnBrk="0" hangingPunct="1">
              <a:defRPr kumimoji="0" sz="2200">
                <a:solidFill>
                  <a:schemeClr val="accent3">
                    <a:shade val="75000"/>
                  </a:schemeClr>
                </a:solidFill>
              </a:defRPr>
            </a:lvl1pPr>
          </a:lstStyle>
          <a:p>
            <a:fld id="{F1F55992-2BD3-4E5F-A9FD-53A44A889CCF}" type="slidenum">
              <a:rPr lang="es-EC" smtClean="0"/>
              <a:pPr/>
              <a:t>‹Nº›</a:t>
            </a:fld>
            <a:endParaRPr lang="es-EC"/>
          </a:p>
        </p:txBody>
      </p:sp>
      <p:sp>
        <p:nvSpPr>
          <p:cNvPr id="22" name="21 Marcador de título"/>
          <p:cNvSpPr>
            <a:spLocks noGrp="1"/>
          </p:cNvSpPr>
          <p:nvPr>
            <p:ph type="title"/>
          </p:nvPr>
        </p:nvSpPr>
        <p:spPr>
          <a:xfrm>
            <a:off x="422453" y="320040"/>
            <a:ext cx="11948160" cy="1062533"/>
          </a:xfrm>
          <a:prstGeom prst="rect">
            <a:avLst/>
          </a:prstGeom>
        </p:spPr>
        <p:txBody>
          <a:bodyPr vert="horz" lIns="128016" tIns="64008" rIns="128016" bIns="64008"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22453" y="2133600"/>
            <a:ext cx="11948160" cy="6439205"/>
          </a:xfrm>
          <a:prstGeom prst="rect">
            <a:avLst/>
          </a:prstGeom>
        </p:spPr>
        <p:txBody>
          <a:bodyPr vert="horz" lIns="128016" tIns="64008" rIns="128016" bIns="64008">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4600" kern="1200">
          <a:solidFill>
            <a:schemeClr val="accent3">
              <a:shade val="75000"/>
            </a:schemeClr>
          </a:solidFill>
          <a:latin typeface="+mj-lt"/>
          <a:ea typeface="+mj-ea"/>
          <a:cs typeface="+mj-cs"/>
        </a:defRPr>
      </a:lvl1pPr>
    </p:titleStyle>
    <p:bodyStyle>
      <a:lvl1pPr marL="384048" indent="-384048" algn="l" rtl="0" eaLnBrk="1" latinLnBrk="0" hangingPunct="1">
        <a:spcBef>
          <a:spcPct val="20000"/>
        </a:spcBef>
        <a:buClr>
          <a:schemeClr val="accent1"/>
        </a:buClr>
        <a:buSzPct val="85000"/>
        <a:buFont typeface="Wingdings 2"/>
        <a:buChar char=""/>
        <a:defRPr kumimoji="0" sz="3800" kern="1200">
          <a:solidFill>
            <a:schemeClr val="tx1"/>
          </a:solidFill>
          <a:latin typeface="+mn-lt"/>
          <a:ea typeface="+mn-ea"/>
          <a:cs typeface="+mn-cs"/>
        </a:defRPr>
      </a:lvl1pPr>
      <a:lvl2pPr marL="768096" indent="-384048" algn="l" rtl="0" eaLnBrk="1" latinLnBrk="0" hangingPunct="1">
        <a:spcBef>
          <a:spcPct val="20000"/>
        </a:spcBef>
        <a:buClr>
          <a:schemeClr val="accent2"/>
        </a:buClr>
        <a:buSzPct val="70000"/>
        <a:buFont typeface="Wingdings"/>
        <a:buChar char=""/>
        <a:defRPr kumimoji="0" sz="3100" kern="1200">
          <a:solidFill>
            <a:schemeClr val="tx2"/>
          </a:solidFill>
          <a:latin typeface="+mn-lt"/>
          <a:ea typeface="+mn-ea"/>
          <a:cs typeface="+mn-cs"/>
        </a:defRPr>
      </a:lvl2pPr>
      <a:lvl3pPr marL="1152144" indent="-320040" algn="l" rtl="0" eaLnBrk="1" latinLnBrk="0" hangingPunct="1">
        <a:spcBef>
          <a:spcPct val="20000"/>
        </a:spcBef>
        <a:buClr>
          <a:schemeClr val="accent3"/>
        </a:buClr>
        <a:buSzPct val="75000"/>
        <a:buFont typeface="Wingdings 2"/>
        <a:buChar char=""/>
        <a:defRPr kumimoji="0" sz="2800" kern="1200">
          <a:solidFill>
            <a:schemeClr val="tx1"/>
          </a:solidFill>
          <a:latin typeface="+mn-lt"/>
          <a:ea typeface="+mn-ea"/>
          <a:cs typeface="+mn-cs"/>
        </a:defRPr>
      </a:lvl3pPr>
      <a:lvl4pPr marL="1536192" indent="-320040" algn="l" rtl="0" eaLnBrk="1" latinLnBrk="0" hangingPunct="1">
        <a:spcBef>
          <a:spcPct val="20000"/>
        </a:spcBef>
        <a:buClr>
          <a:schemeClr val="accent4"/>
        </a:buClr>
        <a:buSzPct val="70000"/>
        <a:buFont typeface="Wingdings"/>
        <a:buChar char=""/>
        <a:defRPr kumimoji="0" sz="2800" kern="1200">
          <a:solidFill>
            <a:schemeClr val="tx2"/>
          </a:solidFill>
          <a:latin typeface="+mn-lt"/>
          <a:ea typeface="+mn-ea"/>
          <a:cs typeface="+mn-cs"/>
        </a:defRPr>
      </a:lvl4pPr>
      <a:lvl5pPr marL="1920240" indent="-320040" algn="l" rtl="0" eaLnBrk="1" latinLnBrk="0" hangingPunct="1">
        <a:spcBef>
          <a:spcPct val="20000"/>
        </a:spcBef>
        <a:buClr>
          <a:schemeClr val="accent5"/>
        </a:buClr>
        <a:buFontTx/>
        <a:buChar char="•"/>
        <a:defRPr kumimoji="0" sz="2500" kern="1200">
          <a:solidFill>
            <a:schemeClr val="tx1"/>
          </a:solidFill>
          <a:latin typeface="+mn-lt"/>
          <a:ea typeface="+mn-ea"/>
          <a:cs typeface="+mn-cs"/>
        </a:defRPr>
      </a:lvl5pPr>
      <a:lvl6pPr marL="2304288" indent="-256032" algn="l" rtl="0" eaLnBrk="1" latinLnBrk="0" hangingPunct="1">
        <a:spcBef>
          <a:spcPct val="20000"/>
        </a:spcBef>
        <a:buClr>
          <a:schemeClr val="accent6"/>
        </a:buClr>
        <a:buSzPct val="80000"/>
        <a:buFont typeface="Wingdings 2"/>
        <a:buChar char=""/>
        <a:defRPr kumimoji="0" sz="2500" kern="1200">
          <a:solidFill>
            <a:schemeClr val="tx1"/>
          </a:solidFill>
          <a:latin typeface="+mn-lt"/>
          <a:ea typeface="+mn-ea"/>
          <a:cs typeface="+mn-cs"/>
        </a:defRPr>
      </a:lvl6pPr>
      <a:lvl7pPr marL="2688336" indent="-256032" algn="l" rtl="0" eaLnBrk="1" latinLnBrk="0" hangingPunct="1">
        <a:spcBef>
          <a:spcPct val="20000"/>
        </a:spcBef>
        <a:buClr>
          <a:schemeClr val="accent1">
            <a:shade val="75000"/>
          </a:schemeClr>
        </a:buClr>
        <a:buSzPct val="90000"/>
        <a:buChar char="•"/>
        <a:defRPr kumimoji="0" sz="2200" kern="1200" baseline="0">
          <a:solidFill>
            <a:schemeClr val="tx1"/>
          </a:solidFill>
          <a:latin typeface="+mn-lt"/>
          <a:ea typeface="+mn-ea"/>
          <a:cs typeface="+mn-cs"/>
        </a:defRPr>
      </a:lvl7pPr>
      <a:lvl8pPr marL="2944368" indent="-256032" algn="l" rtl="0" eaLnBrk="1" latinLnBrk="0" hangingPunct="1">
        <a:spcBef>
          <a:spcPct val="20000"/>
        </a:spcBef>
        <a:buClr>
          <a:schemeClr val="accent4">
            <a:shade val="75000"/>
          </a:schemeClr>
        </a:buClr>
        <a:buChar char="•"/>
        <a:defRPr kumimoji="0" sz="2200" kern="1200">
          <a:solidFill>
            <a:schemeClr val="tx1"/>
          </a:solidFill>
          <a:latin typeface="+mn-lt"/>
          <a:ea typeface="+mn-ea"/>
          <a:cs typeface="+mn-cs"/>
        </a:defRPr>
      </a:lvl8pPr>
      <a:lvl9pPr marL="3328416" indent="-256032" algn="l" rtl="0" eaLnBrk="1" latinLnBrk="0" hangingPunct="1">
        <a:spcBef>
          <a:spcPct val="20000"/>
        </a:spcBef>
        <a:buClr>
          <a:schemeClr val="accent2">
            <a:shade val="75000"/>
          </a:schemeClr>
        </a:buClr>
        <a:buSzPct val="90000"/>
        <a:buChar char="•"/>
        <a:defRPr kumimoji="0" sz="20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0080" algn="l" rtl="0" eaLnBrk="1" latinLnBrk="0" hangingPunct="1">
        <a:defRPr kumimoji="0" kern="1200">
          <a:solidFill>
            <a:schemeClr val="tx1"/>
          </a:solidFill>
          <a:latin typeface="+mn-lt"/>
          <a:ea typeface="+mn-ea"/>
          <a:cs typeface="+mn-cs"/>
        </a:defRPr>
      </a:lvl2pPr>
      <a:lvl3pPr marL="1280160" algn="l" rtl="0" eaLnBrk="1" latinLnBrk="0" hangingPunct="1">
        <a:defRPr kumimoji="0" kern="1200">
          <a:solidFill>
            <a:schemeClr val="tx1"/>
          </a:solidFill>
          <a:latin typeface="+mn-lt"/>
          <a:ea typeface="+mn-ea"/>
          <a:cs typeface="+mn-cs"/>
        </a:defRPr>
      </a:lvl3pPr>
      <a:lvl4pPr marL="1920240" algn="l" rtl="0" eaLnBrk="1" latinLnBrk="0" hangingPunct="1">
        <a:defRPr kumimoji="0" kern="1200">
          <a:solidFill>
            <a:schemeClr val="tx1"/>
          </a:solidFill>
          <a:latin typeface="+mn-lt"/>
          <a:ea typeface="+mn-ea"/>
          <a:cs typeface="+mn-cs"/>
        </a:defRPr>
      </a:lvl4pPr>
      <a:lvl5pPr marL="2560320" algn="l" rtl="0" eaLnBrk="1" latinLnBrk="0" hangingPunct="1">
        <a:defRPr kumimoji="0" kern="1200">
          <a:solidFill>
            <a:schemeClr val="tx1"/>
          </a:solidFill>
          <a:latin typeface="+mn-lt"/>
          <a:ea typeface="+mn-ea"/>
          <a:cs typeface="+mn-cs"/>
        </a:defRPr>
      </a:lvl5pPr>
      <a:lvl6pPr marL="3200400" algn="l" rtl="0" eaLnBrk="1" latinLnBrk="0" hangingPunct="1">
        <a:defRPr kumimoji="0" kern="1200">
          <a:solidFill>
            <a:schemeClr val="tx1"/>
          </a:solidFill>
          <a:latin typeface="+mn-lt"/>
          <a:ea typeface="+mn-ea"/>
          <a:cs typeface="+mn-cs"/>
        </a:defRPr>
      </a:lvl6pPr>
      <a:lvl7pPr marL="3840480" algn="l" rtl="0" eaLnBrk="1" latinLnBrk="0" hangingPunct="1">
        <a:defRPr kumimoji="0" kern="1200">
          <a:solidFill>
            <a:schemeClr val="tx1"/>
          </a:solidFill>
          <a:latin typeface="+mn-lt"/>
          <a:ea typeface="+mn-ea"/>
          <a:cs typeface="+mn-cs"/>
        </a:defRPr>
      </a:lvl7pPr>
      <a:lvl8pPr marL="4480560" algn="l" rtl="0" eaLnBrk="1" latinLnBrk="0" hangingPunct="1">
        <a:defRPr kumimoji="0" kern="1200">
          <a:solidFill>
            <a:schemeClr val="tx1"/>
          </a:solidFill>
          <a:latin typeface="+mn-lt"/>
          <a:ea typeface="+mn-ea"/>
          <a:cs typeface="+mn-cs"/>
        </a:defRPr>
      </a:lvl8pPr>
      <a:lvl9pPr marL="512064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7.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Layout" Target="../diagrams/layout5.xml"/><Relationship Id="rId7" Type="http://schemas.openxmlformats.org/officeDocument/2006/relationships/chart" Target="../charts/chart2.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hyperlink" Target="file:///E:\Presentacion_Predefensa\Tablas_Vulnerabilidad.xlsx" TargetMode="Externa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6.xml"/><Relationship Id="rId7" Type="http://schemas.openxmlformats.org/officeDocument/2006/relationships/slide" Target="slide8.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3.wdp"/><Relationship Id="rId7" Type="http://schemas.openxmlformats.org/officeDocument/2006/relationships/diagramColors" Target="../diagrams/colors2.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slide" Target="slide43.xml"/></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hyperlink" Target="CAP&#205;TULO%206.docx"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11.wdp"/><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Layout" Target="../diagrams/layout7.xml"/><Relationship Id="rId7" Type="http://schemas.openxmlformats.org/officeDocument/2006/relationships/chart" Target="../charts/chart5.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chart" Target="../charts/chart7.xml"/><Relationship Id="rId4" Type="http://schemas.openxmlformats.org/officeDocument/2006/relationships/diagramQuickStyle" Target="../diagrams/quickStyle7.xml"/><Relationship Id="rId9" Type="http://schemas.openxmlformats.org/officeDocument/2006/relationships/slide" Target="slide7.xml"/></Relationships>
</file>

<file path=ppt/slides/_rels/slide3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diagramLayout" Target="../diagrams/layout8.xml"/><Relationship Id="rId7" Type="http://schemas.openxmlformats.org/officeDocument/2006/relationships/slide" Target="slide7.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package" Target="../embeddings/Documento_de_Microsoft_Word1.docx"/><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package" Target="../embeddings/Documento_de_Microsoft_Word2.docx"/><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hyperlink" Target="Mapas/Mapa%20del%20Sistema%20de%20Agua%20Potable%20ante%20Amenaza%20Inundaciones%20-%20Prto.%20Fco.%20Orellana.pdf" TargetMode="External"/><Relationship Id="rId2" Type="http://schemas.openxmlformats.org/officeDocument/2006/relationships/hyperlink" Target="Tablas_Vulnerabilidad.xlsx" TargetMode="Externa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hyperlink" Target="Mapas/Mapa%20del%20Sistema%20de%20Agua%20Potable%20ante%20Amenaza%20Deslizamientos%20-%20Prto.%20Fco.%20Orellana.pdf"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package" Target="../embeddings/Documento_de_Microsoft_Word3.docx"/><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emf"/><Relationship Id="rId5" Type="http://schemas.openxmlformats.org/officeDocument/2006/relationships/package" Target="../embeddings/Documento_de_Microsoft_Word4.docx"/><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3.emf"/><Relationship Id="rId5" Type="http://schemas.openxmlformats.org/officeDocument/2006/relationships/package" Target="../embeddings/Documento_de_Microsoft_Word5.docx"/><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jpeg"/><Relationship Id="rId7" Type="http://schemas.openxmlformats.org/officeDocument/2006/relationships/diagramQuickStyle" Target="../diagrams/quickStyle3.xml"/><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microsoft.com/office/2007/relationships/hdphoto" Target="../media/hdphoto7.wdp"/><Relationship Id="rId5" Type="http://schemas.openxmlformats.org/officeDocument/2006/relationships/diagramData" Target="../diagrams/data3.xml"/><Relationship Id="rId10" Type="http://schemas.openxmlformats.org/officeDocument/2006/relationships/image" Target="../media/image15.png"/><Relationship Id="rId4" Type="http://schemas.microsoft.com/office/2007/relationships/hdphoto" Target="../media/hdphoto6.wdp"/><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36.xml"/><Relationship Id="rId7" Type="http://schemas.openxmlformats.org/officeDocument/2006/relationships/slide" Target="slide11.xml"/><Relationship Id="rId12" Type="http://schemas.openxmlformats.org/officeDocument/2006/relationships/slide" Target="slide18.xml"/><Relationship Id="rId2"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0.xml"/><Relationship Id="rId10" Type="http://schemas.openxmlformats.org/officeDocument/2006/relationships/slide" Target="slide16.xml"/><Relationship Id="rId4" Type="http://schemas.openxmlformats.org/officeDocument/2006/relationships/slide" Target="slide37.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9.xml"/><Relationship Id="rId7" Type="http://schemas.openxmlformats.org/officeDocument/2006/relationships/slide" Target="slide24.xml"/><Relationship Id="rId12" Type="http://schemas.openxmlformats.org/officeDocument/2006/relationships/slide" Target="slide28.xml"/><Relationship Id="rId2"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slide" Target="slide29.xml"/><Relationship Id="rId5" Type="http://schemas.openxmlformats.org/officeDocument/2006/relationships/slide" Target="slide20.xml"/><Relationship Id="rId10" Type="http://schemas.openxmlformats.org/officeDocument/2006/relationships/slide" Target="slide27.xml"/><Relationship Id="rId4" Type="http://schemas.openxmlformats.org/officeDocument/2006/relationships/slide" Target="slide38.xml"/><Relationship Id="rId9" Type="http://schemas.openxmlformats.org/officeDocument/2006/relationships/slide" Target="slide25.xml"/></Relationships>
</file>

<file path=ppt/slides/_rels/slide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0.xml"/><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slide" Target="slide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sz="quarter" idx="1"/>
          </p:nvPr>
        </p:nvPicPr>
        <p:blipFill>
          <a:blip r:embed="rId2" cstate="print">
            <a:extLst>
              <a:ext uri="{BEBA8EAE-BF5A-486C-A8C5-ECC9F3942E4B}">
                <a14:imgProps xmlns:a14="http://schemas.microsoft.com/office/drawing/2010/main">
                  <a14:imgLayer r:embed="rId3">
                    <a14:imgEffect>
                      <a14:brightnessContrast bright="-25000" contrast="-40000"/>
                    </a14:imgEffect>
                  </a14:imgLayer>
                </a14:imgProps>
              </a:ext>
              <a:ext uri="{28A0092B-C50C-407E-A947-70E740481C1C}">
                <a14:useLocalDpi xmlns:a14="http://schemas.microsoft.com/office/drawing/2010/main" val="0"/>
              </a:ext>
            </a:extLst>
          </a:blip>
          <a:stretch>
            <a:fillRect/>
          </a:stretch>
        </p:blipFill>
        <p:spPr>
          <a:xfrm>
            <a:off x="251317" y="2179509"/>
            <a:ext cx="12298966" cy="6653539"/>
          </a:xfrm>
          <a:prstGeom prst="rect">
            <a:avLst/>
          </a:prstGeom>
          <a:ln>
            <a:noFill/>
          </a:ln>
          <a:effectLst/>
        </p:spPr>
      </p:pic>
      <p:sp>
        <p:nvSpPr>
          <p:cNvPr id="5" name="1 Título"/>
          <p:cNvSpPr>
            <a:spLocks noGrp="1"/>
          </p:cNvSpPr>
          <p:nvPr>
            <p:ph type="title"/>
          </p:nvPr>
        </p:nvSpPr>
        <p:spPr>
          <a:xfrm>
            <a:off x="422453" y="17606"/>
            <a:ext cx="11948160" cy="1456224"/>
          </a:xfrm>
        </p:spPr>
        <p:txBody>
          <a:bodyPr>
            <a:normAutofit/>
          </a:bodyPr>
          <a:lstStyle/>
          <a:p>
            <a:r>
              <a:rPr lang="es-EC" sz="4200" b="1" dirty="0">
                <a:solidFill>
                  <a:srgbClr val="92D050"/>
                </a:solidFill>
                <a:latin typeface="Times New Roman" pitchFamily="18" charset="0"/>
                <a:cs typeface="Times New Roman" pitchFamily="18" charset="0"/>
              </a:rPr>
              <a:t>ESCUELA POLITÉCNICA DEL EJÉRCITO</a:t>
            </a:r>
            <a:br>
              <a:rPr lang="es-EC" sz="4200" b="1" dirty="0">
                <a:solidFill>
                  <a:srgbClr val="92D050"/>
                </a:solidFill>
                <a:latin typeface="Times New Roman" pitchFamily="18" charset="0"/>
                <a:cs typeface="Times New Roman" pitchFamily="18" charset="0"/>
              </a:rPr>
            </a:br>
            <a:r>
              <a:rPr lang="es-EC" sz="600" b="1" dirty="0">
                <a:solidFill>
                  <a:srgbClr val="92D050"/>
                </a:solidFill>
                <a:latin typeface="Times New Roman" pitchFamily="18" charset="0"/>
                <a:cs typeface="Times New Roman" pitchFamily="18" charset="0"/>
              </a:rPr>
              <a:t/>
            </a:r>
            <a:br>
              <a:rPr lang="es-EC" sz="600" b="1" dirty="0">
                <a:solidFill>
                  <a:srgbClr val="92D050"/>
                </a:solidFill>
                <a:latin typeface="Times New Roman" pitchFamily="18" charset="0"/>
                <a:cs typeface="Times New Roman" pitchFamily="18" charset="0"/>
              </a:rPr>
            </a:br>
            <a:r>
              <a:rPr lang="es-EC" sz="2200" b="1" dirty="0">
                <a:solidFill>
                  <a:srgbClr val="92D050"/>
                </a:solidFill>
                <a:latin typeface="Times New Roman" pitchFamily="18" charset="0"/>
                <a:cs typeface="Times New Roman" pitchFamily="18" charset="0"/>
              </a:rPr>
              <a:t>CARRERA DE INGENIERÍA GEOGRÁFICA Y DEL MEDIO AMBIENTE (CIGMA)</a:t>
            </a:r>
          </a:p>
        </p:txBody>
      </p:sp>
      <p:sp>
        <p:nvSpPr>
          <p:cNvPr id="6" name="2 Subtítulo"/>
          <p:cNvSpPr txBox="1">
            <a:spLocks/>
          </p:cNvSpPr>
          <p:nvPr/>
        </p:nvSpPr>
        <p:spPr>
          <a:xfrm>
            <a:off x="956995" y="2784376"/>
            <a:ext cx="10887610" cy="2453640"/>
          </a:xfrm>
          <a:prstGeom prst="rect">
            <a:avLst/>
          </a:prstGeom>
        </p:spPr>
        <p:txBody>
          <a:bodyPr vert="horz" lIns="128016" tIns="64008" rIns="128016" bIns="64008">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s-EC" sz="2800" b="1" dirty="0">
                <a:solidFill>
                  <a:schemeClr val="accent2">
                    <a:lumMod val="20000"/>
                    <a:lumOff val="80000"/>
                  </a:schemeClr>
                </a:solidFill>
                <a:latin typeface="Times New Roman" pitchFamily="18" charset="0"/>
                <a:cs typeface="Times New Roman" pitchFamily="18" charset="0"/>
              </a:rPr>
              <a:t>“APLICACIÓN Y SISTEMATIZACIÓN DE LA PROPUESTA METODOLÓGICA PARA EL ANÁLISIS DE VULNERABILIDADES DE LA PARROQUIA URBANA PUERTO FRANCISCO DE ORELLANA, CANTÓN FRANCISCO DE ORELLANA, MEDIANTE EL USO DE HERRAMIENTAS SIG”</a:t>
            </a:r>
          </a:p>
        </p:txBody>
      </p:sp>
      <p:sp>
        <p:nvSpPr>
          <p:cNvPr id="7" name="6 Rectángulo"/>
          <p:cNvSpPr/>
          <p:nvPr/>
        </p:nvSpPr>
        <p:spPr>
          <a:xfrm>
            <a:off x="553750" y="6816825"/>
            <a:ext cx="11492477" cy="904863"/>
          </a:xfrm>
          <a:prstGeom prst="rect">
            <a:avLst/>
          </a:prstGeom>
        </p:spPr>
        <p:txBody>
          <a:bodyPr wrap="square" lIns="128016" tIns="64008" rIns="128016" bIns="64008">
            <a:spAutoFit/>
          </a:bodyPr>
          <a:lstStyle/>
          <a:p>
            <a:r>
              <a:rPr lang="es-ES" b="1" dirty="0" smtClean="0">
                <a:solidFill>
                  <a:schemeClr val="accent2">
                    <a:lumMod val="20000"/>
                    <a:lumOff val="80000"/>
                  </a:schemeClr>
                </a:solidFill>
                <a:latin typeface="Times New Roman" pitchFamily="18" charset="0"/>
                <a:cs typeface="Times New Roman" pitchFamily="18" charset="0"/>
              </a:rPr>
              <a:t>     Director:                                                                                  Codirector:</a:t>
            </a:r>
          </a:p>
          <a:p>
            <a:r>
              <a:rPr lang="es-ES" b="1" dirty="0" smtClean="0">
                <a:solidFill>
                  <a:schemeClr val="accent2">
                    <a:lumMod val="20000"/>
                    <a:lumOff val="80000"/>
                  </a:schemeClr>
                </a:solidFill>
                <a:latin typeface="Times New Roman" pitchFamily="18" charset="0"/>
                <a:cs typeface="Times New Roman" pitchFamily="18" charset="0"/>
              </a:rPr>
              <a:t>Ing</a:t>
            </a:r>
            <a:r>
              <a:rPr lang="es-ES" b="1" dirty="0">
                <a:solidFill>
                  <a:schemeClr val="accent2">
                    <a:lumMod val="20000"/>
                    <a:lumOff val="80000"/>
                  </a:schemeClr>
                </a:solidFill>
                <a:latin typeface="Times New Roman" pitchFamily="18" charset="0"/>
                <a:cs typeface="Times New Roman" pitchFamily="18" charset="0"/>
              </a:rPr>
              <a:t>. Mario Cruz 			</a:t>
            </a:r>
            <a:r>
              <a:rPr lang="es-ES" b="1" dirty="0" smtClean="0">
                <a:solidFill>
                  <a:schemeClr val="accent2">
                    <a:lumMod val="20000"/>
                    <a:lumOff val="80000"/>
                  </a:schemeClr>
                </a:solidFill>
                <a:latin typeface="Times New Roman" pitchFamily="18" charset="0"/>
                <a:cs typeface="Times New Roman" pitchFamily="18" charset="0"/>
              </a:rPr>
              <a:t>                                        Ing</a:t>
            </a:r>
            <a:r>
              <a:rPr lang="es-ES" b="1" dirty="0">
                <a:solidFill>
                  <a:schemeClr val="accent2">
                    <a:lumMod val="20000"/>
                    <a:lumOff val="80000"/>
                  </a:schemeClr>
                </a:solidFill>
                <a:latin typeface="Times New Roman" pitchFamily="18" charset="0"/>
                <a:cs typeface="Times New Roman" pitchFamily="18" charset="0"/>
              </a:rPr>
              <a:t>. Pablo Pérez</a:t>
            </a:r>
            <a:endParaRPr lang="es-EC" b="1" dirty="0">
              <a:solidFill>
                <a:schemeClr val="accent2">
                  <a:lumMod val="20000"/>
                  <a:lumOff val="80000"/>
                </a:schemeClr>
              </a:solidFill>
              <a:latin typeface="Times New Roman" pitchFamily="18" charset="0"/>
              <a:cs typeface="Times New Roman" pitchFamily="18" charset="0"/>
            </a:endParaRPr>
          </a:p>
        </p:txBody>
      </p:sp>
      <p:sp>
        <p:nvSpPr>
          <p:cNvPr id="8" name="7 Rectángulo"/>
          <p:cNvSpPr/>
          <p:nvPr/>
        </p:nvSpPr>
        <p:spPr>
          <a:xfrm>
            <a:off x="553750" y="5405468"/>
            <a:ext cx="11492477" cy="1228028"/>
          </a:xfrm>
          <a:prstGeom prst="rect">
            <a:avLst/>
          </a:prstGeom>
        </p:spPr>
        <p:txBody>
          <a:bodyPr wrap="square" lIns="128016" tIns="64008" rIns="128016" bIns="64008">
            <a:spAutoFit/>
          </a:bodyPr>
          <a:lstStyle/>
          <a:p>
            <a:pPr algn="ctr"/>
            <a:r>
              <a:rPr lang="es-ES" sz="2400" b="1" dirty="0">
                <a:solidFill>
                  <a:schemeClr val="accent2">
                    <a:lumMod val="20000"/>
                    <a:lumOff val="80000"/>
                  </a:schemeClr>
                </a:solidFill>
                <a:latin typeface="Times New Roman" pitchFamily="18" charset="0"/>
                <a:cs typeface="Times New Roman" pitchFamily="18" charset="0"/>
              </a:rPr>
              <a:t>Autores:</a:t>
            </a:r>
          </a:p>
          <a:p>
            <a:pPr algn="ctr"/>
            <a:r>
              <a:rPr lang="es-ES" sz="2400" b="1" dirty="0">
                <a:solidFill>
                  <a:schemeClr val="accent2">
                    <a:lumMod val="20000"/>
                    <a:lumOff val="80000"/>
                  </a:schemeClr>
                </a:solidFill>
                <a:latin typeface="Times New Roman" pitchFamily="18" charset="0"/>
                <a:cs typeface="Times New Roman" pitchFamily="18" charset="0"/>
              </a:rPr>
              <a:t>Ismael Gerardo Hidalgo Iñiguez</a:t>
            </a:r>
          </a:p>
          <a:p>
            <a:pPr algn="ctr"/>
            <a:r>
              <a:rPr lang="es-ES" sz="2400" b="1" dirty="0">
                <a:solidFill>
                  <a:schemeClr val="accent2">
                    <a:lumMod val="20000"/>
                    <a:lumOff val="80000"/>
                  </a:schemeClr>
                </a:solidFill>
                <a:latin typeface="Times New Roman" pitchFamily="18" charset="0"/>
                <a:cs typeface="Times New Roman" pitchFamily="18" charset="0"/>
              </a:rPr>
              <a:t>Wilman Eduardo Aldeán Aguirre</a:t>
            </a:r>
            <a:endParaRPr lang="es-EC" sz="2400" b="1" dirty="0">
              <a:solidFill>
                <a:schemeClr val="accent2">
                  <a:lumMod val="20000"/>
                  <a:lumOff val="80000"/>
                </a:schemeClr>
              </a:solidFill>
              <a:latin typeface="Times New Roman" pitchFamily="18" charset="0"/>
              <a:cs typeface="Times New Roman" pitchFamily="18" charset="0"/>
            </a:endParaRPr>
          </a:p>
        </p:txBody>
      </p:sp>
      <p:sp>
        <p:nvSpPr>
          <p:cNvPr id="9" name="8 Rectángulo"/>
          <p:cNvSpPr/>
          <p:nvPr/>
        </p:nvSpPr>
        <p:spPr>
          <a:xfrm>
            <a:off x="574426" y="7827374"/>
            <a:ext cx="11492477" cy="904863"/>
          </a:xfrm>
          <a:prstGeom prst="rect">
            <a:avLst/>
          </a:prstGeom>
        </p:spPr>
        <p:txBody>
          <a:bodyPr wrap="square" lIns="128016" tIns="64008" rIns="128016" bIns="64008">
            <a:spAutoFit/>
          </a:bodyPr>
          <a:lstStyle/>
          <a:p>
            <a:pPr algn="ctr"/>
            <a:r>
              <a:rPr lang="es-ES" b="1" dirty="0" smtClean="0">
                <a:solidFill>
                  <a:schemeClr val="accent2">
                    <a:lumMod val="20000"/>
                    <a:lumOff val="80000"/>
                  </a:schemeClr>
                </a:solidFill>
                <a:latin typeface="Times New Roman" pitchFamily="18" charset="0"/>
                <a:cs typeface="Times New Roman" pitchFamily="18" charset="0"/>
              </a:rPr>
              <a:t>Sangolquí - Ecuador</a:t>
            </a:r>
          </a:p>
          <a:p>
            <a:pPr algn="ctr"/>
            <a:r>
              <a:rPr lang="es-ES" b="1" dirty="0" smtClean="0">
                <a:solidFill>
                  <a:schemeClr val="accent2">
                    <a:lumMod val="20000"/>
                    <a:lumOff val="80000"/>
                  </a:schemeClr>
                </a:solidFill>
                <a:latin typeface="Times New Roman" pitchFamily="18" charset="0"/>
                <a:cs typeface="Times New Roman" pitchFamily="18" charset="0"/>
              </a:rPr>
              <a:t>Noviembre 2012</a:t>
            </a:r>
          </a:p>
        </p:txBody>
      </p:sp>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835" y="8899556"/>
            <a:ext cx="319586" cy="639171"/>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6493" y="8833049"/>
            <a:ext cx="1230410" cy="816991"/>
          </a:xfrm>
          <a:prstGeom prst="rect">
            <a:avLst/>
          </a:prstGeom>
        </p:spPr>
      </p:pic>
      <p:pic>
        <p:nvPicPr>
          <p:cNvPr id="13"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7009" y="8833049"/>
            <a:ext cx="1814602" cy="744451"/>
          </a:xfrm>
          <a:prstGeom prst="rect">
            <a:avLst/>
          </a:prstGeom>
        </p:spPr>
      </p:pic>
      <p:pic>
        <p:nvPicPr>
          <p:cNvPr id="14" name="0 Imagen"/>
          <p:cNvPicPr/>
          <p:nvPr/>
        </p:nvPicPr>
        <p:blipFill rotWithShape="1">
          <a:blip r:embed="rId7" cstate="print">
            <a:extLst>
              <a:ext uri="{28A0092B-C50C-407E-A947-70E740481C1C}">
                <a14:useLocalDpi xmlns:a14="http://schemas.microsoft.com/office/drawing/2010/main" val="0"/>
              </a:ext>
            </a:extLst>
          </a:blip>
          <a:srcRect l="23243" t="9677" b="24516"/>
          <a:stretch/>
        </p:blipFill>
        <p:spPr bwMode="auto">
          <a:xfrm>
            <a:off x="1093512" y="8938652"/>
            <a:ext cx="2282952" cy="546735"/>
          </a:xfrm>
          <a:prstGeom prst="rect">
            <a:avLst/>
          </a:prstGeom>
          <a:ln>
            <a:noFill/>
          </a:ln>
          <a:extLst>
            <a:ext uri="{53640926-AAD7-44D8-BBD7-CCE9431645EC}">
              <a14:shadowObscured xmlns:a14="http://schemas.microsoft.com/office/drawing/2010/main"/>
            </a:ext>
          </a:extLst>
        </p:spPr>
      </p:pic>
      <p:pic>
        <p:nvPicPr>
          <p:cNvPr id="15" name="14 Imagen"/>
          <p:cNvPicPr/>
          <p:nvPr/>
        </p:nvPicPr>
        <p:blipFill>
          <a:blip r:embed="rId8" cstate="print">
            <a:extLst>
              <a:ext uri="{28A0092B-C50C-407E-A947-70E740481C1C}">
                <a14:useLocalDpi xmlns:a14="http://schemas.microsoft.com/office/drawing/2010/main" val="0"/>
              </a:ext>
            </a:extLst>
          </a:blip>
          <a:srcRect t="14174" r="72638" b="53076"/>
          <a:stretch>
            <a:fillRect/>
          </a:stretch>
        </p:blipFill>
        <p:spPr bwMode="auto">
          <a:xfrm>
            <a:off x="680128" y="8871976"/>
            <a:ext cx="760095" cy="666750"/>
          </a:xfrm>
          <a:prstGeom prst="flowChartOr">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946754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768152"/>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SITUACIÓN POLÍTICO ADMINISTRATIVA:</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8112"/>
            <a:ext cx="12818789" cy="9063741"/>
          </a:xfrm>
          <a:prstGeom prst="rect">
            <a:avLst/>
          </a:prstGeom>
        </p:spPr>
      </p:pic>
      <p:sp>
        <p:nvSpPr>
          <p:cNvPr id="4" name="3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5" name="4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POLÍTICO ADMINISTRATIVO DEL CANTÓN FRANCISCO DE ORELLANA</a:t>
            </a:r>
            <a:endParaRPr lang="es-EC" sz="2400" b="1" dirty="0">
              <a:latin typeface="Times New Roman" pitchFamily="18" charset="0"/>
              <a:cs typeface="Times New Roman" pitchFamily="18" charset="0"/>
            </a:endParaRPr>
          </a:p>
        </p:txBody>
      </p:sp>
      <p:sp>
        <p:nvSpPr>
          <p:cNvPr id="6" name="5 Rectángulo"/>
          <p:cNvSpPr/>
          <p:nvPr/>
        </p:nvSpPr>
        <p:spPr>
          <a:xfrm>
            <a:off x="121703" y="9269974"/>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10330580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SITIACIÓN HIDROGRÁFICA</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048"/>
            <a:ext cx="12899884" cy="9121080"/>
          </a:xfrm>
          <a:prstGeom prst="rect">
            <a:avLst/>
          </a:prstGeom>
        </p:spPr>
      </p:pic>
      <p:sp>
        <p:nvSpPr>
          <p:cNvPr id="7" name="6 Rectángulo"/>
          <p:cNvSpPr/>
          <p:nvPr/>
        </p:nvSpPr>
        <p:spPr>
          <a:xfrm>
            <a:off x="11657384"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6" name="5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HIDROGRÁFICO DEL CANTÓN FRANCISCO DE ORELLANA</a:t>
            </a:r>
            <a:endParaRPr lang="es-EC" sz="2400" b="1" dirty="0">
              <a:latin typeface="Times New Roman" pitchFamily="18" charset="0"/>
              <a:cs typeface="Times New Roman" pitchFamily="18" charset="0"/>
            </a:endParaRPr>
          </a:p>
        </p:txBody>
      </p:sp>
      <p:sp>
        <p:nvSpPr>
          <p:cNvPr id="8" name="7 Rectángulo"/>
          <p:cNvSpPr/>
          <p:nvPr/>
        </p:nvSpPr>
        <p:spPr>
          <a:xfrm>
            <a:off x="121703"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23168033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SITIACIÓN OROGRÁFICA</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102"/>
            <a:ext cx="12953528" cy="9159010"/>
          </a:xfrm>
          <a:prstGeom prst="rect">
            <a:avLst/>
          </a:prstGeom>
        </p:spPr>
      </p:pic>
      <p:sp>
        <p:nvSpPr>
          <p:cNvPr id="7" name="6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6" name="5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PENDIENTES DEL CANTÓN FRANCISCO DE ORELLANA</a:t>
            </a:r>
            <a:endParaRPr lang="es-EC" sz="2400" b="1" dirty="0">
              <a:latin typeface="Times New Roman" pitchFamily="18" charset="0"/>
              <a:cs typeface="Times New Roman" pitchFamily="18" charset="0"/>
            </a:endParaRPr>
          </a:p>
        </p:txBody>
      </p:sp>
      <p:sp>
        <p:nvSpPr>
          <p:cNvPr id="8" name="7 Rectángulo"/>
          <p:cNvSpPr/>
          <p:nvPr/>
        </p:nvSpPr>
        <p:spPr>
          <a:xfrm>
            <a:off x="121703" y="9269974"/>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26113130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INFRAESTRUCTURA PRINCIPAL</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96" y="480120"/>
            <a:ext cx="12665496" cy="8955352"/>
          </a:xfrm>
          <a:prstGeom prst="rect">
            <a:avLst/>
          </a:prstGeom>
        </p:spPr>
      </p:pic>
      <p:sp>
        <p:nvSpPr>
          <p:cNvPr id="5" name="4 Rectángulo"/>
          <p:cNvSpPr/>
          <p:nvPr/>
        </p:nvSpPr>
        <p:spPr>
          <a:xfrm>
            <a:off x="150506" y="120080"/>
            <a:ext cx="12519692"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PRINCIPAL INFRAESTRUCTURA EN PUERTO FRANCISCO DE ORELLANA</a:t>
            </a:r>
            <a:endParaRPr lang="es-EC" sz="2400" b="1" dirty="0">
              <a:latin typeface="Times New Roman" pitchFamily="18" charset="0"/>
              <a:cs typeface="Times New Roman" pitchFamily="18" charset="0"/>
            </a:endParaRPr>
          </a:p>
        </p:txBody>
      </p:sp>
      <p:sp>
        <p:nvSpPr>
          <p:cNvPr id="6" name="5 Rectángulo"/>
          <p:cNvSpPr/>
          <p:nvPr/>
        </p:nvSpPr>
        <p:spPr>
          <a:xfrm>
            <a:off x="64096" y="9265096"/>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
        <p:nvSpPr>
          <p:cNvPr id="4" name="3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0450242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DEMOGRAFÍA</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15" y="568959"/>
            <a:ext cx="12604411" cy="8912161"/>
          </a:xfrm>
          <a:prstGeom prst="rect">
            <a:avLst/>
          </a:prstGeom>
        </p:spPr>
      </p:pic>
      <p:sp>
        <p:nvSpPr>
          <p:cNvPr id="5" name="4 Rectángulo"/>
          <p:cNvSpPr/>
          <p:nvPr/>
        </p:nvSpPr>
        <p:spPr>
          <a:xfrm>
            <a:off x="11657384"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7" name="6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DEMOGRÁFICO DEL CANTÓN FRANCISCO DE ORELLANA</a:t>
            </a:r>
            <a:endParaRPr lang="es-EC" sz="2400" b="1" dirty="0">
              <a:latin typeface="Times New Roman" pitchFamily="18" charset="0"/>
              <a:cs typeface="Times New Roman" pitchFamily="18" charset="0"/>
            </a:endParaRPr>
          </a:p>
        </p:txBody>
      </p:sp>
      <p:sp>
        <p:nvSpPr>
          <p:cNvPr id="8" name="7 Rectángulo"/>
          <p:cNvSpPr/>
          <p:nvPr/>
        </p:nvSpPr>
        <p:spPr>
          <a:xfrm>
            <a:off x="121703"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6414869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AMENAZA DE INUNDACIONES:</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96" y="541832"/>
            <a:ext cx="12642777" cy="8939288"/>
          </a:xfrm>
          <a:prstGeom prst="rect">
            <a:avLst/>
          </a:prstGeom>
        </p:spPr>
      </p:pic>
      <p:sp>
        <p:nvSpPr>
          <p:cNvPr id="6" name="5 Rectángulo"/>
          <p:cNvSpPr/>
          <p:nvPr/>
        </p:nvSpPr>
        <p:spPr>
          <a:xfrm>
            <a:off x="11513368"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4" name="3 Rectángulo"/>
          <p:cNvSpPr/>
          <p:nvPr/>
        </p:nvSpPr>
        <p:spPr>
          <a:xfrm>
            <a:off x="8561040" y="5952728"/>
            <a:ext cx="3672408" cy="2952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5" name="4 Gráfico"/>
          <p:cNvGraphicFramePr/>
          <p:nvPr>
            <p:extLst>
              <p:ext uri="{D42A27DB-BD31-4B8C-83A1-F6EECF244321}">
                <p14:modId xmlns:p14="http://schemas.microsoft.com/office/powerpoint/2010/main" val="2573870128"/>
              </p:ext>
            </p:extLst>
          </p:nvPr>
        </p:nvGraphicFramePr>
        <p:xfrm>
          <a:off x="7696944" y="5880720"/>
          <a:ext cx="4536504" cy="3017135"/>
        </p:xfrm>
        <a:graphic>
          <a:graphicData uri="http://schemas.openxmlformats.org/drawingml/2006/chart">
            <c:chart xmlns:c="http://schemas.openxmlformats.org/drawingml/2006/chart" xmlns:r="http://schemas.openxmlformats.org/officeDocument/2006/relationships" r:id="rId4"/>
          </a:graphicData>
        </a:graphic>
      </p:graphicFrame>
      <p:sp>
        <p:nvSpPr>
          <p:cNvPr id="7" name="6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AMENAZA DE INUNDACIÓN DEL CANTÓN FRANCISCO DE ORELLANA</a:t>
            </a:r>
            <a:endParaRPr lang="es-EC" sz="2400" b="1" dirty="0">
              <a:latin typeface="Times New Roman" pitchFamily="18" charset="0"/>
              <a:cs typeface="Times New Roman" pitchFamily="18" charset="0"/>
            </a:endParaRPr>
          </a:p>
        </p:txBody>
      </p:sp>
      <p:sp>
        <p:nvSpPr>
          <p:cNvPr id="8" name="7 Rectángulo"/>
          <p:cNvSpPr/>
          <p:nvPr/>
        </p:nvSpPr>
        <p:spPr>
          <a:xfrm>
            <a:off x="64096"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40531657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610753705"/>
              </p:ext>
            </p:extLst>
          </p:nvPr>
        </p:nvGraphicFramePr>
        <p:xfrm>
          <a:off x="529293" y="1272208"/>
          <a:ext cx="11694099" cy="7316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553751" y="364907"/>
            <a:ext cx="11794910" cy="70567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28016" tIns="64008" rIns="128016" bIns="64008" rtlCol="0" anchor="ctr"/>
          <a:lstStyle/>
          <a:p>
            <a:pPr algn="ctr"/>
            <a:r>
              <a:rPr lang="es-EC" b="1" dirty="0" smtClean="0">
                <a:solidFill>
                  <a:schemeClr val="tx1"/>
                </a:solidFill>
                <a:latin typeface="Times New Roman" pitchFamily="18" charset="0"/>
                <a:cs typeface="Times New Roman" pitchFamily="18" charset="0"/>
              </a:rPr>
              <a:t>FACTORES QUE INCIDEN EN LA GÉNESIS DE LA VULNERABILIDAD</a:t>
            </a:r>
            <a:endParaRPr lang="es-ES" dirty="0">
              <a:solidFill>
                <a:schemeClr val="tx1"/>
              </a:solidFill>
              <a:latin typeface="Times New Roman" pitchFamily="18" charset="0"/>
              <a:cs typeface="Times New Roman" pitchFamily="18" charset="0"/>
            </a:endParaRPr>
          </a:p>
        </p:txBody>
      </p:sp>
      <p:sp>
        <p:nvSpPr>
          <p:cNvPr id="14" name="13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8697997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18 Conector recto"/>
          <p:cNvCxnSpPr/>
          <p:nvPr/>
        </p:nvCxnSpPr>
        <p:spPr>
          <a:xfrm>
            <a:off x="7308101" y="1488232"/>
            <a:ext cx="272190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6866" name="Rectangle 2"/>
          <p:cNvSpPr>
            <a:spLocks noChangeArrowheads="1"/>
          </p:cNvSpPr>
          <p:nvPr/>
        </p:nvSpPr>
        <p:spPr bwMode="auto">
          <a:xfrm>
            <a:off x="0" y="63046"/>
            <a:ext cx="258597" cy="513987"/>
          </a:xfrm>
          <a:prstGeom prst="rect">
            <a:avLst/>
          </a:prstGeom>
          <a:noFill/>
          <a:ln w="9525">
            <a:noFill/>
            <a:miter lim="800000"/>
            <a:headEnd/>
            <a:tailEnd/>
          </a:ln>
          <a:effectLst/>
        </p:spPr>
        <p:txBody>
          <a:bodyPr vert="horz" wrap="none" lIns="128016" tIns="64008" rIns="128016" bIns="64008" numCol="1" anchor="ctr" anchorCtr="0" compatLnSpc="1">
            <a:prstTxWarp prst="textNoShape">
              <a:avLst/>
            </a:prstTxWarp>
            <a:spAutoFit/>
          </a:bodyPr>
          <a:lstStyle/>
          <a:p>
            <a:endParaRPr lang="es-ES"/>
          </a:p>
        </p:txBody>
      </p:sp>
      <p:graphicFrame>
        <p:nvGraphicFramePr>
          <p:cNvPr id="7" name="6 Diagrama"/>
          <p:cNvGraphicFramePr/>
          <p:nvPr>
            <p:extLst>
              <p:ext uri="{D42A27DB-BD31-4B8C-83A1-F6EECF244321}">
                <p14:modId xmlns:p14="http://schemas.microsoft.com/office/powerpoint/2010/main" val="1780639088"/>
              </p:ext>
            </p:extLst>
          </p:nvPr>
        </p:nvGraphicFramePr>
        <p:xfrm>
          <a:off x="755373" y="1142593"/>
          <a:ext cx="6869563" cy="7690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12 Gráfico"/>
          <p:cNvGraphicFramePr/>
          <p:nvPr>
            <p:extLst>
              <p:ext uri="{D42A27DB-BD31-4B8C-83A1-F6EECF244321}">
                <p14:modId xmlns:p14="http://schemas.microsoft.com/office/powerpoint/2010/main" val="725766861"/>
              </p:ext>
            </p:extLst>
          </p:nvPr>
        </p:nvGraphicFramePr>
        <p:xfrm>
          <a:off x="1763485" y="4872608"/>
          <a:ext cx="5357395" cy="3832608"/>
        </p:xfrm>
        <a:graphic>
          <a:graphicData uri="http://schemas.openxmlformats.org/drawingml/2006/chart">
            <c:chart xmlns:c="http://schemas.openxmlformats.org/drawingml/2006/chart" xmlns:r="http://schemas.openxmlformats.org/officeDocument/2006/relationships" r:id="rId7"/>
          </a:graphicData>
        </a:graphic>
      </p:graphicFrame>
      <p:grpSp>
        <p:nvGrpSpPr>
          <p:cNvPr id="76" name="75 Grupo"/>
          <p:cNvGrpSpPr/>
          <p:nvPr/>
        </p:nvGrpSpPr>
        <p:grpSpPr>
          <a:xfrm>
            <a:off x="8820269" y="1488232"/>
            <a:ext cx="2621091" cy="5947861"/>
            <a:chOff x="5796136" y="476672"/>
            <a:chExt cx="1872208" cy="4248472"/>
          </a:xfrm>
        </p:grpSpPr>
        <p:grpSp>
          <p:nvGrpSpPr>
            <p:cNvPr id="9" name="8 Grupo"/>
            <p:cNvGrpSpPr/>
            <p:nvPr/>
          </p:nvGrpSpPr>
          <p:grpSpPr>
            <a:xfrm>
              <a:off x="5796136" y="3573016"/>
              <a:ext cx="1872208" cy="1152128"/>
              <a:chOff x="1365025" y="4288871"/>
              <a:chExt cx="2275846" cy="1422404"/>
            </a:xfrm>
          </p:grpSpPr>
          <p:sp>
            <p:nvSpPr>
              <p:cNvPr id="10" name="9 Rectángulo redondeado"/>
              <p:cNvSpPr/>
              <p:nvPr/>
            </p:nvSpPr>
            <p:spPr>
              <a:xfrm>
                <a:off x="1365025" y="4288871"/>
                <a:ext cx="2275846" cy="1422404"/>
              </a:xfrm>
              <a:prstGeom prst="roundRect">
                <a:avLst>
                  <a:gd name="adj" fmla="val 10000"/>
                </a:avLst>
              </a:prstGeom>
            </p:spPr>
            <p:style>
              <a:lnRef idx="2">
                <a:schemeClr val="accent1">
                  <a:alpha val="90000"/>
                  <a:hueOff val="0"/>
                  <a:satOff val="0"/>
                  <a:lumOff val="0"/>
                  <a:alphaOff val="-2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s-EC" sz="2000" dirty="0">
                    <a:latin typeface="Times New Roman" pitchFamily="18" charset="0"/>
                    <a:cs typeface="Times New Roman" pitchFamily="18" charset="0"/>
                  </a:rPr>
                  <a:t>Afecta al 80,3% de la población y la</a:t>
                </a:r>
                <a:endParaRPr lang="es-ES" sz="2000" dirty="0">
                  <a:latin typeface="Times New Roman" pitchFamily="18" charset="0"/>
                  <a:cs typeface="Times New Roman" pitchFamily="18" charset="0"/>
                </a:endParaRPr>
              </a:p>
              <a:p>
                <a:pPr algn="ctr"/>
                <a:r>
                  <a:rPr lang="es-EC" sz="2000" dirty="0">
                    <a:latin typeface="Times New Roman" pitchFamily="18" charset="0"/>
                    <a:cs typeface="Times New Roman" pitchFamily="18" charset="0"/>
                  </a:rPr>
                  <a:t>pobreza extrema al 34,5%.</a:t>
                </a:r>
                <a:endParaRPr lang="es-ES" sz="2000" dirty="0">
                  <a:latin typeface="Times New Roman" pitchFamily="18" charset="0"/>
                  <a:cs typeface="Times New Roman" pitchFamily="18" charset="0"/>
                </a:endParaRPr>
              </a:p>
              <a:p>
                <a:pPr algn="ctr"/>
                <a:endParaRPr lang="es-ES" dirty="0">
                  <a:latin typeface="Times New Roman" pitchFamily="18" charset="0"/>
                  <a:cs typeface="Times New Roman" pitchFamily="18" charset="0"/>
                </a:endParaRPr>
              </a:p>
            </p:txBody>
          </p:sp>
          <p:sp>
            <p:nvSpPr>
              <p:cNvPr id="11" name="10 Rectángulo"/>
              <p:cNvSpPr/>
              <p:nvPr/>
            </p:nvSpPr>
            <p:spPr>
              <a:xfrm>
                <a:off x="1406686" y="4330532"/>
                <a:ext cx="2192524" cy="13390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algn="ctr" defTabSz="933450">
                  <a:lnSpc>
                    <a:spcPct val="90000"/>
                  </a:lnSpc>
                  <a:spcBef>
                    <a:spcPct val="0"/>
                  </a:spcBef>
                  <a:spcAft>
                    <a:spcPct val="35000"/>
                  </a:spcAft>
                </a:pPr>
                <a:endParaRPr lang="es-ES" sz="2100" dirty="0"/>
              </a:p>
            </p:txBody>
          </p:sp>
        </p:grpSp>
        <p:grpSp>
          <p:nvGrpSpPr>
            <p:cNvPr id="15" name="14 Grupo"/>
            <p:cNvGrpSpPr/>
            <p:nvPr/>
          </p:nvGrpSpPr>
          <p:grpSpPr>
            <a:xfrm>
              <a:off x="5796136" y="998484"/>
              <a:ext cx="1843798" cy="2142484"/>
              <a:chOff x="1365025" y="4288871"/>
              <a:chExt cx="2275846" cy="1422404"/>
            </a:xfrm>
          </p:grpSpPr>
          <p:sp>
            <p:nvSpPr>
              <p:cNvPr id="16" name="15 Rectángulo redondeado"/>
              <p:cNvSpPr/>
              <p:nvPr/>
            </p:nvSpPr>
            <p:spPr>
              <a:xfrm>
                <a:off x="1365025" y="4288871"/>
                <a:ext cx="2275846" cy="1422404"/>
              </a:xfrm>
              <a:prstGeom prst="roundRect">
                <a:avLst>
                  <a:gd name="adj" fmla="val 10000"/>
                </a:avLst>
              </a:prstGeom>
            </p:spPr>
            <p:style>
              <a:lnRef idx="2">
                <a:schemeClr val="accent1">
                  <a:alpha val="90000"/>
                  <a:hueOff val="0"/>
                  <a:satOff val="0"/>
                  <a:lumOff val="0"/>
                  <a:alphaOff val="-2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s-EC" sz="2000" b="1" dirty="0">
                    <a:latin typeface="Times New Roman" pitchFamily="18" charset="0"/>
                    <a:cs typeface="Times New Roman" pitchFamily="18" charset="0"/>
                  </a:rPr>
                  <a:t>Porcentaje de población que se encuentra en situación de pobreza por  “Necesidades Básicas Insatisfechas” NBI</a:t>
                </a:r>
                <a:endParaRPr lang="es-ES" sz="2000" b="1" dirty="0">
                  <a:latin typeface="Times New Roman" pitchFamily="18" charset="0"/>
                  <a:cs typeface="Times New Roman" pitchFamily="18" charset="0"/>
                </a:endParaRPr>
              </a:p>
              <a:p>
                <a:endParaRPr lang="es-ES" dirty="0">
                  <a:latin typeface="Times New Roman" pitchFamily="18" charset="0"/>
                  <a:cs typeface="Times New Roman" pitchFamily="18" charset="0"/>
                </a:endParaRPr>
              </a:p>
            </p:txBody>
          </p:sp>
          <p:sp>
            <p:nvSpPr>
              <p:cNvPr id="17" name="16 Rectángulo"/>
              <p:cNvSpPr/>
              <p:nvPr/>
            </p:nvSpPr>
            <p:spPr>
              <a:xfrm>
                <a:off x="1406686" y="4330532"/>
                <a:ext cx="2192524" cy="13390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algn="ctr" defTabSz="933450">
                  <a:lnSpc>
                    <a:spcPct val="90000"/>
                  </a:lnSpc>
                  <a:spcBef>
                    <a:spcPct val="0"/>
                  </a:spcBef>
                  <a:spcAft>
                    <a:spcPct val="35000"/>
                  </a:spcAft>
                </a:pPr>
                <a:endParaRPr lang="es-ES" sz="2100" dirty="0"/>
              </a:p>
            </p:txBody>
          </p:sp>
        </p:grpSp>
        <p:cxnSp>
          <p:nvCxnSpPr>
            <p:cNvPr id="21" name="20 Conector recto"/>
            <p:cNvCxnSpPr/>
            <p:nvPr/>
          </p:nvCxnSpPr>
          <p:spPr>
            <a:xfrm>
              <a:off x="6660232" y="476672"/>
              <a:ext cx="1" cy="5218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40 Conector recto"/>
            <p:cNvCxnSpPr>
              <a:stCxn id="16" idx="2"/>
              <a:endCxn id="10" idx="0"/>
            </p:cNvCxnSpPr>
            <p:nvPr/>
          </p:nvCxnSpPr>
          <p:spPr>
            <a:xfrm>
              <a:off x="6718035" y="3140968"/>
              <a:ext cx="14205" cy="43204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36868" name="Rectangle 4"/>
          <p:cNvSpPr>
            <a:spLocks noChangeArrowheads="1"/>
          </p:cNvSpPr>
          <p:nvPr/>
        </p:nvSpPr>
        <p:spPr bwMode="auto">
          <a:xfrm>
            <a:off x="2592673" y="8686216"/>
            <a:ext cx="3882922" cy="283154"/>
          </a:xfrm>
          <a:prstGeom prst="rect">
            <a:avLst/>
          </a:prstGeom>
          <a:noFill/>
          <a:ln w="9525">
            <a:noFill/>
            <a:miter lim="800000"/>
            <a:headEnd/>
            <a:tailEnd/>
          </a:ln>
          <a:effectLst/>
        </p:spPr>
        <p:txBody>
          <a:bodyPr vert="horz" wrap="non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2</a:t>
            </a:r>
            <a:r>
              <a:rPr lang="es-ES_tradnl" sz="1000" b="1" dirty="0" smtClean="0" bmk="_Toc339925765">
                <a:latin typeface="Times New Roman" pitchFamily="18" charset="0"/>
                <a:ea typeface="Times New Roman" pitchFamily="18" charset="0"/>
                <a:cs typeface="Times New Roman" pitchFamily="18" charset="0"/>
              </a:rPr>
              <a:t> </a:t>
            </a:r>
            <a:r>
              <a:rPr lang="es-ES_tradnl" sz="1000" dirty="0" bmk="_Toc339925765">
                <a:latin typeface="Times New Roman" pitchFamily="18" charset="0"/>
                <a:ea typeface="Calibri" pitchFamily="34" charset="0"/>
                <a:cs typeface="Times New Roman" pitchFamily="18" charset="0"/>
              </a:rPr>
              <a:t>Actividades Económicas de Puerto Francisco de Orellana.</a:t>
            </a:r>
            <a:endParaRPr lang="es-ES_tradnl" sz="1000" dirty="0">
              <a:latin typeface="Times New Roman" pitchFamily="18" charset="0"/>
              <a:cs typeface="Times New Roman" pitchFamily="18" charset="0"/>
            </a:endParaRPr>
          </a:p>
        </p:txBody>
      </p:sp>
      <p:sp>
        <p:nvSpPr>
          <p:cNvPr id="75" name="Rectangle 2"/>
          <p:cNvSpPr>
            <a:spLocks noChangeArrowheads="1"/>
          </p:cNvSpPr>
          <p:nvPr/>
        </p:nvSpPr>
        <p:spPr bwMode="auto">
          <a:xfrm>
            <a:off x="2800400" y="8909934"/>
            <a:ext cx="3376464" cy="283154"/>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eaLnBrk="0" fontAlgn="base" hangingPunct="0">
              <a:spcBef>
                <a:spcPct val="0"/>
              </a:spcBef>
              <a:spcAft>
                <a:spcPct val="0"/>
              </a:spcAft>
            </a:pPr>
            <a:r>
              <a:rPr lang="es-ES_tradnl" sz="1000" b="1" dirty="0">
                <a:latin typeface="Times New Roman" pitchFamily="18" charset="0"/>
                <a:ea typeface="Times New Roman" pitchFamily="18" charset="0"/>
                <a:cs typeface="Times New Roman" pitchFamily="18" charset="0"/>
              </a:rPr>
              <a:t>ELABORACIÓN:</a:t>
            </a:r>
            <a:r>
              <a:rPr lang="es-ES_tradnl" sz="1000" dirty="0">
                <a:latin typeface="Times New Roman" pitchFamily="18" charset="0"/>
                <a:ea typeface="Times New Roman" pitchFamily="18" charset="0"/>
                <a:cs typeface="Times New Roman" pitchFamily="18" charset="0"/>
              </a:rPr>
              <a:t> ALDEÁN W., HIDALGO I. (2012)</a:t>
            </a:r>
            <a:endParaRPr lang="es-ES_tradnl" sz="1000" dirty="0">
              <a:latin typeface="Times New Roman" pitchFamily="18" charset="0"/>
              <a:cs typeface="Times New Roman" pitchFamily="18" charset="0"/>
            </a:endParaRPr>
          </a:p>
        </p:txBody>
      </p:sp>
      <p:sp>
        <p:nvSpPr>
          <p:cNvPr id="22" name="21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8"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23" name="22 Rectángulo redondeado"/>
          <p:cNvSpPr/>
          <p:nvPr/>
        </p:nvSpPr>
        <p:spPr>
          <a:xfrm>
            <a:off x="553751" y="364907"/>
            <a:ext cx="11794910" cy="70567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28016" tIns="64008" rIns="128016" bIns="64008" rtlCol="0" anchor="ctr"/>
          <a:lstStyle/>
          <a:p>
            <a:pPr algn="ctr"/>
            <a:r>
              <a:rPr lang="es-EC" b="1" dirty="0" smtClean="0">
                <a:solidFill>
                  <a:schemeClr val="tx1"/>
                </a:solidFill>
                <a:latin typeface="Times New Roman" pitchFamily="18" charset="0"/>
                <a:cs typeface="Times New Roman" pitchFamily="18" charset="0"/>
              </a:rPr>
              <a:t>FACTORES QUE INCIDEN EN LA GÉNESIS DE LA VULNERABILIDAD</a:t>
            </a:r>
            <a:endParaRPr lang="es-ES" dirty="0">
              <a:solidFill>
                <a:schemeClr val="tx1"/>
              </a:solidFill>
              <a:latin typeface="Times New Roman" pitchFamily="18" charset="0"/>
              <a:cs typeface="Times New Roman" pitchFamily="18" charset="0"/>
            </a:endParaRPr>
          </a:p>
        </p:txBody>
      </p:sp>
      <p:graphicFrame>
        <p:nvGraphicFramePr>
          <p:cNvPr id="24" name="23 Gráfico"/>
          <p:cNvGraphicFramePr/>
          <p:nvPr>
            <p:extLst>
              <p:ext uri="{D42A27DB-BD31-4B8C-83A1-F6EECF244321}">
                <p14:modId xmlns:p14="http://schemas.microsoft.com/office/powerpoint/2010/main" val="2161277934"/>
              </p:ext>
            </p:extLst>
          </p:nvPr>
        </p:nvGraphicFramePr>
        <p:xfrm>
          <a:off x="2169741" y="1853500"/>
          <a:ext cx="4267079" cy="2758735"/>
        </p:xfrm>
        <a:graphic>
          <a:graphicData uri="http://schemas.openxmlformats.org/drawingml/2006/chart">
            <c:chart xmlns:c="http://schemas.openxmlformats.org/drawingml/2006/chart" xmlns:r="http://schemas.openxmlformats.org/officeDocument/2006/relationships" r:id="rId9"/>
          </a:graphicData>
        </a:graphic>
      </p:graphicFrame>
      <p:sp>
        <p:nvSpPr>
          <p:cNvPr id="25" name="24 Rectángulo"/>
          <p:cNvSpPr/>
          <p:nvPr/>
        </p:nvSpPr>
        <p:spPr>
          <a:xfrm>
            <a:off x="2872408" y="4584576"/>
            <a:ext cx="3024336" cy="283154"/>
          </a:xfrm>
          <a:prstGeom prst="rect">
            <a:avLst/>
          </a:prstGeom>
        </p:spPr>
        <p:txBody>
          <a:bodyPr wrap="square" lIns="128016" tIns="64008" rIns="128016" bIns="64008">
            <a:spAutoFit/>
          </a:bodyPr>
          <a:lstStyle/>
          <a:p>
            <a:pPr lvl="0"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1</a:t>
            </a:r>
            <a:r>
              <a:rPr lang="es-ES_tradnl" sz="1000" b="1" dirty="0" smtClean="0" bmk="_Toc339925763">
                <a:latin typeface="Times New Roman" pitchFamily="18" charset="0"/>
                <a:ea typeface="Times New Roman" pitchFamily="18" charset="0"/>
                <a:cs typeface="Times New Roman" pitchFamily="18" charset="0"/>
              </a:rPr>
              <a:t> </a:t>
            </a:r>
            <a:r>
              <a:rPr lang="es-ES_tradnl" sz="1000" dirty="0" bmk="_Toc339925763">
                <a:latin typeface="Times New Roman" pitchFamily="18" charset="0"/>
                <a:ea typeface="Times New Roman" pitchFamily="18" charset="0"/>
                <a:cs typeface="Times New Roman" pitchFamily="18" charset="0"/>
              </a:rPr>
              <a:t>Tipos de eliminación de basura.</a:t>
            </a:r>
            <a:endParaRPr lang="es-ES_tradnl" sz="1000" b="1" dirty="0">
              <a:latin typeface="Times New Roman" pitchFamily="18" charset="0"/>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8618" y="667341"/>
            <a:ext cx="9274630" cy="926408"/>
          </a:xfrm>
          <a:prstGeom prst="rect">
            <a:avLst/>
          </a:prstGeom>
        </p:spPr>
        <p:txBody>
          <a:bodyPr wrap="square" lIns="128016" tIns="64008" rIns="128016" bIns="64008">
            <a:spAutoFit/>
          </a:bodyPr>
          <a:lstStyle/>
          <a:p>
            <a:pPr marL="480060" indent="-480060">
              <a:buFont typeface="Wingdings" pitchFamily="2" charset="2"/>
              <a:buChar char="Ø"/>
            </a:pPr>
            <a:r>
              <a:rPr lang="es-EC" sz="2600" dirty="0">
                <a:latin typeface="Times New Roman" pitchFamily="18" charset="0"/>
                <a:cs typeface="Times New Roman" pitchFamily="18" charset="0"/>
              </a:rPr>
              <a:t>USO POTENCIAL DEL SUELO</a:t>
            </a:r>
          </a:p>
          <a:p>
            <a:pPr marL="480060" indent="-480060">
              <a:buFont typeface="Wingdings" pitchFamily="2" charset="2"/>
              <a:buChar char="Ø"/>
            </a:pPr>
            <a:endParaRPr lang="es-EC" sz="2600" dirty="0">
              <a:latin typeface="Times New Roman" pitchFamily="18" charset="0"/>
              <a:cs typeface="Times New Roman" pitchFamily="18"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23" y="563375"/>
            <a:ext cx="12500653" cy="8845737"/>
          </a:xfrm>
          <a:prstGeom prst="rect">
            <a:avLst/>
          </a:prstGeom>
        </p:spPr>
      </p:pic>
      <p:sp>
        <p:nvSpPr>
          <p:cNvPr id="6" name="5 Rectángulo"/>
          <p:cNvSpPr/>
          <p:nvPr/>
        </p:nvSpPr>
        <p:spPr>
          <a:xfrm>
            <a:off x="11657384"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5" name="4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USO POTENCIAL DEL SUELO EN PUERTO FRANCISCO DE ORELLANA</a:t>
            </a:r>
            <a:endParaRPr lang="es-EC" sz="2400" b="1" dirty="0">
              <a:latin typeface="Times New Roman" pitchFamily="18" charset="0"/>
              <a:cs typeface="Times New Roman" pitchFamily="18" charset="0"/>
            </a:endParaRPr>
          </a:p>
        </p:txBody>
      </p:sp>
      <p:sp>
        <p:nvSpPr>
          <p:cNvPr id="7" name="6 Rectángulo"/>
          <p:cNvSpPr/>
          <p:nvPr/>
        </p:nvSpPr>
        <p:spPr>
          <a:xfrm>
            <a:off x="121703"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225821870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518658" y="4728592"/>
            <a:ext cx="10138726" cy="2592288"/>
          </a:xfrm>
          <a:prstGeom prst="rect">
            <a:avLst/>
          </a:prstGeom>
        </p:spPr>
        <p:style>
          <a:lnRef idx="1">
            <a:schemeClr val="accent3"/>
          </a:lnRef>
          <a:fillRef idx="3">
            <a:schemeClr val="accent3"/>
          </a:fillRef>
          <a:effectRef idx="2">
            <a:schemeClr val="accent3"/>
          </a:effectRef>
          <a:fontRef idx="minor">
            <a:schemeClr val="lt1"/>
          </a:fontRef>
        </p:style>
        <p:txBody>
          <a:bodyPr lIns="128016" tIns="64008" rIns="128016" bIns="64008" rtlCol="0" anchor="ctr"/>
          <a:lstStyle/>
          <a:p>
            <a:pPr algn="ctr"/>
            <a:endParaRPr lang="es-EC"/>
          </a:p>
        </p:txBody>
      </p:sp>
      <p:sp>
        <p:nvSpPr>
          <p:cNvPr id="2" name="1 Rectángulo"/>
          <p:cNvSpPr/>
          <p:nvPr/>
        </p:nvSpPr>
        <p:spPr>
          <a:xfrm>
            <a:off x="1533059" y="2862997"/>
            <a:ext cx="10196333" cy="4745915"/>
          </a:xfrm>
          <a:prstGeom prst="rect">
            <a:avLst/>
          </a:prstGeom>
        </p:spPr>
        <p:txBody>
          <a:bodyPr wrap="square" lIns="128016" tIns="64008" rIns="128016" bIns="64008">
            <a:spAutoFit/>
          </a:bodyPr>
          <a:lstStyle/>
          <a:p>
            <a:r>
              <a:rPr lang="es-EC" dirty="0" smtClean="0">
                <a:latin typeface="Times New Roman" pitchFamily="18" charset="0"/>
                <a:cs typeface="Times New Roman" pitchFamily="18" charset="0"/>
              </a:rPr>
              <a:t>“Se </a:t>
            </a:r>
            <a:r>
              <a:rPr lang="es-EC" dirty="0">
                <a:latin typeface="Times New Roman" pitchFamily="18" charset="0"/>
                <a:cs typeface="Times New Roman" pitchFamily="18" charset="0"/>
              </a:rPr>
              <a:t>identificó aquellos predios que tienen una completitud de datos superiores al 90%, de lo contrario no entran al </a:t>
            </a:r>
            <a:r>
              <a:rPr lang="es-EC" dirty="0" smtClean="0">
                <a:latin typeface="Times New Roman" pitchFamily="18" charset="0"/>
                <a:cs typeface="Times New Roman" pitchFamily="18" charset="0"/>
              </a:rPr>
              <a:t>análisis”, las variables fueron:</a:t>
            </a:r>
          </a:p>
          <a:p>
            <a:endParaRPr lang="es-EC" dirty="0" smtClean="0">
              <a:latin typeface="Times New Roman" pitchFamily="18" charset="0"/>
              <a:cs typeface="Times New Roman" pitchFamily="18" charset="0"/>
            </a:endParaRPr>
          </a:p>
          <a:p>
            <a:endParaRPr lang="es-EC" dirty="0" smtClean="0">
              <a:latin typeface="Times New Roman" pitchFamily="18" charset="0"/>
              <a:cs typeface="Times New Roman" pitchFamily="18" charset="0"/>
            </a:endParaRPr>
          </a:p>
          <a:p>
            <a:endParaRPr lang="es-EC" dirty="0">
              <a:latin typeface="Times New Roman" pitchFamily="18" charset="0"/>
              <a:cs typeface="Times New Roman" pitchFamily="18" charset="0"/>
            </a:endParaRPr>
          </a:p>
          <a:p>
            <a:r>
              <a:rPr lang="es-EC" dirty="0" smtClean="0">
                <a:latin typeface="Times New Roman" pitchFamily="18" charset="0"/>
                <a:cs typeface="Times New Roman" pitchFamily="18" charset="0"/>
              </a:rPr>
              <a:t>1.  Sistema estructural	2.  Tipo de material de paredes </a:t>
            </a:r>
          </a:p>
          <a:p>
            <a:r>
              <a:rPr lang="es-EC" dirty="0" smtClean="0">
                <a:latin typeface="Times New Roman" pitchFamily="18" charset="0"/>
                <a:cs typeface="Times New Roman" pitchFamily="18" charset="0"/>
              </a:rPr>
              <a:t>3.  Tipo de Cubierta		4.  Sistema de entrepisos</a:t>
            </a:r>
          </a:p>
          <a:p>
            <a:r>
              <a:rPr lang="es-EC" dirty="0" smtClean="0">
                <a:latin typeface="Times New Roman" pitchFamily="18" charset="0"/>
                <a:cs typeface="Times New Roman" pitchFamily="18" charset="0"/>
              </a:rPr>
              <a:t>5.  Número de pisos		6.  Año de construcción</a:t>
            </a:r>
          </a:p>
          <a:p>
            <a:r>
              <a:rPr lang="es-EC" dirty="0" smtClean="0">
                <a:latin typeface="Times New Roman" pitchFamily="18" charset="0"/>
                <a:cs typeface="Times New Roman" pitchFamily="18" charset="0"/>
              </a:rPr>
              <a:t>7.  Estado de conservación	8.  Características del suelo bajo la edificación</a:t>
            </a:r>
          </a:p>
          <a:p>
            <a:r>
              <a:rPr lang="es-EC" dirty="0" smtClean="0">
                <a:latin typeface="Times New Roman" pitchFamily="18" charset="0"/>
                <a:cs typeface="Times New Roman" pitchFamily="18" charset="0"/>
              </a:rPr>
              <a:t>9.  Topografía del sitio	10. Forma de construcción</a:t>
            </a:r>
          </a:p>
          <a:p>
            <a:r>
              <a:rPr lang="es-EC" dirty="0" smtClean="0">
                <a:latin typeface="Times New Roman" pitchFamily="18" charset="0"/>
                <a:cs typeface="Times New Roman" pitchFamily="18" charset="0"/>
              </a:rPr>
              <a:t>11. Área de construcción	12. Clave predial</a:t>
            </a:r>
          </a:p>
          <a:p>
            <a:endParaRPr lang="es-EC" dirty="0">
              <a:latin typeface="Times New Roman" pitchFamily="18" charset="0"/>
              <a:cs typeface="Times New Roman" pitchFamily="18" charset="0"/>
            </a:endParaRPr>
          </a:p>
        </p:txBody>
      </p:sp>
      <p:sp>
        <p:nvSpPr>
          <p:cNvPr id="3" name="2 Rectángulo"/>
          <p:cNvSpPr/>
          <p:nvPr/>
        </p:nvSpPr>
        <p:spPr>
          <a:xfrm>
            <a:off x="956995" y="1259199"/>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rPr>
              <a:t>COMPLETITUD CATASTRAL</a:t>
            </a:r>
            <a:endParaRPr lang="es-EC" b="1" dirty="0">
              <a:latin typeface="Times New Roman" pitchFamily="18" charset="0"/>
              <a:cs typeface="Times New Roman" pitchFamily="18" charset="0"/>
            </a:endParaRPr>
          </a:p>
        </p:txBody>
      </p:sp>
      <p:sp>
        <p:nvSpPr>
          <p:cNvPr id="7" name="6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2"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4" name="3 Rectángulo"/>
          <p:cNvSpPr/>
          <p:nvPr/>
        </p:nvSpPr>
        <p:spPr>
          <a:xfrm>
            <a:off x="140634" y="9029327"/>
            <a:ext cx="8996470" cy="323165"/>
          </a:xfrm>
          <a:prstGeom prst="rect">
            <a:avLst/>
          </a:prstGeom>
        </p:spPr>
        <p:txBody>
          <a:bodyPr wrap="square">
            <a:spAutoFit/>
          </a:bodyPr>
          <a:lstStyle/>
          <a:p>
            <a:pPr algn="ctr" eaLnBrk="0" fontAlgn="base" hangingPunct="0">
              <a:spcBef>
                <a:spcPct val="0"/>
              </a:spcBef>
              <a:spcAft>
                <a:spcPct val="0"/>
              </a:spcAft>
            </a:pPr>
            <a:r>
              <a:rPr lang="es-ES_tradnl" sz="1500" b="1" dirty="0" smtClean="0">
                <a:latin typeface="Times New Roman" pitchFamily="18" charset="0"/>
                <a:ea typeface="Times New Roman" pitchFamily="18" charset="0"/>
                <a:cs typeface="Times New Roman" pitchFamily="18" charset="0"/>
              </a:rPr>
              <a:t>FUENTE: </a:t>
            </a:r>
            <a:r>
              <a:rPr lang="es-EC" sz="1500" dirty="0">
                <a:latin typeface="Times New Roman" pitchFamily="18" charset="0"/>
                <a:cs typeface="Times New Roman" pitchFamily="18" charset="0"/>
              </a:rPr>
              <a:t>Guía de Implementación para el Análisis de Vulnerabilidades a Nivel cantonal, Varios Autores, </a:t>
            </a:r>
            <a:r>
              <a:rPr lang="es-EC" sz="1500" dirty="0" smtClean="0">
                <a:latin typeface="Times New Roman" pitchFamily="18" charset="0"/>
                <a:cs typeface="Times New Roman" pitchFamily="18" charset="0"/>
              </a:rPr>
              <a:t>2012</a:t>
            </a:r>
            <a:endParaRPr lang="es-ES_tradnl" sz="1500" dirty="0">
              <a:latin typeface="Times New Roman" pitchFamily="18" charset="0"/>
              <a:cs typeface="Times New Roman" pitchFamily="18" charset="0"/>
            </a:endParaRPr>
          </a:p>
        </p:txBody>
      </p:sp>
      <p:sp>
        <p:nvSpPr>
          <p:cNvPr id="8" name="7 Rectángulo"/>
          <p:cNvSpPr/>
          <p:nvPr/>
        </p:nvSpPr>
        <p:spPr>
          <a:xfrm>
            <a:off x="1362824" y="2496345"/>
            <a:ext cx="10366568" cy="1584175"/>
          </a:xfrm>
          <a:prstGeom prst="rect">
            <a:avLst/>
          </a:prstGeom>
          <a:solidFill>
            <a:schemeClr val="accent3">
              <a:tint val="45000"/>
              <a:alpha val="15000"/>
            </a:schemeClr>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algn="ctr"/>
            <a:endParaRPr lang="es-EC"/>
          </a:p>
        </p:txBody>
      </p:sp>
    </p:spTree>
    <p:extLst>
      <p:ext uri="{BB962C8B-B14F-4D97-AF65-F5344CB8AC3E}">
        <p14:creationId xmlns:p14="http://schemas.microsoft.com/office/powerpoint/2010/main" val="15965663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farm1.static.flickr.com/161/438142917_2cc36f1718.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colorTemperature colorTemp="40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96144" y="336104"/>
            <a:ext cx="11737304" cy="8543472"/>
          </a:xfrm>
          <a:prstGeom prst="rect">
            <a:avLst/>
          </a:prstGeom>
          <a:blipFill>
            <a:blip r:embed="rId4">
              <a:lum bright="70000" contrast="-70000"/>
            </a:blip>
            <a:tile tx="0" ty="0" sx="100000" sy="100000" flip="none" algn="tl"/>
          </a:blipFill>
        </p:spPr>
      </p:pic>
      <p:sp>
        <p:nvSpPr>
          <p:cNvPr id="2" name="1 Título"/>
          <p:cNvSpPr>
            <a:spLocks noGrp="1"/>
          </p:cNvSpPr>
          <p:nvPr>
            <p:ph type="title" idx="4294967295"/>
          </p:nvPr>
        </p:nvSpPr>
        <p:spPr>
          <a:xfrm>
            <a:off x="400501" y="264097"/>
            <a:ext cx="11948160" cy="1062355"/>
          </a:xfrm>
        </p:spPr>
        <p:txBody>
          <a:bodyPr>
            <a:normAutofit/>
          </a:bodyPr>
          <a:lstStyle/>
          <a:p>
            <a:r>
              <a:rPr lang="es-EC" sz="4500" b="1" dirty="0">
                <a:latin typeface="Times New Roman" pitchFamily="18" charset="0"/>
                <a:cs typeface="Times New Roman" pitchFamily="18" charset="0"/>
              </a:rPr>
              <a:t>INTRODUCCIÓN</a:t>
            </a:r>
          </a:p>
        </p:txBody>
      </p:sp>
      <p:graphicFrame>
        <p:nvGraphicFramePr>
          <p:cNvPr id="3" name="2 Diagrama"/>
          <p:cNvGraphicFramePr/>
          <p:nvPr>
            <p:extLst>
              <p:ext uri="{D42A27DB-BD31-4B8C-83A1-F6EECF244321}">
                <p14:modId xmlns:p14="http://schemas.microsoft.com/office/powerpoint/2010/main" val="3912057601"/>
              </p:ext>
            </p:extLst>
          </p:nvPr>
        </p:nvGraphicFramePr>
        <p:xfrm>
          <a:off x="1648272" y="2073020"/>
          <a:ext cx="9778686" cy="15034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4158141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95" y="480120"/>
            <a:ext cx="12628215" cy="8928992"/>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636541007"/>
              </p:ext>
            </p:extLst>
          </p:nvPr>
        </p:nvGraphicFramePr>
        <p:xfrm>
          <a:off x="745500" y="6024736"/>
          <a:ext cx="4248472" cy="2712720"/>
        </p:xfrm>
        <a:graphic>
          <a:graphicData uri="http://schemas.openxmlformats.org/drawingml/2006/table">
            <a:tbl>
              <a:tblPr firstRow="1" bandRow="1">
                <a:tableStyleId>{F2DE63D5-997A-4646-A377-4702673A728D}</a:tableStyleId>
              </a:tblPr>
              <a:tblGrid>
                <a:gridCol w="2016224"/>
                <a:gridCol w="2232248"/>
              </a:tblGrid>
              <a:tr h="370840">
                <a:tc gridSpan="2">
                  <a:txBody>
                    <a:bodyPr/>
                    <a:lstStyle/>
                    <a:p>
                      <a:pPr algn="ctr"/>
                      <a:r>
                        <a:rPr lang="es-EC" sz="1400" dirty="0" smtClean="0">
                          <a:latin typeface="Times New Roman" pitchFamily="18" charset="0"/>
                          <a:cs typeface="Times New Roman" pitchFamily="18" charset="0"/>
                        </a:rPr>
                        <a:t>VARIABLES</a:t>
                      </a:r>
                      <a:r>
                        <a:rPr lang="es-EC" sz="1400" baseline="0" dirty="0" smtClean="0">
                          <a:latin typeface="Times New Roman" pitchFamily="18" charset="0"/>
                          <a:cs typeface="Times New Roman" pitchFamily="18" charset="0"/>
                        </a:rPr>
                        <a:t> DE COMPLETITUD CATASTRAL</a:t>
                      </a:r>
                      <a:endParaRPr lang="es-EC" sz="1400" dirty="0">
                        <a:latin typeface="Times New Roman" pitchFamily="18" charset="0"/>
                        <a:cs typeface="Times New Roman" pitchFamily="18" charset="0"/>
                      </a:endParaRPr>
                    </a:p>
                  </a:txBody>
                  <a:tcPr/>
                </a:tc>
                <a:tc hMerge="1">
                  <a:txBody>
                    <a:bodyPr/>
                    <a:lstStyle/>
                    <a:p>
                      <a:endParaRPr lang="es-EC" dirty="0"/>
                    </a:p>
                  </a:txBody>
                  <a:tcPr/>
                </a:tc>
              </a:tr>
              <a:tr h="370840">
                <a:tc>
                  <a:txBody>
                    <a:bodyPr/>
                    <a:lstStyle/>
                    <a:p>
                      <a:r>
                        <a:rPr lang="es-EC" sz="1300" dirty="0" smtClean="0">
                          <a:latin typeface="Times New Roman" pitchFamily="18" charset="0"/>
                          <a:cs typeface="Times New Roman" pitchFamily="18" charset="0"/>
                        </a:rPr>
                        <a:t>1. Sistema</a:t>
                      </a:r>
                      <a:r>
                        <a:rPr lang="es-EC" sz="1300" baseline="0" dirty="0" smtClean="0">
                          <a:latin typeface="Times New Roman" pitchFamily="18" charset="0"/>
                          <a:cs typeface="Times New Roman" pitchFamily="18" charset="0"/>
                        </a:rPr>
                        <a:t> Estructural</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2. Tipo de material de paredes</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3. Tipo de Cubierta</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4. Sistema de entrepisos</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5. Número de pisos</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6. Año de construcción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7. Estado de conservación</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8. Características del suelo bajo</a:t>
                      </a:r>
                      <a:r>
                        <a:rPr lang="es-EC" sz="1300" baseline="0" dirty="0" smtClean="0">
                          <a:latin typeface="Times New Roman" pitchFamily="18" charset="0"/>
                          <a:cs typeface="Times New Roman" pitchFamily="18" charset="0"/>
                        </a:rPr>
                        <a:t> la edificación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9. Topografía del sitio</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10. Forma de construcción</a:t>
                      </a:r>
                    </a:p>
                  </a:txBody>
                  <a:tcPr>
                    <a:solidFill>
                      <a:schemeClr val="bg1"/>
                    </a:solidFill>
                  </a:tcPr>
                </a:tc>
              </a:tr>
              <a:tr h="370840">
                <a:tc>
                  <a:txBody>
                    <a:bodyPr/>
                    <a:lstStyle/>
                    <a:p>
                      <a:r>
                        <a:rPr lang="es-EC" sz="1300" dirty="0" smtClean="0">
                          <a:latin typeface="Times New Roman" pitchFamily="18" charset="0"/>
                          <a:cs typeface="Times New Roman" pitchFamily="18" charset="0"/>
                        </a:rPr>
                        <a:t>11. Área</a:t>
                      </a:r>
                      <a:r>
                        <a:rPr lang="es-EC" sz="1300" baseline="0" dirty="0" smtClean="0">
                          <a:latin typeface="Times New Roman" pitchFamily="18" charset="0"/>
                          <a:cs typeface="Times New Roman" pitchFamily="18" charset="0"/>
                        </a:rPr>
                        <a:t> de construcción</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12. Clave predial</a:t>
                      </a:r>
                    </a:p>
                  </a:txBody>
                  <a:tcPr>
                    <a:solidFill>
                      <a:schemeClr val="bg1"/>
                    </a:solidFill>
                  </a:tcPr>
                </a:tc>
              </a:tr>
            </a:tbl>
          </a:graphicData>
        </a:graphic>
      </p:graphicFrame>
      <p:sp>
        <p:nvSpPr>
          <p:cNvPr id="5" name="4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6" name="5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COMPLETITUD CATASTRAL DE PUERTO FRANCISCO DE ORELLANA</a:t>
            </a:r>
            <a:endParaRPr lang="es-EC" sz="2400" b="1" dirty="0">
              <a:latin typeface="Times New Roman" pitchFamily="18" charset="0"/>
              <a:cs typeface="Times New Roman" pitchFamily="18" charset="0"/>
            </a:endParaRPr>
          </a:p>
        </p:txBody>
      </p:sp>
      <p:sp>
        <p:nvSpPr>
          <p:cNvPr id="7" name="6 Rectángulo"/>
          <p:cNvSpPr/>
          <p:nvPr/>
        </p:nvSpPr>
        <p:spPr>
          <a:xfrm>
            <a:off x="64096" y="9265096"/>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9518238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54562" y="768152"/>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rPr>
              <a:t>Vulnerabilidad de edificaciones</a:t>
            </a:r>
            <a:endParaRPr lang="es-EC" b="1" dirty="0">
              <a:latin typeface="Times New Roman" pitchFamily="18" charset="0"/>
              <a:cs typeface="Times New Roman" pitchFamily="18" charset="0"/>
            </a:endParaRPr>
          </a:p>
        </p:txBody>
      </p:sp>
      <p:sp>
        <p:nvSpPr>
          <p:cNvPr id="5" name="4 Rectángulo"/>
          <p:cNvSpPr/>
          <p:nvPr/>
        </p:nvSpPr>
        <p:spPr>
          <a:xfrm>
            <a:off x="1158618" y="8114362"/>
            <a:ext cx="10484365" cy="904863"/>
          </a:xfrm>
          <a:prstGeom prst="rect">
            <a:avLst/>
          </a:prstGeom>
        </p:spPr>
        <p:txBody>
          <a:bodyPr wrap="square" lIns="128016" tIns="64008" rIns="128016" bIns="64008">
            <a:spAutoFit/>
          </a:bodyPr>
          <a:lstStyle/>
          <a:p>
            <a:pPr algn="r"/>
            <a:endParaRPr lang="es-EC" dirty="0" smtClean="0">
              <a:latin typeface="Times New Roman" pitchFamily="18" charset="0"/>
              <a:cs typeface="Times New Roman" pitchFamily="18" charset="0"/>
            </a:endParaRPr>
          </a:p>
          <a:p>
            <a:pPr algn="r"/>
            <a:endParaRPr lang="es-EC" dirty="0" smtClean="0">
              <a:latin typeface="Times New Roman" pitchFamily="18" charset="0"/>
              <a:cs typeface="Times New Roman" pitchFamily="18"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64" y="480120"/>
            <a:ext cx="12664040" cy="8954322"/>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1381430548"/>
              </p:ext>
            </p:extLst>
          </p:nvPr>
        </p:nvGraphicFramePr>
        <p:xfrm>
          <a:off x="780659" y="6240760"/>
          <a:ext cx="4248472" cy="2489200"/>
        </p:xfrm>
        <a:graphic>
          <a:graphicData uri="http://schemas.openxmlformats.org/drawingml/2006/table">
            <a:tbl>
              <a:tblPr firstRow="1" bandRow="1">
                <a:tableStyleId>{F2DE63D5-997A-4646-A377-4702673A728D}</a:tableStyleId>
              </a:tblPr>
              <a:tblGrid>
                <a:gridCol w="2016224"/>
                <a:gridCol w="2232248"/>
              </a:tblGrid>
              <a:tr h="370840">
                <a:tc gridSpan="2">
                  <a:txBody>
                    <a:bodyPr/>
                    <a:lstStyle/>
                    <a:p>
                      <a:pPr algn="ctr"/>
                      <a:r>
                        <a:rPr lang="es-EC" sz="1400" dirty="0" smtClean="0">
                          <a:latin typeface="Times New Roman" pitchFamily="18" charset="0"/>
                          <a:cs typeface="Times New Roman" pitchFamily="18" charset="0"/>
                        </a:rPr>
                        <a:t>VARIABLES</a:t>
                      </a:r>
                      <a:r>
                        <a:rPr lang="es-EC" sz="1400" baseline="0" dirty="0" smtClean="0">
                          <a:latin typeface="Times New Roman" pitchFamily="18" charset="0"/>
                          <a:cs typeface="Times New Roman" pitchFamily="18" charset="0"/>
                        </a:rPr>
                        <a:t> DE VULNERABILIDAD DE EDIFICACIONES</a:t>
                      </a:r>
                      <a:endParaRPr lang="es-EC" sz="1400" dirty="0">
                        <a:latin typeface="Times New Roman" pitchFamily="18" charset="0"/>
                        <a:cs typeface="Times New Roman" pitchFamily="18" charset="0"/>
                      </a:endParaRPr>
                    </a:p>
                  </a:txBody>
                  <a:tcPr/>
                </a:tc>
                <a:tc hMerge="1">
                  <a:txBody>
                    <a:bodyPr/>
                    <a:lstStyle/>
                    <a:p>
                      <a:endParaRPr lang="es-EC" dirty="0"/>
                    </a:p>
                  </a:txBody>
                  <a:tcPr/>
                </a:tc>
              </a:tr>
              <a:tr h="370840">
                <a:tc>
                  <a:txBody>
                    <a:bodyPr/>
                    <a:lstStyle/>
                    <a:p>
                      <a:r>
                        <a:rPr lang="es-EC" sz="1300" dirty="0" smtClean="0">
                          <a:latin typeface="Times New Roman" pitchFamily="18" charset="0"/>
                          <a:cs typeface="Times New Roman" pitchFamily="18" charset="0"/>
                        </a:rPr>
                        <a:t>1. Sistema</a:t>
                      </a:r>
                      <a:r>
                        <a:rPr lang="es-EC" sz="1300" baseline="0" dirty="0" smtClean="0">
                          <a:latin typeface="Times New Roman" pitchFamily="18" charset="0"/>
                          <a:cs typeface="Times New Roman" pitchFamily="18" charset="0"/>
                        </a:rPr>
                        <a:t> Estructural</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2. Tipo de material de paredes</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3. Tipo de Cubierta</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4. Sistema de entrepisos</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5. Número de pisos</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6. Año de construcción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7. Estado de conservación</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8. Características del suelo bajo</a:t>
                      </a:r>
                      <a:r>
                        <a:rPr lang="es-EC" sz="1300" baseline="0" dirty="0" smtClean="0">
                          <a:latin typeface="Times New Roman" pitchFamily="18" charset="0"/>
                          <a:cs typeface="Times New Roman" pitchFamily="18" charset="0"/>
                        </a:rPr>
                        <a:t> la edificación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9. Topografía del sitio</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10. Forma de construcción</a:t>
                      </a:r>
                    </a:p>
                  </a:txBody>
                  <a:tcPr>
                    <a:solidFill>
                      <a:schemeClr val="bg1"/>
                    </a:solidFill>
                  </a:tcPr>
                </a:tc>
              </a:tr>
            </a:tbl>
          </a:graphicData>
        </a:graphic>
      </p:graphicFrame>
      <p:sp>
        <p:nvSpPr>
          <p:cNvPr id="7" name="6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8" name="7 Rectángulo"/>
          <p:cNvSpPr/>
          <p:nvPr/>
        </p:nvSpPr>
        <p:spPr>
          <a:xfrm>
            <a:off x="193711" y="168946"/>
            <a:ext cx="12471785" cy="383182"/>
          </a:xfrm>
          <a:prstGeom prst="rect">
            <a:avLst/>
          </a:prstGeom>
          <a:solidFill>
            <a:schemeClr val="bg1"/>
          </a:solidFill>
        </p:spPr>
        <p:txBody>
          <a:bodyPr wrap="square" lIns="128016" tIns="64008" rIns="128016" bIns="64008">
            <a:spAutoFit/>
          </a:bodyPr>
          <a:lstStyle/>
          <a:p>
            <a:pPr algn="ctr"/>
            <a:r>
              <a:rPr lang="es-EC" sz="1650" b="1" dirty="0" smtClean="0">
                <a:latin typeface="Times New Roman" pitchFamily="18" charset="0"/>
                <a:cs typeface="Times New Roman" pitchFamily="18" charset="0"/>
              </a:rPr>
              <a:t>MAPA DE VULNERABILIDAD DE EDIFICACIONES ANTE AMENAZA DE INUNDACIONES EN PRTO. FCO. DE ORELLANA</a:t>
            </a:r>
            <a:endParaRPr lang="es-EC" sz="1650" b="1" dirty="0">
              <a:latin typeface="Times New Roman" pitchFamily="18" charset="0"/>
              <a:cs typeface="Times New Roman" pitchFamily="18" charset="0"/>
            </a:endParaRPr>
          </a:p>
        </p:txBody>
      </p:sp>
      <p:sp>
        <p:nvSpPr>
          <p:cNvPr id="9" name="8 Rectángulo"/>
          <p:cNvSpPr/>
          <p:nvPr/>
        </p:nvSpPr>
        <p:spPr>
          <a:xfrm>
            <a:off x="121703" y="9269974"/>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37982761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Picture 9"/>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2128" y="610046"/>
            <a:ext cx="12061355" cy="807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956995" y="1619239"/>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hlinkClick r:id="rId4" action="ppaction://hlinkfile"/>
              </a:rPr>
              <a:t>REDES VITALES</a:t>
            </a:r>
            <a:endParaRPr lang="es-EC" b="1" dirty="0">
              <a:latin typeface="Times New Roman" pitchFamily="18" charset="0"/>
              <a:cs typeface="Times New Roman" pitchFamily="18" charset="0"/>
            </a:endParaRPr>
          </a:p>
        </p:txBody>
      </p:sp>
      <p:sp>
        <p:nvSpPr>
          <p:cNvPr id="3" name="2 Rectángulo"/>
          <p:cNvSpPr/>
          <p:nvPr/>
        </p:nvSpPr>
        <p:spPr>
          <a:xfrm>
            <a:off x="1360240" y="3071123"/>
            <a:ext cx="10419456" cy="1569660"/>
          </a:xfrm>
          <a:prstGeom prst="rect">
            <a:avLst/>
          </a:prstGeom>
        </p:spPr>
        <p:txBody>
          <a:bodyPr wrap="square">
            <a:spAutoFit/>
          </a:bodyPr>
          <a:lstStyle/>
          <a:p>
            <a:r>
              <a:rPr lang="es-EC" sz="3200" dirty="0">
                <a:latin typeface="Times New Roman" pitchFamily="18" charset="0"/>
                <a:cs typeface="Times New Roman" pitchFamily="18" charset="0"/>
              </a:rPr>
              <a:t>Se consideran redes vitales a aquellos sistemas indispensables para la vida, el desarrollo y el sostenimiento de una sociedad (alcantarillado, agua potable y vialidad).</a:t>
            </a:r>
          </a:p>
        </p:txBody>
      </p:sp>
      <p:sp>
        <p:nvSpPr>
          <p:cNvPr id="5" name="4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5"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4" name="AutoShape 2" descr="http://3.bp.blogspot.com/-IsHvugP7QAQ/UB3GYM_X07I/AAAAAAAABrQ/huejZwKQxrU/s1600/Puente+de+Puerto+Francisco+de+Orellana+%28El+Coca%29.png"/>
          <p:cNvSpPr>
            <a:spLocks noChangeAspect="1" noChangeArrowheads="1"/>
          </p:cNvSpPr>
          <p:nvPr/>
        </p:nvSpPr>
        <p:spPr bwMode="auto">
          <a:xfrm>
            <a:off x="155575" y="-2041525"/>
            <a:ext cx="6534150" cy="4257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http://3.bp.blogspot.com/-IsHvugP7QAQ/UB3GYM_X07I/AAAAAAAABrQ/huejZwKQxrU/s1600/Puente+de+Puerto+Francisco+de+Orellana+%28El+Coca%29.png"/>
          <p:cNvSpPr>
            <a:spLocks noChangeAspect="1" noChangeArrowheads="1"/>
          </p:cNvSpPr>
          <p:nvPr/>
        </p:nvSpPr>
        <p:spPr bwMode="auto">
          <a:xfrm>
            <a:off x="307975" y="-1889125"/>
            <a:ext cx="6534150" cy="4257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6" descr="http://3.bp.blogspot.com/-IsHvugP7QAQ/UB3GYM_X07I/AAAAAAAABrQ/huejZwKQxrU/s1600/Puente+de+Puerto+Francisco+de+Orellana+%28El+Coca%29.png"/>
          <p:cNvSpPr>
            <a:spLocks noChangeAspect="1" noChangeArrowheads="1"/>
          </p:cNvSpPr>
          <p:nvPr/>
        </p:nvSpPr>
        <p:spPr bwMode="auto">
          <a:xfrm>
            <a:off x="63500" y="-136525"/>
            <a:ext cx="6534150" cy="4257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8" descr="http://3.bp.blogspot.com/-IsHvugP7QAQ/UB3GYM_X07I/AAAAAAAABrQ/huejZwKQxrU/s1600/Puente+de+Puerto+Francisco+de+Orellana+%28El+Coca%29.png"/>
          <p:cNvSpPr>
            <a:spLocks noChangeAspect="1" noChangeArrowheads="1"/>
          </p:cNvSpPr>
          <p:nvPr/>
        </p:nvSpPr>
        <p:spPr bwMode="auto">
          <a:xfrm>
            <a:off x="460375" y="-1736725"/>
            <a:ext cx="6534150" cy="4257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16464983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14431" y="667341"/>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rPr>
              <a:t>Vulnerabilidad del sistema de Alcantarillado</a:t>
            </a:r>
            <a:endParaRPr lang="es-EC" b="1" dirty="0">
              <a:latin typeface="Times New Roman" pitchFamily="18" charset="0"/>
              <a:cs typeface="Times New Roman" pitchFamily="18"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96" y="490918"/>
            <a:ext cx="12714784" cy="8990202"/>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3918699314"/>
              </p:ext>
            </p:extLst>
          </p:nvPr>
        </p:nvGraphicFramePr>
        <p:xfrm>
          <a:off x="943334" y="7104856"/>
          <a:ext cx="4137217" cy="1747520"/>
        </p:xfrm>
        <a:graphic>
          <a:graphicData uri="http://schemas.openxmlformats.org/drawingml/2006/table">
            <a:tbl>
              <a:tblPr firstRow="1" bandRow="1">
                <a:tableStyleId>{F2DE63D5-997A-4646-A377-4702673A728D}</a:tableStyleId>
              </a:tblPr>
              <a:tblGrid>
                <a:gridCol w="2016224"/>
                <a:gridCol w="2120993"/>
              </a:tblGrid>
              <a:tr h="370840">
                <a:tc gridSpan="2">
                  <a:txBody>
                    <a:bodyPr/>
                    <a:lstStyle/>
                    <a:p>
                      <a:pPr algn="ctr"/>
                      <a:r>
                        <a:rPr lang="es-EC" sz="1400" dirty="0" smtClean="0">
                          <a:latin typeface="Times New Roman" pitchFamily="18" charset="0"/>
                          <a:cs typeface="Times New Roman" pitchFamily="18" charset="0"/>
                        </a:rPr>
                        <a:t>VARIABLES</a:t>
                      </a:r>
                      <a:r>
                        <a:rPr lang="es-EC" sz="1400" baseline="0" dirty="0" smtClean="0">
                          <a:latin typeface="Times New Roman" pitchFamily="18" charset="0"/>
                          <a:cs typeface="Times New Roman" pitchFamily="18" charset="0"/>
                        </a:rPr>
                        <a:t> DE VULNERABILIDAD DEL SISTEMA DE ALCANTARILLADO (Estructural)</a:t>
                      </a:r>
                      <a:endParaRPr lang="es-EC" sz="1400" dirty="0">
                        <a:latin typeface="Times New Roman" pitchFamily="18" charset="0"/>
                        <a:cs typeface="Times New Roman" pitchFamily="18" charset="0"/>
                      </a:endParaRPr>
                    </a:p>
                  </a:txBody>
                  <a:tcPr/>
                </a:tc>
                <a:tc hMerge="1">
                  <a:txBody>
                    <a:bodyPr/>
                    <a:lstStyle/>
                    <a:p>
                      <a:endParaRPr lang="es-EC" dirty="0"/>
                    </a:p>
                  </a:txBody>
                  <a:tcPr/>
                </a:tc>
              </a:tr>
              <a:tr h="370840">
                <a:tc>
                  <a:txBody>
                    <a:bodyPr/>
                    <a:lstStyle/>
                    <a:p>
                      <a:r>
                        <a:rPr lang="es-EC" sz="1300" dirty="0" smtClean="0">
                          <a:latin typeface="Times New Roman" pitchFamily="18" charset="0"/>
                          <a:cs typeface="Times New Roman" pitchFamily="18" charset="0"/>
                        </a:rPr>
                        <a:t>1. Estado</a:t>
                      </a:r>
                      <a:r>
                        <a:rPr lang="es-EC" sz="1300" baseline="0" dirty="0" smtClean="0">
                          <a:latin typeface="Times New Roman" pitchFamily="18" charset="0"/>
                          <a:cs typeface="Times New Roman" pitchFamily="18" charset="0"/>
                        </a:rPr>
                        <a:t> Actual</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2. Antigüedad</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3. Mantenimiento</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4. Material de construcción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5. Estándares</a:t>
                      </a:r>
                      <a:r>
                        <a:rPr lang="es-EC" sz="1300" baseline="0" dirty="0" smtClean="0">
                          <a:latin typeface="Times New Roman" pitchFamily="18" charset="0"/>
                          <a:cs typeface="Times New Roman" pitchFamily="18" charset="0"/>
                        </a:rPr>
                        <a:t> de diseño y construcción</a:t>
                      </a:r>
                      <a:endParaRPr lang="es-EC" sz="1300" dirty="0">
                        <a:latin typeface="Times New Roman" pitchFamily="18" charset="0"/>
                        <a:cs typeface="Times New Roman" pitchFamily="18" charset="0"/>
                      </a:endParaRPr>
                    </a:p>
                  </a:txBody>
                  <a:tcPr>
                    <a:solidFill>
                      <a:schemeClr val="bg1"/>
                    </a:solidFill>
                  </a:tcPr>
                </a:tc>
                <a:tc>
                  <a:txBody>
                    <a:bodyPr/>
                    <a:lstStyle/>
                    <a:p>
                      <a:endParaRPr lang="es-EC" sz="1300" dirty="0">
                        <a:latin typeface="Times New Roman" pitchFamily="18" charset="0"/>
                        <a:cs typeface="Times New Roman" pitchFamily="18" charset="0"/>
                      </a:endParaRPr>
                    </a:p>
                  </a:txBody>
                  <a:tcPr>
                    <a:solidFill>
                      <a:schemeClr val="bg1"/>
                    </a:solidFill>
                  </a:tcPr>
                </a:tc>
              </a:tr>
            </a:tbl>
          </a:graphicData>
        </a:graphic>
      </p:graphicFrame>
      <p:sp>
        <p:nvSpPr>
          <p:cNvPr id="7" name="6 Rectángulo"/>
          <p:cNvSpPr/>
          <p:nvPr/>
        </p:nvSpPr>
        <p:spPr>
          <a:xfrm>
            <a:off x="11585376"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6" name="5 Elipse"/>
          <p:cNvSpPr/>
          <p:nvPr/>
        </p:nvSpPr>
        <p:spPr>
          <a:xfrm>
            <a:off x="8345016" y="6168752"/>
            <a:ext cx="648072" cy="648072"/>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8" name="7 Rectángulo"/>
          <p:cNvSpPr/>
          <p:nvPr/>
        </p:nvSpPr>
        <p:spPr>
          <a:xfrm>
            <a:off x="136104" y="168946"/>
            <a:ext cx="12529392" cy="383182"/>
          </a:xfrm>
          <a:prstGeom prst="rect">
            <a:avLst/>
          </a:prstGeom>
          <a:solidFill>
            <a:schemeClr val="bg1"/>
          </a:solidFill>
        </p:spPr>
        <p:txBody>
          <a:bodyPr wrap="square" lIns="128016" tIns="64008" rIns="128016" bIns="64008">
            <a:spAutoFit/>
          </a:bodyPr>
          <a:lstStyle/>
          <a:p>
            <a:pPr algn="ctr"/>
            <a:r>
              <a:rPr lang="es-EC" sz="1650" b="1" dirty="0" smtClean="0">
                <a:latin typeface="Times New Roman" pitchFamily="18" charset="0"/>
                <a:cs typeface="Times New Roman" pitchFamily="18" charset="0"/>
              </a:rPr>
              <a:t>MAPA DE VULNERABILIDAD DEL ALCANTARILLADO ANTE AMENAZA DE INUNDACIÓN EN PRTO. FCO. DE ORELLANA</a:t>
            </a:r>
            <a:endParaRPr lang="es-EC" sz="1650" b="1" dirty="0">
              <a:latin typeface="Times New Roman" pitchFamily="18" charset="0"/>
              <a:cs typeface="Times New Roman" pitchFamily="18" charset="0"/>
            </a:endParaRPr>
          </a:p>
        </p:txBody>
      </p:sp>
      <p:sp>
        <p:nvSpPr>
          <p:cNvPr id="9" name="8 Rectángulo"/>
          <p:cNvSpPr/>
          <p:nvPr/>
        </p:nvSpPr>
        <p:spPr>
          <a:xfrm>
            <a:off x="121703"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24754902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914431" y="667341"/>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rPr>
              <a:t>Vulnerabilidad del Sistema de Agua Potable</a:t>
            </a:r>
            <a:endParaRPr lang="es-EC" b="1" dirty="0">
              <a:latin typeface="Times New Roman" pitchFamily="18" charset="0"/>
              <a:cs typeface="Times New Roman" pitchFamily="18"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6" y="414816"/>
            <a:ext cx="12720574" cy="8994296"/>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3386656997"/>
              </p:ext>
            </p:extLst>
          </p:nvPr>
        </p:nvGraphicFramePr>
        <p:xfrm>
          <a:off x="924234" y="6744816"/>
          <a:ext cx="4137217" cy="1960880"/>
        </p:xfrm>
        <a:graphic>
          <a:graphicData uri="http://schemas.openxmlformats.org/drawingml/2006/table">
            <a:tbl>
              <a:tblPr firstRow="1" bandRow="1">
                <a:tableStyleId>{F2DE63D5-997A-4646-A377-4702673A728D}</a:tableStyleId>
              </a:tblPr>
              <a:tblGrid>
                <a:gridCol w="2016224"/>
                <a:gridCol w="2120993"/>
              </a:tblGrid>
              <a:tr h="370840">
                <a:tc gridSpan="2">
                  <a:txBody>
                    <a:bodyPr/>
                    <a:lstStyle/>
                    <a:p>
                      <a:pPr algn="ctr"/>
                      <a:r>
                        <a:rPr lang="es-EC" sz="1400" dirty="0" smtClean="0">
                          <a:latin typeface="Times New Roman" pitchFamily="18" charset="0"/>
                          <a:cs typeface="Times New Roman" pitchFamily="18" charset="0"/>
                        </a:rPr>
                        <a:t>VARIABLES</a:t>
                      </a:r>
                      <a:r>
                        <a:rPr lang="es-EC" sz="1400" baseline="0" dirty="0" smtClean="0">
                          <a:latin typeface="Times New Roman" pitchFamily="18" charset="0"/>
                          <a:cs typeface="Times New Roman" pitchFamily="18" charset="0"/>
                        </a:rPr>
                        <a:t> DE VULNERABILIDAD DEL SISTEMA DE AGUA POTABLE (Captación, Conducción y Tratamiento)</a:t>
                      </a:r>
                      <a:endParaRPr lang="es-EC" sz="1400" dirty="0">
                        <a:latin typeface="Times New Roman" pitchFamily="18" charset="0"/>
                        <a:cs typeface="Times New Roman" pitchFamily="18" charset="0"/>
                      </a:endParaRPr>
                    </a:p>
                  </a:txBody>
                  <a:tcPr/>
                </a:tc>
                <a:tc hMerge="1">
                  <a:txBody>
                    <a:bodyPr/>
                    <a:lstStyle/>
                    <a:p>
                      <a:endParaRPr lang="es-EC" dirty="0"/>
                    </a:p>
                  </a:txBody>
                  <a:tcPr/>
                </a:tc>
              </a:tr>
              <a:tr h="370840">
                <a:tc>
                  <a:txBody>
                    <a:bodyPr/>
                    <a:lstStyle/>
                    <a:p>
                      <a:r>
                        <a:rPr lang="es-EC" sz="1300" dirty="0" smtClean="0">
                          <a:latin typeface="Times New Roman" pitchFamily="18" charset="0"/>
                          <a:cs typeface="Times New Roman" pitchFamily="18" charset="0"/>
                        </a:rPr>
                        <a:t>1. Estado</a:t>
                      </a:r>
                      <a:r>
                        <a:rPr lang="es-EC" sz="1300" baseline="0" dirty="0" smtClean="0">
                          <a:latin typeface="Times New Roman" pitchFamily="18" charset="0"/>
                          <a:cs typeface="Times New Roman" pitchFamily="18" charset="0"/>
                        </a:rPr>
                        <a:t> Actual</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2. Antigüedad</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3. Mantenimiento</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4. Material de construcción</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5. Estándares</a:t>
                      </a:r>
                      <a:r>
                        <a:rPr lang="es-EC" sz="1300" baseline="0" dirty="0" smtClean="0">
                          <a:latin typeface="Times New Roman" pitchFamily="18" charset="0"/>
                          <a:cs typeface="Times New Roman" pitchFamily="18" charset="0"/>
                        </a:rPr>
                        <a:t> de diseño y construcción</a:t>
                      </a:r>
                      <a:endParaRPr lang="es-EC" sz="1300" dirty="0">
                        <a:latin typeface="Times New Roman" pitchFamily="18" charset="0"/>
                        <a:cs typeface="Times New Roman" pitchFamily="18" charset="0"/>
                      </a:endParaRPr>
                    </a:p>
                  </a:txBody>
                  <a:tcPr>
                    <a:solidFill>
                      <a:schemeClr val="bg1"/>
                    </a:solidFill>
                  </a:tcPr>
                </a:tc>
                <a:tc>
                  <a:txBody>
                    <a:bodyPr/>
                    <a:lstStyle/>
                    <a:p>
                      <a:endParaRPr lang="es-EC" sz="1300" dirty="0">
                        <a:latin typeface="Times New Roman" pitchFamily="18" charset="0"/>
                        <a:cs typeface="Times New Roman" pitchFamily="18" charset="0"/>
                      </a:endParaRPr>
                    </a:p>
                  </a:txBody>
                  <a:tcPr>
                    <a:solidFill>
                      <a:schemeClr val="bg1"/>
                    </a:solidFill>
                  </a:tcPr>
                </a:tc>
              </a:tr>
            </a:tbl>
          </a:graphicData>
        </a:graphic>
      </p:graphicFrame>
      <p:sp>
        <p:nvSpPr>
          <p:cNvPr id="3" name="2 Elipse"/>
          <p:cNvSpPr/>
          <p:nvPr/>
        </p:nvSpPr>
        <p:spPr>
          <a:xfrm>
            <a:off x="7912968" y="3144416"/>
            <a:ext cx="288032" cy="288032"/>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6" name="5 Elipse"/>
          <p:cNvSpPr/>
          <p:nvPr/>
        </p:nvSpPr>
        <p:spPr>
          <a:xfrm>
            <a:off x="7696944" y="1560240"/>
            <a:ext cx="288032" cy="288032"/>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cxnSp>
        <p:nvCxnSpPr>
          <p:cNvPr id="7" name="6 Conector recto de flecha"/>
          <p:cNvCxnSpPr/>
          <p:nvPr/>
        </p:nvCxnSpPr>
        <p:spPr>
          <a:xfrm flipV="1">
            <a:off x="7984976" y="1560240"/>
            <a:ext cx="432048" cy="144016"/>
          </a:xfrm>
          <a:prstGeom prst="straightConnector1">
            <a:avLst/>
          </a:prstGeom>
          <a:ln w="12700">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9 Conector recto de flecha"/>
          <p:cNvCxnSpPr/>
          <p:nvPr/>
        </p:nvCxnSpPr>
        <p:spPr>
          <a:xfrm>
            <a:off x="8175944" y="3288432"/>
            <a:ext cx="241080" cy="0"/>
          </a:xfrm>
          <a:prstGeom prst="straightConnector1">
            <a:avLst/>
          </a:prstGeom>
          <a:ln w="127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11" name="10 Rectángulo"/>
          <p:cNvSpPr/>
          <p:nvPr/>
        </p:nvSpPr>
        <p:spPr>
          <a:xfrm>
            <a:off x="11585376" y="9265096"/>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12" name="11 Rectángulo"/>
          <p:cNvSpPr/>
          <p:nvPr/>
        </p:nvSpPr>
        <p:spPr>
          <a:xfrm>
            <a:off x="81027" y="120080"/>
            <a:ext cx="12720574" cy="383182"/>
          </a:xfrm>
          <a:prstGeom prst="rect">
            <a:avLst/>
          </a:prstGeom>
          <a:solidFill>
            <a:schemeClr val="bg1"/>
          </a:solidFill>
        </p:spPr>
        <p:txBody>
          <a:bodyPr wrap="square" lIns="128016" tIns="64008" rIns="128016" bIns="64008">
            <a:spAutoFit/>
          </a:bodyPr>
          <a:lstStyle/>
          <a:p>
            <a:pPr algn="ctr"/>
            <a:r>
              <a:rPr lang="es-EC" sz="1650" b="1" dirty="0" smtClean="0">
                <a:latin typeface="Times New Roman" pitchFamily="18" charset="0"/>
                <a:cs typeface="Times New Roman" pitchFamily="18" charset="0"/>
              </a:rPr>
              <a:t>MAPA DE VULNERABILIDAD DEL SIST.  DE AGUA POTABLE ANTE AMENAZA DE INUNDACIÓN EN FCO. DE ORELLANA</a:t>
            </a:r>
            <a:endParaRPr lang="es-EC" sz="1650" b="1" dirty="0">
              <a:latin typeface="Times New Roman" pitchFamily="18" charset="0"/>
              <a:cs typeface="Times New Roman" pitchFamily="18" charset="0"/>
            </a:endParaRPr>
          </a:p>
        </p:txBody>
      </p:sp>
      <p:sp>
        <p:nvSpPr>
          <p:cNvPr id="13" name="12 Rectángulo"/>
          <p:cNvSpPr/>
          <p:nvPr/>
        </p:nvSpPr>
        <p:spPr>
          <a:xfrm>
            <a:off x="121703" y="9269974"/>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19651893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4431" y="667341"/>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latin typeface="Times New Roman" pitchFamily="18" charset="0"/>
                <a:cs typeface="Times New Roman" pitchFamily="18" charset="0"/>
              </a:rPr>
              <a:t>Vulnerabilidad del Sistema de Vialidad</a:t>
            </a:r>
            <a:endParaRPr lang="es-EC" b="1" dirty="0">
              <a:latin typeface="Times New Roman" pitchFamily="18" charset="0"/>
              <a:cs typeface="Times New Roman" pitchFamily="18" charset="0"/>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93" y="496951"/>
            <a:ext cx="12604411" cy="8912161"/>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3303178508"/>
              </p:ext>
            </p:extLst>
          </p:nvPr>
        </p:nvGraphicFramePr>
        <p:xfrm>
          <a:off x="7932591" y="7032848"/>
          <a:ext cx="4137217" cy="1376680"/>
        </p:xfrm>
        <a:graphic>
          <a:graphicData uri="http://schemas.openxmlformats.org/drawingml/2006/table">
            <a:tbl>
              <a:tblPr firstRow="1" bandRow="1">
                <a:tableStyleId>{F2DE63D5-997A-4646-A377-4702673A728D}</a:tableStyleId>
              </a:tblPr>
              <a:tblGrid>
                <a:gridCol w="2016224"/>
                <a:gridCol w="2120993"/>
              </a:tblGrid>
              <a:tr h="370840">
                <a:tc gridSpan="2">
                  <a:txBody>
                    <a:bodyPr/>
                    <a:lstStyle/>
                    <a:p>
                      <a:pPr algn="ctr"/>
                      <a:r>
                        <a:rPr lang="es-EC" sz="1400" dirty="0" smtClean="0">
                          <a:latin typeface="Times New Roman" pitchFamily="18" charset="0"/>
                          <a:cs typeface="Times New Roman" pitchFamily="18" charset="0"/>
                        </a:rPr>
                        <a:t>VARIABLES</a:t>
                      </a:r>
                      <a:r>
                        <a:rPr lang="es-EC" sz="1400" baseline="0" dirty="0" smtClean="0">
                          <a:latin typeface="Times New Roman" pitchFamily="18" charset="0"/>
                          <a:cs typeface="Times New Roman" pitchFamily="18" charset="0"/>
                        </a:rPr>
                        <a:t> DE VULNERABILIDAD DEL SISTEMA DE VIALIDAD (Estructural)</a:t>
                      </a:r>
                      <a:endParaRPr lang="es-EC" sz="1400" dirty="0">
                        <a:latin typeface="Times New Roman" pitchFamily="18" charset="0"/>
                        <a:cs typeface="Times New Roman" pitchFamily="18" charset="0"/>
                      </a:endParaRPr>
                    </a:p>
                  </a:txBody>
                  <a:tcPr/>
                </a:tc>
                <a:tc hMerge="1">
                  <a:txBody>
                    <a:bodyPr/>
                    <a:lstStyle/>
                    <a:p>
                      <a:endParaRPr lang="es-EC" dirty="0"/>
                    </a:p>
                  </a:txBody>
                  <a:tcPr/>
                </a:tc>
              </a:tr>
              <a:tr h="370840">
                <a:tc>
                  <a:txBody>
                    <a:bodyPr/>
                    <a:lstStyle/>
                    <a:p>
                      <a:r>
                        <a:rPr lang="es-EC" sz="1300" dirty="0" smtClean="0">
                          <a:latin typeface="Times New Roman" pitchFamily="18" charset="0"/>
                          <a:cs typeface="Times New Roman" pitchFamily="18" charset="0"/>
                        </a:rPr>
                        <a:t>1. Estado</a:t>
                      </a:r>
                      <a:r>
                        <a:rPr lang="es-EC" sz="1300" baseline="0" dirty="0" smtClean="0">
                          <a:latin typeface="Times New Roman" pitchFamily="18" charset="0"/>
                          <a:cs typeface="Times New Roman" pitchFamily="18" charset="0"/>
                        </a:rPr>
                        <a:t> de revestimiento</a:t>
                      </a:r>
                      <a:endParaRPr lang="es-EC" sz="1300" dirty="0">
                        <a:latin typeface="Times New Roman" pitchFamily="18" charset="0"/>
                        <a:cs typeface="Times New Roman" pitchFamily="18" charset="0"/>
                      </a:endParaRPr>
                    </a:p>
                  </a:txBody>
                  <a:tcPr>
                    <a:solidFill>
                      <a:schemeClr val="bg1"/>
                    </a:solidFill>
                  </a:tcPr>
                </a:tc>
                <a:tc>
                  <a:txBody>
                    <a:bodyPr/>
                    <a:lstStyle/>
                    <a:p>
                      <a:r>
                        <a:rPr lang="es-EC" sz="1300" dirty="0" smtClean="0">
                          <a:latin typeface="Times New Roman" pitchFamily="18" charset="0"/>
                          <a:cs typeface="Times New Roman" pitchFamily="18" charset="0"/>
                        </a:rPr>
                        <a:t>2. Mantenimiento</a:t>
                      </a:r>
                      <a:endParaRPr lang="es-EC" sz="1300" dirty="0">
                        <a:latin typeface="Times New Roman" pitchFamily="18" charset="0"/>
                        <a:cs typeface="Times New Roman" pitchFamily="18" charset="0"/>
                      </a:endParaRPr>
                    </a:p>
                  </a:txBody>
                  <a:tcPr>
                    <a:solidFill>
                      <a:schemeClr val="bg1"/>
                    </a:solidFill>
                  </a:tcPr>
                </a:tc>
              </a:tr>
              <a:tr h="370840">
                <a:tc>
                  <a:txBody>
                    <a:bodyPr/>
                    <a:lstStyle/>
                    <a:p>
                      <a:r>
                        <a:rPr lang="es-EC" sz="1300" dirty="0" smtClean="0">
                          <a:latin typeface="Times New Roman" pitchFamily="18" charset="0"/>
                          <a:cs typeface="Times New Roman" pitchFamily="18" charset="0"/>
                        </a:rPr>
                        <a:t>3. Estándares</a:t>
                      </a:r>
                      <a:r>
                        <a:rPr lang="es-EC" sz="1300" baseline="0" dirty="0" smtClean="0">
                          <a:latin typeface="Times New Roman" pitchFamily="18" charset="0"/>
                          <a:cs typeface="Times New Roman" pitchFamily="18" charset="0"/>
                        </a:rPr>
                        <a:t> de diseño y construcción</a:t>
                      </a:r>
                      <a:endParaRPr lang="es-EC" sz="1300" dirty="0">
                        <a:latin typeface="Times New Roman" pitchFamily="18" charset="0"/>
                        <a:cs typeface="Times New Roman" pitchFamily="18" charset="0"/>
                      </a:endParaRPr>
                    </a:p>
                  </a:txBody>
                  <a:tcPr>
                    <a:solidFill>
                      <a:schemeClr val="bg1"/>
                    </a:solidFill>
                  </a:tcPr>
                </a:tc>
                <a:tc>
                  <a:txBody>
                    <a:bodyPr/>
                    <a:lstStyle/>
                    <a:p>
                      <a:endParaRPr lang="es-EC" sz="1300" dirty="0">
                        <a:latin typeface="Times New Roman" pitchFamily="18" charset="0"/>
                        <a:cs typeface="Times New Roman" pitchFamily="18" charset="0"/>
                      </a:endParaRPr>
                    </a:p>
                  </a:txBody>
                  <a:tcPr>
                    <a:solidFill>
                      <a:schemeClr val="bg1"/>
                    </a:solidFill>
                  </a:tcPr>
                </a:tc>
              </a:tr>
            </a:tbl>
          </a:graphicData>
        </a:graphic>
      </p:graphicFrame>
      <p:sp>
        <p:nvSpPr>
          <p:cNvPr id="6" name="5 Rectángulo"/>
          <p:cNvSpPr/>
          <p:nvPr/>
        </p:nvSpPr>
        <p:spPr>
          <a:xfrm>
            <a:off x="11585376"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7" name="6 Rectángulo"/>
          <p:cNvSpPr/>
          <p:nvPr/>
        </p:nvSpPr>
        <p:spPr>
          <a:xfrm>
            <a:off x="193711" y="120080"/>
            <a:ext cx="12471785" cy="383182"/>
          </a:xfrm>
          <a:prstGeom prst="rect">
            <a:avLst/>
          </a:prstGeom>
          <a:solidFill>
            <a:schemeClr val="bg1"/>
          </a:solidFill>
        </p:spPr>
        <p:txBody>
          <a:bodyPr wrap="square" lIns="128016" tIns="64008" rIns="128016" bIns="64008">
            <a:spAutoFit/>
          </a:bodyPr>
          <a:lstStyle/>
          <a:p>
            <a:pPr algn="ctr"/>
            <a:r>
              <a:rPr lang="es-EC" sz="1650" b="1" dirty="0" smtClean="0">
                <a:latin typeface="Times New Roman" pitchFamily="18" charset="0"/>
                <a:cs typeface="Times New Roman" pitchFamily="18" charset="0"/>
              </a:rPr>
              <a:t>MAPA DE VULNERABILIDAD DEL SISTEMA VIAL ANTE AMENAZA DE INUNDACIÓN EN EL CANTÓN FCO. DE ORELLANA</a:t>
            </a:r>
            <a:endParaRPr lang="es-EC" sz="1650" b="1" dirty="0">
              <a:latin typeface="Times New Roman" pitchFamily="18" charset="0"/>
              <a:cs typeface="Times New Roman" pitchFamily="18" charset="0"/>
            </a:endParaRPr>
          </a:p>
        </p:txBody>
      </p:sp>
      <p:sp>
        <p:nvSpPr>
          <p:cNvPr id="8" name="7 Rectángulo"/>
          <p:cNvSpPr/>
          <p:nvPr/>
        </p:nvSpPr>
        <p:spPr>
          <a:xfrm>
            <a:off x="121703" y="9341982"/>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286612866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4294967295"/>
            <p:extLst>
              <p:ext uri="{D42A27DB-BD31-4B8C-83A1-F6EECF244321}">
                <p14:modId xmlns:p14="http://schemas.microsoft.com/office/powerpoint/2010/main" val="123850811"/>
              </p:ext>
            </p:extLst>
          </p:nvPr>
        </p:nvGraphicFramePr>
        <p:xfrm>
          <a:off x="553751" y="1373019"/>
          <a:ext cx="11905932"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6" name="1 Título"/>
          <p:cNvSpPr txBox="1">
            <a:spLocks/>
          </p:cNvSpPr>
          <p:nvPr/>
        </p:nvSpPr>
        <p:spPr>
          <a:xfrm>
            <a:off x="352128" y="264096"/>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4600" kern="1200">
                <a:solidFill>
                  <a:schemeClr val="accent3">
                    <a:shade val="75000"/>
                  </a:schemeClr>
                </a:solidFill>
                <a:latin typeface="+mj-lt"/>
                <a:ea typeface="+mj-ea"/>
                <a:cs typeface="+mj-cs"/>
              </a:defRPr>
            </a:lvl1pPr>
          </a:lstStyle>
          <a:p>
            <a:r>
              <a:rPr lang="es-EC" sz="4000" b="1" dirty="0" smtClean="0">
                <a:latin typeface="Times New Roman" pitchFamily="18" charset="0"/>
                <a:cs typeface="Times New Roman" pitchFamily="18" charset="0"/>
              </a:rPr>
              <a:t>SOCIOECONÓMICA DESDE LAS CAPACIDADES</a:t>
            </a:r>
            <a:endParaRPr lang="es-EC" sz="4000" b="1"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Texturizer/>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756208">
            <a:off x="9150416" y="5311256"/>
            <a:ext cx="2944416" cy="22083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6734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24136" y="1848272"/>
            <a:ext cx="11948160" cy="6336704"/>
          </a:xfrm>
        </p:spPr>
        <p:txBody>
          <a:bodyPr>
            <a:normAutofit/>
          </a:bodyPr>
          <a:lstStyle/>
          <a:p>
            <a:r>
              <a:rPr lang="es-EC" sz="3600" dirty="0">
                <a:solidFill>
                  <a:schemeClr val="tx1"/>
                </a:solidFill>
                <a:latin typeface="Times New Roman" pitchFamily="18" charset="0"/>
                <a:cs typeface="Times New Roman" pitchFamily="18" charset="0"/>
              </a:rPr>
              <a:t>Sistema de </a:t>
            </a:r>
            <a:r>
              <a:rPr lang="es-EC" sz="3600" dirty="0" smtClean="0">
                <a:solidFill>
                  <a:schemeClr val="tx1"/>
                </a:solidFill>
                <a:latin typeface="Times New Roman" pitchFamily="18" charset="0"/>
                <a:cs typeface="Times New Roman" pitchFamily="18" charset="0"/>
              </a:rPr>
              <a:t>Alcantarillado</a:t>
            </a:r>
            <a:br>
              <a:rPr lang="es-EC" sz="3600" dirty="0" smtClean="0">
                <a:solidFill>
                  <a:schemeClr val="tx1"/>
                </a:solidFill>
                <a:latin typeface="Times New Roman" pitchFamily="18" charset="0"/>
                <a:cs typeface="Times New Roman" pitchFamily="18" charset="0"/>
              </a:rPr>
            </a:br>
            <a:r>
              <a:rPr lang="es-EC" sz="3600" dirty="0" smtClean="0">
                <a:solidFill>
                  <a:schemeClr val="tx1"/>
                </a:solidFill>
                <a:latin typeface="Times New Roman" pitchFamily="18" charset="0"/>
                <a:cs typeface="Times New Roman" pitchFamily="18" charset="0"/>
              </a:rPr>
              <a:t/>
            </a:r>
            <a:br>
              <a:rPr lang="es-EC" sz="3600" dirty="0" smtClean="0">
                <a:solidFill>
                  <a:schemeClr val="tx1"/>
                </a:solidFill>
                <a:latin typeface="Times New Roman" pitchFamily="18" charset="0"/>
                <a:cs typeface="Times New Roman" pitchFamily="18" charset="0"/>
              </a:rPr>
            </a:br>
            <a:r>
              <a:rPr lang="es-EC" sz="3600" dirty="0">
                <a:solidFill>
                  <a:schemeClr val="tx1"/>
                </a:solidFill>
                <a:latin typeface="Times New Roman" pitchFamily="18" charset="0"/>
                <a:cs typeface="Times New Roman" pitchFamily="18" charset="0"/>
              </a:rPr>
              <a:t/>
            </a:r>
            <a:br>
              <a:rPr lang="es-EC" sz="3600" dirty="0">
                <a:solidFill>
                  <a:schemeClr val="tx1"/>
                </a:solidFill>
                <a:latin typeface="Times New Roman" pitchFamily="18" charset="0"/>
                <a:cs typeface="Times New Roman" pitchFamily="18" charset="0"/>
              </a:rPr>
            </a:br>
            <a:r>
              <a:rPr lang="es-EC" sz="3600" dirty="0" smtClean="0">
                <a:solidFill>
                  <a:schemeClr val="tx1"/>
                </a:solidFill>
                <a:latin typeface="Times New Roman" pitchFamily="18" charset="0"/>
                <a:cs typeface="Times New Roman" pitchFamily="18" charset="0"/>
              </a:rPr>
              <a:t>Sistema de Agua Potable</a:t>
            </a:r>
            <a:br>
              <a:rPr lang="es-EC" sz="3600" dirty="0" smtClean="0">
                <a:solidFill>
                  <a:schemeClr val="tx1"/>
                </a:solidFill>
                <a:latin typeface="Times New Roman" pitchFamily="18" charset="0"/>
                <a:cs typeface="Times New Roman" pitchFamily="18" charset="0"/>
              </a:rPr>
            </a:br>
            <a:r>
              <a:rPr lang="es-EC" sz="3600" dirty="0" smtClean="0">
                <a:solidFill>
                  <a:schemeClr val="tx1"/>
                </a:solidFill>
                <a:latin typeface="Times New Roman" pitchFamily="18" charset="0"/>
                <a:cs typeface="Times New Roman" pitchFamily="18" charset="0"/>
              </a:rPr>
              <a:t/>
            </a:r>
            <a:br>
              <a:rPr lang="es-EC" sz="3600" dirty="0" smtClean="0">
                <a:solidFill>
                  <a:schemeClr val="tx1"/>
                </a:solidFill>
                <a:latin typeface="Times New Roman" pitchFamily="18" charset="0"/>
                <a:cs typeface="Times New Roman" pitchFamily="18" charset="0"/>
              </a:rPr>
            </a:br>
            <a:r>
              <a:rPr lang="es-EC" sz="3600" dirty="0">
                <a:solidFill>
                  <a:schemeClr val="tx1"/>
                </a:solidFill>
                <a:latin typeface="Times New Roman" pitchFamily="18" charset="0"/>
                <a:cs typeface="Times New Roman" pitchFamily="18" charset="0"/>
              </a:rPr>
              <a:t/>
            </a:r>
            <a:br>
              <a:rPr lang="es-EC" sz="3600" dirty="0">
                <a:solidFill>
                  <a:schemeClr val="tx1"/>
                </a:solidFill>
                <a:latin typeface="Times New Roman" pitchFamily="18" charset="0"/>
                <a:cs typeface="Times New Roman" pitchFamily="18" charset="0"/>
              </a:rPr>
            </a:br>
            <a:r>
              <a:rPr lang="es-EC" sz="3600" dirty="0" smtClean="0">
                <a:solidFill>
                  <a:schemeClr val="tx1"/>
                </a:solidFill>
                <a:latin typeface="Times New Roman" pitchFamily="18" charset="0"/>
                <a:cs typeface="Times New Roman" pitchFamily="18" charset="0"/>
              </a:rPr>
              <a:t>Sistema de Vialidad</a:t>
            </a:r>
            <a:br>
              <a:rPr lang="es-EC" sz="3600" dirty="0" smtClean="0">
                <a:solidFill>
                  <a:schemeClr val="tx1"/>
                </a:solidFill>
                <a:latin typeface="Times New Roman" pitchFamily="18" charset="0"/>
                <a:cs typeface="Times New Roman" pitchFamily="18" charset="0"/>
              </a:rPr>
            </a:br>
            <a:r>
              <a:rPr lang="es-EC" sz="3600" dirty="0">
                <a:solidFill>
                  <a:schemeClr val="tx1"/>
                </a:solidFill>
                <a:latin typeface="Times New Roman" pitchFamily="18" charset="0"/>
                <a:cs typeface="Times New Roman" pitchFamily="18" charset="0"/>
              </a:rPr>
              <a:t/>
            </a:r>
            <a:br>
              <a:rPr lang="es-EC" sz="3600" dirty="0">
                <a:solidFill>
                  <a:schemeClr val="tx1"/>
                </a:solidFill>
                <a:latin typeface="Times New Roman" pitchFamily="18" charset="0"/>
                <a:cs typeface="Times New Roman" pitchFamily="18" charset="0"/>
              </a:rPr>
            </a:br>
            <a:r>
              <a:rPr lang="es-EC" sz="3600" dirty="0" smtClean="0">
                <a:solidFill>
                  <a:schemeClr val="tx1"/>
                </a:solidFill>
                <a:latin typeface="Times New Roman" pitchFamily="18" charset="0"/>
                <a:cs typeface="Times New Roman" pitchFamily="18" charset="0"/>
              </a:rPr>
              <a:t/>
            </a:r>
            <a:br>
              <a:rPr lang="es-EC" sz="3600" dirty="0" smtClean="0">
                <a:solidFill>
                  <a:schemeClr val="tx1"/>
                </a:solidFill>
                <a:latin typeface="Times New Roman" pitchFamily="18" charset="0"/>
                <a:cs typeface="Times New Roman" pitchFamily="18" charset="0"/>
              </a:rPr>
            </a:br>
            <a:endParaRPr lang="es-EC" sz="3600" dirty="0">
              <a:solidFill>
                <a:schemeClr val="tx1"/>
              </a:solidFill>
              <a:latin typeface="Times New Roman" pitchFamily="18" charset="0"/>
              <a:cs typeface="Times New Roman" pitchFamily="18" charset="0"/>
            </a:endParaRPr>
          </a:p>
        </p:txBody>
      </p:sp>
      <p:sp>
        <p:nvSpPr>
          <p:cNvPr id="5" name="4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2"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7" name="1 Título"/>
          <p:cNvSpPr txBox="1">
            <a:spLocks/>
          </p:cNvSpPr>
          <p:nvPr/>
        </p:nvSpPr>
        <p:spPr>
          <a:xfrm>
            <a:off x="285288" y="264096"/>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4600" kern="1200">
                <a:solidFill>
                  <a:schemeClr val="accent3">
                    <a:shade val="75000"/>
                  </a:schemeClr>
                </a:solidFill>
                <a:latin typeface="+mj-lt"/>
                <a:ea typeface="+mj-ea"/>
                <a:cs typeface="+mj-cs"/>
              </a:defRPr>
            </a:lvl1pPr>
          </a:lstStyle>
          <a:p>
            <a:r>
              <a:rPr lang="es-EC" sz="4000" b="1" dirty="0" smtClean="0">
                <a:latin typeface="Times New Roman" pitchFamily="18" charset="0"/>
                <a:cs typeface="Times New Roman" pitchFamily="18" charset="0"/>
              </a:rPr>
              <a:t>FUNCIONALIDAD DE REDES VITALES</a:t>
            </a:r>
            <a:endParaRPr lang="es-EC" sz="4000" b="1" dirty="0">
              <a:latin typeface="Times New Roman" pitchFamily="18" charset="0"/>
              <a:cs typeface="Times New Roman" pitchFamily="18" charset="0"/>
            </a:endParaRPr>
          </a:p>
        </p:txBody>
      </p:sp>
      <p:sp>
        <p:nvSpPr>
          <p:cNvPr id="6" name="5 Rectángulo"/>
          <p:cNvSpPr/>
          <p:nvPr/>
        </p:nvSpPr>
        <p:spPr>
          <a:xfrm>
            <a:off x="2728392" y="1992289"/>
            <a:ext cx="7272808" cy="5184575"/>
          </a:xfrm>
          <a:prstGeom prst="rect">
            <a:avLst/>
          </a:prstGeom>
          <a:solidFill>
            <a:schemeClr val="accent3">
              <a:tint val="45000"/>
              <a:alpha val="15000"/>
            </a:schemeClr>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algn="ctr"/>
            <a:endParaRPr lang="es-EC"/>
          </a:p>
        </p:txBody>
      </p:sp>
    </p:spTree>
    <p:extLst>
      <p:ext uri="{BB962C8B-B14F-4D97-AF65-F5344CB8AC3E}">
        <p14:creationId xmlns:p14="http://schemas.microsoft.com/office/powerpoint/2010/main" val="24328325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527531" y="8328992"/>
            <a:ext cx="12048971"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3 </a:t>
            </a:r>
            <a:r>
              <a:rPr lang="es-EC" sz="1000" dirty="0" bmk="_Toc339925761">
                <a:latin typeface="Times New Roman" pitchFamily="18" charset="0"/>
                <a:ea typeface="Times New Roman" pitchFamily="18" charset="0"/>
                <a:cs typeface="Times New Roman" pitchFamily="18" charset="0"/>
              </a:rPr>
              <a:t>Vulnerabilidad Socioeconómica cantonal, nacional</a:t>
            </a:r>
            <a:r>
              <a:rPr lang="es-ES_tradnl" sz="1000" dirty="0" bmk="_Toc339925761">
                <a:latin typeface="Times New Roman" pitchFamily="18" charset="0"/>
                <a:ea typeface="Times New Roman" pitchFamily="18" charset="0"/>
                <a:cs typeface="Times New Roman" pitchFamily="18" charset="0"/>
              </a:rPr>
              <a:t>.</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S_tradnl" sz="1000" b="1" dirty="0">
                <a:latin typeface="Times New Roman" pitchFamily="18" charset="0"/>
                <a:ea typeface="Times New Roman" pitchFamily="18" charset="0"/>
                <a:cs typeface="Times New Roman" pitchFamily="18" charset="0"/>
              </a:rPr>
              <a:t>ELABORACIÓN:</a:t>
            </a:r>
            <a:r>
              <a:rPr lang="es-ES_tradnl" sz="1000" dirty="0">
                <a:latin typeface="Times New Roman" pitchFamily="18" charset="0"/>
                <a:ea typeface="Times New Roman" pitchFamily="18" charset="0"/>
                <a:cs typeface="Times New Roman" pitchFamily="18" charset="0"/>
              </a:rPr>
              <a:t> ALDEÁN W., HIDALGO I. (2012)</a:t>
            </a:r>
            <a:endParaRPr lang="es-ES_tradnl" sz="1000" dirty="0">
              <a:latin typeface="Times New Roman" pitchFamily="18" charset="0"/>
              <a:cs typeface="Times New Roman" pitchFamily="18" charset="0"/>
            </a:endParaRPr>
          </a:p>
        </p:txBody>
      </p:sp>
      <p:graphicFrame>
        <p:nvGraphicFramePr>
          <p:cNvPr id="5" name="4 Gráfico"/>
          <p:cNvGraphicFramePr/>
          <p:nvPr>
            <p:extLst>
              <p:ext uri="{D42A27DB-BD31-4B8C-83A1-F6EECF244321}">
                <p14:modId xmlns:p14="http://schemas.microsoft.com/office/powerpoint/2010/main" val="1823326287"/>
              </p:ext>
            </p:extLst>
          </p:nvPr>
        </p:nvGraphicFramePr>
        <p:xfrm>
          <a:off x="1432248" y="790626"/>
          <a:ext cx="9166620" cy="7703176"/>
        </p:xfrm>
        <a:graphic>
          <a:graphicData uri="http://schemas.openxmlformats.org/drawingml/2006/chart">
            <c:chart xmlns:c="http://schemas.openxmlformats.org/drawingml/2006/chart" xmlns:r="http://schemas.openxmlformats.org/officeDocument/2006/relationships" r:id="rId2"/>
          </a:graphicData>
        </a:graphic>
      </p:graphicFrame>
      <p:sp>
        <p:nvSpPr>
          <p:cNvPr id="7" name="1 Título"/>
          <p:cNvSpPr txBox="1">
            <a:spLocks/>
          </p:cNvSpPr>
          <p:nvPr/>
        </p:nvSpPr>
        <p:spPr>
          <a:xfrm>
            <a:off x="357296" y="192088"/>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000" b="1" dirty="0" smtClean="0">
                <a:latin typeface="Times New Roman" pitchFamily="18" charset="0"/>
                <a:cs typeface="Times New Roman" pitchFamily="18" charset="0"/>
              </a:rPr>
              <a:t>Análisis Socioeconómico </a:t>
            </a:r>
            <a:endParaRPr lang="es-EC" sz="4000" b="1" dirty="0">
              <a:latin typeface="Times New Roman" pitchFamily="18" charset="0"/>
              <a:cs typeface="Times New Roman" pitchFamily="18" charset="0"/>
            </a:endParaRPr>
          </a:p>
        </p:txBody>
      </p:sp>
      <p:sp>
        <p:nvSpPr>
          <p:cNvPr id="8" name="7 Rectángulo"/>
          <p:cNvSpPr/>
          <p:nvPr/>
        </p:nvSpPr>
        <p:spPr>
          <a:xfrm>
            <a:off x="2080320" y="1675453"/>
            <a:ext cx="8613975" cy="665353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es-EC"/>
          </a:p>
        </p:txBody>
      </p:sp>
      <p:sp>
        <p:nvSpPr>
          <p:cNvPr id="10" name="9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156598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56995" y="667341"/>
            <a:ext cx="9980309" cy="517065"/>
          </a:xfrm>
          <a:prstGeom prst="rect">
            <a:avLst/>
          </a:prstGeom>
        </p:spPr>
        <p:txBody>
          <a:bodyPr wrap="square" lIns="128016" tIns="64008" rIns="128016" bIns="64008">
            <a:spAutoFit/>
          </a:bodyPr>
          <a:lstStyle/>
          <a:p>
            <a:pPr marL="400050" indent="-400050">
              <a:buFont typeface="Wingdings" pitchFamily="2" charset="2"/>
              <a:buChar char="Ø"/>
            </a:pPr>
            <a:r>
              <a:rPr lang="es-EC" dirty="0" smtClean="0">
                <a:latin typeface="Times New Roman" pitchFamily="18" charset="0"/>
                <a:cs typeface="Times New Roman" pitchFamily="18" charset="0"/>
              </a:rPr>
              <a:t>POBREZA POR NBI</a:t>
            </a:r>
            <a:endParaRPr lang="es-EC" dirty="0">
              <a:latin typeface="Times New Roman" pitchFamily="18" charset="0"/>
              <a:cs typeface="Times New Roman" pitchFamily="18"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23" y="568959"/>
            <a:ext cx="12502571" cy="8840153"/>
          </a:xfrm>
          <a:prstGeom prst="rect">
            <a:avLst/>
          </a:prstGeom>
        </p:spPr>
      </p:pic>
      <p:sp>
        <p:nvSpPr>
          <p:cNvPr id="6" name="5 Rectángulo"/>
          <p:cNvSpPr/>
          <p:nvPr/>
        </p:nvSpPr>
        <p:spPr>
          <a:xfrm>
            <a:off x="11513368" y="9294434"/>
            <a:ext cx="1152128" cy="25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5" name="4 Rectángulo"/>
          <p:cNvSpPr/>
          <p:nvPr/>
        </p:nvSpPr>
        <p:spPr>
          <a:xfrm>
            <a:off x="208113" y="120080"/>
            <a:ext cx="12385375" cy="498598"/>
          </a:xfrm>
          <a:prstGeom prst="rect">
            <a:avLst/>
          </a:prstGeom>
          <a:solidFill>
            <a:schemeClr val="bg1"/>
          </a:solidFill>
        </p:spPr>
        <p:txBody>
          <a:bodyPr wrap="square" lIns="128016" tIns="64008" rIns="128016" bIns="64008">
            <a:spAutoFit/>
          </a:bodyPr>
          <a:lstStyle/>
          <a:p>
            <a:pPr algn="ctr"/>
            <a:r>
              <a:rPr lang="es-EC" sz="2400" b="1" dirty="0" smtClean="0">
                <a:latin typeface="Times New Roman" pitchFamily="18" charset="0"/>
                <a:cs typeface="Times New Roman" pitchFamily="18" charset="0"/>
              </a:rPr>
              <a:t>MAPA DE POBREZA POR NBI DEL CANTÓN FRANCISCO DE ORELLANA</a:t>
            </a:r>
            <a:endParaRPr lang="es-EC" sz="2400" b="1" dirty="0">
              <a:latin typeface="Times New Roman" pitchFamily="18" charset="0"/>
              <a:cs typeface="Times New Roman" pitchFamily="18" charset="0"/>
            </a:endParaRPr>
          </a:p>
        </p:txBody>
      </p:sp>
      <p:sp>
        <p:nvSpPr>
          <p:cNvPr id="7" name="6 Rectángulo"/>
          <p:cNvSpPr/>
          <p:nvPr/>
        </p:nvSpPr>
        <p:spPr>
          <a:xfrm>
            <a:off x="121703" y="9269974"/>
            <a:ext cx="9879497" cy="283154"/>
          </a:xfrm>
          <a:prstGeom prst="rect">
            <a:avLst/>
          </a:prstGeom>
        </p:spPr>
        <p:txBody>
          <a:bodyPr wrap="square" lIns="128016" tIns="64008" rIns="128016" bIns="64008">
            <a:spAutoFit/>
          </a:bodyPr>
          <a:lstStyle/>
          <a:p>
            <a:r>
              <a:rPr lang="es-EC" sz="1000" b="1" dirty="0" smtClean="0">
                <a:latin typeface="Times New Roman" pitchFamily="18" charset="0"/>
                <a:cs typeface="Times New Roman" pitchFamily="18" charset="0"/>
              </a:rPr>
              <a:t>FUENTE:</a:t>
            </a:r>
            <a:r>
              <a:rPr lang="es-EC" sz="1000" dirty="0" smtClean="0">
                <a:latin typeface="Times New Roman" pitchFamily="18" charset="0"/>
                <a:cs typeface="Times New Roman" pitchFamily="18" charset="0"/>
              </a:rPr>
              <a:t> IGM, GADMFO, INEC</a:t>
            </a:r>
            <a:endParaRPr lang="es-EC" sz="1000" dirty="0">
              <a:latin typeface="Times New Roman" pitchFamily="18" charset="0"/>
              <a:cs typeface="Times New Roman" pitchFamily="18" charset="0"/>
            </a:endParaRPr>
          </a:p>
        </p:txBody>
      </p:sp>
    </p:spTree>
    <p:extLst>
      <p:ext uri="{BB962C8B-B14F-4D97-AF65-F5344CB8AC3E}">
        <p14:creationId xmlns:p14="http://schemas.microsoft.com/office/powerpoint/2010/main" val="39130204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www.dgac.gob.ec/coca/images/Archivos/HDRfotos/coca1_m.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2128" y="4179154"/>
            <a:ext cx="12131491" cy="407783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Times New Roman" pitchFamily="18" charset="0"/>
                <a:cs typeface="Times New Roman" pitchFamily="18" charset="0"/>
              </a:rPr>
              <a:t>OBJETIVOS</a:t>
            </a:r>
          </a:p>
        </p:txBody>
      </p:sp>
      <p:graphicFrame>
        <p:nvGraphicFramePr>
          <p:cNvPr id="3" name="2 Diagrama"/>
          <p:cNvGraphicFramePr/>
          <p:nvPr>
            <p:extLst>
              <p:ext uri="{D42A27DB-BD31-4B8C-83A1-F6EECF244321}">
                <p14:modId xmlns:p14="http://schemas.microsoft.com/office/powerpoint/2010/main" val="3925193857"/>
              </p:ext>
            </p:extLst>
          </p:nvPr>
        </p:nvGraphicFramePr>
        <p:xfrm>
          <a:off x="205055" y="1992288"/>
          <a:ext cx="12143606" cy="5328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03297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00501" y="552129"/>
            <a:ext cx="11948160" cy="504055"/>
          </a:xfrm>
          <a:prstGeom prst="rect">
            <a:avLst/>
          </a:prstGeom>
        </p:spPr>
        <p:txBody>
          <a:bodyPr vert="horz" lIns="128016" tIns="64008" rIns="128016" bIns="64008"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000" b="1" dirty="0">
                <a:latin typeface="Times New Roman" pitchFamily="18" charset="0"/>
                <a:cs typeface="Times New Roman" pitchFamily="18" charset="0"/>
              </a:rPr>
              <a:t>GEODATABASE</a:t>
            </a:r>
          </a:p>
        </p:txBody>
      </p:sp>
      <p:sp>
        <p:nvSpPr>
          <p:cNvPr id="3" name="1 Título"/>
          <p:cNvSpPr txBox="1">
            <a:spLocks/>
          </p:cNvSpPr>
          <p:nvPr/>
        </p:nvSpPr>
        <p:spPr>
          <a:xfrm>
            <a:off x="1288233" y="1920280"/>
            <a:ext cx="10441160" cy="936104"/>
          </a:xfrm>
          <a:prstGeom prst="rect">
            <a:avLst/>
          </a:prstGeom>
        </p:spPr>
        <p:txBody>
          <a:bodyPr vert="horz" lIns="128016" tIns="64008" rIns="128016" bIns="64008" anchor="b">
            <a:noAutofit/>
          </a:bodyPr>
          <a:lstStyle>
            <a:lvl1pPr algn="ctr" rtl="0" eaLnBrk="1" latinLnBrk="0" hangingPunct="1">
              <a:spcBef>
                <a:spcPct val="0"/>
              </a:spcBef>
              <a:buNone/>
              <a:defRPr kumimoji="0" sz="4600" kern="1200">
                <a:solidFill>
                  <a:schemeClr val="accent3">
                    <a:shade val="75000"/>
                  </a:schemeClr>
                </a:solidFill>
                <a:latin typeface="+mj-lt"/>
                <a:ea typeface="+mj-ea"/>
                <a:cs typeface="+mj-cs"/>
              </a:defRPr>
            </a:lvl1pPr>
          </a:lstStyle>
          <a:p>
            <a:r>
              <a:rPr lang="es-ES" sz="2200" dirty="0">
                <a:solidFill>
                  <a:schemeClr val="tx1"/>
                </a:solidFill>
                <a:latin typeface="Times New Roman" pitchFamily="18" charset="0"/>
                <a:cs typeface="Times New Roman" pitchFamily="18" charset="0"/>
              </a:rPr>
              <a:t>Modelo</a:t>
            </a:r>
            <a:r>
              <a:rPr lang="es-EC" sz="2200" dirty="0">
                <a:solidFill>
                  <a:schemeClr val="tx1"/>
                </a:solidFill>
                <a:latin typeface="Times New Roman" pitchFamily="18" charset="0"/>
                <a:cs typeface="Times New Roman" pitchFamily="18" charset="0"/>
              </a:rPr>
              <a:t> que permite el almacenamiento físico de la información geográfica, ya sea en archivos dentro de un sistema de ficheros o en una colección de </a:t>
            </a:r>
            <a:r>
              <a:rPr lang="es-EC" sz="2200" dirty="0" smtClean="0">
                <a:solidFill>
                  <a:schemeClr val="tx1"/>
                </a:solidFill>
                <a:latin typeface="Times New Roman" pitchFamily="18" charset="0"/>
                <a:cs typeface="Times New Roman" pitchFamily="18" charset="0"/>
              </a:rPr>
              <a:t>tablas</a:t>
            </a:r>
            <a:endParaRPr lang="es-EC" sz="2200" dirty="0">
              <a:solidFill>
                <a:schemeClr val="tx1"/>
              </a:solidFill>
              <a:latin typeface="Times New Roman" pitchFamily="18" charset="0"/>
              <a:cs typeface="Times New Roman" pitchFamily="18" charset="0"/>
            </a:endParaRPr>
          </a:p>
        </p:txBody>
      </p:sp>
      <p:grpSp>
        <p:nvGrpSpPr>
          <p:cNvPr id="4" name="3 Grupo"/>
          <p:cNvGrpSpPr/>
          <p:nvPr/>
        </p:nvGrpSpPr>
        <p:grpSpPr>
          <a:xfrm>
            <a:off x="568152" y="4033094"/>
            <a:ext cx="5707758" cy="2855738"/>
            <a:chOff x="1201879" y="3288432"/>
            <a:chExt cx="5707758" cy="2855738"/>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0623"/>
            <a:stretch/>
          </p:blipFill>
          <p:spPr bwMode="auto">
            <a:xfrm>
              <a:off x="1201879" y="4944616"/>
              <a:ext cx="5698195" cy="119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9235"/>
            <a:stretch/>
          </p:blipFill>
          <p:spPr bwMode="auto">
            <a:xfrm>
              <a:off x="1211442" y="3288432"/>
              <a:ext cx="5698195" cy="166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20" y="5815558"/>
            <a:ext cx="5428328" cy="26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de flecha"/>
          <p:cNvCxnSpPr/>
          <p:nvPr/>
        </p:nvCxnSpPr>
        <p:spPr>
          <a:xfrm>
            <a:off x="5464696" y="6096744"/>
            <a:ext cx="1323338" cy="72008"/>
          </a:xfrm>
          <a:prstGeom prst="straightConnector1">
            <a:avLst/>
          </a:prstGeom>
          <a:ln w="127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7" name="6 Rectángulo"/>
          <p:cNvSpPr/>
          <p:nvPr/>
        </p:nvSpPr>
        <p:spPr>
          <a:xfrm>
            <a:off x="1072208" y="6096744"/>
            <a:ext cx="4392488" cy="384187"/>
          </a:xfrm>
          <a:prstGeom prst="rect">
            <a:avLst/>
          </a:prstGeom>
          <a:solidFill>
            <a:schemeClr val="accent2">
              <a:lumMod val="75000"/>
              <a:alpha val="2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6788034" y="6168752"/>
            <a:ext cx="5517422" cy="2016224"/>
          </a:xfrm>
          <a:prstGeom prst="rect">
            <a:avLst/>
          </a:prstGeom>
          <a:solidFill>
            <a:schemeClr val="accent2">
              <a:lumMod val="75000"/>
              <a:alpha val="2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3" name="12 Conector recto de flecha"/>
          <p:cNvCxnSpPr/>
          <p:nvPr/>
        </p:nvCxnSpPr>
        <p:spPr>
          <a:xfrm>
            <a:off x="5464696" y="6480931"/>
            <a:ext cx="1323338" cy="1704045"/>
          </a:xfrm>
          <a:prstGeom prst="straightConnector1">
            <a:avLst/>
          </a:prstGeom>
          <a:ln w="127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16" name="15 Rectángulo"/>
          <p:cNvSpPr/>
          <p:nvPr/>
        </p:nvSpPr>
        <p:spPr>
          <a:xfrm>
            <a:off x="1432248" y="1992288"/>
            <a:ext cx="10225136" cy="936104"/>
          </a:xfrm>
          <a:prstGeom prst="rect">
            <a:avLst/>
          </a:prstGeom>
          <a:solidFill>
            <a:schemeClr val="accent3">
              <a:tint val="45000"/>
              <a:alpha val="15000"/>
            </a:schemeClr>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algn="ctr"/>
            <a:endParaRPr lang="es-EC"/>
          </a:p>
        </p:txBody>
      </p:sp>
      <p:sp>
        <p:nvSpPr>
          <p:cNvPr id="5" name="4 CuadroTexto"/>
          <p:cNvSpPr txBox="1"/>
          <p:nvPr/>
        </p:nvSpPr>
        <p:spPr>
          <a:xfrm>
            <a:off x="577715" y="8954561"/>
            <a:ext cx="2690737" cy="477054"/>
          </a:xfrm>
          <a:prstGeom prst="rect">
            <a:avLst/>
          </a:prstGeom>
          <a:noFill/>
        </p:spPr>
        <p:txBody>
          <a:bodyPr wrap="square" rtlCol="0">
            <a:spAutoFit/>
          </a:bodyPr>
          <a:lstStyle/>
          <a:p>
            <a:r>
              <a:rPr lang="es-EC" dirty="0" smtClean="0">
                <a:hlinkClick r:id="rId4" action="ppaction://hlinksldjump"/>
              </a:rPr>
              <a:t>GDB</a:t>
            </a:r>
            <a:endParaRPr lang="es-EC" dirty="0"/>
          </a:p>
        </p:txBody>
      </p:sp>
    </p:spTree>
    <p:extLst>
      <p:ext uri="{BB962C8B-B14F-4D97-AF65-F5344CB8AC3E}">
        <p14:creationId xmlns:p14="http://schemas.microsoft.com/office/powerpoint/2010/main" val="270664641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29304" y="613098"/>
            <a:ext cx="11948160" cy="659110"/>
          </a:xfrm>
        </p:spPr>
        <p:txBody>
          <a:bodyPr>
            <a:noAutofit/>
          </a:bodyPr>
          <a:lstStyle/>
          <a:p>
            <a:r>
              <a:rPr lang="es-EC" sz="3400" b="1" dirty="0">
                <a:latin typeface="Times New Roman" pitchFamily="18" charset="0"/>
                <a:cs typeface="Times New Roman" pitchFamily="18" charset="0"/>
              </a:rPr>
              <a:t>GUÍA PARA LA PLANIFICACIÓN DE CONTINGENCIAS</a:t>
            </a:r>
          </a:p>
        </p:txBody>
      </p:sp>
      <p:sp>
        <p:nvSpPr>
          <p:cNvPr id="4" name="3 Rectángulo"/>
          <p:cNvSpPr/>
          <p:nvPr/>
        </p:nvSpPr>
        <p:spPr>
          <a:xfrm>
            <a:off x="1432248" y="1776264"/>
            <a:ext cx="9577064" cy="5084469"/>
          </a:xfrm>
          <a:prstGeom prst="rect">
            <a:avLst/>
          </a:prstGeom>
        </p:spPr>
        <p:txBody>
          <a:bodyPr wrap="square" lIns="128016" tIns="64008" rIns="128016" bIns="64008">
            <a:spAutoFit/>
          </a:bodyPr>
          <a:lstStyle/>
          <a:p>
            <a:pPr marL="480060" indent="-480060">
              <a:lnSpc>
                <a:spcPct val="150000"/>
              </a:lnSpc>
              <a:buFont typeface="Arial" pitchFamily="34" charset="0"/>
              <a:buChar char="•"/>
            </a:pPr>
            <a:r>
              <a:rPr lang="es-EC" sz="2800" b="1" dirty="0">
                <a:latin typeface="Times New Roman" pitchFamily="18" charset="0"/>
                <a:cs typeface="Times New Roman" pitchFamily="18" charset="0"/>
              </a:rPr>
              <a:t>Análisis de </a:t>
            </a:r>
            <a:r>
              <a:rPr lang="es-EC" sz="2800" b="1" dirty="0" smtClean="0">
                <a:latin typeface="Times New Roman" pitchFamily="18" charset="0"/>
                <a:cs typeface="Times New Roman" pitchFamily="18" charset="0"/>
              </a:rPr>
              <a:t>amenaza</a:t>
            </a:r>
          </a:p>
          <a:p>
            <a:pPr>
              <a:lnSpc>
                <a:spcPct val="150000"/>
              </a:lnSpc>
            </a:pPr>
            <a:endParaRPr lang="es-EC" sz="2800" b="1" dirty="0" smtClean="0">
              <a:latin typeface="Times New Roman" pitchFamily="18" charset="0"/>
              <a:cs typeface="Times New Roman" pitchFamily="18" charset="0"/>
            </a:endParaRPr>
          </a:p>
          <a:p>
            <a:pPr marL="480060" indent="-480060">
              <a:lnSpc>
                <a:spcPct val="150000"/>
              </a:lnSpc>
              <a:buFont typeface="Arial" pitchFamily="34" charset="0"/>
              <a:buChar char="•"/>
            </a:pPr>
            <a:r>
              <a:rPr lang="es-EC" sz="2800" b="1" dirty="0" smtClean="0">
                <a:latin typeface="Times New Roman" pitchFamily="18" charset="0"/>
                <a:cs typeface="Times New Roman" pitchFamily="18" charset="0"/>
              </a:rPr>
              <a:t>Capacidad Operativa</a:t>
            </a:r>
          </a:p>
          <a:p>
            <a:pPr marL="480060" indent="-480060">
              <a:lnSpc>
                <a:spcPct val="150000"/>
              </a:lnSpc>
              <a:buFont typeface="Arial" pitchFamily="34" charset="0"/>
              <a:buChar char="•"/>
            </a:pPr>
            <a:endParaRPr lang="es-EC" sz="2800" b="1" dirty="0" smtClean="0">
              <a:latin typeface="Times New Roman" pitchFamily="18" charset="0"/>
              <a:cs typeface="Times New Roman" pitchFamily="18" charset="0"/>
            </a:endParaRPr>
          </a:p>
          <a:p>
            <a:pPr marL="480060" indent="-480060">
              <a:lnSpc>
                <a:spcPct val="150000"/>
              </a:lnSpc>
              <a:buFont typeface="Arial" pitchFamily="34" charset="0"/>
              <a:buChar char="•"/>
            </a:pPr>
            <a:r>
              <a:rPr lang="es-EC" sz="2800" b="1" dirty="0" smtClean="0">
                <a:latin typeface="Times New Roman" pitchFamily="18" charset="0"/>
                <a:cs typeface="Times New Roman" pitchFamily="18" charset="0"/>
              </a:rPr>
              <a:t>Objetivo</a:t>
            </a:r>
            <a:endParaRPr lang="es-EC" sz="2800" b="1" dirty="0">
              <a:latin typeface="Times New Roman" pitchFamily="18" charset="0"/>
              <a:cs typeface="Times New Roman" pitchFamily="18" charset="0"/>
            </a:endParaRPr>
          </a:p>
          <a:p>
            <a:pPr marL="480060" indent="-480060">
              <a:lnSpc>
                <a:spcPct val="150000"/>
              </a:lnSpc>
              <a:buFont typeface="Arial" pitchFamily="34" charset="0"/>
              <a:buChar char="•"/>
            </a:pPr>
            <a:endParaRPr lang="es-EC" sz="2800" b="1" dirty="0" smtClean="0">
              <a:latin typeface="Times New Roman" pitchFamily="18" charset="0"/>
              <a:cs typeface="Times New Roman" pitchFamily="18" charset="0"/>
            </a:endParaRPr>
          </a:p>
          <a:p>
            <a:pPr marL="480060" indent="-480060">
              <a:lnSpc>
                <a:spcPct val="150000"/>
              </a:lnSpc>
              <a:buFont typeface="Arial" pitchFamily="34" charset="0"/>
              <a:buChar char="•"/>
            </a:pPr>
            <a:r>
              <a:rPr lang="es-EC" sz="2800" b="1" dirty="0" smtClean="0">
                <a:latin typeface="Times New Roman" pitchFamily="18" charset="0"/>
                <a:cs typeface="Times New Roman" pitchFamily="18" charset="0"/>
              </a:rPr>
              <a:t>Políticas y Acciones para la planificación de contingencias</a:t>
            </a:r>
            <a:endParaRPr lang="es-EC" sz="2800" b="1" dirty="0">
              <a:latin typeface="Times New Roman" pitchFamily="18" charset="0"/>
              <a:cs typeface="Times New Roman" pitchFamily="18" charset="0"/>
            </a:endParaRPr>
          </a:p>
          <a:p>
            <a:endParaRPr lang="es-EC" sz="2800" dirty="0">
              <a:latin typeface="Times New Roman" pitchFamily="18" charset="0"/>
              <a:cs typeface="Times New Roman" pitchFamily="18" charset="0"/>
            </a:endParaRPr>
          </a:p>
        </p:txBody>
      </p:sp>
      <p:sp>
        <p:nvSpPr>
          <p:cNvPr id="3" name="2 Estrella de 5 puntas">
            <a:hlinkClick r:id="rId2" action="ppaction://hlinkfile"/>
          </p:cNvPr>
          <p:cNvSpPr/>
          <p:nvPr/>
        </p:nvSpPr>
        <p:spPr>
          <a:xfrm>
            <a:off x="11097022" y="7032847"/>
            <a:ext cx="403245" cy="403245"/>
          </a:xfrm>
          <a:prstGeom prst="star5">
            <a:avLst/>
          </a:prstGeom>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algn="ctr"/>
            <a:endParaRPr lang="es-EC"/>
          </a:p>
        </p:txBody>
      </p:sp>
      <p:sp>
        <p:nvSpPr>
          <p:cNvPr id="6" name="5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3"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286718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Arial" pitchFamily="34" charset="0"/>
                <a:cs typeface="Arial" pitchFamily="34" charset="0"/>
              </a:rPr>
              <a:t>CONCLUSIONES</a:t>
            </a:r>
          </a:p>
        </p:txBody>
      </p:sp>
      <p:sp>
        <p:nvSpPr>
          <p:cNvPr id="5" name="4 Rectángulo"/>
          <p:cNvSpPr/>
          <p:nvPr/>
        </p:nvSpPr>
        <p:spPr>
          <a:xfrm>
            <a:off x="1031235" y="1776264"/>
            <a:ext cx="10988421" cy="1283428"/>
          </a:xfrm>
          <a:prstGeom prst="rect">
            <a:avLst/>
          </a:prstGeom>
        </p:spPr>
        <p:txBody>
          <a:bodyPr wrap="square" lIns="128016" tIns="64008" rIns="128016" bIns="64008">
            <a:spAutoFit/>
          </a:bodyPr>
          <a:lstStyle/>
          <a:p>
            <a:pPr marL="400050" indent="-400050">
              <a:buFont typeface="Arial" pitchFamily="34" charset="0"/>
              <a:buChar char="•"/>
            </a:pPr>
            <a:r>
              <a:rPr lang="es-EC" dirty="0" smtClean="0">
                <a:latin typeface="Times New Roman" pitchFamily="18" charset="0"/>
                <a:cs typeface="Times New Roman" pitchFamily="18" charset="0"/>
              </a:rPr>
              <a:t>Se </a:t>
            </a:r>
            <a:r>
              <a:rPr lang="es-EC" dirty="0">
                <a:latin typeface="Times New Roman" pitchFamily="18" charset="0"/>
                <a:cs typeface="Times New Roman" pitchFamily="18" charset="0"/>
              </a:rPr>
              <a:t>generaron como productos de vulnerabilidad cantonal nueve matrices para el análisis de vulnerabilidad de edificaciones, redes vitales, político, legal e </a:t>
            </a:r>
            <a:r>
              <a:rPr lang="es-EC" dirty="0" smtClean="0">
                <a:latin typeface="Times New Roman" pitchFamily="18" charset="0"/>
                <a:cs typeface="Times New Roman" pitchFamily="18" charset="0"/>
              </a:rPr>
              <a:t>institucional</a:t>
            </a:r>
            <a:endParaRPr lang="es-EC" dirty="0">
              <a:latin typeface="Times New Roman" pitchFamily="18" charset="0"/>
              <a:cs typeface="Times New Roman" pitchFamily="18" charset="0"/>
            </a:endParaRPr>
          </a:p>
        </p:txBody>
      </p:sp>
      <p:sp>
        <p:nvSpPr>
          <p:cNvPr id="8" name="7 Rectángulo"/>
          <p:cNvSpPr/>
          <p:nvPr/>
        </p:nvSpPr>
        <p:spPr>
          <a:xfrm>
            <a:off x="964815" y="3223037"/>
            <a:ext cx="11015530" cy="5515356"/>
          </a:xfrm>
          <a:prstGeom prst="rect">
            <a:avLst/>
          </a:prstGeom>
        </p:spPr>
        <p:txBody>
          <a:bodyPr wrap="square" lIns="128016" tIns="64008" rIns="128016" bIns="64008">
            <a:spAutoFit/>
          </a:bodyPr>
          <a:lstStyle/>
          <a:p>
            <a:pPr marL="400050" indent="-400050" algn="just">
              <a:buFont typeface="Arial" pitchFamily="34" charset="0"/>
              <a:buChar char="•"/>
            </a:pPr>
            <a:r>
              <a:rPr lang="es-EC" dirty="0">
                <a:latin typeface="Times New Roman" pitchFamily="18" charset="0"/>
                <a:cs typeface="Times New Roman" pitchFamily="18" charset="0"/>
              </a:rPr>
              <a:t>Orellana cuenta con un plan de contingencia ante inundaciones sin embargo este ha tenido escaza socialización con la población, según los actores clave encuestados</a:t>
            </a:r>
            <a:r>
              <a:rPr lang="es-EC" dirty="0" smtClean="0">
                <a:latin typeface="Times New Roman" pitchFamily="18" charset="0"/>
                <a:cs typeface="Times New Roman" pitchFamily="18" charset="0"/>
              </a:rPr>
              <a:t>.</a:t>
            </a:r>
          </a:p>
          <a:p>
            <a:pPr marL="400050" indent="-400050" algn="just">
              <a:buFont typeface="Arial" pitchFamily="34" charset="0"/>
              <a:buChar char="•"/>
            </a:pPr>
            <a:endParaRPr lang="es-EC" dirty="0">
              <a:latin typeface="Times New Roman" pitchFamily="18" charset="0"/>
              <a:cs typeface="Times New Roman" pitchFamily="18" charset="0"/>
            </a:endParaRPr>
          </a:p>
          <a:p>
            <a:pPr marL="400050" indent="-400050" algn="just">
              <a:buFont typeface="Arial" pitchFamily="34" charset="0"/>
              <a:buChar char="•"/>
            </a:pPr>
            <a:r>
              <a:rPr lang="es-EC" dirty="0" smtClean="0">
                <a:latin typeface="Times New Roman" pitchFamily="18" charset="0"/>
                <a:cs typeface="Times New Roman" pitchFamily="18" charset="0"/>
              </a:rPr>
              <a:t>Los análisis de vulnerabilidad no se pueden realizar solo basándose en la información catastral sino que se debe realizar un análisis territorial profundo que permite identificar las características del mismo, además las amenazas potenciales a las que se encuentra expuesto.</a:t>
            </a:r>
          </a:p>
          <a:p>
            <a:pPr marL="400050" indent="-400050" algn="just">
              <a:buFont typeface="Arial" pitchFamily="34" charset="0"/>
              <a:buChar char="•"/>
            </a:pPr>
            <a:endParaRPr lang="es-EC" dirty="0" smtClean="0">
              <a:latin typeface="Times New Roman" pitchFamily="18" charset="0"/>
              <a:cs typeface="Times New Roman" pitchFamily="18" charset="0"/>
            </a:endParaRPr>
          </a:p>
          <a:p>
            <a:pPr marL="400050" indent="-400050" algn="just">
              <a:buFont typeface="Arial" pitchFamily="34" charset="0"/>
              <a:buChar char="•"/>
            </a:pPr>
            <a:r>
              <a:rPr lang="es-EC" dirty="0" smtClean="0">
                <a:latin typeface="Times New Roman" pitchFamily="18" charset="0"/>
                <a:cs typeface="Times New Roman" pitchFamily="18" charset="0"/>
              </a:rPr>
              <a:t>Ningún elemento antrópico tiene vulnerabilidad intrínseca ya que depende del grado de amenaza presente en el territorio. </a:t>
            </a:r>
          </a:p>
          <a:p>
            <a:pPr marL="400050" indent="-400050" algn="just">
              <a:buFont typeface="Arial" pitchFamily="34" charset="0"/>
              <a:buChar char="•"/>
            </a:pPr>
            <a:endParaRPr lang="es-EC" dirty="0" smtClean="0">
              <a:latin typeface="Times New Roman" pitchFamily="18" charset="0"/>
              <a:cs typeface="Times New Roman" pitchFamily="18" charset="0"/>
            </a:endParaRPr>
          </a:p>
          <a:p>
            <a:pPr marL="400050" indent="-400050" algn="just">
              <a:buFont typeface="Arial" pitchFamily="34" charset="0"/>
              <a:buChar char="•"/>
            </a:pPr>
            <a:r>
              <a:rPr lang="es-EC" dirty="0" smtClean="0">
                <a:latin typeface="Times New Roman" pitchFamily="18" charset="0"/>
                <a:cs typeface="Times New Roman" pitchFamily="18" charset="0"/>
              </a:rPr>
              <a:t>La metodología en el análisis de vulnerabilidad le da demasiado peso a las características de construcción, obviando la realidad fisiográfica del territorio.</a:t>
            </a:r>
            <a:endParaRPr lang="es-EC" dirty="0">
              <a:latin typeface="Times New Roman" pitchFamily="18" charset="0"/>
              <a:cs typeface="Times New Roman" pitchFamily="18" charset="0"/>
            </a:endParaRPr>
          </a:p>
        </p:txBody>
      </p:sp>
      <p:sp>
        <p:nvSpPr>
          <p:cNvPr id="9" name="8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884627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Arial" pitchFamily="34" charset="0"/>
                <a:cs typeface="Arial" pitchFamily="34" charset="0"/>
              </a:rPr>
              <a:t>CONCLUSIONES</a:t>
            </a:r>
          </a:p>
        </p:txBody>
      </p:sp>
      <p:sp>
        <p:nvSpPr>
          <p:cNvPr id="5" name="4 Rectángulo"/>
          <p:cNvSpPr/>
          <p:nvPr/>
        </p:nvSpPr>
        <p:spPr>
          <a:xfrm>
            <a:off x="588075" y="4224536"/>
            <a:ext cx="11717381" cy="1163396"/>
          </a:xfrm>
          <a:prstGeom prst="rect">
            <a:avLst/>
          </a:prstGeom>
        </p:spPr>
        <p:txBody>
          <a:bodyPr wrap="square" lIns="128016" tIns="64008" rIns="128016" bIns="64008">
            <a:spAutoFit/>
          </a:bodyPr>
          <a:lstStyle/>
          <a:p>
            <a:pPr marL="400050" indent="-400050">
              <a:buFont typeface="Arial" pitchFamily="34" charset="0"/>
              <a:buChar char="•"/>
            </a:pPr>
            <a:r>
              <a:rPr lang="es-EC" sz="2200" dirty="0">
                <a:latin typeface="Times New Roman" pitchFamily="18" charset="0"/>
                <a:cs typeface="Times New Roman" pitchFamily="18" charset="0"/>
              </a:rPr>
              <a:t> Los actores claves encuestados consideran que el GAD Municipal de Francisco de Orellana, como el Cuerpo de Bomberos deben ser los principales actores en las etapas de </a:t>
            </a:r>
            <a:r>
              <a:rPr lang="es-EC" sz="2200" dirty="0" smtClean="0">
                <a:latin typeface="Times New Roman" pitchFamily="18" charset="0"/>
                <a:cs typeface="Times New Roman" pitchFamily="18" charset="0"/>
              </a:rPr>
              <a:t>preparación</a:t>
            </a:r>
            <a:r>
              <a:rPr lang="es-EC" sz="2200" dirty="0">
                <a:latin typeface="Times New Roman" pitchFamily="18" charset="0"/>
                <a:cs typeface="Times New Roman" pitchFamily="18" charset="0"/>
              </a:rPr>
              <a:t>, reducción, respuesta y recuperación ante la ocurrencia de un desastre</a:t>
            </a:r>
          </a:p>
        </p:txBody>
      </p:sp>
      <p:sp>
        <p:nvSpPr>
          <p:cNvPr id="6" name="5 Rectángulo"/>
          <p:cNvSpPr/>
          <p:nvPr/>
        </p:nvSpPr>
        <p:spPr>
          <a:xfrm>
            <a:off x="660084" y="5808712"/>
            <a:ext cx="10896490" cy="1206484"/>
          </a:xfrm>
          <a:prstGeom prst="rect">
            <a:avLst/>
          </a:prstGeom>
        </p:spPr>
        <p:txBody>
          <a:bodyPr wrap="square" lIns="128016" tIns="64008" rIns="128016" bIns="64008">
            <a:spAutoFit/>
          </a:bodyPr>
          <a:lstStyle/>
          <a:p>
            <a:pPr marL="400050" lvl="0" indent="-400050">
              <a:buFont typeface="Arial" pitchFamily="34" charset="0"/>
              <a:buChar char="•"/>
            </a:pPr>
            <a:r>
              <a:rPr lang="es-EC" sz="2400" dirty="0" smtClean="0">
                <a:latin typeface="Times New Roman" pitchFamily="18" charset="0"/>
                <a:cs typeface="Times New Roman" pitchFamily="18" charset="0"/>
              </a:rPr>
              <a:t>Se </a:t>
            </a:r>
            <a:r>
              <a:rPr lang="es-EC" sz="2400" dirty="0">
                <a:latin typeface="Times New Roman" pitchFamily="18" charset="0"/>
                <a:cs typeface="Times New Roman" pitchFamily="18" charset="0"/>
              </a:rPr>
              <a:t>generaron </a:t>
            </a:r>
            <a:r>
              <a:rPr lang="es-EC" sz="2400" dirty="0" smtClean="0">
                <a:latin typeface="Times New Roman" pitchFamily="18" charset="0"/>
                <a:cs typeface="Times New Roman" pitchFamily="18" charset="0"/>
              </a:rPr>
              <a:t>tres </a:t>
            </a:r>
            <a:r>
              <a:rPr lang="es-EC" sz="2400" dirty="0" err="1">
                <a:latin typeface="Times New Roman" pitchFamily="18" charset="0"/>
                <a:cs typeface="Times New Roman" pitchFamily="18" charset="0"/>
              </a:rPr>
              <a:t>geodatabases</a:t>
            </a:r>
            <a:r>
              <a:rPr lang="es-EC" sz="2400" dirty="0">
                <a:latin typeface="Times New Roman" pitchFamily="18" charset="0"/>
                <a:cs typeface="Times New Roman" pitchFamily="18" charset="0"/>
              </a:rPr>
              <a:t> a nivel </a:t>
            </a:r>
            <a:r>
              <a:rPr lang="es-EC" sz="2400" dirty="0" smtClean="0">
                <a:latin typeface="Times New Roman" pitchFamily="18" charset="0"/>
                <a:cs typeface="Times New Roman" pitchFamily="18" charset="0"/>
              </a:rPr>
              <a:t>cantonal, una con </a:t>
            </a:r>
            <a:r>
              <a:rPr lang="es-EC" sz="2400" dirty="0">
                <a:latin typeface="Times New Roman" pitchFamily="18" charset="0"/>
                <a:cs typeface="Times New Roman" pitchFamily="18" charset="0"/>
              </a:rPr>
              <a:t>información base </a:t>
            </a:r>
            <a:r>
              <a:rPr lang="es-EC" sz="2400" dirty="0" smtClean="0">
                <a:latin typeface="Times New Roman" pitchFamily="18" charset="0"/>
                <a:cs typeface="Times New Roman" pitchFamily="18" charset="0"/>
              </a:rPr>
              <a:t>y temática </a:t>
            </a:r>
            <a:r>
              <a:rPr lang="es-EC" sz="2400" dirty="0">
                <a:latin typeface="Times New Roman" pitchFamily="18" charset="0"/>
                <a:cs typeface="Times New Roman" pitchFamily="18" charset="0"/>
              </a:rPr>
              <a:t>a escala 1:50000 y una </a:t>
            </a:r>
            <a:r>
              <a:rPr lang="es-EC" sz="2400" dirty="0" err="1">
                <a:latin typeface="Times New Roman" pitchFamily="18" charset="0"/>
                <a:cs typeface="Times New Roman" pitchFamily="18" charset="0"/>
              </a:rPr>
              <a:t>geodatabase</a:t>
            </a:r>
            <a:r>
              <a:rPr lang="es-EC" sz="2400" dirty="0">
                <a:latin typeface="Times New Roman" pitchFamily="18" charset="0"/>
                <a:cs typeface="Times New Roman" pitchFamily="18" charset="0"/>
              </a:rPr>
              <a:t> a nivel </a:t>
            </a:r>
            <a:r>
              <a:rPr lang="es-EC" sz="2400" dirty="0" smtClean="0">
                <a:latin typeface="Times New Roman" pitchFamily="18" charset="0"/>
                <a:cs typeface="Times New Roman" pitchFamily="18" charset="0"/>
              </a:rPr>
              <a:t>parroquial a </a:t>
            </a:r>
            <a:r>
              <a:rPr lang="es-EC" sz="2400" dirty="0">
                <a:latin typeface="Times New Roman" pitchFamily="18" charset="0"/>
                <a:cs typeface="Times New Roman" pitchFamily="18" charset="0"/>
              </a:rPr>
              <a:t>escala </a:t>
            </a:r>
            <a:r>
              <a:rPr lang="es-EC" sz="2400" dirty="0" smtClean="0">
                <a:latin typeface="Times New Roman" pitchFamily="18" charset="0"/>
                <a:cs typeface="Times New Roman" pitchFamily="18" charset="0"/>
              </a:rPr>
              <a:t>1:5000</a:t>
            </a:r>
            <a:r>
              <a:rPr lang="es-EC" sz="2400" dirty="0">
                <a:latin typeface="Times New Roman" pitchFamily="18" charset="0"/>
                <a:cs typeface="Times New Roman" pitchFamily="18" charset="0"/>
              </a:rPr>
              <a:t>.</a:t>
            </a:r>
          </a:p>
          <a:p>
            <a:pPr marL="400050" indent="-400050">
              <a:buFont typeface="Arial" pitchFamily="34" charset="0"/>
              <a:buChar char="•"/>
            </a:pPr>
            <a:endParaRPr lang="es-EC" sz="2200" dirty="0">
              <a:latin typeface="Times New Roman" pitchFamily="18" charset="0"/>
              <a:cs typeface="Times New Roman" pitchFamily="18" charset="0"/>
            </a:endParaRPr>
          </a:p>
        </p:txBody>
      </p:sp>
      <p:sp>
        <p:nvSpPr>
          <p:cNvPr id="7" name="6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rPr>
              <a:t>Regresar</a:t>
            </a:r>
            <a:endParaRPr lang="es-EC" sz="1800" dirty="0">
              <a:solidFill>
                <a:schemeClr val="accent3">
                  <a:lumMod val="50000"/>
                </a:schemeClr>
              </a:solidFill>
              <a:latin typeface="Times New Roman" pitchFamily="18" charset="0"/>
              <a:cs typeface="Times New Roman" pitchFamily="18" charset="0"/>
            </a:endParaRPr>
          </a:p>
        </p:txBody>
      </p:sp>
      <p:sp>
        <p:nvSpPr>
          <p:cNvPr id="8" name="7 Rectángulo"/>
          <p:cNvSpPr/>
          <p:nvPr/>
        </p:nvSpPr>
        <p:spPr>
          <a:xfrm>
            <a:off x="640160" y="6744816"/>
            <a:ext cx="10916413" cy="1606594"/>
          </a:xfrm>
          <a:prstGeom prst="rect">
            <a:avLst/>
          </a:prstGeom>
        </p:spPr>
        <p:txBody>
          <a:bodyPr wrap="square" lIns="128016" tIns="64008" rIns="128016" bIns="64008">
            <a:spAutoFit/>
          </a:bodyPr>
          <a:lstStyle/>
          <a:p>
            <a:pPr lvl="0" algn="just"/>
            <a:endParaRPr lang="es-EC" sz="2400" dirty="0" smtClean="0">
              <a:latin typeface="Times New Roman" pitchFamily="18" charset="0"/>
              <a:cs typeface="Times New Roman" pitchFamily="18" charset="0"/>
            </a:endParaRPr>
          </a:p>
          <a:p>
            <a:pPr marL="400050" indent="-400050" algn="just">
              <a:buFont typeface="Arial" pitchFamily="34" charset="0"/>
              <a:buChar char="•"/>
            </a:pPr>
            <a:r>
              <a:rPr lang="es-EC" sz="2400" dirty="0">
                <a:latin typeface="Times New Roman" pitchFamily="18" charset="0"/>
                <a:cs typeface="Times New Roman" pitchFamily="18" charset="0"/>
              </a:rPr>
              <a:t>Se elaboró una Guía para la </a:t>
            </a:r>
            <a:r>
              <a:rPr lang="es-EC" sz="2400" dirty="0" smtClean="0">
                <a:latin typeface="Times New Roman" pitchFamily="18" charset="0"/>
                <a:cs typeface="Times New Roman" pitchFamily="18" charset="0"/>
              </a:rPr>
              <a:t>fase de Planificación </a:t>
            </a:r>
            <a:r>
              <a:rPr lang="es-EC" sz="2400" dirty="0">
                <a:latin typeface="Times New Roman" pitchFamily="18" charset="0"/>
                <a:cs typeface="Times New Roman" pitchFamily="18" charset="0"/>
              </a:rPr>
              <a:t>de Contingencia </a:t>
            </a:r>
            <a:r>
              <a:rPr lang="es-EC" sz="2400" dirty="0" smtClean="0">
                <a:latin typeface="Times New Roman" pitchFamily="18" charset="0"/>
                <a:cs typeface="Times New Roman" pitchFamily="18" charset="0"/>
              </a:rPr>
              <a:t>del GADMFO </a:t>
            </a:r>
            <a:r>
              <a:rPr lang="es-EC" sz="2400" dirty="0">
                <a:latin typeface="Times New Roman" pitchFamily="18" charset="0"/>
                <a:cs typeface="Times New Roman" pitchFamily="18" charset="0"/>
              </a:rPr>
              <a:t>que sirve como referencia y que puede estar sujeto a cambios, otorgando a los actores clave las pautas para generar su Plan de </a:t>
            </a:r>
            <a:r>
              <a:rPr lang="es-EC" sz="2400" dirty="0" smtClean="0">
                <a:latin typeface="Times New Roman" pitchFamily="18" charset="0"/>
                <a:cs typeface="Times New Roman" pitchFamily="18" charset="0"/>
              </a:rPr>
              <a:t>Contingencia</a:t>
            </a:r>
            <a:r>
              <a:rPr lang="es-EC" sz="2400" dirty="0">
                <a:latin typeface="Times New Roman" pitchFamily="18" charset="0"/>
                <a:cs typeface="Times New Roman" pitchFamily="18" charset="0"/>
              </a:rPr>
              <a:t>.</a:t>
            </a:r>
          </a:p>
        </p:txBody>
      </p:sp>
      <p:sp>
        <p:nvSpPr>
          <p:cNvPr id="9" name="8 Rectángulo"/>
          <p:cNvSpPr/>
          <p:nvPr/>
        </p:nvSpPr>
        <p:spPr>
          <a:xfrm>
            <a:off x="568152" y="1632248"/>
            <a:ext cx="10988421" cy="2052870"/>
          </a:xfrm>
          <a:prstGeom prst="rect">
            <a:avLst/>
          </a:prstGeom>
        </p:spPr>
        <p:txBody>
          <a:bodyPr wrap="square" lIns="128016" tIns="64008" rIns="128016" bIns="64008">
            <a:spAutoFit/>
          </a:bodyPr>
          <a:lstStyle/>
          <a:p>
            <a:pPr marL="400050" indent="-400050">
              <a:buFont typeface="Arial" pitchFamily="34" charset="0"/>
              <a:buChar char="•"/>
            </a:pPr>
            <a:r>
              <a:rPr lang="es-EC" dirty="0">
                <a:latin typeface="Times New Roman" pitchFamily="18" charset="0"/>
                <a:cs typeface="Times New Roman" pitchFamily="18" charset="0"/>
              </a:rPr>
              <a:t>Las variables de la “Guía de implementación para el análisis de vulnerabilidades a nivel cantonal”, que permiten conocer el estado de la vulnerabilidad física de edificaciones, no se pueden aplicar de la misma manera para todos los cantones del país, por lo que estas variables deben ser adaptadas a la realidad catastral de cada cantón.</a:t>
            </a:r>
          </a:p>
        </p:txBody>
      </p:sp>
    </p:spTree>
    <p:extLst>
      <p:ext uri="{BB962C8B-B14F-4D97-AF65-F5344CB8AC3E}">
        <p14:creationId xmlns:p14="http://schemas.microsoft.com/office/powerpoint/2010/main" val="8241179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Arial" pitchFamily="34" charset="0"/>
                <a:cs typeface="Arial" pitchFamily="34" charset="0"/>
              </a:rPr>
              <a:t>RECOMENDACIONES</a:t>
            </a:r>
          </a:p>
        </p:txBody>
      </p:sp>
      <p:sp>
        <p:nvSpPr>
          <p:cNvPr id="3" name="2 Rectángulo"/>
          <p:cNvSpPr/>
          <p:nvPr/>
        </p:nvSpPr>
        <p:spPr>
          <a:xfrm>
            <a:off x="856184" y="1632248"/>
            <a:ext cx="11060429" cy="6561796"/>
          </a:xfrm>
          <a:prstGeom prst="rect">
            <a:avLst/>
          </a:prstGeom>
        </p:spPr>
        <p:txBody>
          <a:bodyPr wrap="square" lIns="128016" tIns="64008" rIns="128016" bIns="64008">
            <a:spAutoFit/>
          </a:bodyPr>
          <a:lstStyle/>
          <a:p>
            <a:pPr marL="400050" indent="-400050">
              <a:buFont typeface="Arial" pitchFamily="34" charset="0"/>
              <a:buChar char="•"/>
            </a:pPr>
            <a:r>
              <a:rPr lang="es-EC" sz="2200" dirty="0" smtClean="0">
                <a:latin typeface="Times New Roman" pitchFamily="18" charset="0"/>
                <a:cs typeface="Times New Roman" pitchFamily="18" charset="0"/>
              </a:rPr>
              <a:t>Ampliar </a:t>
            </a:r>
            <a:r>
              <a:rPr lang="es-EC" sz="2200" dirty="0">
                <a:latin typeface="Times New Roman" pitchFamily="18" charset="0"/>
                <a:cs typeface="Times New Roman" pitchFamily="18" charset="0"/>
              </a:rPr>
              <a:t>la socialización del plan de contingencia ante amenaza de inundaciones existente, de tal manera que llegue al mayor número de personas posible.</a:t>
            </a:r>
          </a:p>
          <a:p>
            <a:pPr marL="400050" indent="-400050">
              <a:buFont typeface="Arial" pitchFamily="34" charset="0"/>
              <a:buChar char="•"/>
            </a:pPr>
            <a:endParaRPr lang="es-EC" sz="2200" dirty="0">
              <a:latin typeface="Times New Roman" pitchFamily="18" charset="0"/>
              <a:cs typeface="Times New Roman" pitchFamily="18" charset="0"/>
            </a:endParaRPr>
          </a:p>
          <a:p>
            <a:pPr marL="400050" indent="-400050">
              <a:buFont typeface="Arial" pitchFamily="34" charset="0"/>
              <a:buChar char="•"/>
            </a:pPr>
            <a:r>
              <a:rPr lang="es-EC" sz="2200" dirty="0" smtClean="0">
                <a:latin typeface="Times New Roman" pitchFamily="18" charset="0"/>
                <a:cs typeface="Times New Roman" pitchFamily="18" charset="0"/>
              </a:rPr>
              <a:t>Promulgar </a:t>
            </a:r>
            <a:r>
              <a:rPr lang="es-EC" sz="2200" dirty="0">
                <a:latin typeface="Times New Roman" pitchFamily="18" charset="0"/>
                <a:cs typeface="Times New Roman" pitchFamily="18" charset="0"/>
              </a:rPr>
              <a:t>la cooperación interinstitucional, enfocada a reducir la vulnerabilidad, y ampliar el conocimiento sobre Gestión del Riesgo en Francisco de Orellana</a:t>
            </a:r>
            <a:r>
              <a:rPr lang="es-EC" sz="2200" dirty="0" smtClean="0">
                <a:latin typeface="Times New Roman" pitchFamily="18" charset="0"/>
                <a:cs typeface="Times New Roman" pitchFamily="18" charset="0"/>
              </a:rPr>
              <a:t>.</a:t>
            </a:r>
          </a:p>
          <a:p>
            <a:pPr marL="400050" indent="-400050">
              <a:buFont typeface="Arial" pitchFamily="34" charset="0"/>
              <a:buChar char="•"/>
            </a:pPr>
            <a:endParaRPr lang="es-EC" sz="2200" dirty="0">
              <a:latin typeface="Times New Roman" pitchFamily="18" charset="0"/>
              <a:cs typeface="Times New Roman" pitchFamily="18" charset="0"/>
            </a:endParaRPr>
          </a:p>
          <a:p>
            <a:pPr marL="400050" indent="-400050">
              <a:buFont typeface="Arial" pitchFamily="34" charset="0"/>
              <a:buChar char="•"/>
            </a:pPr>
            <a:r>
              <a:rPr lang="es-EC" sz="2200" dirty="0">
                <a:latin typeface="Times New Roman" pitchFamily="18" charset="0"/>
                <a:cs typeface="Times New Roman" pitchFamily="18" charset="0"/>
              </a:rPr>
              <a:t>Implementar proyectos que permitan abastecer de alcantarillado y agua potable a la totalidad de la población.</a:t>
            </a:r>
          </a:p>
          <a:p>
            <a:pPr marL="400050" indent="-400050">
              <a:buFont typeface="Arial" pitchFamily="34" charset="0"/>
              <a:buChar char="•"/>
            </a:pPr>
            <a:endParaRPr lang="es-EC" sz="2200" dirty="0">
              <a:latin typeface="Times New Roman" pitchFamily="18" charset="0"/>
              <a:cs typeface="Times New Roman" pitchFamily="18" charset="0"/>
            </a:endParaRPr>
          </a:p>
          <a:p>
            <a:pPr marL="400050" indent="-400050">
              <a:buFont typeface="Arial" pitchFamily="34" charset="0"/>
              <a:buChar char="•"/>
            </a:pPr>
            <a:r>
              <a:rPr lang="es-EC" sz="2200" dirty="0">
                <a:latin typeface="Times New Roman" pitchFamily="18" charset="0"/>
                <a:cs typeface="Times New Roman" pitchFamily="18" charset="0"/>
              </a:rPr>
              <a:t>Renovar la tubería de alcantarillado en la parte central de Puerto Francisco de Orellana que tiene considerable </a:t>
            </a:r>
            <a:r>
              <a:rPr lang="es-EC" sz="2200" dirty="0" smtClean="0">
                <a:latin typeface="Times New Roman" pitchFamily="18" charset="0"/>
                <a:cs typeface="Times New Roman" pitchFamily="18" charset="0"/>
              </a:rPr>
              <a:t>antigüedad.</a:t>
            </a:r>
          </a:p>
          <a:p>
            <a:pPr marL="400050" indent="-400050">
              <a:buFont typeface="Arial" pitchFamily="34" charset="0"/>
              <a:buChar char="•"/>
            </a:pPr>
            <a:endParaRPr lang="es-EC" sz="2200" dirty="0">
              <a:latin typeface="Times New Roman" pitchFamily="18" charset="0"/>
              <a:cs typeface="Times New Roman" pitchFamily="18" charset="0"/>
            </a:endParaRPr>
          </a:p>
          <a:p>
            <a:pPr marL="400050" indent="-400050">
              <a:buFont typeface="Arial" pitchFamily="34" charset="0"/>
              <a:buChar char="•"/>
            </a:pPr>
            <a:r>
              <a:rPr lang="es-EC" sz="2200" dirty="0" smtClean="0">
                <a:latin typeface="Times New Roman" pitchFamily="18" charset="0"/>
                <a:cs typeface="Times New Roman" pitchFamily="18" charset="0"/>
              </a:rPr>
              <a:t>Generar </a:t>
            </a:r>
            <a:r>
              <a:rPr lang="es-EC" sz="2200" dirty="0">
                <a:latin typeface="Times New Roman" pitchFamily="18" charset="0"/>
                <a:cs typeface="Times New Roman" pitchFamily="18" charset="0"/>
              </a:rPr>
              <a:t>y levantar información catastral y de redes vitales acorde a la realidad del Cantón, para fortalecer el estudio del territorio ya que se detectaron </a:t>
            </a:r>
            <a:r>
              <a:rPr lang="es-EC" sz="2200" dirty="0" smtClean="0">
                <a:latin typeface="Times New Roman" pitchFamily="18" charset="0"/>
                <a:cs typeface="Times New Roman" pitchFamily="18" charset="0"/>
              </a:rPr>
              <a:t> </a:t>
            </a:r>
            <a:r>
              <a:rPr lang="es-EC" sz="2200" dirty="0">
                <a:latin typeface="Times New Roman" pitchFamily="18" charset="0"/>
                <a:cs typeface="Times New Roman" pitchFamily="18" charset="0"/>
              </a:rPr>
              <a:t>falencias</a:t>
            </a:r>
            <a:r>
              <a:rPr lang="es-EC" sz="2200" dirty="0" smtClean="0">
                <a:latin typeface="Times New Roman" pitchFamily="18" charset="0"/>
                <a:cs typeface="Times New Roman" pitchFamily="18" charset="0"/>
              </a:rPr>
              <a:t>.</a:t>
            </a:r>
          </a:p>
          <a:p>
            <a:pPr marL="400050" indent="-400050" algn="just">
              <a:buFont typeface="Arial" pitchFamily="34" charset="0"/>
              <a:buChar char="•"/>
            </a:pPr>
            <a:endParaRPr lang="es-EC" sz="2200" dirty="0">
              <a:latin typeface="Times New Roman" pitchFamily="18" charset="0"/>
              <a:cs typeface="Times New Roman" pitchFamily="18" charset="0"/>
            </a:endParaRPr>
          </a:p>
          <a:p>
            <a:pPr marL="400050" indent="-400050" algn="just">
              <a:buFont typeface="Arial" pitchFamily="34" charset="0"/>
              <a:buChar char="•"/>
            </a:pPr>
            <a:r>
              <a:rPr lang="es-EC" sz="2200" dirty="0">
                <a:latin typeface="Times New Roman" pitchFamily="18" charset="0"/>
                <a:cs typeface="Times New Roman" pitchFamily="18" charset="0"/>
              </a:rPr>
              <a:t>Mantener y actualizar el Sistema de Información Geográfica (SIG) en base a los estándares nacionales para poder tener un procesamiento y análisis ágil de cualquier tipo de datos, y que se transforme en una herramienta fundamental para la toma de decisiones de las autoridades encargada de la Gestión del Riesgo en el cantón Francisco de Orellana.</a:t>
            </a:r>
          </a:p>
        </p:txBody>
      </p:sp>
      <p:sp>
        <p:nvSpPr>
          <p:cNvPr id="4" name="3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853325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3.bp.blogspot.com/-IsHvugP7QAQ/UB3GYM_X07I/AAAAAAAABrQ/huejZwKQxrU/s1600/Puente+de+Puerto+Francisco+de+Orellana+%28El+Coca%29.pn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2381" y="264096"/>
            <a:ext cx="12199099" cy="6381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0373" y="5393735"/>
            <a:ext cx="12127091" cy="991041"/>
          </a:xfrm>
          <a:prstGeom prst="rect">
            <a:avLst/>
          </a:prstGeom>
          <a:noFill/>
        </p:spPr>
        <p:txBody>
          <a:bodyPr wrap="square" lIns="128016" tIns="64008" rIns="128016" bIns="64008">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s-ES" sz="5600" b="1" dirty="0" smtClean="0">
                <a:ln/>
                <a:solidFill>
                  <a:schemeClr val="accent3">
                    <a:lumMod val="50000"/>
                  </a:schemeClr>
                </a:solidFill>
              </a:rPr>
              <a:t>G   R</a:t>
            </a:r>
            <a:r>
              <a:rPr lang="es-ES" sz="5600" b="1" dirty="0">
                <a:ln/>
                <a:solidFill>
                  <a:schemeClr val="accent3">
                    <a:lumMod val="50000"/>
                  </a:schemeClr>
                </a:solidFill>
              </a:rPr>
              <a:t> </a:t>
            </a:r>
            <a:r>
              <a:rPr lang="es-ES" sz="5600" b="1" dirty="0" smtClean="0">
                <a:ln/>
                <a:solidFill>
                  <a:schemeClr val="accent3">
                    <a:lumMod val="50000"/>
                  </a:schemeClr>
                </a:solidFill>
              </a:rPr>
              <a:t>  A</a:t>
            </a:r>
            <a:r>
              <a:rPr lang="es-ES" sz="5600" b="1" dirty="0">
                <a:ln/>
                <a:solidFill>
                  <a:schemeClr val="accent3">
                    <a:lumMod val="50000"/>
                  </a:schemeClr>
                </a:solidFill>
              </a:rPr>
              <a:t> </a:t>
            </a:r>
            <a:r>
              <a:rPr lang="es-ES" sz="5600" b="1" dirty="0" smtClean="0">
                <a:ln/>
                <a:solidFill>
                  <a:schemeClr val="accent3">
                    <a:lumMod val="50000"/>
                  </a:schemeClr>
                </a:solidFill>
              </a:rPr>
              <a:t>  C</a:t>
            </a:r>
            <a:r>
              <a:rPr lang="es-ES" sz="5600" b="1" dirty="0">
                <a:ln/>
                <a:solidFill>
                  <a:schemeClr val="accent3">
                    <a:lumMod val="50000"/>
                  </a:schemeClr>
                </a:solidFill>
              </a:rPr>
              <a:t> </a:t>
            </a:r>
            <a:r>
              <a:rPr lang="es-ES" sz="5600" b="1" dirty="0" smtClean="0">
                <a:ln/>
                <a:solidFill>
                  <a:schemeClr val="accent3">
                    <a:lumMod val="50000"/>
                  </a:schemeClr>
                </a:solidFill>
              </a:rPr>
              <a:t>  I</a:t>
            </a:r>
            <a:r>
              <a:rPr lang="es-ES" sz="5600" b="1" dirty="0">
                <a:ln/>
                <a:solidFill>
                  <a:schemeClr val="accent3">
                    <a:lumMod val="50000"/>
                  </a:schemeClr>
                </a:solidFill>
              </a:rPr>
              <a:t> </a:t>
            </a:r>
            <a:r>
              <a:rPr lang="es-ES" sz="5600" b="1" dirty="0" smtClean="0">
                <a:ln/>
                <a:solidFill>
                  <a:schemeClr val="accent3">
                    <a:lumMod val="50000"/>
                  </a:schemeClr>
                </a:solidFill>
              </a:rPr>
              <a:t>  A</a:t>
            </a:r>
            <a:r>
              <a:rPr lang="es-ES" sz="5600" b="1" dirty="0">
                <a:ln/>
                <a:solidFill>
                  <a:schemeClr val="accent3">
                    <a:lumMod val="50000"/>
                  </a:schemeClr>
                </a:solidFill>
              </a:rPr>
              <a:t> </a:t>
            </a:r>
            <a:r>
              <a:rPr lang="es-ES" sz="5600" b="1" dirty="0" smtClean="0">
                <a:ln/>
                <a:solidFill>
                  <a:schemeClr val="accent3">
                    <a:lumMod val="50000"/>
                  </a:schemeClr>
                </a:solidFill>
              </a:rPr>
              <a:t>  S</a:t>
            </a:r>
            <a:endParaRPr lang="es-ES" sz="5600" b="1" dirty="0">
              <a:ln/>
              <a:solidFill>
                <a:schemeClr val="accent3">
                  <a:lumMod val="50000"/>
                </a:schemeClr>
              </a:solidFill>
            </a:endParaRPr>
          </a:p>
        </p:txBody>
      </p:sp>
      <p:pic>
        <p:nvPicPr>
          <p:cNvPr id="3" name="Picture 2" descr="http://www.orellanaturistica.gob.ec/images/banners/ciudad.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2380" y="6600800"/>
            <a:ext cx="12127092" cy="255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0 Imagen"/>
          <p:cNvPicPr/>
          <p:nvPr/>
        </p:nvPicPr>
        <p:blipFill>
          <a:blip r:embed="rId6" cstate="print">
            <a:extLst>
              <a:ext uri="{28A0092B-C50C-407E-A947-70E740481C1C}">
                <a14:useLocalDpi xmlns:a14="http://schemas.microsoft.com/office/drawing/2010/main" val="0"/>
              </a:ext>
            </a:extLst>
          </a:blip>
          <a:stretch>
            <a:fillRect/>
          </a:stretch>
        </p:blipFill>
        <p:spPr>
          <a:xfrm>
            <a:off x="9190646" y="538381"/>
            <a:ext cx="2994660" cy="2245995"/>
          </a:xfrm>
          <a:prstGeom prst="rect">
            <a:avLst/>
          </a:prstGeom>
        </p:spPr>
      </p:pic>
    </p:spTree>
    <p:extLst>
      <p:ext uri="{BB962C8B-B14F-4D97-AF65-F5344CB8AC3E}">
        <p14:creationId xmlns:p14="http://schemas.microsoft.com/office/powerpoint/2010/main" val="20493295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610816788"/>
              </p:ext>
            </p:extLst>
          </p:nvPr>
        </p:nvGraphicFramePr>
        <p:xfrm>
          <a:off x="553750" y="336104"/>
          <a:ext cx="5141371" cy="806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90" name="Rectangle 2"/>
          <p:cNvSpPr>
            <a:spLocks noChangeArrowheads="1"/>
          </p:cNvSpPr>
          <p:nvPr/>
        </p:nvSpPr>
        <p:spPr bwMode="auto">
          <a:xfrm>
            <a:off x="0" y="63046"/>
            <a:ext cx="258597" cy="513987"/>
          </a:xfrm>
          <a:prstGeom prst="rect">
            <a:avLst/>
          </a:prstGeom>
          <a:noFill/>
          <a:ln w="9525">
            <a:noFill/>
            <a:miter lim="800000"/>
            <a:headEnd/>
            <a:tailEnd/>
          </a:ln>
          <a:effectLst/>
        </p:spPr>
        <p:txBody>
          <a:bodyPr vert="horz" wrap="none" lIns="128016" tIns="64008" rIns="128016" bIns="64008" numCol="1" anchor="ctr" anchorCtr="0" compatLnSpc="1">
            <a:prstTxWarp prst="textNoShape">
              <a:avLst/>
            </a:prstTxWarp>
            <a:spAutoFit/>
          </a:bodyPr>
          <a:lstStyle/>
          <a:p>
            <a:endParaRPr lang="es-ES"/>
          </a:p>
        </p:txBody>
      </p:sp>
      <p:graphicFrame>
        <p:nvGraphicFramePr>
          <p:cNvPr id="5" name="4 Gráfico"/>
          <p:cNvGraphicFramePr/>
          <p:nvPr>
            <p:extLst>
              <p:ext uri="{D42A27DB-BD31-4B8C-83A1-F6EECF244321}">
                <p14:modId xmlns:p14="http://schemas.microsoft.com/office/powerpoint/2010/main" val="3105280492"/>
              </p:ext>
            </p:extLst>
          </p:nvPr>
        </p:nvGraphicFramePr>
        <p:xfrm>
          <a:off x="6098367" y="364908"/>
          <a:ext cx="6385915" cy="3557653"/>
        </p:xfrm>
        <a:graphic>
          <a:graphicData uri="http://schemas.openxmlformats.org/drawingml/2006/chart">
            <c:chart xmlns:c="http://schemas.openxmlformats.org/drawingml/2006/chart" xmlns:r="http://schemas.openxmlformats.org/officeDocument/2006/relationships" r:id="rId7"/>
          </a:graphicData>
        </a:graphic>
      </p:graphicFrame>
      <p:sp>
        <p:nvSpPr>
          <p:cNvPr id="12291" name="Rectangle 3"/>
          <p:cNvSpPr>
            <a:spLocks noChangeArrowheads="1"/>
          </p:cNvSpPr>
          <p:nvPr/>
        </p:nvSpPr>
        <p:spPr bwMode="auto">
          <a:xfrm>
            <a:off x="6098366" y="3931509"/>
            <a:ext cx="6351106"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4  </a:t>
            </a:r>
            <a:r>
              <a:rPr lang="es-ES_tradnl" sz="1000" b="1" dirty="0" smtClean="0" bmk="_Toc339925759">
                <a:latin typeface="Times New Roman" pitchFamily="18" charset="0"/>
                <a:ea typeface="Times New Roman" pitchFamily="18" charset="0"/>
                <a:cs typeface="Times New Roman" pitchFamily="18" charset="0"/>
              </a:rPr>
              <a:t> </a:t>
            </a:r>
            <a:r>
              <a:rPr lang="es-ES_tradnl" sz="1000" dirty="0" bmk="_Toc339925759">
                <a:latin typeface="Times New Roman" pitchFamily="18" charset="0"/>
                <a:ea typeface="Times New Roman" pitchFamily="18" charset="0"/>
                <a:cs typeface="Times New Roman" pitchFamily="18" charset="0"/>
              </a:rPr>
              <a:t>Cobertura Geográfica expuesta a amenaza Sísmica.</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S_tradnl" sz="1000" b="1" dirty="0">
                <a:latin typeface="Times New Roman" pitchFamily="18" charset="0"/>
                <a:ea typeface="Times New Roman" pitchFamily="18" charset="0"/>
                <a:cs typeface="Times New Roman" pitchFamily="18" charset="0"/>
              </a:rPr>
              <a:t>ELABORACIÓN:</a:t>
            </a:r>
            <a:r>
              <a:rPr lang="es-ES_tradnl" sz="1000" dirty="0">
                <a:latin typeface="Times New Roman" pitchFamily="18" charset="0"/>
                <a:ea typeface="Times New Roman" pitchFamily="18" charset="0"/>
                <a:cs typeface="Times New Roman" pitchFamily="18" charset="0"/>
              </a:rPr>
              <a:t> ALDEÁN W., HIDALGO I. (2012)</a:t>
            </a:r>
            <a:endParaRPr lang="es-ES_tradnl" sz="1000" dirty="0">
              <a:latin typeface="Times New Roman" pitchFamily="18" charset="0"/>
              <a:cs typeface="Times New Roman" pitchFamily="18" charset="0"/>
            </a:endParaRPr>
          </a:p>
        </p:txBody>
      </p:sp>
      <p:sp>
        <p:nvSpPr>
          <p:cNvPr id="12293" name="Rectangle 5"/>
          <p:cNvSpPr>
            <a:spLocks noChangeArrowheads="1"/>
          </p:cNvSpPr>
          <p:nvPr/>
        </p:nvSpPr>
        <p:spPr bwMode="auto">
          <a:xfrm>
            <a:off x="0" y="63046"/>
            <a:ext cx="258597" cy="513987"/>
          </a:xfrm>
          <a:prstGeom prst="rect">
            <a:avLst/>
          </a:prstGeom>
          <a:noFill/>
          <a:ln w="9525">
            <a:noFill/>
            <a:miter lim="800000"/>
            <a:headEnd/>
            <a:tailEnd/>
          </a:ln>
          <a:effectLst/>
        </p:spPr>
        <p:txBody>
          <a:bodyPr vert="horz" wrap="none" lIns="128016" tIns="64008" rIns="128016" bIns="64008" numCol="1" anchor="ctr" anchorCtr="0" compatLnSpc="1">
            <a:prstTxWarp prst="textNoShape">
              <a:avLst/>
            </a:prstTxWarp>
            <a:spAutoFit/>
          </a:bodyPr>
          <a:lstStyle/>
          <a:p>
            <a:endParaRPr lang="es-ES"/>
          </a:p>
        </p:txBody>
      </p:sp>
      <p:graphicFrame>
        <p:nvGraphicFramePr>
          <p:cNvPr id="8" name="7 Gráfico"/>
          <p:cNvGraphicFramePr/>
          <p:nvPr>
            <p:extLst>
              <p:ext uri="{D42A27DB-BD31-4B8C-83A1-F6EECF244321}">
                <p14:modId xmlns:p14="http://schemas.microsoft.com/office/powerpoint/2010/main" val="4115405728"/>
              </p:ext>
            </p:extLst>
          </p:nvPr>
        </p:nvGraphicFramePr>
        <p:xfrm>
          <a:off x="6098366" y="4498166"/>
          <a:ext cx="6343190" cy="4032448"/>
        </p:xfrm>
        <a:graphic>
          <a:graphicData uri="http://schemas.openxmlformats.org/drawingml/2006/chart">
            <c:chart xmlns:c="http://schemas.openxmlformats.org/drawingml/2006/chart" xmlns:r="http://schemas.openxmlformats.org/officeDocument/2006/relationships" r:id="rId8"/>
          </a:graphicData>
        </a:graphic>
      </p:graphicFrame>
      <p:sp>
        <p:nvSpPr>
          <p:cNvPr id="12294" name="Rectangle 6"/>
          <p:cNvSpPr>
            <a:spLocks noChangeArrowheads="1"/>
          </p:cNvSpPr>
          <p:nvPr/>
        </p:nvSpPr>
        <p:spPr bwMode="auto">
          <a:xfrm>
            <a:off x="6098368" y="8540021"/>
            <a:ext cx="6351106"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5</a:t>
            </a:r>
            <a:r>
              <a:rPr lang="es-ES_tradnl" sz="1000" b="1" dirty="0" smtClean="0" bmk="_Toc339925760">
                <a:latin typeface="Times New Roman" pitchFamily="18" charset="0"/>
                <a:ea typeface="Times New Roman" pitchFamily="18" charset="0"/>
                <a:cs typeface="Times New Roman" pitchFamily="18" charset="0"/>
              </a:rPr>
              <a:t> </a:t>
            </a:r>
            <a:r>
              <a:rPr lang="es-ES_tradnl" sz="1000" dirty="0" bmk="_Toc339925760">
                <a:latin typeface="Times New Roman" pitchFamily="18" charset="0"/>
                <a:ea typeface="Times New Roman" pitchFamily="18" charset="0"/>
                <a:cs typeface="Times New Roman" pitchFamily="18" charset="0"/>
              </a:rPr>
              <a:t>Cobertura Geográfica expuesta a amenaza a Inundaciones.</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S_tradnl" sz="1000" b="1" dirty="0">
                <a:latin typeface="Times New Roman" pitchFamily="18" charset="0"/>
                <a:ea typeface="Times New Roman" pitchFamily="18" charset="0"/>
                <a:cs typeface="Times New Roman" pitchFamily="18" charset="0"/>
              </a:rPr>
              <a:t>ELABORACIÓN</a:t>
            </a:r>
            <a:r>
              <a:rPr lang="es-ES_tradnl" sz="1000" dirty="0">
                <a:latin typeface="Times New Roman" pitchFamily="18" charset="0"/>
                <a:ea typeface="Times New Roman" pitchFamily="18" charset="0"/>
                <a:cs typeface="Times New Roman" pitchFamily="18" charset="0"/>
              </a:rPr>
              <a:t>: ALDEÁN W., HIDALGO I. (2012)</a:t>
            </a:r>
            <a:endParaRPr lang="es-ES_tradnl" sz="1000" dirty="0">
              <a:latin typeface="Times New Roman" pitchFamily="18" charset="0"/>
              <a:cs typeface="Times New Roman" pitchFamily="18" charset="0"/>
            </a:endParaRPr>
          </a:p>
        </p:txBody>
      </p:sp>
      <p:sp>
        <p:nvSpPr>
          <p:cNvPr id="2" name="1 Flecha derecha"/>
          <p:cNvSpPr/>
          <p:nvPr/>
        </p:nvSpPr>
        <p:spPr>
          <a:xfrm>
            <a:off x="5594310" y="2381131"/>
            <a:ext cx="403245" cy="604867"/>
          </a:xfrm>
          <a:prstGeom prst="rightArrow">
            <a:avLst/>
          </a:prstGeom>
        </p:spPr>
        <p:style>
          <a:lnRef idx="1">
            <a:schemeClr val="accent4"/>
          </a:lnRef>
          <a:fillRef idx="2">
            <a:schemeClr val="accent4"/>
          </a:fillRef>
          <a:effectRef idx="1">
            <a:schemeClr val="accent4"/>
          </a:effectRef>
          <a:fontRef idx="minor">
            <a:schemeClr val="dk1"/>
          </a:fontRef>
        </p:style>
        <p:txBody>
          <a:bodyPr lIns="128016" tIns="64008" rIns="128016" bIns="64008" rtlCol="0" anchor="ctr"/>
          <a:lstStyle/>
          <a:p>
            <a:pPr algn="ctr"/>
            <a:endParaRPr lang="es-EC"/>
          </a:p>
        </p:txBody>
      </p:sp>
      <p:sp>
        <p:nvSpPr>
          <p:cNvPr id="10" name="9 Flecha derecha"/>
          <p:cNvSpPr/>
          <p:nvPr/>
        </p:nvSpPr>
        <p:spPr>
          <a:xfrm>
            <a:off x="5695122" y="6211957"/>
            <a:ext cx="403245" cy="604867"/>
          </a:xfrm>
          <a:prstGeom prst="rightArrow">
            <a:avLst/>
          </a:prstGeom>
        </p:spPr>
        <p:style>
          <a:lnRef idx="1">
            <a:schemeClr val="accent5"/>
          </a:lnRef>
          <a:fillRef idx="2">
            <a:schemeClr val="accent5"/>
          </a:fillRef>
          <a:effectRef idx="1">
            <a:schemeClr val="accent5"/>
          </a:effectRef>
          <a:fontRef idx="minor">
            <a:schemeClr val="dk1"/>
          </a:fontRef>
        </p:style>
        <p:txBody>
          <a:bodyPr lIns="128016" tIns="64008" rIns="128016" bIns="64008" rtlCol="0" anchor="ctr"/>
          <a:lstStyle/>
          <a:p>
            <a:pPr algn="ctr"/>
            <a:endParaRPr lang="es-EC"/>
          </a:p>
        </p:txBody>
      </p:sp>
      <p:sp>
        <p:nvSpPr>
          <p:cNvPr id="12" name="11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9"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graphicFrame>
        <p:nvGraphicFramePr>
          <p:cNvPr id="13" name="12 Gráfico"/>
          <p:cNvGraphicFramePr/>
          <p:nvPr>
            <p:extLst>
              <p:ext uri="{D42A27DB-BD31-4B8C-83A1-F6EECF244321}">
                <p14:modId xmlns:p14="http://schemas.microsoft.com/office/powerpoint/2010/main" val="1369107004"/>
              </p:ext>
            </p:extLst>
          </p:nvPr>
        </p:nvGraphicFramePr>
        <p:xfrm>
          <a:off x="6098368" y="408112"/>
          <a:ext cx="6351104" cy="3384376"/>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4760112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11 Conector recto"/>
          <p:cNvCxnSpPr/>
          <p:nvPr/>
        </p:nvCxnSpPr>
        <p:spPr>
          <a:xfrm>
            <a:off x="4168552" y="2712368"/>
            <a:ext cx="203062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1 Diagrama"/>
          <p:cNvGraphicFramePr/>
          <p:nvPr>
            <p:extLst>
              <p:ext uri="{D42A27DB-BD31-4B8C-83A1-F6EECF244321}">
                <p14:modId xmlns:p14="http://schemas.microsoft.com/office/powerpoint/2010/main" val="48824643"/>
              </p:ext>
            </p:extLst>
          </p:nvPr>
        </p:nvGraphicFramePr>
        <p:xfrm>
          <a:off x="553750" y="364907"/>
          <a:ext cx="5141371" cy="806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redondeado"/>
          <p:cNvSpPr/>
          <p:nvPr/>
        </p:nvSpPr>
        <p:spPr>
          <a:xfrm>
            <a:off x="6199178" y="912168"/>
            <a:ext cx="6250294" cy="3384375"/>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8" name="7 CuadroTexto"/>
          <p:cNvSpPr txBox="1"/>
          <p:nvPr/>
        </p:nvSpPr>
        <p:spPr>
          <a:xfrm>
            <a:off x="6278488" y="984176"/>
            <a:ext cx="6192688" cy="3330142"/>
          </a:xfrm>
          <a:prstGeom prst="rect">
            <a:avLst/>
          </a:prstGeom>
          <a:noFill/>
        </p:spPr>
        <p:txBody>
          <a:bodyPr wrap="square" lIns="128016" tIns="64008" rIns="128016" bIns="64008" rtlCol="0">
            <a:spAutoFit/>
          </a:bodyPr>
          <a:lstStyle/>
          <a:p>
            <a:pPr algn="just"/>
            <a:r>
              <a:rPr lang="es-EC" sz="1600" dirty="0"/>
              <a:t>Al Oeste del cantón existen tres volcanes, los volcanes: Reventador y Sumaco (activos) y el volcán Pan de Azúcar (inactivo), que no representan ningún tipo de amenaza por la distancia considerable que existe y la dirección predominante del viento al Oeste.</a:t>
            </a:r>
          </a:p>
          <a:p>
            <a:pPr algn="just"/>
            <a:r>
              <a:rPr lang="es-EC" sz="1600" dirty="0"/>
              <a:t> </a:t>
            </a:r>
            <a:r>
              <a:rPr lang="es-EC" sz="1600" dirty="0" smtClean="0"/>
              <a:t>Sin </a:t>
            </a:r>
            <a:r>
              <a:rPr lang="es-EC" sz="1600" dirty="0"/>
              <a:t>embargo el cantón presenta amenaza volcánica por flujo de lahares, debido a la presencia de los volcanes Reventador y Sumaco. La erupción del Reventador afectó seriamente el funcionamiento de la planta de captación y tratamiento de agua potable en el 2006. No obstante en general, las erupciones del volcán Reventador no representan altos niveles de amenaza para la infraestructura general de la ciudad. (Cruz, M. 2012, com. </a:t>
            </a:r>
            <a:r>
              <a:rPr lang="es-EC" sz="1600" dirty="0" err="1"/>
              <a:t>pers</a:t>
            </a:r>
            <a:r>
              <a:rPr lang="es-EC" sz="1600" dirty="0"/>
              <a:t>.)</a:t>
            </a:r>
            <a:r>
              <a:rPr lang="es-EC" sz="1600" dirty="0" smtClean="0"/>
              <a:t>.</a:t>
            </a:r>
            <a:endParaRPr lang="es-ES" sz="1900" dirty="0"/>
          </a:p>
        </p:txBody>
      </p:sp>
      <p:sp>
        <p:nvSpPr>
          <p:cNvPr id="35845" name="Rectangle 5"/>
          <p:cNvSpPr>
            <a:spLocks noChangeArrowheads="1"/>
          </p:cNvSpPr>
          <p:nvPr/>
        </p:nvSpPr>
        <p:spPr bwMode="auto">
          <a:xfrm>
            <a:off x="6199178" y="8268192"/>
            <a:ext cx="6250293"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latin typeface="Times New Roman" pitchFamily="18" charset="0"/>
                <a:ea typeface="Times New Roman" pitchFamily="18" charset="0"/>
                <a:cs typeface="Times New Roman" pitchFamily="18" charset="0"/>
              </a:rPr>
              <a:t>F</a:t>
            </a:r>
            <a:r>
              <a:rPr lang="es-ES_tradnl" sz="1000" b="1" dirty="0" bmk="">
                <a:latin typeface="Times New Roman" pitchFamily="18" charset="0"/>
                <a:ea typeface="Times New Roman" pitchFamily="18" charset="0"/>
                <a:cs typeface="Times New Roman" pitchFamily="18" charset="0"/>
              </a:rPr>
              <a:t>IGURA </a:t>
            </a:r>
            <a:r>
              <a:rPr lang="es-ES_tradnl" sz="1000" b="1" dirty="0" smtClean="0" bmk="">
                <a:latin typeface="Times New Roman" pitchFamily="18" charset="0"/>
                <a:ea typeface="Times New Roman" pitchFamily="18" charset="0"/>
                <a:cs typeface="Times New Roman" pitchFamily="18" charset="0"/>
              </a:rPr>
              <a:t>6 </a:t>
            </a:r>
            <a:r>
              <a:rPr lang="es-ES_tradnl" sz="1000" dirty="0" smtClean="0" bmk="_Toc339925761">
                <a:latin typeface="Times New Roman" pitchFamily="18" charset="0"/>
                <a:ea typeface="Times New Roman" pitchFamily="18" charset="0"/>
                <a:cs typeface="Times New Roman" pitchFamily="18" charset="0"/>
              </a:rPr>
              <a:t>Cobertura </a:t>
            </a:r>
            <a:r>
              <a:rPr lang="es-ES_tradnl" sz="1000" dirty="0" bmk="_Toc339925761">
                <a:latin typeface="Times New Roman" pitchFamily="18" charset="0"/>
                <a:ea typeface="Times New Roman" pitchFamily="18" charset="0"/>
                <a:cs typeface="Times New Roman" pitchFamily="18" charset="0"/>
              </a:rPr>
              <a:t>Geográfica expuesta a amenaza de Deslizamientos.</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S_tradnl" sz="1000" b="1" dirty="0">
                <a:latin typeface="Times New Roman" pitchFamily="18" charset="0"/>
                <a:ea typeface="Times New Roman" pitchFamily="18" charset="0"/>
                <a:cs typeface="Times New Roman" pitchFamily="18" charset="0"/>
              </a:rPr>
              <a:t>ELABORACIÓN:</a:t>
            </a:r>
            <a:r>
              <a:rPr lang="es-ES_tradnl" sz="1000" dirty="0">
                <a:latin typeface="Times New Roman" pitchFamily="18" charset="0"/>
                <a:ea typeface="Times New Roman" pitchFamily="18" charset="0"/>
                <a:cs typeface="Times New Roman" pitchFamily="18" charset="0"/>
              </a:rPr>
              <a:t> ALDEÁN W., HIDALGO I. (2012)</a:t>
            </a:r>
            <a:endParaRPr lang="es-ES_tradnl" sz="1000" dirty="0">
              <a:latin typeface="Times New Roman" pitchFamily="18" charset="0"/>
              <a:cs typeface="Times New Roman" pitchFamily="18" charset="0"/>
            </a:endParaRPr>
          </a:p>
        </p:txBody>
      </p:sp>
      <p:sp>
        <p:nvSpPr>
          <p:cNvPr id="9" name="8 Flecha derecha"/>
          <p:cNvSpPr/>
          <p:nvPr/>
        </p:nvSpPr>
        <p:spPr>
          <a:xfrm>
            <a:off x="5695122" y="6010335"/>
            <a:ext cx="403245" cy="604867"/>
          </a:xfrm>
          <a:prstGeom prst="rightArrow">
            <a:avLst/>
          </a:prstGeom>
        </p:spPr>
        <p:style>
          <a:lnRef idx="1">
            <a:schemeClr val="accent6"/>
          </a:lnRef>
          <a:fillRef idx="2">
            <a:schemeClr val="accent6"/>
          </a:fillRef>
          <a:effectRef idx="1">
            <a:schemeClr val="accent6"/>
          </a:effectRef>
          <a:fontRef idx="minor">
            <a:schemeClr val="dk1"/>
          </a:fontRef>
        </p:style>
        <p:txBody>
          <a:bodyPr lIns="128016" tIns="64008" rIns="128016" bIns="64008" rtlCol="0" anchor="ctr"/>
          <a:lstStyle/>
          <a:p>
            <a:pPr algn="ctr"/>
            <a:endParaRPr lang="es-EC"/>
          </a:p>
        </p:txBody>
      </p:sp>
      <p:sp>
        <p:nvSpPr>
          <p:cNvPr id="10" name="9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graphicFrame>
        <p:nvGraphicFramePr>
          <p:cNvPr id="11" name="10 Gráfico"/>
          <p:cNvGraphicFramePr/>
          <p:nvPr>
            <p:extLst>
              <p:ext uri="{D42A27DB-BD31-4B8C-83A1-F6EECF244321}">
                <p14:modId xmlns:p14="http://schemas.microsoft.com/office/powerpoint/2010/main" val="298255573"/>
              </p:ext>
            </p:extLst>
          </p:nvPr>
        </p:nvGraphicFramePr>
        <p:xfrm>
          <a:off x="6203032" y="4515321"/>
          <a:ext cx="5814392" cy="35948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12 Gráfico"/>
          <p:cNvGraphicFramePr/>
          <p:nvPr>
            <p:extLst>
              <p:ext uri="{D42A27DB-BD31-4B8C-83A1-F6EECF244321}">
                <p14:modId xmlns:p14="http://schemas.microsoft.com/office/powerpoint/2010/main" val="1352639330"/>
              </p:ext>
            </p:extLst>
          </p:nvPr>
        </p:nvGraphicFramePr>
        <p:xfrm>
          <a:off x="6199178" y="4584576"/>
          <a:ext cx="5818246" cy="3456384"/>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553750" y="408112"/>
            <a:ext cx="11391666"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solidFill>
                  <a:srgbClr val="000000"/>
                </a:solidFill>
                <a:latin typeface="Times New Roman" pitchFamily="18" charset="0"/>
                <a:ea typeface="Times New Roman" pitchFamily="18" charset="0"/>
                <a:cs typeface="Times New Roman" pitchFamily="18" charset="0"/>
              </a:rPr>
              <a:t>Aporte </a:t>
            </a:r>
            <a:r>
              <a:rPr lang="es-EC" b="1" dirty="0">
                <a:solidFill>
                  <a:srgbClr val="000000"/>
                </a:solidFill>
                <a:latin typeface="Times New Roman" pitchFamily="18" charset="0"/>
                <a:ea typeface="Times New Roman" pitchFamily="18" charset="0"/>
                <a:cs typeface="Times New Roman" pitchFamily="18" charset="0"/>
              </a:rPr>
              <a:t>de vulnerabilidad generado por los elementos estructurales (Matriz</a:t>
            </a:r>
            <a:r>
              <a:rPr lang="es-EC" b="1" dirty="0" smtClean="0">
                <a:solidFill>
                  <a:srgbClr val="000000"/>
                </a:solidFill>
                <a:latin typeface="Times New Roman" pitchFamily="18" charset="0"/>
                <a:ea typeface="Times New Roman" pitchFamily="18" charset="0"/>
                <a:cs typeface="Times New Roman" pitchFamily="18" charset="0"/>
              </a:rPr>
              <a:t>)</a:t>
            </a:r>
            <a:r>
              <a:rPr lang="es-EC" b="1" dirty="0">
                <a:latin typeface="Times New Roman" pitchFamily="18" charset="0"/>
                <a:cs typeface="Times New Roman" pitchFamily="18" charset="0"/>
              </a:rPr>
              <a:t>:</a:t>
            </a:r>
            <a:endParaRPr lang="es-EC" sz="2200" b="1" dirty="0">
              <a:latin typeface="Times New Roman" pitchFamily="18" charset="0"/>
              <a:cs typeface="Times New Roman" pitchFamily="18" charset="0"/>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1833947453"/>
              </p:ext>
            </p:extLst>
          </p:nvPr>
        </p:nvGraphicFramePr>
        <p:xfrm>
          <a:off x="209550" y="1123950"/>
          <a:ext cx="5334000" cy="8229600"/>
        </p:xfrm>
        <a:graphic>
          <a:graphicData uri="http://schemas.openxmlformats.org/presentationml/2006/ole">
            <mc:AlternateContent xmlns:mc="http://schemas.openxmlformats.org/markup-compatibility/2006">
              <mc:Choice xmlns:v="urn:schemas-microsoft-com:vml" Requires="v">
                <p:oleObj spid="_x0000_s19595" name="Documento" r:id="rId3" imgW="4167398" imgH="6442912" progId="Word.Document.12">
                  <p:embed/>
                </p:oleObj>
              </mc:Choice>
              <mc:Fallback>
                <p:oleObj name="Documento" r:id="rId3" imgW="4167398" imgH="6442912" progId="Word.Document.12">
                  <p:embed/>
                  <p:pic>
                    <p:nvPicPr>
                      <p:cNvPr id="0" name=""/>
                      <p:cNvPicPr/>
                      <p:nvPr/>
                    </p:nvPicPr>
                    <p:blipFill>
                      <a:blip r:embed="rId4"/>
                      <a:stretch>
                        <a:fillRect/>
                      </a:stretch>
                    </p:blipFill>
                    <p:spPr>
                      <a:xfrm>
                        <a:off x="209550" y="1123950"/>
                        <a:ext cx="5334000" cy="8229600"/>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1434152868"/>
              </p:ext>
            </p:extLst>
          </p:nvPr>
        </p:nvGraphicFramePr>
        <p:xfrm>
          <a:off x="5295900" y="1123950"/>
          <a:ext cx="6572250" cy="8343900"/>
        </p:xfrm>
        <a:graphic>
          <a:graphicData uri="http://schemas.openxmlformats.org/presentationml/2006/ole">
            <mc:AlternateContent xmlns:mc="http://schemas.openxmlformats.org/markup-compatibility/2006">
              <mc:Choice xmlns:v="urn:schemas-microsoft-com:vml" Requires="v">
                <p:oleObj spid="_x0000_s19596" name="Documento" r:id="rId5" imgW="5875223" imgH="7473788" progId="Word.Document.12">
                  <p:embed/>
                </p:oleObj>
              </mc:Choice>
              <mc:Fallback>
                <p:oleObj name="Documento" r:id="rId5" imgW="5875223" imgH="7473788" progId="Word.Document.12">
                  <p:embed/>
                  <p:pic>
                    <p:nvPicPr>
                      <p:cNvPr id="0" name=""/>
                      <p:cNvPicPr/>
                      <p:nvPr/>
                    </p:nvPicPr>
                    <p:blipFill>
                      <a:blip r:embed="rId6"/>
                      <a:stretch>
                        <a:fillRect/>
                      </a:stretch>
                    </p:blipFill>
                    <p:spPr>
                      <a:xfrm>
                        <a:off x="5295900" y="1123950"/>
                        <a:ext cx="6572250" cy="8343900"/>
                      </a:xfrm>
                      <a:prstGeom prst="rect">
                        <a:avLst/>
                      </a:prstGeom>
                    </p:spPr>
                  </p:pic>
                </p:oleObj>
              </mc:Fallback>
            </mc:AlternateContent>
          </a:graphicData>
        </a:graphic>
      </p:graphicFrame>
      <p:sp>
        <p:nvSpPr>
          <p:cNvPr id="7" name="6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0444987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3750" y="654332"/>
            <a:ext cx="11391666" cy="517065"/>
          </a:xfrm>
          <a:prstGeom prst="rect">
            <a:avLst/>
          </a:prstGeom>
        </p:spPr>
        <p:txBody>
          <a:bodyPr wrap="square" lIns="128016" tIns="64008" rIns="128016" bIns="64008">
            <a:spAutoFit/>
          </a:bodyPr>
          <a:lstStyle/>
          <a:p>
            <a:pPr marL="400050" indent="-400050">
              <a:buFont typeface="Wingdings" pitchFamily="2" charset="2"/>
              <a:buChar char="Ø"/>
            </a:pPr>
            <a:r>
              <a:rPr lang="es-EC" b="1" dirty="0" smtClean="0">
                <a:solidFill>
                  <a:srgbClr val="000000"/>
                </a:solidFill>
                <a:latin typeface="Times New Roman" pitchFamily="18" charset="0"/>
                <a:ea typeface="Times New Roman" pitchFamily="18" charset="0"/>
                <a:cs typeface="Times New Roman" pitchFamily="18" charset="0"/>
              </a:rPr>
              <a:t>Aporte </a:t>
            </a:r>
            <a:r>
              <a:rPr lang="es-EC" b="1" dirty="0">
                <a:solidFill>
                  <a:srgbClr val="000000"/>
                </a:solidFill>
                <a:latin typeface="Times New Roman" pitchFamily="18" charset="0"/>
                <a:ea typeface="Times New Roman" pitchFamily="18" charset="0"/>
                <a:cs typeface="Times New Roman" pitchFamily="18" charset="0"/>
              </a:rPr>
              <a:t>de vulnerabilidad </a:t>
            </a:r>
            <a:r>
              <a:rPr lang="es-EC" b="1" dirty="0" smtClean="0">
                <a:solidFill>
                  <a:srgbClr val="000000"/>
                </a:solidFill>
                <a:latin typeface="Times New Roman" pitchFamily="18" charset="0"/>
                <a:ea typeface="Times New Roman" pitchFamily="18" charset="0"/>
                <a:cs typeface="Times New Roman" pitchFamily="18" charset="0"/>
              </a:rPr>
              <a:t>de las variables </a:t>
            </a:r>
            <a:r>
              <a:rPr lang="es-EC" b="1" dirty="0">
                <a:solidFill>
                  <a:srgbClr val="000000"/>
                </a:solidFill>
                <a:latin typeface="Times New Roman" pitchFamily="18" charset="0"/>
                <a:ea typeface="Times New Roman" pitchFamily="18" charset="0"/>
                <a:cs typeface="Times New Roman" pitchFamily="18" charset="0"/>
                <a:hlinkClick r:id="rId2" action="ppaction://hlinkfile"/>
              </a:rPr>
              <a:t>(Matriz</a:t>
            </a:r>
            <a:r>
              <a:rPr lang="es-EC" b="1" dirty="0" smtClean="0">
                <a:solidFill>
                  <a:srgbClr val="000000"/>
                </a:solidFill>
                <a:latin typeface="Times New Roman" pitchFamily="18" charset="0"/>
                <a:ea typeface="Times New Roman" pitchFamily="18" charset="0"/>
                <a:cs typeface="Times New Roman" pitchFamily="18" charset="0"/>
                <a:hlinkClick r:id="rId2" action="ppaction://hlinkfile"/>
              </a:rPr>
              <a:t>)</a:t>
            </a:r>
            <a:r>
              <a:rPr lang="es-EC" b="1" dirty="0">
                <a:latin typeface="Times New Roman" pitchFamily="18" charset="0"/>
                <a:cs typeface="Times New Roman" pitchFamily="18" charset="0"/>
                <a:hlinkClick r:id="rId2" action="ppaction://hlinkfile"/>
              </a:rPr>
              <a:t>:</a:t>
            </a:r>
            <a:endParaRPr lang="es-EC" sz="2200" b="1" dirty="0">
              <a:latin typeface="Times New Roman" pitchFamily="18" charset="0"/>
              <a:cs typeface="Times New Roman" pitchFamily="18" charset="0"/>
            </a:endParaRPr>
          </a:p>
        </p:txBody>
      </p:sp>
      <p:sp>
        <p:nvSpPr>
          <p:cNvPr id="3" name="3 Marcador de contenido"/>
          <p:cNvSpPr txBox="1">
            <a:spLocks/>
          </p:cNvSpPr>
          <p:nvPr/>
        </p:nvSpPr>
        <p:spPr>
          <a:xfrm>
            <a:off x="4283765" y="2078698"/>
            <a:ext cx="4098891" cy="6048672"/>
          </a:xfrm>
          <a:prstGeom prst="rect">
            <a:avLst/>
          </a:prstGeom>
        </p:spPr>
        <p:txBody>
          <a:bodyPr vert="horz" lIns="128016" tIns="64008" rIns="128016" bIns="64008">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just">
              <a:buNone/>
            </a:pPr>
            <a:r>
              <a:rPr lang="en-US" sz="2200" b="1" dirty="0">
                <a:latin typeface="Times New Roman" pitchFamily="18" charset="0"/>
                <a:cs typeface="Times New Roman" pitchFamily="18" charset="0"/>
              </a:rPr>
              <a:t>- Sistema de Alcantarillado</a:t>
            </a:r>
            <a:endParaRPr lang="en-US" sz="2200" b="1" dirty="0">
              <a:latin typeface="Times New Roman" pitchFamily="18" charset="0"/>
              <a:cs typeface="Times New Roman" pitchFamily="18" charset="0"/>
              <a:hlinkClick r:id="rId3" action="ppaction://hlinkfile"/>
            </a:endParaRPr>
          </a:p>
          <a:p>
            <a:pPr marL="0" indent="0" algn="just">
              <a:buNone/>
            </a:pPr>
            <a:endParaRPr lang="en-US" sz="2200" dirty="0">
              <a:latin typeface="Times New Roman" pitchFamily="18" charset="0"/>
              <a:cs typeface="Times New Roman" pitchFamily="18" charset="0"/>
              <a:hlinkClick r:id="rId3" action="ppaction://hlinkfile"/>
            </a:endParaRPr>
          </a:p>
          <a:p>
            <a:pPr marL="0" indent="0" algn="just">
              <a:buNone/>
            </a:pPr>
            <a:endParaRPr lang="en-US" sz="2200" dirty="0">
              <a:latin typeface="Times New Roman" pitchFamily="18" charset="0"/>
              <a:cs typeface="Times New Roman" pitchFamily="18" charset="0"/>
              <a:hlinkClick r:id="rId3" action="ppaction://hlinkfile"/>
            </a:endParaRPr>
          </a:p>
          <a:p>
            <a:pPr marL="0" indent="0" algn="just">
              <a:buNone/>
            </a:pPr>
            <a:r>
              <a:rPr lang="en-US" sz="2200" b="1" dirty="0">
                <a:latin typeface="Times New Roman" pitchFamily="18" charset="0"/>
                <a:cs typeface="Times New Roman" pitchFamily="18" charset="0"/>
              </a:rPr>
              <a:t>- Sistema de Agua Potable</a:t>
            </a:r>
          </a:p>
          <a:p>
            <a:pPr marL="0" indent="0" algn="just">
              <a:buNone/>
            </a:pPr>
            <a:endParaRPr lang="en-US" sz="2200" dirty="0">
              <a:latin typeface="Times New Roman" pitchFamily="18" charset="0"/>
              <a:cs typeface="Times New Roman" pitchFamily="18" charset="0"/>
              <a:hlinkClick r:id="rId4" action="ppaction://hlinkfile"/>
            </a:endParaRPr>
          </a:p>
          <a:p>
            <a:pPr marL="631190" indent="-382270" algn="just">
              <a:buFont typeface="Arial" pitchFamily="34" charset="0"/>
              <a:buChar char="•"/>
            </a:pPr>
            <a:r>
              <a:rPr lang="en-US" sz="2200" dirty="0">
                <a:latin typeface="Times New Roman" pitchFamily="18" charset="0"/>
                <a:cs typeface="Times New Roman" pitchFamily="18" charset="0"/>
              </a:rPr>
              <a:t>Captación </a:t>
            </a:r>
            <a:endParaRPr lang="en-US" sz="2200" dirty="0">
              <a:latin typeface="Times New Roman" pitchFamily="18" charset="0"/>
              <a:cs typeface="Times New Roman" pitchFamily="18" charset="0"/>
              <a:hlinkClick r:id="rId4" action="ppaction://hlinkfile"/>
            </a:endParaRPr>
          </a:p>
          <a:p>
            <a:pPr marL="631190" indent="-382270" algn="just">
              <a:buFont typeface="Arial" pitchFamily="34" charset="0"/>
              <a:buChar char="•"/>
            </a:pPr>
            <a:endParaRPr lang="en-US" sz="2200" dirty="0">
              <a:latin typeface="Times New Roman" pitchFamily="18" charset="0"/>
              <a:cs typeface="Times New Roman" pitchFamily="18" charset="0"/>
              <a:hlinkClick r:id="rId4" action="ppaction://hlinkfile"/>
            </a:endParaRPr>
          </a:p>
          <a:p>
            <a:pPr marL="631190" indent="-382270" algn="just">
              <a:buFont typeface="Arial" pitchFamily="34" charset="0"/>
              <a:buChar char="•"/>
            </a:pPr>
            <a:r>
              <a:rPr lang="en-US" sz="2200" dirty="0">
                <a:latin typeface="Times New Roman" pitchFamily="18" charset="0"/>
                <a:cs typeface="Times New Roman" pitchFamily="18" charset="0"/>
              </a:rPr>
              <a:t>Conducción</a:t>
            </a:r>
            <a:endParaRPr lang="en-US" sz="2200" dirty="0">
              <a:latin typeface="Times New Roman" pitchFamily="18" charset="0"/>
              <a:cs typeface="Times New Roman" pitchFamily="18" charset="0"/>
              <a:hlinkClick r:id="rId4" action="ppaction://hlinkfile"/>
            </a:endParaRPr>
          </a:p>
          <a:p>
            <a:pPr marL="631190" indent="-382270" algn="just">
              <a:buFont typeface="Arial" pitchFamily="34" charset="0"/>
              <a:buChar char="•"/>
            </a:pPr>
            <a:endParaRPr lang="en-US" sz="2200" dirty="0">
              <a:latin typeface="Times New Roman" pitchFamily="18" charset="0"/>
              <a:cs typeface="Times New Roman" pitchFamily="18" charset="0"/>
              <a:hlinkClick r:id="rId4" action="ppaction://hlinkfile"/>
            </a:endParaRPr>
          </a:p>
          <a:p>
            <a:pPr marL="631190" indent="-382270" algn="just">
              <a:buFont typeface="Arial" pitchFamily="34" charset="0"/>
              <a:buChar char="•"/>
            </a:pPr>
            <a:r>
              <a:rPr lang="en-US" sz="2200" dirty="0">
                <a:latin typeface="Times New Roman" pitchFamily="18" charset="0"/>
                <a:cs typeface="Times New Roman" pitchFamily="18" charset="0"/>
              </a:rPr>
              <a:t>Tratamiento</a:t>
            </a:r>
            <a:endParaRPr lang="en-US" sz="2200" dirty="0">
              <a:latin typeface="Times New Roman" pitchFamily="18" charset="0"/>
              <a:cs typeface="Times New Roman" pitchFamily="18" charset="0"/>
              <a:hlinkClick r:id="rId4" action="ppaction://hlinkfile"/>
            </a:endParaRPr>
          </a:p>
          <a:p>
            <a:pPr marL="0" indent="0" algn="just">
              <a:buNone/>
            </a:pPr>
            <a:endParaRPr lang="en-US" sz="2200" dirty="0">
              <a:latin typeface="Times New Roman" pitchFamily="18" charset="0"/>
              <a:cs typeface="Times New Roman" pitchFamily="18" charset="0"/>
              <a:hlinkClick r:id="rId4" action="ppaction://hlinkfile"/>
            </a:endParaRPr>
          </a:p>
          <a:p>
            <a:pPr marL="0" indent="0" algn="just">
              <a:buNone/>
            </a:pPr>
            <a:endParaRPr lang="en-US" sz="2200" dirty="0">
              <a:latin typeface="Times New Roman" pitchFamily="18" charset="0"/>
              <a:cs typeface="Times New Roman" pitchFamily="18" charset="0"/>
              <a:hlinkClick r:id="rId4" action="ppaction://hlinkfile"/>
            </a:endParaRPr>
          </a:p>
          <a:p>
            <a:pPr marL="0" indent="0" algn="just">
              <a:buNone/>
            </a:pPr>
            <a:r>
              <a:rPr lang="en-US" sz="2200" b="1" dirty="0">
                <a:latin typeface="Times New Roman" pitchFamily="18" charset="0"/>
                <a:cs typeface="Times New Roman" pitchFamily="18" charset="0"/>
              </a:rPr>
              <a:t>- Sistema de Vialidad</a:t>
            </a:r>
            <a:endParaRPr lang="es-EC" sz="2200" b="1" dirty="0">
              <a:latin typeface="Times New Roman" pitchFamily="18" charset="0"/>
              <a:cs typeface="Times New Roman" pitchFamily="18" charset="0"/>
            </a:endParaRPr>
          </a:p>
        </p:txBody>
      </p:sp>
      <p:sp>
        <p:nvSpPr>
          <p:cNvPr id="5" name="4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5"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830375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Tesis_Orellana\Coca\SDC13167.JPG"/>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84176" y="336104"/>
            <a:ext cx="11425269" cy="856895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1648272" y="1848272"/>
            <a:ext cx="9433048" cy="1223928"/>
            <a:chOff x="6048672" y="825540"/>
            <a:chExt cx="5652909" cy="1872000"/>
          </a:xfrm>
          <a:scene3d>
            <a:camera prst="orthographicFront">
              <a:rot lat="0" lon="0" rev="0"/>
            </a:camera>
            <a:lightRig rig="contrasting" dir="t">
              <a:rot lat="0" lon="0" rev="1200000"/>
            </a:lightRig>
          </a:scene3d>
        </p:grpSpPr>
        <p:sp>
          <p:nvSpPr>
            <p:cNvPr id="6" name="5 Rectángulo"/>
            <p:cNvSpPr/>
            <p:nvPr/>
          </p:nvSpPr>
          <p:spPr>
            <a:xfrm>
              <a:off x="6048672" y="825540"/>
              <a:ext cx="5652909" cy="1872000"/>
            </a:xfrm>
            <a:prstGeom prst="rect">
              <a:avLst/>
            </a:prstGeom>
            <a:solidFill>
              <a:srgbClr val="00B0F0">
                <a:alpha val="34000"/>
              </a:srgbClr>
            </a:solidFill>
            <a:sp3d contourW="19050" prstMaterial="metal">
              <a:bevelT w="88900" h="203200"/>
              <a:bevelB w="165100" h="254000"/>
            </a:sp3d>
          </p:spPr>
          <p:style>
            <a:lnRef idx="0">
              <a:schemeClr val="accent4">
                <a:hueOff val="-4464770"/>
                <a:satOff val="26899"/>
                <a:lumOff val="2156"/>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7" name="6 Rectángulo"/>
            <p:cNvSpPr/>
            <p:nvPr/>
          </p:nvSpPr>
          <p:spPr>
            <a:xfrm>
              <a:off x="6048672" y="825540"/>
              <a:ext cx="5652909" cy="1872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itchFamily="18" charset="0"/>
                  <a:cs typeface="Times New Roman" pitchFamily="18" charset="0"/>
                </a:rPr>
                <a:t>ESPECÍFICOS</a:t>
              </a:r>
              <a:endParaRPr lang="es-EC" sz="2400" b="1" kern="1200" dirty="0">
                <a:latin typeface="Times New Roman" pitchFamily="18" charset="0"/>
                <a:cs typeface="Times New Roman" pitchFamily="18" charset="0"/>
              </a:endParaRPr>
            </a:p>
          </p:txBody>
        </p:sp>
      </p:grpSp>
      <p:grpSp>
        <p:nvGrpSpPr>
          <p:cNvPr id="3" name="2 Grupo"/>
          <p:cNvGrpSpPr/>
          <p:nvPr/>
        </p:nvGrpSpPr>
        <p:grpSpPr>
          <a:xfrm>
            <a:off x="1648272" y="3196711"/>
            <a:ext cx="9433048" cy="3836137"/>
            <a:chOff x="6048672" y="2665239"/>
            <a:chExt cx="5652909" cy="3836137"/>
          </a:xfrm>
          <a:scene3d>
            <a:camera prst="orthographicFront">
              <a:rot lat="0" lon="0" rev="0"/>
            </a:camera>
            <a:lightRig rig="contrasting" dir="t">
              <a:rot lat="0" lon="0" rev="1200000"/>
            </a:lightRig>
          </a:scene3d>
        </p:grpSpPr>
        <p:sp>
          <p:nvSpPr>
            <p:cNvPr id="4" name="3 Rectángulo"/>
            <p:cNvSpPr/>
            <p:nvPr/>
          </p:nvSpPr>
          <p:spPr>
            <a:xfrm>
              <a:off x="6048672" y="2665239"/>
              <a:ext cx="5652909" cy="3836137"/>
            </a:xfrm>
            <a:prstGeom prst="rect">
              <a:avLst/>
            </a:prstGeom>
            <a:noFill/>
            <a:sp3d contourW="19050" prstMaterial="metal">
              <a:bevelT w="88900" h="203200"/>
              <a:bevelB w="165100" h="254000"/>
            </a:sp3d>
          </p:spPr>
          <p:style>
            <a:lnRef idx="0">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sp>
        <p:sp>
          <p:nvSpPr>
            <p:cNvPr id="5" name="4 Rectángulo"/>
            <p:cNvSpPr/>
            <p:nvPr/>
          </p:nvSpPr>
          <p:spPr>
            <a:xfrm>
              <a:off x="6048672" y="2665239"/>
              <a:ext cx="5652909" cy="383613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200" kern="1200" dirty="0" smtClean="0">
                  <a:latin typeface="Times New Roman" pitchFamily="18" charset="0"/>
                  <a:cs typeface="Times New Roman" pitchFamily="18" charset="0"/>
                </a:rPr>
                <a:t>Levantar la información primaria del cantón Francisco de Orellana.</a:t>
              </a:r>
              <a:endParaRPr lang="es-EC" sz="2200" kern="1200" dirty="0">
                <a:latin typeface="Times New Roman" pitchFamily="18" charset="0"/>
                <a:cs typeface="Times New Roman" pitchFamily="18" charset="0"/>
              </a:endParaRPr>
            </a:p>
            <a:p>
              <a:pPr marL="171450" lvl="1" indent="-171450" algn="just" defTabSz="711200">
                <a:lnSpc>
                  <a:spcPct val="90000"/>
                </a:lnSpc>
                <a:spcBef>
                  <a:spcPct val="0"/>
                </a:spcBef>
                <a:spcAft>
                  <a:spcPct val="15000"/>
                </a:spcAft>
                <a:buChar char="••"/>
              </a:pPr>
              <a:endParaRPr lang="es-EC" sz="2200"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r>
                <a:rPr lang="es-EC" sz="2200" kern="1200" dirty="0" smtClean="0">
                  <a:latin typeface="Times New Roman" pitchFamily="18" charset="0"/>
                  <a:cs typeface="Times New Roman" pitchFamily="18" charset="0"/>
                </a:rPr>
                <a:t>Generar las Geodatabases del cantón Francisco de Orellana.</a:t>
              </a:r>
              <a:endParaRPr lang="es-EC" sz="2200" kern="1200" dirty="0">
                <a:latin typeface="Times New Roman" pitchFamily="18" charset="0"/>
                <a:cs typeface="Times New Roman" pitchFamily="18" charset="0"/>
              </a:endParaRPr>
            </a:p>
            <a:p>
              <a:pPr marL="171450" lvl="1" indent="-171450" algn="just" defTabSz="711200">
                <a:lnSpc>
                  <a:spcPct val="90000"/>
                </a:lnSpc>
                <a:spcBef>
                  <a:spcPct val="0"/>
                </a:spcBef>
                <a:spcAft>
                  <a:spcPct val="15000"/>
                </a:spcAft>
                <a:buChar char="••"/>
              </a:pPr>
              <a:endParaRPr lang="es-EC" sz="2200"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r>
                <a:rPr lang="es-EC" sz="2200" kern="1200" dirty="0" smtClean="0">
                  <a:latin typeface="Times New Roman" pitchFamily="18" charset="0"/>
                  <a:cs typeface="Times New Roman" pitchFamily="18" charset="0"/>
                </a:rPr>
                <a:t>Generar los productos de vulnerabilidad cantonal de Francisco de Orellana, matrices y mapas de vulnerabilidad.</a:t>
              </a:r>
              <a:endParaRPr lang="es-EC" sz="2200" kern="1200" dirty="0">
                <a:latin typeface="Times New Roman" pitchFamily="18" charset="0"/>
                <a:cs typeface="Times New Roman" pitchFamily="18" charset="0"/>
              </a:endParaRPr>
            </a:p>
            <a:p>
              <a:pPr marL="171450" lvl="1" indent="-171450" algn="just" defTabSz="711200">
                <a:lnSpc>
                  <a:spcPct val="90000"/>
                </a:lnSpc>
                <a:spcBef>
                  <a:spcPct val="0"/>
                </a:spcBef>
                <a:spcAft>
                  <a:spcPct val="15000"/>
                </a:spcAft>
                <a:buChar char="••"/>
              </a:pPr>
              <a:endParaRPr lang="es-EC" sz="2200"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r>
                <a:rPr lang="es-EC" sz="2200" dirty="0" smtClean="0">
                  <a:latin typeface="Times New Roman" pitchFamily="18" charset="0"/>
                  <a:cs typeface="Times New Roman" pitchFamily="18" charset="0"/>
                </a:rPr>
                <a:t>Elaborar una Guía para la fase de planificación del Plan de Contingencia, de la parroquia urbana Puerto Francisco de Orellana </a:t>
              </a:r>
              <a:r>
                <a:rPr lang="es-EC" sz="2200" kern="1200" dirty="0" smtClean="0">
                  <a:latin typeface="Times New Roman" pitchFamily="18" charset="0"/>
                  <a:cs typeface="Times New Roman" pitchFamily="18" charset="0"/>
                </a:rPr>
                <a:t>.</a:t>
              </a:r>
              <a:endParaRPr lang="es-EC" sz="2200" kern="1200" dirty="0">
                <a:latin typeface="Times New Roman" pitchFamily="18" charset="0"/>
                <a:cs typeface="Times New Roman" pitchFamily="18" charset="0"/>
              </a:endParaRPr>
            </a:p>
          </p:txBody>
        </p:sp>
      </p:grpSp>
    </p:spTree>
    <p:extLst>
      <p:ext uri="{BB962C8B-B14F-4D97-AF65-F5344CB8AC3E}">
        <p14:creationId xmlns:p14="http://schemas.microsoft.com/office/powerpoint/2010/main" val="25515834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7" name="Picture 83"/>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72608" y="2946393"/>
            <a:ext cx="5832648" cy="437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501312" y="65837"/>
            <a:ext cx="11948160" cy="1062355"/>
          </a:xfrm>
        </p:spPr>
        <p:txBody>
          <a:bodyPr>
            <a:normAutofit/>
          </a:bodyPr>
          <a:lstStyle/>
          <a:p>
            <a:r>
              <a:rPr lang="es-EC" sz="3500" b="1" dirty="0">
                <a:latin typeface="Times New Roman" pitchFamily="18" charset="0"/>
                <a:cs typeface="Times New Roman" pitchFamily="18" charset="0"/>
              </a:rPr>
              <a:t>ANÁLISIS </a:t>
            </a:r>
            <a:r>
              <a:rPr lang="es-EC" sz="3500" b="1" dirty="0" smtClean="0">
                <a:latin typeface="Times New Roman" pitchFamily="18" charset="0"/>
                <a:cs typeface="Times New Roman" pitchFamily="18" charset="0"/>
              </a:rPr>
              <a:t>POLÍTICO</a:t>
            </a:r>
            <a:endParaRPr lang="es-EC" sz="3500" b="1" dirty="0">
              <a:latin typeface="Times New Roman" pitchFamily="18" charset="0"/>
              <a:cs typeface="Times New Roman" pitchFamily="18" charset="0"/>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2410688235"/>
              </p:ext>
            </p:extLst>
          </p:nvPr>
        </p:nvGraphicFramePr>
        <p:xfrm>
          <a:off x="1044624" y="2352328"/>
          <a:ext cx="10972800" cy="8397875"/>
        </p:xfrm>
        <a:graphic>
          <a:graphicData uri="http://schemas.openxmlformats.org/presentationml/2006/ole">
            <mc:AlternateContent xmlns:mc="http://schemas.openxmlformats.org/markup-compatibility/2006">
              <mc:Choice xmlns:v="urn:schemas-microsoft-com:vml" Requires="v">
                <p:oleObj spid="_x0000_s16515" name="Documento" r:id="rId5" imgW="7283128" imgH="5448344" progId="Word.Document.12">
                  <p:embed/>
                </p:oleObj>
              </mc:Choice>
              <mc:Fallback>
                <p:oleObj name="Documento" r:id="rId5" imgW="7283128" imgH="5448344" progId="Word.Document.12">
                  <p:embed/>
                  <p:pic>
                    <p:nvPicPr>
                      <p:cNvPr id="0" name=""/>
                      <p:cNvPicPr>
                        <a:picLocks noChangeAspect="1" noChangeArrowheads="1"/>
                      </p:cNvPicPr>
                      <p:nvPr/>
                    </p:nvPicPr>
                    <p:blipFill>
                      <a:blip r:embed="rId6"/>
                      <a:srcRect/>
                      <a:stretch>
                        <a:fillRect/>
                      </a:stretch>
                    </p:blipFill>
                    <p:spPr bwMode="auto">
                      <a:xfrm>
                        <a:off x="1044624" y="2352328"/>
                        <a:ext cx="10972800" cy="8397875"/>
                      </a:xfrm>
                      <a:prstGeom prst="rect">
                        <a:avLst/>
                      </a:prstGeom>
                      <a:noFill/>
                      <a:ln>
                        <a:noFill/>
                      </a:ln>
                    </p:spPr>
                  </p:pic>
                </p:oleObj>
              </mc:Fallback>
            </mc:AlternateContent>
          </a:graphicData>
        </a:graphic>
      </p:graphicFrame>
      <p:sp>
        <p:nvSpPr>
          <p:cNvPr id="6" name="5 Rectángulo"/>
          <p:cNvSpPr/>
          <p:nvPr/>
        </p:nvSpPr>
        <p:spPr>
          <a:xfrm>
            <a:off x="3384376" y="1904833"/>
            <a:ext cx="6400800" cy="437043"/>
          </a:xfrm>
          <a:prstGeom prst="rect">
            <a:avLst/>
          </a:prstGeom>
        </p:spPr>
        <p:txBody>
          <a:bodyPr lIns="128016" tIns="64008" rIns="128016" bIns="64008">
            <a:spAutoFit/>
          </a:bodyPr>
          <a:lstStyle/>
          <a:p>
            <a:pPr algn="ctr"/>
            <a:r>
              <a:rPr lang="es-ES_tradnl" sz="2000" b="1" dirty="0">
                <a:latin typeface="Times New Roman" pitchFamily="18" charset="0"/>
                <a:cs typeface="Times New Roman" pitchFamily="18" charset="0"/>
              </a:rPr>
              <a:t>TABLA </a:t>
            </a:r>
            <a:r>
              <a:rPr lang="es-ES_tradnl" sz="2000" b="1" dirty="0" smtClean="0">
                <a:latin typeface="Times New Roman" pitchFamily="18" charset="0"/>
                <a:cs typeface="Times New Roman" pitchFamily="18" charset="0"/>
              </a:rPr>
              <a:t>1. </a:t>
            </a:r>
            <a:r>
              <a:rPr lang="es-ES_tradnl" sz="2000" b="1" dirty="0">
                <a:latin typeface="Times New Roman" pitchFamily="18" charset="0"/>
                <a:cs typeface="Times New Roman" pitchFamily="18" charset="0"/>
              </a:rPr>
              <a:t>Nivel de vulnerabilidad </a:t>
            </a:r>
            <a:r>
              <a:rPr lang="es-ES_tradnl" sz="2000" b="1" dirty="0" smtClean="0">
                <a:latin typeface="Times New Roman" pitchFamily="18" charset="0"/>
                <a:cs typeface="Times New Roman" pitchFamily="18" charset="0"/>
              </a:rPr>
              <a:t>Política</a:t>
            </a:r>
            <a:endParaRPr lang="es-EC" sz="2000" b="1" dirty="0">
              <a:latin typeface="Times New Roman" pitchFamily="18" charset="0"/>
              <a:cs typeface="Times New Roman" pitchFamily="18" charset="0"/>
            </a:endParaRPr>
          </a:p>
        </p:txBody>
      </p:sp>
      <p:sp>
        <p:nvSpPr>
          <p:cNvPr id="7" name="6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184340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90" name="Picture 82"/>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488363" y="2568352"/>
            <a:ext cx="7584845"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501312" y="-6171"/>
            <a:ext cx="11948160" cy="1062355"/>
          </a:xfrm>
        </p:spPr>
        <p:txBody>
          <a:bodyPr>
            <a:normAutofit/>
          </a:bodyPr>
          <a:lstStyle/>
          <a:p>
            <a:r>
              <a:rPr lang="es-EC" sz="3500" b="1" dirty="0" smtClean="0">
                <a:latin typeface="Times New Roman" pitchFamily="18" charset="0"/>
                <a:cs typeface="Times New Roman" pitchFamily="18" charset="0"/>
              </a:rPr>
              <a:t>ANÁLISIS </a:t>
            </a:r>
            <a:r>
              <a:rPr lang="es-EC" sz="3500" b="1" dirty="0">
                <a:latin typeface="Times New Roman" pitchFamily="18" charset="0"/>
                <a:cs typeface="Times New Roman" pitchFamily="18" charset="0"/>
              </a:rPr>
              <a:t>LEGAL</a:t>
            </a:r>
            <a:endParaRPr lang="es-EC" sz="3500" dirty="0">
              <a:latin typeface="Times New Roman" pitchFamily="18" charset="0"/>
              <a:cs typeface="Times New Roman" pitchFamily="18" charset="0"/>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3851433442"/>
              </p:ext>
            </p:extLst>
          </p:nvPr>
        </p:nvGraphicFramePr>
        <p:xfrm>
          <a:off x="928192" y="1684168"/>
          <a:ext cx="11087100" cy="7581900"/>
        </p:xfrm>
        <a:graphic>
          <a:graphicData uri="http://schemas.openxmlformats.org/presentationml/2006/ole">
            <mc:AlternateContent xmlns:mc="http://schemas.openxmlformats.org/markup-compatibility/2006">
              <mc:Choice xmlns:v="urn:schemas-microsoft-com:vml" Requires="v">
                <p:oleObj spid="_x0000_s17538" name="Documento" r:id="rId5" imgW="6535032" imgH="4469975" progId="Word.Document.12">
                  <p:embed/>
                </p:oleObj>
              </mc:Choice>
              <mc:Fallback>
                <p:oleObj name="Documento" r:id="rId5" imgW="6535032" imgH="4469975" progId="Word.Document.12">
                  <p:embed/>
                  <p:pic>
                    <p:nvPicPr>
                      <p:cNvPr id="0" name=""/>
                      <p:cNvPicPr/>
                      <p:nvPr/>
                    </p:nvPicPr>
                    <p:blipFill>
                      <a:blip r:embed="rId6"/>
                      <a:stretch>
                        <a:fillRect/>
                      </a:stretch>
                    </p:blipFill>
                    <p:spPr>
                      <a:xfrm>
                        <a:off x="928192" y="1684168"/>
                        <a:ext cx="11087100" cy="7581900"/>
                      </a:xfrm>
                      <a:prstGeom prst="rect">
                        <a:avLst/>
                      </a:prstGeom>
                    </p:spPr>
                  </p:pic>
                </p:oleObj>
              </mc:Fallback>
            </mc:AlternateContent>
          </a:graphicData>
        </a:graphic>
      </p:graphicFrame>
      <p:sp>
        <p:nvSpPr>
          <p:cNvPr id="6" name="5 Rectángulo"/>
          <p:cNvSpPr/>
          <p:nvPr/>
        </p:nvSpPr>
        <p:spPr>
          <a:xfrm>
            <a:off x="3528392" y="1331168"/>
            <a:ext cx="6400800" cy="437043"/>
          </a:xfrm>
          <a:prstGeom prst="rect">
            <a:avLst/>
          </a:prstGeom>
        </p:spPr>
        <p:txBody>
          <a:bodyPr lIns="128016" tIns="64008" rIns="128016" bIns="64008">
            <a:spAutoFit/>
          </a:bodyPr>
          <a:lstStyle/>
          <a:p>
            <a:pPr algn="ctr"/>
            <a:r>
              <a:rPr lang="es-ES_tradnl" sz="2000" b="1" dirty="0">
                <a:latin typeface="Times New Roman" pitchFamily="18" charset="0"/>
                <a:cs typeface="Times New Roman" pitchFamily="18" charset="0"/>
              </a:rPr>
              <a:t>TABLA </a:t>
            </a:r>
            <a:r>
              <a:rPr lang="es-ES_tradnl" sz="2000" b="1" dirty="0" smtClean="0">
                <a:latin typeface="Times New Roman" pitchFamily="18" charset="0"/>
                <a:cs typeface="Times New Roman" pitchFamily="18" charset="0"/>
              </a:rPr>
              <a:t>2</a:t>
            </a:r>
            <a:r>
              <a:rPr lang="es-ES_tradnl" sz="2000" b="1" dirty="0">
                <a:latin typeface="Times New Roman" pitchFamily="18" charset="0"/>
                <a:cs typeface="Times New Roman" pitchFamily="18" charset="0"/>
              </a:rPr>
              <a:t>. Nivel de vulnerabilidad Legal</a:t>
            </a:r>
            <a:endParaRPr lang="es-EC" sz="2000" b="1" dirty="0">
              <a:latin typeface="Times New Roman" pitchFamily="18" charset="0"/>
              <a:cs typeface="Times New Roman" pitchFamily="18" charset="0"/>
            </a:endParaRPr>
          </a:p>
        </p:txBody>
      </p:sp>
      <p:sp>
        <p:nvSpPr>
          <p:cNvPr id="7" name="6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813167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17" name="Picture 85"/>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75317" y="3072408"/>
            <a:ext cx="489654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429304" y="137845"/>
            <a:ext cx="11948160" cy="1062355"/>
          </a:xfrm>
        </p:spPr>
        <p:txBody>
          <a:bodyPr>
            <a:normAutofit/>
          </a:bodyPr>
          <a:lstStyle/>
          <a:p>
            <a:r>
              <a:rPr lang="es-EC" sz="3400" b="1" dirty="0" smtClean="0">
                <a:latin typeface="Times New Roman" pitchFamily="18" charset="0"/>
                <a:cs typeface="Times New Roman" pitchFamily="18" charset="0"/>
              </a:rPr>
              <a:t>ANÁLISIS INSTITUCIONAL</a:t>
            </a:r>
            <a:endParaRPr lang="es-EC" sz="3400" b="1" dirty="0">
              <a:latin typeface="Times New Roman" pitchFamily="18" charset="0"/>
              <a:cs typeface="Times New Roman" pitchFamily="18" charset="0"/>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2640813564"/>
              </p:ext>
            </p:extLst>
          </p:nvPr>
        </p:nvGraphicFramePr>
        <p:xfrm>
          <a:off x="1660525" y="2357438"/>
          <a:ext cx="10347325" cy="9698037"/>
        </p:xfrm>
        <a:graphic>
          <a:graphicData uri="http://schemas.openxmlformats.org/presentationml/2006/ole">
            <mc:AlternateContent xmlns:mc="http://schemas.openxmlformats.org/markup-compatibility/2006">
              <mc:Choice xmlns:v="urn:schemas-microsoft-com:vml" Requires="v">
                <p:oleObj spid="_x0000_s18565" name="Documento" r:id="rId5" imgW="8202033" imgH="7695210" progId="Word.Document.12">
                  <p:embed/>
                </p:oleObj>
              </mc:Choice>
              <mc:Fallback>
                <p:oleObj name="Documento" r:id="rId5" imgW="8202033" imgH="7695210" progId="Word.Document.12">
                  <p:embed/>
                  <p:pic>
                    <p:nvPicPr>
                      <p:cNvPr id="0" name=""/>
                      <p:cNvPicPr/>
                      <p:nvPr/>
                    </p:nvPicPr>
                    <p:blipFill>
                      <a:blip r:embed="rId6"/>
                      <a:stretch>
                        <a:fillRect/>
                      </a:stretch>
                    </p:blipFill>
                    <p:spPr>
                      <a:xfrm>
                        <a:off x="1660525" y="2357438"/>
                        <a:ext cx="10347325" cy="9698037"/>
                      </a:xfrm>
                      <a:prstGeom prst="rect">
                        <a:avLst/>
                      </a:prstGeom>
                    </p:spPr>
                  </p:pic>
                </p:oleObj>
              </mc:Fallback>
            </mc:AlternateContent>
          </a:graphicData>
        </a:graphic>
      </p:graphicFrame>
      <p:sp>
        <p:nvSpPr>
          <p:cNvPr id="6" name="5 Rectángulo"/>
          <p:cNvSpPr/>
          <p:nvPr/>
        </p:nvSpPr>
        <p:spPr>
          <a:xfrm>
            <a:off x="3376464" y="1920280"/>
            <a:ext cx="6400800" cy="375487"/>
          </a:xfrm>
          <a:prstGeom prst="rect">
            <a:avLst/>
          </a:prstGeom>
        </p:spPr>
        <p:txBody>
          <a:bodyPr lIns="128016" tIns="64008" rIns="128016" bIns="64008">
            <a:spAutoFit/>
          </a:bodyPr>
          <a:lstStyle/>
          <a:p>
            <a:pPr algn="ctr"/>
            <a:r>
              <a:rPr lang="es-ES_tradnl" sz="1600" b="1" dirty="0">
                <a:latin typeface="Times New Roman" pitchFamily="18" charset="0"/>
                <a:cs typeface="Times New Roman" pitchFamily="18" charset="0"/>
              </a:rPr>
              <a:t>TABLA </a:t>
            </a:r>
            <a:r>
              <a:rPr lang="es-ES_tradnl" sz="1600" b="1" dirty="0" smtClean="0">
                <a:latin typeface="Times New Roman" pitchFamily="18" charset="0"/>
                <a:cs typeface="Times New Roman" pitchFamily="18" charset="0"/>
              </a:rPr>
              <a:t>3</a:t>
            </a:r>
            <a:r>
              <a:rPr lang="es-ES_tradnl" sz="1600" b="1" dirty="0">
                <a:latin typeface="Times New Roman" pitchFamily="18" charset="0"/>
                <a:cs typeface="Times New Roman" pitchFamily="18" charset="0"/>
              </a:rPr>
              <a:t>. Nivel de vulnerabilidad Institucional</a:t>
            </a:r>
            <a:endParaRPr lang="es-EC" sz="1600" b="1" dirty="0">
              <a:latin typeface="Times New Roman" pitchFamily="18" charset="0"/>
              <a:cs typeface="Times New Roman" pitchFamily="18" charset="0"/>
            </a:endParaRPr>
          </a:p>
        </p:txBody>
      </p:sp>
      <p:sp>
        <p:nvSpPr>
          <p:cNvPr id="8" name="7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7"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0090699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a:stretch>
            <a:fillRect/>
          </a:stretch>
        </p:blipFill>
        <p:spPr bwMode="auto">
          <a:xfrm>
            <a:off x="386099" y="984176"/>
            <a:ext cx="9831125" cy="7809397"/>
          </a:xfrm>
          <a:prstGeom prst="rect">
            <a:avLst/>
          </a:prstGeom>
          <a:noFill/>
          <a:ln w="9525">
            <a:noFill/>
            <a:miter lim="800000"/>
            <a:headEnd/>
            <a:tailEnd/>
          </a:ln>
          <a:effectLst/>
        </p:spPr>
      </p:pic>
      <p:grpSp>
        <p:nvGrpSpPr>
          <p:cNvPr id="8195" name="117 Grupo"/>
          <p:cNvGrpSpPr>
            <a:grpSpLocks/>
          </p:cNvGrpSpPr>
          <p:nvPr/>
        </p:nvGrpSpPr>
        <p:grpSpPr bwMode="auto">
          <a:xfrm>
            <a:off x="990967" y="480120"/>
            <a:ext cx="8652802" cy="930730"/>
            <a:chOff x="1767" y="-182"/>
            <a:chExt cx="56876" cy="7230"/>
          </a:xfrm>
        </p:grpSpPr>
        <p:pic>
          <p:nvPicPr>
            <p:cNvPr id="55" name="Diagrama 55"/>
            <p:cNvPicPr>
              <a:picLocks noChangeArrowheads="1"/>
            </p:cNvPicPr>
            <p:nvPr/>
          </p:nvPicPr>
          <p:blipFill>
            <a:blip r:embed="rId4" cstate="print"/>
            <a:srcRect/>
            <a:stretch>
              <a:fillRect/>
            </a:stretch>
          </p:blipFill>
          <p:spPr bwMode="auto">
            <a:xfrm>
              <a:off x="1767" y="-182"/>
              <a:ext cx="56876" cy="5607"/>
            </a:xfrm>
            <a:prstGeom prst="rect">
              <a:avLst/>
            </a:prstGeom>
            <a:noFill/>
          </p:spPr>
        </p:pic>
        <p:grpSp>
          <p:nvGrpSpPr>
            <p:cNvPr id="116" name="116 Grupo"/>
            <p:cNvGrpSpPr>
              <a:grpSpLocks/>
            </p:cNvGrpSpPr>
            <p:nvPr/>
          </p:nvGrpSpPr>
          <p:grpSpPr bwMode="auto">
            <a:xfrm>
              <a:off x="6568" y="4762"/>
              <a:ext cx="43819" cy="2286"/>
              <a:chOff x="758" y="-666"/>
              <a:chExt cx="43818" cy="2286"/>
            </a:xfrm>
          </p:grpSpPr>
          <p:cxnSp>
            <p:nvCxnSpPr>
              <p:cNvPr id="63" name="63 Conector recto de flecha"/>
              <p:cNvCxnSpPr>
                <a:cxnSpLocks noChangeShapeType="1"/>
              </p:cNvCxnSpPr>
              <p:nvPr/>
            </p:nvCxnSpPr>
            <p:spPr bwMode="auto">
              <a:xfrm>
                <a:off x="13142" y="-571"/>
                <a:ext cx="0" cy="2190"/>
              </a:xfrm>
              <a:prstGeom prst="straightConnector1">
                <a:avLst/>
              </a:prstGeom>
              <a:noFill/>
              <a:ln w="25400">
                <a:solidFill>
                  <a:srgbClr val="7030A0"/>
                </a:solidFill>
                <a:round/>
                <a:headEnd/>
                <a:tailEnd type="arrow" w="med" len="med"/>
              </a:ln>
              <a:effectLst>
                <a:outerShdw dist="20000" dir="5400000" rotWithShape="0">
                  <a:srgbClr val="000000">
                    <a:alpha val="37999"/>
                  </a:srgbClr>
                </a:outerShdw>
              </a:effectLst>
            </p:spPr>
          </p:cxnSp>
          <p:cxnSp>
            <p:nvCxnSpPr>
              <p:cNvPr id="100" name="100 Conector recto de flecha"/>
              <p:cNvCxnSpPr>
                <a:cxnSpLocks noChangeShapeType="1"/>
              </p:cNvCxnSpPr>
              <p:nvPr/>
            </p:nvCxnSpPr>
            <p:spPr bwMode="auto">
              <a:xfrm>
                <a:off x="758" y="-571"/>
                <a:ext cx="0" cy="2190"/>
              </a:xfrm>
              <a:prstGeom prst="straightConnector1">
                <a:avLst/>
              </a:prstGeom>
              <a:noFill/>
              <a:ln w="25400">
                <a:solidFill>
                  <a:srgbClr val="76923C"/>
                </a:solidFill>
                <a:round/>
                <a:headEnd/>
                <a:tailEnd type="arrow" w="med" len="med"/>
              </a:ln>
              <a:effectLst>
                <a:outerShdw dist="20000" dir="5400000" rotWithShape="0">
                  <a:srgbClr val="000000">
                    <a:alpha val="37999"/>
                  </a:srgbClr>
                </a:outerShdw>
              </a:effectLst>
            </p:spPr>
          </p:cxnSp>
          <p:cxnSp>
            <p:nvCxnSpPr>
              <p:cNvPr id="101" name="101 Conector recto de flecha"/>
              <p:cNvCxnSpPr>
                <a:cxnSpLocks noChangeShapeType="1"/>
              </p:cNvCxnSpPr>
              <p:nvPr/>
            </p:nvCxnSpPr>
            <p:spPr bwMode="auto">
              <a:xfrm>
                <a:off x="44577" y="-666"/>
                <a:ext cx="0" cy="2190"/>
              </a:xfrm>
              <a:prstGeom prst="straightConnector1">
                <a:avLst/>
              </a:prstGeom>
              <a:noFill/>
              <a:ln w="25400">
                <a:solidFill>
                  <a:srgbClr val="7F7F7F"/>
                </a:solidFill>
                <a:round/>
                <a:headEnd/>
                <a:tailEnd type="arrow" w="med" len="med"/>
              </a:ln>
              <a:effectLst>
                <a:outerShdw dist="20000" dir="5400000" rotWithShape="0">
                  <a:srgbClr val="000000">
                    <a:alpha val="37999"/>
                  </a:srgbClr>
                </a:outerShdw>
              </a:effectLst>
            </p:spPr>
          </p:cxnSp>
          <p:cxnSp>
            <p:nvCxnSpPr>
              <p:cNvPr id="103" name="103 Conector recto de flecha"/>
              <p:cNvCxnSpPr>
                <a:cxnSpLocks noChangeShapeType="1"/>
              </p:cNvCxnSpPr>
              <p:nvPr/>
            </p:nvCxnSpPr>
            <p:spPr bwMode="auto">
              <a:xfrm>
                <a:off x="26978" y="-666"/>
                <a:ext cx="0" cy="2190"/>
              </a:xfrm>
              <a:prstGeom prst="straightConnector1">
                <a:avLst/>
              </a:prstGeom>
              <a:noFill/>
              <a:ln w="25400">
                <a:solidFill>
                  <a:srgbClr val="00B0F0"/>
                </a:solidFill>
                <a:round/>
                <a:headEnd/>
                <a:tailEnd type="arrow" w="med" len="med"/>
              </a:ln>
              <a:effectLst>
                <a:outerShdw dist="20000" dir="5400000" rotWithShape="0">
                  <a:srgbClr val="000000">
                    <a:alpha val="37999"/>
                  </a:srgbClr>
                </a:outerShdw>
              </a:effectLst>
            </p:spPr>
          </p:cxnSp>
        </p:grpSp>
      </p:grpSp>
      <p:sp>
        <p:nvSpPr>
          <p:cNvPr id="8202" name="Rectangle 10"/>
          <p:cNvSpPr>
            <a:spLocks noChangeArrowheads="1"/>
          </p:cNvSpPr>
          <p:nvPr/>
        </p:nvSpPr>
        <p:spPr bwMode="auto">
          <a:xfrm>
            <a:off x="4355773" y="8977064"/>
            <a:ext cx="3629203"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solidFill>
                  <a:srgbClr val="000000"/>
                </a:solidFill>
                <a:latin typeface="Times New Roman" pitchFamily="18" charset="0"/>
                <a:ea typeface="Times New Roman" pitchFamily="18" charset="0"/>
                <a:cs typeface="Times New Roman" pitchFamily="18" charset="0"/>
              </a:rPr>
              <a:t>F</a:t>
            </a:r>
            <a:r>
              <a:rPr lang="es-ES_tradnl" sz="1000" b="1" dirty="0" bmk="">
                <a:solidFill>
                  <a:srgbClr val="000000"/>
                </a:solidFill>
                <a:latin typeface="Times New Roman" pitchFamily="18" charset="0"/>
                <a:ea typeface="Times New Roman" pitchFamily="18" charset="0"/>
                <a:cs typeface="Times New Roman" pitchFamily="18" charset="0"/>
              </a:rPr>
              <a:t>IGURA </a:t>
            </a:r>
            <a:r>
              <a:rPr lang="es-ES_tradnl" sz="1000" b="1" dirty="0" smtClean="0" bmk="">
                <a:solidFill>
                  <a:srgbClr val="000000"/>
                </a:solidFill>
                <a:latin typeface="Times New Roman" pitchFamily="18" charset="0"/>
                <a:ea typeface="Times New Roman" pitchFamily="18" charset="0"/>
                <a:cs typeface="Times New Roman" pitchFamily="18" charset="0"/>
              </a:rPr>
              <a:t>7. </a:t>
            </a:r>
            <a:r>
              <a:rPr lang="es-ES_tradnl" sz="1000" dirty="0" smtClean="0" bmk="_Toc340136883">
                <a:solidFill>
                  <a:srgbClr val="000000"/>
                </a:solidFill>
                <a:latin typeface="Times New Roman" pitchFamily="18" charset="0"/>
                <a:ea typeface="Times New Roman" pitchFamily="18" charset="0"/>
                <a:cs typeface="Times New Roman" pitchFamily="18" charset="0"/>
              </a:rPr>
              <a:t>Estructura para cartografía </a:t>
            </a:r>
            <a:r>
              <a:rPr lang="es-ES_tradnl" sz="1000" dirty="0" bmk="_Toc340136883">
                <a:solidFill>
                  <a:srgbClr val="000000"/>
                </a:solidFill>
                <a:latin typeface="Times New Roman" pitchFamily="18" charset="0"/>
                <a:ea typeface="Times New Roman" pitchFamily="18" charset="0"/>
                <a:cs typeface="Times New Roman" pitchFamily="18" charset="0"/>
              </a:rPr>
              <a:t>base a escala 1:50 000</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C" sz="1000" b="1" dirty="0">
                <a:solidFill>
                  <a:srgbClr val="000000"/>
                </a:solidFill>
                <a:latin typeface="Times New Roman" pitchFamily="18" charset="0"/>
                <a:ea typeface="Times New Roman" pitchFamily="18" charset="0"/>
                <a:cs typeface="Times New Roman" pitchFamily="18" charset="0"/>
              </a:rPr>
              <a:t>ELABORACIÓN:</a:t>
            </a:r>
            <a:r>
              <a:rPr lang="es-EC" sz="1000" dirty="0">
                <a:solidFill>
                  <a:srgbClr val="000000"/>
                </a:solidFill>
                <a:latin typeface="Times New Roman" pitchFamily="18" charset="0"/>
                <a:ea typeface="Times New Roman" pitchFamily="18" charset="0"/>
                <a:cs typeface="Times New Roman" pitchFamily="18" charset="0"/>
              </a:rPr>
              <a:t> ALDEÁN W., HIDALGO I. (2012)</a:t>
            </a:r>
            <a:endParaRPr lang="es-EC" sz="1000" dirty="0">
              <a:latin typeface="Times New Roman" pitchFamily="18" charset="0"/>
              <a:cs typeface="Times New Roman" pitchFamily="18" charset="0"/>
            </a:endParaRPr>
          </a:p>
        </p:txBody>
      </p:sp>
      <p:sp>
        <p:nvSpPr>
          <p:cNvPr id="12" name="11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5"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378090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856184" y="1128192"/>
            <a:ext cx="10383554" cy="7972563"/>
          </a:xfrm>
          <a:prstGeom prst="rect">
            <a:avLst/>
          </a:prstGeom>
          <a:noFill/>
        </p:spPr>
      </p:pic>
      <p:grpSp>
        <p:nvGrpSpPr>
          <p:cNvPr id="7170" name="118 Grupo"/>
          <p:cNvGrpSpPr>
            <a:grpSpLocks/>
          </p:cNvGrpSpPr>
          <p:nvPr/>
        </p:nvGrpSpPr>
        <p:grpSpPr bwMode="auto">
          <a:xfrm>
            <a:off x="1461051" y="264096"/>
            <a:ext cx="9785216" cy="1093470"/>
            <a:chOff x="0" y="0"/>
            <a:chExt cx="66294" cy="7810"/>
          </a:xfrm>
        </p:grpSpPr>
        <p:pic>
          <p:nvPicPr>
            <p:cNvPr id="168" name="Diagrama 55"/>
            <p:cNvPicPr>
              <a:picLocks noChangeArrowheads="1"/>
            </p:cNvPicPr>
            <p:nvPr/>
          </p:nvPicPr>
          <p:blipFill>
            <a:blip r:embed="rId3" cstate="print"/>
            <a:srcRect/>
            <a:stretch>
              <a:fillRect/>
            </a:stretch>
          </p:blipFill>
          <p:spPr bwMode="auto">
            <a:xfrm>
              <a:off x="1767" y="-182"/>
              <a:ext cx="58949" cy="6156"/>
            </a:xfrm>
            <a:prstGeom prst="rect">
              <a:avLst/>
            </a:prstGeom>
            <a:noFill/>
          </p:spPr>
        </p:pic>
        <p:grpSp>
          <p:nvGrpSpPr>
            <p:cNvPr id="169" name="169 Grupo"/>
            <p:cNvGrpSpPr>
              <a:grpSpLocks/>
            </p:cNvGrpSpPr>
            <p:nvPr/>
          </p:nvGrpSpPr>
          <p:grpSpPr bwMode="auto">
            <a:xfrm>
              <a:off x="7334" y="5429"/>
              <a:ext cx="44958" cy="2381"/>
              <a:chOff x="1524" y="0"/>
              <a:chExt cx="44958" cy="2381"/>
            </a:xfrm>
          </p:grpSpPr>
          <p:cxnSp>
            <p:nvCxnSpPr>
              <p:cNvPr id="170" name="170 Conector recto de flecha"/>
              <p:cNvCxnSpPr>
                <a:cxnSpLocks noChangeShapeType="1"/>
              </p:cNvCxnSpPr>
              <p:nvPr/>
            </p:nvCxnSpPr>
            <p:spPr bwMode="auto">
              <a:xfrm>
                <a:off x="14478" y="95"/>
                <a:ext cx="0" cy="2191"/>
              </a:xfrm>
              <a:prstGeom prst="straightConnector1">
                <a:avLst/>
              </a:prstGeom>
              <a:noFill/>
              <a:ln w="25400">
                <a:solidFill>
                  <a:srgbClr val="7030A0"/>
                </a:solidFill>
                <a:round/>
                <a:headEnd/>
                <a:tailEnd type="arrow" w="med" len="med"/>
              </a:ln>
              <a:effectLst>
                <a:outerShdw dist="20000" dir="5400000" rotWithShape="0">
                  <a:srgbClr val="000000">
                    <a:alpha val="37999"/>
                  </a:srgbClr>
                </a:outerShdw>
              </a:effectLst>
            </p:spPr>
          </p:cxnSp>
          <p:cxnSp>
            <p:nvCxnSpPr>
              <p:cNvPr id="171" name="171 Conector recto de flecha"/>
              <p:cNvCxnSpPr>
                <a:cxnSpLocks noChangeShapeType="1"/>
              </p:cNvCxnSpPr>
              <p:nvPr/>
            </p:nvCxnSpPr>
            <p:spPr bwMode="auto">
              <a:xfrm>
                <a:off x="1524" y="190"/>
                <a:ext cx="0" cy="2191"/>
              </a:xfrm>
              <a:prstGeom prst="straightConnector1">
                <a:avLst/>
              </a:prstGeom>
              <a:noFill/>
              <a:ln w="25400">
                <a:solidFill>
                  <a:srgbClr val="76923C"/>
                </a:solidFill>
                <a:round/>
                <a:headEnd/>
                <a:tailEnd type="arrow" w="med" len="med"/>
              </a:ln>
              <a:effectLst>
                <a:outerShdw dist="20000" dir="5400000" rotWithShape="0">
                  <a:srgbClr val="000000">
                    <a:alpha val="37999"/>
                  </a:srgbClr>
                </a:outerShdw>
              </a:effectLst>
            </p:spPr>
          </p:cxnSp>
          <p:cxnSp>
            <p:nvCxnSpPr>
              <p:cNvPr id="172" name="172 Conector recto de flecha"/>
              <p:cNvCxnSpPr>
                <a:cxnSpLocks noChangeShapeType="1"/>
              </p:cNvCxnSpPr>
              <p:nvPr/>
            </p:nvCxnSpPr>
            <p:spPr bwMode="auto">
              <a:xfrm>
                <a:off x="46482" y="0"/>
                <a:ext cx="0" cy="2190"/>
              </a:xfrm>
              <a:prstGeom prst="straightConnector1">
                <a:avLst/>
              </a:prstGeom>
              <a:noFill/>
              <a:ln w="25400">
                <a:solidFill>
                  <a:srgbClr val="7F7F7F"/>
                </a:solidFill>
                <a:round/>
                <a:headEnd/>
                <a:tailEnd type="arrow" w="med" len="med"/>
              </a:ln>
              <a:effectLst>
                <a:outerShdw dist="20000" dir="5400000" rotWithShape="0">
                  <a:srgbClr val="000000">
                    <a:alpha val="37999"/>
                  </a:srgbClr>
                </a:outerShdw>
              </a:effectLst>
            </p:spPr>
          </p:cxnSp>
          <p:cxnSp>
            <p:nvCxnSpPr>
              <p:cNvPr id="174" name="174 Conector recto de flecha"/>
              <p:cNvCxnSpPr>
                <a:cxnSpLocks noChangeShapeType="1"/>
              </p:cNvCxnSpPr>
              <p:nvPr/>
            </p:nvCxnSpPr>
            <p:spPr bwMode="auto">
              <a:xfrm>
                <a:off x="29241" y="190"/>
                <a:ext cx="0" cy="2191"/>
              </a:xfrm>
              <a:prstGeom prst="straightConnector1">
                <a:avLst/>
              </a:prstGeom>
              <a:noFill/>
              <a:ln w="25400">
                <a:solidFill>
                  <a:srgbClr val="00B0F0"/>
                </a:solidFill>
                <a:round/>
                <a:headEnd/>
                <a:tailEnd type="arrow" w="med" len="med"/>
              </a:ln>
              <a:effectLst>
                <a:outerShdw dist="20000" dir="5400000" rotWithShape="0">
                  <a:srgbClr val="000000">
                    <a:alpha val="37999"/>
                  </a:srgbClr>
                </a:outerShdw>
              </a:effectLst>
            </p:spPr>
          </p:cxnSp>
        </p:grpSp>
      </p:grpSp>
      <p:sp>
        <p:nvSpPr>
          <p:cNvPr id="12" name="Rectangle 10"/>
          <p:cNvSpPr>
            <a:spLocks noChangeArrowheads="1"/>
          </p:cNvSpPr>
          <p:nvPr/>
        </p:nvSpPr>
        <p:spPr bwMode="auto">
          <a:xfrm>
            <a:off x="4355773" y="9044077"/>
            <a:ext cx="4061251"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solidFill>
                  <a:srgbClr val="000000"/>
                </a:solidFill>
                <a:latin typeface="Times New Roman" pitchFamily="18" charset="0"/>
                <a:ea typeface="Times New Roman" pitchFamily="18" charset="0"/>
                <a:cs typeface="Times New Roman" pitchFamily="18" charset="0"/>
              </a:rPr>
              <a:t>F</a:t>
            </a:r>
            <a:r>
              <a:rPr lang="es-ES_tradnl" sz="1000" b="1" dirty="0" bmk="">
                <a:solidFill>
                  <a:srgbClr val="000000"/>
                </a:solidFill>
                <a:latin typeface="Times New Roman" pitchFamily="18" charset="0"/>
                <a:ea typeface="Times New Roman" pitchFamily="18" charset="0"/>
                <a:cs typeface="Times New Roman" pitchFamily="18" charset="0"/>
              </a:rPr>
              <a:t>IGURA </a:t>
            </a:r>
            <a:r>
              <a:rPr lang="es-ES_tradnl" sz="1000" b="1" dirty="0" smtClean="0" bmk="">
                <a:solidFill>
                  <a:srgbClr val="000000"/>
                </a:solidFill>
                <a:latin typeface="Times New Roman" pitchFamily="18" charset="0"/>
                <a:ea typeface="Times New Roman" pitchFamily="18" charset="0"/>
                <a:cs typeface="Times New Roman" pitchFamily="18" charset="0"/>
              </a:rPr>
              <a:t>8. </a:t>
            </a:r>
            <a:r>
              <a:rPr lang="es-ES_tradnl" sz="1000" dirty="0" smtClean="0" bmk="_Toc340136883">
                <a:solidFill>
                  <a:srgbClr val="000000"/>
                </a:solidFill>
                <a:latin typeface="Times New Roman" pitchFamily="18" charset="0"/>
                <a:ea typeface="Times New Roman" pitchFamily="18" charset="0"/>
                <a:cs typeface="Times New Roman" pitchFamily="18" charset="0"/>
              </a:rPr>
              <a:t>Estructura para cartografía temática </a:t>
            </a:r>
            <a:r>
              <a:rPr lang="es-ES_tradnl" sz="1000" dirty="0" bmk="_Toc340136883">
                <a:solidFill>
                  <a:srgbClr val="000000"/>
                </a:solidFill>
                <a:latin typeface="Times New Roman" pitchFamily="18" charset="0"/>
                <a:ea typeface="Times New Roman" pitchFamily="18" charset="0"/>
                <a:cs typeface="Times New Roman" pitchFamily="18" charset="0"/>
              </a:rPr>
              <a:t>a escala 1:50 000</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C" sz="1000" b="1" dirty="0">
                <a:solidFill>
                  <a:srgbClr val="000000"/>
                </a:solidFill>
                <a:latin typeface="Times New Roman" pitchFamily="18" charset="0"/>
                <a:ea typeface="Times New Roman" pitchFamily="18" charset="0"/>
                <a:cs typeface="Times New Roman" pitchFamily="18" charset="0"/>
              </a:rPr>
              <a:t>ELABORACIÓN:</a:t>
            </a:r>
            <a:r>
              <a:rPr lang="es-EC" sz="1000" dirty="0">
                <a:solidFill>
                  <a:srgbClr val="000000"/>
                </a:solidFill>
                <a:latin typeface="Times New Roman" pitchFamily="18" charset="0"/>
                <a:ea typeface="Times New Roman" pitchFamily="18" charset="0"/>
                <a:cs typeface="Times New Roman" pitchFamily="18" charset="0"/>
              </a:rPr>
              <a:t> ALDEÁN W., HIDALGO I. (2012)</a:t>
            </a:r>
            <a:endParaRPr lang="es-EC" sz="1000" dirty="0">
              <a:latin typeface="Times New Roman" pitchFamily="18" charset="0"/>
              <a:cs typeface="Times New Roman" pitchFamily="18" charset="0"/>
            </a:endParaRPr>
          </a:p>
        </p:txBody>
      </p:sp>
      <p:sp>
        <p:nvSpPr>
          <p:cNvPr id="13" name="12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4"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0354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561862" y="1310546"/>
            <a:ext cx="9476253" cy="7925747"/>
          </a:xfrm>
          <a:prstGeom prst="rect">
            <a:avLst/>
          </a:prstGeom>
          <a:noFill/>
        </p:spPr>
      </p:pic>
      <p:grpSp>
        <p:nvGrpSpPr>
          <p:cNvPr id="37891" name="181 Grupo"/>
          <p:cNvGrpSpPr>
            <a:grpSpLocks/>
          </p:cNvGrpSpPr>
          <p:nvPr/>
        </p:nvGrpSpPr>
        <p:grpSpPr bwMode="auto">
          <a:xfrm>
            <a:off x="1864296" y="290662"/>
            <a:ext cx="9778686" cy="1082358"/>
            <a:chOff x="0" y="0"/>
            <a:chExt cx="66294" cy="7810"/>
          </a:xfrm>
        </p:grpSpPr>
        <p:pic>
          <p:nvPicPr>
            <p:cNvPr id="182" name="Diagrama 55"/>
            <p:cNvPicPr>
              <a:picLocks noChangeArrowheads="1"/>
            </p:cNvPicPr>
            <p:nvPr/>
          </p:nvPicPr>
          <p:blipFill>
            <a:blip r:embed="rId3" cstate="print"/>
            <a:srcRect/>
            <a:stretch>
              <a:fillRect/>
            </a:stretch>
          </p:blipFill>
          <p:spPr bwMode="auto">
            <a:xfrm>
              <a:off x="2560" y="-184"/>
              <a:ext cx="57363" cy="6221"/>
            </a:xfrm>
            <a:prstGeom prst="rect">
              <a:avLst/>
            </a:prstGeom>
            <a:noFill/>
          </p:spPr>
        </p:pic>
        <p:grpSp>
          <p:nvGrpSpPr>
            <p:cNvPr id="188" name="188 Grupo"/>
            <p:cNvGrpSpPr>
              <a:grpSpLocks/>
            </p:cNvGrpSpPr>
            <p:nvPr/>
          </p:nvGrpSpPr>
          <p:grpSpPr bwMode="auto">
            <a:xfrm>
              <a:off x="7829" y="5429"/>
              <a:ext cx="44369" cy="2381"/>
              <a:chOff x="2018" y="0"/>
              <a:chExt cx="44369" cy="2381"/>
            </a:xfrm>
          </p:grpSpPr>
          <p:cxnSp>
            <p:nvCxnSpPr>
              <p:cNvPr id="190" name="190 Conector recto de flecha"/>
              <p:cNvCxnSpPr>
                <a:cxnSpLocks noChangeShapeType="1"/>
              </p:cNvCxnSpPr>
              <p:nvPr/>
            </p:nvCxnSpPr>
            <p:spPr bwMode="auto">
              <a:xfrm>
                <a:off x="13096" y="95"/>
                <a:ext cx="0" cy="2191"/>
              </a:xfrm>
              <a:prstGeom prst="straightConnector1">
                <a:avLst/>
              </a:prstGeom>
              <a:noFill/>
              <a:ln w="25400">
                <a:solidFill>
                  <a:srgbClr val="7030A0"/>
                </a:solidFill>
                <a:round/>
                <a:headEnd/>
                <a:tailEnd type="arrow" w="med" len="med"/>
              </a:ln>
              <a:effectLst>
                <a:outerShdw dist="20000" dir="5400000" rotWithShape="0">
                  <a:srgbClr val="000000">
                    <a:alpha val="37999"/>
                  </a:srgbClr>
                </a:outerShdw>
              </a:effectLst>
            </p:spPr>
          </p:cxnSp>
          <p:cxnSp>
            <p:nvCxnSpPr>
              <p:cNvPr id="200" name="200 Conector recto de flecha"/>
              <p:cNvCxnSpPr>
                <a:cxnSpLocks noChangeShapeType="1"/>
              </p:cNvCxnSpPr>
              <p:nvPr/>
            </p:nvCxnSpPr>
            <p:spPr bwMode="auto">
              <a:xfrm>
                <a:off x="2018" y="190"/>
                <a:ext cx="0" cy="2191"/>
              </a:xfrm>
              <a:prstGeom prst="straightConnector1">
                <a:avLst/>
              </a:prstGeom>
              <a:noFill/>
              <a:ln w="25400">
                <a:solidFill>
                  <a:srgbClr val="76923C"/>
                </a:solidFill>
                <a:round/>
                <a:headEnd/>
                <a:tailEnd type="arrow" w="med" len="med"/>
              </a:ln>
              <a:effectLst>
                <a:outerShdw dist="20000" dir="5400000" rotWithShape="0">
                  <a:srgbClr val="000000">
                    <a:alpha val="37999"/>
                  </a:srgbClr>
                </a:outerShdw>
              </a:effectLst>
            </p:spPr>
          </p:cxnSp>
          <p:cxnSp>
            <p:nvCxnSpPr>
              <p:cNvPr id="201" name="201 Conector recto de flecha"/>
              <p:cNvCxnSpPr>
                <a:cxnSpLocks noChangeShapeType="1"/>
              </p:cNvCxnSpPr>
              <p:nvPr/>
            </p:nvCxnSpPr>
            <p:spPr bwMode="auto">
              <a:xfrm>
                <a:off x="46388" y="0"/>
                <a:ext cx="0" cy="2190"/>
              </a:xfrm>
              <a:prstGeom prst="straightConnector1">
                <a:avLst/>
              </a:prstGeom>
              <a:noFill/>
              <a:ln w="25400">
                <a:solidFill>
                  <a:srgbClr val="7F7F7F"/>
                </a:solidFill>
                <a:round/>
                <a:headEnd/>
                <a:tailEnd type="arrow" w="med" len="med"/>
              </a:ln>
              <a:effectLst>
                <a:outerShdw dist="20000" dir="5400000" rotWithShape="0">
                  <a:srgbClr val="000000">
                    <a:alpha val="37999"/>
                  </a:srgbClr>
                </a:outerShdw>
              </a:effectLst>
            </p:spPr>
          </p:cxnSp>
          <p:cxnSp>
            <p:nvCxnSpPr>
              <p:cNvPr id="202" name="202 Conector recto de flecha"/>
              <p:cNvCxnSpPr>
                <a:cxnSpLocks noChangeShapeType="1"/>
              </p:cNvCxnSpPr>
              <p:nvPr/>
            </p:nvCxnSpPr>
            <p:spPr bwMode="auto">
              <a:xfrm>
                <a:off x="28384" y="190"/>
                <a:ext cx="0" cy="2191"/>
              </a:xfrm>
              <a:prstGeom prst="straightConnector1">
                <a:avLst/>
              </a:prstGeom>
              <a:noFill/>
              <a:ln w="25400">
                <a:solidFill>
                  <a:srgbClr val="00B0F0"/>
                </a:solidFill>
                <a:round/>
                <a:headEnd/>
                <a:tailEnd type="arrow" w="med" len="med"/>
              </a:ln>
              <a:effectLst>
                <a:outerShdw dist="20000" dir="5400000" rotWithShape="0">
                  <a:srgbClr val="000000">
                    <a:alpha val="37999"/>
                  </a:srgbClr>
                </a:outerShdw>
              </a:effectLst>
            </p:spPr>
          </p:cxnSp>
        </p:grpSp>
      </p:grpSp>
      <p:sp>
        <p:nvSpPr>
          <p:cNvPr id="13" name="Rectangle 10"/>
          <p:cNvSpPr>
            <a:spLocks noChangeArrowheads="1"/>
          </p:cNvSpPr>
          <p:nvPr/>
        </p:nvSpPr>
        <p:spPr bwMode="auto">
          <a:xfrm>
            <a:off x="4355773" y="9188093"/>
            <a:ext cx="4061251" cy="437043"/>
          </a:xfrm>
          <a:prstGeom prst="rect">
            <a:avLst/>
          </a:prstGeom>
          <a:noFill/>
          <a:ln w="9525">
            <a:noFill/>
            <a:miter lim="800000"/>
            <a:headEnd/>
            <a:tailEnd/>
          </a:ln>
          <a:effectLst/>
        </p:spPr>
        <p:txBody>
          <a:bodyPr vert="horz" wrap="square" lIns="128016" tIns="64008" rIns="128016" bIns="64008" numCol="1" anchor="ctr" anchorCtr="0" compatLnSpc="1">
            <a:prstTxWarp prst="textNoShape">
              <a:avLst/>
            </a:prstTxWarp>
            <a:spAutoFit/>
          </a:bodyPr>
          <a:lstStyle/>
          <a:p>
            <a:pPr algn="ctr" fontAlgn="base">
              <a:spcBef>
                <a:spcPct val="0"/>
              </a:spcBef>
              <a:spcAft>
                <a:spcPct val="0"/>
              </a:spcAft>
            </a:pPr>
            <a:r>
              <a:rPr lang="es-ES_tradnl" sz="1000" b="1" dirty="0">
                <a:solidFill>
                  <a:srgbClr val="000000"/>
                </a:solidFill>
                <a:latin typeface="Times New Roman" pitchFamily="18" charset="0"/>
                <a:ea typeface="Times New Roman" pitchFamily="18" charset="0"/>
                <a:cs typeface="Times New Roman" pitchFamily="18" charset="0"/>
              </a:rPr>
              <a:t>F</a:t>
            </a:r>
            <a:r>
              <a:rPr lang="es-ES_tradnl" sz="1000" b="1" dirty="0" bmk="">
                <a:solidFill>
                  <a:srgbClr val="000000"/>
                </a:solidFill>
                <a:latin typeface="Times New Roman" pitchFamily="18" charset="0"/>
                <a:ea typeface="Times New Roman" pitchFamily="18" charset="0"/>
                <a:cs typeface="Times New Roman" pitchFamily="18" charset="0"/>
              </a:rPr>
              <a:t>IGURA </a:t>
            </a:r>
            <a:r>
              <a:rPr lang="es-ES_tradnl" sz="1000" b="1" dirty="0" smtClean="0" bmk="">
                <a:solidFill>
                  <a:srgbClr val="000000"/>
                </a:solidFill>
                <a:latin typeface="Times New Roman" pitchFamily="18" charset="0"/>
                <a:ea typeface="Times New Roman" pitchFamily="18" charset="0"/>
                <a:cs typeface="Times New Roman" pitchFamily="18" charset="0"/>
              </a:rPr>
              <a:t>9. </a:t>
            </a:r>
            <a:r>
              <a:rPr lang="es-ES_tradnl" sz="1000" dirty="0" smtClean="0" bmk="_Toc340136883">
                <a:solidFill>
                  <a:srgbClr val="000000"/>
                </a:solidFill>
                <a:latin typeface="Times New Roman" pitchFamily="18" charset="0"/>
                <a:ea typeface="Times New Roman" pitchFamily="18" charset="0"/>
                <a:cs typeface="Times New Roman" pitchFamily="18" charset="0"/>
              </a:rPr>
              <a:t>Estructura para cartografía temática </a:t>
            </a:r>
            <a:r>
              <a:rPr lang="es-ES_tradnl" sz="1000" dirty="0" bmk="_Toc340136883">
                <a:solidFill>
                  <a:srgbClr val="000000"/>
                </a:solidFill>
                <a:latin typeface="Times New Roman" pitchFamily="18" charset="0"/>
                <a:ea typeface="Times New Roman" pitchFamily="18" charset="0"/>
                <a:cs typeface="Times New Roman" pitchFamily="18" charset="0"/>
              </a:rPr>
              <a:t>a escala </a:t>
            </a:r>
            <a:r>
              <a:rPr lang="es-ES_tradnl" sz="1000" dirty="0" smtClean="0" bmk="_Toc340136883">
                <a:solidFill>
                  <a:srgbClr val="000000"/>
                </a:solidFill>
                <a:latin typeface="Times New Roman" pitchFamily="18" charset="0"/>
                <a:ea typeface="Times New Roman" pitchFamily="18" charset="0"/>
                <a:cs typeface="Times New Roman" pitchFamily="18" charset="0"/>
              </a:rPr>
              <a:t>1:5 000</a:t>
            </a:r>
            <a:endParaRPr lang="es-ES" sz="1000" dirty="0">
              <a:latin typeface="Times New Roman" pitchFamily="18" charset="0"/>
              <a:cs typeface="Times New Roman" pitchFamily="18" charset="0"/>
            </a:endParaRPr>
          </a:p>
          <a:p>
            <a:pPr algn="ctr" eaLnBrk="0" fontAlgn="base" hangingPunct="0">
              <a:spcBef>
                <a:spcPct val="0"/>
              </a:spcBef>
              <a:spcAft>
                <a:spcPct val="0"/>
              </a:spcAft>
            </a:pPr>
            <a:r>
              <a:rPr lang="es-EC" sz="1000" b="1" dirty="0">
                <a:solidFill>
                  <a:srgbClr val="000000"/>
                </a:solidFill>
                <a:latin typeface="Times New Roman" pitchFamily="18" charset="0"/>
                <a:ea typeface="Times New Roman" pitchFamily="18" charset="0"/>
                <a:cs typeface="Times New Roman" pitchFamily="18" charset="0"/>
              </a:rPr>
              <a:t>ELABORACIÓN:</a:t>
            </a:r>
            <a:r>
              <a:rPr lang="es-EC" sz="1000" dirty="0">
                <a:solidFill>
                  <a:srgbClr val="000000"/>
                </a:solidFill>
                <a:latin typeface="Times New Roman" pitchFamily="18" charset="0"/>
                <a:ea typeface="Times New Roman" pitchFamily="18" charset="0"/>
                <a:cs typeface="Times New Roman" pitchFamily="18" charset="0"/>
              </a:rPr>
              <a:t> ALDEÁN W., HIDALGO I. (2012)</a:t>
            </a:r>
            <a:endParaRPr lang="es-EC" sz="1000" dirty="0">
              <a:latin typeface="Times New Roman" pitchFamily="18" charset="0"/>
              <a:cs typeface="Times New Roman" pitchFamily="18" charset="0"/>
            </a:endParaRPr>
          </a:p>
        </p:txBody>
      </p:sp>
      <p:sp>
        <p:nvSpPr>
          <p:cNvPr id="14" name="13 Rectángulo"/>
          <p:cNvSpPr/>
          <p:nvPr/>
        </p:nvSpPr>
        <p:spPr>
          <a:xfrm>
            <a:off x="11441360" y="9063741"/>
            <a:ext cx="1152128" cy="2586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smtClean="0">
                <a:solidFill>
                  <a:schemeClr val="accent3">
                    <a:lumMod val="50000"/>
                  </a:schemeClr>
                </a:solidFill>
                <a:latin typeface="Times New Roman" pitchFamily="18" charset="0"/>
                <a:cs typeface="Times New Roman" pitchFamily="18" charset="0"/>
                <a:hlinkClick r:id="rId4" action="ppaction://hlinksldjump"/>
              </a:rPr>
              <a:t>Regresar</a:t>
            </a:r>
            <a:endParaRPr lang="es-EC" sz="1800" dirty="0">
              <a:solidFill>
                <a:schemeClr val="accent3">
                  <a:lumMod val="50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296" y="1238300"/>
            <a:ext cx="8861741" cy="664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800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545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9620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farm2.static.flickr.com/1304/948059044_4037338401.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68152" y="319814"/>
            <a:ext cx="11446990" cy="858524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Times New Roman" pitchFamily="18" charset="0"/>
                <a:cs typeface="Times New Roman" pitchFamily="18" charset="0"/>
              </a:rPr>
              <a:t>METAS</a:t>
            </a:r>
          </a:p>
        </p:txBody>
      </p:sp>
      <p:sp>
        <p:nvSpPr>
          <p:cNvPr id="5" name="4 Rectángulo"/>
          <p:cNvSpPr/>
          <p:nvPr/>
        </p:nvSpPr>
        <p:spPr>
          <a:xfrm>
            <a:off x="1362824" y="1992289"/>
            <a:ext cx="9718496" cy="3456383"/>
          </a:xfrm>
          <a:prstGeom prst="rect">
            <a:avLst/>
          </a:prstGeom>
          <a:solidFill>
            <a:schemeClr val="accent3">
              <a:tint val="45000"/>
              <a:alpha val="15000"/>
            </a:schemeClr>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algn="ctr"/>
            <a:endParaRPr lang="es-EC" dirty="0"/>
          </a:p>
        </p:txBody>
      </p:sp>
      <p:sp>
        <p:nvSpPr>
          <p:cNvPr id="3" name="2 Rectángulo"/>
          <p:cNvSpPr/>
          <p:nvPr/>
        </p:nvSpPr>
        <p:spPr>
          <a:xfrm>
            <a:off x="1417847" y="2170793"/>
            <a:ext cx="9879497" cy="3637919"/>
          </a:xfrm>
          <a:prstGeom prst="rect">
            <a:avLst/>
          </a:prstGeom>
        </p:spPr>
        <p:txBody>
          <a:bodyPr wrap="square" lIns="128016" tIns="64008" rIns="128016" bIns="64008">
            <a:spAutoFit/>
          </a:bodyPr>
          <a:lstStyle/>
          <a:p>
            <a:pPr marL="400050" indent="-400050">
              <a:buFont typeface="Arial" pitchFamily="34" charset="0"/>
              <a:buChar char="•"/>
            </a:pPr>
            <a:r>
              <a:rPr lang="es-EC" sz="2400" dirty="0">
                <a:latin typeface="Times New Roman" pitchFamily="18" charset="0"/>
                <a:cs typeface="Times New Roman" pitchFamily="18" charset="0"/>
              </a:rPr>
              <a:t>Una base de datos alfa </a:t>
            </a:r>
            <a:r>
              <a:rPr lang="es-EC" sz="2400" dirty="0" smtClean="0">
                <a:latin typeface="Times New Roman" pitchFamily="18" charset="0"/>
                <a:cs typeface="Times New Roman" pitchFamily="18" charset="0"/>
              </a:rPr>
              <a:t>numérica.</a:t>
            </a:r>
            <a:endParaRPr lang="es-EC" sz="2400" dirty="0">
              <a:latin typeface="Times New Roman" pitchFamily="18" charset="0"/>
              <a:cs typeface="Times New Roman" pitchFamily="18" charset="0"/>
            </a:endParaRPr>
          </a:p>
          <a:p>
            <a:pPr marL="400050" indent="-400050">
              <a:buFont typeface="Arial" pitchFamily="34" charset="0"/>
              <a:buChar char="•"/>
            </a:pPr>
            <a:endParaRPr lang="es-EC" sz="1200" dirty="0">
              <a:latin typeface="Times New Roman" pitchFamily="18" charset="0"/>
              <a:cs typeface="Times New Roman" pitchFamily="18" charset="0"/>
            </a:endParaRPr>
          </a:p>
          <a:p>
            <a:pPr marL="400050" indent="-400050">
              <a:buFont typeface="Arial" pitchFamily="34" charset="0"/>
              <a:buChar char="•"/>
            </a:pPr>
            <a:r>
              <a:rPr lang="es-EC" sz="2400" dirty="0">
                <a:latin typeface="Times New Roman" pitchFamily="18" charset="0"/>
                <a:cs typeface="Times New Roman" pitchFamily="18" charset="0"/>
              </a:rPr>
              <a:t>Seis matrices para calificar vulnerabilidad según las siguientes amenazas: sísmica, volcánica, inundaciones y deslizamientos</a:t>
            </a:r>
          </a:p>
          <a:p>
            <a:pPr marL="400050" indent="-400050">
              <a:buFont typeface="Arial" pitchFamily="34" charset="0"/>
              <a:buChar char="•"/>
            </a:pPr>
            <a:endParaRPr lang="es-EC" sz="1200" dirty="0">
              <a:latin typeface="Times New Roman" pitchFamily="18" charset="0"/>
              <a:cs typeface="Times New Roman" pitchFamily="18" charset="0"/>
            </a:endParaRPr>
          </a:p>
          <a:p>
            <a:pPr marL="400050" indent="-400050">
              <a:buFont typeface="Arial" pitchFamily="34" charset="0"/>
              <a:buChar char="•"/>
            </a:pPr>
            <a:r>
              <a:rPr lang="es-EC" sz="2400" dirty="0" smtClean="0">
                <a:latin typeface="Times New Roman" pitchFamily="18" charset="0"/>
                <a:cs typeface="Times New Roman" pitchFamily="18" charset="0"/>
              </a:rPr>
              <a:t>Cinco políticas </a:t>
            </a:r>
            <a:r>
              <a:rPr lang="es-EC" sz="2400" dirty="0">
                <a:latin typeface="Times New Roman" pitchFamily="18" charset="0"/>
                <a:cs typeface="Times New Roman" pitchFamily="18" charset="0"/>
              </a:rPr>
              <a:t>y </a:t>
            </a:r>
            <a:r>
              <a:rPr lang="es-EC" sz="2400" dirty="0" smtClean="0">
                <a:latin typeface="Times New Roman" pitchFamily="18" charset="0"/>
                <a:cs typeface="Times New Roman" pitchFamily="18" charset="0"/>
              </a:rPr>
              <a:t>sus acciones </a:t>
            </a:r>
            <a:r>
              <a:rPr lang="es-EC" sz="2400" dirty="0">
                <a:latin typeface="Times New Roman" pitchFamily="18" charset="0"/>
                <a:cs typeface="Times New Roman" pitchFamily="18" charset="0"/>
              </a:rPr>
              <a:t>para la </a:t>
            </a:r>
            <a:r>
              <a:rPr lang="es-EC" sz="2400" dirty="0" smtClean="0">
                <a:latin typeface="Times New Roman" pitchFamily="18" charset="0"/>
                <a:cs typeface="Times New Roman" pitchFamily="18" charset="0"/>
              </a:rPr>
              <a:t>elaboración de la fase de planificación contenida en el Plan de Contingencias </a:t>
            </a:r>
            <a:r>
              <a:rPr lang="es-EC" sz="2400" dirty="0" err="1" smtClean="0">
                <a:latin typeface="Times New Roman" pitchFamily="18" charset="0"/>
                <a:cs typeface="Times New Roman" pitchFamily="18" charset="0"/>
              </a:rPr>
              <a:t>contingencias</a:t>
            </a:r>
            <a:r>
              <a:rPr lang="es-EC" sz="2400" dirty="0" smtClean="0">
                <a:latin typeface="Times New Roman" pitchFamily="18" charset="0"/>
                <a:cs typeface="Times New Roman" pitchFamily="18" charset="0"/>
              </a:rPr>
              <a:t>.</a:t>
            </a:r>
          </a:p>
          <a:p>
            <a:pPr marL="400050" indent="-400050">
              <a:buFont typeface="Arial" pitchFamily="34" charset="0"/>
              <a:buChar char="•"/>
            </a:pPr>
            <a:endParaRPr lang="es-EC" sz="1200" dirty="0" smtClean="0">
              <a:latin typeface="Times New Roman" pitchFamily="18" charset="0"/>
              <a:cs typeface="Times New Roman" pitchFamily="18" charset="0"/>
            </a:endParaRPr>
          </a:p>
          <a:p>
            <a:pPr marL="400050" indent="-400050">
              <a:buFont typeface="Arial" pitchFamily="34" charset="0"/>
              <a:buChar char="•"/>
            </a:pPr>
            <a:r>
              <a:rPr lang="es-EC" sz="2400" dirty="0">
                <a:latin typeface="Times New Roman" pitchFamily="18" charset="0"/>
                <a:cs typeface="Times New Roman" pitchFamily="18" charset="0"/>
              </a:rPr>
              <a:t>Tres geodatabases gráficas del cantón Francisco de Orellana, conteniendo la información de los 22 mapas temáticos:</a:t>
            </a:r>
          </a:p>
          <a:p>
            <a:endParaRPr lang="es-EC" sz="2400" dirty="0">
              <a:latin typeface="Times New Roman" pitchFamily="18" charset="0"/>
              <a:cs typeface="Times New Roman" pitchFamily="18" charset="0"/>
            </a:endParaRPr>
          </a:p>
        </p:txBody>
      </p:sp>
      <p:sp>
        <p:nvSpPr>
          <p:cNvPr id="6" name="5 Flecha doblada"/>
          <p:cNvSpPr/>
          <p:nvPr/>
        </p:nvSpPr>
        <p:spPr>
          <a:xfrm rot="5400000">
            <a:off x="7624936" y="5088632"/>
            <a:ext cx="907301" cy="1108923"/>
          </a:xfrm>
          <a:prstGeom prst="bentArrow">
            <a:avLst/>
          </a:prstGeom>
          <a:solidFill>
            <a:schemeClr val="accent3">
              <a:tint val="95000"/>
              <a:alpha val="32000"/>
            </a:schemeClr>
          </a:solidFill>
        </p:spPr>
        <p:style>
          <a:lnRef idx="1">
            <a:schemeClr val="accent3"/>
          </a:lnRef>
          <a:fillRef idx="3">
            <a:schemeClr val="accent3"/>
          </a:fillRef>
          <a:effectRef idx="2">
            <a:schemeClr val="accent3"/>
          </a:effectRef>
          <a:fontRef idx="minor">
            <a:schemeClr val="lt1"/>
          </a:fontRef>
        </p:style>
        <p:txBody>
          <a:bodyPr lIns="128016" tIns="64008" rIns="128016" bIns="64008" rtlCol="0" anchor="ctr"/>
          <a:lstStyle/>
          <a:p>
            <a:pPr algn="ctr"/>
            <a:endParaRPr lang="es-EC" dirty="0">
              <a:solidFill>
                <a:schemeClr val="tx1"/>
              </a:solidFill>
            </a:endParaRPr>
          </a:p>
        </p:txBody>
      </p:sp>
      <p:sp>
        <p:nvSpPr>
          <p:cNvPr id="7" name="6 Rectángulo"/>
          <p:cNvSpPr/>
          <p:nvPr/>
        </p:nvSpPr>
        <p:spPr>
          <a:xfrm>
            <a:off x="1080120" y="6168752"/>
            <a:ext cx="10577264" cy="1942360"/>
          </a:xfrm>
          <a:prstGeom prst="rect">
            <a:avLst/>
          </a:prstGeom>
          <a:solidFill>
            <a:schemeClr val="accent3">
              <a:tint val="95000"/>
              <a:alpha val="26000"/>
            </a:schemeClr>
          </a:solidFill>
        </p:spPr>
        <p:style>
          <a:lnRef idx="1">
            <a:schemeClr val="accent3"/>
          </a:lnRef>
          <a:fillRef idx="3">
            <a:schemeClr val="accent3"/>
          </a:fillRef>
          <a:effectRef idx="2">
            <a:schemeClr val="accent3"/>
          </a:effectRef>
          <a:fontRef idx="minor">
            <a:schemeClr val="lt1"/>
          </a:fontRef>
        </p:style>
        <p:txBody>
          <a:bodyPr lIns="128016" tIns="64008" rIns="128016" bIns="64008" rtlCol="0" anchor="ctr"/>
          <a:lstStyle/>
          <a:p>
            <a:pPr algn="ctr"/>
            <a:endParaRPr lang="es-EC" dirty="0"/>
          </a:p>
        </p:txBody>
      </p:sp>
      <p:sp>
        <p:nvSpPr>
          <p:cNvPr id="9" name="8 Rectángulo"/>
          <p:cNvSpPr/>
          <p:nvPr/>
        </p:nvSpPr>
        <p:spPr>
          <a:xfrm>
            <a:off x="1049945" y="6213987"/>
            <a:ext cx="10751455" cy="1898981"/>
          </a:xfrm>
          <a:prstGeom prst="rect">
            <a:avLst/>
          </a:prstGeom>
        </p:spPr>
        <p:txBody>
          <a:bodyPr wrap="square" lIns="128016" tIns="64008" rIns="128016" bIns="64008">
            <a:spAutoFit/>
          </a:bodyPr>
          <a:lstStyle/>
          <a:p>
            <a:pPr lvl="0"/>
            <a:r>
              <a:rPr lang="es-EC" sz="2300" dirty="0" smtClean="0">
                <a:latin typeface="Times New Roman" pitchFamily="18" charset="0"/>
                <a:cs typeface="Times New Roman" pitchFamily="18" charset="0"/>
              </a:rPr>
              <a:t>- Un </a:t>
            </a:r>
            <a:r>
              <a:rPr lang="es-EC" sz="2300" dirty="0">
                <a:latin typeface="Times New Roman" pitchFamily="18" charset="0"/>
                <a:cs typeface="Times New Roman" pitchFamily="18" charset="0"/>
              </a:rPr>
              <a:t>Mapa Base (Cartografía básica).	  </a:t>
            </a:r>
            <a:r>
              <a:rPr lang="es-EC" sz="2300" dirty="0" smtClean="0">
                <a:latin typeface="Times New Roman" pitchFamily="18" charset="0"/>
                <a:cs typeface="Times New Roman" pitchFamily="18" charset="0"/>
              </a:rPr>
              <a:t>           - </a:t>
            </a:r>
            <a:r>
              <a:rPr lang="es-EC" sz="2300" dirty="0">
                <a:latin typeface="Times New Roman" pitchFamily="18" charset="0"/>
                <a:cs typeface="Times New Roman" pitchFamily="18" charset="0"/>
              </a:rPr>
              <a:t>Un Mapa de Pendientes.</a:t>
            </a:r>
          </a:p>
          <a:p>
            <a:pPr lvl="0"/>
            <a:r>
              <a:rPr lang="es-EC" sz="2300" dirty="0" smtClean="0">
                <a:latin typeface="Times New Roman" pitchFamily="18" charset="0"/>
                <a:cs typeface="Times New Roman" pitchFamily="18" charset="0"/>
              </a:rPr>
              <a:t>- Un </a:t>
            </a:r>
            <a:r>
              <a:rPr lang="es-EC" sz="2300" dirty="0">
                <a:latin typeface="Times New Roman" pitchFamily="18" charset="0"/>
                <a:cs typeface="Times New Roman" pitchFamily="18" charset="0"/>
              </a:rPr>
              <a:t>Mapa de Infraestructura Principal.	 </a:t>
            </a:r>
            <a:r>
              <a:rPr lang="es-EC" sz="2300" dirty="0" smtClean="0">
                <a:latin typeface="Times New Roman" pitchFamily="18" charset="0"/>
                <a:cs typeface="Times New Roman" pitchFamily="18" charset="0"/>
              </a:rPr>
              <a:t>            - </a:t>
            </a:r>
            <a:r>
              <a:rPr lang="es-EC" sz="2300" dirty="0">
                <a:latin typeface="Times New Roman" pitchFamily="18" charset="0"/>
                <a:cs typeface="Times New Roman" pitchFamily="18" charset="0"/>
              </a:rPr>
              <a:t>Un Mapa Demográfico.</a:t>
            </a:r>
          </a:p>
          <a:p>
            <a:pPr lvl="0"/>
            <a:r>
              <a:rPr lang="es-EC" sz="2300" dirty="0" smtClean="0">
                <a:latin typeface="Times New Roman" pitchFamily="18" charset="0"/>
                <a:cs typeface="Times New Roman" pitchFamily="18" charset="0"/>
              </a:rPr>
              <a:t>- Un </a:t>
            </a:r>
            <a:r>
              <a:rPr lang="es-EC" sz="2300" dirty="0">
                <a:latin typeface="Times New Roman" pitchFamily="18" charset="0"/>
                <a:cs typeface="Times New Roman" pitchFamily="18" charset="0"/>
              </a:rPr>
              <a:t>Mapa de Uso Potencial del Suelo</a:t>
            </a:r>
            <a:r>
              <a:rPr lang="es-EC" sz="2300" dirty="0" smtClean="0">
                <a:latin typeface="Times New Roman" pitchFamily="18" charset="0"/>
                <a:cs typeface="Times New Roman" pitchFamily="18" charset="0"/>
              </a:rPr>
              <a:t>.</a:t>
            </a:r>
            <a:r>
              <a:rPr lang="es-EC" sz="2300" dirty="0">
                <a:latin typeface="Times New Roman" pitchFamily="18" charset="0"/>
                <a:cs typeface="Times New Roman" pitchFamily="18" charset="0"/>
              </a:rPr>
              <a:t> </a:t>
            </a:r>
            <a:r>
              <a:rPr lang="es-EC" sz="2300" dirty="0" smtClean="0">
                <a:latin typeface="Times New Roman" pitchFamily="18" charset="0"/>
                <a:cs typeface="Times New Roman" pitchFamily="18" charset="0"/>
              </a:rPr>
              <a:t>                    - Un </a:t>
            </a:r>
            <a:r>
              <a:rPr lang="es-EC" sz="2300" dirty="0">
                <a:latin typeface="Times New Roman" pitchFamily="18" charset="0"/>
                <a:cs typeface="Times New Roman" pitchFamily="18" charset="0"/>
              </a:rPr>
              <a:t>Mapa de Completitud </a:t>
            </a:r>
            <a:r>
              <a:rPr lang="es-EC" sz="2300" dirty="0" smtClean="0">
                <a:latin typeface="Times New Roman" pitchFamily="18" charset="0"/>
                <a:cs typeface="Times New Roman" pitchFamily="18" charset="0"/>
              </a:rPr>
              <a:t>Catastral</a:t>
            </a:r>
          </a:p>
          <a:p>
            <a:pPr lvl="0"/>
            <a:r>
              <a:rPr lang="es-EC" sz="2300" dirty="0" smtClean="0">
                <a:latin typeface="Times New Roman" pitchFamily="18" charset="0"/>
                <a:cs typeface="Times New Roman" pitchFamily="18" charset="0"/>
              </a:rPr>
              <a:t>- Tres </a:t>
            </a:r>
            <a:r>
              <a:rPr lang="es-EC" sz="2300" dirty="0">
                <a:latin typeface="Times New Roman" pitchFamily="18" charset="0"/>
                <a:cs typeface="Times New Roman" pitchFamily="18" charset="0"/>
              </a:rPr>
              <a:t>Mapas de vulnerabilidad de edificaciones.     </a:t>
            </a:r>
            <a:r>
              <a:rPr lang="es-EC" sz="2300" dirty="0" smtClean="0">
                <a:latin typeface="Times New Roman" pitchFamily="18" charset="0"/>
                <a:cs typeface="Times New Roman" pitchFamily="18" charset="0"/>
              </a:rPr>
              <a:t> - Cuatro </a:t>
            </a:r>
            <a:r>
              <a:rPr lang="es-EC" sz="2300" dirty="0">
                <a:latin typeface="Times New Roman" pitchFamily="18" charset="0"/>
                <a:cs typeface="Times New Roman" pitchFamily="18" charset="0"/>
              </a:rPr>
              <a:t>Mapas de Amenaza.</a:t>
            </a:r>
          </a:p>
          <a:p>
            <a:pPr lvl="0"/>
            <a:r>
              <a:rPr lang="es-EC" sz="2300" dirty="0" smtClean="0">
                <a:latin typeface="Times New Roman" pitchFamily="18" charset="0"/>
                <a:cs typeface="Times New Roman" pitchFamily="18" charset="0"/>
              </a:rPr>
              <a:t>- Ocho </a:t>
            </a:r>
            <a:r>
              <a:rPr lang="es-EC" sz="2300" dirty="0">
                <a:latin typeface="Times New Roman" pitchFamily="18" charset="0"/>
                <a:cs typeface="Times New Roman" pitchFamily="18" charset="0"/>
              </a:rPr>
              <a:t>mapas de vulnerabilidad de Redes Vitales     </a:t>
            </a:r>
            <a:r>
              <a:rPr lang="es-EC" sz="2300" dirty="0" smtClean="0">
                <a:latin typeface="Times New Roman" pitchFamily="18" charset="0"/>
                <a:cs typeface="Times New Roman" pitchFamily="18" charset="0"/>
              </a:rPr>
              <a:t>- Un </a:t>
            </a:r>
            <a:r>
              <a:rPr lang="es-EC" sz="2300" dirty="0">
                <a:latin typeface="Times New Roman" pitchFamily="18" charset="0"/>
                <a:cs typeface="Times New Roman" pitchFamily="18" charset="0"/>
              </a:rPr>
              <a:t>Mapa de Pobreza por NBI</a:t>
            </a:r>
          </a:p>
        </p:txBody>
      </p:sp>
    </p:spTree>
    <p:extLst>
      <p:ext uri="{BB962C8B-B14F-4D97-AF65-F5344CB8AC3E}">
        <p14:creationId xmlns:p14="http://schemas.microsoft.com/office/powerpoint/2010/main" val="10182876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2128" y="440441"/>
            <a:ext cx="11924525" cy="846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txBox="1">
            <a:spLocks/>
          </p:cNvSpPr>
          <p:nvPr/>
        </p:nvSpPr>
        <p:spPr>
          <a:xfrm>
            <a:off x="400501" y="264097"/>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Times New Roman" pitchFamily="18" charset="0"/>
                <a:cs typeface="Times New Roman" pitchFamily="18" charset="0"/>
              </a:rPr>
              <a:t>MARCO LEGAL Y REGULATORIO</a:t>
            </a:r>
          </a:p>
        </p:txBody>
      </p:sp>
      <p:graphicFrame>
        <p:nvGraphicFramePr>
          <p:cNvPr id="3" name="2 Diagrama"/>
          <p:cNvGraphicFramePr/>
          <p:nvPr>
            <p:extLst>
              <p:ext uri="{D42A27DB-BD31-4B8C-83A1-F6EECF244321}">
                <p14:modId xmlns:p14="http://schemas.microsoft.com/office/powerpoint/2010/main" val="3231367854"/>
              </p:ext>
            </p:extLst>
          </p:nvPr>
        </p:nvGraphicFramePr>
        <p:xfrm>
          <a:off x="553751" y="1955800"/>
          <a:ext cx="11794910" cy="5689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3 Rectángulo"/>
          <p:cNvSpPr/>
          <p:nvPr/>
        </p:nvSpPr>
        <p:spPr>
          <a:xfrm>
            <a:off x="352128" y="8949306"/>
            <a:ext cx="12241360" cy="390876"/>
          </a:xfrm>
          <a:prstGeom prst="rect">
            <a:avLst/>
          </a:prstGeom>
        </p:spPr>
        <p:txBody>
          <a:bodyPr wrap="square" lIns="128016" tIns="64008" rIns="128016" bIns="64008">
            <a:spAutoFit/>
          </a:bodyPr>
          <a:lstStyle/>
          <a:p>
            <a:pPr lvl="0"/>
            <a:r>
              <a:rPr lang="es-EC" sz="1700" b="1" dirty="0" smtClean="0">
                <a:latin typeface="Times New Roman" pitchFamily="18" charset="0"/>
                <a:cs typeface="Times New Roman" pitchFamily="18" charset="0"/>
              </a:rPr>
              <a:t>COOTAD</a:t>
            </a:r>
            <a:r>
              <a:rPr lang="es-EC" sz="1700" b="1" dirty="0">
                <a:latin typeface="Times New Roman" pitchFamily="18" charset="0"/>
                <a:cs typeface="Times New Roman" pitchFamily="18" charset="0"/>
              </a:rPr>
              <a:t>:</a:t>
            </a:r>
            <a:r>
              <a:rPr lang="es-EC" sz="1700" dirty="0">
                <a:latin typeface="Times New Roman" pitchFamily="18" charset="0"/>
                <a:cs typeface="Times New Roman" pitchFamily="18" charset="0"/>
              </a:rPr>
              <a:t> Código Orgánico de Organización Territorial, Autonomía y </a:t>
            </a:r>
            <a:r>
              <a:rPr lang="es-EC" sz="1700" dirty="0" smtClean="0">
                <a:latin typeface="Times New Roman" pitchFamily="18" charset="0"/>
                <a:cs typeface="Times New Roman" pitchFamily="18" charset="0"/>
              </a:rPr>
              <a:t>Descentralización</a:t>
            </a:r>
            <a:endParaRPr lang="es-EC" sz="1700" dirty="0">
              <a:latin typeface="Times New Roman" pitchFamily="18" charset="0"/>
              <a:cs typeface="Times New Roman" pitchFamily="18" charset="0"/>
            </a:endParaRPr>
          </a:p>
        </p:txBody>
      </p:sp>
      <p:sp>
        <p:nvSpPr>
          <p:cNvPr id="5" name="AutoShape 2" descr="data:image/jpeg;base64,/9j/4AAQSkZJRgABAQAAAQABAAD/2wCEAAkGBhMREBQUEhMWFBUWFxQXGBYYFxUaFhQVFxcVGhYYFhcdHSYeGxwjGRcXHy8gJCcpLS0sGB4xNTAqNSYrLCkBCQoKDgwOGg8PGjUkHyUxLikwNDQqKiksLC80LywpLCwsLCwsLiktLzQvLCwsLCwsLSwsLCouLCwsLCwsLSwsLP/AABEIAIwBaQMBIgACEQEDEQH/xAAcAAEAAgMBAQEAAAAAAAAAAAAABQYCAwQHAQj/xABIEAACAQIEAgUIBQkGBgMAAAABAgMAEQQFEiEGMRNBUWGBBxQiMnGRkqFCVIKx0RVSU3JzosHh8CMlMzRishY1dLPC8RckQ//EABsBAQADAQEBAQAAAAAAAAAAAAABAgMEBQYH/8QAOBEAAQMBBAcGBAYCAwAAAAAAAQACEQMEEiExBUFRcaHR8BMiYYGRsTKSweEUFSNCUlQGQyRT0v/aAAwDAQACEQMRAD8A9xpSlESlKURKUpREpSlESlKURKUpREpSlESlKURKUpREpSlESuTB4jpGZh6o9Ed/WT93urkznMLDQp3Prdw7K7Msg0RKOs7nxryRa+3tnY08mYu35AfXePBdHZ3ad468l1UpSvWXOlKUoiUpSiJSlKIlKUoiUpSiJSlKIlKUoiUpSiJSlKIlKUoiUpSiJSlKIlKUoiUpSiJStOJxaxi7Hw6z4VC4zO3YWT0B28zb+FeZbdKWex4PPe2DE/bzW1Og+plkpyXEKvrMB7TXJNmoHq2b2uoH31WTPc87+BPzoZEtvz33N7W6tjtXzVX/ACKs+Qxt0ep9o4LtbY2jMyp78rSfmIfYw/Gvv5Vl/RjwJP3VBMu2wH8KwA7V91h8wa4Rpq0H97vVv/la/hmbBx5qf/K0v6I+5vwrW3EDA2KAHvJFRZRhb0WF+Wx393tqQgyFnsZDpHZsW8Sdh4Xrrs9q0naTdpF0+N2PYLN7KDBLo481tXiLtQfF/KuqDO4253X28veKhs04Ub1ojq/0m1/A8j7KrhBU23UjnzBBrepbdJWN0VjO8CD5iFUUqNQd1elo4IuDcd1faoeAzp4zz8fxHXVkwvEKkekPFdwfwr1LNp2hUwrdw+o9eawfZXD4cVMVHZnmgQaV3b/b/OuPF54zbINI7ev+VcEGHaRrKLnrP8Sa4dIad7T9CxyXHCY9tc+K1pWWO9UyW7L8MZZN9xzb+u+rNXNgcGIlsOfWe010162iLAbHR7/xOxPLy91z2ir2jsMglKUr2FzpSlKIlKUoiUpSiJSlKIlKUoiUpSiJSlKIlKUoiUpSiJSlKIlKUoiUpSiJSlKIlRma5x0XoqLsesC4X2266yzbMNA0qfSPyH41Xya+W0zpnsCaFH4tZ2eA8fbeu6zWa933ZLGTGhjdm377/wAa+oFcHcG1tu0k7fK5qGzHi/DQnS0l2HMLcke23KuSHj/Csd2K+0H8K+ap6NttQdqKLnAzjB168sdq6nWmg03S8A7wrMB/XVWDTD6J1HuB0+JPPwrXh8Skq6lIZT4g1nJHc3uRfsNh7uVeeLrJDh3vZdGeWS2ysCSQAovsByFZInIm5ubKo9Zz2D8a+4fBBlJMjCxUclN7mwse3uqcy7KRESxOpuQNrWHYB1d9ezo/RVW11BUdF04z9vXD6Z89Wu2mIGa+Zdluk639e1gB6sY7B2ntNSNKV+gUaLKLLjBgvJc4uMlK5cVlcUhu8ak9tt/eN66qVZ7GvEOEjxxUAkZKLPDOH/M/eb8a+pw5AOSEfab8ak6Vz/grN/1t9Ar9q/aVyLlUQ+h7yTXSkYUWAAHdWVK1p2elSxptA3ABVL3OzKUpStlVKUpREpSlESlKURKUpREpSlESlKURKUpREpSlESlKURKUpREpSlESlKURKUpRErlzDHrEtyRc8hfma3zTBFLMQFUEknkABck+FeC8SeUPE4mdmR9EQLdGgVdl6i1xckgC9SbNWrscKJAdtOQWT67KJBfivTpJCxLE3J66ieLHaPATyrzUKot1F2C6vAXt3kdlefYfjnELz0N4Ff8AaQPlWea8dzz4doCqqrlS5BJLBTdVF+QvvXzej/8AFbVRtrKlohzAZOMz5HE4ror6WovoubTkGMMFW67MNlEjqHIEcf6WQ6Y++xPrexQT3Vx16Fw1gMO2maeVcTOQDfVqWLbZFQ8ivLlt1bV9xpPSAsFDtS0u1QB1A8eBXg2SzfiH3JhSfAuEePCkOpAMjtGWGljGQvNeq7AsAd96scUZYgD+u81pXEqfpDx2++umAMx6NPWfm3Yo5n2febCvxmvWfpC2Go8QXHIcB9/Nfa06YoUgxpyUhluGEjg//lGfR/1ydbH2f1yqcrXh4AihVFgBYVsr9FsdmFnpBuvX1sGQ8F5NR990pSlK7FmqpxxnmIwnQtCyWlkERVkvYkE6gbjs5VrzbPsXgDG8/RzwOwRmVSjxluRtqII51z+VH1MJ/wBUn+1qkM+y2XHBITH0cIdXdmILNp5KoUkAd5PhXS26GtkYYyuc3iXQccIUhm/E8OF0dLrAksEIQkMT1XHI+2pWKTUAR1i+/OqL5T0smDA5CdR+7V5iPoj2CsnNAa07Vq1xLiNi1Zhj0gieWQ2RAWY9w7u2s8PiVkQOhurAEHtBqr8bTLLJBg2YKsrGSQkgf2Schv2uQfsGtXk3zA9FJhXYF8M7Je99SXOkg9lW7PuXuo6+ir2nfu9SrJiM5iSdIHbTJIrMgPJtJAIB7d+VdrGwqjcZ5KMXj4IixRugmZHXmjq6FTXdwtxLJ0hweN9HEp6rfRnXqZT27X/qwGn3Q5vnzUCp3iD5KZyziCLESSRoHDRmzhkK6W7N+upOqvwstsZmP7df+0hq0VR4AMBaNJIxVSzLjcYbMfN5gBCyRkSfmO2r1j2G3harYDcbVTMXlceJzTEwyrqV8ND7QQz2KnqI7a5sjzeXLZxgsY14m/y855EdSsers7vYRWzqYcO7mAPPDPmsWvLT3sifTHJS+XZpiDmMuHd1aONEcHRZm1jkTfq7qsU84RWdjZVBYnsAFyfdVZwA/vnE98EH/lWzjrGjoo8PcA4hwhubWiX0pDfvFl+1VC2XgeA9sVcOhpO/3wU7l2YJPEssZ1I4BB/HvrHMc0iw6a5XCC9hzJY9iqN2PcBVS4AxIgmxOCLBhGxeIgg3jbfa3Zce+sQ3nOeukm6YeMaFPK7AFmt3k/IVJpQ47Bj5avdQKktG04c/ZTLcaRjfocTp/O6FrW7bc/lUhhs/ilw5xEZLxgE7K2rbn6Jsdt6kAKj58CkWHmCCwKysR3sGJ+ZrPunUtMdqZJn0WLj6SEsVva5Urf2XrXmHEsML9HdpJNiY41LsAeWq2y+JFVjgLGGHJpJQLmNZnA7SoJH3V2eTPDA4Tpm9KSV3Z3O5JvvvWj6YaXHUDCzbULro1kSpbCcWwPII31wyN6qyoU1fqk+iT3A135rmkeGiMsp0opUE2JtqYKDYdVzUXxzliT4CfUN0RpFPWrICwIPVyt41XMVmDYjIFeTckwqxP0rTIL+Io1jXQfGCoc9zZHhIV/ilDqGUgqQCCNwQeRBqOxnEUUU6QuHDyep6BKta1yG5bXqpYHFSZPIscpL4GUjo5DuYGbfS3d/77RUvnzBswy5gQQensRyI0xkEGoNOD4QY9OpUipI8cJ69laSa5cqzWPExCWJtSG9j7DY3FRPHGY9HhSikB52EKkkC2v128E1fKoXgqRcLjcRggwaNrTREEEWIGpRbs/hQU5YXdR19VJqQ8N6nr6Kz53xFFgwrTawrHSGClhqN7A25HY1IYecOoYXAIB3Fj4iqd5WP8lH+3i+56t2B/wAJP1V+4VVzQGA7ZUhxLiNy30pSs1olKUoiUpXHnGaphoJJpDZUUk9p7AO8mwHtqQJMBQTGJVE8r/FHRxDCRn05Rqk7o77L9oj3A9tePE125xmr4qeSaT1pGJPYB1KO4Cw8K+Zbl/Slz1Rp0h7wGRfvcHwr3WNFnpTsxK8drTbLS2mDF4ho8zC0xYJmF76Qff7q2Nlp6m+QrvrfgcE8zhEFyfcoG5Zj1KBuTXjOt1ZxkGF+n0v8b0dRpw9k7SSfoYCgmgZRdhsSQD1EjmPbuNu+sQasWOhCZfqbnNiQY+9Io3V3HcWdR9mq7Xt2Wq6rTDnZr810rZqdltb6VIy0HoeSt/CEiHDYt5JJUMCB1kD3S59FI2jIIJZv6Fq9Y4LhBwsU2+qWNG3HqggEqO69z7q8ty7JDJ5ply7NMRisURzWO140Psj3t+dIK9viiCqFUAAAAAcgALADwrxrZZ6BqipdF7UdcZcV1WRzw26Th0VnSlYtIBWC6llStDTnqFYFyaIqf5TmLLhVRHcrOsjaVYgKARzA7+VXHD4oOgI5EdhB9x3FfKzUVcvloGxUDYcTtVK8p6uy4XRG76ZtbaVY2UC3MbX35VMJxjGTGqRzEkgMTDIoUAG53G55Cw7an7V9VKm+C0AjJRcIJIOapuSYBcbi8VPiISQCqRJIh2jXkQCOs6j41pzPAfk/MoZ4YmEEqmOVY0JCkEWawHePcavYFfSKntTJ2ZKOzEeOaqGY4oflXCuFcoIpFL6H0guVKgm3d4ddSnFHC6Y2Mb6JU3ilHrI34VNWr7UdoQQRqVrgIIOtVDgODELJiziltIZEubei9o1XUvUQbXq30pVXuvGVLW3RCpsGJtnUjFXCNCkYco+kuCbi9u/nyqw59kMWMhaKUbHcMPWRuplPbUhavtSXmQRgoDBBBVE4NyvE4fGzDE3fTFGqS2NpEUtp36yAbW5/fW+DDrjsykaaImKKMJGsiEBrm7OAw7fGwFXSvlqsapJLtZVRTAAGxUXibKBgsThsXhYbKrGOVI0O6N9Kw7N/lW7PMqlGJjzHBL0jaQskRupkTtF+TW2sewVdbUqRWOHpvCGkMfXcVW4+O4dPpx4hH60MEhIPZcAj510Q5m82CkkeNlLLLZNJL2OoICo3va1/GpsqK+1QkagrgHWVS/Jth/8A6BhlRlN3DKysLq23WN7jsrTkJlyovBNHJJhyxaKZFL6QfoyKNx7bVeQK+1c1SS6RgcVQU4AjVgqjnubtjYWw+EjkPSjS8royIiH1rBgCzEbcrd9auKMr83ykYeNWcjogAqs19LqzE2G2wPOrkBX2qipERqxUlkzOvBR64ePFYYJIupHQAqwI6uw2IINUvBcO4nC4/DRktLhkaUxPzMYcC6Oeq2kW7fkPRKUbULQRqKlzA4gqmYiNcdmarJGxghjOkOjBZJGI1H0h1AAb99aeL8hGGOHxWEhAaGQa1jX14253A7P41eLV9qRVIIIyyVTTBEFUTyjYg4jAxGGOR7yo9gj3UKGvqBG25FSuH4wTTEixTFjoUgxOoUbaiWItsL+NqstqWqL4uhsZKbhvEzmvopSlZrRKUpREryryocTCZmwaqCiMpdt7lxvZewC9j416Vm2YLBBJK3JFLe0gbDxNh41+fp5i7MzG7MSxPaSbn51Vzi3JfQ6DsDLQ5z6rZaMIOU9e6jnyz8029tdGUvJC7GwIaOWM79TqR8jY+FbqVoLXVulpMgr3X6AsLqrazWXSCDhgMMcsvSFtwkatIoZtKlhqb81b+kfAXqUx/FS6CgTooG5QRAI0kYJA6ecgsb23Avfu2qGrnxOE12ux2Fh3C5NvZcn31nQNMP8A1MlppazWmtS/4pF4bfpqnKCctULDNs3fEuGewCqFRFFkjQclUdnzPM1u4ewSSTapf8GFTLL3olrIO92KoP1q4XwDjl6Vb8ky98VOmHW6mRgG52Ci5Zj7Bc19AytScyGHJflVq0fa7NUm0MOJzzBO/JeueS3L2ZJsfP8A4mKckd0YJ5dxbq7FWru+MHVvUZh4VRFRRZUVVUdiqAAPcK2ivEqPvuJXoMbcaAuhsQTVe45QHL8Q3WialIJBU3G4IqbFQvHB/u3Ffsz/ALlqaXxt3hRU+A7iq9iMqCZUuKjkeKZI1kDh2Gprj0WF7NflY9dWpc8MeA85lHpCIMR2vayge1iB41H8PZJFLhMO0gZrIpClmKAgcwpNgfCtfFytPLh8FEdJY9M5tfSke0YI7C1z9itJvENOqSqRdBI3LXwBmUoabDYgkyoRKCfpJJ6Rt3XPzrf5TVtgS4uGWSIBgSCAzWYXG9iKjM8wE+CxWGxssvSLqEMhCKumNr2uFFjbfn3VMeVAj8mm3IyRf7q0Amqxw1x91mT+m5p1dBRfEGX+Z4WDE4Z3SXVECodikoYG4ZSbH/3XoGFlLIrEWJUEjsJFULOcqlw8WHxQeTExxBTJC51aUIF3TsIG3s7r1Zc04mjXANiYmDAp/Z98jeii27dRFx3Gs3Aua2MfH6LRpDS6cOs1WMZxJIuaLPc+bazhDv6Ooblj9vUPs16JXnTcD4lsu6PpwRp6QR9GtzIPSHp87k9ffVo4KzrzrBxufXUaH7Qy7G/3+NKoBaHN1YckpkhxDtePNTjKCLHcHavN+E8minxWOWW5WOZgo1sNI1HYb8q9JrzfhPJIMTjMw6aNXtM9r9V2aopGGux2e6moJc3DarjHlaR4IxAmRAjWJNzaxI3/AI1B+SolsDqYksXa5JJJsdtzVghw8ceFaOM3VEdBve2kEEE91reFV/yTn+7x+u/30/1u3j6p/sbuP0VzqB46T+78QetUJB5EEW3B6qmoJ1dQykMDyI5Gobjn/l2J/Zt/CqUvjbvCtU+A7lSwOiwWDmw0jDFMyXVXJ6Rd9fSJexAHWe3vqx+Ukf3az7q6mIggkFSzqGsR3Eiob8gQHJln0iOaOLpFlX0X1ruNxzudvGuzN3mxeQszgmTQjHbdtDqSbewE10iC5pnXHH2XOZuuHhPXirVw6lsLD+op94qvZNABnOLAuAqREC5sCyjVYdVzU7wtilkwcDIbjo1HiBYj31DcOkS5njZk3T+zjDDkWRQGseux28K52yA6dn1C3dBLY6wKhsRl0cmeSRPfozEraQxA1aRcgA1dclyePDhxExKs17Fi2k2AIBPsqmYvLo58/dJUDr0KGx3F9I6qumT5bDh9ccOw1ail/VLb7dg66vWOQnUPZVpDMxrPuqNlXFE2Dnmaa74N8TOmrc9A4kb909nu7Db+LEWXL52BvaF3RgeRCEqykffUdwnhEmixscihlOKxAIPIguar2ZmXKopsNJqkwc0cqwvzMLsrWRu4n8e0VrAe/DMH1+/vvWcljMciPT7eyvPDCWwcHfGp8SBetPFuR+dYWRVuJApMbAkEMNwLjqPLxro4c/ykH7NP9oqSrkDi10hdJaHNgqteT7NBPgY/zkujjr1L+POuThvDjE43E4rfow/Rxi5sdHos9u8gm9QmZTvl+NxUMYIGMUNDbksrHSx7rXY+Aq+ZHlgw+HjiX6Kj31vUAbJH7st2fvh5FY0yXQDq9+sfRVLhOEflTHrvpVrKtzpAPMAdQ35VgkXmOcqtz0OJU6ASbI/WovyF+r/UOyt3CR/vbMf1hXf5RsqMuE6VP8XDsJlI52X1x7t/sirz+pdOsAcBHFVjuXhqJPE/ROPpC8cOGT/EnkFiNiqJYuwPMfRX7VR3lFwQhy6MJcFJI1DAkGxvqFx1Hsro4UxBx2IOLYWVEWOMHtAu58XJ8FFffKt/kB+2i/8AKq08KjW7Dx6wU1MabnbVJ5xh1/Jkgt6sDMO0MEJBB6iDVSyzKFbJ/OQ7pOiO4kWRwbpc2O+4Nrb1cs4/5bN/0z/9s1Sso4emmylHhlcsPS6AteKQKd0t4X9opSMNGMYpVHeOE4K78JZjJPg4pJR6ZXfqvbrt31MVDcKZ5FisOrRjSV9F4+uNhzBFTNc7gQ4giFu0ggQqL5V810YdIQd5Wuf1EsfmxX3GvKqsnlBzTp8fJY3WO0S/Z9b94t7hVbrncZK/SdFWfsLK0azifP7QlKUqq9NKUpRFZOBMaY8SwNjCYpTMpFw0aKTuO25AH61TfkxwI6KSUqN5GCMQLhdK6wDzsTb3VV8K/Q4Gd/pTssC9ulbPLb2no18TXpvD+Xeb4aKLrVRq/XO7fvE1oxfI6cqNDXAfuIHy4z6mPJSQNZCsBWQrRfJLMVozHLkxEZjkF1PMXO9b0F+VdkWE/O91SDCZrgynKVhQJHcIOQJJA7hWWF4ZhjnM4B6Qixa5Nx2b1LAUpJSAuTNMrjxMTRSrqRrXHsNx864Z+EsO8CwOpaNTdQWY2+dd+Nw8jW6OTR27XvXL5jiP04+D+dZGrUaYa0+o5q1xpzXZg8EsUYjW5UCwBN9uy5qEm4HwW4KaQW16QxChvzgt7A94rv8AMcR+nHwfzrkx+An2P+MeW1ltz7TXPWtVemwup0yTskD6lWFNjj3jwU0kigAahsLcxUZlmQ4bDyO8PoFySwDeiSf9N7VGeZT/AFc/GlPMp/q5+NK878yt39U/OOS17Kn/AC4KzmZT9Ie8VXf+CMFqZgNJY3JEhFyd+2tXmU/1c/GlPMp/q5+NKkaTt4ysx+cclBo0jm7gpjC5VBHAYFt0ZBFtXUee9RUfAuBUEKNIPMCQgHwvWHmU/wBXPxpTzKf6ufjSg0nbxlZj845IaFE/uHorBgIIoY1jjICqLAXGwr5mOFhnjaOXSyNzF+fzqA8yn+rn40p5lP8AVz8aVH5jbs/wp+cclPZU8r3BdOH4PwSAALsNwpclQe0AmwqcjZFUKCoAFgLi1qrXmU/1c/GlPMp/q5+NKHSVvOdmPzjkgo0hk7guiTg7BlmK3QMbsqSMqN23QHT8ql8BhoYECR6VUdQIqA8yn+rn40p5lP8AVz8aVJ0nbznZj845KBRpDJ3BdeN4Rwcsplcf2h5sHIPZzv2V15Xk2Hw4cRm2v1rvcna3O96ifMp/q5+NKeZT/Vz8aUOk7eRBsx+cckFCkMQ7gpbKsmw+GLGI6dZJYa7gk8zYnn31142GKaNo5NLowsVJFiKr3mU/1c/GlPMp/q5+NKj8yt0z+GPzjkp7GlEXuCseFWONFRSAqgAbjkOVbenX84e8VV/Mp/q5+NKeZT/Vz8aVH5jbv6p+Yck7Kn/PgpzF4GCV43cKWiJKG4upPP7hXX06/nD3iqx5lP8AVz8aU8yn+rn40p+Y27+qfmHJOyp/z4KSwHDmGinaWLaRr6rOfSvzuL7+NTDqCCCLg7Edoqrx4DEFltF0ZuDqLKdI69gb1K+Y4j9OPg/nXfQtVoqtvVaRad4PJZupsbg0rqy3LI8PGI4l0oOQrRnOQw4tQsy6gDcC5Fj21h5jiP04+D+dbIcJOGBaYEX3GnmPfXS2rUvfCR5jmqFrYiVk+TxtB0DAtHbTYknbsJ5kV8yjJY8KmiIELz0kkgey/Ku+lbyYhVgZqLPDUHTmdVKSH1mUldX6wGx8ak7V9pQknNAAMl5tn/kqYlnw0mq5JKSHe53Nn5HftA9tULMMslgfRNG0bdjC1/YeR9or9DVoxmBjmUpKiup6mAI+dZli+ismnq1Lu1ReHofv1ivzvSvUM98lMb3bCv0Z39BrlPBua/OqBm/D2IwptNGVHU3ND7GG3hzrMghfU2XSNntXwOx2HA/fyUdSlKhegrPluHWfFYPDqQ0cCdI5Hql79I/7xRPs16XeqN5NMv8ARmnP0iI19i7t+8R7qvkMJbkPwrZowX55pipetBYMm4eeZPqV8FdUGELbnYfOuiDBBee5rpqy8hYRxBeVZ0pREpSlESlKURKUpRFpxeLWKNpHNlQFiedgOe1QZ42jCdI0OIEX6QxjSB2kBtQHhU9iIFdSrC6sCCO0GuPOHSLCSlraFje46raTt48qqZW1K4SAWzJ2+3j1C6YMajxiRXBQjVqvtbtvUK/HEAAYpKIibdNo/su43vqA7yKpyySQ5EFNx00gUdyMST4EKffV8/JSNgehI9ExW8SvP233qocTkul9GnSPexF4jyEY8V3y41FjMjMAgXUWvtp53vUMvGsN01pLGjmyyulo2J5b3uPECqKuas+WYeAn1sQIz3oliB7Lke6r/wATZar5fNHbZYiV7ig1D5iovlwkKzrM2k8MqayRuAMT6yu/Ms2iw8euRrAkAWBJYnkFA3JqOTjCLpESVJYTJ6hkQBWPYGBIv7bc6peIxjthsuxDgtHEzLJsTp3XSx8Af6NTvHmYQT5e5jkRypjddJBIJYDq5bEioL8CQrMsYvsY4TeMEjUZLeRO0HVmrpSuDIZWbCws3rFFv7bV31svMSsJZQqlm2CgknsAFzWdYyxhlKncEEH2HY0QKvDjeMoZBDiDENzIIxpA7batVvCpvA5hHPGJImDIeRH9bV8ZUhiPJURTfsCgb/KvOMpmeDJsU4uBI1k57Byqm3gTWZcWnHZK76dBldvdwN5rRrmZ4iFcJuNYVuwSVolNjMqXjG9r3ve1+sC1TmHxCyKGQhlYXBHIiovh7L0GBjjsNLR2Yduob/fUH5OJNUE8D7iORk3v6pvcffUyQYKzNNjqZezCCBvBnHfhxU9/xThziRhlfVIb+ruqkdRbt7q7MzzJMPGZJL6RYbAkkk2AAHeapuJwiRZ5h1RQq9CNgLDnJV4nw6uLMARcGx7Qbg+BFGkkFRWYxjmxMEAlQn/GUSsglimhDmyvIgCEnquGNvGp4GqPxrmseIdMEDoJkUs8isqjSTshIFye3l7b1dcPFpRV52AHuFGmSUrUw1jHRBM7o1EceitlKUq65UpSlESlKURKUpREpSlESsZIgwIYAg8wQCD7RWVKIqZnvkww812gPQP2DeMnvXq8D4VQM44JxmGO8LSDkrRAuCerYC48QK9ypVS0FezZdNWmgIJvDx55qvcL8OdBhoo32KqNQ7XO7XPtJqwKoAsBavtKsvIe4vcXHM4pSlKKqUpSiJSlKIlKUoiUpSiLGSQKCzEAAEkk2AA5kmqdjMV+UpAuoJhEIJJIBnYctjuEHV28+yrXj8Ak8ZjlXUjWuD12Nx86g/8A49wP6EfE341RwJXVQfTYJJIdqgAxxGPtvyj+LQmKwEq4b0hh3UjTYg6B6Wk9dgx+E1MQZ7H+ThiNQ0iK/wBoC2n26trVIZXlEWGTREulb3tz3qOHB2FEmoR231aQTo1doTkD3ikGZVu1ploYQYBJHiDEg7MvHWqPNkskeVQTEelHN0rDsRtr+8CrtxDnCDLnlBBEkWlP9TSLYAdp3+RqcMK6dNhpta1trdlqhsPwfhUfUsfI3CliVUnnpU7DwqLkYBWNqFQh1QYgk+BkzHhjO3NfODstMWBiRxuVuQe+obPcGuKmTCYdVEauHndQAt15JfkTuSfDrq44nDh0Km4BFjYlTbuIII8KwwOASFQsahR3VYtnBYNrFrjU/cep37PVbYogqhRyAAHsFRmcZE2IZSMRNEACNMbaQd+Zt11LUqSJWTXFpkLhyzKRADaSV7/pHZ/dflXaTbc19rTi8KsqMjjUrCxHaKlRMmSqrmmYflBuhjcLhgf7SQkDpbH1U/036+v2c889iixGBxGGw1mMKoRpIILKQ2kEczYfvV0//HuB/Q/vN+NSuUZHDhVKwppBNzuTf31ndJzXca9Nha6lPdMgEADecTJw6AhR/DOcIcvjlZgFRPTPZoG9/dXB5OMIwgklYEGaRnAPZc/jUlPwhhWkL9HYsdTAMwRm7Snq377VMpCqrpAsoFrDsqQDMlYvqsDXNp5Ez6TA4ql5l/z6D9iPvkq243MkhMYc26R9APVqKsRf3WqOfhLDGTpCh1j6Wt7++967szyeLERdHMutbgi/MEciDzBoARKmpUpvLZmAAD9sVB+UaOI4JtYBclei/OL3Hq9fK9+6prIkcYaISElwi3J53t11x5dwnhom1KhZhyLsWI9l6m6kDGVV9UGmKbcgSfWOSUpSrLnSlKURKUpREpSlEX//2Q=="/>
          <p:cNvSpPr>
            <a:spLocks noChangeAspect="1" noChangeArrowheads="1"/>
          </p:cNvSpPr>
          <p:nvPr/>
        </p:nvSpPr>
        <p:spPr bwMode="auto">
          <a:xfrm>
            <a:off x="155575" y="-639763"/>
            <a:ext cx="3438525"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AutoShape 4" descr="data:image/jpeg;base64,/9j/4AAQSkZJRgABAQAAAQABAAD/2wCEAAkGBhMREBQUEhMWFBUWFxQXGBYYFxUaFhQVFxcVGhYYFhcdHSYeGxwjGRcXHy8gJCcpLS0sGB4xNTAqNSYrLCkBCQoKDgwOGg8PGjUkHyUxLikwNDQqKiksLC80LywpLCwsLCwsLiktLzQvLCwsLCwsLSwsLCouLCwsLCwsLSwsLP/AABEIAIwBaQMBIgACEQEDEQH/xAAcAAEAAgMBAQEAAAAAAAAAAAAABQYCAwQHAQj/xABIEAACAQIEAgUIBQkGBgMAAAABAgMAEQQFEiEGMRNBUWGBBxQiMnGRkqFCVIKx0RVSU3JzosHh8CMlMzRishY1dLPC8RckQ//EABsBAQADAQEBAQAAAAAAAAAAAAABAgMEBQYH/8QAOBEAAQMBBAcGBAYCAwAAAAAAAQACEQMEEiExBUFRcaHR8BMiYYGRsTKSweEUFSNCUlQGQyRT0v/aAAwDAQACEQMRAD8A9xpSlESlKURKUpREpSlESlKURKUpREpSlESlKURKUpREpSlESuTB4jpGZh6o9Ed/WT93urkznMLDQp3Prdw7K7Msg0RKOs7nxryRa+3tnY08mYu35AfXePBdHZ3ad468l1UpSvWXOlKUoiUpSiJSlKIlKUoiUpSiJSlKIlKUoiUpSiJSlKIlKUoiUpSiJSlKIlKUoiUpSiJStOJxaxi7Hw6z4VC4zO3YWT0B28zb+FeZbdKWex4PPe2DE/bzW1Og+plkpyXEKvrMB7TXJNmoHq2b2uoH31WTPc87+BPzoZEtvz33N7W6tjtXzVX/ACKs+Qxt0ep9o4LtbY2jMyp78rSfmIfYw/Gvv5Vl/RjwJP3VBMu2wH8KwA7V91h8wa4Rpq0H97vVv/la/hmbBx5qf/K0v6I+5vwrW3EDA2KAHvJFRZRhb0WF+Wx393tqQgyFnsZDpHZsW8Sdh4Xrrs9q0naTdpF0+N2PYLN7KDBLo481tXiLtQfF/KuqDO4253X28veKhs04Ub1ojq/0m1/A8j7KrhBU23UjnzBBrepbdJWN0VjO8CD5iFUUqNQd1elo4IuDcd1faoeAzp4zz8fxHXVkwvEKkekPFdwfwr1LNp2hUwrdw+o9eawfZXD4cVMVHZnmgQaV3b/b/OuPF54zbINI7ev+VcEGHaRrKLnrP8Sa4dIad7T9CxyXHCY9tc+K1pWWO9UyW7L8MZZN9xzb+u+rNXNgcGIlsOfWe010162iLAbHR7/xOxPLy91z2ir2jsMglKUr2FzpSlKIlKUoiUpSiJSlKIlKUoiUpSiJSlKIlKUoiUpSiJSlKIlKUoiUpSiJSlKIlRma5x0XoqLsesC4X2266yzbMNA0qfSPyH41Xya+W0zpnsCaFH4tZ2eA8fbeu6zWa933ZLGTGhjdm377/wAa+oFcHcG1tu0k7fK5qGzHi/DQnS0l2HMLcke23KuSHj/Csd2K+0H8K+ap6NttQdqKLnAzjB168sdq6nWmg03S8A7wrMB/XVWDTD6J1HuB0+JPPwrXh8Skq6lIZT4g1nJHc3uRfsNh7uVeeLrJDh3vZdGeWS2ysCSQAovsByFZInIm5ubKo9Zz2D8a+4fBBlJMjCxUclN7mwse3uqcy7KRESxOpuQNrWHYB1d9ezo/RVW11BUdF04z9vXD6Z89Wu2mIGa+Zdluk639e1gB6sY7B2ntNSNKV+gUaLKLLjBgvJc4uMlK5cVlcUhu8ak9tt/eN66qVZ7GvEOEjxxUAkZKLPDOH/M/eb8a+pw5AOSEfab8ak6Vz/grN/1t9Ar9q/aVyLlUQ+h7yTXSkYUWAAHdWVK1p2elSxptA3ABVL3OzKUpStlVKUpREpSlESlKURKUpREpSlESlKURKUpREpSlESlKURKUpREpSlESlKURKUpRErlzDHrEtyRc8hfma3zTBFLMQFUEknkABck+FeC8SeUPE4mdmR9EQLdGgVdl6i1xckgC9SbNWrscKJAdtOQWT67KJBfivTpJCxLE3J66ieLHaPATyrzUKot1F2C6vAXt3kdlefYfjnELz0N4Ff8AaQPlWea8dzz4doCqqrlS5BJLBTdVF+QvvXzej/8AFbVRtrKlohzAZOMz5HE4ror6WovoubTkGMMFW67MNlEjqHIEcf6WQ6Y++xPrexQT3Vx16Fw1gMO2maeVcTOQDfVqWLbZFQ8ivLlt1bV9xpPSAsFDtS0u1QB1A8eBXg2SzfiH3JhSfAuEePCkOpAMjtGWGljGQvNeq7AsAd96scUZYgD+u81pXEqfpDx2++umAMx6NPWfm3Yo5n2febCvxmvWfpC2Go8QXHIcB9/Nfa06YoUgxpyUhluGEjg//lGfR/1ydbH2f1yqcrXh4AihVFgBYVsr9FsdmFnpBuvX1sGQ8F5NR990pSlK7FmqpxxnmIwnQtCyWlkERVkvYkE6gbjs5VrzbPsXgDG8/RzwOwRmVSjxluRtqII51z+VH1MJ/wBUn+1qkM+y2XHBITH0cIdXdmILNp5KoUkAd5PhXS26GtkYYyuc3iXQccIUhm/E8OF0dLrAksEIQkMT1XHI+2pWKTUAR1i+/OqL5T0smDA5CdR+7V5iPoj2CsnNAa07Vq1xLiNi1Zhj0gieWQ2RAWY9w7u2s8PiVkQOhurAEHtBqr8bTLLJBg2YKsrGSQkgf2Schv2uQfsGtXk3zA9FJhXYF8M7Je99SXOkg9lW7PuXuo6+ir2nfu9SrJiM5iSdIHbTJIrMgPJtJAIB7d+VdrGwqjcZ5KMXj4IixRugmZHXmjq6FTXdwtxLJ0hweN9HEp6rfRnXqZT27X/qwGn3Q5vnzUCp3iD5KZyziCLESSRoHDRmzhkK6W7N+upOqvwstsZmP7df+0hq0VR4AMBaNJIxVSzLjcYbMfN5gBCyRkSfmO2r1j2G3harYDcbVTMXlceJzTEwyrqV8ND7QQz2KnqI7a5sjzeXLZxgsY14m/y855EdSsers7vYRWzqYcO7mAPPDPmsWvLT3sifTHJS+XZpiDmMuHd1aONEcHRZm1jkTfq7qsU84RWdjZVBYnsAFyfdVZwA/vnE98EH/lWzjrGjoo8PcA4hwhubWiX0pDfvFl+1VC2XgeA9sVcOhpO/3wU7l2YJPEssZ1I4BB/HvrHMc0iw6a5XCC9hzJY9iqN2PcBVS4AxIgmxOCLBhGxeIgg3jbfa3Zce+sQ3nOeukm6YeMaFPK7AFmt3k/IVJpQ47Bj5avdQKktG04c/ZTLcaRjfocTp/O6FrW7bc/lUhhs/ilw5xEZLxgE7K2rbn6Jsdt6kAKj58CkWHmCCwKysR3sGJ+ZrPunUtMdqZJn0WLj6SEsVva5Urf2XrXmHEsML9HdpJNiY41LsAeWq2y+JFVjgLGGHJpJQLmNZnA7SoJH3V2eTPDA4Tpm9KSV3Z3O5JvvvWj6YaXHUDCzbULro1kSpbCcWwPII31wyN6qyoU1fqk+iT3A135rmkeGiMsp0opUE2JtqYKDYdVzUXxzliT4CfUN0RpFPWrICwIPVyt41XMVmDYjIFeTckwqxP0rTIL+Io1jXQfGCoc9zZHhIV/ilDqGUgqQCCNwQeRBqOxnEUUU6QuHDyep6BKta1yG5bXqpYHFSZPIscpL4GUjo5DuYGbfS3d/77RUvnzBswy5gQQensRyI0xkEGoNOD4QY9OpUipI8cJ69laSa5cqzWPExCWJtSG9j7DY3FRPHGY9HhSikB52EKkkC2v128E1fKoXgqRcLjcRggwaNrTREEEWIGpRbs/hQU5YXdR19VJqQ8N6nr6Kz53xFFgwrTawrHSGClhqN7A25HY1IYecOoYXAIB3Fj4iqd5WP8lH+3i+56t2B/wAJP1V+4VVzQGA7ZUhxLiNy30pSs1olKUoiUpXHnGaphoJJpDZUUk9p7AO8mwHtqQJMBQTGJVE8r/FHRxDCRn05Rqk7o77L9oj3A9tePE125xmr4qeSaT1pGJPYB1KO4Cw8K+Zbl/Slz1Rp0h7wGRfvcHwr3WNFnpTsxK8drTbLS2mDF4ho8zC0xYJmF76Qff7q2Nlp6m+QrvrfgcE8zhEFyfcoG5Zj1KBuTXjOt1ZxkGF+n0v8b0dRpw9k7SSfoYCgmgZRdhsSQD1EjmPbuNu+sQasWOhCZfqbnNiQY+9Io3V3HcWdR9mq7Xt2Wq6rTDnZr810rZqdltb6VIy0HoeSt/CEiHDYt5JJUMCB1kD3S59FI2jIIJZv6Fq9Y4LhBwsU2+qWNG3HqggEqO69z7q8ty7JDJ5ply7NMRisURzWO140Psj3t+dIK9viiCqFUAAAAAcgALADwrxrZZ6BqipdF7UdcZcV1WRzw26Th0VnSlYtIBWC6llStDTnqFYFyaIqf5TmLLhVRHcrOsjaVYgKARzA7+VXHD4oOgI5EdhB9x3FfKzUVcvloGxUDYcTtVK8p6uy4XRG76ZtbaVY2UC3MbX35VMJxjGTGqRzEkgMTDIoUAG53G55Cw7an7V9VKm+C0AjJRcIJIOapuSYBcbi8VPiISQCqRJIh2jXkQCOs6j41pzPAfk/MoZ4YmEEqmOVY0JCkEWawHePcavYFfSKntTJ2ZKOzEeOaqGY4oflXCuFcoIpFL6H0guVKgm3d4ddSnFHC6Y2Mb6JU3ilHrI34VNWr7UdoQQRqVrgIIOtVDgODELJiziltIZEubei9o1XUvUQbXq30pVXuvGVLW3RCpsGJtnUjFXCNCkYco+kuCbi9u/nyqw59kMWMhaKUbHcMPWRuplPbUhavtSXmQRgoDBBBVE4NyvE4fGzDE3fTFGqS2NpEUtp36yAbW5/fW+DDrjsykaaImKKMJGsiEBrm7OAw7fGwFXSvlqsapJLtZVRTAAGxUXibKBgsThsXhYbKrGOVI0O6N9Kw7N/lW7PMqlGJjzHBL0jaQskRupkTtF+TW2sewVdbUqRWOHpvCGkMfXcVW4+O4dPpx4hH60MEhIPZcAj510Q5m82CkkeNlLLLZNJL2OoICo3va1/GpsqK+1QkagrgHWVS/Jth/8A6BhlRlN3DKysLq23WN7jsrTkJlyovBNHJJhyxaKZFL6QfoyKNx7bVeQK+1c1SS6RgcVQU4AjVgqjnubtjYWw+EjkPSjS8royIiH1rBgCzEbcrd9auKMr83ykYeNWcjogAqs19LqzE2G2wPOrkBX2qipERqxUlkzOvBR64ePFYYJIupHQAqwI6uw2IINUvBcO4nC4/DRktLhkaUxPzMYcC6Oeq2kW7fkPRKUbULQRqKlzA4gqmYiNcdmarJGxghjOkOjBZJGI1H0h1AAb99aeL8hGGOHxWEhAaGQa1jX14253A7P41eLV9qRVIIIyyVTTBEFUTyjYg4jAxGGOR7yo9gj3UKGvqBG25FSuH4wTTEixTFjoUgxOoUbaiWItsL+NqstqWqL4uhsZKbhvEzmvopSlZrRKUpREryryocTCZmwaqCiMpdt7lxvZewC9j416Vm2YLBBJK3JFLe0gbDxNh41+fp5i7MzG7MSxPaSbn51Vzi3JfQ6DsDLQ5z6rZaMIOU9e6jnyz8029tdGUvJC7GwIaOWM79TqR8jY+FbqVoLXVulpMgr3X6AsLqrazWXSCDhgMMcsvSFtwkatIoZtKlhqb81b+kfAXqUx/FS6CgTooG5QRAI0kYJA6ecgsb23Avfu2qGrnxOE12ux2Fh3C5NvZcn31nQNMP8A1MlppazWmtS/4pF4bfpqnKCctULDNs3fEuGewCqFRFFkjQclUdnzPM1u4ewSSTapf8GFTLL3olrIO92KoP1q4XwDjl6Vb8ky98VOmHW6mRgG52Ci5Zj7Bc19AytScyGHJflVq0fa7NUm0MOJzzBO/JeueS3L2ZJsfP8A4mKckd0YJ5dxbq7FWru+MHVvUZh4VRFRRZUVVUdiqAAPcK2ivEqPvuJXoMbcaAuhsQTVe45QHL8Q3WialIJBU3G4IqbFQvHB/u3Ffsz/ALlqaXxt3hRU+A7iq9iMqCZUuKjkeKZI1kDh2Gprj0WF7NflY9dWpc8MeA85lHpCIMR2vayge1iB41H8PZJFLhMO0gZrIpClmKAgcwpNgfCtfFytPLh8FEdJY9M5tfSke0YI7C1z9itJvENOqSqRdBI3LXwBmUoabDYgkyoRKCfpJJ6Rt3XPzrf5TVtgS4uGWSIBgSCAzWYXG9iKjM8wE+CxWGxssvSLqEMhCKumNr2uFFjbfn3VMeVAj8mm3IyRf7q0Amqxw1x91mT+m5p1dBRfEGX+Z4WDE4Z3SXVECodikoYG4ZSbH/3XoGFlLIrEWJUEjsJFULOcqlw8WHxQeTExxBTJC51aUIF3TsIG3s7r1Zc04mjXANiYmDAp/Z98jeii27dRFx3Gs3Aua2MfH6LRpDS6cOs1WMZxJIuaLPc+bazhDv6Ooblj9vUPs16JXnTcD4lsu6PpwRp6QR9GtzIPSHp87k9ffVo4KzrzrBxufXUaH7Qy7G/3+NKoBaHN1YckpkhxDtePNTjKCLHcHavN+E8minxWOWW5WOZgo1sNI1HYb8q9JrzfhPJIMTjMw6aNXtM9r9V2aopGGux2e6moJc3DarjHlaR4IxAmRAjWJNzaxI3/AI1B+SolsDqYksXa5JJJsdtzVghw8ceFaOM3VEdBve2kEEE91reFV/yTn+7x+u/30/1u3j6p/sbuP0VzqB46T+78QetUJB5EEW3B6qmoJ1dQykMDyI5Gobjn/l2J/Zt/CqUvjbvCtU+A7lSwOiwWDmw0jDFMyXVXJ6Rd9fSJexAHWe3vqx+Ukf3az7q6mIggkFSzqGsR3Eiob8gQHJln0iOaOLpFlX0X1ruNxzudvGuzN3mxeQszgmTQjHbdtDqSbewE10iC5pnXHH2XOZuuHhPXirVw6lsLD+op94qvZNABnOLAuAqREC5sCyjVYdVzU7wtilkwcDIbjo1HiBYj31DcOkS5njZk3T+zjDDkWRQGseux28K52yA6dn1C3dBLY6wKhsRl0cmeSRPfozEraQxA1aRcgA1dclyePDhxExKs17Fi2k2AIBPsqmYvLo58/dJUDr0KGx3F9I6qumT5bDh9ccOw1ail/VLb7dg66vWOQnUPZVpDMxrPuqNlXFE2Dnmaa74N8TOmrc9A4kb909nu7Db+LEWXL52BvaF3RgeRCEqykffUdwnhEmixscihlOKxAIPIguar2ZmXKopsNJqkwc0cqwvzMLsrWRu4n8e0VrAe/DMH1+/vvWcljMciPT7eyvPDCWwcHfGp8SBetPFuR+dYWRVuJApMbAkEMNwLjqPLxro4c/ykH7NP9oqSrkDi10hdJaHNgqteT7NBPgY/zkujjr1L+POuThvDjE43E4rfow/Rxi5sdHos9u8gm9QmZTvl+NxUMYIGMUNDbksrHSx7rXY+Aq+ZHlgw+HjiX6Kj31vUAbJH7st2fvh5FY0yXQDq9+sfRVLhOEflTHrvpVrKtzpAPMAdQ35VgkXmOcqtz0OJU6ASbI/WovyF+r/UOyt3CR/vbMf1hXf5RsqMuE6VP8XDsJlI52X1x7t/sirz+pdOsAcBHFVjuXhqJPE/ROPpC8cOGT/EnkFiNiqJYuwPMfRX7VR3lFwQhy6MJcFJI1DAkGxvqFx1Hsro4UxBx2IOLYWVEWOMHtAu58XJ8FFffKt/kB+2i/8AKq08KjW7Dx6wU1MabnbVJ5xh1/Jkgt6sDMO0MEJBB6iDVSyzKFbJ/OQ7pOiO4kWRwbpc2O+4Nrb1cs4/5bN/0z/9s1Sso4emmylHhlcsPS6AteKQKd0t4X9opSMNGMYpVHeOE4K78JZjJPg4pJR6ZXfqvbrt31MVDcKZ5FisOrRjSV9F4+uNhzBFTNc7gQ4giFu0ggQqL5V810YdIQd5Wuf1EsfmxX3GvKqsnlBzTp8fJY3WO0S/Z9b94t7hVbrncZK/SdFWfsLK0azifP7QlKUqq9NKUpRFZOBMaY8SwNjCYpTMpFw0aKTuO25AH61TfkxwI6KSUqN5GCMQLhdK6wDzsTb3VV8K/Q4Gd/pTssC9ulbPLb2no18TXpvD+Xeb4aKLrVRq/XO7fvE1oxfI6cqNDXAfuIHy4z6mPJSQNZCsBWQrRfJLMVozHLkxEZjkF1PMXO9b0F+VdkWE/O91SDCZrgynKVhQJHcIOQJJA7hWWF4ZhjnM4B6Qixa5Nx2b1LAUpJSAuTNMrjxMTRSrqRrXHsNx864Z+EsO8CwOpaNTdQWY2+dd+Nw8jW6OTR27XvXL5jiP04+D+dZGrUaYa0+o5q1xpzXZg8EsUYjW5UCwBN9uy5qEm4HwW4KaQW16QxChvzgt7A94rv8AMcR+nHwfzrkx+An2P+MeW1ltz7TXPWtVemwup0yTskD6lWFNjj3jwU0kigAahsLcxUZlmQ4bDyO8PoFySwDeiSf9N7VGeZT/AFc/GlPMp/q5+NK878yt39U/OOS17Kn/AC4KzmZT9Ie8VXf+CMFqZgNJY3JEhFyd+2tXmU/1c/GlPMp/q5+NKkaTt4ysx+cclBo0jm7gpjC5VBHAYFt0ZBFtXUee9RUfAuBUEKNIPMCQgHwvWHmU/wBXPxpTzKf6ufjSg0nbxlZj845IaFE/uHorBgIIoY1jjICqLAXGwr5mOFhnjaOXSyNzF+fzqA8yn+rn40p5lP8AVz8aVH5jbs/wp+cclPZU8r3BdOH4PwSAALsNwpclQe0AmwqcjZFUKCoAFgLi1qrXmU/1c/GlPMp/q5+NKHSVvOdmPzjkgo0hk7guiTg7BlmK3QMbsqSMqN23QHT8ql8BhoYECR6VUdQIqA8yn+rn40p5lP8AVz8aVJ0nbznZj845KBRpDJ3BdeN4Rwcsplcf2h5sHIPZzv2V15Xk2Hw4cRm2v1rvcna3O96ifMp/q5+NKeZT/Vz8aUOk7eRBsx+cckFCkMQ7gpbKsmw+GLGI6dZJYa7gk8zYnn31142GKaNo5NLowsVJFiKr3mU/1c/GlPMp/q5+NKj8yt0z+GPzjkp7GlEXuCseFWONFRSAqgAbjkOVbenX84e8VV/Mp/q5+NKeZT/Vz8aVH5jbv6p+Yck7Kn/PgpzF4GCV43cKWiJKG4upPP7hXX06/nD3iqx5lP8AVz8aU8yn+rn40p+Y27+qfmHJOyp/z4KSwHDmGinaWLaRr6rOfSvzuL7+NTDqCCCLg7Edoqrx4DEFltF0ZuDqLKdI69gb1K+Y4j9OPg/nXfQtVoqtvVaRad4PJZupsbg0rqy3LI8PGI4l0oOQrRnOQw4tQsy6gDcC5Fj21h5jiP04+D+dbIcJOGBaYEX3GnmPfXS2rUvfCR5jmqFrYiVk+TxtB0DAtHbTYknbsJ5kV8yjJY8KmiIELz0kkgey/Ku+lbyYhVgZqLPDUHTmdVKSH1mUldX6wGx8ak7V9pQknNAAMl5tn/kqYlnw0mq5JKSHe53Nn5HftA9tULMMslgfRNG0bdjC1/YeR9or9DVoxmBjmUpKiup6mAI+dZli+ismnq1Lu1ReHofv1ivzvSvUM98lMb3bCv0Z39BrlPBua/OqBm/D2IwptNGVHU3ND7GG3hzrMghfU2XSNntXwOx2HA/fyUdSlKhegrPluHWfFYPDqQ0cCdI5Hql79I/7xRPs16XeqN5NMv8ARmnP0iI19i7t+8R7qvkMJbkPwrZowX55pipetBYMm4eeZPqV8FdUGELbnYfOuiDBBee5rpqy8hYRxBeVZ0pREpSlESlKURKUpRFpxeLWKNpHNlQFiedgOe1QZ42jCdI0OIEX6QxjSB2kBtQHhU9iIFdSrC6sCCO0GuPOHSLCSlraFje46raTt48qqZW1K4SAWzJ2+3j1C6YMajxiRXBQjVqvtbtvUK/HEAAYpKIibdNo/su43vqA7yKpyySQ5EFNx00gUdyMST4EKffV8/JSNgehI9ExW8SvP233qocTkul9GnSPexF4jyEY8V3y41FjMjMAgXUWvtp53vUMvGsN01pLGjmyyulo2J5b3uPECqKuas+WYeAn1sQIz3oliB7Lke6r/wATZar5fNHbZYiV7ig1D5iovlwkKzrM2k8MqayRuAMT6yu/Ms2iw8euRrAkAWBJYnkFA3JqOTjCLpESVJYTJ6hkQBWPYGBIv7bc6peIxjthsuxDgtHEzLJsTp3XSx8Af6NTvHmYQT5e5jkRypjddJBIJYDq5bEioL8CQrMsYvsY4TeMEjUZLeRO0HVmrpSuDIZWbCws3rFFv7bV31svMSsJZQqlm2CgknsAFzWdYyxhlKncEEH2HY0QKvDjeMoZBDiDENzIIxpA7batVvCpvA5hHPGJImDIeRH9bV8ZUhiPJURTfsCgb/KvOMpmeDJsU4uBI1k57Byqm3gTWZcWnHZK76dBldvdwN5rRrmZ4iFcJuNYVuwSVolNjMqXjG9r3ve1+sC1TmHxCyKGQhlYXBHIiovh7L0GBjjsNLR2Yduob/fUH5OJNUE8D7iORk3v6pvcffUyQYKzNNjqZezCCBvBnHfhxU9/xThziRhlfVIb+ruqkdRbt7q7MzzJMPGZJL6RYbAkkk2AAHeapuJwiRZ5h1RQq9CNgLDnJV4nw6uLMARcGx7Qbg+BFGkkFRWYxjmxMEAlQn/GUSsglimhDmyvIgCEnquGNvGp4GqPxrmseIdMEDoJkUs8isqjSTshIFye3l7b1dcPFpRV52AHuFGmSUrUw1jHRBM7o1EceitlKUq65UpSlESlKURKUpREpSlESsZIgwIYAg8wQCD7RWVKIqZnvkww812gPQP2DeMnvXq8D4VQM44JxmGO8LSDkrRAuCerYC48QK9ypVS0FezZdNWmgIJvDx55qvcL8OdBhoo32KqNQ7XO7XPtJqwKoAsBavtKsvIe4vcXHM4pSlKKqUpSiJSlKIlKUoiUpSiLGSQKCzEAAEkk2AA5kmqdjMV+UpAuoJhEIJJIBnYctjuEHV28+yrXj8Ak8ZjlXUjWuD12Nx86g/8A49wP6EfE341RwJXVQfTYJJIdqgAxxGPtvyj+LQmKwEq4b0hh3UjTYg6B6Wk9dgx+E1MQZ7H+ThiNQ0iK/wBoC2n26trVIZXlEWGTREulb3tz3qOHB2FEmoR231aQTo1doTkD3ikGZVu1ploYQYBJHiDEg7MvHWqPNkskeVQTEelHN0rDsRtr+8CrtxDnCDLnlBBEkWlP9TSLYAdp3+RqcMK6dNhpta1trdlqhsPwfhUfUsfI3CliVUnnpU7DwqLkYBWNqFQh1QYgk+BkzHhjO3NfODstMWBiRxuVuQe+obPcGuKmTCYdVEauHndQAt15JfkTuSfDrq44nDh0Km4BFjYlTbuIII8KwwOASFQsahR3VYtnBYNrFrjU/cep37PVbYogqhRyAAHsFRmcZE2IZSMRNEACNMbaQd+Zt11LUqSJWTXFpkLhyzKRADaSV7/pHZ/dflXaTbc19rTi8KsqMjjUrCxHaKlRMmSqrmmYflBuhjcLhgf7SQkDpbH1U/036+v2c889iixGBxGGw1mMKoRpIILKQ2kEczYfvV0//HuB/Q/vN+NSuUZHDhVKwppBNzuTf31ndJzXca9Nha6lPdMgEADecTJw6AhR/DOcIcvjlZgFRPTPZoG9/dXB5OMIwgklYEGaRnAPZc/jUlPwhhWkL9HYsdTAMwRm7Snq377VMpCqrpAsoFrDsqQDMlYvqsDXNp5Ez6TA4ql5l/z6D9iPvkq243MkhMYc26R9APVqKsRf3WqOfhLDGTpCh1j6Wt7++967szyeLERdHMutbgi/MEciDzBoARKmpUpvLZmAAD9sVB+UaOI4JtYBclei/OL3Hq9fK9+6prIkcYaISElwi3J53t11x5dwnhom1KhZhyLsWI9l6m6kDGVV9UGmKbcgSfWOSUpSrLnSlKURKUpREpSlEX//2Q=="/>
          <p:cNvSpPr>
            <a:spLocks noChangeAspect="1" noChangeArrowheads="1"/>
          </p:cNvSpPr>
          <p:nvPr/>
        </p:nvSpPr>
        <p:spPr bwMode="auto">
          <a:xfrm>
            <a:off x="307975" y="-487363"/>
            <a:ext cx="3438525"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26630" name="Picture 6" descr="http://plan.senplades.gob.ec/image/image_gallery?uuid=f24120d9-5509-448f-ad47-2700c92dc5b3&amp;groupId=10136&amp;t=1260983472689"/>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60240" y="4368552"/>
            <a:ext cx="2377876" cy="92165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data:image/jpeg;base64,/9j/4AAQSkZJRgABAQAAAQABAAD/2wCEAAkGBhQREBUUEBQVFBAVFRUUGRgVGRQaGBYWFhQYFxYYEhgaHCYfFxsjGRgWIC8gIyktLCwtFx4xNTAqNSgrLCkBCQoKDgwOGg8PGikkHiQyKSopLzAsKTUsKSk0KTQpKS0sLCwsLCwsNSwsKSwpKSksLCwsLCwpKSwsKiwpKSwsLP/AABEIAL8AoAMBIgACEQEDEQH/xAAbAAEAAQUBAAAAAAAAAAAAAAAAAQIDBAUGB//EADgQAAIBAwIDBgQFAwQDAQAAAAECAwAEERIhBQYxEyJBUWFxBzKBkRQjQlKhFWKxM3LB0WOC8Bf/xAAbAQEAAwEBAQEAAAAAAAAAAAAAAwQFBgIBB//EACoRAAICAgEDAgQHAAAAAAAAAAABAgMEESESMUEFURNCsfAiIzJhcYGR/9oADAMBAAIRAxEAPwD3GlKUApSlAKUpQClKUApSlAKUpQClKUApSlAKUpQClKUApSqS9AVVFU9pQtQFdKo101UBXSqC9NdAV0qnXUB6ArpVHaU7QUBXSqddQXoCulUB6tXd2I0ZzqwoLEKCxIAycKBkn0oDIpWo5f4xJcxl5IJLfDsqrLjUyjo+B8ufKtrroCqlUhqqoCK85+LfFZUNnbo7RRXNwI5ZEOlggxlQ3hkbn2r0atVzBy1DfQ9lcpqTORg4ZWHRkYbqfWgOdHw7t7ee3mtD+HMcneXU7LKGBXDAvgP5N61zHJdgnGZ76XiIaURT9jHEzOEiUA4KqDs3r1ruOHcipG6NLPc3RiOYxcOGWM4wCqhQCwHRmyR55q1f/D2Jpnnt5ri0ml/1WtnVRJ6urKwzv1GDQHA8LmM1rxmxnY3FvZB2hZ2LFdKSsgL5ySpRT9/YcxJaiGC2sroF45nsrq2Y5HcuCguosg//AGPUV7Ovw8t0spLSBpYUlyZJEZTNJq2ftHdW1agSDt0O2Ksy/DSB4LaKSSZ/wkivFIxj7QBcYjJCAFMBRjH6RvtQHH88cOl/HAR2wv7KCCNDaJKyNCTnS+gHJJUAAjPtVzk3hdvxG2mt1e5jiW6WWa3nB1qNI/KMhbJUsuc9cDGBXZ8W5BjnuTdLNcQXJRY9cDhe6pJ3BUhs531Z6DGKyuA8ox2aydm0jSzEtJNI2qV2xjUWwAMeAAAHlQHmXJHJUM9zf9n+TLa3y9g6FiY1Rs6QNQBUgHr51tOC8uxLzHeiJQjJbpJGe8ezlmwHcAncnJODtXW8r8gpYTSyx3FzIZiWkWVoyrOSDrOlFOrbHXxNU8P+Hyw373oubl5nyGVjFoZfBCBGDpG2N890bmgPP+JcgWsHFeG2rL2qyxTGZnZtUzgZ1t3tjncDw9cVc525Pit5OExPmbNyLdnfOpoNepYnwd9OojPWu94t8PluL6O8a5uUlixoVGiCIMAMFBjJw2N9/GtjzDyrDfIqz6gUYOjodMkbjoyN4H7igOQueBwrzDG6RDIs5Jerf6iMEQ9cZ07f5rV/D7g8XF457riBaaft3RR2jj8Oq/KItLDQfHNd/wAE5SS2kaUyTT3DqEMs7Bm0A5CrhQqjPkKwH+HUQmea3muLVpTmRbdwqSHfchlOnqflx1NAcJ8SuWEteAqrOJ5LafRFJuGVJJMsjd45bAAPTp0FbDmWMf1Ow4ShMHDjEZGRGde1wZPy9Wcle6dgf1H0rp+OfDG3ubZLYSTQ26sWZYmTMrkg65mkVi7ZBOc/qNZXEeQ4biGFJ3meaDPZ3GoLOrH9WpQAfDbGO6NqA4zjkA4VxWwSwykF0xjkgDMUI1KNaqScHvdfQVz99w1LG7u7hUJsBcNa3MQ1FeylQMr4znZ/X7V6pwvkKGKcXEsk11cqCqyXDBiinOyBVVR164zVm0+HcaC6WSe4nS7DdosrRldR/UulBhgMD6CgMP4P2cacKhaNcGQyMTv3j2jKCc/2gfau4Farljl1LC1jtomZo48gF8ajlixzgAdT5VtaAUpSgFKUoCaVFKAmmKjNM0BNKjNM0BNKjVTNATSopQClKUBNKilATSopQClKUApSlAKVSTVKyg9DmvLaXAKmYCozWv43nssjbBBzWPwri2ruue94HzqhPOhXeqpeSVVSlHqRl3nERG6g9Gz9KywcjPhWg5gbvjyx/wA1l8GvNSaSe8v+KrU57eXKmXbwSTp1UrEa645uC8RS120lO8fJzuB9h/NdNmvAJeJsbwzn5+21/Z8ge2MV67zNzStraiQd53A0DzJGcn0AOa6e/FcOlLyYtGV1dTl4NzFxJDKYgwMigMR5A9M1mZryv4ZXjy3szuSzMmST4nVXpHEOJxwRmSVgiDqTUN1Lrl0eSxTepw632M2la7gvFxcxCVQVVs6c9SAcA/XFZ+aha0WE9rZVSlK+H0UFKCgFKUoBUGprGvFYr3Dhq8Tl0x2fUtl9hXM3peCU6TgHceXrVa8dkUkOASNvKrlxfRzrhjpbw9K57My6cmDVctTRcrqlW9yW0XIeJrMhR9mIxWnngKNg528f+qqntWTr08COlZcEiyRlX+ZQSD44rFsnPJ1GziS7P3LaUa+Y/pZDsZo8/rT+RVnhEuJlx0JwfarlkpjfHgwwD4HypAAZUddlLYPo2+QftU1dcpWQs+ZNJniUkoyh4PIuL2hinljPVXZfp4H7Yrf87zuY7NG2xbqfqQB/irvGeHfibm2kHSbCOf7ojpYn/wBRmp56n7drdkHzK6KB44k0gCv1aNik69nCSjpT15L/AMN7pYFuZ3+VEUe5znA9elaDjXH5r6UaycFsIg6DJ2yPE71ueYLRbSwihU5kkkLyEfuQY0/QmsHku2UTfiJtreAayT01HZQPXNeW46ndL+iSMbJyjRA9d4NZCC3jjH6EA/jc/fNVJxeLtBEHUyHPdBBO3XOOleScx8+z3DFY2MUPgB1I82PUe1db8NuXDEhuJPnkHdB6hOvU771zyv656R21npbxaFO16b7I75TU1RmqlNSmWTQUoKAUNM1FAUTShRk9Kw/6xF+7/NZrrn2rS8Q4FnvR7Hy8Kzs2eRWuqpbJa1CT1Ii+jhl3DAN9vvWubhreADD0NUycPkXqp+m9TFBKu6hh/wA+9clbL41m7K9P9jTiuhfhkn/Jctrho+64On2/x51S7qrAnuk9GX5SPUeFZKrI3mjeY3B9welWjHKO68YdPEjA2/7q7XUkkv8ANkTkm9spkfsmyO9CTnbfSfTyqu3BScHGYpCCPQncfzWTb2QQkIGw3qrBSfMZzWRBaEaCTjBxgfKwzkHB8a0asd759yCVi00cVYRtGl0rrl4CzofIyBlJHuu9YyKqWsE53dRIkan97N830H811v8ASJAFUEMhdlfwLQlSFUnxK6tvatXLw1ZTATiOGFpF0k95gjbDB8Tp3Ndgr4/N98HLrHnKSUfvk5/jHCTNKgkOmCBEVm8Wdu8yxj9TEn6Vi848UVVS1gXRHGAWA/eegJ8SM71uIp5LkvcuVCR57LVsisf1Dz2xWDYRW0ANxL+bgkmRx8znfEKe/iayL8mV0elcI7P0zCrw5/EkuqS+pruXuCIpE953LdTkKc5kYeQ6kVv7z4r42t4e6Ohc4/gVxfF+LyXUpZ9/2qNwo8gBXS8s8haiJb0iOIbhCRlv958B6VVjJriHBvZNVLXxst7fiKOl5R4/eXj63VEtx6HLeik126VgWU0KqFiZNIGBpIwKzUfPSr0exyORJSm2o6RcpQVNeyAjFQaqqk0Br+IXjoO4hPrWkl4vKfHHsK6oiseSxRuqg1kZeFdbzCeixVbCPdbOVN25PzNn3rIWaVhhhqX+/GPqTiuiSwRdwozUy2aN8yg+9UK/Sbo8ysJpZMXwonLypAB3yA3lGSf4rIsUQLmMkZ2/NJ0n2A61vP6XEP0L9hV38KuQdIyOnp7VeqwJR5ZHK9NaMIII0AUDUfIbZ8/QetVR2erdjvkHz3ByNx5VmPaq2CQCR09KuBavxq5Wyu5HOy2rW+GU5XAUqTsQFwBk7L3iWJ8ap4rD2irLGoZ9JVSx7iq575I2yABmugntg4wc1jPwhChRgWU56kk79d/Kppps+19MOThuN2yMyyXEim2UYVI85fzOBtg+da+5ihn/ADGjcQr8rTOI4kH9qpu31Oa9An5Wt3YM8YJAAGc4AHQAZ2q3e8pW8xHapqx0GWwPYA4qsqZb2aVeZCOu55pec2RxLosYkQjrIUGT/sG5+pJrnZJJJ23Lyv1wcsfoN8V7J/8An1n4Qj7mtlw7gENuPyo1X2Az9+tfXTKXd8GlH1bGqj+XDcveR5dy/wDDqeYhpfyY/rrI9B4e/wDFeqcH4SltGI484HiSST7ms4CqtNTwrUOxi5ebZky3LsSKmoxU1IUhSoqaAilM1NARSppQEUpSgJqKmlAKUpmgFRTNTQClKZoCMVNRmpoBSlKAVbnl0qTgnAJwBknAzsB1PpVyrc0gVSSQANyT0AHXPlQHFQ/Fy0bXiO80xHEjfhpcRH/ykA6PrWy4p8QbWC1S6LPLbPsJIUZ1H+/Hyb7d7G+1cByLzZZwS8VeaeLRJcFkGpSZU0sD2Sj5wc+Ga1L25tuV51uD2bXExeGN+6xUupGlTg9N8UB6jY/ESCWaKEx3UTz5EZngkiVyF1YVm2OwztVVh8QLea9azVLgXCk6g0LqqgdGZj0U7Ybocjzri+X+NRRyKs1zDxKaaaz/AA6RtGGjZEwzFEJWLQCxz+rG+9Rw7ma1h5jv5ZZ4Ui/DRx6mdMGRGjDqpzuwKkYG+1AetB65K4+Jtulw9v2N488e7KltKxxnAYAb6T4HpW45b46L23WdFZY3LaNWMuqsVD4HTVjOD0ryTm++EnGL0W9/DasbNY9TNGA7g7xdoTmI/wBw3HlQHqnD+draa1e61mOCNmVzKpRkZTgh1O4PTbxzWvh+JtqzRridBM6xxPJDKkcjMcAxuwAK+vqK4PnWRb/hszWEXaRw3ELzMhJF0UixKy/uC7DV6ZrtDzdw+7giVStw7NEUgj3lV1YFSUBBj0EZJOAAtAbBef4DemyCXH4gHf8AJfSF8HLfsP7ulXOX+dob2SSOFJ1aI4cyxPGFbI7uo7atwdPXG9cpfXcdpzIZrphFBLZBEkk7qF1bJUsdgcA7e1UcL5iSzteKXpI7OW7kaAk47Y9mqroyehYGgOv4Xzxa3F3NaxOTPBnWCMDY4bQT82D196xeJ/Ei3t7o2rx3TT9QscEj6wBktHjd1HmB4V5N3+FTcOvZJrV1cEN2BcSSRynVI8pZjrwWIyuwx0rqON8x2o5js5TcQiJLaQM2tNKllYqCc4BOoH60B6DwDnC3vdYgY9pGQJI3VkkjJ6CRGGR0rWT/ABRs1ZwDLJHG2mSWKKR4Yz4iSVRpGOu2dvOuMtLN7/inErix/wBB7J7ZZN1SScoo7jY3GRnX6CrvI/NNpacGNvcssNzEsySQPtK7sW+VDu+QR0z03xQHb8b5+trWCO4cu9vJsrwo0i+mSNl3238dqs2fxHtnljidbiB5do/xEEsSyHyRmGDXl13bPa8qpFdN2c0sweNH2bT2gPynfzbHhmsyW7xf2f8AV7rtrAKs1rOixRwlwu4mK+IwB1x0zQHuCmqqtwuCAQQQd8jocjw9KuUAql1yMHcVVSgMKPgsCnKwxBh0IRAR7ECrlzYJIAJERwNxrVWwfMZrJpQGFFweFCGSGNWHQqiAj2IG1UvwOAkkwREnckxxkknc5OPes+lAW44QoAUAKOgAAA9gOlYr8EgYktDESdyTHGSfc4rOpQGPb2aRjEaKi5zhQFGfPApDYRoSURVY9SqqCfcgb1kUoCxcWaSDTIquvkwBHvg7VE9ijrpdFZRjusqkDHTAO1ZFKAwpODwsAGiiIUYAKIQB5DbYe1UvwSBt2hiJ9Y4/p4Vn0oChIQBgAADoB0HsKsScOjZw7IhcdGKqWHsSM1lUoDGuOHxyACREcDprVWx7ZBqH4bEVCGNCg6KVUgewxgVlUoCFXAwOlTSlAKUqKAGpqKmgFKUoBSlKAUpSgFKUoBSlKAUpSgFKUoBSlKA//9k="/>
          <p:cNvSpPr>
            <a:spLocks noChangeAspect="1" noChangeArrowheads="1"/>
          </p:cNvSpPr>
          <p:nvPr/>
        </p:nvSpPr>
        <p:spPr bwMode="auto">
          <a:xfrm>
            <a:off x="155575" y="-868363"/>
            <a:ext cx="15240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8" name="AutoShape 10" descr="data:image/jpeg;base64,/9j/4AAQSkZJRgABAQAAAQABAAD/2wCEAAkGBhQREBUUEBQVFBAVFRUUGRgVGRQaGBYWFhQYFxYYEhgaHCYfFxsjGRgWIC8gIyktLCwtFx4xNTAqNSgrLCkBCQoKDgwOGg8PGikkHiQyKSopLzAsKTUsKSk0KTQpKS0sLCwsLCwsNSwsKSwpKSksLCwsLCwpKSwsKiwpKSwsLP/AABEIAL8AoAMBIgACEQEDEQH/xAAbAAEAAQUBAAAAAAAAAAAAAAAAAQIDBAUGB//EADgQAAIBAwIDBgQFAwQDAQAAAAECAwAEERIhBQYxEyJBUWFxBzKBkRQjQlKhFWKxM3LB0WOC8Bf/xAAbAQEAAwEBAQEAAAAAAAAAAAAAAwQFBgIBB//EACoRAAICAgEDAgQHAAAAAAAAAAABAgMEESESMUEFURNCsfAiIzJhcYGR/9oADAMBAAIRAxEAPwD3GlKUApSlAKUpQClKUApSlAKUpQClKUApSlAKUpQClKUApSqS9AVVFU9pQtQFdKo101UBXSqC9NdAV0qnXUB6ArpVHaU7QUBXSqddQXoCulUB6tXd2I0ZzqwoLEKCxIAycKBkn0oDIpWo5f4xJcxl5IJLfDsqrLjUyjo+B8ufKtrroCqlUhqqoCK85+LfFZUNnbo7RRXNwI5ZEOlggxlQ3hkbn2r0atVzBy1DfQ9lcpqTORg4ZWHRkYbqfWgOdHw7t7ee3mtD+HMcneXU7LKGBXDAvgP5N61zHJdgnGZ76XiIaURT9jHEzOEiUA4KqDs3r1ruOHcipG6NLPc3RiOYxcOGWM4wCqhQCwHRmyR55q1f/D2Jpnnt5ri0ml/1WtnVRJ6urKwzv1GDQHA8LmM1rxmxnY3FvZB2hZ2LFdKSsgL5ySpRT9/YcxJaiGC2sroF45nsrq2Y5HcuCguosg//AGPUV7Ovw8t0spLSBpYUlyZJEZTNJq2ftHdW1agSDt0O2Ksy/DSB4LaKSSZ/wkivFIxj7QBcYjJCAFMBRjH6RvtQHH88cOl/HAR2wv7KCCNDaJKyNCTnS+gHJJUAAjPtVzk3hdvxG2mt1e5jiW6WWa3nB1qNI/KMhbJUsuc9cDGBXZ8W5BjnuTdLNcQXJRY9cDhe6pJ3BUhs531Z6DGKyuA8ox2aydm0jSzEtJNI2qV2xjUWwAMeAAAHlQHmXJHJUM9zf9n+TLa3y9g6FiY1Rs6QNQBUgHr51tOC8uxLzHeiJQjJbpJGe8ezlmwHcAncnJODtXW8r8gpYTSyx3FzIZiWkWVoyrOSDrOlFOrbHXxNU8P+Hyw373oubl5nyGVjFoZfBCBGDpG2N890bmgPP+JcgWsHFeG2rL2qyxTGZnZtUzgZ1t3tjncDw9cVc525Pit5OExPmbNyLdnfOpoNepYnwd9OojPWu94t8PluL6O8a5uUlixoVGiCIMAMFBjJw2N9/GtjzDyrDfIqz6gUYOjodMkbjoyN4H7igOQueBwrzDG6RDIs5Jerf6iMEQ9cZ07f5rV/D7g8XF457riBaaft3RR2jj8Oq/KItLDQfHNd/wAE5SS2kaUyTT3DqEMs7Bm0A5CrhQqjPkKwH+HUQmea3muLVpTmRbdwqSHfchlOnqflx1NAcJ8SuWEteAqrOJ5LafRFJuGVJJMsjd45bAAPTp0FbDmWMf1Ow4ShMHDjEZGRGde1wZPy9Wcle6dgf1H0rp+OfDG3ubZLYSTQ26sWZYmTMrkg65mkVi7ZBOc/qNZXEeQ4biGFJ3meaDPZ3GoLOrH9WpQAfDbGO6NqA4zjkA4VxWwSwykF0xjkgDMUI1KNaqScHvdfQVz99w1LG7u7hUJsBcNa3MQ1FeylQMr4znZ/X7V6pwvkKGKcXEsk11cqCqyXDBiinOyBVVR164zVm0+HcaC6WSe4nS7DdosrRldR/UulBhgMD6CgMP4P2cacKhaNcGQyMTv3j2jKCc/2gfau4Farljl1LC1jtomZo48gF8ajlixzgAdT5VtaAUpSgFKUoCaVFKAmmKjNM0BNKjNM0BNKjVTNATSopQClKUBNKilATSopQClKUApSlAKVSTVKyg9DmvLaXAKmYCozWv43nssjbBBzWPwri2ruue94HzqhPOhXeqpeSVVSlHqRl3nERG6g9Gz9KywcjPhWg5gbvjyx/wA1l8GvNSaSe8v+KrU57eXKmXbwSTp1UrEa645uC8RS120lO8fJzuB9h/NdNmvAJeJsbwzn5+21/Z8ge2MV67zNzStraiQd53A0DzJGcn0AOa6e/FcOlLyYtGV1dTl4NzFxJDKYgwMigMR5A9M1mZryv4ZXjy3szuSzMmST4nVXpHEOJxwRmSVgiDqTUN1Lrl0eSxTepw632M2la7gvFxcxCVQVVs6c9SAcA/XFZ+aha0WE9rZVSlK+H0UFKCgFKUoBUGprGvFYr3Dhq8Tl0x2fUtl9hXM3peCU6TgHceXrVa8dkUkOASNvKrlxfRzrhjpbw9K57My6cmDVctTRcrqlW9yW0XIeJrMhR9mIxWnngKNg528f+qqntWTr08COlZcEiyRlX+ZQSD44rFsnPJ1GziS7P3LaUa+Y/pZDsZo8/rT+RVnhEuJlx0JwfarlkpjfHgwwD4HypAAZUddlLYPo2+QftU1dcpWQs+ZNJniUkoyh4PIuL2hinljPVXZfp4H7Yrf87zuY7NG2xbqfqQB/irvGeHfibm2kHSbCOf7ojpYn/wBRmp56n7drdkHzK6KB44k0gCv1aNik69nCSjpT15L/AMN7pYFuZ3+VEUe5znA9elaDjXH5r6UaycFsIg6DJ2yPE71ueYLRbSwihU5kkkLyEfuQY0/QmsHku2UTfiJtreAayT01HZQPXNeW46ndL+iSMbJyjRA9d4NZCC3jjH6EA/jc/fNVJxeLtBEHUyHPdBBO3XOOleScx8+z3DFY2MUPgB1I82PUe1db8NuXDEhuJPnkHdB6hOvU771zyv656R21npbxaFO16b7I75TU1RmqlNSmWTQUoKAUNM1FAUTShRk9Kw/6xF+7/NZrrn2rS8Q4FnvR7Hy8Kzs2eRWuqpbJa1CT1Ii+jhl3DAN9vvWubhreADD0NUycPkXqp+m9TFBKu6hh/wA+9clbL41m7K9P9jTiuhfhkn/Jctrho+64On2/x51S7qrAnuk9GX5SPUeFZKrI3mjeY3B9welWjHKO68YdPEjA2/7q7XUkkv8ANkTkm9spkfsmyO9CTnbfSfTyqu3BScHGYpCCPQncfzWTb2QQkIGw3qrBSfMZzWRBaEaCTjBxgfKwzkHB8a0asd759yCVi00cVYRtGl0rrl4CzofIyBlJHuu9YyKqWsE53dRIkan97N830H811v8ASJAFUEMhdlfwLQlSFUnxK6tvatXLw1ZTATiOGFpF0k95gjbDB8Tp3Ndgr4/N98HLrHnKSUfvk5/jHCTNKgkOmCBEVm8Wdu8yxj9TEn6Vi848UVVS1gXRHGAWA/eegJ8SM71uIp5LkvcuVCR57LVsisf1Dz2xWDYRW0ANxL+bgkmRx8znfEKe/iayL8mV0elcI7P0zCrw5/EkuqS+pruXuCIpE953LdTkKc5kYeQ6kVv7z4r42t4e6Ohc4/gVxfF+LyXUpZ9/2qNwo8gBXS8s8haiJb0iOIbhCRlv958B6VVjJriHBvZNVLXxst7fiKOl5R4/eXj63VEtx6HLeik126VgWU0KqFiZNIGBpIwKzUfPSr0exyORJSm2o6RcpQVNeyAjFQaqqk0Br+IXjoO4hPrWkl4vKfHHsK6oiseSxRuqg1kZeFdbzCeixVbCPdbOVN25PzNn3rIWaVhhhqX+/GPqTiuiSwRdwozUy2aN8yg+9UK/Sbo8ysJpZMXwonLypAB3yA3lGSf4rIsUQLmMkZ2/NJ0n2A61vP6XEP0L9hV38KuQdIyOnp7VeqwJR5ZHK9NaMIII0AUDUfIbZ8/QetVR2erdjvkHz3ByNx5VmPaq2CQCR09KuBavxq5Wyu5HOy2rW+GU5XAUqTsQFwBk7L3iWJ8ap4rD2irLGoZ9JVSx7iq575I2yABmugntg4wc1jPwhChRgWU56kk79d/Kppps+19MOThuN2yMyyXEim2UYVI85fzOBtg+da+5ihn/ADGjcQr8rTOI4kH9qpu31Oa9An5Wt3YM8YJAAGc4AHQAZ2q3e8pW8xHapqx0GWwPYA4qsqZb2aVeZCOu55pec2RxLosYkQjrIUGT/sG5+pJrnZJJJ23Lyv1wcsfoN8V7J/8An1n4Qj7mtlw7gENuPyo1X2Az9+tfXTKXd8GlH1bGqj+XDcveR5dy/wDDqeYhpfyY/rrI9B4e/wDFeqcH4SltGI484HiSST7ms4CqtNTwrUOxi5ebZky3LsSKmoxU1IUhSoqaAilM1NARSppQEUpSgJqKmlAKUpmgFRTNTQClKZoCMVNRmpoBSlKAVbnl0qTgnAJwBknAzsB1PpVyrc0gVSSQANyT0AHXPlQHFQ/Fy0bXiO80xHEjfhpcRH/ykA6PrWy4p8QbWC1S6LPLbPsJIUZ1H+/Hyb7d7G+1cByLzZZwS8VeaeLRJcFkGpSZU0sD2Sj5wc+Ga1L25tuV51uD2bXExeGN+6xUupGlTg9N8UB6jY/ESCWaKEx3UTz5EZngkiVyF1YVm2OwztVVh8QLea9azVLgXCk6g0LqqgdGZj0U7Ybocjzri+X+NRRyKs1zDxKaaaz/AA6RtGGjZEwzFEJWLQCxz+rG+9Rw7ma1h5jv5ZZ4Ui/DRx6mdMGRGjDqpzuwKkYG+1AetB65K4+Jtulw9v2N488e7KltKxxnAYAb6T4HpW45b46L23WdFZY3LaNWMuqsVD4HTVjOD0ryTm++EnGL0W9/DasbNY9TNGA7g7xdoTmI/wBw3HlQHqnD+draa1e61mOCNmVzKpRkZTgh1O4PTbxzWvh+JtqzRridBM6xxPJDKkcjMcAxuwAK+vqK4PnWRb/hszWEXaRw3ELzMhJF0UixKy/uC7DV6ZrtDzdw+7giVStw7NEUgj3lV1YFSUBBj0EZJOAAtAbBef4DemyCXH4gHf8AJfSF8HLfsP7ulXOX+dob2SSOFJ1aI4cyxPGFbI7uo7atwdPXG9cpfXcdpzIZrphFBLZBEkk7qF1bJUsdgcA7e1UcL5iSzteKXpI7OW7kaAk47Y9mqroyehYGgOv4Xzxa3F3NaxOTPBnWCMDY4bQT82D196xeJ/Ei3t7o2rx3TT9QscEj6wBktHjd1HmB4V5N3+FTcOvZJrV1cEN2BcSSRynVI8pZjrwWIyuwx0rqON8x2o5js5TcQiJLaQM2tNKllYqCc4BOoH60B6DwDnC3vdYgY9pGQJI3VkkjJ6CRGGR0rWT/ABRs1ZwDLJHG2mSWKKR4Yz4iSVRpGOu2dvOuMtLN7/inErix/wBB7J7ZZN1SScoo7jY3GRnX6CrvI/NNpacGNvcssNzEsySQPtK7sW+VDu+QR0z03xQHb8b5+trWCO4cu9vJsrwo0i+mSNl3238dqs2fxHtnljidbiB5do/xEEsSyHyRmGDXl13bPa8qpFdN2c0sweNH2bT2gPynfzbHhmsyW7xf2f8AV7rtrAKs1rOixRwlwu4mK+IwB1x0zQHuCmqqtwuCAQQQd8jocjw9KuUAql1yMHcVVSgMKPgsCnKwxBh0IRAR7ECrlzYJIAJERwNxrVWwfMZrJpQGFFweFCGSGNWHQqiAj2IG1UvwOAkkwREnckxxkknc5OPes+lAW44QoAUAKOgAAA9gOlYr8EgYktDESdyTHGSfc4rOpQGPb2aRjEaKi5zhQFGfPApDYRoSURVY9SqqCfcgb1kUoCxcWaSDTIquvkwBHvg7VE9ijrpdFZRjusqkDHTAO1ZFKAwpODwsAGiiIUYAKIQB5DbYe1UvwSBt2hiJ9Y4/p4Vn0oChIQBgAADoB0HsKsScOjZw7IhcdGKqWHsSM1lUoDGuOHxyACREcDprVWx7ZBqH4bEVCGNCg6KVUgewxgVlUoCFXAwOlTSlAKUqKAGpqKmgFKUoBSlKAUpSgFKUoBSlKAUpSgFKUoBSlKA//9k="/>
          <p:cNvSpPr>
            <a:spLocks noChangeAspect="1" noChangeArrowheads="1"/>
          </p:cNvSpPr>
          <p:nvPr/>
        </p:nvSpPr>
        <p:spPr bwMode="auto">
          <a:xfrm>
            <a:off x="307975" y="-715963"/>
            <a:ext cx="15240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9" name="AutoShape 12" descr="data:image/jpeg;base64,/9j/4AAQSkZJRgABAQAAAQABAAD/2wCEAAkGBhQREBUUEBQVFBAVFRUUGRgVGRQaGBYWFhQYFxYYEhgaHCYfFxsjGRgWIC8gIyktLCwtFx4xNTAqNSgrLCkBCQoKDgwOGg8PGikkHiQyKSopLzAsKTUsKSk0KTQpKS0sLCwsLCwsNSwsKSwpKSksLCwsLCwpKSwsKiwpKSwsLP/AABEIAL8AoAMBIgACEQEDEQH/xAAbAAEAAQUBAAAAAAAAAAAAAAAAAQIDBAUGB//EADgQAAIBAwIDBgQFAwQDAQAAAAECAwAEERIhBQYxEyJBUWFxBzKBkRQjQlKhFWKxM3LB0WOC8Bf/xAAbAQEAAwEBAQEAAAAAAAAAAAAAAwQFBgIBB//EACoRAAICAgEDAgQHAAAAAAAAAAABAgMEESESMUEFURNCsfAiIzJhcYGR/9oADAMBAAIRAxEAPwD3GlKUApSlAKUpQClKUApSlAKUpQClKUApSlAKUpQClKUApSqS9AVVFU9pQtQFdKo101UBXSqC9NdAV0qnXUB6ArpVHaU7QUBXSqddQXoCulUB6tXd2I0ZzqwoLEKCxIAycKBkn0oDIpWo5f4xJcxl5IJLfDsqrLjUyjo+B8ufKtrroCqlUhqqoCK85+LfFZUNnbo7RRXNwI5ZEOlggxlQ3hkbn2r0atVzBy1DfQ9lcpqTORg4ZWHRkYbqfWgOdHw7t7ee3mtD+HMcneXU7LKGBXDAvgP5N61zHJdgnGZ76XiIaURT9jHEzOEiUA4KqDs3r1ruOHcipG6NLPc3RiOYxcOGWM4wCqhQCwHRmyR55q1f/D2Jpnnt5ri0ml/1WtnVRJ6urKwzv1GDQHA8LmM1rxmxnY3FvZB2hZ2LFdKSsgL5ySpRT9/YcxJaiGC2sroF45nsrq2Y5HcuCguosg//AGPUV7Ovw8t0spLSBpYUlyZJEZTNJq2ftHdW1agSDt0O2Ksy/DSB4LaKSSZ/wkivFIxj7QBcYjJCAFMBRjH6RvtQHH88cOl/HAR2wv7KCCNDaJKyNCTnS+gHJJUAAjPtVzk3hdvxG2mt1e5jiW6WWa3nB1qNI/KMhbJUsuc9cDGBXZ8W5BjnuTdLNcQXJRY9cDhe6pJ3BUhs531Z6DGKyuA8ox2aydm0jSzEtJNI2qV2xjUWwAMeAAAHlQHmXJHJUM9zf9n+TLa3y9g6FiY1Rs6QNQBUgHr51tOC8uxLzHeiJQjJbpJGe8ezlmwHcAncnJODtXW8r8gpYTSyx3FzIZiWkWVoyrOSDrOlFOrbHXxNU8P+Hyw373oubl5nyGVjFoZfBCBGDpG2N890bmgPP+JcgWsHFeG2rL2qyxTGZnZtUzgZ1t3tjncDw9cVc525Pit5OExPmbNyLdnfOpoNepYnwd9OojPWu94t8PluL6O8a5uUlixoVGiCIMAMFBjJw2N9/GtjzDyrDfIqz6gUYOjodMkbjoyN4H7igOQueBwrzDG6RDIs5Jerf6iMEQ9cZ07f5rV/D7g8XF457riBaaft3RR2jj8Oq/KItLDQfHNd/wAE5SS2kaUyTT3DqEMs7Bm0A5CrhQqjPkKwH+HUQmea3muLVpTmRbdwqSHfchlOnqflx1NAcJ8SuWEteAqrOJ5LafRFJuGVJJMsjd45bAAPTp0FbDmWMf1Ow4ShMHDjEZGRGde1wZPy9Wcle6dgf1H0rp+OfDG3ubZLYSTQ26sWZYmTMrkg65mkVi7ZBOc/qNZXEeQ4biGFJ3meaDPZ3GoLOrH9WpQAfDbGO6NqA4zjkA4VxWwSwykF0xjkgDMUI1KNaqScHvdfQVz99w1LG7u7hUJsBcNa3MQ1FeylQMr4znZ/X7V6pwvkKGKcXEsk11cqCqyXDBiinOyBVVR164zVm0+HcaC6WSe4nS7DdosrRldR/UulBhgMD6CgMP4P2cacKhaNcGQyMTv3j2jKCc/2gfau4Farljl1LC1jtomZo48gF8ajlixzgAdT5VtaAUpSgFKUoCaVFKAmmKjNM0BNKjNM0BNKjVTNATSopQClKUBNKilATSopQClKUApSlAKVSTVKyg9DmvLaXAKmYCozWv43nssjbBBzWPwri2ruue94HzqhPOhXeqpeSVVSlHqRl3nERG6g9Gz9KywcjPhWg5gbvjyx/wA1l8GvNSaSe8v+KrU57eXKmXbwSTp1UrEa645uC8RS120lO8fJzuB9h/NdNmvAJeJsbwzn5+21/Z8ge2MV67zNzStraiQd53A0DzJGcn0AOa6e/FcOlLyYtGV1dTl4NzFxJDKYgwMigMR5A9M1mZryv4ZXjy3szuSzMmST4nVXpHEOJxwRmSVgiDqTUN1Lrl0eSxTepw632M2la7gvFxcxCVQVVs6c9SAcA/XFZ+aha0WE9rZVSlK+H0UFKCgFKUoBUGprGvFYr3Dhq8Tl0x2fUtl9hXM3peCU6TgHceXrVa8dkUkOASNvKrlxfRzrhjpbw9K57My6cmDVctTRcrqlW9yW0XIeJrMhR9mIxWnngKNg528f+qqntWTr08COlZcEiyRlX+ZQSD44rFsnPJ1GziS7P3LaUa+Y/pZDsZo8/rT+RVnhEuJlx0JwfarlkpjfHgwwD4HypAAZUddlLYPo2+QftU1dcpWQs+ZNJniUkoyh4PIuL2hinljPVXZfp4H7Yrf87zuY7NG2xbqfqQB/irvGeHfibm2kHSbCOf7ojpYn/wBRmp56n7drdkHzK6KB44k0gCv1aNik69nCSjpT15L/AMN7pYFuZ3+VEUe5znA9elaDjXH5r6UaycFsIg6DJ2yPE71ueYLRbSwihU5kkkLyEfuQY0/QmsHku2UTfiJtreAayT01HZQPXNeW46ndL+iSMbJyjRA9d4NZCC3jjH6EA/jc/fNVJxeLtBEHUyHPdBBO3XOOleScx8+z3DFY2MUPgB1I82PUe1db8NuXDEhuJPnkHdB6hOvU771zyv656R21npbxaFO16b7I75TU1RmqlNSmWTQUoKAUNM1FAUTShRk9Kw/6xF+7/NZrrn2rS8Q4FnvR7Hy8Kzs2eRWuqpbJa1CT1Ii+jhl3DAN9vvWubhreADD0NUycPkXqp+m9TFBKu6hh/wA+9clbL41m7K9P9jTiuhfhkn/Jctrho+64On2/x51S7qrAnuk9GX5SPUeFZKrI3mjeY3B9welWjHKO68YdPEjA2/7q7XUkkv8ANkTkm9spkfsmyO9CTnbfSfTyqu3BScHGYpCCPQncfzWTb2QQkIGw3qrBSfMZzWRBaEaCTjBxgfKwzkHB8a0asd759yCVi00cVYRtGl0rrl4CzofIyBlJHuu9YyKqWsE53dRIkan97N830H811v8ASJAFUEMhdlfwLQlSFUnxK6tvatXLw1ZTATiOGFpF0k95gjbDB8Tp3Ndgr4/N98HLrHnKSUfvk5/jHCTNKgkOmCBEVm8Wdu8yxj9TEn6Vi848UVVS1gXRHGAWA/eegJ8SM71uIp5LkvcuVCR57LVsisf1Dz2xWDYRW0ANxL+bgkmRx8znfEKe/iayL8mV0elcI7P0zCrw5/EkuqS+pruXuCIpE953LdTkKc5kYeQ6kVv7z4r42t4e6Ohc4/gVxfF+LyXUpZ9/2qNwo8gBXS8s8haiJb0iOIbhCRlv958B6VVjJriHBvZNVLXxst7fiKOl5R4/eXj63VEtx6HLeik126VgWU0KqFiZNIGBpIwKzUfPSr0exyORJSm2o6RcpQVNeyAjFQaqqk0Br+IXjoO4hPrWkl4vKfHHsK6oiseSxRuqg1kZeFdbzCeixVbCPdbOVN25PzNn3rIWaVhhhqX+/GPqTiuiSwRdwozUy2aN8yg+9UK/Sbo8ysJpZMXwonLypAB3yA3lGSf4rIsUQLmMkZ2/NJ0n2A61vP6XEP0L9hV38KuQdIyOnp7VeqwJR5ZHK9NaMIII0AUDUfIbZ8/QetVR2erdjvkHz3ByNx5VmPaq2CQCR09KuBavxq5Wyu5HOy2rW+GU5XAUqTsQFwBk7L3iWJ8ap4rD2irLGoZ9JVSx7iq575I2yABmugntg4wc1jPwhChRgWU56kk79d/Kppps+19MOThuN2yMyyXEim2UYVI85fzOBtg+da+5ihn/ADGjcQr8rTOI4kH9qpu31Oa9An5Wt3YM8YJAAGc4AHQAZ2q3e8pW8xHapqx0GWwPYA4qsqZb2aVeZCOu55pec2RxLosYkQjrIUGT/sG5+pJrnZJJJ23Lyv1wcsfoN8V7J/8An1n4Qj7mtlw7gENuPyo1X2Az9+tfXTKXd8GlH1bGqj+XDcveR5dy/wDDqeYhpfyY/rrI9B4e/wDFeqcH4SltGI484HiSST7ms4CqtNTwrUOxi5ebZky3LsSKmoxU1IUhSoqaAilM1NARSppQEUpSgJqKmlAKUpmgFRTNTQClKZoCMVNRmpoBSlKAVbnl0qTgnAJwBknAzsB1PpVyrc0gVSSQANyT0AHXPlQHFQ/Fy0bXiO80xHEjfhpcRH/ykA6PrWy4p8QbWC1S6LPLbPsJIUZ1H+/Hyb7d7G+1cByLzZZwS8VeaeLRJcFkGpSZU0sD2Sj5wc+Ga1L25tuV51uD2bXExeGN+6xUupGlTg9N8UB6jY/ESCWaKEx3UTz5EZngkiVyF1YVm2OwztVVh8QLea9azVLgXCk6g0LqqgdGZj0U7Ybocjzri+X+NRRyKs1zDxKaaaz/AA6RtGGjZEwzFEJWLQCxz+rG+9Rw7ma1h5jv5ZZ4Ui/DRx6mdMGRGjDqpzuwKkYG+1AetB65K4+Jtulw9v2N488e7KltKxxnAYAb6T4HpW45b46L23WdFZY3LaNWMuqsVD4HTVjOD0ryTm++EnGL0W9/DasbNY9TNGA7g7xdoTmI/wBw3HlQHqnD+draa1e61mOCNmVzKpRkZTgh1O4PTbxzWvh+JtqzRridBM6xxPJDKkcjMcAxuwAK+vqK4PnWRb/hszWEXaRw3ELzMhJF0UixKy/uC7DV6ZrtDzdw+7giVStw7NEUgj3lV1YFSUBBj0EZJOAAtAbBef4DemyCXH4gHf8AJfSF8HLfsP7ulXOX+dob2SSOFJ1aI4cyxPGFbI7uo7atwdPXG9cpfXcdpzIZrphFBLZBEkk7qF1bJUsdgcA7e1UcL5iSzteKXpI7OW7kaAk47Y9mqroyehYGgOv4Xzxa3F3NaxOTPBnWCMDY4bQT82D196xeJ/Ei3t7o2rx3TT9QscEj6wBktHjd1HmB4V5N3+FTcOvZJrV1cEN2BcSSRynVI8pZjrwWIyuwx0rqON8x2o5js5TcQiJLaQM2tNKllYqCc4BOoH60B6DwDnC3vdYgY9pGQJI3VkkjJ6CRGGR0rWT/ABRs1ZwDLJHG2mSWKKR4Yz4iSVRpGOu2dvOuMtLN7/inErix/wBB7J7ZZN1SScoo7jY3GRnX6CrvI/NNpacGNvcssNzEsySQPtK7sW+VDu+QR0z03xQHb8b5+trWCO4cu9vJsrwo0i+mSNl3238dqs2fxHtnljidbiB5do/xEEsSyHyRmGDXl13bPa8qpFdN2c0sweNH2bT2gPynfzbHhmsyW7xf2f8AV7rtrAKs1rOixRwlwu4mK+IwB1x0zQHuCmqqtwuCAQQQd8jocjw9KuUAql1yMHcVVSgMKPgsCnKwxBh0IRAR7ECrlzYJIAJERwNxrVWwfMZrJpQGFFweFCGSGNWHQqiAj2IG1UvwOAkkwREnckxxkknc5OPes+lAW44QoAUAKOgAAA9gOlYr8EgYktDESdyTHGSfc4rOpQGPb2aRjEaKi5zhQFGfPApDYRoSURVY9SqqCfcgb1kUoCxcWaSDTIquvkwBHvg7VE9ijrpdFZRjusqkDHTAO1ZFKAwpODwsAGiiIUYAKIQB5DbYe1UvwSBt2hiJ9Y4/p4Vn0oChIQBgAADoB0HsKsScOjZw7IhcdGKqWHsSM1lUoDGuOHxyACREcDprVWx7ZBqH4bEVCGNCg6KVUgewxgVlUoCFXAwOlTSlAKUqKAGpqKmgFKUoBSlKAUpSgFKUoBSlKAUpSgFKUoBSlKA//9k="/>
          <p:cNvSpPr>
            <a:spLocks noChangeAspect="1" noChangeArrowheads="1"/>
          </p:cNvSpPr>
          <p:nvPr/>
        </p:nvSpPr>
        <p:spPr bwMode="auto">
          <a:xfrm>
            <a:off x="460375" y="-563563"/>
            <a:ext cx="15240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0" name="AutoShape 14" descr="data:image/jpeg;base64,/9j/4AAQSkZJRgABAQAAAQABAAD/2wCEAAkGBhQREBUUEBQVFBAVFRUUGRgVGRQaGBYWFhQYFxYYEhgaHCYfFxsjGRgWIC8gIyktLCwtFx4xNTAqNSgrLCkBCQoKDgwOGg8PGikkHiQyKSopLzAsKTUsKSk0KTQpKS0sLCwsLCwsNSwsKSwpKSksLCwsLCwpKSwsKiwpKSwsLP/AABEIAL8AoAMBIgACEQEDEQH/xAAbAAEAAQUBAAAAAAAAAAAAAAAAAQIDBAUGB//EADgQAAIBAwIDBgQFAwQDAQAAAAECAwAEERIhBQYxEyJBUWFxBzKBkRQjQlKhFWKxM3LB0WOC8Bf/xAAbAQEAAwEBAQEAAAAAAAAAAAAAAwQFBgIBB//EACoRAAICAgEDAgQHAAAAAAAAAAABAgMEESESMUEFURNCsfAiIzJhcYGR/9oADAMBAAIRAxEAPwD3GlKUApSlAKUpQClKUApSlAKUpQClKUApSlAKUpQClKUApSqS9AVVFU9pQtQFdKo101UBXSqC9NdAV0qnXUB6ArpVHaU7QUBXSqddQXoCulUB6tXd2I0ZzqwoLEKCxIAycKBkn0oDIpWo5f4xJcxl5IJLfDsqrLjUyjo+B8ufKtrroCqlUhqqoCK85+LfFZUNnbo7RRXNwI5ZEOlggxlQ3hkbn2r0atVzBy1DfQ9lcpqTORg4ZWHRkYbqfWgOdHw7t7ee3mtD+HMcneXU7LKGBXDAvgP5N61zHJdgnGZ76XiIaURT9jHEzOEiUA4KqDs3r1ruOHcipG6NLPc3RiOYxcOGWM4wCqhQCwHRmyR55q1f/D2Jpnnt5ri0ml/1WtnVRJ6urKwzv1GDQHA8LmM1rxmxnY3FvZB2hZ2LFdKSsgL5ySpRT9/YcxJaiGC2sroF45nsrq2Y5HcuCguosg//AGPUV7Ovw8t0spLSBpYUlyZJEZTNJq2ftHdW1agSDt0O2Ksy/DSB4LaKSSZ/wkivFIxj7QBcYjJCAFMBRjH6RvtQHH88cOl/HAR2wv7KCCNDaJKyNCTnS+gHJJUAAjPtVzk3hdvxG2mt1e5jiW6WWa3nB1qNI/KMhbJUsuc9cDGBXZ8W5BjnuTdLNcQXJRY9cDhe6pJ3BUhs531Z6DGKyuA8ox2aydm0jSzEtJNI2qV2xjUWwAMeAAAHlQHmXJHJUM9zf9n+TLa3y9g6FiY1Rs6QNQBUgHr51tOC8uxLzHeiJQjJbpJGe8ezlmwHcAncnJODtXW8r8gpYTSyx3FzIZiWkWVoyrOSDrOlFOrbHXxNU8P+Hyw373oubl5nyGVjFoZfBCBGDpG2N890bmgPP+JcgWsHFeG2rL2qyxTGZnZtUzgZ1t3tjncDw9cVc525Pit5OExPmbNyLdnfOpoNepYnwd9OojPWu94t8PluL6O8a5uUlixoVGiCIMAMFBjJw2N9/GtjzDyrDfIqz6gUYOjodMkbjoyN4H7igOQueBwrzDG6RDIs5Jerf6iMEQ9cZ07f5rV/D7g8XF457riBaaft3RR2jj8Oq/KItLDQfHNd/wAE5SS2kaUyTT3DqEMs7Bm0A5CrhQqjPkKwH+HUQmea3muLVpTmRbdwqSHfchlOnqflx1NAcJ8SuWEteAqrOJ5LafRFJuGVJJMsjd45bAAPTp0FbDmWMf1Ow4ShMHDjEZGRGde1wZPy9Wcle6dgf1H0rp+OfDG3ubZLYSTQ26sWZYmTMrkg65mkVi7ZBOc/qNZXEeQ4biGFJ3meaDPZ3GoLOrH9WpQAfDbGO6NqA4zjkA4VxWwSwykF0xjkgDMUI1KNaqScHvdfQVz99w1LG7u7hUJsBcNa3MQ1FeylQMr4znZ/X7V6pwvkKGKcXEsk11cqCqyXDBiinOyBVVR164zVm0+HcaC6WSe4nS7DdosrRldR/UulBhgMD6CgMP4P2cacKhaNcGQyMTv3j2jKCc/2gfau4Farljl1LC1jtomZo48gF8ajlixzgAdT5VtaAUpSgFKUoCaVFKAmmKjNM0BNKjNM0BNKjVTNATSopQClKUBNKilATSopQClKUApSlAKVSTVKyg9DmvLaXAKmYCozWv43nssjbBBzWPwri2ruue94HzqhPOhXeqpeSVVSlHqRl3nERG6g9Gz9KywcjPhWg5gbvjyx/wA1l8GvNSaSe8v+KrU57eXKmXbwSTp1UrEa645uC8RS120lO8fJzuB9h/NdNmvAJeJsbwzn5+21/Z8ge2MV67zNzStraiQd53A0DzJGcn0AOa6e/FcOlLyYtGV1dTl4NzFxJDKYgwMigMR5A9M1mZryv4ZXjy3szuSzMmST4nVXpHEOJxwRmSVgiDqTUN1Lrl0eSxTepw632M2la7gvFxcxCVQVVs6c9SAcA/XFZ+aha0WE9rZVSlK+H0UFKCgFKUoBUGprGvFYr3Dhq8Tl0x2fUtl9hXM3peCU6TgHceXrVa8dkUkOASNvKrlxfRzrhjpbw9K57My6cmDVctTRcrqlW9yW0XIeJrMhR9mIxWnngKNg528f+qqntWTr08COlZcEiyRlX+ZQSD44rFsnPJ1GziS7P3LaUa+Y/pZDsZo8/rT+RVnhEuJlx0JwfarlkpjfHgwwD4HypAAZUddlLYPo2+QftU1dcpWQs+ZNJniUkoyh4PIuL2hinljPVXZfp4H7Yrf87zuY7NG2xbqfqQB/irvGeHfibm2kHSbCOf7ojpYn/wBRmp56n7drdkHzK6KB44k0gCv1aNik69nCSjpT15L/AMN7pYFuZ3+VEUe5znA9elaDjXH5r6UaycFsIg6DJ2yPE71ueYLRbSwihU5kkkLyEfuQY0/QmsHku2UTfiJtreAayT01HZQPXNeW46ndL+iSMbJyjRA9d4NZCC3jjH6EA/jc/fNVJxeLtBEHUyHPdBBO3XOOleScx8+z3DFY2MUPgB1I82PUe1db8NuXDEhuJPnkHdB6hOvU771zyv656R21npbxaFO16b7I75TU1RmqlNSmWTQUoKAUNM1FAUTShRk9Kw/6xF+7/NZrrn2rS8Q4FnvR7Hy8Kzs2eRWuqpbJa1CT1Ii+jhl3DAN9vvWubhreADD0NUycPkXqp+m9TFBKu6hh/wA+9clbL41m7K9P9jTiuhfhkn/Jctrho+64On2/x51S7qrAnuk9GX5SPUeFZKrI3mjeY3B9welWjHKO68YdPEjA2/7q7XUkkv8ANkTkm9spkfsmyO9CTnbfSfTyqu3BScHGYpCCPQncfzWTb2QQkIGw3qrBSfMZzWRBaEaCTjBxgfKwzkHB8a0asd759yCVi00cVYRtGl0rrl4CzofIyBlJHuu9YyKqWsE53dRIkan97N830H811v8ASJAFUEMhdlfwLQlSFUnxK6tvatXLw1ZTATiOGFpF0k95gjbDB8Tp3Ndgr4/N98HLrHnKSUfvk5/jHCTNKgkOmCBEVm8Wdu8yxj9TEn6Vi848UVVS1gXRHGAWA/eegJ8SM71uIp5LkvcuVCR57LVsisf1Dz2xWDYRW0ANxL+bgkmRx8znfEKe/iayL8mV0elcI7P0zCrw5/EkuqS+pruXuCIpE953LdTkKc5kYeQ6kVv7z4r42t4e6Ohc4/gVxfF+LyXUpZ9/2qNwo8gBXS8s8haiJb0iOIbhCRlv958B6VVjJriHBvZNVLXxst7fiKOl5R4/eXj63VEtx6HLeik126VgWU0KqFiZNIGBpIwKzUfPSr0exyORJSm2o6RcpQVNeyAjFQaqqk0Br+IXjoO4hPrWkl4vKfHHsK6oiseSxRuqg1kZeFdbzCeixVbCPdbOVN25PzNn3rIWaVhhhqX+/GPqTiuiSwRdwozUy2aN8yg+9UK/Sbo8ysJpZMXwonLypAB3yA3lGSf4rIsUQLmMkZ2/NJ0n2A61vP6XEP0L9hV38KuQdIyOnp7VeqwJR5ZHK9NaMIII0AUDUfIbZ8/QetVR2erdjvkHz3ByNx5VmPaq2CQCR09KuBavxq5Wyu5HOy2rW+GU5XAUqTsQFwBk7L3iWJ8ap4rD2irLGoZ9JVSx7iq575I2yABmugntg4wc1jPwhChRgWU56kk79d/Kppps+19MOThuN2yMyyXEim2UYVI85fzOBtg+da+5ihn/ADGjcQr8rTOI4kH9qpu31Oa9An5Wt3YM8YJAAGc4AHQAZ2q3e8pW8xHapqx0GWwPYA4qsqZb2aVeZCOu55pec2RxLosYkQjrIUGT/sG5+pJrnZJJJ23Lyv1wcsfoN8V7J/8An1n4Qj7mtlw7gENuPyo1X2Az9+tfXTKXd8GlH1bGqj+XDcveR5dy/wDDqeYhpfyY/rrI9B4e/wDFeqcH4SltGI484HiSST7ms4CqtNTwrUOxi5ebZky3LsSKmoxU1IUhSoqaAilM1NARSppQEUpSgJqKmlAKUpmgFRTNTQClKZoCMVNRmpoBSlKAVbnl0qTgnAJwBknAzsB1PpVyrc0gVSSQANyT0AHXPlQHFQ/Fy0bXiO80xHEjfhpcRH/ykA6PrWy4p8QbWC1S6LPLbPsJIUZ1H+/Hyb7d7G+1cByLzZZwS8VeaeLRJcFkGpSZU0sD2Sj5wc+Ga1L25tuV51uD2bXExeGN+6xUupGlTg9N8UB6jY/ESCWaKEx3UTz5EZngkiVyF1YVm2OwztVVh8QLea9azVLgXCk6g0LqqgdGZj0U7Ybocjzri+X+NRRyKs1zDxKaaaz/AA6RtGGjZEwzFEJWLQCxz+rG+9Rw7ma1h5jv5ZZ4Ui/DRx6mdMGRGjDqpzuwKkYG+1AetB65K4+Jtulw9v2N488e7KltKxxnAYAb6T4HpW45b46L23WdFZY3LaNWMuqsVD4HTVjOD0ryTm++EnGL0W9/DasbNY9TNGA7g7xdoTmI/wBw3HlQHqnD+draa1e61mOCNmVzKpRkZTgh1O4PTbxzWvh+JtqzRridBM6xxPJDKkcjMcAxuwAK+vqK4PnWRb/hszWEXaRw3ELzMhJF0UixKy/uC7DV6ZrtDzdw+7giVStw7NEUgj3lV1YFSUBBj0EZJOAAtAbBef4DemyCXH4gHf8AJfSF8HLfsP7ulXOX+dob2SSOFJ1aI4cyxPGFbI7uo7atwdPXG9cpfXcdpzIZrphFBLZBEkk7qF1bJUsdgcA7e1UcL5iSzteKXpI7OW7kaAk47Y9mqroyehYGgOv4Xzxa3F3NaxOTPBnWCMDY4bQT82D196xeJ/Ei3t7o2rx3TT9QscEj6wBktHjd1HmB4V5N3+FTcOvZJrV1cEN2BcSSRynVI8pZjrwWIyuwx0rqON8x2o5js5TcQiJLaQM2tNKllYqCc4BOoH60B6DwDnC3vdYgY9pGQJI3VkkjJ6CRGGR0rWT/ABRs1ZwDLJHG2mSWKKR4Yz4iSVRpGOu2dvOuMtLN7/inErix/wBB7J7ZZN1SScoo7jY3GRnX6CrvI/NNpacGNvcssNzEsySQPtK7sW+VDu+QR0z03xQHb8b5+trWCO4cu9vJsrwo0i+mSNl3238dqs2fxHtnljidbiB5do/xEEsSyHyRmGDXl13bPa8qpFdN2c0sweNH2bT2gPynfzbHhmsyW7xf2f8AV7rtrAKs1rOixRwlwu4mK+IwB1x0zQHuCmqqtwuCAQQQd8jocjw9KuUAql1yMHcVVSgMKPgsCnKwxBh0IRAR7ECrlzYJIAJERwNxrVWwfMZrJpQGFFweFCGSGNWHQqiAj2IG1UvwOAkkwREnckxxkknc5OPes+lAW44QoAUAKOgAAA9gOlYr8EgYktDESdyTHGSfc4rOpQGPb2aRjEaKi5zhQFGfPApDYRoSURVY9SqqCfcgb1kUoCxcWaSDTIquvkwBHvg7VE9ijrpdFZRjusqkDHTAO1ZFKAwpODwsAGiiIUYAKIQB5DbYe1UvwSBt2hiJ9Y4/p4Vn0oChIQBgAADoB0HsKsScOjZw7IhcdGKqWHsSM1lUoDGuOHxyACREcDprVWx7ZBqH4bEVCGNCg6KVUgewxgVlUoCFXAwOlTSlAKUqKAGpqKmgFKUoBSlKAUpSgFKUoBSlKAUpSgFKUoBSlKA//9k="/>
          <p:cNvSpPr>
            <a:spLocks noChangeAspect="1" noChangeArrowheads="1"/>
          </p:cNvSpPr>
          <p:nvPr/>
        </p:nvSpPr>
        <p:spPr bwMode="auto">
          <a:xfrm>
            <a:off x="612775" y="-411163"/>
            <a:ext cx="15240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1" name="AutoShape 16" descr="data:image/jpeg;base64,/9j/4AAQSkZJRgABAQAAAQABAAD/2wCEAAkGBhQREBUTExQVFRQVFRYWGBcXFRcXFBgbFRcWFRYWGxUcICYeGBojGRoUIC8gJCcpLywsFR4xNTArNScrLCkBCQoKDgwOGg8PGjUlHyMvLC01LywuKjI1LCw1Ly0wMjUyNSwxLy80MCktLS80LC0sLCkvMSwtNSwqKiwsLDQsKv/AABEIANUA7QMBIgACEQEDEQH/xAAcAAEAAgMBAQEAAAAAAAAAAAAABQYDBAcCAQj/xABEEAACAQMCAwUGAgcHAgYDAAABAgMABBESIQUTMQYiQVFhBxQycYGRQlIjYnKhscHRFVOCkqLh8DOyNENjg5OzFiQl/8QAGwEBAAIDAQEAAAAAAAAAAAAAAAQFAgMGAQf/xAAxEQACAQIDBQcEAwADAAAAAAAAAQIDEQQhMQUSQVFxE2GBkaGx8BQiMtEGI8EWgvH/2gAMAwEAAhEDEQA/AO40pSgFKUoBSlKAUpSgFKUoBSlKAUpSgFKUoBSlKAUpSgFKUoBSlKAUpSgFKUoBSlKAUpSgFKUoBSlKAUpSgFKUoBSlKAUpSgFKUoBSlKAUpSgFKUoBSlKAUpSgFKUoBSlKAUpSgFKUoBSlKAUpSgFKUoBSlKAUpSgFKUoBSlKAUpSgFKUoBSlKAUpSgFKUoBSlKAUpSgFKUoBSlKAUpSgFKUoBStSHiIMjRnZgdvIjrt6+lbda6dWFVNwd7O3ijKUXHUxz3AQam2GQPucVkqK7RviIDzYfuBNfOA8Q1roPxL09R/t0+1QPr4rGfTS5Jrrnl5aG7sG6XaIlqi5OPot4lp+Nomk+WCAF+ZGs/wCH1qSkkCqWJwACST0AG5NcJbtUW4oLzfHNBx5Rjuaf/j/eav8AC4Z1t7uXrwKvFYlUd3vfpxO8Ur4pyM1A9su1K2NuX2MrZEa+Z/Mf1RsT9B41GhBzkox1ZJnNQi5S0RP0qvdgbxpuHxSOxZ2MhZj1J5r1YaTjuScXwEJb8VJcRSlKwMxSlKAUpSgFKUoBSlKAUpSgFKUoBSlKAV8ZsbnavteZEDAg9CMH61472yCPVKq0d/JbuUzkKcYPT0x5bVN2PGEl2+FvI/yPjVVhdrUa8uzl9s9LPn3P4+4lVcLOC3lmuZC8eXE5PmFP8v5VI8I4xrwj/F4H83+9O0FjqXmDqvX5f7f1quA1zmJr1tm46U46Sd7cGn/qJ9OEMRRSeqy6Fj7SRZjU+TfxH/PvUDbXBjcMOoP38xU3a3XvEDo3xhfv4g/cVX60bWqKVaGKpPKST6NZemRnhY2g6cuBZO0EwewuGHQ28p/0NX57ruDzZ4ddr+WGX7GNv55rh9fU/wCPYj6jC9rz9+PqcXtqHZ1lE772I4jz+HwOTuE0N84yUJ/dn61xntXxxru6kkY5XUVjHgEBOkD59T6k1c+yPFDBwO6kz8LyKnzdI1H+ps1zWp2EoqNWpLvsiNi6zlSpx7rnb/Zef/5kX7Uv/wBjVZLy9SFGkkYIijJZjgD/AJ5VWPZq4ThcbMQFBlYk9AA7ZPy2rmXbDtXJfTsdREKseWnQAdAxHix65PTOKgLDOviJrgm/cnvEqhQg+LSOo9mu2Jv7qVYl028SdSO+7M2FP6q4DbdfPyq1VQ/ZBYaLSSUjeWTA/ZjGB/qL1fKjYqMY1XGGiyJWGlKVJSnq8xSlKjEgUpSgFKUoBSlKAUpSgFKUoBTNKUB8Br7Vc4tZtC2uMkKx8CRg+W3hWCHjsq/iDftD+Y3qgqbbhQqulXg01yzXXgTo4NzjvQdzf49w0t+kUZwO8PHbxqAqwW/aRT8akeo3H261g4nwsMObDuDuQP4j+lUu0MNRxTeJwkrvWUePW2vUl0Kk6VqdVW5McL4yQdEhyp2BPh6HzFaPE7LlOR+E7qfTy+lalTnCZlljMUgzpGR549PUfzqLQqPHQWGqv7l+Lfs+58DZOPYvtIrLiv8ASM4ddGORW8M4PyPX/npWXi9hyn2+Ftx/MfSvF7YGPBB1IejDp8j5GpV5RKiK/SRe6fJ12P3/AOda9oYdzpTw1XKUWnHxy8pZZ9GJztJVI6PJ/O7M0uBwCTmo26vGVYeYOx/cTXFeJWBgmkibrG7IfXScZ+o3+tdgcNHDd/hdLeQj0IBIP8DVC7dxc57e7QbXcS5A/vUwjr/2j6Gu/wD4g5Qwu7Li2vFP/wB8jl9vxUql1qreT+Izz2rR9n0PhJd68fq6WQf6kBqmV03tUw/s2e2XGLN7WPbxOldR/wAzH7VXvZ12bF1ch5B+hhIY56MxPcT133PoPWuoo1lGnOpLm37WKWtRcqkKceSX7JntlxL3Lh8HD0PfaMGXfoCdRX/E5b6D1rnVTXbS95vELh/DmFR8o/0Y/wC2pH2d9mfe7kO3/ShKu3kxzlU+uMn0HrWdPdoUd+XV9WYVL1625HouiOt9mOGe7WcMR2KoNX7Td5/9RNQnHvahaWxKKTNIMgrH8II8C52+2aq/tC9pOvVbWjd3cSSg/F5qh/L5t4+G255va2zSusaAs7sFUDqSTgCuOrYluTtqfU9l/wAfi6aqYnJcFpl3nZOxnay64lcM+lYbaLqFGpnZvhUufL4jgDoPOr3UT2W4AtlapCuCQMu35nPxH+Q9AKlq3QTSz1KDG1KU6z7GNorJdOfiKUpWZDFKUoBSlKAUpSgFKUoBSvEoODpIB8MjIqAuuLTxtpbSD+zsfUHxqBjMdDCJOonZ8UjfSoyq5RZPzRBlKsMg7Gq9fcAZN07y+X4h/WsX9vS+Y/yivS9oJR+U/T+lc9jNo7OxitUUk+DssvUnUqFel+LXQjCKz2l60TZU/MeB+YrffiEMp/SIVP5lP8f+GvcvBE06ll7p8SMj6kdKqIYKpvdphZqVs7p2a8HYlOtG27UVr+PsbMoinj16TkfEV+JfUj8QrQSxeMiSIiQA57vX5FflXu1sJY21Rsj/ALLdR5EVmvbBh+miDIfxL4jzIx1FWk4Srw7adJqcc245Pqno+9a8nYjxag9xSyfP2fE83U/LOsDVDLuVPQHxHof96+XMCm2zG2VV9Q/MoOxU/Xelrf8APBikxkjutjHeG4zX3hvD2V2RhlWUqSpyAeo+R69fOi/vf9a3oTTV7fhJ+eV7O2nLvfgvuyaz6r92Ne+uBJZXLH/qC2lVv1hoOGqm+z8pcQcmUge6TLdrn8ozrX5ZAP8Aiq5e7okNyzEvFyX1AbPjB1LjwbGd+lU/gHZnlRXTJKpFxEILWTwk5gZiv6r9wKQehz6V2WwZyeAfaZSvrzztfy18zn9pRtik45q2nzvNHg073dpxMAFpJXgkVR1JaY7fwFT3BZEtrhLVCCllDLcXDDo82jSfoobA/wBqhex00ljZ3N6R8WmGJSOr5PeP6qn74Ir12D4a09vfuXCl0WNpHOwDktM5P7O/z8q6Cqlabf4przsl6L5kVdFtuCS+5r0u36v5mVzgHAJb6Yhdh8ckjfCgO5Ynz64Hj9yLb2+vY+H2kdhakqZBrlYHvMp27x83I+y46GvXCeJwyOYYAU4daLzp3Px3DL8Or0ZhsviFxtsBRb+4m4jdu6ozyStkKoLEDoo+QGBn0qj2htB1/th+Pud1/H9gfTVVVxGsVd9zei/1+F9comureyjsdoHvswwSCIQfAHYyfUbD0yfEVCW3ZqLharccQAklO8VspByR+KRumB9R8+lRHaTt9c3uVZuXF/dJkLj9Y9X+u3oKq42g7y15HVYqVXHwdLDu0HrPn3Ln3vThc6rxb2m2Vu5QuZGHXlLrA9NWQufkai19sELuEht55HYgKO4CSeg2Jrj1vbtI4RFLMxACgZJJ6ACu3dgOwK2S82XDXDDfxEYP4VPifNvoNuu6FSpUeRUY3Z2AwFK9S8pcFfXy4FttnYopdQjEAlQ2rB8tWBmstKVLOQebFKUoeClKUApSlAKUpQCsN1aLIulhn+I9Qa+T3qJ8TAenj9utRs/aRR8Ck+p2H9agYrGYWnFxrSXTX0N9OlUk7wRrz9mmHwsD6HY/fetCfhkidUPzG4/dWxLx+U9CF+Q/mc1hHGJfzn7D+lcZiZbMk/61JdLW9Xf2LamsQvyt86Guts56Kx/wmtq0inQ5RXHmNJwfmDWWHtBIOuGHqMH7ivZv1k/HMhPkxZft1rGjTwqtKnUe94R9c16ns5VNJRVvMynhXNGdBif/AEH+a1rxC4ifADnHhuykfwr1PwaXGQ+oHpklW+zVlh1wpibdCPgxqP8Am6L9/pU50rTUpQlTazc01Z9bJLyv0Zp3srJqXd8z8zYubfYPHEmoYLKR3wfPukUa2LskwyHyAyrg7jz7wwMfxFfeG2qgh48rq3KtnIX0A65Pia2VfV8Iwm6umNLKT+L/AJ55q1p0Y1FvTWtnZNarSSyT68uXKNKbi7Lh8sa13woaZ8KDzI3XDOQragcgkDKDPiM1UbzsY4t7a2iMkTCYz6mwyK2QCpkX8ap3lOAG0noTirdxDhbSQSJ+J4Hhz55yFP2JNRlxNJbM7BtKs8Y75JjighAQnSOskh1BVG51D8protnt0ab3Vu5t2+ZceXDUq8VDtZpNXySy+d3qQPFZjeT3dsSIrRII2WXA5Q/SJNzsjbLgvjzx86rfbC6AjtrOyD8iSJZdIX9LMzMwDPjdjhQceo22GLvxfhKXFqiEta20uhREY/0qyNOCnd30hhqGCcLkbeAr9lx55LedrK2YCOKO1hdVL3Dk7Bi6juhI1Y4G2WG9Y4nEOouzjlH3Og2Pgo4eX1MlvTTtnko3eWfV8OVzDc8Pt7Lh0dvczFHkYTTxRANO5wDHFnoijbJPiu1bPC+MLaWvvTRLbQH/AMPbof01ww6SSynvFB18B6HYNC8A7GiOXncSdIkXvCOWVdcrdQCASwXz2yfKvV+kXELrLTTXUhGEitodEaKOiiSUjSo/Np9ag3azsX8oU5twlJyX5Skll0Vsv+zeSyTvpU+M8YkupmmlbU7fYDwVR4AVl4L2buLxsQRM+Dgt0Rfmx2Hy61c+JR8N4cmloFnuvFDK0iIf12wqk+gXPy61UL/tXcyjSZCkfhFF+jiUeQRcDHzzWtxSf3MtqNedWFsPDdisk5aeCWq8UdQ7OcFsuELruJ4jcEd5iwyoPVUT4seuMn06VKwe0vh7HHvAG/4kkUfcriuCZqZ7Odkbi+bEKd0HvSNtGv18T6DJrZGs1lFFZiNi0ZXrYqq2+eSX++R3m07RW0uBHcQuT0AkUn7ZzUjVV7K+zy3ssORzZv7xh0P6i/h+e59atVTY71vuOLxMaMZ2oNtc3kKUpWRGFKUoBSlKAUpSgNO74VHJuVwfMbH/AH+tRFx2ccHuEMPXY/0qx0qtxOy8Nic5Rs+ayfzqSKeJqU9GVb+wJfIf5hX1ez8ueij/ABVaKVB/49heb81+jd9fV7iEi7OhRliXPkMKPua9NbzLtFGkY8wQW+5qZpUtbKoRVqd49LX82m/U1fUzf5Z9flisycGnY5bc+ZbNbws50ASM/NmOfoFOcL+81MUrCnsejTbcZSu+N8/bj5mUsXOWTSt0NJ4m0t3ASSAcNoJAGzEjx9PWs1tGQN856d7Bb5ZHUVnpVhHDxjLev7fojubasK1eIW+pNgdQ6EFQw8NmYHTt49a2qVIMYvddys2PCZkjnCQxRuxVkZ5nuGaQf+Y5cDGnCkAZqNfhHETcSy6xy0z7vAsgSMnOEMgUDIUd4g5ycDpV4pWtwRNjjpxbe6nfnd8ubvw/Vjjlp7J7yactcuqhiWd9WtyScnA8z67fwqZ4j2bvYozb8PgWCI7NJzU94l9WfPdHoP3dK6VSsVQitCZPbWIqSTmk0tFZ28r+97cDhJ9lnEP7pT/7sf8AWtix9kd6574jiHmz6j9Amf5V26lY/TwJD/keLaslFeD/AGc/4B7IIIiGuGM7D8IGmP6jOW+4HpV9hgVFCooVQMBVAAA8gBsK90rdGEY6FPicZWxMt6rK/wA5ClKVkRRSlKAUpSgFc07Ke0mW44zNayjTbzIXsiVA1LGWUsCN2EgWRxnpo2qxe0HjghteSsqRz3TLbxFmA0806Hl65wia2z5gDxrnXtP4Fc2MVlfCW2JsWjjjWKJ4mMYK6VJaV9aggDAHSRqA6V2y7WmzNvFGqtPdzCGIOxWNTtl3IGcDK7Dc5rPwy4vVueXcLA8TRM4lhWRNLqyLy2Vyw3DEg6vwHaq52nueGcVgs0uWGi5DyQyiVUMboqEpqzgOQ+NJzuvTOKhuy3DZLLja29rezXVmLd3nWSQSLCe8IwWHdViQpA2OM+G9AWn2k9vf7KgjdY+a7yDK77RKVEj5HTBaNQTtmRflVka6MtuJLdkJdA8bMCUIYBlJAIJBB8DVBurOTi0l88LWrW7IbFTIXZgseWllXQcDVKdievIQ9Kx+xftMPc5bKeRBNYu8Zy4wYwTpYHO4Uh1yNgAvnQG/7MvaU/EnmhniWGeNUkVVLYeNwCGGd/FTnykWvPbD2jy2/Erexto42MrpG8kmrSjyFdK4UjJCFXI8nXpmqZeRtZ2/COMWw5hjhhtrhEOdasoVQcfi3Kb9CY/Ktztba+7XvBBM6c97ySe4OoY5kr25b5IuyLn8Ma+VAWvj3bG8h4rb8PjW2PvKF1kZZe5oVywZQ3e3Q4xjqPKs/ZLtncXkt9avHElxaOE5il3t2JLAZXZh8PTPj4Yqt9vUik7ScNSVgIzBLqIkMZAKzaf0isCuSPA79K3PZlOycQ4hBA2vhsTAxOSGAkbSXUS9ZPx5JLHurvvkgTHsy7ZXHE4pZpUhjSOVoQqayxZQjFtTHGnDYxjwrz237Y3VleWcESQOt4/LUvzAUYFAS2Dhh3wdsdKrfsO49bw2FxzZ4YybyVsPKiHBSPDYJG3Xf0rH7TuKRXF3wKTW0ccsnNzr5TqkptyGLKcocHqDtg70B0Tg9xe89kuVtzHywyvCXzq1Y0Mrn8u+ahe1ftGWy4jaWpQGOVgJpDn9FzcrAM9ASyuSD+Fc1n4He2drNOEu+aHT3h2efncpYhHEdUzOxwSQQD5NiqTx3gFxxHhVzcf/AKui4f31CS/OQIoEEeoHQG5ICYPQu3iaA7LXMfad2qv+HXUUlsxlg0NNNCY48LHE0MbYcLrAJkBJycZz0FWP2ZdrBxHh0MpYGZVEcwyNQdNixHhqGG/xV54jdRHjUEbNGc2N0pRmXfXLaYUqeuQG28QDQGPinar3rg0l/ZTFCkMkw7qMQ0SMzQurAgb9cb7Ag4O9k4SjrAnMkMr6cs7Kik536KAoA6dPCuI9uOCT8B95NsC/Db6KWJoyTiGSRGVTnwwTsfEZU7gGul9teKabKO1jkRJ7zRbpqYDSrqebJ1zhYw+4/EVHU0Bi7B+0YcSuLuEoEMLBouoMkD/BJg+fdbyxItbnabtoYLmGxtohPeTgsFZtEUaDOZZHAJA2bAAydJ9M8+7UibhHFbLiEvu6RuBayrBrA5YGkMVbc4XGMf3KipLtLcf2f2gg4nJlrK4g5DTL3kjY7DJGcKcIc+ILY6UBb3vOJQvEZEtZo3ljjcRCZJIxIwUyDUXDqucn4elR3BO2N3Nxifh7rbhbZBI0iiTU4YIVCqWwp743OfhPnVli7VWjFAt1AxkIVAsyMXLdAoBJb6Vz/s1dI3ariQDr37eNVww3IWAHHmR/KgLFwvtfccRlm9wWFbeCQxGebW/NcDLCOJCvdGR3i2+Rt5feF9tpV4geG3sccdw0ZkhkiLGGZe9+Fu8jDS2xJ+E79M1z2M3S2Mdxw26ZYbmG4ZwrkLzEdVAdM/EMqengR51mvIxxDtJby25Dw2ELc6VTmPW/MxEHGxYalJAO3e8qA2ODe1JxxN7C9RI8uYoZ01iOR1IBU6icE5AG+xwPEVZrjilyOJR2y8nkvC82Sr8wCNoo2X4tOSZMg42A6Gqmeytvxi2v4S68xb+dopFIZo20xgNsd1OMEeOPMAjV9nXHLqTifut8pFzZWk8bOTnmq0tsUfPjsvxeOQeuaAtXtJ7bHhdoJUQSys4Coc40jvSOcbhQu2fNlqfteIe8WyzW7L+ljDxlgSvfXK6gCD47jIqk3KScUurtoGtZII42scSM5+MK9w66DsCeWmf/AENq0fYnxzRHPwyZ1MtnM6phhh4yxyV/MAwY+gdaAm/Zv2yuOJe8NKkKJBK0OE1lmZcHVljgLjO2M1d65H7F+O28UN9zZ4Y9V9Kw1youVKrgjJ6dd66jwniaXMEc8edEqB1yMHSwyDj5UBDdqOIRRzwJLBBIZhKA8zIqpyl5hBZkbY/xrc4bNFfW0UzQDDKSqTIupdyviDgHGxHUEGvXFuzkdzLFJISREJRyyFMbiZOW4cEEkafAEVscK4ZyIuUJZHUZCGQhnVfwrqxlgowAWycDcnrQEB2e4nBeQxKLe2Ec2tzDrjZl05Uu0OgA97SM/rCnFu0MVg0kC28YjS2a5YKyRhlDaGRY9OGc+AJGcgZqT4J2a91jiiSaRkizgMseWDEnBYKDjJztjoPrsHga++e9am1cnk6O7oxr156atWfWgNG9vorSGJ4rdQtxLbxFdIiI57LGpZdP4dW4PrSz4VEkvIaGF8xs5k5ca5DPjRoVMaRsOp2Azk71JcY4QtzGEYsul45FZcaleJ1kRhkEHDKNiCCM16tOHlXMjOXcqFyQAAoJOAAPEncnPQUBWb3tTBbG6i5EKpamJygdFaUuqyKY4ioDSZCgDOSwAB6VJdqJIYYDcvbRynMSkOqhsSOkYySp6Fxt6Gvl52OSVromWQC8CrKoEZAVU5eFJQ47vic71t8U7OpPaC11OiLysFSGfELI6DLhs7ouSdzvQGzNweGTd4YmOAN41bp0GSOgrT4DxJZ0mTlLGkM0tuVyCp5ezHGkAKc9K37W1ZSS0rPkAAEIFXGckBQMk7dc9BjG+dfg/BFtubh2fnTPM2rTs0mNQGAO7t45+dAQ3DxDcwrcQ2MLQvgplY1kZNWOYEKYAIywBbJGNgTipXjdtAkRke3SVlUKictCzHokSkjAyxAHgM+Ar5wns97sgiilkEKk6IzpOhc55avjVoHQZJIG2elbV7wpZnRnOVTUeWQpQsRgOcjOQCwG/wCI+mANPgtvaT26yxQxCOZFYjlIM750uuOqsMEHoV9K2ry1jjt5AIYygVmMelQjY724wR1HlWPg3AlteaI2bRJI0ojOnRGX3cIAAQpOWwc7sT41u3dvzI2TJGpSuRjI1DGRnagKzwzj8UUdtMbZIY73kqrx6TpaZdUSSgKpGSdORqAJ8M5rZ41eww3kCtBAZJhI4mkKppMAj6sUJzhhg/q1ltuyKKltG8kkkdry+UjaAuqJdMbvpUF2UbjwzvjIGNriHAxLcQz8x0aFZFUAIVPN0aidQJz3FxgjxoDHxC/VrCSaSOOVBE8pTUHjkVQXGGK4IZQCMjxFZbS3iuYoppII8tGjAMquVDAMFDEeGa9z8I12z27SORIjoXwgYBwVwoC6RhTgbeAzmvnDOFNCEXnO6RoEVSEA2AAYlVBJAHy3O3TAGxdcNilIMkUbkDALIrEeOMkHAqC4L2gSdRGIoFXmzQcrmrrxC7xsRFoAK9wnG2x+lWaobhvZzkKFWaQqJpJsFY8kyyPK66guQpZmG2+Ns0BrobeC75FtbRCcxc1yqJEqxltClnVSSWYNgAH4GJxtnNFaRxxvKbSKOSLWRgJvpBIZXC5GRnwz51nu+BBrhblHaOYR8osukq6atYVlYEHDZIIwRqO+CRW8tt3CrEvkEHON87EYGABigIOS6jura1mltopBPyiFk0voEy6huUOSB5YqR4hOlpbkpFqCghIY1ALsekar03/dufCsHDuzohSGPmu8VuFEasEzhF0JqYAFtI6fIE5rau+FLLIjudSoGxGQpTU22vcZ1BcqN+jt50Bj4Itu0STWyRqkqKwKIqZUjK5wPXoem9Qv/wCTqIXvpLYaI2mhkdWDzIkMzxSNgopMYZCxAJON8E7VM8D4EtorpGzGNpHkVDp0x8xi7IgAGE1EnBzjJ8Nq0R2NQwNbvLK0DySSOncXXzZWmdGZVB0FmbYEbbZxnIGa5uoLRoo4Yk5ly2hFRVQNoRpGZmA2RUDHoeoABzWHhxtxdNbm2iinWISjSiFWjctGSr6QdjlWUgfEOoNSPE+CpOYmJKSQPridcZUlSjDBBBVkZlII6HwIBHy04MqTtcMS8zIseo4AVFJYIqgbDUSSdydt8AAAVi44papPJEbKBuXcxW+FEbStzUicSLEUBKqJF1b7BWO+Ku0aBQAAAAMAAYAA6ACoGbsdG0ksvMkWWSZZ1kXQHidY0h7h07qY0VWVtQYE561PIMAAnJ8/P1oD1SlKAUpSgFKUoBSlKAUpSgFKUoBSlKAUpSgFKUoBSlKAUpSgFKUoBSlKAUpSgFKUoBSlKAUpSgFKUoBSlKAUpSgFKUoBSlKAUpSgFKUoBSlKAUpSgFKUoBSlKAUpSgFKUoBSlKAUpSgFKUoBSlKAUpSgFKUoBSlKAUpSgFKUoBSlKAUpSgFKUoBSlKAUpSgFKUoD/9k="/>
          <p:cNvSpPr>
            <a:spLocks noChangeAspect="1" noChangeArrowheads="1"/>
          </p:cNvSpPr>
          <p:nvPr/>
        </p:nvSpPr>
        <p:spPr bwMode="auto">
          <a:xfrm>
            <a:off x="155575" y="-966788"/>
            <a:ext cx="22574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2" name="AutoShape 18" descr="data:image/jpeg;base64,/9j/4AAQSkZJRgABAQAAAQABAAD/2wCEAAkGBhQREBUTExQVFRQVFRYWGBcXFRcXFBgbFRcWFRYWGxUcICYeGBojGRoUIC8gJCcpLywsFR4xNTArNScrLCkBCQoKDgwOGg8PGjUlHyMvLC01LywuKjI1LCw1Ly0wMjUyNSwxLy80MCktLS80LC0sLCkvMSwtNSwqKiwsLDQsKv/AABEIANUA7QMBIgACEQEDEQH/xAAcAAEAAgMBAQEAAAAAAAAAAAAABQYDBAcCAQj/xABEEAACAQMCAwUGAgcHAgYDAAABAgMABBESIQUTMQYiQVFhBxQycYGRQlIjYnKhscHRFVOCkqLh8DOyNENjg5OzFiQl/8QAGwEBAAIDAQEAAAAAAAAAAAAAAAQFAgMGAQf/xAAxEQACAQIDBQcEAwADAAAAAAAAAQIDEQQhMQUSQVFxE2GBkaGx8BQiMtEGI8EWgvH/2gAMAwEAAhEDEQA/AO40pSgFKUoBSlKAUpSgFKUoBSlKAUpSgFKUoBSlKAUpSgFKUoBSlKAUpSgFKUoBSlKAUpSgFKUoBSlKAUpSgFKUoBSlKAUpSgFKUoBSlKAUpSgFKUoBSlKAUpSgFKUoBSlKAUpSgFKUoBSlKAUpSgFKUoBSlKAUpSgFKUoBSlKAUpSgFKUoBSlKAUpSgFKUoBSlKAUpSgFKUoBSlKAUpSgFKUoBStSHiIMjRnZgdvIjrt6+lbda6dWFVNwd7O3ijKUXHUxz3AQam2GQPucVkqK7RviIDzYfuBNfOA8Q1roPxL09R/t0+1QPr4rGfTS5Jrrnl5aG7sG6XaIlqi5OPot4lp+Nomk+WCAF+ZGs/wCH1qSkkCqWJwACST0AG5NcJbtUW4oLzfHNBx5Rjuaf/j/eav8AC4Z1t7uXrwKvFYlUd3vfpxO8Ur4pyM1A9su1K2NuX2MrZEa+Z/Mf1RsT9B41GhBzkox1ZJnNQi5S0RP0qvdgbxpuHxSOxZ2MhZj1J5r1YaTjuScXwEJb8VJcRSlKwMxSlKAUpSgFKUoBSlKAUpSgFKUoBSlKAV8ZsbnavteZEDAg9CMH61472yCPVKq0d/JbuUzkKcYPT0x5bVN2PGEl2+FvI/yPjVVhdrUa8uzl9s9LPn3P4+4lVcLOC3lmuZC8eXE5PmFP8v5VI8I4xrwj/F4H83+9O0FjqXmDqvX5f7f1quA1zmJr1tm46U46Sd7cGn/qJ9OEMRRSeqy6Fj7SRZjU+TfxH/PvUDbXBjcMOoP38xU3a3XvEDo3xhfv4g/cVX60bWqKVaGKpPKST6NZemRnhY2g6cuBZO0EwewuGHQ28p/0NX57ruDzZ4ddr+WGX7GNv55rh9fU/wCPYj6jC9rz9+PqcXtqHZ1lE772I4jz+HwOTuE0N84yUJ/dn61xntXxxru6kkY5XUVjHgEBOkD59T6k1c+yPFDBwO6kz8LyKnzdI1H+ps1zWp2EoqNWpLvsiNi6zlSpx7rnb/Zef/5kX7Uv/wBjVZLy9SFGkkYIijJZjgD/AJ5VWPZq4ThcbMQFBlYk9AA7ZPy2rmXbDtXJfTsdREKseWnQAdAxHix65PTOKgLDOviJrgm/cnvEqhQg+LSOo9mu2Jv7qVYl028SdSO+7M2FP6q4DbdfPyq1VQ/ZBYaLSSUjeWTA/ZjGB/qL1fKjYqMY1XGGiyJWGlKVJSnq8xSlKjEgUpSgFKUoBSlKAUpSgFKUoBTNKUB8Br7Vc4tZtC2uMkKx8CRg+W3hWCHjsq/iDftD+Y3qgqbbhQqulXg01yzXXgTo4NzjvQdzf49w0t+kUZwO8PHbxqAqwW/aRT8akeo3H261g4nwsMObDuDuQP4j+lUu0MNRxTeJwkrvWUePW2vUl0Kk6VqdVW5McL4yQdEhyp2BPh6HzFaPE7LlOR+E7qfTy+lalTnCZlljMUgzpGR549PUfzqLQqPHQWGqv7l+Lfs+58DZOPYvtIrLiv8ASM4ddGORW8M4PyPX/npWXi9hyn2+Ftx/MfSvF7YGPBB1IejDp8j5GpV5RKiK/SRe6fJ12P3/AOda9oYdzpTw1XKUWnHxy8pZZ9GJztJVI6PJ/O7M0uBwCTmo26vGVYeYOx/cTXFeJWBgmkibrG7IfXScZ+o3+tdgcNHDd/hdLeQj0IBIP8DVC7dxc57e7QbXcS5A/vUwjr/2j6Gu/wD4g5Qwu7Li2vFP/wB8jl9vxUql1qreT+Izz2rR9n0PhJd68fq6WQf6kBqmV03tUw/s2e2XGLN7WPbxOldR/wAzH7VXvZ12bF1ch5B+hhIY56MxPcT133PoPWuoo1lGnOpLm37WKWtRcqkKceSX7JntlxL3Lh8HD0PfaMGXfoCdRX/E5b6D1rnVTXbS95vELh/DmFR8o/0Y/wC2pH2d9mfe7kO3/ShKu3kxzlU+uMn0HrWdPdoUd+XV9WYVL1625HouiOt9mOGe7WcMR2KoNX7Td5/9RNQnHvahaWxKKTNIMgrH8II8C52+2aq/tC9pOvVbWjd3cSSg/F5qh/L5t4+G255va2zSusaAs7sFUDqSTgCuOrYluTtqfU9l/wAfi6aqYnJcFpl3nZOxnay64lcM+lYbaLqFGpnZvhUufL4jgDoPOr3UT2W4AtlapCuCQMu35nPxH+Q9AKlq3QTSz1KDG1KU6z7GNorJdOfiKUpWZDFKUoBSlKAUpSgFKUoBSvEoODpIB8MjIqAuuLTxtpbSD+zsfUHxqBjMdDCJOonZ8UjfSoyq5RZPzRBlKsMg7Gq9fcAZN07y+X4h/WsX9vS+Y/yivS9oJR+U/T+lc9jNo7OxitUUk+DssvUnUqFel+LXQjCKz2l60TZU/MeB+YrffiEMp/SIVP5lP8f+GvcvBE06ll7p8SMj6kdKqIYKpvdphZqVs7p2a8HYlOtG27UVr+PsbMoinj16TkfEV+JfUj8QrQSxeMiSIiQA57vX5FflXu1sJY21Rsj/ALLdR5EVmvbBh+miDIfxL4jzIx1FWk4Srw7adJqcc245Pqno+9a8nYjxag9xSyfP2fE83U/LOsDVDLuVPQHxHof96+XMCm2zG2VV9Q/MoOxU/Xelrf8APBikxkjutjHeG4zX3hvD2V2RhlWUqSpyAeo+R69fOi/vf9a3oTTV7fhJ+eV7O2nLvfgvuyaz6r92Ne+uBJZXLH/qC2lVv1hoOGqm+z8pcQcmUge6TLdrn8ozrX5ZAP8Aiq5e7okNyzEvFyX1AbPjB1LjwbGd+lU/gHZnlRXTJKpFxEILWTwk5gZiv6r9wKQehz6V2WwZyeAfaZSvrzztfy18zn9pRtik45q2nzvNHg073dpxMAFpJXgkVR1JaY7fwFT3BZEtrhLVCCllDLcXDDo82jSfoobA/wBqhex00ljZ3N6R8WmGJSOr5PeP6qn74Ir12D4a09vfuXCl0WNpHOwDktM5P7O/z8q6Cqlabf4przsl6L5kVdFtuCS+5r0u36v5mVzgHAJb6Yhdh8ckjfCgO5Ynz64Hj9yLb2+vY+H2kdhakqZBrlYHvMp27x83I+y46GvXCeJwyOYYAU4daLzp3Px3DL8Or0ZhsviFxtsBRb+4m4jdu6ozyStkKoLEDoo+QGBn0qj2htB1/th+Pud1/H9gfTVVVxGsVd9zei/1+F9comureyjsdoHvswwSCIQfAHYyfUbD0yfEVCW3ZqLharccQAklO8VspByR+KRumB9R8+lRHaTt9c3uVZuXF/dJkLj9Y9X+u3oKq42g7y15HVYqVXHwdLDu0HrPn3Ln3vThc6rxb2m2Vu5QuZGHXlLrA9NWQufkai19sELuEht55HYgKO4CSeg2Jrj1vbtI4RFLMxACgZJJ6ACu3dgOwK2S82XDXDDfxEYP4VPifNvoNuu6FSpUeRUY3Z2AwFK9S8pcFfXy4FttnYopdQjEAlQ2rB8tWBmstKVLOQebFKUoeClKUApSlAKUpQCsN1aLIulhn+I9Qa+T3qJ8TAenj9utRs/aRR8Ck+p2H9agYrGYWnFxrSXTX0N9OlUk7wRrz9mmHwsD6HY/fetCfhkidUPzG4/dWxLx+U9CF+Q/mc1hHGJfzn7D+lcZiZbMk/61JdLW9Xf2LamsQvyt86Guts56Kx/wmtq0inQ5RXHmNJwfmDWWHtBIOuGHqMH7ivZv1k/HMhPkxZft1rGjTwqtKnUe94R9c16ns5VNJRVvMynhXNGdBif/AEH+a1rxC4ifADnHhuykfwr1PwaXGQ+oHpklW+zVlh1wpibdCPgxqP8Am6L9/pU50rTUpQlTazc01Z9bJLyv0Zp3srJqXd8z8zYubfYPHEmoYLKR3wfPukUa2LskwyHyAyrg7jz7wwMfxFfeG2qgh48rq3KtnIX0A65Pia2VfV8Iwm6umNLKT+L/AJ55q1p0Y1FvTWtnZNarSSyT68uXKNKbi7Lh8sa13woaZ8KDzI3XDOQragcgkDKDPiM1UbzsY4t7a2iMkTCYz6mwyK2QCpkX8ap3lOAG0noTirdxDhbSQSJ+J4Hhz55yFP2JNRlxNJbM7BtKs8Y75JjighAQnSOskh1BVG51D8protnt0ab3Vu5t2+ZceXDUq8VDtZpNXySy+d3qQPFZjeT3dsSIrRII2WXA5Q/SJNzsjbLgvjzx86rfbC6AjtrOyD8iSJZdIX9LMzMwDPjdjhQceo22GLvxfhKXFqiEta20uhREY/0qyNOCnd30hhqGCcLkbeAr9lx55LedrK2YCOKO1hdVL3Dk7Bi6juhI1Y4G2WG9Y4nEOouzjlH3Og2Pgo4eX1MlvTTtnko3eWfV8OVzDc8Pt7Lh0dvczFHkYTTxRANO5wDHFnoijbJPiu1bPC+MLaWvvTRLbQH/AMPbof01ww6SSynvFB18B6HYNC8A7GiOXncSdIkXvCOWVdcrdQCASwXz2yfKvV+kXELrLTTXUhGEitodEaKOiiSUjSo/Np9ag3azsX8oU5twlJyX5Skll0Vsv+zeSyTvpU+M8YkupmmlbU7fYDwVR4AVl4L2buLxsQRM+Dgt0Rfmx2Hy61c+JR8N4cmloFnuvFDK0iIf12wqk+gXPy61UL/tXcyjSZCkfhFF+jiUeQRcDHzzWtxSf3MtqNedWFsPDdisk5aeCWq8UdQ7OcFsuELruJ4jcEd5iwyoPVUT4seuMn06VKwe0vh7HHvAG/4kkUfcriuCZqZ7Odkbi+bEKd0HvSNtGv18T6DJrZGs1lFFZiNi0ZXrYqq2+eSX++R3m07RW0uBHcQuT0AkUn7ZzUjVV7K+zy3ssORzZv7xh0P6i/h+e59atVTY71vuOLxMaMZ2oNtc3kKUpWRGFKUoBSlKAUpSgNO74VHJuVwfMbH/AH+tRFx2ccHuEMPXY/0qx0qtxOy8Nic5Rs+ayfzqSKeJqU9GVb+wJfIf5hX1ez8ueij/ABVaKVB/49heb81+jd9fV7iEi7OhRliXPkMKPua9NbzLtFGkY8wQW+5qZpUtbKoRVqd49LX82m/U1fUzf5Z9flisycGnY5bc+ZbNbws50ASM/NmOfoFOcL+81MUrCnsejTbcZSu+N8/bj5mUsXOWTSt0NJ4m0t3ASSAcNoJAGzEjx9PWs1tGQN856d7Bb5ZHUVnpVhHDxjLev7fojubasK1eIW+pNgdQ6EFQw8NmYHTt49a2qVIMYvddys2PCZkjnCQxRuxVkZ5nuGaQf+Y5cDGnCkAZqNfhHETcSy6xy0z7vAsgSMnOEMgUDIUd4g5ycDpV4pWtwRNjjpxbe6nfnd8ubvw/Vjjlp7J7yactcuqhiWd9WtyScnA8z67fwqZ4j2bvYozb8PgWCI7NJzU94l9WfPdHoP3dK6VSsVQitCZPbWIqSTmk0tFZ28r+97cDhJ9lnEP7pT/7sf8AWtix9kd6574jiHmz6j9Amf5V26lY/TwJD/keLaslFeD/AGc/4B7IIIiGuGM7D8IGmP6jOW+4HpV9hgVFCooVQMBVAAA8gBsK90rdGEY6FPicZWxMt6rK/wA5ClKVkRRSlKAUpSgFc07Ke0mW44zNayjTbzIXsiVA1LGWUsCN2EgWRxnpo2qxe0HjghteSsqRz3TLbxFmA0806Hl65wia2z5gDxrnXtP4Fc2MVlfCW2JsWjjjWKJ4mMYK6VJaV9aggDAHSRqA6V2y7WmzNvFGqtPdzCGIOxWNTtl3IGcDK7Dc5rPwy4vVueXcLA8TRM4lhWRNLqyLy2Vyw3DEg6vwHaq52nueGcVgs0uWGi5DyQyiVUMboqEpqzgOQ+NJzuvTOKhuy3DZLLja29rezXVmLd3nWSQSLCe8IwWHdViQpA2OM+G9AWn2k9vf7KgjdY+a7yDK77RKVEj5HTBaNQTtmRflVka6MtuJLdkJdA8bMCUIYBlJAIJBB8DVBurOTi0l88LWrW7IbFTIXZgseWllXQcDVKdievIQ9Kx+xftMPc5bKeRBNYu8Zy4wYwTpYHO4Uh1yNgAvnQG/7MvaU/EnmhniWGeNUkVVLYeNwCGGd/FTnykWvPbD2jy2/Erexto42MrpG8kmrSjyFdK4UjJCFXI8nXpmqZeRtZ2/COMWw5hjhhtrhEOdasoVQcfi3Kb9CY/Ktztba+7XvBBM6c97ySe4OoY5kr25b5IuyLn8Ma+VAWvj3bG8h4rb8PjW2PvKF1kZZe5oVywZQ3e3Q4xjqPKs/ZLtncXkt9avHElxaOE5il3t2JLAZXZh8PTPj4Yqt9vUik7ScNSVgIzBLqIkMZAKzaf0isCuSPA79K3PZlOycQ4hBA2vhsTAxOSGAkbSXUS9ZPx5JLHurvvkgTHsy7ZXHE4pZpUhjSOVoQqayxZQjFtTHGnDYxjwrz237Y3VleWcESQOt4/LUvzAUYFAS2Dhh3wdsdKrfsO49bw2FxzZ4YybyVsPKiHBSPDYJG3Xf0rH7TuKRXF3wKTW0ccsnNzr5TqkptyGLKcocHqDtg70B0Tg9xe89kuVtzHywyvCXzq1Y0Mrn8u+ahe1ftGWy4jaWpQGOVgJpDn9FzcrAM9ASyuSD+Fc1n4He2drNOEu+aHT3h2efncpYhHEdUzOxwSQQD5NiqTx3gFxxHhVzcf/AKui4f31CS/OQIoEEeoHQG5ICYPQu3iaA7LXMfad2qv+HXUUlsxlg0NNNCY48LHE0MbYcLrAJkBJycZz0FWP2ZdrBxHh0MpYGZVEcwyNQdNixHhqGG/xV54jdRHjUEbNGc2N0pRmXfXLaYUqeuQG28QDQGPinar3rg0l/ZTFCkMkw7qMQ0SMzQurAgb9cb7Ag4O9k4SjrAnMkMr6cs7Kik536KAoA6dPCuI9uOCT8B95NsC/Db6KWJoyTiGSRGVTnwwTsfEZU7gGul9teKabKO1jkRJ7zRbpqYDSrqebJ1zhYw+4/EVHU0Bi7B+0YcSuLuEoEMLBouoMkD/BJg+fdbyxItbnabtoYLmGxtohPeTgsFZtEUaDOZZHAJA2bAAydJ9M8+7UibhHFbLiEvu6RuBayrBrA5YGkMVbc4XGMf3KipLtLcf2f2gg4nJlrK4g5DTL3kjY7DJGcKcIc+ILY6UBb3vOJQvEZEtZo3ljjcRCZJIxIwUyDUXDqucn4elR3BO2N3Nxifh7rbhbZBI0iiTU4YIVCqWwp743OfhPnVli7VWjFAt1AxkIVAsyMXLdAoBJb6Vz/s1dI3ariQDr37eNVww3IWAHHmR/KgLFwvtfccRlm9wWFbeCQxGebW/NcDLCOJCvdGR3i2+Rt5feF9tpV4geG3sccdw0ZkhkiLGGZe9+Fu8jDS2xJ+E79M1z2M3S2Mdxw26ZYbmG4ZwrkLzEdVAdM/EMqengR51mvIxxDtJby25Dw2ELc6VTmPW/MxEHGxYalJAO3e8qA2ODe1JxxN7C9RI8uYoZ01iOR1IBU6icE5AG+xwPEVZrjilyOJR2y8nkvC82Sr8wCNoo2X4tOSZMg42A6Gqmeytvxi2v4S68xb+dopFIZo20xgNsd1OMEeOPMAjV9nXHLqTifut8pFzZWk8bOTnmq0tsUfPjsvxeOQeuaAtXtJ7bHhdoJUQSys4Coc40jvSOcbhQu2fNlqfteIe8WyzW7L+ljDxlgSvfXK6gCD47jIqk3KScUurtoGtZII42scSM5+MK9w66DsCeWmf/AENq0fYnxzRHPwyZ1MtnM6phhh4yxyV/MAwY+gdaAm/Zv2yuOJe8NKkKJBK0OE1lmZcHVljgLjO2M1d65H7F+O28UN9zZ4Y9V9Kw1youVKrgjJ6dd66jwniaXMEc8edEqB1yMHSwyDj5UBDdqOIRRzwJLBBIZhKA8zIqpyl5hBZkbY/xrc4bNFfW0UzQDDKSqTIupdyviDgHGxHUEGvXFuzkdzLFJISREJRyyFMbiZOW4cEEkafAEVscK4ZyIuUJZHUZCGQhnVfwrqxlgowAWycDcnrQEB2e4nBeQxKLe2Ec2tzDrjZl05Uu0OgA97SM/rCnFu0MVg0kC28YjS2a5YKyRhlDaGRY9OGc+AJGcgZqT4J2a91jiiSaRkizgMseWDEnBYKDjJztjoPrsHga++e9am1cnk6O7oxr156atWfWgNG9vorSGJ4rdQtxLbxFdIiI57LGpZdP4dW4PrSz4VEkvIaGF8xs5k5ca5DPjRoVMaRsOp2Azk71JcY4QtzGEYsul45FZcaleJ1kRhkEHDKNiCCM16tOHlXMjOXcqFyQAAoJOAAPEncnPQUBWb3tTBbG6i5EKpamJygdFaUuqyKY4ioDSZCgDOSwAB6VJdqJIYYDcvbRynMSkOqhsSOkYySp6Fxt6Gvl52OSVromWQC8CrKoEZAVU5eFJQ47vic71t8U7OpPaC11OiLysFSGfELI6DLhs7ouSdzvQGzNweGTd4YmOAN41bp0GSOgrT4DxJZ0mTlLGkM0tuVyCp5ezHGkAKc9K37W1ZSS0rPkAAEIFXGckBQMk7dc9BjG+dfg/BFtubh2fnTPM2rTs0mNQGAO7t45+dAQ3DxDcwrcQ2MLQvgplY1kZNWOYEKYAIywBbJGNgTipXjdtAkRke3SVlUKictCzHokSkjAyxAHgM+Ar5wns97sgiilkEKk6IzpOhc55avjVoHQZJIG2elbV7wpZnRnOVTUeWQpQsRgOcjOQCwG/wCI+mANPgtvaT26yxQxCOZFYjlIM750uuOqsMEHoV9K2ry1jjt5AIYygVmMelQjY724wR1HlWPg3AlteaI2bRJI0ojOnRGX3cIAAQpOWwc7sT41u3dvzI2TJGpSuRjI1DGRnagKzwzj8UUdtMbZIY73kqrx6TpaZdUSSgKpGSdORqAJ8M5rZ41eww3kCtBAZJhI4mkKppMAj6sUJzhhg/q1ltuyKKltG8kkkdry+UjaAuqJdMbvpUF2UbjwzvjIGNriHAxLcQz8x0aFZFUAIVPN0aidQJz3FxgjxoDHxC/VrCSaSOOVBE8pTUHjkVQXGGK4IZQCMjxFZbS3iuYoppII8tGjAMquVDAMFDEeGa9z8I12z27SORIjoXwgYBwVwoC6RhTgbeAzmvnDOFNCEXnO6RoEVSEA2AAYlVBJAHy3O3TAGxdcNilIMkUbkDALIrEeOMkHAqC4L2gSdRGIoFXmzQcrmrrxC7xsRFoAK9wnG2x+lWaobhvZzkKFWaQqJpJsFY8kyyPK66guQpZmG2+Ns0BrobeC75FtbRCcxc1yqJEqxltClnVSSWYNgAH4GJxtnNFaRxxvKbSKOSLWRgJvpBIZXC5GRnwz51nu+BBrhblHaOYR8osukq6atYVlYEHDZIIwRqO+CRW8tt3CrEvkEHON87EYGABigIOS6jura1mltopBPyiFk0voEy6huUOSB5YqR4hOlpbkpFqCghIY1ALsekar03/dufCsHDuzohSGPmu8VuFEasEzhF0JqYAFtI6fIE5rau+FLLIjudSoGxGQpTU22vcZ1BcqN+jt50Bj4Itu0STWyRqkqKwKIqZUjK5wPXoem9Qv/wCTqIXvpLYaI2mhkdWDzIkMzxSNgopMYZCxAJON8E7VM8D4EtorpGzGNpHkVDp0x8xi7IgAGE1EnBzjJ8Nq0R2NQwNbvLK0DySSOncXXzZWmdGZVB0FmbYEbbZxnIGa5uoLRoo4Yk5ly2hFRVQNoRpGZmA2RUDHoeoABzWHhxtxdNbm2iinWISjSiFWjctGSr6QdjlWUgfEOoNSPE+CpOYmJKSQPridcZUlSjDBBBVkZlII6HwIBHy04MqTtcMS8zIseo4AVFJYIqgbDUSSdydt8AAAVi44papPJEbKBuXcxW+FEbStzUicSLEUBKqJF1b7BWO+Ku0aBQAAAAMAAYAA6ACoGbsdG0ksvMkWWSZZ1kXQHidY0h7h07qY0VWVtQYE561PIMAAnJ8/P1oD1SlKAUpSgFKUoBSlKAUpSgFKUoBSlKAUpSgFKUoBSlKAUpSgFKUoBSlKAUpSgFKUoBSlKAUpSgFKUoBSlKAUpSgFKUoBSlKAUpSgFKUoBSlKAUpSgFKUoBSlKAUpSgFKUoBSlKAUpSgFKUoBSlKAUpSgFKUoBSlKAUpSgFKUoBSlKAUpSgFKUoBSlKAUpSgFKUoD/9k="/>
          <p:cNvSpPr>
            <a:spLocks noChangeAspect="1" noChangeArrowheads="1"/>
          </p:cNvSpPr>
          <p:nvPr/>
        </p:nvSpPr>
        <p:spPr bwMode="auto">
          <a:xfrm>
            <a:off x="307975" y="-814388"/>
            <a:ext cx="22574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26644" name="Picture 20" descr="http://ricardomedinao.files.wordpress.com/2012/05/asamblea-nacional.png"/>
          <p:cNvPicPr>
            <a:picLocks noChangeAspect="1" noChangeArrowheads="1"/>
          </p:cNvPicPr>
          <p:nvPr/>
        </p:nvPicPr>
        <p:blipFill rotWithShape="1">
          <a:blip r:embed="rId12">
            <a:extLst>
              <a:ext uri="{28A0092B-C50C-407E-A947-70E740481C1C}">
                <a14:useLocalDpi xmlns:a14="http://schemas.microsoft.com/office/drawing/2010/main" val="0"/>
              </a:ext>
            </a:extLst>
          </a:blip>
          <a:srcRect b="33271"/>
          <a:stretch/>
        </p:blipFill>
        <p:spPr bwMode="auto">
          <a:xfrm>
            <a:off x="1504256" y="1848273"/>
            <a:ext cx="1872208" cy="1123528"/>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1144216" y="2933850"/>
            <a:ext cx="2530276" cy="498598"/>
          </a:xfrm>
          <a:prstGeom prst="rect">
            <a:avLst/>
          </a:prstGeom>
        </p:spPr>
        <p:txBody>
          <a:bodyPr wrap="square" lIns="128016" tIns="64008" rIns="128016" bIns="64008">
            <a:spAutoFit/>
          </a:bodyPr>
          <a:lstStyle/>
          <a:p>
            <a:pPr lvl="0" algn="ctr"/>
            <a:r>
              <a:rPr lang="es-EC" sz="1200" b="1" dirty="0" smtClean="0">
                <a:latin typeface="Times New Roman" pitchFamily="18" charset="0"/>
                <a:cs typeface="Times New Roman" pitchFamily="18" charset="0"/>
              </a:rPr>
              <a:t>CONSTITUCIÓN DEL ECUADOR 2008</a:t>
            </a:r>
            <a:endParaRPr lang="es-EC" sz="1200" dirty="0">
              <a:latin typeface="Times New Roman" pitchFamily="18" charset="0"/>
              <a:cs typeface="Times New Roman" pitchFamily="18" charset="0"/>
            </a:endParaRPr>
          </a:p>
        </p:txBody>
      </p:sp>
    </p:spTree>
    <p:extLst>
      <p:ext uri="{BB962C8B-B14F-4D97-AF65-F5344CB8AC3E}">
        <p14:creationId xmlns:p14="http://schemas.microsoft.com/office/powerpoint/2010/main" val="26567718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AutoShape 312"/>
          <p:cNvSpPr>
            <a:spLocks noChangeShapeType="1"/>
          </p:cNvSpPr>
          <p:nvPr/>
        </p:nvSpPr>
        <p:spPr bwMode="auto">
          <a:xfrm flipH="1">
            <a:off x="7106478" y="6211957"/>
            <a:ext cx="0" cy="19428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18" name="AutoShape 18"/>
          <p:cNvSpPr>
            <a:spLocks noChangeShapeType="1"/>
          </p:cNvSpPr>
          <p:nvPr/>
        </p:nvSpPr>
        <p:spPr bwMode="auto">
          <a:xfrm rot="5400000">
            <a:off x="10500411" y="7892097"/>
            <a:ext cx="26892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17" name="AutoShape 48"/>
          <p:cNvSpPr>
            <a:spLocks noChangeShapeType="1"/>
          </p:cNvSpPr>
          <p:nvPr/>
        </p:nvSpPr>
        <p:spPr bwMode="auto">
          <a:xfrm>
            <a:off x="9021891" y="4598978"/>
            <a:ext cx="41341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79" name="AutoShape 18"/>
          <p:cNvSpPr>
            <a:spLocks noChangeShapeType="1"/>
          </p:cNvSpPr>
          <p:nvPr/>
        </p:nvSpPr>
        <p:spPr bwMode="auto">
          <a:xfrm rot="5400000">
            <a:off x="4048494" y="6043985"/>
            <a:ext cx="26892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16" name="Conector recto de flecha 93"/>
          <p:cNvSpPr>
            <a:spLocks noChangeShapeType="1"/>
          </p:cNvSpPr>
          <p:nvPr/>
        </p:nvSpPr>
        <p:spPr bwMode="auto">
          <a:xfrm rot="5400000">
            <a:off x="1762547" y="2986936"/>
            <a:ext cx="60674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36" name="Conector recto de flecha 93"/>
          <p:cNvSpPr>
            <a:spLocks noChangeShapeType="1"/>
          </p:cNvSpPr>
          <p:nvPr/>
        </p:nvSpPr>
        <p:spPr bwMode="auto">
          <a:xfrm rot="5400000">
            <a:off x="1762547" y="3995048"/>
            <a:ext cx="60674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cxnSp>
        <p:nvCxnSpPr>
          <p:cNvPr id="19858" name="AutoShape 402"/>
          <p:cNvCxnSpPr>
            <a:cxnSpLocks noChangeShapeType="1"/>
          </p:cNvCxnSpPr>
          <p:nvPr/>
        </p:nvCxnSpPr>
        <p:spPr bwMode="auto">
          <a:xfrm>
            <a:off x="2065918" y="3590866"/>
            <a:ext cx="0" cy="44938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 name="1 Título"/>
          <p:cNvSpPr txBox="1">
            <a:spLocks/>
          </p:cNvSpPr>
          <p:nvPr/>
        </p:nvSpPr>
        <p:spPr>
          <a:xfrm>
            <a:off x="400501" y="62474"/>
            <a:ext cx="11948160" cy="1062355"/>
          </a:xfrm>
          <a:prstGeom prst="rect">
            <a:avLst/>
          </a:prstGeom>
        </p:spPr>
        <p:txBody>
          <a:bodyPr vert="horz" lIns="128016" tIns="64008" rIns="128016" bIns="64008"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s-EC" sz="4500" b="1" dirty="0">
                <a:latin typeface="Times New Roman" pitchFamily="18" charset="0"/>
                <a:cs typeface="Times New Roman" pitchFamily="18" charset="0"/>
              </a:rPr>
              <a:t>DESARROLLO</a:t>
            </a:r>
          </a:p>
        </p:txBody>
      </p:sp>
      <p:grpSp>
        <p:nvGrpSpPr>
          <p:cNvPr id="134" name="14 Grupo"/>
          <p:cNvGrpSpPr>
            <a:grpSpLocks/>
          </p:cNvGrpSpPr>
          <p:nvPr/>
        </p:nvGrpSpPr>
        <p:grpSpPr bwMode="auto">
          <a:xfrm>
            <a:off x="4922282" y="1473830"/>
            <a:ext cx="3091498" cy="693420"/>
            <a:chOff x="0" y="0"/>
            <a:chExt cx="22085" cy="4949"/>
          </a:xfrm>
        </p:grpSpPr>
        <p:sp>
          <p:nvSpPr>
            <p:cNvPr id="135" name="Conector recto de flecha 110"/>
            <p:cNvSpPr>
              <a:spLocks noChangeShapeType="1"/>
            </p:cNvSpPr>
            <p:nvPr/>
          </p:nvSpPr>
          <p:spPr bwMode="auto">
            <a:xfrm>
              <a:off x="11048" y="2479"/>
              <a:ext cx="0" cy="2470"/>
            </a:xfrm>
            <a:prstGeom prst="straightConnector1">
              <a:avLst/>
            </a:prstGeom>
            <a:noFill/>
            <a:ln w="9525">
              <a:solidFill>
                <a:srgbClr val="000000"/>
              </a:solidFill>
              <a:round/>
              <a:headEnd/>
              <a:tailEnd type="triangle" w="med" len="me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endParaRPr lang="es-EC" dirty="0"/>
            </a:p>
          </p:txBody>
        </p:sp>
        <p:sp>
          <p:nvSpPr>
            <p:cNvPr id="136" name="Entrada manual 111"/>
            <p:cNvSpPr>
              <a:spLocks noChangeArrowheads="1"/>
            </p:cNvSpPr>
            <p:nvPr/>
          </p:nvSpPr>
          <p:spPr bwMode="auto">
            <a:xfrm>
              <a:off x="0" y="0"/>
              <a:ext cx="22085" cy="3429"/>
            </a:xfrm>
            <a:prstGeom prst="flowChartManualInput">
              <a:avLst/>
            </a:prstGeom>
            <a:gradFill rotWithShape="1">
              <a:gsLst>
                <a:gs pos="0">
                  <a:srgbClr val="FFA2A1"/>
                </a:gs>
                <a:gs pos="35001">
                  <a:srgbClr val="FFBEBD"/>
                </a:gs>
                <a:gs pos="100000">
                  <a:srgbClr val="FFE5E5"/>
                </a:gs>
              </a:gsLst>
              <a:lin ang="16200000" scaled="1"/>
            </a:gradFill>
            <a:ln w="9525">
              <a:solidFill>
                <a:srgbClr val="BC4542"/>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b="1" dirty="0">
                  <a:solidFill>
                    <a:srgbClr val="000000"/>
                  </a:solidFill>
                  <a:latin typeface="Arial" pitchFamily="34" charset="0"/>
                  <a:ea typeface="Times New Roman" pitchFamily="18" charset="0"/>
                  <a:cs typeface="Arial" pitchFamily="34" charset="0"/>
                </a:rPr>
                <a:t>FORMULACION DEL PROYECTO</a:t>
              </a:r>
              <a:endParaRPr lang="es-ES" dirty="0">
                <a:latin typeface="Arial" pitchFamily="34" charset="0"/>
                <a:cs typeface="Arial" pitchFamily="34" charset="0"/>
              </a:endParaRPr>
            </a:p>
          </p:txBody>
        </p:sp>
      </p:grpSp>
      <p:grpSp>
        <p:nvGrpSpPr>
          <p:cNvPr id="148" name="22 Grupo"/>
          <p:cNvGrpSpPr>
            <a:grpSpLocks/>
          </p:cNvGrpSpPr>
          <p:nvPr/>
        </p:nvGrpSpPr>
        <p:grpSpPr bwMode="auto">
          <a:xfrm>
            <a:off x="1479074" y="2179510"/>
            <a:ext cx="5338505" cy="786765"/>
            <a:chOff x="0" y="3429"/>
            <a:chExt cx="38133" cy="5619"/>
          </a:xfrm>
        </p:grpSpPr>
        <p:sp>
          <p:nvSpPr>
            <p:cNvPr id="149" name="AutoShape 159"/>
            <p:cNvSpPr>
              <a:spLocks noChangeShapeType="1"/>
            </p:cNvSpPr>
            <p:nvPr/>
          </p:nvSpPr>
          <p:spPr bwMode="auto">
            <a:xfrm>
              <a:off x="4095" y="3429"/>
              <a:ext cx="3180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150" name="10 Grupo"/>
            <p:cNvGrpSpPr>
              <a:grpSpLocks/>
            </p:cNvGrpSpPr>
            <p:nvPr/>
          </p:nvGrpSpPr>
          <p:grpSpPr bwMode="auto">
            <a:xfrm>
              <a:off x="0" y="3429"/>
              <a:ext cx="38133" cy="5619"/>
              <a:chOff x="0" y="0"/>
              <a:chExt cx="38135" cy="5619"/>
            </a:xfrm>
          </p:grpSpPr>
          <p:sp>
            <p:nvSpPr>
              <p:cNvPr id="151" name="AutoShape 158"/>
              <p:cNvSpPr>
                <a:spLocks noChangeShapeType="1"/>
              </p:cNvSpPr>
              <p:nvPr/>
            </p:nvSpPr>
            <p:spPr bwMode="auto">
              <a:xfrm>
                <a:off x="4095" y="0"/>
                <a:ext cx="0" cy="180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52" name="Rectangle 157"/>
              <p:cNvSpPr>
                <a:spLocks noChangeArrowheads="1"/>
              </p:cNvSpPr>
              <p:nvPr/>
            </p:nvSpPr>
            <p:spPr bwMode="auto">
              <a:xfrm>
                <a:off x="11871" y="2381"/>
                <a:ext cx="26264" cy="2845"/>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C" sz="1400" dirty="0">
                    <a:latin typeface="Arial" pitchFamily="34" charset="0"/>
                    <a:ea typeface="Times New Roman" pitchFamily="18" charset="0"/>
                    <a:cs typeface="Arial" pitchFamily="34" charset="0"/>
                  </a:rPr>
                  <a:t>Recopilación de Información primaria</a:t>
                </a:r>
                <a:endParaRPr lang="es-EC" dirty="0">
                  <a:latin typeface="Arial" pitchFamily="34" charset="0"/>
                  <a:cs typeface="Arial" pitchFamily="34" charset="0"/>
                </a:endParaRPr>
              </a:p>
            </p:txBody>
          </p:sp>
          <p:sp>
            <p:nvSpPr>
              <p:cNvPr id="153" name="AutoShape 156"/>
              <p:cNvSpPr>
                <a:spLocks noChangeShapeType="1"/>
              </p:cNvSpPr>
              <p:nvPr/>
            </p:nvSpPr>
            <p:spPr bwMode="auto">
              <a:xfrm>
                <a:off x="8286" y="3810"/>
                <a:ext cx="3409"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54" name="Rectangle 155"/>
              <p:cNvSpPr>
                <a:spLocks noChangeArrowheads="1"/>
              </p:cNvSpPr>
              <p:nvPr/>
            </p:nvSpPr>
            <p:spPr bwMode="auto">
              <a:xfrm>
                <a:off x="0" y="1809"/>
                <a:ext cx="8286" cy="3810"/>
              </a:xfrm>
              <a:prstGeom prst="rect">
                <a:avLst/>
              </a:prstGeom>
              <a:gradFill rotWithShape="1">
                <a:gsLst>
                  <a:gs pos="0">
                    <a:srgbClr val="9EEAFF"/>
                  </a:gs>
                  <a:gs pos="35001">
                    <a:srgbClr val="BBEFFF"/>
                  </a:gs>
                  <a:gs pos="100000">
                    <a:srgbClr val="E4F9FF"/>
                  </a:gs>
                </a:gsLst>
                <a:lin ang="16200000" scaled="1"/>
              </a:gradFill>
              <a:ln w="9525">
                <a:solidFill>
                  <a:srgbClr val="40A7C2"/>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C" sz="1400" b="1" dirty="0">
                    <a:latin typeface="Arial" pitchFamily="34" charset="0"/>
                    <a:ea typeface="Times New Roman" pitchFamily="18" charset="0"/>
                    <a:cs typeface="Arial" pitchFamily="34" charset="0"/>
                  </a:rPr>
                  <a:t>OBJETIVO 1</a:t>
                </a:r>
                <a:endParaRPr lang="es-EC" dirty="0">
                  <a:latin typeface="Arial" pitchFamily="34" charset="0"/>
                  <a:cs typeface="Arial" pitchFamily="34" charset="0"/>
                </a:endParaRPr>
              </a:p>
            </p:txBody>
          </p:sp>
        </p:grpSp>
      </p:grpSp>
      <p:sp>
        <p:nvSpPr>
          <p:cNvPr id="155" name="Rectangle 189"/>
          <p:cNvSpPr>
            <a:spLocks noChangeArrowheads="1"/>
          </p:cNvSpPr>
          <p:nvPr/>
        </p:nvSpPr>
        <p:spPr bwMode="auto">
          <a:xfrm>
            <a:off x="0" y="63046"/>
            <a:ext cx="258597" cy="51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8016" tIns="64008" rIns="128016" bIns="64008" numCol="1" anchor="ctr" anchorCtr="0" compatLnSpc="1">
            <a:prstTxWarp prst="textNoShape">
              <a:avLst/>
            </a:prstTxWarp>
            <a:spAutoFit/>
          </a:bodyPr>
          <a:lstStyle/>
          <a:p>
            <a:endParaRPr lang="es-EC" dirty="0"/>
          </a:p>
        </p:txBody>
      </p:sp>
      <p:sp>
        <p:nvSpPr>
          <p:cNvPr id="156" name="Rectangle 201"/>
          <p:cNvSpPr>
            <a:spLocks noChangeArrowheads="1"/>
          </p:cNvSpPr>
          <p:nvPr/>
        </p:nvSpPr>
        <p:spPr bwMode="auto">
          <a:xfrm>
            <a:off x="320040" y="703126"/>
            <a:ext cx="258597" cy="51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8016" tIns="64008" rIns="128016" bIns="64008" numCol="1" anchor="ctr" anchorCtr="0" compatLnSpc="1">
            <a:prstTxWarp prst="textNoShape">
              <a:avLst/>
            </a:prstTxWarp>
            <a:spAutoFit/>
          </a:bodyPr>
          <a:lstStyle/>
          <a:p>
            <a:pPr fontAlgn="base">
              <a:spcBef>
                <a:spcPct val="0"/>
              </a:spcBef>
              <a:spcAft>
                <a:spcPct val="0"/>
              </a:spcAft>
            </a:pPr>
            <a:endParaRPr lang="es-EC" dirty="0">
              <a:latin typeface="Arial" pitchFamily="34" charset="0"/>
              <a:cs typeface="Arial" pitchFamily="34" charset="0"/>
            </a:endParaRPr>
          </a:p>
        </p:txBody>
      </p:sp>
      <p:grpSp>
        <p:nvGrpSpPr>
          <p:cNvPr id="237" name="476 Grupo"/>
          <p:cNvGrpSpPr>
            <a:grpSpLocks/>
          </p:cNvGrpSpPr>
          <p:nvPr/>
        </p:nvGrpSpPr>
        <p:grpSpPr bwMode="auto">
          <a:xfrm>
            <a:off x="1461051" y="3288432"/>
            <a:ext cx="7440930" cy="546801"/>
            <a:chOff x="0" y="2000"/>
            <a:chExt cx="53149" cy="3905"/>
          </a:xfrm>
        </p:grpSpPr>
        <p:sp>
          <p:nvSpPr>
            <p:cNvPr id="238" name="AutoShape 343"/>
            <p:cNvSpPr>
              <a:spLocks noChangeShapeType="1"/>
            </p:cNvSpPr>
            <p:nvPr/>
          </p:nvSpPr>
          <p:spPr bwMode="auto">
            <a:xfrm>
              <a:off x="38290" y="4095"/>
              <a:ext cx="438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39" name="Rectangle 342"/>
            <p:cNvSpPr>
              <a:spLocks noChangeArrowheads="1"/>
            </p:cNvSpPr>
            <p:nvPr/>
          </p:nvSpPr>
          <p:spPr bwMode="auto">
            <a:xfrm>
              <a:off x="11813" y="2720"/>
              <a:ext cx="26448" cy="2554"/>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hlinkClick r:id="rId2" action="ppaction://hlinksldjump"/>
                </a:rPr>
                <a:t>Estructuración de la Geodatabase</a:t>
              </a:r>
              <a:endParaRPr lang="es-ES" dirty="0">
                <a:latin typeface="Arial" pitchFamily="34" charset="0"/>
                <a:cs typeface="Arial" pitchFamily="34" charset="0"/>
              </a:endParaRPr>
            </a:p>
          </p:txBody>
        </p:sp>
        <p:sp>
          <p:nvSpPr>
            <p:cNvPr id="240" name="AutoShape 341"/>
            <p:cNvSpPr>
              <a:spLocks noChangeShapeType="1"/>
            </p:cNvSpPr>
            <p:nvPr/>
          </p:nvSpPr>
          <p:spPr bwMode="auto">
            <a:xfrm>
              <a:off x="8000" y="4000"/>
              <a:ext cx="368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41" name="Rectangle 340"/>
            <p:cNvSpPr>
              <a:spLocks noChangeArrowheads="1"/>
            </p:cNvSpPr>
            <p:nvPr/>
          </p:nvSpPr>
          <p:spPr bwMode="auto">
            <a:xfrm>
              <a:off x="42577" y="2000"/>
              <a:ext cx="10572" cy="3810"/>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Datasets</a:t>
              </a:r>
              <a:endParaRPr lang="es-EC" sz="1100" dirty="0">
                <a:latin typeface="Arial" pitchFamily="34" charset="0"/>
                <a:cs typeface="Arial" pitchFamily="34" charset="0"/>
              </a:endParaRPr>
            </a:p>
            <a:p>
              <a:pPr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Feature clases</a:t>
              </a:r>
              <a:endParaRPr lang="es-EC" dirty="0">
                <a:latin typeface="Arial" pitchFamily="34" charset="0"/>
                <a:cs typeface="Arial" pitchFamily="34" charset="0"/>
              </a:endParaRPr>
            </a:p>
          </p:txBody>
        </p:sp>
        <p:sp>
          <p:nvSpPr>
            <p:cNvPr id="242" name="Rectangle 339"/>
            <p:cNvSpPr>
              <a:spLocks noChangeArrowheads="1"/>
            </p:cNvSpPr>
            <p:nvPr/>
          </p:nvSpPr>
          <p:spPr bwMode="auto">
            <a:xfrm>
              <a:off x="0" y="2000"/>
              <a:ext cx="8286" cy="3905"/>
            </a:xfrm>
            <a:prstGeom prst="rect">
              <a:avLst/>
            </a:prstGeom>
            <a:gradFill rotWithShape="1">
              <a:gsLst>
                <a:gs pos="0">
                  <a:srgbClr val="9EEAFF"/>
                </a:gs>
                <a:gs pos="35001">
                  <a:srgbClr val="BBEFFF"/>
                </a:gs>
                <a:gs pos="100000">
                  <a:srgbClr val="E4F9FF"/>
                </a:gs>
              </a:gsLst>
              <a:lin ang="16200000" scaled="1"/>
            </a:gradFill>
            <a:ln w="9525">
              <a:solidFill>
                <a:srgbClr val="40A7C2"/>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C" sz="1400" b="1" dirty="0">
                  <a:latin typeface="Arial" pitchFamily="34" charset="0"/>
                  <a:ea typeface="Times New Roman" pitchFamily="18" charset="0"/>
                  <a:cs typeface="Arial" pitchFamily="34" charset="0"/>
                </a:rPr>
                <a:t>OBJETIVO 2</a:t>
              </a:r>
              <a:endParaRPr lang="es-EC" dirty="0">
                <a:latin typeface="Arial" pitchFamily="34" charset="0"/>
                <a:cs typeface="Arial" pitchFamily="34" charset="0"/>
              </a:endParaRPr>
            </a:p>
          </p:txBody>
        </p:sp>
      </p:grpSp>
      <p:grpSp>
        <p:nvGrpSpPr>
          <p:cNvPr id="243" name="141 Grupo"/>
          <p:cNvGrpSpPr>
            <a:grpSpLocks/>
          </p:cNvGrpSpPr>
          <p:nvPr/>
        </p:nvGrpSpPr>
        <p:grpSpPr bwMode="auto">
          <a:xfrm>
            <a:off x="5194005" y="4067801"/>
            <a:ext cx="6247366" cy="2326310"/>
            <a:chOff x="2605" y="948"/>
            <a:chExt cx="44626" cy="17310"/>
          </a:xfrm>
        </p:grpSpPr>
        <p:sp>
          <p:nvSpPr>
            <p:cNvPr id="244" name="Text Box 30"/>
            <p:cNvSpPr txBox="1">
              <a:spLocks noChangeArrowheads="1"/>
            </p:cNvSpPr>
            <p:nvPr/>
          </p:nvSpPr>
          <p:spPr bwMode="auto">
            <a:xfrm>
              <a:off x="19924" y="12402"/>
              <a:ext cx="3543" cy="2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grpSp>
          <p:nvGrpSpPr>
            <p:cNvPr id="245" name="123 Grupo"/>
            <p:cNvGrpSpPr>
              <a:grpSpLocks/>
            </p:cNvGrpSpPr>
            <p:nvPr/>
          </p:nvGrpSpPr>
          <p:grpSpPr bwMode="auto">
            <a:xfrm>
              <a:off x="2605" y="948"/>
              <a:ext cx="44626" cy="17310"/>
              <a:chOff x="2605" y="948"/>
              <a:chExt cx="44626" cy="17310"/>
            </a:xfrm>
          </p:grpSpPr>
          <p:grpSp>
            <p:nvGrpSpPr>
              <p:cNvPr id="246" name="113 Grupo"/>
              <p:cNvGrpSpPr>
                <a:grpSpLocks/>
              </p:cNvGrpSpPr>
              <p:nvPr/>
            </p:nvGrpSpPr>
            <p:grpSpPr bwMode="auto">
              <a:xfrm>
                <a:off x="3998" y="9401"/>
                <a:ext cx="43233" cy="8857"/>
                <a:chOff x="760" y="-409"/>
                <a:chExt cx="43232" cy="8856"/>
              </a:xfrm>
            </p:grpSpPr>
            <p:sp>
              <p:nvSpPr>
                <p:cNvPr id="266" name="AutoShape 34"/>
                <p:cNvSpPr>
                  <a:spLocks noChangeShapeType="1"/>
                </p:cNvSpPr>
                <p:nvPr/>
              </p:nvSpPr>
              <p:spPr bwMode="auto">
                <a:xfrm>
                  <a:off x="28870" y="4092"/>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67" name="AutoShape 35"/>
                <p:cNvSpPr>
                  <a:spLocks noChangeShapeType="1"/>
                </p:cNvSpPr>
                <p:nvPr/>
              </p:nvSpPr>
              <p:spPr bwMode="auto">
                <a:xfrm>
                  <a:off x="16194" y="4842"/>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68" name="Rectangle 49"/>
                <p:cNvSpPr>
                  <a:spLocks noChangeArrowheads="1"/>
                </p:cNvSpPr>
                <p:nvPr/>
              </p:nvSpPr>
              <p:spPr bwMode="auto">
                <a:xfrm>
                  <a:off x="760" y="3675"/>
                  <a:ext cx="7359" cy="2667"/>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2</a:t>
                  </a:r>
                  <a:endParaRPr lang="es-ES" dirty="0">
                    <a:latin typeface="Arial" pitchFamily="34" charset="0"/>
                    <a:cs typeface="Arial" pitchFamily="34" charset="0"/>
                  </a:endParaRPr>
                </a:p>
              </p:txBody>
            </p:sp>
            <p:sp>
              <p:nvSpPr>
                <p:cNvPr id="269" name="Rectangle 37"/>
                <p:cNvSpPr>
                  <a:spLocks noChangeArrowheads="1"/>
                </p:cNvSpPr>
                <p:nvPr/>
              </p:nvSpPr>
              <p:spPr bwMode="auto">
                <a:xfrm>
                  <a:off x="19509" y="1091"/>
                  <a:ext cx="9325" cy="6865"/>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C" sz="1300" dirty="0">
                      <a:solidFill>
                        <a:srgbClr val="000000"/>
                      </a:solidFill>
                      <a:latin typeface="Arial" pitchFamily="34" charset="0"/>
                      <a:ea typeface="Times New Roman" pitchFamily="18" charset="0"/>
                      <a:cs typeface="Arial" pitchFamily="34" charset="0"/>
                    </a:rPr>
                    <a:t>Exposición del territorio ante </a:t>
                  </a:r>
                  <a:r>
                    <a:rPr lang="es-EC" sz="1300" dirty="0" smtClean="0">
                      <a:solidFill>
                        <a:srgbClr val="000000"/>
                      </a:solidFill>
                      <a:latin typeface="Arial" pitchFamily="34" charset="0"/>
                      <a:ea typeface="Times New Roman" pitchFamily="18" charset="0"/>
                      <a:cs typeface="Arial" pitchFamily="34" charset="0"/>
                    </a:rPr>
                    <a:t>amenazas</a:t>
                  </a:r>
                  <a:endParaRPr lang="es-EC" sz="1100" dirty="0">
                    <a:latin typeface="Arial" pitchFamily="34" charset="0"/>
                    <a:cs typeface="Arial" pitchFamily="34" charset="0"/>
                  </a:endParaRPr>
                </a:p>
              </p:txBody>
            </p:sp>
            <p:sp>
              <p:nvSpPr>
                <p:cNvPr id="270" name="Rectangle 332"/>
                <p:cNvSpPr>
                  <a:spLocks noChangeArrowheads="1"/>
                </p:cNvSpPr>
                <p:nvPr/>
              </p:nvSpPr>
              <p:spPr bwMode="auto">
                <a:xfrm>
                  <a:off x="30835" y="-409"/>
                  <a:ext cx="13157" cy="8856"/>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just" fontAlgn="base">
                    <a:spcBef>
                      <a:spcPct val="0"/>
                    </a:spcBef>
                    <a:spcAft>
                      <a:spcPct val="0"/>
                    </a:spcAft>
                  </a:pPr>
                  <a:r>
                    <a:rPr lang="es-EC" sz="1300" dirty="0">
                      <a:solidFill>
                        <a:srgbClr val="000000"/>
                      </a:solidFill>
                      <a:latin typeface="Arial" pitchFamily="34" charset="0"/>
                      <a:ea typeface="Times New Roman" pitchFamily="18" charset="0"/>
                      <a:cs typeface="Arial" pitchFamily="34" charset="0"/>
                    </a:rPr>
                    <a:t>Niveles de amenaza:</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3" action="ppaction://hlinksldjump"/>
                    </a:rPr>
                    <a:t>Sísmica</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3" action="ppaction://hlinksldjump"/>
                    </a:rPr>
                    <a:t>Inundaciones</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smtClean="0">
                      <a:solidFill>
                        <a:srgbClr val="000000"/>
                      </a:solidFill>
                      <a:latin typeface="Arial" pitchFamily="34" charset="0"/>
                      <a:ea typeface="Times New Roman" pitchFamily="18" charset="0"/>
                      <a:cs typeface="Arial" pitchFamily="34" charset="0"/>
                      <a:hlinkClick r:id="rId4" action="ppaction://hlinksldjump"/>
                    </a:rPr>
                    <a:t>Volcánica</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4" action="ppaction://hlinksldjump"/>
                    </a:rPr>
                    <a:t>Deslizamientos</a:t>
                  </a:r>
                  <a:endParaRPr lang="es-EC" dirty="0">
                    <a:latin typeface="Arial" pitchFamily="34" charset="0"/>
                    <a:cs typeface="Arial" pitchFamily="34" charset="0"/>
                  </a:endParaRPr>
                </a:p>
              </p:txBody>
            </p:sp>
            <p:sp>
              <p:nvSpPr>
                <p:cNvPr id="271" name="AutoShape 39"/>
                <p:cNvSpPr>
                  <a:spLocks noChangeShapeType="1"/>
                </p:cNvSpPr>
                <p:nvPr/>
              </p:nvSpPr>
              <p:spPr bwMode="auto">
                <a:xfrm>
                  <a:off x="8094" y="4842"/>
                  <a:ext cx="189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72" name="AutoShape 40"/>
                <p:cNvSpPr>
                  <a:spLocks noChangeArrowheads="1"/>
                </p:cNvSpPr>
                <p:nvPr/>
              </p:nvSpPr>
              <p:spPr bwMode="auto">
                <a:xfrm>
                  <a:off x="8955" y="1841"/>
                  <a:ext cx="8083" cy="5772"/>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sz="1100" b="1" dirty="0">
                    <a:latin typeface="Arial" pitchFamily="34" charset="0"/>
                    <a:cs typeface="Arial" pitchFamily="34" charset="0"/>
                  </a:endParaRPr>
                </a:p>
                <a:p>
                  <a:pPr eaLnBrk="0" fontAlgn="base" hangingPunct="0">
                    <a:spcBef>
                      <a:spcPct val="0"/>
                    </a:spcBef>
                    <a:spcAft>
                      <a:spcPct val="0"/>
                    </a:spcAft>
                  </a:pPr>
                  <a:endParaRPr lang="es-EC" b="1" dirty="0">
                    <a:latin typeface="Arial" pitchFamily="34" charset="0"/>
                    <a:cs typeface="Arial" pitchFamily="34" charset="0"/>
                  </a:endParaRPr>
                </a:p>
              </p:txBody>
            </p:sp>
          </p:grpSp>
          <p:grpSp>
            <p:nvGrpSpPr>
              <p:cNvPr id="247" name="122 Grupo"/>
              <p:cNvGrpSpPr>
                <a:grpSpLocks/>
              </p:cNvGrpSpPr>
              <p:nvPr/>
            </p:nvGrpSpPr>
            <p:grpSpPr bwMode="auto">
              <a:xfrm>
                <a:off x="2605" y="948"/>
                <a:ext cx="44626" cy="12687"/>
                <a:chOff x="1272" y="948"/>
                <a:chExt cx="44625" cy="12687"/>
              </a:xfrm>
            </p:grpSpPr>
            <p:sp>
              <p:nvSpPr>
                <p:cNvPr id="264" name="AutoShape 328"/>
                <p:cNvSpPr>
                  <a:spLocks noChangeShapeType="1"/>
                </p:cNvSpPr>
                <p:nvPr/>
              </p:nvSpPr>
              <p:spPr bwMode="auto">
                <a:xfrm>
                  <a:off x="1272" y="4150"/>
                  <a:ext cx="124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249" name="91 Grupo"/>
                <p:cNvGrpSpPr>
                  <a:grpSpLocks/>
                </p:cNvGrpSpPr>
                <p:nvPr/>
              </p:nvGrpSpPr>
              <p:grpSpPr bwMode="auto">
                <a:xfrm>
                  <a:off x="2759" y="948"/>
                  <a:ext cx="43138" cy="7278"/>
                  <a:chOff x="950" y="948"/>
                  <a:chExt cx="43138" cy="7278"/>
                </a:xfrm>
              </p:grpSpPr>
              <p:sp>
                <p:nvSpPr>
                  <p:cNvPr id="255" name="Text Box 46"/>
                  <p:cNvSpPr txBox="1">
                    <a:spLocks noChangeArrowheads="1"/>
                  </p:cNvSpPr>
                  <p:nvPr/>
                </p:nvSpPr>
                <p:spPr bwMode="auto">
                  <a:xfrm>
                    <a:off x="16366" y="2571"/>
                    <a:ext cx="3544" cy="2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grpSp>
                <p:nvGrpSpPr>
                  <p:cNvPr id="256" name="89 Grupo"/>
                  <p:cNvGrpSpPr>
                    <a:grpSpLocks/>
                  </p:cNvGrpSpPr>
                  <p:nvPr/>
                </p:nvGrpSpPr>
                <p:grpSpPr bwMode="auto">
                  <a:xfrm>
                    <a:off x="950" y="948"/>
                    <a:ext cx="43138" cy="7278"/>
                    <a:chOff x="950" y="948"/>
                    <a:chExt cx="43138" cy="7278"/>
                  </a:xfrm>
                </p:grpSpPr>
                <p:sp>
                  <p:nvSpPr>
                    <p:cNvPr id="257" name="AutoShape 48"/>
                    <p:cNvSpPr>
                      <a:spLocks noChangeShapeType="1"/>
                    </p:cNvSpPr>
                    <p:nvPr/>
                  </p:nvSpPr>
                  <p:spPr bwMode="auto">
                    <a:xfrm>
                      <a:off x="16652" y="4674"/>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59" name="AutoShape 50"/>
                    <p:cNvSpPr>
                      <a:spLocks noChangeShapeType="1"/>
                    </p:cNvSpPr>
                    <p:nvPr/>
                  </p:nvSpPr>
                  <p:spPr bwMode="auto">
                    <a:xfrm>
                      <a:off x="8380" y="4773"/>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60" name="Rectangle 321"/>
                    <p:cNvSpPr>
                      <a:spLocks noChangeArrowheads="1"/>
                    </p:cNvSpPr>
                    <p:nvPr/>
                  </p:nvSpPr>
                  <p:spPr bwMode="auto">
                    <a:xfrm>
                      <a:off x="950" y="3242"/>
                      <a:ext cx="7359" cy="2667"/>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1</a:t>
                      </a:r>
                      <a:endParaRPr lang="es-ES" dirty="0">
                        <a:latin typeface="Arial" pitchFamily="34" charset="0"/>
                        <a:cs typeface="Arial" pitchFamily="34" charset="0"/>
                      </a:endParaRPr>
                    </a:p>
                  </p:txBody>
                </p:sp>
                <p:sp>
                  <p:nvSpPr>
                    <p:cNvPr id="261" name="Rectangle 52"/>
                    <p:cNvSpPr>
                      <a:spLocks noChangeArrowheads="1"/>
                    </p:cNvSpPr>
                    <p:nvPr/>
                  </p:nvSpPr>
                  <p:spPr bwMode="auto">
                    <a:xfrm>
                      <a:off x="19690" y="2111"/>
                      <a:ext cx="7836" cy="5392"/>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C" sz="1300" dirty="0">
                          <a:solidFill>
                            <a:srgbClr val="000000"/>
                          </a:solidFill>
                          <a:latin typeface="Arial" pitchFamily="34" charset="0"/>
                          <a:ea typeface="Times New Roman" pitchFamily="18" charset="0"/>
                          <a:cs typeface="Arial" pitchFamily="34" charset="0"/>
                        </a:rPr>
                        <a:t>Información general cantonal</a:t>
                      </a:r>
                      <a:endParaRPr lang="es-EC" sz="1100" dirty="0">
                        <a:latin typeface="Arial" pitchFamily="34" charset="0"/>
                        <a:cs typeface="Arial" pitchFamily="34" charset="0"/>
                      </a:endParaRPr>
                    </a:p>
                  </p:txBody>
                </p:sp>
                <p:sp>
                  <p:nvSpPr>
                    <p:cNvPr id="262" name="Rectangle 319"/>
                    <p:cNvSpPr>
                      <a:spLocks noChangeArrowheads="1"/>
                    </p:cNvSpPr>
                    <p:nvPr/>
                  </p:nvSpPr>
                  <p:spPr bwMode="auto">
                    <a:xfrm>
                      <a:off x="29280" y="948"/>
                      <a:ext cx="14808" cy="7278"/>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5" action="ppaction://hlinksldjump"/>
                        </a:rPr>
                        <a:t>Político Administrativo</a:t>
                      </a:r>
                      <a:r>
                        <a:rPr lang="es-EC" sz="1300" dirty="0">
                          <a:solidFill>
                            <a:srgbClr val="000000"/>
                          </a:solidFill>
                          <a:latin typeface="Arial" pitchFamily="34" charset="0"/>
                          <a:ea typeface="Times New Roman" pitchFamily="18" charset="0"/>
                          <a:cs typeface="Arial" pitchFamily="34" charset="0"/>
                        </a:rPr>
                        <a:t>.</a:t>
                      </a:r>
                      <a:endParaRPr lang="es-EC" sz="1100" dirty="0">
                        <a:latin typeface="Arial" pitchFamily="34" charset="0"/>
                        <a:cs typeface="Arial" pitchFamily="34" charset="0"/>
                      </a:endParaRPr>
                    </a:p>
                    <a:p>
                      <a:pPr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6" action="ppaction://hlinksldjump"/>
                        </a:rPr>
                        <a:t>Orografía.</a:t>
                      </a:r>
                      <a:endParaRPr lang="es-EC" sz="1100" dirty="0">
                        <a:latin typeface="Arial" pitchFamily="34" charset="0"/>
                        <a:cs typeface="Arial" pitchFamily="34" charset="0"/>
                      </a:endParaRPr>
                    </a:p>
                    <a:p>
                      <a:pPr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7" action="ppaction://hlinksldjump"/>
                        </a:rPr>
                        <a:t>Hidrografía</a:t>
                      </a:r>
                      <a:r>
                        <a:rPr lang="es-EC" sz="1300" dirty="0">
                          <a:solidFill>
                            <a:srgbClr val="000000"/>
                          </a:solidFill>
                          <a:latin typeface="Arial" pitchFamily="34" charset="0"/>
                          <a:ea typeface="Times New Roman" pitchFamily="18" charset="0"/>
                          <a:cs typeface="Arial" pitchFamily="34" charset="0"/>
                        </a:rPr>
                        <a:t>.</a:t>
                      </a:r>
                      <a:endParaRPr lang="es-EC" sz="1100" dirty="0">
                        <a:latin typeface="Arial" pitchFamily="34" charset="0"/>
                        <a:cs typeface="Arial" pitchFamily="34" charset="0"/>
                      </a:endParaRPr>
                    </a:p>
                    <a:p>
                      <a:pPr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rPr>
                        <a:t> </a:t>
                      </a:r>
                      <a:r>
                        <a:rPr lang="es-EC" sz="1300" dirty="0">
                          <a:solidFill>
                            <a:srgbClr val="000000"/>
                          </a:solidFill>
                          <a:latin typeface="Arial" pitchFamily="34" charset="0"/>
                          <a:ea typeface="Times New Roman" pitchFamily="18" charset="0"/>
                          <a:cs typeface="Arial" pitchFamily="34" charset="0"/>
                          <a:hlinkClick r:id="rId8" action="ppaction://hlinksldjump"/>
                        </a:rPr>
                        <a:t>Infraestructura</a:t>
                      </a:r>
                      <a:endParaRPr lang="es-EC" sz="1100" dirty="0">
                        <a:latin typeface="Arial" pitchFamily="34" charset="0"/>
                        <a:cs typeface="Arial" pitchFamily="34" charset="0"/>
                      </a:endParaRPr>
                    </a:p>
                    <a:p>
                      <a:pPr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Arial" pitchFamily="34" charset="0"/>
                          <a:hlinkClick r:id="rId9" action="ppaction://hlinksldjump"/>
                        </a:rPr>
                        <a:t> Demografía</a:t>
                      </a:r>
                      <a:endParaRPr lang="es-EC" sz="1100" dirty="0">
                        <a:latin typeface="Arial" pitchFamily="34" charset="0"/>
                        <a:cs typeface="Arial" pitchFamily="34" charset="0"/>
                      </a:endParaRPr>
                    </a:p>
                  </p:txBody>
                </p:sp>
                <p:sp>
                  <p:nvSpPr>
                    <p:cNvPr id="263" name="AutoShape 54"/>
                    <p:cNvSpPr>
                      <a:spLocks noChangeArrowheads="1"/>
                    </p:cNvSpPr>
                    <p:nvPr/>
                  </p:nvSpPr>
                  <p:spPr bwMode="auto">
                    <a:xfrm>
                      <a:off x="9145" y="1722"/>
                      <a:ext cx="8083" cy="5772"/>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b="1" dirty="0">
                        <a:latin typeface="Arial" pitchFamily="34" charset="0"/>
                        <a:cs typeface="Arial" pitchFamily="34" charset="0"/>
                      </a:endParaRPr>
                    </a:p>
                  </p:txBody>
                </p:sp>
              </p:grpSp>
            </p:grpSp>
            <p:grpSp>
              <p:nvGrpSpPr>
                <p:cNvPr id="250" name="101 Grupo"/>
                <p:cNvGrpSpPr>
                  <a:grpSpLocks/>
                </p:cNvGrpSpPr>
                <p:nvPr/>
              </p:nvGrpSpPr>
              <p:grpSpPr bwMode="auto">
                <a:xfrm>
                  <a:off x="6575" y="6751"/>
                  <a:ext cx="8420" cy="6884"/>
                  <a:chOff x="1146" y="-498"/>
                  <a:chExt cx="8420" cy="8095"/>
                </a:xfrm>
              </p:grpSpPr>
              <p:sp>
                <p:nvSpPr>
                  <p:cNvPr id="252" name="AutoShape 312"/>
                  <p:cNvSpPr>
                    <a:spLocks noChangeShapeType="1"/>
                  </p:cNvSpPr>
                  <p:nvPr/>
                </p:nvSpPr>
                <p:spPr bwMode="auto">
                  <a:xfrm flipH="1">
                    <a:off x="9566" y="-28"/>
                    <a:ext cx="0" cy="17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251" name="46 Grupo"/>
                  <p:cNvGrpSpPr>
                    <a:grpSpLocks/>
                  </p:cNvGrpSpPr>
                  <p:nvPr/>
                </p:nvGrpSpPr>
                <p:grpSpPr bwMode="auto">
                  <a:xfrm>
                    <a:off x="1146" y="-498"/>
                    <a:ext cx="6784" cy="8095"/>
                    <a:chOff x="1080" y="163"/>
                    <a:chExt cx="6381" cy="5131"/>
                  </a:xfrm>
                </p:grpSpPr>
                <p:sp>
                  <p:nvSpPr>
                    <p:cNvPr id="253" name="Text Box 59"/>
                    <p:cNvSpPr txBox="1">
                      <a:spLocks noChangeArrowheads="1"/>
                    </p:cNvSpPr>
                    <p:nvPr/>
                  </p:nvSpPr>
                  <p:spPr bwMode="auto">
                    <a:xfrm>
                      <a:off x="3061" y="163"/>
                      <a:ext cx="4400" cy="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dirty="0">
                        <a:latin typeface="Arial" pitchFamily="34" charset="0"/>
                        <a:cs typeface="Arial" pitchFamily="34" charset="0"/>
                      </a:endParaRPr>
                    </a:p>
                  </p:txBody>
                </p:sp>
                <p:sp>
                  <p:nvSpPr>
                    <p:cNvPr id="254" name="AutoShape 314"/>
                    <p:cNvSpPr>
                      <a:spLocks noChangeShapeType="1"/>
                    </p:cNvSpPr>
                    <p:nvPr/>
                  </p:nvSpPr>
                  <p:spPr bwMode="auto">
                    <a:xfrm flipH="1" flipV="1">
                      <a:off x="1080" y="1579"/>
                      <a:ext cx="0" cy="3715"/>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grpSp>
          </p:grpSp>
        </p:grpSp>
      </p:grpSp>
      <p:sp>
        <p:nvSpPr>
          <p:cNvPr id="273" name="Rectángulo 104"/>
          <p:cNvSpPr>
            <a:spLocks noChangeArrowheads="1"/>
          </p:cNvSpPr>
          <p:nvPr/>
        </p:nvSpPr>
        <p:spPr bwMode="auto">
          <a:xfrm>
            <a:off x="3174842" y="4195733"/>
            <a:ext cx="1729105" cy="1744663"/>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s-ES" sz="1400" dirty="0">
                <a:latin typeface="Arial" pitchFamily="34" charset="0"/>
                <a:ea typeface="Calibri" pitchFamily="34" charset="0"/>
                <a:cs typeface="Arial" pitchFamily="34" charset="0"/>
              </a:rPr>
              <a:t>Generar los productos de vulnerabilidad cantonal de Francisco de Orellana, matrices y mapas de vulnerabilidad</a:t>
            </a:r>
            <a:endParaRPr lang="es-ES" dirty="0">
              <a:latin typeface="Arial" pitchFamily="34" charset="0"/>
              <a:cs typeface="Arial" pitchFamily="34" charset="0"/>
            </a:endParaRPr>
          </a:p>
        </p:txBody>
      </p:sp>
      <p:sp>
        <p:nvSpPr>
          <p:cNvPr id="274" name="Rectangle 345"/>
          <p:cNvSpPr>
            <a:spLocks noChangeArrowheads="1"/>
          </p:cNvSpPr>
          <p:nvPr/>
        </p:nvSpPr>
        <p:spPr bwMode="auto">
          <a:xfrm>
            <a:off x="213360" y="276406"/>
            <a:ext cx="258597" cy="51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8016" tIns="64008" rIns="128016" bIns="64008" numCol="1" anchor="ctr" anchorCtr="0" compatLnSpc="1">
            <a:prstTxWarp prst="textNoShape">
              <a:avLst/>
            </a:prstTxWarp>
            <a:spAutoFit/>
          </a:bodyPr>
          <a:lstStyle/>
          <a:p>
            <a:endParaRPr lang="es-EC" dirty="0"/>
          </a:p>
        </p:txBody>
      </p:sp>
      <p:sp>
        <p:nvSpPr>
          <p:cNvPr id="276" name="AutoShape 341"/>
          <p:cNvSpPr>
            <a:spLocks noChangeShapeType="1"/>
          </p:cNvSpPr>
          <p:nvPr/>
        </p:nvSpPr>
        <p:spPr bwMode="auto">
          <a:xfrm>
            <a:off x="2670786" y="4598978"/>
            <a:ext cx="51590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77" name="Rectangle 339"/>
          <p:cNvSpPr>
            <a:spLocks noChangeArrowheads="1"/>
          </p:cNvSpPr>
          <p:nvPr/>
        </p:nvSpPr>
        <p:spPr bwMode="auto">
          <a:xfrm>
            <a:off x="1510735" y="4296544"/>
            <a:ext cx="1160051" cy="546801"/>
          </a:xfrm>
          <a:prstGeom prst="rect">
            <a:avLst/>
          </a:prstGeom>
          <a:gradFill rotWithShape="1">
            <a:gsLst>
              <a:gs pos="0">
                <a:srgbClr val="9EEAFF"/>
              </a:gs>
              <a:gs pos="35001">
                <a:srgbClr val="BBEFFF"/>
              </a:gs>
              <a:gs pos="100000">
                <a:srgbClr val="E4F9FF"/>
              </a:gs>
            </a:gsLst>
            <a:lin ang="16200000" scaled="1"/>
          </a:gradFill>
          <a:ln w="9525">
            <a:solidFill>
              <a:srgbClr val="40A7C2"/>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s-EC" sz="1400" b="1" dirty="0">
                <a:latin typeface="Arial" pitchFamily="34" charset="0"/>
                <a:ea typeface="Times New Roman" pitchFamily="18" charset="0"/>
                <a:cs typeface="Arial" pitchFamily="34" charset="0"/>
              </a:rPr>
              <a:t>OBJETIVO 3</a:t>
            </a:r>
            <a:endParaRPr lang="es-EC" dirty="0">
              <a:latin typeface="Arial" pitchFamily="34" charset="0"/>
              <a:cs typeface="Arial" pitchFamily="34" charset="0"/>
            </a:endParaRPr>
          </a:p>
        </p:txBody>
      </p:sp>
      <p:sp>
        <p:nvSpPr>
          <p:cNvPr id="282" name="Rectangle 372"/>
          <p:cNvSpPr>
            <a:spLocks noChangeArrowheads="1"/>
          </p:cNvSpPr>
          <p:nvPr/>
        </p:nvSpPr>
        <p:spPr bwMode="auto">
          <a:xfrm>
            <a:off x="3779709" y="6192723"/>
            <a:ext cx="919940" cy="422479"/>
          </a:xfrm>
          <a:prstGeom prst="rect">
            <a:avLst/>
          </a:prstGeom>
          <a:gradFill rotWithShape="1">
            <a:gsLst>
              <a:gs pos="0">
                <a:srgbClr val="FFA2A1"/>
              </a:gs>
              <a:gs pos="35001">
                <a:srgbClr val="FFBEBD"/>
              </a:gs>
              <a:gs pos="100000">
                <a:srgbClr val="FFE5E5"/>
              </a:gs>
            </a:gsLst>
            <a:lin ang="16200000" scaled="1"/>
          </a:gradFill>
          <a:ln w="9525">
            <a:solidFill>
              <a:srgbClr val="BC4542"/>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s-EC" sz="1400" b="1" dirty="0">
                <a:latin typeface="Arial" pitchFamily="34" charset="0"/>
                <a:ea typeface="Times New Roman" pitchFamily="18" charset="0"/>
                <a:cs typeface="Arial" pitchFamily="34" charset="0"/>
              </a:rPr>
              <a:t>FASE 1</a:t>
            </a:r>
            <a:endParaRPr lang="es-EC" dirty="0">
              <a:latin typeface="Arial" pitchFamily="34" charset="0"/>
              <a:cs typeface="Arial" pitchFamily="34" charset="0"/>
            </a:endParaRPr>
          </a:p>
        </p:txBody>
      </p:sp>
      <p:sp>
        <p:nvSpPr>
          <p:cNvPr id="284" name="Text Box 65"/>
          <p:cNvSpPr txBox="1">
            <a:spLocks noChangeArrowheads="1"/>
          </p:cNvSpPr>
          <p:nvPr/>
        </p:nvSpPr>
        <p:spPr bwMode="auto">
          <a:xfrm>
            <a:off x="6348509" y="6111146"/>
            <a:ext cx="664527"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dirty="0">
              <a:latin typeface="Arial" pitchFamily="34" charset="0"/>
              <a:cs typeface="Arial" pitchFamily="34" charset="0"/>
            </a:endParaRPr>
          </a:p>
        </p:txBody>
      </p:sp>
      <p:sp>
        <p:nvSpPr>
          <p:cNvPr id="288" name="AutoShape 363"/>
          <p:cNvSpPr>
            <a:spLocks noChangeShapeType="1"/>
          </p:cNvSpPr>
          <p:nvPr/>
        </p:nvSpPr>
        <p:spPr bwMode="auto">
          <a:xfrm>
            <a:off x="5968558" y="5103034"/>
            <a:ext cx="113792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91" name="Rectangle 378"/>
          <p:cNvSpPr>
            <a:spLocks noChangeArrowheads="1"/>
          </p:cNvSpPr>
          <p:nvPr/>
        </p:nvSpPr>
        <p:spPr bwMode="auto">
          <a:xfrm>
            <a:off x="533400" y="596447"/>
            <a:ext cx="258597" cy="51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8016" tIns="64008" rIns="128016" bIns="64008" numCol="1" anchor="ctr" anchorCtr="0" compatLnSpc="1">
            <a:prstTxWarp prst="textNoShape">
              <a:avLst/>
            </a:prstTxWarp>
            <a:spAutoFit/>
          </a:bodyPr>
          <a:lstStyle/>
          <a:p>
            <a:pPr fontAlgn="base">
              <a:spcBef>
                <a:spcPct val="0"/>
              </a:spcBef>
              <a:spcAft>
                <a:spcPct val="0"/>
              </a:spcAft>
              <a:tabLst>
                <a:tab pos="3120390" algn="l"/>
              </a:tabLst>
            </a:pPr>
            <a:endParaRPr lang="es-EC" dirty="0">
              <a:latin typeface="Arial" pitchFamily="34" charset="0"/>
              <a:cs typeface="Arial" pitchFamily="34" charset="0"/>
            </a:endParaRPr>
          </a:p>
        </p:txBody>
      </p:sp>
      <p:sp>
        <p:nvSpPr>
          <p:cNvPr id="293" name="Rectangle 22"/>
          <p:cNvSpPr>
            <a:spLocks noChangeArrowheads="1"/>
          </p:cNvSpPr>
          <p:nvPr/>
        </p:nvSpPr>
        <p:spPr bwMode="auto">
          <a:xfrm>
            <a:off x="5493500" y="7063870"/>
            <a:ext cx="1029018" cy="357822"/>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ts val="1400"/>
              </a:spcAft>
            </a:pPr>
            <a:r>
              <a:rPr lang="es-ES" sz="1400" dirty="0">
                <a:solidFill>
                  <a:srgbClr val="000000"/>
                </a:solidFill>
                <a:latin typeface="Arial" pitchFamily="34" charset="0"/>
                <a:cs typeface="Arial" pitchFamily="34" charset="0"/>
              </a:rPr>
              <a:t>ETAPA 3</a:t>
            </a:r>
            <a:endParaRPr lang="es-EC" dirty="0">
              <a:latin typeface="Arial" pitchFamily="34" charset="0"/>
              <a:cs typeface="Arial" pitchFamily="34" charset="0"/>
            </a:endParaRPr>
          </a:p>
        </p:txBody>
      </p:sp>
      <p:grpSp>
        <p:nvGrpSpPr>
          <p:cNvPr id="296" name="8 Grupo"/>
          <p:cNvGrpSpPr>
            <a:grpSpLocks/>
          </p:cNvGrpSpPr>
          <p:nvPr/>
        </p:nvGrpSpPr>
        <p:grpSpPr bwMode="auto">
          <a:xfrm>
            <a:off x="4039393" y="7809899"/>
            <a:ext cx="533400" cy="902335"/>
            <a:chOff x="760" y="22691"/>
            <a:chExt cx="3808" cy="6357"/>
          </a:xfrm>
        </p:grpSpPr>
        <p:sp>
          <p:nvSpPr>
            <p:cNvPr id="297" name="Oval 388"/>
            <p:cNvSpPr>
              <a:spLocks noChangeArrowheads="1"/>
            </p:cNvSpPr>
            <p:nvPr/>
          </p:nvSpPr>
          <p:spPr bwMode="auto">
            <a:xfrm>
              <a:off x="760" y="25677"/>
              <a:ext cx="3808" cy="3371"/>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700" b="1" dirty="0">
                  <a:latin typeface="Arial" pitchFamily="34" charset="0"/>
                  <a:ea typeface="Times New Roman" pitchFamily="18" charset="0"/>
                  <a:cs typeface="Arial" pitchFamily="34" charset="0"/>
                </a:rPr>
                <a:t>A</a:t>
              </a:r>
              <a:endParaRPr lang="es-EC" dirty="0">
                <a:latin typeface="Arial" pitchFamily="34" charset="0"/>
                <a:cs typeface="Arial" pitchFamily="34" charset="0"/>
              </a:endParaRPr>
            </a:p>
          </p:txBody>
        </p:sp>
        <p:sp>
          <p:nvSpPr>
            <p:cNvPr id="298" name="Conector recto de flecha 66"/>
            <p:cNvSpPr>
              <a:spLocks noChangeShapeType="1"/>
            </p:cNvSpPr>
            <p:nvPr/>
          </p:nvSpPr>
          <p:spPr bwMode="auto">
            <a:xfrm flipH="1">
              <a:off x="2666" y="22691"/>
              <a:ext cx="1" cy="298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sp>
        <p:nvSpPr>
          <p:cNvPr id="299" name="Text Box 19"/>
          <p:cNvSpPr txBox="1">
            <a:spLocks noChangeArrowheads="1"/>
          </p:cNvSpPr>
          <p:nvPr/>
        </p:nvSpPr>
        <p:spPr bwMode="auto">
          <a:xfrm>
            <a:off x="6390034" y="7522502"/>
            <a:ext cx="615633" cy="3622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dirty="0">
              <a:latin typeface="Arial" pitchFamily="34" charset="0"/>
              <a:cs typeface="Arial" pitchFamily="34" charset="0"/>
            </a:endParaRPr>
          </a:p>
        </p:txBody>
      </p:sp>
      <p:sp>
        <p:nvSpPr>
          <p:cNvPr id="300" name="AutoShape 16"/>
          <p:cNvSpPr>
            <a:spLocks noChangeShapeType="1"/>
          </p:cNvSpPr>
          <p:nvPr/>
        </p:nvSpPr>
        <p:spPr bwMode="auto">
          <a:xfrm>
            <a:off x="4292168" y="7824936"/>
            <a:ext cx="301593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01" name="AutoShape 383"/>
          <p:cNvSpPr>
            <a:spLocks noChangeShapeType="1"/>
          </p:cNvSpPr>
          <p:nvPr/>
        </p:nvSpPr>
        <p:spPr bwMode="auto">
          <a:xfrm rot="5400000">
            <a:off x="7173640" y="7690474"/>
            <a:ext cx="26892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03" name="AutoShape 23"/>
          <p:cNvSpPr>
            <a:spLocks noChangeShapeType="1"/>
          </p:cNvSpPr>
          <p:nvPr/>
        </p:nvSpPr>
        <p:spPr bwMode="auto">
          <a:xfrm>
            <a:off x="7812157" y="7220069"/>
            <a:ext cx="26447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04" name="AutoShape 390"/>
          <p:cNvSpPr>
            <a:spLocks noChangeShapeType="1"/>
          </p:cNvSpPr>
          <p:nvPr/>
        </p:nvSpPr>
        <p:spPr bwMode="auto">
          <a:xfrm>
            <a:off x="6529879" y="7220069"/>
            <a:ext cx="173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05" name="Elipse 64"/>
          <p:cNvSpPr>
            <a:spLocks noChangeArrowheads="1"/>
          </p:cNvSpPr>
          <p:nvPr/>
        </p:nvSpPr>
        <p:spPr bwMode="auto">
          <a:xfrm>
            <a:off x="1774377" y="8127370"/>
            <a:ext cx="533400" cy="471170"/>
          </a:xfrm>
          <a:prstGeom prst="ellipse">
            <a:avLst/>
          </a:prstGeom>
          <a:solidFill>
            <a:srgbClr val="FFFFFF"/>
          </a:solidFill>
          <a:ln w="9525">
            <a:solidFill>
              <a:srgbClr val="000000"/>
            </a:solidFill>
            <a:round/>
            <a:headEnd/>
            <a:tailEnd/>
          </a:ln>
        </p:spPr>
        <p:txBody>
          <a:bodyPr vert="horz" wrap="square" lIns="128016" tIns="64008" rIns="128016" bIns="64008" numCol="1" anchor="t" anchorCtr="0" compatLnSpc="1">
            <a:prstTxWarp prst="textNoShape">
              <a:avLst/>
            </a:prstTxWarp>
          </a:bodyPr>
          <a:lstStyle/>
          <a:p>
            <a:pPr algn="ctr" fontAlgn="base">
              <a:spcBef>
                <a:spcPct val="0"/>
              </a:spcBef>
              <a:spcAft>
                <a:spcPct val="0"/>
              </a:spcAft>
            </a:pPr>
            <a:r>
              <a:rPr lang="es-EC" sz="1700" b="1" dirty="0">
                <a:latin typeface="Arial" pitchFamily="34" charset="0"/>
                <a:ea typeface="Times New Roman" pitchFamily="18" charset="0"/>
                <a:cs typeface="Arial" pitchFamily="34" charset="0"/>
              </a:rPr>
              <a:t>B</a:t>
            </a:r>
            <a:endParaRPr lang="es-EC" dirty="0">
              <a:latin typeface="Arial" pitchFamily="34" charset="0"/>
              <a:cs typeface="Arial" pitchFamily="34" charset="0"/>
            </a:endParaRPr>
          </a:p>
        </p:txBody>
      </p:sp>
      <p:sp>
        <p:nvSpPr>
          <p:cNvPr id="306" name="AutoShape 382"/>
          <p:cNvSpPr>
            <a:spLocks noChangeShapeType="1"/>
          </p:cNvSpPr>
          <p:nvPr/>
        </p:nvSpPr>
        <p:spPr bwMode="auto">
          <a:xfrm rot="10800000">
            <a:off x="6504806" y="8026558"/>
            <a:ext cx="4000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09" name="AutoShape 24"/>
          <p:cNvSpPr>
            <a:spLocks noChangeArrowheads="1"/>
          </p:cNvSpPr>
          <p:nvPr/>
        </p:nvSpPr>
        <p:spPr bwMode="auto">
          <a:xfrm>
            <a:off x="6703234" y="6816825"/>
            <a:ext cx="1129030" cy="775652"/>
          </a:xfrm>
          <a:prstGeom prst="diamond">
            <a:avLst/>
          </a:prstGeom>
          <a:gradFill rotWithShape="1">
            <a:gsLst>
              <a:gs pos="0">
                <a:srgbClr val="FFBE86"/>
              </a:gs>
              <a:gs pos="35001">
                <a:srgbClr val="FFD0AA"/>
              </a:gs>
              <a:gs pos="100000">
                <a:srgbClr val="FFEBDB"/>
              </a:gs>
            </a:gsLst>
            <a:lin ang="16200000" scaled="1"/>
          </a:gradFill>
          <a:ln w="9525">
            <a:solidFill>
              <a:srgbClr val="E90B00"/>
            </a:solidFill>
            <a:miter lim="800000"/>
            <a:headEnd/>
            <a:tailEnd/>
          </a:ln>
          <a:effectLst>
            <a:outerShdw dist="20000" dir="5400000" rotWithShape="0">
              <a:srgbClr val="000000">
                <a:alpha val="37999"/>
              </a:srgbClr>
            </a:outerShdw>
          </a:effectLst>
        </p:spPr>
        <p:txBody>
          <a:bodyPr vert="horz" wrap="square" lIns="128016" tIns="64008" rIns="128016" bIns="64008" numCol="1" anchor="t" anchorCtr="0" compatLnSpc="1">
            <a:prstTxWarp prst="textNoShape">
              <a:avLst/>
            </a:prstTxWarp>
          </a:bodyPr>
          <a:lstStyle/>
          <a:p>
            <a:pPr algn="ctr" fontAlgn="base">
              <a:spcBef>
                <a:spcPct val="0"/>
              </a:spcBef>
              <a:spcAft>
                <a:spcPts val="1400"/>
              </a:spcAft>
            </a:pPr>
            <a:r>
              <a:rPr lang="es-EC" sz="1300" b="1" dirty="0">
                <a:latin typeface="Arial" pitchFamily="34" charset="0"/>
                <a:cs typeface="Arial" pitchFamily="34" charset="0"/>
              </a:rPr>
              <a:t>Ex. Inf.</a:t>
            </a:r>
          </a:p>
        </p:txBody>
      </p:sp>
      <p:grpSp>
        <p:nvGrpSpPr>
          <p:cNvPr id="310" name="1 Grupo"/>
          <p:cNvGrpSpPr>
            <a:grpSpLocks/>
          </p:cNvGrpSpPr>
          <p:nvPr/>
        </p:nvGrpSpPr>
        <p:grpSpPr bwMode="auto">
          <a:xfrm>
            <a:off x="8013779" y="6716013"/>
            <a:ext cx="1575490" cy="924560"/>
            <a:chOff x="95" y="-67"/>
            <a:chExt cx="11257" cy="6883"/>
          </a:xfrm>
        </p:grpSpPr>
        <p:sp>
          <p:nvSpPr>
            <p:cNvPr id="311" name="AutoShape 26"/>
            <p:cNvSpPr>
              <a:spLocks noChangeShapeType="1"/>
            </p:cNvSpPr>
            <p:nvPr/>
          </p:nvSpPr>
          <p:spPr bwMode="auto">
            <a:xfrm>
              <a:off x="9459" y="3429"/>
              <a:ext cx="189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12" name="Rectangle 27"/>
            <p:cNvSpPr>
              <a:spLocks noChangeArrowheads="1"/>
            </p:cNvSpPr>
            <p:nvPr/>
          </p:nvSpPr>
          <p:spPr bwMode="auto">
            <a:xfrm>
              <a:off x="95" y="-67"/>
              <a:ext cx="9131" cy="6883"/>
            </a:xfrm>
            <a:prstGeom prst="rect">
              <a:avLst/>
            </a:prstGeom>
            <a:gradFill rotWithShape="1">
              <a:gsLst>
                <a:gs pos="0">
                  <a:srgbClr val="A3C4FF"/>
                </a:gs>
                <a:gs pos="35001">
                  <a:srgbClr val="BFD5FF"/>
                </a:gs>
                <a:gs pos="100000">
                  <a:srgbClr val="E5EEFF"/>
                </a:gs>
              </a:gsLst>
              <a:lin ang="16200000" scaled="1"/>
            </a:gradFill>
            <a:ln w="9525">
              <a:solidFill>
                <a:schemeClr val="tx2">
                  <a:lumMod val="60000"/>
                  <a:lumOff val="40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C" sz="1300" dirty="0">
                  <a:solidFill>
                    <a:srgbClr val="000000"/>
                  </a:solidFill>
                  <a:latin typeface="Arial" pitchFamily="34" charset="0"/>
                  <a:cs typeface="Arial" pitchFamily="34" charset="0"/>
                </a:rPr>
                <a:t>Factores que inciden en la génesis de la vulnerabilidad</a:t>
              </a:r>
            </a:p>
          </p:txBody>
        </p:sp>
      </p:grpSp>
      <p:sp>
        <p:nvSpPr>
          <p:cNvPr id="313" name="Rectangle 54"/>
          <p:cNvSpPr>
            <a:spLocks noChangeArrowheads="1"/>
          </p:cNvSpPr>
          <p:nvPr/>
        </p:nvSpPr>
        <p:spPr bwMode="auto">
          <a:xfrm>
            <a:off x="9525948" y="6514390"/>
            <a:ext cx="2184752" cy="1309644"/>
          </a:xfrm>
          <a:prstGeom prst="rect">
            <a:avLst/>
          </a:prstGeom>
          <a:gradFill rotWithShape="1">
            <a:gsLst>
              <a:gs pos="0">
                <a:srgbClr val="DAFDA7"/>
              </a:gs>
              <a:gs pos="35001">
                <a:srgbClr val="E4FDC2"/>
              </a:gs>
              <a:gs pos="100000">
                <a:srgbClr val="F5FFE6"/>
              </a:gs>
            </a:gsLst>
            <a:lin ang="16200000" scaled="1"/>
          </a:gradFill>
          <a:ln w="9525">
            <a:solidFill>
              <a:schemeClr val="accent3">
                <a:lumMod val="60000"/>
                <a:lumOff val="40000"/>
              </a:schemeClr>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fontAlgn="base">
              <a:spcBef>
                <a:spcPct val="0"/>
              </a:spcBef>
              <a:spcAft>
                <a:spcPct val="0"/>
              </a:spcAft>
              <a:buFont typeface="Arial" pitchFamily="34" charset="0"/>
              <a:buChar char="-"/>
            </a:pPr>
            <a:r>
              <a:rPr lang="es-EC" sz="1300" dirty="0">
                <a:latin typeface="Arial" pitchFamily="34" charset="0"/>
                <a:cs typeface="Arial" pitchFamily="34" charset="0"/>
              </a:rPr>
              <a:t> </a:t>
            </a:r>
            <a:r>
              <a:rPr lang="es-EC" sz="1300" dirty="0">
                <a:latin typeface="Arial" pitchFamily="34" charset="0"/>
                <a:cs typeface="Arial" pitchFamily="34" charset="0"/>
                <a:hlinkClick r:id="rId10" action="ppaction://hlinksldjump"/>
              </a:rPr>
              <a:t>Planes, programas y proyectos operativos, relacionado a riesgos</a:t>
            </a:r>
            <a:endParaRPr lang="es-EC" sz="1300" dirty="0">
              <a:latin typeface="Arial" pitchFamily="34" charset="0"/>
              <a:cs typeface="Arial" pitchFamily="34" charset="0"/>
            </a:endParaRPr>
          </a:p>
          <a:p>
            <a:pPr fontAlgn="base">
              <a:spcBef>
                <a:spcPct val="0"/>
              </a:spcBef>
              <a:spcAft>
                <a:spcPct val="0"/>
              </a:spcAft>
              <a:buFont typeface="Arial" pitchFamily="34" charset="0"/>
              <a:buChar char="-"/>
            </a:pPr>
            <a:r>
              <a:rPr lang="es-EC" sz="1300" dirty="0">
                <a:latin typeface="Arial" pitchFamily="34" charset="0"/>
                <a:cs typeface="Arial" pitchFamily="34" charset="0"/>
              </a:rPr>
              <a:t> </a:t>
            </a:r>
            <a:r>
              <a:rPr lang="es-EC" sz="1300" dirty="0">
                <a:latin typeface="Arial" pitchFamily="34" charset="0"/>
                <a:cs typeface="Arial" pitchFamily="34" charset="0"/>
                <a:hlinkClick r:id="rId11" action="ppaction://hlinksldjump"/>
              </a:rPr>
              <a:t>Indicadores estratégicos</a:t>
            </a:r>
            <a:r>
              <a:rPr lang="es-EC" sz="1300" dirty="0">
                <a:latin typeface="Arial" pitchFamily="34" charset="0"/>
                <a:cs typeface="Arial" pitchFamily="34" charset="0"/>
              </a:rPr>
              <a:t>.</a:t>
            </a:r>
          </a:p>
          <a:p>
            <a:pPr fontAlgn="base">
              <a:spcBef>
                <a:spcPct val="0"/>
              </a:spcBef>
              <a:spcAft>
                <a:spcPct val="0"/>
              </a:spcAft>
              <a:buFont typeface="Arial" pitchFamily="34" charset="0"/>
              <a:buChar char="-"/>
            </a:pPr>
            <a:r>
              <a:rPr lang="es-EC" sz="1300" dirty="0" smtClean="0">
                <a:latin typeface="Arial" pitchFamily="34" charset="0"/>
                <a:cs typeface="Arial" pitchFamily="34" charset="0"/>
                <a:hlinkClick r:id="rId12" action="ppaction://hlinksldjump"/>
              </a:rPr>
              <a:t>Uso </a:t>
            </a:r>
            <a:r>
              <a:rPr lang="es-EC" sz="1300" dirty="0">
                <a:latin typeface="Arial" pitchFamily="34" charset="0"/>
                <a:cs typeface="Arial" pitchFamily="34" charset="0"/>
                <a:hlinkClick r:id="rId12" action="ppaction://hlinksldjump"/>
              </a:rPr>
              <a:t>potencial del suelo.</a:t>
            </a:r>
            <a:endParaRPr lang="es-EC" dirty="0">
              <a:latin typeface="Arial" pitchFamily="34" charset="0"/>
              <a:cs typeface="Arial" pitchFamily="34" charset="0"/>
            </a:endParaRPr>
          </a:p>
        </p:txBody>
      </p:sp>
      <p:sp>
        <p:nvSpPr>
          <p:cNvPr id="319" name="AutoShape 156"/>
          <p:cNvSpPr>
            <a:spLocks noChangeShapeType="1"/>
          </p:cNvSpPr>
          <p:nvPr/>
        </p:nvSpPr>
        <p:spPr bwMode="auto">
          <a:xfrm>
            <a:off x="4713850" y="6413579"/>
            <a:ext cx="47721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cxnSp>
        <p:nvCxnSpPr>
          <p:cNvPr id="19840" name="19839 Conector recto"/>
          <p:cNvCxnSpPr/>
          <p:nvPr/>
        </p:nvCxnSpPr>
        <p:spPr>
          <a:xfrm>
            <a:off x="5191066" y="4498167"/>
            <a:ext cx="0" cy="19073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AutoShape 363"/>
          <p:cNvSpPr>
            <a:spLocks noChangeShapeType="1"/>
          </p:cNvSpPr>
          <p:nvPr/>
        </p:nvSpPr>
        <p:spPr bwMode="auto">
          <a:xfrm>
            <a:off x="5997555" y="6413579"/>
            <a:ext cx="113792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24" name="AutoShape 314"/>
          <p:cNvSpPr>
            <a:spLocks noChangeShapeType="1"/>
          </p:cNvSpPr>
          <p:nvPr/>
        </p:nvSpPr>
        <p:spPr bwMode="auto">
          <a:xfrm flipH="1" flipV="1">
            <a:off x="5997555" y="6413579"/>
            <a:ext cx="0" cy="669836"/>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cxnSp>
        <p:nvCxnSpPr>
          <p:cNvPr id="19848" name="19847 Conector recto"/>
          <p:cNvCxnSpPr/>
          <p:nvPr/>
        </p:nvCxnSpPr>
        <p:spPr>
          <a:xfrm flipH="1">
            <a:off x="4292168" y="8026558"/>
            <a:ext cx="6342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83 Rectángulo"/>
          <p:cNvSpPr/>
          <p:nvPr/>
        </p:nvSpPr>
        <p:spPr>
          <a:xfrm>
            <a:off x="352128" y="8933860"/>
            <a:ext cx="12097344" cy="406265"/>
          </a:xfrm>
          <a:prstGeom prst="rect">
            <a:avLst/>
          </a:prstGeom>
        </p:spPr>
        <p:txBody>
          <a:bodyPr wrap="square" lIns="128016" tIns="64008" rIns="128016" bIns="64008">
            <a:spAutoFit/>
          </a:bodyPr>
          <a:lstStyle/>
          <a:p>
            <a:pPr lvl="0"/>
            <a:r>
              <a:rPr lang="es-EC" sz="1800" b="1" dirty="0">
                <a:latin typeface="Times New Roman" pitchFamily="18" charset="0"/>
                <a:cs typeface="Times New Roman" pitchFamily="18" charset="0"/>
              </a:rPr>
              <a:t>Ex. Inf. :</a:t>
            </a:r>
            <a:r>
              <a:rPr lang="es-EC" sz="1800" dirty="0">
                <a:latin typeface="Times New Roman" pitchFamily="18" charset="0"/>
                <a:cs typeface="Times New Roman" pitchFamily="18" charset="0"/>
              </a:rPr>
              <a:t> Existe Información</a:t>
            </a:r>
          </a:p>
        </p:txBody>
      </p:sp>
    </p:spTree>
    <p:extLst>
      <p:ext uri="{BB962C8B-B14F-4D97-AF65-F5344CB8AC3E}">
        <p14:creationId xmlns:p14="http://schemas.microsoft.com/office/powerpoint/2010/main" val="15365368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AutoShape 164"/>
          <p:cNvSpPr>
            <a:spLocks noChangeShapeType="1"/>
          </p:cNvSpPr>
          <p:nvPr/>
        </p:nvSpPr>
        <p:spPr bwMode="auto">
          <a:xfrm flipV="1">
            <a:off x="2872408" y="768152"/>
            <a:ext cx="0" cy="212040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42" name="AutoShape 383"/>
          <p:cNvSpPr>
            <a:spLocks noChangeShapeType="1"/>
          </p:cNvSpPr>
          <p:nvPr/>
        </p:nvSpPr>
        <p:spPr bwMode="auto">
          <a:xfrm rot="5400000">
            <a:off x="5502944" y="7801739"/>
            <a:ext cx="26892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33" name="AutoShape 137"/>
          <p:cNvSpPr>
            <a:spLocks noChangeShapeType="1"/>
          </p:cNvSpPr>
          <p:nvPr/>
        </p:nvSpPr>
        <p:spPr bwMode="auto">
          <a:xfrm>
            <a:off x="5594310" y="6303218"/>
            <a:ext cx="0" cy="36008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99" name="Text Box 128"/>
          <p:cNvSpPr txBox="1">
            <a:spLocks noChangeArrowheads="1"/>
          </p:cNvSpPr>
          <p:nvPr/>
        </p:nvSpPr>
        <p:spPr bwMode="auto">
          <a:xfrm>
            <a:off x="6098713" y="5698352"/>
            <a:ext cx="495999" cy="379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sp>
        <p:nvSpPr>
          <p:cNvPr id="78" name="AutoShape 137"/>
          <p:cNvSpPr>
            <a:spLocks noChangeShapeType="1"/>
          </p:cNvSpPr>
          <p:nvPr/>
        </p:nvSpPr>
        <p:spPr bwMode="auto">
          <a:xfrm>
            <a:off x="5594656" y="1507440"/>
            <a:ext cx="0" cy="36008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 name="AutoShape 116"/>
          <p:cNvSpPr>
            <a:spLocks noChangeShapeType="1"/>
          </p:cNvSpPr>
          <p:nvPr/>
        </p:nvSpPr>
        <p:spPr bwMode="auto">
          <a:xfrm>
            <a:off x="5937407" y="5405467"/>
            <a:ext cx="3084830" cy="0"/>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4" name="Text Box 115"/>
          <p:cNvSpPr txBox="1">
            <a:spLocks noChangeArrowheads="1"/>
          </p:cNvSpPr>
          <p:nvPr/>
        </p:nvSpPr>
        <p:spPr bwMode="auto">
          <a:xfrm>
            <a:off x="4727499" y="4791051"/>
            <a:ext cx="624523" cy="377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dirty="0">
              <a:latin typeface="Arial" pitchFamily="34" charset="0"/>
              <a:cs typeface="Arial" pitchFamily="34" charset="0"/>
            </a:endParaRPr>
          </a:p>
        </p:txBody>
      </p:sp>
      <p:grpSp>
        <p:nvGrpSpPr>
          <p:cNvPr id="5" name="Group 290"/>
          <p:cNvGrpSpPr>
            <a:grpSpLocks/>
          </p:cNvGrpSpPr>
          <p:nvPr/>
        </p:nvGrpSpPr>
        <p:grpSpPr bwMode="auto">
          <a:xfrm>
            <a:off x="4310486" y="1565093"/>
            <a:ext cx="1284171" cy="425831"/>
            <a:chOff x="5339" y="2741"/>
            <a:chExt cx="1399" cy="479"/>
          </a:xfrm>
        </p:grpSpPr>
        <p:sp>
          <p:nvSpPr>
            <p:cNvPr id="7" name="Text Box 111"/>
            <p:cNvSpPr txBox="1">
              <a:spLocks noChangeArrowheads="1"/>
            </p:cNvSpPr>
            <p:nvPr/>
          </p:nvSpPr>
          <p:spPr bwMode="auto">
            <a:xfrm>
              <a:off x="5768" y="2741"/>
              <a:ext cx="748" cy="4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sz="1100" dirty="0">
                <a:latin typeface="Arial" pitchFamily="34" charset="0"/>
                <a:cs typeface="Arial" pitchFamily="34" charset="0"/>
              </a:endParaRPr>
            </a:p>
            <a:p>
              <a:pPr eaLnBrk="0" fontAlgn="base" hangingPunct="0">
                <a:spcBef>
                  <a:spcPct val="0"/>
                </a:spcBef>
                <a:spcAft>
                  <a:spcPct val="0"/>
                </a:spcAft>
              </a:pPr>
              <a:endParaRPr lang="es-ES" dirty="0">
                <a:latin typeface="Arial" pitchFamily="34" charset="0"/>
                <a:cs typeface="Arial" pitchFamily="34" charset="0"/>
              </a:endParaRPr>
            </a:p>
          </p:txBody>
        </p:sp>
        <p:sp>
          <p:nvSpPr>
            <p:cNvPr id="8" name="AutoShape 112"/>
            <p:cNvSpPr>
              <a:spLocks noChangeShapeType="1"/>
            </p:cNvSpPr>
            <p:nvPr/>
          </p:nvSpPr>
          <p:spPr bwMode="auto">
            <a:xfrm>
              <a:off x="5339" y="3069"/>
              <a:ext cx="139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grpSp>
        <p:nvGrpSpPr>
          <p:cNvPr id="9" name="Group 291"/>
          <p:cNvGrpSpPr>
            <a:grpSpLocks/>
          </p:cNvGrpSpPr>
          <p:nvPr/>
        </p:nvGrpSpPr>
        <p:grpSpPr bwMode="auto">
          <a:xfrm>
            <a:off x="4371899" y="3178072"/>
            <a:ext cx="1173480" cy="1097915"/>
            <a:chOff x="5189" y="5025"/>
            <a:chExt cx="1594" cy="1234"/>
          </a:xfrm>
        </p:grpSpPr>
        <p:sp>
          <p:nvSpPr>
            <p:cNvPr id="10" name="AutoShape 119"/>
            <p:cNvSpPr>
              <a:spLocks noChangeShapeType="1"/>
            </p:cNvSpPr>
            <p:nvPr/>
          </p:nvSpPr>
          <p:spPr bwMode="auto">
            <a:xfrm flipV="1">
              <a:off x="5189" y="5403"/>
              <a:ext cx="0" cy="856"/>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1" name="Text Box 120"/>
            <p:cNvSpPr txBox="1">
              <a:spLocks noChangeArrowheads="1"/>
            </p:cNvSpPr>
            <p:nvPr/>
          </p:nvSpPr>
          <p:spPr bwMode="auto">
            <a:xfrm>
              <a:off x="5641" y="5025"/>
              <a:ext cx="748" cy="4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dirty="0">
                <a:latin typeface="Arial" pitchFamily="34" charset="0"/>
                <a:cs typeface="Arial" pitchFamily="34" charset="0"/>
              </a:endParaRPr>
            </a:p>
          </p:txBody>
        </p:sp>
        <p:sp>
          <p:nvSpPr>
            <p:cNvPr id="12" name="AutoShape 121"/>
            <p:cNvSpPr>
              <a:spLocks noChangeShapeType="1"/>
            </p:cNvSpPr>
            <p:nvPr/>
          </p:nvSpPr>
          <p:spPr bwMode="auto">
            <a:xfrm>
              <a:off x="5189" y="5388"/>
              <a:ext cx="159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grpSp>
        <p:nvGrpSpPr>
          <p:cNvPr id="13" name="160 Grupo"/>
          <p:cNvGrpSpPr>
            <a:grpSpLocks/>
          </p:cNvGrpSpPr>
          <p:nvPr/>
        </p:nvGrpSpPr>
        <p:grpSpPr bwMode="auto">
          <a:xfrm>
            <a:off x="3865249" y="3984432"/>
            <a:ext cx="6306773" cy="1109003"/>
            <a:chOff x="3804" y="3881"/>
            <a:chExt cx="45046" cy="7922"/>
          </a:xfrm>
        </p:grpSpPr>
        <p:grpSp>
          <p:nvGrpSpPr>
            <p:cNvPr id="14" name="132 Grupo"/>
            <p:cNvGrpSpPr>
              <a:grpSpLocks/>
            </p:cNvGrpSpPr>
            <p:nvPr/>
          </p:nvGrpSpPr>
          <p:grpSpPr bwMode="auto">
            <a:xfrm>
              <a:off x="3804" y="3881"/>
              <a:ext cx="31793" cy="7922"/>
              <a:chOff x="3804" y="-119"/>
              <a:chExt cx="31796" cy="7922"/>
            </a:xfrm>
          </p:grpSpPr>
          <p:sp>
            <p:nvSpPr>
              <p:cNvPr id="16" name="AutoShape 125"/>
              <p:cNvSpPr>
                <a:spLocks noChangeShapeType="1"/>
              </p:cNvSpPr>
              <p:nvPr/>
            </p:nvSpPr>
            <p:spPr bwMode="auto">
              <a:xfrm>
                <a:off x="33216" y="2762"/>
                <a:ext cx="238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17" name="129 Grupo"/>
              <p:cNvGrpSpPr>
                <a:grpSpLocks/>
              </p:cNvGrpSpPr>
              <p:nvPr/>
            </p:nvGrpSpPr>
            <p:grpSpPr bwMode="auto">
              <a:xfrm>
                <a:off x="3804" y="-119"/>
                <a:ext cx="29703" cy="7922"/>
                <a:chOff x="3804" y="-119"/>
                <a:chExt cx="29703" cy="7922"/>
              </a:xfrm>
            </p:grpSpPr>
            <p:grpSp>
              <p:nvGrpSpPr>
                <p:cNvPr id="18" name="44 Grupo"/>
                <p:cNvGrpSpPr>
                  <a:grpSpLocks/>
                </p:cNvGrpSpPr>
                <p:nvPr/>
              </p:nvGrpSpPr>
              <p:grpSpPr bwMode="auto">
                <a:xfrm>
                  <a:off x="3804" y="-119"/>
                  <a:ext cx="20275" cy="7922"/>
                  <a:chOff x="3804" y="-119"/>
                  <a:chExt cx="20275" cy="7922"/>
                </a:xfrm>
              </p:grpSpPr>
              <p:sp>
                <p:nvSpPr>
                  <p:cNvPr id="20" name="Text Box 128"/>
                  <p:cNvSpPr txBox="1">
                    <a:spLocks noChangeArrowheads="1"/>
                  </p:cNvSpPr>
                  <p:nvPr/>
                </p:nvSpPr>
                <p:spPr bwMode="auto">
                  <a:xfrm>
                    <a:off x="20536" y="602"/>
                    <a:ext cx="3543" cy="2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sp>
                <p:nvSpPr>
                  <p:cNvPr id="28" name="Rectangle 133"/>
                  <p:cNvSpPr>
                    <a:spLocks noChangeArrowheads="1"/>
                  </p:cNvSpPr>
                  <p:nvPr/>
                </p:nvSpPr>
                <p:spPr bwMode="auto">
                  <a:xfrm>
                    <a:off x="3804" y="2042"/>
                    <a:ext cx="7334" cy="2667"/>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6</a:t>
                    </a:r>
                    <a:endParaRPr lang="es-ES" dirty="0">
                      <a:latin typeface="Arial" pitchFamily="34" charset="0"/>
                      <a:cs typeface="Arial" pitchFamily="34" charset="0"/>
                    </a:endParaRPr>
                  </a:p>
                </p:txBody>
              </p:sp>
              <p:grpSp>
                <p:nvGrpSpPr>
                  <p:cNvPr id="22" name="39 Grupo"/>
                  <p:cNvGrpSpPr>
                    <a:grpSpLocks/>
                  </p:cNvGrpSpPr>
                  <p:nvPr/>
                </p:nvGrpSpPr>
                <p:grpSpPr bwMode="auto">
                  <a:xfrm>
                    <a:off x="11140" y="-119"/>
                    <a:ext cx="12218" cy="7922"/>
                    <a:chOff x="1615" y="-7928"/>
                    <a:chExt cx="12217" cy="7921"/>
                  </a:xfrm>
                </p:grpSpPr>
                <p:sp>
                  <p:nvSpPr>
                    <p:cNvPr id="23" name="AutoShape 136"/>
                    <p:cNvSpPr>
                      <a:spLocks noChangeShapeType="1"/>
                    </p:cNvSpPr>
                    <p:nvPr/>
                  </p:nvSpPr>
                  <p:spPr bwMode="auto">
                    <a:xfrm>
                      <a:off x="1615" y="-5047"/>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4" name="AutoShape 135"/>
                    <p:cNvSpPr>
                      <a:spLocks noChangeShapeType="1"/>
                    </p:cNvSpPr>
                    <p:nvPr/>
                  </p:nvSpPr>
                  <p:spPr bwMode="auto">
                    <a:xfrm>
                      <a:off x="10879" y="-5047"/>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5" name="AutoShape 137"/>
                    <p:cNvSpPr>
                      <a:spLocks noChangeShapeType="1"/>
                    </p:cNvSpPr>
                    <p:nvPr/>
                  </p:nvSpPr>
                  <p:spPr bwMode="auto">
                    <a:xfrm>
                      <a:off x="6632" y="-2579"/>
                      <a:ext cx="0" cy="257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26" name="AutoShape 138"/>
                    <p:cNvSpPr>
                      <a:spLocks noChangeArrowheads="1"/>
                    </p:cNvSpPr>
                    <p:nvPr/>
                  </p:nvSpPr>
                  <p:spPr bwMode="auto">
                    <a:xfrm>
                      <a:off x="2869" y="-7928"/>
                      <a:ext cx="8083" cy="5771"/>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sz="1100" b="1" dirty="0">
                        <a:latin typeface="Arial" pitchFamily="34" charset="0"/>
                        <a:cs typeface="Arial" pitchFamily="34" charset="0"/>
                      </a:endParaRPr>
                    </a:p>
                  </p:txBody>
                </p:sp>
              </p:grpSp>
            </p:grpSp>
            <p:sp>
              <p:nvSpPr>
                <p:cNvPr id="19" name="Rectangle 139"/>
                <p:cNvSpPr>
                  <a:spLocks noChangeArrowheads="1"/>
                </p:cNvSpPr>
                <p:nvPr/>
              </p:nvSpPr>
              <p:spPr bwMode="auto">
                <a:xfrm>
                  <a:off x="23359" y="-119"/>
                  <a:ext cx="10148" cy="5720"/>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300" dirty="0">
                      <a:latin typeface="Arial" pitchFamily="34" charset="0"/>
                      <a:ea typeface="Calibri" pitchFamily="34" charset="0"/>
                      <a:cs typeface="Arial" pitchFamily="34" charset="0"/>
                      <a:hlinkClick r:id="rId2" action="ppaction://hlinksldjump"/>
                    </a:rPr>
                    <a:t>A.V. socioeconómica desde las capacidades</a:t>
                  </a:r>
                  <a:endParaRPr lang="es-ES" sz="1100" dirty="0">
                    <a:latin typeface="Arial" pitchFamily="34" charset="0"/>
                    <a:cs typeface="Arial" pitchFamily="34" charset="0"/>
                  </a:endParaRPr>
                </a:p>
              </p:txBody>
            </p:sp>
          </p:grpSp>
        </p:grpSp>
        <p:sp>
          <p:nvSpPr>
            <p:cNvPr id="15" name="Rectangle 48"/>
            <p:cNvSpPr>
              <a:spLocks noChangeArrowheads="1"/>
            </p:cNvSpPr>
            <p:nvPr/>
          </p:nvSpPr>
          <p:spPr bwMode="auto">
            <a:xfrm>
              <a:off x="34877" y="5390"/>
              <a:ext cx="13973" cy="3493"/>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s-ES" sz="1100" dirty="0">
                  <a:latin typeface="Arial" pitchFamily="34" charset="0"/>
                  <a:cs typeface="Arial" pitchFamily="34" charset="0"/>
                </a:rPr>
                <a:t>Resultados de las </a:t>
              </a:r>
              <a:r>
                <a:rPr lang="es-ES" sz="1300" dirty="0">
                  <a:latin typeface="Arial" pitchFamily="34" charset="0"/>
                  <a:ea typeface="Calibri" pitchFamily="34" charset="0"/>
                  <a:cs typeface="Arial" pitchFamily="34" charset="0"/>
                </a:rPr>
                <a:t>encuestas.</a:t>
              </a:r>
              <a:endParaRPr lang="es-ES" dirty="0">
                <a:latin typeface="Arial" pitchFamily="34" charset="0"/>
                <a:cs typeface="Arial" pitchFamily="34" charset="0"/>
              </a:endParaRPr>
            </a:p>
          </p:txBody>
        </p:sp>
      </p:grpSp>
      <p:grpSp>
        <p:nvGrpSpPr>
          <p:cNvPr id="29" name="77 Grupo"/>
          <p:cNvGrpSpPr>
            <a:grpSpLocks/>
          </p:cNvGrpSpPr>
          <p:nvPr/>
        </p:nvGrpSpPr>
        <p:grpSpPr bwMode="auto">
          <a:xfrm>
            <a:off x="2872786" y="364908"/>
            <a:ext cx="7359139" cy="3439636"/>
            <a:chOff x="21675" y="760"/>
            <a:chExt cx="52569" cy="24570"/>
          </a:xfrm>
        </p:grpSpPr>
        <p:sp>
          <p:nvSpPr>
            <p:cNvPr id="30" name="AutoShape 46"/>
            <p:cNvSpPr>
              <a:spLocks noChangeShapeType="1"/>
            </p:cNvSpPr>
            <p:nvPr/>
          </p:nvSpPr>
          <p:spPr bwMode="auto">
            <a:xfrm>
              <a:off x="21675" y="17254"/>
              <a:ext cx="0" cy="257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31" name="37 Grupo"/>
            <p:cNvGrpSpPr>
              <a:grpSpLocks/>
            </p:cNvGrpSpPr>
            <p:nvPr/>
          </p:nvGrpSpPr>
          <p:grpSpPr bwMode="auto">
            <a:xfrm>
              <a:off x="24769" y="760"/>
              <a:ext cx="49475" cy="24570"/>
              <a:chOff x="24769" y="380"/>
              <a:chExt cx="49475" cy="24569"/>
            </a:xfrm>
          </p:grpSpPr>
          <p:sp>
            <p:nvSpPr>
              <p:cNvPr id="32" name="AutoShape 45"/>
              <p:cNvSpPr>
                <a:spLocks noChangeShapeType="1"/>
              </p:cNvSpPr>
              <p:nvPr/>
            </p:nvSpPr>
            <p:spPr bwMode="auto">
              <a:xfrm>
                <a:off x="24769" y="21194"/>
                <a:ext cx="266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33" name="35 Grupo"/>
              <p:cNvGrpSpPr>
                <a:grpSpLocks/>
              </p:cNvGrpSpPr>
              <p:nvPr/>
            </p:nvGrpSpPr>
            <p:grpSpPr bwMode="auto">
              <a:xfrm>
                <a:off x="27436" y="380"/>
                <a:ext cx="46808" cy="24569"/>
                <a:chOff x="3909" y="380"/>
                <a:chExt cx="46808" cy="24569"/>
              </a:xfrm>
            </p:grpSpPr>
            <p:grpSp>
              <p:nvGrpSpPr>
                <p:cNvPr id="34" name="7 Grupo"/>
                <p:cNvGrpSpPr>
                  <a:grpSpLocks/>
                </p:cNvGrpSpPr>
                <p:nvPr/>
              </p:nvGrpSpPr>
              <p:grpSpPr bwMode="auto">
                <a:xfrm>
                  <a:off x="3909" y="380"/>
                  <a:ext cx="46808" cy="20838"/>
                  <a:chOff x="2481" y="-1"/>
                  <a:chExt cx="46808" cy="20838"/>
                </a:xfrm>
              </p:grpSpPr>
              <p:grpSp>
                <p:nvGrpSpPr>
                  <p:cNvPr id="49" name="102 Grupo"/>
                  <p:cNvGrpSpPr>
                    <a:grpSpLocks/>
                  </p:cNvGrpSpPr>
                  <p:nvPr/>
                </p:nvGrpSpPr>
                <p:grpSpPr bwMode="auto">
                  <a:xfrm>
                    <a:off x="2481" y="2799"/>
                    <a:ext cx="30695" cy="18038"/>
                    <a:chOff x="2481" y="-1582"/>
                    <a:chExt cx="30695" cy="18037"/>
                  </a:xfrm>
                </p:grpSpPr>
                <p:grpSp>
                  <p:nvGrpSpPr>
                    <p:cNvPr id="51" name="42 Grupo"/>
                    <p:cNvGrpSpPr>
                      <a:grpSpLocks/>
                    </p:cNvGrpSpPr>
                    <p:nvPr/>
                  </p:nvGrpSpPr>
                  <p:grpSpPr bwMode="auto">
                    <a:xfrm>
                      <a:off x="2481" y="-1582"/>
                      <a:ext cx="20106" cy="18037"/>
                      <a:chOff x="2481" y="-1582"/>
                      <a:chExt cx="20107" cy="18037"/>
                    </a:xfrm>
                  </p:grpSpPr>
                  <p:sp>
                    <p:nvSpPr>
                      <p:cNvPr id="55" name="Text Box 155"/>
                      <p:cNvSpPr txBox="1">
                        <a:spLocks noChangeArrowheads="1"/>
                      </p:cNvSpPr>
                      <p:nvPr/>
                    </p:nvSpPr>
                    <p:spPr bwMode="auto">
                      <a:xfrm>
                        <a:off x="19045" y="-850"/>
                        <a:ext cx="3543" cy="2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grpSp>
                    <p:nvGrpSpPr>
                      <p:cNvPr id="56" name="41 Grupo"/>
                      <p:cNvGrpSpPr>
                        <a:grpSpLocks/>
                      </p:cNvGrpSpPr>
                      <p:nvPr/>
                    </p:nvGrpSpPr>
                    <p:grpSpPr bwMode="auto">
                      <a:xfrm>
                        <a:off x="2481" y="-1582"/>
                        <a:ext cx="19993" cy="18037"/>
                        <a:chOff x="2481" y="-1582"/>
                        <a:chExt cx="19994" cy="18037"/>
                      </a:xfrm>
                    </p:grpSpPr>
                    <p:sp>
                      <p:nvSpPr>
                        <p:cNvPr id="57" name="AutoShape 157"/>
                        <p:cNvSpPr>
                          <a:spLocks noChangeShapeType="1"/>
                        </p:cNvSpPr>
                        <p:nvPr/>
                      </p:nvSpPr>
                      <p:spPr bwMode="auto">
                        <a:xfrm>
                          <a:off x="19523" y="1310"/>
                          <a:ext cx="295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60" name="11 Grupo"/>
                        <p:cNvGrpSpPr>
                          <a:grpSpLocks/>
                        </p:cNvGrpSpPr>
                        <p:nvPr/>
                      </p:nvGrpSpPr>
                      <p:grpSpPr bwMode="auto">
                        <a:xfrm>
                          <a:off x="2481" y="-1582"/>
                          <a:ext cx="17696" cy="18037"/>
                          <a:chOff x="2481" y="-1582"/>
                          <a:chExt cx="17696" cy="18037"/>
                        </a:xfrm>
                      </p:grpSpPr>
                      <p:sp>
                        <p:nvSpPr>
                          <p:cNvPr id="61" name="AutoShape 161"/>
                          <p:cNvSpPr>
                            <a:spLocks noChangeShapeType="1"/>
                          </p:cNvSpPr>
                          <p:nvPr/>
                        </p:nvSpPr>
                        <p:spPr bwMode="auto">
                          <a:xfrm>
                            <a:off x="11234" y="1310"/>
                            <a:ext cx="189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2" name="Rectangle 163"/>
                          <p:cNvSpPr>
                            <a:spLocks noChangeArrowheads="1"/>
                          </p:cNvSpPr>
                          <p:nvPr/>
                        </p:nvSpPr>
                        <p:spPr bwMode="auto">
                          <a:xfrm>
                            <a:off x="3800" y="-130"/>
                            <a:ext cx="7345" cy="2667"/>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4</a:t>
                            </a:r>
                            <a:endParaRPr lang="es-ES" dirty="0">
                              <a:latin typeface="Arial" pitchFamily="34" charset="0"/>
                              <a:cs typeface="Arial" pitchFamily="34" charset="0"/>
                            </a:endParaRPr>
                          </a:p>
                        </p:txBody>
                      </p:sp>
                      <p:sp>
                        <p:nvSpPr>
                          <p:cNvPr id="63" name="AutoShape 164"/>
                          <p:cNvSpPr>
                            <a:spLocks noChangeShapeType="1"/>
                          </p:cNvSpPr>
                          <p:nvPr/>
                        </p:nvSpPr>
                        <p:spPr bwMode="auto">
                          <a:xfrm flipV="1">
                            <a:off x="2481" y="1310"/>
                            <a:ext cx="0" cy="1514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4" name="AutoShape 165"/>
                          <p:cNvSpPr>
                            <a:spLocks noChangeArrowheads="1"/>
                          </p:cNvSpPr>
                          <p:nvPr/>
                        </p:nvSpPr>
                        <p:spPr bwMode="auto">
                          <a:xfrm>
                            <a:off x="12094" y="-1582"/>
                            <a:ext cx="8083" cy="5772"/>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b="1" dirty="0">
                              <a:latin typeface="Arial" pitchFamily="34" charset="0"/>
                              <a:cs typeface="Arial" pitchFamily="34" charset="0"/>
                            </a:endParaRPr>
                          </a:p>
                        </p:txBody>
                      </p:sp>
                    </p:grpSp>
                  </p:grpSp>
                </p:grpSp>
                <p:grpSp>
                  <p:nvGrpSpPr>
                    <p:cNvPr id="52" name="87 Grupo"/>
                    <p:cNvGrpSpPr>
                      <a:grpSpLocks/>
                    </p:cNvGrpSpPr>
                    <p:nvPr/>
                  </p:nvGrpSpPr>
                  <p:grpSpPr bwMode="auto">
                    <a:xfrm>
                      <a:off x="22227" y="-782"/>
                      <a:ext cx="10949" cy="3773"/>
                      <a:chOff x="987" y="-1449"/>
                      <a:chExt cx="10948" cy="3773"/>
                    </a:xfrm>
                  </p:grpSpPr>
                  <p:sp>
                    <p:nvSpPr>
                      <p:cNvPr id="53" name="AutoShape 167"/>
                      <p:cNvSpPr>
                        <a:spLocks noChangeShapeType="1"/>
                      </p:cNvSpPr>
                      <p:nvPr/>
                    </p:nvSpPr>
                    <p:spPr bwMode="auto">
                      <a:xfrm>
                        <a:off x="10043" y="712"/>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4" name="Rectangle 168"/>
                      <p:cNvSpPr>
                        <a:spLocks noChangeArrowheads="1"/>
                      </p:cNvSpPr>
                      <p:nvPr/>
                    </p:nvSpPr>
                    <p:spPr bwMode="auto">
                      <a:xfrm>
                        <a:off x="987" y="-1449"/>
                        <a:ext cx="9058" cy="3773"/>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300" dirty="0">
                            <a:latin typeface="Arial" pitchFamily="34" charset="0"/>
                            <a:ea typeface="Calibri" pitchFamily="34" charset="0"/>
                            <a:cs typeface="Arial" pitchFamily="34" charset="0"/>
                          </a:rPr>
                          <a:t>A.V. Física de edificaciones</a:t>
                        </a:r>
                        <a:endParaRPr lang="es-ES" sz="1100" dirty="0">
                          <a:latin typeface="Arial" pitchFamily="34" charset="0"/>
                          <a:cs typeface="Arial" pitchFamily="34" charset="0"/>
                        </a:endParaRPr>
                      </a:p>
                    </p:txBody>
                  </p:sp>
                </p:grpSp>
              </p:grpSp>
              <p:sp>
                <p:nvSpPr>
                  <p:cNvPr id="50" name="Rectangle 169"/>
                  <p:cNvSpPr>
                    <a:spLocks noChangeArrowheads="1"/>
                  </p:cNvSpPr>
                  <p:nvPr/>
                </p:nvSpPr>
                <p:spPr bwMode="auto">
                  <a:xfrm>
                    <a:off x="33246" y="-1"/>
                    <a:ext cx="16043" cy="11551"/>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Calibri" pitchFamily="34" charset="0"/>
                      </a:rPr>
                      <a:t> </a:t>
                    </a:r>
                    <a:r>
                      <a:rPr lang="es-EC" sz="1300" dirty="0">
                        <a:solidFill>
                          <a:srgbClr val="000000"/>
                        </a:solidFill>
                        <a:latin typeface="Arial" pitchFamily="34" charset="0"/>
                        <a:ea typeface="Times New Roman" pitchFamily="18" charset="0"/>
                        <a:cs typeface="Calibri" pitchFamily="34" charset="0"/>
                        <a:hlinkClick r:id="rId3" action="ppaction://hlinksldjump"/>
                      </a:rPr>
                      <a:t>Estado de completitud del catastro urbano.</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Calibri" pitchFamily="34" charset="0"/>
                      </a:rPr>
                      <a:t> </a:t>
                    </a:r>
                    <a:r>
                      <a:rPr lang="es-EC" sz="1300" dirty="0">
                        <a:solidFill>
                          <a:srgbClr val="000000"/>
                        </a:solidFill>
                        <a:latin typeface="Arial" pitchFamily="34" charset="0"/>
                        <a:ea typeface="Times New Roman" pitchFamily="18" charset="0"/>
                        <a:cs typeface="Calibri" pitchFamily="34" charset="0"/>
                        <a:hlinkClick r:id="rId4" action="ppaction://hlinksldjump"/>
                      </a:rPr>
                      <a:t>Aporte de vulnerabilidad generado por los elementos estructurales (Matriz)</a:t>
                    </a:r>
                    <a:endParaRPr lang="es-EC" sz="1100" dirty="0">
                      <a:latin typeface="Arial" pitchFamily="34" charset="0"/>
                      <a:cs typeface="Arial" pitchFamily="34" charset="0"/>
                    </a:endParaRPr>
                  </a:p>
                  <a:p>
                    <a:pPr algn="just" eaLnBrk="0" fontAlgn="base" hangingPunct="0">
                      <a:spcBef>
                        <a:spcPct val="0"/>
                      </a:spcBef>
                      <a:spcAft>
                        <a:spcPct val="0"/>
                      </a:spcAft>
                      <a:buFontTx/>
                      <a:buChar char="•"/>
                    </a:pPr>
                    <a:r>
                      <a:rPr lang="es-EC" sz="1300" dirty="0">
                        <a:solidFill>
                          <a:srgbClr val="000000"/>
                        </a:solidFill>
                        <a:latin typeface="Arial" pitchFamily="34" charset="0"/>
                        <a:ea typeface="Times New Roman" pitchFamily="18" charset="0"/>
                        <a:cs typeface="Calibri" pitchFamily="34" charset="0"/>
                      </a:rPr>
                      <a:t> </a:t>
                    </a:r>
                    <a:r>
                      <a:rPr lang="es-EC" sz="1300" dirty="0">
                        <a:solidFill>
                          <a:srgbClr val="000000"/>
                        </a:solidFill>
                        <a:latin typeface="Arial" pitchFamily="34" charset="0"/>
                        <a:ea typeface="Times New Roman" pitchFamily="18" charset="0"/>
                        <a:cs typeface="Calibri" pitchFamily="34" charset="0"/>
                        <a:hlinkClick r:id="rId5" action="ppaction://hlinksldjump"/>
                      </a:rPr>
                      <a:t>Nivel de vulnerabilidad de edificaciones ante cada amenaza analizada</a:t>
                    </a:r>
                    <a:endParaRPr lang="es-EC" dirty="0">
                      <a:latin typeface="Arial" pitchFamily="34" charset="0"/>
                      <a:cs typeface="Arial" pitchFamily="34" charset="0"/>
                    </a:endParaRPr>
                  </a:p>
                </p:txBody>
              </p:sp>
            </p:grpSp>
            <p:grpSp>
              <p:nvGrpSpPr>
                <p:cNvPr id="35" name="32 Grupo"/>
                <p:cNvGrpSpPr>
                  <a:grpSpLocks/>
                </p:cNvGrpSpPr>
                <p:nvPr/>
              </p:nvGrpSpPr>
              <p:grpSpPr bwMode="auto">
                <a:xfrm>
                  <a:off x="4629" y="13273"/>
                  <a:ext cx="46088" cy="11676"/>
                  <a:chOff x="4629" y="-4252"/>
                  <a:chExt cx="46087" cy="11675"/>
                </a:xfrm>
              </p:grpSpPr>
              <p:grpSp>
                <p:nvGrpSpPr>
                  <p:cNvPr id="36" name="112 Grupo"/>
                  <p:cNvGrpSpPr>
                    <a:grpSpLocks/>
                  </p:cNvGrpSpPr>
                  <p:nvPr/>
                </p:nvGrpSpPr>
                <p:grpSpPr bwMode="auto">
                  <a:xfrm>
                    <a:off x="4629" y="-2812"/>
                    <a:ext cx="29808" cy="8332"/>
                    <a:chOff x="4629" y="-4717"/>
                    <a:chExt cx="29813" cy="8332"/>
                  </a:xfrm>
                </p:grpSpPr>
                <p:sp>
                  <p:nvSpPr>
                    <p:cNvPr id="38" name="AutoShape 172"/>
                    <p:cNvSpPr>
                      <a:spLocks noChangeShapeType="1"/>
                    </p:cNvSpPr>
                    <p:nvPr/>
                  </p:nvSpPr>
                  <p:spPr bwMode="auto">
                    <a:xfrm>
                      <a:off x="31998" y="-1836"/>
                      <a:ext cx="244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39" name="40 Grupo"/>
                    <p:cNvGrpSpPr>
                      <a:grpSpLocks/>
                    </p:cNvGrpSpPr>
                    <p:nvPr/>
                  </p:nvGrpSpPr>
                  <p:grpSpPr bwMode="auto">
                    <a:xfrm>
                      <a:off x="4629" y="-4717"/>
                      <a:ext cx="20167" cy="8332"/>
                      <a:chOff x="1677" y="-4717"/>
                      <a:chExt cx="20167" cy="8332"/>
                    </a:xfrm>
                  </p:grpSpPr>
                  <p:sp>
                    <p:nvSpPr>
                      <p:cNvPr id="41" name="AutoShape 181"/>
                      <p:cNvSpPr>
                        <a:spLocks noChangeShapeType="1"/>
                      </p:cNvSpPr>
                      <p:nvPr/>
                    </p:nvSpPr>
                    <p:spPr bwMode="auto">
                      <a:xfrm>
                        <a:off x="18170" y="-1836"/>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nvGrpSpPr>
                      <p:cNvPr id="42" name="36 Grupo"/>
                      <p:cNvGrpSpPr>
                        <a:grpSpLocks/>
                      </p:cNvGrpSpPr>
                      <p:nvPr/>
                    </p:nvGrpSpPr>
                    <p:grpSpPr bwMode="auto">
                      <a:xfrm>
                        <a:off x="1677" y="-4717"/>
                        <a:ext cx="20167" cy="8332"/>
                        <a:chOff x="1677" y="-4717"/>
                        <a:chExt cx="20167" cy="8332"/>
                      </a:xfrm>
                    </p:grpSpPr>
                    <p:sp>
                      <p:nvSpPr>
                        <p:cNvPr id="43" name="Text Box 175"/>
                        <p:cNvSpPr txBox="1">
                          <a:spLocks noChangeArrowheads="1"/>
                        </p:cNvSpPr>
                        <p:nvPr/>
                      </p:nvSpPr>
                      <p:spPr bwMode="auto">
                        <a:xfrm>
                          <a:off x="18301" y="-3997"/>
                          <a:ext cx="3543" cy="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grpSp>
                      <p:nvGrpSpPr>
                        <p:cNvPr id="44" name="34 Grupo"/>
                        <p:cNvGrpSpPr>
                          <a:grpSpLocks/>
                        </p:cNvGrpSpPr>
                        <p:nvPr/>
                      </p:nvGrpSpPr>
                      <p:grpSpPr bwMode="auto">
                        <a:xfrm>
                          <a:off x="1677" y="-4717"/>
                          <a:ext cx="16787" cy="8332"/>
                          <a:chOff x="1677" y="-4717"/>
                          <a:chExt cx="16787" cy="8332"/>
                        </a:xfrm>
                      </p:grpSpPr>
                      <p:sp>
                        <p:nvSpPr>
                          <p:cNvPr id="45" name="AutoShape 178"/>
                          <p:cNvSpPr>
                            <a:spLocks noChangeShapeType="1"/>
                          </p:cNvSpPr>
                          <p:nvPr/>
                        </p:nvSpPr>
                        <p:spPr bwMode="auto">
                          <a:xfrm>
                            <a:off x="9236" y="-1836"/>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46" name="Rectangle 49"/>
                          <p:cNvSpPr>
                            <a:spLocks noChangeArrowheads="1"/>
                          </p:cNvSpPr>
                          <p:nvPr/>
                        </p:nvSpPr>
                        <p:spPr bwMode="auto">
                          <a:xfrm>
                            <a:off x="1677" y="-3063"/>
                            <a:ext cx="7439" cy="2667"/>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5</a:t>
                            </a:r>
                            <a:endParaRPr lang="es-ES" dirty="0">
                              <a:latin typeface="Arial" pitchFamily="34" charset="0"/>
                              <a:cs typeface="Arial" pitchFamily="34" charset="0"/>
                            </a:endParaRPr>
                          </a:p>
                        </p:txBody>
                      </p:sp>
                      <p:sp>
                        <p:nvSpPr>
                          <p:cNvPr id="47" name="AutoShape 179"/>
                          <p:cNvSpPr>
                            <a:spLocks noChangeShapeType="1"/>
                          </p:cNvSpPr>
                          <p:nvPr/>
                        </p:nvSpPr>
                        <p:spPr bwMode="auto">
                          <a:xfrm>
                            <a:off x="14381" y="1044"/>
                            <a:ext cx="0" cy="257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48" name="AutoShape 180"/>
                          <p:cNvSpPr>
                            <a:spLocks noChangeArrowheads="1"/>
                          </p:cNvSpPr>
                          <p:nvPr/>
                        </p:nvSpPr>
                        <p:spPr bwMode="auto">
                          <a:xfrm>
                            <a:off x="10380" y="-4717"/>
                            <a:ext cx="8084" cy="5772"/>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sz="1100" b="1" dirty="0">
                              <a:latin typeface="Arial" pitchFamily="34" charset="0"/>
                              <a:cs typeface="Arial" pitchFamily="34" charset="0"/>
                            </a:endParaRPr>
                          </a:p>
                          <a:p>
                            <a:pPr eaLnBrk="0" fontAlgn="base" hangingPunct="0">
                              <a:spcBef>
                                <a:spcPct val="0"/>
                              </a:spcBef>
                              <a:spcAft>
                                <a:spcPct val="0"/>
                              </a:spcAft>
                            </a:pPr>
                            <a:endParaRPr lang="es-EC" b="1" dirty="0">
                              <a:latin typeface="Arial" pitchFamily="34" charset="0"/>
                              <a:cs typeface="Arial" pitchFamily="34" charset="0"/>
                            </a:endParaRPr>
                          </a:p>
                        </p:txBody>
                      </p:sp>
                    </p:grpSp>
                  </p:grpSp>
                </p:grpSp>
                <p:sp>
                  <p:nvSpPr>
                    <p:cNvPr id="40" name="Rectangle 182"/>
                    <p:cNvSpPr>
                      <a:spLocks noChangeArrowheads="1"/>
                    </p:cNvSpPr>
                    <p:nvPr/>
                  </p:nvSpPr>
                  <p:spPr bwMode="auto">
                    <a:xfrm>
                      <a:off x="24364" y="-4401"/>
                      <a:ext cx="7634" cy="4725"/>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300" dirty="0">
                          <a:latin typeface="Arial" pitchFamily="34" charset="0"/>
                          <a:ea typeface="Calibri" pitchFamily="34" charset="0"/>
                          <a:cs typeface="Arial" pitchFamily="34" charset="0"/>
                        </a:rPr>
                        <a:t>A.V. Física de redes vitales</a:t>
                      </a:r>
                      <a:endParaRPr lang="es-ES" sz="1100" dirty="0">
                        <a:latin typeface="Arial" pitchFamily="34" charset="0"/>
                        <a:cs typeface="Arial" pitchFamily="34" charset="0"/>
                      </a:endParaRPr>
                    </a:p>
                  </p:txBody>
                </p:sp>
              </p:grpSp>
              <p:sp>
                <p:nvSpPr>
                  <p:cNvPr id="37" name="Rectangle 15"/>
                  <p:cNvSpPr>
                    <a:spLocks noChangeArrowheads="1"/>
                  </p:cNvSpPr>
                  <p:nvPr/>
                </p:nvSpPr>
                <p:spPr bwMode="auto">
                  <a:xfrm>
                    <a:off x="34602" y="-4252"/>
                    <a:ext cx="16114" cy="11675"/>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just" fontAlgn="base">
                      <a:spcBef>
                        <a:spcPct val="0"/>
                      </a:spcBef>
                      <a:spcAft>
                        <a:spcPct val="0"/>
                      </a:spcAft>
                    </a:pPr>
                    <a:r>
                      <a:rPr lang="es-ES" sz="1300" dirty="0">
                        <a:latin typeface="Arial" pitchFamily="34" charset="0"/>
                        <a:ea typeface="Calibri" pitchFamily="34" charset="0"/>
                        <a:cs typeface="Arial" pitchFamily="34" charset="0"/>
                      </a:rPr>
                      <a:t>- </a:t>
                    </a:r>
                    <a:r>
                      <a:rPr lang="es-ES" sz="1300" dirty="0">
                        <a:latin typeface="Arial" pitchFamily="34" charset="0"/>
                        <a:ea typeface="Calibri" pitchFamily="34" charset="0"/>
                        <a:cs typeface="Arial" pitchFamily="34" charset="0"/>
                        <a:hlinkClick r:id="rId6" action="ppaction://hlinksldjump"/>
                      </a:rPr>
                      <a:t>Aporte de vulnerabilidad de las variables (Matrices)</a:t>
                    </a:r>
                  </a:p>
                  <a:p>
                    <a:pPr algn="just" fontAlgn="base">
                      <a:spcBef>
                        <a:spcPct val="0"/>
                      </a:spcBef>
                      <a:spcAft>
                        <a:spcPct val="0"/>
                      </a:spcAft>
                    </a:pPr>
                    <a:r>
                      <a:rPr lang="es-ES" sz="1300" dirty="0">
                        <a:latin typeface="Arial" pitchFamily="34" charset="0"/>
                        <a:ea typeface="Calibri" pitchFamily="34" charset="0"/>
                        <a:cs typeface="Arial" pitchFamily="34" charset="0"/>
                        <a:hlinkClick r:id="rId6" action="ppaction://hlinksldjump"/>
                      </a:rPr>
                      <a:t>- Nivel de Vulnerabilidad de redes vitales ante cada amenaza:</a:t>
                    </a:r>
                    <a:endParaRPr lang="es-ES" sz="1100" dirty="0">
                      <a:latin typeface="Arial" pitchFamily="34" charset="0"/>
                      <a:cs typeface="Arial" pitchFamily="34" charset="0"/>
                    </a:endParaRPr>
                  </a:p>
                  <a:p>
                    <a:pPr algn="just" eaLnBrk="0" fontAlgn="base" hangingPunct="0">
                      <a:spcBef>
                        <a:spcPct val="0"/>
                      </a:spcBef>
                      <a:spcAft>
                        <a:spcPct val="0"/>
                      </a:spcAft>
                      <a:buFontTx/>
                      <a:buChar char="•"/>
                    </a:pPr>
                    <a:r>
                      <a:rPr lang="es-ES" sz="1300" dirty="0">
                        <a:latin typeface="Arial" pitchFamily="34" charset="0"/>
                        <a:ea typeface="Calibri" pitchFamily="34" charset="0"/>
                        <a:cs typeface="Arial" pitchFamily="34" charset="0"/>
                      </a:rPr>
                      <a:t> </a:t>
                    </a:r>
                    <a:r>
                      <a:rPr lang="es-ES" sz="1300" dirty="0">
                        <a:latin typeface="Arial" pitchFamily="34" charset="0"/>
                        <a:ea typeface="Calibri" pitchFamily="34" charset="0"/>
                        <a:cs typeface="Arial" pitchFamily="34" charset="0"/>
                        <a:hlinkClick r:id="rId7" action="ppaction://hlinksldjump"/>
                      </a:rPr>
                      <a:t>Agua potable</a:t>
                    </a:r>
                    <a:endParaRPr lang="es-ES" sz="1100" dirty="0">
                      <a:latin typeface="Arial" pitchFamily="34" charset="0"/>
                      <a:cs typeface="Arial" pitchFamily="34" charset="0"/>
                    </a:endParaRPr>
                  </a:p>
                  <a:p>
                    <a:pPr algn="just" eaLnBrk="0" fontAlgn="base" hangingPunct="0">
                      <a:spcBef>
                        <a:spcPct val="0"/>
                      </a:spcBef>
                      <a:spcAft>
                        <a:spcPct val="0"/>
                      </a:spcAft>
                      <a:buFontTx/>
                      <a:buChar char="•"/>
                    </a:pPr>
                    <a:r>
                      <a:rPr lang="es-ES" sz="1300" dirty="0">
                        <a:latin typeface="Arial" pitchFamily="34" charset="0"/>
                        <a:ea typeface="Calibri" pitchFamily="34" charset="0"/>
                        <a:cs typeface="Arial" pitchFamily="34" charset="0"/>
                      </a:rPr>
                      <a:t> </a:t>
                    </a:r>
                    <a:r>
                      <a:rPr lang="es-ES" sz="1300" dirty="0">
                        <a:latin typeface="Arial" pitchFamily="34" charset="0"/>
                        <a:ea typeface="Calibri" pitchFamily="34" charset="0"/>
                        <a:cs typeface="Arial" pitchFamily="34" charset="0"/>
                        <a:hlinkClick r:id="rId8" action="ppaction://hlinksldjump"/>
                      </a:rPr>
                      <a:t>Alcantarillado</a:t>
                    </a:r>
                    <a:endParaRPr lang="es-ES" sz="1100" dirty="0">
                      <a:latin typeface="Arial" pitchFamily="34" charset="0"/>
                      <a:cs typeface="Arial" pitchFamily="34" charset="0"/>
                    </a:endParaRPr>
                  </a:p>
                  <a:p>
                    <a:pPr algn="just" eaLnBrk="0" fontAlgn="base" hangingPunct="0">
                      <a:spcBef>
                        <a:spcPct val="0"/>
                      </a:spcBef>
                      <a:spcAft>
                        <a:spcPct val="0"/>
                      </a:spcAft>
                      <a:buFontTx/>
                      <a:buChar char="•"/>
                    </a:pPr>
                    <a:r>
                      <a:rPr lang="es-ES" sz="1300" dirty="0">
                        <a:latin typeface="Arial" pitchFamily="34" charset="0"/>
                        <a:ea typeface="Calibri" pitchFamily="34" charset="0"/>
                        <a:cs typeface="Arial" pitchFamily="34" charset="0"/>
                      </a:rPr>
                      <a:t> </a:t>
                    </a:r>
                    <a:r>
                      <a:rPr lang="es-ES" sz="1300" dirty="0">
                        <a:latin typeface="Arial" pitchFamily="34" charset="0"/>
                        <a:ea typeface="Calibri" pitchFamily="34" charset="0"/>
                        <a:cs typeface="Arial" pitchFamily="34" charset="0"/>
                        <a:hlinkClick r:id="rId9" action="ppaction://hlinksldjump"/>
                      </a:rPr>
                      <a:t>Vialidad</a:t>
                    </a:r>
                    <a:endParaRPr lang="es-ES" dirty="0">
                      <a:latin typeface="Arial" pitchFamily="34" charset="0"/>
                      <a:cs typeface="Arial" pitchFamily="34" charset="0"/>
                    </a:endParaRPr>
                  </a:p>
                </p:txBody>
              </p:sp>
            </p:grpSp>
          </p:grpSp>
        </p:grpSp>
      </p:grpSp>
      <p:sp>
        <p:nvSpPr>
          <p:cNvPr id="65" name="Oval 10"/>
          <p:cNvSpPr>
            <a:spLocks noChangeArrowheads="1"/>
          </p:cNvSpPr>
          <p:nvPr/>
        </p:nvSpPr>
        <p:spPr bwMode="auto">
          <a:xfrm>
            <a:off x="2606663" y="591334"/>
            <a:ext cx="533400" cy="457835"/>
          </a:xfrm>
          <a:prstGeom prst="ellipse">
            <a:avLst/>
          </a:prstGeom>
          <a:solidFill>
            <a:srgbClr val="FFFFFF"/>
          </a:solidFill>
          <a:ln w="9525">
            <a:solidFill>
              <a:srgbClr val="000000"/>
            </a:solidFill>
            <a:round/>
            <a:headEnd/>
            <a:tailEnd/>
          </a:ln>
        </p:spPr>
        <p:txBody>
          <a:bodyPr vert="horz" wrap="square" lIns="128016" tIns="64008" rIns="128016" bIns="64008" numCol="1" anchor="t" anchorCtr="0" compatLnSpc="1">
            <a:prstTxWarp prst="textNoShape">
              <a:avLst/>
            </a:prstTxWarp>
          </a:bodyPr>
          <a:lstStyle/>
          <a:p>
            <a:pPr algn="ctr" fontAlgn="base">
              <a:spcBef>
                <a:spcPct val="0"/>
              </a:spcBef>
              <a:spcAft>
                <a:spcPct val="0"/>
              </a:spcAft>
            </a:pPr>
            <a:r>
              <a:rPr lang="es-EC" sz="1700" b="1" dirty="0">
                <a:latin typeface="Arial" pitchFamily="34" charset="0"/>
                <a:ea typeface="Times New Roman" pitchFamily="18" charset="0"/>
                <a:cs typeface="Arial" pitchFamily="34" charset="0"/>
              </a:rPr>
              <a:t>A</a:t>
            </a:r>
            <a:endParaRPr lang="es-EC" dirty="0">
              <a:latin typeface="Arial" pitchFamily="34" charset="0"/>
              <a:cs typeface="Arial" pitchFamily="34" charset="0"/>
            </a:endParaRPr>
          </a:p>
        </p:txBody>
      </p:sp>
      <p:sp>
        <p:nvSpPr>
          <p:cNvPr id="67" name="Rectangle 9"/>
          <p:cNvSpPr>
            <a:spLocks noChangeArrowheads="1"/>
          </p:cNvSpPr>
          <p:nvPr/>
        </p:nvSpPr>
        <p:spPr bwMode="auto">
          <a:xfrm>
            <a:off x="2391210" y="3059575"/>
            <a:ext cx="985600" cy="420931"/>
          </a:xfrm>
          <a:prstGeom prst="rect">
            <a:avLst/>
          </a:prstGeom>
          <a:gradFill rotWithShape="1">
            <a:gsLst>
              <a:gs pos="0">
                <a:srgbClr val="FFA2A1"/>
              </a:gs>
              <a:gs pos="35001">
                <a:srgbClr val="FFBEBD"/>
              </a:gs>
              <a:gs pos="100000">
                <a:srgbClr val="FFE5E5"/>
              </a:gs>
            </a:gsLst>
            <a:lin ang="16200000" scaled="1"/>
          </a:gradFill>
          <a:ln w="9525">
            <a:solidFill>
              <a:srgbClr val="BC4542"/>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s-EC" sz="1400" b="1" dirty="0">
                <a:latin typeface="Arial" pitchFamily="34" charset="0"/>
                <a:ea typeface="Times New Roman" pitchFamily="18" charset="0"/>
                <a:cs typeface="Arial" pitchFamily="34" charset="0"/>
              </a:rPr>
              <a:t>FASE 2</a:t>
            </a:r>
            <a:endParaRPr lang="es-EC" dirty="0">
              <a:latin typeface="Arial" pitchFamily="34" charset="0"/>
              <a:cs typeface="Arial" pitchFamily="34" charset="0"/>
            </a:endParaRPr>
          </a:p>
        </p:txBody>
      </p:sp>
      <p:sp>
        <p:nvSpPr>
          <p:cNvPr id="69" name="AutoShape 6"/>
          <p:cNvSpPr>
            <a:spLocks noChangeShapeType="1"/>
          </p:cNvSpPr>
          <p:nvPr/>
        </p:nvSpPr>
        <p:spPr bwMode="auto">
          <a:xfrm>
            <a:off x="3696260" y="1161847"/>
            <a:ext cx="17335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73" name="AutoShape 2"/>
          <p:cNvSpPr>
            <a:spLocks noChangeShapeType="1"/>
          </p:cNvSpPr>
          <p:nvPr/>
        </p:nvSpPr>
        <p:spPr bwMode="auto">
          <a:xfrm>
            <a:off x="2791632" y="5405467"/>
            <a:ext cx="330708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77" name="AutoShape 119"/>
          <p:cNvSpPr>
            <a:spLocks noChangeShapeType="1"/>
          </p:cNvSpPr>
          <p:nvPr/>
        </p:nvSpPr>
        <p:spPr bwMode="auto">
          <a:xfrm flipV="1">
            <a:off x="4284111" y="1867526"/>
            <a:ext cx="0" cy="761600"/>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grpSp>
        <p:nvGrpSpPr>
          <p:cNvPr id="80" name="Group 97"/>
          <p:cNvGrpSpPr>
            <a:grpSpLocks/>
          </p:cNvGrpSpPr>
          <p:nvPr/>
        </p:nvGrpSpPr>
        <p:grpSpPr bwMode="auto">
          <a:xfrm>
            <a:off x="2290053" y="5808713"/>
            <a:ext cx="985600" cy="381835"/>
            <a:chOff x="16255" y="-5519"/>
            <a:chExt cx="6571" cy="2008"/>
          </a:xfrm>
        </p:grpSpPr>
        <p:sp>
          <p:nvSpPr>
            <p:cNvPr id="81" name="Rectangle 98"/>
            <p:cNvSpPr>
              <a:spLocks noChangeArrowheads="1"/>
            </p:cNvSpPr>
            <p:nvPr/>
          </p:nvSpPr>
          <p:spPr bwMode="auto">
            <a:xfrm>
              <a:off x="16255" y="-5519"/>
              <a:ext cx="6571" cy="2008"/>
            </a:xfrm>
            <a:prstGeom prst="rect">
              <a:avLst/>
            </a:prstGeom>
            <a:gradFill rotWithShape="1">
              <a:gsLst>
                <a:gs pos="0">
                  <a:srgbClr val="FFA2A1"/>
                </a:gs>
                <a:gs pos="35001">
                  <a:srgbClr val="FFBEBD"/>
                </a:gs>
                <a:gs pos="100000">
                  <a:srgbClr val="FFE5E5"/>
                </a:gs>
              </a:gsLst>
              <a:lin ang="16200000" scaled="1"/>
            </a:gradFill>
            <a:ln w="9525">
              <a:solidFill>
                <a:schemeClr val="accent6">
                  <a:lumMod val="60000"/>
                  <a:lumOff val="40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C" sz="1400" b="1" dirty="0">
                  <a:latin typeface="Arial" pitchFamily="34" charset="0"/>
                  <a:cs typeface="Arial" pitchFamily="34" charset="0"/>
                </a:rPr>
                <a:t>FASE 3</a:t>
              </a:r>
              <a:endParaRPr lang="es-EC" dirty="0">
                <a:latin typeface="Arial" pitchFamily="34" charset="0"/>
                <a:cs typeface="Arial" pitchFamily="34" charset="0"/>
              </a:endParaRPr>
            </a:p>
          </p:txBody>
        </p:sp>
      </p:grpSp>
      <p:sp>
        <p:nvSpPr>
          <p:cNvPr id="82" name="AutoShape 179"/>
          <p:cNvSpPr>
            <a:spLocks noChangeShapeType="1"/>
          </p:cNvSpPr>
          <p:nvPr/>
        </p:nvSpPr>
        <p:spPr bwMode="auto">
          <a:xfrm>
            <a:off x="9022237" y="4699789"/>
            <a:ext cx="0" cy="35996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4" name="AutoShape 121"/>
          <p:cNvSpPr>
            <a:spLocks noChangeShapeType="1"/>
          </p:cNvSpPr>
          <p:nvPr/>
        </p:nvSpPr>
        <p:spPr bwMode="auto">
          <a:xfrm>
            <a:off x="4421176" y="5093484"/>
            <a:ext cx="117348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5" name="AutoShape 121"/>
          <p:cNvSpPr>
            <a:spLocks noChangeShapeType="1"/>
          </p:cNvSpPr>
          <p:nvPr/>
        </p:nvSpPr>
        <p:spPr bwMode="auto">
          <a:xfrm>
            <a:off x="3376810" y="5093484"/>
            <a:ext cx="117348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6" name="AutoShape 121"/>
          <p:cNvSpPr>
            <a:spLocks noChangeShapeType="1"/>
          </p:cNvSpPr>
          <p:nvPr/>
        </p:nvSpPr>
        <p:spPr bwMode="auto">
          <a:xfrm>
            <a:off x="2771943" y="5093484"/>
            <a:ext cx="117348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7" name="AutoShape 46"/>
          <p:cNvSpPr>
            <a:spLocks noChangeShapeType="1"/>
          </p:cNvSpPr>
          <p:nvPr/>
        </p:nvSpPr>
        <p:spPr bwMode="auto">
          <a:xfrm>
            <a:off x="2771943" y="5405467"/>
            <a:ext cx="0" cy="36020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8" name="AutoShape 137"/>
          <p:cNvSpPr>
            <a:spLocks noChangeShapeType="1"/>
          </p:cNvSpPr>
          <p:nvPr/>
        </p:nvSpPr>
        <p:spPr bwMode="auto">
          <a:xfrm>
            <a:off x="2771943" y="5093485"/>
            <a:ext cx="0" cy="36010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89" name="AutoShape 137"/>
          <p:cNvSpPr>
            <a:spLocks noChangeShapeType="1"/>
          </p:cNvSpPr>
          <p:nvPr/>
        </p:nvSpPr>
        <p:spPr bwMode="auto">
          <a:xfrm>
            <a:off x="9022237" y="5045367"/>
            <a:ext cx="0" cy="36010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grpSp>
        <p:nvGrpSpPr>
          <p:cNvPr id="90" name="Group 295"/>
          <p:cNvGrpSpPr>
            <a:grpSpLocks/>
          </p:cNvGrpSpPr>
          <p:nvPr/>
        </p:nvGrpSpPr>
        <p:grpSpPr bwMode="auto">
          <a:xfrm>
            <a:off x="3880867" y="5597540"/>
            <a:ext cx="6451571" cy="807212"/>
            <a:chOff x="4800" y="8143"/>
            <a:chExt cx="7256" cy="908"/>
          </a:xfrm>
        </p:grpSpPr>
        <p:sp>
          <p:nvSpPr>
            <p:cNvPr id="92" name="AutoShape 270"/>
            <p:cNvSpPr>
              <a:spLocks noChangeShapeType="1"/>
            </p:cNvSpPr>
            <p:nvPr/>
          </p:nvSpPr>
          <p:spPr bwMode="auto">
            <a:xfrm>
              <a:off x="7245" y="8614"/>
              <a:ext cx="465" cy="0"/>
            </a:xfrm>
            <a:prstGeom prst="straightConnector1">
              <a:avLst/>
            </a:prstGeom>
            <a:noFill/>
            <a:ln w="9525">
              <a:solidFill>
                <a:schemeClr val="accent1">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93" name="AutoShape 269"/>
            <p:cNvSpPr>
              <a:spLocks noChangeShapeType="1"/>
            </p:cNvSpPr>
            <p:nvPr/>
          </p:nvSpPr>
          <p:spPr bwMode="auto">
            <a:xfrm>
              <a:off x="5910" y="8614"/>
              <a:ext cx="298" cy="0"/>
            </a:xfrm>
            <a:prstGeom prst="straightConnector1">
              <a:avLst/>
            </a:prstGeom>
            <a:noFill/>
            <a:ln w="9525">
              <a:solidFill>
                <a:schemeClr val="accent1">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94" name="Rectangle 48"/>
            <p:cNvSpPr>
              <a:spLocks noChangeArrowheads="1"/>
            </p:cNvSpPr>
            <p:nvPr/>
          </p:nvSpPr>
          <p:spPr bwMode="auto">
            <a:xfrm>
              <a:off x="4800" y="8404"/>
              <a:ext cx="1125" cy="419"/>
            </a:xfrm>
            <a:prstGeom prst="rect">
              <a:avLst/>
            </a:prstGeom>
            <a:gradFill rotWithShape="1">
              <a:gsLst>
                <a:gs pos="0">
                  <a:srgbClr val="C9B5E8"/>
                </a:gs>
                <a:gs pos="35001">
                  <a:srgbClr val="D9CBEE"/>
                </a:gs>
                <a:gs pos="100000">
                  <a:srgbClr val="F0EAF9"/>
                </a:gs>
              </a:gsLst>
              <a:lin ang="16200000" scaled="1"/>
            </a:gradFill>
            <a:ln w="9525">
              <a:solidFill>
                <a:schemeClr val="accent1">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S" sz="1400" dirty="0">
                  <a:solidFill>
                    <a:srgbClr val="000000"/>
                  </a:solidFill>
                  <a:latin typeface="Arial" pitchFamily="34" charset="0"/>
                  <a:cs typeface="Arial" pitchFamily="34" charset="0"/>
                </a:rPr>
                <a:t>ETAPA 7</a:t>
              </a:r>
              <a:endParaRPr lang="es-EC" dirty="0">
                <a:latin typeface="Arial" pitchFamily="34" charset="0"/>
                <a:cs typeface="Arial" pitchFamily="34" charset="0"/>
              </a:endParaRPr>
            </a:p>
          </p:txBody>
        </p:sp>
        <p:sp>
          <p:nvSpPr>
            <p:cNvPr id="95" name="Rombo 98"/>
            <p:cNvSpPr>
              <a:spLocks noChangeArrowheads="1"/>
            </p:cNvSpPr>
            <p:nvPr/>
          </p:nvSpPr>
          <p:spPr bwMode="auto">
            <a:xfrm>
              <a:off x="6134" y="8143"/>
              <a:ext cx="1273" cy="908"/>
            </a:xfrm>
            <a:prstGeom prst="diamond">
              <a:avLst/>
            </a:prstGeom>
            <a:gradFill rotWithShape="1">
              <a:gsLst>
                <a:gs pos="0">
                  <a:srgbClr val="FFBE86"/>
                </a:gs>
                <a:gs pos="35001">
                  <a:srgbClr val="FFD0AA"/>
                </a:gs>
                <a:gs pos="100000">
                  <a:srgbClr val="FFEBDB"/>
                </a:gs>
              </a:gsLst>
              <a:lin ang="16200000" scaled="1"/>
            </a:gradFill>
            <a:ln w="9525">
              <a:solidFill>
                <a:schemeClr val="accent6">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C" sz="1300" b="1" dirty="0">
                  <a:latin typeface="Arial" pitchFamily="34" charset="0"/>
                  <a:cs typeface="Arial" pitchFamily="34" charset="0"/>
                </a:rPr>
                <a:t>Ex. Inf.</a:t>
              </a:r>
              <a:endParaRPr lang="es-EC" b="1" dirty="0">
                <a:latin typeface="Arial" pitchFamily="34" charset="0"/>
                <a:cs typeface="Arial" pitchFamily="34" charset="0"/>
              </a:endParaRPr>
            </a:p>
          </p:txBody>
        </p:sp>
        <p:sp>
          <p:nvSpPr>
            <p:cNvPr id="96" name="AutoShape 268"/>
            <p:cNvSpPr>
              <a:spLocks noChangeShapeType="1"/>
            </p:cNvSpPr>
            <p:nvPr/>
          </p:nvSpPr>
          <p:spPr bwMode="auto">
            <a:xfrm>
              <a:off x="9219" y="8596"/>
              <a:ext cx="343" cy="0"/>
            </a:xfrm>
            <a:prstGeom prst="straightConnector1">
              <a:avLst/>
            </a:prstGeom>
            <a:noFill/>
            <a:ln w="9525">
              <a:solidFill>
                <a:schemeClr val="accent1">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97" name="Rectangle 106"/>
            <p:cNvSpPr>
              <a:spLocks noChangeArrowheads="1"/>
            </p:cNvSpPr>
            <p:nvPr/>
          </p:nvSpPr>
          <p:spPr bwMode="auto">
            <a:xfrm>
              <a:off x="9581" y="8143"/>
              <a:ext cx="2475" cy="811"/>
            </a:xfrm>
            <a:prstGeom prst="rect">
              <a:avLst/>
            </a:prstGeom>
            <a:gradFill rotWithShape="1">
              <a:gsLst>
                <a:gs pos="0">
                  <a:srgbClr val="DAFDA7"/>
                </a:gs>
                <a:gs pos="35001">
                  <a:srgbClr val="E4FDC2"/>
                </a:gs>
                <a:gs pos="100000">
                  <a:srgbClr val="F5FFE6"/>
                </a:gs>
              </a:gsLst>
              <a:lin ang="16200000" scaled="1"/>
            </a:gradFill>
            <a:ln w="9525">
              <a:solidFill>
                <a:schemeClr val="accent3">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just" fontAlgn="base">
                <a:spcBef>
                  <a:spcPct val="0"/>
                </a:spcBef>
                <a:spcAft>
                  <a:spcPct val="0"/>
                </a:spcAft>
              </a:pPr>
              <a:r>
                <a:rPr lang="es-ES" sz="1300" dirty="0">
                  <a:latin typeface="Arial" pitchFamily="34" charset="0"/>
                  <a:cs typeface="Arial" pitchFamily="34" charset="0"/>
                  <a:hlinkClick r:id="rId10" action="ppaction://hlinksldjump"/>
                </a:rPr>
                <a:t>Funcionalidad de las   redes de agua potable, alcantarillado y vialidad.</a:t>
              </a:r>
              <a:endParaRPr lang="es-ES" sz="1300" dirty="0">
                <a:latin typeface="Arial" pitchFamily="34" charset="0"/>
                <a:cs typeface="Arial" pitchFamily="34" charset="0"/>
              </a:endParaRPr>
            </a:p>
          </p:txBody>
        </p:sp>
        <p:sp>
          <p:nvSpPr>
            <p:cNvPr id="98" name="Rectangle 107"/>
            <p:cNvSpPr>
              <a:spLocks noChangeArrowheads="1"/>
            </p:cNvSpPr>
            <p:nvPr/>
          </p:nvSpPr>
          <p:spPr bwMode="auto">
            <a:xfrm>
              <a:off x="7748" y="8361"/>
              <a:ext cx="1556" cy="575"/>
            </a:xfrm>
            <a:prstGeom prst="rect">
              <a:avLst/>
            </a:prstGeom>
            <a:gradFill rotWithShape="1">
              <a:gsLst>
                <a:gs pos="0">
                  <a:srgbClr val="A3C4FF"/>
                </a:gs>
                <a:gs pos="35001">
                  <a:srgbClr val="BFD5FF"/>
                </a:gs>
                <a:gs pos="100000">
                  <a:srgbClr val="E5EEFF"/>
                </a:gs>
              </a:gsLst>
              <a:lin ang="16200000" scaled="1"/>
            </a:gradFill>
            <a:ln w="9525">
              <a:solidFill>
                <a:schemeClr val="accent1">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s-EC" sz="1300" dirty="0">
                  <a:latin typeface="Arial" pitchFamily="34" charset="0"/>
                  <a:cs typeface="Arial" pitchFamily="34" charset="0"/>
                </a:rPr>
                <a:t>A.V. funcional de redes vitales</a:t>
              </a:r>
              <a:endParaRPr lang="es-EC" dirty="0">
                <a:latin typeface="Arial" pitchFamily="34" charset="0"/>
                <a:cs typeface="Arial" pitchFamily="34" charset="0"/>
              </a:endParaRPr>
            </a:p>
          </p:txBody>
        </p:sp>
      </p:grpSp>
      <p:grpSp>
        <p:nvGrpSpPr>
          <p:cNvPr id="123" name="Group 299"/>
          <p:cNvGrpSpPr>
            <a:grpSpLocks/>
          </p:cNvGrpSpPr>
          <p:nvPr/>
        </p:nvGrpSpPr>
        <p:grpSpPr bwMode="auto">
          <a:xfrm>
            <a:off x="3864246" y="6830515"/>
            <a:ext cx="6307455" cy="884068"/>
            <a:chOff x="4875" y="9346"/>
            <a:chExt cx="7095" cy="995"/>
          </a:xfrm>
        </p:grpSpPr>
        <p:sp>
          <p:nvSpPr>
            <p:cNvPr id="124" name="Text Box 192"/>
            <p:cNvSpPr txBox="1">
              <a:spLocks noChangeArrowheads="1"/>
            </p:cNvSpPr>
            <p:nvPr/>
          </p:nvSpPr>
          <p:spPr bwMode="auto">
            <a:xfrm>
              <a:off x="7399" y="9546"/>
              <a:ext cx="557" cy="4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Si</a:t>
              </a:r>
              <a:endParaRPr lang="es-ES" dirty="0">
                <a:latin typeface="Arial" pitchFamily="34" charset="0"/>
                <a:cs typeface="Arial" pitchFamily="34" charset="0"/>
              </a:endParaRPr>
            </a:p>
          </p:txBody>
        </p:sp>
        <p:sp>
          <p:nvSpPr>
            <p:cNvPr id="125" name="AutoShape 263"/>
            <p:cNvSpPr>
              <a:spLocks noChangeShapeType="1"/>
            </p:cNvSpPr>
            <p:nvPr/>
          </p:nvSpPr>
          <p:spPr bwMode="auto">
            <a:xfrm>
              <a:off x="7491" y="9886"/>
              <a:ext cx="46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26" name="AutoShape 264"/>
            <p:cNvSpPr>
              <a:spLocks noChangeShapeType="1"/>
            </p:cNvSpPr>
            <p:nvPr/>
          </p:nvSpPr>
          <p:spPr bwMode="auto">
            <a:xfrm>
              <a:off x="5925" y="9886"/>
              <a:ext cx="29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27" name="Rectangle 195"/>
            <p:cNvSpPr>
              <a:spLocks noChangeArrowheads="1"/>
            </p:cNvSpPr>
            <p:nvPr/>
          </p:nvSpPr>
          <p:spPr bwMode="auto">
            <a:xfrm>
              <a:off x="4875" y="9659"/>
              <a:ext cx="1125" cy="419"/>
            </a:xfrm>
            <a:prstGeom prst="rect">
              <a:avLst/>
            </a:prstGeom>
            <a:gradFill rotWithShape="1">
              <a:gsLst>
                <a:gs pos="0">
                  <a:srgbClr val="C9B5E8"/>
                </a:gs>
                <a:gs pos="35001">
                  <a:srgbClr val="D9CBEE"/>
                </a:gs>
                <a:gs pos="100000">
                  <a:srgbClr val="F0EAF9"/>
                </a:gs>
              </a:gsLst>
              <a:lin ang="16200000" scaled="1"/>
            </a:gradFill>
            <a:ln w="9525">
              <a:solidFill>
                <a:srgbClr val="795D9B"/>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ETAPA 8</a:t>
              </a:r>
              <a:endParaRPr lang="es-ES" dirty="0">
                <a:latin typeface="Arial" pitchFamily="34" charset="0"/>
                <a:cs typeface="Arial" pitchFamily="34" charset="0"/>
              </a:endParaRPr>
            </a:p>
          </p:txBody>
        </p:sp>
        <p:sp>
          <p:nvSpPr>
            <p:cNvPr id="128" name="AutoShape 194"/>
            <p:cNvSpPr>
              <a:spLocks noChangeArrowheads="1"/>
            </p:cNvSpPr>
            <p:nvPr/>
          </p:nvSpPr>
          <p:spPr bwMode="auto">
            <a:xfrm>
              <a:off x="6229" y="9433"/>
              <a:ext cx="1273" cy="908"/>
            </a:xfrm>
            <a:prstGeom prst="diamond">
              <a:avLst/>
            </a:prstGeom>
            <a:gradFill rotWithShape="1">
              <a:gsLst>
                <a:gs pos="0">
                  <a:srgbClr val="FFBE86"/>
                </a:gs>
                <a:gs pos="35001">
                  <a:srgbClr val="FFD0AA"/>
                </a:gs>
                <a:gs pos="100000">
                  <a:srgbClr val="FFEBDB"/>
                </a:gs>
              </a:gsLst>
              <a:lin ang="16200000" scaled="1"/>
            </a:gradFill>
            <a:ln w="9525">
              <a:solidFill>
                <a:srgbClr val="F68C36"/>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300" b="1" dirty="0">
                  <a:latin typeface="Arial" pitchFamily="34" charset="0"/>
                  <a:ea typeface="Times New Roman" pitchFamily="18" charset="0"/>
                  <a:cs typeface="Arial" pitchFamily="34" charset="0"/>
                </a:rPr>
                <a:t>Ex. Inf.</a:t>
              </a:r>
              <a:endParaRPr lang="es-EC" b="1" dirty="0">
                <a:latin typeface="Arial" pitchFamily="34" charset="0"/>
                <a:cs typeface="Arial" pitchFamily="34" charset="0"/>
              </a:endParaRPr>
            </a:p>
          </p:txBody>
        </p:sp>
        <p:sp>
          <p:nvSpPr>
            <p:cNvPr id="129" name="AutoShape 261"/>
            <p:cNvSpPr>
              <a:spLocks noChangeShapeType="1"/>
            </p:cNvSpPr>
            <p:nvPr/>
          </p:nvSpPr>
          <p:spPr bwMode="auto">
            <a:xfrm>
              <a:off x="9317" y="989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30" name="Rectangle 191"/>
            <p:cNvSpPr>
              <a:spLocks noChangeArrowheads="1"/>
            </p:cNvSpPr>
            <p:nvPr/>
          </p:nvSpPr>
          <p:spPr bwMode="auto">
            <a:xfrm>
              <a:off x="9656" y="9346"/>
              <a:ext cx="2314" cy="995"/>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s-ES" sz="1300" dirty="0">
                  <a:latin typeface="Arial" pitchFamily="34" charset="0"/>
                  <a:ea typeface="Calibri" pitchFamily="34" charset="0"/>
                  <a:cs typeface="Arial" pitchFamily="34" charset="0"/>
                </a:rPr>
                <a:t>- Analfabetismo</a:t>
              </a:r>
            </a:p>
            <a:p>
              <a:pPr fontAlgn="base">
                <a:spcBef>
                  <a:spcPct val="0"/>
                </a:spcBef>
                <a:spcAft>
                  <a:spcPct val="0"/>
                </a:spcAft>
              </a:pPr>
              <a:r>
                <a:rPr lang="es-ES" sz="1300" dirty="0">
                  <a:latin typeface="Arial" pitchFamily="34" charset="0"/>
                  <a:cs typeface="Arial" pitchFamily="34" charset="0"/>
                </a:rPr>
                <a:t>- </a:t>
              </a:r>
              <a:r>
                <a:rPr lang="es-ES" sz="1300" dirty="0">
                  <a:latin typeface="Arial" pitchFamily="34" charset="0"/>
                  <a:cs typeface="Arial" pitchFamily="34" charset="0"/>
                  <a:hlinkClick r:id="rId11" action="ppaction://hlinksldjump"/>
                </a:rPr>
                <a:t>Pobreza por NBI</a:t>
              </a:r>
              <a:endParaRPr lang="es-ES" sz="1300" dirty="0">
                <a:latin typeface="Arial" pitchFamily="34" charset="0"/>
                <a:cs typeface="Arial" pitchFamily="34" charset="0"/>
              </a:endParaRPr>
            </a:p>
            <a:p>
              <a:pPr fontAlgn="base">
                <a:spcBef>
                  <a:spcPct val="0"/>
                </a:spcBef>
                <a:spcAft>
                  <a:spcPct val="0"/>
                </a:spcAft>
              </a:pPr>
              <a:r>
                <a:rPr lang="es-ES" sz="1300" dirty="0">
                  <a:latin typeface="Arial" pitchFamily="34" charset="0"/>
                  <a:cs typeface="Arial" pitchFamily="34" charset="0"/>
                </a:rPr>
                <a:t>- Tipo de Vivienda</a:t>
              </a:r>
            </a:p>
            <a:p>
              <a:pPr fontAlgn="base">
                <a:spcBef>
                  <a:spcPct val="0"/>
                </a:spcBef>
                <a:spcAft>
                  <a:spcPct val="0"/>
                </a:spcAft>
              </a:pPr>
              <a:r>
                <a:rPr lang="es-ES" sz="1300" dirty="0">
                  <a:latin typeface="Arial" pitchFamily="34" charset="0"/>
                  <a:cs typeface="Arial" pitchFamily="34" charset="0"/>
                </a:rPr>
                <a:t>- Edad de dependencia</a:t>
              </a:r>
              <a:endParaRPr lang="es-ES" dirty="0">
                <a:latin typeface="Arial" pitchFamily="34" charset="0"/>
                <a:cs typeface="Arial" pitchFamily="34" charset="0"/>
              </a:endParaRPr>
            </a:p>
          </p:txBody>
        </p:sp>
        <p:sp>
          <p:nvSpPr>
            <p:cNvPr id="131" name="Rectangle 193"/>
            <p:cNvSpPr>
              <a:spLocks noChangeArrowheads="1"/>
            </p:cNvSpPr>
            <p:nvPr/>
          </p:nvSpPr>
          <p:spPr bwMode="auto">
            <a:xfrm>
              <a:off x="7955" y="9546"/>
              <a:ext cx="1350" cy="644"/>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tabLst>
                  <a:tab pos="3780473" algn="ctr"/>
                  <a:tab pos="7560945" algn="r"/>
                </a:tabLst>
              </a:pPr>
              <a:r>
                <a:rPr lang="es-EC" sz="1300" dirty="0">
                  <a:latin typeface="Arial" pitchFamily="34" charset="0"/>
                  <a:ea typeface="Times New Roman" pitchFamily="18" charset="0"/>
                  <a:cs typeface="Arial" pitchFamily="34" charset="0"/>
                  <a:hlinkClick r:id="rId12" action="ppaction://hlinksldjump"/>
                </a:rPr>
                <a:t>A.V. socio-económica</a:t>
              </a:r>
              <a:endParaRPr lang="es-EC" dirty="0">
                <a:latin typeface="Arial" pitchFamily="34" charset="0"/>
                <a:cs typeface="Arial" pitchFamily="34" charset="0"/>
              </a:endParaRPr>
            </a:p>
          </p:txBody>
        </p:sp>
      </p:grpSp>
      <p:grpSp>
        <p:nvGrpSpPr>
          <p:cNvPr id="134" name="Group 290"/>
          <p:cNvGrpSpPr>
            <a:grpSpLocks/>
          </p:cNvGrpSpPr>
          <p:nvPr/>
        </p:nvGrpSpPr>
        <p:grpSpPr bwMode="auto">
          <a:xfrm>
            <a:off x="4310140" y="6404753"/>
            <a:ext cx="1284171" cy="425831"/>
            <a:chOff x="5339" y="2741"/>
            <a:chExt cx="1399" cy="479"/>
          </a:xfrm>
        </p:grpSpPr>
        <p:sp>
          <p:nvSpPr>
            <p:cNvPr id="135" name="Text Box 111"/>
            <p:cNvSpPr txBox="1">
              <a:spLocks noChangeArrowheads="1"/>
            </p:cNvSpPr>
            <p:nvPr/>
          </p:nvSpPr>
          <p:spPr bwMode="auto">
            <a:xfrm>
              <a:off x="5768" y="2741"/>
              <a:ext cx="748" cy="4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s-ES" sz="1400" dirty="0">
                  <a:latin typeface="Arial" pitchFamily="34" charset="0"/>
                  <a:ea typeface="Times New Roman" pitchFamily="18" charset="0"/>
                  <a:cs typeface="Arial" pitchFamily="34" charset="0"/>
                </a:rPr>
                <a:t>No</a:t>
              </a:r>
              <a:endParaRPr lang="es-ES" sz="1100" dirty="0">
                <a:latin typeface="Arial" pitchFamily="34" charset="0"/>
                <a:cs typeface="Arial" pitchFamily="34" charset="0"/>
              </a:endParaRPr>
            </a:p>
            <a:p>
              <a:pPr eaLnBrk="0" fontAlgn="base" hangingPunct="0">
                <a:spcBef>
                  <a:spcPct val="0"/>
                </a:spcBef>
                <a:spcAft>
                  <a:spcPct val="0"/>
                </a:spcAft>
              </a:pPr>
              <a:endParaRPr lang="es-ES" dirty="0">
                <a:latin typeface="Arial" pitchFamily="34" charset="0"/>
                <a:cs typeface="Arial" pitchFamily="34" charset="0"/>
              </a:endParaRPr>
            </a:p>
          </p:txBody>
        </p:sp>
        <p:sp>
          <p:nvSpPr>
            <p:cNvPr id="136" name="AutoShape 112"/>
            <p:cNvSpPr>
              <a:spLocks noChangeShapeType="1"/>
            </p:cNvSpPr>
            <p:nvPr/>
          </p:nvSpPr>
          <p:spPr bwMode="auto">
            <a:xfrm>
              <a:off x="5339" y="3069"/>
              <a:ext cx="139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sp>
        <p:nvSpPr>
          <p:cNvPr id="137" name="AutoShape 46"/>
          <p:cNvSpPr>
            <a:spLocks noChangeShapeType="1"/>
          </p:cNvSpPr>
          <p:nvPr/>
        </p:nvSpPr>
        <p:spPr bwMode="auto">
          <a:xfrm>
            <a:off x="4283765" y="6706464"/>
            <a:ext cx="0" cy="36020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grpSp>
        <p:nvGrpSpPr>
          <p:cNvPr id="138" name="8 Grupo"/>
          <p:cNvGrpSpPr>
            <a:grpSpLocks/>
          </p:cNvGrpSpPr>
          <p:nvPr/>
        </p:nvGrpSpPr>
        <p:grpSpPr bwMode="auto">
          <a:xfrm>
            <a:off x="2388456" y="7947706"/>
            <a:ext cx="533400" cy="902335"/>
            <a:chOff x="760" y="22691"/>
            <a:chExt cx="3808" cy="6357"/>
          </a:xfrm>
        </p:grpSpPr>
        <p:sp>
          <p:nvSpPr>
            <p:cNvPr id="139" name="Oval 388"/>
            <p:cNvSpPr>
              <a:spLocks noChangeArrowheads="1"/>
            </p:cNvSpPr>
            <p:nvPr/>
          </p:nvSpPr>
          <p:spPr bwMode="auto">
            <a:xfrm>
              <a:off x="760" y="25677"/>
              <a:ext cx="3808" cy="3371"/>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EC" sz="1700" b="1" dirty="0">
                  <a:latin typeface="Arial" pitchFamily="34" charset="0"/>
                  <a:ea typeface="Times New Roman" pitchFamily="18" charset="0"/>
                  <a:cs typeface="Arial" pitchFamily="34" charset="0"/>
                </a:rPr>
                <a:t>C</a:t>
              </a:r>
              <a:endParaRPr lang="es-EC" dirty="0">
                <a:latin typeface="Arial" pitchFamily="34" charset="0"/>
                <a:cs typeface="Arial" pitchFamily="34" charset="0"/>
              </a:endParaRPr>
            </a:p>
          </p:txBody>
        </p:sp>
        <p:sp>
          <p:nvSpPr>
            <p:cNvPr id="140" name="Conector recto de flecha 66"/>
            <p:cNvSpPr>
              <a:spLocks noChangeShapeType="1"/>
            </p:cNvSpPr>
            <p:nvPr/>
          </p:nvSpPr>
          <p:spPr bwMode="auto">
            <a:xfrm flipH="1">
              <a:off x="2666" y="22691"/>
              <a:ext cx="1" cy="298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dirty="0"/>
            </a:p>
          </p:txBody>
        </p:sp>
      </p:grpSp>
      <p:sp>
        <p:nvSpPr>
          <p:cNvPr id="141" name="AutoShape 16"/>
          <p:cNvSpPr>
            <a:spLocks noChangeShapeType="1"/>
          </p:cNvSpPr>
          <p:nvPr/>
        </p:nvSpPr>
        <p:spPr bwMode="auto">
          <a:xfrm>
            <a:off x="2621472" y="7936201"/>
            <a:ext cx="301593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cxnSp>
        <p:nvCxnSpPr>
          <p:cNvPr id="143" name="142 Conector recto"/>
          <p:cNvCxnSpPr/>
          <p:nvPr/>
        </p:nvCxnSpPr>
        <p:spPr>
          <a:xfrm flipH="1">
            <a:off x="2679188" y="8117820"/>
            <a:ext cx="6342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AutoShape 382"/>
          <p:cNvSpPr>
            <a:spLocks noChangeShapeType="1"/>
          </p:cNvSpPr>
          <p:nvPr/>
        </p:nvSpPr>
        <p:spPr bwMode="auto">
          <a:xfrm rot="10800000">
            <a:off x="4992638" y="8117820"/>
            <a:ext cx="4000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46" name="AutoShape 179"/>
          <p:cNvSpPr>
            <a:spLocks noChangeShapeType="1"/>
          </p:cNvSpPr>
          <p:nvPr/>
        </p:nvSpPr>
        <p:spPr bwMode="auto">
          <a:xfrm>
            <a:off x="9022237" y="7757852"/>
            <a:ext cx="0" cy="35996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09" name="AutoShape 45"/>
          <p:cNvSpPr>
            <a:spLocks noChangeShapeType="1"/>
          </p:cNvSpPr>
          <p:nvPr/>
        </p:nvSpPr>
        <p:spPr bwMode="auto">
          <a:xfrm>
            <a:off x="3507168" y="6010334"/>
            <a:ext cx="37335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10" name="AutoShape 269"/>
          <p:cNvSpPr>
            <a:spLocks noChangeShapeType="1"/>
          </p:cNvSpPr>
          <p:nvPr/>
        </p:nvSpPr>
        <p:spPr bwMode="auto">
          <a:xfrm>
            <a:off x="3275653" y="6010334"/>
            <a:ext cx="264963" cy="0"/>
          </a:xfrm>
          <a:prstGeom prst="straightConnector1">
            <a:avLst/>
          </a:prstGeom>
          <a:noFill/>
          <a:ln w="9525">
            <a:solidFill>
              <a:schemeClr val="accent1">
                <a:lumMod val="75000"/>
              </a:schemeClr>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111" name="110 Rectángulo"/>
          <p:cNvSpPr/>
          <p:nvPr/>
        </p:nvSpPr>
        <p:spPr>
          <a:xfrm>
            <a:off x="352128" y="8933860"/>
            <a:ext cx="12097344" cy="406265"/>
          </a:xfrm>
          <a:prstGeom prst="rect">
            <a:avLst/>
          </a:prstGeom>
        </p:spPr>
        <p:txBody>
          <a:bodyPr wrap="square" lIns="128016" tIns="64008" rIns="128016" bIns="64008">
            <a:spAutoFit/>
          </a:bodyPr>
          <a:lstStyle/>
          <a:p>
            <a:pPr lvl="0"/>
            <a:r>
              <a:rPr lang="es-EC" sz="1800" b="1" dirty="0">
                <a:latin typeface="Times New Roman" pitchFamily="18" charset="0"/>
                <a:cs typeface="Times New Roman" pitchFamily="18" charset="0"/>
              </a:rPr>
              <a:t>A.V. :</a:t>
            </a:r>
            <a:r>
              <a:rPr lang="es-EC" sz="1800" dirty="0">
                <a:latin typeface="Times New Roman" pitchFamily="18" charset="0"/>
                <a:cs typeface="Times New Roman" pitchFamily="18" charset="0"/>
              </a:rPr>
              <a:t> Análisis de vulnerabilidad</a:t>
            </a:r>
          </a:p>
        </p:txBody>
      </p:sp>
    </p:spTree>
    <p:extLst>
      <p:ext uri="{BB962C8B-B14F-4D97-AF65-F5344CB8AC3E}">
        <p14:creationId xmlns:p14="http://schemas.microsoft.com/office/powerpoint/2010/main" val="145651870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204"/>
          <p:cNvSpPr>
            <a:spLocks noChangeShapeType="1"/>
          </p:cNvSpPr>
          <p:nvPr/>
        </p:nvSpPr>
        <p:spPr bwMode="auto">
          <a:xfrm flipV="1">
            <a:off x="4444927" y="1294511"/>
            <a:ext cx="0" cy="560262"/>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pPr algn="ctr"/>
            <a:endParaRPr lang="es-EC" dirty="0"/>
          </a:p>
        </p:txBody>
      </p:sp>
      <p:cxnSp>
        <p:nvCxnSpPr>
          <p:cNvPr id="55" name="AutoShape 402"/>
          <p:cNvCxnSpPr>
            <a:cxnSpLocks noChangeShapeType="1"/>
          </p:cNvCxnSpPr>
          <p:nvPr/>
        </p:nvCxnSpPr>
        <p:spPr bwMode="auto">
          <a:xfrm>
            <a:off x="2771597" y="1473831"/>
            <a:ext cx="0" cy="44938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4" name="AutoShape 164"/>
          <p:cNvSpPr>
            <a:spLocks noChangeShapeType="1"/>
          </p:cNvSpPr>
          <p:nvPr/>
        </p:nvSpPr>
        <p:spPr bwMode="auto">
          <a:xfrm flipV="1">
            <a:off x="2771597" y="1473830"/>
            <a:ext cx="0" cy="212040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cxnSp>
        <p:nvCxnSpPr>
          <p:cNvPr id="21526" name="AutoShape 22"/>
          <p:cNvCxnSpPr>
            <a:cxnSpLocks noChangeShapeType="1"/>
          </p:cNvCxnSpPr>
          <p:nvPr/>
        </p:nvCxnSpPr>
        <p:spPr bwMode="auto">
          <a:xfrm>
            <a:off x="3376465" y="6312768"/>
            <a:ext cx="78676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 name="AutoShape 206"/>
          <p:cNvSpPr>
            <a:spLocks noChangeShapeType="1"/>
          </p:cNvSpPr>
          <p:nvPr/>
        </p:nvSpPr>
        <p:spPr bwMode="auto">
          <a:xfrm>
            <a:off x="7701240" y="2078698"/>
            <a:ext cx="4133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 name="Oval 388"/>
          <p:cNvSpPr>
            <a:spLocks noChangeArrowheads="1"/>
          </p:cNvSpPr>
          <p:nvPr/>
        </p:nvSpPr>
        <p:spPr bwMode="auto">
          <a:xfrm>
            <a:off x="4182954" y="1096150"/>
            <a:ext cx="533400" cy="478492"/>
          </a:xfrm>
          <a:prstGeom prst="ellipse">
            <a:avLst/>
          </a:prstGeom>
          <a:solidFill>
            <a:srgbClr val="FFFFFF"/>
          </a:solidFill>
          <a:ln w="9525">
            <a:solidFill>
              <a:srgbClr val="000000"/>
            </a:solidFill>
            <a:round/>
            <a:headEnd/>
            <a:tailEnd/>
          </a:ln>
        </p:spPr>
        <p:txBody>
          <a:bodyPr vert="horz" wrap="square" lIns="128016" tIns="64008" rIns="128016" bIns="64008" numCol="1" anchor="t" anchorCtr="0" compatLnSpc="1">
            <a:prstTxWarp prst="textNoShape">
              <a:avLst/>
            </a:prstTxWarp>
          </a:bodyPr>
          <a:lstStyle/>
          <a:p>
            <a:pPr algn="ctr" fontAlgn="base">
              <a:spcBef>
                <a:spcPct val="0"/>
              </a:spcBef>
              <a:spcAft>
                <a:spcPct val="0"/>
              </a:spcAft>
            </a:pPr>
            <a:r>
              <a:rPr lang="es-EC" sz="1700" b="1" dirty="0">
                <a:latin typeface="Arial" pitchFamily="34" charset="0"/>
                <a:ea typeface="Times New Roman" pitchFamily="18" charset="0"/>
                <a:cs typeface="Arial" pitchFamily="34" charset="0"/>
              </a:rPr>
              <a:t>C</a:t>
            </a:r>
            <a:endParaRPr lang="es-EC" dirty="0">
              <a:latin typeface="Arial" pitchFamily="34" charset="0"/>
              <a:cs typeface="Arial" pitchFamily="34" charset="0"/>
            </a:endParaRPr>
          </a:p>
        </p:txBody>
      </p:sp>
      <p:sp>
        <p:nvSpPr>
          <p:cNvPr id="3" name="242 Rectángulo"/>
          <p:cNvSpPr>
            <a:spLocks noChangeArrowheads="1"/>
          </p:cNvSpPr>
          <p:nvPr/>
        </p:nvSpPr>
        <p:spPr bwMode="auto">
          <a:xfrm>
            <a:off x="8099624" y="1877075"/>
            <a:ext cx="2232814" cy="504056"/>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just" fontAlgn="base">
              <a:spcBef>
                <a:spcPct val="0"/>
              </a:spcBef>
              <a:spcAft>
                <a:spcPct val="0"/>
              </a:spcAft>
            </a:pPr>
            <a:r>
              <a:rPr lang="es-ES" sz="1300" dirty="0">
                <a:solidFill>
                  <a:srgbClr val="000000"/>
                </a:solidFill>
                <a:latin typeface="Arial" pitchFamily="34" charset="0"/>
                <a:cs typeface="Arial" pitchFamily="34" charset="0"/>
                <a:hlinkClick r:id="rId2" action="ppaction://hlinksldjump"/>
              </a:rPr>
              <a:t>Vulnerabilidad Política</a:t>
            </a:r>
            <a:endParaRPr lang="es-ES" sz="1300" dirty="0">
              <a:solidFill>
                <a:srgbClr val="000000"/>
              </a:solidFill>
              <a:latin typeface="Arial" pitchFamily="34" charset="0"/>
              <a:cs typeface="Arial" pitchFamily="34" charset="0"/>
            </a:endParaRPr>
          </a:p>
        </p:txBody>
      </p:sp>
      <p:grpSp>
        <p:nvGrpSpPr>
          <p:cNvPr id="9" name="Group 301"/>
          <p:cNvGrpSpPr>
            <a:grpSpLocks/>
          </p:cNvGrpSpPr>
          <p:nvPr/>
        </p:nvGrpSpPr>
        <p:grpSpPr bwMode="auto">
          <a:xfrm>
            <a:off x="3981331" y="1675454"/>
            <a:ext cx="2722118" cy="1512189"/>
            <a:chOff x="4635" y="10956"/>
            <a:chExt cx="3062" cy="1701"/>
          </a:xfrm>
        </p:grpSpPr>
        <p:sp>
          <p:nvSpPr>
            <p:cNvPr id="10" name="Text Box 211"/>
            <p:cNvSpPr txBox="1">
              <a:spLocks noChangeArrowheads="1"/>
            </p:cNvSpPr>
            <p:nvPr/>
          </p:nvSpPr>
          <p:spPr bwMode="auto">
            <a:xfrm>
              <a:off x="5676" y="11725"/>
              <a:ext cx="747" cy="4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S" sz="1400" dirty="0">
                  <a:latin typeface="Arial" pitchFamily="34" charset="0"/>
                  <a:cs typeface="Arial" pitchFamily="34" charset="0"/>
                </a:rPr>
                <a:t>No</a:t>
              </a:r>
            </a:p>
            <a:p>
              <a:pPr algn="ctr" fontAlgn="base">
                <a:spcBef>
                  <a:spcPct val="0"/>
                </a:spcBef>
                <a:spcAft>
                  <a:spcPct val="0"/>
                </a:spcAft>
              </a:pPr>
              <a:endParaRPr lang="es-EC" dirty="0">
                <a:latin typeface="Arial" pitchFamily="34" charset="0"/>
                <a:cs typeface="Arial" pitchFamily="34" charset="0"/>
              </a:endParaRPr>
            </a:p>
          </p:txBody>
        </p:sp>
        <p:sp>
          <p:nvSpPr>
            <p:cNvPr id="11" name="Text Box 202"/>
            <p:cNvSpPr txBox="1">
              <a:spLocks noChangeArrowheads="1"/>
            </p:cNvSpPr>
            <p:nvPr/>
          </p:nvSpPr>
          <p:spPr bwMode="auto">
            <a:xfrm>
              <a:off x="7140" y="11098"/>
              <a:ext cx="557" cy="4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S" sz="1400" dirty="0">
                  <a:latin typeface="Arial" pitchFamily="34" charset="0"/>
                  <a:cs typeface="Arial" pitchFamily="34" charset="0"/>
                </a:rPr>
                <a:t>Si</a:t>
              </a:r>
              <a:endParaRPr lang="es-EC" dirty="0">
                <a:latin typeface="Arial" pitchFamily="34" charset="0"/>
                <a:cs typeface="Arial" pitchFamily="34" charset="0"/>
              </a:endParaRPr>
            </a:p>
          </p:txBody>
        </p:sp>
        <p:grpSp>
          <p:nvGrpSpPr>
            <p:cNvPr id="12" name="262 Grupo"/>
            <p:cNvGrpSpPr>
              <a:grpSpLocks/>
            </p:cNvGrpSpPr>
            <p:nvPr/>
          </p:nvGrpSpPr>
          <p:grpSpPr bwMode="auto">
            <a:xfrm>
              <a:off x="4635" y="10956"/>
              <a:ext cx="3062" cy="1701"/>
              <a:chOff x="0" y="0"/>
              <a:chExt cx="19447" cy="10799"/>
            </a:xfrm>
          </p:grpSpPr>
          <p:sp>
            <p:nvSpPr>
              <p:cNvPr id="13" name="AutoShape 204"/>
              <p:cNvSpPr>
                <a:spLocks noChangeShapeType="1"/>
              </p:cNvSpPr>
              <p:nvPr/>
            </p:nvSpPr>
            <p:spPr bwMode="auto">
              <a:xfrm flipV="1">
                <a:off x="3048" y="6798"/>
                <a:ext cx="0" cy="4001"/>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14" name="AutoShape 205"/>
              <p:cNvSpPr>
                <a:spLocks noChangeShapeType="1"/>
              </p:cNvSpPr>
              <p:nvPr/>
            </p:nvSpPr>
            <p:spPr bwMode="auto">
              <a:xfrm>
                <a:off x="3214" y="6886"/>
                <a:ext cx="9146"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15" name="AutoShape 206"/>
              <p:cNvSpPr>
                <a:spLocks noChangeShapeType="1"/>
              </p:cNvSpPr>
              <p:nvPr/>
            </p:nvSpPr>
            <p:spPr bwMode="auto">
              <a:xfrm>
                <a:off x="16494" y="2952"/>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16" name="AutoShape 207"/>
              <p:cNvSpPr>
                <a:spLocks noChangeShapeType="1"/>
              </p:cNvSpPr>
              <p:nvPr/>
            </p:nvSpPr>
            <p:spPr bwMode="auto">
              <a:xfrm>
                <a:off x="12289" y="4320"/>
                <a:ext cx="0" cy="256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17" name="AutoShape 208"/>
              <p:cNvSpPr>
                <a:spLocks noChangeShapeType="1"/>
              </p:cNvSpPr>
              <p:nvPr/>
            </p:nvSpPr>
            <p:spPr bwMode="auto">
              <a:xfrm>
                <a:off x="7240" y="2952"/>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18" name="Rectangle 209"/>
              <p:cNvSpPr>
                <a:spLocks noChangeArrowheads="1"/>
              </p:cNvSpPr>
              <p:nvPr/>
            </p:nvSpPr>
            <p:spPr bwMode="auto">
              <a:xfrm>
                <a:off x="0" y="1714"/>
                <a:ext cx="7144" cy="2661"/>
              </a:xfrm>
              <a:prstGeom prst="rect">
                <a:avLst/>
              </a:prstGeom>
              <a:gradFill rotWithShape="1">
                <a:gsLst>
                  <a:gs pos="0">
                    <a:srgbClr val="C9B5E8"/>
                  </a:gs>
                  <a:gs pos="35001">
                    <a:srgbClr val="D9CBEE"/>
                  </a:gs>
                  <a:gs pos="100000">
                    <a:srgbClr val="F0EAF9"/>
                  </a:gs>
                </a:gsLst>
                <a:lin ang="16200000" scaled="1"/>
              </a:gradFill>
              <a:ln w="9525">
                <a:solidFill>
                  <a:schemeClr val="accent4">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S" sz="1400" dirty="0">
                    <a:solidFill>
                      <a:srgbClr val="000000"/>
                    </a:solidFill>
                    <a:latin typeface="Arial" pitchFamily="34" charset="0"/>
                    <a:cs typeface="Arial" pitchFamily="34" charset="0"/>
                  </a:rPr>
                  <a:t>ETAPA 9</a:t>
                </a:r>
                <a:endParaRPr lang="es-EC" dirty="0">
                  <a:latin typeface="Arial" pitchFamily="34" charset="0"/>
                  <a:cs typeface="Arial" pitchFamily="34" charset="0"/>
                </a:endParaRPr>
              </a:p>
            </p:txBody>
          </p:sp>
          <p:sp>
            <p:nvSpPr>
              <p:cNvPr id="19" name="AutoShape 210"/>
              <p:cNvSpPr>
                <a:spLocks noChangeArrowheads="1"/>
              </p:cNvSpPr>
              <p:nvPr/>
            </p:nvSpPr>
            <p:spPr bwMode="auto">
              <a:xfrm>
                <a:off x="8194" y="0"/>
                <a:ext cx="8083" cy="5765"/>
              </a:xfrm>
              <a:prstGeom prst="diamond">
                <a:avLst/>
              </a:prstGeom>
              <a:gradFill rotWithShape="1">
                <a:gsLst>
                  <a:gs pos="0">
                    <a:srgbClr val="FFBE86"/>
                  </a:gs>
                  <a:gs pos="35001">
                    <a:srgbClr val="FFD0AA"/>
                  </a:gs>
                  <a:gs pos="100000">
                    <a:srgbClr val="FFEBDB"/>
                  </a:gs>
                </a:gsLst>
                <a:lin ang="16200000" scaled="1"/>
              </a:gradFill>
              <a:ln w="9525">
                <a:solidFill>
                  <a:schemeClr val="accent6">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C" sz="1300" b="1" dirty="0">
                    <a:latin typeface="Arial" pitchFamily="34" charset="0"/>
                    <a:cs typeface="Arial" pitchFamily="34" charset="0"/>
                  </a:rPr>
                  <a:t>Ex. Inf.</a:t>
                </a:r>
                <a:endParaRPr lang="es-EC" b="1" dirty="0">
                  <a:latin typeface="Arial" pitchFamily="34" charset="0"/>
                  <a:cs typeface="Arial" pitchFamily="34" charset="0"/>
                </a:endParaRPr>
              </a:p>
            </p:txBody>
          </p:sp>
        </p:grpSp>
      </p:grpSp>
      <p:sp>
        <p:nvSpPr>
          <p:cNvPr id="20" name="Rectangle 201"/>
          <p:cNvSpPr>
            <a:spLocks noChangeArrowheads="1"/>
          </p:cNvSpPr>
          <p:nvPr/>
        </p:nvSpPr>
        <p:spPr bwMode="auto">
          <a:xfrm>
            <a:off x="6703234" y="1887737"/>
            <a:ext cx="1008112" cy="493395"/>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n-US" sz="1300" dirty="0">
                <a:latin typeface="Arial" pitchFamily="34" charset="0"/>
                <a:cs typeface="Arial" pitchFamily="34" charset="0"/>
              </a:rPr>
              <a:t>A.V. </a:t>
            </a:r>
            <a:r>
              <a:rPr lang="en-US" sz="1300" dirty="0" smtClean="0">
                <a:latin typeface="Arial" pitchFamily="34" charset="0"/>
                <a:cs typeface="Arial" pitchFamily="34" charset="0"/>
              </a:rPr>
              <a:t>Pol</a:t>
            </a:r>
            <a:r>
              <a:rPr lang="es-EC" sz="1300" dirty="0" smtClean="0">
                <a:latin typeface="Arial" pitchFamily="34" charset="0"/>
                <a:cs typeface="Arial" pitchFamily="34" charset="0"/>
              </a:rPr>
              <a:t>ítica</a:t>
            </a:r>
            <a:endParaRPr lang="es-EC" dirty="0">
              <a:latin typeface="Arial" pitchFamily="34" charset="0"/>
              <a:cs typeface="Arial" pitchFamily="34" charset="0"/>
            </a:endParaRPr>
          </a:p>
        </p:txBody>
      </p:sp>
      <p:sp>
        <p:nvSpPr>
          <p:cNvPr id="22" name="AutoShape 206"/>
          <p:cNvSpPr>
            <a:spLocks noChangeShapeType="1"/>
          </p:cNvSpPr>
          <p:nvPr/>
        </p:nvSpPr>
        <p:spPr bwMode="auto">
          <a:xfrm>
            <a:off x="7701240" y="3389243"/>
            <a:ext cx="4133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23" name="242 Rectángulo"/>
          <p:cNvSpPr>
            <a:spLocks noChangeArrowheads="1"/>
          </p:cNvSpPr>
          <p:nvPr/>
        </p:nvSpPr>
        <p:spPr bwMode="auto">
          <a:xfrm>
            <a:off x="8099624" y="3187621"/>
            <a:ext cx="2232814" cy="504056"/>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just" fontAlgn="base">
              <a:spcBef>
                <a:spcPct val="0"/>
              </a:spcBef>
              <a:spcAft>
                <a:spcPct val="0"/>
              </a:spcAft>
            </a:pPr>
            <a:r>
              <a:rPr lang="es-ES" sz="1300" dirty="0">
                <a:solidFill>
                  <a:srgbClr val="000000"/>
                </a:solidFill>
                <a:latin typeface="Arial" pitchFamily="34" charset="0"/>
                <a:cs typeface="Arial" pitchFamily="34" charset="0"/>
                <a:hlinkClick r:id="rId3" action="ppaction://hlinksldjump"/>
              </a:rPr>
              <a:t>Vulnerabilidad Legal</a:t>
            </a:r>
            <a:endParaRPr lang="es-ES" sz="1300" dirty="0">
              <a:solidFill>
                <a:srgbClr val="000000"/>
              </a:solidFill>
              <a:latin typeface="Arial" pitchFamily="34" charset="0"/>
              <a:cs typeface="Arial" pitchFamily="34" charset="0"/>
            </a:endParaRPr>
          </a:p>
        </p:txBody>
      </p:sp>
      <p:grpSp>
        <p:nvGrpSpPr>
          <p:cNvPr id="24" name="Group 301"/>
          <p:cNvGrpSpPr>
            <a:grpSpLocks/>
          </p:cNvGrpSpPr>
          <p:nvPr/>
        </p:nvGrpSpPr>
        <p:grpSpPr bwMode="auto">
          <a:xfrm>
            <a:off x="3880875" y="2985998"/>
            <a:ext cx="2822575" cy="1600200"/>
            <a:chOff x="4522" y="10956"/>
            <a:chExt cx="3175" cy="1800"/>
          </a:xfrm>
        </p:grpSpPr>
        <p:sp>
          <p:nvSpPr>
            <p:cNvPr id="25" name="Text Box 211"/>
            <p:cNvSpPr txBox="1">
              <a:spLocks noChangeArrowheads="1"/>
            </p:cNvSpPr>
            <p:nvPr/>
          </p:nvSpPr>
          <p:spPr bwMode="auto">
            <a:xfrm>
              <a:off x="5676" y="11782"/>
              <a:ext cx="747" cy="4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S" sz="1400" dirty="0">
                  <a:latin typeface="Arial" pitchFamily="34" charset="0"/>
                  <a:cs typeface="Arial" pitchFamily="34" charset="0"/>
                </a:rPr>
                <a:t>No</a:t>
              </a:r>
            </a:p>
            <a:p>
              <a:pPr algn="ctr" fontAlgn="base">
                <a:spcBef>
                  <a:spcPct val="0"/>
                </a:spcBef>
                <a:spcAft>
                  <a:spcPct val="0"/>
                </a:spcAft>
              </a:pPr>
              <a:endParaRPr lang="es-EC" dirty="0">
                <a:latin typeface="Arial" pitchFamily="34" charset="0"/>
                <a:cs typeface="Arial" pitchFamily="34" charset="0"/>
              </a:endParaRPr>
            </a:p>
          </p:txBody>
        </p:sp>
        <p:sp>
          <p:nvSpPr>
            <p:cNvPr id="26" name="Text Box 202"/>
            <p:cNvSpPr txBox="1">
              <a:spLocks noChangeArrowheads="1"/>
            </p:cNvSpPr>
            <p:nvPr/>
          </p:nvSpPr>
          <p:spPr bwMode="auto">
            <a:xfrm>
              <a:off x="7140" y="11098"/>
              <a:ext cx="557" cy="4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S" sz="1400" dirty="0">
                  <a:latin typeface="Arial" pitchFamily="34" charset="0"/>
                  <a:cs typeface="Arial" pitchFamily="34" charset="0"/>
                </a:rPr>
                <a:t>Si</a:t>
              </a:r>
              <a:endParaRPr lang="es-EC" dirty="0">
                <a:latin typeface="Arial" pitchFamily="34" charset="0"/>
                <a:cs typeface="Arial" pitchFamily="34" charset="0"/>
              </a:endParaRPr>
            </a:p>
          </p:txBody>
        </p:sp>
        <p:grpSp>
          <p:nvGrpSpPr>
            <p:cNvPr id="27" name="262 Grupo"/>
            <p:cNvGrpSpPr>
              <a:grpSpLocks/>
            </p:cNvGrpSpPr>
            <p:nvPr/>
          </p:nvGrpSpPr>
          <p:grpSpPr bwMode="auto">
            <a:xfrm>
              <a:off x="4522" y="10956"/>
              <a:ext cx="3175" cy="1800"/>
              <a:chOff x="-720" y="0"/>
              <a:chExt cx="20167" cy="11430"/>
            </a:xfrm>
          </p:grpSpPr>
          <p:sp>
            <p:nvSpPr>
              <p:cNvPr id="28" name="AutoShape 204"/>
              <p:cNvSpPr>
                <a:spLocks noChangeShapeType="1"/>
              </p:cNvSpPr>
              <p:nvPr/>
            </p:nvSpPr>
            <p:spPr bwMode="auto">
              <a:xfrm flipV="1">
                <a:off x="3048" y="7429"/>
                <a:ext cx="0" cy="4001"/>
              </a:xfrm>
              <a:prstGeom prst="straightConnector1">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29" name="AutoShape 205"/>
              <p:cNvSpPr>
                <a:spLocks noChangeShapeType="1"/>
              </p:cNvSpPr>
              <p:nvPr/>
            </p:nvSpPr>
            <p:spPr bwMode="auto">
              <a:xfrm>
                <a:off x="3143" y="7429"/>
                <a:ext cx="9146"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30" name="AutoShape 206"/>
              <p:cNvSpPr>
                <a:spLocks noChangeShapeType="1"/>
              </p:cNvSpPr>
              <p:nvPr/>
            </p:nvSpPr>
            <p:spPr bwMode="auto">
              <a:xfrm>
                <a:off x="16494" y="2952"/>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31" name="AutoShape 207"/>
              <p:cNvSpPr>
                <a:spLocks noChangeShapeType="1"/>
              </p:cNvSpPr>
              <p:nvPr/>
            </p:nvSpPr>
            <p:spPr bwMode="auto">
              <a:xfrm>
                <a:off x="12289" y="4857"/>
                <a:ext cx="0" cy="256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32" name="AutoShape 208"/>
              <p:cNvSpPr>
                <a:spLocks noChangeShapeType="1"/>
              </p:cNvSpPr>
              <p:nvPr/>
            </p:nvSpPr>
            <p:spPr bwMode="auto">
              <a:xfrm>
                <a:off x="7240" y="2952"/>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33" name="Rectangle 209"/>
              <p:cNvSpPr>
                <a:spLocks noChangeArrowheads="1"/>
              </p:cNvSpPr>
              <p:nvPr/>
            </p:nvSpPr>
            <p:spPr bwMode="auto">
              <a:xfrm>
                <a:off x="-720" y="1714"/>
                <a:ext cx="7864" cy="2661"/>
              </a:xfrm>
              <a:prstGeom prst="rect">
                <a:avLst/>
              </a:prstGeom>
              <a:gradFill rotWithShape="1">
                <a:gsLst>
                  <a:gs pos="0">
                    <a:srgbClr val="C9B5E8"/>
                  </a:gs>
                  <a:gs pos="35001">
                    <a:srgbClr val="D9CBEE"/>
                  </a:gs>
                  <a:gs pos="100000">
                    <a:srgbClr val="F0EAF9"/>
                  </a:gs>
                </a:gsLst>
                <a:lin ang="16200000" scaled="1"/>
              </a:gradFill>
              <a:ln w="9525">
                <a:solidFill>
                  <a:schemeClr val="accent4">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S" sz="1400" dirty="0">
                    <a:solidFill>
                      <a:srgbClr val="000000"/>
                    </a:solidFill>
                    <a:latin typeface="Arial" pitchFamily="34" charset="0"/>
                    <a:cs typeface="Arial" pitchFamily="34" charset="0"/>
                  </a:rPr>
                  <a:t>ETAPA 10</a:t>
                </a:r>
                <a:endParaRPr lang="es-EC" dirty="0">
                  <a:latin typeface="Arial" pitchFamily="34" charset="0"/>
                  <a:cs typeface="Arial" pitchFamily="34" charset="0"/>
                </a:endParaRPr>
              </a:p>
            </p:txBody>
          </p:sp>
          <p:sp>
            <p:nvSpPr>
              <p:cNvPr id="34" name="AutoShape 210"/>
              <p:cNvSpPr>
                <a:spLocks noChangeArrowheads="1"/>
              </p:cNvSpPr>
              <p:nvPr/>
            </p:nvSpPr>
            <p:spPr bwMode="auto">
              <a:xfrm>
                <a:off x="8194" y="0"/>
                <a:ext cx="8083" cy="5765"/>
              </a:xfrm>
              <a:prstGeom prst="diamond">
                <a:avLst/>
              </a:prstGeom>
              <a:gradFill rotWithShape="1">
                <a:gsLst>
                  <a:gs pos="0">
                    <a:srgbClr val="FFBE86"/>
                  </a:gs>
                  <a:gs pos="35001">
                    <a:srgbClr val="FFD0AA"/>
                  </a:gs>
                  <a:gs pos="100000">
                    <a:srgbClr val="FFEBDB"/>
                  </a:gs>
                </a:gsLst>
                <a:lin ang="16200000" scaled="1"/>
              </a:gradFill>
              <a:ln w="9525">
                <a:solidFill>
                  <a:schemeClr val="accent6">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C" sz="1300" b="1" dirty="0">
                    <a:latin typeface="Arial" pitchFamily="34" charset="0"/>
                    <a:cs typeface="Arial" pitchFamily="34" charset="0"/>
                  </a:rPr>
                  <a:t>Ex. Inf.</a:t>
                </a:r>
                <a:endParaRPr lang="es-EC" b="1" dirty="0">
                  <a:latin typeface="Arial" pitchFamily="34" charset="0"/>
                  <a:cs typeface="Arial" pitchFamily="34" charset="0"/>
                </a:endParaRPr>
              </a:p>
            </p:txBody>
          </p:sp>
        </p:grpSp>
      </p:grpSp>
      <p:sp>
        <p:nvSpPr>
          <p:cNvPr id="35" name="Rectangle 201"/>
          <p:cNvSpPr>
            <a:spLocks noChangeArrowheads="1"/>
          </p:cNvSpPr>
          <p:nvPr/>
        </p:nvSpPr>
        <p:spPr bwMode="auto">
          <a:xfrm>
            <a:off x="6703234" y="3198283"/>
            <a:ext cx="1008112" cy="493395"/>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n-US" sz="1300" dirty="0">
                <a:latin typeface="Arial" pitchFamily="34" charset="0"/>
                <a:cs typeface="Arial" pitchFamily="34" charset="0"/>
              </a:rPr>
              <a:t>A.V. </a:t>
            </a:r>
            <a:r>
              <a:rPr lang="es-EC" sz="1300" dirty="0">
                <a:latin typeface="Arial" pitchFamily="34" charset="0"/>
                <a:cs typeface="Arial" pitchFamily="34" charset="0"/>
              </a:rPr>
              <a:t>Legal</a:t>
            </a:r>
            <a:endParaRPr lang="es-EC" dirty="0">
              <a:latin typeface="Arial" pitchFamily="34" charset="0"/>
              <a:cs typeface="Arial" pitchFamily="34" charset="0"/>
            </a:endParaRPr>
          </a:p>
        </p:txBody>
      </p:sp>
      <p:sp>
        <p:nvSpPr>
          <p:cNvPr id="36" name="AutoShape 206"/>
          <p:cNvSpPr>
            <a:spLocks noChangeShapeType="1"/>
          </p:cNvSpPr>
          <p:nvPr/>
        </p:nvSpPr>
        <p:spPr bwMode="auto">
          <a:xfrm>
            <a:off x="7802052" y="4800600"/>
            <a:ext cx="4133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8016" tIns="64008" rIns="128016" bIns="64008" numCol="1" anchor="t" anchorCtr="0" compatLnSpc="1">
            <a:prstTxWarp prst="textNoShape">
              <a:avLst/>
            </a:prstTxWarp>
          </a:bodyPr>
          <a:lstStyle/>
          <a:p>
            <a:endParaRPr lang="es-EC" dirty="0"/>
          </a:p>
        </p:txBody>
      </p:sp>
      <p:sp>
        <p:nvSpPr>
          <p:cNvPr id="37" name="242 Rectángulo"/>
          <p:cNvSpPr>
            <a:spLocks noChangeArrowheads="1"/>
          </p:cNvSpPr>
          <p:nvPr/>
        </p:nvSpPr>
        <p:spPr bwMode="auto">
          <a:xfrm>
            <a:off x="8099624" y="4498166"/>
            <a:ext cx="2232814" cy="504056"/>
          </a:xfrm>
          <a:prstGeom prst="rect">
            <a:avLst/>
          </a:prstGeom>
          <a:gradFill rotWithShape="1">
            <a:gsLst>
              <a:gs pos="0">
                <a:srgbClr val="DAFDA7"/>
              </a:gs>
              <a:gs pos="35001">
                <a:srgbClr val="E4FDC2"/>
              </a:gs>
              <a:gs pos="100000">
                <a:srgbClr val="F5FFE6"/>
              </a:gs>
            </a:gsLst>
            <a:lin ang="16200000" scaled="1"/>
          </a:gradFill>
          <a:ln w="9525">
            <a:solidFill>
              <a:srgbClr val="94B64E"/>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just" fontAlgn="base">
              <a:spcBef>
                <a:spcPct val="0"/>
              </a:spcBef>
              <a:spcAft>
                <a:spcPct val="0"/>
              </a:spcAft>
            </a:pPr>
            <a:r>
              <a:rPr lang="es-ES" sz="1300" dirty="0">
                <a:solidFill>
                  <a:srgbClr val="000000"/>
                </a:solidFill>
                <a:latin typeface="Arial" pitchFamily="34" charset="0"/>
                <a:cs typeface="Arial" pitchFamily="34" charset="0"/>
                <a:hlinkClick r:id="rId4" action="ppaction://hlinksldjump"/>
              </a:rPr>
              <a:t>Vulnerabilidad Institucional</a:t>
            </a:r>
            <a:endParaRPr lang="es-ES" sz="1300" dirty="0">
              <a:solidFill>
                <a:srgbClr val="000000"/>
              </a:solidFill>
              <a:latin typeface="Arial" pitchFamily="34" charset="0"/>
              <a:cs typeface="Arial" pitchFamily="34" charset="0"/>
            </a:endParaRPr>
          </a:p>
        </p:txBody>
      </p:sp>
      <p:grpSp>
        <p:nvGrpSpPr>
          <p:cNvPr id="38" name="Group 301"/>
          <p:cNvGrpSpPr>
            <a:grpSpLocks/>
          </p:cNvGrpSpPr>
          <p:nvPr/>
        </p:nvGrpSpPr>
        <p:grpSpPr bwMode="auto">
          <a:xfrm>
            <a:off x="3880875" y="4346588"/>
            <a:ext cx="2822575" cy="807212"/>
            <a:chOff x="4522" y="10956"/>
            <a:chExt cx="3175" cy="908"/>
          </a:xfrm>
        </p:grpSpPr>
        <p:sp>
          <p:nvSpPr>
            <p:cNvPr id="40" name="Text Box 202"/>
            <p:cNvSpPr txBox="1">
              <a:spLocks noChangeArrowheads="1"/>
            </p:cNvSpPr>
            <p:nvPr/>
          </p:nvSpPr>
          <p:spPr bwMode="auto">
            <a:xfrm>
              <a:off x="7140" y="11098"/>
              <a:ext cx="557" cy="4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S" sz="1400" dirty="0">
                  <a:latin typeface="Arial" pitchFamily="34" charset="0"/>
                  <a:cs typeface="Arial" pitchFamily="34" charset="0"/>
                </a:rPr>
                <a:t>Si</a:t>
              </a:r>
              <a:endParaRPr lang="es-EC" dirty="0">
                <a:latin typeface="Arial" pitchFamily="34" charset="0"/>
                <a:cs typeface="Arial" pitchFamily="34" charset="0"/>
              </a:endParaRPr>
            </a:p>
          </p:txBody>
        </p:sp>
        <p:grpSp>
          <p:nvGrpSpPr>
            <p:cNvPr id="41" name="262 Grupo"/>
            <p:cNvGrpSpPr>
              <a:grpSpLocks/>
            </p:cNvGrpSpPr>
            <p:nvPr/>
          </p:nvGrpSpPr>
          <p:grpSpPr bwMode="auto">
            <a:xfrm>
              <a:off x="4522" y="10956"/>
              <a:ext cx="3175" cy="908"/>
              <a:chOff x="-718" y="0"/>
              <a:chExt cx="20165" cy="5765"/>
            </a:xfrm>
          </p:grpSpPr>
          <p:sp>
            <p:nvSpPr>
              <p:cNvPr id="44" name="AutoShape 206"/>
              <p:cNvSpPr>
                <a:spLocks noChangeShapeType="1"/>
              </p:cNvSpPr>
              <p:nvPr/>
            </p:nvSpPr>
            <p:spPr bwMode="auto">
              <a:xfrm>
                <a:off x="16494" y="2952"/>
                <a:ext cx="295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46" name="AutoShape 208"/>
              <p:cNvSpPr>
                <a:spLocks noChangeShapeType="1"/>
              </p:cNvSpPr>
              <p:nvPr/>
            </p:nvSpPr>
            <p:spPr bwMode="auto">
              <a:xfrm>
                <a:off x="7240" y="2952"/>
                <a:ext cx="189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s-EC" dirty="0"/>
              </a:p>
            </p:txBody>
          </p:sp>
          <p:sp>
            <p:nvSpPr>
              <p:cNvPr id="47" name="Rectangle 209"/>
              <p:cNvSpPr>
                <a:spLocks noChangeArrowheads="1"/>
              </p:cNvSpPr>
              <p:nvPr/>
            </p:nvSpPr>
            <p:spPr bwMode="auto">
              <a:xfrm>
                <a:off x="-718" y="1714"/>
                <a:ext cx="7862" cy="2661"/>
              </a:xfrm>
              <a:prstGeom prst="rect">
                <a:avLst/>
              </a:prstGeom>
              <a:gradFill rotWithShape="1">
                <a:gsLst>
                  <a:gs pos="0">
                    <a:srgbClr val="C9B5E8"/>
                  </a:gs>
                  <a:gs pos="35001">
                    <a:srgbClr val="D9CBEE"/>
                  </a:gs>
                  <a:gs pos="100000">
                    <a:srgbClr val="F0EAF9"/>
                  </a:gs>
                </a:gsLst>
                <a:lin ang="16200000" scaled="1"/>
              </a:gradFill>
              <a:ln w="9525">
                <a:solidFill>
                  <a:schemeClr val="accent4">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ts val="1400"/>
                  </a:spcAft>
                </a:pPr>
                <a:r>
                  <a:rPr lang="es-ES" sz="1400" dirty="0">
                    <a:solidFill>
                      <a:srgbClr val="000000"/>
                    </a:solidFill>
                    <a:latin typeface="Arial" pitchFamily="34" charset="0"/>
                    <a:cs typeface="Arial" pitchFamily="34" charset="0"/>
                  </a:rPr>
                  <a:t>ETAPA 11</a:t>
                </a:r>
                <a:endParaRPr lang="es-EC" dirty="0">
                  <a:latin typeface="Arial" pitchFamily="34" charset="0"/>
                  <a:cs typeface="Arial" pitchFamily="34" charset="0"/>
                </a:endParaRPr>
              </a:p>
            </p:txBody>
          </p:sp>
          <p:sp>
            <p:nvSpPr>
              <p:cNvPr id="48" name="AutoShape 210"/>
              <p:cNvSpPr>
                <a:spLocks noChangeArrowheads="1"/>
              </p:cNvSpPr>
              <p:nvPr/>
            </p:nvSpPr>
            <p:spPr bwMode="auto">
              <a:xfrm>
                <a:off x="8194" y="0"/>
                <a:ext cx="8083" cy="5765"/>
              </a:xfrm>
              <a:prstGeom prst="diamond">
                <a:avLst/>
              </a:prstGeom>
              <a:gradFill rotWithShape="1">
                <a:gsLst>
                  <a:gs pos="0">
                    <a:srgbClr val="FFBE86"/>
                  </a:gs>
                  <a:gs pos="35001">
                    <a:srgbClr val="FFD0AA"/>
                  </a:gs>
                  <a:gs pos="100000">
                    <a:srgbClr val="FFEBDB"/>
                  </a:gs>
                </a:gsLst>
                <a:lin ang="16200000" scaled="1"/>
              </a:gradFill>
              <a:ln w="9525">
                <a:solidFill>
                  <a:schemeClr val="accent6">
                    <a:lumMod val="7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400"/>
                  </a:spcAft>
                </a:pPr>
                <a:r>
                  <a:rPr lang="es-EC" sz="1300" b="1" dirty="0">
                    <a:latin typeface="Arial" pitchFamily="34" charset="0"/>
                    <a:cs typeface="Arial" pitchFamily="34" charset="0"/>
                  </a:rPr>
                  <a:t>Ex. Inf.</a:t>
                </a:r>
                <a:endParaRPr lang="es-EC" b="1" dirty="0">
                  <a:latin typeface="Arial" pitchFamily="34" charset="0"/>
                  <a:cs typeface="Arial" pitchFamily="34" charset="0"/>
                </a:endParaRPr>
              </a:p>
            </p:txBody>
          </p:sp>
        </p:grpSp>
      </p:grpSp>
      <p:sp>
        <p:nvSpPr>
          <p:cNvPr id="49" name="Rectangle 201"/>
          <p:cNvSpPr>
            <a:spLocks noChangeArrowheads="1"/>
          </p:cNvSpPr>
          <p:nvPr/>
        </p:nvSpPr>
        <p:spPr bwMode="auto">
          <a:xfrm>
            <a:off x="6703233" y="4508828"/>
            <a:ext cx="1204682" cy="522031"/>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n-US" sz="1300" dirty="0">
                <a:latin typeface="Arial" pitchFamily="34" charset="0"/>
                <a:cs typeface="Arial" pitchFamily="34" charset="0"/>
              </a:rPr>
              <a:t>A.V. </a:t>
            </a:r>
            <a:r>
              <a:rPr lang="es-EC" sz="1300" dirty="0">
                <a:latin typeface="Arial" pitchFamily="34" charset="0"/>
                <a:cs typeface="Arial" pitchFamily="34" charset="0"/>
              </a:rPr>
              <a:t>Institucional</a:t>
            </a:r>
            <a:endParaRPr lang="es-EC" dirty="0">
              <a:latin typeface="Arial" pitchFamily="34" charset="0"/>
              <a:cs typeface="Arial" pitchFamily="34" charset="0"/>
            </a:endParaRPr>
          </a:p>
        </p:txBody>
      </p:sp>
      <p:sp>
        <p:nvSpPr>
          <p:cNvPr id="50" name="Oval 20"/>
          <p:cNvSpPr>
            <a:spLocks noChangeArrowheads="1"/>
          </p:cNvSpPr>
          <p:nvPr/>
        </p:nvSpPr>
        <p:spPr bwMode="auto">
          <a:xfrm>
            <a:off x="2442042" y="1070586"/>
            <a:ext cx="531178" cy="471170"/>
          </a:xfrm>
          <a:prstGeom prst="ellipse">
            <a:avLst/>
          </a:prstGeom>
          <a:solidFill>
            <a:srgbClr val="FFFFFF"/>
          </a:solidFill>
          <a:ln w="9525">
            <a:solidFill>
              <a:srgbClr val="000000"/>
            </a:solidFill>
            <a:round/>
            <a:headEnd/>
            <a:tailEnd/>
          </a:ln>
        </p:spPr>
        <p:txBody>
          <a:bodyPr vert="horz" wrap="square" lIns="128016" tIns="64008" rIns="128016" bIns="64008" numCol="1" anchor="t" anchorCtr="0" compatLnSpc="1">
            <a:prstTxWarp prst="textNoShape">
              <a:avLst/>
            </a:prstTxWarp>
          </a:bodyPr>
          <a:lstStyle/>
          <a:p>
            <a:pPr algn="ctr" fontAlgn="base">
              <a:spcBef>
                <a:spcPct val="0"/>
              </a:spcBef>
              <a:spcAft>
                <a:spcPts val="1400"/>
              </a:spcAft>
            </a:pPr>
            <a:r>
              <a:rPr lang="es-EC" sz="2000" b="1" dirty="0">
                <a:latin typeface="Calibri" pitchFamily="34" charset="0"/>
                <a:cs typeface="Arial" pitchFamily="34" charset="0"/>
              </a:rPr>
              <a:t>B</a:t>
            </a:r>
            <a:endParaRPr lang="es-EC" sz="2000" dirty="0">
              <a:latin typeface="Arial" pitchFamily="34" charset="0"/>
              <a:cs typeface="Arial" pitchFamily="34" charset="0"/>
            </a:endParaRPr>
          </a:p>
        </p:txBody>
      </p:sp>
      <p:sp>
        <p:nvSpPr>
          <p:cNvPr id="51" name="Rectangle 21"/>
          <p:cNvSpPr>
            <a:spLocks noChangeArrowheads="1"/>
          </p:cNvSpPr>
          <p:nvPr/>
        </p:nvSpPr>
        <p:spPr bwMode="auto">
          <a:xfrm>
            <a:off x="2267542" y="5967656"/>
            <a:ext cx="1160145" cy="546735"/>
          </a:xfrm>
          <a:prstGeom prst="rect">
            <a:avLst/>
          </a:prstGeom>
          <a:gradFill rotWithShape="1">
            <a:gsLst>
              <a:gs pos="0">
                <a:srgbClr val="9EEAFF"/>
              </a:gs>
              <a:gs pos="35001">
                <a:srgbClr val="BBEFFF"/>
              </a:gs>
              <a:gs pos="100000">
                <a:srgbClr val="E4F9FF"/>
              </a:gs>
            </a:gsLst>
            <a:lin ang="16200000" scaled="1"/>
          </a:gradFill>
          <a:ln w="9525">
            <a:solidFill>
              <a:srgbClr val="40A7C2"/>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ts val="1400"/>
              </a:spcAft>
            </a:pPr>
            <a:r>
              <a:rPr lang="es-EC" sz="1400" b="1" dirty="0">
                <a:latin typeface="Arial" pitchFamily="34" charset="0"/>
                <a:cs typeface="Arial" pitchFamily="34" charset="0"/>
              </a:rPr>
              <a:t>OBJETIVO 4</a:t>
            </a:r>
            <a:endParaRPr lang="es-EC" dirty="0">
              <a:latin typeface="Arial" pitchFamily="34" charset="0"/>
              <a:cs typeface="Arial" pitchFamily="34" charset="0"/>
            </a:endParaRPr>
          </a:p>
        </p:txBody>
      </p:sp>
      <p:sp>
        <p:nvSpPr>
          <p:cNvPr id="52" name="Rectangle 23"/>
          <p:cNvSpPr>
            <a:spLocks noChangeArrowheads="1"/>
          </p:cNvSpPr>
          <p:nvPr/>
        </p:nvSpPr>
        <p:spPr bwMode="auto">
          <a:xfrm>
            <a:off x="4182954" y="6114340"/>
            <a:ext cx="4536504" cy="400050"/>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128016" tIns="64008" rIns="128016" bIns="64008" numCol="1" anchor="ctr" anchorCtr="0" compatLnSpc="1">
            <a:prstTxWarp prst="textNoShape">
              <a:avLst/>
            </a:prstTxWarp>
          </a:bodyPr>
          <a:lstStyle/>
          <a:p>
            <a:pPr algn="ctr" fontAlgn="base">
              <a:spcBef>
                <a:spcPct val="0"/>
              </a:spcBef>
              <a:spcAft>
                <a:spcPct val="0"/>
              </a:spcAft>
            </a:pPr>
            <a:r>
              <a:rPr lang="es-EC" sz="1400" dirty="0">
                <a:latin typeface="Arial" pitchFamily="34" charset="0"/>
                <a:cs typeface="Arial" pitchFamily="34" charset="0"/>
                <a:hlinkClick r:id="rId5" action="ppaction://hlinksldjump"/>
              </a:rPr>
              <a:t>Guía para la planificación del Plan de  Contingencia</a:t>
            </a:r>
            <a:endParaRPr lang="es-EC" dirty="0">
              <a:latin typeface="Arial" pitchFamily="34" charset="0"/>
              <a:cs typeface="Arial" pitchFamily="34" charset="0"/>
            </a:endParaRPr>
          </a:p>
        </p:txBody>
      </p:sp>
      <p:sp>
        <p:nvSpPr>
          <p:cNvPr id="53" name="52 Rectángulo"/>
          <p:cNvSpPr/>
          <p:nvPr/>
        </p:nvSpPr>
        <p:spPr>
          <a:xfrm>
            <a:off x="352128" y="8933860"/>
            <a:ext cx="12097344" cy="406265"/>
          </a:xfrm>
          <a:prstGeom prst="rect">
            <a:avLst/>
          </a:prstGeom>
        </p:spPr>
        <p:txBody>
          <a:bodyPr wrap="square" lIns="128016" tIns="64008" rIns="128016" bIns="64008">
            <a:spAutoFit/>
          </a:bodyPr>
          <a:lstStyle/>
          <a:p>
            <a:pPr lvl="0"/>
            <a:r>
              <a:rPr lang="es-EC" sz="1800" b="1" dirty="0">
                <a:latin typeface="Times New Roman" pitchFamily="18" charset="0"/>
                <a:cs typeface="Times New Roman" pitchFamily="18" charset="0"/>
              </a:rPr>
              <a:t>A.V. :</a:t>
            </a:r>
            <a:r>
              <a:rPr lang="es-EC" sz="1800" dirty="0">
                <a:latin typeface="Times New Roman" pitchFamily="18" charset="0"/>
                <a:cs typeface="Times New Roman" pitchFamily="18" charset="0"/>
              </a:rPr>
              <a:t> Análisis de vulnerabilidad</a:t>
            </a:r>
          </a:p>
        </p:txBody>
      </p:sp>
    </p:spTree>
    <p:extLst>
      <p:ext uri="{BB962C8B-B14F-4D97-AF65-F5344CB8AC3E}">
        <p14:creationId xmlns:p14="http://schemas.microsoft.com/office/powerpoint/2010/main" val="19056218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5072</TotalTime>
  <Words>2412</Words>
  <Application>Microsoft Office PowerPoint</Application>
  <PresentationFormat>Papel A3 (297 x 420 mm)</PresentationFormat>
  <Paragraphs>416</Paragraphs>
  <Slides>48</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0" baseType="lpstr">
      <vt:lpstr>Civil</vt:lpstr>
      <vt:lpstr>Documento</vt:lpstr>
      <vt:lpstr>ESCUELA POLITÉCNICA DEL EJÉRCITO  CARRERA DE INGENIERÍA GEOGRÁFICA Y DEL MEDIO AMBIENTE (CIGMA)</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Alcantarillado   Sistema de Agua Potable   Sistema de Vialidad   </vt:lpstr>
      <vt:lpstr>Presentación de PowerPoint</vt:lpstr>
      <vt:lpstr>Presentación de PowerPoint</vt:lpstr>
      <vt:lpstr>Presentación de PowerPoint</vt:lpstr>
      <vt:lpstr>GUÍA PARA LA PLANIFICACIÓN DE CONTINGENCIAS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POLÍTICO</vt:lpstr>
      <vt:lpstr>ANÁLISIS LEGAL</vt:lpstr>
      <vt:lpstr>ANÁLISIS INSTITUCIONAL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  CARRERA DE INGENIERÍA GEOGRÁFICA Y DEL MEDIO AMBIENTE (CIGMA)</dc:title>
  <dc:creator>SONY</dc:creator>
  <cp:lastModifiedBy>User 7</cp:lastModifiedBy>
  <cp:revision>205</cp:revision>
  <dcterms:created xsi:type="dcterms:W3CDTF">2012-11-15T20:11:00Z</dcterms:created>
  <dcterms:modified xsi:type="dcterms:W3CDTF">2013-01-18T14:17:44Z</dcterms:modified>
</cp:coreProperties>
</file>