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</p:sldMasterIdLst>
  <p:notesMasterIdLst>
    <p:notesMasterId r:id="rId32"/>
  </p:notesMasterIdLst>
  <p:sldIdLst>
    <p:sldId id="256" r:id="rId3"/>
    <p:sldId id="257" r:id="rId4"/>
    <p:sldId id="310" r:id="rId5"/>
    <p:sldId id="258" r:id="rId6"/>
    <p:sldId id="314" r:id="rId7"/>
    <p:sldId id="259" r:id="rId8"/>
    <p:sldId id="315" r:id="rId9"/>
    <p:sldId id="313" r:id="rId10"/>
    <p:sldId id="280" r:id="rId11"/>
    <p:sldId id="312" r:id="rId12"/>
    <p:sldId id="265" r:id="rId13"/>
    <p:sldId id="288" r:id="rId14"/>
    <p:sldId id="289" r:id="rId15"/>
    <p:sldId id="290" r:id="rId16"/>
    <p:sldId id="291" r:id="rId17"/>
    <p:sldId id="266" r:id="rId18"/>
    <p:sldId id="294" r:id="rId19"/>
    <p:sldId id="295" r:id="rId20"/>
    <p:sldId id="296" r:id="rId21"/>
    <p:sldId id="297" r:id="rId22"/>
    <p:sldId id="298" r:id="rId23"/>
    <p:sldId id="299" r:id="rId24"/>
    <p:sldId id="301" r:id="rId25"/>
    <p:sldId id="302" r:id="rId26"/>
    <p:sldId id="303" r:id="rId27"/>
    <p:sldId id="304" r:id="rId28"/>
    <p:sldId id="311" r:id="rId29"/>
    <p:sldId id="269" r:id="rId30"/>
    <p:sldId id="270" r:id="rId3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8" autoAdjust="0"/>
    <p:restoredTop sz="94660"/>
  </p:normalViewPr>
  <p:slideViewPr>
    <p:cSldViewPr>
      <p:cViewPr varScale="1">
        <p:scale>
          <a:sx n="69" d="100"/>
          <a:sy n="69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tel\Downloads\tablas%204tocapitul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.vaca\AppData\Local\Microsoft\Windows\Temporary%20Internet%20Files\Content.IE5\6MK3OY7Z\tablas%204tocapitul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8.6800561674413565E-2"/>
          <c:y val="2.9730875388649592E-2"/>
          <c:w val="0.8881624518683181"/>
          <c:h val="0.70653084163059265"/>
        </c:manualLayout>
      </c:layout>
      <c:barChart>
        <c:barDir val="col"/>
        <c:grouping val="clustered"/>
        <c:ser>
          <c:idx val="1"/>
          <c:order val="0"/>
          <c:tx>
            <c:strRef>
              <c:f>Hoja1!$A$2</c:f>
              <c:strCache>
                <c:ptCount val="1"/>
                <c:pt idx="0">
                  <c:v>Gestión Financiera </c:v>
                </c:pt>
              </c:strCache>
            </c:strRef>
          </c:tx>
          <c:cat>
            <c:strRef>
              <c:f>Hoja1!$B$1:$D$1</c:f>
              <c:strCache>
                <c:ptCount val="3"/>
                <c:pt idx="0">
                  <c:v>Completo</c:v>
                </c:pt>
                <c:pt idx="1">
                  <c:v>Falta por Definir</c:v>
                </c:pt>
                <c:pt idx="2">
                  <c:v>Conciso</c:v>
                </c:pt>
              </c:strCache>
            </c:strRef>
          </c:cat>
          <c:val>
            <c:numRef>
              <c:f>Hoja1!$B$2:$D$2</c:f>
              <c:numCache>
                <c:formatCode>General</c:formatCode>
                <c:ptCount val="3"/>
                <c:pt idx="0" formatCode="0%">
                  <c:v>0.98</c:v>
                </c:pt>
                <c:pt idx="1">
                  <c:v>0</c:v>
                </c:pt>
                <c:pt idx="2" formatCode="0%">
                  <c:v>1</c:v>
                </c:pt>
              </c:numCache>
            </c:numRef>
          </c:val>
        </c:ser>
        <c:ser>
          <c:idx val="2"/>
          <c:order val="1"/>
          <c:tx>
            <c:strRef>
              <c:f>Hoja1!$A$3</c:f>
              <c:strCache>
                <c:ptCount val="1"/>
                <c:pt idx="0">
                  <c:v>Gestión de la Demanda</c:v>
                </c:pt>
              </c:strCache>
            </c:strRef>
          </c:tx>
          <c:cat>
            <c:strRef>
              <c:f>Hoja1!$B$1:$D$1</c:f>
              <c:strCache>
                <c:ptCount val="3"/>
                <c:pt idx="0">
                  <c:v>Completo</c:v>
                </c:pt>
                <c:pt idx="1">
                  <c:v>Falta por Definir</c:v>
                </c:pt>
                <c:pt idx="2">
                  <c:v>Conciso</c:v>
                </c:pt>
              </c:strCache>
            </c:strRef>
          </c:cat>
          <c:val>
            <c:numRef>
              <c:f>Hoja1!$B$3:$D$3</c:f>
              <c:numCache>
                <c:formatCode>General</c:formatCode>
                <c:ptCount val="3"/>
                <c:pt idx="0" formatCode="0%">
                  <c:v>0.98</c:v>
                </c:pt>
                <c:pt idx="1">
                  <c:v>0</c:v>
                </c:pt>
                <c:pt idx="2" formatCode="0%">
                  <c:v>1</c:v>
                </c:pt>
              </c:numCache>
            </c:numRef>
          </c:val>
        </c:ser>
        <c:ser>
          <c:idx val="3"/>
          <c:order val="2"/>
          <c:tx>
            <c:strRef>
              <c:f>Hoja1!$A$4</c:f>
              <c:strCache>
                <c:ptCount val="1"/>
                <c:pt idx="0">
                  <c:v>Gestión del Portafolio del Servicio</c:v>
                </c:pt>
              </c:strCache>
            </c:strRef>
          </c:tx>
          <c:cat>
            <c:strRef>
              <c:f>Hoja1!$B$1:$D$1</c:f>
              <c:strCache>
                <c:ptCount val="3"/>
                <c:pt idx="0">
                  <c:v>Completo</c:v>
                </c:pt>
                <c:pt idx="1">
                  <c:v>Falta por Definir</c:v>
                </c:pt>
                <c:pt idx="2">
                  <c:v>Conciso</c:v>
                </c:pt>
              </c:strCache>
            </c:strRef>
          </c:cat>
          <c:val>
            <c:numRef>
              <c:f>Hoja1!$B$4:$D$4</c:f>
              <c:numCache>
                <c:formatCode>0%</c:formatCode>
                <c:ptCount val="3"/>
                <c:pt idx="0">
                  <c:v>0.9</c:v>
                </c:pt>
                <c:pt idx="1">
                  <c:v>0.1</c:v>
                </c:pt>
                <c:pt idx="2">
                  <c:v>0.9</c:v>
                </c:pt>
              </c:numCache>
            </c:numRef>
          </c:val>
        </c:ser>
        <c:dLbls>
          <c:showVal val="1"/>
        </c:dLbls>
        <c:gapWidth val="75"/>
        <c:axId val="74425088"/>
        <c:axId val="74426624"/>
      </c:barChart>
      <c:catAx>
        <c:axId val="74425088"/>
        <c:scaling>
          <c:orientation val="minMax"/>
        </c:scaling>
        <c:axPos val="b"/>
        <c:majorTickMark val="none"/>
        <c:tickLblPos val="nextTo"/>
        <c:crossAx val="74426624"/>
        <c:crosses val="autoZero"/>
        <c:auto val="1"/>
        <c:lblAlgn val="ctr"/>
        <c:lblOffset val="100"/>
      </c:catAx>
      <c:valAx>
        <c:axId val="74426624"/>
        <c:scaling>
          <c:orientation val="minMax"/>
        </c:scaling>
        <c:axPos val="l"/>
        <c:numFmt formatCode="0%" sourceLinked="1"/>
        <c:majorTickMark val="none"/>
        <c:tickLblPos val="nextTo"/>
        <c:crossAx val="74425088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'[tablas 4tocapitulo.xlsx]Hoja2'!$A$2</c:f>
              <c:strCache>
                <c:ptCount val="1"/>
                <c:pt idx="0">
                  <c:v>Gestión de Catálogo del Servicio</c:v>
                </c:pt>
              </c:strCache>
            </c:strRef>
          </c:tx>
          <c:cat>
            <c:strRef>
              <c:f>'[tablas 4tocapitulo.xlsx]Hoja2'!$B$1:$D$1</c:f>
              <c:strCache>
                <c:ptCount val="3"/>
                <c:pt idx="0">
                  <c:v>Completo</c:v>
                </c:pt>
                <c:pt idx="1">
                  <c:v>Falta por Definir</c:v>
                </c:pt>
                <c:pt idx="2">
                  <c:v>Conciso</c:v>
                </c:pt>
              </c:strCache>
            </c:strRef>
          </c:cat>
          <c:val>
            <c:numRef>
              <c:f>'[tablas 4tocapitulo.xlsx]Hoja2'!$B$2:$D$2</c:f>
              <c:numCache>
                <c:formatCode>0%</c:formatCode>
                <c:ptCount val="3"/>
                <c:pt idx="0">
                  <c:v>0.8</c:v>
                </c:pt>
                <c:pt idx="1">
                  <c:v>0.15000000000000024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'[tablas 4tocapitulo.xlsx]Hoja2'!$A$3</c:f>
              <c:strCache>
                <c:ptCount val="1"/>
                <c:pt idx="0">
                  <c:v>Gestión de Nivel de Servicio</c:v>
                </c:pt>
              </c:strCache>
            </c:strRef>
          </c:tx>
          <c:cat>
            <c:strRef>
              <c:f>'[tablas 4tocapitulo.xlsx]Hoja2'!$B$1:$D$1</c:f>
              <c:strCache>
                <c:ptCount val="3"/>
                <c:pt idx="0">
                  <c:v>Completo</c:v>
                </c:pt>
                <c:pt idx="1">
                  <c:v>Falta por Definir</c:v>
                </c:pt>
                <c:pt idx="2">
                  <c:v>Conciso</c:v>
                </c:pt>
              </c:strCache>
            </c:strRef>
          </c:cat>
          <c:val>
            <c:numRef>
              <c:f>'[tablas 4tocapitulo.xlsx]Hoja2'!$B$3:$D$3</c:f>
              <c:numCache>
                <c:formatCode>0%</c:formatCode>
                <c:ptCount val="3"/>
                <c:pt idx="0">
                  <c:v>0.70000000000000062</c:v>
                </c:pt>
                <c:pt idx="1">
                  <c:v>0.2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'[tablas 4tocapitulo.xlsx]Hoja2'!$A$4</c:f>
              <c:strCache>
                <c:ptCount val="1"/>
                <c:pt idx="0">
                  <c:v>Gestión de la Capacidad</c:v>
                </c:pt>
              </c:strCache>
            </c:strRef>
          </c:tx>
          <c:cat>
            <c:strRef>
              <c:f>'[tablas 4tocapitulo.xlsx]Hoja2'!$B$1:$D$1</c:f>
              <c:strCache>
                <c:ptCount val="3"/>
                <c:pt idx="0">
                  <c:v>Completo</c:v>
                </c:pt>
                <c:pt idx="1">
                  <c:v>Falta por Definir</c:v>
                </c:pt>
                <c:pt idx="2">
                  <c:v>Conciso</c:v>
                </c:pt>
              </c:strCache>
            </c:strRef>
          </c:cat>
          <c:val>
            <c:numRef>
              <c:f>'[tablas 4tocapitulo.xlsx]Hoja2'!$B$4:$D$4</c:f>
              <c:numCache>
                <c:formatCode>0%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0.750000000000006</c:v>
                </c:pt>
              </c:numCache>
            </c:numRef>
          </c:val>
        </c:ser>
        <c:ser>
          <c:idx val="3"/>
          <c:order val="3"/>
          <c:tx>
            <c:strRef>
              <c:f>'[tablas 4tocapitulo.xlsx]Hoja2'!$A$5</c:f>
              <c:strCache>
                <c:ptCount val="1"/>
                <c:pt idx="0">
                  <c:v>Gestión de la Disponibilidad</c:v>
                </c:pt>
              </c:strCache>
            </c:strRef>
          </c:tx>
          <c:cat>
            <c:strRef>
              <c:f>'[tablas 4tocapitulo.xlsx]Hoja2'!$B$1:$D$1</c:f>
              <c:strCache>
                <c:ptCount val="3"/>
                <c:pt idx="0">
                  <c:v>Completo</c:v>
                </c:pt>
                <c:pt idx="1">
                  <c:v>Falta por Definir</c:v>
                </c:pt>
                <c:pt idx="2">
                  <c:v>Conciso</c:v>
                </c:pt>
              </c:strCache>
            </c:strRef>
          </c:cat>
          <c:val>
            <c:numRef>
              <c:f>'[tablas 4tocapitulo.xlsx]Hoja2'!$B$5:$D$5</c:f>
              <c:numCache>
                <c:formatCode>0%</c:formatCode>
                <c:ptCount val="3"/>
                <c:pt idx="0">
                  <c:v>0.9</c:v>
                </c:pt>
                <c:pt idx="1">
                  <c:v>5.0000000000000093E-2</c:v>
                </c:pt>
                <c:pt idx="2">
                  <c:v>0.98</c:v>
                </c:pt>
              </c:numCache>
            </c:numRef>
          </c:val>
        </c:ser>
        <c:ser>
          <c:idx val="4"/>
          <c:order val="4"/>
          <c:tx>
            <c:strRef>
              <c:f>'[tablas 4tocapitulo.xlsx]Hoja2'!$A$6</c:f>
              <c:strCache>
                <c:ptCount val="1"/>
                <c:pt idx="0">
                  <c:v>Gestión de la Continuidad de Servicios de TI</c:v>
                </c:pt>
              </c:strCache>
            </c:strRef>
          </c:tx>
          <c:cat>
            <c:strRef>
              <c:f>'[tablas 4tocapitulo.xlsx]Hoja2'!$B$1:$D$1</c:f>
              <c:strCache>
                <c:ptCount val="3"/>
                <c:pt idx="0">
                  <c:v>Completo</c:v>
                </c:pt>
                <c:pt idx="1">
                  <c:v>Falta por Definir</c:v>
                </c:pt>
                <c:pt idx="2">
                  <c:v>Conciso</c:v>
                </c:pt>
              </c:strCache>
            </c:strRef>
          </c:cat>
          <c:val>
            <c:numRef>
              <c:f>'[tablas 4tocapitulo.xlsx]Hoja2'!$B$6:$D$6</c:f>
              <c:numCache>
                <c:formatCode>0%</c:formatCode>
                <c:ptCount val="3"/>
                <c:pt idx="0">
                  <c:v>0.95000000000000062</c:v>
                </c:pt>
                <c:pt idx="1">
                  <c:v>2.0000000000000032E-2</c:v>
                </c:pt>
                <c:pt idx="2">
                  <c:v>0.97000000000000064</c:v>
                </c:pt>
              </c:numCache>
            </c:numRef>
          </c:val>
        </c:ser>
        <c:ser>
          <c:idx val="5"/>
          <c:order val="5"/>
          <c:tx>
            <c:strRef>
              <c:f>'[tablas 4tocapitulo.xlsx]Hoja2'!$A$7</c:f>
              <c:strCache>
                <c:ptCount val="1"/>
                <c:pt idx="0">
                  <c:v>Gestión de Seguridad </c:v>
                </c:pt>
              </c:strCache>
            </c:strRef>
          </c:tx>
          <c:cat>
            <c:strRef>
              <c:f>'[tablas 4tocapitulo.xlsx]Hoja2'!$B$1:$D$1</c:f>
              <c:strCache>
                <c:ptCount val="3"/>
                <c:pt idx="0">
                  <c:v>Completo</c:v>
                </c:pt>
                <c:pt idx="1">
                  <c:v>Falta por Definir</c:v>
                </c:pt>
                <c:pt idx="2">
                  <c:v>Conciso</c:v>
                </c:pt>
              </c:strCache>
            </c:strRef>
          </c:cat>
          <c:val>
            <c:numRef>
              <c:f>'[tablas 4tocapitulo.xlsx]Hoja2'!$B$7:$D$7</c:f>
              <c:numCache>
                <c:formatCode>0%</c:formatCode>
                <c:ptCount val="3"/>
                <c:pt idx="0">
                  <c:v>0.750000000000006</c:v>
                </c:pt>
                <c:pt idx="1">
                  <c:v>0.1</c:v>
                </c:pt>
                <c:pt idx="2">
                  <c:v>0.8</c:v>
                </c:pt>
              </c:numCache>
            </c:numRef>
          </c:val>
        </c:ser>
        <c:ser>
          <c:idx val="6"/>
          <c:order val="6"/>
          <c:tx>
            <c:strRef>
              <c:f>'[tablas 4tocapitulo.xlsx]Hoja2'!$A$8</c:f>
              <c:strCache>
                <c:ptCount val="1"/>
                <c:pt idx="0">
                  <c:v>Gestión de los Proveedores</c:v>
                </c:pt>
              </c:strCache>
            </c:strRef>
          </c:tx>
          <c:cat>
            <c:strRef>
              <c:f>'[tablas 4tocapitulo.xlsx]Hoja2'!$B$1:$D$1</c:f>
              <c:strCache>
                <c:ptCount val="3"/>
                <c:pt idx="0">
                  <c:v>Completo</c:v>
                </c:pt>
                <c:pt idx="1">
                  <c:v>Falta por Definir</c:v>
                </c:pt>
                <c:pt idx="2">
                  <c:v>Conciso</c:v>
                </c:pt>
              </c:strCache>
            </c:strRef>
          </c:cat>
          <c:val>
            <c:numRef>
              <c:f>'[tablas 4tocapitulo.xlsx]Hoja2'!$B$8:$D$8</c:f>
              <c:numCache>
                <c:formatCode>0%</c:formatCode>
                <c:ptCount val="3"/>
                <c:pt idx="0">
                  <c:v>0.9</c:v>
                </c:pt>
                <c:pt idx="1">
                  <c:v>5.0000000000000093E-2</c:v>
                </c:pt>
                <c:pt idx="2">
                  <c:v>0.97000000000000064</c:v>
                </c:pt>
              </c:numCache>
            </c:numRef>
          </c:val>
        </c:ser>
        <c:shape val="box"/>
        <c:axId val="74975872"/>
        <c:axId val="74985856"/>
        <c:axId val="0"/>
      </c:bar3DChart>
      <c:catAx>
        <c:axId val="74975872"/>
        <c:scaling>
          <c:orientation val="minMax"/>
        </c:scaling>
        <c:axPos val="b"/>
        <c:tickLblPos val="nextTo"/>
        <c:crossAx val="74985856"/>
        <c:crosses val="autoZero"/>
        <c:auto val="1"/>
        <c:lblAlgn val="ctr"/>
        <c:lblOffset val="100"/>
      </c:catAx>
      <c:valAx>
        <c:axId val="74985856"/>
        <c:scaling>
          <c:orientation val="minMax"/>
        </c:scaling>
        <c:axPos val="l"/>
        <c:majorGridlines/>
        <c:numFmt formatCode="0%" sourceLinked="1"/>
        <c:tickLblPos val="nextTo"/>
        <c:crossAx val="7497587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B3CBBC-5CD6-4488-8306-7F4C08BED404}" type="doc">
      <dgm:prSet loTypeId="urn:microsoft.com/office/officeart/2005/8/layout/hierarchy6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EB436E5-F69B-4B11-93BA-27EABB2A1077}">
      <dgm:prSet phldrT="[Texto]"/>
      <dgm:spPr/>
      <dgm:t>
        <a:bodyPr/>
        <a:lstStyle/>
        <a:p>
          <a:r>
            <a:rPr lang="es-ES" dirty="0"/>
            <a:t>Director del DCC</a:t>
          </a:r>
        </a:p>
      </dgm:t>
    </dgm:pt>
    <dgm:pt modelId="{C1EC31CC-E9C4-4AB9-A978-C69EDABD2156}" type="parTrans" cxnId="{0CBD82AE-9858-4734-9A30-11B83084DB89}">
      <dgm:prSet/>
      <dgm:spPr/>
      <dgm:t>
        <a:bodyPr/>
        <a:lstStyle/>
        <a:p>
          <a:endParaRPr lang="es-ES"/>
        </a:p>
      </dgm:t>
    </dgm:pt>
    <dgm:pt modelId="{B011DBAD-0C93-4DC2-9035-0C3CB99EFB67}" type="sibTrans" cxnId="{0CBD82AE-9858-4734-9A30-11B83084DB89}">
      <dgm:prSet/>
      <dgm:spPr/>
      <dgm:t>
        <a:bodyPr/>
        <a:lstStyle/>
        <a:p>
          <a:endParaRPr lang="es-ES"/>
        </a:p>
      </dgm:t>
    </dgm:pt>
    <dgm:pt modelId="{E20AA4B9-8C3B-4934-AACA-0512FE15067D}">
      <dgm:prSet phldrT="[Texto]"/>
      <dgm:spPr/>
      <dgm:t>
        <a:bodyPr/>
        <a:lstStyle/>
        <a:p>
          <a:r>
            <a:rPr lang="es-ES" dirty="0"/>
            <a:t>Jefe de Laboratorio de </a:t>
          </a:r>
          <a:r>
            <a:rPr lang="es-ES" dirty="0" err="1"/>
            <a:t>Ethical</a:t>
          </a:r>
          <a:r>
            <a:rPr lang="es-ES" dirty="0"/>
            <a:t> Hacking</a:t>
          </a:r>
        </a:p>
      </dgm:t>
    </dgm:pt>
    <dgm:pt modelId="{B5D36519-A3EE-499F-9230-D73E1685892C}" type="parTrans" cxnId="{13A76127-B08E-4065-A79D-1B25FD12E0DD}">
      <dgm:prSet/>
      <dgm:spPr/>
      <dgm:t>
        <a:bodyPr/>
        <a:lstStyle/>
        <a:p>
          <a:endParaRPr lang="es-ES"/>
        </a:p>
      </dgm:t>
    </dgm:pt>
    <dgm:pt modelId="{FA700490-BD50-4D17-BC9A-BA5402A999C4}" type="sibTrans" cxnId="{13A76127-B08E-4065-A79D-1B25FD12E0DD}">
      <dgm:prSet/>
      <dgm:spPr/>
      <dgm:t>
        <a:bodyPr/>
        <a:lstStyle/>
        <a:p>
          <a:endParaRPr lang="es-ES"/>
        </a:p>
      </dgm:t>
    </dgm:pt>
    <dgm:pt modelId="{020E290D-0867-4CC7-88C8-243F28900BFC}">
      <dgm:prSet phldrT="[Texto]"/>
      <dgm:spPr/>
      <dgm:t>
        <a:bodyPr/>
        <a:lstStyle/>
        <a:p>
          <a:r>
            <a:rPr lang="es-ES" dirty="0"/>
            <a:t>Laboratorista</a:t>
          </a:r>
        </a:p>
      </dgm:t>
    </dgm:pt>
    <dgm:pt modelId="{BD5A1D39-36A4-4B07-AEE3-D6B7E5A03162}" type="parTrans" cxnId="{D65B6CCD-2A9A-48AF-9752-26A038642C72}">
      <dgm:prSet/>
      <dgm:spPr/>
      <dgm:t>
        <a:bodyPr/>
        <a:lstStyle/>
        <a:p>
          <a:endParaRPr lang="es-ES"/>
        </a:p>
      </dgm:t>
    </dgm:pt>
    <dgm:pt modelId="{A98CDAF1-1855-4157-8BC2-6D46C8BCB409}" type="sibTrans" cxnId="{D65B6CCD-2A9A-48AF-9752-26A038642C72}">
      <dgm:prSet/>
      <dgm:spPr/>
      <dgm:t>
        <a:bodyPr/>
        <a:lstStyle/>
        <a:p>
          <a:endParaRPr lang="es-ES"/>
        </a:p>
      </dgm:t>
    </dgm:pt>
    <dgm:pt modelId="{5F2DFADC-9450-47B2-A2D0-29D6F999E691}">
      <dgm:prSet phldrT="[Texto]"/>
      <dgm:spPr/>
      <dgm:t>
        <a:bodyPr/>
        <a:lstStyle/>
        <a:p>
          <a:r>
            <a:rPr lang="es-ES" dirty="0"/>
            <a:t>Jefe de Laboratorios</a:t>
          </a:r>
        </a:p>
      </dgm:t>
    </dgm:pt>
    <dgm:pt modelId="{A80A368D-ADD3-4EFE-9F45-76A12DE5BE62}" type="parTrans" cxnId="{DF573AD5-0BF6-47CE-94C0-8E92435A62AB}">
      <dgm:prSet/>
      <dgm:spPr/>
      <dgm:t>
        <a:bodyPr/>
        <a:lstStyle/>
        <a:p>
          <a:endParaRPr lang="es-ES"/>
        </a:p>
      </dgm:t>
    </dgm:pt>
    <dgm:pt modelId="{0C4CCB71-18B5-40D0-9844-4E21D4559FFE}" type="sibTrans" cxnId="{DF573AD5-0BF6-47CE-94C0-8E92435A62AB}">
      <dgm:prSet/>
      <dgm:spPr/>
      <dgm:t>
        <a:bodyPr/>
        <a:lstStyle/>
        <a:p>
          <a:endParaRPr lang="es-ES"/>
        </a:p>
      </dgm:t>
    </dgm:pt>
    <dgm:pt modelId="{F8CA42A8-BBE4-42F5-8855-E5E9278A283D}">
      <dgm:prSet phldrT="[Texto]"/>
      <dgm:spPr/>
      <dgm:t>
        <a:bodyPr/>
        <a:lstStyle/>
        <a:p>
          <a:r>
            <a:rPr lang="es-ES" dirty="0"/>
            <a:t>Docente</a:t>
          </a:r>
        </a:p>
      </dgm:t>
    </dgm:pt>
    <dgm:pt modelId="{81D0D7C8-F847-44E1-B424-962D3A1FC594}" type="parTrans" cxnId="{FFE74EC4-09BB-4637-B37A-1773E358DFD4}">
      <dgm:prSet/>
      <dgm:spPr/>
      <dgm:t>
        <a:bodyPr/>
        <a:lstStyle/>
        <a:p>
          <a:endParaRPr lang="es-ES"/>
        </a:p>
      </dgm:t>
    </dgm:pt>
    <dgm:pt modelId="{03B5BAB4-0CC1-4462-AFFB-489D2C867081}" type="sibTrans" cxnId="{FFE74EC4-09BB-4637-B37A-1773E358DFD4}">
      <dgm:prSet/>
      <dgm:spPr/>
      <dgm:t>
        <a:bodyPr/>
        <a:lstStyle/>
        <a:p>
          <a:endParaRPr lang="es-ES"/>
        </a:p>
      </dgm:t>
    </dgm:pt>
    <dgm:pt modelId="{5E2929EB-7BC3-4645-98C9-F5A3AE17EB03}" type="pres">
      <dgm:prSet presAssocID="{C1B3CBBC-5CD6-4488-8306-7F4C08BED40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951E2B-46AA-42E7-9906-FA16F7BCDE02}" type="pres">
      <dgm:prSet presAssocID="{C1B3CBBC-5CD6-4488-8306-7F4C08BED404}" presName="hierFlow" presStyleCnt="0"/>
      <dgm:spPr/>
      <dgm:t>
        <a:bodyPr/>
        <a:lstStyle/>
        <a:p>
          <a:endParaRPr lang="es-ES"/>
        </a:p>
      </dgm:t>
    </dgm:pt>
    <dgm:pt modelId="{BF42AF5E-BA60-4A2F-B75A-1318B42CB27D}" type="pres">
      <dgm:prSet presAssocID="{C1B3CBBC-5CD6-4488-8306-7F4C08BED404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79805CE7-81F6-4695-92FD-33CC10722D6F}" type="pres">
      <dgm:prSet presAssocID="{0EB436E5-F69B-4B11-93BA-27EABB2A1077}" presName="Name14" presStyleCnt="0"/>
      <dgm:spPr/>
      <dgm:t>
        <a:bodyPr/>
        <a:lstStyle/>
        <a:p>
          <a:endParaRPr lang="es-ES"/>
        </a:p>
      </dgm:t>
    </dgm:pt>
    <dgm:pt modelId="{882D6807-2F1B-44D5-9213-EEE4E23B8CEC}" type="pres">
      <dgm:prSet presAssocID="{0EB436E5-F69B-4B11-93BA-27EABB2A107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12AF9B4-5FCB-4D81-876F-D91B5F27DC17}" type="pres">
      <dgm:prSet presAssocID="{0EB436E5-F69B-4B11-93BA-27EABB2A1077}" presName="hierChild2" presStyleCnt="0"/>
      <dgm:spPr/>
      <dgm:t>
        <a:bodyPr/>
        <a:lstStyle/>
        <a:p>
          <a:endParaRPr lang="es-ES"/>
        </a:p>
      </dgm:t>
    </dgm:pt>
    <dgm:pt modelId="{CEE1BD3B-12C3-4254-BFA7-36390B482CCF}" type="pres">
      <dgm:prSet presAssocID="{A80A368D-ADD3-4EFE-9F45-76A12DE5BE62}" presName="Name19" presStyleLbl="parChTrans1D2" presStyleIdx="0" presStyleCnt="1"/>
      <dgm:spPr/>
      <dgm:t>
        <a:bodyPr/>
        <a:lstStyle/>
        <a:p>
          <a:endParaRPr lang="es-ES"/>
        </a:p>
      </dgm:t>
    </dgm:pt>
    <dgm:pt modelId="{7101CB83-55F8-4D5F-AAF8-E79EC4E166E6}" type="pres">
      <dgm:prSet presAssocID="{5F2DFADC-9450-47B2-A2D0-29D6F999E691}" presName="Name21" presStyleCnt="0"/>
      <dgm:spPr/>
      <dgm:t>
        <a:bodyPr/>
        <a:lstStyle/>
        <a:p>
          <a:endParaRPr lang="es-ES"/>
        </a:p>
      </dgm:t>
    </dgm:pt>
    <dgm:pt modelId="{624FE30E-20BE-4BA9-AF61-EE9AFF0CF2D8}" type="pres">
      <dgm:prSet presAssocID="{5F2DFADC-9450-47B2-A2D0-29D6F999E691}" presName="level2Shape" presStyleLbl="node2" presStyleIdx="0" presStyleCnt="1"/>
      <dgm:spPr/>
      <dgm:t>
        <a:bodyPr/>
        <a:lstStyle/>
        <a:p>
          <a:endParaRPr lang="es-ES"/>
        </a:p>
      </dgm:t>
    </dgm:pt>
    <dgm:pt modelId="{39F09869-6CA2-4299-967D-A032A696CE83}" type="pres">
      <dgm:prSet presAssocID="{5F2DFADC-9450-47B2-A2D0-29D6F999E691}" presName="hierChild3" presStyleCnt="0"/>
      <dgm:spPr/>
      <dgm:t>
        <a:bodyPr/>
        <a:lstStyle/>
        <a:p>
          <a:endParaRPr lang="es-ES"/>
        </a:p>
      </dgm:t>
    </dgm:pt>
    <dgm:pt modelId="{C59E33C7-AD65-4767-B7B8-659C53440451}" type="pres">
      <dgm:prSet presAssocID="{B5D36519-A3EE-499F-9230-D73E1685892C}" presName="Name19" presStyleLbl="parChTrans1D3" presStyleIdx="0" presStyleCnt="1"/>
      <dgm:spPr/>
      <dgm:t>
        <a:bodyPr/>
        <a:lstStyle/>
        <a:p>
          <a:endParaRPr lang="es-ES"/>
        </a:p>
      </dgm:t>
    </dgm:pt>
    <dgm:pt modelId="{4151AAB7-B120-4075-9F71-1CA8655C2C1C}" type="pres">
      <dgm:prSet presAssocID="{E20AA4B9-8C3B-4934-AACA-0512FE15067D}" presName="Name21" presStyleCnt="0"/>
      <dgm:spPr/>
      <dgm:t>
        <a:bodyPr/>
        <a:lstStyle/>
        <a:p>
          <a:endParaRPr lang="es-ES"/>
        </a:p>
      </dgm:t>
    </dgm:pt>
    <dgm:pt modelId="{2DA04BE3-4B2B-410D-A16E-2EE82DDFFC7D}" type="pres">
      <dgm:prSet presAssocID="{E20AA4B9-8C3B-4934-AACA-0512FE15067D}" presName="level2Shape" presStyleLbl="node3" presStyleIdx="0" presStyleCnt="1"/>
      <dgm:spPr/>
      <dgm:t>
        <a:bodyPr/>
        <a:lstStyle/>
        <a:p>
          <a:endParaRPr lang="es-ES"/>
        </a:p>
      </dgm:t>
    </dgm:pt>
    <dgm:pt modelId="{76FC3576-40EC-4769-B21D-0A2AD8427F40}" type="pres">
      <dgm:prSet presAssocID="{E20AA4B9-8C3B-4934-AACA-0512FE15067D}" presName="hierChild3" presStyleCnt="0"/>
      <dgm:spPr/>
      <dgm:t>
        <a:bodyPr/>
        <a:lstStyle/>
        <a:p>
          <a:endParaRPr lang="es-ES"/>
        </a:p>
      </dgm:t>
    </dgm:pt>
    <dgm:pt modelId="{6BC78C7E-9784-4F3C-B4B9-80C45366DF4F}" type="pres">
      <dgm:prSet presAssocID="{BD5A1D39-36A4-4B07-AEE3-D6B7E5A03162}" presName="Name19" presStyleLbl="parChTrans1D4" presStyleIdx="0" presStyleCnt="2"/>
      <dgm:spPr/>
      <dgm:t>
        <a:bodyPr/>
        <a:lstStyle/>
        <a:p>
          <a:endParaRPr lang="es-ES"/>
        </a:p>
      </dgm:t>
    </dgm:pt>
    <dgm:pt modelId="{2AF515C4-EBAF-4BEB-91E8-A10905349D2F}" type="pres">
      <dgm:prSet presAssocID="{020E290D-0867-4CC7-88C8-243F28900BFC}" presName="Name21" presStyleCnt="0"/>
      <dgm:spPr/>
      <dgm:t>
        <a:bodyPr/>
        <a:lstStyle/>
        <a:p>
          <a:endParaRPr lang="es-ES"/>
        </a:p>
      </dgm:t>
    </dgm:pt>
    <dgm:pt modelId="{16D79DDA-A23C-4E18-B778-B4DF388C638B}" type="pres">
      <dgm:prSet presAssocID="{020E290D-0867-4CC7-88C8-243F28900BFC}" presName="level2Shape" presStyleLbl="node4" presStyleIdx="0" presStyleCnt="2"/>
      <dgm:spPr/>
      <dgm:t>
        <a:bodyPr/>
        <a:lstStyle/>
        <a:p>
          <a:endParaRPr lang="es-ES"/>
        </a:p>
      </dgm:t>
    </dgm:pt>
    <dgm:pt modelId="{DC9C6BD7-02C2-497B-83C6-5EFA37CFF1F4}" type="pres">
      <dgm:prSet presAssocID="{020E290D-0867-4CC7-88C8-243F28900BFC}" presName="hierChild3" presStyleCnt="0"/>
      <dgm:spPr/>
      <dgm:t>
        <a:bodyPr/>
        <a:lstStyle/>
        <a:p>
          <a:endParaRPr lang="es-ES"/>
        </a:p>
      </dgm:t>
    </dgm:pt>
    <dgm:pt modelId="{45D08127-A105-4C29-9315-A1282DA3817C}" type="pres">
      <dgm:prSet presAssocID="{81D0D7C8-F847-44E1-B424-962D3A1FC594}" presName="Name19" presStyleLbl="parChTrans1D4" presStyleIdx="1" presStyleCnt="2"/>
      <dgm:spPr/>
      <dgm:t>
        <a:bodyPr/>
        <a:lstStyle/>
        <a:p>
          <a:endParaRPr lang="es-ES"/>
        </a:p>
      </dgm:t>
    </dgm:pt>
    <dgm:pt modelId="{441757C4-78FF-4B46-8219-DD3502253364}" type="pres">
      <dgm:prSet presAssocID="{F8CA42A8-BBE4-42F5-8855-E5E9278A283D}" presName="Name21" presStyleCnt="0"/>
      <dgm:spPr/>
      <dgm:t>
        <a:bodyPr/>
        <a:lstStyle/>
        <a:p>
          <a:endParaRPr lang="es-ES"/>
        </a:p>
      </dgm:t>
    </dgm:pt>
    <dgm:pt modelId="{A9F716A6-6FA8-4078-9637-5E89B4717FE5}" type="pres">
      <dgm:prSet presAssocID="{F8CA42A8-BBE4-42F5-8855-E5E9278A283D}" presName="level2Shape" presStyleLbl="node4" presStyleIdx="1" presStyleCnt="2"/>
      <dgm:spPr/>
      <dgm:t>
        <a:bodyPr/>
        <a:lstStyle/>
        <a:p>
          <a:endParaRPr lang="es-ES"/>
        </a:p>
      </dgm:t>
    </dgm:pt>
    <dgm:pt modelId="{F1828BFB-1CAB-45F7-B99E-5BCCCFF001E1}" type="pres">
      <dgm:prSet presAssocID="{F8CA42A8-BBE4-42F5-8855-E5E9278A283D}" presName="hierChild3" presStyleCnt="0"/>
      <dgm:spPr/>
      <dgm:t>
        <a:bodyPr/>
        <a:lstStyle/>
        <a:p>
          <a:endParaRPr lang="es-ES"/>
        </a:p>
      </dgm:t>
    </dgm:pt>
    <dgm:pt modelId="{D2259FCD-BAE7-4D03-A448-0937EC266B2C}" type="pres">
      <dgm:prSet presAssocID="{C1B3CBBC-5CD6-4488-8306-7F4C08BED404}" presName="bgShapesFlow" presStyleCnt="0"/>
      <dgm:spPr/>
      <dgm:t>
        <a:bodyPr/>
        <a:lstStyle/>
        <a:p>
          <a:endParaRPr lang="es-ES"/>
        </a:p>
      </dgm:t>
    </dgm:pt>
  </dgm:ptLst>
  <dgm:cxnLst>
    <dgm:cxn modelId="{3EFD76A7-B446-40B7-9821-BE95AF908027}" type="presOf" srcId="{81D0D7C8-F847-44E1-B424-962D3A1FC594}" destId="{45D08127-A105-4C29-9315-A1282DA3817C}" srcOrd="0" destOrd="0" presId="urn:microsoft.com/office/officeart/2005/8/layout/hierarchy6"/>
    <dgm:cxn modelId="{97D5AC24-90A9-416A-BD54-F5FF84CF96E7}" type="presOf" srcId="{BD5A1D39-36A4-4B07-AEE3-D6B7E5A03162}" destId="{6BC78C7E-9784-4F3C-B4B9-80C45366DF4F}" srcOrd="0" destOrd="0" presId="urn:microsoft.com/office/officeart/2005/8/layout/hierarchy6"/>
    <dgm:cxn modelId="{B94D4DB9-ED77-45F4-81CC-CB0C3F86E98E}" type="presOf" srcId="{A80A368D-ADD3-4EFE-9F45-76A12DE5BE62}" destId="{CEE1BD3B-12C3-4254-BFA7-36390B482CCF}" srcOrd="0" destOrd="0" presId="urn:microsoft.com/office/officeart/2005/8/layout/hierarchy6"/>
    <dgm:cxn modelId="{13A76127-B08E-4065-A79D-1B25FD12E0DD}" srcId="{5F2DFADC-9450-47B2-A2D0-29D6F999E691}" destId="{E20AA4B9-8C3B-4934-AACA-0512FE15067D}" srcOrd="0" destOrd="0" parTransId="{B5D36519-A3EE-499F-9230-D73E1685892C}" sibTransId="{FA700490-BD50-4D17-BC9A-BA5402A999C4}"/>
    <dgm:cxn modelId="{F64587A9-1C74-4CC7-9835-151AB6B1BA28}" type="presOf" srcId="{0EB436E5-F69B-4B11-93BA-27EABB2A1077}" destId="{882D6807-2F1B-44D5-9213-EEE4E23B8CEC}" srcOrd="0" destOrd="0" presId="urn:microsoft.com/office/officeart/2005/8/layout/hierarchy6"/>
    <dgm:cxn modelId="{14307DA6-F267-43B8-A22E-42191E606F30}" type="presOf" srcId="{B5D36519-A3EE-499F-9230-D73E1685892C}" destId="{C59E33C7-AD65-4767-B7B8-659C53440451}" srcOrd="0" destOrd="0" presId="urn:microsoft.com/office/officeart/2005/8/layout/hierarchy6"/>
    <dgm:cxn modelId="{BCCC3A12-98B1-410D-86AD-952A987108FF}" type="presOf" srcId="{C1B3CBBC-5CD6-4488-8306-7F4C08BED404}" destId="{5E2929EB-7BC3-4645-98C9-F5A3AE17EB03}" srcOrd="0" destOrd="0" presId="urn:microsoft.com/office/officeart/2005/8/layout/hierarchy6"/>
    <dgm:cxn modelId="{22C5AE5F-9294-44DF-9C3C-032BC22A7E03}" type="presOf" srcId="{F8CA42A8-BBE4-42F5-8855-E5E9278A283D}" destId="{A9F716A6-6FA8-4078-9637-5E89B4717FE5}" srcOrd="0" destOrd="0" presId="urn:microsoft.com/office/officeart/2005/8/layout/hierarchy6"/>
    <dgm:cxn modelId="{DF573AD5-0BF6-47CE-94C0-8E92435A62AB}" srcId="{0EB436E5-F69B-4B11-93BA-27EABB2A1077}" destId="{5F2DFADC-9450-47B2-A2D0-29D6F999E691}" srcOrd="0" destOrd="0" parTransId="{A80A368D-ADD3-4EFE-9F45-76A12DE5BE62}" sibTransId="{0C4CCB71-18B5-40D0-9844-4E21D4559FFE}"/>
    <dgm:cxn modelId="{DC3D531E-90A8-4719-A597-9C2B5980137C}" type="presOf" srcId="{020E290D-0867-4CC7-88C8-243F28900BFC}" destId="{16D79DDA-A23C-4E18-B778-B4DF388C638B}" srcOrd="0" destOrd="0" presId="urn:microsoft.com/office/officeart/2005/8/layout/hierarchy6"/>
    <dgm:cxn modelId="{0CBD82AE-9858-4734-9A30-11B83084DB89}" srcId="{C1B3CBBC-5CD6-4488-8306-7F4C08BED404}" destId="{0EB436E5-F69B-4B11-93BA-27EABB2A1077}" srcOrd="0" destOrd="0" parTransId="{C1EC31CC-E9C4-4AB9-A978-C69EDABD2156}" sibTransId="{B011DBAD-0C93-4DC2-9035-0C3CB99EFB67}"/>
    <dgm:cxn modelId="{162ACDBD-FDAD-491C-9F1C-2D591E26BABF}" type="presOf" srcId="{5F2DFADC-9450-47B2-A2D0-29D6F999E691}" destId="{624FE30E-20BE-4BA9-AF61-EE9AFF0CF2D8}" srcOrd="0" destOrd="0" presId="urn:microsoft.com/office/officeart/2005/8/layout/hierarchy6"/>
    <dgm:cxn modelId="{DB78213C-AE6F-48C1-90B5-72C6C42FC60C}" type="presOf" srcId="{E20AA4B9-8C3B-4934-AACA-0512FE15067D}" destId="{2DA04BE3-4B2B-410D-A16E-2EE82DDFFC7D}" srcOrd="0" destOrd="0" presId="urn:microsoft.com/office/officeart/2005/8/layout/hierarchy6"/>
    <dgm:cxn modelId="{FFE74EC4-09BB-4637-B37A-1773E358DFD4}" srcId="{E20AA4B9-8C3B-4934-AACA-0512FE15067D}" destId="{F8CA42A8-BBE4-42F5-8855-E5E9278A283D}" srcOrd="1" destOrd="0" parTransId="{81D0D7C8-F847-44E1-B424-962D3A1FC594}" sibTransId="{03B5BAB4-0CC1-4462-AFFB-489D2C867081}"/>
    <dgm:cxn modelId="{D65B6CCD-2A9A-48AF-9752-26A038642C72}" srcId="{E20AA4B9-8C3B-4934-AACA-0512FE15067D}" destId="{020E290D-0867-4CC7-88C8-243F28900BFC}" srcOrd="0" destOrd="0" parTransId="{BD5A1D39-36A4-4B07-AEE3-D6B7E5A03162}" sibTransId="{A98CDAF1-1855-4157-8BC2-6D46C8BCB409}"/>
    <dgm:cxn modelId="{F5611165-9840-4CF3-AA0A-B29BA5123B25}" type="presParOf" srcId="{5E2929EB-7BC3-4645-98C9-F5A3AE17EB03}" destId="{A2951E2B-46AA-42E7-9906-FA16F7BCDE02}" srcOrd="0" destOrd="0" presId="urn:microsoft.com/office/officeart/2005/8/layout/hierarchy6"/>
    <dgm:cxn modelId="{57B24F4C-7A19-459C-A99F-FD129F7B17D9}" type="presParOf" srcId="{A2951E2B-46AA-42E7-9906-FA16F7BCDE02}" destId="{BF42AF5E-BA60-4A2F-B75A-1318B42CB27D}" srcOrd="0" destOrd="0" presId="urn:microsoft.com/office/officeart/2005/8/layout/hierarchy6"/>
    <dgm:cxn modelId="{59145670-056D-46DC-B67C-83A7B389F006}" type="presParOf" srcId="{BF42AF5E-BA60-4A2F-B75A-1318B42CB27D}" destId="{79805CE7-81F6-4695-92FD-33CC10722D6F}" srcOrd="0" destOrd="0" presId="urn:microsoft.com/office/officeart/2005/8/layout/hierarchy6"/>
    <dgm:cxn modelId="{9C3213A8-C196-4D1D-B80A-D2C9937F5889}" type="presParOf" srcId="{79805CE7-81F6-4695-92FD-33CC10722D6F}" destId="{882D6807-2F1B-44D5-9213-EEE4E23B8CEC}" srcOrd="0" destOrd="0" presId="urn:microsoft.com/office/officeart/2005/8/layout/hierarchy6"/>
    <dgm:cxn modelId="{5D5DAE90-BAC5-413B-A497-20611A007657}" type="presParOf" srcId="{79805CE7-81F6-4695-92FD-33CC10722D6F}" destId="{512AF9B4-5FCB-4D81-876F-D91B5F27DC17}" srcOrd="1" destOrd="0" presId="urn:microsoft.com/office/officeart/2005/8/layout/hierarchy6"/>
    <dgm:cxn modelId="{2FF01EC9-8B82-4E5E-8CB1-EAE2E06D0E76}" type="presParOf" srcId="{512AF9B4-5FCB-4D81-876F-D91B5F27DC17}" destId="{CEE1BD3B-12C3-4254-BFA7-36390B482CCF}" srcOrd="0" destOrd="0" presId="urn:microsoft.com/office/officeart/2005/8/layout/hierarchy6"/>
    <dgm:cxn modelId="{8104A05F-9EB2-40BC-825A-5B010856C15F}" type="presParOf" srcId="{512AF9B4-5FCB-4D81-876F-D91B5F27DC17}" destId="{7101CB83-55F8-4D5F-AAF8-E79EC4E166E6}" srcOrd="1" destOrd="0" presId="urn:microsoft.com/office/officeart/2005/8/layout/hierarchy6"/>
    <dgm:cxn modelId="{D82A0FDF-59A0-4E0B-89EA-F990F4BBAD86}" type="presParOf" srcId="{7101CB83-55F8-4D5F-AAF8-E79EC4E166E6}" destId="{624FE30E-20BE-4BA9-AF61-EE9AFF0CF2D8}" srcOrd="0" destOrd="0" presId="urn:microsoft.com/office/officeart/2005/8/layout/hierarchy6"/>
    <dgm:cxn modelId="{ABF94A5A-2F64-45F2-982C-4F2E14BB4179}" type="presParOf" srcId="{7101CB83-55F8-4D5F-AAF8-E79EC4E166E6}" destId="{39F09869-6CA2-4299-967D-A032A696CE83}" srcOrd="1" destOrd="0" presId="urn:microsoft.com/office/officeart/2005/8/layout/hierarchy6"/>
    <dgm:cxn modelId="{A4CD6576-3EF8-4BD0-A0BC-26A119EA2D56}" type="presParOf" srcId="{39F09869-6CA2-4299-967D-A032A696CE83}" destId="{C59E33C7-AD65-4767-B7B8-659C53440451}" srcOrd="0" destOrd="0" presId="urn:microsoft.com/office/officeart/2005/8/layout/hierarchy6"/>
    <dgm:cxn modelId="{A6C7A20F-EAB7-4257-8AA9-51AEAC3A71A9}" type="presParOf" srcId="{39F09869-6CA2-4299-967D-A032A696CE83}" destId="{4151AAB7-B120-4075-9F71-1CA8655C2C1C}" srcOrd="1" destOrd="0" presId="urn:microsoft.com/office/officeart/2005/8/layout/hierarchy6"/>
    <dgm:cxn modelId="{03BBD6CE-D038-41C1-8AFA-41BE60ACB305}" type="presParOf" srcId="{4151AAB7-B120-4075-9F71-1CA8655C2C1C}" destId="{2DA04BE3-4B2B-410D-A16E-2EE82DDFFC7D}" srcOrd="0" destOrd="0" presId="urn:microsoft.com/office/officeart/2005/8/layout/hierarchy6"/>
    <dgm:cxn modelId="{CF3E36BA-D518-4B0B-9B64-1D29EAFDEF4B}" type="presParOf" srcId="{4151AAB7-B120-4075-9F71-1CA8655C2C1C}" destId="{76FC3576-40EC-4769-B21D-0A2AD8427F40}" srcOrd="1" destOrd="0" presId="urn:microsoft.com/office/officeart/2005/8/layout/hierarchy6"/>
    <dgm:cxn modelId="{127F7613-6099-4C9D-8794-53566B5643DD}" type="presParOf" srcId="{76FC3576-40EC-4769-B21D-0A2AD8427F40}" destId="{6BC78C7E-9784-4F3C-B4B9-80C45366DF4F}" srcOrd="0" destOrd="0" presId="urn:microsoft.com/office/officeart/2005/8/layout/hierarchy6"/>
    <dgm:cxn modelId="{5A3A9F9B-AE96-4A79-B91E-BF7B700E14FB}" type="presParOf" srcId="{76FC3576-40EC-4769-B21D-0A2AD8427F40}" destId="{2AF515C4-EBAF-4BEB-91E8-A10905349D2F}" srcOrd="1" destOrd="0" presId="urn:microsoft.com/office/officeart/2005/8/layout/hierarchy6"/>
    <dgm:cxn modelId="{82E98570-2FE4-43F1-894A-8763CAE55BC6}" type="presParOf" srcId="{2AF515C4-EBAF-4BEB-91E8-A10905349D2F}" destId="{16D79DDA-A23C-4E18-B778-B4DF388C638B}" srcOrd="0" destOrd="0" presId="urn:microsoft.com/office/officeart/2005/8/layout/hierarchy6"/>
    <dgm:cxn modelId="{BBEFE82D-23CA-419A-B67E-A1E568176378}" type="presParOf" srcId="{2AF515C4-EBAF-4BEB-91E8-A10905349D2F}" destId="{DC9C6BD7-02C2-497B-83C6-5EFA37CFF1F4}" srcOrd="1" destOrd="0" presId="urn:microsoft.com/office/officeart/2005/8/layout/hierarchy6"/>
    <dgm:cxn modelId="{73DF8207-4F92-41ED-B304-EF738EF70A8F}" type="presParOf" srcId="{76FC3576-40EC-4769-B21D-0A2AD8427F40}" destId="{45D08127-A105-4C29-9315-A1282DA3817C}" srcOrd="2" destOrd="0" presId="urn:microsoft.com/office/officeart/2005/8/layout/hierarchy6"/>
    <dgm:cxn modelId="{1C37A5EF-4946-47C1-8C5F-3F405B3176B9}" type="presParOf" srcId="{76FC3576-40EC-4769-B21D-0A2AD8427F40}" destId="{441757C4-78FF-4B46-8219-DD3502253364}" srcOrd="3" destOrd="0" presId="urn:microsoft.com/office/officeart/2005/8/layout/hierarchy6"/>
    <dgm:cxn modelId="{9C6BEB89-5E80-4BD2-ABDB-DFA7A932A10F}" type="presParOf" srcId="{441757C4-78FF-4B46-8219-DD3502253364}" destId="{A9F716A6-6FA8-4078-9637-5E89B4717FE5}" srcOrd="0" destOrd="0" presId="urn:microsoft.com/office/officeart/2005/8/layout/hierarchy6"/>
    <dgm:cxn modelId="{388B3C0D-80B4-407C-9724-D5045C1CDA7B}" type="presParOf" srcId="{441757C4-78FF-4B46-8219-DD3502253364}" destId="{F1828BFB-1CAB-45F7-B99E-5BCCCFF001E1}" srcOrd="1" destOrd="0" presId="urn:microsoft.com/office/officeart/2005/8/layout/hierarchy6"/>
    <dgm:cxn modelId="{16F9B0F2-8781-4301-883D-9DCCA86E1E9A}" type="presParOf" srcId="{5E2929EB-7BC3-4645-98C9-F5A3AE17EB03}" destId="{D2259FCD-BAE7-4D03-A448-0937EC266B2C}" srcOrd="1" destOrd="0" presId="urn:microsoft.com/office/officeart/2005/8/layout/hierarchy6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D6807-2F1B-44D5-9213-EEE4E23B8CEC}">
      <dsp:nvSpPr>
        <dsp:cNvPr id="0" name=""/>
        <dsp:cNvSpPr/>
      </dsp:nvSpPr>
      <dsp:spPr>
        <a:xfrm>
          <a:off x="3075555" y="2341"/>
          <a:ext cx="1265712" cy="8438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Director del DCC</a:t>
          </a:r>
        </a:p>
      </dsp:txBody>
      <dsp:txXfrm>
        <a:off x="3075555" y="2341"/>
        <a:ext cx="1265712" cy="843808"/>
      </dsp:txXfrm>
    </dsp:sp>
    <dsp:sp modelId="{CEE1BD3B-12C3-4254-BFA7-36390B482CCF}">
      <dsp:nvSpPr>
        <dsp:cNvPr id="0" name=""/>
        <dsp:cNvSpPr/>
      </dsp:nvSpPr>
      <dsp:spPr>
        <a:xfrm>
          <a:off x="3662692" y="846150"/>
          <a:ext cx="91440" cy="337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5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FE30E-20BE-4BA9-AF61-EE9AFF0CF2D8}">
      <dsp:nvSpPr>
        <dsp:cNvPr id="0" name=""/>
        <dsp:cNvSpPr/>
      </dsp:nvSpPr>
      <dsp:spPr>
        <a:xfrm>
          <a:off x="3075555" y="1183673"/>
          <a:ext cx="1265712" cy="8438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Jefe de Laboratorios</a:t>
          </a:r>
        </a:p>
      </dsp:txBody>
      <dsp:txXfrm>
        <a:off x="3075555" y="1183673"/>
        <a:ext cx="1265712" cy="843808"/>
      </dsp:txXfrm>
    </dsp:sp>
    <dsp:sp modelId="{C59E33C7-AD65-4767-B7B8-659C53440451}">
      <dsp:nvSpPr>
        <dsp:cNvPr id="0" name=""/>
        <dsp:cNvSpPr/>
      </dsp:nvSpPr>
      <dsp:spPr>
        <a:xfrm>
          <a:off x="3662692" y="2027482"/>
          <a:ext cx="91440" cy="337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5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A04BE3-4B2B-410D-A16E-2EE82DDFFC7D}">
      <dsp:nvSpPr>
        <dsp:cNvPr id="0" name=""/>
        <dsp:cNvSpPr/>
      </dsp:nvSpPr>
      <dsp:spPr>
        <a:xfrm>
          <a:off x="3075555" y="2365005"/>
          <a:ext cx="1265712" cy="8438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Jefe de Laboratorio de </a:t>
          </a:r>
          <a:r>
            <a:rPr lang="es-ES" sz="1200" kern="1200" dirty="0" err="1"/>
            <a:t>Ethical</a:t>
          </a:r>
          <a:r>
            <a:rPr lang="es-ES" sz="1200" kern="1200" dirty="0"/>
            <a:t> Hacking</a:t>
          </a:r>
        </a:p>
      </dsp:txBody>
      <dsp:txXfrm>
        <a:off x="3075555" y="2365005"/>
        <a:ext cx="1265712" cy="843808"/>
      </dsp:txXfrm>
    </dsp:sp>
    <dsp:sp modelId="{6BC78C7E-9784-4F3C-B4B9-80C45366DF4F}">
      <dsp:nvSpPr>
        <dsp:cNvPr id="0" name=""/>
        <dsp:cNvSpPr/>
      </dsp:nvSpPr>
      <dsp:spPr>
        <a:xfrm>
          <a:off x="2885698" y="3208814"/>
          <a:ext cx="822713" cy="337523"/>
        </a:xfrm>
        <a:custGeom>
          <a:avLst/>
          <a:gdLst/>
          <a:ahLst/>
          <a:cxnLst/>
          <a:rect l="0" t="0" r="0" b="0"/>
          <a:pathLst>
            <a:path>
              <a:moveTo>
                <a:pt x="822713" y="0"/>
              </a:moveTo>
              <a:lnTo>
                <a:pt x="822713" y="168761"/>
              </a:lnTo>
              <a:lnTo>
                <a:pt x="0" y="168761"/>
              </a:lnTo>
              <a:lnTo>
                <a:pt x="0" y="33752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79DDA-A23C-4E18-B778-B4DF388C638B}">
      <dsp:nvSpPr>
        <dsp:cNvPr id="0" name=""/>
        <dsp:cNvSpPr/>
      </dsp:nvSpPr>
      <dsp:spPr>
        <a:xfrm>
          <a:off x="2252842" y="3546337"/>
          <a:ext cx="1265712" cy="8438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Laboratorista</a:t>
          </a:r>
        </a:p>
      </dsp:txBody>
      <dsp:txXfrm>
        <a:off x="2252842" y="3546337"/>
        <a:ext cx="1265712" cy="843808"/>
      </dsp:txXfrm>
    </dsp:sp>
    <dsp:sp modelId="{45D08127-A105-4C29-9315-A1282DA3817C}">
      <dsp:nvSpPr>
        <dsp:cNvPr id="0" name=""/>
        <dsp:cNvSpPr/>
      </dsp:nvSpPr>
      <dsp:spPr>
        <a:xfrm>
          <a:off x="3708412" y="3208814"/>
          <a:ext cx="822713" cy="337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61"/>
              </a:lnTo>
              <a:lnTo>
                <a:pt x="822713" y="168761"/>
              </a:lnTo>
              <a:lnTo>
                <a:pt x="822713" y="33752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716A6-6FA8-4078-9637-5E89B4717FE5}">
      <dsp:nvSpPr>
        <dsp:cNvPr id="0" name=""/>
        <dsp:cNvSpPr/>
      </dsp:nvSpPr>
      <dsp:spPr>
        <a:xfrm>
          <a:off x="3898268" y="3546337"/>
          <a:ext cx="1265712" cy="8438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Docente</a:t>
          </a:r>
        </a:p>
      </dsp:txBody>
      <dsp:txXfrm>
        <a:off x="3898268" y="3546337"/>
        <a:ext cx="1265712" cy="843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98B15-68F7-45A3-B9BB-5A2850156B5D}" type="datetimeFigureOut">
              <a:rPr lang="es-ES" smtClean="0"/>
              <a:pPr/>
              <a:t>11/05/2013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4129B-813E-47B9-B066-1543BD612A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3894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4129B-813E-47B9-B066-1543BD612A3A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0" y="981075"/>
          <a:ext cx="9144000" cy="5616575"/>
        </p:xfrm>
        <a:graphic>
          <a:graphicData uri="http://schemas.openxmlformats.org/presentationml/2006/ole">
            <p:oleObj spid="_x0000_s1027" name="CorelDRAW" r:id="rId3" imgW="9151920" imgH="5621400" progId="">
              <p:embed/>
            </p:oleObj>
          </a:graphicData>
        </a:graphic>
      </p:graphicFrame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 dirty="0">
              <a:cs typeface="+mn-cs"/>
            </a:endParaRPr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 dirty="0">
              <a:cs typeface="+mn-cs"/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 dirty="0">
              <a:cs typeface="+mn-cs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 dirty="0">
              <a:cs typeface="+mn-cs"/>
            </a:endParaRPr>
          </a:p>
        </p:txBody>
      </p:sp>
      <p:pic>
        <p:nvPicPr>
          <p:cNvPr id="7" name="Picture 48" descr="bannner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22938"/>
            <a:ext cx="91440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50"/>
          <p:cNvSpPr>
            <a:spLocks noChangeArrowheads="1"/>
          </p:cNvSpPr>
          <p:nvPr/>
        </p:nvSpPr>
        <p:spPr bwMode="auto">
          <a:xfrm>
            <a:off x="217488" y="260350"/>
            <a:ext cx="792162" cy="7921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pic>
        <p:nvPicPr>
          <p:cNvPr id="9" name="Picture 49" descr="LOGO ESPE ORIGINAL cop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13113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2117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36901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11152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9A25-130D-4D50-B1F1-63D8ECDB70BF}" type="datetimeFigureOut">
              <a:rPr lang="es-ES" smtClean="0"/>
              <a:pPr/>
              <a:t>11/05/2013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63B190-CDA4-4A20-B4E2-49FB0619D11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0" y="981075"/>
          <a:ext cx="9144000" cy="5616575"/>
        </p:xfrm>
        <a:graphic>
          <a:graphicData uri="http://schemas.openxmlformats.org/presentationml/2006/ole">
            <p:oleObj spid="_x0000_s2051" name="CorelDRAW" r:id="rId3" imgW="9151920" imgH="5621400" progId="">
              <p:embed/>
            </p:oleObj>
          </a:graphicData>
        </a:graphic>
      </p:graphicFrame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 dirty="0">
              <a:cs typeface="+mn-cs"/>
            </a:endParaRPr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 dirty="0">
              <a:cs typeface="+mn-cs"/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 dirty="0">
              <a:cs typeface="+mn-cs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 dirty="0">
              <a:cs typeface="+mn-cs"/>
            </a:endParaRPr>
          </a:p>
        </p:txBody>
      </p:sp>
      <p:pic>
        <p:nvPicPr>
          <p:cNvPr id="7" name="Picture 48" descr="bannner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22938"/>
            <a:ext cx="91440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50"/>
          <p:cNvSpPr>
            <a:spLocks noChangeArrowheads="1"/>
          </p:cNvSpPr>
          <p:nvPr/>
        </p:nvSpPr>
        <p:spPr bwMode="auto">
          <a:xfrm>
            <a:off x="217488" y="260350"/>
            <a:ext cx="792162" cy="7921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pic>
        <p:nvPicPr>
          <p:cNvPr id="9" name="Picture 49" descr="LOGO ESPE ORIGINAL cop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13113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2117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4593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0058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13949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85021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09003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58502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4593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33431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0895202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369014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11152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0058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13949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85021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09003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58502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33431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089520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rot="10800000" flipH="1">
            <a:off x="25400" y="6296025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rot="10800000" flipH="1">
            <a:off x="25400" y="62452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pic>
        <p:nvPicPr>
          <p:cNvPr id="1030" name="Picture 26" descr="LOGO ESPE ORIGINAL copi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949950"/>
            <a:ext cx="230505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9EB78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C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9A25-130D-4D50-B1F1-63D8ECDB70BF}" type="datetimeFigureOut">
              <a:rPr lang="es-ES" smtClean="0"/>
              <a:pPr/>
              <a:t>11/05/2013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3366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B78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B786"/>
        </a:buClr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B78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rot="10800000" flipH="1">
            <a:off x="25400" y="6296025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rot="10800000" flipH="1">
            <a:off x="25400" y="62452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pic>
        <p:nvPicPr>
          <p:cNvPr id="1030" name="Picture 26" descr="LOGO ESPE ORIGINAL copi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949950"/>
            <a:ext cx="230505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C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9A25-130D-4D50-B1F1-63D8ECDB70BF}" type="datetimeFigureOut">
              <a:rPr lang="es-ES" smtClean="0"/>
              <a:pPr/>
              <a:t>11/05/2013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3366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B78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B786"/>
        </a:buClr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B78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Anexos/Resultados.pdf" TargetMode="External"/><Relationship Id="rId2" Type="http://schemas.openxmlformats.org/officeDocument/2006/relationships/hyperlink" Target="Anexos/Encuesta.pdf" TargetMode="External"/><Relationship Id="rId1" Type="http://schemas.openxmlformats.org/officeDocument/2006/relationships/slideLayout" Target="../slideLayouts/slideLayout18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hyperlink" Target="Anexos/Pr&#225;cticas/Phishing.pdf" TargetMode="External"/><Relationship Id="rId7" Type="http://schemas.openxmlformats.org/officeDocument/2006/relationships/hyperlink" Target="Anexos/FormatoOLA.pdf" TargetMode="External"/><Relationship Id="rId2" Type="http://schemas.openxmlformats.org/officeDocument/2006/relationships/hyperlink" Target="Anexos/Pr&#225;cticas/SYLABUSVerdadero.pdf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Anexos/FormatoSLA.pdf" TargetMode="External"/><Relationship Id="rId5" Type="http://schemas.openxmlformats.org/officeDocument/2006/relationships/hyperlink" Target="Anexos/M&#243;dulo%20I.pdf" TargetMode="External"/><Relationship Id="rId4" Type="http://schemas.openxmlformats.org/officeDocument/2006/relationships/hyperlink" Target="Anexos/Contenido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29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hyperlink" Target="Anexos/Cronograma.pdf" TargetMode="Externa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slide" Target="slide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899592" y="1268760"/>
            <a:ext cx="7772400" cy="1752600"/>
          </a:xfrm>
        </p:spPr>
        <p:txBody>
          <a:bodyPr>
            <a:noAutofit/>
          </a:bodyPr>
          <a:lstStyle/>
          <a:p>
            <a:pPr algn="ctr"/>
            <a:r>
              <a:rPr lang="es-ES" sz="2400" dirty="0" smtClean="0"/>
              <a:t>IMPLANTACIÓN DE TÉCNICAS Y ADMINISTRACIÓN DE HERRAMIENTAS DEL LABORATORIO PARA INVESTIGACIÓN DE ETHICAL HACKING</a:t>
            </a:r>
            <a:endParaRPr lang="es-ES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835696" y="3501008"/>
            <a:ext cx="6400800" cy="1584176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Lucía Sandoval</a:t>
            </a:r>
          </a:p>
          <a:p>
            <a:pPr marL="0" indent="0">
              <a:buNone/>
            </a:pPr>
            <a:r>
              <a:rPr lang="es-ES" dirty="0" smtClean="0"/>
              <a:t>Andrea Vaca</a:t>
            </a:r>
            <a:endParaRPr lang="es-ES" dirty="0"/>
          </a:p>
        </p:txBody>
      </p:sp>
      <p:pic>
        <p:nvPicPr>
          <p:cNvPr id="5" name="0 Imagen" descr="logodecc_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28384" y="260648"/>
            <a:ext cx="895350" cy="88521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/>
          <a:lstStyle/>
          <a:p>
            <a:pPr algn="ctr"/>
            <a:r>
              <a:rPr lang="es-ES" dirty="0"/>
              <a:t>PROPUESTA DE LOS SERVICIOS  BASADOS EN ITIL V3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1665360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4473" y="836712"/>
            <a:ext cx="7560840" cy="441970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s-ES" sz="3200" dirty="0" smtClean="0"/>
              <a:t>ESTRATEGIA DEL SERVICIO</a:t>
            </a:r>
            <a:endParaRPr lang="es-ES" sz="3200" dirty="0"/>
          </a:p>
        </p:txBody>
      </p:sp>
      <p:graphicFrame>
        <p:nvGraphicFramePr>
          <p:cNvPr id="7" name="6 Marcador de posición de image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3628645"/>
              </p:ext>
            </p:extLst>
          </p:nvPr>
        </p:nvGraphicFramePr>
        <p:xfrm>
          <a:off x="3563888" y="1556792"/>
          <a:ext cx="5111967" cy="445900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24136"/>
                <a:gridCol w="1224136"/>
                <a:gridCol w="792088"/>
                <a:gridCol w="935613"/>
                <a:gridCol w="935994"/>
              </a:tblGrid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/>
                        <a:t>Requerimientos </a:t>
                      </a: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/>
                        <a:t>Especificación </a:t>
                      </a: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/>
                        <a:t>Cantidad </a:t>
                      </a:r>
                      <a:endParaRPr lang="es-E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/>
                        <a:t>Costo Unitario</a:t>
                      </a:r>
                      <a:endParaRPr lang="es-E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/>
                        <a:t>Costo Total</a:t>
                      </a: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Computadores escritorio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/>
                        <a:t>Core i7, disco 500GB memoria DDR3, monitor 18.5’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32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1000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/>
                        <a:t>32000,00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Computador portátil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/>
                        <a:t>Core i7, disco 500 GB,  Monitor de 14’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2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1500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3000,00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</a:tr>
              <a:tr h="41604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Video proyectores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/>
                        <a:t>Físicas Ancho: 34.5 cm Profundidad: 26.3 cm Altura: 9.3 cm Peso: 3.13 kg (6.97lb)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/>
                        <a:t>Reproducción de colores  16,7 millones de colores</a:t>
                      </a:r>
                      <a:endParaRPr lang="es-ES" sz="10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1500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3000,00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/>
                        <a:t>Servidor Dread Nought Digital Store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Servidor para aplicaciones password</a:t>
                      </a:r>
                      <a:br>
                        <a:rPr lang="es-ES" sz="1000"/>
                      </a:br>
                      <a:r>
                        <a:rPr lang="es-ES" sz="1000"/>
                        <a:t>Cracking con Software Elcom, maltego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1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8000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         8000,00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</a:tr>
              <a:tr h="284032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/>
                        <a:t>Total Aproximado de la inversión </a:t>
                      </a: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/>
                        <a:t>46000,00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8" marR="42328" marT="0" marB="0"/>
                </a:tc>
              </a:tr>
            </a:tbl>
          </a:graphicData>
        </a:graphic>
      </p:graphicFrame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467544" y="1916832"/>
            <a:ext cx="3008313" cy="2985195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ES" sz="2800" b="1" i="1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GESTIÓN </a:t>
            </a:r>
            <a:r>
              <a:rPr lang="es-ES" sz="2800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FINANCIERA</a:t>
            </a:r>
          </a:p>
          <a:p>
            <a:pPr algn="ctr">
              <a:spcBef>
                <a:spcPct val="0"/>
              </a:spcBef>
            </a:pPr>
            <a:endParaRPr lang="es-ES" sz="2000" b="1" i="1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Font typeface="Courier New" pitchFamily="49" charset="0"/>
              <a:buChar char="o"/>
            </a:pPr>
            <a:r>
              <a:rPr lang="es-ES" dirty="0" smtClean="0"/>
              <a:t> </a:t>
            </a:r>
            <a:r>
              <a:rPr lang="es-ES" sz="2000" dirty="0" smtClean="0"/>
              <a:t>Costos Hardware</a:t>
            </a:r>
            <a:endParaRPr lang="es-ES" dirty="0" smtClean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059832" y="2132856"/>
          <a:ext cx="5760640" cy="32918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84176"/>
                <a:gridCol w="1440160"/>
                <a:gridCol w="936104"/>
                <a:gridCol w="936104"/>
                <a:gridCol w="86409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Requerimientos </a:t>
                      </a:r>
                      <a:endParaRPr lang="es-E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/>
                        <a:t>Especificación </a:t>
                      </a:r>
                      <a:endParaRPr lang="es-E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Cantidad </a:t>
                      </a:r>
                      <a:endParaRPr lang="es-E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/>
                        <a:t>Costo Unitario</a:t>
                      </a:r>
                      <a:endParaRPr lang="es-E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Costo Total</a:t>
                      </a:r>
                      <a:endParaRPr lang="es-E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Backtrack Software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375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375,00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Software para análisis y recuperación de archivos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WinHex Specialist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490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490,00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Total Aproximado de la Inversión</a:t>
                      </a:r>
                      <a:endParaRPr lang="es-E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865,00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 DEL SERVICIO</a:t>
            </a:r>
            <a:endParaRPr lang="es-ES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5 Marcador de texto"/>
          <p:cNvSpPr txBox="1">
            <a:spLocks/>
          </p:cNvSpPr>
          <p:nvPr/>
        </p:nvSpPr>
        <p:spPr>
          <a:xfrm>
            <a:off x="179512" y="1628800"/>
            <a:ext cx="2736305" cy="33843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EB786"/>
              </a:buClr>
              <a:buSzTx/>
              <a:tabLst/>
              <a:defRPr/>
            </a:pPr>
            <a:r>
              <a:rPr kumimoji="0" lang="es-E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GESTIÓN FINANCIERA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EB786"/>
              </a:buClr>
              <a:buSzTx/>
              <a:tabLst/>
              <a:defRPr/>
            </a:pPr>
            <a:endParaRPr kumimoji="0" lang="es-ES" sz="2400" b="1" i="1" u="none" strike="noStrike" kern="0" cap="none" spc="0" normalizeH="0" baseline="0" noProof="0" dirty="0" smtClean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EB786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Costos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07296" y="1556792"/>
          <a:ext cx="5941168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704"/>
                <a:gridCol w="417646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Servicio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Valor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Educación </a:t>
                      </a:r>
                      <a:endParaRPr lang="es-E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El precio va incluido en la matrícula del estudiante.</a:t>
                      </a:r>
                      <a:endParaRPr lang="es-E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Seminario</a:t>
                      </a:r>
                      <a:endParaRPr lang="es-E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Estudiantes ESPE:     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dirty="0" smtClean="0"/>
                        <a:t>$ 80.00</a:t>
                      </a:r>
                      <a:endParaRPr lang="es-ES" sz="1600" dirty="0" smtClean="0"/>
                    </a:p>
                    <a:p>
                      <a:r>
                        <a:rPr lang="es-ES" sz="1800" dirty="0" smtClean="0"/>
                        <a:t>Profesores:	    </a:t>
                      </a:r>
                      <a:r>
                        <a:rPr lang="es-ES" sz="1800" baseline="0" dirty="0" smtClean="0"/>
                        <a:t>     </a:t>
                      </a:r>
                      <a:r>
                        <a:rPr lang="es-ES" sz="1800" dirty="0" smtClean="0"/>
                        <a:t>$ 120.00</a:t>
                      </a:r>
                      <a:endParaRPr lang="es-ES" sz="1600" dirty="0" smtClean="0"/>
                    </a:p>
                    <a:p>
                      <a:r>
                        <a:rPr lang="es-ES" sz="1800" dirty="0" smtClean="0"/>
                        <a:t>Público en General:    $135</a:t>
                      </a:r>
                      <a:endParaRPr lang="es-ES" sz="1600" dirty="0" smtClean="0"/>
                    </a:p>
                    <a:p>
                      <a:r>
                        <a:rPr lang="es-ES" sz="1800" dirty="0" smtClean="0"/>
                        <a:t>Cupo máximo:	</a:t>
                      </a:r>
                      <a:r>
                        <a:rPr lang="es-ES" sz="1800" baseline="0" dirty="0" smtClean="0"/>
                        <a:t>       </a:t>
                      </a:r>
                      <a:r>
                        <a:rPr lang="es-ES" sz="1800" dirty="0" smtClean="0"/>
                        <a:t>40  personas</a:t>
                      </a:r>
                      <a:endParaRPr lang="es-E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Prestación de Servicios</a:t>
                      </a:r>
                      <a:endParaRPr lang="es-ES" sz="1600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 hora de laboratorio </a:t>
                      </a:r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</a:t>
                      </a:r>
                    </a:p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 prueba de vulnerabilidades, el precio variaría por la complejidad del caso: los precios estarían en un rango de $300- $2000.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 DEL SERVICIO</a:t>
            </a:r>
            <a:endParaRPr lang="es-ES" dirty="0"/>
          </a:p>
        </p:txBody>
      </p:sp>
      <p:sp>
        <p:nvSpPr>
          <p:cNvPr id="6" name="5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5 Marcador de texto"/>
          <p:cNvSpPr txBox="1">
            <a:spLocks/>
          </p:cNvSpPr>
          <p:nvPr/>
        </p:nvSpPr>
        <p:spPr>
          <a:xfrm>
            <a:off x="0" y="1628800"/>
            <a:ext cx="2915817" cy="33843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EB786"/>
              </a:buClr>
              <a:buSzTx/>
              <a:tabLst/>
              <a:defRPr/>
            </a:pPr>
            <a:r>
              <a:rPr kumimoji="0" lang="es-E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GESTIÓN FINANCIERA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EB786"/>
              </a:buClr>
              <a:buSzTx/>
              <a:tabLst/>
              <a:defRPr/>
            </a:pPr>
            <a:endParaRPr kumimoji="0" lang="es-ES" sz="2400" b="1" i="1" u="none" strike="noStrike" kern="0" cap="none" spc="0" normalizeH="0" baseline="0" noProof="0" dirty="0" smtClean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EB786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Ganancias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 DE SERVICIO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1412776"/>
            <a:ext cx="8784976" cy="509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9EB786"/>
              </a:buClr>
              <a:buFont typeface="Wingdings" pitchFamily="2" charset="2"/>
              <a:buChar char="v"/>
            </a:pPr>
            <a:r>
              <a:rPr lang="es-ES" sz="3200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GESTIÓN DE LA DEMANDA</a:t>
            </a:r>
          </a:p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9EB786"/>
              </a:buClr>
              <a:buFont typeface="Wingdings" pitchFamily="2" charset="2"/>
              <a:buChar char="v"/>
            </a:pPr>
            <a:r>
              <a:rPr lang="es-ES" sz="2400" dirty="0" smtClean="0"/>
              <a:t>Se </a:t>
            </a:r>
            <a:r>
              <a:rPr lang="es-ES" sz="2400" dirty="0"/>
              <a:t>ha considerado tomar como población a los </a:t>
            </a:r>
            <a:r>
              <a:rPr lang="es-ES" sz="2400" dirty="0" smtClean="0"/>
              <a:t>estudiantes de </a:t>
            </a:r>
            <a:r>
              <a:rPr lang="es-ES" sz="2400" dirty="0"/>
              <a:t>la Escuela Politécnica del Ejército, Campus-</a:t>
            </a:r>
            <a:r>
              <a:rPr lang="es-ES" sz="2400" dirty="0" err="1"/>
              <a:t>Sangolquí</a:t>
            </a:r>
            <a:r>
              <a:rPr lang="es-ES" sz="2400" dirty="0"/>
              <a:t>, así como también a la población de Pichincha comprendida entre las edades de 15 a 34 años, ya que serán los principales beneficiarios de la implantación de los Servicios del Laboratorio de </a:t>
            </a:r>
            <a:r>
              <a:rPr lang="es-ES" sz="2400" dirty="0" err="1"/>
              <a:t>Ethical</a:t>
            </a:r>
            <a:r>
              <a:rPr lang="es-ES" sz="2400" dirty="0"/>
              <a:t> Hacking.</a:t>
            </a:r>
          </a:p>
          <a:p>
            <a:endParaRPr lang="es-ES" dirty="0" smtClean="0"/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9EB786"/>
              </a:buClr>
              <a:buFont typeface="Wingdings" pitchFamily="2" charset="2"/>
              <a:buChar char="q"/>
            </a:pPr>
            <a:r>
              <a:rPr lang="es-ES" sz="2000" dirty="0">
                <a:hlinkClick r:id="rId2" action="ppaction://hlinkfile"/>
              </a:rPr>
              <a:t>ENCUESTA</a:t>
            </a:r>
            <a:endParaRPr lang="es-ES" sz="2000" dirty="0"/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9EB786"/>
              </a:buClr>
              <a:buFont typeface="Wingdings" pitchFamily="2" charset="2"/>
              <a:buChar char="q"/>
            </a:pPr>
            <a:r>
              <a:rPr lang="es-ES" sz="2000" dirty="0">
                <a:hlinkClick r:id="rId3" action="ppaction://hlinkfile"/>
              </a:rPr>
              <a:t>RESULTADOS</a:t>
            </a:r>
            <a:endParaRPr lang="es-ES" sz="2000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Flecha derecha">
            <a:hlinkClick r:id="rId4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 DEL SERVICIO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2000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GESTIÓN DEL PORTAFOLIO DE SERVICIO</a:t>
            </a:r>
          </a:p>
          <a:p>
            <a:pPr lvl="1"/>
            <a:r>
              <a:rPr lang="es-ES" dirty="0" smtClean="0"/>
              <a:t>SERVICIO DE EDUCACIÓN</a:t>
            </a:r>
          </a:p>
          <a:p>
            <a:pPr lvl="2"/>
            <a:r>
              <a:rPr lang="es-ES" dirty="0" smtClean="0"/>
              <a:t>Educación formal</a:t>
            </a:r>
          </a:p>
          <a:p>
            <a:pPr lvl="2"/>
            <a:r>
              <a:rPr lang="es-ES" dirty="0" smtClean="0"/>
              <a:t>Educación continua</a:t>
            </a:r>
          </a:p>
          <a:p>
            <a:pPr lvl="2"/>
            <a:r>
              <a:rPr lang="es-ES" dirty="0" smtClean="0"/>
              <a:t>Seminarios </a:t>
            </a:r>
          </a:p>
          <a:p>
            <a:pPr lvl="2">
              <a:buNone/>
            </a:pPr>
            <a:r>
              <a:rPr lang="es-ES" dirty="0" smtClean="0"/>
              <a:t>	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lvl="3" indent="-274320"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s-ES" sz="2200" dirty="0" smtClean="0"/>
              <a:t>SERVICIO DE INVESTIGACIÓN Y VINCULACIÓN</a:t>
            </a:r>
          </a:p>
          <a:p>
            <a:pPr marL="548640" lvl="3" indent="-274320"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s-ES" sz="2200" dirty="0" smtClean="0"/>
              <a:t>PRESTACIÓN DE SERVICIOS</a:t>
            </a:r>
          </a:p>
          <a:p>
            <a:pPr lvl="2"/>
            <a:r>
              <a:rPr lang="es-ES" dirty="0" smtClean="0"/>
              <a:t>Servicios de consultoría</a:t>
            </a:r>
          </a:p>
          <a:p>
            <a:pPr lvl="2"/>
            <a:r>
              <a:rPr lang="es-ES" dirty="0" smtClean="0"/>
              <a:t>Servicio de prestación del laboratorio</a:t>
            </a:r>
          </a:p>
          <a:p>
            <a:pPr marL="548640" lvl="3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es-ES" dirty="0" smtClean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DISEÑO DEL SERVICIO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s-ES" sz="3400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GESTIÓN DE CÁTALOGO DEL SERVICIO:</a:t>
            </a:r>
          </a:p>
          <a:p>
            <a:pPr lvl="1"/>
            <a:r>
              <a:rPr lang="es-ES" dirty="0" smtClean="0"/>
              <a:t>SERVICIOS DE EDUCACIÓN</a:t>
            </a:r>
          </a:p>
          <a:p>
            <a:pPr lvl="2"/>
            <a:r>
              <a:rPr lang="es-ES" dirty="0" smtClean="0"/>
              <a:t>EDUCACIÓN FORMAL</a:t>
            </a:r>
          </a:p>
          <a:p>
            <a:pPr lvl="3"/>
            <a:r>
              <a:rPr lang="es-ES" dirty="0" smtClean="0">
                <a:hlinkClick r:id="rId2" action="ppaction://hlinkfile"/>
              </a:rPr>
              <a:t>SYLLABUS</a:t>
            </a:r>
            <a:endParaRPr lang="es-ES" dirty="0" smtClean="0"/>
          </a:p>
          <a:p>
            <a:pPr lvl="3"/>
            <a:r>
              <a:rPr lang="es-ES" dirty="0" smtClean="0">
                <a:hlinkClick r:id="rId3" action="ppaction://hlinkfile"/>
              </a:rPr>
              <a:t>Guías Prácticas</a:t>
            </a:r>
            <a:endParaRPr lang="es-ES" dirty="0" smtClean="0"/>
          </a:p>
          <a:p>
            <a:pPr lvl="2"/>
            <a:r>
              <a:rPr lang="es-ES" dirty="0" smtClean="0"/>
              <a:t>EDUCACIÓN CONTINUA</a:t>
            </a:r>
          </a:p>
          <a:p>
            <a:pPr lvl="3"/>
            <a:r>
              <a:rPr lang="es-ES" dirty="0" smtClean="0">
                <a:hlinkClick r:id="rId4" action="ppaction://hlinkfile"/>
              </a:rPr>
              <a:t>TEMARIOS</a:t>
            </a:r>
            <a:endParaRPr lang="es-ES" dirty="0" smtClean="0"/>
          </a:p>
          <a:p>
            <a:pPr lvl="2"/>
            <a:r>
              <a:rPr lang="es-ES" dirty="0" smtClean="0"/>
              <a:t>SEMINARIOS</a:t>
            </a:r>
          </a:p>
          <a:p>
            <a:pPr lvl="3"/>
            <a:r>
              <a:rPr lang="es-ES" dirty="0" smtClean="0">
                <a:hlinkClick r:id="rId5" action="ppaction://hlinkfile"/>
              </a:rPr>
              <a:t>TEMARIOS</a:t>
            </a:r>
            <a:endParaRPr lang="es-ES" dirty="0" smtClean="0"/>
          </a:p>
          <a:p>
            <a:pPr lvl="1"/>
            <a:r>
              <a:rPr lang="es-ES" dirty="0" smtClean="0"/>
              <a:t>SERVICIO DE INVESTIGACIÓN Y VINCULACIÓN</a:t>
            </a:r>
          </a:p>
          <a:p>
            <a:pPr lvl="1"/>
            <a:r>
              <a:rPr lang="es-ES" dirty="0" smtClean="0"/>
              <a:t>PRESTACION DEL LABORATORIO</a:t>
            </a:r>
          </a:p>
          <a:p>
            <a:pPr lvl="2"/>
            <a:r>
              <a:rPr lang="es-ES" dirty="0" smtClean="0"/>
              <a:t>SERVICIO DE CONSULTORÍA</a:t>
            </a:r>
          </a:p>
          <a:p>
            <a:pPr lvl="2"/>
            <a:r>
              <a:rPr lang="es-ES" dirty="0" smtClean="0"/>
              <a:t>SERVICIO DE PRESTACIÓN </a:t>
            </a:r>
          </a:p>
          <a:p>
            <a:r>
              <a:rPr lang="es-ES" sz="3400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GESTIÓN DE NIVELES DEL SERVICIO</a:t>
            </a:r>
          </a:p>
          <a:p>
            <a:pPr lvl="1"/>
            <a:r>
              <a:rPr lang="es-ES" dirty="0" smtClean="0">
                <a:hlinkClick r:id="rId6" action="ppaction://hlinkfile"/>
              </a:rPr>
              <a:t>SLAS</a:t>
            </a:r>
            <a:endParaRPr lang="es-ES" dirty="0" smtClean="0"/>
          </a:p>
          <a:p>
            <a:pPr lvl="1"/>
            <a:r>
              <a:rPr lang="es-ES" dirty="0" smtClean="0">
                <a:hlinkClick r:id="rId7" action="ppaction://hlinkfile"/>
              </a:rPr>
              <a:t>OLAS</a:t>
            </a:r>
            <a:endParaRPr lang="es-ES" dirty="0" smtClean="0"/>
          </a:p>
          <a:p>
            <a:endParaRPr lang="es-ES" dirty="0" smtClean="0"/>
          </a:p>
          <a:p>
            <a:pPr lvl="1"/>
            <a:endParaRPr lang="es-ES" dirty="0" smtClean="0"/>
          </a:p>
          <a:p>
            <a:pPr lvl="2">
              <a:buFont typeface="Wingdings" pitchFamily="2" charset="2"/>
              <a:buChar char="Ø"/>
            </a:pPr>
            <a:endParaRPr lang="es-ES" dirty="0" smtClean="0"/>
          </a:p>
          <a:p>
            <a:pPr lvl="0"/>
            <a:endParaRPr lang="es-ES" dirty="0"/>
          </a:p>
        </p:txBody>
      </p:sp>
      <p:sp>
        <p:nvSpPr>
          <p:cNvPr id="4" name="3 Flecha derecha">
            <a:hlinkClick r:id="rId8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 DEL SERVICIO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GESTIÓN DE LA CAPACIDAD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23728" y="2204864"/>
          <a:ext cx="5688632" cy="38835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615770"/>
                <a:gridCol w="1676050"/>
                <a:gridCol w="1158672"/>
                <a:gridCol w="1119070"/>
                <a:gridCol w="1119070"/>
              </a:tblGrid>
              <a:tr h="84747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/>
                        <a:t>Recursos Físicos:</a:t>
                      </a:r>
                      <a:endParaRPr lang="es-E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/>
                        <a:t>NOMBRE DEL SERVICIO</a:t>
                      </a:r>
                      <a:endParaRPr lang="es-E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/>
                        <a:t>Nº DE AULA/ OFICINA</a:t>
                      </a:r>
                      <a:endParaRPr lang="es-E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/>
                        <a:t>ÁREA M2 POR AULA </a:t>
                      </a: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/>
                        <a:t>ÁREA TOTAL</a:t>
                      </a: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/>
                </a:tc>
              </a:tr>
              <a:tr h="8474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Servicio de Educación en Ethical Hacking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1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17.34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17.34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 anchor="ctr"/>
                </a:tc>
              </a:tr>
              <a:tr h="11299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Servicio de Investigación y vinculación en Ethical Hacking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474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Prestación de Servicio de </a:t>
                      </a:r>
                      <a:r>
                        <a:rPr lang="es-ES" sz="1100" dirty="0" err="1"/>
                        <a:t>Ethical</a:t>
                      </a:r>
                      <a:r>
                        <a:rPr lang="es-ES" sz="1100" dirty="0"/>
                        <a:t> Hacking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 DEL SERVICIO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644837128"/>
              </p:ext>
            </p:extLst>
          </p:nvPr>
        </p:nvGraphicFramePr>
        <p:xfrm>
          <a:off x="179512" y="1556792"/>
          <a:ext cx="8640960" cy="443510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9973"/>
                <a:gridCol w="1763221"/>
                <a:gridCol w="1073150"/>
                <a:gridCol w="720080"/>
                <a:gridCol w="4824536"/>
              </a:tblGrid>
              <a:tr h="234176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/>
                        <a:t>Recursos tecnológicos:</a:t>
                      </a: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b="1"/>
                        <a:t>Nombre del servicio</a:t>
                      </a:r>
                      <a:endParaRPr lang="es-E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b="1"/>
                        <a:t>Nombre</a:t>
                      </a:r>
                      <a:endParaRPr lang="es-E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b="1"/>
                        <a:t>Nº</a:t>
                      </a:r>
                      <a:endParaRPr lang="es-E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/>
                        <a:t>Características Técnicas</a:t>
                      </a: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</a:tr>
              <a:tr h="31498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Servicio de Educación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Computadoras de Escritorio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32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000"/>
                        <a:t>Core i7, disco 500GB memoria DDR3, monitor 18.5’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</a:tr>
              <a:tr h="2341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Servicio de Investigación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Portátiles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000"/>
                        <a:t>Core i7, disco 500 GB,  Monitor de 14’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</a:tr>
              <a:tr h="97438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Prestación de Servicio de </a:t>
                      </a:r>
                      <a:r>
                        <a:rPr lang="es-ES" sz="1000" dirty="0" err="1"/>
                        <a:t>Ethical</a:t>
                      </a:r>
                      <a:r>
                        <a:rPr lang="es-ES" sz="1000" dirty="0"/>
                        <a:t> Hacking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Video Proyectores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Características Físicas Ancho: 34.5 cm Profundidad: 26.3 cm Altura: 9.3 cm Peso: 3.13 kg (6.97lb)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Reproducción de colores  16,7 millones de colores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Tarjeta de sonido         16watts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Distancia de proyección   30" a 300" a una distancia de 0.9m - 10.8m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Resolución nativa XGA 1024x768 Pixeles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</a:tr>
              <a:tr h="125994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Servidor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1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/>
                        <a:t>Procesadores</a:t>
                      </a:r>
                      <a:r>
                        <a:rPr lang="en-US" sz="1000" dirty="0"/>
                        <a:t>: Intel Core i7 3930K 3.2GHz (Unlocked CPU for Extreme </a:t>
                      </a:r>
                      <a:r>
                        <a:rPr lang="en-US" sz="1000" dirty="0" err="1"/>
                        <a:t>Overclocking</a:t>
                      </a:r>
                      <a:r>
                        <a:rPr lang="en-US" sz="1000" dirty="0"/>
                        <a:t>)</a:t>
                      </a:r>
                      <a:endParaRPr lang="es-ES" sz="1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/>
                        <a:t>Mainboard</a:t>
                      </a:r>
                      <a:r>
                        <a:rPr lang="en-US" sz="1000" dirty="0"/>
                        <a:t>: ASUS </a:t>
                      </a:r>
                      <a:r>
                        <a:rPr lang="en-US" sz="1000" dirty="0" err="1"/>
                        <a:t>Sabertooth</a:t>
                      </a:r>
                      <a:r>
                        <a:rPr lang="en-US" sz="1000" dirty="0"/>
                        <a:t> X79 (Intel X79 Chipset) (Features USB 3.0 and SATA 6Gb/s) RAM: 16 GB</a:t>
                      </a:r>
                      <a:endParaRPr lang="es-ES" sz="1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/>
                        <a:t>Discos </a:t>
                      </a:r>
                      <a:r>
                        <a:rPr lang="en-US" sz="1000" dirty="0" err="1"/>
                        <a:t>Duros</a:t>
                      </a:r>
                      <a:r>
                        <a:rPr lang="en-US" sz="1000" dirty="0"/>
                        <a:t>:</a:t>
                      </a:r>
                      <a:endParaRPr lang="es-ES" sz="1000" dirty="0"/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/>
                        <a:t>1x (120GB Solid State (By: Corsair) (Model: Force GT Series CSSD-F120GBGT-BK) (SATA 6Gbps)</a:t>
                      </a:r>
                      <a:endParaRPr lang="es-ES" sz="1000" dirty="0"/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/>
                        <a:t>1x (1TB Western Digital Caviar (7200 RPM</a:t>
                      </a:r>
                      <a:r>
                        <a:rPr lang="en-US" sz="1000" dirty="0" smtClean="0"/>
                        <a:t>)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</a:tr>
              <a:tr h="14174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Software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/>
                        <a:t>1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Software con el que se puede realizar: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000" dirty="0"/>
                        <a:t>Test intrusión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000" dirty="0"/>
                        <a:t>Ingeniería Social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000" dirty="0" err="1"/>
                        <a:t>Spidering</a:t>
                      </a:r>
                      <a:endParaRPr lang="es-ES" sz="1000" dirty="0"/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000" dirty="0"/>
                        <a:t>SQL </a:t>
                      </a:r>
                      <a:r>
                        <a:rPr lang="es-ES" sz="1000" dirty="0" err="1"/>
                        <a:t>Injection</a:t>
                      </a:r>
                      <a:endParaRPr lang="es-ES" sz="1000" dirty="0"/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000" dirty="0" err="1"/>
                        <a:t>Man</a:t>
                      </a:r>
                      <a:r>
                        <a:rPr lang="es-ES" sz="1000" dirty="0"/>
                        <a:t> in </a:t>
                      </a:r>
                      <a:r>
                        <a:rPr lang="es-ES" sz="1000" dirty="0" err="1"/>
                        <a:t>the</a:t>
                      </a:r>
                      <a:r>
                        <a:rPr lang="es-ES" sz="1000" dirty="0"/>
                        <a:t> </a:t>
                      </a:r>
                      <a:r>
                        <a:rPr lang="es-ES" sz="1000" dirty="0" err="1"/>
                        <a:t>Middle</a:t>
                      </a:r>
                      <a:endParaRPr lang="es-ES" sz="1000" dirty="0"/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000" dirty="0" err="1"/>
                        <a:t>Phising</a:t>
                      </a:r>
                      <a:r>
                        <a:rPr lang="es-ES" sz="1000" dirty="0"/>
                        <a:t>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000" dirty="0" err="1"/>
                        <a:t>Pharming</a:t>
                      </a:r>
                      <a:endParaRPr lang="es-ES" sz="1000" dirty="0"/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000" dirty="0"/>
                        <a:t>Entre otras técnicas de </a:t>
                      </a:r>
                      <a:r>
                        <a:rPr lang="es-ES" sz="1000" dirty="0" err="1"/>
                        <a:t>Ethical</a:t>
                      </a:r>
                      <a:r>
                        <a:rPr lang="es-ES" sz="1000" dirty="0"/>
                        <a:t> Hacking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586" marR="15586" marT="0" marB="0"/>
                </a:tc>
              </a:tr>
            </a:tbl>
          </a:graphicData>
        </a:graphic>
      </p:graphicFrame>
      <p:sp>
        <p:nvSpPr>
          <p:cNvPr id="6" name="5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179512" y="1196752"/>
            <a:ext cx="3223959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400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GESTIÓN DE LA CAPACIDAD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907704" y="2060848"/>
          <a:ext cx="5024755" cy="29260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02920"/>
                <a:gridCol w="1506855"/>
                <a:gridCol w="1507490"/>
                <a:gridCol w="1507490"/>
              </a:tblGrid>
              <a:tr h="0">
                <a:tc rowSpan="4">
                  <a:txBody>
                    <a:bodyPr/>
                    <a:lstStyle/>
                    <a:p>
                      <a:pPr marL="71755" marR="7175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Recursos Humanos</a:t>
                      </a:r>
                      <a:endParaRPr lang="es-E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/>
                        <a:t>SERVICIO</a:t>
                      </a:r>
                      <a:endParaRPr lang="es-E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Nº RRHH</a:t>
                      </a:r>
                      <a:endParaRPr lang="es-E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GRADO</a:t>
                      </a:r>
                      <a:endParaRPr lang="es-E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Servicio de Educación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Docente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Servicio de Investigación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Laboratorista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Prestación de Servicio de Ethical Hacking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Docente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 DEL SERVICIO</a:t>
            </a:r>
            <a:endParaRPr lang="es-ES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95536" y="1340768"/>
            <a:ext cx="3223959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400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GESTIÓN DE LA CAPACIDAD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hlinkClick r:id="rId2" action="ppaction://hlinksldjump"/>
              </a:rPr>
              <a:t>INTRODUCCIÓN</a:t>
            </a:r>
            <a:endParaRPr lang="es-ES" dirty="0" smtClean="0"/>
          </a:p>
          <a:p>
            <a:r>
              <a:rPr lang="es-ES" dirty="0" smtClean="0">
                <a:hlinkClick r:id="rId3" action="ppaction://hlinksldjump"/>
              </a:rPr>
              <a:t>OBJETIVOS</a:t>
            </a:r>
            <a:endParaRPr lang="es-ES" dirty="0" smtClean="0"/>
          </a:p>
          <a:p>
            <a:r>
              <a:rPr lang="es-ES" dirty="0" smtClean="0">
                <a:hlinkClick r:id="rId4" action="ppaction://hlinksldjump"/>
              </a:rPr>
              <a:t>MARCO </a:t>
            </a:r>
            <a:r>
              <a:rPr lang="es-ES" dirty="0" smtClean="0">
                <a:hlinkClick r:id="rId4" action="ppaction://hlinksldjump"/>
              </a:rPr>
              <a:t>TEÓRICO</a:t>
            </a:r>
            <a:endParaRPr lang="es-ES" dirty="0" smtClean="0"/>
          </a:p>
          <a:p>
            <a:r>
              <a:rPr lang="es-ES" dirty="0" smtClean="0">
                <a:hlinkClick r:id="rId5" action="ppaction://hlinksldjump"/>
              </a:rPr>
              <a:t>PROPUESTA DE SERVICIOS BASADOS EN ITIL</a:t>
            </a:r>
            <a:endParaRPr lang="es-ES" dirty="0" smtClean="0"/>
          </a:p>
          <a:p>
            <a:r>
              <a:rPr lang="es-ES" dirty="0" smtClean="0">
                <a:hlinkClick r:id="rId6" action="ppaction://hlinksldjump"/>
              </a:rPr>
              <a:t>CONCLUSIONES</a:t>
            </a:r>
            <a:r>
              <a:rPr lang="es-ES" dirty="0">
                <a:hlinkClick r:id="rId6" action="ppaction://hlinksldjump"/>
              </a:rPr>
              <a:t> </a:t>
            </a:r>
            <a:r>
              <a:rPr lang="es-ES" dirty="0" smtClean="0">
                <a:hlinkClick r:id="rId6" action="ppaction://hlinksldjump"/>
              </a:rPr>
              <a:t>Y RECOMENDACIONES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1835439748"/>
              </p:ext>
            </p:extLst>
          </p:nvPr>
        </p:nvGraphicFramePr>
        <p:xfrm>
          <a:off x="755576" y="1484784"/>
          <a:ext cx="741682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 DEL SERVICIO</a:t>
            </a:r>
            <a:endParaRPr lang="es-ES" dirty="0"/>
          </a:p>
        </p:txBody>
      </p:sp>
      <p:sp>
        <p:nvSpPr>
          <p:cNvPr id="4" name="3 Flecha derecha">
            <a:hlinkClick r:id="rId7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611560" y="1340768"/>
            <a:ext cx="3223959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400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GESTIÓN DE LA CAPACIDAD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99592" y="1700808"/>
            <a:ext cx="1749197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s-ES" sz="1400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ORGANIGRAMA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 DEL DISEÑO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39552" y="1484784"/>
          <a:ext cx="7920880" cy="35049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11360"/>
                <a:gridCol w="2807103"/>
                <a:gridCol w="2202417"/>
              </a:tblGrid>
              <a:tr h="5274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SERVICIO</a:t>
                      </a:r>
                      <a:endParaRPr lang="es-E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/>
                        <a:t>DISPONIBILIDAD</a:t>
                      </a:r>
                      <a:endParaRPr lang="es-E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RESPONSABLE</a:t>
                      </a:r>
                      <a:endParaRPr lang="es-E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479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       Educación Presencial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Lunes – Viernes  6 hrs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Laboratorista, docente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43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       Educación Continua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Lunes – Viernes  4 hrs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Laboratorista, docente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072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       Seminarios 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Lunes – Viernes  6 hrs</a:t>
                      </a:r>
                      <a:endParaRPr lang="es-ES" sz="1100"/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Sábados y Domingos 5 hrs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Jefe de Laboratorio y Laboratorista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490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Servicio de </a:t>
                      </a:r>
                      <a:r>
                        <a:rPr lang="es-ES" sz="1200" dirty="0" smtClean="0"/>
                        <a:t>Investigación y</a:t>
                      </a:r>
                      <a:r>
                        <a:rPr lang="es-ES" sz="1200" baseline="0" dirty="0" smtClean="0"/>
                        <a:t> Vinculación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Lunes – Viernes  6 hrs</a:t>
                      </a:r>
                      <a:endParaRPr lang="es-ES" sz="1100"/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Sábados y Domingos 5 hrs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Jefe de Laboratorio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539552" y="1124744"/>
            <a:ext cx="3810659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400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GESTIÓN DE LA DISPONIBILIDAD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es-ES" dirty="0" smtClean="0"/>
              <a:t>DISEÑO DEL SERVICIO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51520" y="1268760"/>
          <a:ext cx="8712968" cy="55321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06188"/>
                <a:gridCol w="4138331"/>
                <a:gridCol w="2568449"/>
              </a:tblGrid>
              <a:tr h="27690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/>
                        <a:t>Categoría </a:t>
                      </a: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50" b="1"/>
                        <a:t>Estrategia de recuperación de hardware </a:t>
                      </a:r>
                      <a:endParaRPr lang="es-E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050" b="1" dirty="0"/>
                        <a:t>Localidad de recuperación </a:t>
                      </a: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</a:tr>
              <a:tr h="80322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Servidor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/>
                        <a:t>Se enviará el servidor o las partes que se requieran al proveedor del mismo para que lo repare. </a:t>
                      </a:r>
                      <a:r>
                        <a:rPr lang="es-EC" sz="900" dirty="0" smtClean="0"/>
                        <a:t>El </a:t>
                      </a:r>
                      <a:r>
                        <a:rPr lang="es-EC" sz="900" dirty="0" err="1"/>
                        <a:t>laboratorista</a:t>
                      </a:r>
                      <a:r>
                        <a:rPr lang="es-EC" sz="900" dirty="0"/>
                        <a:t> se encargará de reinstalar el sistema operativo y el software específico. 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endParaRPr lang="es-ES" sz="800">
                        <a:latin typeface="Calibri"/>
                      </a:endParaRPr>
                    </a:p>
                  </a:txBody>
                  <a:tcPr marL="21167" marR="21167" marT="0" marB="0"/>
                </a:tc>
              </a:tr>
              <a:tr h="76352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Comunicaciones de datos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Se poseerá en inventario por lo menos: 1 modem, 10 metros de cable de datos. </a:t>
                      </a:r>
                      <a:endParaRPr lang="es-ES" sz="800"/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Cuando se dañe alguno de estos equipos serán reemplazados por los que se tengan en bodega.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El laboratorista es quien hará la instalación del nuevo equipo.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</a:tr>
              <a:tr h="76352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PCs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Se enviará a los computadores al servicio técnico pertinente. </a:t>
                      </a:r>
                      <a:endParaRPr lang="es-ES" sz="800"/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El laboratorista se encargará de reinstalar el sistema operativo y el software específico.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endParaRPr lang="es-ES" sz="800">
                        <a:latin typeface="Calibri"/>
                      </a:endParaRPr>
                    </a:p>
                  </a:txBody>
                  <a:tcPr marL="21167" marR="21167" marT="0" marB="0"/>
                </a:tc>
              </a:tr>
              <a:tr h="76352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No hay acceso al servidor 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Revisar entorno de red.</a:t>
                      </a:r>
                      <a:endParaRPr lang="es-ES" sz="800"/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Si no hay acceso intranet o el problema es la conexión con el servidor, reportar al jefe de laboratorios.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endParaRPr lang="es-ES" sz="800">
                        <a:latin typeface="Calibri"/>
                      </a:endParaRPr>
                    </a:p>
                  </a:txBody>
                  <a:tcPr marL="21167" marR="21167" marT="0" marB="0"/>
                </a:tc>
              </a:tr>
              <a:tr h="101803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No hay acceso a la red de datos.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1. Determinar si el usuario está conectado a la red.</a:t>
                      </a:r>
                      <a:endParaRPr lang="es-ES" sz="800"/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2. Corregir problemas de nivel físico, conectores, LAN Jack, Switch.</a:t>
                      </a:r>
                      <a:endParaRPr lang="es-ES" sz="800"/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3. Si se determina que el problema es una avería que va a ser resuelta por más de 2 horas, habilitar puntos de red de emergencia.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Puntos de red de emergencia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</a:tr>
              <a:tr h="50901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/>
                        <a:t>No energía eléctrica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Conectarse al generador de la universidad.</a:t>
                      </a:r>
                      <a:endParaRPr lang="es-ES" sz="800"/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900"/>
                        <a:t>Duración: máximo 2 horas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167" marR="21167" marT="0" marB="0"/>
                </a:tc>
                <a:tc>
                  <a:txBody>
                    <a:bodyPr/>
                    <a:lstStyle/>
                    <a:p>
                      <a:endParaRPr lang="es-ES" sz="800" dirty="0">
                        <a:latin typeface="Calibri"/>
                      </a:endParaRPr>
                    </a:p>
                  </a:txBody>
                  <a:tcPr marL="21167" marR="21167" marT="0" marB="0"/>
                </a:tc>
              </a:tr>
            </a:tbl>
          </a:graphicData>
        </a:graphic>
      </p:graphicFrame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251520" y="908720"/>
            <a:ext cx="3506088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s-ES" sz="1400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GESTIÓN DE LA CONTINUIDAD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DISEÑO DEL SERVICIO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GESTIÓN DE LA SEGURIDAD DE LA INFORMACIÓN</a:t>
            </a:r>
          </a:p>
          <a:p>
            <a:r>
              <a:rPr lang="es-ES" b="1" i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GESTIÓN DE PROVEEDORES:</a:t>
            </a:r>
          </a:p>
          <a:p>
            <a:pPr lvl="1"/>
            <a:r>
              <a:rPr lang="es-ES" sz="2300" dirty="0" smtClean="0"/>
              <a:t>Rector de la ESPE o su delegado </a:t>
            </a:r>
          </a:p>
          <a:p>
            <a:pPr lvl="1"/>
            <a:r>
              <a:rPr lang="es-ES" sz="2300" dirty="0" smtClean="0"/>
              <a:t>Oficial Superior en servicio activo </a:t>
            </a:r>
          </a:p>
          <a:p>
            <a:pPr lvl="1"/>
            <a:r>
              <a:rPr lang="es-ES" sz="2300" dirty="0" smtClean="0"/>
              <a:t>Asesor Jurídico </a:t>
            </a:r>
          </a:p>
          <a:p>
            <a:pPr lvl="1"/>
            <a:r>
              <a:rPr lang="es-ES" sz="2300" dirty="0" smtClean="0"/>
              <a:t>Director Financiero </a:t>
            </a:r>
          </a:p>
          <a:p>
            <a:pPr lvl="1"/>
            <a:r>
              <a:rPr lang="es-ES" sz="2300" dirty="0" smtClean="0"/>
              <a:t>Técnico de la institución, especialista en el tema de la contratación</a:t>
            </a:r>
            <a:endParaRPr lang="es-ES" sz="1900" dirty="0" smtClean="0"/>
          </a:p>
          <a:p>
            <a:pPr lvl="1"/>
            <a:endParaRPr lang="es-ES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27584" y="2420888"/>
            <a:ext cx="7772400" cy="1008112"/>
          </a:xfrm>
        </p:spPr>
        <p:txBody>
          <a:bodyPr/>
          <a:lstStyle/>
          <a:p>
            <a:pPr algn="ctr"/>
            <a:r>
              <a:rPr lang="es-ES" dirty="0" smtClean="0"/>
              <a:t>MÉTODO DELPHI</a:t>
            </a:r>
            <a:endParaRPr lang="es-ES" dirty="0"/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0" y="1124744"/>
          <a:ext cx="558011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3779912" y="3933056"/>
          <a:ext cx="4794475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364088" y="18448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ESTRATEGIA DEL SERVICIO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494116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DISEÑO DEL SERVICIO</a:t>
            </a:r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ANÁLISIS DE RESULTADOS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TRANSICIÓN DEL SERVICIO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PLAN DE </a:t>
            </a:r>
            <a:r>
              <a:rPr lang="es-ES" dirty="0" smtClean="0"/>
              <a:t>TRANSICIÓN </a:t>
            </a:r>
            <a:r>
              <a:rPr lang="es-ES" dirty="0" smtClean="0"/>
              <a:t>DEL SERVICIO:</a:t>
            </a:r>
          </a:p>
          <a:p>
            <a:pPr lvl="1"/>
            <a:r>
              <a:rPr lang="es-ES" dirty="0" smtClean="0"/>
              <a:t>TAREAS</a:t>
            </a:r>
          </a:p>
          <a:p>
            <a:pPr lvl="2"/>
            <a:r>
              <a:rPr lang="es-ES" dirty="0" smtClean="0"/>
              <a:t>INSTALACIÓN</a:t>
            </a:r>
            <a:endParaRPr lang="es-ES" dirty="0" smtClean="0"/>
          </a:p>
          <a:p>
            <a:pPr lvl="2"/>
            <a:r>
              <a:rPr lang="es-ES" dirty="0" smtClean="0"/>
              <a:t>PONER A </a:t>
            </a:r>
            <a:r>
              <a:rPr lang="es-ES" dirty="0" smtClean="0"/>
              <a:t>DISPOSICIÓN</a:t>
            </a:r>
            <a:endParaRPr lang="es-ES" dirty="0" smtClean="0"/>
          </a:p>
          <a:p>
            <a:pPr lvl="2"/>
            <a:r>
              <a:rPr lang="es-ES" dirty="0" smtClean="0"/>
              <a:t>SELECCIÓN DEL PERSONAL</a:t>
            </a:r>
          </a:p>
          <a:p>
            <a:pPr lvl="2"/>
            <a:r>
              <a:rPr lang="es-ES" dirty="0" smtClean="0"/>
              <a:t>CAPACITACIÓN </a:t>
            </a:r>
            <a:endParaRPr lang="es-ES" dirty="0" smtClean="0"/>
          </a:p>
          <a:p>
            <a:pPr lvl="2"/>
            <a:r>
              <a:rPr lang="es-ES" dirty="0" smtClean="0"/>
              <a:t>EVALUACIÓN</a:t>
            </a:r>
            <a:endParaRPr lang="es-ES" dirty="0" smtClean="0"/>
          </a:p>
          <a:p>
            <a:pPr lvl="2"/>
            <a:r>
              <a:rPr lang="es-ES" dirty="0" smtClean="0"/>
              <a:t>PUESTA DEL SERVICIO</a:t>
            </a:r>
          </a:p>
          <a:p>
            <a:pPr lvl="1"/>
            <a:r>
              <a:rPr lang="es-ES" dirty="0" smtClean="0">
                <a:hlinkClick r:id="rId2" action="ppaction://hlinkfile"/>
              </a:rPr>
              <a:t>CRONOGRAMA</a:t>
            </a:r>
            <a:endParaRPr lang="es-ES" dirty="0" smtClean="0"/>
          </a:p>
          <a:p>
            <a:pPr lvl="1"/>
            <a:r>
              <a:rPr lang="es-ES" dirty="0" smtClean="0"/>
              <a:t>COSTOS</a:t>
            </a:r>
          </a:p>
          <a:p>
            <a:pPr lvl="2"/>
            <a:endParaRPr lang="es-ES" dirty="0" smtClean="0"/>
          </a:p>
          <a:p>
            <a:pPr lvl="2"/>
            <a:endParaRPr lang="es-ES" dirty="0" smtClean="0"/>
          </a:p>
        </p:txBody>
      </p:sp>
      <p:sp>
        <p:nvSpPr>
          <p:cNvPr id="4" name="3 Flecha derecha">
            <a:hlinkClick r:id="rId3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270892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CONCLUSIONES Y RECOMENDACIONES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175886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s-ES" dirty="0" smtClean="0"/>
              <a:t>El hacking ético representa una solución para la seguridad en Internet a través de pruebas las cuales tienen como objetivo encontrar todas las vulnerabilidades.</a:t>
            </a:r>
          </a:p>
          <a:p>
            <a:pPr lvl="0" algn="just"/>
            <a:r>
              <a:rPr lang="es-ES" dirty="0" smtClean="0"/>
              <a:t>Los hackers éticos son personas que prestan servicios para realizar pruebas de penetración en un sistema.</a:t>
            </a:r>
          </a:p>
          <a:p>
            <a:pPr lvl="0" algn="just"/>
            <a:r>
              <a:rPr lang="es-ES" dirty="0" smtClean="0"/>
              <a:t>El Laboratorio de </a:t>
            </a:r>
            <a:r>
              <a:rPr lang="es-ES" dirty="0" err="1" smtClean="0"/>
              <a:t>Ethical</a:t>
            </a:r>
            <a:r>
              <a:rPr lang="es-ES" dirty="0" smtClean="0"/>
              <a:t> Hacking permitirá al estudiante trabajar en un equipo orientado a la seguridad de la información, donde podrá experimentar pruebas en los sistemas y hacer que estos se encuentren en los momentos más críticos.</a:t>
            </a:r>
          </a:p>
          <a:p>
            <a:pPr lvl="0" algn="just"/>
            <a:r>
              <a:rPr lang="es-ES" dirty="0" smtClean="0"/>
              <a:t>Los expertos en ITIL V3 concluyeron que </a:t>
            </a:r>
            <a:r>
              <a:rPr lang="es-ES" dirty="0" err="1" smtClean="0"/>
              <a:t>Ethical</a:t>
            </a:r>
            <a:r>
              <a:rPr lang="es-ES" dirty="0" smtClean="0"/>
              <a:t> Hacking es una materia que no debe ser opcional sino obligatoria. </a:t>
            </a:r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s-ES" dirty="0" smtClean="0"/>
              <a:t>Es necesario concientizar a los administradores de sistemas acerca del uso o mal uso que se puede dar a las herramientas utilizadas en este proyecto.</a:t>
            </a:r>
          </a:p>
          <a:p>
            <a:pPr lvl="0" algn="just"/>
            <a:r>
              <a:rPr lang="es-ES" dirty="0" smtClean="0"/>
              <a:t>Se debería desarrollar mecanismos para mantener actualizadas las herramientas de seguridad que se encontrarán en el laboratorio.</a:t>
            </a:r>
          </a:p>
          <a:p>
            <a:pPr lvl="0" algn="just"/>
            <a:r>
              <a:rPr lang="es-ES" dirty="0" smtClean="0"/>
              <a:t>Incentivar y crear mecanismos para que el profesorado fomente la investigación y desarrollo de habilidades en otros ámbitos de la Seguridad Informática. </a:t>
            </a:r>
          </a:p>
          <a:p>
            <a:pPr lvl="0" algn="just"/>
            <a:r>
              <a:rPr lang="es-ES" dirty="0" smtClean="0"/>
              <a:t>Los docentes que vayan a impartir la cátedra de </a:t>
            </a:r>
            <a:r>
              <a:rPr lang="es-ES" dirty="0" err="1" smtClean="0"/>
              <a:t>Ethical</a:t>
            </a:r>
            <a:r>
              <a:rPr lang="es-ES" dirty="0" smtClean="0"/>
              <a:t> Hacking deben ser personas que no solo hayan tenido experiencia en consultoría, auditoría sino también cursos sobre el tema, prácticas con ciertas herramientas y que tengan conocimientos realistas y cercanos con lo que hoy en día sucede.</a:t>
            </a:r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INTRODUCCIÓN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2246365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ntel\Downloads\imag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648974"/>
            <a:ext cx="2808312" cy="2246650"/>
          </a:xfrm>
          <a:prstGeom prst="rect">
            <a:avLst/>
          </a:prstGeom>
          <a:noFill/>
        </p:spPr>
      </p:pic>
      <p:pic>
        <p:nvPicPr>
          <p:cNvPr id="2051" name="Picture 3" descr="C:\Users\Intel\Downloads\imagen 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4764" y="3648974"/>
            <a:ext cx="3385167" cy="2232248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2352" y="692696"/>
            <a:ext cx="8229600" cy="4525963"/>
          </a:xfrm>
        </p:spPr>
        <p:txBody>
          <a:bodyPr/>
          <a:lstStyle/>
          <a:p>
            <a:pPr algn="just"/>
            <a:r>
              <a:rPr lang="es-ES" sz="2800" dirty="0" err="1" smtClean="0"/>
              <a:t>Ethical</a:t>
            </a:r>
            <a:r>
              <a:rPr lang="es-ES" sz="2800" dirty="0" smtClean="0"/>
              <a:t> Hacking, brinda ayuda a las organizaciones para que tomen medidas preventivas en contra de agresiones maliciosas</a:t>
            </a:r>
          </a:p>
          <a:p>
            <a:pPr algn="just"/>
            <a:r>
              <a:rPr lang="es-ES" sz="2800" dirty="0" smtClean="0"/>
              <a:t>"Para atrapar a un ladrón debes pensar como un ladrón"</a:t>
            </a:r>
            <a:r>
              <a:rPr lang="es-ES" sz="2800" baseline="30000" dirty="0" smtClean="0"/>
              <a:t>.</a:t>
            </a:r>
            <a:r>
              <a:rPr lang="es-ES" sz="2800" dirty="0" smtClean="0"/>
              <a:t> </a:t>
            </a:r>
          </a:p>
          <a:p>
            <a:pPr algn="just"/>
            <a:endParaRPr lang="es-ES" sz="2000" dirty="0"/>
          </a:p>
        </p:txBody>
      </p:sp>
      <p:sp>
        <p:nvSpPr>
          <p:cNvPr id="6" name="5 Flecha derecha">
            <a:hlinkClick r:id="rId5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OBJETIVOS</a:t>
            </a:r>
            <a:endParaRPr lang="es-E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itil.osiatis.es/Curso_ITIL/Gestion_Servicios_TI/fundamentos_de_la_gestion_TI/que_es_ITIL/img/IT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44824"/>
            <a:ext cx="4162433" cy="3995936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C" dirty="0" smtClean="0"/>
              <a:t>Plantear el uso de ITIL V3. </a:t>
            </a:r>
            <a:endParaRPr lang="es-ES" dirty="0" smtClean="0"/>
          </a:p>
          <a:p>
            <a:pPr algn="just"/>
            <a:r>
              <a:rPr lang="es-EC" dirty="0" smtClean="0"/>
              <a:t>Usar el método </a:t>
            </a:r>
            <a:r>
              <a:rPr lang="es-EC" dirty="0" err="1" smtClean="0"/>
              <a:t>Delphi</a:t>
            </a:r>
            <a:r>
              <a:rPr lang="es-EC" dirty="0" smtClean="0"/>
              <a:t>.</a:t>
            </a:r>
          </a:p>
          <a:p>
            <a:pPr lvl="0" algn="just"/>
            <a:r>
              <a:rPr lang="es-EC" dirty="0" smtClean="0"/>
              <a:t>Crear guías prácticas. </a:t>
            </a:r>
            <a:endParaRPr lang="es-ES" dirty="0" smtClean="0"/>
          </a:p>
          <a:p>
            <a:pPr algn="just"/>
            <a:endParaRPr lang="es-ES" dirty="0"/>
          </a:p>
        </p:txBody>
      </p:sp>
      <p:sp>
        <p:nvSpPr>
          <p:cNvPr id="4" name="3 Flecha derecha">
            <a:hlinkClick r:id="rId3" action="ppaction://hlinksldjump"/>
          </p:cNvPr>
          <p:cNvSpPr/>
          <p:nvPr/>
        </p:nvSpPr>
        <p:spPr>
          <a:xfrm rot="10800000">
            <a:off x="7452320" y="63813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MARCO TEÓRICO</a:t>
            </a:r>
            <a:endParaRPr lang="es-E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ETHICAL HACKING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Seguridad </a:t>
            </a:r>
            <a:r>
              <a:rPr lang="es-ES" dirty="0" smtClean="0"/>
              <a:t>informática</a:t>
            </a:r>
            <a:endParaRPr lang="es-ES" dirty="0" smtClean="0"/>
          </a:p>
          <a:p>
            <a:pPr algn="just"/>
            <a:r>
              <a:rPr lang="es-ES" dirty="0" smtClean="0"/>
              <a:t>Delitos </a:t>
            </a:r>
            <a:r>
              <a:rPr lang="es-ES" dirty="0" smtClean="0"/>
              <a:t>informáticos</a:t>
            </a:r>
          </a:p>
          <a:p>
            <a:pPr algn="just"/>
            <a:r>
              <a:rPr lang="es-ES" dirty="0" err="1" smtClean="0"/>
              <a:t>Ethical</a:t>
            </a:r>
            <a:r>
              <a:rPr lang="es-ES" dirty="0" smtClean="0"/>
              <a:t> </a:t>
            </a:r>
            <a:r>
              <a:rPr lang="es-ES" dirty="0" smtClean="0"/>
              <a:t>Hacking</a:t>
            </a:r>
            <a:endParaRPr lang="es-ES" dirty="0" smtClean="0"/>
          </a:p>
          <a:p>
            <a:pPr algn="just"/>
            <a:r>
              <a:rPr lang="es-ES" dirty="0" smtClean="0"/>
              <a:t>Hacker</a:t>
            </a:r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4" name="Picture 6" descr="https://encrypted-tbn0.gstatic.com/images?q=tbn:ANd9GcS3SOq7mePk3etwHXdYY4ThuzccSki660HWZEeTpFPWYEhVmH3T"/>
          <p:cNvPicPr>
            <a:picLocks noChangeAspect="1" noChangeArrowheads="1"/>
          </p:cNvPicPr>
          <p:nvPr/>
        </p:nvPicPr>
        <p:blipFill>
          <a:blip r:embed="rId2" cstate="print"/>
          <a:srcRect l="11659" t="7522" r="12266" b="30237"/>
          <a:stretch>
            <a:fillRect/>
          </a:stretch>
        </p:blipFill>
        <p:spPr bwMode="auto">
          <a:xfrm>
            <a:off x="755576" y="3645023"/>
            <a:ext cx="2088232" cy="1368153"/>
          </a:xfrm>
          <a:prstGeom prst="rect">
            <a:avLst/>
          </a:prstGeom>
          <a:noFill/>
        </p:spPr>
      </p:pic>
      <p:sp>
        <p:nvSpPr>
          <p:cNvPr id="18434" name="AutoShape 2" descr="data:image/jpeg;base64,/9j/4AAQSkZJRgABAQAAAQABAAD/2wCEAAkGBhASEBQUExQVFBUUEhkUGBYUFBMXFBIVFBUWFBYXFBQXHCYeFxkjGRQUIDIgIycpLCwsFh4xNTAqNSYrLCkBCQoKDgwOGg8PGiwkHyQtKTApLC8vLyo0LCwwKSwqKSkqLCosKiksKiwqKiwpKSosKS0qLSwsLy01KSwvKiwpLP/AABEIAO4A1AMBIgACEQEDEQH/xAAcAAEAAgMBAQEAAAAAAAAAAAAABAUCAwYHAQj/xABBEAABAwIDBQUFBgMHBQEAAAABAAIDBBEFEiETIjFBUQZhcYGRFDJSobEHI0Jy4fA0wdEVM2JzgoOSNVOzwuIk/8QAGgEBAAIDAQAAAAAAAAAAAAAAAAMFAQIEBv/EADIRAAIBAgQDBQcEAwAAAAAAAAABAgMRBBIhMUFR8BNhcYGxBSIykaHB0SNC4fEUUmL/2gAMAwEAAhEDEQA/APDUREAREQBERAEREAREQBERAEREAREQBERAEREAREQBERAEREAREQBERAEREAREQBERAEREAREQBERAEREAREQBERAEREAREQBERAEREAREQBERAEWcIBcAeqmS4W7Lma12XrlOX1UsKUpq8TSU1F2ZARZuiI5LBRtNbm9wiIsAIiIAiIgCIiAItsVM93utJ8ApsWATO5W8f0U1OhUqfBFsjlVhD4mVqK8b2VfzcB5FR58DLfxtPkVPLAYiKu4+hGsVSk7KRVot8lG8cr+C0LklCUdJInTT2CIi1MhERAEREAREQBERAbIPeb4j6r9D9iIwMOpgOBiBPeXEk/Mr87R8R4hfovsV/wBOpf8AJb/NWGF+F+KOWvujzz7WsFhgkikiYGGVr8wbo0ltrEDgPe5dF5qvV/tqOtN+WT/0XlCjxfxI3ofCFsbA4i4Fwtan0zjkAAJJNgALkkmwAA4m6gpRUnqSTbS0IToyOIPosVNkEotmY4XaHC7XC7SLgi/EEa3Wkz9Wo4w4P6BN8jQikNLDysthpm2JFxYErKotq6Yc0tyGuuw3sTII2SStN3tzNZY6NPBz/HkFF+z/AAZlRWtMovDAx1RKPiZFYhv+pxa3zK90wqXPTiR9s0u/w4Bx3WjoAF3YGnFfqzjdXskcuJnJ/pxdmeVUuEuzhtreVreStf7GkHAWHeuwpcNjkqXHg1rST5alSK2FpaQ0e6S0jo5u6753Xov8xQajFFM6EpK8mecT0DiSO6/gBqqioogSQF1uKkRzBt7CQZdOTX7tx4OHyXIzV51BGtyD+ZtwfmCpq06cl7xrSjNbFXLGWmx5KLUUod3H6+Ktq+L7uOT4i9niWZT9HhQZmW07tFRV6ad1ui1pzej4lK5tjYr4pda24DvIqIqSpDJKxYxlmVwiIozYIiIAvoC+Isg2NgJ4W9QsvZH/AAk+Gv0WoFbY6pwUkezfxXNHm4HwROBFwRrzBXvXYnH6U0VPHt4s7YmtcwyMDgRpYtJuvEYsWcOZUyPE2u95rXeLWn6hWNCNJaKX0OWq5veJ2/21e9TdDHJ9WLytdZTU8U2gizW00uAPO4AUPtBgLYo2vaLXdlIBJAuCRqfBb4rAzcO1i00vH8GlHFQUlTejfXM59SopA0MJFwHAkaagG5G8CPUEdxUVSGS5Sw2vYg24Xsb2uqqDsn4HdLgXL62MNGV7bBhGUOIObf4ARsGt+nCwupNRikTZrl99CAQXSAiQF29aocLBzrWLCCHvzMJGQ1pxmItaDFqPeI2G8LgmxdAXA7vEuNrkAWJCjHEI85OwjIJ4ZpQbWI4tcACb30AFwLADdWtzFibDVwmOQHZgkMAu1l+BzWLYAbjMfxN1HBwsoMpF32IIubZfd1H4dOCxFRBziI3bbshBzdd5pFu6y1QnQ/vkpKT94xJaHV9inFlHWvGmYwQE88r3Pedf9oL1bDZHuihsBlDW3Oa1sodoG21JJb4ZT3W8j7JPvRVzBxaIZ/ERyOYf/Ldeidn8YaaUaj3banhpzPJX2DjmwyS5lXiXlrXZcYDVtNRK3TSM36X4EH5hY4rO2GIloAa3Ww4anU/MlUOAV4biEzLi0hcAeR3jYg9Dy7iFY47VZWa2PKx1B5WI6cV1ulesrckcue1PXvOapqsTTshkF8z/ALt4H3lPK7g5juOW4bdvA2vxXGQyBws9xFzmL7Zt4k3JHO91fvxKGKTMIQdeckhy/wCVqMtuV83iqDGqTYSujBu2+Zjj+ON+8x3ofUFR4qSjPNbmT4eLccpLxRtoYg2RskTHOF2hwIkksXZmuAOoYLflUOZm+3o5rSDy0AB9NV8kNoI4wdZH7R3cG3YwD1efMLH2r7mQcg4WJ4i9wfC9lzOSbd+SfyV7fL6k1nZW8Prb1K+qO6fzKEpM7t3zUZUld3kWNNWQREUBIEREAREQBFmyMlWFLSMFid7x4eimpUJVHoRzqKBFpaCST3Rp1Og9V0OG9no22L98+jfTn5rKnKnwO0XpcDgKMHeWr7/wVGJxVSWi0RZQADQCw6DgPJbmQMe+NsgDmGVrXA82vOzd4GzzryUaN3BbZwcjrccpI8QLj52V5VgpQa5opovLUUu84ftLgfsdZNTuN9k8tB6tNnNP/EhV5jafxfRd/wDahSxPr2ykfxNLBM07ZkbRcbIg5mHMbhp4jQHxHEMMVzlhe4Zrb0hdbW4F2NbqQD/Ky8BNqMmrHr46q5qbREjQhRnCxUxsln6MyDKN3XXTjr1USTifFazUcqcUZje9mYrbEdCtS3RDQrSG5tLYuOxeIsiqg2Q2inY6nkPJrZhlzH8rsrv9KuaCZ8L5IH6OY4tI/KbfULiF29dE2oET55BBKGMje4MlLXOAAD55QMsbsro7gB3EE8VaezsRKld8vvw+5xYukp6PiapK7YyNeDbe4jlzv6q5xbHNqA641HVUeI9nQMke2IebbQPGZrW3y5mllyTmygNF820jLTvEN+0/ZSFxLWVJeGmxaWuhkYTYNLopPwuJADr2uWh2QHMLJY6UZtKPhr87HG8LGUU2yDVSXK1jGZ2DK17g0cr3HoVrrsIfC8tD8wADgRez2FoeHAHUXYc1jqLOB1aoVRPyPvA2I7wVwzxEl72x1xpRem5LxCbM5p0zZBe2ljx4DhyWqvlGjRzs53j+/quhc2CkhjL6dlRU1DNqRKX7OnidozdaRd546nQAddOcxB7Cdoxmz5OZckNd1aTrYjkVpVk/e79+ufM2ppadddxDqH626LUiKplLM7nalZBERamQiIgCIiA2wO1VhA5VbSrCB+q7sNOxz1kW9O/gp8B1VVTuVjC7gvSYeZT1olnA7RS4zooETtVNiKuFqirqIi/aPCX4fh0vNglpnf7Txlv4gErj6Gql2OVkb3hkmcnNMWMuLCzYyA0mxuTcnKLWsb+i4pd2DzWJDqeujkFi4WZOzZu1brYlzxouNliL43DI6QRPNg1lZI1jQ0XO+WiNpsTwucpvlAF/B46nkryR6nDTzUkylq3P2u+wxnUZTtN2xIt94S7S1uPJRSRc3vxUzEYw2cgMLANLFjmE2FiSxznEG4N9fTgoUvE+K5r2j5nRxMhKPhX01B6BaUWO0lsZyok4dl20eb3do3N+XML/ACUjG6xz5pL20lkI3GB288necBd3mTbgFXLo8ZwcGXeeI5C0F+5I6N7soJdE5jTe/QjjexsdJqUHOm0uDX3I5yUZq/JmzE694p6eTQvfBG3ea1wcIJKiGzmvBDrNbFxHIdFE7HSkVkbbkCUOhdbm2VhafqD3WB5LZWUznNY0RTGOOMRtJZYkZnPc+3Il7iQOml+axo6AwuEjS5zrENDY5mlhILczy5oGgJNmk304LrdKfaRbW1v58fIgzxySS43L4YzSlrMtP7Q9sTXTSTySZGyOzFw99rGjM94tbmeKiYljVVkLWxQQRubb3ImFwtbTMA46c1FnqcgGRoa6xO0c0ZmAkutDEPd1cd4694GigGN9yT713A7QZnuyi+8Tw8l2SlJLLr5fzd9aPgc6im7+pJxeoknmdKN0sjZumxu1jANCNCNFjXYa+SbZxNu6URPDRyLmXd4AdVsFE/aMZG0uMjdxt/wzxXIv0aTe67qjip8Liu9wkqXtBc7oALADo0W8+PcnZdpdc3r8n+fkr22RjtMlmuWnXkch2k7GMpIW5n5pbZiBwHdbxXIrpe0eKOmaXkkl7tfAfy4LnGMJ4Kux0IKoo01wW3E68K5ODc3xMUWw07uiwIXA4tbo6k09j4iIsGQiIgCl07tFEW6ndqpqMrSNJq6LenerGA6Kop3KygcvRYaRU1olpE7QKdG7gq2nKnQnRX1GV0VNVF5hsW0p8Qh1vJQmRtvjgdnB8i5q8sbPI9ptEHWuS7K953mZdS4kC2rha2pvyFvWOyMgFbAD7smeE94kjdp6tHovK6+Z0UjoXtD9jI9lnukIu12U2AcANGNGnJo6LyntiGWtfn19i79myvSsRJA7O3M3LuNsMuW7cu663O4sb873WmXifFbDKHPBDWt0As29tBa+pOpWub3iqj9nmWXEwREUZsF23ZakbPh8/wB5KJIZ4NGyvAEEhLXWZe2hB17wuJXTdkKRodM6WR0TPY5nANflMz2tGzZ33eWm3RpXXhG1U024kFdJwOoruwzIosTcJZdpSVUbGHaH+7eRq7roRr3Kzqvs/bEMR2k0r/Zo6bINpJbNMGueb314OA7it+KYGdpirPaZ3GKjikIMjTtn5XD7y43gANLKFs4pDLtquWXb4T7S0vlI+9izAxuDbZrbxAPQq0Xc+PX3+fccL666+pD7Wx0VLNWw04aM4p2tAu4gWDn2JPgSuNqA5z3aEl8jmtYNXFzmgC9vEaK/x/E6UutTNFqiijsyMEkT3Ic1w43/AKBWmG4WzD2GpqcpqXglkf4YbjUnvtxPkpLZ4qEX492+/ea3ytyl/e2xM7LdkoHST+2O/h6VuZodYAloDGDqGNy36uceS4LG4HDeB3L2I89D9F6NgjQ/Bqmqd781SRm5ltxYfvouboKVlRSTD8THE+Lblp9LBTqnGtCST328kvW+pFndOSbW2/Xkcsw3ZbqLKqaSCp9I4teWO5Gy01MQErh339RdU9ZZ4xny0LKn7smvMn4Uc1wfFQ8Vpg12nX9VLwf3z+U/ULTjbwXHuNvkpqiUsLd73IYNqvZFWiIqcsAiIgCyYbFYosp2YLKBysoHaKngfwVnTuV5hpldWiW0DtVOhOqq4HaKwidwXocPIp6sS0oanZyRv/7crH+TXtJ+V1z/ANosbafE6xmVu9NtGkxh92ysvxc7dAzk6Dja/AWuALgj4mkeosov2sgOlpKgj+Ioo3G3xMu1w+iq/bdO+WXXWp2ezJWvHrrQ4mXKZNwktF9SxrDxNrta4jpz+i0T+8f3yWXtHQLU51zdebk4qGVcy6Sd7nxERQm4Xddl+0tO6AU9VSbeNp0c0OD2kgA2c3y0IK4/DsPfNIGNHEr0XF6uPCqQQREe0Stu9495jDyB5H9T0VpgYyinUekfXr+DixLUmoLf0I9SMCdctFS0nRwNQ0eRzN4KrqW4cMoiile/3WgztcT3AMGg81y0U0j5N0nM4/u69DwbD4cOh9qqQHTPF4o+f5iOTf30XZQqxq3agklx/vj6EFSEoaOT8CRh+G0+Fx+0TNaap7fu4hwhB8eg4uXDY3ics7i55Nibm/E8/TuUh+KSVlSS7NI97tGhpNzysByHILCvprOLXAtcORBB9CsytOm+zenqYiss1m3PR+zjr9mXjpOLeeUrhuxGIZKoscd2QkHpvEg/yK7rsaM/Zypb8EocfDd/ovK2ymObN8Mp9Cf1WIzyKMuT184xDjnco933ZYdqsOMNSTyzWP8AI+n0VXiFs7T1YP6Lu+11Lt6dko4uYLn/ABD9R8159M/MWX6W9FrjoZJO37rPz2ZthJ54ru08uBtgrchuCOFuqiVE2Y/vVfKhtnH98lrVTUqyaycEd8YRXvBERc5IEREAREQG+ncrKmfwVTE6xVjTuVlhZnLWiW8DtVYQO0VVC/grCB2q9Hh5lPWiWULtE7ftD8JoX84Z54PAE7QfIN9VhAVC7W4gPYRDfX2oShvcYSwn1YAse145sNm5GMA8ta3M5TCYYHSATvdGy2rmNDnX5CxIV8ex0M7g2iqNu5xsGOYWvPMk8WgAXJJOgGqg0XZn/wDO2omds2PdZjQN54b7z9eDb6A8zfor7s5I2CKfYuaxszQ3bSW2pY0nNHEBxaTlzO4btu5UWFwzlFKcFZ8b6+PVi0rVlFtxk9PkUeOdmWwNJjlEuQhryG2aCdLtN9W35qkhhL3Bo4ldXhQzymJtpA+7NXBocDrdzibC2tz4LosP7BeykTMfHOAeD/u2uPwwucbynvDbKWpgITqRdPSPHrvNI4qUItT1fDruNWDYdDh1N7TNrIR92w8SfiK4PEK2Wqnc86ueb+Cse1GJVFVVFrwQQcoZYjKBw06WXRYVg8FBT+01Au4/3cZ/Gerv8K2nHt32cdIR3/HXiaxfZLO9ZS2665DAsMp6CL2ipALiLxxni88nEcmhcjj+Py1UrpHm9z5AcgO5a8axuWpkL3m9+HQDkAOQVcuHE4lNdnS0ijqo0Wvfnqy27K4hsKyCT4ZGn0IXW/axh5ZVSEfEHj8p/YXnzHWII5G69M7U1jaukgm4kwiJ3W7WixPlZdGAXaUp0+5/x6fUhxTyTjPrrUtvsiO1w2viOv3Yd5jP/wDK8uxJv30g66j0C777FcS2b6qM/ihPyI/VcR2mjyz38R42JWZXeHzP/n0yv0EbKtbx9b/c7Hs3UbehdGeLRnHgbNPo4N9SuExSnyTkcibjz4/O6vuxuI7N9ne6bg/keLO9CbqD2nZvtd/iI+hXZiF2uEVTirfh/k56P6eIceDKWq98/vktK2VHvH98lrXnZ/Ey2jsgiItDYIi3xwg8VvGDlsYbsaEU6OkYevqs/YWd/qpf8aZG60UV4U2B/BZihZ3+qkQ0Dep9V00cPURFUqxaJFO5WEL+CrPY+jnf8liaZw/G/wD5lW1OpOH7TgnCM+J0sTtQqztOAMji0EHM25Fy3g4Fuo10Pqueqp5Gutnfwv7zv6rZTzkkHNmI1tJdzb+BSt7SVaDo5bPxFPBunJVLlliuLMqNm18riwRhoDIgDGWjKAWl1iLdD1V1hlfOGUsFFK+0lmv0OQSZ3AuPTdym1+ZXOVNXUZxI1rYzaxdCLA+Ib/RS4McEBLmFr3FpzH3cznty3aLaWzH5niueE45nKbt32a07rtv6eexLKLslFX7vzp9zo219W7bZZGSiLiTEz7wAgEsDgb2zN8Lqsp/tBfHNmLI35Ta5hiseXwgj1UaLtLK2mY2ONxayZ8pkynXaNa1zXG2XLcHysq+SAnffCxoe+4kdIcovbdkDb9/IHVS1cRKUf0nrx0b08dSOFJJ++vDVLU7huL0tXaVoa2VmuoB045etj0XAdo8dlqpnOkOgJDWj3WgaABZ1dCdo7KYYnADdZKbP0vmY43Fj0zKBU0ga1rhIx+bk0nM0j4g4D1XHjMRUqU8lrW37/J6+R0YajCE817327vsScIwV05vezbhvC7nuP4WDmefQDiuij7OUkce0kJIvlFjfMRxsdL+S57C8UkhZLlaSXxlgdr92HEZi3kCRpfvV7gGOMfK3PbMxjYoQ4AtjJIDpMp0JaC5w71vgnQUUnFOT59f2a4lVW207RXIm0WCSS/w9C0N+OYkfLRSZOzVZaz5Iox8LGtAHmVniXassjeWPtYuawXNxa4zv+KRx1ueq5T+1J5T7wF+up9SrKU4UnlbevBaeljjjCVRXXDi9fW51GD4aaSUyCZji5paQXN1BBHLxVRilDG5xL3tIHQkanv0UH+z5D70p8iR9LLB2Dtvq/wBf1K1lJ5Mipad7/s2jH3szqa9yI1FiDI3EaltzYjp3r5iVZti0NBsOZ5kqY2hibxcPUKLVVsY0bY+H9VXzU4Usk5JLl9jri4ynmim2VcjSCb8VispH3JPVYqle5YLYIiLBkLISHqsUWU2tgZ7Z3UrL2l/UrUiznlzMZVyNvtL/AIishXSfEVoRZVSa2bMZI8iR7fL8RT2+T4io6LPa1P8AZ/MxkjyRnJKXG5NysWusviLTM73NrLYtKDELK1dBFKNWg9/A+oXLgqXTYk5nePmrTDY1JZKquvmcdbDtvNDRllXtkhj3JXhpOXKTpqqMPNrXNul9FZ4niDZI2gcc1yOfA/1VUocbUi6nuPS3Mkw8Woe8tSZDGzS4HmpLayJnAAnuA+qqkUUMS4fCkbypKW7J9ZjD3tLbANPmTz4qCHEcF8RQ1Ks6jzSd2bwhGCtFH0lfRIeqxRaXZvYz2p6lfM56lYomZ8zFkLoiLBkIiIAiIgCIiAIiIAiIgCIiAIiIAiIgCIiAIiIAiIgCIiAIiIAiIgCIiAIiIAiIgCIiAIiIAiIgCIiAIiIAiIgCIiAIiIAiIgCIiAIiIAiIgCIiAIiIAiIgCIiAIiIAiIgCIiAIiIAiIgCIiAIiIAiIgCIiAIiIAiI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8438" name="Picture 6" descr="http://www.microdatapr.net/site/images/stories/ethical_hac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772816"/>
            <a:ext cx="4476750" cy="285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ITIL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i="1" dirty="0" smtClean="0"/>
              <a:t>ITIL (Biblioteca de Infraestructura de Tecnologías de Información),  es un conjunto de buenas prácticas destinadas a mejorar la gestión y provisión de servicios TI.</a:t>
            </a:r>
          </a:p>
          <a:p>
            <a:pPr algn="just">
              <a:buNone/>
            </a:pPr>
            <a:endParaRPr lang="es-ES" dirty="0"/>
          </a:p>
        </p:txBody>
      </p:sp>
      <p:pic>
        <p:nvPicPr>
          <p:cNvPr id="41986" name="Picture 2" descr="http://www.tsanet.org/sites/default/files/styles/topimage-default/public/field/image/itil-1-450x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84984"/>
            <a:ext cx="3952875" cy="20097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Espe">
  <a:themeElements>
    <a:clrScheme name="4444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Esp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TemaEspe</Template>
  <TotalTime>3196</TotalTime>
  <Words>1389</Words>
  <Application>Microsoft Office PowerPoint</Application>
  <PresentationFormat>Presentación en pantalla (4:3)</PresentationFormat>
  <Paragraphs>286</Paragraphs>
  <Slides>29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TemaEspe</vt:lpstr>
      <vt:lpstr>1_TemaEspe</vt:lpstr>
      <vt:lpstr>CorelDRAW</vt:lpstr>
      <vt:lpstr>IMPLANTACIÓN DE TÉCNICAS Y ADMINISTRACIÓN DE HERRAMIENTAS DEL LABORATORIO PARA INVESTIGACIÓN DE ETHICAL HACKING</vt:lpstr>
      <vt:lpstr>CONTENIDO</vt:lpstr>
      <vt:lpstr>INTRODUCCIÓN</vt:lpstr>
      <vt:lpstr>Diapositiva 4</vt:lpstr>
      <vt:lpstr>OBJETIVOS</vt:lpstr>
      <vt:lpstr>Diapositiva 6</vt:lpstr>
      <vt:lpstr>MARCO TEÓRICO</vt:lpstr>
      <vt:lpstr>ETHICAL HACKING</vt:lpstr>
      <vt:lpstr>ITIL</vt:lpstr>
      <vt:lpstr>PROPUESTA DE LOS SERVICIOS  BASADOS EN ITIL V3</vt:lpstr>
      <vt:lpstr>ESTRATEGIA DEL SERVICIO</vt:lpstr>
      <vt:lpstr>ESTRATEGIA DEL SERVICIO</vt:lpstr>
      <vt:lpstr>ESTRATEGIA DEL SERVICIO</vt:lpstr>
      <vt:lpstr>ESTRATEGIA DE SERVICIO</vt:lpstr>
      <vt:lpstr>ESTRATEGIA DEL SERVICIO</vt:lpstr>
      <vt:lpstr>DISEÑO DEL SERVICIO</vt:lpstr>
      <vt:lpstr>DISEÑO DEL SERVICIO</vt:lpstr>
      <vt:lpstr>DISEÑO DEL SERVICIO</vt:lpstr>
      <vt:lpstr>DISEÑO DEL SERVICIO</vt:lpstr>
      <vt:lpstr>DISEÑO DEL SERVICIO</vt:lpstr>
      <vt:lpstr>ESTRATEGIA DEL DISEÑO</vt:lpstr>
      <vt:lpstr>DISEÑO DEL SERVICIO</vt:lpstr>
      <vt:lpstr>DISEÑO DEL SERVICIO</vt:lpstr>
      <vt:lpstr>MÉTODO DELPHI</vt:lpstr>
      <vt:lpstr>ANÁLISIS DE RESULTADOS</vt:lpstr>
      <vt:lpstr>TRANSICIÓN DEL SERVICIO</vt:lpstr>
      <vt:lpstr>CONCLUSIONES Y RECOMENDACIONES</vt:lpstr>
      <vt:lpstr>CONCLUSIONES</vt:lpstr>
      <vt:lpstr>RECOMENDACIONES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IMPLANTACIÓN DE TÉCNICAS Y ADMINISTRACIÓN DE HERRAMIENTAS DEL LABORATORIO PAA IVESTIGACIÓN DE ETHICAL HACKING</dc:title>
  <dc:creator>Intel</dc:creator>
  <cp:lastModifiedBy>Intel</cp:lastModifiedBy>
  <cp:revision>141</cp:revision>
  <dcterms:created xsi:type="dcterms:W3CDTF">2013-04-21T04:26:59Z</dcterms:created>
  <dcterms:modified xsi:type="dcterms:W3CDTF">2013-05-11T22:34:00Z</dcterms:modified>
</cp:coreProperties>
</file>