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88" r:id="rId3"/>
    <p:sldId id="266" r:id="rId4"/>
    <p:sldId id="259" r:id="rId5"/>
    <p:sldId id="291" r:id="rId6"/>
    <p:sldId id="310" r:id="rId7"/>
    <p:sldId id="311" r:id="rId8"/>
    <p:sldId id="312" r:id="rId9"/>
    <p:sldId id="313" r:id="rId10"/>
    <p:sldId id="281" r:id="rId11"/>
    <p:sldId id="296" r:id="rId12"/>
    <p:sldId id="302" r:id="rId13"/>
    <p:sldId id="303" r:id="rId14"/>
    <p:sldId id="308" r:id="rId15"/>
    <p:sldId id="301" r:id="rId16"/>
    <p:sldId id="300" r:id="rId17"/>
    <p:sldId id="298" r:id="rId18"/>
    <p:sldId id="304" r:id="rId19"/>
    <p:sldId id="314" r:id="rId20"/>
    <p:sldId id="299" r:id="rId21"/>
    <p:sldId id="305" r:id="rId22"/>
    <p:sldId id="315" r:id="rId23"/>
    <p:sldId id="307" r:id="rId24"/>
    <p:sldId id="316" r:id="rId25"/>
    <p:sldId id="283" r:id="rId26"/>
    <p:sldId id="286" r:id="rId27"/>
    <p:sldId id="287" r:id="rId28"/>
    <p:sldId id="317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A200"/>
    <a:srgbClr val="00FF00"/>
    <a:srgbClr val="CC0000"/>
    <a:srgbClr val="CC3399"/>
    <a:srgbClr val="FFCC00"/>
    <a:srgbClr val="9EB78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0" autoAdjust="0"/>
    <p:restoredTop sz="94667" autoAdjust="0"/>
  </p:normalViewPr>
  <p:slideViewPr>
    <p:cSldViewPr>
      <p:cViewPr>
        <p:scale>
          <a:sx n="70" d="100"/>
          <a:sy n="7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Necesidad de financiamiento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85.3</c:v>
                </c:pt>
                <c:pt idx="1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Medios de financiamiento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Hoja1!$A$2:$A$7</c:f>
              <c:strCache>
                <c:ptCount val="5"/>
                <c:pt idx="0">
                  <c:v>Banca</c:v>
                </c:pt>
                <c:pt idx="1">
                  <c:v>Proveedores</c:v>
                </c:pt>
                <c:pt idx="2">
                  <c:v>Prestamos familiares</c:v>
                </c:pt>
                <c:pt idx="3">
                  <c:v>otros medios</c:v>
                </c:pt>
                <c:pt idx="4">
                  <c:v>coperativas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75.7</c:v>
                </c:pt>
                <c:pt idx="1">
                  <c:v>24.3</c:v>
                </c:pt>
                <c:pt idx="2">
                  <c:v>13.5</c:v>
                </c:pt>
                <c:pt idx="3">
                  <c:v>10.8</c:v>
                </c:pt>
                <c:pt idx="4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Conocimiento del Mercado de Valores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Hoja1!$A$2:$A$4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18.899999999999999</c:v>
                </c:pt>
                <c:pt idx="1">
                  <c:v>81.099999999999994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Interes en conocer el Mercado de Valores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85.1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Medio tradicional para recibir información y comunicación del Mercado de Valores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Hoja1!$A$2:$A$7</c:f>
              <c:strCache>
                <c:ptCount val="5"/>
                <c:pt idx="0">
                  <c:v>Internet</c:v>
                </c:pt>
                <c:pt idx="1">
                  <c:v>Televisión </c:v>
                </c:pt>
                <c:pt idx="2">
                  <c:v>periódicos y prensa </c:v>
                </c:pt>
                <c:pt idx="3">
                  <c:v>Capacitación y visita</c:v>
                </c:pt>
                <c:pt idx="4">
                  <c:v>Volantes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86.5</c:v>
                </c:pt>
                <c:pt idx="1">
                  <c:v>18.899999999999999</c:v>
                </c:pt>
                <c:pt idx="2">
                  <c:v>13.5</c:v>
                </c:pt>
                <c:pt idx="3">
                  <c:v>8.1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5DB2-3B3C-465C-8519-C64264B4A24A}" type="datetimeFigureOut">
              <a:rPr lang="es-EC" smtClean="0"/>
              <a:t>21/05/2013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BE82-4FBB-4AFC-840E-2942B10370A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662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0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305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307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79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6373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393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7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750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96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603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726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Maiandra GD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Maiandra GD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Maiandra GD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Maiandra GD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web/tf-typetailor/typetailor/index-2.html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313" y="1357666"/>
            <a:ext cx="707231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MX" sz="1600" b="1" dirty="0">
                <a:latin typeface="+mj-lt"/>
                <a:ea typeface="Calibri" pitchFamily="34" charset="0"/>
                <a:cs typeface="Times New Roman" pitchFamily="18" charset="0"/>
              </a:rPr>
              <a:t>DEPARTAMENTO DE CIENCIAS ECONÓMICAS, ADMINISTRATIVAS Y DE COMERCIO</a:t>
            </a:r>
          </a:p>
          <a:p>
            <a:pPr algn="ctr" eaLnBrk="0" hangingPunct="0">
              <a:lnSpc>
                <a:spcPct val="150000"/>
              </a:lnSpc>
              <a:defRPr/>
            </a:pPr>
            <a:endParaRPr lang="es-MX" sz="1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s-MX" sz="1400" b="1" u="sng" dirty="0">
                <a:latin typeface="+mj-lt"/>
                <a:ea typeface="Calibri" pitchFamily="34" charset="0"/>
                <a:cs typeface="Times New Roman" pitchFamily="18" charset="0"/>
              </a:rPr>
              <a:t>CARRERA: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MX" sz="1200" b="1" dirty="0">
                <a:latin typeface="+mj-lt"/>
                <a:ea typeface="Calibri" pitchFamily="34" charset="0"/>
                <a:cs typeface="Times New Roman" pitchFamily="18" charset="0"/>
              </a:rPr>
              <a:t>INGENIERIA EN MERCADOTECNIA</a:t>
            </a:r>
          </a:p>
          <a:p>
            <a:pPr algn="ctr" eaLnBrk="0" hangingPunct="0">
              <a:lnSpc>
                <a:spcPct val="150000"/>
              </a:lnSpc>
              <a:defRPr/>
            </a:pPr>
            <a:endParaRPr lang="es-MX" sz="1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s-MX" sz="1400" b="1" u="sng" dirty="0">
                <a:latin typeface="+mj-lt"/>
                <a:cs typeface="Times New Roman" pitchFamily="18" charset="0"/>
              </a:rPr>
              <a:t>TEMA:</a:t>
            </a:r>
            <a:endParaRPr lang="es-EC" sz="1400" b="1" u="sng" dirty="0">
              <a:latin typeface="+mj-lt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MX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“PROMOCIÓN DEL MERCADO DE VALORES COMO MECANISMO DE FINANCIAMIENTO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MX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PARA LAS PEQUEÑAS Y MEDIANAS EMPRESAS DEL DISTRITO METROPOLITANO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MX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DE QUITO”</a:t>
            </a:r>
            <a:endParaRPr lang="es-MX" sz="1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s-MX" sz="1200" b="1" dirty="0">
              <a:latin typeface="+mj-lt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s-MX" sz="1400" b="1" u="sng" dirty="0">
                <a:latin typeface="+mj-lt"/>
                <a:cs typeface="Times New Roman" pitchFamily="18" charset="0"/>
              </a:rPr>
              <a:t>NOMBRE:</a:t>
            </a:r>
            <a:endParaRPr lang="es-EC" sz="1400" b="1" u="sng" dirty="0">
              <a:latin typeface="+mj-lt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C" sz="1200" b="1" dirty="0" smtClean="0">
                <a:latin typeface="+mj-lt"/>
                <a:ea typeface="Calibri" pitchFamily="34" charset="0"/>
                <a:cs typeface="Times New Roman" pitchFamily="18" charset="0"/>
              </a:rPr>
              <a:t>HONORIO WILFRIDO BENÍTEZ DUQUE</a:t>
            </a:r>
            <a:endParaRPr lang="es-EC" sz="1200" dirty="0">
              <a:latin typeface="+mj-lt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es-EC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0125" y="2286000"/>
            <a:ext cx="2428875" cy="733425"/>
          </a:xfrm>
          <a:prstGeom prst="notchedRightArrow">
            <a:avLst/>
          </a:prstGeom>
          <a:ln w="38100">
            <a:solidFill>
              <a:srgbClr val="FF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b="1" dirty="0">
                <a:cs typeface="Gisha" pitchFamily="34" charset="-79"/>
              </a:rPr>
              <a:t>Objetivo </a:t>
            </a:r>
          </a:p>
        </p:txBody>
      </p:sp>
      <p:sp>
        <p:nvSpPr>
          <p:cNvPr id="5" name="4 Pergamino horizontal"/>
          <p:cNvSpPr/>
          <p:nvPr/>
        </p:nvSpPr>
        <p:spPr>
          <a:xfrm>
            <a:off x="428625" y="4357688"/>
            <a:ext cx="8358188" cy="1571625"/>
          </a:xfrm>
          <a:prstGeom prst="horizontalScroll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dirty="0"/>
              <a:t>Crear conocimiento sobre las alternativas de financiamiento e inversión que ofrece el mercado de valores en las PYMES de Quito</a:t>
            </a:r>
            <a:endParaRPr lang="es-EC" sz="1600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2643174" y="857232"/>
            <a:ext cx="4429156" cy="578882"/>
          </a:xfrm>
          <a:prstGeom prst="roundRect">
            <a:avLst/>
          </a:prstGeom>
          <a:noFill/>
          <a:ln w="38100">
            <a:solidFill>
              <a:srgbClr val="FF99CC"/>
            </a:solidFill>
            <a:prstDash val="lgDashDot"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Estrategias de Promoción</a:t>
            </a:r>
            <a:endParaRPr lang="es-E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772816"/>
            <a:ext cx="393989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3" y="1071563"/>
            <a:ext cx="1500187" cy="338137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  <a:hlinkClick r:id="rId2" action="ppaction://hlinksldjump"/>
              </a:rPr>
              <a:t>Estrategia</a:t>
            </a:r>
            <a:endParaRPr lang="es-EC" sz="1600" b="1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357313" y="1785938"/>
            <a:ext cx="742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ATRAER </a:t>
            </a:r>
            <a:r>
              <a:rPr lang="es-EC" sz="1400" dirty="0" smtClean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EL </a:t>
            </a: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INTERESES DE LAS PERSONAS EN EL FUNCIONAMIENTO DEL MERCADO DE VALORES.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571500" y="2476500"/>
            <a:ext cx="1500188" cy="338138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Objetivo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143375" y="4643438"/>
            <a:ext cx="4786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DISTRIBUIR LAPICES Y ESFEROGRAFICOS COMO MATERIAL PROMOCIONAL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8" name="7 CuadroText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14438" y="3929063"/>
            <a:ext cx="2286000" cy="338137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1</a:t>
            </a:r>
          </a:p>
        </p:txBody>
      </p:sp>
      <p:sp>
        <p:nvSpPr>
          <p:cNvPr id="9" name="8 CuadroTexto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00688" y="3857625"/>
            <a:ext cx="2000250" cy="338138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2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857250" y="4714875"/>
            <a:ext cx="2786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DISTRIBUIR LLAVEROS COMO MATERIAL PROMOCIONAL 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71625" y="2905125"/>
            <a:ext cx="735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400" dirty="0" smtClean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CAPTAR LA ATENCIÓN</a:t>
            </a: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DE POTENCIALES INVERSIONISTAS Y </a:t>
            </a:r>
            <a:r>
              <a:rPr lang="es-EC" sz="1400" dirty="0" smtClean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EMISORES </a:t>
            </a: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DEL MERCADO DE VALORES.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2004219" y="4490244"/>
            <a:ext cx="434975" cy="1428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>
            <a:off x="6290469" y="4425157"/>
            <a:ext cx="434975" cy="142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25" y="1071563"/>
            <a:ext cx="2286000" cy="338137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1</a:t>
            </a:r>
          </a:p>
        </p:txBody>
      </p:sp>
      <p:sp>
        <p:nvSpPr>
          <p:cNvPr id="6" name="5 CuadroText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57688" y="1071563"/>
            <a:ext cx="2928937" cy="738664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0" algn="ctr">
              <a:buBlip>
                <a:blip r:embed="rId4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DISTRIBUIR LLAVEROS COMO MATERIAL PROMOCIONAL </a:t>
            </a:r>
            <a:endParaRPr lang="es-EC" sz="1400" dirty="0">
              <a:solidFill>
                <a:srgbClr val="000000"/>
              </a:solidFill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500438" y="1993894"/>
            <a:ext cx="2571750" cy="30777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Logo con lema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366255" y="2516732"/>
            <a:ext cx="2571750" cy="30777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Empresa </a:t>
            </a:r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ipublicidad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400820" y="4236840"/>
            <a:ext cx="2571750" cy="3077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5000 unidades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9337" y="4742774"/>
            <a:ext cx="3020495" cy="30777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Junio y julio de c/año hasta 2015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72753" y="3602569"/>
            <a:ext cx="3000375" cy="307777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Antimonioso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serigrafiado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 de 6x6cm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72753" y="2039679"/>
            <a:ext cx="2571750" cy="95410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Entrega en puntos de atención de los diferentes participes y lugares de concurrencia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686570" y="5370418"/>
            <a:ext cx="2000250" cy="307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$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4.250,00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6" name="15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69" y="2348880"/>
            <a:ext cx="3145785" cy="3166137"/>
          </a:xfrm>
          <a:prstGeom prst="rect">
            <a:avLst/>
          </a:prstGeom>
        </p:spPr>
      </p:pic>
      <p:sp>
        <p:nvSpPr>
          <p:cNvPr id="17" name="8 Cuadro de texto"/>
          <p:cNvSpPr txBox="1"/>
          <p:nvPr/>
        </p:nvSpPr>
        <p:spPr>
          <a:xfrm rot="19935387">
            <a:off x="4420147" y="3710210"/>
            <a:ext cx="1167384" cy="729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Times New Roman"/>
                <a:cs typeface="Times New Roman"/>
              </a:rPr>
              <a:t>Invierte BIEN, Invierte en BOLSA</a:t>
            </a:r>
            <a:endParaRPr lang="es-EC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17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9"/>
          <a:stretch/>
        </p:blipFill>
        <p:spPr bwMode="auto">
          <a:xfrm rot="19694744">
            <a:off x="4908074" y="4331042"/>
            <a:ext cx="907686" cy="353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75" y="928688"/>
            <a:ext cx="2000250" cy="338137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2</a:t>
            </a: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2643188" y="928688"/>
            <a:ext cx="6072187" cy="523220"/>
          </a:xfrm>
          <a:prstGeom prst="chevron">
            <a:avLst>
              <a:gd name="adj" fmla="val 50049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0" algn="ctr">
              <a:buBlip>
                <a:blip r:embed="rId3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DISTRIBUIR LAPICES Y ESFEROGRAFICOS COMO MATERIAL PROMOCIONAL</a:t>
            </a:r>
            <a:endParaRPr lang="es-EC" sz="1400" dirty="0">
              <a:solidFill>
                <a:srgbClr val="000000"/>
              </a:solidFill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851920" y="1763713"/>
            <a:ext cx="2232248" cy="307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Logo con lema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500813" y="2571750"/>
            <a:ext cx="2286000" cy="3079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Empresa </a:t>
            </a:r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ipublicidad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500813" y="3857625"/>
            <a:ext cx="2357437" cy="3077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10000 unidades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428750" y="5214938"/>
            <a:ext cx="3214688" cy="52322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Junio y julio de c/año hasta 2015</a:t>
            </a:r>
          </a:p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07156" y="3557306"/>
            <a:ext cx="2016572" cy="1354217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Entrega </a:t>
            </a:r>
            <a:r>
              <a:rPr lang="es-EC" sz="1400" dirty="0">
                <a:latin typeface="Gisha" pitchFamily="34" charset="-79"/>
                <a:cs typeface="Gisha" pitchFamily="34" charset="-79"/>
              </a:rPr>
              <a:t>en puntos de atención de los diferentes participes y lugares de concurrencia</a:t>
            </a:r>
          </a:p>
          <a:p>
            <a:pPr eaLnBrk="1" hangingPunct="1"/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1438" y="2249606"/>
            <a:ext cx="2571750" cy="95410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Marca BIC</a:t>
            </a:r>
          </a:p>
          <a:p>
            <a:pPr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Seri grafiados </a:t>
            </a:r>
          </a:p>
          <a:p>
            <a:pPr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De madera y plástico</a:t>
            </a:r>
          </a:p>
          <a:p>
            <a:pPr algn="ctr" eaLnBrk="1" hangingPunct="1"/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000750" y="5214938"/>
            <a:ext cx="2000250" cy="307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$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4.750,00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5" name="1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2511544"/>
            <a:ext cx="3415281" cy="2290644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5" b="6285"/>
          <a:stretch/>
        </p:blipFill>
        <p:spPr bwMode="auto">
          <a:xfrm rot="19479639">
            <a:off x="4442928" y="3456750"/>
            <a:ext cx="705252" cy="216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7 Cuadro de texto"/>
          <p:cNvSpPr txBox="1"/>
          <p:nvPr/>
        </p:nvSpPr>
        <p:spPr>
          <a:xfrm rot="19728186">
            <a:off x="3329021" y="4010353"/>
            <a:ext cx="1435100" cy="3194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600" dirty="0">
                <a:effectLst/>
                <a:latin typeface="Times New Roman"/>
                <a:ea typeface="Times New Roman"/>
                <a:cs typeface="Times New Roman"/>
              </a:rPr>
              <a:t>Invierte BIEN, Invierte en BOLSA</a:t>
            </a:r>
            <a:endParaRPr lang="es-EC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3" y="1071563"/>
            <a:ext cx="1500187" cy="338137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Estrategia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357313" y="1643063"/>
            <a:ext cx="742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400" dirty="0" smtClean="0"/>
              <a:t>UTILIZAR </a:t>
            </a:r>
            <a:r>
              <a:rPr lang="es-EC" sz="1400" dirty="0"/>
              <a:t>NUEVAS FUENTES DE ACCESO A LA INFORMACIÓN DEL MERCADO DE VALORES.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571500" y="2333625"/>
            <a:ext cx="1500188" cy="339725"/>
          </a:xfrm>
          <a:prstGeom prst="chevron">
            <a:avLst>
              <a:gd name="adj" fmla="val 49822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Objetivo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840412" y="4794962"/>
            <a:ext cx="2071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 sz="1400" dirty="0" smtClean="0">
                <a:latin typeface="Gisha" pitchFamily="34" charset="-79"/>
                <a:ea typeface="Calibri" pitchFamily="34" charset="0"/>
                <a:cs typeface="Gisha" pitchFamily="34" charset="-79"/>
              </a:rPr>
              <a:t>DISEÑO </a:t>
            </a:r>
            <a:r>
              <a:rPr lang="es-EC" sz="1400" dirty="0">
                <a:latin typeface="Gisha" pitchFamily="34" charset="-79"/>
                <a:ea typeface="Calibri" pitchFamily="34" charset="0"/>
                <a:cs typeface="Gisha" pitchFamily="34" charset="-79"/>
              </a:rPr>
              <a:t>DEL PORTAL WEB </a:t>
            </a:r>
          </a:p>
        </p:txBody>
      </p:sp>
      <p:sp>
        <p:nvSpPr>
          <p:cNvPr id="8" name="7 CuadroTexto"/>
          <p:cNvSpPr>
            <a:spLocks noChangeArrowheads="1"/>
          </p:cNvSpPr>
          <p:nvPr/>
        </p:nvSpPr>
        <p:spPr bwMode="auto">
          <a:xfrm>
            <a:off x="1250156" y="4043149"/>
            <a:ext cx="2286000" cy="338138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3</a:t>
            </a:r>
          </a:p>
        </p:txBody>
      </p:sp>
      <p:sp>
        <p:nvSpPr>
          <p:cNvPr id="9" name="8 CuadroTexto"/>
          <p:cNvSpPr>
            <a:spLocks noChangeArrowheads="1"/>
          </p:cNvSpPr>
          <p:nvPr/>
        </p:nvSpPr>
        <p:spPr bwMode="auto">
          <a:xfrm>
            <a:off x="5786438" y="4000500"/>
            <a:ext cx="2000250" cy="338138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</a:t>
            </a:r>
            <a:r>
              <a:rPr lang="es-EC" sz="1600" b="1">
                <a:latin typeface="Gisha" pitchFamily="34" charset="-79"/>
                <a:cs typeface="Gisha" pitchFamily="34" charset="-79"/>
                <a:hlinkClick r:id="rId4" action="ppaction://hlinksldjump"/>
              </a:rPr>
              <a:t>4</a:t>
            </a:r>
            <a:endParaRPr lang="es-EC" sz="1600" b="1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000124" y="4794962"/>
            <a:ext cx="2786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DISTRIBUIR TRÍPTICOS COMO MATERIAL PROMOCIONAL 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71625" y="2976563"/>
            <a:ext cx="7358063" cy="3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INCENTIVAR LA CULTURA BURSÁTIL DEL PAÍS.</a:t>
            </a:r>
            <a:endParaRPr lang="es-EC" sz="12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2182812" y="4561682"/>
            <a:ext cx="434975" cy="1428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>
            <a:off x="6665912" y="4548982"/>
            <a:ext cx="434975" cy="142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71688" y="1000125"/>
            <a:ext cx="2449512" cy="338138"/>
          </a:xfrm>
          <a:prstGeom prst="chevron">
            <a:avLst>
              <a:gd name="adj" fmla="val 50072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738603" y="1632334"/>
            <a:ext cx="2196877" cy="1857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200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11760" y="5354661"/>
            <a:ext cx="3143250" cy="35718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5000  </a:t>
            </a:r>
            <a:r>
              <a:rPr lang="es-EC" sz="12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en papel </a:t>
            </a:r>
            <a:r>
              <a:rPr lang="es-EC" sz="1200" dirty="0" err="1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couche</a:t>
            </a:r>
            <a:r>
              <a:rPr lang="es-EC" sz="12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 a  color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751" y="1772816"/>
            <a:ext cx="1477938" cy="792088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dirty="0" err="1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Desing</a:t>
            </a:r>
            <a:r>
              <a:rPr lang="es-EC" sz="12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 Factory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11151" y="3012925"/>
            <a:ext cx="1760537" cy="953567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Entrega en puntos de atención de los diferentes participes y lugares de concurrencia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973594" y="3681710"/>
            <a:ext cx="1836267" cy="46166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200" dirty="0" smtClean="0">
                <a:latin typeface="Gisha" pitchFamily="34" charset="-79"/>
                <a:cs typeface="Gisha" pitchFamily="34" charset="-79"/>
              </a:rPr>
              <a:t>Junio a agosto del 2013 hasta 2015 </a:t>
            </a:r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40544" y="5068911"/>
            <a:ext cx="1301750" cy="2857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200" dirty="0">
                <a:latin typeface="Gisha" pitchFamily="34" charset="-79"/>
                <a:cs typeface="Gisha" pitchFamily="34" charset="-79"/>
              </a:rPr>
              <a:t>$ </a:t>
            </a:r>
            <a:r>
              <a:rPr lang="es-EC" sz="1200" dirty="0" smtClean="0">
                <a:latin typeface="Gisha" pitchFamily="34" charset="-79"/>
                <a:cs typeface="Gisha" pitchFamily="34" charset="-79"/>
              </a:rPr>
              <a:t>1.750,00</a:t>
            </a:r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20 CuadroTexto"/>
          <p:cNvSpPr>
            <a:spLocks noChangeArrowheads="1"/>
          </p:cNvSpPr>
          <p:nvPr/>
        </p:nvSpPr>
        <p:spPr bwMode="auto">
          <a:xfrm>
            <a:off x="4429125" y="1000125"/>
            <a:ext cx="2928938" cy="338138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dirty="0" smtClean="0">
                <a:latin typeface="Gisha" pitchFamily="34" charset="-79"/>
                <a:cs typeface="Gisha" pitchFamily="34" charset="-79"/>
              </a:rPr>
              <a:t>Trípticos</a:t>
            </a:r>
            <a:endParaRPr lang="es-EC" sz="16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99" y="1632334"/>
            <a:ext cx="3121795" cy="301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19033" r="52949" b="27492"/>
          <a:stretch/>
        </p:blipFill>
        <p:spPr bwMode="auto">
          <a:xfrm>
            <a:off x="6864221" y="1769599"/>
            <a:ext cx="1945640" cy="1488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842794" y="4437112"/>
            <a:ext cx="3229769" cy="1492201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2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Funcionamiento </a:t>
            </a:r>
            <a:r>
              <a:rPr lang="es-EC" sz="12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del Mercado de </a:t>
            </a:r>
            <a:r>
              <a:rPr lang="es-EC" sz="12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Valores</a:t>
            </a:r>
          </a:p>
          <a:p>
            <a:pPr>
              <a:defRPr/>
            </a:pPr>
            <a:endParaRPr lang="es-EC" sz="1200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r>
              <a:rPr lang="es-EC" sz="12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Alternativas de Inversión que ofrece el Mercado de </a:t>
            </a:r>
            <a:r>
              <a:rPr lang="es-EC" sz="12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Valores</a:t>
            </a:r>
          </a:p>
          <a:p>
            <a:pPr>
              <a:defRPr/>
            </a:pPr>
            <a:endParaRPr lang="es-EC" sz="1200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>
              <a:defRPr/>
            </a:pPr>
            <a:r>
              <a:rPr lang="es-EC" sz="12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Títulos valores más comercializados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6" grpId="0" animBg="1"/>
      <p:bldP spid="2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0313" y="928688"/>
            <a:ext cx="2000250" cy="338137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4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715125" y="2214563"/>
            <a:ext cx="1857375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200" dirty="0" smtClean="0">
                <a:latin typeface="Gisha" pitchFamily="34" charset="-79"/>
                <a:cs typeface="Gisha" pitchFamily="34" charset="-79"/>
              </a:rPr>
              <a:t>Información completa de los participes</a:t>
            </a:r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858000" y="4714875"/>
            <a:ext cx="185737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200" dirty="0" smtClean="0">
                <a:latin typeface="Gisha" pitchFamily="34" charset="-79"/>
                <a:cs typeface="Gisha" pitchFamily="34" charset="-79"/>
              </a:rPr>
              <a:t>Links a correo electrónicos</a:t>
            </a:r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858000" y="3500438"/>
            <a:ext cx="1857375" cy="27699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200" dirty="0" smtClean="0"/>
              <a:t>Normativa vigente</a:t>
            </a:r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393282" y="5486157"/>
            <a:ext cx="2214562" cy="27699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200" dirty="0">
                <a:latin typeface="Gisha" pitchFamily="34" charset="-79"/>
                <a:cs typeface="Gisha" pitchFamily="34" charset="-79"/>
              </a:rPr>
              <a:t>Junio a agosto del 2013 </a:t>
            </a:r>
            <a:r>
              <a:rPr lang="es-EC" sz="1200" dirty="0" smtClean="0">
                <a:latin typeface="Gisha" pitchFamily="34" charset="-79"/>
                <a:cs typeface="Gisha" pitchFamily="34" charset="-79"/>
              </a:rPr>
              <a:t> </a:t>
            </a:r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0687" y="2090639"/>
            <a:ext cx="1440160" cy="709810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 err="1">
                <a:solidFill>
                  <a:schemeClr val="tx1"/>
                </a:solidFill>
              </a:rPr>
              <a:t>OaGANET</a:t>
            </a:r>
            <a:r>
              <a:rPr lang="es-EC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28625" y="4857750"/>
            <a:ext cx="1857375" cy="276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200" dirty="0"/>
              <a:t>$ </a:t>
            </a:r>
            <a:r>
              <a:rPr lang="es-MX" sz="1200" dirty="0" smtClean="0"/>
              <a:t>7.000,00</a:t>
            </a:r>
            <a:endParaRPr lang="es-EC" sz="12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13 CuadroTexto"/>
          <p:cNvSpPr>
            <a:spLocks noChangeArrowheads="1"/>
          </p:cNvSpPr>
          <p:nvPr/>
        </p:nvSpPr>
        <p:spPr bwMode="auto">
          <a:xfrm>
            <a:off x="4429125" y="928688"/>
            <a:ext cx="2928938" cy="338137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dirty="0">
                <a:latin typeface="Gisha" pitchFamily="34" charset="-79"/>
                <a:cs typeface="Gisha" pitchFamily="34" charset="-79"/>
              </a:rPr>
              <a:t>DISEÑO DEL PORTAL WEB </a:t>
            </a:r>
          </a:p>
        </p:txBody>
      </p:sp>
      <p:pic>
        <p:nvPicPr>
          <p:cNvPr id="5837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15" y="1965889"/>
            <a:ext cx="4545674" cy="29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3" y="1071563"/>
            <a:ext cx="1500187" cy="338137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Estrategia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857250" y="1643063"/>
            <a:ext cx="742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FIJARSE EN LA MENTE DE LAS PERSONAS  PARA QUE CONTEMPLEN  OTRA FORMA DE FINANCIAMIENTO.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785813" y="2428875"/>
            <a:ext cx="1500187" cy="338138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Objetivo </a:t>
            </a:r>
          </a:p>
        </p:txBody>
      </p:sp>
      <p:sp>
        <p:nvSpPr>
          <p:cNvPr id="8" name="7 CuadroText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" y="3927571"/>
            <a:ext cx="2286000" cy="339725"/>
          </a:xfrm>
          <a:prstGeom prst="chevron">
            <a:avLst>
              <a:gd name="adj" fmla="val 49813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 dirty="0">
                <a:latin typeface="Gisha" pitchFamily="34" charset="-79"/>
                <a:cs typeface="Gisha" pitchFamily="34" charset="-79"/>
              </a:rPr>
              <a:t>Táctica N° 5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751766" y="4779955"/>
            <a:ext cx="2786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4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PUBLICITAR EL FUNCIONAMIENTO Y LOS BENEFICIOS DEL MERCADO DE VALORES A TRAVÉS DE UN SPOT PUBLICITARIO POR MEDIO DE LA TELEVISIÓN.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00188" y="3060700"/>
            <a:ext cx="735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DAR A CONOCER FORMAS DE FINANCIAMIENTO ALTERNATIVAS.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1757919" y="4511165"/>
            <a:ext cx="434975" cy="1428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27571"/>
            <a:ext cx="2365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64" y="4267296"/>
            <a:ext cx="328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47004" y="4779955"/>
            <a:ext cx="3939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PUBLICITAR EL FUNCIONAMIENTO Y LOS BENEFICIOS DEL MERCADO DE VALORES A TRAVES DE LAS PRINCIPALES REDES SOCIALES.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  <p:bldP spid="8" grpId="0" animBg="1" autoUpdateAnimBg="0"/>
      <p:bldP spid="10" grpId="0" autoUpdateAnimBg="0"/>
      <p:bldP spid="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3063" y="857250"/>
            <a:ext cx="2286000" cy="338138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5</a:t>
            </a: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3929063" y="857250"/>
            <a:ext cx="4429125" cy="338138"/>
          </a:xfrm>
          <a:prstGeom prst="chevron">
            <a:avLst>
              <a:gd name="adj" fmla="val 5009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dirty="0" smtClean="0">
                <a:latin typeface="Gisha" pitchFamily="34" charset="-79"/>
                <a:cs typeface="Gisha" pitchFamily="34" charset="-79"/>
              </a:rPr>
              <a:t>Spot publicitario por televisión</a:t>
            </a:r>
            <a:endParaRPr lang="es-EC" sz="16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779912" y="1571625"/>
            <a:ext cx="2077963" cy="307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Ecuavisa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500813" y="2571750"/>
            <a:ext cx="2286000" cy="3079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Señal abierta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322219" y="3495919"/>
            <a:ext cx="2643188" cy="523220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De lunes a viernes en junio septiembre y diciembre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28625" y="2928938"/>
            <a:ext cx="2571750" cy="30777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10 segundos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857875" y="5500688"/>
            <a:ext cx="2000250" cy="307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$2.000,00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20" y="2685256"/>
            <a:ext cx="2923110" cy="12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57188" y="3603641"/>
            <a:ext cx="2571750" cy="30777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3 veces al día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7" grpId="0" animBg="1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3063" y="857250"/>
            <a:ext cx="2286000" cy="338138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 dirty="0">
                <a:latin typeface="Gisha" pitchFamily="34" charset="-79"/>
                <a:cs typeface="Gisha" pitchFamily="34" charset="-79"/>
              </a:rPr>
              <a:t>Táctica N° </a:t>
            </a:r>
            <a:r>
              <a:rPr lang="es-EC" sz="1600" b="1" dirty="0" smtClean="0">
                <a:latin typeface="Gisha" pitchFamily="34" charset="-79"/>
                <a:cs typeface="Gisha" pitchFamily="34" charset="-79"/>
              </a:rPr>
              <a:t>6</a:t>
            </a:r>
            <a:endParaRPr lang="es-EC" sz="1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3929063" y="857250"/>
            <a:ext cx="4429125" cy="338138"/>
          </a:xfrm>
          <a:prstGeom prst="chevron">
            <a:avLst>
              <a:gd name="adj" fmla="val 5009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dirty="0" smtClean="0">
                <a:latin typeface="Gisha" pitchFamily="34" charset="-79"/>
                <a:cs typeface="Gisha" pitchFamily="34" charset="-79"/>
              </a:rPr>
              <a:t>Uso de las principales redes sociales</a:t>
            </a:r>
            <a:endParaRPr lang="es-EC" sz="16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779912" y="1571625"/>
            <a:ext cx="2077963" cy="307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Facebook y </a:t>
            </a:r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twiter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500813" y="2571750"/>
            <a:ext cx="2286000" cy="5232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Intercambio de información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822282" y="3996831"/>
            <a:ext cx="1535906" cy="307777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En junio 2013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85464" y="2217655"/>
            <a:ext cx="2571750" cy="30777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Desing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s-EC" sz="1400" dirty="0" err="1" smtClean="0">
                <a:latin typeface="Gisha" pitchFamily="34" charset="-79"/>
                <a:cs typeface="Gisha" pitchFamily="34" charset="-79"/>
              </a:rPr>
              <a:t>factory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633061" y="5013176"/>
            <a:ext cx="2000250" cy="307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$1.000,00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57188" y="3603641"/>
            <a:ext cx="2571750" cy="30777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Enlaces directos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1442" name="Picture 2" descr="http://ts4.mm.bing.net/th?id=H.4710506393175619&amp;pid=1.7&amp;w=225&amp;h=143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18174"/>
            <a:ext cx="2726035" cy="17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7" grpId="0" animBg="1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>
            <a:spLocks noChangeArrowheads="1"/>
          </p:cNvSpPr>
          <p:nvPr/>
        </p:nvSpPr>
        <p:spPr bwMode="auto">
          <a:xfrm>
            <a:off x="714375" y="2000667"/>
            <a:ext cx="2571750" cy="369888"/>
          </a:xfrm>
          <a:prstGeom prst="chevron">
            <a:avLst>
              <a:gd name="adj" fmla="val 49925"/>
            </a:avLst>
          </a:prstGeom>
          <a:noFill/>
          <a:ln w="38100">
            <a:solidFill>
              <a:srgbClr val="FFC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Gisha" pitchFamily="34" charset="-79"/>
                <a:cs typeface="Gisha" pitchFamily="34" charset="-79"/>
              </a:rPr>
              <a:t>CAPÍTULO Nº 1  </a:t>
            </a:r>
          </a:p>
        </p:txBody>
      </p:sp>
      <p:sp>
        <p:nvSpPr>
          <p:cNvPr id="5123" name="4 CuadroTexto"/>
          <p:cNvSpPr>
            <a:spLocks noChangeArrowheads="1"/>
          </p:cNvSpPr>
          <p:nvPr/>
        </p:nvSpPr>
        <p:spPr bwMode="auto">
          <a:xfrm>
            <a:off x="3164436" y="2000667"/>
            <a:ext cx="2571750" cy="369888"/>
          </a:xfrm>
          <a:prstGeom prst="chevron">
            <a:avLst>
              <a:gd name="adj" fmla="val 49925"/>
            </a:avLst>
          </a:prstGeom>
          <a:noFill/>
          <a:ln w="38100">
            <a:solidFill>
              <a:srgbClr val="FF0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b="1">
                <a:latin typeface="Gisha" pitchFamily="34" charset="-79"/>
                <a:cs typeface="Gisha" pitchFamily="34" charset="-79"/>
              </a:rPr>
              <a:t>CAPÍTULO Nº 2</a:t>
            </a:r>
          </a:p>
        </p:txBody>
      </p:sp>
      <p:sp>
        <p:nvSpPr>
          <p:cNvPr id="5124" name="5 CuadroTexto"/>
          <p:cNvSpPr>
            <a:spLocks noChangeArrowheads="1"/>
          </p:cNvSpPr>
          <p:nvPr/>
        </p:nvSpPr>
        <p:spPr bwMode="auto">
          <a:xfrm>
            <a:off x="5643563" y="2019584"/>
            <a:ext cx="2571750" cy="369888"/>
          </a:xfrm>
          <a:prstGeom prst="chevron">
            <a:avLst>
              <a:gd name="adj" fmla="val 49925"/>
            </a:avLst>
          </a:prstGeom>
          <a:noFill/>
          <a:ln w="38100">
            <a:solidFill>
              <a:srgbClr val="00FF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Gisha" pitchFamily="34" charset="-79"/>
                <a:cs typeface="Gisha" pitchFamily="34" charset="-79"/>
              </a:rPr>
              <a:t>CAPÍTULO Nº 3</a:t>
            </a:r>
          </a:p>
        </p:txBody>
      </p:sp>
      <p:sp>
        <p:nvSpPr>
          <p:cNvPr id="5125" name="10 CuadroTexto"/>
          <p:cNvSpPr txBox="1">
            <a:spLocks noChangeArrowheads="1"/>
          </p:cNvSpPr>
          <p:nvPr/>
        </p:nvSpPr>
        <p:spPr bwMode="auto">
          <a:xfrm>
            <a:off x="987463" y="2988884"/>
            <a:ext cx="1743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s-EC" sz="1600" dirty="0" smtClean="0">
                <a:latin typeface="Gisha" pitchFamily="34" charset="-79"/>
                <a:cs typeface="Gisha" pitchFamily="34" charset="-79"/>
              </a:rPr>
              <a:t>Generalidades</a:t>
            </a:r>
            <a:endParaRPr lang="es-EC" sz="16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126" name="11 CuadroTexto"/>
          <p:cNvSpPr txBox="1">
            <a:spLocks noChangeArrowheads="1"/>
          </p:cNvSpPr>
          <p:nvPr/>
        </p:nvSpPr>
        <p:spPr bwMode="auto">
          <a:xfrm>
            <a:off x="3187051" y="3008280"/>
            <a:ext cx="214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s-EC" sz="1600" dirty="0">
                <a:latin typeface="Gisha" pitchFamily="34" charset="-79"/>
                <a:cs typeface="Gisha" pitchFamily="34" charset="-79"/>
              </a:rPr>
              <a:t>Análisis Situacional</a:t>
            </a:r>
          </a:p>
        </p:txBody>
      </p:sp>
      <p:sp>
        <p:nvSpPr>
          <p:cNvPr id="5127" name="12 CuadroTexto"/>
          <p:cNvSpPr txBox="1">
            <a:spLocks noChangeArrowheads="1"/>
          </p:cNvSpPr>
          <p:nvPr/>
        </p:nvSpPr>
        <p:spPr bwMode="auto">
          <a:xfrm>
            <a:off x="5500688" y="3035159"/>
            <a:ext cx="2857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s-EC" sz="1600" dirty="0">
                <a:latin typeface="Gisha" pitchFamily="34" charset="-79"/>
                <a:cs typeface="Gisha" pitchFamily="34" charset="-79"/>
              </a:rPr>
              <a:t>Investigación de Mercados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rot="5400000">
            <a:off x="1758667" y="2702446"/>
            <a:ext cx="434975" cy="158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4145632" y="2712646"/>
            <a:ext cx="434975" cy="14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6449888" y="2758921"/>
            <a:ext cx="434975" cy="1428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861048"/>
            <a:ext cx="2652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10" y="4509120"/>
            <a:ext cx="328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36" y="3861048"/>
            <a:ext cx="2646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81" y="3861048"/>
            <a:ext cx="2652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13" y="4509120"/>
            <a:ext cx="328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30" y="4447468"/>
            <a:ext cx="328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" y="5057068"/>
            <a:ext cx="33591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07" y="5057067"/>
            <a:ext cx="1785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4" y="4935623"/>
            <a:ext cx="2139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31965" y="836712"/>
            <a:ext cx="538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latin typeface="Algerian" pitchFamily="82" charset="0"/>
              </a:rPr>
              <a:t>Contenido de la Tesis</a:t>
            </a:r>
            <a:endParaRPr lang="es-EC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3" y="1071563"/>
            <a:ext cx="1500187" cy="338137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Estrategia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785938" y="1406525"/>
            <a:ext cx="6235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Gisha" pitchFamily="34" charset="-79"/>
                <a:ea typeface="Calibri" pitchFamily="34" charset="0"/>
                <a:cs typeface="Gisha" pitchFamily="34" charset="-79"/>
              </a:rPr>
              <a:t>SOCIALIZAR LA INFORMACIÓN DEL MERCADO DE VALORES A TRAVÉS DE MEDIOS ACCESIBLES PARA LAS PERSONAS.</a:t>
            </a: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590479" y="2097881"/>
            <a:ext cx="1500188" cy="338137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Objetivo </a:t>
            </a:r>
          </a:p>
        </p:txBody>
      </p:sp>
      <p:sp>
        <p:nvSpPr>
          <p:cNvPr id="9" name="8 CuadroTexto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50344" y="3474244"/>
            <a:ext cx="2000250" cy="338137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7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071563" y="2609044"/>
            <a:ext cx="735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LLEGAR AL MAYOR NÚMERO DE </a:t>
            </a:r>
            <a:r>
              <a:rPr lang="es-EC" sz="1400" dirty="0" smtClean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EMISORES E INVERSIONISTAS </a:t>
            </a: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POTENCIALES </a:t>
            </a:r>
            <a:endParaRPr lang="es-EC" sz="1400" dirty="0" smtClean="0">
              <a:solidFill>
                <a:srgbClr val="000000"/>
              </a:solidFill>
              <a:latin typeface="Gisha" pitchFamily="34" charset="-79"/>
              <a:ea typeface="Times New Roman" pitchFamily="18" charset="0"/>
              <a:cs typeface="Gisha" pitchFamily="34" charset="-79"/>
            </a:endParaRPr>
          </a:p>
          <a:p>
            <a:pPr algn="ctr"/>
            <a:r>
              <a:rPr lang="es-EC" sz="1400" dirty="0" smtClean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CON </a:t>
            </a: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LA INFORMACIÓN DEL MERCADO DE VALORES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5400000">
            <a:off x="3657265" y="4022725"/>
            <a:ext cx="434975" cy="142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2831765" y="4225925"/>
            <a:ext cx="2071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PUBLICITAR EL FUNCIONAMIENTO DEL MERCADO DE VALORES A TRAVÉS DE REVISTAS ESPECIALIZADAS DE LA CIUDAD DE QUITO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  <p:bldP spid="9" grpId="0" animBg="1" autoUpdateAnimBg="0"/>
      <p:bldP spid="11" grpId="0" autoUpdateAnimBg="0"/>
      <p:bldP spid="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75" y="928688"/>
            <a:ext cx="2000250" cy="338137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 dirty="0">
                <a:latin typeface="Gisha" pitchFamily="34" charset="-79"/>
                <a:cs typeface="Gisha" pitchFamily="34" charset="-79"/>
              </a:rPr>
              <a:t>Táctica N° </a:t>
            </a:r>
            <a:r>
              <a:rPr lang="es-EC" sz="1600" b="1" dirty="0" smtClean="0">
                <a:latin typeface="Gisha" pitchFamily="34" charset="-79"/>
                <a:cs typeface="Gisha" pitchFamily="34" charset="-79"/>
              </a:rPr>
              <a:t>7</a:t>
            </a:r>
            <a:endParaRPr lang="es-EC" sz="1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2643188" y="928688"/>
            <a:ext cx="6072187" cy="338137"/>
          </a:xfrm>
          <a:prstGeom prst="chevron">
            <a:avLst>
              <a:gd name="adj" fmla="val 50049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dirty="0">
                <a:latin typeface="Gisha" pitchFamily="34" charset="-79"/>
                <a:cs typeface="Gisha" pitchFamily="34" charset="-79"/>
              </a:rPr>
              <a:t>Publicación en </a:t>
            </a:r>
            <a:r>
              <a:rPr lang="es-EC" sz="1600" dirty="0" smtClean="0">
                <a:latin typeface="Gisha" pitchFamily="34" charset="-79"/>
                <a:cs typeface="Gisha" pitchFamily="34" charset="-79"/>
              </a:rPr>
              <a:t>Revistas</a:t>
            </a:r>
            <a:endParaRPr lang="es-EC" sz="16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071813" y="1763713"/>
            <a:ext cx="3286125" cy="307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“LIDERES”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500813" y="2571750"/>
            <a:ext cx="2286000" cy="3079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Por un lapso de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14 días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572250" y="3571875"/>
            <a:ext cx="2357438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Circulación de los días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lunes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85750" y="2571750"/>
            <a:ext cx="2000250" cy="307975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Grupo el Comercio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1438" y="3933056"/>
            <a:ext cx="2571750" cy="523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Primera publicación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3 </a:t>
            </a:r>
            <a:r>
              <a:rPr lang="es-EC" sz="1400" dirty="0">
                <a:latin typeface="Gisha" pitchFamily="34" charset="-79"/>
                <a:cs typeface="Gisha" pitchFamily="34" charset="-79"/>
              </a:rPr>
              <a:t>de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junio 2013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618876" y="5733256"/>
            <a:ext cx="2000250" cy="307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$8.820,00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50" y="2163960"/>
            <a:ext cx="2684326" cy="33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572250" y="4705201"/>
            <a:ext cx="2000250" cy="307975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Una página full color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7" grpId="0" animBg="1" autoUpdateAnimBg="0"/>
      <p:bldP spid="8" grpId="0" animBg="1" autoUpdateAnimBg="0"/>
      <p:bldP spid="9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3" y="1071563"/>
            <a:ext cx="1500187" cy="338137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Estrategia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785938" y="1406525"/>
            <a:ext cx="6235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ESTRECHAR SÓLIDAS RELACIONES ENTRE EL MERCADO DE VALORES CON LAS PERSONAS.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590479" y="2097881"/>
            <a:ext cx="1500188" cy="338137"/>
          </a:xfrm>
          <a:prstGeom prst="chevron">
            <a:avLst>
              <a:gd name="adj" fmla="val 50056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Objetivo </a:t>
            </a:r>
          </a:p>
        </p:txBody>
      </p:sp>
      <p:sp>
        <p:nvSpPr>
          <p:cNvPr id="9" name="8 CuadroTexto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90542" y="3643312"/>
            <a:ext cx="2000250" cy="338137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 dirty="0">
                <a:latin typeface="Gisha" pitchFamily="34" charset="-79"/>
                <a:cs typeface="Gisha" pitchFamily="34" charset="-79"/>
              </a:rPr>
              <a:t>Táctica N° 8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071563" y="2609044"/>
            <a:ext cx="735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C" sz="1400" dirty="0"/>
              <a:t>FACILITAR EL ACCESO DIRECTO A LA INFORMACIÓN DEL MERCADO DE VALORES.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rot="5400000">
            <a:off x="1880323" y="4240212"/>
            <a:ext cx="434975" cy="142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054823" y="4464843"/>
            <a:ext cx="2071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DESARROLLAR JORNADAS DE INFORMACIÓN PARA LA DIFUSIÓN DEL MERCADO DE VALORES. 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  <p:sp>
        <p:nvSpPr>
          <p:cNvPr id="10" name="8 CuadroText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21906" y="3643311"/>
            <a:ext cx="2000250" cy="338138"/>
          </a:xfrm>
          <a:prstGeom prst="chevron">
            <a:avLst>
              <a:gd name="adj" fmla="val 50063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 dirty="0">
                <a:latin typeface="Gisha" pitchFamily="34" charset="-79"/>
                <a:cs typeface="Gisha" pitchFamily="34" charset="-79"/>
              </a:rPr>
              <a:t>Táctica N° </a:t>
            </a:r>
            <a:r>
              <a:rPr lang="es-EC" sz="1600" b="1" dirty="0" smtClean="0">
                <a:latin typeface="Gisha" pitchFamily="34" charset="-79"/>
                <a:cs typeface="Gisha" pitchFamily="34" charset="-79"/>
              </a:rPr>
              <a:t>9</a:t>
            </a:r>
            <a:endParaRPr lang="es-EC" sz="1600" b="1" dirty="0"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5716166" y="4243162"/>
            <a:ext cx="434975" cy="142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3851920" y="4605694"/>
            <a:ext cx="4786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 sz="1400" dirty="0">
                <a:solidFill>
                  <a:srgbClr val="0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ORGANIZAR FERIAS INFORMATIVAS PARA LA DIFUSIÓN DEL FUNCIONAMIENTO Y BENEFICIOS DEL MERCADO DE VALORES.</a:t>
            </a:r>
            <a:endParaRPr lang="es-EC" sz="1400" dirty="0">
              <a:latin typeface="Gisha" pitchFamily="34" charset="-79"/>
              <a:ea typeface="Calibri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41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  <p:bldP spid="9" grpId="0" animBg="1" autoUpdateAnimBg="0"/>
      <p:bldP spid="11" grpId="0" autoUpdateAnimBg="0"/>
      <p:bldP spid="14" grpId="0" autoUpdateAnimBg="0"/>
      <p:bldP spid="10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3063" y="857250"/>
            <a:ext cx="2286000" cy="338138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Gisha" pitchFamily="34" charset="-79"/>
                <a:cs typeface="Gisha" pitchFamily="34" charset="-79"/>
              </a:rPr>
              <a:t>Táctica N° 8</a:t>
            </a: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3929063" y="857250"/>
            <a:ext cx="4429125" cy="338138"/>
          </a:xfrm>
          <a:prstGeom prst="chevron">
            <a:avLst>
              <a:gd name="adj" fmla="val 5009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dirty="0" smtClean="0">
                <a:latin typeface="Gisha" pitchFamily="34" charset="-79"/>
                <a:cs typeface="Gisha" pitchFamily="34" charset="-79"/>
              </a:rPr>
              <a:t>Jornadas informativas</a:t>
            </a:r>
            <a:endParaRPr lang="es-EC" sz="16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286125" y="1571625"/>
            <a:ext cx="3286125" cy="5232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Auditorio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Superintendencia de Compañías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7000875" y="2571750"/>
            <a:ext cx="2000250" cy="16004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C" sz="1400" i="1" dirty="0"/>
              <a:t>Estructura del Mercado de </a:t>
            </a:r>
            <a:r>
              <a:rPr lang="es-EC" sz="1400" i="1" dirty="0" smtClean="0"/>
              <a:t>Valores</a:t>
            </a:r>
          </a:p>
          <a:p>
            <a:endParaRPr lang="es-EC" sz="1400" dirty="0"/>
          </a:p>
          <a:p>
            <a:r>
              <a:rPr lang="es-EC" sz="1400" i="1" dirty="0"/>
              <a:t>Alternativas de inversión que ofrece el mercado de valores</a:t>
            </a:r>
            <a:endParaRPr lang="es-EC" sz="1400" dirty="0"/>
          </a:p>
          <a:p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643687" y="4377742"/>
            <a:ext cx="2357438" cy="3077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con </a:t>
            </a:r>
            <a:r>
              <a:rPr lang="es-EC" sz="1400" dirty="0">
                <a:latin typeface="Gisha" pitchFamily="34" charset="-79"/>
                <a:cs typeface="Gisha" pitchFamily="34" charset="-79"/>
              </a:rPr>
              <a:t>duración de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2h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42938" y="4357688"/>
            <a:ext cx="2000250" cy="307777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Hasta diciembre 2015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28625" y="2928938"/>
            <a:ext cx="2214563" cy="5232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Último viernes c/mes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Hora: 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3pm – 5pm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000500" y="5214938"/>
            <a:ext cx="2000250" cy="307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$50,00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49" y="2281863"/>
            <a:ext cx="3296802" cy="251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3063" y="857250"/>
            <a:ext cx="2286000" cy="338138"/>
          </a:xfrm>
          <a:prstGeom prst="chevron">
            <a:avLst>
              <a:gd name="adj" fmla="val 5004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b="1" dirty="0">
                <a:latin typeface="Gisha" pitchFamily="34" charset="-79"/>
                <a:cs typeface="Gisha" pitchFamily="34" charset="-79"/>
              </a:rPr>
              <a:t>Táctica N° </a:t>
            </a:r>
            <a:r>
              <a:rPr lang="es-EC" sz="1600" b="1" dirty="0" smtClean="0">
                <a:latin typeface="Gisha" pitchFamily="34" charset="-79"/>
                <a:cs typeface="Gisha" pitchFamily="34" charset="-79"/>
              </a:rPr>
              <a:t>9</a:t>
            </a:r>
            <a:endParaRPr lang="es-EC" sz="1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3929063" y="857250"/>
            <a:ext cx="4429125" cy="338138"/>
          </a:xfrm>
          <a:prstGeom prst="chevron">
            <a:avLst>
              <a:gd name="adj" fmla="val 5009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1600" dirty="0" smtClean="0">
                <a:latin typeface="Gisha" pitchFamily="34" charset="-79"/>
                <a:cs typeface="Gisha" pitchFamily="34" charset="-79"/>
              </a:rPr>
              <a:t>ferias informativas</a:t>
            </a:r>
            <a:endParaRPr lang="es-EC" sz="16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286125" y="1571625"/>
            <a:ext cx="3286125" cy="30777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Casa de la Cultura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7000875" y="2571750"/>
            <a:ext cx="2000250" cy="73866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C" sz="1400" i="1" dirty="0" smtClean="0"/>
              <a:t>Invitación a PYMES</a:t>
            </a:r>
          </a:p>
          <a:p>
            <a:r>
              <a:rPr lang="es-EC" sz="1400" i="1" dirty="0" smtClean="0"/>
              <a:t>Estudiantes </a:t>
            </a:r>
            <a:endParaRPr lang="es-EC" sz="1400" dirty="0"/>
          </a:p>
          <a:p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643687" y="4377742"/>
            <a:ext cx="2357438" cy="3077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Una ves al año 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42938" y="4357688"/>
            <a:ext cx="2000250" cy="307777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Octubre 2013-2015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28625" y="2928938"/>
            <a:ext cx="2214563" cy="5232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Una alternativa segura para invertir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000500" y="5214938"/>
            <a:ext cx="2000250" cy="3079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>
                <a:latin typeface="Gisha" pitchFamily="34" charset="-79"/>
                <a:cs typeface="Gisha" pitchFamily="34" charset="-79"/>
              </a:rPr>
              <a:t>$</a:t>
            </a:r>
            <a:r>
              <a:rPr lang="es-EC" sz="1400" dirty="0" smtClean="0">
                <a:latin typeface="Gisha" pitchFamily="34" charset="-79"/>
                <a:cs typeface="Gisha" pitchFamily="34" charset="-79"/>
              </a:rPr>
              <a:t>20.000,00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428624" y="2047875"/>
            <a:ext cx="2214563" cy="5232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C" sz="1400" dirty="0" smtClean="0">
                <a:latin typeface="Gisha" pitchFamily="34" charset="-79"/>
                <a:cs typeface="Gisha" pitchFamily="34" charset="-79"/>
              </a:rPr>
              <a:t>Stand con los participes del mercado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230060"/>
            <a:ext cx="3537261" cy="256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03849" y="4514825"/>
            <a:ext cx="5247256" cy="714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2771800" y="245905"/>
            <a:ext cx="3286148" cy="578882"/>
          </a:xfrm>
          <a:prstGeom prst="roundRect">
            <a:avLst/>
          </a:prstGeom>
          <a:noFill/>
          <a:ln w="38100">
            <a:solidFill>
              <a:srgbClr val="FF99CC"/>
            </a:solidFill>
            <a:prstDash val="lgDashDot"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Presupuesto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68043"/>
              </p:ext>
            </p:extLst>
          </p:nvPr>
        </p:nvGraphicFramePr>
        <p:xfrm>
          <a:off x="755576" y="1124261"/>
          <a:ext cx="7762351" cy="41581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7715"/>
                <a:gridCol w="1908212"/>
                <a:gridCol w="1908212"/>
                <a:gridCol w="1908212"/>
              </a:tblGrid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ESTRATEGIA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</a:rPr>
                        <a:t>Año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</a:rPr>
                        <a:t>Año 2014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</a:rPr>
                        <a:t>Año 2015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Total estrategia N° 1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9.000,00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9.000,00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9.000,00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Total estrategia N° 2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8.750,00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1.750,00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1.750,00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Total estrategia N ° 3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25.000,00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24.000,00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24.000,00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Total estrategia N° 4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8.820,00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8.820,00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8.820,00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/>
                        <a:t>Total estrategia N° 5</a:t>
                      </a:r>
                      <a:endParaRPr lang="es-EC" sz="16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s-EC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20.350,00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20.600,00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</a:t>
                      </a:r>
                      <a:r>
                        <a:rPr lang="es-EC" sz="1800" dirty="0" smtClean="0"/>
                        <a:t>20.600,00 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35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TOTAL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$71.920,00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$64.170,00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$64.170,00</a:t>
                      </a:r>
                    </a:p>
                    <a:p>
                      <a:pPr algn="r"/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3203849" y="4512241"/>
            <a:ext cx="5247256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>
            <a:hlinkClick r:id="rId2" action="ppaction://hlinksldjump"/>
          </p:cNvPr>
          <p:cNvSpPr/>
          <p:nvPr/>
        </p:nvSpPr>
        <p:spPr>
          <a:xfrm>
            <a:off x="2778800" y="625221"/>
            <a:ext cx="3643338" cy="57888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lgDashDot"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Conclusiones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0" y="120410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El mercado de </a:t>
            </a:r>
            <a:r>
              <a:rPr lang="es-EC" dirty="0" smtClean="0"/>
              <a:t>valores ecuatoriano se ha desarrollado en los últimos años presentando un incremento promedio de un 45%. Para el 2004 el monto de emisión fue de $152 MM y en el 2012 se autorizó $2013 MM.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El mercado meta </a:t>
            </a:r>
            <a:r>
              <a:rPr lang="es-EC" dirty="0" smtClean="0"/>
              <a:t>lo </a:t>
            </a:r>
            <a:r>
              <a:rPr lang="es-EC" dirty="0"/>
              <a:t>conforman un grupo </a:t>
            </a:r>
            <a:r>
              <a:rPr lang="es-EC" dirty="0" smtClean="0"/>
              <a:t>amplio </a:t>
            </a:r>
            <a:r>
              <a:rPr lang="es-EC" dirty="0"/>
              <a:t>de </a:t>
            </a:r>
            <a:r>
              <a:rPr lang="es-EC" dirty="0" smtClean="0"/>
              <a:t>PYMES </a:t>
            </a:r>
            <a:r>
              <a:rPr lang="es-EC" dirty="0"/>
              <a:t>domiciliadas en la ciudad de Quito y cuyo número asciende a </a:t>
            </a:r>
            <a:r>
              <a:rPr lang="es-EC" dirty="0" smtClean="0"/>
              <a:t>5.115</a:t>
            </a:r>
            <a:r>
              <a:rPr lang="es-EC" dirty="0"/>
              <a:t>,</a:t>
            </a:r>
            <a:r>
              <a:rPr lang="es-EC" dirty="0" smtClean="0"/>
              <a:t> Por lo que se observa </a:t>
            </a:r>
            <a:r>
              <a:rPr lang="es-EC" dirty="0"/>
              <a:t>un </a:t>
            </a:r>
            <a:r>
              <a:rPr lang="es-EC" dirty="0" smtClean="0"/>
              <a:t>importante mercado </a:t>
            </a:r>
            <a:r>
              <a:rPr lang="es-EC" dirty="0"/>
              <a:t>de </a:t>
            </a:r>
            <a:r>
              <a:rPr lang="es-EC" dirty="0" smtClean="0"/>
              <a:t>potenciales emisores.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 smtClean="0"/>
              <a:t>La </a:t>
            </a:r>
            <a:r>
              <a:rPr lang="es-EC" dirty="0"/>
              <a:t>mayoría de empresas no conocen el  </a:t>
            </a:r>
            <a:r>
              <a:rPr lang="es-EC" dirty="0" smtClean="0"/>
              <a:t>MV y </a:t>
            </a:r>
            <a:r>
              <a:rPr lang="es-EC" dirty="0"/>
              <a:t>los </a:t>
            </a:r>
            <a:r>
              <a:rPr lang="es-EC" dirty="0" smtClean="0"/>
              <a:t>mecanismos de </a:t>
            </a:r>
            <a:r>
              <a:rPr lang="es-EC" dirty="0"/>
              <a:t>financiamiento que </a:t>
            </a:r>
            <a:r>
              <a:rPr lang="es-EC" dirty="0" smtClean="0"/>
              <a:t>éste ofrece, sin </a:t>
            </a:r>
            <a:r>
              <a:rPr lang="es-EC" dirty="0"/>
              <a:t>embargo demuestran interés en conocerlo a través de medios como internet e información entregada a través de correo </a:t>
            </a:r>
            <a:r>
              <a:rPr lang="es-EC" dirty="0" smtClean="0"/>
              <a:t>electrónico.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mtClean="0"/>
              <a:t>El plan </a:t>
            </a:r>
            <a:r>
              <a:rPr lang="es-EC" dirty="0" smtClean="0"/>
              <a:t>estratégico propone fortalecer  la promoción y difusión del mercado a </a:t>
            </a:r>
            <a:r>
              <a:rPr lang="es-EC" dirty="0"/>
              <a:t>través de </a:t>
            </a:r>
            <a:r>
              <a:rPr lang="es-EC" dirty="0" smtClean="0"/>
              <a:t>la elaboración de material </a:t>
            </a:r>
            <a:r>
              <a:rPr lang="es-EC" dirty="0"/>
              <a:t>promocional, </a:t>
            </a:r>
            <a:r>
              <a:rPr lang="es-EC" dirty="0" smtClean="0"/>
              <a:t>así como el diseño de una página Web con información importante y adecuada tanto para emisores como para inversionistas.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3357554" y="453101"/>
            <a:ext cx="3214710" cy="57888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lgDashDot"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Recomendaciones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1031983"/>
            <a:ext cx="9144000" cy="538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C" dirty="0"/>
              <a:t>El plan estratégico de marketing debe ser aplicado en el corto plazo, es decir en los primeros tres años a partir de su </a:t>
            </a:r>
            <a:r>
              <a:rPr lang="es-EC" dirty="0" smtClean="0"/>
              <a:t>implementación, </a:t>
            </a:r>
            <a:r>
              <a:rPr lang="es-EC" dirty="0"/>
              <a:t>prevista para mediados del 2013, con el fin de alcanzar rápidamente la promoción del mercado de valores</a:t>
            </a:r>
            <a:r>
              <a:rPr lang="es-EC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C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dirty="0"/>
              <a:t>Elaborar un plan estratégico administrativo para la Intendencia de Mercado de Valores que contribuya a la ejecución del plan de </a:t>
            </a:r>
            <a:r>
              <a:rPr lang="es-EC" dirty="0" smtClean="0"/>
              <a:t>promoción </a:t>
            </a:r>
            <a:r>
              <a:rPr lang="es-EC" dirty="0"/>
              <a:t>propuesto</a:t>
            </a:r>
            <a:r>
              <a:rPr lang="es-EC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C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dirty="0"/>
              <a:t>Se recomienda </a:t>
            </a:r>
            <a:r>
              <a:rPr lang="es-EC" dirty="0" smtClean="0"/>
              <a:t>aplicar y supervisar los </a:t>
            </a:r>
            <a:r>
              <a:rPr lang="es-EC" dirty="0"/>
              <a:t>parámetros de control </a:t>
            </a:r>
            <a:r>
              <a:rPr lang="es-EC" dirty="0" smtClean="0"/>
              <a:t>permanentes </a:t>
            </a:r>
            <a:r>
              <a:rPr lang="es-EC" dirty="0"/>
              <a:t>de todas las tácticas que hacen parte las estrategias aplicadas en </a:t>
            </a:r>
            <a:r>
              <a:rPr lang="es-EC" dirty="0" smtClean="0"/>
              <a:t>el </a:t>
            </a:r>
            <a:r>
              <a:rPr lang="es-EC" dirty="0" smtClean="0"/>
              <a:t>plan de promoción </a:t>
            </a:r>
            <a:r>
              <a:rPr lang="es-EC" dirty="0"/>
              <a:t>de marketing, por medio de </a:t>
            </a:r>
            <a:r>
              <a:rPr lang="es-EC" dirty="0" smtClean="0"/>
              <a:t>los indicadores </a:t>
            </a:r>
            <a:r>
              <a:rPr lang="es-EC" dirty="0"/>
              <a:t>de </a:t>
            </a:r>
            <a:r>
              <a:rPr lang="es-EC" dirty="0" smtClean="0"/>
              <a:t>gestión propuestos.</a:t>
            </a:r>
            <a:endParaRPr lang="es-EC" dirty="0" smtClean="0"/>
          </a:p>
          <a:p>
            <a:pPr marL="342900" lvl="0" indent="-342900" algn="just">
              <a:buFont typeface="Arial" pitchFamily="34" charset="0"/>
              <a:buChar char="•"/>
            </a:pPr>
            <a:endParaRPr lang="es-EC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dirty="0" smtClean="0"/>
              <a:t>Hay </a:t>
            </a:r>
            <a:r>
              <a:rPr lang="es-EC" dirty="0"/>
              <a:t>que enfatizar la creación de canales de comunicación y de intercambio de información con las PYMES de Quito, para fortalecer los conocimientos básicos y técnicos del funcionamiento, estructura y beneficios que ofrece el mercado de valores</a:t>
            </a:r>
            <a:r>
              <a:rPr lang="es-EC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C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dirty="0"/>
              <a:t>Se debe actualizar el plan estratégico de </a:t>
            </a:r>
            <a:r>
              <a:rPr lang="es-EC" dirty="0" smtClean="0"/>
              <a:t> promoción periódicamente </a:t>
            </a:r>
            <a:r>
              <a:rPr lang="es-EC" dirty="0"/>
              <a:t>debido a los cambios micro y macroambientales que puedan  generarse en el transcurso del tiempo.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079047" y="4005064"/>
            <a:ext cx="5064953" cy="169563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</a:rPr>
              <a:t>FIN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105811" y="2314067"/>
            <a:ext cx="4658735" cy="11869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</a:rPr>
              <a:t>Muchas gracias por su tiempo y atención.</a:t>
            </a: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7923" y="4797153"/>
            <a:ext cx="4084037" cy="1835408"/>
          </a:xfrm>
          <a:prstGeom prst="ellipseRibbon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600" dirty="0" smtClean="0">
                <a:latin typeface="+mj-lt"/>
              </a:rPr>
              <a:t>Desconocimiento del Mercado de valores como mecanismo de financiamiento por las PYMES  </a:t>
            </a:r>
            <a:endParaRPr lang="es-EC" sz="1600" dirty="0">
              <a:latin typeface="+mj-lt"/>
            </a:endParaRPr>
          </a:p>
        </p:txBody>
      </p:sp>
      <p:sp>
        <p:nvSpPr>
          <p:cNvPr id="7" name="6 Llamada de flecha hacia abajo">
            <a:hlinkClick r:id="rId2" action="ppaction://hlinksldjump"/>
          </p:cNvPr>
          <p:cNvSpPr/>
          <p:nvPr/>
        </p:nvSpPr>
        <p:spPr>
          <a:xfrm>
            <a:off x="127923" y="994276"/>
            <a:ext cx="4084037" cy="2027396"/>
          </a:xfrm>
          <a:prstGeom prst="downArrowCallou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Problema Identificado</a:t>
            </a:r>
          </a:p>
        </p:txBody>
      </p:sp>
      <p:pic>
        <p:nvPicPr>
          <p:cNvPr id="6" name="Picture 2" descr="http://elsilenciero.com/wp-content/uploads/2012/05/merc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68" y="3009096"/>
            <a:ext cx="1837730" cy="195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67599"/>
            <a:ext cx="43894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77689"/>
            <a:ext cx="3175248" cy="189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http://tuatupr.com/wp-content/uploads/2013/02/social-media-wag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01" y="2870782"/>
            <a:ext cx="2154751" cy="170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8 CuadroTexto">
            <a:hlinkClick r:id="rId2" action="ppaction://hlinksldjump"/>
          </p:cNvPr>
          <p:cNvSpPr txBox="1"/>
          <p:nvPr/>
        </p:nvSpPr>
        <p:spPr>
          <a:xfrm>
            <a:off x="4139952" y="5137267"/>
            <a:ext cx="1752410" cy="646331"/>
          </a:xfrm>
          <a:prstGeom prst="chevron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C" dirty="0">
                <a:ln>
                  <a:solidFill>
                    <a:schemeClr val="tx1"/>
                  </a:solidFill>
                </a:ln>
                <a:latin typeface="Gisha" pitchFamily="34" charset="-79"/>
                <a:cs typeface="Gisha" pitchFamily="34" charset="-79"/>
              </a:rPr>
              <a:t>Objetivo General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904016" y="4961708"/>
            <a:ext cx="2700432" cy="1059580"/>
          </a:xfrm>
          <a:prstGeom prst="roundRect">
            <a:avLst/>
          </a:prstGeom>
          <a:ln w="38100">
            <a:solidFill>
              <a:srgbClr val="CC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 smtClean="0">
                <a:latin typeface="Gisha" pitchFamily="34" charset="-79"/>
                <a:cs typeface="Gisha" pitchFamily="34" charset="-79"/>
              </a:rPr>
              <a:t>Promoción del Mercado de Valores como mecanismo de financiamiento para las PYMES</a:t>
            </a:r>
            <a:endParaRPr lang="es-EC" sz="1400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28 Grupo"/>
          <p:cNvGrpSpPr/>
          <p:nvPr/>
        </p:nvGrpSpPr>
        <p:grpSpPr>
          <a:xfrm>
            <a:off x="4879003" y="5013176"/>
            <a:ext cx="3006650" cy="916661"/>
            <a:chOff x="1811954" y="3672678"/>
            <a:chExt cx="3006650" cy="916661"/>
          </a:xfrm>
        </p:grpSpPr>
        <p:sp>
          <p:nvSpPr>
            <p:cNvPr id="30" name="29 Rectángulo"/>
            <p:cNvSpPr/>
            <p:nvPr/>
          </p:nvSpPr>
          <p:spPr>
            <a:xfrm>
              <a:off x="1811954" y="3672678"/>
              <a:ext cx="3006650" cy="916661"/>
            </a:xfrm>
            <a:prstGeom prst="rect">
              <a:avLst/>
            </a:prstGeom>
            <a:solidFill>
              <a:srgbClr val="20768C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90000"/>
                </a:sysClr>
              </a:solidFill>
              <a:prstDash val="solid"/>
            </a:ln>
            <a:effectLst/>
          </p:spPr>
        </p:sp>
        <p:sp>
          <p:nvSpPr>
            <p:cNvPr id="31" name="30 Rectángulo"/>
            <p:cNvSpPr/>
            <p:nvPr/>
          </p:nvSpPr>
          <p:spPr>
            <a:xfrm>
              <a:off x="1811954" y="3672678"/>
              <a:ext cx="3006650" cy="916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Calificadoras</a:t>
              </a:r>
              <a:r>
                <a:rPr kumimoji="0" lang="es-ES" sz="24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 de Riesgo</a:t>
              </a:r>
              <a:endPara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 rot="5400000">
            <a:off x="3936508" y="-1621281"/>
            <a:ext cx="916661" cy="4824536"/>
            <a:chOff x="293963" y="0"/>
            <a:chExt cx="916661" cy="4824536"/>
          </a:xfrm>
        </p:grpSpPr>
        <p:sp>
          <p:nvSpPr>
            <p:cNvPr id="8" name="7 Rectángulo"/>
            <p:cNvSpPr/>
            <p:nvPr/>
          </p:nvSpPr>
          <p:spPr>
            <a:xfrm rot="16200000">
              <a:off x="-1659974" y="1953937"/>
              <a:ext cx="4824536" cy="916661"/>
            </a:xfrm>
            <a:prstGeom prst="rect">
              <a:avLst/>
            </a:prstGeom>
            <a:solidFill>
              <a:srgbClr val="70A525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90000"/>
                </a:sysClr>
              </a:solidFill>
              <a:prstDash val="solid"/>
            </a:ln>
            <a:effectLst/>
          </p:spPr>
        </p:sp>
        <p:sp>
          <p:nvSpPr>
            <p:cNvPr id="9" name="8 Rectángulo"/>
            <p:cNvSpPr/>
            <p:nvPr/>
          </p:nvSpPr>
          <p:spPr>
            <a:xfrm rot="16200000">
              <a:off x="-1659974" y="1953937"/>
              <a:ext cx="4824536" cy="916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MERCADO DE VALORES</a:t>
              </a:r>
              <a:endPara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904250" y="1484784"/>
            <a:ext cx="3006650" cy="916661"/>
            <a:chOff x="1811954" y="235196"/>
            <a:chExt cx="3006650" cy="916661"/>
          </a:xfrm>
        </p:grpSpPr>
        <p:sp>
          <p:nvSpPr>
            <p:cNvPr id="13" name="12 Rectángulo"/>
            <p:cNvSpPr/>
            <p:nvPr/>
          </p:nvSpPr>
          <p:spPr>
            <a:xfrm>
              <a:off x="1811954" y="235196"/>
              <a:ext cx="3006650" cy="916661"/>
            </a:xfrm>
            <a:prstGeom prst="rect">
              <a:avLst/>
            </a:prstGeom>
            <a:solidFill>
              <a:srgbClr val="20768C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90000"/>
                </a:sysClr>
              </a:solidFill>
              <a:prstDash val="solid"/>
            </a:ln>
            <a:effectLst/>
          </p:spPr>
        </p:sp>
        <p:sp>
          <p:nvSpPr>
            <p:cNvPr id="15" name="14 Rectángulo"/>
            <p:cNvSpPr/>
            <p:nvPr/>
          </p:nvSpPr>
          <p:spPr>
            <a:xfrm>
              <a:off x="1811954" y="235196"/>
              <a:ext cx="3006650" cy="916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Consejo Nacional de Valores</a:t>
              </a:r>
              <a:endPara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904250" y="2564904"/>
            <a:ext cx="3006650" cy="916661"/>
            <a:chOff x="1811954" y="1381023"/>
            <a:chExt cx="3006650" cy="916661"/>
          </a:xfrm>
        </p:grpSpPr>
        <p:sp>
          <p:nvSpPr>
            <p:cNvPr id="18" name="17 Rectángulo"/>
            <p:cNvSpPr/>
            <p:nvPr/>
          </p:nvSpPr>
          <p:spPr>
            <a:xfrm>
              <a:off x="1811954" y="1381023"/>
              <a:ext cx="3006650" cy="916661"/>
            </a:xfrm>
            <a:prstGeom prst="rect">
              <a:avLst/>
            </a:prstGeom>
            <a:solidFill>
              <a:srgbClr val="20768C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90000"/>
                </a:sysClr>
              </a:solidFill>
              <a:prstDash val="solid"/>
            </a:ln>
            <a:effectLst/>
          </p:spPr>
        </p:sp>
        <p:sp>
          <p:nvSpPr>
            <p:cNvPr id="19" name="18 Rectángulo"/>
            <p:cNvSpPr/>
            <p:nvPr/>
          </p:nvSpPr>
          <p:spPr>
            <a:xfrm>
              <a:off x="1811954" y="1381023"/>
              <a:ext cx="3006650" cy="916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Superintendencia de Compañías</a:t>
              </a:r>
              <a:endPara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827584" y="3789040"/>
            <a:ext cx="3006650" cy="916661"/>
            <a:chOff x="1811954" y="2526850"/>
            <a:chExt cx="3006650" cy="916661"/>
          </a:xfrm>
        </p:grpSpPr>
        <p:sp>
          <p:nvSpPr>
            <p:cNvPr id="21" name="20 Rectángulo"/>
            <p:cNvSpPr/>
            <p:nvPr/>
          </p:nvSpPr>
          <p:spPr>
            <a:xfrm>
              <a:off x="1811954" y="2526850"/>
              <a:ext cx="3006650" cy="916661"/>
            </a:xfrm>
            <a:prstGeom prst="rect">
              <a:avLst/>
            </a:prstGeom>
            <a:solidFill>
              <a:srgbClr val="20768C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90000"/>
                </a:sysClr>
              </a:solidFill>
              <a:prstDash val="solid"/>
            </a:ln>
            <a:effectLst/>
          </p:spPr>
        </p:sp>
        <p:sp>
          <p:nvSpPr>
            <p:cNvPr id="22" name="21 Rectángulo"/>
            <p:cNvSpPr/>
            <p:nvPr/>
          </p:nvSpPr>
          <p:spPr>
            <a:xfrm>
              <a:off x="1811954" y="2526850"/>
              <a:ext cx="3006650" cy="916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Bolsas de Valores</a:t>
              </a:r>
              <a:endPara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860032" y="3789040"/>
            <a:ext cx="3006650" cy="916661"/>
            <a:chOff x="1811954" y="3672678"/>
            <a:chExt cx="3006650" cy="916661"/>
          </a:xfrm>
        </p:grpSpPr>
        <p:sp>
          <p:nvSpPr>
            <p:cNvPr id="24" name="23 Rectángulo"/>
            <p:cNvSpPr/>
            <p:nvPr/>
          </p:nvSpPr>
          <p:spPr>
            <a:xfrm>
              <a:off x="1811954" y="3672678"/>
              <a:ext cx="3006650" cy="916661"/>
            </a:xfrm>
            <a:prstGeom prst="rect">
              <a:avLst/>
            </a:prstGeom>
            <a:solidFill>
              <a:srgbClr val="20768C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90000"/>
                </a:sysClr>
              </a:solidFill>
              <a:prstDash val="solid"/>
            </a:ln>
            <a:effectLst/>
          </p:spPr>
        </p:sp>
        <p:sp>
          <p:nvSpPr>
            <p:cNvPr id="25" name="24 Rectángulo"/>
            <p:cNvSpPr/>
            <p:nvPr/>
          </p:nvSpPr>
          <p:spPr>
            <a:xfrm>
              <a:off x="1811954" y="3672678"/>
              <a:ext cx="3006650" cy="916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Casas de Valores</a:t>
              </a:r>
              <a:endPara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827584" y="5013176"/>
            <a:ext cx="3006650" cy="916661"/>
            <a:chOff x="1811954" y="3672678"/>
            <a:chExt cx="3006650" cy="916661"/>
          </a:xfrm>
        </p:grpSpPr>
        <p:sp>
          <p:nvSpPr>
            <p:cNvPr id="27" name="26 Rectángulo"/>
            <p:cNvSpPr/>
            <p:nvPr/>
          </p:nvSpPr>
          <p:spPr>
            <a:xfrm>
              <a:off x="1811954" y="3672678"/>
              <a:ext cx="3006650" cy="916661"/>
            </a:xfrm>
            <a:prstGeom prst="rect">
              <a:avLst/>
            </a:prstGeom>
            <a:solidFill>
              <a:srgbClr val="20768C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75000"/>
                  <a:lumMod val="90000"/>
                </a:sysClr>
              </a:solidFill>
              <a:prstDash val="solid"/>
            </a:ln>
            <a:effectLst/>
          </p:spPr>
        </p:sp>
        <p:sp>
          <p:nvSpPr>
            <p:cNvPr id="28" name="27 Rectángulo"/>
            <p:cNvSpPr/>
            <p:nvPr/>
          </p:nvSpPr>
          <p:spPr>
            <a:xfrm>
              <a:off x="1811954" y="3672678"/>
              <a:ext cx="3006650" cy="9166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Administradoras de fondos</a:t>
              </a:r>
              <a:endPara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396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934799" y="116632"/>
            <a:ext cx="4883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200" dirty="0" smtClean="0"/>
              <a:t>CAPITULO II</a:t>
            </a:r>
          </a:p>
          <a:p>
            <a:pPr algn="ctr"/>
            <a:r>
              <a:rPr lang="es-EC" sz="3200" dirty="0" smtClean="0"/>
              <a:t>ANALISIS SITUACIONAL</a:t>
            </a:r>
            <a:endParaRPr lang="es-EC" sz="32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51953"/>
              </p:ext>
            </p:extLst>
          </p:nvPr>
        </p:nvGraphicFramePr>
        <p:xfrm>
          <a:off x="1048319" y="1200345"/>
          <a:ext cx="6840760" cy="475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20380"/>
                <a:gridCol w="3420380"/>
              </a:tblGrid>
              <a:tr h="351829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ANALISIS INTERNO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1829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FORTALEZAS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DEBILIDADES</a:t>
                      </a:r>
                      <a:endParaRPr lang="es-EC" dirty="0"/>
                    </a:p>
                  </a:txBody>
                  <a:tcPr/>
                </a:tc>
              </a:tr>
              <a:tr h="586288">
                <a:tc>
                  <a:txBody>
                    <a:bodyPr/>
                    <a:lstStyle/>
                    <a:p>
                      <a:r>
                        <a:rPr lang="es-EC" dirty="0" smtClean="0"/>
                        <a:t>Mercado</a:t>
                      </a:r>
                      <a:r>
                        <a:rPr lang="es-EC" baseline="0" dirty="0" smtClean="0"/>
                        <a:t> de valores con 30 años de experiencia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Reducida presencia de inversionistas</a:t>
                      </a:r>
                      <a:r>
                        <a:rPr lang="es-EC" baseline="0" dirty="0" smtClean="0"/>
                        <a:t> institucionales</a:t>
                      </a:r>
                      <a:endParaRPr lang="es-EC" dirty="0"/>
                    </a:p>
                  </a:txBody>
                  <a:tcPr/>
                </a:tc>
              </a:tr>
              <a:tr h="837554">
                <a:tc>
                  <a:txBody>
                    <a:bodyPr/>
                    <a:lstStyle/>
                    <a:p>
                      <a:r>
                        <a:rPr lang="es-EC" dirty="0" smtClean="0"/>
                        <a:t>Sistema transaccional bursátil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Trámites</a:t>
                      </a:r>
                      <a:r>
                        <a:rPr lang="es-EC" baseline="0" dirty="0" smtClean="0"/>
                        <a:t> de autorización que pueden tornarse largos y complejos</a:t>
                      </a:r>
                      <a:endParaRPr lang="es-EC" dirty="0"/>
                    </a:p>
                  </a:txBody>
                  <a:tcPr/>
                </a:tc>
              </a:tr>
              <a:tr h="1088820">
                <a:tc>
                  <a:txBody>
                    <a:bodyPr/>
                    <a:lstStyle/>
                    <a:p>
                      <a:r>
                        <a:rPr lang="es-EC" dirty="0" smtClean="0"/>
                        <a:t>EL mercado de valores a incrementado</a:t>
                      </a:r>
                      <a:r>
                        <a:rPr lang="es-EC" baseline="0" dirty="0" smtClean="0"/>
                        <a:t> el monto de autorizaciones en un promedio del 45%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Costos</a:t>
                      </a:r>
                      <a:r>
                        <a:rPr lang="es-EC" baseline="0" dirty="0" smtClean="0"/>
                        <a:t> asociados a la emisión que pueden ser altos</a:t>
                      </a:r>
                      <a:endParaRPr lang="es-EC" dirty="0"/>
                    </a:p>
                  </a:txBody>
                  <a:tcPr/>
                </a:tc>
              </a:tr>
              <a:tr h="586288">
                <a:tc>
                  <a:txBody>
                    <a:bodyPr/>
                    <a:lstStyle/>
                    <a:p>
                      <a:r>
                        <a:rPr lang="es-EC" dirty="0" smtClean="0"/>
                        <a:t>Emisión de valores a plazos</a:t>
                      </a:r>
                      <a:r>
                        <a:rPr lang="es-EC" baseline="0" dirty="0" smtClean="0"/>
                        <a:t> muy superiores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Mercado de valores poco conocido y desarrollado</a:t>
                      </a:r>
                      <a:endParaRPr lang="es-EC" dirty="0"/>
                    </a:p>
                  </a:txBody>
                  <a:tcPr/>
                </a:tc>
              </a:tr>
              <a:tr h="586288">
                <a:tc>
                  <a:txBody>
                    <a:bodyPr/>
                    <a:lstStyle/>
                    <a:p>
                      <a:r>
                        <a:rPr lang="es-EC" dirty="0" smtClean="0"/>
                        <a:t>Mecanismos de garantía</a:t>
                      </a:r>
                      <a:r>
                        <a:rPr lang="es-EC" baseline="0" dirty="0" smtClean="0"/>
                        <a:t> funcionales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396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934799" y="527674"/>
            <a:ext cx="4883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200" dirty="0" smtClean="0"/>
              <a:t>CAPITULO II</a:t>
            </a:r>
          </a:p>
          <a:p>
            <a:pPr algn="ctr"/>
            <a:r>
              <a:rPr lang="es-EC" sz="3200" dirty="0" smtClean="0"/>
              <a:t>ANALISIS SITUACIONAL</a:t>
            </a:r>
            <a:endParaRPr lang="es-EC" sz="32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90162"/>
              </p:ext>
            </p:extLst>
          </p:nvPr>
        </p:nvGraphicFramePr>
        <p:xfrm>
          <a:off x="1048319" y="1843194"/>
          <a:ext cx="6840760" cy="32979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20380"/>
                <a:gridCol w="3420380"/>
              </a:tblGrid>
              <a:tr h="351829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ANALISIS EXTERNO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1829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OPORTUNIDADES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AMENAZAS</a:t>
                      </a:r>
                      <a:endParaRPr lang="es-EC" dirty="0"/>
                    </a:p>
                  </a:txBody>
                  <a:tcPr/>
                </a:tc>
              </a:tr>
              <a:tr h="586288">
                <a:tc>
                  <a:txBody>
                    <a:bodyPr/>
                    <a:lstStyle/>
                    <a:p>
                      <a:r>
                        <a:rPr lang="es-EC" dirty="0" smtClean="0"/>
                        <a:t>Apoyo</a:t>
                      </a:r>
                      <a:r>
                        <a:rPr lang="es-EC" baseline="0" dirty="0" smtClean="0"/>
                        <a:t> del gobierno nacional hacia el mercado de valores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Competencia especializada y</a:t>
                      </a:r>
                      <a:r>
                        <a:rPr lang="es-EC" baseline="0" dirty="0" smtClean="0"/>
                        <a:t> posicionada </a:t>
                      </a:r>
                      <a:endParaRPr lang="es-EC" dirty="0"/>
                    </a:p>
                  </a:txBody>
                  <a:tcPr/>
                </a:tc>
              </a:tr>
              <a:tr h="837554">
                <a:tc>
                  <a:txBody>
                    <a:bodyPr/>
                    <a:lstStyle/>
                    <a:p>
                      <a:r>
                        <a:rPr lang="es-EC" dirty="0" smtClean="0"/>
                        <a:t>Gran</a:t>
                      </a:r>
                      <a:r>
                        <a:rPr lang="es-EC" baseline="0" dirty="0" smtClean="0"/>
                        <a:t> numero de PYMES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Tasas</a:t>
                      </a:r>
                      <a:r>
                        <a:rPr lang="es-EC" baseline="0" dirty="0" smtClean="0"/>
                        <a:t> de interés bancaria tendientes a la baja </a:t>
                      </a:r>
                      <a:endParaRPr lang="es-EC" dirty="0"/>
                    </a:p>
                  </a:txBody>
                  <a:tcPr/>
                </a:tc>
              </a:tr>
              <a:tr h="1088820">
                <a:tc>
                  <a:txBody>
                    <a:bodyPr/>
                    <a:lstStyle/>
                    <a:p>
                      <a:r>
                        <a:rPr lang="es-EC" dirty="0" smtClean="0"/>
                        <a:t>Uso</a:t>
                      </a:r>
                      <a:r>
                        <a:rPr lang="es-EC" baseline="0" dirty="0" smtClean="0"/>
                        <a:t> mundial de la tecnología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Compañías</a:t>
                      </a:r>
                      <a:r>
                        <a:rPr lang="es-EC" baseline="0" dirty="0" smtClean="0"/>
                        <a:t> tradicionalmente familiares 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3791" y="1124744"/>
            <a:ext cx="8229600" cy="1143000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III</a:t>
            </a:r>
            <a:br>
              <a:rPr lang="es-EC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DE MERCADO</a:t>
            </a:r>
            <a:endParaRPr lang="es-EC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899592" y="3068960"/>
            <a:ext cx="7272809" cy="1084421"/>
          </a:xfrm>
          <a:prstGeom prst="downArrowCallout">
            <a:avLst/>
          </a:prstGeom>
          <a:noFill/>
          <a:ln w="38100">
            <a:solidFill>
              <a:srgbClr val="00FF00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Objetivo </a:t>
            </a:r>
            <a:r>
              <a:rPr lang="es-E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de la Investigación</a:t>
            </a:r>
          </a:p>
        </p:txBody>
      </p:sp>
      <p:sp>
        <p:nvSpPr>
          <p:cNvPr id="6" name="5 Cinta hacia arriba"/>
          <p:cNvSpPr/>
          <p:nvPr/>
        </p:nvSpPr>
        <p:spPr>
          <a:xfrm>
            <a:off x="377803" y="4581128"/>
            <a:ext cx="8715375" cy="1152128"/>
          </a:xfrm>
          <a:prstGeom prst="ribbon2">
            <a:avLst>
              <a:gd name="adj1" fmla="val 13930"/>
              <a:gd name="adj2" fmla="val 59395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EC" sz="1600" dirty="0"/>
              <a:t>Identificar las necesidades de financiamiento de las PYMES de la ciudad de </a:t>
            </a:r>
            <a:r>
              <a:rPr lang="es-EC" sz="1600" dirty="0" smtClean="0"/>
              <a:t>Quito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4410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tx1"/>
                </a:solidFill>
              </a:rPr>
              <a:t>INFORME</a:t>
            </a:r>
            <a:endParaRPr lang="es-EC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310638"/>
              </p:ext>
            </p:extLst>
          </p:nvPr>
        </p:nvGraphicFramePr>
        <p:xfrm>
          <a:off x="107504" y="1412776"/>
          <a:ext cx="37444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52602377"/>
              </p:ext>
            </p:extLst>
          </p:nvPr>
        </p:nvGraphicFramePr>
        <p:xfrm>
          <a:off x="4211960" y="1412776"/>
          <a:ext cx="46085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9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es-EC" i="0" dirty="0">
                <a:solidFill>
                  <a:srgbClr val="000000"/>
                </a:solidFill>
              </a:rPr>
              <a:t>INFORME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343112"/>
              </p:ext>
            </p:extLst>
          </p:nvPr>
        </p:nvGraphicFramePr>
        <p:xfrm>
          <a:off x="0" y="83671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11004357"/>
              </p:ext>
            </p:extLst>
          </p:nvPr>
        </p:nvGraphicFramePr>
        <p:xfrm>
          <a:off x="0" y="3429000"/>
          <a:ext cx="4200128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683692794"/>
              </p:ext>
            </p:extLst>
          </p:nvPr>
        </p:nvGraphicFramePr>
        <p:xfrm>
          <a:off x="3923928" y="836712"/>
          <a:ext cx="52200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9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1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8589</TotalTime>
  <Words>1332</Words>
  <Application>Microsoft Office PowerPoint</Application>
  <PresentationFormat>Presentación en pantalla (4:3)</PresentationFormat>
  <Paragraphs>246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III INVESTIGACIÓN DE MERCADO</vt:lpstr>
      <vt:lpstr>INFORME</vt:lpstr>
      <vt:lpstr>INFORME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Wilodb</cp:lastModifiedBy>
  <cp:revision>121</cp:revision>
  <dcterms:created xsi:type="dcterms:W3CDTF">2008-02-13T16:07:44Z</dcterms:created>
  <dcterms:modified xsi:type="dcterms:W3CDTF">2013-05-23T01:39:03Z</dcterms:modified>
</cp:coreProperties>
</file>