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theme/themeOverride5.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93" r:id="rId1"/>
  </p:sldMasterIdLst>
  <p:notesMasterIdLst>
    <p:notesMasterId r:id="rId65"/>
  </p:notesMasterIdLst>
  <p:sldIdLst>
    <p:sldId id="256" r:id="rId2"/>
    <p:sldId id="505" r:id="rId3"/>
    <p:sldId id="506" r:id="rId4"/>
    <p:sldId id="508" r:id="rId5"/>
    <p:sldId id="507" r:id="rId6"/>
    <p:sldId id="516" r:id="rId7"/>
    <p:sldId id="509" r:id="rId8"/>
    <p:sldId id="510" r:id="rId9"/>
    <p:sldId id="511" r:id="rId10"/>
    <p:sldId id="512" r:id="rId11"/>
    <p:sldId id="513" r:id="rId12"/>
    <p:sldId id="514" r:id="rId13"/>
    <p:sldId id="515" r:id="rId14"/>
    <p:sldId id="257" r:id="rId15"/>
    <p:sldId id="495" r:id="rId16"/>
    <p:sldId id="502" r:id="rId17"/>
    <p:sldId id="519" r:id="rId18"/>
    <p:sldId id="517" r:id="rId19"/>
    <p:sldId id="518" r:id="rId20"/>
    <p:sldId id="520" r:id="rId21"/>
    <p:sldId id="521" r:id="rId22"/>
    <p:sldId id="522" r:id="rId23"/>
    <p:sldId id="523" r:id="rId24"/>
    <p:sldId id="524" r:id="rId25"/>
    <p:sldId id="525" r:id="rId26"/>
    <p:sldId id="526" r:id="rId27"/>
    <p:sldId id="527" r:id="rId28"/>
    <p:sldId id="528" r:id="rId29"/>
    <p:sldId id="529" r:id="rId30"/>
    <p:sldId id="530" r:id="rId31"/>
    <p:sldId id="531" r:id="rId32"/>
    <p:sldId id="532" r:id="rId33"/>
    <p:sldId id="533" r:id="rId34"/>
    <p:sldId id="534" r:id="rId35"/>
    <p:sldId id="535" r:id="rId36"/>
    <p:sldId id="536" r:id="rId37"/>
    <p:sldId id="537" r:id="rId38"/>
    <p:sldId id="538" r:id="rId39"/>
    <p:sldId id="539" r:id="rId40"/>
    <p:sldId id="540" r:id="rId41"/>
    <p:sldId id="541" r:id="rId42"/>
    <p:sldId id="542" r:id="rId43"/>
    <p:sldId id="544" r:id="rId44"/>
    <p:sldId id="545" r:id="rId45"/>
    <p:sldId id="543" r:id="rId46"/>
    <p:sldId id="467" r:id="rId47"/>
    <p:sldId id="546" r:id="rId48"/>
    <p:sldId id="547" r:id="rId49"/>
    <p:sldId id="548" r:id="rId50"/>
    <p:sldId id="549" r:id="rId51"/>
    <p:sldId id="550" r:id="rId52"/>
    <p:sldId id="551" r:id="rId53"/>
    <p:sldId id="552" r:id="rId54"/>
    <p:sldId id="553" r:id="rId55"/>
    <p:sldId id="554" r:id="rId56"/>
    <p:sldId id="499" r:id="rId57"/>
    <p:sldId id="555" r:id="rId58"/>
    <p:sldId id="504" r:id="rId59"/>
    <p:sldId id="556" r:id="rId60"/>
    <p:sldId id="557" r:id="rId61"/>
    <p:sldId id="558" r:id="rId62"/>
    <p:sldId id="559" r:id="rId63"/>
    <p:sldId id="297" r:id="rId64"/>
  </p:sldIdLst>
  <p:sldSz cx="9144000" cy="6858000" type="screen4x3"/>
  <p:notesSz cx="7099300" cy="10234613"/>
  <p:defaultTextStyle>
    <a:defPPr>
      <a:defRPr lang="pt-BR"/>
    </a:defPPr>
    <a:lvl1pPr algn="l"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930B"/>
    <a:srgbClr val="F0C010"/>
    <a:srgbClr val="DCBB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6" d="100"/>
          <a:sy n="66" d="100"/>
        </p:scale>
        <p:origin x="-1362" y="-2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charts/_rels/chart1.xml.rels><?xml version="1.0" encoding="UTF-8" standalone="yes"?>
<Relationships xmlns="http://schemas.openxmlformats.org/package/2006/relationships"><Relationship Id="rId2" Type="http://schemas.openxmlformats.org/officeDocument/2006/relationships/oleObject" Target="../embeddings/oleObject10.bin"/><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embeddings/oleObject11.bin"/><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embeddings/oleObject12.bin"/><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package" Target="../embeddings/Hoja_de_c_lculo_de_Microsoft_Excel1.xlsx"/><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package" Target="../embeddings/Hoja_de_c_lculo_de_Microsoft_Excel2.xlsx"/><Relationship Id="rId1" Type="http://schemas.openxmlformats.org/officeDocument/2006/relationships/themeOverride" Target="../theme/themeOverride5.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s-EC" sz="1100"/>
              <a:t>Throughput</a:t>
            </a:r>
            <a:r>
              <a:rPr lang="es-EC" sz="1100" baseline="0"/>
              <a:t> CBR, Por Nodo </a:t>
            </a:r>
            <a:endParaRPr lang="es-EC" sz="1100"/>
          </a:p>
        </c:rich>
      </c:tx>
      <c:layout/>
      <c:overlay val="0"/>
    </c:title>
    <c:autoTitleDeleted val="0"/>
    <c:plotArea>
      <c:layout/>
      <c:barChart>
        <c:barDir val="col"/>
        <c:grouping val="clustered"/>
        <c:varyColors val="0"/>
        <c:ser>
          <c:idx val="0"/>
          <c:order val="0"/>
          <c:tx>
            <c:strRef>
              <c:f>Hoja3!$K$3</c:f>
              <c:strCache>
                <c:ptCount val="1"/>
                <c:pt idx="0">
                  <c:v>Throughput</c:v>
                </c:pt>
              </c:strCache>
            </c:strRef>
          </c:tx>
          <c:invertIfNegative val="0"/>
          <c:cat>
            <c:numRef>
              <c:f>Hoja3!$J$4:$J$10</c:f>
              <c:numCache>
                <c:formatCode>General</c:formatCode>
                <c:ptCount val="7"/>
                <c:pt idx="0">
                  <c:v>1</c:v>
                </c:pt>
                <c:pt idx="1">
                  <c:v>2</c:v>
                </c:pt>
                <c:pt idx="2">
                  <c:v>3</c:v>
                </c:pt>
                <c:pt idx="3">
                  <c:v>4</c:v>
                </c:pt>
                <c:pt idx="4">
                  <c:v>5</c:v>
                </c:pt>
                <c:pt idx="5">
                  <c:v>6</c:v>
                </c:pt>
                <c:pt idx="6">
                  <c:v>7</c:v>
                </c:pt>
              </c:numCache>
            </c:numRef>
          </c:cat>
          <c:val>
            <c:numRef>
              <c:f>Hoja3!$K$4:$K$10</c:f>
              <c:numCache>
                <c:formatCode>General</c:formatCode>
                <c:ptCount val="7"/>
                <c:pt idx="0">
                  <c:v>0</c:v>
                </c:pt>
                <c:pt idx="1">
                  <c:v>8192</c:v>
                </c:pt>
                <c:pt idx="2">
                  <c:v>8192</c:v>
                </c:pt>
                <c:pt idx="3">
                  <c:v>0</c:v>
                </c:pt>
                <c:pt idx="4">
                  <c:v>0</c:v>
                </c:pt>
                <c:pt idx="5">
                  <c:v>8192</c:v>
                </c:pt>
                <c:pt idx="6">
                  <c:v>8192</c:v>
                </c:pt>
              </c:numCache>
            </c:numRef>
          </c:val>
        </c:ser>
        <c:dLbls>
          <c:showLegendKey val="0"/>
          <c:showVal val="0"/>
          <c:showCatName val="0"/>
          <c:showSerName val="0"/>
          <c:showPercent val="0"/>
          <c:showBubbleSize val="0"/>
        </c:dLbls>
        <c:gapWidth val="150"/>
        <c:axId val="33410048"/>
        <c:axId val="35013376"/>
      </c:barChart>
      <c:catAx>
        <c:axId val="33410048"/>
        <c:scaling>
          <c:orientation val="minMax"/>
        </c:scaling>
        <c:delete val="0"/>
        <c:axPos val="b"/>
        <c:numFmt formatCode="General" sourceLinked="1"/>
        <c:majorTickMark val="none"/>
        <c:minorTickMark val="none"/>
        <c:tickLblPos val="nextTo"/>
        <c:crossAx val="35013376"/>
        <c:crosses val="autoZero"/>
        <c:auto val="1"/>
        <c:lblAlgn val="ctr"/>
        <c:lblOffset val="100"/>
        <c:noMultiLvlLbl val="0"/>
      </c:catAx>
      <c:valAx>
        <c:axId val="35013376"/>
        <c:scaling>
          <c:orientation val="minMax"/>
        </c:scaling>
        <c:delete val="0"/>
        <c:axPos val="l"/>
        <c:majorGridlines/>
        <c:title>
          <c:tx>
            <c:rich>
              <a:bodyPr/>
              <a:lstStyle/>
              <a:p>
                <a:pPr>
                  <a:defRPr/>
                </a:pPr>
                <a:r>
                  <a:rPr lang="es-EC"/>
                  <a:t>Throughput</a:t>
                </a:r>
                <a:r>
                  <a:rPr lang="es-EC" baseline="0"/>
                  <a:t> (bits/s)</a:t>
                </a:r>
                <a:endParaRPr lang="es-EC"/>
              </a:p>
            </c:rich>
          </c:tx>
          <c:layout/>
          <c:overlay val="0"/>
        </c:title>
        <c:numFmt formatCode="General" sourceLinked="1"/>
        <c:majorTickMark val="none"/>
        <c:minorTickMark val="none"/>
        <c:tickLblPos val="nextTo"/>
        <c:crossAx val="33410048"/>
        <c:crosses val="autoZero"/>
        <c:crossBetween val="between"/>
      </c:valAx>
    </c:plotArea>
    <c:legend>
      <c:legendPos val="r"/>
      <c:layout/>
      <c:overlay val="0"/>
    </c:legend>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s-EC"/>
              <a:t>Retardo</a:t>
            </a:r>
            <a:r>
              <a:rPr lang="es-EC" baseline="0"/>
              <a:t> Promedio por Nodo</a:t>
            </a:r>
            <a:endParaRPr lang="es-EC"/>
          </a:p>
        </c:rich>
      </c:tx>
      <c:layout/>
      <c:overlay val="0"/>
    </c:title>
    <c:autoTitleDeleted val="0"/>
    <c:plotArea>
      <c:layout/>
      <c:barChart>
        <c:barDir val="col"/>
        <c:grouping val="clustered"/>
        <c:varyColors val="0"/>
        <c:ser>
          <c:idx val="0"/>
          <c:order val="0"/>
          <c:invertIfNegative val="0"/>
          <c:val>
            <c:numRef>
              <c:f>Hoja3!$L$28:$L$34</c:f>
              <c:numCache>
                <c:formatCode>General</c:formatCode>
                <c:ptCount val="7"/>
                <c:pt idx="0">
                  <c:v>0</c:v>
                </c:pt>
                <c:pt idx="1">
                  <c:v>0.56000000000000005</c:v>
                </c:pt>
                <c:pt idx="2">
                  <c:v>0.47</c:v>
                </c:pt>
                <c:pt idx="3">
                  <c:v>0</c:v>
                </c:pt>
                <c:pt idx="4">
                  <c:v>0</c:v>
                </c:pt>
                <c:pt idx="5">
                  <c:v>0.62</c:v>
                </c:pt>
                <c:pt idx="6">
                  <c:v>0.81</c:v>
                </c:pt>
              </c:numCache>
            </c:numRef>
          </c:val>
        </c:ser>
        <c:dLbls>
          <c:showLegendKey val="0"/>
          <c:showVal val="0"/>
          <c:showCatName val="0"/>
          <c:showSerName val="0"/>
          <c:showPercent val="0"/>
          <c:showBubbleSize val="0"/>
        </c:dLbls>
        <c:gapWidth val="150"/>
        <c:axId val="35031296"/>
        <c:axId val="157417472"/>
      </c:barChart>
      <c:catAx>
        <c:axId val="35031296"/>
        <c:scaling>
          <c:orientation val="minMax"/>
        </c:scaling>
        <c:delete val="0"/>
        <c:axPos val="b"/>
        <c:majorTickMark val="none"/>
        <c:minorTickMark val="none"/>
        <c:tickLblPos val="nextTo"/>
        <c:crossAx val="157417472"/>
        <c:crosses val="autoZero"/>
        <c:auto val="1"/>
        <c:lblAlgn val="ctr"/>
        <c:lblOffset val="100"/>
        <c:noMultiLvlLbl val="0"/>
      </c:catAx>
      <c:valAx>
        <c:axId val="157417472"/>
        <c:scaling>
          <c:orientation val="minMax"/>
        </c:scaling>
        <c:delete val="0"/>
        <c:axPos val="l"/>
        <c:majorGridlines/>
        <c:title>
          <c:tx>
            <c:rich>
              <a:bodyPr/>
              <a:lstStyle/>
              <a:p>
                <a:pPr>
                  <a:defRPr/>
                </a:pPr>
                <a:r>
                  <a:rPr lang="es-EC"/>
                  <a:t>Retardo Promedio por Nodo (s)</a:t>
                </a:r>
              </a:p>
            </c:rich>
          </c:tx>
          <c:layout/>
          <c:overlay val="0"/>
        </c:title>
        <c:numFmt formatCode="General" sourceLinked="1"/>
        <c:majorTickMark val="none"/>
        <c:minorTickMark val="none"/>
        <c:tickLblPos val="nextTo"/>
        <c:crossAx val="35031296"/>
        <c:crosses val="autoZero"/>
        <c:crossBetween val="between"/>
      </c:valAx>
    </c:plotArea>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s-EC"/>
              <a:t>Jitter</a:t>
            </a:r>
            <a:r>
              <a:rPr lang="es-EC" baseline="0"/>
              <a:t> Promedio por Nodo</a:t>
            </a:r>
            <a:endParaRPr lang="es-EC"/>
          </a:p>
        </c:rich>
      </c:tx>
      <c:layout/>
      <c:overlay val="0"/>
    </c:title>
    <c:autoTitleDeleted val="0"/>
    <c:plotArea>
      <c:layout/>
      <c:barChart>
        <c:barDir val="col"/>
        <c:grouping val="clustered"/>
        <c:varyColors val="0"/>
        <c:ser>
          <c:idx val="0"/>
          <c:order val="0"/>
          <c:invertIfNegative val="0"/>
          <c:val>
            <c:numRef>
              <c:f>Hoja3!$L$48:$L$54</c:f>
              <c:numCache>
                <c:formatCode>General</c:formatCode>
                <c:ptCount val="7"/>
                <c:pt idx="0">
                  <c:v>0</c:v>
                </c:pt>
                <c:pt idx="1">
                  <c:v>6.0000000000000001E-3</c:v>
                </c:pt>
                <c:pt idx="2">
                  <c:v>6.0000000000000001E-3</c:v>
                </c:pt>
                <c:pt idx="3">
                  <c:v>0</c:v>
                </c:pt>
                <c:pt idx="4">
                  <c:v>0</c:v>
                </c:pt>
                <c:pt idx="5">
                  <c:v>0.01</c:v>
                </c:pt>
                <c:pt idx="6">
                  <c:v>4.3999999999999997E-2</c:v>
                </c:pt>
              </c:numCache>
            </c:numRef>
          </c:val>
        </c:ser>
        <c:dLbls>
          <c:showLegendKey val="0"/>
          <c:showVal val="0"/>
          <c:showCatName val="0"/>
          <c:showSerName val="0"/>
          <c:showPercent val="0"/>
          <c:showBubbleSize val="0"/>
        </c:dLbls>
        <c:gapWidth val="150"/>
        <c:axId val="157455488"/>
        <c:axId val="157457024"/>
      </c:barChart>
      <c:catAx>
        <c:axId val="157455488"/>
        <c:scaling>
          <c:orientation val="minMax"/>
        </c:scaling>
        <c:delete val="0"/>
        <c:axPos val="b"/>
        <c:majorTickMark val="none"/>
        <c:minorTickMark val="none"/>
        <c:tickLblPos val="nextTo"/>
        <c:crossAx val="157457024"/>
        <c:crosses val="autoZero"/>
        <c:auto val="1"/>
        <c:lblAlgn val="ctr"/>
        <c:lblOffset val="100"/>
        <c:noMultiLvlLbl val="0"/>
      </c:catAx>
      <c:valAx>
        <c:axId val="157457024"/>
        <c:scaling>
          <c:orientation val="minMax"/>
        </c:scaling>
        <c:delete val="0"/>
        <c:axPos val="l"/>
        <c:majorGridlines/>
        <c:title>
          <c:tx>
            <c:rich>
              <a:bodyPr/>
              <a:lstStyle/>
              <a:p>
                <a:pPr>
                  <a:defRPr/>
                </a:pPr>
                <a:r>
                  <a:rPr lang="es-EC"/>
                  <a:t>Jitter Promedio (s)</a:t>
                </a:r>
              </a:p>
            </c:rich>
          </c:tx>
          <c:layout/>
          <c:overlay val="0"/>
        </c:title>
        <c:numFmt formatCode="General" sourceLinked="1"/>
        <c:majorTickMark val="none"/>
        <c:minorTickMark val="none"/>
        <c:tickLblPos val="nextTo"/>
        <c:crossAx val="157455488"/>
        <c:crosses val="autoZero"/>
        <c:crossBetween val="between"/>
      </c:valAx>
    </c:plotArea>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throughput</a:t>
            </a:r>
          </a:p>
        </c:rich>
      </c:tx>
      <c:layout/>
      <c:overlay val="0"/>
    </c:title>
    <c:autoTitleDeleted val="0"/>
    <c:plotArea>
      <c:layout/>
      <c:scatterChart>
        <c:scatterStyle val="lineMarker"/>
        <c:varyColors val="0"/>
        <c:ser>
          <c:idx val="0"/>
          <c:order val="0"/>
          <c:tx>
            <c:v>Ancho de Banda</c:v>
          </c:tx>
          <c:marker>
            <c:symbol val="none"/>
          </c:marker>
          <c:xVal>
            <c:numRef>
              <c:f>'P3'!$H$2:$H$62</c:f>
              <c:numCache>
                <c:formatCode>General</c:formatCode>
                <c:ptCount val="6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numCache>
            </c:numRef>
          </c:xVal>
          <c:yVal>
            <c:numRef>
              <c:f>'P3'!$F$2:$F$62</c:f>
              <c:numCache>
                <c:formatCode>General</c:formatCode>
                <c:ptCount val="61"/>
                <c:pt idx="0">
                  <c:v>12.9</c:v>
                </c:pt>
                <c:pt idx="1">
                  <c:v>12.9</c:v>
                </c:pt>
                <c:pt idx="2">
                  <c:v>13</c:v>
                </c:pt>
                <c:pt idx="3">
                  <c:v>12.9</c:v>
                </c:pt>
                <c:pt idx="4">
                  <c:v>12.9</c:v>
                </c:pt>
                <c:pt idx="5">
                  <c:v>13</c:v>
                </c:pt>
                <c:pt idx="6">
                  <c:v>12.9</c:v>
                </c:pt>
                <c:pt idx="7">
                  <c:v>12.9</c:v>
                </c:pt>
                <c:pt idx="8">
                  <c:v>12.9</c:v>
                </c:pt>
                <c:pt idx="9">
                  <c:v>12.9</c:v>
                </c:pt>
                <c:pt idx="10">
                  <c:v>12.9</c:v>
                </c:pt>
                <c:pt idx="11">
                  <c:v>12.9</c:v>
                </c:pt>
                <c:pt idx="12">
                  <c:v>13</c:v>
                </c:pt>
                <c:pt idx="13">
                  <c:v>12.9</c:v>
                </c:pt>
                <c:pt idx="14">
                  <c:v>13</c:v>
                </c:pt>
                <c:pt idx="15">
                  <c:v>12.9</c:v>
                </c:pt>
                <c:pt idx="16">
                  <c:v>13</c:v>
                </c:pt>
                <c:pt idx="17">
                  <c:v>12.9</c:v>
                </c:pt>
                <c:pt idx="18">
                  <c:v>12.9</c:v>
                </c:pt>
                <c:pt idx="19">
                  <c:v>13</c:v>
                </c:pt>
                <c:pt idx="20">
                  <c:v>12.9</c:v>
                </c:pt>
                <c:pt idx="21">
                  <c:v>12.9</c:v>
                </c:pt>
                <c:pt idx="22">
                  <c:v>12.9</c:v>
                </c:pt>
                <c:pt idx="23">
                  <c:v>13</c:v>
                </c:pt>
                <c:pt idx="24">
                  <c:v>12.9</c:v>
                </c:pt>
                <c:pt idx="25">
                  <c:v>12.9</c:v>
                </c:pt>
                <c:pt idx="26">
                  <c:v>13</c:v>
                </c:pt>
                <c:pt idx="27">
                  <c:v>12.9</c:v>
                </c:pt>
                <c:pt idx="28">
                  <c:v>12.9</c:v>
                </c:pt>
                <c:pt idx="29">
                  <c:v>12.9</c:v>
                </c:pt>
                <c:pt idx="30">
                  <c:v>13</c:v>
                </c:pt>
                <c:pt idx="31">
                  <c:v>12.9</c:v>
                </c:pt>
                <c:pt idx="32">
                  <c:v>12.9</c:v>
                </c:pt>
                <c:pt idx="33">
                  <c:v>13</c:v>
                </c:pt>
                <c:pt idx="34">
                  <c:v>12.9</c:v>
                </c:pt>
                <c:pt idx="35">
                  <c:v>12.9</c:v>
                </c:pt>
                <c:pt idx="36">
                  <c:v>12.9</c:v>
                </c:pt>
                <c:pt idx="37">
                  <c:v>13</c:v>
                </c:pt>
                <c:pt idx="38">
                  <c:v>13</c:v>
                </c:pt>
                <c:pt idx="39">
                  <c:v>13</c:v>
                </c:pt>
                <c:pt idx="40">
                  <c:v>12.9</c:v>
                </c:pt>
                <c:pt idx="41">
                  <c:v>12.9</c:v>
                </c:pt>
                <c:pt idx="42">
                  <c:v>13</c:v>
                </c:pt>
                <c:pt idx="43">
                  <c:v>13</c:v>
                </c:pt>
                <c:pt idx="44">
                  <c:v>13</c:v>
                </c:pt>
                <c:pt idx="45">
                  <c:v>13</c:v>
                </c:pt>
                <c:pt idx="46">
                  <c:v>13</c:v>
                </c:pt>
                <c:pt idx="47">
                  <c:v>12.9</c:v>
                </c:pt>
                <c:pt idx="48">
                  <c:v>13</c:v>
                </c:pt>
                <c:pt idx="49">
                  <c:v>13</c:v>
                </c:pt>
                <c:pt idx="50">
                  <c:v>13</c:v>
                </c:pt>
                <c:pt idx="51">
                  <c:v>13</c:v>
                </c:pt>
                <c:pt idx="52">
                  <c:v>12.9</c:v>
                </c:pt>
                <c:pt idx="53">
                  <c:v>12.9</c:v>
                </c:pt>
                <c:pt idx="54">
                  <c:v>12.9</c:v>
                </c:pt>
                <c:pt idx="55">
                  <c:v>12.9</c:v>
                </c:pt>
                <c:pt idx="56">
                  <c:v>12.9</c:v>
                </c:pt>
                <c:pt idx="57">
                  <c:v>12.9</c:v>
                </c:pt>
                <c:pt idx="58">
                  <c:v>13</c:v>
                </c:pt>
                <c:pt idx="59">
                  <c:v>12.8</c:v>
                </c:pt>
                <c:pt idx="60">
                  <c:v>12.9</c:v>
                </c:pt>
              </c:numCache>
            </c:numRef>
          </c:yVal>
          <c:smooth val="0"/>
        </c:ser>
        <c:dLbls>
          <c:showLegendKey val="0"/>
          <c:showVal val="0"/>
          <c:showCatName val="0"/>
          <c:showSerName val="0"/>
          <c:showPercent val="0"/>
          <c:showBubbleSize val="0"/>
        </c:dLbls>
        <c:axId val="127243776"/>
        <c:axId val="127245696"/>
      </c:scatterChart>
      <c:valAx>
        <c:axId val="127243776"/>
        <c:scaling>
          <c:orientation val="minMax"/>
        </c:scaling>
        <c:delete val="0"/>
        <c:axPos val="b"/>
        <c:title>
          <c:tx>
            <c:rich>
              <a:bodyPr/>
              <a:lstStyle/>
              <a:p>
                <a:pPr>
                  <a:defRPr/>
                </a:pPr>
                <a:r>
                  <a:rPr lang="es-EC"/>
                  <a:t>Tiempo</a:t>
                </a:r>
              </a:p>
            </c:rich>
          </c:tx>
          <c:layout/>
          <c:overlay val="0"/>
        </c:title>
        <c:numFmt formatCode="General" sourceLinked="1"/>
        <c:majorTickMark val="none"/>
        <c:minorTickMark val="none"/>
        <c:tickLblPos val="nextTo"/>
        <c:crossAx val="127245696"/>
        <c:crosses val="autoZero"/>
        <c:crossBetween val="midCat"/>
      </c:valAx>
      <c:valAx>
        <c:axId val="127245696"/>
        <c:scaling>
          <c:orientation val="minMax"/>
        </c:scaling>
        <c:delete val="0"/>
        <c:axPos val="l"/>
        <c:majorGridlines/>
        <c:title>
          <c:tx>
            <c:rich>
              <a:bodyPr/>
              <a:lstStyle/>
              <a:p>
                <a:pPr>
                  <a:defRPr/>
                </a:pPr>
                <a:r>
                  <a:rPr lang="es-EC"/>
                  <a:t>Mbps</a:t>
                </a:r>
              </a:p>
            </c:rich>
          </c:tx>
          <c:layout/>
          <c:overlay val="0"/>
        </c:title>
        <c:numFmt formatCode="General" sourceLinked="1"/>
        <c:majorTickMark val="none"/>
        <c:minorTickMark val="none"/>
        <c:tickLblPos val="nextTo"/>
        <c:crossAx val="127243776"/>
        <c:crosses val="autoZero"/>
        <c:crossBetween val="midCat"/>
      </c:valAx>
    </c:plotArea>
    <c:legend>
      <c:legendPos val="r"/>
      <c:layout/>
      <c:overlay val="0"/>
    </c:legend>
    <c:plotVisOnly val="1"/>
    <c:dispBlanksAs val="gap"/>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4"/>
    </mc:Choice>
    <mc:Fallback>
      <c:style val="4"/>
    </mc:Fallback>
  </mc:AlternateContent>
  <c:clrMapOvr bg1="lt1" tx1="dk1" bg2="lt2" tx2="dk2" accent1="accent1" accent2="accent2" accent3="accent3" accent4="accent4" accent5="accent5" accent6="accent6" hlink="hlink" folHlink="folHlink"/>
  <c:chart>
    <c:title>
      <c:layout/>
      <c:overlay val="0"/>
    </c:title>
    <c:autoTitleDeleted val="0"/>
    <c:plotArea>
      <c:layout/>
      <c:scatterChart>
        <c:scatterStyle val="smoothMarker"/>
        <c:varyColors val="0"/>
        <c:ser>
          <c:idx val="0"/>
          <c:order val="0"/>
          <c:tx>
            <c:strRef>
              <c:f>'P4'!$H$1</c:f>
              <c:strCache>
                <c:ptCount val="1"/>
                <c:pt idx="0">
                  <c:v>Jitter</c:v>
                </c:pt>
              </c:strCache>
            </c:strRef>
          </c:tx>
          <c:marker>
            <c:symbol val="none"/>
          </c:marker>
          <c:yVal>
            <c:numRef>
              <c:f>'P4'!$H$2:$H$60</c:f>
              <c:numCache>
                <c:formatCode>0.00</c:formatCode>
                <c:ptCount val="59"/>
                <c:pt idx="1">
                  <c:v>7.0449999999999999</c:v>
                </c:pt>
                <c:pt idx="2">
                  <c:v>6.5640000000000001</c:v>
                </c:pt>
                <c:pt idx="3">
                  <c:v>5.9420000000000002</c:v>
                </c:pt>
                <c:pt idx="4">
                  <c:v>6.6760000000000002</c:v>
                </c:pt>
                <c:pt idx="5">
                  <c:v>8.8309999999999995</c:v>
                </c:pt>
                <c:pt idx="6">
                  <c:v>10.037000000000001</c:v>
                </c:pt>
                <c:pt idx="7">
                  <c:v>8.843</c:v>
                </c:pt>
                <c:pt idx="8">
                  <c:v>7.2460000000000004</c:v>
                </c:pt>
                <c:pt idx="9">
                  <c:v>8.74</c:v>
                </c:pt>
                <c:pt idx="10">
                  <c:v>8.81</c:v>
                </c:pt>
                <c:pt idx="11">
                  <c:v>8.4450000000000003</c:v>
                </c:pt>
                <c:pt idx="12">
                  <c:v>6.5780000000000003</c:v>
                </c:pt>
                <c:pt idx="13">
                  <c:v>6.0490000000000004</c:v>
                </c:pt>
                <c:pt idx="14">
                  <c:v>5.8920000000000003</c:v>
                </c:pt>
                <c:pt idx="15">
                  <c:v>7.4480000000000004</c:v>
                </c:pt>
                <c:pt idx="16">
                  <c:v>9.7089999999999996</c:v>
                </c:pt>
                <c:pt idx="17">
                  <c:v>9.0660000000000007</c:v>
                </c:pt>
                <c:pt idx="18">
                  <c:v>7.6589999999999998</c:v>
                </c:pt>
                <c:pt idx="19">
                  <c:v>8.423</c:v>
                </c:pt>
                <c:pt idx="20">
                  <c:v>8.3140000000000001</c:v>
                </c:pt>
                <c:pt idx="21">
                  <c:v>9.1349999999999998</c:v>
                </c:pt>
                <c:pt idx="22">
                  <c:v>9.8019999999999996</c:v>
                </c:pt>
                <c:pt idx="23">
                  <c:v>5.9139999999999997</c:v>
                </c:pt>
                <c:pt idx="24">
                  <c:v>6.0890000000000004</c:v>
                </c:pt>
                <c:pt idx="25">
                  <c:v>20.488</c:v>
                </c:pt>
                <c:pt idx="26">
                  <c:v>9.4830000000000005</c:v>
                </c:pt>
                <c:pt idx="27">
                  <c:v>7.7679999999999998</c:v>
                </c:pt>
                <c:pt idx="28">
                  <c:v>9.52</c:v>
                </c:pt>
                <c:pt idx="29">
                  <c:v>7.77</c:v>
                </c:pt>
                <c:pt idx="30">
                  <c:v>7.77</c:v>
                </c:pt>
                <c:pt idx="31">
                  <c:v>7.77</c:v>
                </c:pt>
                <c:pt idx="32">
                  <c:v>7.77</c:v>
                </c:pt>
                <c:pt idx="33">
                  <c:v>7.77</c:v>
                </c:pt>
                <c:pt idx="34">
                  <c:v>7.77</c:v>
                </c:pt>
                <c:pt idx="35">
                  <c:v>7.77</c:v>
                </c:pt>
                <c:pt idx="36">
                  <c:v>7.77</c:v>
                </c:pt>
                <c:pt idx="37">
                  <c:v>7.77</c:v>
                </c:pt>
                <c:pt idx="38">
                  <c:v>7.77</c:v>
                </c:pt>
                <c:pt idx="39">
                  <c:v>7.77</c:v>
                </c:pt>
                <c:pt idx="40">
                  <c:v>7.77</c:v>
                </c:pt>
                <c:pt idx="41">
                  <c:v>7.77</c:v>
                </c:pt>
                <c:pt idx="42">
                  <c:v>0.234267</c:v>
                </c:pt>
                <c:pt idx="43">
                  <c:v>8.298</c:v>
                </c:pt>
                <c:pt idx="44">
                  <c:v>7.4329999999999998</c:v>
                </c:pt>
                <c:pt idx="45">
                  <c:v>7.2370000000000001</c:v>
                </c:pt>
                <c:pt idx="46">
                  <c:v>7.6150000000000002</c:v>
                </c:pt>
                <c:pt idx="47">
                  <c:v>8.0470000000000006</c:v>
                </c:pt>
                <c:pt idx="48">
                  <c:v>7.282</c:v>
                </c:pt>
                <c:pt idx="49">
                  <c:v>7.84</c:v>
                </c:pt>
                <c:pt idx="50">
                  <c:v>6.7160000000000002</c:v>
                </c:pt>
                <c:pt idx="51">
                  <c:v>7.8620000000000001</c:v>
                </c:pt>
                <c:pt idx="52">
                  <c:v>9.7449999999999992</c:v>
                </c:pt>
                <c:pt idx="53">
                  <c:v>9.1649999999999991</c:v>
                </c:pt>
                <c:pt idx="54">
                  <c:v>8.8829999999999991</c:v>
                </c:pt>
                <c:pt idx="55">
                  <c:v>7.6909999999999998</c:v>
                </c:pt>
                <c:pt idx="56">
                  <c:v>7.798</c:v>
                </c:pt>
                <c:pt idx="57">
                  <c:v>9.4420000000000002</c:v>
                </c:pt>
                <c:pt idx="58">
                  <c:v>9.5269999999999992</c:v>
                </c:pt>
              </c:numCache>
            </c:numRef>
          </c:yVal>
          <c:smooth val="1"/>
        </c:ser>
        <c:dLbls>
          <c:showLegendKey val="0"/>
          <c:showVal val="0"/>
          <c:showCatName val="0"/>
          <c:showSerName val="0"/>
          <c:showPercent val="0"/>
          <c:showBubbleSize val="0"/>
        </c:dLbls>
        <c:axId val="158884992"/>
        <c:axId val="158886912"/>
      </c:scatterChart>
      <c:valAx>
        <c:axId val="158884992"/>
        <c:scaling>
          <c:orientation val="minMax"/>
        </c:scaling>
        <c:delete val="0"/>
        <c:axPos val="b"/>
        <c:title>
          <c:tx>
            <c:rich>
              <a:bodyPr/>
              <a:lstStyle/>
              <a:p>
                <a:pPr>
                  <a:defRPr/>
                </a:pPr>
                <a:r>
                  <a:rPr lang="es-EC"/>
                  <a:t>Tiempo</a:t>
                </a:r>
              </a:p>
            </c:rich>
          </c:tx>
          <c:layout/>
          <c:overlay val="0"/>
        </c:title>
        <c:numFmt formatCode="#,##0" sourceLinked="1"/>
        <c:majorTickMark val="none"/>
        <c:minorTickMark val="none"/>
        <c:tickLblPos val="nextTo"/>
        <c:crossAx val="158886912"/>
        <c:crosses val="autoZero"/>
        <c:crossBetween val="midCat"/>
      </c:valAx>
      <c:valAx>
        <c:axId val="158886912"/>
        <c:scaling>
          <c:orientation val="minMax"/>
        </c:scaling>
        <c:delete val="0"/>
        <c:axPos val="l"/>
        <c:majorGridlines/>
        <c:title>
          <c:tx>
            <c:rich>
              <a:bodyPr/>
              <a:lstStyle/>
              <a:p>
                <a:pPr>
                  <a:defRPr/>
                </a:pPr>
                <a:r>
                  <a:rPr lang="es-EC"/>
                  <a:t>ms</a:t>
                </a:r>
              </a:p>
            </c:rich>
          </c:tx>
          <c:layout/>
          <c:overlay val="0"/>
        </c:title>
        <c:numFmt formatCode="0.00" sourceLinked="1"/>
        <c:majorTickMark val="none"/>
        <c:minorTickMark val="none"/>
        <c:tickLblPos val="nextTo"/>
        <c:crossAx val="158884992"/>
        <c:crosses val="autoZero"/>
        <c:crossBetween val="midCat"/>
      </c:valAx>
    </c:plotArea>
    <c:legend>
      <c:legendPos val="r"/>
      <c:layout/>
      <c:overlay val="0"/>
    </c:legend>
    <c:plotVisOnly val="1"/>
    <c:dispBlanksAs val="gap"/>
    <c:showDLblsOverMax val="0"/>
  </c:chart>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076575" cy="511175"/>
          </a:xfrm>
          <a:prstGeom prst="rect">
            <a:avLst/>
          </a:prstGeom>
        </p:spPr>
        <p:txBody>
          <a:bodyPr vert="horz" lIns="99048" tIns="49524" rIns="99048" bIns="49524" rtlCol="0"/>
          <a:lstStyle>
            <a:lvl1pPr algn="l" fontAlgn="auto">
              <a:spcBef>
                <a:spcPts val="0"/>
              </a:spcBef>
              <a:spcAft>
                <a:spcPts val="0"/>
              </a:spcAft>
              <a:defRPr sz="1300">
                <a:latin typeface="+mn-lt"/>
                <a:ea typeface="+mn-ea"/>
                <a:cs typeface="+mn-cs"/>
              </a:defRPr>
            </a:lvl1pPr>
          </a:lstStyle>
          <a:p>
            <a:pPr>
              <a:defRPr/>
            </a:pPr>
            <a:endParaRPr lang="pt-BR"/>
          </a:p>
        </p:txBody>
      </p:sp>
      <p:sp>
        <p:nvSpPr>
          <p:cNvPr id="3" name="2 Marcador de fecha"/>
          <p:cNvSpPr>
            <a:spLocks noGrp="1"/>
          </p:cNvSpPr>
          <p:nvPr>
            <p:ph type="dt" idx="1"/>
          </p:nvPr>
        </p:nvSpPr>
        <p:spPr>
          <a:xfrm>
            <a:off x="4021138" y="0"/>
            <a:ext cx="3076575" cy="511175"/>
          </a:xfrm>
          <a:prstGeom prst="rect">
            <a:avLst/>
          </a:prstGeom>
        </p:spPr>
        <p:txBody>
          <a:bodyPr vert="horz" wrap="square" lIns="99048" tIns="49524" rIns="99048" bIns="49524" numCol="1" anchor="t" anchorCtr="0" compatLnSpc="1">
            <a:prstTxWarp prst="textNoShape">
              <a:avLst/>
            </a:prstTxWarp>
          </a:bodyPr>
          <a:lstStyle>
            <a:lvl1pPr algn="r">
              <a:defRPr sz="1300">
                <a:latin typeface="Calibri" pitchFamily="34" charset="0"/>
                <a:cs typeface="Arial" pitchFamily="34" charset="0"/>
              </a:defRPr>
            </a:lvl1pPr>
          </a:lstStyle>
          <a:p>
            <a:pPr>
              <a:defRPr/>
            </a:pPr>
            <a:fld id="{D82949C3-7E99-4D8E-A17D-F7B3A5A0D7C0}" type="datetimeFigureOut">
              <a:rPr lang="pt-BR"/>
              <a:pPr>
                <a:defRPr/>
              </a:pPr>
              <a:t>19/09/2012</a:t>
            </a:fld>
            <a:endParaRPr lang="pt-BR"/>
          </a:p>
        </p:txBody>
      </p:sp>
      <p:sp>
        <p:nvSpPr>
          <p:cNvPr id="4" name="3 Marcador de imagen de diapositiva"/>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pPr lvl="0"/>
            <a:endParaRPr lang="pt-BR" noProof="0"/>
          </a:p>
        </p:txBody>
      </p:sp>
      <p:sp>
        <p:nvSpPr>
          <p:cNvPr id="5" name="4 Marcador de notas"/>
          <p:cNvSpPr>
            <a:spLocks noGrp="1"/>
          </p:cNvSpPr>
          <p:nvPr>
            <p:ph type="body" sz="quarter" idx="3"/>
          </p:nvPr>
        </p:nvSpPr>
        <p:spPr>
          <a:xfrm>
            <a:off x="709613" y="4860925"/>
            <a:ext cx="5680075" cy="4605338"/>
          </a:xfrm>
          <a:prstGeom prst="rect">
            <a:avLst/>
          </a:prstGeom>
        </p:spPr>
        <p:txBody>
          <a:bodyPr vert="horz" wrap="square" lIns="99048" tIns="49524" rIns="99048" bIns="49524" numCol="1" anchor="t" anchorCtr="0" compatLnSpc="1">
            <a:prstTxWarp prst="textNoShape">
              <a:avLst/>
            </a:prstTxWarp>
            <a:normAutofit/>
          </a:bodyPr>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endParaRPr lang="pt-BR" noProof="0" smtClean="0"/>
          </a:p>
        </p:txBody>
      </p:sp>
      <p:sp>
        <p:nvSpPr>
          <p:cNvPr id="6" name="5 Marcador de pie de página"/>
          <p:cNvSpPr>
            <a:spLocks noGrp="1"/>
          </p:cNvSpPr>
          <p:nvPr>
            <p:ph type="ftr" sz="quarter" idx="4"/>
          </p:nvPr>
        </p:nvSpPr>
        <p:spPr>
          <a:xfrm>
            <a:off x="0" y="9721850"/>
            <a:ext cx="3076575" cy="511175"/>
          </a:xfrm>
          <a:prstGeom prst="rect">
            <a:avLst/>
          </a:prstGeom>
        </p:spPr>
        <p:txBody>
          <a:bodyPr vert="horz" lIns="99048" tIns="49524" rIns="99048" bIns="49524" rtlCol="0" anchor="b"/>
          <a:lstStyle>
            <a:lvl1pPr algn="l" fontAlgn="auto">
              <a:spcBef>
                <a:spcPts val="0"/>
              </a:spcBef>
              <a:spcAft>
                <a:spcPts val="0"/>
              </a:spcAft>
              <a:defRPr sz="1300">
                <a:latin typeface="+mn-lt"/>
                <a:ea typeface="+mn-ea"/>
                <a:cs typeface="+mn-cs"/>
              </a:defRPr>
            </a:lvl1pPr>
          </a:lstStyle>
          <a:p>
            <a:pPr>
              <a:defRPr/>
            </a:pPr>
            <a:endParaRPr lang="pt-BR"/>
          </a:p>
        </p:txBody>
      </p:sp>
      <p:sp>
        <p:nvSpPr>
          <p:cNvPr id="7" name="6 Marcador de número de diapositiva"/>
          <p:cNvSpPr>
            <a:spLocks noGrp="1"/>
          </p:cNvSpPr>
          <p:nvPr>
            <p:ph type="sldNum" sz="quarter" idx="5"/>
          </p:nvPr>
        </p:nvSpPr>
        <p:spPr>
          <a:xfrm>
            <a:off x="4021138" y="9721850"/>
            <a:ext cx="3076575" cy="511175"/>
          </a:xfrm>
          <a:prstGeom prst="rect">
            <a:avLst/>
          </a:prstGeom>
        </p:spPr>
        <p:txBody>
          <a:bodyPr vert="horz" wrap="square" lIns="99048" tIns="49524" rIns="99048" bIns="49524" numCol="1" anchor="b" anchorCtr="0" compatLnSpc="1">
            <a:prstTxWarp prst="textNoShape">
              <a:avLst/>
            </a:prstTxWarp>
          </a:bodyPr>
          <a:lstStyle>
            <a:lvl1pPr algn="r">
              <a:defRPr sz="1300">
                <a:latin typeface="Calibri" pitchFamily="34" charset="0"/>
                <a:cs typeface="Arial" pitchFamily="34" charset="0"/>
              </a:defRPr>
            </a:lvl1pPr>
          </a:lstStyle>
          <a:p>
            <a:pPr>
              <a:defRPr/>
            </a:pPr>
            <a:fld id="{06E00C8C-7783-4493-A1CD-ADB45409441B}" type="slidenum">
              <a:rPr lang="pt-BR"/>
              <a:pPr>
                <a:defRPr/>
              </a:pPr>
              <a:t>‹Nº›</a:t>
            </a:fld>
            <a:endParaRPr lang="pt-BR"/>
          </a:p>
        </p:txBody>
      </p:sp>
    </p:spTree>
    <p:extLst>
      <p:ext uri="{BB962C8B-B14F-4D97-AF65-F5344CB8AC3E}">
        <p14:creationId xmlns:p14="http://schemas.microsoft.com/office/powerpoint/2010/main" val="121413203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ES" smtClean="0">
              <a:ea typeface="ＭＳ Ｐゴシック" pitchFamily="34" charset="-128"/>
            </a:endParaRPr>
          </a:p>
        </p:txBody>
      </p:sp>
      <p:sp>
        <p:nvSpPr>
          <p:cNvPr id="2970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B38FA678-BA3B-4FA5-AFBC-CFEB38A4EF2E}" type="slidenum">
              <a:rPr lang="pt-BR" smtClean="0">
                <a:latin typeface="Calibri" pitchFamily="34" charset="0"/>
                <a:cs typeface="Arial" charset="0"/>
              </a:rPr>
              <a:pPr eaLnBrk="1" hangingPunct="1"/>
              <a:t>1</a:t>
            </a:fld>
            <a:endParaRPr lang="pt-BR" smtClean="0">
              <a:latin typeface="Calibri" pitchFamily="34" charset="0"/>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smtClean="0">
              <a:ea typeface="ＭＳ Ｐゴシック" pitchFamily="34" charset="-128"/>
            </a:endParaRPr>
          </a:p>
        </p:txBody>
      </p:sp>
      <p:sp>
        <p:nvSpPr>
          <p:cNvPr id="3174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7872C7FF-A30F-4855-AF7B-D50A4BEE4C33}" type="slidenum">
              <a:rPr lang="pt-BR" smtClean="0">
                <a:latin typeface="Calibri" pitchFamily="34" charset="0"/>
                <a:cs typeface="Arial" charset="0"/>
              </a:rPr>
              <a:pPr eaLnBrk="1" hangingPunct="1"/>
              <a:t>6</a:t>
            </a:fld>
            <a:endParaRPr lang="pt-BR" smtClean="0">
              <a:latin typeface="Calibri" pitchFamily="34" charset="0"/>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ES" smtClean="0">
              <a:ea typeface="ＭＳ Ｐゴシック" pitchFamily="34" charset="-128"/>
            </a:endParaRPr>
          </a:p>
        </p:txBody>
      </p:sp>
      <p:sp>
        <p:nvSpPr>
          <p:cNvPr id="3072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2C02DEEC-2805-4F5F-B4CB-EEB89C4A1749}" type="slidenum">
              <a:rPr lang="pt-BR" smtClean="0">
                <a:latin typeface="Calibri" pitchFamily="34" charset="0"/>
                <a:cs typeface="Arial" charset="0"/>
              </a:rPr>
              <a:pPr eaLnBrk="1" hangingPunct="1"/>
              <a:t>14</a:t>
            </a:fld>
            <a:endParaRPr lang="pt-BR" smtClean="0">
              <a:latin typeface="Calibri" pitchFamily="34" charset="0"/>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smtClean="0">
              <a:ea typeface="ＭＳ Ｐゴシック" pitchFamily="34" charset="-128"/>
            </a:endParaRPr>
          </a:p>
        </p:txBody>
      </p:sp>
      <p:sp>
        <p:nvSpPr>
          <p:cNvPr id="3174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7872C7FF-A30F-4855-AF7B-D50A4BEE4C33}" type="slidenum">
              <a:rPr lang="pt-BR" smtClean="0">
                <a:latin typeface="Calibri" pitchFamily="34" charset="0"/>
                <a:cs typeface="Arial" charset="0"/>
              </a:rPr>
              <a:pPr eaLnBrk="1" hangingPunct="1"/>
              <a:t>15</a:t>
            </a:fld>
            <a:endParaRPr lang="pt-BR" smtClean="0">
              <a:latin typeface="Calibri" pitchFamily="34" charset="0"/>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ES" smtClean="0">
              <a:ea typeface="ＭＳ Ｐゴシック" pitchFamily="34" charset="-128"/>
            </a:endParaRPr>
          </a:p>
        </p:txBody>
      </p:sp>
      <p:sp>
        <p:nvSpPr>
          <p:cNvPr id="3277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6BE87E7A-EB42-477C-A90D-3BD3DE7FDB93}" type="slidenum">
              <a:rPr lang="pt-BR" smtClean="0">
                <a:latin typeface="Calibri" pitchFamily="34" charset="0"/>
                <a:cs typeface="Arial" charset="0"/>
              </a:rPr>
              <a:pPr eaLnBrk="1" hangingPunct="1"/>
              <a:t>46</a:t>
            </a:fld>
            <a:endParaRPr lang="pt-BR" smtClean="0">
              <a:latin typeface="Calibri" pitchFamily="34" charset="0"/>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ES" smtClean="0">
              <a:ea typeface="ＭＳ Ｐゴシック" pitchFamily="34" charset="-128"/>
            </a:endParaRPr>
          </a:p>
        </p:txBody>
      </p:sp>
      <p:sp>
        <p:nvSpPr>
          <p:cNvPr id="3482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B71888C8-C39F-4B14-808F-B677E3064CBC}" type="slidenum">
              <a:rPr lang="pt-BR" smtClean="0">
                <a:latin typeface="Calibri" pitchFamily="34" charset="0"/>
                <a:cs typeface="Arial" charset="0"/>
              </a:rPr>
              <a:pPr eaLnBrk="1" hangingPunct="1"/>
              <a:t>56</a:t>
            </a:fld>
            <a:endParaRPr lang="pt-BR" smtClean="0">
              <a:latin typeface="Calibri" pitchFamily="34" charset="0"/>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ES" smtClean="0">
              <a:ea typeface="ＭＳ Ｐゴシック" pitchFamily="34" charset="-128"/>
            </a:endParaRPr>
          </a:p>
        </p:txBody>
      </p:sp>
      <p:sp>
        <p:nvSpPr>
          <p:cNvPr id="3891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2D849ACB-CD8E-4F80-8830-FBAD9FADE801}" type="slidenum">
              <a:rPr lang="pt-BR" smtClean="0">
                <a:latin typeface="Calibri" pitchFamily="34" charset="0"/>
                <a:cs typeface="Arial" charset="0"/>
              </a:rPr>
              <a:pPr eaLnBrk="1" hangingPunct="1"/>
              <a:t>63</a:t>
            </a:fld>
            <a:endParaRPr lang="pt-BR" smtClean="0">
              <a:latin typeface="Calibri" pitchFamily="34" charset="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Ref idx="1001">
        <a:schemeClr val="bg2"/>
      </p:bgRef>
    </p:bg>
    <p:spTree>
      <p:nvGrpSpPr>
        <p:cNvPr id="1" name=""/>
        <p:cNvGrpSpPr/>
        <p:nvPr/>
      </p:nvGrpSpPr>
      <p:grpSpPr>
        <a:xfrm>
          <a:off x="0" y="0"/>
          <a:ext cx="0" cy="0"/>
          <a:chOff x="0" y="0"/>
          <a:chExt cx="0" cy="0"/>
        </a:xfrm>
      </p:grpSpPr>
      <p:sp>
        <p:nvSpPr>
          <p:cNvPr id="4" name="19 Rectángulo"/>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Georgia" pitchFamily="18" charset="0"/>
            </a:endParaRPr>
          </a:p>
        </p:txBody>
      </p:sp>
      <p:sp>
        <p:nvSpPr>
          <p:cNvPr id="5" name="20 Rectángulo"/>
          <p:cNvSpPr>
            <a:spLocks noChangeArrowheads="1"/>
          </p:cNvSpPr>
          <p:nvPr/>
        </p:nvSpPr>
        <p:spPr bwMode="white">
          <a:xfrm>
            <a:off x="8991600" y="3175"/>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Georgia" pitchFamily="18" charset="0"/>
            </a:endParaRPr>
          </a:p>
        </p:txBody>
      </p:sp>
      <p:sp>
        <p:nvSpPr>
          <p:cNvPr id="6" name="21 Rectángulo"/>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Georgia" pitchFamily="18" charset="0"/>
            </a:endParaRPr>
          </a:p>
        </p:txBody>
      </p:sp>
      <p:sp>
        <p:nvSpPr>
          <p:cNvPr id="7" name="23 Rectángulo"/>
          <p:cNvSpPr>
            <a:spLocks noChangeArrowheads="1"/>
          </p:cNvSpPr>
          <p:nvPr/>
        </p:nvSpPr>
        <p:spPr bwMode="white">
          <a:xfrm>
            <a:off x="0" y="0"/>
            <a:ext cx="9144000" cy="2514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Georgia" pitchFamily="18" charset="0"/>
            </a:endParaRPr>
          </a:p>
        </p:txBody>
      </p:sp>
      <p:sp>
        <p:nvSpPr>
          <p:cNvPr id="10" name="24 Rectángulo"/>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a typeface="+mn-ea"/>
            </a:endParaRPr>
          </a:p>
        </p:txBody>
      </p:sp>
      <p:sp>
        <p:nvSpPr>
          <p:cNvPr id="11" name="25 Conector recto"/>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a typeface="+mn-ea"/>
            </a:endParaRPr>
          </a:p>
        </p:txBody>
      </p:sp>
      <p:sp>
        <p:nvSpPr>
          <p:cNvPr id="12" name="26 Rectángulo"/>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a typeface="+mn-ea"/>
            </a:endParaRPr>
          </a:p>
        </p:txBody>
      </p:sp>
      <p:sp>
        <p:nvSpPr>
          <p:cNvPr id="13" name="27 Elipse"/>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28 Elipse"/>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8 Subtítulo"/>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s-ES" smtClean="0"/>
              <a:t>Haga clic para modificar el estilo de subtítulo del patrón</a:t>
            </a:r>
            <a:endParaRPr lang="en-US"/>
          </a:p>
        </p:txBody>
      </p:sp>
      <p:sp>
        <p:nvSpPr>
          <p:cNvPr id="8" name="7 Título"/>
          <p:cNvSpPr>
            <a:spLocks noGrp="1"/>
          </p:cNvSpPr>
          <p:nvPr>
            <p:ph type="ctrTitle"/>
          </p:nvPr>
        </p:nvSpPr>
        <p:spPr>
          <a:xfrm>
            <a:off x="685800" y="381000"/>
            <a:ext cx="7772400" cy="1752600"/>
          </a:xfrm>
        </p:spPr>
        <p:txBody>
          <a:bodyPr/>
          <a:lstStyle>
            <a:lvl1pPr>
              <a:defRPr sz="4200">
                <a:solidFill>
                  <a:schemeClr val="accent1"/>
                </a:solidFill>
              </a:defRPr>
            </a:lvl1pPr>
          </a:lstStyle>
          <a:p>
            <a:r>
              <a:rPr lang="es-ES" smtClean="0"/>
              <a:t>Haga clic para modificar el estilo de título del patrón</a:t>
            </a:r>
            <a:endParaRPr lang="en-US"/>
          </a:p>
        </p:txBody>
      </p:sp>
      <p:sp>
        <p:nvSpPr>
          <p:cNvPr id="15" name="27 Marcador de fecha"/>
          <p:cNvSpPr>
            <a:spLocks noGrp="1"/>
          </p:cNvSpPr>
          <p:nvPr>
            <p:ph type="dt" sz="half" idx="10"/>
          </p:nvPr>
        </p:nvSpPr>
        <p:spPr/>
        <p:txBody>
          <a:bodyPr/>
          <a:lstStyle>
            <a:lvl1pPr>
              <a:defRPr/>
            </a:lvl1pPr>
          </a:lstStyle>
          <a:p>
            <a:pPr>
              <a:defRPr/>
            </a:pPr>
            <a:fld id="{676878D7-61EF-4D8A-A22B-5B05C8298CDE}" type="datetime1">
              <a:rPr lang="pt-BR"/>
              <a:pPr>
                <a:defRPr/>
              </a:pPr>
              <a:t>19/09/2012</a:t>
            </a:fld>
            <a:endParaRPr lang="pt-BR"/>
          </a:p>
        </p:txBody>
      </p:sp>
      <p:sp>
        <p:nvSpPr>
          <p:cNvPr id="16" name="16 Marcador de pie de página"/>
          <p:cNvSpPr>
            <a:spLocks noGrp="1"/>
          </p:cNvSpPr>
          <p:nvPr>
            <p:ph type="ftr" sz="quarter" idx="11"/>
          </p:nvPr>
        </p:nvSpPr>
        <p:spPr/>
        <p:txBody>
          <a:bodyPr/>
          <a:lstStyle>
            <a:lvl1pPr>
              <a:defRPr/>
            </a:lvl1pPr>
          </a:lstStyle>
          <a:p>
            <a:pPr>
              <a:defRPr/>
            </a:pPr>
            <a:endParaRPr lang="pt-BR"/>
          </a:p>
        </p:txBody>
      </p:sp>
      <p:sp>
        <p:nvSpPr>
          <p:cNvPr id="17" name="28 Marcador de número de diapositiva"/>
          <p:cNvSpPr>
            <a:spLocks noGrp="1"/>
          </p:cNvSpPr>
          <p:nvPr>
            <p:ph type="sldNum" sz="quarter" idx="12"/>
          </p:nvPr>
        </p:nvSpPr>
        <p:spPr>
          <a:xfrm>
            <a:off x="4343400" y="2198688"/>
            <a:ext cx="457200" cy="441325"/>
          </a:xfrm>
        </p:spPr>
        <p:txBody>
          <a:bodyPr/>
          <a:lstStyle>
            <a:lvl1pPr>
              <a:defRPr/>
            </a:lvl1pPr>
          </a:lstStyle>
          <a:p>
            <a:pPr>
              <a:defRPr/>
            </a:pPr>
            <a:fld id="{EBCC004A-3DF5-48A8-AA25-F939AEADD782}" type="slidenum">
              <a:rPr lang="pt-BR"/>
              <a:pPr>
                <a:defRPr/>
              </a:pPr>
              <a:t>‹Nº›</a:t>
            </a:fld>
            <a:endParaRPr lang="pt-BR"/>
          </a:p>
        </p:txBody>
      </p:sp>
    </p:spTree>
    <p:extLst>
      <p:ext uri="{BB962C8B-B14F-4D97-AF65-F5344CB8AC3E}">
        <p14:creationId xmlns:p14="http://schemas.microsoft.com/office/powerpoint/2010/main" val="3250755362"/>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bg>
      <p:bgRef idx="1001">
        <a:schemeClr val="bg2"/>
      </p:bgRef>
    </p:bg>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lvl1pPr>
              <a:defRPr/>
            </a:lvl1pPr>
          </a:lstStyle>
          <a:p>
            <a:pPr>
              <a:defRPr/>
            </a:pPr>
            <a:fld id="{96BB5B0B-4BDB-4718-8AEC-34024158B750}" type="datetime1">
              <a:rPr lang="pt-BR"/>
              <a:pPr>
                <a:defRPr/>
              </a:pPr>
              <a:t>19/09/2012</a:t>
            </a:fld>
            <a:endParaRPr lang="pt-BR"/>
          </a:p>
        </p:txBody>
      </p:sp>
      <p:sp>
        <p:nvSpPr>
          <p:cNvPr id="5" name="4 Marcador de pie de página"/>
          <p:cNvSpPr>
            <a:spLocks noGrp="1"/>
          </p:cNvSpPr>
          <p:nvPr>
            <p:ph type="ftr" sz="quarter" idx="11"/>
          </p:nvPr>
        </p:nvSpPr>
        <p:spPr/>
        <p:txBody>
          <a:bodyPr/>
          <a:lstStyle>
            <a:lvl1pPr>
              <a:defRPr/>
            </a:lvl1pPr>
          </a:lstStyle>
          <a:p>
            <a:pPr>
              <a:defRPr/>
            </a:pPr>
            <a:endParaRPr lang="pt-BR"/>
          </a:p>
        </p:txBody>
      </p:sp>
      <p:sp>
        <p:nvSpPr>
          <p:cNvPr id="6" name="5 Marcador de número de diapositiva"/>
          <p:cNvSpPr>
            <a:spLocks noGrp="1"/>
          </p:cNvSpPr>
          <p:nvPr>
            <p:ph type="sldNum" sz="quarter" idx="12"/>
          </p:nvPr>
        </p:nvSpPr>
        <p:spPr/>
        <p:txBody>
          <a:bodyPr/>
          <a:lstStyle>
            <a:lvl1pPr>
              <a:defRPr/>
            </a:lvl1pPr>
          </a:lstStyle>
          <a:p>
            <a:pPr>
              <a:defRPr/>
            </a:pPr>
            <a:fld id="{4A675A79-98F9-4AA2-BAC6-71F9E7FA225F}" type="slidenum">
              <a:rPr lang="pt-BR"/>
              <a:pPr>
                <a:defRPr/>
              </a:pPr>
              <a:t>‹Nº›</a:t>
            </a:fld>
            <a:endParaRPr lang="pt-BR"/>
          </a:p>
        </p:txBody>
      </p:sp>
    </p:spTree>
    <p:extLst>
      <p:ext uri="{BB962C8B-B14F-4D97-AF65-F5344CB8AC3E}">
        <p14:creationId xmlns:p14="http://schemas.microsoft.com/office/powerpoint/2010/main" val="492866589"/>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bg>
      <p:bgRef idx="1001">
        <a:schemeClr val="bg2"/>
      </p:bgRef>
    </p:bg>
    <p:spTree>
      <p:nvGrpSpPr>
        <p:cNvPr id="1" name=""/>
        <p:cNvGrpSpPr/>
        <p:nvPr/>
      </p:nvGrpSpPr>
      <p:grpSpPr>
        <a:xfrm>
          <a:off x="0" y="0"/>
          <a:ext cx="0" cy="0"/>
          <a:chOff x="0" y="0"/>
          <a:chExt cx="0" cy="0"/>
        </a:xfrm>
      </p:grpSpPr>
      <p:sp>
        <p:nvSpPr>
          <p:cNvPr id="4" name="19 Rectángulo"/>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Georgia" pitchFamily="18" charset="0"/>
            </a:endParaRPr>
          </a:p>
        </p:txBody>
      </p:sp>
      <p:sp>
        <p:nvSpPr>
          <p:cNvPr id="5" name="20 Rectángulo"/>
          <p:cNvSpPr>
            <a:spLocks noChangeArrowheads="1"/>
          </p:cNvSpPr>
          <p:nvPr/>
        </p:nvSpPr>
        <p:spPr bwMode="white">
          <a:xfrm>
            <a:off x="7010400" y="0"/>
            <a:ext cx="21336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Georgia" pitchFamily="18" charset="0"/>
            </a:endParaRPr>
          </a:p>
        </p:txBody>
      </p:sp>
      <p:sp>
        <p:nvSpPr>
          <p:cNvPr id="6" name="21 Rectángulo"/>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Georgia" pitchFamily="18" charset="0"/>
            </a:endParaRPr>
          </a:p>
        </p:txBody>
      </p:sp>
      <p:sp>
        <p:nvSpPr>
          <p:cNvPr id="7" name="23 Rectángulo"/>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Georgia" pitchFamily="18" charset="0"/>
            </a:endParaRPr>
          </a:p>
        </p:txBody>
      </p:sp>
      <p:sp>
        <p:nvSpPr>
          <p:cNvPr id="8" name="24 Rectángulo"/>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a typeface="+mn-ea"/>
            </a:endParaRPr>
          </a:p>
        </p:txBody>
      </p:sp>
      <p:sp>
        <p:nvSpPr>
          <p:cNvPr id="9" name="25 Rectángulo"/>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a typeface="+mn-ea"/>
            </a:endParaRPr>
          </a:p>
        </p:txBody>
      </p:sp>
      <p:sp>
        <p:nvSpPr>
          <p:cNvPr id="10" name="26 Conector recto"/>
          <p:cNvSpPr>
            <a:spLocks noChangeShapeType="1"/>
          </p:cNvSpPr>
          <p:nvPr/>
        </p:nvSpPr>
        <p:spPr bwMode="auto">
          <a:xfrm rot="5400000">
            <a:off x="4021137"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a typeface="+mn-ea"/>
            </a:endParaRPr>
          </a:p>
        </p:txBody>
      </p:sp>
      <p:sp>
        <p:nvSpPr>
          <p:cNvPr id="11" name="27 Elipse"/>
          <p:cNvSpPr/>
          <p:nvPr/>
        </p:nvSpPr>
        <p:spPr>
          <a:xfrm>
            <a:off x="6838950"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28 Elipse"/>
          <p:cNvSpPr/>
          <p:nvPr/>
        </p:nvSpPr>
        <p:spPr>
          <a:xfrm>
            <a:off x="6934200" y="3021013"/>
            <a:ext cx="420688"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2 Marcador de texto vertical"/>
          <p:cNvSpPr>
            <a:spLocks noGrp="1"/>
          </p:cNvSpPr>
          <p:nvPr>
            <p:ph type="body" orient="vert" idx="1"/>
          </p:nvPr>
        </p:nvSpPr>
        <p:spPr>
          <a:xfrm>
            <a:off x="304800" y="304800"/>
            <a:ext cx="6553200" cy="5821366"/>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2" name="1 Título vertical"/>
          <p:cNvSpPr>
            <a:spLocks noGrp="1"/>
          </p:cNvSpPr>
          <p:nvPr>
            <p:ph type="title" orient="vert"/>
          </p:nvPr>
        </p:nvSpPr>
        <p:spPr>
          <a:xfrm>
            <a:off x="7391400" y="304801"/>
            <a:ext cx="1447800" cy="5851525"/>
          </a:xfrm>
        </p:spPr>
        <p:txBody>
          <a:bodyPr vert="eaVert"/>
          <a:lstStyle/>
          <a:p>
            <a:r>
              <a:rPr lang="es-ES" smtClean="0"/>
              <a:t>Haga clic para modificar el estilo de título del patrón</a:t>
            </a:r>
            <a:endParaRPr lang="en-US"/>
          </a:p>
        </p:txBody>
      </p:sp>
      <p:sp>
        <p:nvSpPr>
          <p:cNvPr id="13" name="5 Marcador de número de diapositiva"/>
          <p:cNvSpPr>
            <a:spLocks noGrp="1"/>
          </p:cNvSpPr>
          <p:nvPr>
            <p:ph type="sldNum" sz="quarter" idx="10"/>
          </p:nvPr>
        </p:nvSpPr>
        <p:spPr>
          <a:xfrm>
            <a:off x="6915150" y="3009900"/>
            <a:ext cx="457200" cy="441325"/>
          </a:xfrm>
        </p:spPr>
        <p:txBody>
          <a:bodyPr/>
          <a:lstStyle>
            <a:lvl1pPr>
              <a:defRPr/>
            </a:lvl1pPr>
          </a:lstStyle>
          <a:p>
            <a:pPr>
              <a:defRPr/>
            </a:pPr>
            <a:fld id="{A8B46468-4286-4A91-B46B-5B5628BA7660}" type="slidenum">
              <a:rPr lang="pt-BR"/>
              <a:pPr>
                <a:defRPr/>
              </a:pPr>
              <a:t>‹Nº›</a:t>
            </a:fld>
            <a:endParaRPr lang="pt-BR"/>
          </a:p>
        </p:txBody>
      </p:sp>
      <p:sp>
        <p:nvSpPr>
          <p:cNvPr id="14" name="3 Marcador de fecha"/>
          <p:cNvSpPr>
            <a:spLocks noGrp="1"/>
          </p:cNvSpPr>
          <p:nvPr>
            <p:ph type="dt" sz="half" idx="11"/>
          </p:nvPr>
        </p:nvSpPr>
        <p:spPr/>
        <p:txBody>
          <a:bodyPr/>
          <a:lstStyle>
            <a:lvl1pPr>
              <a:defRPr/>
            </a:lvl1pPr>
          </a:lstStyle>
          <a:p>
            <a:pPr>
              <a:defRPr/>
            </a:pPr>
            <a:fld id="{17FE50BB-6C22-41B4-8503-88770A1A9B99}" type="datetime1">
              <a:rPr lang="pt-BR"/>
              <a:pPr>
                <a:defRPr/>
              </a:pPr>
              <a:t>19/09/2012</a:t>
            </a:fld>
            <a:endParaRPr lang="pt-BR"/>
          </a:p>
        </p:txBody>
      </p:sp>
      <p:sp>
        <p:nvSpPr>
          <p:cNvPr id="15" name="4 Marcador de pie de página"/>
          <p:cNvSpPr>
            <a:spLocks noGrp="1"/>
          </p:cNvSpPr>
          <p:nvPr>
            <p:ph type="ftr" sz="quarter" idx="12"/>
          </p:nvPr>
        </p:nvSpPr>
        <p:spPr/>
        <p:txBody>
          <a:bodyPr/>
          <a:lstStyle>
            <a:lvl1pPr>
              <a:defRPr/>
            </a:lvl1pPr>
          </a:lstStyle>
          <a:p>
            <a:pPr>
              <a:defRPr/>
            </a:pPr>
            <a:endParaRPr lang="pt-BR"/>
          </a:p>
        </p:txBody>
      </p:sp>
    </p:spTree>
    <p:extLst>
      <p:ext uri="{BB962C8B-B14F-4D97-AF65-F5344CB8AC3E}">
        <p14:creationId xmlns:p14="http://schemas.microsoft.com/office/powerpoint/2010/main" val="2583204780"/>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ido">
    <p:spTree>
      <p:nvGrpSpPr>
        <p:cNvPr id="1" name=""/>
        <p:cNvGrpSpPr/>
        <p:nvPr/>
      </p:nvGrpSpPr>
      <p:grpSpPr>
        <a:xfrm>
          <a:off x="0" y="0"/>
          <a:ext cx="0" cy="0"/>
          <a:chOff x="0" y="0"/>
          <a:chExt cx="0" cy="0"/>
        </a:xfrm>
      </p:grpSpPr>
      <p:sp>
        <p:nvSpPr>
          <p:cNvPr id="2" name="Marcador de contenido 1"/>
          <p:cNvSpPr>
            <a:spLocks noGrp="1"/>
          </p:cNvSpPr>
          <p:nvPr>
            <p:ph/>
          </p:nvPr>
        </p:nvSpPr>
        <p:spPr>
          <a:xfrm>
            <a:off x="457200" y="457200"/>
            <a:ext cx="8229600" cy="5410200"/>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3" name="Rectangle 15"/>
          <p:cNvSpPr>
            <a:spLocks noGrp="1" noChangeArrowheads="1"/>
          </p:cNvSpPr>
          <p:nvPr>
            <p:ph type="ftr" sz="quarter" idx="10"/>
          </p:nvPr>
        </p:nvSpPr>
        <p:spPr/>
        <p:txBody>
          <a:bodyPr/>
          <a:lstStyle>
            <a:lvl1pPr>
              <a:defRPr/>
            </a:lvl1pPr>
          </a:lstStyle>
          <a:p>
            <a:pPr>
              <a:defRPr/>
            </a:pPr>
            <a:endParaRPr lang="es-MX"/>
          </a:p>
        </p:txBody>
      </p:sp>
      <p:sp>
        <p:nvSpPr>
          <p:cNvPr id="4" name="Rectangle 16"/>
          <p:cNvSpPr>
            <a:spLocks noGrp="1" noChangeArrowheads="1"/>
          </p:cNvSpPr>
          <p:nvPr>
            <p:ph type="sldNum" sz="quarter" idx="11"/>
          </p:nvPr>
        </p:nvSpPr>
        <p:spPr/>
        <p:txBody>
          <a:bodyPr/>
          <a:lstStyle>
            <a:lvl1pPr>
              <a:defRPr/>
            </a:lvl1pPr>
          </a:lstStyle>
          <a:p>
            <a:pPr>
              <a:defRPr/>
            </a:pPr>
            <a:fld id="{0EEBDEDF-B760-43E0-A400-E7A014627739}" type="slidenum">
              <a:rPr lang="es-ES"/>
              <a:pPr>
                <a:defRPr/>
              </a:pPr>
              <a:t>‹Nº›</a:t>
            </a:fld>
            <a:endParaRPr lang="es-ES"/>
          </a:p>
        </p:txBody>
      </p:sp>
      <p:sp>
        <p:nvSpPr>
          <p:cNvPr id="5" name="Rectangle 16"/>
          <p:cNvSpPr>
            <a:spLocks noGrp="1" noChangeArrowheads="1"/>
          </p:cNvSpPr>
          <p:nvPr>
            <p:ph type="dt" sz="half" idx="12"/>
          </p:nvPr>
        </p:nvSpPr>
        <p:spPr/>
        <p:txBody>
          <a:bodyPr/>
          <a:lstStyle>
            <a:lvl1pPr fontAlgn="auto">
              <a:spcBef>
                <a:spcPts val="0"/>
              </a:spcBef>
              <a:spcAft>
                <a:spcPts val="0"/>
              </a:spcAft>
              <a:defRPr>
                <a:latin typeface="+mn-lt"/>
                <a:ea typeface="+mn-ea"/>
                <a:cs typeface="+mn-cs"/>
              </a:defRPr>
            </a:lvl1pPr>
          </a:lstStyle>
          <a:p>
            <a:pPr>
              <a:defRPr/>
            </a:pPr>
            <a:fld id="{3A81C71A-370F-46C0-B0BC-8AC204653E94}" type="datetime1">
              <a:rPr lang="pt-BR"/>
              <a:pPr>
                <a:defRPr/>
              </a:pPr>
              <a:t>19/09/2012</a:t>
            </a:fld>
            <a:endParaRPr lang="es-MX"/>
          </a:p>
        </p:txBody>
      </p:sp>
    </p:spTree>
    <p:extLst>
      <p:ext uri="{BB962C8B-B14F-4D97-AF65-F5344CB8AC3E}">
        <p14:creationId xmlns:p14="http://schemas.microsoft.com/office/powerpoint/2010/main" val="2153692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bg>
      <p:bgRef idx="1001">
        <a:schemeClr val="bg2"/>
      </p:bgRef>
    </p:bg>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solidFill>
                  <a:schemeClr val="accent3">
                    <a:shade val="75000"/>
                  </a:schemeClr>
                </a:solidFill>
              </a:defRPr>
            </a:lvl1pPr>
          </a:lstStyle>
          <a:p>
            <a:r>
              <a:rPr lang="es-ES" smtClean="0"/>
              <a:t>Haga clic para modificar el estilo de título del patrón</a:t>
            </a:r>
            <a:endParaRPr lang="en-US"/>
          </a:p>
        </p:txBody>
      </p:sp>
      <p:sp>
        <p:nvSpPr>
          <p:cNvPr id="8" name="7 Marcador de contenido"/>
          <p:cNvSpPr>
            <a:spLocks noGrp="1"/>
          </p:cNvSpPr>
          <p:nvPr>
            <p:ph sz="quarter" idx="1"/>
          </p:nvPr>
        </p:nvSpPr>
        <p:spPr>
          <a:xfrm>
            <a:off x="301752" y="1527048"/>
            <a:ext cx="8503920" cy="45720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lvl1pPr>
              <a:defRPr/>
            </a:lvl1pPr>
          </a:lstStyle>
          <a:p>
            <a:pPr>
              <a:defRPr/>
            </a:pPr>
            <a:fld id="{0E9BF418-BD94-4A89-BE38-9C21711619AF}" type="datetime1">
              <a:rPr lang="pt-BR"/>
              <a:pPr>
                <a:defRPr/>
              </a:pPr>
              <a:t>19/09/2012</a:t>
            </a:fld>
            <a:endParaRPr lang="pt-BR"/>
          </a:p>
        </p:txBody>
      </p:sp>
      <p:sp>
        <p:nvSpPr>
          <p:cNvPr id="5" name="4 Marcador de pie de página"/>
          <p:cNvSpPr>
            <a:spLocks noGrp="1"/>
          </p:cNvSpPr>
          <p:nvPr>
            <p:ph type="ftr" sz="quarter" idx="11"/>
          </p:nvPr>
        </p:nvSpPr>
        <p:spPr/>
        <p:txBody>
          <a:bodyPr/>
          <a:lstStyle>
            <a:lvl1pPr>
              <a:defRPr/>
            </a:lvl1pPr>
          </a:lstStyle>
          <a:p>
            <a:pPr>
              <a:defRPr/>
            </a:pPr>
            <a:endParaRPr lang="pt-BR"/>
          </a:p>
        </p:txBody>
      </p:sp>
      <p:sp>
        <p:nvSpPr>
          <p:cNvPr id="6" name="5 Marcador de número de diapositiva"/>
          <p:cNvSpPr>
            <a:spLocks noGrp="1"/>
          </p:cNvSpPr>
          <p:nvPr>
            <p:ph type="sldNum" sz="quarter" idx="12"/>
          </p:nvPr>
        </p:nvSpPr>
        <p:spPr>
          <a:xfrm>
            <a:off x="4362450" y="1027113"/>
            <a:ext cx="457200" cy="441325"/>
          </a:xfrm>
        </p:spPr>
        <p:txBody>
          <a:bodyPr/>
          <a:lstStyle>
            <a:lvl1pPr>
              <a:defRPr/>
            </a:lvl1pPr>
          </a:lstStyle>
          <a:p>
            <a:pPr>
              <a:defRPr/>
            </a:pPr>
            <a:fld id="{058AE303-8683-439C-AB0B-23F9BA29756B}" type="slidenum">
              <a:rPr lang="pt-BR"/>
              <a:pPr>
                <a:defRPr/>
              </a:pPr>
              <a:t>‹Nº›</a:t>
            </a:fld>
            <a:endParaRPr lang="pt-BR"/>
          </a:p>
        </p:txBody>
      </p:sp>
    </p:spTree>
    <p:extLst>
      <p:ext uri="{BB962C8B-B14F-4D97-AF65-F5344CB8AC3E}">
        <p14:creationId xmlns:p14="http://schemas.microsoft.com/office/powerpoint/2010/main" val="2835877329"/>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4" name="19 Rectángulo"/>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Georgia" pitchFamily="18" charset="0"/>
            </a:endParaRPr>
          </a:p>
        </p:txBody>
      </p:sp>
      <p:sp>
        <p:nvSpPr>
          <p:cNvPr id="5" name="20 Rectángulo"/>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Georgia" pitchFamily="18" charset="0"/>
            </a:endParaRPr>
          </a:p>
        </p:txBody>
      </p:sp>
      <p:sp>
        <p:nvSpPr>
          <p:cNvPr id="6" name="21 Rectángulo"/>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Georgia" pitchFamily="18" charset="0"/>
            </a:endParaRPr>
          </a:p>
        </p:txBody>
      </p:sp>
      <p:sp>
        <p:nvSpPr>
          <p:cNvPr id="7" name="23 Rectángulo"/>
          <p:cNvSpPr>
            <a:spLocks noChangeArrowheads="1"/>
          </p:cNvSpPr>
          <p:nvPr/>
        </p:nvSpPr>
        <p:spPr bwMode="white">
          <a:xfrm>
            <a:off x="8991600" y="1905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Georgia" pitchFamily="18" charset="0"/>
            </a:endParaRPr>
          </a:p>
        </p:txBody>
      </p:sp>
      <p:sp>
        <p:nvSpPr>
          <p:cNvPr id="8" name="24 Rectángulo"/>
          <p:cNvSpPr>
            <a:spLocks noChangeArrowheads="1"/>
          </p:cNvSpPr>
          <p:nvPr/>
        </p:nvSpPr>
        <p:spPr bwMode="white">
          <a:xfrm>
            <a:off x="152400" y="2286000"/>
            <a:ext cx="8832850" cy="304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Georgia" pitchFamily="18" charset="0"/>
            </a:endParaRPr>
          </a:p>
        </p:txBody>
      </p:sp>
      <p:sp>
        <p:nvSpPr>
          <p:cNvPr id="9" name="25 Rectángulo"/>
          <p:cNvSpPr>
            <a:spLocks noChangeArrowheads="1"/>
          </p:cNvSpPr>
          <p:nvPr/>
        </p:nvSpPr>
        <p:spPr bwMode="auto">
          <a:xfrm>
            <a:off x="155575" y="142875"/>
            <a:ext cx="8832850" cy="21399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Georgia" pitchFamily="18" charset="0"/>
            </a:endParaRPr>
          </a:p>
        </p:txBody>
      </p:sp>
      <p:sp>
        <p:nvSpPr>
          <p:cNvPr id="10" name="26 Rectángulo"/>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a typeface="+mn-ea"/>
            </a:endParaRPr>
          </a:p>
        </p:txBody>
      </p:sp>
      <p:sp>
        <p:nvSpPr>
          <p:cNvPr id="11" name="27 Rectángulo"/>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a typeface="+mn-ea"/>
            </a:endParaRPr>
          </a:p>
        </p:txBody>
      </p:sp>
      <p:sp>
        <p:nvSpPr>
          <p:cNvPr id="12" name="28 Conector recto"/>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a typeface="+mn-ea"/>
            </a:endParaRPr>
          </a:p>
        </p:txBody>
      </p:sp>
      <p:sp>
        <p:nvSpPr>
          <p:cNvPr id="13" name="29 Elipse"/>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30 Elipse"/>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2 Marcador de texto"/>
          <p:cNvSpPr>
            <a:spLocks noGrp="1"/>
          </p:cNvSpPr>
          <p:nvPr>
            <p:ph type="body" idx="1"/>
          </p:nvPr>
        </p:nvSpPr>
        <p:spPr>
          <a:xfrm>
            <a:off x="1368426" y="2743200"/>
            <a:ext cx="6480174"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s-ES" smtClean="0"/>
              <a:t>Haga clic para modificar el estilo de texto del patrón</a:t>
            </a:r>
          </a:p>
        </p:txBody>
      </p:sp>
      <p:sp>
        <p:nvSpPr>
          <p:cNvPr id="2" name="1 Título"/>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es-ES" smtClean="0"/>
              <a:t>Haga clic para modificar el estilo de título del patrón</a:t>
            </a:r>
            <a:endParaRPr lang="en-US"/>
          </a:p>
        </p:txBody>
      </p:sp>
      <p:sp>
        <p:nvSpPr>
          <p:cNvPr id="15" name="4 Marcador de pie de página"/>
          <p:cNvSpPr>
            <a:spLocks noGrp="1"/>
          </p:cNvSpPr>
          <p:nvPr>
            <p:ph type="ftr" sz="quarter" idx="10"/>
          </p:nvPr>
        </p:nvSpPr>
        <p:spPr/>
        <p:txBody>
          <a:bodyPr/>
          <a:lstStyle>
            <a:lvl1pPr>
              <a:defRPr/>
            </a:lvl1pPr>
          </a:lstStyle>
          <a:p>
            <a:pPr>
              <a:defRPr/>
            </a:pPr>
            <a:endParaRPr lang="pt-BR"/>
          </a:p>
        </p:txBody>
      </p:sp>
      <p:sp>
        <p:nvSpPr>
          <p:cNvPr id="16" name="3 Marcador de fecha"/>
          <p:cNvSpPr>
            <a:spLocks noGrp="1"/>
          </p:cNvSpPr>
          <p:nvPr>
            <p:ph type="dt" sz="half" idx="11"/>
          </p:nvPr>
        </p:nvSpPr>
        <p:spPr/>
        <p:txBody>
          <a:bodyPr/>
          <a:lstStyle>
            <a:lvl1pPr>
              <a:defRPr/>
            </a:lvl1pPr>
          </a:lstStyle>
          <a:p>
            <a:pPr>
              <a:defRPr/>
            </a:pPr>
            <a:fld id="{6F705076-C01A-443E-8454-02C58A76A416}" type="datetime1">
              <a:rPr lang="pt-BR"/>
              <a:pPr>
                <a:defRPr/>
              </a:pPr>
              <a:t>19/09/2012</a:t>
            </a:fld>
            <a:endParaRPr lang="pt-BR"/>
          </a:p>
        </p:txBody>
      </p:sp>
      <p:sp>
        <p:nvSpPr>
          <p:cNvPr id="17" name="5 Marcador de número de diapositiva"/>
          <p:cNvSpPr>
            <a:spLocks noGrp="1"/>
          </p:cNvSpPr>
          <p:nvPr>
            <p:ph type="sldNum" sz="quarter" idx="12"/>
          </p:nvPr>
        </p:nvSpPr>
        <p:spPr>
          <a:xfrm>
            <a:off x="4343400" y="2198688"/>
            <a:ext cx="457200" cy="441325"/>
          </a:xfrm>
        </p:spPr>
        <p:txBody>
          <a:bodyPr/>
          <a:lstStyle>
            <a:lvl1pPr>
              <a:defRPr/>
            </a:lvl1pPr>
          </a:lstStyle>
          <a:p>
            <a:pPr>
              <a:defRPr/>
            </a:pPr>
            <a:fld id="{4153D17E-5FE5-48E9-BC43-5CF6B2D11F67}" type="slidenum">
              <a:rPr lang="pt-BR"/>
              <a:pPr>
                <a:defRPr/>
              </a:pPr>
              <a:t>‹Nº›</a:t>
            </a:fld>
            <a:endParaRPr lang="pt-BR"/>
          </a:p>
        </p:txBody>
      </p:sp>
    </p:spTree>
    <p:extLst>
      <p:ext uri="{BB962C8B-B14F-4D97-AF65-F5344CB8AC3E}">
        <p14:creationId xmlns:p14="http://schemas.microsoft.com/office/powerpoint/2010/main" val="2516139513"/>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bg>
      <p:bgRef idx="1001">
        <a:schemeClr val="bg2"/>
      </p:bgRef>
    </p:bg>
    <p:spTree>
      <p:nvGrpSpPr>
        <p:cNvPr id="1" name=""/>
        <p:cNvGrpSpPr/>
        <p:nvPr/>
      </p:nvGrpSpPr>
      <p:grpSpPr>
        <a:xfrm>
          <a:off x="0" y="0"/>
          <a:ext cx="0" cy="0"/>
          <a:chOff x="0" y="0"/>
          <a:chExt cx="0" cy="0"/>
        </a:xfrm>
      </p:grpSpPr>
      <p:sp>
        <p:nvSpPr>
          <p:cNvPr id="5" name="19 Conector recto"/>
          <p:cNvSpPr>
            <a:spLocks noChangeShapeType="1"/>
          </p:cNvSpPr>
          <p:nvPr/>
        </p:nvSpPr>
        <p:spPr bwMode="auto">
          <a:xfrm flipV="1">
            <a:off x="4562475" y="1576388"/>
            <a:ext cx="9525" cy="4818062"/>
          </a:xfrm>
          <a:prstGeom prst="line">
            <a:avLst/>
          </a:prstGeom>
          <a:noFill/>
          <a:ln w="9525">
            <a:solidFill>
              <a:schemeClr val="tx2"/>
            </a:solidFill>
            <a:prstDash val="sysDash"/>
            <a:round/>
            <a:headEnd/>
            <a:tailEnd/>
          </a:ln>
          <a:extLst>
            <a:ext uri="{909E8E84-426E-40DD-AFC4-6F175D3DCCD1}">
              <a14:hiddenFill xmlns:a14="http://schemas.microsoft.com/office/drawing/2010/main">
                <a:noFill/>
              </a14:hiddenFill>
            </a:ext>
          </a:extLst>
        </p:spPr>
        <p:txBody>
          <a:bodyPr wrap="none" anchor="ctr"/>
          <a:lstStyle/>
          <a:p>
            <a:endParaRPr lang="es-EC"/>
          </a:p>
        </p:txBody>
      </p:sp>
      <p:sp>
        <p:nvSpPr>
          <p:cNvPr id="2" name="1 Título"/>
          <p:cNvSpPr>
            <a:spLocks noGrp="1"/>
          </p:cNvSpPr>
          <p:nvPr>
            <p:ph type="title"/>
          </p:nvPr>
        </p:nvSpPr>
        <p:spPr>
          <a:xfrm>
            <a:off x="301752" y="228600"/>
            <a:ext cx="8534400" cy="758952"/>
          </a:xfrm>
        </p:spPr>
        <p:txBody>
          <a:bodyPr/>
          <a:lstStyle/>
          <a:p>
            <a:r>
              <a:rPr lang="es-ES" smtClean="0"/>
              <a:t>Haga clic para modificar el estilo de título del patrón</a:t>
            </a:r>
            <a:endParaRPr lang="en-US"/>
          </a:p>
        </p:txBody>
      </p:sp>
      <p:sp>
        <p:nvSpPr>
          <p:cNvPr id="10" name="9 Marcador de contenido"/>
          <p:cNvSpPr>
            <a:spLocks noGrp="1"/>
          </p:cNvSpPr>
          <p:nvPr>
            <p:ph sz="half" idx="1"/>
          </p:nvPr>
        </p:nvSpPr>
        <p:spPr>
          <a:xfrm>
            <a:off x="301752" y="1371600"/>
            <a:ext cx="4038600" cy="4681728"/>
          </a:xfrm>
        </p:spPr>
        <p:txBody>
          <a:bodyPr/>
          <a:lstStyle>
            <a:lvl1pPr>
              <a:defRPr sz="2500"/>
            </a:lvl1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12" name="11 Marcador de contenido"/>
          <p:cNvSpPr>
            <a:spLocks noGrp="1"/>
          </p:cNvSpPr>
          <p:nvPr>
            <p:ph sz="half" idx="2"/>
          </p:nvPr>
        </p:nvSpPr>
        <p:spPr>
          <a:xfrm>
            <a:off x="4800600" y="1371600"/>
            <a:ext cx="4038600" cy="4681728"/>
          </a:xfrm>
        </p:spPr>
        <p:txBody>
          <a:bodyPr/>
          <a:lstStyle>
            <a:lvl1pPr>
              <a:defRPr sz="2500"/>
            </a:lvl1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4 Marcador de fecha"/>
          <p:cNvSpPr>
            <a:spLocks noGrp="1"/>
          </p:cNvSpPr>
          <p:nvPr>
            <p:ph type="dt" sz="half" idx="10"/>
          </p:nvPr>
        </p:nvSpPr>
        <p:spPr>
          <a:xfrm>
            <a:off x="5791200" y="6410325"/>
            <a:ext cx="3044825" cy="365125"/>
          </a:xfrm>
        </p:spPr>
        <p:txBody>
          <a:bodyPr/>
          <a:lstStyle>
            <a:lvl1pPr>
              <a:defRPr/>
            </a:lvl1pPr>
          </a:lstStyle>
          <a:p>
            <a:pPr>
              <a:defRPr/>
            </a:pPr>
            <a:fld id="{E63F262F-71EA-463F-9EF6-91B8455F7AD8}" type="datetime1">
              <a:rPr lang="pt-BR"/>
              <a:pPr>
                <a:defRPr/>
              </a:pPr>
              <a:t>19/09/2012</a:t>
            </a:fld>
            <a:endParaRPr lang="pt-BR"/>
          </a:p>
        </p:txBody>
      </p:sp>
      <p:sp>
        <p:nvSpPr>
          <p:cNvPr id="7" name="5 Marcador de pie de página"/>
          <p:cNvSpPr>
            <a:spLocks noGrp="1"/>
          </p:cNvSpPr>
          <p:nvPr>
            <p:ph type="ftr" sz="quarter" idx="11"/>
          </p:nvPr>
        </p:nvSpPr>
        <p:spPr/>
        <p:txBody>
          <a:bodyPr/>
          <a:lstStyle>
            <a:lvl1pPr>
              <a:defRPr/>
            </a:lvl1pPr>
          </a:lstStyle>
          <a:p>
            <a:pPr>
              <a:defRPr/>
            </a:pPr>
            <a:endParaRPr lang="pt-BR"/>
          </a:p>
        </p:txBody>
      </p:sp>
      <p:sp>
        <p:nvSpPr>
          <p:cNvPr id="8" name="6 Marcador de número de diapositiva"/>
          <p:cNvSpPr>
            <a:spLocks noGrp="1"/>
          </p:cNvSpPr>
          <p:nvPr>
            <p:ph type="sldNum" sz="quarter" idx="12"/>
          </p:nvPr>
        </p:nvSpPr>
        <p:spPr/>
        <p:txBody>
          <a:bodyPr/>
          <a:lstStyle>
            <a:lvl1pPr>
              <a:defRPr/>
            </a:lvl1pPr>
          </a:lstStyle>
          <a:p>
            <a:pPr>
              <a:defRPr/>
            </a:pPr>
            <a:fld id="{AC1BADAE-B2FA-47FD-9B4C-C603BFD0FEC4}" type="slidenum">
              <a:rPr lang="pt-BR"/>
              <a:pPr>
                <a:defRPr/>
              </a:pPr>
              <a:t>‹Nº›</a:t>
            </a:fld>
            <a:endParaRPr lang="pt-BR"/>
          </a:p>
        </p:txBody>
      </p:sp>
    </p:spTree>
    <p:extLst>
      <p:ext uri="{BB962C8B-B14F-4D97-AF65-F5344CB8AC3E}">
        <p14:creationId xmlns:p14="http://schemas.microsoft.com/office/powerpoint/2010/main" val="3826887243"/>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bg>
      <p:bgRef idx="1001">
        <a:schemeClr val="bg2"/>
      </p:bgRef>
    </p:bg>
    <p:spTree>
      <p:nvGrpSpPr>
        <p:cNvPr id="1" name=""/>
        <p:cNvGrpSpPr/>
        <p:nvPr/>
      </p:nvGrpSpPr>
      <p:grpSpPr>
        <a:xfrm>
          <a:off x="0" y="0"/>
          <a:ext cx="0" cy="0"/>
          <a:chOff x="0" y="0"/>
          <a:chExt cx="0" cy="0"/>
        </a:xfrm>
      </p:grpSpPr>
      <p:sp>
        <p:nvSpPr>
          <p:cNvPr id="7" name="19 Conector recto"/>
          <p:cNvSpPr>
            <a:spLocks noChangeShapeType="1"/>
          </p:cNvSpPr>
          <p:nvPr/>
        </p:nvSpPr>
        <p:spPr bwMode="auto">
          <a:xfrm flipV="1">
            <a:off x="4572000" y="2200275"/>
            <a:ext cx="0" cy="4187825"/>
          </a:xfrm>
          <a:prstGeom prst="line">
            <a:avLst/>
          </a:prstGeom>
          <a:noFill/>
          <a:ln w="9525">
            <a:solidFill>
              <a:schemeClr val="tx2"/>
            </a:solidFill>
            <a:prstDash val="sysDash"/>
            <a:round/>
            <a:headEnd/>
            <a:tailEnd/>
          </a:ln>
          <a:extLst>
            <a:ext uri="{909E8E84-426E-40DD-AFC4-6F175D3DCCD1}">
              <a14:hiddenFill xmlns:a14="http://schemas.microsoft.com/office/drawing/2010/main">
                <a:noFill/>
              </a14:hiddenFill>
            </a:ext>
          </a:extLst>
        </p:spPr>
        <p:txBody>
          <a:bodyPr wrap="none" anchor="ctr"/>
          <a:lstStyle/>
          <a:p>
            <a:endParaRPr lang="es-EC"/>
          </a:p>
        </p:txBody>
      </p:sp>
      <p:sp>
        <p:nvSpPr>
          <p:cNvPr id="8" name="20 Rectángulo"/>
          <p:cNvSpPr>
            <a:spLocks noChangeArrowheads="1"/>
          </p:cNvSpPr>
          <p:nvPr/>
        </p:nvSpPr>
        <p:spPr bwMode="white">
          <a:xfrm>
            <a:off x="0" y="0"/>
            <a:ext cx="9144000" cy="1447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Georgia" pitchFamily="18" charset="0"/>
            </a:endParaRPr>
          </a:p>
        </p:txBody>
      </p:sp>
      <p:sp>
        <p:nvSpPr>
          <p:cNvPr id="9" name="21 Rectángulo"/>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Georgia" pitchFamily="18" charset="0"/>
            </a:endParaRPr>
          </a:p>
        </p:txBody>
      </p:sp>
      <p:sp>
        <p:nvSpPr>
          <p:cNvPr id="10" name="23 Rectángulo"/>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Georgia" pitchFamily="18" charset="0"/>
            </a:endParaRPr>
          </a:p>
        </p:txBody>
      </p:sp>
      <p:sp>
        <p:nvSpPr>
          <p:cNvPr id="11" name="24 Rectángulo"/>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Georgia" pitchFamily="18" charset="0"/>
            </a:endParaRPr>
          </a:p>
        </p:txBody>
      </p:sp>
      <p:sp>
        <p:nvSpPr>
          <p:cNvPr id="12" name="25 Rectángulo"/>
          <p:cNvSpPr/>
          <p:nvPr/>
        </p:nvSpPr>
        <p:spPr>
          <a:xfrm>
            <a:off x="152400" y="1371600"/>
            <a:ext cx="8832850"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26 Rectángulo"/>
          <p:cNvSpPr>
            <a:spLocks noChangeArrowheads="1"/>
          </p:cNvSpPr>
          <p:nvPr/>
        </p:nvSpPr>
        <p:spPr bwMode="auto">
          <a:xfrm>
            <a:off x="146050" y="6391275"/>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a typeface="+mn-ea"/>
            </a:endParaRPr>
          </a:p>
        </p:txBody>
      </p:sp>
      <p:sp>
        <p:nvSpPr>
          <p:cNvPr id="14" name="27 Conector recto"/>
          <p:cNvSpPr>
            <a:spLocks noChangeShapeType="1"/>
          </p:cNvSpPr>
          <p:nvPr/>
        </p:nvSpPr>
        <p:spPr bwMode="auto">
          <a:xfrm>
            <a:off x="152400" y="1279525"/>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a typeface="+mn-ea"/>
            </a:endParaRPr>
          </a:p>
        </p:txBody>
      </p:sp>
      <p:sp>
        <p:nvSpPr>
          <p:cNvPr id="15" name="28 Rectángulo"/>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a typeface="+mn-ea"/>
            </a:endParaRPr>
          </a:p>
        </p:txBody>
      </p:sp>
      <p:sp>
        <p:nvSpPr>
          <p:cNvPr id="16" name="29 Elipse"/>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30 Elipse"/>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2 Marcador de texto"/>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s-ES" smtClean="0"/>
              <a:t>Haga clic para modificar el estilo de texto del patrón</a:t>
            </a:r>
          </a:p>
        </p:txBody>
      </p:sp>
      <p:sp>
        <p:nvSpPr>
          <p:cNvPr id="4" name="3 Marcador de texto"/>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s-ES" smtClean="0"/>
              <a:t>Haga clic para modificar el estilo de texto del patrón</a:t>
            </a:r>
          </a:p>
        </p:txBody>
      </p:sp>
      <p:sp>
        <p:nvSpPr>
          <p:cNvPr id="24" name="23 Marcador de contenido"/>
          <p:cNvSpPr>
            <a:spLocks noGrp="1"/>
          </p:cNvSpPr>
          <p:nvPr>
            <p:ph sz="quarter" idx="2"/>
          </p:nvPr>
        </p:nvSpPr>
        <p:spPr>
          <a:xfrm>
            <a:off x="301752" y="2471383"/>
            <a:ext cx="4041648" cy="3818404"/>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26" name="25 Marcador de contenido"/>
          <p:cNvSpPr>
            <a:spLocks noGrp="1"/>
          </p:cNvSpPr>
          <p:nvPr>
            <p:ph sz="quarter" idx="4"/>
          </p:nvPr>
        </p:nvSpPr>
        <p:spPr>
          <a:xfrm>
            <a:off x="4800600" y="2471383"/>
            <a:ext cx="4038600" cy="382219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23" name="22 Título"/>
          <p:cNvSpPr>
            <a:spLocks noGrp="1"/>
          </p:cNvSpPr>
          <p:nvPr>
            <p:ph type="title"/>
          </p:nvPr>
        </p:nvSpPr>
        <p:spPr/>
        <p:txBody>
          <a:bodyPr rtlCol="0"/>
          <a:lstStyle/>
          <a:p>
            <a:r>
              <a:rPr lang="es-ES" smtClean="0"/>
              <a:t>Haga clic para modificar el estilo de título del patrón</a:t>
            </a:r>
            <a:endParaRPr lang="en-US"/>
          </a:p>
        </p:txBody>
      </p:sp>
      <p:sp>
        <p:nvSpPr>
          <p:cNvPr id="18" name="6 Marcador de fecha"/>
          <p:cNvSpPr>
            <a:spLocks noGrp="1"/>
          </p:cNvSpPr>
          <p:nvPr>
            <p:ph type="dt" sz="half" idx="10"/>
          </p:nvPr>
        </p:nvSpPr>
        <p:spPr/>
        <p:txBody>
          <a:bodyPr/>
          <a:lstStyle>
            <a:lvl1pPr>
              <a:defRPr/>
            </a:lvl1pPr>
          </a:lstStyle>
          <a:p>
            <a:pPr>
              <a:defRPr/>
            </a:pPr>
            <a:fld id="{9D719060-B224-4CD1-A328-BAB4F70287E4}" type="datetime1">
              <a:rPr lang="pt-BR"/>
              <a:pPr>
                <a:defRPr/>
              </a:pPr>
              <a:t>19/09/2012</a:t>
            </a:fld>
            <a:endParaRPr lang="pt-BR"/>
          </a:p>
        </p:txBody>
      </p:sp>
      <p:sp>
        <p:nvSpPr>
          <p:cNvPr id="19" name="7 Marcador de pie de página"/>
          <p:cNvSpPr>
            <a:spLocks noGrp="1"/>
          </p:cNvSpPr>
          <p:nvPr>
            <p:ph type="ftr" sz="quarter" idx="11"/>
          </p:nvPr>
        </p:nvSpPr>
        <p:spPr>
          <a:xfrm>
            <a:off x="304800" y="6410325"/>
            <a:ext cx="3581400" cy="365125"/>
          </a:xfrm>
        </p:spPr>
        <p:txBody>
          <a:bodyPr/>
          <a:lstStyle>
            <a:lvl1pPr>
              <a:defRPr/>
            </a:lvl1pPr>
          </a:lstStyle>
          <a:p>
            <a:pPr>
              <a:defRPr/>
            </a:pPr>
            <a:endParaRPr lang="pt-BR"/>
          </a:p>
        </p:txBody>
      </p:sp>
      <p:sp>
        <p:nvSpPr>
          <p:cNvPr id="20" name="8 Marcador de número de diapositiva"/>
          <p:cNvSpPr>
            <a:spLocks noGrp="1"/>
          </p:cNvSpPr>
          <p:nvPr>
            <p:ph type="sldNum" sz="quarter" idx="12"/>
          </p:nvPr>
        </p:nvSpPr>
        <p:spPr>
          <a:xfrm>
            <a:off x="4343400" y="1042988"/>
            <a:ext cx="457200" cy="441325"/>
          </a:xfrm>
        </p:spPr>
        <p:txBody>
          <a:bodyPr/>
          <a:lstStyle>
            <a:lvl1pPr>
              <a:defRPr/>
            </a:lvl1pPr>
          </a:lstStyle>
          <a:p>
            <a:pPr>
              <a:defRPr/>
            </a:pPr>
            <a:fld id="{EA948097-F9DE-407A-9C17-B4996B76BEEF}" type="slidenum">
              <a:rPr lang="pt-BR"/>
              <a:pPr>
                <a:defRPr/>
              </a:pPr>
              <a:t>‹Nº›</a:t>
            </a:fld>
            <a:endParaRPr lang="pt-BR"/>
          </a:p>
        </p:txBody>
      </p:sp>
    </p:spTree>
    <p:extLst>
      <p:ext uri="{BB962C8B-B14F-4D97-AF65-F5344CB8AC3E}">
        <p14:creationId xmlns:p14="http://schemas.microsoft.com/office/powerpoint/2010/main" val="3250233687"/>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fecha"/>
          <p:cNvSpPr>
            <a:spLocks noGrp="1"/>
          </p:cNvSpPr>
          <p:nvPr>
            <p:ph type="dt" sz="half" idx="10"/>
          </p:nvPr>
        </p:nvSpPr>
        <p:spPr/>
        <p:txBody>
          <a:bodyPr/>
          <a:lstStyle>
            <a:lvl1pPr>
              <a:defRPr/>
            </a:lvl1pPr>
          </a:lstStyle>
          <a:p>
            <a:pPr>
              <a:defRPr/>
            </a:pPr>
            <a:fld id="{AB89F3C1-D06A-4A4C-B995-27B6F2C7288D}" type="datetime1">
              <a:rPr lang="pt-BR"/>
              <a:pPr>
                <a:defRPr/>
              </a:pPr>
              <a:t>19/09/2012</a:t>
            </a:fld>
            <a:endParaRPr lang="pt-BR"/>
          </a:p>
        </p:txBody>
      </p:sp>
      <p:sp>
        <p:nvSpPr>
          <p:cNvPr id="4" name="3 Marcador de pie de página"/>
          <p:cNvSpPr>
            <a:spLocks noGrp="1"/>
          </p:cNvSpPr>
          <p:nvPr>
            <p:ph type="ftr" sz="quarter" idx="11"/>
          </p:nvPr>
        </p:nvSpPr>
        <p:spPr/>
        <p:txBody>
          <a:bodyPr/>
          <a:lstStyle>
            <a:lvl1pPr>
              <a:defRPr/>
            </a:lvl1pPr>
          </a:lstStyle>
          <a:p>
            <a:pPr>
              <a:defRPr/>
            </a:pPr>
            <a:endParaRPr lang="pt-BR"/>
          </a:p>
        </p:txBody>
      </p:sp>
      <p:sp>
        <p:nvSpPr>
          <p:cNvPr id="5" name="4 Marcador de número de diapositiva"/>
          <p:cNvSpPr>
            <a:spLocks noGrp="1"/>
          </p:cNvSpPr>
          <p:nvPr>
            <p:ph type="sldNum" sz="quarter" idx="12"/>
          </p:nvPr>
        </p:nvSpPr>
        <p:spPr>
          <a:xfrm>
            <a:off x="4343400" y="1036638"/>
            <a:ext cx="457200" cy="441325"/>
          </a:xfrm>
        </p:spPr>
        <p:txBody>
          <a:bodyPr/>
          <a:lstStyle>
            <a:lvl1pPr>
              <a:defRPr/>
            </a:lvl1pPr>
          </a:lstStyle>
          <a:p>
            <a:pPr>
              <a:defRPr/>
            </a:pPr>
            <a:fld id="{23C188D9-4855-401A-95BF-B85AB85547E1}" type="slidenum">
              <a:rPr lang="pt-BR"/>
              <a:pPr>
                <a:defRPr/>
              </a:pPr>
              <a:t>‹Nº›</a:t>
            </a:fld>
            <a:endParaRPr lang="pt-BR"/>
          </a:p>
        </p:txBody>
      </p:sp>
    </p:spTree>
    <p:extLst>
      <p:ext uri="{BB962C8B-B14F-4D97-AF65-F5344CB8AC3E}">
        <p14:creationId xmlns:p14="http://schemas.microsoft.com/office/powerpoint/2010/main" val="2895020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19 Rectángulo"/>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Georgia" pitchFamily="18" charset="0"/>
            </a:endParaRPr>
          </a:p>
        </p:txBody>
      </p:sp>
      <p:sp>
        <p:nvSpPr>
          <p:cNvPr id="3" name="20 Rectángulo"/>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Georgia" pitchFamily="18" charset="0"/>
            </a:endParaRPr>
          </a:p>
        </p:txBody>
      </p:sp>
      <p:sp>
        <p:nvSpPr>
          <p:cNvPr id="4" name="21 Rectángulo"/>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Georgia" pitchFamily="18" charset="0"/>
            </a:endParaRPr>
          </a:p>
        </p:txBody>
      </p:sp>
      <p:sp>
        <p:nvSpPr>
          <p:cNvPr id="5" name="23 Rectángulo"/>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Georgia" pitchFamily="18" charset="0"/>
            </a:endParaRPr>
          </a:p>
        </p:txBody>
      </p:sp>
      <p:sp>
        <p:nvSpPr>
          <p:cNvPr id="6" name="24 Rectángulo"/>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a typeface="+mn-ea"/>
            </a:endParaRPr>
          </a:p>
        </p:txBody>
      </p:sp>
      <p:sp>
        <p:nvSpPr>
          <p:cNvPr id="7" name="25 Rectángulo"/>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a typeface="+mn-ea"/>
            </a:endParaRPr>
          </a:p>
        </p:txBody>
      </p:sp>
      <p:sp>
        <p:nvSpPr>
          <p:cNvPr id="8" name="1 Marcador de fecha"/>
          <p:cNvSpPr>
            <a:spLocks noGrp="1"/>
          </p:cNvSpPr>
          <p:nvPr>
            <p:ph type="dt" sz="half" idx="10"/>
          </p:nvPr>
        </p:nvSpPr>
        <p:spPr/>
        <p:txBody>
          <a:bodyPr/>
          <a:lstStyle>
            <a:lvl1pPr>
              <a:defRPr/>
            </a:lvl1pPr>
          </a:lstStyle>
          <a:p>
            <a:pPr>
              <a:defRPr/>
            </a:pPr>
            <a:fld id="{4E8AE01D-A3D4-4CC7-ABC5-F126C193ACF1}" type="datetime1">
              <a:rPr lang="pt-BR"/>
              <a:pPr>
                <a:defRPr/>
              </a:pPr>
              <a:t>19/09/2012</a:t>
            </a:fld>
            <a:endParaRPr lang="pt-BR"/>
          </a:p>
        </p:txBody>
      </p:sp>
      <p:sp>
        <p:nvSpPr>
          <p:cNvPr id="9" name="2 Marcador de pie de página"/>
          <p:cNvSpPr>
            <a:spLocks noGrp="1"/>
          </p:cNvSpPr>
          <p:nvPr>
            <p:ph type="ftr" sz="quarter" idx="11"/>
          </p:nvPr>
        </p:nvSpPr>
        <p:spPr/>
        <p:txBody>
          <a:bodyPr/>
          <a:lstStyle>
            <a:lvl1pPr>
              <a:defRPr/>
            </a:lvl1pPr>
          </a:lstStyle>
          <a:p>
            <a:pPr>
              <a:defRPr/>
            </a:pPr>
            <a:endParaRPr lang="pt-BR"/>
          </a:p>
        </p:txBody>
      </p:sp>
      <p:sp>
        <p:nvSpPr>
          <p:cNvPr id="10" name="3 Marcador de número de diapositiva"/>
          <p:cNvSpPr>
            <a:spLocks noGrp="1"/>
          </p:cNvSpPr>
          <p:nvPr>
            <p:ph type="sldNum" sz="quarter" idx="12"/>
          </p:nvPr>
        </p:nvSpPr>
        <p:spPr>
          <a:xfrm>
            <a:off x="4267200" y="6324600"/>
            <a:ext cx="609600" cy="441325"/>
          </a:xfrm>
        </p:spPr>
        <p:txBody>
          <a:bodyPr/>
          <a:lstStyle>
            <a:lvl1pPr>
              <a:defRPr>
                <a:solidFill>
                  <a:srgbClr val="FFFFFF"/>
                </a:solidFill>
              </a:defRPr>
            </a:lvl1pPr>
          </a:lstStyle>
          <a:p>
            <a:pPr>
              <a:defRPr/>
            </a:pPr>
            <a:fld id="{62BF3661-2147-412B-A456-9EE776128F98}" type="slidenum">
              <a:rPr lang="pt-BR"/>
              <a:pPr>
                <a:defRPr/>
              </a:pPr>
              <a:t>‹Nº›</a:t>
            </a:fld>
            <a:endParaRPr lang="pt-BR"/>
          </a:p>
        </p:txBody>
      </p:sp>
    </p:spTree>
    <p:extLst>
      <p:ext uri="{BB962C8B-B14F-4D97-AF65-F5344CB8AC3E}">
        <p14:creationId xmlns:p14="http://schemas.microsoft.com/office/powerpoint/2010/main" val="3427313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5" name="19 Rectángulo"/>
          <p:cNvSpPr>
            <a:spLocks noChangeArrowheads="1"/>
          </p:cNvSpPr>
          <p:nvPr/>
        </p:nvSpPr>
        <p:spPr bwMode="auto">
          <a:xfrm>
            <a:off x="152400" y="152400"/>
            <a:ext cx="8832850"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a typeface="+mn-ea"/>
            </a:endParaRPr>
          </a:p>
        </p:txBody>
      </p:sp>
      <p:sp>
        <p:nvSpPr>
          <p:cNvPr id="6" name="20 Rectángulo"/>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Georgia" pitchFamily="18" charset="0"/>
            </a:endParaRPr>
          </a:p>
        </p:txBody>
      </p:sp>
      <p:sp>
        <p:nvSpPr>
          <p:cNvPr id="7" name="21 Rectángulo"/>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Georgia" pitchFamily="18" charset="0"/>
            </a:endParaRPr>
          </a:p>
        </p:txBody>
      </p:sp>
      <p:sp>
        <p:nvSpPr>
          <p:cNvPr id="8" name="23 Rectángulo"/>
          <p:cNvSpPr>
            <a:spLocks noChangeArrowheads="1"/>
          </p:cNvSpPr>
          <p:nvPr/>
        </p:nvSpPr>
        <p:spPr bwMode="white">
          <a:xfrm>
            <a:off x="0" y="0"/>
            <a:ext cx="9144000" cy="1190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Georgia" pitchFamily="18" charset="0"/>
            </a:endParaRPr>
          </a:p>
        </p:txBody>
      </p:sp>
      <p:sp>
        <p:nvSpPr>
          <p:cNvPr id="9" name="24 Rectángulo"/>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Georgia" pitchFamily="18" charset="0"/>
            </a:endParaRPr>
          </a:p>
        </p:txBody>
      </p:sp>
      <p:sp>
        <p:nvSpPr>
          <p:cNvPr id="10" name="25 Rectángulo"/>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26 Rectángulo"/>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a typeface="+mn-ea"/>
            </a:endParaRPr>
          </a:p>
        </p:txBody>
      </p:sp>
      <p:sp>
        <p:nvSpPr>
          <p:cNvPr id="12" name="27 Conector recto"/>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a typeface="+mn-ea"/>
            </a:endParaRPr>
          </a:p>
        </p:txBody>
      </p:sp>
      <p:sp>
        <p:nvSpPr>
          <p:cNvPr id="13" name="28 Elipse"/>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29 Elipse"/>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30 Rectángulo"/>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a typeface="+mn-ea"/>
            </a:endParaRPr>
          </a:p>
        </p:txBody>
      </p:sp>
      <p:sp>
        <p:nvSpPr>
          <p:cNvPr id="2" name="1 Título"/>
          <p:cNvSpPr>
            <a:spLocks noGrp="1"/>
          </p:cNvSpPr>
          <p:nvPr>
            <p:ph type="title"/>
          </p:nvPr>
        </p:nvSpPr>
        <p:spPr>
          <a:xfrm>
            <a:off x="381000" y="914400"/>
            <a:ext cx="2362200" cy="990600"/>
          </a:xfrm>
        </p:spPr>
        <p:txBody>
          <a:bodyPr>
            <a:noAutofit/>
          </a:bodyPr>
          <a:lstStyle>
            <a:lvl1pPr algn="l">
              <a:buNone/>
              <a:defRPr sz="2200" b="1">
                <a:solidFill>
                  <a:srgbClr val="FFFFFF"/>
                </a:solidFill>
              </a:defRPr>
            </a:lvl1pPr>
          </a:lstStyle>
          <a:p>
            <a:r>
              <a:rPr lang="es-ES" smtClean="0"/>
              <a:t>Haga clic para modificar el estilo de título del patrón</a:t>
            </a:r>
            <a:endParaRPr lang="en-US"/>
          </a:p>
        </p:txBody>
      </p:sp>
      <p:sp>
        <p:nvSpPr>
          <p:cNvPr id="3" name="2 Marcador de texto"/>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a:r>
              <a:rPr lang="es-ES" smtClean="0"/>
              <a:t>Haga clic para modificar el estilo de texto del patrón</a:t>
            </a:r>
          </a:p>
        </p:txBody>
      </p:sp>
      <p:sp>
        <p:nvSpPr>
          <p:cNvPr id="20" name="19 Marcador de contenido"/>
          <p:cNvSpPr>
            <a:spLocks noGrp="1"/>
          </p:cNvSpPr>
          <p:nvPr>
            <p:ph sz="quarter" idx="1"/>
          </p:nvPr>
        </p:nvSpPr>
        <p:spPr>
          <a:xfrm>
            <a:off x="3124200" y="685800"/>
            <a:ext cx="5638800" cy="5410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16" name="6 Marcador de número de diapositiva"/>
          <p:cNvSpPr>
            <a:spLocks noGrp="1"/>
          </p:cNvSpPr>
          <p:nvPr>
            <p:ph type="sldNum" sz="quarter" idx="10"/>
          </p:nvPr>
        </p:nvSpPr>
        <p:spPr>
          <a:xfrm>
            <a:off x="1371600" y="312738"/>
            <a:ext cx="457200" cy="441325"/>
          </a:xfrm>
        </p:spPr>
        <p:txBody>
          <a:bodyPr/>
          <a:lstStyle>
            <a:lvl1pPr>
              <a:defRPr/>
            </a:lvl1pPr>
          </a:lstStyle>
          <a:p>
            <a:pPr>
              <a:defRPr/>
            </a:pPr>
            <a:fld id="{8693B58D-DE32-4085-BE95-4CAE00C07628}" type="slidenum">
              <a:rPr lang="pt-BR"/>
              <a:pPr>
                <a:defRPr/>
              </a:pPr>
              <a:t>‹Nº›</a:t>
            </a:fld>
            <a:endParaRPr lang="pt-BR"/>
          </a:p>
        </p:txBody>
      </p:sp>
      <p:sp>
        <p:nvSpPr>
          <p:cNvPr id="17" name="4 Marcador de fecha"/>
          <p:cNvSpPr>
            <a:spLocks noGrp="1"/>
          </p:cNvSpPr>
          <p:nvPr>
            <p:ph type="dt" sz="half" idx="11"/>
          </p:nvPr>
        </p:nvSpPr>
        <p:spPr/>
        <p:txBody>
          <a:bodyPr/>
          <a:lstStyle>
            <a:lvl1pPr>
              <a:defRPr/>
            </a:lvl1pPr>
          </a:lstStyle>
          <a:p>
            <a:pPr>
              <a:defRPr/>
            </a:pPr>
            <a:fld id="{BAA87EEF-BE71-4151-B326-2A9AE52F86FD}" type="datetime1">
              <a:rPr lang="pt-BR"/>
              <a:pPr>
                <a:defRPr/>
              </a:pPr>
              <a:t>19/09/2012</a:t>
            </a:fld>
            <a:endParaRPr lang="pt-BR"/>
          </a:p>
        </p:txBody>
      </p:sp>
      <p:sp>
        <p:nvSpPr>
          <p:cNvPr id="18" name="5 Marcador de pie de página"/>
          <p:cNvSpPr>
            <a:spLocks noGrp="1"/>
          </p:cNvSpPr>
          <p:nvPr>
            <p:ph type="ftr" sz="quarter" idx="12"/>
          </p:nvPr>
        </p:nvSpPr>
        <p:spPr>
          <a:xfrm>
            <a:off x="301625" y="6410325"/>
            <a:ext cx="3382963" cy="366713"/>
          </a:xfrm>
        </p:spPr>
        <p:txBody>
          <a:bodyPr/>
          <a:lstStyle>
            <a:lvl1pPr>
              <a:defRPr/>
            </a:lvl1pPr>
          </a:lstStyle>
          <a:p>
            <a:pPr>
              <a:defRPr/>
            </a:pPr>
            <a:endParaRPr lang="pt-BR"/>
          </a:p>
        </p:txBody>
      </p:sp>
    </p:spTree>
    <p:extLst>
      <p:ext uri="{BB962C8B-B14F-4D97-AF65-F5344CB8AC3E}">
        <p14:creationId xmlns:p14="http://schemas.microsoft.com/office/powerpoint/2010/main" val="2371712161"/>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5" name="19 Conector recto"/>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a typeface="+mn-ea"/>
            </a:endParaRPr>
          </a:p>
        </p:txBody>
      </p:sp>
      <p:sp>
        <p:nvSpPr>
          <p:cNvPr id="6" name="20 Rectángulo"/>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Georgia" pitchFamily="18" charset="0"/>
            </a:endParaRPr>
          </a:p>
        </p:txBody>
      </p:sp>
      <p:sp>
        <p:nvSpPr>
          <p:cNvPr id="7" name="21 Rectángulo"/>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Georgia" pitchFamily="18" charset="0"/>
            </a:endParaRPr>
          </a:p>
        </p:txBody>
      </p:sp>
      <p:sp>
        <p:nvSpPr>
          <p:cNvPr id="8" name="23 Rectángulo"/>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Georgia" pitchFamily="18" charset="0"/>
            </a:endParaRPr>
          </a:p>
        </p:txBody>
      </p:sp>
      <p:sp>
        <p:nvSpPr>
          <p:cNvPr id="9" name="24 Rectángulo"/>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Georgia" pitchFamily="18" charset="0"/>
            </a:endParaRPr>
          </a:p>
        </p:txBody>
      </p:sp>
      <p:sp>
        <p:nvSpPr>
          <p:cNvPr id="10" name="25 Rectángulo"/>
          <p:cNvSpPr>
            <a:spLocks noChangeArrowheads="1"/>
          </p:cNvSpPr>
          <p:nvPr/>
        </p:nvSpPr>
        <p:spPr bwMode="auto">
          <a:xfrm>
            <a:off x="152400" y="152400"/>
            <a:ext cx="8832850"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a typeface="+mn-ea"/>
            </a:endParaRPr>
          </a:p>
        </p:txBody>
      </p:sp>
      <p:sp>
        <p:nvSpPr>
          <p:cNvPr id="11" name="26 Rectángulo"/>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27 Rectángulo"/>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a typeface="+mn-ea"/>
            </a:endParaRPr>
          </a:p>
        </p:txBody>
      </p:sp>
      <p:sp>
        <p:nvSpPr>
          <p:cNvPr id="13" name="28 Elipse"/>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29 Elipse"/>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30 Rectángulo"/>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a typeface="+mn-ea"/>
            </a:endParaRPr>
          </a:p>
        </p:txBody>
      </p:sp>
      <p:sp>
        <p:nvSpPr>
          <p:cNvPr id="2" name="1 Título"/>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lang="es-ES" smtClean="0"/>
              <a:t>Haga clic para modificar el estilo de título del patrón</a:t>
            </a:r>
            <a:endParaRPr lang="en-US"/>
          </a:p>
        </p:txBody>
      </p:sp>
      <p:sp>
        <p:nvSpPr>
          <p:cNvPr id="3" name="2 Marcador de posición de imagen"/>
          <p:cNvSpPr>
            <a:spLocks noGrp="1"/>
          </p:cNvSpPr>
          <p:nvPr>
            <p:ph type="pic" idx="1"/>
          </p:nvPr>
        </p:nvSpPr>
        <p:spPr>
          <a:xfrm>
            <a:off x="3000375" y="609600"/>
            <a:ext cx="5867400" cy="4267200"/>
          </a:xfrm>
        </p:spPr>
        <p:txBody>
          <a:bodyPr>
            <a:normAutofit/>
          </a:bodyPr>
          <a:lstStyle>
            <a:lvl1pPr marL="0" indent="0">
              <a:buNone/>
              <a:defRPr sz="3200"/>
            </a:lvl1pPr>
          </a:lstStyle>
          <a:p>
            <a:pPr lvl="0"/>
            <a:r>
              <a:rPr lang="es-ES" noProof="0" smtClean="0"/>
              <a:t>Haga clic en el icono para agregar una imagen</a:t>
            </a:r>
            <a:endParaRPr lang="en-US" noProof="0" dirty="0"/>
          </a:p>
        </p:txBody>
      </p:sp>
      <p:sp>
        <p:nvSpPr>
          <p:cNvPr id="4" name="3 Marcador de texto"/>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a:r>
              <a:rPr lang="es-ES" smtClean="0"/>
              <a:t>Haga clic para modificar el estilo de texto del patrón</a:t>
            </a:r>
          </a:p>
        </p:txBody>
      </p:sp>
      <p:sp>
        <p:nvSpPr>
          <p:cNvPr id="16" name="6 Marcador de número de diapositiva"/>
          <p:cNvSpPr>
            <a:spLocks noGrp="1"/>
          </p:cNvSpPr>
          <p:nvPr>
            <p:ph type="sldNum" sz="quarter" idx="10"/>
          </p:nvPr>
        </p:nvSpPr>
        <p:spPr>
          <a:xfrm>
            <a:off x="1371600" y="312738"/>
            <a:ext cx="457200" cy="441325"/>
          </a:xfrm>
        </p:spPr>
        <p:txBody>
          <a:bodyPr/>
          <a:lstStyle>
            <a:lvl1pPr>
              <a:defRPr/>
            </a:lvl1pPr>
          </a:lstStyle>
          <a:p>
            <a:pPr>
              <a:defRPr/>
            </a:pPr>
            <a:fld id="{B3A2D406-BD64-4726-AEAD-1D9BAACFE55C}" type="slidenum">
              <a:rPr lang="pt-BR"/>
              <a:pPr>
                <a:defRPr/>
              </a:pPr>
              <a:t>‹Nº›</a:t>
            </a:fld>
            <a:endParaRPr lang="pt-BR"/>
          </a:p>
        </p:txBody>
      </p:sp>
      <p:sp>
        <p:nvSpPr>
          <p:cNvPr id="17" name="4 Marcador de fecha"/>
          <p:cNvSpPr>
            <a:spLocks noGrp="1"/>
          </p:cNvSpPr>
          <p:nvPr>
            <p:ph type="dt" sz="half" idx="11"/>
          </p:nvPr>
        </p:nvSpPr>
        <p:spPr>
          <a:xfrm>
            <a:off x="5788025" y="6405563"/>
            <a:ext cx="3044825" cy="365125"/>
          </a:xfrm>
        </p:spPr>
        <p:txBody>
          <a:bodyPr/>
          <a:lstStyle>
            <a:lvl1pPr>
              <a:defRPr/>
            </a:lvl1pPr>
          </a:lstStyle>
          <a:p>
            <a:pPr>
              <a:defRPr/>
            </a:pPr>
            <a:fld id="{2CB8EB52-409C-4DE2-9770-6493DC769FF9}" type="datetime1">
              <a:rPr lang="pt-BR"/>
              <a:pPr>
                <a:defRPr/>
              </a:pPr>
              <a:t>19/09/2012</a:t>
            </a:fld>
            <a:endParaRPr lang="pt-BR"/>
          </a:p>
        </p:txBody>
      </p:sp>
      <p:sp>
        <p:nvSpPr>
          <p:cNvPr id="18" name="5 Marcador de pie de página"/>
          <p:cNvSpPr>
            <a:spLocks noGrp="1"/>
          </p:cNvSpPr>
          <p:nvPr>
            <p:ph type="ftr" sz="quarter" idx="12"/>
          </p:nvPr>
        </p:nvSpPr>
        <p:spPr>
          <a:xfrm>
            <a:off x="301625" y="6410325"/>
            <a:ext cx="3584575" cy="366713"/>
          </a:xfrm>
        </p:spPr>
        <p:txBody>
          <a:bodyPr/>
          <a:lstStyle>
            <a:lvl1pPr>
              <a:defRPr/>
            </a:lvl1pPr>
          </a:lstStyle>
          <a:p>
            <a:pPr>
              <a:defRPr/>
            </a:pPr>
            <a:endParaRPr lang="pt-BR"/>
          </a:p>
        </p:txBody>
      </p:sp>
    </p:spTree>
    <p:extLst>
      <p:ext uri="{BB962C8B-B14F-4D97-AF65-F5344CB8AC3E}">
        <p14:creationId xmlns:p14="http://schemas.microsoft.com/office/powerpoint/2010/main" val="874492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16 Rectángulo"/>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Georgia" pitchFamily="18" charset="0"/>
            </a:endParaRPr>
          </a:p>
        </p:txBody>
      </p:sp>
      <p:sp>
        <p:nvSpPr>
          <p:cNvPr id="1027" name="15 Rectángulo"/>
          <p:cNvSpPr>
            <a:spLocks noChangeArrowheads="1"/>
          </p:cNvSpPr>
          <p:nvPr/>
        </p:nvSpPr>
        <p:spPr bwMode="white">
          <a:xfrm>
            <a:off x="0" y="0"/>
            <a:ext cx="9144000" cy="13938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Georgia" pitchFamily="18" charset="0"/>
            </a:endParaRPr>
          </a:p>
        </p:txBody>
      </p:sp>
      <p:sp>
        <p:nvSpPr>
          <p:cNvPr id="1028" name="17 Rectángulo"/>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Georgia" pitchFamily="18" charset="0"/>
            </a:endParaRPr>
          </a:p>
        </p:txBody>
      </p:sp>
      <p:sp>
        <p:nvSpPr>
          <p:cNvPr id="1029" name="18 Rectángulo"/>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Georgia" pitchFamily="18" charset="0"/>
            </a:endParaRPr>
          </a:p>
        </p:txBody>
      </p:sp>
      <p:sp>
        <p:nvSpPr>
          <p:cNvPr id="9" name="8 Rectángulo"/>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ea typeface="+mn-ea"/>
            </a:endParaRPr>
          </a:p>
        </p:txBody>
      </p:sp>
      <p:sp>
        <p:nvSpPr>
          <p:cNvPr id="14" name="13 Marcador de fecha"/>
          <p:cNvSpPr>
            <a:spLocks noGrp="1"/>
          </p:cNvSpPr>
          <p:nvPr>
            <p:ph type="dt" sz="half" idx="2"/>
          </p:nvPr>
        </p:nvSpPr>
        <p:spPr>
          <a:xfrm>
            <a:off x="5791200" y="6405563"/>
            <a:ext cx="3044825" cy="365125"/>
          </a:xfrm>
          <a:prstGeom prst="rect">
            <a:avLst/>
          </a:prstGeom>
        </p:spPr>
        <p:txBody>
          <a:bodyPr vert="horz" wrap="square" lIns="91440" tIns="45720" rIns="91440" bIns="45720" numCol="1" anchor="t" anchorCtr="0" compatLnSpc="1">
            <a:prstTxWarp prst="textNoShape">
              <a:avLst/>
            </a:prstTxWarp>
          </a:bodyPr>
          <a:lstStyle>
            <a:lvl1pPr algn="r">
              <a:defRPr sz="1400">
                <a:solidFill>
                  <a:srgbClr val="FFFFFF"/>
                </a:solidFill>
                <a:latin typeface="Georgia" pitchFamily="18" charset="0"/>
                <a:cs typeface="Arial" pitchFamily="34" charset="0"/>
              </a:defRPr>
            </a:lvl1pPr>
          </a:lstStyle>
          <a:p>
            <a:pPr>
              <a:defRPr/>
            </a:pPr>
            <a:fld id="{2AC5278F-326F-4C10-8FCB-DF95F7D671C5}" type="datetime1">
              <a:rPr lang="pt-BR"/>
              <a:pPr>
                <a:defRPr/>
              </a:pPr>
              <a:t>19/09/2012</a:t>
            </a:fld>
            <a:endParaRPr lang="pt-BR"/>
          </a:p>
        </p:txBody>
      </p:sp>
      <p:sp>
        <p:nvSpPr>
          <p:cNvPr id="3" name="2 Marcador de pie de página"/>
          <p:cNvSpPr>
            <a:spLocks noGrp="1"/>
          </p:cNvSpPr>
          <p:nvPr>
            <p:ph type="ftr" sz="quarter" idx="3"/>
          </p:nvPr>
        </p:nvSpPr>
        <p:spPr>
          <a:xfrm>
            <a:off x="304800" y="6410325"/>
            <a:ext cx="3581400" cy="366713"/>
          </a:xfrm>
          <a:prstGeom prst="rect">
            <a:avLst/>
          </a:prstGeom>
        </p:spPr>
        <p:txBody>
          <a:bodyPr vert="horz"/>
          <a:lstStyle>
            <a:lvl1pPr algn="l" eaLnBrk="1" fontAlgn="auto" latinLnBrk="0" hangingPunct="1">
              <a:spcBef>
                <a:spcPts val="0"/>
              </a:spcBef>
              <a:spcAft>
                <a:spcPts val="0"/>
              </a:spcAft>
              <a:defRPr kumimoji="0" sz="1200">
                <a:solidFill>
                  <a:srgbClr val="FFFFFF"/>
                </a:solidFill>
                <a:latin typeface="+mn-lt"/>
                <a:ea typeface="+mn-ea"/>
                <a:cs typeface="+mn-cs"/>
              </a:defRPr>
            </a:lvl1pPr>
          </a:lstStyle>
          <a:p>
            <a:pPr>
              <a:defRPr/>
            </a:pPr>
            <a:endParaRPr lang="pt-BR"/>
          </a:p>
        </p:txBody>
      </p:sp>
      <p:sp>
        <p:nvSpPr>
          <p:cNvPr id="8" name="7 Rectángulo"/>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ea typeface="+mn-ea"/>
            </a:endParaRPr>
          </a:p>
        </p:txBody>
      </p:sp>
      <p:sp>
        <p:nvSpPr>
          <p:cNvPr id="10" name="9 Conector recto"/>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ea typeface="+mn-ea"/>
            </a:endParaRPr>
          </a:p>
        </p:txBody>
      </p:sp>
      <p:sp>
        <p:nvSpPr>
          <p:cNvPr id="12" name="11 Elipse"/>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14 Elipse"/>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22 Marcador de número de diapositiva"/>
          <p:cNvSpPr>
            <a:spLocks noGrp="1"/>
          </p:cNvSpPr>
          <p:nvPr>
            <p:ph type="sldNum" sz="quarter" idx="4"/>
          </p:nvPr>
        </p:nvSpPr>
        <p:spPr>
          <a:xfrm>
            <a:off x="4343400" y="1039813"/>
            <a:ext cx="457200" cy="441325"/>
          </a:xfrm>
          <a:prstGeom prst="rect">
            <a:avLst/>
          </a:prstGeom>
        </p:spPr>
        <p:txBody>
          <a:bodyPr vert="horz" wrap="square" lIns="45720" tIns="45720" rIns="45720" bIns="45720" numCol="1" anchor="ctr" anchorCtr="0" compatLnSpc="1">
            <a:prstTxWarp prst="textNoShape">
              <a:avLst/>
            </a:prstTxWarp>
            <a:normAutofit/>
          </a:bodyPr>
          <a:lstStyle>
            <a:lvl1pPr algn="ctr">
              <a:defRPr sz="1600">
                <a:solidFill>
                  <a:srgbClr val="93B4BD"/>
                </a:solidFill>
                <a:latin typeface="Georgia" pitchFamily="18" charset="0"/>
                <a:cs typeface="Arial" pitchFamily="34" charset="0"/>
              </a:defRPr>
            </a:lvl1pPr>
          </a:lstStyle>
          <a:p>
            <a:pPr>
              <a:defRPr/>
            </a:pPr>
            <a:fld id="{319F29E6-9CA9-40D9-89E5-9269C04417E4}" type="slidenum">
              <a:rPr lang="pt-BR"/>
              <a:pPr>
                <a:defRPr/>
              </a:pPr>
              <a:t>‹Nº›</a:t>
            </a:fld>
            <a:endParaRPr lang="pt-BR"/>
          </a:p>
        </p:txBody>
      </p:sp>
      <p:sp>
        <p:nvSpPr>
          <p:cNvPr id="1038" name="21 Marcador de título"/>
          <p:cNvSpPr>
            <a:spLocks noGrp="1"/>
          </p:cNvSpPr>
          <p:nvPr>
            <p:ph type="title"/>
          </p:nvPr>
        </p:nvSpPr>
        <p:spPr bwMode="auto">
          <a:xfrm>
            <a:off x="301625" y="228600"/>
            <a:ext cx="85344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s-ES" smtClean="0"/>
              <a:t>Haga clic para modificar el estilo de título del patrón</a:t>
            </a:r>
            <a:endParaRPr lang="en-US" smtClean="0"/>
          </a:p>
        </p:txBody>
      </p:sp>
      <p:sp>
        <p:nvSpPr>
          <p:cNvPr id="1039" name="12 Marcador de texto"/>
          <p:cNvSpPr>
            <a:spLocks noGrp="1"/>
          </p:cNvSpPr>
          <p:nvPr>
            <p:ph type="body" idx="1"/>
          </p:nvPr>
        </p:nvSpPr>
        <p:spPr bwMode="auto">
          <a:xfrm>
            <a:off x="301625" y="1524000"/>
            <a:ext cx="8534400"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smtClean="0"/>
          </a:p>
        </p:txBody>
      </p:sp>
    </p:spTree>
  </p:cSld>
  <p:clrMap bg1="lt1" tx1="dk1" bg2="lt2" tx2="dk2" accent1="accent1" accent2="accent2" accent3="accent3" accent4="accent4" accent5="accent5" accent6="accent6" hlink="hlink" folHlink="folHlink"/>
  <p:sldLayoutIdLst>
    <p:sldLayoutId id="2147484627" r:id="rId1"/>
    <p:sldLayoutId id="2147484628" r:id="rId2"/>
    <p:sldLayoutId id="2147484629" r:id="rId3"/>
    <p:sldLayoutId id="2147484630" r:id="rId4"/>
    <p:sldLayoutId id="2147484631" r:id="rId5"/>
    <p:sldLayoutId id="2147484632" r:id="rId6"/>
    <p:sldLayoutId id="2147484633" r:id="rId7"/>
    <p:sldLayoutId id="2147484634" r:id="rId8"/>
    <p:sldLayoutId id="2147484635" r:id="rId9"/>
    <p:sldLayoutId id="2147484636" r:id="rId10"/>
    <p:sldLayoutId id="2147484637" r:id="rId11"/>
    <p:sldLayoutId id="2147484638" r:id="rId12"/>
  </p:sldLayoutIdLst>
  <p:hf hdr="0" dt="0"/>
  <p:txStyles>
    <p:titleStyle>
      <a:lvl1pPr algn="ctr" rtl="0" eaLnBrk="0" fontAlgn="base" hangingPunct="0">
        <a:spcBef>
          <a:spcPct val="0"/>
        </a:spcBef>
        <a:spcAft>
          <a:spcPct val="0"/>
        </a:spcAft>
        <a:defRPr sz="3300" kern="1200">
          <a:solidFill>
            <a:srgbClr val="93B4BD"/>
          </a:solidFill>
          <a:latin typeface="+mj-lt"/>
          <a:ea typeface="ＭＳ Ｐゴシック" charset="0"/>
          <a:cs typeface="ＭＳ Ｐゴシック" charset="0"/>
        </a:defRPr>
      </a:lvl1pPr>
      <a:lvl2pPr algn="ctr" rtl="0" eaLnBrk="0" fontAlgn="base" hangingPunct="0">
        <a:spcBef>
          <a:spcPct val="0"/>
        </a:spcBef>
        <a:spcAft>
          <a:spcPct val="0"/>
        </a:spcAft>
        <a:defRPr sz="3300">
          <a:solidFill>
            <a:srgbClr val="93B4BD"/>
          </a:solidFill>
          <a:latin typeface="Georgia" pitchFamily="18" charset="0"/>
          <a:ea typeface="ＭＳ Ｐゴシック" charset="0"/>
          <a:cs typeface="ＭＳ Ｐゴシック" charset="0"/>
        </a:defRPr>
      </a:lvl2pPr>
      <a:lvl3pPr algn="ctr" rtl="0" eaLnBrk="0" fontAlgn="base" hangingPunct="0">
        <a:spcBef>
          <a:spcPct val="0"/>
        </a:spcBef>
        <a:spcAft>
          <a:spcPct val="0"/>
        </a:spcAft>
        <a:defRPr sz="3300">
          <a:solidFill>
            <a:srgbClr val="93B4BD"/>
          </a:solidFill>
          <a:latin typeface="Georgia" pitchFamily="18" charset="0"/>
          <a:ea typeface="ＭＳ Ｐゴシック" charset="0"/>
          <a:cs typeface="ＭＳ Ｐゴシック" charset="0"/>
        </a:defRPr>
      </a:lvl3pPr>
      <a:lvl4pPr algn="ctr" rtl="0" eaLnBrk="0" fontAlgn="base" hangingPunct="0">
        <a:spcBef>
          <a:spcPct val="0"/>
        </a:spcBef>
        <a:spcAft>
          <a:spcPct val="0"/>
        </a:spcAft>
        <a:defRPr sz="3300">
          <a:solidFill>
            <a:srgbClr val="93B4BD"/>
          </a:solidFill>
          <a:latin typeface="Georgia" pitchFamily="18" charset="0"/>
          <a:ea typeface="ＭＳ Ｐゴシック" charset="0"/>
          <a:cs typeface="ＭＳ Ｐゴシック" charset="0"/>
        </a:defRPr>
      </a:lvl4pPr>
      <a:lvl5pPr algn="ctr" rtl="0" eaLnBrk="0" fontAlgn="base" hangingPunct="0">
        <a:spcBef>
          <a:spcPct val="0"/>
        </a:spcBef>
        <a:spcAft>
          <a:spcPct val="0"/>
        </a:spcAft>
        <a:defRPr sz="3300">
          <a:solidFill>
            <a:srgbClr val="93B4BD"/>
          </a:solidFill>
          <a:latin typeface="Georgia" pitchFamily="18" charset="0"/>
          <a:ea typeface="ＭＳ Ｐゴシック" charset="0"/>
          <a:cs typeface="ＭＳ Ｐゴシック" charset="0"/>
        </a:defRPr>
      </a:lvl5pPr>
      <a:lvl6pPr marL="457200" algn="ctr" rtl="0" fontAlgn="base">
        <a:spcBef>
          <a:spcPct val="0"/>
        </a:spcBef>
        <a:spcAft>
          <a:spcPct val="0"/>
        </a:spcAft>
        <a:defRPr sz="3300">
          <a:solidFill>
            <a:srgbClr val="93B4BD"/>
          </a:solidFill>
          <a:latin typeface="Georgia" pitchFamily="18" charset="0"/>
        </a:defRPr>
      </a:lvl6pPr>
      <a:lvl7pPr marL="914400" algn="ctr" rtl="0" fontAlgn="base">
        <a:spcBef>
          <a:spcPct val="0"/>
        </a:spcBef>
        <a:spcAft>
          <a:spcPct val="0"/>
        </a:spcAft>
        <a:defRPr sz="3300">
          <a:solidFill>
            <a:srgbClr val="93B4BD"/>
          </a:solidFill>
          <a:latin typeface="Georgia" pitchFamily="18" charset="0"/>
        </a:defRPr>
      </a:lvl7pPr>
      <a:lvl8pPr marL="1371600" algn="ctr" rtl="0" fontAlgn="base">
        <a:spcBef>
          <a:spcPct val="0"/>
        </a:spcBef>
        <a:spcAft>
          <a:spcPct val="0"/>
        </a:spcAft>
        <a:defRPr sz="3300">
          <a:solidFill>
            <a:srgbClr val="93B4BD"/>
          </a:solidFill>
          <a:latin typeface="Georgia" pitchFamily="18" charset="0"/>
        </a:defRPr>
      </a:lvl8pPr>
      <a:lvl9pPr marL="1828800" algn="ctr" rtl="0" fontAlgn="base">
        <a:spcBef>
          <a:spcPct val="0"/>
        </a:spcBef>
        <a:spcAft>
          <a:spcPct val="0"/>
        </a:spcAft>
        <a:defRPr sz="3300">
          <a:solidFill>
            <a:srgbClr val="93B4BD"/>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ＭＳ Ｐゴシック" charset="0"/>
          <a:cs typeface="ＭＳ Ｐゴシック" charset="0"/>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ＭＳ Ｐゴシック" charset="0"/>
          <a:cs typeface="+mn-cs"/>
        </a:defRPr>
      </a:lvl2pPr>
      <a:lvl3pPr marL="822325" indent="-228600" algn="l" rtl="0" eaLnBrk="0" fontAlgn="base" hangingPunct="0">
        <a:spcBef>
          <a:spcPct val="20000"/>
        </a:spcBef>
        <a:spcAft>
          <a:spcPct val="0"/>
        </a:spcAft>
        <a:buClr>
          <a:srgbClr val="A8CDD7"/>
        </a:buClr>
        <a:buSzPct val="75000"/>
        <a:buFont typeface="Wingdings 2" pitchFamily="18" charset="2"/>
        <a:buChar char=""/>
        <a:defRPr sz="2000" kern="1200">
          <a:solidFill>
            <a:schemeClr val="tx1"/>
          </a:solidFill>
          <a:latin typeface="+mn-lt"/>
          <a:ea typeface="ＭＳ Ｐゴシック" charset="0"/>
          <a:cs typeface="+mn-cs"/>
        </a:defRPr>
      </a:lvl3pPr>
      <a:lvl4pPr marL="1096963" indent="-228600" algn="l" rtl="0" eaLnBrk="0" fontAlgn="base" hangingPunct="0">
        <a:spcBef>
          <a:spcPct val="20000"/>
        </a:spcBef>
        <a:spcAft>
          <a:spcPct val="0"/>
        </a:spcAft>
        <a:buClr>
          <a:srgbClr val="C0BEAF"/>
        </a:buClr>
        <a:buSzPct val="70000"/>
        <a:buFont typeface="Wingdings" pitchFamily="2" charset="2"/>
        <a:buChar char=""/>
        <a:defRPr sz="2000" kern="1200">
          <a:solidFill>
            <a:schemeClr val="tx2"/>
          </a:solidFill>
          <a:latin typeface="+mn-lt"/>
          <a:ea typeface="ＭＳ Ｐゴシック" charset="0"/>
          <a:cs typeface="+mn-cs"/>
        </a:defRPr>
      </a:lvl4pPr>
      <a:lvl5pPr marL="1371600" indent="-228600" algn="l" rtl="0" eaLnBrk="0" fontAlgn="base" hangingPunct="0">
        <a:spcBef>
          <a:spcPct val="20000"/>
        </a:spcBef>
        <a:spcAft>
          <a:spcPct val="0"/>
        </a:spcAft>
        <a:buClr>
          <a:srgbClr val="CEC597"/>
        </a:buClr>
        <a:buChar char="•"/>
        <a:defRPr kern="1200">
          <a:solidFill>
            <a:schemeClr val="tx1"/>
          </a:solidFill>
          <a:latin typeface="+mn-lt"/>
          <a:ea typeface="ＭＳ Ｐゴシック" charset="0"/>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19.emf"/></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20.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png"/><Relationship Id="rId3" Type="http://schemas.openxmlformats.org/officeDocument/2006/relationships/image" Target="../media/image24.wmf"/><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4.xml"/><Relationship Id="rId16" Type="http://schemas.openxmlformats.org/officeDocument/2006/relationships/image" Target="../media/image14.png"/><Relationship Id="rId1" Type="http://schemas.openxmlformats.org/officeDocument/2006/relationships/slideLayout" Target="../slideLayouts/slideLayout6.xml"/><Relationship Id="rId6" Type="http://schemas.openxmlformats.org/officeDocument/2006/relationships/image" Target="../media/image25.wmf"/><Relationship Id="rId11" Type="http://schemas.openxmlformats.org/officeDocument/2006/relationships/image" Target="../media/image11.png"/><Relationship Id="rId5" Type="http://schemas.openxmlformats.org/officeDocument/2006/relationships/image" Target="../media/image6.wmf"/><Relationship Id="rId15" Type="http://schemas.openxmlformats.org/officeDocument/2006/relationships/image" Target="../media/image27.png"/><Relationship Id="rId10" Type="http://schemas.openxmlformats.org/officeDocument/2006/relationships/image" Target="../media/image10.png"/><Relationship Id="rId4" Type="http://schemas.openxmlformats.org/officeDocument/2006/relationships/image" Target="../media/image5.wmf"/><Relationship Id="rId9" Type="http://schemas.openxmlformats.org/officeDocument/2006/relationships/image" Target="../media/image9.png"/><Relationship Id="rId1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6.xml"/><Relationship Id="rId1" Type="http://schemas.openxmlformats.org/officeDocument/2006/relationships/vmlDrawing" Target="../drawings/vmlDrawing5.vml"/><Relationship Id="rId4" Type="http://schemas.openxmlformats.org/officeDocument/2006/relationships/image" Target="../media/image28.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31.emf"/></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32.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image" Target="../media/image33.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vmlDrawing" Target="../drawings/vmlDrawing9.vml"/><Relationship Id="rId5" Type="http://schemas.openxmlformats.org/officeDocument/2006/relationships/image" Target="../media/image34.emf"/><Relationship Id="rId4" Type="http://schemas.openxmlformats.org/officeDocument/2006/relationships/oleObject" Target="../embeddings/oleObject9.bin"/></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10.vml"/><Relationship Id="rId4" Type="http://schemas.openxmlformats.org/officeDocument/2006/relationships/image" Target="../media/image36.emf"/></Relationships>
</file>

<file path=ppt/slides/_rels/slide3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wmf"/><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8.jpe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wmf"/><Relationship Id="rId9" Type="http://schemas.openxmlformats.org/officeDocument/2006/relationships/image" Target="../media/image11.png"/><Relationship Id="rId14" Type="http://schemas.openxmlformats.org/officeDocument/2006/relationships/image" Target="../media/image1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7.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1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1371600" y="2636912"/>
            <a:ext cx="6656784" cy="3455913"/>
          </a:xfrm>
        </p:spPr>
        <p:txBody>
          <a:bodyPr>
            <a:normAutofit fontScale="70000" lnSpcReduction="20000"/>
          </a:bodyPr>
          <a:lstStyle/>
          <a:p>
            <a:pPr>
              <a:lnSpc>
                <a:spcPct val="90000"/>
              </a:lnSpc>
              <a:spcBef>
                <a:spcPct val="0"/>
              </a:spcBef>
              <a:defRPr/>
            </a:pPr>
            <a:endParaRPr lang="en-US" sz="3300" dirty="0" smtClean="0">
              <a:solidFill>
                <a:schemeClr val="accent1">
                  <a:lumMod val="75000"/>
                </a:schemeClr>
              </a:solidFill>
              <a:latin typeface="+mj-lt"/>
              <a:ea typeface="ＭＳ Ｐゴシック" pitchFamily="34" charset="-128"/>
            </a:endParaRPr>
          </a:p>
          <a:p>
            <a:pPr>
              <a:lnSpc>
                <a:spcPct val="90000"/>
              </a:lnSpc>
              <a:spcBef>
                <a:spcPct val="0"/>
              </a:spcBef>
              <a:defRPr/>
            </a:pPr>
            <a:r>
              <a:rPr lang="es-ES_tradnl" sz="3600" dirty="0">
                <a:solidFill>
                  <a:schemeClr val="accent1">
                    <a:lumMod val="75000"/>
                  </a:schemeClr>
                </a:solidFill>
              </a:rPr>
              <a:t>“EVALUACIÓN DEL DESEMPEÑO Y OPTIMIZACIÓN DEL SISTEMA DE TELEVISIÓN DIGITAL TERRESTRE ISDB-Tb E IPTV DE LA ESPE”</a:t>
            </a:r>
            <a:endParaRPr lang="en-US" sz="3300" dirty="0" smtClean="0">
              <a:solidFill>
                <a:schemeClr val="accent1">
                  <a:lumMod val="75000"/>
                </a:schemeClr>
              </a:solidFill>
              <a:latin typeface="+mj-lt"/>
              <a:ea typeface="ＭＳ Ｐゴシック" pitchFamily="34" charset="-128"/>
            </a:endParaRPr>
          </a:p>
          <a:p>
            <a:pPr>
              <a:lnSpc>
                <a:spcPct val="90000"/>
              </a:lnSpc>
              <a:spcBef>
                <a:spcPct val="0"/>
              </a:spcBef>
              <a:defRPr/>
            </a:pPr>
            <a:endParaRPr lang="en-US" sz="3300" dirty="0" smtClean="0">
              <a:solidFill>
                <a:srgbClr val="002060"/>
              </a:solidFill>
              <a:latin typeface="+mj-lt"/>
              <a:ea typeface="ＭＳ Ｐゴシック" pitchFamily="34" charset="-128"/>
            </a:endParaRPr>
          </a:p>
          <a:p>
            <a:pPr>
              <a:lnSpc>
                <a:spcPct val="90000"/>
              </a:lnSpc>
              <a:spcBef>
                <a:spcPct val="0"/>
              </a:spcBef>
              <a:defRPr/>
            </a:pPr>
            <a:r>
              <a:rPr lang="en-US" sz="3300" dirty="0" smtClean="0">
                <a:solidFill>
                  <a:srgbClr val="002060"/>
                </a:solidFill>
                <a:latin typeface="+mj-lt"/>
                <a:ea typeface="ＭＳ Ｐゴシック" pitchFamily="34" charset="-128"/>
              </a:rPr>
              <a:t> </a:t>
            </a:r>
          </a:p>
          <a:p>
            <a:pPr>
              <a:lnSpc>
                <a:spcPct val="90000"/>
              </a:lnSpc>
              <a:spcBef>
                <a:spcPct val="0"/>
              </a:spcBef>
              <a:defRPr/>
            </a:pPr>
            <a:r>
              <a:rPr lang="en-US" sz="3300" dirty="0" err="1" smtClean="0">
                <a:solidFill>
                  <a:schemeClr val="accent1">
                    <a:lumMod val="75000"/>
                  </a:schemeClr>
                </a:solidFill>
                <a:latin typeface="+mj-lt"/>
                <a:ea typeface="ＭＳ Ｐゴシック" pitchFamily="34" charset="-128"/>
              </a:rPr>
              <a:t>RAÚL</a:t>
            </a:r>
            <a:r>
              <a:rPr lang="en-US" sz="3300" dirty="0" smtClean="0">
                <a:solidFill>
                  <a:schemeClr val="accent1">
                    <a:lumMod val="75000"/>
                  </a:schemeClr>
                </a:solidFill>
                <a:latin typeface="+mj-lt"/>
                <a:ea typeface="ＭＳ Ｐゴシック" pitchFamily="34" charset="-128"/>
              </a:rPr>
              <a:t> </a:t>
            </a:r>
            <a:r>
              <a:rPr lang="en-US" sz="3300" dirty="0" err="1" smtClean="0">
                <a:solidFill>
                  <a:schemeClr val="accent1">
                    <a:lumMod val="75000"/>
                  </a:schemeClr>
                </a:solidFill>
                <a:latin typeface="+mj-lt"/>
                <a:ea typeface="ＭＳ Ｐゴシック" pitchFamily="34" charset="-128"/>
              </a:rPr>
              <a:t>HARO</a:t>
            </a:r>
            <a:r>
              <a:rPr lang="en-US" sz="3300" dirty="0" smtClean="0">
                <a:solidFill>
                  <a:schemeClr val="accent1">
                    <a:lumMod val="75000"/>
                  </a:schemeClr>
                </a:solidFill>
                <a:latin typeface="+mj-lt"/>
                <a:ea typeface="ＭＳ Ｐゴシック" pitchFamily="34" charset="-128"/>
              </a:rPr>
              <a:t> </a:t>
            </a:r>
            <a:r>
              <a:rPr lang="en-US" sz="3300" dirty="0" err="1" smtClean="0">
                <a:solidFill>
                  <a:schemeClr val="accent1">
                    <a:lumMod val="75000"/>
                  </a:schemeClr>
                </a:solidFill>
                <a:latin typeface="+mj-lt"/>
                <a:ea typeface="ＭＳ Ｐゴシック" pitchFamily="34" charset="-128"/>
              </a:rPr>
              <a:t>BÁEZ</a:t>
            </a:r>
            <a:endParaRPr lang="en-US" sz="3300" dirty="0" smtClean="0">
              <a:solidFill>
                <a:schemeClr val="accent1">
                  <a:lumMod val="75000"/>
                </a:schemeClr>
              </a:solidFill>
              <a:latin typeface="+mj-lt"/>
              <a:ea typeface="ＭＳ Ｐゴシック" pitchFamily="34" charset="-128"/>
            </a:endParaRPr>
          </a:p>
          <a:p>
            <a:pPr>
              <a:lnSpc>
                <a:spcPct val="90000"/>
              </a:lnSpc>
              <a:spcBef>
                <a:spcPct val="0"/>
              </a:spcBef>
              <a:defRPr/>
            </a:pPr>
            <a:endParaRPr lang="en-US" sz="3300" dirty="0">
              <a:solidFill>
                <a:schemeClr val="accent1">
                  <a:lumMod val="75000"/>
                </a:schemeClr>
              </a:solidFill>
              <a:latin typeface="+mj-lt"/>
              <a:ea typeface="ＭＳ Ｐゴシック" pitchFamily="34" charset="-128"/>
            </a:endParaRPr>
          </a:p>
          <a:p>
            <a:pPr>
              <a:lnSpc>
                <a:spcPct val="90000"/>
              </a:lnSpc>
              <a:spcBef>
                <a:spcPct val="0"/>
              </a:spcBef>
              <a:defRPr/>
            </a:pPr>
            <a:endParaRPr lang="en-US" sz="3300" dirty="0" smtClean="0">
              <a:solidFill>
                <a:schemeClr val="accent1">
                  <a:lumMod val="75000"/>
                </a:schemeClr>
              </a:solidFill>
              <a:latin typeface="+mj-lt"/>
              <a:ea typeface="ＭＳ Ｐゴシック" pitchFamily="34" charset="-128"/>
            </a:endParaRPr>
          </a:p>
          <a:p>
            <a:pPr>
              <a:lnSpc>
                <a:spcPct val="90000"/>
              </a:lnSpc>
              <a:spcBef>
                <a:spcPct val="0"/>
              </a:spcBef>
              <a:defRPr/>
            </a:pPr>
            <a:r>
              <a:rPr lang="en-US" sz="3300" dirty="0" smtClean="0">
                <a:solidFill>
                  <a:schemeClr val="accent1">
                    <a:lumMod val="75000"/>
                  </a:schemeClr>
                </a:solidFill>
                <a:latin typeface="+mj-lt"/>
                <a:ea typeface="ＭＳ Ｐゴシック" pitchFamily="34" charset="-128"/>
              </a:rPr>
              <a:t>2012</a:t>
            </a:r>
          </a:p>
        </p:txBody>
      </p:sp>
      <p:sp>
        <p:nvSpPr>
          <p:cNvPr id="14339" name="1 Título"/>
          <p:cNvSpPr>
            <a:spLocks noGrp="1"/>
          </p:cNvSpPr>
          <p:nvPr>
            <p:ph type="ctrTitle"/>
          </p:nvPr>
        </p:nvSpPr>
        <p:spPr>
          <a:xfrm>
            <a:off x="755650" y="333375"/>
            <a:ext cx="7772400" cy="1752600"/>
          </a:xfrm>
        </p:spPr>
        <p:txBody>
          <a:bodyPr/>
          <a:lstStyle/>
          <a:p>
            <a:pPr eaLnBrk="1" hangingPunct="1"/>
            <a:r>
              <a:rPr lang="pt-BR" smtClean="0">
                <a:ea typeface="ＭＳ Ｐゴシック" pitchFamily="34" charset="-128"/>
              </a:rPr>
              <a:t/>
            </a:r>
            <a:br>
              <a:rPr lang="pt-BR" smtClean="0">
                <a:ea typeface="ＭＳ Ｐゴシック" pitchFamily="34" charset="-128"/>
              </a:rPr>
            </a:br>
            <a:endParaRPr lang="pt-BR" smtClean="0">
              <a:ea typeface="ＭＳ Ｐゴシック" pitchFamily="34" charset="-128"/>
            </a:endParaRPr>
          </a:p>
        </p:txBody>
      </p:sp>
      <p:pic>
        <p:nvPicPr>
          <p:cNvPr id="1434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8813" y="1457325"/>
            <a:ext cx="24447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7413" y="314325"/>
            <a:ext cx="7470775"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5 Marcador de número de diapositiva"/>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579078B6-EB8E-49B3-AE2E-4512323C040E}" type="slidenum">
              <a:rPr lang="pt-BR" smtClean="0">
                <a:solidFill>
                  <a:srgbClr val="93B4BD"/>
                </a:solidFill>
                <a:latin typeface="Georgia" pitchFamily="18" charset="0"/>
                <a:cs typeface="Arial" charset="0"/>
              </a:rPr>
              <a:pPr eaLnBrk="1" hangingPunct="1"/>
              <a:t>1</a:t>
            </a:fld>
            <a:endParaRPr lang="pt-BR" smtClean="0">
              <a:solidFill>
                <a:srgbClr val="93B4BD"/>
              </a:solidFill>
              <a:latin typeface="Georgia" pitchFamily="18" charset="0"/>
              <a:cs typeface="Arial" charset="0"/>
            </a:endParaRPr>
          </a:p>
        </p:txBody>
      </p:sp>
      <p:sp>
        <p:nvSpPr>
          <p:cNvPr id="7" name="6 Marcador de pie de página"/>
          <p:cNvSpPr>
            <a:spLocks noGrp="1"/>
          </p:cNvSpPr>
          <p:nvPr>
            <p:ph type="ftr" sz="quarter" idx="11"/>
          </p:nvPr>
        </p:nvSpPr>
        <p:spPr/>
        <p:txBody>
          <a:bodyPr/>
          <a:lstStyle/>
          <a:p>
            <a:pPr>
              <a:defRPr/>
            </a:pPr>
            <a:endParaRPr lang="pt-B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1520" y="260648"/>
            <a:ext cx="8534400" cy="936104"/>
          </a:xfrm>
        </p:spPr>
        <p:txBody>
          <a:bodyPr/>
          <a:lstStyle/>
          <a:p>
            <a:r>
              <a:rPr lang="es-EC" sz="3100" b="1" dirty="0" smtClean="0"/>
              <a:t>Factores Asociados al despliegue de redes IPTV</a:t>
            </a:r>
            <a:endParaRPr lang="es-EC" sz="3100" b="1" dirty="0"/>
          </a:p>
        </p:txBody>
      </p:sp>
      <p:sp>
        <p:nvSpPr>
          <p:cNvPr id="3" name="2 Marcador de contenido"/>
          <p:cNvSpPr>
            <a:spLocks noGrp="1"/>
          </p:cNvSpPr>
          <p:nvPr>
            <p:ph sz="quarter" idx="1"/>
          </p:nvPr>
        </p:nvSpPr>
        <p:spPr/>
        <p:txBody>
          <a:bodyPr/>
          <a:lstStyle/>
          <a:p>
            <a:r>
              <a:rPr lang="es-EC" dirty="0" smtClean="0"/>
              <a:t>Dimensionamiento de </a:t>
            </a:r>
            <a:r>
              <a:rPr lang="es-EC" dirty="0" smtClean="0"/>
              <a:t>Red (asignación de ancho de banda a usuarios)</a:t>
            </a:r>
            <a:endParaRPr lang="es-EC" dirty="0" smtClean="0"/>
          </a:p>
          <a:p>
            <a:r>
              <a:rPr lang="es-EC" dirty="0" smtClean="0"/>
              <a:t>Confiabilidad (enlaces </a:t>
            </a:r>
            <a:r>
              <a:rPr lang="es-EC" dirty="0" err="1" smtClean="0"/>
              <a:t>backup</a:t>
            </a:r>
            <a:r>
              <a:rPr lang="es-EC" dirty="0" smtClean="0"/>
              <a:t>)</a:t>
            </a:r>
            <a:endParaRPr lang="es-EC" dirty="0" smtClean="0"/>
          </a:p>
          <a:p>
            <a:r>
              <a:rPr lang="es-EC" dirty="0" smtClean="0"/>
              <a:t>Rápida capacidad de </a:t>
            </a:r>
            <a:r>
              <a:rPr lang="es-EC" dirty="0" smtClean="0"/>
              <a:t>respuesta (tiempo en cambio de canal)</a:t>
            </a:r>
            <a:endParaRPr lang="es-EC" dirty="0" smtClean="0"/>
          </a:p>
          <a:p>
            <a:r>
              <a:rPr lang="es-EC" dirty="0" smtClean="0"/>
              <a:t>Rendimiento </a:t>
            </a:r>
            <a:r>
              <a:rPr lang="es-EC" dirty="0" smtClean="0"/>
              <a:t>predecible (manejo de tráfico)</a:t>
            </a:r>
            <a:endParaRPr lang="es-EC" dirty="0" smtClean="0"/>
          </a:p>
          <a:p>
            <a:r>
              <a:rPr lang="es-EC" dirty="0" smtClean="0"/>
              <a:t>Nivel de calidad de </a:t>
            </a:r>
            <a:r>
              <a:rPr lang="es-EC" dirty="0" smtClean="0"/>
              <a:t>servicio (asegurar un velocidad)</a:t>
            </a:r>
            <a:endParaRPr lang="es-EC" dirty="0"/>
          </a:p>
        </p:txBody>
      </p:sp>
      <p:sp>
        <p:nvSpPr>
          <p:cNvPr id="5" name="4 Marcador de número de diapositiva"/>
          <p:cNvSpPr>
            <a:spLocks noGrp="1"/>
          </p:cNvSpPr>
          <p:nvPr>
            <p:ph type="sldNum" sz="quarter" idx="12"/>
          </p:nvPr>
        </p:nvSpPr>
        <p:spPr/>
        <p:txBody>
          <a:bodyPr/>
          <a:lstStyle/>
          <a:p>
            <a:pPr>
              <a:defRPr/>
            </a:pPr>
            <a:fld id="{058AE303-8683-439C-AB0B-23F9BA29756B}" type="slidenum">
              <a:rPr lang="pt-BR" smtClean="0"/>
              <a:pPr>
                <a:defRPr/>
              </a:pPr>
              <a:t>10</a:t>
            </a:fld>
            <a:endParaRPr lang="pt-BR"/>
          </a:p>
        </p:txBody>
      </p:sp>
    </p:spTree>
    <p:extLst>
      <p:ext uri="{BB962C8B-B14F-4D97-AF65-F5344CB8AC3E}">
        <p14:creationId xmlns:p14="http://schemas.microsoft.com/office/powerpoint/2010/main" val="10499937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b="1" dirty="0" smtClean="0"/>
              <a:t>Modelo de Comunicaciones IPTV</a:t>
            </a:r>
            <a:endParaRPr lang="es-EC" b="1" dirty="0"/>
          </a:p>
        </p:txBody>
      </p:sp>
      <p:sp>
        <p:nvSpPr>
          <p:cNvPr id="5" name="4 Marcador de número de diapositiva"/>
          <p:cNvSpPr>
            <a:spLocks noGrp="1"/>
          </p:cNvSpPr>
          <p:nvPr>
            <p:ph type="sldNum" sz="quarter" idx="12"/>
          </p:nvPr>
        </p:nvSpPr>
        <p:spPr/>
        <p:txBody>
          <a:bodyPr/>
          <a:lstStyle/>
          <a:p>
            <a:pPr>
              <a:defRPr/>
            </a:pPr>
            <a:fld id="{058AE303-8683-439C-AB0B-23F9BA29756B}" type="slidenum">
              <a:rPr lang="pt-BR" smtClean="0"/>
              <a:pPr>
                <a:defRPr/>
              </a:pPr>
              <a:t>11</a:t>
            </a:fld>
            <a:endParaRPr lang="pt-BR"/>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7" name="6 Objeto"/>
          <p:cNvGraphicFramePr>
            <a:graphicFrameLocks noChangeAspect="1"/>
          </p:cNvGraphicFramePr>
          <p:nvPr>
            <p:extLst>
              <p:ext uri="{D42A27DB-BD31-4B8C-83A1-F6EECF244321}">
                <p14:modId xmlns:p14="http://schemas.microsoft.com/office/powerpoint/2010/main" val="14383240"/>
              </p:ext>
            </p:extLst>
          </p:nvPr>
        </p:nvGraphicFramePr>
        <p:xfrm>
          <a:off x="1412454" y="1628800"/>
          <a:ext cx="6111874" cy="5080728"/>
        </p:xfrm>
        <a:graphic>
          <a:graphicData uri="http://schemas.openxmlformats.org/presentationml/2006/ole">
            <mc:AlternateContent xmlns:mc="http://schemas.openxmlformats.org/markup-compatibility/2006">
              <mc:Choice xmlns:v="urn:schemas-microsoft-com:vml" Requires="v">
                <p:oleObj spid="_x0000_s66581" name="Visio" r:id="rId3" imgW="11561028" imgH="9619893" progId="Visio.Drawing.11">
                  <p:embed/>
                </p:oleObj>
              </mc:Choice>
              <mc:Fallback>
                <p:oleObj name="Visio" r:id="rId3" imgW="11561028" imgH="9619893" progId="Visio.Drawing.11">
                  <p:embed/>
                  <p:pic>
                    <p:nvPicPr>
                      <p:cNvPr id="0" name="Object 1"/>
                      <p:cNvPicPr>
                        <a:picLocks noChangeAspect="1" noChangeArrowheads="1"/>
                      </p:cNvPicPr>
                      <p:nvPr/>
                    </p:nvPicPr>
                    <p:blipFill>
                      <a:blip r:embed="rId4"/>
                      <a:srcRect/>
                      <a:stretch>
                        <a:fillRect/>
                      </a:stretch>
                    </p:blipFill>
                    <p:spPr bwMode="auto">
                      <a:xfrm>
                        <a:off x="1412454" y="1628800"/>
                        <a:ext cx="6111874" cy="5080728"/>
                      </a:xfrm>
                      <a:prstGeom prst="rect">
                        <a:avLst/>
                      </a:prstGeom>
                      <a:noFill/>
                    </p:spPr>
                  </p:pic>
                </p:oleObj>
              </mc:Fallback>
            </mc:AlternateContent>
          </a:graphicData>
        </a:graphic>
      </p:graphicFrame>
    </p:spTree>
    <p:extLst>
      <p:ext uri="{BB962C8B-B14F-4D97-AF65-F5344CB8AC3E}">
        <p14:creationId xmlns:p14="http://schemas.microsoft.com/office/powerpoint/2010/main" val="14872067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b="1" dirty="0" smtClean="0"/>
              <a:t>Capas de Encapsulamiento</a:t>
            </a:r>
            <a:endParaRPr lang="es-EC" b="1" dirty="0"/>
          </a:p>
        </p:txBody>
      </p:sp>
      <p:sp>
        <p:nvSpPr>
          <p:cNvPr id="5" name="4 Marcador de número de diapositiva"/>
          <p:cNvSpPr>
            <a:spLocks noGrp="1"/>
          </p:cNvSpPr>
          <p:nvPr>
            <p:ph type="sldNum" sz="quarter" idx="12"/>
          </p:nvPr>
        </p:nvSpPr>
        <p:spPr/>
        <p:txBody>
          <a:bodyPr/>
          <a:lstStyle/>
          <a:p>
            <a:pPr>
              <a:defRPr/>
            </a:pPr>
            <a:fld id="{058AE303-8683-439C-AB0B-23F9BA29756B}" type="slidenum">
              <a:rPr lang="pt-BR" smtClean="0"/>
              <a:pPr>
                <a:defRPr/>
              </a:pPr>
              <a:t>12</a:t>
            </a:fld>
            <a:endParaRPr lang="pt-BR"/>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7" name="6 Objeto"/>
          <p:cNvGraphicFramePr>
            <a:graphicFrameLocks noChangeAspect="1"/>
          </p:cNvGraphicFramePr>
          <p:nvPr>
            <p:extLst>
              <p:ext uri="{D42A27DB-BD31-4B8C-83A1-F6EECF244321}">
                <p14:modId xmlns:p14="http://schemas.microsoft.com/office/powerpoint/2010/main" val="1928321106"/>
              </p:ext>
            </p:extLst>
          </p:nvPr>
        </p:nvGraphicFramePr>
        <p:xfrm>
          <a:off x="251519" y="1684820"/>
          <a:ext cx="8640962" cy="4696508"/>
        </p:xfrm>
        <a:graphic>
          <a:graphicData uri="http://schemas.openxmlformats.org/presentationml/2006/ole">
            <mc:AlternateContent xmlns:mc="http://schemas.openxmlformats.org/markup-compatibility/2006">
              <mc:Choice xmlns:v="urn:schemas-microsoft-com:vml" Requires="v">
                <p:oleObj spid="_x0000_s67604" name="Visio" r:id="rId3" imgW="14809226" imgH="8062646" progId="Visio.Drawing.11">
                  <p:embed/>
                </p:oleObj>
              </mc:Choice>
              <mc:Fallback>
                <p:oleObj name="Visio" r:id="rId3" imgW="14809226" imgH="8062646" progId="Visio.Drawing.11">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19" y="1684820"/>
                        <a:ext cx="8640962" cy="4696508"/>
                      </a:xfrm>
                      <a:prstGeom prst="rect">
                        <a:avLst/>
                      </a:prstGeom>
                      <a:noFill/>
                    </p:spPr>
                  </p:pic>
                </p:oleObj>
              </mc:Fallback>
            </mc:AlternateContent>
          </a:graphicData>
        </a:graphic>
      </p:graphicFrame>
    </p:spTree>
    <p:extLst>
      <p:ext uri="{BB962C8B-B14F-4D97-AF65-F5344CB8AC3E}">
        <p14:creationId xmlns:p14="http://schemas.microsoft.com/office/powerpoint/2010/main" val="21550446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Marcador de texto"/>
          <p:cNvSpPr>
            <a:spLocks noGrp="1"/>
          </p:cNvSpPr>
          <p:nvPr>
            <p:ph type="body" idx="1"/>
          </p:nvPr>
        </p:nvSpPr>
        <p:spPr>
          <a:xfrm>
            <a:off x="1331640" y="2780928"/>
            <a:ext cx="6480174" cy="1673225"/>
          </a:xfrm>
        </p:spPr>
        <p:txBody>
          <a:bodyPr/>
          <a:lstStyle/>
          <a:p>
            <a:endParaRPr lang="es-EC" sz="2800" dirty="0" smtClean="0"/>
          </a:p>
          <a:p>
            <a:r>
              <a:rPr lang="es-EC" sz="2800" dirty="0" smtClean="0"/>
              <a:t>ISDB-T</a:t>
            </a:r>
            <a:endParaRPr lang="es-EC" sz="2800" dirty="0"/>
          </a:p>
        </p:txBody>
      </p:sp>
      <p:sp>
        <p:nvSpPr>
          <p:cNvPr id="6" name="5 Título"/>
          <p:cNvSpPr>
            <a:spLocks noGrp="1"/>
          </p:cNvSpPr>
          <p:nvPr>
            <p:ph type="title"/>
          </p:nvPr>
        </p:nvSpPr>
        <p:spPr/>
        <p:txBody>
          <a:bodyPr/>
          <a:lstStyle/>
          <a:p>
            <a:r>
              <a:rPr lang="es-EC" dirty="0" smtClean="0"/>
              <a:t>MARCO TEÓRICO</a:t>
            </a:r>
            <a:endParaRPr lang="es-EC" dirty="0"/>
          </a:p>
        </p:txBody>
      </p:sp>
      <p:sp>
        <p:nvSpPr>
          <p:cNvPr id="5" name="4 Marcador de número de diapositiva"/>
          <p:cNvSpPr>
            <a:spLocks noGrp="1"/>
          </p:cNvSpPr>
          <p:nvPr>
            <p:ph type="sldNum" sz="quarter" idx="12"/>
          </p:nvPr>
        </p:nvSpPr>
        <p:spPr/>
        <p:txBody>
          <a:bodyPr/>
          <a:lstStyle/>
          <a:p>
            <a:pPr>
              <a:defRPr/>
            </a:pPr>
            <a:fld id="{058AE303-8683-439C-AB0B-23F9BA29756B}" type="slidenum">
              <a:rPr lang="pt-BR" smtClean="0"/>
              <a:pPr>
                <a:defRPr/>
              </a:pPr>
              <a:t>13</a:t>
            </a:fld>
            <a:endParaRPr lang="pt-BR"/>
          </a:p>
        </p:txBody>
      </p:sp>
    </p:spTree>
    <p:extLst>
      <p:ext uri="{BB962C8B-B14F-4D97-AF65-F5344CB8AC3E}">
        <p14:creationId xmlns:p14="http://schemas.microsoft.com/office/powerpoint/2010/main" val="35941419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1 Título"/>
          <p:cNvSpPr>
            <a:spLocks noGrp="1"/>
          </p:cNvSpPr>
          <p:nvPr>
            <p:ph type="title"/>
          </p:nvPr>
        </p:nvSpPr>
        <p:spPr>
          <a:xfrm>
            <a:off x="277813" y="188913"/>
            <a:ext cx="8534400" cy="863600"/>
          </a:xfrm>
        </p:spPr>
        <p:txBody>
          <a:bodyPr/>
          <a:lstStyle/>
          <a:p>
            <a:pPr eaLnBrk="1" hangingPunct="1"/>
            <a:r>
              <a:rPr lang="en-US" sz="2800" dirty="0" smtClean="0">
                <a:solidFill>
                  <a:srgbClr val="002060"/>
                </a:solidFill>
                <a:ea typeface="ＭＳ Ｐゴシック" pitchFamily="34" charset="-128"/>
              </a:rPr>
              <a:t>INTEGRATED SERVICE DIGITAL BROADCASTING – Terrestrial </a:t>
            </a:r>
            <a:r>
              <a:rPr lang="en-US" sz="2800" dirty="0" smtClean="0">
                <a:solidFill>
                  <a:srgbClr val="002060"/>
                </a:solidFill>
                <a:ea typeface="ＭＳ Ｐゴシック" pitchFamily="34" charset="-128"/>
              </a:rPr>
              <a:t> (ISDB-Tb)</a:t>
            </a:r>
            <a:endParaRPr lang="en-US" sz="2800" dirty="0" smtClean="0">
              <a:solidFill>
                <a:srgbClr val="002060"/>
              </a:solidFill>
              <a:ea typeface="ＭＳ Ｐゴシック" pitchFamily="34" charset="-128"/>
            </a:endParaRPr>
          </a:p>
        </p:txBody>
      </p:sp>
      <p:sp>
        <p:nvSpPr>
          <p:cNvPr id="15363" name="2 Marcador de contenido"/>
          <p:cNvSpPr>
            <a:spLocks noGrp="1"/>
          </p:cNvSpPr>
          <p:nvPr>
            <p:ph sz="quarter" idx="1"/>
          </p:nvPr>
        </p:nvSpPr>
        <p:spPr>
          <a:xfrm>
            <a:off x="301625" y="1527175"/>
            <a:ext cx="8504238" cy="4572000"/>
          </a:xfrm>
        </p:spPr>
        <p:txBody>
          <a:bodyPr/>
          <a:lstStyle/>
          <a:p>
            <a:pPr algn="ctr" eaLnBrk="1" hangingPunct="1">
              <a:buClr>
                <a:schemeClr val="bg2"/>
              </a:buClr>
              <a:buSzPct val="75000"/>
            </a:pPr>
            <a:r>
              <a:rPr lang="es-EC" sz="3200" i="1" dirty="0" smtClean="0">
                <a:latin typeface="Times New Roman" pitchFamily="18" charset="0"/>
                <a:ea typeface="ＭＳ Ｐゴシック" pitchFamily="34" charset="-128"/>
              </a:rPr>
              <a:t>Adoptado en Marzo 2010, por Ecuador basado en el  estándar Japonés</a:t>
            </a:r>
            <a:r>
              <a:rPr lang="es-EC" sz="3200" i="1" dirty="0" smtClean="0">
                <a:latin typeface="Times New Roman" pitchFamily="18" charset="0"/>
                <a:ea typeface="ＭＳ Ｐゴシック" pitchFamily="34" charset="-128"/>
              </a:rPr>
              <a:t>. </a:t>
            </a:r>
            <a:endParaRPr lang="es-EC" sz="3200" dirty="0" smtClean="0">
              <a:ea typeface="ＭＳ Ｐゴシック" pitchFamily="34" charset="-128"/>
            </a:endParaRPr>
          </a:p>
        </p:txBody>
      </p:sp>
      <p:grpSp>
        <p:nvGrpSpPr>
          <p:cNvPr id="15364" name="3 Grupo"/>
          <p:cNvGrpSpPr>
            <a:grpSpLocks/>
          </p:cNvGrpSpPr>
          <p:nvPr/>
        </p:nvGrpSpPr>
        <p:grpSpPr bwMode="auto">
          <a:xfrm>
            <a:off x="1258888" y="3573463"/>
            <a:ext cx="3286125" cy="2333625"/>
            <a:chOff x="2357422" y="4214817"/>
            <a:chExt cx="3429024" cy="2405435"/>
          </a:xfrm>
        </p:grpSpPr>
        <p:pic>
          <p:nvPicPr>
            <p:cNvPr id="17412" name="Picture 6"/>
            <p:cNvPicPr>
              <a:picLocks noChangeAspect="1" noChangeArrowheads="1"/>
            </p:cNvPicPr>
            <p:nvPr/>
          </p:nvPicPr>
          <p:blipFill>
            <a:blip r:embed="rId3" cstate="print">
              <a:extLst/>
            </a:blip>
            <a:srcRect/>
            <a:stretch>
              <a:fillRect/>
            </a:stretch>
          </p:blipFill>
          <p:spPr bwMode="auto">
            <a:xfrm>
              <a:off x="2357422" y="4214817"/>
              <a:ext cx="3429024" cy="2405435"/>
            </a:xfrm>
            <a:prstGeom prst="rect">
              <a:avLst/>
            </a:prstGeom>
            <a:ln>
              <a:noFill/>
            </a:ln>
            <a:effectLst>
              <a:softEdge rad="112500"/>
            </a:effectLst>
            <a:extLst/>
          </p:spPr>
        </p:pic>
        <p:pic>
          <p:nvPicPr>
            <p:cNvPr id="17413" name="Picture 5"/>
            <p:cNvPicPr>
              <a:picLocks noChangeAspect="1" noChangeArrowheads="1"/>
            </p:cNvPicPr>
            <p:nvPr/>
          </p:nvPicPr>
          <p:blipFill>
            <a:blip r:embed="rId4" cstate="print">
              <a:extLst/>
            </a:blip>
            <a:srcRect/>
            <a:stretch>
              <a:fillRect/>
            </a:stretch>
          </p:blipFill>
          <p:spPr bwMode="auto">
            <a:xfrm>
              <a:off x="2714612" y="4429132"/>
              <a:ext cx="2714644" cy="1666876"/>
            </a:xfrm>
            <a:prstGeom prst="rect">
              <a:avLst/>
            </a:prstGeom>
            <a:ln>
              <a:noFill/>
            </a:ln>
            <a:effectLst>
              <a:softEdge rad="112500"/>
            </a:effectLst>
            <a:extLst/>
          </p:spPr>
        </p:pic>
      </p:grpSp>
      <p:pic>
        <p:nvPicPr>
          <p:cNvPr id="7" name="Picture 20"/>
          <p:cNvPicPr>
            <a:picLocks noChangeAspect="1" noChangeArrowheads="1"/>
          </p:cNvPicPr>
          <p:nvPr/>
        </p:nvPicPr>
        <p:blipFill>
          <a:blip r:embed="rId5" cstate="print">
            <a:extLst/>
          </a:blip>
          <a:srcRect/>
          <a:stretch>
            <a:fillRect/>
          </a:stretch>
        </p:blipFill>
        <p:spPr bwMode="auto">
          <a:xfrm>
            <a:off x="5148064" y="3140968"/>
            <a:ext cx="2749814" cy="316775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p:spPr>
      </p:pic>
      <p:sp>
        <p:nvSpPr>
          <p:cNvPr id="15366" name="7 Marcador de número de diapositiva"/>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59FE9F62-8C28-4A82-909C-A2885F6E8934}" type="slidenum">
              <a:rPr lang="pt-BR" smtClean="0">
                <a:solidFill>
                  <a:srgbClr val="93B4BD"/>
                </a:solidFill>
                <a:latin typeface="Georgia" pitchFamily="18" charset="0"/>
                <a:cs typeface="Arial" charset="0"/>
              </a:rPr>
              <a:pPr eaLnBrk="1" hangingPunct="1"/>
              <a:t>14</a:t>
            </a:fld>
            <a:endParaRPr lang="pt-BR" smtClean="0">
              <a:solidFill>
                <a:srgbClr val="93B4BD"/>
              </a:solidFill>
              <a:latin typeface="Georgia" pitchFamily="18" charset="0"/>
              <a:cs typeface="Arial"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1 Título"/>
          <p:cNvSpPr>
            <a:spLocks noGrp="1"/>
          </p:cNvSpPr>
          <p:nvPr>
            <p:ph type="title"/>
          </p:nvPr>
        </p:nvSpPr>
        <p:spPr/>
        <p:txBody>
          <a:bodyPr/>
          <a:lstStyle/>
          <a:p>
            <a:r>
              <a:rPr lang="es-EC" smtClean="0">
                <a:solidFill>
                  <a:srgbClr val="002060"/>
                </a:solidFill>
                <a:ea typeface="ＭＳ Ｐゴシック" pitchFamily="34" charset="-128"/>
              </a:rPr>
              <a:t>Televisión Digital Terrestre</a:t>
            </a:r>
          </a:p>
        </p:txBody>
      </p:sp>
      <p:pic>
        <p:nvPicPr>
          <p:cNvPr id="3" name="Picture 260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088" y="2565400"/>
            <a:ext cx="3924300"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Rectangle 2609"/>
          <p:cNvSpPr>
            <a:spLocks noChangeArrowheads="1"/>
          </p:cNvSpPr>
          <p:nvPr/>
        </p:nvSpPr>
        <p:spPr bwMode="auto">
          <a:xfrm>
            <a:off x="395288" y="2492375"/>
            <a:ext cx="3997325" cy="647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s-ES"/>
          </a:p>
        </p:txBody>
      </p:sp>
      <p:pic>
        <p:nvPicPr>
          <p:cNvPr id="5" name="Picture 27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19250" y="4581525"/>
            <a:ext cx="323850"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33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5763" y="4581525"/>
            <a:ext cx="25717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34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90850" y="2822575"/>
            <a:ext cx="287338"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4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32125" y="2852738"/>
            <a:ext cx="201613"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3" name="Rectangle 1509"/>
          <p:cNvSpPr>
            <a:spLocks noChangeArrowheads="1"/>
          </p:cNvSpPr>
          <p:nvPr/>
        </p:nvSpPr>
        <p:spPr bwMode="auto">
          <a:xfrm>
            <a:off x="4356100" y="3933825"/>
            <a:ext cx="1397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pt-BR">
                <a:solidFill>
                  <a:srgbClr val="000000"/>
                </a:solidFill>
              </a:rPr>
              <a:t>Radiodifusión</a:t>
            </a:r>
            <a:endParaRPr lang="pt-BR"/>
          </a:p>
        </p:txBody>
      </p:sp>
      <p:sp>
        <p:nvSpPr>
          <p:cNvPr id="16394" name="Line 2394"/>
          <p:cNvSpPr>
            <a:spLocks noChangeShapeType="1"/>
          </p:cNvSpPr>
          <p:nvPr/>
        </p:nvSpPr>
        <p:spPr bwMode="auto">
          <a:xfrm>
            <a:off x="7150100" y="2819400"/>
            <a:ext cx="1506538" cy="1682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s-EC"/>
          </a:p>
        </p:txBody>
      </p:sp>
      <p:sp>
        <p:nvSpPr>
          <p:cNvPr id="16395" name="Freeform 2395"/>
          <p:cNvSpPr>
            <a:spLocks/>
          </p:cNvSpPr>
          <p:nvPr/>
        </p:nvSpPr>
        <p:spPr bwMode="auto">
          <a:xfrm>
            <a:off x="8643938" y="2944813"/>
            <a:ext cx="125412" cy="82550"/>
          </a:xfrm>
          <a:custGeom>
            <a:avLst/>
            <a:gdLst>
              <a:gd name="T0" fmla="*/ 2147483647 w 159"/>
              <a:gd name="T1" fmla="*/ 0 h 104"/>
              <a:gd name="T2" fmla="*/ 2147483647 w 159"/>
              <a:gd name="T3" fmla="*/ 2147483647 h 104"/>
              <a:gd name="T4" fmla="*/ 0 w 159"/>
              <a:gd name="T5" fmla="*/ 2147483647 h 104"/>
              <a:gd name="T6" fmla="*/ 2147483647 w 159"/>
              <a:gd name="T7" fmla="*/ 0 h 104"/>
              <a:gd name="T8" fmla="*/ 0 60000 65536"/>
              <a:gd name="T9" fmla="*/ 0 60000 65536"/>
              <a:gd name="T10" fmla="*/ 0 60000 65536"/>
              <a:gd name="T11" fmla="*/ 0 60000 65536"/>
              <a:gd name="T12" fmla="*/ 0 w 159"/>
              <a:gd name="T13" fmla="*/ 0 h 104"/>
              <a:gd name="T14" fmla="*/ 159 w 159"/>
              <a:gd name="T15" fmla="*/ 104 h 104"/>
            </a:gdLst>
            <a:ahLst/>
            <a:cxnLst>
              <a:cxn ang="T8">
                <a:pos x="T0" y="T1"/>
              </a:cxn>
              <a:cxn ang="T9">
                <a:pos x="T2" y="T3"/>
              </a:cxn>
              <a:cxn ang="T10">
                <a:pos x="T4" y="T5"/>
              </a:cxn>
              <a:cxn ang="T11">
                <a:pos x="T6" y="T7"/>
              </a:cxn>
            </a:cxnLst>
            <a:rect l="T12" t="T13" r="T14" b="T15"/>
            <a:pathLst>
              <a:path w="159" h="104">
                <a:moveTo>
                  <a:pt x="11" y="0"/>
                </a:moveTo>
                <a:lnTo>
                  <a:pt x="159" y="69"/>
                </a:lnTo>
                <a:lnTo>
                  <a:pt x="0" y="104"/>
                </a:lnTo>
                <a:lnTo>
                  <a:pt x="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C"/>
          </a:p>
        </p:txBody>
      </p:sp>
      <p:sp>
        <p:nvSpPr>
          <p:cNvPr id="16396" name="Rectangle 2610"/>
          <p:cNvSpPr>
            <a:spLocks noChangeArrowheads="1"/>
          </p:cNvSpPr>
          <p:nvPr/>
        </p:nvSpPr>
        <p:spPr bwMode="auto">
          <a:xfrm>
            <a:off x="6083300" y="2349500"/>
            <a:ext cx="2665413" cy="935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s-ES"/>
          </a:p>
        </p:txBody>
      </p:sp>
      <p:sp>
        <p:nvSpPr>
          <p:cNvPr id="16397" name="AutoShape 2618"/>
          <p:cNvSpPr>
            <a:spLocks noChangeAspect="1" noChangeArrowheads="1" noTextEdit="1"/>
          </p:cNvSpPr>
          <p:nvPr/>
        </p:nvSpPr>
        <p:spPr bwMode="auto">
          <a:xfrm>
            <a:off x="5688013" y="2762250"/>
            <a:ext cx="1295400" cy="133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C"/>
          </a:p>
        </p:txBody>
      </p:sp>
      <p:pic>
        <p:nvPicPr>
          <p:cNvPr id="14" name="Picture 263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98975" y="3213100"/>
            <a:ext cx="2195513"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9" name="Rectangle 2638"/>
          <p:cNvSpPr>
            <a:spLocks noChangeArrowheads="1"/>
          </p:cNvSpPr>
          <p:nvPr/>
        </p:nvSpPr>
        <p:spPr bwMode="auto">
          <a:xfrm>
            <a:off x="5335588" y="3178175"/>
            <a:ext cx="1116012" cy="647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s-ES"/>
          </a:p>
        </p:txBody>
      </p:sp>
      <p:pic>
        <p:nvPicPr>
          <p:cNvPr id="16" name="Picture 264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7913" y="5516563"/>
            <a:ext cx="25717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64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2988" y="5551488"/>
            <a:ext cx="323850" cy="31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65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70888" y="5751513"/>
            <a:ext cx="268287"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65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96288" y="5788025"/>
            <a:ext cx="212725"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4" name="19 Imagen" descr="tv2.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794500" y="4111625"/>
            <a:ext cx="202565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16738" y="4365625"/>
            <a:ext cx="1703387"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6" name="21 Imagen" descr="stb.pn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07263" y="5634038"/>
            <a:ext cx="798512"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7" name="23 Imagen" descr="000700-folder-my-video.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11188" y="1989138"/>
            <a:ext cx="936625"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8" name="24 Imagen" descr="carpeta-2jaynds-150x150.png"/>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9750" y="3611563"/>
            <a:ext cx="57626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9" name="25 Imagen" descr="internet_connection_tools_imagelarge.pn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4925" y="4568825"/>
            <a:ext cx="1331913"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7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19250" y="3500438"/>
            <a:ext cx="323850" cy="31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33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5763" y="3500438"/>
            <a:ext cx="25717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7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55763" y="1268413"/>
            <a:ext cx="323850" cy="31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33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92275" y="1268413"/>
            <a:ext cx="25717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7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55763" y="2532063"/>
            <a:ext cx="323850" cy="31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33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92275" y="2532063"/>
            <a:ext cx="25717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6" name="32 Imagen" descr="carpeta-2jaynds-150x150.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rot="176874">
            <a:off x="657225" y="4346575"/>
            <a:ext cx="3698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4" name="33 Conector recto de flecha"/>
          <p:cNvCxnSpPr/>
          <p:nvPr/>
        </p:nvCxnSpPr>
        <p:spPr>
          <a:xfrm>
            <a:off x="4932363" y="3068638"/>
            <a:ext cx="1150937"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5" name="Picture 263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98975" y="1916113"/>
            <a:ext cx="2195513"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19" name="Rectangle 2610"/>
          <p:cNvSpPr>
            <a:spLocks noChangeArrowheads="1"/>
          </p:cNvSpPr>
          <p:nvPr/>
        </p:nvSpPr>
        <p:spPr bwMode="auto">
          <a:xfrm>
            <a:off x="3922713" y="1484313"/>
            <a:ext cx="2952750" cy="9366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s-ES"/>
          </a:p>
        </p:txBody>
      </p:sp>
      <p:sp>
        <p:nvSpPr>
          <p:cNvPr id="16420" name="Rectangle 2610"/>
          <p:cNvSpPr>
            <a:spLocks noChangeArrowheads="1"/>
          </p:cNvSpPr>
          <p:nvPr/>
        </p:nvSpPr>
        <p:spPr bwMode="auto">
          <a:xfrm>
            <a:off x="3203575" y="3213100"/>
            <a:ext cx="3529013" cy="935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s-ES"/>
          </a:p>
        </p:txBody>
      </p:sp>
      <p:pic>
        <p:nvPicPr>
          <p:cNvPr id="16421"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543300" y="2133600"/>
            <a:ext cx="1531938"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38 Flecha derecha"/>
          <p:cNvSpPr/>
          <p:nvPr/>
        </p:nvSpPr>
        <p:spPr>
          <a:xfrm>
            <a:off x="755576" y="1484784"/>
            <a:ext cx="1440160" cy="504056"/>
          </a:xfrm>
          <a:prstGeom prst="rightArrow">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b">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anchor="ctr"/>
          <a:lstStyle/>
          <a:p>
            <a:pPr algn="ctr">
              <a:defRPr/>
            </a:pPr>
            <a:r>
              <a:rPr lang="es-EC" dirty="0"/>
              <a:t>Video</a:t>
            </a:r>
            <a:endParaRPr lang="es-ES" dirty="0"/>
          </a:p>
        </p:txBody>
      </p:sp>
      <p:sp>
        <p:nvSpPr>
          <p:cNvPr id="40" name="39 Flecha derecha"/>
          <p:cNvSpPr/>
          <p:nvPr/>
        </p:nvSpPr>
        <p:spPr>
          <a:xfrm>
            <a:off x="755576" y="2780928"/>
            <a:ext cx="1440160" cy="504056"/>
          </a:xfrm>
          <a:prstGeom prst="rightArrow">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b">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anchor="ctr"/>
          <a:lstStyle/>
          <a:p>
            <a:pPr algn="ctr">
              <a:defRPr/>
            </a:pPr>
            <a:r>
              <a:rPr lang="es-EC" dirty="0"/>
              <a:t>Audio</a:t>
            </a:r>
            <a:endParaRPr lang="es-ES" dirty="0"/>
          </a:p>
        </p:txBody>
      </p:sp>
      <p:sp>
        <p:nvSpPr>
          <p:cNvPr id="41" name="40 Flecha derecha"/>
          <p:cNvSpPr/>
          <p:nvPr/>
        </p:nvSpPr>
        <p:spPr>
          <a:xfrm>
            <a:off x="1187624" y="3683124"/>
            <a:ext cx="1008112" cy="504056"/>
          </a:xfrm>
          <a:prstGeom prst="rightArrow">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b">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anchor="ctr"/>
          <a:lstStyle/>
          <a:p>
            <a:pPr algn="ctr">
              <a:defRPr/>
            </a:pPr>
            <a:r>
              <a:rPr lang="es-EC" dirty="0"/>
              <a:t>Data</a:t>
            </a:r>
            <a:endParaRPr lang="es-ES" dirty="0"/>
          </a:p>
        </p:txBody>
      </p:sp>
      <p:sp>
        <p:nvSpPr>
          <p:cNvPr id="42" name="41 Flecha derecha"/>
          <p:cNvSpPr/>
          <p:nvPr/>
        </p:nvSpPr>
        <p:spPr>
          <a:xfrm>
            <a:off x="1187624" y="4797152"/>
            <a:ext cx="1008112" cy="504056"/>
          </a:xfrm>
          <a:prstGeom prst="rightArrow">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b">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anchor="ctr"/>
          <a:lstStyle/>
          <a:p>
            <a:pPr algn="ctr">
              <a:defRPr/>
            </a:pPr>
            <a:r>
              <a:rPr lang="es-EC" dirty="0"/>
              <a:t>Data</a:t>
            </a:r>
            <a:endParaRPr lang="es-ES" dirty="0"/>
          </a:p>
        </p:txBody>
      </p:sp>
      <p:sp>
        <p:nvSpPr>
          <p:cNvPr id="43" name="42 Rectángulo redondeado"/>
          <p:cNvSpPr/>
          <p:nvPr/>
        </p:nvSpPr>
        <p:spPr>
          <a:xfrm>
            <a:off x="3347442" y="3789040"/>
            <a:ext cx="1800200" cy="648072"/>
          </a:xfrm>
          <a:prstGeom prst="roundRect">
            <a:avLst/>
          </a:prstGeom>
          <a:solidFill>
            <a:schemeClr val="accent3">
              <a:lumMod val="75000"/>
            </a:schemeClr>
          </a:solidFill>
          <a:ln>
            <a:noFill/>
          </a:ln>
          <a:effectLst>
            <a:outerShdw blurRad="44450" dist="27940" dir="5400000" algn="ctr">
              <a:srgbClr val="000000">
                <a:alpha val="32000"/>
              </a:srgbClr>
            </a:outerShdw>
          </a:effectLst>
          <a:scene3d>
            <a:camera prst="orthographicFront">
              <a:rot lat="0" lon="0" rev="0"/>
            </a:camera>
            <a:lightRig rig="balanced" dir="b">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a:defRPr/>
            </a:pPr>
            <a:r>
              <a:rPr lang="en-US" dirty="0"/>
              <a:t>Physical Layer </a:t>
            </a:r>
          </a:p>
        </p:txBody>
      </p:sp>
      <p:sp>
        <p:nvSpPr>
          <p:cNvPr id="44" name="43 Rectángulo redondeado"/>
          <p:cNvSpPr/>
          <p:nvPr/>
        </p:nvSpPr>
        <p:spPr>
          <a:xfrm>
            <a:off x="5075634" y="1412776"/>
            <a:ext cx="2016224" cy="576064"/>
          </a:xfrm>
          <a:prstGeom prst="roundRect">
            <a:avLst/>
          </a:prstGeom>
          <a:solidFill>
            <a:schemeClr val="accent3">
              <a:lumMod val="75000"/>
            </a:schemeClr>
          </a:solidFill>
          <a:ln>
            <a:noFill/>
          </a:ln>
          <a:effectLst>
            <a:outerShdw blurRad="44450" dist="27940" dir="5400000" algn="ctr">
              <a:srgbClr val="000000">
                <a:alpha val="32000"/>
              </a:srgbClr>
            </a:outerShdw>
          </a:effectLst>
          <a:scene3d>
            <a:camera prst="orthographicFront">
              <a:rot lat="0" lon="0" rev="0"/>
            </a:camera>
            <a:lightRig rig="balanced" dir="b">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a:defRPr/>
            </a:pPr>
            <a:r>
              <a:rPr lang="en-US" dirty="0"/>
              <a:t>Broadcasting</a:t>
            </a:r>
          </a:p>
        </p:txBody>
      </p:sp>
      <p:cxnSp>
        <p:nvCxnSpPr>
          <p:cNvPr id="46" name="45 Conector recto de flecha"/>
          <p:cNvCxnSpPr/>
          <p:nvPr/>
        </p:nvCxnSpPr>
        <p:spPr>
          <a:xfrm>
            <a:off x="2411413" y="3068638"/>
            <a:ext cx="115252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8" name="47 Flecha doblada"/>
          <p:cNvSpPr/>
          <p:nvPr/>
        </p:nvSpPr>
        <p:spPr>
          <a:xfrm rot="16200000">
            <a:off x="772882" y="5864824"/>
            <a:ext cx="720080" cy="576064"/>
          </a:xfrm>
          <a:prstGeom prst="bentArrow">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b">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s-ES">
              <a:solidFill>
                <a:schemeClr val="tx1"/>
              </a:solidFill>
            </a:endParaRPr>
          </a:p>
        </p:txBody>
      </p:sp>
      <p:sp>
        <p:nvSpPr>
          <p:cNvPr id="49" name="48 Flecha doblada"/>
          <p:cNvSpPr/>
          <p:nvPr/>
        </p:nvSpPr>
        <p:spPr>
          <a:xfrm rot="16200000" flipV="1">
            <a:off x="8207982" y="5886809"/>
            <a:ext cx="720080" cy="504056"/>
          </a:xfrm>
          <a:prstGeom prst="bentArrow">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b">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s-ES">
              <a:solidFill>
                <a:schemeClr val="tx1"/>
              </a:solidFill>
            </a:endParaRPr>
          </a:p>
        </p:txBody>
      </p:sp>
      <p:sp>
        <p:nvSpPr>
          <p:cNvPr id="50" name="49 Rectángulo"/>
          <p:cNvSpPr/>
          <p:nvPr/>
        </p:nvSpPr>
        <p:spPr>
          <a:xfrm>
            <a:off x="1115194" y="6267995"/>
            <a:ext cx="7416824" cy="340990"/>
          </a:xfrm>
          <a:prstGeom prst="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b">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a:defRPr/>
            </a:pPr>
            <a:r>
              <a:rPr lang="en-US"/>
              <a:t>Interactivity Channel</a:t>
            </a:r>
          </a:p>
        </p:txBody>
      </p:sp>
      <p:sp>
        <p:nvSpPr>
          <p:cNvPr id="16450" name="Rectangle 2609"/>
          <p:cNvSpPr>
            <a:spLocks noChangeArrowheads="1"/>
          </p:cNvSpPr>
          <p:nvPr/>
        </p:nvSpPr>
        <p:spPr bwMode="auto">
          <a:xfrm>
            <a:off x="2195513" y="1296988"/>
            <a:ext cx="504825" cy="2873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s-ES"/>
          </a:p>
        </p:txBody>
      </p:sp>
      <p:sp>
        <p:nvSpPr>
          <p:cNvPr id="53" name="52 Trapecio"/>
          <p:cNvSpPr/>
          <p:nvPr/>
        </p:nvSpPr>
        <p:spPr>
          <a:xfrm rot="5400000">
            <a:off x="359532" y="3176972"/>
            <a:ext cx="4320480" cy="648072"/>
          </a:xfrm>
          <a:prstGeom prst="trapezoid">
            <a:avLst>
              <a:gd name="adj" fmla="val 90609"/>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b">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anchor="ctr"/>
          <a:lstStyle/>
          <a:p>
            <a:pPr algn="ctr">
              <a:defRPr/>
            </a:pPr>
            <a:r>
              <a:rPr lang="en-US">
                <a:ln w="18415" cmpd="sng">
                  <a:solidFill>
                    <a:srgbClr val="FFFFFF"/>
                  </a:solidFill>
                  <a:prstDash val="solid"/>
                </a:ln>
                <a:solidFill>
                  <a:srgbClr val="FFFFFF"/>
                </a:solidFill>
                <a:effectLst>
                  <a:outerShdw blurRad="63500" dir="3600000" algn="tl" rotWithShape="0">
                    <a:srgbClr val="000000">
                      <a:alpha val="70000"/>
                    </a:srgbClr>
                  </a:outerShdw>
                </a:effectLst>
              </a:rPr>
              <a:t>Multiplexer</a:t>
            </a:r>
          </a:p>
        </p:txBody>
      </p:sp>
      <p:pic>
        <p:nvPicPr>
          <p:cNvPr id="16452" name="53 Imagen" descr="antena.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5364163" y="1844675"/>
            <a:ext cx="1806575"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55 Rectángulo redondeado"/>
          <p:cNvSpPr/>
          <p:nvPr/>
        </p:nvSpPr>
        <p:spPr>
          <a:xfrm>
            <a:off x="5292080" y="4725144"/>
            <a:ext cx="1224136" cy="648072"/>
          </a:xfrm>
          <a:prstGeom prst="roundRect">
            <a:avLst/>
          </a:prstGeom>
          <a:solidFill>
            <a:schemeClr val="accent3">
              <a:lumMod val="75000"/>
            </a:schemeClr>
          </a:solidFill>
          <a:ln>
            <a:noFill/>
          </a:ln>
          <a:effectLst>
            <a:outerShdw blurRad="44450" dist="27940" dir="5400000" algn="ctr">
              <a:srgbClr val="000000">
                <a:alpha val="32000"/>
              </a:srgbClr>
            </a:outerShdw>
          </a:effectLst>
          <a:scene3d>
            <a:camera prst="orthographicFront">
              <a:rot lat="0" lon="0" rev="0"/>
            </a:camera>
            <a:lightRig rig="balanced" dir="b">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a:defRPr/>
            </a:pPr>
            <a:r>
              <a:rPr lang="es-EC" dirty="0"/>
              <a:t>Receiver</a:t>
            </a:r>
            <a:endParaRPr lang="es-ES" dirty="0"/>
          </a:p>
        </p:txBody>
      </p:sp>
      <p:pic>
        <p:nvPicPr>
          <p:cNvPr id="16456" name="56 Imagen" descr="26318.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rot="4917454">
            <a:off x="5745956" y="5176044"/>
            <a:ext cx="830263"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57" name="53 Marcador de número de diapositiva"/>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45BC7EEF-3A3D-4F83-BACC-51E8A49F7A3C}" type="slidenum">
              <a:rPr lang="pt-BR" smtClean="0">
                <a:solidFill>
                  <a:srgbClr val="93B4BD"/>
                </a:solidFill>
                <a:latin typeface="Georgia" pitchFamily="18" charset="0"/>
                <a:cs typeface="Arial" charset="0"/>
              </a:rPr>
              <a:pPr eaLnBrk="1" hangingPunct="1"/>
              <a:t>15</a:t>
            </a:fld>
            <a:endParaRPr lang="pt-BR" smtClean="0">
              <a:solidFill>
                <a:srgbClr val="93B4BD"/>
              </a:solidFill>
              <a:latin typeface="Georgia" pitchFamily="18"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repeatCount="indefinite" accel="50000" decel="50000" fill="hold" nodeType="withEffect">
                                  <p:stCondLst>
                                    <p:cond delay="0"/>
                                  </p:stCondLst>
                                  <p:childTnLst>
                                    <p:animMotion origin="layout" path="M -2.77778E-7 3.33333E-6 L 0.07882 3.33333E-6 " pathEditMode="relative" ptsTypes="AA">
                                      <p:cBhvr>
                                        <p:cTn id="6" dur="2000" fill="hold"/>
                                        <p:tgtEl>
                                          <p:spTgt spid="29"/>
                                        </p:tgtEl>
                                        <p:attrNameLst>
                                          <p:attrName>ppt_x</p:attrName>
                                          <p:attrName>ppt_y</p:attrName>
                                        </p:attrNameLst>
                                      </p:cBhvr>
                                    </p:animMotion>
                                  </p:childTnLst>
                                </p:cTn>
                              </p:par>
                              <p:par>
                                <p:cTn id="7" presetID="0" presetClass="path" presetSubtype="0" repeatCount="indefinite" accel="50000" decel="50000" fill="hold" nodeType="withEffect">
                                  <p:stCondLst>
                                    <p:cond delay="2500"/>
                                  </p:stCondLst>
                                  <p:childTnLst>
                                    <p:animMotion origin="layout" path="M 3.61111E-6 -2.96296E-6 L 0.07882 -2.96296E-6 " pathEditMode="relative" ptsTypes="AA">
                                      <p:cBhvr>
                                        <p:cTn id="8" dur="2000" fill="hold"/>
                                        <p:tgtEl>
                                          <p:spTgt spid="30"/>
                                        </p:tgtEl>
                                        <p:attrNameLst>
                                          <p:attrName>ppt_x</p:attrName>
                                          <p:attrName>ppt_y</p:attrName>
                                        </p:attrNameLst>
                                      </p:cBhvr>
                                    </p:animMotion>
                                  </p:childTnLst>
                                </p:cTn>
                              </p:par>
                              <p:par>
                                <p:cTn id="9" presetID="0" presetClass="path" presetSubtype="0" repeatCount="indefinite" accel="50000" decel="50000" fill="hold" nodeType="withEffect">
                                  <p:stCondLst>
                                    <p:cond delay="2500"/>
                                  </p:stCondLst>
                                  <p:childTnLst>
                                    <p:animMotion origin="layout" path="M -2.77778E-7 3.33333E-6 L 0.07882 3.33333E-6 " pathEditMode="relative" ptsTypes="AA">
                                      <p:cBhvr>
                                        <p:cTn id="10" dur="2000" fill="hold"/>
                                        <p:tgtEl>
                                          <p:spTgt spid="31"/>
                                        </p:tgtEl>
                                        <p:attrNameLst>
                                          <p:attrName>ppt_x</p:attrName>
                                          <p:attrName>ppt_y</p:attrName>
                                        </p:attrNameLst>
                                      </p:cBhvr>
                                    </p:animMotion>
                                  </p:childTnLst>
                                </p:cTn>
                              </p:par>
                              <p:par>
                                <p:cTn id="11" presetID="0" presetClass="path" presetSubtype="0" repeatCount="indefinite" accel="50000" decel="50000" fill="hold" nodeType="withEffect">
                                  <p:stCondLst>
                                    <p:cond delay="5000"/>
                                  </p:stCondLst>
                                  <p:childTnLst>
                                    <p:animMotion origin="layout" path="M 3.61111E-6 -2.96296E-6 L 0.07882 -2.96296E-6 " pathEditMode="relative" ptsTypes="AA">
                                      <p:cBhvr>
                                        <p:cTn id="12" dur="2000" fill="hold"/>
                                        <p:tgtEl>
                                          <p:spTgt spid="32"/>
                                        </p:tgtEl>
                                        <p:attrNameLst>
                                          <p:attrName>ppt_x</p:attrName>
                                          <p:attrName>ppt_y</p:attrName>
                                        </p:attrNameLst>
                                      </p:cBhvr>
                                    </p:animMotion>
                                  </p:childTnLst>
                                </p:cTn>
                              </p:par>
                              <p:par>
                                <p:cTn id="13" presetID="0" presetClass="path" presetSubtype="0" repeatCount="indefinite" accel="50000" decel="50000" fill="hold" nodeType="withEffect">
                                  <p:stCondLst>
                                    <p:cond delay="5000"/>
                                  </p:stCondLst>
                                  <p:childTnLst>
                                    <p:animMotion origin="layout" path="M -2.77778E-7 3.33333E-6 L 0.07882 3.33333E-6 " pathEditMode="relative" ptsTypes="AA">
                                      <p:cBhvr>
                                        <p:cTn id="14" dur="2000" fill="hold"/>
                                        <p:tgtEl>
                                          <p:spTgt spid="27"/>
                                        </p:tgtEl>
                                        <p:attrNameLst>
                                          <p:attrName>ppt_x</p:attrName>
                                          <p:attrName>ppt_y</p:attrName>
                                        </p:attrNameLst>
                                      </p:cBhvr>
                                    </p:animMotion>
                                  </p:childTnLst>
                                </p:cTn>
                              </p:par>
                              <p:par>
                                <p:cTn id="15" presetID="0" presetClass="path" presetSubtype="0" repeatCount="indefinite" accel="50000" decel="50000" fill="hold" nodeType="withEffect">
                                  <p:stCondLst>
                                    <p:cond delay="7500"/>
                                  </p:stCondLst>
                                  <p:childTnLst>
                                    <p:animMotion origin="layout" path="M 3.61111E-6 -2.96296E-6 L 0.07882 -2.96296E-6 " pathEditMode="relative" ptsTypes="AA">
                                      <p:cBhvr>
                                        <p:cTn id="16" dur="2000" fill="hold"/>
                                        <p:tgtEl>
                                          <p:spTgt spid="28"/>
                                        </p:tgtEl>
                                        <p:attrNameLst>
                                          <p:attrName>ppt_x</p:attrName>
                                          <p:attrName>ppt_y</p:attrName>
                                        </p:attrNameLst>
                                      </p:cBhvr>
                                    </p:animMotion>
                                  </p:childTnLst>
                                </p:cTn>
                              </p:par>
                              <p:par>
                                <p:cTn id="17" presetID="0" presetClass="path" presetSubtype="0" repeatCount="indefinite" accel="50000" decel="50000" fill="hold" nodeType="withEffect">
                                  <p:stCondLst>
                                    <p:cond delay="0"/>
                                  </p:stCondLst>
                                  <p:childTnLst>
                                    <p:animMotion origin="layout" path="M -2.77778E-7 3.33333E-6 L 0.07882 3.33333E-6 " pathEditMode="relative" ptsTypes="AA">
                                      <p:cBhvr>
                                        <p:cTn id="18" dur="2000" fill="hold"/>
                                        <p:tgtEl>
                                          <p:spTgt spid="5"/>
                                        </p:tgtEl>
                                        <p:attrNameLst>
                                          <p:attrName>ppt_x</p:attrName>
                                          <p:attrName>ppt_y</p:attrName>
                                        </p:attrNameLst>
                                      </p:cBhvr>
                                    </p:animMotion>
                                  </p:childTnLst>
                                </p:cTn>
                              </p:par>
                              <p:par>
                                <p:cTn id="19" presetID="0" presetClass="path" presetSubtype="0" repeatCount="indefinite" accel="50000" decel="50000" fill="hold" nodeType="withEffect">
                                  <p:stCondLst>
                                    <p:cond delay="2500"/>
                                  </p:stCondLst>
                                  <p:childTnLst>
                                    <p:animMotion origin="layout" path="M 3.61111E-6 -2.96296E-6 L 0.07882 -2.96296E-6 " pathEditMode="relative" ptsTypes="AA">
                                      <p:cBhvr>
                                        <p:cTn id="20" dur="2000" fill="hold"/>
                                        <p:tgtEl>
                                          <p:spTgt spid="6"/>
                                        </p:tgtEl>
                                        <p:attrNameLst>
                                          <p:attrName>ppt_x</p:attrName>
                                          <p:attrName>ppt_y</p:attrName>
                                        </p:attrNameLst>
                                      </p:cBhvr>
                                    </p:animMotion>
                                  </p:childTnLst>
                                </p:cTn>
                              </p:par>
                              <p:par>
                                <p:cTn id="21" presetID="0" presetClass="path" presetSubtype="0" repeatCount="indefinite" accel="50000" decel="50000" fill="hold" nodeType="withEffect">
                                  <p:stCondLst>
                                    <p:cond delay="0"/>
                                  </p:stCondLst>
                                  <p:childTnLst>
                                    <p:animMotion origin="layout" path="M -1.38889E-6 -1.11111E-6 L 0.09514 -1.11111E-6 " pathEditMode="relative" rAng="0" ptsTypes="AA">
                                      <p:cBhvr>
                                        <p:cTn id="22" dur="2000" fill="hold"/>
                                        <p:tgtEl>
                                          <p:spTgt spid="7"/>
                                        </p:tgtEl>
                                        <p:attrNameLst>
                                          <p:attrName>ppt_x</p:attrName>
                                          <p:attrName>ppt_y</p:attrName>
                                        </p:attrNameLst>
                                      </p:cBhvr>
                                      <p:rCtr x="4800" y="0"/>
                                    </p:animMotion>
                                  </p:childTnLst>
                                </p:cTn>
                              </p:par>
                              <p:par>
                                <p:cTn id="23" presetID="0" presetClass="path" presetSubtype="0" repeatCount="indefinite" accel="50000" decel="50000" fill="hold" nodeType="withEffect">
                                  <p:stCondLst>
                                    <p:cond delay="1000"/>
                                  </p:stCondLst>
                                  <p:childTnLst>
                                    <p:animMotion origin="layout" path="M 2.22222E-6 4.07407E-6 L 0.0993 4.07407E-6 " pathEditMode="relative" rAng="0" ptsTypes="AA">
                                      <p:cBhvr>
                                        <p:cTn id="24" dur="2000" fill="hold"/>
                                        <p:tgtEl>
                                          <p:spTgt spid="8"/>
                                        </p:tgtEl>
                                        <p:attrNameLst>
                                          <p:attrName>ppt_x</p:attrName>
                                          <p:attrName>ppt_y</p:attrName>
                                        </p:attrNameLst>
                                      </p:cBhvr>
                                      <p:rCtr x="5000" y="0"/>
                                    </p:animMotion>
                                  </p:childTnLst>
                                </p:cTn>
                              </p:par>
                              <p:par>
                                <p:cTn id="25" presetID="0" presetClass="path" presetSubtype="0" repeatCount="indefinite" fill="hold" nodeType="withEffect">
                                  <p:stCondLst>
                                    <p:cond delay="1000"/>
                                  </p:stCondLst>
                                  <p:childTnLst>
                                    <p:animMotion origin="layout" path="M 0.21476 -0.00323 L 0.38785 -0.00323 " pathEditMode="relative" rAng="0" ptsTypes="AA">
                                      <p:cBhvr>
                                        <p:cTn id="26" dur="2000" fill="hold"/>
                                        <p:tgtEl>
                                          <p:spTgt spid="3"/>
                                        </p:tgtEl>
                                        <p:attrNameLst>
                                          <p:attrName>ppt_x</p:attrName>
                                          <p:attrName>ppt_y</p:attrName>
                                        </p:attrNameLst>
                                      </p:cBhvr>
                                      <p:rCtr x="8600" y="0"/>
                                    </p:animMotion>
                                  </p:childTnLst>
                                </p:cTn>
                              </p:par>
                              <p:par>
                                <p:cTn id="27" presetID="0" presetClass="path" presetSubtype="0" repeatCount="indefinite" fill="hold" nodeType="withEffect">
                                  <p:stCondLst>
                                    <p:cond delay="3100"/>
                                  </p:stCondLst>
                                  <p:childTnLst>
                                    <p:animMotion origin="layout" path="M 0.11631 0.00254 L 0.22256 0.00254 " pathEditMode="relative" rAng="0" ptsTypes="AA">
                                      <p:cBhvr>
                                        <p:cTn id="28" dur="1000" fill="hold"/>
                                        <p:tgtEl>
                                          <p:spTgt spid="14"/>
                                        </p:tgtEl>
                                        <p:attrNameLst>
                                          <p:attrName>ppt_x</p:attrName>
                                          <p:attrName>ppt_y</p:attrName>
                                        </p:attrNameLst>
                                      </p:cBhvr>
                                      <p:rCtr x="5300" y="0"/>
                                    </p:animMotion>
                                  </p:childTnLst>
                                </p:cTn>
                              </p:par>
                              <p:par>
                                <p:cTn id="29" presetID="0" presetClass="path" presetSubtype="0" repeatCount="indefinite" fill="hold" nodeType="withEffect">
                                  <p:stCondLst>
                                    <p:cond delay="3100"/>
                                  </p:stCondLst>
                                  <p:childTnLst>
                                    <p:animMotion origin="layout" path="M 0.11631 0.00254 L 0.22256 0.00254 " pathEditMode="relative" rAng="0" ptsTypes="AA">
                                      <p:cBhvr>
                                        <p:cTn id="30" dur="1000" fill="hold"/>
                                        <p:tgtEl>
                                          <p:spTgt spid="35"/>
                                        </p:tgtEl>
                                        <p:attrNameLst>
                                          <p:attrName>ppt_x</p:attrName>
                                          <p:attrName>ppt_y</p:attrName>
                                        </p:attrNameLst>
                                      </p:cBhvr>
                                      <p:rCtr x="5300" y="0"/>
                                    </p:animMotion>
                                  </p:childTnLst>
                                </p:cTn>
                              </p:par>
                              <p:par>
                                <p:cTn id="31" presetID="10" presetClass="entr" presetSubtype="0" fill="hold" nodeType="withEffect">
                                  <p:stCondLst>
                                    <p:cond delay="310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2000"/>
                                        <p:tgtEl>
                                          <p:spTgt spid="21"/>
                                        </p:tgtEl>
                                      </p:cBhvr>
                                    </p:animEffect>
                                  </p:childTnLst>
                                </p:cTn>
                              </p:par>
                            </p:childTnLst>
                          </p:cTn>
                        </p:par>
                        <p:par>
                          <p:cTn id="34" fill="hold" nodeType="afterGroup">
                            <p:stCondLst>
                              <p:cond delay="9500"/>
                            </p:stCondLst>
                            <p:childTnLst>
                              <p:par>
                                <p:cTn id="35" presetID="0" presetClass="path" presetSubtype="0" repeatCount="indefinite" accel="50000" decel="50000" fill="hold" nodeType="afterEffect">
                                  <p:stCondLst>
                                    <p:cond delay="0"/>
                                  </p:stCondLst>
                                  <p:childTnLst>
                                    <p:animMotion origin="layout" path="M 4.44444E-6 8.29787E-6 L 0.00121 0.07632 L 0.7934 0.07632 L 0.7934 0.02776 " pathEditMode="relative" ptsTypes="AAAA">
                                      <p:cBhvr>
                                        <p:cTn id="36" dur="2000" fill="hold"/>
                                        <p:tgtEl>
                                          <p:spTgt spid="16"/>
                                        </p:tgtEl>
                                        <p:attrNameLst>
                                          <p:attrName>ppt_x</p:attrName>
                                          <p:attrName>ppt_y</p:attrName>
                                        </p:attrNameLst>
                                      </p:cBhvr>
                                    </p:animMotion>
                                  </p:childTnLst>
                                  <p:subTnLst>
                                    <p:set>
                                      <p:cBhvr override="childStyle">
                                        <p:cTn dur="1" fill="hold" display="0" masterRel="sameClick" afterEffect="1">
                                          <p:stCondLst>
                                            <p:cond evt="end" delay="0">
                                              <p:tn val="35"/>
                                            </p:cond>
                                          </p:stCondLst>
                                        </p:cTn>
                                        <p:tgtEl>
                                          <p:spTgt spid="16"/>
                                        </p:tgtEl>
                                        <p:attrNameLst>
                                          <p:attrName>style.visibility</p:attrName>
                                        </p:attrNameLst>
                                      </p:cBhvr>
                                      <p:to>
                                        <p:strVal val="hidden"/>
                                      </p:to>
                                    </p:set>
                                  </p:subTnLst>
                                </p:cTn>
                              </p:par>
                            </p:childTnLst>
                          </p:cTn>
                        </p:par>
                        <p:par>
                          <p:cTn id="37" fill="hold" nodeType="afterGroup">
                            <p:stCondLst>
                              <p:cond delay="11500"/>
                            </p:stCondLst>
                            <p:childTnLst>
                              <p:par>
                                <p:cTn id="38" presetID="0" presetClass="path" presetSubtype="0" repeatCount="indefinite" accel="50000" decel="50000" fill="hold" nodeType="afterEffect">
                                  <p:stCondLst>
                                    <p:cond delay="500"/>
                                  </p:stCondLst>
                                  <p:childTnLst>
                                    <p:animMotion origin="layout" path="M 4.16667E-6 -1.11111E-6 L 4.16667E-6 0.07014 L 0.796 0.07014 L 0.79461 0.02338 " pathEditMode="relative" ptsTypes="AAAA">
                                      <p:cBhvr>
                                        <p:cTn id="39" dur="2000" fill="hold"/>
                                        <p:tgtEl>
                                          <p:spTgt spid="17"/>
                                        </p:tgtEl>
                                        <p:attrNameLst>
                                          <p:attrName>ppt_x</p:attrName>
                                          <p:attrName>ppt_y</p:attrName>
                                        </p:attrNameLst>
                                      </p:cBhvr>
                                    </p:animMotion>
                                  </p:childTnLst>
                                  <p:subTnLst>
                                    <p:set>
                                      <p:cBhvr override="childStyle">
                                        <p:cTn dur="1" fill="hold" display="0" masterRel="sameClick" afterEffect="1">
                                          <p:stCondLst>
                                            <p:cond evt="end" delay="0">
                                              <p:tn val="38"/>
                                            </p:cond>
                                          </p:stCondLst>
                                        </p:cTn>
                                        <p:tgtEl>
                                          <p:spTgt spid="17"/>
                                        </p:tgtEl>
                                        <p:attrNameLst>
                                          <p:attrName>style.visibility</p:attrName>
                                        </p:attrNameLst>
                                      </p:cBhvr>
                                      <p:to>
                                        <p:strVal val="hidden"/>
                                      </p:to>
                                    </p:set>
                                  </p:subTnLst>
                                </p:cTn>
                              </p:par>
                              <p:par>
                                <p:cTn id="40" presetID="0" presetClass="path" presetSubtype="0" repeatCount="indefinite" accel="50000" decel="50000" fill="hold" nodeType="withEffect">
                                  <p:stCondLst>
                                    <p:cond delay="0"/>
                                  </p:stCondLst>
                                  <p:childTnLst>
                                    <p:animMotion origin="layout" path="M -5.55556E-6 5.92593E-6 L -5.55556E-6 0.01806 L -0.79324 0.01621 L -0.78785 -0.05046 " pathEditMode="relative" ptsTypes="AAAA">
                                      <p:cBhvr>
                                        <p:cTn id="41" dur="2000" fill="hold"/>
                                        <p:tgtEl>
                                          <p:spTgt spid="18"/>
                                        </p:tgtEl>
                                        <p:attrNameLst>
                                          <p:attrName>ppt_x</p:attrName>
                                          <p:attrName>ppt_y</p:attrName>
                                        </p:attrNameLst>
                                      </p:cBhvr>
                                    </p:animMotion>
                                  </p:childTnLst>
                                  <p:subTnLst>
                                    <p:set>
                                      <p:cBhvr override="childStyle">
                                        <p:cTn dur="1" fill="hold" display="0" masterRel="sameClick" afterEffect="1">
                                          <p:stCondLst>
                                            <p:cond evt="end" delay="0">
                                              <p:tn val="40"/>
                                            </p:cond>
                                          </p:stCondLst>
                                        </p:cTn>
                                        <p:tgtEl>
                                          <p:spTgt spid="18"/>
                                        </p:tgtEl>
                                        <p:attrNameLst>
                                          <p:attrName>style.visibility</p:attrName>
                                        </p:attrNameLst>
                                      </p:cBhvr>
                                      <p:to>
                                        <p:strVal val="hidden"/>
                                      </p:to>
                                    </p:set>
                                  </p:subTnLst>
                                </p:cTn>
                              </p:par>
                            </p:childTnLst>
                          </p:cTn>
                        </p:par>
                        <p:par>
                          <p:cTn id="42" fill="hold" nodeType="afterGroup">
                            <p:stCondLst>
                              <p:cond delay="14000"/>
                            </p:stCondLst>
                            <p:childTnLst>
                              <p:par>
                                <p:cTn id="43" presetID="0" presetClass="path" presetSubtype="0" repeatCount="indefinite" accel="50000" decel="50000" fill="hold" nodeType="afterEffect">
                                  <p:stCondLst>
                                    <p:cond delay="500"/>
                                  </p:stCondLst>
                                  <p:childTnLst>
                                    <p:animMotion origin="layout" path="M -6.38889E-6 6.93802E-7 L -6.38889E-6 0.02081 L -0.79081 0.01919 L -0.7922 -0.04834 " pathEditMode="relative" ptsTypes="AAAA">
                                      <p:cBhvr>
                                        <p:cTn id="44" dur="2000" fill="hold"/>
                                        <p:tgtEl>
                                          <p:spTgt spid="19"/>
                                        </p:tgtEl>
                                        <p:attrNameLst>
                                          <p:attrName>ppt_x</p:attrName>
                                          <p:attrName>ppt_y</p:attrName>
                                        </p:attrNameLst>
                                      </p:cBhvr>
                                    </p:animMotion>
                                  </p:childTnLst>
                                  <p:subTnLst>
                                    <p:set>
                                      <p:cBhvr override="childStyle">
                                        <p:cTn dur="1" fill="hold" display="0" masterRel="sameClick" afterEffect="1">
                                          <p:stCondLst>
                                            <p:cond evt="end" delay="0">
                                              <p:tn val="43"/>
                                            </p:cond>
                                          </p:stCondLst>
                                        </p:cTn>
                                        <p:tgtEl>
                                          <p:spTgt spid="19"/>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1 Título"/>
          <p:cNvSpPr>
            <a:spLocks noGrp="1"/>
          </p:cNvSpPr>
          <p:nvPr>
            <p:ph type="title"/>
          </p:nvPr>
        </p:nvSpPr>
        <p:spPr/>
        <p:txBody>
          <a:bodyPr/>
          <a:lstStyle/>
          <a:p>
            <a:r>
              <a:rPr lang="en-US" dirty="0" smtClean="0">
                <a:solidFill>
                  <a:srgbClr val="002060"/>
                </a:solidFill>
                <a:ea typeface="ＭＳ Ｐゴシック" pitchFamily="34" charset="-128"/>
              </a:rPr>
              <a:t>Terrestrial Digital Television </a:t>
            </a:r>
            <a:endParaRPr lang="es-EC" dirty="0" smtClean="0">
              <a:ea typeface="ＭＳ Ｐゴシック" pitchFamily="34" charset="-128"/>
            </a:endParaRPr>
          </a:p>
        </p:txBody>
      </p:sp>
      <p:sp>
        <p:nvSpPr>
          <p:cNvPr id="17412" name="3 Marcador de número de diapositiva"/>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28EE703A-1BAC-40D1-9D10-B457ABE41907}" type="slidenum">
              <a:rPr lang="pt-BR" smtClean="0">
                <a:solidFill>
                  <a:srgbClr val="93B4BD"/>
                </a:solidFill>
                <a:latin typeface="Georgia" pitchFamily="18" charset="0"/>
                <a:cs typeface="Arial" charset="0"/>
              </a:rPr>
              <a:pPr eaLnBrk="1" hangingPunct="1"/>
              <a:t>16</a:t>
            </a:fld>
            <a:endParaRPr lang="pt-BR" smtClean="0">
              <a:solidFill>
                <a:srgbClr val="93B4BD"/>
              </a:solidFill>
              <a:latin typeface="Georgia" pitchFamily="18" charset="0"/>
              <a:cs typeface="Arial" charset="0"/>
            </a:endParaRPr>
          </a:p>
        </p:txBody>
      </p:sp>
      <p:sp>
        <p:nvSpPr>
          <p:cNvPr id="1741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s-EC"/>
          </a:p>
        </p:txBody>
      </p:sp>
      <p:graphicFrame>
        <p:nvGraphicFramePr>
          <p:cNvPr id="17414" name="5 Objeto"/>
          <p:cNvGraphicFramePr>
            <a:graphicFrameLocks noChangeAspect="1"/>
          </p:cNvGraphicFramePr>
          <p:nvPr/>
        </p:nvGraphicFramePr>
        <p:xfrm>
          <a:off x="1187450" y="1503363"/>
          <a:ext cx="6697663" cy="4662487"/>
        </p:xfrm>
        <a:graphic>
          <a:graphicData uri="http://schemas.openxmlformats.org/presentationml/2006/ole">
            <mc:AlternateContent xmlns:mc="http://schemas.openxmlformats.org/markup-compatibility/2006">
              <mc:Choice xmlns:v="urn:schemas-microsoft-com:vml" Requires="v">
                <p:oleObj spid="_x0000_s17438" name="Visio" r:id="rId3" imgW="8360339" imgH="5813290" progId="Visio.Drawing.11">
                  <p:embed/>
                </p:oleObj>
              </mc:Choice>
              <mc:Fallback>
                <p:oleObj name="Visio" r:id="rId3" imgW="8360339" imgH="5813290" progId="Visio.Drawing.11">
                  <p:embed/>
                  <p:pic>
                    <p:nvPicPr>
                      <p:cNvPr id="0" name="5 Obje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450" y="1503363"/>
                        <a:ext cx="6697663" cy="466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lstStyle/>
          <a:p>
            <a:r>
              <a:rPr lang="es-EC" dirty="0" smtClean="0"/>
              <a:t>Parámetros de un Transmisor ISDB-T</a:t>
            </a:r>
            <a:endParaRPr lang="es-EC" dirty="0"/>
          </a:p>
        </p:txBody>
      </p:sp>
      <p:sp>
        <p:nvSpPr>
          <p:cNvPr id="6" name="5 Marcador de contenido"/>
          <p:cNvSpPr>
            <a:spLocks noGrp="1"/>
          </p:cNvSpPr>
          <p:nvPr>
            <p:ph sz="quarter" idx="1"/>
          </p:nvPr>
        </p:nvSpPr>
        <p:spPr/>
        <p:txBody>
          <a:bodyPr/>
          <a:lstStyle/>
          <a:p>
            <a:r>
              <a:rPr lang="es-EC" dirty="0" smtClean="0"/>
              <a:t>Ancho de Banda</a:t>
            </a:r>
          </a:p>
          <a:p>
            <a:r>
              <a:rPr lang="es-EC" dirty="0" smtClean="0"/>
              <a:t>OFDM</a:t>
            </a:r>
          </a:p>
          <a:p>
            <a:r>
              <a:rPr lang="es-EC" dirty="0" err="1" smtClean="0"/>
              <a:t>BST</a:t>
            </a:r>
            <a:r>
              <a:rPr lang="es-EC" dirty="0" smtClean="0"/>
              <a:t>-OFDM</a:t>
            </a:r>
          </a:p>
          <a:p>
            <a:r>
              <a:rPr lang="es-EC" dirty="0" smtClean="0"/>
              <a:t>Capas</a:t>
            </a:r>
          </a:p>
          <a:p>
            <a:r>
              <a:rPr lang="es-EC" dirty="0" smtClean="0"/>
              <a:t>Modos</a:t>
            </a:r>
          </a:p>
          <a:p>
            <a:pPr marL="0" indent="0">
              <a:buNone/>
            </a:pPr>
            <a:endParaRPr lang="es-EC" dirty="0"/>
          </a:p>
        </p:txBody>
      </p:sp>
      <p:sp>
        <p:nvSpPr>
          <p:cNvPr id="3" name="2 Marcador de pie de página"/>
          <p:cNvSpPr>
            <a:spLocks noGrp="1"/>
          </p:cNvSpPr>
          <p:nvPr>
            <p:ph type="ftr" sz="quarter" idx="11"/>
          </p:nvPr>
        </p:nvSpPr>
        <p:spPr/>
        <p:txBody>
          <a:bodyPr/>
          <a:lstStyle/>
          <a:p>
            <a:pPr>
              <a:defRPr/>
            </a:pPr>
            <a:endParaRPr lang="pt-BR"/>
          </a:p>
        </p:txBody>
      </p:sp>
      <p:sp>
        <p:nvSpPr>
          <p:cNvPr id="4" name="3 Marcador de número de diapositiva"/>
          <p:cNvSpPr>
            <a:spLocks noGrp="1"/>
          </p:cNvSpPr>
          <p:nvPr>
            <p:ph type="sldNum" sz="quarter" idx="12"/>
          </p:nvPr>
        </p:nvSpPr>
        <p:spPr/>
        <p:txBody>
          <a:bodyPr/>
          <a:lstStyle/>
          <a:p>
            <a:pPr>
              <a:defRPr/>
            </a:pPr>
            <a:fld id="{23C188D9-4855-401A-95BF-B85AB85547E1}" type="slidenum">
              <a:rPr lang="pt-BR" smtClean="0"/>
              <a:pPr>
                <a:defRPr/>
              </a:pPr>
              <a:t>17</a:t>
            </a:fld>
            <a:endParaRPr lang="pt-BR"/>
          </a:p>
        </p:txBody>
      </p:sp>
    </p:spTree>
    <p:extLst>
      <p:ext uri="{BB962C8B-B14F-4D97-AF65-F5344CB8AC3E}">
        <p14:creationId xmlns:p14="http://schemas.microsoft.com/office/powerpoint/2010/main" val="40473159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Diagrama de Bloques de un Transmisor (1)</a:t>
            </a:r>
            <a:endParaRPr lang="es-EC" dirty="0"/>
          </a:p>
        </p:txBody>
      </p:sp>
      <p:sp>
        <p:nvSpPr>
          <p:cNvPr id="4" name="3 Marcador de número de diapositiva"/>
          <p:cNvSpPr>
            <a:spLocks noGrp="1"/>
          </p:cNvSpPr>
          <p:nvPr>
            <p:ph type="sldNum" sz="quarter" idx="12"/>
          </p:nvPr>
        </p:nvSpPr>
        <p:spPr/>
        <p:txBody>
          <a:bodyPr/>
          <a:lstStyle/>
          <a:p>
            <a:pPr>
              <a:defRPr/>
            </a:pPr>
            <a:fld id="{23C188D9-4855-401A-95BF-B85AB85547E1}" type="slidenum">
              <a:rPr lang="pt-BR" smtClean="0"/>
              <a:pPr>
                <a:defRPr/>
              </a:pPr>
              <a:t>18</a:t>
            </a:fld>
            <a:endParaRPr lang="pt-B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696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1840" y="1609557"/>
            <a:ext cx="2788518" cy="5160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80464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Diagrama de Bloques de un Transmisor (2)</a:t>
            </a:r>
            <a:endParaRPr lang="es-EC" dirty="0"/>
          </a:p>
        </p:txBody>
      </p:sp>
      <p:sp>
        <p:nvSpPr>
          <p:cNvPr id="4" name="3 Marcador de número de diapositiva"/>
          <p:cNvSpPr>
            <a:spLocks noGrp="1"/>
          </p:cNvSpPr>
          <p:nvPr>
            <p:ph type="sldNum" sz="quarter" idx="12"/>
          </p:nvPr>
        </p:nvSpPr>
        <p:spPr/>
        <p:txBody>
          <a:bodyPr/>
          <a:lstStyle/>
          <a:p>
            <a:pPr>
              <a:defRPr/>
            </a:pPr>
            <a:fld id="{23C188D9-4855-401A-95BF-B85AB85547E1}" type="slidenum">
              <a:rPr lang="pt-BR" smtClean="0"/>
              <a:pPr>
                <a:defRPr/>
              </a:pPr>
              <a:t>19</a:t>
            </a:fld>
            <a:endParaRPr lang="pt-BR"/>
          </a:p>
        </p:txBody>
      </p:sp>
      <p:pic>
        <p:nvPicPr>
          <p:cNvPr id="716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1520074"/>
            <a:ext cx="4876903" cy="5264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88482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ÍNDICE</a:t>
            </a:r>
            <a:endParaRPr lang="es-EC" dirty="0"/>
          </a:p>
        </p:txBody>
      </p:sp>
      <p:sp>
        <p:nvSpPr>
          <p:cNvPr id="3" name="2 Marcador de contenido"/>
          <p:cNvSpPr>
            <a:spLocks noGrp="1"/>
          </p:cNvSpPr>
          <p:nvPr>
            <p:ph sz="quarter" idx="1"/>
          </p:nvPr>
        </p:nvSpPr>
        <p:spPr>
          <a:xfrm>
            <a:off x="301752" y="1412776"/>
            <a:ext cx="8662736" cy="5256584"/>
          </a:xfrm>
        </p:spPr>
        <p:txBody>
          <a:bodyPr/>
          <a:lstStyle/>
          <a:p>
            <a:r>
              <a:rPr lang="es-EC" sz="2400" dirty="0" smtClean="0"/>
              <a:t>OBJETIVOS</a:t>
            </a:r>
          </a:p>
          <a:p>
            <a:r>
              <a:rPr lang="es-EC" sz="2400" dirty="0" smtClean="0"/>
              <a:t>MARCO TEÓRICO</a:t>
            </a:r>
          </a:p>
          <a:p>
            <a:r>
              <a:rPr lang="es-EC" sz="2400" dirty="0" smtClean="0"/>
              <a:t>ESTUDIO Y ANÁLISIS DE IPTV E ISDB-T</a:t>
            </a:r>
          </a:p>
          <a:p>
            <a:pPr lvl="1"/>
            <a:r>
              <a:rPr lang="es-EC" sz="1900" dirty="0" smtClean="0">
                <a:solidFill>
                  <a:schemeClr val="tx1"/>
                </a:solidFill>
              </a:rPr>
              <a:t>SIMULACIÓN IPTV</a:t>
            </a:r>
          </a:p>
          <a:p>
            <a:pPr lvl="1"/>
            <a:r>
              <a:rPr lang="es-EC" sz="1900" dirty="0" smtClean="0">
                <a:solidFill>
                  <a:schemeClr val="tx1"/>
                </a:solidFill>
              </a:rPr>
              <a:t>PRUEBAS RED WIMAX – ESPE</a:t>
            </a:r>
          </a:p>
          <a:p>
            <a:pPr lvl="1"/>
            <a:r>
              <a:rPr lang="es-EC" sz="1900" dirty="0" smtClean="0">
                <a:solidFill>
                  <a:schemeClr val="tx1"/>
                </a:solidFill>
              </a:rPr>
              <a:t>ANÁLISIS  E INTERPRETACIÓN DE RESULTADOS</a:t>
            </a:r>
          </a:p>
          <a:p>
            <a:pPr lvl="1"/>
            <a:r>
              <a:rPr lang="es-EC" sz="1900" dirty="0" smtClean="0">
                <a:solidFill>
                  <a:schemeClr val="tx1"/>
                </a:solidFill>
              </a:rPr>
              <a:t>SIMULACIÓN COBERTURA ISDB-T</a:t>
            </a:r>
          </a:p>
          <a:p>
            <a:pPr lvl="1"/>
            <a:r>
              <a:rPr lang="es-EC" sz="1900" dirty="0" smtClean="0">
                <a:solidFill>
                  <a:schemeClr val="tx1"/>
                </a:solidFill>
              </a:rPr>
              <a:t>PRUEBAS TRANSMISOR LABORATORIO ISDB-T</a:t>
            </a:r>
          </a:p>
          <a:p>
            <a:pPr lvl="1"/>
            <a:r>
              <a:rPr lang="es-EC" sz="1900" dirty="0" smtClean="0">
                <a:solidFill>
                  <a:schemeClr val="tx1"/>
                </a:solidFill>
              </a:rPr>
              <a:t>PRUEBAS TRANSMISOR DE ECTV</a:t>
            </a:r>
          </a:p>
          <a:p>
            <a:pPr lvl="1"/>
            <a:r>
              <a:rPr lang="es-EC" sz="1900" dirty="0" smtClean="0">
                <a:solidFill>
                  <a:schemeClr val="tx1"/>
                </a:solidFill>
              </a:rPr>
              <a:t>ANÁLISIS  E INTERPRETACIÓN DE RESULTADOS</a:t>
            </a:r>
          </a:p>
          <a:p>
            <a:r>
              <a:rPr lang="es-EC" sz="2400" dirty="0" smtClean="0"/>
              <a:t>CONCLUSIONES Y RECOMENDACIONES</a:t>
            </a:r>
          </a:p>
          <a:p>
            <a:pPr marL="0" indent="0">
              <a:buNone/>
            </a:pPr>
            <a:endParaRPr lang="es-EC" sz="2400" dirty="0" smtClean="0"/>
          </a:p>
          <a:p>
            <a:pPr marL="0" indent="0">
              <a:buNone/>
            </a:pPr>
            <a:endParaRPr lang="es-EC" sz="2400" dirty="0" smtClean="0"/>
          </a:p>
        </p:txBody>
      </p:sp>
      <p:sp>
        <p:nvSpPr>
          <p:cNvPr id="5" name="4 Marcador de número de diapositiva"/>
          <p:cNvSpPr>
            <a:spLocks noGrp="1"/>
          </p:cNvSpPr>
          <p:nvPr>
            <p:ph type="sldNum" sz="quarter" idx="12"/>
          </p:nvPr>
        </p:nvSpPr>
        <p:spPr/>
        <p:txBody>
          <a:bodyPr/>
          <a:lstStyle/>
          <a:p>
            <a:pPr>
              <a:defRPr/>
            </a:pPr>
            <a:fld id="{058AE303-8683-439C-AB0B-23F9BA29756B}" type="slidenum">
              <a:rPr lang="pt-BR" smtClean="0"/>
              <a:pPr>
                <a:defRPr/>
              </a:pPr>
              <a:t>2</a:t>
            </a:fld>
            <a:endParaRPr lang="pt-BR"/>
          </a:p>
        </p:txBody>
      </p:sp>
    </p:spTree>
    <p:extLst>
      <p:ext uri="{BB962C8B-B14F-4D97-AF65-F5344CB8AC3E}">
        <p14:creationId xmlns:p14="http://schemas.microsoft.com/office/powerpoint/2010/main" val="28850051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Capacidad de Transmisión ISDB-T</a:t>
            </a:r>
            <a:endParaRPr lang="es-EC" dirty="0"/>
          </a:p>
        </p:txBody>
      </p:sp>
      <mc:AlternateContent xmlns:mc="http://schemas.openxmlformats.org/markup-compatibility/2006" xmlns:a14="http://schemas.microsoft.com/office/drawing/2010/main">
        <mc:Choice Requires="a14">
          <p:sp>
            <p:nvSpPr>
              <p:cNvPr id="3" name="2 Marcador de contenido"/>
              <p:cNvSpPr>
                <a:spLocks noGrp="1"/>
              </p:cNvSpPr>
              <p:nvPr>
                <p:ph sz="quarter" idx="1"/>
              </p:nvPr>
            </p:nvSpPr>
            <p:spPr/>
            <p:txBody>
              <a:bodyPr/>
              <a:lstStyle/>
              <a:p>
                <a:r>
                  <a:rPr lang="es-EC" dirty="0" smtClean="0"/>
                  <a:t>Varia de acuerdo a la configuración del transmisor</a:t>
                </a:r>
              </a:p>
              <a:p>
                <a:pPr marL="0" indent="0">
                  <a:buNone/>
                </a:pPr>
                <a:endParaRPr lang="es-EC" dirty="0"/>
              </a:p>
              <a:p>
                <a:pPr marL="0" indent="0">
                  <a:buNone/>
                </a:pPr>
                <a:endParaRPr lang="es-EC" dirty="0" smtClean="0"/>
              </a:p>
              <a:p>
                <a14:m>
                  <m:oMath xmlns:m="http://schemas.openxmlformats.org/officeDocument/2006/math">
                    <m:sSub>
                      <m:sSubPr>
                        <m:ctrlPr>
                          <a:rPr lang="es-EC" i="1" smtClean="0">
                            <a:latin typeface="Cambria Math"/>
                          </a:rPr>
                        </m:ctrlPr>
                      </m:sSubPr>
                      <m:e>
                        <m:r>
                          <a:rPr lang="en-US" i="1">
                            <a:latin typeface="Cambria Math"/>
                          </a:rPr>
                          <m:t>𝑟</m:t>
                        </m:r>
                      </m:e>
                      <m:sub>
                        <m:r>
                          <a:rPr lang="en-US" i="1">
                            <a:latin typeface="Cambria Math"/>
                          </a:rPr>
                          <m:t>𝑐</m:t>
                        </m:r>
                        <m:r>
                          <a:rPr lang="en-US" i="1">
                            <a:latin typeface="Cambria Math"/>
                          </a:rPr>
                          <m:t> </m:t>
                        </m:r>
                      </m:sub>
                    </m:sSub>
                  </m:oMath>
                </a14:m>
                <a:r>
                  <a:rPr lang="es-EC" sz="1600" dirty="0" smtClean="0">
                    <a:sym typeface="Wingdings" pitchFamily="2" charset="2"/>
                  </a:rPr>
                  <a:t> </a:t>
                </a:r>
                <a:r>
                  <a:rPr lang="es-EC" sz="2000" dirty="0" smtClean="0">
                    <a:sym typeface="Wingdings" pitchFamily="2" charset="2"/>
                  </a:rPr>
                  <a:t>tasa de código convolucional</a:t>
                </a:r>
              </a:p>
              <a:p>
                <a:r>
                  <a:rPr lang="es-EC" sz="2000" dirty="0" smtClean="0">
                    <a:sym typeface="Wingdings" pitchFamily="2" charset="2"/>
                  </a:rPr>
                  <a:t>M</a:t>
                </a:r>
                <a:r>
                  <a:rPr lang="es-EC" sz="1600" dirty="0" smtClean="0">
                    <a:sym typeface="Wingdings" pitchFamily="2" charset="2"/>
                  </a:rPr>
                  <a:t></a:t>
                </a:r>
                <a:r>
                  <a:rPr lang="es-EC" sz="2000" dirty="0" smtClean="0">
                    <a:sym typeface="Wingdings" pitchFamily="2" charset="2"/>
                  </a:rPr>
                  <a:t> numero de símbolos de la modulación</a:t>
                </a:r>
              </a:p>
              <a:p>
                <a:r>
                  <a:rPr lang="es-EC" sz="2000" dirty="0" err="1" smtClean="0">
                    <a:sym typeface="Wingdings" pitchFamily="2" charset="2"/>
                  </a:rPr>
                  <a:t>Tg</a:t>
                </a:r>
                <a:r>
                  <a:rPr lang="es-EC" sz="2000" dirty="0" smtClean="0">
                    <a:sym typeface="Wingdings" pitchFamily="2" charset="2"/>
                  </a:rPr>
                  <a:t> </a:t>
                </a:r>
                <a:r>
                  <a:rPr lang="es-EC" sz="1600" dirty="0" smtClean="0">
                    <a:sym typeface="Wingdings" pitchFamily="2" charset="2"/>
                  </a:rPr>
                  <a:t></a:t>
                </a:r>
                <a:r>
                  <a:rPr lang="es-EC" sz="2000" dirty="0" smtClean="0">
                    <a:sym typeface="Wingdings" pitchFamily="2" charset="2"/>
                  </a:rPr>
                  <a:t> intervalo de guarda</a:t>
                </a:r>
              </a:p>
              <a:p>
                <a14:m>
                  <m:oMath xmlns:m="http://schemas.openxmlformats.org/officeDocument/2006/math">
                    <m:r>
                      <a:rPr lang="en-US" sz="2000" i="1" smtClean="0">
                        <a:latin typeface="Cambria Math"/>
                      </a:rPr>
                      <m:t>𝜏</m:t>
                    </m:r>
                  </m:oMath>
                </a14:m>
                <a:r>
                  <a:rPr lang="es-EC" sz="2000" dirty="0" smtClean="0"/>
                  <a:t> </a:t>
                </a:r>
                <a:r>
                  <a:rPr lang="es-EC" sz="1600" dirty="0" smtClean="0">
                    <a:sym typeface="Wingdings" pitchFamily="2" charset="2"/>
                  </a:rPr>
                  <a:t> </a:t>
                </a:r>
                <a:r>
                  <a:rPr lang="es-EC" sz="2000" dirty="0" smtClean="0">
                    <a:sym typeface="Wingdings" pitchFamily="2" charset="2"/>
                  </a:rPr>
                  <a:t>periodo de muestreo</a:t>
                </a:r>
                <a:endParaRPr lang="es-EC" sz="2000" dirty="0"/>
              </a:p>
            </p:txBody>
          </p:sp>
        </mc:Choice>
        <mc:Fallback xmlns="">
          <p:sp>
            <p:nvSpPr>
              <p:cNvPr id="3" name="2 Marcador de contenido"/>
              <p:cNvSpPr>
                <a:spLocks noGrp="1" noRot="1" noChangeAspect="1" noMove="1" noResize="1" noEditPoints="1" noAdjustHandles="1" noChangeArrowheads="1" noChangeShapeType="1" noTextEdit="1"/>
              </p:cNvSpPr>
              <p:nvPr>
                <p:ph sz="quarter" idx="1"/>
              </p:nvPr>
            </p:nvSpPr>
            <p:spPr>
              <a:blipFill rotWithShape="1">
                <a:blip r:embed="rId2"/>
                <a:stretch>
                  <a:fillRect l="-789" t="-1200"/>
                </a:stretch>
              </a:blipFill>
            </p:spPr>
            <p:txBody>
              <a:bodyPr/>
              <a:lstStyle/>
              <a:p>
                <a:r>
                  <a:rPr lang="es-EC">
                    <a:noFill/>
                  </a:rPr>
                  <a:t> </a:t>
                </a:r>
              </a:p>
            </p:txBody>
          </p:sp>
        </mc:Fallback>
      </mc:AlternateContent>
      <p:sp>
        <p:nvSpPr>
          <p:cNvPr id="5" name="4 Marcador de número de diapositiva"/>
          <p:cNvSpPr>
            <a:spLocks noGrp="1"/>
          </p:cNvSpPr>
          <p:nvPr>
            <p:ph type="sldNum" sz="quarter" idx="12"/>
          </p:nvPr>
        </p:nvSpPr>
        <p:spPr/>
        <p:txBody>
          <a:bodyPr/>
          <a:lstStyle/>
          <a:p>
            <a:pPr>
              <a:defRPr/>
            </a:pPr>
            <a:fld id="{058AE303-8683-439C-AB0B-23F9BA29756B}" type="slidenum">
              <a:rPr lang="pt-BR" smtClean="0"/>
              <a:pPr>
                <a:defRPr/>
              </a:pPr>
              <a:t>20</a:t>
            </a:fld>
            <a:endParaRPr lang="pt-BR"/>
          </a:p>
        </p:txBody>
      </p:sp>
      <mc:AlternateContent xmlns:mc="http://schemas.openxmlformats.org/markup-compatibility/2006" xmlns:a14="http://schemas.microsoft.com/office/drawing/2010/main">
        <mc:Choice Requires="a14">
          <p:sp>
            <p:nvSpPr>
              <p:cNvPr id="6" name="5 Rectángulo"/>
              <p:cNvSpPr/>
              <p:nvPr/>
            </p:nvSpPr>
            <p:spPr>
              <a:xfrm>
                <a:off x="2411760" y="2132856"/>
                <a:ext cx="4248472" cy="73667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n-US" i="1">
                              <a:latin typeface="Cambria Math"/>
                            </a:rPr>
                            <m:t>𝑅</m:t>
                          </m:r>
                        </m:e>
                        <m:sub>
                          <m:r>
                            <a:rPr lang="en-US" i="1">
                              <a:latin typeface="Cambria Math"/>
                            </a:rPr>
                            <m:t>𝑏𝑝𝑠</m:t>
                          </m:r>
                        </m:sub>
                      </m:sSub>
                      <m:r>
                        <a:rPr lang="en-US" i="1">
                          <a:latin typeface="Cambria Math"/>
                        </a:rPr>
                        <m:t>=</m:t>
                      </m:r>
                      <m:f>
                        <m:fPr>
                          <m:ctrlPr>
                            <a:rPr lang="es-EC" i="1">
                              <a:latin typeface="Cambria Math"/>
                            </a:rPr>
                          </m:ctrlPr>
                        </m:fPr>
                        <m:num>
                          <m:r>
                            <a:rPr lang="en-US" i="1">
                              <a:latin typeface="Cambria Math"/>
                            </a:rPr>
                            <m:t>47 </m:t>
                          </m:r>
                          <m:sSub>
                            <m:sSubPr>
                              <m:ctrlPr>
                                <a:rPr lang="es-EC" i="1">
                                  <a:latin typeface="Cambria Math"/>
                                </a:rPr>
                              </m:ctrlPr>
                            </m:sSubPr>
                            <m:e>
                              <m:r>
                                <a:rPr lang="en-US" i="1">
                                  <a:latin typeface="Cambria Math"/>
                                </a:rPr>
                                <m:t>𝑟</m:t>
                              </m:r>
                            </m:e>
                            <m:sub>
                              <m:r>
                                <a:rPr lang="en-US" i="1">
                                  <a:latin typeface="Cambria Math"/>
                                </a:rPr>
                                <m:t>𝑐</m:t>
                              </m:r>
                              <m:r>
                                <a:rPr lang="en-US" i="1">
                                  <a:latin typeface="Cambria Math"/>
                                </a:rPr>
                                <m:t> </m:t>
                              </m:r>
                            </m:sub>
                          </m:sSub>
                          <m:func>
                            <m:funcPr>
                              <m:ctrlPr>
                                <a:rPr lang="es-EC" i="1">
                                  <a:latin typeface="Cambria Math"/>
                                </a:rPr>
                              </m:ctrlPr>
                            </m:funcPr>
                            <m:fName>
                              <m:sSub>
                                <m:sSubPr>
                                  <m:ctrlPr>
                                    <a:rPr lang="es-EC" i="1">
                                      <a:latin typeface="Cambria Math"/>
                                    </a:rPr>
                                  </m:ctrlPr>
                                </m:sSubPr>
                                <m:e>
                                  <m:r>
                                    <m:rPr>
                                      <m:sty m:val="p"/>
                                    </m:rPr>
                                    <a:rPr lang="en-US">
                                      <a:latin typeface="Cambria Math"/>
                                    </a:rPr>
                                    <m:t>log</m:t>
                                  </m:r>
                                </m:e>
                                <m:sub>
                                  <m:r>
                                    <a:rPr lang="en-US" i="1">
                                      <a:latin typeface="Cambria Math"/>
                                    </a:rPr>
                                    <m:t>2</m:t>
                                  </m:r>
                                </m:sub>
                              </m:sSub>
                            </m:fName>
                            <m:e>
                              <m:r>
                                <a:rPr lang="en-US" i="1">
                                  <a:latin typeface="Cambria Math"/>
                                </a:rPr>
                                <m:t>𝑀</m:t>
                              </m:r>
                            </m:e>
                          </m:func>
                        </m:num>
                        <m:den>
                          <m:r>
                            <a:rPr lang="en-US" i="1">
                              <a:latin typeface="Cambria Math"/>
                            </a:rPr>
                            <m:t>1088 </m:t>
                          </m:r>
                          <m:d>
                            <m:dPr>
                              <m:ctrlPr>
                                <a:rPr lang="es-EC" i="1">
                                  <a:latin typeface="Cambria Math"/>
                                </a:rPr>
                              </m:ctrlPr>
                            </m:dPr>
                            <m:e>
                              <m:r>
                                <a:rPr lang="en-US" i="1">
                                  <a:latin typeface="Cambria Math"/>
                                </a:rPr>
                                <m:t>1+</m:t>
                              </m:r>
                              <m:sSub>
                                <m:sSubPr>
                                  <m:ctrlPr>
                                    <a:rPr lang="es-EC" i="1">
                                      <a:latin typeface="Cambria Math"/>
                                    </a:rPr>
                                  </m:ctrlPr>
                                </m:sSubPr>
                                <m:e>
                                  <m:r>
                                    <a:rPr lang="en-US" i="1">
                                      <a:latin typeface="Cambria Math"/>
                                    </a:rPr>
                                    <m:t>𝑇</m:t>
                                  </m:r>
                                </m:e>
                                <m:sub>
                                  <m:r>
                                    <a:rPr lang="en-US" i="1">
                                      <a:latin typeface="Cambria Math"/>
                                    </a:rPr>
                                    <m:t>𝑔</m:t>
                                  </m:r>
                                </m:sub>
                              </m:sSub>
                            </m:e>
                          </m:d>
                          <m:r>
                            <a:rPr lang="en-US" i="1">
                              <a:latin typeface="Cambria Math"/>
                            </a:rPr>
                            <m:t> </m:t>
                          </m:r>
                          <m:r>
                            <a:rPr lang="en-US" i="1">
                              <a:latin typeface="Cambria Math"/>
                            </a:rPr>
                            <m:t>𝜏</m:t>
                          </m:r>
                        </m:den>
                      </m:f>
                    </m:oMath>
                  </m:oMathPara>
                </a14:m>
                <a:endParaRPr lang="es-EC" dirty="0"/>
              </a:p>
            </p:txBody>
          </p:sp>
        </mc:Choice>
        <mc:Fallback xmlns="">
          <p:sp>
            <p:nvSpPr>
              <p:cNvPr id="6" name="5 Rectángulo"/>
              <p:cNvSpPr>
                <a:spLocks noRot="1" noChangeAspect="1" noMove="1" noResize="1" noEditPoints="1" noAdjustHandles="1" noChangeArrowheads="1" noChangeShapeType="1" noTextEdit="1"/>
              </p:cNvSpPr>
              <p:nvPr/>
            </p:nvSpPr>
            <p:spPr>
              <a:xfrm>
                <a:off x="2411760" y="2132856"/>
                <a:ext cx="4248472" cy="736677"/>
              </a:xfrm>
              <a:prstGeom prst="rect">
                <a:avLst/>
              </a:prstGeom>
              <a:blipFill rotWithShape="1">
                <a:blip r:embed="rId3"/>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28563191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sz="3200" dirty="0" smtClean="0"/>
              <a:t>Dispositivos y Componentes de una red IPTV</a:t>
            </a:r>
            <a:endParaRPr lang="es-EC" sz="3200" dirty="0"/>
          </a:p>
        </p:txBody>
      </p:sp>
      <p:sp>
        <p:nvSpPr>
          <p:cNvPr id="5" name="4 Marcador de número de diapositiva"/>
          <p:cNvSpPr>
            <a:spLocks noGrp="1"/>
          </p:cNvSpPr>
          <p:nvPr>
            <p:ph type="sldNum" sz="quarter" idx="12"/>
          </p:nvPr>
        </p:nvSpPr>
        <p:spPr/>
        <p:txBody>
          <a:bodyPr/>
          <a:lstStyle/>
          <a:p>
            <a:pPr>
              <a:defRPr/>
            </a:pPr>
            <a:fld id="{058AE303-8683-439C-AB0B-23F9BA29756B}" type="slidenum">
              <a:rPr lang="pt-BR" smtClean="0"/>
              <a:pPr>
                <a:defRPr/>
              </a:pPr>
              <a:t>21</a:t>
            </a:fld>
            <a:endParaRPr lang="pt-BR"/>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7" name="6 Objeto"/>
          <p:cNvGraphicFramePr>
            <a:graphicFrameLocks noChangeAspect="1"/>
          </p:cNvGraphicFramePr>
          <p:nvPr>
            <p:extLst>
              <p:ext uri="{D42A27DB-BD31-4B8C-83A1-F6EECF244321}">
                <p14:modId xmlns:p14="http://schemas.microsoft.com/office/powerpoint/2010/main" val="80112392"/>
              </p:ext>
            </p:extLst>
          </p:nvPr>
        </p:nvGraphicFramePr>
        <p:xfrm>
          <a:off x="501900" y="1444490"/>
          <a:ext cx="8102548" cy="5008846"/>
        </p:xfrm>
        <a:graphic>
          <a:graphicData uri="http://schemas.openxmlformats.org/presentationml/2006/ole">
            <mc:AlternateContent xmlns:mc="http://schemas.openxmlformats.org/markup-compatibility/2006">
              <mc:Choice xmlns:v="urn:schemas-microsoft-com:vml" Requires="v">
                <p:oleObj spid="_x0000_s72722" name="Visio" r:id="rId3" imgW="19022733" imgH="11741301" progId="Visio.Drawing.11">
                  <p:embed/>
                </p:oleObj>
              </mc:Choice>
              <mc:Fallback>
                <p:oleObj name="Visio" r:id="rId3" imgW="19022733" imgH="11741301" progId="Visio.Drawing.11">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900" y="1444490"/>
                        <a:ext cx="8102548" cy="5008846"/>
                      </a:xfrm>
                      <a:prstGeom prst="rect">
                        <a:avLst/>
                      </a:prstGeom>
                      <a:noFill/>
                    </p:spPr>
                  </p:pic>
                </p:oleObj>
              </mc:Fallback>
            </mc:AlternateContent>
          </a:graphicData>
        </a:graphic>
      </p:graphicFrame>
    </p:spTree>
    <p:extLst>
      <p:ext uri="{BB962C8B-B14F-4D97-AF65-F5344CB8AC3E}">
        <p14:creationId xmlns:p14="http://schemas.microsoft.com/office/powerpoint/2010/main" val="13667727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512" y="228600"/>
            <a:ext cx="8784975" cy="758825"/>
          </a:xfrm>
        </p:spPr>
        <p:txBody>
          <a:bodyPr/>
          <a:lstStyle/>
          <a:p>
            <a:r>
              <a:rPr lang="es-EC" sz="3200" dirty="0"/>
              <a:t>Dispositivos y Componentes de una red </a:t>
            </a:r>
            <a:r>
              <a:rPr lang="es-EC" sz="3200" dirty="0" smtClean="0"/>
              <a:t>ISDB-T</a:t>
            </a:r>
            <a:endParaRPr lang="es-EC" sz="3200" dirty="0"/>
          </a:p>
        </p:txBody>
      </p:sp>
      <p:sp>
        <p:nvSpPr>
          <p:cNvPr id="5" name="4 Marcador de número de diapositiva"/>
          <p:cNvSpPr>
            <a:spLocks noGrp="1"/>
          </p:cNvSpPr>
          <p:nvPr>
            <p:ph type="sldNum" sz="quarter" idx="12"/>
          </p:nvPr>
        </p:nvSpPr>
        <p:spPr/>
        <p:txBody>
          <a:bodyPr/>
          <a:lstStyle/>
          <a:p>
            <a:pPr>
              <a:defRPr/>
            </a:pPr>
            <a:fld id="{058AE303-8683-439C-AB0B-23F9BA29756B}" type="slidenum">
              <a:rPr lang="pt-BR" smtClean="0"/>
              <a:pPr>
                <a:defRPr/>
              </a:pPr>
              <a:t>22</a:t>
            </a:fld>
            <a:endParaRPr lang="pt-BR"/>
          </a:p>
        </p:txBody>
      </p:sp>
      <p:sp>
        <p:nvSpPr>
          <p:cNvPr id="8"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9" name="8 Objeto"/>
          <p:cNvGraphicFramePr>
            <a:graphicFrameLocks noChangeAspect="1"/>
          </p:cNvGraphicFramePr>
          <p:nvPr>
            <p:extLst>
              <p:ext uri="{D42A27DB-BD31-4B8C-83A1-F6EECF244321}">
                <p14:modId xmlns:p14="http://schemas.microsoft.com/office/powerpoint/2010/main" val="3225098260"/>
              </p:ext>
            </p:extLst>
          </p:nvPr>
        </p:nvGraphicFramePr>
        <p:xfrm>
          <a:off x="911846" y="1298930"/>
          <a:ext cx="7044530" cy="5365834"/>
        </p:xfrm>
        <a:graphic>
          <a:graphicData uri="http://schemas.openxmlformats.org/presentationml/2006/ole">
            <mc:AlternateContent xmlns:mc="http://schemas.openxmlformats.org/markup-compatibility/2006">
              <mc:Choice xmlns:v="urn:schemas-microsoft-com:vml" Requires="v">
                <p:oleObj spid="_x0000_s73748" name="Visio" r:id="rId3" imgW="18954978" imgH="14372074" progId="Visio.Drawing.11">
                  <p:embed/>
                </p:oleObj>
              </mc:Choice>
              <mc:Fallback>
                <p:oleObj name="Visio" r:id="rId3" imgW="18954978" imgH="14372074" progId="Visio.Drawing.11">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1846" y="1298930"/>
                        <a:ext cx="7044530" cy="5365834"/>
                      </a:xfrm>
                      <a:prstGeom prst="rect">
                        <a:avLst/>
                      </a:prstGeom>
                      <a:noFill/>
                    </p:spPr>
                  </p:pic>
                </p:oleObj>
              </mc:Fallback>
            </mc:AlternateContent>
          </a:graphicData>
        </a:graphic>
      </p:graphicFrame>
    </p:spTree>
    <p:extLst>
      <p:ext uri="{BB962C8B-B14F-4D97-AF65-F5344CB8AC3E}">
        <p14:creationId xmlns:p14="http://schemas.microsoft.com/office/powerpoint/2010/main" val="28046053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texto"/>
          <p:cNvSpPr>
            <a:spLocks noGrp="1"/>
          </p:cNvSpPr>
          <p:nvPr>
            <p:ph type="body" idx="1"/>
          </p:nvPr>
        </p:nvSpPr>
        <p:spPr/>
        <p:txBody>
          <a:bodyPr/>
          <a:lstStyle/>
          <a:p>
            <a:r>
              <a:rPr lang="es-EC" sz="3200" dirty="0" smtClean="0">
                <a:solidFill>
                  <a:schemeClr val="tx1"/>
                </a:solidFill>
              </a:rPr>
              <a:t>IPTV</a:t>
            </a:r>
          </a:p>
          <a:p>
            <a:r>
              <a:rPr lang="es-EC" sz="3200" dirty="0" smtClean="0">
                <a:solidFill>
                  <a:schemeClr val="tx1"/>
                </a:solidFill>
              </a:rPr>
              <a:t>SIMULACIÓN Y PRUEBAS</a:t>
            </a:r>
            <a:endParaRPr lang="es-EC" sz="3200" dirty="0">
              <a:solidFill>
                <a:schemeClr val="tx1"/>
              </a:solidFill>
            </a:endParaRPr>
          </a:p>
        </p:txBody>
      </p:sp>
      <p:sp>
        <p:nvSpPr>
          <p:cNvPr id="3" name="2 Título"/>
          <p:cNvSpPr>
            <a:spLocks noGrp="1"/>
          </p:cNvSpPr>
          <p:nvPr>
            <p:ph type="title"/>
          </p:nvPr>
        </p:nvSpPr>
        <p:spPr/>
        <p:txBody>
          <a:bodyPr/>
          <a:lstStyle/>
          <a:p>
            <a:r>
              <a:rPr lang="es-EC" dirty="0" smtClean="0"/>
              <a:t>ESTUDIO Y ANÁLISIS DE IPTV E ISDB-T </a:t>
            </a:r>
            <a:endParaRPr lang="es-EC" dirty="0"/>
          </a:p>
        </p:txBody>
      </p:sp>
      <p:sp>
        <p:nvSpPr>
          <p:cNvPr id="4" name="3 Marcador de pie de página"/>
          <p:cNvSpPr>
            <a:spLocks noGrp="1"/>
          </p:cNvSpPr>
          <p:nvPr>
            <p:ph type="ftr" sz="quarter" idx="10"/>
          </p:nvPr>
        </p:nvSpPr>
        <p:spPr/>
        <p:txBody>
          <a:bodyPr/>
          <a:lstStyle/>
          <a:p>
            <a:pPr>
              <a:defRPr/>
            </a:pPr>
            <a:endParaRPr lang="pt-BR"/>
          </a:p>
        </p:txBody>
      </p:sp>
      <p:sp>
        <p:nvSpPr>
          <p:cNvPr id="5" name="4 Marcador de número de diapositiva"/>
          <p:cNvSpPr>
            <a:spLocks noGrp="1"/>
          </p:cNvSpPr>
          <p:nvPr>
            <p:ph type="sldNum" sz="quarter" idx="12"/>
          </p:nvPr>
        </p:nvSpPr>
        <p:spPr/>
        <p:txBody>
          <a:bodyPr/>
          <a:lstStyle/>
          <a:p>
            <a:pPr>
              <a:defRPr/>
            </a:pPr>
            <a:fld id="{4153D17E-5FE5-48E9-BC43-5CF6B2D11F67}" type="slidenum">
              <a:rPr lang="pt-BR" smtClean="0"/>
              <a:pPr>
                <a:defRPr/>
              </a:pPr>
              <a:t>23</a:t>
            </a:fld>
            <a:endParaRPr lang="pt-BR"/>
          </a:p>
        </p:txBody>
      </p:sp>
    </p:spTree>
    <p:extLst>
      <p:ext uri="{BB962C8B-B14F-4D97-AF65-F5344CB8AC3E}">
        <p14:creationId xmlns:p14="http://schemas.microsoft.com/office/powerpoint/2010/main" val="8281456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512" y="188640"/>
            <a:ext cx="8964488" cy="864096"/>
          </a:xfrm>
        </p:spPr>
        <p:txBody>
          <a:bodyPr/>
          <a:lstStyle/>
          <a:p>
            <a:r>
              <a:rPr lang="es-EC" sz="3000" dirty="0" smtClean="0"/>
              <a:t>SIMULACIÓN RED WiMAX EN APLICACIONES DE IPTV</a:t>
            </a:r>
            <a:endParaRPr lang="es-EC" sz="3000" dirty="0"/>
          </a:p>
        </p:txBody>
      </p:sp>
      <p:sp>
        <p:nvSpPr>
          <p:cNvPr id="5" name="4 Marcador de número de diapositiva"/>
          <p:cNvSpPr>
            <a:spLocks noGrp="1"/>
          </p:cNvSpPr>
          <p:nvPr>
            <p:ph type="sldNum" sz="quarter" idx="12"/>
          </p:nvPr>
        </p:nvSpPr>
        <p:spPr/>
        <p:txBody>
          <a:bodyPr/>
          <a:lstStyle/>
          <a:p>
            <a:pPr>
              <a:defRPr/>
            </a:pPr>
            <a:fld id="{058AE303-8683-439C-AB0B-23F9BA29756B}" type="slidenum">
              <a:rPr lang="pt-BR" smtClean="0"/>
              <a:pPr>
                <a:defRPr/>
              </a:pPr>
              <a:t>24</a:t>
            </a:fld>
            <a:endParaRPr lang="pt-BR"/>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7" name="6 Objeto"/>
          <p:cNvGraphicFramePr>
            <a:graphicFrameLocks noChangeAspect="1"/>
          </p:cNvGraphicFramePr>
          <p:nvPr>
            <p:extLst>
              <p:ext uri="{D42A27DB-BD31-4B8C-83A1-F6EECF244321}">
                <p14:modId xmlns:p14="http://schemas.microsoft.com/office/powerpoint/2010/main" val="1125534614"/>
              </p:ext>
            </p:extLst>
          </p:nvPr>
        </p:nvGraphicFramePr>
        <p:xfrm>
          <a:off x="827584" y="1621606"/>
          <a:ext cx="7503990" cy="4903738"/>
        </p:xfrm>
        <a:graphic>
          <a:graphicData uri="http://schemas.openxmlformats.org/presentationml/2006/ole">
            <mc:AlternateContent xmlns:mc="http://schemas.openxmlformats.org/markup-compatibility/2006">
              <mc:Choice xmlns:v="urn:schemas-microsoft-com:vml" Requires="v">
                <p:oleObj spid="_x0000_s74772" name="Visio" r:id="rId3" imgW="13606910" imgH="8906728" progId="Visio.Drawing.11">
                  <p:embed/>
                </p:oleObj>
              </mc:Choice>
              <mc:Fallback>
                <p:oleObj name="Visio" r:id="rId3" imgW="13606910" imgH="8906728" progId="Visio.Drawing.11">
                  <p:embed/>
                  <p:pic>
                    <p:nvPicPr>
                      <p:cNvPr id="0" name="Object 1"/>
                      <p:cNvPicPr>
                        <a:picLocks noChangeAspect="1" noChangeArrowheads="1"/>
                      </p:cNvPicPr>
                      <p:nvPr/>
                    </p:nvPicPr>
                    <p:blipFill>
                      <a:blip r:embed="rId4"/>
                      <a:srcRect/>
                      <a:stretch>
                        <a:fillRect/>
                      </a:stretch>
                    </p:blipFill>
                    <p:spPr bwMode="auto">
                      <a:xfrm>
                        <a:off x="827584" y="1621606"/>
                        <a:ext cx="7503990" cy="4903738"/>
                      </a:xfrm>
                      <a:prstGeom prst="rect">
                        <a:avLst/>
                      </a:prstGeom>
                      <a:noFill/>
                    </p:spPr>
                  </p:pic>
                </p:oleObj>
              </mc:Fallback>
            </mc:AlternateContent>
          </a:graphicData>
        </a:graphic>
      </p:graphicFrame>
    </p:spTree>
    <p:extLst>
      <p:ext uri="{BB962C8B-B14F-4D97-AF65-F5344CB8AC3E}">
        <p14:creationId xmlns:p14="http://schemas.microsoft.com/office/powerpoint/2010/main" val="1196161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7504" y="228600"/>
            <a:ext cx="8928991" cy="896144"/>
          </a:xfrm>
        </p:spPr>
        <p:txBody>
          <a:bodyPr/>
          <a:lstStyle/>
          <a:p>
            <a:r>
              <a:rPr lang="es-EC" sz="3200" dirty="0"/>
              <a:t>SIMULACIÓN RED WiMAX EN APLICACIONES DE IPTV</a:t>
            </a:r>
          </a:p>
        </p:txBody>
      </p:sp>
      <p:sp>
        <p:nvSpPr>
          <p:cNvPr id="3" name="2 Marcador de contenido"/>
          <p:cNvSpPr>
            <a:spLocks noGrp="1"/>
          </p:cNvSpPr>
          <p:nvPr>
            <p:ph sz="quarter" idx="1"/>
          </p:nvPr>
        </p:nvSpPr>
        <p:spPr/>
        <p:txBody>
          <a:bodyPr/>
          <a:lstStyle/>
          <a:p>
            <a:r>
              <a:rPr lang="es-EC" dirty="0" smtClean="0"/>
              <a:t>Ancho de Banda</a:t>
            </a:r>
          </a:p>
          <a:p>
            <a:r>
              <a:rPr lang="es-EC" dirty="0" smtClean="0"/>
              <a:t>Frecuencia</a:t>
            </a:r>
          </a:p>
          <a:p>
            <a:r>
              <a:rPr lang="es-EC" dirty="0" smtClean="0"/>
              <a:t>Modulación:</a:t>
            </a:r>
          </a:p>
          <a:p>
            <a:pPr lvl="1"/>
            <a:r>
              <a:rPr lang="es-EC" dirty="0" err="1" smtClean="0"/>
              <a:t>BPSK</a:t>
            </a:r>
            <a:endParaRPr lang="es-EC" dirty="0" smtClean="0"/>
          </a:p>
          <a:p>
            <a:pPr lvl="1"/>
            <a:r>
              <a:rPr lang="es-EC" dirty="0" smtClean="0"/>
              <a:t>QPSK</a:t>
            </a:r>
          </a:p>
          <a:p>
            <a:pPr lvl="1"/>
            <a:r>
              <a:rPr lang="es-EC" dirty="0" smtClean="0"/>
              <a:t>16 QAM</a:t>
            </a:r>
          </a:p>
          <a:p>
            <a:pPr lvl="1"/>
            <a:r>
              <a:rPr lang="es-EC" dirty="0" smtClean="0"/>
              <a:t>64 QAM</a:t>
            </a:r>
          </a:p>
          <a:p>
            <a:r>
              <a:rPr lang="es-EC" dirty="0" smtClean="0"/>
              <a:t>Potencia de Salida: 26 dBm</a:t>
            </a:r>
          </a:p>
          <a:p>
            <a:endParaRPr lang="es-EC" dirty="0"/>
          </a:p>
        </p:txBody>
      </p:sp>
      <p:sp>
        <p:nvSpPr>
          <p:cNvPr id="4" name="3 Marcador de pie de página"/>
          <p:cNvSpPr>
            <a:spLocks noGrp="1"/>
          </p:cNvSpPr>
          <p:nvPr>
            <p:ph type="ftr" sz="quarter" idx="11"/>
          </p:nvPr>
        </p:nvSpPr>
        <p:spPr/>
        <p:txBody>
          <a:bodyPr/>
          <a:lstStyle/>
          <a:p>
            <a:pPr>
              <a:defRPr/>
            </a:pPr>
            <a:endParaRPr lang="pt-BR"/>
          </a:p>
        </p:txBody>
      </p:sp>
      <p:sp>
        <p:nvSpPr>
          <p:cNvPr id="5" name="4 Marcador de número de diapositiva"/>
          <p:cNvSpPr>
            <a:spLocks noGrp="1"/>
          </p:cNvSpPr>
          <p:nvPr>
            <p:ph type="sldNum" sz="quarter" idx="12"/>
          </p:nvPr>
        </p:nvSpPr>
        <p:spPr/>
        <p:txBody>
          <a:bodyPr/>
          <a:lstStyle/>
          <a:p>
            <a:pPr>
              <a:defRPr/>
            </a:pPr>
            <a:fld id="{058AE303-8683-439C-AB0B-23F9BA29756B}" type="slidenum">
              <a:rPr lang="pt-BR" smtClean="0"/>
              <a:pPr>
                <a:defRPr/>
              </a:pPr>
              <a:t>25</a:t>
            </a:fld>
            <a:endParaRPr lang="pt-BR"/>
          </a:p>
        </p:txBody>
      </p:sp>
    </p:spTree>
    <p:extLst>
      <p:ext uri="{BB962C8B-B14F-4D97-AF65-F5344CB8AC3E}">
        <p14:creationId xmlns:p14="http://schemas.microsoft.com/office/powerpoint/2010/main" val="15562426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ESTRUCTURA RED WiMAX</a:t>
            </a:r>
            <a:endParaRPr lang="es-EC" dirty="0"/>
          </a:p>
        </p:txBody>
      </p:sp>
      <p:sp>
        <p:nvSpPr>
          <p:cNvPr id="5" name="4 Marcador de número de diapositiva"/>
          <p:cNvSpPr>
            <a:spLocks noGrp="1"/>
          </p:cNvSpPr>
          <p:nvPr>
            <p:ph type="sldNum" sz="quarter" idx="12"/>
          </p:nvPr>
        </p:nvSpPr>
        <p:spPr/>
        <p:txBody>
          <a:bodyPr/>
          <a:lstStyle/>
          <a:p>
            <a:pPr>
              <a:defRPr/>
            </a:pPr>
            <a:fld id="{058AE303-8683-439C-AB0B-23F9BA29756B}" type="slidenum">
              <a:rPr lang="pt-BR" smtClean="0"/>
              <a:pPr>
                <a:defRPr/>
              </a:pPr>
              <a:t>26</a:t>
            </a:fld>
            <a:endParaRPr lang="pt-BR"/>
          </a:p>
        </p:txBody>
      </p:sp>
      <p:pic>
        <p:nvPicPr>
          <p:cNvPr id="75778" name="Picture 2"/>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503040" y="1559686"/>
            <a:ext cx="3924944" cy="5239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7" name="6 Objeto"/>
          <p:cNvGraphicFramePr>
            <a:graphicFrameLocks noChangeAspect="1"/>
          </p:cNvGraphicFramePr>
          <p:nvPr>
            <p:extLst>
              <p:ext uri="{D42A27DB-BD31-4B8C-83A1-F6EECF244321}">
                <p14:modId xmlns:p14="http://schemas.microsoft.com/office/powerpoint/2010/main" val="3624118782"/>
              </p:ext>
            </p:extLst>
          </p:nvPr>
        </p:nvGraphicFramePr>
        <p:xfrm>
          <a:off x="4716016" y="2780928"/>
          <a:ext cx="4010025" cy="2066925"/>
        </p:xfrm>
        <a:graphic>
          <a:graphicData uri="http://schemas.openxmlformats.org/presentationml/2006/ole">
            <mc:AlternateContent xmlns:mc="http://schemas.openxmlformats.org/markup-compatibility/2006">
              <mc:Choice xmlns:v="urn:schemas-microsoft-com:vml" Requires="v">
                <p:oleObj spid="_x0000_s75796" name="Visio" r:id="rId4" imgW="3047632" imgH="1568314" progId="Visio.Drawing.11">
                  <p:embed/>
                </p:oleObj>
              </mc:Choice>
              <mc:Fallback>
                <p:oleObj name="Visio" r:id="rId4" imgW="3047632" imgH="1568314" progId="Visio.Drawing.11">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016" y="2780928"/>
                        <a:ext cx="4010025" cy="2066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5596825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Parámetros de Análisis de desempeño</a:t>
            </a:r>
            <a:endParaRPr lang="es-EC" dirty="0"/>
          </a:p>
        </p:txBody>
      </p:sp>
      <p:sp>
        <p:nvSpPr>
          <p:cNvPr id="3" name="2 Marcador de contenido"/>
          <p:cNvSpPr>
            <a:spLocks noGrp="1"/>
          </p:cNvSpPr>
          <p:nvPr>
            <p:ph sz="quarter" idx="1"/>
          </p:nvPr>
        </p:nvSpPr>
        <p:spPr/>
        <p:txBody>
          <a:bodyPr/>
          <a:lstStyle/>
          <a:p>
            <a:r>
              <a:rPr lang="es-EC" dirty="0" err="1" smtClean="0"/>
              <a:t>throughput</a:t>
            </a:r>
            <a:r>
              <a:rPr lang="es-EC" dirty="0" smtClean="0"/>
              <a:t> </a:t>
            </a:r>
          </a:p>
          <a:p>
            <a:r>
              <a:rPr lang="es-EC" dirty="0" err="1" smtClean="0"/>
              <a:t>jitter</a:t>
            </a:r>
            <a:endParaRPr lang="es-EC" dirty="0" smtClean="0"/>
          </a:p>
          <a:p>
            <a:r>
              <a:rPr lang="es-EC" dirty="0" smtClean="0"/>
              <a:t>retardo</a:t>
            </a:r>
            <a:endParaRPr lang="es-EC" dirty="0"/>
          </a:p>
        </p:txBody>
      </p:sp>
      <p:sp>
        <p:nvSpPr>
          <p:cNvPr id="5" name="4 Marcador de número de diapositiva"/>
          <p:cNvSpPr>
            <a:spLocks noGrp="1"/>
          </p:cNvSpPr>
          <p:nvPr>
            <p:ph type="sldNum" sz="quarter" idx="12"/>
          </p:nvPr>
        </p:nvSpPr>
        <p:spPr/>
        <p:txBody>
          <a:bodyPr/>
          <a:lstStyle/>
          <a:p>
            <a:pPr>
              <a:defRPr/>
            </a:pPr>
            <a:fld id="{058AE303-8683-439C-AB0B-23F9BA29756B}" type="slidenum">
              <a:rPr lang="pt-BR" smtClean="0"/>
              <a:pPr>
                <a:defRPr/>
              </a:pPr>
              <a:t>27</a:t>
            </a:fld>
            <a:endParaRPr lang="pt-BR"/>
          </a:p>
        </p:txBody>
      </p:sp>
    </p:spTree>
    <p:extLst>
      <p:ext uri="{BB962C8B-B14F-4D97-AF65-F5344CB8AC3E}">
        <p14:creationId xmlns:p14="http://schemas.microsoft.com/office/powerpoint/2010/main" val="22981242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Throughput</a:t>
            </a:r>
            <a:endParaRPr lang="es-EC" dirty="0"/>
          </a:p>
        </p:txBody>
      </p:sp>
      <p:sp>
        <p:nvSpPr>
          <p:cNvPr id="5" name="4 Marcador de número de diapositiva"/>
          <p:cNvSpPr>
            <a:spLocks noGrp="1"/>
          </p:cNvSpPr>
          <p:nvPr>
            <p:ph type="sldNum" sz="quarter" idx="12"/>
          </p:nvPr>
        </p:nvSpPr>
        <p:spPr/>
        <p:txBody>
          <a:bodyPr/>
          <a:lstStyle/>
          <a:p>
            <a:pPr>
              <a:defRPr/>
            </a:pPr>
            <a:fld id="{058AE303-8683-439C-AB0B-23F9BA29756B}" type="slidenum">
              <a:rPr lang="pt-BR" smtClean="0"/>
              <a:pPr>
                <a:defRPr/>
              </a:pPr>
              <a:t>28</a:t>
            </a:fld>
            <a:endParaRPr lang="pt-BR"/>
          </a:p>
        </p:txBody>
      </p:sp>
      <p:graphicFrame>
        <p:nvGraphicFramePr>
          <p:cNvPr id="6" name="5 Marcador de contenido"/>
          <p:cNvGraphicFramePr>
            <a:graphicFrameLocks noGrp="1"/>
          </p:cNvGraphicFramePr>
          <p:nvPr>
            <p:ph sz="quarter" idx="1"/>
          </p:nvPr>
        </p:nvGraphicFramePr>
        <p:xfrm>
          <a:off x="301625" y="1527175"/>
          <a:ext cx="8504238" cy="4572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366624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Retardo</a:t>
            </a:r>
            <a:endParaRPr lang="es-EC" dirty="0"/>
          </a:p>
        </p:txBody>
      </p:sp>
      <p:sp>
        <p:nvSpPr>
          <p:cNvPr id="5" name="4 Marcador de número de diapositiva"/>
          <p:cNvSpPr>
            <a:spLocks noGrp="1"/>
          </p:cNvSpPr>
          <p:nvPr>
            <p:ph type="sldNum" sz="quarter" idx="12"/>
          </p:nvPr>
        </p:nvSpPr>
        <p:spPr/>
        <p:txBody>
          <a:bodyPr/>
          <a:lstStyle/>
          <a:p>
            <a:pPr>
              <a:defRPr/>
            </a:pPr>
            <a:fld id="{058AE303-8683-439C-AB0B-23F9BA29756B}" type="slidenum">
              <a:rPr lang="pt-BR" smtClean="0"/>
              <a:pPr>
                <a:defRPr/>
              </a:pPr>
              <a:t>29</a:t>
            </a:fld>
            <a:endParaRPr lang="pt-BR"/>
          </a:p>
        </p:txBody>
      </p:sp>
      <p:graphicFrame>
        <p:nvGraphicFramePr>
          <p:cNvPr id="6" name="5 Marcador de contenido"/>
          <p:cNvGraphicFramePr>
            <a:graphicFrameLocks noGrp="1"/>
          </p:cNvGraphicFramePr>
          <p:nvPr>
            <p:ph sz="quarter" idx="1"/>
          </p:nvPr>
        </p:nvGraphicFramePr>
        <p:xfrm>
          <a:off x="301625" y="1527175"/>
          <a:ext cx="8504238" cy="4572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788933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OBJETIVOS</a:t>
            </a:r>
            <a:endParaRPr lang="es-EC" dirty="0"/>
          </a:p>
        </p:txBody>
      </p:sp>
      <p:sp>
        <p:nvSpPr>
          <p:cNvPr id="3" name="2 Marcador de contenido"/>
          <p:cNvSpPr>
            <a:spLocks noGrp="1"/>
          </p:cNvSpPr>
          <p:nvPr>
            <p:ph sz="quarter" idx="1"/>
          </p:nvPr>
        </p:nvSpPr>
        <p:spPr/>
        <p:txBody>
          <a:bodyPr/>
          <a:lstStyle/>
          <a:p>
            <a:pPr algn="just"/>
            <a:r>
              <a:rPr lang="es-EC" sz="2400" dirty="0" smtClean="0"/>
              <a:t>Analizar el desempeño de los sistemas implementados de ISDB-T e IPTV.</a:t>
            </a:r>
          </a:p>
          <a:p>
            <a:pPr marL="0" indent="0" algn="just">
              <a:buNone/>
            </a:pPr>
            <a:endParaRPr lang="es-EC" sz="2400" dirty="0" smtClean="0"/>
          </a:p>
          <a:p>
            <a:pPr algn="just"/>
            <a:r>
              <a:rPr lang="es-EC" sz="2400" dirty="0" smtClean="0"/>
              <a:t>Mediante parámetros como </a:t>
            </a:r>
            <a:r>
              <a:rPr lang="es-EC" sz="2400" dirty="0" err="1" smtClean="0"/>
              <a:t>throughput</a:t>
            </a:r>
            <a:r>
              <a:rPr lang="es-EC" sz="2400" dirty="0" smtClean="0"/>
              <a:t>, </a:t>
            </a:r>
            <a:r>
              <a:rPr lang="es-EC" sz="2400" dirty="0" err="1" smtClean="0"/>
              <a:t>jitter</a:t>
            </a:r>
            <a:r>
              <a:rPr lang="es-EC" sz="2400" dirty="0" smtClean="0"/>
              <a:t> y retardo establecer el desempeño del sistema IPTV.</a:t>
            </a:r>
          </a:p>
          <a:p>
            <a:pPr marL="0" indent="0" algn="just">
              <a:buNone/>
            </a:pPr>
            <a:endParaRPr lang="es-EC" sz="2400" dirty="0" smtClean="0"/>
          </a:p>
          <a:p>
            <a:pPr algn="just"/>
            <a:r>
              <a:rPr lang="es-EC" sz="2400" dirty="0" smtClean="0"/>
              <a:t>Mediante parámetros como MER, EVM, CCDF, Ancho de banda de canal y potencia de canal adyacente establecer el desempeño del sistema ISDB-T.</a:t>
            </a:r>
          </a:p>
          <a:p>
            <a:pPr marL="0" indent="0" algn="just">
              <a:buNone/>
            </a:pPr>
            <a:endParaRPr lang="es-EC" sz="2400" dirty="0" smtClean="0"/>
          </a:p>
          <a:p>
            <a:pPr algn="just"/>
            <a:r>
              <a:rPr lang="es-EC" sz="2400" dirty="0" smtClean="0"/>
              <a:t>Analizar los resultados obtenidos a fin de recomendar parámetros para la optimización de los sistemas.</a:t>
            </a:r>
          </a:p>
          <a:p>
            <a:endParaRPr lang="es-EC" sz="2400" dirty="0"/>
          </a:p>
        </p:txBody>
      </p:sp>
      <p:sp>
        <p:nvSpPr>
          <p:cNvPr id="5" name="4 Marcador de número de diapositiva"/>
          <p:cNvSpPr>
            <a:spLocks noGrp="1"/>
          </p:cNvSpPr>
          <p:nvPr>
            <p:ph type="sldNum" sz="quarter" idx="12"/>
          </p:nvPr>
        </p:nvSpPr>
        <p:spPr/>
        <p:txBody>
          <a:bodyPr/>
          <a:lstStyle/>
          <a:p>
            <a:pPr>
              <a:defRPr/>
            </a:pPr>
            <a:fld id="{058AE303-8683-439C-AB0B-23F9BA29756B}" type="slidenum">
              <a:rPr lang="pt-BR" smtClean="0"/>
              <a:pPr>
                <a:defRPr/>
              </a:pPr>
              <a:t>3</a:t>
            </a:fld>
            <a:endParaRPr lang="pt-BR"/>
          </a:p>
        </p:txBody>
      </p:sp>
    </p:spTree>
    <p:extLst>
      <p:ext uri="{BB962C8B-B14F-4D97-AF65-F5344CB8AC3E}">
        <p14:creationId xmlns:p14="http://schemas.microsoft.com/office/powerpoint/2010/main" val="17361343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Jitter</a:t>
            </a:r>
            <a:endParaRPr lang="es-EC" dirty="0"/>
          </a:p>
        </p:txBody>
      </p:sp>
      <p:sp>
        <p:nvSpPr>
          <p:cNvPr id="5" name="4 Marcador de número de diapositiva"/>
          <p:cNvSpPr>
            <a:spLocks noGrp="1"/>
          </p:cNvSpPr>
          <p:nvPr>
            <p:ph type="sldNum" sz="quarter" idx="12"/>
          </p:nvPr>
        </p:nvSpPr>
        <p:spPr/>
        <p:txBody>
          <a:bodyPr/>
          <a:lstStyle/>
          <a:p>
            <a:pPr>
              <a:defRPr/>
            </a:pPr>
            <a:fld id="{058AE303-8683-439C-AB0B-23F9BA29756B}" type="slidenum">
              <a:rPr lang="pt-BR" smtClean="0"/>
              <a:pPr>
                <a:defRPr/>
              </a:pPr>
              <a:t>30</a:t>
            </a:fld>
            <a:endParaRPr lang="pt-BR"/>
          </a:p>
        </p:txBody>
      </p:sp>
      <p:graphicFrame>
        <p:nvGraphicFramePr>
          <p:cNvPr id="6" name="5 Marcador de contenido"/>
          <p:cNvGraphicFramePr>
            <a:graphicFrameLocks noGrp="1"/>
          </p:cNvGraphicFramePr>
          <p:nvPr>
            <p:ph sz="quarter" idx="1"/>
          </p:nvPr>
        </p:nvGraphicFramePr>
        <p:xfrm>
          <a:off x="301625" y="1527175"/>
          <a:ext cx="8504238" cy="4572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0792398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Desempeño de la RED WiMAX-ESPE</a:t>
            </a:r>
            <a:endParaRPr lang="es-EC" dirty="0"/>
          </a:p>
        </p:txBody>
      </p:sp>
      <p:sp>
        <p:nvSpPr>
          <p:cNvPr id="5" name="4 Marcador de número de diapositiva"/>
          <p:cNvSpPr>
            <a:spLocks noGrp="1"/>
          </p:cNvSpPr>
          <p:nvPr>
            <p:ph type="sldNum" sz="quarter" idx="12"/>
          </p:nvPr>
        </p:nvSpPr>
        <p:spPr/>
        <p:txBody>
          <a:bodyPr/>
          <a:lstStyle/>
          <a:p>
            <a:pPr>
              <a:defRPr/>
            </a:pPr>
            <a:fld id="{058AE303-8683-439C-AB0B-23F9BA29756B}" type="slidenum">
              <a:rPr lang="pt-BR" smtClean="0"/>
              <a:pPr>
                <a:defRPr/>
              </a:pPr>
              <a:t>31</a:t>
            </a:fld>
            <a:endParaRPr lang="pt-BR"/>
          </a:p>
        </p:txBody>
      </p:sp>
      <p:sp>
        <p:nvSpPr>
          <p:cNvPr id="7"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8" name="7 Objeto"/>
          <p:cNvGraphicFramePr>
            <a:graphicFrameLocks noChangeAspect="1"/>
          </p:cNvGraphicFramePr>
          <p:nvPr>
            <p:extLst>
              <p:ext uri="{D42A27DB-BD31-4B8C-83A1-F6EECF244321}">
                <p14:modId xmlns:p14="http://schemas.microsoft.com/office/powerpoint/2010/main" val="4036832425"/>
              </p:ext>
            </p:extLst>
          </p:nvPr>
        </p:nvGraphicFramePr>
        <p:xfrm>
          <a:off x="323528" y="2636913"/>
          <a:ext cx="8687256" cy="2236836"/>
        </p:xfrm>
        <a:graphic>
          <a:graphicData uri="http://schemas.openxmlformats.org/presentationml/2006/ole">
            <mc:AlternateContent xmlns:mc="http://schemas.openxmlformats.org/markup-compatibility/2006">
              <mc:Choice xmlns:v="urn:schemas-microsoft-com:vml" Requires="v">
                <p:oleObj spid="_x0000_s76818" name="Visio" r:id="rId3" imgW="14470990" imgH="3709157" progId="Visio.Drawing.11">
                  <p:embed/>
                </p:oleObj>
              </mc:Choice>
              <mc:Fallback>
                <p:oleObj name="Visio" r:id="rId3" imgW="14470990" imgH="3709157" progId="Visio.Drawing.11">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2636913"/>
                        <a:ext cx="8687256" cy="2236836"/>
                      </a:xfrm>
                      <a:prstGeom prst="rect">
                        <a:avLst/>
                      </a:prstGeom>
                      <a:noFill/>
                    </p:spPr>
                  </p:pic>
                </p:oleObj>
              </mc:Fallback>
            </mc:AlternateContent>
          </a:graphicData>
        </a:graphic>
      </p:graphicFrame>
    </p:spTree>
    <p:extLst>
      <p:ext uri="{BB962C8B-B14F-4D97-AF65-F5344CB8AC3E}">
        <p14:creationId xmlns:p14="http://schemas.microsoft.com/office/powerpoint/2010/main" val="113342017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Throughput </a:t>
            </a:r>
            <a:endParaRPr lang="es-EC" dirty="0"/>
          </a:p>
        </p:txBody>
      </p:sp>
      <p:sp>
        <p:nvSpPr>
          <p:cNvPr id="5" name="4 Marcador de número de diapositiva"/>
          <p:cNvSpPr>
            <a:spLocks noGrp="1"/>
          </p:cNvSpPr>
          <p:nvPr>
            <p:ph type="sldNum" sz="quarter" idx="12"/>
          </p:nvPr>
        </p:nvSpPr>
        <p:spPr/>
        <p:txBody>
          <a:bodyPr/>
          <a:lstStyle/>
          <a:p>
            <a:pPr>
              <a:defRPr/>
            </a:pPr>
            <a:fld id="{058AE303-8683-439C-AB0B-23F9BA29756B}" type="slidenum">
              <a:rPr lang="pt-BR" smtClean="0"/>
              <a:pPr>
                <a:defRPr/>
              </a:pPr>
              <a:t>32</a:t>
            </a:fld>
            <a:endParaRPr lang="pt-BR"/>
          </a:p>
        </p:txBody>
      </p:sp>
      <p:graphicFrame>
        <p:nvGraphicFramePr>
          <p:cNvPr id="6" name="5 Marcador de contenido"/>
          <p:cNvGraphicFramePr>
            <a:graphicFrameLocks noGrp="1"/>
          </p:cNvGraphicFramePr>
          <p:nvPr>
            <p:ph sz="quarter" idx="1"/>
          </p:nvPr>
        </p:nvGraphicFramePr>
        <p:xfrm>
          <a:off x="301625" y="1527175"/>
          <a:ext cx="8504238" cy="4572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886387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a:t>J</a:t>
            </a:r>
            <a:r>
              <a:rPr lang="es-EC" dirty="0" smtClean="0"/>
              <a:t>itter</a:t>
            </a:r>
            <a:endParaRPr lang="es-EC" dirty="0"/>
          </a:p>
        </p:txBody>
      </p:sp>
      <p:sp>
        <p:nvSpPr>
          <p:cNvPr id="4" name="3 Marcador de pie de página"/>
          <p:cNvSpPr>
            <a:spLocks noGrp="1"/>
          </p:cNvSpPr>
          <p:nvPr>
            <p:ph type="ftr" sz="quarter" idx="11"/>
          </p:nvPr>
        </p:nvSpPr>
        <p:spPr/>
        <p:txBody>
          <a:bodyPr/>
          <a:lstStyle/>
          <a:p>
            <a:pPr>
              <a:defRPr/>
            </a:pPr>
            <a:endParaRPr lang="pt-BR"/>
          </a:p>
        </p:txBody>
      </p:sp>
      <p:sp>
        <p:nvSpPr>
          <p:cNvPr id="5" name="4 Marcador de número de diapositiva"/>
          <p:cNvSpPr>
            <a:spLocks noGrp="1"/>
          </p:cNvSpPr>
          <p:nvPr>
            <p:ph type="sldNum" sz="quarter" idx="12"/>
          </p:nvPr>
        </p:nvSpPr>
        <p:spPr/>
        <p:txBody>
          <a:bodyPr/>
          <a:lstStyle/>
          <a:p>
            <a:pPr>
              <a:defRPr/>
            </a:pPr>
            <a:fld id="{058AE303-8683-439C-AB0B-23F9BA29756B}" type="slidenum">
              <a:rPr lang="pt-BR" smtClean="0"/>
              <a:pPr>
                <a:defRPr/>
              </a:pPr>
              <a:t>33</a:t>
            </a:fld>
            <a:endParaRPr lang="pt-BR"/>
          </a:p>
        </p:txBody>
      </p:sp>
      <p:graphicFrame>
        <p:nvGraphicFramePr>
          <p:cNvPr id="6" name="5 Marcador de contenido"/>
          <p:cNvGraphicFramePr>
            <a:graphicFrameLocks noGrp="1"/>
          </p:cNvGraphicFramePr>
          <p:nvPr>
            <p:ph sz="quarter" idx="1"/>
          </p:nvPr>
        </p:nvGraphicFramePr>
        <p:xfrm>
          <a:off x="301625" y="1527175"/>
          <a:ext cx="8504238" cy="4572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7072383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Resumen de Resultados</a:t>
            </a:r>
            <a:endParaRPr lang="es-EC" dirty="0"/>
          </a:p>
        </p:txBody>
      </p:sp>
      <p:sp>
        <p:nvSpPr>
          <p:cNvPr id="3" name="2 Marcador de contenido"/>
          <p:cNvSpPr>
            <a:spLocks noGrp="1"/>
          </p:cNvSpPr>
          <p:nvPr>
            <p:ph sz="quarter" idx="1"/>
          </p:nvPr>
        </p:nvSpPr>
        <p:spPr/>
        <p:txBody>
          <a:bodyPr/>
          <a:lstStyle/>
          <a:p>
            <a:r>
              <a:rPr lang="es-EC" smtClean="0"/>
              <a:t>Flow Number: 1</a:t>
            </a:r>
          </a:p>
          <a:p>
            <a:r>
              <a:rPr lang="es-EC" smtClean="0"/>
              <a:t>From: 192.168.150.11</a:t>
            </a:r>
          </a:p>
          <a:p>
            <a:r>
              <a:rPr lang="es-EC" smtClean="0"/>
              <a:t>To: 192.168.150.10</a:t>
            </a:r>
          </a:p>
          <a:p>
            <a:r>
              <a:rPr lang="es-EC" smtClean="0"/>
              <a:t>Tiempo Total	60 s</a:t>
            </a:r>
          </a:p>
          <a:p>
            <a:r>
              <a:rPr lang="es-EC" smtClean="0"/>
              <a:t>Paquetes	1470</a:t>
            </a:r>
          </a:p>
          <a:p>
            <a:r>
              <a:rPr lang="es-EC" smtClean="0"/>
              <a:t>Jitter Promedio 	7,697 ms</a:t>
            </a:r>
          </a:p>
          <a:p>
            <a:r>
              <a:rPr lang="es-EC" smtClean="0"/>
              <a:t>Retardo Promedio	0,72 s</a:t>
            </a:r>
          </a:p>
          <a:p>
            <a:r>
              <a:rPr lang="es-EC" smtClean="0"/>
              <a:t>Throughput	12,784 kbps</a:t>
            </a:r>
            <a:endParaRPr lang="es-EC"/>
          </a:p>
        </p:txBody>
      </p:sp>
      <p:sp>
        <p:nvSpPr>
          <p:cNvPr id="5" name="4 Marcador de número de diapositiva"/>
          <p:cNvSpPr>
            <a:spLocks noGrp="1"/>
          </p:cNvSpPr>
          <p:nvPr>
            <p:ph type="sldNum" sz="quarter" idx="12"/>
          </p:nvPr>
        </p:nvSpPr>
        <p:spPr/>
        <p:txBody>
          <a:bodyPr/>
          <a:lstStyle/>
          <a:p>
            <a:pPr>
              <a:defRPr/>
            </a:pPr>
            <a:fld id="{058AE303-8683-439C-AB0B-23F9BA29756B}" type="slidenum">
              <a:rPr lang="pt-BR" smtClean="0"/>
              <a:pPr>
                <a:defRPr/>
              </a:pPr>
              <a:t>34</a:t>
            </a:fld>
            <a:endParaRPr lang="pt-BR"/>
          </a:p>
        </p:txBody>
      </p:sp>
    </p:spTree>
    <p:extLst>
      <p:ext uri="{BB962C8B-B14F-4D97-AF65-F5344CB8AC3E}">
        <p14:creationId xmlns:p14="http://schemas.microsoft.com/office/powerpoint/2010/main" val="276933205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Análisis e Interpretación de Resultados</a:t>
            </a:r>
            <a:endParaRPr lang="es-EC" dirty="0"/>
          </a:p>
        </p:txBody>
      </p:sp>
      <p:sp>
        <p:nvSpPr>
          <p:cNvPr id="3" name="2 Marcador de contenido"/>
          <p:cNvSpPr>
            <a:spLocks noGrp="1"/>
          </p:cNvSpPr>
          <p:nvPr>
            <p:ph sz="quarter" idx="1"/>
          </p:nvPr>
        </p:nvSpPr>
        <p:spPr/>
        <p:txBody>
          <a:bodyPr/>
          <a:lstStyle/>
          <a:p>
            <a:r>
              <a:rPr lang="es-EC" dirty="0" smtClean="0"/>
              <a:t>Optimización:</a:t>
            </a:r>
          </a:p>
          <a:p>
            <a:pPr lvl="1"/>
            <a:r>
              <a:rPr lang="es-EC" dirty="0" err="1" smtClean="0">
                <a:solidFill>
                  <a:schemeClr val="tx1"/>
                </a:solidFill>
              </a:rPr>
              <a:t>throughput</a:t>
            </a:r>
            <a:r>
              <a:rPr lang="es-EC" dirty="0" smtClean="0">
                <a:solidFill>
                  <a:schemeClr val="tx1"/>
                </a:solidFill>
              </a:rPr>
              <a:t>: 4 Mbps en las pruebas en el sistema.</a:t>
            </a:r>
          </a:p>
          <a:p>
            <a:pPr lvl="1"/>
            <a:r>
              <a:rPr lang="es-EC" dirty="0" smtClean="0">
                <a:solidFill>
                  <a:schemeClr val="tx1"/>
                </a:solidFill>
              </a:rPr>
              <a:t>Ancho de banda: 7 MHz.</a:t>
            </a:r>
          </a:p>
          <a:p>
            <a:pPr lvl="1"/>
            <a:r>
              <a:rPr lang="es-EC" dirty="0" smtClean="0">
                <a:solidFill>
                  <a:schemeClr val="tx1"/>
                </a:solidFill>
              </a:rPr>
              <a:t>Tipo de servicio: </a:t>
            </a:r>
            <a:r>
              <a:rPr lang="es-EC" dirty="0" err="1" smtClean="0">
                <a:solidFill>
                  <a:schemeClr val="tx1"/>
                </a:solidFill>
              </a:rPr>
              <a:t>UGS</a:t>
            </a:r>
            <a:r>
              <a:rPr lang="es-EC" dirty="0" smtClean="0">
                <a:solidFill>
                  <a:schemeClr val="tx1"/>
                </a:solidFill>
              </a:rPr>
              <a:t> – BE</a:t>
            </a:r>
          </a:p>
          <a:p>
            <a:pPr lvl="1"/>
            <a:r>
              <a:rPr lang="es-EC" dirty="0" smtClean="0">
                <a:solidFill>
                  <a:schemeClr val="tx1"/>
                </a:solidFill>
              </a:rPr>
              <a:t>Potencia del transmisor: 20 dBm</a:t>
            </a:r>
          </a:p>
          <a:p>
            <a:pPr lvl="1"/>
            <a:r>
              <a:rPr lang="es-EC" dirty="0" smtClean="0">
                <a:solidFill>
                  <a:schemeClr val="tx1"/>
                </a:solidFill>
              </a:rPr>
              <a:t>Prefijo cíclico: 1/4</a:t>
            </a:r>
          </a:p>
          <a:p>
            <a:pPr lvl="1"/>
            <a:r>
              <a:rPr lang="es-EC" dirty="0" smtClean="0">
                <a:solidFill>
                  <a:schemeClr val="tx1"/>
                </a:solidFill>
              </a:rPr>
              <a:t>Umbral de recepción: -92 dBm.</a:t>
            </a:r>
          </a:p>
          <a:p>
            <a:pPr lvl="1"/>
            <a:r>
              <a:rPr lang="es-EC" dirty="0" err="1" smtClean="0">
                <a:solidFill>
                  <a:schemeClr val="tx1"/>
                </a:solidFill>
              </a:rPr>
              <a:t>NLOS</a:t>
            </a:r>
            <a:endParaRPr lang="es-EC" dirty="0" smtClean="0">
              <a:solidFill>
                <a:schemeClr val="tx1"/>
              </a:solidFill>
            </a:endParaRPr>
          </a:p>
          <a:p>
            <a:pPr lvl="1"/>
            <a:r>
              <a:rPr lang="es-EC" dirty="0" smtClean="0">
                <a:solidFill>
                  <a:schemeClr val="tx1"/>
                </a:solidFill>
              </a:rPr>
              <a:t>Modulaciones: </a:t>
            </a:r>
            <a:r>
              <a:rPr lang="es-EC" dirty="0" err="1" smtClean="0">
                <a:solidFill>
                  <a:schemeClr val="tx1"/>
                </a:solidFill>
              </a:rPr>
              <a:t>BPSK</a:t>
            </a:r>
            <a:r>
              <a:rPr lang="es-EC" dirty="0" smtClean="0">
                <a:solidFill>
                  <a:schemeClr val="tx1"/>
                </a:solidFill>
              </a:rPr>
              <a:t>, QPSK, </a:t>
            </a:r>
            <a:r>
              <a:rPr lang="es-EC" dirty="0" err="1" smtClean="0">
                <a:solidFill>
                  <a:schemeClr val="tx1"/>
                </a:solidFill>
              </a:rPr>
              <a:t>16QAM</a:t>
            </a:r>
            <a:r>
              <a:rPr lang="es-EC" dirty="0" smtClean="0">
                <a:solidFill>
                  <a:schemeClr val="tx1"/>
                </a:solidFill>
              </a:rPr>
              <a:t>.</a:t>
            </a:r>
          </a:p>
          <a:p>
            <a:pPr marL="0" indent="0">
              <a:buNone/>
            </a:pPr>
            <a:endParaRPr lang="es-EC" dirty="0" smtClean="0"/>
          </a:p>
          <a:p>
            <a:endParaRPr lang="es-EC" dirty="0"/>
          </a:p>
        </p:txBody>
      </p:sp>
      <p:sp>
        <p:nvSpPr>
          <p:cNvPr id="5" name="4 Marcador de número de diapositiva"/>
          <p:cNvSpPr>
            <a:spLocks noGrp="1"/>
          </p:cNvSpPr>
          <p:nvPr>
            <p:ph type="sldNum" sz="quarter" idx="12"/>
          </p:nvPr>
        </p:nvSpPr>
        <p:spPr/>
        <p:txBody>
          <a:bodyPr/>
          <a:lstStyle/>
          <a:p>
            <a:pPr>
              <a:defRPr/>
            </a:pPr>
            <a:fld id="{058AE303-8683-439C-AB0B-23F9BA29756B}" type="slidenum">
              <a:rPr lang="pt-BR" smtClean="0"/>
              <a:pPr>
                <a:defRPr/>
              </a:pPr>
              <a:t>35</a:t>
            </a:fld>
            <a:endParaRPr lang="pt-BR"/>
          </a:p>
        </p:txBody>
      </p:sp>
    </p:spTree>
    <p:extLst>
      <p:ext uri="{BB962C8B-B14F-4D97-AF65-F5344CB8AC3E}">
        <p14:creationId xmlns:p14="http://schemas.microsoft.com/office/powerpoint/2010/main" val="235292013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a:t>Análisis e Interpretación de Resultados</a:t>
            </a:r>
          </a:p>
        </p:txBody>
      </p:sp>
      <p:sp>
        <p:nvSpPr>
          <p:cNvPr id="4" name="3 Marcador de pie de página"/>
          <p:cNvSpPr>
            <a:spLocks noGrp="1"/>
          </p:cNvSpPr>
          <p:nvPr>
            <p:ph type="ftr" sz="quarter" idx="11"/>
          </p:nvPr>
        </p:nvSpPr>
        <p:spPr/>
        <p:txBody>
          <a:bodyPr/>
          <a:lstStyle/>
          <a:p>
            <a:pPr>
              <a:defRPr/>
            </a:pPr>
            <a:endParaRPr lang="pt-BR"/>
          </a:p>
        </p:txBody>
      </p:sp>
      <p:sp>
        <p:nvSpPr>
          <p:cNvPr id="5" name="4 Marcador de número de diapositiva"/>
          <p:cNvSpPr>
            <a:spLocks noGrp="1"/>
          </p:cNvSpPr>
          <p:nvPr>
            <p:ph type="sldNum" sz="quarter" idx="12"/>
          </p:nvPr>
        </p:nvSpPr>
        <p:spPr/>
        <p:txBody>
          <a:bodyPr/>
          <a:lstStyle/>
          <a:p>
            <a:pPr>
              <a:defRPr/>
            </a:pPr>
            <a:fld id="{058AE303-8683-439C-AB0B-23F9BA29756B}" type="slidenum">
              <a:rPr lang="pt-BR" smtClean="0"/>
              <a:pPr>
                <a:defRPr/>
              </a:pPr>
              <a:t>36</a:t>
            </a:fld>
            <a:endParaRPr lang="pt-BR"/>
          </a:p>
        </p:txBody>
      </p:sp>
      <p:pic>
        <p:nvPicPr>
          <p:cNvPr id="6" name="5 Marcador de contenido" descr="H:\BWSTATR.bmp"/>
          <p:cNvPicPr>
            <a:picLocks noGrp="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79512" y="1412776"/>
            <a:ext cx="8784975" cy="2232248"/>
          </a:xfrm>
          <a:prstGeom prst="rect">
            <a:avLst/>
          </a:prstGeom>
          <a:noFill/>
          <a:ln>
            <a:noFill/>
          </a:ln>
        </p:spPr>
      </p:pic>
      <p:pic>
        <p:nvPicPr>
          <p:cNvPr id="7" name="6 Imagen" descr="H:\Pantalla CPE.bmp"/>
          <p:cNvPicPr/>
          <p:nvPr/>
        </p:nvPicPr>
        <p:blipFill>
          <a:blip r:embed="rId3">
            <a:extLst>
              <a:ext uri="{28A0092B-C50C-407E-A947-70E740481C1C}">
                <a14:useLocalDpi xmlns:a14="http://schemas.microsoft.com/office/drawing/2010/main" val="0"/>
              </a:ext>
            </a:extLst>
          </a:blip>
          <a:srcRect/>
          <a:stretch>
            <a:fillRect/>
          </a:stretch>
        </p:blipFill>
        <p:spPr bwMode="auto">
          <a:xfrm>
            <a:off x="2339752" y="3717032"/>
            <a:ext cx="4643785" cy="2853561"/>
          </a:xfrm>
          <a:prstGeom prst="rect">
            <a:avLst/>
          </a:prstGeom>
          <a:noFill/>
          <a:ln>
            <a:noFill/>
          </a:ln>
        </p:spPr>
      </p:pic>
    </p:spTree>
    <p:extLst>
      <p:ext uri="{BB962C8B-B14F-4D97-AF65-F5344CB8AC3E}">
        <p14:creationId xmlns:p14="http://schemas.microsoft.com/office/powerpoint/2010/main" val="110639869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Marcador de texto"/>
          <p:cNvSpPr>
            <a:spLocks noGrp="1"/>
          </p:cNvSpPr>
          <p:nvPr>
            <p:ph type="body" idx="1"/>
          </p:nvPr>
        </p:nvSpPr>
        <p:spPr>
          <a:xfrm>
            <a:off x="1331640" y="3267943"/>
            <a:ext cx="6480174" cy="1673225"/>
          </a:xfrm>
        </p:spPr>
        <p:txBody>
          <a:bodyPr/>
          <a:lstStyle/>
          <a:p>
            <a:r>
              <a:rPr lang="es-EC" sz="2800" dirty="0" smtClean="0">
                <a:solidFill>
                  <a:schemeClr val="tx1"/>
                </a:solidFill>
              </a:rPr>
              <a:t>ISDB-T</a:t>
            </a:r>
          </a:p>
          <a:p>
            <a:r>
              <a:rPr lang="es-EC" sz="2800" dirty="0" smtClean="0">
                <a:solidFill>
                  <a:schemeClr val="tx1"/>
                </a:solidFill>
              </a:rPr>
              <a:t>SIMULACIÓN Y PRUEBAS</a:t>
            </a:r>
            <a:endParaRPr lang="es-EC" sz="2800" dirty="0">
              <a:solidFill>
                <a:schemeClr val="tx1"/>
              </a:solidFill>
            </a:endParaRPr>
          </a:p>
        </p:txBody>
      </p:sp>
      <p:sp>
        <p:nvSpPr>
          <p:cNvPr id="6" name="5 Título"/>
          <p:cNvSpPr>
            <a:spLocks noGrp="1"/>
          </p:cNvSpPr>
          <p:nvPr>
            <p:ph type="title"/>
          </p:nvPr>
        </p:nvSpPr>
        <p:spPr/>
        <p:txBody>
          <a:bodyPr/>
          <a:lstStyle/>
          <a:p>
            <a:r>
              <a:rPr lang="es-EC" dirty="0"/>
              <a:t>ESTUDIO Y ANÁLISIS DE IPTV E ISDB-T </a:t>
            </a:r>
          </a:p>
        </p:txBody>
      </p:sp>
      <p:sp>
        <p:nvSpPr>
          <p:cNvPr id="5" name="4 Marcador de número de diapositiva"/>
          <p:cNvSpPr>
            <a:spLocks noGrp="1"/>
          </p:cNvSpPr>
          <p:nvPr>
            <p:ph type="sldNum" sz="quarter" idx="12"/>
          </p:nvPr>
        </p:nvSpPr>
        <p:spPr/>
        <p:txBody>
          <a:bodyPr/>
          <a:lstStyle/>
          <a:p>
            <a:pPr>
              <a:defRPr/>
            </a:pPr>
            <a:fld id="{058AE303-8683-439C-AB0B-23F9BA29756B}" type="slidenum">
              <a:rPr lang="pt-BR" smtClean="0"/>
              <a:pPr>
                <a:defRPr/>
              </a:pPr>
              <a:t>37</a:t>
            </a:fld>
            <a:endParaRPr lang="pt-BR"/>
          </a:p>
        </p:txBody>
      </p:sp>
    </p:spTree>
    <p:extLst>
      <p:ext uri="{BB962C8B-B14F-4D97-AF65-F5344CB8AC3E}">
        <p14:creationId xmlns:p14="http://schemas.microsoft.com/office/powerpoint/2010/main" val="96421961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Título"/>
          <p:cNvSpPr>
            <a:spLocks noGrp="1"/>
          </p:cNvSpPr>
          <p:nvPr>
            <p:ph type="title"/>
          </p:nvPr>
        </p:nvSpPr>
        <p:spPr/>
        <p:txBody>
          <a:bodyPr/>
          <a:lstStyle/>
          <a:p>
            <a:r>
              <a:rPr lang="es-EC" dirty="0" smtClean="0"/>
              <a:t>Simulación del Área de Cobertura</a:t>
            </a:r>
            <a:endParaRPr lang="es-EC" dirty="0"/>
          </a:p>
        </p:txBody>
      </p:sp>
      <p:sp>
        <p:nvSpPr>
          <p:cNvPr id="7" name="6 Marcador de contenido"/>
          <p:cNvSpPr>
            <a:spLocks noGrp="1"/>
          </p:cNvSpPr>
          <p:nvPr>
            <p:ph sz="quarter" idx="1"/>
          </p:nvPr>
        </p:nvSpPr>
        <p:spPr/>
        <p:txBody>
          <a:bodyPr/>
          <a:lstStyle/>
          <a:p>
            <a:r>
              <a:rPr lang="es-EC" dirty="0" smtClean="0"/>
              <a:t>Parámetros para la simulación Transmisor de Laboratorio:</a:t>
            </a:r>
          </a:p>
          <a:p>
            <a:pPr lvl="1"/>
            <a:endParaRPr lang="es-EC" dirty="0"/>
          </a:p>
        </p:txBody>
      </p:sp>
      <p:sp>
        <p:nvSpPr>
          <p:cNvPr id="5" name="4 Marcador de número de diapositiva"/>
          <p:cNvSpPr>
            <a:spLocks noGrp="1"/>
          </p:cNvSpPr>
          <p:nvPr>
            <p:ph type="sldNum" sz="quarter" idx="12"/>
          </p:nvPr>
        </p:nvSpPr>
        <p:spPr/>
        <p:txBody>
          <a:bodyPr/>
          <a:lstStyle/>
          <a:p>
            <a:pPr>
              <a:defRPr/>
            </a:pPr>
            <a:fld id="{4153D17E-5FE5-48E9-BC43-5CF6B2D11F67}" type="slidenum">
              <a:rPr lang="pt-BR" smtClean="0"/>
              <a:pPr>
                <a:defRPr/>
              </a:pPr>
              <a:t>38</a:t>
            </a:fld>
            <a:endParaRPr lang="pt-BR"/>
          </a:p>
        </p:txBody>
      </p:sp>
      <p:graphicFrame>
        <p:nvGraphicFramePr>
          <p:cNvPr id="10" name="9 Tabla"/>
          <p:cNvGraphicFramePr>
            <a:graphicFrameLocks noGrp="1"/>
          </p:cNvGraphicFramePr>
          <p:nvPr>
            <p:extLst>
              <p:ext uri="{D42A27DB-BD31-4B8C-83A1-F6EECF244321}">
                <p14:modId xmlns:p14="http://schemas.microsoft.com/office/powerpoint/2010/main" val="3553267878"/>
              </p:ext>
            </p:extLst>
          </p:nvPr>
        </p:nvGraphicFramePr>
        <p:xfrm>
          <a:off x="1043608" y="2780928"/>
          <a:ext cx="6984776" cy="2963990"/>
        </p:xfrm>
        <a:graphic>
          <a:graphicData uri="http://schemas.openxmlformats.org/drawingml/2006/table">
            <a:tbl>
              <a:tblPr firstRow="1" firstCol="1" bandRow="1">
                <a:tableStyleId>{5C22544A-7EE6-4342-B048-85BDC9FD1C3A}</a:tableStyleId>
              </a:tblPr>
              <a:tblGrid>
                <a:gridCol w="3491997"/>
                <a:gridCol w="3492779"/>
              </a:tblGrid>
              <a:tr h="296399">
                <a:tc>
                  <a:txBody>
                    <a:bodyPr/>
                    <a:lstStyle/>
                    <a:p>
                      <a:pPr algn="ctr">
                        <a:spcAft>
                          <a:spcPts val="0"/>
                        </a:spcAft>
                      </a:pPr>
                      <a:r>
                        <a:rPr lang="es-ES_tradnl" sz="1200">
                          <a:solidFill>
                            <a:schemeClr val="tx1"/>
                          </a:solidFill>
                          <a:effectLst/>
                        </a:rPr>
                        <a:t>Parámetros de Calculo</a:t>
                      </a:r>
                      <a:endParaRPr lang="es-EC" sz="1400">
                        <a:solidFill>
                          <a:schemeClr val="tx1"/>
                        </a:solidFill>
                        <a:effectLst/>
                        <a:latin typeface="Times New Roman"/>
                        <a:ea typeface="Times New Roman"/>
                        <a:cs typeface="Times New Roman"/>
                      </a:endParaRPr>
                    </a:p>
                  </a:txBody>
                  <a:tcPr marL="68580" marR="68580" marT="0" marB="0"/>
                </a:tc>
                <a:tc>
                  <a:txBody>
                    <a:bodyPr/>
                    <a:lstStyle/>
                    <a:p>
                      <a:pPr algn="ctr">
                        <a:spcAft>
                          <a:spcPts val="0"/>
                        </a:spcAft>
                      </a:pPr>
                      <a:r>
                        <a:rPr lang="es-ES_tradnl" sz="1200">
                          <a:solidFill>
                            <a:schemeClr val="tx1"/>
                          </a:solidFill>
                          <a:effectLst/>
                        </a:rPr>
                        <a:t>Valores</a:t>
                      </a:r>
                      <a:endParaRPr lang="es-EC" sz="1400">
                        <a:solidFill>
                          <a:schemeClr val="tx1"/>
                        </a:solidFill>
                        <a:effectLst/>
                        <a:latin typeface="Times New Roman"/>
                        <a:ea typeface="Times New Roman"/>
                        <a:cs typeface="Times New Roman"/>
                      </a:endParaRPr>
                    </a:p>
                  </a:txBody>
                  <a:tcPr marL="68580" marR="68580" marT="0" marB="0"/>
                </a:tc>
              </a:tr>
              <a:tr h="296399">
                <a:tc>
                  <a:txBody>
                    <a:bodyPr/>
                    <a:lstStyle/>
                    <a:p>
                      <a:pPr algn="ctr">
                        <a:spcAft>
                          <a:spcPts val="0"/>
                        </a:spcAft>
                      </a:pPr>
                      <a:r>
                        <a:rPr lang="es-ES_tradnl" sz="1200">
                          <a:solidFill>
                            <a:schemeClr val="tx1"/>
                          </a:solidFill>
                          <a:effectLst/>
                        </a:rPr>
                        <a:t>Potencia del Transmisor</a:t>
                      </a:r>
                      <a:endParaRPr lang="es-EC" sz="1400">
                        <a:solidFill>
                          <a:schemeClr val="tx1"/>
                        </a:solidFill>
                        <a:effectLst/>
                        <a:latin typeface="Times New Roman"/>
                        <a:ea typeface="Times New Roman"/>
                        <a:cs typeface="Times New Roman"/>
                      </a:endParaRPr>
                    </a:p>
                  </a:txBody>
                  <a:tcPr marL="68580" marR="68580" marT="0" marB="0"/>
                </a:tc>
                <a:tc>
                  <a:txBody>
                    <a:bodyPr/>
                    <a:lstStyle/>
                    <a:p>
                      <a:pPr algn="ctr">
                        <a:spcAft>
                          <a:spcPts val="0"/>
                        </a:spcAft>
                      </a:pPr>
                      <a:r>
                        <a:rPr lang="es-ES_tradnl" sz="1200">
                          <a:solidFill>
                            <a:schemeClr val="tx1"/>
                          </a:solidFill>
                          <a:effectLst/>
                        </a:rPr>
                        <a:t>10 dBm </a:t>
                      </a:r>
                      <a:endParaRPr lang="es-EC" sz="1400">
                        <a:solidFill>
                          <a:schemeClr val="tx1"/>
                        </a:solidFill>
                        <a:effectLst/>
                        <a:latin typeface="Times New Roman"/>
                        <a:ea typeface="Times New Roman"/>
                        <a:cs typeface="Times New Roman"/>
                      </a:endParaRPr>
                    </a:p>
                  </a:txBody>
                  <a:tcPr marL="68580" marR="68580" marT="0" marB="0"/>
                </a:tc>
              </a:tr>
              <a:tr h="296399">
                <a:tc>
                  <a:txBody>
                    <a:bodyPr/>
                    <a:lstStyle/>
                    <a:p>
                      <a:pPr algn="ctr">
                        <a:spcAft>
                          <a:spcPts val="0"/>
                        </a:spcAft>
                      </a:pPr>
                      <a:r>
                        <a:rPr lang="es-ES_tradnl" sz="1200">
                          <a:solidFill>
                            <a:schemeClr val="tx1"/>
                          </a:solidFill>
                          <a:effectLst/>
                        </a:rPr>
                        <a:t>Frecuencia</a:t>
                      </a:r>
                      <a:endParaRPr lang="es-EC" sz="1400">
                        <a:solidFill>
                          <a:schemeClr val="tx1"/>
                        </a:solidFill>
                        <a:effectLst/>
                        <a:latin typeface="Times New Roman"/>
                        <a:ea typeface="Times New Roman"/>
                        <a:cs typeface="Times New Roman"/>
                      </a:endParaRPr>
                    </a:p>
                  </a:txBody>
                  <a:tcPr marL="68580" marR="68580" marT="0" marB="0"/>
                </a:tc>
                <a:tc>
                  <a:txBody>
                    <a:bodyPr/>
                    <a:lstStyle/>
                    <a:p>
                      <a:pPr algn="ctr">
                        <a:spcAft>
                          <a:spcPts val="0"/>
                        </a:spcAft>
                      </a:pPr>
                      <a:r>
                        <a:rPr lang="es-ES_tradnl" sz="1200">
                          <a:solidFill>
                            <a:schemeClr val="tx1"/>
                          </a:solidFill>
                          <a:effectLst/>
                        </a:rPr>
                        <a:t>557 MHz</a:t>
                      </a:r>
                      <a:endParaRPr lang="es-EC" sz="1400">
                        <a:solidFill>
                          <a:schemeClr val="tx1"/>
                        </a:solidFill>
                        <a:effectLst/>
                        <a:latin typeface="Times New Roman"/>
                        <a:ea typeface="Times New Roman"/>
                        <a:cs typeface="Times New Roman"/>
                      </a:endParaRPr>
                    </a:p>
                  </a:txBody>
                  <a:tcPr marL="68580" marR="68580" marT="0" marB="0"/>
                </a:tc>
              </a:tr>
              <a:tr h="296399">
                <a:tc>
                  <a:txBody>
                    <a:bodyPr/>
                    <a:lstStyle/>
                    <a:p>
                      <a:pPr algn="ctr">
                        <a:spcAft>
                          <a:spcPts val="0"/>
                        </a:spcAft>
                      </a:pPr>
                      <a:r>
                        <a:rPr lang="es-ES_tradnl" sz="1200">
                          <a:solidFill>
                            <a:schemeClr val="tx1"/>
                          </a:solidFill>
                          <a:effectLst/>
                        </a:rPr>
                        <a:t>Canal </a:t>
                      </a:r>
                      <a:endParaRPr lang="es-EC" sz="1400">
                        <a:solidFill>
                          <a:schemeClr val="tx1"/>
                        </a:solidFill>
                        <a:effectLst/>
                        <a:latin typeface="Times New Roman"/>
                        <a:ea typeface="Times New Roman"/>
                        <a:cs typeface="Times New Roman"/>
                      </a:endParaRPr>
                    </a:p>
                  </a:txBody>
                  <a:tcPr marL="68580" marR="68580" marT="0" marB="0"/>
                </a:tc>
                <a:tc>
                  <a:txBody>
                    <a:bodyPr/>
                    <a:lstStyle/>
                    <a:p>
                      <a:pPr algn="ctr">
                        <a:spcAft>
                          <a:spcPts val="0"/>
                        </a:spcAft>
                      </a:pPr>
                      <a:r>
                        <a:rPr lang="es-ES_tradnl" sz="1200">
                          <a:solidFill>
                            <a:schemeClr val="tx1"/>
                          </a:solidFill>
                          <a:effectLst/>
                        </a:rPr>
                        <a:t>28</a:t>
                      </a:r>
                      <a:endParaRPr lang="es-EC" sz="1400">
                        <a:solidFill>
                          <a:schemeClr val="tx1"/>
                        </a:solidFill>
                        <a:effectLst/>
                        <a:latin typeface="Times New Roman"/>
                        <a:ea typeface="Times New Roman"/>
                        <a:cs typeface="Times New Roman"/>
                      </a:endParaRPr>
                    </a:p>
                  </a:txBody>
                  <a:tcPr marL="68580" marR="68580" marT="0" marB="0"/>
                </a:tc>
              </a:tr>
              <a:tr h="296399">
                <a:tc>
                  <a:txBody>
                    <a:bodyPr/>
                    <a:lstStyle/>
                    <a:p>
                      <a:pPr algn="ctr">
                        <a:spcAft>
                          <a:spcPts val="0"/>
                        </a:spcAft>
                      </a:pPr>
                      <a:r>
                        <a:rPr lang="es-ES_tradnl" sz="1200">
                          <a:solidFill>
                            <a:schemeClr val="tx1"/>
                          </a:solidFill>
                          <a:effectLst/>
                        </a:rPr>
                        <a:t>Polarización </a:t>
                      </a:r>
                      <a:endParaRPr lang="es-EC" sz="1400">
                        <a:solidFill>
                          <a:schemeClr val="tx1"/>
                        </a:solidFill>
                        <a:effectLst/>
                        <a:latin typeface="Times New Roman"/>
                        <a:ea typeface="Times New Roman"/>
                        <a:cs typeface="Times New Roman"/>
                      </a:endParaRPr>
                    </a:p>
                  </a:txBody>
                  <a:tcPr marL="68580" marR="68580" marT="0" marB="0"/>
                </a:tc>
                <a:tc>
                  <a:txBody>
                    <a:bodyPr/>
                    <a:lstStyle/>
                    <a:p>
                      <a:pPr algn="ctr">
                        <a:spcAft>
                          <a:spcPts val="0"/>
                        </a:spcAft>
                      </a:pPr>
                      <a:r>
                        <a:rPr lang="es-ES_tradnl" sz="1200">
                          <a:solidFill>
                            <a:schemeClr val="tx1"/>
                          </a:solidFill>
                          <a:effectLst/>
                        </a:rPr>
                        <a:t>Vertical</a:t>
                      </a:r>
                      <a:endParaRPr lang="es-EC" sz="1400">
                        <a:solidFill>
                          <a:schemeClr val="tx1"/>
                        </a:solidFill>
                        <a:effectLst/>
                        <a:latin typeface="Times New Roman"/>
                        <a:ea typeface="Times New Roman"/>
                        <a:cs typeface="Times New Roman"/>
                      </a:endParaRPr>
                    </a:p>
                  </a:txBody>
                  <a:tcPr marL="68580" marR="68580" marT="0" marB="0"/>
                </a:tc>
              </a:tr>
              <a:tr h="296399">
                <a:tc>
                  <a:txBody>
                    <a:bodyPr/>
                    <a:lstStyle/>
                    <a:p>
                      <a:pPr algn="ctr">
                        <a:spcAft>
                          <a:spcPts val="0"/>
                        </a:spcAft>
                      </a:pPr>
                      <a:r>
                        <a:rPr lang="es-ES_tradnl" sz="1200">
                          <a:solidFill>
                            <a:schemeClr val="tx1"/>
                          </a:solidFill>
                          <a:effectLst/>
                        </a:rPr>
                        <a:t>Antena</a:t>
                      </a:r>
                      <a:endParaRPr lang="es-EC" sz="1400">
                        <a:solidFill>
                          <a:schemeClr val="tx1"/>
                        </a:solidFill>
                        <a:effectLst/>
                        <a:latin typeface="Times New Roman"/>
                        <a:ea typeface="Times New Roman"/>
                        <a:cs typeface="Times New Roman"/>
                      </a:endParaRPr>
                    </a:p>
                  </a:txBody>
                  <a:tcPr marL="68580" marR="68580" marT="0" marB="0"/>
                </a:tc>
                <a:tc>
                  <a:txBody>
                    <a:bodyPr/>
                    <a:lstStyle/>
                    <a:p>
                      <a:pPr algn="ctr">
                        <a:spcAft>
                          <a:spcPts val="0"/>
                        </a:spcAft>
                      </a:pPr>
                      <a:r>
                        <a:rPr lang="es-ES_tradnl" sz="1200">
                          <a:solidFill>
                            <a:schemeClr val="tx1"/>
                          </a:solidFill>
                          <a:effectLst/>
                        </a:rPr>
                        <a:t>Dipolo Doblado</a:t>
                      </a:r>
                      <a:endParaRPr lang="es-EC" sz="1400">
                        <a:solidFill>
                          <a:schemeClr val="tx1"/>
                        </a:solidFill>
                        <a:effectLst/>
                        <a:latin typeface="Times New Roman"/>
                        <a:ea typeface="Times New Roman"/>
                        <a:cs typeface="Times New Roman"/>
                      </a:endParaRPr>
                    </a:p>
                  </a:txBody>
                  <a:tcPr marL="68580" marR="68580" marT="0" marB="0"/>
                </a:tc>
              </a:tr>
              <a:tr h="296399">
                <a:tc>
                  <a:txBody>
                    <a:bodyPr/>
                    <a:lstStyle/>
                    <a:p>
                      <a:pPr algn="ctr">
                        <a:spcAft>
                          <a:spcPts val="0"/>
                        </a:spcAft>
                      </a:pPr>
                      <a:r>
                        <a:rPr lang="es-ES_tradnl" sz="1200">
                          <a:solidFill>
                            <a:schemeClr val="tx1"/>
                          </a:solidFill>
                          <a:effectLst/>
                        </a:rPr>
                        <a:t>Ganancia de Antena</a:t>
                      </a:r>
                      <a:endParaRPr lang="es-EC" sz="1400">
                        <a:solidFill>
                          <a:schemeClr val="tx1"/>
                        </a:solidFill>
                        <a:effectLst/>
                        <a:latin typeface="Times New Roman"/>
                        <a:ea typeface="Times New Roman"/>
                        <a:cs typeface="Times New Roman"/>
                      </a:endParaRPr>
                    </a:p>
                  </a:txBody>
                  <a:tcPr marL="68580" marR="68580" marT="0" marB="0"/>
                </a:tc>
                <a:tc>
                  <a:txBody>
                    <a:bodyPr/>
                    <a:lstStyle/>
                    <a:p>
                      <a:pPr algn="ctr">
                        <a:spcAft>
                          <a:spcPts val="0"/>
                        </a:spcAft>
                      </a:pPr>
                      <a:r>
                        <a:rPr lang="es-ES_tradnl" sz="1200">
                          <a:solidFill>
                            <a:schemeClr val="tx1"/>
                          </a:solidFill>
                          <a:effectLst/>
                        </a:rPr>
                        <a:t>2,2</a:t>
                      </a:r>
                      <a:endParaRPr lang="es-EC" sz="1400">
                        <a:solidFill>
                          <a:schemeClr val="tx1"/>
                        </a:solidFill>
                        <a:effectLst/>
                        <a:latin typeface="Times New Roman"/>
                        <a:ea typeface="Times New Roman"/>
                        <a:cs typeface="Times New Roman"/>
                      </a:endParaRPr>
                    </a:p>
                  </a:txBody>
                  <a:tcPr marL="68580" marR="68580" marT="0" marB="0"/>
                </a:tc>
              </a:tr>
              <a:tr h="296399">
                <a:tc>
                  <a:txBody>
                    <a:bodyPr/>
                    <a:lstStyle/>
                    <a:p>
                      <a:pPr algn="ctr">
                        <a:spcAft>
                          <a:spcPts val="0"/>
                        </a:spcAft>
                      </a:pPr>
                      <a:r>
                        <a:rPr lang="es-ES_tradnl" sz="1200">
                          <a:solidFill>
                            <a:schemeClr val="tx1"/>
                          </a:solidFill>
                          <a:effectLst/>
                        </a:rPr>
                        <a:t>Tipo de Servicio</a:t>
                      </a:r>
                      <a:endParaRPr lang="es-EC" sz="1400">
                        <a:solidFill>
                          <a:schemeClr val="tx1"/>
                        </a:solidFill>
                        <a:effectLst/>
                        <a:latin typeface="Times New Roman"/>
                        <a:ea typeface="Times New Roman"/>
                        <a:cs typeface="Times New Roman"/>
                      </a:endParaRPr>
                    </a:p>
                  </a:txBody>
                  <a:tcPr marL="68580" marR="68580" marT="0" marB="0"/>
                </a:tc>
                <a:tc>
                  <a:txBody>
                    <a:bodyPr/>
                    <a:lstStyle/>
                    <a:p>
                      <a:pPr algn="ctr">
                        <a:spcAft>
                          <a:spcPts val="0"/>
                        </a:spcAft>
                      </a:pPr>
                      <a:r>
                        <a:rPr lang="es-ES_tradnl" sz="1200">
                          <a:solidFill>
                            <a:schemeClr val="tx1"/>
                          </a:solidFill>
                          <a:effectLst/>
                        </a:rPr>
                        <a:t>ISDB-Tb</a:t>
                      </a:r>
                      <a:endParaRPr lang="es-EC" sz="1400">
                        <a:solidFill>
                          <a:schemeClr val="tx1"/>
                        </a:solidFill>
                        <a:effectLst/>
                        <a:latin typeface="Times New Roman"/>
                        <a:ea typeface="Times New Roman"/>
                        <a:cs typeface="Times New Roman"/>
                      </a:endParaRPr>
                    </a:p>
                  </a:txBody>
                  <a:tcPr marL="68580" marR="68580" marT="0" marB="0"/>
                </a:tc>
              </a:tr>
              <a:tr h="296399">
                <a:tc>
                  <a:txBody>
                    <a:bodyPr/>
                    <a:lstStyle/>
                    <a:p>
                      <a:pPr algn="ctr">
                        <a:spcAft>
                          <a:spcPts val="0"/>
                        </a:spcAft>
                      </a:pPr>
                      <a:r>
                        <a:rPr lang="es-ES_tradnl" sz="1200">
                          <a:solidFill>
                            <a:schemeClr val="tx1"/>
                          </a:solidFill>
                          <a:effectLst/>
                        </a:rPr>
                        <a:t>Área de Cobertura </a:t>
                      </a:r>
                      <a:endParaRPr lang="es-EC" sz="1400">
                        <a:solidFill>
                          <a:schemeClr val="tx1"/>
                        </a:solidFill>
                        <a:effectLst/>
                        <a:latin typeface="Times New Roman"/>
                        <a:ea typeface="Times New Roman"/>
                        <a:cs typeface="Times New Roman"/>
                      </a:endParaRPr>
                    </a:p>
                  </a:txBody>
                  <a:tcPr marL="68580" marR="68580" marT="0" marB="0"/>
                </a:tc>
                <a:tc>
                  <a:txBody>
                    <a:bodyPr/>
                    <a:lstStyle/>
                    <a:p>
                      <a:pPr algn="ctr">
                        <a:spcAft>
                          <a:spcPts val="0"/>
                        </a:spcAft>
                      </a:pPr>
                      <a:r>
                        <a:rPr lang="es-ES_tradnl" sz="1200">
                          <a:solidFill>
                            <a:schemeClr val="tx1"/>
                          </a:solidFill>
                          <a:effectLst/>
                        </a:rPr>
                        <a:t>10 km </a:t>
                      </a:r>
                      <a:endParaRPr lang="es-EC" sz="1400">
                        <a:solidFill>
                          <a:schemeClr val="tx1"/>
                        </a:solidFill>
                        <a:effectLst/>
                        <a:latin typeface="Times New Roman"/>
                        <a:ea typeface="Times New Roman"/>
                        <a:cs typeface="Times New Roman"/>
                      </a:endParaRPr>
                    </a:p>
                  </a:txBody>
                  <a:tcPr marL="68580" marR="68580" marT="0" marB="0"/>
                </a:tc>
              </a:tr>
              <a:tr h="296399">
                <a:tc>
                  <a:txBody>
                    <a:bodyPr/>
                    <a:lstStyle/>
                    <a:p>
                      <a:pPr algn="ctr">
                        <a:spcAft>
                          <a:spcPts val="0"/>
                        </a:spcAft>
                      </a:pPr>
                      <a:r>
                        <a:rPr lang="es-ES_tradnl" sz="1200">
                          <a:solidFill>
                            <a:schemeClr val="tx1"/>
                          </a:solidFill>
                          <a:effectLst/>
                        </a:rPr>
                        <a:t>Sensibilidad del Receptor</a:t>
                      </a:r>
                      <a:endParaRPr lang="es-EC" sz="1400">
                        <a:solidFill>
                          <a:schemeClr val="tx1"/>
                        </a:solidFill>
                        <a:effectLst/>
                        <a:latin typeface="Times New Roman"/>
                        <a:ea typeface="Times New Roman"/>
                        <a:cs typeface="Times New Roman"/>
                      </a:endParaRPr>
                    </a:p>
                  </a:txBody>
                  <a:tcPr marL="68580" marR="68580" marT="0" marB="0"/>
                </a:tc>
                <a:tc>
                  <a:txBody>
                    <a:bodyPr/>
                    <a:lstStyle/>
                    <a:p>
                      <a:pPr algn="ctr">
                        <a:spcAft>
                          <a:spcPts val="0"/>
                        </a:spcAft>
                      </a:pPr>
                      <a:r>
                        <a:rPr lang="es-ES_tradnl" sz="1200" dirty="0">
                          <a:solidFill>
                            <a:schemeClr val="tx1"/>
                          </a:solidFill>
                          <a:effectLst/>
                        </a:rPr>
                        <a:t>-85 dBm</a:t>
                      </a:r>
                      <a:endParaRPr lang="es-EC" sz="1400" dirty="0">
                        <a:solidFill>
                          <a:schemeClr val="tx1"/>
                        </a:solidFill>
                        <a:effectLst/>
                        <a:latin typeface="Times New Roman"/>
                        <a:ea typeface="Times New Roman"/>
                        <a:cs typeface="Times New Roman"/>
                      </a:endParaRPr>
                    </a:p>
                  </a:txBody>
                  <a:tcPr marL="68580" marR="68580" marT="0" marB="0"/>
                </a:tc>
              </a:tr>
            </a:tbl>
          </a:graphicData>
        </a:graphic>
      </p:graphicFrame>
    </p:spTree>
    <p:extLst>
      <p:ext uri="{BB962C8B-B14F-4D97-AF65-F5344CB8AC3E}">
        <p14:creationId xmlns:p14="http://schemas.microsoft.com/office/powerpoint/2010/main" val="112683063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512" y="188640"/>
            <a:ext cx="8856984" cy="987425"/>
          </a:xfrm>
        </p:spPr>
        <p:txBody>
          <a:bodyPr/>
          <a:lstStyle/>
          <a:p>
            <a:r>
              <a:rPr lang="es-EC" dirty="0"/>
              <a:t>Simulación del Área de </a:t>
            </a:r>
            <a:r>
              <a:rPr lang="es-EC" dirty="0" smtClean="0"/>
              <a:t>Cobertura del Transmisor de laboratorio</a:t>
            </a:r>
            <a:endParaRPr lang="es-EC" dirty="0"/>
          </a:p>
        </p:txBody>
      </p:sp>
      <p:sp>
        <p:nvSpPr>
          <p:cNvPr id="4" name="3 Marcador de pie de página"/>
          <p:cNvSpPr>
            <a:spLocks noGrp="1"/>
          </p:cNvSpPr>
          <p:nvPr>
            <p:ph type="ftr" sz="quarter" idx="11"/>
          </p:nvPr>
        </p:nvSpPr>
        <p:spPr/>
        <p:txBody>
          <a:bodyPr/>
          <a:lstStyle/>
          <a:p>
            <a:pPr>
              <a:defRPr/>
            </a:pPr>
            <a:endParaRPr lang="pt-BR"/>
          </a:p>
        </p:txBody>
      </p:sp>
      <p:sp>
        <p:nvSpPr>
          <p:cNvPr id="5" name="4 Marcador de número de diapositiva"/>
          <p:cNvSpPr>
            <a:spLocks noGrp="1"/>
          </p:cNvSpPr>
          <p:nvPr>
            <p:ph type="sldNum" sz="quarter" idx="12"/>
          </p:nvPr>
        </p:nvSpPr>
        <p:spPr/>
        <p:txBody>
          <a:bodyPr/>
          <a:lstStyle/>
          <a:p>
            <a:pPr>
              <a:defRPr/>
            </a:pPr>
            <a:fld id="{058AE303-8683-439C-AB0B-23F9BA29756B}" type="slidenum">
              <a:rPr lang="pt-BR" smtClean="0"/>
              <a:pPr>
                <a:defRPr/>
              </a:pPr>
              <a:t>39</a:t>
            </a:fld>
            <a:endParaRPr lang="pt-BR"/>
          </a:p>
        </p:txBody>
      </p:sp>
      <p:pic>
        <p:nvPicPr>
          <p:cNvPr id="6" name="5 Marcador de contenido"/>
          <p:cNvPicPr>
            <a:picLocks noGrp="1"/>
          </p:cNvPicPr>
          <p:nvPr>
            <p:ph sz="quarter" idx="1"/>
          </p:nvPr>
        </p:nvPicPr>
        <p:blipFill>
          <a:blip r:embed="rId2"/>
          <a:stretch>
            <a:fillRect/>
          </a:stretch>
        </p:blipFill>
        <p:spPr>
          <a:xfrm>
            <a:off x="1229829" y="1665312"/>
            <a:ext cx="6647830" cy="4572000"/>
          </a:xfrm>
          <a:prstGeom prst="rect">
            <a:avLst/>
          </a:prstGeom>
        </p:spPr>
      </p:pic>
    </p:spTree>
    <p:extLst>
      <p:ext uri="{BB962C8B-B14F-4D97-AF65-F5344CB8AC3E}">
        <p14:creationId xmlns:p14="http://schemas.microsoft.com/office/powerpoint/2010/main" val="19313673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Marcador de texto"/>
          <p:cNvSpPr>
            <a:spLocks noGrp="1"/>
          </p:cNvSpPr>
          <p:nvPr>
            <p:ph type="body" idx="1"/>
          </p:nvPr>
        </p:nvSpPr>
        <p:spPr/>
        <p:txBody>
          <a:bodyPr/>
          <a:lstStyle/>
          <a:p>
            <a:endParaRPr lang="es-EC" sz="3200" dirty="0" smtClean="0"/>
          </a:p>
          <a:p>
            <a:r>
              <a:rPr lang="es-EC" sz="3200" dirty="0" smtClean="0"/>
              <a:t>IPTV</a:t>
            </a:r>
          </a:p>
        </p:txBody>
      </p:sp>
      <p:sp>
        <p:nvSpPr>
          <p:cNvPr id="6" name="5 Título"/>
          <p:cNvSpPr>
            <a:spLocks noGrp="1"/>
          </p:cNvSpPr>
          <p:nvPr>
            <p:ph type="title"/>
          </p:nvPr>
        </p:nvSpPr>
        <p:spPr/>
        <p:txBody>
          <a:bodyPr/>
          <a:lstStyle/>
          <a:p>
            <a:r>
              <a:rPr lang="es-EC" b="1" dirty="0" smtClean="0"/>
              <a:t>MARCO TEÓRICO</a:t>
            </a:r>
            <a:endParaRPr lang="es-EC" b="1" dirty="0"/>
          </a:p>
        </p:txBody>
      </p:sp>
      <p:sp>
        <p:nvSpPr>
          <p:cNvPr id="5" name="4 Marcador de número de diapositiva"/>
          <p:cNvSpPr>
            <a:spLocks noGrp="1"/>
          </p:cNvSpPr>
          <p:nvPr>
            <p:ph type="sldNum" sz="quarter" idx="12"/>
          </p:nvPr>
        </p:nvSpPr>
        <p:spPr/>
        <p:txBody>
          <a:bodyPr/>
          <a:lstStyle/>
          <a:p>
            <a:pPr>
              <a:defRPr/>
            </a:pPr>
            <a:fld id="{058AE303-8683-439C-AB0B-23F9BA29756B}" type="slidenum">
              <a:rPr lang="pt-BR" smtClean="0"/>
              <a:pPr>
                <a:defRPr/>
              </a:pPr>
              <a:t>4</a:t>
            </a:fld>
            <a:endParaRPr lang="pt-BR"/>
          </a:p>
        </p:txBody>
      </p:sp>
    </p:spTree>
    <p:extLst>
      <p:ext uri="{BB962C8B-B14F-4D97-AF65-F5344CB8AC3E}">
        <p14:creationId xmlns:p14="http://schemas.microsoft.com/office/powerpoint/2010/main" val="168847352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a:t>Simulación del Área de Cobertura</a:t>
            </a:r>
          </a:p>
        </p:txBody>
      </p:sp>
      <p:sp>
        <p:nvSpPr>
          <p:cNvPr id="3" name="2 Marcador de contenido"/>
          <p:cNvSpPr>
            <a:spLocks noGrp="1"/>
          </p:cNvSpPr>
          <p:nvPr>
            <p:ph sz="quarter" idx="1"/>
          </p:nvPr>
        </p:nvSpPr>
        <p:spPr/>
        <p:txBody>
          <a:bodyPr/>
          <a:lstStyle/>
          <a:p>
            <a:r>
              <a:rPr lang="es-EC" dirty="0" smtClean="0"/>
              <a:t>Parámetros para la simulación Transmisor de ECTV:</a:t>
            </a:r>
          </a:p>
          <a:p>
            <a:pPr marL="0" indent="0">
              <a:buNone/>
            </a:pPr>
            <a:endParaRPr lang="es-EC" dirty="0"/>
          </a:p>
        </p:txBody>
      </p:sp>
      <p:sp>
        <p:nvSpPr>
          <p:cNvPr id="5" name="4 Marcador de número de diapositiva"/>
          <p:cNvSpPr>
            <a:spLocks noGrp="1"/>
          </p:cNvSpPr>
          <p:nvPr>
            <p:ph type="sldNum" sz="quarter" idx="12"/>
          </p:nvPr>
        </p:nvSpPr>
        <p:spPr/>
        <p:txBody>
          <a:bodyPr/>
          <a:lstStyle/>
          <a:p>
            <a:pPr>
              <a:defRPr/>
            </a:pPr>
            <a:fld id="{058AE303-8683-439C-AB0B-23F9BA29756B}" type="slidenum">
              <a:rPr lang="pt-BR" smtClean="0"/>
              <a:pPr>
                <a:defRPr/>
              </a:pPr>
              <a:t>40</a:t>
            </a:fld>
            <a:endParaRPr lang="pt-BR"/>
          </a:p>
        </p:txBody>
      </p:sp>
      <p:graphicFrame>
        <p:nvGraphicFramePr>
          <p:cNvPr id="6" name="5 Tabla"/>
          <p:cNvGraphicFramePr>
            <a:graphicFrameLocks noGrp="1"/>
          </p:cNvGraphicFramePr>
          <p:nvPr>
            <p:extLst>
              <p:ext uri="{D42A27DB-BD31-4B8C-83A1-F6EECF244321}">
                <p14:modId xmlns:p14="http://schemas.microsoft.com/office/powerpoint/2010/main" val="340933856"/>
              </p:ext>
            </p:extLst>
          </p:nvPr>
        </p:nvGraphicFramePr>
        <p:xfrm>
          <a:off x="1109266" y="2633816"/>
          <a:ext cx="7063134" cy="3243460"/>
        </p:xfrm>
        <a:graphic>
          <a:graphicData uri="http://schemas.openxmlformats.org/drawingml/2006/table">
            <a:tbl>
              <a:tblPr firstRow="1" firstCol="1" bandRow="1">
                <a:tableStyleId>{5C22544A-7EE6-4342-B048-85BDC9FD1C3A}</a:tableStyleId>
              </a:tblPr>
              <a:tblGrid>
                <a:gridCol w="3535617"/>
                <a:gridCol w="3527517"/>
              </a:tblGrid>
              <a:tr h="324346">
                <a:tc>
                  <a:txBody>
                    <a:bodyPr/>
                    <a:lstStyle/>
                    <a:p>
                      <a:pPr algn="ctr">
                        <a:spcAft>
                          <a:spcPts val="0"/>
                        </a:spcAft>
                      </a:pPr>
                      <a:r>
                        <a:rPr lang="es-ES_tradnl" sz="1200">
                          <a:solidFill>
                            <a:schemeClr val="tx1"/>
                          </a:solidFill>
                          <a:effectLst/>
                        </a:rPr>
                        <a:t>Parámetros de Calculo</a:t>
                      </a:r>
                      <a:endParaRPr lang="es-EC" sz="1400">
                        <a:solidFill>
                          <a:schemeClr val="tx1"/>
                        </a:solidFill>
                        <a:effectLst/>
                        <a:latin typeface="Times New Roman"/>
                        <a:ea typeface="Times New Roman"/>
                        <a:cs typeface="Times New Roman"/>
                      </a:endParaRPr>
                    </a:p>
                  </a:txBody>
                  <a:tcPr marL="68580" marR="68580" marT="0" marB="0"/>
                </a:tc>
                <a:tc>
                  <a:txBody>
                    <a:bodyPr/>
                    <a:lstStyle/>
                    <a:p>
                      <a:pPr algn="ctr">
                        <a:spcAft>
                          <a:spcPts val="0"/>
                        </a:spcAft>
                      </a:pPr>
                      <a:r>
                        <a:rPr lang="es-ES_tradnl" sz="1200">
                          <a:solidFill>
                            <a:schemeClr val="tx1"/>
                          </a:solidFill>
                          <a:effectLst/>
                        </a:rPr>
                        <a:t>Valores</a:t>
                      </a:r>
                      <a:endParaRPr lang="es-EC" sz="1400">
                        <a:solidFill>
                          <a:schemeClr val="tx1"/>
                        </a:solidFill>
                        <a:effectLst/>
                        <a:latin typeface="Times New Roman"/>
                        <a:ea typeface="Times New Roman"/>
                        <a:cs typeface="Times New Roman"/>
                      </a:endParaRPr>
                    </a:p>
                  </a:txBody>
                  <a:tcPr marL="68580" marR="68580" marT="0" marB="0"/>
                </a:tc>
              </a:tr>
              <a:tr h="324346">
                <a:tc>
                  <a:txBody>
                    <a:bodyPr/>
                    <a:lstStyle/>
                    <a:p>
                      <a:pPr algn="ctr">
                        <a:spcAft>
                          <a:spcPts val="0"/>
                        </a:spcAft>
                      </a:pPr>
                      <a:r>
                        <a:rPr lang="es-ES_tradnl" sz="1200">
                          <a:solidFill>
                            <a:schemeClr val="tx1"/>
                          </a:solidFill>
                          <a:effectLst/>
                        </a:rPr>
                        <a:t>Potencia del Transmisor</a:t>
                      </a:r>
                      <a:endParaRPr lang="es-EC" sz="1400">
                        <a:solidFill>
                          <a:schemeClr val="tx1"/>
                        </a:solidFill>
                        <a:effectLst/>
                        <a:latin typeface="Times New Roman"/>
                        <a:ea typeface="Times New Roman"/>
                        <a:cs typeface="Times New Roman"/>
                      </a:endParaRPr>
                    </a:p>
                  </a:txBody>
                  <a:tcPr marL="68580" marR="68580" marT="0" marB="0"/>
                </a:tc>
                <a:tc>
                  <a:txBody>
                    <a:bodyPr/>
                    <a:lstStyle/>
                    <a:p>
                      <a:pPr algn="ctr">
                        <a:spcAft>
                          <a:spcPts val="0"/>
                        </a:spcAft>
                      </a:pPr>
                      <a:r>
                        <a:rPr lang="es-ES_tradnl" sz="1200" dirty="0">
                          <a:solidFill>
                            <a:schemeClr val="tx1"/>
                          </a:solidFill>
                          <a:effectLst/>
                        </a:rPr>
                        <a:t>56,9897 dBm </a:t>
                      </a:r>
                      <a:r>
                        <a:rPr lang="es-ES_tradnl" sz="1200" dirty="0" smtClean="0">
                          <a:solidFill>
                            <a:schemeClr val="tx1"/>
                          </a:solidFill>
                          <a:effectLst/>
                        </a:rPr>
                        <a:t> o </a:t>
                      </a:r>
                      <a:r>
                        <a:rPr lang="es-ES_tradnl" sz="1200" dirty="0">
                          <a:solidFill>
                            <a:schemeClr val="tx1"/>
                          </a:solidFill>
                          <a:effectLst/>
                        </a:rPr>
                        <a:t>500 W</a:t>
                      </a:r>
                      <a:endParaRPr lang="es-EC" sz="1400" dirty="0">
                        <a:solidFill>
                          <a:schemeClr val="tx1"/>
                        </a:solidFill>
                        <a:effectLst/>
                        <a:latin typeface="Times New Roman"/>
                        <a:ea typeface="Times New Roman"/>
                        <a:cs typeface="Times New Roman"/>
                      </a:endParaRPr>
                    </a:p>
                  </a:txBody>
                  <a:tcPr marL="68580" marR="68580" marT="0" marB="0"/>
                </a:tc>
              </a:tr>
              <a:tr h="324346">
                <a:tc>
                  <a:txBody>
                    <a:bodyPr/>
                    <a:lstStyle/>
                    <a:p>
                      <a:pPr algn="ctr">
                        <a:spcAft>
                          <a:spcPts val="0"/>
                        </a:spcAft>
                      </a:pPr>
                      <a:r>
                        <a:rPr lang="es-ES_tradnl" sz="1200">
                          <a:solidFill>
                            <a:schemeClr val="tx1"/>
                          </a:solidFill>
                          <a:effectLst/>
                        </a:rPr>
                        <a:t>Frecuencia</a:t>
                      </a:r>
                      <a:endParaRPr lang="es-EC" sz="1400">
                        <a:solidFill>
                          <a:schemeClr val="tx1"/>
                        </a:solidFill>
                        <a:effectLst/>
                        <a:latin typeface="Times New Roman"/>
                        <a:ea typeface="Times New Roman"/>
                        <a:cs typeface="Times New Roman"/>
                      </a:endParaRPr>
                    </a:p>
                  </a:txBody>
                  <a:tcPr marL="68580" marR="68580" marT="0" marB="0"/>
                </a:tc>
                <a:tc>
                  <a:txBody>
                    <a:bodyPr/>
                    <a:lstStyle/>
                    <a:p>
                      <a:pPr algn="ctr">
                        <a:spcAft>
                          <a:spcPts val="0"/>
                        </a:spcAft>
                      </a:pPr>
                      <a:r>
                        <a:rPr lang="es-ES_tradnl" sz="1200">
                          <a:solidFill>
                            <a:schemeClr val="tx1"/>
                          </a:solidFill>
                          <a:effectLst/>
                        </a:rPr>
                        <a:t>671 MHz</a:t>
                      </a:r>
                      <a:endParaRPr lang="es-EC" sz="1400">
                        <a:solidFill>
                          <a:schemeClr val="tx1"/>
                        </a:solidFill>
                        <a:effectLst/>
                        <a:latin typeface="Times New Roman"/>
                        <a:ea typeface="Times New Roman"/>
                        <a:cs typeface="Times New Roman"/>
                      </a:endParaRPr>
                    </a:p>
                  </a:txBody>
                  <a:tcPr marL="68580" marR="68580" marT="0" marB="0"/>
                </a:tc>
              </a:tr>
              <a:tr h="324346">
                <a:tc>
                  <a:txBody>
                    <a:bodyPr/>
                    <a:lstStyle/>
                    <a:p>
                      <a:pPr algn="ctr">
                        <a:spcAft>
                          <a:spcPts val="0"/>
                        </a:spcAft>
                      </a:pPr>
                      <a:r>
                        <a:rPr lang="es-ES_tradnl" sz="1200">
                          <a:solidFill>
                            <a:schemeClr val="tx1"/>
                          </a:solidFill>
                          <a:effectLst/>
                        </a:rPr>
                        <a:t>Polarización </a:t>
                      </a:r>
                      <a:endParaRPr lang="es-EC" sz="1400">
                        <a:solidFill>
                          <a:schemeClr val="tx1"/>
                        </a:solidFill>
                        <a:effectLst/>
                        <a:latin typeface="Times New Roman"/>
                        <a:ea typeface="Times New Roman"/>
                        <a:cs typeface="Times New Roman"/>
                      </a:endParaRPr>
                    </a:p>
                  </a:txBody>
                  <a:tcPr marL="68580" marR="68580" marT="0" marB="0"/>
                </a:tc>
                <a:tc>
                  <a:txBody>
                    <a:bodyPr/>
                    <a:lstStyle/>
                    <a:p>
                      <a:pPr algn="ctr">
                        <a:spcAft>
                          <a:spcPts val="0"/>
                        </a:spcAft>
                      </a:pPr>
                      <a:r>
                        <a:rPr lang="es-ES_tradnl" sz="1200">
                          <a:solidFill>
                            <a:schemeClr val="tx1"/>
                          </a:solidFill>
                          <a:effectLst/>
                        </a:rPr>
                        <a:t>Vertical</a:t>
                      </a:r>
                      <a:endParaRPr lang="es-EC" sz="1400">
                        <a:solidFill>
                          <a:schemeClr val="tx1"/>
                        </a:solidFill>
                        <a:effectLst/>
                        <a:latin typeface="Times New Roman"/>
                        <a:ea typeface="Times New Roman"/>
                        <a:cs typeface="Times New Roman"/>
                      </a:endParaRPr>
                    </a:p>
                  </a:txBody>
                  <a:tcPr marL="68580" marR="68580" marT="0" marB="0"/>
                </a:tc>
              </a:tr>
              <a:tr h="324346">
                <a:tc>
                  <a:txBody>
                    <a:bodyPr/>
                    <a:lstStyle/>
                    <a:p>
                      <a:pPr algn="ctr">
                        <a:spcAft>
                          <a:spcPts val="0"/>
                        </a:spcAft>
                      </a:pPr>
                      <a:r>
                        <a:rPr lang="es-ES_tradnl" sz="1200">
                          <a:solidFill>
                            <a:schemeClr val="tx1"/>
                          </a:solidFill>
                          <a:effectLst/>
                        </a:rPr>
                        <a:t>Canal</a:t>
                      </a:r>
                      <a:endParaRPr lang="es-EC" sz="1400">
                        <a:solidFill>
                          <a:schemeClr val="tx1"/>
                        </a:solidFill>
                        <a:effectLst/>
                        <a:latin typeface="Times New Roman"/>
                        <a:ea typeface="Times New Roman"/>
                        <a:cs typeface="Times New Roman"/>
                      </a:endParaRPr>
                    </a:p>
                  </a:txBody>
                  <a:tcPr marL="68580" marR="68580" marT="0" marB="0"/>
                </a:tc>
                <a:tc>
                  <a:txBody>
                    <a:bodyPr/>
                    <a:lstStyle/>
                    <a:p>
                      <a:pPr algn="ctr">
                        <a:spcAft>
                          <a:spcPts val="0"/>
                        </a:spcAft>
                      </a:pPr>
                      <a:r>
                        <a:rPr lang="es-ES_tradnl" sz="1200">
                          <a:solidFill>
                            <a:schemeClr val="tx1"/>
                          </a:solidFill>
                          <a:effectLst/>
                        </a:rPr>
                        <a:t>47</a:t>
                      </a:r>
                      <a:endParaRPr lang="es-EC" sz="1400">
                        <a:solidFill>
                          <a:schemeClr val="tx1"/>
                        </a:solidFill>
                        <a:effectLst/>
                        <a:latin typeface="Times New Roman"/>
                        <a:ea typeface="Times New Roman"/>
                        <a:cs typeface="Times New Roman"/>
                      </a:endParaRPr>
                    </a:p>
                  </a:txBody>
                  <a:tcPr marL="68580" marR="68580" marT="0" marB="0"/>
                </a:tc>
              </a:tr>
              <a:tr h="324346">
                <a:tc>
                  <a:txBody>
                    <a:bodyPr/>
                    <a:lstStyle/>
                    <a:p>
                      <a:pPr algn="ctr">
                        <a:spcAft>
                          <a:spcPts val="0"/>
                        </a:spcAft>
                      </a:pPr>
                      <a:r>
                        <a:rPr lang="es-ES_tradnl" sz="1200">
                          <a:solidFill>
                            <a:schemeClr val="tx1"/>
                          </a:solidFill>
                          <a:effectLst/>
                        </a:rPr>
                        <a:t>Antena</a:t>
                      </a:r>
                      <a:endParaRPr lang="es-EC" sz="1400">
                        <a:solidFill>
                          <a:schemeClr val="tx1"/>
                        </a:solidFill>
                        <a:effectLst/>
                        <a:latin typeface="Times New Roman"/>
                        <a:ea typeface="Times New Roman"/>
                        <a:cs typeface="Times New Roman"/>
                      </a:endParaRPr>
                    </a:p>
                  </a:txBody>
                  <a:tcPr marL="68580" marR="68580" marT="0" marB="0"/>
                </a:tc>
                <a:tc>
                  <a:txBody>
                    <a:bodyPr/>
                    <a:lstStyle/>
                    <a:p>
                      <a:pPr algn="ctr">
                        <a:spcAft>
                          <a:spcPts val="0"/>
                        </a:spcAft>
                      </a:pPr>
                      <a:r>
                        <a:rPr lang="es-ES_tradnl" sz="1200">
                          <a:solidFill>
                            <a:schemeClr val="tx1"/>
                          </a:solidFill>
                          <a:effectLst/>
                        </a:rPr>
                        <a:t>Dipolo Doblado</a:t>
                      </a:r>
                      <a:endParaRPr lang="es-EC" sz="1400">
                        <a:solidFill>
                          <a:schemeClr val="tx1"/>
                        </a:solidFill>
                        <a:effectLst/>
                        <a:latin typeface="Times New Roman"/>
                        <a:ea typeface="Times New Roman"/>
                        <a:cs typeface="Times New Roman"/>
                      </a:endParaRPr>
                    </a:p>
                  </a:txBody>
                  <a:tcPr marL="68580" marR="68580" marT="0" marB="0"/>
                </a:tc>
              </a:tr>
              <a:tr h="324346">
                <a:tc>
                  <a:txBody>
                    <a:bodyPr/>
                    <a:lstStyle/>
                    <a:p>
                      <a:pPr algn="ctr">
                        <a:spcAft>
                          <a:spcPts val="0"/>
                        </a:spcAft>
                      </a:pPr>
                      <a:r>
                        <a:rPr lang="es-ES_tradnl" sz="1200">
                          <a:solidFill>
                            <a:schemeClr val="tx1"/>
                          </a:solidFill>
                          <a:effectLst/>
                        </a:rPr>
                        <a:t>Ganancia de Antena</a:t>
                      </a:r>
                      <a:endParaRPr lang="es-EC" sz="1400">
                        <a:solidFill>
                          <a:schemeClr val="tx1"/>
                        </a:solidFill>
                        <a:effectLst/>
                        <a:latin typeface="Times New Roman"/>
                        <a:ea typeface="Times New Roman"/>
                        <a:cs typeface="Times New Roman"/>
                      </a:endParaRPr>
                    </a:p>
                  </a:txBody>
                  <a:tcPr marL="68580" marR="68580" marT="0" marB="0"/>
                </a:tc>
                <a:tc>
                  <a:txBody>
                    <a:bodyPr/>
                    <a:lstStyle/>
                    <a:p>
                      <a:pPr algn="ctr">
                        <a:spcAft>
                          <a:spcPts val="0"/>
                        </a:spcAft>
                      </a:pPr>
                      <a:r>
                        <a:rPr lang="es-ES_tradnl" sz="1200">
                          <a:solidFill>
                            <a:schemeClr val="tx1"/>
                          </a:solidFill>
                          <a:effectLst/>
                        </a:rPr>
                        <a:t>2,2</a:t>
                      </a:r>
                      <a:endParaRPr lang="es-EC" sz="1400">
                        <a:solidFill>
                          <a:schemeClr val="tx1"/>
                        </a:solidFill>
                        <a:effectLst/>
                        <a:latin typeface="Times New Roman"/>
                        <a:ea typeface="Times New Roman"/>
                        <a:cs typeface="Times New Roman"/>
                      </a:endParaRPr>
                    </a:p>
                  </a:txBody>
                  <a:tcPr marL="68580" marR="68580" marT="0" marB="0"/>
                </a:tc>
              </a:tr>
              <a:tr h="324346">
                <a:tc>
                  <a:txBody>
                    <a:bodyPr/>
                    <a:lstStyle/>
                    <a:p>
                      <a:pPr algn="ctr">
                        <a:spcAft>
                          <a:spcPts val="0"/>
                        </a:spcAft>
                      </a:pPr>
                      <a:r>
                        <a:rPr lang="es-ES_tradnl" sz="1200">
                          <a:solidFill>
                            <a:schemeClr val="tx1"/>
                          </a:solidFill>
                          <a:effectLst/>
                        </a:rPr>
                        <a:t>Tipo de Servicio</a:t>
                      </a:r>
                      <a:endParaRPr lang="es-EC" sz="1400">
                        <a:solidFill>
                          <a:schemeClr val="tx1"/>
                        </a:solidFill>
                        <a:effectLst/>
                        <a:latin typeface="Times New Roman"/>
                        <a:ea typeface="Times New Roman"/>
                        <a:cs typeface="Times New Roman"/>
                      </a:endParaRPr>
                    </a:p>
                  </a:txBody>
                  <a:tcPr marL="68580" marR="68580" marT="0" marB="0"/>
                </a:tc>
                <a:tc>
                  <a:txBody>
                    <a:bodyPr/>
                    <a:lstStyle/>
                    <a:p>
                      <a:pPr algn="ctr">
                        <a:spcAft>
                          <a:spcPts val="0"/>
                        </a:spcAft>
                      </a:pPr>
                      <a:r>
                        <a:rPr lang="es-ES_tradnl" sz="1200">
                          <a:solidFill>
                            <a:schemeClr val="tx1"/>
                          </a:solidFill>
                          <a:effectLst/>
                        </a:rPr>
                        <a:t>ISDB-Tb</a:t>
                      </a:r>
                      <a:endParaRPr lang="es-EC" sz="1400">
                        <a:solidFill>
                          <a:schemeClr val="tx1"/>
                        </a:solidFill>
                        <a:effectLst/>
                        <a:latin typeface="Times New Roman"/>
                        <a:ea typeface="Times New Roman"/>
                        <a:cs typeface="Times New Roman"/>
                      </a:endParaRPr>
                    </a:p>
                  </a:txBody>
                  <a:tcPr marL="68580" marR="68580" marT="0" marB="0"/>
                </a:tc>
              </a:tr>
              <a:tr h="324346">
                <a:tc>
                  <a:txBody>
                    <a:bodyPr/>
                    <a:lstStyle/>
                    <a:p>
                      <a:pPr algn="ctr">
                        <a:spcAft>
                          <a:spcPts val="0"/>
                        </a:spcAft>
                      </a:pPr>
                      <a:r>
                        <a:rPr lang="es-ES_tradnl" sz="1200">
                          <a:solidFill>
                            <a:schemeClr val="tx1"/>
                          </a:solidFill>
                          <a:effectLst/>
                        </a:rPr>
                        <a:t>Área de Cobertura </a:t>
                      </a:r>
                      <a:endParaRPr lang="es-EC" sz="1400">
                        <a:solidFill>
                          <a:schemeClr val="tx1"/>
                        </a:solidFill>
                        <a:effectLst/>
                        <a:latin typeface="Times New Roman"/>
                        <a:ea typeface="Times New Roman"/>
                        <a:cs typeface="Times New Roman"/>
                      </a:endParaRPr>
                    </a:p>
                  </a:txBody>
                  <a:tcPr marL="68580" marR="68580" marT="0" marB="0"/>
                </a:tc>
                <a:tc>
                  <a:txBody>
                    <a:bodyPr/>
                    <a:lstStyle/>
                    <a:p>
                      <a:pPr algn="ctr">
                        <a:spcAft>
                          <a:spcPts val="0"/>
                        </a:spcAft>
                      </a:pPr>
                      <a:r>
                        <a:rPr lang="es-ES_tradnl" sz="1200">
                          <a:solidFill>
                            <a:schemeClr val="tx1"/>
                          </a:solidFill>
                          <a:effectLst/>
                        </a:rPr>
                        <a:t>20 km </a:t>
                      </a:r>
                      <a:endParaRPr lang="es-EC" sz="1400">
                        <a:solidFill>
                          <a:schemeClr val="tx1"/>
                        </a:solidFill>
                        <a:effectLst/>
                        <a:latin typeface="Times New Roman"/>
                        <a:ea typeface="Times New Roman"/>
                        <a:cs typeface="Times New Roman"/>
                      </a:endParaRPr>
                    </a:p>
                  </a:txBody>
                  <a:tcPr marL="68580" marR="68580" marT="0" marB="0"/>
                </a:tc>
              </a:tr>
              <a:tr h="324346">
                <a:tc>
                  <a:txBody>
                    <a:bodyPr/>
                    <a:lstStyle/>
                    <a:p>
                      <a:pPr algn="ctr">
                        <a:spcAft>
                          <a:spcPts val="0"/>
                        </a:spcAft>
                      </a:pPr>
                      <a:r>
                        <a:rPr lang="es-ES_tradnl" sz="1200">
                          <a:solidFill>
                            <a:schemeClr val="tx1"/>
                          </a:solidFill>
                          <a:effectLst/>
                        </a:rPr>
                        <a:t>Sensibilidad del Receptor</a:t>
                      </a:r>
                      <a:endParaRPr lang="es-EC" sz="1400">
                        <a:solidFill>
                          <a:schemeClr val="tx1"/>
                        </a:solidFill>
                        <a:effectLst/>
                        <a:latin typeface="Times New Roman"/>
                        <a:ea typeface="Times New Roman"/>
                        <a:cs typeface="Times New Roman"/>
                      </a:endParaRPr>
                    </a:p>
                  </a:txBody>
                  <a:tcPr marL="68580" marR="68580" marT="0" marB="0"/>
                </a:tc>
                <a:tc>
                  <a:txBody>
                    <a:bodyPr/>
                    <a:lstStyle/>
                    <a:p>
                      <a:pPr algn="ctr">
                        <a:spcAft>
                          <a:spcPts val="0"/>
                        </a:spcAft>
                      </a:pPr>
                      <a:r>
                        <a:rPr lang="es-ES_tradnl" sz="1200" dirty="0">
                          <a:solidFill>
                            <a:schemeClr val="tx1"/>
                          </a:solidFill>
                          <a:effectLst/>
                        </a:rPr>
                        <a:t>-85 dBm</a:t>
                      </a:r>
                      <a:endParaRPr lang="es-EC" sz="1400" dirty="0">
                        <a:solidFill>
                          <a:schemeClr val="tx1"/>
                        </a:solidFill>
                        <a:effectLst/>
                        <a:latin typeface="Times New Roman"/>
                        <a:ea typeface="Times New Roman"/>
                        <a:cs typeface="Times New Roman"/>
                      </a:endParaRPr>
                    </a:p>
                  </a:txBody>
                  <a:tcPr marL="68580" marR="68580" marT="0" marB="0"/>
                </a:tc>
              </a:tr>
            </a:tbl>
          </a:graphicData>
        </a:graphic>
      </p:graphicFrame>
    </p:spTree>
    <p:extLst>
      <p:ext uri="{BB962C8B-B14F-4D97-AF65-F5344CB8AC3E}">
        <p14:creationId xmlns:p14="http://schemas.microsoft.com/office/powerpoint/2010/main" val="356407600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9512" y="253951"/>
            <a:ext cx="8856983" cy="870793"/>
          </a:xfrm>
        </p:spPr>
        <p:txBody>
          <a:bodyPr/>
          <a:lstStyle/>
          <a:p>
            <a:r>
              <a:rPr lang="es-EC" sz="3200" dirty="0"/>
              <a:t>Simulación del Área de Cobertura del Transmisor </a:t>
            </a:r>
            <a:r>
              <a:rPr lang="es-EC" sz="3200" dirty="0" smtClean="0"/>
              <a:t>de ECTV</a:t>
            </a:r>
            <a:endParaRPr lang="es-EC" sz="3200" dirty="0"/>
          </a:p>
        </p:txBody>
      </p:sp>
      <p:sp>
        <p:nvSpPr>
          <p:cNvPr id="5" name="4 Marcador de número de diapositiva"/>
          <p:cNvSpPr>
            <a:spLocks noGrp="1"/>
          </p:cNvSpPr>
          <p:nvPr>
            <p:ph type="sldNum" sz="quarter" idx="12"/>
          </p:nvPr>
        </p:nvSpPr>
        <p:spPr/>
        <p:txBody>
          <a:bodyPr/>
          <a:lstStyle/>
          <a:p>
            <a:pPr>
              <a:defRPr/>
            </a:pPr>
            <a:fld id="{058AE303-8683-439C-AB0B-23F9BA29756B}" type="slidenum">
              <a:rPr lang="pt-BR" smtClean="0"/>
              <a:pPr>
                <a:defRPr/>
              </a:pPr>
              <a:t>41</a:t>
            </a:fld>
            <a:endParaRPr lang="pt-BR"/>
          </a:p>
        </p:txBody>
      </p:sp>
      <p:pic>
        <p:nvPicPr>
          <p:cNvPr id="6" name="5 Marcador de contenido"/>
          <p:cNvPicPr>
            <a:picLocks noGrp="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647054" y="1652540"/>
            <a:ext cx="7957394" cy="4800796"/>
          </a:xfrm>
          <a:prstGeom prst="rect">
            <a:avLst/>
          </a:prstGeom>
          <a:noFill/>
          <a:ln>
            <a:noFill/>
          </a:ln>
        </p:spPr>
      </p:pic>
    </p:spTree>
    <p:extLst>
      <p:ext uri="{BB962C8B-B14F-4D97-AF65-F5344CB8AC3E}">
        <p14:creationId xmlns:p14="http://schemas.microsoft.com/office/powerpoint/2010/main" val="412265688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Desempeño de un Transmisor de ISDB-T</a:t>
            </a:r>
            <a:endParaRPr lang="es-EC" dirty="0"/>
          </a:p>
        </p:txBody>
      </p:sp>
      <p:sp>
        <p:nvSpPr>
          <p:cNvPr id="3" name="2 Marcador de contenido"/>
          <p:cNvSpPr>
            <a:spLocks noGrp="1"/>
          </p:cNvSpPr>
          <p:nvPr>
            <p:ph sz="quarter" idx="1"/>
          </p:nvPr>
        </p:nvSpPr>
        <p:spPr/>
        <p:txBody>
          <a:bodyPr/>
          <a:lstStyle/>
          <a:p>
            <a:pPr lvl="0"/>
            <a:r>
              <a:rPr lang="es-ES_tradnl" dirty="0"/>
              <a:t>Potencia de canal</a:t>
            </a:r>
            <a:endParaRPr lang="es-EC" dirty="0" smtClean="0">
              <a:effectLst/>
            </a:endParaRPr>
          </a:p>
          <a:p>
            <a:r>
              <a:rPr lang="es-ES_tradnl" dirty="0" smtClean="0"/>
              <a:t>Estadísticas de potencia CCDF</a:t>
            </a:r>
            <a:endParaRPr lang="es-EC" dirty="0" smtClean="0">
              <a:effectLst/>
            </a:endParaRPr>
          </a:p>
          <a:p>
            <a:r>
              <a:rPr lang="es-ES_tradnl" dirty="0" smtClean="0"/>
              <a:t>Precisión de modulación</a:t>
            </a:r>
            <a:endParaRPr lang="es-EC" dirty="0" smtClean="0">
              <a:effectLst/>
            </a:endParaRPr>
          </a:p>
          <a:p>
            <a:pPr lvl="0"/>
            <a:r>
              <a:rPr lang="es-ES_tradnl" dirty="0"/>
              <a:t>Potencia de </a:t>
            </a:r>
            <a:r>
              <a:rPr lang="es-ES_tradnl" dirty="0" smtClean="0"/>
              <a:t>canal adyacente </a:t>
            </a:r>
            <a:endParaRPr lang="es-EC" dirty="0"/>
          </a:p>
          <a:p>
            <a:pPr marL="0" indent="0">
              <a:buNone/>
            </a:pPr>
            <a:endParaRPr lang="es-EC" dirty="0"/>
          </a:p>
        </p:txBody>
      </p:sp>
      <p:sp>
        <p:nvSpPr>
          <p:cNvPr id="5" name="4 Marcador de número de diapositiva"/>
          <p:cNvSpPr>
            <a:spLocks noGrp="1"/>
          </p:cNvSpPr>
          <p:nvPr>
            <p:ph type="sldNum" sz="quarter" idx="12"/>
          </p:nvPr>
        </p:nvSpPr>
        <p:spPr/>
        <p:txBody>
          <a:bodyPr/>
          <a:lstStyle/>
          <a:p>
            <a:pPr>
              <a:defRPr/>
            </a:pPr>
            <a:fld id="{058AE303-8683-439C-AB0B-23F9BA29756B}" type="slidenum">
              <a:rPr lang="pt-BR" smtClean="0"/>
              <a:pPr>
                <a:defRPr/>
              </a:pPr>
              <a:t>42</a:t>
            </a:fld>
            <a:endParaRPr lang="pt-BR"/>
          </a:p>
        </p:txBody>
      </p:sp>
      <p:pic>
        <p:nvPicPr>
          <p:cNvPr id="6" name="5 Imagen"/>
          <p:cNvPicPr/>
          <p:nvPr/>
        </p:nvPicPr>
        <p:blipFill>
          <a:blip r:embed="rId2"/>
          <a:stretch>
            <a:fillRect/>
          </a:stretch>
        </p:blipFill>
        <p:spPr>
          <a:xfrm>
            <a:off x="2267744" y="4149080"/>
            <a:ext cx="4324350" cy="2248535"/>
          </a:xfrm>
          <a:prstGeom prst="rect">
            <a:avLst/>
          </a:prstGeom>
        </p:spPr>
      </p:pic>
    </p:spTree>
    <p:extLst>
      <p:ext uri="{BB962C8B-B14F-4D97-AF65-F5344CB8AC3E}">
        <p14:creationId xmlns:p14="http://schemas.microsoft.com/office/powerpoint/2010/main" val="25986316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Desempeño de un transmisor ISDB-T</a:t>
            </a:r>
            <a:endParaRPr lang="es-EC" dirty="0"/>
          </a:p>
        </p:txBody>
      </p:sp>
      <p:sp>
        <p:nvSpPr>
          <p:cNvPr id="3" name="2 Marcador de contenido"/>
          <p:cNvSpPr>
            <a:spLocks noGrp="1"/>
          </p:cNvSpPr>
          <p:nvPr>
            <p:ph sz="half" idx="1"/>
          </p:nvPr>
        </p:nvSpPr>
        <p:spPr/>
        <p:txBody>
          <a:bodyPr/>
          <a:lstStyle/>
          <a:p>
            <a:r>
              <a:rPr lang="es-EC" dirty="0" smtClean="0"/>
              <a:t>Potencia de Canal</a:t>
            </a:r>
          </a:p>
          <a:p>
            <a:pPr lvl="1"/>
            <a:r>
              <a:rPr lang="es-EC" dirty="0" smtClean="0">
                <a:solidFill>
                  <a:schemeClr val="tx1"/>
                </a:solidFill>
              </a:rPr>
              <a:t>Problemas de intermodulación</a:t>
            </a:r>
          </a:p>
          <a:p>
            <a:pPr lvl="1"/>
            <a:r>
              <a:rPr lang="es-EC" dirty="0" smtClean="0">
                <a:solidFill>
                  <a:schemeClr val="tx1"/>
                </a:solidFill>
              </a:rPr>
              <a:t>Degradación en los extremos</a:t>
            </a:r>
            <a:endParaRPr lang="es-EC" dirty="0">
              <a:solidFill>
                <a:schemeClr val="tx1"/>
              </a:solidFill>
            </a:endParaRPr>
          </a:p>
        </p:txBody>
      </p:sp>
      <p:sp>
        <p:nvSpPr>
          <p:cNvPr id="6" name="5 Marcador de contenido"/>
          <p:cNvSpPr>
            <a:spLocks noGrp="1"/>
          </p:cNvSpPr>
          <p:nvPr>
            <p:ph sz="half" idx="2"/>
          </p:nvPr>
        </p:nvSpPr>
        <p:spPr/>
        <p:txBody>
          <a:bodyPr/>
          <a:lstStyle/>
          <a:p>
            <a:r>
              <a:rPr lang="es-EC" dirty="0" smtClean="0"/>
              <a:t>CCDF: curvas estadísticas de potencia</a:t>
            </a:r>
          </a:p>
          <a:p>
            <a:pPr lvl="1"/>
            <a:r>
              <a:rPr lang="es-EC" dirty="0" smtClean="0">
                <a:solidFill>
                  <a:schemeClr val="tx1"/>
                </a:solidFill>
              </a:rPr>
              <a:t>Señal modulada digitalmente.</a:t>
            </a:r>
          </a:p>
          <a:p>
            <a:pPr lvl="1"/>
            <a:r>
              <a:rPr lang="es-EC" dirty="0" smtClean="0">
                <a:solidFill>
                  <a:schemeClr val="tx1"/>
                </a:solidFill>
              </a:rPr>
              <a:t>Tiempo que permanece la señal  en una potencia</a:t>
            </a:r>
          </a:p>
          <a:p>
            <a:pPr lvl="1"/>
            <a:r>
              <a:rPr lang="es-EC" dirty="0" smtClean="0">
                <a:solidFill>
                  <a:schemeClr val="tx1"/>
                </a:solidFill>
              </a:rPr>
              <a:t>Potencia excede por lo menos el porcentaje del tiempo.</a:t>
            </a:r>
            <a:endParaRPr lang="es-EC" dirty="0">
              <a:solidFill>
                <a:schemeClr val="tx1"/>
              </a:solidFill>
            </a:endParaRPr>
          </a:p>
        </p:txBody>
      </p:sp>
      <p:sp>
        <p:nvSpPr>
          <p:cNvPr id="5" name="4 Marcador de número de diapositiva"/>
          <p:cNvSpPr>
            <a:spLocks noGrp="1"/>
          </p:cNvSpPr>
          <p:nvPr>
            <p:ph type="sldNum" sz="quarter" idx="12"/>
          </p:nvPr>
        </p:nvSpPr>
        <p:spPr/>
        <p:txBody>
          <a:bodyPr/>
          <a:lstStyle/>
          <a:p>
            <a:pPr>
              <a:defRPr/>
            </a:pPr>
            <a:fld id="{058AE303-8683-439C-AB0B-23F9BA29756B}" type="slidenum">
              <a:rPr lang="pt-BR" smtClean="0"/>
              <a:pPr>
                <a:defRPr/>
              </a:pPr>
              <a:t>43</a:t>
            </a:fld>
            <a:endParaRPr lang="pt-BR"/>
          </a:p>
        </p:txBody>
      </p:sp>
    </p:spTree>
    <p:extLst>
      <p:ext uri="{BB962C8B-B14F-4D97-AF65-F5344CB8AC3E}">
        <p14:creationId xmlns:p14="http://schemas.microsoft.com/office/powerpoint/2010/main" val="167857616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Desempeño de un transmisor ISDB-T</a:t>
            </a:r>
            <a:endParaRPr lang="es-EC" dirty="0"/>
          </a:p>
        </p:txBody>
      </p:sp>
      <p:sp>
        <p:nvSpPr>
          <p:cNvPr id="3" name="2 Marcador de contenido"/>
          <p:cNvSpPr>
            <a:spLocks noGrp="1"/>
          </p:cNvSpPr>
          <p:nvPr>
            <p:ph sz="half" idx="1"/>
          </p:nvPr>
        </p:nvSpPr>
        <p:spPr/>
        <p:txBody>
          <a:bodyPr/>
          <a:lstStyle/>
          <a:p>
            <a:r>
              <a:rPr lang="es-EC" dirty="0" smtClean="0"/>
              <a:t>Precisión de Modulación</a:t>
            </a:r>
          </a:p>
          <a:p>
            <a:pPr lvl="1"/>
            <a:r>
              <a:rPr lang="es-EC" dirty="0" smtClean="0">
                <a:solidFill>
                  <a:schemeClr val="tx1"/>
                </a:solidFill>
              </a:rPr>
              <a:t>MER (</a:t>
            </a:r>
            <a:r>
              <a:rPr lang="es-EC" dirty="0" err="1" smtClean="0">
                <a:solidFill>
                  <a:schemeClr val="tx1"/>
                </a:solidFill>
              </a:rPr>
              <a:t>Modulation</a:t>
            </a:r>
            <a:r>
              <a:rPr lang="es-EC" dirty="0" smtClean="0">
                <a:solidFill>
                  <a:schemeClr val="tx1"/>
                </a:solidFill>
              </a:rPr>
              <a:t> Error Ratio)</a:t>
            </a:r>
          </a:p>
          <a:p>
            <a:pPr lvl="1"/>
            <a:r>
              <a:rPr lang="es-EC" dirty="0" smtClean="0">
                <a:solidFill>
                  <a:schemeClr val="tx1"/>
                </a:solidFill>
              </a:rPr>
              <a:t>EVM (Error Vector </a:t>
            </a:r>
            <a:r>
              <a:rPr lang="es-EC" dirty="0" err="1" smtClean="0">
                <a:solidFill>
                  <a:schemeClr val="tx1"/>
                </a:solidFill>
              </a:rPr>
              <a:t>Magnitude</a:t>
            </a:r>
            <a:r>
              <a:rPr lang="es-EC" dirty="0" smtClean="0">
                <a:solidFill>
                  <a:schemeClr val="tx1"/>
                </a:solidFill>
              </a:rPr>
              <a:t>)</a:t>
            </a:r>
          </a:p>
          <a:p>
            <a:pPr lvl="1"/>
            <a:r>
              <a:rPr lang="es-EC" dirty="0" smtClean="0">
                <a:solidFill>
                  <a:schemeClr val="tx1"/>
                </a:solidFill>
              </a:rPr>
              <a:t>Distribución de segmentos</a:t>
            </a:r>
            <a:endParaRPr lang="es-EC" dirty="0">
              <a:solidFill>
                <a:schemeClr val="tx1"/>
              </a:solidFill>
            </a:endParaRPr>
          </a:p>
        </p:txBody>
      </p:sp>
      <p:sp>
        <p:nvSpPr>
          <p:cNvPr id="6" name="5 Marcador de número de diapositiva"/>
          <p:cNvSpPr>
            <a:spLocks noGrp="1"/>
          </p:cNvSpPr>
          <p:nvPr>
            <p:ph type="sldNum" sz="quarter" idx="12"/>
          </p:nvPr>
        </p:nvSpPr>
        <p:spPr/>
        <p:txBody>
          <a:bodyPr/>
          <a:lstStyle/>
          <a:p>
            <a:pPr>
              <a:defRPr/>
            </a:pPr>
            <a:fld id="{AC1BADAE-B2FA-47FD-9B4C-C603BFD0FEC4}" type="slidenum">
              <a:rPr lang="pt-BR" smtClean="0"/>
              <a:pPr>
                <a:defRPr/>
              </a:pPr>
              <a:t>44</a:t>
            </a:fld>
            <a:endParaRPr lang="pt-BR"/>
          </a:p>
        </p:txBody>
      </p:sp>
      <p:pic>
        <p:nvPicPr>
          <p:cNvPr id="7" name="6 Marcador de contenido"/>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800600" y="1412776"/>
            <a:ext cx="4038600" cy="3028950"/>
          </a:xfrm>
          <a:prstGeom prst="rect">
            <a:avLst/>
          </a:prstGeom>
          <a:noFill/>
          <a:ln>
            <a:noFill/>
          </a:ln>
        </p:spPr>
      </p:pic>
      <mc:AlternateContent xmlns:mc="http://schemas.openxmlformats.org/markup-compatibility/2006" xmlns:a14="http://schemas.microsoft.com/office/drawing/2010/main">
        <mc:Choice Requires="a14">
          <p:sp>
            <p:nvSpPr>
              <p:cNvPr id="8" name="7 Rectángulo"/>
              <p:cNvSpPr/>
              <p:nvPr/>
            </p:nvSpPr>
            <p:spPr>
              <a:xfrm>
                <a:off x="5580112" y="4869160"/>
                <a:ext cx="2374433" cy="6109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a:rPr>
                        <m:t>𝑀𝐸𝑅</m:t>
                      </m:r>
                      <m:d>
                        <m:dPr>
                          <m:ctrlPr>
                            <a:rPr lang="es-EC" i="1">
                              <a:latin typeface="Cambria Math"/>
                            </a:rPr>
                          </m:ctrlPr>
                        </m:dPr>
                        <m:e>
                          <m:r>
                            <a:rPr lang="en-US" i="1">
                              <a:latin typeface="Cambria Math"/>
                            </a:rPr>
                            <m:t>𝑑𝐵</m:t>
                          </m:r>
                        </m:e>
                      </m:d>
                      <m:r>
                        <a:rPr lang="en-US" i="1">
                          <a:latin typeface="Cambria Math"/>
                        </a:rPr>
                        <m:t>=</m:t>
                      </m:r>
                      <m:f>
                        <m:fPr>
                          <m:ctrlPr>
                            <a:rPr lang="es-EC" i="1">
                              <a:latin typeface="Cambria Math"/>
                            </a:rPr>
                          </m:ctrlPr>
                        </m:fPr>
                        <m:num>
                          <m:r>
                            <a:rPr lang="en-US" i="1">
                              <a:latin typeface="Cambria Math"/>
                            </a:rPr>
                            <m:t>𝐸𝑠</m:t>
                          </m:r>
                        </m:num>
                        <m:den>
                          <m:r>
                            <a:rPr lang="en-US" i="1">
                              <a:latin typeface="Cambria Math"/>
                            </a:rPr>
                            <m:t>𝑁𝑜</m:t>
                          </m:r>
                        </m:den>
                      </m:f>
                      <m:r>
                        <a:rPr lang="en-US" i="1">
                          <a:latin typeface="Cambria Math"/>
                        </a:rPr>
                        <m:t> </m:t>
                      </m:r>
                      <m:d>
                        <m:dPr>
                          <m:ctrlPr>
                            <a:rPr lang="es-EC" i="1">
                              <a:latin typeface="Cambria Math"/>
                            </a:rPr>
                          </m:ctrlPr>
                        </m:dPr>
                        <m:e>
                          <m:r>
                            <a:rPr lang="en-US" i="1">
                              <a:latin typeface="Cambria Math"/>
                            </a:rPr>
                            <m:t>𝑑𝐵</m:t>
                          </m:r>
                        </m:e>
                      </m:d>
                    </m:oMath>
                  </m:oMathPara>
                </a14:m>
                <a:endParaRPr lang="es-EC" dirty="0"/>
              </a:p>
            </p:txBody>
          </p:sp>
        </mc:Choice>
        <mc:Fallback xmlns="">
          <p:sp>
            <p:nvSpPr>
              <p:cNvPr id="8" name="7 Rectángulo"/>
              <p:cNvSpPr>
                <a:spLocks noRot="1" noChangeAspect="1" noMove="1" noResize="1" noEditPoints="1" noAdjustHandles="1" noChangeArrowheads="1" noChangeShapeType="1" noTextEdit="1"/>
              </p:cNvSpPr>
              <p:nvPr/>
            </p:nvSpPr>
            <p:spPr>
              <a:xfrm>
                <a:off x="5580112" y="4869160"/>
                <a:ext cx="2374433" cy="610936"/>
              </a:xfrm>
              <a:prstGeom prst="rect">
                <a:avLst/>
              </a:prstGeom>
              <a:blipFill rotWithShape="1">
                <a:blip r:embed="rId3"/>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103565236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Parámetros de un Transmisor</a:t>
            </a:r>
            <a:endParaRPr lang="es-EC" dirty="0"/>
          </a:p>
        </p:txBody>
      </p:sp>
      <p:graphicFrame>
        <p:nvGraphicFramePr>
          <p:cNvPr id="6" name="5 Marcador de contenido"/>
          <p:cNvGraphicFramePr>
            <a:graphicFrameLocks noGrp="1"/>
          </p:cNvGraphicFramePr>
          <p:nvPr>
            <p:ph sz="quarter" idx="1"/>
            <p:extLst>
              <p:ext uri="{D42A27DB-BD31-4B8C-83A1-F6EECF244321}">
                <p14:modId xmlns:p14="http://schemas.microsoft.com/office/powerpoint/2010/main" val="3396208635"/>
              </p:ext>
            </p:extLst>
          </p:nvPr>
        </p:nvGraphicFramePr>
        <p:xfrm>
          <a:off x="1403648" y="1556792"/>
          <a:ext cx="6192686" cy="5070180"/>
        </p:xfrm>
        <a:graphic>
          <a:graphicData uri="http://schemas.openxmlformats.org/drawingml/2006/table">
            <a:tbl>
              <a:tblPr firstRow="1" firstCol="1" bandRow="1"/>
              <a:tblGrid>
                <a:gridCol w="838132"/>
                <a:gridCol w="768876"/>
                <a:gridCol w="768876"/>
                <a:gridCol w="780418"/>
                <a:gridCol w="780418"/>
                <a:gridCol w="801580"/>
                <a:gridCol w="801580"/>
                <a:gridCol w="652806"/>
              </a:tblGrid>
              <a:tr h="174834">
                <a:tc gridSpan="2">
                  <a:txBody>
                    <a:bodyPr/>
                    <a:lstStyle/>
                    <a:p>
                      <a:pPr algn="ctr">
                        <a:spcAft>
                          <a:spcPts val="0"/>
                        </a:spcAft>
                      </a:pPr>
                      <a:r>
                        <a:rPr lang="es-ES_tradnl" sz="1000" b="1">
                          <a:effectLst/>
                          <a:latin typeface="Cambria"/>
                          <a:ea typeface="Calibri"/>
                          <a:cs typeface="Times New Roman"/>
                        </a:rPr>
                        <a:t>Modo</a:t>
                      </a:r>
                      <a:endParaRPr lang="es-EC" sz="1100">
                        <a:effectLst/>
                        <a:latin typeface="Times New Roman"/>
                        <a:ea typeface="Times New Roman"/>
                        <a:cs typeface="Times New Roman"/>
                      </a:endParaRPr>
                    </a:p>
                  </a:txBody>
                  <a:tcPr marL="64495" marR="64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gridSpan="2">
                  <a:txBody>
                    <a:bodyPr/>
                    <a:lstStyle/>
                    <a:p>
                      <a:pPr algn="ctr">
                        <a:spcAft>
                          <a:spcPts val="0"/>
                        </a:spcAft>
                      </a:pPr>
                      <a:r>
                        <a:rPr lang="es-ES_tradnl" sz="1000" b="1">
                          <a:effectLst/>
                          <a:latin typeface="Cambria"/>
                          <a:ea typeface="Calibri"/>
                          <a:cs typeface="Times New Roman"/>
                        </a:rPr>
                        <a:t>Modo 1</a:t>
                      </a:r>
                      <a:endParaRPr lang="es-EC" sz="1100">
                        <a:effectLst/>
                        <a:latin typeface="Times New Roman"/>
                        <a:ea typeface="Times New Roman"/>
                        <a:cs typeface="Times New Roman"/>
                      </a:endParaRPr>
                    </a:p>
                  </a:txBody>
                  <a:tcPr marL="64495" marR="64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gridSpan="2">
                  <a:txBody>
                    <a:bodyPr/>
                    <a:lstStyle/>
                    <a:p>
                      <a:pPr algn="ctr">
                        <a:spcAft>
                          <a:spcPts val="0"/>
                        </a:spcAft>
                      </a:pPr>
                      <a:r>
                        <a:rPr lang="es-ES_tradnl" sz="1000" b="1">
                          <a:effectLst/>
                          <a:latin typeface="Cambria"/>
                          <a:ea typeface="Calibri"/>
                          <a:cs typeface="Times New Roman"/>
                        </a:rPr>
                        <a:t>Modo 2</a:t>
                      </a:r>
                      <a:endParaRPr lang="es-EC" sz="1100">
                        <a:effectLst/>
                        <a:latin typeface="Times New Roman"/>
                        <a:ea typeface="Times New Roman"/>
                        <a:cs typeface="Times New Roman"/>
                      </a:endParaRPr>
                    </a:p>
                  </a:txBody>
                  <a:tcPr marL="64495" marR="64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gridSpan="2">
                  <a:txBody>
                    <a:bodyPr/>
                    <a:lstStyle/>
                    <a:p>
                      <a:pPr algn="ctr">
                        <a:spcAft>
                          <a:spcPts val="0"/>
                        </a:spcAft>
                      </a:pPr>
                      <a:r>
                        <a:rPr lang="es-ES_tradnl" sz="1000" b="1">
                          <a:effectLst/>
                          <a:latin typeface="Cambria"/>
                          <a:ea typeface="Calibri"/>
                          <a:cs typeface="Times New Roman"/>
                        </a:rPr>
                        <a:t>Modo 3</a:t>
                      </a:r>
                      <a:endParaRPr lang="es-EC" sz="1100">
                        <a:effectLst/>
                        <a:latin typeface="Times New Roman"/>
                        <a:ea typeface="Times New Roman"/>
                        <a:cs typeface="Times New Roman"/>
                      </a:endParaRPr>
                    </a:p>
                  </a:txBody>
                  <a:tcPr marL="64495" marR="64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r>
              <a:tr h="174834">
                <a:tc gridSpan="2">
                  <a:txBody>
                    <a:bodyPr/>
                    <a:lstStyle/>
                    <a:p>
                      <a:pPr algn="ctr">
                        <a:spcAft>
                          <a:spcPts val="0"/>
                        </a:spcAft>
                      </a:pPr>
                      <a:r>
                        <a:rPr lang="es-ES_tradnl" sz="1000">
                          <a:effectLst/>
                          <a:latin typeface="Cambria"/>
                          <a:ea typeface="Calibri"/>
                          <a:cs typeface="Times New Roman"/>
                        </a:rPr>
                        <a:t>Ancho de Banda</a:t>
                      </a:r>
                      <a:endParaRPr lang="es-EC" sz="1100">
                        <a:effectLst/>
                        <a:latin typeface="Times New Roman"/>
                        <a:ea typeface="Times New Roman"/>
                        <a:cs typeface="Times New Roman"/>
                      </a:endParaRPr>
                    </a:p>
                  </a:txBody>
                  <a:tcPr marL="64495" marR="64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gridSpan="6">
                  <a:txBody>
                    <a:bodyPr/>
                    <a:lstStyle/>
                    <a:p>
                      <a:pPr algn="ctr">
                        <a:spcAft>
                          <a:spcPts val="0"/>
                        </a:spcAft>
                      </a:pPr>
                      <a:r>
                        <a:rPr lang="es-ES_tradnl" sz="1000">
                          <a:effectLst/>
                          <a:latin typeface="Cambria"/>
                          <a:ea typeface="Calibri"/>
                          <a:cs typeface="Times New Roman"/>
                        </a:rPr>
                        <a:t>6000/14 = 428.57 kHz</a:t>
                      </a:r>
                      <a:endParaRPr lang="es-EC" sz="1100">
                        <a:effectLst/>
                        <a:latin typeface="Times New Roman"/>
                        <a:ea typeface="Times New Roman"/>
                        <a:cs typeface="Times New Roman"/>
                      </a:endParaRPr>
                    </a:p>
                  </a:txBody>
                  <a:tcPr marL="64495" marR="64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349667">
                <a:tc gridSpan="2">
                  <a:txBody>
                    <a:bodyPr/>
                    <a:lstStyle/>
                    <a:p>
                      <a:pPr algn="ctr">
                        <a:spcAft>
                          <a:spcPts val="0"/>
                        </a:spcAft>
                      </a:pPr>
                      <a:r>
                        <a:rPr lang="es-ES_tradnl" sz="1000">
                          <a:effectLst/>
                          <a:latin typeface="Cambria"/>
                          <a:ea typeface="Calibri"/>
                          <a:cs typeface="Times New Roman"/>
                        </a:rPr>
                        <a:t>Espaciamiento entre portadoras</a:t>
                      </a:r>
                      <a:endParaRPr lang="es-EC" sz="1100">
                        <a:effectLst/>
                        <a:latin typeface="Times New Roman"/>
                        <a:ea typeface="Times New Roman"/>
                        <a:cs typeface="Times New Roman"/>
                      </a:endParaRPr>
                    </a:p>
                  </a:txBody>
                  <a:tcPr marL="64495" marR="64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gridSpan="2">
                  <a:txBody>
                    <a:bodyPr/>
                    <a:lstStyle/>
                    <a:p>
                      <a:pPr algn="ctr">
                        <a:spcAft>
                          <a:spcPts val="0"/>
                        </a:spcAft>
                      </a:pPr>
                      <a:r>
                        <a:rPr lang="es-ES_tradnl" sz="1000">
                          <a:effectLst/>
                          <a:latin typeface="Cambria"/>
                          <a:ea typeface="Calibri"/>
                          <a:cs typeface="Times New Roman"/>
                        </a:rPr>
                        <a:t>6000/(14 x 108)= 3.968 kHz</a:t>
                      </a:r>
                      <a:endParaRPr lang="es-EC" sz="1100">
                        <a:effectLst/>
                        <a:latin typeface="Times New Roman"/>
                        <a:ea typeface="Times New Roman"/>
                        <a:cs typeface="Times New Roman"/>
                      </a:endParaRPr>
                    </a:p>
                  </a:txBody>
                  <a:tcPr marL="64495" marR="64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gridSpan="2">
                  <a:txBody>
                    <a:bodyPr/>
                    <a:lstStyle/>
                    <a:p>
                      <a:pPr algn="ctr">
                        <a:spcAft>
                          <a:spcPts val="0"/>
                        </a:spcAft>
                      </a:pPr>
                      <a:r>
                        <a:rPr lang="es-ES_tradnl" sz="1000">
                          <a:effectLst/>
                          <a:latin typeface="Cambria"/>
                          <a:ea typeface="Calibri"/>
                          <a:cs typeface="Times New Roman"/>
                        </a:rPr>
                        <a:t>6000/(14 x 216)= 1.984 kHz</a:t>
                      </a:r>
                      <a:endParaRPr lang="es-EC" sz="1100">
                        <a:effectLst/>
                        <a:latin typeface="Times New Roman"/>
                        <a:ea typeface="Times New Roman"/>
                        <a:cs typeface="Times New Roman"/>
                      </a:endParaRPr>
                    </a:p>
                  </a:txBody>
                  <a:tcPr marL="64495" marR="64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gridSpan="2">
                  <a:txBody>
                    <a:bodyPr/>
                    <a:lstStyle/>
                    <a:p>
                      <a:pPr algn="ctr">
                        <a:spcAft>
                          <a:spcPts val="0"/>
                        </a:spcAft>
                      </a:pPr>
                      <a:r>
                        <a:rPr lang="es-ES_tradnl" sz="1000">
                          <a:effectLst/>
                          <a:latin typeface="Cambria"/>
                          <a:ea typeface="Calibri"/>
                          <a:cs typeface="Times New Roman"/>
                        </a:rPr>
                        <a:t>6000/(14 x 432)= 0.99206 kHz</a:t>
                      </a:r>
                      <a:endParaRPr lang="es-EC" sz="1100">
                        <a:effectLst/>
                        <a:latin typeface="Times New Roman"/>
                        <a:ea typeface="Times New Roman"/>
                        <a:cs typeface="Times New Roman"/>
                      </a:endParaRPr>
                    </a:p>
                  </a:txBody>
                  <a:tcPr marL="64495" marR="64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r>
              <a:tr h="174834">
                <a:tc rowSpan="7">
                  <a:txBody>
                    <a:bodyPr/>
                    <a:lstStyle/>
                    <a:p>
                      <a:pPr algn="ctr">
                        <a:spcAft>
                          <a:spcPts val="0"/>
                        </a:spcAft>
                      </a:pPr>
                      <a:r>
                        <a:rPr lang="es-ES_tradnl" sz="1000">
                          <a:effectLst/>
                          <a:latin typeface="Cambria"/>
                          <a:ea typeface="Calibri"/>
                          <a:cs typeface="Times New Roman"/>
                        </a:rPr>
                        <a:t>Numero de Portadoras</a:t>
                      </a:r>
                      <a:endParaRPr lang="es-EC" sz="1100">
                        <a:effectLst/>
                        <a:latin typeface="Times New Roman"/>
                        <a:ea typeface="Times New Roman"/>
                        <a:cs typeface="Times New Roman"/>
                      </a:endParaRPr>
                    </a:p>
                  </a:txBody>
                  <a:tcPr marL="64495" marR="644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000">
                          <a:effectLst/>
                          <a:latin typeface="Cambria"/>
                          <a:ea typeface="Calibri"/>
                          <a:cs typeface="Times New Roman"/>
                        </a:rPr>
                        <a:t>Total</a:t>
                      </a:r>
                      <a:endParaRPr lang="es-EC" sz="1100">
                        <a:effectLst/>
                        <a:latin typeface="Times New Roman"/>
                        <a:ea typeface="Times New Roman"/>
                        <a:cs typeface="Times New Roman"/>
                      </a:endParaRPr>
                    </a:p>
                  </a:txBody>
                  <a:tcPr marL="64495" marR="64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000">
                          <a:effectLst/>
                          <a:latin typeface="Cambria"/>
                          <a:ea typeface="Calibri"/>
                          <a:cs typeface="Times New Roman"/>
                        </a:rPr>
                        <a:t>108</a:t>
                      </a:r>
                      <a:endParaRPr lang="es-EC" sz="1100">
                        <a:effectLst/>
                        <a:latin typeface="Times New Roman"/>
                        <a:ea typeface="Times New Roman"/>
                        <a:cs typeface="Times New Roman"/>
                      </a:endParaRPr>
                    </a:p>
                  </a:txBody>
                  <a:tcPr marL="64495" marR="64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000">
                          <a:effectLst/>
                          <a:latin typeface="Cambria"/>
                          <a:ea typeface="Calibri"/>
                          <a:cs typeface="Times New Roman"/>
                        </a:rPr>
                        <a:t>108</a:t>
                      </a:r>
                      <a:endParaRPr lang="es-EC" sz="1100">
                        <a:effectLst/>
                        <a:latin typeface="Times New Roman"/>
                        <a:ea typeface="Times New Roman"/>
                        <a:cs typeface="Times New Roman"/>
                      </a:endParaRPr>
                    </a:p>
                  </a:txBody>
                  <a:tcPr marL="64495" marR="64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000">
                          <a:effectLst/>
                          <a:latin typeface="Cambria"/>
                          <a:ea typeface="Calibri"/>
                          <a:cs typeface="Times New Roman"/>
                        </a:rPr>
                        <a:t>216</a:t>
                      </a:r>
                      <a:endParaRPr lang="es-EC" sz="1100">
                        <a:effectLst/>
                        <a:latin typeface="Times New Roman"/>
                        <a:ea typeface="Times New Roman"/>
                        <a:cs typeface="Times New Roman"/>
                      </a:endParaRPr>
                    </a:p>
                  </a:txBody>
                  <a:tcPr marL="64495" marR="64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000">
                          <a:effectLst/>
                          <a:latin typeface="Cambria"/>
                          <a:ea typeface="Calibri"/>
                          <a:cs typeface="Times New Roman"/>
                        </a:rPr>
                        <a:t>216</a:t>
                      </a:r>
                      <a:endParaRPr lang="es-EC" sz="1100">
                        <a:effectLst/>
                        <a:latin typeface="Times New Roman"/>
                        <a:ea typeface="Times New Roman"/>
                        <a:cs typeface="Times New Roman"/>
                      </a:endParaRPr>
                    </a:p>
                  </a:txBody>
                  <a:tcPr marL="64495" marR="64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000">
                          <a:effectLst/>
                          <a:latin typeface="Cambria"/>
                          <a:ea typeface="Calibri"/>
                          <a:cs typeface="Times New Roman"/>
                        </a:rPr>
                        <a:t>432</a:t>
                      </a:r>
                      <a:endParaRPr lang="es-EC" sz="1100">
                        <a:effectLst/>
                        <a:latin typeface="Times New Roman"/>
                        <a:ea typeface="Times New Roman"/>
                        <a:cs typeface="Times New Roman"/>
                      </a:endParaRPr>
                    </a:p>
                  </a:txBody>
                  <a:tcPr marL="64495" marR="64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000">
                          <a:effectLst/>
                          <a:latin typeface="Cambria"/>
                          <a:ea typeface="Calibri"/>
                          <a:cs typeface="Times New Roman"/>
                        </a:rPr>
                        <a:t>432</a:t>
                      </a:r>
                      <a:endParaRPr lang="es-EC" sz="1100">
                        <a:effectLst/>
                        <a:latin typeface="Times New Roman"/>
                        <a:ea typeface="Times New Roman"/>
                        <a:cs typeface="Times New Roman"/>
                      </a:endParaRPr>
                    </a:p>
                  </a:txBody>
                  <a:tcPr marL="64495" marR="64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4834">
                <a:tc vMerge="1">
                  <a:txBody>
                    <a:bodyPr/>
                    <a:lstStyle/>
                    <a:p>
                      <a:endParaRPr lang="es-EC"/>
                    </a:p>
                  </a:txBody>
                  <a:tcPr/>
                </a:tc>
                <a:tc>
                  <a:txBody>
                    <a:bodyPr/>
                    <a:lstStyle/>
                    <a:p>
                      <a:pPr algn="ctr">
                        <a:spcAft>
                          <a:spcPts val="0"/>
                        </a:spcAft>
                      </a:pPr>
                      <a:r>
                        <a:rPr lang="es-ES_tradnl" sz="1000">
                          <a:effectLst/>
                          <a:latin typeface="Cambria"/>
                          <a:ea typeface="Calibri"/>
                          <a:cs typeface="Times New Roman"/>
                        </a:rPr>
                        <a:t>Datos</a:t>
                      </a:r>
                      <a:endParaRPr lang="es-EC" sz="1100">
                        <a:effectLst/>
                        <a:latin typeface="Times New Roman"/>
                        <a:ea typeface="Times New Roman"/>
                        <a:cs typeface="Times New Roman"/>
                      </a:endParaRPr>
                    </a:p>
                  </a:txBody>
                  <a:tcPr marL="64495" marR="64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000">
                          <a:effectLst/>
                          <a:latin typeface="Cambria"/>
                          <a:ea typeface="Calibri"/>
                          <a:cs typeface="Times New Roman"/>
                        </a:rPr>
                        <a:t>96</a:t>
                      </a:r>
                      <a:endParaRPr lang="es-EC" sz="1100">
                        <a:effectLst/>
                        <a:latin typeface="Times New Roman"/>
                        <a:ea typeface="Times New Roman"/>
                        <a:cs typeface="Times New Roman"/>
                      </a:endParaRPr>
                    </a:p>
                  </a:txBody>
                  <a:tcPr marL="64495" marR="64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000">
                          <a:effectLst/>
                          <a:latin typeface="Cambria"/>
                          <a:ea typeface="Calibri"/>
                          <a:cs typeface="Times New Roman"/>
                        </a:rPr>
                        <a:t>96</a:t>
                      </a:r>
                      <a:endParaRPr lang="es-EC" sz="1100">
                        <a:effectLst/>
                        <a:latin typeface="Times New Roman"/>
                        <a:ea typeface="Times New Roman"/>
                        <a:cs typeface="Times New Roman"/>
                      </a:endParaRPr>
                    </a:p>
                  </a:txBody>
                  <a:tcPr marL="64495" marR="64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000">
                          <a:effectLst/>
                          <a:latin typeface="Cambria"/>
                          <a:ea typeface="Calibri"/>
                          <a:cs typeface="Times New Roman"/>
                        </a:rPr>
                        <a:t>192</a:t>
                      </a:r>
                      <a:endParaRPr lang="es-EC" sz="1100">
                        <a:effectLst/>
                        <a:latin typeface="Times New Roman"/>
                        <a:ea typeface="Times New Roman"/>
                        <a:cs typeface="Times New Roman"/>
                      </a:endParaRPr>
                    </a:p>
                  </a:txBody>
                  <a:tcPr marL="64495" marR="64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000">
                          <a:effectLst/>
                          <a:latin typeface="Cambria"/>
                          <a:ea typeface="Calibri"/>
                          <a:cs typeface="Times New Roman"/>
                        </a:rPr>
                        <a:t>192</a:t>
                      </a:r>
                      <a:endParaRPr lang="es-EC" sz="1100">
                        <a:effectLst/>
                        <a:latin typeface="Times New Roman"/>
                        <a:ea typeface="Times New Roman"/>
                        <a:cs typeface="Times New Roman"/>
                      </a:endParaRPr>
                    </a:p>
                  </a:txBody>
                  <a:tcPr marL="64495" marR="64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000">
                          <a:effectLst/>
                          <a:latin typeface="Cambria"/>
                          <a:ea typeface="Calibri"/>
                          <a:cs typeface="Times New Roman"/>
                        </a:rPr>
                        <a:t>384</a:t>
                      </a:r>
                      <a:endParaRPr lang="es-EC" sz="1100">
                        <a:effectLst/>
                        <a:latin typeface="Times New Roman"/>
                        <a:ea typeface="Times New Roman"/>
                        <a:cs typeface="Times New Roman"/>
                      </a:endParaRPr>
                    </a:p>
                  </a:txBody>
                  <a:tcPr marL="64495" marR="64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000">
                          <a:effectLst/>
                          <a:latin typeface="Cambria"/>
                          <a:ea typeface="Calibri"/>
                          <a:cs typeface="Times New Roman"/>
                        </a:rPr>
                        <a:t>384</a:t>
                      </a:r>
                      <a:endParaRPr lang="es-EC" sz="1100">
                        <a:effectLst/>
                        <a:latin typeface="Times New Roman"/>
                        <a:ea typeface="Times New Roman"/>
                        <a:cs typeface="Times New Roman"/>
                      </a:endParaRPr>
                    </a:p>
                  </a:txBody>
                  <a:tcPr marL="64495" marR="64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4834">
                <a:tc vMerge="1">
                  <a:txBody>
                    <a:bodyPr/>
                    <a:lstStyle/>
                    <a:p>
                      <a:endParaRPr lang="es-EC"/>
                    </a:p>
                  </a:txBody>
                  <a:tcPr/>
                </a:tc>
                <a:tc>
                  <a:txBody>
                    <a:bodyPr/>
                    <a:lstStyle/>
                    <a:p>
                      <a:pPr algn="ctr">
                        <a:spcAft>
                          <a:spcPts val="0"/>
                        </a:spcAft>
                      </a:pPr>
                      <a:r>
                        <a:rPr lang="es-ES_tradnl" sz="1000">
                          <a:effectLst/>
                          <a:latin typeface="Cambria"/>
                          <a:ea typeface="Calibri"/>
                          <a:cs typeface="Times New Roman"/>
                        </a:rPr>
                        <a:t>SP</a:t>
                      </a:r>
                      <a:endParaRPr lang="es-EC" sz="1100">
                        <a:effectLst/>
                        <a:latin typeface="Times New Roman"/>
                        <a:ea typeface="Times New Roman"/>
                        <a:cs typeface="Times New Roman"/>
                      </a:endParaRPr>
                    </a:p>
                  </a:txBody>
                  <a:tcPr marL="64495" marR="64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000">
                          <a:effectLst/>
                          <a:latin typeface="Cambria"/>
                          <a:ea typeface="Calibri"/>
                          <a:cs typeface="Times New Roman"/>
                        </a:rPr>
                        <a:t>9</a:t>
                      </a:r>
                      <a:endParaRPr lang="es-EC" sz="1100">
                        <a:effectLst/>
                        <a:latin typeface="Times New Roman"/>
                        <a:ea typeface="Times New Roman"/>
                        <a:cs typeface="Times New Roman"/>
                      </a:endParaRPr>
                    </a:p>
                  </a:txBody>
                  <a:tcPr marL="64495" marR="64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000">
                          <a:effectLst/>
                          <a:latin typeface="Cambria"/>
                          <a:ea typeface="Calibri"/>
                          <a:cs typeface="Times New Roman"/>
                        </a:rPr>
                        <a:t>0</a:t>
                      </a:r>
                      <a:endParaRPr lang="es-EC" sz="1100">
                        <a:effectLst/>
                        <a:latin typeface="Times New Roman"/>
                        <a:ea typeface="Times New Roman"/>
                        <a:cs typeface="Times New Roman"/>
                      </a:endParaRPr>
                    </a:p>
                  </a:txBody>
                  <a:tcPr marL="64495" marR="64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000">
                          <a:effectLst/>
                          <a:latin typeface="Cambria"/>
                          <a:ea typeface="Calibri"/>
                          <a:cs typeface="Times New Roman"/>
                        </a:rPr>
                        <a:t>18</a:t>
                      </a:r>
                      <a:endParaRPr lang="es-EC" sz="1100">
                        <a:effectLst/>
                        <a:latin typeface="Times New Roman"/>
                        <a:ea typeface="Times New Roman"/>
                        <a:cs typeface="Times New Roman"/>
                      </a:endParaRPr>
                    </a:p>
                  </a:txBody>
                  <a:tcPr marL="64495" marR="64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000">
                          <a:effectLst/>
                          <a:latin typeface="Cambria"/>
                          <a:ea typeface="Calibri"/>
                          <a:cs typeface="Times New Roman"/>
                        </a:rPr>
                        <a:t>0</a:t>
                      </a:r>
                      <a:endParaRPr lang="es-EC" sz="1100">
                        <a:effectLst/>
                        <a:latin typeface="Times New Roman"/>
                        <a:ea typeface="Times New Roman"/>
                        <a:cs typeface="Times New Roman"/>
                      </a:endParaRPr>
                    </a:p>
                  </a:txBody>
                  <a:tcPr marL="64495" marR="64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000">
                          <a:effectLst/>
                          <a:latin typeface="Cambria"/>
                          <a:ea typeface="Calibri"/>
                          <a:cs typeface="Times New Roman"/>
                        </a:rPr>
                        <a:t>36</a:t>
                      </a:r>
                      <a:endParaRPr lang="es-EC" sz="1100">
                        <a:effectLst/>
                        <a:latin typeface="Times New Roman"/>
                        <a:ea typeface="Times New Roman"/>
                        <a:cs typeface="Times New Roman"/>
                      </a:endParaRPr>
                    </a:p>
                  </a:txBody>
                  <a:tcPr marL="64495" marR="64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000">
                          <a:effectLst/>
                          <a:latin typeface="Cambria"/>
                          <a:ea typeface="Calibri"/>
                          <a:cs typeface="Times New Roman"/>
                        </a:rPr>
                        <a:t>0</a:t>
                      </a:r>
                      <a:endParaRPr lang="es-EC" sz="1100">
                        <a:effectLst/>
                        <a:latin typeface="Times New Roman"/>
                        <a:ea typeface="Times New Roman"/>
                        <a:cs typeface="Times New Roman"/>
                      </a:endParaRPr>
                    </a:p>
                  </a:txBody>
                  <a:tcPr marL="64495" marR="64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4834">
                <a:tc vMerge="1">
                  <a:txBody>
                    <a:bodyPr/>
                    <a:lstStyle/>
                    <a:p>
                      <a:endParaRPr lang="es-EC"/>
                    </a:p>
                  </a:txBody>
                  <a:tcPr/>
                </a:tc>
                <a:tc>
                  <a:txBody>
                    <a:bodyPr/>
                    <a:lstStyle/>
                    <a:p>
                      <a:pPr algn="ctr">
                        <a:spcAft>
                          <a:spcPts val="0"/>
                        </a:spcAft>
                      </a:pPr>
                      <a:r>
                        <a:rPr lang="es-ES_tradnl" sz="1000">
                          <a:effectLst/>
                          <a:latin typeface="Cambria"/>
                          <a:ea typeface="Calibri"/>
                          <a:cs typeface="Times New Roman"/>
                        </a:rPr>
                        <a:t>CP</a:t>
                      </a:r>
                      <a:endParaRPr lang="es-EC" sz="1100">
                        <a:effectLst/>
                        <a:latin typeface="Times New Roman"/>
                        <a:ea typeface="Times New Roman"/>
                        <a:cs typeface="Times New Roman"/>
                      </a:endParaRPr>
                    </a:p>
                  </a:txBody>
                  <a:tcPr marL="64495" marR="64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000">
                          <a:effectLst/>
                          <a:latin typeface="Cambria"/>
                          <a:ea typeface="Calibri"/>
                          <a:cs typeface="Times New Roman"/>
                        </a:rPr>
                        <a:t>0</a:t>
                      </a:r>
                      <a:endParaRPr lang="es-EC" sz="1100">
                        <a:effectLst/>
                        <a:latin typeface="Times New Roman"/>
                        <a:ea typeface="Times New Roman"/>
                        <a:cs typeface="Times New Roman"/>
                      </a:endParaRPr>
                    </a:p>
                  </a:txBody>
                  <a:tcPr marL="64495" marR="64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000">
                          <a:effectLst/>
                          <a:latin typeface="Cambria"/>
                          <a:ea typeface="Calibri"/>
                          <a:cs typeface="Times New Roman"/>
                        </a:rPr>
                        <a:t>1</a:t>
                      </a:r>
                      <a:endParaRPr lang="es-EC" sz="1100">
                        <a:effectLst/>
                        <a:latin typeface="Times New Roman"/>
                        <a:ea typeface="Times New Roman"/>
                        <a:cs typeface="Times New Roman"/>
                      </a:endParaRPr>
                    </a:p>
                  </a:txBody>
                  <a:tcPr marL="64495" marR="64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000">
                          <a:effectLst/>
                          <a:latin typeface="Cambria"/>
                          <a:ea typeface="Calibri"/>
                          <a:cs typeface="Times New Roman"/>
                        </a:rPr>
                        <a:t>0</a:t>
                      </a:r>
                      <a:endParaRPr lang="es-EC" sz="1100">
                        <a:effectLst/>
                        <a:latin typeface="Times New Roman"/>
                        <a:ea typeface="Times New Roman"/>
                        <a:cs typeface="Times New Roman"/>
                      </a:endParaRPr>
                    </a:p>
                  </a:txBody>
                  <a:tcPr marL="64495" marR="64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000">
                          <a:effectLst/>
                          <a:latin typeface="Cambria"/>
                          <a:ea typeface="Calibri"/>
                          <a:cs typeface="Times New Roman"/>
                        </a:rPr>
                        <a:t>1</a:t>
                      </a:r>
                      <a:endParaRPr lang="es-EC" sz="1100">
                        <a:effectLst/>
                        <a:latin typeface="Times New Roman"/>
                        <a:ea typeface="Times New Roman"/>
                        <a:cs typeface="Times New Roman"/>
                      </a:endParaRPr>
                    </a:p>
                  </a:txBody>
                  <a:tcPr marL="64495" marR="64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000">
                          <a:effectLst/>
                          <a:latin typeface="Cambria"/>
                          <a:ea typeface="Calibri"/>
                          <a:cs typeface="Times New Roman"/>
                        </a:rPr>
                        <a:t>0</a:t>
                      </a:r>
                      <a:endParaRPr lang="es-EC" sz="1100">
                        <a:effectLst/>
                        <a:latin typeface="Times New Roman"/>
                        <a:ea typeface="Times New Roman"/>
                        <a:cs typeface="Times New Roman"/>
                      </a:endParaRPr>
                    </a:p>
                  </a:txBody>
                  <a:tcPr marL="64495" marR="64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000">
                          <a:effectLst/>
                          <a:latin typeface="Cambria"/>
                          <a:ea typeface="Calibri"/>
                          <a:cs typeface="Times New Roman"/>
                        </a:rPr>
                        <a:t>1</a:t>
                      </a:r>
                      <a:endParaRPr lang="es-EC" sz="1100">
                        <a:effectLst/>
                        <a:latin typeface="Times New Roman"/>
                        <a:ea typeface="Times New Roman"/>
                        <a:cs typeface="Times New Roman"/>
                      </a:endParaRPr>
                    </a:p>
                  </a:txBody>
                  <a:tcPr marL="64495" marR="64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4834">
                <a:tc vMerge="1">
                  <a:txBody>
                    <a:bodyPr/>
                    <a:lstStyle/>
                    <a:p>
                      <a:endParaRPr lang="es-EC"/>
                    </a:p>
                  </a:txBody>
                  <a:tcPr/>
                </a:tc>
                <a:tc>
                  <a:txBody>
                    <a:bodyPr/>
                    <a:lstStyle/>
                    <a:p>
                      <a:pPr algn="ctr">
                        <a:spcAft>
                          <a:spcPts val="0"/>
                        </a:spcAft>
                      </a:pPr>
                      <a:r>
                        <a:rPr lang="es-ES_tradnl" sz="1000">
                          <a:effectLst/>
                          <a:latin typeface="Cambria"/>
                          <a:ea typeface="Calibri"/>
                          <a:cs typeface="Times New Roman"/>
                        </a:rPr>
                        <a:t>TMCC</a:t>
                      </a:r>
                      <a:endParaRPr lang="es-EC" sz="1100">
                        <a:effectLst/>
                        <a:latin typeface="Times New Roman"/>
                        <a:ea typeface="Times New Roman"/>
                        <a:cs typeface="Times New Roman"/>
                      </a:endParaRPr>
                    </a:p>
                  </a:txBody>
                  <a:tcPr marL="64495" marR="64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000">
                          <a:effectLst/>
                          <a:latin typeface="Cambria"/>
                          <a:ea typeface="Calibri"/>
                          <a:cs typeface="Times New Roman"/>
                        </a:rPr>
                        <a:t>1</a:t>
                      </a:r>
                      <a:endParaRPr lang="es-EC" sz="1100">
                        <a:effectLst/>
                        <a:latin typeface="Times New Roman"/>
                        <a:ea typeface="Times New Roman"/>
                        <a:cs typeface="Times New Roman"/>
                      </a:endParaRPr>
                    </a:p>
                  </a:txBody>
                  <a:tcPr marL="64495" marR="64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000">
                          <a:effectLst/>
                          <a:latin typeface="Cambria"/>
                          <a:ea typeface="Calibri"/>
                          <a:cs typeface="Times New Roman"/>
                        </a:rPr>
                        <a:t>5</a:t>
                      </a:r>
                      <a:endParaRPr lang="es-EC" sz="1100">
                        <a:effectLst/>
                        <a:latin typeface="Times New Roman"/>
                        <a:ea typeface="Times New Roman"/>
                        <a:cs typeface="Times New Roman"/>
                      </a:endParaRPr>
                    </a:p>
                  </a:txBody>
                  <a:tcPr marL="64495" marR="64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000">
                          <a:effectLst/>
                          <a:latin typeface="Cambria"/>
                          <a:ea typeface="Calibri"/>
                          <a:cs typeface="Times New Roman"/>
                        </a:rPr>
                        <a:t>2</a:t>
                      </a:r>
                      <a:endParaRPr lang="es-EC" sz="1100">
                        <a:effectLst/>
                        <a:latin typeface="Times New Roman"/>
                        <a:ea typeface="Times New Roman"/>
                        <a:cs typeface="Times New Roman"/>
                      </a:endParaRPr>
                    </a:p>
                  </a:txBody>
                  <a:tcPr marL="64495" marR="64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000">
                          <a:effectLst/>
                          <a:latin typeface="Cambria"/>
                          <a:ea typeface="Calibri"/>
                          <a:cs typeface="Times New Roman"/>
                        </a:rPr>
                        <a:t>10</a:t>
                      </a:r>
                      <a:endParaRPr lang="es-EC" sz="1100">
                        <a:effectLst/>
                        <a:latin typeface="Times New Roman"/>
                        <a:ea typeface="Times New Roman"/>
                        <a:cs typeface="Times New Roman"/>
                      </a:endParaRPr>
                    </a:p>
                  </a:txBody>
                  <a:tcPr marL="64495" marR="64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000">
                          <a:effectLst/>
                          <a:latin typeface="Cambria"/>
                          <a:ea typeface="Calibri"/>
                          <a:cs typeface="Times New Roman"/>
                        </a:rPr>
                        <a:t>4</a:t>
                      </a:r>
                      <a:endParaRPr lang="es-EC" sz="1100">
                        <a:effectLst/>
                        <a:latin typeface="Times New Roman"/>
                        <a:ea typeface="Times New Roman"/>
                        <a:cs typeface="Times New Roman"/>
                      </a:endParaRPr>
                    </a:p>
                  </a:txBody>
                  <a:tcPr marL="64495" marR="64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000">
                          <a:effectLst/>
                          <a:latin typeface="Cambria"/>
                          <a:ea typeface="Calibri"/>
                          <a:cs typeface="Times New Roman"/>
                        </a:rPr>
                        <a:t>20</a:t>
                      </a:r>
                      <a:endParaRPr lang="es-EC" sz="1100">
                        <a:effectLst/>
                        <a:latin typeface="Times New Roman"/>
                        <a:ea typeface="Times New Roman"/>
                        <a:cs typeface="Times New Roman"/>
                      </a:endParaRPr>
                    </a:p>
                  </a:txBody>
                  <a:tcPr marL="64495" marR="64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4834">
                <a:tc vMerge="1">
                  <a:txBody>
                    <a:bodyPr/>
                    <a:lstStyle/>
                    <a:p>
                      <a:endParaRPr lang="es-EC"/>
                    </a:p>
                  </a:txBody>
                  <a:tcPr/>
                </a:tc>
                <a:tc>
                  <a:txBody>
                    <a:bodyPr/>
                    <a:lstStyle/>
                    <a:p>
                      <a:pPr algn="ctr">
                        <a:spcAft>
                          <a:spcPts val="0"/>
                        </a:spcAft>
                      </a:pPr>
                      <a:r>
                        <a:rPr lang="es-ES_tradnl" sz="1000">
                          <a:effectLst/>
                          <a:latin typeface="Cambria"/>
                          <a:ea typeface="Calibri"/>
                          <a:cs typeface="Times New Roman"/>
                        </a:rPr>
                        <a:t>AC1</a:t>
                      </a:r>
                      <a:endParaRPr lang="es-EC" sz="1100">
                        <a:effectLst/>
                        <a:latin typeface="Times New Roman"/>
                        <a:ea typeface="Times New Roman"/>
                        <a:cs typeface="Times New Roman"/>
                      </a:endParaRPr>
                    </a:p>
                  </a:txBody>
                  <a:tcPr marL="64495" marR="64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000">
                          <a:effectLst/>
                          <a:latin typeface="Cambria"/>
                          <a:ea typeface="Calibri"/>
                          <a:cs typeface="Times New Roman"/>
                        </a:rPr>
                        <a:t>2</a:t>
                      </a:r>
                      <a:endParaRPr lang="es-EC" sz="1100">
                        <a:effectLst/>
                        <a:latin typeface="Times New Roman"/>
                        <a:ea typeface="Times New Roman"/>
                        <a:cs typeface="Times New Roman"/>
                      </a:endParaRPr>
                    </a:p>
                  </a:txBody>
                  <a:tcPr marL="64495" marR="64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000">
                          <a:effectLst/>
                          <a:latin typeface="Cambria"/>
                          <a:ea typeface="Calibri"/>
                          <a:cs typeface="Times New Roman"/>
                        </a:rPr>
                        <a:t>2</a:t>
                      </a:r>
                      <a:endParaRPr lang="es-EC" sz="1100">
                        <a:effectLst/>
                        <a:latin typeface="Times New Roman"/>
                        <a:ea typeface="Times New Roman"/>
                        <a:cs typeface="Times New Roman"/>
                      </a:endParaRPr>
                    </a:p>
                  </a:txBody>
                  <a:tcPr marL="64495" marR="64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000">
                          <a:effectLst/>
                          <a:latin typeface="Cambria"/>
                          <a:ea typeface="Calibri"/>
                          <a:cs typeface="Times New Roman"/>
                        </a:rPr>
                        <a:t>4</a:t>
                      </a:r>
                      <a:endParaRPr lang="es-EC" sz="1100">
                        <a:effectLst/>
                        <a:latin typeface="Times New Roman"/>
                        <a:ea typeface="Times New Roman"/>
                        <a:cs typeface="Times New Roman"/>
                      </a:endParaRPr>
                    </a:p>
                  </a:txBody>
                  <a:tcPr marL="64495" marR="64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000">
                          <a:effectLst/>
                          <a:latin typeface="Cambria"/>
                          <a:ea typeface="Calibri"/>
                          <a:cs typeface="Times New Roman"/>
                        </a:rPr>
                        <a:t>4</a:t>
                      </a:r>
                      <a:endParaRPr lang="es-EC" sz="1100">
                        <a:effectLst/>
                        <a:latin typeface="Times New Roman"/>
                        <a:ea typeface="Times New Roman"/>
                        <a:cs typeface="Times New Roman"/>
                      </a:endParaRPr>
                    </a:p>
                  </a:txBody>
                  <a:tcPr marL="64495" marR="64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000">
                          <a:effectLst/>
                          <a:latin typeface="Cambria"/>
                          <a:ea typeface="Calibri"/>
                          <a:cs typeface="Times New Roman"/>
                        </a:rPr>
                        <a:t>8</a:t>
                      </a:r>
                      <a:endParaRPr lang="es-EC" sz="1100">
                        <a:effectLst/>
                        <a:latin typeface="Times New Roman"/>
                        <a:ea typeface="Times New Roman"/>
                        <a:cs typeface="Times New Roman"/>
                      </a:endParaRPr>
                    </a:p>
                  </a:txBody>
                  <a:tcPr marL="64495" marR="64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000">
                          <a:effectLst/>
                          <a:latin typeface="Cambria"/>
                          <a:ea typeface="Calibri"/>
                          <a:cs typeface="Times New Roman"/>
                        </a:rPr>
                        <a:t>8</a:t>
                      </a:r>
                      <a:endParaRPr lang="es-EC" sz="1100">
                        <a:effectLst/>
                        <a:latin typeface="Times New Roman"/>
                        <a:ea typeface="Times New Roman"/>
                        <a:cs typeface="Times New Roman"/>
                      </a:endParaRPr>
                    </a:p>
                  </a:txBody>
                  <a:tcPr marL="64495" marR="64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4834">
                <a:tc vMerge="1">
                  <a:txBody>
                    <a:bodyPr/>
                    <a:lstStyle/>
                    <a:p>
                      <a:endParaRPr lang="es-EC"/>
                    </a:p>
                  </a:txBody>
                  <a:tcPr/>
                </a:tc>
                <a:tc>
                  <a:txBody>
                    <a:bodyPr/>
                    <a:lstStyle/>
                    <a:p>
                      <a:pPr algn="ctr">
                        <a:spcAft>
                          <a:spcPts val="0"/>
                        </a:spcAft>
                      </a:pPr>
                      <a:r>
                        <a:rPr lang="es-ES_tradnl" sz="1000">
                          <a:effectLst/>
                          <a:latin typeface="Cambria"/>
                          <a:ea typeface="Calibri"/>
                          <a:cs typeface="Times New Roman"/>
                        </a:rPr>
                        <a:t>AC2</a:t>
                      </a:r>
                      <a:endParaRPr lang="es-EC" sz="1100">
                        <a:effectLst/>
                        <a:latin typeface="Times New Roman"/>
                        <a:ea typeface="Times New Roman"/>
                        <a:cs typeface="Times New Roman"/>
                      </a:endParaRPr>
                    </a:p>
                  </a:txBody>
                  <a:tcPr marL="64495" marR="64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000">
                          <a:effectLst/>
                          <a:latin typeface="Cambria"/>
                          <a:ea typeface="Calibri"/>
                          <a:cs typeface="Times New Roman"/>
                        </a:rPr>
                        <a:t>0</a:t>
                      </a:r>
                      <a:endParaRPr lang="es-EC" sz="1100">
                        <a:effectLst/>
                        <a:latin typeface="Times New Roman"/>
                        <a:ea typeface="Times New Roman"/>
                        <a:cs typeface="Times New Roman"/>
                      </a:endParaRPr>
                    </a:p>
                  </a:txBody>
                  <a:tcPr marL="64495" marR="64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000">
                          <a:effectLst/>
                          <a:latin typeface="Cambria"/>
                          <a:ea typeface="Calibri"/>
                          <a:cs typeface="Times New Roman"/>
                        </a:rPr>
                        <a:t>4</a:t>
                      </a:r>
                      <a:endParaRPr lang="es-EC" sz="1100">
                        <a:effectLst/>
                        <a:latin typeface="Times New Roman"/>
                        <a:ea typeface="Times New Roman"/>
                        <a:cs typeface="Times New Roman"/>
                      </a:endParaRPr>
                    </a:p>
                  </a:txBody>
                  <a:tcPr marL="64495" marR="64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000">
                          <a:effectLst/>
                          <a:latin typeface="Cambria"/>
                          <a:ea typeface="Calibri"/>
                          <a:cs typeface="Times New Roman"/>
                        </a:rPr>
                        <a:t>0</a:t>
                      </a:r>
                      <a:endParaRPr lang="es-EC" sz="1100">
                        <a:effectLst/>
                        <a:latin typeface="Times New Roman"/>
                        <a:ea typeface="Times New Roman"/>
                        <a:cs typeface="Times New Roman"/>
                      </a:endParaRPr>
                    </a:p>
                  </a:txBody>
                  <a:tcPr marL="64495" marR="64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000">
                          <a:effectLst/>
                          <a:latin typeface="Cambria"/>
                          <a:ea typeface="Calibri"/>
                          <a:cs typeface="Times New Roman"/>
                        </a:rPr>
                        <a:t>9</a:t>
                      </a:r>
                      <a:endParaRPr lang="es-EC" sz="1100">
                        <a:effectLst/>
                        <a:latin typeface="Times New Roman"/>
                        <a:ea typeface="Times New Roman"/>
                        <a:cs typeface="Times New Roman"/>
                      </a:endParaRPr>
                    </a:p>
                  </a:txBody>
                  <a:tcPr marL="64495" marR="64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000">
                          <a:effectLst/>
                          <a:latin typeface="Cambria"/>
                          <a:ea typeface="Calibri"/>
                          <a:cs typeface="Times New Roman"/>
                        </a:rPr>
                        <a:t>0</a:t>
                      </a:r>
                      <a:endParaRPr lang="es-EC" sz="1100">
                        <a:effectLst/>
                        <a:latin typeface="Times New Roman"/>
                        <a:ea typeface="Times New Roman"/>
                        <a:cs typeface="Times New Roman"/>
                      </a:endParaRPr>
                    </a:p>
                  </a:txBody>
                  <a:tcPr marL="64495" marR="64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000">
                          <a:effectLst/>
                          <a:latin typeface="Cambria"/>
                          <a:ea typeface="Calibri"/>
                          <a:cs typeface="Times New Roman"/>
                        </a:rPr>
                        <a:t>19</a:t>
                      </a:r>
                      <a:endParaRPr lang="es-EC" sz="1100">
                        <a:effectLst/>
                        <a:latin typeface="Times New Roman"/>
                        <a:ea typeface="Times New Roman"/>
                        <a:cs typeface="Times New Roman"/>
                      </a:endParaRPr>
                    </a:p>
                  </a:txBody>
                  <a:tcPr marL="64495" marR="64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24501">
                <a:tc gridSpan="2">
                  <a:txBody>
                    <a:bodyPr/>
                    <a:lstStyle/>
                    <a:p>
                      <a:pPr algn="ctr">
                        <a:spcAft>
                          <a:spcPts val="0"/>
                        </a:spcAft>
                      </a:pPr>
                      <a:r>
                        <a:rPr lang="es-ES_tradnl" sz="1000">
                          <a:effectLst/>
                          <a:latin typeface="Cambria"/>
                          <a:ea typeface="Calibri"/>
                          <a:cs typeface="Times New Roman"/>
                        </a:rPr>
                        <a:t>Modulación Portadoras</a:t>
                      </a:r>
                      <a:endParaRPr lang="es-EC" sz="1100">
                        <a:effectLst/>
                        <a:latin typeface="Times New Roman"/>
                        <a:ea typeface="Times New Roman"/>
                        <a:cs typeface="Times New Roman"/>
                      </a:endParaRPr>
                    </a:p>
                  </a:txBody>
                  <a:tcPr marL="64495" marR="64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a:txBody>
                    <a:bodyPr/>
                    <a:lstStyle/>
                    <a:p>
                      <a:pPr algn="ctr">
                        <a:spcAft>
                          <a:spcPts val="0"/>
                        </a:spcAft>
                      </a:pPr>
                      <a:r>
                        <a:rPr lang="es-ES_tradnl" sz="1000">
                          <a:effectLst/>
                          <a:latin typeface="Cambria"/>
                          <a:ea typeface="Calibri"/>
                          <a:cs typeface="Times New Roman"/>
                        </a:rPr>
                        <a:t>16 QAM, 64 QAM, QPSK</a:t>
                      </a:r>
                      <a:endParaRPr lang="es-EC" sz="1100">
                        <a:effectLst/>
                        <a:latin typeface="Times New Roman"/>
                        <a:ea typeface="Times New Roman"/>
                        <a:cs typeface="Times New Roman"/>
                      </a:endParaRPr>
                    </a:p>
                  </a:txBody>
                  <a:tcPr marL="64495" marR="64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000">
                          <a:effectLst/>
                          <a:latin typeface="Cambria"/>
                          <a:ea typeface="Calibri"/>
                          <a:cs typeface="Times New Roman"/>
                        </a:rPr>
                        <a:t>DQPSK</a:t>
                      </a:r>
                      <a:endParaRPr lang="es-EC" sz="1100">
                        <a:effectLst/>
                        <a:latin typeface="Times New Roman"/>
                        <a:ea typeface="Times New Roman"/>
                        <a:cs typeface="Times New Roman"/>
                      </a:endParaRPr>
                    </a:p>
                  </a:txBody>
                  <a:tcPr marL="64495" marR="64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000">
                          <a:effectLst/>
                          <a:latin typeface="Cambria"/>
                          <a:ea typeface="Calibri"/>
                          <a:cs typeface="Times New Roman"/>
                        </a:rPr>
                        <a:t>16 QAM, 64 QAM, QPSK</a:t>
                      </a:r>
                      <a:endParaRPr lang="es-EC" sz="1100">
                        <a:effectLst/>
                        <a:latin typeface="Times New Roman"/>
                        <a:ea typeface="Times New Roman"/>
                        <a:cs typeface="Times New Roman"/>
                      </a:endParaRPr>
                    </a:p>
                  </a:txBody>
                  <a:tcPr marL="64495" marR="64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000">
                          <a:effectLst/>
                          <a:latin typeface="Cambria"/>
                          <a:ea typeface="Calibri"/>
                          <a:cs typeface="Times New Roman"/>
                        </a:rPr>
                        <a:t>DQPSK</a:t>
                      </a:r>
                      <a:endParaRPr lang="es-EC" sz="1100">
                        <a:effectLst/>
                        <a:latin typeface="Times New Roman"/>
                        <a:ea typeface="Times New Roman"/>
                        <a:cs typeface="Times New Roman"/>
                      </a:endParaRPr>
                    </a:p>
                  </a:txBody>
                  <a:tcPr marL="64495" marR="64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000">
                          <a:effectLst/>
                          <a:latin typeface="Cambria"/>
                          <a:ea typeface="Calibri"/>
                          <a:cs typeface="Times New Roman"/>
                        </a:rPr>
                        <a:t>16 QAM, 64 QAM, QPSK</a:t>
                      </a:r>
                      <a:endParaRPr lang="es-EC" sz="1100">
                        <a:effectLst/>
                        <a:latin typeface="Times New Roman"/>
                        <a:ea typeface="Times New Roman"/>
                        <a:cs typeface="Times New Roman"/>
                      </a:endParaRPr>
                    </a:p>
                  </a:txBody>
                  <a:tcPr marL="64495" marR="64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_tradnl" sz="1000">
                          <a:effectLst/>
                          <a:latin typeface="Cambria"/>
                          <a:ea typeface="Calibri"/>
                          <a:cs typeface="Times New Roman"/>
                        </a:rPr>
                        <a:t>DQPSK</a:t>
                      </a:r>
                      <a:endParaRPr lang="es-EC" sz="1100">
                        <a:effectLst/>
                        <a:latin typeface="Times New Roman"/>
                        <a:ea typeface="Times New Roman"/>
                        <a:cs typeface="Times New Roman"/>
                      </a:endParaRPr>
                    </a:p>
                  </a:txBody>
                  <a:tcPr marL="64495" marR="64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9667">
                <a:tc gridSpan="2">
                  <a:txBody>
                    <a:bodyPr/>
                    <a:lstStyle/>
                    <a:p>
                      <a:pPr algn="ctr">
                        <a:spcAft>
                          <a:spcPts val="0"/>
                        </a:spcAft>
                      </a:pPr>
                      <a:r>
                        <a:rPr lang="es-ES_tradnl" sz="1000">
                          <a:effectLst/>
                          <a:latin typeface="Cambria"/>
                          <a:ea typeface="Calibri"/>
                          <a:cs typeface="Times New Roman"/>
                        </a:rPr>
                        <a:t>Numero de símbolos por trama</a:t>
                      </a:r>
                      <a:endParaRPr lang="es-EC" sz="1100">
                        <a:effectLst/>
                        <a:latin typeface="Times New Roman"/>
                        <a:ea typeface="Times New Roman"/>
                        <a:cs typeface="Times New Roman"/>
                      </a:endParaRPr>
                    </a:p>
                  </a:txBody>
                  <a:tcPr marL="64495" marR="64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gridSpan="6">
                  <a:txBody>
                    <a:bodyPr/>
                    <a:lstStyle/>
                    <a:p>
                      <a:pPr algn="ctr">
                        <a:spcAft>
                          <a:spcPts val="0"/>
                        </a:spcAft>
                      </a:pPr>
                      <a:r>
                        <a:rPr lang="es-ES_tradnl" sz="1000">
                          <a:effectLst/>
                          <a:latin typeface="Cambria"/>
                          <a:ea typeface="Calibri"/>
                          <a:cs typeface="Times New Roman"/>
                        </a:rPr>
                        <a:t>204</a:t>
                      </a:r>
                      <a:endParaRPr lang="es-EC" sz="1100">
                        <a:effectLst/>
                        <a:latin typeface="Times New Roman"/>
                        <a:ea typeface="Times New Roman"/>
                        <a:cs typeface="Times New Roman"/>
                      </a:endParaRPr>
                    </a:p>
                  </a:txBody>
                  <a:tcPr marL="64495" marR="64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349667">
                <a:tc gridSpan="2">
                  <a:txBody>
                    <a:bodyPr/>
                    <a:lstStyle/>
                    <a:p>
                      <a:pPr algn="ctr">
                        <a:spcAft>
                          <a:spcPts val="0"/>
                        </a:spcAft>
                      </a:pPr>
                      <a:r>
                        <a:rPr lang="es-ES_tradnl" sz="1000">
                          <a:effectLst/>
                          <a:latin typeface="Cambria"/>
                          <a:ea typeface="Calibri"/>
                          <a:cs typeface="Times New Roman"/>
                        </a:rPr>
                        <a:t>Duración de símbolo efectiva</a:t>
                      </a:r>
                      <a:endParaRPr lang="es-EC" sz="1100">
                        <a:effectLst/>
                        <a:latin typeface="Times New Roman"/>
                        <a:ea typeface="Times New Roman"/>
                        <a:cs typeface="Times New Roman"/>
                      </a:endParaRPr>
                    </a:p>
                  </a:txBody>
                  <a:tcPr marL="64495" marR="64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gridSpan="2">
                  <a:txBody>
                    <a:bodyPr/>
                    <a:lstStyle/>
                    <a:p>
                      <a:pPr algn="ctr">
                        <a:spcAft>
                          <a:spcPts val="0"/>
                        </a:spcAft>
                      </a:pPr>
                      <a:r>
                        <a:rPr lang="es-ES_tradnl" sz="1000">
                          <a:effectLst/>
                          <a:latin typeface="Cambria"/>
                          <a:ea typeface="Calibri"/>
                          <a:cs typeface="Times New Roman"/>
                        </a:rPr>
                        <a:t>252 </a:t>
                      </a:r>
                      <a:r>
                        <a:rPr lang="es-ES_tradnl" sz="1000">
                          <a:effectLst/>
                          <a:latin typeface="Cambria"/>
                          <a:ea typeface="Calibri"/>
                          <a:cs typeface="Calibri"/>
                        </a:rPr>
                        <a:t>µ</a:t>
                      </a:r>
                      <a:r>
                        <a:rPr lang="es-ES_tradnl" sz="1000">
                          <a:effectLst/>
                          <a:latin typeface="Cambria"/>
                          <a:ea typeface="Calibri"/>
                          <a:cs typeface="Times New Roman"/>
                        </a:rPr>
                        <a:t>s </a:t>
                      </a:r>
                      <a:endParaRPr lang="es-EC" sz="1100">
                        <a:effectLst/>
                        <a:latin typeface="Times New Roman"/>
                        <a:ea typeface="Times New Roman"/>
                        <a:cs typeface="Times New Roman"/>
                      </a:endParaRPr>
                    </a:p>
                  </a:txBody>
                  <a:tcPr marL="64495" marR="64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gridSpan="2">
                  <a:txBody>
                    <a:bodyPr/>
                    <a:lstStyle/>
                    <a:p>
                      <a:pPr algn="ctr">
                        <a:spcAft>
                          <a:spcPts val="0"/>
                        </a:spcAft>
                      </a:pPr>
                      <a:r>
                        <a:rPr lang="es-ES_tradnl" sz="1000">
                          <a:effectLst/>
                          <a:latin typeface="Cambria"/>
                          <a:ea typeface="Calibri"/>
                          <a:cs typeface="Times New Roman"/>
                        </a:rPr>
                        <a:t>504 </a:t>
                      </a:r>
                      <a:r>
                        <a:rPr lang="es-ES_tradnl" sz="1000">
                          <a:effectLst/>
                          <a:latin typeface="Cambria"/>
                          <a:ea typeface="Calibri"/>
                          <a:cs typeface="Calibri"/>
                        </a:rPr>
                        <a:t>µ</a:t>
                      </a:r>
                      <a:r>
                        <a:rPr lang="es-ES_tradnl" sz="1000">
                          <a:effectLst/>
                          <a:latin typeface="Cambria"/>
                          <a:ea typeface="Calibri"/>
                          <a:cs typeface="Times New Roman"/>
                        </a:rPr>
                        <a:t>s</a:t>
                      </a:r>
                      <a:endParaRPr lang="es-EC" sz="1100">
                        <a:effectLst/>
                        <a:latin typeface="Times New Roman"/>
                        <a:ea typeface="Times New Roman"/>
                        <a:cs typeface="Times New Roman"/>
                      </a:endParaRPr>
                    </a:p>
                  </a:txBody>
                  <a:tcPr marL="64495" marR="64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gridSpan="2">
                  <a:txBody>
                    <a:bodyPr/>
                    <a:lstStyle/>
                    <a:p>
                      <a:pPr algn="ctr">
                        <a:spcAft>
                          <a:spcPts val="0"/>
                        </a:spcAft>
                      </a:pPr>
                      <a:r>
                        <a:rPr lang="es-ES_tradnl" sz="1000">
                          <a:effectLst/>
                          <a:latin typeface="Cambria"/>
                          <a:ea typeface="Calibri"/>
                          <a:cs typeface="Times New Roman"/>
                        </a:rPr>
                        <a:t>1.008 </a:t>
                      </a:r>
                      <a:r>
                        <a:rPr lang="es-ES_tradnl" sz="1000">
                          <a:effectLst/>
                          <a:latin typeface="Cambria"/>
                          <a:ea typeface="Calibri"/>
                          <a:cs typeface="Calibri"/>
                        </a:rPr>
                        <a:t>m</a:t>
                      </a:r>
                      <a:r>
                        <a:rPr lang="es-ES_tradnl" sz="1000">
                          <a:effectLst/>
                          <a:latin typeface="Cambria"/>
                          <a:ea typeface="Calibri"/>
                          <a:cs typeface="Times New Roman"/>
                        </a:rPr>
                        <a:t>s</a:t>
                      </a:r>
                      <a:endParaRPr lang="es-EC" sz="1100">
                        <a:effectLst/>
                        <a:latin typeface="Times New Roman"/>
                        <a:ea typeface="Times New Roman"/>
                        <a:cs typeface="Times New Roman"/>
                      </a:endParaRPr>
                    </a:p>
                  </a:txBody>
                  <a:tcPr marL="64495" marR="64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r>
              <a:tr h="699335">
                <a:tc gridSpan="2">
                  <a:txBody>
                    <a:bodyPr/>
                    <a:lstStyle/>
                    <a:p>
                      <a:pPr algn="ctr">
                        <a:spcAft>
                          <a:spcPts val="0"/>
                        </a:spcAft>
                      </a:pPr>
                      <a:r>
                        <a:rPr lang="es-ES_tradnl" sz="1000">
                          <a:effectLst/>
                          <a:latin typeface="Cambria"/>
                          <a:ea typeface="Calibri"/>
                          <a:cs typeface="Times New Roman"/>
                        </a:rPr>
                        <a:t>Intervalo de guarda</a:t>
                      </a:r>
                      <a:endParaRPr lang="es-EC" sz="1100">
                        <a:effectLst/>
                        <a:latin typeface="Times New Roman"/>
                        <a:ea typeface="Times New Roman"/>
                        <a:cs typeface="Times New Roman"/>
                      </a:endParaRPr>
                    </a:p>
                  </a:txBody>
                  <a:tcPr marL="64495" marR="64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gridSpan="2">
                  <a:txBody>
                    <a:bodyPr/>
                    <a:lstStyle/>
                    <a:p>
                      <a:pPr algn="ctr">
                        <a:spcAft>
                          <a:spcPts val="0"/>
                        </a:spcAft>
                      </a:pPr>
                      <a:r>
                        <a:rPr lang="es-ES_tradnl" sz="1000">
                          <a:effectLst/>
                          <a:latin typeface="Cambria"/>
                          <a:ea typeface="Calibri"/>
                          <a:cs typeface="Times New Roman"/>
                        </a:rPr>
                        <a:t>63 </a:t>
                      </a:r>
                      <a:r>
                        <a:rPr lang="es-ES_tradnl" sz="1000">
                          <a:effectLst/>
                          <a:latin typeface="Cambria"/>
                          <a:ea typeface="Calibri"/>
                          <a:cs typeface="Calibri"/>
                        </a:rPr>
                        <a:t>µ</a:t>
                      </a:r>
                      <a:r>
                        <a:rPr lang="es-ES_tradnl" sz="1000">
                          <a:effectLst/>
                          <a:latin typeface="Cambria"/>
                          <a:ea typeface="Calibri"/>
                          <a:cs typeface="Times New Roman"/>
                        </a:rPr>
                        <a:t>s (1/4), 31.5 </a:t>
                      </a:r>
                      <a:r>
                        <a:rPr lang="es-ES_tradnl" sz="1000">
                          <a:effectLst/>
                          <a:latin typeface="Cambria"/>
                          <a:ea typeface="Calibri"/>
                          <a:cs typeface="Calibri"/>
                        </a:rPr>
                        <a:t>µ</a:t>
                      </a:r>
                      <a:r>
                        <a:rPr lang="es-ES_tradnl" sz="1000">
                          <a:effectLst/>
                          <a:latin typeface="Cambria"/>
                          <a:ea typeface="Calibri"/>
                          <a:cs typeface="Times New Roman"/>
                        </a:rPr>
                        <a:t>s (1/8), 15.75 </a:t>
                      </a:r>
                      <a:r>
                        <a:rPr lang="es-ES_tradnl" sz="1000">
                          <a:effectLst/>
                          <a:latin typeface="Cambria"/>
                          <a:ea typeface="Calibri"/>
                          <a:cs typeface="Calibri"/>
                        </a:rPr>
                        <a:t>µ</a:t>
                      </a:r>
                      <a:r>
                        <a:rPr lang="es-ES_tradnl" sz="1000">
                          <a:effectLst/>
                          <a:latin typeface="Cambria"/>
                          <a:ea typeface="Calibri"/>
                          <a:cs typeface="Times New Roman"/>
                        </a:rPr>
                        <a:t>s (1/16), 7.875 </a:t>
                      </a:r>
                      <a:r>
                        <a:rPr lang="es-ES_tradnl" sz="1000">
                          <a:effectLst/>
                          <a:latin typeface="Cambria"/>
                          <a:ea typeface="Calibri"/>
                          <a:cs typeface="Calibri"/>
                        </a:rPr>
                        <a:t>µ</a:t>
                      </a:r>
                      <a:r>
                        <a:rPr lang="es-ES_tradnl" sz="1000">
                          <a:effectLst/>
                          <a:latin typeface="Cambria"/>
                          <a:ea typeface="Calibri"/>
                          <a:cs typeface="Times New Roman"/>
                        </a:rPr>
                        <a:t>s (1/32)</a:t>
                      </a:r>
                      <a:endParaRPr lang="es-EC" sz="1100">
                        <a:effectLst/>
                        <a:latin typeface="Times New Roman"/>
                        <a:ea typeface="Times New Roman"/>
                        <a:cs typeface="Times New Roman"/>
                      </a:endParaRPr>
                    </a:p>
                  </a:txBody>
                  <a:tcPr marL="64495" marR="64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gridSpan="2">
                  <a:txBody>
                    <a:bodyPr/>
                    <a:lstStyle/>
                    <a:p>
                      <a:pPr algn="ctr">
                        <a:spcAft>
                          <a:spcPts val="0"/>
                        </a:spcAft>
                      </a:pPr>
                      <a:r>
                        <a:rPr lang="en-US" sz="1000">
                          <a:effectLst/>
                          <a:latin typeface="Cambria"/>
                          <a:ea typeface="Calibri"/>
                          <a:cs typeface="Times New Roman"/>
                        </a:rPr>
                        <a:t>126 </a:t>
                      </a:r>
                      <a:r>
                        <a:rPr lang="en-US" sz="1000">
                          <a:effectLst/>
                          <a:latin typeface="Cambria"/>
                          <a:ea typeface="Calibri"/>
                          <a:cs typeface="Calibri"/>
                        </a:rPr>
                        <a:t>µ</a:t>
                      </a:r>
                      <a:r>
                        <a:rPr lang="en-US" sz="1000">
                          <a:effectLst/>
                          <a:latin typeface="Cambria"/>
                          <a:ea typeface="Calibri"/>
                          <a:cs typeface="Times New Roman"/>
                        </a:rPr>
                        <a:t>s (1/4), 63 us (1/8), 31.5 us (1/16), 15.75 us (1/32)</a:t>
                      </a:r>
                      <a:endParaRPr lang="es-EC" sz="1100">
                        <a:effectLst/>
                        <a:latin typeface="Times New Roman"/>
                        <a:ea typeface="Times New Roman"/>
                        <a:cs typeface="Times New Roman"/>
                      </a:endParaRPr>
                    </a:p>
                  </a:txBody>
                  <a:tcPr marL="64495" marR="64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gridSpan="2">
                  <a:txBody>
                    <a:bodyPr/>
                    <a:lstStyle/>
                    <a:p>
                      <a:pPr algn="ctr">
                        <a:spcAft>
                          <a:spcPts val="0"/>
                        </a:spcAft>
                      </a:pPr>
                      <a:r>
                        <a:rPr lang="en-US" sz="1000">
                          <a:effectLst/>
                          <a:latin typeface="Cambria"/>
                          <a:ea typeface="Calibri"/>
                          <a:cs typeface="Times New Roman"/>
                        </a:rPr>
                        <a:t>252 </a:t>
                      </a:r>
                      <a:r>
                        <a:rPr lang="en-US" sz="1000">
                          <a:effectLst/>
                          <a:latin typeface="Cambria"/>
                          <a:ea typeface="Calibri"/>
                          <a:cs typeface="Calibri"/>
                        </a:rPr>
                        <a:t>µ</a:t>
                      </a:r>
                      <a:r>
                        <a:rPr lang="en-US" sz="1000">
                          <a:effectLst/>
                          <a:latin typeface="Cambria"/>
                          <a:ea typeface="Calibri"/>
                          <a:cs typeface="Times New Roman"/>
                        </a:rPr>
                        <a:t>s (1/4), 126 </a:t>
                      </a:r>
                      <a:r>
                        <a:rPr lang="en-US" sz="1000">
                          <a:effectLst/>
                          <a:latin typeface="Cambria"/>
                          <a:ea typeface="Calibri"/>
                          <a:cs typeface="Calibri"/>
                        </a:rPr>
                        <a:t>µ</a:t>
                      </a:r>
                      <a:r>
                        <a:rPr lang="en-US" sz="1000">
                          <a:effectLst/>
                          <a:latin typeface="Cambria"/>
                          <a:ea typeface="Calibri"/>
                          <a:cs typeface="Times New Roman"/>
                        </a:rPr>
                        <a:t>s (1/8), 63 </a:t>
                      </a:r>
                      <a:r>
                        <a:rPr lang="en-US" sz="1000">
                          <a:effectLst/>
                          <a:latin typeface="Cambria"/>
                          <a:ea typeface="Calibri"/>
                          <a:cs typeface="Calibri"/>
                        </a:rPr>
                        <a:t>µ</a:t>
                      </a:r>
                      <a:r>
                        <a:rPr lang="en-US" sz="1000">
                          <a:effectLst/>
                          <a:latin typeface="Cambria"/>
                          <a:ea typeface="Calibri"/>
                          <a:cs typeface="Times New Roman"/>
                        </a:rPr>
                        <a:t>s (1/16), 31.5 </a:t>
                      </a:r>
                      <a:r>
                        <a:rPr lang="en-US" sz="1000">
                          <a:effectLst/>
                          <a:latin typeface="Cambria"/>
                          <a:ea typeface="Calibri"/>
                          <a:cs typeface="Calibri"/>
                        </a:rPr>
                        <a:t>µ</a:t>
                      </a:r>
                      <a:r>
                        <a:rPr lang="en-US" sz="1000">
                          <a:effectLst/>
                          <a:latin typeface="Cambria"/>
                          <a:ea typeface="Calibri"/>
                          <a:cs typeface="Times New Roman"/>
                        </a:rPr>
                        <a:t>s (1/32)</a:t>
                      </a:r>
                      <a:endParaRPr lang="es-EC" sz="1100">
                        <a:effectLst/>
                        <a:latin typeface="Times New Roman"/>
                        <a:ea typeface="Times New Roman"/>
                        <a:cs typeface="Times New Roman"/>
                      </a:endParaRPr>
                    </a:p>
                  </a:txBody>
                  <a:tcPr marL="64495" marR="64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r>
              <a:tr h="699335">
                <a:tc gridSpan="2">
                  <a:txBody>
                    <a:bodyPr/>
                    <a:lstStyle/>
                    <a:p>
                      <a:pPr algn="ctr">
                        <a:spcAft>
                          <a:spcPts val="0"/>
                        </a:spcAft>
                      </a:pPr>
                      <a:r>
                        <a:rPr lang="es-EC" sz="1000">
                          <a:effectLst/>
                          <a:latin typeface="Cambria"/>
                          <a:ea typeface="Calibri"/>
                          <a:cs typeface="Times New Roman"/>
                        </a:rPr>
                        <a:t>Duración de la trama</a:t>
                      </a:r>
                      <a:endParaRPr lang="es-EC" sz="1100">
                        <a:effectLst/>
                        <a:latin typeface="Times New Roman"/>
                        <a:ea typeface="Times New Roman"/>
                        <a:cs typeface="Times New Roman"/>
                      </a:endParaRPr>
                    </a:p>
                  </a:txBody>
                  <a:tcPr marL="64495" marR="64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gridSpan="2">
                  <a:txBody>
                    <a:bodyPr/>
                    <a:lstStyle/>
                    <a:p>
                      <a:pPr algn="ctr">
                        <a:spcAft>
                          <a:spcPts val="0"/>
                        </a:spcAft>
                      </a:pPr>
                      <a:r>
                        <a:rPr lang="en-US" sz="1000">
                          <a:effectLst/>
                          <a:latin typeface="Cambria"/>
                          <a:ea typeface="Calibri"/>
                          <a:cs typeface="Times New Roman"/>
                        </a:rPr>
                        <a:t>64.26 ms (1/4), 57.834 ms (1/8), 54.621 ms (1/16), 53.0145 ms (1/32)</a:t>
                      </a:r>
                      <a:endParaRPr lang="es-EC" sz="1100">
                        <a:effectLst/>
                        <a:latin typeface="Times New Roman"/>
                        <a:ea typeface="Times New Roman"/>
                        <a:cs typeface="Times New Roman"/>
                      </a:endParaRPr>
                    </a:p>
                  </a:txBody>
                  <a:tcPr marL="64495" marR="64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gridSpan="2">
                  <a:txBody>
                    <a:bodyPr/>
                    <a:lstStyle/>
                    <a:p>
                      <a:pPr algn="ctr">
                        <a:spcAft>
                          <a:spcPts val="0"/>
                        </a:spcAft>
                      </a:pPr>
                      <a:r>
                        <a:rPr lang="en-US" sz="1000">
                          <a:effectLst/>
                          <a:latin typeface="Cambria"/>
                          <a:ea typeface="Calibri"/>
                          <a:cs typeface="Times New Roman"/>
                        </a:rPr>
                        <a:t>128.52 ms (1/4), 115.668 ms (1/8), 109.242 ms (1/16), 106.029 ms (1/32)</a:t>
                      </a:r>
                      <a:endParaRPr lang="es-EC" sz="1100">
                        <a:effectLst/>
                        <a:latin typeface="Times New Roman"/>
                        <a:ea typeface="Times New Roman"/>
                        <a:cs typeface="Times New Roman"/>
                      </a:endParaRPr>
                    </a:p>
                  </a:txBody>
                  <a:tcPr marL="64495" marR="64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gridSpan="2">
                  <a:txBody>
                    <a:bodyPr/>
                    <a:lstStyle/>
                    <a:p>
                      <a:pPr algn="ctr">
                        <a:spcAft>
                          <a:spcPts val="0"/>
                        </a:spcAft>
                      </a:pPr>
                      <a:r>
                        <a:rPr lang="en-US" sz="1000">
                          <a:effectLst/>
                          <a:latin typeface="Cambria"/>
                          <a:ea typeface="Calibri"/>
                          <a:cs typeface="Times New Roman"/>
                        </a:rPr>
                        <a:t>257.04 ms (1/4), 231.336 ms (1/8), 218.464 ms (1/16), 212.058 ms (1/32)</a:t>
                      </a:r>
                      <a:endParaRPr lang="es-EC" sz="1100">
                        <a:effectLst/>
                        <a:latin typeface="Times New Roman"/>
                        <a:ea typeface="Times New Roman"/>
                        <a:cs typeface="Times New Roman"/>
                      </a:endParaRPr>
                    </a:p>
                  </a:txBody>
                  <a:tcPr marL="64495" marR="64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r>
              <a:tr h="174834">
                <a:tc gridSpan="2">
                  <a:txBody>
                    <a:bodyPr/>
                    <a:lstStyle/>
                    <a:p>
                      <a:pPr algn="ctr">
                        <a:spcAft>
                          <a:spcPts val="0"/>
                        </a:spcAft>
                      </a:pPr>
                      <a:r>
                        <a:rPr lang="es-EC" sz="1000">
                          <a:effectLst/>
                          <a:latin typeface="Cambria"/>
                          <a:ea typeface="Calibri"/>
                          <a:cs typeface="Times New Roman"/>
                        </a:rPr>
                        <a:t>Velocidad de reloj FFT</a:t>
                      </a:r>
                      <a:endParaRPr lang="es-EC" sz="1100">
                        <a:effectLst/>
                        <a:latin typeface="Times New Roman"/>
                        <a:ea typeface="Times New Roman"/>
                        <a:cs typeface="Times New Roman"/>
                      </a:endParaRPr>
                    </a:p>
                  </a:txBody>
                  <a:tcPr marL="64495" marR="64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gridSpan="6">
                  <a:txBody>
                    <a:bodyPr/>
                    <a:lstStyle/>
                    <a:p>
                      <a:pPr algn="ctr">
                        <a:spcAft>
                          <a:spcPts val="0"/>
                        </a:spcAft>
                      </a:pPr>
                      <a:r>
                        <a:rPr lang="es-EC" sz="1000">
                          <a:effectLst/>
                          <a:latin typeface="Cambria"/>
                          <a:ea typeface="Calibri"/>
                          <a:cs typeface="Times New Roman"/>
                        </a:rPr>
                        <a:t>512/63 = 8.126984…. MHz</a:t>
                      </a:r>
                      <a:endParaRPr lang="es-EC" sz="1100">
                        <a:effectLst/>
                        <a:latin typeface="Times New Roman"/>
                        <a:ea typeface="Times New Roman"/>
                        <a:cs typeface="Times New Roman"/>
                      </a:endParaRPr>
                    </a:p>
                  </a:txBody>
                  <a:tcPr marL="64495" marR="64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174834">
                <a:tc gridSpan="2">
                  <a:txBody>
                    <a:bodyPr/>
                    <a:lstStyle/>
                    <a:p>
                      <a:pPr algn="ctr">
                        <a:spcAft>
                          <a:spcPts val="0"/>
                        </a:spcAft>
                      </a:pPr>
                      <a:r>
                        <a:rPr lang="es-EC" sz="1000">
                          <a:effectLst/>
                          <a:latin typeface="Cambria"/>
                          <a:ea typeface="Calibri"/>
                          <a:cs typeface="Times New Roman"/>
                        </a:rPr>
                        <a:t>Código Interno</a:t>
                      </a:r>
                      <a:endParaRPr lang="es-EC" sz="1100">
                        <a:effectLst/>
                        <a:latin typeface="Times New Roman"/>
                        <a:ea typeface="Times New Roman"/>
                        <a:cs typeface="Times New Roman"/>
                      </a:endParaRPr>
                    </a:p>
                  </a:txBody>
                  <a:tcPr marL="64495" marR="64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gridSpan="6">
                  <a:txBody>
                    <a:bodyPr/>
                    <a:lstStyle/>
                    <a:p>
                      <a:pPr algn="ctr">
                        <a:spcAft>
                          <a:spcPts val="0"/>
                        </a:spcAft>
                      </a:pPr>
                      <a:r>
                        <a:rPr lang="es-EC" sz="1000">
                          <a:effectLst/>
                          <a:latin typeface="Cambria"/>
                          <a:ea typeface="Calibri"/>
                          <a:cs typeface="Times New Roman"/>
                        </a:rPr>
                        <a:t>Código Convolucional (1/2, 2/3, 3/4, 5/6, 7/8) </a:t>
                      </a:r>
                      <a:endParaRPr lang="es-EC" sz="1100">
                        <a:effectLst/>
                        <a:latin typeface="Times New Roman"/>
                        <a:ea typeface="Times New Roman"/>
                        <a:cs typeface="Times New Roman"/>
                      </a:endParaRPr>
                    </a:p>
                  </a:txBody>
                  <a:tcPr marL="64495" marR="64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174834">
                <a:tc gridSpan="2">
                  <a:txBody>
                    <a:bodyPr/>
                    <a:lstStyle/>
                    <a:p>
                      <a:pPr algn="ctr">
                        <a:spcAft>
                          <a:spcPts val="0"/>
                        </a:spcAft>
                      </a:pPr>
                      <a:r>
                        <a:rPr lang="es-EC" sz="1000">
                          <a:effectLst/>
                          <a:latin typeface="Cambria"/>
                          <a:ea typeface="Calibri"/>
                          <a:cs typeface="Times New Roman"/>
                        </a:rPr>
                        <a:t>Código Exterior</a:t>
                      </a:r>
                      <a:endParaRPr lang="es-EC" sz="1100">
                        <a:effectLst/>
                        <a:latin typeface="Times New Roman"/>
                        <a:ea typeface="Times New Roman"/>
                        <a:cs typeface="Times New Roman"/>
                      </a:endParaRPr>
                    </a:p>
                  </a:txBody>
                  <a:tcPr marL="64495" marR="64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gridSpan="6">
                  <a:txBody>
                    <a:bodyPr/>
                    <a:lstStyle/>
                    <a:p>
                      <a:pPr algn="ctr">
                        <a:spcAft>
                          <a:spcPts val="0"/>
                        </a:spcAft>
                      </a:pPr>
                      <a:r>
                        <a:rPr lang="es-EC" sz="1000" dirty="0">
                          <a:effectLst/>
                          <a:latin typeface="Cambria"/>
                          <a:ea typeface="Calibri"/>
                          <a:cs typeface="Times New Roman"/>
                        </a:rPr>
                        <a:t>RS (204,188)</a:t>
                      </a:r>
                      <a:endParaRPr lang="es-EC" sz="1100" dirty="0">
                        <a:effectLst/>
                        <a:latin typeface="Times New Roman"/>
                        <a:ea typeface="Times New Roman"/>
                        <a:cs typeface="Times New Roman"/>
                      </a:endParaRPr>
                    </a:p>
                  </a:txBody>
                  <a:tcPr marL="64495" marR="64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bl>
          </a:graphicData>
        </a:graphic>
      </p:graphicFrame>
      <p:sp>
        <p:nvSpPr>
          <p:cNvPr id="5" name="4 Marcador de número de diapositiva"/>
          <p:cNvSpPr>
            <a:spLocks noGrp="1"/>
          </p:cNvSpPr>
          <p:nvPr>
            <p:ph type="sldNum" sz="quarter" idx="12"/>
          </p:nvPr>
        </p:nvSpPr>
        <p:spPr/>
        <p:txBody>
          <a:bodyPr/>
          <a:lstStyle/>
          <a:p>
            <a:pPr>
              <a:defRPr/>
            </a:pPr>
            <a:fld id="{058AE303-8683-439C-AB0B-23F9BA29756B}" type="slidenum">
              <a:rPr lang="pt-BR" smtClean="0"/>
              <a:pPr>
                <a:defRPr/>
              </a:pPr>
              <a:t>45</a:t>
            </a:fld>
            <a:endParaRPr lang="pt-BR"/>
          </a:p>
        </p:txBody>
      </p:sp>
    </p:spTree>
    <p:extLst>
      <p:ext uri="{BB962C8B-B14F-4D97-AF65-F5344CB8AC3E}">
        <p14:creationId xmlns:p14="http://schemas.microsoft.com/office/powerpoint/2010/main" val="370727021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Título"/>
          <p:cNvSpPr>
            <a:spLocks noGrp="1"/>
          </p:cNvSpPr>
          <p:nvPr>
            <p:ph type="title"/>
          </p:nvPr>
        </p:nvSpPr>
        <p:spPr/>
        <p:txBody>
          <a:bodyPr/>
          <a:lstStyle/>
          <a:p>
            <a:pPr eaLnBrk="1" hangingPunct="1"/>
            <a:r>
              <a:rPr lang="en-US" smtClean="0">
                <a:solidFill>
                  <a:srgbClr val="002060"/>
                </a:solidFill>
                <a:ea typeface="ＭＳ Ｐゴシック" pitchFamily="34" charset="-128"/>
              </a:rPr>
              <a:t>ESPE Laboratory</a:t>
            </a:r>
          </a:p>
        </p:txBody>
      </p:sp>
      <p:sp>
        <p:nvSpPr>
          <p:cNvPr id="3" name="2 Marcador de contenido"/>
          <p:cNvSpPr>
            <a:spLocks noGrp="1"/>
          </p:cNvSpPr>
          <p:nvPr>
            <p:ph sz="quarter" idx="1"/>
          </p:nvPr>
        </p:nvSpPr>
        <p:spPr/>
        <p:txBody>
          <a:bodyPr/>
          <a:lstStyle/>
          <a:p>
            <a:endParaRPr lang="es-EC"/>
          </a:p>
        </p:txBody>
      </p:sp>
      <p:sp>
        <p:nvSpPr>
          <p:cNvPr id="10" name="9 Marcador de pie de página"/>
          <p:cNvSpPr>
            <a:spLocks noGrp="1"/>
          </p:cNvSpPr>
          <p:nvPr>
            <p:ph type="ftr" sz="quarter" idx="11"/>
          </p:nvPr>
        </p:nvSpPr>
        <p:spPr/>
        <p:txBody>
          <a:bodyPr/>
          <a:lstStyle/>
          <a:p>
            <a:pPr>
              <a:defRPr/>
            </a:pPr>
            <a:endParaRPr lang="pt-BR"/>
          </a:p>
        </p:txBody>
      </p:sp>
      <p:sp>
        <p:nvSpPr>
          <p:cNvPr id="18441" name="8 Marcador de número de diapositiva"/>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8A68C81A-F184-4D6B-A2E3-A50B8784C22B}" type="slidenum">
              <a:rPr lang="pt-BR" smtClean="0">
                <a:solidFill>
                  <a:srgbClr val="93B4BD"/>
                </a:solidFill>
                <a:latin typeface="Georgia" pitchFamily="18" charset="0"/>
                <a:cs typeface="Arial" charset="0"/>
              </a:rPr>
              <a:pPr eaLnBrk="1" hangingPunct="1"/>
              <a:t>46</a:t>
            </a:fld>
            <a:endParaRPr lang="pt-BR" smtClean="0">
              <a:solidFill>
                <a:srgbClr val="93B4BD"/>
              </a:solidFill>
              <a:latin typeface="Georgia" pitchFamily="18" charset="0"/>
              <a:cs typeface="Arial" charset="0"/>
            </a:endParaRPr>
          </a:p>
        </p:txBody>
      </p:sp>
      <p:sp>
        <p:nvSpPr>
          <p:cNvPr id="2" name="Rectangle 1"/>
          <p:cNvSpPr/>
          <p:nvPr/>
        </p:nvSpPr>
        <p:spPr>
          <a:xfrm>
            <a:off x="107950" y="1557338"/>
            <a:ext cx="8642350" cy="4751387"/>
          </a:xfrm>
          <a:prstGeom prst="rect">
            <a:avLst/>
          </a:prstGeom>
          <a:solidFill>
            <a:schemeClr val="lt1"/>
          </a:solidFill>
          <a:ln cap="flat">
            <a:beve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p>
        </p:txBody>
      </p:sp>
      <p:pic>
        <p:nvPicPr>
          <p:cNvPr id="1843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1773238"/>
            <a:ext cx="6629400" cy="358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2" descr="20110907154427-contents1-19.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79838" y="5245100"/>
            <a:ext cx="1296987" cy="7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3" descr="villageflow_0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00113" y="5516563"/>
            <a:ext cx="1035050"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XA_9000NA_3.jpg"/>
          <p:cNvPicPr>
            <a:picLocks noChangeAspect="1"/>
          </p:cNvPicPr>
          <p:nvPr/>
        </p:nvPicPr>
        <p:blipFill>
          <a:blip r:embed="rId6" cstate="print">
            <a:extLst/>
          </a:blip>
          <a:stretch>
            <a:fillRect/>
          </a:stretch>
        </p:blipFill>
        <p:spPr>
          <a:xfrm>
            <a:off x="7197019" y="5013176"/>
            <a:ext cx="1484784" cy="12098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5"/>
          <p:cNvPicPr>
            <a:picLocks noChangeAspect="1" noChangeArrowheads="1"/>
          </p:cNvPicPr>
          <p:nvPr/>
        </p:nvPicPr>
        <p:blipFill>
          <a:blip r:embed="rId7" cstate="print">
            <a:extLst/>
          </a:blip>
          <a:srcRect/>
          <a:stretch>
            <a:fillRect/>
          </a:stretch>
        </p:blipFill>
        <p:spPr bwMode="auto">
          <a:xfrm>
            <a:off x="7308304" y="1628800"/>
            <a:ext cx="1491230" cy="114824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Transmisor de Laboratorio</a:t>
            </a:r>
            <a:endParaRPr lang="es-EC" dirty="0"/>
          </a:p>
        </p:txBody>
      </p:sp>
      <p:sp>
        <p:nvSpPr>
          <p:cNvPr id="3" name="2 Marcador de contenido"/>
          <p:cNvSpPr>
            <a:spLocks noGrp="1"/>
          </p:cNvSpPr>
          <p:nvPr>
            <p:ph sz="quarter" idx="1"/>
          </p:nvPr>
        </p:nvSpPr>
        <p:spPr/>
        <p:txBody>
          <a:bodyPr/>
          <a:lstStyle/>
          <a:p>
            <a:r>
              <a:rPr lang="es-EC" dirty="0" smtClean="0"/>
              <a:t>Potencia de Canal</a:t>
            </a:r>
            <a:endParaRPr lang="es-EC" dirty="0"/>
          </a:p>
        </p:txBody>
      </p:sp>
      <p:sp>
        <p:nvSpPr>
          <p:cNvPr id="5" name="4 Marcador de número de diapositiva"/>
          <p:cNvSpPr>
            <a:spLocks noGrp="1"/>
          </p:cNvSpPr>
          <p:nvPr>
            <p:ph type="sldNum" sz="quarter" idx="12"/>
          </p:nvPr>
        </p:nvSpPr>
        <p:spPr/>
        <p:txBody>
          <a:bodyPr/>
          <a:lstStyle/>
          <a:p>
            <a:pPr>
              <a:defRPr/>
            </a:pPr>
            <a:fld id="{058AE303-8683-439C-AB0B-23F9BA29756B}" type="slidenum">
              <a:rPr lang="pt-BR" smtClean="0"/>
              <a:pPr>
                <a:defRPr/>
              </a:pPr>
              <a:t>47</a:t>
            </a:fld>
            <a:endParaRPr lang="pt-BR"/>
          </a:p>
        </p:txBody>
      </p:sp>
      <p:pic>
        <p:nvPicPr>
          <p:cNvPr id="6" name="5 Imagen" descr="C:\Documents and Settings\RAUL HARO\Mis documentos\RVHB\MAESTRIA EN REDES\TESIS\screen\Channel Power.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7158" y="2007172"/>
            <a:ext cx="7003234" cy="4806204"/>
          </a:xfrm>
          <a:prstGeom prst="rect">
            <a:avLst/>
          </a:prstGeom>
          <a:noFill/>
          <a:ln>
            <a:noFill/>
          </a:ln>
        </p:spPr>
      </p:pic>
    </p:spTree>
    <p:extLst>
      <p:ext uri="{BB962C8B-B14F-4D97-AF65-F5344CB8AC3E}">
        <p14:creationId xmlns:p14="http://schemas.microsoft.com/office/powerpoint/2010/main" val="379202733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Transmisor de Laboratorio (2)</a:t>
            </a:r>
            <a:endParaRPr lang="es-EC" dirty="0"/>
          </a:p>
        </p:txBody>
      </p:sp>
      <p:sp>
        <p:nvSpPr>
          <p:cNvPr id="3" name="2 Marcador de contenido"/>
          <p:cNvSpPr>
            <a:spLocks noGrp="1"/>
          </p:cNvSpPr>
          <p:nvPr>
            <p:ph sz="quarter" idx="1"/>
          </p:nvPr>
        </p:nvSpPr>
        <p:spPr/>
        <p:txBody>
          <a:bodyPr/>
          <a:lstStyle/>
          <a:p>
            <a:r>
              <a:rPr lang="es-EC" dirty="0" smtClean="0"/>
              <a:t>CCDF</a:t>
            </a:r>
            <a:endParaRPr lang="es-EC" dirty="0"/>
          </a:p>
        </p:txBody>
      </p:sp>
      <p:sp>
        <p:nvSpPr>
          <p:cNvPr id="5" name="4 Marcador de número de diapositiva"/>
          <p:cNvSpPr>
            <a:spLocks noGrp="1"/>
          </p:cNvSpPr>
          <p:nvPr>
            <p:ph type="sldNum" sz="quarter" idx="12"/>
          </p:nvPr>
        </p:nvSpPr>
        <p:spPr/>
        <p:txBody>
          <a:bodyPr/>
          <a:lstStyle/>
          <a:p>
            <a:pPr>
              <a:defRPr/>
            </a:pPr>
            <a:fld id="{058AE303-8683-439C-AB0B-23F9BA29756B}" type="slidenum">
              <a:rPr lang="pt-BR" smtClean="0"/>
              <a:pPr>
                <a:defRPr/>
              </a:pPr>
              <a:t>48</a:t>
            </a:fld>
            <a:endParaRPr lang="pt-BR"/>
          </a:p>
        </p:txBody>
      </p:sp>
      <p:pic>
        <p:nvPicPr>
          <p:cNvPr id="6" name="5 Imagen" descr="C:\Documents and Settings\RAUL HARO\Mis documentos\RVHB\MAESTRIA EN REDES\TESIS\screen\CCDF.png"/>
          <p:cNvPicPr/>
          <p:nvPr/>
        </p:nvPicPr>
        <p:blipFill rotWithShape="1">
          <a:blip r:embed="rId2" cstate="print">
            <a:extLst>
              <a:ext uri="{28A0092B-C50C-407E-A947-70E740481C1C}">
                <a14:useLocalDpi xmlns:a14="http://schemas.microsoft.com/office/drawing/2010/main" val="0"/>
              </a:ext>
            </a:extLst>
          </a:blip>
          <a:srcRect l="1325" t="-464" r="-1325" b="3897"/>
          <a:stretch/>
        </p:blipFill>
        <p:spPr bwMode="auto">
          <a:xfrm>
            <a:off x="1180862" y="1956676"/>
            <a:ext cx="6775514" cy="478469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0101447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a:t>Transmisor de Laboratorio </a:t>
            </a:r>
            <a:r>
              <a:rPr lang="es-EC" dirty="0" smtClean="0"/>
              <a:t>(3)</a:t>
            </a:r>
            <a:endParaRPr lang="es-EC" dirty="0"/>
          </a:p>
        </p:txBody>
      </p:sp>
      <p:sp>
        <p:nvSpPr>
          <p:cNvPr id="3" name="2 Marcador de contenido"/>
          <p:cNvSpPr>
            <a:spLocks noGrp="1"/>
          </p:cNvSpPr>
          <p:nvPr>
            <p:ph sz="quarter" idx="1"/>
          </p:nvPr>
        </p:nvSpPr>
        <p:spPr/>
        <p:txBody>
          <a:bodyPr/>
          <a:lstStyle/>
          <a:p>
            <a:r>
              <a:rPr lang="es-EC" dirty="0" smtClean="0"/>
              <a:t>Precisión de Modulación</a:t>
            </a:r>
            <a:endParaRPr lang="es-EC" dirty="0"/>
          </a:p>
        </p:txBody>
      </p:sp>
      <p:sp>
        <p:nvSpPr>
          <p:cNvPr id="5" name="4 Marcador de número de diapositiva"/>
          <p:cNvSpPr>
            <a:spLocks noGrp="1"/>
          </p:cNvSpPr>
          <p:nvPr>
            <p:ph type="sldNum" sz="quarter" idx="12"/>
          </p:nvPr>
        </p:nvSpPr>
        <p:spPr/>
        <p:txBody>
          <a:bodyPr/>
          <a:lstStyle/>
          <a:p>
            <a:pPr>
              <a:defRPr/>
            </a:pPr>
            <a:fld id="{058AE303-8683-439C-AB0B-23F9BA29756B}" type="slidenum">
              <a:rPr lang="pt-BR" smtClean="0"/>
              <a:pPr>
                <a:defRPr/>
              </a:pPr>
              <a:t>49</a:t>
            </a:fld>
            <a:endParaRPr lang="pt-BR"/>
          </a:p>
        </p:txBody>
      </p:sp>
      <p:pic>
        <p:nvPicPr>
          <p:cNvPr id="6" name="5 Imagen" descr="H:\screen2\MER2012051801_0002.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5656" y="2132856"/>
            <a:ext cx="6120680" cy="4608512"/>
          </a:xfrm>
          <a:prstGeom prst="rect">
            <a:avLst/>
          </a:prstGeom>
          <a:noFill/>
          <a:ln>
            <a:noFill/>
          </a:ln>
        </p:spPr>
      </p:pic>
    </p:spTree>
    <p:extLst>
      <p:ext uri="{BB962C8B-B14F-4D97-AF65-F5344CB8AC3E}">
        <p14:creationId xmlns:p14="http://schemas.microsoft.com/office/powerpoint/2010/main" val="8653408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IPTV</a:t>
            </a:r>
            <a:endParaRPr lang="es-EC" dirty="0"/>
          </a:p>
        </p:txBody>
      </p:sp>
      <p:sp>
        <p:nvSpPr>
          <p:cNvPr id="3" name="2 Marcador de contenido"/>
          <p:cNvSpPr>
            <a:spLocks noGrp="1"/>
          </p:cNvSpPr>
          <p:nvPr>
            <p:ph sz="quarter" idx="1"/>
          </p:nvPr>
        </p:nvSpPr>
        <p:spPr/>
        <p:txBody>
          <a:bodyPr/>
          <a:lstStyle/>
          <a:p>
            <a:r>
              <a:rPr lang="es-EC" dirty="0" smtClean="0"/>
              <a:t>Televisión Sobre el Protocolo de Internet</a:t>
            </a:r>
          </a:p>
          <a:p>
            <a:r>
              <a:rPr lang="es-EC" dirty="0" smtClean="0"/>
              <a:t>Servicios multimedia</a:t>
            </a:r>
          </a:p>
          <a:p>
            <a:r>
              <a:rPr lang="es-EC" dirty="0" smtClean="0"/>
              <a:t>Ofreciendo a los usuarios: </a:t>
            </a:r>
          </a:p>
          <a:p>
            <a:pPr lvl="1"/>
            <a:r>
              <a:rPr lang="es-EC" dirty="0" smtClean="0">
                <a:solidFill>
                  <a:schemeClr val="tx1"/>
                </a:solidFill>
              </a:rPr>
              <a:t>Calidad de Servicio</a:t>
            </a:r>
          </a:p>
          <a:p>
            <a:pPr lvl="1"/>
            <a:r>
              <a:rPr lang="es-EC" dirty="0" smtClean="0">
                <a:solidFill>
                  <a:schemeClr val="tx1"/>
                </a:solidFill>
              </a:rPr>
              <a:t>Calidad de Experiencia</a:t>
            </a:r>
          </a:p>
          <a:p>
            <a:pPr lvl="1"/>
            <a:r>
              <a:rPr lang="es-EC" dirty="0" smtClean="0">
                <a:solidFill>
                  <a:schemeClr val="tx1"/>
                </a:solidFill>
              </a:rPr>
              <a:t>Seguridad</a:t>
            </a:r>
          </a:p>
          <a:p>
            <a:pPr lvl="1"/>
            <a:r>
              <a:rPr lang="es-EC" dirty="0" smtClean="0">
                <a:solidFill>
                  <a:schemeClr val="tx1"/>
                </a:solidFill>
              </a:rPr>
              <a:t>Interactividad</a:t>
            </a:r>
          </a:p>
          <a:p>
            <a:pPr lvl="1"/>
            <a:r>
              <a:rPr lang="es-EC" dirty="0" smtClean="0">
                <a:solidFill>
                  <a:schemeClr val="tx1"/>
                </a:solidFill>
              </a:rPr>
              <a:t>Confiabilidad</a:t>
            </a:r>
          </a:p>
          <a:p>
            <a:pPr marL="0" indent="0">
              <a:buNone/>
            </a:pPr>
            <a:endParaRPr lang="es-EC" dirty="0" smtClean="0">
              <a:solidFill>
                <a:schemeClr val="tx1"/>
              </a:solidFill>
            </a:endParaRPr>
          </a:p>
        </p:txBody>
      </p:sp>
      <p:sp>
        <p:nvSpPr>
          <p:cNvPr id="5" name="4 Marcador de número de diapositiva"/>
          <p:cNvSpPr>
            <a:spLocks noGrp="1"/>
          </p:cNvSpPr>
          <p:nvPr>
            <p:ph type="sldNum" sz="quarter" idx="12"/>
          </p:nvPr>
        </p:nvSpPr>
        <p:spPr/>
        <p:txBody>
          <a:bodyPr/>
          <a:lstStyle/>
          <a:p>
            <a:pPr>
              <a:defRPr/>
            </a:pPr>
            <a:fld id="{058AE303-8683-439C-AB0B-23F9BA29756B}" type="slidenum">
              <a:rPr lang="pt-BR" smtClean="0"/>
              <a:pPr>
                <a:defRPr/>
              </a:pPr>
              <a:t>5</a:t>
            </a:fld>
            <a:endParaRPr lang="pt-BR"/>
          </a:p>
        </p:txBody>
      </p:sp>
    </p:spTree>
    <p:extLst>
      <p:ext uri="{BB962C8B-B14F-4D97-AF65-F5344CB8AC3E}">
        <p14:creationId xmlns:p14="http://schemas.microsoft.com/office/powerpoint/2010/main" val="279373018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Transmisor ECTV</a:t>
            </a:r>
            <a:endParaRPr lang="es-EC" dirty="0"/>
          </a:p>
        </p:txBody>
      </p:sp>
      <p:sp>
        <p:nvSpPr>
          <p:cNvPr id="3" name="2 Marcador de contenido"/>
          <p:cNvSpPr>
            <a:spLocks noGrp="1"/>
          </p:cNvSpPr>
          <p:nvPr>
            <p:ph sz="quarter" idx="1"/>
          </p:nvPr>
        </p:nvSpPr>
        <p:spPr/>
        <p:txBody>
          <a:bodyPr/>
          <a:lstStyle/>
          <a:p>
            <a:r>
              <a:rPr lang="es-EC" dirty="0" smtClean="0"/>
              <a:t>Potencia de Canal</a:t>
            </a:r>
            <a:endParaRPr lang="es-EC" dirty="0"/>
          </a:p>
        </p:txBody>
      </p:sp>
      <p:sp>
        <p:nvSpPr>
          <p:cNvPr id="5" name="4 Marcador de número de diapositiva"/>
          <p:cNvSpPr>
            <a:spLocks noGrp="1"/>
          </p:cNvSpPr>
          <p:nvPr>
            <p:ph type="sldNum" sz="quarter" idx="12"/>
          </p:nvPr>
        </p:nvSpPr>
        <p:spPr/>
        <p:txBody>
          <a:bodyPr/>
          <a:lstStyle/>
          <a:p>
            <a:pPr>
              <a:defRPr/>
            </a:pPr>
            <a:fld id="{058AE303-8683-439C-AB0B-23F9BA29756B}" type="slidenum">
              <a:rPr lang="pt-BR" smtClean="0"/>
              <a:pPr>
                <a:defRPr/>
              </a:pPr>
              <a:t>50</a:t>
            </a:fld>
            <a:endParaRPr lang="pt-BR"/>
          </a:p>
        </p:txBody>
      </p:sp>
      <p:pic>
        <p:nvPicPr>
          <p:cNvPr id="6" name="5 Imagen" descr="C:\Documents and Settings\RAUL HARO\Mis documentos\RVHB\MAESTRIA EN REDES\TESIS\screen\Screen_0001.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640" y="2087092"/>
            <a:ext cx="6480720" cy="4582268"/>
          </a:xfrm>
          <a:prstGeom prst="rect">
            <a:avLst/>
          </a:prstGeom>
          <a:noFill/>
          <a:ln>
            <a:noFill/>
          </a:ln>
        </p:spPr>
      </p:pic>
    </p:spTree>
    <p:extLst>
      <p:ext uri="{BB962C8B-B14F-4D97-AF65-F5344CB8AC3E}">
        <p14:creationId xmlns:p14="http://schemas.microsoft.com/office/powerpoint/2010/main" val="242484314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a:t>Transmisor </a:t>
            </a:r>
            <a:r>
              <a:rPr lang="es-EC" dirty="0" smtClean="0"/>
              <a:t>ECTV (2)</a:t>
            </a:r>
            <a:endParaRPr lang="es-EC" dirty="0"/>
          </a:p>
        </p:txBody>
      </p:sp>
      <p:sp>
        <p:nvSpPr>
          <p:cNvPr id="3" name="2 Marcador de contenido"/>
          <p:cNvSpPr>
            <a:spLocks noGrp="1"/>
          </p:cNvSpPr>
          <p:nvPr>
            <p:ph sz="quarter" idx="1"/>
          </p:nvPr>
        </p:nvSpPr>
        <p:spPr/>
        <p:txBody>
          <a:bodyPr/>
          <a:lstStyle/>
          <a:p>
            <a:r>
              <a:rPr lang="es-EC" dirty="0" smtClean="0"/>
              <a:t>CCDF</a:t>
            </a:r>
            <a:endParaRPr lang="es-EC" dirty="0"/>
          </a:p>
        </p:txBody>
      </p:sp>
      <p:sp>
        <p:nvSpPr>
          <p:cNvPr id="5" name="4 Marcador de número de diapositiva"/>
          <p:cNvSpPr>
            <a:spLocks noGrp="1"/>
          </p:cNvSpPr>
          <p:nvPr>
            <p:ph type="sldNum" sz="quarter" idx="12"/>
          </p:nvPr>
        </p:nvSpPr>
        <p:spPr/>
        <p:txBody>
          <a:bodyPr/>
          <a:lstStyle/>
          <a:p>
            <a:pPr>
              <a:defRPr/>
            </a:pPr>
            <a:fld id="{058AE303-8683-439C-AB0B-23F9BA29756B}" type="slidenum">
              <a:rPr lang="pt-BR" smtClean="0"/>
              <a:pPr>
                <a:defRPr/>
              </a:pPr>
              <a:t>51</a:t>
            </a:fld>
            <a:endParaRPr lang="pt-BR"/>
          </a:p>
        </p:txBody>
      </p:sp>
      <p:pic>
        <p:nvPicPr>
          <p:cNvPr id="6" name="5 Imagen" descr="C:\Documents and Settings\RAUL HARO\Mis documentos\RVHB\MAESTRIA EN REDES\TESIS\screen\Power Stat CCDF.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5656" y="1988840"/>
            <a:ext cx="6408712" cy="4680520"/>
          </a:xfrm>
          <a:prstGeom prst="rect">
            <a:avLst/>
          </a:prstGeom>
          <a:noFill/>
          <a:ln>
            <a:noFill/>
          </a:ln>
        </p:spPr>
      </p:pic>
    </p:spTree>
    <p:extLst>
      <p:ext uri="{BB962C8B-B14F-4D97-AF65-F5344CB8AC3E}">
        <p14:creationId xmlns:p14="http://schemas.microsoft.com/office/powerpoint/2010/main" val="186676158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quarter" idx="1"/>
          </p:nvPr>
        </p:nvSpPr>
        <p:spPr/>
        <p:txBody>
          <a:bodyPr/>
          <a:lstStyle/>
          <a:p>
            <a:r>
              <a:rPr lang="es-EC" dirty="0" smtClean="0"/>
              <a:t>Potencia de Canal Adyacente</a:t>
            </a:r>
            <a:endParaRPr lang="es-EC" dirty="0"/>
          </a:p>
        </p:txBody>
      </p:sp>
      <p:sp>
        <p:nvSpPr>
          <p:cNvPr id="5" name="4 Marcador de número de diapositiva"/>
          <p:cNvSpPr>
            <a:spLocks noGrp="1"/>
          </p:cNvSpPr>
          <p:nvPr>
            <p:ph type="sldNum" sz="quarter" idx="12"/>
          </p:nvPr>
        </p:nvSpPr>
        <p:spPr/>
        <p:txBody>
          <a:bodyPr/>
          <a:lstStyle/>
          <a:p>
            <a:pPr>
              <a:defRPr/>
            </a:pPr>
            <a:fld id="{058AE303-8683-439C-AB0B-23F9BA29756B}" type="slidenum">
              <a:rPr lang="pt-BR" smtClean="0"/>
              <a:pPr>
                <a:defRPr/>
              </a:pPr>
              <a:t>52</a:t>
            </a:fld>
            <a:endParaRPr lang="pt-BR"/>
          </a:p>
        </p:txBody>
      </p:sp>
      <p:sp>
        <p:nvSpPr>
          <p:cNvPr id="6" name="1 Título"/>
          <p:cNvSpPr>
            <a:spLocks noGrp="1"/>
          </p:cNvSpPr>
          <p:nvPr>
            <p:ph type="title"/>
          </p:nvPr>
        </p:nvSpPr>
        <p:spPr/>
        <p:txBody>
          <a:bodyPr/>
          <a:lstStyle/>
          <a:p>
            <a:r>
              <a:rPr lang="es-EC" dirty="0"/>
              <a:t>Transmisor </a:t>
            </a:r>
            <a:r>
              <a:rPr lang="es-EC" dirty="0" smtClean="0"/>
              <a:t>ECTV (3)</a:t>
            </a:r>
            <a:endParaRPr lang="es-EC" dirty="0"/>
          </a:p>
        </p:txBody>
      </p:sp>
      <p:pic>
        <p:nvPicPr>
          <p:cNvPr id="7" name="6 Imagen" descr="C:\Documents and Settings\RAUL HARO\Mis documentos\RVHB\MAESTRIA EN REDES\TESIS\screen\ACP_canal del estado.png"/>
          <p:cNvPicPr/>
          <p:nvPr/>
        </p:nvPicPr>
        <p:blipFill>
          <a:blip r:embed="rId2">
            <a:extLst>
              <a:ext uri="{28A0092B-C50C-407E-A947-70E740481C1C}">
                <a14:useLocalDpi xmlns:a14="http://schemas.microsoft.com/office/drawing/2010/main" val="0"/>
              </a:ext>
            </a:extLst>
          </a:blip>
          <a:srcRect/>
          <a:stretch>
            <a:fillRect/>
          </a:stretch>
        </p:blipFill>
        <p:spPr bwMode="auto">
          <a:xfrm>
            <a:off x="1525826" y="1988840"/>
            <a:ext cx="6142518" cy="4695428"/>
          </a:xfrm>
          <a:prstGeom prst="rect">
            <a:avLst/>
          </a:prstGeom>
          <a:noFill/>
          <a:ln>
            <a:noFill/>
          </a:ln>
        </p:spPr>
      </p:pic>
    </p:spTree>
    <p:extLst>
      <p:ext uri="{BB962C8B-B14F-4D97-AF65-F5344CB8AC3E}">
        <p14:creationId xmlns:p14="http://schemas.microsoft.com/office/powerpoint/2010/main" val="113219816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quarter" idx="1"/>
          </p:nvPr>
        </p:nvSpPr>
        <p:spPr/>
        <p:txBody>
          <a:bodyPr/>
          <a:lstStyle/>
          <a:p>
            <a:r>
              <a:rPr lang="es-EC" dirty="0" smtClean="0"/>
              <a:t>Precisión de Modulación</a:t>
            </a:r>
            <a:endParaRPr lang="es-EC" dirty="0"/>
          </a:p>
        </p:txBody>
      </p:sp>
      <p:sp>
        <p:nvSpPr>
          <p:cNvPr id="5" name="4 Marcador de número de diapositiva"/>
          <p:cNvSpPr>
            <a:spLocks noGrp="1"/>
          </p:cNvSpPr>
          <p:nvPr>
            <p:ph type="sldNum" sz="quarter" idx="12"/>
          </p:nvPr>
        </p:nvSpPr>
        <p:spPr/>
        <p:txBody>
          <a:bodyPr/>
          <a:lstStyle/>
          <a:p>
            <a:pPr>
              <a:defRPr/>
            </a:pPr>
            <a:fld id="{058AE303-8683-439C-AB0B-23F9BA29756B}" type="slidenum">
              <a:rPr lang="pt-BR" smtClean="0"/>
              <a:pPr>
                <a:defRPr/>
              </a:pPr>
              <a:t>53</a:t>
            </a:fld>
            <a:endParaRPr lang="pt-BR"/>
          </a:p>
        </p:txBody>
      </p:sp>
      <p:pic>
        <p:nvPicPr>
          <p:cNvPr id="808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2060848"/>
            <a:ext cx="5781255" cy="4335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1 Título"/>
          <p:cNvSpPr>
            <a:spLocks noGrp="1"/>
          </p:cNvSpPr>
          <p:nvPr>
            <p:ph type="title"/>
          </p:nvPr>
        </p:nvSpPr>
        <p:spPr/>
        <p:txBody>
          <a:bodyPr/>
          <a:lstStyle/>
          <a:p>
            <a:r>
              <a:rPr lang="es-EC" dirty="0"/>
              <a:t>Transmisor </a:t>
            </a:r>
            <a:r>
              <a:rPr lang="es-EC" dirty="0" smtClean="0"/>
              <a:t>ECTV (4)</a:t>
            </a:r>
            <a:endParaRPr lang="es-EC" dirty="0"/>
          </a:p>
        </p:txBody>
      </p:sp>
    </p:spTree>
    <p:extLst>
      <p:ext uri="{BB962C8B-B14F-4D97-AF65-F5344CB8AC3E}">
        <p14:creationId xmlns:p14="http://schemas.microsoft.com/office/powerpoint/2010/main" val="42400674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quarter" idx="1"/>
          </p:nvPr>
        </p:nvSpPr>
        <p:spPr/>
        <p:txBody>
          <a:bodyPr/>
          <a:lstStyle/>
          <a:p>
            <a:r>
              <a:rPr lang="es-EC" dirty="0" smtClean="0"/>
              <a:t>Precisión de Modulación</a:t>
            </a:r>
            <a:endParaRPr lang="es-EC" dirty="0"/>
          </a:p>
        </p:txBody>
      </p:sp>
      <p:sp>
        <p:nvSpPr>
          <p:cNvPr id="5" name="4 Marcador de número de diapositiva"/>
          <p:cNvSpPr>
            <a:spLocks noGrp="1"/>
          </p:cNvSpPr>
          <p:nvPr>
            <p:ph type="sldNum" sz="quarter" idx="12"/>
          </p:nvPr>
        </p:nvSpPr>
        <p:spPr/>
        <p:txBody>
          <a:bodyPr/>
          <a:lstStyle/>
          <a:p>
            <a:pPr>
              <a:defRPr/>
            </a:pPr>
            <a:fld id="{058AE303-8683-439C-AB0B-23F9BA29756B}" type="slidenum">
              <a:rPr lang="pt-BR" smtClean="0"/>
              <a:pPr>
                <a:defRPr/>
              </a:pPr>
              <a:t>54</a:t>
            </a:fld>
            <a:endParaRPr lang="pt-BR"/>
          </a:p>
        </p:txBody>
      </p:sp>
      <p:sp>
        <p:nvSpPr>
          <p:cNvPr id="6" name="1 Título"/>
          <p:cNvSpPr>
            <a:spLocks noGrp="1"/>
          </p:cNvSpPr>
          <p:nvPr>
            <p:ph type="title"/>
          </p:nvPr>
        </p:nvSpPr>
        <p:spPr/>
        <p:txBody>
          <a:bodyPr/>
          <a:lstStyle/>
          <a:p>
            <a:r>
              <a:rPr lang="es-EC" dirty="0"/>
              <a:t>Transmisor </a:t>
            </a:r>
            <a:r>
              <a:rPr lang="es-EC" dirty="0" smtClean="0"/>
              <a:t>ECTV (5)</a:t>
            </a:r>
            <a:endParaRPr lang="es-EC" dirty="0"/>
          </a:p>
        </p:txBody>
      </p:sp>
      <p:pic>
        <p:nvPicPr>
          <p:cNvPr id="7" name="6 Imagen" descr="H:\screen2\ModAccuracySegmentosB20120430_0004.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17938" y="2061940"/>
            <a:ext cx="6150406" cy="4607420"/>
          </a:xfrm>
          <a:prstGeom prst="rect">
            <a:avLst/>
          </a:prstGeom>
          <a:noFill/>
          <a:ln>
            <a:noFill/>
          </a:ln>
        </p:spPr>
      </p:pic>
    </p:spTree>
    <p:extLst>
      <p:ext uri="{BB962C8B-B14F-4D97-AF65-F5344CB8AC3E}">
        <p14:creationId xmlns:p14="http://schemas.microsoft.com/office/powerpoint/2010/main" val="137293363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2"/>
          </p:nvPr>
        </p:nvSpPr>
        <p:spPr/>
        <p:txBody>
          <a:bodyPr/>
          <a:lstStyle/>
          <a:p>
            <a:pPr>
              <a:defRPr/>
            </a:pPr>
            <a:fld id="{058AE303-8683-439C-AB0B-23F9BA29756B}" type="slidenum">
              <a:rPr lang="pt-BR" smtClean="0"/>
              <a:pPr>
                <a:defRPr/>
              </a:pPr>
              <a:t>55</a:t>
            </a:fld>
            <a:endParaRPr lang="pt-BR"/>
          </a:p>
        </p:txBody>
      </p:sp>
      <p:sp>
        <p:nvSpPr>
          <p:cNvPr id="6" name="1 Título"/>
          <p:cNvSpPr>
            <a:spLocks noGrp="1"/>
          </p:cNvSpPr>
          <p:nvPr>
            <p:ph type="title"/>
          </p:nvPr>
        </p:nvSpPr>
        <p:spPr/>
        <p:txBody>
          <a:bodyPr/>
          <a:lstStyle/>
          <a:p>
            <a:r>
              <a:rPr lang="es-EC" dirty="0"/>
              <a:t>Transmisor </a:t>
            </a:r>
            <a:r>
              <a:rPr lang="es-EC" dirty="0" smtClean="0"/>
              <a:t>ECTV (6)</a:t>
            </a:r>
            <a:endParaRPr lang="es-EC" dirty="0"/>
          </a:p>
        </p:txBody>
      </p:sp>
      <p:pic>
        <p:nvPicPr>
          <p:cNvPr id="7" name="6 Marcador de contenido" descr="H:\screen2\TMCC20120430_0001.png"/>
          <p:cNvPicPr>
            <a:picLocks noGrp="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187624" y="1527174"/>
            <a:ext cx="6738664" cy="5142185"/>
          </a:xfrm>
          <a:prstGeom prst="rect">
            <a:avLst/>
          </a:prstGeom>
          <a:noFill/>
          <a:ln>
            <a:noFill/>
          </a:ln>
        </p:spPr>
      </p:pic>
    </p:spTree>
    <p:extLst>
      <p:ext uri="{BB962C8B-B14F-4D97-AF65-F5344CB8AC3E}">
        <p14:creationId xmlns:p14="http://schemas.microsoft.com/office/powerpoint/2010/main" val="35057601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1 Título"/>
          <p:cNvSpPr>
            <a:spLocks noGrp="1"/>
          </p:cNvSpPr>
          <p:nvPr>
            <p:ph type="title"/>
          </p:nvPr>
        </p:nvSpPr>
        <p:spPr/>
        <p:txBody>
          <a:bodyPr/>
          <a:lstStyle/>
          <a:p>
            <a:pPr eaLnBrk="1" hangingPunct="1"/>
            <a:r>
              <a:rPr lang="en-US" smtClean="0">
                <a:solidFill>
                  <a:srgbClr val="002060"/>
                </a:solidFill>
                <a:ea typeface="ＭＳ Ｐゴシック" pitchFamily="34" charset="-128"/>
              </a:rPr>
              <a:t>ESPE Laboratory</a:t>
            </a:r>
            <a:endParaRPr lang="pt-BR" smtClean="0">
              <a:solidFill>
                <a:srgbClr val="002060"/>
              </a:solidFill>
              <a:ea typeface="ＭＳ Ｐゴシック" pitchFamily="34" charset="-128"/>
            </a:endParaRPr>
          </a:p>
        </p:txBody>
      </p:sp>
      <p:pic>
        <p:nvPicPr>
          <p:cNvPr id="5" name="4 Imagen" descr="G:\screen\ModAccuracy20120420_0003.png"/>
          <p:cNvPicPr/>
          <p:nvPr/>
        </p:nvPicPr>
        <p:blipFill>
          <a:blip r:embed="rId3"/>
          <a:srcRect/>
          <a:stretch>
            <a:fillRect/>
          </a:stretch>
        </p:blipFill>
        <p:spPr bwMode="auto">
          <a:xfrm>
            <a:off x="4643438" y="2205038"/>
            <a:ext cx="3889375" cy="3095625"/>
          </a:xfrm>
          <a:prstGeom prst="rect">
            <a:avLst/>
          </a:prstGeom>
          <a:ln>
            <a:noFill/>
          </a:ln>
          <a:effectLst>
            <a:outerShdw blurRad="190500" algn="tl" rotWithShape="0">
              <a:srgbClr val="000000">
                <a:alpha val="70000"/>
              </a:srgbClr>
            </a:outerShdw>
          </a:effectLst>
        </p:spPr>
      </p:pic>
      <p:pic>
        <p:nvPicPr>
          <p:cNvPr id="7" name="6 Imagen" descr="P1010656.JPG"/>
          <p:cNvPicPr>
            <a:picLocks noChangeAspect="1"/>
          </p:cNvPicPr>
          <p:nvPr/>
        </p:nvPicPr>
        <p:blipFill>
          <a:blip r:embed="rId4" cstate="print"/>
          <a:stretch>
            <a:fillRect/>
          </a:stretch>
        </p:blipFill>
        <p:spPr>
          <a:xfrm>
            <a:off x="83502" y="2924944"/>
            <a:ext cx="4247456" cy="318559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20486" name="7 Marcador de número de diapositiva"/>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BC837AC-59DF-4AC8-87A3-8E1DF645B869}" type="slidenum">
              <a:rPr lang="pt-BR" smtClean="0">
                <a:solidFill>
                  <a:srgbClr val="93B4BD"/>
                </a:solidFill>
                <a:latin typeface="Georgia" pitchFamily="18" charset="0"/>
                <a:cs typeface="Arial" charset="0"/>
              </a:rPr>
              <a:pPr eaLnBrk="1" hangingPunct="1"/>
              <a:t>56</a:t>
            </a:fld>
            <a:endParaRPr lang="pt-BR" smtClean="0">
              <a:solidFill>
                <a:srgbClr val="93B4BD"/>
              </a:solidFill>
              <a:latin typeface="Georgia" pitchFamily="18" charset="0"/>
              <a:cs typeface="Arial" charset="0"/>
            </a:endParaRPr>
          </a:p>
        </p:txBody>
      </p:sp>
      <p:sp>
        <p:nvSpPr>
          <p:cNvPr id="9" name="8 Marcador de pie de página"/>
          <p:cNvSpPr>
            <a:spLocks noGrp="1"/>
          </p:cNvSpPr>
          <p:nvPr>
            <p:ph type="ftr" sz="quarter" idx="11"/>
          </p:nvPr>
        </p:nvSpPr>
        <p:spPr/>
        <p:txBody>
          <a:bodyPr/>
          <a:lstStyle/>
          <a:p>
            <a:pPr>
              <a:defRPr/>
            </a:pPr>
            <a:endParaRPr lang="pt-B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quarter" idx="1"/>
          </p:nvPr>
        </p:nvSpPr>
        <p:spPr>
          <a:xfrm>
            <a:off x="301752" y="1527048"/>
            <a:ext cx="8503920" cy="4854280"/>
          </a:xfrm>
        </p:spPr>
        <p:txBody>
          <a:bodyPr/>
          <a:lstStyle/>
          <a:p>
            <a:pPr algn="just"/>
            <a:r>
              <a:rPr lang="es-EC" sz="2400" dirty="0"/>
              <a:t>Se comprobó que el MER es la Energía del Símbolo con respecto a la </a:t>
            </a:r>
            <a:r>
              <a:rPr lang="es-EC" sz="2400" dirty="0" smtClean="0"/>
              <a:t>Densidad espectral de potencia del </a:t>
            </a:r>
            <a:r>
              <a:rPr lang="es-EC" sz="2400" dirty="0"/>
              <a:t>Ruido, quedando en función de la modulación el desempeño del </a:t>
            </a:r>
            <a:r>
              <a:rPr lang="es-EC" sz="2400" dirty="0" smtClean="0"/>
              <a:t>sistema.</a:t>
            </a:r>
          </a:p>
          <a:p>
            <a:pPr algn="just"/>
            <a:endParaRPr lang="es-EC" sz="2400" dirty="0" smtClean="0"/>
          </a:p>
          <a:p>
            <a:pPr algn="just"/>
            <a:endParaRPr lang="es-EC" sz="2400" dirty="0"/>
          </a:p>
          <a:p>
            <a:pPr algn="just"/>
            <a:endParaRPr lang="es-EC" sz="2400" dirty="0" smtClean="0"/>
          </a:p>
          <a:p>
            <a:pPr algn="just"/>
            <a:endParaRPr lang="es-EC" sz="2400" dirty="0"/>
          </a:p>
          <a:p>
            <a:pPr algn="just"/>
            <a:endParaRPr lang="es-EC" sz="2400" dirty="0" smtClean="0"/>
          </a:p>
          <a:p>
            <a:pPr algn="just"/>
            <a:r>
              <a:rPr lang="es-EC" sz="2400" dirty="0"/>
              <a:t>En ambientes donde existe bastante ruido, el estándar se desempeña de una forma excelente brindando a los usuarios una calidad de video muy buena, comprobándose en el transmisor de laboratorio y en el transmisor de </a:t>
            </a:r>
            <a:r>
              <a:rPr lang="es-EC" sz="2400" dirty="0" smtClean="0"/>
              <a:t>ECTV.</a:t>
            </a:r>
            <a:endParaRPr lang="es-EC" sz="2400" dirty="0"/>
          </a:p>
        </p:txBody>
      </p:sp>
      <p:sp>
        <p:nvSpPr>
          <p:cNvPr id="5" name="4 Marcador de número de diapositiva"/>
          <p:cNvSpPr>
            <a:spLocks noGrp="1"/>
          </p:cNvSpPr>
          <p:nvPr>
            <p:ph type="sldNum" sz="quarter" idx="12"/>
          </p:nvPr>
        </p:nvSpPr>
        <p:spPr/>
        <p:txBody>
          <a:bodyPr/>
          <a:lstStyle/>
          <a:p>
            <a:pPr>
              <a:defRPr/>
            </a:pPr>
            <a:fld id="{058AE303-8683-439C-AB0B-23F9BA29756B}" type="slidenum">
              <a:rPr lang="pt-BR" smtClean="0"/>
              <a:pPr>
                <a:defRPr/>
              </a:pPr>
              <a:t>57</a:t>
            </a:fld>
            <a:endParaRPr lang="pt-BR"/>
          </a:p>
        </p:txBody>
      </p:sp>
      <p:sp>
        <p:nvSpPr>
          <p:cNvPr id="6" name="1 Título"/>
          <p:cNvSpPr>
            <a:spLocks noGrp="1"/>
          </p:cNvSpPr>
          <p:nvPr>
            <p:ph type="title"/>
          </p:nvPr>
        </p:nvSpPr>
        <p:spPr/>
        <p:txBody>
          <a:bodyPr/>
          <a:lstStyle/>
          <a:p>
            <a:r>
              <a:rPr lang="es-EC" dirty="0" smtClean="0"/>
              <a:t>Análisis e Interpretación de Resultados</a:t>
            </a:r>
            <a:endParaRPr lang="es-EC" dirty="0"/>
          </a:p>
        </p:txBody>
      </p:sp>
      <p:graphicFrame>
        <p:nvGraphicFramePr>
          <p:cNvPr id="7" name="6 Tabla"/>
          <p:cNvGraphicFramePr>
            <a:graphicFrameLocks noGrp="1"/>
          </p:cNvGraphicFramePr>
          <p:nvPr>
            <p:extLst>
              <p:ext uri="{D42A27DB-BD31-4B8C-83A1-F6EECF244321}">
                <p14:modId xmlns:p14="http://schemas.microsoft.com/office/powerpoint/2010/main" val="2820685087"/>
              </p:ext>
            </p:extLst>
          </p:nvPr>
        </p:nvGraphicFramePr>
        <p:xfrm>
          <a:off x="2483768" y="3068990"/>
          <a:ext cx="3978309" cy="1872178"/>
        </p:xfrm>
        <a:graphic>
          <a:graphicData uri="http://schemas.openxmlformats.org/drawingml/2006/table">
            <a:tbl>
              <a:tblPr firstRow="1" firstCol="1" bandRow="1">
                <a:tableStyleId>{5C22544A-7EE6-4342-B048-85BDC9FD1C3A}</a:tableStyleId>
              </a:tblPr>
              <a:tblGrid>
                <a:gridCol w="1386022"/>
                <a:gridCol w="1161756"/>
                <a:gridCol w="1430531"/>
              </a:tblGrid>
              <a:tr h="926439">
                <a:tc>
                  <a:txBody>
                    <a:bodyPr/>
                    <a:lstStyle/>
                    <a:p>
                      <a:pPr algn="ctr">
                        <a:spcAft>
                          <a:spcPts val="0"/>
                        </a:spcAft>
                      </a:pPr>
                      <a:r>
                        <a:rPr lang="es-EC" sz="1200" dirty="0">
                          <a:solidFill>
                            <a:schemeClr val="tx1"/>
                          </a:solidFill>
                          <a:effectLst/>
                        </a:rPr>
                        <a:t>FORMATO DE MODULACIÓN</a:t>
                      </a:r>
                      <a:endParaRPr lang="es-EC" sz="1400" dirty="0">
                        <a:solidFill>
                          <a:schemeClr val="tx1"/>
                        </a:solidFill>
                        <a:effectLst/>
                        <a:latin typeface="Times New Roman"/>
                        <a:ea typeface="Times New Roman"/>
                        <a:cs typeface="Times New Roman"/>
                      </a:endParaRPr>
                    </a:p>
                  </a:txBody>
                  <a:tcPr marL="68580" marR="68580" marT="0" marB="0"/>
                </a:tc>
                <a:tc>
                  <a:txBody>
                    <a:bodyPr/>
                    <a:lstStyle/>
                    <a:p>
                      <a:pPr algn="ctr">
                        <a:spcAft>
                          <a:spcPts val="0"/>
                        </a:spcAft>
                      </a:pPr>
                      <a:r>
                        <a:rPr lang="es-EC" sz="1200" dirty="0">
                          <a:solidFill>
                            <a:schemeClr val="tx1"/>
                          </a:solidFill>
                          <a:effectLst/>
                        </a:rPr>
                        <a:t>UMBRAL INFERIOR Es/</a:t>
                      </a:r>
                      <a:r>
                        <a:rPr lang="es-EC" sz="1200" dirty="0" err="1">
                          <a:solidFill>
                            <a:schemeClr val="tx1"/>
                          </a:solidFill>
                          <a:effectLst/>
                        </a:rPr>
                        <a:t>N</a:t>
                      </a:r>
                      <a:r>
                        <a:rPr lang="es-EC" sz="1200" baseline="-25000" dirty="0" err="1">
                          <a:solidFill>
                            <a:schemeClr val="tx1"/>
                          </a:solidFill>
                          <a:effectLst/>
                        </a:rPr>
                        <a:t>0</a:t>
                      </a:r>
                      <a:endParaRPr lang="es-EC" sz="1400" dirty="0">
                        <a:solidFill>
                          <a:schemeClr val="tx1"/>
                        </a:solidFill>
                        <a:effectLst/>
                        <a:latin typeface="Times New Roman"/>
                        <a:ea typeface="Times New Roman"/>
                        <a:cs typeface="Times New Roman"/>
                      </a:endParaRPr>
                    </a:p>
                  </a:txBody>
                  <a:tcPr marL="68580" marR="68580" marT="0" marB="0"/>
                </a:tc>
                <a:tc>
                  <a:txBody>
                    <a:bodyPr/>
                    <a:lstStyle/>
                    <a:p>
                      <a:pPr algn="ctr">
                        <a:spcAft>
                          <a:spcPts val="0"/>
                        </a:spcAft>
                      </a:pPr>
                      <a:r>
                        <a:rPr lang="es-EC" sz="1200">
                          <a:solidFill>
                            <a:schemeClr val="tx1"/>
                          </a:solidFill>
                          <a:effectLst/>
                        </a:rPr>
                        <a:t>UMBRAL SUPERIOR Es/N</a:t>
                      </a:r>
                      <a:r>
                        <a:rPr lang="es-EC" sz="1200" baseline="-25000">
                          <a:solidFill>
                            <a:schemeClr val="tx1"/>
                          </a:solidFill>
                          <a:effectLst/>
                        </a:rPr>
                        <a:t>0</a:t>
                      </a:r>
                      <a:endParaRPr lang="es-EC" sz="1400">
                        <a:solidFill>
                          <a:schemeClr val="tx1"/>
                        </a:solidFill>
                        <a:effectLst/>
                        <a:latin typeface="Times New Roman"/>
                        <a:ea typeface="Times New Roman"/>
                        <a:cs typeface="Times New Roman"/>
                      </a:endParaRPr>
                    </a:p>
                  </a:txBody>
                  <a:tcPr marL="68580" marR="68580" marT="0" marB="0"/>
                </a:tc>
              </a:tr>
              <a:tr h="238043">
                <a:tc>
                  <a:txBody>
                    <a:bodyPr/>
                    <a:lstStyle/>
                    <a:p>
                      <a:pPr algn="ctr">
                        <a:spcAft>
                          <a:spcPts val="0"/>
                        </a:spcAft>
                      </a:pPr>
                      <a:r>
                        <a:rPr lang="es-EC" sz="1200">
                          <a:solidFill>
                            <a:schemeClr val="tx1"/>
                          </a:solidFill>
                          <a:effectLst/>
                        </a:rPr>
                        <a:t>QPSK</a:t>
                      </a:r>
                      <a:endParaRPr lang="es-EC" sz="1400">
                        <a:solidFill>
                          <a:schemeClr val="tx1"/>
                        </a:solidFill>
                        <a:effectLst/>
                        <a:latin typeface="Times New Roman"/>
                        <a:ea typeface="Times New Roman"/>
                        <a:cs typeface="Times New Roman"/>
                      </a:endParaRPr>
                    </a:p>
                  </a:txBody>
                  <a:tcPr marL="68580" marR="68580" marT="0" marB="0"/>
                </a:tc>
                <a:tc>
                  <a:txBody>
                    <a:bodyPr/>
                    <a:lstStyle/>
                    <a:p>
                      <a:pPr algn="ctr">
                        <a:spcAft>
                          <a:spcPts val="0"/>
                        </a:spcAft>
                      </a:pPr>
                      <a:r>
                        <a:rPr lang="es-EC" sz="1200">
                          <a:solidFill>
                            <a:schemeClr val="tx1"/>
                          </a:solidFill>
                          <a:effectLst/>
                        </a:rPr>
                        <a:t>7 – 10 dB</a:t>
                      </a:r>
                      <a:endParaRPr lang="es-EC" sz="1400">
                        <a:solidFill>
                          <a:schemeClr val="tx1"/>
                        </a:solidFill>
                        <a:effectLst/>
                        <a:latin typeface="Times New Roman"/>
                        <a:ea typeface="Times New Roman"/>
                        <a:cs typeface="Times New Roman"/>
                      </a:endParaRPr>
                    </a:p>
                  </a:txBody>
                  <a:tcPr marL="68580" marR="68580" marT="0" marB="0"/>
                </a:tc>
                <a:tc>
                  <a:txBody>
                    <a:bodyPr/>
                    <a:lstStyle/>
                    <a:p>
                      <a:pPr algn="ctr">
                        <a:spcAft>
                          <a:spcPts val="0"/>
                        </a:spcAft>
                      </a:pPr>
                      <a:r>
                        <a:rPr lang="es-EC" sz="1200">
                          <a:solidFill>
                            <a:schemeClr val="tx1"/>
                          </a:solidFill>
                          <a:effectLst/>
                        </a:rPr>
                        <a:t>40-45 dB</a:t>
                      </a:r>
                      <a:endParaRPr lang="es-EC" sz="1400">
                        <a:solidFill>
                          <a:schemeClr val="tx1"/>
                        </a:solidFill>
                        <a:effectLst/>
                        <a:latin typeface="Times New Roman"/>
                        <a:ea typeface="Times New Roman"/>
                        <a:cs typeface="Times New Roman"/>
                      </a:endParaRPr>
                    </a:p>
                  </a:txBody>
                  <a:tcPr marL="68580" marR="68580" marT="0" marB="0"/>
                </a:tc>
              </a:tr>
              <a:tr h="238043">
                <a:tc>
                  <a:txBody>
                    <a:bodyPr/>
                    <a:lstStyle/>
                    <a:p>
                      <a:pPr algn="ctr">
                        <a:spcAft>
                          <a:spcPts val="0"/>
                        </a:spcAft>
                      </a:pPr>
                      <a:r>
                        <a:rPr lang="es-EC" sz="1200">
                          <a:solidFill>
                            <a:schemeClr val="tx1"/>
                          </a:solidFill>
                          <a:effectLst/>
                        </a:rPr>
                        <a:t>16-QAM</a:t>
                      </a:r>
                      <a:endParaRPr lang="es-EC" sz="1400">
                        <a:solidFill>
                          <a:schemeClr val="tx1"/>
                        </a:solidFill>
                        <a:effectLst/>
                        <a:latin typeface="Times New Roman"/>
                        <a:ea typeface="Times New Roman"/>
                        <a:cs typeface="Times New Roman"/>
                      </a:endParaRPr>
                    </a:p>
                  </a:txBody>
                  <a:tcPr marL="68580" marR="68580" marT="0" marB="0"/>
                </a:tc>
                <a:tc>
                  <a:txBody>
                    <a:bodyPr/>
                    <a:lstStyle/>
                    <a:p>
                      <a:pPr algn="ctr">
                        <a:spcAft>
                          <a:spcPts val="0"/>
                        </a:spcAft>
                      </a:pPr>
                      <a:r>
                        <a:rPr lang="es-EC" sz="1200">
                          <a:solidFill>
                            <a:schemeClr val="tx1"/>
                          </a:solidFill>
                          <a:effectLst/>
                        </a:rPr>
                        <a:t>15 – 18 dB</a:t>
                      </a:r>
                      <a:endParaRPr lang="es-EC" sz="1400">
                        <a:solidFill>
                          <a:schemeClr val="tx1"/>
                        </a:solidFill>
                        <a:effectLst/>
                        <a:latin typeface="Times New Roman"/>
                        <a:ea typeface="Times New Roman"/>
                        <a:cs typeface="Times New Roman"/>
                      </a:endParaRPr>
                    </a:p>
                  </a:txBody>
                  <a:tcPr marL="68580" marR="68580" marT="0" marB="0"/>
                </a:tc>
                <a:tc>
                  <a:txBody>
                    <a:bodyPr/>
                    <a:lstStyle/>
                    <a:p>
                      <a:pPr algn="ctr">
                        <a:spcAft>
                          <a:spcPts val="0"/>
                        </a:spcAft>
                      </a:pPr>
                      <a:r>
                        <a:rPr lang="es-EC" sz="1200">
                          <a:solidFill>
                            <a:schemeClr val="tx1"/>
                          </a:solidFill>
                          <a:effectLst/>
                        </a:rPr>
                        <a:t>40-45 dB</a:t>
                      </a:r>
                      <a:endParaRPr lang="es-EC" sz="1400">
                        <a:solidFill>
                          <a:schemeClr val="tx1"/>
                        </a:solidFill>
                        <a:effectLst/>
                        <a:latin typeface="Times New Roman"/>
                        <a:ea typeface="Times New Roman"/>
                        <a:cs typeface="Times New Roman"/>
                      </a:endParaRPr>
                    </a:p>
                  </a:txBody>
                  <a:tcPr marL="68580" marR="68580" marT="0" marB="0"/>
                </a:tc>
              </a:tr>
              <a:tr h="231610">
                <a:tc>
                  <a:txBody>
                    <a:bodyPr/>
                    <a:lstStyle/>
                    <a:p>
                      <a:pPr algn="ctr">
                        <a:spcAft>
                          <a:spcPts val="0"/>
                        </a:spcAft>
                      </a:pPr>
                      <a:r>
                        <a:rPr lang="es-EC" sz="1200">
                          <a:solidFill>
                            <a:schemeClr val="tx1"/>
                          </a:solidFill>
                          <a:effectLst/>
                        </a:rPr>
                        <a:t>64-QAM</a:t>
                      </a:r>
                      <a:endParaRPr lang="es-EC" sz="1400">
                        <a:solidFill>
                          <a:schemeClr val="tx1"/>
                        </a:solidFill>
                        <a:effectLst/>
                        <a:latin typeface="Times New Roman"/>
                        <a:ea typeface="Times New Roman"/>
                        <a:cs typeface="Times New Roman"/>
                      </a:endParaRPr>
                    </a:p>
                  </a:txBody>
                  <a:tcPr marL="68580" marR="68580" marT="0" marB="0"/>
                </a:tc>
                <a:tc>
                  <a:txBody>
                    <a:bodyPr/>
                    <a:lstStyle/>
                    <a:p>
                      <a:pPr algn="ctr">
                        <a:spcAft>
                          <a:spcPts val="0"/>
                        </a:spcAft>
                      </a:pPr>
                      <a:r>
                        <a:rPr lang="es-EC" sz="1200">
                          <a:solidFill>
                            <a:schemeClr val="tx1"/>
                          </a:solidFill>
                          <a:effectLst/>
                        </a:rPr>
                        <a:t>22 – 24 dB</a:t>
                      </a:r>
                      <a:endParaRPr lang="es-EC" sz="1400">
                        <a:solidFill>
                          <a:schemeClr val="tx1"/>
                        </a:solidFill>
                        <a:effectLst/>
                        <a:latin typeface="Times New Roman"/>
                        <a:ea typeface="Times New Roman"/>
                        <a:cs typeface="Times New Roman"/>
                      </a:endParaRPr>
                    </a:p>
                  </a:txBody>
                  <a:tcPr marL="68580" marR="68580" marT="0" marB="0"/>
                </a:tc>
                <a:tc>
                  <a:txBody>
                    <a:bodyPr/>
                    <a:lstStyle/>
                    <a:p>
                      <a:pPr algn="ctr">
                        <a:spcAft>
                          <a:spcPts val="0"/>
                        </a:spcAft>
                      </a:pPr>
                      <a:r>
                        <a:rPr lang="es-EC" sz="1200">
                          <a:solidFill>
                            <a:schemeClr val="tx1"/>
                          </a:solidFill>
                          <a:effectLst/>
                        </a:rPr>
                        <a:t>40-45 dB</a:t>
                      </a:r>
                      <a:endParaRPr lang="es-EC" sz="1400">
                        <a:solidFill>
                          <a:schemeClr val="tx1"/>
                        </a:solidFill>
                        <a:effectLst/>
                        <a:latin typeface="Times New Roman"/>
                        <a:ea typeface="Times New Roman"/>
                        <a:cs typeface="Times New Roman"/>
                      </a:endParaRPr>
                    </a:p>
                  </a:txBody>
                  <a:tcPr marL="68580" marR="68580" marT="0" marB="0"/>
                </a:tc>
              </a:tr>
              <a:tr h="238043">
                <a:tc>
                  <a:txBody>
                    <a:bodyPr/>
                    <a:lstStyle/>
                    <a:p>
                      <a:pPr algn="ctr">
                        <a:spcAft>
                          <a:spcPts val="0"/>
                        </a:spcAft>
                      </a:pPr>
                      <a:r>
                        <a:rPr lang="es-EC" sz="1200">
                          <a:solidFill>
                            <a:schemeClr val="tx1"/>
                          </a:solidFill>
                          <a:effectLst/>
                        </a:rPr>
                        <a:t>256-QAM</a:t>
                      </a:r>
                      <a:endParaRPr lang="es-EC" sz="1400">
                        <a:solidFill>
                          <a:schemeClr val="tx1"/>
                        </a:solidFill>
                        <a:effectLst/>
                        <a:latin typeface="Times New Roman"/>
                        <a:ea typeface="Times New Roman"/>
                        <a:cs typeface="Times New Roman"/>
                      </a:endParaRPr>
                    </a:p>
                  </a:txBody>
                  <a:tcPr marL="68580" marR="68580" marT="0" marB="0"/>
                </a:tc>
                <a:tc>
                  <a:txBody>
                    <a:bodyPr/>
                    <a:lstStyle/>
                    <a:p>
                      <a:pPr algn="ctr">
                        <a:spcAft>
                          <a:spcPts val="0"/>
                        </a:spcAft>
                      </a:pPr>
                      <a:r>
                        <a:rPr lang="es-EC" sz="1200">
                          <a:solidFill>
                            <a:schemeClr val="tx1"/>
                          </a:solidFill>
                          <a:effectLst/>
                        </a:rPr>
                        <a:t>28 – 30 dB</a:t>
                      </a:r>
                      <a:endParaRPr lang="es-EC" sz="1400">
                        <a:solidFill>
                          <a:schemeClr val="tx1"/>
                        </a:solidFill>
                        <a:effectLst/>
                        <a:latin typeface="Times New Roman"/>
                        <a:ea typeface="Times New Roman"/>
                        <a:cs typeface="Times New Roman"/>
                      </a:endParaRPr>
                    </a:p>
                  </a:txBody>
                  <a:tcPr marL="68580" marR="68580" marT="0" marB="0"/>
                </a:tc>
                <a:tc>
                  <a:txBody>
                    <a:bodyPr/>
                    <a:lstStyle/>
                    <a:p>
                      <a:pPr algn="ctr">
                        <a:spcAft>
                          <a:spcPts val="0"/>
                        </a:spcAft>
                      </a:pPr>
                      <a:r>
                        <a:rPr lang="es-EC" sz="1200" dirty="0">
                          <a:solidFill>
                            <a:schemeClr val="tx1"/>
                          </a:solidFill>
                          <a:effectLst/>
                        </a:rPr>
                        <a:t>40-45 dB</a:t>
                      </a:r>
                      <a:endParaRPr lang="es-EC" sz="1400" dirty="0">
                        <a:solidFill>
                          <a:schemeClr val="tx1"/>
                        </a:solidFill>
                        <a:effectLst/>
                        <a:latin typeface="Times New Roman"/>
                        <a:ea typeface="Times New Roman"/>
                        <a:cs typeface="Times New Roman"/>
                      </a:endParaRPr>
                    </a:p>
                  </a:txBody>
                  <a:tcPr marL="68580" marR="68580" marT="0" marB="0"/>
                </a:tc>
              </a:tr>
            </a:tbl>
          </a:graphicData>
        </a:graphic>
      </p:graphicFrame>
    </p:spTree>
    <p:extLst>
      <p:ext uri="{BB962C8B-B14F-4D97-AF65-F5344CB8AC3E}">
        <p14:creationId xmlns:p14="http://schemas.microsoft.com/office/powerpoint/2010/main" val="94855399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defRPr/>
            </a:pPr>
            <a:r>
              <a:rPr lang="es-EC" dirty="0" smtClean="0"/>
              <a:t>CONCLUSIONES Y RECOMENDACIONES</a:t>
            </a:r>
            <a:endParaRPr lang="es-EC" dirty="0"/>
          </a:p>
        </p:txBody>
      </p:sp>
      <p:sp>
        <p:nvSpPr>
          <p:cNvPr id="26627" name="2 Marcador de contenido"/>
          <p:cNvSpPr>
            <a:spLocks noGrp="1"/>
          </p:cNvSpPr>
          <p:nvPr>
            <p:ph sz="quarter" idx="1"/>
          </p:nvPr>
        </p:nvSpPr>
        <p:spPr>
          <a:xfrm>
            <a:off x="301625" y="1527174"/>
            <a:ext cx="8504238" cy="4998170"/>
          </a:xfrm>
        </p:spPr>
        <p:txBody>
          <a:bodyPr/>
          <a:lstStyle/>
          <a:p>
            <a:pPr algn="just"/>
            <a:r>
              <a:rPr lang="es-ES_tradnl" sz="2000" dirty="0"/>
              <a:t>El transmisor del laboratorio, como el de ECTV trabajan en modo 3, generando 5616 portadoras en total, 432 por segmento tomando en cuenta los 13 segmentos de todo el espectro de ISDB-T, en el equipo se selecciona modo </a:t>
            </a:r>
            <a:r>
              <a:rPr lang="es-ES_tradnl" sz="2000" dirty="0" err="1"/>
              <a:t>8k</a:t>
            </a:r>
            <a:r>
              <a:rPr lang="es-ES_tradnl" sz="2000" dirty="0"/>
              <a:t>, por el número de portadoras que utiliza cada </a:t>
            </a:r>
            <a:r>
              <a:rPr lang="es-ES_tradnl" sz="2000" dirty="0" smtClean="0"/>
              <a:t>modo.</a:t>
            </a:r>
          </a:p>
          <a:p>
            <a:pPr algn="just"/>
            <a:r>
              <a:rPr lang="es-ES_tradnl" sz="2000" dirty="0"/>
              <a:t>Las pruebas realizadas con el ancho de banda de canal se comprueba los cálculos realizados dejando como resultado una eficiencia en el canal de 99%, con 5,57 MHz utilizados y 428,57 kHz de separación a los otros transmisores, con un total de ancho de banda de 6 MHz, en el transmisor de la ESPE y ECTV, pasando las pruebas los dos </a:t>
            </a:r>
            <a:r>
              <a:rPr lang="es-ES_tradnl" sz="2000" dirty="0" smtClean="0"/>
              <a:t>transmisores.</a:t>
            </a:r>
          </a:p>
          <a:p>
            <a:pPr algn="just"/>
            <a:r>
              <a:rPr lang="es-ES_tradnl" sz="2000" dirty="0"/>
              <a:t>La potencia de canal para los sistemas manejan diferentes potencias de transmisión, con lo que se comprueba que no existen problemas de intermodulación en el transmisor de ECTV. La densidad espectral de potencia da como resultado – 133 dBm / Hz. Parámetro que se debe tomar en cuenta cuando se instalen más transmisores digitales</a:t>
            </a:r>
            <a:endParaRPr lang="en-US" sz="2000" dirty="0" smtClean="0">
              <a:ea typeface="ＭＳ Ｐゴシック" pitchFamily="34" charset="-128"/>
            </a:endParaRPr>
          </a:p>
        </p:txBody>
      </p:sp>
      <p:sp>
        <p:nvSpPr>
          <p:cNvPr id="26629" name="4 Marcador de número de diapositiva"/>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BABAF4AC-79E2-4C3D-AE84-29AFD252AAB3}" type="slidenum">
              <a:rPr lang="pt-BR" smtClean="0">
                <a:solidFill>
                  <a:srgbClr val="93B4BD"/>
                </a:solidFill>
                <a:latin typeface="Georgia" pitchFamily="18" charset="0"/>
                <a:cs typeface="Arial" charset="0"/>
              </a:rPr>
              <a:pPr eaLnBrk="1" hangingPunct="1"/>
              <a:t>58</a:t>
            </a:fld>
            <a:endParaRPr lang="pt-BR" smtClean="0">
              <a:solidFill>
                <a:srgbClr val="93B4BD"/>
              </a:solidFill>
              <a:latin typeface="Georgia" pitchFamily="18" charset="0"/>
              <a:cs typeface="Arial" charset="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a:t>CONCLUSIONES Y RECOMENDACIONES</a:t>
            </a:r>
          </a:p>
        </p:txBody>
      </p:sp>
      <p:sp>
        <p:nvSpPr>
          <p:cNvPr id="3" name="2 Marcador de contenido"/>
          <p:cNvSpPr>
            <a:spLocks noGrp="1"/>
          </p:cNvSpPr>
          <p:nvPr>
            <p:ph sz="quarter" idx="1"/>
          </p:nvPr>
        </p:nvSpPr>
        <p:spPr>
          <a:xfrm>
            <a:off x="301752" y="1527048"/>
            <a:ext cx="8503920" cy="4926288"/>
          </a:xfrm>
        </p:spPr>
        <p:txBody>
          <a:bodyPr/>
          <a:lstStyle/>
          <a:p>
            <a:pPr algn="just"/>
            <a:r>
              <a:rPr lang="es-ES_tradnl" sz="2000" dirty="0"/>
              <a:t>De las mediciones realizadas la más importante es la precisión de modulación trabajando con parámetros como EVM y MER, los cuales se deben considerar porque dan el desempeño real del transmisor, obteniendo valores no recomendados en el transmisor de ECTV y menores variaciones en el transmisor de </a:t>
            </a:r>
            <a:r>
              <a:rPr lang="es-ES_tradnl" sz="2000" dirty="0" smtClean="0"/>
              <a:t>laboratorio.</a:t>
            </a:r>
          </a:p>
          <a:p>
            <a:pPr marL="0" indent="0" algn="just">
              <a:buNone/>
            </a:pPr>
            <a:endParaRPr lang="es-ES_tradnl" sz="2000" dirty="0" smtClean="0"/>
          </a:p>
          <a:p>
            <a:pPr algn="just"/>
            <a:r>
              <a:rPr lang="es-ES_tradnl" sz="2000" dirty="0"/>
              <a:t>Una manera de comprobar el desempeño de la modulación digital en un transmisor de ISDB-T es medir la exactitud de Modulación (EVM y MER), donde se comprobó que están directamente relacionados con la Energía del Símbolo con respecto a la densidad espectral de Potencia del Ruido, donde se aprecia que para constelaciones con mayor número de símbolos como 64-QAM, se utiliza mayor energía de símbolo resultando valores de MER más elevados.</a:t>
            </a:r>
          </a:p>
          <a:p>
            <a:pPr marL="0" indent="0" algn="just">
              <a:buNone/>
            </a:pPr>
            <a:endParaRPr lang="es-ES_tradnl" sz="2000" dirty="0" smtClean="0"/>
          </a:p>
        </p:txBody>
      </p:sp>
      <p:sp>
        <p:nvSpPr>
          <p:cNvPr id="5" name="4 Marcador de número de diapositiva"/>
          <p:cNvSpPr>
            <a:spLocks noGrp="1"/>
          </p:cNvSpPr>
          <p:nvPr>
            <p:ph type="sldNum" sz="quarter" idx="12"/>
          </p:nvPr>
        </p:nvSpPr>
        <p:spPr/>
        <p:txBody>
          <a:bodyPr/>
          <a:lstStyle/>
          <a:p>
            <a:pPr>
              <a:defRPr/>
            </a:pPr>
            <a:fld id="{058AE303-8683-439C-AB0B-23F9BA29756B}" type="slidenum">
              <a:rPr lang="pt-BR" smtClean="0"/>
              <a:pPr>
                <a:defRPr/>
              </a:pPr>
              <a:t>59</a:t>
            </a:fld>
            <a:endParaRPr lang="pt-BR"/>
          </a:p>
        </p:txBody>
      </p:sp>
    </p:spTree>
    <p:extLst>
      <p:ext uri="{BB962C8B-B14F-4D97-AF65-F5344CB8AC3E}">
        <p14:creationId xmlns:p14="http://schemas.microsoft.com/office/powerpoint/2010/main" val="31155195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1 Título"/>
          <p:cNvSpPr>
            <a:spLocks noGrp="1"/>
          </p:cNvSpPr>
          <p:nvPr>
            <p:ph type="title"/>
          </p:nvPr>
        </p:nvSpPr>
        <p:spPr/>
        <p:txBody>
          <a:bodyPr/>
          <a:lstStyle/>
          <a:p>
            <a:r>
              <a:rPr lang="es-EC" smtClean="0">
                <a:solidFill>
                  <a:srgbClr val="002060"/>
                </a:solidFill>
                <a:ea typeface="ＭＳ Ｐゴシック" pitchFamily="34" charset="-128"/>
              </a:rPr>
              <a:t>Televisión Digital sobre IP</a:t>
            </a:r>
          </a:p>
        </p:txBody>
      </p:sp>
      <p:sp>
        <p:nvSpPr>
          <p:cNvPr id="16388" name="Rectangle 2609"/>
          <p:cNvSpPr>
            <a:spLocks noChangeArrowheads="1"/>
          </p:cNvSpPr>
          <p:nvPr/>
        </p:nvSpPr>
        <p:spPr bwMode="auto">
          <a:xfrm>
            <a:off x="395288" y="2492375"/>
            <a:ext cx="3997325" cy="647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s-ES"/>
          </a:p>
        </p:txBody>
      </p:sp>
      <p:pic>
        <p:nvPicPr>
          <p:cNvPr id="5" name="Picture 27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250" y="4581525"/>
            <a:ext cx="323850"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33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55763" y="4581525"/>
            <a:ext cx="25717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34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90850" y="2822575"/>
            <a:ext cx="287338"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4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32125" y="2852738"/>
            <a:ext cx="201613"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5" name="Freeform 2395"/>
          <p:cNvSpPr>
            <a:spLocks/>
          </p:cNvSpPr>
          <p:nvPr/>
        </p:nvSpPr>
        <p:spPr bwMode="auto">
          <a:xfrm>
            <a:off x="8643938" y="2944813"/>
            <a:ext cx="125412" cy="82550"/>
          </a:xfrm>
          <a:custGeom>
            <a:avLst/>
            <a:gdLst>
              <a:gd name="T0" fmla="*/ 2147483647 w 159"/>
              <a:gd name="T1" fmla="*/ 0 h 104"/>
              <a:gd name="T2" fmla="*/ 2147483647 w 159"/>
              <a:gd name="T3" fmla="*/ 2147483647 h 104"/>
              <a:gd name="T4" fmla="*/ 0 w 159"/>
              <a:gd name="T5" fmla="*/ 2147483647 h 104"/>
              <a:gd name="T6" fmla="*/ 2147483647 w 159"/>
              <a:gd name="T7" fmla="*/ 0 h 104"/>
              <a:gd name="T8" fmla="*/ 0 60000 65536"/>
              <a:gd name="T9" fmla="*/ 0 60000 65536"/>
              <a:gd name="T10" fmla="*/ 0 60000 65536"/>
              <a:gd name="T11" fmla="*/ 0 60000 65536"/>
              <a:gd name="T12" fmla="*/ 0 w 159"/>
              <a:gd name="T13" fmla="*/ 0 h 104"/>
              <a:gd name="T14" fmla="*/ 159 w 159"/>
              <a:gd name="T15" fmla="*/ 104 h 104"/>
            </a:gdLst>
            <a:ahLst/>
            <a:cxnLst>
              <a:cxn ang="T8">
                <a:pos x="T0" y="T1"/>
              </a:cxn>
              <a:cxn ang="T9">
                <a:pos x="T2" y="T3"/>
              </a:cxn>
              <a:cxn ang="T10">
                <a:pos x="T4" y="T5"/>
              </a:cxn>
              <a:cxn ang="T11">
                <a:pos x="T6" y="T7"/>
              </a:cxn>
            </a:cxnLst>
            <a:rect l="T12" t="T13" r="T14" b="T15"/>
            <a:pathLst>
              <a:path w="159" h="104">
                <a:moveTo>
                  <a:pt x="11" y="0"/>
                </a:moveTo>
                <a:lnTo>
                  <a:pt x="159" y="69"/>
                </a:lnTo>
                <a:lnTo>
                  <a:pt x="0" y="104"/>
                </a:lnTo>
                <a:lnTo>
                  <a:pt x="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C"/>
          </a:p>
        </p:txBody>
      </p:sp>
      <p:sp>
        <p:nvSpPr>
          <p:cNvPr id="16397" name="AutoShape 2618"/>
          <p:cNvSpPr>
            <a:spLocks noChangeAspect="1" noChangeArrowheads="1" noTextEdit="1"/>
          </p:cNvSpPr>
          <p:nvPr/>
        </p:nvSpPr>
        <p:spPr bwMode="auto">
          <a:xfrm>
            <a:off x="5688013" y="2762250"/>
            <a:ext cx="1295400" cy="133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C"/>
          </a:p>
        </p:txBody>
      </p:sp>
      <p:pic>
        <p:nvPicPr>
          <p:cNvPr id="16404" name="19 Imagen" descr="tv2.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84218" y="4005808"/>
            <a:ext cx="202565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6456" y="4259808"/>
            <a:ext cx="1703387"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6" name="21 Imagen" descr="stb.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96981" y="5661248"/>
            <a:ext cx="798512"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7" name="23 Imagen" descr="000700-folder-my-video.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11188" y="1989138"/>
            <a:ext cx="936625"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8" name="24 Imagen" descr="carpeta-2jaynds-150x150.pn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9750" y="3611563"/>
            <a:ext cx="57626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9" name="25 Imagen" descr="internet_connection_tools_imagelarge.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711" y="4568825"/>
            <a:ext cx="1331913"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7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250" y="3500438"/>
            <a:ext cx="323850" cy="31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33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55763" y="3500438"/>
            <a:ext cx="25717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7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5763" y="1268413"/>
            <a:ext cx="323850" cy="31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33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92275" y="1268413"/>
            <a:ext cx="25717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7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5763" y="2532063"/>
            <a:ext cx="323850" cy="31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33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92275" y="2532063"/>
            <a:ext cx="25717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6" name="32 Imagen" descr="carpeta-2jaynds-150x150.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rot="176874">
            <a:off x="657225" y="4346575"/>
            <a:ext cx="3698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4" name="33 Conector recto de flecha"/>
          <p:cNvCxnSpPr/>
          <p:nvPr/>
        </p:nvCxnSpPr>
        <p:spPr>
          <a:xfrm flipV="1">
            <a:off x="4392613" y="3068638"/>
            <a:ext cx="1204118" cy="32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9" name="38 Flecha derecha"/>
          <p:cNvSpPr/>
          <p:nvPr/>
        </p:nvSpPr>
        <p:spPr>
          <a:xfrm>
            <a:off x="755576" y="1484784"/>
            <a:ext cx="1440160" cy="504056"/>
          </a:xfrm>
          <a:prstGeom prst="rightArrow">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b">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anchor="ctr"/>
          <a:lstStyle/>
          <a:p>
            <a:pPr algn="ctr">
              <a:defRPr/>
            </a:pPr>
            <a:r>
              <a:rPr lang="es-EC" dirty="0"/>
              <a:t>Video</a:t>
            </a:r>
            <a:endParaRPr lang="es-ES" dirty="0"/>
          </a:p>
        </p:txBody>
      </p:sp>
      <p:sp>
        <p:nvSpPr>
          <p:cNvPr id="40" name="39 Flecha derecha"/>
          <p:cNvSpPr/>
          <p:nvPr/>
        </p:nvSpPr>
        <p:spPr>
          <a:xfrm>
            <a:off x="755576" y="2780928"/>
            <a:ext cx="1440160" cy="504056"/>
          </a:xfrm>
          <a:prstGeom prst="rightArrow">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b">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anchor="ctr"/>
          <a:lstStyle/>
          <a:p>
            <a:pPr algn="ctr">
              <a:defRPr/>
            </a:pPr>
            <a:r>
              <a:rPr lang="es-EC" dirty="0"/>
              <a:t>Audio</a:t>
            </a:r>
            <a:endParaRPr lang="es-ES" dirty="0"/>
          </a:p>
        </p:txBody>
      </p:sp>
      <p:sp>
        <p:nvSpPr>
          <p:cNvPr id="41" name="40 Flecha derecha"/>
          <p:cNvSpPr/>
          <p:nvPr/>
        </p:nvSpPr>
        <p:spPr>
          <a:xfrm>
            <a:off x="1187624" y="3683124"/>
            <a:ext cx="1008112" cy="504056"/>
          </a:xfrm>
          <a:prstGeom prst="rightArrow">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b">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anchor="ctr"/>
          <a:lstStyle/>
          <a:p>
            <a:pPr algn="ctr">
              <a:defRPr/>
            </a:pPr>
            <a:r>
              <a:rPr lang="es-EC" dirty="0"/>
              <a:t>Data</a:t>
            </a:r>
            <a:endParaRPr lang="es-ES" dirty="0"/>
          </a:p>
        </p:txBody>
      </p:sp>
      <p:sp>
        <p:nvSpPr>
          <p:cNvPr id="42" name="41 Flecha derecha"/>
          <p:cNvSpPr/>
          <p:nvPr/>
        </p:nvSpPr>
        <p:spPr>
          <a:xfrm>
            <a:off x="1187624" y="4797152"/>
            <a:ext cx="1008112" cy="504056"/>
          </a:xfrm>
          <a:prstGeom prst="rightArrow">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b">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anchor="ctr"/>
          <a:lstStyle/>
          <a:p>
            <a:pPr algn="ctr">
              <a:defRPr/>
            </a:pPr>
            <a:r>
              <a:rPr lang="es-EC" dirty="0"/>
              <a:t>Data</a:t>
            </a:r>
            <a:endParaRPr lang="es-ES" dirty="0"/>
          </a:p>
        </p:txBody>
      </p:sp>
      <p:sp>
        <p:nvSpPr>
          <p:cNvPr id="43" name="42 Rectángulo redondeado"/>
          <p:cNvSpPr/>
          <p:nvPr/>
        </p:nvSpPr>
        <p:spPr>
          <a:xfrm>
            <a:off x="3131840" y="3789040"/>
            <a:ext cx="1800200" cy="648072"/>
          </a:xfrm>
          <a:prstGeom prst="roundRect">
            <a:avLst/>
          </a:prstGeom>
          <a:solidFill>
            <a:schemeClr val="accent3">
              <a:lumMod val="75000"/>
            </a:schemeClr>
          </a:solidFill>
          <a:ln>
            <a:noFill/>
          </a:ln>
          <a:effectLst>
            <a:outerShdw blurRad="44450" dist="27940" dir="5400000" algn="ctr">
              <a:srgbClr val="000000">
                <a:alpha val="32000"/>
              </a:srgbClr>
            </a:outerShdw>
          </a:effectLst>
          <a:scene3d>
            <a:camera prst="orthographicFront">
              <a:rot lat="0" lon="0" rev="0"/>
            </a:camera>
            <a:lightRig rig="balanced" dir="b">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a:defRPr/>
            </a:pPr>
            <a:r>
              <a:rPr lang="es-EC" smtClean="0"/>
              <a:t>Servidor  IPTV</a:t>
            </a:r>
            <a:endParaRPr lang="es-EC"/>
          </a:p>
        </p:txBody>
      </p:sp>
      <p:sp>
        <p:nvSpPr>
          <p:cNvPr id="44" name="43 Rectángulo redondeado"/>
          <p:cNvSpPr/>
          <p:nvPr/>
        </p:nvSpPr>
        <p:spPr>
          <a:xfrm>
            <a:off x="5344095" y="1615735"/>
            <a:ext cx="2016224" cy="875620"/>
          </a:xfrm>
          <a:prstGeom prst="roundRect">
            <a:avLst/>
          </a:prstGeom>
          <a:solidFill>
            <a:schemeClr val="accent3">
              <a:lumMod val="75000"/>
            </a:schemeClr>
          </a:solidFill>
          <a:ln>
            <a:noFill/>
          </a:ln>
          <a:effectLst>
            <a:outerShdw blurRad="44450" dist="27940" dir="5400000" algn="ctr">
              <a:srgbClr val="000000">
                <a:alpha val="32000"/>
              </a:srgbClr>
            </a:outerShdw>
          </a:effectLst>
          <a:scene3d>
            <a:camera prst="orthographicFront">
              <a:rot lat="0" lon="0" rev="0"/>
            </a:camera>
            <a:lightRig rig="balanced" dir="b">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a:defRPr/>
            </a:pPr>
            <a:r>
              <a:rPr lang="en-US" dirty="0" smtClean="0"/>
              <a:t>Unicast</a:t>
            </a:r>
          </a:p>
          <a:p>
            <a:pPr algn="ctr">
              <a:defRPr/>
            </a:pPr>
            <a:r>
              <a:rPr lang="en-US" dirty="0" smtClean="0"/>
              <a:t>Multicast</a:t>
            </a:r>
          </a:p>
          <a:p>
            <a:pPr algn="ctr">
              <a:defRPr/>
            </a:pPr>
            <a:r>
              <a:rPr lang="en-US" dirty="0" smtClean="0"/>
              <a:t>Broadcast</a:t>
            </a:r>
            <a:endParaRPr lang="en-US" dirty="0"/>
          </a:p>
        </p:txBody>
      </p:sp>
      <p:cxnSp>
        <p:nvCxnSpPr>
          <p:cNvPr id="46" name="45 Conector recto de flecha"/>
          <p:cNvCxnSpPr/>
          <p:nvPr/>
        </p:nvCxnSpPr>
        <p:spPr>
          <a:xfrm>
            <a:off x="2411413" y="3068638"/>
            <a:ext cx="115252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450" name="Rectangle 2609"/>
          <p:cNvSpPr>
            <a:spLocks noChangeArrowheads="1"/>
          </p:cNvSpPr>
          <p:nvPr/>
        </p:nvSpPr>
        <p:spPr bwMode="auto">
          <a:xfrm>
            <a:off x="2195513" y="1296988"/>
            <a:ext cx="504825" cy="2873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s-ES"/>
          </a:p>
        </p:txBody>
      </p:sp>
      <p:sp>
        <p:nvSpPr>
          <p:cNvPr id="53" name="52 Trapecio"/>
          <p:cNvSpPr/>
          <p:nvPr/>
        </p:nvSpPr>
        <p:spPr>
          <a:xfrm rot="5400000">
            <a:off x="359532" y="3176972"/>
            <a:ext cx="4320480" cy="648072"/>
          </a:xfrm>
          <a:prstGeom prst="trapezoid">
            <a:avLst>
              <a:gd name="adj" fmla="val 90609"/>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b">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anchor="ctr"/>
          <a:lstStyle/>
          <a:p>
            <a:pPr algn="ctr">
              <a:defRPr/>
            </a:pPr>
            <a:r>
              <a:rPr lang="en-US">
                <a:ln w="18415" cmpd="sng">
                  <a:solidFill>
                    <a:srgbClr val="FFFFFF"/>
                  </a:solidFill>
                  <a:prstDash val="solid"/>
                </a:ln>
                <a:solidFill>
                  <a:srgbClr val="FFFFFF"/>
                </a:solidFill>
                <a:effectLst>
                  <a:outerShdw blurRad="63500" dir="3600000" algn="tl" rotWithShape="0">
                    <a:srgbClr val="000000">
                      <a:alpha val="70000"/>
                    </a:srgbClr>
                  </a:outerShdw>
                </a:effectLst>
              </a:rPr>
              <a:t>Multiplexer</a:t>
            </a:r>
          </a:p>
        </p:txBody>
      </p:sp>
      <p:sp>
        <p:nvSpPr>
          <p:cNvPr id="56" name="55 Rectángulo redondeado"/>
          <p:cNvSpPr/>
          <p:nvPr/>
        </p:nvSpPr>
        <p:spPr>
          <a:xfrm>
            <a:off x="7807325" y="2692400"/>
            <a:ext cx="1224136" cy="648072"/>
          </a:xfrm>
          <a:prstGeom prst="roundRect">
            <a:avLst/>
          </a:prstGeom>
          <a:solidFill>
            <a:schemeClr val="accent3">
              <a:lumMod val="75000"/>
            </a:schemeClr>
          </a:solidFill>
          <a:ln>
            <a:noFill/>
          </a:ln>
          <a:effectLst>
            <a:outerShdw blurRad="44450" dist="27940" dir="5400000" algn="ctr">
              <a:srgbClr val="000000">
                <a:alpha val="32000"/>
              </a:srgbClr>
            </a:outerShdw>
          </a:effectLst>
          <a:scene3d>
            <a:camera prst="orthographicFront">
              <a:rot lat="0" lon="0" rev="0"/>
            </a:camera>
            <a:lightRig rig="balanced" dir="b">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anchor="ctr"/>
          <a:lstStyle/>
          <a:p>
            <a:pPr algn="ctr">
              <a:defRPr/>
            </a:pPr>
            <a:r>
              <a:rPr lang="es-EC" dirty="0"/>
              <a:t>Receiver</a:t>
            </a:r>
            <a:endParaRPr lang="es-ES" dirty="0"/>
          </a:p>
        </p:txBody>
      </p:sp>
      <p:pic>
        <p:nvPicPr>
          <p:cNvPr id="16456" name="56 Imagen" descr="26318.pn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rot="4917454">
            <a:off x="6035674" y="2837979"/>
            <a:ext cx="830263"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57" name="53 Marcador de número de diapositiva"/>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45BC7EEF-3A3D-4F83-BACC-51E8A49F7A3C}" type="slidenum">
              <a:rPr lang="pt-BR" smtClean="0">
                <a:solidFill>
                  <a:srgbClr val="93B4BD"/>
                </a:solidFill>
                <a:latin typeface="Georgia" pitchFamily="18" charset="0"/>
                <a:cs typeface="Arial" charset="0"/>
              </a:rPr>
              <a:pPr eaLnBrk="1" hangingPunct="1"/>
              <a:t>6</a:t>
            </a:fld>
            <a:endParaRPr lang="pt-BR" smtClean="0">
              <a:solidFill>
                <a:srgbClr val="93B4BD"/>
              </a:solidFill>
              <a:latin typeface="Georgia" pitchFamily="18" charset="0"/>
              <a:cs typeface="Arial" charset="0"/>
            </a:endParaRPr>
          </a:p>
        </p:txBody>
      </p:sp>
      <p:pic>
        <p:nvPicPr>
          <p:cNvPr id="58" name="Picture 27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064" y="2780928"/>
            <a:ext cx="323850" cy="31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133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4576" y="2780928"/>
            <a:ext cx="25717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0" name="59 Conector recto de flecha"/>
          <p:cNvCxnSpPr/>
          <p:nvPr/>
        </p:nvCxnSpPr>
        <p:spPr>
          <a:xfrm>
            <a:off x="8388424" y="3376041"/>
            <a:ext cx="7069" cy="73703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62" name="Picture 27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16502" y="2748285"/>
            <a:ext cx="323850" cy="31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133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53014" y="2748285"/>
            <a:ext cx="25717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8" name="67 Conector recto de flecha"/>
          <p:cNvCxnSpPr/>
          <p:nvPr/>
        </p:nvCxnSpPr>
        <p:spPr>
          <a:xfrm>
            <a:off x="7042766" y="3177496"/>
            <a:ext cx="73080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68612" name="Picture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652120" y="2568699"/>
            <a:ext cx="1400175" cy="10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613" name="Picture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706813" y="2600647"/>
            <a:ext cx="685800"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04708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repeatCount="indefinite" accel="50000" decel="50000" fill="hold" nodeType="withEffect">
                                  <p:stCondLst>
                                    <p:cond delay="0"/>
                                  </p:stCondLst>
                                  <p:childTnLst>
                                    <p:animMotion origin="layout" path="M -2.77778E-7 3.33333E-6 L 0.07882 3.33333E-6 " pathEditMode="relative" ptsTypes="AA">
                                      <p:cBhvr>
                                        <p:cTn id="6" dur="2000" fill="hold"/>
                                        <p:tgtEl>
                                          <p:spTgt spid="29"/>
                                        </p:tgtEl>
                                        <p:attrNameLst>
                                          <p:attrName>ppt_x</p:attrName>
                                          <p:attrName>ppt_y</p:attrName>
                                        </p:attrNameLst>
                                      </p:cBhvr>
                                    </p:animMotion>
                                  </p:childTnLst>
                                </p:cTn>
                              </p:par>
                              <p:par>
                                <p:cTn id="7" presetID="0" presetClass="path" presetSubtype="0" repeatCount="indefinite" accel="50000" decel="50000" fill="hold" nodeType="withEffect">
                                  <p:stCondLst>
                                    <p:cond delay="2500"/>
                                  </p:stCondLst>
                                  <p:childTnLst>
                                    <p:animMotion origin="layout" path="M 3.61111E-6 -2.96296E-6 L 0.07882 -2.96296E-6 " pathEditMode="relative" ptsTypes="AA">
                                      <p:cBhvr>
                                        <p:cTn id="8" dur="2000" fill="hold"/>
                                        <p:tgtEl>
                                          <p:spTgt spid="30"/>
                                        </p:tgtEl>
                                        <p:attrNameLst>
                                          <p:attrName>ppt_x</p:attrName>
                                          <p:attrName>ppt_y</p:attrName>
                                        </p:attrNameLst>
                                      </p:cBhvr>
                                    </p:animMotion>
                                  </p:childTnLst>
                                </p:cTn>
                              </p:par>
                              <p:par>
                                <p:cTn id="9" presetID="0" presetClass="path" presetSubtype="0" repeatCount="indefinite" accel="50000" decel="50000" fill="hold" nodeType="withEffect">
                                  <p:stCondLst>
                                    <p:cond delay="2500"/>
                                  </p:stCondLst>
                                  <p:childTnLst>
                                    <p:animMotion origin="layout" path="M -2.77778E-7 3.33333E-6 L 0.07882 3.33333E-6 " pathEditMode="relative" ptsTypes="AA">
                                      <p:cBhvr>
                                        <p:cTn id="10" dur="2000" fill="hold"/>
                                        <p:tgtEl>
                                          <p:spTgt spid="31"/>
                                        </p:tgtEl>
                                        <p:attrNameLst>
                                          <p:attrName>ppt_x</p:attrName>
                                          <p:attrName>ppt_y</p:attrName>
                                        </p:attrNameLst>
                                      </p:cBhvr>
                                    </p:animMotion>
                                  </p:childTnLst>
                                </p:cTn>
                              </p:par>
                              <p:par>
                                <p:cTn id="11" presetID="0" presetClass="path" presetSubtype="0" repeatCount="indefinite" accel="50000" decel="50000" fill="hold" nodeType="withEffect">
                                  <p:stCondLst>
                                    <p:cond delay="5000"/>
                                  </p:stCondLst>
                                  <p:childTnLst>
                                    <p:animMotion origin="layout" path="M 3.61111E-6 -2.96296E-6 L 0.07882 -2.96296E-6 " pathEditMode="relative" ptsTypes="AA">
                                      <p:cBhvr>
                                        <p:cTn id="12" dur="2000" fill="hold"/>
                                        <p:tgtEl>
                                          <p:spTgt spid="32"/>
                                        </p:tgtEl>
                                        <p:attrNameLst>
                                          <p:attrName>ppt_x</p:attrName>
                                          <p:attrName>ppt_y</p:attrName>
                                        </p:attrNameLst>
                                      </p:cBhvr>
                                    </p:animMotion>
                                  </p:childTnLst>
                                </p:cTn>
                              </p:par>
                              <p:par>
                                <p:cTn id="13" presetID="0" presetClass="path" presetSubtype="0" repeatCount="indefinite" accel="50000" decel="50000" fill="hold" nodeType="withEffect">
                                  <p:stCondLst>
                                    <p:cond delay="5000"/>
                                  </p:stCondLst>
                                  <p:childTnLst>
                                    <p:animMotion origin="layout" path="M -2.77778E-7 3.33333E-6 L 0.07882 3.33333E-6 " pathEditMode="relative" ptsTypes="AA">
                                      <p:cBhvr>
                                        <p:cTn id="14" dur="2000" fill="hold"/>
                                        <p:tgtEl>
                                          <p:spTgt spid="27"/>
                                        </p:tgtEl>
                                        <p:attrNameLst>
                                          <p:attrName>ppt_x</p:attrName>
                                          <p:attrName>ppt_y</p:attrName>
                                        </p:attrNameLst>
                                      </p:cBhvr>
                                    </p:animMotion>
                                  </p:childTnLst>
                                </p:cTn>
                              </p:par>
                              <p:par>
                                <p:cTn id="15" presetID="0" presetClass="path" presetSubtype="0" repeatCount="indefinite" accel="50000" decel="50000" fill="hold" nodeType="withEffect">
                                  <p:stCondLst>
                                    <p:cond delay="7500"/>
                                  </p:stCondLst>
                                  <p:childTnLst>
                                    <p:animMotion origin="layout" path="M 3.61111E-6 -2.96296E-6 L 0.07882 -2.96296E-6 " pathEditMode="relative" ptsTypes="AA">
                                      <p:cBhvr>
                                        <p:cTn id="16" dur="2000" fill="hold"/>
                                        <p:tgtEl>
                                          <p:spTgt spid="28"/>
                                        </p:tgtEl>
                                        <p:attrNameLst>
                                          <p:attrName>ppt_x</p:attrName>
                                          <p:attrName>ppt_y</p:attrName>
                                        </p:attrNameLst>
                                      </p:cBhvr>
                                    </p:animMotion>
                                  </p:childTnLst>
                                </p:cTn>
                              </p:par>
                              <p:par>
                                <p:cTn id="17" presetID="0" presetClass="path" presetSubtype="0" repeatCount="indefinite" accel="50000" decel="50000" fill="hold" nodeType="withEffect">
                                  <p:stCondLst>
                                    <p:cond delay="0"/>
                                  </p:stCondLst>
                                  <p:childTnLst>
                                    <p:animMotion origin="layout" path="M -2.77778E-7 3.33333E-6 L 0.07882 3.33333E-6 " pathEditMode="relative" ptsTypes="AA">
                                      <p:cBhvr>
                                        <p:cTn id="18" dur="2000" fill="hold"/>
                                        <p:tgtEl>
                                          <p:spTgt spid="5"/>
                                        </p:tgtEl>
                                        <p:attrNameLst>
                                          <p:attrName>ppt_x</p:attrName>
                                          <p:attrName>ppt_y</p:attrName>
                                        </p:attrNameLst>
                                      </p:cBhvr>
                                    </p:animMotion>
                                  </p:childTnLst>
                                </p:cTn>
                              </p:par>
                              <p:par>
                                <p:cTn id="19" presetID="0" presetClass="path" presetSubtype="0" repeatCount="indefinite" accel="50000" decel="50000" fill="hold" nodeType="withEffect">
                                  <p:stCondLst>
                                    <p:cond delay="2500"/>
                                  </p:stCondLst>
                                  <p:childTnLst>
                                    <p:animMotion origin="layout" path="M 3.61111E-6 -2.96296E-6 L 0.07882 -2.96296E-6 " pathEditMode="relative" ptsTypes="AA">
                                      <p:cBhvr>
                                        <p:cTn id="20" dur="2000" fill="hold"/>
                                        <p:tgtEl>
                                          <p:spTgt spid="6"/>
                                        </p:tgtEl>
                                        <p:attrNameLst>
                                          <p:attrName>ppt_x</p:attrName>
                                          <p:attrName>ppt_y</p:attrName>
                                        </p:attrNameLst>
                                      </p:cBhvr>
                                    </p:animMotion>
                                  </p:childTnLst>
                                </p:cTn>
                              </p:par>
                              <p:par>
                                <p:cTn id="21" presetID="0" presetClass="path" presetSubtype="0" repeatCount="indefinite" accel="50000" decel="50000" fill="hold" nodeType="withEffect">
                                  <p:stCondLst>
                                    <p:cond delay="0"/>
                                  </p:stCondLst>
                                  <p:childTnLst>
                                    <p:animMotion origin="layout" path="M -1.38889E-6 -1.11111E-6 L 0.09514 -1.11111E-6 " pathEditMode="relative" rAng="0" ptsTypes="AA">
                                      <p:cBhvr>
                                        <p:cTn id="22" dur="2000" fill="hold"/>
                                        <p:tgtEl>
                                          <p:spTgt spid="7"/>
                                        </p:tgtEl>
                                        <p:attrNameLst>
                                          <p:attrName>ppt_x</p:attrName>
                                          <p:attrName>ppt_y</p:attrName>
                                        </p:attrNameLst>
                                      </p:cBhvr>
                                      <p:rCtr x="4800" y="0"/>
                                    </p:animMotion>
                                  </p:childTnLst>
                                </p:cTn>
                              </p:par>
                              <p:par>
                                <p:cTn id="23" presetID="0" presetClass="path" presetSubtype="0" repeatCount="indefinite" accel="50000" decel="50000" fill="hold" nodeType="withEffect">
                                  <p:stCondLst>
                                    <p:cond delay="1000"/>
                                  </p:stCondLst>
                                  <p:childTnLst>
                                    <p:animMotion origin="layout" path="M 2.22222E-6 4.07407E-6 L 0.0993 4.07407E-6 " pathEditMode="relative" rAng="0" ptsTypes="AA">
                                      <p:cBhvr>
                                        <p:cTn id="24" dur="2000" fill="hold"/>
                                        <p:tgtEl>
                                          <p:spTgt spid="8"/>
                                        </p:tgtEl>
                                        <p:attrNameLst>
                                          <p:attrName>ppt_x</p:attrName>
                                          <p:attrName>ppt_y</p:attrName>
                                        </p:attrNameLst>
                                      </p:cBhvr>
                                      <p:rCtr x="5000" y="0"/>
                                    </p:animMotion>
                                  </p:childTnLst>
                                </p:cTn>
                              </p:par>
                              <p:par>
                                <p:cTn id="25" presetID="10" presetClass="entr" presetSubtype="0" fill="hold" nodeType="withEffect">
                                  <p:stCondLst>
                                    <p:cond delay="310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2000"/>
                                        <p:tgtEl>
                                          <p:spTgt spid="21"/>
                                        </p:tgtEl>
                                      </p:cBhvr>
                                    </p:animEffect>
                                  </p:childTnLst>
                                </p:cTn>
                              </p:par>
                              <p:par>
                                <p:cTn id="28" presetID="0" presetClass="path" presetSubtype="0" repeatCount="indefinite" accel="50000" decel="50000" fill="hold" nodeType="withEffect">
                                  <p:stCondLst>
                                    <p:cond delay="0"/>
                                  </p:stCondLst>
                                  <p:childTnLst>
                                    <p:animMotion origin="layout" path="M -2.77778E-7 3.33333E-6 L 0.07882 3.33333E-6 " pathEditMode="relative" ptsTypes="AA">
                                      <p:cBhvr>
                                        <p:cTn id="29" dur="2000" fill="hold"/>
                                        <p:tgtEl>
                                          <p:spTgt spid="58"/>
                                        </p:tgtEl>
                                        <p:attrNameLst>
                                          <p:attrName>ppt_x</p:attrName>
                                          <p:attrName>ppt_y</p:attrName>
                                        </p:attrNameLst>
                                      </p:cBhvr>
                                    </p:animMotion>
                                  </p:childTnLst>
                                </p:cTn>
                              </p:par>
                              <p:par>
                                <p:cTn id="30" presetID="0" presetClass="path" presetSubtype="0" repeatCount="indefinite" accel="50000" decel="50000" fill="hold" nodeType="withEffect">
                                  <p:stCondLst>
                                    <p:cond delay="2500"/>
                                  </p:stCondLst>
                                  <p:childTnLst>
                                    <p:animMotion origin="layout" path="M 3.61111E-6 -2.96296E-6 L 0.07882 -2.96296E-6 " pathEditMode="relative" ptsTypes="AA">
                                      <p:cBhvr>
                                        <p:cTn id="31" dur="2000" fill="hold"/>
                                        <p:tgtEl>
                                          <p:spTgt spid="59"/>
                                        </p:tgtEl>
                                        <p:attrNameLst>
                                          <p:attrName>ppt_x</p:attrName>
                                          <p:attrName>ppt_y</p:attrName>
                                        </p:attrNameLst>
                                      </p:cBhvr>
                                    </p:animMotion>
                                  </p:childTnLst>
                                </p:cTn>
                              </p:par>
                              <p:par>
                                <p:cTn id="32" presetID="0" presetClass="path" presetSubtype="0" repeatCount="indefinite" accel="50000" decel="50000" fill="hold" nodeType="withEffect">
                                  <p:stCondLst>
                                    <p:cond delay="0"/>
                                  </p:stCondLst>
                                  <p:childTnLst>
                                    <p:animMotion origin="layout" path="M -2.77778E-7 3.33333E-6 L 0.07882 3.33333E-6 " pathEditMode="relative" ptsTypes="AA">
                                      <p:cBhvr>
                                        <p:cTn id="33" dur="2000" fill="hold"/>
                                        <p:tgtEl>
                                          <p:spTgt spid="62"/>
                                        </p:tgtEl>
                                        <p:attrNameLst>
                                          <p:attrName>ppt_x</p:attrName>
                                          <p:attrName>ppt_y</p:attrName>
                                        </p:attrNameLst>
                                      </p:cBhvr>
                                    </p:animMotion>
                                  </p:childTnLst>
                                </p:cTn>
                              </p:par>
                              <p:par>
                                <p:cTn id="34" presetID="0" presetClass="path" presetSubtype="0" repeatCount="indefinite" accel="50000" decel="50000" fill="hold" nodeType="withEffect">
                                  <p:stCondLst>
                                    <p:cond delay="2500"/>
                                  </p:stCondLst>
                                  <p:childTnLst>
                                    <p:animMotion origin="layout" path="M 3.61111E-6 -2.96296E-6 L 0.07882 -2.96296E-6 " pathEditMode="relative" ptsTypes="AA">
                                      <p:cBhvr>
                                        <p:cTn id="35" dur="2000" fill="hold"/>
                                        <p:tgtEl>
                                          <p:spTgt spid="6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a:t>CONCLUSIONES Y RECOMENDACIONES</a:t>
            </a:r>
          </a:p>
        </p:txBody>
      </p:sp>
      <p:sp>
        <p:nvSpPr>
          <p:cNvPr id="3" name="2 Marcador de contenido"/>
          <p:cNvSpPr>
            <a:spLocks noGrp="1"/>
          </p:cNvSpPr>
          <p:nvPr>
            <p:ph sz="quarter" idx="1"/>
          </p:nvPr>
        </p:nvSpPr>
        <p:spPr>
          <a:xfrm>
            <a:off x="179512" y="1340768"/>
            <a:ext cx="8784976" cy="4572000"/>
          </a:xfrm>
        </p:spPr>
        <p:txBody>
          <a:bodyPr/>
          <a:lstStyle/>
          <a:p>
            <a:pPr algn="just"/>
            <a:r>
              <a:rPr lang="es-ES_tradnl" sz="2000" dirty="0" smtClean="0"/>
              <a:t>De </a:t>
            </a:r>
            <a:r>
              <a:rPr lang="es-ES_tradnl" sz="2000" dirty="0"/>
              <a:t>acuerdo a las curvas características de los transmisores, se presenta una desviación estándar sin variaciones con un pico máximo de 13,30 dB, que es una diferencia aceptable entre la curva ideal y la medida por el equipo. De existir  una diferencia mayor, esto significaría un mal funcionamiento en el bloque de pre-amplificación y </a:t>
            </a:r>
            <a:r>
              <a:rPr lang="es-ES_tradnl" sz="2000" dirty="0" smtClean="0"/>
              <a:t>amplificación.</a:t>
            </a:r>
          </a:p>
          <a:p>
            <a:pPr algn="just"/>
            <a:r>
              <a:rPr lang="es-ES_tradnl" sz="2000" dirty="0"/>
              <a:t>De acuerdo a las pruebas realizadas, el desempeño del canal se refleja en los valores del MER y EVM. Los niveles de MER y EVM para cuando la señal se congela o distorsiona cuando se trabaja con QPSK, en promedio están en los 15 dB. Para modulaciones como 64 QAM que utiliza más energía de símbolo en promedio están entre 22 </a:t>
            </a:r>
            <a:r>
              <a:rPr lang="es-ES_tradnl" sz="2000" dirty="0" smtClean="0"/>
              <a:t>dB.</a:t>
            </a:r>
            <a:endParaRPr lang="es-EC" sz="2000" dirty="0"/>
          </a:p>
          <a:p>
            <a:pPr algn="just"/>
            <a:endParaRPr lang="es-EC" sz="2000" dirty="0"/>
          </a:p>
        </p:txBody>
      </p:sp>
      <p:sp>
        <p:nvSpPr>
          <p:cNvPr id="5" name="4 Marcador de número de diapositiva"/>
          <p:cNvSpPr>
            <a:spLocks noGrp="1"/>
          </p:cNvSpPr>
          <p:nvPr>
            <p:ph type="sldNum" sz="quarter" idx="12"/>
          </p:nvPr>
        </p:nvSpPr>
        <p:spPr/>
        <p:txBody>
          <a:bodyPr/>
          <a:lstStyle/>
          <a:p>
            <a:pPr>
              <a:defRPr/>
            </a:pPr>
            <a:fld id="{058AE303-8683-439C-AB0B-23F9BA29756B}" type="slidenum">
              <a:rPr lang="pt-BR" smtClean="0"/>
              <a:pPr>
                <a:defRPr/>
              </a:pPr>
              <a:t>60</a:t>
            </a:fld>
            <a:endParaRPr lang="pt-BR"/>
          </a:p>
        </p:txBody>
      </p:sp>
    </p:spTree>
    <p:extLst>
      <p:ext uri="{BB962C8B-B14F-4D97-AF65-F5344CB8AC3E}">
        <p14:creationId xmlns:p14="http://schemas.microsoft.com/office/powerpoint/2010/main" val="427799862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quarter" idx="1"/>
          </p:nvPr>
        </p:nvSpPr>
        <p:spPr/>
        <p:txBody>
          <a:bodyPr/>
          <a:lstStyle/>
          <a:p>
            <a:pPr algn="just"/>
            <a:r>
              <a:rPr lang="es-ES_tradnl" sz="2000" dirty="0"/>
              <a:t>De acuerdo al análisis realizado se optimizó el desempeño del sistema permitiendo brindar a los clientes sin línea de vista una velocidad de 4 Mbps, sin saturación del canal y con calidad de </a:t>
            </a:r>
            <a:r>
              <a:rPr lang="es-ES_tradnl" sz="2000" dirty="0" smtClean="0"/>
              <a:t>servicio.</a:t>
            </a:r>
          </a:p>
          <a:p>
            <a:pPr algn="just"/>
            <a:r>
              <a:rPr lang="es-ES_tradnl" sz="2000" dirty="0"/>
              <a:t>El valor del Retraso (</a:t>
            </a:r>
            <a:r>
              <a:rPr lang="es-ES_tradnl" sz="2000" dirty="0" err="1"/>
              <a:t>Delay</a:t>
            </a:r>
            <a:r>
              <a:rPr lang="es-ES_tradnl" sz="2000" dirty="0"/>
              <a:t>) según la recomendación de la </a:t>
            </a:r>
            <a:r>
              <a:rPr lang="es-ES_tradnl" sz="2000" dirty="0" err="1"/>
              <a:t>ITU</a:t>
            </a:r>
            <a:r>
              <a:rPr lang="es-ES_tradnl" sz="2000" dirty="0"/>
              <a:t> debe ser menor a 150 ms en una red WiMAX, para el caso del Sistema implementado el valor de 0,72 s  superando el valor recomendado, este valor se debe a la posición donde se encuentra el </a:t>
            </a:r>
            <a:r>
              <a:rPr lang="es-ES_tradnl" sz="2000" dirty="0" err="1"/>
              <a:t>CPE</a:t>
            </a:r>
            <a:r>
              <a:rPr lang="es-ES_tradnl" sz="2000" dirty="0"/>
              <a:t>. El Jitter en promedio es de 7,5 ms mucho menor al valor recomendado de la </a:t>
            </a:r>
            <a:r>
              <a:rPr lang="es-ES_tradnl" sz="2000" dirty="0" err="1"/>
              <a:t>ITU</a:t>
            </a:r>
            <a:r>
              <a:rPr lang="es-ES_tradnl" sz="2000" dirty="0"/>
              <a:t>. El </a:t>
            </a:r>
            <a:r>
              <a:rPr lang="es-ES_tradnl" sz="2000" dirty="0" err="1"/>
              <a:t>throughput</a:t>
            </a:r>
            <a:r>
              <a:rPr lang="es-ES_tradnl" sz="2000" dirty="0"/>
              <a:t> promedio de la red es de 4 Mbps lo cual asegura la entrega de servicios como IPTV en un ambiente como la </a:t>
            </a:r>
            <a:r>
              <a:rPr lang="es-ES_tradnl" sz="2000" dirty="0" smtClean="0"/>
              <a:t>ESPE.</a:t>
            </a:r>
          </a:p>
          <a:p>
            <a:pPr algn="just"/>
            <a:r>
              <a:rPr lang="es-ES_tradnl" sz="2000" dirty="0"/>
              <a:t>El desempeño del sistema mejora cuando se optimiza el ancho de banda asignado en la BS, ya que mejora la intermitencia en los enlaces, entregando mayor capacidad a los </a:t>
            </a:r>
            <a:r>
              <a:rPr lang="es-ES_tradnl" sz="2000" dirty="0" err="1"/>
              <a:t>CPE</a:t>
            </a:r>
            <a:endParaRPr lang="es-EC" sz="2000" dirty="0"/>
          </a:p>
        </p:txBody>
      </p:sp>
      <p:sp>
        <p:nvSpPr>
          <p:cNvPr id="4" name="3 Marcador de pie de página"/>
          <p:cNvSpPr>
            <a:spLocks noGrp="1"/>
          </p:cNvSpPr>
          <p:nvPr>
            <p:ph type="ftr" sz="quarter" idx="11"/>
          </p:nvPr>
        </p:nvSpPr>
        <p:spPr/>
        <p:txBody>
          <a:bodyPr/>
          <a:lstStyle/>
          <a:p>
            <a:pPr>
              <a:defRPr/>
            </a:pPr>
            <a:endParaRPr lang="pt-BR"/>
          </a:p>
        </p:txBody>
      </p:sp>
      <p:sp>
        <p:nvSpPr>
          <p:cNvPr id="5" name="4 Marcador de número de diapositiva"/>
          <p:cNvSpPr>
            <a:spLocks noGrp="1"/>
          </p:cNvSpPr>
          <p:nvPr>
            <p:ph type="sldNum" sz="quarter" idx="12"/>
          </p:nvPr>
        </p:nvSpPr>
        <p:spPr/>
        <p:txBody>
          <a:bodyPr/>
          <a:lstStyle/>
          <a:p>
            <a:pPr>
              <a:defRPr/>
            </a:pPr>
            <a:fld id="{058AE303-8683-439C-AB0B-23F9BA29756B}" type="slidenum">
              <a:rPr lang="pt-BR" smtClean="0"/>
              <a:pPr>
                <a:defRPr/>
              </a:pPr>
              <a:t>61</a:t>
            </a:fld>
            <a:endParaRPr lang="pt-BR"/>
          </a:p>
        </p:txBody>
      </p:sp>
      <p:sp>
        <p:nvSpPr>
          <p:cNvPr id="6" name="1 Título"/>
          <p:cNvSpPr>
            <a:spLocks noGrp="1"/>
          </p:cNvSpPr>
          <p:nvPr>
            <p:ph type="title"/>
          </p:nvPr>
        </p:nvSpPr>
        <p:spPr/>
        <p:txBody>
          <a:bodyPr/>
          <a:lstStyle/>
          <a:p>
            <a:r>
              <a:rPr lang="es-EC" dirty="0"/>
              <a:t>CONCLUSIONES Y RECOMENDACIONES</a:t>
            </a:r>
          </a:p>
        </p:txBody>
      </p:sp>
    </p:spTree>
    <p:extLst>
      <p:ext uri="{BB962C8B-B14F-4D97-AF65-F5344CB8AC3E}">
        <p14:creationId xmlns:p14="http://schemas.microsoft.com/office/powerpoint/2010/main" val="101932297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a:t>CONCLUSIONES Y RECOMENDACIONES</a:t>
            </a:r>
          </a:p>
        </p:txBody>
      </p:sp>
      <p:sp>
        <p:nvSpPr>
          <p:cNvPr id="3" name="2 Marcador de contenido"/>
          <p:cNvSpPr>
            <a:spLocks noGrp="1"/>
          </p:cNvSpPr>
          <p:nvPr>
            <p:ph sz="quarter" idx="1"/>
          </p:nvPr>
        </p:nvSpPr>
        <p:spPr/>
        <p:txBody>
          <a:bodyPr/>
          <a:lstStyle/>
          <a:p>
            <a:pPr algn="just"/>
            <a:r>
              <a:rPr lang="es-ES_tradnl" sz="2000" dirty="0"/>
              <a:t>Al crear un servicio en la estación base se trabajó con </a:t>
            </a:r>
            <a:r>
              <a:rPr lang="es-ES_tradnl" sz="2000" dirty="0" err="1"/>
              <a:t>UGS</a:t>
            </a:r>
            <a:r>
              <a:rPr lang="es-ES_tradnl" sz="2000" dirty="0"/>
              <a:t> asignando el ancho de banda mínimo para él envió del video ocupando toda la capacidad del canal, lo que implica que si el enlace tiene una capacidad de 2 Mbps la BS asigna esa capacidad, al contrario de BE, que asigna la capacidad sin asegurar una calidad de </a:t>
            </a:r>
            <a:r>
              <a:rPr lang="es-ES_tradnl" sz="2000" dirty="0" smtClean="0"/>
              <a:t>servicio.</a:t>
            </a:r>
            <a:endParaRPr lang="es-EC" sz="2000" dirty="0"/>
          </a:p>
        </p:txBody>
      </p:sp>
      <p:sp>
        <p:nvSpPr>
          <p:cNvPr id="5" name="4 Marcador de número de diapositiva"/>
          <p:cNvSpPr>
            <a:spLocks noGrp="1"/>
          </p:cNvSpPr>
          <p:nvPr>
            <p:ph type="sldNum" sz="quarter" idx="12"/>
          </p:nvPr>
        </p:nvSpPr>
        <p:spPr/>
        <p:txBody>
          <a:bodyPr/>
          <a:lstStyle/>
          <a:p>
            <a:pPr>
              <a:defRPr/>
            </a:pPr>
            <a:fld id="{058AE303-8683-439C-AB0B-23F9BA29756B}" type="slidenum">
              <a:rPr lang="pt-BR" smtClean="0"/>
              <a:pPr>
                <a:defRPr/>
              </a:pPr>
              <a:t>62</a:t>
            </a:fld>
            <a:endParaRPr lang="pt-BR"/>
          </a:p>
        </p:txBody>
      </p:sp>
    </p:spTree>
    <p:extLst>
      <p:ext uri="{BB962C8B-B14F-4D97-AF65-F5344CB8AC3E}">
        <p14:creationId xmlns:p14="http://schemas.microsoft.com/office/powerpoint/2010/main" val="41605686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8 Marcador de texto"/>
          <p:cNvSpPr>
            <a:spLocks noGrp="1"/>
          </p:cNvSpPr>
          <p:nvPr>
            <p:ph type="body" idx="2"/>
          </p:nvPr>
        </p:nvSpPr>
        <p:spPr/>
        <p:txBody>
          <a:bodyPr/>
          <a:lstStyle/>
          <a:p>
            <a:pPr eaLnBrk="1" hangingPunct="1"/>
            <a:endParaRPr lang="es-ES" smtClean="0">
              <a:ea typeface="ＭＳ Ｐゴシック" pitchFamily="34" charset="-128"/>
            </a:endParaRPr>
          </a:p>
        </p:txBody>
      </p:sp>
      <p:sp>
        <p:nvSpPr>
          <p:cNvPr id="27651" name="7 Marcador de contenido"/>
          <p:cNvSpPr>
            <a:spLocks noGrp="1"/>
          </p:cNvSpPr>
          <p:nvPr>
            <p:ph sz="quarter" idx="1"/>
          </p:nvPr>
        </p:nvSpPr>
        <p:spPr/>
        <p:txBody>
          <a:bodyPr/>
          <a:lstStyle/>
          <a:p>
            <a:pPr eaLnBrk="1" hangingPunct="1"/>
            <a:endParaRPr lang="es-EC" smtClean="0">
              <a:ea typeface="ＭＳ Ｐゴシック" pitchFamily="34" charset="-128"/>
            </a:endParaRPr>
          </a:p>
          <a:p>
            <a:pPr eaLnBrk="1" hangingPunct="1"/>
            <a:endParaRPr lang="es-EC" smtClean="0">
              <a:ea typeface="ＭＳ Ｐゴシック" pitchFamily="34" charset="-128"/>
            </a:endParaRPr>
          </a:p>
          <a:p>
            <a:pPr eaLnBrk="1" hangingPunct="1"/>
            <a:endParaRPr lang="es-EC" smtClean="0">
              <a:ea typeface="ＭＳ Ｐゴシック" pitchFamily="34" charset="-128"/>
            </a:endParaRPr>
          </a:p>
          <a:p>
            <a:pPr eaLnBrk="1" hangingPunct="1"/>
            <a:endParaRPr lang="es-EC" smtClean="0">
              <a:ea typeface="ＭＳ Ｐゴシック" pitchFamily="34" charset="-128"/>
            </a:endParaRPr>
          </a:p>
          <a:p>
            <a:pPr eaLnBrk="1" hangingPunct="1"/>
            <a:endParaRPr lang="es-EC" smtClean="0">
              <a:ea typeface="ＭＳ Ｐゴシック" pitchFamily="34" charset="-128"/>
            </a:endParaRPr>
          </a:p>
          <a:p>
            <a:pPr eaLnBrk="1" hangingPunct="1"/>
            <a:endParaRPr lang="es-EC" smtClean="0">
              <a:ea typeface="ＭＳ Ｐゴシック" pitchFamily="34" charset="-128"/>
            </a:endParaRPr>
          </a:p>
          <a:p>
            <a:pPr eaLnBrk="1" hangingPunct="1"/>
            <a:endParaRPr lang="es-EC" smtClean="0">
              <a:ea typeface="ＭＳ Ｐゴシック" pitchFamily="34" charset="-128"/>
            </a:endParaRPr>
          </a:p>
          <a:p>
            <a:pPr eaLnBrk="1" hangingPunct="1"/>
            <a:endParaRPr lang="es-EC" smtClean="0">
              <a:ea typeface="ＭＳ Ｐゴシック" pitchFamily="34" charset="-128"/>
            </a:endParaRPr>
          </a:p>
          <a:p>
            <a:pPr lvl="1" eaLnBrk="1" hangingPunct="1">
              <a:buFont typeface="Wingdings" pitchFamily="2" charset="2"/>
              <a:buNone/>
            </a:pPr>
            <a:endParaRPr lang="es-EC" smtClean="0">
              <a:ea typeface="ＭＳ Ｐゴシック" pitchFamily="34" charset="-128"/>
            </a:endParaRPr>
          </a:p>
        </p:txBody>
      </p:sp>
      <p:pic>
        <p:nvPicPr>
          <p:cNvPr id="2765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0938" y="4857750"/>
            <a:ext cx="1357312"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5 Rectángulo"/>
          <p:cNvSpPr/>
          <p:nvPr/>
        </p:nvSpPr>
        <p:spPr>
          <a:xfrm>
            <a:off x="3203848" y="404664"/>
            <a:ext cx="4506362" cy="3416320"/>
          </a:xfrm>
          <a:prstGeom prst="rect">
            <a:avLst/>
          </a:prstGeom>
          <a:noFill/>
        </p:spPr>
        <p:txBody>
          <a:bodyPr>
            <a:spAutoFit/>
          </a:bodyPr>
          <a:lstStyle/>
          <a:p>
            <a:pPr algn="ctr" fontAlgn="auto">
              <a:spcBef>
                <a:spcPts val="0"/>
              </a:spcBef>
              <a:spcAft>
                <a:spcPts val="0"/>
              </a:spcAft>
              <a:defRPr/>
            </a:pPr>
            <a:endParaRPr lang="es-EC" sz="5400" b="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n-lt"/>
              <a:ea typeface="+mn-ea"/>
            </a:endParaRPr>
          </a:p>
          <a:p>
            <a:pPr algn="ctr" fontAlgn="auto">
              <a:spcBef>
                <a:spcPts val="0"/>
              </a:spcBef>
              <a:spcAft>
                <a:spcPts val="0"/>
              </a:spcAft>
              <a:defRPr/>
            </a:pPr>
            <a:endParaRPr lang="es-EC" sz="5400" b="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n-lt"/>
              <a:ea typeface="+mn-ea"/>
            </a:endParaRPr>
          </a:p>
          <a:p>
            <a:pPr algn="ctr" fontAlgn="auto">
              <a:spcBef>
                <a:spcPts val="0"/>
              </a:spcBef>
              <a:spcAft>
                <a:spcPts val="0"/>
              </a:spcAft>
              <a:defRPr/>
            </a:pPr>
            <a:r>
              <a:rPr lang="es-EC" sz="5400" b="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n-lt"/>
                <a:ea typeface="+mn-ea"/>
              </a:rPr>
              <a:t>MUCHAS</a:t>
            </a:r>
          </a:p>
          <a:p>
            <a:pPr algn="ctr" fontAlgn="auto">
              <a:spcBef>
                <a:spcPts val="0"/>
              </a:spcBef>
              <a:spcAft>
                <a:spcPts val="0"/>
              </a:spcAft>
              <a:defRPr/>
            </a:pPr>
            <a:r>
              <a:rPr lang="es-EC" sz="5400" b="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n-lt"/>
                <a:ea typeface="+mn-ea"/>
              </a:rPr>
              <a:t>GRACIAS</a:t>
            </a:r>
            <a:endParaRPr lang="es-EC" sz="5400" b="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n-lt"/>
              <a:ea typeface="+mn-ea"/>
            </a:endParaRPr>
          </a:p>
        </p:txBody>
      </p:sp>
      <p:sp>
        <p:nvSpPr>
          <p:cNvPr id="27654" name="6 Marcador de número de diapositiva"/>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92EA6226-0FAF-466A-9962-118692C0AB6D}" type="slidenum">
              <a:rPr lang="pt-BR" smtClean="0">
                <a:solidFill>
                  <a:srgbClr val="93B4BD"/>
                </a:solidFill>
                <a:latin typeface="Georgia" pitchFamily="18" charset="0"/>
                <a:cs typeface="Arial" charset="0"/>
              </a:rPr>
              <a:pPr eaLnBrk="1" hangingPunct="1"/>
              <a:t>63</a:t>
            </a:fld>
            <a:endParaRPr lang="pt-BR" smtClean="0">
              <a:solidFill>
                <a:srgbClr val="93B4BD"/>
              </a:solidFill>
              <a:latin typeface="Georgia" pitchFamily="18" charset="0"/>
              <a:cs typeface="Arial" charset="0"/>
            </a:endParaRPr>
          </a:p>
        </p:txBody>
      </p:sp>
      <p:sp>
        <p:nvSpPr>
          <p:cNvPr id="8" name="7 Marcador de pie de página"/>
          <p:cNvSpPr>
            <a:spLocks noGrp="1"/>
          </p:cNvSpPr>
          <p:nvPr>
            <p:ph type="ftr" sz="quarter" idx="12"/>
          </p:nvPr>
        </p:nvSpPr>
        <p:spPr/>
        <p:txBody>
          <a:bodyPr/>
          <a:lstStyle/>
          <a:p>
            <a:pPr>
              <a:defRPr/>
            </a:pPr>
            <a:endParaRPr lang="pt-BR"/>
          </a:p>
        </p:txBody>
      </p:sp>
      <p:sp>
        <p:nvSpPr>
          <p:cNvPr id="27656" name="1 Título"/>
          <p:cNvSpPr>
            <a:spLocks noGrp="1"/>
          </p:cNvSpPr>
          <p:nvPr>
            <p:ph type="title"/>
          </p:nvPr>
        </p:nvSpPr>
        <p:spPr/>
        <p:txBody>
          <a:bodyPr/>
          <a:lstStyle/>
          <a:p>
            <a:endParaRPr lang="es-EC" smtClean="0">
              <a:ea typeface="ＭＳ Ｐゴシック" pitchFamily="34" charset="-128"/>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01625" y="253951"/>
            <a:ext cx="8534400" cy="870793"/>
          </a:xfrm>
        </p:spPr>
        <p:txBody>
          <a:bodyPr/>
          <a:lstStyle/>
          <a:p>
            <a:r>
              <a:rPr lang="es-EC" sz="2800" dirty="0" smtClean="0"/>
              <a:t>TECNOLOGÍAS DE RED PARA LA DISTRIBUCIÓN DE IPTV</a:t>
            </a:r>
            <a:endParaRPr lang="es-EC" sz="2800" dirty="0"/>
          </a:p>
        </p:txBody>
      </p:sp>
      <p:sp>
        <p:nvSpPr>
          <p:cNvPr id="3" name="2 Marcador de contenido"/>
          <p:cNvSpPr>
            <a:spLocks noGrp="1"/>
          </p:cNvSpPr>
          <p:nvPr>
            <p:ph sz="quarter" idx="1"/>
          </p:nvPr>
        </p:nvSpPr>
        <p:spPr>
          <a:xfrm>
            <a:off x="301752" y="1527048"/>
            <a:ext cx="8503920" cy="4854280"/>
          </a:xfrm>
        </p:spPr>
        <p:txBody>
          <a:bodyPr/>
          <a:lstStyle/>
          <a:p>
            <a:pPr lvl="0"/>
            <a:r>
              <a:rPr lang="es-EC" sz="2400" dirty="0"/>
              <a:t>Red de </a:t>
            </a:r>
            <a:r>
              <a:rPr lang="es-EC" sz="2400" dirty="0" smtClean="0"/>
              <a:t>Fibra (</a:t>
            </a:r>
            <a:r>
              <a:rPr lang="es-EC" sz="2400" dirty="0" err="1" smtClean="0"/>
              <a:t>FTTx</a:t>
            </a:r>
            <a:r>
              <a:rPr lang="es-EC" sz="2400" dirty="0" smtClean="0"/>
              <a:t>).</a:t>
            </a:r>
            <a:endParaRPr lang="es-EC" sz="2400" dirty="0"/>
          </a:p>
          <a:p>
            <a:pPr lvl="0"/>
            <a:r>
              <a:rPr lang="es-EC" sz="2400" dirty="0" err="1"/>
              <a:t>xDSL</a:t>
            </a:r>
            <a:r>
              <a:rPr lang="es-EC" sz="2400" dirty="0" smtClean="0"/>
              <a:t>.</a:t>
            </a:r>
            <a:endParaRPr lang="es-EC" sz="2400" dirty="0"/>
          </a:p>
          <a:p>
            <a:pPr lvl="0"/>
            <a:r>
              <a:rPr lang="es-EC" sz="2400" dirty="0"/>
              <a:t>Cable TV</a:t>
            </a:r>
            <a:r>
              <a:rPr lang="es-EC" sz="2400" dirty="0" smtClean="0"/>
              <a:t>.</a:t>
            </a:r>
            <a:endParaRPr lang="es-EC" sz="2400" dirty="0"/>
          </a:p>
          <a:p>
            <a:pPr lvl="0"/>
            <a:r>
              <a:rPr lang="es-EC" sz="2400" dirty="0"/>
              <a:t>Red de Satélites</a:t>
            </a:r>
            <a:r>
              <a:rPr lang="es-EC" sz="2400" dirty="0" smtClean="0"/>
              <a:t>.</a:t>
            </a:r>
            <a:endParaRPr lang="es-EC" sz="2400" dirty="0"/>
          </a:p>
          <a:p>
            <a:pPr lvl="0"/>
            <a:r>
              <a:rPr lang="es-ES" sz="2400" dirty="0"/>
              <a:t>Red inalámbrica de banda ancha </a:t>
            </a:r>
            <a:r>
              <a:rPr lang="es-ES" sz="2400" dirty="0" smtClean="0"/>
              <a:t>fija (WiMAX</a:t>
            </a:r>
            <a:r>
              <a:rPr lang="es-ES" sz="2400" dirty="0" smtClean="0"/>
              <a:t>)</a:t>
            </a:r>
          </a:p>
          <a:p>
            <a:pPr lvl="1"/>
            <a:r>
              <a:rPr lang="es-ES" sz="1900" dirty="0" smtClean="0">
                <a:solidFill>
                  <a:schemeClr val="tx1"/>
                </a:solidFill>
              </a:rPr>
              <a:t>Frecuencia de Trabajo (banda licenciada y banda no licenciada)</a:t>
            </a:r>
            <a:endParaRPr lang="es-EC" sz="1900" dirty="0">
              <a:solidFill>
                <a:schemeClr val="tx1"/>
              </a:solidFill>
            </a:endParaRPr>
          </a:p>
          <a:p>
            <a:pPr lvl="0"/>
            <a:r>
              <a:rPr lang="es-EC" sz="2400" dirty="0"/>
              <a:t>Internet</a:t>
            </a:r>
            <a:r>
              <a:rPr lang="es-EC" sz="2400" dirty="0" smtClean="0"/>
              <a:t>.</a:t>
            </a:r>
            <a:endParaRPr lang="es-EC" sz="2400" dirty="0"/>
          </a:p>
        </p:txBody>
      </p:sp>
      <p:sp>
        <p:nvSpPr>
          <p:cNvPr id="5" name="4 Marcador de número de diapositiva"/>
          <p:cNvSpPr>
            <a:spLocks noGrp="1"/>
          </p:cNvSpPr>
          <p:nvPr>
            <p:ph type="sldNum" sz="quarter" idx="12"/>
          </p:nvPr>
        </p:nvSpPr>
        <p:spPr/>
        <p:txBody>
          <a:bodyPr/>
          <a:lstStyle/>
          <a:p>
            <a:pPr>
              <a:defRPr/>
            </a:pPr>
            <a:fld id="{058AE303-8683-439C-AB0B-23F9BA29756B}" type="slidenum">
              <a:rPr lang="pt-BR" smtClean="0"/>
              <a:pPr>
                <a:defRPr/>
              </a:pPr>
              <a:t>7</a:t>
            </a:fld>
            <a:endParaRPr lang="pt-BR"/>
          </a:p>
        </p:txBody>
      </p:sp>
    </p:spTree>
    <p:extLst>
      <p:ext uri="{BB962C8B-B14F-4D97-AF65-F5344CB8AC3E}">
        <p14:creationId xmlns:p14="http://schemas.microsoft.com/office/powerpoint/2010/main" val="20611522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WiMAX</a:t>
            </a:r>
            <a:endParaRPr lang="es-EC" dirty="0"/>
          </a:p>
        </p:txBody>
      </p:sp>
      <p:sp>
        <p:nvSpPr>
          <p:cNvPr id="5" name="4 Marcador de número de diapositiva"/>
          <p:cNvSpPr>
            <a:spLocks noGrp="1"/>
          </p:cNvSpPr>
          <p:nvPr>
            <p:ph type="sldNum" sz="quarter" idx="12"/>
          </p:nvPr>
        </p:nvSpPr>
        <p:spPr/>
        <p:txBody>
          <a:bodyPr/>
          <a:lstStyle/>
          <a:p>
            <a:pPr>
              <a:defRPr/>
            </a:pPr>
            <a:fld id="{058AE303-8683-439C-AB0B-23F9BA29756B}" type="slidenum">
              <a:rPr lang="pt-BR" smtClean="0"/>
              <a:pPr>
                <a:defRPr/>
              </a:pPr>
              <a:t>8</a:t>
            </a:fld>
            <a:endParaRPr lang="pt-BR"/>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7" name="6 Objeto"/>
          <p:cNvGraphicFramePr>
            <a:graphicFrameLocks noChangeAspect="1"/>
          </p:cNvGraphicFramePr>
          <p:nvPr>
            <p:extLst>
              <p:ext uri="{D42A27DB-BD31-4B8C-83A1-F6EECF244321}">
                <p14:modId xmlns:p14="http://schemas.microsoft.com/office/powerpoint/2010/main" val="723526692"/>
              </p:ext>
            </p:extLst>
          </p:nvPr>
        </p:nvGraphicFramePr>
        <p:xfrm>
          <a:off x="95134" y="1772816"/>
          <a:ext cx="8869354" cy="4418432"/>
        </p:xfrm>
        <a:graphic>
          <a:graphicData uri="http://schemas.openxmlformats.org/presentationml/2006/ole">
            <mc:AlternateContent xmlns:mc="http://schemas.openxmlformats.org/markup-compatibility/2006">
              <mc:Choice xmlns:v="urn:schemas-microsoft-com:vml" Requires="v">
                <p:oleObj spid="_x0000_s52248" name="Visio" r:id="rId3" imgW="10901599" imgH="5449330" progId="Visio.Drawing.11">
                  <p:embed/>
                </p:oleObj>
              </mc:Choice>
              <mc:Fallback>
                <p:oleObj name="Visio" r:id="rId3" imgW="10901599" imgH="5449330" progId="Visio.Drawing.11">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134" y="1772816"/>
                        <a:ext cx="8869354" cy="4418432"/>
                      </a:xfrm>
                      <a:prstGeom prst="rect">
                        <a:avLst/>
                      </a:prstGeom>
                      <a:noFill/>
                    </p:spPr>
                  </p:pic>
                </p:oleObj>
              </mc:Fallback>
            </mc:AlternateContent>
          </a:graphicData>
        </a:graphic>
      </p:graphicFrame>
    </p:spTree>
    <p:extLst>
      <p:ext uri="{BB962C8B-B14F-4D97-AF65-F5344CB8AC3E}">
        <p14:creationId xmlns:p14="http://schemas.microsoft.com/office/powerpoint/2010/main" val="8571922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WiMAX (2)</a:t>
            </a:r>
            <a:endParaRPr lang="es-EC" dirty="0"/>
          </a:p>
        </p:txBody>
      </p:sp>
      <p:sp>
        <p:nvSpPr>
          <p:cNvPr id="3" name="2 Marcador de contenido"/>
          <p:cNvSpPr>
            <a:spLocks noGrp="1"/>
          </p:cNvSpPr>
          <p:nvPr>
            <p:ph sz="quarter" idx="1"/>
          </p:nvPr>
        </p:nvSpPr>
        <p:spPr/>
        <p:txBody>
          <a:bodyPr/>
          <a:lstStyle/>
          <a:p>
            <a:r>
              <a:rPr lang="es-EC" dirty="0" smtClean="0"/>
              <a:t>Modelo de Comunicaciones:</a:t>
            </a:r>
            <a:endParaRPr lang="es-EC" dirty="0"/>
          </a:p>
        </p:txBody>
      </p:sp>
      <p:sp>
        <p:nvSpPr>
          <p:cNvPr id="5" name="4 Marcador de número de diapositiva"/>
          <p:cNvSpPr>
            <a:spLocks noGrp="1"/>
          </p:cNvSpPr>
          <p:nvPr>
            <p:ph type="sldNum" sz="quarter" idx="12"/>
          </p:nvPr>
        </p:nvSpPr>
        <p:spPr/>
        <p:txBody>
          <a:bodyPr/>
          <a:lstStyle/>
          <a:p>
            <a:pPr>
              <a:defRPr/>
            </a:pPr>
            <a:fld id="{058AE303-8683-439C-AB0B-23F9BA29756B}" type="slidenum">
              <a:rPr lang="pt-BR" smtClean="0"/>
              <a:pPr>
                <a:defRPr/>
              </a:pPr>
              <a:t>9</a:t>
            </a:fld>
            <a:endParaRPr lang="pt-BR"/>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7" name="6 Objeto"/>
          <p:cNvGraphicFramePr>
            <a:graphicFrameLocks noChangeAspect="1"/>
          </p:cNvGraphicFramePr>
          <p:nvPr>
            <p:extLst>
              <p:ext uri="{D42A27DB-BD31-4B8C-83A1-F6EECF244321}">
                <p14:modId xmlns:p14="http://schemas.microsoft.com/office/powerpoint/2010/main" val="3385947690"/>
              </p:ext>
            </p:extLst>
          </p:nvPr>
        </p:nvGraphicFramePr>
        <p:xfrm>
          <a:off x="827584" y="2173588"/>
          <a:ext cx="7851476" cy="3991716"/>
        </p:xfrm>
        <a:graphic>
          <a:graphicData uri="http://schemas.openxmlformats.org/presentationml/2006/ole">
            <mc:AlternateContent xmlns:mc="http://schemas.openxmlformats.org/markup-compatibility/2006">
              <mc:Choice xmlns:v="urn:schemas-microsoft-com:vml" Requires="v">
                <p:oleObj spid="_x0000_s65558" name="Visio" r:id="rId3" imgW="7684198" imgH="3919949" progId="Visio.Drawing.11">
                  <p:embed/>
                </p:oleObj>
              </mc:Choice>
              <mc:Fallback>
                <p:oleObj name="Visio" r:id="rId3" imgW="7684198" imgH="3919949" progId="Visio.Drawing.11">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2173588"/>
                        <a:ext cx="7851476" cy="3991716"/>
                      </a:xfrm>
                      <a:prstGeom prst="rect">
                        <a:avLst/>
                      </a:prstGeom>
                      <a:noFill/>
                    </p:spPr>
                  </p:pic>
                </p:oleObj>
              </mc:Fallback>
            </mc:AlternateContent>
          </a:graphicData>
        </a:graphic>
      </p:graphicFrame>
    </p:spTree>
    <p:extLst>
      <p:ext uri="{BB962C8B-B14F-4D97-AF65-F5344CB8AC3E}">
        <p14:creationId xmlns:p14="http://schemas.microsoft.com/office/powerpoint/2010/main" val="201126103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l">
  <a:themeElements>
    <a:clrScheme name="Fundición">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Civil">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l">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Civic</Template>
  <TotalTime>8662</TotalTime>
  <Words>2081</Words>
  <Application>Microsoft Office PowerPoint</Application>
  <PresentationFormat>Presentación en pantalla (4:3)</PresentationFormat>
  <Paragraphs>459</Paragraphs>
  <Slides>63</Slides>
  <Notes>7</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63</vt:i4>
      </vt:variant>
    </vt:vector>
  </HeadingPairs>
  <TitlesOfParts>
    <vt:vector size="65" baseType="lpstr">
      <vt:lpstr>Civil</vt:lpstr>
      <vt:lpstr>Visio</vt:lpstr>
      <vt:lpstr> </vt:lpstr>
      <vt:lpstr>ÍNDICE</vt:lpstr>
      <vt:lpstr>OBJETIVOS</vt:lpstr>
      <vt:lpstr>MARCO TEÓRICO</vt:lpstr>
      <vt:lpstr>IPTV</vt:lpstr>
      <vt:lpstr>Televisión Digital sobre IP</vt:lpstr>
      <vt:lpstr>TECNOLOGÍAS DE RED PARA LA DISTRIBUCIÓN DE IPTV</vt:lpstr>
      <vt:lpstr>WiMAX</vt:lpstr>
      <vt:lpstr>WiMAX (2)</vt:lpstr>
      <vt:lpstr>Factores Asociados al despliegue de redes IPTV</vt:lpstr>
      <vt:lpstr>Modelo de Comunicaciones IPTV</vt:lpstr>
      <vt:lpstr>Capas de Encapsulamiento</vt:lpstr>
      <vt:lpstr>MARCO TEÓRICO</vt:lpstr>
      <vt:lpstr>INTEGRATED SERVICE DIGITAL BROADCASTING – Terrestrial  (ISDB-Tb)</vt:lpstr>
      <vt:lpstr>Televisión Digital Terrestre</vt:lpstr>
      <vt:lpstr>Terrestrial Digital Television </vt:lpstr>
      <vt:lpstr>Parámetros de un Transmisor ISDB-T</vt:lpstr>
      <vt:lpstr>Diagrama de Bloques de un Transmisor (1)</vt:lpstr>
      <vt:lpstr>Diagrama de Bloques de un Transmisor (2)</vt:lpstr>
      <vt:lpstr>Capacidad de Transmisión ISDB-T</vt:lpstr>
      <vt:lpstr>Dispositivos y Componentes de una red IPTV</vt:lpstr>
      <vt:lpstr>Dispositivos y Componentes de una red ISDB-T</vt:lpstr>
      <vt:lpstr>ESTUDIO Y ANÁLISIS DE IPTV E ISDB-T </vt:lpstr>
      <vt:lpstr>SIMULACIÓN RED WiMAX EN APLICACIONES DE IPTV</vt:lpstr>
      <vt:lpstr>SIMULACIÓN RED WiMAX EN APLICACIONES DE IPTV</vt:lpstr>
      <vt:lpstr>ESTRUCTURA RED WiMAX</vt:lpstr>
      <vt:lpstr>Parámetros de Análisis de desempeño</vt:lpstr>
      <vt:lpstr>Throughput</vt:lpstr>
      <vt:lpstr>Retardo</vt:lpstr>
      <vt:lpstr>Jitter</vt:lpstr>
      <vt:lpstr>Desempeño de la RED WiMAX-ESPE</vt:lpstr>
      <vt:lpstr>Throughput </vt:lpstr>
      <vt:lpstr>Jitter</vt:lpstr>
      <vt:lpstr>Resumen de Resultados</vt:lpstr>
      <vt:lpstr>Análisis e Interpretación de Resultados</vt:lpstr>
      <vt:lpstr>Análisis e Interpretación de Resultados</vt:lpstr>
      <vt:lpstr>ESTUDIO Y ANÁLISIS DE IPTV E ISDB-T </vt:lpstr>
      <vt:lpstr>Simulación del Área de Cobertura</vt:lpstr>
      <vt:lpstr>Simulación del Área de Cobertura del Transmisor de laboratorio</vt:lpstr>
      <vt:lpstr>Simulación del Área de Cobertura</vt:lpstr>
      <vt:lpstr>Simulación del Área de Cobertura del Transmisor de ECTV</vt:lpstr>
      <vt:lpstr>Desempeño de un Transmisor de ISDB-T</vt:lpstr>
      <vt:lpstr>Desempeño de un transmisor ISDB-T</vt:lpstr>
      <vt:lpstr>Desempeño de un transmisor ISDB-T</vt:lpstr>
      <vt:lpstr>Parámetros de un Transmisor</vt:lpstr>
      <vt:lpstr>ESPE Laboratory</vt:lpstr>
      <vt:lpstr>Transmisor de Laboratorio</vt:lpstr>
      <vt:lpstr>Transmisor de Laboratorio (2)</vt:lpstr>
      <vt:lpstr>Transmisor de Laboratorio (3)</vt:lpstr>
      <vt:lpstr>Transmisor ECTV</vt:lpstr>
      <vt:lpstr>Transmisor ECTV (2)</vt:lpstr>
      <vt:lpstr>Transmisor ECTV (3)</vt:lpstr>
      <vt:lpstr>Transmisor ECTV (4)</vt:lpstr>
      <vt:lpstr>Transmisor ECTV (5)</vt:lpstr>
      <vt:lpstr>Transmisor ECTV (6)</vt:lpstr>
      <vt:lpstr>ESPE Laboratory</vt:lpstr>
      <vt:lpstr>Análisis e Interpretación de Resultados</vt:lpstr>
      <vt:lpstr>CONCLUSIONES Y RECOMENDACIONES</vt:lpstr>
      <vt:lpstr>CONCLUSIONES Y RECOMENDACIONES</vt:lpstr>
      <vt:lpstr>CONCLUSIONES Y RECOMENDACIONES</vt:lpstr>
      <vt:lpstr>CONCLUSIONES Y RECOMENDACIONES</vt:lpstr>
      <vt:lpstr>CONCLUSIONES Y RECOMENDACIONES</vt:lpstr>
      <vt:lpstr>Presentación de PowerPoint</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EFEFE</dc:title>
  <dc:creator>usuario</dc:creator>
  <cp:lastModifiedBy>RAUL HARO</cp:lastModifiedBy>
  <cp:revision>417</cp:revision>
  <dcterms:created xsi:type="dcterms:W3CDTF">2010-11-07T21:41:46Z</dcterms:created>
  <dcterms:modified xsi:type="dcterms:W3CDTF">2012-09-19T16:04:04Z</dcterms:modified>
</cp:coreProperties>
</file>