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49"/>
  </p:notes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99" r:id="rId22"/>
    <p:sldId id="277" r:id="rId23"/>
    <p:sldId id="278" r:id="rId24"/>
    <p:sldId id="279" r:id="rId25"/>
    <p:sldId id="280" r:id="rId26"/>
    <p:sldId id="300" r:id="rId27"/>
    <p:sldId id="281" r:id="rId28"/>
    <p:sldId id="301" r:id="rId29"/>
    <p:sldId id="282" r:id="rId30"/>
    <p:sldId id="283" r:id="rId31"/>
    <p:sldId id="284" r:id="rId32"/>
    <p:sldId id="275" r:id="rId33"/>
    <p:sldId id="302"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303" r:id="rId4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 Id="rId9"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10836-EC11-4F58-B562-1D10F172A4DD}" type="datetimeFigureOut">
              <a:rPr lang="es-EC" smtClean="0"/>
              <a:pPr/>
              <a:t>11/04/2013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C8DD21-F714-471F-9F03-5E5455D2EC52}"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0DC8DD21-F714-471F-9F03-5E5455D2EC52}" type="slidenum">
              <a:rPr lang="es-EC" smtClean="0"/>
              <a:pPr/>
              <a:t>17</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CBA6C809-A971-4B7F-B421-E2D33D87271E}" type="datetimeFigureOut">
              <a:rPr lang="es-EC" smtClean="0"/>
              <a:pPr/>
              <a:t>11/04/2013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B111451-6BAE-4AAF-90E3-0A99A61EB694}"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CBA6C809-A971-4B7F-B421-E2D33D87271E}" type="datetimeFigureOut">
              <a:rPr lang="es-EC" smtClean="0"/>
              <a:pPr/>
              <a:t>11/04/2013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B111451-6BAE-4AAF-90E3-0A99A61EB694}"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CBA6C809-A971-4B7F-B421-E2D33D87271E}" type="datetimeFigureOut">
              <a:rPr lang="es-EC" smtClean="0"/>
              <a:pPr/>
              <a:t>11/04/2013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B111451-6BAE-4AAF-90E3-0A99A61EB694}"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CBA6C809-A971-4B7F-B421-E2D33D87271E}" type="datetimeFigureOut">
              <a:rPr lang="es-EC" smtClean="0"/>
              <a:pPr/>
              <a:t>11/04/2013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B111451-6BAE-4AAF-90E3-0A99A61EB694}"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BA6C809-A971-4B7F-B421-E2D33D87271E}" type="datetimeFigureOut">
              <a:rPr lang="es-EC" smtClean="0"/>
              <a:pPr/>
              <a:t>11/04/2013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B111451-6BAE-4AAF-90E3-0A99A61EB694}"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CBA6C809-A971-4B7F-B421-E2D33D87271E}" type="datetimeFigureOut">
              <a:rPr lang="es-EC" smtClean="0"/>
              <a:pPr/>
              <a:t>11/04/2013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B111451-6BAE-4AAF-90E3-0A99A61EB694}"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CBA6C809-A971-4B7F-B421-E2D33D87271E}" type="datetimeFigureOut">
              <a:rPr lang="es-EC" smtClean="0"/>
              <a:pPr/>
              <a:t>11/04/2013</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4B111451-6BAE-4AAF-90E3-0A99A61EB694}"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CBA6C809-A971-4B7F-B421-E2D33D87271E}" type="datetimeFigureOut">
              <a:rPr lang="es-EC" smtClean="0"/>
              <a:pPr/>
              <a:t>11/04/2013</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4B111451-6BAE-4AAF-90E3-0A99A61EB694}"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BA6C809-A971-4B7F-B421-E2D33D87271E}" type="datetimeFigureOut">
              <a:rPr lang="es-EC" smtClean="0"/>
              <a:pPr/>
              <a:t>11/04/2013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4B111451-6BAE-4AAF-90E3-0A99A61EB694}"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BA6C809-A971-4B7F-B421-E2D33D87271E}" type="datetimeFigureOut">
              <a:rPr lang="es-EC" smtClean="0"/>
              <a:pPr/>
              <a:t>11/04/2013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B111451-6BAE-4AAF-90E3-0A99A61EB694}"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BA6C809-A971-4B7F-B421-E2D33D87271E}" type="datetimeFigureOut">
              <a:rPr lang="es-EC" smtClean="0"/>
              <a:pPr/>
              <a:t>11/04/2013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B111451-6BAE-4AAF-90E3-0A99A61EB694}"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A6C809-A971-4B7F-B421-E2D33D87271E}" type="datetimeFigureOut">
              <a:rPr lang="es-EC" smtClean="0"/>
              <a:pPr/>
              <a:t>11/04/2013</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111451-6BAE-4AAF-90E3-0A99A61EB694}"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2.jpeg"/><Relationship Id="rId7" Type="http://schemas.openxmlformats.org/officeDocument/2006/relationships/oleObject" Target="../embeddings/oleObject4.bin"/><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2 Subtítulo"/>
          <p:cNvSpPr>
            <a:spLocks noGrp="1"/>
          </p:cNvSpPr>
          <p:nvPr>
            <p:ph type="subTitle" idx="1"/>
          </p:nvPr>
        </p:nvSpPr>
        <p:spPr>
          <a:xfrm>
            <a:off x="1259632" y="980728"/>
            <a:ext cx="6400800" cy="2304256"/>
          </a:xfrm>
        </p:spPr>
        <p:txBody>
          <a:bodyPr>
            <a:normAutofit fontScale="40000" lnSpcReduction="20000"/>
          </a:bodyPr>
          <a:lstStyle/>
          <a:p>
            <a:r>
              <a:rPr lang="es-EC" b="1" dirty="0"/>
              <a:t> </a:t>
            </a:r>
            <a:endParaRPr lang="es-EC" dirty="0"/>
          </a:p>
          <a:p>
            <a:r>
              <a:rPr lang="es-ES_tradnl" sz="5000" b="1" dirty="0" smtClean="0">
                <a:solidFill>
                  <a:schemeClr val="tx1"/>
                </a:solidFill>
              </a:rPr>
              <a:t>ESCUELA POLITÉCNICA DEL EJÉRCITO</a:t>
            </a:r>
          </a:p>
          <a:p>
            <a:endParaRPr lang="es-EC" sz="4400" b="1" dirty="0" smtClean="0">
              <a:solidFill>
                <a:schemeClr val="tx1"/>
              </a:solidFill>
            </a:endParaRPr>
          </a:p>
          <a:p>
            <a:r>
              <a:rPr lang="es-EC" sz="4400" b="1" dirty="0" smtClean="0">
                <a:solidFill>
                  <a:schemeClr val="tx1"/>
                </a:solidFill>
              </a:rPr>
              <a:t>“</a:t>
            </a:r>
            <a:r>
              <a:rPr lang="es-EC" sz="4400" b="1" dirty="0">
                <a:solidFill>
                  <a:schemeClr val="tx1"/>
                </a:solidFill>
              </a:rPr>
              <a:t>DISEÑO DEL SISTEMA SEMI AUTOMÁTICO PARA GARANTIZAR LA REPRODUCIBILIDAD QUE DEMANDA LA CALIBRACIÓN Y ENSAYOS DE SISTEMAS DOSIMÉTRICOS, PATRONES Y DE OPERACIÓN DEL LABORATORIO DE PATRONES SECUNDARIOS DE LA SUBSECRETARIA DE CONTROL, INVESTIGACIONES Y APLICACIONES NUCLEARES DEL ECUADOR”</a:t>
            </a:r>
            <a:endParaRPr lang="es-EC" sz="4400" dirty="0">
              <a:solidFill>
                <a:schemeClr val="tx1"/>
              </a:solidFill>
            </a:endParaRPr>
          </a:p>
          <a:p>
            <a:endParaRPr lang="es-EC" dirty="0"/>
          </a:p>
        </p:txBody>
      </p:sp>
      <p:sp>
        <p:nvSpPr>
          <p:cNvPr id="1025" name="Rectangle 1"/>
          <p:cNvSpPr>
            <a:spLocks noChangeArrowheads="1"/>
          </p:cNvSpPr>
          <p:nvPr/>
        </p:nvSpPr>
        <p:spPr bwMode="auto">
          <a:xfrm>
            <a:off x="0" y="3385735"/>
            <a:ext cx="9144000"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RICARDO STEPHAN LOAIZA </a:t>
            </a: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SALAZAR</a:t>
            </a:r>
            <a:endPar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DIRECTOR:</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ING. FERNANDO </a:t>
            </a: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OLMEDO</a:t>
            </a:r>
            <a:endPar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CODIRECTOR:</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ING. PATRICIO </a:t>
            </a: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QUEZADA</a:t>
            </a:r>
          </a:p>
          <a:p>
            <a:pPr marL="0" marR="0" lvl="0" indent="0" algn="ctr" defTabSz="914400" rtl="0" eaLnBrk="0" fontAlgn="base" latinLnBrk="0" hangingPunct="0">
              <a:lnSpc>
                <a:spcPct val="100000"/>
              </a:lnSpc>
              <a:spcBef>
                <a:spcPct val="0"/>
              </a:spcBef>
              <a:spcAft>
                <a:spcPct val="0"/>
              </a:spcAft>
              <a:buClrTx/>
              <a:buSzTx/>
              <a:buFontTx/>
              <a:buNone/>
              <a:tabLst/>
            </a:pPr>
            <a:endParaRPr lang="es-ES_tradnl" sz="1400" b="1" dirty="0" smtClean="0">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DR.</a:t>
            </a:r>
            <a:r>
              <a:rPr kumimoji="0" lang="es-ES_tradnl" sz="1400" b="1" i="0" u="none" strike="noStrike" cap="none" normalizeH="0" dirty="0" smtClean="0">
                <a:ln>
                  <a:noFill/>
                </a:ln>
                <a:solidFill>
                  <a:schemeClr val="tx1"/>
                </a:solidFill>
                <a:effectLst/>
                <a:latin typeface="Arial" pitchFamily="34" charset="0"/>
                <a:ea typeface="Times New Roman" pitchFamily="18" charset="0"/>
                <a:cs typeface="Arial" pitchFamily="34" charset="0"/>
              </a:rPr>
              <a:t> MARCELO MEJÍA</a:t>
            </a:r>
          </a:p>
          <a:p>
            <a:pPr marL="0" marR="0" lvl="0" indent="0" algn="ctr" defTabSz="914400" rtl="0" eaLnBrk="0" fontAlgn="base" latinLnBrk="0" hangingPunct="0">
              <a:lnSpc>
                <a:spcPct val="100000"/>
              </a:lnSpc>
              <a:spcBef>
                <a:spcPct val="0"/>
              </a:spcBef>
              <a:spcAft>
                <a:spcPct val="0"/>
              </a:spcAft>
              <a:buClrTx/>
              <a:buSzTx/>
              <a:buFontTx/>
              <a:buNone/>
              <a:tabLst/>
            </a:pPr>
            <a:r>
              <a:rPr lang="es-ES_tradnl" sz="1400" b="1" baseline="0" dirty="0" smtClean="0">
                <a:latin typeface="Arial" pitchFamily="34" charset="0"/>
                <a:ea typeface="Times New Roman" pitchFamily="18" charset="0"/>
                <a:cs typeface="Arial" pitchFamily="34" charset="0"/>
              </a:rPr>
              <a:t>SECRETARIO</a:t>
            </a:r>
            <a:r>
              <a:rPr lang="es-ES_tradnl" sz="1400" b="1" dirty="0" smtClean="0">
                <a:latin typeface="Arial" pitchFamily="34" charset="0"/>
                <a:ea typeface="Times New Roman" pitchFamily="18" charset="0"/>
                <a:cs typeface="Arial" pitchFamily="34" charset="0"/>
              </a:rPr>
              <a:t> ACADÉMICO</a:t>
            </a:r>
            <a:endPar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a:bodyPr>
          <a:lstStyle/>
          <a:p>
            <a:r>
              <a:rPr lang="es-ES_tradnl" dirty="0" smtClean="0"/>
              <a:t>Aluminio 6061-t6</a:t>
            </a:r>
            <a:endParaRPr lang="es-EC" dirty="0"/>
          </a:p>
        </p:txBody>
      </p:sp>
      <p:sp>
        <p:nvSpPr>
          <p:cNvPr id="3" name="2 Marcador de contenido"/>
          <p:cNvSpPr>
            <a:spLocks noGrp="1"/>
          </p:cNvSpPr>
          <p:nvPr>
            <p:ph idx="1"/>
          </p:nvPr>
        </p:nvSpPr>
        <p:spPr>
          <a:xfrm>
            <a:off x="467544" y="1124744"/>
            <a:ext cx="8229600" cy="5328592"/>
          </a:xfrm>
        </p:spPr>
        <p:txBody>
          <a:bodyPr>
            <a:normAutofit fontScale="92500" lnSpcReduction="10000"/>
          </a:bodyPr>
          <a:lstStyle/>
          <a:p>
            <a:r>
              <a:rPr lang="es-ES_tradnl" dirty="0" smtClean="0"/>
              <a:t>Perfiles de Aluminio 6061-t6</a:t>
            </a:r>
          </a:p>
          <a:p>
            <a:r>
              <a:rPr lang="es-EC" dirty="0" smtClean="0"/>
              <a:t>Proporción Aluminio:</a:t>
            </a:r>
          </a:p>
          <a:p>
            <a:pPr>
              <a:buNone/>
            </a:pPr>
            <a:r>
              <a:rPr lang="es-EC" dirty="0" smtClean="0"/>
              <a:t>	95,85 y el 98,56 por ciento</a:t>
            </a:r>
            <a:endParaRPr lang="es-ES_tradnl" dirty="0" smtClean="0"/>
          </a:p>
          <a:p>
            <a:pPr>
              <a:buNone/>
            </a:pPr>
            <a:endParaRPr lang="es-ES_tradnl" dirty="0" smtClean="0"/>
          </a:p>
          <a:p>
            <a:endParaRPr lang="es-ES_tradnl" dirty="0" smtClean="0"/>
          </a:p>
          <a:p>
            <a:endParaRPr lang="es-ES_tradnl" dirty="0" smtClean="0"/>
          </a:p>
          <a:p>
            <a:endParaRPr lang="es-ES_tradnl" dirty="0" smtClean="0"/>
          </a:p>
          <a:p>
            <a:pPr>
              <a:buNone/>
            </a:pPr>
            <a:endParaRPr lang="es-ES_tradnl" dirty="0" smtClean="0"/>
          </a:p>
          <a:p>
            <a:r>
              <a:rPr lang="es-ES_tradnl" dirty="0" smtClean="0"/>
              <a:t>Selección: </a:t>
            </a:r>
          </a:p>
          <a:p>
            <a:pPr>
              <a:buNone/>
            </a:pPr>
            <a:r>
              <a:rPr lang="es-ES_tradnl" dirty="0" smtClean="0"/>
              <a:t>    Catálogo de perfiles - </a:t>
            </a:r>
            <a:r>
              <a:rPr lang="es-ES_tradnl" dirty="0" err="1" smtClean="0"/>
              <a:t>misumi</a:t>
            </a:r>
            <a:endParaRPr lang="es-EC" dirty="0"/>
          </a:p>
        </p:txBody>
      </p:sp>
      <p:graphicFrame>
        <p:nvGraphicFramePr>
          <p:cNvPr id="4" name="3 Tabla"/>
          <p:cNvGraphicFramePr>
            <a:graphicFrameLocks noGrp="1"/>
          </p:cNvGraphicFramePr>
          <p:nvPr/>
        </p:nvGraphicFramePr>
        <p:xfrm>
          <a:off x="3419872" y="2708920"/>
          <a:ext cx="2592288" cy="2766060"/>
        </p:xfrm>
        <a:graphic>
          <a:graphicData uri="http://schemas.openxmlformats.org/drawingml/2006/table">
            <a:tbl>
              <a:tblPr/>
              <a:tblGrid>
                <a:gridCol w="864096"/>
                <a:gridCol w="864096"/>
                <a:gridCol w="864096"/>
              </a:tblGrid>
              <a:tr h="456375">
                <a:tc>
                  <a:txBody>
                    <a:bodyPr/>
                    <a:lstStyle/>
                    <a:p>
                      <a:pPr algn="ctr">
                        <a:lnSpc>
                          <a:spcPct val="150000"/>
                        </a:lnSpc>
                        <a:spcBef>
                          <a:spcPts val="1200"/>
                        </a:spcBef>
                        <a:spcAft>
                          <a:spcPts val="1200"/>
                        </a:spcAft>
                      </a:pPr>
                      <a:r>
                        <a:rPr lang="es-EC" sz="1100" b="1" dirty="0">
                          <a:latin typeface="Arial"/>
                          <a:ea typeface="Calibri"/>
                          <a:cs typeface="Times New Roman"/>
                        </a:rPr>
                        <a:t>Elemento</a:t>
                      </a:r>
                      <a:endParaRPr lang="es-EC"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b="1">
                          <a:latin typeface="Arial"/>
                          <a:ea typeface="Calibri"/>
                          <a:cs typeface="Times New Roman"/>
                        </a:rPr>
                        <a:t>Mínimo (%)</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b="1">
                          <a:latin typeface="Arial"/>
                          <a:ea typeface="Calibri"/>
                          <a:cs typeface="Times New Roman"/>
                        </a:rPr>
                        <a:t>Máximo (%)</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188">
                <a:tc>
                  <a:txBody>
                    <a:bodyPr/>
                    <a:lstStyle/>
                    <a:p>
                      <a:pPr algn="ctr">
                        <a:lnSpc>
                          <a:spcPct val="150000"/>
                        </a:lnSpc>
                        <a:spcBef>
                          <a:spcPts val="1200"/>
                        </a:spcBef>
                        <a:spcAft>
                          <a:spcPts val="1200"/>
                        </a:spcAft>
                      </a:pPr>
                      <a:r>
                        <a:rPr lang="es-EC" sz="1100">
                          <a:latin typeface="Arial"/>
                          <a:ea typeface="Calibri"/>
                          <a:cs typeface="Times New Roman"/>
                        </a:rPr>
                        <a:t>Silicio</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latin typeface="Arial"/>
                          <a:ea typeface="Calibri"/>
                          <a:cs typeface="Times New Roman"/>
                        </a:rPr>
                        <a:t>0,4</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latin typeface="Arial"/>
                          <a:ea typeface="Calibri"/>
                          <a:cs typeface="Times New Roman"/>
                        </a:rPr>
                        <a:t>0,8</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188">
                <a:tc>
                  <a:txBody>
                    <a:bodyPr/>
                    <a:lstStyle/>
                    <a:p>
                      <a:pPr algn="ctr">
                        <a:lnSpc>
                          <a:spcPct val="150000"/>
                        </a:lnSpc>
                        <a:spcBef>
                          <a:spcPts val="1200"/>
                        </a:spcBef>
                        <a:spcAft>
                          <a:spcPts val="1200"/>
                        </a:spcAft>
                      </a:pPr>
                      <a:r>
                        <a:rPr lang="es-EC" sz="1100">
                          <a:latin typeface="Arial"/>
                          <a:ea typeface="Calibri"/>
                          <a:cs typeface="Times New Roman"/>
                        </a:rPr>
                        <a:t>Hierro</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dirty="0">
                          <a:latin typeface="Arial"/>
                          <a:ea typeface="Calibri"/>
                          <a:cs typeface="Times New Roman"/>
                        </a:rPr>
                        <a:t>0</a:t>
                      </a:r>
                      <a:endParaRPr lang="es-EC"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latin typeface="Arial"/>
                          <a:ea typeface="Calibri"/>
                          <a:cs typeface="Times New Roman"/>
                        </a:rPr>
                        <a:t>0,7</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188">
                <a:tc>
                  <a:txBody>
                    <a:bodyPr/>
                    <a:lstStyle/>
                    <a:p>
                      <a:pPr algn="ctr">
                        <a:lnSpc>
                          <a:spcPct val="150000"/>
                        </a:lnSpc>
                        <a:spcBef>
                          <a:spcPts val="1200"/>
                        </a:spcBef>
                        <a:spcAft>
                          <a:spcPts val="1200"/>
                        </a:spcAft>
                      </a:pPr>
                      <a:r>
                        <a:rPr lang="es-EC" sz="1100">
                          <a:latin typeface="Arial"/>
                          <a:ea typeface="Calibri"/>
                          <a:cs typeface="Times New Roman"/>
                        </a:rPr>
                        <a:t>Cobre</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latin typeface="Arial"/>
                          <a:ea typeface="Calibri"/>
                          <a:cs typeface="Times New Roman"/>
                        </a:rPr>
                        <a:t>0,15</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latin typeface="Arial"/>
                          <a:ea typeface="Calibri"/>
                          <a:cs typeface="Times New Roman"/>
                        </a:rPr>
                        <a:t>0,7</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375">
                <a:tc>
                  <a:txBody>
                    <a:bodyPr/>
                    <a:lstStyle/>
                    <a:p>
                      <a:pPr algn="ctr">
                        <a:lnSpc>
                          <a:spcPct val="150000"/>
                        </a:lnSpc>
                        <a:spcBef>
                          <a:spcPts val="1200"/>
                        </a:spcBef>
                        <a:spcAft>
                          <a:spcPts val="1200"/>
                        </a:spcAft>
                      </a:pPr>
                      <a:r>
                        <a:rPr lang="es-EC" sz="1100">
                          <a:latin typeface="Arial"/>
                          <a:ea typeface="Calibri"/>
                          <a:cs typeface="Times New Roman"/>
                        </a:rPr>
                        <a:t>Manganeso</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dirty="0">
                          <a:latin typeface="Arial"/>
                          <a:ea typeface="Calibri"/>
                          <a:cs typeface="Times New Roman"/>
                        </a:rPr>
                        <a:t>0</a:t>
                      </a:r>
                      <a:endParaRPr lang="es-EC"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latin typeface="Arial"/>
                          <a:ea typeface="Calibri"/>
                          <a:cs typeface="Times New Roman"/>
                        </a:rPr>
                        <a:t>0,15</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188">
                <a:tc>
                  <a:txBody>
                    <a:bodyPr/>
                    <a:lstStyle/>
                    <a:p>
                      <a:pPr algn="ctr">
                        <a:lnSpc>
                          <a:spcPct val="150000"/>
                        </a:lnSpc>
                        <a:spcBef>
                          <a:spcPts val="1200"/>
                        </a:spcBef>
                        <a:spcAft>
                          <a:spcPts val="1200"/>
                        </a:spcAft>
                      </a:pPr>
                      <a:r>
                        <a:rPr lang="es-EC" sz="1100">
                          <a:latin typeface="Arial"/>
                          <a:ea typeface="Calibri"/>
                          <a:cs typeface="Times New Roman"/>
                        </a:rPr>
                        <a:t>Magnesio</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latin typeface="Arial"/>
                          <a:ea typeface="Calibri"/>
                          <a:cs typeface="Times New Roman"/>
                        </a:rPr>
                        <a:t>0,8</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latin typeface="Arial"/>
                          <a:ea typeface="Calibri"/>
                          <a:cs typeface="Times New Roman"/>
                        </a:rPr>
                        <a:t>1,2</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188">
                <a:tc>
                  <a:txBody>
                    <a:bodyPr/>
                    <a:lstStyle/>
                    <a:p>
                      <a:pPr algn="ctr">
                        <a:lnSpc>
                          <a:spcPct val="150000"/>
                        </a:lnSpc>
                        <a:spcBef>
                          <a:spcPts val="1200"/>
                        </a:spcBef>
                        <a:spcAft>
                          <a:spcPts val="1200"/>
                        </a:spcAft>
                      </a:pPr>
                      <a:r>
                        <a:rPr lang="es-EC" sz="1100">
                          <a:latin typeface="Arial"/>
                          <a:ea typeface="Calibri"/>
                          <a:cs typeface="Times New Roman"/>
                        </a:rPr>
                        <a:t>Cromo</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latin typeface="Arial"/>
                          <a:ea typeface="Calibri"/>
                          <a:cs typeface="Times New Roman"/>
                        </a:rPr>
                        <a:t>0,04</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latin typeface="Arial"/>
                          <a:ea typeface="Calibri"/>
                          <a:cs typeface="Times New Roman"/>
                        </a:rPr>
                        <a:t>0,35</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188">
                <a:tc>
                  <a:txBody>
                    <a:bodyPr/>
                    <a:lstStyle/>
                    <a:p>
                      <a:pPr algn="ctr">
                        <a:lnSpc>
                          <a:spcPct val="150000"/>
                        </a:lnSpc>
                        <a:spcBef>
                          <a:spcPts val="1200"/>
                        </a:spcBef>
                        <a:spcAft>
                          <a:spcPts val="1200"/>
                        </a:spcAft>
                      </a:pPr>
                      <a:r>
                        <a:rPr lang="es-EC" sz="1100">
                          <a:latin typeface="Arial"/>
                          <a:ea typeface="Calibri"/>
                          <a:cs typeface="Times New Roman"/>
                        </a:rPr>
                        <a:t>Zinc</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latin typeface="Arial"/>
                          <a:ea typeface="Calibri"/>
                          <a:cs typeface="Times New Roman"/>
                        </a:rPr>
                        <a:t>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latin typeface="Arial"/>
                          <a:ea typeface="Calibri"/>
                          <a:cs typeface="Times New Roman"/>
                        </a:rPr>
                        <a:t>0,25</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188">
                <a:tc>
                  <a:txBody>
                    <a:bodyPr/>
                    <a:lstStyle/>
                    <a:p>
                      <a:pPr algn="ctr">
                        <a:lnSpc>
                          <a:spcPct val="150000"/>
                        </a:lnSpc>
                        <a:spcBef>
                          <a:spcPts val="1200"/>
                        </a:spcBef>
                        <a:spcAft>
                          <a:spcPts val="1200"/>
                        </a:spcAft>
                      </a:pPr>
                      <a:r>
                        <a:rPr lang="es-EC" sz="1100">
                          <a:latin typeface="Arial"/>
                          <a:ea typeface="Calibri"/>
                          <a:cs typeface="Times New Roman"/>
                        </a:rPr>
                        <a:t>Titanio</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dirty="0">
                          <a:latin typeface="Arial"/>
                          <a:ea typeface="Calibri"/>
                          <a:cs typeface="Times New Roman"/>
                        </a:rPr>
                        <a:t>0</a:t>
                      </a:r>
                      <a:endParaRPr lang="es-EC"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dirty="0">
                          <a:latin typeface="Arial"/>
                          <a:ea typeface="Calibri"/>
                          <a:cs typeface="Times New Roman"/>
                        </a:rPr>
                        <a:t>0,15</a:t>
                      </a:r>
                      <a:endParaRPr lang="es-EC"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a:bodyPr>
          <a:lstStyle/>
          <a:p>
            <a:r>
              <a:rPr lang="es-ES_tradnl" dirty="0" smtClean="0"/>
              <a:t>GSF8-100100</a:t>
            </a:r>
            <a:endParaRPr lang="es-EC" dirty="0"/>
          </a:p>
        </p:txBody>
      </p:sp>
      <p:sp>
        <p:nvSpPr>
          <p:cNvPr id="3" name="2 Marcador de contenido"/>
          <p:cNvSpPr>
            <a:spLocks noGrp="1"/>
          </p:cNvSpPr>
          <p:nvPr>
            <p:ph idx="1"/>
          </p:nvPr>
        </p:nvSpPr>
        <p:spPr/>
        <p:txBody>
          <a:bodyPr/>
          <a:lstStyle/>
          <a:p>
            <a:r>
              <a:rPr lang="es-ES_tradnl" dirty="0" smtClean="0"/>
              <a:t>El GFS8-100100</a:t>
            </a:r>
          </a:p>
          <a:p>
            <a:r>
              <a:rPr lang="es-EC" dirty="0" smtClean="0"/>
              <a:t>sección de área de  3957 y una resistencia a la tracción de 278 N/</a:t>
            </a:r>
            <a:endParaRPr lang="es-EC" dirty="0"/>
          </a:p>
        </p:txBody>
      </p:sp>
      <p:pic>
        <p:nvPicPr>
          <p:cNvPr id="4" name="3 Imagen"/>
          <p:cNvPicPr/>
          <p:nvPr/>
        </p:nvPicPr>
        <p:blipFill>
          <a:blip r:embed="rId3" cstate="print"/>
          <a:srcRect l="14815" t="25141" r="57037" b="33898"/>
          <a:stretch>
            <a:fillRect/>
          </a:stretch>
        </p:blipFill>
        <p:spPr bwMode="auto">
          <a:xfrm>
            <a:off x="5508104" y="3789040"/>
            <a:ext cx="2019300" cy="1834577"/>
          </a:xfrm>
          <a:prstGeom prst="rect">
            <a:avLst/>
          </a:prstGeom>
          <a:noFill/>
          <a:ln w="9525">
            <a:noFill/>
            <a:miter lim="800000"/>
            <a:headEnd/>
            <a:tailEnd/>
          </a:ln>
        </p:spPr>
      </p:pic>
      <p:pic>
        <p:nvPicPr>
          <p:cNvPr id="5" name="Picture 1"/>
          <p:cNvPicPr>
            <a:picLocks noChangeAspect="1" noChangeArrowheads="1"/>
          </p:cNvPicPr>
          <p:nvPr/>
        </p:nvPicPr>
        <p:blipFill>
          <a:blip r:embed="rId4" cstate="print"/>
          <a:srcRect l="27460" t="49725" r="51278" b="27595"/>
          <a:stretch>
            <a:fillRect/>
          </a:stretch>
        </p:blipFill>
        <p:spPr bwMode="auto">
          <a:xfrm>
            <a:off x="1043608" y="3356992"/>
            <a:ext cx="3168352" cy="2112235"/>
          </a:xfrm>
          <a:prstGeom prst="rect">
            <a:avLst/>
          </a:prstGeom>
          <a:noFill/>
          <a:ln w="9525">
            <a:noFill/>
            <a:miter lim="800000"/>
            <a:headEnd/>
            <a:tailEnd/>
          </a:ln>
        </p:spPr>
      </p:pic>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3553"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923928" y="2564904"/>
            <a:ext cx="611882" cy="79184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a:bodyPr>
          <a:lstStyle/>
          <a:p>
            <a:r>
              <a:rPr lang="es-ES_tradnl" dirty="0" smtClean="0"/>
              <a:t>BANCADA XYZ</a:t>
            </a:r>
            <a:endParaRPr lang="es-EC" dirty="0"/>
          </a:p>
        </p:txBody>
      </p:sp>
      <p:sp>
        <p:nvSpPr>
          <p:cNvPr id="3" name="2 Marcador de contenido"/>
          <p:cNvSpPr>
            <a:spLocks noGrp="1"/>
          </p:cNvSpPr>
          <p:nvPr>
            <p:ph idx="1"/>
          </p:nvPr>
        </p:nvSpPr>
        <p:spPr/>
        <p:txBody>
          <a:bodyPr/>
          <a:lstStyle/>
          <a:p>
            <a:r>
              <a:rPr lang="es-ES_tradnl" dirty="0" smtClean="0"/>
              <a:t>Diseño de la Bancada</a:t>
            </a:r>
          </a:p>
          <a:p>
            <a:r>
              <a:rPr lang="es-ES_tradnl" dirty="0" smtClean="0"/>
              <a:t>Estudio de cargas en perfiles</a:t>
            </a:r>
          </a:p>
          <a:p>
            <a:pPr>
              <a:buNone/>
            </a:pPr>
            <a:endParaRPr lang="es-EC" dirty="0"/>
          </a:p>
        </p:txBody>
      </p:sp>
      <p:pic>
        <p:nvPicPr>
          <p:cNvPr id="4" name="3 Imagen"/>
          <p:cNvPicPr/>
          <p:nvPr/>
        </p:nvPicPr>
        <p:blipFill>
          <a:blip r:embed="rId3" cstate="print"/>
          <a:srcRect l="24343" t="23488" r="21919" b="13523"/>
          <a:stretch>
            <a:fillRect/>
          </a:stretch>
        </p:blipFill>
        <p:spPr bwMode="auto">
          <a:xfrm>
            <a:off x="2483768" y="2852936"/>
            <a:ext cx="3888432" cy="3068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fontScale="90000"/>
          </a:bodyPr>
          <a:lstStyle/>
          <a:p>
            <a:r>
              <a:rPr lang="es-ES_tradnl" dirty="0" smtClean="0"/>
              <a:t>CONJUNTO DESPLAZAMIENTO EJE Y</a:t>
            </a:r>
            <a:endParaRPr lang="es-EC" dirty="0"/>
          </a:p>
        </p:txBody>
      </p:sp>
      <p:sp>
        <p:nvSpPr>
          <p:cNvPr id="3" name="2 Marcador de contenido"/>
          <p:cNvSpPr>
            <a:spLocks noGrp="1"/>
          </p:cNvSpPr>
          <p:nvPr>
            <p:ph idx="1"/>
          </p:nvPr>
        </p:nvSpPr>
        <p:spPr/>
        <p:txBody>
          <a:bodyPr/>
          <a:lstStyle/>
          <a:p>
            <a:r>
              <a:rPr lang="es-ES_tradnl" dirty="0" smtClean="0"/>
              <a:t>Movimiento del soporte del </a:t>
            </a:r>
            <a:r>
              <a:rPr lang="es-ES_tradnl" dirty="0" err="1" smtClean="0"/>
              <a:t>Phantoma</a:t>
            </a:r>
            <a:endParaRPr lang="es-ES_tradnl" dirty="0" smtClean="0"/>
          </a:p>
          <a:p>
            <a:r>
              <a:rPr lang="es-ES_tradnl" dirty="0" smtClean="0"/>
              <a:t>Elementos y carga aplicada</a:t>
            </a:r>
          </a:p>
          <a:p>
            <a:r>
              <a:rPr lang="es-ES_tradnl" dirty="0" smtClean="0"/>
              <a:t>Desplazamiento Eje Y: 1600 mm</a:t>
            </a:r>
            <a:endParaRPr lang="es-EC" dirty="0"/>
          </a:p>
        </p:txBody>
      </p:sp>
      <p:pic>
        <p:nvPicPr>
          <p:cNvPr id="4" name="3 Imagen"/>
          <p:cNvPicPr/>
          <p:nvPr/>
        </p:nvPicPr>
        <p:blipFill>
          <a:blip r:embed="rId3" cstate="print"/>
          <a:srcRect l="22340" t="19929" r="14990" b="9896"/>
          <a:stretch>
            <a:fillRect/>
          </a:stretch>
        </p:blipFill>
        <p:spPr bwMode="auto">
          <a:xfrm>
            <a:off x="3059832" y="3501008"/>
            <a:ext cx="3816424" cy="2420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a:bodyPr>
          <a:lstStyle/>
          <a:p>
            <a:r>
              <a:rPr lang="es-ES_tradnl" dirty="0" smtClean="0"/>
              <a:t>ESTUDIO DE CARGAS</a:t>
            </a:r>
            <a:endParaRPr lang="es-EC" dirty="0"/>
          </a:p>
        </p:txBody>
      </p:sp>
      <p:sp>
        <p:nvSpPr>
          <p:cNvPr id="3" name="2 Marcador de contenido"/>
          <p:cNvSpPr>
            <a:spLocks noGrp="1"/>
          </p:cNvSpPr>
          <p:nvPr>
            <p:ph idx="1"/>
          </p:nvPr>
        </p:nvSpPr>
        <p:spPr/>
        <p:txBody>
          <a:bodyPr/>
          <a:lstStyle/>
          <a:p>
            <a:r>
              <a:rPr lang="es-ES_tradnl" dirty="0" smtClean="0"/>
              <a:t>Programa </a:t>
            </a:r>
            <a:r>
              <a:rPr lang="es-ES_tradnl" dirty="0" err="1" smtClean="0"/>
              <a:t>Simulation-SolidWorks</a:t>
            </a:r>
            <a:endParaRPr lang="es-ES_tradnl" dirty="0" smtClean="0"/>
          </a:p>
          <a:p>
            <a:r>
              <a:rPr lang="es-ES_tradnl" dirty="0" smtClean="0"/>
              <a:t>Aplicación de características del material</a:t>
            </a:r>
          </a:p>
          <a:p>
            <a:r>
              <a:rPr lang="es-ES_tradnl" dirty="0" smtClean="0"/>
              <a:t>Perfiles 6061-t6</a:t>
            </a:r>
          </a:p>
          <a:p>
            <a:endParaRPr lang="es-EC" dirty="0"/>
          </a:p>
        </p:txBody>
      </p:sp>
      <p:pic>
        <p:nvPicPr>
          <p:cNvPr id="4" name="3 Imagen"/>
          <p:cNvPicPr/>
          <p:nvPr/>
        </p:nvPicPr>
        <p:blipFill>
          <a:blip r:embed="rId3" cstate="print"/>
          <a:srcRect l="1423" t="2848" r="38406" b="30397"/>
          <a:stretch>
            <a:fillRect/>
          </a:stretch>
        </p:blipFill>
        <p:spPr bwMode="auto">
          <a:xfrm>
            <a:off x="4211960" y="2924944"/>
            <a:ext cx="4176464" cy="2996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a:bodyPr>
          <a:lstStyle/>
          <a:p>
            <a:r>
              <a:rPr lang="es-ES_tradnl" dirty="0" smtClean="0"/>
              <a:t>RESULTADOS</a:t>
            </a:r>
            <a:endParaRPr lang="es-EC" dirty="0"/>
          </a:p>
        </p:txBody>
      </p:sp>
      <p:sp>
        <p:nvSpPr>
          <p:cNvPr id="3" name="2 Marcador de contenido"/>
          <p:cNvSpPr>
            <a:spLocks noGrp="1"/>
          </p:cNvSpPr>
          <p:nvPr>
            <p:ph idx="1"/>
          </p:nvPr>
        </p:nvSpPr>
        <p:spPr/>
        <p:txBody>
          <a:bodyPr/>
          <a:lstStyle/>
          <a:p>
            <a:r>
              <a:rPr lang="es-ES_tradnl" dirty="0" smtClean="0"/>
              <a:t>Resultado de Desplazamiento</a:t>
            </a:r>
          </a:p>
          <a:p>
            <a:r>
              <a:rPr lang="es-ES_tradnl" dirty="0" smtClean="0"/>
              <a:t>Resultado de factor de seguridad</a:t>
            </a:r>
          </a:p>
          <a:p>
            <a:r>
              <a:rPr lang="es-ES_tradnl" dirty="0" smtClean="0"/>
              <a:t>Exigencias para las pruebas</a:t>
            </a:r>
            <a:endParaRPr lang="es-EC" dirty="0"/>
          </a:p>
        </p:txBody>
      </p:sp>
      <p:pic>
        <p:nvPicPr>
          <p:cNvPr id="4" name="3 Imagen"/>
          <p:cNvPicPr/>
          <p:nvPr/>
        </p:nvPicPr>
        <p:blipFill>
          <a:blip r:embed="rId3" cstate="print"/>
          <a:srcRect l="20338" t="29893" r="18914" b="10676"/>
          <a:stretch>
            <a:fillRect/>
          </a:stretch>
        </p:blipFill>
        <p:spPr bwMode="auto">
          <a:xfrm>
            <a:off x="611560" y="3429000"/>
            <a:ext cx="4248472" cy="2448272"/>
          </a:xfrm>
          <a:prstGeom prst="rect">
            <a:avLst/>
          </a:prstGeom>
          <a:noFill/>
          <a:ln w="9525">
            <a:noFill/>
            <a:miter lim="800000"/>
            <a:headEnd/>
            <a:tailEnd/>
          </a:ln>
        </p:spPr>
      </p:pic>
      <p:pic>
        <p:nvPicPr>
          <p:cNvPr id="5" name="4 Imagen"/>
          <p:cNvPicPr/>
          <p:nvPr/>
        </p:nvPicPr>
        <p:blipFill>
          <a:blip r:embed="rId4" cstate="print"/>
          <a:srcRect l="21450" t="30961" r="20361" b="8541"/>
          <a:stretch>
            <a:fillRect/>
          </a:stretch>
        </p:blipFill>
        <p:spPr bwMode="auto">
          <a:xfrm>
            <a:off x="4860032" y="3429000"/>
            <a:ext cx="4104456" cy="2448272"/>
          </a:xfrm>
          <a:prstGeom prst="rect">
            <a:avLst/>
          </a:prstGeom>
          <a:noFill/>
          <a:ln w="9525">
            <a:noFill/>
            <a:miter lim="800000"/>
            <a:headEnd/>
            <a:tailEnd/>
          </a:ln>
        </p:spPr>
      </p:pic>
      <p:sp>
        <p:nvSpPr>
          <p:cNvPr id="7" name="6 CuadroTexto"/>
          <p:cNvSpPr txBox="1"/>
          <p:nvPr/>
        </p:nvSpPr>
        <p:spPr>
          <a:xfrm>
            <a:off x="3275856" y="3645024"/>
            <a:ext cx="962123" cy="369332"/>
          </a:xfrm>
          <a:prstGeom prst="rect">
            <a:avLst/>
          </a:prstGeom>
          <a:noFill/>
        </p:spPr>
        <p:txBody>
          <a:bodyPr wrap="none" rtlCol="0">
            <a:spAutoFit/>
          </a:bodyPr>
          <a:lstStyle/>
          <a:p>
            <a:r>
              <a:rPr lang="es-ES_tradnl" dirty="0" smtClean="0"/>
              <a:t>0.13mm</a:t>
            </a:r>
            <a:endParaRPr lang="es-EC" dirty="0"/>
          </a:p>
        </p:txBody>
      </p:sp>
      <p:sp>
        <p:nvSpPr>
          <p:cNvPr id="8" name="7 CuadroTexto"/>
          <p:cNvSpPr txBox="1"/>
          <p:nvPr/>
        </p:nvSpPr>
        <p:spPr>
          <a:xfrm>
            <a:off x="7380312" y="3645024"/>
            <a:ext cx="593432" cy="369332"/>
          </a:xfrm>
          <a:prstGeom prst="rect">
            <a:avLst/>
          </a:prstGeom>
          <a:noFill/>
        </p:spPr>
        <p:txBody>
          <a:bodyPr wrap="none" rtlCol="0">
            <a:spAutoFit/>
          </a:bodyPr>
          <a:lstStyle/>
          <a:p>
            <a:r>
              <a:rPr lang="es-ES_tradnl" dirty="0" smtClean="0"/>
              <a:t>2.22</a:t>
            </a:r>
            <a:endParaRPr lang="es-EC"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fontScale="90000"/>
          </a:bodyPr>
          <a:lstStyle/>
          <a:p>
            <a:r>
              <a:rPr lang="es-ES_tradnl" dirty="0" smtClean="0"/>
              <a:t>CONJUNTO DESPLAZAMIENTO EJE X</a:t>
            </a:r>
            <a:endParaRPr lang="es-EC" dirty="0"/>
          </a:p>
        </p:txBody>
      </p:sp>
      <p:sp>
        <p:nvSpPr>
          <p:cNvPr id="3" name="2 Marcador de contenido"/>
          <p:cNvSpPr>
            <a:spLocks noGrp="1"/>
          </p:cNvSpPr>
          <p:nvPr>
            <p:ph idx="1"/>
          </p:nvPr>
        </p:nvSpPr>
        <p:spPr/>
        <p:txBody>
          <a:bodyPr/>
          <a:lstStyle/>
          <a:p>
            <a:r>
              <a:rPr lang="es-ES_tradnl" dirty="0" smtClean="0"/>
              <a:t>Soporte del Conjunto del Eje Y</a:t>
            </a:r>
          </a:p>
          <a:p>
            <a:r>
              <a:rPr lang="es-ES_tradnl" dirty="0" smtClean="0"/>
              <a:t>Desplazamiento en el Eje X: 2000mm</a:t>
            </a:r>
            <a:endParaRPr lang="es-EC" dirty="0"/>
          </a:p>
        </p:txBody>
      </p:sp>
      <p:pic>
        <p:nvPicPr>
          <p:cNvPr id="4" name="3 Imagen"/>
          <p:cNvPicPr/>
          <p:nvPr/>
        </p:nvPicPr>
        <p:blipFill>
          <a:blip r:embed="rId3" cstate="print"/>
          <a:srcRect l="22575" t="28257" r="16049" b="10734"/>
          <a:stretch>
            <a:fillRect/>
          </a:stretch>
        </p:blipFill>
        <p:spPr bwMode="auto">
          <a:xfrm>
            <a:off x="2123728" y="2780928"/>
            <a:ext cx="4819455" cy="29925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a:bodyPr>
          <a:lstStyle/>
          <a:p>
            <a:r>
              <a:rPr lang="es-ES_tradnl" dirty="0" smtClean="0"/>
              <a:t>RESULTADOS</a:t>
            </a:r>
            <a:endParaRPr lang="es-EC" dirty="0"/>
          </a:p>
        </p:txBody>
      </p:sp>
      <p:sp>
        <p:nvSpPr>
          <p:cNvPr id="3" name="2 Marcador de contenido"/>
          <p:cNvSpPr>
            <a:spLocks noGrp="1"/>
          </p:cNvSpPr>
          <p:nvPr>
            <p:ph idx="1"/>
          </p:nvPr>
        </p:nvSpPr>
        <p:spPr/>
        <p:txBody>
          <a:bodyPr/>
          <a:lstStyle/>
          <a:p>
            <a:r>
              <a:rPr lang="es-ES_tradnl" dirty="0" smtClean="0"/>
              <a:t>Carga: 1900N en perfil de 2300 mm</a:t>
            </a:r>
            <a:endParaRPr lang="es-EC" dirty="0"/>
          </a:p>
        </p:txBody>
      </p:sp>
      <p:pic>
        <p:nvPicPr>
          <p:cNvPr id="4" name="3 Imagen"/>
          <p:cNvPicPr/>
          <p:nvPr/>
        </p:nvPicPr>
        <p:blipFill>
          <a:blip r:embed="rId4" cstate="print"/>
          <a:srcRect l="23230" t="27046" r="16804" b="13167"/>
          <a:stretch>
            <a:fillRect/>
          </a:stretch>
        </p:blipFill>
        <p:spPr bwMode="auto">
          <a:xfrm>
            <a:off x="683568" y="2564904"/>
            <a:ext cx="3816423" cy="2808312"/>
          </a:xfrm>
          <a:prstGeom prst="rect">
            <a:avLst/>
          </a:prstGeom>
          <a:noFill/>
          <a:ln w="9525">
            <a:noFill/>
            <a:miter lim="800000"/>
            <a:headEnd/>
            <a:tailEnd/>
          </a:ln>
        </p:spPr>
      </p:pic>
      <p:pic>
        <p:nvPicPr>
          <p:cNvPr id="5" name="4 Imagen"/>
          <p:cNvPicPr/>
          <p:nvPr/>
        </p:nvPicPr>
        <p:blipFill>
          <a:blip r:embed="rId5" cstate="print"/>
          <a:srcRect l="21340" t="20056" r="15697" b="11017"/>
          <a:stretch>
            <a:fillRect/>
          </a:stretch>
        </p:blipFill>
        <p:spPr bwMode="auto">
          <a:xfrm>
            <a:off x="4499992" y="2564904"/>
            <a:ext cx="3672408" cy="2808312"/>
          </a:xfrm>
          <a:prstGeom prst="rect">
            <a:avLst/>
          </a:prstGeom>
          <a:noFill/>
          <a:ln w="9525">
            <a:noFill/>
            <a:miter lim="800000"/>
            <a:headEnd/>
            <a:tailEnd/>
          </a:ln>
        </p:spPr>
      </p:pic>
      <p:sp>
        <p:nvSpPr>
          <p:cNvPr id="7" name="6 CuadroTexto"/>
          <p:cNvSpPr txBox="1"/>
          <p:nvPr/>
        </p:nvSpPr>
        <p:spPr>
          <a:xfrm>
            <a:off x="1115616" y="2780928"/>
            <a:ext cx="1079142" cy="369332"/>
          </a:xfrm>
          <a:prstGeom prst="rect">
            <a:avLst/>
          </a:prstGeom>
          <a:noFill/>
        </p:spPr>
        <p:txBody>
          <a:bodyPr wrap="none" rtlCol="0">
            <a:spAutoFit/>
          </a:bodyPr>
          <a:lstStyle/>
          <a:p>
            <a:r>
              <a:rPr lang="es-ES_tradnl" dirty="0" smtClean="0"/>
              <a:t>0.087mm</a:t>
            </a:r>
            <a:endParaRPr lang="es-EC" dirty="0"/>
          </a:p>
        </p:txBody>
      </p:sp>
      <p:sp>
        <p:nvSpPr>
          <p:cNvPr id="8" name="7 CuadroTexto"/>
          <p:cNvSpPr txBox="1"/>
          <p:nvPr/>
        </p:nvSpPr>
        <p:spPr>
          <a:xfrm>
            <a:off x="6876256" y="2636912"/>
            <a:ext cx="476412" cy="369332"/>
          </a:xfrm>
          <a:prstGeom prst="rect">
            <a:avLst/>
          </a:prstGeom>
          <a:noFill/>
        </p:spPr>
        <p:txBody>
          <a:bodyPr wrap="none" rtlCol="0">
            <a:spAutoFit/>
          </a:bodyPr>
          <a:lstStyle/>
          <a:p>
            <a:r>
              <a:rPr lang="es-ES_tradnl" dirty="0" smtClean="0"/>
              <a:t>4.6</a:t>
            </a:r>
            <a:endParaRPr lang="es-EC"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fontScale="90000"/>
          </a:bodyPr>
          <a:lstStyle/>
          <a:p>
            <a:r>
              <a:rPr lang="es-ES_tradnl" dirty="0" smtClean="0"/>
              <a:t>CONJUNTO DESPLAZAMIENTO EJE Z</a:t>
            </a:r>
            <a:endParaRPr lang="es-EC" dirty="0"/>
          </a:p>
        </p:txBody>
      </p:sp>
      <p:sp>
        <p:nvSpPr>
          <p:cNvPr id="3" name="2 Marcador de contenido"/>
          <p:cNvSpPr>
            <a:spLocks noGrp="1"/>
          </p:cNvSpPr>
          <p:nvPr>
            <p:ph idx="1"/>
          </p:nvPr>
        </p:nvSpPr>
        <p:spPr/>
        <p:txBody>
          <a:bodyPr/>
          <a:lstStyle/>
          <a:p>
            <a:r>
              <a:rPr lang="es-ES_tradnl" dirty="0" smtClean="0"/>
              <a:t>Soportes de la bancada</a:t>
            </a:r>
          </a:p>
          <a:p>
            <a:r>
              <a:rPr lang="es-ES_tradnl" dirty="0" smtClean="0"/>
              <a:t>Movimiento en el eje Z: 300mm</a:t>
            </a:r>
            <a:endParaRPr lang="es-EC" dirty="0"/>
          </a:p>
        </p:txBody>
      </p:sp>
      <p:pic>
        <p:nvPicPr>
          <p:cNvPr id="4" name="3 Imagen"/>
          <p:cNvPicPr/>
          <p:nvPr/>
        </p:nvPicPr>
        <p:blipFill>
          <a:blip r:embed="rId3" cstate="print"/>
          <a:srcRect l="24120" t="20996" r="27426" b="15957"/>
          <a:stretch>
            <a:fillRect/>
          </a:stretch>
        </p:blipFill>
        <p:spPr bwMode="auto">
          <a:xfrm>
            <a:off x="3131840" y="2996952"/>
            <a:ext cx="3312368" cy="26342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a:bodyPr>
          <a:lstStyle/>
          <a:p>
            <a:r>
              <a:rPr lang="es-ES_tradnl" dirty="0" smtClean="0"/>
              <a:t>RESULTADOS</a:t>
            </a:r>
            <a:endParaRPr lang="es-EC" dirty="0"/>
          </a:p>
        </p:txBody>
      </p:sp>
      <p:sp>
        <p:nvSpPr>
          <p:cNvPr id="3" name="2 Marcador de contenido"/>
          <p:cNvSpPr>
            <a:spLocks noGrp="1"/>
          </p:cNvSpPr>
          <p:nvPr>
            <p:ph idx="1"/>
          </p:nvPr>
        </p:nvSpPr>
        <p:spPr/>
        <p:txBody>
          <a:bodyPr/>
          <a:lstStyle/>
          <a:p>
            <a:r>
              <a:rPr lang="es-ES_tradnl" dirty="0" smtClean="0"/>
              <a:t>Carga en uniones 1102.5 N</a:t>
            </a:r>
            <a:endParaRPr lang="es-EC" dirty="0"/>
          </a:p>
        </p:txBody>
      </p:sp>
      <p:pic>
        <p:nvPicPr>
          <p:cNvPr id="4" name="3 Imagen"/>
          <p:cNvPicPr/>
          <p:nvPr/>
        </p:nvPicPr>
        <p:blipFill>
          <a:blip r:embed="rId3" cstate="print"/>
          <a:srcRect l="16755" t="20339" r="17284" b="15077"/>
          <a:stretch>
            <a:fillRect/>
          </a:stretch>
        </p:blipFill>
        <p:spPr bwMode="auto">
          <a:xfrm>
            <a:off x="467544" y="2636912"/>
            <a:ext cx="4271140" cy="2808312"/>
          </a:xfrm>
          <a:prstGeom prst="rect">
            <a:avLst/>
          </a:prstGeom>
          <a:noFill/>
          <a:ln w="9525">
            <a:noFill/>
            <a:miter lim="800000"/>
            <a:headEnd/>
            <a:tailEnd/>
          </a:ln>
        </p:spPr>
      </p:pic>
      <p:pic>
        <p:nvPicPr>
          <p:cNvPr id="5" name="4 Imagen"/>
          <p:cNvPicPr/>
          <p:nvPr/>
        </p:nvPicPr>
        <p:blipFill>
          <a:blip r:embed="rId4" cstate="print"/>
          <a:srcRect l="16931" t="20339" r="19048" b="15634"/>
          <a:stretch>
            <a:fillRect/>
          </a:stretch>
        </p:blipFill>
        <p:spPr bwMode="auto">
          <a:xfrm>
            <a:off x="4716016" y="2636912"/>
            <a:ext cx="4032448" cy="2808312"/>
          </a:xfrm>
          <a:prstGeom prst="rect">
            <a:avLst/>
          </a:prstGeom>
          <a:noFill/>
          <a:ln w="9525">
            <a:noFill/>
            <a:miter lim="800000"/>
            <a:headEnd/>
            <a:tailEnd/>
          </a:ln>
        </p:spPr>
      </p:pic>
      <p:sp>
        <p:nvSpPr>
          <p:cNvPr id="7" name="6 CuadroTexto"/>
          <p:cNvSpPr txBox="1"/>
          <p:nvPr/>
        </p:nvSpPr>
        <p:spPr>
          <a:xfrm>
            <a:off x="3203848" y="2636912"/>
            <a:ext cx="1079142" cy="369332"/>
          </a:xfrm>
          <a:prstGeom prst="rect">
            <a:avLst/>
          </a:prstGeom>
          <a:noFill/>
        </p:spPr>
        <p:txBody>
          <a:bodyPr wrap="none" rtlCol="0">
            <a:spAutoFit/>
          </a:bodyPr>
          <a:lstStyle/>
          <a:p>
            <a:r>
              <a:rPr lang="es-ES_tradnl" dirty="0" smtClean="0"/>
              <a:t>0.039mm</a:t>
            </a:r>
            <a:endParaRPr lang="es-EC" dirty="0"/>
          </a:p>
        </p:txBody>
      </p:sp>
      <p:sp>
        <p:nvSpPr>
          <p:cNvPr id="8" name="7 CuadroTexto"/>
          <p:cNvSpPr txBox="1"/>
          <p:nvPr/>
        </p:nvSpPr>
        <p:spPr>
          <a:xfrm>
            <a:off x="7308304" y="2636912"/>
            <a:ext cx="593432" cy="369332"/>
          </a:xfrm>
          <a:prstGeom prst="rect">
            <a:avLst/>
          </a:prstGeom>
          <a:noFill/>
        </p:spPr>
        <p:txBody>
          <a:bodyPr wrap="none" rtlCol="0">
            <a:spAutoFit/>
          </a:bodyPr>
          <a:lstStyle/>
          <a:p>
            <a:r>
              <a:rPr lang="es-ES_tradnl" dirty="0" smtClean="0"/>
              <a:t>4.44</a:t>
            </a:r>
            <a:endParaRPr lang="es-EC"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a:xfrm>
            <a:off x="467544" y="620689"/>
            <a:ext cx="8229600" cy="2592288"/>
          </a:xfrm>
        </p:spPr>
        <p:txBody>
          <a:bodyPr>
            <a:normAutofit/>
          </a:bodyPr>
          <a:lstStyle/>
          <a:p>
            <a:r>
              <a:rPr lang="es-MX" sz="2400" dirty="0"/>
              <a:t>Subsecretaria de Control Investigación y Aplicaciones Nucleares del Ministerio de Electricidad y Energía Renovable (SCIAN)  </a:t>
            </a:r>
            <a:r>
              <a:rPr lang="es-MX" sz="2400" dirty="0" smtClean="0"/>
              <a:t>Y pruebas en el </a:t>
            </a:r>
            <a:r>
              <a:rPr lang="es-EC" sz="2400" dirty="0"/>
              <a:t>Laboratorio de Patrones </a:t>
            </a:r>
            <a:r>
              <a:rPr lang="es-EC" sz="2400" dirty="0" smtClean="0"/>
              <a:t>Secundarios del Ecuador.</a:t>
            </a:r>
          </a:p>
          <a:p>
            <a:r>
              <a:rPr lang="es-ES_tradnl" sz="2400" dirty="0" smtClean="0"/>
              <a:t>Calibración de patrones dosimétricos</a:t>
            </a:r>
            <a:endParaRPr lang="es-EC" sz="2400" dirty="0"/>
          </a:p>
        </p:txBody>
      </p:sp>
      <p:pic>
        <p:nvPicPr>
          <p:cNvPr id="1026" name="Picture 2"/>
          <p:cNvPicPr>
            <a:picLocks noChangeAspect="1" noChangeArrowheads="1"/>
          </p:cNvPicPr>
          <p:nvPr/>
        </p:nvPicPr>
        <p:blipFill>
          <a:blip r:embed="rId3" cstate="print"/>
          <a:srcRect/>
          <a:stretch>
            <a:fillRect/>
          </a:stretch>
        </p:blipFill>
        <p:spPr bwMode="auto">
          <a:xfrm>
            <a:off x="3203848" y="2780928"/>
            <a:ext cx="3360373" cy="2520280"/>
          </a:xfrm>
          <a:prstGeom prst="rect">
            <a:avLst/>
          </a:prstGeom>
          <a:noFill/>
          <a:ln w="9525">
            <a:noFill/>
            <a:miter lim="800000"/>
            <a:headEnd/>
            <a:tailEnd/>
          </a:ln>
          <a:effectLst/>
        </p:spPr>
      </p:pic>
      <p:sp>
        <p:nvSpPr>
          <p:cNvPr id="4" name="2 Marcador de contenido"/>
          <p:cNvSpPr txBox="1">
            <a:spLocks/>
          </p:cNvSpPr>
          <p:nvPr/>
        </p:nvSpPr>
        <p:spPr>
          <a:xfrm>
            <a:off x="395536" y="5517232"/>
            <a:ext cx="8229600" cy="64807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s-MX" sz="2400" dirty="0" smtClean="0"/>
              <a:t>Definición del Problema:</a:t>
            </a:r>
            <a:endParaRPr kumimoji="0" lang="es-EC"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a:bodyPr>
          <a:lstStyle/>
          <a:p>
            <a:r>
              <a:rPr lang="es-ES_tradnl" dirty="0" smtClean="0"/>
              <a:t>GUÍAS LINEALES</a:t>
            </a:r>
            <a:endParaRPr lang="es-EC" dirty="0"/>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457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76256" y="1556792"/>
            <a:ext cx="904449" cy="814891"/>
          </a:xfrm>
          <a:prstGeom prst="rect">
            <a:avLst/>
          </a:prstGeom>
          <a:noFill/>
        </p:spPr>
      </p:pic>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457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732240" y="2636912"/>
            <a:ext cx="1647825" cy="581025"/>
          </a:xfrm>
          <a:prstGeom prst="rect">
            <a:avLst/>
          </a:prstGeom>
          <a:noFill/>
        </p:spPr>
      </p:pic>
      <p:sp>
        <p:nvSpPr>
          <p:cNvPr id="3" name="2 Marcador de contenido"/>
          <p:cNvSpPr>
            <a:spLocks noGrp="1"/>
          </p:cNvSpPr>
          <p:nvPr>
            <p:ph idx="1"/>
          </p:nvPr>
        </p:nvSpPr>
        <p:spPr>
          <a:xfrm>
            <a:off x="467544" y="1340768"/>
            <a:ext cx="8229600" cy="4525963"/>
          </a:xfrm>
        </p:spPr>
        <p:txBody>
          <a:bodyPr>
            <a:normAutofit/>
          </a:bodyPr>
          <a:lstStyle/>
          <a:p>
            <a:r>
              <a:rPr lang="es-ES_tradnl" sz="2400" dirty="0" smtClean="0"/>
              <a:t>Guías Lineales Acero al carbono XC10 – Desplazamiento</a:t>
            </a:r>
          </a:p>
          <a:p>
            <a:r>
              <a:rPr lang="es-EC" sz="2400" dirty="0"/>
              <a:t>La resistencia a la carga estática </a:t>
            </a:r>
            <a:r>
              <a:rPr lang="es-EC" sz="2400" dirty="0" smtClean="0"/>
              <a:t>Co</a:t>
            </a:r>
          </a:p>
          <a:p>
            <a:pPr>
              <a:buNone/>
            </a:pPr>
            <a:r>
              <a:rPr lang="es-EC" sz="2400" dirty="0" smtClean="0"/>
              <a:t>	So</a:t>
            </a:r>
            <a:r>
              <a:rPr lang="es-EC" sz="2400" dirty="0"/>
              <a:t>: Seguridad carga estática</a:t>
            </a:r>
          </a:p>
          <a:p>
            <a:pPr>
              <a:buNone/>
            </a:pPr>
            <a:r>
              <a:rPr lang="es-EC" sz="2400" dirty="0" smtClean="0"/>
              <a:t>	Co</a:t>
            </a:r>
            <a:r>
              <a:rPr lang="es-EC" sz="2400" dirty="0"/>
              <a:t>: Resistencia carga estática</a:t>
            </a:r>
          </a:p>
          <a:p>
            <a:pPr>
              <a:buNone/>
            </a:pPr>
            <a:r>
              <a:rPr lang="es-EC" sz="2400" dirty="0" smtClean="0"/>
              <a:t>	</a:t>
            </a:r>
            <a:r>
              <a:rPr lang="es-EC" sz="2400" dirty="0" err="1" smtClean="0"/>
              <a:t>Fo</a:t>
            </a:r>
            <a:r>
              <a:rPr lang="es-EC" sz="2400" dirty="0"/>
              <a:t>: Carga máxima del rodillo </a:t>
            </a:r>
            <a:r>
              <a:rPr lang="es-EC" sz="2400" dirty="0" smtClean="0"/>
              <a:t>guía</a:t>
            </a:r>
          </a:p>
          <a:p>
            <a:pPr>
              <a:buNone/>
            </a:pPr>
            <a:r>
              <a:rPr lang="es-EC" sz="2400" dirty="0" smtClean="0"/>
              <a:t>Se Recomienda - Catálogo			  	   </a:t>
            </a:r>
            <a:r>
              <a:rPr lang="es-EC" sz="1400" dirty="0" smtClean="0"/>
              <a:t>So&gt;4</a:t>
            </a:r>
            <a:endParaRPr lang="es-EC"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4 Imagen"/>
          <p:cNvPicPr/>
          <p:nvPr/>
        </p:nvPicPr>
        <p:blipFill>
          <a:blip r:embed="rId3" cstate="print"/>
          <a:srcRect/>
          <a:stretch>
            <a:fillRect/>
          </a:stretch>
        </p:blipFill>
        <p:spPr bwMode="auto">
          <a:xfrm>
            <a:off x="1619672" y="620688"/>
            <a:ext cx="5976664" cy="2996952"/>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1547664" y="3573016"/>
            <a:ext cx="6120680" cy="2304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a:bodyPr>
          <a:lstStyle/>
          <a:p>
            <a:r>
              <a:rPr lang="es-ES_tradnl" dirty="0" smtClean="0"/>
              <a:t>TORNILLO DE BOLAS</a:t>
            </a:r>
            <a:endParaRPr lang="es-EC" dirty="0"/>
          </a:p>
        </p:txBody>
      </p:sp>
      <p:sp>
        <p:nvSpPr>
          <p:cNvPr id="3" name="2 Marcador de contenido"/>
          <p:cNvSpPr>
            <a:spLocks noGrp="1"/>
          </p:cNvSpPr>
          <p:nvPr>
            <p:ph idx="1"/>
          </p:nvPr>
        </p:nvSpPr>
        <p:spPr>
          <a:xfrm>
            <a:off x="467544" y="1268760"/>
            <a:ext cx="8229600" cy="4896544"/>
          </a:xfrm>
        </p:spPr>
        <p:txBody>
          <a:bodyPr>
            <a:normAutofit lnSpcReduction="10000"/>
          </a:bodyPr>
          <a:lstStyle/>
          <a:p>
            <a:r>
              <a:rPr lang="es-ES_tradnl" sz="2400" dirty="0" smtClean="0"/>
              <a:t>Tornillos de Bolas Acero AISI 1055  – Movimiento de Traslación</a:t>
            </a:r>
          </a:p>
          <a:p>
            <a:r>
              <a:rPr lang="es-EC" sz="2400" dirty="0" smtClean="0"/>
              <a:t>Coeficiente </a:t>
            </a:r>
            <a:r>
              <a:rPr lang="es-EC" sz="2400" dirty="0"/>
              <a:t>de carga estática básica mayor o igual al producto de la carga estática axial máxima aplicada y el factor de seguridad “so</a:t>
            </a:r>
            <a:r>
              <a:rPr lang="es-EC" sz="2400" dirty="0" smtClean="0"/>
              <a:t>”</a:t>
            </a:r>
          </a:p>
          <a:p>
            <a:r>
              <a:rPr lang="es-ES_tradnl" sz="2400" dirty="0" smtClean="0"/>
              <a:t>Carga Máxima:</a:t>
            </a:r>
          </a:p>
          <a:p>
            <a:pPr>
              <a:buNone/>
            </a:pPr>
            <a:r>
              <a:rPr lang="es-ES_tradnl" sz="2400" dirty="0" smtClean="0"/>
              <a:t>	</a:t>
            </a:r>
            <a:r>
              <a:rPr lang="es-ES_tradnl" sz="2400" dirty="0" err="1" smtClean="0"/>
              <a:t>Fad</a:t>
            </a:r>
            <a:r>
              <a:rPr lang="es-ES_tradnl" sz="2400" dirty="0" smtClean="0"/>
              <a:t>=Carga máxima permitida(KN)</a:t>
            </a:r>
          </a:p>
          <a:p>
            <a:pPr>
              <a:buNone/>
            </a:pPr>
            <a:r>
              <a:rPr lang="es-ES_tradnl" sz="2400" dirty="0"/>
              <a:t>	</a:t>
            </a:r>
            <a:r>
              <a:rPr lang="es-ES_tradnl" sz="2400" dirty="0" err="1" smtClean="0"/>
              <a:t>Fku</a:t>
            </a:r>
            <a:r>
              <a:rPr lang="es-ES_tradnl" sz="2400" dirty="0" smtClean="0"/>
              <a:t>=Carga de Columna (KN)</a:t>
            </a:r>
          </a:p>
          <a:p>
            <a:pPr>
              <a:buNone/>
            </a:pPr>
            <a:r>
              <a:rPr lang="es-ES_tradnl" sz="2400" dirty="0"/>
              <a:t>	</a:t>
            </a:r>
            <a:r>
              <a:rPr lang="es-ES_tradnl" sz="2400" dirty="0" err="1" smtClean="0"/>
              <a:t>fk</a:t>
            </a:r>
            <a:r>
              <a:rPr lang="es-ES_tradnl" sz="2400" dirty="0" smtClean="0"/>
              <a:t>=Factor Corrección de Apoyos</a:t>
            </a:r>
          </a:p>
          <a:p>
            <a:pPr>
              <a:buNone/>
            </a:pPr>
            <a:r>
              <a:rPr lang="es-ES_tradnl" sz="2400" dirty="0"/>
              <a:t>	</a:t>
            </a:r>
            <a:endParaRPr lang="es-ES_tradnl" sz="2400" dirty="0" smtClean="0"/>
          </a:p>
          <a:p>
            <a:pPr>
              <a:buNone/>
            </a:pPr>
            <a:r>
              <a:rPr lang="es-ES_tradnl" sz="2400" dirty="0"/>
              <a:t>	</a:t>
            </a:r>
            <a:r>
              <a:rPr lang="es-ES_tradnl" sz="2400" dirty="0" smtClean="0"/>
              <a:t>Seleccionar del Catálogo – SKF recomendación</a:t>
            </a:r>
          </a:p>
          <a:p>
            <a:pPr>
              <a:buNone/>
            </a:pPr>
            <a:r>
              <a:rPr lang="es-ES_tradnl" sz="2400" dirty="0"/>
              <a:t>	</a:t>
            </a:r>
            <a:r>
              <a:rPr lang="es-ES_tradnl" sz="2400" dirty="0" smtClean="0"/>
              <a:t>Desplazamiento 2000mm – Diámetro 25mm</a:t>
            </a:r>
          </a:p>
          <a:p>
            <a:pPr>
              <a:buNone/>
            </a:pPr>
            <a:r>
              <a:rPr lang="es-ES_tradnl" sz="2400" dirty="0"/>
              <a:t>	</a:t>
            </a:r>
            <a:endParaRPr lang="es-EC" sz="2400" dirty="0"/>
          </a:p>
        </p:txBody>
      </p:sp>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4915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23928" y="2564904"/>
            <a:ext cx="2160240" cy="633670"/>
          </a:xfrm>
          <a:prstGeom prst="rect">
            <a:avLst/>
          </a:prstGeom>
          <a:noFill/>
        </p:spPr>
      </p:pic>
      <p:sp>
        <p:nvSpPr>
          <p:cNvPr id="4915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620688"/>
            <a:ext cx="8229600" cy="432048"/>
          </a:xfrm>
        </p:spPr>
        <p:txBody>
          <a:bodyPr>
            <a:noAutofit/>
          </a:bodyPr>
          <a:lstStyle/>
          <a:p>
            <a:r>
              <a:rPr lang="es-ES_tradnl" sz="3600" dirty="0" smtClean="0"/>
              <a:t>TORNILLO DE BOLAS – CARGA MÁXIMA</a:t>
            </a:r>
            <a:endParaRPr lang="es-EC" sz="3600" dirty="0"/>
          </a:p>
        </p:txBody>
      </p:sp>
      <p:pic>
        <p:nvPicPr>
          <p:cNvPr id="4" name="3 Imagen"/>
          <p:cNvPicPr/>
          <p:nvPr/>
        </p:nvPicPr>
        <p:blipFill>
          <a:blip r:embed="rId3" cstate="print"/>
          <a:srcRect l="24565" t="22064" r="20582" b="20641"/>
          <a:stretch>
            <a:fillRect/>
          </a:stretch>
        </p:blipFill>
        <p:spPr bwMode="auto">
          <a:xfrm>
            <a:off x="179512" y="1844824"/>
            <a:ext cx="5400600" cy="3744416"/>
          </a:xfrm>
          <a:prstGeom prst="rect">
            <a:avLst/>
          </a:prstGeom>
          <a:noFill/>
          <a:ln w="9525">
            <a:noFill/>
            <a:miter lim="800000"/>
            <a:headEnd/>
            <a:tailEnd/>
          </a:ln>
        </p:spPr>
      </p:pic>
      <p:pic>
        <p:nvPicPr>
          <p:cNvPr id="5" name="4 Imagen"/>
          <p:cNvPicPr/>
          <p:nvPr/>
        </p:nvPicPr>
        <p:blipFill>
          <a:blip r:embed="rId4" cstate="print"/>
          <a:srcRect l="31686" t="53403" r="49470" b="37367"/>
          <a:stretch>
            <a:fillRect/>
          </a:stretch>
        </p:blipFill>
        <p:spPr bwMode="auto">
          <a:xfrm>
            <a:off x="5580112" y="2636912"/>
            <a:ext cx="2890405" cy="883962"/>
          </a:xfrm>
          <a:prstGeom prst="rect">
            <a:avLst/>
          </a:prstGeom>
          <a:noFill/>
          <a:ln w="9525">
            <a:noFill/>
            <a:miter lim="800000"/>
            <a:headEnd/>
            <a:tailEnd/>
          </a:ln>
        </p:spPr>
      </p:pic>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0177"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084168" y="3789040"/>
            <a:ext cx="2003132" cy="576064"/>
          </a:xfrm>
          <a:prstGeom prst="rect">
            <a:avLst/>
          </a:prstGeom>
          <a:noFill/>
        </p:spPr>
      </p:pic>
      <p:sp>
        <p:nvSpPr>
          <p:cNvPr id="501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0179"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400935" y="4365104"/>
            <a:ext cx="1269959" cy="57606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a:bodyPr>
          <a:lstStyle/>
          <a:p>
            <a:r>
              <a:rPr lang="es-ES_tradnl" sz="3600" dirty="0" smtClean="0"/>
              <a:t>TORNILLO DE BOLAS – CARGA MÁXIMA</a:t>
            </a:r>
            <a:endParaRPr lang="es-EC" sz="3600" dirty="0"/>
          </a:p>
        </p:txBody>
      </p:sp>
      <p:sp>
        <p:nvSpPr>
          <p:cNvPr id="3" name="2 Marcador de contenido"/>
          <p:cNvSpPr>
            <a:spLocks noGrp="1"/>
          </p:cNvSpPr>
          <p:nvPr>
            <p:ph idx="1"/>
          </p:nvPr>
        </p:nvSpPr>
        <p:spPr/>
        <p:txBody>
          <a:bodyPr/>
          <a:lstStyle/>
          <a:p>
            <a:r>
              <a:rPr lang="es-ES_tradnl" dirty="0" smtClean="0"/>
              <a:t>Recomendación del manual SKF</a:t>
            </a:r>
          </a:p>
          <a:p>
            <a:pPr>
              <a:buNone/>
            </a:pPr>
            <a:r>
              <a:rPr lang="es-ES_tradnl" dirty="0"/>
              <a:t>	</a:t>
            </a:r>
            <a:r>
              <a:rPr lang="es-ES_tradnl" dirty="0" smtClean="0"/>
              <a:t>Factor de seguridad estático</a:t>
            </a:r>
            <a:endParaRPr lang="es-EC" dirty="0"/>
          </a:p>
        </p:txBody>
      </p:sp>
      <p:pic>
        <p:nvPicPr>
          <p:cNvPr id="4" name="3 Imagen"/>
          <p:cNvPicPr/>
          <p:nvPr/>
        </p:nvPicPr>
        <p:blipFill>
          <a:blip r:embed="rId3" cstate="print"/>
          <a:srcRect l="40224" t="47826" r="19189" b="22796"/>
          <a:stretch>
            <a:fillRect/>
          </a:stretch>
        </p:blipFill>
        <p:spPr bwMode="auto">
          <a:xfrm>
            <a:off x="1979712" y="2780928"/>
            <a:ext cx="5400600" cy="2520280"/>
          </a:xfrm>
          <a:prstGeom prst="rect">
            <a:avLst/>
          </a:prstGeom>
          <a:noFill/>
          <a:ln w="9525">
            <a:noFill/>
            <a:miter lim="800000"/>
            <a:headEnd/>
            <a:tailEnd/>
          </a:ln>
        </p:spPr>
      </p:pic>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1201"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63888" y="5589240"/>
            <a:ext cx="2783764" cy="64807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a:bodyPr>
          <a:lstStyle/>
          <a:p>
            <a:r>
              <a:rPr lang="es-ES_tradnl" dirty="0" smtClean="0"/>
              <a:t>SELECCIÓN TORNILLO DE BOLAS</a:t>
            </a:r>
            <a:endParaRPr lang="es-EC" dirty="0"/>
          </a:p>
        </p:txBody>
      </p:sp>
      <p:sp>
        <p:nvSpPr>
          <p:cNvPr id="3" name="2 Marcador de contenido"/>
          <p:cNvSpPr>
            <a:spLocks noGrp="1"/>
          </p:cNvSpPr>
          <p:nvPr>
            <p:ph idx="1"/>
          </p:nvPr>
        </p:nvSpPr>
        <p:spPr>
          <a:xfrm>
            <a:off x="395536" y="1340768"/>
            <a:ext cx="8229600" cy="5517232"/>
          </a:xfrm>
        </p:spPr>
        <p:txBody>
          <a:bodyPr>
            <a:normAutofit/>
          </a:bodyPr>
          <a:lstStyle/>
          <a:p>
            <a:r>
              <a:rPr lang="es-EC" sz="2400" dirty="0"/>
              <a:t>Designación SN/BN = Husillo de precisión, juego axial/Husillo de precisión eliminación de juego con bolas sobredimensionadas</a:t>
            </a:r>
            <a:r>
              <a:rPr lang="es-EC" sz="2400" dirty="0" smtClean="0"/>
              <a:t>.</a:t>
            </a:r>
          </a:p>
          <a:p>
            <a:endParaRPr lang="es-ES_tradnl" sz="2400" dirty="0" smtClean="0"/>
          </a:p>
          <a:p>
            <a:endParaRPr lang="es-ES_tradnl" sz="2400" dirty="0" smtClean="0"/>
          </a:p>
          <a:p>
            <a:endParaRPr lang="es-ES_tradnl" sz="2400" dirty="0" smtClean="0"/>
          </a:p>
          <a:p>
            <a:endParaRPr lang="es-ES_tradnl" sz="2400" dirty="0" smtClean="0"/>
          </a:p>
          <a:p>
            <a:endParaRPr lang="es-ES_tradnl" sz="2400" dirty="0" smtClean="0"/>
          </a:p>
          <a:p>
            <a:endParaRPr lang="es-ES_tradnl" sz="2400" dirty="0" smtClean="0"/>
          </a:p>
          <a:p>
            <a:endParaRPr lang="es-ES_tradnl" sz="2400" dirty="0" smtClean="0"/>
          </a:p>
          <a:p>
            <a:endParaRPr lang="es-ES_tradnl" sz="2400" dirty="0" smtClean="0"/>
          </a:p>
          <a:p>
            <a:endParaRPr lang="es-EC" sz="2400" dirty="0"/>
          </a:p>
        </p:txBody>
      </p:sp>
      <p:pic>
        <p:nvPicPr>
          <p:cNvPr id="4" name="3 Imagen"/>
          <p:cNvPicPr/>
          <p:nvPr/>
        </p:nvPicPr>
        <p:blipFill>
          <a:blip r:embed="rId3" cstate="print"/>
          <a:srcRect l="24343" t="29295" r="24682" b="29181"/>
          <a:stretch>
            <a:fillRect/>
          </a:stretch>
        </p:blipFill>
        <p:spPr bwMode="auto">
          <a:xfrm>
            <a:off x="1619672" y="2780928"/>
            <a:ext cx="6192688"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a:xfrm>
            <a:off x="467544" y="980728"/>
            <a:ext cx="8229600" cy="4525963"/>
          </a:xfrm>
        </p:spPr>
        <p:txBody>
          <a:bodyPr/>
          <a:lstStyle/>
          <a:p>
            <a:r>
              <a:rPr lang="es-ES_tradnl" dirty="0" smtClean="0"/>
              <a:t>Tuerca Rotativa</a:t>
            </a:r>
          </a:p>
          <a:p>
            <a:r>
              <a:rPr lang="es-ES_tradnl" dirty="0" smtClean="0"/>
              <a:t>Acero AISI 8620</a:t>
            </a:r>
            <a:endParaRPr lang="es-EC" dirty="0" smtClean="0"/>
          </a:p>
          <a:p>
            <a:endParaRPr lang="es-EC" dirty="0"/>
          </a:p>
        </p:txBody>
      </p:sp>
      <p:pic>
        <p:nvPicPr>
          <p:cNvPr id="5" name="4 Imagen"/>
          <p:cNvPicPr/>
          <p:nvPr/>
        </p:nvPicPr>
        <p:blipFill>
          <a:blip r:embed="rId3" cstate="print"/>
          <a:srcRect/>
          <a:stretch>
            <a:fillRect/>
          </a:stretch>
        </p:blipFill>
        <p:spPr bwMode="auto">
          <a:xfrm>
            <a:off x="755576" y="2420888"/>
            <a:ext cx="7920880"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a:bodyPr>
          <a:lstStyle/>
          <a:p>
            <a:r>
              <a:rPr lang="es-ES_tradnl" dirty="0" smtClean="0"/>
              <a:t>SERVO MOTORES</a:t>
            </a:r>
            <a:endParaRPr lang="es-EC" dirty="0"/>
          </a:p>
        </p:txBody>
      </p:sp>
      <p:sp>
        <p:nvSpPr>
          <p:cNvPr id="3" name="2 Marcador de contenido"/>
          <p:cNvSpPr>
            <a:spLocks noGrp="1"/>
          </p:cNvSpPr>
          <p:nvPr>
            <p:ph idx="1"/>
          </p:nvPr>
        </p:nvSpPr>
        <p:spPr>
          <a:xfrm>
            <a:off x="467544" y="1196752"/>
            <a:ext cx="8229600" cy="4525963"/>
          </a:xfrm>
        </p:spPr>
        <p:txBody>
          <a:bodyPr>
            <a:normAutofit/>
          </a:bodyPr>
          <a:lstStyle/>
          <a:p>
            <a:r>
              <a:rPr lang="es-ES_tradnl" sz="2000" dirty="0" smtClean="0"/>
              <a:t>Servomotores</a:t>
            </a:r>
          </a:p>
          <a:p>
            <a:r>
              <a:rPr lang="es-ES_tradnl" sz="2000" dirty="0" smtClean="0"/>
              <a:t>Calculo para Seleccionar:</a:t>
            </a:r>
          </a:p>
          <a:p>
            <a:pPr>
              <a:buNone/>
            </a:pPr>
            <a:r>
              <a:rPr lang="es-EC" sz="2000" dirty="0" smtClean="0"/>
              <a:t>	Entonces </a:t>
            </a:r>
            <a:r>
              <a:rPr lang="es-EC" sz="2000" dirty="0"/>
              <a:t>utilizaremos los siguientes datos como perfil de velocidad que demanda la bancada.</a:t>
            </a:r>
          </a:p>
          <a:p>
            <a:pPr>
              <a:buNone/>
            </a:pPr>
            <a:r>
              <a:rPr lang="en-US" sz="2000" dirty="0" smtClean="0"/>
              <a:t>	</a:t>
            </a:r>
            <a:r>
              <a:rPr lang="en-US" sz="2000" dirty="0" err="1" smtClean="0"/>
              <a:t>J</a:t>
            </a:r>
            <a:r>
              <a:rPr lang="en-US" sz="2000" baseline="-25000" dirty="0" err="1" smtClean="0"/>
              <a:t>h</a:t>
            </a:r>
            <a:r>
              <a:rPr lang="en-US" sz="2000" baseline="-25000" dirty="0" smtClean="0"/>
              <a:t> </a:t>
            </a:r>
            <a:r>
              <a:rPr lang="en-US" sz="2000" dirty="0"/>
              <a:t>= </a:t>
            </a:r>
            <a:r>
              <a:rPr lang="en-US" sz="2000" dirty="0" smtClean="0"/>
              <a:t>5,1*</a:t>
            </a:r>
            <a:r>
              <a:rPr lang="es-EC" sz="2000" dirty="0" smtClean="0"/>
              <a:t>10</a:t>
            </a:r>
            <a:r>
              <a:rPr lang="es-EC" sz="2000" baseline="30000" dirty="0" smtClean="0"/>
              <a:t>-4</a:t>
            </a:r>
            <a:r>
              <a:rPr lang="en-US" sz="2000" dirty="0" smtClean="0"/>
              <a:t>  </a:t>
            </a:r>
            <a:r>
              <a:rPr lang="en-US" sz="2000" dirty="0"/>
              <a:t>kg.m</a:t>
            </a:r>
            <a:r>
              <a:rPr lang="en-US" sz="2000" baseline="30000" dirty="0"/>
              <a:t>2</a:t>
            </a:r>
            <a:endParaRPr lang="es-EC" sz="2000" dirty="0"/>
          </a:p>
          <a:p>
            <a:pPr>
              <a:buNone/>
            </a:pPr>
            <a:r>
              <a:rPr lang="en-US" sz="2000" dirty="0" smtClean="0"/>
              <a:t>	J</a:t>
            </a:r>
            <a:r>
              <a:rPr lang="en-US" sz="2000" baseline="-25000" dirty="0" smtClean="0"/>
              <a:t>e </a:t>
            </a:r>
            <a:r>
              <a:rPr lang="en-US" sz="2000" dirty="0"/>
              <a:t>= </a:t>
            </a:r>
            <a:r>
              <a:rPr lang="en-US" sz="2000" dirty="0" smtClean="0"/>
              <a:t>5,066*</a:t>
            </a:r>
            <a:r>
              <a:rPr lang="es-EC" sz="2000" dirty="0" smtClean="0"/>
              <a:t>10</a:t>
            </a:r>
            <a:r>
              <a:rPr lang="es-EC" sz="2000" baseline="30000" dirty="0" smtClean="0"/>
              <a:t>-4</a:t>
            </a:r>
            <a:r>
              <a:rPr lang="en-US" sz="2000" dirty="0" smtClean="0"/>
              <a:t>  </a:t>
            </a:r>
            <a:r>
              <a:rPr lang="en-US" sz="2000" dirty="0"/>
              <a:t>kg.m</a:t>
            </a:r>
            <a:r>
              <a:rPr lang="en-US" sz="2000" baseline="30000" dirty="0"/>
              <a:t>2</a:t>
            </a:r>
            <a:endParaRPr lang="es-EC" sz="2000" dirty="0"/>
          </a:p>
          <a:p>
            <a:pPr>
              <a:buNone/>
            </a:pPr>
            <a:r>
              <a:rPr lang="en-US" sz="2000" dirty="0" smtClean="0"/>
              <a:t>	J</a:t>
            </a:r>
            <a:r>
              <a:rPr lang="en-US" sz="2000" baseline="-25000" dirty="0" smtClean="0"/>
              <a:t>T </a:t>
            </a:r>
            <a:r>
              <a:rPr lang="en-US" sz="2000" dirty="0"/>
              <a:t>= </a:t>
            </a:r>
            <a:r>
              <a:rPr lang="en-US" sz="2000" dirty="0" err="1"/>
              <a:t>J</a:t>
            </a:r>
            <a:r>
              <a:rPr lang="en-US" sz="2000" baseline="-25000" dirty="0" err="1"/>
              <a:t>h</a:t>
            </a:r>
            <a:r>
              <a:rPr lang="en-US" sz="2000" baseline="-25000" dirty="0"/>
              <a:t> </a:t>
            </a:r>
            <a:r>
              <a:rPr lang="en-US" sz="2000" dirty="0"/>
              <a:t>+J</a:t>
            </a:r>
            <a:r>
              <a:rPr lang="en-US" sz="2000" baseline="-25000" dirty="0"/>
              <a:t>e </a:t>
            </a:r>
            <a:r>
              <a:rPr lang="en-US" sz="2000" dirty="0"/>
              <a:t>= </a:t>
            </a:r>
            <a:r>
              <a:rPr lang="en-US" sz="2000" dirty="0" smtClean="0"/>
              <a:t>1,0166*</a:t>
            </a:r>
            <a:r>
              <a:rPr lang="es-EC" sz="2000" dirty="0" smtClean="0"/>
              <a:t> 10</a:t>
            </a:r>
            <a:r>
              <a:rPr lang="es-EC" sz="2000" baseline="30000" dirty="0" smtClean="0"/>
              <a:t>-3</a:t>
            </a:r>
            <a:r>
              <a:rPr lang="es-EC" sz="2000" dirty="0" smtClean="0"/>
              <a:t> </a:t>
            </a:r>
            <a:r>
              <a:rPr lang="en-US" sz="2000" dirty="0" smtClean="0"/>
              <a:t> </a:t>
            </a:r>
            <a:r>
              <a:rPr lang="en-US" sz="2000" dirty="0"/>
              <a:t>kg.m</a:t>
            </a:r>
            <a:r>
              <a:rPr lang="en-US" sz="2000" baseline="30000" dirty="0"/>
              <a:t>2</a:t>
            </a:r>
            <a:endParaRPr lang="es-EC" sz="2000" dirty="0"/>
          </a:p>
          <a:p>
            <a:pPr>
              <a:buNone/>
            </a:pPr>
            <a:r>
              <a:rPr lang="en-US" sz="2000" dirty="0" smtClean="0"/>
              <a:t>	</a:t>
            </a:r>
            <a:r>
              <a:rPr lang="en-US" sz="2000" dirty="0" err="1" smtClean="0"/>
              <a:t>Velocidad</a:t>
            </a:r>
            <a:r>
              <a:rPr lang="en-US" sz="2000" dirty="0" smtClean="0"/>
              <a:t> </a:t>
            </a:r>
            <a:r>
              <a:rPr lang="en-US" sz="2000" dirty="0"/>
              <a:t>max.= 100 rev/min = 2*</a:t>
            </a:r>
            <a:r>
              <a:rPr lang="es-EC" sz="2000" dirty="0">
                <a:sym typeface="Symbol"/>
              </a:rPr>
              <a:t></a:t>
            </a:r>
            <a:r>
              <a:rPr lang="en-US" sz="2000" dirty="0"/>
              <a:t>/60 radians/s = 10.47 </a:t>
            </a:r>
            <a:r>
              <a:rPr lang="en-US" sz="2000" dirty="0" err="1" smtClean="0"/>
              <a:t>rad</a:t>
            </a:r>
            <a:r>
              <a:rPr lang="en-US" sz="2000" dirty="0" smtClean="0"/>
              <a:t>/s</a:t>
            </a:r>
          </a:p>
          <a:p>
            <a:pPr>
              <a:buNone/>
            </a:pPr>
            <a:r>
              <a:rPr lang="es-EC" sz="2000" dirty="0" smtClean="0"/>
              <a:t>	Aceleración </a:t>
            </a:r>
            <a:r>
              <a:rPr lang="es-EC" sz="2000" dirty="0"/>
              <a:t>(</a:t>
            </a:r>
            <a:r>
              <a:rPr lang="es-EC" sz="2000" dirty="0">
                <a:sym typeface="Symbol"/>
              </a:rPr>
              <a:t></a:t>
            </a:r>
            <a:r>
              <a:rPr lang="es-EC" sz="2000" dirty="0"/>
              <a:t>) = 10,47/0.025 rad/s</a:t>
            </a:r>
            <a:r>
              <a:rPr lang="es-EC" sz="2000" baseline="30000" dirty="0"/>
              <a:t>2</a:t>
            </a:r>
            <a:r>
              <a:rPr lang="es-EC" sz="2000" dirty="0"/>
              <a:t> = 418.88 rad/s</a:t>
            </a:r>
            <a:r>
              <a:rPr lang="es-EC" sz="2000" baseline="30000" dirty="0"/>
              <a:t>2</a:t>
            </a:r>
            <a:endParaRPr lang="es-EC" sz="2000" dirty="0"/>
          </a:p>
          <a:p>
            <a:pPr>
              <a:buNone/>
            </a:pPr>
            <a:endParaRPr lang="es-EC" sz="2000" dirty="0"/>
          </a:p>
          <a:p>
            <a:endParaRPr lang="es-EC" sz="2000" dirty="0"/>
          </a:p>
        </p:txBody>
      </p:sp>
      <p:sp>
        <p:nvSpPr>
          <p:cNvPr id="522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4 Imagen" descr="C:\Users\Juan Pablo\Desktop\Tesis Capitulos\IMG-20130301-00406.jpg"/>
          <p:cNvPicPr/>
          <p:nvPr/>
        </p:nvPicPr>
        <p:blipFill>
          <a:blip r:embed="rId3" cstate="print"/>
          <a:srcRect l="17667" r="7672" b="11869"/>
          <a:stretch>
            <a:fillRect/>
          </a:stretch>
        </p:blipFill>
        <p:spPr bwMode="auto">
          <a:xfrm>
            <a:off x="467544" y="2204864"/>
            <a:ext cx="3384376" cy="3096344"/>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31594" t="30825" r="32969" b="21926"/>
          <a:stretch>
            <a:fillRect/>
          </a:stretch>
        </p:blipFill>
        <p:spPr bwMode="auto">
          <a:xfrm>
            <a:off x="4283968" y="2060848"/>
            <a:ext cx="4176464" cy="3693778"/>
          </a:xfrm>
          <a:prstGeom prst="rect">
            <a:avLst/>
          </a:prstGeom>
          <a:noFill/>
          <a:ln w="9525">
            <a:noFill/>
            <a:miter lim="800000"/>
            <a:headEnd/>
            <a:tailEnd/>
          </a:ln>
        </p:spPr>
      </p:pic>
      <p:pic>
        <p:nvPicPr>
          <p:cNvPr id="7"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411760" y="764704"/>
            <a:ext cx="3888432" cy="63512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0" descr="FORMATOPRESENTACION.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a:bodyPr>
          <a:lstStyle/>
          <a:p>
            <a:r>
              <a:rPr lang="es-ES_tradnl" dirty="0" smtClean="0"/>
              <a:t>CALCULO SERVOMOTOR</a:t>
            </a:r>
            <a:endParaRPr lang="es-EC" dirty="0"/>
          </a:p>
        </p:txBody>
      </p:sp>
      <p:sp>
        <p:nvSpPr>
          <p:cNvPr id="3" name="2 Marcador de contenido"/>
          <p:cNvSpPr>
            <a:spLocks noGrp="1"/>
          </p:cNvSpPr>
          <p:nvPr>
            <p:ph idx="1"/>
          </p:nvPr>
        </p:nvSpPr>
        <p:spPr>
          <a:xfrm>
            <a:off x="467544" y="1052736"/>
            <a:ext cx="8229600" cy="5257800"/>
          </a:xfrm>
        </p:spPr>
        <p:txBody>
          <a:bodyPr>
            <a:normAutofit fontScale="62500" lnSpcReduction="20000"/>
          </a:bodyPr>
          <a:lstStyle/>
          <a:p>
            <a:r>
              <a:rPr lang="es-EC" dirty="0"/>
              <a:t>CÁLCULOS</a:t>
            </a:r>
          </a:p>
          <a:p>
            <a:pPr>
              <a:buNone/>
            </a:pPr>
            <a:r>
              <a:rPr lang="es-EC" dirty="0" smtClean="0"/>
              <a:t>	Par </a:t>
            </a:r>
            <a:r>
              <a:rPr lang="es-EC" dirty="0"/>
              <a:t>de Aceleración (T</a:t>
            </a:r>
            <a:r>
              <a:rPr lang="es-EC" baseline="-25000" dirty="0"/>
              <a:t>a</a:t>
            </a:r>
            <a:r>
              <a:rPr lang="es-EC" dirty="0"/>
              <a:t>) = J</a:t>
            </a:r>
            <a:r>
              <a:rPr lang="es-EC" baseline="-25000" dirty="0"/>
              <a:t>T </a:t>
            </a:r>
            <a:r>
              <a:rPr lang="es-EC" dirty="0"/>
              <a:t> x </a:t>
            </a:r>
            <a:r>
              <a:rPr lang="es-EC" dirty="0">
                <a:sym typeface="Symbol"/>
              </a:rPr>
              <a:t></a:t>
            </a:r>
            <a:r>
              <a:rPr lang="es-EC" dirty="0"/>
              <a:t> = 1,0166*10 x 418.88 = 0.426 </a:t>
            </a:r>
            <a:r>
              <a:rPr lang="es-EC" dirty="0" err="1"/>
              <a:t>Nm</a:t>
            </a:r>
            <a:endParaRPr lang="es-EC" dirty="0"/>
          </a:p>
          <a:p>
            <a:pPr>
              <a:buNone/>
            </a:pPr>
            <a:r>
              <a:rPr lang="es-EC" dirty="0" smtClean="0"/>
              <a:t>	Como </a:t>
            </a:r>
            <a:r>
              <a:rPr lang="es-EC" dirty="0"/>
              <a:t>la velocidad es muy baja comparada con la que puede dar el motor, podemos escoger una reductora de 1:30 (3000/100 = 30). </a:t>
            </a:r>
          </a:p>
          <a:p>
            <a:pPr>
              <a:buNone/>
            </a:pPr>
            <a:r>
              <a:rPr lang="es-EC" dirty="0" smtClean="0"/>
              <a:t>	R </a:t>
            </a:r>
            <a:r>
              <a:rPr lang="es-EC" dirty="0"/>
              <a:t>= 1:30</a:t>
            </a:r>
          </a:p>
          <a:p>
            <a:pPr>
              <a:buNone/>
            </a:pPr>
            <a:r>
              <a:rPr lang="es-EC" dirty="0" smtClean="0"/>
              <a:t>	Entonces</a:t>
            </a:r>
            <a:r>
              <a:rPr lang="es-EC" dirty="0"/>
              <a:t>, la máxima velocidad del motor es </a:t>
            </a:r>
          </a:p>
          <a:p>
            <a:pPr>
              <a:buNone/>
            </a:pPr>
            <a:r>
              <a:rPr lang="es-EC" dirty="0" smtClean="0"/>
              <a:t>	La </a:t>
            </a:r>
            <a:r>
              <a:rPr lang="es-EC" dirty="0"/>
              <a:t>inercia de la carga reflejada es:</a:t>
            </a:r>
          </a:p>
          <a:p>
            <a:pPr>
              <a:buNone/>
            </a:pPr>
            <a:r>
              <a:rPr lang="es-EC" dirty="0" smtClean="0"/>
              <a:t>	Entonces</a:t>
            </a:r>
            <a:r>
              <a:rPr lang="es-EC" dirty="0"/>
              <a:t>, el par es:</a:t>
            </a:r>
          </a:p>
          <a:p>
            <a:pPr>
              <a:buNone/>
            </a:pPr>
            <a:r>
              <a:rPr lang="es-EC" dirty="0" smtClean="0"/>
              <a:t>	Para </a:t>
            </a:r>
            <a:r>
              <a:rPr lang="es-EC" dirty="0"/>
              <a:t>aceleración/deceleración:</a:t>
            </a:r>
          </a:p>
          <a:p>
            <a:pPr>
              <a:buNone/>
            </a:pPr>
            <a:r>
              <a:rPr lang="es-EC" dirty="0" smtClean="0"/>
              <a:t>	Donde </a:t>
            </a:r>
            <a:r>
              <a:rPr lang="es-EC" dirty="0">
                <a:sym typeface="Symbol"/>
              </a:rPr>
              <a:t></a:t>
            </a:r>
            <a:r>
              <a:rPr lang="es-EC" dirty="0"/>
              <a:t> es la eficiencia </a:t>
            </a:r>
            <a:r>
              <a:rPr lang="es-EC" dirty="0" smtClean="0"/>
              <a:t>mecánica</a:t>
            </a:r>
            <a:endParaRPr lang="es-EC" dirty="0"/>
          </a:p>
          <a:p>
            <a:pPr>
              <a:buNone/>
            </a:pPr>
            <a:r>
              <a:rPr lang="es-EC" dirty="0" smtClean="0"/>
              <a:t>	Para </a:t>
            </a:r>
            <a:r>
              <a:rPr lang="es-EC" dirty="0"/>
              <a:t>la fricción:</a:t>
            </a:r>
          </a:p>
          <a:p>
            <a:pPr>
              <a:buNone/>
            </a:pPr>
            <a:r>
              <a:rPr lang="es-EC" dirty="0" smtClean="0"/>
              <a:t>	Entonces</a:t>
            </a:r>
            <a:r>
              <a:rPr lang="es-EC" dirty="0"/>
              <a:t>, el par final esperado es</a:t>
            </a:r>
          </a:p>
          <a:p>
            <a:pPr lvl="0">
              <a:buNone/>
            </a:pPr>
            <a:r>
              <a:rPr lang="es-EC" dirty="0" smtClean="0"/>
              <a:t>	Aceleración</a:t>
            </a:r>
            <a:r>
              <a:rPr lang="es-EC" dirty="0"/>
              <a:t>:  </a:t>
            </a:r>
          </a:p>
          <a:p>
            <a:pPr lvl="0">
              <a:buNone/>
            </a:pPr>
            <a:r>
              <a:rPr lang="es-EC" dirty="0" smtClean="0"/>
              <a:t>	Velocidad </a:t>
            </a:r>
            <a:r>
              <a:rPr lang="es-EC" dirty="0"/>
              <a:t>constante: </a:t>
            </a:r>
          </a:p>
          <a:p>
            <a:pPr lvl="0">
              <a:buNone/>
            </a:pPr>
            <a:r>
              <a:rPr lang="es-EC" dirty="0" smtClean="0"/>
              <a:t>	Deceleración</a:t>
            </a:r>
            <a:r>
              <a:rPr lang="es-EC" dirty="0"/>
              <a:t>: </a:t>
            </a:r>
          </a:p>
          <a:p>
            <a:pPr lvl="0">
              <a:buNone/>
            </a:pPr>
            <a:r>
              <a:rPr lang="es-EC" dirty="0" smtClean="0"/>
              <a:t>	Parado</a:t>
            </a:r>
            <a:r>
              <a:rPr lang="es-EC" dirty="0"/>
              <a:t>: </a:t>
            </a:r>
          </a:p>
          <a:p>
            <a:pPr>
              <a:buNone/>
            </a:pPr>
            <a:r>
              <a:rPr lang="es-EC" dirty="0" smtClean="0"/>
              <a:t>	Y </a:t>
            </a:r>
            <a:r>
              <a:rPr lang="es-EC" dirty="0"/>
              <a:t>el par eficaz es  </a:t>
            </a:r>
          </a:p>
          <a:p>
            <a:endParaRPr lang="es-EC" dirty="0"/>
          </a:p>
        </p:txBody>
      </p:sp>
      <p:sp>
        <p:nvSpPr>
          <p:cNvPr id="542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4273" name="Object 1"/>
          <p:cNvGraphicFramePr>
            <a:graphicFrameLocks noChangeAspect="1"/>
          </p:cNvGraphicFramePr>
          <p:nvPr/>
        </p:nvGraphicFramePr>
        <p:xfrm>
          <a:off x="5724128" y="2492896"/>
          <a:ext cx="2562225" cy="228600"/>
        </p:xfrm>
        <a:graphic>
          <a:graphicData uri="http://schemas.openxmlformats.org/presentationml/2006/ole">
            <p:oleObj spid="_x0000_s54273" name="Ecuación" r:id="rId4" imgW="2565400" imgH="228600" progId="Equation.3">
              <p:embed/>
            </p:oleObj>
          </a:graphicData>
        </a:graphic>
      </p:graphicFrame>
      <p:sp>
        <p:nvSpPr>
          <p:cNvPr id="542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4275" name="Object 3"/>
          <p:cNvGraphicFramePr>
            <a:graphicFrameLocks noChangeAspect="1"/>
          </p:cNvGraphicFramePr>
          <p:nvPr/>
        </p:nvGraphicFramePr>
        <p:xfrm>
          <a:off x="5580112" y="2708920"/>
          <a:ext cx="2371725" cy="390525"/>
        </p:xfrm>
        <a:graphic>
          <a:graphicData uri="http://schemas.openxmlformats.org/presentationml/2006/ole">
            <p:oleObj spid="_x0000_s54275" name="Ecuación" r:id="rId5" imgW="2374900" imgH="393700" progId="Equation.3">
              <p:embed/>
            </p:oleObj>
          </a:graphicData>
        </a:graphic>
      </p:graphicFrame>
      <p:sp>
        <p:nvSpPr>
          <p:cNvPr id="542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4277" name="Object 5"/>
          <p:cNvGraphicFramePr>
            <a:graphicFrameLocks noChangeAspect="1"/>
          </p:cNvGraphicFramePr>
          <p:nvPr/>
        </p:nvGraphicFramePr>
        <p:xfrm>
          <a:off x="5004048" y="3068960"/>
          <a:ext cx="3695700" cy="238125"/>
        </p:xfrm>
        <a:graphic>
          <a:graphicData uri="http://schemas.openxmlformats.org/presentationml/2006/ole">
            <p:oleObj spid="_x0000_s54277" name="Ecuación" r:id="rId6" imgW="3695700" imgH="241300" progId="Equation.3">
              <p:embed/>
            </p:oleObj>
          </a:graphicData>
        </a:graphic>
      </p:graphicFrame>
      <p:sp>
        <p:nvSpPr>
          <p:cNvPr id="542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4279" name="Object 7"/>
          <p:cNvGraphicFramePr>
            <a:graphicFrameLocks noChangeAspect="1"/>
          </p:cNvGraphicFramePr>
          <p:nvPr/>
        </p:nvGraphicFramePr>
        <p:xfrm>
          <a:off x="5076056" y="3356992"/>
          <a:ext cx="914400" cy="238125"/>
        </p:xfrm>
        <a:graphic>
          <a:graphicData uri="http://schemas.openxmlformats.org/presentationml/2006/ole">
            <p:oleObj spid="_x0000_s54279" name="Ecuación" r:id="rId7" imgW="914400" imgH="241300" progId="Equation.3">
              <p:embed/>
            </p:oleObj>
          </a:graphicData>
        </a:graphic>
      </p:graphicFrame>
      <p:sp>
        <p:nvSpPr>
          <p:cNvPr id="5428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4281" name="Object 9"/>
          <p:cNvGraphicFramePr>
            <a:graphicFrameLocks noChangeAspect="1"/>
          </p:cNvGraphicFramePr>
          <p:nvPr/>
        </p:nvGraphicFramePr>
        <p:xfrm>
          <a:off x="5076056" y="4005064"/>
          <a:ext cx="781050" cy="238125"/>
        </p:xfrm>
        <a:graphic>
          <a:graphicData uri="http://schemas.openxmlformats.org/presentationml/2006/ole">
            <p:oleObj spid="_x0000_s54281" name="Ecuación" r:id="rId8" imgW="787400" imgH="241300" progId="Equation.3">
              <p:embed/>
            </p:oleObj>
          </a:graphicData>
        </a:graphic>
      </p:graphicFrame>
      <p:sp>
        <p:nvSpPr>
          <p:cNvPr id="5428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4283" name="Object 11"/>
          <p:cNvGraphicFramePr>
            <a:graphicFrameLocks noChangeAspect="1"/>
          </p:cNvGraphicFramePr>
          <p:nvPr/>
        </p:nvGraphicFramePr>
        <p:xfrm>
          <a:off x="5148064" y="4653136"/>
          <a:ext cx="485775" cy="238125"/>
        </p:xfrm>
        <a:graphic>
          <a:graphicData uri="http://schemas.openxmlformats.org/presentationml/2006/ole">
            <p:oleObj spid="_x0000_s54283" name="Ecuación" r:id="rId9" imgW="482391" imgH="241195" progId="Equation.3">
              <p:embed/>
            </p:oleObj>
          </a:graphicData>
        </a:graphic>
      </p:graphicFrame>
      <p:sp>
        <p:nvSpPr>
          <p:cNvPr id="5428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4285" name="Object 13"/>
          <p:cNvGraphicFramePr>
            <a:graphicFrameLocks noChangeAspect="1"/>
          </p:cNvGraphicFramePr>
          <p:nvPr/>
        </p:nvGraphicFramePr>
        <p:xfrm>
          <a:off x="5148064" y="4941168"/>
          <a:ext cx="790575" cy="238125"/>
        </p:xfrm>
        <a:graphic>
          <a:graphicData uri="http://schemas.openxmlformats.org/presentationml/2006/ole">
            <p:oleObj spid="_x0000_s54285" name="Ecuación" r:id="rId10" imgW="799753" imgH="241195" progId="Equation.3">
              <p:embed/>
            </p:oleObj>
          </a:graphicData>
        </a:graphic>
      </p:graphicFrame>
      <p:sp>
        <p:nvSpPr>
          <p:cNvPr id="5428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4287" name="Object 15"/>
          <p:cNvGraphicFramePr>
            <a:graphicFrameLocks noChangeAspect="1"/>
          </p:cNvGraphicFramePr>
          <p:nvPr/>
        </p:nvGraphicFramePr>
        <p:xfrm>
          <a:off x="3635896" y="5589240"/>
          <a:ext cx="2505075" cy="514350"/>
        </p:xfrm>
        <a:graphic>
          <a:graphicData uri="http://schemas.openxmlformats.org/presentationml/2006/ole">
            <p:oleObj spid="_x0000_s54287" name="Ecuación" r:id="rId11" imgW="2501900" imgH="508000" progId="Equation.3">
              <p:embed/>
            </p:oleObj>
          </a:graphicData>
        </a:graphic>
      </p:graphicFrame>
      <p:sp>
        <p:nvSpPr>
          <p:cNvPr id="54290"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4289" name="Object 17"/>
          <p:cNvGraphicFramePr>
            <a:graphicFrameLocks noChangeAspect="1"/>
          </p:cNvGraphicFramePr>
          <p:nvPr/>
        </p:nvGraphicFramePr>
        <p:xfrm>
          <a:off x="5148064" y="5229200"/>
          <a:ext cx="419100" cy="228600"/>
        </p:xfrm>
        <a:graphic>
          <a:graphicData uri="http://schemas.openxmlformats.org/presentationml/2006/ole">
            <p:oleObj spid="_x0000_s54289" name="Ecuación" r:id="rId12" imgW="419100" imgH="228600" progId="Equation.3">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a:xfrm>
            <a:off x="467544" y="260648"/>
            <a:ext cx="8229600" cy="6120680"/>
          </a:xfrm>
        </p:spPr>
        <p:txBody>
          <a:bodyPr>
            <a:normAutofit fontScale="70000" lnSpcReduction="20000"/>
          </a:bodyPr>
          <a:lstStyle/>
          <a:p>
            <a:pPr lvl="0"/>
            <a:r>
              <a:rPr lang="es-EC" b="1" dirty="0" smtClean="0"/>
              <a:t>OBJETIVOS</a:t>
            </a:r>
          </a:p>
          <a:p>
            <a:pPr lvl="0"/>
            <a:r>
              <a:rPr lang="es-EC" b="1" dirty="0" smtClean="0"/>
              <a:t>General</a:t>
            </a:r>
          </a:p>
          <a:p>
            <a:r>
              <a:rPr lang="es-ES_tradnl" dirty="0" smtClean="0"/>
              <a:t>Entregar a la SCIAN el diseño de un sistema </a:t>
            </a:r>
            <a:r>
              <a:rPr lang="es-ES_tradnl" dirty="0" err="1" smtClean="0"/>
              <a:t>semi</a:t>
            </a:r>
            <a:r>
              <a:rPr lang="es-ES_tradnl" dirty="0" smtClean="0"/>
              <a:t> automático que garantice la reproducibilidad que demanda la calibración y ensayos de sistemas dosimétricos, patrones y de operación que cumplan con todos los requisitos de calidad y seguridad industrial para las prácticas a realizarse, con una propuesta económica detallada para la realización del proyecto. </a:t>
            </a:r>
            <a:endParaRPr lang="es-EC" dirty="0" smtClean="0"/>
          </a:p>
          <a:p>
            <a:pPr lvl="0"/>
            <a:r>
              <a:rPr lang="es-EC" b="1" dirty="0" smtClean="0"/>
              <a:t>Específicos</a:t>
            </a:r>
          </a:p>
          <a:p>
            <a:pPr lvl="0"/>
            <a:r>
              <a:rPr lang="es-EC" dirty="0" smtClean="0"/>
              <a:t>Elaborar el diseño de un sistema que permita reproducir los ensayos y calibraciones de sistemas dosimétricos primarios y operativos.</a:t>
            </a:r>
          </a:p>
          <a:p>
            <a:pPr lvl="0"/>
            <a:r>
              <a:rPr lang="es-EC" dirty="0" smtClean="0"/>
              <a:t>Elaborar un programa que permita controlar automáticamente el sistema mecánico y de obtención de parámetros físicos establecidos. </a:t>
            </a:r>
          </a:p>
          <a:p>
            <a:pPr lvl="0"/>
            <a:r>
              <a:rPr lang="es-EC" dirty="0" smtClean="0"/>
              <a:t>Especificar los instrumentos y equipos que deben ser utilizados en el sistema</a:t>
            </a:r>
            <a:r>
              <a:rPr lang="es-EC" b="1" dirty="0" smtClean="0"/>
              <a:t>.</a:t>
            </a:r>
            <a:endParaRPr lang="es-EC" dirty="0" smtClean="0"/>
          </a:p>
          <a:p>
            <a:pPr lvl="0"/>
            <a:r>
              <a:rPr lang="es-EC" dirty="0" smtClean="0"/>
              <a:t>Elaborar un análisis económico y financiero de todo el proyecto. </a:t>
            </a:r>
          </a:p>
          <a:p>
            <a:pPr>
              <a:buNone/>
            </a:pPr>
            <a:endParaRPr lang="es-EC"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FORMATOPRESENTACION.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a:bodyPr>
          <a:lstStyle/>
          <a:p>
            <a:r>
              <a:rPr lang="es-ES_tradnl" dirty="0" smtClean="0"/>
              <a:t>CALCULO SERVOMOTOR</a:t>
            </a:r>
            <a:endParaRPr lang="es-EC" dirty="0"/>
          </a:p>
        </p:txBody>
      </p:sp>
      <p:sp>
        <p:nvSpPr>
          <p:cNvPr id="3" name="2 Marcador de contenido"/>
          <p:cNvSpPr>
            <a:spLocks noGrp="1"/>
          </p:cNvSpPr>
          <p:nvPr>
            <p:ph idx="1"/>
          </p:nvPr>
        </p:nvSpPr>
        <p:spPr>
          <a:xfrm>
            <a:off x="395536" y="1124744"/>
            <a:ext cx="8229600" cy="5184576"/>
          </a:xfrm>
        </p:spPr>
        <p:txBody>
          <a:bodyPr>
            <a:normAutofit/>
          </a:bodyPr>
          <a:lstStyle/>
          <a:p>
            <a:pPr>
              <a:buNone/>
            </a:pPr>
            <a:r>
              <a:rPr lang="es-EC" sz="1800" dirty="0" smtClean="0"/>
              <a:t>	Llegado </a:t>
            </a:r>
            <a:r>
              <a:rPr lang="es-EC" sz="1800" dirty="0"/>
              <a:t>este momento escogemos el motor que necesitamos.</a:t>
            </a:r>
          </a:p>
          <a:p>
            <a:pPr>
              <a:buNone/>
            </a:pPr>
            <a:r>
              <a:rPr lang="es-EC" sz="1800" dirty="0" smtClean="0"/>
              <a:t>	Recordar </a:t>
            </a:r>
            <a:r>
              <a:rPr lang="es-EC" sz="1800" dirty="0"/>
              <a:t>algunas cosas:</a:t>
            </a:r>
          </a:p>
          <a:p>
            <a:pPr>
              <a:buNone/>
            </a:pPr>
            <a:r>
              <a:rPr lang="es-EC" sz="1800" dirty="0" smtClean="0"/>
              <a:t>	1</a:t>
            </a:r>
            <a:r>
              <a:rPr lang="es-EC" sz="1800" dirty="0"/>
              <a:t>. - La velocidad debe concordar con la velocidad máxima que necesita la aplicación.</a:t>
            </a:r>
          </a:p>
          <a:p>
            <a:pPr>
              <a:buNone/>
            </a:pPr>
            <a:r>
              <a:rPr lang="es-EC" sz="1800" dirty="0" smtClean="0"/>
              <a:t>	2</a:t>
            </a:r>
            <a:r>
              <a:rPr lang="es-EC" sz="1800" dirty="0"/>
              <a:t>. - El par de pico es mayor que el par máximo de la aplicación.</a:t>
            </a:r>
          </a:p>
          <a:p>
            <a:pPr>
              <a:buNone/>
            </a:pPr>
            <a:r>
              <a:rPr lang="es-EC" sz="1800" dirty="0" smtClean="0"/>
              <a:t>	3</a:t>
            </a:r>
            <a:r>
              <a:rPr lang="es-EC" sz="1800" dirty="0"/>
              <a:t>. - El par nominal debe ser mayor que el par eficaz (</a:t>
            </a:r>
            <a:r>
              <a:rPr lang="es-EC" sz="1800" dirty="0" err="1"/>
              <a:t>rms</a:t>
            </a:r>
            <a:r>
              <a:rPr lang="es-EC" sz="1800" dirty="0"/>
              <a:t>) de la aplicación.</a:t>
            </a:r>
          </a:p>
          <a:p>
            <a:pPr>
              <a:buNone/>
            </a:pPr>
            <a:r>
              <a:rPr lang="es-EC" sz="1800" dirty="0" smtClean="0"/>
              <a:t>	4</a:t>
            </a:r>
            <a:r>
              <a:rPr lang="es-EC" sz="1800" dirty="0"/>
              <a:t>. - La relación de inercias debe ser menor de 1:10 (este dato depende del motor</a:t>
            </a:r>
            <a:r>
              <a:rPr lang="es-EC" sz="1800" dirty="0" smtClean="0"/>
              <a:t>)</a:t>
            </a:r>
          </a:p>
          <a:p>
            <a:pPr>
              <a:buNone/>
            </a:pPr>
            <a:r>
              <a:rPr lang="es-EC" sz="1800" dirty="0" smtClean="0"/>
              <a:t>	Servomotor escogido: Catálogo GSK serie SJT:</a:t>
            </a:r>
            <a:endParaRPr lang="es-EC" sz="1800" dirty="0"/>
          </a:p>
          <a:p>
            <a:pPr>
              <a:buNone/>
            </a:pPr>
            <a:r>
              <a:rPr lang="es-EC" sz="1800" dirty="0" smtClean="0"/>
              <a:t>	80SJT-M024C</a:t>
            </a:r>
            <a:r>
              <a:rPr lang="es-EC" sz="1800" dirty="0"/>
              <a:t>	Par nominal= 2.4 </a:t>
            </a:r>
            <a:r>
              <a:rPr lang="es-EC" sz="1800" dirty="0" err="1"/>
              <a:t>Nm</a:t>
            </a:r>
            <a:r>
              <a:rPr lang="es-EC" sz="1800" dirty="0"/>
              <a:t>	Par de Pico=7.2 </a:t>
            </a:r>
            <a:r>
              <a:rPr lang="es-EC" sz="1800" dirty="0" err="1"/>
              <a:t>Nm</a:t>
            </a:r>
            <a:endParaRPr lang="es-EC" sz="1800" dirty="0"/>
          </a:p>
          <a:p>
            <a:pPr>
              <a:buNone/>
            </a:pPr>
            <a:r>
              <a:rPr lang="es-EC" sz="1800" dirty="0" smtClean="0"/>
              <a:t>	</a:t>
            </a:r>
            <a:r>
              <a:rPr lang="es-EC" sz="1800" dirty="0"/>
              <a:t>		</a:t>
            </a:r>
            <a:r>
              <a:rPr lang="es-EC" sz="1800" dirty="0" smtClean="0"/>
              <a:t>J</a:t>
            </a:r>
            <a:r>
              <a:rPr lang="es-EC" sz="1800" dirty="0"/>
              <a:t>= 0.83 10</a:t>
            </a:r>
            <a:r>
              <a:rPr lang="es-EC" sz="1800" baseline="30000" dirty="0"/>
              <a:t>-4</a:t>
            </a:r>
            <a:r>
              <a:rPr lang="es-EC" sz="1800" dirty="0"/>
              <a:t> Kgm</a:t>
            </a:r>
            <a:r>
              <a:rPr lang="es-EC" sz="1800" baseline="30000" dirty="0"/>
              <a:t>2</a:t>
            </a:r>
            <a:r>
              <a:rPr lang="es-EC" sz="1800" dirty="0"/>
              <a:t>		Velocidad= 2500 </a:t>
            </a:r>
            <a:r>
              <a:rPr lang="es-EC" sz="1800" dirty="0" smtClean="0"/>
              <a:t>rpm</a:t>
            </a:r>
          </a:p>
          <a:p>
            <a:pPr>
              <a:buNone/>
            </a:pPr>
            <a:endParaRPr lang="es-EC" sz="1800" dirty="0"/>
          </a:p>
          <a:p>
            <a:pPr>
              <a:buNone/>
            </a:pPr>
            <a:r>
              <a:rPr lang="es-EC" sz="1800" dirty="0" smtClean="0"/>
              <a:t>	Relación </a:t>
            </a:r>
            <a:r>
              <a:rPr lang="es-EC" sz="1800" dirty="0"/>
              <a:t>de Inercia =  			</a:t>
            </a:r>
          </a:p>
          <a:p>
            <a:pPr>
              <a:buNone/>
            </a:pPr>
            <a:r>
              <a:rPr lang="es-EC" sz="1800" dirty="0" smtClean="0"/>
              <a:t>	                                                                    es </a:t>
            </a:r>
            <a:r>
              <a:rPr lang="es-EC" sz="1800" dirty="0"/>
              <a:t>menor que el par de pico (asumimos </a:t>
            </a:r>
            <a:r>
              <a:rPr lang="es-EC" sz="1800" dirty="0">
                <a:sym typeface="Symbol"/>
              </a:rPr>
              <a:t></a:t>
            </a:r>
            <a:r>
              <a:rPr lang="es-EC" sz="1800" dirty="0"/>
              <a:t>=0.95), que significa que no habrá problema.</a:t>
            </a:r>
          </a:p>
          <a:p>
            <a:endParaRPr lang="es-EC" sz="1800" dirty="0"/>
          </a:p>
        </p:txBody>
      </p:sp>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5297" name="Object 1"/>
          <p:cNvGraphicFramePr>
            <a:graphicFrameLocks noChangeAspect="1"/>
          </p:cNvGraphicFramePr>
          <p:nvPr/>
        </p:nvGraphicFramePr>
        <p:xfrm>
          <a:off x="3419872" y="4725144"/>
          <a:ext cx="1524000" cy="419100"/>
        </p:xfrm>
        <a:graphic>
          <a:graphicData uri="http://schemas.openxmlformats.org/presentationml/2006/ole">
            <p:oleObj spid="_x0000_s55297" name="Ecuación" r:id="rId4" imgW="1524000" imgH="419100" progId="Equation.3">
              <p:embed/>
            </p:oleObj>
          </a:graphicData>
        </a:graphic>
      </p:graphicFrame>
      <p:sp>
        <p:nvSpPr>
          <p:cNvPr id="553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5299" name="Object 3"/>
          <p:cNvGraphicFramePr>
            <a:graphicFrameLocks noChangeAspect="1"/>
          </p:cNvGraphicFramePr>
          <p:nvPr/>
        </p:nvGraphicFramePr>
        <p:xfrm>
          <a:off x="899592" y="5229200"/>
          <a:ext cx="3267075" cy="238125"/>
        </p:xfrm>
        <a:graphic>
          <a:graphicData uri="http://schemas.openxmlformats.org/presentationml/2006/ole">
            <p:oleObj spid="_x0000_s55299" name="Ecuación" r:id="rId5" imgW="3276600" imgH="241300" progId="Equation.3">
              <p:embed/>
            </p:oleObj>
          </a:graphicData>
        </a:graphic>
      </p:graphicFrame>
      <p:sp>
        <p:nvSpPr>
          <p:cNvPr id="553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5301" name="Object 5"/>
          <p:cNvGraphicFramePr>
            <a:graphicFrameLocks noChangeAspect="1"/>
          </p:cNvGraphicFramePr>
          <p:nvPr/>
        </p:nvGraphicFramePr>
        <p:xfrm>
          <a:off x="899592" y="5733256"/>
          <a:ext cx="3876675" cy="466725"/>
        </p:xfrm>
        <a:graphic>
          <a:graphicData uri="http://schemas.openxmlformats.org/presentationml/2006/ole">
            <p:oleObj spid="_x0000_s55301" name="Ecuación" r:id="rId6" imgW="3860800" imgH="457200" progId="Equation.3">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a:bodyPr>
          <a:lstStyle/>
          <a:p>
            <a:r>
              <a:rPr lang="es-ES_tradnl" dirty="0" smtClean="0"/>
              <a:t>SELECCIÓN SERVOMOTOR</a:t>
            </a:r>
            <a:endParaRPr lang="es-EC" dirty="0"/>
          </a:p>
        </p:txBody>
      </p:sp>
      <p:sp>
        <p:nvSpPr>
          <p:cNvPr id="3" name="2 Marcador de contenido"/>
          <p:cNvSpPr>
            <a:spLocks noGrp="1"/>
          </p:cNvSpPr>
          <p:nvPr>
            <p:ph idx="1"/>
          </p:nvPr>
        </p:nvSpPr>
        <p:spPr/>
        <p:txBody>
          <a:bodyPr/>
          <a:lstStyle/>
          <a:p>
            <a:r>
              <a:rPr lang="es-EC" b="1" dirty="0"/>
              <a:t>Servomotor GSK de 500W serie SJT</a:t>
            </a:r>
            <a:r>
              <a:rPr lang="es-EC" dirty="0"/>
              <a:t> </a:t>
            </a:r>
          </a:p>
        </p:txBody>
      </p:sp>
      <p:pic>
        <p:nvPicPr>
          <p:cNvPr id="4" name="3 Imagen"/>
          <p:cNvPicPr/>
          <p:nvPr/>
        </p:nvPicPr>
        <p:blipFill>
          <a:blip r:embed="rId3" cstate="print"/>
          <a:srcRect l="28219" t="25424" r="28361" b="22357"/>
          <a:stretch>
            <a:fillRect/>
          </a:stretch>
        </p:blipFill>
        <p:spPr bwMode="auto">
          <a:xfrm>
            <a:off x="2267744" y="2420888"/>
            <a:ext cx="4680520"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a:bodyPr>
          <a:lstStyle/>
          <a:p>
            <a:r>
              <a:rPr lang="es-ES_tradnl" dirty="0" smtClean="0"/>
              <a:t>REDUCTOR</a:t>
            </a:r>
            <a:endParaRPr lang="es-EC" dirty="0"/>
          </a:p>
        </p:txBody>
      </p:sp>
      <p:sp>
        <p:nvSpPr>
          <p:cNvPr id="3" name="2 Marcador de contenido"/>
          <p:cNvSpPr>
            <a:spLocks noGrp="1"/>
          </p:cNvSpPr>
          <p:nvPr>
            <p:ph idx="1"/>
          </p:nvPr>
        </p:nvSpPr>
        <p:spPr/>
        <p:txBody>
          <a:bodyPr/>
          <a:lstStyle/>
          <a:p>
            <a:r>
              <a:rPr lang="es-ES_tradnl" dirty="0" smtClean="0"/>
              <a:t>Reductor: Poca Velocidad y mayor Potencia</a:t>
            </a:r>
          </a:p>
          <a:p>
            <a:r>
              <a:rPr lang="es-ES_tradnl" dirty="0" smtClean="0"/>
              <a:t>Sostienen la Bancada evitando retorno</a:t>
            </a:r>
          </a:p>
          <a:p>
            <a:r>
              <a:rPr lang="es-ES_tradnl" dirty="0" smtClean="0"/>
              <a:t>Recomendación  Catálogo: CM50 i:30</a:t>
            </a:r>
            <a:endParaRPr lang="es-EC" dirty="0"/>
          </a:p>
        </p:txBody>
      </p:sp>
      <p:pic>
        <p:nvPicPr>
          <p:cNvPr id="4" name="3 Imagen"/>
          <p:cNvPicPr/>
          <p:nvPr/>
        </p:nvPicPr>
        <p:blipFill>
          <a:blip r:embed="rId3" cstate="print"/>
          <a:srcRect l="22928" t="17514" r="19577" b="12147"/>
          <a:stretch>
            <a:fillRect/>
          </a:stretch>
        </p:blipFill>
        <p:spPr bwMode="auto">
          <a:xfrm>
            <a:off x="3275856" y="3429000"/>
            <a:ext cx="2952328" cy="2462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7384"/>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3 Imagen"/>
          <p:cNvPicPr/>
          <p:nvPr/>
        </p:nvPicPr>
        <p:blipFill>
          <a:blip r:embed="rId3" cstate="print"/>
          <a:srcRect l="32667" t="9609" r="30255" b="3915"/>
          <a:stretch>
            <a:fillRect/>
          </a:stretch>
        </p:blipFill>
        <p:spPr bwMode="auto">
          <a:xfrm>
            <a:off x="2411760" y="620688"/>
            <a:ext cx="3744416" cy="5544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a:bodyPr>
          <a:lstStyle/>
          <a:p>
            <a:r>
              <a:rPr lang="es-ES_tradnl" dirty="0" smtClean="0"/>
              <a:t>SERVO DRIVE</a:t>
            </a:r>
            <a:endParaRPr lang="es-EC" dirty="0"/>
          </a:p>
        </p:txBody>
      </p:sp>
      <p:sp>
        <p:nvSpPr>
          <p:cNvPr id="3" name="2 Marcador de contenido"/>
          <p:cNvSpPr>
            <a:spLocks noGrp="1"/>
          </p:cNvSpPr>
          <p:nvPr>
            <p:ph idx="1"/>
          </p:nvPr>
        </p:nvSpPr>
        <p:spPr/>
        <p:txBody>
          <a:bodyPr/>
          <a:lstStyle/>
          <a:p>
            <a:r>
              <a:rPr lang="es-EC" b="1" dirty="0"/>
              <a:t>Servo Drive GSK DA98B-05</a:t>
            </a:r>
            <a:endParaRPr lang="es-EC" dirty="0"/>
          </a:p>
        </p:txBody>
      </p:sp>
      <p:pic>
        <p:nvPicPr>
          <p:cNvPr id="4" name="3 Imagen" descr="http://202.67.224.136/pdimage/38/2077138_da98a.jpg"/>
          <p:cNvPicPr/>
          <p:nvPr/>
        </p:nvPicPr>
        <p:blipFill>
          <a:blip r:embed="rId3" cstate="print"/>
          <a:srcRect/>
          <a:stretch>
            <a:fillRect/>
          </a:stretch>
        </p:blipFill>
        <p:spPr bwMode="auto">
          <a:xfrm>
            <a:off x="2483768" y="2492896"/>
            <a:ext cx="4426232" cy="33031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a:bodyPr>
          <a:lstStyle/>
          <a:p>
            <a:r>
              <a:rPr lang="es-ES_tradnl" sz="3600" dirty="0" smtClean="0"/>
              <a:t>CONTROLADOR LÓGICO PROGRAMABLE</a:t>
            </a:r>
            <a:endParaRPr lang="es-EC" sz="3600" dirty="0"/>
          </a:p>
        </p:txBody>
      </p:sp>
      <p:sp>
        <p:nvSpPr>
          <p:cNvPr id="3" name="2 Marcador de contenido"/>
          <p:cNvSpPr>
            <a:spLocks noGrp="1"/>
          </p:cNvSpPr>
          <p:nvPr>
            <p:ph idx="1"/>
          </p:nvPr>
        </p:nvSpPr>
        <p:spPr>
          <a:xfrm>
            <a:off x="457200" y="1600200"/>
            <a:ext cx="8229600" cy="4565104"/>
          </a:xfrm>
        </p:spPr>
        <p:txBody>
          <a:bodyPr>
            <a:normAutofit lnSpcReduction="10000"/>
          </a:bodyPr>
          <a:lstStyle/>
          <a:p>
            <a:r>
              <a:rPr lang="es-ES_tradnl" dirty="0" smtClean="0"/>
              <a:t>Utilización de PLC</a:t>
            </a:r>
          </a:p>
          <a:p>
            <a:r>
              <a:rPr lang="es-ES_tradnl" dirty="0" smtClean="0"/>
              <a:t>Ventajas</a:t>
            </a:r>
          </a:p>
          <a:p>
            <a:endParaRPr lang="es-ES_tradnl" dirty="0" smtClean="0"/>
          </a:p>
          <a:p>
            <a:endParaRPr lang="es-ES_tradnl" dirty="0" smtClean="0"/>
          </a:p>
          <a:p>
            <a:endParaRPr lang="es-ES_tradnl" dirty="0"/>
          </a:p>
          <a:p>
            <a:pPr>
              <a:buNone/>
            </a:pPr>
            <a:endParaRPr lang="es-ES_tradnl" dirty="0"/>
          </a:p>
          <a:p>
            <a:r>
              <a:rPr lang="es-ES_tradnl" dirty="0" smtClean="0"/>
              <a:t>Recomendación: Salidas Análogas </a:t>
            </a:r>
          </a:p>
          <a:p>
            <a:r>
              <a:rPr lang="es-ES_tradnl" dirty="0" smtClean="0"/>
              <a:t>XINJE</a:t>
            </a:r>
            <a:endParaRPr lang="es-EC" dirty="0"/>
          </a:p>
        </p:txBody>
      </p:sp>
      <p:pic>
        <p:nvPicPr>
          <p:cNvPr id="4" name="3 Imagen"/>
          <p:cNvPicPr/>
          <p:nvPr/>
        </p:nvPicPr>
        <p:blipFill>
          <a:blip r:embed="rId3" cstate="print"/>
          <a:srcRect l="26279" t="30791" r="32980" b="17059"/>
          <a:stretch>
            <a:fillRect/>
          </a:stretch>
        </p:blipFill>
        <p:spPr bwMode="auto">
          <a:xfrm>
            <a:off x="2915816" y="2060848"/>
            <a:ext cx="3312368" cy="2628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a:bodyPr>
          <a:lstStyle/>
          <a:p>
            <a:r>
              <a:rPr lang="es-ES_tradnl" dirty="0" smtClean="0"/>
              <a:t>PANTALLA TÁCTIL</a:t>
            </a:r>
            <a:endParaRPr lang="es-EC" dirty="0"/>
          </a:p>
        </p:txBody>
      </p:sp>
      <p:sp>
        <p:nvSpPr>
          <p:cNvPr id="3" name="2 Marcador de contenido"/>
          <p:cNvSpPr>
            <a:spLocks noGrp="1"/>
          </p:cNvSpPr>
          <p:nvPr>
            <p:ph idx="1"/>
          </p:nvPr>
        </p:nvSpPr>
        <p:spPr/>
        <p:txBody>
          <a:bodyPr/>
          <a:lstStyle/>
          <a:p>
            <a:r>
              <a:rPr lang="es-ES_tradnl" dirty="0" smtClean="0"/>
              <a:t>Pantalla Táctil</a:t>
            </a:r>
          </a:p>
          <a:p>
            <a:r>
              <a:rPr lang="es-ES_tradnl" dirty="0" smtClean="0"/>
              <a:t>Recomendación - Compatibilidad</a:t>
            </a:r>
          </a:p>
          <a:p>
            <a:endParaRPr lang="es-EC" dirty="0"/>
          </a:p>
        </p:txBody>
      </p:sp>
      <p:graphicFrame>
        <p:nvGraphicFramePr>
          <p:cNvPr id="4" name="3 Tabla"/>
          <p:cNvGraphicFramePr>
            <a:graphicFrameLocks noGrp="1"/>
          </p:cNvGraphicFramePr>
          <p:nvPr/>
        </p:nvGraphicFramePr>
        <p:xfrm>
          <a:off x="899592" y="2852937"/>
          <a:ext cx="4032448" cy="3235927"/>
        </p:xfrm>
        <a:graphic>
          <a:graphicData uri="http://schemas.openxmlformats.org/drawingml/2006/table">
            <a:tbl>
              <a:tblPr/>
              <a:tblGrid>
                <a:gridCol w="1310171"/>
                <a:gridCol w="2722277"/>
              </a:tblGrid>
              <a:tr h="339620">
                <a:tc>
                  <a:txBody>
                    <a:bodyPr/>
                    <a:lstStyle/>
                    <a:p>
                      <a:pPr algn="just">
                        <a:lnSpc>
                          <a:spcPct val="150000"/>
                        </a:lnSpc>
                      </a:pPr>
                      <a:r>
                        <a:rPr lang="es-ES" sz="1000" b="1" dirty="0">
                          <a:latin typeface="Calibri"/>
                          <a:ea typeface="Calibri"/>
                          <a:cs typeface="Arial"/>
                        </a:rPr>
                        <a:t>   Referencia</a:t>
                      </a:r>
                      <a:endParaRPr lang="es-EC" sz="1000" dirty="0">
                        <a:latin typeface="Calibri"/>
                        <a:ea typeface="Calibri"/>
                        <a:cs typeface="Times New Roman"/>
                      </a:endParaRPr>
                    </a:p>
                  </a:txBody>
                  <a:tcPr marL="64423" marR="64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1200"/>
                        </a:spcAft>
                      </a:pPr>
                      <a:r>
                        <a:rPr lang="es-EC" sz="1000">
                          <a:latin typeface="Arial"/>
                          <a:ea typeface="Calibri"/>
                          <a:cs typeface="Arial"/>
                        </a:rPr>
                        <a:t>  TP-760-T</a:t>
                      </a:r>
                      <a:endParaRPr lang="es-EC" sz="1100">
                        <a:latin typeface="Arial"/>
                        <a:ea typeface="Times New Roman"/>
                        <a:cs typeface="Times New Roman"/>
                      </a:endParaRPr>
                    </a:p>
                  </a:txBody>
                  <a:tcPr marL="64423" marR="64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391">
                <a:tc>
                  <a:txBody>
                    <a:bodyPr/>
                    <a:lstStyle/>
                    <a:p>
                      <a:pPr algn="just">
                        <a:lnSpc>
                          <a:spcPct val="150000"/>
                        </a:lnSpc>
                      </a:pPr>
                      <a:r>
                        <a:rPr lang="es-EC" sz="1000" b="1">
                          <a:latin typeface="Calibri"/>
                          <a:ea typeface="Calibri"/>
                          <a:cs typeface="Arial"/>
                        </a:rPr>
                        <a:t>    Display</a:t>
                      </a:r>
                      <a:endParaRPr lang="es-EC" sz="1000">
                        <a:latin typeface="Calibri"/>
                        <a:ea typeface="Calibri"/>
                        <a:cs typeface="Times New Roman"/>
                      </a:endParaRPr>
                    </a:p>
                  </a:txBody>
                  <a:tcPr marL="64423" marR="64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1200"/>
                        </a:spcAft>
                      </a:pPr>
                      <a:r>
                        <a:rPr lang="es-EC" sz="1000">
                          <a:latin typeface="Arial"/>
                          <a:ea typeface="Calibri"/>
                          <a:cs typeface="Arial"/>
                        </a:rPr>
                        <a:t>  7 inch</a:t>
                      </a:r>
                      <a:endParaRPr lang="es-EC" sz="1100">
                        <a:latin typeface="Arial"/>
                        <a:ea typeface="Times New Roman"/>
                        <a:cs typeface="Times New Roman"/>
                      </a:endParaRPr>
                    </a:p>
                  </a:txBody>
                  <a:tcPr marL="64423" marR="64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391">
                <a:tc>
                  <a:txBody>
                    <a:bodyPr/>
                    <a:lstStyle/>
                    <a:p>
                      <a:pPr algn="just">
                        <a:lnSpc>
                          <a:spcPct val="150000"/>
                        </a:lnSpc>
                      </a:pPr>
                      <a:r>
                        <a:rPr lang="es-EC" sz="1000" b="1">
                          <a:latin typeface="Calibri"/>
                          <a:ea typeface="Calibri"/>
                          <a:cs typeface="Arial"/>
                        </a:rPr>
                        <a:t>    Area de Display</a:t>
                      </a:r>
                      <a:endParaRPr lang="es-EC" sz="1000">
                        <a:latin typeface="Calibri"/>
                        <a:ea typeface="Calibri"/>
                        <a:cs typeface="Times New Roman"/>
                      </a:endParaRPr>
                    </a:p>
                  </a:txBody>
                  <a:tcPr marL="64423" marR="64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1200"/>
                        </a:spcAft>
                      </a:pPr>
                      <a:r>
                        <a:rPr lang="es-EC" sz="1000">
                          <a:latin typeface="Arial"/>
                          <a:ea typeface="Calibri"/>
                          <a:cs typeface="Arial"/>
                        </a:rPr>
                        <a:t>  480 x 234 pixeles</a:t>
                      </a:r>
                      <a:endParaRPr lang="es-EC" sz="1100">
                        <a:latin typeface="Arial"/>
                        <a:ea typeface="Times New Roman"/>
                        <a:cs typeface="Times New Roman"/>
                      </a:endParaRPr>
                    </a:p>
                  </a:txBody>
                  <a:tcPr marL="64423" marR="64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385">
                <a:tc>
                  <a:txBody>
                    <a:bodyPr/>
                    <a:lstStyle/>
                    <a:p>
                      <a:pPr algn="just">
                        <a:lnSpc>
                          <a:spcPct val="150000"/>
                        </a:lnSpc>
                      </a:pPr>
                      <a:r>
                        <a:rPr lang="es-EC" sz="1000" b="1">
                          <a:latin typeface="Calibri"/>
                          <a:ea typeface="Calibri"/>
                          <a:cs typeface="Arial"/>
                        </a:rPr>
                        <a:t>    Memoria</a:t>
                      </a:r>
                      <a:endParaRPr lang="es-EC" sz="1000">
                        <a:latin typeface="Calibri"/>
                        <a:ea typeface="Calibri"/>
                        <a:cs typeface="Times New Roman"/>
                      </a:endParaRPr>
                    </a:p>
                  </a:txBody>
                  <a:tcPr marL="64423" marR="64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1200"/>
                        </a:spcAft>
                      </a:pPr>
                      <a:r>
                        <a:rPr lang="es-EC" sz="1000" dirty="0">
                          <a:latin typeface="Arial"/>
                          <a:ea typeface="Calibri"/>
                          <a:cs typeface="Arial"/>
                        </a:rPr>
                        <a:t>  Pantalla: 4 MB ROM, Datos: 4 KB RAM</a:t>
                      </a:r>
                      <a:endParaRPr lang="es-EC" sz="1100" dirty="0">
                        <a:latin typeface="Arial"/>
                        <a:ea typeface="Times New Roman"/>
                        <a:cs typeface="Times New Roman"/>
                      </a:endParaRPr>
                    </a:p>
                  </a:txBody>
                  <a:tcPr marL="64423" marR="64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77">
                <a:tc>
                  <a:txBody>
                    <a:bodyPr/>
                    <a:lstStyle/>
                    <a:p>
                      <a:pPr algn="just">
                        <a:lnSpc>
                          <a:spcPct val="150000"/>
                        </a:lnSpc>
                      </a:pPr>
                      <a:r>
                        <a:rPr lang="es-EC" sz="1000" b="1">
                          <a:latin typeface="Calibri"/>
                          <a:ea typeface="Calibri"/>
                          <a:cs typeface="Arial"/>
                        </a:rPr>
                        <a:t>    Alimentacion</a:t>
                      </a:r>
                      <a:endParaRPr lang="es-EC" sz="1000">
                        <a:latin typeface="Calibri"/>
                        <a:ea typeface="Calibri"/>
                        <a:cs typeface="Times New Roman"/>
                      </a:endParaRPr>
                    </a:p>
                  </a:txBody>
                  <a:tcPr marL="64423" marR="64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1200"/>
                        </a:spcAft>
                      </a:pPr>
                      <a:r>
                        <a:rPr lang="es-EC" sz="1000">
                          <a:latin typeface="Arial"/>
                          <a:ea typeface="Calibri"/>
                          <a:cs typeface="Arial"/>
                        </a:rPr>
                        <a:t>  24 VDC</a:t>
                      </a:r>
                      <a:endParaRPr lang="es-EC" sz="1100">
                        <a:latin typeface="Arial"/>
                        <a:ea typeface="Times New Roman"/>
                        <a:cs typeface="Times New Roman"/>
                      </a:endParaRPr>
                    </a:p>
                  </a:txBody>
                  <a:tcPr marL="64423" marR="64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77">
                <a:tc>
                  <a:txBody>
                    <a:bodyPr/>
                    <a:lstStyle/>
                    <a:p>
                      <a:pPr algn="just">
                        <a:lnSpc>
                          <a:spcPct val="150000"/>
                        </a:lnSpc>
                      </a:pPr>
                      <a:r>
                        <a:rPr lang="es-EC" sz="1000" b="1">
                          <a:latin typeface="Calibri"/>
                          <a:ea typeface="Calibri"/>
                          <a:cs typeface="Arial"/>
                        </a:rPr>
                        <a:t>   Interfaces</a:t>
                      </a:r>
                      <a:endParaRPr lang="es-EC" sz="1000">
                        <a:latin typeface="Calibri"/>
                        <a:ea typeface="Calibri"/>
                        <a:cs typeface="Times New Roman"/>
                      </a:endParaRPr>
                    </a:p>
                  </a:txBody>
                  <a:tcPr marL="64423" marR="64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1200"/>
                        </a:spcAft>
                      </a:pPr>
                      <a:r>
                        <a:rPr lang="es-EC" sz="1000">
                          <a:latin typeface="Arial"/>
                          <a:ea typeface="Calibri"/>
                          <a:cs typeface="Arial"/>
                        </a:rPr>
                        <a:t>  Descarga: RS232 Conumicacion: RS232 / RS485</a:t>
                      </a:r>
                      <a:endParaRPr lang="es-EC" sz="1100">
                        <a:latin typeface="Arial"/>
                        <a:ea typeface="Times New Roman"/>
                        <a:cs typeface="Times New Roman"/>
                      </a:endParaRPr>
                    </a:p>
                  </a:txBody>
                  <a:tcPr marL="64423" marR="64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431">
                <a:tc>
                  <a:txBody>
                    <a:bodyPr/>
                    <a:lstStyle/>
                    <a:p>
                      <a:pPr algn="just">
                        <a:lnSpc>
                          <a:spcPct val="150000"/>
                        </a:lnSpc>
                      </a:pPr>
                      <a:r>
                        <a:rPr lang="es-EC" sz="1000" b="1">
                          <a:latin typeface="Calibri"/>
                          <a:ea typeface="Calibri"/>
                          <a:cs typeface="Arial"/>
                        </a:rPr>
                        <a:t>   PLCs compatibles</a:t>
                      </a:r>
                      <a:endParaRPr lang="es-EC" sz="1000">
                        <a:latin typeface="Calibri"/>
                        <a:ea typeface="Calibri"/>
                        <a:cs typeface="Times New Roman"/>
                      </a:endParaRPr>
                    </a:p>
                  </a:txBody>
                  <a:tcPr marL="64423" marR="64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1200"/>
                        </a:spcAft>
                      </a:pPr>
                      <a:r>
                        <a:rPr lang="en-US" sz="1000">
                          <a:latin typeface="Arial"/>
                          <a:ea typeface="Calibri"/>
                          <a:cs typeface="Arial"/>
                        </a:rPr>
                        <a:t>  Siemens S7-200/300/400, Omron C, Mitsubishi FX, Schneider, Emerson EC20.</a:t>
                      </a:r>
                      <a:endParaRPr lang="es-EC" sz="1100">
                        <a:latin typeface="Arial"/>
                        <a:ea typeface="Times New Roman"/>
                        <a:cs typeface="Times New Roman"/>
                      </a:endParaRPr>
                    </a:p>
                  </a:txBody>
                  <a:tcPr marL="64423" marR="64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068">
                <a:tc>
                  <a:txBody>
                    <a:bodyPr/>
                    <a:lstStyle/>
                    <a:p>
                      <a:pPr algn="just">
                        <a:lnSpc>
                          <a:spcPct val="150000"/>
                        </a:lnSpc>
                      </a:pPr>
                      <a:r>
                        <a:rPr lang="en-US" sz="1000" b="1">
                          <a:latin typeface="Calibri"/>
                          <a:ea typeface="Calibri"/>
                          <a:cs typeface="Arial"/>
                        </a:rPr>
                        <a:t>   </a:t>
                      </a:r>
                      <a:r>
                        <a:rPr lang="es-EC" sz="1000" b="1">
                          <a:latin typeface="Calibri"/>
                          <a:ea typeface="Calibri"/>
                          <a:cs typeface="Arial"/>
                        </a:rPr>
                        <a:t>Marca</a:t>
                      </a:r>
                      <a:endParaRPr lang="es-EC" sz="1000">
                        <a:latin typeface="Calibri"/>
                        <a:ea typeface="Calibri"/>
                        <a:cs typeface="Times New Roman"/>
                      </a:endParaRPr>
                    </a:p>
                  </a:txBody>
                  <a:tcPr marL="64423" marR="64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s-EC" sz="1000">
                          <a:latin typeface="Calibri"/>
                          <a:ea typeface="Calibri"/>
                          <a:cs typeface="Arial"/>
                        </a:rPr>
                        <a:t> </a:t>
                      </a:r>
                      <a:r>
                        <a:rPr lang="es-ES" sz="1000">
                          <a:latin typeface="Calibri"/>
                          <a:ea typeface="Calibri"/>
                          <a:cs typeface="Arial"/>
                        </a:rPr>
                        <a:t>XINJE</a:t>
                      </a:r>
                      <a:r>
                        <a:rPr lang="es-ES" sz="1000">
                          <a:solidFill>
                            <a:srgbClr val="FFFFFF"/>
                          </a:solidFill>
                          <a:latin typeface="Calibri"/>
                          <a:ea typeface="Calibri"/>
                          <a:cs typeface="Arial"/>
                        </a:rPr>
                        <a:t> E</a:t>
                      </a:r>
                      <a:endParaRPr lang="es-EC" sz="1000">
                        <a:latin typeface="Calibri"/>
                        <a:ea typeface="Calibri"/>
                        <a:cs typeface="Times New Roman"/>
                      </a:endParaRPr>
                    </a:p>
                  </a:txBody>
                  <a:tcPr marL="64423" marR="64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95">
                <a:tc>
                  <a:txBody>
                    <a:bodyPr/>
                    <a:lstStyle/>
                    <a:p>
                      <a:pPr algn="just">
                        <a:lnSpc>
                          <a:spcPct val="150000"/>
                        </a:lnSpc>
                      </a:pPr>
                      <a:r>
                        <a:rPr lang="es-EC" sz="1000" b="1">
                          <a:latin typeface="Calibri"/>
                          <a:ea typeface="Calibri"/>
                          <a:cs typeface="Arial"/>
                        </a:rPr>
                        <a:t>   Existencia en el país</a:t>
                      </a:r>
                      <a:endParaRPr lang="es-EC" sz="1000">
                        <a:latin typeface="Calibri"/>
                        <a:ea typeface="Calibri"/>
                        <a:cs typeface="Times New Roman"/>
                      </a:endParaRPr>
                    </a:p>
                  </a:txBody>
                  <a:tcPr marL="64423" marR="64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1200"/>
                        </a:spcAft>
                      </a:pPr>
                      <a:r>
                        <a:rPr lang="es-EC" sz="1000" dirty="0">
                          <a:latin typeface="Arial"/>
                          <a:ea typeface="Calibri"/>
                          <a:cs typeface="Arial"/>
                        </a:rPr>
                        <a:t>  Inmediata</a:t>
                      </a:r>
                      <a:endParaRPr lang="es-EC" sz="1100" dirty="0">
                        <a:latin typeface="Arial"/>
                        <a:ea typeface="Times New Roman"/>
                        <a:cs typeface="Times New Roman"/>
                      </a:endParaRPr>
                    </a:p>
                  </a:txBody>
                  <a:tcPr marL="64423" marR="64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4 Imagen" descr="http://i01.i.aliimg.com/wsphoto/v0/541469803/TP760-T-TP-series-touch-screen.jpg"/>
          <p:cNvPicPr/>
          <p:nvPr/>
        </p:nvPicPr>
        <p:blipFill>
          <a:blip r:embed="rId3" cstate="print"/>
          <a:srcRect/>
          <a:stretch>
            <a:fillRect/>
          </a:stretch>
        </p:blipFill>
        <p:spPr bwMode="auto">
          <a:xfrm>
            <a:off x="6156176" y="3356992"/>
            <a:ext cx="2592288" cy="19115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C" dirty="0"/>
              <a:t>ELABORACIÓN DEL PROGRAMA</a:t>
            </a:r>
          </a:p>
        </p:txBody>
      </p:sp>
      <p:sp>
        <p:nvSpPr>
          <p:cNvPr id="3" name="2 Marcador de contenido"/>
          <p:cNvSpPr>
            <a:spLocks noGrp="1"/>
          </p:cNvSpPr>
          <p:nvPr>
            <p:ph idx="1"/>
          </p:nvPr>
        </p:nvSpPr>
        <p:spPr>
          <a:xfrm>
            <a:off x="457200" y="1600200"/>
            <a:ext cx="8229600" cy="4709120"/>
          </a:xfrm>
        </p:spPr>
        <p:txBody>
          <a:bodyPr>
            <a:normAutofit lnSpcReduction="10000"/>
          </a:bodyPr>
          <a:lstStyle/>
          <a:p>
            <a:r>
              <a:rPr lang="es-ES_tradnl" sz="2400" dirty="0" smtClean="0"/>
              <a:t>HMI / Interfaz Humano Máquina</a:t>
            </a:r>
          </a:p>
          <a:p>
            <a:pPr>
              <a:buNone/>
            </a:pPr>
            <a:r>
              <a:rPr lang="es-EC" sz="2400" dirty="0" smtClean="0"/>
              <a:t>	Entorno </a:t>
            </a:r>
            <a:r>
              <a:rPr lang="es-EC" sz="2400" dirty="0"/>
              <a:t>de programación gráfica como VC++, Visual Basic, </a:t>
            </a:r>
            <a:r>
              <a:rPr lang="es-EC" sz="2400" dirty="0" err="1"/>
              <a:t>Delphy</a:t>
            </a:r>
            <a:r>
              <a:rPr lang="es-EC" sz="2400" dirty="0"/>
              <a:t>, etc</a:t>
            </a:r>
            <a:r>
              <a:rPr lang="es-EC" sz="2400" dirty="0" smtClean="0"/>
              <a:t>.</a:t>
            </a:r>
          </a:p>
          <a:p>
            <a:pPr>
              <a:buNone/>
            </a:pPr>
            <a:r>
              <a:rPr lang="es-ES_tradnl" sz="2400" dirty="0"/>
              <a:t>	</a:t>
            </a:r>
            <a:r>
              <a:rPr lang="es-ES_tradnl" sz="2400" dirty="0" smtClean="0"/>
              <a:t>Paquetes de funciones </a:t>
            </a:r>
            <a:r>
              <a:rPr lang="es-ES_tradnl" sz="2400" dirty="0" err="1" smtClean="0"/>
              <a:t>estandar</a:t>
            </a:r>
            <a:r>
              <a:rPr lang="es-ES_tradnl" sz="2400" dirty="0" smtClean="0"/>
              <a:t> SCADA. </a:t>
            </a:r>
            <a:r>
              <a:rPr lang="es-ES_tradnl" sz="2400" dirty="0" err="1" smtClean="0"/>
              <a:t>Ej</a:t>
            </a:r>
            <a:r>
              <a:rPr lang="es-ES_tradnl" sz="2400" dirty="0" smtClean="0"/>
              <a:t>: </a:t>
            </a:r>
            <a:r>
              <a:rPr lang="es-ES_tradnl" sz="2400" dirty="0" err="1" smtClean="0"/>
              <a:t>Wonderware</a:t>
            </a:r>
            <a:endParaRPr lang="es-ES_tradnl" sz="2400" dirty="0" smtClean="0"/>
          </a:p>
          <a:p>
            <a:r>
              <a:rPr lang="es-ES_tradnl" sz="2400" dirty="0" smtClean="0"/>
              <a:t>SCADA / </a:t>
            </a:r>
            <a:r>
              <a:rPr lang="es-EC" sz="2400" dirty="0"/>
              <a:t>Supervisión, control y adquisición de </a:t>
            </a:r>
            <a:r>
              <a:rPr lang="es-EC" sz="2400" dirty="0" smtClean="0"/>
              <a:t>datos</a:t>
            </a:r>
          </a:p>
          <a:p>
            <a:r>
              <a:rPr lang="es-EC" sz="2400" dirty="0" smtClean="0"/>
              <a:t>Objetivo </a:t>
            </a:r>
            <a:r>
              <a:rPr lang="es-EC" sz="2400" dirty="0"/>
              <a:t>de la utilización de un software </a:t>
            </a:r>
            <a:r>
              <a:rPr lang="es-EC" sz="2400" dirty="0" smtClean="0"/>
              <a:t>HMI</a:t>
            </a:r>
          </a:p>
          <a:p>
            <a:r>
              <a:rPr lang="es-ES_tradnl" sz="2400" dirty="0" smtClean="0"/>
              <a:t>Monitoreo</a:t>
            </a:r>
          </a:p>
          <a:p>
            <a:r>
              <a:rPr lang="es-ES_tradnl" sz="2400" dirty="0" smtClean="0"/>
              <a:t>Supervisión</a:t>
            </a:r>
          </a:p>
          <a:p>
            <a:r>
              <a:rPr lang="es-ES_tradnl" sz="2400" dirty="0" smtClean="0"/>
              <a:t>Control</a:t>
            </a:r>
          </a:p>
          <a:p>
            <a:r>
              <a:rPr lang="es-ES_tradnl" sz="2400" dirty="0" smtClean="0"/>
              <a:t>Reportar</a:t>
            </a:r>
            <a:endParaRPr lang="es-ES_tradnl" sz="2400" dirty="0" smtClean="0"/>
          </a:p>
          <a:p>
            <a:pPr>
              <a:buNone/>
            </a:pPr>
            <a:r>
              <a:rPr lang="es-ES_tradnl" sz="2400" dirty="0"/>
              <a:t>	</a:t>
            </a:r>
            <a:r>
              <a:rPr lang="es-ES_tradnl" sz="2400" dirty="0" smtClean="0"/>
              <a:t>Porque </a:t>
            </a:r>
            <a:r>
              <a:rPr lang="es-ES_tradnl" sz="2400" dirty="0" err="1" smtClean="0"/>
              <a:t>Wonderware</a:t>
            </a:r>
            <a:r>
              <a:rPr lang="es-ES_tradnl" sz="2400" dirty="0" smtClean="0"/>
              <a:t>?</a:t>
            </a:r>
          </a:p>
          <a:p>
            <a:endParaRPr lang="es-EC"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0418" name="Picture 2"/>
          <p:cNvPicPr>
            <a:picLocks noChangeAspect="1" noChangeArrowheads="1"/>
          </p:cNvPicPr>
          <p:nvPr/>
        </p:nvPicPr>
        <p:blipFill>
          <a:blip r:embed="rId3" cstate="print"/>
          <a:srcRect l="30413" t="25831" r="30016" b="25705"/>
          <a:stretch>
            <a:fillRect/>
          </a:stretch>
        </p:blipFill>
        <p:spPr bwMode="auto">
          <a:xfrm>
            <a:off x="1115616" y="620688"/>
            <a:ext cx="6994120" cy="5164155"/>
          </a:xfrm>
          <a:prstGeom prst="rect">
            <a:avLst/>
          </a:prstGeom>
          <a:noFill/>
          <a:ln w="9525">
            <a:noFill/>
            <a:miter lim="800000"/>
            <a:headEnd/>
            <a:tailEnd/>
          </a:ln>
        </p:spPr>
      </p:pic>
      <p:sp>
        <p:nvSpPr>
          <p:cNvPr id="2" name="1 Título"/>
          <p:cNvSpPr>
            <a:spLocks noGrp="1"/>
          </p:cNvSpPr>
          <p:nvPr>
            <p:ph type="title"/>
          </p:nvPr>
        </p:nvSpPr>
        <p:spPr/>
        <p:txBody>
          <a:bodyPr/>
          <a:lstStyle/>
          <a:p>
            <a:r>
              <a:rPr lang="es-ES_tradnl" b="1" dirty="0" smtClean="0"/>
              <a:t>Simulador - SCADA</a:t>
            </a:r>
            <a:endParaRPr lang="es-EC"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_tradnl" dirty="0" smtClean="0"/>
              <a:t>Diagrama de Conexión</a:t>
            </a:r>
            <a:endParaRPr lang="es-EC" dirty="0"/>
          </a:p>
        </p:txBody>
      </p:sp>
      <p:pic>
        <p:nvPicPr>
          <p:cNvPr id="4" name="3 Imagen" descr="C:\Users\Juan Pablo\Conexion PLC HMI.png"/>
          <p:cNvPicPr/>
          <p:nvPr/>
        </p:nvPicPr>
        <p:blipFill>
          <a:blip r:embed="rId3" cstate="print"/>
          <a:srcRect t="15172"/>
          <a:stretch>
            <a:fillRect/>
          </a:stretch>
        </p:blipFill>
        <p:spPr bwMode="auto">
          <a:xfrm>
            <a:off x="467544" y="1412776"/>
            <a:ext cx="7992888" cy="4248472"/>
          </a:xfrm>
          <a:prstGeom prst="rect">
            <a:avLst/>
          </a:prstGeom>
          <a:noFill/>
          <a:ln w="9525">
            <a:noFill/>
            <a:miter lim="800000"/>
            <a:headEnd/>
            <a:tailEnd/>
          </a:ln>
        </p:spPr>
      </p:pic>
      <p:sp>
        <p:nvSpPr>
          <p:cNvPr id="61442" name="WordArt 2"/>
          <p:cNvSpPr>
            <a:spLocks noChangeArrowheads="1" noChangeShapeType="1" noTextEdit="1"/>
          </p:cNvSpPr>
          <p:nvPr/>
        </p:nvSpPr>
        <p:spPr bwMode="auto">
          <a:xfrm>
            <a:off x="4932040" y="3501008"/>
            <a:ext cx="298450" cy="166687"/>
          </a:xfrm>
          <a:prstGeom prst="rect">
            <a:avLst/>
          </a:prstGeom>
        </p:spPr>
        <p:txBody>
          <a:bodyPr wrap="none" fromWordArt="1">
            <a:prstTxWarp prst="textPlain">
              <a:avLst>
                <a:gd name="adj" fmla="val 50000"/>
              </a:avLst>
            </a:prstTxWarp>
          </a:bodyPr>
          <a:lstStyle/>
          <a:p>
            <a:pPr algn="ctr" rtl="0"/>
            <a:r>
              <a:rPr lang="es-EC" sz="1000" kern="10" spc="0" smtClean="0">
                <a:ln w="9525">
                  <a:solidFill>
                    <a:srgbClr val="000000"/>
                  </a:solidFill>
                  <a:round/>
                  <a:headEnd/>
                  <a:tailEnd/>
                </a:ln>
                <a:solidFill>
                  <a:srgbClr val="000000"/>
                </a:solidFill>
                <a:effectLst/>
                <a:latin typeface="Arial"/>
                <a:cs typeface="Arial"/>
              </a:rPr>
              <a:t>AO</a:t>
            </a:r>
            <a:endParaRPr lang="es-EC" sz="1000" kern="10" spc="0">
              <a:ln w="9525">
                <a:solidFill>
                  <a:srgbClr val="000000"/>
                </a:solidFill>
                <a:round/>
                <a:headEnd/>
                <a:tailEnd/>
              </a:ln>
              <a:solidFill>
                <a:srgbClr val="000000"/>
              </a:solidFill>
              <a:effectLst/>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fontScale="90000"/>
          </a:bodyPr>
          <a:lstStyle/>
          <a:p>
            <a:r>
              <a:rPr lang="es-EC" sz="3600" b="1" dirty="0" smtClean="0"/>
              <a:t>Sistema Propuesto y Posibles soluciones</a:t>
            </a:r>
            <a:r>
              <a:rPr lang="es-EC" b="1" dirty="0" smtClean="0"/>
              <a:t/>
            </a:r>
            <a:br>
              <a:rPr lang="es-EC" b="1" dirty="0" smtClean="0"/>
            </a:br>
            <a:endParaRPr lang="es-EC" dirty="0"/>
          </a:p>
        </p:txBody>
      </p:sp>
      <p:pic>
        <p:nvPicPr>
          <p:cNvPr id="4" name="3 Marcador de contenido" descr="G:\BlackBerry\camera\IMG-20120524-00808.jpg"/>
          <p:cNvPicPr>
            <a:picLocks noGrp="1"/>
          </p:cNvPicPr>
          <p:nvPr>
            <p:ph idx="1"/>
          </p:nvPr>
        </p:nvPicPr>
        <p:blipFill>
          <a:blip r:embed="rId3" cstate="print"/>
          <a:srcRect l="53881" r="22831" b="75988"/>
          <a:stretch>
            <a:fillRect/>
          </a:stretch>
        </p:blipFill>
        <p:spPr bwMode="auto">
          <a:xfrm>
            <a:off x="6372200" y="1124744"/>
            <a:ext cx="1800200" cy="1584176"/>
          </a:xfrm>
          <a:prstGeom prst="rect">
            <a:avLst/>
          </a:prstGeom>
          <a:noFill/>
          <a:ln w="9525">
            <a:noFill/>
            <a:miter lim="800000"/>
            <a:headEnd/>
            <a:tailEnd/>
          </a:ln>
        </p:spPr>
      </p:pic>
      <p:sp>
        <p:nvSpPr>
          <p:cNvPr id="5" name="2 Marcador de contenido"/>
          <p:cNvSpPr txBox="1">
            <a:spLocks/>
          </p:cNvSpPr>
          <p:nvPr/>
        </p:nvSpPr>
        <p:spPr>
          <a:xfrm>
            <a:off x="467544" y="1196752"/>
            <a:ext cx="8229600" cy="158417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s-MX" sz="2000" dirty="0" smtClean="0"/>
              <a:t>Automatización sistema y bancada establecida.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s-MX" sz="2000" dirty="0" smtClean="0"/>
              <a:t>El </a:t>
            </a:r>
            <a:r>
              <a:rPr lang="es-MX" sz="2000" dirty="0" err="1" smtClean="0"/>
              <a:t>phantoma</a:t>
            </a:r>
            <a:r>
              <a:rPr lang="es-MX" sz="2000" dirty="0" smtClean="0"/>
              <a:t> y su ubicación.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sz="2000" b="0" i="0" u="none" strike="noStrike" kern="1200" cap="none" spc="0" normalizeH="0" baseline="0" noProof="0" dirty="0" smtClean="0">
                <a:ln>
                  <a:noFill/>
                </a:ln>
                <a:solidFill>
                  <a:schemeClr val="tx1"/>
                </a:solidFill>
                <a:effectLst/>
                <a:uLnTx/>
                <a:uFillTx/>
                <a:latin typeface="+mn-lt"/>
                <a:ea typeface="+mn-ea"/>
                <a:cs typeface="+mn-cs"/>
              </a:rPr>
              <a:t>Mecanismo </a:t>
            </a:r>
            <a:r>
              <a:rPr kumimoji="0" lang="es-ES_tradnl" sz="2000" b="0" i="0" u="none" strike="noStrike" kern="1200" cap="none" spc="0" normalizeH="0" noProof="0" dirty="0" smtClean="0">
                <a:ln>
                  <a:noFill/>
                </a:ln>
                <a:solidFill>
                  <a:schemeClr val="tx1"/>
                </a:solidFill>
                <a:effectLst/>
                <a:uLnTx/>
                <a:uFillTx/>
                <a:latin typeface="+mn-lt"/>
                <a:ea typeface="+mn-ea"/>
                <a:cs typeface="+mn-cs"/>
              </a:rPr>
              <a:t> moderno, tecnología actual.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s-ES_tradnl" sz="2000" baseline="0" dirty="0" smtClean="0"/>
              <a:t>Demanda de precisión.</a:t>
            </a: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7 Imagen"/>
          <p:cNvPicPr/>
          <p:nvPr/>
        </p:nvPicPr>
        <p:blipFill>
          <a:blip r:embed="rId4" cstate="print"/>
          <a:srcRect l="7922" r="6918"/>
          <a:stretch>
            <a:fillRect/>
          </a:stretch>
        </p:blipFill>
        <p:spPr bwMode="auto">
          <a:xfrm>
            <a:off x="5796136" y="2780928"/>
            <a:ext cx="3168352" cy="2448272"/>
          </a:xfrm>
          <a:prstGeom prst="rect">
            <a:avLst/>
          </a:prstGeom>
          <a:noFill/>
          <a:ln w="9525">
            <a:noFill/>
            <a:miter lim="800000"/>
            <a:headEnd/>
            <a:tailEnd/>
          </a:ln>
          <a:effectLst>
            <a:outerShdw blurRad="50800" dist="50800" dir="5400000" algn="ctr" rotWithShape="0">
              <a:srgbClr val="000000">
                <a:alpha val="0"/>
              </a:srgbClr>
            </a:outerShdw>
          </a:effectLst>
        </p:spPr>
      </p:pic>
      <p:pic>
        <p:nvPicPr>
          <p:cNvPr id="6" name="5 Imagen" descr="G:\BlackBerry\camera\IMG-20120711-00874.jpg"/>
          <p:cNvPicPr/>
          <p:nvPr/>
        </p:nvPicPr>
        <p:blipFill>
          <a:blip r:embed="rId5" cstate="print"/>
          <a:srcRect r="29817" b="19601"/>
          <a:stretch>
            <a:fillRect/>
          </a:stretch>
        </p:blipFill>
        <p:spPr bwMode="auto">
          <a:xfrm>
            <a:off x="2915816" y="2852936"/>
            <a:ext cx="2880320" cy="2376264"/>
          </a:xfrm>
          <a:prstGeom prst="rect">
            <a:avLst/>
          </a:prstGeom>
          <a:noFill/>
          <a:ln w="9525">
            <a:noFill/>
            <a:miter lim="800000"/>
            <a:headEnd/>
            <a:tailEnd/>
          </a:ln>
        </p:spPr>
      </p:pic>
      <p:pic>
        <p:nvPicPr>
          <p:cNvPr id="9" name="8 Imagen" descr="G:\BlackBerry\camera\IMG-20120524-00808.jpg"/>
          <p:cNvPicPr/>
          <p:nvPr/>
        </p:nvPicPr>
        <p:blipFill>
          <a:blip r:embed="rId3" cstate="print"/>
          <a:srcRect/>
          <a:stretch>
            <a:fillRect/>
          </a:stretch>
        </p:blipFill>
        <p:spPr bwMode="auto">
          <a:xfrm>
            <a:off x="251520" y="2852936"/>
            <a:ext cx="2808312"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_tradnl" dirty="0" smtClean="0"/>
              <a:t>Diagrama de Conexión</a:t>
            </a:r>
            <a:endParaRPr lang="es-EC" dirty="0"/>
          </a:p>
        </p:txBody>
      </p:sp>
      <p:pic>
        <p:nvPicPr>
          <p:cNvPr id="4" name="3 Imagen"/>
          <p:cNvPicPr/>
          <p:nvPr/>
        </p:nvPicPr>
        <p:blipFill>
          <a:blip r:embed="rId3" cstate="print"/>
          <a:srcRect/>
          <a:stretch>
            <a:fillRect/>
          </a:stretch>
        </p:blipFill>
        <p:spPr bwMode="auto">
          <a:xfrm>
            <a:off x="4427984" y="1196752"/>
            <a:ext cx="4104456" cy="4725144"/>
          </a:xfrm>
          <a:prstGeom prst="rect">
            <a:avLst/>
          </a:prstGeom>
          <a:noFill/>
          <a:ln w="9525">
            <a:noFill/>
            <a:miter lim="800000"/>
            <a:headEnd/>
            <a:tailEnd/>
          </a:ln>
        </p:spPr>
      </p:pic>
      <p:sp>
        <p:nvSpPr>
          <p:cNvPr id="5" name="2 Marcador de contenido"/>
          <p:cNvSpPr>
            <a:spLocks noGrp="1"/>
          </p:cNvSpPr>
          <p:nvPr>
            <p:ph idx="1"/>
          </p:nvPr>
        </p:nvSpPr>
        <p:spPr>
          <a:xfrm>
            <a:off x="457200" y="1600200"/>
            <a:ext cx="8229600" cy="4525963"/>
          </a:xfrm>
        </p:spPr>
        <p:txBody>
          <a:bodyPr>
            <a:normAutofit/>
          </a:bodyPr>
          <a:lstStyle/>
          <a:p>
            <a:r>
              <a:rPr lang="es-EC" sz="2400" dirty="0" smtClean="0"/>
              <a:t>Señal del </a:t>
            </a:r>
            <a:r>
              <a:rPr lang="es-EC" sz="2400" dirty="0"/>
              <a:t>controlador Superior: </a:t>
            </a:r>
            <a:endParaRPr lang="es-EC" sz="2400" dirty="0" smtClean="0"/>
          </a:p>
          <a:p>
            <a:r>
              <a:rPr lang="es-EC" sz="2400" dirty="0" err="1"/>
              <a:t>Encoder</a:t>
            </a:r>
            <a:r>
              <a:rPr lang="es-EC" sz="2400" dirty="0"/>
              <a:t> </a:t>
            </a:r>
            <a:r>
              <a:rPr lang="es-EC" sz="2400" dirty="0" smtClean="0"/>
              <a:t>Cable</a:t>
            </a:r>
          </a:p>
          <a:p>
            <a:r>
              <a:rPr lang="es-EC" sz="2400" dirty="0" smtClean="0"/>
              <a:t>Comunicación</a:t>
            </a:r>
            <a:endParaRPr lang="es-EC"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_tradnl" dirty="0" smtClean="0"/>
              <a:t>Análisis Económico y Financiero</a:t>
            </a:r>
            <a:endParaRPr lang="es-EC" dirty="0"/>
          </a:p>
        </p:txBody>
      </p:sp>
      <p:sp>
        <p:nvSpPr>
          <p:cNvPr id="5" name="4 CuadroTexto"/>
          <p:cNvSpPr txBox="1"/>
          <p:nvPr/>
        </p:nvSpPr>
        <p:spPr>
          <a:xfrm>
            <a:off x="3203848" y="1268760"/>
            <a:ext cx="3240360" cy="400110"/>
          </a:xfrm>
          <a:prstGeom prst="rect">
            <a:avLst/>
          </a:prstGeom>
          <a:noFill/>
        </p:spPr>
        <p:txBody>
          <a:bodyPr wrap="square" rtlCol="0">
            <a:spAutoFit/>
          </a:bodyPr>
          <a:lstStyle/>
          <a:p>
            <a:r>
              <a:rPr lang="es-ES_tradnl" sz="2000" b="1" dirty="0" smtClean="0"/>
              <a:t>Cotización del Proyecto</a:t>
            </a:r>
            <a:endParaRPr lang="es-EC" sz="2000" b="1" dirty="0"/>
          </a:p>
        </p:txBody>
      </p:sp>
      <p:graphicFrame>
        <p:nvGraphicFramePr>
          <p:cNvPr id="9" name="8 Marcador de contenido"/>
          <p:cNvGraphicFramePr>
            <a:graphicFrameLocks noGrp="1"/>
          </p:cNvGraphicFramePr>
          <p:nvPr>
            <p:ph idx="1"/>
          </p:nvPr>
        </p:nvGraphicFramePr>
        <p:xfrm>
          <a:off x="2123728" y="1628800"/>
          <a:ext cx="5078143" cy="4389120"/>
        </p:xfrm>
        <a:graphic>
          <a:graphicData uri="http://schemas.openxmlformats.org/drawingml/2006/table">
            <a:tbl>
              <a:tblPr/>
              <a:tblGrid>
                <a:gridCol w="382404"/>
                <a:gridCol w="2275136"/>
                <a:gridCol w="460097"/>
                <a:gridCol w="701440"/>
                <a:gridCol w="608870"/>
                <a:gridCol w="650196"/>
              </a:tblGrid>
              <a:tr h="356779">
                <a:tc>
                  <a:txBody>
                    <a:bodyPr/>
                    <a:lstStyle/>
                    <a:p>
                      <a:pPr algn="ctr">
                        <a:lnSpc>
                          <a:spcPct val="150000"/>
                        </a:lnSpc>
                        <a:spcBef>
                          <a:spcPts val="1200"/>
                        </a:spcBef>
                        <a:spcAft>
                          <a:spcPts val="0"/>
                        </a:spcAft>
                      </a:pPr>
                      <a:r>
                        <a:rPr lang="es-EC" sz="800" b="1" dirty="0">
                          <a:solidFill>
                            <a:srgbClr val="000000"/>
                          </a:solidFill>
                          <a:latin typeface="Arial"/>
                          <a:ea typeface="Times New Roman"/>
                          <a:cs typeface="Arial"/>
                        </a:rPr>
                        <a:t>ITEM</a:t>
                      </a:r>
                      <a:endParaRPr lang="es-EC" sz="1000" dirty="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800" b="1">
                          <a:solidFill>
                            <a:srgbClr val="000000"/>
                          </a:solidFill>
                          <a:latin typeface="Arial"/>
                          <a:ea typeface="Times New Roman"/>
                          <a:cs typeface="Arial"/>
                        </a:rPr>
                        <a:t>DESCRIPCIÓN</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800" b="1">
                          <a:solidFill>
                            <a:srgbClr val="000000"/>
                          </a:solidFill>
                          <a:latin typeface="Arial"/>
                          <a:ea typeface="Times New Roman"/>
                          <a:cs typeface="Arial"/>
                        </a:rPr>
                        <a:t>CANT.</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800" b="1">
                          <a:solidFill>
                            <a:srgbClr val="000000"/>
                          </a:solidFill>
                          <a:latin typeface="Arial"/>
                          <a:ea typeface="Times New Roman"/>
                          <a:cs typeface="Arial"/>
                        </a:rPr>
                        <a:t>VALOR UNITARIO</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800" b="1">
                          <a:solidFill>
                            <a:srgbClr val="000000"/>
                          </a:solidFill>
                          <a:latin typeface="Arial"/>
                          <a:ea typeface="Times New Roman"/>
                          <a:cs typeface="Arial"/>
                        </a:rPr>
                        <a:t>DESCTO.</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800" b="1">
                          <a:solidFill>
                            <a:srgbClr val="000000"/>
                          </a:solidFill>
                          <a:latin typeface="Arial"/>
                          <a:ea typeface="Times New Roman"/>
                          <a:cs typeface="Arial"/>
                        </a:rPr>
                        <a:t>TOTAL</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779">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1</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1200"/>
                        </a:spcBef>
                        <a:spcAft>
                          <a:spcPts val="0"/>
                        </a:spcAft>
                      </a:pPr>
                      <a:r>
                        <a:rPr lang="es-EC" sz="800">
                          <a:solidFill>
                            <a:srgbClr val="000000"/>
                          </a:solidFill>
                          <a:latin typeface="Arial"/>
                          <a:ea typeface="Times New Roman"/>
                          <a:cs typeface="Arial"/>
                        </a:rPr>
                        <a:t>SERVOMOTOR 500W + SERVO DRIVE, DA98B-05-80SJT-M024C GSK</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7</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2300.00</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5%</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15295.00</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89">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2</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1200"/>
                        </a:spcBef>
                        <a:spcAft>
                          <a:spcPts val="0"/>
                        </a:spcAft>
                      </a:pPr>
                      <a:r>
                        <a:rPr lang="es-EC" sz="800">
                          <a:solidFill>
                            <a:srgbClr val="000000"/>
                          </a:solidFill>
                          <a:latin typeface="Arial"/>
                          <a:ea typeface="Times New Roman"/>
                          <a:cs typeface="Arial"/>
                        </a:rPr>
                        <a:t>REDUCTORAS CM50 i:30 TRANSTECNO</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4</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600.00</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5%</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2280.00</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89">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3</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1200"/>
                        </a:spcBef>
                        <a:spcAft>
                          <a:spcPts val="0"/>
                        </a:spcAft>
                      </a:pPr>
                      <a:r>
                        <a:rPr lang="es-EC" sz="800" dirty="0">
                          <a:solidFill>
                            <a:srgbClr val="000000"/>
                          </a:solidFill>
                          <a:latin typeface="Arial"/>
                          <a:ea typeface="Times New Roman"/>
                          <a:cs typeface="Arial"/>
                        </a:rPr>
                        <a:t>MTS DE GUIAS LINEALES</a:t>
                      </a:r>
                      <a:endParaRPr lang="es-EC" sz="1000" dirty="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8</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1000.00</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5%</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7600.00</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779">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4</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1200"/>
                        </a:spcBef>
                        <a:spcAft>
                          <a:spcPts val="0"/>
                        </a:spcAft>
                      </a:pPr>
                      <a:r>
                        <a:rPr lang="es-EC" sz="800">
                          <a:solidFill>
                            <a:srgbClr val="000000"/>
                          </a:solidFill>
                          <a:latin typeface="Arial"/>
                          <a:ea typeface="Times New Roman"/>
                          <a:cs typeface="Arial"/>
                        </a:rPr>
                        <a:t>MTS DE TORNILLO DE BOLAS CON TUERCA</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8</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1000.00</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5%</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7600.00</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89">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5</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1200"/>
                        </a:spcBef>
                        <a:spcAft>
                          <a:spcPts val="0"/>
                        </a:spcAft>
                      </a:pPr>
                      <a:r>
                        <a:rPr lang="es-EC" sz="800">
                          <a:solidFill>
                            <a:srgbClr val="000000"/>
                          </a:solidFill>
                          <a:latin typeface="Arial"/>
                          <a:ea typeface="Times New Roman"/>
                          <a:cs typeface="Arial"/>
                        </a:rPr>
                        <a:t>TABLERO DE PROTECCIONES</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1</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400.00</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5%</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380.00</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89">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6</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1200"/>
                        </a:spcBef>
                        <a:spcAft>
                          <a:spcPts val="0"/>
                        </a:spcAft>
                      </a:pPr>
                      <a:r>
                        <a:rPr lang="es-EC" sz="800">
                          <a:solidFill>
                            <a:srgbClr val="000000"/>
                          </a:solidFill>
                          <a:latin typeface="Arial"/>
                          <a:ea typeface="Times New Roman"/>
                          <a:cs typeface="Arial"/>
                        </a:rPr>
                        <a:t>PLC XCM-32T</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3</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1200.00</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5%</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3420.00</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89">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7</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1200"/>
                        </a:spcBef>
                        <a:spcAft>
                          <a:spcPts val="0"/>
                        </a:spcAft>
                      </a:pPr>
                      <a:r>
                        <a:rPr lang="es-EC" sz="800">
                          <a:solidFill>
                            <a:srgbClr val="000000"/>
                          </a:solidFill>
                          <a:latin typeface="Arial"/>
                          <a:ea typeface="Times New Roman"/>
                          <a:cs typeface="Arial"/>
                        </a:rPr>
                        <a:t>TP-760</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1</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1200.00</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5%</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1140.00</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89">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8</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1200"/>
                        </a:spcBef>
                        <a:spcAft>
                          <a:spcPts val="0"/>
                        </a:spcAft>
                      </a:pPr>
                      <a:r>
                        <a:rPr lang="es-EC" sz="800">
                          <a:solidFill>
                            <a:srgbClr val="000000"/>
                          </a:solidFill>
                          <a:latin typeface="Arial"/>
                          <a:ea typeface="Times New Roman"/>
                          <a:cs typeface="Arial"/>
                        </a:rPr>
                        <a:t>CABLE PLC-OP</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1</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60.00</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5%</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57.00</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89">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9</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1200"/>
                        </a:spcBef>
                        <a:spcAft>
                          <a:spcPts val="0"/>
                        </a:spcAft>
                      </a:pPr>
                      <a:r>
                        <a:rPr lang="es-EC" sz="800">
                          <a:solidFill>
                            <a:srgbClr val="000000"/>
                          </a:solidFill>
                          <a:latin typeface="Arial"/>
                          <a:ea typeface="Times New Roman"/>
                          <a:cs typeface="Arial"/>
                        </a:rPr>
                        <a:t>CABLE PLC-PC</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1</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60.00</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5%</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57.00</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89">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10</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1200"/>
                        </a:spcBef>
                        <a:spcAft>
                          <a:spcPts val="0"/>
                        </a:spcAft>
                      </a:pPr>
                      <a:r>
                        <a:rPr lang="es-EC" sz="800">
                          <a:solidFill>
                            <a:srgbClr val="000000"/>
                          </a:solidFill>
                          <a:latin typeface="Arial"/>
                          <a:ea typeface="Times New Roman"/>
                          <a:cs typeface="Arial"/>
                        </a:rPr>
                        <a:t>FUENTE DE PODER 2.5A</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1</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120.00</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5%</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114.00</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89">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11</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1200"/>
                        </a:spcBef>
                        <a:spcAft>
                          <a:spcPts val="0"/>
                        </a:spcAft>
                      </a:pPr>
                      <a:r>
                        <a:rPr lang="es-EC" sz="800">
                          <a:solidFill>
                            <a:srgbClr val="000000"/>
                          </a:solidFill>
                          <a:latin typeface="Arial"/>
                          <a:ea typeface="Times New Roman"/>
                          <a:cs typeface="Arial"/>
                        </a:rPr>
                        <a:t>MESA DE PERFIL ESTRUCTURA</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1</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9000.00</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5%</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8550.00</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779">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12</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1200"/>
                        </a:spcBef>
                        <a:spcAft>
                          <a:spcPts val="0"/>
                        </a:spcAft>
                      </a:pPr>
                      <a:r>
                        <a:rPr lang="es-EC" sz="800">
                          <a:solidFill>
                            <a:srgbClr val="000000"/>
                          </a:solidFill>
                          <a:latin typeface="Arial"/>
                          <a:ea typeface="Times New Roman"/>
                          <a:cs typeface="Arial"/>
                        </a:rPr>
                        <a:t>MANO DE OBRA, ARMADO Y PRUEBAS PROGRAMACIÓN</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1</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2000.00</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s-EC" sz="800">
                        <a:latin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2000.00</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779">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12</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1200"/>
                        </a:spcBef>
                        <a:spcAft>
                          <a:spcPts val="0"/>
                        </a:spcAft>
                      </a:pPr>
                      <a:r>
                        <a:rPr lang="es-EC" sz="800">
                          <a:solidFill>
                            <a:srgbClr val="000000"/>
                          </a:solidFill>
                          <a:latin typeface="Arial"/>
                          <a:ea typeface="Times New Roman"/>
                          <a:cs typeface="Arial"/>
                        </a:rPr>
                        <a:t>MATERIAL MENUDO Y VARIOS FIN DE CARRERAS-SENSORES</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1</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2000.00</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s-EC" sz="800">
                        <a:latin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2000.00</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89">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13</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1200"/>
                        </a:spcBef>
                        <a:spcAft>
                          <a:spcPts val="0"/>
                        </a:spcAft>
                      </a:pPr>
                      <a:r>
                        <a:rPr lang="es-EC" sz="800">
                          <a:solidFill>
                            <a:srgbClr val="000000"/>
                          </a:solidFill>
                          <a:latin typeface="Arial"/>
                          <a:ea typeface="Times New Roman"/>
                          <a:cs typeface="Arial"/>
                        </a:rPr>
                        <a:t>PROFORMA DE PLACAS</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1</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1130.19</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s-EC" sz="800">
                        <a:latin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1130.19</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89">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14</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1200"/>
                        </a:spcBef>
                        <a:spcAft>
                          <a:spcPts val="0"/>
                        </a:spcAft>
                      </a:pPr>
                      <a:r>
                        <a:rPr lang="es-EC" sz="800">
                          <a:solidFill>
                            <a:srgbClr val="000000"/>
                          </a:solidFill>
                          <a:latin typeface="Arial"/>
                          <a:ea typeface="Times New Roman"/>
                          <a:cs typeface="Arial"/>
                        </a:rPr>
                        <a:t>REMUNERACIÓN</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1</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1276.00</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s-EC" sz="800">
                        <a:latin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1276.00</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89">
                <a:tc>
                  <a:txBody>
                    <a:bodyPr/>
                    <a:lstStyle/>
                    <a:p>
                      <a:pPr algn="just">
                        <a:lnSpc>
                          <a:spcPct val="150000"/>
                        </a:lnSpc>
                      </a:pPr>
                      <a:endParaRPr lang="es-EC" sz="800">
                        <a:latin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s-EC" sz="800">
                        <a:latin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s-EC" sz="800">
                        <a:latin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s-EC" sz="800">
                        <a:latin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1200"/>
                        </a:spcBef>
                        <a:spcAft>
                          <a:spcPts val="0"/>
                        </a:spcAft>
                      </a:pPr>
                      <a:r>
                        <a:rPr lang="es-EC" sz="800" b="1">
                          <a:solidFill>
                            <a:srgbClr val="000000"/>
                          </a:solidFill>
                          <a:latin typeface="Arial"/>
                          <a:ea typeface="Times New Roman"/>
                          <a:cs typeface="Arial"/>
                        </a:rPr>
                        <a:t>subtotal</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52899.19</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89">
                <a:tc>
                  <a:txBody>
                    <a:bodyPr/>
                    <a:lstStyle/>
                    <a:p>
                      <a:pPr algn="just">
                        <a:lnSpc>
                          <a:spcPct val="150000"/>
                        </a:lnSpc>
                      </a:pPr>
                      <a:endParaRPr lang="es-EC" sz="800">
                        <a:latin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s-EC" sz="800">
                        <a:latin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s-EC" sz="800">
                        <a:latin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s-EC" sz="800">
                        <a:latin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1200"/>
                        </a:spcBef>
                        <a:spcAft>
                          <a:spcPts val="0"/>
                        </a:spcAft>
                      </a:pPr>
                      <a:r>
                        <a:rPr lang="es-EC" sz="800" b="1">
                          <a:solidFill>
                            <a:srgbClr val="000000"/>
                          </a:solidFill>
                          <a:latin typeface="Arial"/>
                          <a:ea typeface="Times New Roman"/>
                          <a:cs typeface="Arial"/>
                        </a:rPr>
                        <a:t>IVA</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a:solidFill>
                            <a:srgbClr val="000000"/>
                          </a:solidFill>
                          <a:latin typeface="Arial"/>
                          <a:ea typeface="Times New Roman"/>
                          <a:cs typeface="Arial"/>
                        </a:rPr>
                        <a:t>6347.90</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89">
                <a:tc>
                  <a:txBody>
                    <a:bodyPr/>
                    <a:lstStyle/>
                    <a:p>
                      <a:pPr algn="just">
                        <a:lnSpc>
                          <a:spcPct val="150000"/>
                        </a:lnSpc>
                      </a:pPr>
                      <a:endParaRPr lang="es-EC" sz="800">
                        <a:latin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s-EC" sz="800" dirty="0">
                        <a:latin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s-EC" sz="800">
                        <a:latin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s-EC" sz="800">
                        <a:latin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1200"/>
                        </a:spcBef>
                        <a:spcAft>
                          <a:spcPts val="0"/>
                        </a:spcAft>
                      </a:pPr>
                      <a:r>
                        <a:rPr lang="es-EC" sz="800" b="1">
                          <a:solidFill>
                            <a:srgbClr val="000000"/>
                          </a:solidFill>
                          <a:latin typeface="Arial"/>
                          <a:ea typeface="Times New Roman"/>
                          <a:cs typeface="Arial"/>
                        </a:rPr>
                        <a:t>TOTAL</a:t>
                      </a:r>
                      <a:endParaRPr lang="es-EC" sz="100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800" dirty="0">
                          <a:solidFill>
                            <a:srgbClr val="000000"/>
                          </a:solidFill>
                          <a:latin typeface="Arial"/>
                          <a:ea typeface="Times New Roman"/>
                          <a:cs typeface="Arial"/>
                        </a:rPr>
                        <a:t>59247.09</a:t>
                      </a:r>
                      <a:endParaRPr lang="es-EC" sz="1000" dirty="0">
                        <a:latin typeface="Arial"/>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_tradnl" dirty="0" smtClean="0"/>
              <a:t>Análisis Económico y Financiero</a:t>
            </a:r>
            <a:endParaRPr lang="es-EC" dirty="0"/>
          </a:p>
        </p:txBody>
      </p:sp>
      <p:graphicFrame>
        <p:nvGraphicFramePr>
          <p:cNvPr id="8" name="7 Marcador de contenido"/>
          <p:cNvGraphicFramePr>
            <a:graphicFrameLocks noGrp="1"/>
          </p:cNvGraphicFramePr>
          <p:nvPr>
            <p:ph idx="1"/>
          </p:nvPr>
        </p:nvGraphicFramePr>
        <p:xfrm>
          <a:off x="1331640" y="1920081"/>
          <a:ext cx="6264695" cy="3657600"/>
        </p:xfrm>
        <a:graphic>
          <a:graphicData uri="http://schemas.openxmlformats.org/drawingml/2006/table">
            <a:tbl>
              <a:tblPr/>
              <a:tblGrid>
                <a:gridCol w="2124184"/>
                <a:gridCol w="848626"/>
                <a:gridCol w="662122"/>
                <a:gridCol w="718298"/>
                <a:gridCol w="662122"/>
                <a:gridCol w="662122"/>
                <a:gridCol w="587221"/>
              </a:tblGrid>
              <a:tr h="190500">
                <a:tc gridSpan="7">
                  <a:txBody>
                    <a:bodyPr/>
                    <a:lstStyle/>
                    <a:p>
                      <a:pPr algn="ctr">
                        <a:lnSpc>
                          <a:spcPct val="150000"/>
                        </a:lnSpc>
                        <a:spcBef>
                          <a:spcPts val="1200"/>
                        </a:spcBef>
                        <a:spcAft>
                          <a:spcPts val="0"/>
                        </a:spcAft>
                      </a:pPr>
                      <a:r>
                        <a:rPr lang="es-EC" sz="1000" b="1">
                          <a:solidFill>
                            <a:srgbClr val="000000"/>
                          </a:solidFill>
                          <a:latin typeface="Arial"/>
                          <a:ea typeface="Times New Roman"/>
                          <a:cs typeface="Arial"/>
                        </a:rPr>
                        <a:t>FLUJO DE CAJA (EN DÓLARES)</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gn="l">
                        <a:lnSpc>
                          <a:spcPct val="150000"/>
                        </a:lnSpc>
                        <a:spcBef>
                          <a:spcPts val="1200"/>
                        </a:spcBef>
                        <a:spcAft>
                          <a:spcPts val="0"/>
                        </a:spcAft>
                      </a:pPr>
                      <a:r>
                        <a:rPr lang="es-EC" sz="1000" b="1">
                          <a:solidFill>
                            <a:srgbClr val="000000"/>
                          </a:solidFill>
                          <a:latin typeface="Arial"/>
                          <a:ea typeface="Times New Roman"/>
                          <a:cs typeface="Arial"/>
                        </a:rPr>
                        <a:t>DESCRIPCIÓN</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1200"/>
                        </a:spcBef>
                        <a:spcAft>
                          <a:spcPts val="0"/>
                        </a:spcAft>
                      </a:pPr>
                      <a:r>
                        <a:rPr lang="es-EC" sz="1000" b="1">
                          <a:solidFill>
                            <a:srgbClr val="000000"/>
                          </a:solidFill>
                          <a:latin typeface="Arial"/>
                          <a:ea typeface="Times New Roman"/>
                          <a:cs typeface="Arial"/>
                        </a:rPr>
                        <a:t>AÑOS </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b="1">
                          <a:solidFill>
                            <a:srgbClr val="000000"/>
                          </a:solidFill>
                          <a:latin typeface="Arial"/>
                          <a:ea typeface="Times New Roman"/>
                          <a:cs typeface="Arial"/>
                        </a:rPr>
                        <a:t>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b="1">
                          <a:solidFill>
                            <a:srgbClr val="000000"/>
                          </a:solidFill>
                          <a:latin typeface="Arial"/>
                          <a:ea typeface="Times New Roman"/>
                          <a:cs typeface="Arial"/>
                        </a:rPr>
                        <a:t>2013</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b="1">
                          <a:solidFill>
                            <a:srgbClr val="000000"/>
                          </a:solidFill>
                          <a:latin typeface="Arial"/>
                          <a:ea typeface="Times New Roman"/>
                          <a:cs typeface="Arial"/>
                        </a:rPr>
                        <a:t>2014</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b="1">
                          <a:solidFill>
                            <a:srgbClr val="000000"/>
                          </a:solidFill>
                          <a:latin typeface="Arial"/>
                          <a:ea typeface="Times New Roman"/>
                          <a:cs typeface="Arial"/>
                        </a:rPr>
                        <a:t>2015</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b="1">
                          <a:solidFill>
                            <a:srgbClr val="000000"/>
                          </a:solidFill>
                          <a:latin typeface="Arial"/>
                          <a:ea typeface="Times New Roman"/>
                          <a:cs typeface="Arial"/>
                        </a:rPr>
                        <a:t>2016</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b="1">
                          <a:solidFill>
                            <a:srgbClr val="000000"/>
                          </a:solidFill>
                          <a:latin typeface="Arial"/>
                          <a:ea typeface="Times New Roman"/>
                          <a:cs typeface="Arial"/>
                        </a:rPr>
                        <a:t>2017</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50000"/>
                        </a:lnSpc>
                        <a:spcBef>
                          <a:spcPts val="1200"/>
                        </a:spcBef>
                        <a:spcAft>
                          <a:spcPts val="0"/>
                        </a:spcAft>
                      </a:pPr>
                      <a:r>
                        <a:rPr lang="es-EC" sz="1000" b="1">
                          <a:solidFill>
                            <a:srgbClr val="000000"/>
                          </a:solidFill>
                          <a:latin typeface="Arial"/>
                          <a:ea typeface="Times New Roman"/>
                          <a:cs typeface="Arial"/>
                        </a:rPr>
                        <a:t>INVERSIONES</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50000"/>
                        </a:lnSpc>
                        <a:spcBef>
                          <a:spcPts val="1200"/>
                        </a:spcBef>
                        <a:spcAft>
                          <a:spcPts val="0"/>
                        </a:spcAft>
                      </a:pPr>
                      <a:r>
                        <a:rPr lang="es-EC" sz="1000">
                          <a:solidFill>
                            <a:srgbClr val="000000"/>
                          </a:solidFill>
                          <a:latin typeface="Arial"/>
                          <a:ea typeface="Times New Roman"/>
                          <a:cs typeface="Arial"/>
                        </a:rPr>
                        <a:t>Capital de Trabajo</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a:solidFill>
                            <a:srgbClr val="000000"/>
                          </a:solidFill>
                          <a:latin typeface="Arial"/>
                          <a:ea typeface="Times New Roman"/>
                          <a:cs typeface="Arial"/>
                        </a:rPr>
                        <a:t>-</a:t>
                      </a:r>
                      <a:r>
                        <a:rPr lang="es-EC" sz="1000">
                          <a:solidFill>
                            <a:srgbClr val="000000"/>
                          </a:solidFill>
                          <a:latin typeface="Arial"/>
                          <a:ea typeface="Calibri"/>
                          <a:cs typeface="Arial"/>
                        </a:rPr>
                        <a:t>59247.09</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1000" b="1">
                          <a:solidFill>
                            <a:srgbClr val="000000"/>
                          </a:solidFill>
                          <a:latin typeface="Arial"/>
                          <a:ea typeface="Times New Roman"/>
                          <a:cs typeface="Arial"/>
                        </a:rPr>
                        <a:t>-</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1000" b="1">
                          <a:solidFill>
                            <a:srgbClr val="000000"/>
                          </a:solidFill>
                          <a:latin typeface="Arial"/>
                          <a:ea typeface="Times New Roman"/>
                          <a:cs typeface="Arial"/>
                        </a:rPr>
                        <a:t>-</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1000" b="1">
                          <a:solidFill>
                            <a:srgbClr val="000000"/>
                          </a:solidFill>
                          <a:latin typeface="Arial"/>
                          <a:ea typeface="Times New Roman"/>
                          <a:cs typeface="Arial"/>
                        </a:rPr>
                        <a:t>-</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1000" b="1">
                          <a:solidFill>
                            <a:srgbClr val="000000"/>
                          </a:solidFill>
                          <a:latin typeface="Arial"/>
                          <a:ea typeface="Times New Roman"/>
                          <a:cs typeface="Arial"/>
                        </a:rPr>
                        <a:t>-</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1000" b="1">
                          <a:solidFill>
                            <a:srgbClr val="000000"/>
                          </a:solidFill>
                          <a:latin typeface="Arial"/>
                          <a:ea typeface="Times New Roman"/>
                          <a:cs typeface="Arial"/>
                        </a:rPr>
                        <a:t>-</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50000"/>
                        </a:lnSpc>
                        <a:spcBef>
                          <a:spcPts val="1200"/>
                        </a:spcBef>
                        <a:spcAft>
                          <a:spcPts val="0"/>
                        </a:spcAft>
                      </a:pPr>
                      <a:r>
                        <a:rPr lang="es-EC" sz="1000" b="1">
                          <a:solidFill>
                            <a:srgbClr val="000000"/>
                          </a:solidFill>
                          <a:latin typeface="Arial"/>
                          <a:ea typeface="Times New Roman"/>
                          <a:cs typeface="Arial"/>
                        </a:rPr>
                        <a:t>EGRESOS</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50000"/>
                        </a:lnSpc>
                        <a:spcBef>
                          <a:spcPts val="1200"/>
                        </a:spcBef>
                        <a:spcAft>
                          <a:spcPts val="0"/>
                        </a:spcAft>
                      </a:pPr>
                      <a:r>
                        <a:rPr lang="es-EC" sz="1000">
                          <a:solidFill>
                            <a:srgbClr val="000000"/>
                          </a:solidFill>
                          <a:latin typeface="Arial"/>
                          <a:ea typeface="Times New Roman"/>
                          <a:cs typeface="Arial"/>
                        </a:rPr>
                        <a:t>Mantenimiento </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1000" b="1">
                          <a:solidFill>
                            <a:srgbClr val="000000"/>
                          </a:solidFill>
                          <a:latin typeface="Arial"/>
                          <a:ea typeface="Times New Roman"/>
                          <a:cs typeface="Arial"/>
                        </a:rPr>
                        <a:t>-</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a:solidFill>
                            <a:srgbClr val="000000"/>
                          </a:solidFill>
                          <a:latin typeface="Arial"/>
                          <a:ea typeface="Times New Roman"/>
                          <a:cs typeface="Arial"/>
                        </a:rPr>
                        <a:t>-1000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a:solidFill>
                            <a:srgbClr val="000000"/>
                          </a:solidFill>
                          <a:latin typeface="Arial"/>
                          <a:ea typeface="Times New Roman"/>
                          <a:cs typeface="Arial"/>
                        </a:rPr>
                        <a:t>-1000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a:solidFill>
                            <a:srgbClr val="000000"/>
                          </a:solidFill>
                          <a:latin typeface="Arial"/>
                          <a:ea typeface="Times New Roman"/>
                          <a:cs typeface="Arial"/>
                        </a:rPr>
                        <a:t>-1000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a:solidFill>
                            <a:srgbClr val="000000"/>
                          </a:solidFill>
                          <a:latin typeface="Arial"/>
                          <a:ea typeface="Times New Roman"/>
                          <a:cs typeface="Arial"/>
                        </a:rPr>
                        <a:t>-1000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a:solidFill>
                            <a:srgbClr val="000000"/>
                          </a:solidFill>
                          <a:latin typeface="Arial"/>
                          <a:ea typeface="Times New Roman"/>
                          <a:cs typeface="Arial"/>
                        </a:rPr>
                        <a:t>-1000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50000"/>
                        </a:lnSpc>
                        <a:spcBef>
                          <a:spcPts val="1200"/>
                        </a:spcBef>
                        <a:spcAft>
                          <a:spcPts val="0"/>
                        </a:spcAft>
                      </a:pPr>
                      <a:r>
                        <a:rPr lang="es-EC" sz="1000">
                          <a:solidFill>
                            <a:srgbClr val="000000"/>
                          </a:solidFill>
                          <a:latin typeface="Arial"/>
                          <a:ea typeface="Times New Roman"/>
                          <a:cs typeface="Arial"/>
                        </a:rPr>
                        <a:t>Calibración de Instrumentos</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1000" b="1">
                          <a:solidFill>
                            <a:srgbClr val="000000"/>
                          </a:solidFill>
                          <a:latin typeface="Arial"/>
                          <a:ea typeface="Times New Roman"/>
                          <a:cs typeface="Arial"/>
                        </a:rPr>
                        <a:t>-</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a:solidFill>
                            <a:srgbClr val="000000"/>
                          </a:solidFill>
                          <a:latin typeface="Arial"/>
                          <a:ea typeface="Times New Roman"/>
                          <a:cs typeface="Arial"/>
                        </a:rPr>
                        <a:t>-3000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50000"/>
                        </a:lnSpc>
                        <a:spcBef>
                          <a:spcPts val="1200"/>
                        </a:spcBef>
                        <a:spcAft>
                          <a:spcPts val="0"/>
                        </a:spcAft>
                      </a:pPr>
                      <a:r>
                        <a:rPr lang="es-EC" sz="1000" b="1">
                          <a:solidFill>
                            <a:srgbClr val="000000"/>
                          </a:solidFill>
                          <a:latin typeface="Arial"/>
                          <a:ea typeface="Times New Roman"/>
                          <a:cs typeface="Arial"/>
                        </a:rPr>
                        <a:t>INGRESOS</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50000"/>
                        </a:lnSpc>
                        <a:spcBef>
                          <a:spcPts val="1200"/>
                        </a:spcBef>
                        <a:spcAft>
                          <a:spcPts val="0"/>
                        </a:spcAft>
                      </a:pPr>
                      <a:r>
                        <a:rPr lang="es-EC" sz="1000">
                          <a:solidFill>
                            <a:srgbClr val="000000"/>
                          </a:solidFill>
                          <a:latin typeface="Arial"/>
                          <a:ea typeface="Times New Roman"/>
                          <a:cs typeface="Arial"/>
                        </a:rPr>
                        <a:t>Calibración de detector de protección</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1000" b="1">
                          <a:solidFill>
                            <a:srgbClr val="000000"/>
                          </a:solidFill>
                          <a:latin typeface="Arial"/>
                          <a:ea typeface="Times New Roman"/>
                          <a:cs typeface="Arial"/>
                        </a:rPr>
                        <a:t>-</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a:solidFill>
                            <a:srgbClr val="000000"/>
                          </a:solidFill>
                          <a:latin typeface="Arial"/>
                          <a:ea typeface="Times New Roman"/>
                          <a:cs typeface="Arial"/>
                        </a:rPr>
                        <a:t>140000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a:solidFill>
                            <a:srgbClr val="000000"/>
                          </a:solidFill>
                          <a:latin typeface="Arial"/>
                          <a:ea typeface="Times New Roman"/>
                          <a:cs typeface="Arial"/>
                        </a:rPr>
                        <a:t>154000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a:solidFill>
                            <a:srgbClr val="000000"/>
                          </a:solidFill>
                          <a:latin typeface="Arial"/>
                          <a:ea typeface="Times New Roman"/>
                          <a:cs typeface="Arial"/>
                        </a:rPr>
                        <a:t>169400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a:solidFill>
                            <a:srgbClr val="000000"/>
                          </a:solidFill>
                          <a:latin typeface="Arial"/>
                          <a:ea typeface="Times New Roman"/>
                          <a:cs typeface="Arial"/>
                        </a:rPr>
                        <a:t>186340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a:solidFill>
                            <a:srgbClr val="000000"/>
                          </a:solidFill>
                          <a:latin typeface="Arial"/>
                          <a:ea typeface="Times New Roman"/>
                          <a:cs typeface="Arial"/>
                        </a:rPr>
                        <a:t>204974</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50000"/>
                        </a:lnSpc>
                        <a:spcBef>
                          <a:spcPts val="1200"/>
                        </a:spcBef>
                        <a:spcAft>
                          <a:spcPts val="0"/>
                        </a:spcAft>
                      </a:pPr>
                      <a:r>
                        <a:rPr lang="es-EC" sz="1000">
                          <a:solidFill>
                            <a:srgbClr val="000000"/>
                          </a:solidFill>
                          <a:latin typeface="Arial"/>
                          <a:ea typeface="Times New Roman"/>
                          <a:cs typeface="Arial"/>
                        </a:rPr>
                        <a:t>Calibración de dosímetros</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1000" b="1">
                          <a:solidFill>
                            <a:srgbClr val="000000"/>
                          </a:solidFill>
                          <a:latin typeface="Arial"/>
                          <a:ea typeface="Times New Roman"/>
                          <a:cs typeface="Arial"/>
                        </a:rPr>
                        <a:t>-</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a:solidFill>
                            <a:srgbClr val="000000"/>
                          </a:solidFill>
                          <a:latin typeface="Arial"/>
                          <a:ea typeface="Times New Roman"/>
                          <a:cs typeface="Arial"/>
                        </a:rPr>
                        <a:t>7200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a:solidFill>
                            <a:srgbClr val="000000"/>
                          </a:solidFill>
                          <a:latin typeface="Arial"/>
                          <a:ea typeface="Times New Roman"/>
                          <a:cs typeface="Arial"/>
                        </a:rPr>
                        <a:t>7200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a:solidFill>
                            <a:srgbClr val="000000"/>
                          </a:solidFill>
                          <a:latin typeface="Arial"/>
                          <a:ea typeface="Times New Roman"/>
                          <a:cs typeface="Arial"/>
                        </a:rPr>
                        <a:t>7200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a:solidFill>
                            <a:srgbClr val="000000"/>
                          </a:solidFill>
                          <a:latin typeface="Arial"/>
                          <a:ea typeface="Times New Roman"/>
                          <a:cs typeface="Arial"/>
                        </a:rPr>
                        <a:t>7200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a:solidFill>
                            <a:srgbClr val="000000"/>
                          </a:solidFill>
                          <a:latin typeface="Arial"/>
                          <a:ea typeface="Times New Roman"/>
                          <a:cs typeface="Arial"/>
                        </a:rPr>
                        <a:t>7200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50000"/>
                        </a:lnSpc>
                        <a:spcBef>
                          <a:spcPts val="1200"/>
                        </a:spcBef>
                        <a:spcAft>
                          <a:spcPts val="0"/>
                        </a:spcAft>
                      </a:pPr>
                      <a:r>
                        <a:rPr lang="es-EC" sz="1000" b="1">
                          <a:solidFill>
                            <a:srgbClr val="000000"/>
                          </a:solidFill>
                          <a:latin typeface="Arial"/>
                          <a:ea typeface="Times New Roman"/>
                          <a:cs typeface="Arial"/>
                        </a:rPr>
                        <a:t>GASTOS OTROS</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50000"/>
                        </a:lnSpc>
                        <a:spcBef>
                          <a:spcPts val="1200"/>
                        </a:spcBef>
                        <a:spcAft>
                          <a:spcPts val="0"/>
                        </a:spcAft>
                      </a:pPr>
                      <a:r>
                        <a:rPr lang="es-EC" sz="1000">
                          <a:solidFill>
                            <a:srgbClr val="000000"/>
                          </a:solidFill>
                          <a:latin typeface="Arial"/>
                          <a:ea typeface="Times New Roman"/>
                          <a:cs typeface="Arial"/>
                        </a:rPr>
                        <a:t>Mano de Obra </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1000" b="1">
                          <a:solidFill>
                            <a:srgbClr val="000000"/>
                          </a:solidFill>
                          <a:latin typeface="Arial"/>
                          <a:ea typeface="Times New Roman"/>
                          <a:cs typeface="Arial"/>
                        </a:rPr>
                        <a:t>-</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a:solidFill>
                            <a:srgbClr val="000000"/>
                          </a:solidFill>
                          <a:latin typeface="Arial"/>
                          <a:ea typeface="Times New Roman"/>
                          <a:cs typeface="Arial"/>
                        </a:rPr>
                        <a:t>-500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a:solidFill>
                            <a:srgbClr val="000000"/>
                          </a:solidFill>
                          <a:latin typeface="Arial"/>
                          <a:ea typeface="Times New Roman"/>
                          <a:cs typeface="Arial"/>
                        </a:rPr>
                        <a:t>-500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a:solidFill>
                            <a:srgbClr val="000000"/>
                          </a:solidFill>
                          <a:latin typeface="Arial"/>
                          <a:ea typeface="Times New Roman"/>
                          <a:cs typeface="Arial"/>
                        </a:rPr>
                        <a:t>-500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a:solidFill>
                            <a:srgbClr val="000000"/>
                          </a:solidFill>
                          <a:latin typeface="Arial"/>
                          <a:ea typeface="Times New Roman"/>
                          <a:cs typeface="Arial"/>
                        </a:rPr>
                        <a:t>-500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a:solidFill>
                            <a:srgbClr val="000000"/>
                          </a:solidFill>
                          <a:latin typeface="Arial"/>
                          <a:ea typeface="Times New Roman"/>
                          <a:cs typeface="Arial"/>
                        </a:rPr>
                        <a:t>-500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50000"/>
                        </a:lnSpc>
                        <a:spcBef>
                          <a:spcPts val="1200"/>
                        </a:spcBef>
                        <a:spcAft>
                          <a:spcPts val="0"/>
                        </a:spcAft>
                      </a:pPr>
                      <a:r>
                        <a:rPr lang="es-EC" sz="1000">
                          <a:solidFill>
                            <a:srgbClr val="000000"/>
                          </a:solidFill>
                          <a:latin typeface="Arial"/>
                          <a:ea typeface="Times New Roman"/>
                          <a:cs typeface="Arial"/>
                        </a:rPr>
                        <a:t>Luz </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1000" b="1">
                          <a:solidFill>
                            <a:srgbClr val="000000"/>
                          </a:solidFill>
                          <a:latin typeface="Arial"/>
                          <a:ea typeface="Times New Roman"/>
                          <a:cs typeface="Arial"/>
                        </a:rPr>
                        <a:t>-</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a:solidFill>
                            <a:srgbClr val="000000"/>
                          </a:solidFill>
                          <a:latin typeface="Arial"/>
                          <a:ea typeface="Times New Roman"/>
                          <a:cs typeface="Arial"/>
                        </a:rPr>
                        <a:t>-2500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a:solidFill>
                            <a:srgbClr val="000000"/>
                          </a:solidFill>
                          <a:latin typeface="Arial"/>
                          <a:ea typeface="Times New Roman"/>
                          <a:cs typeface="Arial"/>
                        </a:rPr>
                        <a:t>-2500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a:solidFill>
                            <a:srgbClr val="000000"/>
                          </a:solidFill>
                          <a:latin typeface="Arial"/>
                          <a:ea typeface="Times New Roman"/>
                          <a:cs typeface="Arial"/>
                        </a:rPr>
                        <a:t>-2500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a:solidFill>
                            <a:srgbClr val="000000"/>
                          </a:solidFill>
                          <a:latin typeface="Arial"/>
                          <a:ea typeface="Times New Roman"/>
                          <a:cs typeface="Arial"/>
                        </a:rPr>
                        <a:t>-2500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a:solidFill>
                            <a:srgbClr val="000000"/>
                          </a:solidFill>
                          <a:latin typeface="Arial"/>
                          <a:ea typeface="Times New Roman"/>
                          <a:cs typeface="Arial"/>
                        </a:rPr>
                        <a:t>-2500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50000"/>
                        </a:lnSpc>
                        <a:spcBef>
                          <a:spcPts val="1200"/>
                        </a:spcBef>
                        <a:spcAft>
                          <a:spcPts val="0"/>
                        </a:spcAft>
                      </a:pPr>
                      <a:r>
                        <a:rPr lang="es-EC" sz="1000" b="1">
                          <a:solidFill>
                            <a:srgbClr val="000000"/>
                          </a:solidFill>
                          <a:latin typeface="Arial"/>
                          <a:ea typeface="Times New Roman"/>
                          <a:cs typeface="Arial"/>
                        </a:rPr>
                        <a:t>FLUJO DE CAJA PROYECTADO</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a:solidFill>
                            <a:srgbClr val="000000"/>
                          </a:solidFill>
                          <a:latin typeface="Arial"/>
                          <a:ea typeface="Times New Roman"/>
                          <a:cs typeface="Arial"/>
                        </a:rPr>
                        <a:t>-</a:t>
                      </a:r>
                      <a:r>
                        <a:rPr lang="es-EC" sz="1000">
                          <a:solidFill>
                            <a:srgbClr val="000000"/>
                          </a:solidFill>
                          <a:latin typeface="Arial"/>
                          <a:ea typeface="Calibri"/>
                          <a:cs typeface="Arial"/>
                        </a:rPr>
                        <a:t>59247.09</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a:solidFill>
                            <a:srgbClr val="000000"/>
                          </a:solidFill>
                          <a:latin typeface="Arial"/>
                          <a:ea typeface="Times New Roman"/>
                          <a:cs typeface="Arial"/>
                        </a:rPr>
                        <a:t>143200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a:solidFill>
                            <a:srgbClr val="000000"/>
                          </a:solidFill>
                          <a:latin typeface="Arial"/>
                          <a:ea typeface="Times New Roman"/>
                          <a:cs typeface="Arial"/>
                        </a:rPr>
                        <a:t>157200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a:solidFill>
                            <a:srgbClr val="000000"/>
                          </a:solidFill>
                          <a:latin typeface="Arial"/>
                          <a:ea typeface="Times New Roman"/>
                          <a:cs typeface="Arial"/>
                        </a:rPr>
                        <a:t>172600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a:solidFill>
                            <a:srgbClr val="000000"/>
                          </a:solidFill>
                          <a:latin typeface="Arial"/>
                          <a:ea typeface="Times New Roman"/>
                          <a:cs typeface="Arial"/>
                        </a:rPr>
                        <a:t>189540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000" dirty="0">
                          <a:solidFill>
                            <a:srgbClr val="000000"/>
                          </a:solidFill>
                          <a:latin typeface="Arial"/>
                          <a:ea typeface="Times New Roman"/>
                          <a:cs typeface="Arial"/>
                        </a:rPr>
                        <a:t>205174</a:t>
                      </a:r>
                      <a:endParaRPr lang="es-EC"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_tradnl" dirty="0" smtClean="0"/>
              <a:t>Análisis Económico y Financiero</a:t>
            </a:r>
            <a:endParaRPr lang="es-EC" dirty="0"/>
          </a:p>
        </p:txBody>
      </p:sp>
      <p:sp>
        <p:nvSpPr>
          <p:cNvPr id="3" name="2 Marcador de contenido"/>
          <p:cNvSpPr>
            <a:spLocks noGrp="1"/>
          </p:cNvSpPr>
          <p:nvPr>
            <p:ph idx="1"/>
          </p:nvPr>
        </p:nvSpPr>
        <p:spPr/>
        <p:txBody>
          <a:bodyPr>
            <a:normAutofit/>
          </a:bodyPr>
          <a:lstStyle/>
          <a:p>
            <a:r>
              <a:rPr lang="es-EC" sz="2000" dirty="0"/>
              <a:t>VALOR ACTUAL NETO (VAN)</a:t>
            </a:r>
            <a:r>
              <a:rPr lang="es-EC" sz="2000" b="1" dirty="0"/>
              <a:t> </a:t>
            </a:r>
            <a:endParaRPr lang="es-EC" sz="2000" b="1" dirty="0" smtClean="0"/>
          </a:p>
          <a:p>
            <a:r>
              <a:rPr lang="es-EC" sz="2000" dirty="0" smtClean="0"/>
              <a:t>Método </a:t>
            </a:r>
            <a:r>
              <a:rPr lang="es-EC" sz="2000" dirty="0"/>
              <a:t>de evaluación para calcular el valor presente neto del proyecto a realizar, por medio de la actualización de los costos de entrada y salida, lo cual viene del capital de la empresa.</a:t>
            </a:r>
          </a:p>
        </p:txBody>
      </p:sp>
      <p:graphicFrame>
        <p:nvGraphicFramePr>
          <p:cNvPr id="7" name="6 Tabla"/>
          <p:cNvGraphicFramePr>
            <a:graphicFrameLocks noGrp="1"/>
          </p:cNvGraphicFramePr>
          <p:nvPr/>
        </p:nvGraphicFramePr>
        <p:xfrm>
          <a:off x="3275856" y="3140968"/>
          <a:ext cx="2715895" cy="2743200"/>
        </p:xfrm>
        <a:graphic>
          <a:graphicData uri="http://schemas.openxmlformats.org/drawingml/2006/table">
            <a:tbl>
              <a:tblPr/>
              <a:tblGrid>
                <a:gridCol w="822960"/>
                <a:gridCol w="701040"/>
                <a:gridCol w="1191895"/>
              </a:tblGrid>
              <a:tr h="190500">
                <a:tc gridSpan="3">
                  <a:txBody>
                    <a:bodyPr/>
                    <a:lstStyle/>
                    <a:p>
                      <a:pPr algn="ctr">
                        <a:lnSpc>
                          <a:spcPct val="150000"/>
                        </a:lnSpc>
                        <a:spcBef>
                          <a:spcPts val="1200"/>
                        </a:spcBef>
                        <a:spcAft>
                          <a:spcPts val="0"/>
                        </a:spcAft>
                      </a:pPr>
                      <a:r>
                        <a:rPr lang="es-EC" sz="1200" b="1">
                          <a:solidFill>
                            <a:srgbClr val="000000"/>
                          </a:solidFill>
                          <a:latin typeface="Arial"/>
                          <a:ea typeface="Times New Roman"/>
                          <a:cs typeface="Arial"/>
                        </a:rPr>
                        <a:t>VAN DEL PROYECTO</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190500">
                <a:tc gridSpan="2">
                  <a:txBody>
                    <a:bodyPr/>
                    <a:lstStyle/>
                    <a:p>
                      <a:pPr algn="ctr">
                        <a:lnSpc>
                          <a:spcPct val="150000"/>
                        </a:lnSpc>
                        <a:spcBef>
                          <a:spcPts val="1200"/>
                        </a:spcBef>
                        <a:spcAft>
                          <a:spcPts val="0"/>
                        </a:spcAft>
                      </a:pPr>
                      <a:r>
                        <a:rPr lang="es-EC" sz="1200" b="1">
                          <a:solidFill>
                            <a:srgbClr val="000000"/>
                          </a:solidFill>
                          <a:latin typeface="Arial"/>
                          <a:ea typeface="Times New Roman"/>
                          <a:cs typeface="Arial"/>
                        </a:rPr>
                        <a:t>AÑOS</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l">
                        <a:lnSpc>
                          <a:spcPct val="150000"/>
                        </a:lnSpc>
                        <a:spcBef>
                          <a:spcPts val="1200"/>
                        </a:spcBef>
                        <a:spcAft>
                          <a:spcPts val="0"/>
                        </a:spcAft>
                      </a:pPr>
                      <a:r>
                        <a:rPr lang="es-EC" sz="1200" b="1">
                          <a:solidFill>
                            <a:srgbClr val="000000"/>
                          </a:solidFill>
                          <a:latin typeface="Arial"/>
                          <a:ea typeface="Times New Roman"/>
                          <a:cs typeface="Arial"/>
                        </a:rPr>
                        <a:t>FLUJO NETO</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-59247.09</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1</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2013</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143200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2</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2014</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157200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3</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2015</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172600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4</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2016</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189540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5</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2017</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205174</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gridSpan="2">
                  <a:txBody>
                    <a:bodyPr/>
                    <a:lstStyle/>
                    <a:p>
                      <a:pPr algn="l">
                        <a:lnSpc>
                          <a:spcPct val="150000"/>
                        </a:lnSpc>
                        <a:spcBef>
                          <a:spcPts val="1200"/>
                        </a:spcBef>
                        <a:spcAft>
                          <a:spcPts val="0"/>
                        </a:spcAft>
                      </a:pPr>
                      <a:r>
                        <a:rPr lang="es-EC" sz="1200" b="1">
                          <a:solidFill>
                            <a:srgbClr val="000000"/>
                          </a:solidFill>
                          <a:latin typeface="Arial"/>
                          <a:ea typeface="Times New Roman"/>
                          <a:cs typeface="Arial"/>
                        </a:rPr>
                        <a:t>VAN DEL PROYECTO</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a:lnSpc>
                          <a:spcPct val="150000"/>
                        </a:lnSpc>
                        <a:spcBef>
                          <a:spcPts val="1200"/>
                        </a:spcBef>
                        <a:spcAft>
                          <a:spcPts val="1200"/>
                        </a:spcAft>
                      </a:pPr>
                      <a:r>
                        <a:rPr lang="es-EC" sz="1200" b="1" dirty="0">
                          <a:solidFill>
                            <a:srgbClr val="000000"/>
                          </a:solidFill>
                          <a:latin typeface="Arial"/>
                          <a:ea typeface="Times New Roman"/>
                          <a:cs typeface="Arial"/>
                        </a:rPr>
                        <a:t>808466.91</a:t>
                      </a:r>
                      <a:endParaRPr lang="es-EC"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_tradnl" dirty="0" smtClean="0"/>
              <a:t>Análisis Económico y Financiero</a:t>
            </a:r>
            <a:endParaRPr lang="es-EC" dirty="0"/>
          </a:p>
        </p:txBody>
      </p:sp>
      <p:sp>
        <p:nvSpPr>
          <p:cNvPr id="3" name="2 Marcador de contenido"/>
          <p:cNvSpPr>
            <a:spLocks noGrp="1"/>
          </p:cNvSpPr>
          <p:nvPr>
            <p:ph idx="1"/>
          </p:nvPr>
        </p:nvSpPr>
        <p:spPr/>
        <p:txBody>
          <a:bodyPr>
            <a:normAutofit/>
          </a:bodyPr>
          <a:lstStyle/>
          <a:p>
            <a:r>
              <a:rPr lang="es-EC" sz="2000" dirty="0"/>
              <a:t>TASA INTERNA </a:t>
            </a:r>
            <a:r>
              <a:rPr lang="es-EC" sz="2000" dirty="0" smtClean="0"/>
              <a:t>DE RETORNO </a:t>
            </a:r>
            <a:r>
              <a:rPr lang="es-EC" sz="2000" dirty="0"/>
              <a:t>(TIR</a:t>
            </a:r>
            <a:r>
              <a:rPr lang="es-EC" sz="2000" dirty="0" smtClean="0"/>
              <a:t>)</a:t>
            </a:r>
          </a:p>
          <a:p>
            <a:r>
              <a:rPr lang="es-EC" sz="2000" dirty="0"/>
              <a:t>La tasa interna de retorno es el promedio de los efectivos futuros esperados de una inversión para un proyecto. Este criterio de evaluación mide la rentabilidad en porcentaje.</a:t>
            </a:r>
          </a:p>
          <a:p>
            <a:pPr>
              <a:buNone/>
            </a:pPr>
            <a:r>
              <a:rPr lang="es-EC" sz="2000" b="1" dirty="0" smtClean="0"/>
              <a:t> </a:t>
            </a:r>
            <a:endParaRPr lang="es-EC" sz="2000" dirty="0"/>
          </a:p>
        </p:txBody>
      </p:sp>
      <p:graphicFrame>
        <p:nvGraphicFramePr>
          <p:cNvPr id="7" name="6 Tabla"/>
          <p:cNvGraphicFramePr>
            <a:graphicFrameLocks noGrp="1"/>
          </p:cNvGraphicFramePr>
          <p:nvPr/>
        </p:nvGraphicFramePr>
        <p:xfrm>
          <a:off x="3275856" y="2996952"/>
          <a:ext cx="2524125" cy="3017520"/>
        </p:xfrm>
        <a:graphic>
          <a:graphicData uri="http://schemas.openxmlformats.org/drawingml/2006/table">
            <a:tbl>
              <a:tblPr/>
              <a:tblGrid>
                <a:gridCol w="822960"/>
                <a:gridCol w="701040"/>
                <a:gridCol w="1000125"/>
              </a:tblGrid>
              <a:tr h="190500">
                <a:tc gridSpan="3">
                  <a:txBody>
                    <a:bodyPr/>
                    <a:lstStyle/>
                    <a:p>
                      <a:pPr algn="ctr">
                        <a:lnSpc>
                          <a:spcPct val="150000"/>
                        </a:lnSpc>
                        <a:spcBef>
                          <a:spcPts val="1200"/>
                        </a:spcBef>
                        <a:spcAft>
                          <a:spcPts val="0"/>
                        </a:spcAft>
                      </a:pPr>
                      <a:r>
                        <a:rPr lang="es-EC" sz="1200" b="1">
                          <a:solidFill>
                            <a:srgbClr val="000000"/>
                          </a:solidFill>
                          <a:latin typeface="Arial"/>
                          <a:ea typeface="Times New Roman"/>
                          <a:cs typeface="Arial"/>
                        </a:rPr>
                        <a:t>TIR DEL PROYECTO</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190500">
                <a:tc gridSpan="2">
                  <a:txBody>
                    <a:bodyPr/>
                    <a:lstStyle/>
                    <a:p>
                      <a:pPr algn="ctr">
                        <a:lnSpc>
                          <a:spcPct val="150000"/>
                        </a:lnSpc>
                        <a:spcBef>
                          <a:spcPts val="1200"/>
                        </a:spcBef>
                        <a:spcAft>
                          <a:spcPts val="0"/>
                        </a:spcAft>
                      </a:pPr>
                      <a:r>
                        <a:rPr lang="es-EC" sz="1200" b="1">
                          <a:solidFill>
                            <a:srgbClr val="000000"/>
                          </a:solidFill>
                          <a:latin typeface="Arial"/>
                          <a:ea typeface="Times New Roman"/>
                          <a:cs typeface="Arial"/>
                        </a:rPr>
                        <a:t>AÑOS</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l">
                        <a:lnSpc>
                          <a:spcPct val="150000"/>
                        </a:lnSpc>
                        <a:spcBef>
                          <a:spcPts val="1200"/>
                        </a:spcBef>
                        <a:spcAft>
                          <a:spcPts val="0"/>
                        </a:spcAft>
                      </a:pPr>
                      <a:r>
                        <a:rPr lang="es-EC" sz="1200" b="1">
                          <a:solidFill>
                            <a:srgbClr val="000000"/>
                          </a:solidFill>
                          <a:latin typeface="Arial"/>
                          <a:ea typeface="Times New Roman"/>
                          <a:cs typeface="Arial"/>
                        </a:rPr>
                        <a:t>FLUJO NETO</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-59247.09</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1</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2013</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143200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2</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2014</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157200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3</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2015</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172600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4</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2016</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189540</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5</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2017</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1200">
                          <a:solidFill>
                            <a:srgbClr val="000000"/>
                          </a:solidFill>
                          <a:latin typeface="Arial"/>
                          <a:ea typeface="Times New Roman"/>
                          <a:cs typeface="Arial"/>
                        </a:rPr>
                        <a:t>205174</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gridSpan="2">
                  <a:txBody>
                    <a:bodyPr/>
                    <a:lstStyle/>
                    <a:p>
                      <a:pPr algn="l">
                        <a:lnSpc>
                          <a:spcPct val="150000"/>
                        </a:lnSpc>
                        <a:spcBef>
                          <a:spcPts val="1200"/>
                        </a:spcBef>
                        <a:spcAft>
                          <a:spcPts val="0"/>
                        </a:spcAft>
                      </a:pPr>
                      <a:r>
                        <a:rPr lang="es-EC" sz="1200" b="1">
                          <a:solidFill>
                            <a:srgbClr val="000000"/>
                          </a:solidFill>
                          <a:latin typeface="Arial"/>
                          <a:ea typeface="Times New Roman"/>
                          <a:cs typeface="Arial"/>
                        </a:rPr>
                        <a:t>TIR DEL PROYECTO</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a:lnSpc>
                          <a:spcPct val="150000"/>
                        </a:lnSpc>
                        <a:spcBef>
                          <a:spcPts val="1200"/>
                        </a:spcBef>
                        <a:spcAft>
                          <a:spcPts val="0"/>
                        </a:spcAft>
                      </a:pPr>
                      <a:r>
                        <a:rPr lang="es-EC" sz="1200" b="1" dirty="0">
                          <a:solidFill>
                            <a:srgbClr val="000000"/>
                          </a:solidFill>
                          <a:latin typeface="Arial"/>
                          <a:ea typeface="Times New Roman"/>
                          <a:cs typeface="Arial"/>
                        </a:rPr>
                        <a:t>251%</a:t>
                      </a:r>
                      <a:endParaRPr lang="es-EC"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_tradnl" dirty="0" smtClean="0"/>
              <a:t>Conclusiones</a:t>
            </a:r>
            <a:endParaRPr lang="es-EC" dirty="0"/>
          </a:p>
        </p:txBody>
      </p:sp>
      <p:sp>
        <p:nvSpPr>
          <p:cNvPr id="3" name="2 Marcador de contenido"/>
          <p:cNvSpPr>
            <a:spLocks noGrp="1"/>
          </p:cNvSpPr>
          <p:nvPr>
            <p:ph idx="1"/>
          </p:nvPr>
        </p:nvSpPr>
        <p:spPr>
          <a:xfrm>
            <a:off x="457200" y="1268760"/>
            <a:ext cx="8229600" cy="5589240"/>
          </a:xfrm>
        </p:spPr>
        <p:txBody>
          <a:bodyPr>
            <a:normAutofit/>
          </a:bodyPr>
          <a:lstStyle/>
          <a:p>
            <a:pPr algn="just"/>
            <a:r>
              <a:rPr lang="es-EC" sz="1600" dirty="0"/>
              <a:t>El diseño de un sistema automático con movimientos XYZ puede ser un proceso largo y tedioso, pero gracias a la robótica y a la automatización este proceso puede ser más corto, siempre que vaya de la mano con una investigación, esto significa hacer uso de elementos y dispositivos que disminuyan el tiempo de diseño, su costo y presten una mayor eficiencia</a:t>
            </a:r>
            <a:r>
              <a:rPr lang="es-EC" sz="1600" dirty="0" smtClean="0"/>
              <a:t>.</a:t>
            </a:r>
          </a:p>
          <a:p>
            <a:pPr algn="just"/>
            <a:r>
              <a:rPr lang="es-ES" sz="1600" dirty="0"/>
              <a:t>Para la programación del uso del sistema automático, se usa un mismo lenguaje lo que permite la utilización de cualquier software, pero para nuestro caso se utilizó un software que permita realizar una simulación sin la utilización física de controladores lógicos programables, pero cabe mencionar que cada marca trae consigo su propio software, donde la compatibilidad depende de los fabricantes. </a:t>
            </a:r>
            <a:endParaRPr lang="es-EC" sz="1600" dirty="0"/>
          </a:p>
          <a:p>
            <a:pPr algn="just"/>
            <a:r>
              <a:rPr lang="es-ES" sz="1600" dirty="0" smtClean="0"/>
              <a:t>Un </a:t>
            </a:r>
            <a:r>
              <a:rPr lang="es-ES" sz="1600" dirty="0"/>
              <a:t>proyecto que para su inversión no presenta préstamos de ningún tipo, no presenta </a:t>
            </a:r>
            <a:r>
              <a:rPr lang="es-ES" sz="1600" dirty="0" smtClean="0"/>
              <a:t>riesgo </a:t>
            </a:r>
            <a:r>
              <a:rPr lang="es-ES" sz="1600" dirty="0"/>
              <a:t>de ningún tipo de interés económico, sólo se presentará un flujo económico proyectado.</a:t>
            </a:r>
            <a:endParaRPr lang="es-EC" sz="1600" dirty="0"/>
          </a:p>
          <a:p>
            <a:pPr algn="just"/>
            <a:r>
              <a:rPr lang="es-ES" sz="1600" dirty="0"/>
              <a:t>Finalmente se puede concluir que todos los objetivos planteados en un inicio, fueron completados con gran éxito, esto debido a la gran investigación y apoyo que se recibió previamente para el diseño y a su vez la programación lo cual era un tema completamente nuevo.</a:t>
            </a:r>
            <a:endParaRPr lang="es-EC" sz="1600" dirty="0"/>
          </a:p>
          <a:p>
            <a:endParaRPr lang="es-EC" sz="1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_tradnl" dirty="0" smtClean="0"/>
              <a:t>Recomendaciones</a:t>
            </a:r>
            <a:endParaRPr lang="es-EC" dirty="0"/>
          </a:p>
        </p:txBody>
      </p:sp>
      <p:sp>
        <p:nvSpPr>
          <p:cNvPr id="3" name="2 Marcador de contenido"/>
          <p:cNvSpPr>
            <a:spLocks noGrp="1"/>
          </p:cNvSpPr>
          <p:nvPr>
            <p:ph idx="1"/>
          </p:nvPr>
        </p:nvSpPr>
        <p:spPr>
          <a:xfrm>
            <a:off x="457200" y="1412776"/>
            <a:ext cx="8229600" cy="5445224"/>
          </a:xfrm>
        </p:spPr>
        <p:txBody>
          <a:bodyPr>
            <a:normAutofit/>
          </a:bodyPr>
          <a:lstStyle/>
          <a:p>
            <a:pPr algn="just"/>
            <a:r>
              <a:rPr lang="es-ES" sz="1600" dirty="0" smtClean="0"/>
              <a:t>Para la selección de elementos se ha recomendado varios para la construcción de este proyecto, los cuales han sido estudiados y se ha calculado su resistencia y seguridad que brindan por lo que en lo que está anexado a este proyecto los catálogos de dichos elementos.</a:t>
            </a:r>
          </a:p>
          <a:p>
            <a:pPr algn="just"/>
            <a:r>
              <a:rPr lang="es-ES" sz="1600" dirty="0" smtClean="0"/>
              <a:t>El </a:t>
            </a:r>
            <a:r>
              <a:rPr lang="es-ES" sz="1600" dirty="0"/>
              <a:t>programa que se entrega lleva un tutorial, el cual muestra los pasos de cómo se realizó, y presta la facilidad de cómo puede ser reprogramado o si lo amerita, mejorado para nuevas pruebas con el sistema automático. Lo que a su vez se puede recomendar es la utilización de un software de fácil manejo y que sea amigable con el usuario, a su vez este debe ser compatible con los controladores lógicos programables. </a:t>
            </a:r>
            <a:endParaRPr lang="es-ES" sz="1600" dirty="0" smtClean="0"/>
          </a:p>
          <a:p>
            <a:pPr algn="just"/>
            <a:r>
              <a:rPr lang="es-ES" sz="1600" dirty="0"/>
              <a:t>Como un aspecto delicado de este proyecto, es conveniente mencionar que se debe utilizar la misma marca para los servomotores que se va a utilizar, como en este proyecto que son </a:t>
            </a:r>
            <a:r>
              <a:rPr lang="es-ES" sz="1600" dirty="0" smtClean="0"/>
              <a:t>siete, </a:t>
            </a:r>
            <a:r>
              <a:rPr lang="es-ES" sz="1600" dirty="0"/>
              <a:t>esto simplificaría y sería un ahorro en el tiempo de programación, ajustes y también en su calibración. Lo mismo es para los dispositivos a utilizar, los cuales es recomendable que sean fáciles de adquirir y no tener dificultades con repuestos, costos y pausas en la calibración.</a:t>
            </a:r>
            <a:endParaRPr lang="es-EC" sz="1600" dirty="0"/>
          </a:p>
          <a:p>
            <a:endParaRPr lang="es-EC" sz="1600" dirty="0"/>
          </a:p>
          <a:p>
            <a:endParaRPr lang="es-EC" sz="1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1 Título"/>
          <p:cNvSpPr txBox="1">
            <a:spLocks/>
          </p:cNvSpPr>
          <p:nvPr/>
        </p:nvSpPr>
        <p:spPr>
          <a:xfrm>
            <a:off x="539552" y="249289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4400" b="0" i="0" u="none" strike="noStrike" kern="1200" cap="none" spc="0" normalizeH="0" baseline="0" noProof="0" dirty="0" smtClean="0">
                <a:ln>
                  <a:noFill/>
                </a:ln>
                <a:solidFill>
                  <a:schemeClr val="tx1"/>
                </a:solidFill>
                <a:effectLst/>
                <a:uLnTx/>
                <a:uFillTx/>
                <a:latin typeface="+mj-lt"/>
                <a:ea typeface="+mj-ea"/>
                <a:cs typeface="+mj-cs"/>
              </a:rPr>
              <a:t>GRACIAS</a:t>
            </a:r>
            <a:endParaRPr kumimoji="0" lang="es-EC"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a:bodyPr>
          <a:lstStyle/>
          <a:p>
            <a:r>
              <a:rPr lang="es-ES_tradnl" sz="3200" dirty="0" smtClean="0"/>
              <a:t>Alternativa 1</a:t>
            </a:r>
            <a:endParaRPr lang="es-EC" sz="3200" dirty="0"/>
          </a:p>
        </p:txBody>
      </p:sp>
      <p:sp>
        <p:nvSpPr>
          <p:cNvPr id="3" name="2 Marcador de contenido"/>
          <p:cNvSpPr>
            <a:spLocks noGrp="1"/>
          </p:cNvSpPr>
          <p:nvPr>
            <p:ph idx="1"/>
          </p:nvPr>
        </p:nvSpPr>
        <p:spPr>
          <a:xfrm>
            <a:off x="467544" y="1268761"/>
            <a:ext cx="8229600" cy="2232247"/>
          </a:xfrm>
        </p:spPr>
        <p:txBody>
          <a:bodyPr>
            <a:normAutofit/>
          </a:bodyPr>
          <a:lstStyle/>
          <a:p>
            <a:pPr lvl="0"/>
            <a:r>
              <a:rPr lang="es-EC" sz="2000" dirty="0" smtClean="0"/>
              <a:t>Estructura soporte: Estructura metálica recubierta con pintura anticorrosiva.</a:t>
            </a:r>
          </a:p>
          <a:p>
            <a:pPr lvl="0"/>
            <a:r>
              <a:rPr lang="es-EC" sz="2000" dirty="0" smtClean="0"/>
              <a:t>Mecanismo de movimiento: Sistema de tornillo sin fin y dos rieles a los lados de la mesa.</a:t>
            </a:r>
          </a:p>
          <a:p>
            <a:pPr lvl="0"/>
            <a:r>
              <a:rPr lang="es-EC" sz="2000" dirty="0" smtClean="0"/>
              <a:t>Motor: Motor monofásico de 3 HP. Y dos servomotores de 750 W.</a:t>
            </a:r>
          </a:p>
          <a:p>
            <a:pPr lvl="0"/>
            <a:r>
              <a:rPr lang="es-EC" sz="2000" dirty="0" smtClean="0"/>
              <a:t>Control: Control de los ejes XYZ con poca precisión.</a:t>
            </a:r>
          </a:p>
          <a:p>
            <a:endParaRPr lang="es-EC" dirty="0"/>
          </a:p>
        </p:txBody>
      </p:sp>
      <p:sp>
        <p:nvSpPr>
          <p:cNvPr id="4" name="1 Título"/>
          <p:cNvSpPr txBox="1">
            <a:spLocks/>
          </p:cNvSpPr>
          <p:nvPr/>
        </p:nvSpPr>
        <p:spPr>
          <a:xfrm>
            <a:off x="539552" y="3212976"/>
            <a:ext cx="8229600"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200" b="0" i="0" u="none" strike="noStrike" kern="1200" cap="none" spc="0" normalizeH="0" baseline="0" noProof="0" dirty="0" smtClean="0">
                <a:ln>
                  <a:noFill/>
                </a:ln>
                <a:solidFill>
                  <a:schemeClr val="tx1"/>
                </a:solidFill>
                <a:effectLst/>
                <a:uLnTx/>
                <a:uFillTx/>
                <a:latin typeface="+mj-lt"/>
                <a:ea typeface="+mj-ea"/>
                <a:cs typeface="+mj-cs"/>
              </a:rPr>
              <a:t>Alternativa 2</a:t>
            </a:r>
            <a:endParaRPr kumimoji="0" lang="es-EC"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2 Marcador de contenido"/>
          <p:cNvSpPr txBox="1">
            <a:spLocks/>
          </p:cNvSpPr>
          <p:nvPr/>
        </p:nvSpPr>
        <p:spPr>
          <a:xfrm>
            <a:off x="467544" y="3933056"/>
            <a:ext cx="8229600" cy="2304256"/>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r>
              <a:rPr lang="es-EC" sz="2000" dirty="0" smtClean="0"/>
              <a:t>Estructura soporte: Perfiles especiales de aluminio resistentes a los rayos gamma.</a:t>
            </a:r>
            <a:endParaRPr kumimoji="0" lang="es-EC" sz="2000" b="0" i="0" u="none" strike="noStrike" kern="1200" cap="none" spc="0" normalizeH="0" baseline="0" noProof="0" dirty="0" smtClean="0">
              <a:ln>
                <a:noFill/>
              </a:ln>
              <a:solidFill>
                <a:schemeClr val="tx1"/>
              </a:solidFill>
              <a:effectLst/>
              <a:uLnTx/>
              <a:uFillTx/>
              <a:latin typeface="+mn-lt"/>
              <a:ea typeface="+mn-ea"/>
              <a:cs typeface="+mn-cs"/>
            </a:endParaRPr>
          </a:p>
          <a:p>
            <a:pPr marL="342900" indent="-342900">
              <a:spcBef>
                <a:spcPct val="20000"/>
              </a:spcBef>
              <a:buFont typeface="Arial" pitchFamily="34" charset="0"/>
              <a:buChar char="•"/>
            </a:pPr>
            <a:r>
              <a:rPr lang="es-EC" sz="2000" dirty="0" smtClean="0"/>
              <a:t>Mecanismo de movimiento: Sistema de traslación por medio de los perfiles.</a:t>
            </a:r>
            <a:endParaRPr kumimoji="0" lang="es-EC" sz="2000" b="0" i="0" u="none" strike="noStrike" kern="1200" cap="none" spc="0" normalizeH="0" baseline="0" noProof="0" dirty="0" smtClean="0">
              <a:ln>
                <a:noFill/>
              </a:ln>
              <a:solidFill>
                <a:schemeClr val="tx1"/>
              </a:solidFill>
              <a:effectLst/>
              <a:uLnTx/>
              <a:uFillTx/>
              <a:latin typeface="+mn-lt"/>
              <a:ea typeface="+mn-ea"/>
              <a:cs typeface="+mn-cs"/>
            </a:endParaRPr>
          </a:p>
          <a:p>
            <a:pPr marL="342900" indent="-342900">
              <a:spcBef>
                <a:spcPct val="20000"/>
              </a:spcBef>
              <a:buFont typeface="Arial" pitchFamily="34" charset="0"/>
              <a:buChar char="•"/>
            </a:pPr>
            <a:r>
              <a:rPr lang="es-EC" sz="2000" dirty="0" smtClean="0"/>
              <a:t>Motor: Servomotores de 500W.</a:t>
            </a:r>
            <a:endParaRPr kumimoji="0" lang="es-EC" sz="2000" b="0" i="0" u="none" strike="noStrike" kern="1200" cap="none" spc="0" normalizeH="0" baseline="0" noProof="0" dirty="0" smtClean="0">
              <a:ln>
                <a:noFill/>
              </a:ln>
              <a:solidFill>
                <a:schemeClr val="tx1"/>
              </a:solidFill>
              <a:effectLst/>
              <a:uLnTx/>
              <a:uFillTx/>
              <a:latin typeface="+mn-lt"/>
              <a:ea typeface="+mn-ea"/>
              <a:cs typeface="+mn-cs"/>
            </a:endParaRPr>
          </a:p>
          <a:p>
            <a:pPr marL="342900" indent="-342900">
              <a:spcBef>
                <a:spcPct val="20000"/>
              </a:spcBef>
              <a:buFont typeface="Arial" pitchFamily="34" charset="0"/>
              <a:buChar char="•"/>
            </a:pPr>
            <a:r>
              <a:rPr lang="es-EC" sz="2000" dirty="0" smtClean="0"/>
              <a:t>Control: Control computarizado de los ejes XYZ con alta precisión.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395536" y="0"/>
            <a:ext cx="8229600" cy="692696"/>
          </a:xfrm>
        </p:spPr>
        <p:txBody>
          <a:bodyPr>
            <a:normAutofit fontScale="90000"/>
          </a:bodyPr>
          <a:lstStyle/>
          <a:p>
            <a:r>
              <a:rPr lang="es-ES_tradnl" dirty="0" smtClean="0"/>
              <a:t>Selección de Alternativa Idónea</a:t>
            </a:r>
            <a:endParaRPr lang="es-EC" dirty="0"/>
          </a:p>
        </p:txBody>
      </p:sp>
      <p:graphicFrame>
        <p:nvGraphicFramePr>
          <p:cNvPr id="4" name="3 Tabla"/>
          <p:cNvGraphicFramePr>
            <a:graphicFrameLocks noGrp="1"/>
          </p:cNvGraphicFramePr>
          <p:nvPr/>
        </p:nvGraphicFramePr>
        <p:xfrm>
          <a:off x="611560" y="692696"/>
          <a:ext cx="7776855" cy="5153663"/>
        </p:xfrm>
        <a:graphic>
          <a:graphicData uri="http://schemas.openxmlformats.org/drawingml/2006/table">
            <a:tbl>
              <a:tblPr/>
              <a:tblGrid>
                <a:gridCol w="864095"/>
                <a:gridCol w="864095"/>
                <a:gridCol w="864095"/>
                <a:gridCol w="864095"/>
                <a:gridCol w="864095"/>
                <a:gridCol w="864095"/>
                <a:gridCol w="864095"/>
                <a:gridCol w="864095"/>
                <a:gridCol w="864095"/>
              </a:tblGrid>
              <a:tr h="278168">
                <a:tc>
                  <a:txBody>
                    <a:bodyPr/>
                    <a:lstStyle/>
                    <a:p>
                      <a:pPr algn="ctr">
                        <a:lnSpc>
                          <a:spcPct val="150000"/>
                        </a:lnSpc>
                        <a:spcBef>
                          <a:spcPts val="1200"/>
                        </a:spcBef>
                        <a:spcAft>
                          <a:spcPts val="1200"/>
                        </a:spcAft>
                      </a:pPr>
                      <a:r>
                        <a:rPr lang="es-EC" sz="800" b="1" dirty="0">
                          <a:solidFill>
                            <a:srgbClr val="000000"/>
                          </a:solidFill>
                          <a:latin typeface="Calibri"/>
                          <a:ea typeface="Times New Roman"/>
                          <a:cs typeface="Times New Roman"/>
                        </a:rPr>
                        <a:t>PARÁMETRO</a:t>
                      </a:r>
                      <a:endParaRPr lang="es-EC" sz="800" dirty="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b="1">
                          <a:solidFill>
                            <a:srgbClr val="000000"/>
                          </a:solidFill>
                          <a:latin typeface="Calibri"/>
                          <a:ea typeface="Times New Roman"/>
                          <a:cs typeface="Times New Roman"/>
                        </a:rPr>
                        <a:t>ATERNATIVA Nº 1</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b="1">
                          <a:solidFill>
                            <a:srgbClr val="000000"/>
                          </a:solidFill>
                          <a:latin typeface="Calibri"/>
                          <a:ea typeface="Times New Roman"/>
                          <a:cs typeface="Times New Roman"/>
                        </a:rPr>
                        <a:t>Calif.</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b="1">
                          <a:solidFill>
                            <a:srgbClr val="000000"/>
                          </a:solidFill>
                          <a:latin typeface="Calibri"/>
                          <a:ea typeface="Times New Roman"/>
                          <a:cs typeface="Times New Roman"/>
                        </a:rPr>
                        <a:t>Fact. Imp.</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b="1">
                          <a:solidFill>
                            <a:srgbClr val="000000"/>
                          </a:solidFill>
                          <a:latin typeface="Calibri"/>
                          <a:ea typeface="Times New Roman"/>
                          <a:cs typeface="Times New Roman"/>
                        </a:rPr>
                        <a:t>Sub. Tot.</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b="1">
                          <a:solidFill>
                            <a:srgbClr val="000000"/>
                          </a:solidFill>
                          <a:latin typeface="Calibri"/>
                          <a:ea typeface="Times New Roman"/>
                          <a:cs typeface="Times New Roman"/>
                        </a:rPr>
                        <a:t>ATERNATIVA Nº 2</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b="1">
                          <a:solidFill>
                            <a:srgbClr val="000000"/>
                          </a:solidFill>
                          <a:latin typeface="Calibri"/>
                          <a:ea typeface="Times New Roman"/>
                          <a:cs typeface="Times New Roman"/>
                        </a:rPr>
                        <a:t>Calif.</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b="1">
                          <a:solidFill>
                            <a:srgbClr val="000000"/>
                          </a:solidFill>
                          <a:latin typeface="Calibri"/>
                          <a:ea typeface="Times New Roman"/>
                          <a:cs typeface="Times New Roman"/>
                        </a:rPr>
                        <a:t>Fact. Imp.</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b="1">
                          <a:solidFill>
                            <a:srgbClr val="000000"/>
                          </a:solidFill>
                          <a:latin typeface="Calibri"/>
                          <a:ea typeface="Times New Roman"/>
                          <a:cs typeface="Times New Roman"/>
                        </a:rPr>
                        <a:t>Sub. Tot.</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163">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SEGURIDAD</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Baja por elementos pesados</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dirty="0">
                          <a:solidFill>
                            <a:srgbClr val="000000"/>
                          </a:solidFill>
                          <a:latin typeface="Calibri"/>
                          <a:ea typeface="Times New Roman"/>
                          <a:cs typeface="Times New Roman"/>
                        </a:rPr>
                        <a:t>4</a:t>
                      </a:r>
                      <a:endParaRPr lang="es-EC" sz="800" dirty="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5</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20</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Alta por elementos pequeños</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7</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5</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35</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163">
                <a:tc>
                  <a:txBody>
                    <a:bodyPr/>
                    <a:lstStyle/>
                    <a:p>
                      <a:pPr algn="ctr">
                        <a:lnSpc>
                          <a:spcPct val="150000"/>
                        </a:lnSpc>
                        <a:spcBef>
                          <a:spcPts val="1200"/>
                        </a:spcBef>
                        <a:spcAft>
                          <a:spcPts val="1200"/>
                        </a:spcAft>
                      </a:pPr>
                      <a:r>
                        <a:rPr lang="es-EC" sz="800" dirty="0">
                          <a:solidFill>
                            <a:srgbClr val="000000"/>
                          </a:solidFill>
                          <a:latin typeface="Calibri"/>
                          <a:ea typeface="Times New Roman"/>
                          <a:cs typeface="Times New Roman"/>
                        </a:rPr>
                        <a:t>PRESICIÓN</a:t>
                      </a:r>
                      <a:endParaRPr lang="es-EC" sz="800" dirty="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Baja por elementos pesados</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4</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dirty="0">
                          <a:solidFill>
                            <a:srgbClr val="000000"/>
                          </a:solidFill>
                          <a:latin typeface="Calibri"/>
                          <a:ea typeface="Times New Roman"/>
                          <a:cs typeface="Times New Roman"/>
                        </a:rPr>
                        <a:t>5</a:t>
                      </a:r>
                      <a:endParaRPr lang="es-EC" sz="800" dirty="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20</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Alta por elementos de alta precisión</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9</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5</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45</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163">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MANTENIMIENTO</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De fácil mantenimiento</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8</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dirty="0">
                          <a:solidFill>
                            <a:srgbClr val="000000"/>
                          </a:solidFill>
                          <a:latin typeface="Calibri"/>
                          <a:ea typeface="Times New Roman"/>
                          <a:cs typeface="Times New Roman"/>
                        </a:rPr>
                        <a:t>4</a:t>
                      </a:r>
                      <a:endParaRPr lang="es-EC" sz="800" dirty="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dirty="0">
                          <a:solidFill>
                            <a:srgbClr val="000000"/>
                          </a:solidFill>
                          <a:latin typeface="Calibri"/>
                          <a:ea typeface="Times New Roman"/>
                          <a:cs typeface="Times New Roman"/>
                        </a:rPr>
                        <a:t>32</a:t>
                      </a:r>
                      <a:endParaRPr lang="es-EC" sz="800" dirty="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De fácil matenimiento</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8</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4</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dirty="0">
                          <a:solidFill>
                            <a:srgbClr val="000000"/>
                          </a:solidFill>
                          <a:latin typeface="Calibri"/>
                          <a:ea typeface="Times New Roman"/>
                          <a:cs typeface="Times New Roman"/>
                        </a:rPr>
                        <a:t>32</a:t>
                      </a:r>
                      <a:endParaRPr lang="es-EC" sz="800" dirty="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158">
                <a:tc>
                  <a:txBody>
                    <a:bodyPr/>
                    <a:lstStyle/>
                    <a:p>
                      <a:pPr algn="ctr">
                        <a:lnSpc>
                          <a:spcPct val="150000"/>
                        </a:lnSpc>
                        <a:spcBef>
                          <a:spcPts val="1200"/>
                        </a:spcBef>
                        <a:spcAft>
                          <a:spcPts val="1200"/>
                        </a:spcAft>
                      </a:pPr>
                      <a:r>
                        <a:rPr lang="es-EC" sz="800" dirty="0">
                          <a:solidFill>
                            <a:srgbClr val="000000"/>
                          </a:solidFill>
                          <a:latin typeface="Calibri"/>
                          <a:ea typeface="Times New Roman"/>
                          <a:cs typeface="Times New Roman"/>
                        </a:rPr>
                        <a:t>CONTROL</a:t>
                      </a:r>
                      <a:endParaRPr lang="es-EC" sz="800" dirty="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Fácil control para movimientos</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8</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4</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dirty="0">
                          <a:solidFill>
                            <a:srgbClr val="000000"/>
                          </a:solidFill>
                          <a:latin typeface="Calibri"/>
                          <a:ea typeface="Times New Roman"/>
                          <a:cs typeface="Times New Roman"/>
                        </a:rPr>
                        <a:t>32</a:t>
                      </a:r>
                      <a:endParaRPr lang="es-EC" sz="800" dirty="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dirty="0">
                          <a:solidFill>
                            <a:srgbClr val="000000"/>
                          </a:solidFill>
                          <a:latin typeface="Calibri"/>
                          <a:ea typeface="Times New Roman"/>
                          <a:cs typeface="Times New Roman"/>
                        </a:rPr>
                        <a:t>Media por el control computarizado</a:t>
                      </a:r>
                      <a:endParaRPr lang="es-EC" sz="800" dirty="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6</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4</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24</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163">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CORROSIÓN</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Bueno por pintura anticorrosiva</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8</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4</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32</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Buena por aluminio resistente</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dirty="0">
                          <a:solidFill>
                            <a:srgbClr val="000000"/>
                          </a:solidFill>
                          <a:latin typeface="Calibri"/>
                          <a:ea typeface="Times New Roman"/>
                          <a:cs typeface="Times New Roman"/>
                        </a:rPr>
                        <a:t>6</a:t>
                      </a:r>
                      <a:endParaRPr lang="es-EC" sz="800" dirty="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4</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24</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163">
                <a:tc>
                  <a:txBody>
                    <a:bodyPr/>
                    <a:lstStyle/>
                    <a:p>
                      <a:pPr algn="ctr">
                        <a:lnSpc>
                          <a:spcPct val="150000"/>
                        </a:lnSpc>
                        <a:spcBef>
                          <a:spcPts val="1200"/>
                        </a:spcBef>
                        <a:spcAft>
                          <a:spcPts val="1200"/>
                        </a:spcAft>
                      </a:pPr>
                      <a:r>
                        <a:rPr lang="es-EC" sz="800" dirty="0">
                          <a:solidFill>
                            <a:srgbClr val="000000"/>
                          </a:solidFill>
                          <a:latin typeface="Calibri"/>
                          <a:ea typeface="Times New Roman"/>
                          <a:cs typeface="Times New Roman"/>
                        </a:rPr>
                        <a:t>VIDA ÚTIL</a:t>
                      </a:r>
                      <a:endParaRPr lang="es-EC" sz="800" dirty="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dirty="0">
                          <a:solidFill>
                            <a:srgbClr val="000000"/>
                          </a:solidFill>
                          <a:latin typeface="Calibri"/>
                          <a:ea typeface="Times New Roman"/>
                          <a:cs typeface="Times New Roman"/>
                        </a:rPr>
                        <a:t>Media por mesa usada</a:t>
                      </a:r>
                      <a:endParaRPr lang="es-EC" sz="800" dirty="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5</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4</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20</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Alta por elementos nuevos</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7</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dirty="0">
                          <a:solidFill>
                            <a:srgbClr val="000000"/>
                          </a:solidFill>
                          <a:latin typeface="Calibri"/>
                          <a:ea typeface="Times New Roman"/>
                          <a:cs typeface="Times New Roman"/>
                        </a:rPr>
                        <a:t>4</a:t>
                      </a:r>
                      <a:endParaRPr lang="es-EC" sz="800" dirty="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28</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158">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FACILIDADES DE USO</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Baja por elementos imprecisos y desnivelados.</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3</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3</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9</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Alta por materiales ligeros</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7</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dirty="0">
                          <a:solidFill>
                            <a:srgbClr val="000000"/>
                          </a:solidFill>
                          <a:latin typeface="Calibri"/>
                          <a:ea typeface="Times New Roman"/>
                          <a:cs typeface="Times New Roman"/>
                        </a:rPr>
                        <a:t>3</a:t>
                      </a:r>
                      <a:endParaRPr lang="es-EC" sz="800" dirty="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21</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163">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COSTOS </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Bajo por contar ya con la mesa</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8</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2</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16</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Alto por perfiles especiales</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2</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2</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4</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158">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FORMA Y TAMAÑO</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Bajo por ser muy grande</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4</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2</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8</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Alto por tamaño adaptado al lugar</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7</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2</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dirty="0">
                          <a:solidFill>
                            <a:srgbClr val="000000"/>
                          </a:solidFill>
                          <a:latin typeface="Calibri"/>
                          <a:ea typeface="Times New Roman"/>
                          <a:cs typeface="Times New Roman"/>
                        </a:rPr>
                        <a:t>14</a:t>
                      </a:r>
                      <a:endParaRPr lang="es-EC" sz="800" dirty="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163">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MONTAJE</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Medio por elementos pesados</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5</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1</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5</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Alto por elementos compatibles </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7</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a:solidFill>
                            <a:srgbClr val="000000"/>
                          </a:solidFill>
                          <a:latin typeface="Calibri"/>
                          <a:ea typeface="Times New Roman"/>
                          <a:cs typeface="Times New Roman"/>
                        </a:rPr>
                        <a:t>1</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dirty="0">
                          <a:solidFill>
                            <a:srgbClr val="000000"/>
                          </a:solidFill>
                          <a:latin typeface="Calibri"/>
                          <a:ea typeface="Times New Roman"/>
                          <a:cs typeface="Times New Roman"/>
                        </a:rPr>
                        <a:t>7</a:t>
                      </a:r>
                      <a:endParaRPr lang="es-EC" sz="800" dirty="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183">
                <a:tc>
                  <a:txBody>
                    <a:bodyPr/>
                    <a:lstStyle/>
                    <a:p>
                      <a:pPr algn="ctr">
                        <a:lnSpc>
                          <a:spcPct val="150000"/>
                        </a:lnSpc>
                        <a:spcBef>
                          <a:spcPts val="1200"/>
                        </a:spcBef>
                        <a:spcAft>
                          <a:spcPts val="1200"/>
                        </a:spcAft>
                      </a:pPr>
                      <a:r>
                        <a:rPr lang="es-EC" sz="800" b="1">
                          <a:solidFill>
                            <a:srgbClr val="000000"/>
                          </a:solidFill>
                          <a:latin typeface="Calibri"/>
                          <a:ea typeface="Times New Roman"/>
                          <a:cs typeface="Times New Roman"/>
                        </a:rPr>
                        <a:t>TOTAL</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800">
                        <a:latin typeface="Calibri"/>
                        <a:ea typeface="Calibri"/>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800">
                        <a:latin typeface="Calibri"/>
                        <a:ea typeface="Calibri"/>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800">
                        <a:latin typeface="Calibri"/>
                        <a:ea typeface="Calibri"/>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b="1">
                          <a:solidFill>
                            <a:srgbClr val="000000"/>
                          </a:solidFill>
                          <a:latin typeface="Calibri"/>
                          <a:ea typeface="Times New Roman"/>
                          <a:cs typeface="Times New Roman"/>
                        </a:rPr>
                        <a:t>194</a:t>
                      </a:r>
                      <a:endParaRPr lang="es-EC" sz="80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800">
                        <a:latin typeface="Calibri"/>
                        <a:ea typeface="Calibri"/>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800">
                        <a:latin typeface="Calibri"/>
                        <a:ea typeface="Calibri"/>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800">
                        <a:latin typeface="Calibri"/>
                        <a:ea typeface="Calibri"/>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800" b="1" dirty="0">
                          <a:solidFill>
                            <a:srgbClr val="000000"/>
                          </a:solidFill>
                          <a:latin typeface="Calibri"/>
                          <a:ea typeface="Times New Roman"/>
                          <a:cs typeface="Times New Roman"/>
                        </a:rPr>
                        <a:t>234</a:t>
                      </a:r>
                      <a:endParaRPr lang="es-EC" sz="800" dirty="0">
                        <a:latin typeface="Arial"/>
                        <a:ea typeface="Times New Roman"/>
                        <a:cs typeface="Times New Roman"/>
                      </a:endParaRPr>
                    </a:p>
                  </a:txBody>
                  <a:tcPr marL="27830" marR="2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67544" y="404664"/>
            <a:ext cx="8229600" cy="850106"/>
          </a:xfrm>
        </p:spPr>
        <p:txBody>
          <a:bodyPr>
            <a:normAutofit fontScale="90000"/>
          </a:bodyPr>
          <a:lstStyle/>
          <a:p>
            <a:r>
              <a:rPr lang="es-EC" sz="3600" b="1" dirty="0" smtClean="0"/>
              <a:t>Análisis del mecanismo de transmisión de movimiento</a:t>
            </a:r>
            <a:r>
              <a:rPr lang="es-EC" b="1" dirty="0" smtClean="0"/>
              <a:t/>
            </a:r>
            <a:br>
              <a:rPr lang="es-EC" b="1" dirty="0" smtClean="0"/>
            </a:br>
            <a:endParaRPr lang="es-EC" dirty="0"/>
          </a:p>
        </p:txBody>
      </p:sp>
      <p:sp>
        <p:nvSpPr>
          <p:cNvPr id="3" name="2 Marcador de contenido"/>
          <p:cNvSpPr>
            <a:spLocks noGrp="1"/>
          </p:cNvSpPr>
          <p:nvPr>
            <p:ph idx="1"/>
          </p:nvPr>
        </p:nvSpPr>
        <p:spPr>
          <a:xfrm>
            <a:off x="0" y="1124744"/>
            <a:ext cx="4932040" cy="2260848"/>
          </a:xfrm>
        </p:spPr>
        <p:txBody>
          <a:bodyPr>
            <a:normAutofit/>
          </a:bodyPr>
          <a:lstStyle/>
          <a:p>
            <a:r>
              <a:rPr lang="es-EC" sz="1800" b="1" dirty="0" smtClean="0"/>
              <a:t>Mecanismo de tornillo de bolas</a:t>
            </a:r>
          </a:p>
          <a:p>
            <a:pPr lvl="0"/>
            <a:r>
              <a:rPr lang="es-EC" sz="1800" dirty="0" smtClean="0"/>
              <a:t>Precisión: Alta precisión para pruebas de exactitud.</a:t>
            </a:r>
          </a:p>
          <a:p>
            <a:pPr lvl="0"/>
            <a:r>
              <a:rPr lang="es-EC" sz="1800" dirty="0" smtClean="0"/>
              <a:t>Mantenimiento: Fácil mantenimiento.</a:t>
            </a:r>
          </a:p>
          <a:p>
            <a:pPr lvl="0"/>
            <a:r>
              <a:rPr lang="es-EC" sz="1800" dirty="0" smtClean="0"/>
              <a:t>Montaje: Presenta gran facilidad para su acople.</a:t>
            </a:r>
          </a:p>
          <a:p>
            <a:pPr lvl="0"/>
            <a:r>
              <a:rPr lang="es-EC" sz="1800" dirty="0" smtClean="0"/>
              <a:t>Costo: Costo elevado.</a:t>
            </a:r>
          </a:p>
          <a:p>
            <a:endParaRPr lang="es-EC" dirty="0"/>
          </a:p>
        </p:txBody>
      </p:sp>
      <p:sp>
        <p:nvSpPr>
          <p:cNvPr id="4" name="2 Marcador de contenido"/>
          <p:cNvSpPr txBox="1">
            <a:spLocks/>
          </p:cNvSpPr>
          <p:nvPr/>
        </p:nvSpPr>
        <p:spPr>
          <a:xfrm>
            <a:off x="4427984" y="1124744"/>
            <a:ext cx="4932040" cy="2260848"/>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es-EC" b="1" dirty="0" smtClean="0"/>
              <a:t>Mecanismo de banda y polea</a:t>
            </a:r>
          </a:p>
          <a:p>
            <a:pPr marL="342900" indent="-342900">
              <a:spcBef>
                <a:spcPct val="20000"/>
              </a:spcBef>
              <a:buFont typeface="Arial" pitchFamily="34" charset="0"/>
              <a:buChar char="•"/>
            </a:pPr>
            <a:r>
              <a:rPr lang="es-EC" dirty="0" smtClean="0"/>
              <a:t>Precisión: Presenta precisión para pruebas básicas.</a:t>
            </a:r>
          </a:p>
          <a:p>
            <a:pPr marL="342900" indent="-342900">
              <a:spcBef>
                <a:spcPct val="20000"/>
              </a:spcBef>
              <a:buFont typeface="Arial" pitchFamily="34" charset="0"/>
              <a:buChar char="•"/>
            </a:pPr>
            <a:r>
              <a:rPr lang="es-EC" dirty="0" smtClean="0"/>
              <a:t>Mantenimiento: Mantenimiento normal.</a:t>
            </a:r>
            <a:endParaRPr lang="es-ES_tradnl" b="1" dirty="0" smtClean="0"/>
          </a:p>
          <a:p>
            <a:pPr marL="342900" lvl="0" indent="-342900">
              <a:spcBef>
                <a:spcPct val="20000"/>
              </a:spcBef>
              <a:buFont typeface="Arial" pitchFamily="34" charset="0"/>
              <a:buChar char="•"/>
            </a:pPr>
            <a:r>
              <a:rPr lang="es-EC" dirty="0" smtClean="0"/>
              <a:t>Montaje: Presenta facilidad para su acople.</a:t>
            </a:r>
            <a:endParaRPr lang="es-ES_tradnl" b="1" dirty="0" smtClean="0"/>
          </a:p>
          <a:p>
            <a:pPr marL="342900" indent="-342900">
              <a:spcBef>
                <a:spcPct val="20000"/>
              </a:spcBef>
              <a:buFont typeface="Arial" pitchFamily="34" charset="0"/>
              <a:buChar char="•"/>
            </a:pPr>
            <a:r>
              <a:rPr lang="es-EC" dirty="0" smtClean="0"/>
              <a:t>Costo: Costo económico.</a:t>
            </a:r>
          </a:p>
          <a:p>
            <a:pPr marL="342900" lvl="0" indent="-342900">
              <a:spcBef>
                <a:spcPct val="20000"/>
              </a:spcBef>
              <a:buFont typeface="Arial" pitchFamily="34" charset="0"/>
              <a:buChar char="•"/>
            </a:pPr>
            <a:endParaRPr lang="es-EC" b="1" dirty="0" smtClean="0"/>
          </a:p>
          <a:p>
            <a:pPr lvl="0"/>
            <a:endParaRPr lang="es-EC" dirty="0" smtClean="0"/>
          </a:p>
          <a:p>
            <a:pPr marL="342900" lvl="0" indent="-342900">
              <a:spcBef>
                <a:spcPct val="20000"/>
              </a:spcBef>
              <a:buFont typeface="Arial" pitchFamily="34" charset="0"/>
              <a:buChar char="•"/>
            </a:pPr>
            <a:endParaRPr lang="es-EC" b="1"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5" name="4 Tabla"/>
          <p:cNvGraphicFramePr>
            <a:graphicFrameLocks noGrp="1"/>
          </p:cNvGraphicFramePr>
          <p:nvPr/>
        </p:nvGraphicFramePr>
        <p:xfrm>
          <a:off x="323528" y="3284984"/>
          <a:ext cx="8280919" cy="2636912"/>
        </p:xfrm>
        <a:graphic>
          <a:graphicData uri="http://schemas.openxmlformats.org/drawingml/2006/table">
            <a:tbl>
              <a:tblPr/>
              <a:tblGrid>
                <a:gridCol w="1602385"/>
                <a:gridCol w="1809945"/>
                <a:gridCol w="562909"/>
                <a:gridCol w="542153"/>
                <a:gridCol w="560420"/>
                <a:gridCol w="1585778"/>
                <a:gridCol w="562909"/>
                <a:gridCol w="542153"/>
                <a:gridCol w="512267"/>
              </a:tblGrid>
              <a:tr h="791073">
                <a:tc>
                  <a:txBody>
                    <a:bodyPr/>
                    <a:lstStyle/>
                    <a:p>
                      <a:pPr algn="ctr">
                        <a:lnSpc>
                          <a:spcPct val="150000"/>
                        </a:lnSpc>
                        <a:spcBef>
                          <a:spcPts val="1200"/>
                        </a:spcBef>
                        <a:spcAft>
                          <a:spcPts val="1200"/>
                        </a:spcAft>
                      </a:pPr>
                      <a:r>
                        <a:rPr lang="es-EC" sz="1100" b="1" dirty="0">
                          <a:solidFill>
                            <a:srgbClr val="000000"/>
                          </a:solidFill>
                          <a:latin typeface="Calibri"/>
                          <a:ea typeface="Times New Roman"/>
                          <a:cs typeface="Times New Roman"/>
                        </a:rPr>
                        <a:t>PARÁMETRO</a:t>
                      </a:r>
                      <a:endParaRPr lang="es-EC" sz="1200" dirty="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b="1">
                          <a:solidFill>
                            <a:srgbClr val="000000"/>
                          </a:solidFill>
                          <a:latin typeface="Calibri"/>
                          <a:ea typeface="Times New Roman"/>
                          <a:cs typeface="Times New Roman"/>
                        </a:rPr>
                        <a:t>TORNILLO DE BOLAS</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b="1">
                          <a:solidFill>
                            <a:srgbClr val="000000"/>
                          </a:solidFill>
                          <a:latin typeface="Calibri"/>
                          <a:ea typeface="Times New Roman"/>
                          <a:cs typeface="Times New Roman"/>
                        </a:rPr>
                        <a:t>Calif.</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b="1">
                          <a:solidFill>
                            <a:srgbClr val="000000"/>
                          </a:solidFill>
                          <a:latin typeface="Calibri"/>
                          <a:ea typeface="Times New Roman"/>
                          <a:cs typeface="Times New Roman"/>
                        </a:rPr>
                        <a:t>Fact. Imp.</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b="1">
                          <a:solidFill>
                            <a:srgbClr val="000000"/>
                          </a:solidFill>
                          <a:latin typeface="Calibri"/>
                          <a:ea typeface="Times New Roman"/>
                          <a:cs typeface="Times New Roman"/>
                        </a:rPr>
                        <a:t>Sub. Tot.</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b="1">
                          <a:solidFill>
                            <a:srgbClr val="000000"/>
                          </a:solidFill>
                          <a:latin typeface="Calibri"/>
                          <a:ea typeface="Times New Roman"/>
                          <a:cs typeface="Times New Roman"/>
                        </a:rPr>
                        <a:t>BANDA POLEA</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b="1">
                          <a:solidFill>
                            <a:srgbClr val="000000"/>
                          </a:solidFill>
                          <a:latin typeface="Calibri"/>
                          <a:ea typeface="Times New Roman"/>
                          <a:cs typeface="Times New Roman"/>
                        </a:rPr>
                        <a:t>Calif.</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b="1">
                          <a:solidFill>
                            <a:srgbClr val="000000"/>
                          </a:solidFill>
                          <a:latin typeface="Calibri"/>
                          <a:ea typeface="Times New Roman"/>
                          <a:cs typeface="Times New Roman"/>
                        </a:rPr>
                        <a:t>Fact. Imp.</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b="1">
                          <a:solidFill>
                            <a:srgbClr val="000000"/>
                          </a:solidFill>
                          <a:latin typeface="Calibri"/>
                          <a:ea typeface="Times New Roman"/>
                          <a:cs typeface="Times New Roman"/>
                        </a:rPr>
                        <a:t>Sub. Tot.</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383">
                <a:tc>
                  <a:txBody>
                    <a:bodyPr/>
                    <a:lstStyle/>
                    <a:p>
                      <a:pPr algn="ctr">
                        <a:lnSpc>
                          <a:spcPct val="150000"/>
                        </a:lnSpc>
                        <a:spcBef>
                          <a:spcPts val="1200"/>
                        </a:spcBef>
                        <a:spcAft>
                          <a:spcPts val="1200"/>
                        </a:spcAft>
                      </a:pPr>
                      <a:r>
                        <a:rPr lang="es-EC" sz="1100" dirty="0">
                          <a:solidFill>
                            <a:srgbClr val="000000"/>
                          </a:solidFill>
                          <a:latin typeface="Calibri"/>
                          <a:ea typeface="Times New Roman"/>
                          <a:cs typeface="Times New Roman"/>
                        </a:rPr>
                        <a:t>PRESICIÓN</a:t>
                      </a:r>
                      <a:endParaRPr lang="es-EC" sz="1200" dirty="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dirty="0">
                          <a:solidFill>
                            <a:srgbClr val="000000"/>
                          </a:solidFill>
                          <a:latin typeface="Calibri"/>
                          <a:ea typeface="Times New Roman"/>
                          <a:cs typeface="Times New Roman"/>
                        </a:rPr>
                        <a:t>Muy alta por tornillo roscado de precisión</a:t>
                      </a:r>
                      <a:endParaRPr lang="es-EC" sz="1200" dirty="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10</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5</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50</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Buena precisión</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6</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5</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30</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383">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MANTENIMIENTO</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De fácil mantenimiento</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8</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4</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32</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De fácil mantenimiento</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8</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4</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32</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691">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MONTAJE</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Fácil acople</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6</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1</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6</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Fácil acople</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6</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1</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6</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691">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COSTOS </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Alto costo</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2</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2</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4</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Económico</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8</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2</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a:solidFill>
                            <a:srgbClr val="000000"/>
                          </a:solidFill>
                          <a:latin typeface="Calibri"/>
                          <a:ea typeface="Times New Roman"/>
                          <a:cs typeface="Times New Roman"/>
                        </a:rPr>
                        <a:t>16</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691">
                <a:tc>
                  <a:txBody>
                    <a:bodyPr/>
                    <a:lstStyle/>
                    <a:p>
                      <a:pPr algn="ctr">
                        <a:lnSpc>
                          <a:spcPct val="150000"/>
                        </a:lnSpc>
                        <a:spcBef>
                          <a:spcPts val="1200"/>
                        </a:spcBef>
                        <a:spcAft>
                          <a:spcPts val="1200"/>
                        </a:spcAft>
                      </a:pPr>
                      <a:r>
                        <a:rPr lang="es-EC" sz="1100" b="1">
                          <a:solidFill>
                            <a:srgbClr val="000000"/>
                          </a:solidFill>
                          <a:latin typeface="Calibri"/>
                          <a:ea typeface="Times New Roman"/>
                          <a:cs typeface="Times New Roman"/>
                        </a:rPr>
                        <a:t>TOTAL</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b="1">
                          <a:solidFill>
                            <a:srgbClr val="000000"/>
                          </a:solidFill>
                          <a:latin typeface="Calibri"/>
                          <a:ea typeface="Times New Roman"/>
                          <a:cs typeface="Times New Roman"/>
                        </a:rPr>
                        <a:t>92</a:t>
                      </a:r>
                      <a:endParaRPr lang="es-EC" sz="120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Calibri"/>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r>
                        <a:rPr lang="es-EC" sz="1100" b="1" dirty="0">
                          <a:solidFill>
                            <a:srgbClr val="000000"/>
                          </a:solidFill>
                          <a:latin typeface="Calibri"/>
                          <a:ea typeface="Times New Roman"/>
                          <a:cs typeface="Times New Roman"/>
                        </a:rPr>
                        <a:t>84</a:t>
                      </a:r>
                      <a:endParaRPr lang="es-EC" sz="1200" dirty="0">
                        <a:latin typeface="Arial"/>
                        <a:ea typeface="Times New Roman"/>
                        <a:cs typeface="Times New Roman"/>
                      </a:endParaRPr>
                    </a:p>
                  </a:txBody>
                  <a:tcPr marL="66008" marR="66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fontScale="90000"/>
          </a:bodyPr>
          <a:lstStyle/>
          <a:p>
            <a:r>
              <a:rPr lang="es-ES_tradnl" dirty="0" smtClean="0"/>
              <a:t>Diseño Nuevo Mecanismo Automático</a:t>
            </a:r>
            <a:endParaRPr lang="es-EC" dirty="0"/>
          </a:p>
        </p:txBody>
      </p:sp>
      <p:pic>
        <p:nvPicPr>
          <p:cNvPr id="20482" name="Picture 2"/>
          <p:cNvPicPr>
            <a:picLocks noChangeAspect="1" noChangeArrowheads="1"/>
          </p:cNvPicPr>
          <p:nvPr/>
        </p:nvPicPr>
        <p:blipFill>
          <a:blip r:embed="rId3" cstate="print"/>
          <a:srcRect l="39272" t="15705" r="25000" b="10000"/>
          <a:stretch>
            <a:fillRect/>
          </a:stretch>
        </p:blipFill>
        <p:spPr bwMode="auto">
          <a:xfrm>
            <a:off x="899592" y="1340768"/>
            <a:ext cx="3240360" cy="4211337"/>
          </a:xfrm>
          <a:prstGeom prst="rect">
            <a:avLst/>
          </a:prstGeom>
          <a:noFill/>
          <a:ln w="9525">
            <a:noFill/>
            <a:miter lim="800000"/>
            <a:headEnd/>
            <a:tailEnd/>
          </a:ln>
        </p:spPr>
      </p:pic>
      <p:pic>
        <p:nvPicPr>
          <p:cNvPr id="5" name="4 Imagen"/>
          <p:cNvPicPr/>
          <p:nvPr/>
        </p:nvPicPr>
        <p:blipFill>
          <a:blip r:embed="rId4" cstate="print"/>
          <a:srcRect l="13051" t="15360" r="13051" b="8464"/>
          <a:stretch>
            <a:fillRect/>
          </a:stretch>
        </p:blipFill>
        <p:spPr>
          <a:xfrm>
            <a:off x="4572000" y="3356992"/>
            <a:ext cx="4067944" cy="2304256"/>
          </a:xfrm>
          <a:prstGeom prst="rect">
            <a:avLst/>
          </a:prstGeom>
        </p:spPr>
      </p:pic>
      <p:sp>
        <p:nvSpPr>
          <p:cNvPr id="6" name="1 Título"/>
          <p:cNvSpPr txBox="1">
            <a:spLocks/>
          </p:cNvSpPr>
          <p:nvPr/>
        </p:nvSpPr>
        <p:spPr>
          <a:xfrm>
            <a:off x="4067944" y="1268760"/>
            <a:ext cx="5076056" cy="926976"/>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sz="4400" dirty="0" smtClean="0">
                <a:latin typeface="+mj-lt"/>
                <a:ea typeface="+mj-ea"/>
                <a:cs typeface="+mj-cs"/>
              </a:rPr>
              <a:t>Estudio de Cargas – Simulador </a:t>
            </a:r>
            <a:r>
              <a:rPr lang="es-ES_tradnl" sz="4400" dirty="0" err="1" smtClean="0">
                <a:latin typeface="+mj-lt"/>
                <a:ea typeface="+mj-ea"/>
                <a:cs typeface="+mj-cs"/>
              </a:rPr>
              <a:t>SolidWorks</a:t>
            </a:r>
            <a:endParaRPr kumimoji="0" lang="es-EC"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2 Marcador de contenido"/>
          <p:cNvSpPr txBox="1">
            <a:spLocks/>
          </p:cNvSpPr>
          <p:nvPr/>
        </p:nvSpPr>
        <p:spPr>
          <a:xfrm>
            <a:off x="5220072" y="2204865"/>
            <a:ext cx="3559424" cy="100811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s-ES_tradnl" sz="1600" b="0" i="0" u="none" strike="noStrike" kern="1200" cap="none" spc="0" normalizeH="0" baseline="0" noProof="0" dirty="0" smtClean="0">
                <a:ln>
                  <a:noFill/>
                </a:ln>
                <a:solidFill>
                  <a:schemeClr val="tx1"/>
                </a:solidFill>
                <a:effectLst/>
                <a:uLnTx/>
                <a:uFillTx/>
                <a:latin typeface="+mn-lt"/>
                <a:ea typeface="+mn-ea"/>
                <a:cs typeface="+mn-cs"/>
              </a:rPr>
              <a:t>Calculo de carga del </a:t>
            </a:r>
            <a:r>
              <a:rPr kumimoji="0" lang="es-ES_tradnl" sz="1600" b="0" i="0" u="none" strike="noStrike" kern="1200" cap="none" spc="0" normalizeH="0" baseline="0" noProof="0" dirty="0" err="1" smtClean="0">
                <a:ln>
                  <a:noFill/>
                </a:ln>
                <a:solidFill>
                  <a:schemeClr val="tx1"/>
                </a:solidFill>
                <a:effectLst/>
                <a:uLnTx/>
                <a:uFillTx/>
                <a:latin typeface="+mn-lt"/>
                <a:ea typeface="+mn-ea"/>
                <a:cs typeface="+mn-cs"/>
              </a:rPr>
              <a:t>Phantoma</a:t>
            </a:r>
            <a:r>
              <a:rPr kumimoji="0" lang="es-ES_tradnl" sz="1600" b="0" i="0" u="none" strike="noStrike" kern="1200" cap="none" spc="0" normalizeH="0" baseline="0" noProof="0" dirty="0" smtClean="0">
                <a:ln>
                  <a:noFill/>
                </a:ln>
                <a:solidFill>
                  <a:schemeClr val="tx1"/>
                </a:solidFill>
                <a:effectLst/>
                <a:uLnTx/>
                <a:uFillTx/>
                <a:latin typeface="+mn-lt"/>
                <a:ea typeface="+mn-ea"/>
                <a:cs typeface="+mn-cs"/>
              </a:rPr>
              <a:t> con agua</a:t>
            </a:r>
          </a:p>
          <a:p>
            <a:pPr marL="342900" marR="0" lvl="0" indent="-342900" algn="l" defTabSz="914400" rtl="0" eaLnBrk="1" fontAlgn="auto" latinLnBrk="0" hangingPunct="1">
              <a:lnSpc>
                <a:spcPct val="100000"/>
              </a:lnSpc>
              <a:spcBef>
                <a:spcPct val="20000"/>
              </a:spcBef>
              <a:spcAft>
                <a:spcPts val="0"/>
              </a:spcAft>
              <a:buClrTx/>
              <a:buSzTx/>
              <a:tabLst/>
              <a:defRPr/>
            </a:pPr>
            <a:r>
              <a:rPr lang="es-ES_tradnl" sz="1600" dirty="0" smtClean="0"/>
              <a:t>1300N</a:t>
            </a:r>
            <a:endParaRPr kumimoji="0" lang="es-EC"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FORMATOPRESENTACION.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a:bodyPr>
          <a:lstStyle/>
          <a:p>
            <a:r>
              <a:rPr lang="es-ES_tradnl" dirty="0" smtClean="0"/>
              <a:t>Soporte del </a:t>
            </a:r>
            <a:r>
              <a:rPr lang="es-ES_tradnl" dirty="0" err="1" smtClean="0"/>
              <a:t>Phantoma</a:t>
            </a:r>
            <a:endParaRPr lang="es-EC" dirty="0"/>
          </a:p>
        </p:txBody>
      </p:sp>
      <p:pic>
        <p:nvPicPr>
          <p:cNvPr id="4" name="3 Imagen"/>
          <p:cNvPicPr/>
          <p:nvPr/>
        </p:nvPicPr>
        <p:blipFill>
          <a:blip r:embed="rId3" cstate="print"/>
          <a:srcRect l="21005" t="20285" r="19028" b="13516"/>
          <a:stretch>
            <a:fillRect/>
          </a:stretch>
        </p:blipFill>
        <p:spPr bwMode="auto">
          <a:xfrm>
            <a:off x="1043608" y="1340768"/>
            <a:ext cx="3240360" cy="2160240"/>
          </a:xfrm>
          <a:prstGeom prst="rect">
            <a:avLst/>
          </a:prstGeom>
          <a:noFill/>
          <a:ln w="9525">
            <a:noFill/>
            <a:miter lim="800000"/>
            <a:headEnd/>
            <a:tailEnd/>
          </a:ln>
        </p:spPr>
      </p:pic>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1505"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796136" y="1916832"/>
            <a:ext cx="2349113" cy="720080"/>
          </a:xfrm>
          <a:prstGeom prst="rect">
            <a:avLst/>
          </a:prstGeom>
          <a:noFill/>
        </p:spPr>
      </p:pic>
      <p:sp>
        <p:nvSpPr>
          <p:cNvPr id="7" name="6 Rectángulo"/>
          <p:cNvSpPr/>
          <p:nvPr/>
        </p:nvSpPr>
        <p:spPr>
          <a:xfrm>
            <a:off x="5436096" y="1556792"/>
            <a:ext cx="3491880" cy="6186309"/>
          </a:xfrm>
          <a:prstGeom prst="rect">
            <a:avLst/>
          </a:prstGeom>
        </p:spPr>
        <p:txBody>
          <a:bodyPr wrap="square">
            <a:spAutoFit/>
          </a:bodyPr>
          <a:lstStyle/>
          <a:p>
            <a:r>
              <a:rPr lang="es-ES_tradnl" dirty="0" smtClean="0"/>
              <a:t>Peso del </a:t>
            </a:r>
            <a:r>
              <a:rPr lang="es-ES_tradnl" dirty="0" err="1" smtClean="0"/>
              <a:t>phantoma</a:t>
            </a:r>
            <a:r>
              <a:rPr lang="es-ES_tradnl" dirty="0" smtClean="0"/>
              <a:t>: 1300 N – Aluminio 1050</a:t>
            </a:r>
            <a:endParaRPr lang="es-EC" dirty="0" smtClean="0"/>
          </a:p>
          <a:p>
            <a:endParaRPr lang="es-EC" dirty="0" smtClean="0"/>
          </a:p>
          <a:p>
            <a:endParaRPr lang="es-EC" dirty="0" smtClean="0"/>
          </a:p>
          <a:p>
            <a:endParaRPr lang="es-EC" dirty="0" smtClean="0"/>
          </a:p>
          <a:p>
            <a:r>
              <a:rPr lang="es-EC" dirty="0" smtClean="0"/>
              <a:t>L: longitud de la placa que es igual a 560 mm.</a:t>
            </a:r>
          </a:p>
          <a:p>
            <a:endParaRPr lang="es-ES_tradnl" dirty="0" smtClean="0"/>
          </a:p>
          <a:p>
            <a:endParaRPr lang="es-ES_tradnl" dirty="0" smtClean="0"/>
          </a:p>
          <a:p>
            <a:endParaRPr lang="es-ES_tradnl" dirty="0" smtClean="0"/>
          </a:p>
          <a:p>
            <a:endParaRPr lang="es-ES_tradnl" dirty="0" smtClean="0"/>
          </a:p>
          <a:p>
            <a:endParaRPr lang="es-ES_tradnl" dirty="0" smtClean="0"/>
          </a:p>
          <a:p>
            <a:r>
              <a:rPr lang="es-EC" dirty="0" smtClean="0"/>
              <a:t>El mínimo valor del factor de seguridad es de 2.44 el cual cumple para las exigencias del diseño de la bancada. </a:t>
            </a:r>
          </a:p>
          <a:p>
            <a:endParaRPr lang="es-EC" dirty="0" smtClean="0"/>
          </a:p>
          <a:p>
            <a:endParaRPr lang="es-EC" dirty="0" smtClean="0"/>
          </a:p>
          <a:p>
            <a:endParaRPr lang="es-ES_tradnl" dirty="0" smtClean="0"/>
          </a:p>
          <a:p>
            <a:endParaRPr lang="es-ES_tradnl" dirty="0" smtClean="0"/>
          </a:p>
          <a:p>
            <a:endParaRPr lang="es-ES_tradnl" dirty="0" smtClean="0"/>
          </a:p>
          <a:p>
            <a:endParaRPr lang="es-EC" dirty="0"/>
          </a:p>
        </p:txBody>
      </p:sp>
      <p:sp>
        <p:nvSpPr>
          <p:cNvPr id="215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1507"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362591" y="3573015"/>
            <a:ext cx="1521777" cy="873613"/>
          </a:xfrm>
          <a:prstGeom prst="rect">
            <a:avLst/>
          </a:prstGeom>
          <a:noFill/>
        </p:spPr>
      </p:pic>
      <p:pic>
        <p:nvPicPr>
          <p:cNvPr id="11" name="10 Imagen"/>
          <p:cNvPicPr/>
          <p:nvPr/>
        </p:nvPicPr>
        <p:blipFill>
          <a:blip r:embed="rId6" cstate="print"/>
          <a:srcRect l="21200" t="20641" r="19804" b="13036"/>
          <a:stretch>
            <a:fillRect/>
          </a:stretch>
        </p:blipFill>
        <p:spPr bwMode="auto">
          <a:xfrm>
            <a:off x="1043608" y="3429000"/>
            <a:ext cx="3240360" cy="2204865"/>
          </a:xfrm>
          <a:prstGeom prst="rect">
            <a:avLst/>
          </a:prstGeom>
          <a:noFill/>
          <a:ln w="9525">
            <a:noFill/>
            <a:miter lim="800000"/>
            <a:headEnd/>
            <a:tailEnd/>
          </a:ln>
        </p:spPr>
      </p:pic>
      <p:sp>
        <p:nvSpPr>
          <p:cNvPr id="12" name="11 CuadroTexto"/>
          <p:cNvSpPr txBox="1"/>
          <p:nvPr/>
        </p:nvSpPr>
        <p:spPr>
          <a:xfrm>
            <a:off x="4644008" y="2348880"/>
            <a:ext cx="962123" cy="369332"/>
          </a:xfrm>
          <a:prstGeom prst="rect">
            <a:avLst/>
          </a:prstGeom>
          <a:noFill/>
        </p:spPr>
        <p:txBody>
          <a:bodyPr wrap="none" rtlCol="0">
            <a:spAutoFit/>
          </a:bodyPr>
          <a:lstStyle/>
          <a:p>
            <a:r>
              <a:rPr lang="es-ES_tradnl" dirty="0" smtClean="0"/>
              <a:t>0.14mm</a:t>
            </a:r>
            <a:endParaRPr lang="es-EC" dirty="0"/>
          </a:p>
        </p:txBody>
      </p:sp>
      <p:sp>
        <p:nvSpPr>
          <p:cNvPr id="13" name="12 CuadroTexto"/>
          <p:cNvSpPr txBox="1"/>
          <p:nvPr/>
        </p:nvSpPr>
        <p:spPr>
          <a:xfrm>
            <a:off x="4716016" y="4149080"/>
            <a:ext cx="476412" cy="369332"/>
          </a:xfrm>
          <a:prstGeom prst="rect">
            <a:avLst/>
          </a:prstGeom>
          <a:noFill/>
        </p:spPr>
        <p:txBody>
          <a:bodyPr wrap="none" rtlCol="0">
            <a:spAutoFit/>
          </a:bodyPr>
          <a:lstStyle/>
          <a:p>
            <a:r>
              <a:rPr lang="es-ES_tradnl" dirty="0" smtClean="0"/>
              <a:t>2.4</a:t>
            </a:r>
            <a:endParaRPr lang="es-EC"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511</TotalTime>
  <Words>1931</Words>
  <Application>Microsoft Office PowerPoint</Application>
  <PresentationFormat>Presentación en pantalla (4:3)</PresentationFormat>
  <Paragraphs>657</Paragraphs>
  <Slides>47</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47</vt:i4>
      </vt:variant>
    </vt:vector>
  </HeadingPairs>
  <TitlesOfParts>
    <vt:vector size="49" baseType="lpstr">
      <vt:lpstr>Tema de Office</vt:lpstr>
      <vt:lpstr>Ecuación</vt:lpstr>
      <vt:lpstr>Diapositiva 1</vt:lpstr>
      <vt:lpstr>Diapositiva 2</vt:lpstr>
      <vt:lpstr>Diapositiva 3</vt:lpstr>
      <vt:lpstr>Sistema Propuesto y Posibles soluciones </vt:lpstr>
      <vt:lpstr>Alternativa 1</vt:lpstr>
      <vt:lpstr>Selección de Alternativa Idónea</vt:lpstr>
      <vt:lpstr>Análisis del mecanismo de transmisión de movimiento </vt:lpstr>
      <vt:lpstr>Diseño Nuevo Mecanismo Automático</vt:lpstr>
      <vt:lpstr>Soporte del Phantoma</vt:lpstr>
      <vt:lpstr>Aluminio 6061-t6</vt:lpstr>
      <vt:lpstr>GSF8-100100</vt:lpstr>
      <vt:lpstr>BANCADA XYZ</vt:lpstr>
      <vt:lpstr>CONJUNTO DESPLAZAMIENTO EJE Y</vt:lpstr>
      <vt:lpstr>ESTUDIO DE CARGAS</vt:lpstr>
      <vt:lpstr>RESULTADOS</vt:lpstr>
      <vt:lpstr>CONJUNTO DESPLAZAMIENTO EJE X</vt:lpstr>
      <vt:lpstr>RESULTADOS</vt:lpstr>
      <vt:lpstr>CONJUNTO DESPLAZAMIENTO EJE Z</vt:lpstr>
      <vt:lpstr>RESULTADOS</vt:lpstr>
      <vt:lpstr>GUÍAS LINEALES</vt:lpstr>
      <vt:lpstr>Diapositiva 21</vt:lpstr>
      <vt:lpstr>TORNILLO DE BOLAS</vt:lpstr>
      <vt:lpstr>TORNILLO DE BOLAS – CARGA MÁXIMA</vt:lpstr>
      <vt:lpstr>TORNILLO DE BOLAS – CARGA MÁXIMA</vt:lpstr>
      <vt:lpstr>SELECCIÓN TORNILLO DE BOLAS</vt:lpstr>
      <vt:lpstr>Diapositiva 26</vt:lpstr>
      <vt:lpstr>SERVO MOTORES</vt:lpstr>
      <vt:lpstr>Diapositiva 28</vt:lpstr>
      <vt:lpstr>CALCULO SERVOMOTOR</vt:lpstr>
      <vt:lpstr>CALCULO SERVOMOTOR</vt:lpstr>
      <vt:lpstr>SELECCIÓN SERVOMOTOR</vt:lpstr>
      <vt:lpstr>REDUCTOR</vt:lpstr>
      <vt:lpstr>Diapositiva 33</vt:lpstr>
      <vt:lpstr>SERVO DRIVE</vt:lpstr>
      <vt:lpstr>CONTROLADOR LÓGICO PROGRAMABLE</vt:lpstr>
      <vt:lpstr>PANTALLA TÁCTIL</vt:lpstr>
      <vt:lpstr>ELABORACIÓN DEL PROGRAMA</vt:lpstr>
      <vt:lpstr>Simulador - SCADA</vt:lpstr>
      <vt:lpstr>Diagrama de Conexión</vt:lpstr>
      <vt:lpstr>Diagrama de Conexión</vt:lpstr>
      <vt:lpstr>Análisis Económico y Financiero</vt:lpstr>
      <vt:lpstr>Análisis Económico y Financiero</vt:lpstr>
      <vt:lpstr>Análisis Económico y Financiero</vt:lpstr>
      <vt:lpstr>Análisis Económico y Financiero</vt:lpstr>
      <vt:lpstr>Conclusiones</vt:lpstr>
      <vt:lpstr>Recomendaciones</vt:lpstr>
      <vt:lpstr>Diapositiva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   CARRERA DE INGENIERÍA MECÁNICA </dc:title>
  <dc:creator>Ricardo Loaiza</dc:creator>
  <cp:lastModifiedBy>Ricardo Loaiza</cp:lastModifiedBy>
  <cp:revision>16</cp:revision>
  <dcterms:created xsi:type="dcterms:W3CDTF">2013-03-05T13:21:51Z</dcterms:created>
  <dcterms:modified xsi:type="dcterms:W3CDTF">2013-04-12T02:38:22Z</dcterms:modified>
</cp:coreProperties>
</file>