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7" r:id="rId2"/>
    <p:sldId id="309" r:id="rId3"/>
    <p:sldId id="258" r:id="rId4"/>
    <p:sldId id="260" r:id="rId5"/>
    <p:sldId id="261" r:id="rId6"/>
    <p:sldId id="262" r:id="rId7"/>
    <p:sldId id="263" r:id="rId8"/>
    <p:sldId id="264" r:id="rId9"/>
    <p:sldId id="308" r:id="rId10"/>
    <p:sldId id="269" r:id="rId11"/>
    <p:sldId id="265" r:id="rId12"/>
    <p:sldId id="267" r:id="rId13"/>
    <p:sldId id="268" r:id="rId14"/>
    <p:sldId id="270" r:id="rId15"/>
    <p:sldId id="271" r:id="rId16"/>
    <p:sldId id="332" r:id="rId17"/>
    <p:sldId id="333" r:id="rId18"/>
    <p:sldId id="334" r:id="rId19"/>
    <p:sldId id="335" r:id="rId20"/>
    <p:sldId id="310" r:id="rId21"/>
    <p:sldId id="272" r:id="rId22"/>
    <p:sldId id="275" r:id="rId23"/>
    <p:sldId id="336" r:id="rId24"/>
    <p:sldId id="337" r:id="rId25"/>
    <p:sldId id="276" r:id="rId26"/>
    <p:sldId id="338" r:id="rId27"/>
    <p:sldId id="277" r:id="rId28"/>
    <p:sldId id="278" r:id="rId29"/>
    <p:sldId id="279" r:id="rId30"/>
    <p:sldId id="280" r:id="rId31"/>
    <p:sldId id="281" r:id="rId32"/>
    <p:sldId id="282" r:id="rId33"/>
    <p:sldId id="283" r:id="rId34"/>
    <p:sldId id="284" r:id="rId35"/>
    <p:sldId id="285" r:id="rId36"/>
    <p:sldId id="286" r:id="rId37"/>
    <p:sldId id="288" r:id="rId38"/>
    <p:sldId id="340" r:id="rId39"/>
    <p:sldId id="341" r:id="rId40"/>
    <p:sldId id="342" r:id="rId41"/>
    <p:sldId id="343" r:id="rId42"/>
    <p:sldId id="349" r:id="rId43"/>
    <p:sldId id="348" r:id="rId44"/>
    <p:sldId id="350" r:id="rId45"/>
    <p:sldId id="351" r:id="rId46"/>
    <p:sldId id="352" r:id="rId47"/>
    <p:sldId id="353" r:id="rId48"/>
    <p:sldId id="354" r:id="rId49"/>
    <p:sldId id="355" r:id="rId50"/>
    <p:sldId id="356" r:id="rId51"/>
    <p:sldId id="357" r:id="rId52"/>
    <p:sldId id="313" r:id="rId53"/>
    <p:sldId id="307" r:id="rId54"/>
    <p:sldId id="314" r:id="rId55"/>
    <p:sldId id="316" r:id="rId56"/>
    <p:sldId id="317" r:id="rId57"/>
    <p:sldId id="365" r:id="rId58"/>
    <p:sldId id="358" r:id="rId59"/>
    <p:sldId id="359" r:id="rId60"/>
    <p:sldId id="360" r:id="rId61"/>
    <p:sldId id="361" r:id="rId62"/>
    <p:sldId id="362" r:id="rId63"/>
    <p:sldId id="326" r:id="rId64"/>
    <p:sldId id="319" r:id="rId65"/>
    <p:sldId id="320" r:id="rId66"/>
    <p:sldId id="377" r:id="rId67"/>
    <p:sldId id="378" r:id="rId68"/>
    <p:sldId id="321" r:id="rId69"/>
    <p:sldId id="322" r:id="rId70"/>
    <p:sldId id="366" r:id="rId71"/>
    <p:sldId id="375" r:id="rId72"/>
    <p:sldId id="376" r:id="rId73"/>
    <p:sldId id="367" r:id="rId74"/>
    <p:sldId id="368" r:id="rId75"/>
    <p:sldId id="374" r:id="rId76"/>
    <p:sldId id="370" r:id="rId77"/>
    <p:sldId id="372" r:id="rId78"/>
    <p:sldId id="373" r:id="rId79"/>
    <p:sldId id="380" r:id="rId80"/>
    <p:sldId id="381" r:id="rId81"/>
    <p:sldId id="382" r:id="rId82"/>
    <p:sldId id="383" r:id="rId83"/>
    <p:sldId id="388" r:id="rId84"/>
    <p:sldId id="387" r:id="rId85"/>
    <p:sldId id="390" r:id="rId86"/>
    <p:sldId id="391" r:id="rId87"/>
    <p:sldId id="392" r:id="rId88"/>
    <p:sldId id="386" r:id="rId89"/>
    <p:sldId id="393" r:id="rId90"/>
    <p:sldId id="394" r:id="rId91"/>
    <p:sldId id="389" r:id="rId92"/>
    <p:sldId id="384" r:id="rId93"/>
    <p:sldId id="385" r:id="rId94"/>
    <p:sldId id="331" r:id="rId9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09DB7D4-0BB4-4733-A297-C5480D4C35EE}" type="datetimeFigureOut">
              <a:rPr lang="es-ES"/>
              <a:pPr>
                <a:defRPr/>
              </a:pPr>
              <a:t>01/04/2013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738439-7E32-44DD-A051-C58A6D652D69}"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E13DA5-4486-4F54-8A74-6E354FB9229B}" type="slidenum">
              <a:rPr lang="es-EC" smtClean="0"/>
              <a:pPr fontAlgn="base">
                <a:spcBef>
                  <a:spcPct val="0"/>
                </a:spcBef>
                <a:spcAft>
                  <a:spcPct val="0"/>
                </a:spcAft>
                <a:defRPr/>
              </a:pPr>
              <a:t>1</a:t>
            </a:fld>
            <a:endParaRPr lang="es-EC"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10</a:t>
            </a:fld>
            <a:endParaRPr lang="es-EC"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11</a:t>
            </a:fld>
            <a:endParaRPr lang="es-EC"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12</a:t>
            </a:fld>
            <a:endParaRPr lang="es-EC"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13</a:t>
            </a:fld>
            <a:endParaRPr lang="es-EC"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14</a:t>
            </a:fld>
            <a:endParaRPr lang="es-EC"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15</a:t>
            </a:fld>
            <a:endParaRPr lang="es-EC"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20</a:t>
            </a:fld>
            <a:endParaRPr lang="es-EC" sz="1200"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21</a:t>
            </a:fld>
            <a:endParaRPr lang="es-EC" sz="12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22</a:t>
            </a:fld>
            <a:endParaRPr lang="es-EC" sz="12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25</a:t>
            </a:fld>
            <a:endParaRPr lang="es-EC"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a:t>
            </a:fld>
            <a:endParaRPr lang="es-EC"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27</a:t>
            </a:fld>
            <a:endParaRPr lang="es-EC" sz="12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28</a:t>
            </a:fld>
            <a:endParaRPr lang="es-EC" sz="12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29</a:t>
            </a:fld>
            <a:endParaRPr lang="es-EC" sz="12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30</a:t>
            </a:fld>
            <a:endParaRPr lang="es-EC" sz="12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31</a:t>
            </a:fld>
            <a:endParaRPr lang="es-EC" sz="12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32</a:t>
            </a:fld>
            <a:endParaRPr lang="es-EC" sz="1200"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33</a:t>
            </a:fld>
            <a:endParaRPr lang="es-EC"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34</a:t>
            </a:fld>
            <a:endParaRPr lang="es-EC" sz="12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35</a:t>
            </a:fld>
            <a:endParaRPr lang="es-EC" sz="1200"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36</a:t>
            </a:fld>
            <a:endParaRPr lang="es-EC"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D110F-0DF3-4270-806B-64A15C4F415A}" type="slidenum">
              <a:rPr lang="es-EC" smtClean="0"/>
              <a:pPr fontAlgn="base">
                <a:spcBef>
                  <a:spcPct val="0"/>
                </a:spcBef>
                <a:spcAft>
                  <a:spcPct val="0"/>
                </a:spcAft>
                <a:defRPr/>
              </a:pPr>
              <a:t>3</a:t>
            </a:fld>
            <a:endParaRPr lang="es-EC"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37</a:t>
            </a:fld>
            <a:endParaRPr lang="es-EC" sz="1200"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38</a:t>
            </a:fld>
            <a:endParaRPr lang="es-EC" sz="1200"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39</a:t>
            </a:fld>
            <a:endParaRPr lang="es-EC" sz="1200"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40</a:t>
            </a:fld>
            <a:endParaRPr lang="es-EC" sz="1200"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41</a:t>
            </a:fld>
            <a:endParaRPr lang="es-EC" sz="1200"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42</a:t>
            </a:fld>
            <a:endParaRPr lang="es-EC" sz="1200"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43</a:t>
            </a:fld>
            <a:endParaRPr lang="es-EC" sz="1200"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44</a:t>
            </a:fld>
            <a:endParaRPr lang="es-EC" sz="1200"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45</a:t>
            </a:fld>
            <a:endParaRPr lang="es-EC" sz="1200" dirty="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46</a:t>
            </a:fld>
            <a:endParaRPr lang="es-EC" sz="12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D77D1F2-2829-407B-A003-32845D920CBD}" type="slidenum">
              <a:rPr lang="es-EC" sz="1200">
                <a:latin typeface="Calibri" pitchFamily="34" charset="0"/>
              </a:rPr>
              <a:pPr algn="r"/>
              <a:t>4</a:t>
            </a:fld>
            <a:endParaRPr lang="es-EC" sz="1200" dirty="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47</a:t>
            </a:fld>
            <a:endParaRPr lang="es-EC" sz="1200"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48</a:t>
            </a:fld>
            <a:endParaRPr lang="es-EC" sz="1200"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49</a:t>
            </a:fld>
            <a:endParaRPr lang="es-EC" sz="1200" dirty="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50</a:t>
            </a:fld>
            <a:endParaRPr lang="es-EC" sz="1200" dirty="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51</a:t>
            </a:fld>
            <a:endParaRPr lang="es-EC" sz="1200" dirty="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52</a:t>
            </a:fld>
            <a:endParaRPr lang="es-EC"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53</a:t>
            </a:fld>
            <a:endParaRPr lang="es-EC"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54</a:t>
            </a:fld>
            <a:endParaRPr lang="es-EC"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55</a:t>
            </a:fld>
            <a:endParaRPr lang="es-EC"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56</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a:t>
            </a:fld>
            <a:endParaRPr lang="es-EC" sz="1200" dirty="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57</a:t>
            </a:fld>
            <a:endParaRPr lang="es-EC" sz="120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58</a:t>
            </a:fld>
            <a:endParaRPr lang="es-EC"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59</a:t>
            </a:fld>
            <a:endParaRPr lang="es-EC" sz="120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60</a:t>
            </a:fld>
            <a:endParaRPr lang="es-EC"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61</a:t>
            </a:fld>
            <a:endParaRPr lang="es-EC" sz="120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62</a:t>
            </a:fld>
            <a:endParaRPr lang="es-EC" sz="120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63</a:t>
            </a:fld>
            <a:endParaRPr lang="es-EC"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64</a:t>
            </a:fld>
            <a:endParaRPr lang="es-EC" sz="120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65</a:t>
            </a:fld>
            <a:endParaRPr lang="es-EC"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68</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a:t>
            </a:fld>
            <a:endParaRPr lang="es-EC" sz="1200" dirty="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69</a:t>
            </a:fld>
            <a:endParaRPr lang="es-EC"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70</a:t>
            </a:fld>
            <a:endParaRPr lang="es-EC" sz="12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71</a:t>
            </a:fld>
            <a:endParaRPr lang="es-EC" sz="120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72</a:t>
            </a:fld>
            <a:endParaRPr lang="es-EC"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73</a:t>
            </a:fld>
            <a:endParaRPr lang="es-EC" sz="12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74</a:t>
            </a:fld>
            <a:endParaRPr lang="es-EC" sz="12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75</a:t>
            </a:fld>
            <a:endParaRPr lang="es-EC" sz="12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76</a:t>
            </a:fld>
            <a:endParaRPr lang="es-EC" sz="12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77</a:t>
            </a:fld>
            <a:endParaRPr lang="es-EC" sz="120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78</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a:t>
            </a:fld>
            <a:endParaRPr lang="es-EC" sz="1200" dirty="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79</a:t>
            </a:fld>
            <a:endParaRPr lang="es-EC" sz="120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80</a:t>
            </a:fld>
            <a:endParaRPr lang="es-EC" sz="120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94</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8</a:t>
            </a:fld>
            <a:endParaRPr lang="es-EC"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D8FDF90-924B-4114-AA07-A9EE85E4B2D8}" type="slidenum">
              <a:rPr lang="es-EC" sz="1200">
                <a:latin typeface="Calibri" pitchFamily="34" charset="0"/>
              </a:rPr>
              <a:pPr algn="r"/>
              <a:t>9</a:t>
            </a:fld>
            <a:endParaRPr lang="es-EC"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5695C7-8FC8-41E0-8680-0B021E7D11B6}" type="datetimeFigureOut">
              <a:rPr lang="es-ES"/>
              <a:pPr>
                <a:defRPr/>
              </a:pPr>
              <a:t>01/04/2013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BEE68-181F-4CFB-8A21-92ECA9D4892B}"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A1DDC9-19E2-4ADC-B91C-52367DD64E54}" type="datetimeFigureOut">
              <a:rPr lang="es-ES"/>
              <a:pPr>
                <a:defRPr/>
              </a:pPr>
              <a:t>01/04/2013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8069D2-CEBB-4B09-85D8-2B2055E73458}"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4E4CB8-F237-4EE5-8768-ED3BF36BC6DD}" type="datetimeFigureOut">
              <a:rPr lang="es-ES"/>
              <a:pPr>
                <a:defRPr/>
              </a:pPr>
              <a:t>01/04/2013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16AC2-B824-4B31-A575-7A332219893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F8CE4E-1B82-4113-B2C1-A7CE3FE0DDE5}" type="datetimeFigureOut">
              <a:rPr lang="es-ES"/>
              <a:pPr>
                <a:defRPr/>
              </a:pPr>
              <a:t>01/04/2013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8D2AB1-C8DC-438D-ADC8-B55FC59C4F9A}"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CFE6-CFCF-4FDC-A84D-F69336ABB039}" type="datetimeFigureOut">
              <a:rPr lang="es-ES"/>
              <a:pPr>
                <a:defRPr/>
              </a:pPr>
              <a:t>01/04/2013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0D5E32-1666-4B7D-88B1-7A7A82A93D4B}"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9FD346-58BB-4832-8EAF-133F67C6E105}" type="datetimeFigureOut">
              <a:rPr lang="es-ES"/>
              <a:pPr>
                <a:defRPr/>
              </a:pPr>
              <a:t>01/04/2013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EEF9C0-2A3C-42F1-BD21-4187A6A8946A}"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38D23E-7194-4267-93B6-2DC97A0C58CB}" type="datetimeFigureOut">
              <a:rPr lang="es-ES"/>
              <a:pPr>
                <a:defRPr/>
              </a:pPr>
              <a:t>01/04/2013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692D58-DB17-477C-83B4-4FF8808B45C2}"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C1BA27-225A-4520-BD02-B8A8579BC69F}" type="datetimeFigureOut">
              <a:rPr lang="es-ES"/>
              <a:pPr>
                <a:defRPr/>
              </a:pPr>
              <a:t>01/04/2013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6725D2-384E-4F92-8F98-3EA73D24D97A}"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1FFA55-B558-43C2-8EC2-C0244A02AA28}" type="datetimeFigureOut">
              <a:rPr lang="es-ES"/>
              <a:pPr>
                <a:defRPr/>
              </a:pPr>
              <a:t>01/04/2013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595736-C503-424E-A67C-94E925D6C930}"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DB6F2D-CCC8-4B11-8A42-0D5799BDEEE4}" type="datetimeFigureOut">
              <a:rPr lang="es-ES"/>
              <a:pPr>
                <a:defRPr/>
              </a:pPr>
              <a:t>01/04/2013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7C7677-5D1A-4814-A1D2-071D8C1A566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D68445-5566-4C1F-960F-B6A18BE35DB3}" type="datetimeFigureOut">
              <a:rPr lang="es-ES"/>
              <a:pPr>
                <a:defRPr/>
              </a:pPr>
              <a:t>01/04/2013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51A863-44C9-4649-B3E4-6DFFF81AF157}"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3ADCA5B-AC00-4E49-AE69-F2EC61E1E6C0}" type="datetimeFigureOut">
              <a:rPr lang="es-ES"/>
              <a:pPr>
                <a:defRPr/>
              </a:pPr>
              <a:t>01/04/2013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EEBC34-548B-4366-9E01-B67D1A01B05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CALCULOS/CAPITULO%203.-%20UNIDAD%20DE%20CONGELAMIENTO%20LUIS%20FIERRO.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CALCULOS/CAPITULO%203.-%20CONDICIONES%20DE%20FUNCIONAMIENTO%20LUIS%20FIERRO.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jpeg"/><Relationship Id="rId7"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hyperlink" Target="CALCULOS/CAPITULO%205.-%20CONDICIONES%20DE%20FUNCIONAMIENTO%20LUIS%20FIERRO.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CALCULOS/CAPITULO%205.-%20PRUEBAS%20EN%20EL%20SECADOR.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VIDEOS/VIDEO%20DE%20APAGADO.MP4" TargetMode="External"/><Relationship Id="rId4" Type="http://schemas.openxmlformats.org/officeDocument/2006/relationships/hyperlink" Target="VIDEOS/VIDEO%20DE%20ARRANQUE.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CALCULOS/PRUEBA%202.html" TargetMode="External"/><Relationship Id="rId4" Type="http://schemas.openxmlformats.org/officeDocument/2006/relationships/hyperlink" Target="CALCULOS/PRUEBA%201.html"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933450"/>
            <a:ext cx="8643937" cy="4857750"/>
          </a:xfrm>
        </p:spPr>
        <p:txBody>
          <a:bodyPr/>
          <a:lstStyle/>
          <a:p>
            <a:pPr eaLnBrk="1" hangingPunct="1"/>
            <a:r>
              <a:rPr lang="es-EC" sz="2000" b="1" dirty="0" smtClean="0"/>
              <a:t>“DISEÑO Y CONSTRUCCIÓN DE UN BANCO DE PRUEBAS PARA UN SISTEMA DE BOMBA DE CALOR MECANICA DE 1HP DE CAPACIDAD, QUE USA REFRIGERANTE R-404A, CON APLICACIÓN EN UN HORNO PARA SECADO DE MATERIA ORGÁNICA, PARA EL LABORATORIO DE CONVERSIÓN DE ENERGÍA DEL D.E.C.E.M.”</a:t>
            </a:r>
            <a:r>
              <a:rPr lang="es-EC" sz="2000" dirty="0" smtClean="0"/>
              <a:t/>
            </a:r>
            <a:br>
              <a:rPr lang="es-EC" sz="2000" dirty="0" smtClean="0"/>
            </a:br>
            <a:r>
              <a:rPr lang="es-ES" sz="2000" b="1" dirty="0" smtClean="0"/>
              <a:t/>
            </a:r>
            <a:br>
              <a:rPr lang="es-ES" sz="2000" b="1" dirty="0" smtClean="0"/>
            </a:br>
            <a:r>
              <a:rPr lang="es-ES" sz="2000" b="1" dirty="0" smtClean="0"/>
              <a:t>AUTOR</a:t>
            </a:r>
            <a:br>
              <a:rPr lang="es-ES" sz="2000" b="1" dirty="0" smtClean="0"/>
            </a:br>
            <a:r>
              <a:rPr lang="es-ES" sz="2000" b="1" dirty="0" smtClean="0"/>
              <a:t/>
            </a:r>
            <a:br>
              <a:rPr lang="es-ES" sz="2000" b="1" dirty="0" smtClean="0"/>
            </a:br>
            <a:r>
              <a:rPr lang="es-ES" sz="2000" b="1" dirty="0" smtClean="0"/>
              <a:t>SR. FIERRO LEVERONE LUIS FERNANDO</a:t>
            </a:r>
            <a:br>
              <a:rPr lang="es-ES" sz="2000" b="1" dirty="0" smtClean="0"/>
            </a:br>
            <a:r>
              <a:rPr lang="es-ES" sz="2000" b="1" dirty="0" smtClean="0"/>
              <a:t/>
            </a:r>
            <a:br>
              <a:rPr lang="es-ES" sz="2000" b="1" dirty="0" smtClean="0"/>
            </a:br>
            <a:r>
              <a:rPr lang="es-ES" sz="2000" b="1" dirty="0" smtClean="0"/>
              <a:t>DIRECTOR: ING. ANGELO VILLAVICENCIO</a:t>
            </a:r>
            <a:br>
              <a:rPr lang="es-ES" sz="2000" b="1" dirty="0" smtClean="0"/>
            </a:br>
            <a:r>
              <a:rPr lang="es-ES" sz="2000" b="1" dirty="0" smtClean="0"/>
              <a:t>CODIRECTOR: ING. OWASLDO MARIÑO</a:t>
            </a:r>
            <a:br>
              <a:rPr lang="es-ES" sz="2000" b="1" dirty="0" smtClean="0"/>
            </a:br>
            <a:r>
              <a:rPr lang="es-ES" sz="2000" b="1" dirty="0" smtClean="0"/>
              <a:t/>
            </a:r>
            <a:br>
              <a:rPr lang="es-ES" sz="2000" b="1" dirty="0" smtClean="0"/>
            </a:br>
            <a:r>
              <a:rPr lang="es-ES" sz="2000" b="1" dirty="0" smtClean="0"/>
              <a:t>2013</a:t>
            </a:r>
            <a:endParaRPr lang="es-EC"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05000"/>
            <a:ext cx="8229600" cy="4038600"/>
          </a:xfrm>
        </p:spPr>
        <p:txBody>
          <a:bodyPr/>
          <a:lstStyle/>
          <a:p>
            <a:pPr algn="just" eaLnBrk="1" hangingPunct="1"/>
            <a:r>
              <a:rPr lang="es-EC" dirty="0" smtClean="0"/>
              <a:t>Compresor </a:t>
            </a:r>
          </a:p>
          <a:p>
            <a:pPr algn="just" eaLnBrk="1" hangingPunct="1"/>
            <a:r>
              <a:rPr lang="es-EC" dirty="0" smtClean="0"/>
              <a:t>Condensador </a:t>
            </a:r>
          </a:p>
          <a:p>
            <a:pPr algn="just" eaLnBrk="1" hangingPunct="1"/>
            <a:r>
              <a:rPr lang="es-EC" dirty="0" smtClean="0"/>
              <a:t>Evaporador </a:t>
            </a:r>
          </a:p>
          <a:p>
            <a:pPr algn="just" eaLnBrk="1" hangingPunct="1"/>
            <a:r>
              <a:rPr lang="es-EC" dirty="0" smtClean="0"/>
              <a:t>Dispositivo de expansión</a:t>
            </a:r>
          </a:p>
          <a:p>
            <a:pPr algn="just" eaLnBrk="1" hangingPunct="1"/>
            <a:r>
              <a:rPr lang="es-EC" dirty="0" smtClean="0"/>
              <a:t>Elementos anexos</a:t>
            </a:r>
          </a:p>
        </p:txBody>
      </p:sp>
      <p:sp>
        <p:nvSpPr>
          <p:cNvPr id="4" name="14 CuadroTexto"/>
          <p:cNvSpPr txBox="1">
            <a:spLocks noChangeArrowheads="1"/>
          </p:cNvSpPr>
          <p:nvPr/>
        </p:nvSpPr>
        <p:spPr bwMode="auto">
          <a:xfrm>
            <a:off x="1447800" y="914400"/>
            <a:ext cx="6324600" cy="954107"/>
          </a:xfrm>
          <a:prstGeom prst="rect">
            <a:avLst/>
          </a:prstGeom>
          <a:noFill/>
          <a:ln w="9525">
            <a:noFill/>
            <a:miter lim="800000"/>
            <a:headEnd/>
            <a:tailEnd/>
          </a:ln>
        </p:spPr>
        <p:txBody>
          <a:bodyPr wrap="square">
            <a:spAutoFit/>
          </a:bodyPr>
          <a:lstStyle/>
          <a:p>
            <a:pPr algn="ctr"/>
            <a:r>
              <a:rPr lang="en-US" sz="2800" b="1" dirty="0" smtClean="0"/>
              <a:t>COMPONENTES DEL SISTEMA DE ENFRIAMIENTO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05000"/>
            <a:ext cx="4114800" cy="4525963"/>
          </a:xfrm>
        </p:spPr>
        <p:txBody>
          <a:bodyPr/>
          <a:lstStyle/>
          <a:p>
            <a:pPr algn="just"/>
            <a:r>
              <a:rPr lang="es-ES" sz="2400" dirty="0" smtClean="0"/>
              <a:t>Denominamos bomba de calor a una máquina térmica capaz de transferir calor de una fuente fría a otra más caliente. Podríamos definirlo como un equipo de aire acondicionado, que en invierno toma calor del aire exterior, a baja temperatura y lo transporta al interior del local que se ha de calentar.</a:t>
            </a:r>
            <a:endParaRPr lang="es-EC" sz="2400"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066800" y="838200"/>
            <a:ext cx="6934200" cy="830997"/>
          </a:xfrm>
          <a:prstGeom prst="rect">
            <a:avLst/>
          </a:prstGeom>
          <a:noFill/>
          <a:ln w="9525">
            <a:noFill/>
            <a:miter lim="800000"/>
            <a:headEnd/>
            <a:tailEnd/>
          </a:ln>
        </p:spPr>
        <p:txBody>
          <a:bodyPr wrap="square">
            <a:spAutoFit/>
          </a:bodyPr>
          <a:lstStyle/>
          <a:p>
            <a:pPr algn="ctr"/>
            <a:r>
              <a:rPr lang="es-EC" sz="2400" b="1" dirty="0" smtClean="0"/>
              <a:t>BANCOS DE BOMBAS DE CALOR MECÁNICA POR COMPRESIÓN DE VAPOR.</a:t>
            </a:r>
            <a:endParaRPr lang="es-EC" sz="2400" dirty="0"/>
          </a:p>
        </p:txBody>
      </p:sp>
      <p:pic>
        <p:nvPicPr>
          <p:cNvPr id="6" name="il_fi" descr="http://upload.wikimedia.org/wikipedia/commons/1/13/Diagrama_Bomba_de_Calor.jpg"/>
          <p:cNvPicPr/>
          <p:nvPr/>
        </p:nvPicPr>
        <p:blipFill>
          <a:blip r:embed="rId4" cstate="print"/>
          <a:srcRect/>
          <a:stretch>
            <a:fillRect/>
          </a:stretch>
        </p:blipFill>
        <p:spPr bwMode="auto">
          <a:xfrm>
            <a:off x="4724400" y="2514600"/>
            <a:ext cx="4038600"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lvl="0"/>
            <a:r>
              <a:rPr lang="es-ES" dirty="0" smtClean="0"/>
              <a:t>Calefacción domestica.</a:t>
            </a:r>
            <a:endParaRPr lang="en-US" dirty="0" smtClean="0"/>
          </a:p>
          <a:p>
            <a:pPr lvl="0"/>
            <a:r>
              <a:rPr lang="es-ES" dirty="0" smtClean="0"/>
              <a:t>Calefacción comercial.</a:t>
            </a:r>
            <a:endParaRPr lang="en-US" dirty="0" smtClean="0"/>
          </a:p>
          <a:p>
            <a:pPr lvl="0"/>
            <a:r>
              <a:rPr lang="es-ES" dirty="0" smtClean="0"/>
              <a:t>Calefacción industrial.</a:t>
            </a:r>
            <a:endParaRPr lang="en-US" dirty="0" smtClean="0"/>
          </a:p>
          <a:p>
            <a:pPr lvl="0"/>
            <a:r>
              <a:rPr lang="es-ES" dirty="0" smtClean="0"/>
              <a:t>Acondicionamiento de aire para el confort humano</a:t>
            </a:r>
            <a:endParaRPr lang="en-US" dirty="0" smtClean="0"/>
          </a:p>
          <a:p>
            <a:pPr lvl="0"/>
            <a:r>
              <a:rPr lang="es-ES" dirty="0" smtClean="0"/>
              <a:t>Acondicionamiento de aire industrial.</a:t>
            </a:r>
          </a:p>
          <a:p>
            <a:pPr lvl="0"/>
            <a:r>
              <a:rPr lang="es-ES" dirty="0" smtClean="0"/>
              <a:t>Secadores y des humificadores. </a:t>
            </a:r>
            <a:endParaRPr lang="en-US"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990600" y="762000"/>
            <a:ext cx="7467600" cy="523220"/>
          </a:xfrm>
          <a:prstGeom prst="rect">
            <a:avLst/>
          </a:prstGeom>
          <a:noFill/>
          <a:ln w="9525">
            <a:noFill/>
            <a:miter lim="800000"/>
            <a:headEnd/>
            <a:tailEnd/>
          </a:ln>
        </p:spPr>
        <p:txBody>
          <a:bodyPr wrap="square">
            <a:spAutoFit/>
          </a:bodyPr>
          <a:lstStyle/>
          <a:p>
            <a:pPr algn="ctr"/>
            <a:r>
              <a:rPr lang="en-US" sz="2800" b="1" dirty="0" smtClean="0"/>
              <a:t>APLICACIONES DE LA </a:t>
            </a:r>
            <a:r>
              <a:rPr lang="es-EC" sz="2800" b="1" dirty="0" smtClean="0"/>
              <a:t>BOMBA</a:t>
            </a:r>
            <a:r>
              <a:rPr lang="en-US" sz="2800" b="1" dirty="0" smtClean="0"/>
              <a:t> DE </a:t>
            </a:r>
            <a:r>
              <a:rPr lang="es-EC" sz="2800" b="1" dirty="0" smtClean="0"/>
              <a:t>CALOR</a:t>
            </a:r>
            <a:endParaRPr lang="es-EC"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dissolve">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76200" y="1570037"/>
            <a:ext cx="4953000" cy="4525963"/>
          </a:xfrm>
        </p:spPr>
        <p:txBody>
          <a:bodyPr/>
          <a:lstStyle/>
          <a:p>
            <a:pPr algn="just" eaLnBrk="1" hangingPunct="1">
              <a:buNone/>
            </a:pPr>
            <a:r>
              <a:rPr lang="es-ES" dirty="0" smtClean="0"/>
              <a:t>	El intercambio de calor se genera cuando el fluido refrigerante se encuentra en procesos de cambio de fase, dicho proceso se analizara en función del grafico presión vs entalpia, mostrado a continuación. </a:t>
            </a:r>
            <a:endParaRPr lang="es-EC" dirty="0" smtClean="0"/>
          </a:p>
        </p:txBody>
      </p:sp>
      <p:sp>
        <p:nvSpPr>
          <p:cNvPr id="4" name="14 CuadroTexto"/>
          <p:cNvSpPr txBox="1">
            <a:spLocks noChangeArrowheads="1"/>
          </p:cNvSpPr>
          <p:nvPr/>
        </p:nvSpPr>
        <p:spPr bwMode="auto">
          <a:xfrm>
            <a:off x="1828800" y="914400"/>
            <a:ext cx="5638800" cy="523220"/>
          </a:xfrm>
          <a:prstGeom prst="rect">
            <a:avLst/>
          </a:prstGeom>
          <a:noFill/>
          <a:ln w="9525">
            <a:noFill/>
            <a:miter lim="800000"/>
            <a:headEnd/>
            <a:tailEnd/>
          </a:ln>
        </p:spPr>
        <p:txBody>
          <a:bodyPr wrap="square">
            <a:spAutoFit/>
          </a:bodyPr>
          <a:lstStyle/>
          <a:p>
            <a:pPr algn="ctr"/>
            <a:r>
              <a:rPr lang="en-US" sz="2800" b="1" dirty="0" smtClean="0"/>
              <a:t>PROCESO DE ENFRIAMIENTO</a:t>
            </a:r>
            <a:endParaRPr lang="es-ES" sz="2800" b="1" dirty="0"/>
          </a:p>
        </p:txBody>
      </p:sp>
      <p:pic>
        <p:nvPicPr>
          <p:cNvPr id="5" name="4 Imagen"/>
          <p:cNvPicPr/>
          <p:nvPr/>
        </p:nvPicPr>
        <p:blipFill>
          <a:blip r:embed="rId4" cstate="print"/>
          <a:srcRect/>
          <a:stretch>
            <a:fillRect/>
          </a:stretch>
        </p:blipFill>
        <p:spPr bwMode="auto">
          <a:xfrm>
            <a:off x="5257800" y="1752600"/>
            <a:ext cx="3312547" cy="2494087"/>
          </a:xfrm>
          <a:prstGeom prst="rect">
            <a:avLst/>
          </a:prstGeom>
          <a:noFill/>
          <a:ln w="9525">
            <a:noFill/>
            <a:miter lim="800000"/>
            <a:headEnd/>
            <a:tailEnd/>
          </a:ln>
        </p:spPr>
      </p:pic>
      <p:sp>
        <p:nvSpPr>
          <p:cNvPr id="86017" name="Rectangle 1"/>
          <p:cNvSpPr>
            <a:spLocks noChangeArrowheads="1"/>
          </p:cNvSpPr>
          <p:nvPr/>
        </p:nvSpPr>
        <p:spPr bwMode="auto">
          <a:xfrm>
            <a:off x="6096000" y="4267200"/>
            <a:ext cx="2209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 Ciclo de refrigeración (diagrama P – h)</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C" dirty="0" smtClean="0"/>
              <a:t>	Dentro del ciclo de refrigeración por compresión de vapor, el refrigerante es considerado como un fluido de trabajo el cual se vaporiza y condensa absorbiendo y cediendo calor, respectivamente. Dependiendo del rango de presiones y temperaturas a que haga estos cambios, va a tener una aplicación útil comercialmente.</a:t>
            </a:r>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828800" y="914400"/>
            <a:ext cx="5181600" cy="523220"/>
          </a:xfrm>
          <a:prstGeom prst="rect">
            <a:avLst/>
          </a:prstGeom>
          <a:noFill/>
          <a:ln w="9525">
            <a:noFill/>
            <a:miter lim="800000"/>
            <a:headEnd/>
            <a:tailEnd/>
          </a:ln>
        </p:spPr>
        <p:txBody>
          <a:bodyPr wrap="square">
            <a:spAutoFit/>
          </a:bodyPr>
          <a:lstStyle/>
          <a:p>
            <a:pPr algn="ctr"/>
            <a:r>
              <a:rPr lang="en-US" sz="2800" b="1" dirty="0" smtClean="0"/>
              <a:t>REFRIGERANTE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buNone/>
            </a:pPr>
            <a:r>
              <a:rPr lang="es-EC" dirty="0" smtClean="0"/>
              <a:t>	</a:t>
            </a:r>
          </a:p>
          <a:p>
            <a:pPr>
              <a:buNone/>
            </a:pPr>
            <a:endParaRPr lang="es-EC" dirty="0"/>
          </a:p>
        </p:txBody>
      </p:sp>
      <p:sp>
        <p:nvSpPr>
          <p:cNvPr id="4" name="14 CuadroTexto"/>
          <p:cNvSpPr txBox="1">
            <a:spLocks noChangeArrowheads="1"/>
          </p:cNvSpPr>
          <p:nvPr/>
        </p:nvSpPr>
        <p:spPr bwMode="auto">
          <a:xfrm>
            <a:off x="838200" y="914400"/>
            <a:ext cx="7543800" cy="954107"/>
          </a:xfrm>
          <a:prstGeom prst="rect">
            <a:avLst/>
          </a:prstGeom>
          <a:noFill/>
          <a:ln w="9525">
            <a:noFill/>
            <a:miter lim="800000"/>
            <a:headEnd/>
            <a:tailEnd/>
          </a:ln>
        </p:spPr>
        <p:txBody>
          <a:bodyPr wrap="square">
            <a:spAutoFit/>
          </a:bodyPr>
          <a:lstStyle/>
          <a:p>
            <a:pPr algn="ctr"/>
            <a:r>
              <a:rPr lang="en-US" sz="2800" b="1" dirty="0" smtClean="0"/>
              <a:t>CODIGO DE COLORES PARA LOS REFRIGERANTES</a:t>
            </a:r>
            <a:endParaRPr lang="es-ES" sz="2800" b="1" dirty="0"/>
          </a:p>
        </p:txBody>
      </p:sp>
      <p:pic>
        <p:nvPicPr>
          <p:cNvPr id="5" name="4 Imagen"/>
          <p:cNvPicPr/>
          <p:nvPr/>
        </p:nvPicPr>
        <p:blipFill>
          <a:blip r:embed="rId4" cstate="print"/>
          <a:srcRect r="25659" b="14908"/>
          <a:stretch>
            <a:fillRect/>
          </a:stretch>
        </p:blipFill>
        <p:spPr bwMode="auto">
          <a:xfrm>
            <a:off x="2743200" y="1929740"/>
            <a:ext cx="3352800" cy="41662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5" name="Rectangle 3"/>
          <p:cNvSpPr txBox="1">
            <a:spLocks/>
          </p:cNvSpPr>
          <p:nvPr/>
        </p:nvSpPr>
        <p:spPr bwMode="auto">
          <a:xfrm>
            <a:off x="76200" y="1036637"/>
            <a:ext cx="9067800" cy="2163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S" sz="2800" dirty="0" smtClean="0"/>
              <a:t>Extrae calor del secadero condensando la humedad del aire saliente y recirculando el aire seco al interior de la cámara de secado. El calor absorbido por el circuito de la bomba se puede emplear para calefacción de la planta, determinado y distribuido por siguiente modelo.</a:t>
            </a:r>
            <a:endParaRPr lang="es-EC" sz="2800" dirty="0"/>
          </a:p>
        </p:txBody>
      </p:sp>
      <p:sp>
        <p:nvSpPr>
          <p:cNvPr id="6" name="14 CuadroTexto"/>
          <p:cNvSpPr txBox="1">
            <a:spLocks noChangeArrowheads="1"/>
          </p:cNvSpPr>
          <p:nvPr/>
        </p:nvSpPr>
        <p:spPr bwMode="auto">
          <a:xfrm>
            <a:off x="990600" y="609600"/>
            <a:ext cx="7162800" cy="523220"/>
          </a:xfrm>
          <a:prstGeom prst="rect">
            <a:avLst/>
          </a:prstGeom>
          <a:noFill/>
          <a:ln w="9525">
            <a:noFill/>
            <a:miter lim="800000"/>
            <a:headEnd/>
            <a:tailEnd/>
          </a:ln>
        </p:spPr>
        <p:txBody>
          <a:bodyPr wrap="square">
            <a:spAutoFit/>
          </a:bodyPr>
          <a:lstStyle/>
          <a:p>
            <a:pPr algn="ctr"/>
            <a:r>
              <a:rPr lang="es-EC" sz="2800" b="1" dirty="0" smtClean="0"/>
              <a:t>EN CONCLUSION LA BOMBA DE CALOR</a:t>
            </a:r>
            <a:endParaRPr lang="es-EC" sz="2800" b="1" dirty="0"/>
          </a:p>
        </p:txBody>
      </p:sp>
      <p:pic>
        <p:nvPicPr>
          <p:cNvPr id="9" name="8 Imagen"/>
          <p:cNvPicPr/>
          <p:nvPr/>
        </p:nvPicPr>
        <p:blipFill>
          <a:blip r:embed="rId3" cstate="print"/>
          <a:srcRect/>
          <a:stretch>
            <a:fillRect/>
          </a:stretch>
        </p:blipFill>
        <p:spPr bwMode="auto">
          <a:xfrm>
            <a:off x="2286000" y="3505200"/>
            <a:ext cx="4742180" cy="234929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a:xfrm>
            <a:off x="457200" y="228600"/>
            <a:ext cx="8229600" cy="1143000"/>
          </a:xfrm>
        </p:spPr>
        <p:txBody>
          <a:bodyPr/>
          <a:lstStyle/>
          <a:p>
            <a:r>
              <a:rPr lang="es-EC" sz="2800" b="1" dirty="0" smtClean="0"/>
              <a:t>SECADO Y DESECADO SISTEMA DEL SECADOR</a:t>
            </a:r>
            <a:endParaRPr lang="es-EC" sz="2800" dirty="0"/>
          </a:p>
        </p:txBody>
      </p:sp>
      <p:sp>
        <p:nvSpPr>
          <p:cNvPr id="3" name="2 Marcador de contenido"/>
          <p:cNvSpPr>
            <a:spLocks noGrp="1"/>
          </p:cNvSpPr>
          <p:nvPr>
            <p:ph idx="1"/>
          </p:nvPr>
        </p:nvSpPr>
        <p:spPr>
          <a:xfrm>
            <a:off x="152400" y="990600"/>
            <a:ext cx="8763000" cy="4525963"/>
          </a:xfrm>
        </p:spPr>
        <p:txBody>
          <a:bodyPr/>
          <a:lstStyle/>
          <a:p>
            <a:pPr algn="just">
              <a:buNone/>
            </a:pPr>
            <a:r>
              <a:rPr lang="es-ES" sz="2400" dirty="0" smtClean="0"/>
              <a:t>	</a:t>
            </a:r>
            <a:r>
              <a:rPr lang="es-ES" sz="2000" dirty="0" smtClean="0"/>
              <a:t>La desecación de un producto consiste en eliminar total o parcialmente los líquidos que lo impregnan. Normalmente se refiere al agua, pero es extensible a otros líquidos como alcohol o éter.</a:t>
            </a:r>
          </a:p>
          <a:p>
            <a:pPr algn="just">
              <a:buNone/>
            </a:pPr>
            <a:endParaRPr lang="es-ES" sz="2000" dirty="0" smtClean="0"/>
          </a:p>
          <a:p>
            <a:pPr algn="just">
              <a:buNone/>
            </a:pPr>
            <a:r>
              <a:rPr lang="es-ES" sz="2000" dirty="0" smtClean="0"/>
              <a:t>	La desecación puede ser natural, dependiendo de las condiciones ambientales, y por tanto de eficacia variable, y artificial, en cuyo caso puede realizarse de las siguientes maneras:</a:t>
            </a:r>
            <a:endParaRPr lang="es-EC" sz="2000" dirty="0" smtClean="0"/>
          </a:p>
          <a:p>
            <a:pPr algn="just">
              <a:buNone/>
            </a:pPr>
            <a:endParaRPr lang="es-EC" sz="2000" dirty="0" smtClean="0"/>
          </a:p>
          <a:p>
            <a:pPr lvl="0" algn="just"/>
            <a:r>
              <a:rPr lang="es-ES" sz="2000" dirty="0" smtClean="0"/>
              <a:t>Mecánicamente, por prensado, aspiración, centrifugado o filtración.</a:t>
            </a:r>
            <a:endParaRPr lang="es-EC" sz="2000" dirty="0" smtClean="0"/>
          </a:p>
          <a:p>
            <a:pPr lvl="0" algn="just"/>
            <a:r>
              <a:rPr lang="es-ES" sz="2000" dirty="0" smtClean="0"/>
              <a:t>Por procesos físico-químicos en los que la humedad es absorbida por sustancias higroscópicas (absorbentes de humedad).</a:t>
            </a:r>
            <a:endParaRPr lang="es-EC" sz="2000" dirty="0" smtClean="0"/>
          </a:p>
          <a:p>
            <a:pPr lvl="0" algn="just"/>
            <a:r>
              <a:rPr lang="es-ES" sz="2000" dirty="0" smtClean="0"/>
              <a:t>Térmicamente con aire o gases, que arrastran la humedad evaporada.</a:t>
            </a:r>
            <a:endParaRPr lang="es-EC" sz="2000" dirty="0" smtClean="0"/>
          </a:p>
          <a:p>
            <a:pPr lvl="0" algn="just"/>
            <a:r>
              <a:rPr lang="es-ES" sz="2000" dirty="0" smtClean="0"/>
              <a:t>Térmicamente sin aire, mediante la evaporación en autoclave, a vacío o por calentamiento dieléctrico.</a:t>
            </a:r>
            <a:endParaRPr lang="es-EC" sz="2000" dirty="0" smtClean="0"/>
          </a:p>
          <a:p>
            <a:pPr algn="just">
              <a:buNone/>
            </a:pPr>
            <a:endParaRPr lang="es-EC" sz="2000" dirty="0" smtClean="0"/>
          </a:p>
          <a:p>
            <a:pPr algn="just"/>
            <a:endParaRPr lang="es-EC"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pPr lvl="0"/>
            <a:r>
              <a:rPr lang="es-ES" sz="3600" b="1" dirty="0" smtClean="0"/>
              <a:t> EFICIENCIA TÉRMICA DE UN SECADERO</a:t>
            </a:r>
            <a:endParaRPr lang="es-EC" sz="3600" dirty="0"/>
          </a:p>
        </p:txBody>
      </p:sp>
      <p:sp>
        <p:nvSpPr>
          <p:cNvPr id="3" name="2 Marcador de contenido"/>
          <p:cNvSpPr>
            <a:spLocks noGrp="1"/>
          </p:cNvSpPr>
          <p:nvPr>
            <p:ph idx="1"/>
          </p:nvPr>
        </p:nvSpPr>
        <p:spPr/>
        <p:txBody>
          <a:bodyPr/>
          <a:lstStyle/>
          <a:p>
            <a:pPr algn="just"/>
            <a:r>
              <a:rPr lang="es-ES" dirty="0" smtClean="0"/>
              <a:t>Es un indicador de la bondad de la operación de secado. Interesa que sea lo más alta posible. La ecuación general de eficiencia sería:</a:t>
            </a:r>
            <a:endParaRPr lang="es-EC" dirty="0" smtClean="0"/>
          </a:p>
          <a:p>
            <a:endParaRPr lang="es-EC" dirty="0"/>
          </a:p>
        </p:txBody>
      </p:sp>
      <p:pic>
        <p:nvPicPr>
          <p:cNvPr id="5" name="4 Imagen" descr="C:\Users\Luis Fierro Leverone\Desktop\TESIS\Paginas de interes\Secaderos Industriales  Gas Natural Fenosa_archivos\img_13.jpg"/>
          <p:cNvPicPr/>
          <p:nvPr/>
        </p:nvPicPr>
        <p:blipFill>
          <a:blip r:embed="rId3" cstate="print"/>
          <a:srcRect/>
          <a:stretch>
            <a:fillRect/>
          </a:stretch>
        </p:blipFill>
        <p:spPr bwMode="auto">
          <a:xfrm>
            <a:off x="2057400" y="3962400"/>
            <a:ext cx="5029200" cy="914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r>
              <a:rPr lang="es-ES" sz="3200" b="1" dirty="0" smtClean="0"/>
              <a:t>APLICACIONES INDUSTRIALES DEL SECADO </a:t>
            </a:r>
            <a:endParaRPr lang="es-EC" sz="3200" dirty="0"/>
          </a:p>
        </p:txBody>
      </p:sp>
      <p:pic>
        <p:nvPicPr>
          <p:cNvPr id="5" name="4 Imagen"/>
          <p:cNvPicPr/>
          <p:nvPr/>
        </p:nvPicPr>
        <p:blipFill>
          <a:blip r:embed="rId3" cstate="print"/>
          <a:srcRect/>
          <a:stretch>
            <a:fillRect/>
          </a:stretch>
        </p:blipFill>
        <p:spPr bwMode="auto">
          <a:xfrm>
            <a:off x="2035574" y="1142999"/>
            <a:ext cx="4593826" cy="49530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a:t>
            </a:r>
          </a:p>
          <a:p>
            <a:pPr algn="ctr"/>
            <a:endParaRPr lang="en-US" sz="2800" b="1" dirty="0" smtClean="0"/>
          </a:p>
          <a:p>
            <a:pPr algn="ctr"/>
            <a:r>
              <a:rPr lang="en-US" sz="2800" b="1" dirty="0" smtClean="0"/>
              <a:t>GENERALIDADES</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III</a:t>
            </a:r>
          </a:p>
          <a:p>
            <a:pPr algn="ctr"/>
            <a:endParaRPr lang="en-US" sz="2800" b="1" dirty="0" smtClean="0"/>
          </a:p>
          <a:p>
            <a:pPr algn="ctr"/>
            <a:r>
              <a:rPr lang="en-US" sz="2800" b="1" dirty="0" smtClean="0"/>
              <a:t>DISEÑO</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None/>
            </a:pPr>
            <a:r>
              <a:rPr lang="es-ES" dirty="0" smtClean="0"/>
              <a:t>	</a:t>
            </a:r>
          </a:p>
          <a:p>
            <a:pPr algn="just"/>
            <a:r>
              <a:rPr lang="es-EC" dirty="0" smtClean="0"/>
              <a:t>El requerimiento fundamental es alcanzar una temperatura y humedad deseada, la cual nos permita secar materia orgánica en diferentes condiciones ambientales, sin llegar a estropear el producto y así mantener el color, olor, sabor y textura de los productos secados.</a:t>
            </a:r>
          </a:p>
          <a:p>
            <a:pPr algn="just" eaLnBrk="1" hangingPunct="1">
              <a:buNone/>
            </a:pPr>
            <a:endParaRPr lang="es-ES" dirty="0" smtClean="0"/>
          </a:p>
          <a:p>
            <a:pPr algn="just" eaLnBrk="1" hangingPunct="1">
              <a:buNone/>
            </a:pPr>
            <a:endParaRPr lang="es-ES" dirty="0" smtClean="0"/>
          </a:p>
          <a:p>
            <a:pPr algn="just" eaLnBrk="1" hangingPunct="1">
              <a:buNone/>
            </a:pPr>
            <a:endParaRPr lang="es-ES" dirty="0" smtClean="0"/>
          </a:p>
          <a:p>
            <a:pPr algn="just" eaLnBrk="1" hangingPunct="1">
              <a:buNone/>
            </a:pPr>
            <a:endParaRPr lang="es-ES" dirty="0" smtClean="0"/>
          </a:p>
          <a:p>
            <a:pPr algn="just" eaLnBrk="1" hangingPunct="1">
              <a:buNone/>
            </a:pPr>
            <a:endParaRPr lang="es-ES" dirty="0" smtClean="0"/>
          </a:p>
          <a:p>
            <a:pPr algn="just" eaLnBrk="1" hangingPunct="1">
              <a:buNone/>
            </a:pPr>
            <a:endParaRPr lang="es-EC"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524000" y="914400"/>
            <a:ext cx="6248400" cy="523220"/>
          </a:xfrm>
          <a:prstGeom prst="rect">
            <a:avLst/>
          </a:prstGeom>
          <a:noFill/>
          <a:ln w="9525">
            <a:noFill/>
            <a:miter lim="800000"/>
            <a:headEnd/>
            <a:tailEnd/>
          </a:ln>
        </p:spPr>
        <p:txBody>
          <a:bodyPr wrap="square">
            <a:spAutoFit/>
          </a:bodyPr>
          <a:lstStyle/>
          <a:p>
            <a:pPr algn="ctr"/>
            <a:r>
              <a:rPr lang="en-US" sz="2800" b="1" dirty="0" smtClean="0"/>
              <a:t>REQUERIMENTOS DEL PROYECTO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524001"/>
            <a:ext cx="8229600" cy="4114799"/>
          </a:xfrm>
        </p:spPr>
        <p:txBody>
          <a:bodyPr/>
          <a:lstStyle/>
          <a:p>
            <a:pPr algn="just" eaLnBrk="1" hangingPunct="1">
              <a:buFont typeface="Arial" charset="0"/>
              <a:buNone/>
            </a:pPr>
            <a:r>
              <a:rPr lang="es-EC" b="1" dirty="0" smtClean="0"/>
              <a:t>Marca: </a:t>
            </a:r>
            <a:r>
              <a:rPr lang="es-EC" dirty="0" smtClean="0"/>
              <a:t>L’UNITE HERMETIQUE</a:t>
            </a:r>
          </a:p>
          <a:p>
            <a:pPr algn="just" eaLnBrk="1" hangingPunct="1">
              <a:buNone/>
            </a:pPr>
            <a:r>
              <a:rPr lang="es-EC" b="1" dirty="0" smtClean="0"/>
              <a:t>Modelo: </a:t>
            </a:r>
            <a:r>
              <a:rPr lang="es-EC" dirty="0" smtClean="0"/>
              <a:t>CAJ9510Z MHR</a:t>
            </a:r>
          </a:p>
          <a:p>
            <a:pPr algn="just" eaLnBrk="1" hangingPunct="1">
              <a:buFont typeface="Arial" charset="0"/>
              <a:buNone/>
            </a:pPr>
            <a:r>
              <a:rPr lang="es-EC" b="1" dirty="0" smtClean="0"/>
              <a:t>Desplazamiento: </a:t>
            </a:r>
            <a:r>
              <a:rPr lang="es-EC" dirty="0" smtClean="0"/>
              <a:t>18.30 cm³</a:t>
            </a:r>
          </a:p>
        </p:txBody>
      </p:sp>
      <p:sp>
        <p:nvSpPr>
          <p:cNvPr id="4" name="14 CuadroTexto"/>
          <p:cNvSpPr txBox="1">
            <a:spLocks noChangeArrowheads="1"/>
          </p:cNvSpPr>
          <p:nvPr/>
        </p:nvSpPr>
        <p:spPr bwMode="auto">
          <a:xfrm>
            <a:off x="1524000" y="609600"/>
            <a:ext cx="6248400" cy="954107"/>
          </a:xfrm>
          <a:prstGeom prst="rect">
            <a:avLst/>
          </a:prstGeom>
          <a:noFill/>
          <a:ln w="9525">
            <a:noFill/>
            <a:miter lim="800000"/>
            <a:headEnd/>
            <a:tailEnd/>
          </a:ln>
        </p:spPr>
        <p:txBody>
          <a:bodyPr wrap="square">
            <a:spAutoFit/>
          </a:bodyPr>
          <a:lstStyle/>
          <a:p>
            <a:pPr algn="ctr"/>
            <a:r>
              <a:rPr lang="en-US" sz="2800" b="1" dirty="0" smtClean="0"/>
              <a:t>CARACTERISTICAS DE LA UNIDAD CONDENSADORA</a:t>
            </a:r>
            <a:endParaRPr lang="es-ES" sz="2800" b="1" dirty="0"/>
          </a:p>
        </p:txBody>
      </p:sp>
      <p:pic>
        <p:nvPicPr>
          <p:cNvPr id="6" name="5 Imagen"/>
          <p:cNvPicPr/>
          <p:nvPr/>
        </p:nvPicPr>
        <p:blipFill>
          <a:blip r:embed="rId4" cstate="print"/>
          <a:srcRect/>
          <a:stretch>
            <a:fillRect/>
          </a:stretch>
        </p:blipFill>
        <p:spPr bwMode="auto">
          <a:xfrm>
            <a:off x="2438400" y="3429000"/>
            <a:ext cx="4267200" cy="238125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r>
              <a:rPr lang="es-EC" sz="2800" b="1" dirty="0" smtClean="0"/>
              <a:t>REQUERIMIENTOS DE LA UNIDAD DE EVAPORADORA</a:t>
            </a:r>
            <a:endParaRPr lang="es-EC" sz="2800" dirty="0"/>
          </a:p>
        </p:txBody>
      </p:sp>
      <p:sp>
        <p:nvSpPr>
          <p:cNvPr id="3" name="2 Marcador de contenido"/>
          <p:cNvSpPr>
            <a:spLocks noGrp="1"/>
          </p:cNvSpPr>
          <p:nvPr>
            <p:ph idx="1"/>
          </p:nvPr>
        </p:nvSpPr>
        <p:spPr/>
        <p:txBody>
          <a:bodyPr/>
          <a:lstStyle/>
          <a:p>
            <a:pPr algn="just"/>
            <a:r>
              <a:rPr lang="es-EC" sz="2400" dirty="0" smtClean="0"/>
              <a:t>La unidad evaporadora de marca MIPAL y modelo LMSMB025E, ha sido provista por el</a:t>
            </a:r>
            <a:r>
              <a:rPr lang="es-ES" sz="2400" dirty="0" smtClean="0"/>
              <a:t> laboratorio de conversión de energía del D.E.C.E.M. la cual será utilizada y adaptada para generar el secado del aire que será calentado posteriormente en el secador.</a:t>
            </a:r>
            <a:endParaRPr lang="es-EC" sz="2400" dirty="0" smtClean="0"/>
          </a:p>
          <a:p>
            <a:endParaRPr lang="es-EC" dirty="0"/>
          </a:p>
        </p:txBody>
      </p:sp>
      <p:pic>
        <p:nvPicPr>
          <p:cNvPr id="5" name="4 Imagen"/>
          <p:cNvPicPr/>
          <p:nvPr/>
        </p:nvPicPr>
        <p:blipFill>
          <a:blip r:embed="rId3" cstate="print"/>
          <a:srcRect/>
          <a:stretch>
            <a:fillRect/>
          </a:stretch>
        </p:blipFill>
        <p:spPr bwMode="auto">
          <a:xfrm>
            <a:off x="2895600" y="4038600"/>
            <a:ext cx="3371850" cy="137835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2" name="1 Título"/>
          <p:cNvSpPr>
            <a:spLocks noGrp="1"/>
          </p:cNvSpPr>
          <p:nvPr>
            <p:ph type="title"/>
          </p:nvPr>
        </p:nvSpPr>
        <p:spPr/>
        <p:txBody>
          <a:bodyPr/>
          <a:lstStyle/>
          <a:p>
            <a:r>
              <a:rPr lang="es-EC" sz="3200" b="1" dirty="0" smtClean="0"/>
              <a:t>REQUERIMIENTOS DE LA UNIDAD SECADORA</a:t>
            </a:r>
            <a:endParaRPr lang="es-EC" sz="3200" dirty="0"/>
          </a:p>
        </p:txBody>
      </p:sp>
      <p:sp>
        <p:nvSpPr>
          <p:cNvPr id="3" name="2 Marcador de contenido"/>
          <p:cNvSpPr>
            <a:spLocks noGrp="1"/>
          </p:cNvSpPr>
          <p:nvPr>
            <p:ph idx="1"/>
          </p:nvPr>
        </p:nvSpPr>
        <p:spPr>
          <a:xfrm>
            <a:off x="457200" y="1219200"/>
            <a:ext cx="4191000" cy="4525963"/>
          </a:xfrm>
        </p:spPr>
        <p:txBody>
          <a:bodyPr/>
          <a:lstStyle/>
          <a:p>
            <a:pPr algn="just"/>
            <a:r>
              <a:rPr lang="es-EC" sz="2400" dirty="0" smtClean="0"/>
              <a:t>La unidad secadora, ha sido diseñada con el propósito de utilizar la mayor cantidad de calor aportada por el aire que fluye y con la capacidad de evitar que humedad y calor entren en la misma, conjuntamente dispone de dos ventiladores que controlaran los parámetros de calibración de la misma basados en un controlador de humedad y temperatura.</a:t>
            </a:r>
          </a:p>
          <a:p>
            <a:endParaRPr lang="es-EC" dirty="0"/>
          </a:p>
        </p:txBody>
      </p:sp>
      <p:pic>
        <p:nvPicPr>
          <p:cNvPr id="5" name="4 Imagen" descr="F:\BlackBerry\pictures\IMG00710-20130204-1457.jpg"/>
          <p:cNvPicPr/>
          <p:nvPr/>
        </p:nvPicPr>
        <p:blipFill>
          <a:blip r:embed="rId3" cstate="print"/>
          <a:srcRect/>
          <a:stretch>
            <a:fillRect/>
          </a:stretch>
        </p:blipFill>
        <p:spPr bwMode="auto">
          <a:xfrm>
            <a:off x="5181600" y="1371600"/>
            <a:ext cx="3200399" cy="4419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457200" y="2170093"/>
            <a:ext cx="8077200" cy="954107"/>
          </a:xfrm>
          <a:prstGeom prst="rect">
            <a:avLst/>
          </a:prstGeom>
          <a:noFill/>
          <a:ln w="9525">
            <a:noFill/>
            <a:miter lim="800000"/>
            <a:headEnd/>
            <a:tailEnd/>
          </a:ln>
        </p:spPr>
        <p:txBody>
          <a:bodyPr wrap="square">
            <a:spAutoFit/>
          </a:bodyPr>
          <a:lstStyle/>
          <a:p>
            <a:pPr algn="ctr"/>
            <a:r>
              <a:rPr lang="es-EC" sz="2800" b="1" dirty="0" smtClean="0"/>
              <a:t>CÁLCULOS SISTEMA DE ENFRIAMIENTO CÁMARA DE CONGELACIÓN</a:t>
            </a:r>
            <a:endParaRPr lang="es-ES" sz="2800" b="1" dirty="0"/>
          </a:p>
        </p:txBody>
      </p:sp>
      <p:sp>
        <p:nvSpPr>
          <p:cNvPr id="94217" name="Rectangle 9"/>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18" name="Rectangle 1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22" name="Rectangle 14"/>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23" name="Rectangle 15"/>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27" name="Rectangle 19"/>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28" name="Rectangle 20"/>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4233" name="Rectangle 25"/>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30 CuadroTexto">
            <a:hlinkClick r:id="rId4" action="ppaction://hlinkfile"/>
          </p:cNvPr>
          <p:cNvSpPr txBox="1"/>
          <p:nvPr/>
        </p:nvSpPr>
        <p:spPr>
          <a:xfrm>
            <a:off x="3505200" y="42672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VER CALCULOS </a:t>
            </a:r>
            <a:endParaRPr lang="es-EC"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5" name="14 CuadroTexto"/>
          <p:cNvSpPr txBox="1">
            <a:spLocks noChangeArrowheads="1"/>
          </p:cNvSpPr>
          <p:nvPr/>
        </p:nvSpPr>
        <p:spPr bwMode="auto">
          <a:xfrm>
            <a:off x="457200" y="2170093"/>
            <a:ext cx="8077200" cy="954107"/>
          </a:xfrm>
          <a:prstGeom prst="rect">
            <a:avLst/>
          </a:prstGeom>
          <a:noFill/>
          <a:ln w="9525">
            <a:noFill/>
            <a:miter lim="800000"/>
            <a:headEnd/>
            <a:tailEnd/>
          </a:ln>
        </p:spPr>
        <p:txBody>
          <a:bodyPr wrap="square">
            <a:spAutoFit/>
          </a:bodyPr>
          <a:lstStyle/>
          <a:p>
            <a:pPr algn="ctr"/>
            <a:r>
              <a:rPr lang="es-EC" sz="2800" b="1" dirty="0" smtClean="0"/>
              <a:t>CÁLCULOS CONDICIONES DE FUNCIONAMIENTO</a:t>
            </a:r>
            <a:endParaRPr lang="es-ES" sz="2800" b="1" dirty="0"/>
          </a:p>
        </p:txBody>
      </p:sp>
      <p:sp>
        <p:nvSpPr>
          <p:cNvPr id="6" name="5 CuadroTexto">
            <a:hlinkClick r:id="rId3" action="ppaction://hlinkfile"/>
          </p:cNvPr>
          <p:cNvSpPr txBox="1"/>
          <p:nvPr/>
        </p:nvSpPr>
        <p:spPr>
          <a:xfrm>
            <a:off x="3505200" y="42672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VER CALCULOS </a:t>
            </a:r>
            <a:endParaRPr lang="es-EC"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619780"/>
            <a:ext cx="7010400" cy="523220"/>
          </a:xfrm>
          <a:prstGeom prst="rect">
            <a:avLst/>
          </a:prstGeom>
          <a:noFill/>
          <a:ln w="9525">
            <a:noFill/>
            <a:miter lim="800000"/>
            <a:headEnd/>
            <a:tailEnd/>
          </a:ln>
        </p:spPr>
        <p:txBody>
          <a:bodyPr wrap="square">
            <a:spAutoFit/>
          </a:bodyPr>
          <a:lstStyle/>
          <a:p>
            <a:pPr algn="ctr"/>
            <a:r>
              <a:rPr lang="es-EC" sz="2800" b="1" dirty="0" smtClean="0"/>
              <a:t>PROPIEDADES REFRIGERANTE R-404A </a:t>
            </a:r>
            <a:endParaRPr lang="es-ES" sz="2800" b="1" dirty="0"/>
          </a:p>
        </p:txBody>
      </p:sp>
      <p:pic>
        <p:nvPicPr>
          <p:cNvPr id="6" name="5 Imagen"/>
          <p:cNvPicPr/>
          <p:nvPr/>
        </p:nvPicPr>
        <p:blipFill>
          <a:blip r:embed="rId4" cstate="print"/>
          <a:srcRect/>
          <a:stretch>
            <a:fillRect/>
          </a:stretch>
        </p:blipFill>
        <p:spPr bwMode="auto">
          <a:xfrm>
            <a:off x="1865300" y="1143000"/>
            <a:ext cx="5449900" cy="4724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8600" y="609600"/>
            <a:ext cx="8763000" cy="523220"/>
          </a:xfrm>
          <a:prstGeom prst="rect">
            <a:avLst/>
          </a:prstGeom>
          <a:noFill/>
          <a:ln w="9525">
            <a:noFill/>
            <a:miter lim="800000"/>
            <a:headEnd/>
            <a:tailEnd/>
          </a:ln>
        </p:spPr>
        <p:txBody>
          <a:bodyPr wrap="square">
            <a:spAutoFit/>
          </a:bodyPr>
          <a:lstStyle/>
          <a:p>
            <a:pPr algn="ctr"/>
            <a:r>
              <a:rPr lang="es-EC" sz="2800" b="1" dirty="0" smtClean="0"/>
              <a:t>CICLO TERMODINÁMICO REFRIGERANTE R-404A </a:t>
            </a:r>
            <a:endParaRPr lang="es-ES" sz="2800" b="1" dirty="0"/>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0" name="9 Imagen"/>
          <p:cNvPicPr/>
          <p:nvPr/>
        </p:nvPicPr>
        <p:blipFill>
          <a:blip r:embed="rId4" cstate="print"/>
          <a:srcRect/>
          <a:stretch>
            <a:fillRect/>
          </a:stretch>
        </p:blipFill>
        <p:spPr bwMode="auto">
          <a:xfrm>
            <a:off x="708850" y="1600200"/>
            <a:ext cx="2186750" cy="3503221"/>
          </a:xfrm>
          <a:prstGeom prst="rect">
            <a:avLst/>
          </a:prstGeom>
          <a:noFill/>
          <a:ln w="9525">
            <a:noFill/>
            <a:miter lim="800000"/>
            <a:headEnd/>
            <a:tailEnd/>
          </a:ln>
        </p:spPr>
      </p:pic>
      <p:pic>
        <p:nvPicPr>
          <p:cNvPr id="11" name="10 Imagen"/>
          <p:cNvPicPr/>
          <p:nvPr/>
        </p:nvPicPr>
        <p:blipFill>
          <a:blip r:embed="rId5" cstate="print"/>
          <a:srcRect/>
          <a:stretch>
            <a:fillRect/>
          </a:stretch>
        </p:blipFill>
        <p:spPr bwMode="auto">
          <a:xfrm>
            <a:off x="3581400" y="1676400"/>
            <a:ext cx="5025489" cy="322166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600201"/>
            <a:ext cx="8686800" cy="2514600"/>
          </a:xfrm>
        </p:spPr>
        <p:txBody>
          <a:bodyPr/>
          <a:lstStyle/>
          <a:p>
            <a:pPr algn="just" eaLnBrk="1" hangingPunct="1">
              <a:buNone/>
            </a:pPr>
            <a:r>
              <a:rPr lang="es-EC" sz="2800" dirty="0" smtClean="0"/>
              <a:t>	</a:t>
            </a:r>
            <a:r>
              <a:rPr lang="es-EC" sz="2400" dirty="0" smtClean="0"/>
              <a:t>En la figura se puede apreciar la dirección la dirección de flujo tanto del aire utilizado para secar como la dirección del flujo de refrigerante y los diferentes componentes principales de cada uno de los sistemas</a:t>
            </a:r>
            <a:endParaRPr lang="es-EC" sz="2800" dirty="0" smtClean="0"/>
          </a:p>
        </p:txBody>
      </p:sp>
      <p:sp>
        <p:nvSpPr>
          <p:cNvPr id="4" name="14 CuadroTexto"/>
          <p:cNvSpPr txBox="1">
            <a:spLocks noChangeArrowheads="1"/>
          </p:cNvSpPr>
          <p:nvPr/>
        </p:nvSpPr>
        <p:spPr bwMode="auto">
          <a:xfrm>
            <a:off x="228600" y="533400"/>
            <a:ext cx="8610600" cy="954107"/>
          </a:xfrm>
          <a:prstGeom prst="rect">
            <a:avLst/>
          </a:prstGeom>
          <a:noFill/>
          <a:ln w="9525">
            <a:noFill/>
            <a:miter lim="800000"/>
            <a:headEnd/>
            <a:tailEnd/>
          </a:ln>
        </p:spPr>
        <p:txBody>
          <a:bodyPr wrap="square">
            <a:spAutoFit/>
          </a:bodyPr>
          <a:lstStyle/>
          <a:p>
            <a:pPr algn="ctr"/>
            <a:r>
              <a:rPr lang="es-EC" sz="2800" b="1" dirty="0" smtClean="0"/>
              <a:t>ESQUEMA DEL SISTEMA DE ENFRIAMIENTO Y SECADOR</a:t>
            </a:r>
            <a:endParaRPr lang="es-ES" sz="2800" b="1" dirty="0"/>
          </a:p>
        </p:txBody>
      </p:sp>
      <p:pic>
        <p:nvPicPr>
          <p:cNvPr id="7" name="6 Imagen"/>
          <p:cNvPicPr/>
          <p:nvPr/>
        </p:nvPicPr>
        <p:blipFill>
          <a:blip r:embed="rId4" cstate="print"/>
          <a:srcRect/>
          <a:stretch>
            <a:fillRect/>
          </a:stretch>
        </p:blipFill>
        <p:spPr bwMode="auto">
          <a:xfrm>
            <a:off x="2133600" y="3505200"/>
            <a:ext cx="4800600" cy="2438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3075" name="Rectangle 11"/>
          <p:cNvSpPr>
            <a:spLocks noGrp="1"/>
          </p:cNvSpPr>
          <p:nvPr>
            <p:ph type="body" idx="4294967295"/>
          </p:nvPr>
        </p:nvSpPr>
        <p:spPr>
          <a:xfrm>
            <a:off x="609600" y="1189037"/>
            <a:ext cx="5791200" cy="4678363"/>
          </a:xfrm>
        </p:spPr>
        <p:txBody>
          <a:bodyPr/>
          <a:lstStyle/>
          <a:p>
            <a:pPr eaLnBrk="1" hangingPunct="1"/>
            <a:r>
              <a:rPr lang="es-ES" sz="2400" dirty="0" smtClean="0"/>
              <a:t>Bancos de Pruebas.</a:t>
            </a:r>
          </a:p>
          <a:p>
            <a:pPr eaLnBrk="1" hangingPunct="1"/>
            <a:endParaRPr lang="es-ES" sz="2400" dirty="0" smtClean="0"/>
          </a:p>
          <a:p>
            <a:pPr lvl="0"/>
            <a:r>
              <a:rPr lang="es-ES" sz="2400" dirty="0" smtClean="0"/>
              <a:t>Análisis del diseño térmico.</a:t>
            </a:r>
          </a:p>
          <a:p>
            <a:pPr lvl="0"/>
            <a:endParaRPr lang="es-EC" sz="2400" dirty="0" smtClean="0"/>
          </a:p>
          <a:p>
            <a:pPr lvl="0" eaLnBrk="1" hangingPunct="1"/>
            <a:r>
              <a:rPr lang="es-ES" sz="2400" dirty="0" smtClean="0"/>
              <a:t>Construcción y montaje de la instrumentación, equipos y componentes.</a:t>
            </a:r>
          </a:p>
          <a:p>
            <a:pPr lvl="0" eaLnBrk="1" hangingPunct="1"/>
            <a:endParaRPr lang="es-EC" sz="2400" dirty="0" smtClean="0"/>
          </a:p>
          <a:p>
            <a:pPr lvl="0" eaLnBrk="1" hangingPunct="1"/>
            <a:r>
              <a:rPr lang="es-ES" sz="2400" dirty="0" smtClean="0"/>
              <a:t>Realizar pruebas de funcionamiento y operación del equipo.</a:t>
            </a:r>
          </a:p>
          <a:p>
            <a:pPr lvl="0" eaLnBrk="1" hangingPunct="1"/>
            <a:endParaRPr lang="es-ES" sz="2400" dirty="0" smtClean="0"/>
          </a:p>
          <a:p>
            <a:pPr eaLnBrk="1" hangingPunct="1"/>
            <a:r>
              <a:rPr lang="es-ES" sz="2400" dirty="0" smtClean="0"/>
              <a:t>Recolección, análisis y evaluación de datos obtenidos.</a:t>
            </a:r>
            <a:endParaRPr lang="es-EC" sz="2400" dirty="0" smtClean="0"/>
          </a:p>
          <a:p>
            <a:pPr lvl="0" eaLnBrk="1" hangingPunct="1"/>
            <a:endParaRPr lang="es-EC" sz="2400" dirty="0" smtClean="0"/>
          </a:p>
          <a:p>
            <a:pPr eaLnBrk="1" hangingPunct="1"/>
            <a:endParaRPr lang="es-ES" sz="2400" dirty="0" smtClean="0"/>
          </a:p>
        </p:txBody>
      </p:sp>
      <p:sp>
        <p:nvSpPr>
          <p:cNvPr id="4" name="14 CuadroTexto"/>
          <p:cNvSpPr txBox="1">
            <a:spLocks noChangeArrowheads="1"/>
          </p:cNvSpPr>
          <p:nvPr/>
        </p:nvSpPr>
        <p:spPr bwMode="auto">
          <a:xfrm>
            <a:off x="2209800" y="685800"/>
            <a:ext cx="4495800" cy="523875"/>
          </a:xfrm>
          <a:prstGeom prst="rect">
            <a:avLst/>
          </a:prstGeom>
          <a:noFill/>
          <a:ln w="9525">
            <a:noFill/>
            <a:miter lim="800000"/>
            <a:headEnd/>
            <a:tailEnd/>
          </a:ln>
        </p:spPr>
        <p:txBody>
          <a:bodyPr>
            <a:spAutoFit/>
          </a:bodyPr>
          <a:lstStyle/>
          <a:p>
            <a:pPr algn="ctr"/>
            <a:r>
              <a:rPr lang="en-US" sz="2800" b="1" dirty="0" smtClean="0"/>
              <a:t>INTRODUCCION</a:t>
            </a:r>
            <a:endParaRPr lang="es-ES" sz="2800" b="1" dirty="0"/>
          </a:p>
        </p:txBody>
      </p:sp>
      <p:pic>
        <p:nvPicPr>
          <p:cNvPr id="6" name="5 Imagen" descr="http://www.gunt.de/../../../../../networks/gunt/sites/s1/mmcontent/produktbilder/06110200/BILDER/Foto_Totale.jpg"/>
          <p:cNvPicPr/>
          <p:nvPr/>
        </p:nvPicPr>
        <p:blipFill>
          <a:blip r:embed="rId4" cstate="print"/>
          <a:srcRect/>
          <a:stretch>
            <a:fillRect/>
          </a:stretch>
        </p:blipFill>
        <p:spPr bwMode="auto">
          <a:xfrm>
            <a:off x="6324600" y="1828800"/>
            <a:ext cx="2512431" cy="3521123"/>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219200"/>
            <a:ext cx="8229600" cy="4525963"/>
          </a:xfrm>
        </p:spPr>
        <p:txBody>
          <a:bodyPr/>
          <a:lstStyle/>
          <a:p>
            <a:pPr algn="just" eaLnBrk="1" hangingPunct="1">
              <a:buNone/>
            </a:pPr>
            <a:r>
              <a:rPr lang="es-EC" sz="2400" b="1" dirty="0" smtClean="0"/>
              <a:t>UNIDAD CONDENSADORA</a:t>
            </a:r>
            <a:endParaRPr lang="es-EC" sz="2400" dirty="0" smtClean="0"/>
          </a:p>
        </p:txBody>
      </p:sp>
      <p:sp>
        <p:nvSpPr>
          <p:cNvPr id="4" name="14 CuadroTexto"/>
          <p:cNvSpPr txBox="1">
            <a:spLocks noChangeArrowheads="1"/>
          </p:cNvSpPr>
          <p:nvPr/>
        </p:nvSpPr>
        <p:spPr bwMode="auto">
          <a:xfrm>
            <a:off x="1371600" y="609600"/>
            <a:ext cx="6553200" cy="523220"/>
          </a:xfrm>
          <a:prstGeom prst="rect">
            <a:avLst/>
          </a:prstGeom>
          <a:noFill/>
          <a:ln w="9525">
            <a:noFill/>
            <a:miter lim="800000"/>
            <a:headEnd/>
            <a:tailEnd/>
          </a:ln>
        </p:spPr>
        <p:txBody>
          <a:bodyPr wrap="square">
            <a:spAutoFit/>
          </a:bodyPr>
          <a:lstStyle/>
          <a:p>
            <a:pPr algn="ctr"/>
            <a:r>
              <a:rPr lang="es-EC" sz="2800" b="1" dirty="0" smtClean="0"/>
              <a:t>SELECCIÓN DE COMPONENTES </a:t>
            </a:r>
            <a:endParaRPr lang="es-ES" sz="2800" b="1" dirty="0" smtClean="0"/>
          </a:p>
        </p:txBody>
      </p:sp>
      <p:pic>
        <p:nvPicPr>
          <p:cNvPr id="86017" name="Picture 1"/>
          <p:cNvPicPr>
            <a:picLocks noChangeAspect="1" noChangeArrowheads="1"/>
          </p:cNvPicPr>
          <p:nvPr/>
        </p:nvPicPr>
        <p:blipFill>
          <a:blip r:embed="rId4" cstate="print"/>
          <a:srcRect/>
          <a:stretch>
            <a:fillRect/>
          </a:stretch>
        </p:blipFill>
        <p:spPr bwMode="auto">
          <a:xfrm>
            <a:off x="2071688" y="1747838"/>
            <a:ext cx="5000625" cy="336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295400"/>
            <a:ext cx="8229600" cy="4525963"/>
          </a:xfrm>
        </p:spPr>
        <p:txBody>
          <a:bodyPr/>
          <a:lstStyle/>
          <a:p>
            <a:pPr algn="just" eaLnBrk="1" hangingPunct="1">
              <a:buNone/>
            </a:pPr>
            <a:r>
              <a:rPr lang="es-EC" sz="2400" b="1" dirty="0" smtClean="0"/>
              <a:t>UNIDAD EVAPORADORA</a:t>
            </a:r>
            <a:endParaRPr lang="es-EC" sz="2400" dirty="0" smtClean="0"/>
          </a:p>
        </p:txBody>
      </p:sp>
      <p:sp>
        <p:nvSpPr>
          <p:cNvPr id="4" name="14 CuadroTexto"/>
          <p:cNvSpPr txBox="1">
            <a:spLocks noChangeArrowheads="1"/>
          </p:cNvSpPr>
          <p:nvPr/>
        </p:nvSpPr>
        <p:spPr bwMode="auto">
          <a:xfrm>
            <a:off x="1447800" y="609600"/>
            <a:ext cx="6324600" cy="523220"/>
          </a:xfrm>
          <a:prstGeom prst="rect">
            <a:avLst/>
          </a:prstGeom>
          <a:noFill/>
          <a:ln w="9525">
            <a:noFill/>
            <a:miter lim="800000"/>
            <a:headEnd/>
            <a:tailEnd/>
          </a:ln>
        </p:spPr>
        <p:txBody>
          <a:bodyPr wrap="square">
            <a:spAutoFit/>
          </a:bodyPr>
          <a:lstStyle/>
          <a:p>
            <a:pPr algn="ctr"/>
            <a:r>
              <a:rPr lang="es-EC" sz="2800" b="1" dirty="0" smtClean="0"/>
              <a:t>SELECCIÓN DE COMPONENTES </a:t>
            </a:r>
            <a:endParaRPr lang="es-ES" sz="2800" b="1" dirty="0" smtClean="0"/>
          </a:p>
        </p:txBody>
      </p:sp>
      <p:pic>
        <p:nvPicPr>
          <p:cNvPr id="83969" name="Picture 1"/>
          <p:cNvPicPr>
            <a:picLocks noChangeAspect="1" noChangeArrowheads="1"/>
          </p:cNvPicPr>
          <p:nvPr/>
        </p:nvPicPr>
        <p:blipFill>
          <a:blip r:embed="rId4" cstate="print"/>
          <a:srcRect/>
          <a:stretch>
            <a:fillRect/>
          </a:stretch>
        </p:blipFill>
        <p:spPr bwMode="auto">
          <a:xfrm>
            <a:off x="2071688" y="1714500"/>
            <a:ext cx="5000625"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905000" y="914400"/>
            <a:ext cx="5181600" cy="523220"/>
          </a:xfrm>
          <a:prstGeom prst="rect">
            <a:avLst/>
          </a:prstGeom>
          <a:noFill/>
          <a:ln w="9525">
            <a:noFill/>
            <a:miter lim="800000"/>
            <a:headEnd/>
            <a:tailEnd/>
          </a:ln>
        </p:spPr>
        <p:txBody>
          <a:bodyPr wrap="square">
            <a:spAutoFit/>
          </a:bodyPr>
          <a:lstStyle/>
          <a:p>
            <a:pPr lvl="0" algn="ctr"/>
            <a:r>
              <a:rPr lang="es-ES" sz="2800" b="1" dirty="0" smtClean="0"/>
              <a:t>VALVULA DE EXPANSIÓN </a:t>
            </a:r>
            <a:endParaRPr lang="es-EC" sz="2800"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53251" name="Rectangle 3"/>
          <p:cNvSpPr>
            <a:spLocks noChangeArrowheads="1"/>
          </p:cNvSpPr>
          <p:nvPr/>
        </p:nvSpPr>
        <p:spPr bwMode="auto">
          <a:xfrm>
            <a:off x="0" y="209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1100" b="0" i="0" u="none" strike="noStrike" cap="none" normalizeH="0" baseline="0" dirty="0" smtClean="0">
                <a:ln>
                  <a:noFill/>
                </a:ln>
                <a:solidFill>
                  <a:schemeClr val="tx1"/>
                </a:solidFill>
                <a:effectLst/>
                <a:latin typeface="Arial" pitchFamily="34" charset="0"/>
                <a:cs typeface="Arial" pitchFamily="34"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11" name="10 Imagen" descr="F:\BlackBerry\pictures\IMG00688-20130204-1426.jpg"/>
          <p:cNvPicPr/>
          <p:nvPr/>
        </p:nvPicPr>
        <p:blipFill>
          <a:blip r:embed="rId4" cstate="print"/>
          <a:srcRect/>
          <a:stretch>
            <a:fillRect/>
          </a:stretch>
        </p:blipFill>
        <p:spPr bwMode="auto">
          <a:xfrm>
            <a:off x="3276600" y="3410532"/>
            <a:ext cx="2166381" cy="260926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2" name="11 Rectángulo"/>
          <p:cNvSpPr/>
          <p:nvPr/>
        </p:nvSpPr>
        <p:spPr>
          <a:xfrm>
            <a:off x="838200" y="1494472"/>
            <a:ext cx="7391400" cy="1631216"/>
          </a:xfrm>
          <a:prstGeom prst="rect">
            <a:avLst/>
          </a:prstGeom>
        </p:spPr>
        <p:txBody>
          <a:bodyPr wrap="square">
            <a:spAutoFit/>
          </a:bodyPr>
          <a:lstStyle/>
          <a:p>
            <a:pPr algn="just"/>
            <a:r>
              <a:rPr lang="es-EC" sz="2000" dirty="0" smtClean="0"/>
              <a:t>Para la válvula de expansión se escogió un orificio de expiación de 0.5 toneladas de refrigeración por que para el banco de pruebas es la mínima medida que existe en el mercado y pese a estar sobredimensionada está dando buenos resultados por el ingreso continuo de calor al habitáculo frio.</a:t>
            </a:r>
            <a:endParaRPr lang="es-EC"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dirty="0" smtClean="0"/>
              <a:t>	Esta válvula está instalada para poder acumular el refrigerante en el recibidor y así poder realizar el mantenimiento del sistema de refrigeración sin perder refrigerante.</a:t>
            </a: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lvl="0" algn="ctr"/>
            <a:r>
              <a:rPr lang="es-ES" sz="2800" b="1" dirty="0" smtClean="0"/>
              <a:t>VÁLVULA DE SERVICIO</a:t>
            </a:r>
            <a:endParaRPr lang="es-EC" sz="2800" dirty="0"/>
          </a:p>
        </p:txBody>
      </p:sp>
      <p:pic>
        <p:nvPicPr>
          <p:cNvPr id="5" name="4 Imagen" descr="F:\BlackBerry\pictures\IMG00675-20130204-1423.jpg"/>
          <p:cNvPicPr/>
          <p:nvPr/>
        </p:nvPicPr>
        <p:blipFill>
          <a:blip r:embed="rId4" cstate="print"/>
          <a:srcRect/>
          <a:stretch>
            <a:fillRect/>
          </a:stretch>
        </p:blipFill>
        <p:spPr bwMode="auto">
          <a:xfrm>
            <a:off x="3200400" y="3810000"/>
            <a:ext cx="2819400" cy="1905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381000" y="1600200"/>
            <a:ext cx="8229600" cy="4525963"/>
          </a:xfrm>
        </p:spPr>
        <p:txBody>
          <a:bodyPr/>
          <a:lstStyle/>
          <a:p>
            <a:pPr algn="just" eaLnBrk="1" hangingPunct="1">
              <a:buNone/>
            </a:pPr>
            <a:r>
              <a:rPr lang="es-EC" sz="2400" dirty="0" smtClean="0"/>
              <a:t>	La válvula solenoide es una electroválvula que está instalada pada cortar el flujo de refrigerante y así bajar la presión del sistema en la línea de succión para que el controlador de presión de la succión apague el compresor y se pueda apagar finalmente el banco de pruebas.</a:t>
            </a:r>
            <a:endParaRPr lang="es-EC" sz="2400" b="1"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lvl="0" algn="ctr"/>
            <a:r>
              <a:rPr lang="es-ES" sz="2800" b="1" dirty="0" smtClean="0"/>
              <a:t>VÁLVULA SOLENOIDE </a:t>
            </a:r>
            <a:endParaRPr lang="es-EC" sz="2800" dirty="0"/>
          </a:p>
        </p:txBody>
      </p:sp>
      <p:graphicFrame>
        <p:nvGraphicFramePr>
          <p:cNvPr id="9" name="8 Tabla"/>
          <p:cNvGraphicFramePr>
            <a:graphicFrameLocks noGrp="1"/>
          </p:cNvGraphicFramePr>
          <p:nvPr/>
        </p:nvGraphicFramePr>
        <p:xfrm>
          <a:off x="838200" y="4191000"/>
          <a:ext cx="4381500" cy="630936"/>
        </p:xfrm>
        <a:graphic>
          <a:graphicData uri="http://schemas.openxmlformats.org/drawingml/2006/table">
            <a:tbl>
              <a:tblPr/>
              <a:tblGrid>
                <a:gridCol w="2222500"/>
                <a:gridCol w="2159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DANFOSS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3/8’’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Evaporadores de Capacidad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1.5 TR</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9 Imagen" descr="F:\BlackBerry\pictures\IMG00680-20130204-1424.jpg"/>
          <p:cNvPicPr/>
          <p:nvPr/>
        </p:nvPicPr>
        <p:blipFill>
          <a:blip r:embed="rId4" cstate="print"/>
          <a:srcRect/>
          <a:stretch>
            <a:fillRect/>
          </a:stretch>
        </p:blipFill>
        <p:spPr bwMode="auto">
          <a:xfrm>
            <a:off x="6019800" y="3810000"/>
            <a:ext cx="1981200" cy="138553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951037"/>
            <a:ext cx="8229600" cy="4297363"/>
          </a:xfrm>
        </p:spPr>
        <p:txBody>
          <a:bodyPr/>
          <a:lstStyle/>
          <a:p>
            <a:pPr algn="just">
              <a:buNone/>
            </a:pPr>
            <a:r>
              <a:rPr lang="es-ES" sz="2400" dirty="0" smtClean="0"/>
              <a:t>	Estas válvulas están instaladas a la entrada del compresor y al recibidor como se puede apreciar en la figura y su función es corte del flujo del refrigerante para mantenimiento y carga del sistema de bomba de calor.</a:t>
            </a:r>
            <a:endParaRPr lang="es-EC" sz="2400" dirty="0"/>
          </a:p>
        </p:txBody>
      </p:sp>
      <p:sp>
        <p:nvSpPr>
          <p:cNvPr id="4" name="14 CuadroTexto"/>
          <p:cNvSpPr txBox="1">
            <a:spLocks noChangeArrowheads="1"/>
          </p:cNvSpPr>
          <p:nvPr/>
        </p:nvSpPr>
        <p:spPr bwMode="auto">
          <a:xfrm>
            <a:off x="304800" y="914400"/>
            <a:ext cx="8534400" cy="954107"/>
          </a:xfrm>
          <a:prstGeom prst="rect">
            <a:avLst/>
          </a:prstGeom>
          <a:noFill/>
          <a:ln w="9525">
            <a:noFill/>
            <a:miter lim="800000"/>
            <a:headEnd/>
            <a:tailEnd/>
          </a:ln>
        </p:spPr>
        <p:txBody>
          <a:bodyPr wrap="square">
            <a:spAutoFit/>
          </a:bodyPr>
          <a:lstStyle/>
          <a:p>
            <a:pPr lvl="0" algn="ctr"/>
            <a:r>
              <a:rPr lang="es-ES" sz="2800" b="1" dirty="0" smtClean="0"/>
              <a:t>VÁLVULAS DE SERVICIO EN LA UNIDAD CONDENSADORA</a:t>
            </a:r>
            <a:endParaRPr lang="es-EC" sz="2800" dirty="0"/>
          </a:p>
        </p:txBody>
      </p:sp>
      <p:pic>
        <p:nvPicPr>
          <p:cNvPr id="5" name="4 Imagen"/>
          <p:cNvPicPr/>
          <p:nvPr/>
        </p:nvPicPr>
        <p:blipFill>
          <a:blip r:embed="rId4" cstate="print"/>
          <a:srcRect/>
          <a:stretch>
            <a:fillRect/>
          </a:stretch>
        </p:blipFill>
        <p:spPr bwMode="auto">
          <a:xfrm>
            <a:off x="3352800" y="3657600"/>
            <a:ext cx="2563220" cy="19636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228600" y="1189037"/>
            <a:ext cx="8534400" cy="2468563"/>
          </a:xfrm>
        </p:spPr>
        <p:txBody>
          <a:bodyPr/>
          <a:lstStyle/>
          <a:p>
            <a:pPr algn="just" eaLnBrk="1" hangingPunct="1">
              <a:buNone/>
            </a:pPr>
            <a:r>
              <a:rPr lang="es-ES" sz="2400" dirty="0" smtClean="0"/>
              <a:t>	El filtro contiene material desecante y material filtrante los cuales nos permitirán remover la humedad y otros contaminantes del sistema de bomba de calor, manteniendo la calidad del refrigerante, para la selección del filtro es necesario definir el tipo de refrigerante y el diámetro de la tubería.</a:t>
            </a:r>
            <a:endParaRPr lang="es-EC" sz="2400"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981200" y="609600"/>
            <a:ext cx="5181600" cy="523220"/>
          </a:xfrm>
          <a:prstGeom prst="rect">
            <a:avLst/>
          </a:prstGeom>
          <a:noFill/>
          <a:ln w="9525">
            <a:noFill/>
            <a:miter lim="800000"/>
            <a:headEnd/>
            <a:tailEnd/>
          </a:ln>
        </p:spPr>
        <p:txBody>
          <a:bodyPr wrap="square">
            <a:spAutoFit/>
          </a:bodyPr>
          <a:lstStyle/>
          <a:p>
            <a:pPr lvl="0" algn="ctr"/>
            <a:r>
              <a:rPr lang="es-ES" sz="2800" b="1" dirty="0" smtClean="0"/>
              <a:t>FILTRO</a:t>
            </a:r>
            <a:endParaRPr lang="es-EC" sz="2800" dirty="0"/>
          </a:p>
        </p:txBody>
      </p:sp>
      <p:graphicFrame>
        <p:nvGraphicFramePr>
          <p:cNvPr id="7" name="6 Tabla"/>
          <p:cNvGraphicFramePr>
            <a:graphicFrameLocks noGrp="1"/>
          </p:cNvGraphicFramePr>
          <p:nvPr/>
        </p:nvGraphicFramePr>
        <p:xfrm>
          <a:off x="2381250" y="3200400"/>
          <a:ext cx="4381500" cy="841248"/>
        </p:xfrm>
        <a:graphic>
          <a:graphicData uri="http://schemas.openxmlformats.org/drawingml/2006/table">
            <a:tbl>
              <a:tblPr/>
              <a:tblGrid>
                <a:gridCol w="2222500"/>
                <a:gridCol w="2159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DANFOSS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DML versión abocardado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3/8’’</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Presión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610 psi / 42 bar</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7 Imagen" descr="F:\BlackBerry\pictures\IMG00677-20130204-1424.jpg"/>
          <p:cNvPicPr/>
          <p:nvPr/>
        </p:nvPicPr>
        <p:blipFill>
          <a:blip r:embed="rId4" cstate="print"/>
          <a:srcRect/>
          <a:stretch>
            <a:fillRect/>
          </a:stretch>
        </p:blipFill>
        <p:spPr bwMode="auto">
          <a:xfrm>
            <a:off x="3962400" y="4343400"/>
            <a:ext cx="1131913" cy="150949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219200" y="533400"/>
            <a:ext cx="6934200" cy="523220"/>
          </a:xfrm>
          <a:prstGeom prst="rect">
            <a:avLst/>
          </a:prstGeom>
          <a:noFill/>
          <a:ln w="9525">
            <a:noFill/>
            <a:miter lim="800000"/>
            <a:headEnd/>
            <a:tailEnd/>
          </a:ln>
        </p:spPr>
        <p:txBody>
          <a:bodyPr wrap="square">
            <a:spAutoFit/>
          </a:bodyPr>
          <a:lstStyle/>
          <a:p>
            <a:pPr lvl="0" algn="ctr"/>
            <a:r>
              <a:rPr lang="es-ES" sz="2800" b="1" dirty="0" smtClean="0"/>
              <a:t>VENTILADORES</a:t>
            </a:r>
            <a:endParaRPr lang="es-EC" sz="2800" dirty="0"/>
          </a:p>
        </p:txBody>
      </p:sp>
      <p:graphicFrame>
        <p:nvGraphicFramePr>
          <p:cNvPr id="5" name="4 Tabla"/>
          <p:cNvGraphicFramePr>
            <a:graphicFrameLocks noGrp="1"/>
          </p:cNvGraphicFramePr>
          <p:nvPr/>
        </p:nvGraphicFramePr>
        <p:xfrm>
          <a:off x="2438400" y="2340864"/>
          <a:ext cx="4381500" cy="630936"/>
        </p:xfrm>
        <a:graphic>
          <a:graphicData uri="http://schemas.openxmlformats.org/drawingml/2006/table">
            <a:tbl>
              <a:tblPr/>
              <a:tblGrid>
                <a:gridCol w="2222500"/>
                <a:gridCol w="2159000"/>
              </a:tblGrid>
              <a:tr h="0">
                <a:tc>
                  <a:txBody>
                    <a:bodyPr/>
                    <a:lstStyle/>
                    <a:p>
                      <a:pPr algn="just">
                        <a:lnSpc>
                          <a:spcPct val="115000"/>
                        </a:lnSpc>
                        <a:spcAft>
                          <a:spcPts val="0"/>
                        </a:spcAft>
                      </a:pPr>
                      <a:r>
                        <a:rPr lang="es-ES" sz="1200">
                          <a:latin typeface="Arial"/>
                          <a:ea typeface="Times New Roman"/>
                          <a:cs typeface="Times New Roman"/>
                        </a:rPr>
                        <a:t>Unidad Condensadora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1 ventilador de 70 W</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Unidad Evaporadora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2 ventiladores de 70 W</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Secador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2 ventiladores de 70 W</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F:\BlackBerry\pictures\IMG00553-20121212-1730.jpg"/>
          <p:cNvPicPr/>
          <p:nvPr/>
        </p:nvPicPr>
        <p:blipFill>
          <a:blip r:embed="rId4" cstate="print"/>
          <a:srcRect/>
          <a:stretch>
            <a:fillRect/>
          </a:stretch>
        </p:blipFill>
        <p:spPr bwMode="auto">
          <a:xfrm>
            <a:off x="2667000" y="3150981"/>
            <a:ext cx="3824216" cy="2868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3"/>
          <p:cNvSpPr txBox="1">
            <a:spLocks/>
          </p:cNvSpPr>
          <p:nvPr/>
        </p:nvSpPr>
        <p:spPr bwMode="auto">
          <a:xfrm>
            <a:off x="457200" y="10366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 typeface="Arial" charset="0"/>
              <a:buNone/>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	Este dispositivo sirve y se lo instalo para observar la calidad y el estado en el que se encuentra el refrigerante a la salida del filtro en la línea de descarga, diámetro de tubería 3/8”.</a:t>
            </a:r>
            <a:endParaRPr kumimoji="0" lang="es-EC"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sz="2000" dirty="0" smtClean="0"/>
              <a:t>	</a:t>
            </a:r>
            <a:r>
              <a:rPr lang="es-EC" sz="2000" dirty="0" smtClean="0"/>
              <a:t>Este condensador fue elegido con el criterio de que en el sistema de comba de calor se utilizara como producto aire y no va a tener otra carga para que el aire secador en el habitáculo frio no gane humedad y como es un condensador que no está diseñado para evacuar el calor de un compresor de 1 hp, este condensador sufre un recalentamiento que nos favorece para nuestro propósito de calentar aire seco extraído del habitáculo frio, ahora bien teniendo en cuenta estos criterios de escogió un condensador para evacuar el calor de un compresor de ½ hp y cómo se puede ver en la tabla 3.4 este condensador a una tempera evaporación -10 ºC logra evacuar 711 W y el banco de tempera necesita evacuar 328.135 W a una temperatura de -15 ºC, entonces este condensador está en la capacidad de evacuar este calor.</a:t>
            </a:r>
            <a:endParaRPr lang="es-EC" sz="2000" dirty="0"/>
          </a:p>
        </p:txBody>
      </p:sp>
      <p:sp>
        <p:nvSpPr>
          <p:cNvPr id="4" name="14 CuadroTexto"/>
          <p:cNvSpPr txBox="1">
            <a:spLocks noChangeArrowheads="1"/>
          </p:cNvSpPr>
          <p:nvPr/>
        </p:nvSpPr>
        <p:spPr bwMode="auto">
          <a:xfrm>
            <a:off x="1676400" y="609600"/>
            <a:ext cx="5715000" cy="523220"/>
          </a:xfrm>
          <a:prstGeom prst="rect">
            <a:avLst/>
          </a:prstGeom>
          <a:noFill/>
          <a:ln w="9525">
            <a:noFill/>
            <a:miter lim="800000"/>
            <a:headEnd/>
            <a:tailEnd/>
          </a:ln>
        </p:spPr>
        <p:txBody>
          <a:bodyPr wrap="square">
            <a:spAutoFit/>
          </a:bodyPr>
          <a:lstStyle/>
          <a:p>
            <a:pPr lvl="0" algn="ctr"/>
            <a:r>
              <a:rPr lang="es-EC" sz="2800" b="1" dirty="0" smtClean="0"/>
              <a:t>CONDENSADOR EN SECADOR</a:t>
            </a:r>
            <a:endParaRPr lang="es-EC"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304800" y="533400"/>
            <a:ext cx="8534400" cy="954107"/>
          </a:xfrm>
          <a:prstGeom prst="rect">
            <a:avLst/>
          </a:prstGeom>
          <a:noFill/>
          <a:ln w="9525">
            <a:noFill/>
            <a:miter lim="800000"/>
            <a:headEnd/>
            <a:tailEnd/>
          </a:ln>
        </p:spPr>
        <p:txBody>
          <a:bodyPr wrap="square">
            <a:spAutoFit/>
          </a:bodyPr>
          <a:lstStyle/>
          <a:p>
            <a:pPr lvl="0" algn="ctr"/>
            <a:r>
              <a:rPr lang="es-EC" sz="2800" b="1" dirty="0" smtClean="0"/>
              <a:t>DATOS TÉCNICOS UNIDADES CONDENSADORES</a:t>
            </a:r>
            <a:endParaRPr lang="es-EC" sz="2800" dirty="0"/>
          </a:p>
        </p:txBody>
      </p:sp>
      <p:pic>
        <p:nvPicPr>
          <p:cNvPr id="7" name="6 Imagen"/>
          <p:cNvPicPr/>
          <p:nvPr/>
        </p:nvPicPr>
        <p:blipFill>
          <a:blip r:embed="rId4" cstate="print"/>
          <a:srcRect/>
          <a:stretch>
            <a:fillRect/>
          </a:stretch>
        </p:blipFill>
        <p:spPr bwMode="auto">
          <a:xfrm>
            <a:off x="609600" y="1600200"/>
            <a:ext cx="5181599" cy="3962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8 Imagen"/>
          <p:cNvPicPr/>
          <p:nvPr/>
        </p:nvPicPr>
        <p:blipFill>
          <a:blip r:embed="rId5" cstate="print"/>
          <a:srcRect/>
          <a:stretch>
            <a:fillRect/>
          </a:stretch>
        </p:blipFill>
        <p:spPr bwMode="auto">
          <a:xfrm>
            <a:off x="6248400" y="2514600"/>
            <a:ext cx="2286000" cy="1981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cstate="print"/>
          <a:srcRect/>
          <a:stretch>
            <a:fillRect/>
          </a:stretch>
        </p:blipFill>
        <p:spPr bwMode="auto">
          <a:xfrm>
            <a:off x="0" y="-44450"/>
            <a:ext cx="9144000" cy="6902450"/>
          </a:xfrm>
          <a:prstGeom prst="rect">
            <a:avLst/>
          </a:prstGeom>
          <a:noFill/>
          <a:ln w="9525">
            <a:noFill/>
            <a:miter lim="800000"/>
            <a:headEnd/>
            <a:tailEnd/>
          </a:ln>
        </p:spPr>
      </p:pic>
      <p:sp>
        <p:nvSpPr>
          <p:cNvPr id="4099" name="Rectangle 3"/>
          <p:cNvSpPr>
            <a:spLocks noGrp="1"/>
          </p:cNvSpPr>
          <p:nvPr>
            <p:ph type="body" idx="1"/>
          </p:nvPr>
        </p:nvSpPr>
        <p:spPr>
          <a:xfrm>
            <a:off x="457200" y="2179637"/>
            <a:ext cx="8229600" cy="4602163"/>
          </a:xfrm>
        </p:spPr>
        <p:txBody>
          <a:bodyPr/>
          <a:lstStyle/>
          <a:p>
            <a:pPr algn="just" eaLnBrk="1" hangingPunct="1">
              <a:lnSpc>
                <a:spcPct val="90000"/>
              </a:lnSpc>
            </a:pPr>
            <a:r>
              <a:rPr lang="es-ES" sz="2400" dirty="0" smtClean="0"/>
              <a:t>Contribución del departamento de Ciencias de la Energía y Mecánica al prestigio de la Escuela Politécnica del Ejercito.</a:t>
            </a:r>
          </a:p>
          <a:p>
            <a:pPr algn="just" eaLnBrk="1" hangingPunct="1">
              <a:lnSpc>
                <a:spcPct val="90000"/>
              </a:lnSpc>
            </a:pPr>
            <a:endParaRPr lang="es-ES" sz="2400" dirty="0" smtClean="0"/>
          </a:p>
          <a:p>
            <a:pPr algn="just" eaLnBrk="1" hangingPunct="1">
              <a:lnSpc>
                <a:spcPct val="90000"/>
              </a:lnSpc>
            </a:pPr>
            <a:r>
              <a:rPr lang="es-ES" sz="2400" dirty="0" smtClean="0"/>
              <a:t>Campos de aplicación de la Ingeniería Mecánica y oportunidades de crecimiento</a:t>
            </a:r>
          </a:p>
          <a:p>
            <a:pPr algn="just" eaLnBrk="1" hangingPunct="1">
              <a:lnSpc>
                <a:spcPct val="90000"/>
              </a:lnSpc>
            </a:pPr>
            <a:endParaRPr lang="es-ES" sz="2400" dirty="0" smtClean="0"/>
          </a:p>
          <a:p>
            <a:pPr algn="just" eaLnBrk="1" hangingPunct="1">
              <a:lnSpc>
                <a:spcPct val="90000"/>
              </a:lnSpc>
            </a:pPr>
            <a:r>
              <a:rPr lang="es-ES" sz="2400" dirty="0" smtClean="0"/>
              <a:t>Competencia e innovación frente a la demanda que existe en la industria.</a:t>
            </a:r>
          </a:p>
          <a:p>
            <a:pPr eaLnBrk="1" hangingPunct="1">
              <a:lnSpc>
                <a:spcPct val="90000"/>
              </a:lnSpc>
              <a:buFont typeface="Arial" charset="0"/>
              <a:buNone/>
            </a:pPr>
            <a:endParaRPr lang="es-ES" sz="2400" dirty="0" smtClean="0"/>
          </a:p>
          <a:p>
            <a:pPr eaLnBrk="1" hangingPunct="1">
              <a:lnSpc>
                <a:spcPct val="90000"/>
              </a:lnSpc>
              <a:buFont typeface="Arial" charset="0"/>
              <a:buNone/>
            </a:pPr>
            <a:endParaRPr lang="es-ES" sz="2400" dirty="0" smtClean="0"/>
          </a:p>
          <a:p>
            <a:pPr eaLnBrk="1" hangingPunct="1">
              <a:lnSpc>
                <a:spcPct val="90000"/>
              </a:lnSpc>
              <a:buFont typeface="Arial" charset="0"/>
              <a:buNone/>
            </a:pPr>
            <a:endParaRPr lang="es-ES" sz="2400" dirty="0" smtClean="0"/>
          </a:p>
        </p:txBody>
      </p:sp>
      <p:sp>
        <p:nvSpPr>
          <p:cNvPr id="4" name="14 CuadroTexto"/>
          <p:cNvSpPr txBox="1">
            <a:spLocks noChangeArrowheads="1"/>
          </p:cNvSpPr>
          <p:nvPr/>
        </p:nvSpPr>
        <p:spPr bwMode="auto">
          <a:xfrm>
            <a:off x="2209800" y="914400"/>
            <a:ext cx="4495800" cy="523875"/>
          </a:xfrm>
          <a:prstGeom prst="rect">
            <a:avLst/>
          </a:prstGeom>
          <a:noFill/>
          <a:ln w="9525">
            <a:noFill/>
            <a:miter lim="800000"/>
            <a:headEnd/>
            <a:tailEnd/>
          </a:ln>
        </p:spPr>
        <p:txBody>
          <a:bodyPr>
            <a:spAutoFit/>
          </a:bodyPr>
          <a:lstStyle/>
          <a:p>
            <a:pPr algn="ctr"/>
            <a:r>
              <a:rPr lang="en-US" sz="2800" b="1" dirty="0" smtClean="0"/>
              <a:t>ANTECEDENTES</a:t>
            </a:r>
            <a:endParaRPr lang="es-ES" sz="2800"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295400"/>
            <a:ext cx="8229600" cy="4525963"/>
          </a:xfrm>
        </p:spPr>
        <p:txBody>
          <a:bodyPr/>
          <a:lstStyle/>
          <a:p>
            <a:pPr>
              <a:buNone/>
            </a:pPr>
            <a:r>
              <a:rPr lang="es-ES" sz="2400" dirty="0" smtClean="0"/>
              <a:t>	Este manómetro se instalo para tener una referencia y un dato comparativo de la presión en la línea de descarga.</a:t>
            </a:r>
            <a:endParaRPr lang="es-EC" sz="2400" dirty="0" smtClean="0"/>
          </a:p>
          <a:p>
            <a:pPr>
              <a:buNone/>
            </a:pPr>
            <a:endParaRPr lang="es-EC" sz="2400" dirty="0" smtClean="0"/>
          </a:p>
          <a:p>
            <a:pPr>
              <a:buNone/>
            </a:pPr>
            <a:r>
              <a:rPr lang="es-ES" sz="2400" dirty="0" smtClean="0"/>
              <a:t>	Manómetro de alta presión.</a:t>
            </a:r>
            <a:endParaRPr lang="es-EC" sz="2400" dirty="0" smtClean="0"/>
          </a:p>
          <a:p>
            <a:pPr algn="just">
              <a:buNone/>
            </a:pPr>
            <a:endParaRPr lang="es-EC" sz="2400"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676400" y="609600"/>
            <a:ext cx="5715000" cy="523220"/>
          </a:xfrm>
          <a:prstGeom prst="rect">
            <a:avLst/>
          </a:prstGeom>
          <a:noFill/>
          <a:ln w="9525">
            <a:noFill/>
            <a:miter lim="800000"/>
            <a:headEnd/>
            <a:tailEnd/>
          </a:ln>
        </p:spPr>
        <p:txBody>
          <a:bodyPr wrap="square">
            <a:spAutoFit/>
          </a:bodyPr>
          <a:lstStyle/>
          <a:p>
            <a:pPr lvl="0" algn="ctr"/>
            <a:r>
              <a:rPr lang="es-ES" sz="2800" b="1" dirty="0" smtClean="0"/>
              <a:t>MANÓMETRO DE ALTA</a:t>
            </a:r>
            <a:endParaRPr lang="es-EC" sz="2800" dirty="0"/>
          </a:p>
        </p:txBody>
      </p:sp>
      <p:graphicFrame>
        <p:nvGraphicFramePr>
          <p:cNvPr id="6" name="5 Tabla"/>
          <p:cNvGraphicFramePr>
            <a:graphicFrameLocks noGrp="1"/>
          </p:cNvGraphicFramePr>
          <p:nvPr/>
        </p:nvGraphicFramePr>
        <p:xfrm>
          <a:off x="2381250" y="3113532"/>
          <a:ext cx="4381500" cy="630936"/>
        </p:xfrm>
        <a:graphic>
          <a:graphicData uri="http://schemas.openxmlformats.org/drawingml/2006/table">
            <a:tbl>
              <a:tblPr/>
              <a:tblGrid>
                <a:gridCol w="2222500"/>
                <a:gridCol w="2159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QUALITY</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Rango: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a:ea typeface="Times New Roman"/>
                          <a:cs typeface="Times New Roman"/>
                        </a:rPr>
                        <a:t>0 a 500 psig</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3/8’’</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F:\BlackBerry\pictures\IMG00679-20130204-1424.jpg"/>
          <p:cNvPicPr/>
          <p:nvPr/>
        </p:nvPicPr>
        <p:blipFill>
          <a:blip r:embed="rId4" cstate="print"/>
          <a:srcRect/>
          <a:stretch>
            <a:fillRect/>
          </a:stretch>
        </p:blipFill>
        <p:spPr bwMode="auto">
          <a:xfrm>
            <a:off x="4191000" y="4343400"/>
            <a:ext cx="661380" cy="88170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buNone/>
            </a:pPr>
            <a:r>
              <a:rPr lang="es-ES" sz="2400" dirty="0" smtClean="0"/>
              <a:t>	Este manómetro se instalo para tener una referencia y un dato comparativo de la presión en la línea de succión.</a:t>
            </a:r>
          </a:p>
          <a:p>
            <a:pPr>
              <a:buNone/>
            </a:pPr>
            <a:endParaRPr lang="es-EC" sz="2400" dirty="0" smtClean="0"/>
          </a:p>
          <a:p>
            <a:pPr>
              <a:buNone/>
            </a:pPr>
            <a:r>
              <a:rPr lang="es-ES" sz="2400" dirty="0" smtClean="0"/>
              <a:t>	Manómetro de baja presión.</a:t>
            </a:r>
            <a:endParaRPr lang="es-EC" sz="2400" dirty="0" smtClean="0"/>
          </a:p>
          <a:p>
            <a:pPr algn="just">
              <a:buNone/>
            </a:pPr>
            <a:endParaRPr lang="es-EC" sz="2400"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676400" y="609600"/>
            <a:ext cx="5715000" cy="523220"/>
          </a:xfrm>
          <a:prstGeom prst="rect">
            <a:avLst/>
          </a:prstGeom>
          <a:noFill/>
          <a:ln w="9525">
            <a:noFill/>
            <a:miter lim="800000"/>
            <a:headEnd/>
            <a:tailEnd/>
          </a:ln>
        </p:spPr>
        <p:txBody>
          <a:bodyPr wrap="square">
            <a:spAutoFit/>
          </a:bodyPr>
          <a:lstStyle/>
          <a:p>
            <a:pPr lvl="0" algn="ctr"/>
            <a:r>
              <a:rPr lang="es-ES" sz="2800" b="1" dirty="0" smtClean="0"/>
              <a:t>MANÓMETRO DE BAJA </a:t>
            </a:r>
            <a:endParaRPr lang="es-EC" sz="2800" dirty="0"/>
          </a:p>
        </p:txBody>
      </p:sp>
      <p:graphicFrame>
        <p:nvGraphicFramePr>
          <p:cNvPr id="6" name="5 Tabla"/>
          <p:cNvGraphicFramePr>
            <a:graphicFrameLocks noGrp="1"/>
          </p:cNvGraphicFramePr>
          <p:nvPr/>
        </p:nvGraphicFramePr>
        <p:xfrm>
          <a:off x="2381250" y="3407664"/>
          <a:ext cx="4381500" cy="630936"/>
        </p:xfrm>
        <a:graphic>
          <a:graphicData uri="http://schemas.openxmlformats.org/drawingml/2006/table">
            <a:tbl>
              <a:tblPr/>
              <a:tblGrid>
                <a:gridCol w="2222500"/>
                <a:gridCol w="2159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YELLOW JACKET</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Rango: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a:ea typeface="Times New Roman"/>
                          <a:cs typeface="Times New Roman"/>
                        </a:rPr>
                        <a:t>0 a 120 psig</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Diámetro de tubería: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3/8’’</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F:\BlackBerry\pictures\IMG00685-20130204-1425.jpg"/>
          <p:cNvPicPr/>
          <p:nvPr/>
        </p:nvPicPr>
        <p:blipFill>
          <a:blip r:embed="rId4" cstate="print"/>
          <a:srcRect/>
          <a:stretch>
            <a:fillRect/>
          </a:stretch>
        </p:blipFill>
        <p:spPr bwMode="auto">
          <a:xfrm>
            <a:off x="4246429" y="4465946"/>
            <a:ext cx="651141" cy="86805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sz="2400" dirty="0" smtClean="0"/>
              <a:t>	Este dispositivo que se instalo como último control de presión tanto de la línea de descarga o de la línea de succión para evitar una subida extrema de presión o bajada de presión respectivamente en el sistema por un mal manipuleo de las presiones en los presostatos digitales. </a:t>
            </a:r>
            <a:endParaRPr lang="es-EC" sz="2400"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219200" y="914400"/>
            <a:ext cx="6705600" cy="523220"/>
          </a:xfrm>
          <a:prstGeom prst="rect">
            <a:avLst/>
          </a:prstGeom>
          <a:noFill/>
          <a:ln w="9525">
            <a:noFill/>
            <a:miter lim="800000"/>
            <a:headEnd/>
            <a:tailEnd/>
          </a:ln>
        </p:spPr>
        <p:txBody>
          <a:bodyPr wrap="square">
            <a:spAutoFit/>
          </a:bodyPr>
          <a:lstStyle/>
          <a:p>
            <a:pPr lvl="0" algn="ctr"/>
            <a:r>
              <a:rPr lang="es-ES" sz="2800" b="1" dirty="0" smtClean="0"/>
              <a:t>PRESOSTATO DE ALTA Y DE BAJA</a:t>
            </a:r>
            <a:endParaRPr lang="es-EC" sz="2800" dirty="0"/>
          </a:p>
        </p:txBody>
      </p:sp>
      <p:graphicFrame>
        <p:nvGraphicFramePr>
          <p:cNvPr id="6" name="5 Tabla"/>
          <p:cNvGraphicFramePr>
            <a:graphicFrameLocks noGrp="1"/>
          </p:cNvGraphicFramePr>
          <p:nvPr/>
        </p:nvGraphicFramePr>
        <p:xfrm>
          <a:off x="914400" y="3654552"/>
          <a:ext cx="4381500" cy="841248"/>
        </p:xfrm>
        <a:graphic>
          <a:graphicData uri="http://schemas.openxmlformats.org/drawingml/2006/table">
            <a:tbl>
              <a:tblPr/>
              <a:tblGrid>
                <a:gridCol w="2730500"/>
                <a:gridCol w="1651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DANFOSS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KP 15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Rango de presiones alta: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8 </a:t>
                      </a:r>
                      <a:r>
                        <a:rPr lang="es-ES" sz="1200">
                          <a:latin typeface="Arial"/>
                          <a:ea typeface="Times New Roman"/>
                          <a:cs typeface="Arial"/>
                          <a:sym typeface="Wingdings"/>
                        </a:rPr>
                        <a:t></a:t>
                      </a:r>
                      <a:r>
                        <a:rPr lang="es-ES" sz="1200">
                          <a:latin typeface="Arial"/>
                          <a:ea typeface="Times New Roman"/>
                          <a:cs typeface="Times New Roman"/>
                        </a:rPr>
                        <a:t>32 bar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Rango de presiones baja: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-0.2</a:t>
                      </a:r>
                      <a:r>
                        <a:rPr lang="es-ES" sz="1200" dirty="0">
                          <a:latin typeface="Arial"/>
                          <a:ea typeface="Times New Roman"/>
                          <a:cs typeface="Arial"/>
                          <a:sym typeface="Wingdings"/>
                        </a:rPr>
                        <a:t></a:t>
                      </a:r>
                      <a:r>
                        <a:rPr lang="es-ES" sz="1200" dirty="0">
                          <a:latin typeface="Arial"/>
                          <a:ea typeface="Times New Roman"/>
                          <a:cs typeface="Times New Roman"/>
                        </a:rPr>
                        <a:t>7.5 bar</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descr="F:\BlackBerry\pictures\IMG00682-20130204-1425.jpg"/>
          <p:cNvPicPr/>
          <p:nvPr/>
        </p:nvPicPr>
        <p:blipFill>
          <a:blip r:embed="rId4" cstate="print"/>
          <a:srcRect/>
          <a:stretch>
            <a:fillRect/>
          </a:stretch>
        </p:blipFill>
        <p:spPr bwMode="auto">
          <a:xfrm>
            <a:off x="6096000" y="3657600"/>
            <a:ext cx="1905000" cy="1371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buNone/>
            </a:pPr>
            <a:r>
              <a:rPr lang="es-EC" dirty="0" smtClean="0"/>
              <a:t>	El diámetro de la tubería de la línea de alta o de la línea de descarga está dado por la válvula de servicio del recibidor de la unidad condensadora que es de 3/8” hasta la válvula de expansión.</a:t>
            </a:r>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lvl="0" algn="ctr"/>
            <a:r>
              <a:rPr lang="es-ES" sz="2800" b="1" dirty="0" smtClean="0"/>
              <a:t>LÍNEA DE ALTA PRESIÓN</a:t>
            </a:r>
            <a:endParaRPr lang="es-EC"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dirty="0" smtClean="0"/>
              <a:t>	</a:t>
            </a:r>
            <a:r>
              <a:rPr lang="es-EC" dirty="0" smtClean="0"/>
              <a:t> El diámetro de la tubería de la línea de baja o de la línea de succión está dado por la válvula de expansión a la salida que es de  1/2” hasta la entrada del evaporador y la salida del mismo es de 5/8” hasta la válvula de servicio de la entrada del compresor.</a:t>
            </a:r>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lvl="0" algn="ctr"/>
            <a:r>
              <a:rPr lang="es-ES" sz="2800" b="1" dirty="0" smtClean="0"/>
              <a:t>LÍNEA DE BAJA PRESIÓN</a:t>
            </a:r>
            <a:endParaRPr lang="es-EC"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lvl="0" algn="just">
              <a:buNone/>
            </a:pPr>
            <a:r>
              <a:rPr lang="es-ES" sz="2800" b="1" dirty="0" smtClean="0"/>
              <a:t>	SENSORES DE PRESIÓN</a:t>
            </a:r>
            <a:endParaRPr lang="es-EC" sz="2800" dirty="0" smtClean="0"/>
          </a:p>
          <a:p>
            <a:pPr algn="just">
              <a:buNone/>
            </a:pPr>
            <a:r>
              <a:rPr lang="es-ES" sz="2800" dirty="0" smtClean="0"/>
              <a:t>	Se instalo un sensor de presión en la línea de alta y en la línea de baja para controlar el sistema de bomba de calor  y estos den la señal para que el controlador apague el compresor.</a:t>
            </a:r>
            <a:endParaRPr lang="es-EC" sz="2800"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524000" y="914400"/>
            <a:ext cx="6477000" cy="523220"/>
          </a:xfrm>
          <a:prstGeom prst="rect">
            <a:avLst/>
          </a:prstGeom>
          <a:noFill/>
          <a:ln w="9525">
            <a:noFill/>
            <a:miter lim="800000"/>
            <a:headEnd/>
            <a:tailEnd/>
          </a:ln>
        </p:spPr>
        <p:txBody>
          <a:bodyPr wrap="square">
            <a:spAutoFit/>
          </a:bodyPr>
          <a:lstStyle/>
          <a:p>
            <a:pPr lvl="0" algn="ctr"/>
            <a:r>
              <a:rPr lang="es-EC" sz="2800" b="1" dirty="0" smtClean="0"/>
              <a:t>INSTRUMENTACIÓN Y CONTROL</a:t>
            </a:r>
            <a:endParaRPr lang="es-EC" sz="2800" dirty="0"/>
          </a:p>
        </p:txBody>
      </p:sp>
      <p:graphicFrame>
        <p:nvGraphicFramePr>
          <p:cNvPr id="6" name="5 Tabla"/>
          <p:cNvGraphicFramePr>
            <a:graphicFrameLocks noGrp="1"/>
          </p:cNvGraphicFramePr>
          <p:nvPr/>
        </p:nvGraphicFramePr>
        <p:xfrm>
          <a:off x="2381250" y="4264152"/>
          <a:ext cx="4381500" cy="841248"/>
        </p:xfrm>
        <a:graphic>
          <a:graphicData uri="http://schemas.openxmlformats.org/drawingml/2006/table">
            <a:tbl>
              <a:tblPr/>
              <a:tblGrid>
                <a:gridCol w="2730500"/>
                <a:gridCol w="1651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Full Gauge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SB69-100A (sensor de baja)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0-100 psi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SB69-500A (sensor de baja)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0-500 psi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Temperatura de operación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-40 hasta 100 ºC</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685800"/>
            <a:ext cx="8229600" cy="4525963"/>
          </a:xfrm>
        </p:spPr>
        <p:txBody>
          <a:bodyPr/>
          <a:lstStyle/>
          <a:p>
            <a:pPr lvl="0">
              <a:buNone/>
            </a:pPr>
            <a:r>
              <a:rPr lang="es-ES" b="1" dirty="0" smtClean="0"/>
              <a:t>	TERMOCUPLAS</a:t>
            </a:r>
            <a:endParaRPr lang="es-EC" dirty="0" smtClean="0"/>
          </a:p>
          <a:p>
            <a:pPr>
              <a:buNone/>
            </a:pPr>
            <a:r>
              <a:rPr lang="es-ES" dirty="0" smtClean="0"/>
              <a:t>	Para el banco de temperatura se ha instalado 6 termocuplas distribuidas de la siguiente forma.</a:t>
            </a:r>
            <a:endParaRPr lang="es-EC"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graphicFrame>
        <p:nvGraphicFramePr>
          <p:cNvPr id="6" name="5 Tabla"/>
          <p:cNvGraphicFramePr>
            <a:graphicFrameLocks noGrp="1"/>
          </p:cNvGraphicFramePr>
          <p:nvPr/>
        </p:nvGraphicFramePr>
        <p:xfrm>
          <a:off x="2381250" y="3194304"/>
          <a:ext cx="4381500" cy="1682496"/>
        </p:xfrm>
        <a:graphic>
          <a:graphicData uri="http://schemas.openxmlformats.org/drawingml/2006/table">
            <a:tbl>
              <a:tblPr/>
              <a:tblGrid>
                <a:gridCol w="2730500"/>
                <a:gridCol w="1651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Full Gauge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Entrada del evaporador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0 hasta 50 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Salida del evaporador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-50 hasta 105.0 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Habitáculo frio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0 hasta 50 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Entrada del condensador en el secador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-50 hasta 105.0 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Salida del condensador en el secador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-50 hasta 105.0 ºC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Habitáculo del secador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-10 hasta 70.0 ºC</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655637"/>
            <a:ext cx="8229600" cy="4525963"/>
          </a:xfrm>
        </p:spPr>
        <p:txBody>
          <a:bodyPr/>
          <a:lstStyle/>
          <a:p>
            <a:pPr lvl="0">
              <a:buNone/>
            </a:pPr>
            <a:r>
              <a:rPr lang="es-ES" b="1" dirty="0" smtClean="0"/>
              <a:t>	SENSOR DE HUMEDAD</a:t>
            </a:r>
            <a:endParaRPr lang="es-EC" dirty="0" smtClean="0"/>
          </a:p>
          <a:p>
            <a:pPr>
              <a:buNone/>
            </a:pPr>
            <a:r>
              <a:rPr lang="es-ES" dirty="0" smtClean="0"/>
              <a:t>	En el secador se instalo un sensor de humedad que es que da la señal para que el controlador encienda y apague los ventiladores instalados en el secador para estabilizar la humedad.</a:t>
            </a:r>
            <a:endParaRPr lang="es-EC"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graphicFrame>
        <p:nvGraphicFramePr>
          <p:cNvPr id="5" name="4 Tabla"/>
          <p:cNvGraphicFramePr>
            <a:graphicFrameLocks noGrp="1"/>
          </p:cNvGraphicFramePr>
          <p:nvPr/>
        </p:nvGraphicFramePr>
        <p:xfrm>
          <a:off x="2381250" y="3941064"/>
          <a:ext cx="4381500" cy="630936"/>
        </p:xfrm>
        <a:graphic>
          <a:graphicData uri="http://schemas.openxmlformats.org/drawingml/2006/table">
            <a:tbl>
              <a:tblPr/>
              <a:tblGrid>
                <a:gridCol w="2730500"/>
                <a:gridCol w="1651000"/>
              </a:tblGrid>
              <a:tr h="0">
                <a:tc>
                  <a:txBody>
                    <a:bodyPr/>
                    <a:lstStyle/>
                    <a:p>
                      <a:pPr algn="just">
                        <a:lnSpc>
                          <a:spcPct val="115000"/>
                        </a:lnSpc>
                        <a:spcAft>
                          <a:spcPts val="0"/>
                        </a:spcAft>
                      </a:pPr>
                      <a:r>
                        <a:rPr lang="es-ES" sz="1200">
                          <a:latin typeface="Arial"/>
                          <a:ea typeface="Times New Roman"/>
                          <a:cs typeface="Times New Roman"/>
                        </a:rPr>
                        <a:t>Marca: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a:latin typeface="Arial"/>
                          <a:ea typeface="Times New Roman"/>
                          <a:cs typeface="Times New Roman"/>
                        </a:rPr>
                        <a:t>Full Gauge</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Modelo: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latin typeface="Arial"/>
                          <a:ea typeface="Times New Roman"/>
                          <a:cs typeface="Times New Roman"/>
                        </a:rPr>
                        <a:t>MT-530Ri</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s-ES" sz="1200">
                          <a:latin typeface="Arial"/>
                          <a:ea typeface="Times New Roman"/>
                          <a:cs typeface="Times New Roman"/>
                        </a:rPr>
                        <a:t>Rango: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1200" dirty="0">
                          <a:latin typeface="Arial"/>
                          <a:ea typeface="Times New Roman"/>
                          <a:cs typeface="Times New Roman"/>
                        </a:rPr>
                        <a:t>0 hasta 100 %</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sz="2400" dirty="0" smtClean="0"/>
              <a:t>	El PCT-400Ri plus de marca Full Gauge es el que censa y controla la presión y  han sido instalados dos uno para la línea de succión y otro para la línea de descarga y sobrepasa los puntos de control desconecta el compresor y tiene salida de datos al computador y su manual de usuario esta en el ANEXO I.</a:t>
            </a:r>
            <a:endParaRPr lang="es-EC" sz="2400"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533400" y="609600"/>
            <a:ext cx="8077200" cy="954107"/>
          </a:xfrm>
          <a:prstGeom prst="rect">
            <a:avLst/>
          </a:prstGeom>
          <a:noFill/>
          <a:ln w="9525">
            <a:noFill/>
            <a:miter lim="800000"/>
            <a:headEnd/>
            <a:tailEnd/>
          </a:ln>
        </p:spPr>
        <p:txBody>
          <a:bodyPr wrap="square">
            <a:spAutoFit/>
          </a:bodyPr>
          <a:lstStyle/>
          <a:p>
            <a:pPr lvl="0" algn="ctr"/>
            <a:r>
              <a:rPr lang="es-ES" sz="2800" b="1" dirty="0" smtClean="0"/>
              <a:t>CONTROL DE PRESIÓN DE LA LÍNEA DE SUCCIÓN Y DESCARGA</a:t>
            </a:r>
            <a:endParaRPr lang="es-EC" sz="2800" dirty="0"/>
          </a:p>
        </p:txBody>
      </p:sp>
      <p:pic>
        <p:nvPicPr>
          <p:cNvPr id="5" name="4 Imagen"/>
          <p:cNvPicPr/>
          <p:nvPr/>
        </p:nvPicPr>
        <p:blipFill>
          <a:blip r:embed="rId4" cstate="print"/>
          <a:srcRect/>
          <a:stretch>
            <a:fillRect/>
          </a:stretch>
        </p:blipFill>
        <p:spPr bwMode="auto">
          <a:xfrm>
            <a:off x="3595687" y="4114800"/>
            <a:ext cx="1952625" cy="12557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341437"/>
            <a:ext cx="8229600" cy="4525963"/>
          </a:xfrm>
        </p:spPr>
        <p:txBody>
          <a:bodyPr/>
          <a:lstStyle/>
          <a:p>
            <a:pPr algn="just">
              <a:buNone/>
            </a:pPr>
            <a:r>
              <a:rPr lang="es-ES" sz="2800" dirty="0" smtClean="0"/>
              <a:t>	El TC-940Ri plus de marca Full Gauge es el que censa y controla la temperatura en la entrada al evaporador y sobrepasa los puntos de control desconecta el compresor y tiene salida de datos al computador y su manual de usuario esta en el ANEXO J.</a:t>
            </a:r>
            <a:endParaRPr lang="es-EC" sz="2800" dirty="0" smtClean="0"/>
          </a:p>
          <a:p>
            <a:pPr algn="just">
              <a:buNone/>
            </a:pPr>
            <a:endParaRPr lang="es-EC"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1066800" y="609600"/>
            <a:ext cx="7086600" cy="523220"/>
          </a:xfrm>
          <a:prstGeom prst="rect">
            <a:avLst/>
          </a:prstGeom>
          <a:noFill/>
          <a:ln w="9525">
            <a:noFill/>
            <a:miter lim="800000"/>
            <a:headEnd/>
            <a:tailEnd/>
          </a:ln>
        </p:spPr>
        <p:txBody>
          <a:bodyPr wrap="square">
            <a:spAutoFit/>
          </a:bodyPr>
          <a:lstStyle/>
          <a:p>
            <a:pPr lvl="0" algn="ctr"/>
            <a:r>
              <a:rPr lang="es-ES" sz="2800" b="1" dirty="0" smtClean="0"/>
              <a:t>TERMOSTATO DEL HABITÁCULO FRIO</a:t>
            </a:r>
            <a:endParaRPr lang="es-EC" sz="2800" dirty="0"/>
          </a:p>
        </p:txBody>
      </p:sp>
      <p:pic>
        <p:nvPicPr>
          <p:cNvPr id="5" name="4 Imagen"/>
          <p:cNvPicPr/>
          <p:nvPr/>
        </p:nvPicPr>
        <p:blipFill>
          <a:blip r:embed="rId4" cstate="print"/>
          <a:srcRect/>
          <a:stretch>
            <a:fillRect/>
          </a:stretch>
        </p:blipFill>
        <p:spPr bwMode="auto">
          <a:xfrm>
            <a:off x="3557587" y="4124413"/>
            <a:ext cx="2028825" cy="105718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eaLnBrk="1" hangingPunct="1">
              <a:buFont typeface="Arial" charset="0"/>
              <a:buNone/>
            </a:pPr>
            <a:r>
              <a:rPr lang="es-EC" dirty="0" smtClean="0"/>
              <a:t>	El departamento de Ciencias de la Energía y Mecánica siempre a buscado desarrollar el aprendizaje e investigación de los estudiantes en el área de refrigeración, por ello nace la necesidad de contar con un equipo didáctico nuevo el cual nos permita generar un análisis integral sobre un el funcionamiento de un sistema de bomba de calor y sus aplicaciones.</a:t>
            </a:r>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DEFINICION DEL PROBLEMA</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sz="2000" dirty="0" smtClean="0"/>
              <a:t>	El TI-33Ri plus de marca Full Gauge es el que censa la temperatura en: </a:t>
            </a:r>
          </a:p>
          <a:p>
            <a:pPr algn="just">
              <a:buNone/>
            </a:pPr>
            <a:endParaRPr lang="es-EC" sz="2000" dirty="0" smtClean="0"/>
          </a:p>
          <a:p>
            <a:pPr lvl="0" algn="just"/>
            <a:r>
              <a:rPr lang="es-ES" sz="2000" dirty="0" smtClean="0"/>
              <a:t>t1: salida del evaporador.</a:t>
            </a:r>
            <a:endParaRPr lang="es-EC" sz="2000" dirty="0" smtClean="0"/>
          </a:p>
          <a:p>
            <a:pPr lvl="0" algn="just"/>
            <a:r>
              <a:rPr lang="es-ES" sz="2000" dirty="0" smtClean="0"/>
              <a:t>t2: entrada del condensador del secador.</a:t>
            </a:r>
            <a:endParaRPr lang="es-EC" sz="2000" dirty="0" smtClean="0"/>
          </a:p>
          <a:p>
            <a:pPr lvl="0" algn="just"/>
            <a:r>
              <a:rPr lang="es-ES" sz="2000" dirty="0" smtClean="0"/>
              <a:t>t3: salida  del condensador del secador.</a:t>
            </a:r>
            <a:endParaRPr lang="es-EC" sz="2000" dirty="0" smtClean="0"/>
          </a:p>
          <a:p>
            <a:pPr algn="just">
              <a:buNone/>
            </a:pPr>
            <a:r>
              <a:rPr lang="es-EC" sz="2000" b="1" dirty="0" smtClean="0"/>
              <a:t> </a:t>
            </a:r>
            <a:endParaRPr lang="es-EC" sz="2000" dirty="0" smtClean="0"/>
          </a:p>
          <a:p>
            <a:pPr algn="just">
              <a:buNone/>
            </a:pPr>
            <a:r>
              <a:rPr lang="es-EC" sz="2000" dirty="0" smtClean="0"/>
              <a:t>	Y su manual de usuario esta en el ANEXO K.</a:t>
            </a:r>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lvl="0" algn="ctr"/>
            <a:r>
              <a:rPr lang="es-ES" sz="2800" b="1" dirty="0" smtClean="0"/>
              <a:t>LÍNEA DE BAJA PRESIÓN</a:t>
            </a:r>
            <a:endParaRPr lang="es-EC" sz="2800" dirty="0"/>
          </a:p>
        </p:txBody>
      </p:sp>
      <p:pic>
        <p:nvPicPr>
          <p:cNvPr id="5" name="4 Imagen"/>
          <p:cNvPicPr/>
          <p:nvPr/>
        </p:nvPicPr>
        <p:blipFill>
          <a:blip r:embed="rId4" cstate="print"/>
          <a:srcRect/>
          <a:stretch>
            <a:fillRect/>
          </a:stretch>
        </p:blipFill>
        <p:spPr bwMode="auto">
          <a:xfrm>
            <a:off x="3657600" y="4572000"/>
            <a:ext cx="1915509" cy="10287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buNone/>
            </a:pPr>
            <a:r>
              <a:rPr lang="es-ES" dirty="0" smtClean="0"/>
              <a:t>	</a:t>
            </a:r>
            <a:r>
              <a:rPr lang="es-ES" sz="2400" dirty="0" smtClean="0"/>
              <a:t>El MT-530Ri super de marca Full Gauge es el que censa y controla la temperatura junto con la humedad en el secador, prendiendo y apagando los ventiladores instalados en el interior del secador y en la tubería de retorno de aire al habitáculo frio y tiene salida de datos al computador y su manual de usuario esta en el ANEXO L.</a:t>
            </a:r>
            <a:endParaRPr lang="es-EC" dirty="0" smtClean="0"/>
          </a:p>
          <a:p>
            <a:pPr algn="just">
              <a:buNone/>
            </a:pPr>
            <a:endParaRPr lang="es-EC" dirty="0" smtClean="0"/>
          </a:p>
          <a:p>
            <a:pPr algn="just" eaLnBrk="1" hangingPunct="1">
              <a:buNone/>
            </a:pPr>
            <a:endParaRPr lang="es-EC" b="1" dirty="0" smtClean="0"/>
          </a:p>
          <a:p>
            <a:pPr algn="just" eaLnBrk="1" hangingPunct="1">
              <a:buFont typeface="Arial" charset="0"/>
              <a:buNone/>
            </a:pPr>
            <a:endParaRPr lang="es-EC" dirty="0" smtClean="0"/>
          </a:p>
        </p:txBody>
      </p:sp>
      <p:sp>
        <p:nvSpPr>
          <p:cNvPr id="4" name="14 CuadroTexto"/>
          <p:cNvSpPr txBox="1">
            <a:spLocks noChangeArrowheads="1"/>
          </p:cNvSpPr>
          <p:nvPr/>
        </p:nvSpPr>
        <p:spPr bwMode="auto">
          <a:xfrm>
            <a:off x="685800" y="609600"/>
            <a:ext cx="7848600" cy="954107"/>
          </a:xfrm>
          <a:prstGeom prst="rect">
            <a:avLst/>
          </a:prstGeom>
          <a:noFill/>
          <a:ln w="9525">
            <a:noFill/>
            <a:miter lim="800000"/>
            <a:headEnd/>
            <a:tailEnd/>
          </a:ln>
        </p:spPr>
        <p:txBody>
          <a:bodyPr wrap="square">
            <a:spAutoFit/>
          </a:bodyPr>
          <a:lstStyle/>
          <a:p>
            <a:pPr lvl="0" algn="ctr"/>
            <a:r>
              <a:rPr lang="es-ES" sz="2800" b="1" dirty="0" smtClean="0"/>
              <a:t>CONTROL DE TEMPERATURA Y HUMEDAD EN EL SECADOR</a:t>
            </a:r>
            <a:endParaRPr lang="es-EC" sz="2800" dirty="0"/>
          </a:p>
        </p:txBody>
      </p:sp>
      <p:pic>
        <p:nvPicPr>
          <p:cNvPr id="5" name="4 Imagen"/>
          <p:cNvPicPr/>
          <p:nvPr/>
        </p:nvPicPr>
        <p:blipFill>
          <a:blip r:embed="rId4" cstate="print"/>
          <a:srcRect/>
          <a:stretch>
            <a:fillRect/>
          </a:stretch>
        </p:blipFill>
        <p:spPr bwMode="auto">
          <a:xfrm>
            <a:off x="3614737" y="4343400"/>
            <a:ext cx="1914525" cy="124827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IV</a:t>
            </a:r>
          </a:p>
          <a:p>
            <a:pPr algn="ctr"/>
            <a:endParaRPr lang="en-US" sz="2800" b="1" dirty="0" smtClean="0"/>
          </a:p>
          <a:p>
            <a:pPr algn="ctr"/>
            <a:r>
              <a:rPr lang="en-US" sz="2800" b="1" dirty="0" smtClean="0"/>
              <a:t>CONSTRUCCIÓN Y MONTAJE</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304800" y="1265237"/>
            <a:ext cx="4191000" cy="4525963"/>
          </a:xfrm>
        </p:spPr>
        <p:txBody>
          <a:bodyPr/>
          <a:lstStyle/>
          <a:p>
            <a:pPr algn="just"/>
            <a:r>
              <a:rPr lang="es-EC" sz="2400" dirty="0" smtClean="0"/>
              <a:t>Terminada la etapa de diseño, dimensionamiento de espacios y selección de equipos, con los datos obtenidos del diseño se procederá a construir el banco de pruebas con la finalidad que cumpla con las expectativas de una bomba de calor con aplicación de un secador para materia orgánica. </a:t>
            </a:r>
            <a:endParaRPr lang="es-EC" sz="2400" dirty="0"/>
          </a:p>
        </p:txBody>
      </p:sp>
      <p:sp>
        <p:nvSpPr>
          <p:cNvPr id="4" name="14 CuadroTexto"/>
          <p:cNvSpPr txBox="1">
            <a:spLocks noChangeArrowheads="1"/>
          </p:cNvSpPr>
          <p:nvPr/>
        </p:nvSpPr>
        <p:spPr bwMode="auto">
          <a:xfrm>
            <a:off x="533400" y="609600"/>
            <a:ext cx="8077200" cy="523220"/>
          </a:xfrm>
          <a:prstGeom prst="rect">
            <a:avLst/>
          </a:prstGeom>
          <a:noFill/>
          <a:ln w="9525">
            <a:noFill/>
            <a:miter lim="800000"/>
            <a:headEnd/>
            <a:tailEnd/>
          </a:ln>
        </p:spPr>
        <p:txBody>
          <a:bodyPr wrap="square">
            <a:spAutoFit/>
          </a:bodyPr>
          <a:lstStyle/>
          <a:p>
            <a:pPr algn="ctr"/>
            <a:r>
              <a:rPr lang="es-EC" sz="2800" b="1" dirty="0" smtClean="0"/>
              <a:t>PROCESOS DE CONSTRUCCIÓN</a:t>
            </a:r>
            <a:endParaRPr lang="es-ES" sz="2800" b="1" dirty="0"/>
          </a:p>
        </p:txBody>
      </p:sp>
      <p:pic>
        <p:nvPicPr>
          <p:cNvPr id="45058" name="Picture 2"/>
          <p:cNvPicPr>
            <a:picLocks noChangeAspect="1" noChangeArrowheads="1"/>
          </p:cNvPicPr>
          <p:nvPr/>
        </p:nvPicPr>
        <p:blipFill>
          <a:blip r:embed="rId4" cstate="print"/>
          <a:srcRect/>
          <a:stretch>
            <a:fillRect/>
          </a:stretch>
        </p:blipFill>
        <p:spPr bwMode="auto">
          <a:xfrm>
            <a:off x="5181600" y="1143000"/>
            <a:ext cx="3170453" cy="4681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524000"/>
            <a:ext cx="5181600" cy="4525963"/>
          </a:xfrm>
        </p:spPr>
        <p:txBody>
          <a:bodyPr/>
          <a:lstStyle/>
          <a:p>
            <a:pPr algn="just">
              <a:buNone/>
            </a:pPr>
            <a:r>
              <a:rPr lang="es-EC" b="1" dirty="0" smtClean="0"/>
              <a:t>	</a:t>
            </a:r>
            <a:r>
              <a:rPr lang="es-EC" dirty="0" smtClean="0"/>
              <a:t>Finalmente después de la etapa de diseño se ha construido un banco de pruebas para simular una bomba de calor que será usada para un secador de grano, a continuación se detalla la construcción sus partes. </a:t>
            </a:r>
            <a:endParaRPr lang="es-EC" dirty="0"/>
          </a:p>
        </p:txBody>
      </p:sp>
      <p:sp>
        <p:nvSpPr>
          <p:cNvPr id="4" name="14 CuadroTexto"/>
          <p:cNvSpPr txBox="1">
            <a:spLocks noChangeArrowheads="1"/>
          </p:cNvSpPr>
          <p:nvPr/>
        </p:nvSpPr>
        <p:spPr bwMode="auto">
          <a:xfrm>
            <a:off x="533400" y="685800"/>
            <a:ext cx="8077200" cy="523220"/>
          </a:xfrm>
          <a:prstGeom prst="rect">
            <a:avLst/>
          </a:prstGeom>
          <a:noFill/>
          <a:ln w="9525">
            <a:noFill/>
            <a:miter lim="800000"/>
            <a:headEnd/>
            <a:tailEnd/>
          </a:ln>
        </p:spPr>
        <p:txBody>
          <a:bodyPr wrap="square">
            <a:spAutoFit/>
          </a:bodyPr>
          <a:lstStyle/>
          <a:p>
            <a:pPr algn="ctr"/>
            <a:r>
              <a:rPr lang="es-EC" sz="2800" b="1" dirty="0" smtClean="0"/>
              <a:t>BANCO DE PRUEBAS TERMINADO</a:t>
            </a:r>
            <a:endParaRPr lang="es-ES" sz="2800" b="1" dirty="0"/>
          </a:p>
        </p:txBody>
      </p:sp>
      <p:pic>
        <p:nvPicPr>
          <p:cNvPr id="8" name="7 Imagen" descr="F:\BlackBerry\pictures\IMG00666-20130204-1420.jpg"/>
          <p:cNvPicPr/>
          <p:nvPr/>
        </p:nvPicPr>
        <p:blipFill>
          <a:blip r:embed="rId4" cstate="print"/>
          <a:srcRect/>
          <a:stretch>
            <a:fillRect/>
          </a:stretch>
        </p:blipFill>
        <p:spPr bwMode="auto">
          <a:xfrm>
            <a:off x="5562600" y="1600200"/>
            <a:ext cx="3015985" cy="40206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8600" y="569893"/>
            <a:ext cx="8686800" cy="400110"/>
          </a:xfrm>
          <a:prstGeom prst="rect">
            <a:avLst/>
          </a:prstGeom>
          <a:noFill/>
          <a:ln w="9525">
            <a:noFill/>
            <a:miter lim="800000"/>
            <a:headEnd/>
            <a:tailEnd/>
          </a:ln>
        </p:spPr>
        <p:txBody>
          <a:bodyPr wrap="square">
            <a:spAutoFit/>
          </a:bodyPr>
          <a:lstStyle/>
          <a:p>
            <a:pPr algn="ctr"/>
            <a:r>
              <a:rPr lang="es-EC" sz="2000" b="1" dirty="0" smtClean="0"/>
              <a:t>DIAGRAMA DE FLUJO DE DISEÑO, CONSTRUCCIÓN Y MONTAJE</a:t>
            </a:r>
            <a:endParaRPr lang="es-EC" sz="2000" dirty="0"/>
          </a:p>
        </p:txBody>
      </p:sp>
      <p:pic>
        <p:nvPicPr>
          <p:cNvPr id="10" name="9 Imagen"/>
          <p:cNvPicPr/>
          <p:nvPr/>
        </p:nvPicPr>
        <p:blipFill>
          <a:blip r:embed="rId4" cstate="print"/>
          <a:srcRect/>
          <a:stretch>
            <a:fillRect/>
          </a:stretch>
        </p:blipFill>
        <p:spPr bwMode="auto">
          <a:xfrm>
            <a:off x="2362200" y="914400"/>
            <a:ext cx="4648200" cy="52948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219201"/>
            <a:ext cx="8915400" cy="3886200"/>
          </a:xfrm>
        </p:spPr>
        <p:txBody>
          <a:bodyPr/>
          <a:lstStyle/>
          <a:p>
            <a:pPr algn="just" eaLnBrk="1" hangingPunct="1">
              <a:buNone/>
            </a:pPr>
            <a:r>
              <a:rPr lang="es-EC" sz="2400" dirty="0" smtClean="0"/>
              <a:t>	Una vez que se ha determinado las dimensiones de del panel de control e instrumentación junto con la mesa donde van estar soportados las diferentes unidades y sus equipos, componentes y accesorios del banco de pruebas se procede armar y a realizar las diferentes instalaciones correspondientes a los siguientes montajes como se puede apreciar en las siguientes figura.</a:t>
            </a:r>
          </a:p>
          <a:p>
            <a:pPr algn="just" eaLnBrk="1" hangingPunct="1">
              <a:buNone/>
            </a:pPr>
            <a:endParaRPr lang="es-EC" dirty="0" smtClean="0"/>
          </a:p>
        </p:txBody>
      </p:sp>
      <p:sp>
        <p:nvSpPr>
          <p:cNvPr id="4" name="14 CuadroTexto"/>
          <p:cNvSpPr txBox="1">
            <a:spLocks noChangeArrowheads="1"/>
          </p:cNvSpPr>
          <p:nvPr/>
        </p:nvSpPr>
        <p:spPr bwMode="auto">
          <a:xfrm>
            <a:off x="533400" y="609600"/>
            <a:ext cx="8077200" cy="461665"/>
          </a:xfrm>
          <a:prstGeom prst="rect">
            <a:avLst/>
          </a:prstGeom>
          <a:noFill/>
          <a:ln w="9525">
            <a:noFill/>
            <a:miter lim="800000"/>
            <a:headEnd/>
            <a:tailEnd/>
          </a:ln>
        </p:spPr>
        <p:txBody>
          <a:bodyPr wrap="square">
            <a:spAutoFit/>
          </a:bodyPr>
          <a:lstStyle/>
          <a:p>
            <a:pPr algn="ctr"/>
            <a:r>
              <a:rPr lang="es-EC" sz="2400" b="1" dirty="0" smtClean="0"/>
              <a:t>ESTRUCTURA METÁLICA Y TABLERO DE MONTAJE</a:t>
            </a:r>
            <a:endParaRPr lang="es-ES" sz="2400" b="1" dirty="0"/>
          </a:p>
        </p:txBody>
      </p:sp>
      <p:pic>
        <p:nvPicPr>
          <p:cNvPr id="8" name="7 Imagen"/>
          <p:cNvPicPr/>
          <p:nvPr/>
        </p:nvPicPr>
        <p:blipFill>
          <a:blip r:embed="rId4" cstate="print"/>
          <a:srcRect/>
          <a:stretch>
            <a:fillRect/>
          </a:stretch>
        </p:blipFill>
        <p:spPr bwMode="auto">
          <a:xfrm>
            <a:off x="2143442" y="3710305"/>
            <a:ext cx="4857115" cy="185229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609600"/>
            <a:ext cx="8077200" cy="461665"/>
          </a:xfrm>
          <a:prstGeom prst="rect">
            <a:avLst/>
          </a:prstGeom>
          <a:noFill/>
          <a:ln w="9525">
            <a:noFill/>
            <a:miter lim="800000"/>
            <a:headEnd/>
            <a:tailEnd/>
          </a:ln>
        </p:spPr>
        <p:txBody>
          <a:bodyPr wrap="square">
            <a:spAutoFit/>
          </a:bodyPr>
          <a:lstStyle/>
          <a:p>
            <a:pPr algn="ctr"/>
            <a:r>
              <a:rPr lang="es-EC" sz="2400" b="1" dirty="0" smtClean="0"/>
              <a:t>CONSTRUCCIÓN DE LA UNIDAD SECADORA </a:t>
            </a:r>
            <a:endParaRPr lang="es-ES" sz="2400" b="1" dirty="0"/>
          </a:p>
        </p:txBody>
      </p:sp>
      <p:pic>
        <p:nvPicPr>
          <p:cNvPr id="6" name="5 Imagen"/>
          <p:cNvPicPr/>
          <p:nvPr/>
        </p:nvPicPr>
        <p:blipFill>
          <a:blip r:embed="rId4" cstate="print"/>
          <a:srcRect/>
          <a:stretch>
            <a:fillRect/>
          </a:stretch>
        </p:blipFill>
        <p:spPr bwMode="auto">
          <a:xfrm>
            <a:off x="2286000" y="1066800"/>
            <a:ext cx="4495800" cy="4800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609600"/>
            <a:ext cx="8077200" cy="707886"/>
          </a:xfrm>
          <a:prstGeom prst="rect">
            <a:avLst/>
          </a:prstGeom>
          <a:noFill/>
          <a:ln w="9525">
            <a:noFill/>
            <a:miter lim="800000"/>
            <a:headEnd/>
            <a:tailEnd/>
          </a:ln>
        </p:spPr>
        <p:txBody>
          <a:bodyPr wrap="square">
            <a:spAutoFit/>
          </a:bodyPr>
          <a:lstStyle/>
          <a:p>
            <a:pPr algn="ctr"/>
            <a:r>
              <a:rPr lang="es-EC" sz="2000" b="1" dirty="0" smtClean="0"/>
              <a:t>MONTAJE DE EQUIPOS, ACCESORIOS, INSTRUMENTOS Y ELEMENTOS DE CONTROL ELÉCTRICO</a:t>
            </a:r>
            <a:endParaRPr lang="es-ES" sz="2000" b="1" dirty="0"/>
          </a:p>
        </p:txBody>
      </p:sp>
      <p:sp>
        <p:nvSpPr>
          <p:cNvPr id="9" name="Rectangle 3"/>
          <p:cNvSpPr txBox="1">
            <a:spLocks/>
          </p:cNvSpPr>
          <p:nvPr/>
        </p:nvSpPr>
        <p:spPr bwMode="auto">
          <a:xfrm>
            <a:off x="228600" y="1219201"/>
            <a:ext cx="8686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s-EC" sz="2400" dirty="0" smtClean="0"/>
              <a:t>Una vez terminada las estructura, mesa y secador se procedió a montar e instalar cada uno de los componentes seleccionados en el capítulo 3, así también la concesión de tuberías.</a:t>
            </a:r>
          </a:p>
          <a:p>
            <a:pPr marL="342900" marR="0" lvl="0" indent="-342900" algn="just" defTabSz="914400" rtl="0" eaLnBrk="1" fontAlgn="base" latinLnBrk="0" hangingPunct="1">
              <a:lnSpc>
                <a:spcPct val="100000"/>
              </a:lnSpc>
              <a:spcBef>
                <a:spcPct val="20000"/>
              </a:spcBef>
              <a:spcAft>
                <a:spcPct val="0"/>
              </a:spcAft>
              <a:buClrTx/>
              <a:buSzTx/>
              <a:buFont typeface="Arial" charset="0"/>
              <a:buNone/>
              <a:tabLst/>
              <a:defRPr/>
            </a:pPr>
            <a:endParaRPr kumimoji="0" lang="es-EC"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 name="9 Imagen"/>
          <p:cNvPicPr/>
          <p:nvPr/>
        </p:nvPicPr>
        <p:blipFill>
          <a:blip r:embed="rId4" cstate="print"/>
          <a:srcRect/>
          <a:stretch>
            <a:fillRect/>
          </a:stretch>
        </p:blipFill>
        <p:spPr bwMode="auto">
          <a:xfrm>
            <a:off x="2561728" y="2514600"/>
            <a:ext cx="4220072" cy="32766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609600"/>
            <a:ext cx="8077200" cy="461665"/>
          </a:xfrm>
          <a:prstGeom prst="rect">
            <a:avLst/>
          </a:prstGeom>
          <a:noFill/>
          <a:ln w="9525">
            <a:noFill/>
            <a:miter lim="800000"/>
            <a:headEnd/>
            <a:tailEnd/>
          </a:ln>
        </p:spPr>
        <p:txBody>
          <a:bodyPr wrap="square">
            <a:spAutoFit/>
          </a:bodyPr>
          <a:lstStyle/>
          <a:p>
            <a:pPr algn="ctr"/>
            <a:r>
              <a:rPr lang="es-EC" sz="2400" b="1" dirty="0" smtClean="0"/>
              <a:t>ESQUEMA UNIFILAR DEL BANCO DE PRUEBAS</a:t>
            </a:r>
            <a:endParaRPr lang="es-ES" sz="2400" b="1" dirty="0"/>
          </a:p>
        </p:txBody>
      </p:sp>
      <p:pic>
        <p:nvPicPr>
          <p:cNvPr id="200705" name="Picture 1"/>
          <p:cNvPicPr>
            <a:picLocks noChangeAspect="1" noChangeArrowheads="1"/>
          </p:cNvPicPr>
          <p:nvPr/>
        </p:nvPicPr>
        <p:blipFill>
          <a:blip r:embed="rId4" cstate="print"/>
          <a:srcRect/>
          <a:stretch>
            <a:fillRect/>
          </a:stretch>
        </p:blipFill>
        <p:spPr bwMode="auto">
          <a:xfrm>
            <a:off x="428625" y="1181100"/>
            <a:ext cx="828675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r>
              <a:rPr lang="es-ES" dirty="0" smtClean="0"/>
              <a:t>Diseñar y construir un banco de pruebas para un sistema de bomba de calor mecánica por compresión de vapor de 1HP de capacidad que usa refrigerante R404A, con variación del medio de transferencia de calor en el condensador para un proceso de secado y del control de flujo del refrigerante  para la realización de prácticas en el laboratorio de Conversión de Energía del D.E.C.E.M. </a:t>
            </a:r>
            <a:endParaRPr lang="es-EC" dirty="0"/>
          </a:p>
        </p:txBody>
      </p:sp>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OBJETIVO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219201"/>
            <a:ext cx="8915400" cy="3886200"/>
          </a:xfrm>
        </p:spPr>
        <p:txBody>
          <a:bodyPr/>
          <a:lstStyle/>
          <a:p>
            <a:pPr algn="just" eaLnBrk="1" hangingPunct="1">
              <a:buNone/>
            </a:pPr>
            <a:r>
              <a:rPr lang="es-EC" sz="2000" dirty="0" smtClean="0"/>
              <a:t>	La instalación eléctrica de hizo en su mayoría en el interior del panel y está diseñada para apagar el compresor por cualquier orden de los presostatos y controladores de presión y así mismo por el termostato, ahora bien los ventiladores de la unidad condensadora y evaporador se pueden prender y apagar manualmente mientras que el los ventiladores del secador se prenden manualmente o por señal del controlador de humedad y temperatura dentro de la cámara de secado, la instalación se la puede observar en la figura.</a:t>
            </a:r>
          </a:p>
          <a:p>
            <a:pPr algn="just" eaLnBrk="1" hangingPunct="1">
              <a:buNone/>
            </a:pPr>
            <a:endParaRPr lang="es-EC" sz="2400" dirty="0" smtClean="0"/>
          </a:p>
          <a:p>
            <a:pPr algn="just" eaLnBrk="1" hangingPunct="1">
              <a:buNone/>
            </a:pPr>
            <a:endParaRPr lang="es-EC" dirty="0" smtClean="0"/>
          </a:p>
        </p:txBody>
      </p:sp>
      <p:sp>
        <p:nvSpPr>
          <p:cNvPr id="4" name="14 CuadroTexto"/>
          <p:cNvSpPr txBox="1">
            <a:spLocks noChangeArrowheads="1"/>
          </p:cNvSpPr>
          <p:nvPr/>
        </p:nvSpPr>
        <p:spPr bwMode="auto">
          <a:xfrm>
            <a:off x="228600" y="609600"/>
            <a:ext cx="8610600" cy="400110"/>
          </a:xfrm>
          <a:prstGeom prst="rect">
            <a:avLst/>
          </a:prstGeom>
          <a:noFill/>
          <a:ln w="9525">
            <a:noFill/>
            <a:miter lim="800000"/>
            <a:headEnd/>
            <a:tailEnd/>
          </a:ln>
        </p:spPr>
        <p:txBody>
          <a:bodyPr wrap="square">
            <a:spAutoFit/>
          </a:bodyPr>
          <a:lstStyle/>
          <a:p>
            <a:pPr algn="ctr"/>
            <a:r>
              <a:rPr lang="es-EC" sz="2000" b="1" dirty="0" smtClean="0"/>
              <a:t>INSTALACIÓN ELÉCTRICA Y CONEXIÓN AL COMPUTADOR </a:t>
            </a:r>
            <a:endParaRPr lang="es-ES" sz="2000" b="1" dirty="0"/>
          </a:p>
        </p:txBody>
      </p:sp>
      <p:pic>
        <p:nvPicPr>
          <p:cNvPr id="6" name="5 Imagen" descr="F:\BlackBerry\pictures\IMG00639-20130119-1629.jpg"/>
          <p:cNvPicPr/>
          <p:nvPr/>
        </p:nvPicPr>
        <p:blipFill>
          <a:blip r:embed="rId4" cstate="print"/>
          <a:srcRect/>
          <a:stretch>
            <a:fillRect/>
          </a:stretch>
        </p:blipFill>
        <p:spPr bwMode="auto">
          <a:xfrm>
            <a:off x="3124200" y="3505200"/>
            <a:ext cx="2895600" cy="2286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0" y="1219201"/>
            <a:ext cx="8915400" cy="3886200"/>
          </a:xfrm>
        </p:spPr>
        <p:txBody>
          <a:bodyPr/>
          <a:lstStyle/>
          <a:p>
            <a:pPr algn="just">
              <a:buNone/>
            </a:pPr>
            <a:r>
              <a:rPr lang="es-EC" sz="2400" dirty="0" smtClean="0"/>
              <a:t>	La medición de la presión, temperatura y humedad pueden ser registradas por los controladores y enviadas al sistema de adquisición de datos CONV32 como se aprecia en la figura 4.9, que es el responsable de realizar la interface con el computador por medio del software Sitrad Local 4.10 como se puede ver en la figura 4.10, su manual de usuario esta en el ANEXO G y su manual de usuario en el ANEXO M.</a:t>
            </a:r>
          </a:p>
          <a:p>
            <a:pPr algn="just" eaLnBrk="1" hangingPunct="1">
              <a:buNone/>
            </a:pPr>
            <a:endParaRPr lang="es-EC" dirty="0" smtClean="0"/>
          </a:p>
        </p:txBody>
      </p:sp>
      <p:sp>
        <p:nvSpPr>
          <p:cNvPr id="4" name="14 CuadroTexto"/>
          <p:cNvSpPr txBox="1">
            <a:spLocks noChangeArrowheads="1"/>
          </p:cNvSpPr>
          <p:nvPr/>
        </p:nvSpPr>
        <p:spPr bwMode="auto">
          <a:xfrm>
            <a:off x="533400" y="609600"/>
            <a:ext cx="8077200" cy="461665"/>
          </a:xfrm>
          <a:prstGeom prst="rect">
            <a:avLst/>
          </a:prstGeom>
          <a:noFill/>
          <a:ln w="9525">
            <a:noFill/>
            <a:miter lim="800000"/>
            <a:headEnd/>
            <a:tailEnd/>
          </a:ln>
        </p:spPr>
        <p:txBody>
          <a:bodyPr wrap="square">
            <a:spAutoFit/>
          </a:bodyPr>
          <a:lstStyle/>
          <a:p>
            <a:pPr algn="ctr"/>
            <a:r>
              <a:rPr lang="es-EC" sz="2400" b="1" dirty="0" smtClean="0"/>
              <a:t>ESTRUCTURA METÁLICA Y TABLERO DE MONTAJE</a:t>
            </a:r>
            <a:endParaRPr lang="es-ES" sz="2400" b="1" dirty="0"/>
          </a:p>
        </p:txBody>
      </p:sp>
      <p:pic>
        <p:nvPicPr>
          <p:cNvPr id="6" name="5 Imagen" descr="F:\BlackBerry\pictures\IMG00683-20130204-1425.jpg"/>
          <p:cNvPicPr/>
          <p:nvPr/>
        </p:nvPicPr>
        <p:blipFill>
          <a:blip r:embed="rId4" cstate="print"/>
          <a:srcRect/>
          <a:stretch>
            <a:fillRect/>
          </a:stretch>
        </p:blipFill>
        <p:spPr bwMode="auto">
          <a:xfrm>
            <a:off x="2057400" y="4038600"/>
            <a:ext cx="2057400" cy="1676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descr="F:\BlackBerry\pictures\IMG00636-20130115-2118.jpg"/>
          <p:cNvPicPr/>
          <p:nvPr/>
        </p:nvPicPr>
        <p:blipFill>
          <a:blip r:embed="rId5" cstate="print"/>
          <a:srcRect/>
          <a:stretch>
            <a:fillRect/>
          </a:stretch>
        </p:blipFill>
        <p:spPr bwMode="auto">
          <a:xfrm>
            <a:off x="4876800" y="4038600"/>
            <a:ext cx="2362200" cy="16764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609600"/>
            <a:ext cx="8077200" cy="461665"/>
          </a:xfrm>
          <a:prstGeom prst="rect">
            <a:avLst/>
          </a:prstGeom>
          <a:noFill/>
          <a:ln w="9525">
            <a:noFill/>
            <a:miter lim="800000"/>
            <a:headEnd/>
            <a:tailEnd/>
          </a:ln>
        </p:spPr>
        <p:txBody>
          <a:bodyPr wrap="square">
            <a:spAutoFit/>
          </a:bodyPr>
          <a:lstStyle/>
          <a:p>
            <a:pPr algn="ctr"/>
            <a:r>
              <a:rPr lang="es-EC" sz="2400" b="1" dirty="0" smtClean="0"/>
              <a:t>ESQUEMA ELÉCTRICO</a:t>
            </a:r>
            <a:endParaRPr lang="es-ES" sz="2400" b="1" dirty="0"/>
          </a:p>
        </p:txBody>
      </p:sp>
      <p:pic>
        <p:nvPicPr>
          <p:cNvPr id="7" name="6 Imagen" descr="C:\Users\Luis Fierro Leverone\Desktop\Bomba de calor capitulos\DIAGRAMA ELECTRICO.png"/>
          <p:cNvPicPr/>
          <p:nvPr/>
        </p:nvPicPr>
        <p:blipFill>
          <a:blip r:embed="rId4" cstate="print"/>
          <a:srcRect/>
          <a:stretch>
            <a:fillRect/>
          </a:stretch>
        </p:blipFill>
        <p:spPr bwMode="auto">
          <a:xfrm>
            <a:off x="2209800" y="1045781"/>
            <a:ext cx="4676775" cy="489781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3539430"/>
          </a:xfrm>
          <a:prstGeom prst="rect">
            <a:avLst/>
          </a:prstGeom>
          <a:noFill/>
          <a:ln w="9525">
            <a:noFill/>
            <a:miter lim="800000"/>
            <a:headEnd/>
            <a:tailEnd/>
          </a:ln>
        </p:spPr>
        <p:txBody>
          <a:bodyPr wrap="square">
            <a:spAutoFit/>
          </a:bodyPr>
          <a:lstStyle/>
          <a:p>
            <a:pPr algn="ctr"/>
            <a:r>
              <a:rPr lang="en-US" sz="2800" b="1" dirty="0" smtClean="0"/>
              <a:t>CAPITULO V</a:t>
            </a:r>
          </a:p>
          <a:p>
            <a:pPr algn="ctr"/>
            <a:endParaRPr lang="en-US" sz="2800" b="1" dirty="0" smtClean="0"/>
          </a:p>
          <a:p>
            <a:pPr algn="ctr"/>
            <a:r>
              <a:rPr lang="es-EC" sz="2800" b="1" dirty="0" smtClean="0"/>
              <a:t>PRUEBAS, </a:t>
            </a:r>
            <a:r>
              <a:rPr lang="es-ES" sz="2800" b="1" dirty="0" smtClean="0"/>
              <a:t>MANUAL DE OPERACIÓN BANCO DE PRUEBAS BOMBA DE CALOR Y SECADOR Y</a:t>
            </a:r>
            <a:r>
              <a:rPr lang="es-EC" sz="2800" b="1" dirty="0" smtClean="0"/>
              <a:t> GUÍAS DE PRÁCTICAS</a:t>
            </a:r>
            <a:endParaRPr lang="es-EC" sz="2800" dirty="0" smtClean="0"/>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7924800" cy="4525963"/>
          </a:xfrm>
        </p:spPr>
        <p:txBody>
          <a:bodyPr/>
          <a:lstStyle/>
          <a:p>
            <a:pPr algn="just"/>
            <a:r>
              <a:rPr lang="es-EC" sz="2000" dirty="0" smtClean="0"/>
              <a:t>En las pruebas de funcionamiento se ha realizado la detección de fugas y posteriormente la carga de refrigerante para poner en marcha el compresor, una vez que se arranco se continúo con la calibración y puesta a punto de cada uno de los controladores y del encendido de los ventiladores desacuerdo a los niveles de humedad y temperatura configurados previamente en el contralor del secador.</a:t>
            </a:r>
          </a:p>
          <a:p>
            <a:pPr algn="just">
              <a:buNone/>
            </a:pPr>
            <a:endParaRPr lang="es-EC" sz="2000" dirty="0" smtClean="0"/>
          </a:p>
          <a:p>
            <a:pPr algn="just"/>
            <a:r>
              <a:rPr lang="es-EC" sz="2000" dirty="0" smtClean="0"/>
              <a:t>Calibrado ya se procedió a seleccionar una materia prima para realizar la pruebas de funcionamiento para así poder llegar a una afinación d cada uno de los sistemas y después de varios ensayos y de cumplir el objetivo del proyecto de simular un secado lento a través de un sistema de bomba de calor se procedió a una prueba final con toma de datos para los cálculos de funcionamiento real del banco de pruebas.</a:t>
            </a:r>
            <a:endParaRPr lang="es-EC" sz="2000" dirty="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n-US" sz="2800" b="1" dirty="0" smtClean="0"/>
              <a:t>PRUEBAS DE FUNCIONAMIENTO</a:t>
            </a:r>
            <a:endParaRPr lang="es-ES" sz="28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52400" y="609600"/>
            <a:ext cx="8763000" cy="369332"/>
          </a:xfrm>
          <a:prstGeom prst="rect">
            <a:avLst/>
          </a:prstGeom>
          <a:noFill/>
          <a:ln w="9525">
            <a:noFill/>
            <a:miter lim="800000"/>
            <a:headEnd/>
            <a:tailEnd/>
          </a:ln>
        </p:spPr>
        <p:txBody>
          <a:bodyPr wrap="square">
            <a:spAutoFit/>
          </a:bodyPr>
          <a:lstStyle/>
          <a:p>
            <a:pPr algn="ctr"/>
            <a:r>
              <a:rPr lang="es-EC" b="1" dirty="0" smtClean="0"/>
              <a:t>SELECCIÓN DE LA MATERIA ORGÁNICA EXPERIMENTAL Y TOMA DE DATOS</a:t>
            </a:r>
            <a:endParaRPr lang="es-ES" b="1" dirty="0"/>
          </a:p>
        </p:txBody>
      </p:sp>
      <p:pic>
        <p:nvPicPr>
          <p:cNvPr id="28673" name="Picture 1"/>
          <p:cNvPicPr>
            <a:picLocks noChangeAspect="1" noChangeArrowheads="1"/>
          </p:cNvPicPr>
          <p:nvPr/>
        </p:nvPicPr>
        <p:blipFill>
          <a:blip r:embed="rId4" cstate="print"/>
          <a:srcRect/>
          <a:stretch>
            <a:fillRect/>
          </a:stretch>
        </p:blipFill>
        <p:spPr bwMode="auto">
          <a:xfrm>
            <a:off x="876300" y="1295400"/>
            <a:ext cx="2171700" cy="1038225"/>
          </a:xfrm>
          <a:prstGeom prst="rect">
            <a:avLst/>
          </a:prstGeom>
          <a:noFill/>
          <a:ln w="9525">
            <a:noFill/>
            <a:miter lim="800000"/>
            <a:headEnd/>
            <a:tailEnd/>
          </a:ln>
        </p:spPr>
      </p:pic>
      <p:pic>
        <p:nvPicPr>
          <p:cNvPr id="28674" name="Picture 2"/>
          <p:cNvPicPr>
            <a:picLocks noChangeAspect="1" noChangeArrowheads="1"/>
          </p:cNvPicPr>
          <p:nvPr/>
        </p:nvPicPr>
        <p:blipFill>
          <a:blip r:embed="rId5" cstate="print"/>
          <a:srcRect/>
          <a:stretch>
            <a:fillRect/>
          </a:stretch>
        </p:blipFill>
        <p:spPr bwMode="auto">
          <a:xfrm>
            <a:off x="857250" y="2590800"/>
            <a:ext cx="3028950" cy="1352550"/>
          </a:xfrm>
          <a:prstGeom prst="rect">
            <a:avLst/>
          </a:prstGeom>
          <a:noFill/>
          <a:ln w="9525">
            <a:noFill/>
            <a:miter lim="800000"/>
            <a:headEnd/>
            <a:tailEnd/>
          </a:ln>
        </p:spPr>
      </p:pic>
      <p:pic>
        <p:nvPicPr>
          <p:cNvPr id="28675" name="Picture 3"/>
          <p:cNvPicPr>
            <a:picLocks noChangeAspect="1" noChangeArrowheads="1"/>
          </p:cNvPicPr>
          <p:nvPr/>
        </p:nvPicPr>
        <p:blipFill>
          <a:blip r:embed="rId6" cstate="print"/>
          <a:srcRect/>
          <a:stretch>
            <a:fillRect/>
          </a:stretch>
        </p:blipFill>
        <p:spPr bwMode="auto">
          <a:xfrm>
            <a:off x="704850" y="4114800"/>
            <a:ext cx="3409950" cy="1228725"/>
          </a:xfrm>
          <a:prstGeom prst="rect">
            <a:avLst/>
          </a:prstGeom>
          <a:noFill/>
          <a:ln w="9525">
            <a:noFill/>
            <a:miter lim="800000"/>
            <a:headEnd/>
            <a:tailEnd/>
          </a:ln>
        </p:spPr>
      </p:pic>
      <p:pic>
        <p:nvPicPr>
          <p:cNvPr id="28676" name="Picture 4"/>
          <p:cNvPicPr>
            <a:picLocks noChangeAspect="1" noChangeArrowheads="1"/>
          </p:cNvPicPr>
          <p:nvPr/>
        </p:nvPicPr>
        <p:blipFill>
          <a:blip r:embed="rId7" cstate="print"/>
          <a:srcRect/>
          <a:stretch>
            <a:fillRect/>
          </a:stretch>
        </p:blipFill>
        <p:spPr bwMode="auto">
          <a:xfrm>
            <a:off x="4876800" y="2562225"/>
            <a:ext cx="3057525" cy="1476375"/>
          </a:xfrm>
          <a:prstGeom prst="rect">
            <a:avLst/>
          </a:prstGeom>
          <a:noFill/>
          <a:ln w="9525">
            <a:noFill/>
            <a:miter lim="800000"/>
            <a:headEnd/>
            <a:tailEnd/>
          </a:ln>
        </p:spPr>
      </p:pic>
      <p:pic>
        <p:nvPicPr>
          <p:cNvPr id="28677" name="Picture 5"/>
          <p:cNvPicPr>
            <a:picLocks noChangeAspect="1" noChangeArrowheads="1"/>
          </p:cNvPicPr>
          <p:nvPr/>
        </p:nvPicPr>
        <p:blipFill>
          <a:blip r:embed="rId8" cstate="print"/>
          <a:srcRect/>
          <a:stretch>
            <a:fillRect/>
          </a:stretch>
        </p:blipFill>
        <p:spPr bwMode="auto">
          <a:xfrm>
            <a:off x="4800600" y="4114800"/>
            <a:ext cx="32289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5" name="14 CuadroTexto"/>
          <p:cNvSpPr txBox="1">
            <a:spLocks noChangeArrowheads="1"/>
          </p:cNvSpPr>
          <p:nvPr/>
        </p:nvSpPr>
        <p:spPr bwMode="auto">
          <a:xfrm>
            <a:off x="457200" y="2170093"/>
            <a:ext cx="8077200" cy="954107"/>
          </a:xfrm>
          <a:prstGeom prst="rect">
            <a:avLst/>
          </a:prstGeom>
          <a:noFill/>
          <a:ln w="9525">
            <a:noFill/>
            <a:miter lim="800000"/>
            <a:headEnd/>
            <a:tailEnd/>
          </a:ln>
        </p:spPr>
        <p:txBody>
          <a:bodyPr wrap="square">
            <a:spAutoFit/>
          </a:bodyPr>
          <a:lstStyle/>
          <a:p>
            <a:pPr algn="ctr"/>
            <a:r>
              <a:rPr lang="es-EC" sz="2800" b="1" dirty="0" smtClean="0"/>
              <a:t>CÁLCULOS CONDICIONES DE FUNCIONAMIENTO</a:t>
            </a:r>
            <a:endParaRPr lang="es-ES" sz="2800" b="1" dirty="0"/>
          </a:p>
        </p:txBody>
      </p:sp>
      <p:sp>
        <p:nvSpPr>
          <p:cNvPr id="6" name="5 CuadroTexto">
            <a:hlinkClick r:id="rId3" action="ppaction://hlinkfile"/>
          </p:cNvPr>
          <p:cNvSpPr txBox="1"/>
          <p:nvPr/>
        </p:nvSpPr>
        <p:spPr>
          <a:xfrm>
            <a:off x="3505200" y="42672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VER CALCULOS </a:t>
            </a:r>
            <a:endParaRPr lang="es-EC"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22225"/>
            <a:ext cx="9144000" cy="6902450"/>
          </a:xfrm>
          <a:prstGeom prst="rect">
            <a:avLst/>
          </a:prstGeom>
          <a:noFill/>
          <a:ln w="9525">
            <a:noFill/>
            <a:miter lim="800000"/>
            <a:headEnd/>
            <a:tailEnd/>
          </a:ln>
        </p:spPr>
      </p:pic>
      <p:sp>
        <p:nvSpPr>
          <p:cNvPr id="5" name="14 CuadroTexto"/>
          <p:cNvSpPr txBox="1">
            <a:spLocks noChangeArrowheads="1"/>
          </p:cNvSpPr>
          <p:nvPr/>
        </p:nvSpPr>
        <p:spPr bwMode="auto">
          <a:xfrm>
            <a:off x="457200" y="2170093"/>
            <a:ext cx="8077200" cy="523220"/>
          </a:xfrm>
          <a:prstGeom prst="rect">
            <a:avLst/>
          </a:prstGeom>
          <a:noFill/>
          <a:ln w="9525">
            <a:noFill/>
            <a:miter lim="800000"/>
            <a:headEnd/>
            <a:tailEnd/>
          </a:ln>
        </p:spPr>
        <p:txBody>
          <a:bodyPr wrap="square">
            <a:spAutoFit/>
          </a:bodyPr>
          <a:lstStyle/>
          <a:p>
            <a:pPr algn="ctr"/>
            <a:r>
              <a:rPr lang="es-EC" sz="2800" b="1" dirty="0" smtClean="0"/>
              <a:t>CÁLCULOS PRUEBAS EN EL SECADOR</a:t>
            </a:r>
            <a:endParaRPr lang="es-ES" sz="2800" b="1" dirty="0"/>
          </a:p>
        </p:txBody>
      </p:sp>
      <p:sp>
        <p:nvSpPr>
          <p:cNvPr id="6" name="5 CuadroTexto">
            <a:hlinkClick r:id="rId3" action="ppaction://hlinkfile"/>
          </p:cNvPr>
          <p:cNvSpPr txBox="1"/>
          <p:nvPr/>
        </p:nvSpPr>
        <p:spPr>
          <a:xfrm>
            <a:off x="3505200" y="42672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VER CALCULOS </a:t>
            </a:r>
            <a:endParaRPr lang="es-EC"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874837"/>
            <a:ext cx="8001000" cy="4525963"/>
          </a:xfrm>
        </p:spPr>
        <p:txBody>
          <a:bodyPr/>
          <a:lstStyle/>
          <a:p>
            <a:pPr algn="just">
              <a:buNone/>
            </a:pPr>
            <a:r>
              <a:rPr lang="es-EC" b="1" dirty="0" smtClean="0"/>
              <a:t>	</a:t>
            </a:r>
            <a:r>
              <a:rPr lang="es-EC" dirty="0" smtClean="0"/>
              <a:t>El banco de pruebas ha sido estudiado para que pueda ser utilizado de manera fácil y el estudiante pueda interactuar fácilmente con los equipos y dispositivos con la finalidad de que pueda extraer la mayor cantidad de información de cada una de las variables. Este manual se encuentra en el ANEXO D.</a:t>
            </a:r>
          </a:p>
          <a:p>
            <a:pPr algn="just" eaLnBrk="1" hangingPunct="1">
              <a:buNone/>
            </a:pPr>
            <a:endParaRPr lang="es-EC" dirty="0" smtClean="0"/>
          </a:p>
          <a:p>
            <a:pPr algn="just" eaLnBrk="1" hangingPunct="1">
              <a:buFont typeface="Arial" charset="0"/>
              <a:buNone/>
            </a:pPr>
            <a:endParaRPr lang="es-EC" b="1" dirty="0" smtClean="0"/>
          </a:p>
        </p:txBody>
      </p:sp>
      <p:sp>
        <p:nvSpPr>
          <p:cNvPr id="4" name="14 CuadroTexto"/>
          <p:cNvSpPr txBox="1">
            <a:spLocks noChangeArrowheads="1"/>
          </p:cNvSpPr>
          <p:nvPr/>
        </p:nvSpPr>
        <p:spPr bwMode="auto">
          <a:xfrm>
            <a:off x="533400" y="914400"/>
            <a:ext cx="8077200" cy="830997"/>
          </a:xfrm>
          <a:prstGeom prst="rect">
            <a:avLst/>
          </a:prstGeom>
          <a:noFill/>
          <a:ln w="9525">
            <a:noFill/>
            <a:miter lim="800000"/>
            <a:headEnd/>
            <a:tailEnd/>
          </a:ln>
        </p:spPr>
        <p:txBody>
          <a:bodyPr wrap="square">
            <a:spAutoFit/>
          </a:bodyPr>
          <a:lstStyle/>
          <a:p>
            <a:pPr algn="ctr"/>
            <a:r>
              <a:rPr lang="es-ES" sz="2400" b="1" dirty="0" smtClean="0"/>
              <a:t>MANUAL DE OPERACIÓN BANCO DE PRUEBAS BOMBA DE CALOR Y SECADOR</a:t>
            </a:r>
            <a:endParaRPr lang="es-E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001000" cy="4525963"/>
          </a:xfrm>
        </p:spPr>
        <p:txBody>
          <a:bodyPr/>
          <a:lstStyle/>
          <a:p>
            <a:pPr algn="just">
              <a:buNone/>
            </a:pPr>
            <a:r>
              <a:rPr lang="es-EC" dirty="0" smtClean="0"/>
              <a:t>	Se han elaborado dos modelos de guías de laboratorio una para el sistema de bomba de calor y otra para el sistema de secador que se encuentra en los  ANEXO E.</a:t>
            </a:r>
            <a:endParaRPr lang="es-EC" dirty="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s-EC" sz="2800" b="1" dirty="0" smtClean="0"/>
              <a:t>GUÍAS DE LABORATORIO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r>
              <a:rPr lang="es-ES" dirty="0" smtClean="0"/>
              <a:t>El equipo que se va a construir, le permitirá al estudiante ver un sistema de refrigeración en sentido inverso, donde éste ya no será utilizado para enfriar y refrigerar, sino para enfriar y secar, más aun será utilizado para calentar y secar, con lo cual el estudiante podrá complementar su aprendizaje en las aplicaciones de los sistemas de refrigeración y bomba de calor mecánica.</a:t>
            </a:r>
            <a:endParaRPr lang="es-EC" dirty="0"/>
          </a:p>
        </p:txBody>
      </p:sp>
      <p:sp>
        <p:nvSpPr>
          <p:cNvPr id="4" name="14 CuadroTexto"/>
          <p:cNvSpPr txBox="1">
            <a:spLocks noChangeArrowheads="1"/>
          </p:cNvSpPr>
          <p:nvPr/>
        </p:nvSpPr>
        <p:spPr bwMode="auto">
          <a:xfrm>
            <a:off x="1676400" y="914400"/>
            <a:ext cx="5943600" cy="523220"/>
          </a:xfrm>
          <a:prstGeom prst="rect">
            <a:avLst/>
          </a:prstGeom>
          <a:noFill/>
          <a:ln w="9525">
            <a:noFill/>
            <a:miter lim="800000"/>
            <a:headEnd/>
            <a:tailEnd/>
          </a:ln>
        </p:spPr>
        <p:txBody>
          <a:bodyPr wrap="square">
            <a:spAutoFit/>
          </a:bodyPr>
          <a:lstStyle/>
          <a:p>
            <a:pPr algn="ctr"/>
            <a:r>
              <a:rPr lang="en-US" sz="2800" b="1" dirty="0" smtClean="0"/>
              <a:t>JUSTIFICACION E IMPORTANCIA</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VI</a:t>
            </a:r>
          </a:p>
          <a:p>
            <a:pPr algn="ctr"/>
            <a:endParaRPr lang="en-US" sz="2800" b="1" dirty="0" smtClean="0"/>
          </a:p>
          <a:p>
            <a:r>
              <a:rPr lang="es-EC" sz="2800" b="1" dirty="0" smtClean="0"/>
              <a:t>ANÁLISIS ECONÓMICO Y FINANCIERO</a:t>
            </a:r>
            <a:endParaRPr lang="es-EC" sz="2800" dirty="0" smtClean="0"/>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143000"/>
            <a:ext cx="8229600" cy="4525963"/>
          </a:xfrm>
        </p:spPr>
        <p:txBody>
          <a:bodyPr/>
          <a:lstStyle/>
          <a:p>
            <a:pPr algn="just">
              <a:buNone/>
            </a:pPr>
            <a:r>
              <a:rPr lang="es-EC" sz="2000" dirty="0" smtClean="0"/>
              <a:t>	El análisis económico estudia la estructura y evolución de los resultados del proyecto de tesis (ingresos y gastos) y de la rentabilidad de los capitales utilizados. Este análisis se realiza a través de la cuenta de Pérdidas y Ganancias.</a:t>
            </a:r>
          </a:p>
          <a:p>
            <a:pPr algn="just">
              <a:buNone/>
            </a:pPr>
            <a:endParaRPr lang="es-EC" sz="2000" dirty="0" smtClean="0"/>
          </a:p>
          <a:p>
            <a:pPr algn="just">
              <a:buNone/>
            </a:pPr>
            <a:r>
              <a:rPr lang="es-ES" sz="2000" dirty="0" smtClean="0"/>
              <a:t>	En un inicio se estableció un presupuesto inicial y teórico; que luego del desarrollo del proyecto se llegó a obtener los costos finales y totales; los cuales se detallan a continuación.</a:t>
            </a:r>
            <a:endParaRPr lang="es-EC" sz="2000" dirty="0" smtClean="0"/>
          </a:p>
          <a:p>
            <a:pPr algn="just" eaLnBrk="1" hangingPunct="1">
              <a:buNone/>
            </a:pPr>
            <a:endParaRPr lang="es-EC" b="1" dirty="0" smtClean="0"/>
          </a:p>
        </p:txBody>
      </p:sp>
      <p:sp>
        <p:nvSpPr>
          <p:cNvPr id="4" name="14 CuadroTexto"/>
          <p:cNvSpPr txBox="1">
            <a:spLocks noChangeArrowheads="1"/>
          </p:cNvSpPr>
          <p:nvPr/>
        </p:nvSpPr>
        <p:spPr bwMode="auto">
          <a:xfrm>
            <a:off x="533400" y="609600"/>
            <a:ext cx="8077200" cy="523220"/>
          </a:xfrm>
          <a:prstGeom prst="rect">
            <a:avLst/>
          </a:prstGeom>
          <a:noFill/>
          <a:ln w="9525">
            <a:noFill/>
            <a:miter lim="800000"/>
            <a:headEnd/>
            <a:tailEnd/>
          </a:ln>
        </p:spPr>
        <p:txBody>
          <a:bodyPr wrap="square">
            <a:spAutoFit/>
          </a:bodyPr>
          <a:lstStyle/>
          <a:p>
            <a:pPr algn="ctr"/>
            <a:r>
              <a:rPr lang="es-EC" sz="2800" b="1" dirty="0" smtClean="0"/>
              <a:t>ANÁLISIS ECONÓMICO</a:t>
            </a:r>
            <a:endParaRPr lang="es-ES" sz="2800" b="1" dirty="0"/>
          </a:p>
        </p:txBody>
      </p:sp>
      <p:graphicFrame>
        <p:nvGraphicFramePr>
          <p:cNvPr id="5" name="4 Tabla"/>
          <p:cNvGraphicFramePr>
            <a:graphicFrameLocks noGrp="1"/>
          </p:cNvGraphicFramePr>
          <p:nvPr/>
        </p:nvGraphicFramePr>
        <p:xfrm>
          <a:off x="2971800" y="4090416"/>
          <a:ext cx="3200400" cy="1472184"/>
        </p:xfrm>
        <a:graphic>
          <a:graphicData uri="http://schemas.openxmlformats.org/drawingml/2006/table">
            <a:tbl>
              <a:tblPr/>
              <a:tblGrid>
                <a:gridCol w="2209800"/>
                <a:gridCol w="990600"/>
              </a:tblGrid>
              <a:tr h="200025">
                <a:tc>
                  <a:txBody>
                    <a:bodyPr/>
                    <a:lstStyle/>
                    <a:p>
                      <a:pPr>
                        <a:lnSpc>
                          <a:spcPct val="115000"/>
                        </a:lnSpc>
                        <a:spcAft>
                          <a:spcPts val="0"/>
                        </a:spcAft>
                      </a:pPr>
                      <a:r>
                        <a:rPr lang="es-EC" sz="1200" b="1">
                          <a:solidFill>
                            <a:srgbClr val="000000"/>
                          </a:solidFill>
                          <a:latin typeface="Arial"/>
                          <a:ea typeface="Times New Roman"/>
                          <a:cs typeface="Times New Roman"/>
                        </a:rPr>
                        <a:t>COSTO TOTAL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100">
                        <a:latin typeface="Calibri"/>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0500">
                <a:tc rowSpan="2">
                  <a:txBody>
                    <a:bodyPr/>
                    <a:lstStyle/>
                    <a:p>
                      <a:pPr algn="ctr">
                        <a:lnSpc>
                          <a:spcPct val="115000"/>
                        </a:lnSpc>
                        <a:spcAft>
                          <a:spcPts val="0"/>
                        </a:spcAft>
                      </a:pPr>
                      <a:r>
                        <a:rPr lang="es-EC" sz="1200" b="1">
                          <a:solidFill>
                            <a:srgbClr val="000000"/>
                          </a:solidFill>
                          <a:latin typeface="Arial"/>
                          <a:ea typeface="Times New Roman"/>
                          <a:cs typeface="Times New Roman"/>
                        </a:rPr>
                        <a:t>DESCRIPCIÓN</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VALOR TOTAL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vMerge="1">
                  <a:txBody>
                    <a:bodyPr/>
                    <a:lstStyle/>
                    <a:p>
                      <a:endParaRPr lang="es-EC"/>
                    </a:p>
                  </a:txBody>
                  <a:tcPr/>
                </a:tc>
                <a:tc>
                  <a:txBody>
                    <a:bodyPr/>
                    <a:lstStyle/>
                    <a:p>
                      <a:pPr algn="ctr">
                        <a:lnSpc>
                          <a:spcPct val="115000"/>
                        </a:lnSpc>
                        <a:spcAft>
                          <a:spcPts val="0"/>
                        </a:spcAft>
                      </a:pPr>
                      <a:r>
                        <a:rPr lang="es-EC" sz="1200" b="1">
                          <a:solidFill>
                            <a:srgbClr val="000000"/>
                          </a:solidFill>
                          <a:latin typeface="Arial"/>
                          <a:ea typeface="Times New Roman"/>
                          <a:cs typeface="Times New Roman"/>
                        </a:rPr>
                        <a:t>USD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200">
                          <a:solidFill>
                            <a:srgbClr val="000000"/>
                          </a:solidFill>
                          <a:latin typeface="Arial"/>
                          <a:ea typeface="Times New Roman"/>
                          <a:cs typeface="Times New Roman"/>
                        </a:rPr>
                        <a:t>COSTOS DIRECTOS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3662.23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C" sz="1200">
                          <a:solidFill>
                            <a:srgbClr val="000000"/>
                          </a:solidFill>
                          <a:latin typeface="Arial"/>
                          <a:ea typeface="Times New Roman"/>
                          <a:cs typeface="Times New Roman"/>
                        </a:rPr>
                        <a:t>COSTOS INDIRECTOS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latin typeface="Arial"/>
                          <a:ea typeface="Times New Roman"/>
                          <a:cs typeface="Times New Roman"/>
                        </a:rPr>
                        <a:t>2100,00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r">
                        <a:lnSpc>
                          <a:spcPct val="115000"/>
                        </a:lnSpc>
                        <a:spcAft>
                          <a:spcPts val="0"/>
                        </a:spcAft>
                      </a:pPr>
                      <a:r>
                        <a:rPr lang="es-EC" sz="1200" b="1">
                          <a:solidFill>
                            <a:srgbClr val="000000"/>
                          </a:solidFill>
                          <a:latin typeface="Arial"/>
                          <a:ea typeface="Times New Roman"/>
                          <a:cs typeface="Times New Roman"/>
                        </a:rPr>
                        <a:t>TOTAL USD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a:ea typeface="Times New Roman"/>
                          <a:cs typeface="Times New Roman"/>
                        </a:rPr>
                        <a:t>5762.23</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00200"/>
            <a:ext cx="8229600" cy="4525963"/>
          </a:xfrm>
        </p:spPr>
        <p:txBody>
          <a:bodyPr/>
          <a:lstStyle/>
          <a:p>
            <a:pPr algn="just"/>
            <a:r>
              <a:rPr lang="es-EC" sz="2400" dirty="0" smtClean="0"/>
              <a:t>Para una correcta toma de decisiones y para la correcta ejecución del proyecto se ha realizado un análisis financiero, para de esta manera poder tener claro las posibles pérdidas en las que se incurriría al momento de poner en marcha el proyecto. </a:t>
            </a:r>
          </a:p>
          <a:p>
            <a:pPr algn="just">
              <a:buNone/>
            </a:pPr>
            <a:r>
              <a:rPr lang="es-EC" sz="2400" dirty="0" smtClean="0"/>
              <a:t> </a:t>
            </a:r>
          </a:p>
          <a:p>
            <a:pPr algn="just"/>
            <a:r>
              <a:rPr lang="es-EC" sz="2400" dirty="0" smtClean="0"/>
              <a:t>El análisis financiero del presente proyecto está basado en un presupuesto inicial, lo cual permite desarrollar un plan de desembolso mensual para financiar el proyecto de grado, ahora bien al no ser un proyecto de inversión no se vuelve necesario hacer un análisis financiero más detallado. </a:t>
            </a:r>
          </a:p>
          <a:p>
            <a:pPr algn="just" eaLnBrk="1" hangingPunct="1">
              <a:buNone/>
            </a:pPr>
            <a:endParaRPr lang="es-EC" sz="2400"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s-EC" sz="2800" b="1" dirty="0" smtClean="0"/>
              <a:t>FINANCIERO</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381000" y="2553831"/>
            <a:ext cx="8229600" cy="2246769"/>
          </a:xfrm>
          <a:prstGeom prst="rect">
            <a:avLst/>
          </a:prstGeom>
          <a:noFill/>
          <a:ln w="9525">
            <a:noFill/>
            <a:miter lim="800000"/>
            <a:headEnd/>
            <a:tailEnd/>
          </a:ln>
        </p:spPr>
        <p:txBody>
          <a:bodyPr wrap="square">
            <a:spAutoFit/>
          </a:bodyPr>
          <a:lstStyle/>
          <a:p>
            <a:pPr algn="ctr"/>
            <a:r>
              <a:rPr lang="en-US" sz="2800" b="1" dirty="0" smtClean="0"/>
              <a:t>CAPITULO VII</a:t>
            </a:r>
          </a:p>
          <a:p>
            <a:pPr algn="ctr"/>
            <a:endParaRPr lang="en-US" sz="2800" b="1" dirty="0" smtClean="0"/>
          </a:p>
          <a:p>
            <a:pPr algn="ctr"/>
            <a:r>
              <a:rPr lang="es-EC" sz="2800" b="1" dirty="0" smtClean="0"/>
              <a:t>CONCLUSIONES Y RECOMENDACIONES</a:t>
            </a:r>
            <a:endParaRPr lang="es-EC" sz="2800" dirty="0" smtClean="0"/>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447800"/>
            <a:ext cx="8229600" cy="4525963"/>
          </a:xfrm>
        </p:spPr>
        <p:txBody>
          <a:bodyPr/>
          <a:lstStyle/>
          <a:p>
            <a:pPr lvl="0"/>
            <a:r>
              <a:rPr lang="es-ES" sz="2000" dirty="0" smtClean="0"/>
              <a:t>Se ha cumplido con el principal objetivo de diseñar y construir un banco de pruebas para un sistema de bomba de calor mecánica de 1hp de capacidad, que usa refrigerante R-404A, con aplicación en un horno para secado de materia orgánica, para el laboratorio de conversión de energía del D.E.C.E.M.</a:t>
            </a:r>
            <a:endParaRPr lang="es-EC" sz="2000" dirty="0" smtClean="0"/>
          </a:p>
          <a:p>
            <a:pPr lvl="0"/>
            <a:endParaRPr lang="es-EC" sz="2000" dirty="0" smtClean="0"/>
          </a:p>
          <a:p>
            <a:pPr lvl="0"/>
            <a:r>
              <a:rPr lang="es-ES" sz="2000" dirty="0" smtClean="0"/>
              <a:t>Con el presente proyecto de tesis se contribuirá con el desarrollo tecnológico del laboratorio de conversión de energía del D.E.C.E.M.</a:t>
            </a:r>
          </a:p>
          <a:p>
            <a:pPr lvl="0"/>
            <a:endParaRPr lang="es-EC" sz="2000" dirty="0" smtClean="0"/>
          </a:p>
          <a:p>
            <a:pPr lvl="0" algn="just"/>
            <a:r>
              <a:rPr lang="es-ES" sz="2000" dirty="0" smtClean="0"/>
              <a:t>El banco de pruebas permitirá que el estudiante entienda una de las aplicaciones importantes de un sistema de bomba de calor y como están mutuamente relacionadas las variables de presión, temperatura y humedad.</a:t>
            </a:r>
            <a:endParaRPr lang="es-EC" sz="2000" dirty="0" smtClean="0"/>
          </a:p>
          <a:p>
            <a:pPr lvl="0"/>
            <a:endParaRPr lang="es-ES" dirty="0" smtClean="0"/>
          </a:p>
          <a:p>
            <a:pPr lvl="0"/>
            <a:endParaRPr lang="es-EC" dirty="0" smtClean="0"/>
          </a:p>
          <a:p>
            <a:pPr algn="just" eaLnBrk="1" hangingPunct="1">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s-EC" sz="2800" b="1" dirty="0" smtClean="0"/>
              <a:t>CONCLUSIONES</a:t>
            </a:r>
            <a:endParaRPr lang="es-ES" sz="28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447800"/>
            <a:ext cx="8229600" cy="4525963"/>
          </a:xfrm>
        </p:spPr>
        <p:txBody>
          <a:bodyPr/>
          <a:lstStyle/>
          <a:p>
            <a:pPr lvl="0"/>
            <a:r>
              <a:rPr lang="es-ES" sz="2000" dirty="0" smtClean="0"/>
              <a:t>Este proyecto de grado permite ver la interacción de los sistemas de bomba de calor y de secador por aire seco caliente y así poder investigar cuales son las condiciones optimas de aire para secar diferentes materias orgánicas, ahora cabe recalcar que es un sistema de secado que sus costos de fabricación y funcionamiento son elevados comparados con los secadores convencionales, por esta razón se determino como un banco de pruebas para investigación.</a:t>
            </a:r>
            <a:endParaRPr lang="es-EC" sz="2000" dirty="0" smtClean="0"/>
          </a:p>
          <a:p>
            <a:endParaRPr lang="es-EC" sz="2000" dirty="0" smtClean="0"/>
          </a:p>
          <a:p>
            <a:pPr lvl="0"/>
            <a:r>
              <a:rPr lang="es-ES" sz="2000" dirty="0" smtClean="0"/>
              <a:t>Se ha concluido con la importancia de hacer circular el aire por el evaporador para que este se convierta en un aire ávido de humedad para posteriormente sea calentado nuevamente por el condensador en el secador y así pueda extraer fácilmente la humedad de la materia orgánica.</a:t>
            </a:r>
            <a:endParaRPr lang="es-EC" sz="2000" dirty="0" smtClean="0"/>
          </a:p>
          <a:p>
            <a:pPr lvl="0"/>
            <a:endParaRPr lang="es-ES" dirty="0" smtClean="0"/>
          </a:p>
          <a:p>
            <a:pPr lvl="0"/>
            <a:endParaRPr lang="es-EC" dirty="0" smtClean="0"/>
          </a:p>
          <a:p>
            <a:pPr algn="just" eaLnBrk="1" hangingPunct="1">
              <a:buNone/>
            </a:pPr>
            <a:endParaRPr lang="es-EC" b="1" dirty="0" smtClean="0"/>
          </a:p>
        </p:txBody>
      </p:sp>
      <p:sp>
        <p:nvSpPr>
          <p:cNvPr id="4" name="14 CuadroTexto"/>
          <p:cNvSpPr txBox="1">
            <a:spLocks noChangeArrowheads="1"/>
          </p:cNvSpPr>
          <p:nvPr/>
        </p:nvSpPr>
        <p:spPr bwMode="auto">
          <a:xfrm>
            <a:off x="533400" y="914400"/>
            <a:ext cx="8077200" cy="523220"/>
          </a:xfrm>
          <a:prstGeom prst="rect">
            <a:avLst/>
          </a:prstGeom>
          <a:noFill/>
          <a:ln w="9525">
            <a:noFill/>
            <a:miter lim="800000"/>
            <a:headEnd/>
            <a:tailEnd/>
          </a:ln>
        </p:spPr>
        <p:txBody>
          <a:bodyPr wrap="square">
            <a:spAutoFit/>
          </a:bodyPr>
          <a:lstStyle/>
          <a:p>
            <a:pPr algn="ctr"/>
            <a:r>
              <a:rPr lang="es-EC" sz="2800" b="1" dirty="0" smtClean="0"/>
              <a:t>CONCLUSIONES</a:t>
            </a:r>
            <a:endParaRPr lang="es-ES" sz="28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646237"/>
            <a:ext cx="8229600" cy="5287963"/>
          </a:xfrm>
        </p:spPr>
        <p:txBody>
          <a:bodyPr/>
          <a:lstStyle/>
          <a:p>
            <a:pPr lvl="0"/>
            <a:r>
              <a:rPr lang="es-ES" sz="2000" dirty="0" smtClean="0"/>
              <a:t>Este proyecto de grado permite ver la interacción de los sistemas de bomba de calor y de secador por aire seco caliente y así poder investigar cuales son las condiciones optimas de aire para secar diferentes materias orgánicas, ahora cabe recalcar que es un sistema de secado que sus costos de fabricación y funcionamiento son elevados comparados con los secadores convencionales, por esta razón se determino como un banco de pruebas para investigación.</a:t>
            </a:r>
            <a:endParaRPr lang="es-EC" sz="2000" dirty="0" smtClean="0"/>
          </a:p>
          <a:p>
            <a:endParaRPr lang="es-EC" sz="2000" dirty="0" smtClean="0"/>
          </a:p>
          <a:p>
            <a:pPr lvl="0"/>
            <a:r>
              <a:rPr lang="es-ES" sz="2000" dirty="0" smtClean="0"/>
              <a:t>Se ha concluido con la importancia de hacer circular el aire por el evaporador para que este se convierta en un aire ávido de humedad para posteriormente sea calentado nuevamente por el condensador en el secador y así pueda extraer fácilmente la humedad de la materia orgánica.</a:t>
            </a:r>
            <a:endParaRPr lang="es-EC" sz="2000" dirty="0" smtClean="0"/>
          </a:p>
          <a:p>
            <a:pPr algn="just"/>
            <a:endParaRPr lang="es-EC" sz="2000" dirty="0" smtClean="0"/>
          </a:p>
          <a:p>
            <a:pPr lvl="0"/>
            <a:endParaRPr lang="es-EC" sz="2000" dirty="0" smtClean="0"/>
          </a:p>
          <a:p>
            <a:pPr algn="just" eaLnBrk="1" hangingPunct="1">
              <a:buNone/>
            </a:pPr>
            <a:endParaRPr lang="es-EC" sz="2000" b="1" dirty="0" smtClean="0"/>
          </a:p>
        </p:txBody>
      </p:sp>
      <p:sp>
        <p:nvSpPr>
          <p:cNvPr id="5" name="14 CuadroTexto"/>
          <p:cNvSpPr txBox="1">
            <a:spLocks noChangeArrowheads="1"/>
          </p:cNvSpPr>
          <p:nvPr/>
        </p:nvSpPr>
        <p:spPr bwMode="auto">
          <a:xfrm>
            <a:off x="533400" y="695980"/>
            <a:ext cx="8077200" cy="523220"/>
          </a:xfrm>
          <a:prstGeom prst="rect">
            <a:avLst/>
          </a:prstGeom>
          <a:noFill/>
          <a:ln w="9525">
            <a:noFill/>
            <a:miter lim="800000"/>
            <a:headEnd/>
            <a:tailEnd/>
          </a:ln>
        </p:spPr>
        <p:txBody>
          <a:bodyPr wrap="square">
            <a:spAutoFit/>
          </a:bodyPr>
          <a:lstStyle/>
          <a:p>
            <a:pPr algn="ctr"/>
            <a:r>
              <a:rPr lang="es-EC" sz="2800" b="1" dirty="0" smtClean="0"/>
              <a:t>CONCLUSIONES</a:t>
            </a:r>
            <a:endParaRPr lang="es-ES" sz="28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752600"/>
            <a:ext cx="8229600" cy="4525963"/>
          </a:xfrm>
        </p:spPr>
        <p:txBody>
          <a:bodyPr/>
          <a:lstStyle/>
          <a:p>
            <a:pPr lvl="0" algn="just"/>
            <a:r>
              <a:rPr lang="es-ES" sz="2000" dirty="0" smtClean="0"/>
              <a:t>Leer estrictamente el manual de usuario y obedeces a cada una de las alertas y advertencias en el encendido y manejo del banco de pruebas para evitar daños y alteraciones en los dispositivos de control.</a:t>
            </a:r>
            <a:endParaRPr lang="es-EC" sz="2000" dirty="0" smtClean="0"/>
          </a:p>
          <a:p>
            <a:pPr algn="just"/>
            <a:endParaRPr lang="es-EC" sz="2000" dirty="0" smtClean="0"/>
          </a:p>
          <a:p>
            <a:pPr lvl="0" algn="just"/>
            <a:r>
              <a:rPr lang="es-ES" sz="2000" dirty="0" smtClean="0"/>
              <a:t>Si existiera un daño en el banco de pruebas se debe analizar cuidadosamente  y referirse a los esquemas y diagramas de funcionamiento y solo permitir que personal manipule o haga mantenimiento y reparaciones en el banco de pruebas.</a:t>
            </a:r>
            <a:endParaRPr lang="es-EC" sz="2000" dirty="0" smtClean="0"/>
          </a:p>
          <a:p>
            <a:pPr algn="just"/>
            <a:endParaRPr lang="es-EC" sz="2000" dirty="0" smtClean="0"/>
          </a:p>
          <a:p>
            <a:pPr lvl="0" algn="just"/>
            <a:r>
              <a:rPr lang="es-ES" sz="2000" dirty="0" smtClean="0"/>
              <a:t>Instalar la debida conexión a tierra del laboratorio del laboratorio de conversión de energía del D.E.C.E.M.</a:t>
            </a:r>
            <a:endParaRPr lang="es-EC" sz="2000" dirty="0" smtClean="0"/>
          </a:p>
          <a:p>
            <a:pPr algn="just"/>
            <a:endParaRPr lang="es-EC" sz="2000" dirty="0" smtClean="0"/>
          </a:p>
          <a:p>
            <a:pPr lvl="0" algn="just">
              <a:buNone/>
            </a:pPr>
            <a:endParaRPr lang="es-EC" sz="2000" dirty="0" smtClean="0"/>
          </a:p>
          <a:p>
            <a:pPr algn="just" eaLnBrk="1" hangingPunct="1">
              <a:buNone/>
            </a:pPr>
            <a:endParaRPr lang="es-EC" b="1" dirty="0" smtClean="0"/>
          </a:p>
        </p:txBody>
      </p:sp>
      <p:sp>
        <p:nvSpPr>
          <p:cNvPr id="4" name="14 CuadroTexto"/>
          <p:cNvSpPr txBox="1">
            <a:spLocks noChangeArrowheads="1"/>
          </p:cNvSpPr>
          <p:nvPr/>
        </p:nvSpPr>
        <p:spPr bwMode="auto">
          <a:xfrm>
            <a:off x="533400" y="848380"/>
            <a:ext cx="8077200" cy="523220"/>
          </a:xfrm>
          <a:prstGeom prst="rect">
            <a:avLst/>
          </a:prstGeom>
          <a:noFill/>
          <a:ln w="9525">
            <a:noFill/>
            <a:miter lim="800000"/>
            <a:headEnd/>
            <a:tailEnd/>
          </a:ln>
        </p:spPr>
        <p:txBody>
          <a:bodyPr wrap="square">
            <a:spAutoFit/>
          </a:bodyPr>
          <a:lstStyle/>
          <a:p>
            <a:pPr algn="ctr"/>
            <a:r>
              <a:rPr lang="es-EC" sz="2800" b="1" dirty="0" smtClean="0"/>
              <a:t>RECOMENDACIONES</a:t>
            </a:r>
            <a:endParaRPr lang="es-ES" sz="28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24579" name="Rectangle 3"/>
          <p:cNvSpPr>
            <a:spLocks noGrp="1"/>
          </p:cNvSpPr>
          <p:nvPr>
            <p:ph type="body" idx="1"/>
          </p:nvPr>
        </p:nvSpPr>
        <p:spPr>
          <a:xfrm>
            <a:off x="457200" y="1752600"/>
            <a:ext cx="8229600" cy="4525963"/>
          </a:xfrm>
        </p:spPr>
        <p:txBody>
          <a:bodyPr/>
          <a:lstStyle/>
          <a:p>
            <a:pPr lvl="0"/>
            <a:r>
              <a:rPr lang="es-ES" sz="2000" dirty="0" smtClean="0"/>
              <a:t>Verificar siempre antes del encendido del banco de pruebas que estén prendidos los ventiladores del unidad condensadora y evaporador, así también este perfectamente cerradas la cámara del secador y el habitáculo frio.</a:t>
            </a:r>
            <a:endParaRPr lang="es-EC" sz="2000" dirty="0" smtClean="0"/>
          </a:p>
          <a:p>
            <a:endParaRPr lang="es-EC" sz="2000" dirty="0" smtClean="0"/>
          </a:p>
          <a:p>
            <a:pPr lvl="0"/>
            <a:r>
              <a:rPr lang="es-ES" sz="2000" dirty="0" smtClean="0"/>
              <a:t>En caso de un arranque forzado, verifique que los botones de arranque forzado después de arrancar el equipo sean apagados nuevamente para el correcto funcionamiento del equipo.</a:t>
            </a:r>
            <a:endParaRPr lang="es-EC" sz="2000" dirty="0" smtClean="0"/>
          </a:p>
          <a:p>
            <a:endParaRPr lang="es-EC" sz="2000" dirty="0" smtClean="0"/>
          </a:p>
          <a:p>
            <a:pPr lvl="0"/>
            <a:r>
              <a:rPr lang="es-ES" sz="2000" dirty="0" smtClean="0"/>
              <a:t>Recuerde siempre primero apagar la válvula solenoide y esperar que el banco de pruebas se apague automáticamente y después on/off.</a:t>
            </a:r>
            <a:endParaRPr lang="es-EC" sz="2000" dirty="0" smtClean="0"/>
          </a:p>
          <a:p>
            <a:pPr algn="just"/>
            <a:endParaRPr lang="es-EC" sz="2000" dirty="0" smtClean="0"/>
          </a:p>
          <a:p>
            <a:pPr lvl="0" algn="just">
              <a:buNone/>
            </a:pPr>
            <a:endParaRPr lang="es-EC" sz="2000" dirty="0" smtClean="0"/>
          </a:p>
          <a:p>
            <a:pPr algn="just" eaLnBrk="1" hangingPunct="1">
              <a:buNone/>
            </a:pPr>
            <a:endParaRPr lang="es-EC" b="1" dirty="0" smtClean="0"/>
          </a:p>
        </p:txBody>
      </p:sp>
      <p:sp>
        <p:nvSpPr>
          <p:cNvPr id="4" name="14 CuadroTexto"/>
          <p:cNvSpPr txBox="1">
            <a:spLocks noChangeArrowheads="1"/>
          </p:cNvSpPr>
          <p:nvPr/>
        </p:nvSpPr>
        <p:spPr bwMode="auto">
          <a:xfrm>
            <a:off x="533400" y="848380"/>
            <a:ext cx="8077200" cy="523220"/>
          </a:xfrm>
          <a:prstGeom prst="rect">
            <a:avLst/>
          </a:prstGeom>
          <a:noFill/>
          <a:ln w="9525">
            <a:noFill/>
            <a:miter lim="800000"/>
            <a:headEnd/>
            <a:tailEnd/>
          </a:ln>
        </p:spPr>
        <p:txBody>
          <a:bodyPr wrap="square">
            <a:spAutoFit/>
          </a:bodyPr>
          <a:lstStyle/>
          <a:p>
            <a:pPr algn="ctr"/>
            <a:r>
              <a:rPr lang="es-EC" sz="2800" b="1" dirty="0" smtClean="0"/>
              <a:t>RECOMENDACIONES</a:t>
            </a:r>
            <a:endParaRPr lang="es-ES" sz="28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5" name="14 CuadroTexto"/>
          <p:cNvSpPr txBox="1">
            <a:spLocks noChangeArrowheads="1"/>
          </p:cNvSpPr>
          <p:nvPr/>
        </p:nvSpPr>
        <p:spPr bwMode="auto">
          <a:xfrm>
            <a:off x="457200" y="695980"/>
            <a:ext cx="8077200" cy="523220"/>
          </a:xfrm>
          <a:prstGeom prst="rect">
            <a:avLst/>
          </a:prstGeom>
          <a:noFill/>
          <a:ln w="9525">
            <a:noFill/>
            <a:miter lim="800000"/>
            <a:headEnd/>
            <a:tailEnd/>
          </a:ln>
        </p:spPr>
        <p:txBody>
          <a:bodyPr wrap="square">
            <a:spAutoFit/>
          </a:bodyPr>
          <a:lstStyle/>
          <a:p>
            <a:pPr algn="ctr"/>
            <a:r>
              <a:rPr lang="es-EC" sz="2800" b="1" dirty="0" smtClean="0"/>
              <a:t>VIDEOS</a:t>
            </a:r>
            <a:endParaRPr lang="es-ES" sz="2800" b="1" dirty="0"/>
          </a:p>
        </p:txBody>
      </p:sp>
      <p:sp>
        <p:nvSpPr>
          <p:cNvPr id="7" name="14 CuadroTexto"/>
          <p:cNvSpPr txBox="1">
            <a:spLocks noChangeArrowheads="1"/>
          </p:cNvSpPr>
          <p:nvPr/>
        </p:nvSpPr>
        <p:spPr bwMode="auto">
          <a:xfrm>
            <a:off x="533400" y="1752600"/>
            <a:ext cx="8077200" cy="954107"/>
          </a:xfrm>
          <a:prstGeom prst="rect">
            <a:avLst/>
          </a:prstGeom>
          <a:noFill/>
          <a:ln w="9525">
            <a:noFill/>
            <a:miter lim="800000"/>
            <a:headEnd/>
            <a:tailEnd/>
          </a:ln>
        </p:spPr>
        <p:txBody>
          <a:bodyPr wrap="square">
            <a:spAutoFit/>
          </a:bodyPr>
          <a:lstStyle/>
          <a:p>
            <a:pPr algn="ctr"/>
            <a:r>
              <a:rPr lang="es-EC" sz="2800" b="1" dirty="0" smtClean="0"/>
              <a:t>VIDEO DE ARRANQUE DEL BANCO DE PRUEBAS</a:t>
            </a:r>
            <a:endParaRPr lang="es-ES" sz="2800" b="1" dirty="0"/>
          </a:p>
        </p:txBody>
      </p:sp>
      <p:sp>
        <p:nvSpPr>
          <p:cNvPr id="8" name="14 CuadroTexto"/>
          <p:cNvSpPr txBox="1">
            <a:spLocks noChangeArrowheads="1"/>
          </p:cNvSpPr>
          <p:nvPr/>
        </p:nvSpPr>
        <p:spPr bwMode="auto">
          <a:xfrm>
            <a:off x="381000" y="3846493"/>
            <a:ext cx="8077200" cy="954107"/>
          </a:xfrm>
          <a:prstGeom prst="rect">
            <a:avLst/>
          </a:prstGeom>
          <a:noFill/>
          <a:ln w="9525">
            <a:noFill/>
            <a:miter lim="800000"/>
            <a:headEnd/>
            <a:tailEnd/>
          </a:ln>
        </p:spPr>
        <p:txBody>
          <a:bodyPr wrap="square">
            <a:spAutoFit/>
          </a:bodyPr>
          <a:lstStyle/>
          <a:p>
            <a:pPr algn="ctr"/>
            <a:r>
              <a:rPr lang="es-EC" sz="2800" b="1" dirty="0" smtClean="0"/>
              <a:t>VIDEO DE APAGADO DEL BANCO DE PRUEBAS</a:t>
            </a:r>
            <a:endParaRPr lang="es-ES" sz="2800" b="1" dirty="0"/>
          </a:p>
        </p:txBody>
      </p:sp>
      <p:sp>
        <p:nvSpPr>
          <p:cNvPr id="9" name="8 CuadroTexto">
            <a:hlinkClick r:id="rId4" action="ppaction://hlinkfile"/>
          </p:cNvPr>
          <p:cNvSpPr txBox="1"/>
          <p:nvPr/>
        </p:nvSpPr>
        <p:spPr>
          <a:xfrm>
            <a:off x="3505200" y="31242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VER VIDEO</a:t>
            </a:r>
            <a:endParaRPr lang="es-EC" b="1" dirty="0"/>
          </a:p>
        </p:txBody>
      </p:sp>
      <p:sp>
        <p:nvSpPr>
          <p:cNvPr id="10" name="9 CuadroTexto">
            <a:hlinkClick r:id="rId5" action="ppaction://hlinkfile"/>
          </p:cNvPr>
          <p:cNvSpPr txBox="1"/>
          <p:nvPr/>
        </p:nvSpPr>
        <p:spPr>
          <a:xfrm>
            <a:off x="3505200" y="49530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VER VIDEO</a:t>
            </a:r>
            <a:endParaRPr lang="es-EC"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2209800" y="914400"/>
            <a:ext cx="5181600" cy="523220"/>
          </a:xfrm>
          <a:prstGeom prst="rect">
            <a:avLst/>
          </a:prstGeom>
          <a:noFill/>
          <a:ln w="9525">
            <a:noFill/>
            <a:miter lim="800000"/>
            <a:headEnd/>
            <a:tailEnd/>
          </a:ln>
        </p:spPr>
        <p:txBody>
          <a:bodyPr wrap="square">
            <a:spAutoFit/>
          </a:bodyPr>
          <a:lstStyle/>
          <a:p>
            <a:pPr algn="ctr"/>
            <a:r>
              <a:rPr lang="en-US" sz="2800" b="1" dirty="0" smtClean="0"/>
              <a:t>Bancos de Pruebas </a:t>
            </a:r>
            <a:endParaRPr lang="es-ES" sz="2800" b="1" dirty="0"/>
          </a:p>
        </p:txBody>
      </p:sp>
      <p:pic>
        <p:nvPicPr>
          <p:cNvPr id="7" name="6 Imagen" descr="http://www.gunt.de/../../../../../networks/gunt/sites/s1/mmcontent/produktbilder/06110200/BILDER/Foto_Totale.jpg"/>
          <p:cNvPicPr/>
          <p:nvPr/>
        </p:nvPicPr>
        <p:blipFill>
          <a:blip r:embed="rId4" cstate="print"/>
          <a:srcRect/>
          <a:stretch>
            <a:fillRect/>
          </a:stretch>
        </p:blipFill>
        <p:spPr bwMode="auto">
          <a:xfrm>
            <a:off x="1219200" y="1371600"/>
            <a:ext cx="2512431" cy="3521123"/>
          </a:xfrm>
          <a:prstGeom prst="rect">
            <a:avLst/>
          </a:prstGeom>
          <a:noFill/>
          <a:ln w="9525">
            <a:noFill/>
            <a:miter lim="800000"/>
            <a:headEnd/>
            <a:tailEnd/>
          </a:ln>
        </p:spPr>
      </p:pic>
      <p:pic>
        <p:nvPicPr>
          <p:cNvPr id="8" name="7 Imagen"/>
          <p:cNvPicPr/>
          <p:nvPr/>
        </p:nvPicPr>
        <p:blipFill>
          <a:blip r:embed="rId5" cstate="print"/>
          <a:srcRect/>
          <a:stretch>
            <a:fillRect/>
          </a:stretch>
        </p:blipFill>
        <p:spPr bwMode="auto">
          <a:xfrm>
            <a:off x="4038600" y="2895600"/>
            <a:ext cx="4441188" cy="3017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0"/>
            <a:ext cx="9144000" cy="6902450"/>
          </a:xfrm>
          <a:prstGeom prst="rect">
            <a:avLst/>
          </a:prstGeom>
          <a:noFill/>
          <a:ln w="9525">
            <a:noFill/>
            <a:miter lim="800000"/>
            <a:headEnd/>
            <a:tailEnd/>
          </a:ln>
        </p:spPr>
      </p:pic>
      <p:sp>
        <p:nvSpPr>
          <p:cNvPr id="5" name="14 CuadroTexto"/>
          <p:cNvSpPr txBox="1">
            <a:spLocks noChangeArrowheads="1"/>
          </p:cNvSpPr>
          <p:nvPr/>
        </p:nvSpPr>
        <p:spPr bwMode="auto">
          <a:xfrm>
            <a:off x="533400" y="695980"/>
            <a:ext cx="8077200" cy="523220"/>
          </a:xfrm>
          <a:prstGeom prst="rect">
            <a:avLst/>
          </a:prstGeom>
          <a:noFill/>
          <a:ln w="9525">
            <a:noFill/>
            <a:miter lim="800000"/>
            <a:headEnd/>
            <a:tailEnd/>
          </a:ln>
        </p:spPr>
        <p:txBody>
          <a:bodyPr wrap="square">
            <a:spAutoFit/>
          </a:bodyPr>
          <a:lstStyle/>
          <a:p>
            <a:pPr algn="ctr"/>
            <a:r>
              <a:rPr lang="es-EC" sz="2800" b="1" dirty="0" smtClean="0"/>
              <a:t>PRUEBAS DE FUNCIONAMIENTO</a:t>
            </a:r>
            <a:endParaRPr lang="es-ES" sz="2800" b="1" dirty="0"/>
          </a:p>
        </p:txBody>
      </p:sp>
      <p:sp>
        <p:nvSpPr>
          <p:cNvPr id="7" name="14 CuadroTexto"/>
          <p:cNvSpPr txBox="1">
            <a:spLocks noChangeArrowheads="1"/>
          </p:cNvSpPr>
          <p:nvPr/>
        </p:nvSpPr>
        <p:spPr bwMode="auto">
          <a:xfrm>
            <a:off x="533400" y="1752600"/>
            <a:ext cx="8077200" cy="523220"/>
          </a:xfrm>
          <a:prstGeom prst="rect">
            <a:avLst/>
          </a:prstGeom>
          <a:noFill/>
          <a:ln w="9525">
            <a:noFill/>
            <a:miter lim="800000"/>
            <a:headEnd/>
            <a:tailEnd/>
          </a:ln>
        </p:spPr>
        <p:txBody>
          <a:bodyPr wrap="square">
            <a:spAutoFit/>
          </a:bodyPr>
          <a:lstStyle/>
          <a:p>
            <a:pPr algn="ctr"/>
            <a:r>
              <a:rPr lang="es-EC" sz="2800" b="1" dirty="0" smtClean="0"/>
              <a:t>MATERIA ORGÁNICA (FREJOL)</a:t>
            </a:r>
            <a:endParaRPr lang="es-ES" sz="2800" b="1" dirty="0"/>
          </a:p>
        </p:txBody>
      </p:sp>
      <p:sp>
        <p:nvSpPr>
          <p:cNvPr id="8" name="14 CuadroTexto"/>
          <p:cNvSpPr txBox="1">
            <a:spLocks noChangeArrowheads="1"/>
          </p:cNvSpPr>
          <p:nvPr/>
        </p:nvSpPr>
        <p:spPr bwMode="auto">
          <a:xfrm>
            <a:off x="381000" y="3846493"/>
            <a:ext cx="8077200" cy="523220"/>
          </a:xfrm>
          <a:prstGeom prst="rect">
            <a:avLst/>
          </a:prstGeom>
          <a:noFill/>
          <a:ln w="9525">
            <a:noFill/>
            <a:miter lim="800000"/>
            <a:headEnd/>
            <a:tailEnd/>
          </a:ln>
        </p:spPr>
        <p:txBody>
          <a:bodyPr wrap="square">
            <a:spAutoFit/>
          </a:bodyPr>
          <a:lstStyle/>
          <a:p>
            <a:pPr algn="ctr"/>
            <a:r>
              <a:rPr lang="es-EC" sz="2800" b="1" dirty="0" smtClean="0"/>
              <a:t>MATERIA ORGÁNICA </a:t>
            </a:r>
            <a:r>
              <a:rPr lang="es-EC" sz="2800" b="1" dirty="0" smtClean="0"/>
              <a:t>(CACAO)</a:t>
            </a:r>
            <a:endParaRPr lang="es-ES" sz="2800" b="1" dirty="0"/>
          </a:p>
        </p:txBody>
      </p:sp>
      <p:sp>
        <p:nvSpPr>
          <p:cNvPr id="9" name="8 CuadroTexto">
            <a:hlinkClick r:id="rId4" action="ppaction://hlinkfile"/>
          </p:cNvPr>
          <p:cNvSpPr txBox="1"/>
          <p:nvPr/>
        </p:nvSpPr>
        <p:spPr>
          <a:xfrm>
            <a:off x="3505200" y="27432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a:t>
            </a:r>
            <a:r>
              <a:rPr lang="es-ES" b="1" dirty="0" smtClean="0"/>
              <a:t> </a:t>
            </a:r>
            <a:r>
              <a:rPr lang="es-ES" b="1" dirty="0" smtClean="0"/>
              <a:t>VER </a:t>
            </a:r>
            <a:r>
              <a:rPr lang="es-ES" b="1" dirty="0" smtClean="0"/>
              <a:t>CALCULOS</a:t>
            </a:r>
            <a:endParaRPr lang="es-EC" b="1" dirty="0"/>
          </a:p>
        </p:txBody>
      </p:sp>
      <p:sp>
        <p:nvSpPr>
          <p:cNvPr id="10" name="9 CuadroTexto">
            <a:hlinkClick r:id="rId5" action="ppaction://hlinkfile"/>
          </p:cNvPr>
          <p:cNvSpPr txBox="1"/>
          <p:nvPr/>
        </p:nvSpPr>
        <p:spPr>
          <a:xfrm>
            <a:off x="3505200" y="4953000"/>
            <a:ext cx="2057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s-ES" b="1" dirty="0" smtClean="0"/>
              <a:t>    </a:t>
            </a:r>
            <a:r>
              <a:rPr lang="es-ES" b="1" dirty="0" smtClean="0"/>
              <a:t>VER CALCULOS</a:t>
            </a:r>
            <a:endParaRPr lang="es-EC"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sp>
        <p:nvSpPr>
          <p:cNvPr id="2" name="1 Título"/>
          <p:cNvSpPr>
            <a:spLocks noGrp="1"/>
          </p:cNvSpPr>
          <p:nvPr>
            <p:ph type="title"/>
          </p:nvPr>
        </p:nvSpPr>
        <p:spPr>
          <a:xfrm>
            <a:off x="457200" y="2667000"/>
            <a:ext cx="8229600" cy="1143000"/>
          </a:xfrm>
        </p:spPr>
        <p:txBody>
          <a:bodyPr/>
          <a:lstStyle/>
          <a:p>
            <a:r>
              <a:rPr lang="es-EC" b="1" dirty="0" smtClean="0"/>
              <a:t>FOTOGRAFÍAS </a:t>
            </a:r>
            <a:endParaRPr lang="es-EC"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1026" name="Picture 2" descr="C:\Users\Luis Fierro Leverone\Desktop\TESIS BOMBA DE CALOR Y SECADOR\FOTOS\DSC02595.JPG"/>
          <p:cNvPicPr>
            <a:picLocks noChangeAspect="1" noChangeArrowheads="1"/>
          </p:cNvPicPr>
          <p:nvPr/>
        </p:nvPicPr>
        <p:blipFill>
          <a:blip r:embed="rId3" cstate="print"/>
          <a:srcRect/>
          <a:stretch>
            <a:fillRect/>
          </a:stretch>
        </p:blipFill>
        <p:spPr bwMode="auto">
          <a:xfrm>
            <a:off x="2743200" y="762000"/>
            <a:ext cx="3886200" cy="51816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4098" name="Picture 2" descr="C:\Users\Luis Fierro Leverone\Desktop\TESIS BOMBA DE CALOR Y SECADOR\FOTOS\DSC02616.JPG"/>
          <p:cNvPicPr>
            <a:picLocks noChangeAspect="1" noChangeArrowheads="1"/>
          </p:cNvPicPr>
          <p:nvPr/>
        </p:nvPicPr>
        <p:blipFill>
          <a:blip r:embed="rId3" cstate="print"/>
          <a:srcRect/>
          <a:stretch>
            <a:fillRect/>
          </a:stretch>
        </p:blipFill>
        <p:spPr bwMode="auto">
          <a:xfrm>
            <a:off x="1295400" y="762000"/>
            <a:ext cx="6705600" cy="5029200"/>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5122" name="Picture 2" descr="C:\Users\Luis Fierro Leverone\Desktop\TESIS BOMBA DE CALOR Y SECADOR\FOTOS\DSC02617.JPG"/>
          <p:cNvPicPr>
            <a:picLocks noChangeAspect="1" noChangeArrowheads="1"/>
          </p:cNvPicPr>
          <p:nvPr/>
        </p:nvPicPr>
        <p:blipFill>
          <a:blip r:embed="rId3" cstate="print"/>
          <a:srcRect/>
          <a:stretch>
            <a:fillRect/>
          </a:stretch>
        </p:blipFill>
        <p:spPr bwMode="auto">
          <a:xfrm>
            <a:off x="2895600" y="838200"/>
            <a:ext cx="3733800" cy="497840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8194" name="Picture 2" descr="C:\Users\Luis Fierro Leverone\Desktop\TESIS BOMBA DE CALOR Y SECADOR\FOTOS\DSC02624.JPG"/>
          <p:cNvPicPr>
            <a:picLocks noChangeAspect="1" noChangeArrowheads="1"/>
          </p:cNvPicPr>
          <p:nvPr/>
        </p:nvPicPr>
        <p:blipFill>
          <a:blip r:embed="rId3" cstate="print"/>
          <a:srcRect/>
          <a:stretch>
            <a:fillRect/>
          </a:stretch>
        </p:blipFill>
        <p:spPr bwMode="auto">
          <a:xfrm>
            <a:off x="457200" y="1028700"/>
            <a:ext cx="3708400" cy="2781300"/>
          </a:xfrm>
          <a:prstGeom prst="rect">
            <a:avLst/>
          </a:prstGeom>
          <a:noFill/>
        </p:spPr>
      </p:pic>
      <p:pic>
        <p:nvPicPr>
          <p:cNvPr id="8195" name="Picture 3" descr="C:\Users\Luis Fierro Leverone\Desktop\TESIS BOMBA DE CALOR Y SECADOR\FOTOS\DSC02627.JPG"/>
          <p:cNvPicPr>
            <a:picLocks noChangeAspect="1" noChangeArrowheads="1"/>
          </p:cNvPicPr>
          <p:nvPr/>
        </p:nvPicPr>
        <p:blipFill>
          <a:blip r:embed="rId4" cstate="print"/>
          <a:srcRect/>
          <a:stretch>
            <a:fillRect/>
          </a:stretch>
        </p:blipFill>
        <p:spPr bwMode="auto">
          <a:xfrm>
            <a:off x="4724400" y="2743200"/>
            <a:ext cx="3759200" cy="28194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9218" name="Picture 2" descr="C:\Users\Luis Fierro Leverone\Desktop\TESIS BOMBA DE CALOR Y SECADOR\FOTOS\DSC02629.JPG"/>
          <p:cNvPicPr>
            <a:picLocks noChangeAspect="1" noChangeArrowheads="1"/>
          </p:cNvPicPr>
          <p:nvPr/>
        </p:nvPicPr>
        <p:blipFill>
          <a:blip r:embed="rId3" cstate="print"/>
          <a:srcRect/>
          <a:stretch>
            <a:fillRect/>
          </a:stretch>
        </p:blipFill>
        <p:spPr bwMode="auto">
          <a:xfrm>
            <a:off x="762000" y="1066800"/>
            <a:ext cx="3810000" cy="2857500"/>
          </a:xfrm>
          <a:prstGeom prst="rect">
            <a:avLst/>
          </a:prstGeom>
          <a:noFill/>
        </p:spPr>
      </p:pic>
      <p:pic>
        <p:nvPicPr>
          <p:cNvPr id="9219" name="Picture 3" descr="C:\Users\Luis Fierro Leverone\Desktop\TESIS BOMBA DE CALOR Y SECADOR\FOTOS\DSC02631.JPG"/>
          <p:cNvPicPr>
            <a:picLocks noChangeAspect="1" noChangeArrowheads="1"/>
          </p:cNvPicPr>
          <p:nvPr/>
        </p:nvPicPr>
        <p:blipFill>
          <a:blip r:embed="rId4" cstate="print"/>
          <a:srcRect/>
          <a:stretch>
            <a:fillRect/>
          </a:stretch>
        </p:blipFill>
        <p:spPr bwMode="auto">
          <a:xfrm>
            <a:off x="5003800" y="2971800"/>
            <a:ext cx="3606800" cy="27051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10242" name="Picture 2" descr="C:\Users\Luis Fierro Leverone\Desktop\TESIS BOMBA DE CALOR Y SECADOR\FOTOS\DSC02626.JPG"/>
          <p:cNvPicPr>
            <a:picLocks noChangeAspect="1" noChangeArrowheads="1"/>
          </p:cNvPicPr>
          <p:nvPr/>
        </p:nvPicPr>
        <p:blipFill>
          <a:blip r:embed="rId3" cstate="print"/>
          <a:srcRect/>
          <a:stretch>
            <a:fillRect/>
          </a:stretch>
        </p:blipFill>
        <p:spPr bwMode="auto">
          <a:xfrm>
            <a:off x="1574800" y="1143000"/>
            <a:ext cx="5892800" cy="44196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6146" name="Picture 2" descr="C:\Users\Luis Fierro Leverone\Desktop\TESIS BOMBA DE CALOR Y SECADOR\FOTOS\DSC02619.JPG"/>
          <p:cNvPicPr>
            <a:picLocks noChangeAspect="1" noChangeArrowheads="1"/>
          </p:cNvPicPr>
          <p:nvPr/>
        </p:nvPicPr>
        <p:blipFill>
          <a:blip r:embed="rId3" cstate="print"/>
          <a:srcRect/>
          <a:stretch>
            <a:fillRect/>
          </a:stretch>
        </p:blipFill>
        <p:spPr bwMode="auto">
          <a:xfrm>
            <a:off x="1524000" y="838200"/>
            <a:ext cx="6502400" cy="48768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5" name="Picture 3" descr="C:\Users\Luis Fierro Leverone\Desktop\TESIS BOMBA DE CALOR Y SECADOR\FOTOS\DSC02621.JPG"/>
          <p:cNvPicPr>
            <a:picLocks noChangeAspect="1" noChangeArrowheads="1"/>
          </p:cNvPicPr>
          <p:nvPr/>
        </p:nvPicPr>
        <p:blipFill>
          <a:blip r:embed="rId3" cstate="print"/>
          <a:srcRect/>
          <a:stretch>
            <a:fillRect/>
          </a:stretch>
        </p:blipFill>
        <p:spPr bwMode="auto">
          <a:xfrm>
            <a:off x="1371600" y="914400"/>
            <a:ext cx="6502400" cy="4876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1066800" y="2553831"/>
            <a:ext cx="6934200" cy="2246769"/>
          </a:xfrm>
          <a:prstGeom prst="rect">
            <a:avLst/>
          </a:prstGeom>
          <a:noFill/>
          <a:ln w="9525">
            <a:noFill/>
            <a:miter lim="800000"/>
            <a:headEnd/>
            <a:tailEnd/>
          </a:ln>
        </p:spPr>
        <p:txBody>
          <a:bodyPr wrap="square">
            <a:spAutoFit/>
          </a:bodyPr>
          <a:lstStyle/>
          <a:p>
            <a:pPr algn="ctr"/>
            <a:r>
              <a:rPr lang="en-US" sz="2800" b="1" dirty="0" smtClean="0"/>
              <a:t>CAPITULO II</a:t>
            </a:r>
          </a:p>
          <a:p>
            <a:pPr algn="ctr"/>
            <a:endParaRPr lang="en-US" sz="2800" b="1" dirty="0" smtClean="0"/>
          </a:p>
          <a:p>
            <a:pPr algn="ctr"/>
            <a:r>
              <a:rPr lang="en-US" sz="2800" b="1" dirty="0" smtClean="0"/>
              <a:t>MARCO TEORICO</a:t>
            </a:r>
          </a:p>
          <a:p>
            <a:pPr algn="ctr"/>
            <a:endParaRPr lang="en-US" sz="2800" b="1" dirty="0" smtClean="0"/>
          </a:p>
          <a:p>
            <a:pPr algn="ctr"/>
            <a:endParaRPr lang="es-ES" sz="28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2133600" y="900113"/>
            <a:ext cx="4696795" cy="489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7170" name="Picture 2" descr="C:\Users\Luis Fierro Leverone\Desktop\TESIS BOMBA DE CALOR Y SECADOR\FOTOS\DSC02620.JPG"/>
          <p:cNvPicPr>
            <a:picLocks noChangeAspect="1" noChangeArrowheads="1"/>
          </p:cNvPicPr>
          <p:nvPr/>
        </p:nvPicPr>
        <p:blipFill>
          <a:blip r:embed="rId3" cstate="print"/>
          <a:srcRect/>
          <a:stretch>
            <a:fillRect/>
          </a:stretch>
        </p:blipFill>
        <p:spPr bwMode="auto">
          <a:xfrm>
            <a:off x="838200" y="990600"/>
            <a:ext cx="3467100" cy="4622800"/>
          </a:xfrm>
          <a:prstGeom prst="rect">
            <a:avLst/>
          </a:prstGeom>
          <a:noFill/>
        </p:spPr>
      </p:pic>
      <p:pic>
        <p:nvPicPr>
          <p:cNvPr id="7172" name="Picture 4" descr="C:\Users\Luis Fierro Leverone\Desktop\TESIS BOMBA DE CALOR Y SECADOR\FOTOS\DSC02622.JPG"/>
          <p:cNvPicPr>
            <a:picLocks noChangeAspect="1" noChangeArrowheads="1"/>
          </p:cNvPicPr>
          <p:nvPr/>
        </p:nvPicPr>
        <p:blipFill>
          <a:blip r:embed="rId4" cstate="print"/>
          <a:srcRect/>
          <a:stretch>
            <a:fillRect/>
          </a:stretch>
        </p:blipFill>
        <p:spPr bwMode="auto">
          <a:xfrm>
            <a:off x="4724400" y="990600"/>
            <a:ext cx="3505200" cy="467360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2050" name="Picture 2" descr="C:\Users\Luis Fierro Leverone\Desktop\TESIS BOMBA DE CALOR Y SECADOR\FOTOS\DSC02606.JPG"/>
          <p:cNvPicPr>
            <a:picLocks noChangeAspect="1" noChangeArrowheads="1"/>
          </p:cNvPicPr>
          <p:nvPr/>
        </p:nvPicPr>
        <p:blipFill>
          <a:blip r:embed="rId3" cstate="print"/>
          <a:srcRect/>
          <a:stretch>
            <a:fillRect/>
          </a:stretch>
        </p:blipFill>
        <p:spPr bwMode="auto">
          <a:xfrm>
            <a:off x="1270000" y="762000"/>
            <a:ext cx="6807200" cy="51054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srcRect/>
          <a:stretch>
            <a:fillRect/>
          </a:stretch>
        </p:blipFill>
        <p:spPr bwMode="auto">
          <a:xfrm>
            <a:off x="0" y="0"/>
            <a:ext cx="9144000" cy="6902450"/>
          </a:xfrm>
          <a:prstGeom prst="rect">
            <a:avLst/>
          </a:prstGeom>
          <a:noFill/>
          <a:ln w="9525">
            <a:noFill/>
            <a:miter lim="800000"/>
            <a:headEnd/>
            <a:tailEnd/>
          </a:ln>
        </p:spPr>
      </p:pic>
      <p:pic>
        <p:nvPicPr>
          <p:cNvPr id="3074" name="Picture 2" descr="C:\Users\Luis Fierro Leverone\Desktop\TESIS BOMBA DE CALOR Y SECADOR\FOTOS\DSC02607.JPG"/>
          <p:cNvPicPr>
            <a:picLocks noChangeAspect="1" noChangeArrowheads="1"/>
          </p:cNvPicPr>
          <p:nvPr/>
        </p:nvPicPr>
        <p:blipFill>
          <a:blip r:embed="rId3" cstate="print"/>
          <a:srcRect/>
          <a:stretch>
            <a:fillRect/>
          </a:stretch>
        </p:blipFill>
        <p:spPr bwMode="auto">
          <a:xfrm>
            <a:off x="1270000" y="762000"/>
            <a:ext cx="6807200" cy="5105400"/>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cstate="print"/>
          <a:srcRect/>
          <a:stretch>
            <a:fillRect/>
          </a:stretch>
        </p:blipFill>
        <p:spPr bwMode="auto">
          <a:xfrm>
            <a:off x="0" y="-22225"/>
            <a:ext cx="9144000" cy="6902450"/>
          </a:xfrm>
          <a:prstGeom prst="rect">
            <a:avLst/>
          </a:prstGeom>
          <a:noFill/>
          <a:ln w="9525">
            <a:noFill/>
            <a:miter lim="800000"/>
            <a:headEnd/>
            <a:tailEnd/>
          </a:ln>
        </p:spPr>
      </p:pic>
      <p:sp>
        <p:nvSpPr>
          <p:cNvPr id="4" name="14 CuadroTexto"/>
          <p:cNvSpPr txBox="1">
            <a:spLocks noChangeArrowheads="1"/>
          </p:cNvSpPr>
          <p:nvPr/>
        </p:nvSpPr>
        <p:spPr bwMode="auto">
          <a:xfrm>
            <a:off x="533400" y="2819400"/>
            <a:ext cx="8077200" cy="523220"/>
          </a:xfrm>
          <a:prstGeom prst="rect">
            <a:avLst/>
          </a:prstGeom>
          <a:noFill/>
          <a:ln w="9525">
            <a:noFill/>
            <a:miter lim="800000"/>
            <a:headEnd/>
            <a:tailEnd/>
          </a:ln>
        </p:spPr>
        <p:txBody>
          <a:bodyPr wrap="square">
            <a:spAutoFit/>
          </a:bodyPr>
          <a:lstStyle/>
          <a:p>
            <a:pPr algn="ctr"/>
            <a:r>
              <a:rPr lang="en-US" sz="2800" b="1" dirty="0" smtClean="0"/>
              <a:t>GRACIAS !!</a:t>
            </a:r>
            <a:endParaRPr lang="es-E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2471</Words>
  <Application>Microsoft Office PowerPoint</Application>
  <PresentationFormat>Presentación en pantalla (4:3)</PresentationFormat>
  <Paragraphs>473</Paragraphs>
  <Slides>94</Slides>
  <Notes>72</Notes>
  <HiddenSlides>0</HiddenSlides>
  <MMClips>0</MMClips>
  <ScaleCrop>false</ScaleCrop>
  <HeadingPairs>
    <vt:vector size="4" baseType="variant">
      <vt:variant>
        <vt:lpstr>Tema</vt:lpstr>
      </vt:variant>
      <vt:variant>
        <vt:i4>1</vt:i4>
      </vt:variant>
      <vt:variant>
        <vt:lpstr>Títulos de diapositiva</vt:lpstr>
      </vt:variant>
      <vt:variant>
        <vt:i4>94</vt:i4>
      </vt:variant>
    </vt:vector>
  </HeadingPairs>
  <TitlesOfParts>
    <vt:vector size="95" baseType="lpstr">
      <vt:lpstr>Office Theme</vt:lpstr>
      <vt:lpstr>“DISEÑO Y CONSTRUCCIÓN DE UN BANCO DE PRUEBAS PARA UN SISTEMA DE BOMBA DE CALOR MECANICA DE 1HP DE CAPACIDAD, QUE USA REFRIGERANTE R-404A, CON APLICACIÓN EN UN HORNO PARA SECADO DE MATERIA ORGÁNICA, PARA EL LABORATORIO DE CONVERSIÓN DE ENERGÍA DEL D.E.C.E.M.”  AUTOR  SR. FIERRO LEVERONE LUIS FERNANDO  DIRECTOR: ING. ANGELO VILLAVICENCIO CODIRECTOR: ING. OWASLDO MARIÑO  2013</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SECADO Y DESECADO SISTEMA DEL SECADOR</vt:lpstr>
      <vt:lpstr> EFICIENCIA TÉRMICA DE UN SECADERO</vt:lpstr>
      <vt:lpstr>APLICACIONES INDUSTRIALES DEL SECADO </vt:lpstr>
      <vt:lpstr>Diapositiva 20</vt:lpstr>
      <vt:lpstr>Diapositiva 21</vt:lpstr>
      <vt:lpstr>Diapositiva 22</vt:lpstr>
      <vt:lpstr>REQUERIMIENTOS DE LA UNIDAD DE EVAPORADORA</vt:lpstr>
      <vt:lpstr>REQUERIMIENTOS DE LA UNIDAD SECADORA</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FOTOGRAFÍAS </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Luis Fierro Leverone</cp:lastModifiedBy>
  <cp:revision>35</cp:revision>
  <dcterms:created xsi:type="dcterms:W3CDTF">2009-11-10T19:49:23Z</dcterms:created>
  <dcterms:modified xsi:type="dcterms:W3CDTF">2013-04-02T04:51:20Z</dcterms:modified>
</cp:coreProperties>
</file>